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wdp" ContentType="image/vnd.ms-photo"/>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theme/themeOverride1.xml" ContentType="application/vnd.openxmlformats-officedocument.themeOverride+xml"/>
  <Override PartName="/ppt/notesSlides/notesSlide1.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2.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theme/themeOverride2.xml" ContentType="application/vnd.openxmlformats-officedocument.themeOverride+xml"/>
  <Override PartName="/ppt/notesSlides/notesSlide3.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9"/>
  </p:notesMasterIdLst>
  <p:sldIdLst>
    <p:sldId id="257" r:id="rId2"/>
    <p:sldId id="258" r:id="rId3"/>
    <p:sldId id="259" r:id="rId4"/>
    <p:sldId id="261" r:id="rId5"/>
    <p:sldId id="262" r:id="rId6"/>
    <p:sldId id="263" r:id="rId7"/>
    <p:sldId id="265" r:id="rId8"/>
    <p:sldId id="266" r:id="rId9"/>
    <p:sldId id="267" r:id="rId10"/>
    <p:sldId id="268" r:id="rId11"/>
    <p:sldId id="270" r:id="rId12"/>
    <p:sldId id="269" r:id="rId13"/>
    <p:sldId id="271" r:id="rId14"/>
    <p:sldId id="272" r:id="rId15"/>
    <p:sldId id="273" r:id="rId16"/>
    <p:sldId id="276" r:id="rId17"/>
    <p:sldId id="274" r:id="rId18"/>
    <p:sldId id="277" r:id="rId19"/>
    <p:sldId id="278" r:id="rId20"/>
    <p:sldId id="279" r:id="rId21"/>
    <p:sldId id="280" r:id="rId22"/>
    <p:sldId id="281" r:id="rId23"/>
    <p:sldId id="282" r:id="rId24"/>
    <p:sldId id="283" r:id="rId25"/>
    <p:sldId id="286" r:id="rId26"/>
    <p:sldId id="287" r:id="rId27"/>
    <p:sldId id="288" r:id="rId28"/>
    <p:sldId id="289" r:id="rId29"/>
    <p:sldId id="290" r:id="rId30"/>
    <p:sldId id="291" r:id="rId31"/>
    <p:sldId id="292" r:id="rId32"/>
    <p:sldId id="293" r:id="rId33"/>
    <p:sldId id="294" r:id="rId34"/>
    <p:sldId id="295" r:id="rId35"/>
    <p:sldId id="296" r:id="rId36"/>
    <p:sldId id="297" r:id="rId37"/>
    <p:sldId id="298" r:id="rId38"/>
    <p:sldId id="299" r:id="rId39"/>
    <p:sldId id="300" r:id="rId40"/>
    <p:sldId id="301" r:id="rId41"/>
    <p:sldId id="302" r:id="rId42"/>
    <p:sldId id="303" r:id="rId43"/>
    <p:sldId id="304" r:id="rId44"/>
    <p:sldId id="305" r:id="rId45"/>
    <p:sldId id="307" r:id="rId46"/>
    <p:sldId id="308" r:id="rId47"/>
    <p:sldId id="309" r:id="rId48"/>
    <p:sldId id="310" r:id="rId49"/>
    <p:sldId id="311" r:id="rId50"/>
    <p:sldId id="319" r:id="rId51"/>
    <p:sldId id="312" r:id="rId52"/>
    <p:sldId id="313" r:id="rId53"/>
    <p:sldId id="314" r:id="rId54"/>
    <p:sldId id="315" r:id="rId55"/>
    <p:sldId id="316" r:id="rId56"/>
    <p:sldId id="318" r:id="rId57"/>
    <p:sldId id="320" r:id="rId58"/>
    <p:sldId id="306" r:id="rId59"/>
    <p:sldId id="321" r:id="rId60"/>
    <p:sldId id="322" r:id="rId61"/>
    <p:sldId id="325" r:id="rId62"/>
    <p:sldId id="326" r:id="rId63"/>
    <p:sldId id="327" r:id="rId64"/>
    <p:sldId id="328" r:id="rId65"/>
    <p:sldId id="323" r:id="rId66"/>
    <p:sldId id="329" r:id="rId67"/>
    <p:sldId id="330" r:id="rId68"/>
    <p:sldId id="331" r:id="rId69"/>
    <p:sldId id="333" r:id="rId70"/>
    <p:sldId id="334" r:id="rId71"/>
    <p:sldId id="332" r:id="rId72"/>
    <p:sldId id="336" r:id="rId73"/>
    <p:sldId id="337" r:id="rId74"/>
    <p:sldId id="338" r:id="rId75"/>
    <p:sldId id="339" r:id="rId76"/>
    <p:sldId id="340" r:id="rId77"/>
    <p:sldId id="341" r:id="rId78"/>
    <p:sldId id="342" r:id="rId79"/>
    <p:sldId id="343" r:id="rId80"/>
    <p:sldId id="335" r:id="rId81"/>
    <p:sldId id="344" r:id="rId82"/>
    <p:sldId id="345" r:id="rId83"/>
    <p:sldId id="346" r:id="rId84"/>
    <p:sldId id="347" r:id="rId85"/>
    <p:sldId id="370" r:id="rId86"/>
    <p:sldId id="371" r:id="rId87"/>
    <p:sldId id="372" r:id="rId88"/>
    <p:sldId id="373" r:id="rId89"/>
    <p:sldId id="374" r:id="rId90"/>
    <p:sldId id="375" r:id="rId91"/>
    <p:sldId id="376" r:id="rId92"/>
    <p:sldId id="377" r:id="rId93"/>
    <p:sldId id="378" r:id="rId94"/>
    <p:sldId id="357" r:id="rId95"/>
    <p:sldId id="358" r:id="rId96"/>
    <p:sldId id="359" r:id="rId97"/>
    <p:sldId id="360" r:id="rId98"/>
    <p:sldId id="361" r:id="rId99"/>
    <p:sldId id="362" r:id="rId100"/>
    <p:sldId id="363" r:id="rId101"/>
    <p:sldId id="364" r:id="rId102"/>
    <p:sldId id="365" r:id="rId103"/>
    <p:sldId id="366" r:id="rId104"/>
    <p:sldId id="367" r:id="rId105"/>
    <p:sldId id="368" r:id="rId106"/>
    <p:sldId id="380" r:id="rId107"/>
    <p:sldId id="379" r:id="rId108"/>
    <p:sldId id="389" r:id="rId109"/>
    <p:sldId id="382" r:id="rId110"/>
    <p:sldId id="383" r:id="rId111"/>
    <p:sldId id="384" r:id="rId112"/>
    <p:sldId id="381" r:id="rId113"/>
    <p:sldId id="385" r:id="rId114"/>
    <p:sldId id="386" r:id="rId115"/>
    <p:sldId id="388" r:id="rId116"/>
    <p:sldId id="387" r:id="rId117"/>
    <p:sldId id="390" r:id="rId118"/>
    <p:sldId id="392" r:id="rId119"/>
    <p:sldId id="393" r:id="rId120"/>
    <p:sldId id="394" r:id="rId121"/>
    <p:sldId id="395" r:id="rId122"/>
    <p:sldId id="396" r:id="rId123"/>
    <p:sldId id="397" r:id="rId124"/>
    <p:sldId id="398" r:id="rId125"/>
    <p:sldId id="399" r:id="rId126"/>
    <p:sldId id="400" r:id="rId127"/>
    <p:sldId id="401" r:id="rId128"/>
    <p:sldId id="402" r:id="rId129"/>
    <p:sldId id="404" r:id="rId130"/>
    <p:sldId id="405" r:id="rId131"/>
    <p:sldId id="406" r:id="rId132"/>
    <p:sldId id="407" r:id="rId133"/>
    <p:sldId id="408" r:id="rId134"/>
    <p:sldId id="409" r:id="rId135"/>
    <p:sldId id="410" r:id="rId136"/>
    <p:sldId id="411" r:id="rId137"/>
    <p:sldId id="412" r:id="rId138"/>
    <p:sldId id="413" r:id="rId139"/>
    <p:sldId id="414" r:id="rId140"/>
    <p:sldId id="415" r:id="rId141"/>
    <p:sldId id="416" r:id="rId142"/>
    <p:sldId id="417" r:id="rId143"/>
    <p:sldId id="418" r:id="rId144"/>
    <p:sldId id="419" r:id="rId145"/>
    <p:sldId id="420" r:id="rId146"/>
    <p:sldId id="421" r:id="rId147"/>
    <p:sldId id="422" r:id="rId148"/>
    <p:sldId id="423" r:id="rId149"/>
    <p:sldId id="403" r:id="rId150"/>
    <p:sldId id="424" r:id="rId151"/>
    <p:sldId id="425" r:id="rId152"/>
    <p:sldId id="426" r:id="rId153"/>
    <p:sldId id="428" r:id="rId154"/>
    <p:sldId id="427" r:id="rId155"/>
    <p:sldId id="429" r:id="rId156"/>
    <p:sldId id="449" r:id="rId157"/>
    <p:sldId id="430" r:id="rId158"/>
    <p:sldId id="431" r:id="rId159"/>
    <p:sldId id="448" r:id="rId160"/>
    <p:sldId id="432" r:id="rId161"/>
    <p:sldId id="435" r:id="rId162"/>
    <p:sldId id="433" r:id="rId163"/>
    <p:sldId id="437" r:id="rId164"/>
    <p:sldId id="438" r:id="rId165"/>
    <p:sldId id="439" r:id="rId166"/>
    <p:sldId id="440" r:id="rId167"/>
    <p:sldId id="441" r:id="rId168"/>
    <p:sldId id="442" r:id="rId169"/>
    <p:sldId id="443" r:id="rId170"/>
    <p:sldId id="444" r:id="rId171"/>
    <p:sldId id="445" r:id="rId172"/>
    <p:sldId id="446" r:id="rId173"/>
    <p:sldId id="447" r:id="rId174"/>
    <p:sldId id="469" r:id="rId175"/>
    <p:sldId id="470" r:id="rId176"/>
    <p:sldId id="471" r:id="rId177"/>
    <p:sldId id="472" r:id="rId178"/>
    <p:sldId id="473" r:id="rId179"/>
    <p:sldId id="474" r:id="rId180"/>
    <p:sldId id="475" r:id="rId181"/>
    <p:sldId id="476" r:id="rId182"/>
    <p:sldId id="477" r:id="rId183"/>
    <p:sldId id="478" r:id="rId184"/>
    <p:sldId id="479" r:id="rId185"/>
    <p:sldId id="480" r:id="rId186"/>
    <p:sldId id="481" r:id="rId187"/>
    <p:sldId id="482" r:id="rId188"/>
    <p:sldId id="483" r:id="rId189"/>
    <p:sldId id="450" r:id="rId190"/>
    <p:sldId id="451" r:id="rId191"/>
    <p:sldId id="452" r:id="rId192"/>
    <p:sldId id="453" r:id="rId193"/>
    <p:sldId id="454" r:id="rId194"/>
    <p:sldId id="455" r:id="rId195"/>
    <p:sldId id="456" r:id="rId196"/>
    <p:sldId id="457" r:id="rId197"/>
    <p:sldId id="458" r:id="rId198"/>
    <p:sldId id="459" r:id="rId199"/>
    <p:sldId id="460" r:id="rId200"/>
    <p:sldId id="461" r:id="rId201"/>
    <p:sldId id="462" r:id="rId202"/>
    <p:sldId id="463" r:id="rId203"/>
    <p:sldId id="464" r:id="rId204"/>
    <p:sldId id="465" r:id="rId205"/>
    <p:sldId id="466" r:id="rId206"/>
    <p:sldId id="467" r:id="rId207"/>
    <p:sldId id="468" r:id="rId208"/>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notesMaster" Target="notesMasters/notesMaster1.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presProps" Target="presProp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viewProps" Target="viewProp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theme" Target="theme/theme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s>
</file>

<file path=ppt/diagrams/_rels/data1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image" Target="../media/image67.png"/><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diagrams/_rels/data11.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image" Target="../media/image74.png"/><Relationship Id="rId1" Type="http://schemas.openxmlformats.org/officeDocument/2006/relationships/image" Target="../media/image73.png"/><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diagrams/_rels/data1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image" Target="../media/image73.png"/><Relationship Id="rId4" Type="http://schemas.openxmlformats.org/officeDocument/2006/relationships/image" Target="../media/image82.png"/></Relationships>
</file>

<file path=ppt/diagrams/_rels/data17.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image" Target="../media/image150.png"/></Relationships>
</file>

<file path=ppt/diagrams/_rels/data18.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53.png"/><Relationship Id="rId1" Type="http://schemas.openxmlformats.org/officeDocument/2006/relationships/image" Target="../media/image152.png"/><Relationship Id="rId4" Type="http://schemas.openxmlformats.org/officeDocument/2006/relationships/image" Target="../media/image155.png"/></Relationships>
</file>

<file path=ppt/diagrams/_rels/data19.xml.rels><?xml version="1.0" encoding="UTF-8" standalone="yes"?>
<Relationships xmlns="http://schemas.openxmlformats.org/package/2006/relationships"><Relationship Id="rId8" Type="http://schemas.openxmlformats.org/officeDocument/2006/relationships/image" Target="../media/image197.png"/><Relationship Id="rId3" Type="http://schemas.openxmlformats.org/officeDocument/2006/relationships/image" Target="../media/image192.png"/><Relationship Id="rId7" Type="http://schemas.openxmlformats.org/officeDocument/2006/relationships/image" Target="../media/image196.png"/><Relationship Id="rId2" Type="http://schemas.openxmlformats.org/officeDocument/2006/relationships/image" Target="../media/image191.png"/><Relationship Id="rId1" Type="http://schemas.openxmlformats.org/officeDocument/2006/relationships/image" Target="../media/image190.png"/><Relationship Id="rId6" Type="http://schemas.openxmlformats.org/officeDocument/2006/relationships/image" Target="../media/image195.png"/><Relationship Id="rId5" Type="http://schemas.openxmlformats.org/officeDocument/2006/relationships/image" Target="../media/image194.png"/><Relationship Id="rId4" Type="http://schemas.openxmlformats.org/officeDocument/2006/relationships/image" Target="../media/image193.png"/></Relationships>
</file>

<file path=ppt/diagrams/_rels/data25.xml.rels><?xml version="1.0" encoding="UTF-8" standalone="yes"?>
<Relationships xmlns="http://schemas.openxmlformats.org/package/2006/relationships"><Relationship Id="rId2" Type="http://schemas.openxmlformats.org/officeDocument/2006/relationships/image" Target="../media/image279.png"/><Relationship Id="rId1" Type="http://schemas.openxmlformats.org/officeDocument/2006/relationships/image" Target="../media/image278.png"/></Relationships>
</file>

<file path=ppt/diagrams/_rels/data26.xml.rels><?xml version="1.0" encoding="UTF-8" standalone="yes"?>
<Relationships xmlns="http://schemas.openxmlformats.org/package/2006/relationships"><Relationship Id="rId3" Type="http://schemas.openxmlformats.org/officeDocument/2006/relationships/image" Target="../media/image347.png"/><Relationship Id="rId2" Type="http://schemas.openxmlformats.org/officeDocument/2006/relationships/image" Target="../media/image346.png"/><Relationship Id="rId1" Type="http://schemas.openxmlformats.org/officeDocument/2006/relationships/image" Target="../media/image345.png"/><Relationship Id="rId4" Type="http://schemas.openxmlformats.org/officeDocument/2006/relationships/image" Target="../media/image348.png"/></Relationships>
</file>

<file path=ppt/diagrams/_rels/data27.xml.rels><?xml version="1.0" encoding="UTF-8" standalone="yes"?>
<Relationships xmlns="http://schemas.openxmlformats.org/package/2006/relationships"><Relationship Id="rId3" Type="http://schemas.openxmlformats.org/officeDocument/2006/relationships/image" Target="../media/image352.png"/><Relationship Id="rId2" Type="http://schemas.openxmlformats.org/officeDocument/2006/relationships/image" Target="../media/image351.png"/><Relationship Id="rId1" Type="http://schemas.openxmlformats.org/officeDocument/2006/relationships/image" Target="../media/image350.png"/><Relationship Id="rId4" Type="http://schemas.openxmlformats.org/officeDocument/2006/relationships/image" Target="../media/image353.png"/></Relationships>
</file>

<file path=ppt/diagrams/_rels/data28.xml.rels><?xml version="1.0" encoding="UTF-8" standalone="yes"?>
<Relationships xmlns="http://schemas.openxmlformats.org/package/2006/relationships"><Relationship Id="rId3" Type="http://schemas.openxmlformats.org/officeDocument/2006/relationships/image" Target="../media/image356.png"/><Relationship Id="rId2" Type="http://schemas.openxmlformats.org/officeDocument/2006/relationships/image" Target="../media/image355.png"/><Relationship Id="rId1" Type="http://schemas.openxmlformats.org/officeDocument/2006/relationships/image" Target="../media/image354.png"/><Relationship Id="rId5" Type="http://schemas.openxmlformats.org/officeDocument/2006/relationships/image" Target="../media/image358.png"/><Relationship Id="rId4" Type="http://schemas.openxmlformats.org/officeDocument/2006/relationships/image" Target="../media/image357.png"/></Relationships>
</file>

<file path=ppt/diagrams/_rels/data29.xml.rels><?xml version="1.0" encoding="UTF-8" standalone="yes"?>
<Relationships xmlns="http://schemas.openxmlformats.org/package/2006/relationships"><Relationship Id="rId8" Type="http://schemas.openxmlformats.org/officeDocument/2006/relationships/image" Target="../media/image367.png"/><Relationship Id="rId3" Type="http://schemas.openxmlformats.org/officeDocument/2006/relationships/image" Target="../media/image362.png"/><Relationship Id="rId7" Type="http://schemas.openxmlformats.org/officeDocument/2006/relationships/image" Target="../media/image366.png"/><Relationship Id="rId2" Type="http://schemas.openxmlformats.org/officeDocument/2006/relationships/image" Target="../media/image361.png"/><Relationship Id="rId1" Type="http://schemas.openxmlformats.org/officeDocument/2006/relationships/image" Target="../media/image360.png"/><Relationship Id="rId6" Type="http://schemas.openxmlformats.org/officeDocument/2006/relationships/image" Target="../media/image365.png"/><Relationship Id="rId5" Type="http://schemas.openxmlformats.org/officeDocument/2006/relationships/image" Target="../media/image364.png"/><Relationship Id="rId4" Type="http://schemas.openxmlformats.org/officeDocument/2006/relationships/image" Target="../media/image363.png"/></Relationships>
</file>

<file path=ppt/diagrams/_rels/data30.xml.rels><?xml version="1.0" encoding="UTF-8" standalone="yes"?>
<Relationships xmlns="http://schemas.openxmlformats.org/package/2006/relationships"><Relationship Id="rId3" Type="http://schemas.openxmlformats.org/officeDocument/2006/relationships/image" Target="../media/image371.png"/><Relationship Id="rId2" Type="http://schemas.openxmlformats.org/officeDocument/2006/relationships/image" Target="../media/image370.png"/><Relationship Id="rId1" Type="http://schemas.openxmlformats.org/officeDocument/2006/relationships/image" Target="../media/image369.png"/><Relationship Id="rId6" Type="http://schemas.openxmlformats.org/officeDocument/2006/relationships/image" Target="../media/image374.png"/><Relationship Id="rId5" Type="http://schemas.openxmlformats.org/officeDocument/2006/relationships/image" Target="../media/image373.png"/><Relationship Id="rId4" Type="http://schemas.openxmlformats.org/officeDocument/2006/relationships/image" Target="../media/image372.png"/></Relationships>
</file>

<file path=ppt/diagrams/_rels/data31.xml.rels><?xml version="1.0" encoding="UTF-8" standalone="yes"?>
<Relationships xmlns="http://schemas.openxmlformats.org/package/2006/relationships"><Relationship Id="rId3" Type="http://schemas.openxmlformats.org/officeDocument/2006/relationships/image" Target="../media/image378.png"/><Relationship Id="rId2" Type="http://schemas.openxmlformats.org/officeDocument/2006/relationships/image" Target="../media/image377.png"/><Relationship Id="rId1" Type="http://schemas.openxmlformats.org/officeDocument/2006/relationships/image" Target="../media/image376.png"/></Relationships>
</file>

<file path=ppt/diagrams/_rels/data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 Id="rId4" Type="http://schemas.openxmlformats.org/officeDocument/2006/relationships/image" Target="../media/image27.png"/></Relationships>
</file>

<file path=ppt/diagrams/_rels/drawing1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image" Target="../media/image67.png"/><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diagrams/_rels/drawing11.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image" Target="../media/image74.png"/><Relationship Id="rId1" Type="http://schemas.openxmlformats.org/officeDocument/2006/relationships/image" Target="../media/image73.png"/><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diagrams/_rels/drawing1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image" Target="../media/image73.png"/><Relationship Id="rId4" Type="http://schemas.openxmlformats.org/officeDocument/2006/relationships/image" Target="../media/image82.png"/></Relationships>
</file>

<file path=ppt/diagrams/_rels/drawing17.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image" Target="../media/image150.png"/></Relationships>
</file>

<file path=ppt/diagrams/_rels/drawing18.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53.png"/><Relationship Id="rId1" Type="http://schemas.openxmlformats.org/officeDocument/2006/relationships/image" Target="../media/image152.png"/><Relationship Id="rId4" Type="http://schemas.openxmlformats.org/officeDocument/2006/relationships/image" Target="../media/image155.png"/></Relationships>
</file>

<file path=ppt/diagrams/_rels/drawing19.xml.rels><?xml version="1.0" encoding="UTF-8" standalone="yes"?>
<Relationships xmlns="http://schemas.openxmlformats.org/package/2006/relationships"><Relationship Id="rId8" Type="http://schemas.openxmlformats.org/officeDocument/2006/relationships/image" Target="../media/image197.png"/><Relationship Id="rId3" Type="http://schemas.openxmlformats.org/officeDocument/2006/relationships/image" Target="../media/image192.png"/><Relationship Id="rId7" Type="http://schemas.openxmlformats.org/officeDocument/2006/relationships/image" Target="../media/image196.png"/><Relationship Id="rId2" Type="http://schemas.openxmlformats.org/officeDocument/2006/relationships/image" Target="../media/image191.png"/><Relationship Id="rId1" Type="http://schemas.openxmlformats.org/officeDocument/2006/relationships/image" Target="../media/image190.png"/><Relationship Id="rId6" Type="http://schemas.openxmlformats.org/officeDocument/2006/relationships/image" Target="../media/image195.png"/><Relationship Id="rId5" Type="http://schemas.openxmlformats.org/officeDocument/2006/relationships/image" Target="../media/image194.png"/><Relationship Id="rId4" Type="http://schemas.openxmlformats.org/officeDocument/2006/relationships/image" Target="../media/image193.png"/></Relationships>
</file>

<file path=ppt/diagrams/_rels/drawing25.xml.rels><?xml version="1.0" encoding="UTF-8" standalone="yes"?>
<Relationships xmlns="http://schemas.openxmlformats.org/package/2006/relationships"><Relationship Id="rId2" Type="http://schemas.openxmlformats.org/officeDocument/2006/relationships/image" Target="../media/image279.png"/><Relationship Id="rId1" Type="http://schemas.openxmlformats.org/officeDocument/2006/relationships/image" Target="../media/image278.png"/></Relationships>
</file>

<file path=ppt/diagrams/_rels/drawing26.xml.rels><?xml version="1.0" encoding="UTF-8" standalone="yes"?>
<Relationships xmlns="http://schemas.openxmlformats.org/package/2006/relationships"><Relationship Id="rId3" Type="http://schemas.openxmlformats.org/officeDocument/2006/relationships/image" Target="../media/image347.png"/><Relationship Id="rId2" Type="http://schemas.openxmlformats.org/officeDocument/2006/relationships/image" Target="../media/image346.png"/><Relationship Id="rId1" Type="http://schemas.openxmlformats.org/officeDocument/2006/relationships/image" Target="../media/image345.png"/><Relationship Id="rId4" Type="http://schemas.openxmlformats.org/officeDocument/2006/relationships/image" Target="../media/image348.png"/></Relationships>
</file>

<file path=ppt/diagrams/_rels/drawing27.xml.rels><?xml version="1.0" encoding="UTF-8" standalone="yes"?>
<Relationships xmlns="http://schemas.openxmlformats.org/package/2006/relationships"><Relationship Id="rId3" Type="http://schemas.openxmlformats.org/officeDocument/2006/relationships/image" Target="../media/image352.png"/><Relationship Id="rId2" Type="http://schemas.openxmlformats.org/officeDocument/2006/relationships/image" Target="../media/image351.png"/><Relationship Id="rId1" Type="http://schemas.openxmlformats.org/officeDocument/2006/relationships/image" Target="../media/image350.png"/><Relationship Id="rId4" Type="http://schemas.openxmlformats.org/officeDocument/2006/relationships/image" Target="../media/image353.png"/></Relationships>
</file>

<file path=ppt/diagrams/_rels/drawing28.xml.rels><?xml version="1.0" encoding="UTF-8" standalone="yes"?>
<Relationships xmlns="http://schemas.openxmlformats.org/package/2006/relationships"><Relationship Id="rId3" Type="http://schemas.openxmlformats.org/officeDocument/2006/relationships/image" Target="../media/image356.png"/><Relationship Id="rId2" Type="http://schemas.openxmlformats.org/officeDocument/2006/relationships/image" Target="../media/image355.png"/><Relationship Id="rId1" Type="http://schemas.openxmlformats.org/officeDocument/2006/relationships/image" Target="../media/image354.png"/><Relationship Id="rId5" Type="http://schemas.openxmlformats.org/officeDocument/2006/relationships/image" Target="../media/image358.png"/><Relationship Id="rId4" Type="http://schemas.openxmlformats.org/officeDocument/2006/relationships/image" Target="../media/image357.png"/></Relationships>
</file>

<file path=ppt/diagrams/_rels/drawing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 Id="rId4" Type="http://schemas.openxmlformats.org/officeDocument/2006/relationships/image" Target="../media/image27.png"/></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36F7C8-A787-40BA-BD89-67D9A90C0B60}" type="doc">
      <dgm:prSet loTypeId="urn:microsoft.com/office/officeart/2005/8/layout/list1" loCatId="list" qsTypeId="urn:microsoft.com/office/officeart/2005/8/quickstyle/simple1" qsCatId="simple" csTypeId="urn:microsoft.com/office/officeart/2005/8/colors/accent6_1" csCatId="accent6" phldr="1"/>
      <dgm:spPr/>
      <dgm:t>
        <a:bodyPr/>
        <a:lstStyle/>
        <a:p>
          <a:endParaRPr lang="es-EC"/>
        </a:p>
      </dgm:t>
    </dgm:pt>
    <dgm:pt modelId="{7250BD04-1008-4866-89B0-1D16300916BE}">
      <dgm:prSet phldrT="[Texto]" custT="1"/>
      <dgm:spPr>
        <a:solidFill>
          <a:schemeClr val="bg1"/>
        </a:solidFill>
        <a:ln w="19050">
          <a:solidFill>
            <a:srgbClr val="9C525E"/>
          </a:solidFill>
        </a:ln>
      </dgm:spPr>
      <dgm:t>
        <a:bodyPr/>
        <a:lstStyle/>
        <a:p>
          <a:pPr algn="l"/>
          <a:r>
            <a:rPr lang="es-MX" sz="1100" b="1" dirty="0">
              <a:solidFill>
                <a:schemeClr val="tx1"/>
              </a:solidFill>
              <a:latin typeface="Century Gothic" panose="020B0502020202020204" pitchFamily="34" charset="0"/>
            </a:rPr>
            <a:t>Objetivo</a:t>
          </a:r>
          <a:endParaRPr lang="es-EC" sz="1100" b="1" dirty="0">
            <a:solidFill>
              <a:schemeClr val="tx1"/>
            </a:solidFill>
            <a:latin typeface="Century Gothic" panose="020B0502020202020204" pitchFamily="34" charset="0"/>
          </a:endParaRPr>
        </a:p>
      </dgm:t>
    </dgm:pt>
    <dgm:pt modelId="{6FE9BFDD-B866-4E74-BF89-67C5180D1DF0}" type="parTrans" cxnId="{4CF62F94-79F1-48BE-A369-64D4A82CDA36}">
      <dgm:prSet/>
      <dgm:spPr/>
      <dgm:t>
        <a:bodyPr/>
        <a:lstStyle/>
        <a:p>
          <a:endParaRPr lang="es-EC" sz="1100">
            <a:solidFill>
              <a:schemeClr val="tx1"/>
            </a:solidFill>
            <a:latin typeface="Century Gothic" panose="020B0502020202020204" pitchFamily="34" charset="0"/>
          </a:endParaRPr>
        </a:p>
      </dgm:t>
    </dgm:pt>
    <dgm:pt modelId="{88946260-442F-4480-A257-EA758A59AF83}" type="sibTrans" cxnId="{4CF62F94-79F1-48BE-A369-64D4A82CDA36}">
      <dgm:prSet/>
      <dgm:spPr/>
      <dgm:t>
        <a:bodyPr/>
        <a:lstStyle/>
        <a:p>
          <a:endParaRPr lang="es-EC" sz="1100">
            <a:solidFill>
              <a:schemeClr val="tx1"/>
            </a:solidFill>
            <a:latin typeface="Century Gothic" panose="020B0502020202020204" pitchFamily="34" charset="0"/>
          </a:endParaRPr>
        </a:p>
      </dgm:t>
    </dgm:pt>
    <dgm:pt modelId="{075D6D47-5B3C-41F7-938C-8DF7A0D857BE}">
      <dgm:prSet phldrT="[Texto]" custT="1"/>
      <dgm:spPr>
        <a:noFill/>
        <a:ln>
          <a:solidFill>
            <a:schemeClr val="bg1">
              <a:lumMod val="50000"/>
            </a:schemeClr>
          </a:solidFill>
        </a:ln>
      </dgm:spPr>
      <dgm:t>
        <a:bodyPr/>
        <a:lstStyle/>
        <a:p>
          <a:pPr algn="just"/>
          <a:r>
            <a:rPr lang="es-EC" sz="1100" dirty="0">
              <a:solidFill>
                <a:schemeClr val="tx1"/>
              </a:solidFill>
              <a:latin typeface="Century Gothic" panose="020B0502020202020204" pitchFamily="34" charset="0"/>
              <a:ea typeface="Century Gothic" charset="0"/>
              <a:cs typeface="Century Gothic" charset="0"/>
            </a:rPr>
            <a:t>Producir información estadística </a:t>
          </a:r>
          <a:r>
            <a:rPr lang="es-MX" sz="1100" dirty="0">
              <a:solidFill>
                <a:schemeClr val="tx1"/>
              </a:solidFill>
              <a:latin typeface="Century Gothic" panose="020B0502020202020204" pitchFamily="34" charset="0"/>
              <a:ea typeface="Century Gothic" charset="0"/>
              <a:cs typeface="Century Gothic" charset="0"/>
            </a:rPr>
            <a:t>del sector agropecuario, misma que permite la ejecución y evaluación de los programas y proyectos que implementa el Estado, en beneficio de la población.</a:t>
          </a:r>
          <a:endParaRPr lang="es-EC" sz="1100" dirty="0">
            <a:solidFill>
              <a:schemeClr val="tx1"/>
            </a:solidFill>
            <a:latin typeface="Century Gothic" panose="020B0502020202020204" pitchFamily="34" charset="0"/>
          </a:endParaRPr>
        </a:p>
      </dgm:t>
    </dgm:pt>
    <dgm:pt modelId="{24CBEC18-68A5-4CC5-8B6F-0CFBCEC046E2}" type="parTrans" cxnId="{D006290E-A9A4-46F8-91AB-181DC6F9C237}">
      <dgm:prSet/>
      <dgm:spPr/>
      <dgm:t>
        <a:bodyPr/>
        <a:lstStyle/>
        <a:p>
          <a:endParaRPr lang="es-EC" sz="1100">
            <a:solidFill>
              <a:schemeClr val="tx1"/>
            </a:solidFill>
            <a:latin typeface="Century Gothic" panose="020B0502020202020204" pitchFamily="34" charset="0"/>
          </a:endParaRPr>
        </a:p>
      </dgm:t>
    </dgm:pt>
    <dgm:pt modelId="{3DC4394A-FF91-4FB9-BB0B-39DF76EB4A94}" type="sibTrans" cxnId="{D006290E-A9A4-46F8-91AB-181DC6F9C237}">
      <dgm:prSet/>
      <dgm:spPr/>
      <dgm:t>
        <a:bodyPr/>
        <a:lstStyle/>
        <a:p>
          <a:endParaRPr lang="es-EC" sz="1100">
            <a:solidFill>
              <a:schemeClr val="tx1"/>
            </a:solidFill>
            <a:latin typeface="Century Gothic" panose="020B0502020202020204" pitchFamily="34" charset="0"/>
          </a:endParaRPr>
        </a:p>
      </dgm:t>
    </dgm:pt>
    <dgm:pt modelId="{3DEED417-EE58-489E-8158-60E63C24D4AE}">
      <dgm:prSet phldrT="[Texto]" custT="1"/>
      <dgm:spPr>
        <a:ln w="19050">
          <a:solidFill>
            <a:srgbClr val="9C525E"/>
          </a:solidFill>
        </a:ln>
      </dgm:spPr>
      <dgm:t>
        <a:bodyPr/>
        <a:lstStyle/>
        <a:p>
          <a:r>
            <a:rPr lang="es-MX" sz="1100" b="1" dirty="0">
              <a:solidFill>
                <a:schemeClr val="tx1"/>
              </a:solidFill>
              <a:latin typeface="Century Gothic" panose="020B0502020202020204" pitchFamily="34" charset="0"/>
            </a:rPr>
            <a:t>Marco de muestreo.- Marcos múltiples</a:t>
          </a:r>
          <a:endParaRPr lang="es-EC" sz="1100" b="1" dirty="0">
            <a:solidFill>
              <a:schemeClr val="tx1"/>
            </a:solidFill>
            <a:latin typeface="Century Gothic" panose="020B0502020202020204" pitchFamily="34" charset="0"/>
          </a:endParaRPr>
        </a:p>
      </dgm:t>
    </dgm:pt>
    <dgm:pt modelId="{E034EFB9-3CA2-45A8-A37B-0066D0C05DCA}" type="parTrans" cxnId="{50EB45C8-D2C8-45B2-ADF0-0719D50D5CCB}">
      <dgm:prSet/>
      <dgm:spPr/>
      <dgm:t>
        <a:bodyPr/>
        <a:lstStyle/>
        <a:p>
          <a:endParaRPr lang="es-EC" sz="1100">
            <a:solidFill>
              <a:schemeClr val="tx1"/>
            </a:solidFill>
            <a:latin typeface="Century Gothic" panose="020B0502020202020204" pitchFamily="34" charset="0"/>
          </a:endParaRPr>
        </a:p>
      </dgm:t>
    </dgm:pt>
    <dgm:pt modelId="{762DB671-E8AF-47E7-A96E-0B565A405944}" type="sibTrans" cxnId="{50EB45C8-D2C8-45B2-ADF0-0719D50D5CCB}">
      <dgm:prSet/>
      <dgm:spPr/>
      <dgm:t>
        <a:bodyPr/>
        <a:lstStyle/>
        <a:p>
          <a:endParaRPr lang="es-EC" sz="1100">
            <a:solidFill>
              <a:schemeClr val="tx1"/>
            </a:solidFill>
            <a:latin typeface="Century Gothic" panose="020B0502020202020204" pitchFamily="34" charset="0"/>
          </a:endParaRPr>
        </a:p>
      </dgm:t>
    </dgm:pt>
    <dgm:pt modelId="{9F538E3E-9392-4564-86B4-3025FFB316BD}">
      <dgm:prSet phldrT="[Texto]" custT="1"/>
      <dgm:spPr>
        <a:noFill/>
        <a:ln>
          <a:solidFill>
            <a:schemeClr val="bg1">
              <a:lumMod val="50000"/>
            </a:schemeClr>
          </a:solidFill>
        </a:ln>
      </dgm:spPr>
      <dgm:t>
        <a:bodyPr/>
        <a:lstStyle/>
        <a:p>
          <a:r>
            <a:rPr lang="es-EC" sz="1100" dirty="0">
              <a:solidFill>
                <a:schemeClr val="tx1"/>
              </a:solidFill>
              <a:latin typeface="Century Gothic" panose="020B0502020202020204" pitchFamily="34" charset="0"/>
            </a:rPr>
            <a:t>Marco de áreas</a:t>
          </a:r>
        </a:p>
      </dgm:t>
    </dgm:pt>
    <dgm:pt modelId="{CE122A5C-3090-4799-B4B0-BEFF03064184}" type="parTrans" cxnId="{F541C8C1-363E-475D-AA37-3CE8FEAAA374}">
      <dgm:prSet/>
      <dgm:spPr/>
      <dgm:t>
        <a:bodyPr/>
        <a:lstStyle/>
        <a:p>
          <a:endParaRPr lang="es-EC" sz="1100">
            <a:solidFill>
              <a:schemeClr val="tx1"/>
            </a:solidFill>
            <a:latin typeface="Century Gothic" panose="020B0502020202020204" pitchFamily="34" charset="0"/>
          </a:endParaRPr>
        </a:p>
      </dgm:t>
    </dgm:pt>
    <dgm:pt modelId="{A557C20E-FAF2-4A35-B69E-27285548FDD4}" type="sibTrans" cxnId="{F541C8C1-363E-475D-AA37-3CE8FEAAA374}">
      <dgm:prSet/>
      <dgm:spPr/>
      <dgm:t>
        <a:bodyPr/>
        <a:lstStyle/>
        <a:p>
          <a:endParaRPr lang="es-EC" sz="1100">
            <a:solidFill>
              <a:schemeClr val="tx1"/>
            </a:solidFill>
            <a:latin typeface="Century Gothic" panose="020B0502020202020204" pitchFamily="34" charset="0"/>
          </a:endParaRPr>
        </a:p>
      </dgm:t>
    </dgm:pt>
    <dgm:pt modelId="{E875E968-40D9-46DF-8371-878EB9971719}">
      <dgm:prSet phldrT="[Texto]" custT="1"/>
      <dgm:spPr>
        <a:noFill/>
        <a:ln>
          <a:solidFill>
            <a:schemeClr val="bg1">
              <a:lumMod val="50000"/>
            </a:schemeClr>
          </a:solidFill>
        </a:ln>
      </dgm:spPr>
      <dgm:t>
        <a:bodyPr/>
        <a:lstStyle/>
        <a:p>
          <a:r>
            <a:rPr lang="es-EC" sz="1100" dirty="0">
              <a:solidFill>
                <a:schemeClr val="tx1"/>
              </a:solidFill>
              <a:latin typeface="Century Gothic" panose="020B0502020202020204" pitchFamily="34" charset="0"/>
            </a:rPr>
            <a:t>Marco de lista</a:t>
          </a:r>
        </a:p>
      </dgm:t>
    </dgm:pt>
    <dgm:pt modelId="{9A904E41-82D3-422B-B012-D1BF95879035}" type="parTrans" cxnId="{116FCB46-CEDA-4CE8-9628-1CC94E0D0D21}">
      <dgm:prSet/>
      <dgm:spPr/>
      <dgm:t>
        <a:bodyPr/>
        <a:lstStyle/>
        <a:p>
          <a:endParaRPr lang="es-EC" sz="1100">
            <a:solidFill>
              <a:schemeClr val="tx1"/>
            </a:solidFill>
            <a:latin typeface="Century Gothic" panose="020B0502020202020204" pitchFamily="34" charset="0"/>
          </a:endParaRPr>
        </a:p>
      </dgm:t>
    </dgm:pt>
    <dgm:pt modelId="{9B5F7099-4F2D-4BA5-ACF0-7ACF07BE1002}" type="sibTrans" cxnId="{116FCB46-CEDA-4CE8-9628-1CC94E0D0D21}">
      <dgm:prSet/>
      <dgm:spPr/>
      <dgm:t>
        <a:bodyPr/>
        <a:lstStyle/>
        <a:p>
          <a:endParaRPr lang="es-EC" sz="1100">
            <a:solidFill>
              <a:schemeClr val="tx1"/>
            </a:solidFill>
            <a:latin typeface="Century Gothic" panose="020B0502020202020204" pitchFamily="34" charset="0"/>
          </a:endParaRPr>
        </a:p>
      </dgm:t>
    </dgm:pt>
    <dgm:pt modelId="{9C7154D1-5696-4E71-BFF1-9E8494CED883}">
      <dgm:prSet phldrT="[Texto]" custT="1"/>
      <dgm:spPr>
        <a:ln w="19050">
          <a:solidFill>
            <a:srgbClr val="9C525E"/>
          </a:solidFill>
        </a:ln>
      </dgm:spPr>
      <dgm:t>
        <a:bodyPr/>
        <a:lstStyle/>
        <a:p>
          <a:r>
            <a:rPr lang="es-MX" sz="1100" b="1" dirty="0">
              <a:solidFill>
                <a:schemeClr val="tx1"/>
              </a:solidFill>
              <a:latin typeface="Century Gothic" panose="020B0502020202020204" pitchFamily="34" charset="0"/>
            </a:rPr>
            <a:t>Cobertura geográfica</a:t>
          </a:r>
          <a:endParaRPr lang="es-EC" sz="1100" b="1" dirty="0">
            <a:solidFill>
              <a:schemeClr val="tx1"/>
            </a:solidFill>
            <a:latin typeface="Century Gothic" panose="020B0502020202020204" pitchFamily="34" charset="0"/>
          </a:endParaRPr>
        </a:p>
      </dgm:t>
    </dgm:pt>
    <dgm:pt modelId="{9977EECA-D407-4C97-A9FC-5EFB68D11C7B}" type="parTrans" cxnId="{EB6FF9AA-9903-47F6-ADF6-88838D25981E}">
      <dgm:prSet/>
      <dgm:spPr/>
      <dgm:t>
        <a:bodyPr/>
        <a:lstStyle/>
        <a:p>
          <a:endParaRPr lang="es-EC" sz="1100">
            <a:solidFill>
              <a:schemeClr val="tx1"/>
            </a:solidFill>
            <a:latin typeface="Century Gothic" panose="020B0502020202020204" pitchFamily="34" charset="0"/>
          </a:endParaRPr>
        </a:p>
      </dgm:t>
    </dgm:pt>
    <dgm:pt modelId="{A9D4086A-9844-42F3-A285-42F8D44D5AA7}" type="sibTrans" cxnId="{EB6FF9AA-9903-47F6-ADF6-88838D25981E}">
      <dgm:prSet/>
      <dgm:spPr/>
      <dgm:t>
        <a:bodyPr/>
        <a:lstStyle/>
        <a:p>
          <a:endParaRPr lang="es-EC" sz="1100">
            <a:solidFill>
              <a:schemeClr val="tx1"/>
            </a:solidFill>
            <a:latin typeface="Century Gothic" panose="020B0502020202020204" pitchFamily="34" charset="0"/>
          </a:endParaRPr>
        </a:p>
      </dgm:t>
    </dgm:pt>
    <dgm:pt modelId="{72DB36FA-2C5D-4BD9-B120-E588E74A8E66}">
      <dgm:prSet phldrT="[Texto]" custT="1"/>
      <dgm:spPr>
        <a:noFill/>
        <a:ln>
          <a:solidFill>
            <a:schemeClr val="bg1">
              <a:lumMod val="50000"/>
            </a:schemeClr>
          </a:solidFill>
        </a:ln>
      </dgm:spPr>
      <dgm:t>
        <a:bodyPr/>
        <a:lstStyle/>
        <a:p>
          <a:r>
            <a:rPr lang="es-MX" sz="1100" dirty="0">
              <a:solidFill>
                <a:schemeClr val="tx1"/>
              </a:solidFill>
              <a:latin typeface="Century Gothic" panose="020B0502020202020204" pitchFamily="34" charset="0"/>
            </a:rPr>
            <a:t>Nacional (Excepto Galápagos)</a:t>
          </a:r>
          <a:endParaRPr lang="es-EC" sz="1100" dirty="0">
            <a:solidFill>
              <a:schemeClr val="tx1"/>
            </a:solidFill>
            <a:latin typeface="Century Gothic" panose="020B0502020202020204" pitchFamily="34" charset="0"/>
          </a:endParaRPr>
        </a:p>
      </dgm:t>
    </dgm:pt>
    <dgm:pt modelId="{57BB106C-BDE3-434E-8398-9F19C1710D94}" type="parTrans" cxnId="{9EAEAADA-311D-43A9-B552-8CD23C26E79B}">
      <dgm:prSet/>
      <dgm:spPr/>
      <dgm:t>
        <a:bodyPr/>
        <a:lstStyle/>
        <a:p>
          <a:endParaRPr lang="es-EC" sz="1100">
            <a:solidFill>
              <a:schemeClr val="tx1"/>
            </a:solidFill>
            <a:latin typeface="Century Gothic" panose="020B0502020202020204" pitchFamily="34" charset="0"/>
          </a:endParaRPr>
        </a:p>
      </dgm:t>
    </dgm:pt>
    <dgm:pt modelId="{9CA6EF8E-A6FE-477D-867C-0AF95B7D78F5}" type="sibTrans" cxnId="{9EAEAADA-311D-43A9-B552-8CD23C26E79B}">
      <dgm:prSet/>
      <dgm:spPr/>
      <dgm:t>
        <a:bodyPr/>
        <a:lstStyle/>
        <a:p>
          <a:endParaRPr lang="es-EC" sz="1100">
            <a:solidFill>
              <a:schemeClr val="tx1"/>
            </a:solidFill>
            <a:latin typeface="Century Gothic" panose="020B0502020202020204" pitchFamily="34" charset="0"/>
          </a:endParaRPr>
        </a:p>
      </dgm:t>
    </dgm:pt>
    <dgm:pt modelId="{631F2893-EE0C-46C7-BC0A-0E8D0F85AB84}">
      <dgm:prSet phldrT="[Texto]" custT="1"/>
      <dgm:spPr>
        <a:ln w="19050">
          <a:solidFill>
            <a:srgbClr val="9C525E"/>
          </a:solidFill>
        </a:ln>
      </dgm:spPr>
      <dgm:t>
        <a:bodyPr/>
        <a:lstStyle/>
        <a:p>
          <a:r>
            <a:rPr lang="es-MX" sz="1100" b="1" dirty="0">
              <a:solidFill>
                <a:schemeClr val="tx1"/>
              </a:solidFill>
              <a:latin typeface="Century Gothic" panose="020B0502020202020204" pitchFamily="34" charset="0"/>
            </a:rPr>
            <a:t>Período de recolección</a:t>
          </a:r>
          <a:endParaRPr lang="es-EC" sz="1100" b="1" dirty="0">
            <a:solidFill>
              <a:schemeClr val="tx1"/>
            </a:solidFill>
            <a:latin typeface="Century Gothic" panose="020B0502020202020204" pitchFamily="34" charset="0"/>
          </a:endParaRPr>
        </a:p>
      </dgm:t>
    </dgm:pt>
    <dgm:pt modelId="{465D62AE-F656-4D84-B055-6DC80E42799A}" type="parTrans" cxnId="{B43D56C4-1853-4396-BB49-1691A8FFFCD1}">
      <dgm:prSet/>
      <dgm:spPr/>
      <dgm:t>
        <a:bodyPr/>
        <a:lstStyle/>
        <a:p>
          <a:endParaRPr lang="es-EC" sz="1100">
            <a:solidFill>
              <a:schemeClr val="tx1"/>
            </a:solidFill>
            <a:latin typeface="Century Gothic" panose="020B0502020202020204" pitchFamily="34" charset="0"/>
          </a:endParaRPr>
        </a:p>
      </dgm:t>
    </dgm:pt>
    <dgm:pt modelId="{789453F9-86D4-4AC2-B983-DBCA25D4E976}" type="sibTrans" cxnId="{B43D56C4-1853-4396-BB49-1691A8FFFCD1}">
      <dgm:prSet/>
      <dgm:spPr/>
      <dgm:t>
        <a:bodyPr/>
        <a:lstStyle/>
        <a:p>
          <a:endParaRPr lang="es-EC" sz="1100">
            <a:solidFill>
              <a:schemeClr val="tx1"/>
            </a:solidFill>
            <a:latin typeface="Century Gothic" panose="020B0502020202020204" pitchFamily="34" charset="0"/>
          </a:endParaRPr>
        </a:p>
      </dgm:t>
    </dgm:pt>
    <dgm:pt modelId="{914DFBE7-6DF6-43A6-AA17-BD800432E190}">
      <dgm:prSet phldrT="[Texto]" custT="1"/>
      <dgm:spPr>
        <a:noFill/>
        <a:ln>
          <a:solidFill>
            <a:schemeClr val="bg1">
              <a:lumMod val="50000"/>
            </a:schemeClr>
          </a:solidFill>
        </a:ln>
      </dgm:spPr>
      <dgm:t>
        <a:bodyPr/>
        <a:lstStyle/>
        <a:p>
          <a:r>
            <a:rPr lang="es-MX" sz="1100" dirty="0">
              <a:solidFill>
                <a:schemeClr val="tx1"/>
              </a:solidFill>
              <a:latin typeface="Century Gothic" panose="020B0502020202020204" pitchFamily="34" charset="0"/>
            </a:rPr>
            <a:t>Septiembre- Noviembre</a:t>
          </a:r>
          <a:endParaRPr lang="es-EC" sz="1100" dirty="0">
            <a:solidFill>
              <a:schemeClr val="tx1"/>
            </a:solidFill>
            <a:latin typeface="Century Gothic" panose="020B0502020202020204" pitchFamily="34" charset="0"/>
          </a:endParaRPr>
        </a:p>
      </dgm:t>
    </dgm:pt>
    <dgm:pt modelId="{CE17AD8A-91F3-4C1A-B3C3-2931189CA29E}" type="parTrans" cxnId="{3BA64548-9902-4FA1-90C0-724B98DF809B}">
      <dgm:prSet/>
      <dgm:spPr/>
      <dgm:t>
        <a:bodyPr/>
        <a:lstStyle/>
        <a:p>
          <a:endParaRPr lang="es-EC" sz="1100">
            <a:solidFill>
              <a:schemeClr val="tx1"/>
            </a:solidFill>
            <a:latin typeface="Century Gothic" panose="020B0502020202020204" pitchFamily="34" charset="0"/>
          </a:endParaRPr>
        </a:p>
      </dgm:t>
    </dgm:pt>
    <dgm:pt modelId="{83CED8EC-0124-4EBF-B9C3-3623571187ED}" type="sibTrans" cxnId="{3BA64548-9902-4FA1-90C0-724B98DF809B}">
      <dgm:prSet/>
      <dgm:spPr/>
      <dgm:t>
        <a:bodyPr/>
        <a:lstStyle/>
        <a:p>
          <a:endParaRPr lang="es-EC" sz="1100">
            <a:solidFill>
              <a:schemeClr val="tx1"/>
            </a:solidFill>
            <a:latin typeface="Century Gothic" panose="020B0502020202020204" pitchFamily="34" charset="0"/>
          </a:endParaRPr>
        </a:p>
      </dgm:t>
    </dgm:pt>
    <dgm:pt modelId="{46A6204E-085D-450B-A0B5-270B6A08CABB}">
      <dgm:prSet phldrT="[Texto]" custT="1"/>
      <dgm:spPr>
        <a:ln w="19050">
          <a:solidFill>
            <a:srgbClr val="9C525E"/>
          </a:solidFill>
        </a:ln>
      </dgm:spPr>
      <dgm:t>
        <a:bodyPr/>
        <a:lstStyle/>
        <a:p>
          <a:r>
            <a:rPr lang="es-MX" sz="1100" b="1" dirty="0">
              <a:solidFill>
                <a:schemeClr val="tx1"/>
              </a:solidFill>
              <a:latin typeface="Century Gothic" panose="020B0502020202020204" pitchFamily="34" charset="0"/>
            </a:rPr>
            <a:t>Unidad de observación</a:t>
          </a:r>
          <a:endParaRPr lang="es-EC" sz="1100" b="1" dirty="0">
            <a:solidFill>
              <a:schemeClr val="tx1"/>
            </a:solidFill>
            <a:latin typeface="Century Gothic" panose="020B0502020202020204" pitchFamily="34" charset="0"/>
          </a:endParaRPr>
        </a:p>
      </dgm:t>
    </dgm:pt>
    <dgm:pt modelId="{7AA2C8A6-C4CF-43D5-AE14-1B377D6B9861}" type="parTrans" cxnId="{71822B7B-C00D-47F3-967D-FD600E0A8721}">
      <dgm:prSet/>
      <dgm:spPr/>
      <dgm:t>
        <a:bodyPr/>
        <a:lstStyle/>
        <a:p>
          <a:endParaRPr lang="es-EC" sz="1100">
            <a:solidFill>
              <a:schemeClr val="tx1"/>
            </a:solidFill>
            <a:latin typeface="Century Gothic" panose="020B0502020202020204" pitchFamily="34" charset="0"/>
          </a:endParaRPr>
        </a:p>
      </dgm:t>
    </dgm:pt>
    <dgm:pt modelId="{44F56DE5-D1BA-48F7-9BCC-789AE5BB205F}" type="sibTrans" cxnId="{71822B7B-C00D-47F3-967D-FD600E0A8721}">
      <dgm:prSet/>
      <dgm:spPr/>
      <dgm:t>
        <a:bodyPr/>
        <a:lstStyle/>
        <a:p>
          <a:endParaRPr lang="es-EC" sz="1100">
            <a:solidFill>
              <a:schemeClr val="tx1"/>
            </a:solidFill>
            <a:latin typeface="Century Gothic" panose="020B0502020202020204" pitchFamily="34" charset="0"/>
          </a:endParaRPr>
        </a:p>
      </dgm:t>
    </dgm:pt>
    <dgm:pt modelId="{57A0A3A0-AB55-42F8-91DE-06586B09C91A}">
      <dgm:prSet phldrT="[Texto]" custT="1"/>
      <dgm:spPr>
        <a:noFill/>
        <a:ln>
          <a:solidFill>
            <a:schemeClr val="bg1">
              <a:lumMod val="50000"/>
            </a:schemeClr>
          </a:solidFill>
        </a:ln>
      </dgm:spPr>
      <dgm:t>
        <a:bodyPr/>
        <a:lstStyle/>
        <a:p>
          <a:r>
            <a:rPr lang="es-MX" sz="1100" dirty="0">
              <a:solidFill>
                <a:schemeClr val="tx1"/>
              </a:solidFill>
              <a:latin typeface="Century Gothic" panose="020B0502020202020204" pitchFamily="34" charset="0"/>
            </a:rPr>
            <a:t>Marco de áreas: Segmento</a:t>
          </a:r>
          <a:endParaRPr lang="es-EC" sz="1100" dirty="0">
            <a:solidFill>
              <a:schemeClr val="tx1"/>
            </a:solidFill>
            <a:latin typeface="Century Gothic" panose="020B0502020202020204" pitchFamily="34" charset="0"/>
          </a:endParaRPr>
        </a:p>
      </dgm:t>
    </dgm:pt>
    <dgm:pt modelId="{6AABF5F3-C244-4116-BF82-9BAA775DDA2F}" type="parTrans" cxnId="{9B06CAF1-49AC-4927-B265-B0ACD25FE5F5}">
      <dgm:prSet/>
      <dgm:spPr/>
      <dgm:t>
        <a:bodyPr/>
        <a:lstStyle/>
        <a:p>
          <a:endParaRPr lang="es-EC" sz="1100">
            <a:solidFill>
              <a:schemeClr val="tx1"/>
            </a:solidFill>
            <a:latin typeface="Century Gothic" panose="020B0502020202020204" pitchFamily="34" charset="0"/>
          </a:endParaRPr>
        </a:p>
      </dgm:t>
    </dgm:pt>
    <dgm:pt modelId="{8041DFE6-A6B0-42C7-A100-C3F1B6915295}" type="sibTrans" cxnId="{9B06CAF1-49AC-4927-B265-B0ACD25FE5F5}">
      <dgm:prSet/>
      <dgm:spPr/>
      <dgm:t>
        <a:bodyPr/>
        <a:lstStyle/>
        <a:p>
          <a:endParaRPr lang="es-EC" sz="1100">
            <a:solidFill>
              <a:schemeClr val="tx1"/>
            </a:solidFill>
            <a:latin typeface="Century Gothic" panose="020B0502020202020204" pitchFamily="34" charset="0"/>
          </a:endParaRPr>
        </a:p>
      </dgm:t>
    </dgm:pt>
    <dgm:pt modelId="{81F4DAF3-7D29-4421-BEB4-D91A8C1C5B72}">
      <dgm:prSet phldrT="[Texto]" custT="1"/>
      <dgm:spPr>
        <a:noFill/>
        <a:ln>
          <a:solidFill>
            <a:schemeClr val="bg1">
              <a:lumMod val="50000"/>
            </a:schemeClr>
          </a:solidFill>
        </a:ln>
      </dgm:spPr>
      <dgm:t>
        <a:bodyPr/>
        <a:lstStyle/>
        <a:p>
          <a:r>
            <a:rPr lang="es-MX" sz="1100" dirty="0">
              <a:solidFill>
                <a:schemeClr val="tx1"/>
              </a:solidFill>
              <a:latin typeface="Century Gothic" panose="020B0502020202020204" pitchFamily="34" charset="0"/>
            </a:rPr>
            <a:t>Marco de lista: Unidades de producción</a:t>
          </a:r>
          <a:endParaRPr lang="es-EC" sz="1100" dirty="0">
            <a:solidFill>
              <a:schemeClr val="tx1"/>
            </a:solidFill>
            <a:latin typeface="Century Gothic" panose="020B0502020202020204" pitchFamily="34" charset="0"/>
          </a:endParaRPr>
        </a:p>
      </dgm:t>
    </dgm:pt>
    <dgm:pt modelId="{21BE0B7E-6091-4944-BD29-E950643D8F0A}" type="parTrans" cxnId="{96E01DD4-9F7C-4273-BD78-4D9CCBF65C26}">
      <dgm:prSet/>
      <dgm:spPr/>
      <dgm:t>
        <a:bodyPr/>
        <a:lstStyle/>
        <a:p>
          <a:endParaRPr lang="es-EC" sz="1100">
            <a:solidFill>
              <a:schemeClr val="tx1"/>
            </a:solidFill>
            <a:latin typeface="Century Gothic" panose="020B0502020202020204" pitchFamily="34" charset="0"/>
          </a:endParaRPr>
        </a:p>
      </dgm:t>
    </dgm:pt>
    <dgm:pt modelId="{F6063EAF-816B-49BE-A567-5D7771EFF783}" type="sibTrans" cxnId="{96E01DD4-9F7C-4273-BD78-4D9CCBF65C26}">
      <dgm:prSet/>
      <dgm:spPr/>
      <dgm:t>
        <a:bodyPr/>
        <a:lstStyle/>
        <a:p>
          <a:endParaRPr lang="es-EC" sz="1100">
            <a:solidFill>
              <a:schemeClr val="tx1"/>
            </a:solidFill>
            <a:latin typeface="Century Gothic" panose="020B0502020202020204" pitchFamily="34" charset="0"/>
          </a:endParaRPr>
        </a:p>
      </dgm:t>
    </dgm:pt>
    <dgm:pt modelId="{55730A05-C255-4BF1-9EEA-EF2893A03C2C}">
      <dgm:prSet phldrT="[Texto]" custT="1"/>
      <dgm:spPr>
        <a:ln w="19050">
          <a:solidFill>
            <a:srgbClr val="9C525E"/>
          </a:solidFill>
        </a:ln>
      </dgm:spPr>
      <dgm:t>
        <a:bodyPr/>
        <a:lstStyle/>
        <a:p>
          <a:r>
            <a:rPr lang="es-MX" sz="1100" b="1" dirty="0">
              <a:solidFill>
                <a:schemeClr val="tx1"/>
              </a:solidFill>
              <a:latin typeface="Century Gothic" panose="020B0502020202020204" pitchFamily="34" charset="0"/>
            </a:rPr>
            <a:t>Nivel de desagregación</a:t>
          </a:r>
        </a:p>
      </dgm:t>
    </dgm:pt>
    <dgm:pt modelId="{F356B8F0-D5D5-4E65-9B52-1AE480715C68}" type="parTrans" cxnId="{427BDE22-5A28-4095-B6B3-BFEED92B9784}">
      <dgm:prSet/>
      <dgm:spPr/>
      <dgm:t>
        <a:bodyPr/>
        <a:lstStyle/>
        <a:p>
          <a:endParaRPr lang="es-EC" sz="1100">
            <a:solidFill>
              <a:schemeClr val="tx1"/>
            </a:solidFill>
            <a:latin typeface="Century Gothic" panose="020B0502020202020204" pitchFamily="34" charset="0"/>
          </a:endParaRPr>
        </a:p>
      </dgm:t>
    </dgm:pt>
    <dgm:pt modelId="{B3376FB7-DE89-4EF5-8CDD-CB74DCDFC81E}" type="sibTrans" cxnId="{427BDE22-5A28-4095-B6B3-BFEED92B9784}">
      <dgm:prSet/>
      <dgm:spPr/>
      <dgm:t>
        <a:bodyPr/>
        <a:lstStyle/>
        <a:p>
          <a:endParaRPr lang="es-EC" sz="1100">
            <a:solidFill>
              <a:schemeClr val="tx1"/>
            </a:solidFill>
            <a:latin typeface="Century Gothic" panose="020B0502020202020204" pitchFamily="34" charset="0"/>
          </a:endParaRPr>
        </a:p>
      </dgm:t>
    </dgm:pt>
    <dgm:pt modelId="{671E02DB-88E8-4E9A-AD6B-00BCA008881C}">
      <dgm:prSet phldrT="[Texto]" custT="1"/>
      <dgm:spPr>
        <a:noFill/>
        <a:ln>
          <a:solidFill>
            <a:schemeClr val="bg1">
              <a:lumMod val="50000"/>
            </a:schemeClr>
          </a:solidFill>
        </a:ln>
      </dgm:spPr>
      <dgm:t>
        <a:bodyPr/>
        <a:lstStyle/>
        <a:p>
          <a:r>
            <a:rPr lang="es-MX" sz="1100" dirty="0">
              <a:solidFill>
                <a:schemeClr val="tx1"/>
              </a:solidFill>
              <a:latin typeface="Century Gothic" panose="020B0502020202020204" pitchFamily="34" charset="0"/>
            </a:rPr>
            <a:t>Nacional, regional y provincial </a:t>
          </a:r>
        </a:p>
      </dgm:t>
    </dgm:pt>
    <dgm:pt modelId="{B30C996C-DC36-41E2-B79F-48820160712E}" type="parTrans" cxnId="{90825A4D-96CC-4827-8247-B611594F0D6C}">
      <dgm:prSet/>
      <dgm:spPr/>
      <dgm:t>
        <a:bodyPr/>
        <a:lstStyle/>
        <a:p>
          <a:endParaRPr lang="es-EC">
            <a:solidFill>
              <a:schemeClr val="tx1"/>
            </a:solidFill>
            <a:latin typeface="Century Gothic" panose="020B0502020202020204" pitchFamily="34" charset="0"/>
          </a:endParaRPr>
        </a:p>
      </dgm:t>
    </dgm:pt>
    <dgm:pt modelId="{8C89D116-D4EC-4399-8273-63E3C29A9645}" type="sibTrans" cxnId="{90825A4D-96CC-4827-8247-B611594F0D6C}">
      <dgm:prSet/>
      <dgm:spPr/>
      <dgm:t>
        <a:bodyPr/>
        <a:lstStyle/>
        <a:p>
          <a:endParaRPr lang="es-EC">
            <a:solidFill>
              <a:schemeClr val="tx1"/>
            </a:solidFill>
            <a:latin typeface="Century Gothic" panose="020B0502020202020204" pitchFamily="34" charset="0"/>
          </a:endParaRPr>
        </a:p>
      </dgm:t>
    </dgm:pt>
    <dgm:pt modelId="{D7D45A25-190D-4921-98D0-E8BB33280698}">
      <dgm:prSet phldrT="[Texto]" custT="1"/>
      <dgm:spPr>
        <a:noFill/>
        <a:ln>
          <a:solidFill>
            <a:schemeClr val="bg1">
              <a:lumMod val="50000"/>
            </a:schemeClr>
          </a:solidFill>
        </a:ln>
      </dgm:spPr>
      <dgm:t>
        <a:bodyPr/>
        <a:lstStyle/>
        <a:p>
          <a:r>
            <a:rPr lang="es-MX" sz="1100" dirty="0">
              <a:solidFill>
                <a:schemeClr val="tx1"/>
              </a:solidFill>
              <a:latin typeface="Century Gothic" panose="020B0502020202020204" pitchFamily="34" charset="0"/>
            </a:rPr>
            <a:t>Tipo de productores </a:t>
          </a:r>
        </a:p>
      </dgm:t>
    </dgm:pt>
    <dgm:pt modelId="{F74AF579-1AED-48D5-8988-4F59998B1DD7}" type="parTrans" cxnId="{3A757860-D71F-4B94-80C6-91E524DE02CE}">
      <dgm:prSet/>
      <dgm:spPr/>
      <dgm:t>
        <a:bodyPr/>
        <a:lstStyle/>
        <a:p>
          <a:endParaRPr lang="es-EC">
            <a:latin typeface="Century Gothic" panose="020B0502020202020204" pitchFamily="34" charset="0"/>
          </a:endParaRPr>
        </a:p>
      </dgm:t>
    </dgm:pt>
    <dgm:pt modelId="{F850330F-5CBA-4604-A379-A586477B6B69}" type="sibTrans" cxnId="{3A757860-D71F-4B94-80C6-91E524DE02CE}">
      <dgm:prSet/>
      <dgm:spPr/>
      <dgm:t>
        <a:bodyPr/>
        <a:lstStyle/>
        <a:p>
          <a:endParaRPr lang="es-EC">
            <a:latin typeface="Century Gothic" panose="020B0502020202020204" pitchFamily="34" charset="0"/>
          </a:endParaRPr>
        </a:p>
      </dgm:t>
    </dgm:pt>
    <dgm:pt modelId="{933A675F-1E8B-42D2-B18C-C05207C870E5}">
      <dgm:prSet phldrT="[Texto]" custT="1"/>
      <dgm:spPr>
        <a:noFill/>
        <a:ln>
          <a:solidFill>
            <a:schemeClr val="bg1">
              <a:lumMod val="50000"/>
            </a:schemeClr>
          </a:solidFill>
        </a:ln>
      </dgm:spPr>
      <dgm:t>
        <a:bodyPr/>
        <a:lstStyle/>
        <a:p>
          <a:r>
            <a:rPr lang="es-MX" sz="1100" dirty="0">
              <a:solidFill>
                <a:schemeClr val="tx1"/>
              </a:solidFill>
              <a:latin typeface="Century Gothic" panose="020B0502020202020204" pitchFamily="34" charset="0"/>
            </a:rPr>
            <a:t>Sexo</a:t>
          </a:r>
        </a:p>
      </dgm:t>
    </dgm:pt>
    <dgm:pt modelId="{D4691A84-4C11-419F-82F6-069C8BCE52A5}" type="parTrans" cxnId="{635CF25D-9CA2-48E8-8F52-602601A27B4C}">
      <dgm:prSet/>
      <dgm:spPr/>
      <dgm:t>
        <a:bodyPr/>
        <a:lstStyle/>
        <a:p>
          <a:endParaRPr lang="es-EC">
            <a:latin typeface="Century Gothic" panose="020B0502020202020204" pitchFamily="34" charset="0"/>
          </a:endParaRPr>
        </a:p>
      </dgm:t>
    </dgm:pt>
    <dgm:pt modelId="{B326A494-6FE0-47DC-AE28-1BCB96A473E4}" type="sibTrans" cxnId="{635CF25D-9CA2-48E8-8F52-602601A27B4C}">
      <dgm:prSet/>
      <dgm:spPr/>
      <dgm:t>
        <a:bodyPr/>
        <a:lstStyle/>
        <a:p>
          <a:endParaRPr lang="es-EC">
            <a:latin typeface="Century Gothic" panose="020B0502020202020204" pitchFamily="34" charset="0"/>
          </a:endParaRPr>
        </a:p>
      </dgm:t>
    </dgm:pt>
    <dgm:pt modelId="{188637ED-00A9-4E13-995C-DA75BD67745C}">
      <dgm:prSet phldrT="[Texto]" custT="1"/>
      <dgm:spPr>
        <a:noFill/>
        <a:ln>
          <a:solidFill>
            <a:schemeClr val="bg1">
              <a:lumMod val="50000"/>
            </a:schemeClr>
          </a:solidFill>
        </a:ln>
      </dgm:spPr>
      <dgm:t>
        <a:bodyPr/>
        <a:lstStyle/>
        <a:p>
          <a:r>
            <a:rPr lang="es-MX" sz="1100" dirty="0">
              <a:solidFill>
                <a:schemeClr val="tx1"/>
              </a:solidFill>
              <a:latin typeface="Century Gothic" panose="020B0502020202020204" pitchFamily="34" charset="0"/>
            </a:rPr>
            <a:t>Autoidentificación étnica</a:t>
          </a:r>
        </a:p>
      </dgm:t>
    </dgm:pt>
    <dgm:pt modelId="{4DE74021-5A04-4402-AFF6-516BA42EE169}" type="parTrans" cxnId="{E7B62F00-64C6-4287-A83E-1DECF8B9EF4E}">
      <dgm:prSet/>
      <dgm:spPr/>
      <dgm:t>
        <a:bodyPr/>
        <a:lstStyle/>
        <a:p>
          <a:endParaRPr lang="es-EC">
            <a:latin typeface="Century Gothic" panose="020B0502020202020204" pitchFamily="34" charset="0"/>
          </a:endParaRPr>
        </a:p>
      </dgm:t>
    </dgm:pt>
    <dgm:pt modelId="{E91E87AB-D9E1-4E0E-8953-3494160053BD}" type="sibTrans" cxnId="{E7B62F00-64C6-4287-A83E-1DECF8B9EF4E}">
      <dgm:prSet/>
      <dgm:spPr/>
      <dgm:t>
        <a:bodyPr/>
        <a:lstStyle/>
        <a:p>
          <a:endParaRPr lang="es-EC">
            <a:latin typeface="Century Gothic" panose="020B0502020202020204" pitchFamily="34" charset="0"/>
          </a:endParaRPr>
        </a:p>
      </dgm:t>
    </dgm:pt>
    <dgm:pt modelId="{B3DD6403-5FB2-48CF-9858-C509B46C9028}" type="pres">
      <dgm:prSet presAssocID="{9236F7C8-A787-40BA-BD89-67D9A90C0B60}" presName="linear" presStyleCnt="0">
        <dgm:presLayoutVars>
          <dgm:dir/>
          <dgm:animLvl val="lvl"/>
          <dgm:resizeHandles val="exact"/>
        </dgm:presLayoutVars>
      </dgm:prSet>
      <dgm:spPr/>
      <dgm:t>
        <a:bodyPr/>
        <a:lstStyle/>
        <a:p>
          <a:endParaRPr lang="es-EC"/>
        </a:p>
      </dgm:t>
    </dgm:pt>
    <dgm:pt modelId="{2315DE6E-8841-4618-A308-435C60CE6378}" type="pres">
      <dgm:prSet presAssocID="{7250BD04-1008-4866-89B0-1D16300916BE}" presName="parentLin" presStyleCnt="0"/>
      <dgm:spPr/>
    </dgm:pt>
    <dgm:pt modelId="{6D96363D-A3DA-4E0F-B4DA-965F48B23601}" type="pres">
      <dgm:prSet presAssocID="{7250BD04-1008-4866-89B0-1D16300916BE}" presName="parentLeftMargin" presStyleLbl="node1" presStyleIdx="0" presStyleCnt="6"/>
      <dgm:spPr/>
      <dgm:t>
        <a:bodyPr/>
        <a:lstStyle/>
        <a:p>
          <a:endParaRPr lang="es-EC"/>
        </a:p>
      </dgm:t>
    </dgm:pt>
    <dgm:pt modelId="{773AF2D0-D79F-4C35-900D-BA5EC2D1705B}" type="pres">
      <dgm:prSet presAssocID="{7250BD04-1008-4866-89B0-1D16300916BE}" presName="parentText" presStyleLbl="node1" presStyleIdx="0" presStyleCnt="6" custLinFactNeighborY="13089">
        <dgm:presLayoutVars>
          <dgm:chMax val="0"/>
          <dgm:bulletEnabled val="1"/>
        </dgm:presLayoutVars>
      </dgm:prSet>
      <dgm:spPr/>
      <dgm:t>
        <a:bodyPr/>
        <a:lstStyle/>
        <a:p>
          <a:endParaRPr lang="es-EC"/>
        </a:p>
      </dgm:t>
    </dgm:pt>
    <dgm:pt modelId="{2E02F82F-566B-44DC-97B1-C8C9EAFD5ED1}" type="pres">
      <dgm:prSet presAssocID="{7250BD04-1008-4866-89B0-1D16300916BE}" presName="negativeSpace" presStyleCnt="0"/>
      <dgm:spPr/>
    </dgm:pt>
    <dgm:pt modelId="{0CA20E8A-EA86-4E03-8538-6231A326012B}" type="pres">
      <dgm:prSet presAssocID="{7250BD04-1008-4866-89B0-1D16300916BE}" presName="childText" presStyleLbl="conFgAcc1" presStyleIdx="0" presStyleCnt="6">
        <dgm:presLayoutVars>
          <dgm:bulletEnabled val="1"/>
        </dgm:presLayoutVars>
      </dgm:prSet>
      <dgm:spPr/>
      <dgm:t>
        <a:bodyPr/>
        <a:lstStyle/>
        <a:p>
          <a:endParaRPr lang="es-EC"/>
        </a:p>
      </dgm:t>
    </dgm:pt>
    <dgm:pt modelId="{DAAFA725-B567-41DB-9041-46293C6CB849}" type="pres">
      <dgm:prSet presAssocID="{88946260-442F-4480-A257-EA758A59AF83}" presName="spaceBetweenRectangles" presStyleCnt="0"/>
      <dgm:spPr/>
    </dgm:pt>
    <dgm:pt modelId="{656D4522-48FB-4131-9C0F-F3C82B784288}" type="pres">
      <dgm:prSet presAssocID="{3DEED417-EE58-489E-8158-60E63C24D4AE}" presName="parentLin" presStyleCnt="0"/>
      <dgm:spPr/>
    </dgm:pt>
    <dgm:pt modelId="{9BCE369C-3619-432A-BA2E-9704B9983643}" type="pres">
      <dgm:prSet presAssocID="{3DEED417-EE58-489E-8158-60E63C24D4AE}" presName="parentLeftMargin" presStyleLbl="node1" presStyleIdx="0" presStyleCnt="6"/>
      <dgm:spPr/>
      <dgm:t>
        <a:bodyPr/>
        <a:lstStyle/>
        <a:p>
          <a:endParaRPr lang="es-EC"/>
        </a:p>
      </dgm:t>
    </dgm:pt>
    <dgm:pt modelId="{E520D391-9CA0-462C-B478-AEC45DC8BD81}" type="pres">
      <dgm:prSet presAssocID="{3DEED417-EE58-489E-8158-60E63C24D4AE}" presName="parentText" presStyleLbl="node1" presStyleIdx="1" presStyleCnt="6">
        <dgm:presLayoutVars>
          <dgm:chMax val="0"/>
          <dgm:bulletEnabled val="1"/>
        </dgm:presLayoutVars>
      </dgm:prSet>
      <dgm:spPr/>
      <dgm:t>
        <a:bodyPr/>
        <a:lstStyle/>
        <a:p>
          <a:endParaRPr lang="es-EC"/>
        </a:p>
      </dgm:t>
    </dgm:pt>
    <dgm:pt modelId="{283D951A-22A4-474A-A74E-4E91B1B24C70}" type="pres">
      <dgm:prSet presAssocID="{3DEED417-EE58-489E-8158-60E63C24D4AE}" presName="negativeSpace" presStyleCnt="0"/>
      <dgm:spPr/>
    </dgm:pt>
    <dgm:pt modelId="{067FE438-C1B0-4F80-A2BC-45DD0EBB71B8}" type="pres">
      <dgm:prSet presAssocID="{3DEED417-EE58-489E-8158-60E63C24D4AE}" presName="childText" presStyleLbl="conFgAcc1" presStyleIdx="1" presStyleCnt="6">
        <dgm:presLayoutVars>
          <dgm:bulletEnabled val="1"/>
        </dgm:presLayoutVars>
      </dgm:prSet>
      <dgm:spPr/>
      <dgm:t>
        <a:bodyPr/>
        <a:lstStyle/>
        <a:p>
          <a:endParaRPr lang="es-EC"/>
        </a:p>
      </dgm:t>
    </dgm:pt>
    <dgm:pt modelId="{4BD743F2-9546-402D-A701-0B6575637D37}" type="pres">
      <dgm:prSet presAssocID="{762DB671-E8AF-47E7-A96E-0B565A405944}" presName="spaceBetweenRectangles" presStyleCnt="0"/>
      <dgm:spPr/>
    </dgm:pt>
    <dgm:pt modelId="{B66FECED-9FCD-4C65-B414-C13C46086784}" type="pres">
      <dgm:prSet presAssocID="{9C7154D1-5696-4E71-BFF1-9E8494CED883}" presName="parentLin" presStyleCnt="0"/>
      <dgm:spPr/>
    </dgm:pt>
    <dgm:pt modelId="{533C2E55-E458-4188-B92B-9584AAA17993}" type="pres">
      <dgm:prSet presAssocID="{9C7154D1-5696-4E71-BFF1-9E8494CED883}" presName="parentLeftMargin" presStyleLbl="node1" presStyleIdx="1" presStyleCnt="6"/>
      <dgm:spPr/>
      <dgm:t>
        <a:bodyPr/>
        <a:lstStyle/>
        <a:p>
          <a:endParaRPr lang="es-EC"/>
        </a:p>
      </dgm:t>
    </dgm:pt>
    <dgm:pt modelId="{9A3C704B-3687-4E3B-9CDC-8731489135DC}" type="pres">
      <dgm:prSet presAssocID="{9C7154D1-5696-4E71-BFF1-9E8494CED883}" presName="parentText" presStyleLbl="node1" presStyleIdx="2" presStyleCnt="6">
        <dgm:presLayoutVars>
          <dgm:chMax val="0"/>
          <dgm:bulletEnabled val="1"/>
        </dgm:presLayoutVars>
      </dgm:prSet>
      <dgm:spPr/>
      <dgm:t>
        <a:bodyPr/>
        <a:lstStyle/>
        <a:p>
          <a:endParaRPr lang="es-EC"/>
        </a:p>
      </dgm:t>
    </dgm:pt>
    <dgm:pt modelId="{1D617A8A-A96A-4F35-9751-6381DDB3E504}" type="pres">
      <dgm:prSet presAssocID="{9C7154D1-5696-4E71-BFF1-9E8494CED883}" presName="negativeSpace" presStyleCnt="0"/>
      <dgm:spPr/>
    </dgm:pt>
    <dgm:pt modelId="{28DC7203-782A-4719-AE82-8AF677D35696}" type="pres">
      <dgm:prSet presAssocID="{9C7154D1-5696-4E71-BFF1-9E8494CED883}" presName="childText" presStyleLbl="conFgAcc1" presStyleIdx="2" presStyleCnt="6">
        <dgm:presLayoutVars>
          <dgm:bulletEnabled val="1"/>
        </dgm:presLayoutVars>
      </dgm:prSet>
      <dgm:spPr/>
      <dgm:t>
        <a:bodyPr/>
        <a:lstStyle/>
        <a:p>
          <a:endParaRPr lang="es-EC"/>
        </a:p>
      </dgm:t>
    </dgm:pt>
    <dgm:pt modelId="{55F8BB96-1C1D-441F-BC82-A1ED70431370}" type="pres">
      <dgm:prSet presAssocID="{A9D4086A-9844-42F3-A285-42F8D44D5AA7}" presName="spaceBetweenRectangles" presStyleCnt="0"/>
      <dgm:spPr/>
    </dgm:pt>
    <dgm:pt modelId="{E75D8D31-460C-4434-A138-47B5D1F3F36D}" type="pres">
      <dgm:prSet presAssocID="{631F2893-EE0C-46C7-BC0A-0E8D0F85AB84}" presName="parentLin" presStyleCnt="0"/>
      <dgm:spPr/>
    </dgm:pt>
    <dgm:pt modelId="{CCD601D4-DA29-426C-BFD0-7904C289596D}" type="pres">
      <dgm:prSet presAssocID="{631F2893-EE0C-46C7-BC0A-0E8D0F85AB84}" presName="parentLeftMargin" presStyleLbl="node1" presStyleIdx="2" presStyleCnt="6"/>
      <dgm:spPr/>
      <dgm:t>
        <a:bodyPr/>
        <a:lstStyle/>
        <a:p>
          <a:endParaRPr lang="es-EC"/>
        </a:p>
      </dgm:t>
    </dgm:pt>
    <dgm:pt modelId="{D18F79AA-5DD8-4ACA-9AEF-9F4519CA6BF2}" type="pres">
      <dgm:prSet presAssocID="{631F2893-EE0C-46C7-BC0A-0E8D0F85AB84}" presName="parentText" presStyleLbl="node1" presStyleIdx="3" presStyleCnt="6">
        <dgm:presLayoutVars>
          <dgm:chMax val="0"/>
          <dgm:bulletEnabled val="1"/>
        </dgm:presLayoutVars>
      </dgm:prSet>
      <dgm:spPr/>
      <dgm:t>
        <a:bodyPr/>
        <a:lstStyle/>
        <a:p>
          <a:endParaRPr lang="es-EC"/>
        </a:p>
      </dgm:t>
    </dgm:pt>
    <dgm:pt modelId="{CAFE49A9-BFBB-486E-A628-054D8C956946}" type="pres">
      <dgm:prSet presAssocID="{631F2893-EE0C-46C7-BC0A-0E8D0F85AB84}" presName="negativeSpace" presStyleCnt="0"/>
      <dgm:spPr/>
    </dgm:pt>
    <dgm:pt modelId="{85D5BC67-BDB7-4333-BCF7-D48431AB96E6}" type="pres">
      <dgm:prSet presAssocID="{631F2893-EE0C-46C7-BC0A-0E8D0F85AB84}" presName="childText" presStyleLbl="conFgAcc1" presStyleIdx="3" presStyleCnt="6">
        <dgm:presLayoutVars>
          <dgm:bulletEnabled val="1"/>
        </dgm:presLayoutVars>
      </dgm:prSet>
      <dgm:spPr/>
      <dgm:t>
        <a:bodyPr/>
        <a:lstStyle/>
        <a:p>
          <a:endParaRPr lang="es-EC"/>
        </a:p>
      </dgm:t>
    </dgm:pt>
    <dgm:pt modelId="{2DEFEAA6-73AA-49F1-92FF-2A15C94D843F}" type="pres">
      <dgm:prSet presAssocID="{789453F9-86D4-4AC2-B983-DBCA25D4E976}" presName="spaceBetweenRectangles" presStyleCnt="0"/>
      <dgm:spPr/>
    </dgm:pt>
    <dgm:pt modelId="{DDB9BBDE-2875-40FB-93FC-134B6C9393F6}" type="pres">
      <dgm:prSet presAssocID="{46A6204E-085D-450B-A0B5-270B6A08CABB}" presName="parentLin" presStyleCnt="0"/>
      <dgm:spPr/>
    </dgm:pt>
    <dgm:pt modelId="{2F4DC955-4691-4183-9C57-21052333D6FE}" type="pres">
      <dgm:prSet presAssocID="{46A6204E-085D-450B-A0B5-270B6A08CABB}" presName="parentLeftMargin" presStyleLbl="node1" presStyleIdx="3" presStyleCnt="6"/>
      <dgm:spPr/>
      <dgm:t>
        <a:bodyPr/>
        <a:lstStyle/>
        <a:p>
          <a:endParaRPr lang="es-EC"/>
        </a:p>
      </dgm:t>
    </dgm:pt>
    <dgm:pt modelId="{C2B68618-52A5-4340-803C-0032984704AA}" type="pres">
      <dgm:prSet presAssocID="{46A6204E-085D-450B-A0B5-270B6A08CABB}" presName="parentText" presStyleLbl="node1" presStyleIdx="4" presStyleCnt="6">
        <dgm:presLayoutVars>
          <dgm:chMax val="0"/>
          <dgm:bulletEnabled val="1"/>
        </dgm:presLayoutVars>
      </dgm:prSet>
      <dgm:spPr/>
      <dgm:t>
        <a:bodyPr/>
        <a:lstStyle/>
        <a:p>
          <a:endParaRPr lang="es-EC"/>
        </a:p>
      </dgm:t>
    </dgm:pt>
    <dgm:pt modelId="{EA4CAB28-C19D-43C3-AB65-3F55670B2D66}" type="pres">
      <dgm:prSet presAssocID="{46A6204E-085D-450B-A0B5-270B6A08CABB}" presName="negativeSpace" presStyleCnt="0"/>
      <dgm:spPr/>
    </dgm:pt>
    <dgm:pt modelId="{B02FC80F-FCAF-4CCB-8066-B9C79030E251}" type="pres">
      <dgm:prSet presAssocID="{46A6204E-085D-450B-A0B5-270B6A08CABB}" presName="childText" presStyleLbl="conFgAcc1" presStyleIdx="4" presStyleCnt="6">
        <dgm:presLayoutVars>
          <dgm:bulletEnabled val="1"/>
        </dgm:presLayoutVars>
      </dgm:prSet>
      <dgm:spPr/>
      <dgm:t>
        <a:bodyPr/>
        <a:lstStyle/>
        <a:p>
          <a:endParaRPr lang="es-EC"/>
        </a:p>
      </dgm:t>
    </dgm:pt>
    <dgm:pt modelId="{EEFD85CF-E207-4BB2-A1F5-4708070A125B}" type="pres">
      <dgm:prSet presAssocID="{44F56DE5-D1BA-48F7-9BCC-789AE5BB205F}" presName="spaceBetweenRectangles" presStyleCnt="0"/>
      <dgm:spPr/>
    </dgm:pt>
    <dgm:pt modelId="{8DF54344-D116-470F-BD48-53CED51B77DC}" type="pres">
      <dgm:prSet presAssocID="{55730A05-C255-4BF1-9EEA-EF2893A03C2C}" presName="parentLin" presStyleCnt="0"/>
      <dgm:spPr/>
    </dgm:pt>
    <dgm:pt modelId="{9E313F49-B2C4-419D-948C-B2DFB5FD9BAC}" type="pres">
      <dgm:prSet presAssocID="{55730A05-C255-4BF1-9EEA-EF2893A03C2C}" presName="parentLeftMargin" presStyleLbl="node1" presStyleIdx="4" presStyleCnt="6"/>
      <dgm:spPr/>
      <dgm:t>
        <a:bodyPr/>
        <a:lstStyle/>
        <a:p>
          <a:endParaRPr lang="es-EC"/>
        </a:p>
      </dgm:t>
    </dgm:pt>
    <dgm:pt modelId="{36452DA5-F68E-4AAE-9484-2233620DCD03}" type="pres">
      <dgm:prSet presAssocID="{55730A05-C255-4BF1-9EEA-EF2893A03C2C}" presName="parentText" presStyleLbl="node1" presStyleIdx="5" presStyleCnt="6">
        <dgm:presLayoutVars>
          <dgm:chMax val="0"/>
          <dgm:bulletEnabled val="1"/>
        </dgm:presLayoutVars>
      </dgm:prSet>
      <dgm:spPr/>
      <dgm:t>
        <a:bodyPr/>
        <a:lstStyle/>
        <a:p>
          <a:endParaRPr lang="es-EC"/>
        </a:p>
      </dgm:t>
    </dgm:pt>
    <dgm:pt modelId="{449F2555-51F8-4FFF-B441-A33D718957F9}" type="pres">
      <dgm:prSet presAssocID="{55730A05-C255-4BF1-9EEA-EF2893A03C2C}" presName="negativeSpace" presStyleCnt="0"/>
      <dgm:spPr/>
    </dgm:pt>
    <dgm:pt modelId="{C73FB8C0-4ED8-4BC2-933D-0873353BC5A4}" type="pres">
      <dgm:prSet presAssocID="{55730A05-C255-4BF1-9EEA-EF2893A03C2C}" presName="childText" presStyleLbl="conFgAcc1" presStyleIdx="5" presStyleCnt="6">
        <dgm:presLayoutVars>
          <dgm:bulletEnabled val="1"/>
        </dgm:presLayoutVars>
      </dgm:prSet>
      <dgm:spPr/>
      <dgm:t>
        <a:bodyPr/>
        <a:lstStyle/>
        <a:p>
          <a:endParaRPr lang="es-EC"/>
        </a:p>
      </dgm:t>
    </dgm:pt>
  </dgm:ptLst>
  <dgm:cxnLst>
    <dgm:cxn modelId="{A6B04B53-6B4B-4746-82C1-0F7D103E0F13}" type="presOf" srcId="{55730A05-C255-4BF1-9EEA-EF2893A03C2C}" destId="{36452DA5-F68E-4AAE-9484-2233620DCD03}" srcOrd="1" destOrd="0" presId="urn:microsoft.com/office/officeart/2005/8/layout/list1"/>
    <dgm:cxn modelId="{57767C84-4A99-43E6-BE44-BFB75CFB59EF}" type="presOf" srcId="{188637ED-00A9-4E13-995C-DA75BD67745C}" destId="{C73FB8C0-4ED8-4BC2-933D-0873353BC5A4}" srcOrd="0" destOrd="3" presId="urn:microsoft.com/office/officeart/2005/8/layout/list1"/>
    <dgm:cxn modelId="{50EB45C8-D2C8-45B2-ADF0-0719D50D5CCB}" srcId="{9236F7C8-A787-40BA-BD89-67D9A90C0B60}" destId="{3DEED417-EE58-489E-8158-60E63C24D4AE}" srcOrd="1" destOrd="0" parTransId="{E034EFB9-3CA2-45A8-A37B-0066D0C05DCA}" sibTransId="{762DB671-E8AF-47E7-A96E-0B565A405944}"/>
    <dgm:cxn modelId="{5EC0CB2F-FF83-4502-81A3-3900909BA141}" type="presOf" srcId="{9C7154D1-5696-4E71-BFF1-9E8494CED883}" destId="{9A3C704B-3687-4E3B-9CDC-8731489135DC}" srcOrd="1" destOrd="0" presId="urn:microsoft.com/office/officeart/2005/8/layout/list1"/>
    <dgm:cxn modelId="{708D82A4-9092-441B-88D7-70521AF12689}" type="presOf" srcId="{81F4DAF3-7D29-4421-BEB4-D91A8C1C5B72}" destId="{B02FC80F-FCAF-4CCB-8066-B9C79030E251}" srcOrd="0" destOrd="1" presId="urn:microsoft.com/office/officeart/2005/8/layout/list1"/>
    <dgm:cxn modelId="{D46F539E-28A4-4BCD-93C9-50C2D5CF1E0A}" type="presOf" srcId="{7250BD04-1008-4866-89B0-1D16300916BE}" destId="{773AF2D0-D79F-4C35-900D-BA5EC2D1705B}" srcOrd="1" destOrd="0" presId="urn:microsoft.com/office/officeart/2005/8/layout/list1"/>
    <dgm:cxn modelId="{DE44A21B-CD62-49DC-B17D-C65BC4CED9E9}" type="presOf" srcId="{72DB36FA-2C5D-4BD9-B120-E588E74A8E66}" destId="{28DC7203-782A-4719-AE82-8AF677D35696}" srcOrd="0" destOrd="0" presId="urn:microsoft.com/office/officeart/2005/8/layout/list1"/>
    <dgm:cxn modelId="{A2F0B208-5794-4C8B-954F-822D21372ED3}" type="presOf" srcId="{55730A05-C255-4BF1-9EEA-EF2893A03C2C}" destId="{9E313F49-B2C4-419D-948C-B2DFB5FD9BAC}" srcOrd="0" destOrd="0" presId="urn:microsoft.com/office/officeart/2005/8/layout/list1"/>
    <dgm:cxn modelId="{9B06CAF1-49AC-4927-B265-B0ACD25FE5F5}" srcId="{46A6204E-085D-450B-A0B5-270B6A08CABB}" destId="{57A0A3A0-AB55-42F8-91DE-06586B09C91A}" srcOrd="0" destOrd="0" parTransId="{6AABF5F3-C244-4116-BF82-9BAA775DDA2F}" sibTransId="{8041DFE6-A6B0-42C7-A100-C3F1B6915295}"/>
    <dgm:cxn modelId="{66606D59-320B-4F49-9A07-1AE50CE84934}" type="presOf" srcId="{E875E968-40D9-46DF-8371-878EB9971719}" destId="{067FE438-C1B0-4F80-A2BC-45DD0EBB71B8}" srcOrd="0" destOrd="1" presId="urn:microsoft.com/office/officeart/2005/8/layout/list1"/>
    <dgm:cxn modelId="{B43D56C4-1853-4396-BB49-1691A8FFFCD1}" srcId="{9236F7C8-A787-40BA-BD89-67D9A90C0B60}" destId="{631F2893-EE0C-46C7-BC0A-0E8D0F85AB84}" srcOrd="3" destOrd="0" parTransId="{465D62AE-F656-4D84-B055-6DC80E42799A}" sibTransId="{789453F9-86D4-4AC2-B983-DBCA25D4E976}"/>
    <dgm:cxn modelId="{928003C5-F8F3-4FCF-9C08-BC098F5F0B07}" type="presOf" srcId="{D7D45A25-190D-4921-98D0-E8BB33280698}" destId="{C73FB8C0-4ED8-4BC2-933D-0873353BC5A4}" srcOrd="0" destOrd="1" presId="urn:microsoft.com/office/officeart/2005/8/layout/list1"/>
    <dgm:cxn modelId="{116FCB46-CEDA-4CE8-9628-1CC94E0D0D21}" srcId="{3DEED417-EE58-489E-8158-60E63C24D4AE}" destId="{E875E968-40D9-46DF-8371-878EB9971719}" srcOrd="1" destOrd="0" parTransId="{9A904E41-82D3-422B-B012-D1BF95879035}" sibTransId="{9B5F7099-4F2D-4BA5-ACF0-7ACF07BE1002}"/>
    <dgm:cxn modelId="{635CF25D-9CA2-48E8-8F52-602601A27B4C}" srcId="{55730A05-C255-4BF1-9EEA-EF2893A03C2C}" destId="{933A675F-1E8B-42D2-B18C-C05207C870E5}" srcOrd="2" destOrd="0" parTransId="{D4691A84-4C11-419F-82F6-069C8BCE52A5}" sibTransId="{B326A494-6FE0-47DC-AE28-1BCB96A473E4}"/>
    <dgm:cxn modelId="{9EAEAADA-311D-43A9-B552-8CD23C26E79B}" srcId="{9C7154D1-5696-4E71-BFF1-9E8494CED883}" destId="{72DB36FA-2C5D-4BD9-B120-E588E74A8E66}" srcOrd="0" destOrd="0" parTransId="{57BB106C-BDE3-434E-8398-9F19C1710D94}" sibTransId="{9CA6EF8E-A6FE-477D-867C-0AF95B7D78F5}"/>
    <dgm:cxn modelId="{34C01DF0-198C-429B-9F3A-BDE6F3C80E8B}" type="presOf" srcId="{075D6D47-5B3C-41F7-938C-8DF7A0D857BE}" destId="{0CA20E8A-EA86-4E03-8538-6231A326012B}" srcOrd="0" destOrd="0" presId="urn:microsoft.com/office/officeart/2005/8/layout/list1"/>
    <dgm:cxn modelId="{0E96A060-FB95-49FD-9E6E-1038DB41925F}" type="presOf" srcId="{933A675F-1E8B-42D2-B18C-C05207C870E5}" destId="{C73FB8C0-4ED8-4BC2-933D-0873353BC5A4}" srcOrd="0" destOrd="2" presId="urn:microsoft.com/office/officeart/2005/8/layout/list1"/>
    <dgm:cxn modelId="{427BDE22-5A28-4095-B6B3-BFEED92B9784}" srcId="{9236F7C8-A787-40BA-BD89-67D9A90C0B60}" destId="{55730A05-C255-4BF1-9EEA-EF2893A03C2C}" srcOrd="5" destOrd="0" parTransId="{F356B8F0-D5D5-4E65-9B52-1AE480715C68}" sibTransId="{B3376FB7-DE89-4EF5-8CDD-CB74DCDFC81E}"/>
    <dgm:cxn modelId="{90825A4D-96CC-4827-8247-B611594F0D6C}" srcId="{55730A05-C255-4BF1-9EEA-EF2893A03C2C}" destId="{671E02DB-88E8-4E9A-AD6B-00BCA008881C}" srcOrd="0" destOrd="0" parTransId="{B30C996C-DC36-41E2-B79F-48820160712E}" sibTransId="{8C89D116-D4EC-4399-8273-63E3C29A9645}"/>
    <dgm:cxn modelId="{F97A5820-30E9-40E4-93AC-B50837E4D3D5}" type="presOf" srcId="{46A6204E-085D-450B-A0B5-270B6A08CABB}" destId="{2F4DC955-4691-4183-9C57-21052333D6FE}" srcOrd="0" destOrd="0" presId="urn:microsoft.com/office/officeart/2005/8/layout/list1"/>
    <dgm:cxn modelId="{E054A26D-D50F-4BD5-823E-4AD9E08D7FF2}" type="presOf" srcId="{7250BD04-1008-4866-89B0-1D16300916BE}" destId="{6D96363D-A3DA-4E0F-B4DA-965F48B23601}" srcOrd="0" destOrd="0" presId="urn:microsoft.com/office/officeart/2005/8/layout/list1"/>
    <dgm:cxn modelId="{91CD23A8-F850-4F8B-BE62-4E029DD1663A}" type="presOf" srcId="{46A6204E-085D-450B-A0B5-270B6A08CABB}" destId="{C2B68618-52A5-4340-803C-0032984704AA}" srcOrd="1" destOrd="0" presId="urn:microsoft.com/office/officeart/2005/8/layout/list1"/>
    <dgm:cxn modelId="{4BF65419-36A7-4172-96E6-0EBD342AD62B}" type="presOf" srcId="{9C7154D1-5696-4E71-BFF1-9E8494CED883}" destId="{533C2E55-E458-4188-B92B-9584AAA17993}" srcOrd="0" destOrd="0" presId="urn:microsoft.com/office/officeart/2005/8/layout/list1"/>
    <dgm:cxn modelId="{A924391A-D65A-4447-B1A5-29FD1E0BB420}" type="presOf" srcId="{914DFBE7-6DF6-43A6-AA17-BD800432E190}" destId="{85D5BC67-BDB7-4333-BCF7-D48431AB96E6}" srcOrd="0" destOrd="0" presId="urn:microsoft.com/office/officeart/2005/8/layout/list1"/>
    <dgm:cxn modelId="{4CF62F94-79F1-48BE-A369-64D4A82CDA36}" srcId="{9236F7C8-A787-40BA-BD89-67D9A90C0B60}" destId="{7250BD04-1008-4866-89B0-1D16300916BE}" srcOrd="0" destOrd="0" parTransId="{6FE9BFDD-B866-4E74-BF89-67C5180D1DF0}" sibTransId="{88946260-442F-4480-A257-EA758A59AF83}"/>
    <dgm:cxn modelId="{2F15FF02-5535-4C74-9669-3A615BB4CFC6}" type="presOf" srcId="{9236F7C8-A787-40BA-BD89-67D9A90C0B60}" destId="{B3DD6403-5FB2-48CF-9858-C509B46C9028}" srcOrd="0" destOrd="0" presId="urn:microsoft.com/office/officeart/2005/8/layout/list1"/>
    <dgm:cxn modelId="{F541C8C1-363E-475D-AA37-3CE8FEAAA374}" srcId="{3DEED417-EE58-489E-8158-60E63C24D4AE}" destId="{9F538E3E-9392-4564-86B4-3025FFB316BD}" srcOrd="0" destOrd="0" parTransId="{CE122A5C-3090-4799-B4B0-BEFF03064184}" sibTransId="{A557C20E-FAF2-4A35-B69E-27285548FDD4}"/>
    <dgm:cxn modelId="{D006290E-A9A4-46F8-91AB-181DC6F9C237}" srcId="{7250BD04-1008-4866-89B0-1D16300916BE}" destId="{075D6D47-5B3C-41F7-938C-8DF7A0D857BE}" srcOrd="0" destOrd="0" parTransId="{24CBEC18-68A5-4CC5-8B6F-0CFBCEC046E2}" sibTransId="{3DC4394A-FF91-4FB9-BB0B-39DF76EB4A94}"/>
    <dgm:cxn modelId="{71822B7B-C00D-47F3-967D-FD600E0A8721}" srcId="{9236F7C8-A787-40BA-BD89-67D9A90C0B60}" destId="{46A6204E-085D-450B-A0B5-270B6A08CABB}" srcOrd="4" destOrd="0" parTransId="{7AA2C8A6-C4CF-43D5-AE14-1B377D6B9861}" sibTransId="{44F56DE5-D1BA-48F7-9BCC-789AE5BB205F}"/>
    <dgm:cxn modelId="{3BA64548-9902-4FA1-90C0-724B98DF809B}" srcId="{631F2893-EE0C-46C7-BC0A-0E8D0F85AB84}" destId="{914DFBE7-6DF6-43A6-AA17-BD800432E190}" srcOrd="0" destOrd="0" parTransId="{CE17AD8A-91F3-4C1A-B3C3-2931189CA29E}" sibTransId="{83CED8EC-0124-4EBF-B9C3-3623571187ED}"/>
    <dgm:cxn modelId="{25EB1D5F-3ACD-4EF9-89ED-56EC05B738F1}" type="presOf" srcId="{631F2893-EE0C-46C7-BC0A-0E8D0F85AB84}" destId="{CCD601D4-DA29-426C-BFD0-7904C289596D}" srcOrd="0" destOrd="0" presId="urn:microsoft.com/office/officeart/2005/8/layout/list1"/>
    <dgm:cxn modelId="{3A757860-D71F-4B94-80C6-91E524DE02CE}" srcId="{55730A05-C255-4BF1-9EEA-EF2893A03C2C}" destId="{D7D45A25-190D-4921-98D0-E8BB33280698}" srcOrd="1" destOrd="0" parTransId="{F74AF579-1AED-48D5-8988-4F59998B1DD7}" sibTransId="{F850330F-5CBA-4604-A379-A586477B6B69}"/>
    <dgm:cxn modelId="{7FB4B4FD-84B3-4202-9BE1-D6CE2CC7146B}" type="presOf" srcId="{3DEED417-EE58-489E-8158-60E63C24D4AE}" destId="{E520D391-9CA0-462C-B478-AEC45DC8BD81}" srcOrd="1" destOrd="0" presId="urn:microsoft.com/office/officeart/2005/8/layout/list1"/>
    <dgm:cxn modelId="{484B5162-E785-469B-926C-110F4122D260}" type="presOf" srcId="{631F2893-EE0C-46C7-BC0A-0E8D0F85AB84}" destId="{D18F79AA-5DD8-4ACA-9AEF-9F4519CA6BF2}" srcOrd="1" destOrd="0" presId="urn:microsoft.com/office/officeart/2005/8/layout/list1"/>
    <dgm:cxn modelId="{A7801625-6BFE-4E14-9746-BB40AC5102C9}" type="presOf" srcId="{671E02DB-88E8-4E9A-AD6B-00BCA008881C}" destId="{C73FB8C0-4ED8-4BC2-933D-0873353BC5A4}" srcOrd="0" destOrd="0" presId="urn:microsoft.com/office/officeart/2005/8/layout/list1"/>
    <dgm:cxn modelId="{E7B62F00-64C6-4287-A83E-1DECF8B9EF4E}" srcId="{55730A05-C255-4BF1-9EEA-EF2893A03C2C}" destId="{188637ED-00A9-4E13-995C-DA75BD67745C}" srcOrd="3" destOrd="0" parTransId="{4DE74021-5A04-4402-AFF6-516BA42EE169}" sibTransId="{E91E87AB-D9E1-4E0E-8953-3494160053BD}"/>
    <dgm:cxn modelId="{96E01DD4-9F7C-4273-BD78-4D9CCBF65C26}" srcId="{46A6204E-085D-450B-A0B5-270B6A08CABB}" destId="{81F4DAF3-7D29-4421-BEB4-D91A8C1C5B72}" srcOrd="1" destOrd="0" parTransId="{21BE0B7E-6091-4944-BD29-E950643D8F0A}" sibTransId="{F6063EAF-816B-49BE-A567-5D7771EFF783}"/>
    <dgm:cxn modelId="{EB6FF9AA-9903-47F6-ADF6-88838D25981E}" srcId="{9236F7C8-A787-40BA-BD89-67D9A90C0B60}" destId="{9C7154D1-5696-4E71-BFF1-9E8494CED883}" srcOrd="2" destOrd="0" parTransId="{9977EECA-D407-4C97-A9FC-5EFB68D11C7B}" sibTransId="{A9D4086A-9844-42F3-A285-42F8D44D5AA7}"/>
    <dgm:cxn modelId="{DF2C53F2-C68B-4E8C-9E6F-99209C31FAAF}" type="presOf" srcId="{9F538E3E-9392-4564-86B4-3025FFB316BD}" destId="{067FE438-C1B0-4F80-A2BC-45DD0EBB71B8}" srcOrd="0" destOrd="0" presId="urn:microsoft.com/office/officeart/2005/8/layout/list1"/>
    <dgm:cxn modelId="{03C5749D-F77E-4241-BC55-BD368BEFE407}" type="presOf" srcId="{3DEED417-EE58-489E-8158-60E63C24D4AE}" destId="{9BCE369C-3619-432A-BA2E-9704B9983643}" srcOrd="0" destOrd="0" presId="urn:microsoft.com/office/officeart/2005/8/layout/list1"/>
    <dgm:cxn modelId="{DD0705BB-E055-47FD-8E7C-53FA94960E7E}" type="presOf" srcId="{57A0A3A0-AB55-42F8-91DE-06586B09C91A}" destId="{B02FC80F-FCAF-4CCB-8066-B9C79030E251}" srcOrd="0" destOrd="0" presId="urn:microsoft.com/office/officeart/2005/8/layout/list1"/>
    <dgm:cxn modelId="{A874A14C-7FAB-4404-B940-1A6EE7BAA328}" type="presParOf" srcId="{B3DD6403-5FB2-48CF-9858-C509B46C9028}" destId="{2315DE6E-8841-4618-A308-435C60CE6378}" srcOrd="0" destOrd="0" presId="urn:microsoft.com/office/officeart/2005/8/layout/list1"/>
    <dgm:cxn modelId="{D62666BC-8F44-4634-8ACD-147ACBDCAF4C}" type="presParOf" srcId="{2315DE6E-8841-4618-A308-435C60CE6378}" destId="{6D96363D-A3DA-4E0F-B4DA-965F48B23601}" srcOrd="0" destOrd="0" presId="urn:microsoft.com/office/officeart/2005/8/layout/list1"/>
    <dgm:cxn modelId="{5E3B43F5-2B02-4C24-8170-660F7E975C7B}" type="presParOf" srcId="{2315DE6E-8841-4618-A308-435C60CE6378}" destId="{773AF2D0-D79F-4C35-900D-BA5EC2D1705B}" srcOrd="1" destOrd="0" presId="urn:microsoft.com/office/officeart/2005/8/layout/list1"/>
    <dgm:cxn modelId="{7F5BBD6E-F9CF-4634-A82D-D81E7F8D466F}" type="presParOf" srcId="{B3DD6403-5FB2-48CF-9858-C509B46C9028}" destId="{2E02F82F-566B-44DC-97B1-C8C9EAFD5ED1}" srcOrd="1" destOrd="0" presId="urn:microsoft.com/office/officeart/2005/8/layout/list1"/>
    <dgm:cxn modelId="{DB6A0B29-99FA-4ADC-881C-F73948B90B7A}" type="presParOf" srcId="{B3DD6403-5FB2-48CF-9858-C509B46C9028}" destId="{0CA20E8A-EA86-4E03-8538-6231A326012B}" srcOrd="2" destOrd="0" presId="urn:microsoft.com/office/officeart/2005/8/layout/list1"/>
    <dgm:cxn modelId="{523B21CF-09FD-450D-9638-B3487C4176FB}" type="presParOf" srcId="{B3DD6403-5FB2-48CF-9858-C509B46C9028}" destId="{DAAFA725-B567-41DB-9041-46293C6CB849}" srcOrd="3" destOrd="0" presId="urn:microsoft.com/office/officeart/2005/8/layout/list1"/>
    <dgm:cxn modelId="{1C0BB3A3-A041-4493-BCAB-9C25A8595A1F}" type="presParOf" srcId="{B3DD6403-5FB2-48CF-9858-C509B46C9028}" destId="{656D4522-48FB-4131-9C0F-F3C82B784288}" srcOrd="4" destOrd="0" presId="urn:microsoft.com/office/officeart/2005/8/layout/list1"/>
    <dgm:cxn modelId="{62573E3E-5ACE-44A5-AACD-D276D6E3C1F1}" type="presParOf" srcId="{656D4522-48FB-4131-9C0F-F3C82B784288}" destId="{9BCE369C-3619-432A-BA2E-9704B9983643}" srcOrd="0" destOrd="0" presId="urn:microsoft.com/office/officeart/2005/8/layout/list1"/>
    <dgm:cxn modelId="{12AA766D-70C0-414D-BE27-83FF3B53882C}" type="presParOf" srcId="{656D4522-48FB-4131-9C0F-F3C82B784288}" destId="{E520D391-9CA0-462C-B478-AEC45DC8BD81}" srcOrd="1" destOrd="0" presId="urn:microsoft.com/office/officeart/2005/8/layout/list1"/>
    <dgm:cxn modelId="{4E7D9ED7-F013-4BD3-A1F8-3376C0C03B09}" type="presParOf" srcId="{B3DD6403-5FB2-48CF-9858-C509B46C9028}" destId="{283D951A-22A4-474A-A74E-4E91B1B24C70}" srcOrd="5" destOrd="0" presId="urn:microsoft.com/office/officeart/2005/8/layout/list1"/>
    <dgm:cxn modelId="{318B28B3-3E40-42BB-94C4-2D0D860C61EA}" type="presParOf" srcId="{B3DD6403-5FB2-48CF-9858-C509B46C9028}" destId="{067FE438-C1B0-4F80-A2BC-45DD0EBB71B8}" srcOrd="6" destOrd="0" presId="urn:microsoft.com/office/officeart/2005/8/layout/list1"/>
    <dgm:cxn modelId="{19520067-69D5-42B1-A9E0-B480EE65D0DC}" type="presParOf" srcId="{B3DD6403-5FB2-48CF-9858-C509B46C9028}" destId="{4BD743F2-9546-402D-A701-0B6575637D37}" srcOrd="7" destOrd="0" presId="urn:microsoft.com/office/officeart/2005/8/layout/list1"/>
    <dgm:cxn modelId="{0DB5DC9F-5D01-402D-91DC-50B73199FEFA}" type="presParOf" srcId="{B3DD6403-5FB2-48CF-9858-C509B46C9028}" destId="{B66FECED-9FCD-4C65-B414-C13C46086784}" srcOrd="8" destOrd="0" presId="urn:microsoft.com/office/officeart/2005/8/layout/list1"/>
    <dgm:cxn modelId="{00EAED6E-AA62-4609-85FC-30717962BD63}" type="presParOf" srcId="{B66FECED-9FCD-4C65-B414-C13C46086784}" destId="{533C2E55-E458-4188-B92B-9584AAA17993}" srcOrd="0" destOrd="0" presId="urn:microsoft.com/office/officeart/2005/8/layout/list1"/>
    <dgm:cxn modelId="{A834FFEA-2899-469F-9BF4-5EF4C4CB227D}" type="presParOf" srcId="{B66FECED-9FCD-4C65-B414-C13C46086784}" destId="{9A3C704B-3687-4E3B-9CDC-8731489135DC}" srcOrd="1" destOrd="0" presId="urn:microsoft.com/office/officeart/2005/8/layout/list1"/>
    <dgm:cxn modelId="{AA85B41C-E94F-487B-AB75-C577D429A5B8}" type="presParOf" srcId="{B3DD6403-5FB2-48CF-9858-C509B46C9028}" destId="{1D617A8A-A96A-4F35-9751-6381DDB3E504}" srcOrd="9" destOrd="0" presId="urn:microsoft.com/office/officeart/2005/8/layout/list1"/>
    <dgm:cxn modelId="{3472BC01-A186-4AE2-AEE2-801077711DF5}" type="presParOf" srcId="{B3DD6403-5FB2-48CF-9858-C509B46C9028}" destId="{28DC7203-782A-4719-AE82-8AF677D35696}" srcOrd="10" destOrd="0" presId="urn:microsoft.com/office/officeart/2005/8/layout/list1"/>
    <dgm:cxn modelId="{6F2FD5E9-7D60-4E5D-8416-F1673EAAD2E5}" type="presParOf" srcId="{B3DD6403-5FB2-48CF-9858-C509B46C9028}" destId="{55F8BB96-1C1D-441F-BC82-A1ED70431370}" srcOrd="11" destOrd="0" presId="urn:microsoft.com/office/officeart/2005/8/layout/list1"/>
    <dgm:cxn modelId="{5EFE67A8-01D4-44A6-A434-48D8BE160581}" type="presParOf" srcId="{B3DD6403-5FB2-48CF-9858-C509B46C9028}" destId="{E75D8D31-460C-4434-A138-47B5D1F3F36D}" srcOrd="12" destOrd="0" presId="urn:microsoft.com/office/officeart/2005/8/layout/list1"/>
    <dgm:cxn modelId="{CD02DBAC-3D03-417E-AD95-1CC8B16D1DC2}" type="presParOf" srcId="{E75D8D31-460C-4434-A138-47B5D1F3F36D}" destId="{CCD601D4-DA29-426C-BFD0-7904C289596D}" srcOrd="0" destOrd="0" presId="urn:microsoft.com/office/officeart/2005/8/layout/list1"/>
    <dgm:cxn modelId="{2B24FCBE-3EF6-4C15-B23F-B3DED518BF60}" type="presParOf" srcId="{E75D8D31-460C-4434-A138-47B5D1F3F36D}" destId="{D18F79AA-5DD8-4ACA-9AEF-9F4519CA6BF2}" srcOrd="1" destOrd="0" presId="urn:microsoft.com/office/officeart/2005/8/layout/list1"/>
    <dgm:cxn modelId="{0E756660-CD04-453B-BCA4-84FD4FEF3DC9}" type="presParOf" srcId="{B3DD6403-5FB2-48CF-9858-C509B46C9028}" destId="{CAFE49A9-BFBB-486E-A628-054D8C956946}" srcOrd="13" destOrd="0" presId="urn:microsoft.com/office/officeart/2005/8/layout/list1"/>
    <dgm:cxn modelId="{69A8BF0B-473D-427A-90BF-42D5C5014952}" type="presParOf" srcId="{B3DD6403-5FB2-48CF-9858-C509B46C9028}" destId="{85D5BC67-BDB7-4333-BCF7-D48431AB96E6}" srcOrd="14" destOrd="0" presId="urn:microsoft.com/office/officeart/2005/8/layout/list1"/>
    <dgm:cxn modelId="{D448EE64-05C1-4CF4-8475-32179968CEF8}" type="presParOf" srcId="{B3DD6403-5FB2-48CF-9858-C509B46C9028}" destId="{2DEFEAA6-73AA-49F1-92FF-2A15C94D843F}" srcOrd="15" destOrd="0" presId="urn:microsoft.com/office/officeart/2005/8/layout/list1"/>
    <dgm:cxn modelId="{884817F2-75F8-48F6-937C-907A51506211}" type="presParOf" srcId="{B3DD6403-5FB2-48CF-9858-C509B46C9028}" destId="{DDB9BBDE-2875-40FB-93FC-134B6C9393F6}" srcOrd="16" destOrd="0" presId="urn:microsoft.com/office/officeart/2005/8/layout/list1"/>
    <dgm:cxn modelId="{B4524EF0-8420-4469-8EF0-D47DA3DE547B}" type="presParOf" srcId="{DDB9BBDE-2875-40FB-93FC-134B6C9393F6}" destId="{2F4DC955-4691-4183-9C57-21052333D6FE}" srcOrd="0" destOrd="0" presId="urn:microsoft.com/office/officeart/2005/8/layout/list1"/>
    <dgm:cxn modelId="{C3393C4E-9575-4110-87C7-9D46EBE4E58E}" type="presParOf" srcId="{DDB9BBDE-2875-40FB-93FC-134B6C9393F6}" destId="{C2B68618-52A5-4340-803C-0032984704AA}" srcOrd="1" destOrd="0" presId="urn:microsoft.com/office/officeart/2005/8/layout/list1"/>
    <dgm:cxn modelId="{E15E0AA5-2821-45D9-BC40-68709BCAE6F4}" type="presParOf" srcId="{B3DD6403-5FB2-48CF-9858-C509B46C9028}" destId="{EA4CAB28-C19D-43C3-AB65-3F55670B2D66}" srcOrd="17" destOrd="0" presId="urn:microsoft.com/office/officeart/2005/8/layout/list1"/>
    <dgm:cxn modelId="{052B101C-972A-41EE-AB45-D7D8ACD952BE}" type="presParOf" srcId="{B3DD6403-5FB2-48CF-9858-C509B46C9028}" destId="{B02FC80F-FCAF-4CCB-8066-B9C79030E251}" srcOrd="18" destOrd="0" presId="urn:microsoft.com/office/officeart/2005/8/layout/list1"/>
    <dgm:cxn modelId="{1C1E0990-D90C-4044-86B4-A31CC9637640}" type="presParOf" srcId="{B3DD6403-5FB2-48CF-9858-C509B46C9028}" destId="{EEFD85CF-E207-4BB2-A1F5-4708070A125B}" srcOrd="19" destOrd="0" presId="urn:microsoft.com/office/officeart/2005/8/layout/list1"/>
    <dgm:cxn modelId="{1996F61A-D032-4251-9BBE-5BCB131BB825}" type="presParOf" srcId="{B3DD6403-5FB2-48CF-9858-C509B46C9028}" destId="{8DF54344-D116-470F-BD48-53CED51B77DC}" srcOrd="20" destOrd="0" presId="urn:microsoft.com/office/officeart/2005/8/layout/list1"/>
    <dgm:cxn modelId="{71F7938A-15EA-4B9B-A069-168A292381B9}" type="presParOf" srcId="{8DF54344-D116-470F-BD48-53CED51B77DC}" destId="{9E313F49-B2C4-419D-948C-B2DFB5FD9BAC}" srcOrd="0" destOrd="0" presId="urn:microsoft.com/office/officeart/2005/8/layout/list1"/>
    <dgm:cxn modelId="{CEE3460D-DC4C-4FB0-B18D-129D3FB389F9}" type="presParOf" srcId="{8DF54344-D116-470F-BD48-53CED51B77DC}" destId="{36452DA5-F68E-4AAE-9484-2233620DCD03}" srcOrd="1" destOrd="0" presId="urn:microsoft.com/office/officeart/2005/8/layout/list1"/>
    <dgm:cxn modelId="{CFCDCFB3-43A8-4F2E-97E6-B817C4877FAE}" type="presParOf" srcId="{B3DD6403-5FB2-48CF-9858-C509B46C9028}" destId="{449F2555-51F8-4FFF-B441-A33D718957F9}" srcOrd="21" destOrd="0" presId="urn:microsoft.com/office/officeart/2005/8/layout/list1"/>
    <dgm:cxn modelId="{00429495-5721-4F03-93D9-256BD7A52AE9}" type="presParOf" srcId="{B3DD6403-5FB2-48CF-9858-C509B46C9028}" destId="{C73FB8C0-4ED8-4BC2-933D-0873353BC5A4}" srcOrd="22" destOrd="0" presId="urn:microsoft.com/office/officeart/2005/8/layout/list1"/>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1317BDC-F37E-4B62-809F-767A5BEF82FC}" type="doc">
      <dgm:prSet loTypeId="urn:microsoft.com/office/officeart/2005/8/layout/vList3" loCatId="list" qsTypeId="urn:microsoft.com/office/officeart/2005/8/quickstyle/simple1" qsCatId="simple" csTypeId="urn:microsoft.com/office/officeart/2005/8/colors/accent4_1" csCatId="accent4" phldr="1"/>
      <dgm:spPr/>
    </dgm:pt>
    <dgm:pt modelId="{13A33F24-29FF-481B-9023-06CB76D903BD}">
      <dgm:prSet phldrT="[Texto]" custT="1"/>
      <dgm:spPr/>
      <dgm:t>
        <a:bodyPr/>
        <a:lstStyle/>
        <a:p>
          <a:r>
            <a:rPr lang="es-EC" sz="1200" dirty="0">
              <a:solidFill>
                <a:schemeClr val="tx1">
                  <a:lumMod val="65000"/>
                  <a:lumOff val="35000"/>
                </a:schemeClr>
              </a:solidFill>
              <a:latin typeface="Century Gothic" panose="020B0502020202020204" pitchFamily="34" charset="0"/>
            </a:rPr>
            <a:t>1. Características generales de la persona productora o responsable </a:t>
          </a:r>
        </a:p>
      </dgm:t>
    </dgm:pt>
    <dgm:pt modelId="{9C1F1A83-8BFA-4428-B6AF-33E4199775DF}" type="parTrans" cxnId="{8BB07770-2899-4693-916A-BF9CD8758CA4}">
      <dgm:prSet/>
      <dgm:spPr/>
      <dgm:t>
        <a:bodyPr/>
        <a:lstStyle/>
        <a:p>
          <a:endParaRPr lang="es-EC" sz="1200">
            <a:solidFill>
              <a:schemeClr val="tx1">
                <a:lumMod val="65000"/>
                <a:lumOff val="35000"/>
              </a:schemeClr>
            </a:solidFill>
          </a:endParaRPr>
        </a:p>
      </dgm:t>
    </dgm:pt>
    <dgm:pt modelId="{A1DA60AF-CDB8-454D-B249-A1A78E1B74A5}" type="sibTrans" cxnId="{8BB07770-2899-4693-916A-BF9CD8758CA4}">
      <dgm:prSet/>
      <dgm:spPr/>
      <dgm:t>
        <a:bodyPr/>
        <a:lstStyle/>
        <a:p>
          <a:endParaRPr lang="es-EC" sz="1200">
            <a:solidFill>
              <a:schemeClr val="tx1">
                <a:lumMod val="65000"/>
                <a:lumOff val="35000"/>
              </a:schemeClr>
            </a:solidFill>
          </a:endParaRPr>
        </a:p>
      </dgm:t>
    </dgm:pt>
    <dgm:pt modelId="{C975277E-B117-43A8-9206-E3FFB7FB0DA0}">
      <dgm:prSet phldrT="[Texto]" custT="1"/>
      <dgm:spPr/>
      <dgm:t>
        <a:bodyPr/>
        <a:lstStyle/>
        <a:p>
          <a:r>
            <a:rPr lang="es-EC" sz="1200" dirty="0">
              <a:solidFill>
                <a:schemeClr val="tx1">
                  <a:lumMod val="65000"/>
                  <a:lumOff val="35000"/>
                </a:schemeClr>
              </a:solidFill>
              <a:latin typeface="Century Gothic" panose="020B0502020202020204" pitchFamily="34" charset="0"/>
            </a:rPr>
            <a:t>2. Cultivos, usos de suelo y superficie de los terrenos</a:t>
          </a:r>
        </a:p>
      </dgm:t>
    </dgm:pt>
    <dgm:pt modelId="{BF09DB91-2412-4E3B-877A-7CE0CEC7116B}" type="parTrans" cxnId="{A1CB2F46-A945-4473-8E2E-BD2743555B20}">
      <dgm:prSet/>
      <dgm:spPr/>
      <dgm:t>
        <a:bodyPr/>
        <a:lstStyle/>
        <a:p>
          <a:endParaRPr lang="es-EC" sz="1200">
            <a:solidFill>
              <a:schemeClr val="tx1">
                <a:lumMod val="65000"/>
                <a:lumOff val="35000"/>
              </a:schemeClr>
            </a:solidFill>
          </a:endParaRPr>
        </a:p>
      </dgm:t>
    </dgm:pt>
    <dgm:pt modelId="{00B6AAD3-4747-4C1C-954F-68E5C2443CF1}" type="sibTrans" cxnId="{A1CB2F46-A945-4473-8E2E-BD2743555B20}">
      <dgm:prSet/>
      <dgm:spPr/>
      <dgm:t>
        <a:bodyPr/>
        <a:lstStyle/>
        <a:p>
          <a:endParaRPr lang="es-EC" sz="1200">
            <a:solidFill>
              <a:schemeClr val="tx1">
                <a:lumMod val="65000"/>
                <a:lumOff val="35000"/>
              </a:schemeClr>
            </a:solidFill>
          </a:endParaRPr>
        </a:p>
      </dgm:t>
    </dgm:pt>
    <dgm:pt modelId="{F31B86E9-4B67-43E3-B522-C78B8B7F68DD}">
      <dgm:prSet phldrT="[Texto]" custT="1"/>
      <dgm:spPr/>
      <dgm:t>
        <a:bodyPr/>
        <a:lstStyle/>
        <a:p>
          <a:r>
            <a:rPr lang="es-EC" sz="1200" dirty="0">
              <a:solidFill>
                <a:schemeClr val="tx1">
                  <a:lumMod val="65000"/>
                  <a:lumOff val="35000"/>
                </a:schemeClr>
              </a:solidFill>
              <a:latin typeface="Century Gothic" panose="020B0502020202020204" pitchFamily="34" charset="0"/>
            </a:rPr>
            <a:t>3. Cultivos permanentes y pastos cultivados de los terrenos</a:t>
          </a:r>
        </a:p>
      </dgm:t>
    </dgm:pt>
    <dgm:pt modelId="{3FEBCE0E-8CAD-4B04-9C8C-24AFE3D41C57}" type="parTrans" cxnId="{732B6060-F386-4916-97C0-12A949EC7F08}">
      <dgm:prSet/>
      <dgm:spPr/>
      <dgm:t>
        <a:bodyPr/>
        <a:lstStyle/>
        <a:p>
          <a:endParaRPr lang="es-EC" sz="1200">
            <a:solidFill>
              <a:schemeClr val="tx1">
                <a:lumMod val="65000"/>
                <a:lumOff val="35000"/>
              </a:schemeClr>
            </a:solidFill>
          </a:endParaRPr>
        </a:p>
      </dgm:t>
    </dgm:pt>
    <dgm:pt modelId="{205016A8-2A3B-4B9F-864A-24E29EAFAA5E}" type="sibTrans" cxnId="{732B6060-F386-4916-97C0-12A949EC7F08}">
      <dgm:prSet/>
      <dgm:spPr/>
      <dgm:t>
        <a:bodyPr/>
        <a:lstStyle/>
        <a:p>
          <a:endParaRPr lang="es-EC" sz="1200">
            <a:solidFill>
              <a:schemeClr val="tx1">
                <a:lumMod val="65000"/>
                <a:lumOff val="35000"/>
              </a:schemeClr>
            </a:solidFill>
          </a:endParaRPr>
        </a:p>
      </dgm:t>
    </dgm:pt>
    <dgm:pt modelId="{7C66E7CB-934B-4860-BEAE-3C7590988005}">
      <dgm:prSet phldrT="[Texto]" custT="1"/>
      <dgm:spPr/>
      <dgm:t>
        <a:bodyPr/>
        <a:lstStyle/>
        <a:p>
          <a:r>
            <a:rPr lang="es-EC" sz="1200" dirty="0">
              <a:solidFill>
                <a:schemeClr val="tx1">
                  <a:lumMod val="65000"/>
                  <a:lumOff val="35000"/>
                </a:schemeClr>
              </a:solidFill>
              <a:latin typeface="Century Gothic" panose="020B0502020202020204" pitchFamily="34" charset="0"/>
            </a:rPr>
            <a:t>4. Cultivos transitorios de los terrenos</a:t>
          </a:r>
        </a:p>
      </dgm:t>
    </dgm:pt>
    <dgm:pt modelId="{C7193011-F010-499A-83CC-E1154B50C9AA}" type="parTrans" cxnId="{F6D09CC0-6AF4-4EBE-91DA-4018919ADE33}">
      <dgm:prSet/>
      <dgm:spPr/>
      <dgm:t>
        <a:bodyPr/>
        <a:lstStyle/>
        <a:p>
          <a:endParaRPr lang="es-EC" sz="1200">
            <a:solidFill>
              <a:schemeClr val="tx1">
                <a:lumMod val="65000"/>
                <a:lumOff val="35000"/>
              </a:schemeClr>
            </a:solidFill>
          </a:endParaRPr>
        </a:p>
      </dgm:t>
    </dgm:pt>
    <dgm:pt modelId="{01F3010D-E741-464C-A00D-82C835F25619}" type="sibTrans" cxnId="{F6D09CC0-6AF4-4EBE-91DA-4018919ADE33}">
      <dgm:prSet/>
      <dgm:spPr/>
      <dgm:t>
        <a:bodyPr/>
        <a:lstStyle/>
        <a:p>
          <a:endParaRPr lang="es-EC" sz="1200">
            <a:solidFill>
              <a:schemeClr val="tx1">
                <a:lumMod val="65000"/>
                <a:lumOff val="35000"/>
              </a:schemeClr>
            </a:solidFill>
          </a:endParaRPr>
        </a:p>
      </dgm:t>
    </dgm:pt>
    <dgm:pt modelId="{8A3BAE85-4AD5-4DFF-8F72-263EC79C3DCF}">
      <dgm:prSet phldrT="[Texto]" custT="1"/>
      <dgm:spPr/>
      <dgm:t>
        <a:bodyPr/>
        <a:lstStyle/>
        <a:p>
          <a:r>
            <a:rPr lang="es-EC" sz="1200" dirty="0">
              <a:solidFill>
                <a:schemeClr val="tx1">
                  <a:lumMod val="65000"/>
                  <a:lumOff val="35000"/>
                </a:schemeClr>
              </a:solidFill>
              <a:latin typeface="Century Gothic" panose="020B0502020202020204" pitchFamily="34" charset="0"/>
            </a:rPr>
            <a:t>5. Árboles o plantas permanentes dispersos en los terrenos</a:t>
          </a:r>
        </a:p>
      </dgm:t>
    </dgm:pt>
    <dgm:pt modelId="{15D237FC-B1F6-4F6F-B7C0-556CB4733330}" type="parTrans" cxnId="{323C6814-2CBB-448B-83A1-ACB87D4FF28D}">
      <dgm:prSet/>
      <dgm:spPr/>
      <dgm:t>
        <a:bodyPr/>
        <a:lstStyle/>
        <a:p>
          <a:endParaRPr lang="es-EC" sz="1200">
            <a:solidFill>
              <a:schemeClr val="tx1">
                <a:lumMod val="65000"/>
                <a:lumOff val="35000"/>
              </a:schemeClr>
            </a:solidFill>
          </a:endParaRPr>
        </a:p>
      </dgm:t>
    </dgm:pt>
    <dgm:pt modelId="{F5DFD508-48B5-4B0F-8D14-2028C4186FEA}" type="sibTrans" cxnId="{323C6814-2CBB-448B-83A1-ACB87D4FF28D}">
      <dgm:prSet/>
      <dgm:spPr/>
      <dgm:t>
        <a:bodyPr/>
        <a:lstStyle/>
        <a:p>
          <a:endParaRPr lang="es-EC" sz="1200">
            <a:solidFill>
              <a:schemeClr val="tx1">
                <a:lumMod val="65000"/>
                <a:lumOff val="35000"/>
              </a:schemeClr>
            </a:solidFill>
          </a:endParaRPr>
        </a:p>
      </dgm:t>
    </dgm:pt>
    <dgm:pt modelId="{12425696-74BB-48AF-9BFB-C8E1C5D531AE}">
      <dgm:prSet phldrT="[Texto]" custT="1"/>
      <dgm:spPr/>
      <dgm:t>
        <a:bodyPr/>
        <a:lstStyle/>
        <a:p>
          <a:r>
            <a:rPr lang="es-EC" sz="1200" dirty="0">
              <a:solidFill>
                <a:schemeClr val="tx1">
                  <a:lumMod val="65000"/>
                  <a:lumOff val="35000"/>
                </a:schemeClr>
              </a:solidFill>
              <a:latin typeface="Century Gothic" panose="020B0502020202020204" pitchFamily="34" charset="0"/>
            </a:rPr>
            <a:t>6. Floricultura en los terrenos</a:t>
          </a:r>
        </a:p>
      </dgm:t>
    </dgm:pt>
    <dgm:pt modelId="{C41CF561-3712-4A05-AC62-18DA72ECFCC8}" type="parTrans" cxnId="{16543BCB-10C9-4E78-B217-96A5B0C4CBB3}">
      <dgm:prSet/>
      <dgm:spPr/>
      <dgm:t>
        <a:bodyPr/>
        <a:lstStyle/>
        <a:p>
          <a:endParaRPr lang="es-EC" sz="1200">
            <a:solidFill>
              <a:schemeClr val="tx1">
                <a:lumMod val="65000"/>
                <a:lumOff val="35000"/>
              </a:schemeClr>
            </a:solidFill>
          </a:endParaRPr>
        </a:p>
      </dgm:t>
    </dgm:pt>
    <dgm:pt modelId="{11378F1F-E996-4773-821D-F54470415884}" type="sibTrans" cxnId="{16543BCB-10C9-4E78-B217-96A5B0C4CBB3}">
      <dgm:prSet/>
      <dgm:spPr/>
      <dgm:t>
        <a:bodyPr/>
        <a:lstStyle/>
        <a:p>
          <a:endParaRPr lang="es-EC" sz="1200">
            <a:solidFill>
              <a:schemeClr val="tx1">
                <a:lumMod val="65000"/>
                <a:lumOff val="35000"/>
              </a:schemeClr>
            </a:solidFill>
          </a:endParaRPr>
        </a:p>
      </dgm:t>
    </dgm:pt>
    <dgm:pt modelId="{90CA0C3D-D7F4-4AA0-A705-95B6A3DFC271}" type="pres">
      <dgm:prSet presAssocID="{11317BDC-F37E-4B62-809F-767A5BEF82FC}" presName="linearFlow" presStyleCnt="0">
        <dgm:presLayoutVars>
          <dgm:dir/>
          <dgm:resizeHandles val="exact"/>
        </dgm:presLayoutVars>
      </dgm:prSet>
      <dgm:spPr/>
    </dgm:pt>
    <dgm:pt modelId="{276BCEB0-E980-488B-ADDC-1537D1295A8F}" type="pres">
      <dgm:prSet presAssocID="{13A33F24-29FF-481B-9023-06CB76D903BD}" presName="composite" presStyleCnt="0"/>
      <dgm:spPr/>
    </dgm:pt>
    <dgm:pt modelId="{BF785464-C0B9-437D-84E2-2316DC715400}" type="pres">
      <dgm:prSet presAssocID="{13A33F24-29FF-481B-9023-06CB76D903BD}" presName="imgShp" presStyleLbl="fgImgPlace1" presStyleIdx="0" presStyleCnt="6"/>
      <dgm:spPr>
        <a:blipFill rotWithShape="1">
          <a:blip xmlns:r="http://schemas.openxmlformats.org/officeDocument/2006/relationships" r:embed="rId1"/>
          <a:stretch>
            <a:fillRect/>
          </a:stretch>
        </a:blipFill>
      </dgm:spPr>
    </dgm:pt>
    <dgm:pt modelId="{A4395232-079E-4904-AE7A-BB910E4FC326}" type="pres">
      <dgm:prSet presAssocID="{13A33F24-29FF-481B-9023-06CB76D903BD}" presName="txShp" presStyleLbl="node1" presStyleIdx="0" presStyleCnt="6">
        <dgm:presLayoutVars>
          <dgm:bulletEnabled val="1"/>
        </dgm:presLayoutVars>
      </dgm:prSet>
      <dgm:spPr/>
      <dgm:t>
        <a:bodyPr/>
        <a:lstStyle/>
        <a:p>
          <a:endParaRPr lang="es-EC"/>
        </a:p>
      </dgm:t>
    </dgm:pt>
    <dgm:pt modelId="{33998AF6-9246-4DC1-AEB0-FE3DCBF7E822}" type="pres">
      <dgm:prSet presAssocID="{A1DA60AF-CDB8-454D-B249-A1A78E1B74A5}" presName="spacing" presStyleCnt="0"/>
      <dgm:spPr/>
    </dgm:pt>
    <dgm:pt modelId="{3BA1F2CF-B601-4F3C-AA54-F243D6B2206D}" type="pres">
      <dgm:prSet presAssocID="{C975277E-B117-43A8-9206-E3FFB7FB0DA0}" presName="composite" presStyleCnt="0"/>
      <dgm:spPr/>
    </dgm:pt>
    <dgm:pt modelId="{33520EFE-17A9-4EED-8559-1F7C9E9DC8B1}" type="pres">
      <dgm:prSet presAssocID="{C975277E-B117-43A8-9206-E3FFB7FB0DA0}" presName="imgShp" presStyleLbl="fgImgPlace1" presStyleIdx="1" presStyleCnt="6"/>
      <dgm:spPr>
        <a:blipFill rotWithShape="1">
          <a:blip xmlns:r="http://schemas.openxmlformats.org/officeDocument/2006/relationships" r:embed="rId2"/>
          <a:stretch>
            <a:fillRect/>
          </a:stretch>
        </a:blipFill>
      </dgm:spPr>
    </dgm:pt>
    <dgm:pt modelId="{D496C71D-163A-482F-BC4F-122FCE45C100}" type="pres">
      <dgm:prSet presAssocID="{C975277E-B117-43A8-9206-E3FFB7FB0DA0}" presName="txShp" presStyleLbl="node1" presStyleIdx="1" presStyleCnt="6">
        <dgm:presLayoutVars>
          <dgm:bulletEnabled val="1"/>
        </dgm:presLayoutVars>
      </dgm:prSet>
      <dgm:spPr/>
      <dgm:t>
        <a:bodyPr/>
        <a:lstStyle/>
        <a:p>
          <a:endParaRPr lang="es-EC"/>
        </a:p>
      </dgm:t>
    </dgm:pt>
    <dgm:pt modelId="{CF87EBB6-143D-4CE6-9B64-8F4298C6B9DB}" type="pres">
      <dgm:prSet presAssocID="{00B6AAD3-4747-4C1C-954F-68E5C2443CF1}" presName="spacing" presStyleCnt="0"/>
      <dgm:spPr/>
    </dgm:pt>
    <dgm:pt modelId="{0C5C55CE-B4AA-4227-88DB-F6672BE0BFEF}" type="pres">
      <dgm:prSet presAssocID="{F31B86E9-4B67-43E3-B522-C78B8B7F68DD}" presName="composite" presStyleCnt="0"/>
      <dgm:spPr/>
    </dgm:pt>
    <dgm:pt modelId="{87CBA5A2-1410-4780-AA86-AC9B6651B584}" type="pres">
      <dgm:prSet presAssocID="{F31B86E9-4B67-43E3-B522-C78B8B7F68DD}" presName="imgShp" presStyleLbl="fgImgPlace1" presStyleIdx="2" presStyleCnt="6"/>
      <dgm:spPr>
        <a:blipFill rotWithShape="1">
          <a:blip xmlns:r="http://schemas.openxmlformats.org/officeDocument/2006/relationships" r:embed="rId3"/>
          <a:stretch>
            <a:fillRect/>
          </a:stretch>
        </a:blipFill>
      </dgm:spPr>
    </dgm:pt>
    <dgm:pt modelId="{1C6DA9AC-380C-4422-91D4-7D805C2B02A5}" type="pres">
      <dgm:prSet presAssocID="{F31B86E9-4B67-43E3-B522-C78B8B7F68DD}" presName="txShp" presStyleLbl="node1" presStyleIdx="2" presStyleCnt="6">
        <dgm:presLayoutVars>
          <dgm:bulletEnabled val="1"/>
        </dgm:presLayoutVars>
      </dgm:prSet>
      <dgm:spPr/>
      <dgm:t>
        <a:bodyPr/>
        <a:lstStyle/>
        <a:p>
          <a:endParaRPr lang="es-EC"/>
        </a:p>
      </dgm:t>
    </dgm:pt>
    <dgm:pt modelId="{4E55411A-AF61-4211-9A5F-DECAFE025278}" type="pres">
      <dgm:prSet presAssocID="{205016A8-2A3B-4B9F-864A-24E29EAFAA5E}" presName="spacing" presStyleCnt="0"/>
      <dgm:spPr/>
    </dgm:pt>
    <dgm:pt modelId="{8539449A-1B24-4CCE-BBA1-A07E3547B64B}" type="pres">
      <dgm:prSet presAssocID="{7C66E7CB-934B-4860-BEAE-3C7590988005}" presName="composite" presStyleCnt="0"/>
      <dgm:spPr/>
    </dgm:pt>
    <dgm:pt modelId="{D0ECDA93-B1EE-4544-900F-4517EA88466D}" type="pres">
      <dgm:prSet presAssocID="{7C66E7CB-934B-4860-BEAE-3C7590988005}" presName="imgShp" presStyleLbl="fgImgPlace1" presStyleIdx="3" presStyleCnt="6"/>
      <dgm:spPr>
        <a:blipFill rotWithShape="1">
          <a:blip xmlns:r="http://schemas.openxmlformats.org/officeDocument/2006/relationships" r:embed="rId4"/>
          <a:stretch>
            <a:fillRect/>
          </a:stretch>
        </a:blipFill>
      </dgm:spPr>
    </dgm:pt>
    <dgm:pt modelId="{69774E0B-C249-4787-B765-92E37611DD26}" type="pres">
      <dgm:prSet presAssocID="{7C66E7CB-934B-4860-BEAE-3C7590988005}" presName="txShp" presStyleLbl="node1" presStyleIdx="3" presStyleCnt="6">
        <dgm:presLayoutVars>
          <dgm:bulletEnabled val="1"/>
        </dgm:presLayoutVars>
      </dgm:prSet>
      <dgm:spPr/>
      <dgm:t>
        <a:bodyPr/>
        <a:lstStyle/>
        <a:p>
          <a:endParaRPr lang="es-EC"/>
        </a:p>
      </dgm:t>
    </dgm:pt>
    <dgm:pt modelId="{E5B43D17-9C9F-4CA1-AB61-D93C618FF93C}" type="pres">
      <dgm:prSet presAssocID="{01F3010D-E741-464C-A00D-82C835F25619}" presName="spacing" presStyleCnt="0"/>
      <dgm:spPr/>
    </dgm:pt>
    <dgm:pt modelId="{3C9A0479-3DC0-460A-BE58-EA260FFC7330}" type="pres">
      <dgm:prSet presAssocID="{8A3BAE85-4AD5-4DFF-8F72-263EC79C3DCF}" presName="composite" presStyleCnt="0"/>
      <dgm:spPr/>
    </dgm:pt>
    <dgm:pt modelId="{8851C48F-47CD-4B4A-AB90-2215CDF9DDBC}" type="pres">
      <dgm:prSet presAssocID="{8A3BAE85-4AD5-4DFF-8F72-263EC79C3DCF}" presName="imgShp" presStyleLbl="fgImgPlace1" presStyleIdx="4" presStyleCnt="6"/>
      <dgm:spPr>
        <a:blipFill rotWithShape="1">
          <a:blip xmlns:r="http://schemas.openxmlformats.org/officeDocument/2006/relationships" r:embed="rId5"/>
          <a:stretch>
            <a:fillRect/>
          </a:stretch>
        </a:blipFill>
      </dgm:spPr>
    </dgm:pt>
    <dgm:pt modelId="{DA34654A-8AF4-495F-8D89-F3BDAC68CA5F}" type="pres">
      <dgm:prSet presAssocID="{8A3BAE85-4AD5-4DFF-8F72-263EC79C3DCF}" presName="txShp" presStyleLbl="node1" presStyleIdx="4" presStyleCnt="6">
        <dgm:presLayoutVars>
          <dgm:bulletEnabled val="1"/>
        </dgm:presLayoutVars>
      </dgm:prSet>
      <dgm:spPr/>
      <dgm:t>
        <a:bodyPr/>
        <a:lstStyle/>
        <a:p>
          <a:endParaRPr lang="es-EC"/>
        </a:p>
      </dgm:t>
    </dgm:pt>
    <dgm:pt modelId="{998A9F23-C498-4E5A-A596-B1A59BDE0D64}" type="pres">
      <dgm:prSet presAssocID="{F5DFD508-48B5-4B0F-8D14-2028C4186FEA}" presName="spacing" presStyleCnt="0"/>
      <dgm:spPr/>
    </dgm:pt>
    <dgm:pt modelId="{37E12953-CAB2-48C7-A529-00250C9EB428}" type="pres">
      <dgm:prSet presAssocID="{12425696-74BB-48AF-9BFB-C8E1C5D531AE}" presName="composite" presStyleCnt="0"/>
      <dgm:spPr/>
    </dgm:pt>
    <dgm:pt modelId="{EBC86088-8C7D-45FB-8442-AE269EC249DF}" type="pres">
      <dgm:prSet presAssocID="{12425696-74BB-48AF-9BFB-C8E1C5D531AE}" presName="imgShp" presStyleLbl="fgImgPlace1" presStyleIdx="5" presStyleCnt="6"/>
      <dgm:spPr>
        <a:blipFill rotWithShape="1">
          <a:blip xmlns:r="http://schemas.openxmlformats.org/officeDocument/2006/relationships" r:embed="rId6"/>
          <a:srcRect/>
          <a:stretch>
            <a:fillRect l="-27000" r="-27000"/>
          </a:stretch>
        </a:blipFill>
      </dgm:spPr>
    </dgm:pt>
    <dgm:pt modelId="{400EF11A-E257-49C4-8156-31CDB733CE68}" type="pres">
      <dgm:prSet presAssocID="{12425696-74BB-48AF-9BFB-C8E1C5D531AE}" presName="txShp" presStyleLbl="node1" presStyleIdx="5" presStyleCnt="6">
        <dgm:presLayoutVars>
          <dgm:bulletEnabled val="1"/>
        </dgm:presLayoutVars>
      </dgm:prSet>
      <dgm:spPr/>
      <dgm:t>
        <a:bodyPr/>
        <a:lstStyle/>
        <a:p>
          <a:endParaRPr lang="es-EC"/>
        </a:p>
      </dgm:t>
    </dgm:pt>
  </dgm:ptLst>
  <dgm:cxnLst>
    <dgm:cxn modelId="{89BB0741-D7DE-4460-9FC6-71ECA4A57707}" type="presOf" srcId="{C975277E-B117-43A8-9206-E3FFB7FB0DA0}" destId="{D496C71D-163A-482F-BC4F-122FCE45C100}" srcOrd="0" destOrd="0" presId="urn:microsoft.com/office/officeart/2005/8/layout/vList3"/>
    <dgm:cxn modelId="{66F2B75F-07CF-4E79-9909-0AB60633CEE1}" type="presOf" srcId="{13A33F24-29FF-481B-9023-06CB76D903BD}" destId="{A4395232-079E-4904-AE7A-BB910E4FC326}" srcOrd="0" destOrd="0" presId="urn:microsoft.com/office/officeart/2005/8/layout/vList3"/>
    <dgm:cxn modelId="{AAD27AAE-E6C8-4A68-9900-89292854F1DD}" type="presOf" srcId="{8A3BAE85-4AD5-4DFF-8F72-263EC79C3DCF}" destId="{DA34654A-8AF4-495F-8D89-F3BDAC68CA5F}" srcOrd="0" destOrd="0" presId="urn:microsoft.com/office/officeart/2005/8/layout/vList3"/>
    <dgm:cxn modelId="{732B6060-F386-4916-97C0-12A949EC7F08}" srcId="{11317BDC-F37E-4B62-809F-767A5BEF82FC}" destId="{F31B86E9-4B67-43E3-B522-C78B8B7F68DD}" srcOrd="2" destOrd="0" parTransId="{3FEBCE0E-8CAD-4B04-9C8C-24AFE3D41C57}" sibTransId="{205016A8-2A3B-4B9F-864A-24E29EAFAA5E}"/>
    <dgm:cxn modelId="{E18F7B9D-CB9A-4C73-B406-D15A671AD6E6}" type="presOf" srcId="{7C66E7CB-934B-4860-BEAE-3C7590988005}" destId="{69774E0B-C249-4787-B765-92E37611DD26}" srcOrd="0" destOrd="0" presId="urn:microsoft.com/office/officeart/2005/8/layout/vList3"/>
    <dgm:cxn modelId="{A1CB2F46-A945-4473-8E2E-BD2743555B20}" srcId="{11317BDC-F37E-4B62-809F-767A5BEF82FC}" destId="{C975277E-B117-43A8-9206-E3FFB7FB0DA0}" srcOrd="1" destOrd="0" parTransId="{BF09DB91-2412-4E3B-877A-7CE0CEC7116B}" sibTransId="{00B6AAD3-4747-4C1C-954F-68E5C2443CF1}"/>
    <dgm:cxn modelId="{8BB07770-2899-4693-916A-BF9CD8758CA4}" srcId="{11317BDC-F37E-4B62-809F-767A5BEF82FC}" destId="{13A33F24-29FF-481B-9023-06CB76D903BD}" srcOrd="0" destOrd="0" parTransId="{9C1F1A83-8BFA-4428-B6AF-33E4199775DF}" sibTransId="{A1DA60AF-CDB8-454D-B249-A1A78E1B74A5}"/>
    <dgm:cxn modelId="{16543BCB-10C9-4E78-B217-96A5B0C4CBB3}" srcId="{11317BDC-F37E-4B62-809F-767A5BEF82FC}" destId="{12425696-74BB-48AF-9BFB-C8E1C5D531AE}" srcOrd="5" destOrd="0" parTransId="{C41CF561-3712-4A05-AC62-18DA72ECFCC8}" sibTransId="{11378F1F-E996-4773-821D-F54470415884}"/>
    <dgm:cxn modelId="{2BF35502-4BA4-461A-ACCF-D34FCD5FA28B}" type="presOf" srcId="{11317BDC-F37E-4B62-809F-767A5BEF82FC}" destId="{90CA0C3D-D7F4-4AA0-A705-95B6A3DFC271}" srcOrd="0" destOrd="0" presId="urn:microsoft.com/office/officeart/2005/8/layout/vList3"/>
    <dgm:cxn modelId="{F6D09CC0-6AF4-4EBE-91DA-4018919ADE33}" srcId="{11317BDC-F37E-4B62-809F-767A5BEF82FC}" destId="{7C66E7CB-934B-4860-BEAE-3C7590988005}" srcOrd="3" destOrd="0" parTransId="{C7193011-F010-499A-83CC-E1154B50C9AA}" sibTransId="{01F3010D-E741-464C-A00D-82C835F25619}"/>
    <dgm:cxn modelId="{E11973A0-9556-4432-A1FE-F37E5B02470E}" type="presOf" srcId="{F31B86E9-4B67-43E3-B522-C78B8B7F68DD}" destId="{1C6DA9AC-380C-4422-91D4-7D805C2B02A5}" srcOrd="0" destOrd="0" presId="urn:microsoft.com/office/officeart/2005/8/layout/vList3"/>
    <dgm:cxn modelId="{323C6814-2CBB-448B-83A1-ACB87D4FF28D}" srcId="{11317BDC-F37E-4B62-809F-767A5BEF82FC}" destId="{8A3BAE85-4AD5-4DFF-8F72-263EC79C3DCF}" srcOrd="4" destOrd="0" parTransId="{15D237FC-B1F6-4F6F-B7C0-556CB4733330}" sibTransId="{F5DFD508-48B5-4B0F-8D14-2028C4186FEA}"/>
    <dgm:cxn modelId="{72D8E1EE-D3B0-49AB-9780-D33AA88CBECF}" type="presOf" srcId="{12425696-74BB-48AF-9BFB-C8E1C5D531AE}" destId="{400EF11A-E257-49C4-8156-31CDB733CE68}" srcOrd="0" destOrd="0" presId="urn:microsoft.com/office/officeart/2005/8/layout/vList3"/>
    <dgm:cxn modelId="{967F7146-BC02-4E32-AF14-8306634EB31E}" type="presParOf" srcId="{90CA0C3D-D7F4-4AA0-A705-95B6A3DFC271}" destId="{276BCEB0-E980-488B-ADDC-1537D1295A8F}" srcOrd="0" destOrd="0" presId="urn:microsoft.com/office/officeart/2005/8/layout/vList3"/>
    <dgm:cxn modelId="{2A776A3E-FA35-4DD6-A65F-ED2A1D710968}" type="presParOf" srcId="{276BCEB0-E980-488B-ADDC-1537D1295A8F}" destId="{BF785464-C0B9-437D-84E2-2316DC715400}" srcOrd="0" destOrd="0" presId="urn:microsoft.com/office/officeart/2005/8/layout/vList3"/>
    <dgm:cxn modelId="{982DF94C-2E58-4EA0-BF5F-D22C24EB1A52}" type="presParOf" srcId="{276BCEB0-E980-488B-ADDC-1537D1295A8F}" destId="{A4395232-079E-4904-AE7A-BB910E4FC326}" srcOrd="1" destOrd="0" presId="urn:microsoft.com/office/officeart/2005/8/layout/vList3"/>
    <dgm:cxn modelId="{814EAF47-3A69-40BA-A0BC-CA61DE0241A5}" type="presParOf" srcId="{90CA0C3D-D7F4-4AA0-A705-95B6A3DFC271}" destId="{33998AF6-9246-4DC1-AEB0-FE3DCBF7E822}" srcOrd="1" destOrd="0" presId="urn:microsoft.com/office/officeart/2005/8/layout/vList3"/>
    <dgm:cxn modelId="{E974D35B-1B94-428C-ADCD-5F7D85837351}" type="presParOf" srcId="{90CA0C3D-D7F4-4AA0-A705-95B6A3DFC271}" destId="{3BA1F2CF-B601-4F3C-AA54-F243D6B2206D}" srcOrd="2" destOrd="0" presId="urn:microsoft.com/office/officeart/2005/8/layout/vList3"/>
    <dgm:cxn modelId="{A7D8F6E6-7268-45D2-A8C4-89E79F408DF4}" type="presParOf" srcId="{3BA1F2CF-B601-4F3C-AA54-F243D6B2206D}" destId="{33520EFE-17A9-4EED-8559-1F7C9E9DC8B1}" srcOrd="0" destOrd="0" presId="urn:microsoft.com/office/officeart/2005/8/layout/vList3"/>
    <dgm:cxn modelId="{1628B5CF-71BB-4B45-ACB5-858462E8169F}" type="presParOf" srcId="{3BA1F2CF-B601-4F3C-AA54-F243D6B2206D}" destId="{D496C71D-163A-482F-BC4F-122FCE45C100}" srcOrd="1" destOrd="0" presId="urn:microsoft.com/office/officeart/2005/8/layout/vList3"/>
    <dgm:cxn modelId="{F0903A2C-5365-4A91-B0C7-645DE1BD0AE7}" type="presParOf" srcId="{90CA0C3D-D7F4-4AA0-A705-95B6A3DFC271}" destId="{CF87EBB6-143D-4CE6-9B64-8F4298C6B9DB}" srcOrd="3" destOrd="0" presId="urn:microsoft.com/office/officeart/2005/8/layout/vList3"/>
    <dgm:cxn modelId="{F0AC56C5-6319-4156-8E72-775E09FAC135}" type="presParOf" srcId="{90CA0C3D-D7F4-4AA0-A705-95B6A3DFC271}" destId="{0C5C55CE-B4AA-4227-88DB-F6672BE0BFEF}" srcOrd="4" destOrd="0" presId="urn:microsoft.com/office/officeart/2005/8/layout/vList3"/>
    <dgm:cxn modelId="{6C606680-CDA2-4AE5-A204-CD46746F07C0}" type="presParOf" srcId="{0C5C55CE-B4AA-4227-88DB-F6672BE0BFEF}" destId="{87CBA5A2-1410-4780-AA86-AC9B6651B584}" srcOrd="0" destOrd="0" presId="urn:microsoft.com/office/officeart/2005/8/layout/vList3"/>
    <dgm:cxn modelId="{1E34C7A2-6090-40AE-9286-31DD4A3E99D1}" type="presParOf" srcId="{0C5C55CE-B4AA-4227-88DB-F6672BE0BFEF}" destId="{1C6DA9AC-380C-4422-91D4-7D805C2B02A5}" srcOrd="1" destOrd="0" presId="urn:microsoft.com/office/officeart/2005/8/layout/vList3"/>
    <dgm:cxn modelId="{2A7B48BE-7DA4-433D-8D80-D8468A963D57}" type="presParOf" srcId="{90CA0C3D-D7F4-4AA0-A705-95B6A3DFC271}" destId="{4E55411A-AF61-4211-9A5F-DECAFE025278}" srcOrd="5" destOrd="0" presId="urn:microsoft.com/office/officeart/2005/8/layout/vList3"/>
    <dgm:cxn modelId="{93737E81-ACEF-43E0-8BAF-DFD408E52290}" type="presParOf" srcId="{90CA0C3D-D7F4-4AA0-A705-95B6A3DFC271}" destId="{8539449A-1B24-4CCE-BBA1-A07E3547B64B}" srcOrd="6" destOrd="0" presId="urn:microsoft.com/office/officeart/2005/8/layout/vList3"/>
    <dgm:cxn modelId="{5442E47B-C5EE-47FE-B4EB-7E1B3E51CF4F}" type="presParOf" srcId="{8539449A-1B24-4CCE-BBA1-A07E3547B64B}" destId="{D0ECDA93-B1EE-4544-900F-4517EA88466D}" srcOrd="0" destOrd="0" presId="urn:microsoft.com/office/officeart/2005/8/layout/vList3"/>
    <dgm:cxn modelId="{0DE821AD-9239-43F4-9429-FC757DDD77A6}" type="presParOf" srcId="{8539449A-1B24-4CCE-BBA1-A07E3547B64B}" destId="{69774E0B-C249-4787-B765-92E37611DD26}" srcOrd="1" destOrd="0" presId="urn:microsoft.com/office/officeart/2005/8/layout/vList3"/>
    <dgm:cxn modelId="{E8B92BD7-43BE-43A4-96EF-15B0F839DE00}" type="presParOf" srcId="{90CA0C3D-D7F4-4AA0-A705-95B6A3DFC271}" destId="{E5B43D17-9C9F-4CA1-AB61-D93C618FF93C}" srcOrd="7" destOrd="0" presId="urn:microsoft.com/office/officeart/2005/8/layout/vList3"/>
    <dgm:cxn modelId="{3E370337-11A7-4672-8638-CBE1A483E9BF}" type="presParOf" srcId="{90CA0C3D-D7F4-4AA0-A705-95B6A3DFC271}" destId="{3C9A0479-3DC0-460A-BE58-EA260FFC7330}" srcOrd="8" destOrd="0" presId="urn:microsoft.com/office/officeart/2005/8/layout/vList3"/>
    <dgm:cxn modelId="{D8EEA02F-ED44-4BB2-A35C-A29EBA530A1F}" type="presParOf" srcId="{3C9A0479-3DC0-460A-BE58-EA260FFC7330}" destId="{8851C48F-47CD-4B4A-AB90-2215CDF9DDBC}" srcOrd="0" destOrd="0" presId="urn:microsoft.com/office/officeart/2005/8/layout/vList3"/>
    <dgm:cxn modelId="{A2147ADD-2577-4271-B501-2DE10135BD71}" type="presParOf" srcId="{3C9A0479-3DC0-460A-BE58-EA260FFC7330}" destId="{DA34654A-8AF4-495F-8D89-F3BDAC68CA5F}" srcOrd="1" destOrd="0" presId="urn:microsoft.com/office/officeart/2005/8/layout/vList3"/>
    <dgm:cxn modelId="{DA485927-B7E4-4A52-9CFF-25F3E6D03414}" type="presParOf" srcId="{90CA0C3D-D7F4-4AA0-A705-95B6A3DFC271}" destId="{998A9F23-C498-4E5A-A596-B1A59BDE0D64}" srcOrd="9" destOrd="0" presId="urn:microsoft.com/office/officeart/2005/8/layout/vList3"/>
    <dgm:cxn modelId="{5D1215FA-C843-4F43-80CF-A3F710604967}" type="presParOf" srcId="{90CA0C3D-D7F4-4AA0-A705-95B6A3DFC271}" destId="{37E12953-CAB2-48C7-A529-00250C9EB428}" srcOrd="10" destOrd="0" presId="urn:microsoft.com/office/officeart/2005/8/layout/vList3"/>
    <dgm:cxn modelId="{A1C1AD85-6A8A-452E-9667-A2E26A97FF87}" type="presParOf" srcId="{37E12953-CAB2-48C7-A529-00250C9EB428}" destId="{EBC86088-8C7D-45FB-8442-AE269EC249DF}" srcOrd="0" destOrd="0" presId="urn:microsoft.com/office/officeart/2005/8/layout/vList3"/>
    <dgm:cxn modelId="{D6BDBAEE-EEB9-45A6-8C0D-DCAE68330761}" type="presParOf" srcId="{37E12953-CAB2-48C7-A529-00250C9EB428}" destId="{400EF11A-E257-49C4-8156-31CDB733CE68}"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1317BDC-F37E-4B62-809F-767A5BEF82FC}" type="doc">
      <dgm:prSet loTypeId="urn:microsoft.com/office/officeart/2005/8/layout/vList3" loCatId="list" qsTypeId="urn:microsoft.com/office/officeart/2005/8/quickstyle/simple1" qsCatId="simple" csTypeId="urn:microsoft.com/office/officeart/2005/8/colors/accent4_1" csCatId="accent4" phldr="1"/>
      <dgm:spPr/>
    </dgm:pt>
    <dgm:pt modelId="{13A33F24-29FF-481B-9023-06CB76D903BD}">
      <dgm:prSet phldrT="[Texto]" custT="1"/>
      <dgm:spPr/>
      <dgm:t>
        <a:bodyPr/>
        <a:lstStyle/>
        <a:p>
          <a:r>
            <a:rPr lang="es-EC" sz="1200" dirty="0">
              <a:solidFill>
                <a:schemeClr val="tx1">
                  <a:lumMod val="65000"/>
                  <a:lumOff val="35000"/>
                </a:schemeClr>
              </a:solidFill>
              <a:latin typeface="Century Gothic" panose="020B0502020202020204" pitchFamily="34" charset="0"/>
            </a:rPr>
            <a:t>7. Ganado Vacuno (Bovino) en los terrenos</a:t>
          </a:r>
        </a:p>
      </dgm:t>
    </dgm:pt>
    <dgm:pt modelId="{9C1F1A83-8BFA-4428-B6AF-33E4199775DF}" type="parTrans" cxnId="{8BB07770-2899-4693-916A-BF9CD8758CA4}">
      <dgm:prSet/>
      <dgm:spPr/>
      <dgm:t>
        <a:bodyPr/>
        <a:lstStyle/>
        <a:p>
          <a:endParaRPr lang="es-EC" sz="1200">
            <a:solidFill>
              <a:schemeClr val="tx1">
                <a:lumMod val="65000"/>
                <a:lumOff val="35000"/>
              </a:schemeClr>
            </a:solidFill>
          </a:endParaRPr>
        </a:p>
      </dgm:t>
    </dgm:pt>
    <dgm:pt modelId="{A1DA60AF-CDB8-454D-B249-A1A78E1B74A5}" type="sibTrans" cxnId="{8BB07770-2899-4693-916A-BF9CD8758CA4}">
      <dgm:prSet/>
      <dgm:spPr/>
      <dgm:t>
        <a:bodyPr/>
        <a:lstStyle/>
        <a:p>
          <a:endParaRPr lang="es-EC" sz="1200">
            <a:solidFill>
              <a:schemeClr val="tx1">
                <a:lumMod val="65000"/>
                <a:lumOff val="35000"/>
              </a:schemeClr>
            </a:solidFill>
          </a:endParaRPr>
        </a:p>
      </dgm:t>
    </dgm:pt>
    <dgm:pt modelId="{C975277E-B117-43A8-9206-E3FFB7FB0DA0}">
      <dgm:prSet phldrT="[Texto]" custT="1"/>
      <dgm:spPr/>
      <dgm:t>
        <a:bodyPr/>
        <a:lstStyle/>
        <a:p>
          <a:r>
            <a:rPr lang="es-EC" sz="1200" dirty="0">
              <a:solidFill>
                <a:schemeClr val="tx1">
                  <a:lumMod val="65000"/>
                  <a:lumOff val="35000"/>
                </a:schemeClr>
              </a:solidFill>
              <a:latin typeface="Century Gothic" panose="020B0502020202020204" pitchFamily="34" charset="0"/>
            </a:rPr>
            <a:t>8. Ganado Porcino en los terrenos</a:t>
          </a:r>
        </a:p>
      </dgm:t>
    </dgm:pt>
    <dgm:pt modelId="{BF09DB91-2412-4E3B-877A-7CE0CEC7116B}" type="parTrans" cxnId="{A1CB2F46-A945-4473-8E2E-BD2743555B20}">
      <dgm:prSet/>
      <dgm:spPr/>
      <dgm:t>
        <a:bodyPr/>
        <a:lstStyle/>
        <a:p>
          <a:endParaRPr lang="es-EC" sz="1200">
            <a:solidFill>
              <a:schemeClr val="tx1">
                <a:lumMod val="65000"/>
                <a:lumOff val="35000"/>
              </a:schemeClr>
            </a:solidFill>
          </a:endParaRPr>
        </a:p>
      </dgm:t>
    </dgm:pt>
    <dgm:pt modelId="{00B6AAD3-4747-4C1C-954F-68E5C2443CF1}" type="sibTrans" cxnId="{A1CB2F46-A945-4473-8E2E-BD2743555B20}">
      <dgm:prSet/>
      <dgm:spPr/>
      <dgm:t>
        <a:bodyPr/>
        <a:lstStyle/>
        <a:p>
          <a:endParaRPr lang="es-EC" sz="1200">
            <a:solidFill>
              <a:schemeClr val="tx1">
                <a:lumMod val="65000"/>
                <a:lumOff val="35000"/>
              </a:schemeClr>
            </a:solidFill>
          </a:endParaRPr>
        </a:p>
      </dgm:t>
    </dgm:pt>
    <dgm:pt modelId="{9F65582C-8C15-4BCC-8D49-9B1A446E0777}">
      <dgm:prSet phldrT="[Texto]" custT="1"/>
      <dgm:spPr/>
      <dgm:t>
        <a:bodyPr/>
        <a:lstStyle/>
        <a:p>
          <a:r>
            <a:rPr lang="es-EC" sz="1200" dirty="0">
              <a:solidFill>
                <a:schemeClr val="tx1">
                  <a:lumMod val="65000"/>
                  <a:lumOff val="35000"/>
                </a:schemeClr>
              </a:solidFill>
              <a:latin typeface="Century Gothic" panose="020B0502020202020204" pitchFamily="34" charset="0"/>
            </a:rPr>
            <a:t>9. Ganado Ovino en los terrenos</a:t>
          </a:r>
        </a:p>
      </dgm:t>
    </dgm:pt>
    <dgm:pt modelId="{DF0BCE4E-3D10-4E1C-8DCD-DB8926159F52}" type="parTrans" cxnId="{EC454CA5-0829-498C-AB9F-075F7FC66F2F}">
      <dgm:prSet/>
      <dgm:spPr/>
      <dgm:t>
        <a:bodyPr/>
        <a:lstStyle/>
        <a:p>
          <a:endParaRPr lang="es-EC" sz="1200">
            <a:solidFill>
              <a:schemeClr val="tx1">
                <a:lumMod val="65000"/>
                <a:lumOff val="35000"/>
              </a:schemeClr>
            </a:solidFill>
          </a:endParaRPr>
        </a:p>
      </dgm:t>
    </dgm:pt>
    <dgm:pt modelId="{B2CA21B8-CC18-421B-89A9-E9B2BFADD223}" type="sibTrans" cxnId="{EC454CA5-0829-498C-AB9F-075F7FC66F2F}">
      <dgm:prSet/>
      <dgm:spPr/>
      <dgm:t>
        <a:bodyPr/>
        <a:lstStyle/>
        <a:p>
          <a:endParaRPr lang="es-EC" sz="1200">
            <a:solidFill>
              <a:schemeClr val="tx1">
                <a:lumMod val="65000"/>
                <a:lumOff val="35000"/>
              </a:schemeClr>
            </a:solidFill>
          </a:endParaRPr>
        </a:p>
      </dgm:t>
    </dgm:pt>
    <dgm:pt modelId="{F31B86E9-4B67-43E3-B522-C78B8B7F68DD}">
      <dgm:prSet phldrT="[Texto]" custT="1"/>
      <dgm:spPr/>
      <dgm:t>
        <a:bodyPr/>
        <a:lstStyle/>
        <a:p>
          <a:r>
            <a:rPr lang="es-EC" sz="1200" dirty="0">
              <a:solidFill>
                <a:schemeClr val="tx1">
                  <a:lumMod val="65000"/>
                  <a:lumOff val="35000"/>
                </a:schemeClr>
              </a:solidFill>
              <a:latin typeface="Century Gothic" panose="020B0502020202020204" pitchFamily="34" charset="0"/>
            </a:rPr>
            <a:t>10. Otras especies de ganado en el terreno</a:t>
          </a:r>
        </a:p>
      </dgm:t>
    </dgm:pt>
    <dgm:pt modelId="{3FEBCE0E-8CAD-4B04-9C8C-24AFE3D41C57}" type="parTrans" cxnId="{732B6060-F386-4916-97C0-12A949EC7F08}">
      <dgm:prSet/>
      <dgm:spPr/>
      <dgm:t>
        <a:bodyPr/>
        <a:lstStyle/>
        <a:p>
          <a:endParaRPr lang="es-EC" sz="1200">
            <a:solidFill>
              <a:schemeClr val="tx1">
                <a:lumMod val="65000"/>
                <a:lumOff val="35000"/>
              </a:schemeClr>
            </a:solidFill>
          </a:endParaRPr>
        </a:p>
      </dgm:t>
    </dgm:pt>
    <dgm:pt modelId="{205016A8-2A3B-4B9F-864A-24E29EAFAA5E}" type="sibTrans" cxnId="{732B6060-F386-4916-97C0-12A949EC7F08}">
      <dgm:prSet/>
      <dgm:spPr/>
      <dgm:t>
        <a:bodyPr/>
        <a:lstStyle/>
        <a:p>
          <a:endParaRPr lang="es-EC" sz="1200">
            <a:solidFill>
              <a:schemeClr val="tx1">
                <a:lumMod val="65000"/>
                <a:lumOff val="35000"/>
              </a:schemeClr>
            </a:solidFill>
          </a:endParaRPr>
        </a:p>
      </dgm:t>
    </dgm:pt>
    <dgm:pt modelId="{7C66E7CB-934B-4860-BEAE-3C7590988005}">
      <dgm:prSet phldrT="[Texto]" custT="1"/>
      <dgm:spPr/>
      <dgm:t>
        <a:bodyPr/>
        <a:lstStyle/>
        <a:p>
          <a:r>
            <a:rPr lang="es-EC" sz="1200" dirty="0">
              <a:solidFill>
                <a:schemeClr val="tx1">
                  <a:lumMod val="65000"/>
                  <a:lumOff val="35000"/>
                </a:schemeClr>
              </a:solidFill>
              <a:latin typeface="Century Gothic" panose="020B0502020202020204" pitchFamily="34" charset="0"/>
            </a:rPr>
            <a:t>11. Aves de campo y planteles avícolas de los terrenos</a:t>
          </a:r>
        </a:p>
      </dgm:t>
    </dgm:pt>
    <dgm:pt modelId="{C7193011-F010-499A-83CC-E1154B50C9AA}" type="parTrans" cxnId="{F6D09CC0-6AF4-4EBE-91DA-4018919ADE33}">
      <dgm:prSet/>
      <dgm:spPr/>
      <dgm:t>
        <a:bodyPr/>
        <a:lstStyle/>
        <a:p>
          <a:endParaRPr lang="es-EC" sz="1200">
            <a:solidFill>
              <a:schemeClr val="tx1">
                <a:lumMod val="65000"/>
                <a:lumOff val="35000"/>
              </a:schemeClr>
            </a:solidFill>
          </a:endParaRPr>
        </a:p>
      </dgm:t>
    </dgm:pt>
    <dgm:pt modelId="{01F3010D-E741-464C-A00D-82C835F25619}" type="sibTrans" cxnId="{F6D09CC0-6AF4-4EBE-91DA-4018919ADE33}">
      <dgm:prSet/>
      <dgm:spPr/>
      <dgm:t>
        <a:bodyPr/>
        <a:lstStyle/>
        <a:p>
          <a:endParaRPr lang="es-EC" sz="1200">
            <a:solidFill>
              <a:schemeClr val="tx1">
                <a:lumMod val="65000"/>
                <a:lumOff val="35000"/>
              </a:schemeClr>
            </a:solidFill>
          </a:endParaRPr>
        </a:p>
      </dgm:t>
    </dgm:pt>
    <dgm:pt modelId="{8A3BAE85-4AD5-4DFF-8F72-263EC79C3DCF}">
      <dgm:prSet phldrT="[Texto]" custT="1"/>
      <dgm:spPr/>
      <dgm:t>
        <a:bodyPr/>
        <a:lstStyle/>
        <a:p>
          <a:r>
            <a:rPr lang="es-EC" sz="1200" dirty="0">
              <a:solidFill>
                <a:schemeClr val="tx1">
                  <a:lumMod val="65000"/>
                  <a:lumOff val="35000"/>
                </a:schemeClr>
              </a:solidFill>
              <a:latin typeface="Century Gothic" panose="020B0502020202020204" pitchFamily="34" charset="0"/>
            </a:rPr>
            <a:t>12. Empleo en los terrenos</a:t>
          </a:r>
        </a:p>
      </dgm:t>
    </dgm:pt>
    <dgm:pt modelId="{15D237FC-B1F6-4F6F-B7C0-556CB4733330}" type="parTrans" cxnId="{323C6814-2CBB-448B-83A1-ACB87D4FF28D}">
      <dgm:prSet/>
      <dgm:spPr/>
      <dgm:t>
        <a:bodyPr/>
        <a:lstStyle/>
        <a:p>
          <a:endParaRPr lang="es-EC" sz="1200">
            <a:solidFill>
              <a:schemeClr val="tx1">
                <a:lumMod val="65000"/>
                <a:lumOff val="35000"/>
              </a:schemeClr>
            </a:solidFill>
          </a:endParaRPr>
        </a:p>
      </dgm:t>
    </dgm:pt>
    <dgm:pt modelId="{F5DFD508-48B5-4B0F-8D14-2028C4186FEA}" type="sibTrans" cxnId="{323C6814-2CBB-448B-83A1-ACB87D4FF28D}">
      <dgm:prSet/>
      <dgm:spPr/>
      <dgm:t>
        <a:bodyPr/>
        <a:lstStyle/>
        <a:p>
          <a:endParaRPr lang="es-EC" sz="1200">
            <a:solidFill>
              <a:schemeClr val="tx1">
                <a:lumMod val="65000"/>
                <a:lumOff val="35000"/>
              </a:schemeClr>
            </a:solidFill>
          </a:endParaRPr>
        </a:p>
      </dgm:t>
    </dgm:pt>
    <dgm:pt modelId="{2C4EDA03-BD14-4A78-8160-2A6757CCBA01}">
      <dgm:prSet phldrT="[Texto]" custT="1"/>
      <dgm:spPr/>
      <dgm:t>
        <a:bodyPr/>
        <a:lstStyle/>
        <a:p>
          <a:r>
            <a:rPr lang="es-EC" sz="1200" dirty="0">
              <a:solidFill>
                <a:schemeClr val="tx1">
                  <a:lumMod val="65000"/>
                  <a:lumOff val="35000"/>
                </a:schemeClr>
              </a:solidFill>
              <a:latin typeface="Century Gothic" panose="020B0502020202020204" pitchFamily="34" charset="0"/>
            </a:rPr>
            <a:t>13. Ambiente y tecnificación</a:t>
          </a:r>
        </a:p>
      </dgm:t>
    </dgm:pt>
    <dgm:pt modelId="{9ACACD2E-FB61-4592-90FD-B62244274248}" type="parTrans" cxnId="{C2A0067C-FB53-4A4C-82DE-63FC257F93F7}">
      <dgm:prSet/>
      <dgm:spPr/>
      <dgm:t>
        <a:bodyPr/>
        <a:lstStyle/>
        <a:p>
          <a:endParaRPr lang="es-EC" sz="1200">
            <a:solidFill>
              <a:schemeClr val="tx1">
                <a:lumMod val="65000"/>
                <a:lumOff val="35000"/>
              </a:schemeClr>
            </a:solidFill>
          </a:endParaRPr>
        </a:p>
      </dgm:t>
    </dgm:pt>
    <dgm:pt modelId="{1C9776B6-CEA9-49F5-8DA6-A812B911E35C}" type="sibTrans" cxnId="{C2A0067C-FB53-4A4C-82DE-63FC257F93F7}">
      <dgm:prSet/>
      <dgm:spPr/>
      <dgm:t>
        <a:bodyPr/>
        <a:lstStyle/>
        <a:p>
          <a:endParaRPr lang="es-EC" sz="1200">
            <a:solidFill>
              <a:schemeClr val="tx1">
                <a:lumMod val="65000"/>
                <a:lumOff val="35000"/>
              </a:schemeClr>
            </a:solidFill>
          </a:endParaRPr>
        </a:p>
      </dgm:t>
    </dgm:pt>
    <dgm:pt modelId="{90CA0C3D-D7F4-4AA0-A705-95B6A3DFC271}" type="pres">
      <dgm:prSet presAssocID="{11317BDC-F37E-4B62-809F-767A5BEF82FC}" presName="linearFlow" presStyleCnt="0">
        <dgm:presLayoutVars>
          <dgm:dir/>
          <dgm:resizeHandles val="exact"/>
        </dgm:presLayoutVars>
      </dgm:prSet>
      <dgm:spPr/>
    </dgm:pt>
    <dgm:pt modelId="{276BCEB0-E980-488B-ADDC-1537D1295A8F}" type="pres">
      <dgm:prSet presAssocID="{13A33F24-29FF-481B-9023-06CB76D903BD}" presName="composite" presStyleCnt="0"/>
      <dgm:spPr/>
    </dgm:pt>
    <dgm:pt modelId="{BF785464-C0B9-437D-84E2-2316DC715400}" type="pres">
      <dgm:prSet presAssocID="{13A33F24-29FF-481B-9023-06CB76D903BD}" presName="imgShp" presStyleLbl="fgImgPlace1" presStyleIdx="0" presStyleCnt="7"/>
      <dgm:spPr>
        <a:blipFill rotWithShape="1">
          <a:blip xmlns:r="http://schemas.openxmlformats.org/officeDocument/2006/relationships" r:embed="rId1"/>
          <a:stretch>
            <a:fillRect/>
          </a:stretch>
        </a:blipFill>
      </dgm:spPr>
    </dgm:pt>
    <dgm:pt modelId="{A4395232-079E-4904-AE7A-BB910E4FC326}" type="pres">
      <dgm:prSet presAssocID="{13A33F24-29FF-481B-9023-06CB76D903BD}" presName="txShp" presStyleLbl="node1" presStyleIdx="0" presStyleCnt="7">
        <dgm:presLayoutVars>
          <dgm:bulletEnabled val="1"/>
        </dgm:presLayoutVars>
      </dgm:prSet>
      <dgm:spPr/>
      <dgm:t>
        <a:bodyPr/>
        <a:lstStyle/>
        <a:p>
          <a:endParaRPr lang="es-EC"/>
        </a:p>
      </dgm:t>
    </dgm:pt>
    <dgm:pt modelId="{33998AF6-9246-4DC1-AEB0-FE3DCBF7E822}" type="pres">
      <dgm:prSet presAssocID="{A1DA60AF-CDB8-454D-B249-A1A78E1B74A5}" presName="spacing" presStyleCnt="0"/>
      <dgm:spPr/>
    </dgm:pt>
    <dgm:pt modelId="{3BA1F2CF-B601-4F3C-AA54-F243D6B2206D}" type="pres">
      <dgm:prSet presAssocID="{C975277E-B117-43A8-9206-E3FFB7FB0DA0}" presName="composite" presStyleCnt="0"/>
      <dgm:spPr/>
    </dgm:pt>
    <dgm:pt modelId="{33520EFE-17A9-4EED-8559-1F7C9E9DC8B1}" type="pres">
      <dgm:prSet presAssocID="{C975277E-B117-43A8-9206-E3FFB7FB0DA0}" presName="imgShp" presStyleLbl="fgImgPlace1" presStyleIdx="1" presStyleCnt="7"/>
      <dgm:spPr>
        <a:blipFill rotWithShape="1">
          <a:blip xmlns:r="http://schemas.openxmlformats.org/officeDocument/2006/relationships" r:embed="rId2"/>
          <a:stretch>
            <a:fillRect/>
          </a:stretch>
        </a:blipFill>
      </dgm:spPr>
    </dgm:pt>
    <dgm:pt modelId="{D496C71D-163A-482F-BC4F-122FCE45C100}" type="pres">
      <dgm:prSet presAssocID="{C975277E-B117-43A8-9206-E3FFB7FB0DA0}" presName="txShp" presStyleLbl="node1" presStyleIdx="1" presStyleCnt="7">
        <dgm:presLayoutVars>
          <dgm:bulletEnabled val="1"/>
        </dgm:presLayoutVars>
      </dgm:prSet>
      <dgm:spPr/>
      <dgm:t>
        <a:bodyPr/>
        <a:lstStyle/>
        <a:p>
          <a:endParaRPr lang="es-EC"/>
        </a:p>
      </dgm:t>
    </dgm:pt>
    <dgm:pt modelId="{CF87EBB6-143D-4CE6-9B64-8F4298C6B9DB}" type="pres">
      <dgm:prSet presAssocID="{00B6AAD3-4747-4C1C-954F-68E5C2443CF1}" presName="spacing" presStyleCnt="0"/>
      <dgm:spPr/>
    </dgm:pt>
    <dgm:pt modelId="{B705E1EC-7914-4E9B-9CAD-84B60BB49A8E}" type="pres">
      <dgm:prSet presAssocID="{9F65582C-8C15-4BCC-8D49-9B1A446E0777}" presName="composite" presStyleCnt="0"/>
      <dgm:spPr/>
    </dgm:pt>
    <dgm:pt modelId="{2052FD44-935B-4EDA-969F-43F9C60E1671}" type="pres">
      <dgm:prSet presAssocID="{9F65582C-8C15-4BCC-8D49-9B1A446E0777}" presName="imgShp" presStyleLbl="fgImgPlace1" presStyleIdx="2" presStyleCnt="7"/>
      <dgm:spPr>
        <a:blipFill rotWithShape="1">
          <a:blip xmlns:r="http://schemas.openxmlformats.org/officeDocument/2006/relationships" r:embed="rId3"/>
          <a:stretch>
            <a:fillRect/>
          </a:stretch>
        </a:blipFill>
      </dgm:spPr>
    </dgm:pt>
    <dgm:pt modelId="{A95A442D-4F33-483B-B2B8-4CCC6434A59A}" type="pres">
      <dgm:prSet presAssocID="{9F65582C-8C15-4BCC-8D49-9B1A446E0777}" presName="txShp" presStyleLbl="node1" presStyleIdx="2" presStyleCnt="7">
        <dgm:presLayoutVars>
          <dgm:bulletEnabled val="1"/>
        </dgm:presLayoutVars>
      </dgm:prSet>
      <dgm:spPr/>
      <dgm:t>
        <a:bodyPr/>
        <a:lstStyle/>
        <a:p>
          <a:endParaRPr lang="es-EC"/>
        </a:p>
      </dgm:t>
    </dgm:pt>
    <dgm:pt modelId="{C23F7329-E72B-4949-A87D-E57F02945FDD}" type="pres">
      <dgm:prSet presAssocID="{B2CA21B8-CC18-421B-89A9-E9B2BFADD223}" presName="spacing" presStyleCnt="0"/>
      <dgm:spPr/>
    </dgm:pt>
    <dgm:pt modelId="{0C5C55CE-B4AA-4227-88DB-F6672BE0BFEF}" type="pres">
      <dgm:prSet presAssocID="{F31B86E9-4B67-43E3-B522-C78B8B7F68DD}" presName="composite" presStyleCnt="0"/>
      <dgm:spPr/>
    </dgm:pt>
    <dgm:pt modelId="{87CBA5A2-1410-4780-AA86-AC9B6651B584}" type="pres">
      <dgm:prSet presAssocID="{F31B86E9-4B67-43E3-B522-C78B8B7F68DD}" presName="imgShp" presStyleLbl="fgImgPlace1" presStyleIdx="3" presStyleCnt="7"/>
      <dgm:spPr>
        <a:blipFill rotWithShape="1">
          <a:blip xmlns:r="http://schemas.openxmlformats.org/officeDocument/2006/relationships" r:embed="rId4"/>
          <a:stretch>
            <a:fillRect/>
          </a:stretch>
        </a:blipFill>
      </dgm:spPr>
    </dgm:pt>
    <dgm:pt modelId="{1C6DA9AC-380C-4422-91D4-7D805C2B02A5}" type="pres">
      <dgm:prSet presAssocID="{F31B86E9-4B67-43E3-B522-C78B8B7F68DD}" presName="txShp" presStyleLbl="node1" presStyleIdx="3" presStyleCnt="7">
        <dgm:presLayoutVars>
          <dgm:bulletEnabled val="1"/>
        </dgm:presLayoutVars>
      </dgm:prSet>
      <dgm:spPr/>
      <dgm:t>
        <a:bodyPr/>
        <a:lstStyle/>
        <a:p>
          <a:endParaRPr lang="es-EC"/>
        </a:p>
      </dgm:t>
    </dgm:pt>
    <dgm:pt modelId="{4E55411A-AF61-4211-9A5F-DECAFE025278}" type="pres">
      <dgm:prSet presAssocID="{205016A8-2A3B-4B9F-864A-24E29EAFAA5E}" presName="spacing" presStyleCnt="0"/>
      <dgm:spPr/>
    </dgm:pt>
    <dgm:pt modelId="{8539449A-1B24-4CCE-BBA1-A07E3547B64B}" type="pres">
      <dgm:prSet presAssocID="{7C66E7CB-934B-4860-BEAE-3C7590988005}" presName="composite" presStyleCnt="0"/>
      <dgm:spPr/>
    </dgm:pt>
    <dgm:pt modelId="{D0ECDA93-B1EE-4544-900F-4517EA88466D}" type="pres">
      <dgm:prSet presAssocID="{7C66E7CB-934B-4860-BEAE-3C7590988005}" presName="imgShp" presStyleLbl="fgImgPlace1" presStyleIdx="4" presStyleCnt="7"/>
      <dgm:spPr>
        <a:blipFill rotWithShape="1">
          <a:blip xmlns:r="http://schemas.openxmlformats.org/officeDocument/2006/relationships" r:embed="rId5"/>
          <a:stretch>
            <a:fillRect/>
          </a:stretch>
        </a:blipFill>
      </dgm:spPr>
    </dgm:pt>
    <dgm:pt modelId="{69774E0B-C249-4787-B765-92E37611DD26}" type="pres">
      <dgm:prSet presAssocID="{7C66E7CB-934B-4860-BEAE-3C7590988005}" presName="txShp" presStyleLbl="node1" presStyleIdx="4" presStyleCnt="7">
        <dgm:presLayoutVars>
          <dgm:bulletEnabled val="1"/>
        </dgm:presLayoutVars>
      </dgm:prSet>
      <dgm:spPr/>
      <dgm:t>
        <a:bodyPr/>
        <a:lstStyle/>
        <a:p>
          <a:endParaRPr lang="es-EC"/>
        </a:p>
      </dgm:t>
    </dgm:pt>
    <dgm:pt modelId="{E5B43D17-9C9F-4CA1-AB61-D93C618FF93C}" type="pres">
      <dgm:prSet presAssocID="{01F3010D-E741-464C-A00D-82C835F25619}" presName="spacing" presStyleCnt="0"/>
      <dgm:spPr/>
    </dgm:pt>
    <dgm:pt modelId="{3C9A0479-3DC0-460A-BE58-EA260FFC7330}" type="pres">
      <dgm:prSet presAssocID="{8A3BAE85-4AD5-4DFF-8F72-263EC79C3DCF}" presName="composite" presStyleCnt="0"/>
      <dgm:spPr/>
    </dgm:pt>
    <dgm:pt modelId="{8851C48F-47CD-4B4A-AB90-2215CDF9DDBC}" type="pres">
      <dgm:prSet presAssocID="{8A3BAE85-4AD5-4DFF-8F72-263EC79C3DCF}" presName="imgShp" presStyleLbl="fgImgPlace1" presStyleIdx="5" presStyleCnt="7"/>
      <dgm:spPr>
        <a:blipFill rotWithShape="1">
          <a:blip xmlns:r="http://schemas.openxmlformats.org/officeDocument/2006/relationships" r:embed="rId6"/>
          <a:stretch>
            <a:fillRect/>
          </a:stretch>
        </a:blipFill>
      </dgm:spPr>
    </dgm:pt>
    <dgm:pt modelId="{DA34654A-8AF4-495F-8D89-F3BDAC68CA5F}" type="pres">
      <dgm:prSet presAssocID="{8A3BAE85-4AD5-4DFF-8F72-263EC79C3DCF}" presName="txShp" presStyleLbl="node1" presStyleIdx="5" presStyleCnt="7">
        <dgm:presLayoutVars>
          <dgm:bulletEnabled val="1"/>
        </dgm:presLayoutVars>
      </dgm:prSet>
      <dgm:spPr/>
      <dgm:t>
        <a:bodyPr/>
        <a:lstStyle/>
        <a:p>
          <a:endParaRPr lang="es-EC"/>
        </a:p>
      </dgm:t>
    </dgm:pt>
    <dgm:pt modelId="{6BBFA633-D3C7-425D-9851-249AF08EFC44}" type="pres">
      <dgm:prSet presAssocID="{F5DFD508-48B5-4B0F-8D14-2028C4186FEA}" presName="spacing" presStyleCnt="0"/>
      <dgm:spPr/>
    </dgm:pt>
    <dgm:pt modelId="{219C985F-A376-43A9-BAD2-7579D59ED924}" type="pres">
      <dgm:prSet presAssocID="{2C4EDA03-BD14-4A78-8160-2A6757CCBA01}" presName="composite" presStyleCnt="0"/>
      <dgm:spPr/>
    </dgm:pt>
    <dgm:pt modelId="{2FE77E80-EE89-425E-A38C-D63C61A4588E}" type="pres">
      <dgm:prSet presAssocID="{2C4EDA03-BD14-4A78-8160-2A6757CCBA01}" presName="imgShp" presStyleLbl="fgImgPlace1" presStyleIdx="6" presStyleCnt="7"/>
      <dgm:spPr>
        <a:blipFill rotWithShape="1">
          <a:blip xmlns:r="http://schemas.openxmlformats.org/officeDocument/2006/relationships" r:embed="rId7"/>
          <a:stretch>
            <a:fillRect/>
          </a:stretch>
        </a:blipFill>
      </dgm:spPr>
    </dgm:pt>
    <dgm:pt modelId="{E2AC0D0A-72F5-46A6-BE00-C4E58626C2A6}" type="pres">
      <dgm:prSet presAssocID="{2C4EDA03-BD14-4A78-8160-2A6757CCBA01}" presName="txShp" presStyleLbl="node1" presStyleIdx="6" presStyleCnt="7">
        <dgm:presLayoutVars>
          <dgm:bulletEnabled val="1"/>
        </dgm:presLayoutVars>
      </dgm:prSet>
      <dgm:spPr/>
      <dgm:t>
        <a:bodyPr/>
        <a:lstStyle/>
        <a:p>
          <a:endParaRPr lang="es-EC"/>
        </a:p>
      </dgm:t>
    </dgm:pt>
  </dgm:ptLst>
  <dgm:cxnLst>
    <dgm:cxn modelId="{A927E675-7674-4D90-8C3C-4AB14AF47D62}" type="presOf" srcId="{11317BDC-F37E-4B62-809F-767A5BEF82FC}" destId="{90CA0C3D-D7F4-4AA0-A705-95B6A3DFC271}" srcOrd="0" destOrd="0" presId="urn:microsoft.com/office/officeart/2005/8/layout/vList3"/>
    <dgm:cxn modelId="{2A779DB8-962E-4F85-B532-93C02B5285E7}" type="presOf" srcId="{2C4EDA03-BD14-4A78-8160-2A6757CCBA01}" destId="{E2AC0D0A-72F5-46A6-BE00-C4E58626C2A6}" srcOrd="0" destOrd="0" presId="urn:microsoft.com/office/officeart/2005/8/layout/vList3"/>
    <dgm:cxn modelId="{63BE0690-5261-4A1D-87E3-ADCF2B2979A0}" type="presOf" srcId="{F31B86E9-4B67-43E3-B522-C78B8B7F68DD}" destId="{1C6DA9AC-380C-4422-91D4-7D805C2B02A5}" srcOrd="0" destOrd="0" presId="urn:microsoft.com/office/officeart/2005/8/layout/vList3"/>
    <dgm:cxn modelId="{64EDC125-0A1B-4F7C-B4E3-BEE36AA02545}" type="presOf" srcId="{8A3BAE85-4AD5-4DFF-8F72-263EC79C3DCF}" destId="{DA34654A-8AF4-495F-8D89-F3BDAC68CA5F}" srcOrd="0" destOrd="0" presId="urn:microsoft.com/office/officeart/2005/8/layout/vList3"/>
    <dgm:cxn modelId="{732B6060-F386-4916-97C0-12A949EC7F08}" srcId="{11317BDC-F37E-4B62-809F-767A5BEF82FC}" destId="{F31B86E9-4B67-43E3-B522-C78B8B7F68DD}" srcOrd="3" destOrd="0" parTransId="{3FEBCE0E-8CAD-4B04-9C8C-24AFE3D41C57}" sibTransId="{205016A8-2A3B-4B9F-864A-24E29EAFAA5E}"/>
    <dgm:cxn modelId="{A1CB2F46-A945-4473-8E2E-BD2743555B20}" srcId="{11317BDC-F37E-4B62-809F-767A5BEF82FC}" destId="{C975277E-B117-43A8-9206-E3FFB7FB0DA0}" srcOrd="1" destOrd="0" parTransId="{BF09DB91-2412-4E3B-877A-7CE0CEC7116B}" sibTransId="{00B6AAD3-4747-4C1C-954F-68E5C2443CF1}"/>
    <dgm:cxn modelId="{C2A0067C-FB53-4A4C-82DE-63FC257F93F7}" srcId="{11317BDC-F37E-4B62-809F-767A5BEF82FC}" destId="{2C4EDA03-BD14-4A78-8160-2A6757CCBA01}" srcOrd="6" destOrd="0" parTransId="{9ACACD2E-FB61-4592-90FD-B62244274248}" sibTransId="{1C9776B6-CEA9-49F5-8DA6-A812B911E35C}"/>
    <dgm:cxn modelId="{BC11AA22-77B1-4C5D-ACC4-D73CB596F731}" type="presOf" srcId="{9F65582C-8C15-4BCC-8D49-9B1A446E0777}" destId="{A95A442D-4F33-483B-B2B8-4CCC6434A59A}" srcOrd="0" destOrd="0" presId="urn:microsoft.com/office/officeart/2005/8/layout/vList3"/>
    <dgm:cxn modelId="{FC1F752B-A53D-4AAB-8601-E8D534C35D84}" type="presOf" srcId="{13A33F24-29FF-481B-9023-06CB76D903BD}" destId="{A4395232-079E-4904-AE7A-BB910E4FC326}" srcOrd="0" destOrd="0" presId="urn:microsoft.com/office/officeart/2005/8/layout/vList3"/>
    <dgm:cxn modelId="{8BB07770-2899-4693-916A-BF9CD8758CA4}" srcId="{11317BDC-F37E-4B62-809F-767A5BEF82FC}" destId="{13A33F24-29FF-481B-9023-06CB76D903BD}" srcOrd="0" destOrd="0" parTransId="{9C1F1A83-8BFA-4428-B6AF-33E4199775DF}" sibTransId="{A1DA60AF-CDB8-454D-B249-A1A78E1B74A5}"/>
    <dgm:cxn modelId="{0E7B35E3-DE4E-4567-AD77-B4F7A19A1C08}" type="presOf" srcId="{C975277E-B117-43A8-9206-E3FFB7FB0DA0}" destId="{D496C71D-163A-482F-BC4F-122FCE45C100}" srcOrd="0" destOrd="0" presId="urn:microsoft.com/office/officeart/2005/8/layout/vList3"/>
    <dgm:cxn modelId="{2411BAEA-BF22-442F-96A9-2D5180C9B9F4}" type="presOf" srcId="{7C66E7CB-934B-4860-BEAE-3C7590988005}" destId="{69774E0B-C249-4787-B765-92E37611DD26}" srcOrd="0" destOrd="0" presId="urn:microsoft.com/office/officeart/2005/8/layout/vList3"/>
    <dgm:cxn modelId="{F6D09CC0-6AF4-4EBE-91DA-4018919ADE33}" srcId="{11317BDC-F37E-4B62-809F-767A5BEF82FC}" destId="{7C66E7CB-934B-4860-BEAE-3C7590988005}" srcOrd="4" destOrd="0" parTransId="{C7193011-F010-499A-83CC-E1154B50C9AA}" sibTransId="{01F3010D-E741-464C-A00D-82C835F25619}"/>
    <dgm:cxn modelId="{EC454CA5-0829-498C-AB9F-075F7FC66F2F}" srcId="{11317BDC-F37E-4B62-809F-767A5BEF82FC}" destId="{9F65582C-8C15-4BCC-8D49-9B1A446E0777}" srcOrd="2" destOrd="0" parTransId="{DF0BCE4E-3D10-4E1C-8DCD-DB8926159F52}" sibTransId="{B2CA21B8-CC18-421B-89A9-E9B2BFADD223}"/>
    <dgm:cxn modelId="{323C6814-2CBB-448B-83A1-ACB87D4FF28D}" srcId="{11317BDC-F37E-4B62-809F-767A5BEF82FC}" destId="{8A3BAE85-4AD5-4DFF-8F72-263EC79C3DCF}" srcOrd="5" destOrd="0" parTransId="{15D237FC-B1F6-4F6F-B7C0-556CB4733330}" sibTransId="{F5DFD508-48B5-4B0F-8D14-2028C4186FEA}"/>
    <dgm:cxn modelId="{F9F08E3B-EA4C-40E8-BF80-76518BBC3D17}" type="presParOf" srcId="{90CA0C3D-D7F4-4AA0-A705-95B6A3DFC271}" destId="{276BCEB0-E980-488B-ADDC-1537D1295A8F}" srcOrd="0" destOrd="0" presId="urn:microsoft.com/office/officeart/2005/8/layout/vList3"/>
    <dgm:cxn modelId="{8724AAF0-E290-4C06-B91B-07333F980093}" type="presParOf" srcId="{276BCEB0-E980-488B-ADDC-1537D1295A8F}" destId="{BF785464-C0B9-437D-84E2-2316DC715400}" srcOrd="0" destOrd="0" presId="urn:microsoft.com/office/officeart/2005/8/layout/vList3"/>
    <dgm:cxn modelId="{930A994D-9C72-408F-A4B8-E406170CA4C1}" type="presParOf" srcId="{276BCEB0-E980-488B-ADDC-1537D1295A8F}" destId="{A4395232-079E-4904-AE7A-BB910E4FC326}" srcOrd="1" destOrd="0" presId="urn:microsoft.com/office/officeart/2005/8/layout/vList3"/>
    <dgm:cxn modelId="{A1CC0EE0-37CD-49CB-A5FA-7F50031A9F81}" type="presParOf" srcId="{90CA0C3D-D7F4-4AA0-A705-95B6A3DFC271}" destId="{33998AF6-9246-4DC1-AEB0-FE3DCBF7E822}" srcOrd="1" destOrd="0" presId="urn:microsoft.com/office/officeart/2005/8/layout/vList3"/>
    <dgm:cxn modelId="{E095D850-49A1-4430-B50D-80DAE11ABCB6}" type="presParOf" srcId="{90CA0C3D-D7F4-4AA0-A705-95B6A3DFC271}" destId="{3BA1F2CF-B601-4F3C-AA54-F243D6B2206D}" srcOrd="2" destOrd="0" presId="urn:microsoft.com/office/officeart/2005/8/layout/vList3"/>
    <dgm:cxn modelId="{E77E7D03-2511-478E-BD18-8F81BE93CB5F}" type="presParOf" srcId="{3BA1F2CF-B601-4F3C-AA54-F243D6B2206D}" destId="{33520EFE-17A9-4EED-8559-1F7C9E9DC8B1}" srcOrd="0" destOrd="0" presId="urn:microsoft.com/office/officeart/2005/8/layout/vList3"/>
    <dgm:cxn modelId="{74FDB702-E139-454B-8FE8-1A6C9D996D0D}" type="presParOf" srcId="{3BA1F2CF-B601-4F3C-AA54-F243D6B2206D}" destId="{D496C71D-163A-482F-BC4F-122FCE45C100}" srcOrd="1" destOrd="0" presId="urn:microsoft.com/office/officeart/2005/8/layout/vList3"/>
    <dgm:cxn modelId="{CB4433E6-C84F-4E63-8D4C-C39C446B3E0A}" type="presParOf" srcId="{90CA0C3D-D7F4-4AA0-A705-95B6A3DFC271}" destId="{CF87EBB6-143D-4CE6-9B64-8F4298C6B9DB}" srcOrd="3" destOrd="0" presId="urn:microsoft.com/office/officeart/2005/8/layout/vList3"/>
    <dgm:cxn modelId="{47A45594-8F4E-4A57-A21A-6C2184046C2F}" type="presParOf" srcId="{90CA0C3D-D7F4-4AA0-A705-95B6A3DFC271}" destId="{B705E1EC-7914-4E9B-9CAD-84B60BB49A8E}" srcOrd="4" destOrd="0" presId="urn:microsoft.com/office/officeart/2005/8/layout/vList3"/>
    <dgm:cxn modelId="{A9C29910-704D-47C6-A6C2-5A6584EEE65C}" type="presParOf" srcId="{B705E1EC-7914-4E9B-9CAD-84B60BB49A8E}" destId="{2052FD44-935B-4EDA-969F-43F9C60E1671}" srcOrd="0" destOrd="0" presId="urn:microsoft.com/office/officeart/2005/8/layout/vList3"/>
    <dgm:cxn modelId="{1C090DDC-4DE6-458E-9557-0D6F1EEDE2CC}" type="presParOf" srcId="{B705E1EC-7914-4E9B-9CAD-84B60BB49A8E}" destId="{A95A442D-4F33-483B-B2B8-4CCC6434A59A}" srcOrd="1" destOrd="0" presId="urn:microsoft.com/office/officeart/2005/8/layout/vList3"/>
    <dgm:cxn modelId="{EDB9061F-888A-4536-8D7B-CA7FFC66EAA5}" type="presParOf" srcId="{90CA0C3D-D7F4-4AA0-A705-95B6A3DFC271}" destId="{C23F7329-E72B-4949-A87D-E57F02945FDD}" srcOrd="5" destOrd="0" presId="urn:microsoft.com/office/officeart/2005/8/layout/vList3"/>
    <dgm:cxn modelId="{DB851869-0D92-4F12-A7DE-34A0CF7AA019}" type="presParOf" srcId="{90CA0C3D-D7F4-4AA0-A705-95B6A3DFC271}" destId="{0C5C55CE-B4AA-4227-88DB-F6672BE0BFEF}" srcOrd="6" destOrd="0" presId="urn:microsoft.com/office/officeart/2005/8/layout/vList3"/>
    <dgm:cxn modelId="{71D2F899-CA64-4E36-A009-DA99DE31DF6D}" type="presParOf" srcId="{0C5C55CE-B4AA-4227-88DB-F6672BE0BFEF}" destId="{87CBA5A2-1410-4780-AA86-AC9B6651B584}" srcOrd="0" destOrd="0" presId="urn:microsoft.com/office/officeart/2005/8/layout/vList3"/>
    <dgm:cxn modelId="{0A26F567-87ED-4329-9C05-5C2D20891978}" type="presParOf" srcId="{0C5C55CE-B4AA-4227-88DB-F6672BE0BFEF}" destId="{1C6DA9AC-380C-4422-91D4-7D805C2B02A5}" srcOrd="1" destOrd="0" presId="urn:microsoft.com/office/officeart/2005/8/layout/vList3"/>
    <dgm:cxn modelId="{66647B05-280F-4E7C-A78C-04E753CE128F}" type="presParOf" srcId="{90CA0C3D-D7F4-4AA0-A705-95B6A3DFC271}" destId="{4E55411A-AF61-4211-9A5F-DECAFE025278}" srcOrd="7" destOrd="0" presId="urn:microsoft.com/office/officeart/2005/8/layout/vList3"/>
    <dgm:cxn modelId="{88891268-E582-44E0-8161-9D58C2624E43}" type="presParOf" srcId="{90CA0C3D-D7F4-4AA0-A705-95B6A3DFC271}" destId="{8539449A-1B24-4CCE-BBA1-A07E3547B64B}" srcOrd="8" destOrd="0" presId="urn:microsoft.com/office/officeart/2005/8/layout/vList3"/>
    <dgm:cxn modelId="{A1460F6D-E5CD-44AD-BFE8-E6C1753257E1}" type="presParOf" srcId="{8539449A-1B24-4CCE-BBA1-A07E3547B64B}" destId="{D0ECDA93-B1EE-4544-900F-4517EA88466D}" srcOrd="0" destOrd="0" presId="urn:microsoft.com/office/officeart/2005/8/layout/vList3"/>
    <dgm:cxn modelId="{B1FC1A83-8DE3-49B7-A6A7-71BCAC4A7E2C}" type="presParOf" srcId="{8539449A-1B24-4CCE-BBA1-A07E3547B64B}" destId="{69774E0B-C249-4787-B765-92E37611DD26}" srcOrd="1" destOrd="0" presId="urn:microsoft.com/office/officeart/2005/8/layout/vList3"/>
    <dgm:cxn modelId="{11E8307C-32BA-4FED-B556-C634EEBA13F1}" type="presParOf" srcId="{90CA0C3D-D7F4-4AA0-A705-95B6A3DFC271}" destId="{E5B43D17-9C9F-4CA1-AB61-D93C618FF93C}" srcOrd="9" destOrd="0" presId="urn:microsoft.com/office/officeart/2005/8/layout/vList3"/>
    <dgm:cxn modelId="{E9394B55-BEC6-47A3-B3EA-32808929BCDD}" type="presParOf" srcId="{90CA0C3D-D7F4-4AA0-A705-95B6A3DFC271}" destId="{3C9A0479-3DC0-460A-BE58-EA260FFC7330}" srcOrd="10" destOrd="0" presId="urn:microsoft.com/office/officeart/2005/8/layout/vList3"/>
    <dgm:cxn modelId="{EAFCD3D2-B5B5-469D-B38A-5328360BADB0}" type="presParOf" srcId="{3C9A0479-3DC0-460A-BE58-EA260FFC7330}" destId="{8851C48F-47CD-4B4A-AB90-2215CDF9DDBC}" srcOrd="0" destOrd="0" presId="urn:microsoft.com/office/officeart/2005/8/layout/vList3"/>
    <dgm:cxn modelId="{7AEE3605-B93C-4AC3-87AF-658C5E3122D7}" type="presParOf" srcId="{3C9A0479-3DC0-460A-BE58-EA260FFC7330}" destId="{DA34654A-8AF4-495F-8D89-F3BDAC68CA5F}" srcOrd="1" destOrd="0" presId="urn:microsoft.com/office/officeart/2005/8/layout/vList3"/>
    <dgm:cxn modelId="{5EC7E4DF-A01B-4CDD-B27A-66E605C977C9}" type="presParOf" srcId="{90CA0C3D-D7F4-4AA0-A705-95B6A3DFC271}" destId="{6BBFA633-D3C7-425D-9851-249AF08EFC44}" srcOrd="11" destOrd="0" presId="urn:microsoft.com/office/officeart/2005/8/layout/vList3"/>
    <dgm:cxn modelId="{969834F8-B61D-4C46-AED0-17BF34EEC278}" type="presParOf" srcId="{90CA0C3D-D7F4-4AA0-A705-95B6A3DFC271}" destId="{219C985F-A376-43A9-BAD2-7579D59ED924}" srcOrd="12" destOrd="0" presId="urn:microsoft.com/office/officeart/2005/8/layout/vList3"/>
    <dgm:cxn modelId="{517F4D80-3E5F-40C6-B509-D9E01A626DD1}" type="presParOf" srcId="{219C985F-A376-43A9-BAD2-7579D59ED924}" destId="{2FE77E80-EE89-425E-A38C-D63C61A4588E}" srcOrd="0" destOrd="0" presId="urn:microsoft.com/office/officeart/2005/8/layout/vList3"/>
    <dgm:cxn modelId="{980A5291-81A4-43F4-A1C2-8538555004ED}" type="presParOf" srcId="{219C985F-A376-43A9-BAD2-7579D59ED924}" destId="{E2AC0D0A-72F5-46A6-BE00-C4E58626C2A6}" srcOrd="1" destOrd="0" presId="urn:microsoft.com/office/officeart/2005/8/layout/vLis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1317BDC-F37E-4B62-809F-767A5BEF82FC}" type="doc">
      <dgm:prSet loTypeId="urn:microsoft.com/office/officeart/2005/8/layout/vList3" loCatId="list" qsTypeId="urn:microsoft.com/office/officeart/2005/8/quickstyle/simple1" qsCatId="simple" csTypeId="urn:microsoft.com/office/officeart/2005/8/colors/accent2_1" csCatId="accent2" phldr="1"/>
      <dgm:spPr/>
    </dgm:pt>
    <dgm:pt modelId="{13A33F24-29FF-481B-9023-06CB76D903BD}">
      <dgm:prSet phldrT="[Texto]" custT="1"/>
      <dgm:spPr/>
      <dgm:t>
        <a:bodyPr/>
        <a:lstStyle/>
        <a:p>
          <a:r>
            <a:rPr lang="es-EC" sz="1200" dirty="0" smtClean="0">
              <a:solidFill>
                <a:schemeClr val="tx1">
                  <a:lumMod val="65000"/>
                  <a:lumOff val="35000"/>
                </a:schemeClr>
              </a:solidFill>
              <a:latin typeface="Century Gothic" panose="020B0502020202020204" pitchFamily="34" charset="0"/>
            </a:rPr>
            <a:t>15. </a:t>
          </a:r>
          <a:r>
            <a:rPr lang="es-ES" sz="1200" dirty="0">
              <a:solidFill>
                <a:schemeClr val="tx1">
                  <a:lumMod val="65000"/>
                  <a:lumOff val="35000"/>
                </a:schemeClr>
              </a:solidFill>
              <a:latin typeface="Century Gothic" panose="020B0502020202020204" pitchFamily="34" charset="0"/>
            </a:rPr>
            <a:t>Otros ingresos a </a:t>
          </a:r>
          <a:r>
            <a:rPr lang="es-ES" sz="1200" dirty="0" smtClean="0">
              <a:solidFill>
                <a:schemeClr val="tx1">
                  <a:lumMod val="65000"/>
                  <a:lumOff val="35000"/>
                </a:schemeClr>
              </a:solidFill>
              <a:latin typeface="Century Gothic" panose="020B0502020202020204" pitchFamily="34" charset="0"/>
            </a:rPr>
            <a:t>nivel </a:t>
          </a:r>
          <a:r>
            <a:rPr lang="es-ES" sz="1200" dirty="0">
              <a:solidFill>
                <a:schemeClr val="tx1">
                  <a:lumMod val="65000"/>
                  <a:lumOff val="35000"/>
                </a:schemeClr>
              </a:solidFill>
              <a:latin typeface="Century Gothic" panose="020B0502020202020204" pitchFamily="34" charset="0"/>
            </a:rPr>
            <a:t>finca</a:t>
          </a:r>
          <a:endParaRPr lang="es-EC" sz="1200" dirty="0">
            <a:solidFill>
              <a:schemeClr val="tx1">
                <a:lumMod val="65000"/>
                <a:lumOff val="35000"/>
              </a:schemeClr>
            </a:solidFill>
            <a:latin typeface="Century Gothic" panose="020B0502020202020204" pitchFamily="34" charset="0"/>
          </a:endParaRPr>
        </a:p>
      </dgm:t>
    </dgm:pt>
    <dgm:pt modelId="{9C1F1A83-8BFA-4428-B6AF-33E4199775DF}" type="parTrans" cxnId="{8BB07770-2899-4693-916A-BF9CD8758CA4}">
      <dgm:prSet/>
      <dgm:spPr/>
      <dgm:t>
        <a:bodyPr/>
        <a:lstStyle/>
        <a:p>
          <a:endParaRPr lang="es-EC" sz="1200">
            <a:solidFill>
              <a:schemeClr val="tx1">
                <a:lumMod val="65000"/>
                <a:lumOff val="35000"/>
              </a:schemeClr>
            </a:solidFill>
          </a:endParaRPr>
        </a:p>
      </dgm:t>
    </dgm:pt>
    <dgm:pt modelId="{A1DA60AF-CDB8-454D-B249-A1A78E1B74A5}" type="sibTrans" cxnId="{8BB07770-2899-4693-916A-BF9CD8758CA4}">
      <dgm:prSet/>
      <dgm:spPr/>
      <dgm:t>
        <a:bodyPr/>
        <a:lstStyle/>
        <a:p>
          <a:endParaRPr lang="es-EC" sz="1200">
            <a:solidFill>
              <a:schemeClr val="tx1">
                <a:lumMod val="65000"/>
                <a:lumOff val="35000"/>
              </a:schemeClr>
            </a:solidFill>
          </a:endParaRPr>
        </a:p>
      </dgm:t>
    </dgm:pt>
    <dgm:pt modelId="{0E417861-538B-4A87-849D-1A00B46DD538}">
      <dgm:prSet phldrT="[Texto]" custT="1"/>
      <dgm:spPr/>
      <dgm:t>
        <a:bodyPr/>
        <a:lstStyle/>
        <a:p>
          <a:r>
            <a:rPr lang="es-ES" sz="1200" dirty="0" smtClean="0">
              <a:solidFill>
                <a:schemeClr val="tx1">
                  <a:lumMod val="65000"/>
                  <a:lumOff val="35000"/>
                </a:schemeClr>
              </a:solidFill>
              <a:latin typeface="Century Gothic" panose="020B0502020202020204" pitchFamily="34" charset="0"/>
            </a:rPr>
            <a:t>18. </a:t>
          </a:r>
          <a:r>
            <a:rPr lang="es-ES" sz="1200" dirty="0">
              <a:solidFill>
                <a:schemeClr val="tx1">
                  <a:lumMod val="65000"/>
                  <a:lumOff val="35000"/>
                </a:schemeClr>
              </a:solidFill>
              <a:latin typeface="Century Gothic" panose="020B0502020202020204" pitchFamily="34" charset="0"/>
            </a:rPr>
            <a:t>Datos adicionales del informante</a:t>
          </a:r>
          <a:endParaRPr lang="es-EC" sz="1200" dirty="0">
            <a:solidFill>
              <a:schemeClr val="tx1">
                <a:lumMod val="65000"/>
                <a:lumOff val="35000"/>
              </a:schemeClr>
            </a:solidFill>
            <a:latin typeface="Century Gothic" panose="020B0502020202020204" pitchFamily="34" charset="0"/>
          </a:endParaRPr>
        </a:p>
      </dgm:t>
    </dgm:pt>
    <dgm:pt modelId="{62079E8B-DE09-41C1-BBA8-FF13D2403393}" type="parTrans" cxnId="{56FF3FE5-191A-447E-9250-D8FEA347A24C}">
      <dgm:prSet/>
      <dgm:spPr/>
      <dgm:t>
        <a:bodyPr/>
        <a:lstStyle/>
        <a:p>
          <a:endParaRPr lang="es-EC" sz="1200">
            <a:solidFill>
              <a:schemeClr val="tx1">
                <a:lumMod val="65000"/>
                <a:lumOff val="35000"/>
              </a:schemeClr>
            </a:solidFill>
          </a:endParaRPr>
        </a:p>
      </dgm:t>
    </dgm:pt>
    <dgm:pt modelId="{915B91E0-42D2-49BA-80FD-931394F67EBB}" type="sibTrans" cxnId="{56FF3FE5-191A-447E-9250-D8FEA347A24C}">
      <dgm:prSet/>
      <dgm:spPr/>
      <dgm:t>
        <a:bodyPr/>
        <a:lstStyle/>
        <a:p>
          <a:endParaRPr lang="es-EC" sz="1200">
            <a:solidFill>
              <a:schemeClr val="tx1">
                <a:lumMod val="65000"/>
                <a:lumOff val="35000"/>
              </a:schemeClr>
            </a:solidFill>
          </a:endParaRPr>
        </a:p>
      </dgm:t>
    </dgm:pt>
    <dgm:pt modelId="{6FD09F52-A322-4F91-A744-9D88F964FEBC}">
      <dgm:prSet phldrT="[Texto]" custT="1"/>
      <dgm:spPr/>
      <dgm:t>
        <a:bodyPr/>
        <a:lstStyle/>
        <a:p>
          <a:r>
            <a:rPr lang="es-ES" sz="1200" dirty="0" smtClean="0">
              <a:solidFill>
                <a:schemeClr val="tx1">
                  <a:lumMod val="65000"/>
                  <a:lumOff val="35000"/>
                </a:schemeClr>
              </a:solidFill>
              <a:latin typeface="Century Gothic" panose="020B0502020202020204" pitchFamily="34" charset="0"/>
            </a:rPr>
            <a:t>14. </a:t>
          </a:r>
          <a:r>
            <a:rPr lang="es-EC" sz="1200" dirty="0">
              <a:solidFill>
                <a:schemeClr val="tx1">
                  <a:lumMod val="65000"/>
                  <a:lumOff val="35000"/>
                </a:schemeClr>
              </a:solidFill>
              <a:latin typeface="Century Gothic" panose="020B0502020202020204" pitchFamily="34" charset="0"/>
            </a:rPr>
            <a:t>Financiamiento Actividades Agropecuarias</a:t>
          </a:r>
        </a:p>
      </dgm:t>
    </dgm:pt>
    <dgm:pt modelId="{8037A492-809B-4915-B128-06D2DDC04B3E}" type="parTrans" cxnId="{1C90F456-62A2-47E5-BB2C-B0D654CDF3FB}">
      <dgm:prSet/>
      <dgm:spPr/>
      <dgm:t>
        <a:bodyPr/>
        <a:lstStyle/>
        <a:p>
          <a:endParaRPr lang="es-EC"/>
        </a:p>
      </dgm:t>
    </dgm:pt>
    <dgm:pt modelId="{62B99AB9-412E-4502-92E0-E9117110A362}" type="sibTrans" cxnId="{1C90F456-62A2-47E5-BB2C-B0D654CDF3FB}">
      <dgm:prSet/>
      <dgm:spPr/>
      <dgm:t>
        <a:bodyPr/>
        <a:lstStyle/>
        <a:p>
          <a:endParaRPr lang="es-EC"/>
        </a:p>
      </dgm:t>
    </dgm:pt>
    <dgm:pt modelId="{4EF9A863-322D-488C-9203-734F0DF43817}">
      <dgm:prSet phldrT="[Texto]" custT="1"/>
      <dgm:spPr/>
      <dgm:t>
        <a:bodyPr/>
        <a:lstStyle/>
        <a:p>
          <a:r>
            <a:rPr lang="es-ES" sz="1200" dirty="0" smtClean="0">
              <a:solidFill>
                <a:schemeClr val="tx1">
                  <a:lumMod val="65000"/>
                  <a:lumOff val="35000"/>
                </a:schemeClr>
              </a:solidFill>
              <a:latin typeface="Century Gothic" panose="020B0502020202020204" pitchFamily="34" charset="0"/>
            </a:rPr>
            <a:t>17. </a:t>
          </a:r>
          <a:r>
            <a:rPr lang="es-ES" sz="1200" dirty="0">
              <a:solidFill>
                <a:schemeClr val="tx1">
                  <a:lumMod val="65000"/>
                  <a:lumOff val="35000"/>
                </a:schemeClr>
              </a:solidFill>
              <a:latin typeface="Century Gothic" panose="020B0502020202020204" pitchFamily="34" charset="0"/>
            </a:rPr>
            <a:t>Datos adicionales de los miembros del hogar de la Persona Productora</a:t>
          </a:r>
          <a:endParaRPr lang="es-EC" sz="1200" dirty="0">
            <a:solidFill>
              <a:schemeClr val="tx1">
                <a:lumMod val="65000"/>
                <a:lumOff val="35000"/>
              </a:schemeClr>
            </a:solidFill>
            <a:latin typeface="Century Gothic" panose="020B0502020202020204" pitchFamily="34" charset="0"/>
          </a:endParaRPr>
        </a:p>
      </dgm:t>
    </dgm:pt>
    <dgm:pt modelId="{309C2251-5ED8-4591-929F-BB98A5DFCA16}" type="parTrans" cxnId="{428095AC-FD7E-4B96-B4F6-01968E574743}">
      <dgm:prSet/>
      <dgm:spPr/>
      <dgm:t>
        <a:bodyPr/>
        <a:lstStyle/>
        <a:p>
          <a:endParaRPr lang="es-EC"/>
        </a:p>
      </dgm:t>
    </dgm:pt>
    <dgm:pt modelId="{B97AFA0C-F972-4E1D-8CE8-B606B6787BB8}" type="sibTrans" cxnId="{428095AC-FD7E-4B96-B4F6-01968E574743}">
      <dgm:prSet/>
      <dgm:spPr/>
      <dgm:t>
        <a:bodyPr/>
        <a:lstStyle/>
        <a:p>
          <a:endParaRPr lang="es-EC"/>
        </a:p>
      </dgm:t>
    </dgm:pt>
    <dgm:pt modelId="{E2A99B3C-4544-4D59-BCA1-6346653551F9}">
      <dgm:prSet phldrT="[Texto]" custT="1"/>
      <dgm:spPr/>
      <dgm:t>
        <a:bodyPr/>
        <a:lstStyle/>
        <a:p>
          <a:r>
            <a:rPr lang="es-ES" sz="1200" dirty="0" smtClean="0">
              <a:solidFill>
                <a:schemeClr val="tx1">
                  <a:lumMod val="65000"/>
                  <a:lumOff val="35000"/>
                </a:schemeClr>
              </a:solidFill>
              <a:latin typeface="Century Gothic" panose="020B0502020202020204" pitchFamily="34" charset="0"/>
            </a:rPr>
            <a:t>16. Costos en finca</a:t>
          </a:r>
          <a:endParaRPr lang="es-EC" sz="1200" dirty="0">
            <a:solidFill>
              <a:schemeClr val="tx1">
                <a:lumMod val="65000"/>
                <a:lumOff val="35000"/>
              </a:schemeClr>
            </a:solidFill>
            <a:latin typeface="Century Gothic" panose="020B0502020202020204" pitchFamily="34" charset="0"/>
          </a:endParaRPr>
        </a:p>
      </dgm:t>
    </dgm:pt>
    <dgm:pt modelId="{ED8D71E3-62AA-414E-A489-5F1CB7540C43}" type="parTrans" cxnId="{9F49E664-A793-4876-BA59-BB23209EDCE5}">
      <dgm:prSet/>
      <dgm:spPr/>
      <dgm:t>
        <a:bodyPr/>
        <a:lstStyle/>
        <a:p>
          <a:endParaRPr lang="es-EC"/>
        </a:p>
      </dgm:t>
    </dgm:pt>
    <dgm:pt modelId="{A50BFA1C-A7B0-4647-ADF5-FEFC7BDD0189}" type="sibTrans" cxnId="{9F49E664-A793-4876-BA59-BB23209EDCE5}">
      <dgm:prSet/>
      <dgm:spPr/>
      <dgm:t>
        <a:bodyPr/>
        <a:lstStyle/>
        <a:p>
          <a:endParaRPr lang="es-EC"/>
        </a:p>
      </dgm:t>
    </dgm:pt>
    <dgm:pt modelId="{90CA0C3D-D7F4-4AA0-A705-95B6A3DFC271}" type="pres">
      <dgm:prSet presAssocID="{11317BDC-F37E-4B62-809F-767A5BEF82FC}" presName="linearFlow" presStyleCnt="0">
        <dgm:presLayoutVars>
          <dgm:dir/>
          <dgm:resizeHandles val="exact"/>
        </dgm:presLayoutVars>
      </dgm:prSet>
      <dgm:spPr/>
    </dgm:pt>
    <dgm:pt modelId="{276BCEB0-E980-488B-ADDC-1537D1295A8F}" type="pres">
      <dgm:prSet presAssocID="{13A33F24-29FF-481B-9023-06CB76D903BD}" presName="composite" presStyleCnt="0"/>
      <dgm:spPr/>
    </dgm:pt>
    <dgm:pt modelId="{BF785464-C0B9-437D-84E2-2316DC715400}" type="pres">
      <dgm:prSet presAssocID="{13A33F24-29FF-481B-9023-06CB76D903BD}" presName="imgShp" presStyleLbl="fgImgPlace1" presStyleIdx="0" presStyleCnt="5" custLinFactY="100000" custLinFactNeighborX="4765" custLinFactNeighborY="164975"/>
      <dgm:spPr>
        <a:blipFill rotWithShape="1">
          <a:blip xmlns:r="http://schemas.openxmlformats.org/officeDocument/2006/relationships" r:embed="rId1"/>
          <a:stretch>
            <a:fillRect/>
          </a:stretch>
        </a:blipFill>
      </dgm:spPr>
    </dgm:pt>
    <dgm:pt modelId="{A4395232-079E-4904-AE7A-BB910E4FC326}" type="pres">
      <dgm:prSet presAssocID="{13A33F24-29FF-481B-9023-06CB76D903BD}" presName="txShp" presStyleLbl="node1" presStyleIdx="0" presStyleCnt="5" custLinFactY="43865" custLinFactNeighborX="7081" custLinFactNeighborY="100000">
        <dgm:presLayoutVars>
          <dgm:bulletEnabled val="1"/>
        </dgm:presLayoutVars>
      </dgm:prSet>
      <dgm:spPr/>
      <dgm:t>
        <a:bodyPr/>
        <a:lstStyle/>
        <a:p>
          <a:endParaRPr lang="es-EC"/>
        </a:p>
      </dgm:t>
    </dgm:pt>
    <dgm:pt modelId="{33998AF6-9246-4DC1-AEB0-FE3DCBF7E822}" type="pres">
      <dgm:prSet presAssocID="{A1DA60AF-CDB8-454D-B249-A1A78E1B74A5}" presName="spacing" presStyleCnt="0"/>
      <dgm:spPr/>
    </dgm:pt>
    <dgm:pt modelId="{F7FB5E45-1332-4991-98BE-26AE0B0193FF}" type="pres">
      <dgm:prSet presAssocID="{6FD09F52-A322-4F91-A744-9D88F964FEBC}" presName="composite" presStyleCnt="0"/>
      <dgm:spPr/>
    </dgm:pt>
    <dgm:pt modelId="{F320B5A2-1174-4861-B6E6-920930FAE81E}" type="pres">
      <dgm:prSet presAssocID="{6FD09F52-A322-4F91-A744-9D88F964FEBC}" presName="imgShp" presStyleLbl="fgImgPlace1" presStyleIdx="1" presStyleCnt="5" custLinFactY="-3800" custLinFactNeighborX="-8883" custLinFactNeighborY="-100000"/>
      <dgm:spPr>
        <a:blipFill rotWithShape="1">
          <a:blip xmlns:r="http://schemas.openxmlformats.org/officeDocument/2006/relationships" r:embed="rId2"/>
          <a:stretch>
            <a:fillRect/>
          </a:stretch>
        </a:blipFill>
      </dgm:spPr>
    </dgm:pt>
    <dgm:pt modelId="{5044C746-564B-448E-BBC9-14A121144AC3}" type="pres">
      <dgm:prSet presAssocID="{6FD09F52-A322-4F91-A744-9D88F964FEBC}" presName="txShp" presStyleLbl="node1" presStyleIdx="1" presStyleCnt="5" custLinFactY="-9462" custLinFactNeighborX="6609" custLinFactNeighborY="-100000">
        <dgm:presLayoutVars>
          <dgm:bulletEnabled val="1"/>
        </dgm:presLayoutVars>
      </dgm:prSet>
      <dgm:spPr/>
      <dgm:t>
        <a:bodyPr/>
        <a:lstStyle/>
        <a:p>
          <a:endParaRPr lang="es-EC"/>
        </a:p>
      </dgm:t>
    </dgm:pt>
    <dgm:pt modelId="{0B567791-575A-498B-8804-CF83BBEBB009}" type="pres">
      <dgm:prSet presAssocID="{62B99AB9-412E-4502-92E0-E9117110A362}" presName="spacing" presStyleCnt="0"/>
      <dgm:spPr/>
    </dgm:pt>
    <dgm:pt modelId="{5A9488E7-89D0-4D93-B4E8-5DE0ECA51521}" type="pres">
      <dgm:prSet presAssocID="{4EF9A863-322D-488C-9203-734F0DF43817}" presName="composite" presStyleCnt="0"/>
      <dgm:spPr/>
    </dgm:pt>
    <dgm:pt modelId="{76B741BE-22C7-4543-B3AE-00FE239F875B}" type="pres">
      <dgm:prSet presAssocID="{4EF9A863-322D-488C-9203-734F0DF43817}" presName="imgShp" presStyleLbl="fgImgPlace1" presStyleIdx="2" presStyleCnt="5" custLinFactY="-19377" custLinFactNeighborX="-8882" custLinFactNeighborY="-100000"/>
      <dgm:spPr>
        <a:blipFill rotWithShape="1">
          <a:blip xmlns:r="http://schemas.openxmlformats.org/officeDocument/2006/relationships" r:embed="rId3"/>
          <a:stretch>
            <a:fillRect/>
          </a:stretch>
        </a:blipFill>
      </dgm:spPr>
    </dgm:pt>
    <dgm:pt modelId="{1D131563-8E3B-45F8-AF42-023CAC81B7AD}" type="pres">
      <dgm:prSet presAssocID="{4EF9A863-322D-488C-9203-734F0DF43817}" presName="txShp" presStyleLbl="node1" presStyleIdx="2" presStyleCnt="5" custLinFactY="29019" custLinFactNeighborX="8970" custLinFactNeighborY="100000">
        <dgm:presLayoutVars>
          <dgm:bulletEnabled val="1"/>
        </dgm:presLayoutVars>
      </dgm:prSet>
      <dgm:spPr/>
      <dgm:t>
        <a:bodyPr/>
        <a:lstStyle/>
        <a:p>
          <a:endParaRPr lang="es-EC"/>
        </a:p>
      </dgm:t>
    </dgm:pt>
    <dgm:pt modelId="{CCE0F46B-0FFB-47E8-B3DE-0E065C1A5107}" type="pres">
      <dgm:prSet presAssocID="{B97AFA0C-F972-4E1D-8CE8-B606B6787BB8}" presName="spacing" presStyleCnt="0"/>
      <dgm:spPr/>
    </dgm:pt>
    <dgm:pt modelId="{8A5D46EA-37C1-40E3-BFE1-24F541C5C237}" type="pres">
      <dgm:prSet presAssocID="{0E417861-538B-4A87-849D-1A00B46DD538}" presName="composite" presStyleCnt="0"/>
      <dgm:spPr/>
    </dgm:pt>
    <dgm:pt modelId="{0513F713-F815-432B-A43A-42F6A9DF4A82}" type="pres">
      <dgm:prSet presAssocID="{0E417861-538B-4A87-849D-1A00B46DD538}" presName="imgShp" presStyleLbl="fgImgPlace1" presStyleIdx="3" presStyleCnt="5" custLinFactNeighborX="-5805" custLinFactNeighborY="-1935"/>
      <dgm:spPr>
        <a:blipFill rotWithShape="1">
          <a:blip xmlns:r="http://schemas.openxmlformats.org/officeDocument/2006/relationships" r:embed="rId4"/>
          <a:stretch>
            <a:fillRect/>
          </a:stretch>
        </a:blipFill>
      </dgm:spPr>
    </dgm:pt>
    <dgm:pt modelId="{ACCB54B5-5E89-4151-98CD-C845F154EB88}" type="pres">
      <dgm:prSet presAssocID="{0E417861-538B-4A87-849D-1A00B46DD538}" presName="txShp" presStyleLbl="node1" presStyleIdx="3" presStyleCnt="5" custLinFactY="35428" custLinFactNeighborX="8025" custLinFactNeighborY="100000">
        <dgm:presLayoutVars>
          <dgm:bulletEnabled val="1"/>
        </dgm:presLayoutVars>
      </dgm:prSet>
      <dgm:spPr/>
      <dgm:t>
        <a:bodyPr/>
        <a:lstStyle/>
        <a:p>
          <a:endParaRPr lang="es-EC"/>
        </a:p>
      </dgm:t>
    </dgm:pt>
    <dgm:pt modelId="{115DA73F-8C48-44A7-984D-9DEAB7DF833F}" type="pres">
      <dgm:prSet presAssocID="{915B91E0-42D2-49BA-80FD-931394F67EBB}" presName="spacing" presStyleCnt="0"/>
      <dgm:spPr/>
    </dgm:pt>
    <dgm:pt modelId="{7E188C4B-8E17-433D-B286-B4F8019F88EE}" type="pres">
      <dgm:prSet presAssocID="{E2A99B3C-4544-4D59-BCA1-6346653551F9}" presName="composite" presStyleCnt="0"/>
      <dgm:spPr/>
    </dgm:pt>
    <dgm:pt modelId="{B27ED88F-2514-41A3-B884-1223E3823F63}" type="pres">
      <dgm:prSet presAssocID="{E2A99B3C-4544-4D59-BCA1-6346653551F9}" presName="imgShp" presStyleLbl="fgImgPlace1" presStyleIdx="4" presStyleCnt="5" custLinFactNeighborX="-7739" custLinFactNeighborY="-1934"/>
      <dgm:spPr>
        <a:blipFill rotWithShape="1">
          <a:blip xmlns:r="http://schemas.openxmlformats.org/officeDocument/2006/relationships" r:embed="rId4"/>
          <a:stretch>
            <a:fillRect/>
          </a:stretch>
        </a:blipFill>
      </dgm:spPr>
    </dgm:pt>
    <dgm:pt modelId="{C3579152-D2F4-476A-9E3A-FAF8E69D5559}" type="pres">
      <dgm:prSet presAssocID="{E2A99B3C-4544-4D59-BCA1-6346653551F9}" presName="txShp" presStyleLbl="node1" presStyleIdx="4" presStyleCnt="5" custScaleX="96204" custScaleY="96205" custLinFactY="-100000" custLinFactNeighborX="8498" custLinFactNeighborY="-159249">
        <dgm:presLayoutVars>
          <dgm:bulletEnabled val="1"/>
        </dgm:presLayoutVars>
      </dgm:prSet>
      <dgm:spPr/>
      <dgm:t>
        <a:bodyPr/>
        <a:lstStyle/>
        <a:p>
          <a:endParaRPr lang="es-EC"/>
        </a:p>
      </dgm:t>
    </dgm:pt>
  </dgm:ptLst>
  <dgm:cxnLst>
    <dgm:cxn modelId="{56FF3FE5-191A-447E-9250-D8FEA347A24C}" srcId="{11317BDC-F37E-4B62-809F-767A5BEF82FC}" destId="{0E417861-538B-4A87-849D-1A00B46DD538}" srcOrd="3" destOrd="0" parTransId="{62079E8B-DE09-41C1-BBA8-FF13D2403393}" sibTransId="{915B91E0-42D2-49BA-80FD-931394F67EBB}"/>
    <dgm:cxn modelId="{337E23EF-A30C-4928-BB85-D90BF57FABB3}" type="presOf" srcId="{13A33F24-29FF-481B-9023-06CB76D903BD}" destId="{A4395232-079E-4904-AE7A-BB910E4FC326}" srcOrd="0" destOrd="0" presId="urn:microsoft.com/office/officeart/2005/8/layout/vList3"/>
    <dgm:cxn modelId="{220044A0-FF61-491E-B188-4B5026536C86}" type="presOf" srcId="{E2A99B3C-4544-4D59-BCA1-6346653551F9}" destId="{C3579152-D2F4-476A-9E3A-FAF8E69D5559}" srcOrd="0" destOrd="0" presId="urn:microsoft.com/office/officeart/2005/8/layout/vList3"/>
    <dgm:cxn modelId="{1CB66A95-1489-49FB-9B41-F1B92C2D6CFD}" type="presOf" srcId="{0E417861-538B-4A87-849D-1A00B46DD538}" destId="{ACCB54B5-5E89-4151-98CD-C845F154EB88}" srcOrd="0" destOrd="0" presId="urn:microsoft.com/office/officeart/2005/8/layout/vList3"/>
    <dgm:cxn modelId="{8BB07770-2899-4693-916A-BF9CD8758CA4}" srcId="{11317BDC-F37E-4B62-809F-767A5BEF82FC}" destId="{13A33F24-29FF-481B-9023-06CB76D903BD}" srcOrd="0" destOrd="0" parTransId="{9C1F1A83-8BFA-4428-B6AF-33E4199775DF}" sibTransId="{A1DA60AF-CDB8-454D-B249-A1A78E1B74A5}"/>
    <dgm:cxn modelId="{428095AC-FD7E-4B96-B4F6-01968E574743}" srcId="{11317BDC-F37E-4B62-809F-767A5BEF82FC}" destId="{4EF9A863-322D-488C-9203-734F0DF43817}" srcOrd="2" destOrd="0" parTransId="{309C2251-5ED8-4591-929F-BB98A5DFCA16}" sibTransId="{B97AFA0C-F972-4E1D-8CE8-B606B6787BB8}"/>
    <dgm:cxn modelId="{E8C46DA3-6EC3-46F5-8F12-25D55189167C}" type="presOf" srcId="{11317BDC-F37E-4B62-809F-767A5BEF82FC}" destId="{90CA0C3D-D7F4-4AA0-A705-95B6A3DFC271}" srcOrd="0" destOrd="0" presId="urn:microsoft.com/office/officeart/2005/8/layout/vList3"/>
    <dgm:cxn modelId="{4613F035-7804-4D5F-ADA6-402B8275A4A7}" type="presOf" srcId="{4EF9A863-322D-488C-9203-734F0DF43817}" destId="{1D131563-8E3B-45F8-AF42-023CAC81B7AD}" srcOrd="0" destOrd="0" presId="urn:microsoft.com/office/officeart/2005/8/layout/vList3"/>
    <dgm:cxn modelId="{791100A1-AD91-468F-A804-1AB0567EA3BE}" type="presOf" srcId="{6FD09F52-A322-4F91-A744-9D88F964FEBC}" destId="{5044C746-564B-448E-BBC9-14A121144AC3}" srcOrd="0" destOrd="0" presId="urn:microsoft.com/office/officeart/2005/8/layout/vList3"/>
    <dgm:cxn modelId="{1C90F456-62A2-47E5-BB2C-B0D654CDF3FB}" srcId="{11317BDC-F37E-4B62-809F-767A5BEF82FC}" destId="{6FD09F52-A322-4F91-A744-9D88F964FEBC}" srcOrd="1" destOrd="0" parTransId="{8037A492-809B-4915-B128-06D2DDC04B3E}" sibTransId="{62B99AB9-412E-4502-92E0-E9117110A362}"/>
    <dgm:cxn modelId="{9F49E664-A793-4876-BA59-BB23209EDCE5}" srcId="{11317BDC-F37E-4B62-809F-767A5BEF82FC}" destId="{E2A99B3C-4544-4D59-BCA1-6346653551F9}" srcOrd="4" destOrd="0" parTransId="{ED8D71E3-62AA-414E-A489-5F1CB7540C43}" sibTransId="{A50BFA1C-A7B0-4647-ADF5-FEFC7BDD0189}"/>
    <dgm:cxn modelId="{92D20FDE-7C5C-4A55-AA2F-17C4365CDAF8}" type="presParOf" srcId="{90CA0C3D-D7F4-4AA0-A705-95B6A3DFC271}" destId="{276BCEB0-E980-488B-ADDC-1537D1295A8F}" srcOrd="0" destOrd="0" presId="urn:microsoft.com/office/officeart/2005/8/layout/vList3"/>
    <dgm:cxn modelId="{8E24B7A6-E8A6-4BB6-B5E9-63DF13BA18C2}" type="presParOf" srcId="{276BCEB0-E980-488B-ADDC-1537D1295A8F}" destId="{BF785464-C0B9-437D-84E2-2316DC715400}" srcOrd="0" destOrd="0" presId="urn:microsoft.com/office/officeart/2005/8/layout/vList3"/>
    <dgm:cxn modelId="{20DCEBA7-626A-43E3-BE2F-1A05EAB5F4DB}" type="presParOf" srcId="{276BCEB0-E980-488B-ADDC-1537D1295A8F}" destId="{A4395232-079E-4904-AE7A-BB910E4FC326}" srcOrd="1" destOrd="0" presId="urn:microsoft.com/office/officeart/2005/8/layout/vList3"/>
    <dgm:cxn modelId="{6144E106-FEDC-4115-8C44-AAC952DAA934}" type="presParOf" srcId="{90CA0C3D-D7F4-4AA0-A705-95B6A3DFC271}" destId="{33998AF6-9246-4DC1-AEB0-FE3DCBF7E822}" srcOrd="1" destOrd="0" presId="urn:microsoft.com/office/officeart/2005/8/layout/vList3"/>
    <dgm:cxn modelId="{7F414F63-888B-49A8-AF65-215A626AD22C}" type="presParOf" srcId="{90CA0C3D-D7F4-4AA0-A705-95B6A3DFC271}" destId="{F7FB5E45-1332-4991-98BE-26AE0B0193FF}" srcOrd="2" destOrd="0" presId="urn:microsoft.com/office/officeart/2005/8/layout/vList3"/>
    <dgm:cxn modelId="{415EE560-A930-4B42-867E-F9344DD881E8}" type="presParOf" srcId="{F7FB5E45-1332-4991-98BE-26AE0B0193FF}" destId="{F320B5A2-1174-4861-B6E6-920930FAE81E}" srcOrd="0" destOrd="0" presId="urn:microsoft.com/office/officeart/2005/8/layout/vList3"/>
    <dgm:cxn modelId="{AFC194D7-ECB7-4F98-BCD7-E4958F148CDC}" type="presParOf" srcId="{F7FB5E45-1332-4991-98BE-26AE0B0193FF}" destId="{5044C746-564B-448E-BBC9-14A121144AC3}" srcOrd="1" destOrd="0" presId="urn:microsoft.com/office/officeart/2005/8/layout/vList3"/>
    <dgm:cxn modelId="{EDDA8E63-103B-4546-A824-C7FEF82B11A8}" type="presParOf" srcId="{90CA0C3D-D7F4-4AA0-A705-95B6A3DFC271}" destId="{0B567791-575A-498B-8804-CF83BBEBB009}" srcOrd="3" destOrd="0" presId="urn:microsoft.com/office/officeart/2005/8/layout/vList3"/>
    <dgm:cxn modelId="{E67BA2E2-38D4-426D-8F78-FC4348E1B0C1}" type="presParOf" srcId="{90CA0C3D-D7F4-4AA0-A705-95B6A3DFC271}" destId="{5A9488E7-89D0-4D93-B4E8-5DE0ECA51521}" srcOrd="4" destOrd="0" presId="urn:microsoft.com/office/officeart/2005/8/layout/vList3"/>
    <dgm:cxn modelId="{1BEF3BB9-E6CB-4265-9FA4-08AA72BCB43D}" type="presParOf" srcId="{5A9488E7-89D0-4D93-B4E8-5DE0ECA51521}" destId="{76B741BE-22C7-4543-B3AE-00FE239F875B}" srcOrd="0" destOrd="0" presId="urn:microsoft.com/office/officeart/2005/8/layout/vList3"/>
    <dgm:cxn modelId="{0ECBD541-A1B9-48D7-AECC-D3A40DF01423}" type="presParOf" srcId="{5A9488E7-89D0-4D93-B4E8-5DE0ECA51521}" destId="{1D131563-8E3B-45F8-AF42-023CAC81B7AD}" srcOrd="1" destOrd="0" presId="urn:microsoft.com/office/officeart/2005/8/layout/vList3"/>
    <dgm:cxn modelId="{DF36D278-56D2-4469-8F37-AB1617EC6051}" type="presParOf" srcId="{90CA0C3D-D7F4-4AA0-A705-95B6A3DFC271}" destId="{CCE0F46B-0FFB-47E8-B3DE-0E065C1A5107}" srcOrd="5" destOrd="0" presId="urn:microsoft.com/office/officeart/2005/8/layout/vList3"/>
    <dgm:cxn modelId="{1972B562-52D6-4F34-BDBD-27E502964B2D}" type="presParOf" srcId="{90CA0C3D-D7F4-4AA0-A705-95B6A3DFC271}" destId="{8A5D46EA-37C1-40E3-BFE1-24F541C5C237}" srcOrd="6" destOrd="0" presId="urn:microsoft.com/office/officeart/2005/8/layout/vList3"/>
    <dgm:cxn modelId="{DF7EF6A8-9659-4B9B-BC49-70239251B360}" type="presParOf" srcId="{8A5D46EA-37C1-40E3-BFE1-24F541C5C237}" destId="{0513F713-F815-432B-A43A-42F6A9DF4A82}" srcOrd="0" destOrd="0" presId="urn:microsoft.com/office/officeart/2005/8/layout/vList3"/>
    <dgm:cxn modelId="{F09447F6-01A1-412B-BE65-2CF285296188}" type="presParOf" srcId="{8A5D46EA-37C1-40E3-BFE1-24F541C5C237}" destId="{ACCB54B5-5E89-4151-98CD-C845F154EB88}" srcOrd="1" destOrd="0" presId="urn:microsoft.com/office/officeart/2005/8/layout/vList3"/>
    <dgm:cxn modelId="{5CA60627-3E59-4E22-A256-A2A050A3494C}" type="presParOf" srcId="{90CA0C3D-D7F4-4AA0-A705-95B6A3DFC271}" destId="{115DA73F-8C48-44A7-984D-9DEAB7DF833F}" srcOrd="7" destOrd="0" presId="urn:microsoft.com/office/officeart/2005/8/layout/vList3"/>
    <dgm:cxn modelId="{D9D32DC3-11AF-44FE-B605-F77C60314AE7}" type="presParOf" srcId="{90CA0C3D-D7F4-4AA0-A705-95B6A3DFC271}" destId="{7E188C4B-8E17-433D-B286-B4F8019F88EE}" srcOrd="8" destOrd="0" presId="urn:microsoft.com/office/officeart/2005/8/layout/vList3"/>
    <dgm:cxn modelId="{74FCD63D-1770-40B2-B24D-9BC9BC9DA97E}" type="presParOf" srcId="{7E188C4B-8E17-433D-B286-B4F8019F88EE}" destId="{B27ED88F-2514-41A3-B884-1223E3823F63}" srcOrd="0" destOrd="0" presId="urn:microsoft.com/office/officeart/2005/8/layout/vList3"/>
    <dgm:cxn modelId="{9214ECBA-63A6-4C84-9C79-D0D5F84007F1}" type="presParOf" srcId="{7E188C4B-8E17-433D-B286-B4F8019F88EE}" destId="{C3579152-D2F4-476A-9E3A-FAF8E69D5559}" srcOrd="1" destOrd="0" presId="urn:microsoft.com/office/officeart/2005/8/layout/vList3"/>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48AFD05-75DE-410F-8D6B-2E1F8105CE29}" type="doc">
      <dgm:prSet loTypeId="urn:microsoft.com/office/officeart/2005/8/layout/hierarchy3" loCatId="relationship" qsTypeId="urn:microsoft.com/office/officeart/2005/8/quickstyle/simple1" qsCatId="simple" csTypeId="urn:microsoft.com/office/officeart/2005/8/colors/colorful5" csCatId="colorful" phldr="1"/>
      <dgm:spPr/>
      <dgm:t>
        <a:bodyPr/>
        <a:lstStyle/>
        <a:p>
          <a:endParaRPr lang="es-EC"/>
        </a:p>
      </dgm:t>
    </dgm:pt>
    <dgm:pt modelId="{3FD6C158-CF24-4324-B5A4-85AAD0AD69F6}">
      <dgm:prSet phldrT="[Texto]" custT="1"/>
      <dgm:spPr/>
      <dgm:t>
        <a:bodyPr/>
        <a:lstStyle/>
        <a:p>
          <a:r>
            <a:rPr lang="es-EC" sz="1400" b="1">
              <a:latin typeface="+mj-lt"/>
              <a:cs typeface="Arial" pitchFamily="34" charset="0"/>
            </a:rPr>
            <a:t>Asociamiento con cultivos transitorios</a:t>
          </a:r>
          <a:endParaRPr lang="es-EC" sz="1400" b="1" dirty="0">
            <a:latin typeface="+mj-lt"/>
            <a:cs typeface="Arial" pitchFamily="34" charset="0"/>
          </a:endParaRPr>
        </a:p>
      </dgm:t>
    </dgm:pt>
    <dgm:pt modelId="{B9DC2165-1484-4F3F-A834-28FCAA4199B4}" type="parTrans" cxnId="{5D533F1A-0DA1-4B27-A6FE-74BF19E649FA}">
      <dgm:prSet/>
      <dgm:spPr/>
      <dgm:t>
        <a:bodyPr/>
        <a:lstStyle/>
        <a:p>
          <a:endParaRPr lang="es-EC" sz="1400">
            <a:latin typeface="+mj-lt"/>
          </a:endParaRPr>
        </a:p>
      </dgm:t>
    </dgm:pt>
    <dgm:pt modelId="{5EA2D5F4-E8C4-4579-965C-53064C0C74EE}" type="sibTrans" cxnId="{5D533F1A-0DA1-4B27-A6FE-74BF19E649FA}">
      <dgm:prSet/>
      <dgm:spPr/>
      <dgm:t>
        <a:bodyPr/>
        <a:lstStyle/>
        <a:p>
          <a:endParaRPr lang="es-EC" sz="1400">
            <a:latin typeface="+mj-lt"/>
          </a:endParaRPr>
        </a:p>
      </dgm:t>
    </dgm:pt>
    <dgm:pt modelId="{6C423776-30CD-45D4-BBB2-4D94DAF4BF15}">
      <dgm:prSet phldrT="[Texto]" custT="1"/>
      <dgm:spPr/>
      <dgm:t>
        <a:bodyPr/>
        <a:lstStyle/>
        <a:p>
          <a:r>
            <a:rPr lang="es-EC" sz="1400" b="1">
              <a:latin typeface="+mj-lt"/>
              <a:cs typeface="Arial" pitchFamily="34" charset="0"/>
            </a:rPr>
            <a:t>Asociamiento con pastos</a:t>
          </a:r>
          <a:endParaRPr lang="es-EC" sz="1400" b="1" dirty="0">
            <a:latin typeface="+mj-lt"/>
            <a:cs typeface="Arial" pitchFamily="34" charset="0"/>
          </a:endParaRPr>
        </a:p>
      </dgm:t>
    </dgm:pt>
    <dgm:pt modelId="{9FB76E7E-C9D6-413B-B0BB-C3B09F5FA9C9}" type="parTrans" cxnId="{98516241-ED75-42AE-A8E8-890D5C95F3AE}">
      <dgm:prSet/>
      <dgm:spPr/>
      <dgm:t>
        <a:bodyPr/>
        <a:lstStyle/>
        <a:p>
          <a:endParaRPr lang="es-EC" sz="1400">
            <a:latin typeface="+mj-lt"/>
          </a:endParaRPr>
        </a:p>
      </dgm:t>
    </dgm:pt>
    <dgm:pt modelId="{8D4E32EA-6C71-4E64-B144-91D3366A8248}" type="sibTrans" cxnId="{98516241-ED75-42AE-A8E8-890D5C95F3AE}">
      <dgm:prSet/>
      <dgm:spPr/>
      <dgm:t>
        <a:bodyPr/>
        <a:lstStyle/>
        <a:p>
          <a:endParaRPr lang="es-EC" sz="1400">
            <a:latin typeface="+mj-lt"/>
          </a:endParaRPr>
        </a:p>
      </dgm:t>
    </dgm:pt>
    <dgm:pt modelId="{F7D5DBA5-6C16-4DDD-9961-E8066FF4EE9A}">
      <dgm:prSet custT="1"/>
      <dgm:spPr/>
      <dgm:t>
        <a:bodyPr/>
        <a:lstStyle/>
        <a:p>
          <a:pPr algn="just"/>
          <a:r>
            <a:rPr lang="es-EC" sz="1400" u="none" dirty="0">
              <a:latin typeface="+mj-lt"/>
            </a:rPr>
            <a:t>En este capítulo se debe registrar solamente los </a:t>
          </a:r>
          <a:r>
            <a:rPr lang="es-EC" sz="1400" b="1" u="none" dirty="0">
              <a:latin typeface="+mj-lt"/>
            </a:rPr>
            <a:t>cultivos permanentes .</a:t>
          </a:r>
          <a:endParaRPr lang="es-MX" sz="1400" b="1" i="0" u="none" dirty="0">
            <a:latin typeface="+mj-lt"/>
            <a:cs typeface="Arial" pitchFamily="34" charset="0"/>
          </a:endParaRPr>
        </a:p>
      </dgm:t>
    </dgm:pt>
    <dgm:pt modelId="{552698AB-BCF2-4476-8F89-0BBDC66FCE47}" type="parTrans" cxnId="{093BF483-E106-4526-A581-BD38EEA6D8D5}">
      <dgm:prSet/>
      <dgm:spPr/>
      <dgm:t>
        <a:bodyPr/>
        <a:lstStyle/>
        <a:p>
          <a:endParaRPr lang="es-EC" sz="1400" dirty="0">
            <a:latin typeface="+mj-lt"/>
          </a:endParaRPr>
        </a:p>
      </dgm:t>
    </dgm:pt>
    <dgm:pt modelId="{76A81A5B-4D50-4618-BF80-F07C05A07AB4}" type="sibTrans" cxnId="{093BF483-E106-4526-A581-BD38EEA6D8D5}">
      <dgm:prSet/>
      <dgm:spPr/>
      <dgm:t>
        <a:bodyPr/>
        <a:lstStyle/>
        <a:p>
          <a:endParaRPr lang="es-EC" sz="1400">
            <a:latin typeface="+mj-lt"/>
          </a:endParaRPr>
        </a:p>
      </dgm:t>
    </dgm:pt>
    <dgm:pt modelId="{AA7876E8-BDD5-416B-8D93-509BF240FDD5}">
      <dgm:prSet custT="1"/>
      <dgm:spPr/>
      <dgm:t>
        <a:bodyPr/>
        <a:lstStyle/>
        <a:p>
          <a:pPr algn="just"/>
          <a:r>
            <a:rPr lang="es-EC" sz="1400" u="none" dirty="0">
              <a:latin typeface="+mj-lt"/>
            </a:rPr>
            <a:t>Los cultivos transitorios deben registrarse en su respectivo capítulo 4 </a:t>
          </a:r>
          <a:r>
            <a:rPr lang="es-EC" sz="1400" dirty="0">
              <a:latin typeface="+mj-lt"/>
            </a:rPr>
            <a:t>con el mismo número de terreno y asociamiento.</a:t>
          </a:r>
          <a:endParaRPr lang="es-EC" sz="1400" b="0" i="0" u="none" dirty="0">
            <a:latin typeface="+mj-lt"/>
            <a:cs typeface="Arial" pitchFamily="34" charset="0"/>
          </a:endParaRPr>
        </a:p>
      </dgm:t>
    </dgm:pt>
    <dgm:pt modelId="{54A035A3-5053-43F2-A627-67A636FC464F}" type="parTrans" cxnId="{2D59D438-4344-4C59-8897-F1A837FAFAFF}">
      <dgm:prSet/>
      <dgm:spPr/>
      <dgm:t>
        <a:bodyPr/>
        <a:lstStyle/>
        <a:p>
          <a:endParaRPr lang="es-EC" sz="1400" dirty="0">
            <a:latin typeface="+mj-lt"/>
          </a:endParaRPr>
        </a:p>
      </dgm:t>
    </dgm:pt>
    <dgm:pt modelId="{7CF45FF0-2402-4A62-A660-4435A93CB123}" type="sibTrans" cxnId="{2D59D438-4344-4C59-8897-F1A837FAFAFF}">
      <dgm:prSet/>
      <dgm:spPr/>
      <dgm:t>
        <a:bodyPr/>
        <a:lstStyle/>
        <a:p>
          <a:endParaRPr lang="es-EC" sz="1400">
            <a:latin typeface="+mj-lt"/>
          </a:endParaRPr>
        </a:p>
      </dgm:t>
    </dgm:pt>
    <dgm:pt modelId="{C995D6E7-0498-4EB9-9F5C-3D857DDCCCF0}">
      <dgm:prSet custT="1"/>
      <dgm:spPr/>
      <dgm:t>
        <a:bodyPr/>
        <a:lstStyle/>
        <a:p>
          <a:pPr algn="just"/>
          <a:r>
            <a:rPr lang="es-EC" sz="1400" i="0" u="none" dirty="0">
              <a:latin typeface="+mj-lt"/>
            </a:rPr>
            <a:t>Registre tanto los cultivos permanentes como los pastos con el mismo número secuencial  de  asociamiento</a:t>
          </a:r>
          <a:endParaRPr lang="es-EC" sz="1400" i="0" u="none" dirty="0">
            <a:latin typeface="+mj-lt"/>
            <a:cs typeface="Arial" pitchFamily="34" charset="0"/>
          </a:endParaRPr>
        </a:p>
      </dgm:t>
    </dgm:pt>
    <dgm:pt modelId="{FFAD649B-BC20-49BD-9B32-73773B03F555}" type="parTrans" cxnId="{B8E0F8D5-63BA-48B5-8E62-E5246B5E725E}">
      <dgm:prSet/>
      <dgm:spPr/>
      <dgm:t>
        <a:bodyPr/>
        <a:lstStyle/>
        <a:p>
          <a:endParaRPr lang="es-EC" sz="1400" dirty="0">
            <a:latin typeface="+mj-lt"/>
          </a:endParaRPr>
        </a:p>
      </dgm:t>
    </dgm:pt>
    <dgm:pt modelId="{4B4BB1FE-BAD5-4FB5-AFD2-42BF0011F224}" type="sibTrans" cxnId="{B8E0F8D5-63BA-48B5-8E62-E5246B5E725E}">
      <dgm:prSet/>
      <dgm:spPr/>
      <dgm:t>
        <a:bodyPr/>
        <a:lstStyle/>
        <a:p>
          <a:endParaRPr lang="es-EC" sz="1400">
            <a:latin typeface="+mj-lt"/>
          </a:endParaRPr>
        </a:p>
      </dgm:t>
    </dgm:pt>
    <dgm:pt modelId="{5F155E13-51A7-4F54-96CE-83FDF0AF8D13}">
      <dgm:prSet custT="1"/>
      <dgm:spPr/>
      <dgm:t>
        <a:bodyPr/>
        <a:lstStyle/>
        <a:p>
          <a:pPr algn="just"/>
          <a:r>
            <a:rPr lang="es-EC" sz="1400" dirty="0"/>
            <a:t>Para los </a:t>
          </a:r>
          <a:r>
            <a:rPr lang="es-EC" sz="1400" b="1" dirty="0"/>
            <a:t>pastos, </a:t>
          </a:r>
          <a:r>
            <a:rPr lang="es-EC" sz="1400" dirty="0"/>
            <a:t>registre la información </a:t>
          </a:r>
          <a:r>
            <a:rPr lang="es-EC" sz="1400" b="1" dirty="0"/>
            <a:t>solamente</a:t>
          </a:r>
          <a:r>
            <a:rPr lang="es-EC" sz="1400" dirty="0"/>
            <a:t> en las columnas de la </a:t>
          </a:r>
          <a:r>
            <a:rPr lang="es-EC" sz="1400" b="1" dirty="0"/>
            <a:t>1 a </a:t>
          </a:r>
          <a:r>
            <a:rPr lang="es-EC" sz="1400" b="1" dirty="0" smtClean="0"/>
            <a:t>5,7,11 y 33 </a:t>
          </a:r>
          <a:r>
            <a:rPr lang="es-EC" sz="1400" b="1" dirty="0"/>
            <a:t>a </a:t>
          </a:r>
          <a:r>
            <a:rPr lang="es-EC" sz="1400" b="1" dirty="0" smtClean="0"/>
            <a:t>96 </a:t>
          </a:r>
          <a:r>
            <a:rPr lang="es-EC" sz="1400" dirty="0"/>
            <a:t>correspondiente a prácticas en el </a:t>
          </a:r>
          <a:r>
            <a:rPr lang="es-EC" sz="1400" dirty="0" smtClean="0"/>
            <a:t>cultivo, empleo y costos. </a:t>
          </a:r>
          <a:endParaRPr lang="es-EC" sz="1400" dirty="0">
            <a:latin typeface="+mj-lt"/>
          </a:endParaRPr>
        </a:p>
      </dgm:t>
    </dgm:pt>
    <dgm:pt modelId="{46144FBF-F9B1-464D-B078-ED4B4F05664C}" type="parTrans" cxnId="{BC24EFF9-EFA8-476A-B4A2-5E00D7A7782D}">
      <dgm:prSet/>
      <dgm:spPr/>
      <dgm:t>
        <a:bodyPr/>
        <a:lstStyle/>
        <a:p>
          <a:endParaRPr lang="es-EC" sz="1400" dirty="0">
            <a:latin typeface="+mj-lt"/>
          </a:endParaRPr>
        </a:p>
      </dgm:t>
    </dgm:pt>
    <dgm:pt modelId="{0DCBBF46-B0F5-42D7-8811-CED034177661}" type="sibTrans" cxnId="{BC24EFF9-EFA8-476A-B4A2-5E00D7A7782D}">
      <dgm:prSet/>
      <dgm:spPr/>
      <dgm:t>
        <a:bodyPr/>
        <a:lstStyle/>
        <a:p>
          <a:endParaRPr lang="es-EC" sz="1400">
            <a:latin typeface="+mj-lt"/>
          </a:endParaRPr>
        </a:p>
      </dgm:t>
    </dgm:pt>
    <dgm:pt modelId="{1979C3AA-68AA-4F12-A67D-65B50DF277AC}" type="pres">
      <dgm:prSet presAssocID="{748AFD05-75DE-410F-8D6B-2E1F8105CE29}" presName="diagram" presStyleCnt="0">
        <dgm:presLayoutVars>
          <dgm:chPref val="1"/>
          <dgm:dir/>
          <dgm:animOne val="branch"/>
          <dgm:animLvl val="lvl"/>
          <dgm:resizeHandles/>
        </dgm:presLayoutVars>
      </dgm:prSet>
      <dgm:spPr/>
      <dgm:t>
        <a:bodyPr/>
        <a:lstStyle/>
        <a:p>
          <a:endParaRPr lang="es-EC"/>
        </a:p>
      </dgm:t>
    </dgm:pt>
    <dgm:pt modelId="{E720A30B-2BA9-4E9B-B4BF-780427096982}" type="pres">
      <dgm:prSet presAssocID="{3FD6C158-CF24-4324-B5A4-85AAD0AD69F6}" presName="root" presStyleCnt="0"/>
      <dgm:spPr/>
    </dgm:pt>
    <dgm:pt modelId="{916FF028-B525-4F15-8036-81A491697F9F}" type="pres">
      <dgm:prSet presAssocID="{3FD6C158-CF24-4324-B5A4-85AAD0AD69F6}" presName="rootComposite" presStyleCnt="0"/>
      <dgm:spPr/>
    </dgm:pt>
    <dgm:pt modelId="{6491E726-AE0A-4880-8DEF-7BE942757FC4}" type="pres">
      <dgm:prSet presAssocID="{3FD6C158-CF24-4324-B5A4-85AAD0AD69F6}" presName="rootText" presStyleLbl="node1" presStyleIdx="0" presStyleCnt="2" custScaleY="47091"/>
      <dgm:spPr/>
      <dgm:t>
        <a:bodyPr/>
        <a:lstStyle/>
        <a:p>
          <a:endParaRPr lang="es-EC"/>
        </a:p>
      </dgm:t>
    </dgm:pt>
    <dgm:pt modelId="{3FB39B7B-7396-407D-BF48-6DCEFBE10BDC}" type="pres">
      <dgm:prSet presAssocID="{3FD6C158-CF24-4324-B5A4-85AAD0AD69F6}" presName="rootConnector" presStyleLbl="node1" presStyleIdx="0" presStyleCnt="2"/>
      <dgm:spPr/>
      <dgm:t>
        <a:bodyPr/>
        <a:lstStyle/>
        <a:p>
          <a:endParaRPr lang="es-EC"/>
        </a:p>
      </dgm:t>
    </dgm:pt>
    <dgm:pt modelId="{B8CC3DC5-79B6-435E-B046-192F703B8E20}" type="pres">
      <dgm:prSet presAssocID="{3FD6C158-CF24-4324-B5A4-85AAD0AD69F6}" presName="childShape" presStyleCnt="0"/>
      <dgm:spPr/>
    </dgm:pt>
    <dgm:pt modelId="{BAE5CDAD-BB2A-4530-AD8A-38FA2F979B4E}" type="pres">
      <dgm:prSet presAssocID="{552698AB-BCF2-4476-8F89-0BBDC66FCE47}" presName="Name13" presStyleLbl="parChTrans1D2" presStyleIdx="0" presStyleCnt="4"/>
      <dgm:spPr/>
      <dgm:t>
        <a:bodyPr/>
        <a:lstStyle/>
        <a:p>
          <a:endParaRPr lang="es-EC"/>
        </a:p>
      </dgm:t>
    </dgm:pt>
    <dgm:pt modelId="{362D4EB8-6CA7-4196-B676-9AA5248B1863}" type="pres">
      <dgm:prSet presAssocID="{F7D5DBA5-6C16-4DDD-9961-E8066FF4EE9A}" presName="childText" presStyleLbl="bgAcc1" presStyleIdx="0" presStyleCnt="4" custScaleX="90380" custScaleY="69714">
        <dgm:presLayoutVars>
          <dgm:bulletEnabled val="1"/>
        </dgm:presLayoutVars>
      </dgm:prSet>
      <dgm:spPr/>
      <dgm:t>
        <a:bodyPr/>
        <a:lstStyle/>
        <a:p>
          <a:endParaRPr lang="es-EC"/>
        </a:p>
      </dgm:t>
    </dgm:pt>
    <dgm:pt modelId="{789B25AD-E0AF-409F-9BC7-966FC1F0F660}" type="pres">
      <dgm:prSet presAssocID="{54A035A3-5053-43F2-A627-67A636FC464F}" presName="Name13" presStyleLbl="parChTrans1D2" presStyleIdx="1" presStyleCnt="4"/>
      <dgm:spPr/>
      <dgm:t>
        <a:bodyPr/>
        <a:lstStyle/>
        <a:p>
          <a:endParaRPr lang="es-EC"/>
        </a:p>
      </dgm:t>
    </dgm:pt>
    <dgm:pt modelId="{C4EE5710-B517-4ED0-92FD-91302250BABF}" type="pres">
      <dgm:prSet presAssocID="{AA7876E8-BDD5-416B-8D93-509BF240FDD5}" presName="childText" presStyleLbl="bgAcc1" presStyleIdx="1" presStyleCnt="4" custScaleX="90608" custScaleY="80894">
        <dgm:presLayoutVars>
          <dgm:bulletEnabled val="1"/>
        </dgm:presLayoutVars>
      </dgm:prSet>
      <dgm:spPr/>
      <dgm:t>
        <a:bodyPr/>
        <a:lstStyle/>
        <a:p>
          <a:endParaRPr lang="es-EC"/>
        </a:p>
      </dgm:t>
    </dgm:pt>
    <dgm:pt modelId="{B8F5964A-9496-4084-915B-E783E4DEB1F0}" type="pres">
      <dgm:prSet presAssocID="{6C423776-30CD-45D4-BBB2-4D94DAF4BF15}" presName="root" presStyleCnt="0"/>
      <dgm:spPr/>
    </dgm:pt>
    <dgm:pt modelId="{02543661-7CE6-465C-AF54-5C93950464DB}" type="pres">
      <dgm:prSet presAssocID="{6C423776-30CD-45D4-BBB2-4D94DAF4BF15}" presName="rootComposite" presStyleCnt="0"/>
      <dgm:spPr/>
    </dgm:pt>
    <dgm:pt modelId="{9E8342FC-A119-49D4-8398-AA0B394582F7}" type="pres">
      <dgm:prSet presAssocID="{6C423776-30CD-45D4-BBB2-4D94DAF4BF15}" presName="rootText" presStyleLbl="node1" presStyleIdx="1" presStyleCnt="2" custScaleY="45839" custLinFactNeighborX="-1098" custLinFactNeighborY="-11456"/>
      <dgm:spPr/>
      <dgm:t>
        <a:bodyPr/>
        <a:lstStyle/>
        <a:p>
          <a:endParaRPr lang="es-EC"/>
        </a:p>
      </dgm:t>
    </dgm:pt>
    <dgm:pt modelId="{F868E7CF-3148-4833-99BD-95DD4379A6FD}" type="pres">
      <dgm:prSet presAssocID="{6C423776-30CD-45D4-BBB2-4D94DAF4BF15}" presName="rootConnector" presStyleLbl="node1" presStyleIdx="1" presStyleCnt="2"/>
      <dgm:spPr/>
      <dgm:t>
        <a:bodyPr/>
        <a:lstStyle/>
        <a:p>
          <a:endParaRPr lang="es-EC"/>
        </a:p>
      </dgm:t>
    </dgm:pt>
    <dgm:pt modelId="{7A60F10F-94E7-4D39-9CA7-A8AE80330FD0}" type="pres">
      <dgm:prSet presAssocID="{6C423776-30CD-45D4-BBB2-4D94DAF4BF15}" presName="childShape" presStyleCnt="0"/>
      <dgm:spPr/>
    </dgm:pt>
    <dgm:pt modelId="{36DA0F75-12EF-4552-AB23-F8312A65155B}" type="pres">
      <dgm:prSet presAssocID="{FFAD649B-BC20-49BD-9B32-73773B03F555}" presName="Name13" presStyleLbl="parChTrans1D2" presStyleIdx="2" presStyleCnt="4"/>
      <dgm:spPr/>
      <dgm:t>
        <a:bodyPr/>
        <a:lstStyle/>
        <a:p>
          <a:endParaRPr lang="es-EC"/>
        </a:p>
      </dgm:t>
    </dgm:pt>
    <dgm:pt modelId="{A874995D-5890-4625-B0A8-E734D90EF1A7}" type="pres">
      <dgm:prSet presAssocID="{C995D6E7-0498-4EB9-9F5C-3D857DDCCCF0}" presName="childText" presStyleLbl="bgAcc1" presStyleIdx="2" presStyleCnt="4" custScaleX="100478" custScaleY="58979">
        <dgm:presLayoutVars>
          <dgm:bulletEnabled val="1"/>
        </dgm:presLayoutVars>
      </dgm:prSet>
      <dgm:spPr/>
      <dgm:t>
        <a:bodyPr/>
        <a:lstStyle/>
        <a:p>
          <a:endParaRPr lang="es-EC"/>
        </a:p>
      </dgm:t>
    </dgm:pt>
    <dgm:pt modelId="{EBE5C243-2B47-4ACB-A6EC-C4A1A41B1110}" type="pres">
      <dgm:prSet presAssocID="{46144FBF-F9B1-464D-B078-ED4B4F05664C}" presName="Name13" presStyleLbl="parChTrans1D2" presStyleIdx="3" presStyleCnt="4"/>
      <dgm:spPr/>
      <dgm:t>
        <a:bodyPr/>
        <a:lstStyle/>
        <a:p>
          <a:endParaRPr lang="es-EC"/>
        </a:p>
      </dgm:t>
    </dgm:pt>
    <dgm:pt modelId="{8C8EA186-F1C4-4133-BC45-2C018F605A92}" type="pres">
      <dgm:prSet presAssocID="{5F155E13-51A7-4F54-96CE-83FDF0AF8D13}" presName="childText" presStyleLbl="bgAcc1" presStyleIdx="3" presStyleCnt="4" custScaleY="80035">
        <dgm:presLayoutVars>
          <dgm:bulletEnabled val="1"/>
        </dgm:presLayoutVars>
      </dgm:prSet>
      <dgm:spPr/>
      <dgm:t>
        <a:bodyPr/>
        <a:lstStyle/>
        <a:p>
          <a:endParaRPr lang="es-EC"/>
        </a:p>
      </dgm:t>
    </dgm:pt>
  </dgm:ptLst>
  <dgm:cxnLst>
    <dgm:cxn modelId="{33A5D7DE-FB10-4167-8A0C-BCF3794356C2}" type="presOf" srcId="{3FD6C158-CF24-4324-B5A4-85AAD0AD69F6}" destId="{6491E726-AE0A-4880-8DEF-7BE942757FC4}" srcOrd="0" destOrd="0" presId="urn:microsoft.com/office/officeart/2005/8/layout/hierarchy3"/>
    <dgm:cxn modelId="{B8E0F8D5-63BA-48B5-8E62-E5246B5E725E}" srcId="{6C423776-30CD-45D4-BBB2-4D94DAF4BF15}" destId="{C995D6E7-0498-4EB9-9F5C-3D857DDCCCF0}" srcOrd="0" destOrd="0" parTransId="{FFAD649B-BC20-49BD-9B32-73773B03F555}" sibTransId="{4B4BB1FE-BAD5-4FB5-AFD2-42BF0011F224}"/>
    <dgm:cxn modelId="{BC24EFF9-EFA8-476A-B4A2-5E00D7A7782D}" srcId="{6C423776-30CD-45D4-BBB2-4D94DAF4BF15}" destId="{5F155E13-51A7-4F54-96CE-83FDF0AF8D13}" srcOrd="1" destOrd="0" parTransId="{46144FBF-F9B1-464D-B078-ED4B4F05664C}" sibTransId="{0DCBBF46-B0F5-42D7-8811-CED034177661}"/>
    <dgm:cxn modelId="{5D533F1A-0DA1-4B27-A6FE-74BF19E649FA}" srcId="{748AFD05-75DE-410F-8D6B-2E1F8105CE29}" destId="{3FD6C158-CF24-4324-B5A4-85AAD0AD69F6}" srcOrd="0" destOrd="0" parTransId="{B9DC2165-1484-4F3F-A834-28FCAA4199B4}" sibTransId="{5EA2D5F4-E8C4-4579-965C-53064C0C74EE}"/>
    <dgm:cxn modelId="{1FDE7E2F-6B2A-4F37-953D-F3238A369DCA}" type="presOf" srcId="{54A035A3-5053-43F2-A627-67A636FC464F}" destId="{789B25AD-E0AF-409F-9BC7-966FC1F0F660}" srcOrd="0" destOrd="0" presId="urn:microsoft.com/office/officeart/2005/8/layout/hierarchy3"/>
    <dgm:cxn modelId="{98516241-ED75-42AE-A8E8-890D5C95F3AE}" srcId="{748AFD05-75DE-410F-8D6B-2E1F8105CE29}" destId="{6C423776-30CD-45D4-BBB2-4D94DAF4BF15}" srcOrd="1" destOrd="0" parTransId="{9FB76E7E-C9D6-413B-B0BB-C3B09F5FA9C9}" sibTransId="{8D4E32EA-6C71-4E64-B144-91D3366A8248}"/>
    <dgm:cxn modelId="{524DDA95-A889-49CA-95E0-209DFDD00100}" type="presOf" srcId="{3FD6C158-CF24-4324-B5A4-85AAD0AD69F6}" destId="{3FB39B7B-7396-407D-BF48-6DCEFBE10BDC}" srcOrd="1" destOrd="0" presId="urn:microsoft.com/office/officeart/2005/8/layout/hierarchy3"/>
    <dgm:cxn modelId="{2D59D438-4344-4C59-8897-F1A837FAFAFF}" srcId="{3FD6C158-CF24-4324-B5A4-85AAD0AD69F6}" destId="{AA7876E8-BDD5-416B-8D93-509BF240FDD5}" srcOrd="1" destOrd="0" parTransId="{54A035A3-5053-43F2-A627-67A636FC464F}" sibTransId="{7CF45FF0-2402-4A62-A660-4435A93CB123}"/>
    <dgm:cxn modelId="{093BF483-E106-4526-A581-BD38EEA6D8D5}" srcId="{3FD6C158-CF24-4324-B5A4-85AAD0AD69F6}" destId="{F7D5DBA5-6C16-4DDD-9961-E8066FF4EE9A}" srcOrd="0" destOrd="0" parTransId="{552698AB-BCF2-4476-8F89-0BBDC66FCE47}" sibTransId="{76A81A5B-4D50-4618-BF80-F07C05A07AB4}"/>
    <dgm:cxn modelId="{22C24558-36F8-476B-8FDA-B4CCC7FE9796}" type="presOf" srcId="{C995D6E7-0498-4EB9-9F5C-3D857DDCCCF0}" destId="{A874995D-5890-4625-B0A8-E734D90EF1A7}" srcOrd="0" destOrd="0" presId="urn:microsoft.com/office/officeart/2005/8/layout/hierarchy3"/>
    <dgm:cxn modelId="{B6EB2BC8-23AC-41A7-801E-DB5B3598EB1A}" type="presOf" srcId="{552698AB-BCF2-4476-8F89-0BBDC66FCE47}" destId="{BAE5CDAD-BB2A-4530-AD8A-38FA2F979B4E}" srcOrd="0" destOrd="0" presId="urn:microsoft.com/office/officeart/2005/8/layout/hierarchy3"/>
    <dgm:cxn modelId="{3C22B32B-E1EB-4824-A1AF-7AFED97B6201}" type="presOf" srcId="{6C423776-30CD-45D4-BBB2-4D94DAF4BF15}" destId="{F868E7CF-3148-4833-99BD-95DD4379A6FD}" srcOrd="1" destOrd="0" presId="urn:microsoft.com/office/officeart/2005/8/layout/hierarchy3"/>
    <dgm:cxn modelId="{3690E122-BBDF-4B44-8354-A7C3C012E2D2}" type="presOf" srcId="{FFAD649B-BC20-49BD-9B32-73773B03F555}" destId="{36DA0F75-12EF-4552-AB23-F8312A65155B}" srcOrd="0" destOrd="0" presId="urn:microsoft.com/office/officeart/2005/8/layout/hierarchy3"/>
    <dgm:cxn modelId="{BA608064-AA56-433E-8CED-3609B96D3F60}" type="presOf" srcId="{748AFD05-75DE-410F-8D6B-2E1F8105CE29}" destId="{1979C3AA-68AA-4F12-A67D-65B50DF277AC}" srcOrd="0" destOrd="0" presId="urn:microsoft.com/office/officeart/2005/8/layout/hierarchy3"/>
    <dgm:cxn modelId="{133E87F7-3B1A-4168-9DA9-FBB0ED4EA18B}" type="presOf" srcId="{5F155E13-51A7-4F54-96CE-83FDF0AF8D13}" destId="{8C8EA186-F1C4-4133-BC45-2C018F605A92}" srcOrd="0" destOrd="0" presId="urn:microsoft.com/office/officeart/2005/8/layout/hierarchy3"/>
    <dgm:cxn modelId="{98D25B24-FE39-4E3B-AF35-3A58AFC9D272}" type="presOf" srcId="{F7D5DBA5-6C16-4DDD-9961-E8066FF4EE9A}" destId="{362D4EB8-6CA7-4196-B676-9AA5248B1863}" srcOrd="0" destOrd="0" presId="urn:microsoft.com/office/officeart/2005/8/layout/hierarchy3"/>
    <dgm:cxn modelId="{0709C7C5-97E9-410D-84BE-1D720D8B61F5}" type="presOf" srcId="{AA7876E8-BDD5-416B-8D93-509BF240FDD5}" destId="{C4EE5710-B517-4ED0-92FD-91302250BABF}" srcOrd="0" destOrd="0" presId="urn:microsoft.com/office/officeart/2005/8/layout/hierarchy3"/>
    <dgm:cxn modelId="{2164EC1F-53DC-47C3-AAE9-2D82B6BD7543}" type="presOf" srcId="{6C423776-30CD-45D4-BBB2-4D94DAF4BF15}" destId="{9E8342FC-A119-49D4-8398-AA0B394582F7}" srcOrd="0" destOrd="0" presId="urn:microsoft.com/office/officeart/2005/8/layout/hierarchy3"/>
    <dgm:cxn modelId="{E443789F-525B-45D8-83F9-1CBA8C465691}" type="presOf" srcId="{46144FBF-F9B1-464D-B078-ED4B4F05664C}" destId="{EBE5C243-2B47-4ACB-A6EC-C4A1A41B1110}" srcOrd="0" destOrd="0" presId="urn:microsoft.com/office/officeart/2005/8/layout/hierarchy3"/>
    <dgm:cxn modelId="{77807BAF-5FAB-4323-9EB0-7CF9E721FA58}" type="presParOf" srcId="{1979C3AA-68AA-4F12-A67D-65B50DF277AC}" destId="{E720A30B-2BA9-4E9B-B4BF-780427096982}" srcOrd="0" destOrd="0" presId="urn:microsoft.com/office/officeart/2005/8/layout/hierarchy3"/>
    <dgm:cxn modelId="{865B4EA9-EC67-46D1-BA00-1071B811304B}" type="presParOf" srcId="{E720A30B-2BA9-4E9B-B4BF-780427096982}" destId="{916FF028-B525-4F15-8036-81A491697F9F}" srcOrd="0" destOrd="0" presId="urn:microsoft.com/office/officeart/2005/8/layout/hierarchy3"/>
    <dgm:cxn modelId="{73C16060-BC40-491E-A78C-E9AABAFFF62F}" type="presParOf" srcId="{916FF028-B525-4F15-8036-81A491697F9F}" destId="{6491E726-AE0A-4880-8DEF-7BE942757FC4}" srcOrd="0" destOrd="0" presId="urn:microsoft.com/office/officeart/2005/8/layout/hierarchy3"/>
    <dgm:cxn modelId="{3651C655-E9BC-41A9-8963-6BEC28DE8385}" type="presParOf" srcId="{916FF028-B525-4F15-8036-81A491697F9F}" destId="{3FB39B7B-7396-407D-BF48-6DCEFBE10BDC}" srcOrd="1" destOrd="0" presId="urn:microsoft.com/office/officeart/2005/8/layout/hierarchy3"/>
    <dgm:cxn modelId="{5D5ECD1F-D215-4774-84E5-9DE2B084F957}" type="presParOf" srcId="{E720A30B-2BA9-4E9B-B4BF-780427096982}" destId="{B8CC3DC5-79B6-435E-B046-192F703B8E20}" srcOrd="1" destOrd="0" presId="urn:microsoft.com/office/officeart/2005/8/layout/hierarchy3"/>
    <dgm:cxn modelId="{FBAB0DA0-E30D-4C2D-8C4C-BD6C578A2FC9}" type="presParOf" srcId="{B8CC3DC5-79B6-435E-B046-192F703B8E20}" destId="{BAE5CDAD-BB2A-4530-AD8A-38FA2F979B4E}" srcOrd="0" destOrd="0" presId="urn:microsoft.com/office/officeart/2005/8/layout/hierarchy3"/>
    <dgm:cxn modelId="{7D16803D-12AC-4FBE-BE24-CB7FE8044A21}" type="presParOf" srcId="{B8CC3DC5-79B6-435E-B046-192F703B8E20}" destId="{362D4EB8-6CA7-4196-B676-9AA5248B1863}" srcOrd="1" destOrd="0" presId="urn:microsoft.com/office/officeart/2005/8/layout/hierarchy3"/>
    <dgm:cxn modelId="{69B36350-8A2D-4C76-AC12-763D04BE7409}" type="presParOf" srcId="{B8CC3DC5-79B6-435E-B046-192F703B8E20}" destId="{789B25AD-E0AF-409F-9BC7-966FC1F0F660}" srcOrd="2" destOrd="0" presId="urn:microsoft.com/office/officeart/2005/8/layout/hierarchy3"/>
    <dgm:cxn modelId="{AEAEFD97-6295-4402-82EA-E905AD7943AE}" type="presParOf" srcId="{B8CC3DC5-79B6-435E-B046-192F703B8E20}" destId="{C4EE5710-B517-4ED0-92FD-91302250BABF}" srcOrd="3" destOrd="0" presId="urn:microsoft.com/office/officeart/2005/8/layout/hierarchy3"/>
    <dgm:cxn modelId="{D9FF91D7-C7D0-42F8-9B67-096C0E43C9A9}" type="presParOf" srcId="{1979C3AA-68AA-4F12-A67D-65B50DF277AC}" destId="{B8F5964A-9496-4084-915B-E783E4DEB1F0}" srcOrd="1" destOrd="0" presId="urn:microsoft.com/office/officeart/2005/8/layout/hierarchy3"/>
    <dgm:cxn modelId="{7B19A046-C94A-466D-91F1-293B566E186F}" type="presParOf" srcId="{B8F5964A-9496-4084-915B-E783E4DEB1F0}" destId="{02543661-7CE6-465C-AF54-5C93950464DB}" srcOrd="0" destOrd="0" presId="urn:microsoft.com/office/officeart/2005/8/layout/hierarchy3"/>
    <dgm:cxn modelId="{588A4764-EB37-408B-8ED5-CC06AB1EB57C}" type="presParOf" srcId="{02543661-7CE6-465C-AF54-5C93950464DB}" destId="{9E8342FC-A119-49D4-8398-AA0B394582F7}" srcOrd="0" destOrd="0" presId="urn:microsoft.com/office/officeart/2005/8/layout/hierarchy3"/>
    <dgm:cxn modelId="{DC116000-16D5-4F97-8D9B-F319D6699E1E}" type="presParOf" srcId="{02543661-7CE6-465C-AF54-5C93950464DB}" destId="{F868E7CF-3148-4833-99BD-95DD4379A6FD}" srcOrd="1" destOrd="0" presId="urn:microsoft.com/office/officeart/2005/8/layout/hierarchy3"/>
    <dgm:cxn modelId="{8BBF5B40-F0DF-40FC-AFB6-0E69B363CA90}" type="presParOf" srcId="{B8F5964A-9496-4084-915B-E783E4DEB1F0}" destId="{7A60F10F-94E7-4D39-9CA7-A8AE80330FD0}" srcOrd="1" destOrd="0" presId="urn:microsoft.com/office/officeart/2005/8/layout/hierarchy3"/>
    <dgm:cxn modelId="{79EE0502-3C70-450D-A932-F0A246425A85}" type="presParOf" srcId="{7A60F10F-94E7-4D39-9CA7-A8AE80330FD0}" destId="{36DA0F75-12EF-4552-AB23-F8312A65155B}" srcOrd="0" destOrd="0" presId="urn:microsoft.com/office/officeart/2005/8/layout/hierarchy3"/>
    <dgm:cxn modelId="{88440B83-06D5-48F9-9542-B7AE715A3A1D}" type="presParOf" srcId="{7A60F10F-94E7-4D39-9CA7-A8AE80330FD0}" destId="{A874995D-5890-4625-B0A8-E734D90EF1A7}" srcOrd="1" destOrd="0" presId="urn:microsoft.com/office/officeart/2005/8/layout/hierarchy3"/>
    <dgm:cxn modelId="{B16CC189-C748-46C4-A61C-1844C2DE21F1}" type="presParOf" srcId="{7A60F10F-94E7-4D39-9CA7-A8AE80330FD0}" destId="{EBE5C243-2B47-4ACB-A6EC-C4A1A41B1110}" srcOrd="2" destOrd="0" presId="urn:microsoft.com/office/officeart/2005/8/layout/hierarchy3"/>
    <dgm:cxn modelId="{7896A692-FDD3-45DE-8328-87BE220ECD42}" type="presParOf" srcId="{7A60F10F-94E7-4D39-9CA7-A8AE80330FD0}" destId="{8C8EA186-F1C4-4133-BC45-2C018F605A92}" srcOrd="3" destOrd="0" presId="urn:microsoft.com/office/officeart/2005/8/layout/hierarchy3"/>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77B3ADB-F3A2-4B0D-B276-E92D1CA606DB}" type="doc">
      <dgm:prSet loTypeId="urn:microsoft.com/office/officeart/2005/8/layout/hierarchy3" loCatId="list" qsTypeId="urn:microsoft.com/office/officeart/2005/8/quickstyle/simple1" qsCatId="simple" csTypeId="urn:microsoft.com/office/officeart/2005/8/colors/colorful5" csCatId="colorful" phldr="1"/>
      <dgm:spPr/>
      <dgm:t>
        <a:bodyPr/>
        <a:lstStyle/>
        <a:p>
          <a:endParaRPr lang="es-EC"/>
        </a:p>
      </dgm:t>
    </dgm:pt>
    <dgm:pt modelId="{EF902840-A8FE-4C16-8459-F7FF73E36733}">
      <dgm:prSet phldrT="[Texto]" custT="1"/>
      <dgm:spPr>
        <a:solidFill>
          <a:schemeClr val="accent5">
            <a:lumMod val="40000"/>
            <a:lumOff val="60000"/>
          </a:schemeClr>
        </a:solidFill>
      </dgm:spPr>
      <dgm:t>
        <a:bodyPr/>
        <a:lstStyle/>
        <a:p>
          <a:pPr algn="ctr"/>
          <a:r>
            <a:rPr lang="es-ES" sz="1400" b="1" dirty="0">
              <a:solidFill>
                <a:schemeClr val="tx1"/>
              </a:solidFill>
              <a:latin typeface="+mj-lt"/>
              <a:cs typeface="Arial" pitchFamily="34" charset="0"/>
            </a:rPr>
            <a:t>Cultivos </a:t>
          </a:r>
          <a:r>
            <a:rPr lang="es-EC" sz="1400" b="1" dirty="0">
              <a:solidFill>
                <a:schemeClr val="tx1"/>
              </a:solidFill>
              <a:latin typeface="+mj-lt"/>
            </a:rPr>
            <a:t>permanentes con forrajes</a:t>
          </a:r>
          <a:endParaRPr lang="es-EC" sz="1400" b="1" dirty="0">
            <a:solidFill>
              <a:schemeClr val="tx1"/>
            </a:solidFill>
            <a:latin typeface="+mj-lt"/>
            <a:cs typeface="Arial" pitchFamily="34" charset="0"/>
          </a:endParaRPr>
        </a:p>
      </dgm:t>
    </dgm:pt>
    <dgm:pt modelId="{EE2C42F9-5BAF-4DDF-85E4-536A374ED611}" type="parTrans" cxnId="{1AE6C5D2-3C1B-4A21-A34E-0A5E21733F86}">
      <dgm:prSet/>
      <dgm:spPr/>
      <dgm:t>
        <a:bodyPr/>
        <a:lstStyle/>
        <a:p>
          <a:endParaRPr lang="es-EC" sz="1400">
            <a:latin typeface="+mj-lt"/>
          </a:endParaRPr>
        </a:p>
      </dgm:t>
    </dgm:pt>
    <dgm:pt modelId="{1BA5FC1F-C212-440C-8AA7-1CA38BB927DF}" type="sibTrans" cxnId="{1AE6C5D2-3C1B-4A21-A34E-0A5E21733F86}">
      <dgm:prSet/>
      <dgm:spPr/>
      <dgm:t>
        <a:bodyPr/>
        <a:lstStyle/>
        <a:p>
          <a:endParaRPr lang="es-EC" sz="1400">
            <a:latin typeface="+mj-lt"/>
          </a:endParaRPr>
        </a:p>
      </dgm:t>
    </dgm:pt>
    <dgm:pt modelId="{8B19085C-BF98-4724-B029-E969F1B6D032}">
      <dgm:prSet phldrT="[Texto]" custT="1"/>
      <dgm:spPr/>
      <dgm:t>
        <a:bodyPr/>
        <a:lstStyle/>
        <a:p>
          <a:pPr algn="just"/>
          <a:r>
            <a:rPr lang="es-EC" sz="1400" u="none" dirty="0">
              <a:latin typeface="+mj-lt"/>
            </a:rPr>
            <a:t>Registre en este capítulo solamente los cultivos permanentes</a:t>
          </a:r>
          <a:endParaRPr lang="es-EC" sz="1400" dirty="0">
            <a:latin typeface="+mj-lt"/>
            <a:cs typeface="Arial" pitchFamily="34" charset="0"/>
          </a:endParaRPr>
        </a:p>
      </dgm:t>
    </dgm:pt>
    <dgm:pt modelId="{300C2AE3-91DE-4B73-9B0C-A8174219FCC2}" type="parTrans" cxnId="{8AC9718E-8805-4463-8235-C460227383B9}">
      <dgm:prSet/>
      <dgm:spPr/>
      <dgm:t>
        <a:bodyPr/>
        <a:lstStyle/>
        <a:p>
          <a:endParaRPr lang="es-EC" sz="1400" dirty="0">
            <a:latin typeface="+mj-lt"/>
          </a:endParaRPr>
        </a:p>
      </dgm:t>
    </dgm:pt>
    <dgm:pt modelId="{F3105755-71A3-4ADB-9D92-6DB5C3662A17}" type="sibTrans" cxnId="{8AC9718E-8805-4463-8235-C460227383B9}">
      <dgm:prSet/>
      <dgm:spPr/>
      <dgm:t>
        <a:bodyPr/>
        <a:lstStyle/>
        <a:p>
          <a:endParaRPr lang="es-EC" sz="1400">
            <a:latin typeface="+mj-lt"/>
          </a:endParaRPr>
        </a:p>
      </dgm:t>
    </dgm:pt>
    <dgm:pt modelId="{D4A72081-2146-43A2-870C-D98EDB9975F9}">
      <dgm:prSet phldrT="[Texto]" custT="1"/>
      <dgm:spPr/>
      <dgm:t>
        <a:bodyPr/>
        <a:lstStyle/>
        <a:p>
          <a:pPr algn="just"/>
          <a:r>
            <a:rPr lang="es-EC" sz="1400" i="0" u="none" dirty="0">
              <a:latin typeface="+mj-lt"/>
            </a:rPr>
            <a:t>Los cultivos transitorios en su respectivo capítulo 4 con condición del cultivo 3 y número de asociamiento 20 para el primero.</a:t>
          </a:r>
          <a:endParaRPr lang="es-EC" sz="1400" i="0" u="none" dirty="0">
            <a:latin typeface="+mj-lt"/>
            <a:cs typeface="Arial" pitchFamily="34" charset="0"/>
          </a:endParaRPr>
        </a:p>
      </dgm:t>
    </dgm:pt>
    <dgm:pt modelId="{2D221F07-5A6D-4F90-81D6-F37DCC599035}" type="parTrans" cxnId="{04C4C33D-C053-460C-9F16-330AA6E6EC26}">
      <dgm:prSet/>
      <dgm:spPr/>
      <dgm:t>
        <a:bodyPr/>
        <a:lstStyle/>
        <a:p>
          <a:endParaRPr lang="es-EC" sz="1400" dirty="0">
            <a:latin typeface="+mj-lt"/>
          </a:endParaRPr>
        </a:p>
      </dgm:t>
    </dgm:pt>
    <dgm:pt modelId="{FFD30C70-6784-4CEE-BE08-DFEA823B16FA}" type="sibTrans" cxnId="{04C4C33D-C053-460C-9F16-330AA6E6EC26}">
      <dgm:prSet/>
      <dgm:spPr/>
      <dgm:t>
        <a:bodyPr/>
        <a:lstStyle/>
        <a:p>
          <a:endParaRPr lang="es-EC" sz="1400">
            <a:latin typeface="+mj-lt"/>
          </a:endParaRPr>
        </a:p>
      </dgm:t>
    </dgm:pt>
    <dgm:pt modelId="{59145F58-52DB-4E85-8F79-121F519FE0F0}">
      <dgm:prSet custT="1"/>
      <dgm:spPr/>
      <dgm:t>
        <a:bodyPr/>
        <a:lstStyle/>
        <a:p>
          <a:pPr algn="just"/>
          <a:r>
            <a:rPr lang="es-EC" sz="1400" u="none" dirty="0">
              <a:latin typeface="+mj-lt"/>
            </a:rPr>
            <a:t>Registre en este capítulo solamente los cultivos permanentes .</a:t>
          </a:r>
          <a:endParaRPr lang="es-EC" sz="1400" u="none" dirty="0">
            <a:latin typeface="+mj-lt"/>
            <a:cs typeface="Arial" pitchFamily="34" charset="0"/>
          </a:endParaRPr>
        </a:p>
      </dgm:t>
    </dgm:pt>
    <dgm:pt modelId="{94163262-8064-4834-AAD8-372EA5EA5C27}" type="parTrans" cxnId="{1F3F0C1B-3A96-449F-AA97-590F0D2D0525}">
      <dgm:prSet/>
      <dgm:spPr/>
      <dgm:t>
        <a:bodyPr/>
        <a:lstStyle/>
        <a:p>
          <a:endParaRPr lang="es-EC" sz="1400" dirty="0">
            <a:latin typeface="+mj-lt"/>
          </a:endParaRPr>
        </a:p>
      </dgm:t>
    </dgm:pt>
    <dgm:pt modelId="{282B8D3D-C24E-4FA2-9459-EB542DECEC2D}" type="sibTrans" cxnId="{1F3F0C1B-3A96-449F-AA97-590F0D2D0525}">
      <dgm:prSet/>
      <dgm:spPr/>
      <dgm:t>
        <a:bodyPr/>
        <a:lstStyle/>
        <a:p>
          <a:endParaRPr lang="es-EC" sz="1400">
            <a:latin typeface="+mj-lt"/>
          </a:endParaRPr>
        </a:p>
      </dgm:t>
    </dgm:pt>
    <dgm:pt modelId="{B34F26C3-49C9-4A39-A76D-C835F230EB9F}">
      <dgm:prSet custT="1"/>
      <dgm:spPr/>
      <dgm:t>
        <a:bodyPr/>
        <a:lstStyle/>
        <a:p>
          <a:pPr algn="just"/>
          <a:r>
            <a:rPr lang="es-ES" sz="1400" dirty="0"/>
            <a:t>Los forrajes en el capítulo 4 de transitorios con información hasta la columna </a:t>
          </a:r>
          <a:r>
            <a:rPr lang="es-ES" sz="1400" dirty="0" smtClean="0"/>
            <a:t>12, </a:t>
          </a:r>
          <a:r>
            <a:rPr lang="es-ES" sz="1400" b="1" dirty="0"/>
            <a:t>año de siembra</a:t>
          </a:r>
          <a:r>
            <a:rPr lang="es-ES" sz="1400" dirty="0"/>
            <a:t>, luego la columna </a:t>
          </a:r>
          <a:r>
            <a:rPr lang="es-ES" sz="1400" dirty="0" smtClean="0"/>
            <a:t>14 </a:t>
          </a:r>
          <a:r>
            <a:rPr lang="es-ES" sz="1400" dirty="0"/>
            <a:t>de </a:t>
          </a:r>
          <a:r>
            <a:rPr lang="es-ES" sz="1400" b="1" dirty="0"/>
            <a:t>superficie sembrada</a:t>
          </a:r>
          <a:r>
            <a:rPr lang="es-ES" sz="1400" dirty="0"/>
            <a:t> y las columnas </a:t>
          </a:r>
          <a:r>
            <a:rPr lang="es-ES" sz="1400" dirty="0" smtClean="0"/>
            <a:t>35 </a:t>
          </a:r>
          <a:r>
            <a:rPr lang="es-ES" sz="1400" dirty="0"/>
            <a:t>a la </a:t>
          </a:r>
          <a:r>
            <a:rPr lang="es-ES" sz="1400" dirty="0" smtClean="0"/>
            <a:t>99 </a:t>
          </a:r>
          <a:r>
            <a:rPr lang="es-ES" sz="1400" dirty="0"/>
            <a:t>de </a:t>
          </a:r>
          <a:r>
            <a:rPr lang="es-ES" sz="1400" b="1" dirty="0"/>
            <a:t>prácticas en el </a:t>
          </a:r>
          <a:r>
            <a:rPr lang="es-ES" sz="1400" b="1" dirty="0" smtClean="0"/>
            <a:t>cultivo, empleo, costos, y la intensión de siembra</a:t>
          </a:r>
          <a:r>
            <a:rPr lang="es-ES" sz="1400" dirty="0" smtClean="0"/>
            <a:t>; </a:t>
          </a:r>
          <a:r>
            <a:rPr lang="es-ES" sz="1400" b="1" dirty="0"/>
            <a:t>no se solicita la </a:t>
          </a:r>
          <a:r>
            <a:rPr lang="es-ES" sz="1400" b="1" dirty="0" smtClean="0"/>
            <a:t>producción, ni </a:t>
          </a:r>
          <a:r>
            <a:rPr lang="es-ES" sz="1400" b="1" dirty="0"/>
            <a:t>las ventas</a:t>
          </a:r>
          <a:endParaRPr lang="es-EC" sz="1400" u="none" dirty="0">
            <a:latin typeface="+mj-lt"/>
          </a:endParaRPr>
        </a:p>
      </dgm:t>
    </dgm:pt>
    <dgm:pt modelId="{29489D52-DCD8-4CC3-A538-459EA1B35D83}" type="parTrans" cxnId="{F655E113-6E54-4FAA-8586-B338F7676C2B}">
      <dgm:prSet/>
      <dgm:spPr/>
      <dgm:t>
        <a:bodyPr/>
        <a:lstStyle/>
        <a:p>
          <a:endParaRPr lang="es-EC" sz="1400" dirty="0">
            <a:latin typeface="+mj-lt"/>
          </a:endParaRPr>
        </a:p>
      </dgm:t>
    </dgm:pt>
    <dgm:pt modelId="{79123BA1-A6FB-495D-9F9D-059134EEDBFA}" type="sibTrans" cxnId="{F655E113-6E54-4FAA-8586-B338F7676C2B}">
      <dgm:prSet/>
      <dgm:spPr/>
      <dgm:t>
        <a:bodyPr/>
        <a:lstStyle/>
        <a:p>
          <a:endParaRPr lang="es-EC" sz="1400">
            <a:latin typeface="+mj-lt"/>
          </a:endParaRPr>
        </a:p>
      </dgm:t>
    </dgm:pt>
    <dgm:pt modelId="{862210F2-AA75-4204-8125-02FE76FE5574}">
      <dgm:prSet custT="1"/>
      <dgm:spPr/>
      <dgm:t>
        <a:bodyPr/>
        <a:lstStyle/>
        <a:p>
          <a:pPr algn="just"/>
          <a:r>
            <a:rPr lang="es-EC" sz="1400" dirty="0">
              <a:latin typeface="+mj-lt"/>
            </a:rPr>
            <a:t>Sólo la caña forrajera debe ir registrada en este capítulo</a:t>
          </a:r>
          <a:endParaRPr lang="es-EC" sz="1400" dirty="0">
            <a:latin typeface="+mj-lt"/>
            <a:cs typeface="Arial" pitchFamily="34" charset="0"/>
          </a:endParaRPr>
        </a:p>
      </dgm:t>
    </dgm:pt>
    <dgm:pt modelId="{8572EAF9-261C-49DB-BF95-5C5DADA4957A}" type="parTrans" cxnId="{5812504F-E170-44D1-AA0A-7130E59BB3BE}">
      <dgm:prSet/>
      <dgm:spPr/>
      <dgm:t>
        <a:bodyPr/>
        <a:lstStyle/>
        <a:p>
          <a:endParaRPr lang="es-EC" sz="1400" dirty="0">
            <a:latin typeface="+mj-lt"/>
          </a:endParaRPr>
        </a:p>
      </dgm:t>
    </dgm:pt>
    <dgm:pt modelId="{3DAEB94D-892D-421A-AB55-BE348A6F2810}" type="sibTrans" cxnId="{5812504F-E170-44D1-AA0A-7130E59BB3BE}">
      <dgm:prSet/>
      <dgm:spPr/>
      <dgm:t>
        <a:bodyPr/>
        <a:lstStyle/>
        <a:p>
          <a:endParaRPr lang="es-EC" sz="1400">
            <a:latin typeface="+mj-lt"/>
          </a:endParaRPr>
        </a:p>
      </dgm:t>
    </dgm:pt>
    <dgm:pt modelId="{6BEDCD02-BEB0-4C09-8306-CAEC84DE27CF}">
      <dgm:prSet phldrT="[Texto]" custT="1"/>
      <dgm:spPr>
        <a:solidFill>
          <a:schemeClr val="accent6">
            <a:lumMod val="40000"/>
            <a:lumOff val="60000"/>
          </a:schemeClr>
        </a:solidFill>
      </dgm:spPr>
      <dgm:t>
        <a:bodyPr/>
        <a:lstStyle/>
        <a:p>
          <a:pPr algn="ctr"/>
          <a:r>
            <a:rPr lang="es-ES" sz="1400" b="1" dirty="0">
              <a:solidFill>
                <a:schemeClr val="tx1"/>
              </a:solidFill>
              <a:latin typeface="+mj-lt"/>
              <a:cs typeface="Arial" pitchFamily="34" charset="0"/>
            </a:rPr>
            <a:t>Cultivos permanentes con transitorios bajo invernadero</a:t>
          </a:r>
          <a:endParaRPr lang="es-EC" sz="1400" b="1" dirty="0">
            <a:solidFill>
              <a:schemeClr val="tx1"/>
            </a:solidFill>
            <a:latin typeface="+mj-lt"/>
            <a:cs typeface="Arial" pitchFamily="34" charset="0"/>
          </a:endParaRPr>
        </a:p>
      </dgm:t>
    </dgm:pt>
    <dgm:pt modelId="{D8253B8B-6A78-4C0F-B0AA-82E54667501E}" type="sibTrans" cxnId="{81432615-3573-42F5-95B3-6F70252B41D9}">
      <dgm:prSet/>
      <dgm:spPr/>
      <dgm:t>
        <a:bodyPr/>
        <a:lstStyle/>
        <a:p>
          <a:endParaRPr lang="es-EC" sz="1400">
            <a:latin typeface="+mj-lt"/>
          </a:endParaRPr>
        </a:p>
      </dgm:t>
    </dgm:pt>
    <dgm:pt modelId="{8E14486E-A7B7-4042-9877-4A259F21DEFE}" type="parTrans" cxnId="{81432615-3573-42F5-95B3-6F70252B41D9}">
      <dgm:prSet/>
      <dgm:spPr/>
      <dgm:t>
        <a:bodyPr/>
        <a:lstStyle/>
        <a:p>
          <a:endParaRPr lang="es-EC" sz="1400">
            <a:latin typeface="+mj-lt"/>
          </a:endParaRPr>
        </a:p>
      </dgm:t>
    </dgm:pt>
    <dgm:pt modelId="{6E150712-90FE-41D1-8D87-79CA2C187C3D}" type="pres">
      <dgm:prSet presAssocID="{977B3ADB-F3A2-4B0D-B276-E92D1CA606DB}" presName="diagram" presStyleCnt="0">
        <dgm:presLayoutVars>
          <dgm:chPref val="1"/>
          <dgm:dir/>
          <dgm:animOne val="branch"/>
          <dgm:animLvl val="lvl"/>
          <dgm:resizeHandles/>
        </dgm:presLayoutVars>
      </dgm:prSet>
      <dgm:spPr/>
      <dgm:t>
        <a:bodyPr/>
        <a:lstStyle/>
        <a:p>
          <a:endParaRPr lang="es-EC"/>
        </a:p>
      </dgm:t>
    </dgm:pt>
    <dgm:pt modelId="{90658BCE-8167-4B3D-88B7-025D3F70725A}" type="pres">
      <dgm:prSet presAssocID="{EF902840-A8FE-4C16-8459-F7FF73E36733}" presName="root" presStyleCnt="0"/>
      <dgm:spPr/>
    </dgm:pt>
    <dgm:pt modelId="{C03E7B46-48F7-4CE2-89B8-B63C5AFC7958}" type="pres">
      <dgm:prSet presAssocID="{EF902840-A8FE-4C16-8459-F7FF73E36733}" presName="rootComposite" presStyleCnt="0"/>
      <dgm:spPr/>
    </dgm:pt>
    <dgm:pt modelId="{A0008E65-AD30-40C8-BEC5-12992CD144FB}" type="pres">
      <dgm:prSet presAssocID="{EF902840-A8FE-4C16-8459-F7FF73E36733}" presName="rootText" presStyleLbl="node1" presStyleIdx="0" presStyleCnt="2" custScaleY="82420"/>
      <dgm:spPr/>
      <dgm:t>
        <a:bodyPr/>
        <a:lstStyle/>
        <a:p>
          <a:endParaRPr lang="es-EC"/>
        </a:p>
      </dgm:t>
    </dgm:pt>
    <dgm:pt modelId="{25B9777F-B857-46B8-B877-1577337EDE21}" type="pres">
      <dgm:prSet presAssocID="{EF902840-A8FE-4C16-8459-F7FF73E36733}" presName="rootConnector" presStyleLbl="node1" presStyleIdx="0" presStyleCnt="2"/>
      <dgm:spPr/>
      <dgm:t>
        <a:bodyPr/>
        <a:lstStyle/>
        <a:p>
          <a:endParaRPr lang="es-EC"/>
        </a:p>
      </dgm:t>
    </dgm:pt>
    <dgm:pt modelId="{57EBAE13-B883-4D8D-B53C-CE03DED859B4}" type="pres">
      <dgm:prSet presAssocID="{EF902840-A8FE-4C16-8459-F7FF73E36733}" presName="childShape" presStyleCnt="0"/>
      <dgm:spPr/>
    </dgm:pt>
    <dgm:pt modelId="{F90AA987-FAAE-4CB4-82F5-37D89156FBC3}" type="pres">
      <dgm:prSet presAssocID="{94163262-8064-4834-AAD8-372EA5EA5C27}" presName="Name13" presStyleLbl="parChTrans1D2" presStyleIdx="0" presStyleCnt="5"/>
      <dgm:spPr/>
      <dgm:t>
        <a:bodyPr/>
        <a:lstStyle/>
        <a:p>
          <a:endParaRPr lang="es-EC"/>
        </a:p>
      </dgm:t>
    </dgm:pt>
    <dgm:pt modelId="{0482A826-D52C-462D-8FB0-121C521F9907}" type="pres">
      <dgm:prSet presAssocID="{59145F58-52DB-4E85-8F79-121F519FE0F0}" presName="childText" presStyleLbl="bgAcc1" presStyleIdx="0" presStyleCnt="5" custScaleX="295921" custScaleY="75034">
        <dgm:presLayoutVars>
          <dgm:bulletEnabled val="1"/>
        </dgm:presLayoutVars>
      </dgm:prSet>
      <dgm:spPr/>
      <dgm:t>
        <a:bodyPr/>
        <a:lstStyle/>
        <a:p>
          <a:endParaRPr lang="es-EC"/>
        </a:p>
      </dgm:t>
    </dgm:pt>
    <dgm:pt modelId="{B800962D-022F-4F21-8934-BDB81BB5668A}" type="pres">
      <dgm:prSet presAssocID="{29489D52-DCD8-4CC3-A538-459EA1B35D83}" presName="Name13" presStyleLbl="parChTrans1D2" presStyleIdx="1" presStyleCnt="5"/>
      <dgm:spPr/>
      <dgm:t>
        <a:bodyPr/>
        <a:lstStyle/>
        <a:p>
          <a:endParaRPr lang="es-EC"/>
        </a:p>
      </dgm:t>
    </dgm:pt>
    <dgm:pt modelId="{63485520-2361-4815-AC2E-8F034B70DE40}" type="pres">
      <dgm:prSet presAssocID="{B34F26C3-49C9-4A39-A76D-C835F230EB9F}" presName="childText" presStyleLbl="bgAcc1" presStyleIdx="1" presStyleCnt="5" custScaleX="289590" custScaleY="110036">
        <dgm:presLayoutVars>
          <dgm:bulletEnabled val="1"/>
        </dgm:presLayoutVars>
      </dgm:prSet>
      <dgm:spPr/>
      <dgm:t>
        <a:bodyPr/>
        <a:lstStyle/>
        <a:p>
          <a:endParaRPr lang="es-EC"/>
        </a:p>
      </dgm:t>
    </dgm:pt>
    <dgm:pt modelId="{3377DDAF-0C94-491E-A040-5F7D6B29228F}" type="pres">
      <dgm:prSet presAssocID="{8572EAF9-261C-49DB-BF95-5C5DADA4957A}" presName="Name13" presStyleLbl="parChTrans1D2" presStyleIdx="2" presStyleCnt="5"/>
      <dgm:spPr/>
      <dgm:t>
        <a:bodyPr/>
        <a:lstStyle/>
        <a:p>
          <a:endParaRPr lang="es-EC"/>
        </a:p>
      </dgm:t>
    </dgm:pt>
    <dgm:pt modelId="{B3D72F8B-1DD0-4C77-B08F-2C15FD840E33}" type="pres">
      <dgm:prSet presAssocID="{862210F2-AA75-4204-8125-02FE76FE5574}" presName="childText" presStyleLbl="bgAcc1" presStyleIdx="2" presStyleCnt="5" custScaleX="281096" custScaleY="100000">
        <dgm:presLayoutVars>
          <dgm:bulletEnabled val="1"/>
        </dgm:presLayoutVars>
      </dgm:prSet>
      <dgm:spPr/>
      <dgm:t>
        <a:bodyPr/>
        <a:lstStyle/>
        <a:p>
          <a:endParaRPr lang="es-EC"/>
        </a:p>
      </dgm:t>
    </dgm:pt>
    <dgm:pt modelId="{2E5B319F-9FFF-4D24-807A-49FF9B32383A}" type="pres">
      <dgm:prSet presAssocID="{6BEDCD02-BEB0-4C09-8306-CAEC84DE27CF}" presName="root" presStyleCnt="0"/>
      <dgm:spPr/>
    </dgm:pt>
    <dgm:pt modelId="{65095729-DA70-4ECB-935E-70E5526B80EE}" type="pres">
      <dgm:prSet presAssocID="{6BEDCD02-BEB0-4C09-8306-CAEC84DE27CF}" presName="rootComposite" presStyleCnt="0"/>
      <dgm:spPr/>
    </dgm:pt>
    <dgm:pt modelId="{7D79BA28-67EA-40AB-BB8B-06F0C0097691}" type="pres">
      <dgm:prSet presAssocID="{6BEDCD02-BEB0-4C09-8306-CAEC84DE27CF}" presName="rootText" presStyleLbl="node1" presStyleIdx="1" presStyleCnt="2" custScaleY="84729" custLinFactNeighborX="362" custLinFactNeighborY="-359"/>
      <dgm:spPr/>
      <dgm:t>
        <a:bodyPr/>
        <a:lstStyle/>
        <a:p>
          <a:endParaRPr lang="es-EC"/>
        </a:p>
      </dgm:t>
    </dgm:pt>
    <dgm:pt modelId="{D28921EC-EE6F-4A29-9DB9-3DDC2B9EBEF8}" type="pres">
      <dgm:prSet presAssocID="{6BEDCD02-BEB0-4C09-8306-CAEC84DE27CF}" presName="rootConnector" presStyleLbl="node1" presStyleIdx="1" presStyleCnt="2"/>
      <dgm:spPr/>
      <dgm:t>
        <a:bodyPr/>
        <a:lstStyle/>
        <a:p>
          <a:endParaRPr lang="es-EC"/>
        </a:p>
      </dgm:t>
    </dgm:pt>
    <dgm:pt modelId="{A3DCBE84-DB16-441C-B0F9-3D8EEC32089D}" type="pres">
      <dgm:prSet presAssocID="{6BEDCD02-BEB0-4C09-8306-CAEC84DE27CF}" presName="childShape" presStyleCnt="0"/>
      <dgm:spPr/>
    </dgm:pt>
    <dgm:pt modelId="{58290C23-0120-4111-8650-E5CCEF620214}" type="pres">
      <dgm:prSet presAssocID="{300C2AE3-91DE-4B73-9B0C-A8174219FCC2}" presName="Name13" presStyleLbl="parChTrans1D2" presStyleIdx="3" presStyleCnt="5"/>
      <dgm:spPr/>
      <dgm:t>
        <a:bodyPr/>
        <a:lstStyle/>
        <a:p>
          <a:endParaRPr lang="es-EC"/>
        </a:p>
      </dgm:t>
    </dgm:pt>
    <dgm:pt modelId="{5396170E-ED8F-448D-A964-646BAA1AFBFB}" type="pres">
      <dgm:prSet presAssocID="{8B19085C-BF98-4724-B029-E969F1B6D032}" presName="childText" presStyleLbl="bgAcc1" presStyleIdx="3" presStyleCnt="5" custScaleX="198621" custScaleY="41176">
        <dgm:presLayoutVars>
          <dgm:bulletEnabled val="1"/>
        </dgm:presLayoutVars>
      </dgm:prSet>
      <dgm:spPr/>
      <dgm:t>
        <a:bodyPr/>
        <a:lstStyle/>
        <a:p>
          <a:endParaRPr lang="es-EC"/>
        </a:p>
      </dgm:t>
    </dgm:pt>
    <dgm:pt modelId="{4A2A25C2-D754-440A-8ED0-B6388E561047}" type="pres">
      <dgm:prSet presAssocID="{2D221F07-5A6D-4F90-81D6-F37DCC599035}" presName="Name13" presStyleLbl="parChTrans1D2" presStyleIdx="4" presStyleCnt="5"/>
      <dgm:spPr/>
      <dgm:t>
        <a:bodyPr/>
        <a:lstStyle/>
        <a:p>
          <a:endParaRPr lang="es-EC"/>
        </a:p>
      </dgm:t>
    </dgm:pt>
    <dgm:pt modelId="{D0DA2926-777B-47DF-80C0-7A71717755FB}" type="pres">
      <dgm:prSet presAssocID="{D4A72081-2146-43A2-870C-D98EDB9975F9}" presName="childText" presStyleLbl="bgAcc1" presStyleIdx="4" presStyleCnt="5" custScaleX="202348" custScaleY="79737">
        <dgm:presLayoutVars>
          <dgm:bulletEnabled val="1"/>
        </dgm:presLayoutVars>
      </dgm:prSet>
      <dgm:spPr/>
      <dgm:t>
        <a:bodyPr/>
        <a:lstStyle/>
        <a:p>
          <a:endParaRPr lang="es-EC"/>
        </a:p>
      </dgm:t>
    </dgm:pt>
  </dgm:ptLst>
  <dgm:cxnLst>
    <dgm:cxn modelId="{84ED6856-8CA7-461D-9E89-9765B752A4C1}" type="presOf" srcId="{29489D52-DCD8-4CC3-A538-459EA1B35D83}" destId="{B800962D-022F-4F21-8934-BDB81BB5668A}" srcOrd="0" destOrd="0" presId="urn:microsoft.com/office/officeart/2005/8/layout/hierarchy3"/>
    <dgm:cxn modelId="{221B5E9D-04F0-4C99-AC81-394D0B8A0D0C}" type="presOf" srcId="{2D221F07-5A6D-4F90-81D6-F37DCC599035}" destId="{4A2A25C2-D754-440A-8ED0-B6388E561047}" srcOrd="0" destOrd="0" presId="urn:microsoft.com/office/officeart/2005/8/layout/hierarchy3"/>
    <dgm:cxn modelId="{F655E113-6E54-4FAA-8586-B338F7676C2B}" srcId="{EF902840-A8FE-4C16-8459-F7FF73E36733}" destId="{B34F26C3-49C9-4A39-A76D-C835F230EB9F}" srcOrd="1" destOrd="0" parTransId="{29489D52-DCD8-4CC3-A538-459EA1B35D83}" sibTransId="{79123BA1-A6FB-495D-9F9D-059134EEDBFA}"/>
    <dgm:cxn modelId="{7E0D5CD4-432C-4290-B61E-9D39D29F6CAD}" type="presOf" srcId="{8B19085C-BF98-4724-B029-E969F1B6D032}" destId="{5396170E-ED8F-448D-A964-646BAA1AFBFB}" srcOrd="0" destOrd="0" presId="urn:microsoft.com/office/officeart/2005/8/layout/hierarchy3"/>
    <dgm:cxn modelId="{5812504F-E170-44D1-AA0A-7130E59BB3BE}" srcId="{EF902840-A8FE-4C16-8459-F7FF73E36733}" destId="{862210F2-AA75-4204-8125-02FE76FE5574}" srcOrd="2" destOrd="0" parTransId="{8572EAF9-261C-49DB-BF95-5C5DADA4957A}" sibTransId="{3DAEB94D-892D-421A-AB55-BE348A6F2810}"/>
    <dgm:cxn modelId="{1AE6C5D2-3C1B-4A21-A34E-0A5E21733F86}" srcId="{977B3ADB-F3A2-4B0D-B276-E92D1CA606DB}" destId="{EF902840-A8FE-4C16-8459-F7FF73E36733}" srcOrd="0" destOrd="0" parTransId="{EE2C42F9-5BAF-4DDF-85E4-536A374ED611}" sibTransId="{1BA5FC1F-C212-440C-8AA7-1CA38BB927DF}"/>
    <dgm:cxn modelId="{9CB57441-6E16-450C-A516-592718DECDCA}" type="presOf" srcId="{D4A72081-2146-43A2-870C-D98EDB9975F9}" destId="{D0DA2926-777B-47DF-80C0-7A71717755FB}" srcOrd="0" destOrd="0" presId="urn:microsoft.com/office/officeart/2005/8/layout/hierarchy3"/>
    <dgm:cxn modelId="{783AFE91-61C0-4C77-85AA-C3A18DFA06AD}" type="presOf" srcId="{300C2AE3-91DE-4B73-9B0C-A8174219FCC2}" destId="{58290C23-0120-4111-8650-E5CCEF620214}" srcOrd="0" destOrd="0" presId="urn:microsoft.com/office/officeart/2005/8/layout/hierarchy3"/>
    <dgm:cxn modelId="{5FA0A316-4EBE-4DA9-A5AC-77E5DC8C8DB3}" type="presOf" srcId="{862210F2-AA75-4204-8125-02FE76FE5574}" destId="{B3D72F8B-1DD0-4C77-B08F-2C15FD840E33}" srcOrd="0" destOrd="0" presId="urn:microsoft.com/office/officeart/2005/8/layout/hierarchy3"/>
    <dgm:cxn modelId="{04C4C33D-C053-460C-9F16-330AA6E6EC26}" srcId="{6BEDCD02-BEB0-4C09-8306-CAEC84DE27CF}" destId="{D4A72081-2146-43A2-870C-D98EDB9975F9}" srcOrd="1" destOrd="0" parTransId="{2D221F07-5A6D-4F90-81D6-F37DCC599035}" sibTransId="{FFD30C70-6784-4CEE-BE08-DFEA823B16FA}"/>
    <dgm:cxn modelId="{81432615-3573-42F5-95B3-6F70252B41D9}" srcId="{977B3ADB-F3A2-4B0D-B276-E92D1CA606DB}" destId="{6BEDCD02-BEB0-4C09-8306-CAEC84DE27CF}" srcOrd="1" destOrd="0" parTransId="{8E14486E-A7B7-4042-9877-4A259F21DEFE}" sibTransId="{D8253B8B-6A78-4C0F-B0AA-82E54667501E}"/>
    <dgm:cxn modelId="{C7EF244F-4807-4979-B79E-426474F0223F}" type="presOf" srcId="{94163262-8064-4834-AAD8-372EA5EA5C27}" destId="{F90AA987-FAAE-4CB4-82F5-37D89156FBC3}" srcOrd="0" destOrd="0" presId="urn:microsoft.com/office/officeart/2005/8/layout/hierarchy3"/>
    <dgm:cxn modelId="{12200687-EC4B-4E07-BD4F-3FA6C88F5518}" type="presOf" srcId="{EF902840-A8FE-4C16-8459-F7FF73E36733}" destId="{25B9777F-B857-46B8-B877-1577337EDE21}" srcOrd="1" destOrd="0" presId="urn:microsoft.com/office/officeart/2005/8/layout/hierarchy3"/>
    <dgm:cxn modelId="{ED3ACE7E-4A51-4319-BFE0-D65075471C70}" type="presOf" srcId="{B34F26C3-49C9-4A39-A76D-C835F230EB9F}" destId="{63485520-2361-4815-AC2E-8F034B70DE40}" srcOrd="0" destOrd="0" presId="urn:microsoft.com/office/officeart/2005/8/layout/hierarchy3"/>
    <dgm:cxn modelId="{1F3F0C1B-3A96-449F-AA97-590F0D2D0525}" srcId="{EF902840-A8FE-4C16-8459-F7FF73E36733}" destId="{59145F58-52DB-4E85-8F79-121F519FE0F0}" srcOrd="0" destOrd="0" parTransId="{94163262-8064-4834-AAD8-372EA5EA5C27}" sibTransId="{282B8D3D-C24E-4FA2-9459-EB542DECEC2D}"/>
    <dgm:cxn modelId="{4F31F52F-4A76-4A2E-8F21-904082D37B2A}" type="presOf" srcId="{8572EAF9-261C-49DB-BF95-5C5DADA4957A}" destId="{3377DDAF-0C94-491E-A040-5F7D6B29228F}" srcOrd="0" destOrd="0" presId="urn:microsoft.com/office/officeart/2005/8/layout/hierarchy3"/>
    <dgm:cxn modelId="{8AC9718E-8805-4463-8235-C460227383B9}" srcId="{6BEDCD02-BEB0-4C09-8306-CAEC84DE27CF}" destId="{8B19085C-BF98-4724-B029-E969F1B6D032}" srcOrd="0" destOrd="0" parTransId="{300C2AE3-91DE-4B73-9B0C-A8174219FCC2}" sibTransId="{F3105755-71A3-4ADB-9D92-6DB5C3662A17}"/>
    <dgm:cxn modelId="{C2BD8C1D-3DD1-4A2C-A484-6C30517F32B8}" type="presOf" srcId="{59145F58-52DB-4E85-8F79-121F519FE0F0}" destId="{0482A826-D52C-462D-8FB0-121C521F9907}" srcOrd="0" destOrd="0" presId="urn:microsoft.com/office/officeart/2005/8/layout/hierarchy3"/>
    <dgm:cxn modelId="{8AA26852-B050-4EDD-A68B-6CF86181A05A}" type="presOf" srcId="{6BEDCD02-BEB0-4C09-8306-CAEC84DE27CF}" destId="{7D79BA28-67EA-40AB-BB8B-06F0C0097691}" srcOrd="0" destOrd="0" presId="urn:microsoft.com/office/officeart/2005/8/layout/hierarchy3"/>
    <dgm:cxn modelId="{BA2681DF-6A37-4723-88B5-F6C6E42DF44D}" type="presOf" srcId="{EF902840-A8FE-4C16-8459-F7FF73E36733}" destId="{A0008E65-AD30-40C8-BEC5-12992CD144FB}" srcOrd="0" destOrd="0" presId="urn:microsoft.com/office/officeart/2005/8/layout/hierarchy3"/>
    <dgm:cxn modelId="{339788AD-B5A9-4E89-88DB-F0A53C554949}" type="presOf" srcId="{977B3ADB-F3A2-4B0D-B276-E92D1CA606DB}" destId="{6E150712-90FE-41D1-8D87-79CA2C187C3D}" srcOrd="0" destOrd="0" presId="urn:microsoft.com/office/officeart/2005/8/layout/hierarchy3"/>
    <dgm:cxn modelId="{BE976977-690D-4A44-9E89-ADD9F91F9894}" type="presOf" srcId="{6BEDCD02-BEB0-4C09-8306-CAEC84DE27CF}" destId="{D28921EC-EE6F-4A29-9DB9-3DDC2B9EBEF8}" srcOrd="1" destOrd="0" presId="urn:microsoft.com/office/officeart/2005/8/layout/hierarchy3"/>
    <dgm:cxn modelId="{2DC4301D-CE9B-40AF-B1B2-664460178774}" type="presParOf" srcId="{6E150712-90FE-41D1-8D87-79CA2C187C3D}" destId="{90658BCE-8167-4B3D-88B7-025D3F70725A}" srcOrd="0" destOrd="0" presId="urn:microsoft.com/office/officeart/2005/8/layout/hierarchy3"/>
    <dgm:cxn modelId="{F0F964F8-A96A-4BC4-A35A-434B466A8600}" type="presParOf" srcId="{90658BCE-8167-4B3D-88B7-025D3F70725A}" destId="{C03E7B46-48F7-4CE2-89B8-B63C5AFC7958}" srcOrd="0" destOrd="0" presId="urn:microsoft.com/office/officeart/2005/8/layout/hierarchy3"/>
    <dgm:cxn modelId="{32C54F54-A8E5-47EC-8E75-D4F1021E9EA0}" type="presParOf" srcId="{C03E7B46-48F7-4CE2-89B8-B63C5AFC7958}" destId="{A0008E65-AD30-40C8-BEC5-12992CD144FB}" srcOrd="0" destOrd="0" presId="urn:microsoft.com/office/officeart/2005/8/layout/hierarchy3"/>
    <dgm:cxn modelId="{283A6F64-C297-4D61-924E-BFD049D2AB7F}" type="presParOf" srcId="{C03E7B46-48F7-4CE2-89B8-B63C5AFC7958}" destId="{25B9777F-B857-46B8-B877-1577337EDE21}" srcOrd="1" destOrd="0" presId="urn:microsoft.com/office/officeart/2005/8/layout/hierarchy3"/>
    <dgm:cxn modelId="{194855CD-0D88-4F3B-83EF-6E2FF00FE914}" type="presParOf" srcId="{90658BCE-8167-4B3D-88B7-025D3F70725A}" destId="{57EBAE13-B883-4D8D-B53C-CE03DED859B4}" srcOrd="1" destOrd="0" presId="urn:microsoft.com/office/officeart/2005/8/layout/hierarchy3"/>
    <dgm:cxn modelId="{E945E4BE-BCCD-4840-94AB-7C3DEE15DFAE}" type="presParOf" srcId="{57EBAE13-B883-4D8D-B53C-CE03DED859B4}" destId="{F90AA987-FAAE-4CB4-82F5-37D89156FBC3}" srcOrd="0" destOrd="0" presId="urn:microsoft.com/office/officeart/2005/8/layout/hierarchy3"/>
    <dgm:cxn modelId="{144F2B56-AA28-47AC-A1C2-388CEFFCC2FA}" type="presParOf" srcId="{57EBAE13-B883-4D8D-B53C-CE03DED859B4}" destId="{0482A826-D52C-462D-8FB0-121C521F9907}" srcOrd="1" destOrd="0" presId="urn:microsoft.com/office/officeart/2005/8/layout/hierarchy3"/>
    <dgm:cxn modelId="{A4CC0273-36B2-45D3-832A-EB5E831FC7B5}" type="presParOf" srcId="{57EBAE13-B883-4D8D-B53C-CE03DED859B4}" destId="{B800962D-022F-4F21-8934-BDB81BB5668A}" srcOrd="2" destOrd="0" presId="urn:microsoft.com/office/officeart/2005/8/layout/hierarchy3"/>
    <dgm:cxn modelId="{4ABA1A6C-5C5B-4EFE-B291-AD119D4E7D9D}" type="presParOf" srcId="{57EBAE13-B883-4D8D-B53C-CE03DED859B4}" destId="{63485520-2361-4815-AC2E-8F034B70DE40}" srcOrd="3" destOrd="0" presId="urn:microsoft.com/office/officeart/2005/8/layout/hierarchy3"/>
    <dgm:cxn modelId="{7B863F56-703C-4B8F-8A55-150792BC2C5A}" type="presParOf" srcId="{57EBAE13-B883-4D8D-B53C-CE03DED859B4}" destId="{3377DDAF-0C94-491E-A040-5F7D6B29228F}" srcOrd="4" destOrd="0" presId="urn:microsoft.com/office/officeart/2005/8/layout/hierarchy3"/>
    <dgm:cxn modelId="{04589FAD-CE88-41F6-AD19-9D5FFFF03083}" type="presParOf" srcId="{57EBAE13-B883-4D8D-B53C-CE03DED859B4}" destId="{B3D72F8B-1DD0-4C77-B08F-2C15FD840E33}" srcOrd="5" destOrd="0" presId="urn:microsoft.com/office/officeart/2005/8/layout/hierarchy3"/>
    <dgm:cxn modelId="{5F971C9A-099D-4749-B551-3EA15BA6074C}" type="presParOf" srcId="{6E150712-90FE-41D1-8D87-79CA2C187C3D}" destId="{2E5B319F-9FFF-4D24-807A-49FF9B32383A}" srcOrd="1" destOrd="0" presId="urn:microsoft.com/office/officeart/2005/8/layout/hierarchy3"/>
    <dgm:cxn modelId="{380F64A8-7B39-40C4-ACC1-D5E8029A83C1}" type="presParOf" srcId="{2E5B319F-9FFF-4D24-807A-49FF9B32383A}" destId="{65095729-DA70-4ECB-935E-70E5526B80EE}" srcOrd="0" destOrd="0" presId="urn:microsoft.com/office/officeart/2005/8/layout/hierarchy3"/>
    <dgm:cxn modelId="{0A901274-8F1B-4CF7-A405-0D6C53F9F2F8}" type="presParOf" srcId="{65095729-DA70-4ECB-935E-70E5526B80EE}" destId="{7D79BA28-67EA-40AB-BB8B-06F0C0097691}" srcOrd="0" destOrd="0" presId="urn:microsoft.com/office/officeart/2005/8/layout/hierarchy3"/>
    <dgm:cxn modelId="{040D36D4-C2EF-4FB3-B8FC-02A605EE0D81}" type="presParOf" srcId="{65095729-DA70-4ECB-935E-70E5526B80EE}" destId="{D28921EC-EE6F-4A29-9DB9-3DDC2B9EBEF8}" srcOrd="1" destOrd="0" presId="urn:microsoft.com/office/officeart/2005/8/layout/hierarchy3"/>
    <dgm:cxn modelId="{1826ED79-9563-4D59-BBD8-D18D37AD4045}" type="presParOf" srcId="{2E5B319F-9FFF-4D24-807A-49FF9B32383A}" destId="{A3DCBE84-DB16-441C-B0F9-3D8EEC32089D}" srcOrd="1" destOrd="0" presId="urn:microsoft.com/office/officeart/2005/8/layout/hierarchy3"/>
    <dgm:cxn modelId="{F935C32F-D9D2-48CB-BF02-7167F1DDC3CB}" type="presParOf" srcId="{A3DCBE84-DB16-441C-B0F9-3D8EEC32089D}" destId="{58290C23-0120-4111-8650-E5CCEF620214}" srcOrd="0" destOrd="0" presId="urn:microsoft.com/office/officeart/2005/8/layout/hierarchy3"/>
    <dgm:cxn modelId="{709FD291-A330-439C-A91D-19C1C95E6F3A}" type="presParOf" srcId="{A3DCBE84-DB16-441C-B0F9-3D8EEC32089D}" destId="{5396170E-ED8F-448D-A964-646BAA1AFBFB}" srcOrd="1" destOrd="0" presId="urn:microsoft.com/office/officeart/2005/8/layout/hierarchy3"/>
    <dgm:cxn modelId="{CAA52844-2853-496C-A3F5-98A6C7317059}" type="presParOf" srcId="{A3DCBE84-DB16-441C-B0F9-3D8EEC32089D}" destId="{4A2A25C2-D754-440A-8ED0-B6388E561047}" srcOrd="2" destOrd="0" presId="urn:microsoft.com/office/officeart/2005/8/layout/hierarchy3"/>
    <dgm:cxn modelId="{F1FE614B-E5B3-4503-AF89-C0C60D68DE22}" type="presParOf" srcId="{A3DCBE84-DB16-441C-B0F9-3D8EEC32089D}" destId="{D0DA2926-777B-47DF-80C0-7A71717755FB}"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77B3ADB-F3A2-4B0D-B276-E92D1CA606DB}" type="doc">
      <dgm:prSet loTypeId="urn:microsoft.com/office/officeart/2005/8/layout/hierarchy3" loCatId="list" qsTypeId="urn:microsoft.com/office/officeart/2005/8/quickstyle/simple1" qsCatId="simple" csTypeId="urn:microsoft.com/office/officeart/2005/8/colors/colorful5" csCatId="colorful" phldr="1"/>
      <dgm:spPr/>
      <dgm:t>
        <a:bodyPr/>
        <a:lstStyle/>
        <a:p>
          <a:endParaRPr lang="es-EC"/>
        </a:p>
      </dgm:t>
    </dgm:pt>
    <dgm:pt modelId="{EF902840-A8FE-4C16-8459-F7FF73E36733}">
      <dgm:prSet phldrT="[Texto]" custT="1"/>
      <dgm:spPr>
        <a:solidFill>
          <a:schemeClr val="accent5">
            <a:lumMod val="40000"/>
            <a:lumOff val="60000"/>
          </a:schemeClr>
        </a:solidFill>
      </dgm:spPr>
      <dgm:t>
        <a:bodyPr/>
        <a:lstStyle/>
        <a:p>
          <a:pPr algn="ctr"/>
          <a:r>
            <a:rPr lang="es-ES" sz="1400" b="1" dirty="0">
              <a:solidFill>
                <a:schemeClr val="tx1"/>
              </a:solidFill>
              <a:latin typeface="+mj-lt"/>
              <a:cs typeface="Arial" pitchFamily="34" charset="0"/>
            </a:rPr>
            <a:t>Cultivos </a:t>
          </a:r>
          <a:r>
            <a:rPr lang="es-EC" sz="1400" b="1" dirty="0">
              <a:solidFill>
                <a:schemeClr val="tx1"/>
              </a:solidFill>
              <a:latin typeface="+mj-lt"/>
            </a:rPr>
            <a:t>permanentes en plantaciones compactas</a:t>
          </a:r>
          <a:endParaRPr lang="es-EC" sz="1400" b="1" dirty="0">
            <a:solidFill>
              <a:schemeClr val="tx1"/>
            </a:solidFill>
            <a:latin typeface="+mj-lt"/>
            <a:cs typeface="Arial" pitchFamily="34" charset="0"/>
          </a:endParaRPr>
        </a:p>
      </dgm:t>
    </dgm:pt>
    <dgm:pt modelId="{EE2C42F9-5BAF-4DDF-85E4-536A374ED611}" type="parTrans" cxnId="{1AE6C5D2-3C1B-4A21-A34E-0A5E21733F86}">
      <dgm:prSet/>
      <dgm:spPr/>
      <dgm:t>
        <a:bodyPr/>
        <a:lstStyle/>
        <a:p>
          <a:endParaRPr lang="es-EC" sz="1400">
            <a:latin typeface="+mj-lt"/>
          </a:endParaRPr>
        </a:p>
      </dgm:t>
    </dgm:pt>
    <dgm:pt modelId="{1BA5FC1F-C212-440C-8AA7-1CA38BB927DF}" type="sibTrans" cxnId="{1AE6C5D2-3C1B-4A21-A34E-0A5E21733F86}">
      <dgm:prSet/>
      <dgm:spPr/>
      <dgm:t>
        <a:bodyPr/>
        <a:lstStyle/>
        <a:p>
          <a:endParaRPr lang="es-EC" sz="1400">
            <a:latin typeface="+mj-lt"/>
          </a:endParaRPr>
        </a:p>
      </dgm:t>
    </dgm:pt>
    <dgm:pt modelId="{8B19085C-BF98-4724-B029-E969F1B6D032}">
      <dgm:prSet phldrT="[Texto]" custT="1"/>
      <dgm:spPr/>
      <dgm:t>
        <a:bodyPr/>
        <a:lstStyle/>
        <a:p>
          <a:pPr algn="just"/>
          <a:r>
            <a:rPr lang="es-EC" sz="1400" dirty="0">
              <a:latin typeface="+mj-lt"/>
            </a:rPr>
            <a:t>Para el caso de 	superficies pequeñas (hasta 15.000 m2) con una mezcla de varios frutales permanentes, que no sea una plantación regular, </a:t>
          </a:r>
          <a:r>
            <a:rPr lang="es-EC" sz="1400" b="1" dirty="0">
              <a:latin typeface="+mj-lt"/>
            </a:rPr>
            <a:t>considere a la misma como  HUERTO FRUTAL. </a:t>
          </a:r>
          <a:endParaRPr lang="es-EC" sz="1400" dirty="0">
            <a:latin typeface="+mj-lt"/>
            <a:cs typeface="Arial" pitchFamily="34" charset="0"/>
          </a:endParaRPr>
        </a:p>
      </dgm:t>
    </dgm:pt>
    <dgm:pt modelId="{300C2AE3-91DE-4B73-9B0C-A8174219FCC2}" type="parTrans" cxnId="{8AC9718E-8805-4463-8235-C460227383B9}">
      <dgm:prSet/>
      <dgm:spPr/>
      <dgm:t>
        <a:bodyPr/>
        <a:lstStyle/>
        <a:p>
          <a:endParaRPr lang="es-EC" sz="1400" dirty="0">
            <a:latin typeface="+mj-lt"/>
          </a:endParaRPr>
        </a:p>
      </dgm:t>
    </dgm:pt>
    <dgm:pt modelId="{F3105755-71A3-4ADB-9D92-6DB5C3662A17}" type="sibTrans" cxnId="{8AC9718E-8805-4463-8235-C460227383B9}">
      <dgm:prSet/>
      <dgm:spPr/>
      <dgm:t>
        <a:bodyPr/>
        <a:lstStyle/>
        <a:p>
          <a:endParaRPr lang="es-EC" sz="1400">
            <a:latin typeface="+mj-lt"/>
          </a:endParaRPr>
        </a:p>
      </dgm:t>
    </dgm:pt>
    <dgm:pt modelId="{59145F58-52DB-4E85-8F79-121F519FE0F0}">
      <dgm:prSet custT="1"/>
      <dgm:spPr/>
      <dgm:t>
        <a:bodyPr/>
        <a:lstStyle/>
        <a:p>
          <a:pPr algn="just"/>
          <a:r>
            <a:rPr lang="es-ES" sz="1400" b="1" dirty="0">
              <a:latin typeface="+mj-lt"/>
            </a:rPr>
            <a:t>Se aceptará el  asociamiento con transitorios solamente cuando la plantación del cultivo permanente es de pocos meses de edad</a:t>
          </a:r>
          <a:r>
            <a:rPr lang="es-ES" sz="1400" dirty="0">
              <a:latin typeface="+mj-lt"/>
            </a:rPr>
            <a:t>; ya que el agricultor mientras la planta está pequeña aprovecha el terreno para realizar esta actividad. </a:t>
          </a:r>
          <a:endParaRPr lang="es-EC" sz="1400" u="none" dirty="0">
            <a:latin typeface="+mj-lt"/>
            <a:cs typeface="Arial" pitchFamily="34" charset="0"/>
          </a:endParaRPr>
        </a:p>
      </dgm:t>
    </dgm:pt>
    <dgm:pt modelId="{94163262-8064-4834-AAD8-372EA5EA5C27}" type="parTrans" cxnId="{1F3F0C1B-3A96-449F-AA97-590F0D2D0525}">
      <dgm:prSet/>
      <dgm:spPr/>
      <dgm:t>
        <a:bodyPr/>
        <a:lstStyle/>
        <a:p>
          <a:endParaRPr lang="es-EC" sz="1400" dirty="0">
            <a:latin typeface="+mj-lt"/>
          </a:endParaRPr>
        </a:p>
      </dgm:t>
    </dgm:pt>
    <dgm:pt modelId="{282B8D3D-C24E-4FA2-9459-EB542DECEC2D}" type="sibTrans" cxnId="{1F3F0C1B-3A96-449F-AA97-590F0D2D0525}">
      <dgm:prSet/>
      <dgm:spPr/>
      <dgm:t>
        <a:bodyPr/>
        <a:lstStyle/>
        <a:p>
          <a:endParaRPr lang="es-EC" sz="1400">
            <a:latin typeface="+mj-lt"/>
          </a:endParaRPr>
        </a:p>
      </dgm:t>
    </dgm:pt>
    <dgm:pt modelId="{B34F26C3-49C9-4A39-A76D-C835F230EB9F}">
      <dgm:prSet custT="1"/>
      <dgm:spPr/>
      <dgm:t>
        <a:bodyPr/>
        <a:lstStyle/>
        <a:p>
          <a:pPr algn="just"/>
          <a:r>
            <a:rPr lang="es-EC" sz="1400" dirty="0">
              <a:latin typeface="+mj-lt"/>
            </a:rPr>
            <a:t>Este caso deberá justificarse en observaciones.</a:t>
          </a:r>
          <a:endParaRPr lang="es-EC" sz="1400" u="none" dirty="0">
            <a:latin typeface="+mj-lt"/>
            <a:cs typeface="Arial" pitchFamily="34" charset="0"/>
          </a:endParaRPr>
        </a:p>
      </dgm:t>
    </dgm:pt>
    <dgm:pt modelId="{29489D52-DCD8-4CC3-A538-459EA1B35D83}" type="parTrans" cxnId="{F655E113-6E54-4FAA-8586-B338F7676C2B}">
      <dgm:prSet/>
      <dgm:spPr/>
      <dgm:t>
        <a:bodyPr/>
        <a:lstStyle/>
        <a:p>
          <a:endParaRPr lang="es-EC" sz="1400" dirty="0">
            <a:latin typeface="+mj-lt"/>
          </a:endParaRPr>
        </a:p>
      </dgm:t>
    </dgm:pt>
    <dgm:pt modelId="{79123BA1-A6FB-495D-9F9D-059134EEDBFA}" type="sibTrans" cxnId="{F655E113-6E54-4FAA-8586-B338F7676C2B}">
      <dgm:prSet/>
      <dgm:spPr/>
      <dgm:t>
        <a:bodyPr/>
        <a:lstStyle/>
        <a:p>
          <a:endParaRPr lang="es-EC" sz="1400">
            <a:latin typeface="+mj-lt"/>
          </a:endParaRPr>
        </a:p>
      </dgm:t>
    </dgm:pt>
    <dgm:pt modelId="{6BEDCD02-BEB0-4C09-8306-CAEC84DE27CF}">
      <dgm:prSet phldrT="[Texto]" custT="1"/>
      <dgm:spPr>
        <a:solidFill>
          <a:schemeClr val="accent6">
            <a:lumMod val="40000"/>
            <a:lumOff val="60000"/>
          </a:schemeClr>
        </a:solidFill>
      </dgm:spPr>
      <dgm:t>
        <a:bodyPr/>
        <a:lstStyle/>
        <a:p>
          <a:pPr algn="l"/>
          <a:r>
            <a:rPr lang="es-ES" sz="1400" b="1" dirty="0">
              <a:solidFill>
                <a:schemeClr val="tx1"/>
              </a:solidFill>
              <a:latin typeface="+mj-lt"/>
              <a:cs typeface="Arial" pitchFamily="34" charset="0"/>
            </a:rPr>
            <a:t>	Huerto Frutal</a:t>
          </a:r>
          <a:endParaRPr lang="es-EC" sz="1400" b="1" dirty="0">
            <a:solidFill>
              <a:schemeClr val="tx1"/>
            </a:solidFill>
            <a:latin typeface="+mj-lt"/>
            <a:cs typeface="Arial" pitchFamily="34" charset="0"/>
          </a:endParaRPr>
        </a:p>
      </dgm:t>
    </dgm:pt>
    <dgm:pt modelId="{D8253B8B-6A78-4C0F-B0AA-82E54667501E}" type="sibTrans" cxnId="{81432615-3573-42F5-95B3-6F70252B41D9}">
      <dgm:prSet/>
      <dgm:spPr/>
      <dgm:t>
        <a:bodyPr/>
        <a:lstStyle/>
        <a:p>
          <a:endParaRPr lang="es-EC" sz="1400">
            <a:latin typeface="+mj-lt"/>
          </a:endParaRPr>
        </a:p>
      </dgm:t>
    </dgm:pt>
    <dgm:pt modelId="{8E14486E-A7B7-4042-9877-4A259F21DEFE}" type="parTrans" cxnId="{81432615-3573-42F5-95B3-6F70252B41D9}">
      <dgm:prSet/>
      <dgm:spPr/>
      <dgm:t>
        <a:bodyPr/>
        <a:lstStyle/>
        <a:p>
          <a:endParaRPr lang="es-EC" sz="1400">
            <a:latin typeface="+mj-lt"/>
          </a:endParaRPr>
        </a:p>
      </dgm:t>
    </dgm:pt>
    <dgm:pt modelId="{FA4219C2-1861-4BD8-8D73-6899F3109635}">
      <dgm:prSet custT="1"/>
      <dgm:spPr/>
      <dgm:t>
        <a:bodyPr/>
        <a:lstStyle/>
        <a:p>
          <a:pPr algn="just"/>
          <a:r>
            <a:rPr lang="es-EC" sz="1400" dirty="0"/>
            <a:t>escriba en la columna 2 </a:t>
          </a:r>
          <a:r>
            <a:rPr lang="es-EC" sz="1400" b="1" dirty="0"/>
            <a:t>HUERTO FRUTAL</a:t>
          </a:r>
          <a:r>
            <a:rPr lang="es-EC" sz="1400" dirty="0"/>
            <a:t>, en condición del cultivo registre el código 1 correspondiente a solo, en la columna </a:t>
          </a:r>
          <a:r>
            <a:rPr lang="es-EC" sz="1400" dirty="0" smtClean="0"/>
            <a:t>11 </a:t>
          </a:r>
          <a:r>
            <a:rPr lang="es-EC" sz="1400" dirty="0"/>
            <a:t>registre la superficie plantada, luego registre información en la columna </a:t>
          </a:r>
          <a:r>
            <a:rPr lang="es-EC" sz="1400" dirty="0" smtClean="0"/>
            <a:t>33 </a:t>
          </a:r>
          <a:r>
            <a:rPr lang="es-EC" sz="1400" dirty="0"/>
            <a:t>a la </a:t>
          </a:r>
          <a:r>
            <a:rPr lang="es-EC" sz="1400" dirty="0" smtClean="0"/>
            <a:t>96 </a:t>
          </a:r>
          <a:r>
            <a:rPr lang="es-EC" sz="1400" dirty="0"/>
            <a:t>de prácticas en el </a:t>
          </a:r>
          <a:r>
            <a:rPr lang="es-EC" sz="1400" dirty="0" smtClean="0"/>
            <a:t>cultivo, empelo y costos.</a:t>
          </a:r>
          <a:endParaRPr lang="es-EC" sz="1400" dirty="0">
            <a:latin typeface="+mj-lt"/>
            <a:cs typeface="Arial" pitchFamily="34" charset="0"/>
          </a:endParaRPr>
        </a:p>
      </dgm:t>
    </dgm:pt>
    <dgm:pt modelId="{899F04F7-2C0A-47CB-99C7-FBA38F7E0D55}" type="parTrans" cxnId="{A062A6CE-5A52-45E1-848D-C9BF6085DA6A}">
      <dgm:prSet/>
      <dgm:spPr/>
      <dgm:t>
        <a:bodyPr/>
        <a:lstStyle/>
        <a:p>
          <a:endParaRPr lang="es-EC" sz="1400" dirty="0">
            <a:latin typeface="+mj-lt"/>
          </a:endParaRPr>
        </a:p>
      </dgm:t>
    </dgm:pt>
    <dgm:pt modelId="{196A2518-F300-40B5-93AE-0FA341979F82}" type="sibTrans" cxnId="{A062A6CE-5A52-45E1-848D-C9BF6085DA6A}">
      <dgm:prSet/>
      <dgm:spPr/>
      <dgm:t>
        <a:bodyPr/>
        <a:lstStyle/>
        <a:p>
          <a:endParaRPr lang="es-EC" sz="1400">
            <a:latin typeface="+mj-lt"/>
          </a:endParaRPr>
        </a:p>
      </dgm:t>
    </dgm:pt>
    <dgm:pt modelId="{6E150712-90FE-41D1-8D87-79CA2C187C3D}" type="pres">
      <dgm:prSet presAssocID="{977B3ADB-F3A2-4B0D-B276-E92D1CA606DB}" presName="diagram" presStyleCnt="0">
        <dgm:presLayoutVars>
          <dgm:chPref val="1"/>
          <dgm:dir/>
          <dgm:animOne val="branch"/>
          <dgm:animLvl val="lvl"/>
          <dgm:resizeHandles/>
        </dgm:presLayoutVars>
      </dgm:prSet>
      <dgm:spPr/>
      <dgm:t>
        <a:bodyPr/>
        <a:lstStyle/>
        <a:p>
          <a:endParaRPr lang="es-EC"/>
        </a:p>
      </dgm:t>
    </dgm:pt>
    <dgm:pt modelId="{90658BCE-8167-4B3D-88B7-025D3F70725A}" type="pres">
      <dgm:prSet presAssocID="{EF902840-A8FE-4C16-8459-F7FF73E36733}" presName="root" presStyleCnt="0"/>
      <dgm:spPr/>
    </dgm:pt>
    <dgm:pt modelId="{C03E7B46-48F7-4CE2-89B8-B63C5AFC7958}" type="pres">
      <dgm:prSet presAssocID="{EF902840-A8FE-4C16-8459-F7FF73E36733}" presName="rootComposite" presStyleCnt="0"/>
      <dgm:spPr/>
    </dgm:pt>
    <dgm:pt modelId="{A0008E65-AD30-40C8-BEC5-12992CD144FB}" type="pres">
      <dgm:prSet presAssocID="{EF902840-A8FE-4C16-8459-F7FF73E36733}" presName="rootText" presStyleLbl="node1" presStyleIdx="0" presStyleCnt="2" custScaleY="82420"/>
      <dgm:spPr/>
      <dgm:t>
        <a:bodyPr/>
        <a:lstStyle/>
        <a:p>
          <a:endParaRPr lang="es-EC"/>
        </a:p>
      </dgm:t>
    </dgm:pt>
    <dgm:pt modelId="{25B9777F-B857-46B8-B877-1577337EDE21}" type="pres">
      <dgm:prSet presAssocID="{EF902840-A8FE-4C16-8459-F7FF73E36733}" presName="rootConnector" presStyleLbl="node1" presStyleIdx="0" presStyleCnt="2"/>
      <dgm:spPr/>
      <dgm:t>
        <a:bodyPr/>
        <a:lstStyle/>
        <a:p>
          <a:endParaRPr lang="es-EC"/>
        </a:p>
      </dgm:t>
    </dgm:pt>
    <dgm:pt modelId="{57EBAE13-B883-4D8D-B53C-CE03DED859B4}" type="pres">
      <dgm:prSet presAssocID="{EF902840-A8FE-4C16-8459-F7FF73E36733}" presName="childShape" presStyleCnt="0"/>
      <dgm:spPr/>
    </dgm:pt>
    <dgm:pt modelId="{F90AA987-FAAE-4CB4-82F5-37D89156FBC3}" type="pres">
      <dgm:prSet presAssocID="{94163262-8064-4834-AAD8-372EA5EA5C27}" presName="Name13" presStyleLbl="parChTrans1D2" presStyleIdx="0" presStyleCnt="4"/>
      <dgm:spPr/>
      <dgm:t>
        <a:bodyPr/>
        <a:lstStyle/>
        <a:p>
          <a:endParaRPr lang="es-EC"/>
        </a:p>
      </dgm:t>
    </dgm:pt>
    <dgm:pt modelId="{0482A826-D52C-462D-8FB0-121C521F9907}" type="pres">
      <dgm:prSet presAssocID="{59145F58-52DB-4E85-8F79-121F519FE0F0}" presName="childText" presStyleLbl="bgAcc1" presStyleIdx="0" presStyleCnt="4" custScaleX="217835" custScaleY="139797">
        <dgm:presLayoutVars>
          <dgm:bulletEnabled val="1"/>
        </dgm:presLayoutVars>
      </dgm:prSet>
      <dgm:spPr/>
      <dgm:t>
        <a:bodyPr/>
        <a:lstStyle/>
        <a:p>
          <a:endParaRPr lang="es-EC"/>
        </a:p>
      </dgm:t>
    </dgm:pt>
    <dgm:pt modelId="{B800962D-022F-4F21-8934-BDB81BB5668A}" type="pres">
      <dgm:prSet presAssocID="{29489D52-DCD8-4CC3-A538-459EA1B35D83}" presName="Name13" presStyleLbl="parChTrans1D2" presStyleIdx="1" presStyleCnt="4"/>
      <dgm:spPr/>
      <dgm:t>
        <a:bodyPr/>
        <a:lstStyle/>
        <a:p>
          <a:endParaRPr lang="es-EC"/>
        </a:p>
      </dgm:t>
    </dgm:pt>
    <dgm:pt modelId="{63485520-2361-4815-AC2E-8F034B70DE40}" type="pres">
      <dgm:prSet presAssocID="{B34F26C3-49C9-4A39-A76D-C835F230EB9F}" presName="childText" presStyleLbl="bgAcc1" presStyleIdx="1" presStyleCnt="4" custScaleX="218609" custScaleY="56679">
        <dgm:presLayoutVars>
          <dgm:bulletEnabled val="1"/>
        </dgm:presLayoutVars>
      </dgm:prSet>
      <dgm:spPr/>
      <dgm:t>
        <a:bodyPr/>
        <a:lstStyle/>
        <a:p>
          <a:endParaRPr lang="es-EC"/>
        </a:p>
      </dgm:t>
    </dgm:pt>
    <dgm:pt modelId="{2E5B319F-9FFF-4D24-807A-49FF9B32383A}" type="pres">
      <dgm:prSet presAssocID="{6BEDCD02-BEB0-4C09-8306-CAEC84DE27CF}" presName="root" presStyleCnt="0"/>
      <dgm:spPr/>
    </dgm:pt>
    <dgm:pt modelId="{65095729-DA70-4ECB-935E-70E5526B80EE}" type="pres">
      <dgm:prSet presAssocID="{6BEDCD02-BEB0-4C09-8306-CAEC84DE27CF}" presName="rootComposite" presStyleCnt="0"/>
      <dgm:spPr/>
    </dgm:pt>
    <dgm:pt modelId="{7D79BA28-67EA-40AB-BB8B-06F0C0097691}" type="pres">
      <dgm:prSet presAssocID="{6BEDCD02-BEB0-4C09-8306-CAEC84DE27CF}" presName="rootText" presStyleLbl="node1" presStyleIdx="1" presStyleCnt="2" custScaleY="84729" custLinFactNeighborX="362" custLinFactNeighborY="-359"/>
      <dgm:spPr/>
      <dgm:t>
        <a:bodyPr/>
        <a:lstStyle/>
        <a:p>
          <a:endParaRPr lang="es-EC"/>
        </a:p>
      </dgm:t>
    </dgm:pt>
    <dgm:pt modelId="{D28921EC-EE6F-4A29-9DB9-3DDC2B9EBEF8}" type="pres">
      <dgm:prSet presAssocID="{6BEDCD02-BEB0-4C09-8306-CAEC84DE27CF}" presName="rootConnector" presStyleLbl="node1" presStyleIdx="1" presStyleCnt="2"/>
      <dgm:spPr/>
      <dgm:t>
        <a:bodyPr/>
        <a:lstStyle/>
        <a:p>
          <a:endParaRPr lang="es-EC"/>
        </a:p>
      </dgm:t>
    </dgm:pt>
    <dgm:pt modelId="{A3DCBE84-DB16-441C-B0F9-3D8EEC32089D}" type="pres">
      <dgm:prSet presAssocID="{6BEDCD02-BEB0-4C09-8306-CAEC84DE27CF}" presName="childShape" presStyleCnt="0"/>
      <dgm:spPr/>
    </dgm:pt>
    <dgm:pt modelId="{58290C23-0120-4111-8650-E5CCEF620214}" type="pres">
      <dgm:prSet presAssocID="{300C2AE3-91DE-4B73-9B0C-A8174219FCC2}" presName="Name13" presStyleLbl="parChTrans1D2" presStyleIdx="2" presStyleCnt="4"/>
      <dgm:spPr/>
      <dgm:t>
        <a:bodyPr/>
        <a:lstStyle/>
        <a:p>
          <a:endParaRPr lang="es-EC"/>
        </a:p>
      </dgm:t>
    </dgm:pt>
    <dgm:pt modelId="{5396170E-ED8F-448D-A964-646BAA1AFBFB}" type="pres">
      <dgm:prSet presAssocID="{8B19085C-BF98-4724-B029-E969F1B6D032}" presName="childText" presStyleLbl="bgAcc1" presStyleIdx="2" presStyleCnt="4" custScaleX="200340" custScaleY="135347">
        <dgm:presLayoutVars>
          <dgm:bulletEnabled val="1"/>
        </dgm:presLayoutVars>
      </dgm:prSet>
      <dgm:spPr/>
      <dgm:t>
        <a:bodyPr/>
        <a:lstStyle/>
        <a:p>
          <a:endParaRPr lang="es-EC"/>
        </a:p>
      </dgm:t>
    </dgm:pt>
    <dgm:pt modelId="{A062B33E-E7CF-47CC-B852-D03C58C5F29A}" type="pres">
      <dgm:prSet presAssocID="{899F04F7-2C0A-47CB-99C7-FBA38F7E0D55}" presName="Name13" presStyleLbl="parChTrans1D2" presStyleIdx="3" presStyleCnt="4"/>
      <dgm:spPr/>
      <dgm:t>
        <a:bodyPr/>
        <a:lstStyle/>
        <a:p>
          <a:endParaRPr lang="es-EC"/>
        </a:p>
      </dgm:t>
    </dgm:pt>
    <dgm:pt modelId="{B2CA8D29-F1CC-4659-8870-F11E1DDF4FC6}" type="pres">
      <dgm:prSet presAssocID="{FA4219C2-1861-4BD8-8D73-6899F3109635}" presName="childText" presStyleLbl="bgAcc1" presStyleIdx="3" presStyleCnt="4" custScaleX="202149" custScaleY="123120">
        <dgm:presLayoutVars>
          <dgm:bulletEnabled val="1"/>
        </dgm:presLayoutVars>
      </dgm:prSet>
      <dgm:spPr/>
      <dgm:t>
        <a:bodyPr/>
        <a:lstStyle/>
        <a:p>
          <a:endParaRPr lang="es-EC"/>
        </a:p>
      </dgm:t>
    </dgm:pt>
  </dgm:ptLst>
  <dgm:cxnLst>
    <dgm:cxn modelId="{778DD704-82EA-4020-ABB8-E6656014028A}" type="presOf" srcId="{300C2AE3-91DE-4B73-9B0C-A8174219FCC2}" destId="{58290C23-0120-4111-8650-E5CCEF620214}" srcOrd="0" destOrd="0" presId="urn:microsoft.com/office/officeart/2005/8/layout/hierarchy3"/>
    <dgm:cxn modelId="{8AC9718E-8805-4463-8235-C460227383B9}" srcId="{6BEDCD02-BEB0-4C09-8306-CAEC84DE27CF}" destId="{8B19085C-BF98-4724-B029-E969F1B6D032}" srcOrd="0" destOrd="0" parTransId="{300C2AE3-91DE-4B73-9B0C-A8174219FCC2}" sibTransId="{F3105755-71A3-4ADB-9D92-6DB5C3662A17}"/>
    <dgm:cxn modelId="{F655E113-6E54-4FAA-8586-B338F7676C2B}" srcId="{EF902840-A8FE-4C16-8459-F7FF73E36733}" destId="{B34F26C3-49C9-4A39-A76D-C835F230EB9F}" srcOrd="1" destOrd="0" parTransId="{29489D52-DCD8-4CC3-A538-459EA1B35D83}" sibTransId="{79123BA1-A6FB-495D-9F9D-059134EEDBFA}"/>
    <dgm:cxn modelId="{D5B7CEBA-9DD7-4C5E-B495-8D0BA9AD2AF2}" type="presOf" srcId="{94163262-8064-4834-AAD8-372EA5EA5C27}" destId="{F90AA987-FAAE-4CB4-82F5-37D89156FBC3}" srcOrd="0" destOrd="0" presId="urn:microsoft.com/office/officeart/2005/8/layout/hierarchy3"/>
    <dgm:cxn modelId="{1F3F0C1B-3A96-449F-AA97-590F0D2D0525}" srcId="{EF902840-A8FE-4C16-8459-F7FF73E36733}" destId="{59145F58-52DB-4E85-8F79-121F519FE0F0}" srcOrd="0" destOrd="0" parTransId="{94163262-8064-4834-AAD8-372EA5EA5C27}" sibTransId="{282B8D3D-C24E-4FA2-9459-EB542DECEC2D}"/>
    <dgm:cxn modelId="{1AE6C5D2-3C1B-4A21-A34E-0A5E21733F86}" srcId="{977B3ADB-F3A2-4B0D-B276-E92D1CA606DB}" destId="{EF902840-A8FE-4C16-8459-F7FF73E36733}" srcOrd="0" destOrd="0" parTransId="{EE2C42F9-5BAF-4DDF-85E4-536A374ED611}" sibTransId="{1BA5FC1F-C212-440C-8AA7-1CA38BB927DF}"/>
    <dgm:cxn modelId="{92FD2DAD-224A-45AC-9DC8-5F06ACCBCC6F}" type="presOf" srcId="{6BEDCD02-BEB0-4C09-8306-CAEC84DE27CF}" destId="{D28921EC-EE6F-4A29-9DB9-3DDC2B9EBEF8}" srcOrd="1" destOrd="0" presId="urn:microsoft.com/office/officeart/2005/8/layout/hierarchy3"/>
    <dgm:cxn modelId="{727CED59-AC4D-43B9-B11F-94CF2D3F43D5}" type="presOf" srcId="{59145F58-52DB-4E85-8F79-121F519FE0F0}" destId="{0482A826-D52C-462D-8FB0-121C521F9907}" srcOrd="0" destOrd="0" presId="urn:microsoft.com/office/officeart/2005/8/layout/hierarchy3"/>
    <dgm:cxn modelId="{A062A6CE-5A52-45E1-848D-C9BF6085DA6A}" srcId="{6BEDCD02-BEB0-4C09-8306-CAEC84DE27CF}" destId="{FA4219C2-1861-4BD8-8D73-6899F3109635}" srcOrd="1" destOrd="0" parTransId="{899F04F7-2C0A-47CB-99C7-FBA38F7E0D55}" sibTransId="{196A2518-F300-40B5-93AE-0FA341979F82}"/>
    <dgm:cxn modelId="{27F397B0-B54A-4781-98A0-A1D309718798}" type="presOf" srcId="{6BEDCD02-BEB0-4C09-8306-CAEC84DE27CF}" destId="{7D79BA28-67EA-40AB-BB8B-06F0C0097691}" srcOrd="0" destOrd="0" presId="urn:microsoft.com/office/officeart/2005/8/layout/hierarchy3"/>
    <dgm:cxn modelId="{CDFE6D82-6147-4962-AA7E-AB450251F231}" type="presOf" srcId="{B34F26C3-49C9-4A39-A76D-C835F230EB9F}" destId="{63485520-2361-4815-AC2E-8F034B70DE40}" srcOrd="0" destOrd="0" presId="urn:microsoft.com/office/officeart/2005/8/layout/hierarchy3"/>
    <dgm:cxn modelId="{DCA8A799-7265-4CA9-878D-28C5901B0DFB}" type="presOf" srcId="{8B19085C-BF98-4724-B029-E969F1B6D032}" destId="{5396170E-ED8F-448D-A964-646BAA1AFBFB}" srcOrd="0" destOrd="0" presId="urn:microsoft.com/office/officeart/2005/8/layout/hierarchy3"/>
    <dgm:cxn modelId="{3801898D-7F10-4C52-9EAC-F98C65B35721}" type="presOf" srcId="{977B3ADB-F3A2-4B0D-B276-E92D1CA606DB}" destId="{6E150712-90FE-41D1-8D87-79CA2C187C3D}" srcOrd="0" destOrd="0" presId="urn:microsoft.com/office/officeart/2005/8/layout/hierarchy3"/>
    <dgm:cxn modelId="{71165346-0144-495D-90BB-2CEFD28BDDAF}" type="presOf" srcId="{29489D52-DCD8-4CC3-A538-459EA1B35D83}" destId="{B800962D-022F-4F21-8934-BDB81BB5668A}" srcOrd="0" destOrd="0" presId="urn:microsoft.com/office/officeart/2005/8/layout/hierarchy3"/>
    <dgm:cxn modelId="{FA7C8D0F-1E94-4A7F-84FF-BFC3A111BD3A}" type="presOf" srcId="{EF902840-A8FE-4C16-8459-F7FF73E36733}" destId="{A0008E65-AD30-40C8-BEC5-12992CD144FB}" srcOrd="0" destOrd="0" presId="urn:microsoft.com/office/officeart/2005/8/layout/hierarchy3"/>
    <dgm:cxn modelId="{0D76AD8F-003B-48DB-90DB-A48B6538FCE7}" type="presOf" srcId="{EF902840-A8FE-4C16-8459-F7FF73E36733}" destId="{25B9777F-B857-46B8-B877-1577337EDE21}" srcOrd="1" destOrd="0" presId="urn:microsoft.com/office/officeart/2005/8/layout/hierarchy3"/>
    <dgm:cxn modelId="{E025DB37-565F-407C-A206-1B3470DFF354}" type="presOf" srcId="{899F04F7-2C0A-47CB-99C7-FBA38F7E0D55}" destId="{A062B33E-E7CF-47CC-B852-D03C58C5F29A}" srcOrd="0" destOrd="0" presId="urn:microsoft.com/office/officeart/2005/8/layout/hierarchy3"/>
    <dgm:cxn modelId="{FA104A10-EF9A-4C22-9358-420D682ECBD5}" type="presOf" srcId="{FA4219C2-1861-4BD8-8D73-6899F3109635}" destId="{B2CA8D29-F1CC-4659-8870-F11E1DDF4FC6}" srcOrd="0" destOrd="0" presId="urn:microsoft.com/office/officeart/2005/8/layout/hierarchy3"/>
    <dgm:cxn modelId="{81432615-3573-42F5-95B3-6F70252B41D9}" srcId="{977B3ADB-F3A2-4B0D-B276-E92D1CA606DB}" destId="{6BEDCD02-BEB0-4C09-8306-CAEC84DE27CF}" srcOrd="1" destOrd="0" parTransId="{8E14486E-A7B7-4042-9877-4A259F21DEFE}" sibTransId="{D8253B8B-6A78-4C0F-B0AA-82E54667501E}"/>
    <dgm:cxn modelId="{346882E5-89EB-4689-9868-F932C6AA90D5}" type="presParOf" srcId="{6E150712-90FE-41D1-8D87-79CA2C187C3D}" destId="{90658BCE-8167-4B3D-88B7-025D3F70725A}" srcOrd="0" destOrd="0" presId="urn:microsoft.com/office/officeart/2005/8/layout/hierarchy3"/>
    <dgm:cxn modelId="{E3EEC6B0-F1E0-45A9-B6E4-841EFFF9E698}" type="presParOf" srcId="{90658BCE-8167-4B3D-88B7-025D3F70725A}" destId="{C03E7B46-48F7-4CE2-89B8-B63C5AFC7958}" srcOrd="0" destOrd="0" presId="urn:microsoft.com/office/officeart/2005/8/layout/hierarchy3"/>
    <dgm:cxn modelId="{CFD9289E-2B60-4695-ABBA-096AE38368FD}" type="presParOf" srcId="{C03E7B46-48F7-4CE2-89B8-B63C5AFC7958}" destId="{A0008E65-AD30-40C8-BEC5-12992CD144FB}" srcOrd="0" destOrd="0" presId="urn:microsoft.com/office/officeart/2005/8/layout/hierarchy3"/>
    <dgm:cxn modelId="{3B9EB532-BE6A-4897-A0B6-8A356B443782}" type="presParOf" srcId="{C03E7B46-48F7-4CE2-89B8-B63C5AFC7958}" destId="{25B9777F-B857-46B8-B877-1577337EDE21}" srcOrd="1" destOrd="0" presId="urn:microsoft.com/office/officeart/2005/8/layout/hierarchy3"/>
    <dgm:cxn modelId="{E4935711-3900-4CC5-8C28-E7C84C4A390D}" type="presParOf" srcId="{90658BCE-8167-4B3D-88B7-025D3F70725A}" destId="{57EBAE13-B883-4D8D-B53C-CE03DED859B4}" srcOrd="1" destOrd="0" presId="urn:microsoft.com/office/officeart/2005/8/layout/hierarchy3"/>
    <dgm:cxn modelId="{4BA5CBB2-C2B7-4D30-B3C8-E8FD5A37986C}" type="presParOf" srcId="{57EBAE13-B883-4D8D-B53C-CE03DED859B4}" destId="{F90AA987-FAAE-4CB4-82F5-37D89156FBC3}" srcOrd="0" destOrd="0" presId="urn:microsoft.com/office/officeart/2005/8/layout/hierarchy3"/>
    <dgm:cxn modelId="{2CA8172A-46C5-42EB-9202-A7A6D87C0142}" type="presParOf" srcId="{57EBAE13-B883-4D8D-B53C-CE03DED859B4}" destId="{0482A826-D52C-462D-8FB0-121C521F9907}" srcOrd="1" destOrd="0" presId="urn:microsoft.com/office/officeart/2005/8/layout/hierarchy3"/>
    <dgm:cxn modelId="{0EBECE8E-358E-48AC-B62C-CFA5856CE9EB}" type="presParOf" srcId="{57EBAE13-B883-4D8D-B53C-CE03DED859B4}" destId="{B800962D-022F-4F21-8934-BDB81BB5668A}" srcOrd="2" destOrd="0" presId="urn:microsoft.com/office/officeart/2005/8/layout/hierarchy3"/>
    <dgm:cxn modelId="{934A6CE1-F56D-4E04-9D02-E2F8B899DEFA}" type="presParOf" srcId="{57EBAE13-B883-4D8D-B53C-CE03DED859B4}" destId="{63485520-2361-4815-AC2E-8F034B70DE40}" srcOrd="3" destOrd="0" presId="urn:microsoft.com/office/officeart/2005/8/layout/hierarchy3"/>
    <dgm:cxn modelId="{FCAA4185-CC37-4B44-A15D-1D7C1D5D6390}" type="presParOf" srcId="{6E150712-90FE-41D1-8D87-79CA2C187C3D}" destId="{2E5B319F-9FFF-4D24-807A-49FF9B32383A}" srcOrd="1" destOrd="0" presId="urn:microsoft.com/office/officeart/2005/8/layout/hierarchy3"/>
    <dgm:cxn modelId="{FFAC226F-564C-43EA-A86D-38813338216C}" type="presParOf" srcId="{2E5B319F-9FFF-4D24-807A-49FF9B32383A}" destId="{65095729-DA70-4ECB-935E-70E5526B80EE}" srcOrd="0" destOrd="0" presId="urn:microsoft.com/office/officeart/2005/8/layout/hierarchy3"/>
    <dgm:cxn modelId="{DEA15D72-EA8D-4152-BE60-015352333BF0}" type="presParOf" srcId="{65095729-DA70-4ECB-935E-70E5526B80EE}" destId="{7D79BA28-67EA-40AB-BB8B-06F0C0097691}" srcOrd="0" destOrd="0" presId="urn:microsoft.com/office/officeart/2005/8/layout/hierarchy3"/>
    <dgm:cxn modelId="{02F14914-A26B-4CCC-AB24-BA149D2935CD}" type="presParOf" srcId="{65095729-DA70-4ECB-935E-70E5526B80EE}" destId="{D28921EC-EE6F-4A29-9DB9-3DDC2B9EBEF8}" srcOrd="1" destOrd="0" presId="urn:microsoft.com/office/officeart/2005/8/layout/hierarchy3"/>
    <dgm:cxn modelId="{5A9B3130-F5BE-4441-942E-1A9A75EC2457}" type="presParOf" srcId="{2E5B319F-9FFF-4D24-807A-49FF9B32383A}" destId="{A3DCBE84-DB16-441C-B0F9-3D8EEC32089D}" srcOrd="1" destOrd="0" presId="urn:microsoft.com/office/officeart/2005/8/layout/hierarchy3"/>
    <dgm:cxn modelId="{7D7CB853-D21C-401F-81D3-5E26095C2643}" type="presParOf" srcId="{A3DCBE84-DB16-441C-B0F9-3D8EEC32089D}" destId="{58290C23-0120-4111-8650-E5CCEF620214}" srcOrd="0" destOrd="0" presId="urn:microsoft.com/office/officeart/2005/8/layout/hierarchy3"/>
    <dgm:cxn modelId="{B61418BB-E4D8-4701-A068-CC79F37AEA80}" type="presParOf" srcId="{A3DCBE84-DB16-441C-B0F9-3D8EEC32089D}" destId="{5396170E-ED8F-448D-A964-646BAA1AFBFB}" srcOrd="1" destOrd="0" presId="urn:microsoft.com/office/officeart/2005/8/layout/hierarchy3"/>
    <dgm:cxn modelId="{DF727FAE-D212-48C0-9D13-987D14CD4E3E}" type="presParOf" srcId="{A3DCBE84-DB16-441C-B0F9-3D8EEC32089D}" destId="{A062B33E-E7CF-47CC-B852-D03C58C5F29A}" srcOrd="2" destOrd="0" presId="urn:microsoft.com/office/officeart/2005/8/layout/hierarchy3"/>
    <dgm:cxn modelId="{006364F0-6345-4C6A-AC7E-0FDE4E841392}" type="presParOf" srcId="{A3DCBE84-DB16-441C-B0F9-3D8EEC32089D}" destId="{B2CA8D29-F1CC-4659-8870-F11E1DDF4FC6}"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977B3ADB-F3A2-4B0D-B276-E92D1CA606DB}" type="doc">
      <dgm:prSet loTypeId="urn:microsoft.com/office/officeart/2005/8/layout/hierarchy3" loCatId="list" qsTypeId="urn:microsoft.com/office/officeart/2005/8/quickstyle/simple1" qsCatId="simple" csTypeId="urn:microsoft.com/office/officeart/2005/8/colors/colorful5" csCatId="colorful" phldr="1"/>
      <dgm:spPr/>
      <dgm:t>
        <a:bodyPr/>
        <a:lstStyle/>
        <a:p>
          <a:endParaRPr lang="es-EC"/>
        </a:p>
      </dgm:t>
    </dgm:pt>
    <dgm:pt modelId="{EF902840-A8FE-4C16-8459-F7FF73E36733}">
      <dgm:prSet phldrT="[Texto]" custT="1"/>
      <dgm:spPr>
        <a:solidFill>
          <a:schemeClr val="accent5">
            <a:lumMod val="40000"/>
            <a:lumOff val="60000"/>
          </a:schemeClr>
        </a:solidFill>
      </dgm:spPr>
      <dgm:t>
        <a:bodyPr/>
        <a:lstStyle/>
        <a:p>
          <a:pPr algn="ctr"/>
          <a:r>
            <a:rPr lang="es-EC" sz="1600" b="1" dirty="0">
              <a:solidFill>
                <a:schemeClr val="tx1"/>
              </a:solidFill>
              <a:latin typeface="+mj-lt"/>
              <a:cs typeface="Arial" pitchFamily="34" charset="0"/>
            </a:rPr>
            <a:t>Plantas medicinales</a:t>
          </a:r>
        </a:p>
      </dgm:t>
    </dgm:pt>
    <dgm:pt modelId="{EE2C42F9-5BAF-4DDF-85E4-536A374ED611}" type="parTrans" cxnId="{1AE6C5D2-3C1B-4A21-A34E-0A5E21733F86}">
      <dgm:prSet/>
      <dgm:spPr/>
      <dgm:t>
        <a:bodyPr/>
        <a:lstStyle/>
        <a:p>
          <a:endParaRPr lang="es-EC" sz="1100">
            <a:latin typeface="+mj-lt"/>
          </a:endParaRPr>
        </a:p>
      </dgm:t>
    </dgm:pt>
    <dgm:pt modelId="{1BA5FC1F-C212-440C-8AA7-1CA38BB927DF}" type="sibTrans" cxnId="{1AE6C5D2-3C1B-4A21-A34E-0A5E21733F86}">
      <dgm:prSet/>
      <dgm:spPr/>
      <dgm:t>
        <a:bodyPr/>
        <a:lstStyle/>
        <a:p>
          <a:endParaRPr lang="es-EC" sz="1100">
            <a:latin typeface="+mj-lt"/>
          </a:endParaRPr>
        </a:p>
      </dgm:t>
    </dgm:pt>
    <dgm:pt modelId="{59145F58-52DB-4E85-8F79-121F519FE0F0}">
      <dgm:prSet custT="1"/>
      <dgm:spPr/>
      <dgm:t>
        <a:bodyPr/>
        <a:lstStyle/>
        <a:p>
          <a:pPr algn="just"/>
          <a:r>
            <a:rPr lang="es-ES" sz="1400" dirty="0"/>
            <a:t>Registre el número de terreno en la columna 1; en la columna 2 escriba “</a:t>
          </a:r>
          <a:r>
            <a:rPr lang="es-ES" sz="1400" b="1" dirty="0"/>
            <a:t>PLANTAS MEDICINALES”,</a:t>
          </a:r>
          <a:r>
            <a:rPr lang="es-ES" sz="1400" dirty="0"/>
            <a:t> en condición del cultivo código 1 de solo, en la columna </a:t>
          </a:r>
          <a:r>
            <a:rPr lang="es-ES" sz="1400" dirty="0" smtClean="0"/>
            <a:t>11 </a:t>
          </a:r>
          <a:r>
            <a:rPr lang="es-ES" sz="1400" dirty="0"/>
            <a:t>la superficie plantada y la información de prácticas en el </a:t>
          </a:r>
          <a:r>
            <a:rPr lang="es-ES" sz="1400" dirty="0" smtClean="0"/>
            <a:t>cultivo, empelo y costos, </a:t>
          </a:r>
          <a:r>
            <a:rPr lang="es-ES" sz="1400" b="1" dirty="0"/>
            <a:t>NO</a:t>
          </a:r>
          <a:r>
            <a:rPr lang="es-ES" sz="1400" dirty="0"/>
            <a:t> solicite información para el resto de columnas. </a:t>
          </a:r>
          <a:endParaRPr lang="es-EC" sz="1400" u="none" dirty="0">
            <a:latin typeface="+mj-lt"/>
            <a:cs typeface="Arial" pitchFamily="34" charset="0"/>
          </a:endParaRPr>
        </a:p>
      </dgm:t>
    </dgm:pt>
    <dgm:pt modelId="{282B8D3D-C24E-4FA2-9459-EB542DECEC2D}" type="sibTrans" cxnId="{1F3F0C1B-3A96-449F-AA97-590F0D2D0525}">
      <dgm:prSet/>
      <dgm:spPr/>
      <dgm:t>
        <a:bodyPr/>
        <a:lstStyle/>
        <a:p>
          <a:endParaRPr lang="es-EC" sz="1100">
            <a:latin typeface="+mj-lt"/>
          </a:endParaRPr>
        </a:p>
      </dgm:t>
    </dgm:pt>
    <dgm:pt modelId="{94163262-8064-4834-AAD8-372EA5EA5C27}" type="parTrans" cxnId="{1F3F0C1B-3A96-449F-AA97-590F0D2D0525}">
      <dgm:prSet/>
      <dgm:spPr/>
      <dgm:t>
        <a:bodyPr/>
        <a:lstStyle/>
        <a:p>
          <a:endParaRPr lang="es-EC" sz="1100" dirty="0">
            <a:latin typeface="+mj-lt"/>
          </a:endParaRPr>
        </a:p>
      </dgm:t>
    </dgm:pt>
    <dgm:pt modelId="{6E150712-90FE-41D1-8D87-79CA2C187C3D}" type="pres">
      <dgm:prSet presAssocID="{977B3ADB-F3A2-4B0D-B276-E92D1CA606DB}" presName="diagram" presStyleCnt="0">
        <dgm:presLayoutVars>
          <dgm:chPref val="1"/>
          <dgm:dir/>
          <dgm:animOne val="branch"/>
          <dgm:animLvl val="lvl"/>
          <dgm:resizeHandles/>
        </dgm:presLayoutVars>
      </dgm:prSet>
      <dgm:spPr/>
      <dgm:t>
        <a:bodyPr/>
        <a:lstStyle/>
        <a:p>
          <a:endParaRPr lang="es-EC"/>
        </a:p>
      </dgm:t>
    </dgm:pt>
    <dgm:pt modelId="{90658BCE-8167-4B3D-88B7-025D3F70725A}" type="pres">
      <dgm:prSet presAssocID="{EF902840-A8FE-4C16-8459-F7FF73E36733}" presName="root" presStyleCnt="0"/>
      <dgm:spPr/>
    </dgm:pt>
    <dgm:pt modelId="{C03E7B46-48F7-4CE2-89B8-B63C5AFC7958}" type="pres">
      <dgm:prSet presAssocID="{EF902840-A8FE-4C16-8459-F7FF73E36733}" presName="rootComposite" presStyleCnt="0"/>
      <dgm:spPr/>
    </dgm:pt>
    <dgm:pt modelId="{A0008E65-AD30-40C8-BEC5-12992CD144FB}" type="pres">
      <dgm:prSet presAssocID="{EF902840-A8FE-4C16-8459-F7FF73E36733}" presName="rootText" presStyleLbl="node1" presStyleIdx="0" presStyleCnt="1" custScaleX="84553" custScaleY="44613" custLinFactNeighborX="-11713" custLinFactNeighborY="-93"/>
      <dgm:spPr/>
      <dgm:t>
        <a:bodyPr/>
        <a:lstStyle/>
        <a:p>
          <a:endParaRPr lang="es-EC"/>
        </a:p>
      </dgm:t>
    </dgm:pt>
    <dgm:pt modelId="{25B9777F-B857-46B8-B877-1577337EDE21}" type="pres">
      <dgm:prSet presAssocID="{EF902840-A8FE-4C16-8459-F7FF73E36733}" presName="rootConnector" presStyleLbl="node1" presStyleIdx="0" presStyleCnt="1"/>
      <dgm:spPr/>
      <dgm:t>
        <a:bodyPr/>
        <a:lstStyle/>
        <a:p>
          <a:endParaRPr lang="es-EC"/>
        </a:p>
      </dgm:t>
    </dgm:pt>
    <dgm:pt modelId="{57EBAE13-B883-4D8D-B53C-CE03DED859B4}" type="pres">
      <dgm:prSet presAssocID="{EF902840-A8FE-4C16-8459-F7FF73E36733}" presName="childShape" presStyleCnt="0"/>
      <dgm:spPr/>
    </dgm:pt>
    <dgm:pt modelId="{F90AA987-FAAE-4CB4-82F5-37D89156FBC3}" type="pres">
      <dgm:prSet presAssocID="{94163262-8064-4834-AAD8-372EA5EA5C27}" presName="Name13" presStyleLbl="parChTrans1D2" presStyleIdx="0" presStyleCnt="1"/>
      <dgm:spPr/>
      <dgm:t>
        <a:bodyPr/>
        <a:lstStyle/>
        <a:p>
          <a:endParaRPr lang="es-EC"/>
        </a:p>
      </dgm:t>
    </dgm:pt>
    <dgm:pt modelId="{0482A826-D52C-462D-8FB0-121C521F9907}" type="pres">
      <dgm:prSet presAssocID="{59145F58-52DB-4E85-8F79-121F519FE0F0}" presName="childText" presStyleLbl="bgAcc1" presStyleIdx="0" presStyleCnt="1" custScaleX="143804" custScaleY="70804" custLinFactNeighborX="-17251" custLinFactNeighborY="-1253">
        <dgm:presLayoutVars>
          <dgm:bulletEnabled val="1"/>
        </dgm:presLayoutVars>
      </dgm:prSet>
      <dgm:spPr/>
      <dgm:t>
        <a:bodyPr/>
        <a:lstStyle/>
        <a:p>
          <a:endParaRPr lang="es-EC"/>
        </a:p>
      </dgm:t>
    </dgm:pt>
  </dgm:ptLst>
  <dgm:cxnLst>
    <dgm:cxn modelId="{2C8F73F0-8732-4E01-97C9-5B9F291728F1}" type="presOf" srcId="{EF902840-A8FE-4C16-8459-F7FF73E36733}" destId="{A0008E65-AD30-40C8-BEC5-12992CD144FB}" srcOrd="0" destOrd="0" presId="urn:microsoft.com/office/officeart/2005/8/layout/hierarchy3"/>
    <dgm:cxn modelId="{0DE80F36-709F-4DE5-890B-5F9E7BFC2C2F}" type="presOf" srcId="{977B3ADB-F3A2-4B0D-B276-E92D1CA606DB}" destId="{6E150712-90FE-41D1-8D87-79CA2C187C3D}" srcOrd="0" destOrd="0" presId="urn:microsoft.com/office/officeart/2005/8/layout/hierarchy3"/>
    <dgm:cxn modelId="{1AE6C5D2-3C1B-4A21-A34E-0A5E21733F86}" srcId="{977B3ADB-F3A2-4B0D-B276-E92D1CA606DB}" destId="{EF902840-A8FE-4C16-8459-F7FF73E36733}" srcOrd="0" destOrd="0" parTransId="{EE2C42F9-5BAF-4DDF-85E4-536A374ED611}" sibTransId="{1BA5FC1F-C212-440C-8AA7-1CA38BB927DF}"/>
    <dgm:cxn modelId="{1F3F0C1B-3A96-449F-AA97-590F0D2D0525}" srcId="{EF902840-A8FE-4C16-8459-F7FF73E36733}" destId="{59145F58-52DB-4E85-8F79-121F519FE0F0}" srcOrd="0" destOrd="0" parTransId="{94163262-8064-4834-AAD8-372EA5EA5C27}" sibTransId="{282B8D3D-C24E-4FA2-9459-EB542DECEC2D}"/>
    <dgm:cxn modelId="{94BDC650-47D4-4BB6-A4ED-9C8949B4D052}" type="presOf" srcId="{EF902840-A8FE-4C16-8459-F7FF73E36733}" destId="{25B9777F-B857-46B8-B877-1577337EDE21}" srcOrd="1" destOrd="0" presId="urn:microsoft.com/office/officeart/2005/8/layout/hierarchy3"/>
    <dgm:cxn modelId="{E8BE9E95-79D7-4698-AD9F-E6CA6E29A3F6}" type="presOf" srcId="{59145F58-52DB-4E85-8F79-121F519FE0F0}" destId="{0482A826-D52C-462D-8FB0-121C521F9907}" srcOrd="0" destOrd="0" presId="urn:microsoft.com/office/officeart/2005/8/layout/hierarchy3"/>
    <dgm:cxn modelId="{889B6759-2539-412C-9816-39D7A6F32678}" type="presOf" srcId="{94163262-8064-4834-AAD8-372EA5EA5C27}" destId="{F90AA987-FAAE-4CB4-82F5-37D89156FBC3}" srcOrd="0" destOrd="0" presId="urn:microsoft.com/office/officeart/2005/8/layout/hierarchy3"/>
    <dgm:cxn modelId="{EE217900-1D0E-4221-8184-7356D08C3D30}" type="presParOf" srcId="{6E150712-90FE-41D1-8D87-79CA2C187C3D}" destId="{90658BCE-8167-4B3D-88B7-025D3F70725A}" srcOrd="0" destOrd="0" presId="urn:microsoft.com/office/officeart/2005/8/layout/hierarchy3"/>
    <dgm:cxn modelId="{BBB26E12-1D25-4C71-81A2-81EFEC3C3FFD}" type="presParOf" srcId="{90658BCE-8167-4B3D-88B7-025D3F70725A}" destId="{C03E7B46-48F7-4CE2-89B8-B63C5AFC7958}" srcOrd="0" destOrd="0" presId="urn:microsoft.com/office/officeart/2005/8/layout/hierarchy3"/>
    <dgm:cxn modelId="{922559C6-E133-4519-89ED-97B850C8666B}" type="presParOf" srcId="{C03E7B46-48F7-4CE2-89B8-B63C5AFC7958}" destId="{A0008E65-AD30-40C8-BEC5-12992CD144FB}" srcOrd="0" destOrd="0" presId="urn:microsoft.com/office/officeart/2005/8/layout/hierarchy3"/>
    <dgm:cxn modelId="{3716D176-28AC-458B-B040-F7F662688E71}" type="presParOf" srcId="{C03E7B46-48F7-4CE2-89B8-B63C5AFC7958}" destId="{25B9777F-B857-46B8-B877-1577337EDE21}" srcOrd="1" destOrd="0" presId="urn:microsoft.com/office/officeart/2005/8/layout/hierarchy3"/>
    <dgm:cxn modelId="{BEB9A98B-E3D7-4951-8821-0D3AC6CC0BC0}" type="presParOf" srcId="{90658BCE-8167-4B3D-88B7-025D3F70725A}" destId="{57EBAE13-B883-4D8D-B53C-CE03DED859B4}" srcOrd="1" destOrd="0" presId="urn:microsoft.com/office/officeart/2005/8/layout/hierarchy3"/>
    <dgm:cxn modelId="{54DB9C68-3D11-4417-B448-DF8882712590}" type="presParOf" srcId="{57EBAE13-B883-4D8D-B53C-CE03DED859B4}" destId="{F90AA987-FAAE-4CB4-82F5-37D89156FBC3}" srcOrd="0" destOrd="0" presId="urn:microsoft.com/office/officeart/2005/8/layout/hierarchy3"/>
    <dgm:cxn modelId="{6D9158FA-AA88-43B0-A300-56A460BCF593}" type="presParOf" srcId="{57EBAE13-B883-4D8D-B53C-CE03DED859B4}" destId="{0482A826-D52C-462D-8FB0-121C521F9907}"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28139B2C-DF8D-4DCB-A3CC-BAAF96A5547F}"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s-EC"/>
        </a:p>
      </dgm:t>
    </dgm:pt>
    <dgm:pt modelId="{3FB377A4-F7CA-4900-82CC-A55AB226A5D0}">
      <dgm:prSet phldrT="[Texto]"/>
      <dgm:spPr/>
      <dgm:t>
        <a:bodyPr/>
        <a:lstStyle/>
        <a:p>
          <a:r>
            <a:rPr lang="es-EC" b="1" dirty="0"/>
            <a:t>Surcos </a:t>
          </a:r>
        </a:p>
      </dgm:t>
    </dgm:pt>
    <dgm:pt modelId="{8A7E5C3A-C6EC-44FD-B50E-05180930E456}" type="parTrans" cxnId="{52ECF2EC-A357-455A-ADE6-9DF5E461C56A}">
      <dgm:prSet/>
      <dgm:spPr/>
      <dgm:t>
        <a:bodyPr/>
        <a:lstStyle/>
        <a:p>
          <a:endParaRPr lang="es-EC"/>
        </a:p>
      </dgm:t>
    </dgm:pt>
    <dgm:pt modelId="{3E0E573C-C651-463B-91C2-9E027924233F}" type="sibTrans" cxnId="{52ECF2EC-A357-455A-ADE6-9DF5E461C56A}">
      <dgm:prSet/>
      <dgm:spPr/>
      <dgm:t>
        <a:bodyPr/>
        <a:lstStyle/>
        <a:p>
          <a:endParaRPr lang="es-EC"/>
        </a:p>
      </dgm:t>
    </dgm:pt>
    <dgm:pt modelId="{A38939AB-A5AC-4538-99B0-3C391B69ABE4}">
      <dgm:prSet/>
      <dgm:spPr/>
      <dgm:t>
        <a:bodyPr/>
        <a:lstStyle/>
        <a:p>
          <a:r>
            <a:rPr lang="es-EC" b="1" dirty="0"/>
            <a:t>Inundación</a:t>
          </a:r>
        </a:p>
      </dgm:t>
    </dgm:pt>
    <dgm:pt modelId="{072D6FF9-C69C-401E-BEEE-A49CB6D27654}" type="parTrans" cxnId="{55D6FFD3-448B-443F-ACE8-DB7C54DF3466}">
      <dgm:prSet/>
      <dgm:spPr/>
      <dgm:t>
        <a:bodyPr/>
        <a:lstStyle/>
        <a:p>
          <a:endParaRPr lang="es-EC"/>
        </a:p>
      </dgm:t>
    </dgm:pt>
    <dgm:pt modelId="{465AB370-4EA9-4568-A751-B533BDC75A25}" type="sibTrans" cxnId="{55D6FFD3-448B-443F-ACE8-DB7C54DF3466}">
      <dgm:prSet/>
      <dgm:spPr/>
      <dgm:t>
        <a:bodyPr/>
        <a:lstStyle/>
        <a:p>
          <a:endParaRPr lang="es-EC"/>
        </a:p>
      </dgm:t>
    </dgm:pt>
    <dgm:pt modelId="{1C023ECA-12D7-4CB8-9E7E-D1B886479652}" type="pres">
      <dgm:prSet presAssocID="{28139B2C-DF8D-4DCB-A3CC-BAAF96A5547F}" presName="Name0" presStyleCnt="0">
        <dgm:presLayoutVars>
          <dgm:dir/>
          <dgm:resizeHandles val="exact"/>
        </dgm:presLayoutVars>
      </dgm:prSet>
      <dgm:spPr/>
      <dgm:t>
        <a:bodyPr/>
        <a:lstStyle/>
        <a:p>
          <a:endParaRPr lang="es-EC"/>
        </a:p>
      </dgm:t>
    </dgm:pt>
    <dgm:pt modelId="{0F565434-922C-4E16-A703-A59A3E4E24D3}" type="pres">
      <dgm:prSet presAssocID="{3FB377A4-F7CA-4900-82CC-A55AB226A5D0}" presName="composite" presStyleCnt="0"/>
      <dgm:spPr/>
    </dgm:pt>
    <dgm:pt modelId="{C1B9CFB4-4215-48CB-8A68-DD3790DD3F37}" type="pres">
      <dgm:prSet presAssocID="{3FB377A4-F7CA-4900-82CC-A55AB226A5D0}" presName="rect1" presStyleLbl="bgImgPlace1" presStyleIdx="0" presStyleCnt="2"/>
      <dgm:spPr>
        <a:blipFill rotWithShape="1">
          <a:blip xmlns:r="http://schemas.openxmlformats.org/officeDocument/2006/relationships" r:embed="rId1"/>
          <a:stretch>
            <a:fillRect/>
          </a:stretch>
        </a:blipFill>
      </dgm:spPr>
    </dgm:pt>
    <dgm:pt modelId="{73419B5A-75D6-4784-B399-AB5F3C75ABBD}" type="pres">
      <dgm:prSet presAssocID="{3FB377A4-F7CA-4900-82CC-A55AB226A5D0}" presName="wedgeRectCallout1" presStyleLbl="node1" presStyleIdx="0" presStyleCnt="2">
        <dgm:presLayoutVars>
          <dgm:bulletEnabled val="1"/>
        </dgm:presLayoutVars>
      </dgm:prSet>
      <dgm:spPr/>
      <dgm:t>
        <a:bodyPr/>
        <a:lstStyle/>
        <a:p>
          <a:endParaRPr lang="es-EC"/>
        </a:p>
      </dgm:t>
    </dgm:pt>
    <dgm:pt modelId="{02B8CF22-F965-48F2-8DA7-B758277D0BAD}" type="pres">
      <dgm:prSet presAssocID="{3E0E573C-C651-463B-91C2-9E027924233F}" presName="sibTrans" presStyleCnt="0"/>
      <dgm:spPr/>
    </dgm:pt>
    <dgm:pt modelId="{EC1BBCAA-3CFC-4EB9-8AA3-069E4C30BB44}" type="pres">
      <dgm:prSet presAssocID="{A38939AB-A5AC-4538-99B0-3C391B69ABE4}" presName="composite" presStyleCnt="0"/>
      <dgm:spPr/>
    </dgm:pt>
    <dgm:pt modelId="{4F10B15B-2BCA-4693-802B-1DF6D1DA5376}" type="pres">
      <dgm:prSet presAssocID="{A38939AB-A5AC-4538-99B0-3C391B69ABE4}" presName="rect1" presStyleLbl="bgImgPlace1" presStyleIdx="1" presStyleCnt="2"/>
      <dgm:spPr>
        <a:blipFill rotWithShape="1">
          <a:blip xmlns:r="http://schemas.openxmlformats.org/officeDocument/2006/relationships" r:embed="rId2"/>
          <a:stretch>
            <a:fillRect/>
          </a:stretch>
        </a:blipFill>
      </dgm:spPr>
    </dgm:pt>
    <dgm:pt modelId="{D203A3D6-0177-48DB-8C0E-54C0B7C52DDB}" type="pres">
      <dgm:prSet presAssocID="{A38939AB-A5AC-4538-99B0-3C391B69ABE4}" presName="wedgeRectCallout1" presStyleLbl="node1" presStyleIdx="1" presStyleCnt="2">
        <dgm:presLayoutVars>
          <dgm:bulletEnabled val="1"/>
        </dgm:presLayoutVars>
      </dgm:prSet>
      <dgm:spPr/>
      <dgm:t>
        <a:bodyPr/>
        <a:lstStyle/>
        <a:p>
          <a:endParaRPr lang="es-EC"/>
        </a:p>
      </dgm:t>
    </dgm:pt>
  </dgm:ptLst>
  <dgm:cxnLst>
    <dgm:cxn modelId="{DF66922D-8659-4953-8AAE-023F2550CF45}" type="presOf" srcId="{28139B2C-DF8D-4DCB-A3CC-BAAF96A5547F}" destId="{1C023ECA-12D7-4CB8-9E7E-D1B886479652}" srcOrd="0" destOrd="0" presId="urn:microsoft.com/office/officeart/2008/layout/BendingPictureCaptionList"/>
    <dgm:cxn modelId="{52ECF2EC-A357-455A-ADE6-9DF5E461C56A}" srcId="{28139B2C-DF8D-4DCB-A3CC-BAAF96A5547F}" destId="{3FB377A4-F7CA-4900-82CC-A55AB226A5D0}" srcOrd="0" destOrd="0" parTransId="{8A7E5C3A-C6EC-44FD-B50E-05180930E456}" sibTransId="{3E0E573C-C651-463B-91C2-9E027924233F}"/>
    <dgm:cxn modelId="{55D6FFD3-448B-443F-ACE8-DB7C54DF3466}" srcId="{28139B2C-DF8D-4DCB-A3CC-BAAF96A5547F}" destId="{A38939AB-A5AC-4538-99B0-3C391B69ABE4}" srcOrd="1" destOrd="0" parTransId="{072D6FF9-C69C-401E-BEEE-A49CB6D27654}" sibTransId="{465AB370-4EA9-4568-A751-B533BDC75A25}"/>
    <dgm:cxn modelId="{902B6CE3-1A43-46D3-BFC9-789F74175103}" type="presOf" srcId="{A38939AB-A5AC-4538-99B0-3C391B69ABE4}" destId="{D203A3D6-0177-48DB-8C0E-54C0B7C52DDB}" srcOrd="0" destOrd="0" presId="urn:microsoft.com/office/officeart/2008/layout/BendingPictureCaptionList"/>
    <dgm:cxn modelId="{F716F01D-9C27-4878-B712-9238349C5EA2}" type="presOf" srcId="{3FB377A4-F7CA-4900-82CC-A55AB226A5D0}" destId="{73419B5A-75D6-4784-B399-AB5F3C75ABBD}" srcOrd="0" destOrd="0" presId="urn:microsoft.com/office/officeart/2008/layout/BendingPictureCaptionList"/>
    <dgm:cxn modelId="{767BDA5F-F88F-4F59-A21D-D54412261025}" type="presParOf" srcId="{1C023ECA-12D7-4CB8-9E7E-D1B886479652}" destId="{0F565434-922C-4E16-A703-A59A3E4E24D3}" srcOrd="0" destOrd="0" presId="urn:microsoft.com/office/officeart/2008/layout/BendingPictureCaptionList"/>
    <dgm:cxn modelId="{DB72D37B-BBE7-4B5B-973B-E9C7409C7A27}" type="presParOf" srcId="{0F565434-922C-4E16-A703-A59A3E4E24D3}" destId="{C1B9CFB4-4215-48CB-8A68-DD3790DD3F37}" srcOrd="0" destOrd="0" presId="urn:microsoft.com/office/officeart/2008/layout/BendingPictureCaptionList"/>
    <dgm:cxn modelId="{2E879116-2B89-49FF-9CF4-F4C92D26E2CA}" type="presParOf" srcId="{0F565434-922C-4E16-A703-A59A3E4E24D3}" destId="{73419B5A-75D6-4784-B399-AB5F3C75ABBD}" srcOrd="1" destOrd="0" presId="urn:microsoft.com/office/officeart/2008/layout/BendingPictureCaptionList"/>
    <dgm:cxn modelId="{61E78410-4775-447D-B49E-ABD4B610582C}" type="presParOf" srcId="{1C023ECA-12D7-4CB8-9E7E-D1B886479652}" destId="{02B8CF22-F965-48F2-8DA7-B758277D0BAD}" srcOrd="1" destOrd="0" presId="urn:microsoft.com/office/officeart/2008/layout/BendingPictureCaptionList"/>
    <dgm:cxn modelId="{C5E25BC1-E80B-4671-A323-C99C71053CDF}" type="presParOf" srcId="{1C023ECA-12D7-4CB8-9E7E-D1B886479652}" destId="{EC1BBCAA-3CFC-4EB9-8AA3-069E4C30BB44}" srcOrd="2" destOrd="0" presId="urn:microsoft.com/office/officeart/2008/layout/BendingPictureCaptionList"/>
    <dgm:cxn modelId="{85F20F42-E7D0-4776-830E-2B425D37C520}" type="presParOf" srcId="{EC1BBCAA-3CFC-4EB9-8AA3-069E4C30BB44}" destId="{4F10B15B-2BCA-4693-802B-1DF6D1DA5376}" srcOrd="0" destOrd="0" presId="urn:microsoft.com/office/officeart/2008/layout/BendingPictureCaptionList"/>
    <dgm:cxn modelId="{4E2BF630-C514-47EF-BCDC-9551BE4637C6}" type="presParOf" srcId="{EC1BBCAA-3CFC-4EB9-8AA3-069E4C30BB44}" destId="{D203A3D6-0177-48DB-8C0E-54C0B7C52DDB}"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28139B2C-DF8D-4DCB-A3CC-BAAF96A5547F}"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s-EC"/>
        </a:p>
      </dgm:t>
    </dgm:pt>
    <dgm:pt modelId="{3FB377A4-F7CA-4900-82CC-A55AB226A5D0}">
      <dgm:prSet phldrT="[Texto]"/>
      <dgm:spPr/>
      <dgm:t>
        <a:bodyPr/>
        <a:lstStyle/>
        <a:p>
          <a:r>
            <a:rPr lang="es-EC" b="1" dirty="0"/>
            <a:t>Aspersión</a:t>
          </a:r>
        </a:p>
      </dgm:t>
    </dgm:pt>
    <dgm:pt modelId="{8A7E5C3A-C6EC-44FD-B50E-05180930E456}" type="parTrans" cxnId="{52ECF2EC-A357-455A-ADE6-9DF5E461C56A}">
      <dgm:prSet/>
      <dgm:spPr/>
      <dgm:t>
        <a:bodyPr/>
        <a:lstStyle/>
        <a:p>
          <a:endParaRPr lang="es-EC"/>
        </a:p>
      </dgm:t>
    </dgm:pt>
    <dgm:pt modelId="{3E0E573C-C651-463B-91C2-9E027924233F}" type="sibTrans" cxnId="{52ECF2EC-A357-455A-ADE6-9DF5E461C56A}">
      <dgm:prSet/>
      <dgm:spPr/>
      <dgm:t>
        <a:bodyPr/>
        <a:lstStyle/>
        <a:p>
          <a:endParaRPr lang="es-EC"/>
        </a:p>
      </dgm:t>
    </dgm:pt>
    <dgm:pt modelId="{04225C40-FA3E-4731-9586-7517AF319B6B}">
      <dgm:prSet phldrT="[Texto]"/>
      <dgm:spPr/>
      <dgm:t>
        <a:bodyPr/>
        <a:lstStyle/>
        <a:p>
          <a:r>
            <a:rPr lang="es-EC" b="1" dirty="0"/>
            <a:t>Goteo </a:t>
          </a:r>
        </a:p>
      </dgm:t>
    </dgm:pt>
    <dgm:pt modelId="{1B5A4DA4-A1FA-4028-AB93-54714F872416}" type="parTrans" cxnId="{62D33E26-DB6F-438D-8295-E0C9AB14AE81}">
      <dgm:prSet/>
      <dgm:spPr/>
      <dgm:t>
        <a:bodyPr/>
        <a:lstStyle/>
        <a:p>
          <a:endParaRPr lang="es-EC"/>
        </a:p>
      </dgm:t>
    </dgm:pt>
    <dgm:pt modelId="{C4A7EF90-87E4-4ABD-82AF-F7B61CE4FE82}" type="sibTrans" cxnId="{62D33E26-DB6F-438D-8295-E0C9AB14AE81}">
      <dgm:prSet/>
      <dgm:spPr/>
      <dgm:t>
        <a:bodyPr/>
        <a:lstStyle/>
        <a:p>
          <a:endParaRPr lang="es-EC"/>
        </a:p>
      </dgm:t>
    </dgm:pt>
    <dgm:pt modelId="{E066B353-AF06-4374-A341-D5BB2A2DB270}">
      <dgm:prSet/>
      <dgm:spPr/>
      <dgm:t>
        <a:bodyPr/>
        <a:lstStyle/>
        <a:p>
          <a:r>
            <a:rPr lang="it-IT" b="1" dirty="0"/>
            <a:t>Microaspersión</a:t>
          </a:r>
          <a:endParaRPr lang="es-EC" b="1" dirty="0"/>
        </a:p>
      </dgm:t>
    </dgm:pt>
    <dgm:pt modelId="{38549856-1F49-4ED4-8DB7-586074FFB0A0}" type="parTrans" cxnId="{56D04548-DEDB-4626-ADFE-C45440E0F870}">
      <dgm:prSet/>
      <dgm:spPr/>
      <dgm:t>
        <a:bodyPr/>
        <a:lstStyle/>
        <a:p>
          <a:endParaRPr lang="es-EC"/>
        </a:p>
      </dgm:t>
    </dgm:pt>
    <dgm:pt modelId="{E944CC87-79AE-4511-986F-0D5304D4426C}" type="sibTrans" cxnId="{56D04548-DEDB-4626-ADFE-C45440E0F870}">
      <dgm:prSet/>
      <dgm:spPr/>
      <dgm:t>
        <a:bodyPr/>
        <a:lstStyle/>
        <a:p>
          <a:endParaRPr lang="es-EC"/>
        </a:p>
      </dgm:t>
    </dgm:pt>
    <dgm:pt modelId="{A38939AB-A5AC-4538-99B0-3C391B69ABE4}">
      <dgm:prSet/>
      <dgm:spPr/>
      <dgm:t>
        <a:bodyPr/>
        <a:lstStyle/>
        <a:p>
          <a:r>
            <a:rPr lang="es-EC" b="1" dirty="0"/>
            <a:t>Nebulización</a:t>
          </a:r>
        </a:p>
      </dgm:t>
    </dgm:pt>
    <dgm:pt modelId="{072D6FF9-C69C-401E-BEEE-A49CB6D27654}" type="parTrans" cxnId="{55D6FFD3-448B-443F-ACE8-DB7C54DF3466}">
      <dgm:prSet/>
      <dgm:spPr/>
      <dgm:t>
        <a:bodyPr/>
        <a:lstStyle/>
        <a:p>
          <a:endParaRPr lang="es-EC"/>
        </a:p>
      </dgm:t>
    </dgm:pt>
    <dgm:pt modelId="{465AB370-4EA9-4568-A751-B533BDC75A25}" type="sibTrans" cxnId="{55D6FFD3-448B-443F-ACE8-DB7C54DF3466}">
      <dgm:prSet/>
      <dgm:spPr/>
      <dgm:t>
        <a:bodyPr/>
        <a:lstStyle/>
        <a:p>
          <a:endParaRPr lang="es-EC"/>
        </a:p>
      </dgm:t>
    </dgm:pt>
    <dgm:pt modelId="{1C023ECA-12D7-4CB8-9E7E-D1B886479652}" type="pres">
      <dgm:prSet presAssocID="{28139B2C-DF8D-4DCB-A3CC-BAAF96A5547F}" presName="Name0" presStyleCnt="0">
        <dgm:presLayoutVars>
          <dgm:dir/>
          <dgm:resizeHandles val="exact"/>
        </dgm:presLayoutVars>
      </dgm:prSet>
      <dgm:spPr/>
      <dgm:t>
        <a:bodyPr/>
        <a:lstStyle/>
        <a:p>
          <a:endParaRPr lang="es-EC"/>
        </a:p>
      </dgm:t>
    </dgm:pt>
    <dgm:pt modelId="{0F565434-922C-4E16-A703-A59A3E4E24D3}" type="pres">
      <dgm:prSet presAssocID="{3FB377A4-F7CA-4900-82CC-A55AB226A5D0}" presName="composite" presStyleCnt="0"/>
      <dgm:spPr/>
    </dgm:pt>
    <dgm:pt modelId="{C1B9CFB4-4215-48CB-8A68-DD3790DD3F37}" type="pres">
      <dgm:prSet presAssocID="{3FB377A4-F7CA-4900-82CC-A55AB226A5D0}" presName="rect1" presStyleLbl="bgImgPlace1" presStyleIdx="0" presStyleCnt="4"/>
      <dgm:spPr>
        <a:blipFill rotWithShape="1">
          <a:blip xmlns:r="http://schemas.openxmlformats.org/officeDocument/2006/relationships" r:embed="rId1"/>
          <a:stretch>
            <a:fillRect/>
          </a:stretch>
        </a:blipFill>
      </dgm:spPr>
    </dgm:pt>
    <dgm:pt modelId="{73419B5A-75D6-4784-B399-AB5F3C75ABBD}" type="pres">
      <dgm:prSet presAssocID="{3FB377A4-F7CA-4900-82CC-A55AB226A5D0}" presName="wedgeRectCallout1" presStyleLbl="node1" presStyleIdx="0" presStyleCnt="4">
        <dgm:presLayoutVars>
          <dgm:bulletEnabled val="1"/>
        </dgm:presLayoutVars>
      </dgm:prSet>
      <dgm:spPr/>
      <dgm:t>
        <a:bodyPr/>
        <a:lstStyle/>
        <a:p>
          <a:endParaRPr lang="es-EC"/>
        </a:p>
      </dgm:t>
    </dgm:pt>
    <dgm:pt modelId="{02B8CF22-F965-48F2-8DA7-B758277D0BAD}" type="pres">
      <dgm:prSet presAssocID="{3E0E573C-C651-463B-91C2-9E027924233F}" presName="sibTrans" presStyleCnt="0"/>
      <dgm:spPr/>
    </dgm:pt>
    <dgm:pt modelId="{F80B4A29-65E7-4F45-8257-CB58ACC37972}" type="pres">
      <dgm:prSet presAssocID="{E066B353-AF06-4374-A341-D5BB2A2DB270}" presName="composite" presStyleCnt="0"/>
      <dgm:spPr/>
    </dgm:pt>
    <dgm:pt modelId="{87E3855F-96CF-4049-845B-750DC0034023}" type="pres">
      <dgm:prSet presAssocID="{E066B353-AF06-4374-A341-D5BB2A2DB270}" presName="rect1" presStyleLbl="bgImgPlace1" presStyleIdx="1" presStyleCnt="4"/>
      <dgm:spPr>
        <a:blipFill rotWithShape="1">
          <a:blip xmlns:r="http://schemas.openxmlformats.org/officeDocument/2006/relationships" r:embed="rId2"/>
          <a:stretch>
            <a:fillRect/>
          </a:stretch>
        </a:blipFill>
      </dgm:spPr>
    </dgm:pt>
    <dgm:pt modelId="{8F7DFE9A-9947-4676-88C6-4474E56C58C9}" type="pres">
      <dgm:prSet presAssocID="{E066B353-AF06-4374-A341-D5BB2A2DB270}" presName="wedgeRectCallout1" presStyleLbl="node1" presStyleIdx="1" presStyleCnt="4">
        <dgm:presLayoutVars>
          <dgm:bulletEnabled val="1"/>
        </dgm:presLayoutVars>
      </dgm:prSet>
      <dgm:spPr/>
      <dgm:t>
        <a:bodyPr/>
        <a:lstStyle/>
        <a:p>
          <a:endParaRPr lang="es-EC"/>
        </a:p>
      </dgm:t>
    </dgm:pt>
    <dgm:pt modelId="{54F4B77F-F3BE-46E7-8941-0C25CF0B40E1}" type="pres">
      <dgm:prSet presAssocID="{E944CC87-79AE-4511-986F-0D5304D4426C}" presName="sibTrans" presStyleCnt="0"/>
      <dgm:spPr/>
    </dgm:pt>
    <dgm:pt modelId="{1B53A4F8-DC57-4388-82CE-0B3B8A135F4B}" type="pres">
      <dgm:prSet presAssocID="{04225C40-FA3E-4731-9586-7517AF319B6B}" presName="composite" presStyleCnt="0"/>
      <dgm:spPr/>
    </dgm:pt>
    <dgm:pt modelId="{D7DFE9D4-A4FF-4EEF-85EA-502711E4E469}" type="pres">
      <dgm:prSet presAssocID="{04225C40-FA3E-4731-9586-7517AF319B6B}" presName="rect1" presStyleLbl="bgImgPlace1" presStyleIdx="2" presStyleCnt="4"/>
      <dgm:spPr>
        <a:blipFill rotWithShape="1">
          <a:blip xmlns:r="http://schemas.openxmlformats.org/officeDocument/2006/relationships" r:embed="rId3"/>
          <a:stretch>
            <a:fillRect/>
          </a:stretch>
        </a:blipFill>
      </dgm:spPr>
    </dgm:pt>
    <dgm:pt modelId="{B93164B4-54AC-4A50-8A41-E19D746B216F}" type="pres">
      <dgm:prSet presAssocID="{04225C40-FA3E-4731-9586-7517AF319B6B}" presName="wedgeRectCallout1" presStyleLbl="node1" presStyleIdx="2" presStyleCnt="4">
        <dgm:presLayoutVars>
          <dgm:bulletEnabled val="1"/>
        </dgm:presLayoutVars>
      </dgm:prSet>
      <dgm:spPr/>
      <dgm:t>
        <a:bodyPr/>
        <a:lstStyle/>
        <a:p>
          <a:endParaRPr lang="es-EC"/>
        </a:p>
      </dgm:t>
    </dgm:pt>
    <dgm:pt modelId="{96A54778-9469-4B54-84DD-ECD17F495C3B}" type="pres">
      <dgm:prSet presAssocID="{C4A7EF90-87E4-4ABD-82AF-F7B61CE4FE82}" presName="sibTrans" presStyleCnt="0"/>
      <dgm:spPr/>
    </dgm:pt>
    <dgm:pt modelId="{EC1BBCAA-3CFC-4EB9-8AA3-069E4C30BB44}" type="pres">
      <dgm:prSet presAssocID="{A38939AB-A5AC-4538-99B0-3C391B69ABE4}" presName="composite" presStyleCnt="0"/>
      <dgm:spPr/>
    </dgm:pt>
    <dgm:pt modelId="{4F10B15B-2BCA-4693-802B-1DF6D1DA5376}" type="pres">
      <dgm:prSet presAssocID="{A38939AB-A5AC-4538-99B0-3C391B69ABE4}" presName="rect1" presStyleLbl="bgImgPlace1" presStyleIdx="3" presStyleCnt="4"/>
      <dgm:spPr>
        <a:blipFill rotWithShape="1">
          <a:blip xmlns:r="http://schemas.openxmlformats.org/officeDocument/2006/relationships" r:embed="rId4"/>
          <a:stretch>
            <a:fillRect/>
          </a:stretch>
        </a:blipFill>
      </dgm:spPr>
    </dgm:pt>
    <dgm:pt modelId="{D203A3D6-0177-48DB-8C0E-54C0B7C52DDB}" type="pres">
      <dgm:prSet presAssocID="{A38939AB-A5AC-4538-99B0-3C391B69ABE4}" presName="wedgeRectCallout1" presStyleLbl="node1" presStyleIdx="3" presStyleCnt="4">
        <dgm:presLayoutVars>
          <dgm:bulletEnabled val="1"/>
        </dgm:presLayoutVars>
      </dgm:prSet>
      <dgm:spPr/>
      <dgm:t>
        <a:bodyPr/>
        <a:lstStyle/>
        <a:p>
          <a:endParaRPr lang="es-EC"/>
        </a:p>
      </dgm:t>
    </dgm:pt>
  </dgm:ptLst>
  <dgm:cxnLst>
    <dgm:cxn modelId="{9E5710A1-D3AD-4FC1-BF2D-39D499E79C8B}" type="presOf" srcId="{E066B353-AF06-4374-A341-D5BB2A2DB270}" destId="{8F7DFE9A-9947-4676-88C6-4474E56C58C9}" srcOrd="0" destOrd="0" presId="urn:microsoft.com/office/officeart/2008/layout/BendingPictureCaptionList"/>
    <dgm:cxn modelId="{CD23AC51-6B2D-4CE4-A235-73F940608DBE}" type="presOf" srcId="{3FB377A4-F7CA-4900-82CC-A55AB226A5D0}" destId="{73419B5A-75D6-4784-B399-AB5F3C75ABBD}" srcOrd="0" destOrd="0" presId="urn:microsoft.com/office/officeart/2008/layout/BendingPictureCaptionList"/>
    <dgm:cxn modelId="{52ECF2EC-A357-455A-ADE6-9DF5E461C56A}" srcId="{28139B2C-DF8D-4DCB-A3CC-BAAF96A5547F}" destId="{3FB377A4-F7CA-4900-82CC-A55AB226A5D0}" srcOrd="0" destOrd="0" parTransId="{8A7E5C3A-C6EC-44FD-B50E-05180930E456}" sibTransId="{3E0E573C-C651-463B-91C2-9E027924233F}"/>
    <dgm:cxn modelId="{33D3FF1A-9741-4209-9479-7AB66B04DF1E}" type="presOf" srcId="{A38939AB-A5AC-4538-99B0-3C391B69ABE4}" destId="{D203A3D6-0177-48DB-8C0E-54C0B7C52DDB}" srcOrd="0" destOrd="0" presId="urn:microsoft.com/office/officeart/2008/layout/BendingPictureCaptionList"/>
    <dgm:cxn modelId="{E51C6E0C-2BDC-4BE7-AD7F-98D1E21B494B}" type="presOf" srcId="{04225C40-FA3E-4731-9586-7517AF319B6B}" destId="{B93164B4-54AC-4A50-8A41-E19D746B216F}" srcOrd="0" destOrd="0" presId="urn:microsoft.com/office/officeart/2008/layout/BendingPictureCaptionList"/>
    <dgm:cxn modelId="{55D6FFD3-448B-443F-ACE8-DB7C54DF3466}" srcId="{28139B2C-DF8D-4DCB-A3CC-BAAF96A5547F}" destId="{A38939AB-A5AC-4538-99B0-3C391B69ABE4}" srcOrd="3" destOrd="0" parTransId="{072D6FF9-C69C-401E-BEEE-A49CB6D27654}" sibTransId="{465AB370-4EA9-4568-A751-B533BDC75A25}"/>
    <dgm:cxn modelId="{56D04548-DEDB-4626-ADFE-C45440E0F870}" srcId="{28139B2C-DF8D-4DCB-A3CC-BAAF96A5547F}" destId="{E066B353-AF06-4374-A341-D5BB2A2DB270}" srcOrd="1" destOrd="0" parTransId="{38549856-1F49-4ED4-8DB7-586074FFB0A0}" sibTransId="{E944CC87-79AE-4511-986F-0D5304D4426C}"/>
    <dgm:cxn modelId="{62D33E26-DB6F-438D-8295-E0C9AB14AE81}" srcId="{28139B2C-DF8D-4DCB-A3CC-BAAF96A5547F}" destId="{04225C40-FA3E-4731-9586-7517AF319B6B}" srcOrd="2" destOrd="0" parTransId="{1B5A4DA4-A1FA-4028-AB93-54714F872416}" sibTransId="{C4A7EF90-87E4-4ABD-82AF-F7B61CE4FE82}"/>
    <dgm:cxn modelId="{80122222-5598-4210-8986-A4108D0AFEF9}" type="presOf" srcId="{28139B2C-DF8D-4DCB-A3CC-BAAF96A5547F}" destId="{1C023ECA-12D7-4CB8-9E7E-D1B886479652}" srcOrd="0" destOrd="0" presId="urn:microsoft.com/office/officeart/2008/layout/BendingPictureCaptionList"/>
    <dgm:cxn modelId="{7F63CEB1-9FCE-4439-9C4A-BA03ABB0CC94}" type="presParOf" srcId="{1C023ECA-12D7-4CB8-9E7E-D1B886479652}" destId="{0F565434-922C-4E16-A703-A59A3E4E24D3}" srcOrd="0" destOrd="0" presId="urn:microsoft.com/office/officeart/2008/layout/BendingPictureCaptionList"/>
    <dgm:cxn modelId="{83EB920E-0B79-4967-961B-22B30C542408}" type="presParOf" srcId="{0F565434-922C-4E16-A703-A59A3E4E24D3}" destId="{C1B9CFB4-4215-48CB-8A68-DD3790DD3F37}" srcOrd="0" destOrd="0" presId="urn:microsoft.com/office/officeart/2008/layout/BendingPictureCaptionList"/>
    <dgm:cxn modelId="{88193038-4857-41CB-BCA5-E5FA2396ED57}" type="presParOf" srcId="{0F565434-922C-4E16-A703-A59A3E4E24D3}" destId="{73419B5A-75D6-4784-B399-AB5F3C75ABBD}" srcOrd="1" destOrd="0" presId="urn:microsoft.com/office/officeart/2008/layout/BendingPictureCaptionList"/>
    <dgm:cxn modelId="{0E946604-E739-4527-A7E5-DEA5DA2F54DA}" type="presParOf" srcId="{1C023ECA-12D7-4CB8-9E7E-D1B886479652}" destId="{02B8CF22-F965-48F2-8DA7-B758277D0BAD}" srcOrd="1" destOrd="0" presId="urn:microsoft.com/office/officeart/2008/layout/BendingPictureCaptionList"/>
    <dgm:cxn modelId="{B9CFC2CB-0391-4428-93E5-E96EFD789EA3}" type="presParOf" srcId="{1C023ECA-12D7-4CB8-9E7E-D1B886479652}" destId="{F80B4A29-65E7-4F45-8257-CB58ACC37972}" srcOrd="2" destOrd="0" presId="urn:microsoft.com/office/officeart/2008/layout/BendingPictureCaptionList"/>
    <dgm:cxn modelId="{4DA3B5BA-F45F-4E1E-8989-A488FA0B3938}" type="presParOf" srcId="{F80B4A29-65E7-4F45-8257-CB58ACC37972}" destId="{87E3855F-96CF-4049-845B-750DC0034023}" srcOrd="0" destOrd="0" presId="urn:microsoft.com/office/officeart/2008/layout/BendingPictureCaptionList"/>
    <dgm:cxn modelId="{513A0825-E24A-4AF0-A47F-53B2FD10DEBF}" type="presParOf" srcId="{F80B4A29-65E7-4F45-8257-CB58ACC37972}" destId="{8F7DFE9A-9947-4676-88C6-4474E56C58C9}" srcOrd="1" destOrd="0" presId="urn:microsoft.com/office/officeart/2008/layout/BendingPictureCaptionList"/>
    <dgm:cxn modelId="{F521922E-727D-42C7-B780-08124D14C6D6}" type="presParOf" srcId="{1C023ECA-12D7-4CB8-9E7E-D1B886479652}" destId="{54F4B77F-F3BE-46E7-8941-0C25CF0B40E1}" srcOrd="3" destOrd="0" presId="urn:microsoft.com/office/officeart/2008/layout/BendingPictureCaptionList"/>
    <dgm:cxn modelId="{B72851B9-236C-442D-8DD1-1C8B1D211CC7}" type="presParOf" srcId="{1C023ECA-12D7-4CB8-9E7E-D1B886479652}" destId="{1B53A4F8-DC57-4388-82CE-0B3B8A135F4B}" srcOrd="4" destOrd="0" presId="urn:microsoft.com/office/officeart/2008/layout/BendingPictureCaptionList"/>
    <dgm:cxn modelId="{0D163B7F-18D6-4666-B46E-43F5C10B7985}" type="presParOf" srcId="{1B53A4F8-DC57-4388-82CE-0B3B8A135F4B}" destId="{D7DFE9D4-A4FF-4EEF-85EA-502711E4E469}" srcOrd="0" destOrd="0" presId="urn:microsoft.com/office/officeart/2008/layout/BendingPictureCaptionList"/>
    <dgm:cxn modelId="{93787B50-947F-4BBD-8D42-8C063EC9AB50}" type="presParOf" srcId="{1B53A4F8-DC57-4388-82CE-0B3B8A135F4B}" destId="{B93164B4-54AC-4A50-8A41-E19D746B216F}" srcOrd="1" destOrd="0" presId="urn:microsoft.com/office/officeart/2008/layout/BendingPictureCaptionList"/>
    <dgm:cxn modelId="{706AAE8C-F5AE-4146-BB7E-BF40BD798C7D}" type="presParOf" srcId="{1C023ECA-12D7-4CB8-9E7E-D1B886479652}" destId="{96A54778-9469-4B54-84DD-ECD17F495C3B}" srcOrd="5" destOrd="0" presId="urn:microsoft.com/office/officeart/2008/layout/BendingPictureCaptionList"/>
    <dgm:cxn modelId="{68C14A70-09B0-4649-98B6-DE3607EF2D70}" type="presParOf" srcId="{1C023ECA-12D7-4CB8-9E7E-D1B886479652}" destId="{EC1BBCAA-3CFC-4EB9-8AA3-069E4C30BB44}" srcOrd="6" destOrd="0" presId="urn:microsoft.com/office/officeart/2008/layout/BendingPictureCaptionList"/>
    <dgm:cxn modelId="{9F2F90B6-7581-4218-A0B7-620127FACD0A}" type="presParOf" srcId="{EC1BBCAA-3CFC-4EB9-8AA3-069E4C30BB44}" destId="{4F10B15B-2BCA-4693-802B-1DF6D1DA5376}" srcOrd="0" destOrd="0" presId="urn:microsoft.com/office/officeart/2008/layout/BendingPictureCaptionList"/>
    <dgm:cxn modelId="{5B8A980D-A1F9-480A-BD1F-EC3B9884FE4A}" type="presParOf" srcId="{EC1BBCAA-3CFC-4EB9-8AA3-069E4C30BB44}" destId="{D203A3D6-0177-48DB-8C0E-54C0B7C52DDB}" srcOrd="1" destOrd="0" presId="urn:microsoft.com/office/officeart/2008/layout/BendingPictureCaption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28139B2C-DF8D-4DCB-A3CC-BAAF96A5547F}"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s-EC"/>
        </a:p>
      </dgm:t>
    </dgm:pt>
    <dgm:pt modelId="{3FB377A4-F7CA-4900-82CC-A55AB226A5D0}">
      <dgm:prSet phldrT="[Texto]"/>
      <dgm:spPr/>
      <dgm:t>
        <a:bodyPr/>
        <a:lstStyle/>
        <a:p>
          <a:r>
            <a:rPr lang="es-EC" b="1" dirty="0"/>
            <a:t>Fungicida</a:t>
          </a:r>
        </a:p>
      </dgm:t>
    </dgm:pt>
    <dgm:pt modelId="{8A7E5C3A-C6EC-44FD-B50E-05180930E456}" type="parTrans" cxnId="{52ECF2EC-A357-455A-ADE6-9DF5E461C56A}">
      <dgm:prSet/>
      <dgm:spPr/>
      <dgm:t>
        <a:bodyPr/>
        <a:lstStyle/>
        <a:p>
          <a:endParaRPr lang="es-EC"/>
        </a:p>
      </dgm:t>
    </dgm:pt>
    <dgm:pt modelId="{3E0E573C-C651-463B-91C2-9E027924233F}" type="sibTrans" cxnId="{52ECF2EC-A357-455A-ADE6-9DF5E461C56A}">
      <dgm:prSet/>
      <dgm:spPr/>
      <dgm:t>
        <a:bodyPr/>
        <a:lstStyle/>
        <a:p>
          <a:endParaRPr lang="es-EC"/>
        </a:p>
      </dgm:t>
    </dgm:pt>
    <dgm:pt modelId="{359781FB-1238-4F45-AF25-763B3779A604}">
      <dgm:prSet phldrT="[Texto]"/>
      <dgm:spPr/>
      <dgm:t>
        <a:bodyPr/>
        <a:lstStyle/>
        <a:p>
          <a:r>
            <a:rPr lang="es-EC" b="1" dirty="0"/>
            <a:t>Acaricidas</a:t>
          </a:r>
        </a:p>
      </dgm:t>
    </dgm:pt>
    <dgm:pt modelId="{4992BF76-2C35-41C6-ACBF-4D9B1586F192}" type="parTrans" cxnId="{BEAC1756-AB14-4FCD-B01B-1EC3D2F7005E}">
      <dgm:prSet/>
      <dgm:spPr/>
      <dgm:t>
        <a:bodyPr/>
        <a:lstStyle/>
        <a:p>
          <a:endParaRPr lang="es-EC"/>
        </a:p>
      </dgm:t>
    </dgm:pt>
    <dgm:pt modelId="{EE34739F-7A20-4AAB-AB2F-22D4368DEBB4}" type="sibTrans" cxnId="{BEAC1756-AB14-4FCD-B01B-1EC3D2F7005E}">
      <dgm:prSet/>
      <dgm:spPr/>
      <dgm:t>
        <a:bodyPr/>
        <a:lstStyle/>
        <a:p>
          <a:endParaRPr lang="es-EC"/>
        </a:p>
      </dgm:t>
    </dgm:pt>
    <dgm:pt modelId="{04225C40-FA3E-4731-9586-7517AF319B6B}">
      <dgm:prSet phldrT="[Texto]"/>
      <dgm:spPr/>
      <dgm:t>
        <a:bodyPr/>
        <a:lstStyle/>
        <a:p>
          <a:r>
            <a:rPr lang="es-EC" b="1" dirty="0"/>
            <a:t>Herbicidas</a:t>
          </a:r>
        </a:p>
      </dgm:t>
    </dgm:pt>
    <dgm:pt modelId="{1B5A4DA4-A1FA-4028-AB93-54714F872416}" type="parTrans" cxnId="{62D33E26-DB6F-438D-8295-E0C9AB14AE81}">
      <dgm:prSet/>
      <dgm:spPr/>
      <dgm:t>
        <a:bodyPr/>
        <a:lstStyle/>
        <a:p>
          <a:endParaRPr lang="es-EC"/>
        </a:p>
      </dgm:t>
    </dgm:pt>
    <dgm:pt modelId="{C4A7EF90-87E4-4ABD-82AF-F7B61CE4FE82}" type="sibTrans" cxnId="{62D33E26-DB6F-438D-8295-E0C9AB14AE81}">
      <dgm:prSet/>
      <dgm:spPr/>
      <dgm:t>
        <a:bodyPr/>
        <a:lstStyle/>
        <a:p>
          <a:endParaRPr lang="es-EC"/>
        </a:p>
      </dgm:t>
    </dgm:pt>
    <dgm:pt modelId="{D13A0F1D-FD56-4471-80EC-CA5EDDFF079A}">
      <dgm:prSet/>
      <dgm:spPr/>
      <dgm:t>
        <a:bodyPr/>
        <a:lstStyle/>
        <a:p>
          <a:r>
            <a:rPr lang="es-EC" b="1" dirty="0"/>
            <a:t>Bactericida</a:t>
          </a:r>
        </a:p>
      </dgm:t>
    </dgm:pt>
    <dgm:pt modelId="{7FD6B11E-D26B-4151-B0C2-685B31D24FC3}" type="parTrans" cxnId="{9F0699E4-6244-4115-BA8C-42F97496C869}">
      <dgm:prSet/>
      <dgm:spPr/>
      <dgm:t>
        <a:bodyPr/>
        <a:lstStyle/>
        <a:p>
          <a:endParaRPr lang="es-EC"/>
        </a:p>
      </dgm:t>
    </dgm:pt>
    <dgm:pt modelId="{B185AAB1-4BEA-4328-958B-089749CFF35C}" type="sibTrans" cxnId="{9F0699E4-6244-4115-BA8C-42F97496C869}">
      <dgm:prSet/>
      <dgm:spPr/>
      <dgm:t>
        <a:bodyPr/>
        <a:lstStyle/>
        <a:p>
          <a:endParaRPr lang="es-EC"/>
        </a:p>
      </dgm:t>
    </dgm:pt>
    <dgm:pt modelId="{93321A58-009F-4B9A-8A9B-EF52A4B8E112}">
      <dgm:prSet/>
      <dgm:spPr/>
      <dgm:t>
        <a:bodyPr/>
        <a:lstStyle/>
        <a:p>
          <a:r>
            <a:rPr lang="it-IT" b="1" dirty="0"/>
            <a:t>Nematicida</a:t>
          </a:r>
          <a:endParaRPr lang="es-EC" b="1" dirty="0"/>
        </a:p>
      </dgm:t>
    </dgm:pt>
    <dgm:pt modelId="{149C5083-7B40-4E33-A58E-160D25432613}" type="parTrans" cxnId="{D1CDF7BE-9421-4542-96EF-B6D3E3CEE8EA}">
      <dgm:prSet/>
      <dgm:spPr/>
      <dgm:t>
        <a:bodyPr/>
        <a:lstStyle/>
        <a:p>
          <a:endParaRPr lang="es-EC"/>
        </a:p>
      </dgm:t>
    </dgm:pt>
    <dgm:pt modelId="{3CDE7BEA-C328-4CFD-B215-9D2960473390}" type="sibTrans" cxnId="{D1CDF7BE-9421-4542-96EF-B6D3E3CEE8EA}">
      <dgm:prSet/>
      <dgm:spPr/>
      <dgm:t>
        <a:bodyPr/>
        <a:lstStyle/>
        <a:p>
          <a:endParaRPr lang="es-EC"/>
        </a:p>
      </dgm:t>
    </dgm:pt>
    <dgm:pt modelId="{509318AC-F71C-448F-955C-7AA03E4E9430}">
      <dgm:prSet/>
      <dgm:spPr/>
      <dgm:t>
        <a:bodyPr/>
        <a:lstStyle/>
        <a:p>
          <a:r>
            <a:rPr lang="es-EC" b="1" dirty="0"/>
            <a:t>Insecticida</a:t>
          </a:r>
        </a:p>
      </dgm:t>
    </dgm:pt>
    <dgm:pt modelId="{495A86C1-06C6-422C-B5AD-48A676C17DB4}" type="parTrans" cxnId="{B4AB8DEB-4128-4FDA-90C1-129F008CC5A0}">
      <dgm:prSet/>
      <dgm:spPr/>
      <dgm:t>
        <a:bodyPr/>
        <a:lstStyle/>
        <a:p>
          <a:endParaRPr lang="es-EC"/>
        </a:p>
      </dgm:t>
    </dgm:pt>
    <dgm:pt modelId="{B1992DC5-E91E-4AD4-A37F-5FECC5B85760}" type="sibTrans" cxnId="{B4AB8DEB-4128-4FDA-90C1-129F008CC5A0}">
      <dgm:prSet/>
      <dgm:spPr/>
      <dgm:t>
        <a:bodyPr/>
        <a:lstStyle/>
        <a:p>
          <a:endParaRPr lang="es-EC"/>
        </a:p>
      </dgm:t>
    </dgm:pt>
    <dgm:pt modelId="{E066B353-AF06-4374-A341-D5BB2A2DB270}">
      <dgm:prSet/>
      <dgm:spPr/>
      <dgm:t>
        <a:bodyPr/>
        <a:lstStyle/>
        <a:p>
          <a:r>
            <a:rPr lang="it-IT" b="1" dirty="0"/>
            <a:t>Rodenticida</a:t>
          </a:r>
          <a:endParaRPr lang="es-EC" b="1" dirty="0"/>
        </a:p>
      </dgm:t>
    </dgm:pt>
    <dgm:pt modelId="{38549856-1F49-4ED4-8DB7-586074FFB0A0}" type="parTrans" cxnId="{56D04548-DEDB-4626-ADFE-C45440E0F870}">
      <dgm:prSet/>
      <dgm:spPr/>
      <dgm:t>
        <a:bodyPr/>
        <a:lstStyle/>
        <a:p>
          <a:endParaRPr lang="es-EC"/>
        </a:p>
      </dgm:t>
    </dgm:pt>
    <dgm:pt modelId="{E944CC87-79AE-4511-986F-0D5304D4426C}" type="sibTrans" cxnId="{56D04548-DEDB-4626-ADFE-C45440E0F870}">
      <dgm:prSet/>
      <dgm:spPr/>
      <dgm:t>
        <a:bodyPr/>
        <a:lstStyle/>
        <a:p>
          <a:endParaRPr lang="es-EC"/>
        </a:p>
      </dgm:t>
    </dgm:pt>
    <dgm:pt modelId="{A38939AB-A5AC-4538-99B0-3C391B69ABE4}">
      <dgm:prSet/>
      <dgm:spPr/>
      <dgm:t>
        <a:bodyPr/>
        <a:lstStyle/>
        <a:p>
          <a:r>
            <a:rPr lang="es-EC" b="1" dirty="0" err="1"/>
            <a:t>Molusquicida</a:t>
          </a:r>
          <a:endParaRPr lang="es-EC" b="1" dirty="0"/>
        </a:p>
      </dgm:t>
    </dgm:pt>
    <dgm:pt modelId="{072D6FF9-C69C-401E-BEEE-A49CB6D27654}" type="parTrans" cxnId="{55D6FFD3-448B-443F-ACE8-DB7C54DF3466}">
      <dgm:prSet/>
      <dgm:spPr/>
      <dgm:t>
        <a:bodyPr/>
        <a:lstStyle/>
        <a:p>
          <a:endParaRPr lang="es-EC"/>
        </a:p>
      </dgm:t>
    </dgm:pt>
    <dgm:pt modelId="{465AB370-4EA9-4568-A751-B533BDC75A25}" type="sibTrans" cxnId="{55D6FFD3-448B-443F-ACE8-DB7C54DF3466}">
      <dgm:prSet/>
      <dgm:spPr/>
      <dgm:t>
        <a:bodyPr/>
        <a:lstStyle/>
        <a:p>
          <a:endParaRPr lang="es-EC"/>
        </a:p>
      </dgm:t>
    </dgm:pt>
    <dgm:pt modelId="{1C023ECA-12D7-4CB8-9E7E-D1B886479652}" type="pres">
      <dgm:prSet presAssocID="{28139B2C-DF8D-4DCB-A3CC-BAAF96A5547F}" presName="Name0" presStyleCnt="0">
        <dgm:presLayoutVars>
          <dgm:dir/>
          <dgm:resizeHandles val="exact"/>
        </dgm:presLayoutVars>
      </dgm:prSet>
      <dgm:spPr/>
      <dgm:t>
        <a:bodyPr/>
        <a:lstStyle/>
        <a:p>
          <a:endParaRPr lang="es-EC"/>
        </a:p>
      </dgm:t>
    </dgm:pt>
    <dgm:pt modelId="{0F565434-922C-4E16-A703-A59A3E4E24D3}" type="pres">
      <dgm:prSet presAssocID="{3FB377A4-F7CA-4900-82CC-A55AB226A5D0}" presName="composite" presStyleCnt="0"/>
      <dgm:spPr/>
    </dgm:pt>
    <dgm:pt modelId="{C1B9CFB4-4215-48CB-8A68-DD3790DD3F37}" type="pres">
      <dgm:prSet presAssocID="{3FB377A4-F7CA-4900-82CC-A55AB226A5D0}" presName="rect1" presStyleLbl="bgImgPlace1" presStyleIdx="0" presStyleCnt="8"/>
      <dgm:spPr>
        <a:blipFill rotWithShape="1">
          <a:blip xmlns:r="http://schemas.openxmlformats.org/officeDocument/2006/relationships" r:embed="rId1"/>
          <a:stretch>
            <a:fillRect/>
          </a:stretch>
        </a:blipFill>
      </dgm:spPr>
    </dgm:pt>
    <dgm:pt modelId="{73419B5A-75D6-4784-B399-AB5F3C75ABBD}" type="pres">
      <dgm:prSet presAssocID="{3FB377A4-F7CA-4900-82CC-A55AB226A5D0}" presName="wedgeRectCallout1" presStyleLbl="node1" presStyleIdx="0" presStyleCnt="8">
        <dgm:presLayoutVars>
          <dgm:bulletEnabled val="1"/>
        </dgm:presLayoutVars>
      </dgm:prSet>
      <dgm:spPr/>
      <dgm:t>
        <a:bodyPr/>
        <a:lstStyle/>
        <a:p>
          <a:endParaRPr lang="es-EC"/>
        </a:p>
      </dgm:t>
    </dgm:pt>
    <dgm:pt modelId="{02B8CF22-F965-48F2-8DA7-B758277D0BAD}" type="pres">
      <dgm:prSet presAssocID="{3E0E573C-C651-463B-91C2-9E027924233F}" presName="sibTrans" presStyleCnt="0"/>
      <dgm:spPr/>
    </dgm:pt>
    <dgm:pt modelId="{E78B51F5-FC82-4408-84FC-1EB84377174F}" type="pres">
      <dgm:prSet presAssocID="{D13A0F1D-FD56-4471-80EC-CA5EDDFF079A}" presName="composite" presStyleCnt="0"/>
      <dgm:spPr/>
    </dgm:pt>
    <dgm:pt modelId="{6D11E86D-90C5-4C79-8A68-7E267C8DD709}" type="pres">
      <dgm:prSet presAssocID="{D13A0F1D-FD56-4471-80EC-CA5EDDFF079A}" presName="rect1" presStyleLbl="bgImgPlace1" presStyleIdx="1" presStyleCnt="8" custLinFactX="3570" custLinFactNeighborX="100000" custLinFactNeighborY="-132"/>
      <dgm:spPr>
        <a:blipFill rotWithShape="1">
          <a:blip xmlns:r="http://schemas.openxmlformats.org/officeDocument/2006/relationships" r:embed="rId2"/>
          <a:stretch>
            <a:fillRect/>
          </a:stretch>
        </a:blipFill>
      </dgm:spPr>
    </dgm:pt>
    <dgm:pt modelId="{73AB7DBE-C45A-4F2F-90B2-0B4B2F90B11A}" type="pres">
      <dgm:prSet presAssocID="{D13A0F1D-FD56-4471-80EC-CA5EDDFF079A}" presName="wedgeRectCallout1" presStyleLbl="node1" presStyleIdx="1" presStyleCnt="8" custLinFactX="16370" custLinFactNeighborX="100000" custLinFactNeighborY="-376">
        <dgm:presLayoutVars>
          <dgm:bulletEnabled val="1"/>
        </dgm:presLayoutVars>
      </dgm:prSet>
      <dgm:spPr/>
      <dgm:t>
        <a:bodyPr/>
        <a:lstStyle/>
        <a:p>
          <a:endParaRPr lang="es-EC"/>
        </a:p>
      </dgm:t>
    </dgm:pt>
    <dgm:pt modelId="{32F4590E-EA32-4CDB-832F-F6A1D2922EE8}" type="pres">
      <dgm:prSet presAssocID="{B185AAB1-4BEA-4328-958B-089749CFF35C}" presName="sibTrans" presStyleCnt="0"/>
      <dgm:spPr/>
    </dgm:pt>
    <dgm:pt modelId="{C8CEA641-4415-4AA3-8E72-2ED97BCAB61F}" type="pres">
      <dgm:prSet presAssocID="{93321A58-009F-4B9A-8A9B-EF52A4B8E112}" presName="composite" presStyleCnt="0"/>
      <dgm:spPr/>
    </dgm:pt>
    <dgm:pt modelId="{35EA890A-FA1C-4425-A357-0052A590CB9E}" type="pres">
      <dgm:prSet presAssocID="{93321A58-009F-4B9A-8A9B-EF52A4B8E112}" presName="rect1" presStyleLbl="bgImgPlace1" presStyleIdx="2" presStyleCnt="8" custLinFactX="3125" custLinFactNeighborX="100000" custLinFactNeighborY="-132"/>
      <dgm:spPr>
        <a:blipFill rotWithShape="1">
          <a:blip xmlns:r="http://schemas.openxmlformats.org/officeDocument/2006/relationships" r:embed="rId3"/>
          <a:stretch>
            <a:fillRect/>
          </a:stretch>
        </a:blipFill>
      </dgm:spPr>
    </dgm:pt>
    <dgm:pt modelId="{8AEF10DE-26AF-49F8-A02F-A103D41BF428}" type="pres">
      <dgm:prSet presAssocID="{93321A58-009F-4B9A-8A9B-EF52A4B8E112}" presName="wedgeRectCallout1" presStyleLbl="node1" presStyleIdx="2" presStyleCnt="8" custLinFactX="15870" custLinFactNeighborX="100000" custLinFactNeighborY="-376">
        <dgm:presLayoutVars>
          <dgm:bulletEnabled val="1"/>
        </dgm:presLayoutVars>
      </dgm:prSet>
      <dgm:spPr/>
      <dgm:t>
        <a:bodyPr/>
        <a:lstStyle/>
        <a:p>
          <a:endParaRPr lang="es-EC"/>
        </a:p>
      </dgm:t>
    </dgm:pt>
    <dgm:pt modelId="{22792911-7966-4197-9FE2-BFDF40E44FB8}" type="pres">
      <dgm:prSet presAssocID="{3CDE7BEA-C328-4CFD-B215-9D2960473390}" presName="sibTrans" presStyleCnt="0"/>
      <dgm:spPr/>
    </dgm:pt>
    <dgm:pt modelId="{5BE57CB5-F0CE-4A25-B904-57D1AE1F561A}" type="pres">
      <dgm:prSet presAssocID="{509318AC-F71C-448F-955C-7AA03E4E9430}" presName="composite" presStyleCnt="0"/>
      <dgm:spPr/>
    </dgm:pt>
    <dgm:pt modelId="{8B354269-B15E-411B-9DA2-808FC3F497ED}" type="pres">
      <dgm:prSet presAssocID="{509318AC-F71C-448F-955C-7AA03E4E9430}" presName="rect1" presStyleLbl="bgImgPlace1" presStyleIdx="3" presStyleCnt="8" custLinFactX="-100000" custLinFactNeighborX="-125515" custLinFactNeighborY="-132"/>
      <dgm:spPr>
        <a:blipFill rotWithShape="1">
          <a:blip xmlns:r="http://schemas.openxmlformats.org/officeDocument/2006/relationships" r:embed="rId4"/>
          <a:stretch>
            <a:fillRect/>
          </a:stretch>
        </a:blipFill>
      </dgm:spPr>
    </dgm:pt>
    <dgm:pt modelId="{C0876E46-3B8C-4FCC-AEBB-D379FEE9989A}" type="pres">
      <dgm:prSet presAssocID="{509318AC-F71C-448F-955C-7AA03E4E9430}" presName="wedgeRectCallout1" presStyleLbl="node1" presStyleIdx="3" presStyleCnt="8" custLinFactX="-100000" custLinFactNeighborX="-153387" custLinFactNeighborY="-376">
        <dgm:presLayoutVars>
          <dgm:bulletEnabled val="1"/>
        </dgm:presLayoutVars>
      </dgm:prSet>
      <dgm:spPr/>
      <dgm:t>
        <a:bodyPr/>
        <a:lstStyle/>
        <a:p>
          <a:endParaRPr lang="es-EC"/>
        </a:p>
      </dgm:t>
    </dgm:pt>
    <dgm:pt modelId="{D09031A0-97F1-4B62-BEEA-18C0A497C6AF}" type="pres">
      <dgm:prSet presAssocID="{B1992DC5-E91E-4AD4-A37F-5FECC5B85760}" presName="sibTrans" presStyleCnt="0"/>
      <dgm:spPr/>
    </dgm:pt>
    <dgm:pt modelId="{3D42EED0-58F6-4106-8085-C87583F4560A}" type="pres">
      <dgm:prSet presAssocID="{359781FB-1238-4F45-AF25-763B3779A604}" presName="composite" presStyleCnt="0"/>
      <dgm:spPr/>
    </dgm:pt>
    <dgm:pt modelId="{74BE2649-C65B-4175-8031-7A28D35B3506}" type="pres">
      <dgm:prSet presAssocID="{359781FB-1238-4F45-AF25-763B3779A604}" presName="rect1" presStyleLbl="bgImgPlace1" presStyleIdx="4" presStyleCnt="8"/>
      <dgm:spPr>
        <a:blipFill rotWithShape="1">
          <a:blip xmlns:r="http://schemas.openxmlformats.org/officeDocument/2006/relationships" r:embed="rId5"/>
          <a:stretch>
            <a:fillRect/>
          </a:stretch>
        </a:blipFill>
      </dgm:spPr>
    </dgm:pt>
    <dgm:pt modelId="{F4940B44-F469-436E-9B75-507DD4025980}" type="pres">
      <dgm:prSet presAssocID="{359781FB-1238-4F45-AF25-763B3779A604}" presName="wedgeRectCallout1" presStyleLbl="node1" presStyleIdx="4" presStyleCnt="8">
        <dgm:presLayoutVars>
          <dgm:bulletEnabled val="1"/>
        </dgm:presLayoutVars>
      </dgm:prSet>
      <dgm:spPr/>
      <dgm:t>
        <a:bodyPr/>
        <a:lstStyle/>
        <a:p>
          <a:endParaRPr lang="es-EC"/>
        </a:p>
      </dgm:t>
    </dgm:pt>
    <dgm:pt modelId="{8C11210D-8E6C-49F7-9305-34384DDE0F47}" type="pres">
      <dgm:prSet presAssocID="{EE34739F-7A20-4AAB-AB2F-22D4368DEBB4}" presName="sibTrans" presStyleCnt="0"/>
      <dgm:spPr/>
    </dgm:pt>
    <dgm:pt modelId="{F80B4A29-65E7-4F45-8257-CB58ACC37972}" type="pres">
      <dgm:prSet presAssocID="{E066B353-AF06-4374-A341-D5BB2A2DB270}" presName="composite" presStyleCnt="0"/>
      <dgm:spPr/>
    </dgm:pt>
    <dgm:pt modelId="{87E3855F-96CF-4049-845B-750DC0034023}" type="pres">
      <dgm:prSet presAssocID="{E066B353-AF06-4374-A341-D5BB2A2DB270}" presName="rect1" presStyleLbl="bgImgPlace1" presStyleIdx="5" presStyleCnt="8"/>
      <dgm:spPr>
        <a:blipFill rotWithShape="1">
          <a:blip xmlns:r="http://schemas.openxmlformats.org/officeDocument/2006/relationships" r:embed="rId6"/>
          <a:stretch>
            <a:fillRect/>
          </a:stretch>
        </a:blipFill>
      </dgm:spPr>
    </dgm:pt>
    <dgm:pt modelId="{8F7DFE9A-9947-4676-88C6-4474E56C58C9}" type="pres">
      <dgm:prSet presAssocID="{E066B353-AF06-4374-A341-D5BB2A2DB270}" presName="wedgeRectCallout1" presStyleLbl="node1" presStyleIdx="5" presStyleCnt="8">
        <dgm:presLayoutVars>
          <dgm:bulletEnabled val="1"/>
        </dgm:presLayoutVars>
      </dgm:prSet>
      <dgm:spPr/>
      <dgm:t>
        <a:bodyPr/>
        <a:lstStyle/>
        <a:p>
          <a:endParaRPr lang="es-EC"/>
        </a:p>
      </dgm:t>
    </dgm:pt>
    <dgm:pt modelId="{54F4B77F-F3BE-46E7-8941-0C25CF0B40E1}" type="pres">
      <dgm:prSet presAssocID="{E944CC87-79AE-4511-986F-0D5304D4426C}" presName="sibTrans" presStyleCnt="0"/>
      <dgm:spPr/>
    </dgm:pt>
    <dgm:pt modelId="{1B53A4F8-DC57-4388-82CE-0B3B8A135F4B}" type="pres">
      <dgm:prSet presAssocID="{04225C40-FA3E-4731-9586-7517AF319B6B}" presName="composite" presStyleCnt="0"/>
      <dgm:spPr/>
    </dgm:pt>
    <dgm:pt modelId="{D7DFE9D4-A4FF-4EEF-85EA-502711E4E469}" type="pres">
      <dgm:prSet presAssocID="{04225C40-FA3E-4731-9586-7517AF319B6B}" presName="rect1" presStyleLbl="bgImgPlace1" presStyleIdx="6" presStyleCnt="8"/>
      <dgm:spPr>
        <a:blipFill rotWithShape="1">
          <a:blip xmlns:r="http://schemas.openxmlformats.org/officeDocument/2006/relationships" r:embed="rId7"/>
          <a:stretch>
            <a:fillRect/>
          </a:stretch>
        </a:blipFill>
      </dgm:spPr>
    </dgm:pt>
    <dgm:pt modelId="{B93164B4-54AC-4A50-8A41-E19D746B216F}" type="pres">
      <dgm:prSet presAssocID="{04225C40-FA3E-4731-9586-7517AF319B6B}" presName="wedgeRectCallout1" presStyleLbl="node1" presStyleIdx="6" presStyleCnt="8">
        <dgm:presLayoutVars>
          <dgm:bulletEnabled val="1"/>
        </dgm:presLayoutVars>
      </dgm:prSet>
      <dgm:spPr/>
      <dgm:t>
        <a:bodyPr/>
        <a:lstStyle/>
        <a:p>
          <a:endParaRPr lang="es-EC"/>
        </a:p>
      </dgm:t>
    </dgm:pt>
    <dgm:pt modelId="{96A54778-9469-4B54-84DD-ECD17F495C3B}" type="pres">
      <dgm:prSet presAssocID="{C4A7EF90-87E4-4ABD-82AF-F7B61CE4FE82}" presName="sibTrans" presStyleCnt="0"/>
      <dgm:spPr/>
    </dgm:pt>
    <dgm:pt modelId="{EC1BBCAA-3CFC-4EB9-8AA3-069E4C30BB44}" type="pres">
      <dgm:prSet presAssocID="{A38939AB-A5AC-4538-99B0-3C391B69ABE4}" presName="composite" presStyleCnt="0"/>
      <dgm:spPr/>
    </dgm:pt>
    <dgm:pt modelId="{4F10B15B-2BCA-4693-802B-1DF6D1DA5376}" type="pres">
      <dgm:prSet presAssocID="{A38939AB-A5AC-4538-99B0-3C391B69ABE4}" presName="rect1" presStyleLbl="bgImgPlace1" presStyleIdx="7" presStyleCnt="8"/>
      <dgm:spPr>
        <a:blipFill rotWithShape="1">
          <a:blip xmlns:r="http://schemas.openxmlformats.org/officeDocument/2006/relationships" r:embed="rId8"/>
          <a:stretch>
            <a:fillRect/>
          </a:stretch>
        </a:blipFill>
      </dgm:spPr>
    </dgm:pt>
    <dgm:pt modelId="{D203A3D6-0177-48DB-8C0E-54C0B7C52DDB}" type="pres">
      <dgm:prSet presAssocID="{A38939AB-A5AC-4538-99B0-3C391B69ABE4}" presName="wedgeRectCallout1" presStyleLbl="node1" presStyleIdx="7" presStyleCnt="8">
        <dgm:presLayoutVars>
          <dgm:bulletEnabled val="1"/>
        </dgm:presLayoutVars>
      </dgm:prSet>
      <dgm:spPr/>
      <dgm:t>
        <a:bodyPr/>
        <a:lstStyle/>
        <a:p>
          <a:endParaRPr lang="es-EC"/>
        </a:p>
      </dgm:t>
    </dgm:pt>
  </dgm:ptLst>
  <dgm:cxnLst>
    <dgm:cxn modelId="{9901C385-FC8A-41E0-B2EF-42DF3A9620A8}" type="presOf" srcId="{509318AC-F71C-448F-955C-7AA03E4E9430}" destId="{C0876E46-3B8C-4FCC-AEBB-D379FEE9989A}" srcOrd="0" destOrd="0" presId="urn:microsoft.com/office/officeart/2008/layout/BendingPictureCaptionList"/>
    <dgm:cxn modelId="{9F0699E4-6244-4115-BA8C-42F97496C869}" srcId="{28139B2C-DF8D-4DCB-A3CC-BAAF96A5547F}" destId="{D13A0F1D-FD56-4471-80EC-CA5EDDFF079A}" srcOrd="1" destOrd="0" parTransId="{7FD6B11E-D26B-4151-B0C2-685B31D24FC3}" sibTransId="{B185AAB1-4BEA-4328-958B-089749CFF35C}"/>
    <dgm:cxn modelId="{62D33E26-DB6F-438D-8295-E0C9AB14AE81}" srcId="{28139B2C-DF8D-4DCB-A3CC-BAAF96A5547F}" destId="{04225C40-FA3E-4731-9586-7517AF319B6B}" srcOrd="6" destOrd="0" parTransId="{1B5A4DA4-A1FA-4028-AB93-54714F872416}" sibTransId="{C4A7EF90-87E4-4ABD-82AF-F7B61CE4FE82}"/>
    <dgm:cxn modelId="{9DCC96F5-860D-495E-A2B8-E10F7963D793}" type="presOf" srcId="{359781FB-1238-4F45-AF25-763B3779A604}" destId="{F4940B44-F469-436E-9B75-507DD4025980}" srcOrd="0" destOrd="0" presId="urn:microsoft.com/office/officeart/2008/layout/BendingPictureCaptionList"/>
    <dgm:cxn modelId="{365BD252-306D-4835-A075-07568F26B30F}" type="presOf" srcId="{D13A0F1D-FD56-4471-80EC-CA5EDDFF079A}" destId="{73AB7DBE-C45A-4F2F-90B2-0B4B2F90B11A}" srcOrd="0" destOrd="0" presId="urn:microsoft.com/office/officeart/2008/layout/BendingPictureCaptionList"/>
    <dgm:cxn modelId="{CDDC6D6C-A6FC-4202-B0CD-C594166A4660}" type="presOf" srcId="{04225C40-FA3E-4731-9586-7517AF319B6B}" destId="{B93164B4-54AC-4A50-8A41-E19D746B216F}" srcOrd="0" destOrd="0" presId="urn:microsoft.com/office/officeart/2008/layout/BendingPictureCaptionList"/>
    <dgm:cxn modelId="{00269A6A-D01D-4ADD-A87D-617955B0F56E}" type="presOf" srcId="{3FB377A4-F7CA-4900-82CC-A55AB226A5D0}" destId="{73419B5A-75D6-4784-B399-AB5F3C75ABBD}" srcOrd="0" destOrd="0" presId="urn:microsoft.com/office/officeart/2008/layout/BendingPictureCaptionList"/>
    <dgm:cxn modelId="{72ABAFDA-8A9A-4A9A-ACD4-1C93476DAD13}" type="presOf" srcId="{93321A58-009F-4B9A-8A9B-EF52A4B8E112}" destId="{8AEF10DE-26AF-49F8-A02F-A103D41BF428}" srcOrd="0" destOrd="0" presId="urn:microsoft.com/office/officeart/2008/layout/BendingPictureCaptionList"/>
    <dgm:cxn modelId="{75ACB545-EBBB-460F-AB71-72E174F7C526}" type="presOf" srcId="{28139B2C-DF8D-4DCB-A3CC-BAAF96A5547F}" destId="{1C023ECA-12D7-4CB8-9E7E-D1B886479652}" srcOrd="0" destOrd="0" presId="urn:microsoft.com/office/officeart/2008/layout/BendingPictureCaptionList"/>
    <dgm:cxn modelId="{BEAC1756-AB14-4FCD-B01B-1EC3D2F7005E}" srcId="{28139B2C-DF8D-4DCB-A3CC-BAAF96A5547F}" destId="{359781FB-1238-4F45-AF25-763B3779A604}" srcOrd="4" destOrd="0" parTransId="{4992BF76-2C35-41C6-ACBF-4D9B1586F192}" sibTransId="{EE34739F-7A20-4AAB-AB2F-22D4368DEBB4}"/>
    <dgm:cxn modelId="{D1CDF7BE-9421-4542-96EF-B6D3E3CEE8EA}" srcId="{28139B2C-DF8D-4DCB-A3CC-BAAF96A5547F}" destId="{93321A58-009F-4B9A-8A9B-EF52A4B8E112}" srcOrd="2" destOrd="0" parTransId="{149C5083-7B40-4E33-A58E-160D25432613}" sibTransId="{3CDE7BEA-C328-4CFD-B215-9D2960473390}"/>
    <dgm:cxn modelId="{A2AE027F-355D-4F64-A2F3-AF9FB1BA551E}" type="presOf" srcId="{A38939AB-A5AC-4538-99B0-3C391B69ABE4}" destId="{D203A3D6-0177-48DB-8C0E-54C0B7C52DDB}" srcOrd="0" destOrd="0" presId="urn:microsoft.com/office/officeart/2008/layout/BendingPictureCaptionList"/>
    <dgm:cxn modelId="{3658A663-7EC8-473F-98EA-96F7516B5651}" type="presOf" srcId="{E066B353-AF06-4374-A341-D5BB2A2DB270}" destId="{8F7DFE9A-9947-4676-88C6-4474E56C58C9}" srcOrd="0" destOrd="0" presId="urn:microsoft.com/office/officeart/2008/layout/BendingPictureCaptionList"/>
    <dgm:cxn modelId="{56D04548-DEDB-4626-ADFE-C45440E0F870}" srcId="{28139B2C-DF8D-4DCB-A3CC-BAAF96A5547F}" destId="{E066B353-AF06-4374-A341-D5BB2A2DB270}" srcOrd="5" destOrd="0" parTransId="{38549856-1F49-4ED4-8DB7-586074FFB0A0}" sibTransId="{E944CC87-79AE-4511-986F-0D5304D4426C}"/>
    <dgm:cxn modelId="{52ECF2EC-A357-455A-ADE6-9DF5E461C56A}" srcId="{28139B2C-DF8D-4DCB-A3CC-BAAF96A5547F}" destId="{3FB377A4-F7CA-4900-82CC-A55AB226A5D0}" srcOrd="0" destOrd="0" parTransId="{8A7E5C3A-C6EC-44FD-B50E-05180930E456}" sibTransId="{3E0E573C-C651-463B-91C2-9E027924233F}"/>
    <dgm:cxn modelId="{55D6FFD3-448B-443F-ACE8-DB7C54DF3466}" srcId="{28139B2C-DF8D-4DCB-A3CC-BAAF96A5547F}" destId="{A38939AB-A5AC-4538-99B0-3C391B69ABE4}" srcOrd="7" destOrd="0" parTransId="{072D6FF9-C69C-401E-BEEE-A49CB6D27654}" sibTransId="{465AB370-4EA9-4568-A751-B533BDC75A25}"/>
    <dgm:cxn modelId="{B4AB8DEB-4128-4FDA-90C1-129F008CC5A0}" srcId="{28139B2C-DF8D-4DCB-A3CC-BAAF96A5547F}" destId="{509318AC-F71C-448F-955C-7AA03E4E9430}" srcOrd="3" destOrd="0" parTransId="{495A86C1-06C6-422C-B5AD-48A676C17DB4}" sibTransId="{B1992DC5-E91E-4AD4-A37F-5FECC5B85760}"/>
    <dgm:cxn modelId="{9137FDD6-D9BF-499A-B1B0-285FB5FC79D3}" type="presParOf" srcId="{1C023ECA-12D7-4CB8-9E7E-D1B886479652}" destId="{0F565434-922C-4E16-A703-A59A3E4E24D3}" srcOrd="0" destOrd="0" presId="urn:microsoft.com/office/officeart/2008/layout/BendingPictureCaptionList"/>
    <dgm:cxn modelId="{BA6C159F-022C-4ED6-9742-A4B11F4BC934}" type="presParOf" srcId="{0F565434-922C-4E16-A703-A59A3E4E24D3}" destId="{C1B9CFB4-4215-48CB-8A68-DD3790DD3F37}" srcOrd="0" destOrd="0" presId="urn:microsoft.com/office/officeart/2008/layout/BendingPictureCaptionList"/>
    <dgm:cxn modelId="{AB1C572C-803E-49D0-830F-2884C02BE9AD}" type="presParOf" srcId="{0F565434-922C-4E16-A703-A59A3E4E24D3}" destId="{73419B5A-75D6-4784-B399-AB5F3C75ABBD}" srcOrd="1" destOrd="0" presId="urn:microsoft.com/office/officeart/2008/layout/BendingPictureCaptionList"/>
    <dgm:cxn modelId="{F98D6648-56DE-497A-A83A-67A43EFB6977}" type="presParOf" srcId="{1C023ECA-12D7-4CB8-9E7E-D1B886479652}" destId="{02B8CF22-F965-48F2-8DA7-B758277D0BAD}" srcOrd="1" destOrd="0" presId="urn:microsoft.com/office/officeart/2008/layout/BendingPictureCaptionList"/>
    <dgm:cxn modelId="{12095BA5-7E82-4DA9-8D53-B5DE281F2B11}" type="presParOf" srcId="{1C023ECA-12D7-4CB8-9E7E-D1B886479652}" destId="{E78B51F5-FC82-4408-84FC-1EB84377174F}" srcOrd="2" destOrd="0" presId="urn:microsoft.com/office/officeart/2008/layout/BendingPictureCaptionList"/>
    <dgm:cxn modelId="{50AF682B-B2F0-4C99-B536-6A73C2B0E59E}" type="presParOf" srcId="{E78B51F5-FC82-4408-84FC-1EB84377174F}" destId="{6D11E86D-90C5-4C79-8A68-7E267C8DD709}" srcOrd="0" destOrd="0" presId="urn:microsoft.com/office/officeart/2008/layout/BendingPictureCaptionList"/>
    <dgm:cxn modelId="{7F1C7689-4A49-4BD8-A4D4-320C48B765D9}" type="presParOf" srcId="{E78B51F5-FC82-4408-84FC-1EB84377174F}" destId="{73AB7DBE-C45A-4F2F-90B2-0B4B2F90B11A}" srcOrd="1" destOrd="0" presId="urn:microsoft.com/office/officeart/2008/layout/BendingPictureCaptionList"/>
    <dgm:cxn modelId="{75E2F51B-C167-4489-A7E6-74B8BDDAA2AC}" type="presParOf" srcId="{1C023ECA-12D7-4CB8-9E7E-D1B886479652}" destId="{32F4590E-EA32-4CDB-832F-F6A1D2922EE8}" srcOrd="3" destOrd="0" presId="urn:microsoft.com/office/officeart/2008/layout/BendingPictureCaptionList"/>
    <dgm:cxn modelId="{DD0E8D5D-5FA7-47E4-9668-D1360386623F}" type="presParOf" srcId="{1C023ECA-12D7-4CB8-9E7E-D1B886479652}" destId="{C8CEA641-4415-4AA3-8E72-2ED97BCAB61F}" srcOrd="4" destOrd="0" presId="urn:microsoft.com/office/officeart/2008/layout/BendingPictureCaptionList"/>
    <dgm:cxn modelId="{93E41B85-E4D7-4BC7-96A9-63EA6D223C5F}" type="presParOf" srcId="{C8CEA641-4415-4AA3-8E72-2ED97BCAB61F}" destId="{35EA890A-FA1C-4425-A357-0052A590CB9E}" srcOrd="0" destOrd="0" presId="urn:microsoft.com/office/officeart/2008/layout/BendingPictureCaptionList"/>
    <dgm:cxn modelId="{FFA44FFF-2D58-413F-A73C-A7964CAECF67}" type="presParOf" srcId="{C8CEA641-4415-4AA3-8E72-2ED97BCAB61F}" destId="{8AEF10DE-26AF-49F8-A02F-A103D41BF428}" srcOrd="1" destOrd="0" presId="urn:microsoft.com/office/officeart/2008/layout/BendingPictureCaptionList"/>
    <dgm:cxn modelId="{7BBF9BDB-1A64-4CC5-B2C2-87BE494A3504}" type="presParOf" srcId="{1C023ECA-12D7-4CB8-9E7E-D1B886479652}" destId="{22792911-7966-4197-9FE2-BFDF40E44FB8}" srcOrd="5" destOrd="0" presId="urn:microsoft.com/office/officeart/2008/layout/BendingPictureCaptionList"/>
    <dgm:cxn modelId="{C3470E6B-F6DC-4D50-8CEB-636E11AA352A}" type="presParOf" srcId="{1C023ECA-12D7-4CB8-9E7E-D1B886479652}" destId="{5BE57CB5-F0CE-4A25-B904-57D1AE1F561A}" srcOrd="6" destOrd="0" presId="urn:microsoft.com/office/officeart/2008/layout/BendingPictureCaptionList"/>
    <dgm:cxn modelId="{8C8706C4-2512-4FAA-90AD-8457C691C956}" type="presParOf" srcId="{5BE57CB5-F0CE-4A25-B904-57D1AE1F561A}" destId="{8B354269-B15E-411B-9DA2-808FC3F497ED}" srcOrd="0" destOrd="0" presId="urn:microsoft.com/office/officeart/2008/layout/BendingPictureCaptionList"/>
    <dgm:cxn modelId="{94AE6D82-B566-463D-BD76-7C977E1D0337}" type="presParOf" srcId="{5BE57CB5-F0CE-4A25-B904-57D1AE1F561A}" destId="{C0876E46-3B8C-4FCC-AEBB-D379FEE9989A}" srcOrd="1" destOrd="0" presId="urn:microsoft.com/office/officeart/2008/layout/BendingPictureCaptionList"/>
    <dgm:cxn modelId="{8C0CC1C7-2BED-448F-BB42-E50B4FB19EE7}" type="presParOf" srcId="{1C023ECA-12D7-4CB8-9E7E-D1B886479652}" destId="{D09031A0-97F1-4B62-BEEA-18C0A497C6AF}" srcOrd="7" destOrd="0" presId="urn:microsoft.com/office/officeart/2008/layout/BendingPictureCaptionList"/>
    <dgm:cxn modelId="{0115DF19-879B-4DD2-B6BB-0A06C697B107}" type="presParOf" srcId="{1C023ECA-12D7-4CB8-9E7E-D1B886479652}" destId="{3D42EED0-58F6-4106-8085-C87583F4560A}" srcOrd="8" destOrd="0" presId="urn:microsoft.com/office/officeart/2008/layout/BendingPictureCaptionList"/>
    <dgm:cxn modelId="{85E1E62A-5AB3-435E-B30A-0FB44C484A29}" type="presParOf" srcId="{3D42EED0-58F6-4106-8085-C87583F4560A}" destId="{74BE2649-C65B-4175-8031-7A28D35B3506}" srcOrd="0" destOrd="0" presId="urn:microsoft.com/office/officeart/2008/layout/BendingPictureCaptionList"/>
    <dgm:cxn modelId="{088CB364-1223-4966-9D11-306D6ACD3288}" type="presParOf" srcId="{3D42EED0-58F6-4106-8085-C87583F4560A}" destId="{F4940B44-F469-436E-9B75-507DD4025980}" srcOrd="1" destOrd="0" presId="urn:microsoft.com/office/officeart/2008/layout/BendingPictureCaptionList"/>
    <dgm:cxn modelId="{8D0AB990-9795-473C-9926-2C47BE3E795E}" type="presParOf" srcId="{1C023ECA-12D7-4CB8-9E7E-D1B886479652}" destId="{8C11210D-8E6C-49F7-9305-34384DDE0F47}" srcOrd="9" destOrd="0" presId="urn:microsoft.com/office/officeart/2008/layout/BendingPictureCaptionList"/>
    <dgm:cxn modelId="{0226DEE6-E5BA-4807-96BE-49FA350CD882}" type="presParOf" srcId="{1C023ECA-12D7-4CB8-9E7E-D1B886479652}" destId="{F80B4A29-65E7-4F45-8257-CB58ACC37972}" srcOrd="10" destOrd="0" presId="urn:microsoft.com/office/officeart/2008/layout/BendingPictureCaptionList"/>
    <dgm:cxn modelId="{39E932FD-9CC9-4435-8D9E-B0EF033A018C}" type="presParOf" srcId="{F80B4A29-65E7-4F45-8257-CB58ACC37972}" destId="{87E3855F-96CF-4049-845B-750DC0034023}" srcOrd="0" destOrd="0" presId="urn:microsoft.com/office/officeart/2008/layout/BendingPictureCaptionList"/>
    <dgm:cxn modelId="{19970382-0AFB-461E-A9E4-31E1F2573DEE}" type="presParOf" srcId="{F80B4A29-65E7-4F45-8257-CB58ACC37972}" destId="{8F7DFE9A-9947-4676-88C6-4474E56C58C9}" srcOrd="1" destOrd="0" presId="urn:microsoft.com/office/officeart/2008/layout/BendingPictureCaptionList"/>
    <dgm:cxn modelId="{7BC46009-1C81-4CAC-AF3B-98449A29D4C6}" type="presParOf" srcId="{1C023ECA-12D7-4CB8-9E7E-D1B886479652}" destId="{54F4B77F-F3BE-46E7-8941-0C25CF0B40E1}" srcOrd="11" destOrd="0" presId="urn:microsoft.com/office/officeart/2008/layout/BendingPictureCaptionList"/>
    <dgm:cxn modelId="{808D069A-893F-4E36-940F-B7C7EB8AA7FF}" type="presParOf" srcId="{1C023ECA-12D7-4CB8-9E7E-D1B886479652}" destId="{1B53A4F8-DC57-4388-82CE-0B3B8A135F4B}" srcOrd="12" destOrd="0" presId="urn:microsoft.com/office/officeart/2008/layout/BendingPictureCaptionList"/>
    <dgm:cxn modelId="{A4053E6E-098B-436F-A5BC-CBD0D41E32E4}" type="presParOf" srcId="{1B53A4F8-DC57-4388-82CE-0B3B8A135F4B}" destId="{D7DFE9D4-A4FF-4EEF-85EA-502711E4E469}" srcOrd="0" destOrd="0" presId="urn:microsoft.com/office/officeart/2008/layout/BendingPictureCaptionList"/>
    <dgm:cxn modelId="{C9F1F1B3-6CF6-4FD7-ACB5-6A01D3607FDC}" type="presParOf" srcId="{1B53A4F8-DC57-4388-82CE-0B3B8A135F4B}" destId="{B93164B4-54AC-4A50-8A41-E19D746B216F}" srcOrd="1" destOrd="0" presId="urn:microsoft.com/office/officeart/2008/layout/BendingPictureCaptionList"/>
    <dgm:cxn modelId="{761F7206-2477-4405-8382-D44689CFA5A9}" type="presParOf" srcId="{1C023ECA-12D7-4CB8-9E7E-D1B886479652}" destId="{96A54778-9469-4B54-84DD-ECD17F495C3B}" srcOrd="13" destOrd="0" presId="urn:microsoft.com/office/officeart/2008/layout/BendingPictureCaptionList"/>
    <dgm:cxn modelId="{FB486381-919C-4F0C-A20B-32429E0D83B8}" type="presParOf" srcId="{1C023ECA-12D7-4CB8-9E7E-D1B886479652}" destId="{EC1BBCAA-3CFC-4EB9-8AA3-069E4C30BB44}" srcOrd="14" destOrd="0" presId="urn:microsoft.com/office/officeart/2008/layout/BendingPictureCaptionList"/>
    <dgm:cxn modelId="{63555C92-0F7F-4024-AF55-3B808A224158}" type="presParOf" srcId="{EC1BBCAA-3CFC-4EB9-8AA3-069E4C30BB44}" destId="{4F10B15B-2BCA-4693-802B-1DF6D1DA5376}" srcOrd="0" destOrd="0" presId="urn:microsoft.com/office/officeart/2008/layout/BendingPictureCaptionList"/>
    <dgm:cxn modelId="{3931F382-B708-49B6-80E0-07BF748B92AC}" type="presParOf" srcId="{EC1BBCAA-3CFC-4EB9-8AA3-069E4C30BB44}" destId="{D203A3D6-0177-48DB-8C0E-54C0B7C52DDB}"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7ACB24-D121-4ECF-856D-FF16F59523FC}" type="doc">
      <dgm:prSet loTypeId="urn:microsoft.com/office/officeart/2005/8/layout/lProcess2" loCatId="list" qsTypeId="urn:microsoft.com/office/officeart/2005/8/quickstyle/simple1" qsCatId="simple" csTypeId="urn:microsoft.com/office/officeart/2005/8/colors/colorful5" csCatId="colorful" phldr="1"/>
      <dgm:spPr/>
      <dgm:t>
        <a:bodyPr/>
        <a:lstStyle/>
        <a:p>
          <a:endParaRPr lang="es-EC"/>
        </a:p>
      </dgm:t>
    </dgm:pt>
    <dgm:pt modelId="{8B6A7C76-0F23-439B-88C6-515251A2BE42}">
      <dgm:prSet phldrT="[Texto]"/>
      <dgm:spPr/>
      <dgm:t>
        <a:bodyPr/>
        <a:lstStyle/>
        <a:p>
          <a:pPr algn="ctr"/>
          <a:r>
            <a:rPr lang="es-EC" dirty="0">
              <a:solidFill>
                <a:schemeClr val="tx1"/>
              </a:solidFill>
            </a:rPr>
            <a:t>Digitación</a:t>
          </a:r>
        </a:p>
      </dgm:t>
    </dgm:pt>
    <dgm:pt modelId="{D69E2AE8-3315-4A23-9AD4-6602988DB11D}" type="parTrans" cxnId="{F37BD3C5-E166-440B-B0E6-7F6551A139F6}">
      <dgm:prSet/>
      <dgm:spPr/>
      <dgm:t>
        <a:bodyPr/>
        <a:lstStyle/>
        <a:p>
          <a:pPr algn="ctr"/>
          <a:endParaRPr lang="es-EC">
            <a:solidFill>
              <a:schemeClr val="tx1"/>
            </a:solidFill>
          </a:endParaRPr>
        </a:p>
      </dgm:t>
    </dgm:pt>
    <dgm:pt modelId="{B776C709-E452-474A-9587-9D81480BCC0A}" type="sibTrans" cxnId="{F37BD3C5-E166-440B-B0E6-7F6551A139F6}">
      <dgm:prSet/>
      <dgm:spPr/>
      <dgm:t>
        <a:bodyPr/>
        <a:lstStyle/>
        <a:p>
          <a:pPr algn="ctr"/>
          <a:endParaRPr lang="es-EC">
            <a:solidFill>
              <a:schemeClr val="tx1"/>
            </a:solidFill>
          </a:endParaRPr>
        </a:p>
      </dgm:t>
    </dgm:pt>
    <dgm:pt modelId="{0587E744-91A0-4627-9DE9-78D537213581}">
      <dgm:prSet phldrT="[Texto]"/>
      <dgm:spPr/>
      <dgm:t>
        <a:bodyPr/>
        <a:lstStyle/>
        <a:p>
          <a:pPr algn="ctr"/>
          <a:r>
            <a:rPr lang="es-ES" dirty="0" smtClean="0">
              <a:solidFill>
                <a:schemeClr val="tx1"/>
              </a:solidFill>
            </a:rPr>
            <a:t>No se terminó con la carga de trabajo en campo</a:t>
          </a:r>
          <a:endParaRPr lang="es-EC" dirty="0">
            <a:solidFill>
              <a:schemeClr val="tx1"/>
            </a:solidFill>
          </a:endParaRPr>
        </a:p>
      </dgm:t>
    </dgm:pt>
    <dgm:pt modelId="{D2F17CE9-DF68-4E15-9D29-24D54C8FA6D9}" type="parTrans" cxnId="{289171D2-67C4-4E20-96EF-7ABD6EF39976}">
      <dgm:prSet/>
      <dgm:spPr/>
      <dgm:t>
        <a:bodyPr/>
        <a:lstStyle/>
        <a:p>
          <a:pPr algn="ctr"/>
          <a:endParaRPr lang="es-EC">
            <a:solidFill>
              <a:schemeClr val="tx1"/>
            </a:solidFill>
          </a:endParaRPr>
        </a:p>
      </dgm:t>
    </dgm:pt>
    <dgm:pt modelId="{4543F588-E437-4B4B-8EDE-9D9D5B788F45}" type="sibTrans" cxnId="{289171D2-67C4-4E20-96EF-7ABD6EF39976}">
      <dgm:prSet/>
      <dgm:spPr/>
      <dgm:t>
        <a:bodyPr/>
        <a:lstStyle/>
        <a:p>
          <a:pPr algn="ctr"/>
          <a:endParaRPr lang="es-EC">
            <a:solidFill>
              <a:schemeClr val="tx1"/>
            </a:solidFill>
          </a:endParaRPr>
        </a:p>
      </dgm:t>
    </dgm:pt>
    <dgm:pt modelId="{09ABADBF-7598-4F38-BA1E-5F74023CFE00}">
      <dgm:prSet phldrT="[Texto]"/>
      <dgm:spPr/>
      <dgm:t>
        <a:bodyPr/>
        <a:lstStyle/>
        <a:p>
          <a:pPr algn="ctr"/>
          <a:r>
            <a:rPr lang="es-EC" dirty="0" smtClean="0">
              <a:solidFill>
                <a:schemeClr val="tx1"/>
              </a:solidFill>
            </a:rPr>
            <a:t>Digitación en las oficinas de las coordinaciones zonales </a:t>
          </a:r>
          <a:endParaRPr lang="es-EC" dirty="0">
            <a:solidFill>
              <a:schemeClr val="tx1"/>
            </a:solidFill>
          </a:endParaRPr>
        </a:p>
      </dgm:t>
    </dgm:pt>
    <dgm:pt modelId="{4B8616E0-038C-40CC-BF84-DFC0B889EAE0}" type="parTrans" cxnId="{F1B75C48-5F6D-4A15-8FB2-ED2D70BCB587}">
      <dgm:prSet/>
      <dgm:spPr/>
      <dgm:t>
        <a:bodyPr/>
        <a:lstStyle/>
        <a:p>
          <a:pPr algn="ctr"/>
          <a:endParaRPr lang="es-EC">
            <a:solidFill>
              <a:schemeClr val="tx1"/>
            </a:solidFill>
          </a:endParaRPr>
        </a:p>
      </dgm:t>
    </dgm:pt>
    <dgm:pt modelId="{7184A062-148B-4C9A-BD88-37D106B61308}" type="sibTrans" cxnId="{F1B75C48-5F6D-4A15-8FB2-ED2D70BCB587}">
      <dgm:prSet/>
      <dgm:spPr/>
      <dgm:t>
        <a:bodyPr/>
        <a:lstStyle/>
        <a:p>
          <a:pPr algn="ctr"/>
          <a:endParaRPr lang="es-EC">
            <a:solidFill>
              <a:schemeClr val="tx1"/>
            </a:solidFill>
          </a:endParaRPr>
        </a:p>
      </dgm:t>
    </dgm:pt>
    <dgm:pt modelId="{19690CBA-9E56-4AF5-B95F-43BA42266D87}">
      <dgm:prSet phldrT="[Texto]"/>
      <dgm:spPr/>
      <dgm:t>
        <a:bodyPr/>
        <a:lstStyle/>
        <a:p>
          <a:pPr algn="ctr"/>
          <a:r>
            <a:rPr lang="es-EC" dirty="0">
              <a:solidFill>
                <a:schemeClr val="tx1"/>
              </a:solidFill>
            </a:rPr>
            <a:t>Sistema</a:t>
          </a:r>
        </a:p>
      </dgm:t>
    </dgm:pt>
    <dgm:pt modelId="{4136D943-1C24-4478-B414-77FE317102B6}" type="parTrans" cxnId="{7FCA5E33-F142-4CBE-A354-B1522DC16E1A}">
      <dgm:prSet/>
      <dgm:spPr/>
      <dgm:t>
        <a:bodyPr/>
        <a:lstStyle/>
        <a:p>
          <a:pPr algn="ctr"/>
          <a:endParaRPr lang="es-EC">
            <a:solidFill>
              <a:schemeClr val="tx1"/>
            </a:solidFill>
          </a:endParaRPr>
        </a:p>
      </dgm:t>
    </dgm:pt>
    <dgm:pt modelId="{8E4C859A-AFC5-42B4-9942-494925BFEE42}" type="sibTrans" cxnId="{7FCA5E33-F142-4CBE-A354-B1522DC16E1A}">
      <dgm:prSet/>
      <dgm:spPr/>
      <dgm:t>
        <a:bodyPr/>
        <a:lstStyle/>
        <a:p>
          <a:pPr algn="ctr"/>
          <a:endParaRPr lang="es-EC">
            <a:solidFill>
              <a:schemeClr val="tx1"/>
            </a:solidFill>
          </a:endParaRPr>
        </a:p>
      </dgm:t>
    </dgm:pt>
    <dgm:pt modelId="{8532E913-E9A6-412F-B974-01305C113E2C}">
      <dgm:prSet phldrT="[Texto]"/>
      <dgm:spPr/>
      <dgm:t>
        <a:bodyPr/>
        <a:lstStyle/>
        <a:p>
          <a:pPr algn="ctr"/>
          <a:r>
            <a:rPr lang="es-EC" dirty="0">
              <a:solidFill>
                <a:schemeClr val="tx1"/>
              </a:solidFill>
            </a:rPr>
            <a:t>Falta de validación en el sistema, rendimientos, superficies, Intersecciones, ciclo de cultivo</a:t>
          </a:r>
        </a:p>
      </dgm:t>
    </dgm:pt>
    <dgm:pt modelId="{315FC78E-D2DF-409D-9640-2DCBA6F10127}" type="parTrans" cxnId="{7AB3C431-409E-4F12-82DE-B1268B591BBC}">
      <dgm:prSet/>
      <dgm:spPr/>
      <dgm:t>
        <a:bodyPr/>
        <a:lstStyle/>
        <a:p>
          <a:pPr algn="ctr"/>
          <a:endParaRPr lang="es-EC">
            <a:solidFill>
              <a:schemeClr val="tx1"/>
            </a:solidFill>
          </a:endParaRPr>
        </a:p>
      </dgm:t>
    </dgm:pt>
    <dgm:pt modelId="{6D332706-8E8B-41C0-8044-3638D2946FD3}" type="sibTrans" cxnId="{7AB3C431-409E-4F12-82DE-B1268B591BBC}">
      <dgm:prSet/>
      <dgm:spPr/>
      <dgm:t>
        <a:bodyPr/>
        <a:lstStyle/>
        <a:p>
          <a:pPr algn="ctr"/>
          <a:endParaRPr lang="es-EC">
            <a:solidFill>
              <a:schemeClr val="tx1"/>
            </a:solidFill>
          </a:endParaRPr>
        </a:p>
      </dgm:t>
    </dgm:pt>
    <dgm:pt modelId="{C23426E0-6484-4124-AAA9-1D3873F4CBC9}">
      <dgm:prSet phldrT="[Texto]"/>
      <dgm:spPr/>
      <dgm:t>
        <a:bodyPr/>
        <a:lstStyle/>
        <a:p>
          <a:pPr algn="ctr"/>
          <a:r>
            <a:rPr lang="es-EC" dirty="0">
              <a:solidFill>
                <a:schemeClr val="tx1"/>
              </a:solidFill>
            </a:rPr>
            <a:t>Falta de validación cobertura</a:t>
          </a:r>
        </a:p>
      </dgm:t>
    </dgm:pt>
    <dgm:pt modelId="{F1CB71F0-0BB9-42BF-92BD-ED2A05DE2606}" type="parTrans" cxnId="{23B5EB59-0D50-480D-ADB2-1EAB4CA8FFEE}">
      <dgm:prSet/>
      <dgm:spPr/>
      <dgm:t>
        <a:bodyPr/>
        <a:lstStyle/>
        <a:p>
          <a:pPr algn="ctr"/>
          <a:endParaRPr lang="es-EC">
            <a:solidFill>
              <a:schemeClr val="tx1"/>
            </a:solidFill>
          </a:endParaRPr>
        </a:p>
      </dgm:t>
    </dgm:pt>
    <dgm:pt modelId="{528190F9-8F46-40D2-8F82-C12AF1A0961B}" type="sibTrans" cxnId="{23B5EB59-0D50-480D-ADB2-1EAB4CA8FFEE}">
      <dgm:prSet/>
      <dgm:spPr/>
      <dgm:t>
        <a:bodyPr/>
        <a:lstStyle/>
        <a:p>
          <a:pPr algn="ctr"/>
          <a:endParaRPr lang="es-EC">
            <a:solidFill>
              <a:schemeClr val="tx1"/>
            </a:solidFill>
          </a:endParaRPr>
        </a:p>
      </dgm:t>
    </dgm:pt>
    <dgm:pt modelId="{39BD128E-C49E-4711-AEA4-6A45759D7661}">
      <dgm:prSet phldrT="[Texto]"/>
      <dgm:spPr/>
      <dgm:t>
        <a:bodyPr/>
        <a:lstStyle/>
        <a:p>
          <a:pPr algn="ctr"/>
          <a:r>
            <a:rPr lang="es-EC" dirty="0">
              <a:solidFill>
                <a:schemeClr val="tx1"/>
              </a:solidFill>
            </a:rPr>
            <a:t>Levantamiento de información</a:t>
          </a:r>
        </a:p>
      </dgm:t>
    </dgm:pt>
    <dgm:pt modelId="{312160B0-E795-4830-81CF-E257DAE9FFD3}" type="parTrans" cxnId="{120AAA8B-713F-4297-B67C-D128A9C28D41}">
      <dgm:prSet/>
      <dgm:spPr/>
      <dgm:t>
        <a:bodyPr/>
        <a:lstStyle/>
        <a:p>
          <a:pPr algn="ctr"/>
          <a:endParaRPr lang="es-EC">
            <a:solidFill>
              <a:schemeClr val="tx1"/>
            </a:solidFill>
          </a:endParaRPr>
        </a:p>
      </dgm:t>
    </dgm:pt>
    <dgm:pt modelId="{C3FCCF83-A30C-4678-BBEF-69D9F9115209}" type="sibTrans" cxnId="{120AAA8B-713F-4297-B67C-D128A9C28D41}">
      <dgm:prSet/>
      <dgm:spPr/>
      <dgm:t>
        <a:bodyPr/>
        <a:lstStyle/>
        <a:p>
          <a:pPr algn="ctr"/>
          <a:endParaRPr lang="es-EC">
            <a:solidFill>
              <a:schemeClr val="tx1"/>
            </a:solidFill>
          </a:endParaRPr>
        </a:p>
      </dgm:t>
    </dgm:pt>
    <dgm:pt modelId="{56F361EB-BAF4-4A0C-AF7A-8A7ED5455A71}">
      <dgm:prSet phldrT="[Texto]"/>
      <dgm:spPr/>
      <dgm:t>
        <a:bodyPr/>
        <a:lstStyle/>
        <a:p>
          <a:pPr algn="ctr"/>
          <a:r>
            <a:rPr lang="es-ES" i="1" dirty="0" smtClean="0">
              <a:solidFill>
                <a:schemeClr val="tx1"/>
              </a:solidFill>
            </a:rPr>
            <a:t>Falta de observaciones en los diferentes capítulos</a:t>
          </a:r>
          <a:endParaRPr lang="es-EC" i="1" dirty="0">
            <a:solidFill>
              <a:schemeClr val="tx1"/>
            </a:solidFill>
          </a:endParaRPr>
        </a:p>
      </dgm:t>
    </dgm:pt>
    <dgm:pt modelId="{E2D7C6B2-4031-4AF8-8920-EEBA81FDF8E0}" type="parTrans" cxnId="{9F2DA556-58A8-4558-BE92-A2C72505256A}">
      <dgm:prSet/>
      <dgm:spPr/>
      <dgm:t>
        <a:bodyPr/>
        <a:lstStyle/>
        <a:p>
          <a:pPr algn="ctr"/>
          <a:endParaRPr lang="es-EC">
            <a:solidFill>
              <a:schemeClr val="tx1"/>
            </a:solidFill>
          </a:endParaRPr>
        </a:p>
      </dgm:t>
    </dgm:pt>
    <dgm:pt modelId="{364DD4D0-D78A-41EE-90B3-6F95F6089FDB}" type="sibTrans" cxnId="{9F2DA556-58A8-4558-BE92-A2C72505256A}">
      <dgm:prSet/>
      <dgm:spPr/>
      <dgm:t>
        <a:bodyPr/>
        <a:lstStyle/>
        <a:p>
          <a:pPr algn="ctr"/>
          <a:endParaRPr lang="es-EC">
            <a:solidFill>
              <a:schemeClr val="tx1"/>
            </a:solidFill>
          </a:endParaRPr>
        </a:p>
      </dgm:t>
    </dgm:pt>
    <dgm:pt modelId="{98A1AD94-3819-492C-B571-43E2130E7BBF}">
      <dgm:prSet phldrT="[Texto]"/>
      <dgm:spPr/>
      <dgm:t>
        <a:bodyPr/>
        <a:lstStyle/>
        <a:p>
          <a:pPr algn="ctr"/>
          <a:r>
            <a:rPr lang="es-ES" dirty="0" smtClean="0">
              <a:solidFill>
                <a:schemeClr val="tx1"/>
              </a:solidFill>
            </a:rPr>
            <a:t>Omisión de registro de cultivos, colocados como otros</a:t>
          </a:r>
          <a:endParaRPr lang="es-EC" dirty="0">
            <a:solidFill>
              <a:schemeClr val="tx1"/>
            </a:solidFill>
          </a:endParaRPr>
        </a:p>
      </dgm:t>
    </dgm:pt>
    <dgm:pt modelId="{47C936D6-3389-406B-B0B8-0E23489E93F3}" type="parTrans" cxnId="{8B963667-13D9-4C67-B707-A210A910683C}">
      <dgm:prSet/>
      <dgm:spPr/>
      <dgm:t>
        <a:bodyPr/>
        <a:lstStyle/>
        <a:p>
          <a:pPr algn="ctr"/>
          <a:endParaRPr lang="es-EC">
            <a:solidFill>
              <a:schemeClr val="tx1"/>
            </a:solidFill>
          </a:endParaRPr>
        </a:p>
      </dgm:t>
    </dgm:pt>
    <dgm:pt modelId="{34961FAA-20D5-415C-91A7-9D0E3C2BA8D7}" type="sibTrans" cxnId="{8B963667-13D9-4C67-B707-A210A910683C}">
      <dgm:prSet/>
      <dgm:spPr/>
      <dgm:t>
        <a:bodyPr/>
        <a:lstStyle/>
        <a:p>
          <a:pPr algn="ctr"/>
          <a:endParaRPr lang="es-EC">
            <a:solidFill>
              <a:schemeClr val="tx1"/>
            </a:solidFill>
          </a:endParaRPr>
        </a:p>
      </dgm:t>
    </dgm:pt>
    <dgm:pt modelId="{4C65E06A-49F5-48F8-B113-6B38B1E572DF}">
      <dgm:prSet phldrT="[Texto]"/>
      <dgm:spPr/>
      <dgm:t>
        <a:bodyPr/>
        <a:lstStyle/>
        <a:p>
          <a:pPr algn="ctr"/>
          <a:r>
            <a:rPr lang="es-EC" dirty="0">
              <a:solidFill>
                <a:schemeClr val="tx1"/>
              </a:solidFill>
            </a:rPr>
            <a:t>Cartografía</a:t>
          </a:r>
        </a:p>
      </dgm:t>
    </dgm:pt>
    <dgm:pt modelId="{FBF33F3E-A3B0-4FDD-8D65-ABFC3CE26E91}" type="parTrans" cxnId="{08C6F3C9-DACF-42B5-AA9E-1E97577BBF46}">
      <dgm:prSet/>
      <dgm:spPr/>
      <dgm:t>
        <a:bodyPr/>
        <a:lstStyle/>
        <a:p>
          <a:pPr algn="ctr"/>
          <a:endParaRPr lang="es-EC"/>
        </a:p>
      </dgm:t>
    </dgm:pt>
    <dgm:pt modelId="{D2383679-3ABB-4170-B674-DB619B72A804}" type="sibTrans" cxnId="{08C6F3C9-DACF-42B5-AA9E-1E97577BBF46}">
      <dgm:prSet/>
      <dgm:spPr/>
      <dgm:t>
        <a:bodyPr/>
        <a:lstStyle/>
        <a:p>
          <a:pPr algn="ctr"/>
          <a:endParaRPr lang="es-EC"/>
        </a:p>
      </dgm:t>
    </dgm:pt>
    <dgm:pt modelId="{FC930296-BDE3-4663-B5D0-DCD1138BCFEB}">
      <dgm:prSet phldrT="[Texto]"/>
      <dgm:spPr/>
      <dgm:t>
        <a:bodyPr/>
        <a:lstStyle/>
        <a:p>
          <a:pPr algn="ctr"/>
          <a:r>
            <a:rPr lang="es-EC" dirty="0">
              <a:solidFill>
                <a:schemeClr val="tx1"/>
              </a:solidFill>
            </a:rPr>
            <a:t>No existe correspondencia de cultivos ortofoto y cuestionario</a:t>
          </a:r>
        </a:p>
      </dgm:t>
    </dgm:pt>
    <dgm:pt modelId="{D782F87E-9736-4A05-B559-B471C5A7FBF6}" type="parTrans" cxnId="{0B1F1214-3781-48BA-8330-52C3D58BE1BC}">
      <dgm:prSet/>
      <dgm:spPr/>
      <dgm:t>
        <a:bodyPr/>
        <a:lstStyle/>
        <a:p>
          <a:pPr algn="ctr"/>
          <a:endParaRPr lang="es-EC"/>
        </a:p>
      </dgm:t>
    </dgm:pt>
    <dgm:pt modelId="{780427DD-902D-49FC-B46D-CC4DE4FA147D}" type="sibTrans" cxnId="{0B1F1214-3781-48BA-8330-52C3D58BE1BC}">
      <dgm:prSet/>
      <dgm:spPr/>
      <dgm:t>
        <a:bodyPr/>
        <a:lstStyle/>
        <a:p>
          <a:pPr algn="ctr"/>
          <a:endParaRPr lang="es-EC"/>
        </a:p>
      </dgm:t>
    </dgm:pt>
    <dgm:pt modelId="{A5169A89-4ADC-446F-94C9-FF3ED70B4380}">
      <dgm:prSet phldrT="[Texto]"/>
      <dgm:spPr/>
      <dgm:t>
        <a:bodyPr/>
        <a:lstStyle/>
        <a:p>
          <a:pPr algn="ctr"/>
          <a:r>
            <a:rPr lang="es-ES" dirty="0" smtClean="0">
              <a:solidFill>
                <a:schemeClr val="tx1"/>
              </a:solidFill>
            </a:rPr>
            <a:t>Sobredimensión de terrenos sin guardar relación de superficie. </a:t>
          </a:r>
          <a:endParaRPr lang="es-EC" dirty="0">
            <a:solidFill>
              <a:schemeClr val="tx1"/>
            </a:solidFill>
          </a:endParaRPr>
        </a:p>
      </dgm:t>
    </dgm:pt>
    <dgm:pt modelId="{EC5F68FD-3C2D-40E9-A2EB-BB3383AEC009}" type="parTrans" cxnId="{08593CD8-15FE-4AAA-A067-F9BA71E71074}">
      <dgm:prSet/>
      <dgm:spPr/>
      <dgm:t>
        <a:bodyPr/>
        <a:lstStyle/>
        <a:p>
          <a:pPr algn="ctr"/>
          <a:endParaRPr lang="es-EC"/>
        </a:p>
      </dgm:t>
    </dgm:pt>
    <dgm:pt modelId="{4E67D59B-E6A1-410E-ACC6-49A247D36133}" type="sibTrans" cxnId="{08593CD8-15FE-4AAA-A067-F9BA71E71074}">
      <dgm:prSet/>
      <dgm:spPr/>
      <dgm:t>
        <a:bodyPr/>
        <a:lstStyle/>
        <a:p>
          <a:pPr algn="ctr"/>
          <a:endParaRPr lang="es-EC"/>
        </a:p>
      </dgm:t>
    </dgm:pt>
    <dgm:pt modelId="{2EFAB06B-BFF9-43F4-A5AC-C7CDB6CD8687}">
      <dgm:prSet phldrT="[Texto]"/>
      <dgm:spPr/>
      <dgm:t>
        <a:bodyPr/>
        <a:lstStyle/>
        <a:p>
          <a:pPr algn="ctr"/>
          <a:r>
            <a:rPr lang="es-ES" dirty="0" smtClean="0">
              <a:solidFill>
                <a:schemeClr val="tx1"/>
              </a:solidFill>
            </a:rPr>
            <a:t>Falta de revisión de ortofoto por supervisores y digitadores. </a:t>
          </a:r>
          <a:endParaRPr lang="es-EC" dirty="0">
            <a:solidFill>
              <a:schemeClr val="tx1"/>
            </a:solidFill>
          </a:endParaRPr>
        </a:p>
      </dgm:t>
    </dgm:pt>
    <dgm:pt modelId="{A6097552-5CAA-4408-A53B-90D9AE1111BD}" type="parTrans" cxnId="{2C800C6D-1694-49AC-9E9D-A2E101AC3D9B}">
      <dgm:prSet/>
      <dgm:spPr/>
      <dgm:t>
        <a:bodyPr/>
        <a:lstStyle/>
        <a:p>
          <a:pPr algn="ctr"/>
          <a:endParaRPr lang="es-EC"/>
        </a:p>
      </dgm:t>
    </dgm:pt>
    <dgm:pt modelId="{A983A472-9C3C-45D4-8010-C50D2EBC7D60}" type="sibTrans" cxnId="{2C800C6D-1694-49AC-9E9D-A2E101AC3D9B}">
      <dgm:prSet/>
      <dgm:spPr/>
      <dgm:t>
        <a:bodyPr/>
        <a:lstStyle/>
        <a:p>
          <a:pPr algn="ctr"/>
          <a:endParaRPr lang="es-EC"/>
        </a:p>
      </dgm:t>
    </dgm:pt>
    <dgm:pt modelId="{146B79DC-9DBC-436A-8B83-DC11EC97CEC3}">
      <dgm:prSet phldrT="[Texto]"/>
      <dgm:spPr/>
      <dgm:t>
        <a:bodyPr/>
        <a:lstStyle/>
        <a:p>
          <a:pPr algn="ctr"/>
          <a:r>
            <a:rPr lang="es-ES" dirty="0" smtClean="0">
              <a:solidFill>
                <a:schemeClr val="tx1"/>
              </a:solidFill>
            </a:rPr>
            <a:t>Levantamiento</a:t>
          </a:r>
          <a:r>
            <a:rPr lang="es-ES" baseline="0" dirty="0" smtClean="0">
              <a:solidFill>
                <a:schemeClr val="tx1"/>
              </a:solidFill>
            </a:rPr>
            <a:t> de información indirecta</a:t>
          </a:r>
          <a:endParaRPr lang="es-EC" dirty="0">
            <a:solidFill>
              <a:schemeClr val="tx1"/>
            </a:solidFill>
          </a:endParaRPr>
        </a:p>
      </dgm:t>
    </dgm:pt>
    <dgm:pt modelId="{D1E85A81-21E7-4B5E-97EF-AEC599613074}" type="parTrans" cxnId="{43D81B76-1657-4C6E-8D7A-596BA49D25DE}">
      <dgm:prSet/>
      <dgm:spPr/>
      <dgm:t>
        <a:bodyPr/>
        <a:lstStyle/>
        <a:p>
          <a:pPr algn="ctr"/>
          <a:endParaRPr lang="es-EC"/>
        </a:p>
      </dgm:t>
    </dgm:pt>
    <dgm:pt modelId="{7B710040-3CA4-4E18-A977-4E3316A25AEF}" type="sibTrans" cxnId="{43D81B76-1657-4C6E-8D7A-596BA49D25DE}">
      <dgm:prSet/>
      <dgm:spPr/>
      <dgm:t>
        <a:bodyPr/>
        <a:lstStyle/>
        <a:p>
          <a:pPr algn="ctr"/>
          <a:endParaRPr lang="es-EC"/>
        </a:p>
      </dgm:t>
    </dgm:pt>
    <dgm:pt modelId="{F8755F88-8121-4709-997B-A8AE10D03402}">
      <dgm:prSet phldrT="[Texto]"/>
      <dgm:spPr/>
      <dgm:t>
        <a:bodyPr/>
        <a:lstStyle/>
        <a:p>
          <a:pPr algn="ctr"/>
          <a:r>
            <a:rPr lang="es-ES" dirty="0" smtClean="0">
              <a:solidFill>
                <a:schemeClr val="tx1"/>
              </a:solidFill>
            </a:rPr>
            <a:t>Registro de operador del tractor como empleo ocasional. </a:t>
          </a:r>
          <a:endParaRPr lang="es-EC" dirty="0">
            <a:solidFill>
              <a:schemeClr val="tx1"/>
            </a:solidFill>
          </a:endParaRPr>
        </a:p>
      </dgm:t>
    </dgm:pt>
    <dgm:pt modelId="{6E07DD5E-EF59-446E-8A8C-C35ACB71F331}" type="parTrans" cxnId="{9261420A-E07C-4082-8318-8D8450B5EE3F}">
      <dgm:prSet/>
      <dgm:spPr/>
      <dgm:t>
        <a:bodyPr/>
        <a:lstStyle/>
        <a:p>
          <a:pPr algn="ctr"/>
          <a:endParaRPr lang="es-EC"/>
        </a:p>
      </dgm:t>
    </dgm:pt>
    <dgm:pt modelId="{42CE75A9-76B3-4916-9180-790F31265E8F}" type="sibTrans" cxnId="{9261420A-E07C-4082-8318-8D8450B5EE3F}">
      <dgm:prSet/>
      <dgm:spPr/>
      <dgm:t>
        <a:bodyPr/>
        <a:lstStyle/>
        <a:p>
          <a:pPr algn="ctr"/>
          <a:endParaRPr lang="es-EC"/>
        </a:p>
      </dgm:t>
    </dgm:pt>
    <dgm:pt modelId="{2655B4AC-9B54-4F96-9235-F8E314CE15F8}">
      <dgm:prSet phldrT="[Texto]"/>
      <dgm:spPr/>
      <dgm:t>
        <a:bodyPr/>
        <a:lstStyle/>
        <a:p>
          <a:r>
            <a:rPr lang="es-ES" dirty="0" smtClean="0">
              <a:solidFill>
                <a:schemeClr val="tx1"/>
              </a:solidFill>
            </a:rPr>
            <a:t>Falta de revisión de las validaciones por las coordinadores zonales</a:t>
          </a:r>
          <a:endParaRPr lang="es-EC" dirty="0">
            <a:solidFill>
              <a:schemeClr val="tx1"/>
            </a:solidFill>
          </a:endParaRPr>
        </a:p>
      </dgm:t>
    </dgm:pt>
    <dgm:pt modelId="{FFA15F5C-DEFA-4587-8755-978CAE3AE7A3}" type="parTrans" cxnId="{DC156593-0A39-4189-9960-4021BB2B719B}">
      <dgm:prSet/>
      <dgm:spPr/>
      <dgm:t>
        <a:bodyPr/>
        <a:lstStyle/>
        <a:p>
          <a:endParaRPr lang="es-EC"/>
        </a:p>
      </dgm:t>
    </dgm:pt>
    <dgm:pt modelId="{0A3C3865-7D3B-4010-BAE8-67C8C67E2C8C}" type="sibTrans" cxnId="{DC156593-0A39-4189-9960-4021BB2B719B}">
      <dgm:prSet/>
      <dgm:spPr/>
      <dgm:t>
        <a:bodyPr/>
        <a:lstStyle/>
        <a:p>
          <a:endParaRPr lang="es-EC"/>
        </a:p>
      </dgm:t>
    </dgm:pt>
    <dgm:pt modelId="{F9867CF7-85D7-435F-BC1C-451209E669C7}">
      <dgm:prSet phldrT="[Texto]"/>
      <dgm:spPr/>
      <dgm:t>
        <a:bodyPr/>
        <a:lstStyle/>
        <a:p>
          <a:pPr algn="ctr"/>
          <a:r>
            <a:rPr lang="es-ES" dirty="0" smtClean="0">
              <a:solidFill>
                <a:schemeClr val="tx1"/>
              </a:solidFill>
            </a:rPr>
            <a:t>Validaciones no ingresadas</a:t>
          </a:r>
          <a:endParaRPr lang="es-EC" dirty="0">
            <a:solidFill>
              <a:schemeClr val="tx1"/>
            </a:solidFill>
          </a:endParaRPr>
        </a:p>
      </dgm:t>
    </dgm:pt>
    <dgm:pt modelId="{854046AF-13A3-4E9A-9311-1A8B47BC5472}" type="parTrans" cxnId="{F44F3FC8-E4E6-4EA9-A253-61514FCAAD06}">
      <dgm:prSet/>
      <dgm:spPr/>
      <dgm:t>
        <a:bodyPr/>
        <a:lstStyle/>
        <a:p>
          <a:endParaRPr lang="es-EC"/>
        </a:p>
      </dgm:t>
    </dgm:pt>
    <dgm:pt modelId="{D76F5EFB-28F9-4EFD-B8BA-2D07E24FCF7B}" type="sibTrans" cxnId="{F44F3FC8-E4E6-4EA9-A253-61514FCAAD06}">
      <dgm:prSet/>
      <dgm:spPr/>
      <dgm:t>
        <a:bodyPr/>
        <a:lstStyle/>
        <a:p>
          <a:endParaRPr lang="es-EC"/>
        </a:p>
      </dgm:t>
    </dgm:pt>
    <dgm:pt modelId="{9F30DB0D-2700-4263-80B2-14CE30DB5F8B}" type="pres">
      <dgm:prSet presAssocID="{F77ACB24-D121-4ECF-856D-FF16F59523FC}" presName="theList" presStyleCnt="0">
        <dgm:presLayoutVars>
          <dgm:dir/>
          <dgm:animLvl val="lvl"/>
          <dgm:resizeHandles val="exact"/>
        </dgm:presLayoutVars>
      </dgm:prSet>
      <dgm:spPr/>
      <dgm:t>
        <a:bodyPr/>
        <a:lstStyle/>
        <a:p>
          <a:endParaRPr lang="es-EC"/>
        </a:p>
      </dgm:t>
    </dgm:pt>
    <dgm:pt modelId="{A180CE63-C925-4D4A-9F96-2E317FF5CFB1}" type="pres">
      <dgm:prSet presAssocID="{8B6A7C76-0F23-439B-88C6-515251A2BE42}" presName="compNode" presStyleCnt="0"/>
      <dgm:spPr/>
    </dgm:pt>
    <dgm:pt modelId="{FC67D996-CAA4-485C-A44B-1ED09C7ED427}" type="pres">
      <dgm:prSet presAssocID="{8B6A7C76-0F23-439B-88C6-515251A2BE42}" presName="aNode" presStyleLbl="bgShp" presStyleIdx="0" presStyleCnt="4"/>
      <dgm:spPr/>
      <dgm:t>
        <a:bodyPr/>
        <a:lstStyle/>
        <a:p>
          <a:endParaRPr lang="es-EC"/>
        </a:p>
      </dgm:t>
    </dgm:pt>
    <dgm:pt modelId="{2A2DB374-515D-490F-B25B-9D06DDAC29B3}" type="pres">
      <dgm:prSet presAssocID="{8B6A7C76-0F23-439B-88C6-515251A2BE42}" presName="textNode" presStyleLbl="bgShp" presStyleIdx="0" presStyleCnt="4"/>
      <dgm:spPr/>
      <dgm:t>
        <a:bodyPr/>
        <a:lstStyle/>
        <a:p>
          <a:endParaRPr lang="es-EC"/>
        </a:p>
      </dgm:t>
    </dgm:pt>
    <dgm:pt modelId="{CE039D97-B504-4B1A-8961-22D810723CDA}" type="pres">
      <dgm:prSet presAssocID="{8B6A7C76-0F23-439B-88C6-515251A2BE42}" presName="compChildNode" presStyleCnt="0"/>
      <dgm:spPr/>
    </dgm:pt>
    <dgm:pt modelId="{A8CEF595-FE77-4862-8C72-46BBD2B57970}" type="pres">
      <dgm:prSet presAssocID="{8B6A7C76-0F23-439B-88C6-515251A2BE42}" presName="theInnerList" presStyleCnt="0"/>
      <dgm:spPr/>
    </dgm:pt>
    <dgm:pt modelId="{7F69C750-D7F0-4640-A350-CBABA7D04D84}" type="pres">
      <dgm:prSet presAssocID="{0587E744-91A0-4627-9DE9-78D537213581}" presName="childNode" presStyleLbl="node1" presStyleIdx="0" presStyleCnt="13">
        <dgm:presLayoutVars>
          <dgm:bulletEnabled val="1"/>
        </dgm:presLayoutVars>
      </dgm:prSet>
      <dgm:spPr/>
      <dgm:t>
        <a:bodyPr/>
        <a:lstStyle/>
        <a:p>
          <a:endParaRPr lang="es-EC"/>
        </a:p>
      </dgm:t>
    </dgm:pt>
    <dgm:pt modelId="{19804DB5-DE84-422F-9640-2D9696D113A2}" type="pres">
      <dgm:prSet presAssocID="{0587E744-91A0-4627-9DE9-78D537213581}" presName="aSpace2" presStyleCnt="0"/>
      <dgm:spPr/>
    </dgm:pt>
    <dgm:pt modelId="{05E988F0-9BF8-4525-B0A4-CF1E1CAFD51C}" type="pres">
      <dgm:prSet presAssocID="{09ABADBF-7598-4F38-BA1E-5F74023CFE00}" presName="childNode" presStyleLbl="node1" presStyleIdx="1" presStyleCnt="13">
        <dgm:presLayoutVars>
          <dgm:bulletEnabled val="1"/>
        </dgm:presLayoutVars>
      </dgm:prSet>
      <dgm:spPr/>
      <dgm:t>
        <a:bodyPr/>
        <a:lstStyle/>
        <a:p>
          <a:endParaRPr lang="es-EC"/>
        </a:p>
      </dgm:t>
    </dgm:pt>
    <dgm:pt modelId="{6243767E-EBA0-40D5-8820-D363C2944D21}" type="pres">
      <dgm:prSet presAssocID="{09ABADBF-7598-4F38-BA1E-5F74023CFE00}" presName="aSpace2" presStyleCnt="0"/>
      <dgm:spPr/>
    </dgm:pt>
    <dgm:pt modelId="{F61C0714-D5DD-4580-8B66-D191021C107E}" type="pres">
      <dgm:prSet presAssocID="{F9867CF7-85D7-435F-BC1C-451209E669C7}" presName="childNode" presStyleLbl="node1" presStyleIdx="2" presStyleCnt="13">
        <dgm:presLayoutVars>
          <dgm:bulletEnabled val="1"/>
        </dgm:presLayoutVars>
      </dgm:prSet>
      <dgm:spPr/>
      <dgm:t>
        <a:bodyPr/>
        <a:lstStyle/>
        <a:p>
          <a:endParaRPr lang="es-EC"/>
        </a:p>
      </dgm:t>
    </dgm:pt>
    <dgm:pt modelId="{91EBC4DA-D1A3-4880-A3A8-34221D96D6B0}" type="pres">
      <dgm:prSet presAssocID="{8B6A7C76-0F23-439B-88C6-515251A2BE42}" presName="aSpace" presStyleCnt="0"/>
      <dgm:spPr/>
    </dgm:pt>
    <dgm:pt modelId="{8CB09870-A7ED-44D0-AD5B-D8FE481A0A30}" type="pres">
      <dgm:prSet presAssocID="{19690CBA-9E56-4AF5-B95F-43BA42266D87}" presName="compNode" presStyleCnt="0"/>
      <dgm:spPr/>
    </dgm:pt>
    <dgm:pt modelId="{FADD0F47-E36C-4979-B453-7D608EA1CCC1}" type="pres">
      <dgm:prSet presAssocID="{19690CBA-9E56-4AF5-B95F-43BA42266D87}" presName="aNode" presStyleLbl="bgShp" presStyleIdx="1" presStyleCnt="4"/>
      <dgm:spPr/>
      <dgm:t>
        <a:bodyPr/>
        <a:lstStyle/>
        <a:p>
          <a:endParaRPr lang="es-EC"/>
        </a:p>
      </dgm:t>
    </dgm:pt>
    <dgm:pt modelId="{9D57C415-121D-460A-A28A-695BF90295C4}" type="pres">
      <dgm:prSet presAssocID="{19690CBA-9E56-4AF5-B95F-43BA42266D87}" presName="textNode" presStyleLbl="bgShp" presStyleIdx="1" presStyleCnt="4"/>
      <dgm:spPr/>
      <dgm:t>
        <a:bodyPr/>
        <a:lstStyle/>
        <a:p>
          <a:endParaRPr lang="es-EC"/>
        </a:p>
      </dgm:t>
    </dgm:pt>
    <dgm:pt modelId="{14A2B5AF-B803-4A51-B24D-921D20B8017D}" type="pres">
      <dgm:prSet presAssocID="{19690CBA-9E56-4AF5-B95F-43BA42266D87}" presName="compChildNode" presStyleCnt="0"/>
      <dgm:spPr/>
    </dgm:pt>
    <dgm:pt modelId="{616A6B94-AB93-4B70-8EB9-7B3242013FB4}" type="pres">
      <dgm:prSet presAssocID="{19690CBA-9E56-4AF5-B95F-43BA42266D87}" presName="theInnerList" presStyleCnt="0"/>
      <dgm:spPr/>
    </dgm:pt>
    <dgm:pt modelId="{D4BD4E08-242E-47C9-B41B-296F2295A646}" type="pres">
      <dgm:prSet presAssocID="{8532E913-E9A6-412F-B974-01305C113E2C}" presName="childNode" presStyleLbl="node1" presStyleIdx="3" presStyleCnt="13">
        <dgm:presLayoutVars>
          <dgm:bulletEnabled val="1"/>
        </dgm:presLayoutVars>
      </dgm:prSet>
      <dgm:spPr/>
      <dgm:t>
        <a:bodyPr/>
        <a:lstStyle/>
        <a:p>
          <a:endParaRPr lang="es-EC"/>
        </a:p>
      </dgm:t>
    </dgm:pt>
    <dgm:pt modelId="{5228089C-EC7A-448F-AC57-81E614A299EF}" type="pres">
      <dgm:prSet presAssocID="{8532E913-E9A6-412F-B974-01305C113E2C}" presName="aSpace2" presStyleCnt="0"/>
      <dgm:spPr/>
    </dgm:pt>
    <dgm:pt modelId="{55B79408-13F4-4FF1-84A1-7906A7D068DF}" type="pres">
      <dgm:prSet presAssocID="{C23426E0-6484-4124-AAA9-1D3873F4CBC9}" presName="childNode" presStyleLbl="node1" presStyleIdx="4" presStyleCnt="13">
        <dgm:presLayoutVars>
          <dgm:bulletEnabled val="1"/>
        </dgm:presLayoutVars>
      </dgm:prSet>
      <dgm:spPr/>
      <dgm:t>
        <a:bodyPr/>
        <a:lstStyle/>
        <a:p>
          <a:endParaRPr lang="es-EC"/>
        </a:p>
      </dgm:t>
    </dgm:pt>
    <dgm:pt modelId="{45330F06-3624-4C0D-B296-762F4F68EF37}" type="pres">
      <dgm:prSet presAssocID="{C23426E0-6484-4124-AAA9-1D3873F4CBC9}" presName="aSpace2" presStyleCnt="0"/>
      <dgm:spPr/>
    </dgm:pt>
    <dgm:pt modelId="{F276B679-451E-4F8B-ACB6-769E8A5CA548}" type="pres">
      <dgm:prSet presAssocID="{2655B4AC-9B54-4F96-9235-F8E314CE15F8}" presName="childNode" presStyleLbl="node1" presStyleIdx="5" presStyleCnt="13">
        <dgm:presLayoutVars>
          <dgm:bulletEnabled val="1"/>
        </dgm:presLayoutVars>
      </dgm:prSet>
      <dgm:spPr/>
      <dgm:t>
        <a:bodyPr/>
        <a:lstStyle/>
        <a:p>
          <a:endParaRPr lang="es-EC"/>
        </a:p>
      </dgm:t>
    </dgm:pt>
    <dgm:pt modelId="{0F0493D0-E71D-41AF-8391-1D22109EB473}" type="pres">
      <dgm:prSet presAssocID="{19690CBA-9E56-4AF5-B95F-43BA42266D87}" presName="aSpace" presStyleCnt="0"/>
      <dgm:spPr/>
    </dgm:pt>
    <dgm:pt modelId="{D0B13C26-6A29-4AB2-B7ED-EEAA6FD44A8F}" type="pres">
      <dgm:prSet presAssocID="{39BD128E-C49E-4711-AEA4-6A45759D7661}" presName="compNode" presStyleCnt="0"/>
      <dgm:spPr/>
    </dgm:pt>
    <dgm:pt modelId="{88703503-490C-49A3-AA22-A13975C4CB53}" type="pres">
      <dgm:prSet presAssocID="{39BD128E-C49E-4711-AEA4-6A45759D7661}" presName="aNode" presStyleLbl="bgShp" presStyleIdx="2" presStyleCnt="4"/>
      <dgm:spPr/>
      <dgm:t>
        <a:bodyPr/>
        <a:lstStyle/>
        <a:p>
          <a:endParaRPr lang="es-EC"/>
        </a:p>
      </dgm:t>
    </dgm:pt>
    <dgm:pt modelId="{F4D80718-1B64-475C-B574-3F4704CE329E}" type="pres">
      <dgm:prSet presAssocID="{39BD128E-C49E-4711-AEA4-6A45759D7661}" presName="textNode" presStyleLbl="bgShp" presStyleIdx="2" presStyleCnt="4"/>
      <dgm:spPr/>
      <dgm:t>
        <a:bodyPr/>
        <a:lstStyle/>
        <a:p>
          <a:endParaRPr lang="es-EC"/>
        </a:p>
      </dgm:t>
    </dgm:pt>
    <dgm:pt modelId="{D500E128-8D19-4F10-96B1-9E829BDFDF76}" type="pres">
      <dgm:prSet presAssocID="{39BD128E-C49E-4711-AEA4-6A45759D7661}" presName="compChildNode" presStyleCnt="0"/>
      <dgm:spPr/>
    </dgm:pt>
    <dgm:pt modelId="{9766935B-D437-4AC4-A778-7555658B7441}" type="pres">
      <dgm:prSet presAssocID="{39BD128E-C49E-4711-AEA4-6A45759D7661}" presName="theInnerList" presStyleCnt="0"/>
      <dgm:spPr/>
    </dgm:pt>
    <dgm:pt modelId="{FA4B9163-339B-45F6-8908-6B6992FEDC77}" type="pres">
      <dgm:prSet presAssocID="{56F361EB-BAF4-4A0C-AF7A-8A7ED5455A71}" presName="childNode" presStyleLbl="node1" presStyleIdx="6" presStyleCnt="13">
        <dgm:presLayoutVars>
          <dgm:bulletEnabled val="1"/>
        </dgm:presLayoutVars>
      </dgm:prSet>
      <dgm:spPr/>
      <dgm:t>
        <a:bodyPr/>
        <a:lstStyle/>
        <a:p>
          <a:endParaRPr lang="es-EC"/>
        </a:p>
      </dgm:t>
    </dgm:pt>
    <dgm:pt modelId="{F6749A15-9D4F-48AC-B259-FD98FC5173E6}" type="pres">
      <dgm:prSet presAssocID="{56F361EB-BAF4-4A0C-AF7A-8A7ED5455A71}" presName="aSpace2" presStyleCnt="0"/>
      <dgm:spPr/>
    </dgm:pt>
    <dgm:pt modelId="{333B560D-BFC5-4DD2-BEE0-1FE75EEC2298}" type="pres">
      <dgm:prSet presAssocID="{98A1AD94-3819-492C-B571-43E2130E7BBF}" presName="childNode" presStyleLbl="node1" presStyleIdx="7" presStyleCnt="13">
        <dgm:presLayoutVars>
          <dgm:bulletEnabled val="1"/>
        </dgm:presLayoutVars>
      </dgm:prSet>
      <dgm:spPr/>
      <dgm:t>
        <a:bodyPr/>
        <a:lstStyle/>
        <a:p>
          <a:endParaRPr lang="es-EC"/>
        </a:p>
      </dgm:t>
    </dgm:pt>
    <dgm:pt modelId="{0827FC38-F22D-42E1-9595-DB7FD03C37FD}" type="pres">
      <dgm:prSet presAssocID="{98A1AD94-3819-492C-B571-43E2130E7BBF}" presName="aSpace2" presStyleCnt="0"/>
      <dgm:spPr/>
    </dgm:pt>
    <dgm:pt modelId="{932EDCE9-690E-47E7-90FF-6BFF8E084A6A}" type="pres">
      <dgm:prSet presAssocID="{146B79DC-9DBC-436A-8B83-DC11EC97CEC3}" presName="childNode" presStyleLbl="node1" presStyleIdx="8" presStyleCnt="13">
        <dgm:presLayoutVars>
          <dgm:bulletEnabled val="1"/>
        </dgm:presLayoutVars>
      </dgm:prSet>
      <dgm:spPr/>
      <dgm:t>
        <a:bodyPr/>
        <a:lstStyle/>
        <a:p>
          <a:endParaRPr lang="es-EC"/>
        </a:p>
      </dgm:t>
    </dgm:pt>
    <dgm:pt modelId="{1AFDFED1-EB5A-411A-886C-F11A4788667E}" type="pres">
      <dgm:prSet presAssocID="{146B79DC-9DBC-436A-8B83-DC11EC97CEC3}" presName="aSpace2" presStyleCnt="0"/>
      <dgm:spPr/>
    </dgm:pt>
    <dgm:pt modelId="{D28ADC78-B389-4094-9BE5-D3E6D6CDC9ED}" type="pres">
      <dgm:prSet presAssocID="{F8755F88-8121-4709-997B-A8AE10D03402}" presName="childNode" presStyleLbl="node1" presStyleIdx="9" presStyleCnt="13">
        <dgm:presLayoutVars>
          <dgm:bulletEnabled val="1"/>
        </dgm:presLayoutVars>
      </dgm:prSet>
      <dgm:spPr/>
      <dgm:t>
        <a:bodyPr/>
        <a:lstStyle/>
        <a:p>
          <a:endParaRPr lang="es-EC"/>
        </a:p>
      </dgm:t>
    </dgm:pt>
    <dgm:pt modelId="{DC3DE4EF-6825-4979-A525-06E676470DEF}" type="pres">
      <dgm:prSet presAssocID="{39BD128E-C49E-4711-AEA4-6A45759D7661}" presName="aSpace" presStyleCnt="0"/>
      <dgm:spPr/>
    </dgm:pt>
    <dgm:pt modelId="{8A8ED5C2-004A-419F-B7C3-BBEB4CC205AC}" type="pres">
      <dgm:prSet presAssocID="{4C65E06A-49F5-48F8-B113-6B38B1E572DF}" presName="compNode" presStyleCnt="0"/>
      <dgm:spPr/>
    </dgm:pt>
    <dgm:pt modelId="{6CA868ED-1F9D-48C4-8A38-C540C0932B49}" type="pres">
      <dgm:prSet presAssocID="{4C65E06A-49F5-48F8-B113-6B38B1E572DF}" presName="aNode" presStyleLbl="bgShp" presStyleIdx="3" presStyleCnt="4"/>
      <dgm:spPr/>
      <dgm:t>
        <a:bodyPr/>
        <a:lstStyle/>
        <a:p>
          <a:endParaRPr lang="es-EC"/>
        </a:p>
      </dgm:t>
    </dgm:pt>
    <dgm:pt modelId="{8330D0A7-694C-4D71-8E7E-66BBCC5CAF9C}" type="pres">
      <dgm:prSet presAssocID="{4C65E06A-49F5-48F8-B113-6B38B1E572DF}" presName="textNode" presStyleLbl="bgShp" presStyleIdx="3" presStyleCnt="4"/>
      <dgm:spPr/>
      <dgm:t>
        <a:bodyPr/>
        <a:lstStyle/>
        <a:p>
          <a:endParaRPr lang="es-EC"/>
        </a:p>
      </dgm:t>
    </dgm:pt>
    <dgm:pt modelId="{6363B389-7DC0-43AC-9642-67C8B5D801B9}" type="pres">
      <dgm:prSet presAssocID="{4C65E06A-49F5-48F8-B113-6B38B1E572DF}" presName="compChildNode" presStyleCnt="0"/>
      <dgm:spPr/>
    </dgm:pt>
    <dgm:pt modelId="{7A5A2B1A-0C5B-4B57-91E2-3A2B85418C82}" type="pres">
      <dgm:prSet presAssocID="{4C65E06A-49F5-48F8-B113-6B38B1E572DF}" presName="theInnerList" presStyleCnt="0"/>
      <dgm:spPr/>
    </dgm:pt>
    <dgm:pt modelId="{C4E0EEA2-F336-48CA-B0A8-505EE2A28D3C}" type="pres">
      <dgm:prSet presAssocID="{A5169A89-4ADC-446F-94C9-FF3ED70B4380}" presName="childNode" presStyleLbl="node1" presStyleIdx="10" presStyleCnt="13">
        <dgm:presLayoutVars>
          <dgm:bulletEnabled val="1"/>
        </dgm:presLayoutVars>
      </dgm:prSet>
      <dgm:spPr/>
      <dgm:t>
        <a:bodyPr/>
        <a:lstStyle/>
        <a:p>
          <a:endParaRPr lang="es-EC"/>
        </a:p>
      </dgm:t>
    </dgm:pt>
    <dgm:pt modelId="{DA4BE5A0-813C-4BBB-96E2-BDDB22E7C138}" type="pres">
      <dgm:prSet presAssocID="{A5169A89-4ADC-446F-94C9-FF3ED70B4380}" presName="aSpace2" presStyleCnt="0"/>
      <dgm:spPr/>
    </dgm:pt>
    <dgm:pt modelId="{87984774-DF7E-4C7A-8F49-21EA5948EFC4}" type="pres">
      <dgm:prSet presAssocID="{FC930296-BDE3-4663-B5D0-DCD1138BCFEB}" presName="childNode" presStyleLbl="node1" presStyleIdx="11" presStyleCnt="13">
        <dgm:presLayoutVars>
          <dgm:bulletEnabled val="1"/>
        </dgm:presLayoutVars>
      </dgm:prSet>
      <dgm:spPr/>
      <dgm:t>
        <a:bodyPr/>
        <a:lstStyle/>
        <a:p>
          <a:endParaRPr lang="es-EC"/>
        </a:p>
      </dgm:t>
    </dgm:pt>
    <dgm:pt modelId="{B8F77607-FDFD-458F-923F-6814C13C1F77}" type="pres">
      <dgm:prSet presAssocID="{FC930296-BDE3-4663-B5D0-DCD1138BCFEB}" presName="aSpace2" presStyleCnt="0"/>
      <dgm:spPr/>
    </dgm:pt>
    <dgm:pt modelId="{808F3434-1B06-45D9-9F7E-082088A9F5E8}" type="pres">
      <dgm:prSet presAssocID="{2EFAB06B-BFF9-43F4-A5AC-C7CDB6CD8687}" presName="childNode" presStyleLbl="node1" presStyleIdx="12" presStyleCnt="13">
        <dgm:presLayoutVars>
          <dgm:bulletEnabled val="1"/>
        </dgm:presLayoutVars>
      </dgm:prSet>
      <dgm:spPr/>
      <dgm:t>
        <a:bodyPr/>
        <a:lstStyle/>
        <a:p>
          <a:endParaRPr lang="es-EC"/>
        </a:p>
      </dgm:t>
    </dgm:pt>
  </dgm:ptLst>
  <dgm:cxnLst>
    <dgm:cxn modelId="{21253E78-E66C-40F5-897A-F885C21AF9BE}" type="presOf" srcId="{C23426E0-6484-4124-AAA9-1D3873F4CBC9}" destId="{55B79408-13F4-4FF1-84A1-7906A7D068DF}" srcOrd="0" destOrd="0" presId="urn:microsoft.com/office/officeart/2005/8/layout/lProcess2"/>
    <dgm:cxn modelId="{2C800C6D-1694-49AC-9E9D-A2E101AC3D9B}" srcId="{4C65E06A-49F5-48F8-B113-6B38B1E572DF}" destId="{2EFAB06B-BFF9-43F4-A5AC-C7CDB6CD8687}" srcOrd="2" destOrd="0" parTransId="{A6097552-5CAA-4408-A53B-90D9AE1111BD}" sibTransId="{A983A472-9C3C-45D4-8010-C50D2EBC7D60}"/>
    <dgm:cxn modelId="{F2F8CB21-AEBB-486D-9859-E075DB0FFA11}" type="presOf" srcId="{19690CBA-9E56-4AF5-B95F-43BA42266D87}" destId="{FADD0F47-E36C-4979-B453-7D608EA1CCC1}" srcOrd="0" destOrd="0" presId="urn:microsoft.com/office/officeart/2005/8/layout/lProcess2"/>
    <dgm:cxn modelId="{0521A293-36C8-4F7E-935E-E63CA94230A9}" type="presOf" srcId="{39BD128E-C49E-4711-AEA4-6A45759D7661}" destId="{88703503-490C-49A3-AA22-A13975C4CB53}" srcOrd="0" destOrd="0" presId="urn:microsoft.com/office/officeart/2005/8/layout/lProcess2"/>
    <dgm:cxn modelId="{3164FD06-A8D0-40C8-B720-817FA3A11002}" type="presOf" srcId="{98A1AD94-3819-492C-B571-43E2130E7BBF}" destId="{333B560D-BFC5-4DD2-BEE0-1FE75EEC2298}" srcOrd="0" destOrd="0" presId="urn:microsoft.com/office/officeart/2005/8/layout/lProcess2"/>
    <dgm:cxn modelId="{08593CD8-15FE-4AAA-A067-F9BA71E71074}" srcId="{4C65E06A-49F5-48F8-B113-6B38B1E572DF}" destId="{A5169A89-4ADC-446F-94C9-FF3ED70B4380}" srcOrd="0" destOrd="0" parTransId="{EC5F68FD-3C2D-40E9-A2EB-BB3383AEC009}" sibTransId="{4E67D59B-E6A1-410E-ACC6-49A247D36133}"/>
    <dgm:cxn modelId="{8F672FC2-9601-45F9-846D-CA7C4A7D9D56}" type="presOf" srcId="{4C65E06A-49F5-48F8-B113-6B38B1E572DF}" destId="{6CA868ED-1F9D-48C4-8A38-C540C0932B49}" srcOrd="0" destOrd="0" presId="urn:microsoft.com/office/officeart/2005/8/layout/lProcess2"/>
    <dgm:cxn modelId="{AA356C73-FD79-4680-B5E7-D6E1E5AA0F3E}" type="presOf" srcId="{19690CBA-9E56-4AF5-B95F-43BA42266D87}" destId="{9D57C415-121D-460A-A28A-695BF90295C4}" srcOrd="1" destOrd="0" presId="urn:microsoft.com/office/officeart/2005/8/layout/lProcess2"/>
    <dgm:cxn modelId="{9261420A-E07C-4082-8318-8D8450B5EE3F}" srcId="{39BD128E-C49E-4711-AEA4-6A45759D7661}" destId="{F8755F88-8121-4709-997B-A8AE10D03402}" srcOrd="3" destOrd="0" parTransId="{6E07DD5E-EF59-446E-8A8C-C35ACB71F331}" sibTransId="{42CE75A9-76B3-4916-9180-790F31265E8F}"/>
    <dgm:cxn modelId="{8D151ABF-79B5-4E71-894C-F58EB4378E5C}" type="presOf" srcId="{FC930296-BDE3-4663-B5D0-DCD1138BCFEB}" destId="{87984774-DF7E-4C7A-8F49-21EA5948EFC4}" srcOrd="0" destOrd="0" presId="urn:microsoft.com/office/officeart/2005/8/layout/lProcess2"/>
    <dgm:cxn modelId="{626E6EF2-728A-4A6C-A7B2-F8E027D5B891}" type="presOf" srcId="{0587E744-91A0-4627-9DE9-78D537213581}" destId="{7F69C750-D7F0-4640-A350-CBABA7D04D84}" srcOrd="0" destOrd="0" presId="urn:microsoft.com/office/officeart/2005/8/layout/lProcess2"/>
    <dgm:cxn modelId="{8B963667-13D9-4C67-B707-A210A910683C}" srcId="{39BD128E-C49E-4711-AEA4-6A45759D7661}" destId="{98A1AD94-3819-492C-B571-43E2130E7BBF}" srcOrd="1" destOrd="0" parTransId="{47C936D6-3389-406B-B0B8-0E23489E93F3}" sibTransId="{34961FAA-20D5-415C-91A7-9D0E3C2BA8D7}"/>
    <dgm:cxn modelId="{43D81B76-1657-4C6E-8D7A-596BA49D25DE}" srcId="{39BD128E-C49E-4711-AEA4-6A45759D7661}" destId="{146B79DC-9DBC-436A-8B83-DC11EC97CEC3}" srcOrd="2" destOrd="0" parTransId="{D1E85A81-21E7-4B5E-97EF-AEC599613074}" sibTransId="{7B710040-3CA4-4E18-A977-4E3316A25AEF}"/>
    <dgm:cxn modelId="{289171D2-67C4-4E20-96EF-7ABD6EF39976}" srcId="{8B6A7C76-0F23-439B-88C6-515251A2BE42}" destId="{0587E744-91A0-4627-9DE9-78D537213581}" srcOrd="0" destOrd="0" parTransId="{D2F17CE9-DF68-4E15-9D29-24D54C8FA6D9}" sibTransId="{4543F588-E437-4B4B-8EDE-9D9D5B788F45}"/>
    <dgm:cxn modelId="{401B4A50-035D-4171-B617-5AB192F8A842}" type="presOf" srcId="{2EFAB06B-BFF9-43F4-A5AC-C7CDB6CD8687}" destId="{808F3434-1B06-45D9-9F7E-082088A9F5E8}" srcOrd="0" destOrd="0" presId="urn:microsoft.com/office/officeart/2005/8/layout/lProcess2"/>
    <dgm:cxn modelId="{F0A316BA-D25A-414E-9185-9BD8E1BB2AAE}" type="presOf" srcId="{146B79DC-9DBC-436A-8B83-DC11EC97CEC3}" destId="{932EDCE9-690E-47E7-90FF-6BFF8E084A6A}" srcOrd="0" destOrd="0" presId="urn:microsoft.com/office/officeart/2005/8/layout/lProcess2"/>
    <dgm:cxn modelId="{120AAA8B-713F-4297-B67C-D128A9C28D41}" srcId="{F77ACB24-D121-4ECF-856D-FF16F59523FC}" destId="{39BD128E-C49E-4711-AEA4-6A45759D7661}" srcOrd="2" destOrd="0" parTransId="{312160B0-E795-4830-81CF-E257DAE9FFD3}" sibTransId="{C3FCCF83-A30C-4678-BBEF-69D9F9115209}"/>
    <dgm:cxn modelId="{62CAF61F-9DC8-4EA1-A9F1-7EC253B22CEF}" type="presOf" srcId="{A5169A89-4ADC-446F-94C9-FF3ED70B4380}" destId="{C4E0EEA2-F336-48CA-B0A8-505EE2A28D3C}" srcOrd="0" destOrd="0" presId="urn:microsoft.com/office/officeart/2005/8/layout/lProcess2"/>
    <dgm:cxn modelId="{F44F3FC8-E4E6-4EA9-A253-61514FCAAD06}" srcId="{8B6A7C76-0F23-439B-88C6-515251A2BE42}" destId="{F9867CF7-85D7-435F-BC1C-451209E669C7}" srcOrd="2" destOrd="0" parTransId="{854046AF-13A3-4E9A-9311-1A8B47BC5472}" sibTransId="{D76F5EFB-28F9-4EFD-B8BA-2D07E24FCF7B}"/>
    <dgm:cxn modelId="{F37BD3C5-E166-440B-B0E6-7F6551A139F6}" srcId="{F77ACB24-D121-4ECF-856D-FF16F59523FC}" destId="{8B6A7C76-0F23-439B-88C6-515251A2BE42}" srcOrd="0" destOrd="0" parTransId="{D69E2AE8-3315-4A23-9AD4-6602988DB11D}" sibTransId="{B776C709-E452-474A-9587-9D81480BCC0A}"/>
    <dgm:cxn modelId="{DA1C6BE3-152A-4512-830A-21BFDF26472C}" type="presOf" srcId="{56F361EB-BAF4-4A0C-AF7A-8A7ED5455A71}" destId="{FA4B9163-339B-45F6-8908-6B6992FEDC77}" srcOrd="0" destOrd="0" presId="urn:microsoft.com/office/officeart/2005/8/layout/lProcess2"/>
    <dgm:cxn modelId="{57600357-060C-4AAF-9470-EB47339005F4}" type="presOf" srcId="{F77ACB24-D121-4ECF-856D-FF16F59523FC}" destId="{9F30DB0D-2700-4263-80B2-14CE30DB5F8B}" srcOrd="0" destOrd="0" presId="urn:microsoft.com/office/officeart/2005/8/layout/lProcess2"/>
    <dgm:cxn modelId="{23B5EB59-0D50-480D-ADB2-1EAB4CA8FFEE}" srcId="{19690CBA-9E56-4AF5-B95F-43BA42266D87}" destId="{C23426E0-6484-4124-AAA9-1D3873F4CBC9}" srcOrd="1" destOrd="0" parTransId="{F1CB71F0-0BB9-42BF-92BD-ED2A05DE2606}" sibTransId="{528190F9-8F46-40D2-8F82-C12AF1A0961B}"/>
    <dgm:cxn modelId="{20861062-E560-4497-9344-49C882AA0834}" type="presOf" srcId="{8532E913-E9A6-412F-B974-01305C113E2C}" destId="{D4BD4E08-242E-47C9-B41B-296F2295A646}" srcOrd="0" destOrd="0" presId="urn:microsoft.com/office/officeart/2005/8/layout/lProcess2"/>
    <dgm:cxn modelId="{7AB3C431-409E-4F12-82DE-B1268B591BBC}" srcId="{19690CBA-9E56-4AF5-B95F-43BA42266D87}" destId="{8532E913-E9A6-412F-B974-01305C113E2C}" srcOrd="0" destOrd="0" parTransId="{315FC78E-D2DF-409D-9640-2DCBA6F10127}" sibTransId="{6D332706-8E8B-41C0-8044-3638D2946FD3}"/>
    <dgm:cxn modelId="{ADABC3C0-D808-4FD9-A9A6-D845BB846D86}" type="presOf" srcId="{09ABADBF-7598-4F38-BA1E-5F74023CFE00}" destId="{05E988F0-9BF8-4525-B0A4-CF1E1CAFD51C}" srcOrd="0" destOrd="0" presId="urn:microsoft.com/office/officeart/2005/8/layout/lProcess2"/>
    <dgm:cxn modelId="{664D0307-C6BC-4AF9-B550-AE44175980F3}" type="presOf" srcId="{2655B4AC-9B54-4F96-9235-F8E314CE15F8}" destId="{F276B679-451E-4F8B-ACB6-769E8A5CA548}" srcOrd="0" destOrd="0" presId="urn:microsoft.com/office/officeart/2005/8/layout/lProcess2"/>
    <dgm:cxn modelId="{AB4A7670-2694-4AC5-8D11-4F7592572C4D}" type="presOf" srcId="{F8755F88-8121-4709-997B-A8AE10D03402}" destId="{D28ADC78-B389-4094-9BE5-D3E6D6CDC9ED}" srcOrd="0" destOrd="0" presId="urn:microsoft.com/office/officeart/2005/8/layout/lProcess2"/>
    <dgm:cxn modelId="{08652917-5D72-4FE6-8DDF-C6390327EC40}" type="presOf" srcId="{8B6A7C76-0F23-439B-88C6-515251A2BE42}" destId="{2A2DB374-515D-490F-B25B-9D06DDAC29B3}" srcOrd="1" destOrd="0" presId="urn:microsoft.com/office/officeart/2005/8/layout/lProcess2"/>
    <dgm:cxn modelId="{DC156593-0A39-4189-9960-4021BB2B719B}" srcId="{19690CBA-9E56-4AF5-B95F-43BA42266D87}" destId="{2655B4AC-9B54-4F96-9235-F8E314CE15F8}" srcOrd="2" destOrd="0" parTransId="{FFA15F5C-DEFA-4587-8755-978CAE3AE7A3}" sibTransId="{0A3C3865-7D3B-4010-BAE8-67C8C67E2C8C}"/>
    <dgm:cxn modelId="{7FCA5E33-F142-4CBE-A354-B1522DC16E1A}" srcId="{F77ACB24-D121-4ECF-856D-FF16F59523FC}" destId="{19690CBA-9E56-4AF5-B95F-43BA42266D87}" srcOrd="1" destOrd="0" parTransId="{4136D943-1C24-4478-B414-77FE317102B6}" sibTransId="{8E4C859A-AFC5-42B4-9942-494925BFEE42}"/>
    <dgm:cxn modelId="{0A9D0168-879B-4FD1-A395-86B0298CA124}" type="presOf" srcId="{8B6A7C76-0F23-439B-88C6-515251A2BE42}" destId="{FC67D996-CAA4-485C-A44B-1ED09C7ED427}" srcOrd="0" destOrd="0" presId="urn:microsoft.com/office/officeart/2005/8/layout/lProcess2"/>
    <dgm:cxn modelId="{08C6F3C9-DACF-42B5-AA9E-1E97577BBF46}" srcId="{F77ACB24-D121-4ECF-856D-FF16F59523FC}" destId="{4C65E06A-49F5-48F8-B113-6B38B1E572DF}" srcOrd="3" destOrd="0" parTransId="{FBF33F3E-A3B0-4FDD-8D65-ABFC3CE26E91}" sibTransId="{D2383679-3ABB-4170-B674-DB619B72A804}"/>
    <dgm:cxn modelId="{518FD454-C5E1-4115-A636-E70A587F3DE6}" type="presOf" srcId="{39BD128E-C49E-4711-AEA4-6A45759D7661}" destId="{F4D80718-1B64-475C-B574-3F4704CE329E}" srcOrd="1" destOrd="0" presId="urn:microsoft.com/office/officeart/2005/8/layout/lProcess2"/>
    <dgm:cxn modelId="{F1B75C48-5F6D-4A15-8FB2-ED2D70BCB587}" srcId="{8B6A7C76-0F23-439B-88C6-515251A2BE42}" destId="{09ABADBF-7598-4F38-BA1E-5F74023CFE00}" srcOrd="1" destOrd="0" parTransId="{4B8616E0-038C-40CC-BF84-DFC0B889EAE0}" sibTransId="{7184A062-148B-4C9A-BD88-37D106B61308}"/>
    <dgm:cxn modelId="{9F2DA556-58A8-4558-BE92-A2C72505256A}" srcId="{39BD128E-C49E-4711-AEA4-6A45759D7661}" destId="{56F361EB-BAF4-4A0C-AF7A-8A7ED5455A71}" srcOrd="0" destOrd="0" parTransId="{E2D7C6B2-4031-4AF8-8920-EEBA81FDF8E0}" sibTransId="{364DD4D0-D78A-41EE-90B3-6F95F6089FDB}"/>
    <dgm:cxn modelId="{0B1F1214-3781-48BA-8330-52C3D58BE1BC}" srcId="{4C65E06A-49F5-48F8-B113-6B38B1E572DF}" destId="{FC930296-BDE3-4663-B5D0-DCD1138BCFEB}" srcOrd="1" destOrd="0" parTransId="{D782F87E-9736-4A05-B559-B471C5A7FBF6}" sibTransId="{780427DD-902D-49FC-B46D-CC4DE4FA147D}"/>
    <dgm:cxn modelId="{48346882-ADB7-463D-A148-822FF3F78D96}" type="presOf" srcId="{4C65E06A-49F5-48F8-B113-6B38B1E572DF}" destId="{8330D0A7-694C-4D71-8E7E-66BBCC5CAF9C}" srcOrd="1" destOrd="0" presId="urn:microsoft.com/office/officeart/2005/8/layout/lProcess2"/>
    <dgm:cxn modelId="{952F559F-DDA4-41D5-BF1B-D5A9941C89C7}" type="presOf" srcId="{F9867CF7-85D7-435F-BC1C-451209E669C7}" destId="{F61C0714-D5DD-4580-8B66-D191021C107E}" srcOrd="0" destOrd="0" presId="urn:microsoft.com/office/officeart/2005/8/layout/lProcess2"/>
    <dgm:cxn modelId="{8D337594-F892-4C16-8EE2-1D8ECCED73A8}" type="presParOf" srcId="{9F30DB0D-2700-4263-80B2-14CE30DB5F8B}" destId="{A180CE63-C925-4D4A-9F96-2E317FF5CFB1}" srcOrd="0" destOrd="0" presId="urn:microsoft.com/office/officeart/2005/8/layout/lProcess2"/>
    <dgm:cxn modelId="{3BF55049-3C32-45B3-ABCE-41B066BA34A2}" type="presParOf" srcId="{A180CE63-C925-4D4A-9F96-2E317FF5CFB1}" destId="{FC67D996-CAA4-485C-A44B-1ED09C7ED427}" srcOrd="0" destOrd="0" presId="urn:microsoft.com/office/officeart/2005/8/layout/lProcess2"/>
    <dgm:cxn modelId="{877A42D8-6E0F-4286-B225-CF41C6C29FDB}" type="presParOf" srcId="{A180CE63-C925-4D4A-9F96-2E317FF5CFB1}" destId="{2A2DB374-515D-490F-B25B-9D06DDAC29B3}" srcOrd="1" destOrd="0" presId="urn:microsoft.com/office/officeart/2005/8/layout/lProcess2"/>
    <dgm:cxn modelId="{F7A8240A-BBE3-45AF-B5F7-726B7F31BF6A}" type="presParOf" srcId="{A180CE63-C925-4D4A-9F96-2E317FF5CFB1}" destId="{CE039D97-B504-4B1A-8961-22D810723CDA}" srcOrd="2" destOrd="0" presId="urn:microsoft.com/office/officeart/2005/8/layout/lProcess2"/>
    <dgm:cxn modelId="{7091524B-5EAB-459C-9C68-94FDC6AA3A7E}" type="presParOf" srcId="{CE039D97-B504-4B1A-8961-22D810723CDA}" destId="{A8CEF595-FE77-4862-8C72-46BBD2B57970}" srcOrd="0" destOrd="0" presId="urn:microsoft.com/office/officeart/2005/8/layout/lProcess2"/>
    <dgm:cxn modelId="{BABE49E1-BC80-431D-95CE-2EE57CA340D5}" type="presParOf" srcId="{A8CEF595-FE77-4862-8C72-46BBD2B57970}" destId="{7F69C750-D7F0-4640-A350-CBABA7D04D84}" srcOrd="0" destOrd="0" presId="urn:microsoft.com/office/officeart/2005/8/layout/lProcess2"/>
    <dgm:cxn modelId="{140CAFC6-BC2F-46FD-A96A-9EC7451CF7D9}" type="presParOf" srcId="{A8CEF595-FE77-4862-8C72-46BBD2B57970}" destId="{19804DB5-DE84-422F-9640-2D9696D113A2}" srcOrd="1" destOrd="0" presId="urn:microsoft.com/office/officeart/2005/8/layout/lProcess2"/>
    <dgm:cxn modelId="{3A2AB8D7-154B-4553-888D-F30DE1995899}" type="presParOf" srcId="{A8CEF595-FE77-4862-8C72-46BBD2B57970}" destId="{05E988F0-9BF8-4525-B0A4-CF1E1CAFD51C}" srcOrd="2" destOrd="0" presId="urn:microsoft.com/office/officeart/2005/8/layout/lProcess2"/>
    <dgm:cxn modelId="{7A450890-6BE5-41A8-AF0C-CCD8AAD5FDDB}" type="presParOf" srcId="{A8CEF595-FE77-4862-8C72-46BBD2B57970}" destId="{6243767E-EBA0-40D5-8820-D363C2944D21}" srcOrd="3" destOrd="0" presId="urn:microsoft.com/office/officeart/2005/8/layout/lProcess2"/>
    <dgm:cxn modelId="{682B3650-BE12-4A4E-B0E3-03B3726822E4}" type="presParOf" srcId="{A8CEF595-FE77-4862-8C72-46BBD2B57970}" destId="{F61C0714-D5DD-4580-8B66-D191021C107E}" srcOrd="4" destOrd="0" presId="urn:microsoft.com/office/officeart/2005/8/layout/lProcess2"/>
    <dgm:cxn modelId="{55966DFA-4F74-4FBB-868C-177F84A73D28}" type="presParOf" srcId="{9F30DB0D-2700-4263-80B2-14CE30DB5F8B}" destId="{91EBC4DA-D1A3-4880-A3A8-34221D96D6B0}" srcOrd="1" destOrd="0" presId="urn:microsoft.com/office/officeart/2005/8/layout/lProcess2"/>
    <dgm:cxn modelId="{1175B558-EEC5-47E1-859B-038379EA7E3E}" type="presParOf" srcId="{9F30DB0D-2700-4263-80B2-14CE30DB5F8B}" destId="{8CB09870-A7ED-44D0-AD5B-D8FE481A0A30}" srcOrd="2" destOrd="0" presId="urn:microsoft.com/office/officeart/2005/8/layout/lProcess2"/>
    <dgm:cxn modelId="{EDD41C35-A729-4904-A820-12D8A83032FB}" type="presParOf" srcId="{8CB09870-A7ED-44D0-AD5B-D8FE481A0A30}" destId="{FADD0F47-E36C-4979-B453-7D608EA1CCC1}" srcOrd="0" destOrd="0" presId="urn:microsoft.com/office/officeart/2005/8/layout/lProcess2"/>
    <dgm:cxn modelId="{E38C9922-DF06-422A-8DE0-05AAB734454F}" type="presParOf" srcId="{8CB09870-A7ED-44D0-AD5B-D8FE481A0A30}" destId="{9D57C415-121D-460A-A28A-695BF90295C4}" srcOrd="1" destOrd="0" presId="urn:microsoft.com/office/officeart/2005/8/layout/lProcess2"/>
    <dgm:cxn modelId="{9A73C747-3D98-40A9-A654-7F40212B1738}" type="presParOf" srcId="{8CB09870-A7ED-44D0-AD5B-D8FE481A0A30}" destId="{14A2B5AF-B803-4A51-B24D-921D20B8017D}" srcOrd="2" destOrd="0" presId="urn:microsoft.com/office/officeart/2005/8/layout/lProcess2"/>
    <dgm:cxn modelId="{0D8D6058-CFCB-44F6-B2B8-8B7E1DEBE001}" type="presParOf" srcId="{14A2B5AF-B803-4A51-B24D-921D20B8017D}" destId="{616A6B94-AB93-4B70-8EB9-7B3242013FB4}" srcOrd="0" destOrd="0" presId="urn:microsoft.com/office/officeart/2005/8/layout/lProcess2"/>
    <dgm:cxn modelId="{2284F3D4-9C17-4F96-8863-786D5F7C442A}" type="presParOf" srcId="{616A6B94-AB93-4B70-8EB9-7B3242013FB4}" destId="{D4BD4E08-242E-47C9-B41B-296F2295A646}" srcOrd="0" destOrd="0" presId="urn:microsoft.com/office/officeart/2005/8/layout/lProcess2"/>
    <dgm:cxn modelId="{DD933922-D38A-4DCD-85BC-A92106D00E34}" type="presParOf" srcId="{616A6B94-AB93-4B70-8EB9-7B3242013FB4}" destId="{5228089C-EC7A-448F-AC57-81E614A299EF}" srcOrd="1" destOrd="0" presId="urn:microsoft.com/office/officeart/2005/8/layout/lProcess2"/>
    <dgm:cxn modelId="{8E156CB8-7D83-49A6-B6FB-998C7580A2E5}" type="presParOf" srcId="{616A6B94-AB93-4B70-8EB9-7B3242013FB4}" destId="{55B79408-13F4-4FF1-84A1-7906A7D068DF}" srcOrd="2" destOrd="0" presId="urn:microsoft.com/office/officeart/2005/8/layout/lProcess2"/>
    <dgm:cxn modelId="{C6603619-97ED-4FFC-AB96-9DFC71C7684B}" type="presParOf" srcId="{616A6B94-AB93-4B70-8EB9-7B3242013FB4}" destId="{45330F06-3624-4C0D-B296-762F4F68EF37}" srcOrd="3" destOrd="0" presId="urn:microsoft.com/office/officeart/2005/8/layout/lProcess2"/>
    <dgm:cxn modelId="{BCF39A03-3082-423B-9C58-D08C5781D65A}" type="presParOf" srcId="{616A6B94-AB93-4B70-8EB9-7B3242013FB4}" destId="{F276B679-451E-4F8B-ACB6-769E8A5CA548}" srcOrd="4" destOrd="0" presId="urn:microsoft.com/office/officeart/2005/8/layout/lProcess2"/>
    <dgm:cxn modelId="{1CAECE42-B892-4220-9196-F731E8629814}" type="presParOf" srcId="{9F30DB0D-2700-4263-80B2-14CE30DB5F8B}" destId="{0F0493D0-E71D-41AF-8391-1D22109EB473}" srcOrd="3" destOrd="0" presId="urn:microsoft.com/office/officeart/2005/8/layout/lProcess2"/>
    <dgm:cxn modelId="{8533798C-6F15-44B6-A015-4A080FB7C006}" type="presParOf" srcId="{9F30DB0D-2700-4263-80B2-14CE30DB5F8B}" destId="{D0B13C26-6A29-4AB2-B7ED-EEAA6FD44A8F}" srcOrd="4" destOrd="0" presId="urn:microsoft.com/office/officeart/2005/8/layout/lProcess2"/>
    <dgm:cxn modelId="{D4D00EC2-0908-4C52-BACB-90BB5FFC68FA}" type="presParOf" srcId="{D0B13C26-6A29-4AB2-B7ED-EEAA6FD44A8F}" destId="{88703503-490C-49A3-AA22-A13975C4CB53}" srcOrd="0" destOrd="0" presId="urn:microsoft.com/office/officeart/2005/8/layout/lProcess2"/>
    <dgm:cxn modelId="{3C263387-5E15-43EA-B8A0-F237214D55AF}" type="presParOf" srcId="{D0B13C26-6A29-4AB2-B7ED-EEAA6FD44A8F}" destId="{F4D80718-1B64-475C-B574-3F4704CE329E}" srcOrd="1" destOrd="0" presId="urn:microsoft.com/office/officeart/2005/8/layout/lProcess2"/>
    <dgm:cxn modelId="{7ABEF2E0-447F-4C62-BCDC-3227AAEA4CBB}" type="presParOf" srcId="{D0B13C26-6A29-4AB2-B7ED-EEAA6FD44A8F}" destId="{D500E128-8D19-4F10-96B1-9E829BDFDF76}" srcOrd="2" destOrd="0" presId="urn:microsoft.com/office/officeart/2005/8/layout/lProcess2"/>
    <dgm:cxn modelId="{13B55D60-7C9E-4438-B04D-F5D498E58285}" type="presParOf" srcId="{D500E128-8D19-4F10-96B1-9E829BDFDF76}" destId="{9766935B-D437-4AC4-A778-7555658B7441}" srcOrd="0" destOrd="0" presId="urn:microsoft.com/office/officeart/2005/8/layout/lProcess2"/>
    <dgm:cxn modelId="{F3DDBC09-FE23-4C63-B500-B140CC47AF7D}" type="presParOf" srcId="{9766935B-D437-4AC4-A778-7555658B7441}" destId="{FA4B9163-339B-45F6-8908-6B6992FEDC77}" srcOrd="0" destOrd="0" presId="urn:microsoft.com/office/officeart/2005/8/layout/lProcess2"/>
    <dgm:cxn modelId="{60034FBE-E683-4F86-B3B6-9D8BDE543902}" type="presParOf" srcId="{9766935B-D437-4AC4-A778-7555658B7441}" destId="{F6749A15-9D4F-48AC-B259-FD98FC5173E6}" srcOrd="1" destOrd="0" presId="urn:microsoft.com/office/officeart/2005/8/layout/lProcess2"/>
    <dgm:cxn modelId="{5708B0A2-0A17-44CA-B41B-445996E2FE74}" type="presParOf" srcId="{9766935B-D437-4AC4-A778-7555658B7441}" destId="{333B560D-BFC5-4DD2-BEE0-1FE75EEC2298}" srcOrd="2" destOrd="0" presId="urn:microsoft.com/office/officeart/2005/8/layout/lProcess2"/>
    <dgm:cxn modelId="{75B232B1-3F3C-49E3-9E2A-7F2FFE0F1BDA}" type="presParOf" srcId="{9766935B-D437-4AC4-A778-7555658B7441}" destId="{0827FC38-F22D-42E1-9595-DB7FD03C37FD}" srcOrd="3" destOrd="0" presId="urn:microsoft.com/office/officeart/2005/8/layout/lProcess2"/>
    <dgm:cxn modelId="{AF82643A-A2B8-45E5-955C-E9B4AF2EC3E7}" type="presParOf" srcId="{9766935B-D437-4AC4-A778-7555658B7441}" destId="{932EDCE9-690E-47E7-90FF-6BFF8E084A6A}" srcOrd="4" destOrd="0" presId="urn:microsoft.com/office/officeart/2005/8/layout/lProcess2"/>
    <dgm:cxn modelId="{228F81D4-7F91-4881-8099-986ECCF08CDE}" type="presParOf" srcId="{9766935B-D437-4AC4-A778-7555658B7441}" destId="{1AFDFED1-EB5A-411A-886C-F11A4788667E}" srcOrd="5" destOrd="0" presId="urn:microsoft.com/office/officeart/2005/8/layout/lProcess2"/>
    <dgm:cxn modelId="{D9216916-9AFD-424D-BD36-E8408957AAC3}" type="presParOf" srcId="{9766935B-D437-4AC4-A778-7555658B7441}" destId="{D28ADC78-B389-4094-9BE5-D3E6D6CDC9ED}" srcOrd="6" destOrd="0" presId="urn:microsoft.com/office/officeart/2005/8/layout/lProcess2"/>
    <dgm:cxn modelId="{9A49A596-5AFA-49A5-B18C-21206C2C7B41}" type="presParOf" srcId="{9F30DB0D-2700-4263-80B2-14CE30DB5F8B}" destId="{DC3DE4EF-6825-4979-A525-06E676470DEF}" srcOrd="5" destOrd="0" presId="urn:microsoft.com/office/officeart/2005/8/layout/lProcess2"/>
    <dgm:cxn modelId="{14D08B44-3A6D-42B3-83E9-AC54E5BF98C1}" type="presParOf" srcId="{9F30DB0D-2700-4263-80B2-14CE30DB5F8B}" destId="{8A8ED5C2-004A-419F-B7C3-BBEB4CC205AC}" srcOrd="6" destOrd="0" presId="urn:microsoft.com/office/officeart/2005/8/layout/lProcess2"/>
    <dgm:cxn modelId="{0211D356-1732-4355-A1F2-485747911494}" type="presParOf" srcId="{8A8ED5C2-004A-419F-B7C3-BBEB4CC205AC}" destId="{6CA868ED-1F9D-48C4-8A38-C540C0932B49}" srcOrd="0" destOrd="0" presId="urn:microsoft.com/office/officeart/2005/8/layout/lProcess2"/>
    <dgm:cxn modelId="{65CDCB06-BE03-4690-8170-3166C1EF9EF3}" type="presParOf" srcId="{8A8ED5C2-004A-419F-B7C3-BBEB4CC205AC}" destId="{8330D0A7-694C-4D71-8E7E-66BBCC5CAF9C}" srcOrd="1" destOrd="0" presId="urn:microsoft.com/office/officeart/2005/8/layout/lProcess2"/>
    <dgm:cxn modelId="{5885B655-9DDD-4F1C-8D6A-9BAA3FB1E7B4}" type="presParOf" srcId="{8A8ED5C2-004A-419F-B7C3-BBEB4CC205AC}" destId="{6363B389-7DC0-43AC-9642-67C8B5D801B9}" srcOrd="2" destOrd="0" presId="urn:microsoft.com/office/officeart/2005/8/layout/lProcess2"/>
    <dgm:cxn modelId="{56826660-2AD5-4307-A3D0-CB781E0F87D4}" type="presParOf" srcId="{6363B389-7DC0-43AC-9642-67C8B5D801B9}" destId="{7A5A2B1A-0C5B-4B57-91E2-3A2B85418C82}" srcOrd="0" destOrd="0" presId="urn:microsoft.com/office/officeart/2005/8/layout/lProcess2"/>
    <dgm:cxn modelId="{172000E4-90C4-4D69-A971-E2D908A154A4}" type="presParOf" srcId="{7A5A2B1A-0C5B-4B57-91E2-3A2B85418C82}" destId="{C4E0EEA2-F336-48CA-B0A8-505EE2A28D3C}" srcOrd="0" destOrd="0" presId="urn:microsoft.com/office/officeart/2005/8/layout/lProcess2"/>
    <dgm:cxn modelId="{09E8408E-BD78-4F11-860C-35C245E47A92}" type="presParOf" srcId="{7A5A2B1A-0C5B-4B57-91E2-3A2B85418C82}" destId="{DA4BE5A0-813C-4BBB-96E2-BDDB22E7C138}" srcOrd="1" destOrd="0" presId="urn:microsoft.com/office/officeart/2005/8/layout/lProcess2"/>
    <dgm:cxn modelId="{15D6E902-3C57-4294-9041-310EE5966D11}" type="presParOf" srcId="{7A5A2B1A-0C5B-4B57-91E2-3A2B85418C82}" destId="{87984774-DF7E-4C7A-8F49-21EA5948EFC4}" srcOrd="2" destOrd="0" presId="urn:microsoft.com/office/officeart/2005/8/layout/lProcess2"/>
    <dgm:cxn modelId="{0DEA4796-082F-44AB-8B0B-26947D1593DC}" type="presParOf" srcId="{7A5A2B1A-0C5B-4B57-91E2-3A2B85418C82}" destId="{B8F77607-FDFD-458F-923F-6814C13C1F77}" srcOrd="3" destOrd="0" presId="urn:microsoft.com/office/officeart/2005/8/layout/lProcess2"/>
    <dgm:cxn modelId="{A0534B41-85A9-4336-9C94-023E83749287}" type="presParOf" srcId="{7A5A2B1A-0C5B-4B57-91E2-3A2B85418C82}" destId="{808F3434-1B06-45D9-9F7E-082088A9F5E8}" srcOrd="4"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748AFD05-75DE-410F-8D6B-2E1F8105CE29}" type="doc">
      <dgm:prSet loTypeId="urn:microsoft.com/office/officeart/2005/8/layout/hierarchy3" loCatId="relationship" qsTypeId="urn:microsoft.com/office/officeart/2005/8/quickstyle/simple1" qsCatId="simple" csTypeId="urn:microsoft.com/office/officeart/2005/8/colors/colorful5" csCatId="colorful" phldr="1"/>
      <dgm:spPr/>
      <dgm:t>
        <a:bodyPr/>
        <a:lstStyle/>
        <a:p>
          <a:endParaRPr lang="es-EC"/>
        </a:p>
      </dgm:t>
    </dgm:pt>
    <dgm:pt modelId="{3FD6C158-CF24-4324-B5A4-85AAD0AD69F6}">
      <dgm:prSet phldrT="[Texto]" custT="1"/>
      <dgm:spPr/>
      <dgm:t>
        <a:bodyPr/>
        <a:lstStyle/>
        <a:p>
          <a:r>
            <a:rPr lang="es-EC" sz="1400" b="1">
              <a:latin typeface="+mj-lt"/>
              <a:cs typeface="Arial" pitchFamily="34" charset="0"/>
            </a:rPr>
            <a:t>Asociamiento con cultivos permanentes</a:t>
          </a:r>
          <a:endParaRPr lang="es-EC" sz="1400" b="1" dirty="0">
            <a:latin typeface="+mj-lt"/>
            <a:cs typeface="Arial" pitchFamily="34" charset="0"/>
          </a:endParaRPr>
        </a:p>
      </dgm:t>
    </dgm:pt>
    <dgm:pt modelId="{B9DC2165-1484-4F3F-A834-28FCAA4199B4}" type="parTrans" cxnId="{5D533F1A-0DA1-4B27-A6FE-74BF19E649FA}">
      <dgm:prSet/>
      <dgm:spPr/>
      <dgm:t>
        <a:bodyPr/>
        <a:lstStyle/>
        <a:p>
          <a:endParaRPr lang="es-EC" sz="1400">
            <a:latin typeface="+mj-lt"/>
          </a:endParaRPr>
        </a:p>
      </dgm:t>
    </dgm:pt>
    <dgm:pt modelId="{5EA2D5F4-E8C4-4579-965C-53064C0C74EE}" type="sibTrans" cxnId="{5D533F1A-0DA1-4B27-A6FE-74BF19E649FA}">
      <dgm:prSet/>
      <dgm:spPr/>
      <dgm:t>
        <a:bodyPr/>
        <a:lstStyle/>
        <a:p>
          <a:endParaRPr lang="es-EC" sz="1400">
            <a:latin typeface="+mj-lt"/>
          </a:endParaRPr>
        </a:p>
      </dgm:t>
    </dgm:pt>
    <dgm:pt modelId="{6C423776-30CD-45D4-BBB2-4D94DAF4BF15}">
      <dgm:prSet phldrT="[Texto]" custT="1"/>
      <dgm:spPr/>
      <dgm:t>
        <a:bodyPr/>
        <a:lstStyle/>
        <a:p>
          <a:r>
            <a:rPr lang="es-ES" sz="1400" b="1">
              <a:latin typeface="+mj-lt"/>
              <a:cs typeface="Arial" pitchFamily="34" charset="0"/>
            </a:rPr>
            <a:t>Cultivo transitorio con cultivo transitorio asociado </a:t>
          </a:r>
          <a:endParaRPr lang="es-EC" sz="1400" b="1" dirty="0">
            <a:latin typeface="+mj-lt"/>
            <a:cs typeface="Arial" pitchFamily="34" charset="0"/>
          </a:endParaRPr>
        </a:p>
      </dgm:t>
    </dgm:pt>
    <dgm:pt modelId="{9FB76E7E-C9D6-413B-B0BB-C3B09F5FA9C9}" type="parTrans" cxnId="{98516241-ED75-42AE-A8E8-890D5C95F3AE}">
      <dgm:prSet/>
      <dgm:spPr/>
      <dgm:t>
        <a:bodyPr/>
        <a:lstStyle/>
        <a:p>
          <a:endParaRPr lang="es-EC" sz="1400">
            <a:latin typeface="+mj-lt"/>
          </a:endParaRPr>
        </a:p>
      </dgm:t>
    </dgm:pt>
    <dgm:pt modelId="{8D4E32EA-6C71-4E64-B144-91D3366A8248}" type="sibTrans" cxnId="{98516241-ED75-42AE-A8E8-890D5C95F3AE}">
      <dgm:prSet/>
      <dgm:spPr/>
      <dgm:t>
        <a:bodyPr/>
        <a:lstStyle/>
        <a:p>
          <a:endParaRPr lang="es-EC" sz="1400">
            <a:latin typeface="+mj-lt"/>
          </a:endParaRPr>
        </a:p>
      </dgm:t>
    </dgm:pt>
    <dgm:pt modelId="{F7D5DBA5-6C16-4DDD-9961-E8066FF4EE9A}">
      <dgm:prSet custT="1"/>
      <dgm:spPr/>
      <dgm:t>
        <a:bodyPr/>
        <a:lstStyle/>
        <a:p>
          <a:pPr algn="just"/>
          <a:r>
            <a:rPr lang="es-MX" sz="1400" b="0" i="0" dirty="0">
              <a:latin typeface="+mj-lt"/>
              <a:cs typeface="Arial" pitchFamily="34" charset="0"/>
            </a:rPr>
            <a:t>Utilice el mismo número de orden de asociamiento registrado en el Capítulo 3.</a:t>
          </a:r>
        </a:p>
      </dgm:t>
    </dgm:pt>
    <dgm:pt modelId="{552698AB-BCF2-4476-8F89-0BBDC66FCE47}" type="parTrans" cxnId="{093BF483-E106-4526-A581-BD38EEA6D8D5}">
      <dgm:prSet/>
      <dgm:spPr/>
      <dgm:t>
        <a:bodyPr/>
        <a:lstStyle/>
        <a:p>
          <a:endParaRPr lang="es-EC" sz="1400" dirty="0">
            <a:latin typeface="+mj-lt"/>
          </a:endParaRPr>
        </a:p>
      </dgm:t>
    </dgm:pt>
    <dgm:pt modelId="{76A81A5B-4D50-4618-BF80-F07C05A07AB4}" type="sibTrans" cxnId="{093BF483-E106-4526-A581-BD38EEA6D8D5}">
      <dgm:prSet/>
      <dgm:spPr/>
      <dgm:t>
        <a:bodyPr/>
        <a:lstStyle/>
        <a:p>
          <a:endParaRPr lang="es-EC" sz="1400">
            <a:latin typeface="+mj-lt"/>
          </a:endParaRPr>
        </a:p>
      </dgm:t>
    </dgm:pt>
    <dgm:pt modelId="{AA7876E8-BDD5-416B-8D93-509BF240FDD5}">
      <dgm:prSet custT="1"/>
      <dgm:spPr/>
      <dgm:t>
        <a:bodyPr/>
        <a:lstStyle/>
        <a:p>
          <a:pPr algn="just"/>
          <a:r>
            <a:rPr lang="es-MX" sz="1400" b="0" i="0" dirty="0">
              <a:latin typeface="+mj-lt"/>
              <a:cs typeface="Arial" pitchFamily="34" charset="0"/>
            </a:rPr>
            <a:t>La superficie sembrada del cultivo transitorio ya no se debe sumar para totalizar en  la línea 98 clave 510, porque ya se sumo en el capítulo de permanentes.</a:t>
          </a:r>
          <a:endParaRPr lang="es-EC" sz="1400" b="0" i="0" dirty="0">
            <a:latin typeface="+mj-lt"/>
            <a:cs typeface="Arial" pitchFamily="34" charset="0"/>
          </a:endParaRPr>
        </a:p>
      </dgm:t>
    </dgm:pt>
    <dgm:pt modelId="{54A035A3-5053-43F2-A627-67A636FC464F}" type="parTrans" cxnId="{2D59D438-4344-4C59-8897-F1A837FAFAFF}">
      <dgm:prSet/>
      <dgm:spPr/>
      <dgm:t>
        <a:bodyPr/>
        <a:lstStyle/>
        <a:p>
          <a:endParaRPr lang="es-EC" sz="1400" dirty="0">
            <a:latin typeface="+mj-lt"/>
          </a:endParaRPr>
        </a:p>
      </dgm:t>
    </dgm:pt>
    <dgm:pt modelId="{7CF45FF0-2402-4A62-A660-4435A93CB123}" type="sibTrans" cxnId="{2D59D438-4344-4C59-8897-F1A837FAFAFF}">
      <dgm:prSet/>
      <dgm:spPr/>
      <dgm:t>
        <a:bodyPr/>
        <a:lstStyle/>
        <a:p>
          <a:endParaRPr lang="es-EC" sz="1400">
            <a:latin typeface="+mj-lt"/>
          </a:endParaRPr>
        </a:p>
      </dgm:t>
    </dgm:pt>
    <dgm:pt modelId="{C995D6E7-0498-4EB9-9F5C-3D857DDCCCF0}">
      <dgm:prSet custT="1"/>
      <dgm:spPr/>
      <dgm:t>
        <a:bodyPr/>
        <a:lstStyle/>
        <a:p>
          <a:pPr algn="just"/>
          <a:r>
            <a:rPr lang="es-ES" sz="1400" u="none" dirty="0">
              <a:latin typeface="+mj-lt"/>
              <a:cs typeface="Arial" pitchFamily="34" charset="0"/>
            </a:rPr>
            <a:t>Registre en una línea el cultivo solo y en las líneas siguientes los cultivos  que conforman el asociamiento.</a:t>
          </a:r>
          <a:endParaRPr lang="es-EC" sz="1400" dirty="0">
            <a:latin typeface="+mj-lt"/>
            <a:cs typeface="Arial" pitchFamily="34" charset="0"/>
          </a:endParaRPr>
        </a:p>
      </dgm:t>
    </dgm:pt>
    <dgm:pt modelId="{FFAD649B-BC20-49BD-9B32-73773B03F555}" type="parTrans" cxnId="{B8E0F8D5-63BA-48B5-8E62-E5246B5E725E}">
      <dgm:prSet/>
      <dgm:spPr/>
      <dgm:t>
        <a:bodyPr/>
        <a:lstStyle/>
        <a:p>
          <a:endParaRPr lang="es-EC" sz="1400" dirty="0">
            <a:latin typeface="+mj-lt"/>
          </a:endParaRPr>
        </a:p>
      </dgm:t>
    </dgm:pt>
    <dgm:pt modelId="{4B4BB1FE-BAD5-4FB5-AFD2-42BF0011F224}" type="sibTrans" cxnId="{B8E0F8D5-63BA-48B5-8E62-E5246B5E725E}">
      <dgm:prSet/>
      <dgm:spPr/>
      <dgm:t>
        <a:bodyPr/>
        <a:lstStyle/>
        <a:p>
          <a:endParaRPr lang="es-EC" sz="1400">
            <a:latin typeface="+mj-lt"/>
          </a:endParaRPr>
        </a:p>
      </dgm:t>
    </dgm:pt>
    <dgm:pt modelId="{F4A91752-9AB1-438E-9CD7-A1866D7E6C78}">
      <dgm:prSet custT="1"/>
      <dgm:spPr/>
      <dgm:t>
        <a:bodyPr/>
        <a:lstStyle/>
        <a:p>
          <a:pPr algn="just"/>
          <a:r>
            <a:rPr lang="es-ES" sz="1400" dirty="0">
              <a:latin typeface="+mj-lt"/>
              <a:cs typeface="Arial" pitchFamily="34" charset="0"/>
            </a:rPr>
            <a:t>La producción se tomará independientemente para el cultivo que está solo como para cada cultivo asociado.</a:t>
          </a:r>
          <a:endParaRPr lang="es-EC" sz="1400" dirty="0">
            <a:latin typeface="+mj-lt"/>
            <a:cs typeface="Arial" pitchFamily="34" charset="0"/>
          </a:endParaRPr>
        </a:p>
      </dgm:t>
    </dgm:pt>
    <dgm:pt modelId="{4049BA63-1DEF-4152-9FC3-06F6A62CE8EB}" type="parTrans" cxnId="{B59AF95D-92C7-4C9E-81B8-704056B7B35F}">
      <dgm:prSet/>
      <dgm:spPr/>
      <dgm:t>
        <a:bodyPr/>
        <a:lstStyle/>
        <a:p>
          <a:endParaRPr lang="es-EC" sz="1400" dirty="0"/>
        </a:p>
      </dgm:t>
    </dgm:pt>
    <dgm:pt modelId="{4E5D57C9-4501-4309-B49A-D63D5B8229DC}" type="sibTrans" cxnId="{B59AF95D-92C7-4C9E-81B8-704056B7B35F}">
      <dgm:prSet/>
      <dgm:spPr/>
      <dgm:t>
        <a:bodyPr/>
        <a:lstStyle/>
        <a:p>
          <a:endParaRPr lang="es-EC" sz="1400"/>
        </a:p>
      </dgm:t>
    </dgm:pt>
    <dgm:pt modelId="{69113F76-DC6B-4C23-8CDD-AD074954F3E9}">
      <dgm:prSet custT="1"/>
      <dgm:spPr/>
      <dgm:t>
        <a:bodyPr/>
        <a:lstStyle/>
        <a:p>
          <a:pPr algn="just"/>
          <a:r>
            <a:rPr lang="es-ES" sz="1400" dirty="0">
              <a:latin typeface="+mj-lt"/>
              <a:cs typeface="Arial" pitchFamily="34" charset="0"/>
            </a:rPr>
            <a:t>Si la PP informa una sola producción registre proporcionalmente el dato para el cultivo solo como para el asociado.</a:t>
          </a:r>
          <a:endParaRPr lang="es-EC" sz="1400" dirty="0">
            <a:latin typeface="+mj-lt"/>
            <a:cs typeface="Arial" pitchFamily="34" charset="0"/>
          </a:endParaRPr>
        </a:p>
      </dgm:t>
    </dgm:pt>
    <dgm:pt modelId="{5944D0D1-D510-402C-B9BC-769F953B043C}" type="parTrans" cxnId="{2AD7E113-E7C5-4137-B9BE-A7CFAA6CE05D}">
      <dgm:prSet/>
      <dgm:spPr/>
      <dgm:t>
        <a:bodyPr/>
        <a:lstStyle/>
        <a:p>
          <a:endParaRPr lang="es-EC" sz="1400" dirty="0"/>
        </a:p>
      </dgm:t>
    </dgm:pt>
    <dgm:pt modelId="{39F15DE3-7254-48FA-A359-10B98AF70450}" type="sibTrans" cxnId="{2AD7E113-E7C5-4137-B9BE-A7CFAA6CE05D}">
      <dgm:prSet/>
      <dgm:spPr/>
      <dgm:t>
        <a:bodyPr/>
        <a:lstStyle/>
        <a:p>
          <a:endParaRPr lang="es-EC" sz="1400"/>
        </a:p>
      </dgm:t>
    </dgm:pt>
    <dgm:pt modelId="{1979C3AA-68AA-4F12-A67D-65B50DF277AC}" type="pres">
      <dgm:prSet presAssocID="{748AFD05-75DE-410F-8D6B-2E1F8105CE29}" presName="diagram" presStyleCnt="0">
        <dgm:presLayoutVars>
          <dgm:chPref val="1"/>
          <dgm:dir/>
          <dgm:animOne val="branch"/>
          <dgm:animLvl val="lvl"/>
          <dgm:resizeHandles/>
        </dgm:presLayoutVars>
      </dgm:prSet>
      <dgm:spPr/>
      <dgm:t>
        <a:bodyPr/>
        <a:lstStyle/>
        <a:p>
          <a:endParaRPr lang="es-EC"/>
        </a:p>
      </dgm:t>
    </dgm:pt>
    <dgm:pt modelId="{E720A30B-2BA9-4E9B-B4BF-780427096982}" type="pres">
      <dgm:prSet presAssocID="{3FD6C158-CF24-4324-B5A4-85AAD0AD69F6}" presName="root" presStyleCnt="0"/>
      <dgm:spPr/>
    </dgm:pt>
    <dgm:pt modelId="{916FF028-B525-4F15-8036-81A491697F9F}" type="pres">
      <dgm:prSet presAssocID="{3FD6C158-CF24-4324-B5A4-85AAD0AD69F6}" presName="rootComposite" presStyleCnt="0"/>
      <dgm:spPr/>
    </dgm:pt>
    <dgm:pt modelId="{6491E726-AE0A-4880-8DEF-7BE942757FC4}" type="pres">
      <dgm:prSet presAssocID="{3FD6C158-CF24-4324-B5A4-85AAD0AD69F6}" presName="rootText" presStyleLbl="node1" presStyleIdx="0" presStyleCnt="2" custScaleY="47091" custLinFactNeighborY="-25284"/>
      <dgm:spPr/>
      <dgm:t>
        <a:bodyPr/>
        <a:lstStyle/>
        <a:p>
          <a:endParaRPr lang="es-EC"/>
        </a:p>
      </dgm:t>
    </dgm:pt>
    <dgm:pt modelId="{3FB39B7B-7396-407D-BF48-6DCEFBE10BDC}" type="pres">
      <dgm:prSet presAssocID="{3FD6C158-CF24-4324-B5A4-85AAD0AD69F6}" presName="rootConnector" presStyleLbl="node1" presStyleIdx="0" presStyleCnt="2"/>
      <dgm:spPr/>
      <dgm:t>
        <a:bodyPr/>
        <a:lstStyle/>
        <a:p>
          <a:endParaRPr lang="es-EC"/>
        </a:p>
      </dgm:t>
    </dgm:pt>
    <dgm:pt modelId="{B8CC3DC5-79B6-435E-B046-192F703B8E20}" type="pres">
      <dgm:prSet presAssocID="{3FD6C158-CF24-4324-B5A4-85AAD0AD69F6}" presName="childShape" presStyleCnt="0"/>
      <dgm:spPr/>
    </dgm:pt>
    <dgm:pt modelId="{BAE5CDAD-BB2A-4530-AD8A-38FA2F979B4E}" type="pres">
      <dgm:prSet presAssocID="{552698AB-BCF2-4476-8F89-0BBDC66FCE47}" presName="Name13" presStyleLbl="parChTrans1D2" presStyleIdx="0" presStyleCnt="5"/>
      <dgm:spPr/>
      <dgm:t>
        <a:bodyPr/>
        <a:lstStyle/>
        <a:p>
          <a:endParaRPr lang="es-EC"/>
        </a:p>
      </dgm:t>
    </dgm:pt>
    <dgm:pt modelId="{362D4EB8-6CA7-4196-B676-9AA5248B1863}" type="pres">
      <dgm:prSet presAssocID="{F7D5DBA5-6C16-4DDD-9961-E8066FF4EE9A}" presName="childText" presStyleLbl="bgAcc1" presStyleIdx="0" presStyleCnt="5" custScaleX="90380" custScaleY="50139" custLinFactNeighborY="-12336">
        <dgm:presLayoutVars>
          <dgm:bulletEnabled val="1"/>
        </dgm:presLayoutVars>
      </dgm:prSet>
      <dgm:spPr/>
      <dgm:t>
        <a:bodyPr/>
        <a:lstStyle/>
        <a:p>
          <a:endParaRPr lang="es-EC"/>
        </a:p>
      </dgm:t>
    </dgm:pt>
    <dgm:pt modelId="{789B25AD-E0AF-409F-9BC7-966FC1F0F660}" type="pres">
      <dgm:prSet presAssocID="{54A035A3-5053-43F2-A627-67A636FC464F}" presName="Name13" presStyleLbl="parChTrans1D2" presStyleIdx="1" presStyleCnt="5"/>
      <dgm:spPr/>
      <dgm:t>
        <a:bodyPr/>
        <a:lstStyle/>
        <a:p>
          <a:endParaRPr lang="es-EC"/>
        </a:p>
      </dgm:t>
    </dgm:pt>
    <dgm:pt modelId="{C4EE5710-B517-4ED0-92FD-91302250BABF}" type="pres">
      <dgm:prSet presAssocID="{AA7876E8-BDD5-416B-8D93-509BF240FDD5}" presName="childText" presStyleLbl="bgAcc1" presStyleIdx="1" presStyleCnt="5" custScaleX="90608" custScaleY="79891" custLinFactNeighborY="-25284">
        <dgm:presLayoutVars>
          <dgm:bulletEnabled val="1"/>
        </dgm:presLayoutVars>
      </dgm:prSet>
      <dgm:spPr/>
      <dgm:t>
        <a:bodyPr/>
        <a:lstStyle/>
        <a:p>
          <a:endParaRPr lang="es-EC"/>
        </a:p>
      </dgm:t>
    </dgm:pt>
    <dgm:pt modelId="{B8F5964A-9496-4084-915B-E783E4DEB1F0}" type="pres">
      <dgm:prSet presAssocID="{6C423776-30CD-45D4-BBB2-4D94DAF4BF15}" presName="root" presStyleCnt="0"/>
      <dgm:spPr/>
    </dgm:pt>
    <dgm:pt modelId="{02543661-7CE6-465C-AF54-5C93950464DB}" type="pres">
      <dgm:prSet presAssocID="{6C423776-30CD-45D4-BBB2-4D94DAF4BF15}" presName="rootComposite" presStyleCnt="0"/>
      <dgm:spPr/>
    </dgm:pt>
    <dgm:pt modelId="{9E8342FC-A119-49D4-8398-AA0B394582F7}" type="pres">
      <dgm:prSet presAssocID="{6C423776-30CD-45D4-BBB2-4D94DAF4BF15}" presName="rootText" presStyleLbl="node1" presStyleIdx="1" presStyleCnt="2" custScaleY="44786" custLinFactNeighborX="-1098" custLinFactNeighborY="-24234"/>
      <dgm:spPr/>
      <dgm:t>
        <a:bodyPr/>
        <a:lstStyle/>
        <a:p>
          <a:endParaRPr lang="es-EC"/>
        </a:p>
      </dgm:t>
    </dgm:pt>
    <dgm:pt modelId="{F868E7CF-3148-4833-99BD-95DD4379A6FD}" type="pres">
      <dgm:prSet presAssocID="{6C423776-30CD-45D4-BBB2-4D94DAF4BF15}" presName="rootConnector" presStyleLbl="node1" presStyleIdx="1" presStyleCnt="2"/>
      <dgm:spPr/>
      <dgm:t>
        <a:bodyPr/>
        <a:lstStyle/>
        <a:p>
          <a:endParaRPr lang="es-EC"/>
        </a:p>
      </dgm:t>
    </dgm:pt>
    <dgm:pt modelId="{7A60F10F-94E7-4D39-9CA7-A8AE80330FD0}" type="pres">
      <dgm:prSet presAssocID="{6C423776-30CD-45D4-BBB2-4D94DAF4BF15}" presName="childShape" presStyleCnt="0"/>
      <dgm:spPr/>
    </dgm:pt>
    <dgm:pt modelId="{36DA0F75-12EF-4552-AB23-F8312A65155B}" type="pres">
      <dgm:prSet presAssocID="{FFAD649B-BC20-49BD-9B32-73773B03F555}" presName="Name13" presStyleLbl="parChTrans1D2" presStyleIdx="2" presStyleCnt="5"/>
      <dgm:spPr/>
      <dgm:t>
        <a:bodyPr/>
        <a:lstStyle/>
        <a:p>
          <a:endParaRPr lang="es-EC"/>
        </a:p>
      </dgm:t>
    </dgm:pt>
    <dgm:pt modelId="{A874995D-5890-4625-B0A8-E734D90EF1A7}" type="pres">
      <dgm:prSet presAssocID="{C995D6E7-0498-4EB9-9F5C-3D857DDCCCF0}" presName="childText" presStyleLbl="bgAcc1" presStyleIdx="2" presStyleCnt="5" custScaleX="118008" custScaleY="51448" custLinFactNeighborX="-322" custLinFactNeighborY="-14475">
        <dgm:presLayoutVars>
          <dgm:bulletEnabled val="1"/>
        </dgm:presLayoutVars>
      </dgm:prSet>
      <dgm:spPr/>
      <dgm:t>
        <a:bodyPr/>
        <a:lstStyle/>
        <a:p>
          <a:endParaRPr lang="es-EC"/>
        </a:p>
      </dgm:t>
    </dgm:pt>
    <dgm:pt modelId="{337F675B-7AC1-4D5B-8011-FF69A330F1BF}" type="pres">
      <dgm:prSet presAssocID="{4049BA63-1DEF-4152-9FC3-06F6A62CE8EB}" presName="Name13" presStyleLbl="parChTrans1D2" presStyleIdx="3" presStyleCnt="5"/>
      <dgm:spPr/>
      <dgm:t>
        <a:bodyPr/>
        <a:lstStyle/>
        <a:p>
          <a:endParaRPr lang="es-EC"/>
        </a:p>
      </dgm:t>
    </dgm:pt>
    <dgm:pt modelId="{21EFA3ED-958F-4548-B877-DE43E4EE9F47}" type="pres">
      <dgm:prSet presAssocID="{F4A91752-9AB1-438E-9CD7-A1866D7E6C78}" presName="childText" presStyleLbl="bgAcc1" presStyleIdx="3" presStyleCnt="5" custScaleX="113360" custScaleY="55847" custLinFactNeighborX="2570" custLinFactNeighborY="-17118">
        <dgm:presLayoutVars>
          <dgm:bulletEnabled val="1"/>
        </dgm:presLayoutVars>
      </dgm:prSet>
      <dgm:spPr/>
      <dgm:t>
        <a:bodyPr/>
        <a:lstStyle/>
        <a:p>
          <a:endParaRPr lang="es-EC"/>
        </a:p>
      </dgm:t>
    </dgm:pt>
    <dgm:pt modelId="{2CDC6918-7D4B-48D5-B57E-04F371676152}" type="pres">
      <dgm:prSet presAssocID="{5944D0D1-D510-402C-B9BC-769F953B043C}" presName="Name13" presStyleLbl="parChTrans1D2" presStyleIdx="4" presStyleCnt="5"/>
      <dgm:spPr/>
      <dgm:t>
        <a:bodyPr/>
        <a:lstStyle/>
        <a:p>
          <a:endParaRPr lang="es-EC"/>
        </a:p>
      </dgm:t>
    </dgm:pt>
    <dgm:pt modelId="{87673E84-5E77-4E7C-A417-AEA22A3A4898}" type="pres">
      <dgm:prSet presAssocID="{69113F76-DC6B-4C23-8CDD-AD074954F3E9}" presName="childText" presStyleLbl="bgAcc1" presStyleIdx="4" presStyleCnt="5" custScaleX="115782" custScaleY="48241" custLinFactNeighborX="148" custLinFactNeighborY="-18625">
        <dgm:presLayoutVars>
          <dgm:bulletEnabled val="1"/>
        </dgm:presLayoutVars>
      </dgm:prSet>
      <dgm:spPr/>
      <dgm:t>
        <a:bodyPr/>
        <a:lstStyle/>
        <a:p>
          <a:endParaRPr lang="es-EC"/>
        </a:p>
      </dgm:t>
    </dgm:pt>
  </dgm:ptLst>
  <dgm:cxnLst>
    <dgm:cxn modelId="{5D533F1A-0DA1-4B27-A6FE-74BF19E649FA}" srcId="{748AFD05-75DE-410F-8D6B-2E1F8105CE29}" destId="{3FD6C158-CF24-4324-B5A4-85AAD0AD69F6}" srcOrd="0" destOrd="0" parTransId="{B9DC2165-1484-4F3F-A834-28FCAA4199B4}" sibTransId="{5EA2D5F4-E8C4-4579-965C-53064C0C74EE}"/>
    <dgm:cxn modelId="{FC57B892-2BB9-48C4-B0CA-E9E6DFA7FDC7}" type="presOf" srcId="{5944D0D1-D510-402C-B9BC-769F953B043C}" destId="{2CDC6918-7D4B-48D5-B57E-04F371676152}" srcOrd="0" destOrd="0" presId="urn:microsoft.com/office/officeart/2005/8/layout/hierarchy3"/>
    <dgm:cxn modelId="{F827A9F4-A9FA-48AB-9F33-FE5D1D302416}" type="presOf" srcId="{F4A91752-9AB1-438E-9CD7-A1866D7E6C78}" destId="{21EFA3ED-958F-4548-B877-DE43E4EE9F47}" srcOrd="0" destOrd="0" presId="urn:microsoft.com/office/officeart/2005/8/layout/hierarchy3"/>
    <dgm:cxn modelId="{AFDCC7A3-B25D-489B-8C1B-BB22D4D7397D}" type="presOf" srcId="{FFAD649B-BC20-49BD-9B32-73773B03F555}" destId="{36DA0F75-12EF-4552-AB23-F8312A65155B}" srcOrd="0" destOrd="0" presId="urn:microsoft.com/office/officeart/2005/8/layout/hierarchy3"/>
    <dgm:cxn modelId="{24B1C422-EFFA-4644-BA64-030C0A7844F5}" type="presOf" srcId="{54A035A3-5053-43F2-A627-67A636FC464F}" destId="{789B25AD-E0AF-409F-9BC7-966FC1F0F660}" srcOrd="0" destOrd="0" presId="urn:microsoft.com/office/officeart/2005/8/layout/hierarchy3"/>
    <dgm:cxn modelId="{20321A9A-150F-44F8-82D8-768861517B15}" type="presOf" srcId="{3FD6C158-CF24-4324-B5A4-85AAD0AD69F6}" destId="{3FB39B7B-7396-407D-BF48-6DCEFBE10BDC}" srcOrd="1" destOrd="0" presId="urn:microsoft.com/office/officeart/2005/8/layout/hierarchy3"/>
    <dgm:cxn modelId="{375AC1BA-44FE-44D0-96F1-011B147E3DD1}" type="presOf" srcId="{69113F76-DC6B-4C23-8CDD-AD074954F3E9}" destId="{87673E84-5E77-4E7C-A417-AEA22A3A4898}" srcOrd="0" destOrd="0" presId="urn:microsoft.com/office/officeart/2005/8/layout/hierarchy3"/>
    <dgm:cxn modelId="{9133B739-738D-419F-BB38-598622328F6D}" type="presOf" srcId="{F7D5DBA5-6C16-4DDD-9961-E8066FF4EE9A}" destId="{362D4EB8-6CA7-4196-B676-9AA5248B1863}" srcOrd="0" destOrd="0" presId="urn:microsoft.com/office/officeart/2005/8/layout/hierarchy3"/>
    <dgm:cxn modelId="{093BF483-E106-4526-A581-BD38EEA6D8D5}" srcId="{3FD6C158-CF24-4324-B5A4-85AAD0AD69F6}" destId="{F7D5DBA5-6C16-4DDD-9961-E8066FF4EE9A}" srcOrd="0" destOrd="0" parTransId="{552698AB-BCF2-4476-8F89-0BBDC66FCE47}" sibTransId="{76A81A5B-4D50-4618-BF80-F07C05A07AB4}"/>
    <dgm:cxn modelId="{B59AF95D-92C7-4C9E-81B8-704056B7B35F}" srcId="{6C423776-30CD-45D4-BBB2-4D94DAF4BF15}" destId="{F4A91752-9AB1-438E-9CD7-A1866D7E6C78}" srcOrd="1" destOrd="0" parTransId="{4049BA63-1DEF-4152-9FC3-06F6A62CE8EB}" sibTransId="{4E5D57C9-4501-4309-B49A-D63D5B8229DC}"/>
    <dgm:cxn modelId="{CE336004-CD47-494B-BBDE-830075807F78}" type="presOf" srcId="{6C423776-30CD-45D4-BBB2-4D94DAF4BF15}" destId="{F868E7CF-3148-4833-99BD-95DD4379A6FD}" srcOrd="1" destOrd="0" presId="urn:microsoft.com/office/officeart/2005/8/layout/hierarchy3"/>
    <dgm:cxn modelId="{2D59D438-4344-4C59-8897-F1A837FAFAFF}" srcId="{3FD6C158-CF24-4324-B5A4-85AAD0AD69F6}" destId="{AA7876E8-BDD5-416B-8D93-509BF240FDD5}" srcOrd="1" destOrd="0" parTransId="{54A035A3-5053-43F2-A627-67A636FC464F}" sibTransId="{7CF45FF0-2402-4A62-A660-4435A93CB123}"/>
    <dgm:cxn modelId="{C43F143E-BCD0-41C2-806C-82BFA36D6397}" type="presOf" srcId="{C995D6E7-0498-4EB9-9F5C-3D857DDCCCF0}" destId="{A874995D-5890-4625-B0A8-E734D90EF1A7}" srcOrd="0" destOrd="0" presId="urn:microsoft.com/office/officeart/2005/8/layout/hierarchy3"/>
    <dgm:cxn modelId="{A730D940-AED9-47E4-9DF8-90AC56DAF4FB}" type="presOf" srcId="{AA7876E8-BDD5-416B-8D93-509BF240FDD5}" destId="{C4EE5710-B517-4ED0-92FD-91302250BABF}" srcOrd="0" destOrd="0" presId="urn:microsoft.com/office/officeart/2005/8/layout/hierarchy3"/>
    <dgm:cxn modelId="{1A7F156A-88E3-4663-A206-47D9481EAD9F}" type="presOf" srcId="{6C423776-30CD-45D4-BBB2-4D94DAF4BF15}" destId="{9E8342FC-A119-49D4-8398-AA0B394582F7}" srcOrd="0" destOrd="0" presId="urn:microsoft.com/office/officeart/2005/8/layout/hierarchy3"/>
    <dgm:cxn modelId="{98516241-ED75-42AE-A8E8-890D5C95F3AE}" srcId="{748AFD05-75DE-410F-8D6B-2E1F8105CE29}" destId="{6C423776-30CD-45D4-BBB2-4D94DAF4BF15}" srcOrd="1" destOrd="0" parTransId="{9FB76E7E-C9D6-413B-B0BB-C3B09F5FA9C9}" sibTransId="{8D4E32EA-6C71-4E64-B144-91D3366A8248}"/>
    <dgm:cxn modelId="{2AD7E113-E7C5-4137-B9BE-A7CFAA6CE05D}" srcId="{6C423776-30CD-45D4-BBB2-4D94DAF4BF15}" destId="{69113F76-DC6B-4C23-8CDD-AD074954F3E9}" srcOrd="2" destOrd="0" parTransId="{5944D0D1-D510-402C-B9BC-769F953B043C}" sibTransId="{39F15DE3-7254-48FA-A359-10B98AF70450}"/>
    <dgm:cxn modelId="{32553065-F63A-458F-9616-5D5D3A9D1BB9}" type="presOf" srcId="{3FD6C158-CF24-4324-B5A4-85AAD0AD69F6}" destId="{6491E726-AE0A-4880-8DEF-7BE942757FC4}" srcOrd="0" destOrd="0" presId="urn:microsoft.com/office/officeart/2005/8/layout/hierarchy3"/>
    <dgm:cxn modelId="{35528105-B69E-42FB-8221-7736EC6B87A7}" type="presOf" srcId="{4049BA63-1DEF-4152-9FC3-06F6A62CE8EB}" destId="{337F675B-7AC1-4D5B-8011-FF69A330F1BF}" srcOrd="0" destOrd="0" presId="urn:microsoft.com/office/officeart/2005/8/layout/hierarchy3"/>
    <dgm:cxn modelId="{B8E0F8D5-63BA-48B5-8E62-E5246B5E725E}" srcId="{6C423776-30CD-45D4-BBB2-4D94DAF4BF15}" destId="{C995D6E7-0498-4EB9-9F5C-3D857DDCCCF0}" srcOrd="0" destOrd="0" parTransId="{FFAD649B-BC20-49BD-9B32-73773B03F555}" sibTransId="{4B4BB1FE-BAD5-4FB5-AFD2-42BF0011F224}"/>
    <dgm:cxn modelId="{78A9EB22-753F-42FB-BC19-9B828C7F0B39}" type="presOf" srcId="{552698AB-BCF2-4476-8F89-0BBDC66FCE47}" destId="{BAE5CDAD-BB2A-4530-AD8A-38FA2F979B4E}" srcOrd="0" destOrd="0" presId="urn:microsoft.com/office/officeart/2005/8/layout/hierarchy3"/>
    <dgm:cxn modelId="{560B1A6C-056F-4D8F-BEB0-54AAA7FFA6A3}" type="presOf" srcId="{748AFD05-75DE-410F-8D6B-2E1F8105CE29}" destId="{1979C3AA-68AA-4F12-A67D-65B50DF277AC}" srcOrd="0" destOrd="0" presId="urn:microsoft.com/office/officeart/2005/8/layout/hierarchy3"/>
    <dgm:cxn modelId="{2647243E-10DF-46D9-8E2E-4510D42BE494}" type="presParOf" srcId="{1979C3AA-68AA-4F12-A67D-65B50DF277AC}" destId="{E720A30B-2BA9-4E9B-B4BF-780427096982}" srcOrd="0" destOrd="0" presId="urn:microsoft.com/office/officeart/2005/8/layout/hierarchy3"/>
    <dgm:cxn modelId="{FAB2825F-44C3-4BCF-B009-CC0342281D42}" type="presParOf" srcId="{E720A30B-2BA9-4E9B-B4BF-780427096982}" destId="{916FF028-B525-4F15-8036-81A491697F9F}" srcOrd="0" destOrd="0" presId="urn:microsoft.com/office/officeart/2005/8/layout/hierarchy3"/>
    <dgm:cxn modelId="{C6B531F2-3E9D-402A-B807-490696058376}" type="presParOf" srcId="{916FF028-B525-4F15-8036-81A491697F9F}" destId="{6491E726-AE0A-4880-8DEF-7BE942757FC4}" srcOrd="0" destOrd="0" presId="urn:microsoft.com/office/officeart/2005/8/layout/hierarchy3"/>
    <dgm:cxn modelId="{71D54A2B-C4A3-4B76-BCA7-4EC30AC6A4A9}" type="presParOf" srcId="{916FF028-B525-4F15-8036-81A491697F9F}" destId="{3FB39B7B-7396-407D-BF48-6DCEFBE10BDC}" srcOrd="1" destOrd="0" presId="urn:microsoft.com/office/officeart/2005/8/layout/hierarchy3"/>
    <dgm:cxn modelId="{0C35DA16-84C3-49BF-BFF7-4808A0405004}" type="presParOf" srcId="{E720A30B-2BA9-4E9B-B4BF-780427096982}" destId="{B8CC3DC5-79B6-435E-B046-192F703B8E20}" srcOrd="1" destOrd="0" presId="urn:microsoft.com/office/officeart/2005/8/layout/hierarchy3"/>
    <dgm:cxn modelId="{B7A44BF6-3C63-4BDC-A6B7-67073D40D5D8}" type="presParOf" srcId="{B8CC3DC5-79B6-435E-B046-192F703B8E20}" destId="{BAE5CDAD-BB2A-4530-AD8A-38FA2F979B4E}" srcOrd="0" destOrd="0" presId="urn:microsoft.com/office/officeart/2005/8/layout/hierarchy3"/>
    <dgm:cxn modelId="{083C9202-42BF-4A1E-9915-4730A7535F01}" type="presParOf" srcId="{B8CC3DC5-79B6-435E-B046-192F703B8E20}" destId="{362D4EB8-6CA7-4196-B676-9AA5248B1863}" srcOrd="1" destOrd="0" presId="urn:microsoft.com/office/officeart/2005/8/layout/hierarchy3"/>
    <dgm:cxn modelId="{972C4C2F-B1BC-4BC3-8185-D00FF48A1AB6}" type="presParOf" srcId="{B8CC3DC5-79B6-435E-B046-192F703B8E20}" destId="{789B25AD-E0AF-409F-9BC7-966FC1F0F660}" srcOrd="2" destOrd="0" presId="urn:microsoft.com/office/officeart/2005/8/layout/hierarchy3"/>
    <dgm:cxn modelId="{34587201-1FC9-45E3-8FE1-41D88CD259BC}" type="presParOf" srcId="{B8CC3DC5-79B6-435E-B046-192F703B8E20}" destId="{C4EE5710-B517-4ED0-92FD-91302250BABF}" srcOrd="3" destOrd="0" presId="urn:microsoft.com/office/officeart/2005/8/layout/hierarchy3"/>
    <dgm:cxn modelId="{9BB37AEB-6012-49AF-BA25-10DED5F75E1C}" type="presParOf" srcId="{1979C3AA-68AA-4F12-A67D-65B50DF277AC}" destId="{B8F5964A-9496-4084-915B-E783E4DEB1F0}" srcOrd="1" destOrd="0" presId="urn:microsoft.com/office/officeart/2005/8/layout/hierarchy3"/>
    <dgm:cxn modelId="{0AF6978D-A84B-4816-8362-EE53D1A2E3F1}" type="presParOf" srcId="{B8F5964A-9496-4084-915B-E783E4DEB1F0}" destId="{02543661-7CE6-465C-AF54-5C93950464DB}" srcOrd="0" destOrd="0" presId="urn:microsoft.com/office/officeart/2005/8/layout/hierarchy3"/>
    <dgm:cxn modelId="{4F47D953-4F15-48DC-B357-21B492A77A2E}" type="presParOf" srcId="{02543661-7CE6-465C-AF54-5C93950464DB}" destId="{9E8342FC-A119-49D4-8398-AA0B394582F7}" srcOrd="0" destOrd="0" presId="urn:microsoft.com/office/officeart/2005/8/layout/hierarchy3"/>
    <dgm:cxn modelId="{4201F81F-A215-4FB9-9594-0136BF46C2E1}" type="presParOf" srcId="{02543661-7CE6-465C-AF54-5C93950464DB}" destId="{F868E7CF-3148-4833-99BD-95DD4379A6FD}" srcOrd="1" destOrd="0" presId="urn:microsoft.com/office/officeart/2005/8/layout/hierarchy3"/>
    <dgm:cxn modelId="{3724BB59-4E00-4D7A-A6F3-ED8E29327E1E}" type="presParOf" srcId="{B8F5964A-9496-4084-915B-E783E4DEB1F0}" destId="{7A60F10F-94E7-4D39-9CA7-A8AE80330FD0}" srcOrd="1" destOrd="0" presId="urn:microsoft.com/office/officeart/2005/8/layout/hierarchy3"/>
    <dgm:cxn modelId="{2F73D6B8-F1F9-42CA-826F-7014A24C54E7}" type="presParOf" srcId="{7A60F10F-94E7-4D39-9CA7-A8AE80330FD0}" destId="{36DA0F75-12EF-4552-AB23-F8312A65155B}" srcOrd="0" destOrd="0" presId="urn:microsoft.com/office/officeart/2005/8/layout/hierarchy3"/>
    <dgm:cxn modelId="{907B3E37-0D1A-47FA-995F-FF35A1BAFE15}" type="presParOf" srcId="{7A60F10F-94E7-4D39-9CA7-A8AE80330FD0}" destId="{A874995D-5890-4625-B0A8-E734D90EF1A7}" srcOrd="1" destOrd="0" presId="urn:microsoft.com/office/officeart/2005/8/layout/hierarchy3"/>
    <dgm:cxn modelId="{0DABBF1B-397F-4762-AD03-DD01425CED6B}" type="presParOf" srcId="{7A60F10F-94E7-4D39-9CA7-A8AE80330FD0}" destId="{337F675B-7AC1-4D5B-8011-FF69A330F1BF}" srcOrd="2" destOrd="0" presId="urn:microsoft.com/office/officeart/2005/8/layout/hierarchy3"/>
    <dgm:cxn modelId="{040FFDE0-A279-44C2-A59A-8CF8465845EA}" type="presParOf" srcId="{7A60F10F-94E7-4D39-9CA7-A8AE80330FD0}" destId="{21EFA3ED-958F-4548-B877-DE43E4EE9F47}" srcOrd="3" destOrd="0" presId="urn:microsoft.com/office/officeart/2005/8/layout/hierarchy3"/>
    <dgm:cxn modelId="{F6A2060B-A81E-4D3C-8F72-ACD87BC8F36B}" type="presParOf" srcId="{7A60F10F-94E7-4D39-9CA7-A8AE80330FD0}" destId="{2CDC6918-7D4B-48D5-B57E-04F371676152}" srcOrd="4" destOrd="0" presId="urn:microsoft.com/office/officeart/2005/8/layout/hierarchy3"/>
    <dgm:cxn modelId="{8836B7A5-E10A-4B70-A207-F96FF9E1966E}" type="presParOf" srcId="{7A60F10F-94E7-4D39-9CA7-A8AE80330FD0}" destId="{87673E84-5E77-4E7C-A417-AEA22A3A4898}" srcOrd="5" destOrd="0" presId="urn:microsoft.com/office/officeart/2005/8/layout/hierarchy3"/>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977B3ADB-F3A2-4B0D-B276-E92D1CA606DB}" type="doc">
      <dgm:prSet loTypeId="urn:microsoft.com/office/officeart/2005/8/layout/hierarchy3" loCatId="list" qsTypeId="urn:microsoft.com/office/officeart/2005/8/quickstyle/simple1" qsCatId="simple" csTypeId="urn:microsoft.com/office/officeart/2005/8/colors/colorful5" csCatId="colorful" phldr="1"/>
      <dgm:spPr/>
      <dgm:t>
        <a:bodyPr/>
        <a:lstStyle/>
        <a:p>
          <a:endParaRPr lang="es-EC"/>
        </a:p>
      </dgm:t>
    </dgm:pt>
    <dgm:pt modelId="{EF902840-A8FE-4C16-8459-F7FF73E36733}">
      <dgm:prSet phldrT="[Texto]" custT="1"/>
      <dgm:spPr>
        <a:noFill/>
        <a:ln>
          <a:solidFill>
            <a:srgbClr val="FF0000"/>
          </a:solidFill>
        </a:ln>
      </dgm:spPr>
      <dgm:t>
        <a:bodyPr/>
        <a:lstStyle/>
        <a:p>
          <a:pPr algn="ctr"/>
          <a:r>
            <a:rPr lang="es-ES" sz="1100" b="1" dirty="0">
              <a:solidFill>
                <a:schemeClr val="tx1"/>
              </a:solidFill>
              <a:latin typeface="+mj-lt"/>
            </a:rPr>
            <a:t>Cultivo cosechado en 2 estados diferentes por decisión de la PP</a:t>
          </a:r>
          <a:endParaRPr lang="es-EC" sz="1100" b="1" dirty="0">
            <a:solidFill>
              <a:schemeClr val="tx1"/>
            </a:solidFill>
            <a:latin typeface="+mj-lt"/>
            <a:cs typeface="Arial" pitchFamily="34" charset="0"/>
          </a:endParaRPr>
        </a:p>
      </dgm:t>
    </dgm:pt>
    <dgm:pt modelId="{EE2C42F9-5BAF-4DDF-85E4-536A374ED611}" type="parTrans" cxnId="{1AE6C5D2-3C1B-4A21-A34E-0A5E21733F86}">
      <dgm:prSet/>
      <dgm:spPr/>
      <dgm:t>
        <a:bodyPr/>
        <a:lstStyle/>
        <a:p>
          <a:endParaRPr lang="es-EC" sz="1100">
            <a:latin typeface="+mj-lt"/>
          </a:endParaRPr>
        </a:p>
      </dgm:t>
    </dgm:pt>
    <dgm:pt modelId="{1BA5FC1F-C212-440C-8AA7-1CA38BB927DF}" type="sibTrans" cxnId="{1AE6C5D2-3C1B-4A21-A34E-0A5E21733F86}">
      <dgm:prSet/>
      <dgm:spPr/>
      <dgm:t>
        <a:bodyPr/>
        <a:lstStyle/>
        <a:p>
          <a:endParaRPr lang="es-EC" sz="1100">
            <a:latin typeface="+mj-lt"/>
          </a:endParaRPr>
        </a:p>
      </dgm:t>
    </dgm:pt>
    <dgm:pt modelId="{59145F58-52DB-4E85-8F79-121F519FE0F0}">
      <dgm:prSet custT="1"/>
      <dgm:spPr/>
      <dgm:t>
        <a:bodyPr/>
        <a:lstStyle/>
        <a:p>
          <a:pPr algn="just"/>
          <a:r>
            <a:rPr lang="es-ES" sz="1400" dirty="0">
              <a:latin typeface="+mj-lt"/>
            </a:rPr>
            <a:t>Si la PP asigna una determinada superficie para cosechar un mismo cultivo en otro estado primario, realice con el Informante la estimación de la superficie sembrada y cosechada para los 2 estados por separado.</a:t>
          </a:r>
          <a:endParaRPr lang="es-EC" sz="1400" u="none" dirty="0">
            <a:latin typeface="+mj-lt"/>
            <a:cs typeface="Arial" pitchFamily="34" charset="0"/>
          </a:endParaRPr>
        </a:p>
      </dgm:t>
    </dgm:pt>
    <dgm:pt modelId="{282B8D3D-C24E-4FA2-9459-EB542DECEC2D}" type="sibTrans" cxnId="{1F3F0C1B-3A96-449F-AA97-590F0D2D0525}">
      <dgm:prSet/>
      <dgm:spPr/>
      <dgm:t>
        <a:bodyPr/>
        <a:lstStyle/>
        <a:p>
          <a:endParaRPr lang="es-EC" sz="1100">
            <a:latin typeface="+mj-lt"/>
          </a:endParaRPr>
        </a:p>
      </dgm:t>
    </dgm:pt>
    <dgm:pt modelId="{94163262-8064-4834-AAD8-372EA5EA5C27}" type="parTrans" cxnId="{1F3F0C1B-3A96-449F-AA97-590F0D2D0525}">
      <dgm:prSet/>
      <dgm:spPr/>
      <dgm:t>
        <a:bodyPr/>
        <a:lstStyle/>
        <a:p>
          <a:endParaRPr lang="es-EC" sz="1100" dirty="0">
            <a:latin typeface="+mj-lt"/>
          </a:endParaRPr>
        </a:p>
      </dgm:t>
    </dgm:pt>
    <dgm:pt modelId="{6E150712-90FE-41D1-8D87-79CA2C187C3D}" type="pres">
      <dgm:prSet presAssocID="{977B3ADB-F3A2-4B0D-B276-E92D1CA606DB}" presName="diagram" presStyleCnt="0">
        <dgm:presLayoutVars>
          <dgm:chPref val="1"/>
          <dgm:dir/>
          <dgm:animOne val="branch"/>
          <dgm:animLvl val="lvl"/>
          <dgm:resizeHandles/>
        </dgm:presLayoutVars>
      </dgm:prSet>
      <dgm:spPr/>
      <dgm:t>
        <a:bodyPr/>
        <a:lstStyle/>
        <a:p>
          <a:endParaRPr lang="es-EC"/>
        </a:p>
      </dgm:t>
    </dgm:pt>
    <dgm:pt modelId="{90658BCE-8167-4B3D-88B7-025D3F70725A}" type="pres">
      <dgm:prSet presAssocID="{EF902840-A8FE-4C16-8459-F7FF73E36733}" presName="root" presStyleCnt="0"/>
      <dgm:spPr/>
    </dgm:pt>
    <dgm:pt modelId="{C03E7B46-48F7-4CE2-89B8-B63C5AFC7958}" type="pres">
      <dgm:prSet presAssocID="{EF902840-A8FE-4C16-8459-F7FF73E36733}" presName="rootComposite" presStyleCnt="0"/>
      <dgm:spPr/>
    </dgm:pt>
    <dgm:pt modelId="{A0008E65-AD30-40C8-BEC5-12992CD144FB}" type="pres">
      <dgm:prSet presAssocID="{EF902840-A8FE-4C16-8459-F7FF73E36733}" presName="rootText" presStyleLbl="node1" presStyleIdx="0" presStyleCnt="1" custScaleX="153678" custScaleY="82420" custLinFactY="-34795" custLinFactNeighborX="-2762" custLinFactNeighborY="-100000"/>
      <dgm:spPr/>
      <dgm:t>
        <a:bodyPr/>
        <a:lstStyle/>
        <a:p>
          <a:endParaRPr lang="es-EC"/>
        </a:p>
      </dgm:t>
    </dgm:pt>
    <dgm:pt modelId="{25B9777F-B857-46B8-B877-1577337EDE21}" type="pres">
      <dgm:prSet presAssocID="{EF902840-A8FE-4C16-8459-F7FF73E36733}" presName="rootConnector" presStyleLbl="node1" presStyleIdx="0" presStyleCnt="1"/>
      <dgm:spPr/>
      <dgm:t>
        <a:bodyPr/>
        <a:lstStyle/>
        <a:p>
          <a:endParaRPr lang="es-EC"/>
        </a:p>
      </dgm:t>
    </dgm:pt>
    <dgm:pt modelId="{57EBAE13-B883-4D8D-B53C-CE03DED859B4}" type="pres">
      <dgm:prSet presAssocID="{EF902840-A8FE-4C16-8459-F7FF73E36733}" presName="childShape" presStyleCnt="0"/>
      <dgm:spPr/>
    </dgm:pt>
    <dgm:pt modelId="{F90AA987-FAAE-4CB4-82F5-37D89156FBC3}" type="pres">
      <dgm:prSet presAssocID="{94163262-8064-4834-AAD8-372EA5EA5C27}" presName="Name13" presStyleLbl="parChTrans1D2" presStyleIdx="0" presStyleCnt="1"/>
      <dgm:spPr/>
      <dgm:t>
        <a:bodyPr/>
        <a:lstStyle/>
        <a:p>
          <a:endParaRPr lang="es-EC"/>
        </a:p>
      </dgm:t>
    </dgm:pt>
    <dgm:pt modelId="{0482A826-D52C-462D-8FB0-121C521F9907}" type="pres">
      <dgm:prSet presAssocID="{59145F58-52DB-4E85-8F79-121F519FE0F0}" presName="childText" presStyleLbl="bgAcc1" presStyleIdx="0" presStyleCnt="1" custScaleX="318408" custScaleY="173289" custLinFactY="-15584" custLinFactNeighborY="-100000">
        <dgm:presLayoutVars>
          <dgm:bulletEnabled val="1"/>
        </dgm:presLayoutVars>
      </dgm:prSet>
      <dgm:spPr/>
      <dgm:t>
        <a:bodyPr/>
        <a:lstStyle/>
        <a:p>
          <a:endParaRPr lang="es-EC"/>
        </a:p>
      </dgm:t>
    </dgm:pt>
  </dgm:ptLst>
  <dgm:cxnLst>
    <dgm:cxn modelId="{A5AAEE37-977F-4872-BC23-0E63F3CAE24C}" type="presOf" srcId="{EF902840-A8FE-4C16-8459-F7FF73E36733}" destId="{25B9777F-B857-46B8-B877-1577337EDE21}" srcOrd="1" destOrd="0" presId="urn:microsoft.com/office/officeart/2005/8/layout/hierarchy3"/>
    <dgm:cxn modelId="{FBE41B09-FB18-4FC2-8076-BB2FECFAC54D}" type="presOf" srcId="{94163262-8064-4834-AAD8-372EA5EA5C27}" destId="{F90AA987-FAAE-4CB4-82F5-37D89156FBC3}" srcOrd="0" destOrd="0" presId="urn:microsoft.com/office/officeart/2005/8/layout/hierarchy3"/>
    <dgm:cxn modelId="{3878A2F1-57A0-4BA6-AD80-AE1A65415AF1}" type="presOf" srcId="{59145F58-52DB-4E85-8F79-121F519FE0F0}" destId="{0482A826-D52C-462D-8FB0-121C521F9907}" srcOrd="0" destOrd="0" presId="urn:microsoft.com/office/officeart/2005/8/layout/hierarchy3"/>
    <dgm:cxn modelId="{1AE6C5D2-3C1B-4A21-A34E-0A5E21733F86}" srcId="{977B3ADB-F3A2-4B0D-B276-E92D1CA606DB}" destId="{EF902840-A8FE-4C16-8459-F7FF73E36733}" srcOrd="0" destOrd="0" parTransId="{EE2C42F9-5BAF-4DDF-85E4-536A374ED611}" sibTransId="{1BA5FC1F-C212-440C-8AA7-1CA38BB927DF}"/>
    <dgm:cxn modelId="{1F3F0C1B-3A96-449F-AA97-590F0D2D0525}" srcId="{EF902840-A8FE-4C16-8459-F7FF73E36733}" destId="{59145F58-52DB-4E85-8F79-121F519FE0F0}" srcOrd="0" destOrd="0" parTransId="{94163262-8064-4834-AAD8-372EA5EA5C27}" sibTransId="{282B8D3D-C24E-4FA2-9459-EB542DECEC2D}"/>
    <dgm:cxn modelId="{E65091D4-C5BA-43E6-BE88-BC0A29570DF1}" type="presOf" srcId="{EF902840-A8FE-4C16-8459-F7FF73E36733}" destId="{A0008E65-AD30-40C8-BEC5-12992CD144FB}" srcOrd="0" destOrd="0" presId="urn:microsoft.com/office/officeart/2005/8/layout/hierarchy3"/>
    <dgm:cxn modelId="{97119706-C9BE-4E7B-82CB-04F77ED420D1}" type="presOf" srcId="{977B3ADB-F3A2-4B0D-B276-E92D1CA606DB}" destId="{6E150712-90FE-41D1-8D87-79CA2C187C3D}" srcOrd="0" destOrd="0" presId="urn:microsoft.com/office/officeart/2005/8/layout/hierarchy3"/>
    <dgm:cxn modelId="{69C342A5-0FD1-4C47-A867-A76E318A23F5}" type="presParOf" srcId="{6E150712-90FE-41D1-8D87-79CA2C187C3D}" destId="{90658BCE-8167-4B3D-88B7-025D3F70725A}" srcOrd="0" destOrd="0" presId="urn:microsoft.com/office/officeart/2005/8/layout/hierarchy3"/>
    <dgm:cxn modelId="{C381D1D8-1396-46C0-96E3-CF19168D2FE7}" type="presParOf" srcId="{90658BCE-8167-4B3D-88B7-025D3F70725A}" destId="{C03E7B46-48F7-4CE2-89B8-B63C5AFC7958}" srcOrd="0" destOrd="0" presId="urn:microsoft.com/office/officeart/2005/8/layout/hierarchy3"/>
    <dgm:cxn modelId="{B0967686-8DE4-4949-B758-211CA56D21D7}" type="presParOf" srcId="{C03E7B46-48F7-4CE2-89B8-B63C5AFC7958}" destId="{A0008E65-AD30-40C8-BEC5-12992CD144FB}" srcOrd="0" destOrd="0" presId="urn:microsoft.com/office/officeart/2005/8/layout/hierarchy3"/>
    <dgm:cxn modelId="{DDAFB1B5-D6C0-4768-A1DD-962D68356F95}" type="presParOf" srcId="{C03E7B46-48F7-4CE2-89B8-B63C5AFC7958}" destId="{25B9777F-B857-46B8-B877-1577337EDE21}" srcOrd="1" destOrd="0" presId="urn:microsoft.com/office/officeart/2005/8/layout/hierarchy3"/>
    <dgm:cxn modelId="{D1381AAF-2F2F-48E4-A850-2596E775FAEF}" type="presParOf" srcId="{90658BCE-8167-4B3D-88B7-025D3F70725A}" destId="{57EBAE13-B883-4D8D-B53C-CE03DED859B4}" srcOrd="1" destOrd="0" presId="urn:microsoft.com/office/officeart/2005/8/layout/hierarchy3"/>
    <dgm:cxn modelId="{32DA7C93-9683-4DD1-B186-ACC791D4FBDA}" type="presParOf" srcId="{57EBAE13-B883-4D8D-B53C-CE03DED859B4}" destId="{F90AA987-FAAE-4CB4-82F5-37D89156FBC3}" srcOrd="0" destOrd="0" presId="urn:microsoft.com/office/officeart/2005/8/layout/hierarchy3"/>
    <dgm:cxn modelId="{C9EDC7CF-07A7-4C81-9170-3C5060CB0C99}" type="presParOf" srcId="{57EBAE13-B883-4D8D-B53C-CE03DED859B4}" destId="{0482A826-D52C-462D-8FB0-121C521F9907}"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35417D57-877F-4D10-BED4-5775BBB8A41B}" type="doc">
      <dgm:prSet loTypeId="urn:microsoft.com/office/officeart/2005/8/layout/hierarchy3" loCatId="list" qsTypeId="urn:microsoft.com/office/officeart/2005/8/quickstyle/simple1" qsCatId="simple" csTypeId="urn:microsoft.com/office/officeart/2005/8/colors/colorful4" csCatId="colorful" phldr="1"/>
      <dgm:spPr/>
      <dgm:t>
        <a:bodyPr/>
        <a:lstStyle/>
        <a:p>
          <a:endParaRPr lang="es-EC"/>
        </a:p>
      </dgm:t>
    </dgm:pt>
    <dgm:pt modelId="{B4C6E39E-7049-427B-BE62-51E31AD63FA2}">
      <dgm:prSet phldrT="[Texto]" custT="1"/>
      <dgm:spPr>
        <a:solidFill>
          <a:schemeClr val="accent4">
            <a:lumMod val="40000"/>
            <a:lumOff val="60000"/>
          </a:schemeClr>
        </a:solidFill>
      </dgm:spPr>
      <dgm:t>
        <a:bodyPr/>
        <a:lstStyle/>
        <a:p>
          <a:r>
            <a:rPr lang="es-ES" sz="1400" b="1" dirty="0">
              <a:solidFill>
                <a:schemeClr val="tx1"/>
              </a:solidFill>
              <a:latin typeface="+mn-lt"/>
              <a:cs typeface="Arial" pitchFamily="34" charset="0"/>
            </a:rPr>
            <a:t>Cultivos bajo invernadero</a:t>
          </a:r>
          <a:endParaRPr lang="es-EC" sz="1400" b="1" dirty="0">
            <a:solidFill>
              <a:schemeClr val="tx1"/>
            </a:solidFill>
            <a:latin typeface="+mn-lt"/>
            <a:cs typeface="Arial" pitchFamily="34" charset="0"/>
          </a:endParaRPr>
        </a:p>
      </dgm:t>
    </dgm:pt>
    <dgm:pt modelId="{AA66D3EE-5E7A-4B4F-8D28-AA1DA29ED78A}" type="parTrans" cxnId="{42803794-D432-4903-BD38-F393DD90017B}">
      <dgm:prSet/>
      <dgm:spPr/>
      <dgm:t>
        <a:bodyPr/>
        <a:lstStyle/>
        <a:p>
          <a:endParaRPr lang="es-EC" sz="1400">
            <a:latin typeface="+mn-lt"/>
          </a:endParaRPr>
        </a:p>
      </dgm:t>
    </dgm:pt>
    <dgm:pt modelId="{8BF730DF-4BE0-4CCF-80C8-A4FDAF90CFB8}" type="sibTrans" cxnId="{42803794-D432-4903-BD38-F393DD90017B}">
      <dgm:prSet/>
      <dgm:spPr/>
      <dgm:t>
        <a:bodyPr/>
        <a:lstStyle/>
        <a:p>
          <a:endParaRPr lang="es-EC" sz="1400">
            <a:latin typeface="+mn-lt"/>
          </a:endParaRPr>
        </a:p>
      </dgm:t>
    </dgm:pt>
    <dgm:pt modelId="{E5ABA3AF-6D82-49A8-BE97-44E7A6865B71}">
      <dgm:prSet phldrT="[Texto]" custT="1"/>
      <dgm:spPr/>
      <dgm:t>
        <a:bodyPr/>
        <a:lstStyle/>
        <a:p>
          <a:pPr algn="just"/>
          <a:r>
            <a:rPr lang="es-ES" sz="1400" dirty="0">
              <a:latin typeface="+mn-lt"/>
              <a:cs typeface="Arial" pitchFamily="34" charset="0"/>
            </a:rPr>
            <a:t>Deben ser registrados independientemente de sus similares cultivados al aire libre</a:t>
          </a:r>
          <a:r>
            <a:rPr lang="es-ES" sz="1400" dirty="0">
              <a:latin typeface="+mn-lt"/>
            </a:rPr>
            <a:t>. </a:t>
          </a:r>
          <a:endParaRPr lang="es-EC" sz="1400" dirty="0">
            <a:latin typeface="+mn-lt"/>
          </a:endParaRPr>
        </a:p>
      </dgm:t>
    </dgm:pt>
    <dgm:pt modelId="{6D135F40-3313-4A9A-A4AE-29AC6B7F7232}" type="parTrans" cxnId="{F668FC15-01F4-4AFF-B4FC-A8C2FD162B48}">
      <dgm:prSet/>
      <dgm:spPr/>
      <dgm:t>
        <a:bodyPr/>
        <a:lstStyle/>
        <a:p>
          <a:endParaRPr lang="es-EC" sz="1400" dirty="0">
            <a:latin typeface="+mn-lt"/>
          </a:endParaRPr>
        </a:p>
      </dgm:t>
    </dgm:pt>
    <dgm:pt modelId="{F4B114F2-C60A-4C0E-8E38-F58975A06044}" type="sibTrans" cxnId="{F668FC15-01F4-4AFF-B4FC-A8C2FD162B48}">
      <dgm:prSet/>
      <dgm:spPr/>
      <dgm:t>
        <a:bodyPr/>
        <a:lstStyle/>
        <a:p>
          <a:endParaRPr lang="es-EC" sz="1400">
            <a:latin typeface="+mn-lt"/>
          </a:endParaRPr>
        </a:p>
      </dgm:t>
    </dgm:pt>
    <dgm:pt modelId="{49FC4639-B88B-4376-9EF7-F01C04F53440}">
      <dgm:prSet phldrT="[Texto]" custT="1"/>
      <dgm:spPr>
        <a:solidFill>
          <a:schemeClr val="accent5">
            <a:lumMod val="20000"/>
            <a:lumOff val="80000"/>
          </a:schemeClr>
        </a:solidFill>
      </dgm:spPr>
      <dgm:t>
        <a:bodyPr/>
        <a:lstStyle/>
        <a:p>
          <a:r>
            <a:rPr lang="es-ES" sz="1400" b="1" dirty="0">
              <a:solidFill>
                <a:schemeClr val="tx1"/>
              </a:solidFill>
              <a:latin typeface="+mn-lt"/>
              <a:cs typeface="Arial" pitchFamily="34" charset="0"/>
            </a:rPr>
            <a:t>Transitorios con pastos</a:t>
          </a:r>
          <a:endParaRPr lang="es-EC" sz="1400" b="1" dirty="0">
            <a:solidFill>
              <a:schemeClr val="tx1"/>
            </a:solidFill>
            <a:latin typeface="+mn-lt"/>
            <a:cs typeface="Arial" pitchFamily="34" charset="0"/>
          </a:endParaRPr>
        </a:p>
      </dgm:t>
    </dgm:pt>
    <dgm:pt modelId="{DE900217-1458-4618-975A-803521B9F199}" type="parTrans" cxnId="{5D6C942A-537E-48B2-B819-7098D85D8287}">
      <dgm:prSet/>
      <dgm:spPr/>
      <dgm:t>
        <a:bodyPr/>
        <a:lstStyle/>
        <a:p>
          <a:endParaRPr lang="es-EC" sz="1400">
            <a:latin typeface="+mn-lt"/>
          </a:endParaRPr>
        </a:p>
      </dgm:t>
    </dgm:pt>
    <dgm:pt modelId="{E7CAB1E8-80E6-49FB-AEA7-6DA47A6ACEE1}" type="sibTrans" cxnId="{5D6C942A-537E-48B2-B819-7098D85D8287}">
      <dgm:prSet/>
      <dgm:spPr/>
      <dgm:t>
        <a:bodyPr/>
        <a:lstStyle/>
        <a:p>
          <a:endParaRPr lang="es-EC" sz="1400">
            <a:latin typeface="+mn-lt"/>
          </a:endParaRPr>
        </a:p>
      </dgm:t>
    </dgm:pt>
    <dgm:pt modelId="{30C88E0E-4333-46DE-9977-7D44439983F8}">
      <dgm:prSet phldrT="[Texto]" custT="1"/>
      <dgm:spPr/>
      <dgm:t>
        <a:bodyPr/>
        <a:lstStyle/>
        <a:p>
          <a:pPr algn="just"/>
          <a:r>
            <a:rPr lang="es-ES" sz="1400" dirty="0">
              <a:latin typeface="+mn-lt"/>
              <a:cs typeface="Arial" pitchFamily="34" charset="0"/>
            </a:rPr>
            <a:t>Registre solo los cultivos transitorios y los pastos en el capítulo 3.</a:t>
          </a:r>
          <a:endParaRPr lang="es-EC" sz="1400" dirty="0">
            <a:latin typeface="+mn-lt"/>
            <a:cs typeface="Arial" pitchFamily="34" charset="0"/>
          </a:endParaRPr>
        </a:p>
      </dgm:t>
    </dgm:pt>
    <dgm:pt modelId="{7E9E5E5B-5DB7-457D-A209-D08CAC22B192}" type="parTrans" cxnId="{C76EEE7F-C6CA-4A2F-A282-012564241161}">
      <dgm:prSet/>
      <dgm:spPr/>
      <dgm:t>
        <a:bodyPr/>
        <a:lstStyle/>
        <a:p>
          <a:endParaRPr lang="es-EC" sz="1400" dirty="0">
            <a:latin typeface="+mn-lt"/>
          </a:endParaRPr>
        </a:p>
      </dgm:t>
    </dgm:pt>
    <dgm:pt modelId="{5C02D5BA-DC4E-42E0-8625-DF805949BE58}" type="sibTrans" cxnId="{C76EEE7F-C6CA-4A2F-A282-012564241161}">
      <dgm:prSet/>
      <dgm:spPr/>
      <dgm:t>
        <a:bodyPr/>
        <a:lstStyle/>
        <a:p>
          <a:endParaRPr lang="es-EC" sz="1400">
            <a:latin typeface="+mn-lt"/>
          </a:endParaRPr>
        </a:p>
      </dgm:t>
    </dgm:pt>
    <dgm:pt modelId="{1DDB6107-685A-4D76-9480-81C3130DAFCB}">
      <dgm:prSet phldrT="[Texto]" custT="1"/>
      <dgm:spPr/>
      <dgm:t>
        <a:bodyPr/>
        <a:lstStyle/>
        <a:p>
          <a:pPr algn="just"/>
          <a:r>
            <a:rPr lang="es-ES" sz="1400" dirty="0"/>
            <a:t>Los </a:t>
          </a:r>
          <a:r>
            <a:rPr lang="es-ES" sz="1400" b="1" dirty="0"/>
            <a:t>pastos</a:t>
          </a:r>
          <a:r>
            <a:rPr lang="es-ES" sz="1400" dirty="0"/>
            <a:t>, registre la información solamente en las </a:t>
          </a:r>
          <a:r>
            <a:rPr lang="es-ES" sz="1400" b="1" dirty="0"/>
            <a:t>columnas 1 a 5, 7 a 8 y de la </a:t>
          </a:r>
          <a:r>
            <a:rPr lang="es-ES" sz="1400" b="1" dirty="0" smtClean="0"/>
            <a:t>32 </a:t>
          </a:r>
          <a:r>
            <a:rPr lang="es-ES" sz="1400" b="1" dirty="0"/>
            <a:t>a la </a:t>
          </a:r>
          <a:r>
            <a:rPr lang="es-ES" sz="1400" b="1" dirty="0" smtClean="0"/>
            <a:t>78,</a:t>
          </a:r>
          <a:r>
            <a:rPr lang="es-ES" sz="1400" dirty="0" smtClean="0"/>
            <a:t> </a:t>
          </a:r>
          <a:r>
            <a:rPr lang="es-ES" sz="1400" dirty="0"/>
            <a:t>de prácticas en el cultivo y empleo.</a:t>
          </a:r>
          <a:endParaRPr lang="es-EC" sz="1400" dirty="0">
            <a:latin typeface="+mn-lt"/>
            <a:cs typeface="Arial" pitchFamily="34" charset="0"/>
          </a:endParaRPr>
        </a:p>
      </dgm:t>
    </dgm:pt>
    <dgm:pt modelId="{36685942-1A83-4AB4-BB2F-FCC5B03321DC}" type="parTrans" cxnId="{3A6AE0E4-00F5-41E0-972F-A3CACDE0B346}">
      <dgm:prSet/>
      <dgm:spPr/>
      <dgm:t>
        <a:bodyPr/>
        <a:lstStyle/>
        <a:p>
          <a:endParaRPr lang="es-EC" sz="1400" dirty="0">
            <a:latin typeface="+mn-lt"/>
          </a:endParaRPr>
        </a:p>
      </dgm:t>
    </dgm:pt>
    <dgm:pt modelId="{285D56EE-9625-4DC6-9A2F-F1C1C7EDEF28}" type="sibTrans" cxnId="{3A6AE0E4-00F5-41E0-972F-A3CACDE0B346}">
      <dgm:prSet/>
      <dgm:spPr/>
      <dgm:t>
        <a:bodyPr/>
        <a:lstStyle/>
        <a:p>
          <a:endParaRPr lang="es-EC" sz="1400">
            <a:latin typeface="+mn-lt"/>
          </a:endParaRPr>
        </a:p>
      </dgm:t>
    </dgm:pt>
    <dgm:pt modelId="{AF6D20D3-0FE8-45B7-8F98-758AE5ECD8CA}" type="pres">
      <dgm:prSet presAssocID="{35417D57-877F-4D10-BED4-5775BBB8A41B}" presName="diagram" presStyleCnt="0">
        <dgm:presLayoutVars>
          <dgm:chPref val="1"/>
          <dgm:dir/>
          <dgm:animOne val="branch"/>
          <dgm:animLvl val="lvl"/>
          <dgm:resizeHandles/>
        </dgm:presLayoutVars>
      </dgm:prSet>
      <dgm:spPr/>
      <dgm:t>
        <a:bodyPr/>
        <a:lstStyle/>
        <a:p>
          <a:endParaRPr lang="es-EC"/>
        </a:p>
      </dgm:t>
    </dgm:pt>
    <dgm:pt modelId="{057F35BC-180A-476E-8ABB-126DC926FED1}" type="pres">
      <dgm:prSet presAssocID="{B4C6E39E-7049-427B-BE62-51E31AD63FA2}" presName="root" presStyleCnt="0"/>
      <dgm:spPr/>
    </dgm:pt>
    <dgm:pt modelId="{A28E66F6-C12C-4267-ACDA-3986D2CDA655}" type="pres">
      <dgm:prSet presAssocID="{B4C6E39E-7049-427B-BE62-51E31AD63FA2}" presName="rootComposite" presStyleCnt="0"/>
      <dgm:spPr/>
    </dgm:pt>
    <dgm:pt modelId="{62533F0A-64DD-425D-B54B-7405798CF084}" type="pres">
      <dgm:prSet presAssocID="{B4C6E39E-7049-427B-BE62-51E31AD63FA2}" presName="rootText" presStyleLbl="node1" presStyleIdx="0" presStyleCnt="2" custScaleX="68125" custScaleY="62844" custLinFactNeighborX="-60406" custLinFactNeighborY="2345"/>
      <dgm:spPr/>
      <dgm:t>
        <a:bodyPr/>
        <a:lstStyle/>
        <a:p>
          <a:endParaRPr lang="es-EC"/>
        </a:p>
      </dgm:t>
    </dgm:pt>
    <dgm:pt modelId="{94B774AA-AEFB-4C64-995D-553C51D0C36C}" type="pres">
      <dgm:prSet presAssocID="{B4C6E39E-7049-427B-BE62-51E31AD63FA2}" presName="rootConnector" presStyleLbl="node1" presStyleIdx="0" presStyleCnt="2"/>
      <dgm:spPr/>
      <dgm:t>
        <a:bodyPr/>
        <a:lstStyle/>
        <a:p>
          <a:endParaRPr lang="es-EC"/>
        </a:p>
      </dgm:t>
    </dgm:pt>
    <dgm:pt modelId="{820203D7-B201-4F8A-9C25-49FFB1AD5824}" type="pres">
      <dgm:prSet presAssocID="{B4C6E39E-7049-427B-BE62-51E31AD63FA2}" presName="childShape" presStyleCnt="0"/>
      <dgm:spPr/>
    </dgm:pt>
    <dgm:pt modelId="{3A752B89-C1A0-4F52-BC98-ABFF21EFC6F7}" type="pres">
      <dgm:prSet presAssocID="{6D135F40-3313-4A9A-A4AE-29AC6B7F7232}" presName="Name13" presStyleLbl="parChTrans1D2" presStyleIdx="0" presStyleCnt="3"/>
      <dgm:spPr/>
      <dgm:t>
        <a:bodyPr/>
        <a:lstStyle/>
        <a:p>
          <a:endParaRPr lang="es-EC"/>
        </a:p>
      </dgm:t>
    </dgm:pt>
    <dgm:pt modelId="{B298CE9F-F6C2-4688-861F-AD1D7C8EAD59}" type="pres">
      <dgm:prSet presAssocID="{E5ABA3AF-6D82-49A8-BE97-44E7A6865B71}" presName="childText" presStyleLbl="bgAcc1" presStyleIdx="0" presStyleCnt="3" custScaleX="112307" custScaleY="74821" custLinFactNeighborX="-66803" custLinFactNeighborY="3361">
        <dgm:presLayoutVars>
          <dgm:bulletEnabled val="1"/>
        </dgm:presLayoutVars>
      </dgm:prSet>
      <dgm:spPr/>
      <dgm:t>
        <a:bodyPr/>
        <a:lstStyle/>
        <a:p>
          <a:endParaRPr lang="es-EC"/>
        </a:p>
      </dgm:t>
    </dgm:pt>
    <dgm:pt modelId="{4AE17684-B41D-4567-8C04-1FC6F2DDAAB2}" type="pres">
      <dgm:prSet presAssocID="{49FC4639-B88B-4376-9EF7-F01C04F53440}" presName="root" presStyleCnt="0"/>
      <dgm:spPr/>
    </dgm:pt>
    <dgm:pt modelId="{EE1EEF49-328F-452C-87CF-1809CC8EFB8A}" type="pres">
      <dgm:prSet presAssocID="{49FC4639-B88B-4376-9EF7-F01C04F53440}" presName="rootComposite" presStyleCnt="0"/>
      <dgm:spPr/>
    </dgm:pt>
    <dgm:pt modelId="{F5636234-433B-4130-8D89-4059CFC9514C}" type="pres">
      <dgm:prSet presAssocID="{49FC4639-B88B-4376-9EF7-F01C04F53440}" presName="rootText" presStyleLbl="node1" presStyleIdx="1" presStyleCnt="2" custScaleX="58733" custScaleY="64722" custLinFactNeighborX="22124" custLinFactNeighborY="4466"/>
      <dgm:spPr/>
      <dgm:t>
        <a:bodyPr/>
        <a:lstStyle/>
        <a:p>
          <a:endParaRPr lang="es-EC"/>
        </a:p>
      </dgm:t>
    </dgm:pt>
    <dgm:pt modelId="{06EE6851-D47C-46A4-A010-C634D19354BD}" type="pres">
      <dgm:prSet presAssocID="{49FC4639-B88B-4376-9EF7-F01C04F53440}" presName="rootConnector" presStyleLbl="node1" presStyleIdx="1" presStyleCnt="2"/>
      <dgm:spPr/>
      <dgm:t>
        <a:bodyPr/>
        <a:lstStyle/>
        <a:p>
          <a:endParaRPr lang="es-EC"/>
        </a:p>
      </dgm:t>
    </dgm:pt>
    <dgm:pt modelId="{16C92655-E07C-43BA-B3DF-762ADFAD57C6}" type="pres">
      <dgm:prSet presAssocID="{49FC4639-B88B-4376-9EF7-F01C04F53440}" presName="childShape" presStyleCnt="0"/>
      <dgm:spPr/>
    </dgm:pt>
    <dgm:pt modelId="{05ED4E1E-BF33-4D58-ACA4-ABB6207F96DD}" type="pres">
      <dgm:prSet presAssocID="{7E9E5E5B-5DB7-457D-A209-D08CAC22B192}" presName="Name13" presStyleLbl="parChTrans1D2" presStyleIdx="1" presStyleCnt="3"/>
      <dgm:spPr/>
      <dgm:t>
        <a:bodyPr/>
        <a:lstStyle/>
        <a:p>
          <a:endParaRPr lang="es-EC"/>
        </a:p>
      </dgm:t>
    </dgm:pt>
    <dgm:pt modelId="{2DA71398-3424-4BC9-820A-6926CBCF8B7E}" type="pres">
      <dgm:prSet presAssocID="{30C88E0E-4333-46DE-9977-7D44439983F8}" presName="childText" presStyleLbl="bgAcc1" presStyleIdx="1" presStyleCnt="3" custScaleX="124732" custScaleY="74252" custLinFactNeighborX="77213" custLinFactNeighborY="2025">
        <dgm:presLayoutVars>
          <dgm:bulletEnabled val="1"/>
        </dgm:presLayoutVars>
      </dgm:prSet>
      <dgm:spPr/>
      <dgm:t>
        <a:bodyPr/>
        <a:lstStyle/>
        <a:p>
          <a:endParaRPr lang="es-EC"/>
        </a:p>
      </dgm:t>
    </dgm:pt>
    <dgm:pt modelId="{DEE43FF4-82C2-4047-B31B-E2F3FE8B4341}" type="pres">
      <dgm:prSet presAssocID="{36685942-1A83-4AB4-BB2F-FCC5B03321DC}" presName="Name13" presStyleLbl="parChTrans1D2" presStyleIdx="2" presStyleCnt="3"/>
      <dgm:spPr/>
      <dgm:t>
        <a:bodyPr/>
        <a:lstStyle/>
        <a:p>
          <a:endParaRPr lang="es-EC"/>
        </a:p>
      </dgm:t>
    </dgm:pt>
    <dgm:pt modelId="{1ABB363C-00F1-4812-B304-60E7BA4EFE90}" type="pres">
      <dgm:prSet presAssocID="{1DDB6107-685A-4D76-9480-81C3130DAFCB}" presName="childText" presStyleLbl="bgAcc1" presStyleIdx="2" presStyleCnt="3" custScaleX="123027" custLinFactNeighborX="82681" custLinFactNeighborY="-4870">
        <dgm:presLayoutVars>
          <dgm:bulletEnabled val="1"/>
        </dgm:presLayoutVars>
      </dgm:prSet>
      <dgm:spPr/>
      <dgm:t>
        <a:bodyPr/>
        <a:lstStyle/>
        <a:p>
          <a:endParaRPr lang="es-EC"/>
        </a:p>
      </dgm:t>
    </dgm:pt>
  </dgm:ptLst>
  <dgm:cxnLst>
    <dgm:cxn modelId="{C76EEE7F-C6CA-4A2F-A282-012564241161}" srcId="{49FC4639-B88B-4376-9EF7-F01C04F53440}" destId="{30C88E0E-4333-46DE-9977-7D44439983F8}" srcOrd="0" destOrd="0" parTransId="{7E9E5E5B-5DB7-457D-A209-D08CAC22B192}" sibTransId="{5C02D5BA-DC4E-42E0-8625-DF805949BE58}"/>
    <dgm:cxn modelId="{12CFE62A-27A1-4B04-A721-24705885A528}" type="presOf" srcId="{1DDB6107-685A-4D76-9480-81C3130DAFCB}" destId="{1ABB363C-00F1-4812-B304-60E7BA4EFE90}" srcOrd="0" destOrd="0" presId="urn:microsoft.com/office/officeart/2005/8/layout/hierarchy3"/>
    <dgm:cxn modelId="{41C5FE4D-A14E-4FB8-9732-745A4B663431}" type="presOf" srcId="{B4C6E39E-7049-427B-BE62-51E31AD63FA2}" destId="{94B774AA-AEFB-4C64-995D-553C51D0C36C}" srcOrd="1" destOrd="0" presId="urn:microsoft.com/office/officeart/2005/8/layout/hierarchy3"/>
    <dgm:cxn modelId="{6F89018D-1445-44EC-8FF2-F2D82B5247D6}" type="presOf" srcId="{E5ABA3AF-6D82-49A8-BE97-44E7A6865B71}" destId="{B298CE9F-F6C2-4688-861F-AD1D7C8EAD59}" srcOrd="0" destOrd="0" presId="urn:microsoft.com/office/officeart/2005/8/layout/hierarchy3"/>
    <dgm:cxn modelId="{E56BB568-8979-4E10-B8FE-0970E1EC4DC8}" type="presOf" srcId="{49FC4639-B88B-4376-9EF7-F01C04F53440}" destId="{F5636234-433B-4130-8D89-4059CFC9514C}" srcOrd="0" destOrd="0" presId="urn:microsoft.com/office/officeart/2005/8/layout/hierarchy3"/>
    <dgm:cxn modelId="{42803794-D432-4903-BD38-F393DD90017B}" srcId="{35417D57-877F-4D10-BED4-5775BBB8A41B}" destId="{B4C6E39E-7049-427B-BE62-51E31AD63FA2}" srcOrd="0" destOrd="0" parTransId="{AA66D3EE-5E7A-4B4F-8D28-AA1DA29ED78A}" sibTransId="{8BF730DF-4BE0-4CCF-80C8-A4FDAF90CFB8}"/>
    <dgm:cxn modelId="{2C60D2C8-DDC1-4AC5-BE04-F779D6740E1E}" type="presOf" srcId="{35417D57-877F-4D10-BED4-5775BBB8A41B}" destId="{AF6D20D3-0FE8-45B7-8F98-758AE5ECD8CA}" srcOrd="0" destOrd="0" presId="urn:microsoft.com/office/officeart/2005/8/layout/hierarchy3"/>
    <dgm:cxn modelId="{F668FC15-01F4-4AFF-B4FC-A8C2FD162B48}" srcId="{B4C6E39E-7049-427B-BE62-51E31AD63FA2}" destId="{E5ABA3AF-6D82-49A8-BE97-44E7A6865B71}" srcOrd="0" destOrd="0" parTransId="{6D135F40-3313-4A9A-A4AE-29AC6B7F7232}" sibTransId="{F4B114F2-C60A-4C0E-8E38-F58975A06044}"/>
    <dgm:cxn modelId="{13E5BB48-8129-4431-8034-8ECAE63EE162}" type="presOf" srcId="{36685942-1A83-4AB4-BB2F-FCC5B03321DC}" destId="{DEE43FF4-82C2-4047-B31B-E2F3FE8B4341}" srcOrd="0" destOrd="0" presId="urn:microsoft.com/office/officeart/2005/8/layout/hierarchy3"/>
    <dgm:cxn modelId="{A3EAD58C-3427-496F-8153-E443E46F01B8}" type="presOf" srcId="{6D135F40-3313-4A9A-A4AE-29AC6B7F7232}" destId="{3A752B89-C1A0-4F52-BC98-ABFF21EFC6F7}" srcOrd="0" destOrd="0" presId="urn:microsoft.com/office/officeart/2005/8/layout/hierarchy3"/>
    <dgm:cxn modelId="{BFDBD0F3-9571-47A4-BDEE-4DF6F45132A7}" type="presOf" srcId="{B4C6E39E-7049-427B-BE62-51E31AD63FA2}" destId="{62533F0A-64DD-425D-B54B-7405798CF084}" srcOrd="0" destOrd="0" presId="urn:microsoft.com/office/officeart/2005/8/layout/hierarchy3"/>
    <dgm:cxn modelId="{D34DE645-A49D-4C26-A527-CDB4F158DD36}" type="presOf" srcId="{7E9E5E5B-5DB7-457D-A209-D08CAC22B192}" destId="{05ED4E1E-BF33-4D58-ACA4-ABB6207F96DD}" srcOrd="0" destOrd="0" presId="urn:microsoft.com/office/officeart/2005/8/layout/hierarchy3"/>
    <dgm:cxn modelId="{226FC4A9-9737-45F1-BF40-CE77A9989684}" type="presOf" srcId="{30C88E0E-4333-46DE-9977-7D44439983F8}" destId="{2DA71398-3424-4BC9-820A-6926CBCF8B7E}" srcOrd="0" destOrd="0" presId="urn:microsoft.com/office/officeart/2005/8/layout/hierarchy3"/>
    <dgm:cxn modelId="{5D6C942A-537E-48B2-B819-7098D85D8287}" srcId="{35417D57-877F-4D10-BED4-5775BBB8A41B}" destId="{49FC4639-B88B-4376-9EF7-F01C04F53440}" srcOrd="1" destOrd="0" parTransId="{DE900217-1458-4618-975A-803521B9F199}" sibTransId="{E7CAB1E8-80E6-49FB-AEA7-6DA47A6ACEE1}"/>
    <dgm:cxn modelId="{3A6AE0E4-00F5-41E0-972F-A3CACDE0B346}" srcId="{49FC4639-B88B-4376-9EF7-F01C04F53440}" destId="{1DDB6107-685A-4D76-9480-81C3130DAFCB}" srcOrd="1" destOrd="0" parTransId="{36685942-1A83-4AB4-BB2F-FCC5B03321DC}" sibTransId="{285D56EE-9625-4DC6-9A2F-F1C1C7EDEF28}"/>
    <dgm:cxn modelId="{BF0A06FB-5288-4C57-A6D0-22EDD0F8AA70}" type="presOf" srcId="{49FC4639-B88B-4376-9EF7-F01C04F53440}" destId="{06EE6851-D47C-46A4-A010-C634D19354BD}" srcOrd="1" destOrd="0" presId="urn:microsoft.com/office/officeart/2005/8/layout/hierarchy3"/>
    <dgm:cxn modelId="{9180C9B0-C6B9-42F2-953F-2A7FE7F9DE1F}" type="presParOf" srcId="{AF6D20D3-0FE8-45B7-8F98-758AE5ECD8CA}" destId="{057F35BC-180A-476E-8ABB-126DC926FED1}" srcOrd="0" destOrd="0" presId="urn:microsoft.com/office/officeart/2005/8/layout/hierarchy3"/>
    <dgm:cxn modelId="{E4DEE5DA-168F-44B9-B6CA-0239C3A5E0FB}" type="presParOf" srcId="{057F35BC-180A-476E-8ABB-126DC926FED1}" destId="{A28E66F6-C12C-4267-ACDA-3986D2CDA655}" srcOrd="0" destOrd="0" presId="urn:microsoft.com/office/officeart/2005/8/layout/hierarchy3"/>
    <dgm:cxn modelId="{BD0F6B9D-0E9E-415C-85E3-391270395EF4}" type="presParOf" srcId="{A28E66F6-C12C-4267-ACDA-3986D2CDA655}" destId="{62533F0A-64DD-425D-B54B-7405798CF084}" srcOrd="0" destOrd="0" presId="urn:microsoft.com/office/officeart/2005/8/layout/hierarchy3"/>
    <dgm:cxn modelId="{767BBFD1-DE59-49D7-B1F6-C300745981F1}" type="presParOf" srcId="{A28E66F6-C12C-4267-ACDA-3986D2CDA655}" destId="{94B774AA-AEFB-4C64-995D-553C51D0C36C}" srcOrd="1" destOrd="0" presId="urn:microsoft.com/office/officeart/2005/8/layout/hierarchy3"/>
    <dgm:cxn modelId="{6E71F9E4-6456-4617-9F4A-236C3DF8BB1E}" type="presParOf" srcId="{057F35BC-180A-476E-8ABB-126DC926FED1}" destId="{820203D7-B201-4F8A-9C25-49FFB1AD5824}" srcOrd="1" destOrd="0" presId="urn:microsoft.com/office/officeart/2005/8/layout/hierarchy3"/>
    <dgm:cxn modelId="{62D8A911-C73C-41D1-AFDA-CDA810C045FD}" type="presParOf" srcId="{820203D7-B201-4F8A-9C25-49FFB1AD5824}" destId="{3A752B89-C1A0-4F52-BC98-ABFF21EFC6F7}" srcOrd="0" destOrd="0" presId="urn:microsoft.com/office/officeart/2005/8/layout/hierarchy3"/>
    <dgm:cxn modelId="{A53B72EF-765D-403F-B93C-6CF8301DE55D}" type="presParOf" srcId="{820203D7-B201-4F8A-9C25-49FFB1AD5824}" destId="{B298CE9F-F6C2-4688-861F-AD1D7C8EAD59}" srcOrd="1" destOrd="0" presId="urn:microsoft.com/office/officeart/2005/8/layout/hierarchy3"/>
    <dgm:cxn modelId="{DE84DB9D-D883-4F20-AEDF-8797C378D473}" type="presParOf" srcId="{AF6D20D3-0FE8-45B7-8F98-758AE5ECD8CA}" destId="{4AE17684-B41D-4567-8C04-1FC6F2DDAAB2}" srcOrd="1" destOrd="0" presId="urn:microsoft.com/office/officeart/2005/8/layout/hierarchy3"/>
    <dgm:cxn modelId="{7D6BA33F-D678-4EE4-818C-668F7A283D43}" type="presParOf" srcId="{4AE17684-B41D-4567-8C04-1FC6F2DDAAB2}" destId="{EE1EEF49-328F-452C-87CF-1809CC8EFB8A}" srcOrd="0" destOrd="0" presId="urn:microsoft.com/office/officeart/2005/8/layout/hierarchy3"/>
    <dgm:cxn modelId="{BED40A20-CD24-4117-913D-601046D5000E}" type="presParOf" srcId="{EE1EEF49-328F-452C-87CF-1809CC8EFB8A}" destId="{F5636234-433B-4130-8D89-4059CFC9514C}" srcOrd="0" destOrd="0" presId="urn:microsoft.com/office/officeart/2005/8/layout/hierarchy3"/>
    <dgm:cxn modelId="{DD1A8D28-5CA7-4AEB-B83A-B83841DEC2B5}" type="presParOf" srcId="{EE1EEF49-328F-452C-87CF-1809CC8EFB8A}" destId="{06EE6851-D47C-46A4-A010-C634D19354BD}" srcOrd="1" destOrd="0" presId="urn:microsoft.com/office/officeart/2005/8/layout/hierarchy3"/>
    <dgm:cxn modelId="{03D1176F-921D-491B-AA17-9E7719918DAE}" type="presParOf" srcId="{4AE17684-B41D-4567-8C04-1FC6F2DDAAB2}" destId="{16C92655-E07C-43BA-B3DF-762ADFAD57C6}" srcOrd="1" destOrd="0" presId="urn:microsoft.com/office/officeart/2005/8/layout/hierarchy3"/>
    <dgm:cxn modelId="{004DCB29-DFE7-44C0-A0BB-7DA76D3959C0}" type="presParOf" srcId="{16C92655-E07C-43BA-B3DF-762ADFAD57C6}" destId="{05ED4E1E-BF33-4D58-ACA4-ABB6207F96DD}" srcOrd="0" destOrd="0" presId="urn:microsoft.com/office/officeart/2005/8/layout/hierarchy3"/>
    <dgm:cxn modelId="{91948B8A-7D6C-4617-B151-BE7549317680}" type="presParOf" srcId="{16C92655-E07C-43BA-B3DF-762ADFAD57C6}" destId="{2DA71398-3424-4BC9-820A-6926CBCF8B7E}" srcOrd="1" destOrd="0" presId="urn:microsoft.com/office/officeart/2005/8/layout/hierarchy3"/>
    <dgm:cxn modelId="{E95A3723-F01A-490E-BB80-4A78B060A2B5}" type="presParOf" srcId="{16C92655-E07C-43BA-B3DF-762ADFAD57C6}" destId="{DEE43FF4-82C2-4047-B31B-E2F3FE8B4341}" srcOrd="2" destOrd="0" presId="urn:microsoft.com/office/officeart/2005/8/layout/hierarchy3"/>
    <dgm:cxn modelId="{2796196E-E25E-4371-970A-033AD2C78805}" type="presParOf" srcId="{16C92655-E07C-43BA-B3DF-762ADFAD57C6}" destId="{1ABB363C-00F1-4812-B304-60E7BA4EFE90}"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B812E7B0-2CA3-46C0-BA6F-0DD01FBED161}" type="doc">
      <dgm:prSet loTypeId="urn:microsoft.com/office/officeart/2005/8/layout/hierarchy2" loCatId="hierarchy" qsTypeId="urn:microsoft.com/office/officeart/2005/8/quickstyle/simple1" qsCatId="simple" csTypeId="urn:microsoft.com/office/officeart/2005/8/colors/colorful1#3" csCatId="colorful" phldr="1"/>
      <dgm:spPr/>
      <dgm:t>
        <a:bodyPr/>
        <a:lstStyle/>
        <a:p>
          <a:endParaRPr lang="es-EC"/>
        </a:p>
      </dgm:t>
    </dgm:pt>
    <dgm:pt modelId="{40027CAB-2389-48EE-B64B-BFA3308B658C}">
      <dgm:prSet phldrT="[Texto]" custT="1"/>
      <dgm:spPr>
        <a:solidFill>
          <a:schemeClr val="tx2">
            <a:lumMod val="40000"/>
            <a:lumOff val="60000"/>
          </a:schemeClr>
        </a:solidFill>
      </dgm:spPr>
      <dgm:t>
        <a:bodyPr/>
        <a:lstStyle/>
        <a:p>
          <a:pPr algn="ctr"/>
          <a:r>
            <a:rPr lang="es-MX" sz="1400" b="1" dirty="0">
              <a:solidFill>
                <a:schemeClr val="tx1"/>
              </a:solidFill>
              <a:latin typeface="+mj-lt"/>
              <a:cs typeface="Arial" pitchFamily="34" charset="0"/>
            </a:rPr>
            <a:t>Transitorios asociados bajo invernadero</a:t>
          </a:r>
          <a:endParaRPr lang="es-EC" sz="1400" dirty="0">
            <a:solidFill>
              <a:schemeClr val="tx1"/>
            </a:solidFill>
            <a:latin typeface="+mj-lt"/>
          </a:endParaRPr>
        </a:p>
      </dgm:t>
    </dgm:pt>
    <dgm:pt modelId="{7D2AE6FC-DED4-44E6-A520-76B08F975549}" type="parTrans" cxnId="{DE75E392-8646-463A-81CA-0C96094CFE83}">
      <dgm:prSet/>
      <dgm:spPr/>
      <dgm:t>
        <a:bodyPr/>
        <a:lstStyle/>
        <a:p>
          <a:endParaRPr lang="es-EC" sz="1400">
            <a:latin typeface="+mj-lt"/>
          </a:endParaRPr>
        </a:p>
      </dgm:t>
    </dgm:pt>
    <dgm:pt modelId="{BEA3EAC4-A881-4B47-9347-DEE48CC5549B}" type="sibTrans" cxnId="{DE75E392-8646-463A-81CA-0C96094CFE83}">
      <dgm:prSet/>
      <dgm:spPr/>
      <dgm:t>
        <a:bodyPr/>
        <a:lstStyle/>
        <a:p>
          <a:endParaRPr lang="es-EC" sz="1400">
            <a:latin typeface="+mj-lt"/>
          </a:endParaRPr>
        </a:p>
      </dgm:t>
    </dgm:pt>
    <dgm:pt modelId="{358CC5CD-9227-4111-A096-CC4119C6EFCB}">
      <dgm:prSet phldrT="[Texto]" custT="1"/>
      <dgm:spPr>
        <a:solidFill>
          <a:schemeClr val="accent2">
            <a:lumMod val="20000"/>
            <a:lumOff val="80000"/>
          </a:schemeClr>
        </a:solidFill>
      </dgm:spPr>
      <dgm:t>
        <a:bodyPr/>
        <a:lstStyle/>
        <a:p>
          <a:r>
            <a:rPr lang="es-EC" sz="1400" b="1" dirty="0">
              <a:solidFill>
                <a:schemeClr val="tx1"/>
              </a:solidFill>
              <a:latin typeface="+mj-lt"/>
              <a:cs typeface="Arial" pitchFamily="34" charset="0"/>
            </a:rPr>
            <a:t>Con permanentes y transitorios</a:t>
          </a:r>
          <a:endParaRPr lang="es-EC" sz="1400" dirty="0">
            <a:solidFill>
              <a:schemeClr val="tx1"/>
            </a:solidFill>
            <a:latin typeface="+mj-lt"/>
          </a:endParaRPr>
        </a:p>
      </dgm:t>
    </dgm:pt>
    <dgm:pt modelId="{E9D3742F-A882-4DCF-9286-F05ED4B08682}" type="parTrans" cxnId="{3EF80687-C0D8-40B7-9E75-B0805292BC5B}">
      <dgm:prSet custT="1"/>
      <dgm:spPr/>
      <dgm:t>
        <a:bodyPr/>
        <a:lstStyle/>
        <a:p>
          <a:endParaRPr lang="es-EC" sz="1400" dirty="0">
            <a:latin typeface="+mj-lt"/>
          </a:endParaRPr>
        </a:p>
      </dgm:t>
    </dgm:pt>
    <dgm:pt modelId="{F14532A8-ECC9-41F9-986A-77021EE7B606}" type="sibTrans" cxnId="{3EF80687-C0D8-40B7-9E75-B0805292BC5B}">
      <dgm:prSet/>
      <dgm:spPr/>
      <dgm:t>
        <a:bodyPr/>
        <a:lstStyle/>
        <a:p>
          <a:endParaRPr lang="es-EC" sz="1400">
            <a:latin typeface="+mj-lt"/>
          </a:endParaRPr>
        </a:p>
      </dgm:t>
    </dgm:pt>
    <dgm:pt modelId="{1277C314-B38D-4A22-9AFA-A04CEDC495FA}">
      <dgm:prSet phldrT="[Texto]" custT="1"/>
      <dgm:spPr>
        <a:solidFill>
          <a:srgbClr val="BDD292"/>
        </a:solidFill>
      </dgm:spPr>
      <dgm:t>
        <a:bodyPr/>
        <a:lstStyle/>
        <a:p>
          <a:pPr algn="just"/>
          <a:r>
            <a:rPr lang="es-MX" sz="1400" dirty="0">
              <a:solidFill>
                <a:schemeClr val="tx1"/>
              </a:solidFill>
              <a:latin typeface="+mj-lt"/>
              <a:cs typeface="Arial" pitchFamily="34" charset="0"/>
            </a:rPr>
            <a:t>Registre solamente los cultivos transitorios, con condición del </a:t>
          </a:r>
          <a:r>
            <a:rPr lang="es-MX" sz="1400" b="0" dirty="0">
              <a:solidFill>
                <a:schemeClr val="tx1"/>
              </a:solidFill>
              <a:latin typeface="+mj-lt"/>
              <a:cs typeface="Arial" pitchFamily="34" charset="0"/>
            </a:rPr>
            <a:t>cultivo</a:t>
          </a:r>
          <a:r>
            <a:rPr lang="es-MX" sz="1400" b="1" dirty="0">
              <a:solidFill>
                <a:schemeClr val="tx1"/>
              </a:solidFill>
              <a:latin typeface="+mj-lt"/>
              <a:cs typeface="Arial" pitchFamily="34" charset="0"/>
            </a:rPr>
            <a:t> 3 </a:t>
          </a:r>
          <a:r>
            <a:rPr lang="es-MX" sz="1400" dirty="0">
              <a:solidFill>
                <a:schemeClr val="tx1"/>
              </a:solidFill>
              <a:latin typeface="+mj-lt"/>
              <a:cs typeface="Arial" pitchFamily="34" charset="0"/>
            </a:rPr>
            <a:t>invernadero y número de orden de asociamiento </a:t>
          </a:r>
          <a:r>
            <a:rPr lang="es-MX" sz="1400" b="1" dirty="0">
              <a:solidFill>
                <a:schemeClr val="tx1"/>
              </a:solidFill>
              <a:latin typeface="+mj-lt"/>
              <a:cs typeface="Arial" pitchFamily="34" charset="0"/>
            </a:rPr>
            <a:t>20 </a:t>
          </a:r>
          <a:r>
            <a:rPr lang="es-MX" sz="1400" b="0" dirty="0">
              <a:solidFill>
                <a:schemeClr val="tx1"/>
              </a:solidFill>
              <a:latin typeface="+mj-lt"/>
              <a:cs typeface="Arial" pitchFamily="34" charset="0"/>
            </a:rPr>
            <a:t>en adelante.</a:t>
          </a:r>
          <a:endParaRPr lang="es-EC" sz="1400" b="0" dirty="0">
            <a:solidFill>
              <a:schemeClr val="tx1"/>
            </a:solidFill>
            <a:latin typeface="+mj-lt"/>
          </a:endParaRPr>
        </a:p>
      </dgm:t>
    </dgm:pt>
    <dgm:pt modelId="{27BEFBC6-89C6-4620-ACEC-BF8B474A0BF2}" type="parTrans" cxnId="{767E8C54-2D7F-41D2-8976-5511E3158E70}">
      <dgm:prSet custT="1"/>
      <dgm:spPr/>
      <dgm:t>
        <a:bodyPr/>
        <a:lstStyle/>
        <a:p>
          <a:endParaRPr lang="es-EC" sz="1400" dirty="0">
            <a:latin typeface="+mj-lt"/>
          </a:endParaRPr>
        </a:p>
      </dgm:t>
    </dgm:pt>
    <dgm:pt modelId="{E5D1BE5A-6D07-447B-AFA9-1C7ABFB8FF9F}" type="sibTrans" cxnId="{767E8C54-2D7F-41D2-8976-5511E3158E70}">
      <dgm:prSet/>
      <dgm:spPr/>
      <dgm:t>
        <a:bodyPr/>
        <a:lstStyle/>
        <a:p>
          <a:endParaRPr lang="es-EC" sz="1400">
            <a:latin typeface="+mj-lt"/>
          </a:endParaRPr>
        </a:p>
      </dgm:t>
    </dgm:pt>
    <dgm:pt modelId="{B5C7898D-A407-427D-88C5-6584F4861C65}">
      <dgm:prSet phldrT="[Texto]" custT="1"/>
      <dgm:spPr>
        <a:solidFill>
          <a:srgbClr val="BDD292"/>
        </a:solidFill>
      </dgm:spPr>
      <dgm:t>
        <a:bodyPr/>
        <a:lstStyle/>
        <a:p>
          <a:pPr algn="just"/>
          <a:r>
            <a:rPr lang="es-MX" sz="1400" dirty="0">
              <a:solidFill>
                <a:schemeClr val="tx1"/>
              </a:solidFill>
              <a:latin typeface="+mj-lt"/>
              <a:cs typeface="Arial" pitchFamily="34" charset="0"/>
            </a:rPr>
            <a:t>Con la superficie igual para cada cultivo componente del asociamiento.</a:t>
          </a:r>
          <a:endParaRPr lang="es-EC" sz="1400" dirty="0">
            <a:solidFill>
              <a:schemeClr val="tx1"/>
            </a:solidFill>
            <a:latin typeface="+mj-lt"/>
            <a:cs typeface="Arial" pitchFamily="34" charset="0"/>
          </a:endParaRPr>
        </a:p>
      </dgm:t>
    </dgm:pt>
    <dgm:pt modelId="{F3CC57F9-E0F9-4BE9-A7FB-05A186D4C5A2}" type="parTrans" cxnId="{07A6ADAA-3827-4C57-80F7-C4CE440FDE73}">
      <dgm:prSet custT="1"/>
      <dgm:spPr/>
      <dgm:t>
        <a:bodyPr/>
        <a:lstStyle/>
        <a:p>
          <a:endParaRPr lang="es-EC" sz="1400" dirty="0">
            <a:latin typeface="+mj-lt"/>
          </a:endParaRPr>
        </a:p>
      </dgm:t>
    </dgm:pt>
    <dgm:pt modelId="{EAD8F3B8-F927-448C-93A0-2AA4FCC2FD4C}" type="sibTrans" cxnId="{07A6ADAA-3827-4C57-80F7-C4CE440FDE73}">
      <dgm:prSet/>
      <dgm:spPr/>
      <dgm:t>
        <a:bodyPr/>
        <a:lstStyle/>
        <a:p>
          <a:endParaRPr lang="es-EC" sz="1400">
            <a:latin typeface="+mj-lt"/>
          </a:endParaRPr>
        </a:p>
      </dgm:t>
    </dgm:pt>
    <dgm:pt modelId="{41B6C888-5706-45FC-8794-340C583B3A02}">
      <dgm:prSet custT="1"/>
      <dgm:spPr>
        <a:solidFill>
          <a:srgbClr val="BDD292"/>
        </a:solidFill>
      </dgm:spPr>
      <dgm:t>
        <a:bodyPr/>
        <a:lstStyle/>
        <a:p>
          <a:pPr algn="just"/>
          <a:r>
            <a:rPr lang="es-MX" sz="1400" dirty="0">
              <a:solidFill>
                <a:schemeClr val="tx1"/>
              </a:solidFill>
              <a:latin typeface="+mj-lt"/>
              <a:cs typeface="Arial" pitchFamily="34" charset="0"/>
            </a:rPr>
            <a:t>Los permanentes deben registrarse en el capítulo 3 con condición de cultivo </a:t>
          </a:r>
          <a:r>
            <a:rPr lang="es-MX" sz="1400" b="1" dirty="0">
              <a:solidFill>
                <a:schemeClr val="tx1"/>
              </a:solidFill>
              <a:latin typeface="+mj-lt"/>
              <a:cs typeface="Arial" pitchFamily="34" charset="0"/>
            </a:rPr>
            <a:t>3</a:t>
          </a:r>
          <a:r>
            <a:rPr lang="es-MX" sz="1400" dirty="0">
              <a:solidFill>
                <a:schemeClr val="tx1"/>
              </a:solidFill>
              <a:latin typeface="+mj-lt"/>
              <a:cs typeface="Arial" pitchFamily="34" charset="0"/>
            </a:rPr>
            <a:t> y el mismo número de orden de asociamiento </a:t>
          </a:r>
          <a:r>
            <a:rPr lang="es-MX" sz="1400" b="1" dirty="0">
              <a:solidFill>
                <a:schemeClr val="tx1"/>
              </a:solidFill>
              <a:latin typeface="+mj-lt"/>
              <a:cs typeface="Arial" pitchFamily="34" charset="0"/>
            </a:rPr>
            <a:t>20</a:t>
          </a:r>
          <a:r>
            <a:rPr lang="es-MX" sz="1400" dirty="0">
              <a:solidFill>
                <a:schemeClr val="tx1"/>
              </a:solidFill>
              <a:latin typeface="+mj-lt"/>
              <a:cs typeface="Arial" pitchFamily="34" charset="0"/>
            </a:rPr>
            <a:t> en adelante. </a:t>
          </a:r>
          <a:endParaRPr lang="es-EC" sz="1400" dirty="0">
            <a:solidFill>
              <a:schemeClr val="tx1"/>
            </a:solidFill>
            <a:latin typeface="+mj-lt"/>
            <a:cs typeface="Arial" pitchFamily="34" charset="0"/>
          </a:endParaRPr>
        </a:p>
      </dgm:t>
    </dgm:pt>
    <dgm:pt modelId="{38D4DA81-EB94-47ED-AB89-AB24FD98BC4B}" type="parTrans" cxnId="{4AC2CC91-BD1B-455C-8189-71D966C80A0E}">
      <dgm:prSet custT="1"/>
      <dgm:spPr/>
      <dgm:t>
        <a:bodyPr/>
        <a:lstStyle/>
        <a:p>
          <a:endParaRPr lang="es-EC" sz="1400" dirty="0">
            <a:latin typeface="+mj-lt"/>
          </a:endParaRPr>
        </a:p>
      </dgm:t>
    </dgm:pt>
    <dgm:pt modelId="{9BAD8570-DC34-4A42-BDEA-452697757CB3}" type="sibTrans" cxnId="{4AC2CC91-BD1B-455C-8189-71D966C80A0E}">
      <dgm:prSet/>
      <dgm:spPr/>
      <dgm:t>
        <a:bodyPr/>
        <a:lstStyle/>
        <a:p>
          <a:endParaRPr lang="es-EC" sz="1400">
            <a:latin typeface="+mj-lt"/>
          </a:endParaRPr>
        </a:p>
      </dgm:t>
    </dgm:pt>
    <dgm:pt modelId="{2FFFE797-7684-486C-8702-5A2791471F8C}" type="pres">
      <dgm:prSet presAssocID="{B812E7B0-2CA3-46C0-BA6F-0DD01FBED161}" presName="diagram" presStyleCnt="0">
        <dgm:presLayoutVars>
          <dgm:chPref val="1"/>
          <dgm:dir/>
          <dgm:animOne val="branch"/>
          <dgm:animLvl val="lvl"/>
          <dgm:resizeHandles val="exact"/>
        </dgm:presLayoutVars>
      </dgm:prSet>
      <dgm:spPr/>
      <dgm:t>
        <a:bodyPr/>
        <a:lstStyle/>
        <a:p>
          <a:endParaRPr lang="es-EC"/>
        </a:p>
      </dgm:t>
    </dgm:pt>
    <dgm:pt modelId="{41866DFD-DBB9-4F51-904B-1F54580ADB80}" type="pres">
      <dgm:prSet presAssocID="{40027CAB-2389-48EE-B64B-BFA3308B658C}" presName="root1" presStyleCnt="0"/>
      <dgm:spPr/>
    </dgm:pt>
    <dgm:pt modelId="{74FE292D-E8C7-495B-BB63-7049E0D83A82}" type="pres">
      <dgm:prSet presAssocID="{40027CAB-2389-48EE-B64B-BFA3308B658C}" presName="LevelOneTextNode" presStyleLbl="node0" presStyleIdx="0" presStyleCnt="1" custScaleX="99016" custLinFactNeighborX="-4494" custLinFactNeighborY="-646">
        <dgm:presLayoutVars>
          <dgm:chPref val="3"/>
        </dgm:presLayoutVars>
      </dgm:prSet>
      <dgm:spPr/>
      <dgm:t>
        <a:bodyPr/>
        <a:lstStyle/>
        <a:p>
          <a:endParaRPr lang="es-EC"/>
        </a:p>
      </dgm:t>
    </dgm:pt>
    <dgm:pt modelId="{326A9694-AF5A-4DCD-977C-696745B230E1}" type="pres">
      <dgm:prSet presAssocID="{40027CAB-2389-48EE-B64B-BFA3308B658C}" presName="level2hierChild" presStyleCnt="0"/>
      <dgm:spPr/>
    </dgm:pt>
    <dgm:pt modelId="{A52434B8-8FFA-445C-9163-73A3533136D1}" type="pres">
      <dgm:prSet presAssocID="{E9D3742F-A882-4DCF-9286-F05ED4B08682}" presName="conn2-1" presStyleLbl="parChTrans1D2" presStyleIdx="0" presStyleCnt="1"/>
      <dgm:spPr/>
      <dgm:t>
        <a:bodyPr/>
        <a:lstStyle/>
        <a:p>
          <a:endParaRPr lang="es-EC"/>
        </a:p>
      </dgm:t>
    </dgm:pt>
    <dgm:pt modelId="{021C3DF0-9743-4D9F-9D72-E4CBB3D0F003}" type="pres">
      <dgm:prSet presAssocID="{E9D3742F-A882-4DCF-9286-F05ED4B08682}" presName="connTx" presStyleLbl="parChTrans1D2" presStyleIdx="0" presStyleCnt="1"/>
      <dgm:spPr/>
      <dgm:t>
        <a:bodyPr/>
        <a:lstStyle/>
        <a:p>
          <a:endParaRPr lang="es-EC"/>
        </a:p>
      </dgm:t>
    </dgm:pt>
    <dgm:pt modelId="{7067B58E-4C2E-48ED-BB35-AEC7DEDC55C4}" type="pres">
      <dgm:prSet presAssocID="{358CC5CD-9227-4111-A096-CC4119C6EFCB}" presName="root2" presStyleCnt="0"/>
      <dgm:spPr/>
    </dgm:pt>
    <dgm:pt modelId="{1BF9AA50-A0D1-412E-88E9-B2AFA360896C}" type="pres">
      <dgm:prSet presAssocID="{358CC5CD-9227-4111-A096-CC4119C6EFCB}" presName="LevelTwoTextNode" presStyleLbl="node2" presStyleIdx="0" presStyleCnt="1" custScaleX="114165" custLinFactNeighborX="-3458" custLinFactNeighborY="-646">
        <dgm:presLayoutVars>
          <dgm:chPref val="3"/>
        </dgm:presLayoutVars>
      </dgm:prSet>
      <dgm:spPr/>
      <dgm:t>
        <a:bodyPr/>
        <a:lstStyle/>
        <a:p>
          <a:endParaRPr lang="es-EC"/>
        </a:p>
      </dgm:t>
    </dgm:pt>
    <dgm:pt modelId="{404B9A42-203B-41CD-8D39-F4F0731FCA3D}" type="pres">
      <dgm:prSet presAssocID="{358CC5CD-9227-4111-A096-CC4119C6EFCB}" presName="level3hierChild" presStyleCnt="0"/>
      <dgm:spPr/>
    </dgm:pt>
    <dgm:pt modelId="{4EC22A82-0862-40F9-A43F-4593C94B0101}" type="pres">
      <dgm:prSet presAssocID="{27BEFBC6-89C6-4620-ACEC-BF8B474A0BF2}" presName="conn2-1" presStyleLbl="parChTrans1D3" presStyleIdx="0" presStyleCnt="3"/>
      <dgm:spPr/>
      <dgm:t>
        <a:bodyPr/>
        <a:lstStyle/>
        <a:p>
          <a:endParaRPr lang="es-EC"/>
        </a:p>
      </dgm:t>
    </dgm:pt>
    <dgm:pt modelId="{FEDDDFE1-B31E-441E-A111-1AA6EF28422C}" type="pres">
      <dgm:prSet presAssocID="{27BEFBC6-89C6-4620-ACEC-BF8B474A0BF2}" presName="connTx" presStyleLbl="parChTrans1D3" presStyleIdx="0" presStyleCnt="3"/>
      <dgm:spPr/>
      <dgm:t>
        <a:bodyPr/>
        <a:lstStyle/>
        <a:p>
          <a:endParaRPr lang="es-EC"/>
        </a:p>
      </dgm:t>
    </dgm:pt>
    <dgm:pt modelId="{6967475E-9D7E-4F23-8E8B-90F189372D38}" type="pres">
      <dgm:prSet presAssocID="{1277C314-B38D-4A22-9AFA-A04CEDC495FA}" presName="root2" presStyleCnt="0"/>
      <dgm:spPr/>
    </dgm:pt>
    <dgm:pt modelId="{043A3C28-49AE-4299-804F-86DB341F8560}" type="pres">
      <dgm:prSet presAssocID="{1277C314-B38D-4A22-9AFA-A04CEDC495FA}" presName="LevelTwoTextNode" presStyleLbl="node3" presStyleIdx="0" presStyleCnt="3" custScaleX="276554" custScaleY="125128" custLinFactNeighborX="-3498" custLinFactNeighborY="-11848">
        <dgm:presLayoutVars>
          <dgm:chPref val="3"/>
        </dgm:presLayoutVars>
      </dgm:prSet>
      <dgm:spPr/>
      <dgm:t>
        <a:bodyPr/>
        <a:lstStyle/>
        <a:p>
          <a:endParaRPr lang="es-EC"/>
        </a:p>
      </dgm:t>
    </dgm:pt>
    <dgm:pt modelId="{01958CAE-9E6E-47B2-8333-74428E4AFB11}" type="pres">
      <dgm:prSet presAssocID="{1277C314-B38D-4A22-9AFA-A04CEDC495FA}" presName="level3hierChild" presStyleCnt="0"/>
      <dgm:spPr/>
    </dgm:pt>
    <dgm:pt modelId="{C576EE35-CB47-46C8-ABD5-195BA7D414DC}" type="pres">
      <dgm:prSet presAssocID="{F3CC57F9-E0F9-4BE9-A7FB-05A186D4C5A2}" presName="conn2-1" presStyleLbl="parChTrans1D3" presStyleIdx="1" presStyleCnt="3"/>
      <dgm:spPr/>
      <dgm:t>
        <a:bodyPr/>
        <a:lstStyle/>
        <a:p>
          <a:endParaRPr lang="es-EC"/>
        </a:p>
      </dgm:t>
    </dgm:pt>
    <dgm:pt modelId="{620DAF4B-C4C0-4C34-BBEB-B1482BFBE2BF}" type="pres">
      <dgm:prSet presAssocID="{F3CC57F9-E0F9-4BE9-A7FB-05A186D4C5A2}" presName="connTx" presStyleLbl="parChTrans1D3" presStyleIdx="1" presStyleCnt="3"/>
      <dgm:spPr/>
      <dgm:t>
        <a:bodyPr/>
        <a:lstStyle/>
        <a:p>
          <a:endParaRPr lang="es-EC"/>
        </a:p>
      </dgm:t>
    </dgm:pt>
    <dgm:pt modelId="{402D1415-86BC-4903-9FDD-13342355A5D2}" type="pres">
      <dgm:prSet presAssocID="{B5C7898D-A407-427D-88C5-6584F4861C65}" presName="root2" presStyleCnt="0"/>
      <dgm:spPr/>
    </dgm:pt>
    <dgm:pt modelId="{12A718C3-2B31-4DDA-87CA-DF307717A431}" type="pres">
      <dgm:prSet presAssocID="{B5C7898D-A407-427D-88C5-6584F4861C65}" presName="LevelTwoTextNode" presStyleLbl="node3" presStyleIdx="1" presStyleCnt="3" custScaleX="275061" custScaleY="79744" custLinFactNeighborX="-3498" custLinFactNeighborY="-5737">
        <dgm:presLayoutVars>
          <dgm:chPref val="3"/>
        </dgm:presLayoutVars>
      </dgm:prSet>
      <dgm:spPr/>
      <dgm:t>
        <a:bodyPr/>
        <a:lstStyle/>
        <a:p>
          <a:endParaRPr lang="es-EC"/>
        </a:p>
      </dgm:t>
    </dgm:pt>
    <dgm:pt modelId="{203664F9-1D17-428C-A7F8-23A5C533FF71}" type="pres">
      <dgm:prSet presAssocID="{B5C7898D-A407-427D-88C5-6584F4861C65}" presName="level3hierChild" presStyleCnt="0"/>
      <dgm:spPr/>
    </dgm:pt>
    <dgm:pt modelId="{1FCF1F86-5CA6-4495-A3ED-1F08E7B67BE7}" type="pres">
      <dgm:prSet presAssocID="{38D4DA81-EB94-47ED-AB89-AB24FD98BC4B}" presName="conn2-1" presStyleLbl="parChTrans1D3" presStyleIdx="2" presStyleCnt="3"/>
      <dgm:spPr/>
      <dgm:t>
        <a:bodyPr/>
        <a:lstStyle/>
        <a:p>
          <a:endParaRPr lang="es-EC"/>
        </a:p>
      </dgm:t>
    </dgm:pt>
    <dgm:pt modelId="{34EB6C5C-9E7B-419E-89BD-EDC2650C4AC0}" type="pres">
      <dgm:prSet presAssocID="{38D4DA81-EB94-47ED-AB89-AB24FD98BC4B}" presName="connTx" presStyleLbl="parChTrans1D3" presStyleIdx="2" presStyleCnt="3"/>
      <dgm:spPr/>
      <dgm:t>
        <a:bodyPr/>
        <a:lstStyle/>
        <a:p>
          <a:endParaRPr lang="es-EC"/>
        </a:p>
      </dgm:t>
    </dgm:pt>
    <dgm:pt modelId="{BA017896-7277-4EDB-99CB-C87E61259E5D}" type="pres">
      <dgm:prSet presAssocID="{41B6C888-5706-45FC-8794-340C583B3A02}" presName="root2" presStyleCnt="0"/>
      <dgm:spPr/>
    </dgm:pt>
    <dgm:pt modelId="{90387F2B-C80D-47E0-9B9A-B302206F573F}" type="pres">
      <dgm:prSet presAssocID="{41B6C888-5706-45FC-8794-340C583B3A02}" presName="LevelTwoTextNode" presStyleLbl="node3" presStyleIdx="2" presStyleCnt="3" custScaleX="272084" custScaleY="119872" custLinFactNeighborX="-3605" custLinFactNeighborY="-4564">
        <dgm:presLayoutVars>
          <dgm:chPref val="3"/>
        </dgm:presLayoutVars>
      </dgm:prSet>
      <dgm:spPr/>
      <dgm:t>
        <a:bodyPr/>
        <a:lstStyle/>
        <a:p>
          <a:endParaRPr lang="es-EC"/>
        </a:p>
      </dgm:t>
    </dgm:pt>
    <dgm:pt modelId="{D7B143CD-54DF-4326-9BA7-6928F77A940C}" type="pres">
      <dgm:prSet presAssocID="{41B6C888-5706-45FC-8794-340C583B3A02}" presName="level3hierChild" presStyleCnt="0"/>
      <dgm:spPr/>
    </dgm:pt>
  </dgm:ptLst>
  <dgm:cxnLst>
    <dgm:cxn modelId="{FA4EA7D6-75C2-47A4-B7D6-38544538EDFA}" type="presOf" srcId="{F3CC57F9-E0F9-4BE9-A7FB-05A186D4C5A2}" destId="{620DAF4B-C4C0-4C34-BBEB-B1482BFBE2BF}" srcOrd="1" destOrd="0" presId="urn:microsoft.com/office/officeart/2005/8/layout/hierarchy2"/>
    <dgm:cxn modelId="{07A6ADAA-3827-4C57-80F7-C4CE440FDE73}" srcId="{358CC5CD-9227-4111-A096-CC4119C6EFCB}" destId="{B5C7898D-A407-427D-88C5-6584F4861C65}" srcOrd="1" destOrd="0" parTransId="{F3CC57F9-E0F9-4BE9-A7FB-05A186D4C5A2}" sibTransId="{EAD8F3B8-F927-448C-93A0-2AA4FCC2FD4C}"/>
    <dgm:cxn modelId="{C53C7536-7612-4940-A00D-9C50C8ADE2A7}" type="presOf" srcId="{38D4DA81-EB94-47ED-AB89-AB24FD98BC4B}" destId="{1FCF1F86-5CA6-4495-A3ED-1F08E7B67BE7}" srcOrd="0" destOrd="0" presId="urn:microsoft.com/office/officeart/2005/8/layout/hierarchy2"/>
    <dgm:cxn modelId="{5B082854-CAA9-4814-9FA9-316CD37C1584}" type="presOf" srcId="{B5C7898D-A407-427D-88C5-6584F4861C65}" destId="{12A718C3-2B31-4DDA-87CA-DF307717A431}" srcOrd="0" destOrd="0" presId="urn:microsoft.com/office/officeart/2005/8/layout/hierarchy2"/>
    <dgm:cxn modelId="{90AF67B0-D398-4BBE-8B4C-4CAEA3BC248F}" type="presOf" srcId="{B812E7B0-2CA3-46C0-BA6F-0DD01FBED161}" destId="{2FFFE797-7684-486C-8702-5A2791471F8C}" srcOrd="0" destOrd="0" presId="urn:microsoft.com/office/officeart/2005/8/layout/hierarchy2"/>
    <dgm:cxn modelId="{822D6DBA-C5FC-4525-831A-9BF4152BCA0A}" type="presOf" srcId="{F3CC57F9-E0F9-4BE9-A7FB-05A186D4C5A2}" destId="{C576EE35-CB47-46C8-ABD5-195BA7D414DC}" srcOrd="0" destOrd="0" presId="urn:microsoft.com/office/officeart/2005/8/layout/hierarchy2"/>
    <dgm:cxn modelId="{1074CA73-7D50-49D9-B54E-224852543B01}" type="presOf" srcId="{38D4DA81-EB94-47ED-AB89-AB24FD98BC4B}" destId="{34EB6C5C-9E7B-419E-89BD-EDC2650C4AC0}" srcOrd="1" destOrd="0" presId="urn:microsoft.com/office/officeart/2005/8/layout/hierarchy2"/>
    <dgm:cxn modelId="{4AC2CC91-BD1B-455C-8189-71D966C80A0E}" srcId="{358CC5CD-9227-4111-A096-CC4119C6EFCB}" destId="{41B6C888-5706-45FC-8794-340C583B3A02}" srcOrd="2" destOrd="0" parTransId="{38D4DA81-EB94-47ED-AB89-AB24FD98BC4B}" sibTransId="{9BAD8570-DC34-4A42-BDEA-452697757CB3}"/>
    <dgm:cxn modelId="{69720BBA-C5BE-4BF2-9BDD-4B862B9C4B4F}" type="presOf" srcId="{27BEFBC6-89C6-4620-ACEC-BF8B474A0BF2}" destId="{4EC22A82-0862-40F9-A43F-4593C94B0101}" srcOrd="0" destOrd="0" presId="urn:microsoft.com/office/officeart/2005/8/layout/hierarchy2"/>
    <dgm:cxn modelId="{3EF80687-C0D8-40B7-9E75-B0805292BC5B}" srcId="{40027CAB-2389-48EE-B64B-BFA3308B658C}" destId="{358CC5CD-9227-4111-A096-CC4119C6EFCB}" srcOrd="0" destOrd="0" parTransId="{E9D3742F-A882-4DCF-9286-F05ED4B08682}" sibTransId="{F14532A8-ECC9-41F9-986A-77021EE7B606}"/>
    <dgm:cxn modelId="{522A68F2-451D-4C87-BBF0-951DDA7D64BE}" type="presOf" srcId="{40027CAB-2389-48EE-B64B-BFA3308B658C}" destId="{74FE292D-E8C7-495B-BB63-7049E0D83A82}" srcOrd="0" destOrd="0" presId="urn:microsoft.com/office/officeart/2005/8/layout/hierarchy2"/>
    <dgm:cxn modelId="{E98417F5-AD59-4659-99FE-BF83AEB5EE1E}" type="presOf" srcId="{358CC5CD-9227-4111-A096-CC4119C6EFCB}" destId="{1BF9AA50-A0D1-412E-88E9-B2AFA360896C}" srcOrd="0" destOrd="0" presId="urn:microsoft.com/office/officeart/2005/8/layout/hierarchy2"/>
    <dgm:cxn modelId="{767E8C54-2D7F-41D2-8976-5511E3158E70}" srcId="{358CC5CD-9227-4111-A096-CC4119C6EFCB}" destId="{1277C314-B38D-4A22-9AFA-A04CEDC495FA}" srcOrd="0" destOrd="0" parTransId="{27BEFBC6-89C6-4620-ACEC-BF8B474A0BF2}" sibTransId="{E5D1BE5A-6D07-447B-AFA9-1C7ABFB8FF9F}"/>
    <dgm:cxn modelId="{BCB894C8-7BE7-42E9-8B98-AC1DCADAAA8B}" type="presOf" srcId="{1277C314-B38D-4A22-9AFA-A04CEDC495FA}" destId="{043A3C28-49AE-4299-804F-86DB341F8560}" srcOrd="0" destOrd="0" presId="urn:microsoft.com/office/officeart/2005/8/layout/hierarchy2"/>
    <dgm:cxn modelId="{8059C7DD-498E-4535-957C-AFE3E5EE73CF}" type="presOf" srcId="{27BEFBC6-89C6-4620-ACEC-BF8B474A0BF2}" destId="{FEDDDFE1-B31E-441E-A111-1AA6EF28422C}" srcOrd="1" destOrd="0" presId="urn:microsoft.com/office/officeart/2005/8/layout/hierarchy2"/>
    <dgm:cxn modelId="{5C8F042F-729D-47C7-BC83-E1B25AE3A264}" type="presOf" srcId="{E9D3742F-A882-4DCF-9286-F05ED4B08682}" destId="{021C3DF0-9743-4D9F-9D72-E4CBB3D0F003}" srcOrd="1" destOrd="0" presId="urn:microsoft.com/office/officeart/2005/8/layout/hierarchy2"/>
    <dgm:cxn modelId="{DE75E392-8646-463A-81CA-0C96094CFE83}" srcId="{B812E7B0-2CA3-46C0-BA6F-0DD01FBED161}" destId="{40027CAB-2389-48EE-B64B-BFA3308B658C}" srcOrd="0" destOrd="0" parTransId="{7D2AE6FC-DED4-44E6-A520-76B08F975549}" sibTransId="{BEA3EAC4-A881-4B47-9347-DEE48CC5549B}"/>
    <dgm:cxn modelId="{71A559C0-1102-4760-B1FA-2AD513F44DD2}" type="presOf" srcId="{41B6C888-5706-45FC-8794-340C583B3A02}" destId="{90387F2B-C80D-47E0-9B9A-B302206F573F}" srcOrd="0" destOrd="0" presId="urn:microsoft.com/office/officeart/2005/8/layout/hierarchy2"/>
    <dgm:cxn modelId="{8ED6D325-CB6F-4630-9064-225657599768}" type="presOf" srcId="{E9D3742F-A882-4DCF-9286-F05ED4B08682}" destId="{A52434B8-8FFA-445C-9163-73A3533136D1}" srcOrd="0" destOrd="0" presId="urn:microsoft.com/office/officeart/2005/8/layout/hierarchy2"/>
    <dgm:cxn modelId="{C5D7579A-BEFD-4A04-962A-62B27E5823ED}" type="presParOf" srcId="{2FFFE797-7684-486C-8702-5A2791471F8C}" destId="{41866DFD-DBB9-4F51-904B-1F54580ADB80}" srcOrd="0" destOrd="0" presId="urn:microsoft.com/office/officeart/2005/8/layout/hierarchy2"/>
    <dgm:cxn modelId="{6EC552BE-91EA-4FA7-987C-07084F002C2E}" type="presParOf" srcId="{41866DFD-DBB9-4F51-904B-1F54580ADB80}" destId="{74FE292D-E8C7-495B-BB63-7049E0D83A82}" srcOrd="0" destOrd="0" presId="urn:microsoft.com/office/officeart/2005/8/layout/hierarchy2"/>
    <dgm:cxn modelId="{9DC75284-7392-46D2-9B67-FC847E373562}" type="presParOf" srcId="{41866DFD-DBB9-4F51-904B-1F54580ADB80}" destId="{326A9694-AF5A-4DCD-977C-696745B230E1}" srcOrd="1" destOrd="0" presId="urn:microsoft.com/office/officeart/2005/8/layout/hierarchy2"/>
    <dgm:cxn modelId="{D0524149-ABAF-4EBE-BC91-3E1E4AD5634B}" type="presParOf" srcId="{326A9694-AF5A-4DCD-977C-696745B230E1}" destId="{A52434B8-8FFA-445C-9163-73A3533136D1}" srcOrd="0" destOrd="0" presId="urn:microsoft.com/office/officeart/2005/8/layout/hierarchy2"/>
    <dgm:cxn modelId="{EF961DC6-9C70-4F2D-94BB-33B987A630D6}" type="presParOf" srcId="{A52434B8-8FFA-445C-9163-73A3533136D1}" destId="{021C3DF0-9743-4D9F-9D72-E4CBB3D0F003}" srcOrd="0" destOrd="0" presId="urn:microsoft.com/office/officeart/2005/8/layout/hierarchy2"/>
    <dgm:cxn modelId="{36F136A2-F297-4658-90E1-21B5F62BF9B4}" type="presParOf" srcId="{326A9694-AF5A-4DCD-977C-696745B230E1}" destId="{7067B58E-4C2E-48ED-BB35-AEC7DEDC55C4}" srcOrd="1" destOrd="0" presId="urn:microsoft.com/office/officeart/2005/8/layout/hierarchy2"/>
    <dgm:cxn modelId="{A7B60FF4-E017-4F37-A48E-10CC29A63B99}" type="presParOf" srcId="{7067B58E-4C2E-48ED-BB35-AEC7DEDC55C4}" destId="{1BF9AA50-A0D1-412E-88E9-B2AFA360896C}" srcOrd="0" destOrd="0" presId="urn:microsoft.com/office/officeart/2005/8/layout/hierarchy2"/>
    <dgm:cxn modelId="{D0D142B5-5BBC-47F6-B282-0C0F0F35A87E}" type="presParOf" srcId="{7067B58E-4C2E-48ED-BB35-AEC7DEDC55C4}" destId="{404B9A42-203B-41CD-8D39-F4F0731FCA3D}" srcOrd="1" destOrd="0" presId="urn:microsoft.com/office/officeart/2005/8/layout/hierarchy2"/>
    <dgm:cxn modelId="{5388ED32-5EF3-4AB1-A1D5-D77D3F979D4C}" type="presParOf" srcId="{404B9A42-203B-41CD-8D39-F4F0731FCA3D}" destId="{4EC22A82-0862-40F9-A43F-4593C94B0101}" srcOrd="0" destOrd="0" presId="urn:microsoft.com/office/officeart/2005/8/layout/hierarchy2"/>
    <dgm:cxn modelId="{29E25367-4FD6-43E4-9BAF-D0DE421D386D}" type="presParOf" srcId="{4EC22A82-0862-40F9-A43F-4593C94B0101}" destId="{FEDDDFE1-B31E-441E-A111-1AA6EF28422C}" srcOrd="0" destOrd="0" presId="urn:microsoft.com/office/officeart/2005/8/layout/hierarchy2"/>
    <dgm:cxn modelId="{83D68B38-CD6D-4862-BEC8-AE6F61C660BF}" type="presParOf" srcId="{404B9A42-203B-41CD-8D39-F4F0731FCA3D}" destId="{6967475E-9D7E-4F23-8E8B-90F189372D38}" srcOrd="1" destOrd="0" presId="urn:microsoft.com/office/officeart/2005/8/layout/hierarchy2"/>
    <dgm:cxn modelId="{00C9900B-CCF5-4E57-A5CC-F4257CC7D7CD}" type="presParOf" srcId="{6967475E-9D7E-4F23-8E8B-90F189372D38}" destId="{043A3C28-49AE-4299-804F-86DB341F8560}" srcOrd="0" destOrd="0" presId="urn:microsoft.com/office/officeart/2005/8/layout/hierarchy2"/>
    <dgm:cxn modelId="{F314CDE8-5052-4A1F-A34C-4BFD00FE1CA9}" type="presParOf" srcId="{6967475E-9D7E-4F23-8E8B-90F189372D38}" destId="{01958CAE-9E6E-47B2-8333-74428E4AFB11}" srcOrd="1" destOrd="0" presId="urn:microsoft.com/office/officeart/2005/8/layout/hierarchy2"/>
    <dgm:cxn modelId="{81AC4583-2200-44E5-BE54-BC178C3D8BCB}" type="presParOf" srcId="{404B9A42-203B-41CD-8D39-F4F0731FCA3D}" destId="{C576EE35-CB47-46C8-ABD5-195BA7D414DC}" srcOrd="2" destOrd="0" presId="urn:microsoft.com/office/officeart/2005/8/layout/hierarchy2"/>
    <dgm:cxn modelId="{F7437435-2389-4ADD-9F8C-5894FF32A415}" type="presParOf" srcId="{C576EE35-CB47-46C8-ABD5-195BA7D414DC}" destId="{620DAF4B-C4C0-4C34-BBEB-B1482BFBE2BF}" srcOrd="0" destOrd="0" presId="urn:microsoft.com/office/officeart/2005/8/layout/hierarchy2"/>
    <dgm:cxn modelId="{5EAB47EF-9F44-4E7C-877B-CA993F731379}" type="presParOf" srcId="{404B9A42-203B-41CD-8D39-F4F0731FCA3D}" destId="{402D1415-86BC-4903-9FDD-13342355A5D2}" srcOrd="3" destOrd="0" presId="urn:microsoft.com/office/officeart/2005/8/layout/hierarchy2"/>
    <dgm:cxn modelId="{A6C82F69-45C3-4CC3-A18F-DB73B0E36568}" type="presParOf" srcId="{402D1415-86BC-4903-9FDD-13342355A5D2}" destId="{12A718C3-2B31-4DDA-87CA-DF307717A431}" srcOrd="0" destOrd="0" presId="urn:microsoft.com/office/officeart/2005/8/layout/hierarchy2"/>
    <dgm:cxn modelId="{2B782A23-9FB5-4F0E-A699-B4AA28A1ABFB}" type="presParOf" srcId="{402D1415-86BC-4903-9FDD-13342355A5D2}" destId="{203664F9-1D17-428C-A7F8-23A5C533FF71}" srcOrd="1" destOrd="0" presId="urn:microsoft.com/office/officeart/2005/8/layout/hierarchy2"/>
    <dgm:cxn modelId="{B5AD4E97-6967-41BD-BC0D-EC891EA51DBB}" type="presParOf" srcId="{404B9A42-203B-41CD-8D39-F4F0731FCA3D}" destId="{1FCF1F86-5CA6-4495-A3ED-1F08E7B67BE7}" srcOrd="4" destOrd="0" presId="urn:microsoft.com/office/officeart/2005/8/layout/hierarchy2"/>
    <dgm:cxn modelId="{20CF85C7-3267-4C2C-8AE3-E9F215702573}" type="presParOf" srcId="{1FCF1F86-5CA6-4495-A3ED-1F08E7B67BE7}" destId="{34EB6C5C-9E7B-419E-89BD-EDC2650C4AC0}" srcOrd="0" destOrd="0" presId="urn:microsoft.com/office/officeart/2005/8/layout/hierarchy2"/>
    <dgm:cxn modelId="{7E945755-6F61-4D69-BCB0-607D83B1B0EF}" type="presParOf" srcId="{404B9A42-203B-41CD-8D39-F4F0731FCA3D}" destId="{BA017896-7277-4EDB-99CB-C87E61259E5D}" srcOrd="5" destOrd="0" presId="urn:microsoft.com/office/officeart/2005/8/layout/hierarchy2"/>
    <dgm:cxn modelId="{2CC6F020-FB6A-45EA-AB6A-7190453E9240}" type="presParOf" srcId="{BA017896-7277-4EDB-99CB-C87E61259E5D}" destId="{90387F2B-C80D-47E0-9B9A-B302206F573F}" srcOrd="0" destOrd="0" presId="urn:microsoft.com/office/officeart/2005/8/layout/hierarchy2"/>
    <dgm:cxn modelId="{08072503-4A59-4893-BE69-85F8BBE134F8}" type="presParOf" srcId="{BA017896-7277-4EDB-99CB-C87E61259E5D}" destId="{D7B143CD-54DF-4326-9BA7-6928F77A940C}"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977B3ADB-F3A2-4B0D-B276-E92D1CA606DB}" type="doc">
      <dgm:prSet loTypeId="urn:microsoft.com/office/officeart/2005/8/layout/hierarchy3" loCatId="list" qsTypeId="urn:microsoft.com/office/officeart/2005/8/quickstyle/simple1" qsCatId="simple" csTypeId="urn:microsoft.com/office/officeart/2005/8/colors/colorful5" csCatId="colorful" phldr="1"/>
      <dgm:spPr/>
      <dgm:t>
        <a:bodyPr/>
        <a:lstStyle/>
        <a:p>
          <a:endParaRPr lang="es-EC"/>
        </a:p>
      </dgm:t>
    </dgm:pt>
    <dgm:pt modelId="{EF902840-A8FE-4C16-8459-F7FF73E36733}">
      <dgm:prSet phldrT="[Texto]" custT="1"/>
      <dgm:spPr>
        <a:solidFill>
          <a:schemeClr val="accent5">
            <a:lumMod val="40000"/>
            <a:lumOff val="60000"/>
          </a:schemeClr>
        </a:solidFill>
      </dgm:spPr>
      <dgm:t>
        <a:bodyPr/>
        <a:lstStyle/>
        <a:p>
          <a:pPr algn="ctr"/>
          <a:r>
            <a:rPr lang="es-ES" sz="1100" b="1" dirty="0">
              <a:solidFill>
                <a:schemeClr val="tx1"/>
              </a:solidFill>
              <a:latin typeface="+mj-lt"/>
              <a:cs typeface="Arial" pitchFamily="34" charset="0"/>
            </a:rPr>
            <a:t>Cultivos sucesivos</a:t>
          </a:r>
          <a:endParaRPr lang="es-EC" sz="1100" b="1" dirty="0">
            <a:solidFill>
              <a:schemeClr val="tx1"/>
            </a:solidFill>
            <a:latin typeface="+mj-lt"/>
            <a:cs typeface="Arial" pitchFamily="34" charset="0"/>
          </a:endParaRPr>
        </a:p>
      </dgm:t>
    </dgm:pt>
    <dgm:pt modelId="{EE2C42F9-5BAF-4DDF-85E4-536A374ED611}" type="parTrans" cxnId="{1AE6C5D2-3C1B-4A21-A34E-0A5E21733F86}">
      <dgm:prSet/>
      <dgm:spPr/>
      <dgm:t>
        <a:bodyPr/>
        <a:lstStyle/>
        <a:p>
          <a:endParaRPr lang="es-EC" sz="1100">
            <a:latin typeface="+mj-lt"/>
          </a:endParaRPr>
        </a:p>
      </dgm:t>
    </dgm:pt>
    <dgm:pt modelId="{1BA5FC1F-C212-440C-8AA7-1CA38BB927DF}" type="sibTrans" cxnId="{1AE6C5D2-3C1B-4A21-A34E-0A5E21733F86}">
      <dgm:prSet/>
      <dgm:spPr/>
      <dgm:t>
        <a:bodyPr/>
        <a:lstStyle/>
        <a:p>
          <a:endParaRPr lang="es-EC" sz="1100">
            <a:latin typeface="+mj-lt"/>
          </a:endParaRPr>
        </a:p>
      </dgm:t>
    </dgm:pt>
    <dgm:pt modelId="{8B19085C-BF98-4724-B029-E969F1B6D032}">
      <dgm:prSet phldrT="[Texto]" custT="1"/>
      <dgm:spPr/>
      <dgm:t>
        <a:bodyPr/>
        <a:lstStyle/>
        <a:p>
          <a:pPr algn="just"/>
          <a:r>
            <a:rPr lang="es-ES" sz="1400" dirty="0"/>
            <a:t>Un cultivo que ha sido cosechado </a:t>
          </a:r>
          <a:r>
            <a:rPr lang="es-ES" sz="1400" b="1" dirty="0"/>
            <a:t>en más de un estado primario</a:t>
          </a:r>
          <a:r>
            <a:rPr lang="es-ES" sz="1400" dirty="0"/>
            <a:t> (ejemplo: maíz suave en choclo y maíz suave en grano seco; fréjol seco y fréjol tierno; arveja seca y arveja tierna; haba seca y haba tierna).</a:t>
          </a:r>
          <a:endParaRPr lang="es-EC" sz="1400" dirty="0">
            <a:latin typeface="+mj-lt"/>
            <a:cs typeface="Arial" pitchFamily="34" charset="0"/>
          </a:endParaRPr>
        </a:p>
      </dgm:t>
    </dgm:pt>
    <dgm:pt modelId="{300C2AE3-91DE-4B73-9B0C-A8174219FCC2}" type="parTrans" cxnId="{8AC9718E-8805-4463-8235-C460227383B9}">
      <dgm:prSet/>
      <dgm:spPr/>
      <dgm:t>
        <a:bodyPr/>
        <a:lstStyle/>
        <a:p>
          <a:endParaRPr lang="es-EC" sz="1100" dirty="0">
            <a:latin typeface="+mj-lt"/>
          </a:endParaRPr>
        </a:p>
      </dgm:t>
    </dgm:pt>
    <dgm:pt modelId="{F3105755-71A3-4ADB-9D92-6DB5C3662A17}" type="sibTrans" cxnId="{8AC9718E-8805-4463-8235-C460227383B9}">
      <dgm:prSet/>
      <dgm:spPr/>
      <dgm:t>
        <a:bodyPr/>
        <a:lstStyle/>
        <a:p>
          <a:endParaRPr lang="es-EC" sz="1100">
            <a:latin typeface="+mj-lt"/>
          </a:endParaRPr>
        </a:p>
      </dgm:t>
    </dgm:pt>
    <dgm:pt modelId="{D4A72081-2146-43A2-870C-D98EDB9975F9}">
      <dgm:prSet phldrT="[Texto]" custT="1"/>
      <dgm:spPr/>
      <dgm:t>
        <a:bodyPr/>
        <a:lstStyle/>
        <a:p>
          <a:pPr algn="just"/>
          <a:r>
            <a:rPr lang="es-ES" sz="1400" dirty="0"/>
            <a:t>Registre la información </a:t>
          </a:r>
          <a:r>
            <a:rPr lang="es-ES" sz="1400" b="1" dirty="0"/>
            <a:t>utilizando una línea por cada estado primario</a:t>
          </a:r>
          <a:r>
            <a:rPr lang="es-ES" sz="1400" dirty="0"/>
            <a:t>, con la parte de superficie, producción y ventas que les corresponda.</a:t>
          </a:r>
          <a:endParaRPr lang="es-EC" sz="1400" dirty="0">
            <a:latin typeface="+mj-lt"/>
            <a:cs typeface="Arial" pitchFamily="34" charset="0"/>
          </a:endParaRPr>
        </a:p>
      </dgm:t>
    </dgm:pt>
    <dgm:pt modelId="{2D221F07-5A6D-4F90-81D6-F37DCC599035}" type="parTrans" cxnId="{04C4C33D-C053-460C-9F16-330AA6E6EC26}">
      <dgm:prSet/>
      <dgm:spPr/>
      <dgm:t>
        <a:bodyPr/>
        <a:lstStyle/>
        <a:p>
          <a:endParaRPr lang="es-EC" sz="1100" dirty="0">
            <a:latin typeface="+mj-lt"/>
          </a:endParaRPr>
        </a:p>
      </dgm:t>
    </dgm:pt>
    <dgm:pt modelId="{FFD30C70-6784-4CEE-BE08-DFEA823B16FA}" type="sibTrans" cxnId="{04C4C33D-C053-460C-9F16-330AA6E6EC26}">
      <dgm:prSet/>
      <dgm:spPr/>
      <dgm:t>
        <a:bodyPr/>
        <a:lstStyle/>
        <a:p>
          <a:endParaRPr lang="es-EC" sz="1100">
            <a:latin typeface="+mj-lt"/>
          </a:endParaRPr>
        </a:p>
      </dgm:t>
    </dgm:pt>
    <dgm:pt modelId="{59145F58-52DB-4E85-8F79-121F519FE0F0}">
      <dgm:prSet custT="1"/>
      <dgm:spPr/>
      <dgm:t>
        <a:bodyPr/>
        <a:lstStyle/>
        <a:p>
          <a:pPr algn="just"/>
          <a:r>
            <a:rPr lang="es-ES" sz="1400" dirty="0">
              <a:latin typeface="+mn-lt"/>
              <a:cs typeface="Arial" pitchFamily="34" charset="0"/>
            </a:rPr>
            <a:t>Se debe registrar una línea por cada una de las cosechas que se realizaron.</a:t>
          </a:r>
          <a:endParaRPr lang="es-EC" sz="1400" u="none" dirty="0">
            <a:latin typeface="+mn-lt"/>
            <a:cs typeface="Arial" pitchFamily="34" charset="0"/>
          </a:endParaRPr>
        </a:p>
      </dgm:t>
    </dgm:pt>
    <dgm:pt modelId="{94163262-8064-4834-AAD8-372EA5EA5C27}" type="parTrans" cxnId="{1F3F0C1B-3A96-449F-AA97-590F0D2D0525}">
      <dgm:prSet/>
      <dgm:spPr/>
      <dgm:t>
        <a:bodyPr/>
        <a:lstStyle/>
        <a:p>
          <a:endParaRPr lang="es-EC" sz="1100" dirty="0">
            <a:latin typeface="+mj-lt"/>
          </a:endParaRPr>
        </a:p>
      </dgm:t>
    </dgm:pt>
    <dgm:pt modelId="{282B8D3D-C24E-4FA2-9459-EB542DECEC2D}" type="sibTrans" cxnId="{1F3F0C1B-3A96-449F-AA97-590F0D2D0525}">
      <dgm:prSet/>
      <dgm:spPr/>
      <dgm:t>
        <a:bodyPr/>
        <a:lstStyle/>
        <a:p>
          <a:endParaRPr lang="es-EC" sz="1100">
            <a:latin typeface="+mj-lt"/>
          </a:endParaRPr>
        </a:p>
      </dgm:t>
    </dgm:pt>
    <dgm:pt modelId="{6BEDCD02-BEB0-4C09-8306-CAEC84DE27CF}">
      <dgm:prSet phldrT="[Texto]" custT="1"/>
      <dgm:spPr>
        <a:solidFill>
          <a:schemeClr val="accent6">
            <a:lumMod val="40000"/>
            <a:lumOff val="60000"/>
          </a:schemeClr>
        </a:solidFill>
      </dgm:spPr>
      <dgm:t>
        <a:bodyPr/>
        <a:lstStyle/>
        <a:p>
          <a:pPr algn="ctr"/>
          <a:r>
            <a:rPr lang="es-ES" sz="1100" b="1" dirty="0">
              <a:solidFill>
                <a:schemeClr val="tx1"/>
              </a:solidFill>
            </a:rPr>
            <a:t>Dos estados primarios de un mismo cultivo</a:t>
          </a:r>
          <a:endParaRPr lang="es-EC" sz="1100" b="1" dirty="0">
            <a:solidFill>
              <a:schemeClr val="tx1"/>
            </a:solidFill>
            <a:latin typeface="+mj-lt"/>
            <a:cs typeface="Arial" pitchFamily="34" charset="0"/>
          </a:endParaRPr>
        </a:p>
      </dgm:t>
    </dgm:pt>
    <dgm:pt modelId="{D8253B8B-6A78-4C0F-B0AA-82E54667501E}" type="sibTrans" cxnId="{81432615-3573-42F5-95B3-6F70252B41D9}">
      <dgm:prSet/>
      <dgm:spPr/>
      <dgm:t>
        <a:bodyPr/>
        <a:lstStyle/>
        <a:p>
          <a:endParaRPr lang="es-EC" sz="1100">
            <a:latin typeface="+mj-lt"/>
          </a:endParaRPr>
        </a:p>
      </dgm:t>
    </dgm:pt>
    <dgm:pt modelId="{8E14486E-A7B7-4042-9877-4A259F21DEFE}" type="parTrans" cxnId="{81432615-3573-42F5-95B3-6F70252B41D9}">
      <dgm:prSet/>
      <dgm:spPr/>
      <dgm:t>
        <a:bodyPr/>
        <a:lstStyle/>
        <a:p>
          <a:endParaRPr lang="es-EC" sz="1100">
            <a:latin typeface="+mj-lt"/>
          </a:endParaRPr>
        </a:p>
      </dgm:t>
    </dgm:pt>
    <dgm:pt modelId="{9787440E-5F07-4297-96C3-0B71E9A8D661}">
      <dgm:prSet custT="1"/>
      <dgm:spPr/>
      <dgm:t>
        <a:bodyPr/>
        <a:lstStyle/>
        <a:p>
          <a:pPr algn="just"/>
          <a:r>
            <a:rPr lang="es-ES" sz="1400" dirty="0"/>
            <a:t>Cada estado primario de cosecha define cultivos diferentes.</a:t>
          </a:r>
          <a:endParaRPr lang="es-EC" sz="1400" dirty="0">
            <a:latin typeface="+mj-lt"/>
            <a:cs typeface="Arial" pitchFamily="34" charset="0"/>
          </a:endParaRPr>
        </a:p>
      </dgm:t>
    </dgm:pt>
    <dgm:pt modelId="{7B6C69A2-AB95-4321-9165-2B1F941D55C8}" type="parTrans" cxnId="{78CECFA9-9538-4B62-A094-4FBD9F5CE5C7}">
      <dgm:prSet/>
      <dgm:spPr/>
      <dgm:t>
        <a:bodyPr/>
        <a:lstStyle/>
        <a:p>
          <a:endParaRPr lang="es-EC" sz="1100" dirty="0">
            <a:latin typeface="+mj-lt"/>
          </a:endParaRPr>
        </a:p>
      </dgm:t>
    </dgm:pt>
    <dgm:pt modelId="{EF36B33A-AB34-4AFA-9F05-78D90129A154}" type="sibTrans" cxnId="{78CECFA9-9538-4B62-A094-4FBD9F5CE5C7}">
      <dgm:prSet/>
      <dgm:spPr/>
      <dgm:t>
        <a:bodyPr/>
        <a:lstStyle/>
        <a:p>
          <a:endParaRPr lang="es-EC" sz="1100">
            <a:latin typeface="+mj-lt"/>
          </a:endParaRPr>
        </a:p>
      </dgm:t>
    </dgm:pt>
    <dgm:pt modelId="{7A0712EC-FAF6-4F3B-996A-92E33B0812D0}">
      <dgm:prSet custT="1"/>
      <dgm:spPr/>
      <dgm:t>
        <a:bodyPr/>
        <a:lstStyle/>
        <a:p>
          <a:pPr algn="just"/>
          <a:r>
            <a:rPr lang="es-EC" sz="1400" b="1" dirty="0"/>
            <a:t>Ejemplo,</a:t>
          </a:r>
          <a:r>
            <a:rPr lang="es-EC" sz="1400" dirty="0"/>
            <a:t> si sembró y cosechó arroz por tres ocasiones </a:t>
          </a:r>
          <a:r>
            <a:rPr lang="es-EC" sz="1400" b="1" dirty="0"/>
            <a:t>sobre la misma superficie</a:t>
          </a:r>
          <a:r>
            <a:rPr lang="es-EC" sz="1400" dirty="0"/>
            <a:t>, para ser cosechado en el año de la investigación, cada siembra y cosecha deberá registrar por separado es decir, en tres líneas distintas.</a:t>
          </a:r>
          <a:endParaRPr lang="es-EC" sz="1400" u="none" dirty="0">
            <a:latin typeface="+mn-lt"/>
            <a:cs typeface="Arial" pitchFamily="34" charset="0"/>
          </a:endParaRPr>
        </a:p>
      </dgm:t>
    </dgm:pt>
    <dgm:pt modelId="{95FDE74A-55BD-4FD1-BDB5-93C36E66C8CD}" type="parTrans" cxnId="{A3113014-F6B3-4CBD-9B68-EDCD28305E7C}">
      <dgm:prSet/>
      <dgm:spPr/>
      <dgm:t>
        <a:bodyPr/>
        <a:lstStyle/>
        <a:p>
          <a:endParaRPr lang="es-EC" sz="1100" dirty="0"/>
        </a:p>
      </dgm:t>
    </dgm:pt>
    <dgm:pt modelId="{32091158-7B6D-4C91-AE26-8C4CD1CF4F82}" type="sibTrans" cxnId="{A3113014-F6B3-4CBD-9B68-EDCD28305E7C}">
      <dgm:prSet/>
      <dgm:spPr/>
      <dgm:t>
        <a:bodyPr/>
        <a:lstStyle/>
        <a:p>
          <a:endParaRPr lang="es-EC" sz="1100"/>
        </a:p>
      </dgm:t>
    </dgm:pt>
    <dgm:pt modelId="{6E150712-90FE-41D1-8D87-79CA2C187C3D}" type="pres">
      <dgm:prSet presAssocID="{977B3ADB-F3A2-4B0D-B276-E92D1CA606DB}" presName="diagram" presStyleCnt="0">
        <dgm:presLayoutVars>
          <dgm:chPref val="1"/>
          <dgm:dir/>
          <dgm:animOne val="branch"/>
          <dgm:animLvl val="lvl"/>
          <dgm:resizeHandles/>
        </dgm:presLayoutVars>
      </dgm:prSet>
      <dgm:spPr/>
      <dgm:t>
        <a:bodyPr/>
        <a:lstStyle/>
        <a:p>
          <a:endParaRPr lang="es-EC"/>
        </a:p>
      </dgm:t>
    </dgm:pt>
    <dgm:pt modelId="{90658BCE-8167-4B3D-88B7-025D3F70725A}" type="pres">
      <dgm:prSet presAssocID="{EF902840-A8FE-4C16-8459-F7FF73E36733}" presName="root" presStyleCnt="0"/>
      <dgm:spPr/>
    </dgm:pt>
    <dgm:pt modelId="{C03E7B46-48F7-4CE2-89B8-B63C5AFC7958}" type="pres">
      <dgm:prSet presAssocID="{EF902840-A8FE-4C16-8459-F7FF73E36733}" presName="rootComposite" presStyleCnt="0"/>
      <dgm:spPr/>
    </dgm:pt>
    <dgm:pt modelId="{A0008E65-AD30-40C8-BEC5-12992CD144FB}" type="pres">
      <dgm:prSet presAssocID="{EF902840-A8FE-4C16-8459-F7FF73E36733}" presName="rootText" presStyleLbl="node1" presStyleIdx="0" presStyleCnt="2" custScaleY="82420"/>
      <dgm:spPr/>
      <dgm:t>
        <a:bodyPr/>
        <a:lstStyle/>
        <a:p>
          <a:endParaRPr lang="es-EC"/>
        </a:p>
      </dgm:t>
    </dgm:pt>
    <dgm:pt modelId="{25B9777F-B857-46B8-B877-1577337EDE21}" type="pres">
      <dgm:prSet presAssocID="{EF902840-A8FE-4C16-8459-F7FF73E36733}" presName="rootConnector" presStyleLbl="node1" presStyleIdx="0" presStyleCnt="2"/>
      <dgm:spPr/>
      <dgm:t>
        <a:bodyPr/>
        <a:lstStyle/>
        <a:p>
          <a:endParaRPr lang="es-EC"/>
        </a:p>
      </dgm:t>
    </dgm:pt>
    <dgm:pt modelId="{57EBAE13-B883-4D8D-B53C-CE03DED859B4}" type="pres">
      <dgm:prSet presAssocID="{EF902840-A8FE-4C16-8459-F7FF73E36733}" presName="childShape" presStyleCnt="0"/>
      <dgm:spPr/>
    </dgm:pt>
    <dgm:pt modelId="{F90AA987-FAAE-4CB4-82F5-37D89156FBC3}" type="pres">
      <dgm:prSet presAssocID="{94163262-8064-4834-AAD8-372EA5EA5C27}" presName="Name13" presStyleLbl="parChTrans1D2" presStyleIdx="0" presStyleCnt="5"/>
      <dgm:spPr/>
      <dgm:t>
        <a:bodyPr/>
        <a:lstStyle/>
        <a:p>
          <a:endParaRPr lang="es-EC"/>
        </a:p>
      </dgm:t>
    </dgm:pt>
    <dgm:pt modelId="{0482A826-D52C-462D-8FB0-121C521F9907}" type="pres">
      <dgm:prSet presAssocID="{59145F58-52DB-4E85-8F79-121F519FE0F0}" presName="childText" presStyleLbl="bgAcc1" presStyleIdx="0" presStyleCnt="5" custScaleX="245421" custScaleY="94388" custLinFactNeighborX="-448" custLinFactNeighborY="9258">
        <dgm:presLayoutVars>
          <dgm:bulletEnabled val="1"/>
        </dgm:presLayoutVars>
      </dgm:prSet>
      <dgm:spPr/>
      <dgm:t>
        <a:bodyPr/>
        <a:lstStyle/>
        <a:p>
          <a:endParaRPr lang="es-EC"/>
        </a:p>
      </dgm:t>
    </dgm:pt>
    <dgm:pt modelId="{F1C30ACE-1015-4CD4-B846-24626FF8EA42}" type="pres">
      <dgm:prSet presAssocID="{95FDE74A-55BD-4FD1-BDB5-93C36E66C8CD}" presName="Name13" presStyleLbl="parChTrans1D2" presStyleIdx="1" presStyleCnt="5"/>
      <dgm:spPr/>
      <dgm:t>
        <a:bodyPr/>
        <a:lstStyle/>
        <a:p>
          <a:endParaRPr lang="es-EC"/>
        </a:p>
      </dgm:t>
    </dgm:pt>
    <dgm:pt modelId="{6EDC2B1B-BEB9-4B75-9600-FF836DF93B13}" type="pres">
      <dgm:prSet presAssocID="{7A0712EC-FAF6-4F3B-996A-92E33B0812D0}" presName="childText" presStyleLbl="bgAcc1" presStyleIdx="1" presStyleCnt="5" custScaleX="242965" custScaleY="190375">
        <dgm:presLayoutVars>
          <dgm:bulletEnabled val="1"/>
        </dgm:presLayoutVars>
      </dgm:prSet>
      <dgm:spPr/>
      <dgm:t>
        <a:bodyPr/>
        <a:lstStyle/>
        <a:p>
          <a:endParaRPr lang="es-EC"/>
        </a:p>
      </dgm:t>
    </dgm:pt>
    <dgm:pt modelId="{2E5B319F-9FFF-4D24-807A-49FF9B32383A}" type="pres">
      <dgm:prSet presAssocID="{6BEDCD02-BEB0-4C09-8306-CAEC84DE27CF}" presName="root" presStyleCnt="0"/>
      <dgm:spPr/>
    </dgm:pt>
    <dgm:pt modelId="{65095729-DA70-4ECB-935E-70E5526B80EE}" type="pres">
      <dgm:prSet presAssocID="{6BEDCD02-BEB0-4C09-8306-CAEC84DE27CF}" presName="rootComposite" presStyleCnt="0"/>
      <dgm:spPr/>
    </dgm:pt>
    <dgm:pt modelId="{7D79BA28-67EA-40AB-BB8B-06F0C0097691}" type="pres">
      <dgm:prSet presAssocID="{6BEDCD02-BEB0-4C09-8306-CAEC84DE27CF}" presName="rootText" presStyleLbl="node1" presStyleIdx="1" presStyleCnt="2" custScaleY="84729" custLinFactNeighborX="362" custLinFactNeighborY="-359"/>
      <dgm:spPr/>
      <dgm:t>
        <a:bodyPr/>
        <a:lstStyle/>
        <a:p>
          <a:endParaRPr lang="es-EC"/>
        </a:p>
      </dgm:t>
    </dgm:pt>
    <dgm:pt modelId="{D28921EC-EE6F-4A29-9DB9-3DDC2B9EBEF8}" type="pres">
      <dgm:prSet presAssocID="{6BEDCD02-BEB0-4C09-8306-CAEC84DE27CF}" presName="rootConnector" presStyleLbl="node1" presStyleIdx="1" presStyleCnt="2"/>
      <dgm:spPr/>
      <dgm:t>
        <a:bodyPr/>
        <a:lstStyle/>
        <a:p>
          <a:endParaRPr lang="es-EC"/>
        </a:p>
      </dgm:t>
    </dgm:pt>
    <dgm:pt modelId="{A3DCBE84-DB16-441C-B0F9-3D8EEC32089D}" type="pres">
      <dgm:prSet presAssocID="{6BEDCD02-BEB0-4C09-8306-CAEC84DE27CF}" presName="childShape" presStyleCnt="0"/>
      <dgm:spPr/>
    </dgm:pt>
    <dgm:pt modelId="{58290C23-0120-4111-8650-E5CCEF620214}" type="pres">
      <dgm:prSet presAssocID="{300C2AE3-91DE-4B73-9B0C-A8174219FCC2}" presName="Name13" presStyleLbl="parChTrans1D2" presStyleIdx="2" presStyleCnt="5"/>
      <dgm:spPr/>
      <dgm:t>
        <a:bodyPr/>
        <a:lstStyle/>
        <a:p>
          <a:endParaRPr lang="es-EC"/>
        </a:p>
      </dgm:t>
    </dgm:pt>
    <dgm:pt modelId="{5396170E-ED8F-448D-A964-646BAA1AFBFB}" type="pres">
      <dgm:prSet presAssocID="{8B19085C-BF98-4724-B029-E969F1B6D032}" presName="childText" presStyleLbl="bgAcc1" presStyleIdx="2" presStyleCnt="5" custScaleX="319021" custScaleY="129732">
        <dgm:presLayoutVars>
          <dgm:bulletEnabled val="1"/>
        </dgm:presLayoutVars>
      </dgm:prSet>
      <dgm:spPr/>
      <dgm:t>
        <a:bodyPr/>
        <a:lstStyle/>
        <a:p>
          <a:endParaRPr lang="es-EC"/>
        </a:p>
      </dgm:t>
    </dgm:pt>
    <dgm:pt modelId="{4A2A25C2-D754-440A-8ED0-B6388E561047}" type="pres">
      <dgm:prSet presAssocID="{2D221F07-5A6D-4F90-81D6-F37DCC599035}" presName="Name13" presStyleLbl="parChTrans1D2" presStyleIdx="3" presStyleCnt="5"/>
      <dgm:spPr/>
      <dgm:t>
        <a:bodyPr/>
        <a:lstStyle/>
        <a:p>
          <a:endParaRPr lang="es-EC"/>
        </a:p>
      </dgm:t>
    </dgm:pt>
    <dgm:pt modelId="{D0DA2926-777B-47DF-80C0-7A71717755FB}" type="pres">
      <dgm:prSet presAssocID="{D4A72081-2146-43A2-870C-D98EDB9975F9}" presName="childText" presStyleLbl="bgAcc1" presStyleIdx="3" presStyleCnt="5" custScaleX="320693" custScaleY="95506">
        <dgm:presLayoutVars>
          <dgm:bulletEnabled val="1"/>
        </dgm:presLayoutVars>
      </dgm:prSet>
      <dgm:spPr/>
      <dgm:t>
        <a:bodyPr/>
        <a:lstStyle/>
        <a:p>
          <a:endParaRPr lang="es-EC"/>
        </a:p>
      </dgm:t>
    </dgm:pt>
    <dgm:pt modelId="{0B87053F-8130-428A-BAF7-A5F1EFCED956}" type="pres">
      <dgm:prSet presAssocID="{7B6C69A2-AB95-4321-9165-2B1F941D55C8}" presName="Name13" presStyleLbl="parChTrans1D2" presStyleIdx="4" presStyleCnt="5"/>
      <dgm:spPr/>
      <dgm:t>
        <a:bodyPr/>
        <a:lstStyle/>
        <a:p>
          <a:endParaRPr lang="es-EC"/>
        </a:p>
      </dgm:t>
    </dgm:pt>
    <dgm:pt modelId="{66413E1B-6517-49CD-9CF6-6C017D6C4536}" type="pres">
      <dgm:prSet presAssocID="{9787440E-5F07-4297-96C3-0B71E9A8D661}" presName="childText" presStyleLbl="bgAcc1" presStyleIdx="4" presStyleCnt="5" custScaleX="320693" custScaleY="75802">
        <dgm:presLayoutVars>
          <dgm:bulletEnabled val="1"/>
        </dgm:presLayoutVars>
      </dgm:prSet>
      <dgm:spPr/>
      <dgm:t>
        <a:bodyPr/>
        <a:lstStyle/>
        <a:p>
          <a:endParaRPr lang="es-EC"/>
        </a:p>
      </dgm:t>
    </dgm:pt>
  </dgm:ptLst>
  <dgm:cxnLst>
    <dgm:cxn modelId="{85D2B27A-BF35-428F-8818-734376ED6DC1}" type="presOf" srcId="{7A0712EC-FAF6-4F3B-996A-92E33B0812D0}" destId="{6EDC2B1B-BEB9-4B75-9600-FF836DF93B13}" srcOrd="0" destOrd="0" presId="urn:microsoft.com/office/officeart/2005/8/layout/hierarchy3"/>
    <dgm:cxn modelId="{9640B3F8-DD01-4050-BE30-EBE1952046F6}" type="presOf" srcId="{8B19085C-BF98-4724-B029-E969F1B6D032}" destId="{5396170E-ED8F-448D-A964-646BAA1AFBFB}" srcOrd="0" destOrd="0" presId="urn:microsoft.com/office/officeart/2005/8/layout/hierarchy3"/>
    <dgm:cxn modelId="{1AE6C5D2-3C1B-4A21-A34E-0A5E21733F86}" srcId="{977B3ADB-F3A2-4B0D-B276-E92D1CA606DB}" destId="{EF902840-A8FE-4C16-8459-F7FF73E36733}" srcOrd="0" destOrd="0" parTransId="{EE2C42F9-5BAF-4DDF-85E4-536A374ED611}" sibTransId="{1BA5FC1F-C212-440C-8AA7-1CA38BB927DF}"/>
    <dgm:cxn modelId="{A3113014-F6B3-4CBD-9B68-EDCD28305E7C}" srcId="{EF902840-A8FE-4C16-8459-F7FF73E36733}" destId="{7A0712EC-FAF6-4F3B-996A-92E33B0812D0}" srcOrd="1" destOrd="0" parTransId="{95FDE74A-55BD-4FD1-BDB5-93C36E66C8CD}" sibTransId="{32091158-7B6D-4C91-AE26-8C4CD1CF4F82}"/>
    <dgm:cxn modelId="{1B5851F3-C570-4523-8A81-96AD4191979A}" type="presOf" srcId="{9787440E-5F07-4297-96C3-0B71E9A8D661}" destId="{66413E1B-6517-49CD-9CF6-6C017D6C4536}" srcOrd="0" destOrd="0" presId="urn:microsoft.com/office/officeart/2005/8/layout/hierarchy3"/>
    <dgm:cxn modelId="{0AEF8C60-E41A-4DE3-843F-A54DF6F1ACB9}" type="presOf" srcId="{2D221F07-5A6D-4F90-81D6-F37DCC599035}" destId="{4A2A25C2-D754-440A-8ED0-B6388E561047}" srcOrd="0" destOrd="0" presId="urn:microsoft.com/office/officeart/2005/8/layout/hierarchy3"/>
    <dgm:cxn modelId="{F83E7061-E951-4754-8D22-4FF5FFFA025D}" type="presOf" srcId="{977B3ADB-F3A2-4B0D-B276-E92D1CA606DB}" destId="{6E150712-90FE-41D1-8D87-79CA2C187C3D}" srcOrd="0" destOrd="0" presId="urn:microsoft.com/office/officeart/2005/8/layout/hierarchy3"/>
    <dgm:cxn modelId="{B190F70A-9960-41F5-91E7-061C05A3946B}" type="presOf" srcId="{EF902840-A8FE-4C16-8459-F7FF73E36733}" destId="{A0008E65-AD30-40C8-BEC5-12992CD144FB}" srcOrd="0" destOrd="0" presId="urn:microsoft.com/office/officeart/2005/8/layout/hierarchy3"/>
    <dgm:cxn modelId="{3EA529D3-7C80-4369-A23A-D36F96905192}" type="presOf" srcId="{6BEDCD02-BEB0-4C09-8306-CAEC84DE27CF}" destId="{D28921EC-EE6F-4A29-9DB9-3DDC2B9EBEF8}" srcOrd="1" destOrd="0" presId="urn:microsoft.com/office/officeart/2005/8/layout/hierarchy3"/>
    <dgm:cxn modelId="{7609562A-1887-43F6-B8B2-104929E3B243}" type="presOf" srcId="{94163262-8064-4834-AAD8-372EA5EA5C27}" destId="{F90AA987-FAAE-4CB4-82F5-37D89156FBC3}" srcOrd="0" destOrd="0" presId="urn:microsoft.com/office/officeart/2005/8/layout/hierarchy3"/>
    <dgm:cxn modelId="{78CECFA9-9538-4B62-A094-4FBD9F5CE5C7}" srcId="{6BEDCD02-BEB0-4C09-8306-CAEC84DE27CF}" destId="{9787440E-5F07-4297-96C3-0B71E9A8D661}" srcOrd="2" destOrd="0" parTransId="{7B6C69A2-AB95-4321-9165-2B1F941D55C8}" sibTransId="{EF36B33A-AB34-4AFA-9F05-78D90129A154}"/>
    <dgm:cxn modelId="{D5182123-EEB7-4F0E-93D4-D42B8992D49D}" type="presOf" srcId="{EF902840-A8FE-4C16-8459-F7FF73E36733}" destId="{25B9777F-B857-46B8-B877-1577337EDE21}" srcOrd="1" destOrd="0" presId="urn:microsoft.com/office/officeart/2005/8/layout/hierarchy3"/>
    <dgm:cxn modelId="{04C4C33D-C053-460C-9F16-330AA6E6EC26}" srcId="{6BEDCD02-BEB0-4C09-8306-CAEC84DE27CF}" destId="{D4A72081-2146-43A2-870C-D98EDB9975F9}" srcOrd="1" destOrd="0" parTransId="{2D221F07-5A6D-4F90-81D6-F37DCC599035}" sibTransId="{FFD30C70-6784-4CEE-BE08-DFEA823B16FA}"/>
    <dgm:cxn modelId="{18C62F05-28DC-426C-A769-C0FF4617FC81}" type="presOf" srcId="{D4A72081-2146-43A2-870C-D98EDB9975F9}" destId="{D0DA2926-777B-47DF-80C0-7A71717755FB}" srcOrd="0" destOrd="0" presId="urn:microsoft.com/office/officeart/2005/8/layout/hierarchy3"/>
    <dgm:cxn modelId="{81432615-3573-42F5-95B3-6F70252B41D9}" srcId="{977B3ADB-F3A2-4B0D-B276-E92D1CA606DB}" destId="{6BEDCD02-BEB0-4C09-8306-CAEC84DE27CF}" srcOrd="1" destOrd="0" parTransId="{8E14486E-A7B7-4042-9877-4A259F21DEFE}" sibTransId="{D8253B8B-6A78-4C0F-B0AA-82E54667501E}"/>
    <dgm:cxn modelId="{1F3F0C1B-3A96-449F-AA97-590F0D2D0525}" srcId="{EF902840-A8FE-4C16-8459-F7FF73E36733}" destId="{59145F58-52DB-4E85-8F79-121F519FE0F0}" srcOrd="0" destOrd="0" parTransId="{94163262-8064-4834-AAD8-372EA5EA5C27}" sibTransId="{282B8D3D-C24E-4FA2-9459-EB542DECEC2D}"/>
    <dgm:cxn modelId="{8AC9718E-8805-4463-8235-C460227383B9}" srcId="{6BEDCD02-BEB0-4C09-8306-CAEC84DE27CF}" destId="{8B19085C-BF98-4724-B029-E969F1B6D032}" srcOrd="0" destOrd="0" parTransId="{300C2AE3-91DE-4B73-9B0C-A8174219FCC2}" sibTransId="{F3105755-71A3-4ADB-9D92-6DB5C3662A17}"/>
    <dgm:cxn modelId="{2BF8EFA9-8A67-42EB-8833-275589410A23}" type="presOf" srcId="{59145F58-52DB-4E85-8F79-121F519FE0F0}" destId="{0482A826-D52C-462D-8FB0-121C521F9907}" srcOrd="0" destOrd="0" presId="urn:microsoft.com/office/officeart/2005/8/layout/hierarchy3"/>
    <dgm:cxn modelId="{CC6C9FEB-538A-4A31-BBF6-B0BFBC5B2944}" type="presOf" srcId="{95FDE74A-55BD-4FD1-BDB5-93C36E66C8CD}" destId="{F1C30ACE-1015-4CD4-B846-24626FF8EA42}" srcOrd="0" destOrd="0" presId="urn:microsoft.com/office/officeart/2005/8/layout/hierarchy3"/>
    <dgm:cxn modelId="{01DC2D23-8EA7-41A3-96CF-3CE1F885A77D}" type="presOf" srcId="{300C2AE3-91DE-4B73-9B0C-A8174219FCC2}" destId="{58290C23-0120-4111-8650-E5CCEF620214}" srcOrd="0" destOrd="0" presId="urn:microsoft.com/office/officeart/2005/8/layout/hierarchy3"/>
    <dgm:cxn modelId="{A502D048-0553-4CF7-91FD-EDF9D668367D}" type="presOf" srcId="{6BEDCD02-BEB0-4C09-8306-CAEC84DE27CF}" destId="{7D79BA28-67EA-40AB-BB8B-06F0C0097691}" srcOrd="0" destOrd="0" presId="urn:microsoft.com/office/officeart/2005/8/layout/hierarchy3"/>
    <dgm:cxn modelId="{E73839EE-0347-4AF3-BDD3-AF6895D3A4E7}" type="presOf" srcId="{7B6C69A2-AB95-4321-9165-2B1F941D55C8}" destId="{0B87053F-8130-428A-BAF7-A5F1EFCED956}" srcOrd="0" destOrd="0" presId="urn:microsoft.com/office/officeart/2005/8/layout/hierarchy3"/>
    <dgm:cxn modelId="{118126FE-1546-4E7C-B231-7FB2B89DC757}" type="presParOf" srcId="{6E150712-90FE-41D1-8D87-79CA2C187C3D}" destId="{90658BCE-8167-4B3D-88B7-025D3F70725A}" srcOrd="0" destOrd="0" presId="urn:microsoft.com/office/officeart/2005/8/layout/hierarchy3"/>
    <dgm:cxn modelId="{C67E1C32-8B9B-4647-BE2C-84EA1508E0D6}" type="presParOf" srcId="{90658BCE-8167-4B3D-88B7-025D3F70725A}" destId="{C03E7B46-48F7-4CE2-89B8-B63C5AFC7958}" srcOrd="0" destOrd="0" presId="urn:microsoft.com/office/officeart/2005/8/layout/hierarchy3"/>
    <dgm:cxn modelId="{5D0EAD32-029C-4155-802B-A5D87945062E}" type="presParOf" srcId="{C03E7B46-48F7-4CE2-89B8-B63C5AFC7958}" destId="{A0008E65-AD30-40C8-BEC5-12992CD144FB}" srcOrd="0" destOrd="0" presId="urn:microsoft.com/office/officeart/2005/8/layout/hierarchy3"/>
    <dgm:cxn modelId="{D75D843D-BE80-41CB-8E42-9425A50C68C7}" type="presParOf" srcId="{C03E7B46-48F7-4CE2-89B8-B63C5AFC7958}" destId="{25B9777F-B857-46B8-B877-1577337EDE21}" srcOrd="1" destOrd="0" presId="urn:microsoft.com/office/officeart/2005/8/layout/hierarchy3"/>
    <dgm:cxn modelId="{F2AF30F9-F938-4936-8FBF-4D97FD272605}" type="presParOf" srcId="{90658BCE-8167-4B3D-88B7-025D3F70725A}" destId="{57EBAE13-B883-4D8D-B53C-CE03DED859B4}" srcOrd="1" destOrd="0" presId="urn:microsoft.com/office/officeart/2005/8/layout/hierarchy3"/>
    <dgm:cxn modelId="{7F941556-1AFA-42C6-A7D5-42D7B2E2A6A9}" type="presParOf" srcId="{57EBAE13-B883-4D8D-B53C-CE03DED859B4}" destId="{F90AA987-FAAE-4CB4-82F5-37D89156FBC3}" srcOrd="0" destOrd="0" presId="urn:microsoft.com/office/officeart/2005/8/layout/hierarchy3"/>
    <dgm:cxn modelId="{1085778E-F94A-4648-B94B-B07447BC98F5}" type="presParOf" srcId="{57EBAE13-B883-4D8D-B53C-CE03DED859B4}" destId="{0482A826-D52C-462D-8FB0-121C521F9907}" srcOrd="1" destOrd="0" presId="urn:microsoft.com/office/officeart/2005/8/layout/hierarchy3"/>
    <dgm:cxn modelId="{17C844B6-8423-44B2-AEE7-EFE2F37330F0}" type="presParOf" srcId="{57EBAE13-B883-4D8D-B53C-CE03DED859B4}" destId="{F1C30ACE-1015-4CD4-B846-24626FF8EA42}" srcOrd="2" destOrd="0" presId="urn:microsoft.com/office/officeart/2005/8/layout/hierarchy3"/>
    <dgm:cxn modelId="{21E0172C-D608-48F2-91C6-95085177B0BE}" type="presParOf" srcId="{57EBAE13-B883-4D8D-B53C-CE03DED859B4}" destId="{6EDC2B1B-BEB9-4B75-9600-FF836DF93B13}" srcOrd="3" destOrd="0" presId="urn:microsoft.com/office/officeart/2005/8/layout/hierarchy3"/>
    <dgm:cxn modelId="{EC17C712-14D2-4724-BD80-C7FDD185DFC2}" type="presParOf" srcId="{6E150712-90FE-41D1-8D87-79CA2C187C3D}" destId="{2E5B319F-9FFF-4D24-807A-49FF9B32383A}" srcOrd="1" destOrd="0" presId="urn:microsoft.com/office/officeart/2005/8/layout/hierarchy3"/>
    <dgm:cxn modelId="{52C8B852-40AC-4C00-9864-1425BA7814E4}" type="presParOf" srcId="{2E5B319F-9FFF-4D24-807A-49FF9B32383A}" destId="{65095729-DA70-4ECB-935E-70E5526B80EE}" srcOrd="0" destOrd="0" presId="urn:microsoft.com/office/officeart/2005/8/layout/hierarchy3"/>
    <dgm:cxn modelId="{15A52512-61EA-4FA7-A8CC-E5F0861EDE65}" type="presParOf" srcId="{65095729-DA70-4ECB-935E-70E5526B80EE}" destId="{7D79BA28-67EA-40AB-BB8B-06F0C0097691}" srcOrd="0" destOrd="0" presId="urn:microsoft.com/office/officeart/2005/8/layout/hierarchy3"/>
    <dgm:cxn modelId="{E570F83B-894D-428A-8989-66E03EA5651D}" type="presParOf" srcId="{65095729-DA70-4ECB-935E-70E5526B80EE}" destId="{D28921EC-EE6F-4A29-9DB9-3DDC2B9EBEF8}" srcOrd="1" destOrd="0" presId="urn:microsoft.com/office/officeart/2005/8/layout/hierarchy3"/>
    <dgm:cxn modelId="{C787CF2A-73F2-48A9-B6A1-CDE8482D1712}" type="presParOf" srcId="{2E5B319F-9FFF-4D24-807A-49FF9B32383A}" destId="{A3DCBE84-DB16-441C-B0F9-3D8EEC32089D}" srcOrd="1" destOrd="0" presId="urn:microsoft.com/office/officeart/2005/8/layout/hierarchy3"/>
    <dgm:cxn modelId="{DF0101A5-7152-43C7-A024-AD0CB422E60E}" type="presParOf" srcId="{A3DCBE84-DB16-441C-B0F9-3D8EEC32089D}" destId="{58290C23-0120-4111-8650-E5CCEF620214}" srcOrd="0" destOrd="0" presId="urn:microsoft.com/office/officeart/2005/8/layout/hierarchy3"/>
    <dgm:cxn modelId="{DE833501-2DF6-4389-B68A-69C825FC0186}" type="presParOf" srcId="{A3DCBE84-DB16-441C-B0F9-3D8EEC32089D}" destId="{5396170E-ED8F-448D-A964-646BAA1AFBFB}" srcOrd="1" destOrd="0" presId="urn:microsoft.com/office/officeart/2005/8/layout/hierarchy3"/>
    <dgm:cxn modelId="{C6B95710-7080-4202-A553-DB0BBC14174E}" type="presParOf" srcId="{A3DCBE84-DB16-441C-B0F9-3D8EEC32089D}" destId="{4A2A25C2-D754-440A-8ED0-B6388E561047}" srcOrd="2" destOrd="0" presId="urn:microsoft.com/office/officeart/2005/8/layout/hierarchy3"/>
    <dgm:cxn modelId="{7739C2EB-FF18-4A8A-AFB3-E95BC3329B64}" type="presParOf" srcId="{A3DCBE84-DB16-441C-B0F9-3D8EEC32089D}" destId="{D0DA2926-777B-47DF-80C0-7A71717755FB}" srcOrd="3" destOrd="0" presId="urn:microsoft.com/office/officeart/2005/8/layout/hierarchy3"/>
    <dgm:cxn modelId="{DDDA98FE-0C47-4126-BE6F-627C52FE1B19}" type="presParOf" srcId="{A3DCBE84-DB16-441C-B0F9-3D8EEC32089D}" destId="{0B87053F-8130-428A-BAF7-A5F1EFCED956}" srcOrd="4" destOrd="0" presId="urn:microsoft.com/office/officeart/2005/8/layout/hierarchy3"/>
    <dgm:cxn modelId="{B4F3F76C-4704-4B1A-80AC-0FD421C778C2}" type="presParOf" srcId="{A3DCBE84-DB16-441C-B0F9-3D8EEC32089D}" destId="{66413E1B-6517-49CD-9CF6-6C017D6C4536}" srcOrd="5" destOrd="0" presId="urn:microsoft.com/office/officeart/2005/8/layout/hierarchy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09C34D0E-ABEC-4151-B157-6065FF77132D}"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s-EC"/>
        </a:p>
      </dgm:t>
    </dgm:pt>
    <dgm:pt modelId="{7AA93D6E-DEF0-4516-A9A3-177E64F759B7}">
      <dgm:prSet phldrT="[Texto]" custT="1"/>
      <dgm:spPr/>
      <dgm:t>
        <a:bodyPr/>
        <a:lstStyle/>
        <a:p>
          <a:r>
            <a:rPr lang="es-MX" sz="2800" dirty="0"/>
            <a:t>Permanentes</a:t>
          </a:r>
          <a:endParaRPr lang="es-EC" sz="2800" dirty="0"/>
        </a:p>
      </dgm:t>
    </dgm:pt>
    <dgm:pt modelId="{4B3456CA-7333-4EFA-870E-B3D2D853B542}" type="parTrans" cxnId="{8A113DFC-26F0-4275-97F8-5B021CA0C116}">
      <dgm:prSet/>
      <dgm:spPr/>
      <dgm:t>
        <a:bodyPr/>
        <a:lstStyle/>
        <a:p>
          <a:endParaRPr lang="es-EC" sz="1050"/>
        </a:p>
      </dgm:t>
    </dgm:pt>
    <dgm:pt modelId="{4212249F-3D2D-49C5-BCCB-9A84CA9DC411}" type="sibTrans" cxnId="{8A113DFC-26F0-4275-97F8-5B021CA0C116}">
      <dgm:prSet/>
      <dgm:spPr/>
      <dgm:t>
        <a:bodyPr/>
        <a:lstStyle/>
        <a:p>
          <a:endParaRPr lang="es-EC" sz="1050"/>
        </a:p>
      </dgm:t>
    </dgm:pt>
    <dgm:pt modelId="{FD19DEC3-C16C-4A2F-BA4B-1B3DE01256B5}">
      <dgm:prSet phldrT="[Texto]" custT="1"/>
      <dgm:spPr/>
      <dgm:t>
        <a:bodyPr/>
        <a:lstStyle/>
        <a:p>
          <a:r>
            <a:rPr lang="es-MX" sz="2800" dirty="0"/>
            <a:t>Transitorias</a:t>
          </a:r>
          <a:endParaRPr lang="es-EC" sz="2800" dirty="0"/>
        </a:p>
      </dgm:t>
    </dgm:pt>
    <dgm:pt modelId="{D566BA4B-B264-4D37-9486-73BAE4C6DD3F}" type="parTrans" cxnId="{45338307-58A5-4853-916A-3E58F70758E8}">
      <dgm:prSet/>
      <dgm:spPr/>
      <dgm:t>
        <a:bodyPr/>
        <a:lstStyle/>
        <a:p>
          <a:endParaRPr lang="es-EC" sz="1050"/>
        </a:p>
      </dgm:t>
    </dgm:pt>
    <dgm:pt modelId="{AD0E9309-B394-4D29-B19E-B51CF9BF7CB3}" type="sibTrans" cxnId="{45338307-58A5-4853-916A-3E58F70758E8}">
      <dgm:prSet/>
      <dgm:spPr/>
      <dgm:t>
        <a:bodyPr/>
        <a:lstStyle/>
        <a:p>
          <a:endParaRPr lang="es-EC" sz="1050"/>
        </a:p>
      </dgm:t>
    </dgm:pt>
    <dgm:pt modelId="{21210317-0209-4834-B27B-1AA7F44C16E6}" type="pres">
      <dgm:prSet presAssocID="{09C34D0E-ABEC-4151-B157-6065FF77132D}" presName="Name0" presStyleCnt="0">
        <dgm:presLayoutVars>
          <dgm:dir/>
          <dgm:animLvl val="lvl"/>
          <dgm:resizeHandles val="exact"/>
        </dgm:presLayoutVars>
      </dgm:prSet>
      <dgm:spPr/>
      <dgm:t>
        <a:bodyPr/>
        <a:lstStyle/>
        <a:p>
          <a:endParaRPr lang="es-EC"/>
        </a:p>
      </dgm:t>
    </dgm:pt>
    <dgm:pt modelId="{29FE39DA-BBD3-4728-B9A9-BFB15B4364C2}" type="pres">
      <dgm:prSet presAssocID="{7AA93D6E-DEF0-4516-A9A3-177E64F759B7}" presName="composite" presStyleCnt="0"/>
      <dgm:spPr/>
    </dgm:pt>
    <dgm:pt modelId="{71B3C6A8-2A28-4FA7-A4F2-9EFB3B01A790}" type="pres">
      <dgm:prSet presAssocID="{7AA93D6E-DEF0-4516-A9A3-177E64F759B7}" presName="parTx" presStyleLbl="alignNode1" presStyleIdx="0" presStyleCnt="2">
        <dgm:presLayoutVars>
          <dgm:chMax val="0"/>
          <dgm:chPref val="0"/>
          <dgm:bulletEnabled val="1"/>
        </dgm:presLayoutVars>
      </dgm:prSet>
      <dgm:spPr/>
      <dgm:t>
        <a:bodyPr/>
        <a:lstStyle/>
        <a:p>
          <a:endParaRPr lang="es-EC"/>
        </a:p>
      </dgm:t>
    </dgm:pt>
    <dgm:pt modelId="{536B3B5E-4CB4-4F8F-91C6-E6B6C4F78922}" type="pres">
      <dgm:prSet presAssocID="{7AA93D6E-DEF0-4516-A9A3-177E64F759B7}" presName="desTx" presStyleLbl="alignAccFollowNode1" presStyleIdx="0" presStyleCnt="2">
        <dgm:presLayoutVars>
          <dgm:bulletEnabled val="1"/>
        </dgm:presLayoutVars>
      </dgm:prSet>
      <dgm:spPr>
        <a:blipFill rotWithShape="0">
          <a:blip xmlns:r="http://schemas.openxmlformats.org/officeDocument/2006/relationships" r:embed="rId1"/>
          <a:stretch>
            <a:fillRect/>
          </a:stretch>
        </a:blipFill>
      </dgm:spPr>
      <dgm:t>
        <a:bodyPr/>
        <a:lstStyle/>
        <a:p>
          <a:endParaRPr lang="es-EC"/>
        </a:p>
      </dgm:t>
    </dgm:pt>
    <dgm:pt modelId="{D9A4D8DA-9D9D-486B-99AA-9B34D0610734}" type="pres">
      <dgm:prSet presAssocID="{4212249F-3D2D-49C5-BCCB-9A84CA9DC411}" presName="space" presStyleCnt="0"/>
      <dgm:spPr/>
    </dgm:pt>
    <dgm:pt modelId="{5B3EC87F-BB67-4C22-9312-A976543970DD}" type="pres">
      <dgm:prSet presAssocID="{FD19DEC3-C16C-4A2F-BA4B-1B3DE01256B5}" presName="composite" presStyleCnt="0"/>
      <dgm:spPr/>
    </dgm:pt>
    <dgm:pt modelId="{19A3CA0F-0852-453D-BA92-401CF1B834DF}" type="pres">
      <dgm:prSet presAssocID="{FD19DEC3-C16C-4A2F-BA4B-1B3DE01256B5}" presName="parTx" presStyleLbl="alignNode1" presStyleIdx="1" presStyleCnt="2">
        <dgm:presLayoutVars>
          <dgm:chMax val="0"/>
          <dgm:chPref val="0"/>
          <dgm:bulletEnabled val="1"/>
        </dgm:presLayoutVars>
      </dgm:prSet>
      <dgm:spPr/>
      <dgm:t>
        <a:bodyPr/>
        <a:lstStyle/>
        <a:p>
          <a:endParaRPr lang="es-EC"/>
        </a:p>
      </dgm:t>
    </dgm:pt>
    <dgm:pt modelId="{33B002EE-7BDE-478B-B5ED-30E1E09B445D}" type="pres">
      <dgm:prSet presAssocID="{FD19DEC3-C16C-4A2F-BA4B-1B3DE01256B5}" presName="desTx" presStyleLbl="alignAccFollowNode1" presStyleIdx="1" presStyleCnt="2">
        <dgm:presLayoutVars>
          <dgm:bulletEnabled val="1"/>
        </dgm:presLayoutVars>
      </dgm:prSet>
      <dgm:spPr>
        <a:blipFill rotWithShape="0">
          <a:blip xmlns:r="http://schemas.openxmlformats.org/officeDocument/2006/relationships" r:embed="rId2"/>
          <a:stretch>
            <a:fillRect/>
          </a:stretch>
        </a:blipFill>
      </dgm:spPr>
      <dgm:t>
        <a:bodyPr/>
        <a:lstStyle/>
        <a:p>
          <a:endParaRPr lang="es-EC"/>
        </a:p>
      </dgm:t>
    </dgm:pt>
  </dgm:ptLst>
  <dgm:cxnLst>
    <dgm:cxn modelId="{9EFDD401-9115-41E9-89BE-DE43C53F1916}" type="presOf" srcId="{09C34D0E-ABEC-4151-B157-6065FF77132D}" destId="{21210317-0209-4834-B27B-1AA7F44C16E6}" srcOrd="0" destOrd="0" presId="urn:microsoft.com/office/officeart/2005/8/layout/hList1"/>
    <dgm:cxn modelId="{45338307-58A5-4853-916A-3E58F70758E8}" srcId="{09C34D0E-ABEC-4151-B157-6065FF77132D}" destId="{FD19DEC3-C16C-4A2F-BA4B-1B3DE01256B5}" srcOrd="1" destOrd="0" parTransId="{D566BA4B-B264-4D37-9486-73BAE4C6DD3F}" sibTransId="{AD0E9309-B394-4D29-B19E-B51CF9BF7CB3}"/>
    <dgm:cxn modelId="{8A113DFC-26F0-4275-97F8-5B021CA0C116}" srcId="{09C34D0E-ABEC-4151-B157-6065FF77132D}" destId="{7AA93D6E-DEF0-4516-A9A3-177E64F759B7}" srcOrd="0" destOrd="0" parTransId="{4B3456CA-7333-4EFA-870E-B3D2D853B542}" sibTransId="{4212249F-3D2D-49C5-BCCB-9A84CA9DC411}"/>
    <dgm:cxn modelId="{1A564AA0-4DCD-4219-A1F3-736FE36B45FB}" type="presOf" srcId="{7AA93D6E-DEF0-4516-A9A3-177E64F759B7}" destId="{71B3C6A8-2A28-4FA7-A4F2-9EFB3B01A790}" srcOrd="0" destOrd="0" presId="urn:microsoft.com/office/officeart/2005/8/layout/hList1"/>
    <dgm:cxn modelId="{DA5BD800-F94D-46D9-B5C9-531F25EF3F2A}" type="presOf" srcId="{FD19DEC3-C16C-4A2F-BA4B-1B3DE01256B5}" destId="{19A3CA0F-0852-453D-BA92-401CF1B834DF}" srcOrd="0" destOrd="0" presId="urn:microsoft.com/office/officeart/2005/8/layout/hList1"/>
    <dgm:cxn modelId="{73C79335-B09A-4160-91D1-EBA3C261C8E3}" type="presParOf" srcId="{21210317-0209-4834-B27B-1AA7F44C16E6}" destId="{29FE39DA-BBD3-4728-B9A9-BFB15B4364C2}" srcOrd="0" destOrd="0" presId="urn:microsoft.com/office/officeart/2005/8/layout/hList1"/>
    <dgm:cxn modelId="{66A2D2D8-814C-4D8B-936C-7DCE084BBB3D}" type="presParOf" srcId="{29FE39DA-BBD3-4728-B9A9-BFB15B4364C2}" destId="{71B3C6A8-2A28-4FA7-A4F2-9EFB3B01A790}" srcOrd="0" destOrd="0" presId="urn:microsoft.com/office/officeart/2005/8/layout/hList1"/>
    <dgm:cxn modelId="{1606A159-75C9-477D-B6DF-EC7E46A1F061}" type="presParOf" srcId="{29FE39DA-BBD3-4728-B9A9-BFB15B4364C2}" destId="{536B3B5E-4CB4-4F8F-91C6-E6B6C4F78922}" srcOrd="1" destOrd="0" presId="urn:microsoft.com/office/officeart/2005/8/layout/hList1"/>
    <dgm:cxn modelId="{8523480D-5F65-4B37-B81C-36CE3AFFFFC7}" type="presParOf" srcId="{21210317-0209-4834-B27B-1AA7F44C16E6}" destId="{D9A4D8DA-9D9D-486B-99AA-9B34D0610734}" srcOrd="1" destOrd="0" presId="urn:microsoft.com/office/officeart/2005/8/layout/hList1"/>
    <dgm:cxn modelId="{4D92ED18-46DB-449D-A7E8-E527607F5AFB}" type="presParOf" srcId="{21210317-0209-4834-B27B-1AA7F44C16E6}" destId="{5B3EC87F-BB67-4C22-9312-A976543970DD}" srcOrd="2" destOrd="0" presId="urn:microsoft.com/office/officeart/2005/8/layout/hList1"/>
    <dgm:cxn modelId="{A99ED4F8-E5EB-4481-B022-707DFDA16D3D}" type="presParOf" srcId="{5B3EC87F-BB67-4C22-9312-A976543970DD}" destId="{19A3CA0F-0852-453D-BA92-401CF1B834DF}" srcOrd="0" destOrd="0" presId="urn:microsoft.com/office/officeart/2005/8/layout/hList1"/>
    <dgm:cxn modelId="{66E7DA64-CBFC-4C0F-B863-84074A96DA9A}" type="presParOf" srcId="{5B3EC87F-BB67-4C22-9312-A976543970DD}" destId="{33B002EE-7BDE-478B-B5ED-30E1E09B445D}"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28139B2C-DF8D-4DCB-A3CC-BAAF96A5547F}"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s-EC"/>
        </a:p>
      </dgm:t>
    </dgm:pt>
    <dgm:pt modelId="{3FB377A4-F7CA-4900-82CC-A55AB226A5D0}">
      <dgm:prSet phldrT="[Texto]" custT="1"/>
      <dgm:spPr/>
      <dgm:t>
        <a:bodyPr/>
        <a:lstStyle/>
        <a:p>
          <a:r>
            <a:rPr lang="es-EC" sz="1600" dirty="0"/>
            <a:t>Rastra</a:t>
          </a:r>
        </a:p>
      </dgm:t>
    </dgm:pt>
    <dgm:pt modelId="{8A7E5C3A-C6EC-44FD-B50E-05180930E456}" type="parTrans" cxnId="{52ECF2EC-A357-455A-ADE6-9DF5E461C56A}">
      <dgm:prSet/>
      <dgm:spPr/>
      <dgm:t>
        <a:bodyPr/>
        <a:lstStyle/>
        <a:p>
          <a:endParaRPr lang="es-EC"/>
        </a:p>
      </dgm:t>
    </dgm:pt>
    <dgm:pt modelId="{3E0E573C-C651-463B-91C2-9E027924233F}" type="sibTrans" cxnId="{52ECF2EC-A357-455A-ADE6-9DF5E461C56A}">
      <dgm:prSet/>
      <dgm:spPr/>
      <dgm:t>
        <a:bodyPr/>
        <a:lstStyle/>
        <a:p>
          <a:endParaRPr lang="es-EC"/>
        </a:p>
      </dgm:t>
    </dgm:pt>
    <dgm:pt modelId="{D13A0F1D-FD56-4471-80EC-CA5EDDFF079A}">
      <dgm:prSet custT="1"/>
      <dgm:spPr/>
      <dgm:t>
        <a:bodyPr/>
        <a:lstStyle/>
        <a:p>
          <a:r>
            <a:rPr lang="es-EC" sz="1600" dirty="0" err="1" smtClean="0"/>
            <a:t>Fangueador</a:t>
          </a:r>
          <a:endParaRPr lang="es-EC" sz="1600" dirty="0"/>
        </a:p>
      </dgm:t>
    </dgm:pt>
    <dgm:pt modelId="{7FD6B11E-D26B-4151-B0C2-685B31D24FC3}" type="parTrans" cxnId="{9F0699E4-6244-4115-BA8C-42F97496C869}">
      <dgm:prSet/>
      <dgm:spPr/>
      <dgm:t>
        <a:bodyPr/>
        <a:lstStyle/>
        <a:p>
          <a:endParaRPr lang="es-EC"/>
        </a:p>
      </dgm:t>
    </dgm:pt>
    <dgm:pt modelId="{B185AAB1-4BEA-4328-958B-089749CFF35C}" type="sibTrans" cxnId="{9F0699E4-6244-4115-BA8C-42F97496C869}">
      <dgm:prSet/>
      <dgm:spPr/>
      <dgm:t>
        <a:bodyPr/>
        <a:lstStyle/>
        <a:p>
          <a:endParaRPr lang="es-EC"/>
        </a:p>
      </dgm:t>
    </dgm:pt>
    <dgm:pt modelId="{93321A58-009F-4B9A-8A9B-EF52A4B8E112}">
      <dgm:prSet custT="1"/>
      <dgm:spPr/>
      <dgm:t>
        <a:bodyPr/>
        <a:lstStyle/>
        <a:p>
          <a:r>
            <a:rPr lang="es-EC" sz="1600" dirty="0"/>
            <a:t>Surcadora</a:t>
          </a:r>
        </a:p>
      </dgm:t>
    </dgm:pt>
    <dgm:pt modelId="{149C5083-7B40-4E33-A58E-160D25432613}" type="parTrans" cxnId="{D1CDF7BE-9421-4542-96EF-B6D3E3CEE8EA}">
      <dgm:prSet/>
      <dgm:spPr/>
      <dgm:t>
        <a:bodyPr/>
        <a:lstStyle/>
        <a:p>
          <a:endParaRPr lang="es-EC"/>
        </a:p>
      </dgm:t>
    </dgm:pt>
    <dgm:pt modelId="{3CDE7BEA-C328-4CFD-B215-9D2960473390}" type="sibTrans" cxnId="{D1CDF7BE-9421-4542-96EF-B6D3E3CEE8EA}">
      <dgm:prSet/>
      <dgm:spPr/>
      <dgm:t>
        <a:bodyPr/>
        <a:lstStyle/>
        <a:p>
          <a:endParaRPr lang="es-EC"/>
        </a:p>
      </dgm:t>
    </dgm:pt>
    <dgm:pt modelId="{FE68D7B0-376A-48ED-9EEC-2BAEF1C49A0C}">
      <dgm:prSet custT="1"/>
      <dgm:spPr/>
      <dgm:t>
        <a:bodyPr/>
        <a:lstStyle/>
        <a:p>
          <a:r>
            <a:rPr lang="es-EC" sz="1600" dirty="0" err="1" smtClean="0"/>
            <a:t>Rotavator</a:t>
          </a:r>
          <a:endParaRPr lang="es-EC" sz="1600" dirty="0"/>
        </a:p>
      </dgm:t>
    </dgm:pt>
    <dgm:pt modelId="{9DFFF243-261F-44F1-A706-EC232EA647DD}" type="parTrans" cxnId="{1A6BC84F-E9DA-462F-89AD-9394FDA364CA}">
      <dgm:prSet/>
      <dgm:spPr/>
      <dgm:t>
        <a:bodyPr/>
        <a:lstStyle/>
        <a:p>
          <a:endParaRPr lang="es-EC"/>
        </a:p>
      </dgm:t>
    </dgm:pt>
    <dgm:pt modelId="{CAF79040-B175-4754-B891-234352780D6D}" type="sibTrans" cxnId="{1A6BC84F-E9DA-462F-89AD-9394FDA364CA}">
      <dgm:prSet/>
      <dgm:spPr/>
      <dgm:t>
        <a:bodyPr/>
        <a:lstStyle/>
        <a:p>
          <a:endParaRPr lang="es-EC"/>
        </a:p>
      </dgm:t>
    </dgm:pt>
    <dgm:pt modelId="{1C023ECA-12D7-4CB8-9E7E-D1B886479652}" type="pres">
      <dgm:prSet presAssocID="{28139B2C-DF8D-4DCB-A3CC-BAAF96A5547F}" presName="Name0" presStyleCnt="0">
        <dgm:presLayoutVars>
          <dgm:dir/>
          <dgm:resizeHandles val="exact"/>
        </dgm:presLayoutVars>
      </dgm:prSet>
      <dgm:spPr/>
      <dgm:t>
        <a:bodyPr/>
        <a:lstStyle/>
        <a:p>
          <a:endParaRPr lang="es-EC"/>
        </a:p>
      </dgm:t>
    </dgm:pt>
    <dgm:pt modelId="{0F565434-922C-4E16-A703-A59A3E4E24D3}" type="pres">
      <dgm:prSet presAssocID="{3FB377A4-F7CA-4900-82CC-A55AB226A5D0}" presName="composite" presStyleCnt="0"/>
      <dgm:spPr/>
    </dgm:pt>
    <dgm:pt modelId="{C1B9CFB4-4215-48CB-8A68-DD3790DD3F37}" type="pres">
      <dgm:prSet presAssocID="{3FB377A4-F7CA-4900-82CC-A55AB226A5D0}" presName="rect1" presStyleLbl="bgImgPlace1" presStyleIdx="0" presStyleCnt="4" custLinFactNeighborX="5381"/>
      <dgm:spPr>
        <a:blipFill rotWithShape="1">
          <a:blip xmlns:r="http://schemas.openxmlformats.org/officeDocument/2006/relationships" r:embed="rId1"/>
          <a:stretch>
            <a:fillRect/>
          </a:stretch>
        </a:blipFill>
      </dgm:spPr>
      <dgm:t>
        <a:bodyPr/>
        <a:lstStyle/>
        <a:p>
          <a:endParaRPr lang="es-EC"/>
        </a:p>
      </dgm:t>
    </dgm:pt>
    <dgm:pt modelId="{73419B5A-75D6-4784-B399-AB5F3C75ABBD}" type="pres">
      <dgm:prSet presAssocID="{3FB377A4-F7CA-4900-82CC-A55AB226A5D0}" presName="wedgeRectCallout1" presStyleLbl="node1" presStyleIdx="0" presStyleCnt="4" custScaleX="68495" custScaleY="56945">
        <dgm:presLayoutVars>
          <dgm:bulletEnabled val="1"/>
        </dgm:presLayoutVars>
      </dgm:prSet>
      <dgm:spPr/>
      <dgm:t>
        <a:bodyPr/>
        <a:lstStyle/>
        <a:p>
          <a:endParaRPr lang="es-EC"/>
        </a:p>
      </dgm:t>
    </dgm:pt>
    <dgm:pt modelId="{02B8CF22-F965-48F2-8DA7-B758277D0BAD}" type="pres">
      <dgm:prSet presAssocID="{3E0E573C-C651-463B-91C2-9E027924233F}" presName="sibTrans" presStyleCnt="0"/>
      <dgm:spPr/>
    </dgm:pt>
    <dgm:pt modelId="{C8CEA641-4415-4AA3-8E72-2ED97BCAB61F}" type="pres">
      <dgm:prSet presAssocID="{93321A58-009F-4B9A-8A9B-EF52A4B8E112}" presName="composite" presStyleCnt="0"/>
      <dgm:spPr/>
    </dgm:pt>
    <dgm:pt modelId="{35EA890A-FA1C-4425-A357-0052A590CB9E}" type="pres">
      <dgm:prSet presAssocID="{93321A58-009F-4B9A-8A9B-EF52A4B8E112}" presName="rect1" presStyleLbl="bgImgPlace1" presStyleIdx="1" presStyleCnt="4" custLinFactNeighborX="5243" custLinFactNeighborY="1905"/>
      <dgm:spPr>
        <a:blipFill rotWithShape="1">
          <a:blip xmlns:r="http://schemas.openxmlformats.org/officeDocument/2006/relationships" r:embed="rId2"/>
          <a:stretch>
            <a:fillRect/>
          </a:stretch>
        </a:blipFill>
      </dgm:spPr>
      <dgm:t>
        <a:bodyPr/>
        <a:lstStyle/>
        <a:p>
          <a:endParaRPr lang="es-EC"/>
        </a:p>
      </dgm:t>
    </dgm:pt>
    <dgm:pt modelId="{8AEF10DE-26AF-49F8-A02F-A103D41BF428}" type="pres">
      <dgm:prSet presAssocID="{93321A58-009F-4B9A-8A9B-EF52A4B8E112}" presName="wedgeRectCallout1" presStyleLbl="node1" presStyleIdx="1" presStyleCnt="4" custScaleX="94897" custScaleY="58235" custLinFactNeighborX="1182" custLinFactNeighborY="52">
        <dgm:presLayoutVars>
          <dgm:bulletEnabled val="1"/>
        </dgm:presLayoutVars>
      </dgm:prSet>
      <dgm:spPr/>
      <dgm:t>
        <a:bodyPr/>
        <a:lstStyle/>
        <a:p>
          <a:endParaRPr lang="es-EC"/>
        </a:p>
      </dgm:t>
    </dgm:pt>
    <dgm:pt modelId="{22792911-7966-4197-9FE2-BFDF40E44FB8}" type="pres">
      <dgm:prSet presAssocID="{3CDE7BEA-C328-4CFD-B215-9D2960473390}" presName="sibTrans" presStyleCnt="0"/>
      <dgm:spPr/>
    </dgm:pt>
    <dgm:pt modelId="{E78B51F5-FC82-4408-84FC-1EB84377174F}" type="pres">
      <dgm:prSet presAssocID="{D13A0F1D-FD56-4471-80EC-CA5EDDFF079A}" presName="composite" presStyleCnt="0"/>
      <dgm:spPr/>
    </dgm:pt>
    <dgm:pt modelId="{6D11E86D-90C5-4C79-8A68-7E267C8DD709}" type="pres">
      <dgm:prSet presAssocID="{D13A0F1D-FD56-4471-80EC-CA5EDDFF079A}" presName="rect1" presStyleLbl="bgImgPlace1" presStyleIdx="2" presStyleCnt="4" custLinFactNeighborX="5422" custLinFactNeighborY="1855"/>
      <dgm:spPr>
        <a:blipFill rotWithShape="1">
          <a:blip xmlns:r="http://schemas.openxmlformats.org/officeDocument/2006/relationships" r:embed="rId3"/>
          <a:stretch>
            <a:fillRect/>
          </a:stretch>
        </a:blipFill>
      </dgm:spPr>
      <dgm:t>
        <a:bodyPr/>
        <a:lstStyle/>
        <a:p>
          <a:endParaRPr lang="es-EC"/>
        </a:p>
      </dgm:t>
    </dgm:pt>
    <dgm:pt modelId="{73AB7DBE-C45A-4F2F-90B2-0B4B2F90B11A}" type="pres">
      <dgm:prSet presAssocID="{D13A0F1D-FD56-4471-80EC-CA5EDDFF079A}" presName="wedgeRectCallout1" presStyleLbl="node1" presStyleIdx="2" presStyleCnt="4" custScaleX="86540" custScaleY="53906" custLinFactNeighborX="5534" custLinFactNeighborY="1279">
        <dgm:presLayoutVars>
          <dgm:bulletEnabled val="1"/>
        </dgm:presLayoutVars>
      </dgm:prSet>
      <dgm:spPr/>
      <dgm:t>
        <a:bodyPr/>
        <a:lstStyle/>
        <a:p>
          <a:endParaRPr lang="es-EC"/>
        </a:p>
      </dgm:t>
    </dgm:pt>
    <dgm:pt modelId="{635657AC-E1AC-4886-B8D1-7EFBDE46BE56}" type="pres">
      <dgm:prSet presAssocID="{B185AAB1-4BEA-4328-958B-089749CFF35C}" presName="sibTrans" presStyleCnt="0"/>
      <dgm:spPr/>
    </dgm:pt>
    <dgm:pt modelId="{5F57E126-7559-4392-B41E-223FA4576D9A}" type="pres">
      <dgm:prSet presAssocID="{FE68D7B0-376A-48ED-9EEC-2BAEF1C49A0C}" presName="composite" presStyleCnt="0"/>
      <dgm:spPr/>
    </dgm:pt>
    <dgm:pt modelId="{A1F1E70F-CB4D-4C12-8441-3E59B744028A}" type="pres">
      <dgm:prSet presAssocID="{FE68D7B0-376A-48ED-9EEC-2BAEF1C49A0C}" presName="rect1" presStyleLbl="bgImgPlace1" presStyleIdx="3" presStyleCnt="4"/>
      <dgm:spPr>
        <a:blipFill rotWithShape="1">
          <a:blip xmlns:r="http://schemas.openxmlformats.org/officeDocument/2006/relationships" r:embed="rId4"/>
          <a:stretch>
            <a:fillRect/>
          </a:stretch>
        </a:blipFill>
      </dgm:spPr>
      <dgm:t>
        <a:bodyPr/>
        <a:lstStyle/>
        <a:p>
          <a:endParaRPr lang="es-EC"/>
        </a:p>
      </dgm:t>
    </dgm:pt>
    <dgm:pt modelId="{00B55C10-14A5-4800-9731-5C9D89340449}" type="pres">
      <dgm:prSet presAssocID="{FE68D7B0-376A-48ED-9EEC-2BAEF1C49A0C}" presName="wedgeRectCallout1" presStyleLbl="node1" presStyleIdx="3" presStyleCnt="4" custScaleY="62247">
        <dgm:presLayoutVars>
          <dgm:bulletEnabled val="1"/>
        </dgm:presLayoutVars>
      </dgm:prSet>
      <dgm:spPr/>
      <dgm:t>
        <a:bodyPr/>
        <a:lstStyle/>
        <a:p>
          <a:endParaRPr lang="es-EC"/>
        </a:p>
      </dgm:t>
    </dgm:pt>
  </dgm:ptLst>
  <dgm:cxnLst>
    <dgm:cxn modelId="{005FD9B9-AF46-45F8-963C-AD740228BD5F}" type="presOf" srcId="{FE68D7B0-376A-48ED-9EEC-2BAEF1C49A0C}" destId="{00B55C10-14A5-4800-9731-5C9D89340449}" srcOrd="0" destOrd="0" presId="urn:microsoft.com/office/officeart/2008/layout/BendingPictureCaptionList"/>
    <dgm:cxn modelId="{D1CDF7BE-9421-4542-96EF-B6D3E3CEE8EA}" srcId="{28139B2C-DF8D-4DCB-A3CC-BAAF96A5547F}" destId="{93321A58-009F-4B9A-8A9B-EF52A4B8E112}" srcOrd="1" destOrd="0" parTransId="{149C5083-7B40-4E33-A58E-160D25432613}" sibTransId="{3CDE7BEA-C328-4CFD-B215-9D2960473390}"/>
    <dgm:cxn modelId="{EDD58E82-AB9B-4283-B975-04964E317606}" type="presOf" srcId="{93321A58-009F-4B9A-8A9B-EF52A4B8E112}" destId="{8AEF10DE-26AF-49F8-A02F-A103D41BF428}" srcOrd="0" destOrd="0" presId="urn:microsoft.com/office/officeart/2008/layout/BendingPictureCaptionList"/>
    <dgm:cxn modelId="{EFB4A69A-0F33-4E3C-9F53-D0CE6635A3E7}" type="presOf" srcId="{28139B2C-DF8D-4DCB-A3CC-BAAF96A5547F}" destId="{1C023ECA-12D7-4CB8-9E7E-D1B886479652}" srcOrd="0" destOrd="0" presId="urn:microsoft.com/office/officeart/2008/layout/BendingPictureCaptionList"/>
    <dgm:cxn modelId="{9F0699E4-6244-4115-BA8C-42F97496C869}" srcId="{28139B2C-DF8D-4DCB-A3CC-BAAF96A5547F}" destId="{D13A0F1D-FD56-4471-80EC-CA5EDDFF079A}" srcOrd="2" destOrd="0" parTransId="{7FD6B11E-D26B-4151-B0C2-685B31D24FC3}" sibTransId="{B185AAB1-4BEA-4328-958B-089749CFF35C}"/>
    <dgm:cxn modelId="{1A6BC84F-E9DA-462F-89AD-9394FDA364CA}" srcId="{28139B2C-DF8D-4DCB-A3CC-BAAF96A5547F}" destId="{FE68D7B0-376A-48ED-9EEC-2BAEF1C49A0C}" srcOrd="3" destOrd="0" parTransId="{9DFFF243-261F-44F1-A706-EC232EA647DD}" sibTransId="{CAF79040-B175-4754-B891-234352780D6D}"/>
    <dgm:cxn modelId="{C0E01474-E707-4C3C-BB9F-E97F3259BA09}" type="presOf" srcId="{D13A0F1D-FD56-4471-80EC-CA5EDDFF079A}" destId="{73AB7DBE-C45A-4F2F-90B2-0B4B2F90B11A}" srcOrd="0" destOrd="0" presId="urn:microsoft.com/office/officeart/2008/layout/BendingPictureCaptionList"/>
    <dgm:cxn modelId="{52ECF2EC-A357-455A-ADE6-9DF5E461C56A}" srcId="{28139B2C-DF8D-4DCB-A3CC-BAAF96A5547F}" destId="{3FB377A4-F7CA-4900-82CC-A55AB226A5D0}" srcOrd="0" destOrd="0" parTransId="{8A7E5C3A-C6EC-44FD-B50E-05180930E456}" sibTransId="{3E0E573C-C651-463B-91C2-9E027924233F}"/>
    <dgm:cxn modelId="{5D8D91D1-79CD-41B4-B45B-0A8088797C0A}" type="presOf" srcId="{3FB377A4-F7CA-4900-82CC-A55AB226A5D0}" destId="{73419B5A-75D6-4784-B399-AB5F3C75ABBD}" srcOrd="0" destOrd="0" presId="urn:microsoft.com/office/officeart/2008/layout/BendingPictureCaptionList"/>
    <dgm:cxn modelId="{75249BFA-7975-4D96-9CB3-71753A5C2EBC}" type="presParOf" srcId="{1C023ECA-12D7-4CB8-9E7E-D1B886479652}" destId="{0F565434-922C-4E16-A703-A59A3E4E24D3}" srcOrd="0" destOrd="0" presId="urn:microsoft.com/office/officeart/2008/layout/BendingPictureCaptionList"/>
    <dgm:cxn modelId="{CB82EF6B-EFC2-42D4-9BD5-37965FEA1C16}" type="presParOf" srcId="{0F565434-922C-4E16-A703-A59A3E4E24D3}" destId="{C1B9CFB4-4215-48CB-8A68-DD3790DD3F37}" srcOrd="0" destOrd="0" presId="urn:microsoft.com/office/officeart/2008/layout/BendingPictureCaptionList"/>
    <dgm:cxn modelId="{989F5C0E-6C5B-453F-915C-DFFAFB445996}" type="presParOf" srcId="{0F565434-922C-4E16-A703-A59A3E4E24D3}" destId="{73419B5A-75D6-4784-B399-AB5F3C75ABBD}" srcOrd="1" destOrd="0" presId="urn:microsoft.com/office/officeart/2008/layout/BendingPictureCaptionList"/>
    <dgm:cxn modelId="{19BD5632-297A-40F9-AB51-0EBC2F9A0D70}" type="presParOf" srcId="{1C023ECA-12D7-4CB8-9E7E-D1B886479652}" destId="{02B8CF22-F965-48F2-8DA7-B758277D0BAD}" srcOrd="1" destOrd="0" presId="urn:microsoft.com/office/officeart/2008/layout/BendingPictureCaptionList"/>
    <dgm:cxn modelId="{3E8D5040-A015-4242-9396-14F823199DA4}" type="presParOf" srcId="{1C023ECA-12D7-4CB8-9E7E-D1B886479652}" destId="{C8CEA641-4415-4AA3-8E72-2ED97BCAB61F}" srcOrd="2" destOrd="0" presId="urn:microsoft.com/office/officeart/2008/layout/BendingPictureCaptionList"/>
    <dgm:cxn modelId="{FDB31BFF-432B-43DB-9D47-6D7B07BC1941}" type="presParOf" srcId="{C8CEA641-4415-4AA3-8E72-2ED97BCAB61F}" destId="{35EA890A-FA1C-4425-A357-0052A590CB9E}" srcOrd="0" destOrd="0" presId="urn:microsoft.com/office/officeart/2008/layout/BendingPictureCaptionList"/>
    <dgm:cxn modelId="{2F037DDC-2862-44EC-9868-2803885D57BF}" type="presParOf" srcId="{C8CEA641-4415-4AA3-8E72-2ED97BCAB61F}" destId="{8AEF10DE-26AF-49F8-A02F-A103D41BF428}" srcOrd="1" destOrd="0" presId="urn:microsoft.com/office/officeart/2008/layout/BendingPictureCaptionList"/>
    <dgm:cxn modelId="{7A28664B-21D9-45B1-85BB-EFF610ECD56C}" type="presParOf" srcId="{1C023ECA-12D7-4CB8-9E7E-D1B886479652}" destId="{22792911-7966-4197-9FE2-BFDF40E44FB8}" srcOrd="3" destOrd="0" presId="urn:microsoft.com/office/officeart/2008/layout/BendingPictureCaptionList"/>
    <dgm:cxn modelId="{6B39E347-1E5F-43B1-91DA-20B65D688125}" type="presParOf" srcId="{1C023ECA-12D7-4CB8-9E7E-D1B886479652}" destId="{E78B51F5-FC82-4408-84FC-1EB84377174F}" srcOrd="4" destOrd="0" presId="urn:microsoft.com/office/officeart/2008/layout/BendingPictureCaptionList"/>
    <dgm:cxn modelId="{352CA532-B923-4FE6-B495-E5A34E60991A}" type="presParOf" srcId="{E78B51F5-FC82-4408-84FC-1EB84377174F}" destId="{6D11E86D-90C5-4C79-8A68-7E267C8DD709}" srcOrd="0" destOrd="0" presId="urn:microsoft.com/office/officeart/2008/layout/BendingPictureCaptionList"/>
    <dgm:cxn modelId="{7F889F30-224F-4EDB-8707-A2F0F204B1BA}" type="presParOf" srcId="{E78B51F5-FC82-4408-84FC-1EB84377174F}" destId="{73AB7DBE-C45A-4F2F-90B2-0B4B2F90B11A}" srcOrd="1" destOrd="0" presId="urn:microsoft.com/office/officeart/2008/layout/BendingPictureCaptionList"/>
    <dgm:cxn modelId="{E144ACD6-DCE1-4E89-9385-5EE5C0B1B3B6}" type="presParOf" srcId="{1C023ECA-12D7-4CB8-9E7E-D1B886479652}" destId="{635657AC-E1AC-4886-B8D1-7EFBDE46BE56}" srcOrd="5" destOrd="0" presId="urn:microsoft.com/office/officeart/2008/layout/BendingPictureCaptionList"/>
    <dgm:cxn modelId="{4FCDF162-863C-4718-9766-077AC0151C68}" type="presParOf" srcId="{1C023ECA-12D7-4CB8-9E7E-D1B886479652}" destId="{5F57E126-7559-4392-B41E-223FA4576D9A}" srcOrd="6" destOrd="0" presId="urn:microsoft.com/office/officeart/2008/layout/BendingPictureCaptionList"/>
    <dgm:cxn modelId="{F885A50E-6A0F-4F4F-8C79-76E0A616A2E2}" type="presParOf" srcId="{5F57E126-7559-4392-B41E-223FA4576D9A}" destId="{A1F1E70F-CB4D-4C12-8441-3E59B744028A}" srcOrd="0" destOrd="0" presId="urn:microsoft.com/office/officeart/2008/layout/BendingPictureCaptionList"/>
    <dgm:cxn modelId="{DE10C9B0-CAA6-480B-8883-5B551332D3C1}" type="presParOf" srcId="{5F57E126-7559-4392-B41E-223FA4576D9A}" destId="{00B55C10-14A5-4800-9731-5C9D89340449}"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28139B2C-DF8D-4DCB-A3CC-BAAF96A5547F}"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s-EC"/>
        </a:p>
      </dgm:t>
    </dgm:pt>
    <dgm:pt modelId="{3FB377A4-F7CA-4900-82CC-A55AB226A5D0}">
      <dgm:prSet phldrT="[Texto]"/>
      <dgm:spPr/>
      <dgm:t>
        <a:bodyPr/>
        <a:lstStyle/>
        <a:p>
          <a:r>
            <a:rPr lang="es-EC" dirty="0" smtClean="0"/>
            <a:t>Motocultor</a:t>
          </a:r>
          <a:endParaRPr lang="es-EC" dirty="0"/>
        </a:p>
      </dgm:t>
    </dgm:pt>
    <dgm:pt modelId="{8A7E5C3A-C6EC-44FD-B50E-05180930E456}" type="parTrans" cxnId="{52ECF2EC-A357-455A-ADE6-9DF5E461C56A}">
      <dgm:prSet/>
      <dgm:spPr/>
      <dgm:t>
        <a:bodyPr/>
        <a:lstStyle/>
        <a:p>
          <a:endParaRPr lang="es-EC"/>
        </a:p>
      </dgm:t>
    </dgm:pt>
    <dgm:pt modelId="{3E0E573C-C651-463B-91C2-9E027924233F}" type="sibTrans" cxnId="{52ECF2EC-A357-455A-ADE6-9DF5E461C56A}">
      <dgm:prSet/>
      <dgm:spPr/>
      <dgm:t>
        <a:bodyPr/>
        <a:lstStyle/>
        <a:p>
          <a:endParaRPr lang="es-EC"/>
        </a:p>
      </dgm:t>
    </dgm:pt>
    <dgm:pt modelId="{D13A0F1D-FD56-4471-80EC-CA5EDDFF079A}">
      <dgm:prSet/>
      <dgm:spPr/>
      <dgm:t>
        <a:bodyPr/>
        <a:lstStyle/>
        <a:p>
          <a:r>
            <a:rPr lang="es-EC" dirty="0" smtClean="0"/>
            <a:t>Tractor grande</a:t>
          </a:r>
          <a:endParaRPr lang="es-EC" dirty="0"/>
        </a:p>
      </dgm:t>
    </dgm:pt>
    <dgm:pt modelId="{7FD6B11E-D26B-4151-B0C2-685B31D24FC3}" type="parTrans" cxnId="{9F0699E4-6244-4115-BA8C-42F97496C869}">
      <dgm:prSet/>
      <dgm:spPr/>
      <dgm:t>
        <a:bodyPr/>
        <a:lstStyle/>
        <a:p>
          <a:endParaRPr lang="es-EC"/>
        </a:p>
      </dgm:t>
    </dgm:pt>
    <dgm:pt modelId="{B185AAB1-4BEA-4328-958B-089749CFF35C}" type="sibTrans" cxnId="{9F0699E4-6244-4115-BA8C-42F97496C869}">
      <dgm:prSet/>
      <dgm:spPr/>
      <dgm:t>
        <a:bodyPr/>
        <a:lstStyle/>
        <a:p>
          <a:endParaRPr lang="es-EC"/>
        </a:p>
      </dgm:t>
    </dgm:pt>
    <dgm:pt modelId="{93321A58-009F-4B9A-8A9B-EF52A4B8E112}">
      <dgm:prSet/>
      <dgm:spPr/>
      <dgm:t>
        <a:bodyPr/>
        <a:lstStyle/>
        <a:p>
          <a:r>
            <a:rPr lang="es-EC" dirty="0" smtClean="0"/>
            <a:t>Tractor pequeño</a:t>
          </a:r>
          <a:endParaRPr lang="es-EC" dirty="0"/>
        </a:p>
      </dgm:t>
    </dgm:pt>
    <dgm:pt modelId="{149C5083-7B40-4E33-A58E-160D25432613}" type="parTrans" cxnId="{D1CDF7BE-9421-4542-96EF-B6D3E3CEE8EA}">
      <dgm:prSet/>
      <dgm:spPr/>
      <dgm:t>
        <a:bodyPr/>
        <a:lstStyle/>
        <a:p>
          <a:endParaRPr lang="es-EC"/>
        </a:p>
      </dgm:t>
    </dgm:pt>
    <dgm:pt modelId="{3CDE7BEA-C328-4CFD-B215-9D2960473390}" type="sibTrans" cxnId="{D1CDF7BE-9421-4542-96EF-B6D3E3CEE8EA}">
      <dgm:prSet/>
      <dgm:spPr/>
      <dgm:t>
        <a:bodyPr/>
        <a:lstStyle/>
        <a:p>
          <a:endParaRPr lang="es-EC"/>
        </a:p>
      </dgm:t>
    </dgm:pt>
    <dgm:pt modelId="{6F60D171-E34C-4594-85E7-9DF6ECA00FF6}">
      <dgm:prSet/>
      <dgm:spPr/>
      <dgm:t>
        <a:bodyPr/>
        <a:lstStyle/>
        <a:p>
          <a:r>
            <a:rPr lang="es-EC" dirty="0" smtClean="0"/>
            <a:t>Tractor mediano</a:t>
          </a:r>
          <a:endParaRPr lang="es-EC" dirty="0"/>
        </a:p>
      </dgm:t>
    </dgm:pt>
    <dgm:pt modelId="{057917E4-B954-4C2D-9BA3-1A42DB8E1A90}" type="parTrans" cxnId="{813AA52E-6E14-41E8-8274-0803498F4E54}">
      <dgm:prSet/>
      <dgm:spPr/>
      <dgm:t>
        <a:bodyPr/>
        <a:lstStyle/>
        <a:p>
          <a:endParaRPr lang="es-EC"/>
        </a:p>
      </dgm:t>
    </dgm:pt>
    <dgm:pt modelId="{958CF155-8295-4322-B160-460A18237AF2}" type="sibTrans" cxnId="{813AA52E-6E14-41E8-8274-0803498F4E54}">
      <dgm:prSet/>
      <dgm:spPr/>
      <dgm:t>
        <a:bodyPr/>
        <a:lstStyle/>
        <a:p>
          <a:endParaRPr lang="es-EC"/>
        </a:p>
      </dgm:t>
    </dgm:pt>
    <dgm:pt modelId="{1C023ECA-12D7-4CB8-9E7E-D1B886479652}" type="pres">
      <dgm:prSet presAssocID="{28139B2C-DF8D-4DCB-A3CC-BAAF96A5547F}" presName="Name0" presStyleCnt="0">
        <dgm:presLayoutVars>
          <dgm:dir/>
          <dgm:resizeHandles val="exact"/>
        </dgm:presLayoutVars>
      </dgm:prSet>
      <dgm:spPr/>
      <dgm:t>
        <a:bodyPr/>
        <a:lstStyle/>
        <a:p>
          <a:endParaRPr lang="es-EC"/>
        </a:p>
      </dgm:t>
    </dgm:pt>
    <dgm:pt modelId="{0F565434-922C-4E16-A703-A59A3E4E24D3}" type="pres">
      <dgm:prSet presAssocID="{3FB377A4-F7CA-4900-82CC-A55AB226A5D0}" presName="composite" presStyleCnt="0"/>
      <dgm:spPr/>
    </dgm:pt>
    <dgm:pt modelId="{C1B9CFB4-4215-48CB-8A68-DD3790DD3F37}" type="pres">
      <dgm:prSet presAssocID="{3FB377A4-F7CA-4900-82CC-A55AB226A5D0}" presName="rect1" presStyleLbl="bgImgPlace1" presStyleIdx="0" presStyleCnt="4"/>
      <dgm:spPr>
        <a:blipFill rotWithShape="1">
          <a:blip xmlns:r="http://schemas.openxmlformats.org/officeDocument/2006/relationships" r:embed="rId1"/>
          <a:stretch>
            <a:fillRect/>
          </a:stretch>
        </a:blipFill>
      </dgm:spPr>
      <dgm:t>
        <a:bodyPr/>
        <a:lstStyle/>
        <a:p>
          <a:endParaRPr lang="es-EC"/>
        </a:p>
      </dgm:t>
    </dgm:pt>
    <dgm:pt modelId="{73419B5A-75D6-4784-B399-AB5F3C75ABBD}" type="pres">
      <dgm:prSet presAssocID="{3FB377A4-F7CA-4900-82CC-A55AB226A5D0}" presName="wedgeRectCallout1" presStyleLbl="node1" presStyleIdx="0" presStyleCnt="4">
        <dgm:presLayoutVars>
          <dgm:bulletEnabled val="1"/>
        </dgm:presLayoutVars>
      </dgm:prSet>
      <dgm:spPr/>
      <dgm:t>
        <a:bodyPr/>
        <a:lstStyle/>
        <a:p>
          <a:endParaRPr lang="es-EC"/>
        </a:p>
      </dgm:t>
    </dgm:pt>
    <dgm:pt modelId="{02B8CF22-F965-48F2-8DA7-B758277D0BAD}" type="pres">
      <dgm:prSet presAssocID="{3E0E573C-C651-463B-91C2-9E027924233F}" presName="sibTrans" presStyleCnt="0"/>
      <dgm:spPr/>
    </dgm:pt>
    <dgm:pt modelId="{E78B51F5-FC82-4408-84FC-1EB84377174F}" type="pres">
      <dgm:prSet presAssocID="{D13A0F1D-FD56-4471-80EC-CA5EDDFF079A}" presName="composite" presStyleCnt="0"/>
      <dgm:spPr/>
    </dgm:pt>
    <dgm:pt modelId="{6D11E86D-90C5-4C79-8A68-7E267C8DD709}" type="pres">
      <dgm:prSet presAssocID="{D13A0F1D-FD56-4471-80EC-CA5EDDFF079A}" presName="rect1" presStyleLbl="bgImgPlace1" presStyleIdx="1" presStyleCnt="4" custLinFactY="35120" custLinFactNeighborX="-1742" custLinFactNeighborY="100000"/>
      <dgm:spPr>
        <a:blipFill rotWithShape="1">
          <a:blip xmlns:r="http://schemas.openxmlformats.org/officeDocument/2006/relationships" r:embed="rId2"/>
          <a:stretch>
            <a:fillRect/>
          </a:stretch>
        </a:blipFill>
      </dgm:spPr>
      <dgm:t>
        <a:bodyPr/>
        <a:lstStyle/>
        <a:p>
          <a:endParaRPr lang="es-EC"/>
        </a:p>
      </dgm:t>
    </dgm:pt>
    <dgm:pt modelId="{73AB7DBE-C45A-4F2F-90B2-0B4B2F90B11A}" type="pres">
      <dgm:prSet presAssocID="{D13A0F1D-FD56-4471-80EC-CA5EDDFF079A}" presName="wedgeRectCallout1" presStyleLbl="node1" presStyleIdx="1" presStyleCnt="4" custLinFactY="192877" custLinFactNeighborX="-7302" custLinFactNeighborY="200000">
        <dgm:presLayoutVars>
          <dgm:bulletEnabled val="1"/>
        </dgm:presLayoutVars>
      </dgm:prSet>
      <dgm:spPr/>
      <dgm:t>
        <a:bodyPr/>
        <a:lstStyle/>
        <a:p>
          <a:endParaRPr lang="es-EC"/>
        </a:p>
      </dgm:t>
    </dgm:pt>
    <dgm:pt modelId="{32F4590E-EA32-4CDB-832F-F6A1D2922EE8}" type="pres">
      <dgm:prSet presAssocID="{B185AAB1-4BEA-4328-958B-089749CFF35C}" presName="sibTrans" presStyleCnt="0"/>
      <dgm:spPr/>
    </dgm:pt>
    <dgm:pt modelId="{029412E5-3FF4-4FBB-A328-11A90EED2820}" type="pres">
      <dgm:prSet presAssocID="{6F60D171-E34C-4594-85E7-9DF6ECA00FF6}" presName="composite" presStyleCnt="0"/>
      <dgm:spPr/>
    </dgm:pt>
    <dgm:pt modelId="{0D93007D-0750-4FE6-8768-FB2720452691}" type="pres">
      <dgm:prSet presAssocID="{6F60D171-E34C-4594-85E7-9DF6ECA00FF6}" presName="rect1" presStyleLbl="bgImgPlace1" presStyleIdx="2" presStyleCnt="4"/>
      <dgm:spPr>
        <a:blipFill rotWithShape="1">
          <a:blip xmlns:r="http://schemas.openxmlformats.org/officeDocument/2006/relationships" r:embed="rId3"/>
          <a:stretch>
            <a:fillRect/>
          </a:stretch>
        </a:blipFill>
      </dgm:spPr>
      <dgm:t>
        <a:bodyPr/>
        <a:lstStyle/>
        <a:p>
          <a:endParaRPr lang="es-EC"/>
        </a:p>
      </dgm:t>
    </dgm:pt>
    <dgm:pt modelId="{520CCFE2-9283-46D7-9940-8CB60A78E63E}" type="pres">
      <dgm:prSet presAssocID="{6F60D171-E34C-4594-85E7-9DF6ECA00FF6}" presName="wedgeRectCallout1" presStyleLbl="node1" presStyleIdx="2" presStyleCnt="4">
        <dgm:presLayoutVars>
          <dgm:bulletEnabled val="1"/>
        </dgm:presLayoutVars>
      </dgm:prSet>
      <dgm:spPr/>
      <dgm:t>
        <a:bodyPr/>
        <a:lstStyle/>
        <a:p>
          <a:endParaRPr lang="es-EC"/>
        </a:p>
      </dgm:t>
    </dgm:pt>
    <dgm:pt modelId="{CCB27547-AA52-402E-8648-FBC91A982D88}" type="pres">
      <dgm:prSet presAssocID="{958CF155-8295-4322-B160-460A18237AF2}" presName="sibTrans" presStyleCnt="0"/>
      <dgm:spPr/>
    </dgm:pt>
    <dgm:pt modelId="{C8CEA641-4415-4AA3-8E72-2ED97BCAB61F}" type="pres">
      <dgm:prSet presAssocID="{93321A58-009F-4B9A-8A9B-EF52A4B8E112}" presName="composite" presStyleCnt="0"/>
      <dgm:spPr/>
    </dgm:pt>
    <dgm:pt modelId="{35EA890A-FA1C-4425-A357-0052A590CB9E}" type="pres">
      <dgm:prSet presAssocID="{93321A58-009F-4B9A-8A9B-EF52A4B8E112}" presName="rect1" presStyleLbl="bgImgPlace1" presStyleIdx="3" presStyleCnt="4" custLinFactY="-34570" custLinFactNeighborX="-1742" custLinFactNeighborY="-100000"/>
      <dgm:spPr>
        <a:blipFill rotWithShape="1">
          <a:blip xmlns:r="http://schemas.openxmlformats.org/officeDocument/2006/relationships" r:embed="rId4"/>
          <a:stretch>
            <a:fillRect/>
          </a:stretch>
        </a:blipFill>
      </dgm:spPr>
      <dgm:t>
        <a:bodyPr/>
        <a:lstStyle/>
        <a:p>
          <a:endParaRPr lang="es-EC"/>
        </a:p>
      </dgm:t>
    </dgm:pt>
    <dgm:pt modelId="{8AEF10DE-26AF-49F8-A02F-A103D41BF428}" type="pres">
      <dgm:prSet presAssocID="{93321A58-009F-4B9A-8A9B-EF52A4B8E112}" presName="wedgeRectCallout1" presStyleLbl="node1" presStyleIdx="3" presStyleCnt="4" custLinFactY="-192503" custLinFactNeighborX="-7348" custLinFactNeighborY="-200000">
        <dgm:presLayoutVars>
          <dgm:bulletEnabled val="1"/>
        </dgm:presLayoutVars>
      </dgm:prSet>
      <dgm:spPr/>
      <dgm:t>
        <a:bodyPr/>
        <a:lstStyle/>
        <a:p>
          <a:endParaRPr lang="es-EC"/>
        </a:p>
      </dgm:t>
    </dgm:pt>
  </dgm:ptLst>
  <dgm:cxnLst>
    <dgm:cxn modelId="{D1CDF7BE-9421-4542-96EF-B6D3E3CEE8EA}" srcId="{28139B2C-DF8D-4DCB-A3CC-BAAF96A5547F}" destId="{93321A58-009F-4B9A-8A9B-EF52A4B8E112}" srcOrd="3" destOrd="0" parTransId="{149C5083-7B40-4E33-A58E-160D25432613}" sibTransId="{3CDE7BEA-C328-4CFD-B215-9D2960473390}"/>
    <dgm:cxn modelId="{9F0699E4-6244-4115-BA8C-42F97496C869}" srcId="{28139B2C-DF8D-4DCB-A3CC-BAAF96A5547F}" destId="{D13A0F1D-FD56-4471-80EC-CA5EDDFF079A}" srcOrd="1" destOrd="0" parTransId="{7FD6B11E-D26B-4151-B0C2-685B31D24FC3}" sibTransId="{B185AAB1-4BEA-4328-958B-089749CFF35C}"/>
    <dgm:cxn modelId="{E90C719D-A568-4CCF-B701-6AB548446599}" type="presOf" srcId="{3FB377A4-F7CA-4900-82CC-A55AB226A5D0}" destId="{73419B5A-75D6-4784-B399-AB5F3C75ABBD}" srcOrd="0" destOrd="0" presId="urn:microsoft.com/office/officeart/2008/layout/BendingPictureCaptionList"/>
    <dgm:cxn modelId="{E9B3B43C-C97F-4BCC-B2C2-CA0320ECC733}" type="presOf" srcId="{28139B2C-DF8D-4DCB-A3CC-BAAF96A5547F}" destId="{1C023ECA-12D7-4CB8-9E7E-D1B886479652}" srcOrd="0" destOrd="0" presId="urn:microsoft.com/office/officeart/2008/layout/BendingPictureCaptionList"/>
    <dgm:cxn modelId="{1BDA4AA1-379F-4374-9221-AE18C0CBD75C}" type="presOf" srcId="{D13A0F1D-FD56-4471-80EC-CA5EDDFF079A}" destId="{73AB7DBE-C45A-4F2F-90B2-0B4B2F90B11A}" srcOrd="0" destOrd="0" presId="urn:microsoft.com/office/officeart/2008/layout/BendingPictureCaptionList"/>
    <dgm:cxn modelId="{4D5AC299-A384-4D43-B3A3-814550DE1987}" type="presOf" srcId="{6F60D171-E34C-4594-85E7-9DF6ECA00FF6}" destId="{520CCFE2-9283-46D7-9940-8CB60A78E63E}" srcOrd="0" destOrd="0" presId="urn:microsoft.com/office/officeart/2008/layout/BendingPictureCaptionList"/>
    <dgm:cxn modelId="{448A77D8-10AE-4E5B-A760-D78C5D273258}" type="presOf" srcId="{93321A58-009F-4B9A-8A9B-EF52A4B8E112}" destId="{8AEF10DE-26AF-49F8-A02F-A103D41BF428}" srcOrd="0" destOrd="0" presId="urn:microsoft.com/office/officeart/2008/layout/BendingPictureCaptionList"/>
    <dgm:cxn modelId="{813AA52E-6E14-41E8-8274-0803498F4E54}" srcId="{28139B2C-DF8D-4DCB-A3CC-BAAF96A5547F}" destId="{6F60D171-E34C-4594-85E7-9DF6ECA00FF6}" srcOrd="2" destOrd="0" parTransId="{057917E4-B954-4C2D-9BA3-1A42DB8E1A90}" sibTransId="{958CF155-8295-4322-B160-460A18237AF2}"/>
    <dgm:cxn modelId="{52ECF2EC-A357-455A-ADE6-9DF5E461C56A}" srcId="{28139B2C-DF8D-4DCB-A3CC-BAAF96A5547F}" destId="{3FB377A4-F7CA-4900-82CC-A55AB226A5D0}" srcOrd="0" destOrd="0" parTransId="{8A7E5C3A-C6EC-44FD-B50E-05180930E456}" sibTransId="{3E0E573C-C651-463B-91C2-9E027924233F}"/>
    <dgm:cxn modelId="{4290C75B-721A-4880-90E5-48B0ABCB0CEE}" type="presParOf" srcId="{1C023ECA-12D7-4CB8-9E7E-D1B886479652}" destId="{0F565434-922C-4E16-A703-A59A3E4E24D3}" srcOrd="0" destOrd="0" presId="urn:microsoft.com/office/officeart/2008/layout/BendingPictureCaptionList"/>
    <dgm:cxn modelId="{75E1F13D-E252-4BF8-B3E6-4726769AC137}" type="presParOf" srcId="{0F565434-922C-4E16-A703-A59A3E4E24D3}" destId="{C1B9CFB4-4215-48CB-8A68-DD3790DD3F37}" srcOrd="0" destOrd="0" presId="urn:microsoft.com/office/officeart/2008/layout/BendingPictureCaptionList"/>
    <dgm:cxn modelId="{8D198E28-1942-499B-BC43-F04071576CAC}" type="presParOf" srcId="{0F565434-922C-4E16-A703-A59A3E4E24D3}" destId="{73419B5A-75D6-4784-B399-AB5F3C75ABBD}" srcOrd="1" destOrd="0" presId="urn:microsoft.com/office/officeart/2008/layout/BendingPictureCaptionList"/>
    <dgm:cxn modelId="{F2D21E34-1CD6-4D7B-99B6-C19437BE09DF}" type="presParOf" srcId="{1C023ECA-12D7-4CB8-9E7E-D1B886479652}" destId="{02B8CF22-F965-48F2-8DA7-B758277D0BAD}" srcOrd="1" destOrd="0" presId="urn:microsoft.com/office/officeart/2008/layout/BendingPictureCaptionList"/>
    <dgm:cxn modelId="{B4023795-E00B-4EF7-804A-D52CB1B83FEB}" type="presParOf" srcId="{1C023ECA-12D7-4CB8-9E7E-D1B886479652}" destId="{E78B51F5-FC82-4408-84FC-1EB84377174F}" srcOrd="2" destOrd="0" presId="urn:microsoft.com/office/officeart/2008/layout/BendingPictureCaptionList"/>
    <dgm:cxn modelId="{BDDDCB16-AAA3-4703-BD88-315AB329128C}" type="presParOf" srcId="{E78B51F5-FC82-4408-84FC-1EB84377174F}" destId="{6D11E86D-90C5-4C79-8A68-7E267C8DD709}" srcOrd="0" destOrd="0" presId="urn:microsoft.com/office/officeart/2008/layout/BendingPictureCaptionList"/>
    <dgm:cxn modelId="{0B594747-2CA9-4C63-B62B-916C069A1F9C}" type="presParOf" srcId="{E78B51F5-FC82-4408-84FC-1EB84377174F}" destId="{73AB7DBE-C45A-4F2F-90B2-0B4B2F90B11A}" srcOrd="1" destOrd="0" presId="urn:microsoft.com/office/officeart/2008/layout/BendingPictureCaptionList"/>
    <dgm:cxn modelId="{5ECDAA6A-ADDE-4455-BFBD-9F7629A113C9}" type="presParOf" srcId="{1C023ECA-12D7-4CB8-9E7E-D1B886479652}" destId="{32F4590E-EA32-4CDB-832F-F6A1D2922EE8}" srcOrd="3" destOrd="0" presId="urn:microsoft.com/office/officeart/2008/layout/BendingPictureCaptionList"/>
    <dgm:cxn modelId="{E45BF4A5-B9DD-49D3-B021-EF88F772B5DC}" type="presParOf" srcId="{1C023ECA-12D7-4CB8-9E7E-D1B886479652}" destId="{029412E5-3FF4-4FBB-A328-11A90EED2820}" srcOrd="4" destOrd="0" presId="urn:microsoft.com/office/officeart/2008/layout/BendingPictureCaptionList"/>
    <dgm:cxn modelId="{D3193383-6063-49A1-85FA-496655E4C232}" type="presParOf" srcId="{029412E5-3FF4-4FBB-A328-11A90EED2820}" destId="{0D93007D-0750-4FE6-8768-FB2720452691}" srcOrd="0" destOrd="0" presId="urn:microsoft.com/office/officeart/2008/layout/BendingPictureCaptionList"/>
    <dgm:cxn modelId="{84642E30-31FC-4EFD-BFFE-4F1F21858062}" type="presParOf" srcId="{029412E5-3FF4-4FBB-A328-11A90EED2820}" destId="{520CCFE2-9283-46D7-9940-8CB60A78E63E}" srcOrd="1" destOrd="0" presId="urn:microsoft.com/office/officeart/2008/layout/BendingPictureCaptionList"/>
    <dgm:cxn modelId="{7E5D1698-34B5-4476-9A0C-C5F496B296DE}" type="presParOf" srcId="{1C023ECA-12D7-4CB8-9E7E-D1B886479652}" destId="{CCB27547-AA52-402E-8648-FBC91A982D88}" srcOrd="5" destOrd="0" presId="urn:microsoft.com/office/officeart/2008/layout/BendingPictureCaptionList"/>
    <dgm:cxn modelId="{F932BBD1-6773-44C8-A91C-BD023681F68C}" type="presParOf" srcId="{1C023ECA-12D7-4CB8-9E7E-D1B886479652}" destId="{C8CEA641-4415-4AA3-8E72-2ED97BCAB61F}" srcOrd="6" destOrd="0" presId="urn:microsoft.com/office/officeart/2008/layout/BendingPictureCaptionList"/>
    <dgm:cxn modelId="{AE20CFFE-A0DB-4B2E-97CB-A21A1D0AA9AF}" type="presParOf" srcId="{C8CEA641-4415-4AA3-8E72-2ED97BCAB61F}" destId="{35EA890A-FA1C-4425-A357-0052A590CB9E}" srcOrd="0" destOrd="0" presId="urn:microsoft.com/office/officeart/2008/layout/BendingPictureCaptionList"/>
    <dgm:cxn modelId="{0BD3AA4D-B428-402A-8B9A-E09A00AAB9F9}" type="presParOf" srcId="{C8CEA641-4415-4AA3-8E72-2ED97BCAB61F}" destId="{8AEF10DE-26AF-49F8-A02F-A103D41BF428}"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28139B2C-DF8D-4DCB-A3CC-BAAF96A5547F}"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s-EC"/>
        </a:p>
      </dgm:t>
    </dgm:pt>
    <dgm:pt modelId="{3FB377A4-F7CA-4900-82CC-A55AB226A5D0}">
      <dgm:prSet phldrT="[Texto]"/>
      <dgm:spPr/>
      <dgm:t>
        <a:bodyPr/>
        <a:lstStyle/>
        <a:p>
          <a:r>
            <a:rPr lang="es-EC" dirty="0"/>
            <a:t>Sembradora Manual</a:t>
          </a:r>
        </a:p>
      </dgm:t>
    </dgm:pt>
    <dgm:pt modelId="{8A7E5C3A-C6EC-44FD-B50E-05180930E456}" type="parTrans" cxnId="{52ECF2EC-A357-455A-ADE6-9DF5E461C56A}">
      <dgm:prSet/>
      <dgm:spPr/>
      <dgm:t>
        <a:bodyPr/>
        <a:lstStyle/>
        <a:p>
          <a:endParaRPr lang="es-EC"/>
        </a:p>
      </dgm:t>
    </dgm:pt>
    <dgm:pt modelId="{3E0E573C-C651-463B-91C2-9E027924233F}" type="sibTrans" cxnId="{52ECF2EC-A357-455A-ADE6-9DF5E461C56A}">
      <dgm:prSet/>
      <dgm:spPr/>
      <dgm:t>
        <a:bodyPr/>
        <a:lstStyle/>
        <a:p>
          <a:endParaRPr lang="es-EC"/>
        </a:p>
      </dgm:t>
    </dgm:pt>
    <dgm:pt modelId="{D13A0F1D-FD56-4471-80EC-CA5EDDFF079A}">
      <dgm:prSet/>
      <dgm:spPr/>
      <dgm:t>
        <a:bodyPr/>
        <a:lstStyle/>
        <a:p>
          <a:r>
            <a:rPr lang="es-EC" dirty="0" err="1" smtClean="0"/>
            <a:t>Transplantadora</a:t>
          </a:r>
          <a:r>
            <a:rPr lang="es-EC" dirty="0" smtClean="0"/>
            <a:t> </a:t>
          </a:r>
          <a:r>
            <a:rPr lang="es-EC" dirty="0"/>
            <a:t>Manual</a:t>
          </a:r>
        </a:p>
      </dgm:t>
    </dgm:pt>
    <dgm:pt modelId="{7FD6B11E-D26B-4151-B0C2-685B31D24FC3}" type="parTrans" cxnId="{9F0699E4-6244-4115-BA8C-42F97496C869}">
      <dgm:prSet/>
      <dgm:spPr/>
      <dgm:t>
        <a:bodyPr/>
        <a:lstStyle/>
        <a:p>
          <a:endParaRPr lang="es-EC"/>
        </a:p>
      </dgm:t>
    </dgm:pt>
    <dgm:pt modelId="{B185AAB1-4BEA-4328-958B-089749CFF35C}" type="sibTrans" cxnId="{9F0699E4-6244-4115-BA8C-42F97496C869}">
      <dgm:prSet/>
      <dgm:spPr/>
      <dgm:t>
        <a:bodyPr/>
        <a:lstStyle/>
        <a:p>
          <a:endParaRPr lang="es-EC"/>
        </a:p>
      </dgm:t>
    </dgm:pt>
    <dgm:pt modelId="{93321A58-009F-4B9A-8A9B-EF52A4B8E112}">
      <dgm:prSet/>
      <dgm:spPr/>
      <dgm:t>
        <a:bodyPr/>
        <a:lstStyle/>
        <a:p>
          <a:r>
            <a:rPr lang="es-EC" dirty="0" err="1" smtClean="0"/>
            <a:t>Transplantadora</a:t>
          </a:r>
          <a:r>
            <a:rPr lang="es-EC" dirty="0" smtClean="0"/>
            <a:t> </a:t>
          </a:r>
          <a:r>
            <a:rPr lang="es-EC" dirty="0"/>
            <a:t>Mecánica</a:t>
          </a:r>
        </a:p>
      </dgm:t>
    </dgm:pt>
    <dgm:pt modelId="{149C5083-7B40-4E33-A58E-160D25432613}" type="parTrans" cxnId="{D1CDF7BE-9421-4542-96EF-B6D3E3CEE8EA}">
      <dgm:prSet/>
      <dgm:spPr/>
      <dgm:t>
        <a:bodyPr/>
        <a:lstStyle/>
        <a:p>
          <a:endParaRPr lang="es-EC"/>
        </a:p>
      </dgm:t>
    </dgm:pt>
    <dgm:pt modelId="{3CDE7BEA-C328-4CFD-B215-9D2960473390}" type="sibTrans" cxnId="{D1CDF7BE-9421-4542-96EF-B6D3E3CEE8EA}">
      <dgm:prSet/>
      <dgm:spPr/>
      <dgm:t>
        <a:bodyPr/>
        <a:lstStyle/>
        <a:p>
          <a:endParaRPr lang="es-EC"/>
        </a:p>
      </dgm:t>
    </dgm:pt>
    <dgm:pt modelId="{509318AC-F71C-448F-955C-7AA03E4E9430}">
      <dgm:prSet/>
      <dgm:spPr/>
      <dgm:t>
        <a:bodyPr/>
        <a:lstStyle/>
        <a:p>
          <a:r>
            <a:rPr lang="es-EC" dirty="0"/>
            <a:t>Sembradora </a:t>
          </a:r>
          <a:r>
            <a:rPr lang="es-EC" dirty="0" smtClean="0"/>
            <a:t>Mecánica</a:t>
          </a:r>
          <a:endParaRPr lang="es-EC" dirty="0"/>
        </a:p>
      </dgm:t>
    </dgm:pt>
    <dgm:pt modelId="{495A86C1-06C6-422C-B5AD-48A676C17DB4}" type="parTrans" cxnId="{B4AB8DEB-4128-4FDA-90C1-129F008CC5A0}">
      <dgm:prSet/>
      <dgm:spPr/>
      <dgm:t>
        <a:bodyPr/>
        <a:lstStyle/>
        <a:p>
          <a:endParaRPr lang="es-EC"/>
        </a:p>
      </dgm:t>
    </dgm:pt>
    <dgm:pt modelId="{B1992DC5-E91E-4AD4-A37F-5FECC5B85760}" type="sibTrans" cxnId="{B4AB8DEB-4128-4FDA-90C1-129F008CC5A0}">
      <dgm:prSet/>
      <dgm:spPr/>
      <dgm:t>
        <a:bodyPr/>
        <a:lstStyle/>
        <a:p>
          <a:endParaRPr lang="es-EC"/>
        </a:p>
      </dgm:t>
    </dgm:pt>
    <dgm:pt modelId="{6F60D171-E34C-4594-85E7-9DF6ECA00FF6}">
      <dgm:prSet/>
      <dgm:spPr/>
      <dgm:t>
        <a:bodyPr/>
        <a:lstStyle/>
        <a:p>
          <a:r>
            <a:rPr lang="es-EC" dirty="0" smtClean="0"/>
            <a:t>Plantadora</a:t>
          </a:r>
          <a:endParaRPr lang="es-EC" dirty="0"/>
        </a:p>
      </dgm:t>
    </dgm:pt>
    <dgm:pt modelId="{057917E4-B954-4C2D-9BA3-1A42DB8E1A90}" type="parTrans" cxnId="{813AA52E-6E14-41E8-8274-0803498F4E54}">
      <dgm:prSet/>
      <dgm:spPr/>
      <dgm:t>
        <a:bodyPr/>
        <a:lstStyle/>
        <a:p>
          <a:endParaRPr lang="es-EC"/>
        </a:p>
      </dgm:t>
    </dgm:pt>
    <dgm:pt modelId="{958CF155-8295-4322-B160-460A18237AF2}" type="sibTrans" cxnId="{813AA52E-6E14-41E8-8274-0803498F4E54}">
      <dgm:prSet/>
      <dgm:spPr/>
      <dgm:t>
        <a:bodyPr/>
        <a:lstStyle/>
        <a:p>
          <a:endParaRPr lang="es-EC"/>
        </a:p>
      </dgm:t>
    </dgm:pt>
    <dgm:pt modelId="{1C023ECA-12D7-4CB8-9E7E-D1B886479652}" type="pres">
      <dgm:prSet presAssocID="{28139B2C-DF8D-4DCB-A3CC-BAAF96A5547F}" presName="Name0" presStyleCnt="0">
        <dgm:presLayoutVars>
          <dgm:dir/>
          <dgm:resizeHandles val="exact"/>
        </dgm:presLayoutVars>
      </dgm:prSet>
      <dgm:spPr/>
      <dgm:t>
        <a:bodyPr/>
        <a:lstStyle/>
        <a:p>
          <a:endParaRPr lang="es-EC"/>
        </a:p>
      </dgm:t>
    </dgm:pt>
    <dgm:pt modelId="{0F565434-922C-4E16-A703-A59A3E4E24D3}" type="pres">
      <dgm:prSet presAssocID="{3FB377A4-F7CA-4900-82CC-A55AB226A5D0}" presName="composite" presStyleCnt="0"/>
      <dgm:spPr/>
    </dgm:pt>
    <dgm:pt modelId="{C1B9CFB4-4215-48CB-8A68-DD3790DD3F37}" type="pres">
      <dgm:prSet presAssocID="{3FB377A4-F7CA-4900-82CC-A55AB226A5D0}" presName="rect1" presStyleLbl="bgImgPlace1" presStyleIdx="0" presStyleCnt="5"/>
      <dgm:spPr>
        <a:blipFill rotWithShape="1">
          <a:blip xmlns:r="http://schemas.openxmlformats.org/officeDocument/2006/relationships" r:embed="rId1"/>
          <a:stretch>
            <a:fillRect/>
          </a:stretch>
        </a:blipFill>
      </dgm:spPr>
      <dgm:t>
        <a:bodyPr/>
        <a:lstStyle/>
        <a:p>
          <a:endParaRPr lang="es-EC"/>
        </a:p>
      </dgm:t>
    </dgm:pt>
    <dgm:pt modelId="{73419B5A-75D6-4784-B399-AB5F3C75ABBD}" type="pres">
      <dgm:prSet presAssocID="{3FB377A4-F7CA-4900-82CC-A55AB226A5D0}" presName="wedgeRectCallout1" presStyleLbl="node1" presStyleIdx="0" presStyleCnt="5">
        <dgm:presLayoutVars>
          <dgm:bulletEnabled val="1"/>
        </dgm:presLayoutVars>
      </dgm:prSet>
      <dgm:spPr/>
      <dgm:t>
        <a:bodyPr/>
        <a:lstStyle/>
        <a:p>
          <a:endParaRPr lang="es-EC"/>
        </a:p>
      </dgm:t>
    </dgm:pt>
    <dgm:pt modelId="{02B8CF22-F965-48F2-8DA7-B758277D0BAD}" type="pres">
      <dgm:prSet presAssocID="{3E0E573C-C651-463B-91C2-9E027924233F}" presName="sibTrans" presStyleCnt="0"/>
      <dgm:spPr/>
    </dgm:pt>
    <dgm:pt modelId="{E78B51F5-FC82-4408-84FC-1EB84377174F}" type="pres">
      <dgm:prSet presAssocID="{D13A0F1D-FD56-4471-80EC-CA5EDDFF079A}" presName="composite" presStyleCnt="0"/>
      <dgm:spPr/>
    </dgm:pt>
    <dgm:pt modelId="{6D11E86D-90C5-4C79-8A68-7E267C8DD709}" type="pres">
      <dgm:prSet presAssocID="{D13A0F1D-FD56-4471-80EC-CA5EDDFF079A}" presName="rect1" presStyleLbl="bgImgPlace1" presStyleIdx="1" presStyleCnt="5" custLinFactY="37480" custLinFactNeighborX="-66774" custLinFactNeighborY="100000"/>
      <dgm:spPr>
        <a:blipFill rotWithShape="1">
          <a:blip xmlns:r="http://schemas.openxmlformats.org/officeDocument/2006/relationships" r:embed="rId2"/>
          <a:stretch>
            <a:fillRect/>
          </a:stretch>
        </a:blipFill>
      </dgm:spPr>
      <dgm:t>
        <a:bodyPr/>
        <a:lstStyle/>
        <a:p>
          <a:endParaRPr lang="es-EC"/>
        </a:p>
      </dgm:t>
    </dgm:pt>
    <dgm:pt modelId="{73AB7DBE-C45A-4F2F-90B2-0B4B2F90B11A}" type="pres">
      <dgm:prSet presAssocID="{D13A0F1D-FD56-4471-80EC-CA5EDDFF079A}" presName="wedgeRectCallout1" presStyleLbl="node1" presStyleIdx="1" presStyleCnt="5" custLinFactY="191528" custLinFactNeighborX="-88356" custLinFactNeighborY="200000">
        <dgm:presLayoutVars>
          <dgm:bulletEnabled val="1"/>
        </dgm:presLayoutVars>
      </dgm:prSet>
      <dgm:spPr/>
      <dgm:t>
        <a:bodyPr/>
        <a:lstStyle/>
        <a:p>
          <a:endParaRPr lang="es-EC"/>
        </a:p>
      </dgm:t>
    </dgm:pt>
    <dgm:pt modelId="{32F4590E-EA32-4CDB-832F-F6A1D2922EE8}" type="pres">
      <dgm:prSet presAssocID="{B185AAB1-4BEA-4328-958B-089749CFF35C}" presName="sibTrans" presStyleCnt="0"/>
      <dgm:spPr/>
    </dgm:pt>
    <dgm:pt modelId="{029412E5-3FF4-4FBB-A328-11A90EED2820}" type="pres">
      <dgm:prSet presAssocID="{6F60D171-E34C-4594-85E7-9DF6ECA00FF6}" presName="composite" presStyleCnt="0"/>
      <dgm:spPr/>
    </dgm:pt>
    <dgm:pt modelId="{0D93007D-0750-4FE6-8768-FB2720452691}" type="pres">
      <dgm:prSet presAssocID="{6F60D171-E34C-4594-85E7-9DF6ECA00FF6}" presName="rect1" presStyleLbl="bgImgPlace1" presStyleIdx="2" presStyleCnt="5"/>
      <dgm:spPr>
        <a:blipFill rotWithShape="1">
          <a:blip xmlns:r="http://schemas.openxmlformats.org/officeDocument/2006/relationships" r:embed="rId3"/>
          <a:stretch>
            <a:fillRect/>
          </a:stretch>
        </a:blipFill>
      </dgm:spPr>
      <dgm:t>
        <a:bodyPr/>
        <a:lstStyle/>
        <a:p>
          <a:endParaRPr lang="es-EC"/>
        </a:p>
      </dgm:t>
    </dgm:pt>
    <dgm:pt modelId="{520CCFE2-9283-46D7-9940-8CB60A78E63E}" type="pres">
      <dgm:prSet presAssocID="{6F60D171-E34C-4594-85E7-9DF6ECA00FF6}" presName="wedgeRectCallout1" presStyleLbl="node1" presStyleIdx="2" presStyleCnt="5">
        <dgm:presLayoutVars>
          <dgm:bulletEnabled val="1"/>
        </dgm:presLayoutVars>
      </dgm:prSet>
      <dgm:spPr/>
      <dgm:t>
        <a:bodyPr/>
        <a:lstStyle/>
        <a:p>
          <a:endParaRPr lang="es-EC"/>
        </a:p>
      </dgm:t>
    </dgm:pt>
    <dgm:pt modelId="{CCB27547-AA52-402E-8648-FBC91A982D88}" type="pres">
      <dgm:prSet presAssocID="{958CF155-8295-4322-B160-460A18237AF2}" presName="sibTrans" presStyleCnt="0"/>
      <dgm:spPr/>
    </dgm:pt>
    <dgm:pt modelId="{C8CEA641-4415-4AA3-8E72-2ED97BCAB61F}" type="pres">
      <dgm:prSet presAssocID="{93321A58-009F-4B9A-8A9B-EF52A4B8E112}" presName="composite" presStyleCnt="0"/>
      <dgm:spPr/>
    </dgm:pt>
    <dgm:pt modelId="{35EA890A-FA1C-4425-A357-0052A590CB9E}" type="pres">
      <dgm:prSet presAssocID="{93321A58-009F-4B9A-8A9B-EF52A4B8E112}" presName="rect1" presStyleLbl="bgImgPlace1" presStyleIdx="3" presStyleCnt="5" custLinFactX="16238" custLinFactNeighborX="100000" custLinFactNeighborY="-20"/>
      <dgm:spPr>
        <a:blipFill rotWithShape="1">
          <a:blip xmlns:r="http://schemas.openxmlformats.org/officeDocument/2006/relationships" r:embed="rId4"/>
          <a:stretch>
            <a:fillRect/>
          </a:stretch>
        </a:blipFill>
      </dgm:spPr>
      <dgm:t>
        <a:bodyPr/>
        <a:lstStyle/>
        <a:p>
          <a:endParaRPr lang="es-EC"/>
        </a:p>
      </dgm:t>
    </dgm:pt>
    <dgm:pt modelId="{8AEF10DE-26AF-49F8-A02F-A103D41BF428}" type="pres">
      <dgm:prSet presAssocID="{93321A58-009F-4B9A-8A9B-EF52A4B8E112}" presName="wedgeRectCallout1" presStyleLbl="node1" presStyleIdx="3" presStyleCnt="5" custLinFactX="27350" custLinFactNeighborX="100000" custLinFactNeighborY="-1329">
        <dgm:presLayoutVars>
          <dgm:bulletEnabled val="1"/>
        </dgm:presLayoutVars>
      </dgm:prSet>
      <dgm:spPr/>
      <dgm:t>
        <a:bodyPr/>
        <a:lstStyle/>
        <a:p>
          <a:endParaRPr lang="es-EC"/>
        </a:p>
      </dgm:t>
    </dgm:pt>
    <dgm:pt modelId="{22792911-7966-4197-9FE2-BFDF40E44FB8}" type="pres">
      <dgm:prSet presAssocID="{3CDE7BEA-C328-4CFD-B215-9D2960473390}" presName="sibTrans" presStyleCnt="0"/>
      <dgm:spPr/>
    </dgm:pt>
    <dgm:pt modelId="{5BE57CB5-F0CE-4A25-B904-57D1AE1F561A}" type="pres">
      <dgm:prSet presAssocID="{509318AC-F71C-448F-955C-7AA03E4E9430}" presName="composite" presStyleCnt="0"/>
      <dgm:spPr/>
    </dgm:pt>
    <dgm:pt modelId="{8B354269-B15E-411B-9DA2-808FC3F497ED}" type="pres">
      <dgm:prSet presAssocID="{509318AC-F71C-448F-955C-7AA03E4E9430}" presName="rect1" presStyleLbl="bgImgPlace1" presStyleIdx="4" presStyleCnt="5" custLinFactY="-35790" custLinFactNeighborX="-55295" custLinFactNeighborY="-100000"/>
      <dgm:spPr>
        <a:blipFill rotWithShape="1">
          <a:blip xmlns:r="http://schemas.openxmlformats.org/officeDocument/2006/relationships" r:embed="rId5"/>
          <a:stretch>
            <a:fillRect/>
          </a:stretch>
        </a:blipFill>
      </dgm:spPr>
      <dgm:t>
        <a:bodyPr/>
        <a:lstStyle/>
        <a:p>
          <a:endParaRPr lang="es-EC"/>
        </a:p>
      </dgm:t>
    </dgm:pt>
    <dgm:pt modelId="{C0876E46-3B8C-4FCC-AEBB-D379FEE9989A}" type="pres">
      <dgm:prSet presAssocID="{509318AC-F71C-448F-955C-7AA03E4E9430}" presName="wedgeRectCallout1" presStyleLbl="node1" presStyleIdx="4" presStyleCnt="5" custLinFactY="-184077" custLinFactNeighborX="-65267" custLinFactNeighborY="-200000">
        <dgm:presLayoutVars>
          <dgm:bulletEnabled val="1"/>
        </dgm:presLayoutVars>
      </dgm:prSet>
      <dgm:spPr/>
      <dgm:t>
        <a:bodyPr/>
        <a:lstStyle/>
        <a:p>
          <a:endParaRPr lang="es-EC"/>
        </a:p>
      </dgm:t>
    </dgm:pt>
  </dgm:ptLst>
  <dgm:cxnLst>
    <dgm:cxn modelId="{D1CDF7BE-9421-4542-96EF-B6D3E3CEE8EA}" srcId="{28139B2C-DF8D-4DCB-A3CC-BAAF96A5547F}" destId="{93321A58-009F-4B9A-8A9B-EF52A4B8E112}" srcOrd="3" destOrd="0" parTransId="{149C5083-7B40-4E33-A58E-160D25432613}" sibTransId="{3CDE7BEA-C328-4CFD-B215-9D2960473390}"/>
    <dgm:cxn modelId="{C43B190D-000B-4AB0-8ED0-1E82622DD132}" type="presOf" srcId="{28139B2C-DF8D-4DCB-A3CC-BAAF96A5547F}" destId="{1C023ECA-12D7-4CB8-9E7E-D1B886479652}" srcOrd="0" destOrd="0" presId="urn:microsoft.com/office/officeart/2008/layout/BendingPictureCaptionList"/>
    <dgm:cxn modelId="{9F0699E4-6244-4115-BA8C-42F97496C869}" srcId="{28139B2C-DF8D-4DCB-A3CC-BAAF96A5547F}" destId="{D13A0F1D-FD56-4471-80EC-CA5EDDFF079A}" srcOrd="1" destOrd="0" parTransId="{7FD6B11E-D26B-4151-B0C2-685B31D24FC3}" sibTransId="{B185AAB1-4BEA-4328-958B-089749CFF35C}"/>
    <dgm:cxn modelId="{E2BBF4B3-E187-4BA9-BFFA-154614DF7C44}" type="presOf" srcId="{3FB377A4-F7CA-4900-82CC-A55AB226A5D0}" destId="{73419B5A-75D6-4784-B399-AB5F3C75ABBD}" srcOrd="0" destOrd="0" presId="urn:microsoft.com/office/officeart/2008/layout/BendingPictureCaptionList"/>
    <dgm:cxn modelId="{2304C312-80DF-45A4-B8B6-C0C4D694AC95}" type="presOf" srcId="{93321A58-009F-4B9A-8A9B-EF52A4B8E112}" destId="{8AEF10DE-26AF-49F8-A02F-A103D41BF428}" srcOrd="0" destOrd="0" presId="urn:microsoft.com/office/officeart/2008/layout/BendingPictureCaptionList"/>
    <dgm:cxn modelId="{B4AB8DEB-4128-4FDA-90C1-129F008CC5A0}" srcId="{28139B2C-DF8D-4DCB-A3CC-BAAF96A5547F}" destId="{509318AC-F71C-448F-955C-7AA03E4E9430}" srcOrd="4" destOrd="0" parTransId="{495A86C1-06C6-422C-B5AD-48A676C17DB4}" sibTransId="{B1992DC5-E91E-4AD4-A37F-5FECC5B85760}"/>
    <dgm:cxn modelId="{778D47A0-8DDA-4A54-A8AB-9134DB86B9C6}" type="presOf" srcId="{D13A0F1D-FD56-4471-80EC-CA5EDDFF079A}" destId="{73AB7DBE-C45A-4F2F-90B2-0B4B2F90B11A}" srcOrd="0" destOrd="0" presId="urn:microsoft.com/office/officeart/2008/layout/BendingPictureCaptionList"/>
    <dgm:cxn modelId="{DA03557A-F779-4D8C-AF3A-7BD9634E88B3}" type="presOf" srcId="{6F60D171-E34C-4594-85E7-9DF6ECA00FF6}" destId="{520CCFE2-9283-46D7-9940-8CB60A78E63E}" srcOrd="0" destOrd="0" presId="urn:microsoft.com/office/officeart/2008/layout/BendingPictureCaptionList"/>
    <dgm:cxn modelId="{813AA52E-6E14-41E8-8274-0803498F4E54}" srcId="{28139B2C-DF8D-4DCB-A3CC-BAAF96A5547F}" destId="{6F60D171-E34C-4594-85E7-9DF6ECA00FF6}" srcOrd="2" destOrd="0" parTransId="{057917E4-B954-4C2D-9BA3-1A42DB8E1A90}" sibTransId="{958CF155-8295-4322-B160-460A18237AF2}"/>
    <dgm:cxn modelId="{52ECF2EC-A357-455A-ADE6-9DF5E461C56A}" srcId="{28139B2C-DF8D-4DCB-A3CC-BAAF96A5547F}" destId="{3FB377A4-F7CA-4900-82CC-A55AB226A5D0}" srcOrd="0" destOrd="0" parTransId="{8A7E5C3A-C6EC-44FD-B50E-05180930E456}" sibTransId="{3E0E573C-C651-463B-91C2-9E027924233F}"/>
    <dgm:cxn modelId="{9F083B6E-DC9F-4E2F-A0D9-D7CF6A4182A1}" type="presOf" srcId="{509318AC-F71C-448F-955C-7AA03E4E9430}" destId="{C0876E46-3B8C-4FCC-AEBB-D379FEE9989A}" srcOrd="0" destOrd="0" presId="urn:microsoft.com/office/officeart/2008/layout/BendingPictureCaptionList"/>
    <dgm:cxn modelId="{09E5F7DE-482F-438E-8691-86EBCB4B7A88}" type="presParOf" srcId="{1C023ECA-12D7-4CB8-9E7E-D1B886479652}" destId="{0F565434-922C-4E16-A703-A59A3E4E24D3}" srcOrd="0" destOrd="0" presId="urn:microsoft.com/office/officeart/2008/layout/BendingPictureCaptionList"/>
    <dgm:cxn modelId="{4B5E3F1B-0AFA-4968-BA51-71D7C657B62F}" type="presParOf" srcId="{0F565434-922C-4E16-A703-A59A3E4E24D3}" destId="{C1B9CFB4-4215-48CB-8A68-DD3790DD3F37}" srcOrd="0" destOrd="0" presId="urn:microsoft.com/office/officeart/2008/layout/BendingPictureCaptionList"/>
    <dgm:cxn modelId="{E1A99193-286D-4FCE-ADFF-DC4BF5B52A08}" type="presParOf" srcId="{0F565434-922C-4E16-A703-A59A3E4E24D3}" destId="{73419B5A-75D6-4784-B399-AB5F3C75ABBD}" srcOrd="1" destOrd="0" presId="urn:microsoft.com/office/officeart/2008/layout/BendingPictureCaptionList"/>
    <dgm:cxn modelId="{672CF50E-9855-4FD7-895C-1078CF59CD67}" type="presParOf" srcId="{1C023ECA-12D7-4CB8-9E7E-D1B886479652}" destId="{02B8CF22-F965-48F2-8DA7-B758277D0BAD}" srcOrd="1" destOrd="0" presId="urn:microsoft.com/office/officeart/2008/layout/BendingPictureCaptionList"/>
    <dgm:cxn modelId="{D754ED90-F4A7-4C2C-A5C4-C16F0F4DFCB0}" type="presParOf" srcId="{1C023ECA-12D7-4CB8-9E7E-D1B886479652}" destId="{E78B51F5-FC82-4408-84FC-1EB84377174F}" srcOrd="2" destOrd="0" presId="urn:microsoft.com/office/officeart/2008/layout/BendingPictureCaptionList"/>
    <dgm:cxn modelId="{8BE15C4F-69CA-40FB-B00D-0DEEAC62781E}" type="presParOf" srcId="{E78B51F5-FC82-4408-84FC-1EB84377174F}" destId="{6D11E86D-90C5-4C79-8A68-7E267C8DD709}" srcOrd="0" destOrd="0" presId="urn:microsoft.com/office/officeart/2008/layout/BendingPictureCaptionList"/>
    <dgm:cxn modelId="{AE666CAC-FC88-4DEF-AFB2-767FD801E1DA}" type="presParOf" srcId="{E78B51F5-FC82-4408-84FC-1EB84377174F}" destId="{73AB7DBE-C45A-4F2F-90B2-0B4B2F90B11A}" srcOrd="1" destOrd="0" presId="urn:microsoft.com/office/officeart/2008/layout/BendingPictureCaptionList"/>
    <dgm:cxn modelId="{2A4F7BE9-F443-474A-A4AC-213E94B7E9FC}" type="presParOf" srcId="{1C023ECA-12D7-4CB8-9E7E-D1B886479652}" destId="{32F4590E-EA32-4CDB-832F-F6A1D2922EE8}" srcOrd="3" destOrd="0" presId="urn:microsoft.com/office/officeart/2008/layout/BendingPictureCaptionList"/>
    <dgm:cxn modelId="{21906972-E1B6-4C76-9F90-2112E1A63B5A}" type="presParOf" srcId="{1C023ECA-12D7-4CB8-9E7E-D1B886479652}" destId="{029412E5-3FF4-4FBB-A328-11A90EED2820}" srcOrd="4" destOrd="0" presId="urn:microsoft.com/office/officeart/2008/layout/BendingPictureCaptionList"/>
    <dgm:cxn modelId="{A6FEBA80-B003-483A-9E42-A0CEE1903C13}" type="presParOf" srcId="{029412E5-3FF4-4FBB-A328-11A90EED2820}" destId="{0D93007D-0750-4FE6-8768-FB2720452691}" srcOrd="0" destOrd="0" presId="urn:microsoft.com/office/officeart/2008/layout/BendingPictureCaptionList"/>
    <dgm:cxn modelId="{897957A7-5A36-44C1-9086-681207B7CBFC}" type="presParOf" srcId="{029412E5-3FF4-4FBB-A328-11A90EED2820}" destId="{520CCFE2-9283-46D7-9940-8CB60A78E63E}" srcOrd="1" destOrd="0" presId="urn:microsoft.com/office/officeart/2008/layout/BendingPictureCaptionList"/>
    <dgm:cxn modelId="{5379E270-FB5D-4C80-A5C9-DBFCE01AA920}" type="presParOf" srcId="{1C023ECA-12D7-4CB8-9E7E-D1B886479652}" destId="{CCB27547-AA52-402E-8648-FBC91A982D88}" srcOrd="5" destOrd="0" presId="urn:microsoft.com/office/officeart/2008/layout/BendingPictureCaptionList"/>
    <dgm:cxn modelId="{26FB4608-4CB5-4541-A038-9DE69F45C838}" type="presParOf" srcId="{1C023ECA-12D7-4CB8-9E7E-D1B886479652}" destId="{C8CEA641-4415-4AA3-8E72-2ED97BCAB61F}" srcOrd="6" destOrd="0" presId="urn:microsoft.com/office/officeart/2008/layout/BendingPictureCaptionList"/>
    <dgm:cxn modelId="{C0D6ED6E-38F6-424D-B0FB-84F302039B53}" type="presParOf" srcId="{C8CEA641-4415-4AA3-8E72-2ED97BCAB61F}" destId="{35EA890A-FA1C-4425-A357-0052A590CB9E}" srcOrd="0" destOrd="0" presId="urn:microsoft.com/office/officeart/2008/layout/BendingPictureCaptionList"/>
    <dgm:cxn modelId="{2C0D2C6F-C1AD-4841-B844-D4BCF43FE2DA}" type="presParOf" srcId="{C8CEA641-4415-4AA3-8E72-2ED97BCAB61F}" destId="{8AEF10DE-26AF-49F8-A02F-A103D41BF428}" srcOrd="1" destOrd="0" presId="urn:microsoft.com/office/officeart/2008/layout/BendingPictureCaptionList"/>
    <dgm:cxn modelId="{747B6762-FD23-4FA6-9469-E388833541C4}" type="presParOf" srcId="{1C023ECA-12D7-4CB8-9E7E-D1B886479652}" destId="{22792911-7966-4197-9FE2-BFDF40E44FB8}" srcOrd="7" destOrd="0" presId="urn:microsoft.com/office/officeart/2008/layout/BendingPictureCaptionList"/>
    <dgm:cxn modelId="{235866AE-E2E8-4108-B291-B73A4F899872}" type="presParOf" srcId="{1C023ECA-12D7-4CB8-9E7E-D1B886479652}" destId="{5BE57CB5-F0CE-4A25-B904-57D1AE1F561A}" srcOrd="8" destOrd="0" presId="urn:microsoft.com/office/officeart/2008/layout/BendingPictureCaptionList"/>
    <dgm:cxn modelId="{D55E48F3-4FCF-40C0-A7B7-1552CDE3663A}" type="presParOf" srcId="{5BE57CB5-F0CE-4A25-B904-57D1AE1F561A}" destId="{8B354269-B15E-411B-9DA2-808FC3F497ED}" srcOrd="0" destOrd="0" presId="urn:microsoft.com/office/officeart/2008/layout/BendingPictureCaptionList"/>
    <dgm:cxn modelId="{396B8403-6AD9-4A5E-B8E9-7F66F1A06986}" type="presParOf" srcId="{5BE57CB5-F0CE-4A25-B904-57D1AE1F561A}" destId="{C0876E46-3B8C-4FCC-AEBB-D379FEE9989A}"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28139B2C-DF8D-4DCB-A3CC-BAAF96A5547F}"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s-EC"/>
        </a:p>
      </dgm:t>
    </dgm:pt>
    <dgm:pt modelId="{359781FB-1238-4F45-AF25-763B3779A604}">
      <dgm:prSet phldrT="[Texto]"/>
      <dgm:spPr/>
      <dgm:t>
        <a:bodyPr/>
        <a:lstStyle/>
        <a:p>
          <a:r>
            <a:rPr lang="es-EC" dirty="0"/>
            <a:t>Cultivador - Abonador</a:t>
          </a:r>
        </a:p>
      </dgm:t>
    </dgm:pt>
    <dgm:pt modelId="{4992BF76-2C35-41C6-ACBF-4D9B1586F192}" type="parTrans" cxnId="{BEAC1756-AB14-4FCD-B01B-1EC3D2F7005E}">
      <dgm:prSet/>
      <dgm:spPr/>
      <dgm:t>
        <a:bodyPr/>
        <a:lstStyle/>
        <a:p>
          <a:endParaRPr lang="es-EC"/>
        </a:p>
      </dgm:t>
    </dgm:pt>
    <dgm:pt modelId="{EE34739F-7A20-4AAB-AB2F-22D4368DEBB4}" type="sibTrans" cxnId="{BEAC1756-AB14-4FCD-B01B-1EC3D2F7005E}">
      <dgm:prSet/>
      <dgm:spPr/>
      <dgm:t>
        <a:bodyPr/>
        <a:lstStyle/>
        <a:p>
          <a:endParaRPr lang="es-EC"/>
        </a:p>
      </dgm:t>
    </dgm:pt>
    <dgm:pt modelId="{E066B353-AF06-4374-A341-D5BB2A2DB270}">
      <dgm:prSet/>
      <dgm:spPr/>
      <dgm:t>
        <a:bodyPr/>
        <a:lstStyle/>
        <a:p>
          <a:r>
            <a:rPr lang="es-EC" dirty="0" smtClean="0"/>
            <a:t>Boleadora</a:t>
          </a:r>
          <a:endParaRPr lang="es-EC" dirty="0"/>
        </a:p>
      </dgm:t>
    </dgm:pt>
    <dgm:pt modelId="{38549856-1F49-4ED4-8DB7-586074FFB0A0}" type="parTrans" cxnId="{56D04548-DEDB-4626-ADFE-C45440E0F870}">
      <dgm:prSet/>
      <dgm:spPr/>
      <dgm:t>
        <a:bodyPr/>
        <a:lstStyle/>
        <a:p>
          <a:endParaRPr lang="es-EC"/>
        </a:p>
      </dgm:t>
    </dgm:pt>
    <dgm:pt modelId="{E944CC87-79AE-4511-986F-0D5304D4426C}" type="sibTrans" cxnId="{56D04548-DEDB-4626-ADFE-C45440E0F870}">
      <dgm:prSet/>
      <dgm:spPr/>
      <dgm:t>
        <a:bodyPr/>
        <a:lstStyle/>
        <a:p>
          <a:endParaRPr lang="es-EC"/>
        </a:p>
      </dgm:t>
    </dgm:pt>
    <dgm:pt modelId="{6B52E501-9D01-4E76-8A4E-C552470811FB}">
      <dgm:prSet/>
      <dgm:spPr/>
      <dgm:t>
        <a:bodyPr/>
        <a:lstStyle/>
        <a:p>
          <a:r>
            <a:rPr lang="es-EC" dirty="0" smtClean="0"/>
            <a:t>Fumigadora </a:t>
          </a:r>
          <a:r>
            <a:rPr lang="es-EC" dirty="0"/>
            <a:t>de motor</a:t>
          </a:r>
        </a:p>
      </dgm:t>
    </dgm:pt>
    <dgm:pt modelId="{949DBB5E-BC0D-4961-86EB-9B11D795D2C0}" type="parTrans" cxnId="{6277C6CB-18E8-45FA-8645-F5700EB6D45A}">
      <dgm:prSet/>
      <dgm:spPr/>
      <dgm:t>
        <a:bodyPr/>
        <a:lstStyle/>
        <a:p>
          <a:endParaRPr lang="es-EC"/>
        </a:p>
      </dgm:t>
    </dgm:pt>
    <dgm:pt modelId="{23860BC0-C155-43F2-A597-1CDDC12B0185}" type="sibTrans" cxnId="{6277C6CB-18E8-45FA-8645-F5700EB6D45A}">
      <dgm:prSet/>
      <dgm:spPr/>
      <dgm:t>
        <a:bodyPr/>
        <a:lstStyle/>
        <a:p>
          <a:endParaRPr lang="es-EC"/>
        </a:p>
      </dgm:t>
    </dgm:pt>
    <dgm:pt modelId="{258D1CEF-5E46-45F0-B00F-054F740E87CE}">
      <dgm:prSet/>
      <dgm:spPr/>
      <dgm:t>
        <a:bodyPr/>
        <a:lstStyle/>
        <a:p>
          <a:r>
            <a:rPr lang="es-EC" dirty="0"/>
            <a:t>Aguilón - Zancudo</a:t>
          </a:r>
        </a:p>
      </dgm:t>
    </dgm:pt>
    <dgm:pt modelId="{C42B1EC8-40B1-459A-A406-09DB23440A1F}" type="parTrans" cxnId="{B9A74B60-C96E-4585-9F23-DA312DFAE535}">
      <dgm:prSet/>
      <dgm:spPr/>
      <dgm:t>
        <a:bodyPr/>
        <a:lstStyle/>
        <a:p>
          <a:endParaRPr lang="es-EC"/>
        </a:p>
      </dgm:t>
    </dgm:pt>
    <dgm:pt modelId="{20B553D1-E11F-4B35-AC6D-89CD9433A65F}" type="sibTrans" cxnId="{B9A74B60-C96E-4585-9F23-DA312DFAE535}">
      <dgm:prSet/>
      <dgm:spPr/>
      <dgm:t>
        <a:bodyPr/>
        <a:lstStyle/>
        <a:p>
          <a:endParaRPr lang="es-EC"/>
        </a:p>
      </dgm:t>
    </dgm:pt>
    <dgm:pt modelId="{84669BB9-C893-4109-8856-16D318EF6286}">
      <dgm:prSet/>
      <dgm:spPr/>
      <dgm:t>
        <a:bodyPr/>
        <a:lstStyle/>
        <a:p>
          <a:r>
            <a:rPr lang="es-EC" dirty="0" smtClean="0"/>
            <a:t>Fumigadora </a:t>
          </a:r>
          <a:r>
            <a:rPr lang="es-EC" dirty="0"/>
            <a:t>Estacionaria</a:t>
          </a:r>
        </a:p>
      </dgm:t>
    </dgm:pt>
    <dgm:pt modelId="{0A9D9173-CC7F-467C-99FF-3131275D0B9B}" type="parTrans" cxnId="{32702A44-1D04-43BB-AA4E-F5CAC69F241A}">
      <dgm:prSet/>
      <dgm:spPr/>
      <dgm:t>
        <a:bodyPr/>
        <a:lstStyle/>
        <a:p>
          <a:endParaRPr lang="es-EC"/>
        </a:p>
      </dgm:t>
    </dgm:pt>
    <dgm:pt modelId="{73ADD929-C529-4AEB-B65C-EEB0C2C17CF9}" type="sibTrans" cxnId="{32702A44-1D04-43BB-AA4E-F5CAC69F241A}">
      <dgm:prSet/>
      <dgm:spPr/>
      <dgm:t>
        <a:bodyPr/>
        <a:lstStyle/>
        <a:p>
          <a:endParaRPr lang="es-EC"/>
        </a:p>
      </dgm:t>
    </dgm:pt>
    <dgm:pt modelId="{60DC1551-A53C-42C2-9DBA-62CE2A811594}">
      <dgm:prSet/>
      <dgm:spPr/>
      <dgm:t>
        <a:bodyPr/>
        <a:lstStyle/>
        <a:p>
          <a:r>
            <a:rPr lang="es-EC" dirty="0" smtClean="0"/>
            <a:t>Fumigadora Manu</a:t>
          </a:r>
          <a:endParaRPr lang="es-EC" dirty="0"/>
        </a:p>
      </dgm:t>
    </dgm:pt>
    <dgm:pt modelId="{C99390B5-57CC-4227-98D2-9C86E916661B}" type="parTrans" cxnId="{7D49D0BA-3450-4FA5-9C1F-7046F1F7106D}">
      <dgm:prSet/>
      <dgm:spPr/>
      <dgm:t>
        <a:bodyPr/>
        <a:lstStyle/>
        <a:p>
          <a:endParaRPr lang="es-EC"/>
        </a:p>
      </dgm:t>
    </dgm:pt>
    <dgm:pt modelId="{1D0F2105-8F67-41C9-BB1C-9C026E9264B7}" type="sibTrans" cxnId="{7D49D0BA-3450-4FA5-9C1F-7046F1F7106D}">
      <dgm:prSet/>
      <dgm:spPr/>
      <dgm:t>
        <a:bodyPr/>
        <a:lstStyle/>
        <a:p>
          <a:endParaRPr lang="es-EC"/>
        </a:p>
      </dgm:t>
    </dgm:pt>
    <dgm:pt modelId="{8A3B9CD3-9F36-45C5-8EE7-0540AB1FFA56}">
      <dgm:prSet/>
      <dgm:spPr/>
      <dgm:t>
        <a:bodyPr/>
        <a:lstStyle/>
        <a:p>
          <a:r>
            <a:rPr lang="es-EC" dirty="0" err="1" smtClean="0"/>
            <a:t>Motoguadaña</a:t>
          </a:r>
          <a:endParaRPr lang="es-EC" dirty="0"/>
        </a:p>
      </dgm:t>
    </dgm:pt>
    <dgm:pt modelId="{0EE84625-21D6-40DF-ACFC-9F00D2B27679}" type="parTrans" cxnId="{5117E251-AF38-4594-8779-5984B2C6CF90}">
      <dgm:prSet/>
      <dgm:spPr/>
      <dgm:t>
        <a:bodyPr/>
        <a:lstStyle/>
        <a:p>
          <a:endParaRPr lang="es-EC"/>
        </a:p>
      </dgm:t>
    </dgm:pt>
    <dgm:pt modelId="{9A755D38-35C5-4EE3-A1F6-CEB234058633}" type="sibTrans" cxnId="{5117E251-AF38-4594-8779-5984B2C6CF90}">
      <dgm:prSet/>
      <dgm:spPr/>
      <dgm:t>
        <a:bodyPr/>
        <a:lstStyle/>
        <a:p>
          <a:endParaRPr lang="es-EC"/>
        </a:p>
      </dgm:t>
    </dgm:pt>
    <dgm:pt modelId="{BB9C5FC6-7EF0-4DA4-BA59-9BCE9CD75519}">
      <dgm:prSet/>
      <dgm:spPr/>
      <dgm:t>
        <a:bodyPr/>
        <a:lstStyle/>
        <a:p>
          <a:r>
            <a:rPr lang="es-EC" dirty="0" smtClean="0"/>
            <a:t>Avioneta fumigadora</a:t>
          </a:r>
          <a:endParaRPr lang="es-EC" dirty="0"/>
        </a:p>
      </dgm:t>
    </dgm:pt>
    <dgm:pt modelId="{9B299B6E-0EDA-4C1D-A9AB-5279E99B28FA}" type="parTrans" cxnId="{2C9636F7-BC8F-44C3-9FD0-A5EA82220534}">
      <dgm:prSet/>
      <dgm:spPr/>
      <dgm:t>
        <a:bodyPr/>
        <a:lstStyle/>
        <a:p>
          <a:endParaRPr lang="es-EC"/>
        </a:p>
      </dgm:t>
    </dgm:pt>
    <dgm:pt modelId="{33A406A3-0F13-45B7-9B76-09BE538DE2BE}" type="sibTrans" cxnId="{2C9636F7-BC8F-44C3-9FD0-A5EA82220534}">
      <dgm:prSet/>
      <dgm:spPr/>
      <dgm:t>
        <a:bodyPr/>
        <a:lstStyle/>
        <a:p>
          <a:endParaRPr lang="es-EC"/>
        </a:p>
      </dgm:t>
    </dgm:pt>
    <dgm:pt modelId="{1C023ECA-12D7-4CB8-9E7E-D1B886479652}" type="pres">
      <dgm:prSet presAssocID="{28139B2C-DF8D-4DCB-A3CC-BAAF96A5547F}" presName="Name0" presStyleCnt="0">
        <dgm:presLayoutVars>
          <dgm:dir/>
          <dgm:resizeHandles val="exact"/>
        </dgm:presLayoutVars>
      </dgm:prSet>
      <dgm:spPr/>
      <dgm:t>
        <a:bodyPr/>
        <a:lstStyle/>
        <a:p>
          <a:endParaRPr lang="es-EC"/>
        </a:p>
      </dgm:t>
    </dgm:pt>
    <dgm:pt modelId="{F80B4A29-65E7-4F45-8257-CB58ACC37972}" type="pres">
      <dgm:prSet presAssocID="{E066B353-AF06-4374-A341-D5BB2A2DB270}" presName="composite" presStyleCnt="0"/>
      <dgm:spPr/>
    </dgm:pt>
    <dgm:pt modelId="{87E3855F-96CF-4049-845B-750DC0034023}" type="pres">
      <dgm:prSet presAssocID="{E066B353-AF06-4374-A341-D5BB2A2DB270}" presName="rect1" presStyleLbl="bgImgPlace1" presStyleIdx="0" presStyleCnt="8"/>
      <dgm:spPr>
        <a:blipFill rotWithShape="1">
          <a:blip xmlns:r="http://schemas.openxmlformats.org/officeDocument/2006/relationships" r:embed="rId1"/>
          <a:stretch>
            <a:fillRect/>
          </a:stretch>
        </a:blipFill>
      </dgm:spPr>
      <dgm:t>
        <a:bodyPr/>
        <a:lstStyle/>
        <a:p>
          <a:endParaRPr lang="es-EC"/>
        </a:p>
      </dgm:t>
    </dgm:pt>
    <dgm:pt modelId="{8F7DFE9A-9947-4676-88C6-4474E56C58C9}" type="pres">
      <dgm:prSet presAssocID="{E066B353-AF06-4374-A341-D5BB2A2DB270}" presName="wedgeRectCallout1" presStyleLbl="node1" presStyleIdx="0" presStyleCnt="8">
        <dgm:presLayoutVars>
          <dgm:bulletEnabled val="1"/>
        </dgm:presLayoutVars>
      </dgm:prSet>
      <dgm:spPr/>
      <dgm:t>
        <a:bodyPr/>
        <a:lstStyle/>
        <a:p>
          <a:endParaRPr lang="es-EC"/>
        </a:p>
      </dgm:t>
    </dgm:pt>
    <dgm:pt modelId="{54F4B77F-F3BE-46E7-8941-0C25CF0B40E1}" type="pres">
      <dgm:prSet presAssocID="{E944CC87-79AE-4511-986F-0D5304D4426C}" presName="sibTrans" presStyleCnt="0"/>
      <dgm:spPr/>
    </dgm:pt>
    <dgm:pt modelId="{20C4E02E-05FF-443F-81EC-95EE60BD087E}" type="pres">
      <dgm:prSet presAssocID="{8A3B9CD3-9F36-45C5-8EE7-0540AB1FFA56}" presName="composite" presStyleCnt="0"/>
      <dgm:spPr/>
    </dgm:pt>
    <dgm:pt modelId="{A37DF837-34DA-4ABE-8497-825BCB537053}" type="pres">
      <dgm:prSet presAssocID="{8A3B9CD3-9F36-45C5-8EE7-0540AB1FFA56}" presName="rect1" presStyleLbl="bgImgPlace1" presStyleIdx="1" presStyleCnt="8"/>
      <dgm:spPr>
        <a:blipFill rotWithShape="1">
          <a:blip xmlns:r="http://schemas.openxmlformats.org/officeDocument/2006/relationships" r:embed="rId2"/>
          <a:stretch>
            <a:fillRect/>
          </a:stretch>
        </a:blipFill>
      </dgm:spPr>
      <dgm:t>
        <a:bodyPr/>
        <a:lstStyle/>
        <a:p>
          <a:endParaRPr lang="es-EC"/>
        </a:p>
      </dgm:t>
    </dgm:pt>
    <dgm:pt modelId="{EEFC7A2B-7CC5-40A9-B01C-191D2A756795}" type="pres">
      <dgm:prSet presAssocID="{8A3B9CD3-9F36-45C5-8EE7-0540AB1FFA56}" presName="wedgeRectCallout1" presStyleLbl="node1" presStyleIdx="1" presStyleCnt="8">
        <dgm:presLayoutVars>
          <dgm:bulletEnabled val="1"/>
        </dgm:presLayoutVars>
      </dgm:prSet>
      <dgm:spPr/>
      <dgm:t>
        <a:bodyPr/>
        <a:lstStyle/>
        <a:p>
          <a:endParaRPr lang="es-EC"/>
        </a:p>
      </dgm:t>
    </dgm:pt>
    <dgm:pt modelId="{0BEE493C-1E98-4D9A-BD22-EC7D1AC00D5A}" type="pres">
      <dgm:prSet presAssocID="{9A755D38-35C5-4EE3-A1F6-CEB234058633}" presName="sibTrans" presStyleCnt="0"/>
      <dgm:spPr/>
    </dgm:pt>
    <dgm:pt modelId="{3D42EED0-58F6-4106-8085-C87583F4560A}" type="pres">
      <dgm:prSet presAssocID="{359781FB-1238-4F45-AF25-763B3779A604}" presName="composite" presStyleCnt="0"/>
      <dgm:spPr/>
    </dgm:pt>
    <dgm:pt modelId="{74BE2649-C65B-4175-8031-7A28D35B3506}" type="pres">
      <dgm:prSet presAssocID="{359781FB-1238-4F45-AF25-763B3779A604}" presName="rect1" presStyleLbl="bgImgPlace1" presStyleIdx="2" presStyleCnt="8"/>
      <dgm:spPr>
        <a:blipFill rotWithShape="1">
          <a:blip xmlns:r="http://schemas.openxmlformats.org/officeDocument/2006/relationships" r:embed="rId3"/>
          <a:stretch>
            <a:fillRect/>
          </a:stretch>
        </a:blipFill>
      </dgm:spPr>
      <dgm:t>
        <a:bodyPr/>
        <a:lstStyle/>
        <a:p>
          <a:endParaRPr lang="es-EC"/>
        </a:p>
      </dgm:t>
    </dgm:pt>
    <dgm:pt modelId="{F4940B44-F469-436E-9B75-507DD4025980}" type="pres">
      <dgm:prSet presAssocID="{359781FB-1238-4F45-AF25-763B3779A604}" presName="wedgeRectCallout1" presStyleLbl="node1" presStyleIdx="2" presStyleCnt="8">
        <dgm:presLayoutVars>
          <dgm:bulletEnabled val="1"/>
        </dgm:presLayoutVars>
      </dgm:prSet>
      <dgm:spPr/>
      <dgm:t>
        <a:bodyPr/>
        <a:lstStyle/>
        <a:p>
          <a:endParaRPr lang="es-EC"/>
        </a:p>
      </dgm:t>
    </dgm:pt>
    <dgm:pt modelId="{8C11210D-8E6C-49F7-9305-34384DDE0F47}" type="pres">
      <dgm:prSet presAssocID="{EE34739F-7A20-4AAB-AB2F-22D4368DEBB4}" presName="sibTrans" presStyleCnt="0"/>
      <dgm:spPr/>
    </dgm:pt>
    <dgm:pt modelId="{033BB115-D61A-4395-8765-AD5E0CA467C9}" type="pres">
      <dgm:prSet presAssocID="{258D1CEF-5E46-45F0-B00F-054F740E87CE}" presName="composite" presStyleCnt="0"/>
      <dgm:spPr/>
    </dgm:pt>
    <dgm:pt modelId="{D75EB1D7-2487-471B-B630-249F7A3AF22D}" type="pres">
      <dgm:prSet presAssocID="{258D1CEF-5E46-45F0-B00F-054F740E87CE}" presName="rect1" presStyleLbl="bgImgPlace1" presStyleIdx="3" presStyleCnt="8"/>
      <dgm:spPr>
        <a:blipFill rotWithShape="1">
          <a:blip xmlns:r="http://schemas.openxmlformats.org/officeDocument/2006/relationships" r:embed="rId4"/>
          <a:stretch>
            <a:fillRect/>
          </a:stretch>
        </a:blipFill>
      </dgm:spPr>
      <dgm:t>
        <a:bodyPr/>
        <a:lstStyle/>
        <a:p>
          <a:endParaRPr lang="es-EC"/>
        </a:p>
      </dgm:t>
    </dgm:pt>
    <dgm:pt modelId="{3EAB4F3A-9998-4030-8136-C7D0DF441A4A}" type="pres">
      <dgm:prSet presAssocID="{258D1CEF-5E46-45F0-B00F-054F740E87CE}" presName="wedgeRectCallout1" presStyleLbl="node1" presStyleIdx="3" presStyleCnt="8">
        <dgm:presLayoutVars>
          <dgm:bulletEnabled val="1"/>
        </dgm:presLayoutVars>
      </dgm:prSet>
      <dgm:spPr/>
      <dgm:t>
        <a:bodyPr/>
        <a:lstStyle/>
        <a:p>
          <a:endParaRPr lang="es-EC"/>
        </a:p>
      </dgm:t>
    </dgm:pt>
    <dgm:pt modelId="{1E32CD0F-7C96-44A1-ACC3-04675F83AF45}" type="pres">
      <dgm:prSet presAssocID="{20B553D1-E11F-4B35-AC6D-89CD9433A65F}" presName="sibTrans" presStyleCnt="0"/>
      <dgm:spPr/>
    </dgm:pt>
    <dgm:pt modelId="{E20339BD-F98B-46B4-A6DB-536E394C9A67}" type="pres">
      <dgm:prSet presAssocID="{84669BB9-C893-4109-8856-16D318EF6286}" presName="composite" presStyleCnt="0"/>
      <dgm:spPr/>
    </dgm:pt>
    <dgm:pt modelId="{C7169CF0-810A-45E8-A5D6-1C41DB6039EA}" type="pres">
      <dgm:prSet presAssocID="{84669BB9-C893-4109-8856-16D318EF6286}" presName="rect1" presStyleLbl="bgImgPlace1" presStyleIdx="4" presStyleCnt="8"/>
      <dgm:spPr>
        <a:blipFill rotWithShape="1">
          <a:blip xmlns:r="http://schemas.openxmlformats.org/officeDocument/2006/relationships" r:embed="rId5"/>
          <a:stretch>
            <a:fillRect/>
          </a:stretch>
        </a:blipFill>
      </dgm:spPr>
      <dgm:t>
        <a:bodyPr/>
        <a:lstStyle/>
        <a:p>
          <a:endParaRPr lang="es-EC"/>
        </a:p>
      </dgm:t>
    </dgm:pt>
    <dgm:pt modelId="{DE2FF3F0-2120-4D51-911C-D3CEBF21D9FA}" type="pres">
      <dgm:prSet presAssocID="{84669BB9-C893-4109-8856-16D318EF6286}" presName="wedgeRectCallout1" presStyleLbl="node1" presStyleIdx="4" presStyleCnt="8">
        <dgm:presLayoutVars>
          <dgm:bulletEnabled val="1"/>
        </dgm:presLayoutVars>
      </dgm:prSet>
      <dgm:spPr/>
      <dgm:t>
        <a:bodyPr/>
        <a:lstStyle/>
        <a:p>
          <a:endParaRPr lang="es-EC"/>
        </a:p>
      </dgm:t>
    </dgm:pt>
    <dgm:pt modelId="{6B319C88-4B48-4BE5-85AD-15AB5E778D1E}" type="pres">
      <dgm:prSet presAssocID="{73ADD929-C529-4AEB-B65C-EEB0C2C17CF9}" presName="sibTrans" presStyleCnt="0"/>
      <dgm:spPr/>
    </dgm:pt>
    <dgm:pt modelId="{42D7CF02-9479-4EB1-BAAA-E85EB5C60284}" type="pres">
      <dgm:prSet presAssocID="{6B52E501-9D01-4E76-8A4E-C552470811FB}" presName="composite" presStyleCnt="0"/>
      <dgm:spPr/>
    </dgm:pt>
    <dgm:pt modelId="{0357A9F4-79F3-491E-BEF1-9BA4C6390F84}" type="pres">
      <dgm:prSet presAssocID="{6B52E501-9D01-4E76-8A4E-C552470811FB}" presName="rect1" presStyleLbl="bgImgPlace1" presStyleIdx="5" presStyleCnt="8" custLinFactNeighborY="-9866"/>
      <dgm:spPr>
        <a:blipFill rotWithShape="1">
          <a:blip xmlns:r="http://schemas.openxmlformats.org/officeDocument/2006/relationships" r:embed="rId6"/>
          <a:stretch>
            <a:fillRect/>
          </a:stretch>
        </a:blipFill>
      </dgm:spPr>
      <dgm:t>
        <a:bodyPr/>
        <a:lstStyle/>
        <a:p>
          <a:endParaRPr lang="es-EC"/>
        </a:p>
      </dgm:t>
    </dgm:pt>
    <dgm:pt modelId="{05143D6B-BE05-4497-9608-B6CC51DD25D4}" type="pres">
      <dgm:prSet presAssocID="{6B52E501-9D01-4E76-8A4E-C552470811FB}" presName="wedgeRectCallout1" presStyleLbl="node1" presStyleIdx="5" presStyleCnt="8">
        <dgm:presLayoutVars>
          <dgm:bulletEnabled val="1"/>
        </dgm:presLayoutVars>
      </dgm:prSet>
      <dgm:spPr/>
      <dgm:t>
        <a:bodyPr/>
        <a:lstStyle/>
        <a:p>
          <a:endParaRPr lang="es-EC"/>
        </a:p>
      </dgm:t>
    </dgm:pt>
    <dgm:pt modelId="{873265D1-3A84-4A5C-832B-DF02880DBF39}" type="pres">
      <dgm:prSet presAssocID="{23860BC0-C155-43F2-A597-1CDDC12B0185}" presName="sibTrans" presStyleCnt="0"/>
      <dgm:spPr/>
    </dgm:pt>
    <dgm:pt modelId="{67458C8D-C17B-482F-AF5B-4664842B5F91}" type="pres">
      <dgm:prSet presAssocID="{60DC1551-A53C-42C2-9DBA-62CE2A811594}" presName="composite" presStyleCnt="0"/>
      <dgm:spPr/>
    </dgm:pt>
    <dgm:pt modelId="{E11ECBF8-1C49-4677-A807-C90D872D548A}" type="pres">
      <dgm:prSet presAssocID="{60DC1551-A53C-42C2-9DBA-62CE2A811594}" presName="rect1" presStyleLbl="bgImgPlace1" presStyleIdx="6" presStyleCnt="8" custLinFactNeighborY="0"/>
      <dgm:spPr>
        <a:blipFill rotWithShape="1">
          <a:blip xmlns:r="http://schemas.openxmlformats.org/officeDocument/2006/relationships" r:embed="rId7"/>
          <a:stretch>
            <a:fillRect/>
          </a:stretch>
        </a:blipFill>
      </dgm:spPr>
      <dgm:t>
        <a:bodyPr/>
        <a:lstStyle/>
        <a:p>
          <a:endParaRPr lang="es-EC"/>
        </a:p>
      </dgm:t>
    </dgm:pt>
    <dgm:pt modelId="{AEFCEBA6-6A96-40FF-A616-9C9EEB0F1D98}" type="pres">
      <dgm:prSet presAssocID="{60DC1551-A53C-42C2-9DBA-62CE2A811594}" presName="wedgeRectCallout1" presStyleLbl="node1" presStyleIdx="6" presStyleCnt="8">
        <dgm:presLayoutVars>
          <dgm:bulletEnabled val="1"/>
        </dgm:presLayoutVars>
      </dgm:prSet>
      <dgm:spPr/>
      <dgm:t>
        <a:bodyPr/>
        <a:lstStyle/>
        <a:p>
          <a:endParaRPr lang="es-EC"/>
        </a:p>
      </dgm:t>
    </dgm:pt>
    <dgm:pt modelId="{FE55196C-AE44-4309-8A02-398BCF035A7F}" type="pres">
      <dgm:prSet presAssocID="{1D0F2105-8F67-41C9-BB1C-9C026E9264B7}" presName="sibTrans" presStyleCnt="0"/>
      <dgm:spPr/>
    </dgm:pt>
    <dgm:pt modelId="{DA59345C-7CAD-4DAA-93BE-FFA4322FBB57}" type="pres">
      <dgm:prSet presAssocID="{BB9C5FC6-7EF0-4DA4-BA59-9BCE9CD75519}" presName="composite" presStyleCnt="0"/>
      <dgm:spPr/>
    </dgm:pt>
    <dgm:pt modelId="{D1ECCCCD-B42F-4926-AC15-37DFD9BB698D}" type="pres">
      <dgm:prSet presAssocID="{BB9C5FC6-7EF0-4DA4-BA59-9BCE9CD75519}" presName="rect1" presStyleLbl="bgImgPlace1" presStyleIdx="7" presStyleCnt="8"/>
      <dgm:spPr>
        <a:blipFill rotWithShape="1">
          <a:blip xmlns:r="http://schemas.openxmlformats.org/officeDocument/2006/relationships" r:embed="rId8"/>
          <a:stretch>
            <a:fillRect/>
          </a:stretch>
        </a:blipFill>
      </dgm:spPr>
      <dgm:t>
        <a:bodyPr/>
        <a:lstStyle/>
        <a:p>
          <a:endParaRPr lang="es-EC"/>
        </a:p>
      </dgm:t>
    </dgm:pt>
    <dgm:pt modelId="{26FF7F62-6E24-475C-A377-086BAD4D0413}" type="pres">
      <dgm:prSet presAssocID="{BB9C5FC6-7EF0-4DA4-BA59-9BCE9CD75519}" presName="wedgeRectCallout1" presStyleLbl="node1" presStyleIdx="7" presStyleCnt="8">
        <dgm:presLayoutVars>
          <dgm:bulletEnabled val="1"/>
        </dgm:presLayoutVars>
      </dgm:prSet>
      <dgm:spPr/>
      <dgm:t>
        <a:bodyPr/>
        <a:lstStyle/>
        <a:p>
          <a:endParaRPr lang="es-EC"/>
        </a:p>
      </dgm:t>
    </dgm:pt>
  </dgm:ptLst>
  <dgm:cxnLst>
    <dgm:cxn modelId="{476D6012-1A36-451F-887A-CAD6A24E8EB3}" type="presOf" srcId="{E066B353-AF06-4374-A341-D5BB2A2DB270}" destId="{8F7DFE9A-9947-4676-88C6-4474E56C58C9}" srcOrd="0" destOrd="0" presId="urn:microsoft.com/office/officeart/2008/layout/BendingPictureCaptionList"/>
    <dgm:cxn modelId="{C02E04D1-F0C0-400F-8BA6-9D3F8FE15CEC}" type="presOf" srcId="{258D1CEF-5E46-45F0-B00F-054F740E87CE}" destId="{3EAB4F3A-9998-4030-8136-C7D0DF441A4A}" srcOrd="0" destOrd="0" presId="urn:microsoft.com/office/officeart/2008/layout/BendingPictureCaptionList"/>
    <dgm:cxn modelId="{5117E251-AF38-4594-8779-5984B2C6CF90}" srcId="{28139B2C-DF8D-4DCB-A3CC-BAAF96A5547F}" destId="{8A3B9CD3-9F36-45C5-8EE7-0540AB1FFA56}" srcOrd="1" destOrd="0" parTransId="{0EE84625-21D6-40DF-ACFC-9F00D2B27679}" sibTransId="{9A755D38-35C5-4EE3-A1F6-CEB234058633}"/>
    <dgm:cxn modelId="{F82F1F01-9126-4EA9-9F24-6F12DE27C412}" type="presOf" srcId="{84669BB9-C893-4109-8856-16D318EF6286}" destId="{DE2FF3F0-2120-4D51-911C-D3CEBF21D9FA}" srcOrd="0" destOrd="0" presId="urn:microsoft.com/office/officeart/2008/layout/BendingPictureCaptionList"/>
    <dgm:cxn modelId="{2C9636F7-BC8F-44C3-9FD0-A5EA82220534}" srcId="{28139B2C-DF8D-4DCB-A3CC-BAAF96A5547F}" destId="{BB9C5FC6-7EF0-4DA4-BA59-9BCE9CD75519}" srcOrd="7" destOrd="0" parTransId="{9B299B6E-0EDA-4C1D-A9AB-5279E99B28FA}" sibTransId="{33A406A3-0F13-45B7-9B76-09BE538DE2BE}"/>
    <dgm:cxn modelId="{ABDA4E69-C9A5-4F8B-9F23-3F2A8F78CC0F}" type="presOf" srcId="{359781FB-1238-4F45-AF25-763B3779A604}" destId="{F4940B44-F469-436E-9B75-507DD4025980}" srcOrd="0" destOrd="0" presId="urn:microsoft.com/office/officeart/2008/layout/BendingPictureCaptionList"/>
    <dgm:cxn modelId="{BEAC1756-AB14-4FCD-B01B-1EC3D2F7005E}" srcId="{28139B2C-DF8D-4DCB-A3CC-BAAF96A5547F}" destId="{359781FB-1238-4F45-AF25-763B3779A604}" srcOrd="2" destOrd="0" parTransId="{4992BF76-2C35-41C6-ACBF-4D9B1586F192}" sibTransId="{EE34739F-7A20-4AAB-AB2F-22D4368DEBB4}"/>
    <dgm:cxn modelId="{F53701FD-B29B-49AE-8195-55704517026F}" type="presOf" srcId="{60DC1551-A53C-42C2-9DBA-62CE2A811594}" destId="{AEFCEBA6-6A96-40FF-A616-9C9EEB0F1D98}" srcOrd="0" destOrd="0" presId="urn:microsoft.com/office/officeart/2008/layout/BendingPictureCaptionList"/>
    <dgm:cxn modelId="{74A6D80B-DBF5-4C12-A97C-35CE3675885C}" type="presOf" srcId="{6B52E501-9D01-4E76-8A4E-C552470811FB}" destId="{05143D6B-BE05-4497-9608-B6CC51DD25D4}" srcOrd="0" destOrd="0" presId="urn:microsoft.com/office/officeart/2008/layout/BendingPictureCaptionList"/>
    <dgm:cxn modelId="{7D49D0BA-3450-4FA5-9C1F-7046F1F7106D}" srcId="{28139B2C-DF8D-4DCB-A3CC-BAAF96A5547F}" destId="{60DC1551-A53C-42C2-9DBA-62CE2A811594}" srcOrd="6" destOrd="0" parTransId="{C99390B5-57CC-4227-98D2-9C86E916661B}" sibTransId="{1D0F2105-8F67-41C9-BB1C-9C026E9264B7}"/>
    <dgm:cxn modelId="{F1B6E7A5-A163-473E-B0E2-DCA05DA7CF77}" type="presOf" srcId="{BB9C5FC6-7EF0-4DA4-BA59-9BCE9CD75519}" destId="{26FF7F62-6E24-475C-A377-086BAD4D0413}" srcOrd="0" destOrd="0" presId="urn:microsoft.com/office/officeart/2008/layout/BendingPictureCaptionList"/>
    <dgm:cxn modelId="{56D04548-DEDB-4626-ADFE-C45440E0F870}" srcId="{28139B2C-DF8D-4DCB-A3CC-BAAF96A5547F}" destId="{E066B353-AF06-4374-A341-D5BB2A2DB270}" srcOrd="0" destOrd="0" parTransId="{38549856-1F49-4ED4-8DB7-586074FFB0A0}" sibTransId="{E944CC87-79AE-4511-986F-0D5304D4426C}"/>
    <dgm:cxn modelId="{6277C6CB-18E8-45FA-8645-F5700EB6D45A}" srcId="{28139B2C-DF8D-4DCB-A3CC-BAAF96A5547F}" destId="{6B52E501-9D01-4E76-8A4E-C552470811FB}" srcOrd="5" destOrd="0" parTransId="{949DBB5E-BC0D-4961-86EB-9B11D795D2C0}" sibTransId="{23860BC0-C155-43F2-A597-1CDDC12B0185}"/>
    <dgm:cxn modelId="{7BF454E6-E38A-4579-976F-E7F9FC1798CA}" type="presOf" srcId="{8A3B9CD3-9F36-45C5-8EE7-0540AB1FFA56}" destId="{EEFC7A2B-7CC5-40A9-B01C-191D2A756795}" srcOrd="0" destOrd="0" presId="urn:microsoft.com/office/officeart/2008/layout/BendingPictureCaptionList"/>
    <dgm:cxn modelId="{B9A74B60-C96E-4585-9F23-DA312DFAE535}" srcId="{28139B2C-DF8D-4DCB-A3CC-BAAF96A5547F}" destId="{258D1CEF-5E46-45F0-B00F-054F740E87CE}" srcOrd="3" destOrd="0" parTransId="{C42B1EC8-40B1-459A-A406-09DB23440A1F}" sibTransId="{20B553D1-E11F-4B35-AC6D-89CD9433A65F}"/>
    <dgm:cxn modelId="{32702A44-1D04-43BB-AA4E-F5CAC69F241A}" srcId="{28139B2C-DF8D-4DCB-A3CC-BAAF96A5547F}" destId="{84669BB9-C893-4109-8856-16D318EF6286}" srcOrd="4" destOrd="0" parTransId="{0A9D9173-CC7F-467C-99FF-3131275D0B9B}" sibTransId="{73ADD929-C529-4AEB-B65C-EEB0C2C17CF9}"/>
    <dgm:cxn modelId="{44EF6744-2BB4-45B1-8779-6AB5172F09DB}" type="presOf" srcId="{28139B2C-DF8D-4DCB-A3CC-BAAF96A5547F}" destId="{1C023ECA-12D7-4CB8-9E7E-D1B886479652}" srcOrd="0" destOrd="0" presId="urn:microsoft.com/office/officeart/2008/layout/BendingPictureCaptionList"/>
    <dgm:cxn modelId="{64C045FC-BD6B-45FA-A264-F5849FD02E90}" type="presParOf" srcId="{1C023ECA-12D7-4CB8-9E7E-D1B886479652}" destId="{F80B4A29-65E7-4F45-8257-CB58ACC37972}" srcOrd="0" destOrd="0" presId="urn:microsoft.com/office/officeart/2008/layout/BendingPictureCaptionList"/>
    <dgm:cxn modelId="{DED9142B-65E0-4229-8632-4D526E499776}" type="presParOf" srcId="{F80B4A29-65E7-4F45-8257-CB58ACC37972}" destId="{87E3855F-96CF-4049-845B-750DC0034023}" srcOrd="0" destOrd="0" presId="urn:microsoft.com/office/officeart/2008/layout/BendingPictureCaptionList"/>
    <dgm:cxn modelId="{B9627460-C231-47B0-8BF8-D84B4A713C7A}" type="presParOf" srcId="{F80B4A29-65E7-4F45-8257-CB58ACC37972}" destId="{8F7DFE9A-9947-4676-88C6-4474E56C58C9}" srcOrd="1" destOrd="0" presId="urn:microsoft.com/office/officeart/2008/layout/BendingPictureCaptionList"/>
    <dgm:cxn modelId="{BF38B332-FF5B-47D0-A232-86E9F29202B7}" type="presParOf" srcId="{1C023ECA-12D7-4CB8-9E7E-D1B886479652}" destId="{54F4B77F-F3BE-46E7-8941-0C25CF0B40E1}" srcOrd="1" destOrd="0" presId="urn:microsoft.com/office/officeart/2008/layout/BendingPictureCaptionList"/>
    <dgm:cxn modelId="{289E4E70-0CA9-40A0-9134-87073DAF5B44}" type="presParOf" srcId="{1C023ECA-12D7-4CB8-9E7E-D1B886479652}" destId="{20C4E02E-05FF-443F-81EC-95EE60BD087E}" srcOrd="2" destOrd="0" presId="urn:microsoft.com/office/officeart/2008/layout/BendingPictureCaptionList"/>
    <dgm:cxn modelId="{AB6A46F2-1DDB-47EA-A226-4C5BC368FABB}" type="presParOf" srcId="{20C4E02E-05FF-443F-81EC-95EE60BD087E}" destId="{A37DF837-34DA-4ABE-8497-825BCB537053}" srcOrd="0" destOrd="0" presId="urn:microsoft.com/office/officeart/2008/layout/BendingPictureCaptionList"/>
    <dgm:cxn modelId="{2E7D59B5-AA2C-4761-A325-E9A4AADA5C1E}" type="presParOf" srcId="{20C4E02E-05FF-443F-81EC-95EE60BD087E}" destId="{EEFC7A2B-7CC5-40A9-B01C-191D2A756795}" srcOrd="1" destOrd="0" presId="urn:microsoft.com/office/officeart/2008/layout/BendingPictureCaptionList"/>
    <dgm:cxn modelId="{95A73919-1F49-4309-85A5-9FAA4B13F554}" type="presParOf" srcId="{1C023ECA-12D7-4CB8-9E7E-D1B886479652}" destId="{0BEE493C-1E98-4D9A-BD22-EC7D1AC00D5A}" srcOrd="3" destOrd="0" presId="urn:microsoft.com/office/officeart/2008/layout/BendingPictureCaptionList"/>
    <dgm:cxn modelId="{4664E654-30AD-4E5E-98AF-CE6EBFEE78E0}" type="presParOf" srcId="{1C023ECA-12D7-4CB8-9E7E-D1B886479652}" destId="{3D42EED0-58F6-4106-8085-C87583F4560A}" srcOrd="4" destOrd="0" presId="urn:microsoft.com/office/officeart/2008/layout/BendingPictureCaptionList"/>
    <dgm:cxn modelId="{0C677D50-8868-43C9-86BA-2E192B67E8D2}" type="presParOf" srcId="{3D42EED0-58F6-4106-8085-C87583F4560A}" destId="{74BE2649-C65B-4175-8031-7A28D35B3506}" srcOrd="0" destOrd="0" presId="urn:microsoft.com/office/officeart/2008/layout/BendingPictureCaptionList"/>
    <dgm:cxn modelId="{D1B5870A-6682-41D0-8AF5-AD3AC04F416B}" type="presParOf" srcId="{3D42EED0-58F6-4106-8085-C87583F4560A}" destId="{F4940B44-F469-436E-9B75-507DD4025980}" srcOrd="1" destOrd="0" presId="urn:microsoft.com/office/officeart/2008/layout/BendingPictureCaptionList"/>
    <dgm:cxn modelId="{DFEA0BA9-452B-492F-A0F2-60F4553C0942}" type="presParOf" srcId="{1C023ECA-12D7-4CB8-9E7E-D1B886479652}" destId="{8C11210D-8E6C-49F7-9305-34384DDE0F47}" srcOrd="5" destOrd="0" presId="urn:microsoft.com/office/officeart/2008/layout/BendingPictureCaptionList"/>
    <dgm:cxn modelId="{25DB619A-4E0B-4626-9EE1-86B269C3CC98}" type="presParOf" srcId="{1C023ECA-12D7-4CB8-9E7E-D1B886479652}" destId="{033BB115-D61A-4395-8765-AD5E0CA467C9}" srcOrd="6" destOrd="0" presId="urn:microsoft.com/office/officeart/2008/layout/BendingPictureCaptionList"/>
    <dgm:cxn modelId="{B3BB1CA2-F094-4F93-B765-290030873EDB}" type="presParOf" srcId="{033BB115-D61A-4395-8765-AD5E0CA467C9}" destId="{D75EB1D7-2487-471B-B630-249F7A3AF22D}" srcOrd="0" destOrd="0" presId="urn:microsoft.com/office/officeart/2008/layout/BendingPictureCaptionList"/>
    <dgm:cxn modelId="{10FB1F98-B950-4633-A1AD-C5DE9A41CEE8}" type="presParOf" srcId="{033BB115-D61A-4395-8765-AD5E0CA467C9}" destId="{3EAB4F3A-9998-4030-8136-C7D0DF441A4A}" srcOrd="1" destOrd="0" presId="urn:microsoft.com/office/officeart/2008/layout/BendingPictureCaptionList"/>
    <dgm:cxn modelId="{440140E2-2283-45F9-8F25-0D914EB5E206}" type="presParOf" srcId="{1C023ECA-12D7-4CB8-9E7E-D1B886479652}" destId="{1E32CD0F-7C96-44A1-ACC3-04675F83AF45}" srcOrd="7" destOrd="0" presId="urn:microsoft.com/office/officeart/2008/layout/BendingPictureCaptionList"/>
    <dgm:cxn modelId="{48607398-8061-43AC-95A4-BC307C187859}" type="presParOf" srcId="{1C023ECA-12D7-4CB8-9E7E-D1B886479652}" destId="{E20339BD-F98B-46B4-A6DB-536E394C9A67}" srcOrd="8" destOrd="0" presId="urn:microsoft.com/office/officeart/2008/layout/BendingPictureCaptionList"/>
    <dgm:cxn modelId="{59E1BF1F-0CBE-4293-9A9D-D6C641526BA6}" type="presParOf" srcId="{E20339BD-F98B-46B4-A6DB-536E394C9A67}" destId="{C7169CF0-810A-45E8-A5D6-1C41DB6039EA}" srcOrd="0" destOrd="0" presId="urn:microsoft.com/office/officeart/2008/layout/BendingPictureCaptionList"/>
    <dgm:cxn modelId="{3F5FC224-A244-4EFF-A25C-05CA39E9E14F}" type="presParOf" srcId="{E20339BD-F98B-46B4-A6DB-536E394C9A67}" destId="{DE2FF3F0-2120-4D51-911C-D3CEBF21D9FA}" srcOrd="1" destOrd="0" presId="urn:microsoft.com/office/officeart/2008/layout/BendingPictureCaptionList"/>
    <dgm:cxn modelId="{913B6236-FB7C-4AD7-BC46-768E94ED7C9B}" type="presParOf" srcId="{1C023ECA-12D7-4CB8-9E7E-D1B886479652}" destId="{6B319C88-4B48-4BE5-85AD-15AB5E778D1E}" srcOrd="9" destOrd="0" presId="urn:microsoft.com/office/officeart/2008/layout/BendingPictureCaptionList"/>
    <dgm:cxn modelId="{3F053AAE-2195-48C8-8371-3E25DF64AE6E}" type="presParOf" srcId="{1C023ECA-12D7-4CB8-9E7E-D1B886479652}" destId="{42D7CF02-9479-4EB1-BAAA-E85EB5C60284}" srcOrd="10" destOrd="0" presId="urn:microsoft.com/office/officeart/2008/layout/BendingPictureCaptionList"/>
    <dgm:cxn modelId="{1299AA47-0CAB-43BE-B7BD-B2F321CFAC8F}" type="presParOf" srcId="{42D7CF02-9479-4EB1-BAAA-E85EB5C60284}" destId="{0357A9F4-79F3-491E-BEF1-9BA4C6390F84}" srcOrd="0" destOrd="0" presId="urn:microsoft.com/office/officeart/2008/layout/BendingPictureCaptionList"/>
    <dgm:cxn modelId="{E44ADF38-023E-4135-A449-B4E949EECC97}" type="presParOf" srcId="{42D7CF02-9479-4EB1-BAAA-E85EB5C60284}" destId="{05143D6B-BE05-4497-9608-B6CC51DD25D4}" srcOrd="1" destOrd="0" presId="urn:microsoft.com/office/officeart/2008/layout/BendingPictureCaptionList"/>
    <dgm:cxn modelId="{ABF4BCCB-5A80-4B24-813B-26F43C72DF38}" type="presParOf" srcId="{1C023ECA-12D7-4CB8-9E7E-D1B886479652}" destId="{873265D1-3A84-4A5C-832B-DF02880DBF39}" srcOrd="11" destOrd="0" presId="urn:microsoft.com/office/officeart/2008/layout/BendingPictureCaptionList"/>
    <dgm:cxn modelId="{E6803FE3-EC68-4BF5-BCC8-DDE8ECFB937E}" type="presParOf" srcId="{1C023ECA-12D7-4CB8-9E7E-D1B886479652}" destId="{67458C8D-C17B-482F-AF5B-4664842B5F91}" srcOrd="12" destOrd="0" presId="urn:microsoft.com/office/officeart/2008/layout/BendingPictureCaptionList"/>
    <dgm:cxn modelId="{6B0680D3-2B2F-48BC-8762-A4EAB0911194}" type="presParOf" srcId="{67458C8D-C17B-482F-AF5B-4664842B5F91}" destId="{E11ECBF8-1C49-4677-A807-C90D872D548A}" srcOrd="0" destOrd="0" presId="urn:microsoft.com/office/officeart/2008/layout/BendingPictureCaptionList"/>
    <dgm:cxn modelId="{C0698652-370F-410E-9D0B-C830A020CDD3}" type="presParOf" srcId="{67458C8D-C17B-482F-AF5B-4664842B5F91}" destId="{AEFCEBA6-6A96-40FF-A616-9C9EEB0F1D98}" srcOrd="1" destOrd="0" presId="urn:microsoft.com/office/officeart/2008/layout/BendingPictureCaptionList"/>
    <dgm:cxn modelId="{4ACECC8D-5575-4EA9-BE75-CC3D9C18A676}" type="presParOf" srcId="{1C023ECA-12D7-4CB8-9E7E-D1B886479652}" destId="{FE55196C-AE44-4309-8A02-398BCF035A7F}" srcOrd="13" destOrd="0" presId="urn:microsoft.com/office/officeart/2008/layout/BendingPictureCaptionList"/>
    <dgm:cxn modelId="{728B6188-2EEB-4118-B001-E80CAD236E0A}" type="presParOf" srcId="{1C023ECA-12D7-4CB8-9E7E-D1B886479652}" destId="{DA59345C-7CAD-4DAA-93BE-FFA4322FBB57}" srcOrd="14" destOrd="0" presId="urn:microsoft.com/office/officeart/2008/layout/BendingPictureCaptionList"/>
    <dgm:cxn modelId="{E2541541-898F-411B-A6A4-CBD35FA5A874}" type="presParOf" srcId="{DA59345C-7CAD-4DAA-93BE-FFA4322FBB57}" destId="{D1ECCCCD-B42F-4926-AC15-37DFD9BB698D}" srcOrd="0" destOrd="0" presId="urn:microsoft.com/office/officeart/2008/layout/BendingPictureCaptionList"/>
    <dgm:cxn modelId="{D8E37594-2011-4655-8D76-6EEEBBCDFA98}" type="presParOf" srcId="{DA59345C-7CAD-4DAA-93BE-FFA4322FBB57}" destId="{26FF7F62-6E24-475C-A377-086BAD4D0413}"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24F7ACB-F756-4857-87EE-31B6C2DA48B7}" type="doc">
      <dgm:prSet loTypeId="urn:microsoft.com/office/officeart/2005/8/layout/vProcess5" loCatId="process" qsTypeId="urn:microsoft.com/office/officeart/2005/8/quickstyle/3d3" qsCatId="3D" csTypeId="urn:microsoft.com/office/officeart/2005/8/colors/colorful5" csCatId="colorful" phldr="1"/>
      <dgm:spPr/>
      <dgm:t>
        <a:bodyPr/>
        <a:lstStyle/>
        <a:p>
          <a:endParaRPr lang="es-EC"/>
        </a:p>
      </dgm:t>
    </dgm:pt>
    <dgm:pt modelId="{3A56E1F7-4BB5-475A-8B6E-D930504B47D0}">
      <dgm:prSet phldrT="[Texto]" custT="1">
        <dgm:style>
          <a:lnRef idx="2">
            <a:schemeClr val="accent1"/>
          </a:lnRef>
          <a:fillRef idx="1">
            <a:schemeClr val="lt1"/>
          </a:fillRef>
          <a:effectRef idx="0">
            <a:schemeClr val="accent1"/>
          </a:effectRef>
          <a:fontRef idx="minor">
            <a:schemeClr val="dk1"/>
          </a:fontRef>
        </dgm:style>
      </dgm:prSet>
      <dgm:spPr/>
      <dgm:t>
        <a:bodyPr/>
        <a:lstStyle/>
        <a:p>
          <a:r>
            <a:rPr lang="es-ES" sz="1400" b="1" dirty="0"/>
            <a:t>Marco de Áreas.</a:t>
          </a:r>
          <a:endParaRPr lang="es-EC" sz="1400" b="1" dirty="0"/>
        </a:p>
      </dgm:t>
    </dgm:pt>
    <dgm:pt modelId="{388EF54B-A97F-4BC6-83F6-6006D7F63B5F}" type="parTrans" cxnId="{C27E52D6-4428-4112-958D-E0D23222F812}">
      <dgm:prSet/>
      <dgm:spPr/>
      <dgm:t>
        <a:bodyPr/>
        <a:lstStyle/>
        <a:p>
          <a:endParaRPr lang="es-EC" sz="1600"/>
        </a:p>
      </dgm:t>
    </dgm:pt>
    <dgm:pt modelId="{4759ABB8-FA0C-43C9-B769-FC3EB8E37026}" type="sibTrans" cxnId="{C27E52D6-4428-4112-958D-E0D23222F812}">
      <dgm:prSet custT="1"/>
      <dgm:spPr/>
      <dgm:t>
        <a:bodyPr/>
        <a:lstStyle/>
        <a:p>
          <a:endParaRPr lang="es-EC" sz="1600" dirty="0"/>
        </a:p>
      </dgm:t>
    </dgm:pt>
    <dgm:pt modelId="{3C5DBFBC-2818-4E5C-9C47-43877F284118}">
      <dgm:prSet phldrT="[Texto]" custT="1">
        <dgm:style>
          <a:lnRef idx="2">
            <a:schemeClr val="accent1"/>
          </a:lnRef>
          <a:fillRef idx="1">
            <a:schemeClr val="lt1"/>
          </a:fillRef>
          <a:effectRef idx="0">
            <a:schemeClr val="accent1"/>
          </a:effectRef>
          <a:fontRef idx="minor">
            <a:schemeClr val="dk1"/>
          </a:fontRef>
        </dgm:style>
      </dgm:prSet>
      <dgm:spPr/>
      <dgm:t>
        <a:bodyPr/>
        <a:lstStyle/>
        <a:p>
          <a:r>
            <a:rPr lang="es-ES" sz="1400" dirty="0"/>
            <a:t>Supervisor de Campo, tres encuestadores y un vehícul</a:t>
          </a:r>
          <a:r>
            <a:rPr lang="es-ES" sz="1200" dirty="0"/>
            <a:t>o</a:t>
          </a:r>
          <a:endParaRPr lang="es-EC" sz="1200" dirty="0"/>
        </a:p>
      </dgm:t>
    </dgm:pt>
    <dgm:pt modelId="{81F5F94F-3148-4DD9-B3C5-E92FAD96C0FC}" type="parTrans" cxnId="{C2D98145-5DF1-4048-8FE4-9F00548D79C8}">
      <dgm:prSet/>
      <dgm:spPr/>
      <dgm:t>
        <a:bodyPr/>
        <a:lstStyle/>
        <a:p>
          <a:endParaRPr lang="es-EC" sz="1600"/>
        </a:p>
      </dgm:t>
    </dgm:pt>
    <dgm:pt modelId="{E2567B84-203D-46F5-9559-238244352759}" type="sibTrans" cxnId="{C2D98145-5DF1-4048-8FE4-9F00548D79C8}">
      <dgm:prSet/>
      <dgm:spPr/>
      <dgm:t>
        <a:bodyPr/>
        <a:lstStyle/>
        <a:p>
          <a:endParaRPr lang="es-EC" sz="1600"/>
        </a:p>
      </dgm:t>
    </dgm:pt>
    <dgm:pt modelId="{CF57319C-7566-4B82-BF4E-E503989545FC}">
      <dgm:prSet phldrT="[Texto]" custT="1">
        <dgm:style>
          <a:lnRef idx="2">
            <a:schemeClr val="accent5"/>
          </a:lnRef>
          <a:fillRef idx="1">
            <a:schemeClr val="lt1"/>
          </a:fillRef>
          <a:effectRef idx="0">
            <a:schemeClr val="accent5"/>
          </a:effectRef>
          <a:fontRef idx="minor">
            <a:schemeClr val="dk1"/>
          </a:fontRef>
        </dgm:style>
      </dgm:prSet>
      <dgm:spPr/>
      <dgm:t>
        <a:bodyPr/>
        <a:lstStyle/>
        <a:p>
          <a:r>
            <a:rPr lang="es-ES" sz="1400" b="1" dirty="0"/>
            <a:t>Marco de Lista</a:t>
          </a:r>
          <a:endParaRPr lang="es-EC" sz="1400" b="1" dirty="0"/>
        </a:p>
      </dgm:t>
    </dgm:pt>
    <dgm:pt modelId="{FBC92767-616F-4461-A3E0-5BFD24C55658}" type="parTrans" cxnId="{4FF01F1A-E0C4-449F-B6BE-EFFB48FFC4A6}">
      <dgm:prSet/>
      <dgm:spPr/>
      <dgm:t>
        <a:bodyPr/>
        <a:lstStyle/>
        <a:p>
          <a:endParaRPr lang="es-EC" sz="1600"/>
        </a:p>
      </dgm:t>
    </dgm:pt>
    <dgm:pt modelId="{1D44BD05-777B-4894-8A1F-E87D54E84599}" type="sibTrans" cxnId="{4FF01F1A-E0C4-449F-B6BE-EFFB48FFC4A6}">
      <dgm:prSet custT="1"/>
      <dgm:spPr/>
      <dgm:t>
        <a:bodyPr/>
        <a:lstStyle/>
        <a:p>
          <a:endParaRPr lang="es-EC" sz="1600" dirty="0"/>
        </a:p>
      </dgm:t>
    </dgm:pt>
    <dgm:pt modelId="{2DAA532C-604B-476E-B1AC-40FC74FC1346}">
      <dgm:prSet phldrT="[Texto]" custT="1">
        <dgm:style>
          <a:lnRef idx="2">
            <a:schemeClr val="accent5"/>
          </a:lnRef>
          <a:fillRef idx="1">
            <a:schemeClr val="lt1"/>
          </a:fillRef>
          <a:effectRef idx="0">
            <a:schemeClr val="accent5"/>
          </a:effectRef>
          <a:fontRef idx="minor">
            <a:schemeClr val="dk1"/>
          </a:fontRef>
        </dgm:style>
      </dgm:prSet>
      <dgm:spPr/>
      <dgm:t>
        <a:bodyPr/>
        <a:lstStyle/>
        <a:p>
          <a:r>
            <a:rPr lang="es-ES" sz="1400" dirty="0"/>
            <a:t>Un encuestador y un vehículo.</a:t>
          </a:r>
          <a:endParaRPr lang="es-EC" sz="1400" dirty="0"/>
        </a:p>
      </dgm:t>
    </dgm:pt>
    <dgm:pt modelId="{8114AA27-09FB-4D80-AFF0-F54985E1D821}" type="parTrans" cxnId="{1C24A440-0953-4FD4-AB16-8875E49B9411}">
      <dgm:prSet/>
      <dgm:spPr/>
      <dgm:t>
        <a:bodyPr/>
        <a:lstStyle/>
        <a:p>
          <a:endParaRPr lang="es-EC" sz="1600"/>
        </a:p>
      </dgm:t>
    </dgm:pt>
    <dgm:pt modelId="{D7E12861-9FDD-4F8C-9B7D-D0C1464D25D7}" type="sibTrans" cxnId="{1C24A440-0953-4FD4-AB16-8875E49B9411}">
      <dgm:prSet/>
      <dgm:spPr/>
      <dgm:t>
        <a:bodyPr/>
        <a:lstStyle/>
        <a:p>
          <a:endParaRPr lang="es-EC" sz="1600"/>
        </a:p>
      </dgm:t>
    </dgm:pt>
    <dgm:pt modelId="{E8F210BE-C47C-40C1-92B6-F62E2C4CD061}">
      <dgm:prSet phldrT="[Texto]" custT="1">
        <dgm:style>
          <a:lnRef idx="2">
            <a:schemeClr val="accent4"/>
          </a:lnRef>
          <a:fillRef idx="1">
            <a:schemeClr val="lt1"/>
          </a:fillRef>
          <a:effectRef idx="0">
            <a:schemeClr val="accent4"/>
          </a:effectRef>
          <a:fontRef idx="minor">
            <a:schemeClr val="dk1"/>
          </a:fontRef>
        </dgm:style>
      </dgm:prSet>
      <dgm:spPr/>
      <dgm:t>
        <a:bodyPr/>
        <a:lstStyle/>
        <a:p>
          <a:pPr algn="l"/>
          <a:endParaRPr lang="es-ES" sz="1600" b="1" dirty="0">
            <a:highlight>
              <a:srgbClr val="FFFF00"/>
            </a:highlight>
          </a:endParaRPr>
        </a:p>
        <a:p>
          <a:pPr algn="l"/>
          <a:r>
            <a:rPr lang="es-ES" sz="1400" b="1" dirty="0"/>
            <a:t>Digitador</a:t>
          </a:r>
          <a:endParaRPr lang="es-EC" sz="1400" b="1" dirty="0"/>
        </a:p>
      </dgm:t>
    </dgm:pt>
    <dgm:pt modelId="{41E2F7FA-5A6B-41AB-892C-02EA7C77E50E}" type="parTrans" cxnId="{525FBF9B-990C-4F66-906E-910FA6ED2B28}">
      <dgm:prSet/>
      <dgm:spPr/>
      <dgm:t>
        <a:bodyPr/>
        <a:lstStyle/>
        <a:p>
          <a:endParaRPr lang="es-EC" sz="1600"/>
        </a:p>
      </dgm:t>
    </dgm:pt>
    <dgm:pt modelId="{4FD80AD8-D231-4F38-B786-9EE13608A134}" type="sibTrans" cxnId="{525FBF9B-990C-4F66-906E-910FA6ED2B28}">
      <dgm:prSet custT="1"/>
      <dgm:spPr/>
      <dgm:t>
        <a:bodyPr/>
        <a:lstStyle/>
        <a:p>
          <a:endParaRPr lang="es-EC" sz="1600" dirty="0"/>
        </a:p>
      </dgm:t>
    </dgm:pt>
    <dgm:pt modelId="{42183B8C-8A5F-491B-A530-46A13B84E6E0}">
      <dgm:prSet phldrT="[Texto]" custT="1">
        <dgm:style>
          <a:lnRef idx="2">
            <a:schemeClr val="accent4"/>
          </a:lnRef>
          <a:fillRef idx="1">
            <a:schemeClr val="lt1"/>
          </a:fillRef>
          <a:effectRef idx="0">
            <a:schemeClr val="accent4"/>
          </a:effectRef>
          <a:fontRef idx="minor">
            <a:schemeClr val="dk1"/>
          </a:fontRef>
        </dgm:style>
      </dgm:prSet>
      <dgm:spPr/>
      <dgm:t>
        <a:bodyPr/>
        <a:lstStyle/>
        <a:p>
          <a:pPr algn="just"/>
          <a:r>
            <a:rPr lang="es-EC" sz="1400" dirty="0"/>
            <a:t>Se integrará a los equipos, de acuerdo a la planificación del Responsable Zonal  y a las necesidades de los equipos, ya que este funcionario debe ingresar y revisar la información recolectada por los equipos de investigación, más la información diligenciada por el o los Encuestadores de Lista a él asignados.  </a:t>
          </a:r>
          <a:endParaRPr lang="es-ES" sz="1400" dirty="0"/>
        </a:p>
        <a:p>
          <a:pPr algn="l"/>
          <a:r>
            <a:rPr lang="es-ES" sz="1600" b="1" dirty="0"/>
            <a:t> </a:t>
          </a:r>
          <a:endParaRPr lang="es-EC" sz="1600" b="1" dirty="0"/>
        </a:p>
      </dgm:t>
    </dgm:pt>
    <dgm:pt modelId="{D67190A4-5660-41D7-AB94-008B9C06FF6E}" type="parTrans" cxnId="{6A77D2E2-8796-4E73-A123-B31336A45E01}">
      <dgm:prSet/>
      <dgm:spPr/>
      <dgm:t>
        <a:bodyPr/>
        <a:lstStyle/>
        <a:p>
          <a:endParaRPr lang="es-EC" sz="1600"/>
        </a:p>
      </dgm:t>
    </dgm:pt>
    <dgm:pt modelId="{1AE9BF69-B78E-4217-AADC-135291B9E026}" type="sibTrans" cxnId="{6A77D2E2-8796-4E73-A123-B31336A45E01}">
      <dgm:prSet/>
      <dgm:spPr/>
      <dgm:t>
        <a:bodyPr/>
        <a:lstStyle/>
        <a:p>
          <a:endParaRPr lang="es-EC" sz="1600"/>
        </a:p>
      </dgm:t>
    </dgm:pt>
    <dgm:pt modelId="{7C9B6F06-4C65-4368-A3D0-7BD14EDAD405}" type="pres">
      <dgm:prSet presAssocID="{824F7ACB-F756-4857-87EE-31B6C2DA48B7}" presName="outerComposite" presStyleCnt="0">
        <dgm:presLayoutVars>
          <dgm:chMax val="5"/>
          <dgm:dir/>
          <dgm:resizeHandles val="exact"/>
        </dgm:presLayoutVars>
      </dgm:prSet>
      <dgm:spPr/>
      <dgm:t>
        <a:bodyPr/>
        <a:lstStyle/>
        <a:p>
          <a:endParaRPr lang="es-EC"/>
        </a:p>
      </dgm:t>
    </dgm:pt>
    <dgm:pt modelId="{DAE9768A-8B49-4189-9F6F-033A4467215A}" type="pres">
      <dgm:prSet presAssocID="{824F7ACB-F756-4857-87EE-31B6C2DA48B7}" presName="dummyMaxCanvas" presStyleCnt="0">
        <dgm:presLayoutVars/>
      </dgm:prSet>
      <dgm:spPr/>
    </dgm:pt>
    <dgm:pt modelId="{81A9DFEC-C313-4C6C-B1C1-6BDBBFDA0B28}" type="pres">
      <dgm:prSet presAssocID="{824F7ACB-F756-4857-87EE-31B6C2DA48B7}" presName="ThreeNodes_1" presStyleLbl="node1" presStyleIdx="0" presStyleCnt="3">
        <dgm:presLayoutVars>
          <dgm:bulletEnabled val="1"/>
        </dgm:presLayoutVars>
      </dgm:prSet>
      <dgm:spPr/>
      <dgm:t>
        <a:bodyPr/>
        <a:lstStyle/>
        <a:p>
          <a:endParaRPr lang="es-EC"/>
        </a:p>
      </dgm:t>
    </dgm:pt>
    <dgm:pt modelId="{D09C34E1-2C45-4234-8FA6-2C86E21E38B7}" type="pres">
      <dgm:prSet presAssocID="{824F7ACB-F756-4857-87EE-31B6C2DA48B7}" presName="ThreeNodes_2" presStyleLbl="node1" presStyleIdx="1" presStyleCnt="3">
        <dgm:presLayoutVars>
          <dgm:bulletEnabled val="1"/>
        </dgm:presLayoutVars>
      </dgm:prSet>
      <dgm:spPr/>
      <dgm:t>
        <a:bodyPr/>
        <a:lstStyle/>
        <a:p>
          <a:endParaRPr lang="es-EC"/>
        </a:p>
      </dgm:t>
    </dgm:pt>
    <dgm:pt modelId="{9224209D-CD40-4A9F-90D3-0572BC6130EF}" type="pres">
      <dgm:prSet presAssocID="{824F7ACB-F756-4857-87EE-31B6C2DA48B7}" presName="ThreeNodes_3" presStyleLbl="node1" presStyleIdx="2" presStyleCnt="3" custLinFactNeighborX="24327" custLinFactNeighborY="9431">
        <dgm:presLayoutVars>
          <dgm:bulletEnabled val="1"/>
        </dgm:presLayoutVars>
      </dgm:prSet>
      <dgm:spPr/>
      <dgm:t>
        <a:bodyPr/>
        <a:lstStyle/>
        <a:p>
          <a:endParaRPr lang="es-EC"/>
        </a:p>
      </dgm:t>
    </dgm:pt>
    <dgm:pt modelId="{E43EBB4C-060C-47C7-9ABA-00EF77FF865E}" type="pres">
      <dgm:prSet presAssocID="{824F7ACB-F756-4857-87EE-31B6C2DA48B7}" presName="ThreeConn_1-2" presStyleLbl="fgAccFollowNode1" presStyleIdx="0" presStyleCnt="2" custScaleX="59562">
        <dgm:presLayoutVars>
          <dgm:bulletEnabled val="1"/>
        </dgm:presLayoutVars>
      </dgm:prSet>
      <dgm:spPr/>
      <dgm:t>
        <a:bodyPr/>
        <a:lstStyle/>
        <a:p>
          <a:endParaRPr lang="es-EC"/>
        </a:p>
      </dgm:t>
    </dgm:pt>
    <dgm:pt modelId="{90842363-EEA5-4E35-8575-6F110888322C}" type="pres">
      <dgm:prSet presAssocID="{824F7ACB-F756-4857-87EE-31B6C2DA48B7}" presName="ThreeConn_2-3" presStyleLbl="fgAccFollowNode1" presStyleIdx="1" presStyleCnt="2" custScaleX="56123" custScaleY="100000" custLinFactNeighborX="9113" custLinFactNeighborY="2744">
        <dgm:presLayoutVars>
          <dgm:bulletEnabled val="1"/>
        </dgm:presLayoutVars>
      </dgm:prSet>
      <dgm:spPr/>
      <dgm:t>
        <a:bodyPr/>
        <a:lstStyle/>
        <a:p>
          <a:endParaRPr lang="es-EC"/>
        </a:p>
      </dgm:t>
    </dgm:pt>
    <dgm:pt modelId="{B4BC85AB-FB53-4C1E-B5A7-AF9E8BAD89DA}" type="pres">
      <dgm:prSet presAssocID="{824F7ACB-F756-4857-87EE-31B6C2DA48B7}" presName="ThreeNodes_1_text" presStyleLbl="node1" presStyleIdx="2" presStyleCnt="3">
        <dgm:presLayoutVars>
          <dgm:bulletEnabled val="1"/>
        </dgm:presLayoutVars>
      </dgm:prSet>
      <dgm:spPr/>
      <dgm:t>
        <a:bodyPr/>
        <a:lstStyle/>
        <a:p>
          <a:endParaRPr lang="es-EC"/>
        </a:p>
      </dgm:t>
    </dgm:pt>
    <dgm:pt modelId="{6546C1A9-0677-4FC5-BBB8-780BF4430C5D}" type="pres">
      <dgm:prSet presAssocID="{824F7ACB-F756-4857-87EE-31B6C2DA48B7}" presName="ThreeNodes_2_text" presStyleLbl="node1" presStyleIdx="2" presStyleCnt="3">
        <dgm:presLayoutVars>
          <dgm:bulletEnabled val="1"/>
        </dgm:presLayoutVars>
      </dgm:prSet>
      <dgm:spPr/>
      <dgm:t>
        <a:bodyPr/>
        <a:lstStyle/>
        <a:p>
          <a:endParaRPr lang="es-EC"/>
        </a:p>
      </dgm:t>
    </dgm:pt>
    <dgm:pt modelId="{C03F1B14-B516-4A25-B053-7B5962E58C31}" type="pres">
      <dgm:prSet presAssocID="{824F7ACB-F756-4857-87EE-31B6C2DA48B7}" presName="ThreeNodes_3_text" presStyleLbl="node1" presStyleIdx="2" presStyleCnt="3">
        <dgm:presLayoutVars>
          <dgm:bulletEnabled val="1"/>
        </dgm:presLayoutVars>
      </dgm:prSet>
      <dgm:spPr/>
      <dgm:t>
        <a:bodyPr/>
        <a:lstStyle/>
        <a:p>
          <a:endParaRPr lang="es-EC"/>
        </a:p>
      </dgm:t>
    </dgm:pt>
  </dgm:ptLst>
  <dgm:cxnLst>
    <dgm:cxn modelId="{1C24A440-0953-4FD4-AB16-8875E49B9411}" srcId="{CF57319C-7566-4B82-BF4E-E503989545FC}" destId="{2DAA532C-604B-476E-B1AC-40FC74FC1346}" srcOrd="0" destOrd="0" parTransId="{8114AA27-09FB-4D80-AFF0-F54985E1D821}" sibTransId="{D7E12861-9FDD-4F8C-9B7D-D0C1464D25D7}"/>
    <dgm:cxn modelId="{1B36A6A6-69D1-40DF-9C63-3C1510800D40}" type="presOf" srcId="{CF57319C-7566-4B82-BF4E-E503989545FC}" destId="{D09C34E1-2C45-4234-8FA6-2C86E21E38B7}" srcOrd="0" destOrd="0" presId="urn:microsoft.com/office/officeart/2005/8/layout/vProcess5"/>
    <dgm:cxn modelId="{525FBF9B-990C-4F66-906E-910FA6ED2B28}" srcId="{824F7ACB-F756-4857-87EE-31B6C2DA48B7}" destId="{E8F210BE-C47C-40C1-92B6-F62E2C4CD061}" srcOrd="2" destOrd="0" parTransId="{41E2F7FA-5A6B-41AB-892C-02EA7C77E50E}" sibTransId="{4FD80AD8-D231-4F38-B786-9EE13608A134}"/>
    <dgm:cxn modelId="{9307277A-6383-433B-8B5E-A3DDE25DE97E}" type="presOf" srcId="{42183B8C-8A5F-491B-A530-46A13B84E6E0}" destId="{9224209D-CD40-4A9F-90D3-0572BC6130EF}" srcOrd="0" destOrd="1" presId="urn:microsoft.com/office/officeart/2005/8/layout/vProcess5"/>
    <dgm:cxn modelId="{61845A38-FB5F-417F-B411-D04348A346BE}" type="presOf" srcId="{3C5DBFBC-2818-4E5C-9C47-43877F284118}" destId="{B4BC85AB-FB53-4C1E-B5A7-AF9E8BAD89DA}" srcOrd="1" destOrd="1" presId="urn:microsoft.com/office/officeart/2005/8/layout/vProcess5"/>
    <dgm:cxn modelId="{FA34CC42-682A-4DA9-880A-B36F75A88E8D}" type="presOf" srcId="{2DAA532C-604B-476E-B1AC-40FC74FC1346}" destId="{D09C34E1-2C45-4234-8FA6-2C86E21E38B7}" srcOrd="0" destOrd="1" presId="urn:microsoft.com/office/officeart/2005/8/layout/vProcess5"/>
    <dgm:cxn modelId="{5BDFD33C-6A53-45FB-A364-7831ED465968}" type="presOf" srcId="{E8F210BE-C47C-40C1-92B6-F62E2C4CD061}" destId="{9224209D-CD40-4A9F-90D3-0572BC6130EF}" srcOrd="0" destOrd="0" presId="urn:microsoft.com/office/officeart/2005/8/layout/vProcess5"/>
    <dgm:cxn modelId="{8EC98C1C-BB58-424C-994F-3A0969EAA98D}" type="presOf" srcId="{CF57319C-7566-4B82-BF4E-E503989545FC}" destId="{6546C1A9-0677-4FC5-BBB8-780BF4430C5D}" srcOrd="1" destOrd="0" presId="urn:microsoft.com/office/officeart/2005/8/layout/vProcess5"/>
    <dgm:cxn modelId="{AAE3BF24-BEF2-4F3D-8C8F-3E78F4FD861A}" type="presOf" srcId="{2DAA532C-604B-476E-B1AC-40FC74FC1346}" destId="{6546C1A9-0677-4FC5-BBB8-780BF4430C5D}" srcOrd="1" destOrd="1" presId="urn:microsoft.com/office/officeart/2005/8/layout/vProcess5"/>
    <dgm:cxn modelId="{9E3413FF-E9D8-49FA-9129-C627225632BF}" type="presOf" srcId="{3C5DBFBC-2818-4E5C-9C47-43877F284118}" destId="{81A9DFEC-C313-4C6C-B1C1-6BDBBFDA0B28}" srcOrd="0" destOrd="1" presId="urn:microsoft.com/office/officeart/2005/8/layout/vProcess5"/>
    <dgm:cxn modelId="{DC1E0780-0E17-4E55-ABE7-48E15EFF3C88}" type="presOf" srcId="{E8F210BE-C47C-40C1-92B6-F62E2C4CD061}" destId="{C03F1B14-B516-4A25-B053-7B5962E58C31}" srcOrd="1" destOrd="0" presId="urn:microsoft.com/office/officeart/2005/8/layout/vProcess5"/>
    <dgm:cxn modelId="{A16AC1C6-C036-447C-A637-BFFC83F3953D}" type="presOf" srcId="{42183B8C-8A5F-491B-A530-46A13B84E6E0}" destId="{C03F1B14-B516-4A25-B053-7B5962E58C31}" srcOrd="1" destOrd="1" presId="urn:microsoft.com/office/officeart/2005/8/layout/vProcess5"/>
    <dgm:cxn modelId="{57B44FF5-CE41-4C24-806B-BBFBD6D41B6F}" type="presOf" srcId="{3A56E1F7-4BB5-475A-8B6E-D930504B47D0}" destId="{B4BC85AB-FB53-4C1E-B5A7-AF9E8BAD89DA}" srcOrd="1" destOrd="0" presId="urn:microsoft.com/office/officeart/2005/8/layout/vProcess5"/>
    <dgm:cxn modelId="{4919587E-CB87-46CA-92FA-3840040BA87A}" type="presOf" srcId="{824F7ACB-F756-4857-87EE-31B6C2DA48B7}" destId="{7C9B6F06-4C65-4368-A3D0-7BD14EDAD405}" srcOrd="0" destOrd="0" presId="urn:microsoft.com/office/officeart/2005/8/layout/vProcess5"/>
    <dgm:cxn modelId="{FEE73B5D-BABE-4942-A6DA-65128F671537}" type="presOf" srcId="{4759ABB8-FA0C-43C9-B769-FC3EB8E37026}" destId="{E43EBB4C-060C-47C7-9ABA-00EF77FF865E}" srcOrd="0" destOrd="0" presId="urn:microsoft.com/office/officeart/2005/8/layout/vProcess5"/>
    <dgm:cxn modelId="{95A08A28-FC72-4799-9254-E1F0238C08FA}" type="presOf" srcId="{1D44BD05-777B-4894-8A1F-E87D54E84599}" destId="{90842363-EEA5-4E35-8575-6F110888322C}" srcOrd="0" destOrd="0" presId="urn:microsoft.com/office/officeart/2005/8/layout/vProcess5"/>
    <dgm:cxn modelId="{C2D98145-5DF1-4048-8FE4-9F00548D79C8}" srcId="{3A56E1F7-4BB5-475A-8B6E-D930504B47D0}" destId="{3C5DBFBC-2818-4E5C-9C47-43877F284118}" srcOrd="0" destOrd="0" parTransId="{81F5F94F-3148-4DD9-B3C5-E92FAD96C0FC}" sibTransId="{E2567B84-203D-46F5-9559-238244352759}"/>
    <dgm:cxn modelId="{C27E52D6-4428-4112-958D-E0D23222F812}" srcId="{824F7ACB-F756-4857-87EE-31B6C2DA48B7}" destId="{3A56E1F7-4BB5-475A-8B6E-D930504B47D0}" srcOrd="0" destOrd="0" parTransId="{388EF54B-A97F-4BC6-83F6-6006D7F63B5F}" sibTransId="{4759ABB8-FA0C-43C9-B769-FC3EB8E37026}"/>
    <dgm:cxn modelId="{4FF01F1A-E0C4-449F-B6BE-EFFB48FFC4A6}" srcId="{824F7ACB-F756-4857-87EE-31B6C2DA48B7}" destId="{CF57319C-7566-4B82-BF4E-E503989545FC}" srcOrd="1" destOrd="0" parTransId="{FBC92767-616F-4461-A3E0-5BFD24C55658}" sibTransId="{1D44BD05-777B-4894-8A1F-E87D54E84599}"/>
    <dgm:cxn modelId="{6A77D2E2-8796-4E73-A123-B31336A45E01}" srcId="{E8F210BE-C47C-40C1-92B6-F62E2C4CD061}" destId="{42183B8C-8A5F-491B-A530-46A13B84E6E0}" srcOrd="0" destOrd="0" parTransId="{D67190A4-5660-41D7-AB94-008B9C06FF6E}" sibTransId="{1AE9BF69-B78E-4217-AADC-135291B9E026}"/>
    <dgm:cxn modelId="{5DEC3B02-90B8-4036-BB15-028370B6FE43}" type="presOf" srcId="{3A56E1F7-4BB5-475A-8B6E-D930504B47D0}" destId="{81A9DFEC-C313-4C6C-B1C1-6BDBBFDA0B28}" srcOrd="0" destOrd="0" presId="urn:microsoft.com/office/officeart/2005/8/layout/vProcess5"/>
    <dgm:cxn modelId="{F95F9A78-0A9B-4977-8682-1A88718BC101}" type="presParOf" srcId="{7C9B6F06-4C65-4368-A3D0-7BD14EDAD405}" destId="{DAE9768A-8B49-4189-9F6F-033A4467215A}" srcOrd="0" destOrd="0" presId="urn:microsoft.com/office/officeart/2005/8/layout/vProcess5"/>
    <dgm:cxn modelId="{5B4E627A-10E1-47C3-886E-F5C6CDE4AC3E}" type="presParOf" srcId="{7C9B6F06-4C65-4368-A3D0-7BD14EDAD405}" destId="{81A9DFEC-C313-4C6C-B1C1-6BDBBFDA0B28}" srcOrd="1" destOrd="0" presId="urn:microsoft.com/office/officeart/2005/8/layout/vProcess5"/>
    <dgm:cxn modelId="{E539189A-4264-4873-9119-EE5DB2BAE1C7}" type="presParOf" srcId="{7C9B6F06-4C65-4368-A3D0-7BD14EDAD405}" destId="{D09C34E1-2C45-4234-8FA6-2C86E21E38B7}" srcOrd="2" destOrd="0" presId="urn:microsoft.com/office/officeart/2005/8/layout/vProcess5"/>
    <dgm:cxn modelId="{BEBB4949-2CC4-4538-B637-E4D222305802}" type="presParOf" srcId="{7C9B6F06-4C65-4368-A3D0-7BD14EDAD405}" destId="{9224209D-CD40-4A9F-90D3-0572BC6130EF}" srcOrd="3" destOrd="0" presId="urn:microsoft.com/office/officeart/2005/8/layout/vProcess5"/>
    <dgm:cxn modelId="{B0E11D4E-F04C-4399-BA19-4A1620E34C85}" type="presParOf" srcId="{7C9B6F06-4C65-4368-A3D0-7BD14EDAD405}" destId="{E43EBB4C-060C-47C7-9ABA-00EF77FF865E}" srcOrd="4" destOrd="0" presId="urn:microsoft.com/office/officeart/2005/8/layout/vProcess5"/>
    <dgm:cxn modelId="{B76B3878-0874-499F-9265-D15C3886D502}" type="presParOf" srcId="{7C9B6F06-4C65-4368-A3D0-7BD14EDAD405}" destId="{90842363-EEA5-4E35-8575-6F110888322C}" srcOrd="5" destOrd="0" presId="urn:microsoft.com/office/officeart/2005/8/layout/vProcess5"/>
    <dgm:cxn modelId="{EA8F4E1F-2F06-446D-95A7-63A85992EC60}" type="presParOf" srcId="{7C9B6F06-4C65-4368-A3D0-7BD14EDAD405}" destId="{B4BC85AB-FB53-4C1E-B5A7-AF9E8BAD89DA}" srcOrd="6" destOrd="0" presId="urn:microsoft.com/office/officeart/2005/8/layout/vProcess5"/>
    <dgm:cxn modelId="{DFBA123F-15A1-408C-A676-2BE0EBB6E465}" type="presParOf" srcId="{7C9B6F06-4C65-4368-A3D0-7BD14EDAD405}" destId="{6546C1A9-0677-4FC5-BBB8-780BF4430C5D}" srcOrd="7" destOrd="0" presId="urn:microsoft.com/office/officeart/2005/8/layout/vProcess5"/>
    <dgm:cxn modelId="{0EEF3159-259C-4C88-AF86-C74E0FE3FD37}" type="presParOf" srcId="{7C9B6F06-4C65-4368-A3D0-7BD14EDAD405}" destId="{C03F1B14-B516-4A25-B053-7B5962E58C31}"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28139B2C-DF8D-4DCB-A3CC-BAAF96A5547F}"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s-EC"/>
        </a:p>
      </dgm:t>
    </dgm:pt>
    <dgm:pt modelId="{04225C40-FA3E-4731-9586-7517AF319B6B}">
      <dgm:prSet phldrT="[Texto]"/>
      <dgm:spPr/>
      <dgm:t>
        <a:bodyPr/>
        <a:lstStyle/>
        <a:p>
          <a:r>
            <a:rPr lang="es-EC" dirty="0"/>
            <a:t>Trilladora</a:t>
          </a:r>
        </a:p>
      </dgm:t>
    </dgm:pt>
    <dgm:pt modelId="{1B5A4DA4-A1FA-4028-AB93-54714F872416}" type="parTrans" cxnId="{62D33E26-DB6F-438D-8295-E0C9AB14AE81}">
      <dgm:prSet/>
      <dgm:spPr/>
      <dgm:t>
        <a:bodyPr/>
        <a:lstStyle/>
        <a:p>
          <a:endParaRPr lang="es-EC"/>
        </a:p>
      </dgm:t>
    </dgm:pt>
    <dgm:pt modelId="{C4A7EF90-87E4-4ABD-82AF-F7B61CE4FE82}" type="sibTrans" cxnId="{62D33E26-DB6F-438D-8295-E0C9AB14AE81}">
      <dgm:prSet/>
      <dgm:spPr/>
      <dgm:t>
        <a:bodyPr/>
        <a:lstStyle/>
        <a:p>
          <a:endParaRPr lang="es-EC"/>
        </a:p>
      </dgm:t>
    </dgm:pt>
    <dgm:pt modelId="{E36AD46B-7792-4E1F-9C22-BEC6CE435CAE}">
      <dgm:prSet/>
      <dgm:spPr/>
      <dgm:t>
        <a:bodyPr/>
        <a:lstStyle/>
        <a:p>
          <a:r>
            <a:rPr lang="es-EC" dirty="0" smtClean="0"/>
            <a:t>Cosechadora de granos</a:t>
          </a:r>
          <a:endParaRPr lang="es-EC" dirty="0"/>
        </a:p>
      </dgm:t>
    </dgm:pt>
    <dgm:pt modelId="{94DD12A0-BD3D-47D6-BB83-BF3B9A3A70A3}" type="parTrans" cxnId="{C9506495-55EA-4F7E-BF58-303995193B50}">
      <dgm:prSet/>
      <dgm:spPr/>
      <dgm:t>
        <a:bodyPr/>
        <a:lstStyle/>
        <a:p>
          <a:endParaRPr lang="es-EC"/>
        </a:p>
      </dgm:t>
    </dgm:pt>
    <dgm:pt modelId="{DAD65BE4-F62C-414A-AEB1-6B0D4EC8A080}" type="sibTrans" cxnId="{C9506495-55EA-4F7E-BF58-303995193B50}">
      <dgm:prSet/>
      <dgm:spPr/>
      <dgm:t>
        <a:bodyPr/>
        <a:lstStyle/>
        <a:p>
          <a:endParaRPr lang="es-EC"/>
        </a:p>
      </dgm:t>
    </dgm:pt>
    <dgm:pt modelId="{F969189C-1F5B-49A8-A70B-AA70EBC77413}">
      <dgm:prSet/>
      <dgm:spPr/>
      <dgm:t>
        <a:bodyPr/>
        <a:lstStyle/>
        <a:p>
          <a:r>
            <a:rPr lang="es-EC" dirty="0" smtClean="0"/>
            <a:t>Cosechadora de caña</a:t>
          </a:r>
          <a:endParaRPr lang="es-EC" dirty="0"/>
        </a:p>
      </dgm:t>
    </dgm:pt>
    <dgm:pt modelId="{F410A2C1-93A7-40C1-9217-443473F35690}" type="parTrans" cxnId="{44218E0B-D7A5-4074-90D6-DCDC9AC61F5E}">
      <dgm:prSet/>
      <dgm:spPr/>
      <dgm:t>
        <a:bodyPr/>
        <a:lstStyle/>
        <a:p>
          <a:endParaRPr lang="es-EC"/>
        </a:p>
      </dgm:t>
    </dgm:pt>
    <dgm:pt modelId="{84EB474B-C4CD-48B9-8780-586C4443AD0A}" type="sibTrans" cxnId="{44218E0B-D7A5-4074-90D6-DCDC9AC61F5E}">
      <dgm:prSet/>
      <dgm:spPr/>
      <dgm:t>
        <a:bodyPr/>
        <a:lstStyle/>
        <a:p>
          <a:endParaRPr lang="es-EC"/>
        </a:p>
      </dgm:t>
    </dgm:pt>
    <dgm:pt modelId="{3FB377A4-F7CA-4900-82CC-A55AB226A5D0}">
      <dgm:prSet phldrT="[Texto]"/>
      <dgm:spPr/>
      <dgm:t>
        <a:bodyPr/>
        <a:lstStyle/>
        <a:p>
          <a:r>
            <a:rPr lang="es-EC" dirty="0"/>
            <a:t>Segadora, cortadora de pastos</a:t>
          </a:r>
        </a:p>
      </dgm:t>
    </dgm:pt>
    <dgm:pt modelId="{3E0E573C-C651-463B-91C2-9E027924233F}" type="sibTrans" cxnId="{52ECF2EC-A357-455A-ADE6-9DF5E461C56A}">
      <dgm:prSet/>
      <dgm:spPr/>
      <dgm:t>
        <a:bodyPr/>
        <a:lstStyle/>
        <a:p>
          <a:endParaRPr lang="es-EC"/>
        </a:p>
      </dgm:t>
    </dgm:pt>
    <dgm:pt modelId="{8A7E5C3A-C6EC-44FD-B50E-05180930E456}" type="parTrans" cxnId="{52ECF2EC-A357-455A-ADE6-9DF5E461C56A}">
      <dgm:prSet/>
      <dgm:spPr/>
      <dgm:t>
        <a:bodyPr/>
        <a:lstStyle/>
        <a:p>
          <a:endParaRPr lang="es-EC"/>
        </a:p>
      </dgm:t>
    </dgm:pt>
    <dgm:pt modelId="{C40C7FA4-0017-4534-B8E6-B153D85F99EA}">
      <dgm:prSet/>
      <dgm:spPr/>
      <dgm:t>
        <a:bodyPr/>
        <a:lstStyle/>
        <a:p>
          <a:r>
            <a:rPr lang="es-EC" dirty="0" smtClean="0"/>
            <a:t>Cosechadora de papa</a:t>
          </a:r>
          <a:endParaRPr lang="es-EC" dirty="0"/>
        </a:p>
      </dgm:t>
    </dgm:pt>
    <dgm:pt modelId="{8E3E7490-BCD2-4F14-BEE0-6290C914E6FB}" type="parTrans" cxnId="{061B55D4-D602-4B6A-9763-72814424AA40}">
      <dgm:prSet/>
      <dgm:spPr/>
      <dgm:t>
        <a:bodyPr/>
        <a:lstStyle/>
        <a:p>
          <a:endParaRPr lang="es-EC"/>
        </a:p>
      </dgm:t>
    </dgm:pt>
    <dgm:pt modelId="{5CC282A4-971B-4844-A838-0DBBF9DE5517}" type="sibTrans" cxnId="{061B55D4-D602-4B6A-9763-72814424AA40}">
      <dgm:prSet/>
      <dgm:spPr/>
      <dgm:t>
        <a:bodyPr/>
        <a:lstStyle/>
        <a:p>
          <a:endParaRPr lang="es-EC"/>
        </a:p>
      </dgm:t>
    </dgm:pt>
    <dgm:pt modelId="{46FD428F-3208-4B3F-942F-76C855561DDB}">
      <dgm:prSet/>
      <dgm:spPr/>
      <dgm:t>
        <a:bodyPr/>
        <a:lstStyle/>
        <a:p>
          <a:r>
            <a:rPr lang="es-EC" dirty="0" smtClean="0"/>
            <a:t>Otras cosechadoras (Hortalizas, frutas)</a:t>
          </a:r>
          <a:endParaRPr lang="es-EC" dirty="0"/>
        </a:p>
      </dgm:t>
    </dgm:pt>
    <dgm:pt modelId="{5FA6DE73-7D2B-46E0-A094-ED90586E43CE}" type="parTrans" cxnId="{B6D0A4A1-2E09-4F05-9207-F15F6C6BBEA7}">
      <dgm:prSet/>
      <dgm:spPr/>
      <dgm:t>
        <a:bodyPr/>
        <a:lstStyle/>
        <a:p>
          <a:endParaRPr lang="es-EC"/>
        </a:p>
      </dgm:t>
    </dgm:pt>
    <dgm:pt modelId="{93D02759-153D-4F4A-980B-153BB9E25E24}" type="sibTrans" cxnId="{B6D0A4A1-2E09-4F05-9207-F15F6C6BBEA7}">
      <dgm:prSet/>
      <dgm:spPr/>
      <dgm:t>
        <a:bodyPr/>
        <a:lstStyle/>
        <a:p>
          <a:endParaRPr lang="es-EC"/>
        </a:p>
      </dgm:t>
    </dgm:pt>
    <dgm:pt modelId="{1C023ECA-12D7-4CB8-9E7E-D1B886479652}" type="pres">
      <dgm:prSet presAssocID="{28139B2C-DF8D-4DCB-A3CC-BAAF96A5547F}" presName="Name0" presStyleCnt="0">
        <dgm:presLayoutVars>
          <dgm:dir/>
          <dgm:resizeHandles val="exact"/>
        </dgm:presLayoutVars>
      </dgm:prSet>
      <dgm:spPr/>
      <dgm:t>
        <a:bodyPr/>
        <a:lstStyle/>
        <a:p>
          <a:endParaRPr lang="es-EC"/>
        </a:p>
      </dgm:t>
    </dgm:pt>
    <dgm:pt modelId="{1B53A4F8-DC57-4388-82CE-0B3B8A135F4B}" type="pres">
      <dgm:prSet presAssocID="{04225C40-FA3E-4731-9586-7517AF319B6B}" presName="composite" presStyleCnt="0"/>
      <dgm:spPr/>
    </dgm:pt>
    <dgm:pt modelId="{D7DFE9D4-A4FF-4EEF-85EA-502711E4E469}" type="pres">
      <dgm:prSet presAssocID="{04225C40-FA3E-4731-9586-7517AF319B6B}" presName="rect1" presStyleLbl="bgImgPlace1" presStyleIdx="0" presStyleCnt="6"/>
      <dgm:spPr>
        <a:blipFill rotWithShape="1">
          <a:blip xmlns:r="http://schemas.openxmlformats.org/officeDocument/2006/relationships" r:embed="rId1"/>
          <a:stretch>
            <a:fillRect/>
          </a:stretch>
        </a:blipFill>
      </dgm:spPr>
      <dgm:t>
        <a:bodyPr/>
        <a:lstStyle/>
        <a:p>
          <a:endParaRPr lang="es-EC"/>
        </a:p>
      </dgm:t>
    </dgm:pt>
    <dgm:pt modelId="{B93164B4-54AC-4A50-8A41-E19D746B216F}" type="pres">
      <dgm:prSet presAssocID="{04225C40-FA3E-4731-9586-7517AF319B6B}" presName="wedgeRectCallout1" presStyleLbl="node1" presStyleIdx="0" presStyleCnt="6">
        <dgm:presLayoutVars>
          <dgm:bulletEnabled val="1"/>
        </dgm:presLayoutVars>
      </dgm:prSet>
      <dgm:spPr/>
      <dgm:t>
        <a:bodyPr/>
        <a:lstStyle/>
        <a:p>
          <a:endParaRPr lang="es-EC"/>
        </a:p>
      </dgm:t>
    </dgm:pt>
    <dgm:pt modelId="{96A54778-9469-4B54-84DD-ECD17F495C3B}" type="pres">
      <dgm:prSet presAssocID="{C4A7EF90-87E4-4ABD-82AF-F7B61CE4FE82}" presName="sibTrans" presStyleCnt="0"/>
      <dgm:spPr/>
    </dgm:pt>
    <dgm:pt modelId="{F3E4B2FB-13A4-4B98-AC53-0806AD595DAF}" type="pres">
      <dgm:prSet presAssocID="{E36AD46B-7792-4E1F-9C22-BEC6CE435CAE}" presName="composite" presStyleCnt="0"/>
      <dgm:spPr/>
    </dgm:pt>
    <dgm:pt modelId="{67FA68F0-19C5-4EC9-A5C0-97D72C2C096C}" type="pres">
      <dgm:prSet presAssocID="{E36AD46B-7792-4E1F-9C22-BEC6CE435CAE}" presName="rect1" presStyleLbl="bgImgPlace1" presStyleIdx="1" presStyleCnt="6" custLinFactNeighborX="-3721" custLinFactNeighborY="2067"/>
      <dgm:spPr>
        <a:blipFill rotWithShape="1">
          <a:blip xmlns:r="http://schemas.openxmlformats.org/officeDocument/2006/relationships" r:embed="rId2"/>
          <a:stretch>
            <a:fillRect/>
          </a:stretch>
        </a:blipFill>
      </dgm:spPr>
      <dgm:t>
        <a:bodyPr/>
        <a:lstStyle/>
        <a:p>
          <a:endParaRPr lang="es-EC"/>
        </a:p>
      </dgm:t>
    </dgm:pt>
    <dgm:pt modelId="{6922AAA5-4CBA-4C04-BDBA-EC80DE971D3D}" type="pres">
      <dgm:prSet presAssocID="{E36AD46B-7792-4E1F-9C22-BEC6CE435CAE}" presName="wedgeRectCallout1" presStyleLbl="node1" presStyleIdx="1" presStyleCnt="6" custLinFactNeighborX="-4181" custLinFactNeighborY="5906">
        <dgm:presLayoutVars>
          <dgm:bulletEnabled val="1"/>
        </dgm:presLayoutVars>
      </dgm:prSet>
      <dgm:spPr/>
      <dgm:t>
        <a:bodyPr/>
        <a:lstStyle/>
        <a:p>
          <a:endParaRPr lang="es-EC"/>
        </a:p>
      </dgm:t>
    </dgm:pt>
    <dgm:pt modelId="{E071722B-1BC9-4616-8F83-BF632A060B2D}" type="pres">
      <dgm:prSet presAssocID="{DAD65BE4-F62C-414A-AEB1-6B0D4EC8A080}" presName="sibTrans" presStyleCnt="0"/>
      <dgm:spPr/>
    </dgm:pt>
    <dgm:pt modelId="{0F565434-922C-4E16-A703-A59A3E4E24D3}" type="pres">
      <dgm:prSet presAssocID="{3FB377A4-F7CA-4900-82CC-A55AB226A5D0}" presName="composite" presStyleCnt="0"/>
      <dgm:spPr/>
    </dgm:pt>
    <dgm:pt modelId="{C1B9CFB4-4215-48CB-8A68-DD3790DD3F37}" type="pres">
      <dgm:prSet presAssocID="{3FB377A4-F7CA-4900-82CC-A55AB226A5D0}" presName="rect1" presStyleLbl="bgImgPlace1" presStyleIdx="2" presStyleCnt="6" custLinFactX="-8198" custLinFactY="37787" custLinFactNeighborX="-100000" custLinFactNeighborY="100000"/>
      <dgm:spPr>
        <a:blipFill rotWithShape="1">
          <a:blip xmlns:r="http://schemas.openxmlformats.org/officeDocument/2006/relationships" r:embed="rId3"/>
          <a:stretch>
            <a:fillRect/>
          </a:stretch>
        </a:blipFill>
      </dgm:spPr>
      <dgm:t>
        <a:bodyPr/>
        <a:lstStyle/>
        <a:p>
          <a:endParaRPr lang="es-EC"/>
        </a:p>
      </dgm:t>
    </dgm:pt>
    <dgm:pt modelId="{73419B5A-75D6-4784-B399-AB5F3C75ABBD}" type="pres">
      <dgm:prSet presAssocID="{3FB377A4-F7CA-4900-82CC-A55AB226A5D0}" presName="wedgeRectCallout1" presStyleLbl="node1" presStyleIdx="2" presStyleCnt="6" custLinFactX="-22035" custLinFactY="187500" custLinFactNeighborX="-100000" custLinFactNeighborY="200000">
        <dgm:presLayoutVars>
          <dgm:bulletEnabled val="1"/>
        </dgm:presLayoutVars>
      </dgm:prSet>
      <dgm:spPr/>
      <dgm:t>
        <a:bodyPr/>
        <a:lstStyle/>
        <a:p>
          <a:endParaRPr lang="es-EC"/>
        </a:p>
      </dgm:t>
    </dgm:pt>
    <dgm:pt modelId="{02B8CF22-F965-48F2-8DA7-B758277D0BAD}" type="pres">
      <dgm:prSet presAssocID="{3E0E573C-C651-463B-91C2-9E027924233F}" presName="sibTrans" presStyleCnt="0"/>
      <dgm:spPr/>
    </dgm:pt>
    <dgm:pt modelId="{906285EE-077A-40C7-80D7-2BF28948D3D4}" type="pres">
      <dgm:prSet presAssocID="{F969189C-1F5B-49A8-A70B-AA70EBC77413}" presName="composite" presStyleCnt="0"/>
      <dgm:spPr/>
    </dgm:pt>
    <dgm:pt modelId="{C846DA61-A78D-46AD-9675-082BA0A7A251}" type="pres">
      <dgm:prSet presAssocID="{F969189C-1F5B-49A8-A70B-AA70EBC77413}" presName="rect1" presStyleLbl="bgImgPlace1" presStyleIdx="3" presStyleCnt="6"/>
      <dgm:spPr>
        <a:blipFill rotWithShape="1">
          <a:blip xmlns:r="http://schemas.openxmlformats.org/officeDocument/2006/relationships" r:embed="rId4"/>
          <a:stretch>
            <a:fillRect/>
          </a:stretch>
        </a:blipFill>
      </dgm:spPr>
      <dgm:t>
        <a:bodyPr/>
        <a:lstStyle/>
        <a:p>
          <a:endParaRPr lang="es-EC"/>
        </a:p>
      </dgm:t>
    </dgm:pt>
    <dgm:pt modelId="{C41540F2-C967-4FA0-A889-5F9EACF219CB}" type="pres">
      <dgm:prSet presAssocID="{F969189C-1F5B-49A8-A70B-AA70EBC77413}" presName="wedgeRectCallout1" presStyleLbl="node1" presStyleIdx="3" presStyleCnt="6">
        <dgm:presLayoutVars>
          <dgm:bulletEnabled val="1"/>
        </dgm:presLayoutVars>
      </dgm:prSet>
      <dgm:spPr/>
      <dgm:t>
        <a:bodyPr/>
        <a:lstStyle/>
        <a:p>
          <a:endParaRPr lang="es-EC"/>
        </a:p>
      </dgm:t>
    </dgm:pt>
    <dgm:pt modelId="{A821C680-AE99-4530-8491-B5EB6B09A5CB}" type="pres">
      <dgm:prSet presAssocID="{84EB474B-C4CD-48B9-8780-586C4443AD0A}" presName="sibTrans" presStyleCnt="0"/>
      <dgm:spPr/>
    </dgm:pt>
    <dgm:pt modelId="{71C8FEF2-E3E8-458B-B62E-ED7D68CAA9A1}" type="pres">
      <dgm:prSet presAssocID="{C40C7FA4-0017-4534-B8E6-B153D85F99EA}" presName="composite" presStyleCnt="0"/>
      <dgm:spPr/>
    </dgm:pt>
    <dgm:pt modelId="{575A9AEE-8EBE-4BBD-8756-E8E7BB655D63}" type="pres">
      <dgm:prSet presAssocID="{C40C7FA4-0017-4534-B8E6-B153D85F99EA}" presName="rect1" presStyleLbl="bgImgPlace1" presStyleIdx="4" presStyleCnt="6" custLinFactX="4163" custLinFactY="-39598" custLinFactNeighborX="100000" custLinFactNeighborY="-100000"/>
      <dgm:spPr>
        <a:blipFill rotWithShape="1">
          <a:blip xmlns:r="http://schemas.openxmlformats.org/officeDocument/2006/relationships" r:embed="rId5"/>
          <a:stretch>
            <a:fillRect/>
          </a:stretch>
        </a:blipFill>
      </dgm:spPr>
      <dgm:t>
        <a:bodyPr/>
        <a:lstStyle/>
        <a:p>
          <a:endParaRPr lang="es-EC"/>
        </a:p>
      </dgm:t>
    </dgm:pt>
    <dgm:pt modelId="{0A131A56-9584-4420-A6BC-83D12A0FA2BD}" type="pres">
      <dgm:prSet presAssocID="{C40C7FA4-0017-4534-B8E6-B153D85F99EA}" presName="wedgeRectCallout1" presStyleLbl="node1" presStyleIdx="4" presStyleCnt="6" custLinFactX="11736" custLinFactY="-198849" custLinFactNeighborX="100000" custLinFactNeighborY="-200000">
        <dgm:presLayoutVars>
          <dgm:bulletEnabled val="1"/>
        </dgm:presLayoutVars>
      </dgm:prSet>
      <dgm:spPr/>
      <dgm:t>
        <a:bodyPr/>
        <a:lstStyle/>
        <a:p>
          <a:endParaRPr lang="es-EC"/>
        </a:p>
      </dgm:t>
    </dgm:pt>
    <dgm:pt modelId="{5F485EBB-2F2A-4037-9457-300CA3802CDD}" type="pres">
      <dgm:prSet presAssocID="{5CC282A4-971B-4844-A838-0DBBF9DE5517}" presName="sibTrans" presStyleCnt="0"/>
      <dgm:spPr/>
    </dgm:pt>
    <dgm:pt modelId="{2423211A-FB89-4998-A543-7789DD12CB8E}" type="pres">
      <dgm:prSet presAssocID="{46FD428F-3208-4B3F-942F-76C855561DDB}" presName="composite" presStyleCnt="0"/>
      <dgm:spPr/>
    </dgm:pt>
    <dgm:pt modelId="{8DEB96F1-493E-4049-9E6D-2C9141692030}" type="pres">
      <dgm:prSet presAssocID="{46FD428F-3208-4B3F-942F-76C855561DDB}" presName="rect1" presStyleLbl="bgImgPlace1" presStyleIdx="5" presStyleCnt="6"/>
      <dgm:spPr>
        <a:blipFill rotWithShape="1">
          <a:blip xmlns:r="http://schemas.openxmlformats.org/officeDocument/2006/relationships" r:embed="rId6"/>
          <a:stretch>
            <a:fillRect/>
          </a:stretch>
        </a:blipFill>
      </dgm:spPr>
      <dgm:t>
        <a:bodyPr/>
        <a:lstStyle/>
        <a:p>
          <a:endParaRPr lang="es-EC"/>
        </a:p>
      </dgm:t>
    </dgm:pt>
    <dgm:pt modelId="{882AF9DF-94CF-4A1E-A756-1F129E27B52E}" type="pres">
      <dgm:prSet presAssocID="{46FD428F-3208-4B3F-942F-76C855561DDB}" presName="wedgeRectCallout1" presStyleLbl="node1" presStyleIdx="5" presStyleCnt="6">
        <dgm:presLayoutVars>
          <dgm:bulletEnabled val="1"/>
        </dgm:presLayoutVars>
      </dgm:prSet>
      <dgm:spPr/>
      <dgm:t>
        <a:bodyPr/>
        <a:lstStyle/>
        <a:p>
          <a:endParaRPr lang="es-EC"/>
        </a:p>
      </dgm:t>
    </dgm:pt>
  </dgm:ptLst>
  <dgm:cxnLst>
    <dgm:cxn modelId="{0E24DB69-F0C4-4083-BECC-C66045C00AD1}" type="presOf" srcId="{28139B2C-DF8D-4DCB-A3CC-BAAF96A5547F}" destId="{1C023ECA-12D7-4CB8-9E7E-D1B886479652}" srcOrd="0" destOrd="0" presId="urn:microsoft.com/office/officeart/2008/layout/BendingPictureCaptionList"/>
    <dgm:cxn modelId="{6543EB42-A411-4770-B25D-55CE5C572F3F}" type="presOf" srcId="{C40C7FA4-0017-4534-B8E6-B153D85F99EA}" destId="{0A131A56-9584-4420-A6BC-83D12A0FA2BD}" srcOrd="0" destOrd="0" presId="urn:microsoft.com/office/officeart/2008/layout/BendingPictureCaptionList"/>
    <dgm:cxn modelId="{44218E0B-D7A5-4074-90D6-DCDC9AC61F5E}" srcId="{28139B2C-DF8D-4DCB-A3CC-BAAF96A5547F}" destId="{F969189C-1F5B-49A8-A70B-AA70EBC77413}" srcOrd="3" destOrd="0" parTransId="{F410A2C1-93A7-40C1-9217-443473F35690}" sibTransId="{84EB474B-C4CD-48B9-8780-586C4443AD0A}"/>
    <dgm:cxn modelId="{73970BAC-8C66-40DA-B5C3-3F2BF1E24E13}" type="presOf" srcId="{E36AD46B-7792-4E1F-9C22-BEC6CE435CAE}" destId="{6922AAA5-4CBA-4C04-BDBA-EC80DE971D3D}" srcOrd="0" destOrd="0" presId="urn:microsoft.com/office/officeart/2008/layout/BendingPictureCaptionList"/>
    <dgm:cxn modelId="{01719F65-6026-4263-B9E6-E4BCC28C39C1}" type="presOf" srcId="{3FB377A4-F7CA-4900-82CC-A55AB226A5D0}" destId="{73419B5A-75D6-4784-B399-AB5F3C75ABBD}" srcOrd="0" destOrd="0" presId="urn:microsoft.com/office/officeart/2008/layout/BendingPictureCaptionList"/>
    <dgm:cxn modelId="{C23B3898-4874-48E9-B049-B76352BD556C}" type="presOf" srcId="{04225C40-FA3E-4731-9586-7517AF319B6B}" destId="{B93164B4-54AC-4A50-8A41-E19D746B216F}" srcOrd="0" destOrd="0" presId="urn:microsoft.com/office/officeart/2008/layout/BendingPictureCaptionList"/>
    <dgm:cxn modelId="{061B55D4-D602-4B6A-9763-72814424AA40}" srcId="{28139B2C-DF8D-4DCB-A3CC-BAAF96A5547F}" destId="{C40C7FA4-0017-4534-B8E6-B153D85F99EA}" srcOrd="4" destOrd="0" parTransId="{8E3E7490-BCD2-4F14-BEE0-6290C914E6FB}" sibTransId="{5CC282A4-971B-4844-A838-0DBBF9DE5517}"/>
    <dgm:cxn modelId="{62D33E26-DB6F-438D-8295-E0C9AB14AE81}" srcId="{28139B2C-DF8D-4DCB-A3CC-BAAF96A5547F}" destId="{04225C40-FA3E-4731-9586-7517AF319B6B}" srcOrd="0" destOrd="0" parTransId="{1B5A4DA4-A1FA-4028-AB93-54714F872416}" sibTransId="{C4A7EF90-87E4-4ABD-82AF-F7B61CE4FE82}"/>
    <dgm:cxn modelId="{B6D0A4A1-2E09-4F05-9207-F15F6C6BBEA7}" srcId="{28139B2C-DF8D-4DCB-A3CC-BAAF96A5547F}" destId="{46FD428F-3208-4B3F-942F-76C855561DDB}" srcOrd="5" destOrd="0" parTransId="{5FA6DE73-7D2B-46E0-A094-ED90586E43CE}" sibTransId="{93D02759-153D-4F4A-980B-153BB9E25E24}"/>
    <dgm:cxn modelId="{B9A59397-647E-46A8-AB9A-82BE434D9161}" type="presOf" srcId="{F969189C-1F5B-49A8-A70B-AA70EBC77413}" destId="{C41540F2-C967-4FA0-A889-5F9EACF219CB}" srcOrd="0" destOrd="0" presId="urn:microsoft.com/office/officeart/2008/layout/BendingPictureCaptionList"/>
    <dgm:cxn modelId="{56698ABD-11DA-4AF1-8A6D-2601B3D53C56}" type="presOf" srcId="{46FD428F-3208-4B3F-942F-76C855561DDB}" destId="{882AF9DF-94CF-4A1E-A756-1F129E27B52E}" srcOrd="0" destOrd="0" presId="urn:microsoft.com/office/officeart/2008/layout/BendingPictureCaptionList"/>
    <dgm:cxn modelId="{C9506495-55EA-4F7E-BF58-303995193B50}" srcId="{28139B2C-DF8D-4DCB-A3CC-BAAF96A5547F}" destId="{E36AD46B-7792-4E1F-9C22-BEC6CE435CAE}" srcOrd="1" destOrd="0" parTransId="{94DD12A0-BD3D-47D6-BB83-BF3B9A3A70A3}" sibTransId="{DAD65BE4-F62C-414A-AEB1-6B0D4EC8A080}"/>
    <dgm:cxn modelId="{52ECF2EC-A357-455A-ADE6-9DF5E461C56A}" srcId="{28139B2C-DF8D-4DCB-A3CC-BAAF96A5547F}" destId="{3FB377A4-F7CA-4900-82CC-A55AB226A5D0}" srcOrd="2" destOrd="0" parTransId="{8A7E5C3A-C6EC-44FD-B50E-05180930E456}" sibTransId="{3E0E573C-C651-463B-91C2-9E027924233F}"/>
    <dgm:cxn modelId="{AAC84184-EA3F-4A0C-A87E-C66F1424A051}" type="presParOf" srcId="{1C023ECA-12D7-4CB8-9E7E-D1B886479652}" destId="{1B53A4F8-DC57-4388-82CE-0B3B8A135F4B}" srcOrd="0" destOrd="0" presId="urn:microsoft.com/office/officeart/2008/layout/BendingPictureCaptionList"/>
    <dgm:cxn modelId="{95C7BDE0-0E0C-4182-8773-562FD4A17482}" type="presParOf" srcId="{1B53A4F8-DC57-4388-82CE-0B3B8A135F4B}" destId="{D7DFE9D4-A4FF-4EEF-85EA-502711E4E469}" srcOrd="0" destOrd="0" presId="urn:microsoft.com/office/officeart/2008/layout/BendingPictureCaptionList"/>
    <dgm:cxn modelId="{6CC5ABDB-F994-451C-90EC-8D984EF37D2F}" type="presParOf" srcId="{1B53A4F8-DC57-4388-82CE-0B3B8A135F4B}" destId="{B93164B4-54AC-4A50-8A41-E19D746B216F}" srcOrd="1" destOrd="0" presId="urn:microsoft.com/office/officeart/2008/layout/BendingPictureCaptionList"/>
    <dgm:cxn modelId="{38A8E5C2-5A20-44AE-A7F1-E171ACD18981}" type="presParOf" srcId="{1C023ECA-12D7-4CB8-9E7E-D1B886479652}" destId="{96A54778-9469-4B54-84DD-ECD17F495C3B}" srcOrd="1" destOrd="0" presId="urn:microsoft.com/office/officeart/2008/layout/BendingPictureCaptionList"/>
    <dgm:cxn modelId="{B018D915-1AA3-4E45-BEE3-CC72E28E1163}" type="presParOf" srcId="{1C023ECA-12D7-4CB8-9E7E-D1B886479652}" destId="{F3E4B2FB-13A4-4B98-AC53-0806AD595DAF}" srcOrd="2" destOrd="0" presId="urn:microsoft.com/office/officeart/2008/layout/BendingPictureCaptionList"/>
    <dgm:cxn modelId="{7F22FBD1-1295-4477-A6B5-B782CD39DB4B}" type="presParOf" srcId="{F3E4B2FB-13A4-4B98-AC53-0806AD595DAF}" destId="{67FA68F0-19C5-4EC9-A5C0-97D72C2C096C}" srcOrd="0" destOrd="0" presId="urn:microsoft.com/office/officeart/2008/layout/BendingPictureCaptionList"/>
    <dgm:cxn modelId="{73227012-A026-441D-AFA4-AC10A4B02D5B}" type="presParOf" srcId="{F3E4B2FB-13A4-4B98-AC53-0806AD595DAF}" destId="{6922AAA5-4CBA-4C04-BDBA-EC80DE971D3D}" srcOrd="1" destOrd="0" presId="urn:microsoft.com/office/officeart/2008/layout/BendingPictureCaptionList"/>
    <dgm:cxn modelId="{95C1F938-EEEC-4727-88D0-EE1E1E3FECBE}" type="presParOf" srcId="{1C023ECA-12D7-4CB8-9E7E-D1B886479652}" destId="{E071722B-1BC9-4616-8F83-BF632A060B2D}" srcOrd="3" destOrd="0" presId="urn:microsoft.com/office/officeart/2008/layout/BendingPictureCaptionList"/>
    <dgm:cxn modelId="{4CD36E50-5B3D-46C6-BA37-BD867C3D5E18}" type="presParOf" srcId="{1C023ECA-12D7-4CB8-9E7E-D1B886479652}" destId="{0F565434-922C-4E16-A703-A59A3E4E24D3}" srcOrd="4" destOrd="0" presId="urn:microsoft.com/office/officeart/2008/layout/BendingPictureCaptionList"/>
    <dgm:cxn modelId="{DF5F78EB-99A2-4D24-B4B7-F921C5951102}" type="presParOf" srcId="{0F565434-922C-4E16-A703-A59A3E4E24D3}" destId="{C1B9CFB4-4215-48CB-8A68-DD3790DD3F37}" srcOrd="0" destOrd="0" presId="urn:microsoft.com/office/officeart/2008/layout/BendingPictureCaptionList"/>
    <dgm:cxn modelId="{7CF61060-6738-4D23-8864-7545A9A21F0A}" type="presParOf" srcId="{0F565434-922C-4E16-A703-A59A3E4E24D3}" destId="{73419B5A-75D6-4784-B399-AB5F3C75ABBD}" srcOrd="1" destOrd="0" presId="urn:microsoft.com/office/officeart/2008/layout/BendingPictureCaptionList"/>
    <dgm:cxn modelId="{A321CAED-B9A2-470C-85AE-44BCFF070F72}" type="presParOf" srcId="{1C023ECA-12D7-4CB8-9E7E-D1B886479652}" destId="{02B8CF22-F965-48F2-8DA7-B758277D0BAD}" srcOrd="5" destOrd="0" presId="urn:microsoft.com/office/officeart/2008/layout/BendingPictureCaptionList"/>
    <dgm:cxn modelId="{119382E4-50BA-4D0D-970A-A11CBF0CE17F}" type="presParOf" srcId="{1C023ECA-12D7-4CB8-9E7E-D1B886479652}" destId="{906285EE-077A-40C7-80D7-2BF28948D3D4}" srcOrd="6" destOrd="0" presId="urn:microsoft.com/office/officeart/2008/layout/BendingPictureCaptionList"/>
    <dgm:cxn modelId="{7F259F3B-C5D9-4445-8C22-A7FADA1DAC86}" type="presParOf" srcId="{906285EE-077A-40C7-80D7-2BF28948D3D4}" destId="{C846DA61-A78D-46AD-9675-082BA0A7A251}" srcOrd="0" destOrd="0" presId="urn:microsoft.com/office/officeart/2008/layout/BendingPictureCaptionList"/>
    <dgm:cxn modelId="{33D7A2E1-5878-483D-A112-5D6C493CA733}" type="presParOf" srcId="{906285EE-077A-40C7-80D7-2BF28948D3D4}" destId="{C41540F2-C967-4FA0-A889-5F9EACF219CB}" srcOrd="1" destOrd="0" presId="urn:microsoft.com/office/officeart/2008/layout/BendingPictureCaptionList"/>
    <dgm:cxn modelId="{773553C8-F5E7-4CA2-9EED-F49D880CD5E2}" type="presParOf" srcId="{1C023ECA-12D7-4CB8-9E7E-D1B886479652}" destId="{A821C680-AE99-4530-8491-B5EB6B09A5CB}" srcOrd="7" destOrd="0" presId="urn:microsoft.com/office/officeart/2008/layout/BendingPictureCaptionList"/>
    <dgm:cxn modelId="{6DBC0F36-5B85-422F-80D9-4D981A3B7945}" type="presParOf" srcId="{1C023ECA-12D7-4CB8-9E7E-D1B886479652}" destId="{71C8FEF2-E3E8-458B-B62E-ED7D68CAA9A1}" srcOrd="8" destOrd="0" presId="urn:microsoft.com/office/officeart/2008/layout/BendingPictureCaptionList"/>
    <dgm:cxn modelId="{C3D9B9AD-D0B5-497D-AB88-B5E523401B4E}" type="presParOf" srcId="{71C8FEF2-E3E8-458B-B62E-ED7D68CAA9A1}" destId="{575A9AEE-8EBE-4BBD-8756-E8E7BB655D63}" srcOrd="0" destOrd="0" presId="urn:microsoft.com/office/officeart/2008/layout/BendingPictureCaptionList"/>
    <dgm:cxn modelId="{68560772-B15D-4B95-94B5-D19D5AFF547E}" type="presParOf" srcId="{71C8FEF2-E3E8-458B-B62E-ED7D68CAA9A1}" destId="{0A131A56-9584-4420-A6BC-83D12A0FA2BD}" srcOrd="1" destOrd="0" presId="urn:microsoft.com/office/officeart/2008/layout/BendingPictureCaptionList"/>
    <dgm:cxn modelId="{E89A9A33-DBB2-45FE-82B1-3F733884C089}" type="presParOf" srcId="{1C023ECA-12D7-4CB8-9E7E-D1B886479652}" destId="{5F485EBB-2F2A-4037-9457-300CA3802CDD}" srcOrd="9" destOrd="0" presId="urn:microsoft.com/office/officeart/2008/layout/BendingPictureCaptionList"/>
    <dgm:cxn modelId="{5ACDDAD3-31B1-4DB6-A38F-9B39D8DD61FD}" type="presParOf" srcId="{1C023ECA-12D7-4CB8-9E7E-D1B886479652}" destId="{2423211A-FB89-4998-A543-7789DD12CB8E}" srcOrd="10" destOrd="0" presId="urn:microsoft.com/office/officeart/2008/layout/BendingPictureCaptionList"/>
    <dgm:cxn modelId="{B842310E-BD41-4204-A867-BD878F006324}" type="presParOf" srcId="{2423211A-FB89-4998-A543-7789DD12CB8E}" destId="{8DEB96F1-493E-4049-9E6D-2C9141692030}" srcOrd="0" destOrd="0" presId="urn:microsoft.com/office/officeart/2008/layout/BendingPictureCaptionList"/>
    <dgm:cxn modelId="{AB0E194E-07C2-4805-A5B8-2F03D92BA5D0}" type="presParOf" srcId="{2423211A-FB89-4998-A543-7789DD12CB8E}" destId="{882AF9DF-94CF-4A1E-A756-1F129E27B52E}"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28139B2C-DF8D-4DCB-A3CC-BAAF96A5547F}"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s-EC"/>
        </a:p>
      </dgm:t>
    </dgm:pt>
    <dgm:pt modelId="{E066B353-AF06-4374-A341-D5BB2A2DB270}">
      <dgm:prSet/>
      <dgm:spPr/>
      <dgm:t>
        <a:bodyPr/>
        <a:lstStyle/>
        <a:p>
          <a:r>
            <a:rPr lang="es-EC" dirty="0" smtClean="0"/>
            <a:t>Trilladora de granos</a:t>
          </a:r>
          <a:endParaRPr lang="es-EC" dirty="0"/>
        </a:p>
      </dgm:t>
    </dgm:pt>
    <dgm:pt modelId="{38549856-1F49-4ED4-8DB7-586074FFB0A0}" type="parTrans" cxnId="{56D04548-DEDB-4626-ADFE-C45440E0F870}">
      <dgm:prSet/>
      <dgm:spPr/>
      <dgm:t>
        <a:bodyPr/>
        <a:lstStyle/>
        <a:p>
          <a:endParaRPr lang="es-EC"/>
        </a:p>
      </dgm:t>
    </dgm:pt>
    <dgm:pt modelId="{E944CC87-79AE-4511-986F-0D5304D4426C}" type="sibTrans" cxnId="{56D04548-DEDB-4626-ADFE-C45440E0F870}">
      <dgm:prSet/>
      <dgm:spPr/>
      <dgm:t>
        <a:bodyPr/>
        <a:lstStyle/>
        <a:p>
          <a:endParaRPr lang="es-EC"/>
        </a:p>
      </dgm:t>
    </dgm:pt>
    <dgm:pt modelId="{60DC1551-A53C-42C2-9DBA-62CE2A811594}">
      <dgm:prSet/>
      <dgm:spPr/>
      <dgm:t>
        <a:bodyPr/>
        <a:lstStyle/>
        <a:p>
          <a:r>
            <a:rPr lang="es-EC" dirty="0" smtClean="0"/>
            <a:t>Cosechadora</a:t>
          </a:r>
          <a:endParaRPr lang="es-EC" dirty="0"/>
        </a:p>
      </dgm:t>
    </dgm:pt>
    <dgm:pt modelId="{C99390B5-57CC-4227-98D2-9C86E916661B}" type="parTrans" cxnId="{7D49D0BA-3450-4FA5-9C1F-7046F1F7106D}">
      <dgm:prSet/>
      <dgm:spPr/>
      <dgm:t>
        <a:bodyPr/>
        <a:lstStyle/>
        <a:p>
          <a:endParaRPr lang="es-EC"/>
        </a:p>
      </dgm:t>
    </dgm:pt>
    <dgm:pt modelId="{1D0F2105-8F67-41C9-BB1C-9C026E9264B7}" type="sibTrans" cxnId="{7D49D0BA-3450-4FA5-9C1F-7046F1F7106D}">
      <dgm:prSet/>
      <dgm:spPr/>
      <dgm:t>
        <a:bodyPr/>
        <a:lstStyle/>
        <a:p>
          <a:endParaRPr lang="es-EC"/>
        </a:p>
      </dgm:t>
    </dgm:pt>
    <dgm:pt modelId="{BB9C5FC6-7EF0-4DA4-BA59-9BCE9CD75519}">
      <dgm:prSet/>
      <dgm:spPr/>
      <dgm:t>
        <a:bodyPr/>
        <a:lstStyle/>
        <a:p>
          <a:r>
            <a:rPr lang="es-EC" dirty="0" smtClean="0"/>
            <a:t>Cosechadora de maíz</a:t>
          </a:r>
          <a:endParaRPr lang="es-EC" dirty="0"/>
        </a:p>
      </dgm:t>
    </dgm:pt>
    <dgm:pt modelId="{9B299B6E-0EDA-4C1D-A9AB-5279E99B28FA}" type="parTrans" cxnId="{2C9636F7-BC8F-44C3-9FD0-A5EA82220534}">
      <dgm:prSet/>
      <dgm:spPr/>
      <dgm:t>
        <a:bodyPr/>
        <a:lstStyle/>
        <a:p>
          <a:endParaRPr lang="es-EC"/>
        </a:p>
      </dgm:t>
    </dgm:pt>
    <dgm:pt modelId="{33A406A3-0F13-45B7-9B76-09BE538DE2BE}" type="sibTrans" cxnId="{2C9636F7-BC8F-44C3-9FD0-A5EA82220534}">
      <dgm:prSet/>
      <dgm:spPr/>
      <dgm:t>
        <a:bodyPr/>
        <a:lstStyle/>
        <a:p>
          <a:endParaRPr lang="es-EC"/>
        </a:p>
      </dgm:t>
    </dgm:pt>
    <dgm:pt modelId="{1C023ECA-12D7-4CB8-9E7E-D1B886479652}" type="pres">
      <dgm:prSet presAssocID="{28139B2C-DF8D-4DCB-A3CC-BAAF96A5547F}" presName="Name0" presStyleCnt="0">
        <dgm:presLayoutVars>
          <dgm:dir/>
          <dgm:resizeHandles val="exact"/>
        </dgm:presLayoutVars>
      </dgm:prSet>
      <dgm:spPr/>
      <dgm:t>
        <a:bodyPr/>
        <a:lstStyle/>
        <a:p>
          <a:endParaRPr lang="es-EC"/>
        </a:p>
      </dgm:t>
    </dgm:pt>
    <dgm:pt modelId="{F80B4A29-65E7-4F45-8257-CB58ACC37972}" type="pres">
      <dgm:prSet presAssocID="{E066B353-AF06-4374-A341-D5BB2A2DB270}" presName="composite" presStyleCnt="0"/>
      <dgm:spPr/>
    </dgm:pt>
    <dgm:pt modelId="{87E3855F-96CF-4049-845B-750DC0034023}" type="pres">
      <dgm:prSet presAssocID="{E066B353-AF06-4374-A341-D5BB2A2DB270}" presName="rect1" presStyleLbl="bgImgPlace1" presStyleIdx="0" presStyleCnt="3"/>
      <dgm:spPr>
        <a:blipFill rotWithShape="1">
          <a:blip xmlns:r="http://schemas.openxmlformats.org/officeDocument/2006/relationships" r:embed="rId1"/>
          <a:stretch>
            <a:fillRect/>
          </a:stretch>
        </a:blipFill>
      </dgm:spPr>
      <dgm:t>
        <a:bodyPr/>
        <a:lstStyle/>
        <a:p>
          <a:endParaRPr lang="es-EC"/>
        </a:p>
      </dgm:t>
    </dgm:pt>
    <dgm:pt modelId="{8F7DFE9A-9947-4676-88C6-4474E56C58C9}" type="pres">
      <dgm:prSet presAssocID="{E066B353-AF06-4374-A341-D5BB2A2DB270}" presName="wedgeRectCallout1" presStyleLbl="node1" presStyleIdx="0" presStyleCnt="3">
        <dgm:presLayoutVars>
          <dgm:bulletEnabled val="1"/>
        </dgm:presLayoutVars>
      </dgm:prSet>
      <dgm:spPr/>
      <dgm:t>
        <a:bodyPr/>
        <a:lstStyle/>
        <a:p>
          <a:endParaRPr lang="es-EC"/>
        </a:p>
      </dgm:t>
    </dgm:pt>
    <dgm:pt modelId="{54F4B77F-F3BE-46E7-8941-0C25CF0B40E1}" type="pres">
      <dgm:prSet presAssocID="{E944CC87-79AE-4511-986F-0D5304D4426C}" presName="sibTrans" presStyleCnt="0"/>
      <dgm:spPr/>
    </dgm:pt>
    <dgm:pt modelId="{67458C8D-C17B-482F-AF5B-4664842B5F91}" type="pres">
      <dgm:prSet presAssocID="{60DC1551-A53C-42C2-9DBA-62CE2A811594}" presName="composite" presStyleCnt="0"/>
      <dgm:spPr/>
    </dgm:pt>
    <dgm:pt modelId="{E11ECBF8-1C49-4677-A807-C90D872D548A}" type="pres">
      <dgm:prSet presAssocID="{60DC1551-A53C-42C2-9DBA-62CE2A811594}" presName="rect1" presStyleLbl="bgImgPlace1" presStyleIdx="1" presStyleCnt="3" custLinFactNeighborY="0"/>
      <dgm:spPr>
        <a:blipFill rotWithShape="1">
          <a:blip xmlns:r="http://schemas.openxmlformats.org/officeDocument/2006/relationships" r:embed="rId2"/>
          <a:stretch>
            <a:fillRect/>
          </a:stretch>
        </a:blipFill>
      </dgm:spPr>
      <dgm:t>
        <a:bodyPr/>
        <a:lstStyle/>
        <a:p>
          <a:endParaRPr lang="es-EC"/>
        </a:p>
      </dgm:t>
    </dgm:pt>
    <dgm:pt modelId="{AEFCEBA6-6A96-40FF-A616-9C9EEB0F1D98}" type="pres">
      <dgm:prSet presAssocID="{60DC1551-A53C-42C2-9DBA-62CE2A811594}" presName="wedgeRectCallout1" presStyleLbl="node1" presStyleIdx="1" presStyleCnt="3">
        <dgm:presLayoutVars>
          <dgm:bulletEnabled val="1"/>
        </dgm:presLayoutVars>
      </dgm:prSet>
      <dgm:spPr/>
      <dgm:t>
        <a:bodyPr/>
        <a:lstStyle/>
        <a:p>
          <a:endParaRPr lang="es-EC"/>
        </a:p>
      </dgm:t>
    </dgm:pt>
    <dgm:pt modelId="{FE55196C-AE44-4309-8A02-398BCF035A7F}" type="pres">
      <dgm:prSet presAssocID="{1D0F2105-8F67-41C9-BB1C-9C026E9264B7}" presName="sibTrans" presStyleCnt="0"/>
      <dgm:spPr/>
    </dgm:pt>
    <dgm:pt modelId="{DA59345C-7CAD-4DAA-93BE-FFA4322FBB57}" type="pres">
      <dgm:prSet presAssocID="{BB9C5FC6-7EF0-4DA4-BA59-9BCE9CD75519}" presName="composite" presStyleCnt="0"/>
      <dgm:spPr/>
    </dgm:pt>
    <dgm:pt modelId="{D1ECCCCD-B42F-4926-AC15-37DFD9BB698D}" type="pres">
      <dgm:prSet presAssocID="{BB9C5FC6-7EF0-4DA4-BA59-9BCE9CD75519}" presName="rect1" presStyleLbl="bgImgPlace1" presStyleIdx="2" presStyleCnt="3"/>
      <dgm:spPr>
        <a:blipFill rotWithShape="1">
          <a:blip xmlns:r="http://schemas.openxmlformats.org/officeDocument/2006/relationships" r:embed="rId3"/>
          <a:stretch>
            <a:fillRect/>
          </a:stretch>
        </a:blipFill>
      </dgm:spPr>
      <dgm:t>
        <a:bodyPr/>
        <a:lstStyle/>
        <a:p>
          <a:endParaRPr lang="es-EC"/>
        </a:p>
      </dgm:t>
    </dgm:pt>
    <dgm:pt modelId="{26FF7F62-6E24-475C-A377-086BAD4D0413}" type="pres">
      <dgm:prSet presAssocID="{BB9C5FC6-7EF0-4DA4-BA59-9BCE9CD75519}" presName="wedgeRectCallout1" presStyleLbl="node1" presStyleIdx="2" presStyleCnt="3">
        <dgm:presLayoutVars>
          <dgm:bulletEnabled val="1"/>
        </dgm:presLayoutVars>
      </dgm:prSet>
      <dgm:spPr/>
      <dgm:t>
        <a:bodyPr/>
        <a:lstStyle/>
        <a:p>
          <a:endParaRPr lang="es-EC"/>
        </a:p>
      </dgm:t>
    </dgm:pt>
  </dgm:ptLst>
  <dgm:cxnLst>
    <dgm:cxn modelId="{56D04548-DEDB-4626-ADFE-C45440E0F870}" srcId="{28139B2C-DF8D-4DCB-A3CC-BAAF96A5547F}" destId="{E066B353-AF06-4374-A341-D5BB2A2DB270}" srcOrd="0" destOrd="0" parTransId="{38549856-1F49-4ED4-8DB7-586074FFB0A0}" sibTransId="{E944CC87-79AE-4511-986F-0D5304D4426C}"/>
    <dgm:cxn modelId="{A8BF33A0-C243-4E3F-8C80-635270D1AA3A}" type="presOf" srcId="{E066B353-AF06-4374-A341-D5BB2A2DB270}" destId="{8F7DFE9A-9947-4676-88C6-4474E56C58C9}" srcOrd="0" destOrd="0" presId="urn:microsoft.com/office/officeart/2008/layout/BendingPictureCaptionList"/>
    <dgm:cxn modelId="{38F31BAB-AE54-4DC9-9E4D-2B1FA62EC361}" type="presOf" srcId="{60DC1551-A53C-42C2-9DBA-62CE2A811594}" destId="{AEFCEBA6-6A96-40FF-A616-9C9EEB0F1D98}" srcOrd="0" destOrd="0" presId="urn:microsoft.com/office/officeart/2008/layout/BendingPictureCaptionList"/>
    <dgm:cxn modelId="{B02B1AD6-8E73-45EB-8996-98187AC133BD}" type="presOf" srcId="{BB9C5FC6-7EF0-4DA4-BA59-9BCE9CD75519}" destId="{26FF7F62-6E24-475C-A377-086BAD4D0413}" srcOrd="0" destOrd="0" presId="urn:microsoft.com/office/officeart/2008/layout/BendingPictureCaptionList"/>
    <dgm:cxn modelId="{D7CF600D-0B2F-400E-BED6-94981071530A}" type="presOf" srcId="{28139B2C-DF8D-4DCB-A3CC-BAAF96A5547F}" destId="{1C023ECA-12D7-4CB8-9E7E-D1B886479652}" srcOrd="0" destOrd="0" presId="urn:microsoft.com/office/officeart/2008/layout/BendingPictureCaptionList"/>
    <dgm:cxn modelId="{7D49D0BA-3450-4FA5-9C1F-7046F1F7106D}" srcId="{28139B2C-DF8D-4DCB-A3CC-BAAF96A5547F}" destId="{60DC1551-A53C-42C2-9DBA-62CE2A811594}" srcOrd="1" destOrd="0" parTransId="{C99390B5-57CC-4227-98D2-9C86E916661B}" sibTransId="{1D0F2105-8F67-41C9-BB1C-9C026E9264B7}"/>
    <dgm:cxn modelId="{2C9636F7-BC8F-44C3-9FD0-A5EA82220534}" srcId="{28139B2C-DF8D-4DCB-A3CC-BAAF96A5547F}" destId="{BB9C5FC6-7EF0-4DA4-BA59-9BCE9CD75519}" srcOrd="2" destOrd="0" parTransId="{9B299B6E-0EDA-4C1D-A9AB-5279E99B28FA}" sibTransId="{33A406A3-0F13-45B7-9B76-09BE538DE2BE}"/>
    <dgm:cxn modelId="{8E4B381C-DFE9-477B-9C84-7E0C25AA39C6}" type="presParOf" srcId="{1C023ECA-12D7-4CB8-9E7E-D1B886479652}" destId="{F80B4A29-65E7-4F45-8257-CB58ACC37972}" srcOrd="0" destOrd="0" presId="urn:microsoft.com/office/officeart/2008/layout/BendingPictureCaptionList"/>
    <dgm:cxn modelId="{E2126567-22C7-4D83-A8DD-6C24EAAA6C77}" type="presParOf" srcId="{F80B4A29-65E7-4F45-8257-CB58ACC37972}" destId="{87E3855F-96CF-4049-845B-750DC0034023}" srcOrd="0" destOrd="0" presId="urn:microsoft.com/office/officeart/2008/layout/BendingPictureCaptionList"/>
    <dgm:cxn modelId="{88E3E4B0-6EB4-409B-975A-A9E366327E80}" type="presParOf" srcId="{F80B4A29-65E7-4F45-8257-CB58ACC37972}" destId="{8F7DFE9A-9947-4676-88C6-4474E56C58C9}" srcOrd="1" destOrd="0" presId="urn:microsoft.com/office/officeart/2008/layout/BendingPictureCaptionList"/>
    <dgm:cxn modelId="{5B060B96-267F-4E37-9EC5-17ED7E7EF9E5}" type="presParOf" srcId="{1C023ECA-12D7-4CB8-9E7E-D1B886479652}" destId="{54F4B77F-F3BE-46E7-8941-0C25CF0B40E1}" srcOrd="1" destOrd="0" presId="urn:microsoft.com/office/officeart/2008/layout/BendingPictureCaptionList"/>
    <dgm:cxn modelId="{B2DE0080-B37E-4579-9A11-823D3E3EFFC7}" type="presParOf" srcId="{1C023ECA-12D7-4CB8-9E7E-D1B886479652}" destId="{67458C8D-C17B-482F-AF5B-4664842B5F91}" srcOrd="2" destOrd="0" presId="urn:microsoft.com/office/officeart/2008/layout/BendingPictureCaptionList"/>
    <dgm:cxn modelId="{102E819F-5F74-451C-98B0-0206591EFC70}" type="presParOf" srcId="{67458C8D-C17B-482F-AF5B-4664842B5F91}" destId="{E11ECBF8-1C49-4677-A807-C90D872D548A}" srcOrd="0" destOrd="0" presId="urn:microsoft.com/office/officeart/2008/layout/BendingPictureCaptionList"/>
    <dgm:cxn modelId="{84428292-6772-4180-896C-3E81DC49F472}" type="presParOf" srcId="{67458C8D-C17B-482F-AF5B-4664842B5F91}" destId="{AEFCEBA6-6A96-40FF-A616-9C9EEB0F1D98}" srcOrd="1" destOrd="0" presId="urn:microsoft.com/office/officeart/2008/layout/BendingPictureCaptionList"/>
    <dgm:cxn modelId="{3A74E7AD-23F2-4A5D-A2C6-44826FB5C1C9}" type="presParOf" srcId="{1C023ECA-12D7-4CB8-9E7E-D1B886479652}" destId="{FE55196C-AE44-4309-8A02-398BCF035A7F}" srcOrd="3" destOrd="0" presId="urn:microsoft.com/office/officeart/2008/layout/BendingPictureCaptionList"/>
    <dgm:cxn modelId="{8A314CBC-B3B5-463E-849B-B081EB19BEAC}" type="presParOf" srcId="{1C023ECA-12D7-4CB8-9E7E-D1B886479652}" destId="{DA59345C-7CAD-4DAA-93BE-FFA4322FBB57}" srcOrd="4" destOrd="0" presId="urn:microsoft.com/office/officeart/2008/layout/BendingPictureCaptionList"/>
    <dgm:cxn modelId="{E83B1CB1-02C5-47EC-BE5D-B7037643A1D3}" type="presParOf" srcId="{DA59345C-7CAD-4DAA-93BE-FFA4322FBB57}" destId="{D1ECCCCD-B42F-4926-AC15-37DFD9BB698D}" srcOrd="0" destOrd="0" presId="urn:microsoft.com/office/officeart/2008/layout/BendingPictureCaptionList"/>
    <dgm:cxn modelId="{4683BF8C-12EB-4FFE-B243-74C28A08BFEB}" type="presParOf" srcId="{DA59345C-7CAD-4DAA-93BE-FFA4322FBB57}" destId="{26FF7F62-6E24-475C-A377-086BAD4D0413}"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6C15003-30C0-437B-984A-A55E7CCCF951}"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s-EC"/>
        </a:p>
      </dgm:t>
    </dgm:pt>
    <dgm:pt modelId="{0A188080-C3D3-4BCB-82C3-52B65F7E0C05}">
      <dgm:prSet phldrT="[Texto]" custT="1"/>
      <dgm:spPr>
        <a:solidFill>
          <a:srgbClr val="84A2D8"/>
        </a:solidFill>
      </dgm:spPr>
      <dgm:t>
        <a:bodyPr/>
        <a:lstStyle/>
        <a:p>
          <a:r>
            <a:rPr lang="es-MX" sz="1400" dirty="0">
              <a:solidFill>
                <a:schemeClr val="tx1"/>
              </a:solidFill>
            </a:rPr>
            <a:t>Buen trato con el informante.</a:t>
          </a:r>
          <a:endParaRPr lang="es-EC" sz="1400" dirty="0">
            <a:solidFill>
              <a:schemeClr val="tx1"/>
            </a:solidFill>
          </a:endParaRPr>
        </a:p>
      </dgm:t>
    </dgm:pt>
    <dgm:pt modelId="{57318C1B-135C-4686-9721-6793A27718CC}" type="parTrans" cxnId="{4038A211-ABAC-42EB-B3D0-3D0236D86CE1}">
      <dgm:prSet/>
      <dgm:spPr/>
      <dgm:t>
        <a:bodyPr/>
        <a:lstStyle/>
        <a:p>
          <a:endParaRPr lang="es-EC" sz="1400">
            <a:solidFill>
              <a:schemeClr val="tx1"/>
            </a:solidFill>
          </a:endParaRPr>
        </a:p>
      </dgm:t>
    </dgm:pt>
    <dgm:pt modelId="{A807A207-868E-4499-A836-3DED97C64196}" type="sibTrans" cxnId="{4038A211-ABAC-42EB-B3D0-3D0236D86CE1}">
      <dgm:prSet/>
      <dgm:spPr/>
      <dgm:t>
        <a:bodyPr/>
        <a:lstStyle/>
        <a:p>
          <a:endParaRPr lang="es-EC" sz="1400">
            <a:solidFill>
              <a:schemeClr val="tx1"/>
            </a:solidFill>
          </a:endParaRPr>
        </a:p>
      </dgm:t>
    </dgm:pt>
    <dgm:pt modelId="{28FF74C4-48A7-425A-92EF-6F9C31F61153}">
      <dgm:prSet phldrT="[Texto]" custT="1"/>
      <dgm:spPr>
        <a:solidFill>
          <a:srgbClr val="97C7DD"/>
        </a:solidFill>
      </dgm:spPr>
      <dgm:t>
        <a:bodyPr/>
        <a:lstStyle/>
        <a:p>
          <a:r>
            <a:rPr lang="es-MX" sz="1400" dirty="0">
              <a:solidFill>
                <a:schemeClr val="tx1"/>
              </a:solidFill>
            </a:rPr>
            <a:t>Realizar personalmente y con </a:t>
          </a:r>
          <a:r>
            <a:rPr lang="es-MX" sz="1400" dirty="0" smtClean="0">
              <a:solidFill>
                <a:schemeClr val="tx1"/>
              </a:solidFill>
            </a:rPr>
            <a:t>responsabilidad </a:t>
          </a:r>
          <a:r>
            <a:rPr lang="es-MX" sz="1400" dirty="0">
              <a:solidFill>
                <a:schemeClr val="tx1"/>
              </a:solidFill>
            </a:rPr>
            <a:t>su trabajo.</a:t>
          </a:r>
          <a:endParaRPr lang="es-EC" sz="1400" dirty="0">
            <a:solidFill>
              <a:schemeClr val="tx1"/>
            </a:solidFill>
          </a:endParaRPr>
        </a:p>
      </dgm:t>
    </dgm:pt>
    <dgm:pt modelId="{9C7BDEAD-B45D-4E45-8AB9-34C0EB11D9F0}" type="parTrans" cxnId="{D3C5765F-2626-46B5-B6A3-BB4BDB1AD290}">
      <dgm:prSet/>
      <dgm:spPr/>
      <dgm:t>
        <a:bodyPr/>
        <a:lstStyle/>
        <a:p>
          <a:endParaRPr lang="es-EC" sz="1400">
            <a:solidFill>
              <a:schemeClr val="tx1"/>
            </a:solidFill>
          </a:endParaRPr>
        </a:p>
      </dgm:t>
    </dgm:pt>
    <dgm:pt modelId="{C8C5B859-5102-4DBF-B126-BC90A4440031}" type="sibTrans" cxnId="{D3C5765F-2626-46B5-B6A3-BB4BDB1AD290}">
      <dgm:prSet/>
      <dgm:spPr/>
      <dgm:t>
        <a:bodyPr/>
        <a:lstStyle/>
        <a:p>
          <a:endParaRPr lang="es-EC" sz="1400">
            <a:solidFill>
              <a:schemeClr val="tx1"/>
            </a:solidFill>
          </a:endParaRPr>
        </a:p>
      </dgm:t>
    </dgm:pt>
    <dgm:pt modelId="{F3DEDBFB-C338-44F6-9CA3-1628E39A33B9}">
      <dgm:prSet phldrT="[Texto]" custT="1"/>
      <dgm:spPr>
        <a:solidFill>
          <a:srgbClr val="9BDDDA"/>
        </a:solidFill>
      </dgm:spPr>
      <dgm:t>
        <a:bodyPr/>
        <a:lstStyle/>
        <a:p>
          <a:r>
            <a:rPr lang="es-MX" sz="1400" b="1" dirty="0">
              <a:solidFill>
                <a:schemeClr val="tx1"/>
              </a:solidFill>
            </a:rPr>
            <a:t>Las jornadas de trabajo no tienen horario fijo.</a:t>
          </a:r>
          <a:endParaRPr lang="es-EC" sz="1400" b="1" dirty="0">
            <a:solidFill>
              <a:schemeClr val="tx1"/>
            </a:solidFill>
          </a:endParaRPr>
        </a:p>
      </dgm:t>
    </dgm:pt>
    <dgm:pt modelId="{DB32DBD2-990E-41A9-B96D-57EE8DBFA835}" type="parTrans" cxnId="{A60F7E50-70D2-4CEB-AB7F-6611CA90DAAB}">
      <dgm:prSet/>
      <dgm:spPr/>
      <dgm:t>
        <a:bodyPr/>
        <a:lstStyle/>
        <a:p>
          <a:endParaRPr lang="es-EC" sz="1400">
            <a:solidFill>
              <a:schemeClr val="tx1"/>
            </a:solidFill>
          </a:endParaRPr>
        </a:p>
      </dgm:t>
    </dgm:pt>
    <dgm:pt modelId="{39AD6642-C486-4C3E-A16D-5A004AC62486}" type="sibTrans" cxnId="{A60F7E50-70D2-4CEB-AB7F-6611CA90DAAB}">
      <dgm:prSet/>
      <dgm:spPr/>
      <dgm:t>
        <a:bodyPr/>
        <a:lstStyle/>
        <a:p>
          <a:endParaRPr lang="es-EC" sz="1400">
            <a:solidFill>
              <a:schemeClr val="tx1"/>
            </a:solidFill>
          </a:endParaRPr>
        </a:p>
      </dgm:t>
    </dgm:pt>
    <dgm:pt modelId="{E6839F2E-ACBF-45D4-9F7D-0564FDFE76DC}">
      <dgm:prSet phldrT="[Texto]" custT="1"/>
      <dgm:spPr>
        <a:solidFill>
          <a:srgbClr val="91D7BC"/>
        </a:solidFill>
      </dgm:spPr>
      <dgm:t>
        <a:bodyPr/>
        <a:lstStyle/>
        <a:p>
          <a:r>
            <a:rPr lang="es-MX" sz="1400" dirty="0">
              <a:solidFill>
                <a:schemeClr val="tx1"/>
              </a:solidFill>
            </a:rPr>
            <a:t>No </a:t>
          </a:r>
          <a:r>
            <a:rPr lang="es-MX" sz="1400" dirty="0" smtClean="0">
              <a:solidFill>
                <a:schemeClr val="tx1"/>
              </a:solidFill>
            </a:rPr>
            <a:t>se </a:t>
          </a:r>
          <a:r>
            <a:rPr lang="es-MX" sz="1400" dirty="0">
              <a:solidFill>
                <a:schemeClr val="tx1"/>
              </a:solidFill>
            </a:rPr>
            <a:t>debe inventar, cambiar, ni distorsionar los datos.</a:t>
          </a:r>
          <a:endParaRPr lang="es-EC" sz="1400" dirty="0">
            <a:solidFill>
              <a:schemeClr val="tx1"/>
            </a:solidFill>
          </a:endParaRPr>
        </a:p>
      </dgm:t>
    </dgm:pt>
    <dgm:pt modelId="{05A5331D-77EA-4793-8AFB-4D83BAB876E3}" type="parTrans" cxnId="{22CDA129-2E29-4FCC-9BC3-3A3F3572871A}">
      <dgm:prSet/>
      <dgm:spPr/>
      <dgm:t>
        <a:bodyPr/>
        <a:lstStyle/>
        <a:p>
          <a:endParaRPr lang="es-EC" sz="1400">
            <a:solidFill>
              <a:schemeClr val="tx1"/>
            </a:solidFill>
          </a:endParaRPr>
        </a:p>
      </dgm:t>
    </dgm:pt>
    <dgm:pt modelId="{996DD3D4-ED7E-4AD6-BAE8-20D628E8035D}" type="sibTrans" cxnId="{22CDA129-2E29-4FCC-9BC3-3A3F3572871A}">
      <dgm:prSet/>
      <dgm:spPr/>
      <dgm:t>
        <a:bodyPr/>
        <a:lstStyle/>
        <a:p>
          <a:endParaRPr lang="es-EC" sz="1400">
            <a:solidFill>
              <a:schemeClr val="tx1"/>
            </a:solidFill>
          </a:endParaRPr>
        </a:p>
      </dgm:t>
    </dgm:pt>
    <dgm:pt modelId="{E4C8AE94-96DC-4DD6-87CE-49D43821740C}">
      <dgm:prSet phldrT="[Texto]" custT="1"/>
      <dgm:spPr>
        <a:solidFill>
          <a:srgbClr val="B1E1BF"/>
        </a:solidFill>
      </dgm:spPr>
      <dgm:t>
        <a:bodyPr/>
        <a:lstStyle/>
        <a:p>
          <a:r>
            <a:rPr lang="es-MX" sz="1400" dirty="0">
              <a:solidFill>
                <a:schemeClr val="tx1"/>
              </a:solidFill>
            </a:rPr>
            <a:t>No encargar el trabajo.</a:t>
          </a:r>
          <a:endParaRPr lang="es-EC" sz="1400" dirty="0">
            <a:solidFill>
              <a:schemeClr val="tx1"/>
            </a:solidFill>
          </a:endParaRPr>
        </a:p>
      </dgm:t>
    </dgm:pt>
    <dgm:pt modelId="{2A7CE2D1-70BA-474A-BC2D-EB9BAC4B0C26}" type="parTrans" cxnId="{EDB6F07B-0003-43FA-B926-456E3DB58D82}">
      <dgm:prSet/>
      <dgm:spPr/>
      <dgm:t>
        <a:bodyPr/>
        <a:lstStyle/>
        <a:p>
          <a:endParaRPr lang="es-EC" sz="1400">
            <a:solidFill>
              <a:schemeClr val="tx1"/>
            </a:solidFill>
          </a:endParaRPr>
        </a:p>
      </dgm:t>
    </dgm:pt>
    <dgm:pt modelId="{C00DEEFD-FAA8-404A-B670-51F12D4BFE82}" type="sibTrans" cxnId="{EDB6F07B-0003-43FA-B926-456E3DB58D82}">
      <dgm:prSet/>
      <dgm:spPr/>
      <dgm:t>
        <a:bodyPr/>
        <a:lstStyle/>
        <a:p>
          <a:endParaRPr lang="es-EC" sz="1400">
            <a:solidFill>
              <a:schemeClr val="tx1"/>
            </a:solidFill>
          </a:endParaRPr>
        </a:p>
      </dgm:t>
    </dgm:pt>
    <dgm:pt modelId="{E11BD6A5-5CBA-4C6A-93ED-7A8221C331DC}">
      <dgm:prSet phldrT="[Texto]" custT="1"/>
      <dgm:spPr>
        <a:solidFill>
          <a:srgbClr val="AEDEAC"/>
        </a:solidFill>
      </dgm:spPr>
      <dgm:t>
        <a:bodyPr/>
        <a:lstStyle/>
        <a:p>
          <a:r>
            <a:rPr lang="es-MX" sz="1400" dirty="0">
              <a:solidFill>
                <a:schemeClr val="tx1"/>
              </a:solidFill>
            </a:rPr>
            <a:t>Entregar al Supervisor  diariamente los cuestionarios de los SMs  trabajados.</a:t>
          </a:r>
          <a:endParaRPr lang="es-EC" sz="1400" dirty="0">
            <a:solidFill>
              <a:schemeClr val="tx1"/>
            </a:solidFill>
          </a:endParaRPr>
        </a:p>
      </dgm:t>
    </dgm:pt>
    <dgm:pt modelId="{30E2B20A-E8E5-4FA2-8EDA-7F37C0880455}" type="parTrans" cxnId="{56E75FCE-B179-4F37-8BBF-3E5729617282}">
      <dgm:prSet/>
      <dgm:spPr/>
      <dgm:t>
        <a:bodyPr/>
        <a:lstStyle/>
        <a:p>
          <a:endParaRPr lang="es-EC" sz="1400">
            <a:solidFill>
              <a:schemeClr val="tx1"/>
            </a:solidFill>
          </a:endParaRPr>
        </a:p>
      </dgm:t>
    </dgm:pt>
    <dgm:pt modelId="{DAF1A46B-38C9-42D8-B422-7D55D5D220D6}" type="sibTrans" cxnId="{56E75FCE-B179-4F37-8BBF-3E5729617282}">
      <dgm:prSet/>
      <dgm:spPr/>
      <dgm:t>
        <a:bodyPr/>
        <a:lstStyle/>
        <a:p>
          <a:endParaRPr lang="es-EC" sz="1400">
            <a:solidFill>
              <a:schemeClr val="tx1"/>
            </a:solidFill>
          </a:endParaRPr>
        </a:p>
      </dgm:t>
    </dgm:pt>
    <dgm:pt modelId="{FF730A10-36A2-4F9D-B003-53B0E6805047}">
      <dgm:prSet phldrT="[Texto]" custT="1"/>
      <dgm:spPr>
        <a:solidFill>
          <a:srgbClr val="BBDAA6"/>
        </a:solidFill>
      </dgm:spPr>
      <dgm:t>
        <a:bodyPr/>
        <a:lstStyle/>
        <a:p>
          <a:r>
            <a:rPr lang="es-MX" sz="1400" dirty="0">
              <a:solidFill>
                <a:schemeClr val="tx1"/>
              </a:solidFill>
            </a:rPr>
            <a:t>Una vez completada la cobertura del segmento, realizar y revisar la Carpeta Resumen al igual que todos los formularios auxiliares del SM.</a:t>
          </a:r>
          <a:endParaRPr lang="es-EC" sz="1400" dirty="0">
            <a:solidFill>
              <a:schemeClr val="tx1"/>
            </a:solidFill>
          </a:endParaRPr>
        </a:p>
      </dgm:t>
    </dgm:pt>
    <dgm:pt modelId="{79B53945-3A90-4F3C-893B-E094E654CF53}" type="parTrans" cxnId="{AD943AFB-8347-4850-B154-5CBD4DCC2E29}">
      <dgm:prSet/>
      <dgm:spPr/>
      <dgm:t>
        <a:bodyPr/>
        <a:lstStyle/>
        <a:p>
          <a:endParaRPr lang="es-EC" sz="1400">
            <a:solidFill>
              <a:schemeClr val="tx1"/>
            </a:solidFill>
          </a:endParaRPr>
        </a:p>
      </dgm:t>
    </dgm:pt>
    <dgm:pt modelId="{453C896B-2218-46B3-9B49-394DEEBFE609}" type="sibTrans" cxnId="{AD943AFB-8347-4850-B154-5CBD4DCC2E29}">
      <dgm:prSet/>
      <dgm:spPr/>
      <dgm:t>
        <a:bodyPr/>
        <a:lstStyle/>
        <a:p>
          <a:endParaRPr lang="es-EC" sz="1400">
            <a:solidFill>
              <a:schemeClr val="tx1"/>
            </a:solidFill>
          </a:endParaRPr>
        </a:p>
      </dgm:t>
    </dgm:pt>
    <dgm:pt modelId="{60CF9357-DBEF-4504-A5B6-24FD18BA4D3D}" type="pres">
      <dgm:prSet presAssocID="{86C15003-30C0-437B-984A-A55E7CCCF951}" presName="linear" presStyleCnt="0">
        <dgm:presLayoutVars>
          <dgm:dir/>
          <dgm:animLvl val="lvl"/>
          <dgm:resizeHandles val="exact"/>
        </dgm:presLayoutVars>
      </dgm:prSet>
      <dgm:spPr/>
      <dgm:t>
        <a:bodyPr/>
        <a:lstStyle/>
        <a:p>
          <a:endParaRPr lang="es-EC"/>
        </a:p>
      </dgm:t>
    </dgm:pt>
    <dgm:pt modelId="{1ADF73AE-CD85-4D29-AB1D-ACE91CE2B45C}" type="pres">
      <dgm:prSet presAssocID="{0A188080-C3D3-4BCB-82C3-52B65F7E0C05}" presName="parentLin" presStyleCnt="0"/>
      <dgm:spPr/>
    </dgm:pt>
    <dgm:pt modelId="{F969E049-89A1-4549-97F1-0811A54ECC9A}" type="pres">
      <dgm:prSet presAssocID="{0A188080-C3D3-4BCB-82C3-52B65F7E0C05}" presName="parentLeftMargin" presStyleLbl="node1" presStyleIdx="0" presStyleCnt="7"/>
      <dgm:spPr/>
      <dgm:t>
        <a:bodyPr/>
        <a:lstStyle/>
        <a:p>
          <a:endParaRPr lang="es-EC"/>
        </a:p>
      </dgm:t>
    </dgm:pt>
    <dgm:pt modelId="{3DC614AF-BF17-49FB-B340-C7E354E1609B}" type="pres">
      <dgm:prSet presAssocID="{0A188080-C3D3-4BCB-82C3-52B65F7E0C05}" presName="parentText" presStyleLbl="node1" presStyleIdx="0" presStyleCnt="7">
        <dgm:presLayoutVars>
          <dgm:chMax val="0"/>
          <dgm:bulletEnabled val="1"/>
        </dgm:presLayoutVars>
      </dgm:prSet>
      <dgm:spPr/>
      <dgm:t>
        <a:bodyPr/>
        <a:lstStyle/>
        <a:p>
          <a:endParaRPr lang="es-EC"/>
        </a:p>
      </dgm:t>
    </dgm:pt>
    <dgm:pt modelId="{A5FD5C18-DB96-4754-BEDE-CBC96A1752AB}" type="pres">
      <dgm:prSet presAssocID="{0A188080-C3D3-4BCB-82C3-52B65F7E0C05}" presName="negativeSpace" presStyleCnt="0"/>
      <dgm:spPr/>
    </dgm:pt>
    <dgm:pt modelId="{26956135-F24F-4B25-A46F-42A46118A7B1}" type="pres">
      <dgm:prSet presAssocID="{0A188080-C3D3-4BCB-82C3-52B65F7E0C05}" presName="childText" presStyleLbl="conFgAcc1" presStyleIdx="0" presStyleCnt="7" custScaleX="87412">
        <dgm:presLayoutVars>
          <dgm:bulletEnabled val="1"/>
        </dgm:presLayoutVars>
      </dgm:prSet>
      <dgm:spPr/>
    </dgm:pt>
    <dgm:pt modelId="{449C3074-90FF-48CB-8407-E09BB94E3D56}" type="pres">
      <dgm:prSet presAssocID="{A807A207-868E-4499-A836-3DED97C64196}" presName="spaceBetweenRectangles" presStyleCnt="0"/>
      <dgm:spPr/>
    </dgm:pt>
    <dgm:pt modelId="{E3391486-C267-43B4-BBCB-FBBA85AFAD88}" type="pres">
      <dgm:prSet presAssocID="{28FF74C4-48A7-425A-92EF-6F9C31F61153}" presName="parentLin" presStyleCnt="0"/>
      <dgm:spPr/>
    </dgm:pt>
    <dgm:pt modelId="{2612F3CE-67AA-42A1-9809-73DC01566FE0}" type="pres">
      <dgm:prSet presAssocID="{28FF74C4-48A7-425A-92EF-6F9C31F61153}" presName="parentLeftMargin" presStyleLbl="node1" presStyleIdx="0" presStyleCnt="7"/>
      <dgm:spPr/>
      <dgm:t>
        <a:bodyPr/>
        <a:lstStyle/>
        <a:p>
          <a:endParaRPr lang="es-EC"/>
        </a:p>
      </dgm:t>
    </dgm:pt>
    <dgm:pt modelId="{F6D9E2BD-0529-4C14-8FF1-3276FAA4B79E}" type="pres">
      <dgm:prSet presAssocID="{28FF74C4-48A7-425A-92EF-6F9C31F61153}" presName="parentText" presStyleLbl="node1" presStyleIdx="1" presStyleCnt="7">
        <dgm:presLayoutVars>
          <dgm:chMax val="0"/>
          <dgm:bulletEnabled val="1"/>
        </dgm:presLayoutVars>
      </dgm:prSet>
      <dgm:spPr/>
      <dgm:t>
        <a:bodyPr/>
        <a:lstStyle/>
        <a:p>
          <a:endParaRPr lang="es-EC"/>
        </a:p>
      </dgm:t>
    </dgm:pt>
    <dgm:pt modelId="{283C292A-7C7D-435A-9FA0-365F59CB279B}" type="pres">
      <dgm:prSet presAssocID="{28FF74C4-48A7-425A-92EF-6F9C31F61153}" presName="negativeSpace" presStyleCnt="0"/>
      <dgm:spPr/>
    </dgm:pt>
    <dgm:pt modelId="{854AE689-C84E-42B1-8A21-4E0D86C83988}" type="pres">
      <dgm:prSet presAssocID="{28FF74C4-48A7-425A-92EF-6F9C31F61153}" presName="childText" presStyleLbl="conFgAcc1" presStyleIdx="1" presStyleCnt="7" custScaleX="87413">
        <dgm:presLayoutVars>
          <dgm:bulletEnabled val="1"/>
        </dgm:presLayoutVars>
      </dgm:prSet>
      <dgm:spPr/>
    </dgm:pt>
    <dgm:pt modelId="{887E878B-B07C-4F2D-A37B-3FE675B53FB9}" type="pres">
      <dgm:prSet presAssocID="{C8C5B859-5102-4DBF-B126-BC90A4440031}" presName="spaceBetweenRectangles" presStyleCnt="0"/>
      <dgm:spPr/>
    </dgm:pt>
    <dgm:pt modelId="{A45E79B9-2A0E-4F68-AB32-F55B2284B788}" type="pres">
      <dgm:prSet presAssocID="{F3DEDBFB-C338-44F6-9CA3-1628E39A33B9}" presName="parentLin" presStyleCnt="0"/>
      <dgm:spPr/>
    </dgm:pt>
    <dgm:pt modelId="{41289184-C842-4AC2-8E2F-4CA6C7F3B8F5}" type="pres">
      <dgm:prSet presAssocID="{F3DEDBFB-C338-44F6-9CA3-1628E39A33B9}" presName="parentLeftMargin" presStyleLbl="node1" presStyleIdx="1" presStyleCnt="7"/>
      <dgm:spPr/>
      <dgm:t>
        <a:bodyPr/>
        <a:lstStyle/>
        <a:p>
          <a:endParaRPr lang="es-EC"/>
        </a:p>
      </dgm:t>
    </dgm:pt>
    <dgm:pt modelId="{56ABF6D4-DB59-414C-86B9-5D7CA8F99B07}" type="pres">
      <dgm:prSet presAssocID="{F3DEDBFB-C338-44F6-9CA3-1628E39A33B9}" presName="parentText" presStyleLbl="node1" presStyleIdx="2" presStyleCnt="7" custLinFactNeighborX="-5438" custLinFactNeighborY="-2566">
        <dgm:presLayoutVars>
          <dgm:chMax val="0"/>
          <dgm:bulletEnabled val="1"/>
        </dgm:presLayoutVars>
      </dgm:prSet>
      <dgm:spPr/>
      <dgm:t>
        <a:bodyPr/>
        <a:lstStyle/>
        <a:p>
          <a:endParaRPr lang="es-EC"/>
        </a:p>
      </dgm:t>
    </dgm:pt>
    <dgm:pt modelId="{3DB92AEC-BA58-4B97-9BA0-322CF68451F4}" type="pres">
      <dgm:prSet presAssocID="{F3DEDBFB-C338-44F6-9CA3-1628E39A33B9}" presName="negativeSpace" presStyleCnt="0"/>
      <dgm:spPr/>
    </dgm:pt>
    <dgm:pt modelId="{A90F70BE-EE20-4BEB-8FB7-3470FFA297B3}" type="pres">
      <dgm:prSet presAssocID="{F3DEDBFB-C338-44F6-9CA3-1628E39A33B9}" presName="childText" presStyleLbl="conFgAcc1" presStyleIdx="2" presStyleCnt="7" custScaleX="87412">
        <dgm:presLayoutVars>
          <dgm:bulletEnabled val="1"/>
        </dgm:presLayoutVars>
      </dgm:prSet>
      <dgm:spPr/>
    </dgm:pt>
    <dgm:pt modelId="{72989EF5-C049-47FE-9669-9A1A3EB392E4}" type="pres">
      <dgm:prSet presAssocID="{39AD6642-C486-4C3E-A16D-5A004AC62486}" presName="spaceBetweenRectangles" presStyleCnt="0"/>
      <dgm:spPr/>
    </dgm:pt>
    <dgm:pt modelId="{00802AE1-E5FC-4E10-B2CA-09D5D68FFB05}" type="pres">
      <dgm:prSet presAssocID="{E6839F2E-ACBF-45D4-9F7D-0564FDFE76DC}" presName="parentLin" presStyleCnt="0"/>
      <dgm:spPr/>
    </dgm:pt>
    <dgm:pt modelId="{392422E6-F0A3-4B29-B43D-F296AF5E2F37}" type="pres">
      <dgm:prSet presAssocID="{E6839F2E-ACBF-45D4-9F7D-0564FDFE76DC}" presName="parentLeftMargin" presStyleLbl="node1" presStyleIdx="2" presStyleCnt="7"/>
      <dgm:spPr/>
      <dgm:t>
        <a:bodyPr/>
        <a:lstStyle/>
        <a:p>
          <a:endParaRPr lang="es-EC"/>
        </a:p>
      </dgm:t>
    </dgm:pt>
    <dgm:pt modelId="{C0505A6E-CA55-4896-B9BE-B66E31E97394}" type="pres">
      <dgm:prSet presAssocID="{E6839F2E-ACBF-45D4-9F7D-0564FDFE76DC}" presName="parentText" presStyleLbl="node1" presStyleIdx="3" presStyleCnt="7">
        <dgm:presLayoutVars>
          <dgm:chMax val="0"/>
          <dgm:bulletEnabled val="1"/>
        </dgm:presLayoutVars>
      </dgm:prSet>
      <dgm:spPr/>
      <dgm:t>
        <a:bodyPr/>
        <a:lstStyle/>
        <a:p>
          <a:endParaRPr lang="es-EC"/>
        </a:p>
      </dgm:t>
    </dgm:pt>
    <dgm:pt modelId="{EB1FA3CF-C7CD-48D0-8A8A-95C3E4D9D6AD}" type="pres">
      <dgm:prSet presAssocID="{E6839F2E-ACBF-45D4-9F7D-0564FDFE76DC}" presName="negativeSpace" presStyleCnt="0"/>
      <dgm:spPr/>
    </dgm:pt>
    <dgm:pt modelId="{F75EDFDA-C9AE-4BDE-A8B0-237C3682377B}" type="pres">
      <dgm:prSet presAssocID="{E6839F2E-ACBF-45D4-9F7D-0564FDFE76DC}" presName="childText" presStyleLbl="conFgAcc1" presStyleIdx="3" presStyleCnt="7" custScaleX="87756">
        <dgm:presLayoutVars>
          <dgm:bulletEnabled val="1"/>
        </dgm:presLayoutVars>
      </dgm:prSet>
      <dgm:spPr/>
    </dgm:pt>
    <dgm:pt modelId="{D0D4428B-EC7C-450B-89EF-328C3356A033}" type="pres">
      <dgm:prSet presAssocID="{996DD3D4-ED7E-4AD6-BAE8-20D628E8035D}" presName="spaceBetweenRectangles" presStyleCnt="0"/>
      <dgm:spPr/>
    </dgm:pt>
    <dgm:pt modelId="{407B272B-9013-49C6-9A0F-623AF8418B48}" type="pres">
      <dgm:prSet presAssocID="{E4C8AE94-96DC-4DD6-87CE-49D43821740C}" presName="parentLin" presStyleCnt="0"/>
      <dgm:spPr/>
    </dgm:pt>
    <dgm:pt modelId="{78AC1A42-15AA-4210-80F7-D4A1BCB8E90C}" type="pres">
      <dgm:prSet presAssocID="{E4C8AE94-96DC-4DD6-87CE-49D43821740C}" presName="parentLeftMargin" presStyleLbl="node1" presStyleIdx="3" presStyleCnt="7"/>
      <dgm:spPr/>
      <dgm:t>
        <a:bodyPr/>
        <a:lstStyle/>
        <a:p>
          <a:endParaRPr lang="es-EC"/>
        </a:p>
      </dgm:t>
    </dgm:pt>
    <dgm:pt modelId="{8E145F40-5F15-4FD5-AACF-B22C94F1BFBC}" type="pres">
      <dgm:prSet presAssocID="{E4C8AE94-96DC-4DD6-87CE-49D43821740C}" presName="parentText" presStyleLbl="node1" presStyleIdx="4" presStyleCnt="7">
        <dgm:presLayoutVars>
          <dgm:chMax val="0"/>
          <dgm:bulletEnabled val="1"/>
        </dgm:presLayoutVars>
      </dgm:prSet>
      <dgm:spPr/>
      <dgm:t>
        <a:bodyPr/>
        <a:lstStyle/>
        <a:p>
          <a:endParaRPr lang="es-EC"/>
        </a:p>
      </dgm:t>
    </dgm:pt>
    <dgm:pt modelId="{F2460985-7FED-4856-80B5-E2D8882980D3}" type="pres">
      <dgm:prSet presAssocID="{E4C8AE94-96DC-4DD6-87CE-49D43821740C}" presName="negativeSpace" presStyleCnt="0"/>
      <dgm:spPr/>
    </dgm:pt>
    <dgm:pt modelId="{F66D0297-044F-4E9B-9C2D-01BA6111E494}" type="pres">
      <dgm:prSet presAssocID="{E4C8AE94-96DC-4DD6-87CE-49D43821740C}" presName="childText" presStyleLbl="conFgAcc1" presStyleIdx="4" presStyleCnt="7" custScaleX="87755">
        <dgm:presLayoutVars>
          <dgm:bulletEnabled val="1"/>
        </dgm:presLayoutVars>
      </dgm:prSet>
      <dgm:spPr/>
    </dgm:pt>
    <dgm:pt modelId="{9F040966-26E2-44EE-97CD-DBBC04D6D819}" type="pres">
      <dgm:prSet presAssocID="{C00DEEFD-FAA8-404A-B670-51F12D4BFE82}" presName="spaceBetweenRectangles" presStyleCnt="0"/>
      <dgm:spPr/>
    </dgm:pt>
    <dgm:pt modelId="{1A1C4572-1AF1-4252-8BB8-6B20C2D1792F}" type="pres">
      <dgm:prSet presAssocID="{E11BD6A5-5CBA-4C6A-93ED-7A8221C331DC}" presName="parentLin" presStyleCnt="0"/>
      <dgm:spPr/>
    </dgm:pt>
    <dgm:pt modelId="{5ED1B777-D80E-4BC5-9885-D9B58CD5C5B9}" type="pres">
      <dgm:prSet presAssocID="{E11BD6A5-5CBA-4C6A-93ED-7A8221C331DC}" presName="parentLeftMargin" presStyleLbl="node1" presStyleIdx="4" presStyleCnt="7"/>
      <dgm:spPr/>
      <dgm:t>
        <a:bodyPr/>
        <a:lstStyle/>
        <a:p>
          <a:endParaRPr lang="es-EC"/>
        </a:p>
      </dgm:t>
    </dgm:pt>
    <dgm:pt modelId="{D953D126-E7C5-4994-84A9-CC74E330CB50}" type="pres">
      <dgm:prSet presAssocID="{E11BD6A5-5CBA-4C6A-93ED-7A8221C331DC}" presName="parentText" presStyleLbl="node1" presStyleIdx="5" presStyleCnt="7">
        <dgm:presLayoutVars>
          <dgm:chMax val="0"/>
          <dgm:bulletEnabled val="1"/>
        </dgm:presLayoutVars>
      </dgm:prSet>
      <dgm:spPr/>
      <dgm:t>
        <a:bodyPr/>
        <a:lstStyle/>
        <a:p>
          <a:endParaRPr lang="es-EC"/>
        </a:p>
      </dgm:t>
    </dgm:pt>
    <dgm:pt modelId="{37454B22-179E-46DE-B932-7A5E365306E7}" type="pres">
      <dgm:prSet presAssocID="{E11BD6A5-5CBA-4C6A-93ED-7A8221C331DC}" presName="negativeSpace" presStyleCnt="0"/>
      <dgm:spPr/>
    </dgm:pt>
    <dgm:pt modelId="{A2A289C6-68C6-48BF-B7A2-CF728CF8BA2B}" type="pres">
      <dgm:prSet presAssocID="{E11BD6A5-5CBA-4C6A-93ED-7A8221C331DC}" presName="childText" presStyleLbl="conFgAcc1" presStyleIdx="5" presStyleCnt="7" custScaleX="87756">
        <dgm:presLayoutVars>
          <dgm:bulletEnabled val="1"/>
        </dgm:presLayoutVars>
      </dgm:prSet>
      <dgm:spPr/>
    </dgm:pt>
    <dgm:pt modelId="{2FAB4DD8-3AA2-4B2A-AE2F-0701C3BC89E4}" type="pres">
      <dgm:prSet presAssocID="{DAF1A46B-38C9-42D8-B422-7D55D5D220D6}" presName="spaceBetweenRectangles" presStyleCnt="0"/>
      <dgm:spPr/>
    </dgm:pt>
    <dgm:pt modelId="{F5F02502-D832-400B-803E-0E59E9FF9030}" type="pres">
      <dgm:prSet presAssocID="{FF730A10-36A2-4F9D-B003-53B0E6805047}" presName="parentLin" presStyleCnt="0"/>
      <dgm:spPr/>
    </dgm:pt>
    <dgm:pt modelId="{2D11EEAA-5569-44D8-AA9E-AB25863D80B3}" type="pres">
      <dgm:prSet presAssocID="{FF730A10-36A2-4F9D-B003-53B0E6805047}" presName="parentLeftMargin" presStyleLbl="node1" presStyleIdx="5" presStyleCnt="7"/>
      <dgm:spPr/>
      <dgm:t>
        <a:bodyPr/>
        <a:lstStyle/>
        <a:p>
          <a:endParaRPr lang="es-EC"/>
        </a:p>
      </dgm:t>
    </dgm:pt>
    <dgm:pt modelId="{647AF330-CA0B-4E16-8237-749FA5FED25F}" type="pres">
      <dgm:prSet presAssocID="{FF730A10-36A2-4F9D-B003-53B0E6805047}" presName="parentText" presStyleLbl="node1" presStyleIdx="6" presStyleCnt="7">
        <dgm:presLayoutVars>
          <dgm:chMax val="0"/>
          <dgm:bulletEnabled val="1"/>
        </dgm:presLayoutVars>
      </dgm:prSet>
      <dgm:spPr/>
      <dgm:t>
        <a:bodyPr/>
        <a:lstStyle/>
        <a:p>
          <a:endParaRPr lang="es-EC"/>
        </a:p>
      </dgm:t>
    </dgm:pt>
    <dgm:pt modelId="{BA4AED19-BB5C-4E12-8154-262028CDB6AC}" type="pres">
      <dgm:prSet presAssocID="{FF730A10-36A2-4F9D-B003-53B0E6805047}" presName="negativeSpace" presStyleCnt="0"/>
      <dgm:spPr/>
    </dgm:pt>
    <dgm:pt modelId="{B797F7E2-A619-437D-A030-0E40BD60C327}" type="pres">
      <dgm:prSet presAssocID="{FF730A10-36A2-4F9D-B003-53B0E6805047}" presName="childText" presStyleLbl="conFgAcc1" presStyleIdx="6" presStyleCnt="7" custScaleX="87755">
        <dgm:presLayoutVars>
          <dgm:bulletEnabled val="1"/>
        </dgm:presLayoutVars>
      </dgm:prSet>
      <dgm:spPr/>
    </dgm:pt>
  </dgm:ptLst>
  <dgm:cxnLst>
    <dgm:cxn modelId="{4038A211-ABAC-42EB-B3D0-3D0236D86CE1}" srcId="{86C15003-30C0-437B-984A-A55E7CCCF951}" destId="{0A188080-C3D3-4BCB-82C3-52B65F7E0C05}" srcOrd="0" destOrd="0" parTransId="{57318C1B-135C-4686-9721-6793A27718CC}" sibTransId="{A807A207-868E-4499-A836-3DED97C64196}"/>
    <dgm:cxn modelId="{AD943AFB-8347-4850-B154-5CBD4DCC2E29}" srcId="{86C15003-30C0-437B-984A-A55E7CCCF951}" destId="{FF730A10-36A2-4F9D-B003-53B0E6805047}" srcOrd="6" destOrd="0" parTransId="{79B53945-3A90-4F3C-893B-E094E654CF53}" sibTransId="{453C896B-2218-46B3-9B49-394DEEBFE609}"/>
    <dgm:cxn modelId="{290EB56E-ADCA-450B-A05A-903C1D6B385F}" type="presOf" srcId="{F3DEDBFB-C338-44F6-9CA3-1628E39A33B9}" destId="{56ABF6D4-DB59-414C-86B9-5D7CA8F99B07}" srcOrd="1" destOrd="0" presId="urn:microsoft.com/office/officeart/2005/8/layout/list1"/>
    <dgm:cxn modelId="{EF263062-0DF3-4F49-8698-4DB0B3D3D3CC}" type="presOf" srcId="{28FF74C4-48A7-425A-92EF-6F9C31F61153}" destId="{F6D9E2BD-0529-4C14-8FF1-3276FAA4B79E}" srcOrd="1" destOrd="0" presId="urn:microsoft.com/office/officeart/2005/8/layout/list1"/>
    <dgm:cxn modelId="{45BE4F0A-0552-4199-8499-2DA1F71586F1}" type="presOf" srcId="{0A188080-C3D3-4BCB-82C3-52B65F7E0C05}" destId="{F969E049-89A1-4549-97F1-0811A54ECC9A}" srcOrd="0" destOrd="0" presId="urn:microsoft.com/office/officeart/2005/8/layout/list1"/>
    <dgm:cxn modelId="{EDB6F07B-0003-43FA-B926-456E3DB58D82}" srcId="{86C15003-30C0-437B-984A-A55E7CCCF951}" destId="{E4C8AE94-96DC-4DD6-87CE-49D43821740C}" srcOrd="4" destOrd="0" parTransId="{2A7CE2D1-70BA-474A-BC2D-EB9BAC4B0C26}" sibTransId="{C00DEEFD-FAA8-404A-B670-51F12D4BFE82}"/>
    <dgm:cxn modelId="{E1DC5F35-9892-4EAE-A5DA-96A57C62DD5C}" type="presOf" srcId="{86C15003-30C0-437B-984A-A55E7CCCF951}" destId="{60CF9357-DBEF-4504-A5B6-24FD18BA4D3D}" srcOrd="0" destOrd="0" presId="urn:microsoft.com/office/officeart/2005/8/layout/list1"/>
    <dgm:cxn modelId="{56E75FCE-B179-4F37-8BBF-3E5729617282}" srcId="{86C15003-30C0-437B-984A-A55E7CCCF951}" destId="{E11BD6A5-5CBA-4C6A-93ED-7A8221C331DC}" srcOrd="5" destOrd="0" parTransId="{30E2B20A-E8E5-4FA2-8EDA-7F37C0880455}" sibTransId="{DAF1A46B-38C9-42D8-B422-7D55D5D220D6}"/>
    <dgm:cxn modelId="{B74E7F7D-F90F-4803-B393-51E13513B9C3}" type="presOf" srcId="{E4C8AE94-96DC-4DD6-87CE-49D43821740C}" destId="{8E145F40-5F15-4FD5-AACF-B22C94F1BFBC}" srcOrd="1" destOrd="0" presId="urn:microsoft.com/office/officeart/2005/8/layout/list1"/>
    <dgm:cxn modelId="{474B810D-39BC-46A4-B136-1288962CA9F1}" type="presOf" srcId="{FF730A10-36A2-4F9D-B003-53B0E6805047}" destId="{647AF330-CA0B-4E16-8237-749FA5FED25F}" srcOrd="1" destOrd="0" presId="urn:microsoft.com/office/officeart/2005/8/layout/list1"/>
    <dgm:cxn modelId="{D3C5765F-2626-46B5-B6A3-BB4BDB1AD290}" srcId="{86C15003-30C0-437B-984A-A55E7CCCF951}" destId="{28FF74C4-48A7-425A-92EF-6F9C31F61153}" srcOrd="1" destOrd="0" parTransId="{9C7BDEAD-B45D-4E45-8AB9-34C0EB11D9F0}" sibTransId="{C8C5B859-5102-4DBF-B126-BC90A4440031}"/>
    <dgm:cxn modelId="{E81E81B7-EF84-4D0A-9F30-509526EC43B1}" type="presOf" srcId="{0A188080-C3D3-4BCB-82C3-52B65F7E0C05}" destId="{3DC614AF-BF17-49FB-B340-C7E354E1609B}" srcOrd="1" destOrd="0" presId="urn:microsoft.com/office/officeart/2005/8/layout/list1"/>
    <dgm:cxn modelId="{22CDA129-2E29-4FCC-9BC3-3A3F3572871A}" srcId="{86C15003-30C0-437B-984A-A55E7CCCF951}" destId="{E6839F2E-ACBF-45D4-9F7D-0564FDFE76DC}" srcOrd="3" destOrd="0" parTransId="{05A5331D-77EA-4793-8AFB-4D83BAB876E3}" sibTransId="{996DD3D4-ED7E-4AD6-BAE8-20D628E8035D}"/>
    <dgm:cxn modelId="{AF6B9427-FB99-4847-8AD2-B7298303BD74}" type="presOf" srcId="{E4C8AE94-96DC-4DD6-87CE-49D43821740C}" destId="{78AC1A42-15AA-4210-80F7-D4A1BCB8E90C}" srcOrd="0" destOrd="0" presId="urn:microsoft.com/office/officeart/2005/8/layout/list1"/>
    <dgm:cxn modelId="{E03F4367-0855-4B93-BC9F-F9EDC3DA7737}" type="presOf" srcId="{E6839F2E-ACBF-45D4-9F7D-0564FDFE76DC}" destId="{C0505A6E-CA55-4896-B9BE-B66E31E97394}" srcOrd="1" destOrd="0" presId="urn:microsoft.com/office/officeart/2005/8/layout/list1"/>
    <dgm:cxn modelId="{A60F7E50-70D2-4CEB-AB7F-6611CA90DAAB}" srcId="{86C15003-30C0-437B-984A-A55E7CCCF951}" destId="{F3DEDBFB-C338-44F6-9CA3-1628E39A33B9}" srcOrd="2" destOrd="0" parTransId="{DB32DBD2-990E-41A9-B96D-57EE8DBFA835}" sibTransId="{39AD6642-C486-4C3E-A16D-5A004AC62486}"/>
    <dgm:cxn modelId="{FDE59626-D8D4-41CF-BED2-26238A8F2FCC}" type="presOf" srcId="{E11BD6A5-5CBA-4C6A-93ED-7A8221C331DC}" destId="{D953D126-E7C5-4994-84A9-CC74E330CB50}" srcOrd="1" destOrd="0" presId="urn:microsoft.com/office/officeart/2005/8/layout/list1"/>
    <dgm:cxn modelId="{BDA906B6-1122-4C40-84B4-92C8625EC89A}" type="presOf" srcId="{E11BD6A5-5CBA-4C6A-93ED-7A8221C331DC}" destId="{5ED1B777-D80E-4BC5-9885-D9B58CD5C5B9}" srcOrd="0" destOrd="0" presId="urn:microsoft.com/office/officeart/2005/8/layout/list1"/>
    <dgm:cxn modelId="{87BBFF12-4A8D-4A0E-BB25-4F114B0936A8}" type="presOf" srcId="{FF730A10-36A2-4F9D-B003-53B0E6805047}" destId="{2D11EEAA-5569-44D8-AA9E-AB25863D80B3}" srcOrd="0" destOrd="0" presId="urn:microsoft.com/office/officeart/2005/8/layout/list1"/>
    <dgm:cxn modelId="{88BD9C61-AA86-4B9A-B8FA-2D22B040371F}" type="presOf" srcId="{F3DEDBFB-C338-44F6-9CA3-1628E39A33B9}" destId="{41289184-C842-4AC2-8E2F-4CA6C7F3B8F5}" srcOrd="0" destOrd="0" presId="urn:microsoft.com/office/officeart/2005/8/layout/list1"/>
    <dgm:cxn modelId="{39402F9D-4B28-4138-8388-F26660C13534}" type="presOf" srcId="{E6839F2E-ACBF-45D4-9F7D-0564FDFE76DC}" destId="{392422E6-F0A3-4B29-B43D-F296AF5E2F37}" srcOrd="0" destOrd="0" presId="urn:microsoft.com/office/officeart/2005/8/layout/list1"/>
    <dgm:cxn modelId="{EF92491A-FCEB-4CE5-A6E8-8F41493CED29}" type="presOf" srcId="{28FF74C4-48A7-425A-92EF-6F9C31F61153}" destId="{2612F3CE-67AA-42A1-9809-73DC01566FE0}" srcOrd="0" destOrd="0" presId="urn:microsoft.com/office/officeart/2005/8/layout/list1"/>
    <dgm:cxn modelId="{9AF46F07-158B-4DBE-9402-C2EA91E1737E}" type="presParOf" srcId="{60CF9357-DBEF-4504-A5B6-24FD18BA4D3D}" destId="{1ADF73AE-CD85-4D29-AB1D-ACE91CE2B45C}" srcOrd="0" destOrd="0" presId="urn:microsoft.com/office/officeart/2005/8/layout/list1"/>
    <dgm:cxn modelId="{13120D4F-CC59-479C-A84A-1307A7E1081E}" type="presParOf" srcId="{1ADF73AE-CD85-4D29-AB1D-ACE91CE2B45C}" destId="{F969E049-89A1-4549-97F1-0811A54ECC9A}" srcOrd="0" destOrd="0" presId="urn:microsoft.com/office/officeart/2005/8/layout/list1"/>
    <dgm:cxn modelId="{FD748AD8-6B0C-47B5-A7A2-D5C61234E3D5}" type="presParOf" srcId="{1ADF73AE-CD85-4D29-AB1D-ACE91CE2B45C}" destId="{3DC614AF-BF17-49FB-B340-C7E354E1609B}" srcOrd="1" destOrd="0" presId="urn:microsoft.com/office/officeart/2005/8/layout/list1"/>
    <dgm:cxn modelId="{2B54DBAC-26DA-42A1-A9AD-146451E0CB1D}" type="presParOf" srcId="{60CF9357-DBEF-4504-A5B6-24FD18BA4D3D}" destId="{A5FD5C18-DB96-4754-BEDE-CBC96A1752AB}" srcOrd="1" destOrd="0" presId="urn:microsoft.com/office/officeart/2005/8/layout/list1"/>
    <dgm:cxn modelId="{0E2C73A4-442C-425A-9AFB-D38439E9ACBD}" type="presParOf" srcId="{60CF9357-DBEF-4504-A5B6-24FD18BA4D3D}" destId="{26956135-F24F-4B25-A46F-42A46118A7B1}" srcOrd="2" destOrd="0" presId="urn:microsoft.com/office/officeart/2005/8/layout/list1"/>
    <dgm:cxn modelId="{945705F8-F395-4D78-9170-29B38DBC6E26}" type="presParOf" srcId="{60CF9357-DBEF-4504-A5B6-24FD18BA4D3D}" destId="{449C3074-90FF-48CB-8407-E09BB94E3D56}" srcOrd="3" destOrd="0" presId="urn:microsoft.com/office/officeart/2005/8/layout/list1"/>
    <dgm:cxn modelId="{75B1E17B-2EC7-4A6F-9F37-DC2D561C7938}" type="presParOf" srcId="{60CF9357-DBEF-4504-A5B6-24FD18BA4D3D}" destId="{E3391486-C267-43B4-BBCB-FBBA85AFAD88}" srcOrd="4" destOrd="0" presId="urn:microsoft.com/office/officeart/2005/8/layout/list1"/>
    <dgm:cxn modelId="{F8E97EAE-6C61-4D2F-803B-2952B4CE44EB}" type="presParOf" srcId="{E3391486-C267-43B4-BBCB-FBBA85AFAD88}" destId="{2612F3CE-67AA-42A1-9809-73DC01566FE0}" srcOrd="0" destOrd="0" presId="urn:microsoft.com/office/officeart/2005/8/layout/list1"/>
    <dgm:cxn modelId="{80F4A5E1-30CF-4539-A9F1-F0E789A697AB}" type="presParOf" srcId="{E3391486-C267-43B4-BBCB-FBBA85AFAD88}" destId="{F6D9E2BD-0529-4C14-8FF1-3276FAA4B79E}" srcOrd="1" destOrd="0" presId="urn:microsoft.com/office/officeart/2005/8/layout/list1"/>
    <dgm:cxn modelId="{BC084ED4-8B07-4A39-BDF9-54069794DFC3}" type="presParOf" srcId="{60CF9357-DBEF-4504-A5B6-24FD18BA4D3D}" destId="{283C292A-7C7D-435A-9FA0-365F59CB279B}" srcOrd="5" destOrd="0" presId="urn:microsoft.com/office/officeart/2005/8/layout/list1"/>
    <dgm:cxn modelId="{59494419-A8A1-44A2-A5A9-36A9081D006C}" type="presParOf" srcId="{60CF9357-DBEF-4504-A5B6-24FD18BA4D3D}" destId="{854AE689-C84E-42B1-8A21-4E0D86C83988}" srcOrd="6" destOrd="0" presId="urn:microsoft.com/office/officeart/2005/8/layout/list1"/>
    <dgm:cxn modelId="{4D2D39E7-5A62-4788-8CF9-26EA2AE8434B}" type="presParOf" srcId="{60CF9357-DBEF-4504-A5B6-24FD18BA4D3D}" destId="{887E878B-B07C-4F2D-A37B-3FE675B53FB9}" srcOrd="7" destOrd="0" presId="urn:microsoft.com/office/officeart/2005/8/layout/list1"/>
    <dgm:cxn modelId="{5F9A30A6-B904-471F-BCA7-6E6D9662AB5A}" type="presParOf" srcId="{60CF9357-DBEF-4504-A5B6-24FD18BA4D3D}" destId="{A45E79B9-2A0E-4F68-AB32-F55B2284B788}" srcOrd="8" destOrd="0" presId="urn:microsoft.com/office/officeart/2005/8/layout/list1"/>
    <dgm:cxn modelId="{E645FCDD-0C01-4AE2-8889-B9326B56734C}" type="presParOf" srcId="{A45E79B9-2A0E-4F68-AB32-F55B2284B788}" destId="{41289184-C842-4AC2-8E2F-4CA6C7F3B8F5}" srcOrd="0" destOrd="0" presId="urn:microsoft.com/office/officeart/2005/8/layout/list1"/>
    <dgm:cxn modelId="{138398A6-F02E-4481-985F-835B280FAD54}" type="presParOf" srcId="{A45E79B9-2A0E-4F68-AB32-F55B2284B788}" destId="{56ABF6D4-DB59-414C-86B9-5D7CA8F99B07}" srcOrd="1" destOrd="0" presId="urn:microsoft.com/office/officeart/2005/8/layout/list1"/>
    <dgm:cxn modelId="{45FDB077-A50C-4608-8178-5F63466EB29C}" type="presParOf" srcId="{60CF9357-DBEF-4504-A5B6-24FD18BA4D3D}" destId="{3DB92AEC-BA58-4B97-9BA0-322CF68451F4}" srcOrd="9" destOrd="0" presId="urn:microsoft.com/office/officeart/2005/8/layout/list1"/>
    <dgm:cxn modelId="{E9A73B8B-943D-4A23-92D4-7B8182C0D156}" type="presParOf" srcId="{60CF9357-DBEF-4504-A5B6-24FD18BA4D3D}" destId="{A90F70BE-EE20-4BEB-8FB7-3470FFA297B3}" srcOrd="10" destOrd="0" presId="urn:microsoft.com/office/officeart/2005/8/layout/list1"/>
    <dgm:cxn modelId="{56762EF8-D900-439F-9FEC-4831536F5BA4}" type="presParOf" srcId="{60CF9357-DBEF-4504-A5B6-24FD18BA4D3D}" destId="{72989EF5-C049-47FE-9669-9A1A3EB392E4}" srcOrd="11" destOrd="0" presId="urn:microsoft.com/office/officeart/2005/8/layout/list1"/>
    <dgm:cxn modelId="{849C5869-E9D0-42D2-A840-63CFC5FE47A1}" type="presParOf" srcId="{60CF9357-DBEF-4504-A5B6-24FD18BA4D3D}" destId="{00802AE1-E5FC-4E10-B2CA-09D5D68FFB05}" srcOrd="12" destOrd="0" presId="urn:microsoft.com/office/officeart/2005/8/layout/list1"/>
    <dgm:cxn modelId="{1362117F-45FF-4775-803E-FEE3F15170A4}" type="presParOf" srcId="{00802AE1-E5FC-4E10-B2CA-09D5D68FFB05}" destId="{392422E6-F0A3-4B29-B43D-F296AF5E2F37}" srcOrd="0" destOrd="0" presId="urn:microsoft.com/office/officeart/2005/8/layout/list1"/>
    <dgm:cxn modelId="{58E01F25-7BB5-48E1-9E05-0272AE3B3CDE}" type="presParOf" srcId="{00802AE1-E5FC-4E10-B2CA-09D5D68FFB05}" destId="{C0505A6E-CA55-4896-B9BE-B66E31E97394}" srcOrd="1" destOrd="0" presId="urn:microsoft.com/office/officeart/2005/8/layout/list1"/>
    <dgm:cxn modelId="{366DD923-3EF3-4D91-8782-E15BB1A006D5}" type="presParOf" srcId="{60CF9357-DBEF-4504-A5B6-24FD18BA4D3D}" destId="{EB1FA3CF-C7CD-48D0-8A8A-95C3E4D9D6AD}" srcOrd="13" destOrd="0" presId="urn:microsoft.com/office/officeart/2005/8/layout/list1"/>
    <dgm:cxn modelId="{D38F3E19-6CDC-4765-A3B2-66DA23102B86}" type="presParOf" srcId="{60CF9357-DBEF-4504-A5B6-24FD18BA4D3D}" destId="{F75EDFDA-C9AE-4BDE-A8B0-237C3682377B}" srcOrd="14" destOrd="0" presId="urn:microsoft.com/office/officeart/2005/8/layout/list1"/>
    <dgm:cxn modelId="{5EE75727-3C76-4297-9EC9-8CE2B13BCACA}" type="presParOf" srcId="{60CF9357-DBEF-4504-A5B6-24FD18BA4D3D}" destId="{D0D4428B-EC7C-450B-89EF-328C3356A033}" srcOrd="15" destOrd="0" presId="urn:microsoft.com/office/officeart/2005/8/layout/list1"/>
    <dgm:cxn modelId="{BDFAE035-0E41-48D3-8871-26EF2D8D05CB}" type="presParOf" srcId="{60CF9357-DBEF-4504-A5B6-24FD18BA4D3D}" destId="{407B272B-9013-49C6-9A0F-623AF8418B48}" srcOrd="16" destOrd="0" presId="urn:microsoft.com/office/officeart/2005/8/layout/list1"/>
    <dgm:cxn modelId="{9B189430-5E85-46F1-A7EE-29B082AFF2DC}" type="presParOf" srcId="{407B272B-9013-49C6-9A0F-623AF8418B48}" destId="{78AC1A42-15AA-4210-80F7-D4A1BCB8E90C}" srcOrd="0" destOrd="0" presId="urn:microsoft.com/office/officeart/2005/8/layout/list1"/>
    <dgm:cxn modelId="{C15B7BC5-402A-445F-8AD4-FD0D145A475D}" type="presParOf" srcId="{407B272B-9013-49C6-9A0F-623AF8418B48}" destId="{8E145F40-5F15-4FD5-AACF-B22C94F1BFBC}" srcOrd="1" destOrd="0" presId="urn:microsoft.com/office/officeart/2005/8/layout/list1"/>
    <dgm:cxn modelId="{635C8C80-BEA3-4501-A209-2B508C5A4F7B}" type="presParOf" srcId="{60CF9357-DBEF-4504-A5B6-24FD18BA4D3D}" destId="{F2460985-7FED-4856-80B5-E2D8882980D3}" srcOrd="17" destOrd="0" presId="urn:microsoft.com/office/officeart/2005/8/layout/list1"/>
    <dgm:cxn modelId="{2CEF3288-9E15-414B-83F6-5EF14FB71D63}" type="presParOf" srcId="{60CF9357-DBEF-4504-A5B6-24FD18BA4D3D}" destId="{F66D0297-044F-4E9B-9C2D-01BA6111E494}" srcOrd="18" destOrd="0" presId="urn:microsoft.com/office/officeart/2005/8/layout/list1"/>
    <dgm:cxn modelId="{8133EB44-FFC4-4CB0-9AD7-E2EFC53573F1}" type="presParOf" srcId="{60CF9357-DBEF-4504-A5B6-24FD18BA4D3D}" destId="{9F040966-26E2-44EE-97CD-DBBC04D6D819}" srcOrd="19" destOrd="0" presId="urn:microsoft.com/office/officeart/2005/8/layout/list1"/>
    <dgm:cxn modelId="{DE1F2473-1FEB-4ED5-B0CE-2F471D9D3DEB}" type="presParOf" srcId="{60CF9357-DBEF-4504-A5B6-24FD18BA4D3D}" destId="{1A1C4572-1AF1-4252-8BB8-6B20C2D1792F}" srcOrd="20" destOrd="0" presId="urn:microsoft.com/office/officeart/2005/8/layout/list1"/>
    <dgm:cxn modelId="{E7549871-9E07-4344-8319-3754F598978C}" type="presParOf" srcId="{1A1C4572-1AF1-4252-8BB8-6B20C2D1792F}" destId="{5ED1B777-D80E-4BC5-9885-D9B58CD5C5B9}" srcOrd="0" destOrd="0" presId="urn:microsoft.com/office/officeart/2005/8/layout/list1"/>
    <dgm:cxn modelId="{51AA64E5-C338-4F1C-8F87-592B69FBBC64}" type="presParOf" srcId="{1A1C4572-1AF1-4252-8BB8-6B20C2D1792F}" destId="{D953D126-E7C5-4994-84A9-CC74E330CB50}" srcOrd="1" destOrd="0" presId="urn:microsoft.com/office/officeart/2005/8/layout/list1"/>
    <dgm:cxn modelId="{464C109E-5B61-4602-9A07-6B5DB0FE1DCA}" type="presParOf" srcId="{60CF9357-DBEF-4504-A5B6-24FD18BA4D3D}" destId="{37454B22-179E-46DE-B932-7A5E365306E7}" srcOrd="21" destOrd="0" presId="urn:microsoft.com/office/officeart/2005/8/layout/list1"/>
    <dgm:cxn modelId="{7FE774DA-0E3D-4D4D-A485-C7ED2B018378}" type="presParOf" srcId="{60CF9357-DBEF-4504-A5B6-24FD18BA4D3D}" destId="{A2A289C6-68C6-48BF-B7A2-CF728CF8BA2B}" srcOrd="22" destOrd="0" presId="urn:microsoft.com/office/officeart/2005/8/layout/list1"/>
    <dgm:cxn modelId="{7C5A0B4D-2E08-49FB-A54D-AA216F726704}" type="presParOf" srcId="{60CF9357-DBEF-4504-A5B6-24FD18BA4D3D}" destId="{2FAB4DD8-3AA2-4B2A-AE2F-0701C3BC89E4}" srcOrd="23" destOrd="0" presId="urn:microsoft.com/office/officeart/2005/8/layout/list1"/>
    <dgm:cxn modelId="{9FDEDDC1-012A-4F52-B08F-F24E540CC946}" type="presParOf" srcId="{60CF9357-DBEF-4504-A5B6-24FD18BA4D3D}" destId="{F5F02502-D832-400B-803E-0E59E9FF9030}" srcOrd="24" destOrd="0" presId="urn:microsoft.com/office/officeart/2005/8/layout/list1"/>
    <dgm:cxn modelId="{59FEF1F3-3194-4281-8407-A0E6A05ED31D}" type="presParOf" srcId="{F5F02502-D832-400B-803E-0E59E9FF9030}" destId="{2D11EEAA-5569-44D8-AA9E-AB25863D80B3}" srcOrd="0" destOrd="0" presId="urn:microsoft.com/office/officeart/2005/8/layout/list1"/>
    <dgm:cxn modelId="{95D480D5-F00E-4495-916C-FC100446DD3A}" type="presParOf" srcId="{F5F02502-D832-400B-803E-0E59E9FF9030}" destId="{647AF330-CA0B-4E16-8237-749FA5FED25F}" srcOrd="1" destOrd="0" presId="urn:microsoft.com/office/officeart/2005/8/layout/list1"/>
    <dgm:cxn modelId="{F5C80C76-FB16-4BBB-A243-32AA2FA9845A}" type="presParOf" srcId="{60CF9357-DBEF-4504-A5B6-24FD18BA4D3D}" destId="{BA4AED19-BB5C-4E12-8154-262028CDB6AC}" srcOrd="25" destOrd="0" presId="urn:microsoft.com/office/officeart/2005/8/layout/list1"/>
    <dgm:cxn modelId="{1D38C5EA-3393-4212-8CB2-520FA4B40B72}" type="presParOf" srcId="{60CF9357-DBEF-4504-A5B6-24FD18BA4D3D}" destId="{B797F7E2-A619-437D-A030-0E40BD60C327}" srcOrd="2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8F8ABE9-67C2-4E8C-A4F1-1C3184CA47A5}" type="doc">
      <dgm:prSet loTypeId="urn:microsoft.com/office/officeart/2005/8/layout/hList7" loCatId="process" qsTypeId="urn:microsoft.com/office/officeart/2005/8/quickstyle/simple1" qsCatId="simple" csTypeId="urn:microsoft.com/office/officeart/2005/8/colors/colorful5" csCatId="colorful" phldr="1"/>
      <dgm:spPr/>
      <dgm:t>
        <a:bodyPr/>
        <a:lstStyle/>
        <a:p>
          <a:endParaRPr lang="es-EC"/>
        </a:p>
      </dgm:t>
    </dgm:pt>
    <dgm:pt modelId="{EE933053-67D1-4802-A4EC-AD00001F29CF}">
      <dgm:prSet phldrT="[Texto]" custT="1"/>
      <dgm:spPr/>
      <dgm:t>
        <a:bodyPr/>
        <a:lstStyle/>
        <a:p>
          <a:r>
            <a:rPr lang="es-MX" sz="1400" b="1" dirty="0">
              <a:solidFill>
                <a:schemeClr val="tx1"/>
              </a:solidFill>
            </a:rPr>
            <a:t>Supervisor de campo</a:t>
          </a:r>
        </a:p>
        <a:p>
          <a:endParaRPr lang="es-EC" sz="1300" dirty="0"/>
        </a:p>
        <a:p>
          <a:r>
            <a:rPr lang="es-EC" sz="1300" dirty="0"/>
            <a:t>Responsable de la organización, ejecución, supervisión de campo y control de calidad de los datos. </a:t>
          </a:r>
        </a:p>
      </dgm:t>
    </dgm:pt>
    <dgm:pt modelId="{C758A840-1CDA-49B2-BE89-1DF88FF1B0A3}" type="parTrans" cxnId="{1C7CDDC3-18E9-4F3E-8D54-174BDE10C389}">
      <dgm:prSet/>
      <dgm:spPr/>
      <dgm:t>
        <a:bodyPr/>
        <a:lstStyle/>
        <a:p>
          <a:endParaRPr lang="es-EC"/>
        </a:p>
      </dgm:t>
    </dgm:pt>
    <dgm:pt modelId="{5C9B13E0-5E73-4877-B4D4-092B4962D2E5}" type="sibTrans" cxnId="{1C7CDDC3-18E9-4F3E-8D54-174BDE10C389}">
      <dgm:prSet/>
      <dgm:spPr/>
      <dgm:t>
        <a:bodyPr/>
        <a:lstStyle/>
        <a:p>
          <a:endParaRPr lang="es-EC"/>
        </a:p>
      </dgm:t>
    </dgm:pt>
    <dgm:pt modelId="{8AFFECB6-30E2-4B03-9C75-7B29050A78BB}">
      <dgm:prSet phldrT="[Texto]" custT="1"/>
      <dgm:spPr/>
      <dgm:t>
        <a:bodyPr/>
        <a:lstStyle/>
        <a:p>
          <a:r>
            <a:rPr lang="es-MX" sz="1400" b="1" dirty="0">
              <a:solidFill>
                <a:schemeClr val="tx1"/>
              </a:solidFill>
            </a:rPr>
            <a:t>Encuestador de áreas</a:t>
          </a:r>
        </a:p>
        <a:p>
          <a:endParaRPr lang="es-ES" sz="1300" dirty="0"/>
        </a:p>
        <a:p>
          <a:r>
            <a:rPr lang="es-ES" sz="1300" dirty="0"/>
            <a:t>Es el responsable de la recolección de los datos en el SM  seleccionado y los terrenos que lo conforman.</a:t>
          </a:r>
          <a:endParaRPr lang="es-EC" sz="1300" dirty="0"/>
        </a:p>
      </dgm:t>
    </dgm:pt>
    <dgm:pt modelId="{985028DA-4100-4068-9EBF-E2138B1DEE20}" type="parTrans" cxnId="{4D684FAB-C7DF-4E9E-BA80-12921F4B3382}">
      <dgm:prSet/>
      <dgm:spPr/>
      <dgm:t>
        <a:bodyPr/>
        <a:lstStyle/>
        <a:p>
          <a:endParaRPr lang="es-EC"/>
        </a:p>
      </dgm:t>
    </dgm:pt>
    <dgm:pt modelId="{1AF4F1C9-0833-44EB-8F81-93B74A7D1C30}" type="sibTrans" cxnId="{4D684FAB-C7DF-4E9E-BA80-12921F4B3382}">
      <dgm:prSet/>
      <dgm:spPr/>
      <dgm:t>
        <a:bodyPr/>
        <a:lstStyle/>
        <a:p>
          <a:endParaRPr lang="es-EC"/>
        </a:p>
      </dgm:t>
    </dgm:pt>
    <dgm:pt modelId="{D548A50C-40C7-40E5-8F52-1C2C3C947639}">
      <dgm:prSet phldrT="[Texto]" custT="1"/>
      <dgm:spPr/>
      <dgm:t>
        <a:bodyPr/>
        <a:lstStyle/>
        <a:p>
          <a:r>
            <a:rPr lang="es-MX" sz="1400" b="1" dirty="0">
              <a:solidFill>
                <a:schemeClr val="tx1"/>
              </a:solidFill>
            </a:rPr>
            <a:t>Encuestador de lista</a:t>
          </a:r>
        </a:p>
        <a:p>
          <a:endParaRPr lang="es-ES" sz="1300" dirty="0"/>
        </a:p>
        <a:p>
          <a:r>
            <a:rPr lang="es-ES" sz="1300" dirty="0"/>
            <a:t>Es el responsable de la recolección de los datos de los diferentes predios que se encuentran en el Directorio del ML. </a:t>
          </a:r>
          <a:endParaRPr lang="es-EC" sz="1300" dirty="0"/>
        </a:p>
      </dgm:t>
    </dgm:pt>
    <dgm:pt modelId="{91D00FE4-5A17-456D-936C-94252DE4A548}" type="parTrans" cxnId="{CBFEB9E9-729F-4EAA-B81B-D2F584BB290C}">
      <dgm:prSet/>
      <dgm:spPr/>
      <dgm:t>
        <a:bodyPr/>
        <a:lstStyle/>
        <a:p>
          <a:endParaRPr lang="es-EC"/>
        </a:p>
      </dgm:t>
    </dgm:pt>
    <dgm:pt modelId="{3B8586CE-6438-4A41-AAF8-039DEC1697FC}" type="sibTrans" cxnId="{CBFEB9E9-729F-4EAA-B81B-D2F584BB290C}">
      <dgm:prSet/>
      <dgm:spPr/>
      <dgm:t>
        <a:bodyPr/>
        <a:lstStyle/>
        <a:p>
          <a:endParaRPr lang="es-EC"/>
        </a:p>
      </dgm:t>
    </dgm:pt>
    <dgm:pt modelId="{E2C4FD83-2D65-4EE3-9355-17C2D598E23D}">
      <dgm:prSet phldrT="[Texto]" custT="1"/>
      <dgm:spPr/>
      <dgm:t>
        <a:bodyPr/>
        <a:lstStyle/>
        <a:p>
          <a:r>
            <a:rPr lang="es-MX" sz="1400" b="1" dirty="0">
              <a:solidFill>
                <a:schemeClr val="tx1"/>
              </a:solidFill>
            </a:rPr>
            <a:t>Digitador</a:t>
          </a:r>
        </a:p>
        <a:p>
          <a:endParaRPr lang="es-ES" sz="1300" b="0" dirty="0"/>
        </a:p>
        <a:p>
          <a:r>
            <a:rPr lang="es-ES" sz="1300" b="0" dirty="0"/>
            <a:t>Ingreso de Cuestionarios, Control de Cobertura, Validación (Consistencia de Preguntas, Asociados, Ciclos Vegetativos) Análisis de Rendimientos y Respaldos.</a:t>
          </a:r>
          <a:endParaRPr lang="es-EC" sz="1300" dirty="0"/>
        </a:p>
      </dgm:t>
    </dgm:pt>
    <dgm:pt modelId="{B23D2296-44F3-4573-8C7B-938E0C18D98C}" type="parTrans" cxnId="{9A768340-67FB-42AF-B3FB-E59CDC44CF89}">
      <dgm:prSet/>
      <dgm:spPr/>
      <dgm:t>
        <a:bodyPr/>
        <a:lstStyle/>
        <a:p>
          <a:endParaRPr lang="es-EC"/>
        </a:p>
      </dgm:t>
    </dgm:pt>
    <dgm:pt modelId="{70068837-F547-49EC-A8B9-D67DE3779108}" type="sibTrans" cxnId="{9A768340-67FB-42AF-B3FB-E59CDC44CF89}">
      <dgm:prSet/>
      <dgm:spPr/>
      <dgm:t>
        <a:bodyPr/>
        <a:lstStyle/>
        <a:p>
          <a:endParaRPr lang="es-EC"/>
        </a:p>
      </dgm:t>
    </dgm:pt>
    <dgm:pt modelId="{03638A5D-80DE-461A-9A88-FCEB4657F71C}" type="pres">
      <dgm:prSet presAssocID="{E8F8ABE9-67C2-4E8C-A4F1-1C3184CA47A5}" presName="Name0" presStyleCnt="0">
        <dgm:presLayoutVars>
          <dgm:dir/>
          <dgm:resizeHandles val="exact"/>
        </dgm:presLayoutVars>
      </dgm:prSet>
      <dgm:spPr/>
      <dgm:t>
        <a:bodyPr/>
        <a:lstStyle/>
        <a:p>
          <a:endParaRPr lang="es-EC"/>
        </a:p>
      </dgm:t>
    </dgm:pt>
    <dgm:pt modelId="{50821155-6EF6-4859-8F19-433C3A4707E3}" type="pres">
      <dgm:prSet presAssocID="{E8F8ABE9-67C2-4E8C-A4F1-1C3184CA47A5}" presName="fgShape" presStyleLbl="fgShp" presStyleIdx="0" presStyleCnt="1"/>
      <dgm:spPr/>
    </dgm:pt>
    <dgm:pt modelId="{4EDAAF18-A484-4B29-AE6B-4A62C4FC305B}" type="pres">
      <dgm:prSet presAssocID="{E8F8ABE9-67C2-4E8C-A4F1-1C3184CA47A5}" presName="linComp" presStyleCnt="0"/>
      <dgm:spPr/>
    </dgm:pt>
    <dgm:pt modelId="{B1192B50-E629-46BA-AA3A-6A5CC254CAC6}" type="pres">
      <dgm:prSet presAssocID="{EE933053-67D1-4802-A4EC-AD00001F29CF}" presName="compNode" presStyleCnt="0"/>
      <dgm:spPr/>
    </dgm:pt>
    <dgm:pt modelId="{6380B495-8416-4F6E-A1CF-615964F32E08}" type="pres">
      <dgm:prSet presAssocID="{EE933053-67D1-4802-A4EC-AD00001F29CF}" presName="bkgdShape" presStyleLbl="node1" presStyleIdx="0" presStyleCnt="4"/>
      <dgm:spPr/>
      <dgm:t>
        <a:bodyPr/>
        <a:lstStyle/>
        <a:p>
          <a:endParaRPr lang="es-EC"/>
        </a:p>
      </dgm:t>
    </dgm:pt>
    <dgm:pt modelId="{3AB2E236-0C01-4211-A87A-4428B7C334FD}" type="pres">
      <dgm:prSet presAssocID="{EE933053-67D1-4802-A4EC-AD00001F29CF}" presName="nodeTx" presStyleLbl="node1" presStyleIdx="0" presStyleCnt="4">
        <dgm:presLayoutVars>
          <dgm:bulletEnabled val="1"/>
        </dgm:presLayoutVars>
      </dgm:prSet>
      <dgm:spPr/>
      <dgm:t>
        <a:bodyPr/>
        <a:lstStyle/>
        <a:p>
          <a:endParaRPr lang="es-EC"/>
        </a:p>
      </dgm:t>
    </dgm:pt>
    <dgm:pt modelId="{EE45D1E2-EDB0-4EC0-856E-816A3CA02B86}" type="pres">
      <dgm:prSet presAssocID="{EE933053-67D1-4802-A4EC-AD00001F29CF}" presName="invisiNode" presStyleLbl="node1" presStyleIdx="0" presStyleCnt="4"/>
      <dgm:spPr/>
    </dgm:pt>
    <dgm:pt modelId="{CD07C333-096A-474C-AB2E-C3DD249EF4AF}" type="pres">
      <dgm:prSet presAssocID="{EE933053-67D1-4802-A4EC-AD00001F29CF}" presName="imagNode" presStyleLbl="fgImgPlace1" presStyleIdx="0" presStyleCnt="4"/>
      <dgm:spPr>
        <a:blipFill rotWithShape="1">
          <a:blip xmlns:r="http://schemas.openxmlformats.org/officeDocument/2006/relationships" r:embed="rId1"/>
          <a:srcRect/>
          <a:stretch>
            <a:fillRect l="-17000" r="-17000"/>
          </a:stretch>
        </a:blipFill>
      </dgm:spPr>
    </dgm:pt>
    <dgm:pt modelId="{54B3B549-B5CE-4D68-9CED-E16DEFE18F7C}" type="pres">
      <dgm:prSet presAssocID="{5C9B13E0-5E73-4877-B4D4-092B4962D2E5}" presName="sibTrans" presStyleLbl="sibTrans2D1" presStyleIdx="0" presStyleCnt="0"/>
      <dgm:spPr/>
      <dgm:t>
        <a:bodyPr/>
        <a:lstStyle/>
        <a:p>
          <a:endParaRPr lang="es-EC"/>
        </a:p>
      </dgm:t>
    </dgm:pt>
    <dgm:pt modelId="{B94A0A33-6D5C-48A2-BDD4-B093524644E5}" type="pres">
      <dgm:prSet presAssocID="{8AFFECB6-30E2-4B03-9C75-7B29050A78BB}" presName="compNode" presStyleCnt="0"/>
      <dgm:spPr/>
    </dgm:pt>
    <dgm:pt modelId="{D5915B36-FE3A-4659-8BA1-4A9C61EBB83D}" type="pres">
      <dgm:prSet presAssocID="{8AFFECB6-30E2-4B03-9C75-7B29050A78BB}" presName="bkgdShape" presStyleLbl="node1" presStyleIdx="1" presStyleCnt="4"/>
      <dgm:spPr/>
      <dgm:t>
        <a:bodyPr/>
        <a:lstStyle/>
        <a:p>
          <a:endParaRPr lang="es-EC"/>
        </a:p>
      </dgm:t>
    </dgm:pt>
    <dgm:pt modelId="{6084CC19-BEA2-43C1-BFA0-7707C7659FCF}" type="pres">
      <dgm:prSet presAssocID="{8AFFECB6-30E2-4B03-9C75-7B29050A78BB}" presName="nodeTx" presStyleLbl="node1" presStyleIdx="1" presStyleCnt="4">
        <dgm:presLayoutVars>
          <dgm:bulletEnabled val="1"/>
        </dgm:presLayoutVars>
      </dgm:prSet>
      <dgm:spPr/>
      <dgm:t>
        <a:bodyPr/>
        <a:lstStyle/>
        <a:p>
          <a:endParaRPr lang="es-EC"/>
        </a:p>
      </dgm:t>
    </dgm:pt>
    <dgm:pt modelId="{1A91DB20-BBBD-470C-9A90-077F9BA41E7B}" type="pres">
      <dgm:prSet presAssocID="{8AFFECB6-30E2-4B03-9C75-7B29050A78BB}" presName="invisiNode" presStyleLbl="node1" presStyleIdx="1" presStyleCnt="4"/>
      <dgm:spPr/>
    </dgm:pt>
    <dgm:pt modelId="{49E67571-2B9B-4E67-BBD6-B7D7AD2CC395}" type="pres">
      <dgm:prSet presAssocID="{8AFFECB6-30E2-4B03-9C75-7B29050A78BB}" presName="imagNode" presStyleLbl="fgImgPlace1" presStyleIdx="1" presStyleCnt="4"/>
      <dgm:spPr>
        <a:blipFill rotWithShape="1">
          <a:blip xmlns:r="http://schemas.openxmlformats.org/officeDocument/2006/relationships" r:embed="rId2"/>
          <a:srcRect/>
          <a:stretch>
            <a:fillRect t="-17000" b="-17000"/>
          </a:stretch>
        </a:blipFill>
      </dgm:spPr>
    </dgm:pt>
    <dgm:pt modelId="{E0E5D8D1-1504-4775-8B86-79EB4169297B}" type="pres">
      <dgm:prSet presAssocID="{1AF4F1C9-0833-44EB-8F81-93B74A7D1C30}" presName="sibTrans" presStyleLbl="sibTrans2D1" presStyleIdx="0" presStyleCnt="0"/>
      <dgm:spPr/>
      <dgm:t>
        <a:bodyPr/>
        <a:lstStyle/>
        <a:p>
          <a:endParaRPr lang="es-EC"/>
        </a:p>
      </dgm:t>
    </dgm:pt>
    <dgm:pt modelId="{A7FDF4F3-6384-449C-B9A6-7FD8B1285B86}" type="pres">
      <dgm:prSet presAssocID="{D548A50C-40C7-40E5-8F52-1C2C3C947639}" presName="compNode" presStyleCnt="0"/>
      <dgm:spPr/>
    </dgm:pt>
    <dgm:pt modelId="{72C8218D-1CD5-4D6B-BC9B-FCF6D95F7858}" type="pres">
      <dgm:prSet presAssocID="{D548A50C-40C7-40E5-8F52-1C2C3C947639}" presName="bkgdShape" presStyleLbl="node1" presStyleIdx="2" presStyleCnt="4"/>
      <dgm:spPr/>
      <dgm:t>
        <a:bodyPr/>
        <a:lstStyle/>
        <a:p>
          <a:endParaRPr lang="es-EC"/>
        </a:p>
      </dgm:t>
    </dgm:pt>
    <dgm:pt modelId="{7ECD49E7-B68F-43F3-B367-F9B265EE9239}" type="pres">
      <dgm:prSet presAssocID="{D548A50C-40C7-40E5-8F52-1C2C3C947639}" presName="nodeTx" presStyleLbl="node1" presStyleIdx="2" presStyleCnt="4">
        <dgm:presLayoutVars>
          <dgm:bulletEnabled val="1"/>
        </dgm:presLayoutVars>
      </dgm:prSet>
      <dgm:spPr/>
      <dgm:t>
        <a:bodyPr/>
        <a:lstStyle/>
        <a:p>
          <a:endParaRPr lang="es-EC"/>
        </a:p>
      </dgm:t>
    </dgm:pt>
    <dgm:pt modelId="{0D8C06A7-633C-4493-B80B-04035D1F4551}" type="pres">
      <dgm:prSet presAssocID="{D548A50C-40C7-40E5-8F52-1C2C3C947639}" presName="invisiNode" presStyleLbl="node1" presStyleIdx="2" presStyleCnt="4"/>
      <dgm:spPr/>
    </dgm:pt>
    <dgm:pt modelId="{C97D9B8B-9A22-492F-9EEE-1FE6A309B07F}" type="pres">
      <dgm:prSet presAssocID="{D548A50C-40C7-40E5-8F52-1C2C3C947639}" presName="imagNode" presStyleLbl="fgImgPlace1" presStyleIdx="2" presStyleCnt="4"/>
      <dgm:spPr>
        <a:blipFill rotWithShape="1">
          <a:blip xmlns:r="http://schemas.openxmlformats.org/officeDocument/2006/relationships" r:embed="rId3"/>
          <a:srcRect/>
          <a:stretch>
            <a:fillRect/>
          </a:stretch>
        </a:blipFill>
      </dgm:spPr>
    </dgm:pt>
    <dgm:pt modelId="{8CE99544-2E32-4278-BDA4-3AB35175F342}" type="pres">
      <dgm:prSet presAssocID="{3B8586CE-6438-4A41-AAF8-039DEC1697FC}" presName="sibTrans" presStyleLbl="sibTrans2D1" presStyleIdx="0" presStyleCnt="0"/>
      <dgm:spPr/>
      <dgm:t>
        <a:bodyPr/>
        <a:lstStyle/>
        <a:p>
          <a:endParaRPr lang="es-EC"/>
        </a:p>
      </dgm:t>
    </dgm:pt>
    <dgm:pt modelId="{73AA0C6B-8B50-4B9F-841E-063B3B755891}" type="pres">
      <dgm:prSet presAssocID="{E2C4FD83-2D65-4EE3-9355-17C2D598E23D}" presName="compNode" presStyleCnt="0"/>
      <dgm:spPr/>
    </dgm:pt>
    <dgm:pt modelId="{F7294FF3-B9A3-41E8-83ED-8E47CECACB62}" type="pres">
      <dgm:prSet presAssocID="{E2C4FD83-2D65-4EE3-9355-17C2D598E23D}" presName="bkgdShape" presStyleLbl="node1" presStyleIdx="3" presStyleCnt="4"/>
      <dgm:spPr/>
      <dgm:t>
        <a:bodyPr/>
        <a:lstStyle/>
        <a:p>
          <a:endParaRPr lang="es-EC"/>
        </a:p>
      </dgm:t>
    </dgm:pt>
    <dgm:pt modelId="{AB37A2B0-DC9F-40BC-A2E5-3C4D3AEBCC04}" type="pres">
      <dgm:prSet presAssocID="{E2C4FD83-2D65-4EE3-9355-17C2D598E23D}" presName="nodeTx" presStyleLbl="node1" presStyleIdx="3" presStyleCnt="4">
        <dgm:presLayoutVars>
          <dgm:bulletEnabled val="1"/>
        </dgm:presLayoutVars>
      </dgm:prSet>
      <dgm:spPr/>
      <dgm:t>
        <a:bodyPr/>
        <a:lstStyle/>
        <a:p>
          <a:endParaRPr lang="es-EC"/>
        </a:p>
      </dgm:t>
    </dgm:pt>
    <dgm:pt modelId="{F652BCDB-FC1E-47B1-8167-C7FEF8D5FEAA}" type="pres">
      <dgm:prSet presAssocID="{E2C4FD83-2D65-4EE3-9355-17C2D598E23D}" presName="invisiNode" presStyleLbl="node1" presStyleIdx="3" presStyleCnt="4"/>
      <dgm:spPr/>
    </dgm:pt>
    <dgm:pt modelId="{A91DFACC-361B-499A-A7B1-4AB88BFC2EBB}" type="pres">
      <dgm:prSet presAssocID="{E2C4FD83-2D65-4EE3-9355-17C2D598E23D}" presName="imagNode" presStyleLbl="fgImgPlace1" presStyleIdx="3" presStyleCnt="4"/>
      <dgm:spPr>
        <a:blipFill rotWithShape="1">
          <a:blip xmlns:r="http://schemas.openxmlformats.org/officeDocument/2006/relationships" r:embed="rId4">
            <a:extLst>
              <a:ext uri="{28A0092B-C50C-407E-A947-70E740481C1C}">
                <a14:useLocalDpi xmlns:a14="http://schemas.microsoft.com/office/drawing/2010/main" val="0"/>
              </a:ext>
            </a:extLst>
          </a:blip>
          <a:srcRect/>
          <a:stretch>
            <a:fillRect/>
          </a:stretch>
        </a:blipFill>
      </dgm:spPr>
    </dgm:pt>
  </dgm:ptLst>
  <dgm:cxnLst>
    <dgm:cxn modelId="{9A768340-67FB-42AF-B3FB-E59CDC44CF89}" srcId="{E8F8ABE9-67C2-4E8C-A4F1-1C3184CA47A5}" destId="{E2C4FD83-2D65-4EE3-9355-17C2D598E23D}" srcOrd="3" destOrd="0" parTransId="{B23D2296-44F3-4573-8C7B-938E0C18D98C}" sibTransId="{70068837-F547-49EC-A8B9-D67DE3779108}"/>
    <dgm:cxn modelId="{53E0FCEE-3AAC-43A3-8A7B-CE23C5815E2C}" type="presOf" srcId="{1AF4F1C9-0833-44EB-8F81-93B74A7D1C30}" destId="{E0E5D8D1-1504-4775-8B86-79EB4169297B}" srcOrd="0" destOrd="0" presId="urn:microsoft.com/office/officeart/2005/8/layout/hList7"/>
    <dgm:cxn modelId="{0F28F1EE-46B9-42CE-B700-CC2D393DB055}" type="presOf" srcId="{8AFFECB6-30E2-4B03-9C75-7B29050A78BB}" destId="{D5915B36-FE3A-4659-8BA1-4A9C61EBB83D}" srcOrd="0" destOrd="0" presId="urn:microsoft.com/office/officeart/2005/8/layout/hList7"/>
    <dgm:cxn modelId="{4D684FAB-C7DF-4E9E-BA80-12921F4B3382}" srcId="{E8F8ABE9-67C2-4E8C-A4F1-1C3184CA47A5}" destId="{8AFFECB6-30E2-4B03-9C75-7B29050A78BB}" srcOrd="1" destOrd="0" parTransId="{985028DA-4100-4068-9EBF-E2138B1DEE20}" sibTransId="{1AF4F1C9-0833-44EB-8F81-93B74A7D1C30}"/>
    <dgm:cxn modelId="{933A36EE-A6B8-4286-83F3-9011D598A630}" type="presOf" srcId="{E2C4FD83-2D65-4EE3-9355-17C2D598E23D}" destId="{AB37A2B0-DC9F-40BC-A2E5-3C4D3AEBCC04}" srcOrd="1" destOrd="0" presId="urn:microsoft.com/office/officeart/2005/8/layout/hList7"/>
    <dgm:cxn modelId="{C14468DB-27C7-45A8-BA4D-DADFD41FF133}" type="presOf" srcId="{D548A50C-40C7-40E5-8F52-1C2C3C947639}" destId="{7ECD49E7-B68F-43F3-B367-F9B265EE9239}" srcOrd="1" destOrd="0" presId="urn:microsoft.com/office/officeart/2005/8/layout/hList7"/>
    <dgm:cxn modelId="{0D50528C-D1C3-43FC-A127-6AF4CE5A2094}" type="presOf" srcId="{EE933053-67D1-4802-A4EC-AD00001F29CF}" destId="{3AB2E236-0C01-4211-A87A-4428B7C334FD}" srcOrd="1" destOrd="0" presId="urn:microsoft.com/office/officeart/2005/8/layout/hList7"/>
    <dgm:cxn modelId="{04128508-4D88-4241-851A-9A6D07EB5637}" type="presOf" srcId="{EE933053-67D1-4802-A4EC-AD00001F29CF}" destId="{6380B495-8416-4F6E-A1CF-615964F32E08}" srcOrd="0" destOrd="0" presId="urn:microsoft.com/office/officeart/2005/8/layout/hList7"/>
    <dgm:cxn modelId="{1C7CDDC3-18E9-4F3E-8D54-174BDE10C389}" srcId="{E8F8ABE9-67C2-4E8C-A4F1-1C3184CA47A5}" destId="{EE933053-67D1-4802-A4EC-AD00001F29CF}" srcOrd="0" destOrd="0" parTransId="{C758A840-1CDA-49B2-BE89-1DF88FF1B0A3}" sibTransId="{5C9B13E0-5E73-4877-B4D4-092B4962D2E5}"/>
    <dgm:cxn modelId="{E967E138-C8CF-4AEA-AF7B-4E66A85E49E2}" type="presOf" srcId="{3B8586CE-6438-4A41-AAF8-039DEC1697FC}" destId="{8CE99544-2E32-4278-BDA4-3AB35175F342}" srcOrd="0" destOrd="0" presId="urn:microsoft.com/office/officeart/2005/8/layout/hList7"/>
    <dgm:cxn modelId="{815C9E84-1EDC-4EA0-8E85-308FF31C8BF5}" type="presOf" srcId="{E2C4FD83-2D65-4EE3-9355-17C2D598E23D}" destId="{F7294FF3-B9A3-41E8-83ED-8E47CECACB62}" srcOrd="0" destOrd="0" presId="urn:microsoft.com/office/officeart/2005/8/layout/hList7"/>
    <dgm:cxn modelId="{CBFEB9E9-729F-4EAA-B81B-D2F584BB290C}" srcId="{E8F8ABE9-67C2-4E8C-A4F1-1C3184CA47A5}" destId="{D548A50C-40C7-40E5-8F52-1C2C3C947639}" srcOrd="2" destOrd="0" parTransId="{91D00FE4-5A17-456D-936C-94252DE4A548}" sibTransId="{3B8586CE-6438-4A41-AAF8-039DEC1697FC}"/>
    <dgm:cxn modelId="{2B3142C6-1ABE-4906-ADB1-F16B2C49DB57}" type="presOf" srcId="{E8F8ABE9-67C2-4E8C-A4F1-1C3184CA47A5}" destId="{03638A5D-80DE-461A-9A88-FCEB4657F71C}" srcOrd="0" destOrd="0" presId="urn:microsoft.com/office/officeart/2005/8/layout/hList7"/>
    <dgm:cxn modelId="{6B025C35-6333-45B3-B8D6-C625EA69EF31}" type="presOf" srcId="{8AFFECB6-30E2-4B03-9C75-7B29050A78BB}" destId="{6084CC19-BEA2-43C1-BFA0-7707C7659FCF}" srcOrd="1" destOrd="0" presId="urn:microsoft.com/office/officeart/2005/8/layout/hList7"/>
    <dgm:cxn modelId="{0EEDE9F1-DAB2-435D-A942-FE2961294700}" type="presOf" srcId="{5C9B13E0-5E73-4877-B4D4-092B4962D2E5}" destId="{54B3B549-B5CE-4D68-9CED-E16DEFE18F7C}" srcOrd="0" destOrd="0" presId="urn:microsoft.com/office/officeart/2005/8/layout/hList7"/>
    <dgm:cxn modelId="{B84C2F00-1960-42C7-8E01-27E25FF8E712}" type="presOf" srcId="{D548A50C-40C7-40E5-8F52-1C2C3C947639}" destId="{72C8218D-1CD5-4D6B-BC9B-FCF6D95F7858}" srcOrd="0" destOrd="0" presId="urn:microsoft.com/office/officeart/2005/8/layout/hList7"/>
    <dgm:cxn modelId="{08A68CF5-3748-4D22-8BEF-1E70EE7BB3E8}" type="presParOf" srcId="{03638A5D-80DE-461A-9A88-FCEB4657F71C}" destId="{50821155-6EF6-4859-8F19-433C3A4707E3}" srcOrd="0" destOrd="0" presId="urn:microsoft.com/office/officeart/2005/8/layout/hList7"/>
    <dgm:cxn modelId="{BABE2E32-426A-4CF2-888C-2C860A5595AD}" type="presParOf" srcId="{03638A5D-80DE-461A-9A88-FCEB4657F71C}" destId="{4EDAAF18-A484-4B29-AE6B-4A62C4FC305B}" srcOrd="1" destOrd="0" presId="urn:microsoft.com/office/officeart/2005/8/layout/hList7"/>
    <dgm:cxn modelId="{E414C609-BC90-4275-86BE-CCE77E98D649}" type="presParOf" srcId="{4EDAAF18-A484-4B29-AE6B-4A62C4FC305B}" destId="{B1192B50-E629-46BA-AA3A-6A5CC254CAC6}" srcOrd="0" destOrd="0" presId="urn:microsoft.com/office/officeart/2005/8/layout/hList7"/>
    <dgm:cxn modelId="{0A252F96-55A7-4F97-8269-230EE1463499}" type="presParOf" srcId="{B1192B50-E629-46BA-AA3A-6A5CC254CAC6}" destId="{6380B495-8416-4F6E-A1CF-615964F32E08}" srcOrd="0" destOrd="0" presId="urn:microsoft.com/office/officeart/2005/8/layout/hList7"/>
    <dgm:cxn modelId="{EB7C9DFF-CDAC-4E13-8E39-261C03298A6A}" type="presParOf" srcId="{B1192B50-E629-46BA-AA3A-6A5CC254CAC6}" destId="{3AB2E236-0C01-4211-A87A-4428B7C334FD}" srcOrd="1" destOrd="0" presId="urn:microsoft.com/office/officeart/2005/8/layout/hList7"/>
    <dgm:cxn modelId="{2A58E28F-75DF-4A0F-A9A6-EBCEAA8AEBCD}" type="presParOf" srcId="{B1192B50-E629-46BA-AA3A-6A5CC254CAC6}" destId="{EE45D1E2-EDB0-4EC0-856E-816A3CA02B86}" srcOrd="2" destOrd="0" presId="urn:microsoft.com/office/officeart/2005/8/layout/hList7"/>
    <dgm:cxn modelId="{36EB0244-0C5F-46FE-936C-385410CDB4C7}" type="presParOf" srcId="{B1192B50-E629-46BA-AA3A-6A5CC254CAC6}" destId="{CD07C333-096A-474C-AB2E-C3DD249EF4AF}" srcOrd="3" destOrd="0" presId="urn:microsoft.com/office/officeart/2005/8/layout/hList7"/>
    <dgm:cxn modelId="{6619EF63-9BAC-486A-9340-21AE97821DE7}" type="presParOf" srcId="{4EDAAF18-A484-4B29-AE6B-4A62C4FC305B}" destId="{54B3B549-B5CE-4D68-9CED-E16DEFE18F7C}" srcOrd="1" destOrd="0" presId="urn:microsoft.com/office/officeart/2005/8/layout/hList7"/>
    <dgm:cxn modelId="{AF3E8CB8-AC7F-4412-BC9D-A4F7D7B18CFE}" type="presParOf" srcId="{4EDAAF18-A484-4B29-AE6B-4A62C4FC305B}" destId="{B94A0A33-6D5C-48A2-BDD4-B093524644E5}" srcOrd="2" destOrd="0" presId="urn:microsoft.com/office/officeart/2005/8/layout/hList7"/>
    <dgm:cxn modelId="{1891B4DD-BD20-4F52-9005-708E525E244E}" type="presParOf" srcId="{B94A0A33-6D5C-48A2-BDD4-B093524644E5}" destId="{D5915B36-FE3A-4659-8BA1-4A9C61EBB83D}" srcOrd="0" destOrd="0" presId="urn:microsoft.com/office/officeart/2005/8/layout/hList7"/>
    <dgm:cxn modelId="{A0C9CBC2-8558-4B28-91AA-4CDF42D638B7}" type="presParOf" srcId="{B94A0A33-6D5C-48A2-BDD4-B093524644E5}" destId="{6084CC19-BEA2-43C1-BFA0-7707C7659FCF}" srcOrd="1" destOrd="0" presId="urn:microsoft.com/office/officeart/2005/8/layout/hList7"/>
    <dgm:cxn modelId="{9B5DCCCF-CE66-4CD0-9D8C-6D639389F7BD}" type="presParOf" srcId="{B94A0A33-6D5C-48A2-BDD4-B093524644E5}" destId="{1A91DB20-BBBD-470C-9A90-077F9BA41E7B}" srcOrd="2" destOrd="0" presId="urn:microsoft.com/office/officeart/2005/8/layout/hList7"/>
    <dgm:cxn modelId="{D05A0C5D-FC98-41A7-A83B-320BE08BACB5}" type="presParOf" srcId="{B94A0A33-6D5C-48A2-BDD4-B093524644E5}" destId="{49E67571-2B9B-4E67-BBD6-B7D7AD2CC395}" srcOrd="3" destOrd="0" presId="urn:microsoft.com/office/officeart/2005/8/layout/hList7"/>
    <dgm:cxn modelId="{0AAF6A89-5889-4DC6-B697-1555660E26A6}" type="presParOf" srcId="{4EDAAF18-A484-4B29-AE6B-4A62C4FC305B}" destId="{E0E5D8D1-1504-4775-8B86-79EB4169297B}" srcOrd="3" destOrd="0" presId="urn:microsoft.com/office/officeart/2005/8/layout/hList7"/>
    <dgm:cxn modelId="{C6C37FB5-2450-4DA4-9964-BE8D3AEDCF7A}" type="presParOf" srcId="{4EDAAF18-A484-4B29-AE6B-4A62C4FC305B}" destId="{A7FDF4F3-6384-449C-B9A6-7FD8B1285B86}" srcOrd="4" destOrd="0" presId="urn:microsoft.com/office/officeart/2005/8/layout/hList7"/>
    <dgm:cxn modelId="{89BD3BA3-F2DF-458C-9755-7CBBDABDDAF7}" type="presParOf" srcId="{A7FDF4F3-6384-449C-B9A6-7FD8B1285B86}" destId="{72C8218D-1CD5-4D6B-BC9B-FCF6D95F7858}" srcOrd="0" destOrd="0" presId="urn:microsoft.com/office/officeart/2005/8/layout/hList7"/>
    <dgm:cxn modelId="{9CBF0F40-4A8B-4D9E-8229-88D7B8ED7B46}" type="presParOf" srcId="{A7FDF4F3-6384-449C-B9A6-7FD8B1285B86}" destId="{7ECD49E7-B68F-43F3-B367-F9B265EE9239}" srcOrd="1" destOrd="0" presId="urn:microsoft.com/office/officeart/2005/8/layout/hList7"/>
    <dgm:cxn modelId="{B465137B-22AE-4446-A641-4E2CA2E456CF}" type="presParOf" srcId="{A7FDF4F3-6384-449C-B9A6-7FD8B1285B86}" destId="{0D8C06A7-633C-4493-B80B-04035D1F4551}" srcOrd="2" destOrd="0" presId="urn:microsoft.com/office/officeart/2005/8/layout/hList7"/>
    <dgm:cxn modelId="{084CB3FB-7C24-478C-8CE2-71B226242E24}" type="presParOf" srcId="{A7FDF4F3-6384-449C-B9A6-7FD8B1285B86}" destId="{C97D9B8B-9A22-492F-9EEE-1FE6A309B07F}" srcOrd="3" destOrd="0" presId="urn:microsoft.com/office/officeart/2005/8/layout/hList7"/>
    <dgm:cxn modelId="{0DB0CC7C-87C2-4CF4-87B9-35EDFB5CDA9C}" type="presParOf" srcId="{4EDAAF18-A484-4B29-AE6B-4A62C4FC305B}" destId="{8CE99544-2E32-4278-BDA4-3AB35175F342}" srcOrd="5" destOrd="0" presId="urn:microsoft.com/office/officeart/2005/8/layout/hList7"/>
    <dgm:cxn modelId="{C6857FF3-B2FE-46D8-9F25-4F4CFE8B1B7B}" type="presParOf" srcId="{4EDAAF18-A484-4B29-AE6B-4A62C4FC305B}" destId="{73AA0C6B-8B50-4B9F-841E-063B3B755891}" srcOrd="6" destOrd="0" presId="urn:microsoft.com/office/officeart/2005/8/layout/hList7"/>
    <dgm:cxn modelId="{9B9EFAE8-1B97-4514-80B3-23E95FE05803}" type="presParOf" srcId="{73AA0C6B-8B50-4B9F-841E-063B3B755891}" destId="{F7294FF3-B9A3-41E8-83ED-8E47CECACB62}" srcOrd="0" destOrd="0" presId="urn:microsoft.com/office/officeart/2005/8/layout/hList7"/>
    <dgm:cxn modelId="{348631B5-1D47-4440-B002-D7C77BC425FA}" type="presParOf" srcId="{73AA0C6B-8B50-4B9F-841E-063B3B755891}" destId="{AB37A2B0-DC9F-40BC-A2E5-3C4D3AEBCC04}" srcOrd="1" destOrd="0" presId="urn:microsoft.com/office/officeart/2005/8/layout/hList7"/>
    <dgm:cxn modelId="{F65AD78D-865D-4F1F-9716-A42D54D23C3F}" type="presParOf" srcId="{73AA0C6B-8B50-4B9F-841E-063B3B755891}" destId="{F652BCDB-FC1E-47B1-8167-C7FEF8D5FEAA}" srcOrd="2" destOrd="0" presId="urn:microsoft.com/office/officeart/2005/8/layout/hList7"/>
    <dgm:cxn modelId="{36CF7439-1DEA-418C-BC45-0FCDC721E616}" type="presParOf" srcId="{73AA0C6B-8B50-4B9F-841E-063B3B755891}" destId="{A91DFACC-361B-499A-A7B1-4AB88BFC2EBB}"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FAC767A-214B-470E-99B9-01EC364CD271}" type="doc">
      <dgm:prSet loTypeId="urn:microsoft.com/office/officeart/2005/8/layout/hProcess9" loCatId="process" qsTypeId="urn:microsoft.com/office/officeart/2005/8/quickstyle/simple1" qsCatId="simple" csTypeId="urn:microsoft.com/office/officeart/2005/8/colors/colorful4" csCatId="colorful" phldr="1"/>
      <dgm:spPr/>
    </dgm:pt>
    <dgm:pt modelId="{8558BB9B-D3D0-4923-A2AD-CB268F2B838D}">
      <dgm:prSet phldrT="[Texto]"/>
      <dgm:spPr/>
      <dgm:t>
        <a:bodyPr/>
        <a:lstStyle/>
        <a:p>
          <a:r>
            <a:rPr lang="es-MX" dirty="0" smtClean="0"/>
            <a:t>Levantamiento de información en campo</a:t>
          </a:r>
          <a:endParaRPr lang="es-EC" dirty="0"/>
        </a:p>
      </dgm:t>
    </dgm:pt>
    <dgm:pt modelId="{6572B75C-7C91-474C-B954-E08DADB625A8}" type="parTrans" cxnId="{BF2D28EB-7042-4054-96AD-2A1A49722EEE}">
      <dgm:prSet/>
      <dgm:spPr/>
      <dgm:t>
        <a:bodyPr/>
        <a:lstStyle/>
        <a:p>
          <a:endParaRPr lang="es-EC"/>
        </a:p>
      </dgm:t>
    </dgm:pt>
    <dgm:pt modelId="{1205E3B4-2FFC-4F56-8613-464AB4CB9AC2}" type="sibTrans" cxnId="{BF2D28EB-7042-4054-96AD-2A1A49722EEE}">
      <dgm:prSet/>
      <dgm:spPr/>
      <dgm:t>
        <a:bodyPr/>
        <a:lstStyle/>
        <a:p>
          <a:endParaRPr lang="es-EC"/>
        </a:p>
      </dgm:t>
    </dgm:pt>
    <dgm:pt modelId="{39EC46E5-45BC-450D-AC8E-EAC8B38134F2}">
      <dgm:prSet phldrT="[Texto]"/>
      <dgm:spPr/>
      <dgm:t>
        <a:bodyPr/>
        <a:lstStyle/>
        <a:p>
          <a:r>
            <a:rPr lang="es-MX" dirty="0" smtClean="0"/>
            <a:t>Revisión de formularios, y ortofotografías </a:t>
          </a:r>
          <a:endParaRPr lang="es-EC" dirty="0"/>
        </a:p>
      </dgm:t>
    </dgm:pt>
    <dgm:pt modelId="{CD8267ED-E1CE-440A-B9BD-E5F2AD09DD3B}" type="parTrans" cxnId="{8C7390F6-BFD8-40A0-ACE2-54621E9152D0}">
      <dgm:prSet/>
      <dgm:spPr/>
      <dgm:t>
        <a:bodyPr/>
        <a:lstStyle/>
        <a:p>
          <a:endParaRPr lang="es-EC"/>
        </a:p>
      </dgm:t>
    </dgm:pt>
    <dgm:pt modelId="{33E0DC68-CE2A-4779-93A9-A47B6F856D33}" type="sibTrans" cxnId="{8C7390F6-BFD8-40A0-ACE2-54621E9152D0}">
      <dgm:prSet/>
      <dgm:spPr/>
      <dgm:t>
        <a:bodyPr/>
        <a:lstStyle/>
        <a:p>
          <a:endParaRPr lang="es-EC"/>
        </a:p>
      </dgm:t>
    </dgm:pt>
    <dgm:pt modelId="{478C8BB8-DE4C-4EB6-B0C4-B956EFFC6219}">
      <dgm:prSet phldrT="[Texto]"/>
      <dgm:spPr/>
      <dgm:t>
        <a:bodyPr/>
        <a:lstStyle/>
        <a:p>
          <a:r>
            <a:rPr lang="es-MX" dirty="0" smtClean="0"/>
            <a:t>Ingreso de información en el sistema experto</a:t>
          </a:r>
          <a:endParaRPr lang="es-EC" dirty="0"/>
        </a:p>
      </dgm:t>
    </dgm:pt>
    <dgm:pt modelId="{3D3EBC9F-2CA9-4063-8929-B6E9CFBBC837}" type="parTrans" cxnId="{26AB8B13-B1EA-4AEA-AEA1-50A33C748F3F}">
      <dgm:prSet/>
      <dgm:spPr/>
      <dgm:t>
        <a:bodyPr/>
        <a:lstStyle/>
        <a:p>
          <a:endParaRPr lang="es-EC"/>
        </a:p>
      </dgm:t>
    </dgm:pt>
    <dgm:pt modelId="{9AB97E71-F9F4-4348-8FB2-7A088E8A36B3}" type="sibTrans" cxnId="{26AB8B13-B1EA-4AEA-AEA1-50A33C748F3F}">
      <dgm:prSet/>
      <dgm:spPr/>
      <dgm:t>
        <a:bodyPr/>
        <a:lstStyle/>
        <a:p>
          <a:endParaRPr lang="es-EC"/>
        </a:p>
      </dgm:t>
    </dgm:pt>
    <dgm:pt modelId="{AA64899B-304B-44BC-A8E0-55BD699D1F5C}">
      <dgm:prSet phldrT="[Texto]"/>
      <dgm:spPr/>
      <dgm:t>
        <a:bodyPr/>
        <a:lstStyle/>
        <a:p>
          <a:r>
            <a:rPr lang="es-MX" dirty="0" smtClean="0"/>
            <a:t>Entrega de materiales en oficina</a:t>
          </a:r>
          <a:endParaRPr lang="es-EC" dirty="0"/>
        </a:p>
      </dgm:t>
    </dgm:pt>
    <dgm:pt modelId="{DAB9C29A-E0A9-4DC0-AF68-DF6AC8A4E90D}" type="parTrans" cxnId="{CE9BFCB2-4225-48C6-A390-51F58295F91D}">
      <dgm:prSet/>
      <dgm:spPr/>
      <dgm:t>
        <a:bodyPr/>
        <a:lstStyle/>
        <a:p>
          <a:endParaRPr lang="es-EC"/>
        </a:p>
      </dgm:t>
    </dgm:pt>
    <dgm:pt modelId="{4445AFA2-0A26-416A-B22D-C8505D04A6FF}" type="sibTrans" cxnId="{CE9BFCB2-4225-48C6-A390-51F58295F91D}">
      <dgm:prSet/>
      <dgm:spPr/>
      <dgm:t>
        <a:bodyPr/>
        <a:lstStyle/>
        <a:p>
          <a:endParaRPr lang="es-EC"/>
        </a:p>
      </dgm:t>
    </dgm:pt>
    <dgm:pt modelId="{3271DDF8-37DC-4ABE-B0A1-A6F71224B9A9}" type="pres">
      <dgm:prSet presAssocID="{5FAC767A-214B-470E-99B9-01EC364CD271}" presName="CompostProcess" presStyleCnt="0">
        <dgm:presLayoutVars>
          <dgm:dir/>
          <dgm:resizeHandles val="exact"/>
        </dgm:presLayoutVars>
      </dgm:prSet>
      <dgm:spPr/>
    </dgm:pt>
    <dgm:pt modelId="{D4E9399D-7ABE-45DE-AE41-B4D63AC24F51}" type="pres">
      <dgm:prSet presAssocID="{5FAC767A-214B-470E-99B9-01EC364CD271}" presName="arrow" presStyleLbl="bgShp" presStyleIdx="0" presStyleCnt="1" custLinFactNeighborX="-4372" custLinFactNeighborY="-6057"/>
      <dgm:spPr/>
    </dgm:pt>
    <dgm:pt modelId="{9EB0AE1E-77BD-4FEC-8A02-3F4C61320EB4}" type="pres">
      <dgm:prSet presAssocID="{5FAC767A-214B-470E-99B9-01EC364CD271}" presName="linearProcess" presStyleCnt="0"/>
      <dgm:spPr/>
    </dgm:pt>
    <dgm:pt modelId="{5F08F5F1-E14D-4897-AEB4-A1CBE59CDD83}" type="pres">
      <dgm:prSet presAssocID="{8558BB9B-D3D0-4923-A2AD-CB268F2B838D}" presName="textNode" presStyleLbl="node1" presStyleIdx="0" presStyleCnt="4">
        <dgm:presLayoutVars>
          <dgm:bulletEnabled val="1"/>
        </dgm:presLayoutVars>
      </dgm:prSet>
      <dgm:spPr/>
      <dgm:t>
        <a:bodyPr/>
        <a:lstStyle/>
        <a:p>
          <a:endParaRPr lang="es-EC"/>
        </a:p>
      </dgm:t>
    </dgm:pt>
    <dgm:pt modelId="{48CA87A4-F034-496B-9AFE-E80D1F7C86E3}" type="pres">
      <dgm:prSet presAssocID="{1205E3B4-2FFC-4F56-8613-464AB4CB9AC2}" presName="sibTrans" presStyleCnt="0"/>
      <dgm:spPr/>
    </dgm:pt>
    <dgm:pt modelId="{ED960CD1-0BB1-4665-86E4-68E4482442FF}" type="pres">
      <dgm:prSet presAssocID="{39EC46E5-45BC-450D-AC8E-EAC8B38134F2}" presName="textNode" presStyleLbl="node1" presStyleIdx="1" presStyleCnt="4">
        <dgm:presLayoutVars>
          <dgm:bulletEnabled val="1"/>
        </dgm:presLayoutVars>
      </dgm:prSet>
      <dgm:spPr/>
      <dgm:t>
        <a:bodyPr/>
        <a:lstStyle/>
        <a:p>
          <a:endParaRPr lang="es-EC"/>
        </a:p>
      </dgm:t>
    </dgm:pt>
    <dgm:pt modelId="{8C0916B4-8F55-4A93-B0FE-62E411642B2E}" type="pres">
      <dgm:prSet presAssocID="{33E0DC68-CE2A-4779-93A9-A47B6F856D33}" presName="sibTrans" presStyleCnt="0"/>
      <dgm:spPr/>
    </dgm:pt>
    <dgm:pt modelId="{EF3C27A6-B9C8-4AC3-B291-2FDB1E361C93}" type="pres">
      <dgm:prSet presAssocID="{478C8BB8-DE4C-4EB6-B0C4-B956EFFC6219}" presName="textNode" presStyleLbl="node1" presStyleIdx="2" presStyleCnt="4">
        <dgm:presLayoutVars>
          <dgm:bulletEnabled val="1"/>
        </dgm:presLayoutVars>
      </dgm:prSet>
      <dgm:spPr/>
      <dgm:t>
        <a:bodyPr/>
        <a:lstStyle/>
        <a:p>
          <a:endParaRPr lang="es-EC"/>
        </a:p>
      </dgm:t>
    </dgm:pt>
    <dgm:pt modelId="{ABA01CBC-F5AD-4AF3-BF01-591478114EF7}" type="pres">
      <dgm:prSet presAssocID="{9AB97E71-F9F4-4348-8FB2-7A088E8A36B3}" presName="sibTrans" presStyleCnt="0"/>
      <dgm:spPr/>
    </dgm:pt>
    <dgm:pt modelId="{EF65EBF6-F743-4797-ABE4-8B11536BE0DF}" type="pres">
      <dgm:prSet presAssocID="{AA64899B-304B-44BC-A8E0-55BD699D1F5C}" presName="textNode" presStyleLbl="node1" presStyleIdx="3" presStyleCnt="4">
        <dgm:presLayoutVars>
          <dgm:bulletEnabled val="1"/>
        </dgm:presLayoutVars>
      </dgm:prSet>
      <dgm:spPr/>
      <dgm:t>
        <a:bodyPr/>
        <a:lstStyle/>
        <a:p>
          <a:endParaRPr lang="es-EC"/>
        </a:p>
      </dgm:t>
    </dgm:pt>
  </dgm:ptLst>
  <dgm:cxnLst>
    <dgm:cxn modelId="{49D7C560-3D29-478A-9F4A-0266765ACF16}" type="presOf" srcId="{8558BB9B-D3D0-4923-A2AD-CB268F2B838D}" destId="{5F08F5F1-E14D-4897-AEB4-A1CBE59CDD83}" srcOrd="0" destOrd="0" presId="urn:microsoft.com/office/officeart/2005/8/layout/hProcess9"/>
    <dgm:cxn modelId="{66200FC3-FF76-46F3-8641-D6F76EB6E16A}" type="presOf" srcId="{478C8BB8-DE4C-4EB6-B0C4-B956EFFC6219}" destId="{EF3C27A6-B9C8-4AC3-B291-2FDB1E361C93}" srcOrd="0" destOrd="0" presId="urn:microsoft.com/office/officeart/2005/8/layout/hProcess9"/>
    <dgm:cxn modelId="{B8EE99D7-B24D-4047-800D-360EA9FC4C22}" type="presOf" srcId="{39EC46E5-45BC-450D-AC8E-EAC8B38134F2}" destId="{ED960CD1-0BB1-4665-86E4-68E4482442FF}" srcOrd="0" destOrd="0" presId="urn:microsoft.com/office/officeart/2005/8/layout/hProcess9"/>
    <dgm:cxn modelId="{26AB8B13-B1EA-4AEA-AEA1-50A33C748F3F}" srcId="{5FAC767A-214B-470E-99B9-01EC364CD271}" destId="{478C8BB8-DE4C-4EB6-B0C4-B956EFFC6219}" srcOrd="2" destOrd="0" parTransId="{3D3EBC9F-2CA9-4063-8929-B6E9CFBBC837}" sibTransId="{9AB97E71-F9F4-4348-8FB2-7A088E8A36B3}"/>
    <dgm:cxn modelId="{8C7390F6-BFD8-40A0-ACE2-54621E9152D0}" srcId="{5FAC767A-214B-470E-99B9-01EC364CD271}" destId="{39EC46E5-45BC-450D-AC8E-EAC8B38134F2}" srcOrd="1" destOrd="0" parTransId="{CD8267ED-E1CE-440A-B9BD-E5F2AD09DD3B}" sibTransId="{33E0DC68-CE2A-4779-93A9-A47B6F856D33}"/>
    <dgm:cxn modelId="{CE9BFCB2-4225-48C6-A390-51F58295F91D}" srcId="{5FAC767A-214B-470E-99B9-01EC364CD271}" destId="{AA64899B-304B-44BC-A8E0-55BD699D1F5C}" srcOrd="3" destOrd="0" parTransId="{DAB9C29A-E0A9-4DC0-AF68-DF6AC8A4E90D}" sibTransId="{4445AFA2-0A26-416A-B22D-C8505D04A6FF}"/>
    <dgm:cxn modelId="{7CF2350B-3D56-4FCF-A706-EA1114989B07}" type="presOf" srcId="{5FAC767A-214B-470E-99B9-01EC364CD271}" destId="{3271DDF8-37DC-4ABE-B0A1-A6F71224B9A9}" srcOrd="0" destOrd="0" presId="urn:microsoft.com/office/officeart/2005/8/layout/hProcess9"/>
    <dgm:cxn modelId="{6E4DA5C6-BFEE-4E1E-B481-D39BA03681A3}" type="presOf" srcId="{AA64899B-304B-44BC-A8E0-55BD699D1F5C}" destId="{EF65EBF6-F743-4797-ABE4-8B11536BE0DF}" srcOrd="0" destOrd="0" presId="urn:microsoft.com/office/officeart/2005/8/layout/hProcess9"/>
    <dgm:cxn modelId="{BF2D28EB-7042-4054-96AD-2A1A49722EEE}" srcId="{5FAC767A-214B-470E-99B9-01EC364CD271}" destId="{8558BB9B-D3D0-4923-A2AD-CB268F2B838D}" srcOrd="0" destOrd="0" parTransId="{6572B75C-7C91-474C-B954-E08DADB625A8}" sibTransId="{1205E3B4-2FFC-4F56-8613-464AB4CB9AC2}"/>
    <dgm:cxn modelId="{1B494528-015A-4183-9DA5-503D6FBF7E45}" type="presParOf" srcId="{3271DDF8-37DC-4ABE-B0A1-A6F71224B9A9}" destId="{D4E9399D-7ABE-45DE-AE41-B4D63AC24F51}" srcOrd="0" destOrd="0" presId="urn:microsoft.com/office/officeart/2005/8/layout/hProcess9"/>
    <dgm:cxn modelId="{6A382997-5C3D-41FC-B401-676D7E430948}" type="presParOf" srcId="{3271DDF8-37DC-4ABE-B0A1-A6F71224B9A9}" destId="{9EB0AE1E-77BD-4FEC-8A02-3F4C61320EB4}" srcOrd="1" destOrd="0" presId="urn:microsoft.com/office/officeart/2005/8/layout/hProcess9"/>
    <dgm:cxn modelId="{FFE4E938-DCE7-404E-8796-20B908C7EED2}" type="presParOf" srcId="{9EB0AE1E-77BD-4FEC-8A02-3F4C61320EB4}" destId="{5F08F5F1-E14D-4897-AEB4-A1CBE59CDD83}" srcOrd="0" destOrd="0" presId="urn:microsoft.com/office/officeart/2005/8/layout/hProcess9"/>
    <dgm:cxn modelId="{B101D22E-1BBB-4F7E-BDBB-6E1273581017}" type="presParOf" srcId="{9EB0AE1E-77BD-4FEC-8A02-3F4C61320EB4}" destId="{48CA87A4-F034-496B-9AFE-E80D1F7C86E3}" srcOrd="1" destOrd="0" presId="urn:microsoft.com/office/officeart/2005/8/layout/hProcess9"/>
    <dgm:cxn modelId="{B8CC0B08-3EA9-4B05-BC66-C1F9862EFE20}" type="presParOf" srcId="{9EB0AE1E-77BD-4FEC-8A02-3F4C61320EB4}" destId="{ED960CD1-0BB1-4665-86E4-68E4482442FF}" srcOrd="2" destOrd="0" presId="urn:microsoft.com/office/officeart/2005/8/layout/hProcess9"/>
    <dgm:cxn modelId="{2E14B1DA-01B6-4B99-B7BD-3CD46D815212}" type="presParOf" srcId="{9EB0AE1E-77BD-4FEC-8A02-3F4C61320EB4}" destId="{8C0916B4-8F55-4A93-B0FE-62E411642B2E}" srcOrd="3" destOrd="0" presId="urn:microsoft.com/office/officeart/2005/8/layout/hProcess9"/>
    <dgm:cxn modelId="{409EE58B-917E-48FA-8B4E-6D0580AD6CED}" type="presParOf" srcId="{9EB0AE1E-77BD-4FEC-8A02-3F4C61320EB4}" destId="{EF3C27A6-B9C8-4AC3-B291-2FDB1E361C93}" srcOrd="4" destOrd="0" presId="urn:microsoft.com/office/officeart/2005/8/layout/hProcess9"/>
    <dgm:cxn modelId="{6FA5223A-22C4-45AE-A088-B2CF82048A10}" type="presParOf" srcId="{9EB0AE1E-77BD-4FEC-8A02-3F4C61320EB4}" destId="{ABA01CBC-F5AD-4AF3-BF01-591478114EF7}" srcOrd="5" destOrd="0" presId="urn:microsoft.com/office/officeart/2005/8/layout/hProcess9"/>
    <dgm:cxn modelId="{92DDCAD4-2F6E-4E00-9218-610BD838BEC7}" type="presParOf" srcId="{9EB0AE1E-77BD-4FEC-8A02-3F4C61320EB4}" destId="{EF65EBF6-F743-4797-ABE4-8B11536BE0DF}"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4B4BCC8-17C8-49A3-AD95-76C547784A6C}" type="doc">
      <dgm:prSet loTypeId="urn:microsoft.com/office/officeart/2005/8/layout/vList3" loCatId="list" qsTypeId="urn:microsoft.com/office/officeart/2005/8/quickstyle/simple3" qsCatId="simple" csTypeId="urn:microsoft.com/office/officeart/2005/8/colors/colorful4" csCatId="colorful" phldr="1"/>
      <dgm:spPr/>
    </dgm:pt>
    <dgm:pt modelId="{F348B15C-5912-40D5-BB7B-E6798415DDBA}">
      <dgm:prSet phldrT="[Texto]" custT="1"/>
      <dgm:spPr/>
      <dgm:t>
        <a:bodyPr/>
        <a:lstStyle/>
        <a:p>
          <a:r>
            <a:rPr lang="es-EC" sz="1600" baseline="0" dirty="0"/>
            <a:t>En los segmentos de estrato 4 serán investigados dos cuadrantes</a:t>
          </a:r>
        </a:p>
      </dgm:t>
    </dgm:pt>
    <dgm:pt modelId="{95C5CB5E-0021-40E8-BE45-FEEA8586E4C2}" type="parTrans" cxnId="{0A7FC602-DD7A-402C-9893-F9B6D27A0D61}">
      <dgm:prSet/>
      <dgm:spPr/>
      <dgm:t>
        <a:bodyPr/>
        <a:lstStyle/>
        <a:p>
          <a:endParaRPr lang="es-EC" sz="1600"/>
        </a:p>
      </dgm:t>
    </dgm:pt>
    <dgm:pt modelId="{28519BEC-056C-410A-A07B-DA36ED86FF9C}" type="sibTrans" cxnId="{0A7FC602-DD7A-402C-9893-F9B6D27A0D61}">
      <dgm:prSet/>
      <dgm:spPr/>
      <dgm:t>
        <a:bodyPr/>
        <a:lstStyle/>
        <a:p>
          <a:endParaRPr lang="es-EC" sz="1600"/>
        </a:p>
      </dgm:t>
    </dgm:pt>
    <dgm:pt modelId="{C298C1F9-0E1C-473F-AF4E-5A67BFB734A0}">
      <dgm:prSet phldrT="[Texto]" custT="1"/>
      <dgm:spPr/>
      <dgm:t>
        <a:bodyPr/>
        <a:lstStyle/>
        <a:p>
          <a:r>
            <a:rPr lang="es-EC" sz="1600" baseline="0" dirty="0"/>
            <a:t>Solo en la provincia de Los Ríos serán investigados los segmentos de estrato 4, en su totalidad</a:t>
          </a:r>
        </a:p>
      </dgm:t>
    </dgm:pt>
    <dgm:pt modelId="{BAD2C5DD-90C7-49BA-822B-E66942914B9C}" type="parTrans" cxnId="{47C7EEEC-931E-447A-87A4-B401303A53C7}">
      <dgm:prSet/>
      <dgm:spPr/>
      <dgm:t>
        <a:bodyPr/>
        <a:lstStyle/>
        <a:p>
          <a:endParaRPr lang="es-EC" sz="1600"/>
        </a:p>
      </dgm:t>
    </dgm:pt>
    <dgm:pt modelId="{8666C694-21CD-4492-BAD4-6A09EC9BA385}" type="sibTrans" cxnId="{47C7EEEC-931E-447A-87A4-B401303A53C7}">
      <dgm:prSet/>
      <dgm:spPr/>
      <dgm:t>
        <a:bodyPr/>
        <a:lstStyle/>
        <a:p>
          <a:endParaRPr lang="es-EC" sz="1600"/>
        </a:p>
      </dgm:t>
    </dgm:pt>
    <dgm:pt modelId="{A765CBD5-8513-41CD-8639-2CCBDCE399E7}" type="pres">
      <dgm:prSet presAssocID="{E4B4BCC8-17C8-49A3-AD95-76C547784A6C}" presName="linearFlow" presStyleCnt="0">
        <dgm:presLayoutVars>
          <dgm:dir/>
          <dgm:resizeHandles val="exact"/>
        </dgm:presLayoutVars>
      </dgm:prSet>
      <dgm:spPr/>
    </dgm:pt>
    <dgm:pt modelId="{04F3FE53-9C9D-4BC9-B3B3-027D95D7E14B}" type="pres">
      <dgm:prSet presAssocID="{F348B15C-5912-40D5-BB7B-E6798415DDBA}" presName="composite" presStyleCnt="0"/>
      <dgm:spPr/>
    </dgm:pt>
    <dgm:pt modelId="{723E8232-FAF3-48A6-B6AD-7A0A5331E8ED}" type="pres">
      <dgm:prSet presAssocID="{F348B15C-5912-40D5-BB7B-E6798415DDBA}" presName="imgShp" presStyleLbl="fgImgPlace1" presStyleIdx="0" presStyleCnt="2"/>
      <dgm:spPr/>
    </dgm:pt>
    <dgm:pt modelId="{25B967DA-18C5-4BBD-A52B-1677AD30287A}" type="pres">
      <dgm:prSet presAssocID="{F348B15C-5912-40D5-BB7B-E6798415DDBA}" presName="txShp" presStyleLbl="node1" presStyleIdx="0" presStyleCnt="2" custLinFactNeighborX="-4925" custLinFactNeighborY="130">
        <dgm:presLayoutVars>
          <dgm:bulletEnabled val="1"/>
        </dgm:presLayoutVars>
      </dgm:prSet>
      <dgm:spPr/>
      <dgm:t>
        <a:bodyPr/>
        <a:lstStyle/>
        <a:p>
          <a:endParaRPr lang="es-EC"/>
        </a:p>
      </dgm:t>
    </dgm:pt>
    <dgm:pt modelId="{4E6F78C7-07A9-4FAA-878F-992E38C7DF7F}" type="pres">
      <dgm:prSet presAssocID="{28519BEC-056C-410A-A07B-DA36ED86FF9C}" presName="spacing" presStyleCnt="0"/>
      <dgm:spPr/>
    </dgm:pt>
    <dgm:pt modelId="{66D7BCA8-8A80-4DB7-A204-B6210B41F9DD}" type="pres">
      <dgm:prSet presAssocID="{C298C1F9-0E1C-473F-AF4E-5A67BFB734A0}" presName="composite" presStyleCnt="0"/>
      <dgm:spPr/>
    </dgm:pt>
    <dgm:pt modelId="{6985F373-DFBC-441B-8EDC-1DDEA5595511}" type="pres">
      <dgm:prSet presAssocID="{C298C1F9-0E1C-473F-AF4E-5A67BFB734A0}" presName="imgShp" presStyleLbl="fgImgPlace1" presStyleIdx="1" presStyleCnt="2"/>
      <dgm:spPr/>
    </dgm:pt>
    <dgm:pt modelId="{C4A4AED3-557D-4961-A39F-5E3A21731AE8}" type="pres">
      <dgm:prSet presAssocID="{C298C1F9-0E1C-473F-AF4E-5A67BFB734A0}" presName="txShp" presStyleLbl="node1" presStyleIdx="1" presStyleCnt="2" custLinFactNeighborX="-4925" custLinFactNeighborY="130">
        <dgm:presLayoutVars>
          <dgm:bulletEnabled val="1"/>
        </dgm:presLayoutVars>
      </dgm:prSet>
      <dgm:spPr/>
      <dgm:t>
        <a:bodyPr/>
        <a:lstStyle/>
        <a:p>
          <a:endParaRPr lang="es-EC"/>
        </a:p>
      </dgm:t>
    </dgm:pt>
  </dgm:ptLst>
  <dgm:cxnLst>
    <dgm:cxn modelId="{0A7FC602-DD7A-402C-9893-F9B6D27A0D61}" srcId="{E4B4BCC8-17C8-49A3-AD95-76C547784A6C}" destId="{F348B15C-5912-40D5-BB7B-E6798415DDBA}" srcOrd="0" destOrd="0" parTransId="{95C5CB5E-0021-40E8-BE45-FEEA8586E4C2}" sibTransId="{28519BEC-056C-410A-A07B-DA36ED86FF9C}"/>
    <dgm:cxn modelId="{1B012C11-710B-4790-9522-D2E54A180285}" type="presOf" srcId="{E4B4BCC8-17C8-49A3-AD95-76C547784A6C}" destId="{A765CBD5-8513-41CD-8639-2CCBDCE399E7}" srcOrd="0" destOrd="0" presId="urn:microsoft.com/office/officeart/2005/8/layout/vList3"/>
    <dgm:cxn modelId="{35173374-8F24-4B30-AE73-53F4287E722C}" type="presOf" srcId="{C298C1F9-0E1C-473F-AF4E-5A67BFB734A0}" destId="{C4A4AED3-557D-4961-A39F-5E3A21731AE8}" srcOrd="0" destOrd="0" presId="urn:microsoft.com/office/officeart/2005/8/layout/vList3"/>
    <dgm:cxn modelId="{47C7EEEC-931E-447A-87A4-B401303A53C7}" srcId="{E4B4BCC8-17C8-49A3-AD95-76C547784A6C}" destId="{C298C1F9-0E1C-473F-AF4E-5A67BFB734A0}" srcOrd="1" destOrd="0" parTransId="{BAD2C5DD-90C7-49BA-822B-E66942914B9C}" sibTransId="{8666C694-21CD-4492-BAD4-6A09EC9BA385}"/>
    <dgm:cxn modelId="{B7052323-DAE3-43D0-AA63-390AE150D5C4}" type="presOf" srcId="{F348B15C-5912-40D5-BB7B-E6798415DDBA}" destId="{25B967DA-18C5-4BBD-A52B-1677AD30287A}" srcOrd="0" destOrd="0" presId="urn:microsoft.com/office/officeart/2005/8/layout/vList3"/>
    <dgm:cxn modelId="{C0A7C592-B48A-4736-B736-95519FF5AE65}" type="presParOf" srcId="{A765CBD5-8513-41CD-8639-2CCBDCE399E7}" destId="{04F3FE53-9C9D-4BC9-B3B3-027D95D7E14B}" srcOrd="0" destOrd="0" presId="urn:microsoft.com/office/officeart/2005/8/layout/vList3"/>
    <dgm:cxn modelId="{B95CF3A3-251E-4A01-8CBC-ABA22D04A707}" type="presParOf" srcId="{04F3FE53-9C9D-4BC9-B3B3-027D95D7E14B}" destId="{723E8232-FAF3-48A6-B6AD-7A0A5331E8ED}" srcOrd="0" destOrd="0" presId="urn:microsoft.com/office/officeart/2005/8/layout/vList3"/>
    <dgm:cxn modelId="{E0EEECB4-523B-4E1D-B80B-A84B59CBF3C5}" type="presParOf" srcId="{04F3FE53-9C9D-4BC9-B3B3-027D95D7E14B}" destId="{25B967DA-18C5-4BBD-A52B-1677AD30287A}" srcOrd="1" destOrd="0" presId="urn:microsoft.com/office/officeart/2005/8/layout/vList3"/>
    <dgm:cxn modelId="{B2A3A648-91E9-450B-AD89-7F2C7D4FB8A0}" type="presParOf" srcId="{A765CBD5-8513-41CD-8639-2CCBDCE399E7}" destId="{4E6F78C7-07A9-4FAA-878F-992E38C7DF7F}" srcOrd="1" destOrd="0" presId="urn:microsoft.com/office/officeart/2005/8/layout/vList3"/>
    <dgm:cxn modelId="{CBB70284-7CF1-473E-8542-55153B450CAC}" type="presParOf" srcId="{A765CBD5-8513-41CD-8639-2CCBDCE399E7}" destId="{66D7BCA8-8A80-4DB7-A204-B6210B41F9DD}" srcOrd="2" destOrd="0" presId="urn:microsoft.com/office/officeart/2005/8/layout/vList3"/>
    <dgm:cxn modelId="{8DE0A0B2-1162-43C1-B2DF-EF05F9C76E38}" type="presParOf" srcId="{66D7BCA8-8A80-4DB7-A204-B6210B41F9DD}" destId="{6985F373-DFBC-441B-8EDC-1DDEA5595511}" srcOrd="0" destOrd="0" presId="urn:microsoft.com/office/officeart/2005/8/layout/vList3"/>
    <dgm:cxn modelId="{83487767-9963-4487-BA2C-A7EA045449CC}" type="presParOf" srcId="{66D7BCA8-8A80-4DB7-A204-B6210B41F9DD}" destId="{C4A4AED3-557D-4961-A39F-5E3A21731AE8}"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1EA8D8C-9CC6-42BE-B703-8A032A29072E}"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s-EC"/>
        </a:p>
      </dgm:t>
    </dgm:pt>
    <dgm:pt modelId="{906837D1-3ECA-4C79-B422-B2CF30DA8B8F}">
      <dgm:prSet phldrT="[Texto]" custT="1"/>
      <dgm:spPr/>
      <dgm:t>
        <a:bodyPr/>
        <a:lstStyle/>
        <a:p>
          <a:r>
            <a:rPr lang="es-MX" sz="1400" dirty="0" smtClean="0"/>
            <a:t>Número de productores en el segmento superior a 50 PP o PR.</a:t>
          </a:r>
          <a:endParaRPr lang="es-EC" sz="1400" dirty="0"/>
        </a:p>
      </dgm:t>
    </dgm:pt>
    <dgm:pt modelId="{2E555721-EE45-42EB-B99C-CDF23A641ADA}" type="parTrans" cxnId="{5339FEBC-0F12-4336-894F-1BC96455713F}">
      <dgm:prSet/>
      <dgm:spPr/>
      <dgm:t>
        <a:bodyPr/>
        <a:lstStyle/>
        <a:p>
          <a:endParaRPr lang="es-EC"/>
        </a:p>
      </dgm:t>
    </dgm:pt>
    <dgm:pt modelId="{DC0FA20F-DD29-43F1-873C-032E2A1F9F23}" type="sibTrans" cxnId="{5339FEBC-0F12-4336-894F-1BC96455713F}">
      <dgm:prSet/>
      <dgm:spPr/>
      <dgm:t>
        <a:bodyPr/>
        <a:lstStyle/>
        <a:p>
          <a:endParaRPr lang="es-EC"/>
        </a:p>
      </dgm:t>
    </dgm:pt>
    <dgm:pt modelId="{EB1B5BCA-F7AB-400C-B9DD-492F2E424C40}">
      <dgm:prSet phldrT="[Texto]" custT="1"/>
      <dgm:spPr/>
      <dgm:t>
        <a:bodyPr/>
        <a:lstStyle/>
        <a:p>
          <a:r>
            <a:rPr lang="es-MX" sz="1400" dirty="0" smtClean="0"/>
            <a:t>Productores repartidos de manera uniforme por toda el área de investigación. </a:t>
          </a:r>
          <a:endParaRPr lang="es-EC" sz="1400" dirty="0"/>
        </a:p>
      </dgm:t>
    </dgm:pt>
    <dgm:pt modelId="{95A19F35-4B27-4F02-AB73-A01FE8EB876B}" type="parTrans" cxnId="{59941AE0-3190-44A7-987F-06074A74DE98}">
      <dgm:prSet/>
      <dgm:spPr/>
      <dgm:t>
        <a:bodyPr/>
        <a:lstStyle/>
        <a:p>
          <a:endParaRPr lang="es-EC"/>
        </a:p>
      </dgm:t>
    </dgm:pt>
    <dgm:pt modelId="{92E5E3C8-C9C5-4775-804C-FEF6852D754F}" type="sibTrans" cxnId="{59941AE0-3190-44A7-987F-06074A74DE98}">
      <dgm:prSet/>
      <dgm:spPr/>
      <dgm:t>
        <a:bodyPr/>
        <a:lstStyle/>
        <a:p>
          <a:endParaRPr lang="es-EC"/>
        </a:p>
      </dgm:t>
    </dgm:pt>
    <dgm:pt modelId="{E7EA9335-F166-4FA5-8CB1-F7F39377A323}">
      <dgm:prSet custT="1"/>
      <dgm:spPr/>
      <dgm:t>
        <a:bodyPr/>
        <a:lstStyle/>
        <a:p>
          <a:r>
            <a:rPr lang="es-MX" sz="1400" dirty="0" smtClean="0"/>
            <a:t>Uniformidad en los usos del suelo en todo el SM</a:t>
          </a:r>
          <a:endParaRPr lang="es-EC" sz="1400" dirty="0"/>
        </a:p>
      </dgm:t>
    </dgm:pt>
    <dgm:pt modelId="{7E09367C-D991-467E-8438-06B8B667B424}" type="parTrans" cxnId="{F62FC66B-C29D-4335-AEEC-D7224C6FB71D}">
      <dgm:prSet/>
      <dgm:spPr/>
      <dgm:t>
        <a:bodyPr/>
        <a:lstStyle/>
        <a:p>
          <a:endParaRPr lang="es-EC"/>
        </a:p>
      </dgm:t>
    </dgm:pt>
    <dgm:pt modelId="{40881DB4-4716-4E19-955B-181CB14977C9}" type="sibTrans" cxnId="{F62FC66B-C29D-4335-AEEC-D7224C6FB71D}">
      <dgm:prSet/>
      <dgm:spPr/>
      <dgm:t>
        <a:bodyPr/>
        <a:lstStyle/>
        <a:p>
          <a:endParaRPr lang="es-EC"/>
        </a:p>
      </dgm:t>
    </dgm:pt>
    <dgm:pt modelId="{6B238CA6-09B5-4096-8A9C-4B2EB7D9506F}">
      <dgm:prSet custT="1"/>
      <dgm:spPr/>
      <dgm:t>
        <a:bodyPr/>
        <a:lstStyle/>
        <a:p>
          <a:r>
            <a:rPr lang="es-MX" sz="1400" dirty="0" smtClean="0"/>
            <a:t>Adjuntar la ortofoto delimitada preliminar de todo el segmento</a:t>
          </a:r>
          <a:endParaRPr lang="es-EC" sz="1400" dirty="0"/>
        </a:p>
      </dgm:t>
    </dgm:pt>
    <dgm:pt modelId="{7B07C058-8FE8-4D0F-972C-36602E77A602}" type="parTrans" cxnId="{49846DD7-F6E0-4AA1-B55C-B3A965D54E1D}">
      <dgm:prSet/>
      <dgm:spPr/>
      <dgm:t>
        <a:bodyPr/>
        <a:lstStyle/>
        <a:p>
          <a:endParaRPr lang="es-EC"/>
        </a:p>
      </dgm:t>
    </dgm:pt>
    <dgm:pt modelId="{796CD244-C405-4201-87DA-EFE05174C730}" type="sibTrans" cxnId="{49846DD7-F6E0-4AA1-B55C-B3A965D54E1D}">
      <dgm:prSet/>
      <dgm:spPr/>
      <dgm:t>
        <a:bodyPr/>
        <a:lstStyle/>
        <a:p>
          <a:endParaRPr lang="es-EC"/>
        </a:p>
      </dgm:t>
    </dgm:pt>
    <dgm:pt modelId="{FFF00C28-4B34-4F81-9B06-00B5E90262CC}">
      <dgm:prSet custT="1"/>
      <dgm:spPr/>
      <dgm:t>
        <a:bodyPr/>
        <a:lstStyle/>
        <a:p>
          <a:r>
            <a:rPr lang="es-MX" sz="1400" dirty="0" smtClean="0"/>
            <a:t>si predominan pastos naturales, montes y bosques o bosques artificiales NO PROCEDERA LA SUBDIVISIÓN. </a:t>
          </a:r>
          <a:endParaRPr lang="es-EC" sz="1400" dirty="0"/>
        </a:p>
      </dgm:t>
    </dgm:pt>
    <dgm:pt modelId="{06F202F3-37FE-4C71-9651-EF51609D97D2}" type="parTrans" cxnId="{33783CE2-C1FB-4279-9851-CED6893058EE}">
      <dgm:prSet/>
      <dgm:spPr/>
      <dgm:t>
        <a:bodyPr/>
        <a:lstStyle/>
        <a:p>
          <a:endParaRPr lang="es-EC"/>
        </a:p>
      </dgm:t>
    </dgm:pt>
    <dgm:pt modelId="{D43EFDC8-4DB0-4A49-A72C-17E2E622B624}" type="sibTrans" cxnId="{33783CE2-C1FB-4279-9851-CED6893058EE}">
      <dgm:prSet/>
      <dgm:spPr/>
      <dgm:t>
        <a:bodyPr/>
        <a:lstStyle/>
        <a:p>
          <a:endParaRPr lang="es-EC"/>
        </a:p>
      </dgm:t>
    </dgm:pt>
    <dgm:pt modelId="{4E7026E2-BFB6-409E-835F-9194BE829DFB}">
      <dgm:prSet phldrT="[Texto]" custT="1"/>
      <dgm:spPr/>
      <dgm:t>
        <a:bodyPr/>
        <a:lstStyle/>
        <a:p>
          <a:r>
            <a:rPr lang="es-MX" sz="1400" dirty="0" smtClean="0"/>
            <a:t>No pertenecer al Estrato 1 o 2.</a:t>
          </a:r>
          <a:endParaRPr lang="es-EC" sz="1400" dirty="0"/>
        </a:p>
      </dgm:t>
    </dgm:pt>
    <dgm:pt modelId="{25816A29-DF47-42C9-B03C-2D91D91584A7}" type="sibTrans" cxnId="{09091EEA-2E18-4DA4-A8A2-9DF1C5E1E319}">
      <dgm:prSet/>
      <dgm:spPr/>
      <dgm:t>
        <a:bodyPr/>
        <a:lstStyle/>
        <a:p>
          <a:endParaRPr lang="es-EC"/>
        </a:p>
      </dgm:t>
    </dgm:pt>
    <dgm:pt modelId="{3E287594-7581-4454-995F-B9F896A763BC}" type="parTrans" cxnId="{09091EEA-2E18-4DA4-A8A2-9DF1C5E1E319}">
      <dgm:prSet/>
      <dgm:spPr/>
      <dgm:t>
        <a:bodyPr/>
        <a:lstStyle/>
        <a:p>
          <a:endParaRPr lang="es-EC"/>
        </a:p>
      </dgm:t>
    </dgm:pt>
    <dgm:pt modelId="{E9FC7FB0-DAD1-445D-BD5F-DE1CEF861468}" type="pres">
      <dgm:prSet presAssocID="{B1EA8D8C-9CC6-42BE-B703-8A032A29072E}" presName="linear" presStyleCnt="0">
        <dgm:presLayoutVars>
          <dgm:dir/>
          <dgm:animLvl val="lvl"/>
          <dgm:resizeHandles val="exact"/>
        </dgm:presLayoutVars>
      </dgm:prSet>
      <dgm:spPr/>
      <dgm:t>
        <a:bodyPr/>
        <a:lstStyle/>
        <a:p>
          <a:endParaRPr lang="es-EC"/>
        </a:p>
      </dgm:t>
    </dgm:pt>
    <dgm:pt modelId="{E537D2A8-EC87-4A6B-95A1-4638AEB2EFE6}" type="pres">
      <dgm:prSet presAssocID="{4E7026E2-BFB6-409E-835F-9194BE829DFB}" presName="parentLin" presStyleCnt="0"/>
      <dgm:spPr/>
    </dgm:pt>
    <dgm:pt modelId="{56DAD246-3E89-44C1-B110-B49646684CB1}" type="pres">
      <dgm:prSet presAssocID="{4E7026E2-BFB6-409E-835F-9194BE829DFB}" presName="parentLeftMargin" presStyleLbl="node1" presStyleIdx="0" presStyleCnt="6"/>
      <dgm:spPr/>
      <dgm:t>
        <a:bodyPr/>
        <a:lstStyle/>
        <a:p>
          <a:endParaRPr lang="es-EC"/>
        </a:p>
      </dgm:t>
    </dgm:pt>
    <dgm:pt modelId="{EF3E94B0-E943-427D-B47A-1427F887E96E}" type="pres">
      <dgm:prSet presAssocID="{4E7026E2-BFB6-409E-835F-9194BE829DFB}" presName="parentText" presStyleLbl="node1" presStyleIdx="0" presStyleCnt="6">
        <dgm:presLayoutVars>
          <dgm:chMax val="0"/>
          <dgm:bulletEnabled val="1"/>
        </dgm:presLayoutVars>
      </dgm:prSet>
      <dgm:spPr/>
      <dgm:t>
        <a:bodyPr/>
        <a:lstStyle/>
        <a:p>
          <a:endParaRPr lang="es-EC"/>
        </a:p>
      </dgm:t>
    </dgm:pt>
    <dgm:pt modelId="{014129D5-D747-4E2F-8BB1-BD8CADA199EE}" type="pres">
      <dgm:prSet presAssocID="{4E7026E2-BFB6-409E-835F-9194BE829DFB}" presName="negativeSpace" presStyleCnt="0"/>
      <dgm:spPr/>
    </dgm:pt>
    <dgm:pt modelId="{D371674C-ABCE-4931-98EB-90EC6A14541C}" type="pres">
      <dgm:prSet presAssocID="{4E7026E2-BFB6-409E-835F-9194BE829DFB}" presName="childText" presStyleLbl="conFgAcc1" presStyleIdx="0" presStyleCnt="6">
        <dgm:presLayoutVars>
          <dgm:bulletEnabled val="1"/>
        </dgm:presLayoutVars>
      </dgm:prSet>
      <dgm:spPr/>
    </dgm:pt>
    <dgm:pt modelId="{686A0EE4-79C5-4E6A-8E45-0296C1654591}" type="pres">
      <dgm:prSet presAssocID="{25816A29-DF47-42C9-B03C-2D91D91584A7}" presName="spaceBetweenRectangles" presStyleCnt="0"/>
      <dgm:spPr/>
    </dgm:pt>
    <dgm:pt modelId="{6CDFCB4D-C5DD-412B-86C3-623F5E2C0A4D}" type="pres">
      <dgm:prSet presAssocID="{906837D1-3ECA-4C79-B422-B2CF30DA8B8F}" presName="parentLin" presStyleCnt="0"/>
      <dgm:spPr/>
    </dgm:pt>
    <dgm:pt modelId="{40510E7C-AF3E-4F92-B51F-1D9A05677952}" type="pres">
      <dgm:prSet presAssocID="{906837D1-3ECA-4C79-B422-B2CF30DA8B8F}" presName="parentLeftMargin" presStyleLbl="node1" presStyleIdx="0" presStyleCnt="6"/>
      <dgm:spPr/>
      <dgm:t>
        <a:bodyPr/>
        <a:lstStyle/>
        <a:p>
          <a:endParaRPr lang="es-EC"/>
        </a:p>
      </dgm:t>
    </dgm:pt>
    <dgm:pt modelId="{4512F48B-A011-45B0-850B-BD9349609043}" type="pres">
      <dgm:prSet presAssocID="{906837D1-3ECA-4C79-B422-B2CF30DA8B8F}" presName="parentText" presStyleLbl="node1" presStyleIdx="1" presStyleCnt="6">
        <dgm:presLayoutVars>
          <dgm:chMax val="0"/>
          <dgm:bulletEnabled val="1"/>
        </dgm:presLayoutVars>
      </dgm:prSet>
      <dgm:spPr/>
      <dgm:t>
        <a:bodyPr/>
        <a:lstStyle/>
        <a:p>
          <a:endParaRPr lang="es-EC"/>
        </a:p>
      </dgm:t>
    </dgm:pt>
    <dgm:pt modelId="{13CD1BB5-9BB5-4CFF-87C8-C3F0A1998A9D}" type="pres">
      <dgm:prSet presAssocID="{906837D1-3ECA-4C79-B422-B2CF30DA8B8F}" presName="negativeSpace" presStyleCnt="0"/>
      <dgm:spPr/>
    </dgm:pt>
    <dgm:pt modelId="{8B871E57-4963-46F4-84A5-953EB7521740}" type="pres">
      <dgm:prSet presAssocID="{906837D1-3ECA-4C79-B422-B2CF30DA8B8F}" presName="childText" presStyleLbl="conFgAcc1" presStyleIdx="1" presStyleCnt="6">
        <dgm:presLayoutVars>
          <dgm:bulletEnabled val="1"/>
        </dgm:presLayoutVars>
      </dgm:prSet>
      <dgm:spPr/>
    </dgm:pt>
    <dgm:pt modelId="{D8246487-823A-4EBB-B0D8-1A8FB60FF1A4}" type="pres">
      <dgm:prSet presAssocID="{DC0FA20F-DD29-43F1-873C-032E2A1F9F23}" presName="spaceBetweenRectangles" presStyleCnt="0"/>
      <dgm:spPr/>
    </dgm:pt>
    <dgm:pt modelId="{B0C1708E-2F9B-41B3-84F6-953ADC1BD86B}" type="pres">
      <dgm:prSet presAssocID="{EB1B5BCA-F7AB-400C-B9DD-492F2E424C40}" presName="parentLin" presStyleCnt="0"/>
      <dgm:spPr/>
    </dgm:pt>
    <dgm:pt modelId="{D58CDF8E-D231-486D-B8AB-13D5461CA65A}" type="pres">
      <dgm:prSet presAssocID="{EB1B5BCA-F7AB-400C-B9DD-492F2E424C40}" presName="parentLeftMargin" presStyleLbl="node1" presStyleIdx="1" presStyleCnt="6"/>
      <dgm:spPr/>
      <dgm:t>
        <a:bodyPr/>
        <a:lstStyle/>
        <a:p>
          <a:endParaRPr lang="es-EC"/>
        </a:p>
      </dgm:t>
    </dgm:pt>
    <dgm:pt modelId="{C179F600-C6AC-4B2F-8E2D-50B85199CB4D}" type="pres">
      <dgm:prSet presAssocID="{EB1B5BCA-F7AB-400C-B9DD-492F2E424C40}" presName="parentText" presStyleLbl="node1" presStyleIdx="2" presStyleCnt="6">
        <dgm:presLayoutVars>
          <dgm:chMax val="0"/>
          <dgm:bulletEnabled val="1"/>
        </dgm:presLayoutVars>
      </dgm:prSet>
      <dgm:spPr/>
      <dgm:t>
        <a:bodyPr/>
        <a:lstStyle/>
        <a:p>
          <a:endParaRPr lang="es-EC"/>
        </a:p>
      </dgm:t>
    </dgm:pt>
    <dgm:pt modelId="{C395AD09-E6D4-45A6-9AE7-F49766A6F868}" type="pres">
      <dgm:prSet presAssocID="{EB1B5BCA-F7AB-400C-B9DD-492F2E424C40}" presName="negativeSpace" presStyleCnt="0"/>
      <dgm:spPr/>
    </dgm:pt>
    <dgm:pt modelId="{D5845223-BCC0-451C-BFCF-9E131473E25A}" type="pres">
      <dgm:prSet presAssocID="{EB1B5BCA-F7AB-400C-B9DD-492F2E424C40}" presName="childText" presStyleLbl="conFgAcc1" presStyleIdx="2" presStyleCnt="6">
        <dgm:presLayoutVars>
          <dgm:bulletEnabled val="1"/>
        </dgm:presLayoutVars>
      </dgm:prSet>
      <dgm:spPr/>
    </dgm:pt>
    <dgm:pt modelId="{C3553F3E-A557-43E1-A6C5-DD9BAC597395}" type="pres">
      <dgm:prSet presAssocID="{92E5E3C8-C9C5-4775-804C-FEF6852D754F}" presName="spaceBetweenRectangles" presStyleCnt="0"/>
      <dgm:spPr/>
    </dgm:pt>
    <dgm:pt modelId="{5D1B0FAA-A2FF-4DFC-95F5-4F7C3A99C7FC}" type="pres">
      <dgm:prSet presAssocID="{E7EA9335-F166-4FA5-8CB1-F7F39377A323}" presName="parentLin" presStyleCnt="0"/>
      <dgm:spPr/>
    </dgm:pt>
    <dgm:pt modelId="{B9D1F341-7C98-4FBB-BE8E-628828F824E4}" type="pres">
      <dgm:prSet presAssocID="{E7EA9335-F166-4FA5-8CB1-F7F39377A323}" presName="parentLeftMargin" presStyleLbl="node1" presStyleIdx="2" presStyleCnt="6"/>
      <dgm:spPr/>
      <dgm:t>
        <a:bodyPr/>
        <a:lstStyle/>
        <a:p>
          <a:endParaRPr lang="es-EC"/>
        </a:p>
      </dgm:t>
    </dgm:pt>
    <dgm:pt modelId="{9A1CBA08-D74B-462E-BCBA-B6E5BADB97C9}" type="pres">
      <dgm:prSet presAssocID="{E7EA9335-F166-4FA5-8CB1-F7F39377A323}" presName="parentText" presStyleLbl="node1" presStyleIdx="3" presStyleCnt="6">
        <dgm:presLayoutVars>
          <dgm:chMax val="0"/>
          <dgm:bulletEnabled val="1"/>
        </dgm:presLayoutVars>
      </dgm:prSet>
      <dgm:spPr/>
      <dgm:t>
        <a:bodyPr/>
        <a:lstStyle/>
        <a:p>
          <a:endParaRPr lang="es-EC"/>
        </a:p>
      </dgm:t>
    </dgm:pt>
    <dgm:pt modelId="{B3084930-B3F6-4E4B-8BC6-84C6F6837ABD}" type="pres">
      <dgm:prSet presAssocID="{E7EA9335-F166-4FA5-8CB1-F7F39377A323}" presName="negativeSpace" presStyleCnt="0"/>
      <dgm:spPr/>
    </dgm:pt>
    <dgm:pt modelId="{32CE8F74-D65B-4A74-BABA-74FF034E7BDD}" type="pres">
      <dgm:prSet presAssocID="{E7EA9335-F166-4FA5-8CB1-F7F39377A323}" presName="childText" presStyleLbl="conFgAcc1" presStyleIdx="3" presStyleCnt="6">
        <dgm:presLayoutVars>
          <dgm:bulletEnabled val="1"/>
        </dgm:presLayoutVars>
      </dgm:prSet>
      <dgm:spPr/>
    </dgm:pt>
    <dgm:pt modelId="{CDE6928F-60EA-49B3-B44B-C9CD69A852F0}" type="pres">
      <dgm:prSet presAssocID="{40881DB4-4716-4E19-955B-181CB14977C9}" presName="spaceBetweenRectangles" presStyleCnt="0"/>
      <dgm:spPr/>
    </dgm:pt>
    <dgm:pt modelId="{03E8580B-34D1-4B6D-8395-113254CAB14B}" type="pres">
      <dgm:prSet presAssocID="{6B238CA6-09B5-4096-8A9C-4B2EB7D9506F}" presName="parentLin" presStyleCnt="0"/>
      <dgm:spPr/>
    </dgm:pt>
    <dgm:pt modelId="{5D035BA3-F4BC-4457-87A7-A818280F5190}" type="pres">
      <dgm:prSet presAssocID="{6B238CA6-09B5-4096-8A9C-4B2EB7D9506F}" presName="parentLeftMargin" presStyleLbl="node1" presStyleIdx="3" presStyleCnt="6"/>
      <dgm:spPr/>
      <dgm:t>
        <a:bodyPr/>
        <a:lstStyle/>
        <a:p>
          <a:endParaRPr lang="es-EC"/>
        </a:p>
      </dgm:t>
    </dgm:pt>
    <dgm:pt modelId="{AA92619D-6E13-48C2-93EF-649411A33A4A}" type="pres">
      <dgm:prSet presAssocID="{6B238CA6-09B5-4096-8A9C-4B2EB7D9506F}" presName="parentText" presStyleLbl="node1" presStyleIdx="4" presStyleCnt="6">
        <dgm:presLayoutVars>
          <dgm:chMax val="0"/>
          <dgm:bulletEnabled val="1"/>
        </dgm:presLayoutVars>
      </dgm:prSet>
      <dgm:spPr/>
      <dgm:t>
        <a:bodyPr/>
        <a:lstStyle/>
        <a:p>
          <a:endParaRPr lang="es-EC"/>
        </a:p>
      </dgm:t>
    </dgm:pt>
    <dgm:pt modelId="{65CB36A6-8F9D-418E-9CFF-3589ED965C23}" type="pres">
      <dgm:prSet presAssocID="{6B238CA6-09B5-4096-8A9C-4B2EB7D9506F}" presName="negativeSpace" presStyleCnt="0"/>
      <dgm:spPr/>
    </dgm:pt>
    <dgm:pt modelId="{2D35C241-8BCC-4C10-AD09-C8F9E3FF32DA}" type="pres">
      <dgm:prSet presAssocID="{6B238CA6-09B5-4096-8A9C-4B2EB7D9506F}" presName="childText" presStyleLbl="conFgAcc1" presStyleIdx="4" presStyleCnt="6">
        <dgm:presLayoutVars>
          <dgm:bulletEnabled val="1"/>
        </dgm:presLayoutVars>
      </dgm:prSet>
      <dgm:spPr/>
    </dgm:pt>
    <dgm:pt modelId="{A5E2974E-7D6B-48B5-A6E8-7BA5E5D396F0}" type="pres">
      <dgm:prSet presAssocID="{796CD244-C405-4201-87DA-EFE05174C730}" presName="spaceBetweenRectangles" presStyleCnt="0"/>
      <dgm:spPr/>
    </dgm:pt>
    <dgm:pt modelId="{CB438454-6F48-4AA4-8B95-C857EEEE77E0}" type="pres">
      <dgm:prSet presAssocID="{FFF00C28-4B34-4F81-9B06-00B5E90262CC}" presName="parentLin" presStyleCnt="0"/>
      <dgm:spPr/>
    </dgm:pt>
    <dgm:pt modelId="{EEC4BCAE-C737-4840-9655-716F5137E214}" type="pres">
      <dgm:prSet presAssocID="{FFF00C28-4B34-4F81-9B06-00B5E90262CC}" presName="parentLeftMargin" presStyleLbl="node1" presStyleIdx="4" presStyleCnt="6"/>
      <dgm:spPr/>
      <dgm:t>
        <a:bodyPr/>
        <a:lstStyle/>
        <a:p>
          <a:endParaRPr lang="es-EC"/>
        </a:p>
      </dgm:t>
    </dgm:pt>
    <dgm:pt modelId="{CBACE24A-2AB5-436B-9FC0-2A82B65E0AC7}" type="pres">
      <dgm:prSet presAssocID="{FFF00C28-4B34-4F81-9B06-00B5E90262CC}" presName="parentText" presStyleLbl="node1" presStyleIdx="5" presStyleCnt="6">
        <dgm:presLayoutVars>
          <dgm:chMax val="0"/>
          <dgm:bulletEnabled val="1"/>
        </dgm:presLayoutVars>
      </dgm:prSet>
      <dgm:spPr/>
      <dgm:t>
        <a:bodyPr/>
        <a:lstStyle/>
        <a:p>
          <a:endParaRPr lang="es-EC"/>
        </a:p>
      </dgm:t>
    </dgm:pt>
    <dgm:pt modelId="{C4AF530E-8D0A-45AE-9E5E-6704B8602E4B}" type="pres">
      <dgm:prSet presAssocID="{FFF00C28-4B34-4F81-9B06-00B5E90262CC}" presName="negativeSpace" presStyleCnt="0"/>
      <dgm:spPr/>
    </dgm:pt>
    <dgm:pt modelId="{4E9C7C3A-B389-4425-9960-39FDF1229AC1}" type="pres">
      <dgm:prSet presAssocID="{FFF00C28-4B34-4F81-9B06-00B5E90262CC}" presName="childText" presStyleLbl="conFgAcc1" presStyleIdx="5" presStyleCnt="6">
        <dgm:presLayoutVars>
          <dgm:bulletEnabled val="1"/>
        </dgm:presLayoutVars>
      </dgm:prSet>
      <dgm:spPr/>
    </dgm:pt>
  </dgm:ptLst>
  <dgm:cxnLst>
    <dgm:cxn modelId="{09091EEA-2E18-4DA4-A8A2-9DF1C5E1E319}" srcId="{B1EA8D8C-9CC6-42BE-B703-8A032A29072E}" destId="{4E7026E2-BFB6-409E-835F-9194BE829DFB}" srcOrd="0" destOrd="0" parTransId="{3E287594-7581-4454-995F-B9F896A763BC}" sibTransId="{25816A29-DF47-42C9-B03C-2D91D91584A7}"/>
    <dgm:cxn modelId="{33783CE2-C1FB-4279-9851-CED6893058EE}" srcId="{B1EA8D8C-9CC6-42BE-B703-8A032A29072E}" destId="{FFF00C28-4B34-4F81-9B06-00B5E90262CC}" srcOrd="5" destOrd="0" parTransId="{06F202F3-37FE-4C71-9651-EF51609D97D2}" sibTransId="{D43EFDC8-4DB0-4A49-A72C-17E2E622B624}"/>
    <dgm:cxn modelId="{49846DD7-F6E0-4AA1-B55C-B3A965D54E1D}" srcId="{B1EA8D8C-9CC6-42BE-B703-8A032A29072E}" destId="{6B238CA6-09B5-4096-8A9C-4B2EB7D9506F}" srcOrd="4" destOrd="0" parTransId="{7B07C058-8FE8-4D0F-972C-36602E77A602}" sibTransId="{796CD244-C405-4201-87DA-EFE05174C730}"/>
    <dgm:cxn modelId="{8CE74AAC-64DD-4DBA-BFE4-E5FB9C9FD0E2}" type="presOf" srcId="{6B238CA6-09B5-4096-8A9C-4B2EB7D9506F}" destId="{AA92619D-6E13-48C2-93EF-649411A33A4A}" srcOrd="1" destOrd="0" presId="urn:microsoft.com/office/officeart/2005/8/layout/list1"/>
    <dgm:cxn modelId="{F62FC66B-C29D-4335-AEEC-D7224C6FB71D}" srcId="{B1EA8D8C-9CC6-42BE-B703-8A032A29072E}" destId="{E7EA9335-F166-4FA5-8CB1-F7F39377A323}" srcOrd="3" destOrd="0" parTransId="{7E09367C-D991-467E-8438-06B8B667B424}" sibTransId="{40881DB4-4716-4E19-955B-181CB14977C9}"/>
    <dgm:cxn modelId="{51373D8A-28BB-45EF-89CB-D99BBDDD531D}" type="presOf" srcId="{4E7026E2-BFB6-409E-835F-9194BE829DFB}" destId="{56DAD246-3E89-44C1-B110-B49646684CB1}" srcOrd="0" destOrd="0" presId="urn:microsoft.com/office/officeart/2005/8/layout/list1"/>
    <dgm:cxn modelId="{5789E9F3-1521-4DB2-88EE-0198B609F6D2}" type="presOf" srcId="{E7EA9335-F166-4FA5-8CB1-F7F39377A323}" destId="{B9D1F341-7C98-4FBB-BE8E-628828F824E4}" srcOrd="0" destOrd="0" presId="urn:microsoft.com/office/officeart/2005/8/layout/list1"/>
    <dgm:cxn modelId="{D00CBE41-498B-4A29-8EDE-650CC4B4F530}" type="presOf" srcId="{B1EA8D8C-9CC6-42BE-B703-8A032A29072E}" destId="{E9FC7FB0-DAD1-445D-BD5F-DE1CEF861468}" srcOrd="0" destOrd="0" presId="urn:microsoft.com/office/officeart/2005/8/layout/list1"/>
    <dgm:cxn modelId="{856980CA-6DC5-4564-B303-194FA608DD31}" type="presOf" srcId="{EB1B5BCA-F7AB-400C-B9DD-492F2E424C40}" destId="{C179F600-C6AC-4B2F-8E2D-50B85199CB4D}" srcOrd="1" destOrd="0" presId="urn:microsoft.com/office/officeart/2005/8/layout/list1"/>
    <dgm:cxn modelId="{7B9A006C-2AA3-4801-8DC0-98ADCAE77A59}" type="presOf" srcId="{906837D1-3ECA-4C79-B422-B2CF30DA8B8F}" destId="{4512F48B-A011-45B0-850B-BD9349609043}" srcOrd="1" destOrd="0" presId="urn:microsoft.com/office/officeart/2005/8/layout/list1"/>
    <dgm:cxn modelId="{B1B14E12-C9A4-4BEF-AB2B-CF77FB3317B8}" type="presOf" srcId="{E7EA9335-F166-4FA5-8CB1-F7F39377A323}" destId="{9A1CBA08-D74B-462E-BCBA-B6E5BADB97C9}" srcOrd="1" destOrd="0" presId="urn:microsoft.com/office/officeart/2005/8/layout/list1"/>
    <dgm:cxn modelId="{F209C8F1-CC1B-4950-8B2E-503C9942DBEF}" type="presOf" srcId="{FFF00C28-4B34-4F81-9B06-00B5E90262CC}" destId="{EEC4BCAE-C737-4840-9655-716F5137E214}" srcOrd="0" destOrd="0" presId="urn:microsoft.com/office/officeart/2005/8/layout/list1"/>
    <dgm:cxn modelId="{2CE5E518-BFB3-4605-83AC-517A0108B3CD}" type="presOf" srcId="{6B238CA6-09B5-4096-8A9C-4B2EB7D9506F}" destId="{5D035BA3-F4BC-4457-87A7-A818280F5190}" srcOrd="0" destOrd="0" presId="urn:microsoft.com/office/officeart/2005/8/layout/list1"/>
    <dgm:cxn modelId="{5339FEBC-0F12-4336-894F-1BC96455713F}" srcId="{B1EA8D8C-9CC6-42BE-B703-8A032A29072E}" destId="{906837D1-3ECA-4C79-B422-B2CF30DA8B8F}" srcOrd="1" destOrd="0" parTransId="{2E555721-EE45-42EB-B99C-CDF23A641ADA}" sibTransId="{DC0FA20F-DD29-43F1-873C-032E2A1F9F23}"/>
    <dgm:cxn modelId="{DD54333D-12B0-41AB-B99B-2BC7240E1C49}" type="presOf" srcId="{EB1B5BCA-F7AB-400C-B9DD-492F2E424C40}" destId="{D58CDF8E-D231-486D-B8AB-13D5461CA65A}" srcOrd="0" destOrd="0" presId="urn:microsoft.com/office/officeart/2005/8/layout/list1"/>
    <dgm:cxn modelId="{F7747E3E-4F16-43AF-8664-9196DB316C96}" type="presOf" srcId="{4E7026E2-BFB6-409E-835F-9194BE829DFB}" destId="{EF3E94B0-E943-427D-B47A-1427F887E96E}" srcOrd="1" destOrd="0" presId="urn:microsoft.com/office/officeart/2005/8/layout/list1"/>
    <dgm:cxn modelId="{59941AE0-3190-44A7-987F-06074A74DE98}" srcId="{B1EA8D8C-9CC6-42BE-B703-8A032A29072E}" destId="{EB1B5BCA-F7AB-400C-B9DD-492F2E424C40}" srcOrd="2" destOrd="0" parTransId="{95A19F35-4B27-4F02-AB73-A01FE8EB876B}" sibTransId="{92E5E3C8-C9C5-4775-804C-FEF6852D754F}"/>
    <dgm:cxn modelId="{B293DF12-AEA5-4D8F-96DA-061BEF33BE5F}" type="presOf" srcId="{FFF00C28-4B34-4F81-9B06-00B5E90262CC}" destId="{CBACE24A-2AB5-436B-9FC0-2A82B65E0AC7}" srcOrd="1" destOrd="0" presId="urn:microsoft.com/office/officeart/2005/8/layout/list1"/>
    <dgm:cxn modelId="{7619056B-A673-4BCF-8B12-D4B5D63A9AB1}" type="presOf" srcId="{906837D1-3ECA-4C79-B422-B2CF30DA8B8F}" destId="{40510E7C-AF3E-4F92-B51F-1D9A05677952}" srcOrd="0" destOrd="0" presId="urn:microsoft.com/office/officeart/2005/8/layout/list1"/>
    <dgm:cxn modelId="{905DAC2D-CBB9-4A7A-98BD-D44152BE5957}" type="presParOf" srcId="{E9FC7FB0-DAD1-445D-BD5F-DE1CEF861468}" destId="{E537D2A8-EC87-4A6B-95A1-4638AEB2EFE6}" srcOrd="0" destOrd="0" presId="urn:microsoft.com/office/officeart/2005/8/layout/list1"/>
    <dgm:cxn modelId="{9F0671C2-A3C1-4E34-BA15-CF01D0FBA518}" type="presParOf" srcId="{E537D2A8-EC87-4A6B-95A1-4638AEB2EFE6}" destId="{56DAD246-3E89-44C1-B110-B49646684CB1}" srcOrd="0" destOrd="0" presId="urn:microsoft.com/office/officeart/2005/8/layout/list1"/>
    <dgm:cxn modelId="{2863EB4C-98EE-4632-8E8B-0CDF5CE07789}" type="presParOf" srcId="{E537D2A8-EC87-4A6B-95A1-4638AEB2EFE6}" destId="{EF3E94B0-E943-427D-B47A-1427F887E96E}" srcOrd="1" destOrd="0" presId="urn:microsoft.com/office/officeart/2005/8/layout/list1"/>
    <dgm:cxn modelId="{2D6A6007-AFBA-4770-8BF1-6055125323A0}" type="presParOf" srcId="{E9FC7FB0-DAD1-445D-BD5F-DE1CEF861468}" destId="{014129D5-D747-4E2F-8BB1-BD8CADA199EE}" srcOrd="1" destOrd="0" presId="urn:microsoft.com/office/officeart/2005/8/layout/list1"/>
    <dgm:cxn modelId="{83B1AB02-7179-4C34-B48D-389C0214EBCA}" type="presParOf" srcId="{E9FC7FB0-DAD1-445D-BD5F-DE1CEF861468}" destId="{D371674C-ABCE-4931-98EB-90EC6A14541C}" srcOrd="2" destOrd="0" presId="urn:microsoft.com/office/officeart/2005/8/layout/list1"/>
    <dgm:cxn modelId="{733B2B84-04EE-4DB0-8DE1-7C192489B6CE}" type="presParOf" srcId="{E9FC7FB0-DAD1-445D-BD5F-DE1CEF861468}" destId="{686A0EE4-79C5-4E6A-8E45-0296C1654591}" srcOrd="3" destOrd="0" presId="urn:microsoft.com/office/officeart/2005/8/layout/list1"/>
    <dgm:cxn modelId="{A7A9A3D6-9C27-4768-9CE0-721C3B9C337B}" type="presParOf" srcId="{E9FC7FB0-DAD1-445D-BD5F-DE1CEF861468}" destId="{6CDFCB4D-C5DD-412B-86C3-623F5E2C0A4D}" srcOrd="4" destOrd="0" presId="urn:microsoft.com/office/officeart/2005/8/layout/list1"/>
    <dgm:cxn modelId="{E9AEA8AC-C230-41C4-A660-C24C7E3CC064}" type="presParOf" srcId="{6CDFCB4D-C5DD-412B-86C3-623F5E2C0A4D}" destId="{40510E7C-AF3E-4F92-B51F-1D9A05677952}" srcOrd="0" destOrd="0" presId="urn:microsoft.com/office/officeart/2005/8/layout/list1"/>
    <dgm:cxn modelId="{16DC03C7-0D94-4AC0-9E59-79649B3DC931}" type="presParOf" srcId="{6CDFCB4D-C5DD-412B-86C3-623F5E2C0A4D}" destId="{4512F48B-A011-45B0-850B-BD9349609043}" srcOrd="1" destOrd="0" presId="urn:microsoft.com/office/officeart/2005/8/layout/list1"/>
    <dgm:cxn modelId="{295783D6-E0E6-45C4-A1A4-1A2F70DA3C02}" type="presParOf" srcId="{E9FC7FB0-DAD1-445D-BD5F-DE1CEF861468}" destId="{13CD1BB5-9BB5-4CFF-87C8-C3F0A1998A9D}" srcOrd="5" destOrd="0" presId="urn:microsoft.com/office/officeart/2005/8/layout/list1"/>
    <dgm:cxn modelId="{250F2202-180A-40D0-9079-65D6B906FD14}" type="presParOf" srcId="{E9FC7FB0-DAD1-445D-BD5F-DE1CEF861468}" destId="{8B871E57-4963-46F4-84A5-953EB7521740}" srcOrd="6" destOrd="0" presId="urn:microsoft.com/office/officeart/2005/8/layout/list1"/>
    <dgm:cxn modelId="{BFDAEA48-BBD9-46E1-80AE-D420C63347F5}" type="presParOf" srcId="{E9FC7FB0-DAD1-445D-BD5F-DE1CEF861468}" destId="{D8246487-823A-4EBB-B0D8-1A8FB60FF1A4}" srcOrd="7" destOrd="0" presId="urn:microsoft.com/office/officeart/2005/8/layout/list1"/>
    <dgm:cxn modelId="{7F6135CF-D5B4-4732-B038-F0114046D8B0}" type="presParOf" srcId="{E9FC7FB0-DAD1-445D-BD5F-DE1CEF861468}" destId="{B0C1708E-2F9B-41B3-84F6-953ADC1BD86B}" srcOrd="8" destOrd="0" presId="urn:microsoft.com/office/officeart/2005/8/layout/list1"/>
    <dgm:cxn modelId="{D6271F06-D19C-45A5-BBB8-79D042053EA0}" type="presParOf" srcId="{B0C1708E-2F9B-41B3-84F6-953ADC1BD86B}" destId="{D58CDF8E-D231-486D-B8AB-13D5461CA65A}" srcOrd="0" destOrd="0" presId="urn:microsoft.com/office/officeart/2005/8/layout/list1"/>
    <dgm:cxn modelId="{71A9DDE8-DAA5-4467-A9AF-CE37F09C679E}" type="presParOf" srcId="{B0C1708E-2F9B-41B3-84F6-953ADC1BD86B}" destId="{C179F600-C6AC-4B2F-8E2D-50B85199CB4D}" srcOrd="1" destOrd="0" presId="urn:microsoft.com/office/officeart/2005/8/layout/list1"/>
    <dgm:cxn modelId="{0903B5B2-D282-4A43-B73B-DC78E212CE4C}" type="presParOf" srcId="{E9FC7FB0-DAD1-445D-BD5F-DE1CEF861468}" destId="{C395AD09-E6D4-45A6-9AE7-F49766A6F868}" srcOrd="9" destOrd="0" presId="urn:microsoft.com/office/officeart/2005/8/layout/list1"/>
    <dgm:cxn modelId="{EEC3597A-1771-4FCA-9529-29FE900336FF}" type="presParOf" srcId="{E9FC7FB0-DAD1-445D-BD5F-DE1CEF861468}" destId="{D5845223-BCC0-451C-BFCF-9E131473E25A}" srcOrd="10" destOrd="0" presId="urn:microsoft.com/office/officeart/2005/8/layout/list1"/>
    <dgm:cxn modelId="{AF959B2C-6F65-40F0-99CD-9BD5A7175563}" type="presParOf" srcId="{E9FC7FB0-DAD1-445D-BD5F-DE1CEF861468}" destId="{C3553F3E-A557-43E1-A6C5-DD9BAC597395}" srcOrd="11" destOrd="0" presId="urn:microsoft.com/office/officeart/2005/8/layout/list1"/>
    <dgm:cxn modelId="{354E48D0-2DBD-4048-98FB-4442DF76DB2F}" type="presParOf" srcId="{E9FC7FB0-DAD1-445D-BD5F-DE1CEF861468}" destId="{5D1B0FAA-A2FF-4DFC-95F5-4F7C3A99C7FC}" srcOrd="12" destOrd="0" presId="urn:microsoft.com/office/officeart/2005/8/layout/list1"/>
    <dgm:cxn modelId="{3A2FA582-9530-4F17-80EA-803E58D92682}" type="presParOf" srcId="{5D1B0FAA-A2FF-4DFC-95F5-4F7C3A99C7FC}" destId="{B9D1F341-7C98-4FBB-BE8E-628828F824E4}" srcOrd="0" destOrd="0" presId="urn:microsoft.com/office/officeart/2005/8/layout/list1"/>
    <dgm:cxn modelId="{FC5B5A20-FB95-4F1E-B2B9-2B9F10B5D85C}" type="presParOf" srcId="{5D1B0FAA-A2FF-4DFC-95F5-4F7C3A99C7FC}" destId="{9A1CBA08-D74B-462E-BCBA-B6E5BADB97C9}" srcOrd="1" destOrd="0" presId="urn:microsoft.com/office/officeart/2005/8/layout/list1"/>
    <dgm:cxn modelId="{1703F284-D867-40EA-A24E-0D7ACD05DDD0}" type="presParOf" srcId="{E9FC7FB0-DAD1-445D-BD5F-DE1CEF861468}" destId="{B3084930-B3F6-4E4B-8BC6-84C6F6837ABD}" srcOrd="13" destOrd="0" presId="urn:microsoft.com/office/officeart/2005/8/layout/list1"/>
    <dgm:cxn modelId="{ACFF37BE-5258-47E1-9997-117B14922200}" type="presParOf" srcId="{E9FC7FB0-DAD1-445D-BD5F-DE1CEF861468}" destId="{32CE8F74-D65B-4A74-BABA-74FF034E7BDD}" srcOrd="14" destOrd="0" presId="urn:microsoft.com/office/officeart/2005/8/layout/list1"/>
    <dgm:cxn modelId="{62CAD3EC-C60B-4A52-B896-9256C6005AC8}" type="presParOf" srcId="{E9FC7FB0-DAD1-445D-BD5F-DE1CEF861468}" destId="{CDE6928F-60EA-49B3-B44B-C9CD69A852F0}" srcOrd="15" destOrd="0" presId="urn:microsoft.com/office/officeart/2005/8/layout/list1"/>
    <dgm:cxn modelId="{4510BEE8-801A-485C-88F1-89BAE6BB6A24}" type="presParOf" srcId="{E9FC7FB0-DAD1-445D-BD5F-DE1CEF861468}" destId="{03E8580B-34D1-4B6D-8395-113254CAB14B}" srcOrd="16" destOrd="0" presId="urn:microsoft.com/office/officeart/2005/8/layout/list1"/>
    <dgm:cxn modelId="{95CDAF3D-D3B3-462A-9281-0434B928FF36}" type="presParOf" srcId="{03E8580B-34D1-4B6D-8395-113254CAB14B}" destId="{5D035BA3-F4BC-4457-87A7-A818280F5190}" srcOrd="0" destOrd="0" presId="urn:microsoft.com/office/officeart/2005/8/layout/list1"/>
    <dgm:cxn modelId="{42C0BDFA-1198-4B95-97D3-9BB4988C774F}" type="presParOf" srcId="{03E8580B-34D1-4B6D-8395-113254CAB14B}" destId="{AA92619D-6E13-48C2-93EF-649411A33A4A}" srcOrd="1" destOrd="0" presId="urn:microsoft.com/office/officeart/2005/8/layout/list1"/>
    <dgm:cxn modelId="{F0FD4976-FA3B-42F3-84A9-1702010B0A24}" type="presParOf" srcId="{E9FC7FB0-DAD1-445D-BD5F-DE1CEF861468}" destId="{65CB36A6-8F9D-418E-9CFF-3589ED965C23}" srcOrd="17" destOrd="0" presId="urn:microsoft.com/office/officeart/2005/8/layout/list1"/>
    <dgm:cxn modelId="{44ADA1B0-746E-4A73-94FC-E39AAF3A4598}" type="presParOf" srcId="{E9FC7FB0-DAD1-445D-BD5F-DE1CEF861468}" destId="{2D35C241-8BCC-4C10-AD09-C8F9E3FF32DA}" srcOrd="18" destOrd="0" presId="urn:microsoft.com/office/officeart/2005/8/layout/list1"/>
    <dgm:cxn modelId="{3394884E-BE03-45FB-8B64-B1B963813B27}" type="presParOf" srcId="{E9FC7FB0-DAD1-445D-BD5F-DE1CEF861468}" destId="{A5E2974E-7D6B-48B5-A6E8-7BA5E5D396F0}" srcOrd="19" destOrd="0" presId="urn:microsoft.com/office/officeart/2005/8/layout/list1"/>
    <dgm:cxn modelId="{6ED01012-9751-42C3-BBA8-8720E259E271}" type="presParOf" srcId="{E9FC7FB0-DAD1-445D-BD5F-DE1CEF861468}" destId="{CB438454-6F48-4AA4-8B95-C857EEEE77E0}" srcOrd="20" destOrd="0" presId="urn:microsoft.com/office/officeart/2005/8/layout/list1"/>
    <dgm:cxn modelId="{EDF96510-3379-4BBF-B55E-EF76DB459913}" type="presParOf" srcId="{CB438454-6F48-4AA4-8B95-C857EEEE77E0}" destId="{EEC4BCAE-C737-4840-9655-716F5137E214}" srcOrd="0" destOrd="0" presId="urn:microsoft.com/office/officeart/2005/8/layout/list1"/>
    <dgm:cxn modelId="{E2707C86-AD39-4F2D-AA5A-DDDDB3DB894F}" type="presParOf" srcId="{CB438454-6F48-4AA4-8B95-C857EEEE77E0}" destId="{CBACE24A-2AB5-436B-9FC0-2A82B65E0AC7}" srcOrd="1" destOrd="0" presId="urn:microsoft.com/office/officeart/2005/8/layout/list1"/>
    <dgm:cxn modelId="{2E6E3189-65DB-4C60-A735-2C387A13130A}" type="presParOf" srcId="{E9FC7FB0-DAD1-445D-BD5F-DE1CEF861468}" destId="{C4AF530E-8D0A-45AE-9E5E-6704B8602E4B}" srcOrd="21" destOrd="0" presId="urn:microsoft.com/office/officeart/2005/8/layout/list1"/>
    <dgm:cxn modelId="{D08CE720-4B56-4B32-B0F7-B43D111BA6BD}" type="presParOf" srcId="{E9FC7FB0-DAD1-445D-BD5F-DE1CEF861468}" destId="{4E9C7C3A-B389-4425-9960-39FDF1229AC1}" srcOrd="2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07B2381-BF3B-496D-A77F-EE2FD1CEE75E}" type="doc">
      <dgm:prSet loTypeId="urn:microsoft.com/office/officeart/2008/layout/HorizontalMultiLevelHierarchy" loCatId="hierarchy" qsTypeId="urn:microsoft.com/office/officeart/2005/8/quickstyle/simple1" qsCatId="simple" csTypeId="urn:microsoft.com/office/officeart/2005/8/colors/colorful5" csCatId="colorful" phldr="1"/>
      <dgm:spPr/>
      <dgm:t>
        <a:bodyPr/>
        <a:lstStyle/>
        <a:p>
          <a:endParaRPr lang="es-EC"/>
        </a:p>
      </dgm:t>
    </dgm:pt>
    <dgm:pt modelId="{36114628-2A0C-4E86-8415-12D0B32FDC56}">
      <dgm:prSet phldrT="[Texto]" custT="1"/>
      <dgm:spPr/>
      <dgm:t>
        <a:bodyPr/>
        <a:lstStyle/>
        <a:p>
          <a:r>
            <a:rPr lang="es-MX" sz="1600" dirty="0"/>
            <a:t>Falta de Codificación</a:t>
          </a:r>
          <a:endParaRPr lang="es-EC" sz="1600" dirty="0"/>
        </a:p>
      </dgm:t>
    </dgm:pt>
    <dgm:pt modelId="{646768A2-187B-47D1-AEA4-CC7FDB538DE3}" type="parTrans" cxnId="{B28A5FDC-F96B-4E39-A3AF-85A8070E6EC9}">
      <dgm:prSet custT="1"/>
      <dgm:spPr/>
      <dgm:t>
        <a:bodyPr/>
        <a:lstStyle/>
        <a:p>
          <a:endParaRPr lang="es-EC" sz="1600"/>
        </a:p>
      </dgm:t>
    </dgm:pt>
    <dgm:pt modelId="{BC54CD3F-F07B-4259-9DB6-7DA69259085A}" type="sibTrans" cxnId="{B28A5FDC-F96B-4E39-A3AF-85A8070E6EC9}">
      <dgm:prSet/>
      <dgm:spPr/>
      <dgm:t>
        <a:bodyPr/>
        <a:lstStyle/>
        <a:p>
          <a:endParaRPr lang="es-EC" sz="1600"/>
        </a:p>
      </dgm:t>
    </dgm:pt>
    <dgm:pt modelId="{B05AB4D6-A607-4E16-837B-098A3FACE037}">
      <dgm:prSet phldrT="[Texto]" custT="1"/>
      <dgm:spPr/>
      <dgm:t>
        <a:bodyPr/>
        <a:lstStyle/>
        <a:p>
          <a:r>
            <a:rPr lang="es-MX" sz="1600" dirty="0"/>
            <a:t>Falta de Delimitación</a:t>
          </a:r>
          <a:endParaRPr lang="es-EC" sz="1600" dirty="0"/>
        </a:p>
      </dgm:t>
    </dgm:pt>
    <dgm:pt modelId="{609A040F-CA61-4880-B990-EEB428A088C9}" type="parTrans" cxnId="{F477950D-5709-4229-9379-DE46B6173942}">
      <dgm:prSet custT="1"/>
      <dgm:spPr/>
      <dgm:t>
        <a:bodyPr/>
        <a:lstStyle/>
        <a:p>
          <a:endParaRPr lang="es-EC" sz="1600"/>
        </a:p>
      </dgm:t>
    </dgm:pt>
    <dgm:pt modelId="{A2DEB90E-D67E-4F9D-886E-983E256C0DCC}" type="sibTrans" cxnId="{F477950D-5709-4229-9379-DE46B6173942}">
      <dgm:prSet/>
      <dgm:spPr/>
      <dgm:t>
        <a:bodyPr/>
        <a:lstStyle/>
        <a:p>
          <a:endParaRPr lang="es-EC" sz="1600"/>
        </a:p>
      </dgm:t>
    </dgm:pt>
    <dgm:pt modelId="{A7DBE676-93DF-4AC6-A52C-88B0C1B46FF8}">
      <dgm:prSet phldrT="[Texto]" custT="1"/>
      <dgm:spPr/>
      <dgm:t>
        <a:bodyPr/>
        <a:lstStyle/>
        <a:p>
          <a:r>
            <a:rPr lang="es-MX" sz="1600" dirty="0"/>
            <a:t>No existe correspondencia  con el ESPAC 01</a:t>
          </a:r>
          <a:endParaRPr lang="es-EC" sz="1600" dirty="0"/>
        </a:p>
      </dgm:t>
    </dgm:pt>
    <dgm:pt modelId="{4816F8C6-5AE2-4D70-A2E5-E4CE3E915501}" type="parTrans" cxnId="{19305133-2524-4AFA-AD3B-5A3C046F684D}">
      <dgm:prSet custT="1"/>
      <dgm:spPr/>
      <dgm:t>
        <a:bodyPr/>
        <a:lstStyle/>
        <a:p>
          <a:endParaRPr lang="es-EC" sz="1600"/>
        </a:p>
      </dgm:t>
    </dgm:pt>
    <dgm:pt modelId="{D0A462FD-C400-4E59-BD03-A316CB57DD8C}" type="sibTrans" cxnId="{19305133-2524-4AFA-AD3B-5A3C046F684D}">
      <dgm:prSet/>
      <dgm:spPr/>
      <dgm:t>
        <a:bodyPr/>
        <a:lstStyle/>
        <a:p>
          <a:endParaRPr lang="es-EC" sz="1600"/>
        </a:p>
      </dgm:t>
    </dgm:pt>
    <dgm:pt modelId="{E5823212-CD40-4DC0-8086-FF1CC7294BF9}">
      <dgm:prSet phldrT="[Texto]" custT="1"/>
      <dgm:spPr/>
      <dgm:t>
        <a:bodyPr/>
        <a:lstStyle/>
        <a:p>
          <a:r>
            <a:rPr lang="es-MX" sz="1600" dirty="0"/>
            <a:t>Falta de cobertura</a:t>
          </a:r>
          <a:endParaRPr lang="es-EC" sz="1600" dirty="0"/>
        </a:p>
      </dgm:t>
    </dgm:pt>
    <dgm:pt modelId="{BC69E05B-987E-4F7F-973B-1CDC1DFC859D}" type="parTrans" cxnId="{4499EC92-8008-49AE-BEFC-EA088AD9504E}">
      <dgm:prSet custT="1"/>
      <dgm:spPr/>
      <dgm:t>
        <a:bodyPr/>
        <a:lstStyle/>
        <a:p>
          <a:endParaRPr lang="es-EC" sz="1600"/>
        </a:p>
      </dgm:t>
    </dgm:pt>
    <dgm:pt modelId="{55F883DE-3F44-4D96-88F8-C9ABAED7E316}" type="sibTrans" cxnId="{4499EC92-8008-49AE-BEFC-EA088AD9504E}">
      <dgm:prSet/>
      <dgm:spPr/>
      <dgm:t>
        <a:bodyPr/>
        <a:lstStyle/>
        <a:p>
          <a:endParaRPr lang="es-EC" sz="1600"/>
        </a:p>
      </dgm:t>
    </dgm:pt>
    <dgm:pt modelId="{A1C9EFF5-E348-42E3-9729-B22444E32A2F}">
      <dgm:prSet phldrT="[Texto]" custT="1"/>
      <dgm:spPr/>
      <dgm:t>
        <a:bodyPr/>
        <a:lstStyle/>
        <a:p>
          <a:r>
            <a:rPr lang="es-MX" sz="1600" dirty="0"/>
            <a:t>Terreno repetidos</a:t>
          </a:r>
          <a:endParaRPr lang="es-EC" sz="1600" dirty="0"/>
        </a:p>
      </dgm:t>
    </dgm:pt>
    <dgm:pt modelId="{9AED9D45-EAEA-4F83-AF71-A6271EB50C5D}" type="parTrans" cxnId="{5A07EEC3-8FA6-4966-AECE-EDD4F6597621}">
      <dgm:prSet custT="1"/>
      <dgm:spPr/>
      <dgm:t>
        <a:bodyPr/>
        <a:lstStyle/>
        <a:p>
          <a:endParaRPr lang="es-EC" sz="1600"/>
        </a:p>
      </dgm:t>
    </dgm:pt>
    <dgm:pt modelId="{EADBB7B9-A49A-4622-A69A-E6AF4A854137}" type="sibTrans" cxnId="{5A07EEC3-8FA6-4966-AECE-EDD4F6597621}">
      <dgm:prSet/>
      <dgm:spPr/>
      <dgm:t>
        <a:bodyPr/>
        <a:lstStyle/>
        <a:p>
          <a:endParaRPr lang="es-EC" sz="1600"/>
        </a:p>
      </dgm:t>
    </dgm:pt>
    <dgm:pt modelId="{3BC78EFF-4EF0-432B-90AE-BFE8EAFBD165}">
      <dgm:prSet phldrT="[Texto]" custT="1"/>
      <dgm:spPr/>
      <dgm:t>
        <a:bodyPr/>
        <a:lstStyle/>
        <a:p>
          <a:pPr algn="ctr"/>
          <a:endParaRPr lang="es-MX" sz="1600" dirty="0"/>
        </a:p>
        <a:p>
          <a:pPr algn="ctr"/>
          <a:endParaRPr lang="es-MX" sz="1600" dirty="0"/>
        </a:p>
        <a:p>
          <a:pPr algn="ctr"/>
          <a:endParaRPr lang="es-MX" sz="1600" dirty="0"/>
        </a:p>
        <a:p>
          <a:pPr algn="ctr"/>
          <a:r>
            <a:rPr lang="es-MX" sz="1600" dirty="0"/>
            <a:t>	CARTOGRAFÍA</a:t>
          </a:r>
        </a:p>
        <a:p>
          <a:pPr algn="ctr"/>
          <a:endParaRPr lang="es-MX" sz="1600" dirty="0"/>
        </a:p>
        <a:p>
          <a:pPr algn="ctr"/>
          <a:endParaRPr lang="es-MX" sz="1600" dirty="0"/>
        </a:p>
        <a:p>
          <a:pPr algn="ctr"/>
          <a:r>
            <a:rPr lang="es-MX" sz="1600" dirty="0"/>
            <a:t>Cartografía</a:t>
          </a:r>
          <a:endParaRPr lang="es-EC" sz="1600" dirty="0"/>
        </a:p>
      </dgm:t>
    </dgm:pt>
    <dgm:pt modelId="{39B9D011-3825-4B94-8845-A8D5A6E5C249}" type="sibTrans" cxnId="{AA804BC7-00BA-44D8-B68E-DCDD13D0F41C}">
      <dgm:prSet/>
      <dgm:spPr/>
      <dgm:t>
        <a:bodyPr/>
        <a:lstStyle/>
        <a:p>
          <a:endParaRPr lang="es-EC" sz="1600"/>
        </a:p>
      </dgm:t>
    </dgm:pt>
    <dgm:pt modelId="{F82A3F02-482E-49BB-85C1-422CDCA41036}" type="parTrans" cxnId="{AA804BC7-00BA-44D8-B68E-DCDD13D0F41C}">
      <dgm:prSet/>
      <dgm:spPr/>
      <dgm:t>
        <a:bodyPr/>
        <a:lstStyle/>
        <a:p>
          <a:endParaRPr lang="es-EC" sz="1600"/>
        </a:p>
      </dgm:t>
    </dgm:pt>
    <dgm:pt modelId="{3932001A-770C-4E6C-AD69-50DAEDD0B7E6}" type="pres">
      <dgm:prSet presAssocID="{307B2381-BF3B-496D-A77F-EE2FD1CEE75E}" presName="Name0" presStyleCnt="0">
        <dgm:presLayoutVars>
          <dgm:chPref val="1"/>
          <dgm:dir/>
          <dgm:animOne val="branch"/>
          <dgm:animLvl val="lvl"/>
          <dgm:resizeHandles val="exact"/>
        </dgm:presLayoutVars>
      </dgm:prSet>
      <dgm:spPr/>
      <dgm:t>
        <a:bodyPr/>
        <a:lstStyle/>
        <a:p>
          <a:endParaRPr lang="es-EC"/>
        </a:p>
      </dgm:t>
    </dgm:pt>
    <dgm:pt modelId="{0ED8AB09-3D9B-4F44-AFD4-E2C3C6AC06A2}" type="pres">
      <dgm:prSet presAssocID="{3BC78EFF-4EF0-432B-90AE-BFE8EAFBD165}" presName="root1" presStyleCnt="0"/>
      <dgm:spPr/>
    </dgm:pt>
    <dgm:pt modelId="{44382C55-E904-40AC-92D8-5306815EEF2E}" type="pres">
      <dgm:prSet presAssocID="{3BC78EFF-4EF0-432B-90AE-BFE8EAFBD165}" presName="LevelOneTextNode" presStyleLbl="node0" presStyleIdx="0" presStyleCnt="1">
        <dgm:presLayoutVars>
          <dgm:chPref val="3"/>
        </dgm:presLayoutVars>
      </dgm:prSet>
      <dgm:spPr/>
      <dgm:t>
        <a:bodyPr/>
        <a:lstStyle/>
        <a:p>
          <a:endParaRPr lang="es-EC"/>
        </a:p>
      </dgm:t>
    </dgm:pt>
    <dgm:pt modelId="{22856850-1572-4FD4-8A58-1104408615C3}" type="pres">
      <dgm:prSet presAssocID="{3BC78EFF-4EF0-432B-90AE-BFE8EAFBD165}" presName="level2hierChild" presStyleCnt="0"/>
      <dgm:spPr/>
    </dgm:pt>
    <dgm:pt modelId="{89C8DEA5-AF88-4793-8791-5DB5216F43A2}" type="pres">
      <dgm:prSet presAssocID="{646768A2-187B-47D1-AEA4-CC7FDB538DE3}" presName="conn2-1" presStyleLbl="parChTrans1D2" presStyleIdx="0" presStyleCnt="5"/>
      <dgm:spPr/>
      <dgm:t>
        <a:bodyPr/>
        <a:lstStyle/>
        <a:p>
          <a:endParaRPr lang="es-EC"/>
        </a:p>
      </dgm:t>
    </dgm:pt>
    <dgm:pt modelId="{66999C7A-9AB1-47F9-81F6-FDB95CAFEDF3}" type="pres">
      <dgm:prSet presAssocID="{646768A2-187B-47D1-AEA4-CC7FDB538DE3}" presName="connTx" presStyleLbl="parChTrans1D2" presStyleIdx="0" presStyleCnt="5"/>
      <dgm:spPr/>
      <dgm:t>
        <a:bodyPr/>
        <a:lstStyle/>
        <a:p>
          <a:endParaRPr lang="es-EC"/>
        </a:p>
      </dgm:t>
    </dgm:pt>
    <dgm:pt modelId="{6EE63A7F-9760-434B-9ADF-09EC72BD2864}" type="pres">
      <dgm:prSet presAssocID="{36114628-2A0C-4E86-8415-12D0B32FDC56}" presName="root2" presStyleCnt="0"/>
      <dgm:spPr/>
    </dgm:pt>
    <dgm:pt modelId="{AE9D8DF0-0882-41DC-BAEF-9A86F40157D1}" type="pres">
      <dgm:prSet presAssocID="{36114628-2A0C-4E86-8415-12D0B32FDC56}" presName="LevelTwoTextNode" presStyleLbl="node2" presStyleIdx="0" presStyleCnt="5">
        <dgm:presLayoutVars>
          <dgm:chPref val="3"/>
        </dgm:presLayoutVars>
      </dgm:prSet>
      <dgm:spPr/>
      <dgm:t>
        <a:bodyPr/>
        <a:lstStyle/>
        <a:p>
          <a:endParaRPr lang="es-EC"/>
        </a:p>
      </dgm:t>
    </dgm:pt>
    <dgm:pt modelId="{AE05366E-0CD1-4491-94A3-5EC6187B87AB}" type="pres">
      <dgm:prSet presAssocID="{36114628-2A0C-4E86-8415-12D0B32FDC56}" presName="level3hierChild" presStyleCnt="0"/>
      <dgm:spPr/>
    </dgm:pt>
    <dgm:pt modelId="{EED1A722-EC82-4261-8B02-1E7936997BA8}" type="pres">
      <dgm:prSet presAssocID="{609A040F-CA61-4880-B990-EEB428A088C9}" presName="conn2-1" presStyleLbl="parChTrans1D2" presStyleIdx="1" presStyleCnt="5"/>
      <dgm:spPr/>
      <dgm:t>
        <a:bodyPr/>
        <a:lstStyle/>
        <a:p>
          <a:endParaRPr lang="es-EC"/>
        </a:p>
      </dgm:t>
    </dgm:pt>
    <dgm:pt modelId="{64D87AFB-5B77-4E34-8E66-2ACEF8B67A47}" type="pres">
      <dgm:prSet presAssocID="{609A040F-CA61-4880-B990-EEB428A088C9}" presName="connTx" presStyleLbl="parChTrans1D2" presStyleIdx="1" presStyleCnt="5"/>
      <dgm:spPr/>
      <dgm:t>
        <a:bodyPr/>
        <a:lstStyle/>
        <a:p>
          <a:endParaRPr lang="es-EC"/>
        </a:p>
      </dgm:t>
    </dgm:pt>
    <dgm:pt modelId="{512CBCC7-F7E6-4CB7-A5A4-124012A55B68}" type="pres">
      <dgm:prSet presAssocID="{B05AB4D6-A607-4E16-837B-098A3FACE037}" presName="root2" presStyleCnt="0"/>
      <dgm:spPr/>
    </dgm:pt>
    <dgm:pt modelId="{9299FB6E-D3DA-4286-B78E-493FE8AE9115}" type="pres">
      <dgm:prSet presAssocID="{B05AB4D6-A607-4E16-837B-098A3FACE037}" presName="LevelTwoTextNode" presStyleLbl="node2" presStyleIdx="1" presStyleCnt="5">
        <dgm:presLayoutVars>
          <dgm:chPref val="3"/>
        </dgm:presLayoutVars>
      </dgm:prSet>
      <dgm:spPr/>
      <dgm:t>
        <a:bodyPr/>
        <a:lstStyle/>
        <a:p>
          <a:endParaRPr lang="es-EC"/>
        </a:p>
      </dgm:t>
    </dgm:pt>
    <dgm:pt modelId="{25C94AB7-501B-447B-B244-4747EE4A4213}" type="pres">
      <dgm:prSet presAssocID="{B05AB4D6-A607-4E16-837B-098A3FACE037}" presName="level3hierChild" presStyleCnt="0"/>
      <dgm:spPr/>
    </dgm:pt>
    <dgm:pt modelId="{BE9C7D3B-7429-4962-BF4A-DE31AE52621A}" type="pres">
      <dgm:prSet presAssocID="{4816F8C6-5AE2-4D70-A2E5-E4CE3E915501}" presName="conn2-1" presStyleLbl="parChTrans1D2" presStyleIdx="2" presStyleCnt="5"/>
      <dgm:spPr/>
      <dgm:t>
        <a:bodyPr/>
        <a:lstStyle/>
        <a:p>
          <a:endParaRPr lang="es-EC"/>
        </a:p>
      </dgm:t>
    </dgm:pt>
    <dgm:pt modelId="{18DDE67A-F0BC-4196-B04A-3650AB14B639}" type="pres">
      <dgm:prSet presAssocID="{4816F8C6-5AE2-4D70-A2E5-E4CE3E915501}" presName="connTx" presStyleLbl="parChTrans1D2" presStyleIdx="2" presStyleCnt="5"/>
      <dgm:spPr/>
      <dgm:t>
        <a:bodyPr/>
        <a:lstStyle/>
        <a:p>
          <a:endParaRPr lang="es-EC"/>
        </a:p>
      </dgm:t>
    </dgm:pt>
    <dgm:pt modelId="{695A74E5-F27A-492F-8901-A940FF7BBEA0}" type="pres">
      <dgm:prSet presAssocID="{A7DBE676-93DF-4AC6-A52C-88B0C1B46FF8}" presName="root2" presStyleCnt="0"/>
      <dgm:spPr/>
    </dgm:pt>
    <dgm:pt modelId="{4F199EE1-0F60-46D2-A8B6-1DF34AD42B1A}" type="pres">
      <dgm:prSet presAssocID="{A7DBE676-93DF-4AC6-A52C-88B0C1B46FF8}" presName="LevelTwoTextNode" presStyleLbl="node2" presStyleIdx="2" presStyleCnt="5">
        <dgm:presLayoutVars>
          <dgm:chPref val="3"/>
        </dgm:presLayoutVars>
      </dgm:prSet>
      <dgm:spPr/>
      <dgm:t>
        <a:bodyPr/>
        <a:lstStyle/>
        <a:p>
          <a:endParaRPr lang="es-EC"/>
        </a:p>
      </dgm:t>
    </dgm:pt>
    <dgm:pt modelId="{679681C6-782D-4778-B040-C14221F6513F}" type="pres">
      <dgm:prSet presAssocID="{A7DBE676-93DF-4AC6-A52C-88B0C1B46FF8}" presName="level3hierChild" presStyleCnt="0"/>
      <dgm:spPr/>
    </dgm:pt>
    <dgm:pt modelId="{646330AA-4519-4086-9C80-409F469A7653}" type="pres">
      <dgm:prSet presAssocID="{BC69E05B-987E-4F7F-973B-1CDC1DFC859D}" presName="conn2-1" presStyleLbl="parChTrans1D2" presStyleIdx="3" presStyleCnt="5"/>
      <dgm:spPr/>
      <dgm:t>
        <a:bodyPr/>
        <a:lstStyle/>
        <a:p>
          <a:endParaRPr lang="es-EC"/>
        </a:p>
      </dgm:t>
    </dgm:pt>
    <dgm:pt modelId="{D06637AC-7129-4BE2-A7EA-FD3511C6A70F}" type="pres">
      <dgm:prSet presAssocID="{BC69E05B-987E-4F7F-973B-1CDC1DFC859D}" presName="connTx" presStyleLbl="parChTrans1D2" presStyleIdx="3" presStyleCnt="5"/>
      <dgm:spPr/>
      <dgm:t>
        <a:bodyPr/>
        <a:lstStyle/>
        <a:p>
          <a:endParaRPr lang="es-EC"/>
        </a:p>
      </dgm:t>
    </dgm:pt>
    <dgm:pt modelId="{754AD9A4-EEB4-4AB1-AE89-2EA2E36B814B}" type="pres">
      <dgm:prSet presAssocID="{E5823212-CD40-4DC0-8086-FF1CC7294BF9}" presName="root2" presStyleCnt="0"/>
      <dgm:spPr/>
    </dgm:pt>
    <dgm:pt modelId="{EE36B85C-AA10-44F1-B71D-2E843D004530}" type="pres">
      <dgm:prSet presAssocID="{E5823212-CD40-4DC0-8086-FF1CC7294BF9}" presName="LevelTwoTextNode" presStyleLbl="node2" presStyleIdx="3" presStyleCnt="5">
        <dgm:presLayoutVars>
          <dgm:chPref val="3"/>
        </dgm:presLayoutVars>
      </dgm:prSet>
      <dgm:spPr/>
      <dgm:t>
        <a:bodyPr/>
        <a:lstStyle/>
        <a:p>
          <a:endParaRPr lang="es-EC"/>
        </a:p>
      </dgm:t>
    </dgm:pt>
    <dgm:pt modelId="{6ADEE320-B496-4AF3-9B26-4D20F0C033FB}" type="pres">
      <dgm:prSet presAssocID="{E5823212-CD40-4DC0-8086-FF1CC7294BF9}" presName="level3hierChild" presStyleCnt="0"/>
      <dgm:spPr/>
    </dgm:pt>
    <dgm:pt modelId="{12E9DBDF-F7FA-457F-9E0A-BC375663CAFF}" type="pres">
      <dgm:prSet presAssocID="{9AED9D45-EAEA-4F83-AF71-A6271EB50C5D}" presName="conn2-1" presStyleLbl="parChTrans1D2" presStyleIdx="4" presStyleCnt="5"/>
      <dgm:spPr/>
      <dgm:t>
        <a:bodyPr/>
        <a:lstStyle/>
        <a:p>
          <a:endParaRPr lang="es-EC"/>
        </a:p>
      </dgm:t>
    </dgm:pt>
    <dgm:pt modelId="{8C8DEEB0-B5DF-4FDC-A8F0-B7BCBDF5B5A0}" type="pres">
      <dgm:prSet presAssocID="{9AED9D45-EAEA-4F83-AF71-A6271EB50C5D}" presName="connTx" presStyleLbl="parChTrans1D2" presStyleIdx="4" presStyleCnt="5"/>
      <dgm:spPr/>
      <dgm:t>
        <a:bodyPr/>
        <a:lstStyle/>
        <a:p>
          <a:endParaRPr lang="es-EC"/>
        </a:p>
      </dgm:t>
    </dgm:pt>
    <dgm:pt modelId="{715F27AD-C2A9-4F7F-9746-1FA00AB41F2F}" type="pres">
      <dgm:prSet presAssocID="{A1C9EFF5-E348-42E3-9729-B22444E32A2F}" presName="root2" presStyleCnt="0"/>
      <dgm:spPr/>
    </dgm:pt>
    <dgm:pt modelId="{943C9BB3-811D-4B38-8E06-0AB408A99790}" type="pres">
      <dgm:prSet presAssocID="{A1C9EFF5-E348-42E3-9729-B22444E32A2F}" presName="LevelTwoTextNode" presStyleLbl="node2" presStyleIdx="4" presStyleCnt="5">
        <dgm:presLayoutVars>
          <dgm:chPref val="3"/>
        </dgm:presLayoutVars>
      </dgm:prSet>
      <dgm:spPr/>
      <dgm:t>
        <a:bodyPr/>
        <a:lstStyle/>
        <a:p>
          <a:endParaRPr lang="es-EC"/>
        </a:p>
      </dgm:t>
    </dgm:pt>
    <dgm:pt modelId="{BF58FE06-332C-441A-A022-66697FF581BF}" type="pres">
      <dgm:prSet presAssocID="{A1C9EFF5-E348-42E3-9729-B22444E32A2F}" presName="level3hierChild" presStyleCnt="0"/>
      <dgm:spPr/>
    </dgm:pt>
  </dgm:ptLst>
  <dgm:cxnLst>
    <dgm:cxn modelId="{4499EC92-8008-49AE-BEFC-EA088AD9504E}" srcId="{3BC78EFF-4EF0-432B-90AE-BFE8EAFBD165}" destId="{E5823212-CD40-4DC0-8086-FF1CC7294BF9}" srcOrd="3" destOrd="0" parTransId="{BC69E05B-987E-4F7F-973B-1CDC1DFC859D}" sibTransId="{55F883DE-3F44-4D96-88F8-C9ABAED7E316}"/>
    <dgm:cxn modelId="{7671CBD1-8B7E-41D7-8AFF-685DB2EFB15A}" type="presOf" srcId="{A7DBE676-93DF-4AC6-A52C-88B0C1B46FF8}" destId="{4F199EE1-0F60-46D2-A8B6-1DF34AD42B1A}" srcOrd="0" destOrd="0" presId="urn:microsoft.com/office/officeart/2008/layout/HorizontalMultiLevelHierarchy"/>
    <dgm:cxn modelId="{AC603259-5E0D-4E8C-B525-9CD347C26EAF}" type="presOf" srcId="{BC69E05B-987E-4F7F-973B-1CDC1DFC859D}" destId="{D06637AC-7129-4BE2-A7EA-FD3511C6A70F}" srcOrd="1" destOrd="0" presId="urn:microsoft.com/office/officeart/2008/layout/HorizontalMultiLevelHierarchy"/>
    <dgm:cxn modelId="{976994C6-DBCC-4C67-8D6C-986B2D15246D}" type="presOf" srcId="{E5823212-CD40-4DC0-8086-FF1CC7294BF9}" destId="{EE36B85C-AA10-44F1-B71D-2E843D004530}" srcOrd="0" destOrd="0" presId="urn:microsoft.com/office/officeart/2008/layout/HorizontalMultiLevelHierarchy"/>
    <dgm:cxn modelId="{7D350391-6F30-4D09-A7D3-09ABFDE68A2E}" type="presOf" srcId="{9AED9D45-EAEA-4F83-AF71-A6271EB50C5D}" destId="{12E9DBDF-F7FA-457F-9E0A-BC375663CAFF}" srcOrd="0" destOrd="0" presId="urn:microsoft.com/office/officeart/2008/layout/HorizontalMultiLevelHierarchy"/>
    <dgm:cxn modelId="{19305133-2524-4AFA-AD3B-5A3C046F684D}" srcId="{3BC78EFF-4EF0-432B-90AE-BFE8EAFBD165}" destId="{A7DBE676-93DF-4AC6-A52C-88B0C1B46FF8}" srcOrd="2" destOrd="0" parTransId="{4816F8C6-5AE2-4D70-A2E5-E4CE3E915501}" sibTransId="{D0A462FD-C400-4E59-BD03-A316CB57DD8C}"/>
    <dgm:cxn modelId="{F129EEB4-E455-4299-B191-E9DD8F5E8A5B}" type="presOf" srcId="{4816F8C6-5AE2-4D70-A2E5-E4CE3E915501}" destId="{18DDE67A-F0BC-4196-B04A-3650AB14B639}" srcOrd="1" destOrd="0" presId="urn:microsoft.com/office/officeart/2008/layout/HorizontalMultiLevelHierarchy"/>
    <dgm:cxn modelId="{29F06D79-A2B4-41F5-B1E5-143CD61A3D57}" type="presOf" srcId="{9AED9D45-EAEA-4F83-AF71-A6271EB50C5D}" destId="{8C8DEEB0-B5DF-4FDC-A8F0-B7BCBDF5B5A0}" srcOrd="1" destOrd="0" presId="urn:microsoft.com/office/officeart/2008/layout/HorizontalMultiLevelHierarchy"/>
    <dgm:cxn modelId="{BA772474-742A-4ADA-A375-F4031AFE8A11}" type="presOf" srcId="{36114628-2A0C-4E86-8415-12D0B32FDC56}" destId="{AE9D8DF0-0882-41DC-BAEF-9A86F40157D1}" srcOrd="0" destOrd="0" presId="urn:microsoft.com/office/officeart/2008/layout/HorizontalMultiLevelHierarchy"/>
    <dgm:cxn modelId="{C10BF424-50CB-471A-83A3-1F2488F6EB38}" type="presOf" srcId="{307B2381-BF3B-496D-A77F-EE2FD1CEE75E}" destId="{3932001A-770C-4E6C-AD69-50DAEDD0B7E6}" srcOrd="0" destOrd="0" presId="urn:microsoft.com/office/officeart/2008/layout/HorizontalMultiLevelHierarchy"/>
    <dgm:cxn modelId="{321281C2-1B72-47EB-BFC1-33E503DFD83C}" type="presOf" srcId="{3BC78EFF-4EF0-432B-90AE-BFE8EAFBD165}" destId="{44382C55-E904-40AC-92D8-5306815EEF2E}" srcOrd="0" destOrd="0" presId="urn:microsoft.com/office/officeart/2008/layout/HorizontalMultiLevelHierarchy"/>
    <dgm:cxn modelId="{AA804BC7-00BA-44D8-B68E-DCDD13D0F41C}" srcId="{307B2381-BF3B-496D-A77F-EE2FD1CEE75E}" destId="{3BC78EFF-4EF0-432B-90AE-BFE8EAFBD165}" srcOrd="0" destOrd="0" parTransId="{F82A3F02-482E-49BB-85C1-422CDCA41036}" sibTransId="{39B9D011-3825-4B94-8845-A8D5A6E5C249}"/>
    <dgm:cxn modelId="{E589DDC8-3A64-4152-BF56-CF4835F75C42}" type="presOf" srcId="{B05AB4D6-A607-4E16-837B-098A3FACE037}" destId="{9299FB6E-D3DA-4286-B78E-493FE8AE9115}" srcOrd="0" destOrd="0" presId="urn:microsoft.com/office/officeart/2008/layout/HorizontalMultiLevelHierarchy"/>
    <dgm:cxn modelId="{9D4CFDCC-C288-4BA2-99A0-A26AB40C1C3C}" type="presOf" srcId="{BC69E05B-987E-4F7F-973B-1CDC1DFC859D}" destId="{646330AA-4519-4086-9C80-409F469A7653}" srcOrd="0" destOrd="0" presId="urn:microsoft.com/office/officeart/2008/layout/HorizontalMultiLevelHierarchy"/>
    <dgm:cxn modelId="{EBCC290D-819D-4264-91A3-97946F8FD19B}" type="presOf" srcId="{609A040F-CA61-4880-B990-EEB428A088C9}" destId="{64D87AFB-5B77-4E34-8E66-2ACEF8B67A47}" srcOrd="1" destOrd="0" presId="urn:microsoft.com/office/officeart/2008/layout/HorizontalMultiLevelHierarchy"/>
    <dgm:cxn modelId="{6AA0E0FF-806A-4D9C-B938-34969D52B23F}" type="presOf" srcId="{646768A2-187B-47D1-AEA4-CC7FDB538DE3}" destId="{89C8DEA5-AF88-4793-8791-5DB5216F43A2}" srcOrd="0" destOrd="0" presId="urn:microsoft.com/office/officeart/2008/layout/HorizontalMultiLevelHierarchy"/>
    <dgm:cxn modelId="{BC82D5BA-6C0B-4D92-A9F8-D69C9B747B7B}" type="presOf" srcId="{4816F8C6-5AE2-4D70-A2E5-E4CE3E915501}" destId="{BE9C7D3B-7429-4962-BF4A-DE31AE52621A}" srcOrd="0" destOrd="0" presId="urn:microsoft.com/office/officeart/2008/layout/HorizontalMultiLevelHierarchy"/>
    <dgm:cxn modelId="{5A07EEC3-8FA6-4966-AECE-EDD4F6597621}" srcId="{3BC78EFF-4EF0-432B-90AE-BFE8EAFBD165}" destId="{A1C9EFF5-E348-42E3-9729-B22444E32A2F}" srcOrd="4" destOrd="0" parTransId="{9AED9D45-EAEA-4F83-AF71-A6271EB50C5D}" sibTransId="{EADBB7B9-A49A-4622-A69A-E6AF4A854137}"/>
    <dgm:cxn modelId="{85D0F807-6732-4732-81F3-B2DC1BA88577}" type="presOf" srcId="{609A040F-CA61-4880-B990-EEB428A088C9}" destId="{EED1A722-EC82-4261-8B02-1E7936997BA8}" srcOrd="0" destOrd="0" presId="urn:microsoft.com/office/officeart/2008/layout/HorizontalMultiLevelHierarchy"/>
    <dgm:cxn modelId="{11353143-B022-4038-A197-0EA1BE809204}" type="presOf" srcId="{A1C9EFF5-E348-42E3-9729-B22444E32A2F}" destId="{943C9BB3-811D-4B38-8E06-0AB408A99790}" srcOrd="0" destOrd="0" presId="urn:microsoft.com/office/officeart/2008/layout/HorizontalMultiLevelHierarchy"/>
    <dgm:cxn modelId="{F477950D-5709-4229-9379-DE46B6173942}" srcId="{3BC78EFF-4EF0-432B-90AE-BFE8EAFBD165}" destId="{B05AB4D6-A607-4E16-837B-098A3FACE037}" srcOrd="1" destOrd="0" parTransId="{609A040F-CA61-4880-B990-EEB428A088C9}" sibTransId="{A2DEB90E-D67E-4F9D-886E-983E256C0DCC}"/>
    <dgm:cxn modelId="{10212047-7521-433F-A09F-5C6EDC35612A}" type="presOf" srcId="{646768A2-187B-47D1-AEA4-CC7FDB538DE3}" destId="{66999C7A-9AB1-47F9-81F6-FDB95CAFEDF3}" srcOrd="1" destOrd="0" presId="urn:microsoft.com/office/officeart/2008/layout/HorizontalMultiLevelHierarchy"/>
    <dgm:cxn modelId="{B28A5FDC-F96B-4E39-A3AF-85A8070E6EC9}" srcId="{3BC78EFF-4EF0-432B-90AE-BFE8EAFBD165}" destId="{36114628-2A0C-4E86-8415-12D0B32FDC56}" srcOrd="0" destOrd="0" parTransId="{646768A2-187B-47D1-AEA4-CC7FDB538DE3}" sibTransId="{BC54CD3F-F07B-4259-9DB6-7DA69259085A}"/>
    <dgm:cxn modelId="{1A1099AE-05A1-4324-B9EE-D3F4E400FA4E}" type="presParOf" srcId="{3932001A-770C-4E6C-AD69-50DAEDD0B7E6}" destId="{0ED8AB09-3D9B-4F44-AFD4-E2C3C6AC06A2}" srcOrd="0" destOrd="0" presId="urn:microsoft.com/office/officeart/2008/layout/HorizontalMultiLevelHierarchy"/>
    <dgm:cxn modelId="{E2C249A9-9518-49B2-80CC-D5A0083ED37A}" type="presParOf" srcId="{0ED8AB09-3D9B-4F44-AFD4-E2C3C6AC06A2}" destId="{44382C55-E904-40AC-92D8-5306815EEF2E}" srcOrd="0" destOrd="0" presId="urn:microsoft.com/office/officeart/2008/layout/HorizontalMultiLevelHierarchy"/>
    <dgm:cxn modelId="{3870E9A6-3481-4203-A6E5-0354D57152E6}" type="presParOf" srcId="{0ED8AB09-3D9B-4F44-AFD4-E2C3C6AC06A2}" destId="{22856850-1572-4FD4-8A58-1104408615C3}" srcOrd="1" destOrd="0" presId="urn:microsoft.com/office/officeart/2008/layout/HorizontalMultiLevelHierarchy"/>
    <dgm:cxn modelId="{0DB1B6A3-A598-4CC5-AC03-FDA146583B35}" type="presParOf" srcId="{22856850-1572-4FD4-8A58-1104408615C3}" destId="{89C8DEA5-AF88-4793-8791-5DB5216F43A2}" srcOrd="0" destOrd="0" presId="urn:microsoft.com/office/officeart/2008/layout/HorizontalMultiLevelHierarchy"/>
    <dgm:cxn modelId="{C676043A-FC31-4FF4-B1CC-5EFF26E8842A}" type="presParOf" srcId="{89C8DEA5-AF88-4793-8791-5DB5216F43A2}" destId="{66999C7A-9AB1-47F9-81F6-FDB95CAFEDF3}" srcOrd="0" destOrd="0" presId="urn:microsoft.com/office/officeart/2008/layout/HorizontalMultiLevelHierarchy"/>
    <dgm:cxn modelId="{C1DB9882-CDC6-4974-8346-8E8849B05894}" type="presParOf" srcId="{22856850-1572-4FD4-8A58-1104408615C3}" destId="{6EE63A7F-9760-434B-9ADF-09EC72BD2864}" srcOrd="1" destOrd="0" presId="urn:microsoft.com/office/officeart/2008/layout/HorizontalMultiLevelHierarchy"/>
    <dgm:cxn modelId="{263A782D-1A7F-4B2C-BBD7-ABDF7B8F8F9E}" type="presParOf" srcId="{6EE63A7F-9760-434B-9ADF-09EC72BD2864}" destId="{AE9D8DF0-0882-41DC-BAEF-9A86F40157D1}" srcOrd="0" destOrd="0" presId="urn:microsoft.com/office/officeart/2008/layout/HorizontalMultiLevelHierarchy"/>
    <dgm:cxn modelId="{73A463F0-2D6B-4E99-828D-2147AC59CF89}" type="presParOf" srcId="{6EE63A7F-9760-434B-9ADF-09EC72BD2864}" destId="{AE05366E-0CD1-4491-94A3-5EC6187B87AB}" srcOrd="1" destOrd="0" presId="urn:microsoft.com/office/officeart/2008/layout/HorizontalMultiLevelHierarchy"/>
    <dgm:cxn modelId="{DF947F9C-E12A-45E4-B93B-AD877D7E4815}" type="presParOf" srcId="{22856850-1572-4FD4-8A58-1104408615C3}" destId="{EED1A722-EC82-4261-8B02-1E7936997BA8}" srcOrd="2" destOrd="0" presId="urn:microsoft.com/office/officeart/2008/layout/HorizontalMultiLevelHierarchy"/>
    <dgm:cxn modelId="{75DAFD67-8CBC-4BE1-9163-C53C3CFDA7EB}" type="presParOf" srcId="{EED1A722-EC82-4261-8B02-1E7936997BA8}" destId="{64D87AFB-5B77-4E34-8E66-2ACEF8B67A47}" srcOrd="0" destOrd="0" presId="urn:microsoft.com/office/officeart/2008/layout/HorizontalMultiLevelHierarchy"/>
    <dgm:cxn modelId="{C35FCB3A-23D6-4371-862F-B7EFB60C01FA}" type="presParOf" srcId="{22856850-1572-4FD4-8A58-1104408615C3}" destId="{512CBCC7-F7E6-4CB7-A5A4-124012A55B68}" srcOrd="3" destOrd="0" presId="urn:microsoft.com/office/officeart/2008/layout/HorizontalMultiLevelHierarchy"/>
    <dgm:cxn modelId="{BF5D9334-A175-4CC7-8745-1E34DB391147}" type="presParOf" srcId="{512CBCC7-F7E6-4CB7-A5A4-124012A55B68}" destId="{9299FB6E-D3DA-4286-B78E-493FE8AE9115}" srcOrd="0" destOrd="0" presId="urn:microsoft.com/office/officeart/2008/layout/HorizontalMultiLevelHierarchy"/>
    <dgm:cxn modelId="{CDA3C49D-0875-453F-AF75-B5791B9C2F54}" type="presParOf" srcId="{512CBCC7-F7E6-4CB7-A5A4-124012A55B68}" destId="{25C94AB7-501B-447B-B244-4747EE4A4213}" srcOrd="1" destOrd="0" presId="urn:microsoft.com/office/officeart/2008/layout/HorizontalMultiLevelHierarchy"/>
    <dgm:cxn modelId="{82CBFCC1-7C8F-46A0-9433-33EF5BACA253}" type="presParOf" srcId="{22856850-1572-4FD4-8A58-1104408615C3}" destId="{BE9C7D3B-7429-4962-BF4A-DE31AE52621A}" srcOrd="4" destOrd="0" presId="urn:microsoft.com/office/officeart/2008/layout/HorizontalMultiLevelHierarchy"/>
    <dgm:cxn modelId="{196972C3-F87D-436E-92F9-151F9F50E27C}" type="presParOf" srcId="{BE9C7D3B-7429-4962-BF4A-DE31AE52621A}" destId="{18DDE67A-F0BC-4196-B04A-3650AB14B639}" srcOrd="0" destOrd="0" presId="urn:microsoft.com/office/officeart/2008/layout/HorizontalMultiLevelHierarchy"/>
    <dgm:cxn modelId="{7BE1D6A9-98D6-4AEE-A623-AA4891D21973}" type="presParOf" srcId="{22856850-1572-4FD4-8A58-1104408615C3}" destId="{695A74E5-F27A-492F-8901-A940FF7BBEA0}" srcOrd="5" destOrd="0" presId="urn:microsoft.com/office/officeart/2008/layout/HorizontalMultiLevelHierarchy"/>
    <dgm:cxn modelId="{FAA67D10-1975-4CDB-94C8-9DE77ECA9469}" type="presParOf" srcId="{695A74E5-F27A-492F-8901-A940FF7BBEA0}" destId="{4F199EE1-0F60-46D2-A8B6-1DF34AD42B1A}" srcOrd="0" destOrd="0" presId="urn:microsoft.com/office/officeart/2008/layout/HorizontalMultiLevelHierarchy"/>
    <dgm:cxn modelId="{203493E2-0591-4825-8751-7B29588D3C5A}" type="presParOf" srcId="{695A74E5-F27A-492F-8901-A940FF7BBEA0}" destId="{679681C6-782D-4778-B040-C14221F6513F}" srcOrd="1" destOrd="0" presId="urn:microsoft.com/office/officeart/2008/layout/HorizontalMultiLevelHierarchy"/>
    <dgm:cxn modelId="{66FD9939-502F-4FEF-A816-1A67F099C5E7}" type="presParOf" srcId="{22856850-1572-4FD4-8A58-1104408615C3}" destId="{646330AA-4519-4086-9C80-409F469A7653}" srcOrd="6" destOrd="0" presId="urn:microsoft.com/office/officeart/2008/layout/HorizontalMultiLevelHierarchy"/>
    <dgm:cxn modelId="{AFC6BF3E-E9C1-4613-9364-7FE28DC45797}" type="presParOf" srcId="{646330AA-4519-4086-9C80-409F469A7653}" destId="{D06637AC-7129-4BE2-A7EA-FD3511C6A70F}" srcOrd="0" destOrd="0" presId="urn:microsoft.com/office/officeart/2008/layout/HorizontalMultiLevelHierarchy"/>
    <dgm:cxn modelId="{7DA9C4D0-9B99-4D2F-8810-4D8D333F1845}" type="presParOf" srcId="{22856850-1572-4FD4-8A58-1104408615C3}" destId="{754AD9A4-EEB4-4AB1-AE89-2EA2E36B814B}" srcOrd="7" destOrd="0" presId="urn:microsoft.com/office/officeart/2008/layout/HorizontalMultiLevelHierarchy"/>
    <dgm:cxn modelId="{66B88E97-5287-4B18-8E29-0300EB29865F}" type="presParOf" srcId="{754AD9A4-EEB4-4AB1-AE89-2EA2E36B814B}" destId="{EE36B85C-AA10-44F1-B71D-2E843D004530}" srcOrd="0" destOrd="0" presId="urn:microsoft.com/office/officeart/2008/layout/HorizontalMultiLevelHierarchy"/>
    <dgm:cxn modelId="{F97DE883-8250-446E-8DB4-91B43B6FACA7}" type="presParOf" srcId="{754AD9A4-EEB4-4AB1-AE89-2EA2E36B814B}" destId="{6ADEE320-B496-4AF3-9B26-4D20F0C033FB}" srcOrd="1" destOrd="0" presId="urn:microsoft.com/office/officeart/2008/layout/HorizontalMultiLevelHierarchy"/>
    <dgm:cxn modelId="{85684326-BF96-4EA4-9A79-A851EB475694}" type="presParOf" srcId="{22856850-1572-4FD4-8A58-1104408615C3}" destId="{12E9DBDF-F7FA-457F-9E0A-BC375663CAFF}" srcOrd="8" destOrd="0" presId="urn:microsoft.com/office/officeart/2008/layout/HorizontalMultiLevelHierarchy"/>
    <dgm:cxn modelId="{98633852-44B6-44A1-8EC6-E18B35C31A39}" type="presParOf" srcId="{12E9DBDF-F7FA-457F-9E0A-BC375663CAFF}" destId="{8C8DEEB0-B5DF-4FDC-A8F0-B7BCBDF5B5A0}" srcOrd="0" destOrd="0" presId="urn:microsoft.com/office/officeart/2008/layout/HorizontalMultiLevelHierarchy"/>
    <dgm:cxn modelId="{1C8F8794-05D2-4CDE-A978-7DEBD484C048}" type="presParOf" srcId="{22856850-1572-4FD4-8A58-1104408615C3}" destId="{715F27AD-C2A9-4F7F-9746-1FA00AB41F2F}" srcOrd="9" destOrd="0" presId="urn:microsoft.com/office/officeart/2008/layout/HorizontalMultiLevelHierarchy"/>
    <dgm:cxn modelId="{A271180D-72EB-4154-891A-C7196EDD2897}" type="presParOf" srcId="{715F27AD-C2A9-4F7F-9746-1FA00AB41F2F}" destId="{943C9BB3-811D-4B38-8E06-0AB408A99790}" srcOrd="0" destOrd="0" presId="urn:microsoft.com/office/officeart/2008/layout/HorizontalMultiLevelHierarchy"/>
    <dgm:cxn modelId="{54601749-2E04-4C9F-998E-9B736980A920}" type="presParOf" srcId="{715F27AD-C2A9-4F7F-9746-1FA00AB41F2F}" destId="{BF58FE06-332C-441A-A022-66697FF581BF}"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A20E8A-EA86-4E03-8538-6231A326012B}">
      <dsp:nvSpPr>
        <dsp:cNvPr id="0" name=""/>
        <dsp:cNvSpPr/>
      </dsp:nvSpPr>
      <dsp:spPr>
        <a:xfrm>
          <a:off x="0" y="205742"/>
          <a:ext cx="5635809" cy="694575"/>
        </a:xfrm>
        <a:prstGeom prst="rect">
          <a:avLst/>
        </a:prstGeom>
        <a:noFill/>
        <a:ln w="1270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7401" tIns="145796" rIns="437401" bIns="78232" numCol="1" spcCol="1270" anchor="t" anchorCtr="0">
          <a:noAutofit/>
        </a:bodyPr>
        <a:lstStyle/>
        <a:p>
          <a:pPr marL="57150" lvl="1" indent="-57150" algn="just" defTabSz="488950">
            <a:lnSpc>
              <a:spcPct val="90000"/>
            </a:lnSpc>
            <a:spcBef>
              <a:spcPct val="0"/>
            </a:spcBef>
            <a:spcAft>
              <a:spcPct val="15000"/>
            </a:spcAft>
            <a:buChar char="••"/>
          </a:pPr>
          <a:r>
            <a:rPr lang="es-EC" sz="1100" kern="1200" dirty="0">
              <a:solidFill>
                <a:schemeClr val="tx1"/>
              </a:solidFill>
              <a:latin typeface="Century Gothic" panose="020B0502020202020204" pitchFamily="34" charset="0"/>
              <a:ea typeface="Century Gothic" charset="0"/>
              <a:cs typeface="Century Gothic" charset="0"/>
            </a:rPr>
            <a:t>Producir información estadística </a:t>
          </a:r>
          <a:r>
            <a:rPr lang="es-MX" sz="1100" kern="1200" dirty="0">
              <a:solidFill>
                <a:schemeClr val="tx1"/>
              </a:solidFill>
              <a:latin typeface="Century Gothic" panose="020B0502020202020204" pitchFamily="34" charset="0"/>
              <a:ea typeface="Century Gothic" charset="0"/>
              <a:cs typeface="Century Gothic" charset="0"/>
            </a:rPr>
            <a:t>del sector agropecuario, misma que permite la ejecución y evaluación de los programas y proyectos que implementa el Estado, en beneficio de la población.</a:t>
          </a:r>
          <a:endParaRPr lang="es-EC" sz="1100" kern="1200" dirty="0">
            <a:solidFill>
              <a:schemeClr val="tx1"/>
            </a:solidFill>
            <a:latin typeface="Century Gothic" panose="020B0502020202020204" pitchFamily="34" charset="0"/>
          </a:endParaRPr>
        </a:p>
      </dsp:txBody>
      <dsp:txXfrm>
        <a:off x="0" y="205742"/>
        <a:ext cx="5635809" cy="694575"/>
      </dsp:txXfrm>
    </dsp:sp>
    <dsp:sp modelId="{773AF2D0-D79F-4C35-900D-BA5EC2D1705B}">
      <dsp:nvSpPr>
        <dsp:cNvPr id="0" name=""/>
        <dsp:cNvSpPr/>
      </dsp:nvSpPr>
      <dsp:spPr>
        <a:xfrm>
          <a:off x="281790" y="129469"/>
          <a:ext cx="3945066" cy="206640"/>
        </a:xfrm>
        <a:prstGeom prst="roundRect">
          <a:avLst/>
        </a:prstGeom>
        <a:solidFill>
          <a:schemeClr val="bg1"/>
        </a:solidFill>
        <a:ln w="19050" cap="flat" cmpd="sng" algn="ctr">
          <a:solidFill>
            <a:srgbClr val="9C525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114" tIns="0" rIns="149114" bIns="0" numCol="1" spcCol="1270" anchor="ctr" anchorCtr="0">
          <a:noAutofit/>
        </a:bodyPr>
        <a:lstStyle/>
        <a:p>
          <a:pPr lvl="0" algn="l" defTabSz="488950">
            <a:lnSpc>
              <a:spcPct val="90000"/>
            </a:lnSpc>
            <a:spcBef>
              <a:spcPct val="0"/>
            </a:spcBef>
            <a:spcAft>
              <a:spcPct val="35000"/>
            </a:spcAft>
          </a:pPr>
          <a:r>
            <a:rPr lang="es-MX" sz="1100" b="1" kern="1200" dirty="0">
              <a:solidFill>
                <a:schemeClr val="tx1"/>
              </a:solidFill>
              <a:latin typeface="Century Gothic" panose="020B0502020202020204" pitchFamily="34" charset="0"/>
            </a:rPr>
            <a:t>Objetivo</a:t>
          </a:r>
          <a:endParaRPr lang="es-EC" sz="1100" b="1" kern="1200" dirty="0">
            <a:solidFill>
              <a:schemeClr val="tx1"/>
            </a:solidFill>
            <a:latin typeface="Century Gothic" panose="020B0502020202020204" pitchFamily="34" charset="0"/>
          </a:endParaRPr>
        </a:p>
      </dsp:txBody>
      <dsp:txXfrm>
        <a:off x="291877" y="139556"/>
        <a:ext cx="3924892" cy="186466"/>
      </dsp:txXfrm>
    </dsp:sp>
    <dsp:sp modelId="{067FE438-C1B0-4F80-A2BC-45DD0EBB71B8}">
      <dsp:nvSpPr>
        <dsp:cNvPr id="0" name=""/>
        <dsp:cNvSpPr/>
      </dsp:nvSpPr>
      <dsp:spPr>
        <a:xfrm>
          <a:off x="0" y="1041437"/>
          <a:ext cx="5635809" cy="562275"/>
        </a:xfrm>
        <a:prstGeom prst="rect">
          <a:avLst/>
        </a:prstGeom>
        <a:noFill/>
        <a:ln w="1270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7401" tIns="145796" rIns="437401" bIns="78232" numCol="1" spcCol="1270" anchor="t" anchorCtr="0">
          <a:noAutofit/>
        </a:bodyPr>
        <a:lstStyle/>
        <a:p>
          <a:pPr marL="57150" lvl="1" indent="-57150" algn="l" defTabSz="488950">
            <a:lnSpc>
              <a:spcPct val="90000"/>
            </a:lnSpc>
            <a:spcBef>
              <a:spcPct val="0"/>
            </a:spcBef>
            <a:spcAft>
              <a:spcPct val="15000"/>
            </a:spcAft>
            <a:buChar char="••"/>
          </a:pPr>
          <a:r>
            <a:rPr lang="es-EC" sz="1100" kern="1200" dirty="0">
              <a:solidFill>
                <a:schemeClr val="tx1"/>
              </a:solidFill>
              <a:latin typeface="Century Gothic" panose="020B0502020202020204" pitchFamily="34" charset="0"/>
            </a:rPr>
            <a:t>Marco de áreas</a:t>
          </a:r>
        </a:p>
        <a:p>
          <a:pPr marL="57150" lvl="1" indent="-57150" algn="l" defTabSz="488950">
            <a:lnSpc>
              <a:spcPct val="90000"/>
            </a:lnSpc>
            <a:spcBef>
              <a:spcPct val="0"/>
            </a:spcBef>
            <a:spcAft>
              <a:spcPct val="15000"/>
            </a:spcAft>
            <a:buChar char="••"/>
          </a:pPr>
          <a:r>
            <a:rPr lang="es-EC" sz="1100" kern="1200" dirty="0">
              <a:solidFill>
                <a:schemeClr val="tx1"/>
              </a:solidFill>
              <a:latin typeface="Century Gothic" panose="020B0502020202020204" pitchFamily="34" charset="0"/>
            </a:rPr>
            <a:t>Marco de lista</a:t>
          </a:r>
        </a:p>
      </dsp:txBody>
      <dsp:txXfrm>
        <a:off x="0" y="1041437"/>
        <a:ext cx="5635809" cy="562275"/>
      </dsp:txXfrm>
    </dsp:sp>
    <dsp:sp modelId="{E520D391-9CA0-462C-B478-AEC45DC8BD81}">
      <dsp:nvSpPr>
        <dsp:cNvPr id="0" name=""/>
        <dsp:cNvSpPr/>
      </dsp:nvSpPr>
      <dsp:spPr>
        <a:xfrm>
          <a:off x="281790" y="938117"/>
          <a:ext cx="3945066" cy="206640"/>
        </a:xfrm>
        <a:prstGeom prst="roundRect">
          <a:avLst/>
        </a:prstGeom>
        <a:solidFill>
          <a:schemeClr val="lt1">
            <a:hueOff val="0"/>
            <a:satOff val="0"/>
            <a:lumOff val="0"/>
            <a:alphaOff val="0"/>
          </a:schemeClr>
        </a:solidFill>
        <a:ln w="19050" cap="flat" cmpd="sng" algn="ctr">
          <a:solidFill>
            <a:srgbClr val="9C525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114" tIns="0" rIns="149114" bIns="0" numCol="1" spcCol="1270" anchor="ctr" anchorCtr="0">
          <a:noAutofit/>
        </a:bodyPr>
        <a:lstStyle/>
        <a:p>
          <a:pPr lvl="0" algn="l" defTabSz="488950">
            <a:lnSpc>
              <a:spcPct val="90000"/>
            </a:lnSpc>
            <a:spcBef>
              <a:spcPct val="0"/>
            </a:spcBef>
            <a:spcAft>
              <a:spcPct val="35000"/>
            </a:spcAft>
          </a:pPr>
          <a:r>
            <a:rPr lang="es-MX" sz="1100" b="1" kern="1200" dirty="0">
              <a:solidFill>
                <a:schemeClr val="tx1"/>
              </a:solidFill>
              <a:latin typeface="Century Gothic" panose="020B0502020202020204" pitchFamily="34" charset="0"/>
            </a:rPr>
            <a:t>Marco de muestreo.- Marcos múltiples</a:t>
          </a:r>
          <a:endParaRPr lang="es-EC" sz="1100" b="1" kern="1200" dirty="0">
            <a:solidFill>
              <a:schemeClr val="tx1"/>
            </a:solidFill>
            <a:latin typeface="Century Gothic" panose="020B0502020202020204" pitchFamily="34" charset="0"/>
          </a:endParaRPr>
        </a:p>
      </dsp:txBody>
      <dsp:txXfrm>
        <a:off x="291877" y="948204"/>
        <a:ext cx="3924892" cy="186466"/>
      </dsp:txXfrm>
    </dsp:sp>
    <dsp:sp modelId="{28DC7203-782A-4719-AE82-8AF677D35696}">
      <dsp:nvSpPr>
        <dsp:cNvPr id="0" name=""/>
        <dsp:cNvSpPr/>
      </dsp:nvSpPr>
      <dsp:spPr>
        <a:xfrm>
          <a:off x="0" y="1744832"/>
          <a:ext cx="5635809" cy="385875"/>
        </a:xfrm>
        <a:prstGeom prst="rect">
          <a:avLst/>
        </a:prstGeom>
        <a:noFill/>
        <a:ln w="1270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7401" tIns="145796" rIns="437401" bIns="78232" numCol="1" spcCol="1270" anchor="t" anchorCtr="0">
          <a:noAutofit/>
        </a:bodyPr>
        <a:lstStyle/>
        <a:p>
          <a:pPr marL="57150" lvl="1" indent="-57150" algn="l" defTabSz="488950">
            <a:lnSpc>
              <a:spcPct val="90000"/>
            </a:lnSpc>
            <a:spcBef>
              <a:spcPct val="0"/>
            </a:spcBef>
            <a:spcAft>
              <a:spcPct val="15000"/>
            </a:spcAft>
            <a:buChar char="••"/>
          </a:pPr>
          <a:r>
            <a:rPr lang="es-MX" sz="1100" kern="1200" dirty="0">
              <a:solidFill>
                <a:schemeClr val="tx1"/>
              </a:solidFill>
              <a:latin typeface="Century Gothic" panose="020B0502020202020204" pitchFamily="34" charset="0"/>
            </a:rPr>
            <a:t>Nacional (Excepto Galápagos)</a:t>
          </a:r>
          <a:endParaRPr lang="es-EC" sz="1100" kern="1200" dirty="0">
            <a:solidFill>
              <a:schemeClr val="tx1"/>
            </a:solidFill>
            <a:latin typeface="Century Gothic" panose="020B0502020202020204" pitchFamily="34" charset="0"/>
          </a:endParaRPr>
        </a:p>
      </dsp:txBody>
      <dsp:txXfrm>
        <a:off x="0" y="1744832"/>
        <a:ext cx="5635809" cy="385875"/>
      </dsp:txXfrm>
    </dsp:sp>
    <dsp:sp modelId="{9A3C704B-3687-4E3B-9CDC-8731489135DC}">
      <dsp:nvSpPr>
        <dsp:cNvPr id="0" name=""/>
        <dsp:cNvSpPr/>
      </dsp:nvSpPr>
      <dsp:spPr>
        <a:xfrm>
          <a:off x="281790" y="1641512"/>
          <a:ext cx="3945066" cy="206640"/>
        </a:xfrm>
        <a:prstGeom prst="roundRect">
          <a:avLst/>
        </a:prstGeom>
        <a:solidFill>
          <a:schemeClr val="lt1">
            <a:hueOff val="0"/>
            <a:satOff val="0"/>
            <a:lumOff val="0"/>
            <a:alphaOff val="0"/>
          </a:schemeClr>
        </a:solidFill>
        <a:ln w="19050" cap="flat" cmpd="sng" algn="ctr">
          <a:solidFill>
            <a:srgbClr val="9C525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114" tIns="0" rIns="149114" bIns="0" numCol="1" spcCol="1270" anchor="ctr" anchorCtr="0">
          <a:noAutofit/>
        </a:bodyPr>
        <a:lstStyle/>
        <a:p>
          <a:pPr lvl="0" algn="l" defTabSz="488950">
            <a:lnSpc>
              <a:spcPct val="90000"/>
            </a:lnSpc>
            <a:spcBef>
              <a:spcPct val="0"/>
            </a:spcBef>
            <a:spcAft>
              <a:spcPct val="35000"/>
            </a:spcAft>
          </a:pPr>
          <a:r>
            <a:rPr lang="es-MX" sz="1100" b="1" kern="1200" dirty="0">
              <a:solidFill>
                <a:schemeClr val="tx1"/>
              </a:solidFill>
              <a:latin typeface="Century Gothic" panose="020B0502020202020204" pitchFamily="34" charset="0"/>
            </a:rPr>
            <a:t>Cobertura geográfica</a:t>
          </a:r>
          <a:endParaRPr lang="es-EC" sz="1100" b="1" kern="1200" dirty="0">
            <a:solidFill>
              <a:schemeClr val="tx1"/>
            </a:solidFill>
            <a:latin typeface="Century Gothic" panose="020B0502020202020204" pitchFamily="34" charset="0"/>
          </a:endParaRPr>
        </a:p>
      </dsp:txBody>
      <dsp:txXfrm>
        <a:off x="291877" y="1651599"/>
        <a:ext cx="3924892" cy="186466"/>
      </dsp:txXfrm>
    </dsp:sp>
    <dsp:sp modelId="{85D5BC67-BDB7-4333-BCF7-D48431AB96E6}">
      <dsp:nvSpPr>
        <dsp:cNvPr id="0" name=""/>
        <dsp:cNvSpPr/>
      </dsp:nvSpPr>
      <dsp:spPr>
        <a:xfrm>
          <a:off x="0" y="2271827"/>
          <a:ext cx="5635809" cy="385875"/>
        </a:xfrm>
        <a:prstGeom prst="rect">
          <a:avLst/>
        </a:prstGeom>
        <a:noFill/>
        <a:ln w="1270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7401" tIns="145796" rIns="437401" bIns="78232" numCol="1" spcCol="1270" anchor="t" anchorCtr="0">
          <a:noAutofit/>
        </a:bodyPr>
        <a:lstStyle/>
        <a:p>
          <a:pPr marL="57150" lvl="1" indent="-57150" algn="l" defTabSz="488950">
            <a:lnSpc>
              <a:spcPct val="90000"/>
            </a:lnSpc>
            <a:spcBef>
              <a:spcPct val="0"/>
            </a:spcBef>
            <a:spcAft>
              <a:spcPct val="15000"/>
            </a:spcAft>
            <a:buChar char="••"/>
          </a:pPr>
          <a:r>
            <a:rPr lang="es-MX" sz="1100" kern="1200" dirty="0">
              <a:solidFill>
                <a:schemeClr val="tx1"/>
              </a:solidFill>
              <a:latin typeface="Century Gothic" panose="020B0502020202020204" pitchFamily="34" charset="0"/>
            </a:rPr>
            <a:t>Septiembre- Noviembre</a:t>
          </a:r>
          <a:endParaRPr lang="es-EC" sz="1100" kern="1200" dirty="0">
            <a:solidFill>
              <a:schemeClr val="tx1"/>
            </a:solidFill>
            <a:latin typeface="Century Gothic" panose="020B0502020202020204" pitchFamily="34" charset="0"/>
          </a:endParaRPr>
        </a:p>
      </dsp:txBody>
      <dsp:txXfrm>
        <a:off x="0" y="2271827"/>
        <a:ext cx="5635809" cy="385875"/>
      </dsp:txXfrm>
    </dsp:sp>
    <dsp:sp modelId="{D18F79AA-5DD8-4ACA-9AEF-9F4519CA6BF2}">
      <dsp:nvSpPr>
        <dsp:cNvPr id="0" name=""/>
        <dsp:cNvSpPr/>
      </dsp:nvSpPr>
      <dsp:spPr>
        <a:xfrm>
          <a:off x="281790" y="2168507"/>
          <a:ext cx="3945066" cy="206640"/>
        </a:xfrm>
        <a:prstGeom prst="roundRect">
          <a:avLst/>
        </a:prstGeom>
        <a:solidFill>
          <a:schemeClr val="lt1">
            <a:hueOff val="0"/>
            <a:satOff val="0"/>
            <a:lumOff val="0"/>
            <a:alphaOff val="0"/>
          </a:schemeClr>
        </a:solidFill>
        <a:ln w="19050" cap="flat" cmpd="sng" algn="ctr">
          <a:solidFill>
            <a:srgbClr val="9C525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114" tIns="0" rIns="149114" bIns="0" numCol="1" spcCol="1270" anchor="ctr" anchorCtr="0">
          <a:noAutofit/>
        </a:bodyPr>
        <a:lstStyle/>
        <a:p>
          <a:pPr lvl="0" algn="l" defTabSz="488950">
            <a:lnSpc>
              <a:spcPct val="90000"/>
            </a:lnSpc>
            <a:spcBef>
              <a:spcPct val="0"/>
            </a:spcBef>
            <a:spcAft>
              <a:spcPct val="35000"/>
            </a:spcAft>
          </a:pPr>
          <a:r>
            <a:rPr lang="es-MX" sz="1100" b="1" kern="1200" dirty="0">
              <a:solidFill>
                <a:schemeClr val="tx1"/>
              </a:solidFill>
              <a:latin typeface="Century Gothic" panose="020B0502020202020204" pitchFamily="34" charset="0"/>
            </a:rPr>
            <a:t>Período de recolección</a:t>
          </a:r>
          <a:endParaRPr lang="es-EC" sz="1100" b="1" kern="1200" dirty="0">
            <a:solidFill>
              <a:schemeClr val="tx1"/>
            </a:solidFill>
            <a:latin typeface="Century Gothic" panose="020B0502020202020204" pitchFamily="34" charset="0"/>
          </a:endParaRPr>
        </a:p>
      </dsp:txBody>
      <dsp:txXfrm>
        <a:off x="291877" y="2178594"/>
        <a:ext cx="3924892" cy="186466"/>
      </dsp:txXfrm>
    </dsp:sp>
    <dsp:sp modelId="{B02FC80F-FCAF-4CCB-8066-B9C79030E251}">
      <dsp:nvSpPr>
        <dsp:cNvPr id="0" name=""/>
        <dsp:cNvSpPr/>
      </dsp:nvSpPr>
      <dsp:spPr>
        <a:xfrm>
          <a:off x="0" y="2798822"/>
          <a:ext cx="5635809" cy="562275"/>
        </a:xfrm>
        <a:prstGeom prst="rect">
          <a:avLst/>
        </a:prstGeom>
        <a:noFill/>
        <a:ln w="1270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7401" tIns="145796" rIns="437401" bIns="78232" numCol="1" spcCol="1270" anchor="t" anchorCtr="0">
          <a:noAutofit/>
        </a:bodyPr>
        <a:lstStyle/>
        <a:p>
          <a:pPr marL="57150" lvl="1" indent="-57150" algn="l" defTabSz="488950">
            <a:lnSpc>
              <a:spcPct val="90000"/>
            </a:lnSpc>
            <a:spcBef>
              <a:spcPct val="0"/>
            </a:spcBef>
            <a:spcAft>
              <a:spcPct val="15000"/>
            </a:spcAft>
            <a:buChar char="••"/>
          </a:pPr>
          <a:r>
            <a:rPr lang="es-MX" sz="1100" kern="1200" dirty="0">
              <a:solidFill>
                <a:schemeClr val="tx1"/>
              </a:solidFill>
              <a:latin typeface="Century Gothic" panose="020B0502020202020204" pitchFamily="34" charset="0"/>
            </a:rPr>
            <a:t>Marco de áreas: Segmento</a:t>
          </a:r>
          <a:endParaRPr lang="es-EC" sz="1100" kern="1200" dirty="0">
            <a:solidFill>
              <a:schemeClr val="tx1"/>
            </a:solidFill>
            <a:latin typeface="Century Gothic" panose="020B0502020202020204" pitchFamily="34" charset="0"/>
          </a:endParaRPr>
        </a:p>
        <a:p>
          <a:pPr marL="57150" lvl="1" indent="-57150" algn="l" defTabSz="488950">
            <a:lnSpc>
              <a:spcPct val="90000"/>
            </a:lnSpc>
            <a:spcBef>
              <a:spcPct val="0"/>
            </a:spcBef>
            <a:spcAft>
              <a:spcPct val="15000"/>
            </a:spcAft>
            <a:buChar char="••"/>
          </a:pPr>
          <a:r>
            <a:rPr lang="es-MX" sz="1100" kern="1200" dirty="0">
              <a:solidFill>
                <a:schemeClr val="tx1"/>
              </a:solidFill>
              <a:latin typeface="Century Gothic" panose="020B0502020202020204" pitchFamily="34" charset="0"/>
            </a:rPr>
            <a:t>Marco de lista: Unidades de producción</a:t>
          </a:r>
          <a:endParaRPr lang="es-EC" sz="1100" kern="1200" dirty="0">
            <a:solidFill>
              <a:schemeClr val="tx1"/>
            </a:solidFill>
            <a:latin typeface="Century Gothic" panose="020B0502020202020204" pitchFamily="34" charset="0"/>
          </a:endParaRPr>
        </a:p>
      </dsp:txBody>
      <dsp:txXfrm>
        <a:off x="0" y="2798822"/>
        <a:ext cx="5635809" cy="562275"/>
      </dsp:txXfrm>
    </dsp:sp>
    <dsp:sp modelId="{C2B68618-52A5-4340-803C-0032984704AA}">
      <dsp:nvSpPr>
        <dsp:cNvPr id="0" name=""/>
        <dsp:cNvSpPr/>
      </dsp:nvSpPr>
      <dsp:spPr>
        <a:xfrm>
          <a:off x="281790" y="2695502"/>
          <a:ext cx="3945066" cy="206640"/>
        </a:xfrm>
        <a:prstGeom prst="roundRect">
          <a:avLst/>
        </a:prstGeom>
        <a:solidFill>
          <a:schemeClr val="lt1">
            <a:hueOff val="0"/>
            <a:satOff val="0"/>
            <a:lumOff val="0"/>
            <a:alphaOff val="0"/>
          </a:schemeClr>
        </a:solidFill>
        <a:ln w="19050" cap="flat" cmpd="sng" algn="ctr">
          <a:solidFill>
            <a:srgbClr val="9C525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114" tIns="0" rIns="149114" bIns="0" numCol="1" spcCol="1270" anchor="ctr" anchorCtr="0">
          <a:noAutofit/>
        </a:bodyPr>
        <a:lstStyle/>
        <a:p>
          <a:pPr lvl="0" algn="l" defTabSz="488950">
            <a:lnSpc>
              <a:spcPct val="90000"/>
            </a:lnSpc>
            <a:spcBef>
              <a:spcPct val="0"/>
            </a:spcBef>
            <a:spcAft>
              <a:spcPct val="35000"/>
            </a:spcAft>
          </a:pPr>
          <a:r>
            <a:rPr lang="es-MX" sz="1100" b="1" kern="1200" dirty="0">
              <a:solidFill>
                <a:schemeClr val="tx1"/>
              </a:solidFill>
              <a:latin typeface="Century Gothic" panose="020B0502020202020204" pitchFamily="34" charset="0"/>
            </a:rPr>
            <a:t>Unidad de observación</a:t>
          </a:r>
          <a:endParaRPr lang="es-EC" sz="1100" b="1" kern="1200" dirty="0">
            <a:solidFill>
              <a:schemeClr val="tx1"/>
            </a:solidFill>
            <a:latin typeface="Century Gothic" panose="020B0502020202020204" pitchFamily="34" charset="0"/>
          </a:endParaRPr>
        </a:p>
      </dsp:txBody>
      <dsp:txXfrm>
        <a:off x="291877" y="2705589"/>
        <a:ext cx="3924892" cy="186466"/>
      </dsp:txXfrm>
    </dsp:sp>
    <dsp:sp modelId="{C73FB8C0-4ED8-4BC2-933D-0873353BC5A4}">
      <dsp:nvSpPr>
        <dsp:cNvPr id="0" name=""/>
        <dsp:cNvSpPr/>
      </dsp:nvSpPr>
      <dsp:spPr>
        <a:xfrm>
          <a:off x="0" y="3502217"/>
          <a:ext cx="5635809" cy="926100"/>
        </a:xfrm>
        <a:prstGeom prst="rect">
          <a:avLst/>
        </a:prstGeom>
        <a:noFill/>
        <a:ln w="1270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7401" tIns="145796" rIns="437401" bIns="78232" numCol="1" spcCol="1270" anchor="t" anchorCtr="0">
          <a:noAutofit/>
        </a:bodyPr>
        <a:lstStyle/>
        <a:p>
          <a:pPr marL="57150" lvl="1" indent="-57150" algn="l" defTabSz="488950">
            <a:lnSpc>
              <a:spcPct val="90000"/>
            </a:lnSpc>
            <a:spcBef>
              <a:spcPct val="0"/>
            </a:spcBef>
            <a:spcAft>
              <a:spcPct val="15000"/>
            </a:spcAft>
            <a:buChar char="••"/>
          </a:pPr>
          <a:r>
            <a:rPr lang="es-MX" sz="1100" kern="1200" dirty="0">
              <a:solidFill>
                <a:schemeClr val="tx1"/>
              </a:solidFill>
              <a:latin typeface="Century Gothic" panose="020B0502020202020204" pitchFamily="34" charset="0"/>
            </a:rPr>
            <a:t>Nacional, regional y provincial </a:t>
          </a:r>
        </a:p>
        <a:p>
          <a:pPr marL="57150" lvl="1" indent="-57150" algn="l" defTabSz="488950">
            <a:lnSpc>
              <a:spcPct val="90000"/>
            </a:lnSpc>
            <a:spcBef>
              <a:spcPct val="0"/>
            </a:spcBef>
            <a:spcAft>
              <a:spcPct val="15000"/>
            </a:spcAft>
            <a:buChar char="••"/>
          </a:pPr>
          <a:r>
            <a:rPr lang="es-MX" sz="1100" kern="1200" dirty="0">
              <a:solidFill>
                <a:schemeClr val="tx1"/>
              </a:solidFill>
              <a:latin typeface="Century Gothic" panose="020B0502020202020204" pitchFamily="34" charset="0"/>
            </a:rPr>
            <a:t>Tipo de productores </a:t>
          </a:r>
        </a:p>
        <a:p>
          <a:pPr marL="57150" lvl="1" indent="-57150" algn="l" defTabSz="488950">
            <a:lnSpc>
              <a:spcPct val="90000"/>
            </a:lnSpc>
            <a:spcBef>
              <a:spcPct val="0"/>
            </a:spcBef>
            <a:spcAft>
              <a:spcPct val="15000"/>
            </a:spcAft>
            <a:buChar char="••"/>
          </a:pPr>
          <a:r>
            <a:rPr lang="es-MX" sz="1100" kern="1200" dirty="0">
              <a:solidFill>
                <a:schemeClr val="tx1"/>
              </a:solidFill>
              <a:latin typeface="Century Gothic" panose="020B0502020202020204" pitchFamily="34" charset="0"/>
            </a:rPr>
            <a:t>Sexo</a:t>
          </a:r>
        </a:p>
        <a:p>
          <a:pPr marL="57150" lvl="1" indent="-57150" algn="l" defTabSz="488950">
            <a:lnSpc>
              <a:spcPct val="90000"/>
            </a:lnSpc>
            <a:spcBef>
              <a:spcPct val="0"/>
            </a:spcBef>
            <a:spcAft>
              <a:spcPct val="15000"/>
            </a:spcAft>
            <a:buChar char="••"/>
          </a:pPr>
          <a:r>
            <a:rPr lang="es-MX" sz="1100" kern="1200" dirty="0">
              <a:solidFill>
                <a:schemeClr val="tx1"/>
              </a:solidFill>
              <a:latin typeface="Century Gothic" panose="020B0502020202020204" pitchFamily="34" charset="0"/>
            </a:rPr>
            <a:t>Autoidentificación étnica</a:t>
          </a:r>
        </a:p>
      </dsp:txBody>
      <dsp:txXfrm>
        <a:off x="0" y="3502217"/>
        <a:ext cx="5635809" cy="926100"/>
      </dsp:txXfrm>
    </dsp:sp>
    <dsp:sp modelId="{36452DA5-F68E-4AAE-9484-2233620DCD03}">
      <dsp:nvSpPr>
        <dsp:cNvPr id="0" name=""/>
        <dsp:cNvSpPr/>
      </dsp:nvSpPr>
      <dsp:spPr>
        <a:xfrm>
          <a:off x="281790" y="3398897"/>
          <a:ext cx="3945066" cy="206640"/>
        </a:xfrm>
        <a:prstGeom prst="roundRect">
          <a:avLst/>
        </a:prstGeom>
        <a:solidFill>
          <a:schemeClr val="lt1">
            <a:hueOff val="0"/>
            <a:satOff val="0"/>
            <a:lumOff val="0"/>
            <a:alphaOff val="0"/>
          </a:schemeClr>
        </a:solidFill>
        <a:ln w="19050" cap="flat" cmpd="sng" algn="ctr">
          <a:solidFill>
            <a:srgbClr val="9C525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114" tIns="0" rIns="149114" bIns="0" numCol="1" spcCol="1270" anchor="ctr" anchorCtr="0">
          <a:noAutofit/>
        </a:bodyPr>
        <a:lstStyle/>
        <a:p>
          <a:pPr lvl="0" algn="l" defTabSz="488950">
            <a:lnSpc>
              <a:spcPct val="90000"/>
            </a:lnSpc>
            <a:spcBef>
              <a:spcPct val="0"/>
            </a:spcBef>
            <a:spcAft>
              <a:spcPct val="35000"/>
            </a:spcAft>
          </a:pPr>
          <a:r>
            <a:rPr lang="es-MX" sz="1100" b="1" kern="1200" dirty="0">
              <a:solidFill>
                <a:schemeClr val="tx1"/>
              </a:solidFill>
              <a:latin typeface="Century Gothic" panose="020B0502020202020204" pitchFamily="34" charset="0"/>
            </a:rPr>
            <a:t>Nivel de desagregación</a:t>
          </a:r>
        </a:p>
      </dsp:txBody>
      <dsp:txXfrm>
        <a:off x="291877" y="3408984"/>
        <a:ext cx="3924892" cy="18646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395232-079E-4904-AE7A-BB910E4FC326}">
      <dsp:nvSpPr>
        <dsp:cNvPr id="0" name=""/>
        <dsp:cNvSpPr/>
      </dsp:nvSpPr>
      <dsp:spPr>
        <a:xfrm rot="10800000">
          <a:off x="867984" y="1010"/>
          <a:ext cx="2784010" cy="666995"/>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4127"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latin typeface="Century Gothic" panose="020B0502020202020204" pitchFamily="34" charset="0"/>
            </a:rPr>
            <a:t>1. Características generales de la persona productora o responsable </a:t>
          </a:r>
        </a:p>
      </dsp:txBody>
      <dsp:txXfrm rot="10800000">
        <a:off x="1034733" y="1010"/>
        <a:ext cx="2617261" cy="666995"/>
      </dsp:txXfrm>
    </dsp:sp>
    <dsp:sp modelId="{BF785464-C0B9-437D-84E2-2316DC715400}">
      <dsp:nvSpPr>
        <dsp:cNvPr id="0" name=""/>
        <dsp:cNvSpPr/>
      </dsp:nvSpPr>
      <dsp:spPr>
        <a:xfrm>
          <a:off x="534486" y="1010"/>
          <a:ext cx="666995" cy="666995"/>
        </a:xfrm>
        <a:prstGeom prst="ellipse">
          <a:avLst/>
        </a:prstGeom>
        <a:blipFill rotWithShape="1">
          <a:blip xmlns:r="http://schemas.openxmlformats.org/officeDocument/2006/relationships" r:embed="rId1"/>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96C71D-163A-482F-BC4F-122FCE45C100}">
      <dsp:nvSpPr>
        <dsp:cNvPr id="0" name=""/>
        <dsp:cNvSpPr/>
      </dsp:nvSpPr>
      <dsp:spPr>
        <a:xfrm rot="10800000">
          <a:off x="867984" y="867109"/>
          <a:ext cx="2784010" cy="666995"/>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4127"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latin typeface="Century Gothic" panose="020B0502020202020204" pitchFamily="34" charset="0"/>
            </a:rPr>
            <a:t>2. Cultivos, usos de suelo y superficie de los terrenos</a:t>
          </a:r>
        </a:p>
      </dsp:txBody>
      <dsp:txXfrm rot="10800000">
        <a:off x="1034733" y="867109"/>
        <a:ext cx="2617261" cy="666995"/>
      </dsp:txXfrm>
    </dsp:sp>
    <dsp:sp modelId="{33520EFE-17A9-4EED-8559-1F7C9E9DC8B1}">
      <dsp:nvSpPr>
        <dsp:cNvPr id="0" name=""/>
        <dsp:cNvSpPr/>
      </dsp:nvSpPr>
      <dsp:spPr>
        <a:xfrm>
          <a:off x="534486" y="867109"/>
          <a:ext cx="666995" cy="666995"/>
        </a:xfrm>
        <a:prstGeom prst="ellipse">
          <a:avLst/>
        </a:prstGeom>
        <a:blipFill rotWithShape="1">
          <a:blip xmlns:r="http://schemas.openxmlformats.org/officeDocument/2006/relationships" r:embed="rId2"/>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C6DA9AC-380C-4422-91D4-7D805C2B02A5}">
      <dsp:nvSpPr>
        <dsp:cNvPr id="0" name=""/>
        <dsp:cNvSpPr/>
      </dsp:nvSpPr>
      <dsp:spPr>
        <a:xfrm rot="10800000">
          <a:off x="867984" y="1733208"/>
          <a:ext cx="2784010" cy="666995"/>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4127"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latin typeface="Century Gothic" panose="020B0502020202020204" pitchFamily="34" charset="0"/>
            </a:rPr>
            <a:t>3. Cultivos permanentes y pastos cultivados de los terrenos</a:t>
          </a:r>
        </a:p>
      </dsp:txBody>
      <dsp:txXfrm rot="10800000">
        <a:off x="1034733" y="1733208"/>
        <a:ext cx="2617261" cy="666995"/>
      </dsp:txXfrm>
    </dsp:sp>
    <dsp:sp modelId="{87CBA5A2-1410-4780-AA86-AC9B6651B584}">
      <dsp:nvSpPr>
        <dsp:cNvPr id="0" name=""/>
        <dsp:cNvSpPr/>
      </dsp:nvSpPr>
      <dsp:spPr>
        <a:xfrm>
          <a:off x="534486" y="1733208"/>
          <a:ext cx="666995" cy="666995"/>
        </a:xfrm>
        <a:prstGeom prst="ellipse">
          <a:avLst/>
        </a:prstGeom>
        <a:blipFill rotWithShape="1">
          <a:blip xmlns:r="http://schemas.openxmlformats.org/officeDocument/2006/relationships" r:embed="rId3"/>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9774E0B-C249-4787-B765-92E37611DD26}">
      <dsp:nvSpPr>
        <dsp:cNvPr id="0" name=""/>
        <dsp:cNvSpPr/>
      </dsp:nvSpPr>
      <dsp:spPr>
        <a:xfrm rot="10800000">
          <a:off x="867984" y="2599307"/>
          <a:ext cx="2784010" cy="666995"/>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4127"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latin typeface="Century Gothic" panose="020B0502020202020204" pitchFamily="34" charset="0"/>
            </a:rPr>
            <a:t>4. Cultivos transitorios de los terrenos</a:t>
          </a:r>
        </a:p>
      </dsp:txBody>
      <dsp:txXfrm rot="10800000">
        <a:off x="1034733" y="2599307"/>
        <a:ext cx="2617261" cy="666995"/>
      </dsp:txXfrm>
    </dsp:sp>
    <dsp:sp modelId="{D0ECDA93-B1EE-4544-900F-4517EA88466D}">
      <dsp:nvSpPr>
        <dsp:cNvPr id="0" name=""/>
        <dsp:cNvSpPr/>
      </dsp:nvSpPr>
      <dsp:spPr>
        <a:xfrm>
          <a:off x="534486" y="2599307"/>
          <a:ext cx="666995" cy="666995"/>
        </a:xfrm>
        <a:prstGeom prst="ellipse">
          <a:avLst/>
        </a:prstGeom>
        <a:blipFill rotWithShape="1">
          <a:blip xmlns:r="http://schemas.openxmlformats.org/officeDocument/2006/relationships" r:embed="rId4"/>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A34654A-8AF4-495F-8D89-F3BDAC68CA5F}">
      <dsp:nvSpPr>
        <dsp:cNvPr id="0" name=""/>
        <dsp:cNvSpPr/>
      </dsp:nvSpPr>
      <dsp:spPr>
        <a:xfrm rot="10800000">
          <a:off x="867984" y="3465406"/>
          <a:ext cx="2784010" cy="666995"/>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4127"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latin typeface="Century Gothic" panose="020B0502020202020204" pitchFamily="34" charset="0"/>
            </a:rPr>
            <a:t>5. Árboles o plantas permanentes dispersos en los terrenos</a:t>
          </a:r>
        </a:p>
      </dsp:txBody>
      <dsp:txXfrm rot="10800000">
        <a:off x="1034733" y="3465406"/>
        <a:ext cx="2617261" cy="666995"/>
      </dsp:txXfrm>
    </dsp:sp>
    <dsp:sp modelId="{8851C48F-47CD-4B4A-AB90-2215CDF9DDBC}">
      <dsp:nvSpPr>
        <dsp:cNvPr id="0" name=""/>
        <dsp:cNvSpPr/>
      </dsp:nvSpPr>
      <dsp:spPr>
        <a:xfrm>
          <a:off x="534486" y="3465406"/>
          <a:ext cx="666995" cy="666995"/>
        </a:xfrm>
        <a:prstGeom prst="ellipse">
          <a:avLst/>
        </a:prstGeom>
        <a:blipFill rotWithShape="1">
          <a:blip xmlns:r="http://schemas.openxmlformats.org/officeDocument/2006/relationships" r:embed="rId5"/>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00EF11A-E257-49C4-8156-31CDB733CE68}">
      <dsp:nvSpPr>
        <dsp:cNvPr id="0" name=""/>
        <dsp:cNvSpPr/>
      </dsp:nvSpPr>
      <dsp:spPr>
        <a:xfrm rot="10800000">
          <a:off x="867984" y="4331505"/>
          <a:ext cx="2784010" cy="666995"/>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4127"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latin typeface="Century Gothic" panose="020B0502020202020204" pitchFamily="34" charset="0"/>
            </a:rPr>
            <a:t>6. Floricultura en los terrenos</a:t>
          </a:r>
        </a:p>
      </dsp:txBody>
      <dsp:txXfrm rot="10800000">
        <a:off x="1034733" y="4331505"/>
        <a:ext cx="2617261" cy="666995"/>
      </dsp:txXfrm>
    </dsp:sp>
    <dsp:sp modelId="{EBC86088-8C7D-45FB-8442-AE269EC249DF}">
      <dsp:nvSpPr>
        <dsp:cNvPr id="0" name=""/>
        <dsp:cNvSpPr/>
      </dsp:nvSpPr>
      <dsp:spPr>
        <a:xfrm>
          <a:off x="534486" y="4331505"/>
          <a:ext cx="666995" cy="666995"/>
        </a:xfrm>
        <a:prstGeom prst="ellipse">
          <a:avLst/>
        </a:prstGeom>
        <a:blipFill rotWithShape="1">
          <a:blip xmlns:r="http://schemas.openxmlformats.org/officeDocument/2006/relationships" r:embed="rId6"/>
          <a:srcRect/>
          <a:stretch>
            <a:fillRect l="-27000" r="-27000"/>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395232-079E-4904-AE7A-BB910E4FC326}">
      <dsp:nvSpPr>
        <dsp:cNvPr id="0" name=""/>
        <dsp:cNvSpPr/>
      </dsp:nvSpPr>
      <dsp:spPr>
        <a:xfrm rot="10800000">
          <a:off x="843332" y="1407"/>
          <a:ext cx="2784012" cy="568384"/>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42"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latin typeface="Century Gothic" panose="020B0502020202020204" pitchFamily="34" charset="0"/>
            </a:rPr>
            <a:t>7. Ganado Vacuno (Bovino) en los terrenos</a:t>
          </a:r>
        </a:p>
      </dsp:txBody>
      <dsp:txXfrm rot="10800000">
        <a:off x="985428" y="1407"/>
        <a:ext cx="2641916" cy="568384"/>
      </dsp:txXfrm>
    </dsp:sp>
    <dsp:sp modelId="{BF785464-C0B9-437D-84E2-2316DC715400}">
      <dsp:nvSpPr>
        <dsp:cNvPr id="0" name=""/>
        <dsp:cNvSpPr/>
      </dsp:nvSpPr>
      <dsp:spPr>
        <a:xfrm>
          <a:off x="559140" y="1407"/>
          <a:ext cx="568384" cy="568384"/>
        </a:xfrm>
        <a:prstGeom prst="ellipse">
          <a:avLst/>
        </a:prstGeom>
        <a:blipFill rotWithShape="1">
          <a:blip xmlns:r="http://schemas.openxmlformats.org/officeDocument/2006/relationships" r:embed="rId1"/>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96C71D-163A-482F-BC4F-122FCE45C100}">
      <dsp:nvSpPr>
        <dsp:cNvPr id="0" name=""/>
        <dsp:cNvSpPr/>
      </dsp:nvSpPr>
      <dsp:spPr>
        <a:xfrm rot="10800000">
          <a:off x="843332" y="739459"/>
          <a:ext cx="2784012" cy="568384"/>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42"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latin typeface="Century Gothic" panose="020B0502020202020204" pitchFamily="34" charset="0"/>
            </a:rPr>
            <a:t>8. Ganado Porcino en los terrenos</a:t>
          </a:r>
        </a:p>
      </dsp:txBody>
      <dsp:txXfrm rot="10800000">
        <a:off x="985428" y="739459"/>
        <a:ext cx="2641916" cy="568384"/>
      </dsp:txXfrm>
    </dsp:sp>
    <dsp:sp modelId="{33520EFE-17A9-4EED-8559-1F7C9E9DC8B1}">
      <dsp:nvSpPr>
        <dsp:cNvPr id="0" name=""/>
        <dsp:cNvSpPr/>
      </dsp:nvSpPr>
      <dsp:spPr>
        <a:xfrm>
          <a:off x="559140" y="739459"/>
          <a:ext cx="568384" cy="568384"/>
        </a:xfrm>
        <a:prstGeom prst="ellipse">
          <a:avLst/>
        </a:prstGeom>
        <a:blipFill rotWithShape="1">
          <a:blip xmlns:r="http://schemas.openxmlformats.org/officeDocument/2006/relationships" r:embed="rId2"/>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95A442D-4F33-483B-B2B8-4CCC6434A59A}">
      <dsp:nvSpPr>
        <dsp:cNvPr id="0" name=""/>
        <dsp:cNvSpPr/>
      </dsp:nvSpPr>
      <dsp:spPr>
        <a:xfrm rot="10800000">
          <a:off x="843332" y="1477511"/>
          <a:ext cx="2784012" cy="568384"/>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42"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latin typeface="Century Gothic" panose="020B0502020202020204" pitchFamily="34" charset="0"/>
            </a:rPr>
            <a:t>9. Ganado Ovino en los terrenos</a:t>
          </a:r>
        </a:p>
      </dsp:txBody>
      <dsp:txXfrm rot="10800000">
        <a:off x="985428" y="1477511"/>
        <a:ext cx="2641916" cy="568384"/>
      </dsp:txXfrm>
    </dsp:sp>
    <dsp:sp modelId="{2052FD44-935B-4EDA-969F-43F9C60E1671}">
      <dsp:nvSpPr>
        <dsp:cNvPr id="0" name=""/>
        <dsp:cNvSpPr/>
      </dsp:nvSpPr>
      <dsp:spPr>
        <a:xfrm>
          <a:off x="559140" y="1477511"/>
          <a:ext cx="568384" cy="568384"/>
        </a:xfrm>
        <a:prstGeom prst="ellipse">
          <a:avLst/>
        </a:prstGeom>
        <a:blipFill rotWithShape="1">
          <a:blip xmlns:r="http://schemas.openxmlformats.org/officeDocument/2006/relationships" r:embed="rId3"/>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C6DA9AC-380C-4422-91D4-7D805C2B02A5}">
      <dsp:nvSpPr>
        <dsp:cNvPr id="0" name=""/>
        <dsp:cNvSpPr/>
      </dsp:nvSpPr>
      <dsp:spPr>
        <a:xfrm rot="10800000">
          <a:off x="843332" y="2215563"/>
          <a:ext cx="2784012" cy="568384"/>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42"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latin typeface="Century Gothic" panose="020B0502020202020204" pitchFamily="34" charset="0"/>
            </a:rPr>
            <a:t>10. Otras especies de ganado en el terreno</a:t>
          </a:r>
        </a:p>
      </dsp:txBody>
      <dsp:txXfrm rot="10800000">
        <a:off x="985428" y="2215563"/>
        <a:ext cx="2641916" cy="568384"/>
      </dsp:txXfrm>
    </dsp:sp>
    <dsp:sp modelId="{87CBA5A2-1410-4780-AA86-AC9B6651B584}">
      <dsp:nvSpPr>
        <dsp:cNvPr id="0" name=""/>
        <dsp:cNvSpPr/>
      </dsp:nvSpPr>
      <dsp:spPr>
        <a:xfrm>
          <a:off x="559140" y="2215563"/>
          <a:ext cx="568384" cy="568384"/>
        </a:xfrm>
        <a:prstGeom prst="ellipse">
          <a:avLst/>
        </a:prstGeom>
        <a:blipFill rotWithShape="1">
          <a:blip xmlns:r="http://schemas.openxmlformats.org/officeDocument/2006/relationships" r:embed="rId4"/>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9774E0B-C249-4787-B765-92E37611DD26}">
      <dsp:nvSpPr>
        <dsp:cNvPr id="0" name=""/>
        <dsp:cNvSpPr/>
      </dsp:nvSpPr>
      <dsp:spPr>
        <a:xfrm rot="10800000">
          <a:off x="843332" y="2953615"/>
          <a:ext cx="2784012" cy="568384"/>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42"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latin typeface="Century Gothic" panose="020B0502020202020204" pitchFamily="34" charset="0"/>
            </a:rPr>
            <a:t>11. Aves de campo y planteles avícolas de los terrenos</a:t>
          </a:r>
        </a:p>
      </dsp:txBody>
      <dsp:txXfrm rot="10800000">
        <a:off x="985428" y="2953615"/>
        <a:ext cx="2641916" cy="568384"/>
      </dsp:txXfrm>
    </dsp:sp>
    <dsp:sp modelId="{D0ECDA93-B1EE-4544-900F-4517EA88466D}">
      <dsp:nvSpPr>
        <dsp:cNvPr id="0" name=""/>
        <dsp:cNvSpPr/>
      </dsp:nvSpPr>
      <dsp:spPr>
        <a:xfrm>
          <a:off x="559140" y="2953615"/>
          <a:ext cx="568384" cy="568384"/>
        </a:xfrm>
        <a:prstGeom prst="ellipse">
          <a:avLst/>
        </a:prstGeom>
        <a:blipFill rotWithShape="1">
          <a:blip xmlns:r="http://schemas.openxmlformats.org/officeDocument/2006/relationships" r:embed="rId5"/>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A34654A-8AF4-495F-8D89-F3BDAC68CA5F}">
      <dsp:nvSpPr>
        <dsp:cNvPr id="0" name=""/>
        <dsp:cNvSpPr/>
      </dsp:nvSpPr>
      <dsp:spPr>
        <a:xfrm rot="10800000">
          <a:off x="843332" y="3691667"/>
          <a:ext cx="2784012" cy="568384"/>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42"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latin typeface="Century Gothic" panose="020B0502020202020204" pitchFamily="34" charset="0"/>
            </a:rPr>
            <a:t>12. Empleo en los terrenos</a:t>
          </a:r>
        </a:p>
      </dsp:txBody>
      <dsp:txXfrm rot="10800000">
        <a:off x="985428" y="3691667"/>
        <a:ext cx="2641916" cy="568384"/>
      </dsp:txXfrm>
    </dsp:sp>
    <dsp:sp modelId="{8851C48F-47CD-4B4A-AB90-2215CDF9DDBC}">
      <dsp:nvSpPr>
        <dsp:cNvPr id="0" name=""/>
        <dsp:cNvSpPr/>
      </dsp:nvSpPr>
      <dsp:spPr>
        <a:xfrm>
          <a:off x="559140" y="3691667"/>
          <a:ext cx="568384" cy="568384"/>
        </a:xfrm>
        <a:prstGeom prst="ellipse">
          <a:avLst/>
        </a:prstGeom>
        <a:blipFill rotWithShape="1">
          <a:blip xmlns:r="http://schemas.openxmlformats.org/officeDocument/2006/relationships" r:embed="rId6"/>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2AC0D0A-72F5-46A6-BE00-C4E58626C2A6}">
      <dsp:nvSpPr>
        <dsp:cNvPr id="0" name=""/>
        <dsp:cNvSpPr/>
      </dsp:nvSpPr>
      <dsp:spPr>
        <a:xfrm rot="10800000">
          <a:off x="843332" y="4429719"/>
          <a:ext cx="2784012" cy="568384"/>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42"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latin typeface="Century Gothic" panose="020B0502020202020204" pitchFamily="34" charset="0"/>
            </a:rPr>
            <a:t>13. Ambiente y tecnificación</a:t>
          </a:r>
        </a:p>
      </dsp:txBody>
      <dsp:txXfrm rot="10800000">
        <a:off x="985428" y="4429719"/>
        <a:ext cx="2641916" cy="568384"/>
      </dsp:txXfrm>
    </dsp:sp>
    <dsp:sp modelId="{2FE77E80-EE89-425E-A38C-D63C61A4588E}">
      <dsp:nvSpPr>
        <dsp:cNvPr id="0" name=""/>
        <dsp:cNvSpPr/>
      </dsp:nvSpPr>
      <dsp:spPr>
        <a:xfrm>
          <a:off x="559140" y="4429719"/>
          <a:ext cx="568384" cy="568384"/>
        </a:xfrm>
        <a:prstGeom prst="ellipse">
          <a:avLst/>
        </a:prstGeom>
        <a:blipFill rotWithShape="1">
          <a:blip xmlns:r="http://schemas.openxmlformats.org/officeDocument/2006/relationships" r:embed="rId7"/>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395232-079E-4904-AE7A-BB910E4FC326}">
      <dsp:nvSpPr>
        <dsp:cNvPr id="0" name=""/>
        <dsp:cNvSpPr/>
      </dsp:nvSpPr>
      <dsp:spPr>
        <a:xfrm rot="10800000">
          <a:off x="999076" y="949861"/>
          <a:ext cx="2585617" cy="658896"/>
        </a:xfrm>
        <a:prstGeom prst="homePlat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555" tIns="45720" rIns="85344" bIns="45720" numCol="1" spcCol="1270" anchor="ctr" anchorCtr="0">
          <a:noAutofit/>
        </a:bodyPr>
        <a:lstStyle/>
        <a:p>
          <a:pPr lvl="0" algn="ctr" defTabSz="533400">
            <a:lnSpc>
              <a:spcPct val="90000"/>
            </a:lnSpc>
            <a:spcBef>
              <a:spcPct val="0"/>
            </a:spcBef>
            <a:spcAft>
              <a:spcPct val="35000"/>
            </a:spcAft>
          </a:pPr>
          <a:r>
            <a:rPr lang="es-EC" sz="1200" kern="1200" dirty="0" smtClean="0">
              <a:solidFill>
                <a:schemeClr val="tx1">
                  <a:lumMod val="65000"/>
                  <a:lumOff val="35000"/>
                </a:schemeClr>
              </a:solidFill>
              <a:latin typeface="Century Gothic" panose="020B0502020202020204" pitchFamily="34" charset="0"/>
            </a:rPr>
            <a:t>15. </a:t>
          </a:r>
          <a:r>
            <a:rPr lang="es-ES" sz="1200" kern="1200" dirty="0">
              <a:solidFill>
                <a:schemeClr val="tx1">
                  <a:lumMod val="65000"/>
                  <a:lumOff val="35000"/>
                </a:schemeClr>
              </a:solidFill>
              <a:latin typeface="Century Gothic" panose="020B0502020202020204" pitchFamily="34" charset="0"/>
            </a:rPr>
            <a:t>Otros ingresos a </a:t>
          </a:r>
          <a:r>
            <a:rPr lang="es-ES" sz="1200" kern="1200" dirty="0" smtClean="0">
              <a:solidFill>
                <a:schemeClr val="tx1">
                  <a:lumMod val="65000"/>
                  <a:lumOff val="35000"/>
                </a:schemeClr>
              </a:solidFill>
              <a:latin typeface="Century Gothic" panose="020B0502020202020204" pitchFamily="34" charset="0"/>
            </a:rPr>
            <a:t>nivel </a:t>
          </a:r>
          <a:r>
            <a:rPr lang="es-ES" sz="1200" kern="1200" dirty="0">
              <a:solidFill>
                <a:schemeClr val="tx1">
                  <a:lumMod val="65000"/>
                  <a:lumOff val="35000"/>
                </a:schemeClr>
              </a:solidFill>
              <a:latin typeface="Century Gothic" panose="020B0502020202020204" pitchFamily="34" charset="0"/>
            </a:rPr>
            <a:t>finca</a:t>
          </a:r>
          <a:endParaRPr lang="es-EC" sz="1200" kern="1200" dirty="0">
            <a:solidFill>
              <a:schemeClr val="tx1">
                <a:lumMod val="65000"/>
                <a:lumOff val="35000"/>
              </a:schemeClr>
            </a:solidFill>
            <a:latin typeface="Century Gothic" panose="020B0502020202020204" pitchFamily="34" charset="0"/>
          </a:endParaRPr>
        </a:p>
      </dsp:txBody>
      <dsp:txXfrm rot="10800000">
        <a:off x="1163800" y="949861"/>
        <a:ext cx="2420893" cy="658896"/>
      </dsp:txXfrm>
    </dsp:sp>
    <dsp:sp modelId="{BF785464-C0B9-437D-84E2-2316DC715400}">
      <dsp:nvSpPr>
        <dsp:cNvPr id="0" name=""/>
        <dsp:cNvSpPr/>
      </dsp:nvSpPr>
      <dsp:spPr>
        <a:xfrm>
          <a:off x="517936" y="1747851"/>
          <a:ext cx="658896" cy="658896"/>
        </a:xfrm>
        <a:prstGeom prst="ellipse">
          <a:avLst/>
        </a:prstGeom>
        <a:blipFill rotWithShape="1">
          <a:blip xmlns:r="http://schemas.openxmlformats.org/officeDocument/2006/relationships" r:embed="rId1"/>
          <a:stretch>
            <a:fillRect/>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044C746-564B-448E-BBC9-14A121144AC3}">
      <dsp:nvSpPr>
        <dsp:cNvPr id="0" name=""/>
        <dsp:cNvSpPr/>
      </dsp:nvSpPr>
      <dsp:spPr>
        <a:xfrm rot="10800000">
          <a:off x="986872" y="136281"/>
          <a:ext cx="2585617" cy="658896"/>
        </a:xfrm>
        <a:prstGeom prst="homePlat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555" tIns="45720" rIns="85344" bIns="45720" numCol="1" spcCol="1270" anchor="ctr" anchorCtr="0">
          <a:noAutofit/>
        </a:bodyPr>
        <a:lstStyle/>
        <a:p>
          <a:pPr lvl="0" algn="ctr" defTabSz="533400">
            <a:lnSpc>
              <a:spcPct val="90000"/>
            </a:lnSpc>
            <a:spcBef>
              <a:spcPct val="0"/>
            </a:spcBef>
            <a:spcAft>
              <a:spcPct val="35000"/>
            </a:spcAft>
          </a:pPr>
          <a:r>
            <a:rPr lang="es-ES" sz="1200" kern="1200" dirty="0" smtClean="0">
              <a:solidFill>
                <a:schemeClr val="tx1">
                  <a:lumMod val="65000"/>
                  <a:lumOff val="35000"/>
                </a:schemeClr>
              </a:solidFill>
              <a:latin typeface="Century Gothic" panose="020B0502020202020204" pitchFamily="34" charset="0"/>
            </a:rPr>
            <a:t>14. </a:t>
          </a:r>
          <a:r>
            <a:rPr lang="es-EC" sz="1200" kern="1200" dirty="0">
              <a:solidFill>
                <a:schemeClr val="tx1">
                  <a:lumMod val="65000"/>
                  <a:lumOff val="35000"/>
                </a:schemeClr>
              </a:solidFill>
              <a:latin typeface="Century Gothic" panose="020B0502020202020204" pitchFamily="34" charset="0"/>
            </a:rPr>
            <a:t>Financiamiento Actividades Agropecuarias</a:t>
          </a:r>
        </a:p>
      </dsp:txBody>
      <dsp:txXfrm rot="10800000">
        <a:off x="1151596" y="136281"/>
        <a:ext cx="2420893" cy="658896"/>
      </dsp:txXfrm>
    </dsp:sp>
    <dsp:sp modelId="{F320B5A2-1174-4861-B6E6-920930FAE81E}">
      <dsp:nvSpPr>
        <dsp:cNvPr id="0" name=""/>
        <dsp:cNvSpPr/>
      </dsp:nvSpPr>
      <dsp:spPr>
        <a:xfrm>
          <a:off x="428010" y="173587"/>
          <a:ext cx="658896" cy="658896"/>
        </a:xfrm>
        <a:prstGeom prst="ellipse">
          <a:avLst/>
        </a:prstGeom>
        <a:blipFill rotWithShape="1">
          <a:blip xmlns:r="http://schemas.openxmlformats.org/officeDocument/2006/relationships" r:embed="rId2"/>
          <a:stretch>
            <a:fillRect/>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D131563-8E3B-45F8-AF42-023CAC81B7AD}">
      <dsp:nvSpPr>
        <dsp:cNvPr id="0" name=""/>
        <dsp:cNvSpPr/>
      </dsp:nvSpPr>
      <dsp:spPr>
        <a:xfrm rot="10800000">
          <a:off x="1047918" y="2563205"/>
          <a:ext cx="2585617" cy="658896"/>
        </a:xfrm>
        <a:prstGeom prst="homePlat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555" tIns="45720" rIns="85344" bIns="45720" numCol="1" spcCol="1270" anchor="ctr" anchorCtr="0">
          <a:noAutofit/>
        </a:bodyPr>
        <a:lstStyle/>
        <a:p>
          <a:pPr lvl="0" algn="ctr" defTabSz="533400">
            <a:lnSpc>
              <a:spcPct val="90000"/>
            </a:lnSpc>
            <a:spcBef>
              <a:spcPct val="0"/>
            </a:spcBef>
            <a:spcAft>
              <a:spcPct val="35000"/>
            </a:spcAft>
          </a:pPr>
          <a:r>
            <a:rPr lang="es-ES" sz="1200" kern="1200" dirty="0" smtClean="0">
              <a:solidFill>
                <a:schemeClr val="tx1">
                  <a:lumMod val="65000"/>
                  <a:lumOff val="35000"/>
                </a:schemeClr>
              </a:solidFill>
              <a:latin typeface="Century Gothic" panose="020B0502020202020204" pitchFamily="34" charset="0"/>
            </a:rPr>
            <a:t>17. </a:t>
          </a:r>
          <a:r>
            <a:rPr lang="es-ES" sz="1200" kern="1200" dirty="0">
              <a:solidFill>
                <a:schemeClr val="tx1">
                  <a:lumMod val="65000"/>
                  <a:lumOff val="35000"/>
                </a:schemeClr>
              </a:solidFill>
              <a:latin typeface="Century Gothic" panose="020B0502020202020204" pitchFamily="34" charset="0"/>
            </a:rPr>
            <a:t>Datos adicionales de los miembros del hogar de la Persona Productora</a:t>
          </a:r>
          <a:endParaRPr lang="es-EC" sz="1200" kern="1200" dirty="0">
            <a:solidFill>
              <a:schemeClr val="tx1">
                <a:lumMod val="65000"/>
                <a:lumOff val="35000"/>
              </a:schemeClr>
            </a:solidFill>
            <a:latin typeface="Century Gothic" panose="020B0502020202020204" pitchFamily="34" charset="0"/>
          </a:endParaRPr>
        </a:p>
      </dsp:txBody>
      <dsp:txXfrm rot="10800000">
        <a:off x="1212642" y="2563205"/>
        <a:ext cx="2420893" cy="658896"/>
      </dsp:txXfrm>
    </dsp:sp>
    <dsp:sp modelId="{76B741BE-22C7-4543-B3AE-00FE239F875B}">
      <dsp:nvSpPr>
        <dsp:cNvPr id="0" name=""/>
        <dsp:cNvSpPr/>
      </dsp:nvSpPr>
      <dsp:spPr>
        <a:xfrm>
          <a:off x="428017" y="926533"/>
          <a:ext cx="658896" cy="658896"/>
        </a:xfrm>
        <a:prstGeom prst="ellipse">
          <a:avLst/>
        </a:prstGeom>
        <a:blipFill rotWithShape="1">
          <a:blip xmlns:r="http://schemas.openxmlformats.org/officeDocument/2006/relationships" r:embed="rId3"/>
          <a:stretch>
            <a:fillRect/>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CCB54B5-5E89-4151-98CD-C845F154EB88}">
      <dsp:nvSpPr>
        <dsp:cNvPr id="0" name=""/>
        <dsp:cNvSpPr/>
      </dsp:nvSpPr>
      <dsp:spPr>
        <a:xfrm rot="10800000">
          <a:off x="1023484" y="3426208"/>
          <a:ext cx="2585617" cy="658896"/>
        </a:xfrm>
        <a:prstGeom prst="homePlat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555" tIns="45720" rIns="85344" bIns="45720" numCol="1" spcCol="1270" anchor="ctr" anchorCtr="0">
          <a:noAutofit/>
        </a:bodyPr>
        <a:lstStyle/>
        <a:p>
          <a:pPr lvl="0" algn="ctr" defTabSz="533400">
            <a:lnSpc>
              <a:spcPct val="90000"/>
            </a:lnSpc>
            <a:spcBef>
              <a:spcPct val="0"/>
            </a:spcBef>
            <a:spcAft>
              <a:spcPct val="35000"/>
            </a:spcAft>
          </a:pPr>
          <a:r>
            <a:rPr lang="es-ES" sz="1200" kern="1200" dirty="0" smtClean="0">
              <a:solidFill>
                <a:schemeClr val="tx1">
                  <a:lumMod val="65000"/>
                  <a:lumOff val="35000"/>
                </a:schemeClr>
              </a:solidFill>
              <a:latin typeface="Century Gothic" panose="020B0502020202020204" pitchFamily="34" charset="0"/>
            </a:rPr>
            <a:t>18. </a:t>
          </a:r>
          <a:r>
            <a:rPr lang="es-ES" sz="1200" kern="1200" dirty="0">
              <a:solidFill>
                <a:schemeClr val="tx1">
                  <a:lumMod val="65000"/>
                  <a:lumOff val="35000"/>
                </a:schemeClr>
              </a:solidFill>
              <a:latin typeface="Century Gothic" panose="020B0502020202020204" pitchFamily="34" charset="0"/>
            </a:rPr>
            <a:t>Datos adicionales del informante</a:t>
          </a:r>
          <a:endParaRPr lang="es-EC" sz="1200" kern="1200" dirty="0">
            <a:solidFill>
              <a:schemeClr val="tx1">
                <a:lumMod val="65000"/>
                <a:lumOff val="35000"/>
              </a:schemeClr>
            </a:solidFill>
            <a:latin typeface="Century Gothic" panose="020B0502020202020204" pitchFamily="34" charset="0"/>
          </a:endParaRPr>
        </a:p>
      </dsp:txBody>
      <dsp:txXfrm rot="10800000">
        <a:off x="1188208" y="3426208"/>
        <a:ext cx="2420893" cy="658896"/>
      </dsp:txXfrm>
    </dsp:sp>
    <dsp:sp modelId="{0513F713-F815-432B-A43A-42F6A9DF4A82}">
      <dsp:nvSpPr>
        <dsp:cNvPr id="0" name=""/>
        <dsp:cNvSpPr/>
      </dsp:nvSpPr>
      <dsp:spPr>
        <a:xfrm>
          <a:off x="448291" y="2555936"/>
          <a:ext cx="658896" cy="658896"/>
        </a:xfrm>
        <a:prstGeom prst="ellipse">
          <a:avLst/>
        </a:prstGeom>
        <a:blipFill rotWithShape="1">
          <a:blip xmlns:r="http://schemas.openxmlformats.org/officeDocument/2006/relationships" r:embed="rId4"/>
          <a:stretch>
            <a:fillRect/>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3579152-D2F4-476A-9E3A-FAF8E69D5559}">
      <dsp:nvSpPr>
        <dsp:cNvPr id="0" name=""/>
        <dsp:cNvSpPr/>
      </dsp:nvSpPr>
      <dsp:spPr>
        <a:xfrm rot="10800000">
          <a:off x="1109326" y="1728588"/>
          <a:ext cx="2487467" cy="633891"/>
        </a:xfrm>
        <a:prstGeom prst="homePlat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555" tIns="45720" rIns="85344" bIns="45720" numCol="1" spcCol="1270" anchor="ctr" anchorCtr="0">
          <a:noAutofit/>
        </a:bodyPr>
        <a:lstStyle/>
        <a:p>
          <a:pPr lvl="0" algn="ctr" defTabSz="533400">
            <a:lnSpc>
              <a:spcPct val="90000"/>
            </a:lnSpc>
            <a:spcBef>
              <a:spcPct val="0"/>
            </a:spcBef>
            <a:spcAft>
              <a:spcPct val="35000"/>
            </a:spcAft>
          </a:pPr>
          <a:r>
            <a:rPr lang="es-ES" sz="1200" kern="1200" dirty="0" smtClean="0">
              <a:solidFill>
                <a:schemeClr val="tx1">
                  <a:lumMod val="65000"/>
                  <a:lumOff val="35000"/>
                </a:schemeClr>
              </a:solidFill>
              <a:latin typeface="Century Gothic" panose="020B0502020202020204" pitchFamily="34" charset="0"/>
            </a:rPr>
            <a:t>16. Costos en finca</a:t>
          </a:r>
          <a:endParaRPr lang="es-EC" sz="1200" kern="1200" dirty="0">
            <a:solidFill>
              <a:schemeClr val="tx1">
                <a:lumMod val="65000"/>
                <a:lumOff val="35000"/>
              </a:schemeClr>
            </a:solidFill>
            <a:latin typeface="Century Gothic" panose="020B0502020202020204" pitchFamily="34" charset="0"/>
          </a:endParaRPr>
        </a:p>
      </dsp:txBody>
      <dsp:txXfrm rot="10800000">
        <a:off x="1267799" y="1728588"/>
        <a:ext cx="2328994" cy="633891"/>
      </dsp:txXfrm>
    </dsp:sp>
    <dsp:sp modelId="{B27ED88F-2514-41A3-B884-1223E3823F63}">
      <dsp:nvSpPr>
        <dsp:cNvPr id="0" name=""/>
        <dsp:cNvSpPr/>
      </dsp:nvSpPr>
      <dsp:spPr>
        <a:xfrm>
          <a:off x="460085" y="3411525"/>
          <a:ext cx="658896" cy="658896"/>
        </a:xfrm>
        <a:prstGeom prst="ellipse">
          <a:avLst/>
        </a:prstGeom>
        <a:blipFill rotWithShape="1">
          <a:blip xmlns:r="http://schemas.openxmlformats.org/officeDocument/2006/relationships" r:embed="rId4"/>
          <a:stretch>
            <a:fillRect/>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91E726-AE0A-4880-8DEF-7BE942757FC4}">
      <dsp:nvSpPr>
        <dsp:cNvPr id="0" name=""/>
        <dsp:cNvSpPr/>
      </dsp:nvSpPr>
      <dsp:spPr>
        <a:xfrm>
          <a:off x="775721" y="2000"/>
          <a:ext cx="3888075" cy="91546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s-EC" sz="1400" b="1" kern="1200">
              <a:latin typeface="+mj-lt"/>
              <a:cs typeface="Arial" pitchFamily="34" charset="0"/>
            </a:rPr>
            <a:t>Asociamiento con cultivos transitorios</a:t>
          </a:r>
          <a:endParaRPr lang="es-EC" sz="1400" b="1" kern="1200" dirty="0">
            <a:latin typeface="+mj-lt"/>
            <a:cs typeface="Arial" pitchFamily="34" charset="0"/>
          </a:endParaRPr>
        </a:p>
      </dsp:txBody>
      <dsp:txXfrm>
        <a:off x="802534" y="28813"/>
        <a:ext cx="3834449" cy="861840"/>
      </dsp:txXfrm>
    </dsp:sp>
    <dsp:sp modelId="{BAE5CDAD-BB2A-4530-AD8A-38FA2F979B4E}">
      <dsp:nvSpPr>
        <dsp:cNvPr id="0" name=""/>
        <dsp:cNvSpPr/>
      </dsp:nvSpPr>
      <dsp:spPr>
        <a:xfrm>
          <a:off x="1164528" y="917467"/>
          <a:ext cx="388807" cy="1163642"/>
        </a:xfrm>
        <a:custGeom>
          <a:avLst/>
          <a:gdLst/>
          <a:ahLst/>
          <a:cxnLst/>
          <a:rect l="0" t="0" r="0" b="0"/>
          <a:pathLst>
            <a:path>
              <a:moveTo>
                <a:pt x="0" y="0"/>
              </a:moveTo>
              <a:lnTo>
                <a:pt x="0" y="1163642"/>
              </a:lnTo>
              <a:lnTo>
                <a:pt x="388807" y="1163642"/>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2D4EB8-6CA7-4196-B676-9AA5248B1863}">
      <dsp:nvSpPr>
        <dsp:cNvPr id="0" name=""/>
        <dsp:cNvSpPr/>
      </dsp:nvSpPr>
      <dsp:spPr>
        <a:xfrm>
          <a:off x="1553336" y="1403477"/>
          <a:ext cx="2811234" cy="1355266"/>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C" sz="1400" u="none" kern="1200" dirty="0">
              <a:latin typeface="+mj-lt"/>
            </a:rPr>
            <a:t>En este capítulo se debe registrar solamente los </a:t>
          </a:r>
          <a:r>
            <a:rPr lang="es-EC" sz="1400" b="1" u="none" kern="1200" dirty="0">
              <a:latin typeface="+mj-lt"/>
            </a:rPr>
            <a:t>cultivos permanentes .</a:t>
          </a:r>
          <a:endParaRPr lang="es-MX" sz="1400" b="1" i="0" u="none" kern="1200" dirty="0">
            <a:latin typeface="+mj-lt"/>
            <a:cs typeface="Arial" pitchFamily="34" charset="0"/>
          </a:endParaRPr>
        </a:p>
      </dsp:txBody>
      <dsp:txXfrm>
        <a:off x="1593030" y="1443171"/>
        <a:ext cx="2731846" cy="1275878"/>
      </dsp:txXfrm>
    </dsp:sp>
    <dsp:sp modelId="{789B25AD-E0AF-409F-9BC7-966FC1F0F660}">
      <dsp:nvSpPr>
        <dsp:cNvPr id="0" name=""/>
        <dsp:cNvSpPr/>
      </dsp:nvSpPr>
      <dsp:spPr>
        <a:xfrm>
          <a:off x="1164528" y="917467"/>
          <a:ext cx="388807" cy="3113590"/>
        </a:xfrm>
        <a:custGeom>
          <a:avLst/>
          <a:gdLst/>
          <a:ahLst/>
          <a:cxnLst/>
          <a:rect l="0" t="0" r="0" b="0"/>
          <a:pathLst>
            <a:path>
              <a:moveTo>
                <a:pt x="0" y="0"/>
              </a:moveTo>
              <a:lnTo>
                <a:pt x="0" y="3113590"/>
              </a:lnTo>
              <a:lnTo>
                <a:pt x="388807" y="311359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4EE5710-B517-4ED0-92FD-91302250BABF}">
      <dsp:nvSpPr>
        <dsp:cNvPr id="0" name=""/>
        <dsp:cNvSpPr/>
      </dsp:nvSpPr>
      <dsp:spPr>
        <a:xfrm>
          <a:off x="1553336" y="3244753"/>
          <a:ext cx="2818325" cy="1572609"/>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2451115"/>
              <a:satOff val="-3409"/>
              <a:lumOff val="-130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C" sz="1400" u="none" kern="1200" dirty="0">
              <a:latin typeface="+mj-lt"/>
            </a:rPr>
            <a:t>Los cultivos transitorios deben registrarse en su respectivo capítulo 4 </a:t>
          </a:r>
          <a:r>
            <a:rPr lang="es-EC" sz="1400" kern="1200" dirty="0">
              <a:latin typeface="+mj-lt"/>
            </a:rPr>
            <a:t>con el mismo número de terreno y asociamiento.</a:t>
          </a:r>
          <a:endParaRPr lang="es-EC" sz="1400" b="0" i="0" u="none" kern="1200" dirty="0">
            <a:latin typeface="+mj-lt"/>
            <a:cs typeface="Arial" pitchFamily="34" charset="0"/>
          </a:endParaRPr>
        </a:p>
      </dsp:txBody>
      <dsp:txXfrm>
        <a:off x="1599396" y="3290813"/>
        <a:ext cx="2726205" cy="1480489"/>
      </dsp:txXfrm>
    </dsp:sp>
    <dsp:sp modelId="{9E8342FC-A119-49D4-8398-AA0B394582F7}">
      <dsp:nvSpPr>
        <dsp:cNvPr id="0" name=""/>
        <dsp:cNvSpPr/>
      </dsp:nvSpPr>
      <dsp:spPr>
        <a:xfrm>
          <a:off x="5593124" y="0"/>
          <a:ext cx="3888075" cy="891127"/>
        </a:xfrm>
        <a:prstGeom prst="roundRect">
          <a:avLst>
            <a:gd name="adj" fmla="val 10000"/>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s-EC" sz="1400" b="1" kern="1200">
              <a:latin typeface="+mj-lt"/>
              <a:cs typeface="Arial" pitchFamily="34" charset="0"/>
            </a:rPr>
            <a:t>Asociamiento con pastos</a:t>
          </a:r>
          <a:endParaRPr lang="es-EC" sz="1400" b="1" kern="1200" dirty="0">
            <a:latin typeface="+mj-lt"/>
            <a:cs typeface="Arial" pitchFamily="34" charset="0"/>
          </a:endParaRPr>
        </a:p>
      </dsp:txBody>
      <dsp:txXfrm>
        <a:off x="5619224" y="26100"/>
        <a:ext cx="3835875" cy="838927"/>
      </dsp:txXfrm>
    </dsp:sp>
    <dsp:sp modelId="{36DA0F75-12EF-4552-AB23-F8312A65155B}">
      <dsp:nvSpPr>
        <dsp:cNvPr id="0" name=""/>
        <dsp:cNvSpPr/>
      </dsp:nvSpPr>
      <dsp:spPr>
        <a:xfrm>
          <a:off x="5981931" y="891127"/>
          <a:ext cx="431498" cy="1061297"/>
        </a:xfrm>
        <a:custGeom>
          <a:avLst/>
          <a:gdLst/>
          <a:ahLst/>
          <a:cxnLst/>
          <a:rect l="0" t="0" r="0" b="0"/>
          <a:pathLst>
            <a:path>
              <a:moveTo>
                <a:pt x="0" y="0"/>
              </a:moveTo>
              <a:lnTo>
                <a:pt x="0" y="1061297"/>
              </a:lnTo>
              <a:lnTo>
                <a:pt x="431498" y="1061297"/>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874995D-5890-4625-B0A8-E734D90EF1A7}">
      <dsp:nvSpPr>
        <dsp:cNvPr id="0" name=""/>
        <dsp:cNvSpPr/>
      </dsp:nvSpPr>
      <dsp:spPr>
        <a:xfrm>
          <a:off x="6413430" y="1379137"/>
          <a:ext cx="3125328" cy="1146574"/>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4902230"/>
              <a:satOff val="-6819"/>
              <a:lumOff val="-261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C" sz="1400" i="0" u="none" kern="1200" dirty="0">
              <a:latin typeface="+mj-lt"/>
            </a:rPr>
            <a:t>Registre tanto los cultivos permanentes como los pastos con el mismo número secuencial  de  asociamiento</a:t>
          </a:r>
          <a:endParaRPr lang="es-EC" sz="1400" i="0" u="none" kern="1200" dirty="0">
            <a:latin typeface="+mj-lt"/>
            <a:cs typeface="Arial" pitchFamily="34" charset="0"/>
          </a:endParaRPr>
        </a:p>
      </dsp:txBody>
      <dsp:txXfrm>
        <a:off x="6447012" y="1412719"/>
        <a:ext cx="3058164" cy="1079410"/>
      </dsp:txXfrm>
    </dsp:sp>
    <dsp:sp modelId="{EBE5C243-2B47-4ACB-A6EC-C4A1A41B1110}">
      <dsp:nvSpPr>
        <dsp:cNvPr id="0" name=""/>
        <dsp:cNvSpPr/>
      </dsp:nvSpPr>
      <dsp:spPr>
        <a:xfrm>
          <a:off x="5981931" y="891127"/>
          <a:ext cx="431498" cy="2898549"/>
        </a:xfrm>
        <a:custGeom>
          <a:avLst/>
          <a:gdLst/>
          <a:ahLst/>
          <a:cxnLst/>
          <a:rect l="0" t="0" r="0" b="0"/>
          <a:pathLst>
            <a:path>
              <a:moveTo>
                <a:pt x="0" y="0"/>
              </a:moveTo>
              <a:lnTo>
                <a:pt x="0" y="2898549"/>
              </a:lnTo>
              <a:lnTo>
                <a:pt x="431498" y="2898549"/>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C8EA186-F1C4-4133-BC45-2C018F605A92}">
      <dsp:nvSpPr>
        <dsp:cNvPr id="0" name=""/>
        <dsp:cNvSpPr/>
      </dsp:nvSpPr>
      <dsp:spPr>
        <a:xfrm>
          <a:off x="6413430" y="3011721"/>
          <a:ext cx="3110460" cy="1555910"/>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7353344"/>
              <a:satOff val="-10228"/>
              <a:lumOff val="-392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C" sz="1400" kern="1200" dirty="0"/>
            <a:t>Para los </a:t>
          </a:r>
          <a:r>
            <a:rPr lang="es-EC" sz="1400" b="1" kern="1200" dirty="0"/>
            <a:t>pastos, </a:t>
          </a:r>
          <a:r>
            <a:rPr lang="es-EC" sz="1400" kern="1200" dirty="0"/>
            <a:t>registre la información </a:t>
          </a:r>
          <a:r>
            <a:rPr lang="es-EC" sz="1400" b="1" kern="1200" dirty="0"/>
            <a:t>solamente</a:t>
          </a:r>
          <a:r>
            <a:rPr lang="es-EC" sz="1400" kern="1200" dirty="0"/>
            <a:t> en las columnas de la </a:t>
          </a:r>
          <a:r>
            <a:rPr lang="es-EC" sz="1400" b="1" kern="1200" dirty="0"/>
            <a:t>1 a </a:t>
          </a:r>
          <a:r>
            <a:rPr lang="es-EC" sz="1400" b="1" kern="1200" dirty="0" smtClean="0"/>
            <a:t>5,7,11 y 33 </a:t>
          </a:r>
          <a:r>
            <a:rPr lang="es-EC" sz="1400" b="1" kern="1200" dirty="0"/>
            <a:t>a </a:t>
          </a:r>
          <a:r>
            <a:rPr lang="es-EC" sz="1400" b="1" kern="1200" dirty="0" smtClean="0"/>
            <a:t>96 </a:t>
          </a:r>
          <a:r>
            <a:rPr lang="es-EC" sz="1400" kern="1200" dirty="0"/>
            <a:t>correspondiente a prácticas en el </a:t>
          </a:r>
          <a:r>
            <a:rPr lang="es-EC" sz="1400" kern="1200" dirty="0" smtClean="0"/>
            <a:t>cultivo, empleo y costos. </a:t>
          </a:r>
          <a:endParaRPr lang="es-EC" sz="1400" kern="1200" dirty="0">
            <a:latin typeface="+mj-lt"/>
          </a:endParaRPr>
        </a:p>
      </dsp:txBody>
      <dsp:txXfrm>
        <a:off x="6459001" y="3057292"/>
        <a:ext cx="3019318" cy="146476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008E65-AD30-40C8-BEC5-12992CD144FB}">
      <dsp:nvSpPr>
        <dsp:cNvPr id="0" name=""/>
        <dsp:cNvSpPr/>
      </dsp:nvSpPr>
      <dsp:spPr>
        <a:xfrm>
          <a:off x="695714" y="642"/>
          <a:ext cx="2093256" cy="862630"/>
        </a:xfrm>
        <a:prstGeom prst="roundRect">
          <a:avLst>
            <a:gd name="adj" fmla="val 1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s-ES" sz="1400" b="1" kern="1200" dirty="0">
              <a:solidFill>
                <a:schemeClr val="tx1"/>
              </a:solidFill>
              <a:latin typeface="+mj-lt"/>
              <a:cs typeface="Arial" pitchFamily="34" charset="0"/>
            </a:rPr>
            <a:t>Cultivos </a:t>
          </a:r>
          <a:r>
            <a:rPr lang="es-EC" sz="1400" b="1" kern="1200" dirty="0">
              <a:solidFill>
                <a:schemeClr val="tx1"/>
              </a:solidFill>
              <a:latin typeface="+mj-lt"/>
            </a:rPr>
            <a:t>permanentes con forrajes</a:t>
          </a:r>
          <a:endParaRPr lang="es-EC" sz="1400" b="1" kern="1200" dirty="0">
            <a:solidFill>
              <a:schemeClr val="tx1"/>
            </a:solidFill>
            <a:latin typeface="+mj-lt"/>
            <a:cs typeface="Arial" pitchFamily="34" charset="0"/>
          </a:endParaRPr>
        </a:p>
      </dsp:txBody>
      <dsp:txXfrm>
        <a:off x="720980" y="25908"/>
        <a:ext cx="2042724" cy="812098"/>
      </dsp:txXfrm>
    </dsp:sp>
    <dsp:sp modelId="{F90AA987-FAAE-4CB4-82F5-37D89156FBC3}">
      <dsp:nvSpPr>
        <dsp:cNvPr id="0" name=""/>
        <dsp:cNvSpPr/>
      </dsp:nvSpPr>
      <dsp:spPr>
        <a:xfrm>
          <a:off x="905040" y="863272"/>
          <a:ext cx="209325" cy="654320"/>
        </a:xfrm>
        <a:custGeom>
          <a:avLst/>
          <a:gdLst/>
          <a:ahLst/>
          <a:cxnLst/>
          <a:rect l="0" t="0" r="0" b="0"/>
          <a:pathLst>
            <a:path>
              <a:moveTo>
                <a:pt x="0" y="0"/>
              </a:moveTo>
              <a:lnTo>
                <a:pt x="0" y="654320"/>
              </a:lnTo>
              <a:lnTo>
                <a:pt x="209325" y="65432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482A826-D52C-462D-8FB0-121C521F9907}">
      <dsp:nvSpPr>
        <dsp:cNvPr id="0" name=""/>
        <dsp:cNvSpPr/>
      </dsp:nvSpPr>
      <dsp:spPr>
        <a:xfrm>
          <a:off x="1114365" y="1124929"/>
          <a:ext cx="4955508" cy="785326"/>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C" sz="1400" u="none" kern="1200" dirty="0">
              <a:latin typeface="+mj-lt"/>
            </a:rPr>
            <a:t>Registre en este capítulo solamente los cultivos permanentes .</a:t>
          </a:r>
          <a:endParaRPr lang="es-EC" sz="1400" u="none" kern="1200" dirty="0">
            <a:latin typeface="+mj-lt"/>
            <a:cs typeface="Arial" pitchFamily="34" charset="0"/>
          </a:endParaRPr>
        </a:p>
      </dsp:txBody>
      <dsp:txXfrm>
        <a:off x="1137366" y="1147930"/>
        <a:ext cx="4909506" cy="739324"/>
      </dsp:txXfrm>
    </dsp:sp>
    <dsp:sp modelId="{B800962D-022F-4F21-8934-BDB81BB5668A}">
      <dsp:nvSpPr>
        <dsp:cNvPr id="0" name=""/>
        <dsp:cNvSpPr/>
      </dsp:nvSpPr>
      <dsp:spPr>
        <a:xfrm>
          <a:off x="905040" y="863272"/>
          <a:ext cx="209325" cy="1884474"/>
        </a:xfrm>
        <a:custGeom>
          <a:avLst/>
          <a:gdLst/>
          <a:ahLst/>
          <a:cxnLst/>
          <a:rect l="0" t="0" r="0" b="0"/>
          <a:pathLst>
            <a:path>
              <a:moveTo>
                <a:pt x="0" y="0"/>
              </a:moveTo>
              <a:lnTo>
                <a:pt x="0" y="1884474"/>
              </a:lnTo>
              <a:lnTo>
                <a:pt x="209325" y="1884474"/>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3485520-2361-4815-AC2E-8F034B70DE40}">
      <dsp:nvSpPr>
        <dsp:cNvPr id="0" name=""/>
        <dsp:cNvSpPr/>
      </dsp:nvSpPr>
      <dsp:spPr>
        <a:xfrm>
          <a:off x="1114365" y="2171914"/>
          <a:ext cx="4849488" cy="1151667"/>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1838336"/>
              <a:satOff val="-2557"/>
              <a:lumOff val="-98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S" sz="1400" kern="1200" dirty="0"/>
            <a:t>Los forrajes en el capítulo 4 de transitorios con información hasta la columna </a:t>
          </a:r>
          <a:r>
            <a:rPr lang="es-ES" sz="1400" kern="1200" dirty="0" smtClean="0"/>
            <a:t>12, </a:t>
          </a:r>
          <a:r>
            <a:rPr lang="es-ES" sz="1400" b="1" kern="1200" dirty="0"/>
            <a:t>año de siembra</a:t>
          </a:r>
          <a:r>
            <a:rPr lang="es-ES" sz="1400" kern="1200" dirty="0"/>
            <a:t>, luego la columna </a:t>
          </a:r>
          <a:r>
            <a:rPr lang="es-ES" sz="1400" kern="1200" dirty="0" smtClean="0"/>
            <a:t>14 </a:t>
          </a:r>
          <a:r>
            <a:rPr lang="es-ES" sz="1400" kern="1200" dirty="0"/>
            <a:t>de </a:t>
          </a:r>
          <a:r>
            <a:rPr lang="es-ES" sz="1400" b="1" kern="1200" dirty="0"/>
            <a:t>superficie sembrada</a:t>
          </a:r>
          <a:r>
            <a:rPr lang="es-ES" sz="1400" kern="1200" dirty="0"/>
            <a:t> y las columnas </a:t>
          </a:r>
          <a:r>
            <a:rPr lang="es-ES" sz="1400" kern="1200" dirty="0" smtClean="0"/>
            <a:t>35 </a:t>
          </a:r>
          <a:r>
            <a:rPr lang="es-ES" sz="1400" kern="1200" dirty="0"/>
            <a:t>a la </a:t>
          </a:r>
          <a:r>
            <a:rPr lang="es-ES" sz="1400" kern="1200" dirty="0" smtClean="0"/>
            <a:t>99 </a:t>
          </a:r>
          <a:r>
            <a:rPr lang="es-ES" sz="1400" kern="1200" dirty="0"/>
            <a:t>de </a:t>
          </a:r>
          <a:r>
            <a:rPr lang="es-ES" sz="1400" b="1" kern="1200" dirty="0"/>
            <a:t>prácticas en el </a:t>
          </a:r>
          <a:r>
            <a:rPr lang="es-ES" sz="1400" b="1" kern="1200" dirty="0" smtClean="0"/>
            <a:t>cultivo, empleo, costos, y la intensión de siembra</a:t>
          </a:r>
          <a:r>
            <a:rPr lang="es-ES" sz="1400" kern="1200" dirty="0" smtClean="0"/>
            <a:t>; </a:t>
          </a:r>
          <a:r>
            <a:rPr lang="es-ES" sz="1400" b="1" kern="1200" dirty="0"/>
            <a:t>no se solicita la </a:t>
          </a:r>
          <a:r>
            <a:rPr lang="es-ES" sz="1400" b="1" kern="1200" dirty="0" smtClean="0"/>
            <a:t>producción, ni </a:t>
          </a:r>
          <a:r>
            <a:rPr lang="es-ES" sz="1400" b="1" kern="1200" dirty="0"/>
            <a:t>las ventas</a:t>
          </a:r>
          <a:endParaRPr lang="es-EC" sz="1400" u="none" kern="1200" dirty="0">
            <a:latin typeface="+mj-lt"/>
          </a:endParaRPr>
        </a:p>
      </dsp:txBody>
      <dsp:txXfrm>
        <a:off x="1148096" y="2205645"/>
        <a:ext cx="4782026" cy="1084205"/>
      </dsp:txXfrm>
    </dsp:sp>
    <dsp:sp modelId="{3377DDAF-0C94-491E-A040-5F7D6B29228F}">
      <dsp:nvSpPr>
        <dsp:cNvPr id="0" name=""/>
        <dsp:cNvSpPr/>
      </dsp:nvSpPr>
      <dsp:spPr>
        <a:xfrm>
          <a:off x="905040" y="863272"/>
          <a:ext cx="209325" cy="3245279"/>
        </a:xfrm>
        <a:custGeom>
          <a:avLst/>
          <a:gdLst/>
          <a:ahLst/>
          <a:cxnLst/>
          <a:rect l="0" t="0" r="0" b="0"/>
          <a:pathLst>
            <a:path>
              <a:moveTo>
                <a:pt x="0" y="0"/>
              </a:moveTo>
              <a:lnTo>
                <a:pt x="0" y="3245279"/>
              </a:lnTo>
              <a:lnTo>
                <a:pt x="209325" y="3245279"/>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D72F8B-1DD0-4C77-B08F-2C15FD840E33}">
      <dsp:nvSpPr>
        <dsp:cNvPr id="0" name=""/>
        <dsp:cNvSpPr/>
      </dsp:nvSpPr>
      <dsp:spPr>
        <a:xfrm>
          <a:off x="1114365" y="3585238"/>
          <a:ext cx="4707247" cy="1046628"/>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3676672"/>
              <a:satOff val="-5114"/>
              <a:lumOff val="-196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C" sz="1400" kern="1200" dirty="0">
              <a:latin typeface="+mj-lt"/>
            </a:rPr>
            <a:t>Sólo la caña forrajera debe ir registrada en este capítulo</a:t>
          </a:r>
          <a:endParaRPr lang="es-EC" sz="1400" kern="1200" dirty="0">
            <a:latin typeface="+mj-lt"/>
            <a:cs typeface="Arial" pitchFamily="34" charset="0"/>
          </a:endParaRPr>
        </a:p>
      </dsp:txBody>
      <dsp:txXfrm>
        <a:off x="1145020" y="3615893"/>
        <a:ext cx="4645937" cy="985318"/>
      </dsp:txXfrm>
    </dsp:sp>
    <dsp:sp modelId="{7D79BA28-67EA-40AB-BB8B-06F0C0097691}">
      <dsp:nvSpPr>
        <dsp:cNvPr id="0" name=""/>
        <dsp:cNvSpPr/>
      </dsp:nvSpPr>
      <dsp:spPr>
        <a:xfrm>
          <a:off x="6182114" y="0"/>
          <a:ext cx="2093256" cy="886797"/>
        </a:xfrm>
        <a:prstGeom prst="roundRect">
          <a:avLst>
            <a:gd name="adj" fmla="val 10000"/>
          </a:avLst>
        </a:prstGeom>
        <a:solidFill>
          <a:schemeClr val="accent6">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s-ES" sz="1400" b="1" kern="1200" dirty="0">
              <a:solidFill>
                <a:schemeClr val="tx1"/>
              </a:solidFill>
              <a:latin typeface="+mj-lt"/>
              <a:cs typeface="Arial" pitchFamily="34" charset="0"/>
            </a:rPr>
            <a:t>Cultivos permanentes con transitorios bajo invernadero</a:t>
          </a:r>
          <a:endParaRPr lang="es-EC" sz="1400" b="1" kern="1200" dirty="0">
            <a:solidFill>
              <a:schemeClr val="tx1"/>
            </a:solidFill>
            <a:latin typeface="+mj-lt"/>
            <a:cs typeface="Arial" pitchFamily="34" charset="0"/>
          </a:endParaRPr>
        </a:p>
      </dsp:txBody>
      <dsp:txXfrm>
        <a:off x="6208087" y="25973"/>
        <a:ext cx="2041310" cy="834851"/>
      </dsp:txXfrm>
    </dsp:sp>
    <dsp:sp modelId="{58290C23-0120-4111-8650-E5CCEF620214}">
      <dsp:nvSpPr>
        <dsp:cNvPr id="0" name=""/>
        <dsp:cNvSpPr/>
      </dsp:nvSpPr>
      <dsp:spPr>
        <a:xfrm>
          <a:off x="6391439" y="886797"/>
          <a:ext cx="201748" cy="477778"/>
        </a:xfrm>
        <a:custGeom>
          <a:avLst/>
          <a:gdLst/>
          <a:ahLst/>
          <a:cxnLst/>
          <a:rect l="0" t="0" r="0" b="0"/>
          <a:pathLst>
            <a:path>
              <a:moveTo>
                <a:pt x="0" y="0"/>
              </a:moveTo>
              <a:lnTo>
                <a:pt x="0" y="477778"/>
              </a:lnTo>
              <a:lnTo>
                <a:pt x="201748" y="477778"/>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396170E-ED8F-448D-A964-646BAA1AFBFB}">
      <dsp:nvSpPr>
        <dsp:cNvPr id="0" name=""/>
        <dsp:cNvSpPr/>
      </dsp:nvSpPr>
      <dsp:spPr>
        <a:xfrm>
          <a:off x="6593187" y="1149096"/>
          <a:ext cx="3326117" cy="430959"/>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5515009"/>
              <a:satOff val="-7671"/>
              <a:lumOff val="-294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C" sz="1400" u="none" kern="1200" dirty="0">
              <a:latin typeface="+mj-lt"/>
            </a:rPr>
            <a:t>Registre en este capítulo solamente los cultivos permanentes</a:t>
          </a:r>
          <a:endParaRPr lang="es-EC" sz="1400" kern="1200" dirty="0">
            <a:latin typeface="+mj-lt"/>
            <a:cs typeface="Arial" pitchFamily="34" charset="0"/>
          </a:endParaRPr>
        </a:p>
      </dsp:txBody>
      <dsp:txXfrm>
        <a:off x="6605809" y="1161718"/>
        <a:ext cx="3300873" cy="405715"/>
      </dsp:txXfrm>
    </dsp:sp>
    <dsp:sp modelId="{4A2A25C2-D754-440A-8ED0-B6388E561047}">
      <dsp:nvSpPr>
        <dsp:cNvPr id="0" name=""/>
        <dsp:cNvSpPr/>
      </dsp:nvSpPr>
      <dsp:spPr>
        <a:xfrm>
          <a:off x="6391439" y="886797"/>
          <a:ext cx="201748" cy="1372190"/>
        </a:xfrm>
        <a:custGeom>
          <a:avLst/>
          <a:gdLst/>
          <a:ahLst/>
          <a:cxnLst/>
          <a:rect l="0" t="0" r="0" b="0"/>
          <a:pathLst>
            <a:path>
              <a:moveTo>
                <a:pt x="0" y="0"/>
              </a:moveTo>
              <a:lnTo>
                <a:pt x="0" y="1372190"/>
              </a:lnTo>
              <a:lnTo>
                <a:pt x="201748" y="137219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0DA2926-777B-47DF-80C0-7A71717755FB}">
      <dsp:nvSpPr>
        <dsp:cNvPr id="0" name=""/>
        <dsp:cNvSpPr/>
      </dsp:nvSpPr>
      <dsp:spPr>
        <a:xfrm>
          <a:off x="6593187" y="1841713"/>
          <a:ext cx="3388529" cy="834549"/>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7353344"/>
              <a:satOff val="-10228"/>
              <a:lumOff val="-392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C" sz="1400" i="0" u="none" kern="1200" dirty="0">
              <a:latin typeface="+mj-lt"/>
            </a:rPr>
            <a:t>Los cultivos transitorios en su respectivo capítulo 4 con condición del cultivo 3 y número de asociamiento 20 para el primero.</a:t>
          </a:r>
          <a:endParaRPr lang="es-EC" sz="1400" i="0" u="none" kern="1200" dirty="0">
            <a:latin typeface="+mj-lt"/>
            <a:cs typeface="Arial" pitchFamily="34" charset="0"/>
          </a:endParaRPr>
        </a:p>
      </dsp:txBody>
      <dsp:txXfrm>
        <a:off x="6617630" y="1866156"/>
        <a:ext cx="3339643" cy="785663"/>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008E65-AD30-40C8-BEC5-12992CD144FB}">
      <dsp:nvSpPr>
        <dsp:cNvPr id="0" name=""/>
        <dsp:cNvSpPr/>
      </dsp:nvSpPr>
      <dsp:spPr>
        <a:xfrm>
          <a:off x="216835" y="2991"/>
          <a:ext cx="2462094" cy="1014629"/>
        </a:xfrm>
        <a:prstGeom prst="roundRect">
          <a:avLst>
            <a:gd name="adj" fmla="val 1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s-ES" sz="1400" b="1" kern="1200" dirty="0">
              <a:solidFill>
                <a:schemeClr val="tx1"/>
              </a:solidFill>
              <a:latin typeface="+mj-lt"/>
              <a:cs typeface="Arial" pitchFamily="34" charset="0"/>
            </a:rPr>
            <a:t>Cultivos </a:t>
          </a:r>
          <a:r>
            <a:rPr lang="es-EC" sz="1400" b="1" kern="1200" dirty="0">
              <a:solidFill>
                <a:schemeClr val="tx1"/>
              </a:solidFill>
              <a:latin typeface="+mj-lt"/>
            </a:rPr>
            <a:t>permanentes en plantaciones compactas</a:t>
          </a:r>
          <a:endParaRPr lang="es-EC" sz="1400" b="1" kern="1200" dirty="0">
            <a:solidFill>
              <a:schemeClr val="tx1"/>
            </a:solidFill>
            <a:latin typeface="+mj-lt"/>
            <a:cs typeface="Arial" pitchFamily="34" charset="0"/>
          </a:endParaRPr>
        </a:p>
      </dsp:txBody>
      <dsp:txXfrm>
        <a:off x="246552" y="32708"/>
        <a:ext cx="2402660" cy="955195"/>
      </dsp:txXfrm>
    </dsp:sp>
    <dsp:sp modelId="{F90AA987-FAAE-4CB4-82F5-37D89156FBC3}">
      <dsp:nvSpPr>
        <dsp:cNvPr id="0" name=""/>
        <dsp:cNvSpPr/>
      </dsp:nvSpPr>
      <dsp:spPr>
        <a:xfrm>
          <a:off x="463044" y="1017620"/>
          <a:ext cx="246209" cy="1168245"/>
        </a:xfrm>
        <a:custGeom>
          <a:avLst/>
          <a:gdLst/>
          <a:ahLst/>
          <a:cxnLst/>
          <a:rect l="0" t="0" r="0" b="0"/>
          <a:pathLst>
            <a:path>
              <a:moveTo>
                <a:pt x="0" y="0"/>
              </a:moveTo>
              <a:lnTo>
                <a:pt x="0" y="1168245"/>
              </a:lnTo>
              <a:lnTo>
                <a:pt x="246209" y="1168245"/>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482A826-D52C-462D-8FB0-121C521F9907}">
      <dsp:nvSpPr>
        <dsp:cNvPr id="0" name=""/>
        <dsp:cNvSpPr/>
      </dsp:nvSpPr>
      <dsp:spPr>
        <a:xfrm>
          <a:off x="709253" y="1325382"/>
          <a:ext cx="4290642" cy="1720967"/>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S" sz="1400" b="1" kern="1200" dirty="0">
              <a:latin typeface="+mj-lt"/>
            </a:rPr>
            <a:t>Se aceptará el  asociamiento con transitorios solamente cuando la plantación del cultivo permanente es de pocos meses de edad</a:t>
          </a:r>
          <a:r>
            <a:rPr lang="es-ES" sz="1400" kern="1200" dirty="0">
              <a:latin typeface="+mj-lt"/>
            </a:rPr>
            <a:t>; ya que el agricultor mientras la planta está pequeña aprovecha el terreno para realizar esta actividad. </a:t>
          </a:r>
          <a:endParaRPr lang="es-EC" sz="1400" u="none" kern="1200" dirty="0">
            <a:latin typeface="+mj-lt"/>
            <a:cs typeface="Arial" pitchFamily="34" charset="0"/>
          </a:endParaRPr>
        </a:p>
      </dsp:txBody>
      <dsp:txXfrm>
        <a:off x="759658" y="1375787"/>
        <a:ext cx="4189832" cy="1620157"/>
      </dsp:txXfrm>
    </dsp:sp>
    <dsp:sp modelId="{B800962D-022F-4F21-8934-BDB81BB5668A}">
      <dsp:nvSpPr>
        <dsp:cNvPr id="0" name=""/>
        <dsp:cNvSpPr/>
      </dsp:nvSpPr>
      <dsp:spPr>
        <a:xfrm>
          <a:off x="463044" y="1017620"/>
          <a:ext cx="246209" cy="2685363"/>
        </a:xfrm>
        <a:custGeom>
          <a:avLst/>
          <a:gdLst/>
          <a:ahLst/>
          <a:cxnLst/>
          <a:rect l="0" t="0" r="0" b="0"/>
          <a:pathLst>
            <a:path>
              <a:moveTo>
                <a:pt x="0" y="0"/>
              </a:moveTo>
              <a:lnTo>
                <a:pt x="0" y="2685363"/>
              </a:lnTo>
              <a:lnTo>
                <a:pt x="246209" y="2685363"/>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3485520-2361-4815-AC2E-8F034B70DE40}">
      <dsp:nvSpPr>
        <dsp:cNvPr id="0" name=""/>
        <dsp:cNvSpPr/>
      </dsp:nvSpPr>
      <dsp:spPr>
        <a:xfrm>
          <a:off x="709253" y="3354111"/>
          <a:ext cx="4305887" cy="697745"/>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2451115"/>
              <a:satOff val="-3409"/>
              <a:lumOff val="-130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C" sz="1400" kern="1200" dirty="0">
              <a:latin typeface="+mj-lt"/>
            </a:rPr>
            <a:t>Este caso deberá justificarse en observaciones.</a:t>
          </a:r>
          <a:endParaRPr lang="es-EC" sz="1400" u="none" kern="1200" dirty="0">
            <a:latin typeface="+mj-lt"/>
            <a:cs typeface="Arial" pitchFamily="34" charset="0"/>
          </a:endParaRPr>
        </a:p>
      </dsp:txBody>
      <dsp:txXfrm>
        <a:off x="729689" y="3374547"/>
        <a:ext cx="4265015" cy="656873"/>
      </dsp:txXfrm>
    </dsp:sp>
    <dsp:sp modelId="{7D79BA28-67EA-40AB-BB8B-06F0C0097691}">
      <dsp:nvSpPr>
        <dsp:cNvPr id="0" name=""/>
        <dsp:cNvSpPr/>
      </dsp:nvSpPr>
      <dsp:spPr>
        <a:xfrm>
          <a:off x="5147159" y="0"/>
          <a:ext cx="2462094" cy="1043053"/>
        </a:xfrm>
        <a:prstGeom prst="roundRect">
          <a:avLst>
            <a:gd name="adj" fmla="val 10000"/>
          </a:avLst>
        </a:prstGeom>
        <a:solidFill>
          <a:schemeClr val="accent6">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l" defTabSz="622300">
            <a:lnSpc>
              <a:spcPct val="90000"/>
            </a:lnSpc>
            <a:spcBef>
              <a:spcPct val="0"/>
            </a:spcBef>
            <a:spcAft>
              <a:spcPct val="35000"/>
            </a:spcAft>
          </a:pPr>
          <a:r>
            <a:rPr lang="es-ES" sz="1400" b="1" kern="1200" dirty="0">
              <a:solidFill>
                <a:schemeClr val="tx1"/>
              </a:solidFill>
              <a:latin typeface="+mj-lt"/>
              <a:cs typeface="Arial" pitchFamily="34" charset="0"/>
            </a:rPr>
            <a:t>	Huerto Frutal</a:t>
          </a:r>
          <a:endParaRPr lang="es-EC" sz="1400" b="1" kern="1200" dirty="0">
            <a:solidFill>
              <a:schemeClr val="tx1"/>
            </a:solidFill>
            <a:latin typeface="+mj-lt"/>
            <a:cs typeface="Arial" pitchFamily="34" charset="0"/>
          </a:endParaRPr>
        </a:p>
      </dsp:txBody>
      <dsp:txXfrm>
        <a:off x="5177709" y="30550"/>
        <a:ext cx="2400994" cy="981953"/>
      </dsp:txXfrm>
    </dsp:sp>
    <dsp:sp modelId="{58290C23-0120-4111-8650-E5CCEF620214}">
      <dsp:nvSpPr>
        <dsp:cNvPr id="0" name=""/>
        <dsp:cNvSpPr/>
      </dsp:nvSpPr>
      <dsp:spPr>
        <a:xfrm>
          <a:off x="5393368" y="1043053"/>
          <a:ext cx="237296" cy="1143845"/>
        </a:xfrm>
        <a:custGeom>
          <a:avLst/>
          <a:gdLst/>
          <a:ahLst/>
          <a:cxnLst/>
          <a:rect l="0" t="0" r="0" b="0"/>
          <a:pathLst>
            <a:path>
              <a:moveTo>
                <a:pt x="0" y="0"/>
              </a:moveTo>
              <a:lnTo>
                <a:pt x="0" y="1143845"/>
              </a:lnTo>
              <a:lnTo>
                <a:pt x="237296" y="1143845"/>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396170E-ED8F-448D-A964-646BAA1AFBFB}">
      <dsp:nvSpPr>
        <dsp:cNvPr id="0" name=""/>
        <dsp:cNvSpPr/>
      </dsp:nvSpPr>
      <dsp:spPr>
        <a:xfrm>
          <a:off x="5630665" y="1353807"/>
          <a:ext cx="3946047" cy="1666185"/>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4902230"/>
              <a:satOff val="-6819"/>
              <a:lumOff val="-261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C" sz="1400" kern="1200" dirty="0">
              <a:latin typeface="+mj-lt"/>
            </a:rPr>
            <a:t>Para el caso de 	superficies pequeñas (hasta 15.000 m2) con una mezcla de varios frutales permanentes, que no sea una plantación regular, </a:t>
          </a:r>
          <a:r>
            <a:rPr lang="es-EC" sz="1400" b="1" kern="1200" dirty="0">
              <a:latin typeface="+mj-lt"/>
            </a:rPr>
            <a:t>considere a la misma como  HUERTO FRUTAL. </a:t>
          </a:r>
          <a:endParaRPr lang="es-EC" sz="1400" kern="1200" dirty="0">
            <a:latin typeface="+mj-lt"/>
            <a:cs typeface="Arial" pitchFamily="34" charset="0"/>
          </a:endParaRPr>
        </a:p>
      </dsp:txBody>
      <dsp:txXfrm>
        <a:off x="5679466" y="1402608"/>
        <a:ext cx="3848445" cy="1568583"/>
      </dsp:txXfrm>
    </dsp:sp>
    <dsp:sp modelId="{A062B33E-E7CF-47CC-B852-D03C58C5F29A}">
      <dsp:nvSpPr>
        <dsp:cNvPr id="0" name=""/>
        <dsp:cNvSpPr/>
      </dsp:nvSpPr>
      <dsp:spPr>
        <a:xfrm>
          <a:off x="5393368" y="1043053"/>
          <a:ext cx="237296" cy="3042533"/>
        </a:xfrm>
        <a:custGeom>
          <a:avLst/>
          <a:gdLst/>
          <a:ahLst/>
          <a:cxnLst/>
          <a:rect l="0" t="0" r="0" b="0"/>
          <a:pathLst>
            <a:path>
              <a:moveTo>
                <a:pt x="0" y="0"/>
              </a:moveTo>
              <a:lnTo>
                <a:pt x="0" y="3042533"/>
              </a:lnTo>
              <a:lnTo>
                <a:pt x="237296" y="3042533"/>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2CA8D29-F1CC-4659-8870-F11E1DDF4FC6}">
      <dsp:nvSpPr>
        <dsp:cNvPr id="0" name=""/>
        <dsp:cNvSpPr/>
      </dsp:nvSpPr>
      <dsp:spPr>
        <a:xfrm>
          <a:off x="5630665" y="3327754"/>
          <a:ext cx="3981679" cy="1515665"/>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7353344"/>
              <a:satOff val="-10228"/>
              <a:lumOff val="-392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C" sz="1400" kern="1200" dirty="0"/>
            <a:t>escriba en la columna 2 </a:t>
          </a:r>
          <a:r>
            <a:rPr lang="es-EC" sz="1400" b="1" kern="1200" dirty="0"/>
            <a:t>HUERTO FRUTAL</a:t>
          </a:r>
          <a:r>
            <a:rPr lang="es-EC" sz="1400" kern="1200" dirty="0"/>
            <a:t>, en condición del cultivo registre el código 1 correspondiente a solo, en la columna </a:t>
          </a:r>
          <a:r>
            <a:rPr lang="es-EC" sz="1400" kern="1200" dirty="0" smtClean="0"/>
            <a:t>11 </a:t>
          </a:r>
          <a:r>
            <a:rPr lang="es-EC" sz="1400" kern="1200" dirty="0"/>
            <a:t>registre la superficie plantada, luego registre información en la columna </a:t>
          </a:r>
          <a:r>
            <a:rPr lang="es-EC" sz="1400" kern="1200" dirty="0" smtClean="0"/>
            <a:t>33 </a:t>
          </a:r>
          <a:r>
            <a:rPr lang="es-EC" sz="1400" kern="1200" dirty="0"/>
            <a:t>a la </a:t>
          </a:r>
          <a:r>
            <a:rPr lang="es-EC" sz="1400" kern="1200" dirty="0" smtClean="0"/>
            <a:t>96 </a:t>
          </a:r>
          <a:r>
            <a:rPr lang="es-EC" sz="1400" kern="1200" dirty="0"/>
            <a:t>de prácticas en el </a:t>
          </a:r>
          <a:r>
            <a:rPr lang="es-EC" sz="1400" kern="1200" dirty="0" smtClean="0"/>
            <a:t>cultivo, empelo y costos.</a:t>
          </a:r>
          <a:endParaRPr lang="es-EC" sz="1400" kern="1200" dirty="0">
            <a:latin typeface="+mj-lt"/>
            <a:cs typeface="Arial" pitchFamily="34" charset="0"/>
          </a:endParaRPr>
        </a:p>
      </dsp:txBody>
      <dsp:txXfrm>
        <a:off x="5675057" y="3372146"/>
        <a:ext cx="3892895" cy="1426881"/>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008E65-AD30-40C8-BEC5-12992CD144FB}">
      <dsp:nvSpPr>
        <dsp:cNvPr id="0" name=""/>
        <dsp:cNvSpPr/>
      </dsp:nvSpPr>
      <dsp:spPr>
        <a:xfrm>
          <a:off x="0" y="406864"/>
          <a:ext cx="3389186" cy="894124"/>
        </a:xfrm>
        <a:prstGeom prst="roundRect">
          <a:avLst>
            <a:gd name="adj" fmla="val 1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s-EC" sz="1600" b="1" kern="1200" dirty="0">
              <a:solidFill>
                <a:schemeClr val="tx1"/>
              </a:solidFill>
              <a:latin typeface="+mj-lt"/>
              <a:cs typeface="Arial" pitchFamily="34" charset="0"/>
            </a:rPr>
            <a:t>Plantas medicinales</a:t>
          </a:r>
        </a:p>
      </dsp:txBody>
      <dsp:txXfrm>
        <a:off x="26188" y="433052"/>
        <a:ext cx="3336810" cy="841748"/>
      </dsp:txXfrm>
    </dsp:sp>
    <dsp:sp modelId="{F90AA987-FAAE-4CB4-82F5-37D89156FBC3}">
      <dsp:nvSpPr>
        <dsp:cNvPr id="0" name=""/>
        <dsp:cNvSpPr/>
      </dsp:nvSpPr>
      <dsp:spPr>
        <a:xfrm>
          <a:off x="124751" y="1300989"/>
          <a:ext cx="214167" cy="1187315"/>
        </a:xfrm>
        <a:custGeom>
          <a:avLst/>
          <a:gdLst/>
          <a:ahLst/>
          <a:cxnLst/>
          <a:rect l="0" t="0" r="0" b="0"/>
          <a:pathLst>
            <a:path>
              <a:moveTo>
                <a:pt x="214167" y="0"/>
              </a:moveTo>
              <a:lnTo>
                <a:pt x="0" y="1187315"/>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482A826-D52C-462D-8FB0-121C521F9907}">
      <dsp:nvSpPr>
        <dsp:cNvPr id="0" name=""/>
        <dsp:cNvSpPr/>
      </dsp:nvSpPr>
      <dsp:spPr>
        <a:xfrm>
          <a:off x="124751" y="1778785"/>
          <a:ext cx="4611342" cy="1419038"/>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S" sz="1400" kern="1200" dirty="0"/>
            <a:t>Registre el número de terreno en la columna 1; en la columna 2 escriba “</a:t>
          </a:r>
          <a:r>
            <a:rPr lang="es-ES" sz="1400" b="1" kern="1200" dirty="0"/>
            <a:t>PLANTAS MEDICINALES”,</a:t>
          </a:r>
          <a:r>
            <a:rPr lang="es-ES" sz="1400" kern="1200" dirty="0"/>
            <a:t> en condición del cultivo código 1 de solo, en la columna </a:t>
          </a:r>
          <a:r>
            <a:rPr lang="es-ES" sz="1400" kern="1200" dirty="0" smtClean="0"/>
            <a:t>11 </a:t>
          </a:r>
          <a:r>
            <a:rPr lang="es-ES" sz="1400" kern="1200" dirty="0"/>
            <a:t>la superficie plantada y la información de prácticas en el </a:t>
          </a:r>
          <a:r>
            <a:rPr lang="es-ES" sz="1400" kern="1200" dirty="0" smtClean="0"/>
            <a:t>cultivo, empelo y costos, </a:t>
          </a:r>
          <a:r>
            <a:rPr lang="es-ES" sz="1400" b="1" kern="1200" dirty="0"/>
            <a:t>NO</a:t>
          </a:r>
          <a:r>
            <a:rPr lang="es-ES" sz="1400" kern="1200" dirty="0"/>
            <a:t> solicite información para el resto de columnas. </a:t>
          </a:r>
          <a:endParaRPr lang="es-EC" sz="1400" u="none" kern="1200" dirty="0">
            <a:latin typeface="+mj-lt"/>
            <a:cs typeface="Arial" pitchFamily="34" charset="0"/>
          </a:endParaRPr>
        </a:p>
      </dsp:txBody>
      <dsp:txXfrm>
        <a:off x="166313" y="1820347"/>
        <a:ext cx="4528218" cy="1335914"/>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B9CFB4-4215-48CB-8A68-DD3790DD3F37}">
      <dsp:nvSpPr>
        <dsp:cNvPr id="0" name=""/>
        <dsp:cNvSpPr/>
      </dsp:nvSpPr>
      <dsp:spPr>
        <a:xfrm>
          <a:off x="704715" y="137"/>
          <a:ext cx="2262977" cy="1810382"/>
        </a:xfrm>
        <a:prstGeom prst="rect">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419B5A-75D6-4784-B399-AB5F3C75ABBD}">
      <dsp:nvSpPr>
        <dsp:cNvPr id="0" name=""/>
        <dsp:cNvSpPr/>
      </dsp:nvSpPr>
      <dsp:spPr>
        <a:xfrm>
          <a:off x="908383" y="1629481"/>
          <a:ext cx="2014050" cy="633633"/>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s-EC" sz="2900" b="1" kern="1200" dirty="0"/>
            <a:t>Surcos </a:t>
          </a:r>
        </a:p>
      </dsp:txBody>
      <dsp:txXfrm>
        <a:off x="908383" y="1629481"/>
        <a:ext cx="2014050" cy="633633"/>
      </dsp:txXfrm>
    </dsp:sp>
    <dsp:sp modelId="{4F10B15B-2BCA-4693-802B-1DF6D1DA5376}">
      <dsp:nvSpPr>
        <dsp:cNvPr id="0" name=""/>
        <dsp:cNvSpPr/>
      </dsp:nvSpPr>
      <dsp:spPr>
        <a:xfrm>
          <a:off x="704715" y="2489412"/>
          <a:ext cx="2262977" cy="1810382"/>
        </a:xfrm>
        <a:prstGeom prst="rect">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203A3D6-0177-48DB-8C0E-54C0B7C52DDB}">
      <dsp:nvSpPr>
        <dsp:cNvPr id="0" name=""/>
        <dsp:cNvSpPr/>
      </dsp:nvSpPr>
      <dsp:spPr>
        <a:xfrm>
          <a:off x="908383" y="4118757"/>
          <a:ext cx="2014050" cy="633633"/>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s-EC" sz="2900" b="1" kern="1200" dirty="0"/>
            <a:t>Inundación</a:t>
          </a:r>
        </a:p>
      </dsp:txBody>
      <dsp:txXfrm>
        <a:off x="908383" y="4118757"/>
        <a:ext cx="2014050" cy="633633"/>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B9CFB4-4215-48CB-8A68-DD3790DD3F37}">
      <dsp:nvSpPr>
        <dsp:cNvPr id="0" name=""/>
        <dsp:cNvSpPr/>
      </dsp:nvSpPr>
      <dsp:spPr>
        <a:xfrm>
          <a:off x="396283" y="239"/>
          <a:ext cx="2228590" cy="1782872"/>
        </a:xfrm>
        <a:prstGeom prst="rect">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419B5A-75D6-4784-B399-AB5F3C75ABBD}">
      <dsp:nvSpPr>
        <dsp:cNvPr id="0" name=""/>
        <dsp:cNvSpPr/>
      </dsp:nvSpPr>
      <dsp:spPr>
        <a:xfrm>
          <a:off x="596856" y="1604824"/>
          <a:ext cx="1983445" cy="624005"/>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s-EC" sz="2200" b="1" kern="1200" dirty="0"/>
            <a:t>Aspersión</a:t>
          </a:r>
        </a:p>
      </dsp:txBody>
      <dsp:txXfrm>
        <a:off x="596856" y="1604824"/>
        <a:ext cx="1983445" cy="624005"/>
      </dsp:txXfrm>
    </dsp:sp>
    <dsp:sp modelId="{87E3855F-96CF-4049-845B-750DC0034023}">
      <dsp:nvSpPr>
        <dsp:cNvPr id="0" name=""/>
        <dsp:cNvSpPr/>
      </dsp:nvSpPr>
      <dsp:spPr>
        <a:xfrm>
          <a:off x="2847733" y="239"/>
          <a:ext cx="2228590" cy="1782872"/>
        </a:xfrm>
        <a:prstGeom prst="rect">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7DFE9A-9947-4676-88C6-4474E56C58C9}">
      <dsp:nvSpPr>
        <dsp:cNvPr id="0" name=""/>
        <dsp:cNvSpPr/>
      </dsp:nvSpPr>
      <dsp:spPr>
        <a:xfrm>
          <a:off x="3048306" y="1604824"/>
          <a:ext cx="1983445" cy="624005"/>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it-IT" sz="2200" b="1" kern="1200" dirty="0"/>
            <a:t>Microaspersión</a:t>
          </a:r>
          <a:endParaRPr lang="es-EC" sz="2200" b="1" kern="1200" dirty="0"/>
        </a:p>
      </dsp:txBody>
      <dsp:txXfrm>
        <a:off x="3048306" y="1604824"/>
        <a:ext cx="1983445" cy="624005"/>
      </dsp:txXfrm>
    </dsp:sp>
    <dsp:sp modelId="{D7DFE9D4-A4FF-4EEF-85EA-502711E4E469}">
      <dsp:nvSpPr>
        <dsp:cNvPr id="0" name=""/>
        <dsp:cNvSpPr/>
      </dsp:nvSpPr>
      <dsp:spPr>
        <a:xfrm>
          <a:off x="396283" y="2451689"/>
          <a:ext cx="2228590" cy="1782872"/>
        </a:xfrm>
        <a:prstGeom prst="rect">
          <a:avLst/>
        </a:prstGeom>
        <a:blipFill rotWithShape="1">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93164B4-54AC-4A50-8A41-E19D746B216F}">
      <dsp:nvSpPr>
        <dsp:cNvPr id="0" name=""/>
        <dsp:cNvSpPr/>
      </dsp:nvSpPr>
      <dsp:spPr>
        <a:xfrm>
          <a:off x="596856" y="4056275"/>
          <a:ext cx="1983445" cy="624005"/>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s-EC" sz="2200" b="1" kern="1200" dirty="0"/>
            <a:t>Goteo </a:t>
          </a:r>
        </a:p>
      </dsp:txBody>
      <dsp:txXfrm>
        <a:off x="596856" y="4056275"/>
        <a:ext cx="1983445" cy="624005"/>
      </dsp:txXfrm>
    </dsp:sp>
    <dsp:sp modelId="{4F10B15B-2BCA-4693-802B-1DF6D1DA5376}">
      <dsp:nvSpPr>
        <dsp:cNvPr id="0" name=""/>
        <dsp:cNvSpPr/>
      </dsp:nvSpPr>
      <dsp:spPr>
        <a:xfrm>
          <a:off x="2847733" y="2451689"/>
          <a:ext cx="2228590" cy="1782872"/>
        </a:xfrm>
        <a:prstGeom prst="rect">
          <a:avLst/>
        </a:prstGeom>
        <a:blipFill rotWithShape="1">
          <a:blip xmlns:r="http://schemas.openxmlformats.org/officeDocument/2006/relationships" r:embed="rId4"/>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203A3D6-0177-48DB-8C0E-54C0B7C52DDB}">
      <dsp:nvSpPr>
        <dsp:cNvPr id="0" name=""/>
        <dsp:cNvSpPr/>
      </dsp:nvSpPr>
      <dsp:spPr>
        <a:xfrm>
          <a:off x="3048306" y="4056275"/>
          <a:ext cx="1983445" cy="624005"/>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s-EC" sz="2200" b="1" kern="1200" dirty="0"/>
            <a:t>Nebulización</a:t>
          </a:r>
        </a:p>
      </dsp:txBody>
      <dsp:txXfrm>
        <a:off x="3048306" y="4056275"/>
        <a:ext cx="1983445" cy="624005"/>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B9CFB4-4215-48CB-8A68-DD3790DD3F37}">
      <dsp:nvSpPr>
        <dsp:cNvPr id="0" name=""/>
        <dsp:cNvSpPr/>
      </dsp:nvSpPr>
      <dsp:spPr>
        <a:xfrm>
          <a:off x="1938" y="105980"/>
          <a:ext cx="1537496" cy="1229997"/>
        </a:xfrm>
        <a:prstGeom prst="rect">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419B5A-75D6-4784-B399-AB5F3C75ABBD}">
      <dsp:nvSpPr>
        <dsp:cNvPr id="0" name=""/>
        <dsp:cNvSpPr/>
      </dsp:nvSpPr>
      <dsp:spPr>
        <a:xfrm>
          <a:off x="140312" y="1212978"/>
          <a:ext cx="1368372" cy="430499"/>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EC" sz="1700" b="1" kern="1200" dirty="0"/>
            <a:t>Fungicida</a:t>
          </a:r>
        </a:p>
      </dsp:txBody>
      <dsp:txXfrm>
        <a:off x="140312" y="1212978"/>
        <a:ext cx="1368372" cy="430499"/>
      </dsp:txXfrm>
    </dsp:sp>
    <dsp:sp modelId="{6D11E86D-90C5-4C79-8A68-7E267C8DD709}">
      <dsp:nvSpPr>
        <dsp:cNvPr id="0" name=""/>
        <dsp:cNvSpPr/>
      </dsp:nvSpPr>
      <dsp:spPr>
        <a:xfrm>
          <a:off x="3285570" y="104357"/>
          <a:ext cx="1537496" cy="1229997"/>
        </a:xfrm>
        <a:prstGeom prst="rect">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AB7DBE-C45A-4F2F-90B2-0B4B2F90B11A}">
      <dsp:nvSpPr>
        <dsp:cNvPr id="0" name=""/>
        <dsp:cNvSpPr/>
      </dsp:nvSpPr>
      <dsp:spPr>
        <a:xfrm>
          <a:off x="3423934" y="1211359"/>
          <a:ext cx="1368372" cy="430499"/>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EC" sz="1700" b="1" kern="1200" dirty="0"/>
            <a:t>Bactericida</a:t>
          </a:r>
        </a:p>
      </dsp:txBody>
      <dsp:txXfrm>
        <a:off x="3423934" y="1211359"/>
        <a:ext cx="1368372" cy="430499"/>
      </dsp:txXfrm>
    </dsp:sp>
    <dsp:sp modelId="{35EA890A-FA1C-4425-A357-0052A590CB9E}">
      <dsp:nvSpPr>
        <dsp:cNvPr id="0" name=""/>
        <dsp:cNvSpPr/>
      </dsp:nvSpPr>
      <dsp:spPr>
        <a:xfrm>
          <a:off x="4969975" y="104357"/>
          <a:ext cx="1537496" cy="1229997"/>
        </a:xfrm>
        <a:prstGeom prst="rect">
          <a:avLst/>
        </a:prstGeom>
        <a:blipFill rotWithShape="1">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EF10DE-26AF-49F8-A02F-A103D41BF428}">
      <dsp:nvSpPr>
        <dsp:cNvPr id="0" name=""/>
        <dsp:cNvSpPr/>
      </dsp:nvSpPr>
      <dsp:spPr>
        <a:xfrm>
          <a:off x="5108339" y="1211359"/>
          <a:ext cx="1368372" cy="430499"/>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it-IT" sz="1700" b="1" kern="1200" dirty="0"/>
            <a:t>Nematicida</a:t>
          </a:r>
          <a:endParaRPr lang="es-EC" sz="1700" b="1" kern="1200" dirty="0"/>
        </a:p>
      </dsp:txBody>
      <dsp:txXfrm>
        <a:off x="5108339" y="1211359"/>
        <a:ext cx="1368372" cy="430499"/>
      </dsp:txXfrm>
    </dsp:sp>
    <dsp:sp modelId="{8B354269-B15E-411B-9DA2-808FC3F497ED}">
      <dsp:nvSpPr>
        <dsp:cNvPr id="0" name=""/>
        <dsp:cNvSpPr/>
      </dsp:nvSpPr>
      <dsp:spPr>
        <a:xfrm>
          <a:off x="1608391" y="104357"/>
          <a:ext cx="1537496" cy="1229997"/>
        </a:xfrm>
        <a:prstGeom prst="rect">
          <a:avLst/>
        </a:prstGeom>
        <a:blipFill rotWithShape="1">
          <a:blip xmlns:r="http://schemas.openxmlformats.org/officeDocument/2006/relationships" r:embed="rId4"/>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0876E46-3B8C-4FCC-AEBB-D379FEE9989A}">
      <dsp:nvSpPr>
        <dsp:cNvPr id="0" name=""/>
        <dsp:cNvSpPr/>
      </dsp:nvSpPr>
      <dsp:spPr>
        <a:xfrm>
          <a:off x="1746775" y="1211359"/>
          <a:ext cx="1368372" cy="430499"/>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EC" sz="1700" b="1" kern="1200" dirty="0"/>
            <a:t>Insecticida</a:t>
          </a:r>
        </a:p>
      </dsp:txBody>
      <dsp:txXfrm>
        <a:off x="1746775" y="1211359"/>
        <a:ext cx="1368372" cy="430499"/>
      </dsp:txXfrm>
    </dsp:sp>
    <dsp:sp modelId="{74BE2649-C65B-4175-8031-7A28D35B3506}">
      <dsp:nvSpPr>
        <dsp:cNvPr id="0" name=""/>
        <dsp:cNvSpPr/>
      </dsp:nvSpPr>
      <dsp:spPr>
        <a:xfrm>
          <a:off x="1938" y="1797227"/>
          <a:ext cx="1537496" cy="1229997"/>
        </a:xfrm>
        <a:prstGeom prst="rect">
          <a:avLst/>
        </a:prstGeom>
        <a:blipFill rotWithShape="1">
          <a:blip xmlns:r="http://schemas.openxmlformats.org/officeDocument/2006/relationships" r:embed="rId5"/>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4940B44-F469-436E-9B75-507DD4025980}">
      <dsp:nvSpPr>
        <dsp:cNvPr id="0" name=""/>
        <dsp:cNvSpPr/>
      </dsp:nvSpPr>
      <dsp:spPr>
        <a:xfrm>
          <a:off x="140312" y="2904225"/>
          <a:ext cx="1368372" cy="430499"/>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EC" sz="1700" b="1" kern="1200" dirty="0"/>
            <a:t>Acaricidas</a:t>
          </a:r>
        </a:p>
      </dsp:txBody>
      <dsp:txXfrm>
        <a:off x="140312" y="2904225"/>
        <a:ext cx="1368372" cy="430499"/>
      </dsp:txXfrm>
    </dsp:sp>
    <dsp:sp modelId="{87E3855F-96CF-4049-845B-750DC0034023}">
      <dsp:nvSpPr>
        <dsp:cNvPr id="0" name=""/>
        <dsp:cNvSpPr/>
      </dsp:nvSpPr>
      <dsp:spPr>
        <a:xfrm>
          <a:off x="1693184" y="1797227"/>
          <a:ext cx="1537496" cy="1229997"/>
        </a:xfrm>
        <a:prstGeom prst="rect">
          <a:avLst/>
        </a:prstGeom>
        <a:blipFill rotWithShape="1">
          <a:blip xmlns:r="http://schemas.openxmlformats.org/officeDocument/2006/relationships" r:embed="rId6"/>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7DFE9A-9947-4676-88C6-4474E56C58C9}">
      <dsp:nvSpPr>
        <dsp:cNvPr id="0" name=""/>
        <dsp:cNvSpPr/>
      </dsp:nvSpPr>
      <dsp:spPr>
        <a:xfrm>
          <a:off x="1831559" y="2904225"/>
          <a:ext cx="1368372" cy="430499"/>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it-IT" sz="1700" b="1" kern="1200" dirty="0"/>
            <a:t>Rodenticida</a:t>
          </a:r>
          <a:endParaRPr lang="es-EC" sz="1700" b="1" kern="1200" dirty="0"/>
        </a:p>
      </dsp:txBody>
      <dsp:txXfrm>
        <a:off x="1831559" y="2904225"/>
        <a:ext cx="1368372" cy="430499"/>
      </dsp:txXfrm>
    </dsp:sp>
    <dsp:sp modelId="{D7DFE9D4-A4FF-4EEF-85EA-502711E4E469}">
      <dsp:nvSpPr>
        <dsp:cNvPr id="0" name=""/>
        <dsp:cNvSpPr/>
      </dsp:nvSpPr>
      <dsp:spPr>
        <a:xfrm>
          <a:off x="3384431" y="1797227"/>
          <a:ext cx="1537496" cy="1229997"/>
        </a:xfrm>
        <a:prstGeom prst="rect">
          <a:avLst/>
        </a:prstGeom>
        <a:blipFill rotWithShape="1">
          <a:blip xmlns:r="http://schemas.openxmlformats.org/officeDocument/2006/relationships" r:embed="rId7"/>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93164B4-54AC-4A50-8A41-E19D746B216F}">
      <dsp:nvSpPr>
        <dsp:cNvPr id="0" name=""/>
        <dsp:cNvSpPr/>
      </dsp:nvSpPr>
      <dsp:spPr>
        <a:xfrm>
          <a:off x="3522806" y="2904225"/>
          <a:ext cx="1368372" cy="430499"/>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EC" sz="1700" b="1" kern="1200" dirty="0"/>
            <a:t>Herbicidas</a:t>
          </a:r>
        </a:p>
      </dsp:txBody>
      <dsp:txXfrm>
        <a:off x="3522806" y="2904225"/>
        <a:ext cx="1368372" cy="430499"/>
      </dsp:txXfrm>
    </dsp:sp>
    <dsp:sp modelId="{4F10B15B-2BCA-4693-802B-1DF6D1DA5376}">
      <dsp:nvSpPr>
        <dsp:cNvPr id="0" name=""/>
        <dsp:cNvSpPr/>
      </dsp:nvSpPr>
      <dsp:spPr>
        <a:xfrm>
          <a:off x="5075678" y="1797227"/>
          <a:ext cx="1537496" cy="1229997"/>
        </a:xfrm>
        <a:prstGeom prst="rect">
          <a:avLst/>
        </a:prstGeom>
        <a:blipFill rotWithShape="1">
          <a:blip xmlns:r="http://schemas.openxmlformats.org/officeDocument/2006/relationships" r:embed="rId8"/>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203A3D6-0177-48DB-8C0E-54C0B7C52DDB}">
      <dsp:nvSpPr>
        <dsp:cNvPr id="0" name=""/>
        <dsp:cNvSpPr/>
      </dsp:nvSpPr>
      <dsp:spPr>
        <a:xfrm>
          <a:off x="5214052" y="2904225"/>
          <a:ext cx="1368372" cy="430499"/>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EC" sz="1700" b="1" kern="1200" dirty="0" err="1"/>
            <a:t>Molusquicida</a:t>
          </a:r>
          <a:endParaRPr lang="es-EC" sz="1700" b="1" kern="1200" dirty="0"/>
        </a:p>
      </dsp:txBody>
      <dsp:txXfrm>
        <a:off x="5214052" y="2904225"/>
        <a:ext cx="1368372" cy="4304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67D996-CAA4-485C-A44B-1ED09C7ED427}">
      <dsp:nvSpPr>
        <dsp:cNvPr id="0" name=""/>
        <dsp:cNvSpPr/>
      </dsp:nvSpPr>
      <dsp:spPr>
        <a:xfrm>
          <a:off x="2640" y="0"/>
          <a:ext cx="2590573" cy="5122418"/>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s-EC" sz="3000" kern="1200" dirty="0">
              <a:solidFill>
                <a:schemeClr val="tx1"/>
              </a:solidFill>
            </a:rPr>
            <a:t>Digitación</a:t>
          </a:r>
        </a:p>
      </dsp:txBody>
      <dsp:txXfrm>
        <a:off x="2640" y="0"/>
        <a:ext cx="2590573" cy="1536725"/>
      </dsp:txXfrm>
    </dsp:sp>
    <dsp:sp modelId="{7F69C750-D7F0-4640-A350-CBABA7D04D84}">
      <dsp:nvSpPr>
        <dsp:cNvPr id="0" name=""/>
        <dsp:cNvSpPr/>
      </dsp:nvSpPr>
      <dsp:spPr>
        <a:xfrm>
          <a:off x="261697" y="1537163"/>
          <a:ext cx="2072458" cy="1006350"/>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s-ES" sz="1400" kern="1200" dirty="0" smtClean="0">
              <a:solidFill>
                <a:schemeClr val="tx1"/>
              </a:solidFill>
            </a:rPr>
            <a:t>No se terminó con la carga de trabajo en campo</a:t>
          </a:r>
          <a:endParaRPr lang="es-EC" sz="1400" kern="1200" dirty="0">
            <a:solidFill>
              <a:schemeClr val="tx1"/>
            </a:solidFill>
          </a:endParaRPr>
        </a:p>
      </dsp:txBody>
      <dsp:txXfrm>
        <a:off x="291172" y="1566638"/>
        <a:ext cx="2013508" cy="947400"/>
      </dsp:txXfrm>
    </dsp:sp>
    <dsp:sp modelId="{05E988F0-9BF8-4525-B0A4-CF1E1CAFD51C}">
      <dsp:nvSpPr>
        <dsp:cNvPr id="0" name=""/>
        <dsp:cNvSpPr/>
      </dsp:nvSpPr>
      <dsp:spPr>
        <a:xfrm>
          <a:off x="261697" y="2698336"/>
          <a:ext cx="2072458" cy="1006350"/>
        </a:xfrm>
        <a:prstGeom prst="roundRect">
          <a:avLst>
            <a:gd name="adj" fmla="val 10000"/>
          </a:avLst>
        </a:prstGeom>
        <a:solidFill>
          <a:schemeClr val="accent5">
            <a:hueOff val="-612779"/>
            <a:satOff val="-852"/>
            <a:lumOff val="-32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s-EC" sz="1400" kern="1200" dirty="0" smtClean="0">
              <a:solidFill>
                <a:schemeClr val="tx1"/>
              </a:solidFill>
            </a:rPr>
            <a:t>Digitación en las oficinas de las coordinaciones zonales </a:t>
          </a:r>
          <a:endParaRPr lang="es-EC" sz="1400" kern="1200" dirty="0">
            <a:solidFill>
              <a:schemeClr val="tx1"/>
            </a:solidFill>
          </a:endParaRPr>
        </a:p>
      </dsp:txBody>
      <dsp:txXfrm>
        <a:off x="291172" y="2727811"/>
        <a:ext cx="2013508" cy="947400"/>
      </dsp:txXfrm>
    </dsp:sp>
    <dsp:sp modelId="{F61C0714-D5DD-4580-8B66-D191021C107E}">
      <dsp:nvSpPr>
        <dsp:cNvPr id="0" name=""/>
        <dsp:cNvSpPr/>
      </dsp:nvSpPr>
      <dsp:spPr>
        <a:xfrm>
          <a:off x="261697" y="3859509"/>
          <a:ext cx="2072458" cy="1006350"/>
        </a:xfrm>
        <a:prstGeom prst="roundRect">
          <a:avLst>
            <a:gd name="adj" fmla="val 10000"/>
          </a:avLst>
        </a:prstGeom>
        <a:solidFill>
          <a:schemeClr val="accent5">
            <a:hueOff val="-1225557"/>
            <a:satOff val="-1705"/>
            <a:lumOff val="-65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s-ES" sz="1400" kern="1200" dirty="0" smtClean="0">
              <a:solidFill>
                <a:schemeClr val="tx1"/>
              </a:solidFill>
            </a:rPr>
            <a:t>Validaciones no ingresadas</a:t>
          </a:r>
          <a:endParaRPr lang="es-EC" sz="1400" kern="1200" dirty="0">
            <a:solidFill>
              <a:schemeClr val="tx1"/>
            </a:solidFill>
          </a:endParaRPr>
        </a:p>
      </dsp:txBody>
      <dsp:txXfrm>
        <a:off x="291172" y="3888984"/>
        <a:ext cx="2013508" cy="947400"/>
      </dsp:txXfrm>
    </dsp:sp>
    <dsp:sp modelId="{FADD0F47-E36C-4979-B453-7D608EA1CCC1}">
      <dsp:nvSpPr>
        <dsp:cNvPr id="0" name=""/>
        <dsp:cNvSpPr/>
      </dsp:nvSpPr>
      <dsp:spPr>
        <a:xfrm>
          <a:off x="2787506" y="0"/>
          <a:ext cx="2590573" cy="5122418"/>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s-EC" sz="3000" kern="1200" dirty="0">
              <a:solidFill>
                <a:schemeClr val="tx1"/>
              </a:solidFill>
            </a:rPr>
            <a:t>Sistema</a:t>
          </a:r>
        </a:p>
      </dsp:txBody>
      <dsp:txXfrm>
        <a:off x="2787506" y="0"/>
        <a:ext cx="2590573" cy="1536725"/>
      </dsp:txXfrm>
    </dsp:sp>
    <dsp:sp modelId="{D4BD4E08-242E-47C9-B41B-296F2295A646}">
      <dsp:nvSpPr>
        <dsp:cNvPr id="0" name=""/>
        <dsp:cNvSpPr/>
      </dsp:nvSpPr>
      <dsp:spPr>
        <a:xfrm>
          <a:off x="3046563" y="1537163"/>
          <a:ext cx="2072458" cy="1006350"/>
        </a:xfrm>
        <a:prstGeom prst="roundRect">
          <a:avLst>
            <a:gd name="adj" fmla="val 10000"/>
          </a:avLst>
        </a:prstGeom>
        <a:solidFill>
          <a:schemeClr val="accent5">
            <a:hueOff val="-1838336"/>
            <a:satOff val="-2557"/>
            <a:lumOff val="-9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s-EC" sz="1400" kern="1200" dirty="0">
              <a:solidFill>
                <a:schemeClr val="tx1"/>
              </a:solidFill>
            </a:rPr>
            <a:t>Falta de validación en el sistema, rendimientos, superficies, Intersecciones, ciclo de cultivo</a:t>
          </a:r>
        </a:p>
      </dsp:txBody>
      <dsp:txXfrm>
        <a:off x="3076038" y="1566638"/>
        <a:ext cx="2013508" cy="947400"/>
      </dsp:txXfrm>
    </dsp:sp>
    <dsp:sp modelId="{55B79408-13F4-4FF1-84A1-7906A7D068DF}">
      <dsp:nvSpPr>
        <dsp:cNvPr id="0" name=""/>
        <dsp:cNvSpPr/>
      </dsp:nvSpPr>
      <dsp:spPr>
        <a:xfrm>
          <a:off x="3046563" y="2698336"/>
          <a:ext cx="2072458" cy="1006350"/>
        </a:xfrm>
        <a:prstGeom prst="roundRect">
          <a:avLst>
            <a:gd name="adj" fmla="val 10000"/>
          </a:avLst>
        </a:prstGeom>
        <a:solidFill>
          <a:schemeClr val="accent5">
            <a:hueOff val="-2451115"/>
            <a:satOff val="-3409"/>
            <a:lumOff val="-1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s-EC" sz="1400" kern="1200" dirty="0">
              <a:solidFill>
                <a:schemeClr val="tx1"/>
              </a:solidFill>
            </a:rPr>
            <a:t>Falta de validación cobertura</a:t>
          </a:r>
        </a:p>
      </dsp:txBody>
      <dsp:txXfrm>
        <a:off x="3076038" y="2727811"/>
        <a:ext cx="2013508" cy="947400"/>
      </dsp:txXfrm>
    </dsp:sp>
    <dsp:sp modelId="{F276B679-451E-4F8B-ACB6-769E8A5CA548}">
      <dsp:nvSpPr>
        <dsp:cNvPr id="0" name=""/>
        <dsp:cNvSpPr/>
      </dsp:nvSpPr>
      <dsp:spPr>
        <a:xfrm>
          <a:off x="3046563" y="3859509"/>
          <a:ext cx="2072458" cy="1006350"/>
        </a:xfrm>
        <a:prstGeom prst="roundRect">
          <a:avLst>
            <a:gd name="adj" fmla="val 10000"/>
          </a:avLst>
        </a:prstGeom>
        <a:solidFill>
          <a:schemeClr val="accent5">
            <a:hueOff val="-3063894"/>
            <a:satOff val="-4262"/>
            <a:lumOff val="-163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s-ES" sz="1400" kern="1200" dirty="0" smtClean="0">
              <a:solidFill>
                <a:schemeClr val="tx1"/>
              </a:solidFill>
            </a:rPr>
            <a:t>Falta de revisión de las validaciones por las coordinadores zonales</a:t>
          </a:r>
          <a:endParaRPr lang="es-EC" sz="1400" kern="1200" dirty="0">
            <a:solidFill>
              <a:schemeClr val="tx1"/>
            </a:solidFill>
          </a:endParaRPr>
        </a:p>
      </dsp:txBody>
      <dsp:txXfrm>
        <a:off x="3076038" y="3888984"/>
        <a:ext cx="2013508" cy="947400"/>
      </dsp:txXfrm>
    </dsp:sp>
    <dsp:sp modelId="{88703503-490C-49A3-AA22-A13975C4CB53}">
      <dsp:nvSpPr>
        <dsp:cNvPr id="0" name=""/>
        <dsp:cNvSpPr/>
      </dsp:nvSpPr>
      <dsp:spPr>
        <a:xfrm>
          <a:off x="5572372" y="0"/>
          <a:ext cx="2590573" cy="5122418"/>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s-EC" sz="3000" kern="1200" dirty="0">
              <a:solidFill>
                <a:schemeClr val="tx1"/>
              </a:solidFill>
            </a:rPr>
            <a:t>Levantamiento de información</a:t>
          </a:r>
        </a:p>
      </dsp:txBody>
      <dsp:txXfrm>
        <a:off x="5572372" y="0"/>
        <a:ext cx="2590573" cy="1536725"/>
      </dsp:txXfrm>
    </dsp:sp>
    <dsp:sp modelId="{FA4B9163-339B-45F6-8908-6B6992FEDC77}">
      <dsp:nvSpPr>
        <dsp:cNvPr id="0" name=""/>
        <dsp:cNvSpPr/>
      </dsp:nvSpPr>
      <dsp:spPr>
        <a:xfrm>
          <a:off x="5831429" y="1536850"/>
          <a:ext cx="2072458" cy="746227"/>
        </a:xfrm>
        <a:prstGeom prst="roundRect">
          <a:avLst>
            <a:gd name="adj" fmla="val 10000"/>
          </a:avLst>
        </a:prstGeom>
        <a:solidFill>
          <a:schemeClr val="accent5">
            <a:hueOff val="-3676672"/>
            <a:satOff val="-5114"/>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s-ES" sz="1400" i="1" kern="1200" dirty="0" smtClean="0">
              <a:solidFill>
                <a:schemeClr val="tx1"/>
              </a:solidFill>
            </a:rPr>
            <a:t>Falta de observaciones en los diferentes capítulos</a:t>
          </a:r>
          <a:endParaRPr lang="es-EC" sz="1400" i="1" kern="1200" dirty="0">
            <a:solidFill>
              <a:schemeClr val="tx1"/>
            </a:solidFill>
          </a:endParaRPr>
        </a:p>
      </dsp:txBody>
      <dsp:txXfrm>
        <a:off x="5853285" y="1558706"/>
        <a:ext cx="2028746" cy="702515"/>
      </dsp:txXfrm>
    </dsp:sp>
    <dsp:sp modelId="{333B560D-BFC5-4DD2-BEE0-1FE75EEC2298}">
      <dsp:nvSpPr>
        <dsp:cNvPr id="0" name=""/>
        <dsp:cNvSpPr/>
      </dsp:nvSpPr>
      <dsp:spPr>
        <a:xfrm>
          <a:off x="5831429" y="2397881"/>
          <a:ext cx="2072458" cy="746227"/>
        </a:xfrm>
        <a:prstGeom prst="roundRect">
          <a:avLst>
            <a:gd name="adj" fmla="val 10000"/>
          </a:avLst>
        </a:prstGeom>
        <a:solidFill>
          <a:schemeClr val="accent5">
            <a:hueOff val="-4289451"/>
            <a:satOff val="-5966"/>
            <a:lumOff val="-22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s-ES" sz="1400" kern="1200" dirty="0" smtClean="0">
              <a:solidFill>
                <a:schemeClr val="tx1"/>
              </a:solidFill>
            </a:rPr>
            <a:t>Omisión de registro de cultivos, colocados como otros</a:t>
          </a:r>
          <a:endParaRPr lang="es-EC" sz="1400" kern="1200" dirty="0">
            <a:solidFill>
              <a:schemeClr val="tx1"/>
            </a:solidFill>
          </a:endParaRPr>
        </a:p>
      </dsp:txBody>
      <dsp:txXfrm>
        <a:off x="5853285" y="2419737"/>
        <a:ext cx="2028746" cy="702515"/>
      </dsp:txXfrm>
    </dsp:sp>
    <dsp:sp modelId="{932EDCE9-690E-47E7-90FF-6BFF8E084A6A}">
      <dsp:nvSpPr>
        <dsp:cNvPr id="0" name=""/>
        <dsp:cNvSpPr/>
      </dsp:nvSpPr>
      <dsp:spPr>
        <a:xfrm>
          <a:off x="5831429" y="3258913"/>
          <a:ext cx="2072458" cy="746227"/>
        </a:xfrm>
        <a:prstGeom prst="roundRect">
          <a:avLst>
            <a:gd name="adj" fmla="val 10000"/>
          </a:avLst>
        </a:prstGeom>
        <a:solidFill>
          <a:schemeClr val="accent5">
            <a:hueOff val="-4902230"/>
            <a:satOff val="-6819"/>
            <a:lumOff val="-261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s-ES" sz="1400" kern="1200" dirty="0" smtClean="0">
              <a:solidFill>
                <a:schemeClr val="tx1"/>
              </a:solidFill>
            </a:rPr>
            <a:t>Levantamiento</a:t>
          </a:r>
          <a:r>
            <a:rPr lang="es-ES" sz="1400" kern="1200" baseline="0" dirty="0" smtClean="0">
              <a:solidFill>
                <a:schemeClr val="tx1"/>
              </a:solidFill>
            </a:rPr>
            <a:t> de información indirecta</a:t>
          </a:r>
          <a:endParaRPr lang="es-EC" sz="1400" kern="1200" dirty="0">
            <a:solidFill>
              <a:schemeClr val="tx1"/>
            </a:solidFill>
          </a:endParaRPr>
        </a:p>
      </dsp:txBody>
      <dsp:txXfrm>
        <a:off x="5853285" y="3280769"/>
        <a:ext cx="2028746" cy="702515"/>
      </dsp:txXfrm>
    </dsp:sp>
    <dsp:sp modelId="{D28ADC78-B389-4094-9BE5-D3E6D6CDC9ED}">
      <dsp:nvSpPr>
        <dsp:cNvPr id="0" name=""/>
        <dsp:cNvSpPr/>
      </dsp:nvSpPr>
      <dsp:spPr>
        <a:xfrm>
          <a:off x="5831429" y="4119944"/>
          <a:ext cx="2072458" cy="746227"/>
        </a:xfrm>
        <a:prstGeom prst="roundRect">
          <a:avLst>
            <a:gd name="adj" fmla="val 10000"/>
          </a:avLst>
        </a:prstGeom>
        <a:solidFill>
          <a:schemeClr val="accent5">
            <a:hueOff val="-5515009"/>
            <a:satOff val="-7671"/>
            <a:lumOff val="-294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s-ES" sz="1400" kern="1200" dirty="0" smtClean="0">
              <a:solidFill>
                <a:schemeClr val="tx1"/>
              </a:solidFill>
            </a:rPr>
            <a:t>Registro de operador del tractor como empleo ocasional. </a:t>
          </a:r>
          <a:endParaRPr lang="es-EC" sz="1400" kern="1200" dirty="0">
            <a:solidFill>
              <a:schemeClr val="tx1"/>
            </a:solidFill>
          </a:endParaRPr>
        </a:p>
      </dsp:txBody>
      <dsp:txXfrm>
        <a:off x="5853285" y="4141800"/>
        <a:ext cx="2028746" cy="702515"/>
      </dsp:txXfrm>
    </dsp:sp>
    <dsp:sp modelId="{6CA868ED-1F9D-48C4-8A38-C540C0932B49}">
      <dsp:nvSpPr>
        <dsp:cNvPr id="0" name=""/>
        <dsp:cNvSpPr/>
      </dsp:nvSpPr>
      <dsp:spPr>
        <a:xfrm>
          <a:off x="8357238" y="0"/>
          <a:ext cx="2590573" cy="5122418"/>
        </a:xfrm>
        <a:prstGeom prst="roundRect">
          <a:avLst>
            <a:gd name="adj" fmla="val 10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s-EC" sz="3000" kern="1200" dirty="0">
              <a:solidFill>
                <a:schemeClr val="tx1"/>
              </a:solidFill>
            </a:rPr>
            <a:t>Cartografía</a:t>
          </a:r>
        </a:p>
      </dsp:txBody>
      <dsp:txXfrm>
        <a:off x="8357238" y="0"/>
        <a:ext cx="2590573" cy="1536725"/>
      </dsp:txXfrm>
    </dsp:sp>
    <dsp:sp modelId="{C4E0EEA2-F336-48CA-B0A8-505EE2A28D3C}">
      <dsp:nvSpPr>
        <dsp:cNvPr id="0" name=""/>
        <dsp:cNvSpPr/>
      </dsp:nvSpPr>
      <dsp:spPr>
        <a:xfrm>
          <a:off x="8616296" y="1537163"/>
          <a:ext cx="2072458" cy="1006350"/>
        </a:xfrm>
        <a:prstGeom prst="roundRect">
          <a:avLst>
            <a:gd name="adj" fmla="val 10000"/>
          </a:avLst>
        </a:prstGeom>
        <a:solidFill>
          <a:schemeClr val="accent5">
            <a:hueOff val="-6127787"/>
            <a:satOff val="-8523"/>
            <a:lumOff val="-326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s-ES" sz="1400" kern="1200" dirty="0" smtClean="0">
              <a:solidFill>
                <a:schemeClr val="tx1"/>
              </a:solidFill>
            </a:rPr>
            <a:t>Sobredimensión de terrenos sin guardar relación de superficie. </a:t>
          </a:r>
          <a:endParaRPr lang="es-EC" sz="1400" kern="1200" dirty="0">
            <a:solidFill>
              <a:schemeClr val="tx1"/>
            </a:solidFill>
          </a:endParaRPr>
        </a:p>
      </dsp:txBody>
      <dsp:txXfrm>
        <a:off x="8645771" y="1566638"/>
        <a:ext cx="2013508" cy="947400"/>
      </dsp:txXfrm>
    </dsp:sp>
    <dsp:sp modelId="{87984774-DF7E-4C7A-8F49-21EA5948EFC4}">
      <dsp:nvSpPr>
        <dsp:cNvPr id="0" name=""/>
        <dsp:cNvSpPr/>
      </dsp:nvSpPr>
      <dsp:spPr>
        <a:xfrm>
          <a:off x="8616296" y="2698336"/>
          <a:ext cx="2072458" cy="1006350"/>
        </a:xfrm>
        <a:prstGeom prst="roundRect">
          <a:avLst>
            <a:gd name="adj" fmla="val 10000"/>
          </a:avLst>
        </a:prstGeom>
        <a:solidFill>
          <a:schemeClr val="accent5">
            <a:hueOff val="-6740566"/>
            <a:satOff val="-9376"/>
            <a:lumOff val="-359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s-EC" sz="1400" kern="1200" dirty="0">
              <a:solidFill>
                <a:schemeClr val="tx1"/>
              </a:solidFill>
            </a:rPr>
            <a:t>No existe correspondencia de cultivos ortofoto y cuestionario</a:t>
          </a:r>
        </a:p>
      </dsp:txBody>
      <dsp:txXfrm>
        <a:off x="8645771" y="2727811"/>
        <a:ext cx="2013508" cy="947400"/>
      </dsp:txXfrm>
    </dsp:sp>
    <dsp:sp modelId="{808F3434-1B06-45D9-9F7E-082088A9F5E8}">
      <dsp:nvSpPr>
        <dsp:cNvPr id="0" name=""/>
        <dsp:cNvSpPr/>
      </dsp:nvSpPr>
      <dsp:spPr>
        <a:xfrm>
          <a:off x="8616296" y="3859509"/>
          <a:ext cx="2072458" cy="1006350"/>
        </a:xfrm>
        <a:prstGeom prst="roundRect">
          <a:avLst>
            <a:gd name="adj" fmla="val 10000"/>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es-ES" sz="1400" kern="1200" dirty="0" smtClean="0">
              <a:solidFill>
                <a:schemeClr val="tx1"/>
              </a:solidFill>
            </a:rPr>
            <a:t>Falta de revisión de ortofoto por supervisores y digitadores. </a:t>
          </a:r>
          <a:endParaRPr lang="es-EC" sz="1400" kern="1200" dirty="0">
            <a:solidFill>
              <a:schemeClr val="tx1"/>
            </a:solidFill>
          </a:endParaRPr>
        </a:p>
      </dsp:txBody>
      <dsp:txXfrm>
        <a:off x="8645771" y="3888984"/>
        <a:ext cx="2013508" cy="94740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91E726-AE0A-4880-8DEF-7BE942757FC4}">
      <dsp:nvSpPr>
        <dsp:cNvPr id="0" name=""/>
        <dsp:cNvSpPr/>
      </dsp:nvSpPr>
      <dsp:spPr>
        <a:xfrm>
          <a:off x="241020" y="0"/>
          <a:ext cx="4056928" cy="95522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s-EC" sz="1400" b="1" kern="1200">
              <a:latin typeface="+mj-lt"/>
              <a:cs typeface="Arial" pitchFamily="34" charset="0"/>
            </a:rPr>
            <a:t>Asociamiento con cultivos permanentes</a:t>
          </a:r>
          <a:endParaRPr lang="es-EC" sz="1400" b="1" kern="1200" dirty="0">
            <a:latin typeface="+mj-lt"/>
            <a:cs typeface="Arial" pitchFamily="34" charset="0"/>
          </a:endParaRPr>
        </a:p>
      </dsp:txBody>
      <dsp:txXfrm>
        <a:off x="268998" y="27978"/>
        <a:ext cx="4000972" cy="899268"/>
      </dsp:txXfrm>
    </dsp:sp>
    <dsp:sp modelId="{BAE5CDAD-BB2A-4530-AD8A-38FA2F979B4E}">
      <dsp:nvSpPr>
        <dsp:cNvPr id="0" name=""/>
        <dsp:cNvSpPr/>
      </dsp:nvSpPr>
      <dsp:spPr>
        <a:xfrm>
          <a:off x="646713" y="955224"/>
          <a:ext cx="405692" cy="765548"/>
        </a:xfrm>
        <a:custGeom>
          <a:avLst/>
          <a:gdLst/>
          <a:ahLst/>
          <a:cxnLst/>
          <a:rect l="0" t="0" r="0" b="0"/>
          <a:pathLst>
            <a:path>
              <a:moveTo>
                <a:pt x="0" y="0"/>
              </a:moveTo>
              <a:lnTo>
                <a:pt x="0" y="765548"/>
              </a:lnTo>
              <a:lnTo>
                <a:pt x="405692" y="765548"/>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2D4EB8-6CA7-4196-B676-9AA5248B1863}">
      <dsp:nvSpPr>
        <dsp:cNvPr id="0" name=""/>
        <dsp:cNvSpPr/>
      </dsp:nvSpPr>
      <dsp:spPr>
        <a:xfrm>
          <a:off x="1052406" y="1212246"/>
          <a:ext cx="2933321" cy="1017051"/>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MX" sz="1400" b="0" i="0" kern="1200" dirty="0">
              <a:latin typeface="+mj-lt"/>
              <a:cs typeface="Arial" pitchFamily="34" charset="0"/>
            </a:rPr>
            <a:t>Utilice el mismo número de orden de asociamiento registrado en el Capítulo 3.</a:t>
          </a:r>
        </a:p>
      </dsp:txBody>
      <dsp:txXfrm>
        <a:off x="1082194" y="1242034"/>
        <a:ext cx="2873745" cy="957475"/>
      </dsp:txXfrm>
    </dsp:sp>
    <dsp:sp modelId="{789B25AD-E0AF-409F-9BC7-966FC1F0F660}">
      <dsp:nvSpPr>
        <dsp:cNvPr id="0" name=""/>
        <dsp:cNvSpPr/>
      </dsp:nvSpPr>
      <dsp:spPr>
        <a:xfrm>
          <a:off x="646713" y="955224"/>
          <a:ext cx="405692" cy="2328824"/>
        </a:xfrm>
        <a:custGeom>
          <a:avLst/>
          <a:gdLst/>
          <a:ahLst/>
          <a:cxnLst/>
          <a:rect l="0" t="0" r="0" b="0"/>
          <a:pathLst>
            <a:path>
              <a:moveTo>
                <a:pt x="0" y="0"/>
              </a:moveTo>
              <a:lnTo>
                <a:pt x="0" y="2328824"/>
              </a:lnTo>
              <a:lnTo>
                <a:pt x="405692" y="2328824"/>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4EE5710-B517-4ED0-92FD-91302250BABF}">
      <dsp:nvSpPr>
        <dsp:cNvPr id="0" name=""/>
        <dsp:cNvSpPr/>
      </dsp:nvSpPr>
      <dsp:spPr>
        <a:xfrm>
          <a:off x="1052406" y="2473768"/>
          <a:ext cx="2940721" cy="1620560"/>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1838336"/>
              <a:satOff val="-2557"/>
              <a:lumOff val="-98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MX" sz="1400" b="0" i="0" kern="1200" dirty="0">
              <a:latin typeface="+mj-lt"/>
              <a:cs typeface="Arial" pitchFamily="34" charset="0"/>
            </a:rPr>
            <a:t>La superficie sembrada del cultivo transitorio ya no se debe sumar para totalizar en  la línea 98 clave 510, porque ya se sumo en el capítulo de permanentes.</a:t>
          </a:r>
          <a:endParaRPr lang="es-EC" sz="1400" b="0" i="0" kern="1200" dirty="0">
            <a:latin typeface="+mj-lt"/>
            <a:cs typeface="Arial" pitchFamily="34" charset="0"/>
          </a:endParaRPr>
        </a:p>
      </dsp:txBody>
      <dsp:txXfrm>
        <a:off x="1099871" y="2521233"/>
        <a:ext cx="2845791" cy="1525630"/>
      </dsp:txXfrm>
    </dsp:sp>
    <dsp:sp modelId="{9E8342FC-A119-49D4-8398-AA0B394582F7}">
      <dsp:nvSpPr>
        <dsp:cNvPr id="0" name=""/>
        <dsp:cNvSpPr/>
      </dsp:nvSpPr>
      <dsp:spPr>
        <a:xfrm>
          <a:off x="5267636" y="0"/>
          <a:ext cx="4056928" cy="908468"/>
        </a:xfrm>
        <a:prstGeom prst="roundRect">
          <a:avLst>
            <a:gd name="adj" fmla="val 10000"/>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s-ES" sz="1400" b="1" kern="1200">
              <a:latin typeface="+mj-lt"/>
              <a:cs typeface="Arial" pitchFamily="34" charset="0"/>
            </a:rPr>
            <a:t>Cultivo transitorio con cultivo transitorio asociado </a:t>
          </a:r>
          <a:endParaRPr lang="es-EC" sz="1400" b="1" kern="1200" dirty="0">
            <a:latin typeface="+mj-lt"/>
            <a:cs typeface="Arial" pitchFamily="34" charset="0"/>
          </a:endParaRPr>
        </a:p>
      </dsp:txBody>
      <dsp:txXfrm>
        <a:off x="5294244" y="26608"/>
        <a:ext cx="4003712" cy="855252"/>
      </dsp:txXfrm>
    </dsp:sp>
    <dsp:sp modelId="{36DA0F75-12EF-4552-AB23-F8312A65155B}">
      <dsp:nvSpPr>
        <dsp:cNvPr id="0" name=""/>
        <dsp:cNvSpPr/>
      </dsp:nvSpPr>
      <dsp:spPr>
        <a:xfrm>
          <a:off x="5673329" y="908468"/>
          <a:ext cx="439787" cy="735435"/>
        </a:xfrm>
        <a:custGeom>
          <a:avLst/>
          <a:gdLst/>
          <a:ahLst/>
          <a:cxnLst/>
          <a:rect l="0" t="0" r="0" b="0"/>
          <a:pathLst>
            <a:path>
              <a:moveTo>
                <a:pt x="0" y="0"/>
              </a:moveTo>
              <a:lnTo>
                <a:pt x="0" y="735435"/>
              </a:lnTo>
              <a:lnTo>
                <a:pt x="439787" y="735435"/>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874995D-5890-4625-B0A8-E734D90EF1A7}">
      <dsp:nvSpPr>
        <dsp:cNvPr id="0" name=""/>
        <dsp:cNvSpPr/>
      </dsp:nvSpPr>
      <dsp:spPr>
        <a:xfrm>
          <a:off x="6113116" y="1122101"/>
          <a:ext cx="3830000" cy="1043604"/>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3676672"/>
              <a:satOff val="-5114"/>
              <a:lumOff val="-196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S" sz="1400" u="none" kern="1200" dirty="0">
              <a:latin typeface="+mj-lt"/>
              <a:cs typeface="Arial" pitchFamily="34" charset="0"/>
            </a:rPr>
            <a:t>Registre en una línea el cultivo solo y en las líneas siguientes los cultivos  que conforman el asociamiento.</a:t>
          </a:r>
          <a:endParaRPr lang="es-EC" sz="1400" kern="1200" dirty="0">
            <a:latin typeface="+mj-lt"/>
            <a:cs typeface="Arial" pitchFamily="34" charset="0"/>
          </a:endParaRPr>
        </a:p>
      </dsp:txBody>
      <dsp:txXfrm>
        <a:off x="6143682" y="1152667"/>
        <a:ext cx="3768868" cy="982472"/>
      </dsp:txXfrm>
    </dsp:sp>
    <dsp:sp modelId="{337F675B-7AC1-4D5B-8011-FF69A330F1BF}">
      <dsp:nvSpPr>
        <dsp:cNvPr id="0" name=""/>
        <dsp:cNvSpPr/>
      </dsp:nvSpPr>
      <dsp:spPr>
        <a:xfrm>
          <a:off x="5673329" y="908468"/>
          <a:ext cx="533648" cy="2277159"/>
        </a:xfrm>
        <a:custGeom>
          <a:avLst/>
          <a:gdLst/>
          <a:ahLst/>
          <a:cxnLst/>
          <a:rect l="0" t="0" r="0" b="0"/>
          <a:pathLst>
            <a:path>
              <a:moveTo>
                <a:pt x="0" y="0"/>
              </a:moveTo>
              <a:lnTo>
                <a:pt x="0" y="2277159"/>
              </a:lnTo>
              <a:lnTo>
                <a:pt x="533648" y="2277159"/>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1EFA3ED-958F-4548-B877-DE43E4EE9F47}">
      <dsp:nvSpPr>
        <dsp:cNvPr id="0" name=""/>
        <dsp:cNvSpPr/>
      </dsp:nvSpPr>
      <dsp:spPr>
        <a:xfrm>
          <a:off x="6206978" y="2619209"/>
          <a:ext cx="3679147" cy="1132836"/>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5515009"/>
              <a:satOff val="-7671"/>
              <a:lumOff val="-294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S" sz="1400" kern="1200" dirty="0">
              <a:latin typeface="+mj-lt"/>
              <a:cs typeface="Arial" pitchFamily="34" charset="0"/>
            </a:rPr>
            <a:t>La producción se tomará independientemente para el cultivo que está solo como para cada cultivo asociado.</a:t>
          </a:r>
          <a:endParaRPr lang="es-EC" sz="1400" kern="1200" dirty="0">
            <a:latin typeface="+mj-lt"/>
            <a:cs typeface="Arial" pitchFamily="34" charset="0"/>
          </a:endParaRPr>
        </a:p>
      </dsp:txBody>
      <dsp:txXfrm>
        <a:off x="6240158" y="2652389"/>
        <a:ext cx="3612787" cy="1066476"/>
      </dsp:txXfrm>
    </dsp:sp>
    <dsp:sp modelId="{2CDC6918-7D4B-48D5-B57E-04F371676152}">
      <dsp:nvSpPr>
        <dsp:cNvPr id="0" name=""/>
        <dsp:cNvSpPr/>
      </dsp:nvSpPr>
      <dsp:spPr>
        <a:xfrm>
          <a:off x="5673329" y="908468"/>
          <a:ext cx="455041" cy="3809401"/>
        </a:xfrm>
        <a:custGeom>
          <a:avLst/>
          <a:gdLst/>
          <a:ahLst/>
          <a:cxnLst/>
          <a:rect l="0" t="0" r="0" b="0"/>
          <a:pathLst>
            <a:path>
              <a:moveTo>
                <a:pt x="0" y="0"/>
              </a:moveTo>
              <a:lnTo>
                <a:pt x="0" y="3809401"/>
              </a:lnTo>
              <a:lnTo>
                <a:pt x="455041" y="3809401"/>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7673E84-5E77-4E7C-A417-AEA22A3A4898}">
      <dsp:nvSpPr>
        <dsp:cNvPr id="0" name=""/>
        <dsp:cNvSpPr/>
      </dsp:nvSpPr>
      <dsp:spPr>
        <a:xfrm>
          <a:off x="6128371" y="4228593"/>
          <a:ext cx="3757754" cy="978551"/>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7353344"/>
              <a:satOff val="-10228"/>
              <a:lumOff val="-392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S" sz="1400" kern="1200" dirty="0">
              <a:latin typeface="+mj-lt"/>
              <a:cs typeface="Arial" pitchFamily="34" charset="0"/>
            </a:rPr>
            <a:t>Si la PP informa una sola producción registre proporcionalmente el dato para el cultivo solo como para el asociado.</a:t>
          </a:r>
          <a:endParaRPr lang="es-EC" sz="1400" kern="1200" dirty="0">
            <a:latin typeface="+mj-lt"/>
            <a:cs typeface="Arial" pitchFamily="34" charset="0"/>
          </a:endParaRPr>
        </a:p>
      </dsp:txBody>
      <dsp:txXfrm>
        <a:off x="6157032" y="4257254"/>
        <a:ext cx="3700432" cy="921229"/>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008E65-AD30-40C8-BEC5-12992CD144FB}">
      <dsp:nvSpPr>
        <dsp:cNvPr id="0" name=""/>
        <dsp:cNvSpPr/>
      </dsp:nvSpPr>
      <dsp:spPr>
        <a:xfrm>
          <a:off x="0" y="680255"/>
          <a:ext cx="2336853" cy="626646"/>
        </a:xfrm>
        <a:prstGeom prst="roundRect">
          <a:avLst>
            <a:gd name="adj" fmla="val 10000"/>
          </a:avLst>
        </a:prstGeom>
        <a:no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s-ES" sz="1100" b="1" kern="1200" dirty="0">
              <a:solidFill>
                <a:schemeClr val="tx1"/>
              </a:solidFill>
              <a:latin typeface="+mj-lt"/>
            </a:rPr>
            <a:t>Cultivo cosechado en 2 estados diferentes por decisión de la PP</a:t>
          </a:r>
          <a:endParaRPr lang="es-EC" sz="1100" b="1" kern="1200" dirty="0">
            <a:solidFill>
              <a:schemeClr val="tx1"/>
            </a:solidFill>
            <a:latin typeface="+mj-lt"/>
            <a:cs typeface="Arial" pitchFamily="34" charset="0"/>
          </a:endParaRPr>
        </a:p>
      </dsp:txBody>
      <dsp:txXfrm>
        <a:off x="18354" y="698609"/>
        <a:ext cx="2300145" cy="589938"/>
      </dsp:txXfrm>
    </dsp:sp>
    <dsp:sp modelId="{F90AA987-FAAE-4CB4-82F5-37D89156FBC3}">
      <dsp:nvSpPr>
        <dsp:cNvPr id="0" name=""/>
        <dsp:cNvSpPr/>
      </dsp:nvSpPr>
      <dsp:spPr>
        <a:xfrm>
          <a:off x="233685" y="1306901"/>
          <a:ext cx="234997" cy="994905"/>
        </a:xfrm>
        <a:custGeom>
          <a:avLst/>
          <a:gdLst/>
          <a:ahLst/>
          <a:cxnLst/>
          <a:rect l="0" t="0" r="0" b="0"/>
          <a:pathLst>
            <a:path>
              <a:moveTo>
                <a:pt x="0" y="0"/>
              </a:moveTo>
              <a:lnTo>
                <a:pt x="0" y="994905"/>
              </a:lnTo>
              <a:lnTo>
                <a:pt x="234997" y="994905"/>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482A826-D52C-462D-8FB0-121C521F9907}">
      <dsp:nvSpPr>
        <dsp:cNvPr id="0" name=""/>
        <dsp:cNvSpPr/>
      </dsp:nvSpPr>
      <dsp:spPr>
        <a:xfrm>
          <a:off x="468682" y="1643041"/>
          <a:ext cx="3873412" cy="1317530"/>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S" sz="1400" kern="1200" dirty="0">
              <a:latin typeface="+mj-lt"/>
            </a:rPr>
            <a:t>Si la PP asigna una determinada superficie para cosechar un mismo cultivo en otro estado primario, realice con el Informante la estimación de la superficie sembrada y cosechada para los 2 estados por separado.</a:t>
          </a:r>
          <a:endParaRPr lang="es-EC" sz="1400" u="none" kern="1200" dirty="0">
            <a:latin typeface="+mj-lt"/>
            <a:cs typeface="Arial" pitchFamily="34" charset="0"/>
          </a:endParaRPr>
        </a:p>
      </dsp:txBody>
      <dsp:txXfrm>
        <a:off x="507271" y="1681630"/>
        <a:ext cx="3796234" cy="1240352"/>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533F0A-64DD-425D-B54B-7405798CF084}">
      <dsp:nvSpPr>
        <dsp:cNvPr id="0" name=""/>
        <dsp:cNvSpPr/>
      </dsp:nvSpPr>
      <dsp:spPr>
        <a:xfrm>
          <a:off x="0" y="36095"/>
          <a:ext cx="2063290" cy="951672"/>
        </a:xfrm>
        <a:prstGeom prst="roundRect">
          <a:avLst>
            <a:gd name="adj" fmla="val 10000"/>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s-ES" sz="1400" b="1" kern="1200" dirty="0">
              <a:solidFill>
                <a:schemeClr val="tx1"/>
              </a:solidFill>
              <a:latin typeface="+mn-lt"/>
              <a:cs typeface="Arial" pitchFamily="34" charset="0"/>
            </a:rPr>
            <a:t>Cultivos bajo invernadero</a:t>
          </a:r>
          <a:endParaRPr lang="es-EC" sz="1400" b="1" kern="1200" dirty="0">
            <a:solidFill>
              <a:schemeClr val="tx1"/>
            </a:solidFill>
            <a:latin typeface="+mn-lt"/>
            <a:cs typeface="Arial" pitchFamily="34" charset="0"/>
          </a:endParaRPr>
        </a:p>
      </dsp:txBody>
      <dsp:txXfrm>
        <a:off x="27874" y="63969"/>
        <a:ext cx="2007542" cy="895924"/>
      </dsp:txXfrm>
    </dsp:sp>
    <dsp:sp modelId="{3A752B89-C1A0-4F52-BC98-ABFF21EFC6F7}">
      <dsp:nvSpPr>
        <dsp:cNvPr id="0" name=""/>
        <dsp:cNvSpPr/>
      </dsp:nvSpPr>
      <dsp:spPr>
        <a:xfrm>
          <a:off x="206329" y="987768"/>
          <a:ext cx="182243" cy="960493"/>
        </a:xfrm>
        <a:custGeom>
          <a:avLst/>
          <a:gdLst/>
          <a:ahLst/>
          <a:cxnLst/>
          <a:rect l="0" t="0" r="0" b="0"/>
          <a:pathLst>
            <a:path>
              <a:moveTo>
                <a:pt x="0" y="0"/>
              </a:moveTo>
              <a:lnTo>
                <a:pt x="0" y="960493"/>
              </a:lnTo>
              <a:lnTo>
                <a:pt x="182243" y="960493"/>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298CE9F-F6C2-4688-861F-AD1D7C8EAD59}">
      <dsp:nvSpPr>
        <dsp:cNvPr id="0" name=""/>
        <dsp:cNvSpPr/>
      </dsp:nvSpPr>
      <dsp:spPr>
        <a:xfrm>
          <a:off x="388572" y="1381739"/>
          <a:ext cx="2721138" cy="1133045"/>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S" sz="1400" kern="1200" dirty="0">
              <a:latin typeface="+mn-lt"/>
              <a:cs typeface="Arial" pitchFamily="34" charset="0"/>
            </a:rPr>
            <a:t>Deben ser registrados independientemente de sus similares cultivados al aire libre</a:t>
          </a:r>
          <a:r>
            <a:rPr lang="es-ES" sz="1400" kern="1200" dirty="0">
              <a:latin typeface="+mn-lt"/>
            </a:rPr>
            <a:t>. </a:t>
          </a:r>
          <a:endParaRPr lang="es-EC" sz="1400" kern="1200" dirty="0">
            <a:latin typeface="+mn-lt"/>
          </a:endParaRPr>
        </a:p>
      </dsp:txBody>
      <dsp:txXfrm>
        <a:off x="421758" y="1414925"/>
        <a:ext cx="2654766" cy="1066673"/>
      </dsp:txXfrm>
    </dsp:sp>
    <dsp:sp modelId="{F5636234-433B-4130-8D89-4059CFC9514C}">
      <dsp:nvSpPr>
        <dsp:cNvPr id="0" name=""/>
        <dsp:cNvSpPr/>
      </dsp:nvSpPr>
      <dsp:spPr>
        <a:xfrm>
          <a:off x="5799781" y="68214"/>
          <a:ext cx="1778836" cy="980112"/>
        </a:xfrm>
        <a:prstGeom prst="roundRect">
          <a:avLst>
            <a:gd name="adj" fmla="val 10000"/>
          </a:avLst>
        </a:prstGeom>
        <a:solidFill>
          <a:schemeClr val="accent5">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es-ES" sz="1400" b="1" kern="1200" dirty="0">
              <a:solidFill>
                <a:schemeClr val="tx1"/>
              </a:solidFill>
              <a:latin typeface="+mn-lt"/>
              <a:cs typeface="Arial" pitchFamily="34" charset="0"/>
            </a:rPr>
            <a:t>Transitorios con pastos</a:t>
          </a:r>
          <a:endParaRPr lang="es-EC" sz="1400" b="1" kern="1200" dirty="0">
            <a:solidFill>
              <a:schemeClr val="tx1"/>
            </a:solidFill>
            <a:latin typeface="+mn-lt"/>
            <a:cs typeface="Arial" pitchFamily="34" charset="0"/>
          </a:endParaRPr>
        </a:p>
      </dsp:txBody>
      <dsp:txXfrm>
        <a:off x="5828488" y="96921"/>
        <a:ext cx="1721422" cy="922698"/>
      </dsp:txXfrm>
    </dsp:sp>
    <dsp:sp modelId="{05ED4E1E-BF33-4D58-ACA4-ABB6207F96DD}">
      <dsp:nvSpPr>
        <dsp:cNvPr id="0" name=""/>
        <dsp:cNvSpPr/>
      </dsp:nvSpPr>
      <dsp:spPr>
        <a:xfrm>
          <a:off x="5977665" y="1048326"/>
          <a:ext cx="1102333" cy="903834"/>
        </a:xfrm>
        <a:custGeom>
          <a:avLst/>
          <a:gdLst/>
          <a:ahLst/>
          <a:cxnLst/>
          <a:rect l="0" t="0" r="0" b="0"/>
          <a:pathLst>
            <a:path>
              <a:moveTo>
                <a:pt x="0" y="0"/>
              </a:moveTo>
              <a:lnTo>
                <a:pt x="0" y="903834"/>
              </a:lnTo>
              <a:lnTo>
                <a:pt x="1102333" y="90383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DA71398-3424-4BC9-820A-6926CBCF8B7E}">
      <dsp:nvSpPr>
        <dsp:cNvPr id="0" name=""/>
        <dsp:cNvSpPr/>
      </dsp:nvSpPr>
      <dsp:spPr>
        <a:xfrm>
          <a:off x="7079998" y="1389947"/>
          <a:ext cx="3022189" cy="1124428"/>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5197846"/>
              <a:satOff val="-23984"/>
              <a:lumOff val="88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S" sz="1400" kern="1200" dirty="0">
              <a:latin typeface="+mn-lt"/>
              <a:cs typeface="Arial" pitchFamily="34" charset="0"/>
            </a:rPr>
            <a:t>Registre solo los cultivos transitorios y los pastos en el capítulo 3.</a:t>
          </a:r>
          <a:endParaRPr lang="es-EC" sz="1400" kern="1200" dirty="0">
            <a:latin typeface="+mn-lt"/>
            <a:cs typeface="Arial" pitchFamily="34" charset="0"/>
          </a:endParaRPr>
        </a:p>
      </dsp:txBody>
      <dsp:txXfrm>
        <a:off x="7112931" y="1422880"/>
        <a:ext cx="2956323" cy="1058562"/>
      </dsp:txXfrm>
    </dsp:sp>
    <dsp:sp modelId="{DEE43FF4-82C2-4047-B31B-E2F3FE8B4341}">
      <dsp:nvSpPr>
        <dsp:cNvPr id="0" name=""/>
        <dsp:cNvSpPr/>
      </dsp:nvSpPr>
      <dsp:spPr>
        <a:xfrm>
          <a:off x="5977665" y="1048326"/>
          <a:ext cx="1143644" cy="2497391"/>
        </a:xfrm>
        <a:custGeom>
          <a:avLst/>
          <a:gdLst/>
          <a:ahLst/>
          <a:cxnLst/>
          <a:rect l="0" t="0" r="0" b="0"/>
          <a:pathLst>
            <a:path>
              <a:moveTo>
                <a:pt x="0" y="0"/>
              </a:moveTo>
              <a:lnTo>
                <a:pt x="0" y="2497391"/>
              </a:lnTo>
              <a:lnTo>
                <a:pt x="1143644" y="249739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ABB363C-00F1-4812-B304-60E7BA4EFE90}">
      <dsp:nvSpPr>
        <dsp:cNvPr id="0" name=""/>
        <dsp:cNvSpPr/>
      </dsp:nvSpPr>
      <dsp:spPr>
        <a:xfrm>
          <a:off x="7121309" y="2788547"/>
          <a:ext cx="2980878" cy="1514341"/>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S" sz="1400" kern="1200" dirty="0"/>
            <a:t>Los </a:t>
          </a:r>
          <a:r>
            <a:rPr lang="es-ES" sz="1400" b="1" kern="1200" dirty="0"/>
            <a:t>pastos</a:t>
          </a:r>
          <a:r>
            <a:rPr lang="es-ES" sz="1400" kern="1200" dirty="0"/>
            <a:t>, registre la información solamente en las </a:t>
          </a:r>
          <a:r>
            <a:rPr lang="es-ES" sz="1400" b="1" kern="1200" dirty="0"/>
            <a:t>columnas 1 a 5, 7 a 8 y de la </a:t>
          </a:r>
          <a:r>
            <a:rPr lang="es-ES" sz="1400" b="1" kern="1200" dirty="0" smtClean="0"/>
            <a:t>32 </a:t>
          </a:r>
          <a:r>
            <a:rPr lang="es-ES" sz="1400" b="1" kern="1200" dirty="0"/>
            <a:t>a la </a:t>
          </a:r>
          <a:r>
            <a:rPr lang="es-ES" sz="1400" b="1" kern="1200" dirty="0" smtClean="0"/>
            <a:t>78,</a:t>
          </a:r>
          <a:r>
            <a:rPr lang="es-ES" sz="1400" kern="1200" dirty="0" smtClean="0"/>
            <a:t> </a:t>
          </a:r>
          <a:r>
            <a:rPr lang="es-ES" sz="1400" kern="1200" dirty="0"/>
            <a:t>de prácticas en el cultivo y empleo.</a:t>
          </a:r>
          <a:endParaRPr lang="es-EC" sz="1400" kern="1200" dirty="0">
            <a:latin typeface="+mn-lt"/>
            <a:cs typeface="Arial" pitchFamily="34" charset="0"/>
          </a:endParaRPr>
        </a:p>
      </dsp:txBody>
      <dsp:txXfrm>
        <a:off x="7165663" y="2832901"/>
        <a:ext cx="2892170" cy="1425633"/>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FE292D-E8C7-495B-BB63-7049E0D83A82}">
      <dsp:nvSpPr>
        <dsp:cNvPr id="0" name=""/>
        <dsp:cNvSpPr/>
      </dsp:nvSpPr>
      <dsp:spPr>
        <a:xfrm>
          <a:off x="179756" y="1088825"/>
          <a:ext cx="1697851" cy="857362"/>
        </a:xfrm>
        <a:prstGeom prst="roundRect">
          <a:avLst>
            <a:gd name="adj" fmla="val 10000"/>
          </a:avLst>
        </a:prstGeom>
        <a:solidFill>
          <a:schemeClr val="tx2">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MX" sz="1400" b="1" kern="1200" dirty="0">
              <a:solidFill>
                <a:schemeClr val="tx1"/>
              </a:solidFill>
              <a:latin typeface="+mj-lt"/>
              <a:cs typeface="Arial" pitchFamily="34" charset="0"/>
            </a:rPr>
            <a:t>Transitorios asociados bajo invernadero</a:t>
          </a:r>
          <a:endParaRPr lang="es-EC" sz="1400" kern="1200" dirty="0">
            <a:solidFill>
              <a:schemeClr val="tx1"/>
            </a:solidFill>
            <a:latin typeface="+mj-lt"/>
          </a:endParaRPr>
        </a:p>
      </dsp:txBody>
      <dsp:txXfrm>
        <a:off x="204867" y="1113936"/>
        <a:ext cx="1647629" cy="807140"/>
      </dsp:txXfrm>
    </dsp:sp>
    <dsp:sp modelId="{A52434B8-8FFA-445C-9163-73A3533136D1}">
      <dsp:nvSpPr>
        <dsp:cNvPr id="0" name=""/>
        <dsp:cNvSpPr/>
      </dsp:nvSpPr>
      <dsp:spPr>
        <a:xfrm>
          <a:off x="1877607" y="1492174"/>
          <a:ext cx="703654" cy="50663"/>
        </a:xfrm>
        <a:custGeom>
          <a:avLst/>
          <a:gdLst/>
          <a:ahLst/>
          <a:cxnLst/>
          <a:rect l="0" t="0" r="0" b="0"/>
          <a:pathLst>
            <a:path>
              <a:moveTo>
                <a:pt x="0" y="25331"/>
              </a:moveTo>
              <a:lnTo>
                <a:pt x="703654" y="25331"/>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C" sz="1400" kern="1200" dirty="0">
            <a:latin typeface="+mj-lt"/>
          </a:endParaRPr>
        </a:p>
      </dsp:txBody>
      <dsp:txXfrm>
        <a:off x="2211843" y="1499915"/>
        <a:ext cx="35182" cy="35182"/>
      </dsp:txXfrm>
    </dsp:sp>
    <dsp:sp modelId="{1BF9AA50-A0D1-412E-88E9-B2AFA360896C}">
      <dsp:nvSpPr>
        <dsp:cNvPr id="0" name=""/>
        <dsp:cNvSpPr/>
      </dsp:nvSpPr>
      <dsp:spPr>
        <a:xfrm>
          <a:off x="2581261" y="1088825"/>
          <a:ext cx="1957614" cy="857362"/>
        </a:xfrm>
        <a:prstGeom prst="roundRect">
          <a:avLst>
            <a:gd name="adj" fmla="val 10000"/>
          </a:avLst>
        </a:prstGeom>
        <a:solidFill>
          <a:schemeClr val="accent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C" sz="1400" b="1" kern="1200" dirty="0">
              <a:solidFill>
                <a:schemeClr val="tx1"/>
              </a:solidFill>
              <a:latin typeface="+mj-lt"/>
              <a:cs typeface="Arial" pitchFamily="34" charset="0"/>
            </a:rPr>
            <a:t>Con permanentes y transitorios</a:t>
          </a:r>
          <a:endParaRPr lang="es-EC" sz="1400" kern="1200" dirty="0">
            <a:solidFill>
              <a:schemeClr val="tx1"/>
            </a:solidFill>
            <a:latin typeface="+mj-lt"/>
          </a:endParaRPr>
        </a:p>
      </dsp:txBody>
      <dsp:txXfrm>
        <a:off x="2606372" y="1113936"/>
        <a:ext cx="1907392" cy="807140"/>
      </dsp:txXfrm>
    </dsp:sp>
    <dsp:sp modelId="{4EC22A82-0862-40F9-A43F-4593C94B0101}">
      <dsp:nvSpPr>
        <dsp:cNvPr id="0" name=""/>
        <dsp:cNvSpPr/>
      </dsp:nvSpPr>
      <dsp:spPr>
        <a:xfrm rot="18295825">
          <a:off x="4283132" y="1001621"/>
          <a:ext cx="1196692" cy="50663"/>
        </a:xfrm>
        <a:custGeom>
          <a:avLst/>
          <a:gdLst/>
          <a:ahLst/>
          <a:cxnLst/>
          <a:rect l="0" t="0" r="0" b="0"/>
          <a:pathLst>
            <a:path>
              <a:moveTo>
                <a:pt x="0" y="25331"/>
              </a:moveTo>
              <a:lnTo>
                <a:pt x="1196692" y="25331"/>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C" sz="1400" kern="1200" dirty="0">
            <a:latin typeface="+mj-lt"/>
          </a:endParaRPr>
        </a:p>
      </dsp:txBody>
      <dsp:txXfrm>
        <a:off x="4851561" y="997035"/>
        <a:ext cx="59834" cy="59834"/>
      </dsp:txXfrm>
    </dsp:sp>
    <dsp:sp modelId="{043A3C28-49AE-4299-804F-86DB341F8560}">
      <dsp:nvSpPr>
        <dsp:cNvPr id="0" name=""/>
        <dsp:cNvSpPr/>
      </dsp:nvSpPr>
      <dsp:spPr>
        <a:xfrm>
          <a:off x="5224080" y="0"/>
          <a:ext cx="4742138" cy="1072800"/>
        </a:xfrm>
        <a:prstGeom prst="roundRect">
          <a:avLst>
            <a:gd name="adj" fmla="val 10000"/>
          </a:avLst>
        </a:prstGeom>
        <a:solidFill>
          <a:srgbClr val="BDD29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just" defTabSz="622300">
            <a:lnSpc>
              <a:spcPct val="90000"/>
            </a:lnSpc>
            <a:spcBef>
              <a:spcPct val="0"/>
            </a:spcBef>
            <a:spcAft>
              <a:spcPct val="35000"/>
            </a:spcAft>
          </a:pPr>
          <a:r>
            <a:rPr lang="es-MX" sz="1400" kern="1200" dirty="0">
              <a:solidFill>
                <a:schemeClr val="tx1"/>
              </a:solidFill>
              <a:latin typeface="+mj-lt"/>
              <a:cs typeface="Arial" pitchFamily="34" charset="0"/>
            </a:rPr>
            <a:t>Registre solamente los cultivos transitorios, con condición del </a:t>
          </a:r>
          <a:r>
            <a:rPr lang="es-MX" sz="1400" b="0" kern="1200" dirty="0">
              <a:solidFill>
                <a:schemeClr val="tx1"/>
              </a:solidFill>
              <a:latin typeface="+mj-lt"/>
              <a:cs typeface="Arial" pitchFamily="34" charset="0"/>
            </a:rPr>
            <a:t>cultivo</a:t>
          </a:r>
          <a:r>
            <a:rPr lang="es-MX" sz="1400" b="1" kern="1200" dirty="0">
              <a:solidFill>
                <a:schemeClr val="tx1"/>
              </a:solidFill>
              <a:latin typeface="+mj-lt"/>
              <a:cs typeface="Arial" pitchFamily="34" charset="0"/>
            </a:rPr>
            <a:t> 3 </a:t>
          </a:r>
          <a:r>
            <a:rPr lang="es-MX" sz="1400" kern="1200" dirty="0">
              <a:solidFill>
                <a:schemeClr val="tx1"/>
              </a:solidFill>
              <a:latin typeface="+mj-lt"/>
              <a:cs typeface="Arial" pitchFamily="34" charset="0"/>
            </a:rPr>
            <a:t>invernadero y número de orden de asociamiento </a:t>
          </a:r>
          <a:r>
            <a:rPr lang="es-MX" sz="1400" b="1" kern="1200" dirty="0">
              <a:solidFill>
                <a:schemeClr val="tx1"/>
              </a:solidFill>
              <a:latin typeface="+mj-lt"/>
              <a:cs typeface="Arial" pitchFamily="34" charset="0"/>
            </a:rPr>
            <a:t>20 </a:t>
          </a:r>
          <a:r>
            <a:rPr lang="es-MX" sz="1400" b="0" kern="1200" dirty="0">
              <a:solidFill>
                <a:schemeClr val="tx1"/>
              </a:solidFill>
              <a:latin typeface="+mj-lt"/>
              <a:cs typeface="Arial" pitchFamily="34" charset="0"/>
            </a:rPr>
            <a:t>en adelante.</a:t>
          </a:r>
          <a:endParaRPr lang="es-EC" sz="1400" b="0" kern="1200" dirty="0">
            <a:solidFill>
              <a:schemeClr val="tx1"/>
            </a:solidFill>
            <a:latin typeface="+mj-lt"/>
          </a:endParaRPr>
        </a:p>
      </dsp:txBody>
      <dsp:txXfrm>
        <a:off x="5255501" y="31421"/>
        <a:ext cx="4679296" cy="1009958"/>
      </dsp:txXfrm>
    </dsp:sp>
    <dsp:sp modelId="{C576EE35-CB47-46C8-ABD5-195BA7D414DC}">
      <dsp:nvSpPr>
        <dsp:cNvPr id="0" name=""/>
        <dsp:cNvSpPr/>
      </dsp:nvSpPr>
      <dsp:spPr>
        <a:xfrm rot="21494088">
          <a:off x="4538714" y="1481616"/>
          <a:ext cx="685529" cy="50663"/>
        </a:xfrm>
        <a:custGeom>
          <a:avLst/>
          <a:gdLst/>
          <a:ahLst/>
          <a:cxnLst/>
          <a:rect l="0" t="0" r="0" b="0"/>
          <a:pathLst>
            <a:path>
              <a:moveTo>
                <a:pt x="0" y="25331"/>
              </a:moveTo>
              <a:lnTo>
                <a:pt x="685529" y="25331"/>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C" sz="1400" kern="1200" dirty="0">
            <a:latin typeface="+mj-lt"/>
          </a:endParaRPr>
        </a:p>
      </dsp:txBody>
      <dsp:txXfrm>
        <a:off x="4864340" y="1489809"/>
        <a:ext cx="34276" cy="34276"/>
      </dsp:txXfrm>
    </dsp:sp>
    <dsp:sp modelId="{12A718C3-2B31-4DDA-87CA-DF307717A431}">
      <dsp:nvSpPr>
        <dsp:cNvPr id="0" name=""/>
        <dsp:cNvSpPr/>
      </dsp:nvSpPr>
      <dsp:spPr>
        <a:xfrm>
          <a:off x="5224080" y="1154542"/>
          <a:ext cx="4716537" cy="683694"/>
        </a:xfrm>
        <a:prstGeom prst="roundRect">
          <a:avLst>
            <a:gd name="adj" fmla="val 10000"/>
          </a:avLst>
        </a:prstGeom>
        <a:solidFill>
          <a:srgbClr val="BDD29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just" defTabSz="622300">
            <a:lnSpc>
              <a:spcPct val="90000"/>
            </a:lnSpc>
            <a:spcBef>
              <a:spcPct val="0"/>
            </a:spcBef>
            <a:spcAft>
              <a:spcPct val="35000"/>
            </a:spcAft>
          </a:pPr>
          <a:r>
            <a:rPr lang="es-MX" sz="1400" kern="1200" dirty="0">
              <a:solidFill>
                <a:schemeClr val="tx1"/>
              </a:solidFill>
              <a:latin typeface="+mj-lt"/>
              <a:cs typeface="Arial" pitchFamily="34" charset="0"/>
            </a:rPr>
            <a:t>Con la superficie igual para cada cultivo componente del asociamiento.</a:t>
          </a:r>
          <a:endParaRPr lang="es-EC" sz="1400" kern="1200" dirty="0">
            <a:solidFill>
              <a:schemeClr val="tx1"/>
            </a:solidFill>
            <a:latin typeface="+mj-lt"/>
            <a:cs typeface="Arial" pitchFamily="34" charset="0"/>
          </a:endParaRPr>
        </a:p>
      </dsp:txBody>
      <dsp:txXfrm>
        <a:off x="5244105" y="1174567"/>
        <a:ext cx="4676487" cy="643644"/>
      </dsp:txXfrm>
    </dsp:sp>
    <dsp:sp modelId="{1FCF1F86-5CA6-4495-A3ED-1F08E7B67BE7}">
      <dsp:nvSpPr>
        <dsp:cNvPr id="0" name=""/>
        <dsp:cNvSpPr/>
      </dsp:nvSpPr>
      <dsp:spPr>
        <a:xfrm rot="3295537">
          <a:off x="4285954" y="1978804"/>
          <a:ext cx="1189213" cy="50663"/>
        </a:xfrm>
        <a:custGeom>
          <a:avLst/>
          <a:gdLst/>
          <a:ahLst/>
          <a:cxnLst/>
          <a:rect l="0" t="0" r="0" b="0"/>
          <a:pathLst>
            <a:path>
              <a:moveTo>
                <a:pt x="0" y="25331"/>
              </a:moveTo>
              <a:lnTo>
                <a:pt x="1189213" y="25331"/>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s-EC" sz="1400" kern="1200" dirty="0">
            <a:latin typeface="+mj-lt"/>
          </a:endParaRPr>
        </a:p>
      </dsp:txBody>
      <dsp:txXfrm>
        <a:off x="4850830" y="1974406"/>
        <a:ext cx="59460" cy="59460"/>
      </dsp:txXfrm>
    </dsp:sp>
    <dsp:sp modelId="{90387F2B-C80D-47E0-9B9A-B302206F573F}">
      <dsp:nvSpPr>
        <dsp:cNvPr id="0" name=""/>
        <dsp:cNvSpPr/>
      </dsp:nvSpPr>
      <dsp:spPr>
        <a:xfrm>
          <a:off x="5222245" y="1976898"/>
          <a:ext cx="4665490" cy="1027737"/>
        </a:xfrm>
        <a:prstGeom prst="roundRect">
          <a:avLst>
            <a:gd name="adj" fmla="val 10000"/>
          </a:avLst>
        </a:prstGeom>
        <a:solidFill>
          <a:srgbClr val="BDD29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just" defTabSz="622300">
            <a:lnSpc>
              <a:spcPct val="90000"/>
            </a:lnSpc>
            <a:spcBef>
              <a:spcPct val="0"/>
            </a:spcBef>
            <a:spcAft>
              <a:spcPct val="35000"/>
            </a:spcAft>
          </a:pPr>
          <a:r>
            <a:rPr lang="es-MX" sz="1400" kern="1200" dirty="0">
              <a:solidFill>
                <a:schemeClr val="tx1"/>
              </a:solidFill>
              <a:latin typeface="+mj-lt"/>
              <a:cs typeface="Arial" pitchFamily="34" charset="0"/>
            </a:rPr>
            <a:t>Los permanentes deben registrarse en el capítulo 3 con condición de cultivo </a:t>
          </a:r>
          <a:r>
            <a:rPr lang="es-MX" sz="1400" b="1" kern="1200" dirty="0">
              <a:solidFill>
                <a:schemeClr val="tx1"/>
              </a:solidFill>
              <a:latin typeface="+mj-lt"/>
              <a:cs typeface="Arial" pitchFamily="34" charset="0"/>
            </a:rPr>
            <a:t>3</a:t>
          </a:r>
          <a:r>
            <a:rPr lang="es-MX" sz="1400" kern="1200" dirty="0">
              <a:solidFill>
                <a:schemeClr val="tx1"/>
              </a:solidFill>
              <a:latin typeface="+mj-lt"/>
              <a:cs typeface="Arial" pitchFamily="34" charset="0"/>
            </a:rPr>
            <a:t> y el mismo número de orden de asociamiento </a:t>
          </a:r>
          <a:r>
            <a:rPr lang="es-MX" sz="1400" b="1" kern="1200" dirty="0">
              <a:solidFill>
                <a:schemeClr val="tx1"/>
              </a:solidFill>
              <a:latin typeface="+mj-lt"/>
              <a:cs typeface="Arial" pitchFamily="34" charset="0"/>
            </a:rPr>
            <a:t>20</a:t>
          </a:r>
          <a:r>
            <a:rPr lang="es-MX" sz="1400" kern="1200" dirty="0">
              <a:solidFill>
                <a:schemeClr val="tx1"/>
              </a:solidFill>
              <a:latin typeface="+mj-lt"/>
              <a:cs typeface="Arial" pitchFamily="34" charset="0"/>
            </a:rPr>
            <a:t> en adelante. </a:t>
          </a:r>
          <a:endParaRPr lang="es-EC" sz="1400" kern="1200" dirty="0">
            <a:solidFill>
              <a:schemeClr val="tx1"/>
            </a:solidFill>
            <a:latin typeface="+mj-lt"/>
            <a:cs typeface="Arial" pitchFamily="34" charset="0"/>
          </a:endParaRPr>
        </a:p>
      </dsp:txBody>
      <dsp:txXfrm>
        <a:off x="5252346" y="2006999"/>
        <a:ext cx="4605288" cy="967535"/>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008E65-AD30-40C8-BEC5-12992CD144FB}">
      <dsp:nvSpPr>
        <dsp:cNvPr id="0" name=""/>
        <dsp:cNvSpPr/>
      </dsp:nvSpPr>
      <dsp:spPr>
        <a:xfrm>
          <a:off x="388498" y="1565"/>
          <a:ext cx="1741157" cy="717531"/>
        </a:xfrm>
        <a:prstGeom prst="roundRect">
          <a:avLst>
            <a:gd name="adj" fmla="val 1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s-ES" sz="1100" b="1" kern="1200" dirty="0">
              <a:solidFill>
                <a:schemeClr val="tx1"/>
              </a:solidFill>
              <a:latin typeface="+mj-lt"/>
              <a:cs typeface="Arial" pitchFamily="34" charset="0"/>
            </a:rPr>
            <a:t>Cultivos sucesivos</a:t>
          </a:r>
          <a:endParaRPr lang="es-EC" sz="1100" b="1" kern="1200" dirty="0">
            <a:solidFill>
              <a:schemeClr val="tx1"/>
            </a:solidFill>
            <a:latin typeface="+mj-lt"/>
            <a:cs typeface="Arial" pitchFamily="34" charset="0"/>
          </a:endParaRPr>
        </a:p>
      </dsp:txBody>
      <dsp:txXfrm>
        <a:off x="409514" y="22581"/>
        <a:ext cx="1699125" cy="675499"/>
      </dsp:txXfrm>
    </dsp:sp>
    <dsp:sp modelId="{F90AA987-FAAE-4CB4-82F5-37D89156FBC3}">
      <dsp:nvSpPr>
        <dsp:cNvPr id="0" name=""/>
        <dsp:cNvSpPr/>
      </dsp:nvSpPr>
      <dsp:spPr>
        <a:xfrm>
          <a:off x="562614" y="719096"/>
          <a:ext cx="167875" cy="709103"/>
        </a:xfrm>
        <a:custGeom>
          <a:avLst/>
          <a:gdLst/>
          <a:ahLst/>
          <a:cxnLst/>
          <a:rect l="0" t="0" r="0" b="0"/>
          <a:pathLst>
            <a:path>
              <a:moveTo>
                <a:pt x="0" y="0"/>
              </a:moveTo>
              <a:lnTo>
                <a:pt x="0" y="709103"/>
              </a:lnTo>
              <a:lnTo>
                <a:pt x="167875" y="709103"/>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482A826-D52C-462D-8FB0-121C521F9907}">
      <dsp:nvSpPr>
        <dsp:cNvPr id="0" name=""/>
        <dsp:cNvSpPr/>
      </dsp:nvSpPr>
      <dsp:spPr>
        <a:xfrm>
          <a:off x="730490" y="1017339"/>
          <a:ext cx="3418533" cy="821721"/>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S" sz="1400" kern="1200" dirty="0">
              <a:latin typeface="+mn-lt"/>
              <a:cs typeface="Arial" pitchFamily="34" charset="0"/>
            </a:rPr>
            <a:t>Se debe registrar una línea por cada una de las cosechas que se realizaron.</a:t>
          </a:r>
          <a:endParaRPr lang="es-EC" sz="1400" u="none" kern="1200" dirty="0">
            <a:latin typeface="+mn-lt"/>
            <a:cs typeface="Arial" pitchFamily="34" charset="0"/>
          </a:endParaRPr>
        </a:p>
      </dsp:txBody>
      <dsp:txXfrm>
        <a:off x="754557" y="1041406"/>
        <a:ext cx="3370399" cy="773587"/>
      </dsp:txXfrm>
    </dsp:sp>
    <dsp:sp modelId="{F1C30ACE-1015-4CD4-B846-24626FF8EA42}">
      <dsp:nvSpPr>
        <dsp:cNvPr id="0" name=""/>
        <dsp:cNvSpPr/>
      </dsp:nvSpPr>
      <dsp:spPr>
        <a:xfrm>
          <a:off x="562614" y="719096"/>
          <a:ext cx="174115" cy="2085693"/>
        </a:xfrm>
        <a:custGeom>
          <a:avLst/>
          <a:gdLst/>
          <a:ahLst/>
          <a:cxnLst/>
          <a:rect l="0" t="0" r="0" b="0"/>
          <a:pathLst>
            <a:path>
              <a:moveTo>
                <a:pt x="0" y="0"/>
              </a:moveTo>
              <a:lnTo>
                <a:pt x="0" y="2085693"/>
              </a:lnTo>
              <a:lnTo>
                <a:pt x="174115" y="2085693"/>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EDC2B1B-BEB9-4B75-9600-FF836DF93B13}">
      <dsp:nvSpPr>
        <dsp:cNvPr id="0" name=""/>
        <dsp:cNvSpPr/>
      </dsp:nvSpPr>
      <dsp:spPr>
        <a:xfrm>
          <a:off x="736730" y="1976108"/>
          <a:ext cx="3384322" cy="1657364"/>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1838336"/>
              <a:satOff val="-2557"/>
              <a:lumOff val="-98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C" sz="1400" b="1" kern="1200" dirty="0"/>
            <a:t>Ejemplo,</a:t>
          </a:r>
          <a:r>
            <a:rPr lang="es-EC" sz="1400" kern="1200" dirty="0"/>
            <a:t> si sembró y cosechó arroz por tres ocasiones </a:t>
          </a:r>
          <a:r>
            <a:rPr lang="es-EC" sz="1400" b="1" kern="1200" dirty="0"/>
            <a:t>sobre la misma superficie</a:t>
          </a:r>
          <a:r>
            <a:rPr lang="es-EC" sz="1400" kern="1200" dirty="0"/>
            <a:t>, para ser cosechado en el año de la investigación, cada siembra y cosecha deberá registrar por separado es decir, en tres líneas distintas.</a:t>
          </a:r>
          <a:endParaRPr lang="es-EC" sz="1400" u="none" kern="1200" dirty="0">
            <a:latin typeface="+mn-lt"/>
            <a:cs typeface="Arial" pitchFamily="34" charset="0"/>
          </a:endParaRPr>
        </a:p>
      </dsp:txBody>
      <dsp:txXfrm>
        <a:off x="785273" y="2024651"/>
        <a:ext cx="3287236" cy="1560278"/>
      </dsp:txXfrm>
    </dsp:sp>
    <dsp:sp modelId="{7D79BA28-67EA-40AB-BB8B-06F0C0097691}">
      <dsp:nvSpPr>
        <dsp:cNvPr id="0" name=""/>
        <dsp:cNvSpPr/>
      </dsp:nvSpPr>
      <dsp:spPr>
        <a:xfrm>
          <a:off x="4248624" y="0"/>
          <a:ext cx="1741157" cy="737632"/>
        </a:xfrm>
        <a:prstGeom prst="roundRect">
          <a:avLst>
            <a:gd name="adj" fmla="val 10000"/>
          </a:avLst>
        </a:prstGeom>
        <a:solidFill>
          <a:schemeClr val="accent6">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s-ES" sz="1100" b="1" kern="1200" dirty="0">
              <a:solidFill>
                <a:schemeClr val="tx1"/>
              </a:solidFill>
            </a:rPr>
            <a:t>Dos estados primarios de un mismo cultivo</a:t>
          </a:r>
          <a:endParaRPr lang="es-EC" sz="1100" b="1" kern="1200" dirty="0">
            <a:solidFill>
              <a:schemeClr val="tx1"/>
            </a:solidFill>
            <a:latin typeface="+mj-lt"/>
            <a:cs typeface="Arial" pitchFamily="34" charset="0"/>
          </a:endParaRPr>
        </a:p>
      </dsp:txBody>
      <dsp:txXfrm>
        <a:off x="4270229" y="21605"/>
        <a:ext cx="1697947" cy="694422"/>
      </dsp:txXfrm>
    </dsp:sp>
    <dsp:sp modelId="{58290C23-0120-4111-8650-E5CCEF620214}">
      <dsp:nvSpPr>
        <dsp:cNvPr id="0" name=""/>
        <dsp:cNvSpPr/>
      </dsp:nvSpPr>
      <dsp:spPr>
        <a:xfrm>
          <a:off x="4422740" y="737632"/>
          <a:ext cx="167812" cy="783920"/>
        </a:xfrm>
        <a:custGeom>
          <a:avLst/>
          <a:gdLst/>
          <a:ahLst/>
          <a:cxnLst/>
          <a:rect l="0" t="0" r="0" b="0"/>
          <a:pathLst>
            <a:path>
              <a:moveTo>
                <a:pt x="0" y="0"/>
              </a:moveTo>
              <a:lnTo>
                <a:pt x="0" y="783920"/>
              </a:lnTo>
              <a:lnTo>
                <a:pt x="167812" y="78392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396170E-ED8F-448D-A964-646BAA1AFBFB}">
      <dsp:nvSpPr>
        <dsp:cNvPr id="0" name=""/>
        <dsp:cNvSpPr/>
      </dsp:nvSpPr>
      <dsp:spPr>
        <a:xfrm>
          <a:off x="4590552" y="956843"/>
          <a:ext cx="4443726" cy="1129419"/>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3676672"/>
              <a:satOff val="-5114"/>
              <a:lumOff val="-196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S" sz="1400" kern="1200" dirty="0"/>
            <a:t>Un cultivo que ha sido cosechado </a:t>
          </a:r>
          <a:r>
            <a:rPr lang="es-ES" sz="1400" b="1" kern="1200" dirty="0"/>
            <a:t>en más de un estado primario</a:t>
          </a:r>
          <a:r>
            <a:rPr lang="es-ES" sz="1400" kern="1200" dirty="0"/>
            <a:t> (ejemplo: maíz suave en choclo y maíz suave en grano seco; fréjol seco y fréjol tierno; arveja seca y arveja tierna; haba seca y haba tierna).</a:t>
          </a:r>
          <a:endParaRPr lang="es-EC" sz="1400" kern="1200" dirty="0">
            <a:latin typeface="+mj-lt"/>
            <a:cs typeface="Arial" pitchFamily="34" charset="0"/>
          </a:endParaRPr>
        </a:p>
      </dsp:txBody>
      <dsp:txXfrm>
        <a:off x="4623632" y="989923"/>
        <a:ext cx="4377566" cy="1063259"/>
      </dsp:txXfrm>
    </dsp:sp>
    <dsp:sp modelId="{4A2A25C2-D754-440A-8ED0-B6388E561047}">
      <dsp:nvSpPr>
        <dsp:cNvPr id="0" name=""/>
        <dsp:cNvSpPr/>
      </dsp:nvSpPr>
      <dsp:spPr>
        <a:xfrm>
          <a:off x="4422740" y="737632"/>
          <a:ext cx="167812" cy="1982002"/>
        </a:xfrm>
        <a:custGeom>
          <a:avLst/>
          <a:gdLst/>
          <a:ahLst/>
          <a:cxnLst/>
          <a:rect l="0" t="0" r="0" b="0"/>
          <a:pathLst>
            <a:path>
              <a:moveTo>
                <a:pt x="0" y="0"/>
              </a:moveTo>
              <a:lnTo>
                <a:pt x="0" y="1982002"/>
              </a:lnTo>
              <a:lnTo>
                <a:pt x="167812" y="1982002"/>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0DA2926-777B-47DF-80C0-7A71717755FB}">
      <dsp:nvSpPr>
        <dsp:cNvPr id="0" name=""/>
        <dsp:cNvSpPr/>
      </dsp:nvSpPr>
      <dsp:spPr>
        <a:xfrm>
          <a:off x="4590552" y="2303907"/>
          <a:ext cx="4467016" cy="831454"/>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5515009"/>
              <a:satOff val="-7671"/>
              <a:lumOff val="-294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S" sz="1400" kern="1200" dirty="0"/>
            <a:t>Registre la información </a:t>
          </a:r>
          <a:r>
            <a:rPr lang="es-ES" sz="1400" b="1" kern="1200" dirty="0"/>
            <a:t>utilizando una línea por cada estado primario</a:t>
          </a:r>
          <a:r>
            <a:rPr lang="es-ES" sz="1400" kern="1200" dirty="0"/>
            <a:t>, con la parte de superficie, producción y ventas que les corresponda.</a:t>
          </a:r>
          <a:endParaRPr lang="es-EC" sz="1400" kern="1200" dirty="0">
            <a:latin typeface="+mj-lt"/>
            <a:cs typeface="Arial" pitchFamily="34" charset="0"/>
          </a:endParaRPr>
        </a:p>
      </dsp:txBody>
      <dsp:txXfrm>
        <a:off x="4614904" y="2328259"/>
        <a:ext cx="4418312" cy="782750"/>
      </dsp:txXfrm>
    </dsp:sp>
    <dsp:sp modelId="{0B87053F-8130-428A-BAF7-A5F1EFCED956}">
      <dsp:nvSpPr>
        <dsp:cNvPr id="0" name=""/>
        <dsp:cNvSpPr/>
      </dsp:nvSpPr>
      <dsp:spPr>
        <a:xfrm>
          <a:off x="4422740" y="737632"/>
          <a:ext cx="167812" cy="2945332"/>
        </a:xfrm>
        <a:custGeom>
          <a:avLst/>
          <a:gdLst/>
          <a:ahLst/>
          <a:cxnLst/>
          <a:rect l="0" t="0" r="0" b="0"/>
          <a:pathLst>
            <a:path>
              <a:moveTo>
                <a:pt x="0" y="0"/>
              </a:moveTo>
              <a:lnTo>
                <a:pt x="0" y="2945332"/>
              </a:lnTo>
              <a:lnTo>
                <a:pt x="167812" y="2945332"/>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6413E1B-6517-49CD-9CF6-6C017D6C4536}">
      <dsp:nvSpPr>
        <dsp:cNvPr id="0" name=""/>
        <dsp:cNvSpPr/>
      </dsp:nvSpPr>
      <dsp:spPr>
        <a:xfrm>
          <a:off x="4590552" y="3353006"/>
          <a:ext cx="4467016" cy="659916"/>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7353344"/>
              <a:satOff val="-10228"/>
              <a:lumOff val="-392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lvl="0" algn="just" defTabSz="622300">
            <a:lnSpc>
              <a:spcPct val="90000"/>
            </a:lnSpc>
            <a:spcBef>
              <a:spcPct val="0"/>
            </a:spcBef>
            <a:spcAft>
              <a:spcPct val="35000"/>
            </a:spcAft>
          </a:pPr>
          <a:r>
            <a:rPr lang="es-ES" sz="1400" kern="1200" dirty="0"/>
            <a:t>Cada estado primario de cosecha define cultivos diferentes.</a:t>
          </a:r>
          <a:endParaRPr lang="es-EC" sz="1400" kern="1200" dirty="0">
            <a:latin typeface="+mj-lt"/>
            <a:cs typeface="Arial" pitchFamily="34" charset="0"/>
          </a:endParaRPr>
        </a:p>
      </dsp:txBody>
      <dsp:txXfrm>
        <a:off x="4609880" y="3372334"/>
        <a:ext cx="4428360" cy="621260"/>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B3C6A8-2A28-4FA7-A4F2-9EFB3B01A790}">
      <dsp:nvSpPr>
        <dsp:cNvPr id="0" name=""/>
        <dsp:cNvSpPr/>
      </dsp:nvSpPr>
      <dsp:spPr>
        <a:xfrm>
          <a:off x="46" y="11374"/>
          <a:ext cx="4426496" cy="13536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s-MX" sz="2800" kern="1200" dirty="0"/>
            <a:t>Permanentes</a:t>
          </a:r>
          <a:endParaRPr lang="es-EC" sz="2800" kern="1200" dirty="0"/>
        </a:p>
      </dsp:txBody>
      <dsp:txXfrm>
        <a:off x="46" y="11374"/>
        <a:ext cx="4426496" cy="1353600"/>
      </dsp:txXfrm>
    </dsp:sp>
    <dsp:sp modelId="{536B3B5E-4CB4-4F8F-91C6-E6B6C4F78922}">
      <dsp:nvSpPr>
        <dsp:cNvPr id="0" name=""/>
        <dsp:cNvSpPr/>
      </dsp:nvSpPr>
      <dsp:spPr>
        <a:xfrm>
          <a:off x="46" y="1364974"/>
          <a:ext cx="4426496" cy="2064240"/>
        </a:xfrm>
        <a:prstGeom prst="rect">
          <a:avLst/>
        </a:prstGeom>
        <a:blipFill rotWithShape="0">
          <a:blip xmlns:r="http://schemas.openxmlformats.org/officeDocument/2006/relationships" r:embed="rId1"/>
          <a:stretch>
            <a:fillRect/>
          </a:stretch>
        </a:blip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9A3CA0F-0852-453D-BA92-401CF1B834DF}">
      <dsp:nvSpPr>
        <dsp:cNvPr id="0" name=""/>
        <dsp:cNvSpPr/>
      </dsp:nvSpPr>
      <dsp:spPr>
        <a:xfrm>
          <a:off x="5046251" y="11374"/>
          <a:ext cx="4426496" cy="1353600"/>
        </a:xfrm>
        <a:prstGeom prst="rect">
          <a:avLst/>
        </a:prstGeom>
        <a:solidFill>
          <a:schemeClr val="accent5">
            <a:hueOff val="-7353344"/>
            <a:satOff val="-10228"/>
            <a:lumOff val="-3922"/>
            <a:alphaOff val="0"/>
          </a:schemeClr>
        </a:solidFill>
        <a:ln w="12700" cap="flat" cmpd="sng" algn="ctr">
          <a:solidFill>
            <a:schemeClr val="accent5">
              <a:hueOff val="-7353344"/>
              <a:satOff val="-10228"/>
              <a:lumOff val="-392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s-MX" sz="2800" kern="1200" dirty="0"/>
            <a:t>Transitorias</a:t>
          </a:r>
          <a:endParaRPr lang="es-EC" sz="2800" kern="1200" dirty="0"/>
        </a:p>
      </dsp:txBody>
      <dsp:txXfrm>
        <a:off x="5046251" y="11374"/>
        <a:ext cx="4426496" cy="1353600"/>
      </dsp:txXfrm>
    </dsp:sp>
    <dsp:sp modelId="{33B002EE-7BDE-478B-B5ED-30E1E09B445D}">
      <dsp:nvSpPr>
        <dsp:cNvPr id="0" name=""/>
        <dsp:cNvSpPr/>
      </dsp:nvSpPr>
      <dsp:spPr>
        <a:xfrm>
          <a:off x="5046251" y="1364974"/>
          <a:ext cx="4426496" cy="2064240"/>
        </a:xfrm>
        <a:prstGeom prst="rect">
          <a:avLst/>
        </a:prstGeom>
        <a:blipFill rotWithShape="0">
          <a:blip xmlns:r="http://schemas.openxmlformats.org/officeDocument/2006/relationships" r:embed="rId2"/>
          <a:stretch>
            <a:fillRect/>
          </a:stretch>
        </a:blipFill>
        <a:ln w="12700" cap="flat" cmpd="sng" algn="ctr">
          <a:solidFill>
            <a:schemeClr val="accent5">
              <a:tint val="40000"/>
              <a:alpha val="90000"/>
              <a:hueOff val="-7391755"/>
              <a:satOff val="-12816"/>
              <a:lumOff val="-1289"/>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B9CFB4-4215-48CB-8A68-DD3790DD3F37}">
      <dsp:nvSpPr>
        <dsp:cNvPr id="0" name=""/>
        <dsp:cNvSpPr/>
      </dsp:nvSpPr>
      <dsp:spPr>
        <a:xfrm>
          <a:off x="238551" y="10422"/>
          <a:ext cx="2532819" cy="2026255"/>
        </a:xfrm>
        <a:prstGeom prst="rect">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419B5A-75D6-4784-B399-AB5F3C75ABBD}">
      <dsp:nvSpPr>
        <dsp:cNvPr id="0" name=""/>
        <dsp:cNvSpPr/>
      </dsp:nvSpPr>
      <dsp:spPr>
        <a:xfrm>
          <a:off x="685309" y="1986723"/>
          <a:ext cx="1544020" cy="403847"/>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C" sz="1600" kern="1200" dirty="0"/>
            <a:t>Rastra</a:t>
          </a:r>
        </a:p>
      </dsp:txBody>
      <dsp:txXfrm>
        <a:off x="685309" y="1986723"/>
        <a:ext cx="1544020" cy="403847"/>
      </dsp:txXfrm>
    </dsp:sp>
    <dsp:sp modelId="{35EA890A-FA1C-4425-A357-0052A590CB9E}">
      <dsp:nvSpPr>
        <dsp:cNvPr id="0" name=""/>
        <dsp:cNvSpPr/>
      </dsp:nvSpPr>
      <dsp:spPr>
        <a:xfrm>
          <a:off x="3021158" y="46735"/>
          <a:ext cx="2532819" cy="2026255"/>
        </a:xfrm>
        <a:prstGeom prst="rect">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EF10DE-26AF-49F8-A02F-A103D41BF428}">
      <dsp:nvSpPr>
        <dsp:cNvPr id="0" name=""/>
        <dsp:cNvSpPr/>
      </dsp:nvSpPr>
      <dsp:spPr>
        <a:xfrm>
          <a:off x="3200477" y="1980230"/>
          <a:ext cx="2139177" cy="412996"/>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C" sz="1600" kern="1200" dirty="0"/>
            <a:t>Surcadora</a:t>
          </a:r>
        </a:p>
      </dsp:txBody>
      <dsp:txXfrm>
        <a:off x="3200477" y="1980230"/>
        <a:ext cx="2139177" cy="412996"/>
      </dsp:txXfrm>
    </dsp:sp>
    <dsp:sp modelId="{6D11E86D-90C5-4C79-8A68-7E267C8DD709}">
      <dsp:nvSpPr>
        <dsp:cNvPr id="0" name=""/>
        <dsp:cNvSpPr/>
      </dsp:nvSpPr>
      <dsp:spPr>
        <a:xfrm>
          <a:off x="5811793" y="53397"/>
          <a:ext cx="2532819" cy="2026255"/>
        </a:xfrm>
        <a:prstGeom prst="rect">
          <a:avLst/>
        </a:prstGeom>
        <a:blipFill rotWithShape="1">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AB7DBE-C45A-4F2F-90B2-0B4B2F90B11A}">
      <dsp:nvSpPr>
        <dsp:cNvPr id="0" name=""/>
        <dsp:cNvSpPr/>
      </dsp:nvSpPr>
      <dsp:spPr>
        <a:xfrm>
          <a:off x="6178873" y="2011958"/>
          <a:ext cx="1950792" cy="382295"/>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C" sz="1600" kern="1200" dirty="0" err="1" smtClean="0"/>
            <a:t>Fangueador</a:t>
          </a:r>
          <a:endParaRPr lang="es-EC" sz="1600" kern="1200" dirty="0"/>
        </a:p>
      </dsp:txBody>
      <dsp:txXfrm>
        <a:off x="6178873" y="2011958"/>
        <a:ext cx="1950792" cy="382295"/>
      </dsp:txXfrm>
    </dsp:sp>
    <dsp:sp modelId="{A1F1E70F-CB4D-4C12-8441-3E59B744028A}">
      <dsp:nvSpPr>
        <dsp:cNvPr id="0" name=""/>
        <dsp:cNvSpPr/>
      </dsp:nvSpPr>
      <dsp:spPr>
        <a:xfrm>
          <a:off x="8460565" y="1022"/>
          <a:ext cx="2532819" cy="2026255"/>
        </a:xfrm>
        <a:prstGeom prst="rect">
          <a:avLst/>
        </a:prstGeom>
        <a:blipFill rotWithShape="1">
          <a:blip xmlns:r="http://schemas.openxmlformats.org/officeDocument/2006/relationships" r:embed="rId4"/>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0B55C10-14A5-4800-9731-5C9D89340449}">
      <dsp:nvSpPr>
        <dsp:cNvPr id="0" name=""/>
        <dsp:cNvSpPr/>
      </dsp:nvSpPr>
      <dsp:spPr>
        <a:xfrm>
          <a:off x="8688519" y="1958522"/>
          <a:ext cx="2254209" cy="441449"/>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C" sz="1600" kern="1200" dirty="0" err="1" smtClean="0"/>
            <a:t>Rotavator</a:t>
          </a:r>
          <a:endParaRPr lang="es-EC" sz="1600" kern="1200" dirty="0"/>
        </a:p>
      </dsp:txBody>
      <dsp:txXfrm>
        <a:off x="8688519" y="1958522"/>
        <a:ext cx="2254209" cy="441449"/>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B9CFB4-4215-48CB-8A68-DD3790DD3F37}">
      <dsp:nvSpPr>
        <dsp:cNvPr id="0" name=""/>
        <dsp:cNvSpPr/>
      </dsp:nvSpPr>
      <dsp:spPr>
        <a:xfrm>
          <a:off x="271446" y="849"/>
          <a:ext cx="2445517" cy="1956413"/>
        </a:xfrm>
        <a:prstGeom prst="rect">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419B5A-75D6-4784-B399-AB5F3C75ABBD}">
      <dsp:nvSpPr>
        <dsp:cNvPr id="0" name=""/>
        <dsp:cNvSpPr/>
      </dsp:nvSpPr>
      <dsp:spPr>
        <a:xfrm>
          <a:off x="491543" y="1761621"/>
          <a:ext cx="2176510" cy="684744"/>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EC" sz="2300" kern="1200" dirty="0" smtClean="0"/>
            <a:t>Motocultor</a:t>
          </a:r>
          <a:endParaRPr lang="es-EC" sz="2300" kern="1200" dirty="0"/>
        </a:p>
      </dsp:txBody>
      <dsp:txXfrm>
        <a:off x="491543" y="1761621"/>
        <a:ext cx="2176510" cy="684744"/>
      </dsp:txXfrm>
    </dsp:sp>
    <dsp:sp modelId="{6D11E86D-90C5-4C79-8A68-7E267C8DD709}">
      <dsp:nvSpPr>
        <dsp:cNvPr id="0" name=""/>
        <dsp:cNvSpPr/>
      </dsp:nvSpPr>
      <dsp:spPr>
        <a:xfrm>
          <a:off x="2918914" y="2644355"/>
          <a:ext cx="2445517" cy="1956413"/>
        </a:xfrm>
        <a:prstGeom prst="rect">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AB7DBE-C45A-4F2F-90B2-0B4B2F90B11A}">
      <dsp:nvSpPr>
        <dsp:cNvPr id="0" name=""/>
        <dsp:cNvSpPr/>
      </dsp:nvSpPr>
      <dsp:spPr>
        <a:xfrm>
          <a:off x="3022683" y="4451826"/>
          <a:ext cx="2176510" cy="684744"/>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EC" sz="2300" kern="1200" dirty="0" smtClean="0"/>
            <a:t>Tractor grande</a:t>
          </a:r>
          <a:endParaRPr lang="es-EC" sz="2300" kern="1200" dirty="0"/>
        </a:p>
      </dsp:txBody>
      <dsp:txXfrm>
        <a:off x="3022683" y="4451826"/>
        <a:ext cx="2176510" cy="684744"/>
      </dsp:txXfrm>
    </dsp:sp>
    <dsp:sp modelId="{0D93007D-0750-4FE6-8768-FB2720452691}">
      <dsp:nvSpPr>
        <dsp:cNvPr id="0" name=""/>
        <dsp:cNvSpPr/>
      </dsp:nvSpPr>
      <dsp:spPr>
        <a:xfrm>
          <a:off x="271446" y="2690918"/>
          <a:ext cx="2445517" cy="1956413"/>
        </a:xfrm>
        <a:prstGeom prst="rect">
          <a:avLst/>
        </a:prstGeom>
        <a:blipFill rotWithShape="1">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0CCFE2-9283-46D7-9940-8CB60A78E63E}">
      <dsp:nvSpPr>
        <dsp:cNvPr id="0" name=""/>
        <dsp:cNvSpPr/>
      </dsp:nvSpPr>
      <dsp:spPr>
        <a:xfrm>
          <a:off x="491543" y="4451690"/>
          <a:ext cx="2176510" cy="684744"/>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EC" sz="2300" kern="1200" dirty="0" smtClean="0"/>
            <a:t>Tractor mediano</a:t>
          </a:r>
          <a:endParaRPr lang="es-EC" sz="2300" kern="1200" dirty="0"/>
        </a:p>
      </dsp:txBody>
      <dsp:txXfrm>
        <a:off x="491543" y="4451690"/>
        <a:ext cx="2176510" cy="684744"/>
      </dsp:txXfrm>
    </dsp:sp>
    <dsp:sp modelId="{35EA890A-FA1C-4425-A357-0052A590CB9E}">
      <dsp:nvSpPr>
        <dsp:cNvPr id="0" name=""/>
        <dsp:cNvSpPr/>
      </dsp:nvSpPr>
      <dsp:spPr>
        <a:xfrm>
          <a:off x="2918914" y="58172"/>
          <a:ext cx="2445517" cy="1956413"/>
        </a:xfrm>
        <a:prstGeom prst="rect">
          <a:avLst/>
        </a:prstGeom>
        <a:blipFill rotWithShape="1">
          <a:blip xmlns:r="http://schemas.openxmlformats.org/officeDocument/2006/relationships" r:embed="rId4"/>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EF10DE-26AF-49F8-A02F-A103D41BF428}">
      <dsp:nvSpPr>
        <dsp:cNvPr id="0" name=""/>
        <dsp:cNvSpPr/>
      </dsp:nvSpPr>
      <dsp:spPr>
        <a:xfrm>
          <a:off x="3021682" y="1764046"/>
          <a:ext cx="2176510" cy="684744"/>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EC" sz="2300" kern="1200" dirty="0" smtClean="0"/>
            <a:t>Tractor pequeño</a:t>
          </a:r>
          <a:endParaRPr lang="es-EC" sz="2300" kern="1200" dirty="0"/>
        </a:p>
      </dsp:txBody>
      <dsp:txXfrm>
        <a:off x="3021682" y="1764046"/>
        <a:ext cx="2176510" cy="684744"/>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B9CFB4-4215-48CB-8A68-DD3790DD3F37}">
      <dsp:nvSpPr>
        <dsp:cNvPr id="0" name=""/>
        <dsp:cNvSpPr/>
      </dsp:nvSpPr>
      <dsp:spPr>
        <a:xfrm>
          <a:off x="0" y="500290"/>
          <a:ext cx="2094623" cy="1675698"/>
        </a:xfrm>
        <a:prstGeom prst="rect">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419B5A-75D6-4784-B399-AB5F3C75ABBD}">
      <dsp:nvSpPr>
        <dsp:cNvPr id="0" name=""/>
        <dsp:cNvSpPr/>
      </dsp:nvSpPr>
      <dsp:spPr>
        <a:xfrm>
          <a:off x="188516" y="2008419"/>
          <a:ext cx="1864214" cy="586494"/>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C" sz="1600" kern="1200" dirty="0"/>
            <a:t>Sembradora Manual</a:t>
          </a:r>
        </a:p>
      </dsp:txBody>
      <dsp:txXfrm>
        <a:off x="188516" y="2008419"/>
        <a:ext cx="1864214" cy="586494"/>
      </dsp:txXfrm>
    </dsp:sp>
    <dsp:sp modelId="{6D11E86D-90C5-4C79-8A68-7E267C8DD709}">
      <dsp:nvSpPr>
        <dsp:cNvPr id="0" name=""/>
        <dsp:cNvSpPr/>
      </dsp:nvSpPr>
      <dsp:spPr>
        <a:xfrm>
          <a:off x="905421" y="2804041"/>
          <a:ext cx="2094623" cy="1675698"/>
        </a:xfrm>
        <a:prstGeom prst="rect">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AB7DBE-C45A-4F2F-90B2-0B4B2F90B11A}">
      <dsp:nvSpPr>
        <dsp:cNvPr id="0" name=""/>
        <dsp:cNvSpPr/>
      </dsp:nvSpPr>
      <dsp:spPr>
        <a:xfrm>
          <a:off x="845456" y="4304709"/>
          <a:ext cx="1864214" cy="586494"/>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C" sz="1600" kern="1200" dirty="0" err="1" smtClean="0"/>
            <a:t>Transplantadora</a:t>
          </a:r>
          <a:r>
            <a:rPr lang="es-EC" sz="1600" kern="1200" dirty="0" smtClean="0"/>
            <a:t> </a:t>
          </a:r>
          <a:r>
            <a:rPr lang="es-EC" sz="1600" kern="1200" dirty="0"/>
            <a:t>Manual</a:t>
          </a:r>
        </a:p>
      </dsp:txBody>
      <dsp:txXfrm>
        <a:off x="845456" y="4304709"/>
        <a:ext cx="1864214" cy="586494"/>
      </dsp:txXfrm>
    </dsp:sp>
    <dsp:sp modelId="{0D93007D-0750-4FE6-8768-FB2720452691}">
      <dsp:nvSpPr>
        <dsp:cNvPr id="0" name=""/>
        <dsp:cNvSpPr/>
      </dsp:nvSpPr>
      <dsp:spPr>
        <a:xfrm>
          <a:off x="4608170" y="500290"/>
          <a:ext cx="2094623" cy="1675698"/>
        </a:xfrm>
        <a:prstGeom prst="rect">
          <a:avLst/>
        </a:prstGeom>
        <a:blipFill rotWithShape="1">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0CCFE2-9283-46D7-9940-8CB60A78E63E}">
      <dsp:nvSpPr>
        <dsp:cNvPr id="0" name=""/>
        <dsp:cNvSpPr/>
      </dsp:nvSpPr>
      <dsp:spPr>
        <a:xfrm>
          <a:off x="4796686" y="2008419"/>
          <a:ext cx="1864214" cy="586494"/>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C" sz="1600" kern="1200" dirty="0" smtClean="0"/>
            <a:t>Plantadora</a:t>
          </a:r>
          <a:endParaRPr lang="es-EC" sz="1600" kern="1200" dirty="0"/>
        </a:p>
      </dsp:txBody>
      <dsp:txXfrm>
        <a:off x="4796686" y="2008419"/>
        <a:ext cx="1864214" cy="586494"/>
      </dsp:txXfrm>
    </dsp:sp>
    <dsp:sp modelId="{35EA890A-FA1C-4425-A357-0052A590CB9E}">
      <dsp:nvSpPr>
        <dsp:cNvPr id="0" name=""/>
        <dsp:cNvSpPr/>
      </dsp:nvSpPr>
      <dsp:spPr>
        <a:xfrm>
          <a:off x="3586790" y="2804041"/>
          <a:ext cx="2094623" cy="1675698"/>
        </a:xfrm>
        <a:prstGeom prst="rect">
          <a:avLst/>
        </a:prstGeom>
        <a:blipFill rotWithShape="1">
          <a:blip xmlns:r="http://schemas.openxmlformats.org/officeDocument/2006/relationships" r:embed="rId4"/>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EF10DE-26AF-49F8-A02F-A103D41BF428}">
      <dsp:nvSpPr>
        <dsp:cNvPr id="0" name=""/>
        <dsp:cNvSpPr/>
      </dsp:nvSpPr>
      <dsp:spPr>
        <a:xfrm>
          <a:off x="3714636" y="4304710"/>
          <a:ext cx="1864214" cy="586494"/>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C" sz="1600" kern="1200" dirty="0" err="1" smtClean="0"/>
            <a:t>Transplantadora</a:t>
          </a:r>
          <a:r>
            <a:rPr lang="es-EC" sz="1600" kern="1200" dirty="0" smtClean="0"/>
            <a:t> </a:t>
          </a:r>
          <a:r>
            <a:rPr lang="es-EC" sz="1600" kern="1200" dirty="0"/>
            <a:t>Mecánica</a:t>
          </a:r>
        </a:p>
      </dsp:txBody>
      <dsp:txXfrm>
        <a:off x="3714636" y="4304710"/>
        <a:ext cx="1864214" cy="586494"/>
      </dsp:txXfrm>
    </dsp:sp>
    <dsp:sp modelId="{8B354269-B15E-411B-9DA2-808FC3F497ED}">
      <dsp:nvSpPr>
        <dsp:cNvPr id="0" name=""/>
        <dsp:cNvSpPr/>
      </dsp:nvSpPr>
      <dsp:spPr>
        <a:xfrm>
          <a:off x="2297906" y="528945"/>
          <a:ext cx="2094623" cy="1675698"/>
        </a:xfrm>
        <a:prstGeom prst="rect">
          <a:avLst/>
        </a:prstGeom>
        <a:blipFill rotWithShape="1">
          <a:blip xmlns:r="http://schemas.openxmlformats.org/officeDocument/2006/relationships" r:embed="rId5"/>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0876E46-3B8C-4FCC-AEBB-D379FEE9989A}">
      <dsp:nvSpPr>
        <dsp:cNvPr id="0" name=""/>
        <dsp:cNvSpPr/>
      </dsp:nvSpPr>
      <dsp:spPr>
        <a:xfrm>
          <a:off x="2427927" y="2059914"/>
          <a:ext cx="1864214" cy="586494"/>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C" sz="1600" kern="1200" dirty="0"/>
            <a:t>Sembradora </a:t>
          </a:r>
          <a:r>
            <a:rPr lang="es-EC" sz="1600" kern="1200" dirty="0" smtClean="0"/>
            <a:t>Mecánica</a:t>
          </a:r>
          <a:endParaRPr lang="es-EC" sz="1600" kern="1200" dirty="0"/>
        </a:p>
      </dsp:txBody>
      <dsp:txXfrm>
        <a:off x="2427927" y="2059914"/>
        <a:ext cx="1864214" cy="586494"/>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A9DFEC-C313-4C6C-B1C1-6BDBBFDA0B28}">
      <dsp:nvSpPr>
        <dsp:cNvPr id="0" name=""/>
        <dsp:cNvSpPr/>
      </dsp:nvSpPr>
      <dsp:spPr>
        <a:xfrm>
          <a:off x="0" y="0"/>
          <a:ext cx="7727957" cy="1412676"/>
        </a:xfrm>
        <a:prstGeom prst="roundRect">
          <a:avLst>
            <a:gd name="adj" fmla="val 10000"/>
          </a:avLst>
        </a:prstGeom>
        <a:solidFill>
          <a:schemeClr val="lt1"/>
        </a:solidFill>
        <a:ln w="12700" cap="flat" cmpd="sng" algn="ctr">
          <a:solidFill>
            <a:schemeClr val="accent1"/>
          </a:solidFill>
          <a:prstDash val="solid"/>
          <a:miter lim="800000"/>
        </a:ln>
        <a:effectLst/>
        <a:scene3d>
          <a:camera prst="orthographicFront">
            <a:rot lat="0" lon="0" rev="0"/>
          </a:camera>
          <a:lightRig rig="contrasting" dir="t">
            <a:rot lat="0" lon="0" rev="1200000"/>
          </a:lightRig>
        </a:scene3d>
        <a:sp3d/>
      </dsp:spPr>
      <dsp:style>
        <a:lnRef idx="2">
          <a:schemeClr val="accent1"/>
        </a:lnRef>
        <a:fillRef idx="1">
          <a:schemeClr val="lt1"/>
        </a:fillRef>
        <a:effectRef idx="0">
          <a:schemeClr val="accent1"/>
        </a:effectRef>
        <a:fontRef idx="minor">
          <a:schemeClr val="dk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s-ES" sz="1400" b="1" kern="1200" dirty="0"/>
            <a:t>Marco de Áreas.</a:t>
          </a:r>
          <a:endParaRPr lang="es-EC" sz="1400" b="1" kern="1200" dirty="0"/>
        </a:p>
        <a:p>
          <a:pPr marL="114300" lvl="1" indent="-114300" algn="l" defTabSz="622300">
            <a:lnSpc>
              <a:spcPct val="90000"/>
            </a:lnSpc>
            <a:spcBef>
              <a:spcPct val="0"/>
            </a:spcBef>
            <a:spcAft>
              <a:spcPct val="15000"/>
            </a:spcAft>
            <a:buChar char="••"/>
          </a:pPr>
          <a:r>
            <a:rPr lang="es-ES" sz="1400" kern="1200" dirty="0"/>
            <a:t>Supervisor de Campo, tres encuestadores y un vehícul</a:t>
          </a:r>
          <a:r>
            <a:rPr lang="es-ES" sz="1200" kern="1200" dirty="0"/>
            <a:t>o</a:t>
          </a:r>
          <a:endParaRPr lang="es-EC" sz="1200" kern="1200" dirty="0"/>
        </a:p>
      </dsp:txBody>
      <dsp:txXfrm>
        <a:off x="41376" y="41376"/>
        <a:ext cx="6203569" cy="1329924"/>
      </dsp:txXfrm>
    </dsp:sp>
    <dsp:sp modelId="{D09C34E1-2C45-4234-8FA6-2C86E21E38B7}">
      <dsp:nvSpPr>
        <dsp:cNvPr id="0" name=""/>
        <dsp:cNvSpPr/>
      </dsp:nvSpPr>
      <dsp:spPr>
        <a:xfrm>
          <a:off x="681878" y="1648122"/>
          <a:ext cx="7727957" cy="1412676"/>
        </a:xfrm>
        <a:prstGeom prst="roundRect">
          <a:avLst>
            <a:gd name="adj" fmla="val 10000"/>
          </a:avLst>
        </a:prstGeom>
        <a:solidFill>
          <a:schemeClr val="lt1"/>
        </a:solidFill>
        <a:ln w="12700" cap="flat" cmpd="sng" algn="ctr">
          <a:solidFill>
            <a:schemeClr val="accent5"/>
          </a:solidFill>
          <a:prstDash val="solid"/>
          <a:miter lim="800000"/>
        </a:ln>
        <a:effectLst/>
        <a:scene3d>
          <a:camera prst="orthographicFront">
            <a:rot lat="0" lon="0" rev="0"/>
          </a:camera>
          <a:lightRig rig="contrasting" dir="t">
            <a:rot lat="0" lon="0" rev="1200000"/>
          </a:lightRig>
        </a:scene3d>
        <a:sp3d/>
      </dsp:spPr>
      <dsp:style>
        <a:lnRef idx="2">
          <a:schemeClr val="accent5"/>
        </a:lnRef>
        <a:fillRef idx="1">
          <a:schemeClr val="lt1"/>
        </a:fillRef>
        <a:effectRef idx="0">
          <a:schemeClr val="accent5"/>
        </a:effectRef>
        <a:fontRef idx="minor">
          <a:schemeClr val="dk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s-ES" sz="1400" b="1" kern="1200" dirty="0"/>
            <a:t>Marco de Lista</a:t>
          </a:r>
          <a:endParaRPr lang="es-EC" sz="1400" b="1" kern="1200" dirty="0"/>
        </a:p>
        <a:p>
          <a:pPr marL="114300" lvl="1" indent="-114300" algn="l" defTabSz="622300">
            <a:lnSpc>
              <a:spcPct val="90000"/>
            </a:lnSpc>
            <a:spcBef>
              <a:spcPct val="0"/>
            </a:spcBef>
            <a:spcAft>
              <a:spcPct val="15000"/>
            </a:spcAft>
            <a:buChar char="••"/>
          </a:pPr>
          <a:r>
            <a:rPr lang="es-ES" sz="1400" kern="1200" dirty="0"/>
            <a:t>Un encuestador y un vehículo.</a:t>
          </a:r>
          <a:endParaRPr lang="es-EC" sz="1400" kern="1200" dirty="0"/>
        </a:p>
      </dsp:txBody>
      <dsp:txXfrm>
        <a:off x="723254" y="1689498"/>
        <a:ext cx="6045087" cy="1329924"/>
      </dsp:txXfrm>
    </dsp:sp>
    <dsp:sp modelId="{9224209D-CD40-4A9F-90D3-0572BC6130EF}">
      <dsp:nvSpPr>
        <dsp:cNvPr id="0" name=""/>
        <dsp:cNvSpPr/>
      </dsp:nvSpPr>
      <dsp:spPr>
        <a:xfrm>
          <a:off x="1363757" y="3296244"/>
          <a:ext cx="7727957" cy="1412676"/>
        </a:xfrm>
        <a:prstGeom prst="roundRect">
          <a:avLst>
            <a:gd name="adj" fmla="val 10000"/>
          </a:avLst>
        </a:prstGeom>
        <a:solidFill>
          <a:schemeClr val="lt1"/>
        </a:solidFill>
        <a:ln w="12700" cap="flat" cmpd="sng" algn="ctr">
          <a:solidFill>
            <a:schemeClr val="accent4"/>
          </a:solidFill>
          <a:prstDash val="solid"/>
          <a:miter lim="800000"/>
        </a:ln>
        <a:effectLst/>
        <a:scene3d>
          <a:camera prst="orthographicFront">
            <a:rot lat="0" lon="0" rev="0"/>
          </a:camera>
          <a:lightRig rig="contrasting" dir="t">
            <a:rot lat="0" lon="0" rev="1200000"/>
          </a:lightRig>
        </a:scene3d>
        <a:sp3d/>
      </dsp:spPr>
      <dsp:style>
        <a:lnRef idx="2">
          <a:schemeClr val="accent4"/>
        </a:lnRef>
        <a:fillRef idx="1">
          <a:schemeClr val="lt1"/>
        </a:fillRef>
        <a:effectRef idx="0">
          <a:schemeClr val="accent4"/>
        </a:effectRef>
        <a:fontRef idx="minor">
          <a:schemeClr val="dk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endParaRPr lang="es-ES" sz="1600" b="1" kern="1200" dirty="0">
            <a:highlight>
              <a:srgbClr val="FFFF00"/>
            </a:highlight>
          </a:endParaRPr>
        </a:p>
        <a:p>
          <a:pPr lvl="0" algn="l" defTabSz="711200">
            <a:lnSpc>
              <a:spcPct val="90000"/>
            </a:lnSpc>
            <a:spcBef>
              <a:spcPct val="0"/>
            </a:spcBef>
            <a:spcAft>
              <a:spcPct val="35000"/>
            </a:spcAft>
          </a:pPr>
          <a:r>
            <a:rPr lang="es-ES" sz="1400" b="1" kern="1200" dirty="0"/>
            <a:t>Digitador</a:t>
          </a:r>
          <a:endParaRPr lang="es-EC" sz="1400" b="1" kern="1200" dirty="0"/>
        </a:p>
        <a:p>
          <a:pPr marL="114300" lvl="1" indent="-114300" algn="just" defTabSz="622300">
            <a:lnSpc>
              <a:spcPct val="90000"/>
            </a:lnSpc>
            <a:spcBef>
              <a:spcPct val="0"/>
            </a:spcBef>
            <a:spcAft>
              <a:spcPct val="15000"/>
            </a:spcAft>
            <a:buChar char="••"/>
          </a:pPr>
          <a:r>
            <a:rPr lang="es-EC" sz="1400" kern="1200" dirty="0"/>
            <a:t>Se integrará a los equipos, de acuerdo a la planificación del Responsable Zonal  y a las necesidades de los equipos, ya que este funcionario debe ingresar y revisar la información recolectada por los equipos de investigación, más la información diligenciada por el o los Encuestadores de Lista a él asignados.  </a:t>
          </a:r>
          <a:endParaRPr lang="es-ES" sz="1400" kern="1200" dirty="0"/>
        </a:p>
        <a:p>
          <a:pPr marL="114300" lvl="1" indent="-114300" algn="l" defTabSz="622300">
            <a:lnSpc>
              <a:spcPct val="90000"/>
            </a:lnSpc>
            <a:spcBef>
              <a:spcPct val="0"/>
            </a:spcBef>
            <a:spcAft>
              <a:spcPct val="15000"/>
            </a:spcAft>
            <a:buChar char="••"/>
          </a:pPr>
          <a:r>
            <a:rPr lang="es-ES" sz="1600" b="1" kern="1200" dirty="0"/>
            <a:t> </a:t>
          </a:r>
          <a:endParaRPr lang="es-EC" sz="1600" b="1" kern="1200" dirty="0"/>
        </a:p>
      </dsp:txBody>
      <dsp:txXfrm>
        <a:off x="1405133" y="3337620"/>
        <a:ext cx="6045087" cy="1329924"/>
      </dsp:txXfrm>
    </dsp:sp>
    <dsp:sp modelId="{E43EBB4C-060C-47C7-9ABA-00EF77FF865E}">
      <dsp:nvSpPr>
        <dsp:cNvPr id="0" name=""/>
        <dsp:cNvSpPr/>
      </dsp:nvSpPr>
      <dsp:spPr>
        <a:xfrm>
          <a:off x="6995377" y="1071279"/>
          <a:ext cx="546921" cy="918239"/>
        </a:xfrm>
        <a:prstGeom prst="downArrow">
          <a:avLst>
            <a:gd name="adj1" fmla="val 55000"/>
            <a:gd name="adj2" fmla="val 45000"/>
          </a:avLst>
        </a:prstGeom>
        <a:solidFill>
          <a:schemeClr val="accent5">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endParaRPr lang="es-EC" sz="1600" kern="1200" dirty="0"/>
        </a:p>
      </dsp:txBody>
      <dsp:txXfrm>
        <a:off x="7118434" y="1071279"/>
        <a:ext cx="300807" cy="782876"/>
      </dsp:txXfrm>
    </dsp:sp>
    <dsp:sp modelId="{90842363-EEA5-4E35-8575-6F110888322C}">
      <dsp:nvSpPr>
        <dsp:cNvPr id="0" name=""/>
        <dsp:cNvSpPr/>
      </dsp:nvSpPr>
      <dsp:spPr>
        <a:xfrm>
          <a:off x="7776723" y="2735180"/>
          <a:ext cx="515343" cy="918239"/>
        </a:xfrm>
        <a:prstGeom prst="downArrow">
          <a:avLst>
            <a:gd name="adj1" fmla="val 55000"/>
            <a:gd name="adj2" fmla="val 45000"/>
          </a:avLst>
        </a:prstGeom>
        <a:solidFill>
          <a:schemeClr val="accent5">
            <a:tint val="40000"/>
            <a:alpha val="90000"/>
            <a:hueOff val="-7391755"/>
            <a:satOff val="-12816"/>
            <a:lumOff val="-1289"/>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endParaRPr lang="es-EC" sz="1600" kern="1200" dirty="0"/>
        </a:p>
      </dsp:txBody>
      <dsp:txXfrm>
        <a:off x="7892675" y="2735180"/>
        <a:ext cx="283439" cy="790692"/>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956135-F24F-4B25-A46F-42A46118A7B1}">
      <dsp:nvSpPr>
        <dsp:cNvPr id="0" name=""/>
        <dsp:cNvSpPr/>
      </dsp:nvSpPr>
      <dsp:spPr>
        <a:xfrm>
          <a:off x="0" y="344309"/>
          <a:ext cx="8281543" cy="4032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DC614AF-BF17-49FB-B340-C7E354E1609B}">
      <dsp:nvSpPr>
        <dsp:cNvPr id="0" name=""/>
        <dsp:cNvSpPr/>
      </dsp:nvSpPr>
      <dsp:spPr>
        <a:xfrm>
          <a:off x="473707" y="108149"/>
          <a:ext cx="6631905" cy="472320"/>
        </a:xfrm>
        <a:prstGeom prst="roundRect">
          <a:avLst/>
        </a:prstGeom>
        <a:solidFill>
          <a:srgbClr val="84A2D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70" tIns="0" rIns="250670" bIns="0" numCol="1" spcCol="1270" anchor="ctr" anchorCtr="0">
          <a:noAutofit/>
        </a:bodyPr>
        <a:lstStyle/>
        <a:p>
          <a:pPr lvl="0" algn="l" defTabSz="622300">
            <a:lnSpc>
              <a:spcPct val="90000"/>
            </a:lnSpc>
            <a:spcBef>
              <a:spcPct val="0"/>
            </a:spcBef>
            <a:spcAft>
              <a:spcPct val="35000"/>
            </a:spcAft>
          </a:pPr>
          <a:r>
            <a:rPr lang="es-MX" sz="1400" kern="1200" dirty="0">
              <a:solidFill>
                <a:schemeClr val="tx1"/>
              </a:solidFill>
            </a:rPr>
            <a:t>Buen trato con el informante.</a:t>
          </a:r>
          <a:endParaRPr lang="es-EC" sz="1400" kern="1200" dirty="0">
            <a:solidFill>
              <a:schemeClr val="tx1"/>
            </a:solidFill>
          </a:endParaRPr>
        </a:p>
      </dsp:txBody>
      <dsp:txXfrm>
        <a:off x="496764" y="131206"/>
        <a:ext cx="6585791" cy="426206"/>
      </dsp:txXfrm>
    </dsp:sp>
    <dsp:sp modelId="{854AE689-C84E-42B1-8A21-4E0D86C83988}">
      <dsp:nvSpPr>
        <dsp:cNvPr id="0" name=""/>
        <dsp:cNvSpPr/>
      </dsp:nvSpPr>
      <dsp:spPr>
        <a:xfrm>
          <a:off x="0" y="1070069"/>
          <a:ext cx="8281638" cy="403200"/>
        </a:xfrm>
        <a:prstGeom prst="rect">
          <a:avLst/>
        </a:prstGeom>
        <a:solidFill>
          <a:schemeClr val="lt1">
            <a:alpha val="90000"/>
            <a:hueOff val="0"/>
            <a:satOff val="0"/>
            <a:lumOff val="0"/>
            <a:alphaOff val="0"/>
          </a:schemeClr>
        </a:solidFill>
        <a:ln w="12700" cap="flat" cmpd="sng" algn="ctr">
          <a:solidFill>
            <a:schemeClr val="accent5">
              <a:hueOff val="-1225557"/>
              <a:satOff val="-1705"/>
              <a:lumOff val="-654"/>
              <a:alphaOff val="0"/>
            </a:schemeClr>
          </a:solidFill>
          <a:prstDash val="solid"/>
          <a:miter lim="800000"/>
        </a:ln>
        <a:effectLst/>
      </dsp:spPr>
      <dsp:style>
        <a:lnRef idx="2">
          <a:scrgbClr r="0" g="0" b="0"/>
        </a:lnRef>
        <a:fillRef idx="1">
          <a:scrgbClr r="0" g="0" b="0"/>
        </a:fillRef>
        <a:effectRef idx="0">
          <a:scrgbClr r="0" g="0" b="0"/>
        </a:effectRef>
        <a:fontRef idx="minor"/>
      </dsp:style>
    </dsp:sp>
    <dsp:sp modelId="{F6D9E2BD-0529-4C14-8FF1-3276FAA4B79E}">
      <dsp:nvSpPr>
        <dsp:cNvPr id="0" name=""/>
        <dsp:cNvSpPr/>
      </dsp:nvSpPr>
      <dsp:spPr>
        <a:xfrm>
          <a:off x="473707" y="833910"/>
          <a:ext cx="6631905" cy="472320"/>
        </a:xfrm>
        <a:prstGeom prst="roundRect">
          <a:avLst/>
        </a:prstGeom>
        <a:solidFill>
          <a:srgbClr val="97C7D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70" tIns="0" rIns="250670" bIns="0" numCol="1" spcCol="1270" anchor="ctr" anchorCtr="0">
          <a:noAutofit/>
        </a:bodyPr>
        <a:lstStyle/>
        <a:p>
          <a:pPr lvl="0" algn="l" defTabSz="622300">
            <a:lnSpc>
              <a:spcPct val="90000"/>
            </a:lnSpc>
            <a:spcBef>
              <a:spcPct val="0"/>
            </a:spcBef>
            <a:spcAft>
              <a:spcPct val="35000"/>
            </a:spcAft>
          </a:pPr>
          <a:r>
            <a:rPr lang="es-MX" sz="1400" kern="1200" dirty="0">
              <a:solidFill>
                <a:schemeClr val="tx1"/>
              </a:solidFill>
            </a:rPr>
            <a:t>Realizar personalmente y con </a:t>
          </a:r>
          <a:r>
            <a:rPr lang="es-MX" sz="1400" kern="1200" dirty="0" smtClean="0">
              <a:solidFill>
                <a:schemeClr val="tx1"/>
              </a:solidFill>
            </a:rPr>
            <a:t>responsabilidad </a:t>
          </a:r>
          <a:r>
            <a:rPr lang="es-MX" sz="1400" kern="1200" dirty="0">
              <a:solidFill>
                <a:schemeClr val="tx1"/>
              </a:solidFill>
            </a:rPr>
            <a:t>su trabajo.</a:t>
          </a:r>
          <a:endParaRPr lang="es-EC" sz="1400" kern="1200" dirty="0">
            <a:solidFill>
              <a:schemeClr val="tx1"/>
            </a:solidFill>
          </a:endParaRPr>
        </a:p>
      </dsp:txBody>
      <dsp:txXfrm>
        <a:off x="496764" y="856967"/>
        <a:ext cx="6585791" cy="426206"/>
      </dsp:txXfrm>
    </dsp:sp>
    <dsp:sp modelId="{A90F70BE-EE20-4BEB-8FB7-3470FFA297B3}">
      <dsp:nvSpPr>
        <dsp:cNvPr id="0" name=""/>
        <dsp:cNvSpPr/>
      </dsp:nvSpPr>
      <dsp:spPr>
        <a:xfrm>
          <a:off x="0" y="1795829"/>
          <a:ext cx="8281543" cy="403200"/>
        </a:xfrm>
        <a:prstGeom prst="rect">
          <a:avLst/>
        </a:prstGeom>
        <a:solidFill>
          <a:schemeClr val="lt1">
            <a:alpha val="90000"/>
            <a:hueOff val="0"/>
            <a:satOff val="0"/>
            <a:lumOff val="0"/>
            <a:alphaOff val="0"/>
          </a:schemeClr>
        </a:solidFill>
        <a:ln w="12700" cap="flat" cmpd="sng" algn="ctr">
          <a:solidFill>
            <a:schemeClr val="accent5">
              <a:hueOff val="-2451115"/>
              <a:satOff val="-3409"/>
              <a:lumOff val="-1307"/>
              <a:alphaOff val="0"/>
            </a:schemeClr>
          </a:solidFill>
          <a:prstDash val="solid"/>
          <a:miter lim="800000"/>
        </a:ln>
        <a:effectLst/>
      </dsp:spPr>
      <dsp:style>
        <a:lnRef idx="2">
          <a:scrgbClr r="0" g="0" b="0"/>
        </a:lnRef>
        <a:fillRef idx="1">
          <a:scrgbClr r="0" g="0" b="0"/>
        </a:fillRef>
        <a:effectRef idx="0">
          <a:scrgbClr r="0" g="0" b="0"/>
        </a:effectRef>
        <a:fontRef idx="minor"/>
      </dsp:style>
    </dsp:sp>
    <dsp:sp modelId="{56ABF6D4-DB59-414C-86B9-5D7CA8F99B07}">
      <dsp:nvSpPr>
        <dsp:cNvPr id="0" name=""/>
        <dsp:cNvSpPr/>
      </dsp:nvSpPr>
      <dsp:spPr>
        <a:xfrm>
          <a:off x="447947" y="1547550"/>
          <a:ext cx="6631905" cy="472320"/>
        </a:xfrm>
        <a:prstGeom prst="roundRect">
          <a:avLst/>
        </a:prstGeom>
        <a:solidFill>
          <a:srgbClr val="9BDDD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70" tIns="0" rIns="250670" bIns="0" numCol="1" spcCol="1270" anchor="ctr" anchorCtr="0">
          <a:noAutofit/>
        </a:bodyPr>
        <a:lstStyle/>
        <a:p>
          <a:pPr lvl="0" algn="l" defTabSz="622300">
            <a:lnSpc>
              <a:spcPct val="90000"/>
            </a:lnSpc>
            <a:spcBef>
              <a:spcPct val="0"/>
            </a:spcBef>
            <a:spcAft>
              <a:spcPct val="35000"/>
            </a:spcAft>
          </a:pPr>
          <a:r>
            <a:rPr lang="es-MX" sz="1400" b="1" kern="1200" dirty="0">
              <a:solidFill>
                <a:schemeClr val="tx1"/>
              </a:solidFill>
            </a:rPr>
            <a:t>Las jornadas de trabajo no tienen horario fijo.</a:t>
          </a:r>
          <a:endParaRPr lang="es-EC" sz="1400" b="1" kern="1200" dirty="0">
            <a:solidFill>
              <a:schemeClr val="tx1"/>
            </a:solidFill>
          </a:endParaRPr>
        </a:p>
      </dsp:txBody>
      <dsp:txXfrm>
        <a:off x="471004" y="1570607"/>
        <a:ext cx="6585791" cy="426206"/>
      </dsp:txXfrm>
    </dsp:sp>
    <dsp:sp modelId="{F75EDFDA-C9AE-4BDE-A8B0-237C3682377B}">
      <dsp:nvSpPr>
        <dsp:cNvPr id="0" name=""/>
        <dsp:cNvSpPr/>
      </dsp:nvSpPr>
      <dsp:spPr>
        <a:xfrm>
          <a:off x="0" y="2521589"/>
          <a:ext cx="8314135" cy="403200"/>
        </a:xfrm>
        <a:prstGeom prst="rect">
          <a:avLst/>
        </a:prstGeom>
        <a:solidFill>
          <a:schemeClr val="lt1">
            <a:alpha val="90000"/>
            <a:hueOff val="0"/>
            <a:satOff val="0"/>
            <a:lumOff val="0"/>
            <a:alphaOff val="0"/>
          </a:schemeClr>
        </a:solidFill>
        <a:ln w="12700" cap="flat" cmpd="sng" algn="ctr">
          <a:solidFill>
            <a:schemeClr val="accent5">
              <a:hueOff val="-3676672"/>
              <a:satOff val="-5114"/>
              <a:lumOff val="-1961"/>
              <a:alphaOff val="0"/>
            </a:schemeClr>
          </a:solidFill>
          <a:prstDash val="solid"/>
          <a:miter lim="800000"/>
        </a:ln>
        <a:effectLst/>
      </dsp:spPr>
      <dsp:style>
        <a:lnRef idx="2">
          <a:scrgbClr r="0" g="0" b="0"/>
        </a:lnRef>
        <a:fillRef idx="1">
          <a:scrgbClr r="0" g="0" b="0"/>
        </a:fillRef>
        <a:effectRef idx="0">
          <a:scrgbClr r="0" g="0" b="0"/>
        </a:effectRef>
        <a:fontRef idx="minor"/>
      </dsp:style>
    </dsp:sp>
    <dsp:sp modelId="{C0505A6E-CA55-4896-B9BE-B66E31E97394}">
      <dsp:nvSpPr>
        <dsp:cNvPr id="0" name=""/>
        <dsp:cNvSpPr/>
      </dsp:nvSpPr>
      <dsp:spPr>
        <a:xfrm>
          <a:off x="473707" y="2285429"/>
          <a:ext cx="6631905" cy="472320"/>
        </a:xfrm>
        <a:prstGeom prst="roundRect">
          <a:avLst/>
        </a:prstGeom>
        <a:solidFill>
          <a:srgbClr val="91D7BC"/>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70" tIns="0" rIns="250670" bIns="0" numCol="1" spcCol="1270" anchor="ctr" anchorCtr="0">
          <a:noAutofit/>
        </a:bodyPr>
        <a:lstStyle/>
        <a:p>
          <a:pPr lvl="0" algn="l" defTabSz="622300">
            <a:lnSpc>
              <a:spcPct val="90000"/>
            </a:lnSpc>
            <a:spcBef>
              <a:spcPct val="0"/>
            </a:spcBef>
            <a:spcAft>
              <a:spcPct val="35000"/>
            </a:spcAft>
          </a:pPr>
          <a:r>
            <a:rPr lang="es-MX" sz="1400" kern="1200" dirty="0">
              <a:solidFill>
                <a:schemeClr val="tx1"/>
              </a:solidFill>
            </a:rPr>
            <a:t>No </a:t>
          </a:r>
          <a:r>
            <a:rPr lang="es-MX" sz="1400" kern="1200" dirty="0" smtClean="0">
              <a:solidFill>
                <a:schemeClr val="tx1"/>
              </a:solidFill>
            </a:rPr>
            <a:t>se </a:t>
          </a:r>
          <a:r>
            <a:rPr lang="es-MX" sz="1400" kern="1200" dirty="0">
              <a:solidFill>
                <a:schemeClr val="tx1"/>
              </a:solidFill>
            </a:rPr>
            <a:t>debe inventar, cambiar, ni distorsionar los datos.</a:t>
          </a:r>
          <a:endParaRPr lang="es-EC" sz="1400" kern="1200" dirty="0">
            <a:solidFill>
              <a:schemeClr val="tx1"/>
            </a:solidFill>
          </a:endParaRPr>
        </a:p>
      </dsp:txBody>
      <dsp:txXfrm>
        <a:off x="496764" y="2308486"/>
        <a:ext cx="6585791" cy="426206"/>
      </dsp:txXfrm>
    </dsp:sp>
    <dsp:sp modelId="{F66D0297-044F-4E9B-9C2D-01BA6111E494}">
      <dsp:nvSpPr>
        <dsp:cNvPr id="0" name=""/>
        <dsp:cNvSpPr/>
      </dsp:nvSpPr>
      <dsp:spPr>
        <a:xfrm>
          <a:off x="0" y="3247350"/>
          <a:ext cx="8314040" cy="403200"/>
        </a:xfrm>
        <a:prstGeom prst="rect">
          <a:avLst/>
        </a:prstGeom>
        <a:solidFill>
          <a:schemeClr val="lt1">
            <a:alpha val="90000"/>
            <a:hueOff val="0"/>
            <a:satOff val="0"/>
            <a:lumOff val="0"/>
            <a:alphaOff val="0"/>
          </a:schemeClr>
        </a:solidFill>
        <a:ln w="12700" cap="flat" cmpd="sng" algn="ctr">
          <a:solidFill>
            <a:schemeClr val="accent5">
              <a:hueOff val="-4902230"/>
              <a:satOff val="-6819"/>
              <a:lumOff val="-2615"/>
              <a:alphaOff val="0"/>
            </a:schemeClr>
          </a:solidFill>
          <a:prstDash val="solid"/>
          <a:miter lim="800000"/>
        </a:ln>
        <a:effectLst/>
      </dsp:spPr>
      <dsp:style>
        <a:lnRef idx="2">
          <a:scrgbClr r="0" g="0" b="0"/>
        </a:lnRef>
        <a:fillRef idx="1">
          <a:scrgbClr r="0" g="0" b="0"/>
        </a:fillRef>
        <a:effectRef idx="0">
          <a:scrgbClr r="0" g="0" b="0"/>
        </a:effectRef>
        <a:fontRef idx="minor"/>
      </dsp:style>
    </dsp:sp>
    <dsp:sp modelId="{8E145F40-5F15-4FD5-AACF-B22C94F1BFBC}">
      <dsp:nvSpPr>
        <dsp:cNvPr id="0" name=""/>
        <dsp:cNvSpPr/>
      </dsp:nvSpPr>
      <dsp:spPr>
        <a:xfrm>
          <a:off x="473707" y="3011190"/>
          <a:ext cx="6631905" cy="472320"/>
        </a:xfrm>
        <a:prstGeom prst="roundRect">
          <a:avLst/>
        </a:prstGeom>
        <a:solidFill>
          <a:srgbClr val="B1E1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70" tIns="0" rIns="250670" bIns="0" numCol="1" spcCol="1270" anchor="ctr" anchorCtr="0">
          <a:noAutofit/>
        </a:bodyPr>
        <a:lstStyle/>
        <a:p>
          <a:pPr lvl="0" algn="l" defTabSz="622300">
            <a:lnSpc>
              <a:spcPct val="90000"/>
            </a:lnSpc>
            <a:spcBef>
              <a:spcPct val="0"/>
            </a:spcBef>
            <a:spcAft>
              <a:spcPct val="35000"/>
            </a:spcAft>
          </a:pPr>
          <a:r>
            <a:rPr lang="es-MX" sz="1400" kern="1200" dirty="0">
              <a:solidFill>
                <a:schemeClr val="tx1"/>
              </a:solidFill>
            </a:rPr>
            <a:t>No encargar el trabajo.</a:t>
          </a:r>
          <a:endParaRPr lang="es-EC" sz="1400" kern="1200" dirty="0">
            <a:solidFill>
              <a:schemeClr val="tx1"/>
            </a:solidFill>
          </a:endParaRPr>
        </a:p>
      </dsp:txBody>
      <dsp:txXfrm>
        <a:off x="496764" y="3034247"/>
        <a:ext cx="6585791" cy="426206"/>
      </dsp:txXfrm>
    </dsp:sp>
    <dsp:sp modelId="{A2A289C6-68C6-48BF-B7A2-CF728CF8BA2B}">
      <dsp:nvSpPr>
        <dsp:cNvPr id="0" name=""/>
        <dsp:cNvSpPr/>
      </dsp:nvSpPr>
      <dsp:spPr>
        <a:xfrm>
          <a:off x="0" y="3973110"/>
          <a:ext cx="8314135" cy="403200"/>
        </a:xfrm>
        <a:prstGeom prst="rect">
          <a:avLst/>
        </a:prstGeom>
        <a:solidFill>
          <a:schemeClr val="lt1">
            <a:alpha val="90000"/>
            <a:hueOff val="0"/>
            <a:satOff val="0"/>
            <a:lumOff val="0"/>
            <a:alphaOff val="0"/>
          </a:schemeClr>
        </a:solidFill>
        <a:ln w="12700" cap="flat" cmpd="sng" algn="ctr">
          <a:solidFill>
            <a:schemeClr val="accent5">
              <a:hueOff val="-6127787"/>
              <a:satOff val="-8523"/>
              <a:lumOff val="-3268"/>
              <a:alphaOff val="0"/>
            </a:schemeClr>
          </a:solidFill>
          <a:prstDash val="solid"/>
          <a:miter lim="800000"/>
        </a:ln>
        <a:effectLst/>
      </dsp:spPr>
      <dsp:style>
        <a:lnRef idx="2">
          <a:scrgbClr r="0" g="0" b="0"/>
        </a:lnRef>
        <a:fillRef idx="1">
          <a:scrgbClr r="0" g="0" b="0"/>
        </a:fillRef>
        <a:effectRef idx="0">
          <a:scrgbClr r="0" g="0" b="0"/>
        </a:effectRef>
        <a:fontRef idx="minor"/>
      </dsp:style>
    </dsp:sp>
    <dsp:sp modelId="{D953D126-E7C5-4994-84A9-CC74E330CB50}">
      <dsp:nvSpPr>
        <dsp:cNvPr id="0" name=""/>
        <dsp:cNvSpPr/>
      </dsp:nvSpPr>
      <dsp:spPr>
        <a:xfrm>
          <a:off x="473707" y="3736950"/>
          <a:ext cx="6631905" cy="472320"/>
        </a:xfrm>
        <a:prstGeom prst="roundRect">
          <a:avLst/>
        </a:prstGeom>
        <a:solidFill>
          <a:srgbClr val="AEDEAC"/>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70" tIns="0" rIns="250670" bIns="0" numCol="1" spcCol="1270" anchor="ctr" anchorCtr="0">
          <a:noAutofit/>
        </a:bodyPr>
        <a:lstStyle/>
        <a:p>
          <a:pPr lvl="0" algn="l" defTabSz="622300">
            <a:lnSpc>
              <a:spcPct val="90000"/>
            </a:lnSpc>
            <a:spcBef>
              <a:spcPct val="0"/>
            </a:spcBef>
            <a:spcAft>
              <a:spcPct val="35000"/>
            </a:spcAft>
          </a:pPr>
          <a:r>
            <a:rPr lang="es-MX" sz="1400" kern="1200" dirty="0">
              <a:solidFill>
                <a:schemeClr val="tx1"/>
              </a:solidFill>
            </a:rPr>
            <a:t>Entregar al Supervisor  diariamente los cuestionarios de los SMs  trabajados.</a:t>
          </a:r>
          <a:endParaRPr lang="es-EC" sz="1400" kern="1200" dirty="0">
            <a:solidFill>
              <a:schemeClr val="tx1"/>
            </a:solidFill>
          </a:endParaRPr>
        </a:p>
      </dsp:txBody>
      <dsp:txXfrm>
        <a:off x="496764" y="3760007"/>
        <a:ext cx="6585791" cy="426206"/>
      </dsp:txXfrm>
    </dsp:sp>
    <dsp:sp modelId="{B797F7E2-A619-437D-A030-0E40BD60C327}">
      <dsp:nvSpPr>
        <dsp:cNvPr id="0" name=""/>
        <dsp:cNvSpPr/>
      </dsp:nvSpPr>
      <dsp:spPr>
        <a:xfrm>
          <a:off x="0" y="4698870"/>
          <a:ext cx="8314040" cy="403200"/>
        </a:xfrm>
        <a:prstGeom prst="rect">
          <a:avLst/>
        </a:prstGeom>
        <a:solidFill>
          <a:schemeClr val="lt1">
            <a:alpha val="90000"/>
            <a:hueOff val="0"/>
            <a:satOff val="0"/>
            <a:lumOff val="0"/>
            <a:alphaOff val="0"/>
          </a:schemeClr>
        </a:solidFill>
        <a:ln w="12700" cap="flat" cmpd="sng" algn="ctr">
          <a:solidFill>
            <a:schemeClr val="accent5">
              <a:hueOff val="-7353344"/>
              <a:satOff val="-10228"/>
              <a:lumOff val="-3922"/>
              <a:alphaOff val="0"/>
            </a:schemeClr>
          </a:solidFill>
          <a:prstDash val="solid"/>
          <a:miter lim="800000"/>
        </a:ln>
        <a:effectLst/>
      </dsp:spPr>
      <dsp:style>
        <a:lnRef idx="2">
          <a:scrgbClr r="0" g="0" b="0"/>
        </a:lnRef>
        <a:fillRef idx="1">
          <a:scrgbClr r="0" g="0" b="0"/>
        </a:fillRef>
        <a:effectRef idx="0">
          <a:scrgbClr r="0" g="0" b="0"/>
        </a:effectRef>
        <a:fontRef idx="minor"/>
      </dsp:style>
    </dsp:sp>
    <dsp:sp modelId="{647AF330-CA0B-4E16-8237-749FA5FED25F}">
      <dsp:nvSpPr>
        <dsp:cNvPr id="0" name=""/>
        <dsp:cNvSpPr/>
      </dsp:nvSpPr>
      <dsp:spPr>
        <a:xfrm>
          <a:off x="473707" y="4462710"/>
          <a:ext cx="6631905" cy="472320"/>
        </a:xfrm>
        <a:prstGeom prst="roundRect">
          <a:avLst/>
        </a:prstGeom>
        <a:solidFill>
          <a:srgbClr val="BBDAA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70" tIns="0" rIns="250670" bIns="0" numCol="1" spcCol="1270" anchor="ctr" anchorCtr="0">
          <a:noAutofit/>
        </a:bodyPr>
        <a:lstStyle/>
        <a:p>
          <a:pPr lvl="0" algn="l" defTabSz="622300">
            <a:lnSpc>
              <a:spcPct val="90000"/>
            </a:lnSpc>
            <a:spcBef>
              <a:spcPct val="0"/>
            </a:spcBef>
            <a:spcAft>
              <a:spcPct val="35000"/>
            </a:spcAft>
          </a:pPr>
          <a:r>
            <a:rPr lang="es-MX" sz="1400" kern="1200" dirty="0">
              <a:solidFill>
                <a:schemeClr val="tx1"/>
              </a:solidFill>
            </a:rPr>
            <a:t>Una vez completada la cobertura del segmento, realizar y revisar la Carpeta Resumen al igual que todos los formularios auxiliares del SM.</a:t>
          </a:r>
          <a:endParaRPr lang="es-EC" sz="1400" kern="1200" dirty="0">
            <a:solidFill>
              <a:schemeClr val="tx1"/>
            </a:solidFill>
          </a:endParaRPr>
        </a:p>
      </dsp:txBody>
      <dsp:txXfrm>
        <a:off x="496764" y="4485767"/>
        <a:ext cx="6585791" cy="42620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80B495-8416-4F6E-A1CF-615964F32E08}">
      <dsp:nvSpPr>
        <dsp:cNvPr id="0" name=""/>
        <dsp:cNvSpPr/>
      </dsp:nvSpPr>
      <dsp:spPr>
        <a:xfrm>
          <a:off x="2256" y="0"/>
          <a:ext cx="2365513" cy="47571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MX" sz="1400" b="1" kern="1200" dirty="0">
              <a:solidFill>
                <a:schemeClr val="tx1"/>
              </a:solidFill>
            </a:rPr>
            <a:t>Supervisor de campo</a:t>
          </a:r>
        </a:p>
        <a:p>
          <a:pPr lvl="0" algn="ctr" defTabSz="622300">
            <a:lnSpc>
              <a:spcPct val="90000"/>
            </a:lnSpc>
            <a:spcBef>
              <a:spcPct val="0"/>
            </a:spcBef>
            <a:spcAft>
              <a:spcPct val="35000"/>
            </a:spcAft>
          </a:pPr>
          <a:endParaRPr lang="es-EC" sz="1300" kern="1200" dirty="0"/>
        </a:p>
        <a:p>
          <a:pPr lvl="0" algn="ctr" defTabSz="622300">
            <a:lnSpc>
              <a:spcPct val="90000"/>
            </a:lnSpc>
            <a:spcBef>
              <a:spcPct val="0"/>
            </a:spcBef>
            <a:spcAft>
              <a:spcPct val="35000"/>
            </a:spcAft>
          </a:pPr>
          <a:r>
            <a:rPr lang="es-EC" sz="1300" kern="1200" dirty="0"/>
            <a:t>Responsable de la organización, ejecución, supervisión de campo y control de calidad de los datos. </a:t>
          </a:r>
        </a:p>
      </dsp:txBody>
      <dsp:txXfrm>
        <a:off x="2256" y="1902842"/>
        <a:ext cx="2365513" cy="1902842"/>
      </dsp:txXfrm>
    </dsp:sp>
    <dsp:sp modelId="{CD07C333-096A-474C-AB2E-C3DD249EF4AF}">
      <dsp:nvSpPr>
        <dsp:cNvPr id="0" name=""/>
        <dsp:cNvSpPr/>
      </dsp:nvSpPr>
      <dsp:spPr>
        <a:xfrm>
          <a:off x="392955" y="285426"/>
          <a:ext cx="1584116" cy="1584116"/>
        </a:xfrm>
        <a:prstGeom prst="ellipse">
          <a:avLst/>
        </a:prstGeom>
        <a:blipFill rotWithShape="1">
          <a:blip xmlns:r="http://schemas.openxmlformats.org/officeDocument/2006/relationships" r:embed="rId1"/>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5915B36-FE3A-4659-8BA1-4A9C61EBB83D}">
      <dsp:nvSpPr>
        <dsp:cNvPr id="0" name=""/>
        <dsp:cNvSpPr/>
      </dsp:nvSpPr>
      <dsp:spPr>
        <a:xfrm>
          <a:off x="2438735" y="0"/>
          <a:ext cx="2365513" cy="4757106"/>
        </a:xfrm>
        <a:prstGeom prst="roundRect">
          <a:avLst>
            <a:gd name="adj" fmla="val 10000"/>
          </a:avLst>
        </a:prstGeom>
        <a:solidFill>
          <a:schemeClr val="accent5">
            <a:hueOff val="-2451115"/>
            <a:satOff val="-3409"/>
            <a:lumOff val="-1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MX" sz="1400" b="1" kern="1200" dirty="0">
              <a:solidFill>
                <a:schemeClr val="tx1"/>
              </a:solidFill>
            </a:rPr>
            <a:t>Encuestador de áreas</a:t>
          </a:r>
        </a:p>
        <a:p>
          <a:pPr lvl="0" algn="ctr" defTabSz="622300">
            <a:lnSpc>
              <a:spcPct val="90000"/>
            </a:lnSpc>
            <a:spcBef>
              <a:spcPct val="0"/>
            </a:spcBef>
            <a:spcAft>
              <a:spcPct val="35000"/>
            </a:spcAft>
          </a:pPr>
          <a:endParaRPr lang="es-ES" sz="1300" kern="1200" dirty="0"/>
        </a:p>
        <a:p>
          <a:pPr lvl="0" algn="ctr" defTabSz="622300">
            <a:lnSpc>
              <a:spcPct val="90000"/>
            </a:lnSpc>
            <a:spcBef>
              <a:spcPct val="0"/>
            </a:spcBef>
            <a:spcAft>
              <a:spcPct val="35000"/>
            </a:spcAft>
          </a:pPr>
          <a:r>
            <a:rPr lang="es-ES" sz="1300" kern="1200" dirty="0"/>
            <a:t>Es el responsable de la recolección de los datos en el SM  seleccionado y los terrenos que lo conforman.</a:t>
          </a:r>
          <a:endParaRPr lang="es-EC" sz="1300" kern="1200" dirty="0"/>
        </a:p>
      </dsp:txBody>
      <dsp:txXfrm>
        <a:off x="2438735" y="1902842"/>
        <a:ext cx="2365513" cy="1902842"/>
      </dsp:txXfrm>
    </dsp:sp>
    <dsp:sp modelId="{49E67571-2B9B-4E67-BBD6-B7D7AD2CC395}">
      <dsp:nvSpPr>
        <dsp:cNvPr id="0" name=""/>
        <dsp:cNvSpPr/>
      </dsp:nvSpPr>
      <dsp:spPr>
        <a:xfrm>
          <a:off x="2829433" y="285426"/>
          <a:ext cx="1584116" cy="1584116"/>
        </a:xfrm>
        <a:prstGeom prst="ellipse">
          <a:avLst/>
        </a:prstGeom>
        <a:blipFill rotWithShape="1">
          <a:blip xmlns:r="http://schemas.openxmlformats.org/officeDocument/2006/relationships" r:embed="rId2"/>
          <a:srcRect/>
          <a:stretch>
            <a:fillRect t="-17000" b="-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2C8218D-1CD5-4D6B-BC9B-FCF6D95F7858}">
      <dsp:nvSpPr>
        <dsp:cNvPr id="0" name=""/>
        <dsp:cNvSpPr/>
      </dsp:nvSpPr>
      <dsp:spPr>
        <a:xfrm>
          <a:off x="4875213" y="0"/>
          <a:ext cx="2365513" cy="4757106"/>
        </a:xfrm>
        <a:prstGeom prst="roundRect">
          <a:avLst>
            <a:gd name="adj" fmla="val 10000"/>
          </a:avLst>
        </a:prstGeom>
        <a:solidFill>
          <a:schemeClr val="accent5">
            <a:hueOff val="-4902230"/>
            <a:satOff val="-6819"/>
            <a:lumOff val="-261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MX" sz="1400" b="1" kern="1200" dirty="0">
              <a:solidFill>
                <a:schemeClr val="tx1"/>
              </a:solidFill>
            </a:rPr>
            <a:t>Encuestador de lista</a:t>
          </a:r>
        </a:p>
        <a:p>
          <a:pPr lvl="0" algn="ctr" defTabSz="622300">
            <a:lnSpc>
              <a:spcPct val="90000"/>
            </a:lnSpc>
            <a:spcBef>
              <a:spcPct val="0"/>
            </a:spcBef>
            <a:spcAft>
              <a:spcPct val="35000"/>
            </a:spcAft>
          </a:pPr>
          <a:endParaRPr lang="es-ES" sz="1300" kern="1200" dirty="0"/>
        </a:p>
        <a:p>
          <a:pPr lvl="0" algn="ctr" defTabSz="622300">
            <a:lnSpc>
              <a:spcPct val="90000"/>
            </a:lnSpc>
            <a:spcBef>
              <a:spcPct val="0"/>
            </a:spcBef>
            <a:spcAft>
              <a:spcPct val="35000"/>
            </a:spcAft>
          </a:pPr>
          <a:r>
            <a:rPr lang="es-ES" sz="1300" kern="1200" dirty="0"/>
            <a:t>Es el responsable de la recolección de los datos de los diferentes predios que se encuentran en el Directorio del ML. </a:t>
          </a:r>
          <a:endParaRPr lang="es-EC" sz="1300" kern="1200" dirty="0"/>
        </a:p>
      </dsp:txBody>
      <dsp:txXfrm>
        <a:off x="4875213" y="1902842"/>
        <a:ext cx="2365513" cy="1902842"/>
      </dsp:txXfrm>
    </dsp:sp>
    <dsp:sp modelId="{C97D9B8B-9A22-492F-9EEE-1FE6A309B07F}">
      <dsp:nvSpPr>
        <dsp:cNvPr id="0" name=""/>
        <dsp:cNvSpPr/>
      </dsp:nvSpPr>
      <dsp:spPr>
        <a:xfrm>
          <a:off x="5265911" y="285426"/>
          <a:ext cx="1584116" cy="1584116"/>
        </a:xfrm>
        <a:prstGeom prst="ellipse">
          <a:avLst/>
        </a:prstGeom>
        <a:blipFill rotWithShape="1">
          <a:blip xmlns:r="http://schemas.openxmlformats.org/officeDocument/2006/relationships" r:embed="rId3"/>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7294FF3-B9A3-41E8-83ED-8E47CECACB62}">
      <dsp:nvSpPr>
        <dsp:cNvPr id="0" name=""/>
        <dsp:cNvSpPr/>
      </dsp:nvSpPr>
      <dsp:spPr>
        <a:xfrm>
          <a:off x="7311692" y="0"/>
          <a:ext cx="2365513" cy="4757106"/>
        </a:xfrm>
        <a:prstGeom prst="roundRect">
          <a:avLst>
            <a:gd name="adj" fmla="val 10000"/>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MX" sz="1400" b="1" kern="1200" dirty="0">
              <a:solidFill>
                <a:schemeClr val="tx1"/>
              </a:solidFill>
            </a:rPr>
            <a:t>Digitador</a:t>
          </a:r>
        </a:p>
        <a:p>
          <a:pPr lvl="0" algn="ctr" defTabSz="622300">
            <a:lnSpc>
              <a:spcPct val="90000"/>
            </a:lnSpc>
            <a:spcBef>
              <a:spcPct val="0"/>
            </a:spcBef>
            <a:spcAft>
              <a:spcPct val="35000"/>
            </a:spcAft>
          </a:pPr>
          <a:endParaRPr lang="es-ES" sz="1300" b="0" kern="1200" dirty="0"/>
        </a:p>
        <a:p>
          <a:pPr lvl="0" algn="ctr" defTabSz="622300">
            <a:lnSpc>
              <a:spcPct val="90000"/>
            </a:lnSpc>
            <a:spcBef>
              <a:spcPct val="0"/>
            </a:spcBef>
            <a:spcAft>
              <a:spcPct val="35000"/>
            </a:spcAft>
          </a:pPr>
          <a:r>
            <a:rPr lang="es-ES" sz="1300" b="0" kern="1200" dirty="0"/>
            <a:t>Ingreso de Cuestionarios, Control de Cobertura, Validación (Consistencia de Preguntas, Asociados, Ciclos Vegetativos) Análisis de Rendimientos y Respaldos.</a:t>
          </a:r>
          <a:endParaRPr lang="es-EC" sz="1300" kern="1200" dirty="0"/>
        </a:p>
      </dsp:txBody>
      <dsp:txXfrm>
        <a:off x="7311692" y="1902842"/>
        <a:ext cx="2365513" cy="1902842"/>
      </dsp:txXfrm>
    </dsp:sp>
    <dsp:sp modelId="{A91DFACC-361B-499A-A7B1-4AB88BFC2EBB}">
      <dsp:nvSpPr>
        <dsp:cNvPr id="0" name=""/>
        <dsp:cNvSpPr/>
      </dsp:nvSpPr>
      <dsp:spPr>
        <a:xfrm>
          <a:off x="7702390" y="285426"/>
          <a:ext cx="1584116" cy="1584116"/>
        </a:xfrm>
        <a:prstGeom prst="ellipse">
          <a:avLst/>
        </a:prstGeom>
        <a:blipFill rotWithShape="1">
          <a:blip xmlns:r="http://schemas.openxmlformats.org/officeDocument/2006/relationships" r:embed="rId4">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0821155-6EF6-4859-8F19-433C3A4707E3}">
      <dsp:nvSpPr>
        <dsp:cNvPr id="0" name=""/>
        <dsp:cNvSpPr/>
      </dsp:nvSpPr>
      <dsp:spPr>
        <a:xfrm>
          <a:off x="387178" y="3805685"/>
          <a:ext cx="8905105" cy="713566"/>
        </a:xfrm>
        <a:prstGeom prst="leftRightArrow">
          <a:avLst/>
        </a:prstGeom>
        <a:solidFill>
          <a:schemeClr val="accent5">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E9399D-7ABE-45DE-AE41-B4D63AC24F51}">
      <dsp:nvSpPr>
        <dsp:cNvPr id="0" name=""/>
        <dsp:cNvSpPr/>
      </dsp:nvSpPr>
      <dsp:spPr>
        <a:xfrm>
          <a:off x="350262" y="0"/>
          <a:ext cx="7868355" cy="3246750"/>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F08F5F1-E14D-4897-AEB4-A1CBE59CDD83}">
      <dsp:nvSpPr>
        <dsp:cNvPr id="0" name=""/>
        <dsp:cNvSpPr/>
      </dsp:nvSpPr>
      <dsp:spPr>
        <a:xfrm>
          <a:off x="4632" y="974025"/>
          <a:ext cx="2228342" cy="129870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Levantamiento de información en campo</a:t>
          </a:r>
          <a:endParaRPr lang="es-EC" sz="2100" kern="1200" dirty="0"/>
        </a:p>
      </dsp:txBody>
      <dsp:txXfrm>
        <a:off x="68029" y="1037422"/>
        <a:ext cx="2101548" cy="1171906"/>
      </dsp:txXfrm>
    </dsp:sp>
    <dsp:sp modelId="{ED960CD1-0BB1-4665-86E4-68E4482442FF}">
      <dsp:nvSpPr>
        <dsp:cNvPr id="0" name=""/>
        <dsp:cNvSpPr/>
      </dsp:nvSpPr>
      <dsp:spPr>
        <a:xfrm>
          <a:off x="2344393" y="974025"/>
          <a:ext cx="2228342" cy="1298700"/>
        </a:xfrm>
        <a:prstGeom prst="roundRect">
          <a:avLst/>
        </a:prstGeom>
        <a:solidFill>
          <a:schemeClr val="accent4">
            <a:hueOff val="3465231"/>
            <a:satOff val="-15989"/>
            <a:lumOff val="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Revisión de formularios, y ortofotografías </a:t>
          </a:r>
          <a:endParaRPr lang="es-EC" sz="2100" kern="1200" dirty="0"/>
        </a:p>
      </dsp:txBody>
      <dsp:txXfrm>
        <a:off x="2407790" y="1037422"/>
        <a:ext cx="2101548" cy="1171906"/>
      </dsp:txXfrm>
    </dsp:sp>
    <dsp:sp modelId="{EF3C27A6-B9C8-4AC3-B291-2FDB1E361C93}">
      <dsp:nvSpPr>
        <dsp:cNvPr id="0" name=""/>
        <dsp:cNvSpPr/>
      </dsp:nvSpPr>
      <dsp:spPr>
        <a:xfrm>
          <a:off x="4684153" y="974025"/>
          <a:ext cx="2228342" cy="1298700"/>
        </a:xfrm>
        <a:prstGeom prst="roundRect">
          <a:avLst/>
        </a:prstGeom>
        <a:solidFill>
          <a:schemeClr val="accent4">
            <a:hueOff val="6930461"/>
            <a:satOff val="-31979"/>
            <a:lumOff val="11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Ingreso de información en el sistema experto</a:t>
          </a:r>
          <a:endParaRPr lang="es-EC" sz="2100" kern="1200" dirty="0"/>
        </a:p>
      </dsp:txBody>
      <dsp:txXfrm>
        <a:off x="4747550" y="1037422"/>
        <a:ext cx="2101548" cy="1171906"/>
      </dsp:txXfrm>
    </dsp:sp>
    <dsp:sp modelId="{EF65EBF6-F743-4797-ABE4-8B11536BE0DF}">
      <dsp:nvSpPr>
        <dsp:cNvPr id="0" name=""/>
        <dsp:cNvSpPr/>
      </dsp:nvSpPr>
      <dsp:spPr>
        <a:xfrm>
          <a:off x="7023913" y="974025"/>
          <a:ext cx="2228342" cy="1298700"/>
        </a:xfrm>
        <a:prstGeom prst="roundRect">
          <a:avLst/>
        </a:prstGeom>
        <a:solidFill>
          <a:schemeClr val="accent4">
            <a:hueOff val="10395692"/>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Entrega de materiales en oficina</a:t>
          </a:r>
          <a:endParaRPr lang="es-EC" sz="2100" kern="1200" dirty="0"/>
        </a:p>
      </dsp:txBody>
      <dsp:txXfrm>
        <a:off x="7087310" y="1037422"/>
        <a:ext cx="2101548" cy="117190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B967DA-18C5-4BBD-A52B-1677AD30287A}">
      <dsp:nvSpPr>
        <dsp:cNvPr id="0" name=""/>
        <dsp:cNvSpPr/>
      </dsp:nvSpPr>
      <dsp:spPr>
        <a:xfrm rot="10800000">
          <a:off x="1476363" y="4589"/>
          <a:ext cx="5109101" cy="1764431"/>
        </a:xfrm>
        <a:prstGeom prst="homePlate">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78065" tIns="60960" rIns="113792" bIns="60960" numCol="1" spcCol="1270" anchor="ctr" anchorCtr="0">
          <a:noAutofit/>
        </a:bodyPr>
        <a:lstStyle/>
        <a:p>
          <a:pPr lvl="0" algn="ctr" defTabSz="711200">
            <a:lnSpc>
              <a:spcPct val="90000"/>
            </a:lnSpc>
            <a:spcBef>
              <a:spcPct val="0"/>
            </a:spcBef>
            <a:spcAft>
              <a:spcPct val="35000"/>
            </a:spcAft>
          </a:pPr>
          <a:r>
            <a:rPr lang="es-EC" sz="1600" kern="1200" baseline="0" dirty="0"/>
            <a:t>En los segmentos de estrato 4 serán investigados dos cuadrantes</a:t>
          </a:r>
        </a:p>
      </dsp:txBody>
      <dsp:txXfrm rot="10800000">
        <a:off x="1917471" y="4589"/>
        <a:ext cx="4667993" cy="1764431"/>
      </dsp:txXfrm>
    </dsp:sp>
    <dsp:sp modelId="{723E8232-FAF3-48A6-B6AD-7A0A5331E8ED}">
      <dsp:nvSpPr>
        <dsp:cNvPr id="0" name=""/>
        <dsp:cNvSpPr/>
      </dsp:nvSpPr>
      <dsp:spPr>
        <a:xfrm>
          <a:off x="845770" y="2295"/>
          <a:ext cx="1764431" cy="1764431"/>
        </a:xfrm>
        <a:prstGeom prst="ellipse">
          <a:avLst/>
        </a:prstGeom>
        <a:solidFill>
          <a:schemeClr val="accent4">
            <a:tint val="50000"/>
            <a:hueOff val="0"/>
            <a:satOff val="0"/>
            <a:lumOff val="0"/>
            <a:alphaOff val="0"/>
          </a:schemeClr>
        </a:solid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 modelId="{C4A4AED3-557D-4961-A39F-5E3A21731AE8}">
      <dsp:nvSpPr>
        <dsp:cNvPr id="0" name=""/>
        <dsp:cNvSpPr/>
      </dsp:nvSpPr>
      <dsp:spPr>
        <a:xfrm rot="10800000">
          <a:off x="1476363" y="2295717"/>
          <a:ext cx="5109101" cy="1764431"/>
        </a:xfrm>
        <a:prstGeom prst="homePlate">
          <a:avLst/>
        </a:prstGeom>
        <a:gradFill rotWithShape="0">
          <a:gsLst>
            <a:gs pos="0">
              <a:schemeClr val="accent4">
                <a:hueOff val="10395692"/>
                <a:satOff val="-47968"/>
                <a:lumOff val="1765"/>
                <a:alphaOff val="0"/>
                <a:lumMod val="110000"/>
                <a:satMod val="105000"/>
                <a:tint val="67000"/>
              </a:schemeClr>
            </a:gs>
            <a:gs pos="50000">
              <a:schemeClr val="accent4">
                <a:hueOff val="10395692"/>
                <a:satOff val="-47968"/>
                <a:lumOff val="1765"/>
                <a:alphaOff val="0"/>
                <a:lumMod val="105000"/>
                <a:satMod val="103000"/>
                <a:tint val="73000"/>
              </a:schemeClr>
            </a:gs>
            <a:gs pos="100000">
              <a:schemeClr val="accent4">
                <a:hueOff val="10395692"/>
                <a:satOff val="-47968"/>
                <a:lumOff val="1765"/>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78065" tIns="60960" rIns="113792" bIns="60960" numCol="1" spcCol="1270" anchor="ctr" anchorCtr="0">
          <a:noAutofit/>
        </a:bodyPr>
        <a:lstStyle/>
        <a:p>
          <a:pPr lvl="0" algn="ctr" defTabSz="711200">
            <a:lnSpc>
              <a:spcPct val="90000"/>
            </a:lnSpc>
            <a:spcBef>
              <a:spcPct val="0"/>
            </a:spcBef>
            <a:spcAft>
              <a:spcPct val="35000"/>
            </a:spcAft>
          </a:pPr>
          <a:r>
            <a:rPr lang="es-EC" sz="1600" kern="1200" baseline="0" dirty="0"/>
            <a:t>Solo en la provincia de Los Ríos serán investigados los segmentos de estrato 4, en su totalidad</a:t>
          </a:r>
        </a:p>
      </dsp:txBody>
      <dsp:txXfrm rot="10800000">
        <a:off x="1917471" y="2295717"/>
        <a:ext cx="4667993" cy="1764431"/>
      </dsp:txXfrm>
    </dsp:sp>
    <dsp:sp modelId="{6985F373-DFBC-441B-8EDC-1DDEA5595511}">
      <dsp:nvSpPr>
        <dsp:cNvPr id="0" name=""/>
        <dsp:cNvSpPr/>
      </dsp:nvSpPr>
      <dsp:spPr>
        <a:xfrm>
          <a:off x="845770" y="2293423"/>
          <a:ext cx="1764431" cy="1764431"/>
        </a:xfrm>
        <a:prstGeom prst="ellipse">
          <a:avLst/>
        </a:prstGeom>
        <a:solidFill>
          <a:schemeClr val="accent4">
            <a:tint val="50000"/>
            <a:hueOff val="11447524"/>
            <a:satOff val="-60156"/>
            <a:lumOff val="-4353"/>
            <a:alphaOff val="0"/>
          </a:schemeClr>
        </a:solidFill>
        <a:ln w="6350" cap="flat" cmpd="sng" algn="ctr">
          <a:solidFill>
            <a:schemeClr val="lt1">
              <a:hueOff val="0"/>
              <a:satOff val="0"/>
              <a:lumOff val="0"/>
              <a:alphaOff val="0"/>
            </a:schemeClr>
          </a:solidFill>
          <a:prstDash val="solid"/>
          <a:miter lim="800000"/>
        </a:ln>
        <a:effectLst/>
      </dsp:spPr>
      <dsp:style>
        <a:lnRef idx="1">
          <a:scrgbClr r="0" g="0" b="0"/>
        </a:lnRef>
        <a:fillRef idx="1">
          <a:scrgbClr r="0" g="0" b="0"/>
        </a:fillRef>
        <a:effectRef idx="1">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71674C-ABCE-4931-98EB-90EC6A14541C}">
      <dsp:nvSpPr>
        <dsp:cNvPr id="0" name=""/>
        <dsp:cNvSpPr/>
      </dsp:nvSpPr>
      <dsp:spPr>
        <a:xfrm>
          <a:off x="0" y="272281"/>
          <a:ext cx="9832622" cy="428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F3E94B0-E943-427D-B47A-1427F887E96E}">
      <dsp:nvSpPr>
        <dsp:cNvPr id="0" name=""/>
        <dsp:cNvSpPr/>
      </dsp:nvSpPr>
      <dsp:spPr>
        <a:xfrm>
          <a:off x="491631" y="21361"/>
          <a:ext cx="6882835" cy="501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0155" tIns="0" rIns="260155" bIns="0" numCol="1" spcCol="1270" anchor="ctr" anchorCtr="0">
          <a:noAutofit/>
        </a:bodyPr>
        <a:lstStyle/>
        <a:p>
          <a:pPr lvl="0" algn="l" defTabSz="622300">
            <a:lnSpc>
              <a:spcPct val="90000"/>
            </a:lnSpc>
            <a:spcBef>
              <a:spcPct val="0"/>
            </a:spcBef>
            <a:spcAft>
              <a:spcPct val="35000"/>
            </a:spcAft>
          </a:pPr>
          <a:r>
            <a:rPr lang="es-MX" sz="1400" kern="1200" dirty="0" smtClean="0"/>
            <a:t>No pertenecer al Estrato 1 o 2.</a:t>
          </a:r>
          <a:endParaRPr lang="es-EC" sz="1400" kern="1200" dirty="0"/>
        </a:p>
      </dsp:txBody>
      <dsp:txXfrm>
        <a:off x="516129" y="45859"/>
        <a:ext cx="6833839" cy="452844"/>
      </dsp:txXfrm>
    </dsp:sp>
    <dsp:sp modelId="{8B871E57-4963-46F4-84A5-953EB7521740}">
      <dsp:nvSpPr>
        <dsp:cNvPr id="0" name=""/>
        <dsp:cNvSpPr/>
      </dsp:nvSpPr>
      <dsp:spPr>
        <a:xfrm>
          <a:off x="0" y="1043401"/>
          <a:ext cx="9832622" cy="4284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512F48B-A011-45B0-850B-BD9349609043}">
      <dsp:nvSpPr>
        <dsp:cNvPr id="0" name=""/>
        <dsp:cNvSpPr/>
      </dsp:nvSpPr>
      <dsp:spPr>
        <a:xfrm>
          <a:off x="491631" y="792481"/>
          <a:ext cx="6882835" cy="50184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0155" tIns="0" rIns="260155" bIns="0" numCol="1" spcCol="1270" anchor="ctr" anchorCtr="0">
          <a:noAutofit/>
        </a:bodyPr>
        <a:lstStyle/>
        <a:p>
          <a:pPr lvl="0" algn="l" defTabSz="622300">
            <a:lnSpc>
              <a:spcPct val="90000"/>
            </a:lnSpc>
            <a:spcBef>
              <a:spcPct val="0"/>
            </a:spcBef>
            <a:spcAft>
              <a:spcPct val="35000"/>
            </a:spcAft>
          </a:pPr>
          <a:r>
            <a:rPr lang="es-MX" sz="1400" kern="1200" dirty="0" smtClean="0"/>
            <a:t>Número de productores en el segmento superior a 50 PP o PR.</a:t>
          </a:r>
          <a:endParaRPr lang="es-EC" sz="1400" kern="1200" dirty="0"/>
        </a:p>
      </dsp:txBody>
      <dsp:txXfrm>
        <a:off x="516129" y="816979"/>
        <a:ext cx="6833839" cy="452844"/>
      </dsp:txXfrm>
    </dsp:sp>
    <dsp:sp modelId="{D5845223-BCC0-451C-BFCF-9E131473E25A}">
      <dsp:nvSpPr>
        <dsp:cNvPr id="0" name=""/>
        <dsp:cNvSpPr/>
      </dsp:nvSpPr>
      <dsp:spPr>
        <a:xfrm>
          <a:off x="0" y="1814522"/>
          <a:ext cx="9832622" cy="4284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179F600-C6AC-4B2F-8E2D-50B85199CB4D}">
      <dsp:nvSpPr>
        <dsp:cNvPr id="0" name=""/>
        <dsp:cNvSpPr/>
      </dsp:nvSpPr>
      <dsp:spPr>
        <a:xfrm>
          <a:off x="491631" y="1563601"/>
          <a:ext cx="6882835" cy="50184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0155" tIns="0" rIns="260155" bIns="0" numCol="1" spcCol="1270" anchor="ctr" anchorCtr="0">
          <a:noAutofit/>
        </a:bodyPr>
        <a:lstStyle/>
        <a:p>
          <a:pPr lvl="0" algn="l" defTabSz="622300">
            <a:lnSpc>
              <a:spcPct val="90000"/>
            </a:lnSpc>
            <a:spcBef>
              <a:spcPct val="0"/>
            </a:spcBef>
            <a:spcAft>
              <a:spcPct val="35000"/>
            </a:spcAft>
          </a:pPr>
          <a:r>
            <a:rPr lang="es-MX" sz="1400" kern="1200" dirty="0" smtClean="0"/>
            <a:t>Productores repartidos de manera uniforme por toda el área de investigación. </a:t>
          </a:r>
          <a:endParaRPr lang="es-EC" sz="1400" kern="1200" dirty="0"/>
        </a:p>
      </dsp:txBody>
      <dsp:txXfrm>
        <a:off x="516129" y="1588099"/>
        <a:ext cx="6833839" cy="452844"/>
      </dsp:txXfrm>
    </dsp:sp>
    <dsp:sp modelId="{32CE8F74-D65B-4A74-BABA-74FF034E7BDD}">
      <dsp:nvSpPr>
        <dsp:cNvPr id="0" name=""/>
        <dsp:cNvSpPr/>
      </dsp:nvSpPr>
      <dsp:spPr>
        <a:xfrm>
          <a:off x="0" y="2585642"/>
          <a:ext cx="9832622" cy="4284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A1CBA08-D74B-462E-BCBA-B6E5BADB97C9}">
      <dsp:nvSpPr>
        <dsp:cNvPr id="0" name=""/>
        <dsp:cNvSpPr/>
      </dsp:nvSpPr>
      <dsp:spPr>
        <a:xfrm>
          <a:off x="491631" y="2334722"/>
          <a:ext cx="6882835" cy="50184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0155" tIns="0" rIns="260155" bIns="0" numCol="1" spcCol="1270" anchor="ctr" anchorCtr="0">
          <a:noAutofit/>
        </a:bodyPr>
        <a:lstStyle/>
        <a:p>
          <a:pPr lvl="0" algn="l" defTabSz="622300">
            <a:lnSpc>
              <a:spcPct val="90000"/>
            </a:lnSpc>
            <a:spcBef>
              <a:spcPct val="0"/>
            </a:spcBef>
            <a:spcAft>
              <a:spcPct val="35000"/>
            </a:spcAft>
          </a:pPr>
          <a:r>
            <a:rPr lang="es-MX" sz="1400" kern="1200" dirty="0" smtClean="0"/>
            <a:t>Uniformidad en los usos del suelo en todo el SM</a:t>
          </a:r>
          <a:endParaRPr lang="es-EC" sz="1400" kern="1200" dirty="0"/>
        </a:p>
      </dsp:txBody>
      <dsp:txXfrm>
        <a:off x="516129" y="2359220"/>
        <a:ext cx="6833839" cy="452844"/>
      </dsp:txXfrm>
    </dsp:sp>
    <dsp:sp modelId="{2D35C241-8BCC-4C10-AD09-C8F9E3FF32DA}">
      <dsp:nvSpPr>
        <dsp:cNvPr id="0" name=""/>
        <dsp:cNvSpPr/>
      </dsp:nvSpPr>
      <dsp:spPr>
        <a:xfrm>
          <a:off x="0" y="3356762"/>
          <a:ext cx="9832622" cy="4284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A92619D-6E13-48C2-93EF-649411A33A4A}">
      <dsp:nvSpPr>
        <dsp:cNvPr id="0" name=""/>
        <dsp:cNvSpPr/>
      </dsp:nvSpPr>
      <dsp:spPr>
        <a:xfrm>
          <a:off x="491631" y="3105842"/>
          <a:ext cx="6882835" cy="50184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0155" tIns="0" rIns="260155" bIns="0" numCol="1" spcCol="1270" anchor="ctr" anchorCtr="0">
          <a:noAutofit/>
        </a:bodyPr>
        <a:lstStyle/>
        <a:p>
          <a:pPr lvl="0" algn="l" defTabSz="622300">
            <a:lnSpc>
              <a:spcPct val="90000"/>
            </a:lnSpc>
            <a:spcBef>
              <a:spcPct val="0"/>
            </a:spcBef>
            <a:spcAft>
              <a:spcPct val="35000"/>
            </a:spcAft>
          </a:pPr>
          <a:r>
            <a:rPr lang="es-MX" sz="1400" kern="1200" dirty="0" smtClean="0"/>
            <a:t>Adjuntar la ortofoto delimitada preliminar de todo el segmento</a:t>
          </a:r>
          <a:endParaRPr lang="es-EC" sz="1400" kern="1200" dirty="0"/>
        </a:p>
      </dsp:txBody>
      <dsp:txXfrm>
        <a:off x="516129" y="3130340"/>
        <a:ext cx="6833839" cy="452844"/>
      </dsp:txXfrm>
    </dsp:sp>
    <dsp:sp modelId="{4E9C7C3A-B389-4425-9960-39FDF1229AC1}">
      <dsp:nvSpPr>
        <dsp:cNvPr id="0" name=""/>
        <dsp:cNvSpPr/>
      </dsp:nvSpPr>
      <dsp:spPr>
        <a:xfrm>
          <a:off x="0" y="4127882"/>
          <a:ext cx="9832622" cy="428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BACE24A-2AB5-436B-9FC0-2A82B65E0AC7}">
      <dsp:nvSpPr>
        <dsp:cNvPr id="0" name=""/>
        <dsp:cNvSpPr/>
      </dsp:nvSpPr>
      <dsp:spPr>
        <a:xfrm>
          <a:off x="491631" y="3876962"/>
          <a:ext cx="6882835" cy="501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0155" tIns="0" rIns="260155" bIns="0" numCol="1" spcCol="1270" anchor="ctr" anchorCtr="0">
          <a:noAutofit/>
        </a:bodyPr>
        <a:lstStyle/>
        <a:p>
          <a:pPr lvl="0" algn="l" defTabSz="622300">
            <a:lnSpc>
              <a:spcPct val="90000"/>
            </a:lnSpc>
            <a:spcBef>
              <a:spcPct val="0"/>
            </a:spcBef>
            <a:spcAft>
              <a:spcPct val="35000"/>
            </a:spcAft>
          </a:pPr>
          <a:r>
            <a:rPr lang="es-MX" sz="1400" kern="1200" dirty="0" smtClean="0"/>
            <a:t>si predominan pastos naturales, montes y bosques o bosques artificiales NO PROCEDERA LA SUBDIVISIÓN. </a:t>
          </a:r>
          <a:endParaRPr lang="es-EC" sz="1400" kern="1200" dirty="0"/>
        </a:p>
      </dsp:txBody>
      <dsp:txXfrm>
        <a:off x="516129" y="3901460"/>
        <a:ext cx="6833839" cy="45284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E9DBDF-F7FA-457F-9E0A-BC375663CAFF}">
      <dsp:nvSpPr>
        <dsp:cNvPr id="0" name=""/>
        <dsp:cNvSpPr/>
      </dsp:nvSpPr>
      <dsp:spPr>
        <a:xfrm>
          <a:off x="2445798" y="2441504"/>
          <a:ext cx="533208" cy="2032043"/>
        </a:xfrm>
        <a:custGeom>
          <a:avLst/>
          <a:gdLst/>
          <a:ahLst/>
          <a:cxnLst/>
          <a:rect l="0" t="0" r="0" b="0"/>
          <a:pathLst>
            <a:path>
              <a:moveTo>
                <a:pt x="0" y="0"/>
              </a:moveTo>
              <a:lnTo>
                <a:pt x="266604" y="0"/>
              </a:lnTo>
              <a:lnTo>
                <a:pt x="266604" y="2032043"/>
              </a:lnTo>
              <a:lnTo>
                <a:pt x="533208" y="2032043"/>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s-EC" sz="1600" kern="1200"/>
        </a:p>
      </dsp:txBody>
      <dsp:txXfrm>
        <a:off x="2659881" y="3405005"/>
        <a:ext cx="105041" cy="105041"/>
      </dsp:txXfrm>
    </dsp:sp>
    <dsp:sp modelId="{646330AA-4519-4086-9C80-409F469A7653}">
      <dsp:nvSpPr>
        <dsp:cNvPr id="0" name=""/>
        <dsp:cNvSpPr/>
      </dsp:nvSpPr>
      <dsp:spPr>
        <a:xfrm>
          <a:off x="2445798" y="2441504"/>
          <a:ext cx="533208" cy="1016021"/>
        </a:xfrm>
        <a:custGeom>
          <a:avLst/>
          <a:gdLst/>
          <a:ahLst/>
          <a:cxnLst/>
          <a:rect l="0" t="0" r="0" b="0"/>
          <a:pathLst>
            <a:path>
              <a:moveTo>
                <a:pt x="0" y="0"/>
              </a:moveTo>
              <a:lnTo>
                <a:pt x="266604" y="0"/>
              </a:lnTo>
              <a:lnTo>
                <a:pt x="266604" y="1016021"/>
              </a:lnTo>
              <a:lnTo>
                <a:pt x="533208" y="1016021"/>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s-EC" sz="1600" kern="1200"/>
        </a:p>
      </dsp:txBody>
      <dsp:txXfrm>
        <a:off x="2683716" y="2920829"/>
        <a:ext cx="57371" cy="57371"/>
      </dsp:txXfrm>
    </dsp:sp>
    <dsp:sp modelId="{BE9C7D3B-7429-4962-BF4A-DE31AE52621A}">
      <dsp:nvSpPr>
        <dsp:cNvPr id="0" name=""/>
        <dsp:cNvSpPr/>
      </dsp:nvSpPr>
      <dsp:spPr>
        <a:xfrm>
          <a:off x="2445798" y="2395784"/>
          <a:ext cx="533208" cy="91440"/>
        </a:xfrm>
        <a:custGeom>
          <a:avLst/>
          <a:gdLst/>
          <a:ahLst/>
          <a:cxnLst/>
          <a:rect l="0" t="0" r="0" b="0"/>
          <a:pathLst>
            <a:path>
              <a:moveTo>
                <a:pt x="0" y="45720"/>
              </a:moveTo>
              <a:lnTo>
                <a:pt x="533208" y="4572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s-EC" sz="1600" kern="1200"/>
        </a:p>
      </dsp:txBody>
      <dsp:txXfrm>
        <a:off x="2699072" y="2428173"/>
        <a:ext cx="26660" cy="26660"/>
      </dsp:txXfrm>
    </dsp:sp>
    <dsp:sp modelId="{EED1A722-EC82-4261-8B02-1E7936997BA8}">
      <dsp:nvSpPr>
        <dsp:cNvPr id="0" name=""/>
        <dsp:cNvSpPr/>
      </dsp:nvSpPr>
      <dsp:spPr>
        <a:xfrm>
          <a:off x="2445798" y="1425482"/>
          <a:ext cx="533208" cy="1016021"/>
        </a:xfrm>
        <a:custGeom>
          <a:avLst/>
          <a:gdLst/>
          <a:ahLst/>
          <a:cxnLst/>
          <a:rect l="0" t="0" r="0" b="0"/>
          <a:pathLst>
            <a:path>
              <a:moveTo>
                <a:pt x="0" y="1016021"/>
              </a:moveTo>
              <a:lnTo>
                <a:pt x="266604" y="1016021"/>
              </a:lnTo>
              <a:lnTo>
                <a:pt x="266604" y="0"/>
              </a:lnTo>
              <a:lnTo>
                <a:pt x="533208" y="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s-EC" sz="1600" kern="1200"/>
        </a:p>
      </dsp:txBody>
      <dsp:txXfrm>
        <a:off x="2683716" y="1904807"/>
        <a:ext cx="57371" cy="57371"/>
      </dsp:txXfrm>
    </dsp:sp>
    <dsp:sp modelId="{89C8DEA5-AF88-4793-8791-5DB5216F43A2}">
      <dsp:nvSpPr>
        <dsp:cNvPr id="0" name=""/>
        <dsp:cNvSpPr/>
      </dsp:nvSpPr>
      <dsp:spPr>
        <a:xfrm>
          <a:off x="2445798" y="409460"/>
          <a:ext cx="533208" cy="2032043"/>
        </a:xfrm>
        <a:custGeom>
          <a:avLst/>
          <a:gdLst/>
          <a:ahLst/>
          <a:cxnLst/>
          <a:rect l="0" t="0" r="0" b="0"/>
          <a:pathLst>
            <a:path>
              <a:moveTo>
                <a:pt x="0" y="2032043"/>
              </a:moveTo>
              <a:lnTo>
                <a:pt x="266604" y="2032043"/>
              </a:lnTo>
              <a:lnTo>
                <a:pt x="266604" y="0"/>
              </a:lnTo>
              <a:lnTo>
                <a:pt x="533208" y="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es-EC" sz="1600" kern="1200"/>
        </a:p>
      </dsp:txBody>
      <dsp:txXfrm>
        <a:off x="2659881" y="1372961"/>
        <a:ext cx="105041" cy="105041"/>
      </dsp:txXfrm>
    </dsp:sp>
    <dsp:sp modelId="{44382C55-E904-40AC-92D8-5306815EEF2E}">
      <dsp:nvSpPr>
        <dsp:cNvPr id="0" name=""/>
        <dsp:cNvSpPr/>
      </dsp:nvSpPr>
      <dsp:spPr>
        <a:xfrm rot="16200000">
          <a:off x="-99604" y="2035095"/>
          <a:ext cx="4277987" cy="812817"/>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es-MX" sz="1600" kern="1200" dirty="0"/>
        </a:p>
        <a:p>
          <a:pPr lvl="0" algn="ctr" defTabSz="711200">
            <a:lnSpc>
              <a:spcPct val="90000"/>
            </a:lnSpc>
            <a:spcBef>
              <a:spcPct val="0"/>
            </a:spcBef>
            <a:spcAft>
              <a:spcPct val="35000"/>
            </a:spcAft>
          </a:pPr>
          <a:endParaRPr lang="es-MX" sz="1600" kern="1200" dirty="0"/>
        </a:p>
        <a:p>
          <a:pPr lvl="0" algn="ctr" defTabSz="711200">
            <a:lnSpc>
              <a:spcPct val="90000"/>
            </a:lnSpc>
            <a:spcBef>
              <a:spcPct val="0"/>
            </a:spcBef>
            <a:spcAft>
              <a:spcPct val="35000"/>
            </a:spcAft>
          </a:pPr>
          <a:endParaRPr lang="es-MX" sz="1600" kern="1200" dirty="0"/>
        </a:p>
        <a:p>
          <a:pPr lvl="0" algn="ctr" defTabSz="711200">
            <a:lnSpc>
              <a:spcPct val="90000"/>
            </a:lnSpc>
            <a:spcBef>
              <a:spcPct val="0"/>
            </a:spcBef>
            <a:spcAft>
              <a:spcPct val="35000"/>
            </a:spcAft>
          </a:pPr>
          <a:r>
            <a:rPr lang="es-MX" sz="1600" kern="1200" dirty="0"/>
            <a:t>	CARTOGRAFÍA</a:t>
          </a:r>
        </a:p>
        <a:p>
          <a:pPr lvl="0" algn="ctr" defTabSz="711200">
            <a:lnSpc>
              <a:spcPct val="90000"/>
            </a:lnSpc>
            <a:spcBef>
              <a:spcPct val="0"/>
            </a:spcBef>
            <a:spcAft>
              <a:spcPct val="35000"/>
            </a:spcAft>
          </a:pPr>
          <a:endParaRPr lang="es-MX" sz="1600" kern="1200" dirty="0"/>
        </a:p>
        <a:p>
          <a:pPr lvl="0" algn="ctr" defTabSz="711200">
            <a:lnSpc>
              <a:spcPct val="90000"/>
            </a:lnSpc>
            <a:spcBef>
              <a:spcPct val="0"/>
            </a:spcBef>
            <a:spcAft>
              <a:spcPct val="35000"/>
            </a:spcAft>
          </a:pPr>
          <a:endParaRPr lang="es-MX" sz="1600" kern="1200" dirty="0"/>
        </a:p>
        <a:p>
          <a:pPr lvl="0" algn="ctr" defTabSz="711200">
            <a:lnSpc>
              <a:spcPct val="90000"/>
            </a:lnSpc>
            <a:spcBef>
              <a:spcPct val="0"/>
            </a:spcBef>
            <a:spcAft>
              <a:spcPct val="35000"/>
            </a:spcAft>
          </a:pPr>
          <a:r>
            <a:rPr lang="es-MX" sz="1600" kern="1200" dirty="0"/>
            <a:t>Cartografía</a:t>
          </a:r>
          <a:endParaRPr lang="es-EC" sz="1600" kern="1200" dirty="0"/>
        </a:p>
      </dsp:txBody>
      <dsp:txXfrm>
        <a:off x="-99604" y="2035095"/>
        <a:ext cx="4277987" cy="812817"/>
      </dsp:txXfrm>
    </dsp:sp>
    <dsp:sp modelId="{AE9D8DF0-0882-41DC-BAEF-9A86F40157D1}">
      <dsp:nvSpPr>
        <dsp:cNvPr id="0" name=""/>
        <dsp:cNvSpPr/>
      </dsp:nvSpPr>
      <dsp:spPr>
        <a:xfrm>
          <a:off x="2979006" y="3051"/>
          <a:ext cx="2666041" cy="812817"/>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MX" sz="1600" kern="1200" dirty="0"/>
            <a:t>Falta de Codificación</a:t>
          </a:r>
          <a:endParaRPr lang="es-EC" sz="1600" kern="1200" dirty="0"/>
        </a:p>
      </dsp:txBody>
      <dsp:txXfrm>
        <a:off x="2979006" y="3051"/>
        <a:ext cx="2666041" cy="812817"/>
      </dsp:txXfrm>
    </dsp:sp>
    <dsp:sp modelId="{9299FB6E-D3DA-4286-B78E-493FE8AE9115}">
      <dsp:nvSpPr>
        <dsp:cNvPr id="0" name=""/>
        <dsp:cNvSpPr/>
      </dsp:nvSpPr>
      <dsp:spPr>
        <a:xfrm>
          <a:off x="2979006" y="1019073"/>
          <a:ext cx="2666041" cy="812817"/>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MX" sz="1600" kern="1200" dirty="0"/>
            <a:t>Falta de Delimitación</a:t>
          </a:r>
          <a:endParaRPr lang="es-EC" sz="1600" kern="1200" dirty="0"/>
        </a:p>
      </dsp:txBody>
      <dsp:txXfrm>
        <a:off x="2979006" y="1019073"/>
        <a:ext cx="2666041" cy="812817"/>
      </dsp:txXfrm>
    </dsp:sp>
    <dsp:sp modelId="{4F199EE1-0F60-46D2-A8B6-1DF34AD42B1A}">
      <dsp:nvSpPr>
        <dsp:cNvPr id="0" name=""/>
        <dsp:cNvSpPr/>
      </dsp:nvSpPr>
      <dsp:spPr>
        <a:xfrm>
          <a:off x="2979006" y="2035095"/>
          <a:ext cx="2666041" cy="812817"/>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MX" sz="1600" kern="1200" dirty="0"/>
            <a:t>No existe correspondencia  con el ESPAC 01</a:t>
          </a:r>
          <a:endParaRPr lang="es-EC" sz="1600" kern="1200" dirty="0"/>
        </a:p>
      </dsp:txBody>
      <dsp:txXfrm>
        <a:off x="2979006" y="2035095"/>
        <a:ext cx="2666041" cy="812817"/>
      </dsp:txXfrm>
    </dsp:sp>
    <dsp:sp modelId="{EE36B85C-AA10-44F1-B71D-2E843D004530}">
      <dsp:nvSpPr>
        <dsp:cNvPr id="0" name=""/>
        <dsp:cNvSpPr/>
      </dsp:nvSpPr>
      <dsp:spPr>
        <a:xfrm>
          <a:off x="2979006" y="3051117"/>
          <a:ext cx="2666041" cy="812817"/>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MX" sz="1600" kern="1200" dirty="0"/>
            <a:t>Falta de cobertura</a:t>
          </a:r>
          <a:endParaRPr lang="es-EC" sz="1600" kern="1200" dirty="0"/>
        </a:p>
      </dsp:txBody>
      <dsp:txXfrm>
        <a:off x="2979006" y="3051117"/>
        <a:ext cx="2666041" cy="812817"/>
      </dsp:txXfrm>
    </dsp:sp>
    <dsp:sp modelId="{943C9BB3-811D-4B38-8E06-0AB408A99790}">
      <dsp:nvSpPr>
        <dsp:cNvPr id="0" name=""/>
        <dsp:cNvSpPr/>
      </dsp:nvSpPr>
      <dsp:spPr>
        <a:xfrm>
          <a:off x="2979006" y="4067139"/>
          <a:ext cx="2666041" cy="812817"/>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MX" sz="1600" kern="1200" dirty="0"/>
            <a:t>Terreno repetidos</a:t>
          </a:r>
          <a:endParaRPr lang="es-EC" sz="1600" kern="1200" dirty="0"/>
        </a:p>
      </dsp:txBody>
      <dsp:txXfrm>
        <a:off x="2979006" y="4067139"/>
        <a:ext cx="2666041" cy="812817"/>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0.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2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2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C"/>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56CB01-EF74-4F4E-A10D-85F5CDC9A815}" type="datetimeFigureOut">
              <a:rPr lang="es-EC" smtClean="0"/>
              <a:t>27/8/2025</a:t>
            </a:fld>
            <a:endParaRPr lang="es-EC"/>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C"/>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C"/>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0534A-EB80-429D-A527-E4A592E205D1}" type="slidenum">
              <a:rPr lang="es-EC" smtClean="0"/>
              <a:t>‹Nº›</a:t>
            </a:fld>
            <a:endParaRPr lang="es-EC"/>
          </a:p>
        </p:txBody>
      </p:sp>
    </p:spTree>
    <p:extLst>
      <p:ext uri="{BB962C8B-B14F-4D97-AF65-F5344CB8AC3E}">
        <p14:creationId xmlns:p14="http://schemas.microsoft.com/office/powerpoint/2010/main" val="30460743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19562F-7F9F-430F-8D2A-E9FF88B62A86}" type="slidenum">
              <a:rPr kumimoji="0" lang="es-EC"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s-EC"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4268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5"/>
          </p:nvPr>
        </p:nvSpPr>
        <p:spPr/>
        <p:txBody>
          <a:bodyPr/>
          <a:lstStyle/>
          <a:p>
            <a:fld id="{7C731626-4CBA-AB41-9C65-7FD69C995BA8}" type="slidenum">
              <a:rPr lang="es-ES_tradnl" smtClean="0"/>
              <a:t>127</a:t>
            </a:fld>
            <a:endParaRPr lang="es-ES_tradnl" dirty="0"/>
          </a:p>
        </p:txBody>
      </p:sp>
    </p:spTree>
    <p:extLst>
      <p:ext uri="{BB962C8B-B14F-4D97-AF65-F5344CB8AC3E}">
        <p14:creationId xmlns:p14="http://schemas.microsoft.com/office/powerpoint/2010/main" val="31674405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25C578A4-7E9F-C242-AAAF-C8A3C9831E10}" type="slidenum">
              <a:rPr lang="es-EC" smtClean="0"/>
              <a:t>166</a:t>
            </a:fld>
            <a:endParaRPr lang="es-EC"/>
          </a:p>
        </p:txBody>
      </p:sp>
    </p:spTree>
    <p:extLst>
      <p:ext uri="{BB962C8B-B14F-4D97-AF65-F5344CB8AC3E}">
        <p14:creationId xmlns:p14="http://schemas.microsoft.com/office/powerpoint/2010/main" val="2539169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EC"/>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EC"/>
          </a:p>
        </p:txBody>
      </p:sp>
      <p:sp>
        <p:nvSpPr>
          <p:cNvPr id="4" name="Marcador de fecha 3"/>
          <p:cNvSpPr>
            <a:spLocks noGrp="1"/>
          </p:cNvSpPr>
          <p:nvPr>
            <p:ph type="dt" sz="half" idx="10"/>
          </p:nvPr>
        </p:nvSpPr>
        <p:spPr/>
        <p:txBody>
          <a:bodyPr/>
          <a:lstStyle/>
          <a:p>
            <a:fld id="{0C8E8545-7CC7-4415-819D-9829D65C938F}" type="datetimeFigureOut">
              <a:rPr lang="es-EC" smtClean="0"/>
              <a:t>27/8/2025</a:t>
            </a:fld>
            <a:endParaRPr lang="es-EC"/>
          </a:p>
        </p:txBody>
      </p:sp>
      <p:sp>
        <p:nvSpPr>
          <p:cNvPr id="5" name="Marcador de pie de página 4"/>
          <p:cNvSpPr>
            <a:spLocks noGrp="1"/>
          </p:cNvSpPr>
          <p:nvPr>
            <p:ph type="ftr" sz="quarter" idx="11"/>
          </p:nvPr>
        </p:nvSpPr>
        <p:spPr/>
        <p:txBody>
          <a:bodyPr/>
          <a:lstStyle/>
          <a:p>
            <a:endParaRPr lang="es-EC"/>
          </a:p>
        </p:txBody>
      </p:sp>
      <p:sp>
        <p:nvSpPr>
          <p:cNvPr id="6" name="Marcador de número de diapositiva 5"/>
          <p:cNvSpPr>
            <a:spLocks noGrp="1"/>
          </p:cNvSpPr>
          <p:nvPr>
            <p:ph type="sldNum" sz="quarter" idx="12"/>
          </p:nvPr>
        </p:nvSpPr>
        <p:spPr/>
        <p:txBody>
          <a:bodyPr/>
          <a:lstStyle/>
          <a:p>
            <a:fld id="{86D5F6B0-CFF8-4ED1-8578-A6DF7EB3F1BC}" type="slidenum">
              <a:rPr lang="es-EC" smtClean="0"/>
              <a:t>‹Nº›</a:t>
            </a:fld>
            <a:endParaRPr lang="es-EC"/>
          </a:p>
        </p:txBody>
      </p:sp>
    </p:spTree>
    <p:extLst>
      <p:ext uri="{BB962C8B-B14F-4D97-AF65-F5344CB8AC3E}">
        <p14:creationId xmlns:p14="http://schemas.microsoft.com/office/powerpoint/2010/main" val="12704130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C"/>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Marcador de fecha 3"/>
          <p:cNvSpPr>
            <a:spLocks noGrp="1"/>
          </p:cNvSpPr>
          <p:nvPr>
            <p:ph type="dt" sz="half" idx="10"/>
          </p:nvPr>
        </p:nvSpPr>
        <p:spPr/>
        <p:txBody>
          <a:bodyPr/>
          <a:lstStyle/>
          <a:p>
            <a:fld id="{0C8E8545-7CC7-4415-819D-9829D65C938F}" type="datetimeFigureOut">
              <a:rPr lang="es-EC" smtClean="0"/>
              <a:t>27/8/2025</a:t>
            </a:fld>
            <a:endParaRPr lang="es-EC"/>
          </a:p>
        </p:txBody>
      </p:sp>
      <p:sp>
        <p:nvSpPr>
          <p:cNvPr id="5" name="Marcador de pie de página 4"/>
          <p:cNvSpPr>
            <a:spLocks noGrp="1"/>
          </p:cNvSpPr>
          <p:nvPr>
            <p:ph type="ftr" sz="quarter" idx="11"/>
          </p:nvPr>
        </p:nvSpPr>
        <p:spPr/>
        <p:txBody>
          <a:bodyPr/>
          <a:lstStyle/>
          <a:p>
            <a:endParaRPr lang="es-EC"/>
          </a:p>
        </p:txBody>
      </p:sp>
      <p:sp>
        <p:nvSpPr>
          <p:cNvPr id="6" name="Marcador de número de diapositiva 5"/>
          <p:cNvSpPr>
            <a:spLocks noGrp="1"/>
          </p:cNvSpPr>
          <p:nvPr>
            <p:ph type="sldNum" sz="quarter" idx="12"/>
          </p:nvPr>
        </p:nvSpPr>
        <p:spPr/>
        <p:txBody>
          <a:bodyPr/>
          <a:lstStyle/>
          <a:p>
            <a:fld id="{86D5F6B0-CFF8-4ED1-8578-A6DF7EB3F1BC}" type="slidenum">
              <a:rPr lang="es-EC" smtClean="0"/>
              <a:t>‹Nº›</a:t>
            </a:fld>
            <a:endParaRPr lang="es-EC"/>
          </a:p>
        </p:txBody>
      </p:sp>
    </p:spTree>
    <p:extLst>
      <p:ext uri="{BB962C8B-B14F-4D97-AF65-F5344CB8AC3E}">
        <p14:creationId xmlns:p14="http://schemas.microsoft.com/office/powerpoint/2010/main" val="37895499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EC"/>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Marcador de fecha 3"/>
          <p:cNvSpPr>
            <a:spLocks noGrp="1"/>
          </p:cNvSpPr>
          <p:nvPr>
            <p:ph type="dt" sz="half" idx="10"/>
          </p:nvPr>
        </p:nvSpPr>
        <p:spPr/>
        <p:txBody>
          <a:bodyPr/>
          <a:lstStyle/>
          <a:p>
            <a:fld id="{0C8E8545-7CC7-4415-819D-9829D65C938F}" type="datetimeFigureOut">
              <a:rPr lang="es-EC" smtClean="0"/>
              <a:t>27/8/2025</a:t>
            </a:fld>
            <a:endParaRPr lang="es-EC"/>
          </a:p>
        </p:txBody>
      </p:sp>
      <p:sp>
        <p:nvSpPr>
          <p:cNvPr id="5" name="Marcador de pie de página 4"/>
          <p:cNvSpPr>
            <a:spLocks noGrp="1"/>
          </p:cNvSpPr>
          <p:nvPr>
            <p:ph type="ftr" sz="quarter" idx="11"/>
          </p:nvPr>
        </p:nvSpPr>
        <p:spPr/>
        <p:txBody>
          <a:bodyPr/>
          <a:lstStyle/>
          <a:p>
            <a:endParaRPr lang="es-EC"/>
          </a:p>
        </p:txBody>
      </p:sp>
      <p:sp>
        <p:nvSpPr>
          <p:cNvPr id="6" name="Marcador de número de diapositiva 5"/>
          <p:cNvSpPr>
            <a:spLocks noGrp="1"/>
          </p:cNvSpPr>
          <p:nvPr>
            <p:ph type="sldNum" sz="quarter" idx="12"/>
          </p:nvPr>
        </p:nvSpPr>
        <p:spPr/>
        <p:txBody>
          <a:bodyPr/>
          <a:lstStyle/>
          <a:p>
            <a:fld id="{86D5F6B0-CFF8-4ED1-8578-A6DF7EB3F1BC}" type="slidenum">
              <a:rPr lang="es-EC" smtClean="0"/>
              <a:t>‹Nº›</a:t>
            </a:fld>
            <a:endParaRPr lang="es-EC"/>
          </a:p>
        </p:txBody>
      </p:sp>
    </p:spTree>
    <p:extLst>
      <p:ext uri="{BB962C8B-B14F-4D97-AF65-F5344CB8AC3E}">
        <p14:creationId xmlns:p14="http://schemas.microsoft.com/office/powerpoint/2010/main" val="2937756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ul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F401694C-DF5E-CF40-A072-E42A763FDAC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2D04D135-6A91-B14F-AADA-F6A21868AAE9}"/>
              </a:ext>
            </a:extLst>
          </p:cNvPr>
          <p:cNvSpPr>
            <a:spLocks noGrp="1"/>
          </p:cNvSpPr>
          <p:nvPr>
            <p:ph type="ctrTitle" hasCustomPrompt="1"/>
          </p:nvPr>
        </p:nvSpPr>
        <p:spPr>
          <a:xfrm>
            <a:off x="767218" y="1653670"/>
            <a:ext cx="6376748" cy="1854417"/>
          </a:xfrm>
          <a:prstGeom prst="rect">
            <a:avLst/>
          </a:prstGeom>
        </p:spPr>
        <p:txBody>
          <a:bodyPr anchor="ctr">
            <a:normAutofit/>
          </a:bodyPr>
          <a:lstStyle>
            <a:lvl1pPr algn="l">
              <a:defRPr sz="5400" b="1">
                <a:solidFill>
                  <a:srgbClr val="646E78"/>
                </a:solidFill>
              </a:defRPr>
            </a:lvl1pPr>
          </a:lstStyle>
          <a:p>
            <a:r>
              <a:rPr lang="es-EC" dirty="0"/>
              <a:t>Título de</a:t>
            </a:r>
            <a:br>
              <a:rPr lang="es-EC" dirty="0"/>
            </a:br>
            <a:r>
              <a:rPr lang="es-EC" dirty="0"/>
              <a:t>la presentación</a:t>
            </a:r>
          </a:p>
        </p:txBody>
      </p:sp>
      <p:sp>
        <p:nvSpPr>
          <p:cNvPr id="3" name="Subtítulo 2">
            <a:extLst>
              <a:ext uri="{FF2B5EF4-FFF2-40B4-BE49-F238E27FC236}">
                <a16:creationId xmlns:a16="http://schemas.microsoft.com/office/drawing/2014/main" xmlns="" id="{ECC0002B-CB7D-FA4D-B9DD-6A7C5A2F7717}"/>
              </a:ext>
            </a:extLst>
          </p:cNvPr>
          <p:cNvSpPr>
            <a:spLocks noGrp="1"/>
          </p:cNvSpPr>
          <p:nvPr>
            <p:ph type="subTitle" idx="1" hasCustomPrompt="1"/>
          </p:nvPr>
        </p:nvSpPr>
        <p:spPr>
          <a:xfrm>
            <a:off x="1558564" y="3779546"/>
            <a:ext cx="4626345" cy="575247"/>
          </a:xfrm>
        </p:spPr>
        <p:txBody>
          <a:bodyPr anchor="ctr">
            <a:normAutofit/>
          </a:bodyPr>
          <a:lstStyle>
            <a:lvl1pPr marL="0" indent="0" algn="l">
              <a:buNone/>
              <a:defRPr sz="2800">
                <a:solidFill>
                  <a:srgbClr val="B78E3A"/>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Agregar un subtítulo</a:t>
            </a:r>
            <a:endParaRPr lang="es-EC" dirty="0"/>
          </a:p>
        </p:txBody>
      </p:sp>
      <p:sp>
        <p:nvSpPr>
          <p:cNvPr id="5" name="Marcador de texto 4">
            <a:extLst>
              <a:ext uri="{FF2B5EF4-FFF2-40B4-BE49-F238E27FC236}">
                <a16:creationId xmlns:a16="http://schemas.microsoft.com/office/drawing/2014/main" xmlns="" id="{FCC0CD9F-F166-EF4A-A66C-481F939CCD7A}"/>
              </a:ext>
            </a:extLst>
          </p:cNvPr>
          <p:cNvSpPr>
            <a:spLocks noGrp="1"/>
          </p:cNvSpPr>
          <p:nvPr>
            <p:ph type="body" sz="quarter" idx="12" hasCustomPrompt="1"/>
          </p:nvPr>
        </p:nvSpPr>
        <p:spPr>
          <a:xfrm>
            <a:off x="899300" y="4641136"/>
            <a:ext cx="2559892" cy="437285"/>
          </a:xfrm>
          <a:prstGeom prst="roundRect">
            <a:avLst>
              <a:gd name="adj" fmla="val 0"/>
            </a:avLst>
          </a:prstGeom>
          <a:noFill/>
          <a:ln w="19050">
            <a:solidFill>
              <a:srgbClr val="B78E3A"/>
            </a:solidFill>
          </a:ln>
        </p:spPr>
        <p:txBody>
          <a:bodyPr anchor="ctr">
            <a:noAutofit/>
          </a:bodyPr>
          <a:lstStyle>
            <a:lvl1pPr marL="0" indent="0" algn="ctr">
              <a:buNone/>
              <a:defRPr sz="1600" spc="600">
                <a:solidFill>
                  <a:srgbClr val="B78E3A"/>
                </a:solidFill>
              </a:defRPr>
            </a:lvl1pPr>
          </a:lstStyle>
          <a:p>
            <a:r>
              <a:rPr lang="es-419" dirty="0"/>
              <a:t>MES · AÑO</a:t>
            </a:r>
          </a:p>
        </p:txBody>
      </p:sp>
      <p:pic>
        <p:nvPicPr>
          <p:cNvPr id="6" name="Imagen 5">
            <a:extLst>
              <a:ext uri="{FF2B5EF4-FFF2-40B4-BE49-F238E27FC236}">
                <a16:creationId xmlns:a16="http://schemas.microsoft.com/office/drawing/2014/main" xmlns="" id="{372D4A1F-3AE4-F945-8FC8-58E4E93F42CB}"/>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899300" y="3775518"/>
            <a:ext cx="573505" cy="573505"/>
          </a:xfrm>
          <a:prstGeom prst="rect">
            <a:avLst/>
          </a:prstGeom>
        </p:spPr>
      </p:pic>
    </p:spTree>
    <p:extLst>
      <p:ext uri="{BB962C8B-B14F-4D97-AF65-F5344CB8AC3E}">
        <p14:creationId xmlns:p14="http://schemas.microsoft.com/office/powerpoint/2010/main" val="39968704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Diseño personalizado">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xmlns="" id="{9B6347D3-1B44-DB40-9A5D-DF538A513AC0}"/>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A2E9B1DB-9A94-3A40-9F4B-28F59CED0E54}"/>
              </a:ext>
            </a:extLst>
          </p:cNvPr>
          <p:cNvSpPr>
            <a:spLocks noGrp="1"/>
          </p:cNvSpPr>
          <p:nvPr>
            <p:ph type="title" hasCustomPrompt="1"/>
          </p:nvPr>
        </p:nvSpPr>
        <p:spPr>
          <a:xfrm rot="16200000">
            <a:off x="1067785" y="3002459"/>
            <a:ext cx="4465210" cy="853082"/>
          </a:xfrm>
        </p:spPr>
        <p:txBody>
          <a:bodyPr>
            <a:normAutofit/>
          </a:bodyPr>
          <a:lstStyle>
            <a:lvl1pPr algn="ctr">
              <a:defRPr sz="5400" b="1">
                <a:solidFill>
                  <a:schemeClr val="bg1"/>
                </a:solidFill>
              </a:defRPr>
            </a:lvl1pPr>
          </a:lstStyle>
          <a:p>
            <a:r>
              <a:rPr lang="es-ES" dirty="0"/>
              <a:t>CONTENIDO</a:t>
            </a:r>
            <a:endParaRPr lang="es-419" dirty="0"/>
          </a:p>
        </p:txBody>
      </p:sp>
    </p:spTree>
    <p:extLst>
      <p:ext uri="{BB962C8B-B14F-4D97-AF65-F5344CB8AC3E}">
        <p14:creationId xmlns:p14="http://schemas.microsoft.com/office/powerpoint/2010/main" val="24307764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eparadores">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67587F1A-3C8D-0640-981D-DAC840BFCAB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F97BE1BF-79F0-1B44-AE84-19BDF2273437}"/>
              </a:ext>
            </a:extLst>
          </p:cNvPr>
          <p:cNvSpPr>
            <a:spLocks noGrp="1"/>
          </p:cNvSpPr>
          <p:nvPr>
            <p:ph type="title" hasCustomPrompt="1"/>
          </p:nvPr>
        </p:nvSpPr>
        <p:spPr>
          <a:xfrm>
            <a:off x="2557153" y="2750423"/>
            <a:ext cx="7077694" cy="829703"/>
          </a:xfrm>
        </p:spPr>
        <p:txBody>
          <a:bodyPr anchor="ctr">
            <a:normAutofit/>
          </a:bodyPr>
          <a:lstStyle>
            <a:lvl1pPr algn="ctr">
              <a:defRPr sz="5000" b="1">
                <a:solidFill>
                  <a:schemeClr val="bg1"/>
                </a:solidFill>
              </a:defRPr>
            </a:lvl1pPr>
          </a:lstStyle>
          <a:p>
            <a:r>
              <a:rPr lang="es-ES" dirty="0"/>
              <a:t>Modificar título</a:t>
            </a:r>
            <a:endParaRPr lang="es-EC" dirty="0"/>
          </a:p>
        </p:txBody>
      </p:sp>
      <p:sp>
        <p:nvSpPr>
          <p:cNvPr id="4" name="Marcador de texto 3">
            <a:extLst>
              <a:ext uri="{FF2B5EF4-FFF2-40B4-BE49-F238E27FC236}">
                <a16:creationId xmlns:a16="http://schemas.microsoft.com/office/drawing/2014/main" xmlns="" id="{036DA108-CC64-8041-9CE8-6611CB1CF76D}"/>
              </a:ext>
            </a:extLst>
          </p:cNvPr>
          <p:cNvSpPr>
            <a:spLocks noGrp="1"/>
          </p:cNvSpPr>
          <p:nvPr>
            <p:ph type="body" sz="quarter" idx="11" hasCustomPrompt="1"/>
          </p:nvPr>
        </p:nvSpPr>
        <p:spPr>
          <a:xfrm>
            <a:off x="2557463" y="3580126"/>
            <a:ext cx="7077075" cy="628650"/>
          </a:xfrm>
        </p:spPr>
        <p:txBody>
          <a:bodyPr anchor="ctr"/>
          <a:lstStyle>
            <a:lvl1pPr marL="0" indent="0" algn="ctr">
              <a:buNone/>
              <a:defRPr>
                <a:solidFill>
                  <a:schemeClr val="bg1"/>
                </a:solidFill>
              </a:defRPr>
            </a:lvl1pPr>
          </a:lstStyle>
          <a:p>
            <a:r>
              <a:rPr lang="es-ES" dirty="0"/>
              <a:t>Modificar subtítulo</a:t>
            </a:r>
            <a:endParaRPr lang="es-419" dirty="0"/>
          </a:p>
        </p:txBody>
      </p:sp>
    </p:spTree>
    <p:extLst>
      <p:ext uri="{BB962C8B-B14F-4D97-AF65-F5344CB8AC3E}">
        <p14:creationId xmlns:p14="http://schemas.microsoft.com/office/powerpoint/2010/main" val="6027752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432878"/>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1117832" y="998527"/>
            <a:ext cx="7227614" cy="499155"/>
          </a:xfrm>
        </p:spPr>
        <p:txBody>
          <a:bodyPr anchor="ctr">
            <a:normAutofit/>
          </a:bodyPr>
          <a:lstStyle>
            <a:lvl1pPr marL="0" indent="0">
              <a:buNone/>
              <a:defRPr sz="2400">
                <a:solidFill>
                  <a:srgbClr val="646E78"/>
                </a:solidFill>
              </a:defRPr>
            </a:lvl1pPr>
          </a:lstStyle>
          <a:p>
            <a:r>
              <a:rPr lang="es-ES" dirty="0"/>
              <a:t>Haga clic para modificar</a:t>
            </a:r>
            <a:endParaRPr lang="es-419" dirty="0"/>
          </a:p>
        </p:txBody>
      </p:sp>
    </p:spTree>
    <p:extLst>
      <p:ext uri="{BB962C8B-B14F-4D97-AF65-F5344CB8AC3E}">
        <p14:creationId xmlns:p14="http://schemas.microsoft.com/office/powerpoint/2010/main" val="351670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xmlns=""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xmlns=""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2438586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xmlns=""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xmlns=""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7197658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2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xmlns=""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xmlns=""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15794940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3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xmlns=""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xmlns=""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2436885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C"/>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Marcador de fecha 3"/>
          <p:cNvSpPr>
            <a:spLocks noGrp="1"/>
          </p:cNvSpPr>
          <p:nvPr>
            <p:ph type="dt" sz="half" idx="10"/>
          </p:nvPr>
        </p:nvSpPr>
        <p:spPr/>
        <p:txBody>
          <a:bodyPr/>
          <a:lstStyle/>
          <a:p>
            <a:fld id="{0C8E8545-7CC7-4415-819D-9829D65C938F}" type="datetimeFigureOut">
              <a:rPr lang="es-EC" smtClean="0"/>
              <a:t>27/8/2025</a:t>
            </a:fld>
            <a:endParaRPr lang="es-EC"/>
          </a:p>
        </p:txBody>
      </p:sp>
      <p:sp>
        <p:nvSpPr>
          <p:cNvPr id="5" name="Marcador de pie de página 4"/>
          <p:cNvSpPr>
            <a:spLocks noGrp="1"/>
          </p:cNvSpPr>
          <p:nvPr>
            <p:ph type="ftr" sz="quarter" idx="11"/>
          </p:nvPr>
        </p:nvSpPr>
        <p:spPr/>
        <p:txBody>
          <a:bodyPr/>
          <a:lstStyle/>
          <a:p>
            <a:endParaRPr lang="es-EC"/>
          </a:p>
        </p:txBody>
      </p:sp>
      <p:sp>
        <p:nvSpPr>
          <p:cNvPr id="6" name="Marcador de número de diapositiva 5"/>
          <p:cNvSpPr>
            <a:spLocks noGrp="1"/>
          </p:cNvSpPr>
          <p:nvPr>
            <p:ph type="sldNum" sz="quarter" idx="12"/>
          </p:nvPr>
        </p:nvSpPr>
        <p:spPr/>
        <p:txBody>
          <a:bodyPr/>
          <a:lstStyle/>
          <a:p>
            <a:fld id="{86D5F6B0-CFF8-4ED1-8578-A6DF7EB3F1BC}" type="slidenum">
              <a:rPr lang="es-EC" smtClean="0"/>
              <a:t>‹Nº›</a:t>
            </a:fld>
            <a:endParaRPr lang="es-EC"/>
          </a:p>
        </p:txBody>
      </p:sp>
    </p:spTree>
    <p:extLst>
      <p:ext uri="{BB962C8B-B14F-4D97-AF65-F5344CB8AC3E}">
        <p14:creationId xmlns:p14="http://schemas.microsoft.com/office/powerpoint/2010/main" val="2439408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4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xmlns=""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xmlns=""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12861034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5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xmlns=""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xmlns=""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37782468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xmlns=""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xmlns=""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23430687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xmlns=""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xmlns=""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30298668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xmlns=""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xmlns=""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10602461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xmlns=""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xmlns=""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4864794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xmlns=""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xmlns=""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38864789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xmlns=""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xmlns=""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441726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13348435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1730236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EC"/>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0C8E8545-7CC7-4415-819D-9829D65C938F}" type="datetimeFigureOut">
              <a:rPr lang="es-EC" smtClean="0"/>
              <a:t>27/8/2025</a:t>
            </a:fld>
            <a:endParaRPr lang="es-EC"/>
          </a:p>
        </p:txBody>
      </p:sp>
      <p:sp>
        <p:nvSpPr>
          <p:cNvPr id="5" name="Marcador de pie de página 4"/>
          <p:cNvSpPr>
            <a:spLocks noGrp="1"/>
          </p:cNvSpPr>
          <p:nvPr>
            <p:ph type="ftr" sz="quarter" idx="11"/>
          </p:nvPr>
        </p:nvSpPr>
        <p:spPr/>
        <p:txBody>
          <a:bodyPr/>
          <a:lstStyle/>
          <a:p>
            <a:endParaRPr lang="es-EC"/>
          </a:p>
        </p:txBody>
      </p:sp>
      <p:sp>
        <p:nvSpPr>
          <p:cNvPr id="6" name="Marcador de número de diapositiva 5"/>
          <p:cNvSpPr>
            <a:spLocks noGrp="1"/>
          </p:cNvSpPr>
          <p:nvPr>
            <p:ph type="sldNum" sz="quarter" idx="12"/>
          </p:nvPr>
        </p:nvSpPr>
        <p:spPr/>
        <p:txBody>
          <a:bodyPr/>
          <a:lstStyle/>
          <a:p>
            <a:fld id="{86D5F6B0-CFF8-4ED1-8578-A6DF7EB3F1BC}" type="slidenum">
              <a:rPr lang="es-EC" smtClean="0"/>
              <a:t>‹Nº›</a:t>
            </a:fld>
            <a:endParaRPr lang="es-EC"/>
          </a:p>
        </p:txBody>
      </p:sp>
    </p:spTree>
    <p:extLst>
      <p:ext uri="{BB962C8B-B14F-4D97-AF65-F5344CB8AC3E}">
        <p14:creationId xmlns:p14="http://schemas.microsoft.com/office/powerpoint/2010/main" val="16956582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34784576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22794019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5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175815733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6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36398498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7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26827115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8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21252998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9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22827743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2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353641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3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15196418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4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21153923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C"/>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5" name="Marcador de fecha 4"/>
          <p:cNvSpPr>
            <a:spLocks noGrp="1"/>
          </p:cNvSpPr>
          <p:nvPr>
            <p:ph type="dt" sz="half" idx="10"/>
          </p:nvPr>
        </p:nvSpPr>
        <p:spPr/>
        <p:txBody>
          <a:bodyPr/>
          <a:lstStyle/>
          <a:p>
            <a:fld id="{0C8E8545-7CC7-4415-819D-9829D65C938F}" type="datetimeFigureOut">
              <a:rPr lang="es-EC" smtClean="0"/>
              <a:t>27/8/2025</a:t>
            </a:fld>
            <a:endParaRPr lang="es-EC"/>
          </a:p>
        </p:txBody>
      </p:sp>
      <p:sp>
        <p:nvSpPr>
          <p:cNvPr id="6" name="Marcador de pie de página 5"/>
          <p:cNvSpPr>
            <a:spLocks noGrp="1"/>
          </p:cNvSpPr>
          <p:nvPr>
            <p:ph type="ftr" sz="quarter" idx="11"/>
          </p:nvPr>
        </p:nvSpPr>
        <p:spPr/>
        <p:txBody>
          <a:bodyPr/>
          <a:lstStyle/>
          <a:p>
            <a:endParaRPr lang="es-EC"/>
          </a:p>
        </p:txBody>
      </p:sp>
      <p:sp>
        <p:nvSpPr>
          <p:cNvPr id="7" name="Marcador de número de diapositiva 6"/>
          <p:cNvSpPr>
            <a:spLocks noGrp="1"/>
          </p:cNvSpPr>
          <p:nvPr>
            <p:ph type="sldNum" sz="quarter" idx="12"/>
          </p:nvPr>
        </p:nvSpPr>
        <p:spPr/>
        <p:txBody>
          <a:bodyPr/>
          <a:lstStyle/>
          <a:p>
            <a:fld id="{86D5F6B0-CFF8-4ED1-8578-A6DF7EB3F1BC}" type="slidenum">
              <a:rPr lang="es-EC" smtClean="0"/>
              <a:t>‹Nº›</a:t>
            </a:fld>
            <a:endParaRPr lang="es-EC"/>
          </a:p>
        </p:txBody>
      </p:sp>
    </p:spTree>
    <p:extLst>
      <p:ext uri="{BB962C8B-B14F-4D97-AF65-F5344CB8AC3E}">
        <p14:creationId xmlns:p14="http://schemas.microsoft.com/office/powerpoint/2010/main" val="35213244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5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61839190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6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xmlns=""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xmlns=""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340359681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7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xmlns=""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xmlns=""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37988424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8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xmlns=""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xmlns=""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205453515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9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xmlns=""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xmlns=""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135645541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0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xmlns=""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xmlns=""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351488082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31_Contenid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xmlns=""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xmlns=""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a16="http://schemas.microsoft.com/office/drawing/2014/main" xmlns=""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a16="http://schemas.microsoft.com/office/drawing/2014/main" xmlns=""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149707555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33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372496"/>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Tree>
    <p:extLst>
      <p:ext uri="{BB962C8B-B14F-4D97-AF65-F5344CB8AC3E}">
        <p14:creationId xmlns:p14="http://schemas.microsoft.com/office/powerpoint/2010/main" val="34366092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34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372496"/>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Tree>
    <p:extLst>
      <p:ext uri="{BB962C8B-B14F-4D97-AF65-F5344CB8AC3E}">
        <p14:creationId xmlns:p14="http://schemas.microsoft.com/office/powerpoint/2010/main" val="179854901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35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372496"/>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Tree>
    <p:extLst>
      <p:ext uri="{BB962C8B-B14F-4D97-AF65-F5344CB8AC3E}">
        <p14:creationId xmlns:p14="http://schemas.microsoft.com/office/powerpoint/2010/main" val="42161548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EC"/>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7" name="Marcador de fecha 6"/>
          <p:cNvSpPr>
            <a:spLocks noGrp="1"/>
          </p:cNvSpPr>
          <p:nvPr>
            <p:ph type="dt" sz="half" idx="10"/>
          </p:nvPr>
        </p:nvSpPr>
        <p:spPr/>
        <p:txBody>
          <a:bodyPr/>
          <a:lstStyle/>
          <a:p>
            <a:fld id="{0C8E8545-7CC7-4415-819D-9829D65C938F}" type="datetimeFigureOut">
              <a:rPr lang="es-EC" smtClean="0"/>
              <a:t>27/8/2025</a:t>
            </a:fld>
            <a:endParaRPr lang="es-EC"/>
          </a:p>
        </p:txBody>
      </p:sp>
      <p:sp>
        <p:nvSpPr>
          <p:cNvPr id="8" name="Marcador de pie de página 7"/>
          <p:cNvSpPr>
            <a:spLocks noGrp="1"/>
          </p:cNvSpPr>
          <p:nvPr>
            <p:ph type="ftr" sz="quarter" idx="11"/>
          </p:nvPr>
        </p:nvSpPr>
        <p:spPr/>
        <p:txBody>
          <a:bodyPr/>
          <a:lstStyle/>
          <a:p>
            <a:endParaRPr lang="es-EC"/>
          </a:p>
        </p:txBody>
      </p:sp>
      <p:sp>
        <p:nvSpPr>
          <p:cNvPr id="9" name="Marcador de número de diapositiva 8"/>
          <p:cNvSpPr>
            <a:spLocks noGrp="1"/>
          </p:cNvSpPr>
          <p:nvPr>
            <p:ph type="sldNum" sz="quarter" idx="12"/>
          </p:nvPr>
        </p:nvSpPr>
        <p:spPr/>
        <p:txBody>
          <a:bodyPr/>
          <a:lstStyle/>
          <a:p>
            <a:fld id="{86D5F6B0-CFF8-4ED1-8578-A6DF7EB3F1BC}" type="slidenum">
              <a:rPr lang="es-EC" smtClean="0"/>
              <a:t>‹Nº›</a:t>
            </a:fld>
            <a:endParaRPr lang="es-EC"/>
          </a:p>
        </p:txBody>
      </p:sp>
    </p:spTree>
    <p:extLst>
      <p:ext uri="{BB962C8B-B14F-4D97-AF65-F5344CB8AC3E}">
        <p14:creationId xmlns:p14="http://schemas.microsoft.com/office/powerpoint/2010/main" val="200257658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36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372496"/>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Tree>
    <p:extLst>
      <p:ext uri="{BB962C8B-B14F-4D97-AF65-F5344CB8AC3E}">
        <p14:creationId xmlns:p14="http://schemas.microsoft.com/office/powerpoint/2010/main" val="375644238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37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372496"/>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Tree>
    <p:extLst>
      <p:ext uri="{BB962C8B-B14F-4D97-AF65-F5344CB8AC3E}">
        <p14:creationId xmlns:p14="http://schemas.microsoft.com/office/powerpoint/2010/main" val="174071477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38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372496"/>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Tree>
    <p:extLst>
      <p:ext uri="{BB962C8B-B14F-4D97-AF65-F5344CB8AC3E}">
        <p14:creationId xmlns:p14="http://schemas.microsoft.com/office/powerpoint/2010/main" val="454465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39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372496"/>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Tree>
    <p:extLst>
      <p:ext uri="{BB962C8B-B14F-4D97-AF65-F5344CB8AC3E}">
        <p14:creationId xmlns:p14="http://schemas.microsoft.com/office/powerpoint/2010/main" val="360938386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40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372496"/>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Tree>
    <p:extLst>
      <p:ext uri="{BB962C8B-B14F-4D97-AF65-F5344CB8AC3E}">
        <p14:creationId xmlns:p14="http://schemas.microsoft.com/office/powerpoint/2010/main" val="367822311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41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372496"/>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Tree>
    <p:extLst>
      <p:ext uri="{BB962C8B-B14F-4D97-AF65-F5344CB8AC3E}">
        <p14:creationId xmlns:p14="http://schemas.microsoft.com/office/powerpoint/2010/main" val="422006336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42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372496"/>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Tree>
    <p:extLst>
      <p:ext uri="{BB962C8B-B14F-4D97-AF65-F5344CB8AC3E}">
        <p14:creationId xmlns:p14="http://schemas.microsoft.com/office/powerpoint/2010/main" val="429144797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43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372496"/>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Tree>
    <p:extLst>
      <p:ext uri="{BB962C8B-B14F-4D97-AF65-F5344CB8AC3E}">
        <p14:creationId xmlns:p14="http://schemas.microsoft.com/office/powerpoint/2010/main" val="156962762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44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372496"/>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Tree>
    <p:extLst>
      <p:ext uri="{BB962C8B-B14F-4D97-AF65-F5344CB8AC3E}">
        <p14:creationId xmlns:p14="http://schemas.microsoft.com/office/powerpoint/2010/main" val="200024404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45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372496"/>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Tree>
    <p:extLst>
      <p:ext uri="{BB962C8B-B14F-4D97-AF65-F5344CB8AC3E}">
        <p14:creationId xmlns:p14="http://schemas.microsoft.com/office/powerpoint/2010/main" val="2982829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C"/>
          </a:p>
        </p:txBody>
      </p:sp>
      <p:sp>
        <p:nvSpPr>
          <p:cNvPr id="3" name="Marcador de fecha 2"/>
          <p:cNvSpPr>
            <a:spLocks noGrp="1"/>
          </p:cNvSpPr>
          <p:nvPr>
            <p:ph type="dt" sz="half" idx="10"/>
          </p:nvPr>
        </p:nvSpPr>
        <p:spPr/>
        <p:txBody>
          <a:bodyPr/>
          <a:lstStyle/>
          <a:p>
            <a:fld id="{0C8E8545-7CC7-4415-819D-9829D65C938F}" type="datetimeFigureOut">
              <a:rPr lang="es-EC" smtClean="0"/>
              <a:t>27/8/2025</a:t>
            </a:fld>
            <a:endParaRPr lang="es-EC"/>
          </a:p>
        </p:txBody>
      </p:sp>
      <p:sp>
        <p:nvSpPr>
          <p:cNvPr id="4" name="Marcador de pie de página 3"/>
          <p:cNvSpPr>
            <a:spLocks noGrp="1"/>
          </p:cNvSpPr>
          <p:nvPr>
            <p:ph type="ftr" sz="quarter" idx="11"/>
          </p:nvPr>
        </p:nvSpPr>
        <p:spPr/>
        <p:txBody>
          <a:bodyPr/>
          <a:lstStyle/>
          <a:p>
            <a:endParaRPr lang="es-EC"/>
          </a:p>
        </p:txBody>
      </p:sp>
      <p:sp>
        <p:nvSpPr>
          <p:cNvPr id="5" name="Marcador de número de diapositiva 4"/>
          <p:cNvSpPr>
            <a:spLocks noGrp="1"/>
          </p:cNvSpPr>
          <p:nvPr>
            <p:ph type="sldNum" sz="quarter" idx="12"/>
          </p:nvPr>
        </p:nvSpPr>
        <p:spPr/>
        <p:txBody>
          <a:bodyPr/>
          <a:lstStyle/>
          <a:p>
            <a:fld id="{86D5F6B0-CFF8-4ED1-8578-A6DF7EB3F1BC}" type="slidenum">
              <a:rPr lang="es-EC" smtClean="0"/>
              <a:t>‹Nº›</a:t>
            </a:fld>
            <a:endParaRPr lang="es-EC"/>
          </a:p>
        </p:txBody>
      </p:sp>
    </p:spTree>
    <p:extLst>
      <p:ext uri="{BB962C8B-B14F-4D97-AF65-F5344CB8AC3E}">
        <p14:creationId xmlns:p14="http://schemas.microsoft.com/office/powerpoint/2010/main" val="181724416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46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372496"/>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Tree>
    <p:extLst>
      <p:ext uri="{BB962C8B-B14F-4D97-AF65-F5344CB8AC3E}">
        <p14:creationId xmlns:p14="http://schemas.microsoft.com/office/powerpoint/2010/main" val="325408409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47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372496"/>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Tree>
    <p:extLst>
      <p:ext uri="{BB962C8B-B14F-4D97-AF65-F5344CB8AC3E}">
        <p14:creationId xmlns:p14="http://schemas.microsoft.com/office/powerpoint/2010/main" val="318753984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48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372496"/>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Tree>
    <p:extLst>
      <p:ext uri="{BB962C8B-B14F-4D97-AF65-F5344CB8AC3E}">
        <p14:creationId xmlns:p14="http://schemas.microsoft.com/office/powerpoint/2010/main" val="100757444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49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372496"/>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Tree>
    <p:extLst>
      <p:ext uri="{BB962C8B-B14F-4D97-AF65-F5344CB8AC3E}">
        <p14:creationId xmlns:p14="http://schemas.microsoft.com/office/powerpoint/2010/main" val="2213084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50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372496"/>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Tree>
    <p:extLst>
      <p:ext uri="{BB962C8B-B14F-4D97-AF65-F5344CB8AC3E}">
        <p14:creationId xmlns:p14="http://schemas.microsoft.com/office/powerpoint/2010/main" val="32937859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51_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1117832" y="372496"/>
            <a:ext cx="7227771" cy="530024"/>
          </a:xfrm>
        </p:spPr>
        <p:txBody>
          <a:bodyPr>
            <a:normAutofit/>
          </a:bodyPr>
          <a:lstStyle>
            <a:lvl1pPr>
              <a:defRPr sz="3000" b="1">
                <a:solidFill>
                  <a:srgbClr val="646E78"/>
                </a:solidFill>
              </a:defRPr>
            </a:lvl1pPr>
          </a:lstStyle>
          <a:p>
            <a:r>
              <a:rPr lang="es-ES" dirty="0"/>
              <a:t>Haga clic para modificar</a:t>
            </a:r>
            <a:endParaRPr lang="es-EC" dirty="0"/>
          </a:p>
        </p:txBody>
      </p:sp>
    </p:spTree>
    <p:extLst>
      <p:ext uri="{BB962C8B-B14F-4D97-AF65-F5344CB8AC3E}">
        <p14:creationId xmlns:p14="http://schemas.microsoft.com/office/powerpoint/2010/main" val="331598591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Cierre">
    <p:spTree>
      <p:nvGrpSpPr>
        <p:cNvPr id="1" name=""/>
        <p:cNvGrpSpPr/>
        <p:nvPr/>
      </p:nvGrpSpPr>
      <p:grpSpPr>
        <a:xfrm>
          <a:off x="0" y="0"/>
          <a:ext cx="0" cy="0"/>
          <a:chOff x="0" y="0"/>
          <a:chExt cx="0" cy="0"/>
        </a:xfrm>
      </p:grpSpPr>
      <p:pic>
        <p:nvPicPr>
          <p:cNvPr id="7" name="Imagen 6">
            <a:extLst>
              <a:ext uri="{FF2B5EF4-FFF2-40B4-BE49-F238E27FC236}">
                <a16:creationId xmlns="" xmlns:a16="http://schemas.microsoft.com/office/drawing/2014/main" id="{7BDD29F2-EF0B-4347-9278-8857A52A5BE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31078745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0C8E8545-7CC7-4415-819D-9829D65C938F}" type="datetimeFigureOut">
              <a:rPr lang="es-EC" smtClean="0"/>
              <a:t>27/8/2025</a:t>
            </a:fld>
            <a:endParaRPr lang="es-EC"/>
          </a:p>
        </p:txBody>
      </p:sp>
      <p:sp>
        <p:nvSpPr>
          <p:cNvPr id="3" name="Marcador de pie de página 2"/>
          <p:cNvSpPr>
            <a:spLocks noGrp="1"/>
          </p:cNvSpPr>
          <p:nvPr>
            <p:ph type="ftr" sz="quarter" idx="11"/>
          </p:nvPr>
        </p:nvSpPr>
        <p:spPr/>
        <p:txBody>
          <a:bodyPr/>
          <a:lstStyle/>
          <a:p>
            <a:endParaRPr lang="es-EC"/>
          </a:p>
        </p:txBody>
      </p:sp>
      <p:sp>
        <p:nvSpPr>
          <p:cNvPr id="4" name="Marcador de número de diapositiva 3"/>
          <p:cNvSpPr>
            <a:spLocks noGrp="1"/>
          </p:cNvSpPr>
          <p:nvPr>
            <p:ph type="sldNum" sz="quarter" idx="12"/>
          </p:nvPr>
        </p:nvSpPr>
        <p:spPr/>
        <p:txBody>
          <a:bodyPr/>
          <a:lstStyle/>
          <a:p>
            <a:fld id="{86D5F6B0-CFF8-4ED1-8578-A6DF7EB3F1BC}" type="slidenum">
              <a:rPr lang="es-EC" smtClean="0"/>
              <a:t>‹Nº›</a:t>
            </a:fld>
            <a:endParaRPr lang="es-EC"/>
          </a:p>
        </p:txBody>
      </p:sp>
    </p:spTree>
    <p:extLst>
      <p:ext uri="{BB962C8B-B14F-4D97-AF65-F5344CB8AC3E}">
        <p14:creationId xmlns:p14="http://schemas.microsoft.com/office/powerpoint/2010/main" val="740411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EC"/>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0C8E8545-7CC7-4415-819D-9829D65C938F}" type="datetimeFigureOut">
              <a:rPr lang="es-EC" smtClean="0"/>
              <a:t>27/8/2025</a:t>
            </a:fld>
            <a:endParaRPr lang="es-EC"/>
          </a:p>
        </p:txBody>
      </p:sp>
      <p:sp>
        <p:nvSpPr>
          <p:cNvPr id="6" name="Marcador de pie de página 5"/>
          <p:cNvSpPr>
            <a:spLocks noGrp="1"/>
          </p:cNvSpPr>
          <p:nvPr>
            <p:ph type="ftr" sz="quarter" idx="11"/>
          </p:nvPr>
        </p:nvSpPr>
        <p:spPr/>
        <p:txBody>
          <a:bodyPr/>
          <a:lstStyle/>
          <a:p>
            <a:endParaRPr lang="es-EC"/>
          </a:p>
        </p:txBody>
      </p:sp>
      <p:sp>
        <p:nvSpPr>
          <p:cNvPr id="7" name="Marcador de número de diapositiva 6"/>
          <p:cNvSpPr>
            <a:spLocks noGrp="1"/>
          </p:cNvSpPr>
          <p:nvPr>
            <p:ph type="sldNum" sz="quarter" idx="12"/>
          </p:nvPr>
        </p:nvSpPr>
        <p:spPr/>
        <p:txBody>
          <a:bodyPr/>
          <a:lstStyle/>
          <a:p>
            <a:fld id="{86D5F6B0-CFF8-4ED1-8578-A6DF7EB3F1BC}" type="slidenum">
              <a:rPr lang="es-EC" smtClean="0"/>
              <a:t>‹Nº›</a:t>
            </a:fld>
            <a:endParaRPr lang="es-EC"/>
          </a:p>
        </p:txBody>
      </p:sp>
    </p:spTree>
    <p:extLst>
      <p:ext uri="{BB962C8B-B14F-4D97-AF65-F5344CB8AC3E}">
        <p14:creationId xmlns:p14="http://schemas.microsoft.com/office/powerpoint/2010/main" val="1899753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EC"/>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C"/>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0C8E8545-7CC7-4415-819D-9829D65C938F}" type="datetimeFigureOut">
              <a:rPr lang="es-EC" smtClean="0"/>
              <a:t>27/8/2025</a:t>
            </a:fld>
            <a:endParaRPr lang="es-EC"/>
          </a:p>
        </p:txBody>
      </p:sp>
      <p:sp>
        <p:nvSpPr>
          <p:cNvPr id="6" name="Marcador de pie de página 5"/>
          <p:cNvSpPr>
            <a:spLocks noGrp="1"/>
          </p:cNvSpPr>
          <p:nvPr>
            <p:ph type="ftr" sz="quarter" idx="11"/>
          </p:nvPr>
        </p:nvSpPr>
        <p:spPr/>
        <p:txBody>
          <a:bodyPr/>
          <a:lstStyle/>
          <a:p>
            <a:endParaRPr lang="es-EC"/>
          </a:p>
        </p:txBody>
      </p:sp>
      <p:sp>
        <p:nvSpPr>
          <p:cNvPr id="7" name="Marcador de número de diapositiva 6"/>
          <p:cNvSpPr>
            <a:spLocks noGrp="1"/>
          </p:cNvSpPr>
          <p:nvPr>
            <p:ph type="sldNum" sz="quarter" idx="12"/>
          </p:nvPr>
        </p:nvSpPr>
        <p:spPr/>
        <p:txBody>
          <a:bodyPr/>
          <a:lstStyle/>
          <a:p>
            <a:fld id="{86D5F6B0-CFF8-4ED1-8578-A6DF7EB3F1BC}" type="slidenum">
              <a:rPr lang="es-EC" smtClean="0"/>
              <a:t>‹Nº›</a:t>
            </a:fld>
            <a:endParaRPr lang="es-EC"/>
          </a:p>
        </p:txBody>
      </p:sp>
    </p:spTree>
    <p:extLst>
      <p:ext uri="{BB962C8B-B14F-4D97-AF65-F5344CB8AC3E}">
        <p14:creationId xmlns:p14="http://schemas.microsoft.com/office/powerpoint/2010/main" val="2805503842"/>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EC"/>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8E8545-7CC7-4415-819D-9829D65C938F}" type="datetimeFigureOut">
              <a:rPr lang="es-EC" smtClean="0"/>
              <a:t>27/8/2025</a:t>
            </a:fld>
            <a:endParaRPr lang="es-EC"/>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D5F6B0-CFF8-4ED1-8578-A6DF7EB3F1BC}" type="slidenum">
              <a:rPr lang="es-EC" smtClean="0"/>
              <a:t>‹Nº›</a:t>
            </a:fld>
            <a:endParaRPr lang="es-EC"/>
          </a:p>
        </p:txBody>
      </p:sp>
    </p:spTree>
    <p:extLst>
      <p:ext uri="{BB962C8B-B14F-4D97-AF65-F5344CB8AC3E}">
        <p14:creationId xmlns:p14="http://schemas.microsoft.com/office/powerpoint/2010/main" val="26944535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73" r:id="rId16"/>
    <p:sldLayoutId id="2147483674" r:id="rId17"/>
    <p:sldLayoutId id="2147483675" r:id="rId18"/>
    <p:sldLayoutId id="2147483676" r:id="rId19"/>
    <p:sldLayoutId id="2147483677" r:id="rId20"/>
    <p:sldLayoutId id="2147483678" r:id="rId21"/>
    <p:sldLayoutId id="2147483679" r:id="rId22"/>
    <p:sldLayoutId id="2147483680" r:id="rId23"/>
    <p:sldLayoutId id="2147483681" r:id="rId24"/>
    <p:sldLayoutId id="2147483682" r:id="rId25"/>
    <p:sldLayoutId id="2147483683" r:id="rId26"/>
    <p:sldLayoutId id="2147483684" r:id="rId27"/>
    <p:sldLayoutId id="2147483685" r:id="rId28"/>
    <p:sldLayoutId id="2147483686" r:id="rId29"/>
    <p:sldLayoutId id="2147483687" r:id="rId30"/>
    <p:sldLayoutId id="2147483688" r:id="rId31"/>
    <p:sldLayoutId id="2147483689" r:id="rId32"/>
    <p:sldLayoutId id="2147483690" r:id="rId33"/>
    <p:sldLayoutId id="2147483691" r:id="rId34"/>
    <p:sldLayoutId id="2147483692" r:id="rId35"/>
    <p:sldLayoutId id="2147483693" r:id="rId36"/>
    <p:sldLayoutId id="2147483694" r:id="rId37"/>
    <p:sldLayoutId id="2147483695" r:id="rId38"/>
    <p:sldLayoutId id="2147483696" r:id="rId39"/>
    <p:sldLayoutId id="2147483697" r:id="rId40"/>
    <p:sldLayoutId id="2147483698" r:id="rId41"/>
    <p:sldLayoutId id="2147483699" r:id="rId42"/>
    <p:sldLayoutId id="2147483700" r:id="rId43"/>
    <p:sldLayoutId id="2147483701" r:id="rId44"/>
    <p:sldLayoutId id="2147483702" r:id="rId45"/>
    <p:sldLayoutId id="2147483703" r:id="rId46"/>
    <p:sldLayoutId id="2147483705" r:id="rId47"/>
    <p:sldLayoutId id="2147483706" r:id="rId48"/>
    <p:sldLayoutId id="2147483707" r:id="rId49"/>
    <p:sldLayoutId id="2147483708" r:id="rId50"/>
    <p:sldLayoutId id="2147483709" r:id="rId51"/>
    <p:sldLayoutId id="2147483710" r:id="rId52"/>
    <p:sldLayoutId id="2147483711" r:id="rId53"/>
    <p:sldLayoutId id="2147483712" r:id="rId54"/>
    <p:sldLayoutId id="2147483713" r:id="rId55"/>
    <p:sldLayoutId id="2147483714" r:id="rId56"/>
    <p:sldLayoutId id="2147483715" r:id="rId57"/>
    <p:sldLayoutId id="2147483716" r:id="rId58"/>
    <p:sldLayoutId id="2147483717" r:id="rId59"/>
    <p:sldLayoutId id="2147483718" r:id="rId60"/>
    <p:sldLayoutId id="2147483719" r:id="rId61"/>
    <p:sldLayoutId id="2147483720" r:id="rId62"/>
    <p:sldLayoutId id="2147483721" r:id="rId63"/>
    <p:sldLayoutId id="2147483722" r:id="rId64"/>
    <p:sldLayoutId id="2147483723" r:id="rId65"/>
    <p:sldLayoutId id="2147483724" r:id="rId6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5.xml"/><Relationship Id="rId5" Type="http://schemas.openxmlformats.org/officeDocument/2006/relationships/image" Target="../media/image19.png"/><Relationship Id="rId4" Type="http://schemas.openxmlformats.org/officeDocument/2006/relationships/image" Target="../media/image18.png"/></Relationships>
</file>

<file path=ppt/slides/_rels/slide100.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15.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10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98.png"/><Relationship Id="rId1" Type="http://schemas.openxmlformats.org/officeDocument/2006/relationships/slideLayout" Target="../slideLayouts/slideLayout15.xml"/></Relationships>
</file>

<file path=ppt/slides/_rels/slide102.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199.png"/><Relationship Id="rId1" Type="http://schemas.openxmlformats.org/officeDocument/2006/relationships/slideLayout" Target="../slideLayouts/slideLayout15.xml"/><Relationship Id="rId5" Type="http://schemas.microsoft.com/office/2007/relationships/hdphoto" Target="../media/hdphoto4.wdp"/><Relationship Id="rId4" Type="http://schemas.openxmlformats.org/officeDocument/2006/relationships/image" Target="../media/image201.png"/></Relationships>
</file>

<file path=ppt/slides/_rels/slide103.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image" Target="../media/image202.png"/><Relationship Id="rId1" Type="http://schemas.openxmlformats.org/officeDocument/2006/relationships/slideLayout" Target="../slideLayouts/slideLayout1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8.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15.xml"/></Relationships>
</file>

<file path=ppt/slides/_rels/slide109.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image" Target="../media/image205.jpeg"/><Relationship Id="rId1" Type="http://schemas.openxmlformats.org/officeDocument/2006/relationships/slideLayout" Target="../slideLayouts/slideLayout15.xml"/><Relationship Id="rId5" Type="http://schemas.openxmlformats.org/officeDocument/2006/relationships/image" Target="../media/image208.png"/><Relationship Id="rId4" Type="http://schemas.openxmlformats.org/officeDocument/2006/relationships/image" Target="../media/image20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0.xml.rels><?xml version="1.0" encoding="UTF-8" standalone="yes"?>
<Relationships xmlns="http://schemas.openxmlformats.org/package/2006/relationships"><Relationship Id="rId8" Type="http://schemas.openxmlformats.org/officeDocument/2006/relationships/image" Target="../media/image212.png"/><Relationship Id="rId13" Type="http://schemas.openxmlformats.org/officeDocument/2006/relationships/image" Target="../media/image217.png"/><Relationship Id="rId3" Type="http://schemas.openxmlformats.org/officeDocument/2006/relationships/image" Target="../media/image209.png"/><Relationship Id="rId7" Type="http://schemas.openxmlformats.org/officeDocument/2006/relationships/image" Target="../media/image211.jpeg"/><Relationship Id="rId12" Type="http://schemas.openxmlformats.org/officeDocument/2006/relationships/image" Target="../media/image216.jpeg"/><Relationship Id="rId2" Type="http://schemas.openxmlformats.org/officeDocument/2006/relationships/image" Target="../media/image207.png"/><Relationship Id="rId1" Type="http://schemas.openxmlformats.org/officeDocument/2006/relationships/slideLayout" Target="../slideLayouts/slideLayout15.xml"/><Relationship Id="rId6" Type="http://schemas.openxmlformats.org/officeDocument/2006/relationships/image" Target="../media/image210.png"/><Relationship Id="rId11" Type="http://schemas.openxmlformats.org/officeDocument/2006/relationships/image" Target="../media/image215.jpeg"/><Relationship Id="rId5" Type="http://schemas.openxmlformats.org/officeDocument/2006/relationships/image" Target="../media/image105.jpeg"/><Relationship Id="rId10" Type="http://schemas.openxmlformats.org/officeDocument/2006/relationships/image" Target="../media/image214.png"/><Relationship Id="rId4" Type="http://schemas.openxmlformats.org/officeDocument/2006/relationships/image" Target="../media/image106.png"/><Relationship Id="rId9" Type="http://schemas.openxmlformats.org/officeDocument/2006/relationships/image" Target="../media/image213.jpeg"/></Relationships>
</file>

<file path=ppt/slides/_rels/slide111.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image" Target="../media/image218.png"/><Relationship Id="rId1" Type="http://schemas.openxmlformats.org/officeDocument/2006/relationships/slideLayout" Target="../slideLayouts/slideLayout15.xml"/><Relationship Id="rId5" Type="http://schemas.openxmlformats.org/officeDocument/2006/relationships/image" Target="../media/image221.png"/><Relationship Id="rId4" Type="http://schemas.openxmlformats.org/officeDocument/2006/relationships/image" Target="../media/image220.png"/></Relationships>
</file>

<file path=ppt/slides/_rels/slide112.xml.rels><?xml version="1.0" encoding="UTF-8" standalone="yes"?>
<Relationships xmlns="http://schemas.openxmlformats.org/package/2006/relationships"><Relationship Id="rId2" Type="http://schemas.openxmlformats.org/officeDocument/2006/relationships/image" Target="../media/image222.png"/><Relationship Id="rId1" Type="http://schemas.openxmlformats.org/officeDocument/2006/relationships/slideLayout" Target="../slideLayouts/slideLayout15.xml"/></Relationships>
</file>

<file path=ppt/slides/_rels/slide113.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image" Target="../media/image223.jpeg"/><Relationship Id="rId1" Type="http://schemas.openxmlformats.org/officeDocument/2006/relationships/slideLayout" Target="../slideLayouts/slideLayout15.xml"/></Relationships>
</file>

<file path=ppt/slides/_rels/slide114.xml.rels><?xml version="1.0" encoding="UTF-8" standalone="yes"?>
<Relationships xmlns="http://schemas.openxmlformats.org/package/2006/relationships"><Relationship Id="rId3" Type="http://schemas.openxmlformats.org/officeDocument/2006/relationships/image" Target="../media/image223.jpeg"/><Relationship Id="rId7" Type="http://schemas.openxmlformats.org/officeDocument/2006/relationships/image" Target="../media/image106.png"/><Relationship Id="rId2" Type="http://schemas.openxmlformats.org/officeDocument/2006/relationships/image" Target="../media/image225.png"/><Relationship Id="rId1" Type="http://schemas.openxmlformats.org/officeDocument/2006/relationships/slideLayout" Target="../slideLayouts/slideLayout15.xml"/><Relationship Id="rId6" Type="http://schemas.openxmlformats.org/officeDocument/2006/relationships/image" Target="../media/image228.jpeg"/><Relationship Id="rId5" Type="http://schemas.openxmlformats.org/officeDocument/2006/relationships/image" Target="../media/image227.jpeg"/><Relationship Id="rId4" Type="http://schemas.openxmlformats.org/officeDocument/2006/relationships/image" Target="../media/image226.jpeg"/></Relationships>
</file>

<file path=ppt/slides/_rels/slide115.xml.rels><?xml version="1.0" encoding="UTF-8" standalone="yes"?>
<Relationships xmlns="http://schemas.openxmlformats.org/package/2006/relationships"><Relationship Id="rId2" Type="http://schemas.openxmlformats.org/officeDocument/2006/relationships/image" Target="../media/image229.png"/><Relationship Id="rId1" Type="http://schemas.openxmlformats.org/officeDocument/2006/relationships/slideLayout" Target="../slideLayouts/slideLayout15.xml"/></Relationships>
</file>

<file path=ppt/slides/_rels/slide116.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15.xml"/></Relationships>
</file>

<file path=ppt/slides/_rels/slide117.xml.rels><?xml version="1.0" encoding="UTF-8" standalone="yes"?>
<Relationships xmlns="http://schemas.openxmlformats.org/package/2006/relationships"><Relationship Id="rId3" Type="http://schemas.openxmlformats.org/officeDocument/2006/relationships/image" Target="../media/image232.jpg"/><Relationship Id="rId2" Type="http://schemas.openxmlformats.org/officeDocument/2006/relationships/image" Target="../media/image231.jpeg"/><Relationship Id="rId1" Type="http://schemas.openxmlformats.org/officeDocument/2006/relationships/slideLayout" Target="../slideLayouts/slideLayout15.xml"/><Relationship Id="rId6" Type="http://schemas.openxmlformats.org/officeDocument/2006/relationships/image" Target="../media/image235.jpg"/><Relationship Id="rId5" Type="http://schemas.openxmlformats.org/officeDocument/2006/relationships/image" Target="../media/image234.jpg"/><Relationship Id="rId4" Type="http://schemas.openxmlformats.org/officeDocument/2006/relationships/image" Target="../media/image233.png"/></Relationships>
</file>

<file path=ppt/slides/_rels/slide118.xml.rels><?xml version="1.0" encoding="UTF-8" standalone="yes"?>
<Relationships xmlns="http://schemas.openxmlformats.org/package/2006/relationships"><Relationship Id="rId3" Type="http://schemas.openxmlformats.org/officeDocument/2006/relationships/image" Target="../media/image237.jpg"/><Relationship Id="rId2" Type="http://schemas.openxmlformats.org/officeDocument/2006/relationships/image" Target="../media/image236.jpeg"/><Relationship Id="rId1" Type="http://schemas.openxmlformats.org/officeDocument/2006/relationships/slideLayout" Target="../slideLayouts/slideLayout15.xml"/><Relationship Id="rId5" Type="http://schemas.openxmlformats.org/officeDocument/2006/relationships/image" Target="../media/image239.png"/><Relationship Id="rId4" Type="http://schemas.openxmlformats.org/officeDocument/2006/relationships/image" Target="../media/image238.png"/></Relationships>
</file>

<file path=ppt/slides/_rels/slide119.xml.rels><?xml version="1.0" encoding="UTF-8" standalone="yes"?>
<Relationships xmlns="http://schemas.openxmlformats.org/package/2006/relationships"><Relationship Id="rId2" Type="http://schemas.openxmlformats.org/officeDocument/2006/relationships/image" Target="../media/image240.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diagramLayout" Target="../diagrams/layout3.xml"/><Relationship Id="rId7" Type="http://schemas.openxmlformats.org/officeDocument/2006/relationships/image" Target="../media/image20.jpeg"/><Relationship Id="rId2" Type="http://schemas.openxmlformats.org/officeDocument/2006/relationships/diagramData" Target="../diagrams/data3.xml"/><Relationship Id="rId1" Type="http://schemas.openxmlformats.org/officeDocument/2006/relationships/slideLayout" Target="../slideLayouts/slideLayout15.xml"/><Relationship Id="rId6" Type="http://schemas.microsoft.com/office/2007/relationships/diagramDrawing" Target="../diagrams/drawing3.xml"/><Relationship Id="rId5" Type="http://schemas.openxmlformats.org/officeDocument/2006/relationships/diagramColors" Target="../diagrams/colors3.xml"/><Relationship Id="rId10" Type="http://schemas.openxmlformats.org/officeDocument/2006/relationships/image" Target="../media/image23.jpeg"/><Relationship Id="rId4" Type="http://schemas.openxmlformats.org/officeDocument/2006/relationships/diagramQuickStyle" Target="../diagrams/quickStyle3.xml"/><Relationship Id="rId9" Type="http://schemas.openxmlformats.org/officeDocument/2006/relationships/image" Target="../media/image22.png"/></Relationships>
</file>

<file path=ppt/slides/_rels/slide120.xml.rels><?xml version="1.0" encoding="UTF-8" standalone="yes"?>
<Relationships xmlns="http://schemas.openxmlformats.org/package/2006/relationships"><Relationship Id="rId2" Type="http://schemas.openxmlformats.org/officeDocument/2006/relationships/image" Target="../media/image241.png"/><Relationship Id="rId1" Type="http://schemas.openxmlformats.org/officeDocument/2006/relationships/slideLayout" Target="../slideLayouts/slideLayout15.xml"/></Relationships>
</file>

<file path=ppt/slides/_rels/slide121.xml.rels><?xml version="1.0" encoding="UTF-8" standalone="yes"?>
<Relationships xmlns="http://schemas.openxmlformats.org/package/2006/relationships"><Relationship Id="rId3" Type="http://schemas.openxmlformats.org/officeDocument/2006/relationships/diagramLayout" Target="../diagrams/layout20.xml"/><Relationship Id="rId7" Type="http://schemas.openxmlformats.org/officeDocument/2006/relationships/image" Target="../media/image242.jpeg"/><Relationship Id="rId2" Type="http://schemas.openxmlformats.org/officeDocument/2006/relationships/diagramData" Target="../diagrams/data20.xml"/><Relationship Id="rId1" Type="http://schemas.openxmlformats.org/officeDocument/2006/relationships/slideLayout" Target="../slideLayouts/slideLayout15.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122.xml.rels><?xml version="1.0" encoding="UTF-8" standalone="yes"?>
<Relationships xmlns="http://schemas.openxmlformats.org/package/2006/relationships"><Relationship Id="rId8" Type="http://schemas.openxmlformats.org/officeDocument/2006/relationships/image" Target="../media/image244.jpeg"/><Relationship Id="rId3" Type="http://schemas.openxmlformats.org/officeDocument/2006/relationships/diagramLayout" Target="../diagrams/layout21.xml"/><Relationship Id="rId7" Type="http://schemas.openxmlformats.org/officeDocument/2006/relationships/image" Target="../media/image243.jpeg"/><Relationship Id="rId2" Type="http://schemas.openxmlformats.org/officeDocument/2006/relationships/diagramData" Target="../diagrams/data21.xml"/><Relationship Id="rId1" Type="http://schemas.openxmlformats.org/officeDocument/2006/relationships/slideLayout" Target="../slideLayouts/slideLayout15.xml"/><Relationship Id="rId6" Type="http://schemas.microsoft.com/office/2007/relationships/diagramDrawing" Target="../diagrams/drawing21.xml"/><Relationship Id="rId11" Type="http://schemas.openxmlformats.org/officeDocument/2006/relationships/image" Target="../media/image247.png"/><Relationship Id="rId5" Type="http://schemas.openxmlformats.org/officeDocument/2006/relationships/diagramColors" Target="../diagrams/colors21.xml"/><Relationship Id="rId10" Type="http://schemas.openxmlformats.org/officeDocument/2006/relationships/image" Target="../media/image246.jpeg"/><Relationship Id="rId4" Type="http://schemas.openxmlformats.org/officeDocument/2006/relationships/diagramQuickStyle" Target="../diagrams/quickStyle21.xml"/><Relationship Id="rId9" Type="http://schemas.openxmlformats.org/officeDocument/2006/relationships/image" Target="../media/image245.jpeg"/></Relationships>
</file>

<file path=ppt/slides/_rels/slide123.xml.rels><?xml version="1.0" encoding="UTF-8" standalone="yes"?>
<Relationships xmlns="http://schemas.openxmlformats.org/package/2006/relationships"><Relationship Id="rId8" Type="http://schemas.openxmlformats.org/officeDocument/2006/relationships/image" Target="../media/image248.jpeg"/><Relationship Id="rId3" Type="http://schemas.openxmlformats.org/officeDocument/2006/relationships/diagramLayout" Target="../diagrams/layout22.xml"/><Relationship Id="rId7" Type="http://schemas.openxmlformats.org/officeDocument/2006/relationships/hyperlink" Target="http://www.google.com.ec/url?sa=i&amp;rct=j&amp;q=tomate%20bajo%20invernadero&amp;source=images&amp;cd=&amp;cad=rja&amp;docid=x7nzVhBqbWNI5M&amp;tbnid=eT1zFItTYPHgiM:&amp;ved=0CAUQjRw&amp;url=http://humoliquidovinam.blogspot.com/&amp;ei=Jc4XUvGGLYng8ATS54CgCA&amp;psig=AFQjCNFQJnJJheko_jQVoPxsBeHr3fLhyg&amp;ust=1377378009861743" TargetMode="External"/><Relationship Id="rId2" Type="http://schemas.openxmlformats.org/officeDocument/2006/relationships/diagramData" Target="../diagrams/data22.xml"/><Relationship Id="rId1" Type="http://schemas.openxmlformats.org/officeDocument/2006/relationships/slideLayout" Target="../slideLayouts/slideLayout15.xml"/><Relationship Id="rId6" Type="http://schemas.microsoft.com/office/2007/relationships/diagramDrawing" Target="../diagrams/drawing22.xml"/><Relationship Id="rId5" Type="http://schemas.openxmlformats.org/officeDocument/2006/relationships/diagramColors" Target="../diagrams/colors22.xml"/><Relationship Id="rId10" Type="http://schemas.openxmlformats.org/officeDocument/2006/relationships/image" Target="../media/image250.jpeg"/><Relationship Id="rId4" Type="http://schemas.openxmlformats.org/officeDocument/2006/relationships/diagramQuickStyle" Target="../diagrams/quickStyle22.xml"/><Relationship Id="rId9" Type="http://schemas.openxmlformats.org/officeDocument/2006/relationships/image" Target="../media/image249.jpeg"/></Relationships>
</file>

<file path=ppt/slides/_rels/slide124.xml.rels><?xml version="1.0" encoding="UTF-8" standalone="yes"?>
<Relationships xmlns="http://schemas.openxmlformats.org/package/2006/relationships"><Relationship Id="rId3" Type="http://schemas.openxmlformats.org/officeDocument/2006/relationships/diagramLayout" Target="../diagrams/layout23.xml"/><Relationship Id="rId7" Type="http://schemas.openxmlformats.org/officeDocument/2006/relationships/image" Target="../media/image251.jpeg"/><Relationship Id="rId2" Type="http://schemas.openxmlformats.org/officeDocument/2006/relationships/diagramData" Target="../diagrams/data23.xml"/><Relationship Id="rId1" Type="http://schemas.openxmlformats.org/officeDocument/2006/relationships/slideLayout" Target="../slideLayouts/slideLayout15.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125.xml.rels><?xml version="1.0" encoding="UTF-8" standalone="yes"?>
<Relationships xmlns="http://schemas.openxmlformats.org/package/2006/relationships"><Relationship Id="rId8" Type="http://schemas.openxmlformats.org/officeDocument/2006/relationships/image" Target="../media/image257.jpeg"/><Relationship Id="rId3" Type="http://schemas.openxmlformats.org/officeDocument/2006/relationships/image" Target="../media/image252.jpeg"/><Relationship Id="rId7" Type="http://schemas.openxmlformats.org/officeDocument/2006/relationships/image" Target="../media/image256.jpeg"/><Relationship Id="rId2" Type="http://schemas.openxmlformats.org/officeDocument/2006/relationships/image" Target="../media/image19.png"/><Relationship Id="rId1" Type="http://schemas.openxmlformats.org/officeDocument/2006/relationships/slideLayout" Target="../slideLayouts/slideLayout15.xml"/><Relationship Id="rId6" Type="http://schemas.openxmlformats.org/officeDocument/2006/relationships/image" Target="../media/image255.jpeg"/><Relationship Id="rId5" Type="http://schemas.openxmlformats.org/officeDocument/2006/relationships/image" Target="../media/image254.jpeg"/><Relationship Id="rId4" Type="http://schemas.openxmlformats.org/officeDocument/2006/relationships/image" Target="../media/image253.jpeg"/></Relationships>
</file>

<file path=ppt/slides/_rels/slide1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127.xml.rels><?xml version="1.0" encoding="UTF-8" standalone="yes"?>
<Relationships xmlns="http://schemas.openxmlformats.org/package/2006/relationships"><Relationship Id="rId8" Type="http://schemas.microsoft.com/office/2007/relationships/diagramDrawing" Target="../diagrams/drawing24.xml"/><Relationship Id="rId3" Type="http://schemas.openxmlformats.org/officeDocument/2006/relationships/image" Target="../media/image128.jpeg"/><Relationship Id="rId7" Type="http://schemas.openxmlformats.org/officeDocument/2006/relationships/diagramColors" Target="../diagrams/colors24.xml"/><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diagramQuickStyle" Target="../diagrams/quickStyle24.xml"/><Relationship Id="rId11" Type="http://schemas.openxmlformats.org/officeDocument/2006/relationships/image" Target="../media/image260.jpeg"/><Relationship Id="rId5" Type="http://schemas.openxmlformats.org/officeDocument/2006/relationships/diagramLayout" Target="../diagrams/layout24.xml"/><Relationship Id="rId10" Type="http://schemas.openxmlformats.org/officeDocument/2006/relationships/image" Target="../media/image259.jpeg"/><Relationship Id="rId4" Type="http://schemas.openxmlformats.org/officeDocument/2006/relationships/diagramData" Target="../diagrams/data24.xml"/><Relationship Id="rId9" Type="http://schemas.openxmlformats.org/officeDocument/2006/relationships/image" Target="../media/image258.jpeg"/></Relationships>
</file>

<file path=ppt/slides/_rels/slide128.xml.rels><?xml version="1.0" encoding="UTF-8" standalone="yes"?>
<Relationships xmlns="http://schemas.openxmlformats.org/package/2006/relationships"><Relationship Id="rId3" Type="http://schemas.openxmlformats.org/officeDocument/2006/relationships/image" Target="../media/image262.png"/><Relationship Id="rId2" Type="http://schemas.openxmlformats.org/officeDocument/2006/relationships/image" Target="../media/image261.jpeg"/><Relationship Id="rId1" Type="http://schemas.openxmlformats.org/officeDocument/2006/relationships/slideLayout" Target="../slideLayouts/slideLayout15.xml"/><Relationship Id="rId5" Type="http://schemas.openxmlformats.org/officeDocument/2006/relationships/image" Target="../media/image247.png"/><Relationship Id="rId4" Type="http://schemas.openxmlformats.org/officeDocument/2006/relationships/image" Target="../media/image263.jpe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205.jpeg"/><Relationship Id="rId1" Type="http://schemas.openxmlformats.org/officeDocument/2006/relationships/slideLayout" Target="../slideLayouts/slideLayout15.xml"/><Relationship Id="rId4" Type="http://schemas.openxmlformats.org/officeDocument/2006/relationships/image" Target="../media/image264.png"/></Relationships>
</file>

<file path=ppt/slides/_rels/slide131.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265.png"/><Relationship Id="rId1" Type="http://schemas.openxmlformats.org/officeDocument/2006/relationships/slideLayout" Target="../slideLayouts/slideLayout15.xml"/></Relationships>
</file>

<file path=ppt/slides/_rels/slide132.xml.rels><?xml version="1.0" encoding="UTF-8" standalone="yes"?>
<Relationships xmlns="http://schemas.openxmlformats.org/package/2006/relationships"><Relationship Id="rId3" Type="http://schemas.openxmlformats.org/officeDocument/2006/relationships/image" Target="../media/image266.png"/><Relationship Id="rId2" Type="http://schemas.openxmlformats.org/officeDocument/2006/relationships/image" Target="../media/image223.jpeg"/><Relationship Id="rId1" Type="http://schemas.openxmlformats.org/officeDocument/2006/relationships/slideLayout" Target="../slideLayouts/slideLayout15.xml"/></Relationships>
</file>

<file path=ppt/slides/_rels/slide133.xml.rels><?xml version="1.0" encoding="UTF-8" standalone="yes"?>
<Relationships xmlns="http://schemas.openxmlformats.org/package/2006/relationships"><Relationship Id="rId2" Type="http://schemas.openxmlformats.org/officeDocument/2006/relationships/image" Target="../media/image267.png"/><Relationship Id="rId1" Type="http://schemas.openxmlformats.org/officeDocument/2006/relationships/slideLayout" Target="../slideLayouts/slideLayout15.xml"/></Relationships>
</file>

<file path=ppt/slides/_rels/slide134.xml.rels><?xml version="1.0" encoding="UTF-8" standalone="yes"?>
<Relationships xmlns="http://schemas.openxmlformats.org/package/2006/relationships"><Relationship Id="rId8" Type="http://schemas.openxmlformats.org/officeDocument/2006/relationships/image" Target="../media/image270.png"/><Relationship Id="rId3" Type="http://schemas.openxmlformats.org/officeDocument/2006/relationships/image" Target="../media/image105.jpeg"/><Relationship Id="rId7" Type="http://schemas.openxmlformats.org/officeDocument/2006/relationships/image" Target="../media/image269.png"/><Relationship Id="rId2" Type="http://schemas.openxmlformats.org/officeDocument/2006/relationships/image" Target="../media/image268.jpeg"/><Relationship Id="rId1" Type="http://schemas.openxmlformats.org/officeDocument/2006/relationships/slideLayout" Target="../slideLayouts/slideLayout15.xml"/><Relationship Id="rId6" Type="http://schemas.openxmlformats.org/officeDocument/2006/relationships/image" Target="../media/image123.gif"/><Relationship Id="rId5" Type="http://schemas.openxmlformats.org/officeDocument/2006/relationships/image" Target="../media/image122.png"/><Relationship Id="rId4" Type="http://schemas.openxmlformats.org/officeDocument/2006/relationships/image" Target="../media/image106.png"/></Relationships>
</file>

<file path=ppt/slides/_rels/slide135.xml.rels><?xml version="1.0" encoding="UTF-8" standalone="yes"?>
<Relationships xmlns="http://schemas.openxmlformats.org/package/2006/relationships"><Relationship Id="rId8" Type="http://schemas.openxmlformats.org/officeDocument/2006/relationships/image" Target="../media/image275.jpeg"/><Relationship Id="rId3" Type="http://schemas.openxmlformats.org/officeDocument/2006/relationships/image" Target="../media/image271.jpeg"/><Relationship Id="rId7" Type="http://schemas.openxmlformats.org/officeDocument/2006/relationships/image" Target="../media/image105.jpeg"/><Relationship Id="rId2" Type="http://schemas.openxmlformats.org/officeDocument/2006/relationships/image" Target="../media/image268.jpeg"/><Relationship Id="rId1" Type="http://schemas.openxmlformats.org/officeDocument/2006/relationships/slideLayout" Target="../slideLayouts/slideLayout15.xml"/><Relationship Id="rId6" Type="http://schemas.openxmlformats.org/officeDocument/2006/relationships/image" Target="../media/image274.jpeg"/><Relationship Id="rId11" Type="http://schemas.openxmlformats.org/officeDocument/2006/relationships/image" Target="../media/image106.png"/><Relationship Id="rId5" Type="http://schemas.openxmlformats.org/officeDocument/2006/relationships/image" Target="../media/image273.jpeg"/><Relationship Id="rId10" Type="http://schemas.openxmlformats.org/officeDocument/2006/relationships/image" Target="../media/image277.png"/><Relationship Id="rId4" Type="http://schemas.openxmlformats.org/officeDocument/2006/relationships/image" Target="../media/image272.png"/><Relationship Id="rId9" Type="http://schemas.openxmlformats.org/officeDocument/2006/relationships/image" Target="../media/image276.pn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7.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15.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138.xml.rels><?xml version="1.0" encoding="UTF-8" standalone="yes"?>
<Relationships xmlns="http://schemas.openxmlformats.org/package/2006/relationships"><Relationship Id="rId8" Type="http://schemas.openxmlformats.org/officeDocument/2006/relationships/image" Target="../media/image285.jpeg"/><Relationship Id="rId3" Type="http://schemas.openxmlformats.org/officeDocument/2006/relationships/image" Target="../media/image280.jpeg"/><Relationship Id="rId7" Type="http://schemas.openxmlformats.org/officeDocument/2006/relationships/image" Target="../media/image284.jpeg"/><Relationship Id="rId2" Type="http://schemas.openxmlformats.org/officeDocument/2006/relationships/image" Target="../media/image19.png"/><Relationship Id="rId1" Type="http://schemas.openxmlformats.org/officeDocument/2006/relationships/slideLayout" Target="../slideLayouts/slideLayout15.xml"/><Relationship Id="rId6" Type="http://schemas.openxmlformats.org/officeDocument/2006/relationships/image" Target="../media/image283.jpeg"/><Relationship Id="rId11" Type="http://schemas.openxmlformats.org/officeDocument/2006/relationships/image" Target="../media/image288.jpeg"/><Relationship Id="rId5" Type="http://schemas.openxmlformats.org/officeDocument/2006/relationships/image" Target="../media/image282.jpeg"/><Relationship Id="rId10" Type="http://schemas.openxmlformats.org/officeDocument/2006/relationships/image" Target="../media/image287.jpeg"/><Relationship Id="rId4" Type="http://schemas.openxmlformats.org/officeDocument/2006/relationships/image" Target="../media/image281.jpeg"/><Relationship Id="rId9" Type="http://schemas.openxmlformats.org/officeDocument/2006/relationships/image" Target="../media/image286.jpeg"/></Relationships>
</file>

<file path=ppt/slides/_rels/slide139.xml.rels><?xml version="1.0" encoding="UTF-8" standalone="yes"?>
<Relationships xmlns="http://schemas.openxmlformats.org/package/2006/relationships"><Relationship Id="rId3" Type="http://schemas.openxmlformats.org/officeDocument/2006/relationships/image" Target="../media/image290.jpeg"/><Relationship Id="rId2" Type="http://schemas.openxmlformats.org/officeDocument/2006/relationships/image" Target="../media/image289.jpeg"/><Relationship Id="rId1" Type="http://schemas.openxmlformats.org/officeDocument/2006/relationships/slideLayout" Target="../slideLayouts/slideLayout15.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40.xml.rels><?xml version="1.0" encoding="UTF-8" standalone="yes"?>
<Relationships xmlns="http://schemas.openxmlformats.org/package/2006/relationships"><Relationship Id="rId3" Type="http://schemas.openxmlformats.org/officeDocument/2006/relationships/image" Target="../media/image292.jpeg"/><Relationship Id="rId2" Type="http://schemas.openxmlformats.org/officeDocument/2006/relationships/image" Target="../media/image291.jpeg"/><Relationship Id="rId1" Type="http://schemas.openxmlformats.org/officeDocument/2006/relationships/slideLayout" Target="../slideLayouts/slideLayout15.xml"/><Relationship Id="rId5" Type="http://schemas.openxmlformats.org/officeDocument/2006/relationships/image" Target="../media/image294.jpeg"/><Relationship Id="rId4" Type="http://schemas.openxmlformats.org/officeDocument/2006/relationships/image" Target="../media/image293.jpeg"/></Relationships>
</file>

<file path=ppt/slides/_rels/slide141.xml.rels><?xml version="1.0" encoding="UTF-8" standalone="yes"?>
<Relationships xmlns="http://schemas.openxmlformats.org/package/2006/relationships"><Relationship Id="rId3" Type="http://schemas.openxmlformats.org/officeDocument/2006/relationships/image" Target="../media/image295.jpeg"/><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142.xml.rels><?xml version="1.0" encoding="UTF-8" standalone="yes"?>
<Relationships xmlns="http://schemas.openxmlformats.org/package/2006/relationships"><Relationship Id="rId2" Type="http://schemas.openxmlformats.org/officeDocument/2006/relationships/image" Target="../media/image296.png"/><Relationship Id="rId1" Type="http://schemas.openxmlformats.org/officeDocument/2006/relationships/slideLayout" Target="../slideLayouts/slideLayout15.xml"/></Relationships>
</file>

<file path=ppt/slides/_rels/slide143.xml.rels><?xml version="1.0" encoding="UTF-8" standalone="yes"?>
<Relationships xmlns="http://schemas.openxmlformats.org/package/2006/relationships"><Relationship Id="rId3" Type="http://schemas.openxmlformats.org/officeDocument/2006/relationships/image" Target="../media/image298.png"/><Relationship Id="rId2" Type="http://schemas.openxmlformats.org/officeDocument/2006/relationships/image" Target="../media/image297.png"/><Relationship Id="rId1" Type="http://schemas.openxmlformats.org/officeDocument/2006/relationships/slideLayout" Target="../slideLayouts/slideLayout15.xml"/><Relationship Id="rId4" Type="http://schemas.openxmlformats.org/officeDocument/2006/relationships/image" Target="../media/image299.png"/></Relationships>
</file>

<file path=ppt/slides/_rels/slide144.xml.rels><?xml version="1.0" encoding="UTF-8" standalone="yes"?>
<Relationships xmlns="http://schemas.openxmlformats.org/package/2006/relationships"><Relationship Id="rId2" Type="http://schemas.openxmlformats.org/officeDocument/2006/relationships/image" Target="../media/image300.png"/><Relationship Id="rId1" Type="http://schemas.openxmlformats.org/officeDocument/2006/relationships/slideLayout" Target="../slideLayouts/slideLayout15.xml"/></Relationships>
</file>

<file path=ppt/slides/_rels/slide145.xml.rels><?xml version="1.0" encoding="UTF-8" standalone="yes"?>
<Relationships xmlns="http://schemas.openxmlformats.org/package/2006/relationships"><Relationship Id="rId3" Type="http://schemas.openxmlformats.org/officeDocument/2006/relationships/image" Target="../media/image302.png"/><Relationship Id="rId2" Type="http://schemas.openxmlformats.org/officeDocument/2006/relationships/image" Target="../media/image301.jpg"/><Relationship Id="rId1" Type="http://schemas.openxmlformats.org/officeDocument/2006/relationships/slideLayout" Target="../slideLayouts/slideLayout15.xml"/><Relationship Id="rId4" Type="http://schemas.openxmlformats.org/officeDocument/2006/relationships/image" Target="../media/image303.png"/></Relationships>
</file>

<file path=ppt/slides/_rels/slide146.xml.rels><?xml version="1.0" encoding="UTF-8" standalone="yes"?>
<Relationships xmlns="http://schemas.openxmlformats.org/package/2006/relationships"><Relationship Id="rId3" Type="http://schemas.openxmlformats.org/officeDocument/2006/relationships/image" Target="../media/image305.png"/><Relationship Id="rId2" Type="http://schemas.openxmlformats.org/officeDocument/2006/relationships/image" Target="../media/image304.png"/><Relationship Id="rId1" Type="http://schemas.openxmlformats.org/officeDocument/2006/relationships/slideLayout" Target="../slideLayouts/slideLayout15.xml"/><Relationship Id="rId4" Type="http://schemas.openxmlformats.org/officeDocument/2006/relationships/image" Target="../media/image306.png"/></Relationships>
</file>

<file path=ppt/slides/_rels/slide147.xml.rels><?xml version="1.0" encoding="UTF-8" standalone="yes"?>
<Relationships xmlns="http://schemas.openxmlformats.org/package/2006/relationships"><Relationship Id="rId3" Type="http://schemas.openxmlformats.org/officeDocument/2006/relationships/image" Target="../media/image308.png"/><Relationship Id="rId2" Type="http://schemas.openxmlformats.org/officeDocument/2006/relationships/image" Target="../media/image307.png"/><Relationship Id="rId1" Type="http://schemas.openxmlformats.org/officeDocument/2006/relationships/slideLayout" Target="../slideLayouts/slideLayout15.xml"/><Relationship Id="rId4" Type="http://schemas.openxmlformats.org/officeDocument/2006/relationships/image" Target="../media/image309.jp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9.xml.rels><?xml version="1.0" encoding="UTF-8" standalone="yes"?>
<Relationships xmlns="http://schemas.openxmlformats.org/package/2006/relationships"><Relationship Id="rId3" Type="http://schemas.openxmlformats.org/officeDocument/2006/relationships/image" Target="../media/image311.png"/><Relationship Id="rId2" Type="http://schemas.openxmlformats.org/officeDocument/2006/relationships/image" Target="../media/image310.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8" Type="http://schemas.openxmlformats.org/officeDocument/2006/relationships/image" Target="../media/image28.jp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19.png"/><Relationship Id="rId1" Type="http://schemas.openxmlformats.org/officeDocument/2006/relationships/slideLayout" Target="../slideLayouts/slideLayout15.xml"/><Relationship Id="rId6" Type="http://schemas.openxmlformats.org/officeDocument/2006/relationships/diagramColors" Target="../diagrams/colors6.xml"/><Relationship Id="rId11" Type="http://schemas.openxmlformats.org/officeDocument/2006/relationships/image" Target="../media/image31.jpeg"/><Relationship Id="rId5" Type="http://schemas.openxmlformats.org/officeDocument/2006/relationships/diagramQuickStyle" Target="../diagrams/quickStyle6.xml"/><Relationship Id="rId10" Type="http://schemas.openxmlformats.org/officeDocument/2006/relationships/image" Target="../media/image30.jpg"/><Relationship Id="rId4" Type="http://schemas.openxmlformats.org/officeDocument/2006/relationships/diagramLayout" Target="../diagrams/layout6.xml"/><Relationship Id="rId9" Type="http://schemas.openxmlformats.org/officeDocument/2006/relationships/image" Target="../media/image29.jpeg"/></Relationships>
</file>

<file path=ppt/slides/_rels/slide150.xml.rels><?xml version="1.0" encoding="UTF-8" standalone="yes"?>
<Relationships xmlns="http://schemas.openxmlformats.org/package/2006/relationships"><Relationship Id="rId3" Type="http://schemas.openxmlformats.org/officeDocument/2006/relationships/image" Target="../media/image313.png"/><Relationship Id="rId2" Type="http://schemas.openxmlformats.org/officeDocument/2006/relationships/image" Target="../media/image312.jpeg"/><Relationship Id="rId1" Type="http://schemas.openxmlformats.org/officeDocument/2006/relationships/slideLayout" Target="../slideLayouts/slideLayout15.xml"/><Relationship Id="rId5" Type="http://schemas.openxmlformats.org/officeDocument/2006/relationships/image" Target="../media/image315.png"/><Relationship Id="rId4" Type="http://schemas.openxmlformats.org/officeDocument/2006/relationships/image" Target="../media/image314.png"/></Relationships>
</file>

<file path=ppt/slides/_rels/slide15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152.xml.rels><?xml version="1.0" encoding="UTF-8" standalone="yes"?>
<Relationships xmlns="http://schemas.openxmlformats.org/package/2006/relationships"><Relationship Id="rId2" Type="http://schemas.openxmlformats.org/officeDocument/2006/relationships/image" Target="../media/image316.png"/><Relationship Id="rId1" Type="http://schemas.openxmlformats.org/officeDocument/2006/relationships/slideLayout" Target="../slideLayouts/slideLayout15.xml"/></Relationships>
</file>

<file path=ppt/slides/_rels/slide1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17.png"/><Relationship Id="rId1" Type="http://schemas.openxmlformats.org/officeDocument/2006/relationships/slideLayout" Target="../slideLayouts/slideLayout15.xml"/></Relationships>
</file>

<file path=ppt/slides/_rels/slide15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18.png"/><Relationship Id="rId1" Type="http://schemas.openxmlformats.org/officeDocument/2006/relationships/slideLayout" Target="../slideLayouts/slideLayout15.xml"/></Relationships>
</file>

<file path=ppt/slides/_rels/slide155.xml.rels><?xml version="1.0" encoding="UTF-8" standalone="yes"?>
<Relationships xmlns="http://schemas.openxmlformats.org/package/2006/relationships"><Relationship Id="rId3" Type="http://schemas.openxmlformats.org/officeDocument/2006/relationships/image" Target="../media/image320.png"/><Relationship Id="rId2" Type="http://schemas.openxmlformats.org/officeDocument/2006/relationships/image" Target="../media/image319.png"/><Relationship Id="rId1" Type="http://schemas.openxmlformats.org/officeDocument/2006/relationships/slideLayout" Target="../slideLayouts/slideLayout1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7.xml.rels><?xml version="1.0" encoding="UTF-8" standalone="yes"?>
<Relationships xmlns="http://schemas.openxmlformats.org/package/2006/relationships"><Relationship Id="rId2" Type="http://schemas.openxmlformats.org/officeDocument/2006/relationships/image" Target="../media/image321.png"/><Relationship Id="rId1" Type="http://schemas.openxmlformats.org/officeDocument/2006/relationships/slideLayout" Target="../slideLayouts/slideLayout15.xml"/></Relationships>
</file>

<file path=ppt/slides/_rels/slide158.xml.rels><?xml version="1.0" encoding="UTF-8" standalone="yes"?>
<Relationships xmlns="http://schemas.openxmlformats.org/package/2006/relationships"><Relationship Id="rId2" Type="http://schemas.openxmlformats.org/officeDocument/2006/relationships/image" Target="../media/image322.png"/><Relationship Id="rId1" Type="http://schemas.openxmlformats.org/officeDocument/2006/relationships/slideLayout" Target="../slideLayouts/slideLayout15.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0.xml.rels><?xml version="1.0" encoding="UTF-8" standalone="yes"?>
<Relationships xmlns="http://schemas.openxmlformats.org/package/2006/relationships"><Relationship Id="rId2" Type="http://schemas.openxmlformats.org/officeDocument/2006/relationships/image" Target="../media/image323.png"/><Relationship Id="rId1" Type="http://schemas.openxmlformats.org/officeDocument/2006/relationships/slideLayout" Target="../slideLayouts/slideLayout15.xml"/></Relationships>
</file>

<file path=ppt/slides/_rels/slide16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hemeOverride" Target="../theme/themeOverride2.xml"/></Relationships>
</file>

<file path=ppt/slides/_rels/slide162.xml.rels><?xml version="1.0" encoding="UTF-8" standalone="yes"?>
<Relationships xmlns="http://schemas.openxmlformats.org/package/2006/relationships"><Relationship Id="rId2" Type="http://schemas.openxmlformats.org/officeDocument/2006/relationships/image" Target="../media/image324.png"/><Relationship Id="rId1" Type="http://schemas.openxmlformats.org/officeDocument/2006/relationships/slideLayout" Target="../slideLayouts/slideLayout15.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4.xml.rels><?xml version="1.0" encoding="UTF-8" standalone="yes"?>
<Relationships xmlns="http://schemas.openxmlformats.org/package/2006/relationships"><Relationship Id="rId3" Type="http://schemas.openxmlformats.org/officeDocument/2006/relationships/image" Target="../media/image326.png"/><Relationship Id="rId2" Type="http://schemas.openxmlformats.org/officeDocument/2006/relationships/image" Target="../media/image325.png"/><Relationship Id="rId1" Type="http://schemas.openxmlformats.org/officeDocument/2006/relationships/slideLayout" Target="../slideLayouts/slideLayout47.xml"/></Relationships>
</file>

<file path=ppt/slides/_rels/slide165.xml.rels><?xml version="1.0" encoding="UTF-8" standalone="yes"?>
<Relationships xmlns="http://schemas.openxmlformats.org/package/2006/relationships"><Relationship Id="rId3" Type="http://schemas.openxmlformats.org/officeDocument/2006/relationships/package" Target="../embeddings/Dibujo_de_Microsoft_Visio6.vsdx"/><Relationship Id="rId2" Type="http://schemas.openxmlformats.org/officeDocument/2006/relationships/slideLayout" Target="../slideLayouts/slideLayout48.xml"/><Relationship Id="rId1" Type="http://schemas.openxmlformats.org/officeDocument/2006/relationships/vmlDrawing" Target="../drawings/vmlDrawing6.vml"/><Relationship Id="rId4" Type="http://schemas.openxmlformats.org/officeDocument/2006/relationships/image" Target="../media/image327.emf"/></Relationships>
</file>

<file path=ppt/slides/_rels/slide166.xml.rels><?xml version="1.0" encoding="UTF-8" standalone="yes"?>
<Relationships xmlns="http://schemas.openxmlformats.org/package/2006/relationships"><Relationship Id="rId3" Type="http://schemas.openxmlformats.org/officeDocument/2006/relationships/image" Target="../media/image328.png"/><Relationship Id="rId2" Type="http://schemas.openxmlformats.org/officeDocument/2006/relationships/notesSlide" Target="../notesSlides/notesSlide3.xml"/><Relationship Id="rId1" Type="http://schemas.openxmlformats.org/officeDocument/2006/relationships/slideLayout" Target="../slideLayouts/slideLayout49.xml"/></Relationships>
</file>

<file path=ppt/slides/_rels/slide167.xml.rels><?xml version="1.0" encoding="UTF-8" standalone="yes"?>
<Relationships xmlns="http://schemas.openxmlformats.org/package/2006/relationships"><Relationship Id="rId3" Type="http://schemas.openxmlformats.org/officeDocument/2006/relationships/package" Target="../embeddings/Dibujo_de_Microsoft_Visio7.vsdx"/><Relationship Id="rId2" Type="http://schemas.openxmlformats.org/officeDocument/2006/relationships/slideLayout" Target="../slideLayouts/slideLayout50.xml"/><Relationship Id="rId1" Type="http://schemas.openxmlformats.org/officeDocument/2006/relationships/vmlDrawing" Target="../drawings/vmlDrawing7.vml"/><Relationship Id="rId4" Type="http://schemas.openxmlformats.org/officeDocument/2006/relationships/image" Target="../media/image329.emf"/></Relationships>
</file>

<file path=ppt/slides/_rels/slide168.xml.rels><?xml version="1.0" encoding="UTF-8" standalone="yes"?>
<Relationships xmlns="http://schemas.openxmlformats.org/package/2006/relationships"><Relationship Id="rId2" Type="http://schemas.openxmlformats.org/officeDocument/2006/relationships/image" Target="../media/image330.png"/><Relationship Id="rId1" Type="http://schemas.openxmlformats.org/officeDocument/2006/relationships/slideLayout" Target="../slideLayouts/slideLayout51.xml"/></Relationships>
</file>

<file path=ppt/slides/_rels/slide169.xml.rels><?xml version="1.0" encoding="UTF-8" standalone="yes"?>
<Relationships xmlns="http://schemas.openxmlformats.org/package/2006/relationships"><Relationship Id="rId2" Type="http://schemas.openxmlformats.org/officeDocument/2006/relationships/image" Target="../media/image331.png"/><Relationship Id="rId1" Type="http://schemas.openxmlformats.org/officeDocument/2006/relationships/slideLayout" Target="../slideLayouts/slideLayout52.xml"/></Relationships>
</file>

<file path=ppt/slides/_rels/slide1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1.xml.rels><?xml version="1.0" encoding="UTF-8" standalone="yes"?>
<Relationships xmlns="http://schemas.openxmlformats.org/package/2006/relationships"><Relationship Id="rId2" Type="http://schemas.openxmlformats.org/officeDocument/2006/relationships/image" Target="../media/image332.png"/><Relationship Id="rId1" Type="http://schemas.openxmlformats.org/officeDocument/2006/relationships/slideLayout" Target="../slideLayouts/slideLayout53.xml"/></Relationships>
</file>

<file path=ppt/slides/_rels/slide172.xml.rels><?xml version="1.0" encoding="UTF-8" standalone="yes"?>
<Relationships xmlns="http://schemas.openxmlformats.org/package/2006/relationships"><Relationship Id="rId2" Type="http://schemas.openxmlformats.org/officeDocument/2006/relationships/image" Target="../media/image333.png"/><Relationship Id="rId1" Type="http://schemas.openxmlformats.org/officeDocument/2006/relationships/slideLayout" Target="../slideLayouts/slideLayout54.xml"/></Relationships>
</file>

<file path=ppt/slides/_rels/slide173.xml.rels><?xml version="1.0" encoding="UTF-8" standalone="yes"?>
<Relationships xmlns="http://schemas.openxmlformats.org/package/2006/relationships"><Relationship Id="rId2" Type="http://schemas.openxmlformats.org/officeDocument/2006/relationships/image" Target="../media/image334.png"/><Relationship Id="rId1" Type="http://schemas.openxmlformats.org/officeDocument/2006/relationships/slideLayout" Target="../slideLayouts/slideLayout55.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6.xml.rels><?xml version="1.0" encoding="UTF-8" standalone="yes"?>
<Relationships xmlns="http://schemas.openxmlformats.org/package/2006/relationships"><Relationship Id="rId3" Type="http://schemas.openxmlformats.org/officeDocument/2006/relationships/image" Target="../media/image336.png"/><Relationship Id="rId2" Type="http://schemas.openxmlformats.org/officeDocument/2006/relationships/image" Target="../media/image335.png"/><Relationship Id="rId1" Type="http://schemas.openxmlformats.org/officeDocument/2006/relationships/slideLayout" Target="../slideLayouts/slideLayout15.xml"/></Relationships>
</file>

<file path=ppt/slides/_rels/slide177.xml.rels><?xml version="1.0" encoding="UTF-8" standalone="yes"?>
<Relationships xmlns="http://schemas.openxmlformats.org/package/2006/relationships"><Relationship Id="rId3" Type="http://schemas.openxmlformats.org/officeDocument/2006/relationships/image" Target="../media/image338.png"/><Relationship Id="rId2" Type="http://schemas.openxmlformats.org/officeDocument/2006/relationships/image" Target="../media/image337.png"/><Relationship Id="rId1" Type="http://schemas.openxmlformats.org/officeDocument/2006/relationships/slideLayout" Target="../slideLayouts/slideLayout15.xml"/></Relationships>
</file>

<file path=ppt/slides/_rels/slide178.xml.rels><?xml version="1.0" encoding="UTF-8" standalone="yes"?>
<Relationships xmlns="http://schemas.openxmlformats.org/package/2006/relationships"><Relationship Id="rId3" Type="http://schemas.openxmlformats.org/officeDocument/2006/relationships/image" Target="../media/image340.png"/><Relationship Id="rId2" Type="http://schemas.openxmlformats.org/officeDocument/2006/relationships/image" Target="../media/image339.png"/><Relationship Id="rId1" Type="http://schemas.openxmlformats.org/officeDocument/2006/relationships/slideLayout" Target="../slideLayouts/slideLayout15.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5.xml"/></Relationships>
</file>

<file path=ppt/slides/_rels/slide180.xml.rels><?xml version="1.0" encoding="UTF-8" standalone="yes"?>
<Relationships xmlns="http://schemas.openxmlformats.org/package/2006/relationships"><Relationship Id="rId3" Type="http://schemas.openxmlformats.org/officeDocument/2006/relationships/image" Target="../media/image342.png"/><Relationship Id="rId2" Type="http://schemas.openxmlformats.org/officeDocument/2006/relationships/image" Target="../media/image341.png"/><Relationship Id="rId1" Type="http://schemas.openxmlformats.org/officeDocument/2006/relationships/slideLayout" Target="../slideLayouts/slideLayout15.xml"/><Relationship Id="rId5" Type="http://schemas.openxmlformats.org/officeDocument/2006/relationships/image" Target="../media/image344.png"/><Relationship Id="rId4" Type="http://schemas.openxmlformats.org/officeDocument/2006/relationships/image" Target="../media/image343.png"/></Relationships>
</file>

<file path=ppt/slides/_rels/slide181.xml.rels><?xml version="1.0" encoding="UTF-8" standalone="yes"?>
<Relationships xmlns="http://schemas.openxmlformats.org/package/2006/relationships"><Relationship Id="rId3" Type="http://schemas.openxmlformats.org/officeDocument/2006/relationships/diagramLayout" Target="../diagrams/layout26.xml"/><Relationship Id="rId7" Type="http://schemas.openxmlformats.org/officeDocument/2006/relationships/image" Target="../media/image349.png"/><Relationship Id="rId2" Type="http://schemas.openxmlformats.org/officeDocument/2006/relationships/diagramData" Target="../diagrams/data26.xml"/><Relationship Id="rId1" Type="http://schemas.openxmlformats.org/officeDocument/2006/relationships/slideLayout" Target="../slideLayouts/slideLayout15.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182.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15.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183.xml.rels><?xml version="1.0" encoding="UTF-8" standalone="yes"?>
<Relationships xmlns="http://schemas.openxmlformats.org/package/2006/relationships"><Relationship Id="rId3" Type="http://schemas.openxmlformats.org/officeDocument/2006/relationships/diagramLayout" Target="../diagrams/layout28.xml"/><Relationship Id="rId7" Type="http://schemas.openxmlformats.org/officeDocument/2006/relationships/image" Target="../media/image359.png"/><Relationship Id="rId2" Type="http://schemas.openxmlformats.org/officeDocument/2006/relationships/diagramData" Target="../diagrams/data28.xml"/><Relationship Id="rId1" Type="http://schemas.openxmlformats.org/officeDocument/2006/relationships/slideLayout" Target="../slideLayouts/slideLayout15.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184.xml.rels><?xml version="1.0" encoding="UTF-8" standalone="yes"?>
<Relationships xmlns="http://schemas.openxmlformats.org/package/2006/relationships"><Relationship Id="rId3" Type="http://schemas.openxmlformats.org/officeDocument/2006/relationships/diagramLayout" Target="../diagrams/layout29.xml"/><Relationship Id="rId7" Type="http://schemas.openxmlformats.org/officeDocument/2006/relationships/image" Target="../media/image368.png"/><Relationship Id="rId2" Type="http://schemas.openxmlformats.org/officeDocument/2006/relationships/diagramData" Target="../diagrams/data29.xml"/><Relationship Id="rId1" Type="http://schemas.openxmlformats.org/officeDocument/2006/relationships/slideLayout" Target="../slideLayouts/slideLayout15.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185.xml.rels><?xml version="1.0" encoding="UTF-8" standalone="yes"?>
<Relationships xmlns="http://schemas.openxmlformats.org/package/2006/relationships"><Relationship Id="rId3" Type="http://schemas.openxmlformats.org/officeDocument/2006/relationships/diagramLayout" Target="../diagrams/layout30.xml"/><Relationship Id="rId7" Type="http://schemas.openxmlformats.org/officeDocument/2006/relationships/image" Target="../media/image375.png"/><Relationship Id="rId2" Type="http://schemas.openxmlformats.org/officeDocument/2006/relationships/diagramData" Target="../diagrams/data30.xml"/><Relationship Id="rId1" Type="http://schemas.openxmlformats.org/officeDocument/2006/relationships/slideLayout" Target="../slideLayouts/slideLayout15.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186.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15.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187.xml.rels><?xml version="1.0" encoding="UTF-8" standalone="yes"?>
<Relationships xmlns="http://schemas.openxmlformats.org/package/2006/relationships"><Relationship Id="rId2" Type="http://schemas.openxmlformats.org/officeDocument/2006/relationships/image" Target="../media/image379.png"/><Relationship Id="rId1" Type="http://schemas.openxmlformats.org/officeDocument/2006/relationships/slideLayout" Target="../slideLayouts/slideLayout15.xml"/></Relationships>
</file>

<file path=ppt/slides/_rels/slide188.xml.rels><?xml version="1.0" encoding="UTF-8" standalone="yes"?>
<Relationships xmlns="http://schemas.openxmlformats.org/package/2006/relationships"><Relationship Id="rId2" Type="http://schemas.openxmlformats.org/officeDocument/2006/relationships/image" Target="../media/image380.png"/><Relationship Id="rId1" Type="http://schemas.openxmlformats.org/officeDocument/2006/relationships/slideLayout" Target="../slideLayouts/slideLayout15.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5.xml"/></Relationships>
</file>

<file path=ppt/slides/_rels/slide190.xml.rels><?xml version="1.0" encoding="UTF-8" standalone="yes"?>
<Relationships xmlns="http://schemas.openxmlformats.org/package/2006/relationships"><Relationship Id="rId2" Type="http://schemas.openxmlformats.org/officeDocument/2006/relationships/image" Target="../media/image381.png"/><Relationship Id="rId1" Type="http://schemas.openxmlformats.org/officeDocument/2006/relationships/slideLayout" Target="../slideLayouts/slideLayout56.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2.xml.rels><?xml version="1.0" encoding="UTF-8" standalone="yes"?>
<Relationships xmlns="http://schemas.openxmlformats.org/package/2006/relationships"><Relationship Id="rId2" Type="http://schemas.openxmlformats.org/officeDocument/2006/relationships/image" Target="../media/image382.png"/><Relationship Id="rId1" Type="http://schemas.openxmlformats.org/officeDocument/2006/relationships/slideLayout" Target="../slideLayouts/slideLayout57.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4.xml.rels><?xml version="1.0" encoding="UTF-8" standalone="yes"?>
<Relationships xmlns="http://schemas.openxmlformats.org/package/2006/relationships"><Relationship Id="rId2" Type="http://schemas.openxmlformats.org/officeDocument/2006/relationships/image" Target="../media/image383.png"/><Relationship Id="rId1" Type="http://schemas.openxmlformats.org/officeDocument/2006/relationships/slideLayout" Target="../slideLayouts/slideLayout58.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6.xml.rels><?xml version="1.0" encoding="UTF-8" standalone="yes"?>
<Relationships xmlns="http://schemas.openxmlformats.org/package/2006/relationships"><Relationship Id="rId2" Type="http://schemas.openxmlformats.org/officeDocument/2006/relationships/image" Target="../media/image384.png"/><Relationship Id="rId1" Type="http://schemas.openxmlformats.org/officeDocument/2006/relationships/slideLayout" Target="../slideLayouts/slideLayout59.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8.xml.rels><?xml version="1.0" encoding="UTF-8" standalone="yes"?>
<Relationships xmlns="http://schemas.openxmlformats.org/package/2006/relationships"><Relationship Id="rId2" Type="http://schemas.openxmlformats.org/officeDocument/2006/relationships/image" Target="../media/image385.png"/><Relationship Id="rId1" Type="http://schemas.openxmlformats.org/officeDocument/2006/relationships/slideLayout" Target="../slideLayouts/slideLayout60.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200.xml.rels><?xml version="1.0" encoding="UTF-8" standalone="yes"?>
<Relationships xmlns="http://schemas.openxmlformats.org/package/2006/relationships"><Relationship Id="rId2" Type="http://schemas.openxmlformats.org/officeDocument/2006/relationships/image" Target="../media/image386.png"/><Relationship Id="rId1" Type="http://schemas.openxmlformats.org/officeDocument/2006/relationships/slideLayout" Target="../slideLayouts/slideLayout6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2.xml.rels><?xml version="1.0" encoding="UTF-8" standalone="yes"?>
<Relationships xmlns="http://schemas.openxmlformats.org/package/2006/relationships"><Relationship Id="rId2" Type="http://schemas.openxmlformats.org/officeDocument/2006/relationships/image" Target="../media/image387.png"/><Relationship Id="rId1" Type="http://schemas.openxmlformats.org/officeDocument/2006/relationships/slideLayout" Target="../slideLayouts/slideLayout62.xml"/></Relationships>
</file>

<file path=ppt/slides/_rels/slide203.xml.rels><?xml version="1.0" encoding="UTF-8" standalone="yes"?>
<Relationships xmlns="http://schemas.openxmlformats.org/package/2006/relationships"><Relationship Id="rId3" Type="http://schemas.openxmlformats.org/officeDocument/2006/relationships/image" Target="../media/image389.png"/><Relationship Id="rId2" Type="http://schemas.openxmlformats.org/officeDocument/2006/relationships/image" Target="../media/image388.png"/><Relationship Id="rId1" Type="http://schemas.openxmlformats.org/officeDocument/2006/relationships/slideLayout" Target="../slideLayouts/slideLayout63.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5.xml.rels><?xml version="1.0" encoding="UTF-8" standalone="yes"?>
<Relationships xmlns="http://schemas.openxmlformats.org/package/2006/relationships"><Relationship Id="rId3" Type="http://schemas.openxmlformats.org/officeDocument/2006/relationships/image" Target="../media/image391.png"/><Relationship Id="rId2" Type="http://schemas.openxmlformats.org/officeDocument/2006/relationships/image" Target="../media/image390.png"/><Relationship Id="rId1" Type="http://schemas.openxmlformats.org/officeDocument/2006/relationships/slideLayout" Target="../slideLayouts/slideLayout64.xml"/><Relationship Id="rId4" Type="http://schemas.openxmlformats.org/officeDocument/2006/relationships/image" Target="../media/image392.png"/></Relationships>
</file>

<file path=ppt/slides/_rels/slide206.xml.rels><?xml version="1.0" encoding="UTF-8" standalone="yes"?>
<Relationships xmlns="http://schemas.openxmlformats.org/package/2006/relationships"><Relationship Id="rId3" Type="http://schemas.openxmlformats.org/officeDocument/2006/relationships/image" Target="../media/image393.png"/><Relationship Id="rId2" Type="http://schemas.openxmlformats.org/officeDocument/2006/relationships/image" Target="../media/image391.png"/><Relationship Id="rId1" Type="http://schemas.openxmlformats.org/officeDocument/2006/relationships/slideLayout" Target="../slideLayouts/slideLayout65.xml"/><Relationship Id="rId4" Type="http://schemas.openxmlformats.org/officeDocument/2006/relationships/image" Target="../media/image394.png"/></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5.xml"/><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8.pn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5.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5.xml"/><Relationship Id="rId4" Type="http://schemas.openxmlformats.org/officeDocument/2006/relationships/image" Target="../media/image53.png"/></Relationships>
</file>

<file path=ppt/slides/_rels/slide3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5.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6.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0.png"/><Relationship Id="rId2" Type="http://schemas.openxmlformats.org/officeDocument/2006/relationships/diagramData" Target="../diagrams/data1.xml"/><Relationship Id="rId1" Type="http://schemas.openxmlformats.org/officeDocument/2006/relationships/slideLayout" Target="../slideLayouts/slideLayout1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diagramLayout" Target="../diagrams/layout9.xml"/><Relationship Id="rId7" Type="http://schemas.openxmlformats.org/officeDocument/2006/relationships/image" Target="../media/image59.png"/><Relationship Id="rId2" Type="http://schemas.openxmlformats.org/officeDocument/2006/relationships/diagramData" Target="../diagrams/data9.xml"/><Relationship Id="rId1" Type="http://schemas.openxmlformats.org/officeDocument/2006/relationships/slideLayout" Target="../slideLayouts/slideLayout15.xml"/><Relationship Id="rId6" Type="http://schemas.microsoft.com/office/2007/relationships/diagramDrawing" Target="../diagrams/drawing9.xml"/><Relationship Id="rId5" Type="http://schemas.openxmlformats.org/officeDocument/2006/relationships/diagramColors" Target="../diagrams/colors9.xml"/><Relationship Id="rId10" Type="http://schemas.openxmlformats.org/officeDocument/2006/relationships/image" Target="../media/image62.png"/><Relationship Id="rId4" Type="http://schemas.openxmlformats.org/officeDocument/2006/relationships/diagramQuickStyle" Target="../diagrams/quickStyle9.xml"/><Relationship Id="rId9" Type="http://schemas.openxmlformats.org/officeDocument/2006/relationships/image" Target="../media/image6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15.xml"/><Relationship Id="rId4" Type="http://schemas.openxmlformats.org/officeDocument/2006/relationships/image" Target="../media/image66.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8" Type="http://schemas.openxmlformats.org/officeDocument/2006/relationships/diagramLayout" Target="../diagrams/layout11.xml"/><Relationship Id="rId13" Type="http://schemas.openxmlformats.org/officeDocument/2006/relationships/diagramLayout" Target="../diagrams/layout12.xml"/><Relationship Id="rId3" Type="http://schemas.openxmlformats.org/officeDocument/2006/relationships/diagramLayout" Target="../diagrams/layout10.xml"/><Relationship Id="rId7" Type="http://schemas.openxmlformats.org/officeDocument/2006/relationships/diagramData" Target="../diagrams/data11.xml"/><Relationship Id="rId12" Type="http://schemas.openxmlformats.org/officeDocument/2006/relationships/diagramData" Target="../diagrams/data12.xml"/><Relationship Id="rId2" Type="http://schemas.openxmlformats.org/officeDocument/2006/relationships/diagramData" Target="../diagrams/data10.xml"/><Relationship Id="rId16" Type="http://schemas.microsoft.com/office/2007/relationships/diagramDrawing" Target="../diagrams/drawing12.xml"/><Relationship Id="rId1" Type="http://schemas.openxmlformats.org/officeDocument/2006/relationships/slideLayout" Target="../slideLayouts/slideLayout15.xml"/><Relationship Id="rId6" Type="http://schemas.microsoft.com/office/2007/relationships/diagramDrawing" Target="../diagrams/drawing10.xml"/><Relationship Id="rId11" Type="http://schemas.microsoft.com/office/2007/relationships/diagramDrawing" Target="../diagrams/drawing11.xml"/><Relationship Id="rId5" Type="http://schemas.openxmlformats.org/officeDocument/2006/relationships/diagramColors" Target="../diagrams/colors10.xml"/><Relationship Id="rId15" Type="http://schemas.openxmlformats.org/officeDocument/2006/relationships/diagramColors" Target="../diagrams/colors12.xml"/><Relationship Id="rId10" Type="http://schemas.openxmlformats.org/officeDocument/2006/relationships/diagramColors" Target="../diagrams/colors11.xml"/><Relationship Id="rId4" Type="http://schemas.openxmlformats.org/officeDocument/2006/relationships/diagramQuickStyle" Target="../diagrams/quickStyle10.xml"/><Relationship Id="rId9" Type="http://schemas.openxmlformats.org/officeDocument/2006/relationships/diagramQuickStyle" Target="../diagrams/quickStyle11.xml"/><Relationship Id="rId14" Type="http://schemas.openxmlformats.org/officeDocument/2006/relationships/diagramQuickStyle" Target="../diagrams/quickStyle12.xml"/></Relationships>
</file>

<file path=ppt/slides/_rels/slide4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5.xml"/><Relationship Id="rId4" Type="http://schemas.openxmlformats.org/officeDocument/2006/relationships/image" Target="../media/image88.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5.xml"/><Relationship Id="rId4" Type="http://schemas.openxmlformats.org/officeDocument/2006/relationships/image" Target="../media/image1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package" Target="../embeddings/Dibujo_de_Microsoft_Visio1.vsdx"/><Relationship Id="rId2" Type="http://schemas.openxmlformats.org/officeDocument/2006/relationships/slideLayout" Target="../slideLayouts/slideLayout15.xml"/><Relationship Id="rId1" Type="http://schemas.openxmlformats.org/officeDocument/2006/relationships/vmlDrawing" Target="../drawings/vmlDrawing1.vml"/><Relationship Id="rId4" Type="http://schemas.openxmlformats.org/officeDocument/2006/relationships/image" Target="../media/image89.emf"/></Relationships>
</file>

<file path=ppt/slides/_rels/slide52.xml.rels><?xml version="1.0" encoding="UTF-8" standalone="yes"?>
<Relationships xmlns="http://schemas.openxmlformats.org/package/2006/relationships"><Relationship Id="rId3" Type="http://schemas.openxmlformats.org/officeDocument/2006/relationships/package" Target="../embeddings/Dibujo_de_Microsoft_Visio2.vsdx"/><Relationship Id="rId2" Type="http://schemas.openxmlformats.org/officeDocument/2006/relationships/slideLayout" Target="../slideLayouts/slideLayout15.xml"/><Relationship Id="rId1" Type="http://schemas.openxmlformats.org/officeDocument/2006/relationships/vmlDrawing" Target="../drawings/vmlDrawing2.vml"/><Relationship Id="rId4" Type="http://schemas.openxmlformats.org/officeDocument/2006/relationships/image" Target="../media/image90.emf"/></Relationships>
</file>

<file path=ppt/slides/_rels/slide53.xml.rels><?xml version="1.0" encoding="UTF-8" standalone="yes"?>
<Relationships xmlns="http://schemas.openxmlformats.org/package/2006/relationships"><Relationship Id="rId3" Type="http://schemas.openxmlformats.org/officeDocument/2006/relationships/package" Target="../embeddings/Dibujo_de_Microsoft_Visio3.vsdx"/><Relationship Id="rId2" Type="http://schemas.openxmlformats.org/officeDocument/2006/relationships/slideLayout" Target="../slideLayouts/slideLayout15.xml"/><Relationship Id="rId1" Type="http://schemas.openxmlformats.org/officeDocument/2006/relationships/vmlDrawing" Target="../drawings/vmlDrawing3.vml"/><Relationship Id="rId4" Type="http://schemas.openxmlformats.org/officeDocument/2006/relationships/image" Target="../media/image91.emf"/></Relationships>
</file>

<file path=ppt/slides/_rels/slide54.xml.rels><?xml version="1.0" encoding="UTF-8" standalone="yes"?>
<Relationships xmlns="http://schemas.openxmlformats.org/package/2006/relationships"><Relationship Id="rId3" Type="http://schemas.openxmlformats.org/officeDocument/2006/relationships/package" Target="../embeddings/Dibujo_de_Microsoft_Visio4.vsdx"/><Relationship Id="rId2" Type="http://schemas.openxmlformats.org/officeDocument/2006/relationships/slideLayout" Target="../slideLayouts/slideLayout15.xml"/><Relationship Id="rId1" Type="http://schemas.openxmlformats.org/officeDocument/2006/relationships/vmlDrawing" Target="../drawings/vmlDrawing4.vml"/><Relationship Id="rId4" Type="http://schemas.openxmlformats.org/officeDocument/2006/relationships/image" Target="../media/image92.emf"/></Relationships>
</file>

<file path=ppt/slides/_rels/slide55.xml.rels><?xml version="1.0" encoding="UTF-8" standalone="yes"?>
<Relationships xmlns="http://schemas.openxmlformats.org/package/2006/relationships"><Relationship Id="rId3" Type="http://schemas.openxmlformats.org/officeDocument/2006/relationships/package" Target="../embeddings/Dibujo_de_Microsoft_Visio5.vsdx"/><Relationship Id="rId2" Type="http://schemas.openxmlformats.org/officeDocument/2006/relationships/slideLayout" Target="../slideLayouts/slideLayout15.xml"/><Relationship Id="rId1" Type="http://schemas.openxmlformats.org/officeDocument/2006/relationships/vmlDrawing" Target="../drawings/vmlDrawing5.vml"/><Relationship Id="rId4" Type="http://schemas.openxmlformats.org/officeDocument/2006/relationships/image" Target="../media/image93.em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15.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0.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108.png"/><Relationship Id="rId2" Type="http://schemas.openxmlformats.org/officeDocument/2006/relationships/image" Target="../media/image103.png"/><Relationship Id="rId1" Type="http://schemas.openxmlformats.org/officeDocument/2006/relationships/slideLayout" Target="../slideLayouts/slideLayout15.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jpeg"/></Relationships>
</file>

<file path=ppt/slides/_rels/slide6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5.jpeg"/><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jpeg"/><Relationship Id="rId1" Type="http://schemas.openxmlformats.org/officeDocument/2006/relationships/slideLayout" Target="../slideLayouts/slideLayout15.xml"/><Relationship Id="rId5" Type="http://schemas.openxmlformats.org/officeDocument/2006/relationships/image" Target="../media/image113.png"/><Relationship Id="rId4" Type="http://schemas.openxmlformats.org/officeDocument/2006/relationships/image" Target="../media/image112.png"/></Relationships>
</file>

<file path=ppt/slides/_rels/slide6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15.xml"/><Relationship Id="rId4" Type="http://schemas.openxmlformats.org/officeDocument/2006/relationships/image" Target="../media/image116.png"/></Relationships>
</file>

<file path=ppt/slides/_rels/slide67.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image" Target="../media/image106.png"/><Relationship Id="rId7" Type="http://schemas.openxmlformats.org/officeDocument/2006/relationships/image" Target="../media/image125.png"/><Relationship Id="rId2" Type="http://schemas.openxmlformats.org/officeDocument/2006/relationships/image" Target="../media/image121.jpeg"/><Relationship Id="rId1" Type="http://schemas.openxmlformats.org/officeDocument/2006/relationships/slideLayout" Target="../slideLayouts/slideLayout15.xml"/><Relationship Id="rId6" Type="http://schemas.openxmlformats.org/officeDocument/2006/relationships/image" Target="../media/image124.png"/><Relationship Id="rId5" Type="http://schemas.openxmlformats.org/officeDocument/2006/relationships/image" Target="../media/image123.gif"/><Relationship Id="rId4" Type="http://schemas.openxmlformats.org/officeDocument/2006/relationships/image" Target="../media/image122.png"/></Relationships>
</file>

<file path=ppt/slides/_rels/slide71.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15.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73.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15.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74.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15.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15.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7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15.xml"/><Relationship Id="rId4" Type="http://schemas.openxmlformats.org/officeDocument/2006/relationships/image" Target="../media/image127.jpeg"/></Relationships>
</file>

<file path=ppt/slides/_rels/slide77.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jpeg"/><Relationship Id="rId1" Type="http://schemas.openxmlformats.org/officeDocument/2006/relationships/slideLayout" Target="../slideLayouts/slideLayout15.xml"/><Relationship Id="rId5" Type="http://schemas.openxmlformats.org/officeDocument/2006/relationships/image" Target="../media/image131.png"/><Relationship Id="rId4" Type="http://schemas.openxmlformats.org/officeDocument/2006/relationships/image" Target="../media/image130.png"/></Relationships>
</file>

<file path=ppt/slides/_rels/slide78.xml.rels><?xml version="1.0" encoding="UTF-8" standalone="yes"?>
<Relationships xmlns="http://schemas.openxmlformats.org/package/2006/relationships"><Relationship Id="rId8" Type="http://schemas.openxmlformats.org/officeDocument/2006/relationships/image" Target="../media/image138.png"/><Relationship Id="rId13" Type="http://schemas.openxmlformats.org/officeDocument/2006/relationships/image" Target="../media/image143.png"/><Relationship Id="rId3" Type="http://schemas.openxmlformats.org/officeDocument/2006/relationships/image" Target="../media/image133.gif"/><Relationship Id="rId7" Type="http://schemas.openxmlformats.org/officeDocument/2006/relationships/image" Target="../media/image137.png"/><Relationship Id="rId12" Type="http://schemas.openxmlformats.org/officeDocument/2006/relationships/image" Target="../media/image142.png"/><Relationship Id="rId2" Type="http://schemas.openxmlformats.org/officeDocument/2006/relationships/image" Target="../media/image132.jpeg"/><Relationship Id="rId1" Type="http://schemas.openxmlformats.org/officeDocument/2006/relationships/slideLayout" Target="../slideLayouts/slideLayout15.xml"/><Relationship Id="rId6" Type="http://schemas.openxmlformats.org/officeDocument/2006/relationships/image" Target="../media/image136.png"/><Relationship Id="rId11" Type="http://schemas.openxmlformats.org/officeDocument/2006/relationships/image" Target="../media/image141.png"/><Relationship Id="rId5" Type="http://schemas.openxmlformats.org/officeDocument/2006/relationships/image" Target="../media/image135.png"/><Relationship Id="rId10" Type="http://schemas.openxmlformats.org/officeDocument/2006/relationships/image" Target="../media/image140.png"/><Relationship Id="rId4" Type="http://schemas.openxmlformats.org/officeDocument/2006/relationships/image" Target="../media/image134.png"/><Relationship Id="rId9" Type="http://schemas.openxmlformats.org/officeDocument/2006/relationships/image" Target="../media/image139.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15.xml"/><Relationship Id="rId4" Type="http://schemas.openxmlformats.org/officeDocument/2006/relationships/image" Target="../media/image148.png"/></Relationships>
</file>

<file path=ppt/slides/_rels/slide82.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9.png"/><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8" Type="http://schemas.openxmlformats.org/officeDocument/2006/relationships/diagramLayout" Target="../diagrams/layout18.xml"/><Relationship Id="rId3" Type="http://schemas.openxmlformats.org/officeDocument/2006/relationships/diagramLayout" Target="../diagrams/layout17.xml"/><Relationship Id="rId7" Type="http://schemas.openxmlformats.org/officeDocument/2006/relationships/diagramData" Target="../diagrams/data18.xml"/><Relationship Id="rId2" Type="http://schemas.openxmlformats.org/officeDocument/2006/relationships/diagramData" Target="../diagrams/data17.xml"/><Relationship Id="rId1" Type="http://schemas.openxmlformats.org/officeDocument/2006/relationships/slideLayout" Target="../slideLayouts/slideLayout15.xml"/><Relationship Id="rId6" Type="http://schemas.microsoft.com/office/2007/relationships/diagramDrawing" Target="../diagrams/drawing17.xml"/><Relationship Id="rId11" Type="http://schemas.microsoft.com/office/2007/relationships/diagramDrawing" Target="../diagrams/drawing18.xml"/><Relationship Id="rId5" Type="http://schemas.openxmlformats.org/officeDocument/2006/relationships/diagramColors" Target="../diagrams/colors17.xml"/><Relationship Id="rId10" Type="http://schemas.openxmlformats.org/officeDocument/2006/relationships/diagramColors" Target="../diagrams/colors18.xml"/><Relationship Id="rId4" Type="http://schemas.openxmlformats.org/officeDocument/2006/relationships/diagramQuickStyle" Target="../diagrams/quickStyle17.xml"/><Relationship Id="rId9" Type="http://schemas.openxmlformats.org/officeDocument/2006/relationships/diagramQuickStyle" Target="../diagrams/quickStyle18.xml"/></Relationships>
</file>

<file path=ppt/slides/_rels/slide84.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15.xml"/><Relationship Id="rId5" Type="http://schemas.openxmlformats.org/officeDocument/2006/relationships/image" Target="../media/image159.png"/><Relationship Id="rId4" Type="http://schemas.openxmlformats.org/officeDocument/2006/relationships/image" Target="../media/image158.png"/></Relationships>
</file>

<file path=ppt/slides/_rels/slide85.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15.xml"/></Relationships>
</file>

<file path=ppt/slides/_rels/slide86.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png"/><Relationship Id="rId1" Type="http://schemas.openxmlformats.org/officeDocument/2006/relationships/slideLayout" Target="../slideLayouts/slideLayout15.xml"/><Relationship Id="rId5" Type="http://schemas.openxmlformats.org/officeDocument/2006/relationships/image" Target="../media/image164.png"/><Relationship Id="rId4" Type="http://schemas.openxmlformats.org/officeDocument/2006/relationships/image" Target="../media/image163.png"/></Relationships>
</file>

<file path=ppt/slides/_rels/slide87.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165.png"/><Relationship Id="rId1" Type="http://schemas.openxmlformats.org/officeDocument/2006/relationships/slideLayout" Target="../slideLayouts/slideLayout15.xml"/><Relationship Id="rId4" Type="http://schemas.openxmlformats.org/officeDocument/2006/relationships/image" Target="../media/image167.png"/></Relationships>
</file>

<file path=ppt/slides/_rels/slide88.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68.png"/><Relationship Id="rId1" Type="http://schemas.openxmlformats.org/officeDocument/2006/relationships/slideLayout" Target="../slideLayouts/slideLayout15.xml"/><Relationship Id="rId5" Type="http://schemas.openxmlformats.org/officeDocument/2006/relationships/image" Target="../media/image171.png"/><Relationship Id="rId4" Type="http://schemas.openxmlformats.org/officeDocument/2006/relationships/image" Target="../media/image170.png"/></Relationships>
</file>

<file path=ppt/slides/_rels/slide89.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3" Type="http://schemas.openxmlformats.org/officeDocument/2006/relationships/image" Target="../media/image178.jpeg"/><Relationship Id="rId2" Type="http://schemas.openxmlformats.org/officeDocument/2006/relationships/image" Target="../media/image177.png"/><Relationship Id="rId1" Type="http://schemas.openxmlformats.org/officeDocument/2006/relationships/slideLayout" Target="../slideLayouts/slideLayout15.xml"/><Relationship Id="rId5" Type="http://schemas.openxmlformats.org/officeDocument/2006/relationships/image" Target="../media/image180.png"/><Relationship Id="rId4" Type="http://schemas.openxmlformats.org/officeDocument/2006/relationships/image" Target="../media/image179.png"/></Relationships>
</file>

<file path=ppt/slides/_rels/slide94.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slideLayout" Target="../slideLayouts/slideLayout15.xml"/><Relationship Id="rId1" Type="http://schemas.openxmlformats.org/officeDocument/2006/relationships/themeOverride" Target="../theme/themeOverride1.xml"/><Relationship Id="rId4" Type="http://schemas.microsoft.com/office/2007/relationships/hdphoto" Target="../media/hdphoto3.wdp"/></Relationships>
</file>

<file path=ppt/slides/_rels/slide95.xml.rels><?xml version="1.0" encoding="UTF-8" standalone="yes"?>
<Relationships xmlns="http://schemas.openxmlformats.org/package/2006/relationships"><Relationship Id="rId3" Type="http://schemas.openxmlformats.org/officeDocument/2006/relationships/image" Target="../media/image183.jpeg"/><Relationship Id="rId2" Type="http://schemas.openxmlformats.org/officeDocument/2006/relationships/image" Target="../media/image182.jpeg"/><Relationship Id="rId1" Type="http://schemas.openxmlformats.org/officeDocument/2006/relationships/slideLayout" Target="../slideLayouts/slideLayout15.xml"/><Relationship Id="rId4" Type="http://schemas.openxmlformats.org/officeDocument/2006/relationships/image" Target="../media/image184.png"/></Relationships>
</file>

<file path=ppt/slides/_rels/slide96.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1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8.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1.xml"/><Relationship Id="rId1" Type="http://schemas.openxmlformats.org/officeDocument/2006/relationships/slideLayout" Target="../slideLayouts/slideLayout15.xml"/><Relationship Id="rId5" Type="http://schemas.openxmlformats.org/officeDocument/2006/relationships/image" Target="../media/image188.png"/><Relationship Id="rId4" Type="http://schemas.openxmlformats.org/officeDocument/2006/relationships/image" Target="../media/image187.png"/></Relationships>
</file>

<file path=ppt/slides/_rels/slide99.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71AA0E0B-FE56-F747-BBD0-EC5457CF2410}"/>
              </a:ext>
            </a:extLst>
          </p:cNvPr>
          <p:cNvSpPr>
            <a:spLocks noGrp="1"/>
          </p:cNvSpPr>
          <p:nvPr>
            <p:ph type="ctrTitle"/>
          </p:nvPr>
        </p:nvSpPr>
        <p:spPr>
          <a:xfrm>
            <a:off x="-516278" y="1640289"/>
            <a:ext cx="6329041" cy="1854417"/>
          </a:xfrm>
        </p:spPr>
        <p:txBody>
          <a:bodyPr>
            <a:noAutofit/>
          </a:bodyPr>
          <a:lstStyle/>
          <a:p>
            <a:pPr algn="ctr"/>
            <a:r>
              <a:rPr lang="es-419" sz="3600" dirty="0" smtClean="0">
                <a:latin typeface="Century Gothic" panose="020B0502020202020204" pitchFamily="34" charset="0"/>
              </a:rPr>
              <a:t>Capacitación</a:t>
            </a:r>
            <a:endParaRPr lang="es-419" sz="3600" dirty="0">
              <a:latin typeface="Century Gothic" panose="020B0502020202020204" pitchFamily="34" charset="0"/>
            </a:endParaRPr>
          </a:p>
        </p:txBody>
      </p:sp>
      <p:sp>
        <p:nvSpPr>
          <p:cNvPr id="3" name="Subtítulo 2">
            <a:extLst>
              <a:ext uri="{FF2B5EF4-FFF2-40B4-BE49-F238E27FC236}">
                <a16:creationId xmlns:a16="http://schemas.microsoft.com/office/drawing/2014/main" xmlns="" id="{955D5DEA-6F0F-9045-AB78-9380C28A4403}"/>
              </a:ext>
            </a:extLst>
          </p:cNvPr>
          <p:cNvSpPr>
            <a:spLocks noGrp="1"/>
          </p:cNvSpPr>
          <p:nvPr>
            <p:ph type="subTitle" idx="1"/>
          </p:nvPr>
        </p:nvSpPr>
        <p:spPr/>
        <p:txBody>
          <a:bodyPr/>
          <a:lstStyle/>
          <a:p>
            <a:r>
              <a:rPr lang="es-419" dirty="0" smtClean="0">
                <a:solidFill>
                  <a:srgbClr val="4B9051"/>
                </a:solidFill>
              </a:rPr>
              <a:t>ESPAC</a:t>
            </a:r>
            <a:endParaRPr lang="es-419" dirty="0">
              <a:solidFill>
                <a:srgbClr val="4B9051"/>
              </a:solidFill>
            </a:endParaRPr>
          </a:p>
        </p:txBody>
      </p:sp>
      <p:sp>
        <p:nvSpPr>
          <p:cNvPr id="5" name="Marcador de texto 3">
            <a:extLst>
              <a:ext uri="{FF2B5EF4-FFF2-40B4-BE49-F238E27FC236}">
                <a16:creationId xmlns="" xmlns:a16="http://schemas.microsoft.com/office/drawing/2014/main" id="{BAD6D518-2FC4-4041-B436-F34350D6A25F}"/>
              </a:ext>
            </a:extLst>
          </p:cNvPr>
          <p:cNvSpPr txBox="1">
            <a:spLocks/>
          </p:cNvSpPr>
          <p:nvPr/>
        </p:nvSpPr>
        <p:spPr>
          <a:xfrm>
            <a:off x="922976" y="4643993"/>
            <a:ext cx="2285238" cy="437285"/>
          </a:xfrm>
          <a:prstGeom prst="roundRect">
            <a:avLst>
              <a:gd name="adj" fmla="val 0"/>
            </a:avLst>
          </a:prstGeom>
          <a:gradFill>
            <a:gsLst>
              <a:gs pos="100000">
                <a:srgbClr val="408447"/>
              </a:gs>
              <a:gs pos="0">
                <a:srgbClr val="92E795"/>
              </a:gs>
            </a:gsLst>
            <a:lin ang="2700000" scaled="0"/>
          </a:gradFill>
          <a:ln w="19050">
            <a:solidFill>
              <a:srgbClr val="B78E3A"/>
            </a:solidFill>
          </a:ln>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600" kern="1200" spc="600">
                <a:solidFill>
                  <a:srgbClr val="B78E3A"/>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419" sz="2400" dirty="0">
                <a:solidFill>
                  <a:schemeClr val="bg1"/>
                </a:solidFill>
              </a:rPr>
              <a:t>2025</a:t>
            </a:r>
          </a:p>
        </p:txBody>
      </p:sp>
    </p:spTree>
    <p:extLst>
      <p:ext uri="{BB962C8B-B14F-4D97-AF65-F5344CB8AC3E}">
        <p14:creationId xmlns:p14="http://schemas.microsoft.com/office/powerpoint/2010/main" val="9828522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ipse 3"/>
          <p:cNvSpPr/>
          <p:nvPr/>
        </p:nvSpPr>
        <p:spPr>
          <a:xfrm>
            <a:off x="5830483" y="2284710"/>
            <a:ext cx="2246262" cy="1473206"/>
          </a:xfrm>
          <a:prstGeom prst="ellipse">
            <a:avLst/>
          </a:prstGeom>
          <a:solidFill>
            <a:schemeClr val="bg1"/>
          </a:solidFill>
          <a:ln w="571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EC"/>
          </a:p>
        </p:txBody>
      </p:sp>
      <p:sp>
        <p:nvSpPr>
          <p:cNvPr id="5" name="Título 1"/>
          <p:cNvSpPr>
            <a:spLocks noGrp="1"/>
          </p:cNvSpPr>
          <p:nvPr>
            <p:ph type="title"/>
          </p:nvPr>
        </p:nvSpPr>
        <p:spPr>
          <a:xfrm>
            <a:off x="1117832" y="432878"/>
            <a:ext cx="7227771" cy="530024"/>
          </a:xfrm>
        </p:spPr>
        <p:txBody>
          <a:bodyPr>
            <a:normAutofit/>
          </a:bodyPr>
          <a:lstStyle/>
          <a:p>
            <a:r>
              <a:rPr lang="es-419" dirty="0">
                <a:latin typeface="Century Gothic" panose="020B0502020202020204" pitchFamily="34" charset="0"/>
              </a:rPr>
              <a:t>Módulos rotativo </a:t>
            </a:r>
            <a:r>
              <a:rPr lang="es-419" dirty="0" smtClean="0">
                <a:latin typeface="Century Gothic" panose="020B0502020202020204" pitchFamily="34" charset="0"/>
              </a:rPr>
              <a:t>ESPAC</a:t>
            </a:r>
            <a:endParaRPr lang="es-EC" dirty="0">
              <a:latin typeface="Century Gothic" panose="020B0502020202020204" pitchFamily="34" charset="0"/>
            </a:endParaRPr>
          </a:p>
        </p:txBody>
      </p:sp>
      <p:sp>
        <p:nvSpPr>
          <p:cNvPr id="6" name="Marcador de texto 2"/>
          <p:cNvSpPr>
            <a:spLocks noGrp="1"/>
          </p:cNvSpPr>
          <p:nvPr>
            <p:ph type="body" sz="quarter" idx="10"/>
          </p:nvPr>
        </p:nvSpPr>
        <p:spPr>
          <a:xfrm>
            <a:off x="1117832" y="998527"/>
            <a:ext cx="7227614" cy="499155"/>
          </a:xfrm>
        </p:spPr>
        <p:txBody>
          <a:bodyPr/>
          <a:lstStyle/>
          <a:p>
            <a:r>
              <a:rPr lang="es-ES" dirty="0" smtClean="0"/>
              <a:t>Banco Mundial</a:t>
            </a:r>
            <a:endParaRPr lang="es-EC" dirty="0"/>
          </a:p>
        </p:txBody>
      </p:sp>
      <p:grpSp>
        <p:nvGrpSpPr>
          <p:cNvPr id="7" name="Grupo 6"/>
          <p:cNvGrpSpPr/>
          <p:nvPr/>
        </p:nvGrpSpPr>
        <p:grpSpPr>
          <a:xfrm>
            <a:off x="1262000" y="1820081"/>
            <a:ext cx="7215680" cy="4084113"/>
            <a:chOff x="1632229" y="1959636"/>
            <a:chExt cx="5664199" cy="3520497"/>
          </a:xfrm>
        </p:grpSpPr>
        <p:cxnSp>
          <p:nvCxnSpPr>
            <p:cNvPr id="8" name="Conector recto 7"/>
            <p:cNvCxnSpPr/>
            <p:nvPr/>
          </p:nvCxnSpPr>
          <p:spPr>
            <a:xfrm>
              <a:off x="6105155" y="3998806"/>
              <a:ext cx="0" cy="657916"/>
            </a:xfrm>
            <a:prstGeom prst="line">
              <a:avLst/>
            </a:prstGeom>
            <a:ln w="38100">
              <a:solidFill>
                <a:srgbClr val="2F5597"/>
              </a:solidFill>
              <a:prstDash val="sysDot"/>
            </a:ln>
          </p:spPr>
          <p:style>
            <a:lnRef idx="1">
              <a:schemeClr val="dk1"/>
            </a:lnRef>
            <a:fillRef idx="0">
              <a:schemeClr val="dk1"/>
            </a:fillRef>
            <a:effectRef idx="0">
              <a:schemeClr val="dk1"/>
            </a:effectRef>
            <a:fontRef idx="minor">
              <a:schemeClr val="tx1"/>
            </a:fontRef>
          </p:style>
        </p:cxnSp>
        <p:sp>
          <p:nvSpPr>
            <p:cNvPr id="9" name="Pentágono 8"/>
            <p:cNvSpPr/>
            <p:nvPr/>
          </p:nvSpPr>
          <p:spPr>
            <a:xfrm>
              <a:off x="5112269" y="3660252"/>
              <a:ext cx="1985772" cy="338554"/>
            </a:xfrm>
            <a:prstGeom prst="homePlate">
              <a:avLst/>
            </a:prstGeom>
            <a:solidFill>
              <a:schemeClr val="accent6">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prstClr val="white"/>
                </a:solidFill>
              </a:endParaRPr>
            </a:p>
          </p:txBody>
        </p:sp>
        <p:sp>
          <p:nvSpPr>
            <p:cNvPr id="10" name="Pentágono 9"/>
            <p:cNvSpPr/>
            <p:nvPr/>
          </p:nvSpPr>
          <p:spPr>
            <a:xfrm>
              <a:off x="3373025" y="3660252"/>
              <a:ext cx="1985772" cy="338554"/>
            </a:xfrm>
            <a:prstGeom prst="homePlate">
              <a:avLst/>
            </a:prstGeom>
            <a:solidFill>
              <a:schemeClr val="accent6">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prstClr val="white"/>
                </a:solidFill>
              </a:endParaRPr>
            </a:p>
          </p:txBody>
        </p:sp>
        <p:sp>
          <p:nvSpPr>
            <p:cNvPr id="11" name="Pentágono 10"/>
            <p:cNvSpPr/>
            <p:nvPr/>
          </p:nvSpPr>
          <p:spPr>
            <a:xfrm>
              <a:off x="1632229" y="3660252"/>
              <a:ext cx="1985772" cy="338554"/>
            </a:xfrm>
            <a:prstGeom prst="homePlate">
              <a:avLst/>
            </a:prstGeom>
            <a:solidFill>
              <a:schemeClr val="accent6">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prstClr val="white"/>
                </a:solidFill>
              </a:endParaRPr>
            </a:p>
          </p:txBody>
        </p:sp>
        <p:sp>
          <p:nvSpPr>
            <p:cNvPr id="12" name="CuadroTexto 11"/>
            <p:cNvSpPr txBox="1"/>
            <p:nvPr/>
          </p:nvSpPr>
          <p:spPr>
            <a:xfrm>
              <a:off x="1632229" y="3321698"/>
              <a:ext cx="1985772" cy="338554"/>
            </a:xfrm>
            <a:prstGeom prst="rect">
              <a:avLst/>
            </a:prstGeom>
            <a:noFill/>
            <a:ln>
              <a:noFill/>
            </a:ln>
          </p:spPr>
          <p:txBody>
            <a:bodyPr wrap="square" rtlCol="0">
              <a:spAutoFit/>
            </a:bodyPr>
            <a:lstStyle/>
            <a:p>
              <a:pPr algn="ctr"/>
              <a:r>
                <a:rPr lang="es-ES" sz="1600" b="1" dirty="0" smtClean="0">
                  <a:solidFill>
                    <a:srgbClr val="4472C4">
                      <a:lumMod val="50000"/>
                    </a:srgbClr>
                  </a:solidFill>
                </a:rPr>
                <a:t>2023</a:t>
              </a:r>
              <a:endParaRPr lang="es-EC" sz="1600" b="1" dirty="0">
                <a:solidFill>
                  <a:srgbClr val="4472C4">
                    <a:lumMod val="50000"/>
                  </a:srgbClr>
                </a:solidFill>
              </a:endParaRPr>
            </a:p>
          </p:txBody>
        </p:sp>
        <p:sp>
          <p:nvSpPr>
            <p:cNvPr id="13" name="CuadroTexto 12"/>
            <p:cNvSpPr txBox="1"/>
            <p:nvPr/>
          </p:nvSpPr>
          <p:spPr>
            <a:xfrm>
              <a:off x="3373025" y="3998806"/>
              <a:ext cx="1985772" cy="338554"/>
            </a:xfrm>
            <a:prstGeom prst="rect">
              <a:avLst/>
            </a:prstGeom>
            <a:noFill/>
            <a:ln>
              <a:noFill/>
            </a:ln>
          </p:spPr>
          <p:txBody>
            <a:bodyPr wrap="square" rtlCol="0">
              <a:spAutoFit/>
            </a:bodyPr>
            <a:lstStyle/>
            <a:p>
              <a:pPr algn="ctr"/>
              <a:r>
                <a:rPr lang="es-ES" sz="1600" b="1" dirty="0" smtClean="0">
                  <a:solidFill>
                    <a:srgbClr val="4472C4">
                      <a:lumMod val="50000"/>
                    </a:srgbClr>
                  </a:solidFill>
                </a:rPr>
                <a:t>2024</a:t>
              </a:r>
              <a:endParaRPr lang="es-EC" sz="1600" b="1" dirty="0">
                <a:solidFill>
                  <a:srgbClr val="4472C4">
                    <a:lumMod val="50000"/>
                  </a:srgbClr>
                </a:solidFill>
              </a:endParaRPr>
            </a:p>
          </p:txBody>
        </p:sp>
        <p:sp>
          <p:nvSpPr>
            <p:cNvPr id="14" name="CuadroTexto 13"/>
            <p:cNvSpPr txBox="1"/>
            <p:nvPr/>
          </p:nvSpPr>
          <p:spPr>
            <a:xfrm>
              <a:off x="5112269" y="3321698"/>
              <a:ext cx="1985772" cy="338554"/>
            </a:xfrm>
            <a:prstGeom prst="rect">
              <a:avLst/>
            </a:prstGeom>
            <a:noFill/>
            <a:ln>
              <a:noFill/>
            </a:ln>
          </p:spPr>
          <p:txBody>
            <a:bodyPr wrap="square" rtlCol="0">
              <a:spAutoFit/>
            </a:bodyPr>
            <a:lstStyle/>
            <a:p>
              <a:pPr algn="ctr"/>
              <a:r>
                <a:rPr lang="es-ES" sz="1600" b="1" dirty="0" smtClean="0">
                  <a:solidFill>
                    <a:srgbClr val="4472C4">
                      <a:lumMod val="50000"/>
                    </a:srgbClr>
                  </a:solidFill>
                </a:rPr>
                <a:t>2025</a:t>
              </a:r>
              <a:endParaRPr lang="es-EC" sz="1600" b="1" dirty="0">
                <a:solidFill>
                  <a:srgbClr val="4472C4">
                    <a:lumMod val="50000"/>
                  </a:srgbClr>
                </a:solidFill>
              </a:endParaRPr>
            </a:p>
          </p:txBody>
        </p:sp>
        <p:sp>
          <p:nvSpPr>
            <p:cNvPr id="15" name="Anillo 14"/>
            <p:cNvSpPr/>
            <p:nvPr/>
          </p:nvSpPr>
          <p:spPr>
            <a:xfrm>
              <a:off x="2542819" y="3742774"/>
              <a:ext cx="164592" cy="164592"/>
            </a:xfrm>
            <a:prstGeom prst="don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prstClr val="black"/>
                </a:solidFill>
              </a:endParaRPr>
            </a:p>
          </p:txBody>
        </p:sp>
        <p:cxnSp>
          <p:nvCxnSpPr>
            <p:cNvPr id="16" name="Conector recto 15"/>
            <p:cNvCxnSpPr/>
            <p:nvPr/>
          </p:nvCxnSpPr>
          <p:spPr>
            <a:xfrm>
              <a:off x="2625115" y="3998806"/>
              <a:ext cx="0" cy="657916"/>
            </a:xfrm>
            <a:prstGeom prst="line">
              <a:avLst/>
            </a:prstGeom>
            <a:ln w="38100">
              <a:solidFill>
                <a:srgbClr val="162746"/>
              </a:solidFill>
              <a:prstDash val="sysDot"/>
            </a:ln>
          </p:spPr>
          <p:style>
            <a:lnRef idx="1">
              <a:schemeClr val="dk1"/>
            </a:lnRef>
            <a:fillRef idx="0">
              <a:schemeClr val="dk1"/>
            </a:fillRef>
            <a:effectRef idx="0">
              <a:schemeClr val="dk1"/>
            </a:effectRef>
            <a:fontRef idx="minor">
              <a:schemeClr val="tx1"/>
            </a:fontRef>
          </p:style>
        </p:cxnSp>
        <p:sp>
          <p:nvSpPr>
            <p:cNvPr id="17" name="CuadroTexto 16"/>
            <p:cNvSpPr txBox="1"/>
            <p:nvPr/>
          </p:nvSpPr>
          <p:spPr>
            <a:xfrm>
              <a:off x="1632229" y="4754858"/>
              <a:ext cx="1985772" cy="307777"/>
            </a:xfrm>
            <a:prstGeom prst="rect">
              <a:avLst/>
            </a:prstGeom>
            <a:noFill/>
            <a:ln>
              <a:noFill/>
            </a:ln>
          </p:spPr>
          <p:txBody>
            <a:bodyPr wrap="square" rtlCol="0">
              <a:spAutoFit/>
            </a:bodyPr>
            <a:lstStyle/>
            <a:p>
              <a:r>
                <a:rPr lang="es-ES" sz="1400" b="1" dirty="0">
                  <a:solidFill>
                    <a:srgbClr val="FFC000">
                      <a:lumMod val="75000"/>
                    </a:srgbClr>
                  </a:solidFill>
                </a:rPr>
                <a:t>Módulo</a:t>
              </a:r>
              <a:r>
                <a:rPr lang="es-ES" sz="1400" b="1" dirty="0" smtClean="0">
                  <a:solidFill>
                    <a:srgbClr val="FFC000">
                      <a:lumMod val="75000"/>
                    </a:srgbClr>
                  </a:solidFill>
                </a:rPr>
                <a:t> </a:t>
              </a:r>
              <a:endParaRPr lang="es-EC" sz="1400" b="1" dirty="0">
                <a:solidFill>
                  <a:srgbClr val="FFC000">
                    <a:lumMod val="75000"/>
                  </a:srgbClr>
                </a:solidFill>
              </a:endParaRPr>
            </a:p>
          </p:txBody>
        </p:sp>
        <p:sp>
          <p:nvSpPr>
            <p:cNvPr id="18" name="Anillo 17"/>
            <p:cNvSpPr/>
            <p:nvPr/>
          </p:nvSpPr>
          <p:spPr>
            <a:xfrm>
              <a:off x="4283615" y="3742774"/>
              <a:ext cx="164592" cy="164592"/>
            </a:xfrm>
            <a:prstGeom prst="don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prstClr val="black"/>
                </a:solidFill>
              </a:endParaRPr>
            </a:p>
          </p:txBody>
        </p:sp>
        <p:sp>
          <p:nvSpPr>
            <p:cNvPr id="19" name="CuadroTexto 18"/>
            <p:cNvSpPr txBox="1"/>
            <p:nvPr/>
          </p:nvSpPr>
          <p:spPr>
            <a:xfrm>
              <a:off x="3410186" y="1959636"/>
              <a:ext cx="1985772" cy="307777"/>
            </a:xfrm>
            <a:prstGeom prst="rect">
              <a:avLst/>
            </a:prstGeom>
            <a:noFill/>
            <a:ln>
              <a:noFill/>
            </a:ln>
          </p:spPr>
          <p:txBody>
            <a:bodyPr wrap="square" rtlCol="0">
              <a:spAutoFit/>
            </a:bodyPr>
            <a:lstStyle/>
            <a:p>
              <a:r>
                <a:rPr lang="es-ES" sz="1400" b="1" dirty="0" smtClean="0">
                  <a:solidFill>
                    <a:srgbClr val="FFC000">
                      <a:lumMod val="75000"/>
                    </a:srgbClr>
                  </a:solidFill>
                </a:rPr>
                <a:t>Módulo </a:t>
              </a:r>
              <a:endParaRPr lang="es-EC" sz="1400" b="1" dirty="0">
                <a:solidFill>
                  <a:srgbClr val="FFC000">
                    <a:lumMod val="75000"/>
                  </a:srgbClr>
                </a:solidFill>
              </a:endParaRPr>
            </a:p>
          </p:txBody>
        </p:sp>
        <p:sp>
          <p:nvSpPr>
            <p:cNvPr id="20" name="Anillo 19"/>
            <p:cNvSpPr/>
            <p:nvPr/>
          </p:nvSpPr>
          <p:spPr>
            <a:xfrm>
              <a:off x="6022859" y="3742774"/>
              <a:ext cx="164592" cy="164592"/>
            </a:xfrm>
            <a:prstGeom prst="donu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prstClr val="black"/>
                </a:solidFill>
              </a:endParaRPr>
            </a:p>
          </p:txBody>
        </p:sp>
        <p:sp>
          <p:nvSpPr>
            <p:cNvPr id="21" name="CuadroTexto 20"/>
            <p:cNvSpPr txBox="1"/>
            <p:nvPr/>
          </p:nvSpPr>
          <p:spPr>
            <a:xfrm>
              <a:off x="5112269" y="4754858"/>
              <a:ext cx="1985772" cy="307777"/>
            </a:xfrm>
            <a:prstGeom prst="rect">
              <a:avLst/>
            </a:prstGeom>
            <a:noFill/>
            <a:ln>
              <a:noFill/>
            </a:ln>
          </p:spPr>
          <p:txBody>
            <a:bodyPr wrap="square" rtlCol="0">
              <a:spAutoFit/>
            </a:bodyPr>
            <a:lstStyle/>
            <a:p>
              <a:r>
                <a:rPr lang="es-ES" sz="1400" b="1" dirty="0">
                  <a:solidFill>
                    <a:srgbClr val="FFC000">
                      <a:lumMod val="75000"/>
                    </a:srgbClr>
                  </a:solidFill>
                </a:rPr>
                <a:t>Módulo</a:t>
              </a:r>
              <a:r>
                <a:rPr lang="es-ES" sz="1400" b="1" dirty="0" smtClean="0">
                  <a:solidFill>
                    <a:srgbClr val="FFC000">
                      <a:lumMod val="75000"/>
                    </a:srgbClr>
                  </a:solidFill>
                </a:rPr>
                <a:t> </a:t>
              </a:r>
              <a:endParaRPr lang="es-EC" sz="1400" b="1" dirty="0">
                <a:solidFill>
                  <a:srgbClr val="FFC000">
                    <a:lumMod val="75000"/>
                  </a:srgbClr>
                </a:solidFill>
              </a:endParaRPr>
            </a:p>
          </p:txBody>
        </p:sp>
        <p:cxnSp>
          <p:nvCxnSpPr>
            <p:cNvPr id="22" name="Conector recto 21"/>
            <p:cNvCxnSpPr/>
            <p:nvPr/>
          </p:nvCxnSpPr>
          <p:spPr>
            <a:xfrm>
              <a:off x="4365911" y="3084858"/>
              <a:ext cx="0" cy="657916"/>
            </a:xfrm>
            <a:prstGeom prst="line">
              <a:avLst/>
            </a:prstGeom>
            <a:ln w="38100">
              <a:solidFill>
                <a:srgbClr val="1F285D"/>
              </a:solidFill>
              <a:prstDash val="sysDot"/>
            </a:ln>
          </p:spPr>
          <p:style>
            <a:lnRef idx="1">
              <a:schemeClr val="dk1"/>
            </a:lnRef>
            <a:fillRef idx="0">
              <a:schemeClr val="dk1"/>
            </a:fillRef>
            <a:effectRef idx="0">
              <a:schemeClr val="dk1"/>
            </a:effectRef>
            <a:fontRef idx="minor">
              <a:schemeClr val="tx1"/>
            </a:fontRef>
          </p:style>
        </p:cxnSp>
        <p:cxnSp>
          <p:nvCxnSpPr>
            <p:cNvPr id="23" name="Conector recto 22"/>
            <p:cNvCxnSpPr/>
            <p:nvPr/>
          </p:nvCxnSpPr>
          <p:spPr>
            <a:xfrm>
              <a:off x="5181646" y="5093412"/>
              <a:ext cx="1727634" cy="0"/>
            </a:xfrm>
            <a:prstGeom prst="line">
              <a:avLst/>
            </a:pr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cxnSp>
        <p:cxnSp>
          <p:nvCxnSpPr>
            <p:cNvPr id="24" name="Conector recto 23"/>
            <p:cNvCxnSpPr/>
            <p:nvPr/>
          </p:nvCxnSpPr>
          <p:spPr>
            <a:xfrm>
              <a:off x="1679002" y="5093412"/>
              <a:ext cx="1727634" cy="0"/>
            </a:xfrm>
            <a:prstGeom prst="line">
              <a:avLst/>
            </a:pr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cxnSp>
        <p:cxnSp>
          <p:nvCxnSpPr>
            <p:cNvPr id="25" name="Conector recto 24"/>
            <p:cNvCxnSpPr/>
            <p:nvPr/>
          </p:nvCxnSpPr>
          <p:spPr>
            <a:xfrm>
              <a:off x="3490785" y="2315748"/>
              <a:ext cx="1727634" cy="0"/>
            </a:xfrm>
            <a:prstGeom prst="line">
              <a:avLst/>
            </a:pr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cxnSp>
        <p:sp>
          <p:nvSpPr>
            <p:cNvPr id="26" name="CuadroTexto 25"/>
            <p:cNvSpPr txBox="1"/>
            <p:nvPr/>
          </p:nvSpPr>
          <p:spPr>
            <a:xfrm>
              <a:off x="1632229" y="5172356"/>
              <a:ext cx="1885328" cy="276999"/>
            </a:xfrm>
            <a:prstGeom prst="rect">
              <a:avLst/>
            </a:prstGeom>
            <a:noFill/>
          </p:spPr>
          <p:txBody>
            <a:bodyPr wrap="square" rtlCol="0">
              <a:spAutoFit/>
            </a:bodyPr>
            <a:lstStyle/>
            <a:p>
              <a:r>
                <a:rPr lang="es-ES" sz="1200" dirty="0" smtClean="0">
                  <a:solidFill>
                    <a:prstClr val="black"/>
                  </a:solidFill>
                </a:rPr>
                <a:t>Ambiental</a:t>
              </a:r>
              <a:endParaRPr lang="es-EC" sz="1200" dirty="0">
                <a:solidFill>
                  <a:prstClr val="black"/>
                </a:solidFill>
              </a:endParaRPr>
            </a:p>
          </p:txBody>
        </p:sp>
        <p:sp>
          <p:nvSpPr>
            <p:cNvPr id="27" name="CuadroTexto 26"/>
            <p:cNvSpPr txBox="1"/>
            <p:nvPr/>
          </p:nvSpPr>
          <p:spPr>
            <a:xfrm>
              <a:off x="3406636" y="2360145"/>
              <a:ext cx="1956816" cy="307777"/>
            </a:xfrm>
            <a:prstGeom prst="rect">
              <a:avLst/>
            </a:prstGeom>
            <a:noFill/>
          </p:spPr>
          <p:txBody>
            <a:bodyPr wrap="square" rtlCol="0">
              <a:spAutoFit/>
            </a:bodyPr>
            <a:lstStyle/>
            <a:p>
              <a:r>
                <a:rPr lang="es-ES" sz="1400" dirty="0" smtClean="0">
                  <a:solidFill>
                    <a:prstClr val="black"/>
                  </a:solidFill>
                </a:rPr>
                <a:t>Económico</a:t>
              </a:r>
              <a:endParaRPr lang="es-EC" sz="1400" dirty="0">
                <a:solidFill>
                  <a:prstClr val="black"/>
                </a:solidFill>
              </a:endParaRPr>
            </a:p>
          </p:txBody>
        </p:sp>
        <p:sp>
          <p:nvSpPr>
            <p:cNvPr id="28" name="CuadroTexto 27"/>
            <p:cNvSpPr txBox="1"/>
            <p:nvPr/>
          </p:nvSpPr>
          <p:spPr>
            <a:xfrm>
              <a:off x="5181645" y="5172356"/>
              <a:ext cx="2114783" cy="307777"/>
            </a:xfrm>
            <a:prstGeom prst="rect">
              <a:avLst/>
            </a:prstGeom>
            <a:noFill/>
          </p:spPr>
          <p:txBody>
            <a:bodyPr wrap="square" rtlCol="0">
              <a:spAutoFit/>
            </a:bodyPr>
            <a:lstStyle/>
            <a:p>
              <a:r>
                <a:rPr lang="es-ES" sz="1400" dirty="0" smtClean="0">
                  <a:solidFill>
                    <a:prstClr val="black"/>
                  </a:solidFill>
                </a:rPr>
                <a:t>Maquinaria y equipos</a:t>
              </a:r>
              <a:endParaRPr lang="es-EC" sz="1400" dirty="0">
                <a:ln>
                  <a:solidFill>
                    <a:prstClr val="black">
                      <a:lumMod val="50000"/>
                      <a:lumOff val="50000"/>
                    </a:prstClr>
                  </a:solidFill>
                </a:ln>
                <a:solidFill>
                  <a:prstClr val="black"/>
                </a:solidFill>
              </a:endParaRPr>
            </a:p>
          </p:txBody>
        </p:sp>
        <p:pic>
          <p:nvPicPr>
            <p:cNvPr id="29" name="Imagen 28"/>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4058289" y="4553817"/>
              <a:ext cx="709858" cy="709858"/>
            </a:xfrm>
            <a:prstGeom prst="rect">
              <a:avLst/>
            </a:prstGeom>
            <a:ln>
              <a:noFill/>
            </a:ln>
          </p:spPr>
        </p:pic>
        <p:pic>
          <p:nvPicPr>
            <p:cNvPr id="30" name="Imagen 29"/>
            <p:cNvPicPr>
              <a:picLocks noChangeAspect="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5743951" y="2499619"/>
              <a:ext cx="787477" cy="787477"/>
            </a:xfrm>
            <a:prstGeom prst="rect">
              <a:avLst/>
            </a:prstGeom>
          </p:spPr>
        </p:pic>
        <p:pic>
          <p:nvPicPr>
            <p:cNvPr id="31" name="Imagen 30"/>
            <p:cNvPicPr>
              <a:picLocks noChangeAspect="1"/>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188816" y="2456482"/>
              <a:ext cx="708006" cy="708006"/>
            </a:xfrm>
            <a:prstGeom prst="rect">
              <a:avLst/>
            </a:prstGeom>
          </p:spPr>
        </p:pic>
      </p:grpSp>
      <p:sp>
        <p:nvSpPr>
          <p:cNvPr id="32" name="Abrir llave 31"/>
          <p:cNvSpPr/>
          <p:nvPr/>
        </p:nvSpPr>
        <p:spPr>
          <a:xfrm>
            <a:off x="8498194" y="3136566"/>
            <a:ext cx="230566" cy="1505103"/>
          </a:xfrm>
          <a:prstGeom prst="leftBrace">
            <a:avLst>
              <a:gd name="adj1" fmla="val 8333"/>
              <a:gd name="adj2" fmla="val 50228"/>
            </a:avLst>
          </a:prstGeom>
          <a:noFill/>
          <a:ln w="19050">
            <a:solidFill>
              <a:srgbClr val="4BC16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33" name="CuadroTexto 32"/>
          <p:cNvSpPr txBox="1"/>
          <p:nvPr/>
        </p:nvSpPr>
        <p:spPr>
          <a:xfrm>
            <a:off x="8883863" y="3136566"/>
            <a:ext cx="2492808" cy="2123658"/>
          </a:xfrm>
          <a:prstGeom prst="rect">
            <a:avLst/>
          </a:prstGeom>
          <a:noFill/>
        </p:spPr>
        <p:txBody>
          <a:bodyPr wrap="square" rtlCol="0">
            <a:spAutoFit/>
          </a:bodyPr>
          <a:lstStyle/>
          <a:p>
            <a:pPr marL="285750" indent="-285750">
              <a:buFont typeface="Arial" panose="020B0604020202020204" pitchFamily="34" charset="0"/>
              <a:buChar char="•"/>
            </a:pPr>
            <a:r>
              <a:rPr lang="es-ES" sz="1200" dirty="0" smtClean="0">
                <a:solidFill>
                  <a:prstClr val="black"/>
                </a:solidFill>
              </a:rPr>
              <a:t>Planificación</a:t>
            </a:r>
          </a:p>
          <a:p>
            <a:pPr marL="285750" indent="-285750">
              <a:buFont typeface="Arial" panose="020B0604020202020204" pitchFamily="34" charset="0"/>
              <a:buChar char="•"/>
            </a:pPr>
            <a:r>
              <a:rPr lang="es-ES" sz="1200" dirty="0" smtClean="0">
                <a:solidFill>
                  <a:prstClr val="black"/>
                </a:solidFill>
              </a:rPr>
              <a:t>Recolección de información en campo</a:t>
            </a:r>
          </a:p>
          <a:p>
            <a:pPr marL="285750" indent="-285750">
              <a:buFont typeface="Arial" panose="020B0604020202020204" pitchFamily="34" charset="0"/>
              <a:buChar char="•"/>
            </a:pPr>
            <a:r>
              <a:rPr lang="es-ES" sz="1200" dirty="0">
                <a:solidFill>
                  <a:prstClr val="black"/>
                </a:solidFill>
              </a:rPr>
              <a:t>Bases de </a:t>
            </a:r>
            <a:r>
              <a:rPr lang="es-ES" sz="1200" dirty="0" smtClean="0">
                <a:solidFill>
                  <a:prstClr val="black"/>
                </a:solidFill>
              </a:rPr>
              <a:t>datos</a:t>
            </a:r>
          </a:p>
          <a:p>
            <a:pPr marL="285750" indent="-285750">
              <a:buFont typeface="Arial" panose="020B0604020202020204" pitchFamily="34" charset="0"/>
              <a:buChar char="•"/>
            </a:pPr>
            <a:r>
              <a:rPr lang="es-ES" sz="1200" dirty="0" smtClean="0">
                <a:solidFill>
                  <a:prstClr val="black"/>
                </a:solidFill>
              </a:rPr>
              <a:t>Validación</a:t>
            </a:r>
          </a:p>
          <a:p>
            <a:pPr marL="285750" indent="-285750">
              <a:buFont typeface="Arial" panose="020B0604020202020204" pitchFamily="34" charset="0"/>
              <a:buChar char="•"/>
            </a:pPr>
            <a:r>
              <a:rPr lang="es-ES" sz="1200" dirty="0" smtClean="0">
                <a:solidFill>
                  <a:prstClr val="black"/>
                </a:solidFill>
              </a:rPr>
              <a:t>Procesamiento</a:t>
            </a:r>
          </a:p>
          <a:p>
            <a:pPr marL="285750" indent="-285750">
              <a:buFont typeface="Arial" panose="020B0604020202020204" pitchFamily="34" charset="0"/>
              <a:buChar char="•"/>
            </a:pPr>
            <a:r>
              <a:rPr lang="es-ES" sz="1200" dirty="0">
                <a:solidFill>
                  <a:prstClr val="black"/>
                </a:solidFill>
              </a:rPr>
              <a:t>Publicación de resultados</a:t>
            </a:r>
            <a:endParaRPr lang="es-EC" sz="1200" dirty="0">
              <a:solidFill>
                <a:prstClr val="black"/>
              </a:solidFill>
            </a:endParaRPr>
          </a:p>
          <a:p>
            <a:pPr algn="ctr"/>
            <a:endParaRPr lang="es-EC" sz="1200" dirty="0">
              <a:solidFill>
                <a:prstClr val="black"/>
              </a:solidFill>
            </a:endParaRPr>
          </a:p>
          <a:p>
            <a:pPr algn="ctr"/>
            <a:endParaRPr lang="es-EC" sz="1200" dirty="0">
              <a:solidFill>
                <a:prstClr val="black"/>
              </a:solidFill>
            </a:endParaRPr>
          </a:p>
          <a:p>
            <a:pPr algn="ctr"/>
            <a:endParaRPr lang="es-EC" sz="1200" dirty="0">
              <a:solidFill>
                <a:prstClr val="black"/>
              </a:solidFill>
            </a:endParaRPr>
          </a:p>
          <a:p>
            <a:pPr algn="ctr"/>
            <a:endParaRPr lang="es-EC" sz="1200" dirty="0">
              <a:solidFill>
                <a:prstClr val="black"/>
              </a:solidFill>
            </a:endParaRPr>
          </a:p>
        </p:txBody>
      </p:sp>
      <p:grpSp>
        <p:nvGrpSpPr>
          <p:cNvPr id="35" name="12 Grupo">
            <a:extLst>
              <a:ext uri="{FF2B5EF4-FFF2-40B4-BE49-F238E27FC236}">
                <a16:creationId xmlns:a16="http://schemas.microsoft.com/office/drawing/2014/main" xmlns="" id="{E60E4A3C-F445-4034-AD93-E1686547FAF2}"/>
              </a:ext>
            </a:extLst>
          </p:cNvPr>
          <p:cNvGrpSpPr/>
          <p:nvPr/>
        </p:nvGrpSpPr>
        <p:grpSpPr>
          <a:xfrm>
            <a:off x="7732943" y="1335320"/>
            <a:ext cx="1771665" cy="1356365"/>
            <a:chOff x="2083113" y="6944428"/>
            <a:chExt cx="1323104" cy="618354"/>
          </a:xfrm>
        </p:grpSpPr>
        <p:pic>
          <p:nvPicPr>
            <p:cNvPr id="36" name="Picture 2">
              <a:extLst>
                <a:ext uri="{FF2B5EF4-FFF2-40B4-BE49-F238E27FC236}">
                  <a16:creationId xmlns:a16="http://schemas.microsoft.com/office/drawing/2014/main" xmlns="" id="{9932E2A5-82D4-4030-B063-431A56A04339}"/>
                </a:ext>
              </a:extLst>
            </p:cNvPr>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2441376" y="6989451"/>
              <a:ext cx="631862" cy="573331"/>
            </a:xfrm>
            <a:prstGeom prst="rect">
              <a:avLst/>
            </a:prstGeom>
            <a:noFill/>
            <a:ln w="9525">
              <a:noFill/>
              <a:miter lim="800000"/>
              <a:headEnd/>
              <a:tailEnd/>
            </a:ln>
          </p:spPr>
        </p:pic>
        <p:sp>
          <p:nvSpPr>
            <p:cNvPr id="37" name="14 CuadroTexto">
              <a:extLst>
                <a:ext uri="{FF2B5EF4-FFF2-40B4-BE49-F238E27FC236}">
                  <a16:creationId xmlns:a16="http://schemas.microsoft.com/office/drawing/2014/main" xmlns="" id="{EB4112DD-2BE5-47BD-BE3F-93C40D0DC4EC}"/>
                </a:ext>
              </a:extLst>
            </p:cNvPr>
            <p:cNvSpPr txBox="1"/>
            <p:nvPr/>
          </p:nvSpPr>
          <p:spPr>
            <a:xfrm>
              <a:off x="2083113" y="6944428"/>
              <a:ext cx="1323104" cy="215755"/>
            </a:xfrm>
            <a:prstGeom prst="rect">
              <a:avLst/>
            </a:prstGeom>
            <a:noFill/>
          </p:spPr>
          <p:txBody>
            <a:bodyPr wrap="square" rtlCol="0">
              <a:spAutoFit/>
            </a:bodyPr>
            <a:lstStyle/>
            <a:p>
              <a:pPr algn="ctr"/>
              <a:r>
                <a:rPr lang="es-EC" sz="1100" b="1" dirty="0">
                  <a:solidFill>
                    <a:schemeClr val="tx2"/>
                  </a:solidFill>
                  <a:effectLst>
                    <a:outerShdw blurRad="38100" dist="38100" dir="2700000" algn="tl">
                      <a:srgbClr val="000000">
                        <a:alpha val="43137"/>
                      </a:srgbClr>
                    </a:outerShdw>
                  </a:effectLst>
                  <a:latin typeface="+mj-lt"/>
                </a:rPr>
                <a:t>IMPORTANTE</a:t>
              </a:r>
            </a:p>
          </p:txBody>
        </p:sp>
      </p:grpSp>
    </p:spTree>
    <p:extLst>
      <p:ext uri="{BB962C8B-B14F-4D97-AF65-F5344CB8AC3E}">
        <p14:creationId xmlns:p14="http://schemas.microsoft.com/office/powerpoint/2010/main" val="3740775765"/>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a:spLocks noGrp="1"/>
          </p:cNvSpPr>
          <p:nvPr>
            <p:ph type="title"/>
          </p:nvPr>
        </p:nvSpPr>
        <p:spPr/>
        <p:txBody>
          <a:bodyPr>
            <a:normAutofit fontScale="90000"/>
          </a:bodyPr>
          <a:lstStyle/>
          <a:p>
            <a:r>
              <a:rPr lang="es-EC" sz="2600" dirty="0" smtClean="0">
                <a:solidFill>
                  <a:schemeClr val="tx2"/>
                </a:solidFill>
                <a:latin typeface="Century Gothic" panose="020B0502020202020204" pitchFamily="34" charset="0"/>
                <a:cs typeface="Arial" panose="020B0604020202020204" pitchFamily="34" charset="0"/>
              </a:rPr>
              <a:t>¿</a:t>
            </a:r>
            <a:r>
              <a:rPr lang="es-EC" sz="2600" dirty="0">
                <a:solidFill>
                  <a:schemeClr val="tx2"/>
                </a:solidFill>
                <a:latin typeface="Century Gothic" panose="020B0502020202020204" pitchFamily="34" charset="0"/>
                <a:cs typeface="Arial" panose="020B0604020202020204" pitchFamily="34" charset="0"/>
              </a:rPr>
              <a:t>Utiliza en sus cultivos Plaguicidas Químicos?</a:t>
            </a:r>
          </a:p>
        </p:txBody>
      </p:sp>
      <p:sp>
        <p:nvSpPr>
          <p:cNvPr id="6" name="5 Rectángulo"/>
          <p:cNvSpPr/>
          <p:nvPr/>
        </p:nvSpPr>
        <p:spPr>
          <a:xfrm>
            <a:off x="1232452" y="1543289"/>
            <a:ext cx="9184029" cy="523220"/>
          </a:xfrm>
          <a:prstGeom prst="rect">
            <a:avLst/>
          </a:prstGeom>
          <a:ln/>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es-EC" sz="1400" b="1" dirty="0">
                <a:solidFill>
                  <a:prstClr val="black"/>
                </a:solidFill>
                <a:latin typeface="Century Gothic" panose="020B0502020202020204" pitchFamily="34" charset="0"/>
              </a:rPr>
              <a:t>Plaguicida químico</a:t>
            </a:r>
            <a:r>
              <a:rPr lang="es-EC" sz="1400" dirty="0">
                <a:solidFill>
                  <a:prstClr val="black"/>
                </a:solidFill>
                <a:latin typeface="Century Gothic" panose="020B0502020202020204" pitchFamily="34" charset="0"/>
              </a:rPr>
              <a:t>: son sustancias químicas destinadas a matar, repeler, atraer, regular o interrumpir el crecimiento de seres vivos considerados plagas.  </a:t>
            </a:r>
          </a:p>
        </p:txBody>
      </p:sp>
      <p:graphicFrame>
        <p:nvGraphicFramePr>
          <p:cNvPr id="7" name="6 Diagrama"/>
          <p:cNvGraphicFramePr/>
          <p:nvPr/>
        </p:nvGraphicFramePr>
        <p:xfrm>
          <a:off x="2783633" y="3068961"/>
          <a:ext cx="6615113" cy="34407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7 Rectángulo"/>
          <p:cNvSpPr/>
          <p:nvPr/>
        </p:nvSpPr>
        <p:spPr>
          <a:xfrm>
            <a:off x="2178020" y="2717444"/>
            <a:ext cx="7709557" cy="307777"/>
          </a:xfrm>
          <a:prstGeom prst="rect">
            <a:avLst/>
          </a:prstGeom>
        </p:spPr>
        <p:txBody>
          <a:bodyPr wrap="square">
            <a:spAutoFit/>
          </a:bodyPr>
          <a:lstStyle/>
          <a:p>
            <a:pPr algn="ctr"/>
            <a:r>
              <a:rPr lang="es-EC" sz="1400" b="1" dirty="0">
                <a:solidFill>
                  <a:prstClr val="black"/>
                </a:solidFill>
                <a:latin typeface="Calibri"/>
              </a:rPr>
              <a:t>Según la plaga a la que controlan</a:t>
            </a:r>
          </a:p>
        </p:txBody>
      </p:sp>
      <p:sp>
        <p:nvSpPr>
          <p:cNvPr id="9" name="8 Rectángulo"/>
          <p:cNvSpPr/>
          <p:nvPr/>
        </p:nvSpPr>
        <p:spPr>
          <a:xfrm>
            <a:off x="3741577" y="2330525"/>
            <a:ext cx="4582441" cy="307777"/>
          </a:xfrm>
          <a:prstGeom prst="rect">
            <a:avLst/>
          </a:prstGeom>
          <a:ln w="19050">
            <a:solidFill>
              <a:schemeClr val="accent3"/>
            </a:solidFill>
          </a:ln>
        </p:spPr>
        <p:txBody>
          <a:bodyPr wrap="square">
            <a:spAutoFit/>
          </a:bodyPr>
          <a:lstStyle/>
          <a:p>
            <a:pPr algn="ctr"/>
            <a:r>
              <a:rPr lang="es-EC" sz="1400" b="1" dirty="0">
                <a:solidFill>
                  <a:prstClr val="black"/>
                </a:solidFill>
                <a:latin typeface="Calibri"/>
              </a:rPr>
              <a:t>Clasificaciones de los plaguicidas investigadas en la ESPAC </a:t>
            </a:r>
          </a:p>
        </p:txBody>
      </p:sp>
      <p:sp>
        <p:nvSpPr>
          <p:cNvPr id="2" name="Rectángulo 1"/>
          <p:cNvSpPr/>
          <p:nvPr/>
        </p:nvSpPr>
        <p:spPr>
          <a:xfrm>
            <a:off x="816493" y="914282"/>
            <a:ext cx="1481496" cy="338554"/>
          </a:xfrm>
          <a:prstGeom prst="rect">
            <a:avLst/>
          </a:prstGeom>
        </p:spPr>
        <p:txBody>
          <a:bodyPr wrap="none">
            <a:spAutoFit/>
          </a:bodyPr>
          <a:lstStyle/>
          <a:p>
            <a:r>
              <a:rPr lang="es-EC" sz="1600" b="1" dirty="0">
                <a:solidFill>
                  <a:schemeClr val="bg2">
                    <a:lumMod val="50000"/>
                  </a:schemeClr>
                </a:solidFill>
                <a:latin typeface="Century Gothic" panose="020B0502020202020204" pitchFamily="34" charset="0"/>
              </a:rPr>
              <a:t>Clasificación</a:t>
            </a:r>
          </a:p>
        </p:txBody>
      </p:sp>
    </p:spTree>
    <p:extLst>
      <p:ext uri="{BB962C8B-B14F-4D97-AF65-F5344CB8AC3E}">
        <p14:creationId xmlns:p14="http://schemas.microsoft.com/office/powerpoint/2010/main" val="196308535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30711" y="909396"/>
            <a:ext cx="7227771" cy="530024"/>
          </a:xfrm>
        </p:spPr>
        <p:txBody>
          <a:bodyPr/>
          <a:lstStyle/>
          <a:p>
            <a:r>
              <a:rPr lang="es-EC" sz="1700" dirty="0">
                <a:solidFill>
                  <a:prstClr val="black">
                    <a:lumMod val="65000"/>
                    <a:lumOff val="35000"/>
                  </a:prstClr>
                </a:solidFill>
                <a:latin typeface="+mn-lt"/>
                <a:ea typeface="+mn-ea"/>
                <a:cs typeface="+mn-cs"/>
              </a:rPr>
              <a:t>Clasificación según el grado de toxicidad</a:t>
            </a:r>
            <a:endParaRPr lang="es-ES_tradnl" sz="1700" dirty="0">
              <a:solidFill>
                <a:prstClr val="black">
                  <a:lumMod val="65000"/>
                  <a:lumOff val="35000"/>
                </a:prstClr>
              </a:solidFill>
              <a:latin typeface="+mn-lt"/>
              <a:ea typeface="+mn-ea"/>
              <a:cs typeface="+mn-cs"/>
            </a:endParaRPr>
          </a:p>
        </p:txBody>
      </p:sp>
      <p:pic>
        <p:nvPicPr>
          <p:cNvPr id="11" name="Imagen 3"/>
          <p:cNvPicPr>
            <a:picLocks noChangeAspect="1"/>
          </p:cNvPicPr>
          <p:nvPr/>
        </p:nvPicPr>
        <p:blipFill rotWithShape="1">
          <a:blip r:embed="rId2"/>
          <a:srcRect l="17749" t="21131" r="18371" b="5354"/>
          <a:stretch/>
        </p:blipFill>
        <p:spPr>
          <a:xfrm>
            <a:off x="1135434" y="1545755"/>
            <a:ext cx="5907948" cy="4324594"/>
          </a:xfrm>
          <a:prstGeom prst="rect">
            <a:avLst/>
          </a:prstGeom>
        </p:spPr>
      </p:pic>
      <p:sp>
        <p:nvSpPr>
          <p:cNvPr id="6" name="Título 1"/>
          <p:cNvSpPr txBox="1">
            <a:spLocks/>
          </p:cNvSpPr>
          <p:nvPr/>
        </p:nvSpPr>
        <p:spPr>
          <a:xfrm>
            <a:off x="721042" y="430422"/>
            <a:ext cx="7922176"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r>
              <a:rPr lang="es-EC" sz="2600" dirty="0" smtClean="0">
                <a:solidFill>
                  <a:schemeClr val="tx2"/>
                </a:solidFill>
                <a:latin typeface="Century Gothic" panose="020B0502020202020204" pitchFamily="34" charset="0"/>
                <a:cs typeface="Arial" panose="020B0604020202020204" pitchFamily="34" charset="0"/>
              </a:rPr>
              <a:t>¿</a:t>
            </a:r>
            <a:r>
              <a:rPr lang="es-EC" sz="2600" dirty="0">
                <a:solidFill>
                  <a:schemeClr val="tx2"/>
                </a:solidFill>
                <a:latin typeface="Century Gothic" panose="020B0502020202020204" pitchFamily="34" charset="0"/>
                <a:cs typeface="Arial" panose="020B0604020202020204" pitchFamily="34" charset="0"/>
              </a:rPr>
              <a:t>Utiliza en sus cultivos Plaguicidas Químicos?</a:t>
            </a:r>
          </a:p>
        </p:txBody>
      </p:sp>
      <p:sp>
        <p:nvSpPr>
          <p:cNvPr id="3" name="2 Rectángulo"/>
          <p:cNvSpPr/>
          <p:nvPr/>
        </p:nvSpPr>
        <p:spPr>
          <a:xfrm>
            <a:off x="7633634" y="1683338"/>
            <a:ext cx="3489637" cy="1600438"/>
          </a:xfrm>
          <a:prstGeom prst="rect">
            <a:avLst/>
          </a:prstGeom>
        </p:spPr>
        <p:txBody>
          <a:bodyPr wrap="square">
            <a:spAutoFit/>
          </a:bodyPr>
          <a:lstStyle/>
          <a:p>
            <a:pPr algn="just"/>
            <a:r>
              <a:rPr lang="es-EC" sz="1400" dirty="0">
                <a:solidFill>
                  <a:prstClr val="black"/>
                </a:solidFill>
                <a:latin typeface="Century Gothic" panose="020B0502020202020204" pitchFamily="34" charset="0"/>
              </a:rPr>
              <a:t>En el caso de aplicar varios productos en diferentes estados mantener uno solo para el registro. Por ejemplo aplica </a:t>
            </a:r>
            <a:r>
              <a:rPr lang="es-EC" sz="1400" dirty="0" err="1">
                <a:solidFill>
                  <a:prstClr val="black"/>
                </a:solidFill>
                <a:latin typeface="Century Gothic" panose="020B0502020202020204" pitchFamily="34" charset="0"/>
              </a:rPr>
              <a:t>cypermetrina</a:t>
            </a:r>
            <a:r>
              <a:rPr lang="es-EC" sz="1400" dirty="0">
                <a:solidFill>
                  <a:prstClr val="black"/>
                </a:solidFill>
                <a:latin typeface="Century Gothic" panose="020B0502020202020204" pitchFamily="34" charset="0"/>
              </a:rPr>
              <a:t> 100ml y </a:t>
            </a:r>
            <a:r>
              <a:rPr lang="es-EC" sz="1400" dirty="0" err="1">
                <a:solidFill>
                  <a:prstClr val="black"/>
                </a:solidFill>
                <a:latin typeface="Century Gothic" panose="020B0502020202020204" pitchFamily="34" charset="0"/>
              </a:rPr>
              <a:t>dimetoato</a:t>
            </a:r>
            <a:r>
              <a:rPr lang="es-EC" sz="1400" dirty="0">
                <a:solidFill>
                  <a:prstClr val="black"/>
                </a:solidFill>
                <a:latin typeface="Century Gothic" panose="020B0502020202020204" pitchFamily="34" charset="0"/>
              </a:rPr>
              <a:t> 80gr. Se registrará el plaguicida que se use con mayor frecuencia y cantidad. </a:t>
            </a:r>
          </a:p>
        </p:txBody>
      </p:sp>
      <p:sp>
        <p:nvSpPr>
          <p:cNvPr id="9" name="Rectángulo 29">
            <a:extLst>
              <a:ext uri="{FF2B5EF4-FFF2-40B4-BE49-F238E27FC236}">
                <a16:creationId xmlns:a16="http://schemas.microsoft.com/office/drawing/2014/main" xmlns="" id="{28928789-566E-4B73-8D31-9CC3DC8E041F}"/>
              </a:ext>
            </a:extLst>
          </p:cNvPr>
          <p:cNvSpPr/>
          <p:nvPr/>
        </p:nvSpPr>
        <p:spPr>
          <a:xfrm>
            <a:off x="7633635" y="1680664"/>
            <a:ext cx="3570660" cy="187276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nvGrpSpPr>
          <p:cNvPr id="10" name="12 Grupo">
            <a:extLst>
              <a:ext uri="{FF2B5EF4-FFF2-40B4-BE49-F238E27FC236}">
                <a16:creationId xmlns:a16="http://schemas.microsoft.com/office/drawing/2014/main" xmlns="" id="{E60E4A3C-F445-4034-AD93-E1686547FAF2}"/>
              </a:ext>
            </a:extLst>
          </p:cNvPr>
          <p:cNvGrpSpPr/>
          <p:nvPr/>
        </p:nvGrpSpPr>
        <p:grpSpPr>
          <a:xfrm>
            <a:off x="8338845" y="3819289"/>
            <a:ext cx="2160240" cy="1728192"/>
            <a:chOff x="2083113" y="6944428"/>
            <a:chExt cx="1323104" cy="678241"/>
          </a:xfrm>
        </p:grpSpPr>
        <p:pic>
          <p:nvPicPr>
            <p:cNvPr id="12" name="Picture 2">
              <a:extLst>
                <a:ext uri="{FF2B5EF4-FFF2-40B4-BE49-F238E27FC236}">
                  <a16:creationId xmlns:a16="http://schemas.microsoft.com/office/drawing/2014/main" xmlns="" id="{9932E2A5-82D4-4030-B063-431A56A04339}"/>
                </a:ext>
              </a:extLst>
            </p:cNvPr>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453867" y="7049338"/>
              <a:ext cx="631862" cy="573331"/>
            </a:xfrm>
            <a:prstGeom prst="rect">
              <a:avLst/>
            </a:prstGeom>
            <a:noFill/>
            <a:ln w="9525">
              <a:noFill/>
              <a:miter lim="800000"/>
              <a:headEnd/>
              <a:tailEnd/>
            </a:ln>
          </p:spPr>
        </p:pic>
        <p:sp>
          <p:nvSpPr>
            <p:cNvPr id="13" name="14 CuadroTexto">
              <a:extLst>
                <a:ext uri="{FF2B5EF4-FFF2-40B4-BE49-F238E27FC236}">
                  <a16:creationId xmlns:a16="http://schemas.microsoft.com/office/drawing/2014/main" xmlns="" id="{EB4112DD-2BE5-47BD-BE3F-93C40D0DC4EC}"/>
                </a:ext>
              </a:extLst>
            </p:cNvPr>
            <p:cNvSpPr txBox="1"/>
            <p:nvPr/>
          </p:nvSpPr>
          <p:spPr>
            <a:xfrm>
              <a:off x="2083113" y="6944428"/>
              <a:ext cx="1323104" cy="215755"/>
            </a:xfrm>
            <a:prstGeom prst="rect">
              <a:avLst/>
            </a:prstGeom>
            <a:noFill/>
          </p:spPr>
          <p:txBody>
            <a:bodyPr wrap="square" rtlCol="0">
              <a:spAutoFit/>
            </a:bodyPr>
            <a:lstStyle/>
            <a:p>
              <a:pPr algn="ctr"/>
              <a:r>
                <a:rPr lang="es-EC" sz="1100" b="1" dirty="0">
                  <a:solidFill>
                    <a:schemeClr val="tx2"/>
                  </a:solidFill>
                  <a:effectLst>
                    <a:outerShdw blurRad="38100" dist="38100" dir="2700000" algn="tl">
                      <a:srgbClr val="000000">
                        <a:alpha val="43137"/>
                      </a:srgbClr>
                    </a:outerShdw>
                  </a:effectLst>
                  <a:latin typeface="+mj-lt"/>
                </a:rPr>
                <a:t>IMPORTANTE</a:t>
              </a:r>
            </a:p>
          </p:txBody>
        </p:sp>
      </p:grpSp>
    </p:spTree>
    <p:extLst>
      <p:ext uri="{BB962C8B-B14F-4D97-AF65-F5344CB8AC3E}">
        <p14:creationId xmlns:p14="http://schemas.microsoft.com/office/powerpoint/2010/main" val="258642329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43590" y="986669"/>
            <a:ext cx="7227771" cy="530024"/>
          </a:xfrm>
        </p:spPr>
        <p:txBody>
          <a:bodyPr>
            <a:normAutofit fontScale="90000"/>
          </a:bodyPr>
          <a:lstStyle/>
          <a:p>
            <a:r>
              <a:rPr lang="es-EC" sz="1700" dirty="0">
                <a:solidFill>
                  <a:schemeClr val="tx1"/>
                </a:solidFill>
              </a:rPr>
              <a:t/>
            </a:r>
            <a:br>
              <a:rPr lang="es-EC" sz="1700" dirty="0">
                <a:solidFill>
                  <a:schemeClr val="tx1"/>
                </a:solidFill>
              </a:rPr>
            </a:br>
            <a:r>
              <a:rPr lang="es-EC" sz="1800" dirty="0">
                <a:solidFill>
                  <a:schemeClr val="bg2">
                    <a:lumMod val="50000"/>
                  </a:schemeClr>
                </a:solidFill>
                <a:latin typeface="Century Gothic" panose="020B0502020202020204" pitchFamily="34" charset="0"/>
                <a:ea typeface="+mn-ea"/>
                <a:cs typeface="+mn-cs"/>
              </a:rPr>
              <a:t>Unidades de medida</a:t>
            </a:r>
            <a:br>
              <a:rPr lang="es-EC" sz="1800" dirty="0">
                <a:solidFill>
                  <a:schemeClr val="bg2">
                    <a:lumMod val="50000"/>
                  </a:schemeClr>
                </a:solidFill>
                <a:latin typeface="Century Gothic" panose="020B0502020202020204" pitchFamily="34" charset="0"/>
                <a:ea typeface="+mn-ea"/>
                <a:cs typeface="+mn-cs"/>
              </a:rPr>
            </a:br>
            <a:endParaRPr lang="es-ES_tradnl" sz="1800" dirty="0">
              <a:solidFill>
                <a:schemeClr val="bg2">
                  <a:lumMod val="50000"/>
                </a:schemeClr>
              </a:solidFill>
              <a:latin typeface="Century Gothic" panose="020B0502020202020204" pitchFamily="34" charset="0"/>
              <a:ea typeface="+mn-ea"/>
              <a:cs typeface="+mn-cs"/>
            </a:endParaRPr>
          </a:p>
        </p:txBody>
      </p:sp>
      <p:graphicFrame>
        <p:nvGraphicFramePr>
          <p:cNvPr id="15" name="14 Tabla"/>
          <p:cNvGraphicFramePr>
            <a:graphicFrameLocks noGrp="1"/>
          </p:cNvGraphicFramePr>
          <p:nvPr/>
        </p:nvGraphicFramePr>
        <p:xfrm>
          <a:off x="1643105" y="2290741"/>
          <a:ext cx="5036615" cy="1216290"/>
        </p:xfrm>
        <a:graphic>
          <a:graphicData uri="http://schemas.openxmlformats.org/drawingml/2006/table">
            <a:tbl>
              <a:tblPr firstRow="1" firstCol="1" bandRow="1">
                <a:tableStyleId>{16D9F66E-5EB9-4882-86FB-DCBF35E3C3E4}</a:tableStyleId>
              </a:tblPr>
              <a:tblGrid>
                <a:gridCol w="1008512">
                  <a:extLst>
                    <a:ext uri="{9D8B030D-6E8A-4147-A177-3AD203B41FA5}">
                      <a16:colId xmlns:a16="http://schemas.microsoft.com/office/drawing/2014/main" xmlns="" val="20000"/>
                    </a:ext>
                  </a:extLst>
                </a:gridCol>
                <a:gridCol w="4028103">
                  <a:extLst>
                    <a:ext uri="{9D8B030D-6E8A-4147-A177-3AD203B41FA5}">
                      <a16:colId xmlns:a16="http://schemas.microsoft.com/office/drawing/2014/main" xmlns="" val="20001"/>
                    </a:ext>
                  </a:extLst>
                </a:gridCol>
              </a:tblGrid>
              <a:tr h="407019">
                <a:tc>
                  <a:txBody>
                    <a:bodyPr/>
                    <a:lstStyle/>
                    <a:p>
                      <a:pPr algn="ctr">
                        <a:lnSpc>
                          <a:spcPct val="115000"/>
                        </a:lnSpc>
                        <a:spcAft>
                          <a:spcPts val="0"/>
                        </a:spcAft>
                      </a:pPr>
                      <a:r>
                        <a:rPr lang="es-EC" sz="1400" dirty="0">
                          <a:effectLst/>
                        </a:rPr>
                        <a:t>gr/Ha</a:t>
                      </a:r>
                      <a:endParaRPr lang="es-EC" sz="1400" dirty="0">
                        <a:effectLst/>
                        <a:latin typeface="Calibri"/>
                        <a:ea typeface="Calibri"/>
                        <a:cs typeface="Times New Roman"/>
                      </a:endParaRPr>
                    </a:p>
                  </a:txBody>
                  <a:tcPr marL="51435" marR="51435" marT="0" marB="0" anchor="ctr"/>
                </a:tc>
                <a:tc>
                  <a:txBody>
                    <a:bodyPr/>
                    <a:lstStyle/>
                    <a:p>
                      <a:pPr>
                        <a:lnSpc>
                          <a:spcPct val="115000"/>
                        </a:lnSpc>
                        <a:spcAft>
                          <a:spcPts val="0"/>
                        </a:spcAft>
                      </a:pPr>
                      <a:r>
                        <a:rPr lang="es-EC" sz="1400" dirty="0">
                          <a:effectLst/>
                        </a:rPr>
                        <a:t>Gramos de plaguicida o fertilizante por hectárea</a:t>
                      </a:r>
                      <a:endParaRPr lang="es-EC" sz="1400" dirty="0">
                        <a:effectLst/>
                        <a:latin typeface="Calibri"/>
                        <a:ea typeface="Calibri"/>
                        <a:cs typeface="Times New Roman"/>
                      </a:endParaRPr>
                    </a:p>
                  </a:txBody>
                  <a:tcPr marL="51435" marR="51435" marT="0" marB="0" anchor="ctr"/>
                </a:tc>
                <a:extLst>
                  <a:ext uri="{0D108BD9-81ED-4DB2-BD59-A6C34878D82A}">
                    <a16:rowId xmlns:a16="http://schemas.microsoft.com/office/drawing/2014/main" xmlns="" val="10000"/>
                  </a:ext>
                </a:extLst>
              </a:tr>
              <a:tr h="407161">
                <a:tc>
                  <a:txBody>
                    <a:bodyPr/>
                    <a:lstStyle/>
                    <a:p>
                      <a:pPr algn="ctr">
                        <a:lnSpc>
                          <a:spcPct val="115000"/>
                        </a:lnSpc>
                        <a:spcAft>
                          <a:spcPts val="0"/>
                        </a:spcAft>
                      </a:pPr>
                      <a:r>
                        <a:rPr lang="es-EC" sz="1400">
                          <a:effectLst/>
                        </a:rPr>
                        <a:t>Kg/Ha</a:t>
                      </a:r>
                      <a:endParaRPr lang="es-EC" sz="1400">
                        <a:effectLst/>
                        <a:latin typeface="Calibri"/>
                        <a:ea typeface="Calibri"/>
                        <a:cs typeface="Times New Roman"/>
                      </a:endParaRPr>
                    </a:p>
                  </a:txBody>
                  <a:tcPr marL="51435" marR="51435" marT="0" marB="0" anchor="ctr"/>
                </a:tc>
                <a:tc>
                  <a:txBody>
                    <a:bodyPr/>
                    <a:lstStyle/>
                    <a:p>
                      <a:pPr>
                        <a:lnSpc>
                          <a:spcPct val="115000"/>
                        </a:lnSpc>
                        <a:spcAft>
                          <a:spcPts val="0"/>
                        </a:spcAft>
                      </a:pPr>
                      <a:r>
                        <a:rPr lang="es-EC" sz="1400" dirty="0">
                          <a:effectLst/>
                        </a:rPr>
                        <a:t>Kilogramos de plaguicida o fertilizante por hectárea</a:t>
                      </a:r>
                      <a:endParaRPr lang="es-EC" sz="1400" dirty="0">
                        <a:effectLst/>
                        <a:latin typeface="Calibri"/>
                        <a:ea typeface="Calibri"/>
                        <a:cs typeface="Times New Roman"/>
                      </a:endParaRPr>
                    </a:p>
                  </a:txBody>
                  <a:tcPr marL="51435" marR="51435" marT="0" marB="0" anchor="ctr"/>
                </a:tc>
                <a:extLst>
                  <a:ext uri="{0D108BD9-81ED-4DB2-BD59-A6C34878D82A}">
                    <a16:rowId xmlns:a16="http://schemas.microsoft.com/office/drawing/2014/main" xmlns="" val="10001"/>
                  </a:ext>
                </a:extLst>
              </a:tr>
              <a:tr h="402110">
                <a:tc>
                  <a:txBody>
                    <a:bodyPr/>
                    <a:lstStyle/>
                    <a:p>
                      <a:pPr algn="ctr">
                        <a:lnSpc>
                          <a:spcPct val="115000"/>
                        </a:lnSpc>
                        <a:spcAft>
                          <a:spcPts val="0"/>
                        </a:spcAft>
                      </a:pPr>
                      <a:r>
                        <a:rPr lang="es-EC" sz="1400" dirty="0" err="1">
                          <a:effectLst/>
                        </a:rPr>
                        <a:t>Tn</a:t>
                      </a:r>
                      <a:r>
                        <a:rPr lang="es-EC" sz="1400" dirty="0">
                          <a:effectLst/>
                        </a:rPr>
                        <a:t>/Ha</a:t>
                      </a:r>
                      <a:endParaRPr lang="es-EC" sz="1400" dirty="0">
                        <a:effectLst/>
                        <a:latin typeface="Calibri"/>
                        <a:ea typeface="Calibri"/>
                        <a:cs typeface="Times New Roman"/>
                      </a:endParaRPr>
                    </a:p>
                  </a:txBody>
                  <a:tcPr marL="51435" marR="51435" marT="0" marB="0" anchor="ctr"/>
                </a:tc>
                <a:tc>
                  <a:txBody>
                    <a:bodyPr/>
                    <a:lstStyle/>
                    <a:p>
                      <a:pPr>
                        <a:lnSpc>
                          <a:spcPct val="115000"/>
                        </a:lnSpc>
                        <a:spcAft>
                          <a:spcPts val="0"/>
                        </a:spcAft>
                      </a:pPr>
                      <a:r>
                        <a:rPr lang="es-EC" sz="1400" dirty="0">
                          <a:effectLst/>
                        </a:rPr>
                        <a:t>Toneladas de plaguicida o fertilizante  por hectárea  </a:t>
                      </a:r>
                    </a:p>
                  </a:txBody>
                  <a:tcPr marL="51435" marR="51435" marT="0" marB="0" anchor="ctr"/>
                </a:tc>
                <a:extLst>
                  <a:ext uri="{0D108BD9-81ED-4DB2-BD59-A6C34878D82A}">
                    <a16:rowId xmlns:a16="http://schemas.microsoft.com/office/drawing/2014/main" xmlns="" val="10002"/>
                  </a:ext>
                </a:extLst>
              </a:tr>
            </a:tbl>
          </a:graphicData>
        </a:graphic>
      </p:graphicFrame>
      <p:graphicFrame>
        <p:nvGraphicFramePr>
          <p:cNvPr id="16" name="15 Tabla"/>
          <p:cNvGraphicFramePr>
            <a:graphicFrameLocks noGrp="1"/>
          </p:cNvGraphicFramePr>
          <p:nvPr/>
        </p:nvGraphicFramePr>
        <p:xfrm>
          <a:off x="1644092" y="4229923"/>
          <a:ext cx="5880659" cy="1774638"/>
        </p:xfrm>
        <a:graphic>
          <a:graphicData uri="http://schemas.openxmlformats.org/drawingml/2006/table">
            <a:tbl>
              <a:tblPr firstRow="1" firstCol="1" bandRow="1">
                <a:tableStyleId>{16D9F66E-5EB9-4882-86FB-DCBF35E3C3E4}</a:tableStyleId>
              </a:tblPr>
              <a:tblGrid>
                <a:gridCol w="1208574">
                  <a:extLst>
                    <a:ext uri="{9D8B030D-6E8A-4147-A177-3AD203B41FA5}">
                      <a16:colId xmlns:a16="http://schemas.microsoft.com/office/drawing/2014/main" xmlns="" val="20000"/>
                    </a:ext>
                  </a:extLst>
                </a:gridCol>
                <a:gridCol w="4672085">
                  <a:extLst>
                    <a:ext uri="{9D8B030D-6E8A-4147-A177-3AD203B41FA5}">
                      <a16:colId xmlns:a16="http://schemas.microsoft.com/office/drawing/2014/main" xmlns="" val="20001"/>
                    </a:ext>
                  </a:extLst>
                </a:gridCol>
              </a:tblGrid>
              <a:tr h="254995">
                <a:tc>
                  <a:txBody>
                    <a:bodyPr/>
                    <a:lstStyle/>
                    <a:p>
                      <a:pPr algn="l">
                        <a:lnSpc>
                          <a:spcPct val="115000"/>
                        </a:lnSpc>
                        <a:spcAft>
                          <a:spcPts val="0"/>
                        </a:spcAft>
                      </a:pPr>
                      <a:r>
                        <a:rPr lang="es-EC" sz="1400" dirty="0">
                          <a:effectLst/>
                        </a:rPr>
                        <a:t>L/Ha</a:t>
                      </a:r>
                      <a:endParaRPr lang="es-EC" sz="1400" dirty="0">
                        <a:effectLst/>
                        <a:latin typeface="Calibri"/>
                        <a:ea typeface="Calibri"/>
                        <a:cs typeface="Times New Roman"/>
                      </a:endParaRPr>
                    </a:p>
                  </a:txBody>
                  <a:tcPr marL="51435" marR="51435" marT="0" marB="0" anchor="ctr"/>
                </a:tc>
                <a:tc>
                  <a:txBody>
                    <a:bodyPr/>
                    <a:lstStyle/>
                    <a:p>
                      <a:pPr algn="l">
                        <a:lnSpc>
                          <a:spcPct val="115000"/>
                        </a:lnSpc>
                        <a:spcAft>
                          <a:spcPts val="0"/>
                        </a:spcAft>
                      </a:pPr>
                      <a:r>
                        <a:rPr lang="es-EC" sz="1400" dirty="0">
                          <a:effectLst/>
                        </a:rPr>
                        <a:t>Litros de plaguicida o fertilizante por hectárea</a:t>
                      </a:r>
                      <a:endParaRPr lang="es-EC" sz="1400" dirty="0">
                        <a:effectLst/>
                        <a:latin typeface="Calibri"/>
                        <a:ea typeface="Calibri"/>
                        <a:cs typeface="Times New Roman"/>
                      </a:endParaRPr>
                    </a:p>
                  </a:txBody>
                  <a:tcPr marL="51435" marR="51435" marT="0" marB="0" anchor="ctr"/>
                </a:tc>
                <a:extLst>
                  <a:ext uri="{0D108BD9-81ED-4DB2-BD59-A6C34878D82A}">
                    <a16:rowId xmlns:a16="http://schemas.microsoft.com/office/drawing/2014/main" xmlns="" val="10000"/>
                  </a:ext>
                </a:extLst>
              </a:tr>
              <a:tr h="508762">
                <a:tc>
                  <a:txBody>
                    <a:bodyPr/>
                    <a:lstStyle/>
                    <a:p>
                      <a:pPr algn="l">
                        <a:lnSpc>
                          <a:spcPct val="115000"/>
                        </a:lnSpc>
                        <a:spcAft>
                          <a:spcPts val="0"/>
                        </a:spcAft>
                      </a:pPr>
                      <a:r>
                        <a:rPr lang="es-EC" sz="1400" dirty="0">
                          <a:effectLst/>
                        </a:rPr>
                        <a:t>cm</a:t>
                      </a:r>
                      <a:r>
                        <a:rPr lang="es-EC" sz="1400" baseline="30000" dirty="0">
                          <a:effectLst/>
                        </a:rPr>
                        <a:t>3</a:t>
                      </a:r>
                      <a:r>
                        <a:rPr lang="es-EC" sz="1400" baseline="0" dirty="0">
                          <a:effectLst/>
                        </a:rPr>
                        <a:t> ó </a:t>
                      </a:r>
                      <a:r>
                        <a:rPr lang="es-EC" sz="1400" strike="noStrike" baseline="0" dirty="0">
                          <a:effectLst/>
                        </a:rPr>
                        <a:t>cc</a:t>
                      </a:r>
                      <a:r>
                        <a:rPr lang="es-EC" sz="1400" dirty="0">
                          <a:effectLst/>
                        </a:rPr>
                        <a:t>/Ha</a:t>
                      </a:r>
                      <a:endParaRPr lang="es-EC" sz="1400" dirty="0">
                        <a:effectLst/>
                        <a:latin typeface="Calibri"/>
                        <a:ea typeface="Calibri"/>
                        <a:cs typeface="Times New Roman"/>
                      </a:endParaRPr>
                    </a:p>
                  </a:txBody>
                  <a:tcPr marL="51435" marR="51435" marT="0" marB="0" anchor="ctr"/>
                </a:tc>
                <a:tc>
                  <a:txBody>
                    <a:bodyPr/>
                    <a:lstStyle/>
                    <a:p>
                      <a:pPr algn="l">
                        <a:lnSpc>
                          <a:spcPct val="115000"/>
                        </a:lnSpc>
                        <a:spcAft>
                          <a:spcPts val="0"/>
                        </a:spcAft>
                      </a:pPr>
                      <a:r>
                        <a:rPr lang="es-EC" sz="1400" dirty="0">
                          <a:effectLst/>
                        </a:rPr>
                        <a:t>Centímetro cúbicos de plaguicida o fertilizante por hectárea</a:t>
                      </a:r>
                      <a:endParaRPr lang="es-EC" sz="1400" dirty="0">
                        <a:effectLst/>
                        <a:latin typeface="Calibri"/>
                        <a:ea typeface="Calibri"/>
                        <a:cs typeface="Times New Roman"/>
                      </a:endParaRPr>
                    </a:p>
                  </a:txBody>
                  <a:tcPr marL="51435" marR="51435" marT="0" marB="0" anchor="ctr"/>
                </a:tc>
                <a:extLst>
                  <a:ext uri="{0D108BD9-81ED-4DB2-BD59-A6C34878D82A}">
                    <a16:rowId xmlns:a16="http://schemas.microsoft.com/office/drawing/2014/main" xmlns="" val="10001"/>
                  </a:ext>
                </a:extLst>
              </a:tr>
              <a:tr h="286869">
                <a:tc>
                  <a:txBody>
                    <a:bodyPr/>
                    <a:lstStyle/>
                    <a:p>
                      <a:pPr algn="l">
                        <a:lnSpc>
                          <a:spcPct val="115000"/>
                        </a:lnSpc>
                        <a:spcAft>
                          <a:spcPts val="0"/>
                        </a:spcAft>
                      </a:pPr>
                      <a:r>
                        <a:rPr lang="es-EC" sz="1400" dirty="0">
                          <a:effectLst/>
                        </a:rPr>
                        <a:t>ml/Ha</a:t>
                      </a:r>
                      <a:endParaRPr lang="es-EC" sz="1400" dirty="0">
                        <a:effectLst/>
                        <a:latin typeface="Calibri"/>
                        <a:ea typeface="Calibri"/>
                        <a:cs typeface="Times New Roman"/>
                      </a:endParaRPr>
                    </a:p>
                  </a:txBody>
                  <a:tcPr marL="51435" marR="51435" marT="0" marB="0" anchor="ctr"/>
                </a:tc>
                <a:tc>
                  <a:txBody>
                    <a:bodyPr/>
                    <a:lstStyle/>
                    <a:p>
                      <a:pPr algn="l">
                        <a:lnSpc>
                          <a:spcPct val="115000"/>
                        </a:lnSpc>
                        <a:spcAft>
                          <a:spcPts val="0"/>
                        </a:spcAft>
                      </a:pPr>
                      <a:r>
                        <a:rPr lang="es-EC" sz="1400">
                          <a:effectLst/>
                        </a:rPr>
                        <a:t>Mililitros de plaguicida o fertilizante por hectárea</a:t>
                      </a:r>
                      <a:endParaRPr lang="es-EC" sz="1400">
                        <a:effectLst/>
                        <a:latin typeface="Calibri"/>
                        <a:ea typeface="Calibri"/>
                        <a:cs typeface="Times New Roman"/>
                      </a:endParaRPr>
                    </a:p>
                  </a:txBody>
                  <a:tcPr marL="51435" marR="51435" marT="0" marB="0" anchor="ctr"/>
                </a:tc>
                <a:extLst>
                  <a:ext uri="{0D108BD9-81ED-4DB2-BD59-A6C34878D82A}">
                    <a16:rowId xmlns:a16="http://schemas.microsoft.com/office/drawing/2014/main" xmlns="" val="10002"/>
                  </a:ext>
                </a:extLst>
              </a:tr>
              <a:tr h="362006">
                <a:tc>
                  <a:txBody>
                    <a:bodyPr/>
                    <a:lstStyle/>
                    <a:p>
                      <a:pPr algn="l">
                        <a:lnSpc>
                          <a:spcPct val="115000"/>
                        </a:lnSpc>
                        <a:spcAft>
                          <a:spcPts val="0"/>
                        </a:spcAft>
                      </a:pPr>
                      <a:r>
                        <a:rPr lang="es-EC" sz="1400" dirty="0">
                          <a:effectLst/>
                        </a:rPr>
                        <a:t>cm</a:t>
                      </a:r>
                      <a:r>
                        <a:rPr lang="es-EC" sz="1400" baseline="30000" dirty="0">
                          <a:effectLst/>
                        </a:rPr>
                        <a:t>3</a:t>
                      </a:r>
                      <a:r>
                        <a:rPr lang="es-EC" sz="1400" baseline="0" dirty="0">
                          <a:effectLst/>
                        </a:rPr>
                        <a:t> /L</a:t>
                      </a:r>
                      <a:endParaRPr lang="es-EC" sz="1400" dirty="0">
                        <a:effectLst/>
                        <a:latin typeface="Calibri"/>
                        <a:ea typeface="Calibri"/>
                        <a:cs typeface="Times New Roman"/>
                      </a:endParaRPr>
                    </a:p>
                  </a:txBody>
                  <a:tcPr marL="51435" marR="51435" marT="0" marB="0" anchor="ctr"/>
                </a:tc>
                <a:tc>
                  <a:txBody>
                    <a:bodyPr/>
                    <a:lstStyle/>
                    <a:p>
                      <a:pPr algn="l">
                        <a:lnSpc>
                          <a:spcPct val="115000"/>
                        </a:lnSpc>
                        <a:spcAft>
                          <a:spcPts val="0"/>
                        </a:spcAft>
                      </a:pPr>
                      <a:r>
                        <a:rPr lang="es-EC" sz="1400" dirty="0">
                          <a:effectLst/>
                        </a:rPr>
                        <a:t>Centímetros cubico de plaguicida o fertilizante por</a:t>
                      </a:r>
                      <a:r>
                        <a:rPr lang="es-EC" sz="1400" baseline="0" dirty="0">
                          <a:effectLst/>
                        </a:rPr>
                        <a:t> </a:t>
                      </a:r>
                      <a:r>
                        <a:rPr lang="es-EC" sz="1400" dirty="0">
                          <a:effectLst/>
                        </a:rPr>
                        <a:t>litros</a:t>
                      </a:r>
                      <a:endParaRPr lang="es-EC" sz="1400" dirty="0">
                        <a:effectLst/>
                        <a:latin typeface="Calibri"/>
                        <a:ea typeface="Calibri"/>
                        <a:cs typeface="Times New Roman"/>
                      </a:endParaRPr>
                    </a:p>
                  </a:txBody>
                  <a:tcPr marL="51435" marR="51435" marT="0" marB="0" anchor="ctr"/>
                </a:tc>
                <a:extLst>
                  <a:ext uri="{0D108BD9-81ED-4DB2-BD59-A6C34878D82A}">
                    <a16:rowId xmlns:a16="http://schemas.microsoft.com/office/drawing/2014/main" xmlns="" val="10003"/>
                  </a:ext>
                </a:extLst>
              </a:tr>
              <a:tr h="362006">
                <a:tc>
                  <a:txBody>
                    <a:bodyPr/>
                    <a:lstStyle/>
                    <a:p>
                      <a:pPr algn="l">
                        <a:lnSpc>
                          <a:spcPct val="115000"/>
                        </a:lnSpc>
                        <a:spcAft>
                          <a:spcPts val="0"/>
                        </a:spcAft>
                      </a:pPr>
                      <a:r>
                        <a:rPr lang="es-EC" sz="1400" dirty="0">
                          <a:effectLst/>
                        </a:rPr>
                        <a:t>cm</a:t>
                      </a:r>
                      <a:r>
                        <a:rPr lang="es-EC" sz="1400" baseline="30000" dirty="0">
                          <a:effectLst/>
                        </a:rPr>
                        <a:t>3</a:t>
                      </a:r>
                      <a:r>
                        <a:rPr lang="es-EC" sz="1400" dirty="0">
                          <a:effectLst/>
                        </a:rPr>
                        <a:t> en</a:t>
                      </a:r>
                      <a:r>
                        <a:rPr lang="es-EC" sz="1400" baseline="0" dirty="0">
                          <a:effectLst/>
                        </a:rPr>
                        <a:t> L</a:t>
                      </a:r>
                      <a:endParaRPr lang="es-EC" sz="1400" dirty="0">
                        <a:effectLst/>
                        <a:latin typeface="Calibri"/>
                        <a:ea typeface="Calibri"/>
                        <a:cs typeface="Times New Roman"/>
                      </a:endParaRPr>
                    </a:p>
                  </a:txBody>
                  <a:tcPr marL="51435" marR="51435" marT="0" marB="0" anchor="ctr"/>
                </a:tc>
                <a:tc>
                  <a:txBody>
                    <a:bodyPr/>
                    <a:lstStyle/>
                    <a:p>
                      <a:pPr algn="l">
                        <a:lnSpc>
                          <a:spcPct val="115000"/>
                        </a:lnSpc>
                        <a:spcAft>
                          <a:spcPts val="0"/>
                        </a:spcAft>
                      </a:pPr>
                      <a:r>
                        <a:rPr lang="es-EC" sz="1400" dirty="0">
                          <a:effectLst/>
                        </a:rPr>
                        <a:t>Litros de plaguicida o fertilizante </a:t>
                      </a:r>
                      <a:r>
                        <a:rPr lang="es-EC" sz="1400" baseline="0" dirty="0">
                          <a:effectLst/>
                        </a:rPr>
                        <a:t> en XXX</a:t>
                      </a:r>
                      <a:r>
                        <a:rPr lang="es-EC" sz="1400" dirty="0">
                          <a:effectLst/>
                        </a:rPr>
                        <a:t> litros de agua</a:t>
                      </a:r>
                      <a:endParaRPr lang="es-EC" sz="1400" dirty="0">
                        <a:effectLst/>
                        <a:latin typeface="Calibri"/>
                        <a:ea typeface="Calibri"/>
                        <a:cs typeface="Times New Roman"/>
                      </a:endParaRPr>
                    </a:p>
                  </a:txBody>
                  <a:tcPr marL="51435" marR="51435" marT="0" marB="0" anchor="ctr"/>
                </a:tc>
                <a:extLst>
                  <a:ext uri="{0D108BD9-81ED-4DB2-BD59-A6C34878D82A}">
                    <a16:rowId xmlns:a16="http://schemas.microsoft.com/office/drawing/2014/main" xmlns="" val="10004"/>
                  </a:ext>
                </a:extLst>
              </a:tr>
            </a:tbl>
          </a:graphicData>
        </a:graphic>
      </p:graphicFrame>
      <p:sp>
        <p:nvSpPr>
          <p:cNvPr id="17" name="16 Rectángulo"/>
          <p:cNvSpPr/>
          <p:nvPr/>
        </p:nvSpPr>
        <p:spPr>
          <a:xfrm>
            <a:off x="1588179" y="1835667"/>
            <a:ext cx="6486071" cy="369332"/>
          </a:xfrm>
          <a:prstGeom prst="rect">
            <a:avLst/>
          </a:prstGeom>
        </p:spPr>
        <p:txBody>
          <a:bodyPr wrap="none">
            <a:spAutoFit/>
          </a:bodyPr>
          <a:lstStyle/>
          <a:p>
            <a:pPr fontAlgn="base">
              <a:spcBef>
                <a:spcPct val="0"/>
              </a:spcBef>
              <a:spcAft>
                <a:spcPct val="0"/>
              </a:spcAft>
            </a:pPr>
            <a:r>
              <a:rPr lang="es-EC" altLang="es-EC" b="1" dirty="0">
                <a:solidFill>
                  <a:prstClr val="black"/>
                </a:solidFill>
                <a:latin typeface="Century Gothic" panose="020B0502020202020204" pitchFamily="34" charset="0"/>
                <a:ea typeface="Calibri" pitchFamily="34" charset="0"/>
                <a:cs typeface="Times New Roman" pitchFamily="18" charset="0"/>
              </a:rPr>
              <a:t>Plaguicida y el fertilizante sólidos (polvos, gránulos, etc.)</a:t>
            </a:r>
            <a:endParaRPr lang="es-EC" altLang="es-EC" b="1" dirty="0">
              <a:solidFill>
                <a:prstClr val="black"/>
              </a:solidFill>
              <a:latin typeface="Century Gothic" panose="020B0502020202020204" pitchFamily="34" charset="0"/>
              <a:cs typeface="Arial" pitchFamily="34" charset="0"/>
            </a:endParaRPr>
          </a:p>
        </p:txBody>
      </p:sp>
      <p:grpSp>
        <p:nvGrpSpPr>
          <p:cNvPr id="18" name="17 Grupo"/>
          <p:cNvGrpSpPr/>
          <p:nvPr/>
        </p:nvGrpSpPr>
        <p:grpSpPr>
          <a:xfrm>
            <a:off x="7626848" y="2971801"/>
            <a:ext cx="2991952" cy="3186566"/>
            <a:chOff x="6502400" y="3911600"/>
            <a:chExt cx="5163668" cy="4425950"/>
          </a:xfrm>
        </p:grpSpPr>
        <p:pic>
          <p:nvPicPr>
            <p:cNvPr id="1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76551" t="14782"/>
            <a:stretch/>
          </p:blipFill>
          <p:spPr bwMode="auto">
            <a:xfrm>
              <a:off x="9235608" y="3911600"/>
              <a:ext cx="2430460" cy="442374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1958" t="14740" r="22811"/>
            <a:stretch/>
          </p:blipFill>
          <p:spPr bwMode="auto">
            <a:xfrm>
              <a:off x="6502400" y="3911600"/>
              <a:ext cx="2809408" cy="44259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pSp>
      <p:sp>
        <p:nvSpPr>
          <p:cNvPr id="21" name="20 Rectángulo"/>
          <p:cNvSpPr/>
          <p:nvPr/>
        </p:nvSpPr>
        <p:spPr>
          <a:xfrm>
            <a:off x="7583856" y="1413953"/>
            <a:ext cx="3001489" cy="369332"/>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pPr marL="277920" indent="-277920" algn="ctr" defTabSz="451491"/>
            <a:r>
              <a:rPr lang="es-MX" b="1" dirty="0">
                <a:solidFill>
                  <a:prstClr val="black"/>
                </a:solidFill>
                <a:latin typeface="Calibri"/>
                <a:cs typeface="Arial" pitchFamily="34" charset="0"/>
              </a:rPr>
              <a:t>EJEMPLO: INSECTICIDA</a:t>
            </a:r>
          </a:p>
        </p:txBody>
      </p:sp>
      <p:pic>
        <p:nvPicPr>
          <p:cNvPr id="22" name="21 Imagen"/>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Lst>
          </a:blip>
          <a:srcRect l="12004" t="10723" r="7747"/>
          <a:stretch/>
        </p:blipFill>
        <p:spPr>
          <a:xfrm>
            <a:off x="8121500" y="1798322"/>
            <a:ext cx="1926203" cy="1082039"/>
          </a:xfrm>
          <a:prstGeom prst="rect">
            <a:avLst/>
          </a:prstGeom>
        </p:spPr>
      </p:pic>
      <p:sp>
        <p:nvSpPr>
          <p:cNvPr id="25" name="24 Rectángulo"/>
          <p:cNvSpPr/>
          <p:nvPr/>
        </p:nvSpPr>
        <p:spPr>
          <a:xfrm>
            <a:off x="1597871" y="4191001"/>
            <a:ext cx="4932713" cy="350520"/>
          </a:xfrm>
          <a:prstGeom prst="rect">
            <a:avLst/>
          </a:prstGeom>
          <a:noFill/>
          <a:ln w="635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entury Gothic" panose="020B0502020202020204" pitchFamily="34" charset="0"/>
            </a:endParaRPr>
          </a:p>
        </p:txBody>
      </p:sp>
      <p:sp>
        <p:nvSpPr>
          <p:cNvPr id="26" name="25 Rectángulo"/>
          <p:cNvSpPr/>
          <p:nvPr/>
        </p:nvSpPr>
        <p:spPr>
          <a:xfrm>
            <a:off x="1643104" y="5360002"/>
            <a:ext cx="5584466" cy="659339"/>
          </a:xfrm>
          <a:prstGeom prst="rect">
            <a:avLst/>
          </a:prstGeom>
          <a:noFill/>
          <a:ln w="635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entury Gothic" panose="020B0502020202020204" pitchFamily="34" charset="0"/>
            </a:endParaRPr>
          </a:p>
        </p:txBody>
      </p:sp>
      <p:sp>
        <p:nvSpPr>
          <p:cNvPr id="27" name="26 Elipse"/>
          <p:cNvSpPr/>
          <p:nvPr/>
        </p:nvSpPr>
        <p:spPr>
          <a:xfrm>
            <a:off x="9433561" y="3017521"/>
            <a:ext cx="1022955" cy="365761"/>
          </a:xfrm>
          <a:prstGeom prst="ellipse">
            <a:avLst/>
          </a:prstGeom>
          <a:noFill/>
          <a:ln w="635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alibri"/>
            </a:endParaRPr>
          </a:p>
        </p:txBody>
      </p:sp>
      <p:cxnSp>
        <p:nvCxnSpPr>
          <p:cNvPr id="29" name="28 Conector recto"/>
          <p:cNvCxnSpPr>
            <a:stCxn id="26" idx="3"/>
          </p:cNvCxnSpPr>
          <p:nvPr/>
        </p:nvCxnSpPr>
        <p:spPr>
          <a:xfrm flipV="1">
            <a:off x="7227571" y="5457827"/>
            <a:ext cx="1857031" cy="231845"/>
          </a:xfrm>
          <a:prstGeom prst="line">
            <a:avLst/>
          </a:prstGeom>
          <a:ln w="63500">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32" name="31 Conector recto"/>
          <p:cNvCxnSpPr/>
          <p:nvPr/>
        </p:nvCxnSpPr>
        <p:spPr>
          <a:xfrm flipV="1">
            <a:off x="6530584" y="3187522"/>
            <a:ext cx="2902977" cy="1165861"/>
          </a:xfrm>
          <a:prstGeom prst="line">
            <a:avLst/>
          </a:prstGeom>
          <a:ln w="63500">
            <a:solidFill>
              <a:srgbClr val="FFFF00"/>
            </a:solidFill>
          </a:ln>
        </p:spPr>
        <p:style>
          <a:lnRef idx="2">
            <a:schemeClr val="accent1"/>
          </a:lnRef>
          <a:fillRef idx="0">
            <a:schemeClr val="accent1"/>
          </a:fillRef>
          <a:effectRef idx="1">
            <a:schemeClr val="accent1"/>
          </a:effectRef>
          <a:fontRef idx="minor">
            <a:schemeClr val="tx1"/>
          </a:fontRef>
        </p:style>
      </p:cxnSp>
      <p:sp>
        <p:nvSpPr>
          <p:cNvPr id="35" name="34 Elipse"/>
          <p:cNvSpPr/>
          <p:nvPr/>
        </p:nvSpPr>
        <p:spPr>
          <a:xfrm>
            <a:off x="9084602" y="4349355"/>
            <a:ext cx="1534199" cy="1807429"/>
          </a:xfrm>
          <a:prstGeom prst="ellipse">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prstClr val="white"/>
              </a:solidFill>
              <a:latin typeface="Calibri"/>
            </a:endParaRPr>
          </a:p>
        </p:txBody>
      </p:sp>
      <p:sp>
        <p:nvSpPr>
          <p:cNvPr id="24" name="16 Rectángulo"/>
          <p:cNvSpPr/>
          <p:nvPr/>
        </p:nvSpPr>
        <p:spPr>
          <a:xfrm>
            <a:off x="1597872" y="3708887"/>
            <a:ext cx="3865161" cy="369332"/>
          </a:xfrm>
          <a:prstGeom prst="rect">
            <a:avLst/>
          </a:prstGeom>
        </p:spPr>
        <p:txBody>
          <a:bodyPr wrap="none">
            <a:spAutoFit/>
          </a:bodyPr>
          <a:lstStyle/>
          <a:p>
            <a:pPr fontAlgn="base">
              <a:spcBef>
                <a:spcPct val="0"/>
              </a:spcBef>
              <a:spcAft>
                <a:spcPct val="0"/>
              </a:spcAft>
            </a:pPr>
            <a:r>
              <a:rPr lang="es-EC" altLang="es-EC" b="1" dirty="0">
                <a:solidFill>
                  <a:prstClr val="black"/>
                </a:solidFill>
                <a:latin typeface="Century Gothic" panose="020B0502020202020204" pitchFamily="34" charset="0"/>
                <a:ea typeface="Calibri" pitchFamily="34" charset="0"/>
                <a:cs typeface="Times New Roman" pitchFamily="18" charset="0"/>
              </a:rPr>
              <a:t>Plaguicida y el fertilizante líquido</a:t>
            </a:r>
            <a:endParaRPr lang="es-EC" altLang="es-EC" b="1" dirty="0">
              <a:solidFill>
                <a:prstClr val="black"/>
              </a:solidFill>
              <a:latin typeface="Century Gothic" panose="020B0502020202020204" pitchFamily="34" charset="0"/>
              <a:cs typeface="Arial" pitchFamily="34" charset="0"/>
            </a:endParaRPr>
          </a:p>
        </p:txBody>
      </p:sp>
      <p:sp>
        <p:nvSpPr>
          <p:cNvPr id="23" name="Título 1"/>
          <p:cNvSpPr txBox="1">
            <a:spLocks/>
          </p:cNvSpPr>
          <p:nvPr/>
        </p:nvSpPr>
        <p:spPr>
          <a:xfrm>
            <a:off x="758375" y="481937"/>
            <a:ext cx="7922176"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r>
              <a:rPr lang="es-EC" sz="2600" dirty="0" smtClean="0">
                <a:solidFill>
                  <a:schemeClr val="tx2"/>
                </a:solidFill>
                <a:latin typeface="Century Gothic" panose="020B0502020202020204" pitchFamily="34" charset="0"/>
                <a:cs typeface="Arial" panose="020B0604020202020204" pitchFamily="34" charset="0"/>
              </a:rPr>
              <a:t>¿</a:t>
            </a:r>
            <a:r>
              <a:rPr lang="es-EC" sz="2600" dirty="0">
                <a:solidFill>
                  <a:schemeClr val="tx2"/>
                </a:solidFill>
                <a:latin typeface="Century Gothic" panose="020B0502020202020204" pitchFamily="34" charset="0"/>
                <a:cs typeface="Arial" panose="020B0604020202020204" pitchFamily="34" charset="0"/>
              </a:rPr>
              <a:t>Utiliza en sus cultivos Plaguicidas Químicos?</a:t>
            </a:r>
          </a:p>
        </p:txBody>
      </p:sp>
    </p:spTree>
    <p:extLst>
      <p:ext uri="{BB962C8B-B14F-4D97-AF65-F5344CB8AC3E}">
        <p14:creationId xmlns:p14="http://schemas.microsoft.com/office/powerpoint/2010/main" val="3335819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randombar(horizontal)">
                                      <p:cBhvr>
                                        <p:cTn id="10" dur="500"/>
                                        <p:tgtEl>
                                          <p:spTgt spid="2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randombar(horizontal)">
                                      <p:cBhvr>
                                        <p:cTn id="13" dur="500"/>
                                        <p:tgtEl>
                                          <p:spTgt spid="27"/>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randombar(horizontal)">
                                      <p:cBhvr>
                                        <p:cTn id="16" dur="500"/>
                                        <p:tgtEl>
                                          <p:spTgt spid="35"/>
                                        </p:tgtEl>
                                      </p:cBhvr>
                                    </p:animEffect>
                                  </p:childTnLst>
                                </p:cTn>
                              </p:par>
                              <p:par>
                                <p:cTn id="17" presetID="14" presetClass="entr" presetSubtype="1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randombar(horizontal)">
                                      <p:cBhvr>
                                        <p:cTn id="19" dur="500"/>
                                        <p:tgtEl>
                                          <p:spTgt spid="29"/>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randombar(horizontal)">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35"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
          <p:cNvSpPr>
            <a:spLocks noGrp="1"/>
          </p:cNvSpPr>
          <p:nvPr>
            <p:ph type="title"/>
          </p:nvPr>
        </p:nvSpPr>
        <p:spPr/>
        <p:txBody>
          <a:bodyPr>
            <a:normAutofit/>
          </a:bodyPr>
          <a:lstStyle/>
          <a:p>
            <a:r>
              <a:rPr lang="es-EC" sz="2600" dirty="0" smtClean="0">
                <a:solidFill>
                  <a:schemeClr val="tx2"/>
                </a:solidFill>
                <a:latin typeface="Century Gothic" panose="020B0502020202020204" pitchFamily="34" charset="0"/>
                <a:cs typeface="Arial" panose="020B0604020202020204" pitchFamily="34" charset="0"/>
              </a:rPr>
              <a:t>¿</a:t>
            </a:r>
            <a:r>
              <a:rPr lang="es-EC" sz="2600" dirty="0">
                <a:solidFill>
                  <a:schemeClr val="tx2"/>
                </a:solidFill>
                <a:latin typeface="Century Gothic" panose="020B0502020202020204" pitchFamily="34" charset="0"/>
                <a:cs typeface="Arial" panose="020B0604020202020204" pitchFamily="34" charset="0"/>
              </a:rPr>
              <a:t>Utiliza en sus cultivos Plaguicidas ?</a:t>
            </a:r>
          </a:p>
        </p:txBody>
      </p:sp>
      <p:sp>
        <p:nvSpPr>
          <p:cNvPr id="6" name="5 Rectángulo"/>
          <p:cNvSpPr/>
          <p:nvPr/>
        </p:nvSpPr>
        <p:spPr>
          <a:xfrm>
            <a:off x="1308346" y="1493835"/>
            <a:ext cx="9572539" cy="738664"/>
          </a:xfrm>
          <a:prstGeom prst="rect">
            <a:avLst/>
          </a:prstGeom>
          <a:ln w="28575">
            <a:solidFill>
              <a:schemeClr val="accent3"/>
            </a:solidFill>
          </a:ln>
        </p:spPr>
        <p:txBody>
          <a:bodyPr wrap="square">
            <a:spAutoFit/>
          </a:bodyPr>
          <a:lstStyle/>
          <a:p>
            <a:pPr algn="just"/>
            <a:r>
              <a:rPr lang="es-EC" sz="1400" dirty="0">
                <a:solidFill>
                  <a:prstClr val="black"/>
                </a:solidFill>
                <a:latin typeface="Century Gothic" panose="020B0502020202020204" pitchFamily="34" charset="0"/>
              </a:rPr>
              <a:t>La PP para el control del mosca blanca en FRUTILLA, realizó aspersiones foliares cada 15 días con </a:t>
            </a:r>
            <a:r>
              <a:rPr lang="es-EC" sz="1400" dirty="0" err="1">
                <a:solidFill>
                  <a:prstClr val="black"/>
                </a:solidFill>
                <a:latin typeface="Century Gothic" panose="020B0502020202020204" pitchFamily="34" charset="0"/>
              </a:rPr>
              <a:t>Neem</a:t>
            </a:r>
            <a:r>
              <a:rPr lang="es-EC" sz="1400" dirty="0">
                <a:solidFill>
                  <a:prstClr val="black"/>
                </a:solidFill>
                <a:latin typeface="Century Gothic" panose="020B0502020202020204" pitchFamily="34" charset="0"/>
              </a:rPr>
              <a:t> X la dosis con la que aplicó es la que leyó en el producto 60 cc/20 litros de agua. La aspersión la realizó en una bomba de mochila de 20 litros de capacidad,  aplicó por cinco meses.    </a:t>
            </a:r>
          </a:p>
        </p:txBody>
      </p:sp>
      <p:sp>
        <p:nvSpPr>
          <p:cNvPr id="7" name="5 Rectángulo"/>
          <p:cNvSpPr/>
          <p:nvPr/>
        </p:nvSpPr>
        <p:spPr>
          <a:xfrm>
            <a:off x="6614810" y="2706287"/>
            <a:ext cx="4371241" cy="738664"/>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s-EC" sz="1400" dirty="0">
                <a:solidFill>
                  <a:prstClr val="black"/>
                </a:solidFill>
                <a:latin typeface="Century Gothic" panose="020B0502020202020204" pitchFamily="34" charset="0"/>
              </a:rPr>
              <a:t>Registre la cantidad o el volumen TOTAL (suma) de  plaguicida /s utilizado/s en cada uno de el/los cultivos descritos por la PP</a:t>
            </a:r>
          </a:p>
        </p:txBody>
      </p:sp>
      <p:sp>
        <p:nvSpPr>
          <p:cNvPr id="9" name="8 Rectángulo"/>
          <p:cNvSpPr/>
          <p:nvPr/>
        </p:nvSpPr>
        <p:spPr>
          <a:xfrm>
            <a:off x="6614810" y="3676789"/>
            <a:ext cx="4371241" cy="1169551"/>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s-ES" sz="1400" dirty="0">
                <a:solidFill>
                  <a:prstClr val="black"/>
                </a:solidFill>
                <a:latin typeface="Century Gothic" panose="020B0502020202020204" pitchFamily="34" charset="0"/>
              </a:rPr>
              <a:t>1 L = 1000cc</a:t>
            </a:r>
            <a:endParaRPr lang="es-EC" sz="1400" dirty="0">
              <a:solidFill>
                <a:prstClr val="black"/>
              </a:solidFill>
              <a:latin typeface="Century Gothic" panose="020B0502020202020204" pitchFamily="34" charset="0"/>
            </a:endParaRPr>
          </a:p>
          <a:p>
            <a:r>
              <a:rPr lang="es-ES" sz="1400" dirty="0">
                <a:solidFill>
                  <a:prstClr val="black"/>
                </a:solidFill>
                <a:latin typeface="Century Gothic" panose="020B0502020202020204" pitchFamily="34" charset="0"/>
              </a:rPr>
              <a:t>5 meses X 2 aplicaciones por mes = 10 aplicaciones en el ciclo</a:t>
            </a:r>
            <a:endParaRPr lang="es-EC" sz="1400" dirty="0">
              <a:solidFill>
                <a:prstClr val="black"/>
              </a:solidFill>
              <a:latin typeface="Century Gothic" panose="020B0502020202020204" pitchFamily="34" charset="0"/>
            </a:endParaRPr>
          </a:p>
          <a:p>
            <a:r>
              <a:rPr lang="es-ES" sz="1400" dirty="0">
                <a:solidFill>
                  <a:prstClr val="black"/>
                </a:solidFill>
                <a:latin typeface="Century Gothic" panose="020B0502020202020204" pitchFamily="34" charset="0"/>
              </a:rPr>
              <a:t>10 aplicaciones en el ciclo x 60cc por aplicación= 600cc/1000 cc  = 0.60 litros</a:t>
            </a:r>
            <a:endParaRPr lang="es-EC" sz="1400" dirty="0">
              <a:solidFill>
                <a:prstClr val="black"/>
              </a:solidFill>
              <a:latin typeface="Century Gothic" panose="020B0502020202020204" pitchFamily="34" charset="0"/>
            </a:endParaRPr>
          </a:p>
        </p:txBody>
      </p:sp>
      <p:sp>
        <p:nvSpPr>
          <p:cNvPr id="13" name="Rectángulo 12"/>
          <p:cNvSpPr/>
          <p:nvPr/>
        </p:nvSpPr>
        <p:spPr>
          <a:xfrm>
            <a:off x="884109" y="959581"/>
            <a:ext cx="1453977" cy="338554"/>
          </a:xfrm>
          <a:prstGeom prst="rect">
            <a:avLst/>
          </a:prstGeom>
        </p:spPr>
        <p:txBody>
          <a:bodyPr wrap="square">
            <a:spAutoFit/>
          </a:bodyPr>
          <a:lstStyle/>
          <a:p>
            <a:r>
              <a:rPr lang="es-EC" sz="1600" b="1" dirty="0">
                <a:solidFill>
                  <a:schemeClr val="bg2">
                    <a:lumMod val="50000"/>
                  </a:schemeClr>
                </a:solidFill>
                <a:latin typeface="Century Gothic" panose="020B0502020202020204" pitchFamily="34" charset="0"/>
              </a:rPr>
              <a:t>Ejemplo</a:t>
            </a:r>
          </a:p>
        </p:txBody>
      </p:sp>
      <p:pic>
        <p:nvPicPr>
          <p:cNvPr id="11" name="Imagen 10"/>
          <p:cNvPicPr>
            <a:picLocks noChangeAspect="1"/>
          </p:cNvPicPr>
          <p:nvPr/>
        </p:nvPicPr>
        <p:blipFill>
          <a:blip r:embed="rId2"/>
          <a:stretch>
            <a:fillRect/>
          </a:stretch>
        </p:blipFill>
        <p:spPr>
          <a:xfrm>
            <a:off x="1964921" y="2392520"/>
            <a:ext cx="4242983" cy="3976381"/>
          </a:xfrm>
          <a:prstGeom prst="rect">
            <a:avLst/>
          </a:prstGeom>
        </p:spPr>
      </p:pic>
      <p:sp>
        <p:nvSpPr>
          <p:cNvPr id="14" name="CuadroTexto 13"/>
          <p:cNvSpPr txBox="1"/>
          <p:nvPr/>
        </p:nvSpPr>
        <p:spPr>
          <a:xfrm>
            <a:off x="2214097" y="6012917"/>
            <a:ext cx="463513" cy="368863"/>
          </a:xfrm>
          <a:prstGeom prst="rect">
            <a:avLst/>
          </a:prstGeom>
          <a:noFill/>
        </p:spPr>
        <p:txBody>
          <a:bodyPr wrap="square" rtlCol="0">
            <a:spAutoFit/>
          </a:bodyPr>
          <a:lstStyle/>
          <a:p>
            <a:r>
              <a:rPr lang="es-ES" b="1" dirty="0" smtClean="0"/>
              <a:t>1</a:t>
            </a:r>
            <a:endParaRPr lang="es-EC" b="1" dirty="0"/>
          </a:p>
        </p:txBody>
      </p:sp>
      <p:sp>
        <p:nvSpPr>
          <p:cNvPr id="15" name="CuadroTexto 14"/>
          <p:cNvSpPr txBox="1"/>
          <p:nvPr/>
        </p:nvSpPr>
        <p:spPr>
          <a:xfrm>
            <a:off x="3080601" y="6012917"/>
            <a:ext cx="463513" cy="368863"/>
          </a:xfrm>
          <a:prstGeom prst="rect">
            <a:avLst/>
          </a:prstGeom>
          <a:noFill/>
        </p:spPr>
        <p:txBody>
          <a:bodyPr wrap="square" rtlCol="0">
            <a:spAutoFit/>
          </a:bodyPr>
          <a:lstStyle/>
          <a:p>
            <a:r>
              <a:rPr lang="es-ES" b="1" dirty="0" smtClean="0"/>
              <a:t>1</a:t>
            </a:r>
            <a:endParaRPr lang="es-EC" b="1" dirty="0"/>
          </a:p>
        </p:txBody>
      </p:sp>
      <p:sp>
        <p:nvSpPr>
          <p:cNvPr id="16" name="CuadroTexto 15"/>
          <p:cNvSpPr txBox="1"/>
          <p:nvPr/>
        </p:nvSpPr>
        <p:spPr>
          <a:xfrm>
            <a:off x="3987459" y="6012917"/>
            <a:ext cx="710722" cy="368863"/>
          </a:xfrm>
          <a:prstGeom prst="rect">
            <a:avLst/>
          </a:prstGeom>
          <a:noFill/>
        </p:spPr>
        <p:txBody>
          <a:bodyPr wrap="square" rtlCol="0">
            <a:spAutoFit/>
          </a:bodyPr>
          <a:lstStyle/>
          <a:p>
            <a:r>
              <a:rPr lang="es-ES" b="1" dirty="0" smtClean="0"/>
              <a:t>0,60</a:t>
            </a:r>
            <a:endParaRPr lang="es-EC" b="1" dirty="0"/>
          </a:p>
        </p:txBody>
      </p:sp>
      <p:sp>
        <p:nvSpPr>
          <p:cNvPr id="17" name="CuadroTexto 16"/>
          <p:cNvSpPr txBox="1"/>
          <p:nvPr/>
        </p:nvSpPr>
        <p:spPr>
          <a:xfrm>
            <a:off x="5575867" y="6012917"/>
            <a:ext cx="463513" cy="368863"/>
          </a:xfrm>
          <a:prstGeom prst="rect">
            <a:avLst/>
          </a:prstGeom>
          <a:noFill/>
        </p:spPr>
        <p:txBody>
          <a:bodyPr wrap="square" rtlCol="0">
            <a:spAutoFit/>
          </a:bodyPr>
          <a:lstStyle/>
          <a:p>
            <a:r>
              <a:rPr lang="es-ES" b="1" dirty="0"/>
              <a:t>5</a:t>
            </a:r>
            <a:endParaRPr lang="es-EC" b="1" dirty="0"/>
          </a:p>
        </p:txBody>
      </p:sp>
    </p:spTree>
    <p:extLst>
      <p:ext uri="{BB962C8B-B14F-4D97-AF65-F5344CB8AC3E}">
        <p14:creationId xmlns:p14="http://schemas.microsoft.com/office/powerpoint/2010/main" val="3055001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250" autoRev="1" fill="remove"/>
                                        <p:tgtEl>
                                          <p:spTgt spid="7"/>
                                        </p:tgtEl>
                                        <p:attrNameLst>
                                          <p:attrName>style.color</p:attrName>
                                        </p:attrNameLst>
                                      </p:cBhvr>
                                      <p:to>
                                        <a:schemeClr val="bg1"/>
                                      </p:to>
                                    </p:animClr>
                                    <p:animClr clrSpc="rgb" dir="cw">
                                      <p:cBhvr>
                                        <p:cTn id="7" dur="250" autoRev="1" fill="remove"/>
                                        <p:tgtEl>
                                          <p:spTgt spid="7"/>
                                        </p:tgtEl>
                                        <p:attrNameLst>
                                          <p:attrName>fillcolor</p:attrName>
                                        </p:attrNameLst>
                                      </p:cBhvr>
                                      <p:to>
                                        <a:schemeClr val="bg1"/>
                                      </p:to>
                                    </p:animClr>
                                    <p:set>
                                      <p:cBhvr>
                                        <p:cTn id="8" dur="250" autoRev="1" fill="remove"/>
                                        <p:tgtEl>
                                          <p:spTgt spid="7"/>
                                        </p:tgtEl>
                                        <p:attrNameLst>
                                          <p:attrName>fill.type</p:attrName>
                                        </p:attrNameLst>
                                      </p:cBhvr>
                                      <p:to>
                                        <p:strVal val="solid"/>
                                      </p:to>
                                    </p:set>
                                    <p:set>
                                      <p:cBhvr>
                                        <p:cTn id="9" dur="250" autoRev="1" fill="remove"/>
                                        <p:tgtEl>
                                          <p:spTgt spid="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ítulo 1"/>
          <p:cNvSpPr>
            <a:spLocks noGrp="1"/>
          </p:cNvSpPr>
          <p:nvPr>
            <p:ph type="title"/>
          </p:nvPr>
        </p:nvSpPr>
        <p:spPr/>
        <p:txBody>
          <a:bodyPr>
            <a:normAutofit/>
          </a:bodyPr>
          <a:lstStyle/>
          <a:p>
            <a:r>
              <a:rPr lang="es-EC" sz="2600" dirty="0" smtClean="0">
                <a:solidFill>
                  <a:schemeClr val="tx2"/>
                </a:solidFill>
                <a:latin typeface="Century Gothic" panose="020B0502020202020204" pitchFamily="34" charset="0"/>
                <a:cs typeface="Arial" panose="020B0604020202020204" pitchFamily="34" charset="0"/>
              </a:rPr>
              <a:t>¿</a:t>
            </a:r>
            <a:r>
              <a:rPr lang="es-EC" sz="2600" dirty="0">
                <a:solidFill>
                  <a:schemeClr val="tx2"/>
                </a:solidFill>
                <a:latin typeface="Century Gothic" panose="020B0502020202020204" pitchFamily="34" charset="0"/>
                <a:cs typeface="Arial" panose="020B0604020202020204" pitchFamily="34" charset="0"/>
              </a:rPr>
              <a:t>Utiliza en sus cultivos Plaguicidas ?</a:t>
            </a:r>
          </a:p>
        </p:txBody>
      </p:sp>
      <p:sp>
        <p:nvSpPr>
          <p:cNvPr id="6" name="5 Rectángulo"/>
          <p:cNvSpPr/>
          <p:nvPr/>
        </p:nvSpPr>
        <p:spPr>
          <a:xfrm>
            <a:off x="1166190" y="1445284"/>
            <a:ext cx="9952383" cy="954107"/>
          </a:xfrm>
          <a:prstGeom prst="rect">
            <a:avLst/>
          </a:prstGeom>
          <a:ln w="28575">
            <a:solidFill>
              <a:schemeClr val="accent3"/>
            </a:solidFill>
          </a:ln>
        </p:spPr>
        <p:txBody>
          <a:bodyPr wrap="square">
            <a:spAutoFit/>
          </a:bodyPr>
          <a:lstStyle/>
          <a:p>
            <a:pPr algn="just"/>
            <a:r>
              <a:rPr lang="es-EC" sz="1400" dirty="0">
                <a:solidFill>
                  <a:prstClr val="black"/>
                </a:solidFill>
                <a:latin typeface="Century Gothic" panose="020B0502020202020204" pitchFamily="34" charset="0"/>
              </a:rPr>
              <a:t>El informante indica que antes de realizar la siembra realizó una aplicación de herbicida para lo cual utilizó 1 galón de glifosato, este producto era de etiqueta verde, a los 20 días realizó el control del cogollero, utilizando 1 frasco de 250 cc de revisando el envase se visualiza etiqueta del producto usado se trata de una </a:t>
            </a:r>
            <a:r>
              <a:rPr lang="es-EC" sz="1400" dirty="0" err="1">
                <a:solidFill>
                  <a:prstClr val="black"/>
                </a:solidFill>
                <a:latin typeface="Century Gothic" panose="020B0502020202020204" pitchFamily="34" charset="0"/>
              </a:rPr>
              <a:t>cipermetrina</a:t>
            </a:r>
            <a:r>
              <a:rPr lang="es-EC" sz="1400" dirty="0">
                <a:solidFill>
                  <a:prstClr val="black"/>
                </a:solidFill>
                <a:latin typeface="Century Gothic" panose="020B0502020202020204" pitchFamily="34" charset="0"/>
              </a:rPr>
              <a:t> (insecticida) de etiqueta de color Amarillo. </a:t>
            </a:r>
          </a:p>
        </p:txBody>
      </p:sp>
      <p:sp>
        <p:nvSpPr>
          <p:cNvPr id="7" name="6 Rectángulo"/>
          <p:cNvSpPr/>
          <p:nvPr/>
        </p:nvSpPr>
        <p:spPr>
          <a:xfrm>
            <a:off x="1830236" y="2589834"/>
            <a:ext cx="8655743" cy="523220"/>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pPr algn="just"/>
            <a:r>
              <a:rPr lang="es-EC" sz="1400" dirty="0">
                <a:solidFill>
                  <a:prstClr val="white"/>
                </a:solidFill>
                <a:latin typeface="Calibri"/>
              </a:rPr>
              <a:t>Registre la cantidad o el volumen TOTAL (suma) de  plaguicida/s utilizado/s en cada uno de el/los cultivos descritos por la PP</a:t>
            </a:r>
            <a:endParaRPr lang="es-EC" dirty="0">
              <a:solidFill>
                <a:prstClr val="white"/>
              </a:solidFill>
              <a:latin typeface="Calibri"/>
            </a:endParaRPr>
          </a:p>
        </p:txBody>
      </p:sp>
      <p:cxnSp>
        <p:nvCxnSpPr>
          <p:cNvPr id="12" name="Conector recto 11"/>
          <p:cNvCxnSpPr/>
          <p:nvPr/>
        </p:nvCxnSpPr>
        <p:spPr>
          <a:xfrm>
            <a:off x="2495600" y="5805265"/>
            <a:ext cx="0" cy="215491"/>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8" name="Rectángulo 17"/>
          <p:cNvSpPr/>
          <p:nvPr/>
        </p:nvSpPr>
        <p:spPr>
          <a:xfrm>
            <a:off x="868113" y="901650"/>
            <a:ext cx="1156366" cy="338554"/>
          </a:xfrm>
          <a:prstGeom prst="rect">
            <a:avLst/>
          </a:prstGeom>
        </p:spPr>
        <p:txBody>
          <a:bodyPr wrap="square">
            <a:spAutoFit/>
          </a:bodyPr>
          <a:lstStyle/>
          <a:p>
            <a:r>
              <a:rPr lang="es-EC" sz="1600" b="1" dirty="0">
                <a:solidFill>
                  <a:schemeClr val="bg2">
                    <a:lumMod val="50000"/>
                  </a:schemeClr>
                </a:solidFill>
                <a:latin typeface="Century Gothic" panose="020B0502020202020204" pitchFamily="34" charset="0"/>
              </a:rPr>
              <a:t>Ejemplo</a:t>
            </a:r>
          </a:p>
        </p:txBody>
      </p:sp>
      <p:pic>
        <p:nvPicPr>
          <p:cNvPr id="10" name="Imagen 9"/>
          <p:cNvPicPr>
            <a:picLocks noChangeAspect="1"/>
          </p:cNvPicPr>
          <p:nvPr/>
        </p:nvPicPr>
        <p:blipFill>
          <a:blip r:embed="rId2"/>
          <a:stretch>
            <a:fillRect/>
          </a:stretch>
        </p:blipFill>
        <p:spPr>
          <a:xfrm>
            <a:off x="1830236" y="3344448"/>
            <a:ext cx="4365848" cy="2984617"/>
          </a:xfrm>
          <a:prstGeom prst="rect">
            <a:avLst/>
          </a:prstGeom>
        </p:spPr>
      </p:pic>
      <p:sp>
        <p:nvSpPr>
          <p:cNvPr id="11" name="8 Rectángulo"/>
          <p:cNvSpPr/>
          <p:nvPr/>
        </p:nvSpPr>
        <p:spPr>
          <a:xfrm>
            <a:off x="2063553" y="6021289"/>
            <a:ext cx="5057605" cy="307777"/>
          </a:xfrm>
          <a:prstGeom prst="rect">
            <a:avLst/>
          </a:prstGeom>
        </p:spPr>
        <p:txBody>
          <a:bodyPr wrap="square">
            <a:spAutoFit/>
          </a:bodyPr>
          <a:lstStyle/>
          <a:p>
            <a:r>
              <a:rPr lang="es-EC" sz="1400" dirty="0">
                <a:solidFill>
                  <a:prstClr val="black"/>
                </a:solidFill>
                <a:latin typeface="Calibri"/>
              </a:rPr>
              <a:t>  1            3,79           5          4             0,25          5        2  </a:t>
            </a:r>
          </a:p>
        </p:txBody>
      </p:sp>
      <p:pic>
        <p:nvPicPr>
          <p:cNvPr id="13" name="Imagen 12"/>
          <p:cNvPicPr>
            <a:picLocks noChangeAspect="1"/>
          </p:cNvPicPr>
          <p:nvPr/>
        </p:nvPicPr>
        <p:blipFill>
          <a:blip r:embed="rId3"/>
          <a:stretch>
            <a:fillRect/>
          </a:stretch>
        </p:blipFill>
        <p:spPr>
          <a:xfrm>
            <a:off x="6196084" y="3344450"/>
            <a:ext cx="3288254" cy="2984616"/>
          </a:xfrm>
          <a:prstGeom prst="rect">
            <a:avLst/>
          </a:prstGeom>
        </p:spPr>
      </p:pic>
    </p:spTree>
    <p:extLst>
      <p:ext uri="{BB962C8B-B14F-4D97-AF65-F5344CB8AC3E}">
        <p14:creationId xmlns:p14="http://schemas.microsoft.com/office/powerpoint/2010/main" val="734992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250" autoRev="1" fill="remove"/>
                                        <p:tgtEl>
                                          <p:spTgt spid="7"/>
                                        </p:tgtEl>
                                        <p:attrNameLst>
                                          <p:attrName>style.color</p:attrName>
                                        </p:attrNameLst>
                                      </p:cBhvr>
                                      <p:to>
                                        <a:schemeClr val="bg1"/>
                                      </p:to>
                                    </p:animClr>
                                    <p:animClr clrSpc="rgb" dir="cw">
                                      <p:cBhvr>
                                        <p:cTn id="7" dur="250" autoRev="1" fill="remove"/>
                                        <p:tgtEl>
                                          <p:spTgt spid="7"/>
                                        </p:tgtEl>
                                        <p:attrNameLst>
                                          <p:attrName>fillcolor</p:attrName>
                                        </p:attrNameLst>
                                      </p:cBhvr>
                                      <p:to>
                                        <a:schemeClr val="bg1"/>
                                      </p:to>
                                    </p:animClr>
                                    <p:set>
                                      <p:cBhvr>
                                        <p:cTn id="8" dur="250" autoRev="1" fill="remove"/>
                                        <p:tgtEl>
                                          <p:spTgt spid="7"/>
                                        </p:tgtEl>
                                        <p:attrNameLst>
                                          <p:attrName>fill.type</p:attrName>
                                        </p:attrNameLst>
                                      </p:cBhvr>
                                      <p:to>
                                        <p:strVal val="solid"/>
                                      </p:to>
                                    </p:set>
                                    <p:set>
                                      <p:cBhvr>
                                        <p:cTn id="9" dur="250" autoRev="1" fill="remove"/>
                                        <p:tgtEl>
                                          <p:spTgt spid="7"/>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p:cNvSpPr>
            <a:spLocks noGrp="1"/>
          </p:cNvSpPr>
          <p:nvPr>
            <p:ph type="title"/>
          </p:nvPr>
        </p:nvSpPr>
        <p:spPr/>
        <p:txBody>
          <a:bodyPr>
            <a:normAutofit/>
          </a:bodyPr>
          <a:lstStyle/>
          <a:p>
            <a:r>
              <a:rPr lang="es-EC" sz="2600" dirty="0" smtClean="0">
                <a:solidFill>
                  <a:schemeClr val="tx2"/>
                </a:solidFill>
                <a:latin typeface="Century Gothic" panose="020B0502020202020204" pitchFamily="34" charset="0"/>
                <a:cs typeface="Arial" panose="020B0604020202020204" pitchFamily="34" charset="0"/>
              </a:rPr>
              <a:t>¿</a:t>
            </a:r>
            <a:r>
              <a:rPr lang="es-EC" sz="2600" dirty="0">
                <a:solidFill>
                  <a:schemeClr val="tx2"/>
                </a:solidFill>
                <a:latin typeface="Century Gothic" panose="020B0502020202020204" pitchFamily="34" charset="0"/>
                <a:cs typeface="Arial" panose="020B0604020202020204" pitchFamily="34" charset="0"/>
              </a:rPr>
              <a:t>Utiliza en sus cultivos Plaguicidas ?</a:t>
            </a:r>
          </a:p>
        </p:txBody>
      </p:sp>
      <p:sp>
        <p:nvSpPr>
          <p:cNvPr id="11" name="10 Rectángulo"/>
          <p:cNvSpPr/>
          <p:nvPr/>
        </p:nvSpPr>
        <p:spPr>
          <a:xfrm>
            <a:off x="4328932" y="1340768"/>
            <a:ext cx="2953561" cy="36933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277920" indent="-277920" algn="ctr" defTabSz="451491"/>
            <a:r>
              <a:rPr lang="es-MX" b="1" dirty="0">
                <a:solidFill>
                  <a:prstClr val="black">
                    <a:lumMod val="65000"/>
                    <a:lumOff val="35000"/>
                  </a:prstClr>
                </a:solidFill>
                <a:latin typeface="Calibri"/>
              </a:rPr>
              <a:t>VALIDACIONES DEL SISTEMA</a:t>
            </a:r>
          </a:p>
        </p:txBody>
      </p:sp>
      <p:sp>
        <p:nvSpPr>
          <p:cNvPr id="18" name="17 Rectángulo"/>
          <p:cNvSpPr/>
          <p:nvPr/>
        </p:nvSpPr>
        <p:spPr>
          <a:xfrm>
            <a:off x="794343" y="986825"/>
            <a:ext cx="2787944" cy="338554"/>
          </a:xfrm>
          <a:prstGeom prst="rect">
            <a:avLst/>
          </a:prstGeom>
        </p:spPr>
        <p:txBody>
          <a:bodyPr wrap="none">
            <a:spAutoFit/>
          </a:bodyPr>
          <a:lstStyle/>
          <a:p>
            <a:pPr marL="277920" indent="-277920" algn="ctr" defTabSz="451491"/>
            <a:r>
              <a:rPr lang="es-MX" sz="1600" b="1" dirty="0">
                <a:solidFill>
                  <a:schemeClr val="bg2">
                    <a:lumMod val="50000"/>
                  </a:schemeClr>
                </a:solidFill>
                <a:latin typeface="Century Gothic" panose="020B0502020202020204" pitchFamily="34" charset="0"/>
              </a:rPr>
              <a:t>Validaciones de cantidad</a:t>
            </a:r>
          </a:p>
        </p:txBody>
      </p:sp>
      <p:graphicFrame>
        <p:nvGraphicFramePr>
          <p:cNvPr id="2" name="Tabla 1"/>
          <p:cNvGraphicFramePr>
            <a:graphicFrameLocks noGrp="1"/>
          </p:cNvGraphicFramePr>
          <p:nvPr>
            <p:extLst/>
          </p:nvPr>
        </p:nvGraphicFramePr>
        <p:xfrm>
          <a:off x="1261641" y="2634697"/>
          <a:ext cx="9653285" cy="3534610"/>
        </p:xfrm>
        <a:graphic>
          <a:graphicData uri="http://schemas.openxmlformats.org/drawingml/2006/table">
            <a:tbl>
              <a:tblPr>
                <a:tableStyleId>{5C22544A-7EE6-4342-B048-85BDC9FD1C3A}</a:tableStyleId>
              </a:tblPr>
              <a:tblGrid>
                <a:gridCol w="1052815">
                  <a:extLst>
                    <a:ext uri="{9D8B030D-6E8A-4147-A177-3AD203B41FA5}">
                      <a16:colId xmlns:a16="http://schemas.microsoft.com/office/drawing/2014/main" xmlns="" val="20000"/>
                    </a:ext>
                  </a:extLst>
                </a:gridCol>
                <a:gridCol w="593276">
                  <a:extLst>
                    <a:ext uri="{9D8B030D-6E8A-4147-A177-3AD203B41FA5}">
                      <a16:colId xmlns:a16="http://schemas.microsoft.com/office/drawing/2014/main" xmlns="" val="20001"/>
                    </a:ext>
                  </a:extLst>
                </a:gridCol>
                <a:gridCol w="426693">
                  <a:extLst>
                    <a:ext uri="{9D8B030D-6E8A-4147-A177-3AD203B41FA5}">
                      <a16:colId xmlns:a16="http://schemas.microsoft.com/office/drawing/2014/main" xmlns="" val="20002"/>
                    </a:ext>
                  </a:extLst>
                </a:gridCol>
                <a:gridCol w="352581">
                  <a:extLst>
                    <a:ext uri="{9D8B030D-6E8A-4147-A177-3AD203B41FA5}">
                      <a16:colId xmlns:a16="http://schemas.microsoft.com/office/drawing/2014/main" xmlns="" val="20003"/>
                    </a:ext>
                  </a:extLst>
                </a:gridCol>
                <a:gridCol w="339990">
                  <a:extLst>
                    <a:ext uri="{9D8B030D-6E8A-4147-A177-3AD203B41FA5}">
                      <a16:colId xmlns:a16="http://schemas.microsoft.com/office/drawing/2014/main" xmlns="" val="20004"/>
                    </a:ext>
                  </a:extLst>
                </a:gridCol>
                <a:gridCol w="642201">
                  <a:extLst>
                    <a:ext uri="{9D8B030D-6E8A-4147-A177-3AD203B41FA5}">
                      <a16:colId xmlns:a16="http://schemas.microsoft.com/office/drawing/2014/main" xmlns="" val="20005"/>
                    </a:ext>
                  </a:extLst>
                </a:gridCol>
                <a:gridCol w="543064">
                  <a:extLst>
                    <a:ext uri="{9D8B030D-6E8A-4147-A177-3AD203B41FA5}">
                      <a16:colId xmlns:a16="http://schemas.microsoft.com/office/drawing/2014/main" xmlns="" val="20006"/>
                    </a:ext>
                  </a:extLst>
                </a:gridCol>
                <a:gridCol w="411523">
                  <a:extLst>
                    <a:ext uri="{9D8B030D-6E8A-4147-A177-3AD203B41FA5}">
                      <a16:colId xmlns:a16="http://schemas.microsoft.com/office/drawing/2014/main" xmlns="" val="20007"/>
                    </a:ext>
                  </a:extLst>
                </a:gridCol>
                <a:gridCol w="395926">
                  <a:extLst>
                    <a:ext uri="{9D8B030D-6E8A-4147-A177-3AD203B41FA5}">
                      <a16:colId xmlns:a16="http://schemas.microsoft.com/office/drawing/2014/main" xmlns="" val="20008"/>
                    </a:ext>
                  </a:extLst>
                </a:gridCol>
                <a:gridCol w="365173">
                  <a:extLst>
                    <a:ext uri="{9D8B030D-6E8A-4147-A177-3AD203B41FA5}">
                      <a16:colId xmlns:a16="http://schemas.microsoft.com/office/drawing/2014/main" xmlns="" val="20009"/>
                    </a:ext>
                  </a:extLst>
                </a:gridCol>
                <a:gridCol w="473470">
                  <a:extLst>
                    <a:ext uri="{9D8B030D-6E8A-4147-A177-3AD203B41FA5}">
                      <a16:colId xmlns:a16="http://schemas.microsoft.com/office/drawing/2014/main" xmlns="" val="20010"/>
                    </a:ext>
                  </a:extLst>
                </a:gridCol>
                <a:gridCol w="411523">
                  <a:extLst>
                    <a:ext uri="{9D8B030D-6E8A-4147-A177-3AD203B41FA5}">
                      <a16:colId xmlns:a16="http://schemas.microsoft.com/office/drawing/2014/main" xmlns="" val="20011"/>
                    </a:ext>
                  </a:extLst>
                </a:gridCol>
                <a:gridCol w="411523">
                  <a:extLst>
                    <a:ext uri="{9D8B030D-6E8A-4147-A177-3AD203B41FA5}">
                      <a16:colId xmlns:a16="http://schemas.microsoft.com/office/drawing/2014/main" xmlns="" val="20012"/>
                    </a:ext>
                  </a:extLst>
                </a:gridCol>
                <a:gridCol w="493828">
                  <a:extLst>
                    <a:ext uri="{9D8B030D-6E8A-4147-A177-3AD203B41FA5}">
                      <a16:colId xmlns:a16="http://schemas.microsoft.com/office/drawing/2014/main" xmlns="" val="20013"/>
                    </a:ext>
                  </a:extLst>
                </a:gridCol>
                <a:gridCol w="2739699">
                  <a:extLst>
                    <a:ext uri="{9D8B030D-6E8A-4147-A177-3AD203B41FA5}">
                      <a16:colId xmlns:a16="http://schemas.microsoft.com/office/drawing/2014/main" xmlns="" val="20014"/>
                    </a:ext>
                  </a:extLst>
                </a:gridCol>
              </a:tblGrid>
              <a:tr h="560422">
                <a:tc>
                  <a:txBody>
                    <a:bodyPr/>
                    <a:lstStyle/>
                    <a:p>
                      <a:pPr algn="ctr" fontAlgn="t"/>
                      <a:r>
                        <a:rPr lang="es-EC" sz="900" u="none" strike="noStrike" dirty="0">
                          <a:effectLst/>
                        </a:rPr>
                        <a:t>Nombre Cultivo</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Superficie</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err="1">
                          <a:effectLst/>
                        </a:rPr>
                        <a:t>Cant</a:t>
                      </a:r>
                      <a:r>
                        <a:rPr lang="es-EC" sz="900" u="none" strike="noStrike" dirty="0">
                          <a:effectLst/>
                        </a:rPr>
                        <a:t> </a:t>
                      </a:r>
                      <a:r>
                        <a:rPr lang="es-EC" sz="900" u="none" strike="noStrike" dirty="0" err="1">
                          <a:effectLst/>
                        </a:rPr>
                        <a:t>Herb</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Unid Herb</a:t>
                      </a:r>
                      <a:endParaRPr lang="es-EC" sz="900" b="1" i="0" u="none" strike="noStrike">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Color </a:t>
                      </a:r>
                      <a:r>
                        <a:rPr lang="es-EC" sz="900" u="none" strike="noStrike" dirty="0" err="1">
                          <a:effectLst/>
                        </a:rPr>
                        <a:t>Herb</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err="1">
                          <a:effectLst/>
                        </a:rPr>
                        <a:t>Cant</a:t>
                      </a:r>
                      <a:r>
                        <a:rPr lang="es-EC" sz="900" u="none" strike="noStrike" dirty="0">
                          <a:effectLst/>
                        </a:rPr>
                        <a:t> </a:t>
                      </a:r>
                      <a:r>
                        <a:rPr lang="es-EC" sz="900" u="none" strike="noStrike" dirty="0" err="1">
                          <a:effectLst/>
                        </a:rPr>
                        <a:t>Inse</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Unid </a:t>
                      </a:r>
                      <a:r>
                        <a:rPr lang="es-EC" sz="900" u="none" strike="noStrike" dirty="0" err="1">
                          <a:effectLst/>
                        </a:rPr>
                        <a:t>Inse</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Color </a:t>
                      </a:r>
                      <a:r>
                        <a:rPr lang="es-EC" sz="900" u="none" strike="noStrike" dirty="0" err="1">
                          <a:effectLst/>
                        </a:rPr>
                        <a:t>Inse</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err="1">
                          <a:effectLst/>
                        </a:rPr>
                        <a:t>Cant</a:t>
                      </a:r>
                      <a:r>
                        <a:rPr lang="es-EC" sz="900" u="none" strike="noStrike" dirty="0">
                          <a:effectLst/>
                        </a:rPr>
                        <a:t> </a:t>
                      </a:r>
                      <a:r>
                        <a:rPr lang="es-EC" sz="900" u="none" strike="noStrike" dirty="0" err="1">
                          <a:effectLst/>
                        </a:rPr>
                        <a:t>Fung</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Unid </a:t>
                      </a:r>
                      <a:r>
                        <a:rPr lang="es-EC" sz="900" u="none" strike="noStrike" dirty="0" err="1">
                          <a:effectLst/>
                        </a:rPr>
                        <a:t>Fung</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Color </a:t>
                      </a:r>
                      <a:r>
                        <a:rPr lang="es-EC" sz="900" u="none" strike="noStrike" dirty="0" err="1">
                          <a:effectLst/>
                        </a:rPr>
                        <a:t>Fung</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err="1">
                          <a:effectLst/>
                        </a:rPr>
                        <a:t>Cant</a:t>
                      </a:r>
                      <a:r>
                        <a:rPr lang="es-EC" sz="900" u="none" strike="noStrike" dirty="0">
                          <a:effectLst/>
                        </a:rPr>
                        <a:t> Otros</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Unid Otros</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Color Otros</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Observación</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743547">
                <a:tc>
                  <a:txBody>
                    <a:bodyPr/>
                    <a:lstStyle/>
                    <a:p>
                      <a:pPr algn="l" fontAlgn="t"/>
                      <a:r>
                        <a:rPr lang="es-EC" sz="900" b="1" i="0" u="none" strike="noStrike" dirty="0">
                          <a:solidFill>
                            <a:srgbClr val="000000"/>
                          </a:solidFill>
                          <a:effectLst/>
                          <a:latin typeface="Arial" panose="020B0604020202020204" pitchFamily="34" charset="0"/>
                        </a:rPr>
                        <a:t>Tomate de árbol</a:t>
                      </a: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0,25</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4</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t"/>
                      <a:r>
                        <a:rPr lang="es-EC" sz="900" u="none" strike="noStrike" dirty="0">
                          <a:effectLst/>
                        </a:rPr>
                        <a:t>Tonelada</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t"/>
                      <a:r>
                        <a:rPr lang="es-EC" sz="900" u="none" strike="noStrike">
                          <a:effectLst/>
                        </a:rPr>
                        <a:t>No Sabe</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12</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Litro</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Verde</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Cantidad aplicada de plaguicida químico insecticida kg: 16000 Es mayor al límite máximo ---&gt; 50 fila: 20 Verifique los valores digitados</a:t>
                      </a:r>
                      <a:endParaRPr lang="es-EC" sz="900" b="0"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1"/>
                  </a:ext>
                </a:extLst>
              </a:tr>
              <a:tr h="743547">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s-EC" sz="900" b="1" i="0" u="none" strike="noStrike" dirty="0">
                          <a:solidFill>
                            <a:srgbClr val="000000"/>
                          </a:solidFill>
                          <a:effectLst/>
                          <a:latin typeface="Arial" panose="020B0604020202020204" pitchFamily="34" charset="0"/>
                        </a:rPr>
                        <a:t>Tomate de árbol</a:t>
                      </a:r>
                    </a:p>
                    <a:p>
                      <a:pPr algn="l" fontAlgn="t"/>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0,25</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4</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t"/>
                      <a:r>
                        <a:rPr lang="es-EC" sz="900" u="none" strike="noStrike" dirty="0">
                          <a:effectLst/>
                        </a:rPr>
                        <a:t>Tonelada</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t"/>
                      <a:r>
                        <a:rPr lang="es-EC" sz="900" u="none" strike="noStrike">
                          <a:effectLst/>
                        </a:rPr>
                        <a:t>No Sabe</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12</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Litro</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Verde</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0</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Cantidad aplicada de plaguicida químico insecticida kg: 16000 Es mayor al límite máximo ---&gt; 50 fila: 21 Verifique los valores digitados</a:t>
                      </a:r>
                      <a:endParaRPr lang="es-EC" sz="900" b="0"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2"/>
                  </a:ext>
                </a:extLst>
              </a:tr>
              <a:tr h="743547">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s-EC" sz="900" b="1" i="0" u="none" strike="noStrike" dirty="0">
                          <a:solidFill>
                            <a:srgbClr val="000000"/>
                          </a:solidFill>
                          <a:effectLst/>
                          <a:latin typeface="Arial" panose="020B0604020202020204" pitchFamily="34" charset="0"/>
                        </a:rPr>
                        <a:t>Tomate de árbol</a:t>
                      </a:r>
                    </a:p>
                    <a:p>
                      <a:pPr algn="l" fontAlgn="t"/>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0,25</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4</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t"/>
                      <a:r>
                        <a:rPr lang="es-EC" sz="900" u="none" strike="noStrike" dirty="0">
                          <a:effectLst/>
                        </a:rPr>
                        <a:t>Tonelada</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t"/>
                      <a:r>
                        <a:rPr lang="es-EC" sz="900" u="none" strike="noStrike">
                          <a:effectLst/>
                        </a:rPr>
                        <a:t>No Sabe</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12</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Litro</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Verde</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0</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0</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0</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Cantidad aplicada de plaguicida químico insecticida kg: 16000 Es mayor al límite máximo ---&gt; 50 fila: 22 Verifique los valores digitados</a:t>
                      </a:r>
                      <a:endParaRPr lang="es-EC" sz="900" b="0"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3"/>
                  </a:ext>
                </a:extLst>
              </a:tr>
              <a:tr h="743547">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s-EC" sz="900" b="1" i="0" u="none" strike="noStrike" dirty="0">
                          <a:solidFill>
                            <a:srgbClr val="000000"/>
                          </a:solidFill>
                          <a:effectLst/>
                          <a:latin typeface="Arial" panose="020B0604020202020204" pitchFamily="34" charset="0"/>
                        </a:rPr>
                        <a:t>Tomate de árbol</a:t>
                      </a:r>
                    </a:p>
                    <a:p>
                      <a:pPr algn="l" fontAlgn="t"/>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0,25</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4</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t"/>
                      <a:r>
                        <a:rPr lang="es-EC" sz="900" u="none" strike="noStrike" dirty="0">
                          <a:effectLst/>
                        </a:rPr>
                        <a:t>Tonelada</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t"/>
                      <a:r>
                        <a:rPr lang="es-EC" sz="900" u="none" strike="noStrike">
                          <a:effectLst/>
                        </a:rPr>
                        <a:t>No Sabe</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12</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Litro</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Verde</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0</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Cantidad aplicada de plaguicida químico insecticida kg: 16000 Es mayor al límite máximo ---&gt; 50 fila: 23 Verifique los valores digitados</a:t>
                      </a:r>
                      <a:endParaRPr lang="es-EC" sz="900" b="0"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4"/>
                  </a:ext>
                </a:extLst>
              </a:tr>
            </a:tbl>
          </a:graphicData>
        </a:graphic>
      </p:graphicFrame>
      <p:sp>
        <p:nvSpPr>
          <p:cNvPr id="9" name="Rectángulo 8"/>
          <p:cNvSpPr/>
          <p:nvPr/>
        </p:nvSpPr>
        <p:spPr>
          <a:xfrm>
            <a:off x="8272746" y="1639905"/>
            <a:ext cx="2520280" cy="830997"/>
          </a:xfrm>
          <a:prstGeom prst="rect">
            <a:avLst/>
          </a:prstGeom>
          <a:ln w="15875">
            <a:solidFill>
              <a:schemeClr val="accent3"/>
            </a:solidFill>
          </a:ln>
        </p:spPr>
        <p:txBody>
          <a:bodyPr wrap="square">
            <a:spAutoFit/>
          </a:bodyPr>
          <a:lstStyle/>
          <a:p>
            <a:pPr algn="ctr"/>
            <a:r>
              <a:rPr lang="es-EC" sz="1200" dirty="0">
                <a:solidFill>
                  <a:prstClr val="black"/>
                </a:solidFill>
                <a:latin typeface="Century Gothic" panose="020B0502020202020204" pitchFamily="34" charset="0"/>
              </a:rPr>
              <a:t>Revisar las advertencias del sistema donde se muestran los valores del rango y lo registrado en el aplicativo </a:t>
            </a:r>
          </a:p>
        </p:txBody>
      </p:sp>
    </p:spTree>
    <p:extLst>
      <p:ext uri="{BB962C8B-B14F-4D97-AF65-F5344CB8AC3E}">
        <p14:creationId xmlns:p14="http://schemas.microsoft.com/office/powerpoint/2010/main" val="230505386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a:xfrm>
            <a:off x="997064" y="372497"/>
            <a:ext cx="7227771" cy="5300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r>
              <a:rPr lang="es-EC" sz="2600" dirty="0" smtClean="0">
                <a:solidFill>
                  <a:schemeClr val="tx2"/>
                </a:solidFill>
                <a:latin typeface="Century Gothic" panose="020B0502020202020204" pitchFamily="34" charset="0"/>
                <a:cs typeface="Arial" panose="020B0604020202020204" pitchFamily="34" charset="0"/>
              </a:rPr>
              <a:t>¿Utiliza en sus cultivos Plaguicidas ?</a:t>
            </a:r>
            <a:endParaRPr lang="es-EC" sz="2600" dirty="0">
              <a:solidFill>
                <a:schemeClr val="tx2"/>
              </a:solidFill>
              <a:latin typeface="Century Gothic" panose="020B0502020202020204" pitchFamily="34" charset="0"/>
              <a:cs typeface="Arial" panose="020B0604020202020204" pitchFamily="34" charset="0"/>
            </a:endParaRPr>
          </a:p>
        </p:txBody>
      </p:sp>
      <p:sp>
        <p:nvSpPr>
          <p:cNvPr id="5" name="17 Rectángulo"/>
          <p:cNvSpPr/>
          <p:nvPr/>
        </p:nvSpPr>
        <p:spPr>
          <a:xfrm>
            <a:off x="3319030" y="1387880"/>
            <a:ext cx="6184869" cy="400110"/>
          </a:xfrm>
          <a:prstGeom prst="rect">
            <a:avLst/>
          </a:prstGeom>
        </p:spPr>
        <p:txBody>
          <a:bodyPr wrap="square">
            <a:spAutoFit/>
          </a:bodyPr>
          <a:lstStyle/>
          <a:p>
            <a:pPr marL="277920" indent="-277920" algn="ctr" defTabSz="451491"/>
            <a:r>
              <a:rPr lang="es-MX" sz="2000" b="1" dirty="0">
                <a:solidFill>
                  <a:prstClr val="black"/>
                </a:solidFill>
                <a:latin typeface="Calibri"/>
              </a:rPr>
              <a:t>Validaciones de cantidad Permanentes y Transitorios</a:t>
            </a:r>
          </a:p>
        </p:txBody>
      </p:sp>
      <p:sp>
        <p:nvSpPr>
          <p:cNvPr id="6" name="17 Rectángulo"/>
          <p:cNvSpPr/>
          <p:nvPr/>
        </p:nvSpPr>
        <p:spPr>
          <a:xfrm>
            <a:off x="1059056" y="871071"/>
            <a:ext cx="4211409" cy="369332"/>
          </a:xfrm>
          <a:prstGeom prst="rect">
            <a:avLst/>
          </a:prstGeom>
        </p:spPr>
        <p:txBody>
          <a:bodyPr wrap="none">
            <a:spAutoFit/>
          </a:bodyPr>
          <a:lstStyle/>
          <a:p>
            <a:pPr marL="285750" indent="-285750" algn="ctr" defTabSz="451491">
              <a:buFont typeface="Arial" panose="020B0604020202020204" pitchFamily="34" charset="0"/>
              <a:buChar char="•"/>
            </a:pPr>
            <a:r>
              <a:rPr lang="es-MX" b="1" dirty="0">
                <a:latin typeface="Century Gothic" panose="020B0502020202020204" pitchFamily="34" charset="0"/>
              </a:rPr>
              <a:t>Validaciones de cantidad y valor</a:t>
            </a:r>
          </a:p>
        </p:txBody>
      </p:sp>
      <p:sp>
        <p:nvSpPr>
          <p:cNvPr id="7" name="17 Rectángulo"/>
          <p:cNvSpPr/>
          <p:nvPr/>
        </p:nvSpPr>
        <p:spPr>
          <a:xfrm>
            <a:off x="1059055" y="3762196"/>
            <a:ext cx="4955813" cy="400110"/>
          </a:xfrm>
          <a:prstGeom prst="rect">
            <a:avLst/>
          </a:prstGeom>
        </p:spPr>
        <p:txBody>
          <a:bodyPr wrap="square">
            <a:spAutoFit/>
          </a:bodyPr>
          <a:lstStyle/>
          <a:p>
            <a:pPr marL="277920" indent="-277920" algn="ctr" defTabSz="451491"/>
            <a:r>
              <a:rPr lang="es-MX" sz="2000" b="1" dirty="0">
                <a:solidFill>
                  <a:prstClr val="black"/>
                </a:solidFill>
                <a:latin typeface="Calibri"/>
              </a:rPr>
              <a:t>Validaciones de cantidad Flores Permanentes</a:t>
            </a:r>
          </a:p>
        </p:txBody>
      </p:sp>
      <p:graphicFrame>
        <p:nvGraphicFramePr>
          <p:cNvPr id="8" name="Tabla 7">
            <a:extLst>
              <a:ext uri="{FF2B5EF4-FFF2-40B4-BE49-F238E27FC236}">
                <a16:creationId xmlns="" xmlns:a16="http://schemas.microsoft.com/office/drawing/2014/main" id="{7476797D-2E5D-982E-4606-C87D9DAF8200}"/>
              </a:ext>
            </a:extLst>
          </p:cNvPr>
          <p:cNvGraphicFramePr>
            <a:graphicFrameLocks noGrp="1"/>
          </p:cNvGraphicFramePr>
          <p:nvPr>
            <p:extLst>
              <p:ext uri="{D42A27DB-BD31-4B8C-83A1-F6EECF244321}">
                <p14:modId xmlns:p14="http://schemas.microsoft.com/office/powerpoint/2010/main" val="2594343616"/>
              </p:ext>
            </p:extLst>
          </p:nvPr>
        </p:nvGraphicFramePr>
        <p:xfrm>
          <a:off x="3435074" y="1843335"/>
          <a:ext cx="6068825" cy="1475206"/>
        </p:xfrm>
        <a:graphic>
          <a:graphicData uri="http://schemas.openxmlformats.org/drawingml/2006/table">
            <a:tbl>
              <a:tblPr firstRow="1" firstCol="1" bandRow="1">
                <a:tableStyleId>{93296810-A885-4BE3-A3E7-6D5BEEA58F35}</a:tableStyleId>
              </a:tblPr>
              <a:tblGrid>
                <a:gridCol w="1696495">
                  <a:extLst>
                    <a:ext uri="{9D8B030D-6E8A-4147-A177-3AD203B41FA5}">
                      <a16:colId xmlns="" xmlns:a16="http://schemas.microsoft.com/office/drawing/2014/main" val="2271291300"/>
                    </a:ext>
                  </a:extLst>
                </a:gridCol>
                <a:gridCol w="974199">
                  <a:extLst>
                    <a:ext uri="{9D8B030D-6E8A-4147-A177-3AD203B41FA5}">
                      <a16:colId xmlns="" xmlns:a16="http://schemas.microsoft.com/office/drawing/2014/main" val="3185347956"/>
                    </a:ext>
                  </a:extLst>
                </a:gridCol>
                <a:gridCol w="926218">
                  <a:extLst>
                    <a:ext uri="{9D8B030D-6E8A-4147-A177-3AD203B41FA5}">
                      <a16:colId xmlns="" xmlns:a16="http://schemas.microsoft.com/office/drawing/2014/main" val="2504453655"/>
                    </a:ext>
                  </a:extLst>
                </a:gridCol>
                <a:gridCol w="892802">
                  <a:extLst>
                    <a:ext uri="{9D8B030D-6E8A-4147-A177-3AD203B41FA5}">
                      <a16:colId xmlns="" xmlns:a16="http://schemas.microsoft.com/office/drawing/2014/main" val="726509252"/>
                    </a:ext>
                  </a:extLst>
                </a:gridCol>
                <a:gridCol w="758282">
                  <a:extLst>
                    <a:ext uri="{9D8B030D-6E8A-4147-A177-3AD203B41FA5}">
                      <a16:colId xmlns="" xmlns:a16="http://schemas.microsoft.com/office/drawing/2014/main" val="667873703"/>
                    </a:ext>
                  </a:extLst>
                </a:gridCol>
                <a:gridCol w="820829">
                  <a:extLst>
                    <a:ext uri="{9D8B030D-6E8A-4147-A177-3AD203B41FA5}">
                      <a16:colId xmlns="" xmlns:a16="http://schemas.microsoft.com/office/drawing/2014/main" val="3321971265"/>
                    </a:ext>
                  </a:extLst>
                </a:gridCol>
              </a:tblGrid>
              <a:tr h="388994">
                <a:tc>
                  <a:txBody>
                    <a:bodyPr/>
                    <a:lstStyle/>
                    <a:p>
                      <a:pPr marL="0" algn="ctr" defTabSz="914400" rtl="0" eaLnBrk="1" latinLnBrk="0" hangingPunct="1">
                        <a:lnSpc>
                          <a:spcPct val="107000"/>
                        </a:lnSpc>
                      </a:pPr>
                      <a:r>
                        <a:rPr lang="es-EC" sz="1000" b="1" kern="1200" dirty="0">
                          <a:solidFill>
                            <a:schemeClr val="lt1"/>
                          </a:solidFill>
                          <a:effectLst/>
                          <a:latin typeface="+mn-lt"/>
                          <a:ea typeface="+mn-ea"/>
                          <a:cs typeface="+mn-cs"/>
                        </a:rPr>
                        <a:t>PLAGUICIDA</a:t>
                      </a:r>
                    </a:p>
                  </a:txBody>
                  <a:tcPr marL="59977" marR="59977" marT="0" marB="0" anchor="ctr"/>
                </a:tc>
                <a:tc>
                  <a:txBody>
                    <a:bodyPr/>
                    <a:lstStyle/>
                    <a:p>
                      <a:pPr marL="0" algn="ctr" defTabSz="914400" rtl="0" eaLnBrk="1" latinLnBrk="0" hangingPunct="1">
                        <a:lnSpc>
                          <a:spcPct val="107000"/>
                        </a:lnSpc>
                      </a:pPr>
                      <a:r>
                        <a:rPr lang="es-EC" sz="1000" b="1" kern="1200" dirty="0">
                          <a:solidFill>
                            <a:schemeClr val="lt1"/>
                          </a:solidFill>
                          <a:effectLst/>
                          <a:latin typeface="+mn-lt"/>
                          <a:ea typeface="+mn-ea"/>
                          <a:cs typeface="+mn-cs"/>
                        </a:rPr>
                        <a:t>COLUMNA</a:t>
                      </a:r>
                    </a:p>
                  </a:txBody>
                  <a:tcPr marL="59977" marR="59977" marT="0" marB="0" anchor="ctr"/>
                </a:tc>
                <a:tc>
                  <a:txBody>
                    <a:bodyPr/>
                    <a:lstStyle/>
                    <a:p>
                      <a:pPr marL="0" algn="ctr" defTabSz="914400" rtl="0" eaLnBrk="1" latinLnBrk="0" hangingPunct="1">
                        <a:lnSpc>
                          <a:spcPct val="107000"/>
                        </a:lnSpc>
                      </a:pPr>
                      <a:r>
                        <a:rPr lang="es-EC" sz="1000" b="1" kern="1200" dirty="0">
                          <a:solidFill>
                            <a:schemeClr val="lt1"/>
                          </a:solidFill>
                          <a:effectLst/>
                          <a:latin typeface="+mn-lt"/>
                          <a:ea typeface="+mn-ea"/>
                          <a:cs typeface="+mn-cs"/>
                        </a:rPr>
                        <a:t>MÍNIMO kg/ha</a:t>
                      </a:r>
                    </a:p>
                  </a:txBody>
                  <a:tcPr marL="59977" marR="59977" marT="0" marB="0" anchor="ctr"/>
                </a:tc>
                <a:tc>
                  <a:txBody>
                    <a:bodyPr/>
                    <a:lstStyle/>
                    <a:p>
                      <a:pPr marL="0" algn="ctr" defTabSz="914400" rtl="0" eaLnBrk="1" latinLnBrk="0" hangingPunct="1">
                        <a:lnSpc>
                          <a:spcPct val="107000"/>
                        </a:lnSpc>
                      </a:pPr>
                      <a:r>
                        <a:rPr lang="es-EC" sz="1000" b="1" kern="1200" dirty="0">
                          <a:solidFill>
                            <a:schemeClr val="lt1"/>
                          </a:solidFill>
                          <a:effectLst/>
                          <a:latin typeface="+mn-lt"/>
                          <a:ea typeface="+mn-ea"/>
                          <a:cs typeface="+mn-cs"/>
                        </a:rPr>
                        <a:t>MÁXIMO kg/ha</a:t>
                      </a:r>
                    </a:p>
                  </a:txBody>
                  <a:tcPr marL="59977" marR="59977" marT="0" marB="0" anchor="ctr"/>
                </a:tc>
                <a:tc>
                  <a:txBody>
                    <a:bodyPr/>
                    <a:lstStyle/>
                    <a:p>
                      <a:pPr marL="0" algn="ctr" defTabSz="914400" rtl="0" eaLnBrk="1" latinLnBrk="0" hangingPunct="1">
                        <a:lnSpc>
                          <a:spcPct val="107000"/>
                        </a:lnSpc>
                      </a:pPr>
                      <a:r>
                        <a:rPr lang="es-EC" sz="1000" b="1" kern="1200" dirty="0">
                          <a:solidFill>
                            <a:schemeClr val="lt1"/>
                          </a:solidFill>
                          <a:effectLst/>
                          <a:latin typeface="+mn-lt"/>
                          <a:ea typeface="+mn-ea"/>
                          <a:cs typeface="+mn-cs"/>
                        </a:rPr>
                        <a:t>MÍNMO litros/ha</a:t>
                      </a:r>
                    </a:p>
                  </a:txBody>
                  <a:tcPr marL="59977" marR="59977" marT="0" marB="0" anchor="ctr"/>
                </a:tc>
                <a:tc>
                  <a:txBody>
                    <a:bodyPr/>
                    <a:lstStyle/>
                    <a:p>
                      <a:pPr marL="0" algn="ctr" defTabSz="914400" rtl="0" eaLnBrk="1" latinLnBrk="0" hangingPunct="1">
                        <a:lnSpc>
                          <a:spcPct val="107000"/>
                        </a:lnSpc>
                      </a:pPr>
                      <a:r>
                        <a:rPr lang="es-EC" sz="1000" b="1" kern="1200" dirty="0">
                          <a:solidFill>
                            <a:schemeClr val="lt1"/>
                          </a:solidFill>
                          <a:effectLst/>
                          <a:latin typeface="+mn-lt"/>
                          <a:ea typeface="+mn-ea"/>
                          <a:cs typeface="+mn-cs"/>
                        </a:rPr>
                        <a:t>MÁXIMO litros/ha</a:t>
                      </a:r>
                    </a:p>
                  </a:txBody>
                  <a:tcPr marL="59977" marR="59977" marT="0" marB="0" anchor="ctr"/>
                </a:tc>
                <a:extLst>
                  <a:ext uri="{0D108BD9-81ED-4DB2-BD59-A6C34878D82A}">
                    <a16:rowId xmlns="" xmlns:a16="http://schemas.microsoft.com/office/drawing/2014/main" val="3205379132"/>
                  </a:ext>
                </a:extLst>
              </a:tr>
              <a:tr h="242479">
                <a:tc>
                  <a:txBody>
                    <a:bodyPr/>
                    <a:lstStyle/>
                    <a:p>
                      <a:pPr algn="ctr">
                        <a:lnSpc>
                          <a:spcPct val="107000"/>
                        </a:lnSpc>
                      </a:pPr>
                      <a:r>
                        <a:rPr lang="es-EC" sz="1100" dirty="0">
                          <a:solidFill>
                            <a:schemeClr val="tx1"/>
                          </a:solidFill>
                          <a:effectLst/>
                        </a:rPr>
                        <a:t>Herbicida</a:t>
                      </a:r>
                      <a:endParaRPr lang="es-EC"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tc>
                  <a:txBody>
                    <a:bodyPr/>
                    <a:lstStyle/>
                    <a:p>
                      <a:pPr algn="ctr">
                        <a:lnSpc>
                          <a:spcPct val="107000"/>
                        </a:lnSpc>
                      </a:pPr>
                      <a:r>
                        <a:rPr lang="es-EC" sz="1100" dirty="0">
                          <a:effectLst/>
                        </a:rPr>
                        <a:t>66</a:t>
                      </a:r>
                      <a:endParaRPr lang="es-EC"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tc>
                  <a:txBody>
                    <a:bodyPr/>
                    <a:lstStyle/>
                    <a:p>
                      <a:pPr algn="ctr">
                        <a:lnSpc>
                          <a:spcPct val="107000"/>
                        </a:lnSpc>
                      </a:pPr>
                      <a:r>
                        <a:rPr lang="es-EC" sz="1100">
                          <a:effectLst/>
                        </a:rPr>
                        <a:t>0.44</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tc>
                  <a:txBody>
                    <a:bodyPr/>
                    <a:lstStyle/>
                    <a:p>
                      <a:pPr algn="ctr">
                        <a:lnSpc>
                          <a:spcPct val="107000"/>
                        </a:lnSpc>
                      </a:pPr>
                      <a:r>
                        <a:rPr lang="es-EC" sz="1100">
                          <a:effectLst/>
                        </a:rPr>
                        <a:t>50</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tc>
                  <a:txBody>
                    <a:bodyPr/>
                    <a:lstStyle/>
                    <a:p>
                      <a:pPr algn="ctr">
                        <a:lnSpc>
                          <a:spcPct val="107000"/>
                        </a:lnSpc>
                      </a:pPr>
                      <a:r>
                        <a:rPr lang="es-EC" sz="1100" dirty="0">
                          <a:effectLst/>
                        </a:rPr>
                        <a:t>0.75</a:t>
                      </a:r>
                      <a:endParaRPr lang="es-EC"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tc>
                  <a:txBody>
                    <a:bodyPr/>
                    <a:lstStyle/>
                    <a:p>
                      <a:pPr algn="ctr">
                        <a:lnSpc>
                          <a:spcPct val="107000"/>
                        </a:lnSpc>
                      </a:pPr>
                      <a:r>
                        <a:rPr lang="es-EC" sz="1100" dirty="0">
                          <a:effectLst/>
                        </a:rPr>
                        <a:t>25</a:t>
                      </a:r>
                      <a:endParaRPr lang="es-EC"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extLst>
                  <a:ext uri="{0D108BD9-81ED-4DB2-BD59-A6C34878D82A}">
                    <a16:rowId xmlns="" xmlns:a16="http://schemas.microsoft.com/office/drawing/2014/main" val="1269171779"/>
                  </a:ext>
                </a:extLst>
              </a:tr>
              <a:tr h="242479">
                <a:tc>
                  <a:txBody>
                    <a:bodyPr/>
                    <a:lstStyle/>
                    <a:p>
                      <a:pPr algn="ctr">
                        <a:lnSpc>
                          <a:spcPct val="107000"/>
                        </a:lnSpc>
                      </a:pPr>
                      <a:r>
                        <a:rPr lang="es-EC" sz="1100" dirty="0">
                          <a:solidFill>
                            <a:schemeClr val="tx1"/>
                          </a:solidFill>
                          <a:effectLst/>
                        </a:rPr>
                        <a:t>Insecticida</a:t>
                      </a:r>
                      <a:endParaRPr lang="es-EC"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tc>
                  <a:txBody>
                    <a:bodyPr/>
                    <a:lstStyle/>
                    <a:p>
                      <a:pPr algn="ctr">
                        <a:lnSpc>
                          <a:spcPct val="107000"/>
                        </a:lnSpc>
                      </a:pPr>
                      <a:r>
                        <a:rPr lang="es-EC" sz="1100" dirty="0">
                          <a:effectLst/>
                        </a:rPr>
                        <a:t>69</a:t>
                      </a:r>
                      <a:endParaRPr lang="es-EC"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tc>
                  <a:txBody>
                    <a:bodyPr/>
                    <a:lstStyle/>
                    <a:p>
                      <a:pPr algn="ctr">
                        <a:lnSpc>
                          <a:spcPct val="107000"/>
                        </a:lnSpc>
                      </a:pPr>
                      <a:r>
                        <a:rPr lang="es-EC" sz="1100" dirty="0">
                          <a:effectLst/>
                        </a:rPr>
                        <a:t>0.50</a:t>
                      </a:r>
                      <a:endParaRPr lang="es-EC"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tc>
                  <a:txBody>
                    <a:bodyPr/>
                    <a:lstStyle/>
                    <a:p>
                      <a:pPr algn="ctr">
                        <a:lnSpc>
                          <a:spcPct val="107000"/>
                        </a:lnSpc>
                      </a:pPr>
                      <a:r>
                        <a:rPr lang="es-EC" sz="1100">
                          <a:effectLst/>
                        </a:rPr>
                        <a:t>50</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tc>
                  <a:txBody>
                    <a:bodyPr/>
                    <a:lstStyle/>
                    <a:p>
                      <a:pPr algn="ctr">
                        <a:lnSpc>
                          <a:spcPct val="107000"/>
                        </a:lnSpc>
                      </a:pPr>
                      <a:r>
                        <a:rPr lang="es-EC" sz="1100">
                          <a:effectLst/>
                        </a:rPr>
                        <a:t>0.40</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tc>
                  <a:txBody>
                    <a:bodyPr/>
                    <a:lstStyle/>
                    <a:p>
                      <a:pPr algn="ctr">
                        <a:lnSpc>
                          <a:spcPct val="107000"/>
                        </a:lnSpc>
                      </a:pPr>
                      <a:r>
                        <a:rPr lang="es-EC" sz="1100">
                          <a:effectLst/>
                        </a:rPr>
                        <a:t>25</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extLst>
                  <a:ext uri="{0D108BD9-81ED-4DB2-BD59-A6C34878D82A}">
                    <a16:rowId xmlns="" xmlns:a16="http://schemas.microsoft.com/office/drawing/2014/main" val="1397693747"/>
                  </a:ext>
                </a:extLst>
              </a:tr>
              <a:tr h="242479">
                <a:tc>
                  <a:txBody>
                    <a:bodyPr/>
                    <a:lstStyle/>
                    <a:p>
                      <a:pPr algn="ctr">
                        <a:lnSpc>
                          <a:spcPct val="107000"/>
                        </a:lnSpc>
                      </a:pPr>
                      <a:r>
                        <a:rPr lang="es-EC" sz="1100" dirty="0">
                          <a:solidFill>
                            <a:schemeClr val="tx1"/>
                          </a:solidFill>
                          <a:effectLst/>
                        </a:rPr>
                        <a:t>Fungicida</a:t>
                      </a:r>
                      <a:endParaRPr lang="es-EC"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tc>
                  <a:txBody>
                    <a:bodyPr/>
                    <a:lstStyle/>
                    <a:p>
                      <a:pPr algn="ctr">
                        <a:lnSpc>
                          <a:spcPct val="107000"/>
                        </a:lnSpc>
                      </a:pPr>
                      <a:r>
                        <a:rPr lang="es-EC" sz="1100">
                          <a:effectLst/>
                        </a:rPr>
                        <a:t>72</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tc>
                  <a:txBody>
                    <a:bodyPr/>
                    <a:lstStyle/>
                    <a:p>
                      <a:pPr algn="ctr">
                        <a:lnSpc>
                          <a:spcPct val="107000"/>
                        </a:lnSpc>
                      </a:pPr>
                      <a:r>
                        <a:rPr lang="es-EC" sz="1100">
                          <a:effectLst/>
                        </a:rPr>
                        <a:t>0.30</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tc>
                  <a:txBody>
                    <a:bodyPr/>
                    <a:lstStyle/>
                    <a:p>
                      <a:pPr algn="ctr">
                        <a:lnSpc>
                          <a:spcPct val="107000"/>
                        </a:lnSpc>
                      </a:pPr>
                      <a:r>
                        <a:rPr lang="es-EC" sz="1100" dirty="0">
                          <a:effectLst/>
                        </a:rPr>
                        <a:t>50</a:t>
                      </a:r>
                      <a:endParaRPr lang="es-EC"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tc>
                  <a:txBody>
                    <a:bodyPr/>
                    <a:lstStyle/>
                    <a:p>
                      <a:pPr algn="ctr">
                        <a:lnSpc>
                          <a:spcPct val="107000"/>
                        </a:lnSpc>
                      </a:pPr>
                      <a:r>
                        <a:rPr lang="es-EC" sz="1100" dirty="0">
                          <a:effectLst/>
                        </a:rPr>
                        <a:t>0.50</a:t>
                      </a:r>
                      <a:endParaRPr lang="es-EC"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tc>
                  <a:txBody>
                    <a:bodyPr/>
                    <a:lstStyle/>
                    <a:p>
                      <a:pPr algn="ctr">
                        <a:lnSpc>
                          <a:spcPct val="107000"/>
                        </a:lnSpc>
                      </a:pPr>
                      <a:r>
                        <a:rPr lang="es-EC" sz="1100" dirty="0">
                          <a:effectLst/>
                        </a:rPr>
                        <a:t>25</a:t>
                      </a:r>
                      <a:endParaRPr lang="es-EC"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extLst>
                  <a:ext uri="{0D108BD9-81ED-4DB2-BD59-A6C34878D82A}">
                    <a16:rowId xmlns="" xmlns:a16="http://schemas.microsoft.com/office/drawing/2014/main" val="3784463735"/>
                  </a:ext>
                </a:extLst>
              </a:tr>
              <a:tr h="344268">
                <a:tc>
                  <a:txBody>
                    <a:bodyPr/>
                    <a:lstStyle/>
                    <a:p>
                      <a:pPr algn="ctr">
                        <a:lnSpc>
                          <a:spcPct val="107000"/>
                        </a:lnSpc>
                      </a:pPr>
                      <a:r>
                        <a:rPr lang="es-EC" sz="1100" dirty="0">
                          <a:solidFill>
                            <a:schemeClr val="tx1"/>
                          </a:solidFill>
                          <a:effectLst/>
                        </a:rPr>
                        <a:t>Otros (Acaricida, bactericida, etc.)</a:t>
                      </a:r>
                      <a:endParaRPr lang="es-EC"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tc>
                  <a:txBody>
                    <a:bodyPr/>
                    <a:lstStyle/>
                    <a:p>
                      <a:pPr algn="ctr">
                        <a:lnSpc>
                          <a:spcPct val="107000"/>
                        </a:lnSpc>
                      </a:pPr>
                      <a:r>
                        <a:rPr lang="es-EC" sz="1100" dirty="0">
                          <a:effectLst/>
                        </a:rPr>
                        <a:t>75</a:t>
                      </a:r>
                      <a:endParaRPr lang="es-EC"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tc>
                  <a:txBody>
                    <a:bodyPr/>
                    <a:lstStyle/>
                    <a:p>
                      <a:pPr algn="ctr">
                        <a:lnSpc>
                          <a:spcPct val="107000"/>
                        </a:lnSpc>
                      </a:pPr>
                      <a:r>
                        <a:rPr lang="es-EC" sz="1100">
                          <a:effectLst/>
                        </a:rPr>
                        <a:t>0.44</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tc>
                  <a:txBody>
                    <a:bodyPr/>
                    <a:lstStyle/>
                    <a:p>
                      <a:pPr algn="ctr">
                        <a:lnSpc>
                          <a:spcPct val="107000"/>
                        </a:lnSpc>
                      </a:pPr>
                      <a:r>
                        <a:rPr lang="es-EC" sz="1100">
                          <a:effectLst/>
                        </a:rPr>
                        <a:t>50</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tc>
                  <a:txBody>
                    <a:bodyPr/>
                    <a:lstStyle/>
                    <a:p>
                      <a:pPr algn="ctr">
                        <a:lnSpc>
                          <a:spcPct val="107000"/>
                        </a:lnSpc>
                      </a:pPr>
                      <a:r>
                        <a:rPr lang="es-EC" sz="1100">
                          <a:effectLst/>
                        </a:rPr>
                        <a:t>0.75</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tc>
                  <a:txBody>
                    <a:bodyPr/>
                    <a:lstStyle/>
                    <a:p>
                      <a:pPr algn="ctr">
                        <a:lnSpc>
                          <a:spcPct val="107000"/>
                        </a:lnSpc>
                      </a:pPr>
                      <a:r>
                        <a:rPr lang="es-EC" sz="1100" dirty="0">
                          <a:effectLst/>
                        </a:rPr>
                        <a:t>25</a:t>
                      </a:r>
                      <a:endParaRPr lang="es-EC"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59977" marR="59977" marT="0" marB="0" anchor="ctr"/>
                </a:tc>
                <a:extLst>
                  <a:ext uri="{0D108BD9-81ED-4DB2-BD59-A6C34878D82A}">
                    <a16:rowId xmlns="" xmlns:a16="http://schemas.microsoft.com/office/drawing/2014/main" val="738154310"/>
                  </a:ext>
                </a:extLst>
              </a:tr>
            </a:tbl>
          </a:graphicData>
        </a:graphic>
      </p:graphicFrame>
      <p:sp>
        <p:nvSpPr>
          <p:cNvPr id="9" name="17 Rectángulo">
            <a:extLst>
              <a:ext uri="{FF2B5EF4-FFF2-40B4-BE49-F238E27FC236}">
                <a16:creationId xmlns="" xmlns:a16="http://schemas.microsoft.com/office/drawing/2014/main" id="{4292F878-F688-91AA-6628-31143646D0F3}"/>
              </a:ext>
            </a:extLst>
          </p:cNvPr>
          <p:cNvSpPr/>
          <p:nvPr/>
        </p:nvSpPr>
        <p:spPr>
          <a:xfrm>
            <a:off x="6718845" y="3775656"/>
            <a:ext cx="4955813" cy="400110"/>
          </a:xfrm>
          <a:prstGeom prst="rect">
            <a:avLst/>
          </a:prstGeom>
        </p:spPr>
        <p:txBody>
          <a:bodyPr wrap="square">
            <a:spAutoFit/>
          </a:bodyPr>
          <a:lstStyle/>
          <a:p>
            <a:pPr marL="277920" indent="-277920" algn="ctr" defTabSz="451491"/>
            <a:r>
              <a:rPr lang="es-MX" sz="2000" b="1" dirty="0">
                <a:solidFill>
                  <a:prstClr val="black"/>
                </a:solidFill>
                <a:latin typeface="Calibri"/>
              </a:rPr>
              <a:t>Validaciones de cantidad Flores Transitorias</a:t>
            </a:r>
          </a:p>
        </p:txBody>
      </p:sp>
      <p:graphicFrame>
        <p:nvGraphicFramePr>
          <p:cNvPr id="10" name="Tabla 9">
            <a:extLst>
              <a:ext uri="{FF2B5EF4-FFF2-40B4-BE49-F238E27FC236}">
                <a16:creationId xmlns="" xmlns:a16="http://schemas.microsoft.com/office/drawing/2014/main" id="{5276753F-2F4C-8068-344B-59B82EA8A28C}"/>
              </a:ext>
            </a:extLst>
          </p:cNvPr>
          <p:cNvGraphicFramePr>
            <a:graphicFrameLocks noGrp="1"/>
          </p:cNvGraphicFramePr>
          <p:nvPr>
            <p:extLst>
              <p:ext uri="{D42A27DB-BD31-4B8C-83A1-F6EECF244321}">
                <p14:modId xmlns:p14="http://schemas.microsoft.com/office/powerpoint/2010/main" val="2144923684"/>
              </p:ext>
            </p:extLst>
          </p:nvPr>
        </p:nvGraphicFramePr>
        <p:xfrm>
          <a:off x="1059056" y="4265263"/>
          <a:ext cx="4955813" cy="1728958"/>
        </p:xfrm>
        <a:graphic>
          <a:graphicData uri="http://schemas.openxmlformats.org/drawingml/2006/table">
            <a:tbl>
              <a:tblPr firstRow="1" firstCol="1" bandRow="1">
                <a:tableStyleId>{93296810-A885-4BE3-A3E7-6D5BEEA58F35}</a:tableStyleId>
              </a:tblPr>
              <a:tblGrid>
                <a:gridCol w="1385361">
                  <a:extLst>
                    <a:ext uri="{9D8B030D-6E8A-4147-A177-3AD203B41FA5}">
                      <a16:colId xmlns="" xmlns:a16="http://schemas.microsoft.com/office/drawing/2014/main" val="2411627150"/>
                    </a:ext>
                  </a:extLst>
                </a:gridCol>
                <a:gridCol w="795533">
                  <a:extLst>
                    <a:ext uri="{9D8B030D-6E8A-4147-A177-3AD203B41FA5}">
                      <a16:colId xmlns="" xmlns:a16="http://schemas.microsoft.com/office/drawing/2014/main" val="3204620217"/>
                    </a:ext>
                  </a:extLst>
                </a:gridCol>
                <a:gridCol w="756351">
                  <a:extLst>
                    <a:ext uri="{9D8B030D-6E8A-4147-A177-3AD203B41FA5}">
                      <a16:colId xmlns="" xmlns:a16="http://schemas.microsoft.com/office/drawing/2014/main" val="4004623188"/>
                    </a:ext>
                  </a:extLst>
                </a:gridCol>
                <a:gridCol w="729064">
                  <a:extLst>
                    <a:ext uri="{9D8B030D-6E8A-4147-A177-3AD203B41FA5}">
                      <a16:colId xmlns="" xmlns:a16="http://schemas.microsoft.com/office/drawing/2014/main" val="1399913838"/>
                    </a:ext>
                  </a:extLst>
                </a:gridCol>
                <a:gridCol w="619214">
                  <a:extLst>
                    <a:ext uri="{9D8B030D-6E8A-4147-A177-3AD203B41FA5}">
                      <a16:colId xmlns="" xmlns:a16="http://schemas.microsoft.com/office/drawing/2014/main" val="1988527641"/>
                    </a:ext>
                  </a:extLst>
                </a:gridCol>
                <a:gridCol w="670290">
                  <a:extLst>
                    <a:ext uri="{9D8B030D-6E8A-4147-A177-3AD203B41FA5}">
                      <a16:colId xmlns="" xmlns:a16="http://schemas.microsoft.com/office/drawing/2014/main" val="539697739"/>
                    </a:ext>
                  </a:extLst>
                </a:gridCol>
              </a:tblGrid>
              <a:tr h="456900">
                <a:tc>
                  <a:txBody>
                    <a:bodyPr/>
                    <a:lstStyle/>
                    <a:p>
                      <a:pPr algn="ctr">
                        <a:lnSpc>
                          <a:spcPct val="107000"/>
                        </a:lnSpc>
                      </a:pPr>
                      <a:r>
                        <a:rPr lang="es-EC" sz="1000" dirty="0">
                          <a:effectLst/>
                        </a:rPr>
                        <a:t>PLAGUICIDA</a:t>
                      </a:r>
                      <a:endParaRPr lang="es-EC"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000" dirty="0">
                          <a:effectLst/>
                        </a:rPr>
                        <a:t>COLUMNA</a:t>
                      </a:r>
                      <a:endParaRPr lang="es-EC"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000">
                          <a:effectLst/>
                        </a:rPr>
                        <a:t>MÍNIMO kg/ha</a:t>
                      </a:r>
                      <a:endParaRPr lang="es-EC" sz="150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000" dirty="0">
                          <a:effectLst/>
                        </a:rPr>
                        <a:t>MÁXIMO kg/ha</a:t>
                      </a:r>
                      <a:endParaRPr lang="es-EC"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000" dirty="0">
                          <a:effectLst/>
                        </a:rPr>
                        <a:t>MÍNMO litros/ha</a:t>
                      </a:r>
                      <a:endParaRPr lang="es-EC"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000" dirty="0">
                          <a:effectLst/>
                        </a:rPr>
                        <a:t>MÁXIMO litros/ha</a:t>
                      </a:r>
                      <a:endParaRPr lang="es-EC"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extLst>
                  <a:ext uri="{0D108BD9-81ED-4DB2-BD59-A6C34878D82A}">
                    <a16:rowId xmlns="" xmlns:a16="http://schemas.microsoft.com/office/drawing/2014/main" val="3055268528"/>
                  </a:ext>
                </a:extLst>
              </a:tr>
              <a:tr h="284808">
                <a:tc>
                  <a:txBody>
                    <a:bodyPr/>
                    <a:lstStyle/>
                    <a:p>
                      <a:pPr algn="ctr">
                        <a:lnSpc>
                          <a:spcPct val="107000"/>
                        </a:lnSpc>
                      </a:pPr>
                      <a:r>
                        <a:rPr lang="es-EC" sz="1000" dirty="0">
                          <a:solidFill>
                            <a:schemeClr val="tx1"/>
                          </a:solidFill>
                          <a:effectLst/>
                        </a:rPr>
                        <a:t>Herbicida</a:t>
                      </a:r>
                      <a:endParaRPr lang="es-EC" sz="1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100" dirty="0">
                          <a:effectLst/>
                        </a:rPr>
                        <a:t>54</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100" dirty="0">
                          <a:effectLst/>
                        </a:rPr>
                        <a:t>0.44</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100" dirty="0">
                          <a:effectLst/>
                        </a:rPr>
                        <a:t>66</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100" dirty="0">
                          <a:effectLst/>
                        </a:rPr>
                        <a:t>0.75</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100">
                          <a:effectLst/>
                        </a:rPr>
                        <a:t>66</a:t>
                      </a:r>
                      <a:endParaRPr lang="es-EC" sz="110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extLst>
                  <a:ext uri="{0D108BD9-81ED-4DB2-BD59-A6C34878D82A}">
                    <a16:rowId xmlns="" xmlns:a16="http://schemas.microsoft.com/office/drawing/2014/main" val="4109311321"/>
                  </a:ext>
                </a:extLst>
              </a:tr>
              <a:tr h="284808">
                <a:tc>
                  <a:txBody>
                    <a:bodyPr/>
                    <a:lstStyle/>
                    <a:p>
                      <a:pPr algn="ctr">
                        <a:lnSpc>
                          <a:spcPct val="107000"/>
                        </a:lnSpc>
                      </a:pPr>
                      <a:r>
                        <a:rPr lang="es-EC" sz="1000" dirty="0">
                          <a:solidFill>
                            <a:schemeClr val="tx1"/>
                          </a:solidFill>
                          <a:effectLst/>
                        </a:rPr>
                        <a:t>Insecticida</a:t>
                      </a:r>
                      <a:endParaRPr lang="es-EC" sz="1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100" dirty="0">
                          <a:effectLst/>
                        </a:rPr>
                        <a:t>57</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100">
                          <a:effectLst/>
                        </a:rPr>
                        <a:t>0.50</a:t>
                      </a:r>
                      <a:endParaRPr lang="es-EC" sz="110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100" dirty="0">
                          <a:effectLst/>
                        </a:rPr>
                        <a:t>66</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100" dirty="0">
                          <a:effectLst/>
                        </a:rPr>
                        <a:t>0.40</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100" dirty="0">
                          <a:effectLst/>
                        </a:rPr>
                        <a:t>70</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extLst>
                  <a:ext uri="{0D108BD9-81ED-4DB2-BD59-A6C34878D82A}">
                    <a16:rowId xmlns="" xmlns:a16="http://schemas.microsoft.com/office/drawing/2014/main" val="2992426309"/>
                  </a:ext>
                </a:extLst>
              </a:tr>
              <a:tr h="284808">
                <a:tc>
                  <a:txBody>
                    <a:bodyPr/>
                    <a:lstStyle/>
                    <a:p>
                      <a:pPr algn="ctr">
                        <a:lnSpc>
                          <a:spcPct val="107000"/>
                        </a:lnSpc>
                      </a:pPr>
                      <a:r>
                        <a:rPr lang="es-EC" sz="1000">
                          <a:solidFill>
                            <a:schemeClr val="tx1"/>
                          </a:solidFill>
                          <a:effectLst/>
                        </a:rPr>
                        <a:t>Fungicida</a:t>
                      </a:r>
                      <a:endParaRPr lang="es-EC" sz="15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100" dirty="0">
                          <a:effectLst/>
                        </a:rPr>
                        <a:t>60</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100">
                          <a:effectLst/>
                        </a:rPr>
                        <a:t>0.30</a:t>
                      </a:r>
                      <a:endParaRPr lang="es-EC" sz="110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100">
                          <a:effectLst/>
                        </a:rPr>
                        <a:t>100</a:t>
                      </a:r>
                      <a:endParaRPr lang="es-EC" sz="110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100">
                          <a:effectLst/>
                        </a:rPr>
                        <a:t>0.50</a:t>
                      </a:r>
                      <a:endParaRPr lang="es-EC" sz="110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100" dirty="0">
                          <a:effectLst/>
                        </a:rPr>
                        <a:t>200</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extLst>
                  <a:ext uri="{0D108BD9-81ED-4DB2-BD59-A6C34878D82A}">
                    <a16:rowId xmlns="" xmlns:a16="http://schemas.microsoft.com/office/drawing/2014/main" val="4212521875"/>
                  </a:ext>
                </a:extLst>
              </a:tr>
              <a:tr h="417634">
                <a:tc>
                  <a:txBody>
                    <a:bodyPr/>
                    <a:lstStyle/>
                    <a:p>
                      <a:pPr algn="ctr">
                        <a:lnSpc>
                          <a:spcPct val="107000"/>
                        </a:lnSpc>
                      </a:pPr>
                      <a:r>
                        <a:rPr lang="es-EC" sz="1000" dirty="0">
                          <a:solidFill>
                            <a:schemeClr val="tx1"/>
                          </a:solidFill>
                          <a:effectLst/>
                        </a:rPr>
                        <a:t>Otros (Acaricida, bactericida, etc.)</a:t>
                      </a:r>
                      <a:endParaRPr lang="es-EC" sz="1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100" dirty="0">
                          <a:effectLst/>
                        </a:rPr>
                        <a:t>63</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100">
                          <a:effectLst/>
                        </a:rPr>
                        <a:t>0.44</a:t>
                      </a:r>
                      <a:endParaRPr lang="es-EC" sz="110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100">
                          <a:effectLst/>
                        </a:rPr>
                        <a:t>100</a:t>
                      </a:r>
                      <a:endParaRPr lang="es-EC" sz="110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100">
                          <a:effectLst/>
                        </a:rPr>
                        <a:t>0.75</a:t>
                      </a:r>
                      <a:endParaRPr lang="es-EC" sz="110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tc>
                  <a:txBody>
                    <a:bodyPr/>
                    <a:lstStyle/>
                    <a:p>
                      <a:pPr algn="ctr">
                        <a:lnSpc>
                          <a:spcPct val="107000"/>
                        </a:lnSpc>
                      </a:pPr>
                      <a:r>
                        <a:rPr lang="es-EC" sz="1100" dirty="0">
                          <a:effectLst/>
                        </a:rPr>
                        <a:t>100</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3792" marR="53792" marT="0" marB="0" anchor="ctr"/>
                </a:tc>
                <a:extLst>
                  <a:ext uri="{0D108BD9-81ED-4DB2-BD59-A6C34878D82A}">
                    <a16:rowId xmlns="" xmlns:a16="http://schemas.microsoft.com/office/drawing/2014/main" val="2448526744"/>
                  </a:ext>
                </a:extLst>
              </a:tr>
            </a:tbl>
          </a:graphicData>
        </a:graphic>
      </p:graphicFrame>
      <p:graphicFrame>
        <p:nvGraphicFramePr>
          <p:cNvPr id="11" name="Tabla 10">
            <a:extLst>
              <a:ext uri="{FF2B5EF4-FFF2-40B4-BE49-F238E27FC236}">
                <a16:creationId xmlns="" xmlns:a16="http://schemas.microsoft.com/office/drawing/2014/main" id="{34A61578-A9F4-5EF2-C756-F132452BF452}"/>
              </a:ext>
            </a:extLst>
          </p:cNvPr>
          <p:cNvGraphicFramePr>
            <a:graphicFrameLocks noGrp="1"/>
          </p:cNvGraphicFramePr>
          <p:nvPr>
            <p:extLst>
              <p:ext uri="{D42A27DB-BD31-4B8C-83A1-F6EECF244321}">
                <p14:modId xmlns:p14="http://schemas.microsoft.com/office/powerpoint/2010/main" val="2111994682"/>
              </p:ext>
            </p:extLst>
          </p:nvPr>
        </p:nvGraphicFramePr>
        <p:xfrm>
          <a:off x="6717459" y="4265455"/>
          <a:ext cx="4957199" cy="1728767"/>
        </p:xfrm>
        <a:graphic>
          <a:graphicData uri="http://schemas.openxmlformats.org/drawingml/2006/table">
            <a:tbl>
              <a:tblPr firstRow="1" firstCol="1" bandRow="1">
                <a:tableStyleId>{93296810-A885-4BE3-A3E7-6D5BEEA58F35}</a:tableStyleId>
              </a:tblPr>
              <a:tblGrid>
                <a:gridCol w="1385748">
                  <a:extLst>
                    <a:ext uri="{9D8B030D-6E8A-4147-A177-3AD203B41FA5}">
                      <a16:colId xmlns="" xmlns:a16="http://schemas.microsoft.com/office/drawing/2014/main" val="961259843"/>
                    </a:ext>
                  </a:extLst>
                </a:gridCol>
                <a:gridCol w="795755">
                  <a:extLst>
                    <a:ext uri="{9D8B030D-6E8A-4147-A177-3AD203B41FA5}">
                      <a16:colId xmlns="" xmlns:a16="http://schemas.microsoft.com/office/drawing/2014/main" val="1529171207"/>
                    </a:ext>
                  </a:extLst>
                </a:gridCol>
                <a:gridCol w="756563">
                  <a:extLst>
                    <a:ext uri="{9D8B030D-6E8A-4147-A177-3AD203B41FA5}">
                      <a16:colId xmlns="" xmlns:a16="http://schemas.microsoft.com/office/drawing/2014/main" val="3633652931"/>
                    </a:ext>
                  </a:extLst>
                </a:gridCol>
                <a:gridCol w="729268">
                  <a:extLst>
                    <a:ext uri="{9D8B030D-6E8A-4147-A177-3AD203B41FA5}">
                      <a16:colId xmlns="" xmlns:a16="http://schemas.microsoft.com/office/drawing/2014/main" val="364284047"/>
                    </a:ext>
                  </a:extLst>
                </a:gridCol>
                <a:gridCol w="619387">
                  <a:extLst>
                    <a:ext uri="{9D8B030D-6E8A-4147-A177-3AD203B41FA5}">
                      <a16:colId xmlns="" xmlns:a16="http://schemas.microsoft.com/office/drawing/2014/main" val="1489175738"/>
                    </a:ext>
                  </a:extLst>
                </a:gridCol>
                <a:gridCol w="670478">
                  <a:extLst>
                    <a:ext uri="{9D8B030D-6E8A-4147-A177-3AD203B41FA5}">
                      <a16:colId xmlns="" xmlns:a16="http://schemas.microsoft.com/office/drawing/2014/main" val="1301179907"/>
                    </a:ext>
                  </a:extLst>
                </a:gridCol>
              </a:tblGrid>
              <a:tr h="460382">
                <a:tc>
                  <a:txBody>
                    <a:bodyPr/>
                    <a:lstStyle/>
                    <a:p>
                      <a:pPr marL="0" algn="ctr" defTabSz="914400" rtl="0" eaLnBrk="1" latinLnBrk="0" hangingPunct="1">
                        <a:lnSpc>
                          <a:spcPct val="107000"/>
                        </a:lnSpc>
                      </a:pPr>
                      <a:r>
                        <a:rPr lang="es-EC" sz="1000" b="1" kern="1200" dirty="0">
                          <a:solidFill>
                            <a:schemeClr val="lt1"/>
                          </a:solidFill>
                          <a:effectLst/>
                          <a:latin typeface="+mn-lt"/>
                          <a:ea typeface="+mn-ea"/>
                          <a:cs typeface="+mn-cs"/>
                        </a:rPr>
                        <a:t>PLAGUICIDA</a:t>
                      </a:r>
                    </a:p>
                  </a:txBody>
                  <a:tcPr marL="44450" marR="44450" marT="0" marB="0" anchor="ctr"/>
                </a:tc>
                <a:tc>
                  <a:txBody>
                    <a:bodyPr/>
                    <a:lstStyle/>
                    <a:p>
                      <a:pPr marL="0" algn="ctr" defTabSz="914400" rtl="0" eaLnBrk="1" latinLnBrk="0" hangingPunct="1">
                        <a:lnSpc>
                          <a:spcPct val="107000"/>
                        </a:lnSpc>
                      </a:pPr>
                      <a:r>
                        <a:rPr lang="es-EC" sz="1000" b="1" kern="1200" dirty="0">
                          <a:solidFill>
                            <a:schemeClr val="lt1"/>
                          </a:solidFill>
                          <a:effectLst/>
                          <a:latin typeface="+mn-lt"/>
                          <a:ea typeface="+mn-ea"/>
                          <a:cs typeface="+mn-cs"/>
                        </a:rPr>
                        <a:t>COLUMNA</a:t>
                      </a:r>
                    </a:p>
                  </a:txBody>
                  <a:tcPr marL="44450" marR="44450" marT="0" marB="0" anchor="ctr"/>
                </a:tc>
                <a:tc>
                  <a:txBody>
                    <a:bodyPr/>
                    <a:lstStyle/>
                    <a:p>
                      <a:pPr marL="0" algn="ctr" defTabSz="914400" rtl="0" eaLnBrk="1" latinLnBrk="0" hangingPunct="1">
                        <a:lnSpc>
                          <a:spcPct val="107000"/>
                        </a:lnSpc>
                      </a:pPr>
                      <a:r>
                        <a:rPr lang="es-EC" sz="1000" b="1" kern="1200" dirty="0">
                          <a:solidFill>
                            <a:schemeClr val="lt1"/>
                          </a:solidFill>
                          <a:effectLst/>
                          <a:latin typeface="+mn-lt"/>
                          <a:ea typeface="+mn-ea"/>
                          <a:cs typeface="+mn-cs"/>
                        </a:rPr>
                        <a:t>MÍNIMO kg/ha</a:t>
                      </a:r>
                    </a:p>
                  </a:txBody>
                  <a:tcPr marL="44450" marR="44450" marT="0" marB="0" anchor="ctr"/>
                </a:tc>
                <a:tc>
                  <a:txBody>
                    <a:bodyPr/>
                    <a:lstStyle/>
                    <a:p>
                      <a:pPr marL="0" algn="ctr" defTabSz="914400" rtl="0" eaLnBrk="1" latinLnBrk="0" hangingPunct="1">
                        <a:lnSpc>
                          <a:spcPct val="107000"/>
                        </a:lnSpc>
                      </a:pPr>
                      <a:r>
                        <a:rPr lang="es-EC" sz="1000" b="1" kern="1200" dirty="0">
                          <a:solidFill>
                            <a:schemeClr val="lt1"/>
                          </a:solidFill>
                          <a:effectLst/>
                          <a:latin typeface="+mn-lt"/>
                          <a:ea typeface="+mn-ea"/>
                          <a:cs typeface="+mn-cs"/>
                        </a:rPr>
                        <a:t>MÁXIMO kg/ha</a:t>
                      </a:r>
                    </a:p>
                  </a:txBody>
                  <a:tcPr marL="44450" marR="44450" marT="0" marB="0" anchor="ctr"/>
                </a:tc>
                <a:tc>
                  <a:txBody>
                    <a:bodyPr/>
                    <a:lstStyle/>
                    <a:p>
                      <a:pPr marL="0" algn="ctr" defTabSz="914400" rtl="0" eaLnBrk="1" latinLnBrk="0" hangingPunct="1">
                        <a:lnSpc>
                          <a:spcPct val="107000"/>
                        </a:lnSpc>
                      </a:pPr>
                      <a:r>
                        <a:rPr lang="es-EC" sz="1000" b="1" kern="1200" dirty="0">
                          <a:solidFill>
                            <a:schemeClr val="lt1"/>
                          </a:solidFill>
                          <a:effectLst/>
                          <a:latin typeface="+mn-lt"/>
                          <a:ea typeface="+mn-ea"/>
                          <a:cs typeface="+mn-cs"/>
                        </a:rPr>
                        <a:t>MÍNMO litros/ha</a:t>
                      </a:r>
                    </a:p>
                  </a:txBody>
                  <a:tcPr marL="44450" marR="44450" marT="0" marB="0" anchor="ctr"/>
                </a:tc>
                <a:tc>
                  <a:txBody>
                    <a:bodyPr/>
                    <a:lstStyle/>
                    <a:p>
                      <a:pPr marL="0" algn="ctr" defTabSz="914400" rtl="0" eaLnBrk="1" latinLnBrk="0" hangingPunct="1">
                        <a:lnSpc>
                          <a:spcPct val="107000"/>
                        </a:lnSpc>
                      </a:pPr>
                      <a:r>
                        <a:rPr lang="es-EC" sz="1000" b="1" kern="1200" dirty="0">
                          <a:solidFill>
                            <a:schemeClr val="lt1"/>
                          </a:solidFill>
                          <a:effectLst/>
                          <a:latin typeface="+mn-lt"/>
                          <a:ea typeface="+mn-ea"/>
                          <a:cs typeface="+mn-cs"/>
                        </a:rPr>
                        <a:t>MÁXIMO litros/ha</a:t>
                      </a:r>
                    </a:p>
                  </a:txBody>
                  <a:tcPr marL="44450" marR="44450" marT="0" marB="0" anchor="ctr"/>
                </a:tc>
                <a:extLst>
                  <a:ext uri="{0D108BD9-81ED-4DB2-BD59-A6C34878D82A}">
                    <a16:rowId xmlns="" xmlns:a16="http://schemas.microsoft.com/office/drawing/2014/main" val="3777974094"/>
                  </a:ext>
                </a:extLst>
              </a:tr>
              <a:tr h="286979">
                <a:tc>
                  <a:txBody>
                    <a:bodyPr/>
                    <a:lstStyle/>
                    <a:p>
                      <a:pPr algn="ctr">
                        <a:lnSpc>
                          <a:spcPct val="107000"/>
                        </a:lnSpc>
                      </a:pPr>
                      <a:r>
                        <a:rPr lang="es-EC" sz="1000" dirty="0">
                          <a:solidFill>
                            <a:schemeClr val="tx1"/>
                          </a:solidFill>
                          <a:effectLst/>
                        </a:rPr>
                        <a:t>Herbicida</a:t>
                      </a:r>
                      <a:endParaRPr lang="es-EC"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r>
                        <a:rPr lang="es-EC" sz="1100" dirty="0">
                          <a:effectLst/>
                        </a:rPr>
                        <a:t>56</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r>
                        <a:rPr lang="es-EC" sz="1100" dirty="0">
                          <a:effectLst/>
                        </a:rPr>
                        <a:t>0.44</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r>
                        <a:rPr lang="es-EC" sz="1100">
                          <a:effectLst/>
                        </a:rPr>
                        <a:t>66</a:t>
                      </a:r>
                      <a:endParaRPr lang="es-EC"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r>
                        <a:rPr lang="es-EC" sz="1100">
                          <a:effectLst/>
                        </a:rPr>
                        <a:t>0.75</a:t>
                      </a:r>
                      <a:endParaRPr lang="es-EC"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r>
                        <a:rPr lang="es-EC" sz="1100">
                          <a:effectLst/>
                        </a:rPr>
                        <a:t>66</a:t>
                      </a:r>
                      <a:endParaRPr lang="es-EC"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3049424996"/>
                  </a:ext>
                </a:extLst>
              </a:tr>
              <a:tr h="286979">
                <a:tc>
                  <a:txBody>
                    <a:bodyPr/>
                    <a:lstStyle/>
                    <a:p>
                      <a:pPr algn="ctr">
                        <a:lnSpc>
                          <a:spcPct val="107000"/>
                        </a:lnSpc>
                      </a:pPr>
                      <a:r>
                        <a:rPr lang="es-EC" sz="1000" dirty="0">
                          <a:solidFill>
                            <a:schemeClr val="tx1"/>
                          </a:solidFill>
                          <a:effectLst/>
                        </a:rPr>
                        <a:t>Insecticida</a:t>
                      </a:r>
                      <a:endParaRPr lang="es-EC"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r>
                        <a:rPr lang="es-EC" sz="1100" dirty="0">
                          <a:effectLst/>
                        </a:rPr>
                        <a:t>59</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r>
                        <a:rPr lang="es-EC" sz="1100" dirty="0">
                          <a:effectLst/>
                        </a:rPr>
                        <a:t>0.50</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r>
                        <a:rPr lang="es-EC" sz="1100" dirty="0">
                          <a:effectLst/>
                        </a:rPr>
                        <a:t>66</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r>
                        <a:rPr lang="es-EC" sz="1100" dirty="0">
                          <a:effectLst/>
                        </a:rPr>
                        <a:t>0.40</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r>
                        <a:rPr lang="es-EC" sz="1100" dirty="0">
                          <a:effectLst/>
                        </a:rPr>
                        <a:t>70</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2544990233"/>
                  </a:ext>
                </a:extLst>
              </a:tr>
              <a:tr h="286979">
                <a:tc>
                  <a:txBody>
                    <a:bodyPr/>
                    <a:lstStyle/>
                    <a:p>
                      <a:pPr algn="ctr">
                        <a:lnSpc>
                          <a:spcPct val="107000"/>
                        </a:lnSpc>
                      </a:pPr>
                      <a:r>
                        <a:rPr lang="es-EC" sz="1000" dirty="0">
                          <a:solidFill>
                            <a:schemeClr val="tx1"/>
                          </a:solidFill>
                          <a:effectLst/>
                        </a:rPr>
                        <a:t>Fungicida</a:t>
                      </a:r>
                      <a:endParaRPr lang="es-EC"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r>
                        <a:rPr lang="es-EC" sz="1100">
                          <a:effectLst/>
                        </a:rPr>
                        <a:t>62</a:t>
                      </a:r>
                      <a:endParaRPr lang="es-EC"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r>
                        <a:rPr lang="es-EC" sz="1100">
                          <a:effectLst/>
                        </a:rPr>
                        <a:t>0.30</a:t>
                      </a:r>
                      <a:endParaRPr lang="es-EC"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r>
                        <a:rPr lang="es-EC" sz="1100">
                          <a:effectLst/>
                        </a:rPr>
                        <a:t>100</a:t>
                      </a:r>
                      <a:endParaRPr lang="es-EC"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r>
                        <a:rPr lang="es-EC" sz="1100" dirty="0">
                          <a:effectLst/>
                        </a:rPr>
                        <a:t>0.50</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r>
                        <a:rPr lang="es-EC" sz="1100" dirty="0">
                          <a:effectLst/>
                        </a:rPr>
                        <a:t>200</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508471454"/>
                  </a:ext>
                </a:extLst>
              </a:tr>
              <a:tr h="407448">
                <a:tc>
                  <a:txBody>
                    <a:bodyPr/>
                    <a:lstStyle/>
                    <a:p>
                      <a:pPr algn="ctr">
                        <a:lnSpc>
                          <a:spcPct val="107000"/>
                        </a:lnSpc>
                      </a:pPr>
                      <a:r>
                        <a:rPr lang="es-EC" sz="1000" dirty="0">
                          <a:solidFill>
                            <a:schemeClr val="tx1"/>
                          </a:solidFill>
                          <a:effectLst/>
                        </a:rPr>
                        <a:t>Otros (Acaricida, bactericida, etc.)</a:t>
                      </a:r>
                      <a:endParaRPr lang="es-EC"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r>
                        <a:rPr lang="es-EC" sz="1100">
                          <a:effectLst/>
                        </a:rPr>
                        <a:t>65</a:t>
                      </a:r>
                      <a:endParaRPr lang="es-EC"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r>
                        <a:rPr lang="es-EC" sz="1100">
                          <a:effectLst/>
                        </a:rPr>
                        <a:t>0.44</a:t>
                      </a:r>
                      <a:endParaRPr lang="es-EC"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r>
                        <a:rPr lang="es-EC" sz="1100">
                          <a:effectLst/>
                        </a:rPr>
                        <a:t>100</a:t>
                      </a:r>
                      <a:endParaRPr lang="es-EC"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r>
                        <a:rPr lang="es-EC" sz="1100">
                          <a:effectLst/>
                        </a:rPr>
                        <a:t>0.75</a:t>
                      </a:r>
                      <a:endParaRPr lang="es-EC"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r>
                        <a:rPr lang="es-EC" sz="1100" dirty="0">
                          <a:effectLst/>
                        </a:rPr>
                        <a:t>100</a:t>
                      </a:r>
                      <a:endParaRPr lang="es-EC"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 xmlns:a16="http://schemas.microsoft.com/office/drawing/2014/main" val="3123510860"/>
                  </a:ext>
                </a:extLst>
              </a:tr>
            </a:tbl>
          </a:graphicData>
        </a:graphic>
      </p:graphicFrame>
    </p:spTree>
    <p:extLst>
      <p:ext uri="{BB962C8B-B14F-4D97-AF65-F5344CB8AC3E}">
        <p14:creationId xmlns:p14="http://schemas.microsoft.com/office/powerpoint/2010/main" val="117111527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texto 2"/>
          <p:cNvSpPr>
            <a:spLocks noGrp="1"/>
          </p:cNvSpPr>
          <p:nvPr>
            <p:ph type="body" sz="quarter" idx="11"/>
          </p:nvPr>
        </p:nvSpPr>
        <p:spPr>
          <a:xfrm>
            <a:off x="2634736" y="3404435"/>
            <a:ext cx="7077075" cy="628650"/>
          </a:xfrm>
        </p:spPr>
        <p:txBody>
          <a:bodyPr/>
          <a:lstStyle/>
          <a:p>
            <a:r>
              <a:rPr lang="es-ES" dirty="0" smtClean="0">
                <a:latin typeface="Century Gothic" panose="020B0502020202020204" pitchFamily="34" charset="0"/>
              </a:rPr>
              <a:t>ESPAC</a:t>
            </a:r>
            <a:endParaRPr lang="es-EC" dirty="0">
              <a:latin typeface="Century Gothic" panose="020B0502020202020204" pitchFamily="34" charset="0"/>
            </a:endParaRPr>
          </a:p>
        </p:txBody>
      </p:sp>
      <p:sp>
        <p:nvSpPr>
          <p:cNvPr id="6" name="Título 5"/>
          <p:cNvSpPr>
            <a:spLocks noGrp="1"/>
          </p:cNvSpPr>
          <p:nvPr>
            <p:ph type="title"/>
          </p:nvPr>
        </p:nvSpPr>
        <p:spPr>
          <a:xfrm>
            <a:off x="2841176" y="2661247"/>
            <a:ext cx="6946767" cy="698778"/>
          </a:xfrm>
        </p:spPr>
        <p:txBody>
          <a:bodyPr>
            <a:noAutofit/>
          </a:bodyPr>
          <a:lstStyle/>
          <a:p>
            <a:pPr algn="ctr"/>
            <a:r>
              <a:rPr lang="es-ES_tradnl" sz="3600" dirty="0">
                <a:latin typeface="Century Gothic" panose="020B0502020202020204" pitchFamily="34" charset="0"/>
              </a:rPr>
              <a:t>Capítulo 4.- Cultivos transitorios y forrajes</a:t>
            </a:r>
          </a:p>
        </p:txBody>
      </p:sp>
    </p:spTree>
    <p:extLst>
      <p:ext uri="{BB962C8B-B14F-4D97-AF65-F5344CB8AC3E}">
        <p14:creationId xmlns:p14="http://schemas.microsoft.com/office/powerpoint/2010/main" val="91067104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sz="3200" dirty="0">
                <a:latin typeface="Century Gothic" panose="020B0502020202020204" pitchFamily="34" charset="0"/>
              </a:rPr>
              <a:t>Registro de </a:t>
            </a:r>
            <a:r>
              <a:rPr lang="es-MX" sz="3200" dirty="0" smtClean="0">
                <a:latin typeface="Century Gothic" panose="020B0502020202020204" pitchFamily="34" charset="0"/>
              </a:rPr>
              <a:t>Maní con cáscara</a:t>
            </a:r>
            <a:endParaRPr lang="es-EC" dirty="0">
              <a:latin typeface="Century Gothic" panose="020B0502020202020204" pitchFamily="34" charset="0"/>
            </a:endParaRPr>
          </a:p>
        </p:txBody>
      </p:sp>
      <p:sp>
        <p:nvSpPr>
          <p:cNvPr id="3" name="Marcador de texto 2"/>
          <p:cNvSpPr>
            <a:spLocks noGrp="1"/>
          </p:cNvSpPr>
          <p:nvPr>
            <p:ph type="body" sz="quarter" idx="10"/>
          </p:nvPr>
        </p:nvSpPr>
        <p:spPr>
          <a:xfrm>
            <a:off x="963286" y="1262131"/>
            <a:ext cx="10576184" cy="1085558"/>
          </a:xfrm>
        </p:spPr>
        <p:txBody>
          <a:bodyPr>
            <a:normAutofit/>
          </a:bodyPr>
          <a:lstStyle/>
          <a:p>
            <a:pPr lvl="0"/>
            <a:r>
              <a:rPr lang="es-EC" sz="2000" dirty="0">
                <a:solidFill>
                  <a:schemeClr val="tx1">
                    <a:lumMod val="65000"/>
                    <a:lumOff val="35000"/>
                  </a:schemeClr>
                </a:solidFill>
                <a:latin typeface="Century Gothic" panose="020B0502020202020204" pitchFamily="34" charset="0"/>
              </a:rPr>
              <a:t>Se actualiza al Cap4. de cultivos transitorios, ya que se incorporó una nueva fila de la siguiente imagen.</a:t>
            </a:r>
          </a:p>
          <a:p>
            <a:endParaRPr lang="es-EC" dirty="0"/>
          </a:p>
        </p:txBody>
      </p:sp>
      <p:pic>
        <p:nvPicPr>
          <p:cNvPr id="7" name="Imagen 6"/>
          <p:cNvPicPr>
            <a:picLocks noChangeAspect="1"/>
          </p:cNvPicPr>
          <p:nvPr/>
        </p:nvPicPr>
        <p:blipFill>
          <a:blip r:embed="rId2"/>
          <a:stretch>
            <a:fillRect/>
          </a:stretch>
        </p:blipFill>
        <p:spPr>
          <a:xfrm>
            <a:off x="3255095" y="2537138"/>
            <a:ext cx="4648375" cy="2613404"/>
          </a:xfrm>
          <a:prstGeom prst="rect">
            <a:avLst/>
          </a:prstGeom>
        </p:spPr>
      </p:pic>
      <p:sp>
        <p:nvSpPr>
          <p:cNvPr id="8" name="CuadroTexto 8">
            <a:extLst>
              <a:ext uri="{FF2B5EF4-FFF2-40B4-BE49-F238E27FC236}">
                <a16:creationId xmlns="" xmlns:a16="http://schemas.microsoft.com/office/drawing/2014/main" id="{3332ED0A-A17F-4D8A-B6E9-D9B70F87DE4C}"/>
              </a:ext>
            </a:extLst>
          </p:cNvPr>
          <p:cNvSpPr txBox="1"/>
          <p:nvPr/>
        </p:nvSpPr>
        <p:spPr>
          <a:xfrm>
            <a:off x="4481836" y="5476726"/>
            <a:ext cx="1971714" cy="492443"/>
          </a:xfrm>
          <a:prstGeom prst="rect">
            <a:avLst/>
          </a:prstGeom>
          <a:noFill/>
        </p:spPr>
        <p:txBody>
          <a:bodyPr wrap="square" rtlCol="0">
            <a:spAutoFit/>
          </a:bodyPr>
          <a:lstStyle/>
          <a:p>
            <a:pPr algn="ctr"/>
            <a:r>
              <a:rPr lang="es-MX" sz="1200" b="1" dirty="0">
                <a:solidFill>
                  <a:srgbClr val="FF0000"/>
                </a:solidFill>
              </a:rPr>
              <a:t>Código de cultivo </a:t>
            </a:r>
          </a:p>
          <a:p>
            <a:pPr algn="ctr"/>
            <a:r>
              <a:rPr lang="es-MX" sz="1400" b="1" dirty="0" smtClean="0">
                <a:solidFill>
                  <a:srgbClr val="FF0000"/>
                </a:solidFill>
              </a:rPr>
              <a:t>592</a:t>
            </a:r>
            <a:endParaRPr lang="es-EC" sz="1200" b="1" dirty="0">
              <a:solidFill>
                <a:srgbClr val="FF0000"/>
              </a:solidFill>
            </a:endParaRPr>
          </a:p>
        </p:txBody>
      </p:sp>
    </p:spTree>
    <p:extLst>
      <p:ext uri="{BB962C8B-B14F-4D97-AF65-F5344CB8AC3E}">
        <p14:creationId xmlns:p14="http://schemas.microsoft.com/office/powerpoint/2010/main" val="372740926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686C91CE-F94A-4F9C-BFF8-8C3E9B8DDA18}"/>
              </a:ext>
            </a:extLst>
          </p:cNvPr>
          <p:cNvSpPr>
            <a:spLocks noGrp="1"/>
          </p:cNvSpPr>
          <p:nvPr>
            <p:ph type="title"/>
          </p:nvPr>
        </p:nvSpPr>
        <p:spPr>
          <a:xfrm>
            <a:off x="1052276" y="434598"/>
            <a:ext cx="7227771" cy="530024"/>
          </a:xfrm>
        </p:spPr>
        <p:txBody>
          <a:bodyPr>
            <a:normAutofit/>
          </a:bodyPr>
          <a:lstStyle/>
          <a:p>
            <a:r>
              <a:rPr lang="es-MX" dirty="0">
                <a:latin typeface="Century Gothic" panose="020B0502020202020204" pitchFamily="34" charset="0"/>
              </a:rPr>
              <a:t>Cultivos transitorios</a:t>
            </a:r>
            <a:endParaRPr lang="es-EC" dirty="0">
              <a:latin typeface="Century Gothic" panose="020B0502020202020204" pitchFamily="34" charset="0"/>
            </a:endParaRPr>
          </a:p>
        </p:txBody>
      </p:sp>
      <p:sp>
        <p:nvSpPr>
          <p:cNvPr id="5" name="Marcador de contenido 8">
            <a:extLst>
              <a:ext uri="{FF2B5EF4-FFF2-40B4-BE49-F238E27FC236}">
                <a16:creationId xmlns:a16="http://schemas.microsoft.com/office/drawing/2014/main" xmlns="" id="{83F31AEA-448C-4190-9A09-F2838FB43FFD}"/>
              </a:ext>
            </a:extLst>
          </p:cNvPr>
          <p:cNvSpPr>
            <a:spLocks noGrp="1"/>
          </p:cNvSpPr>
          <p:nvPr>
            <p:ph type="body" sz="quarter" idx="10"/>
          </p:nvPr>
        </p:nvSpPr>
        <p:spPr>
          <a:xfrm>
            <a:off x="1052433" y="1075742"/>
            <a:ext cx="7227614" cy="499155"/>
          </a:xfrm>
        </p:spPr>
        <p:txBody>
          <a:bodyPr>
            <a:normAutofit/>
          </a:bodyPr>
          <a:lstStyle/>
          <a:p>
            <a:r>
              <a:rPr lang="es-MX" dirty="0"/>
              <a:t>Variables</a:t>
            </a:r>
            <a:endParaRPr lang="es-EC" dirty="0"/>
          </a:p>
        </p:txBody>
      </p:sp>
      <p:sp>
        <p:nvSpPr>
          <p:cNvPr id="6" name="CuadroTexto 5">
            <a:extLst>
              <a:ext uri="{FF2B5EF4-FFF2-40B4-BE49-F238E27FC236}">
                <a16:creationId xmlns:a16="http://schemas.microsoft.com/office/drawing/2014/main" xmlns="" id="{7C9AE727-9AAA-44D3-B8BF-8016A9742E4A}"/>
              </a:ext>
            </a:extLst>
          </p:cNvPr>
          <p:cNvSpPr txBox="1"/>
          <p:nvPr/>
        </p:nvSpPr>
        <p:spPr>
          <a:xfrm>
            <a:off x="891327" y="2013270"/>
            <a:ext cx="9886318" cy="523220"/>
          </a:xfrm>
          <a:prstGeom prst="rect">
            <a:avLst/>
          </a:prstGeom>
          <a:noFill/>
        </p:spPr>
        <p:txBody>
          <a:bodyPr wrap="square">
            <a:spAutoFit/>
          </a:bodyPr>
          <a:lstStyle/>
          <a:p>
            <a:pPr marL="342900" indent="-342900" algn="just">
              <a:buFontTx/>
              <a:buAutoNum type="arabicPeriod"/>
            </a:pPr>
            <a:r>
              <a:rPr lang="es-MX" sz="1400" b="1" dirty="0">
                <a:cs typeface="Arial" pitchFamily="34" charset="0"/>
              </a:rPr>
              <a:t>ENTRE  EL 1 DE ENERO AL 31 DE DICIEMBRE </a:t>
            </a:r>
            <a:r>
              <a:rPr lang="es-MX" sz="1400" dirty="0">
                <a:cs typeface="Arial" pitchFamily="34" charset="0"/>
              </a:rPr>
              <a:t>¿Sembró o sembrará  algún cultivo transitorio o de ciclo corto (incluyendo forrajeros) para cosecharse en el periodo señalado.?</a:t>
            </a:r>
          </a:p>
        </p:txBody>
      </p:sp>
      <p:sp>
        <p:nvSpPr>
          <p:cNvPr id="7" name="CuadroTexto 6">
            <a:extLst>
              <a:ext uri="{FF2B5EF4-FFF2-40B4-BE49-F238E27FC236}">
                <a16:creationId xmlns:a16="http://schemas.microsoft.com/office/drawing/2014/main" xmlns="" id="{CF6DE03C-AAAC-414D-B03B-C4CCD3F27762}"/>
              </a:ext>
            </a:extLst>
          </p:cNvPr>
          <p:cNvSpPr txBox="1"/>
          <p:nvPr/>
        </p:nvSpPr>
        <p:spPr>
          <a:xfrm>
            <a:off x="880695" y="3702139"/>
            <a:ext cx="9886318" cy="307777"/>
          </a:xfrm>
          <a:prstGeom prst="rect">
            <a:avLst/>
          </a:prstGeom>
          <a:noFill/>
        </p:spPr>
        <p:txBody>
          <a:bodyPr wrap="square">
            <a:spAutoFit/>
          </a:bodyPr>
          <a:lstStyle/>
          <a:p>
            <a:pPr algn="just"/>
            <a:r>
              <a:rPr lang="es-MX" sz="1400" b="1" dirty="0">
                <a:cs typeface="Arial" pitchFamily="34" charset="0"/>
              </a:rPr>
              <a:t>Columna 01 Número de terreno</a:t>
            </a:r>
            <a:endParaRPr lang="es-MX" sz="1400" dirty="0">
              <a:cs typeface="Arial" pitchFamily="34" charset="0"/>
            </a:endParaRPr>
          </a:p>
        </p:txBody>
      </p:sp>
      <p:sp>
        <p:nvSpPr>
          <p:cNvPr id="8" name="CuadroTexto 7">
            <a:extLst>
              <a:ext uri="{FF2B5EF4-FFF2-40B4-BE49-F238E27FC236}">
                <a16:creationId xmlns:a16="http://schemas.microsoft.com/office/drawing/2014/main" xmlns="" id="{1C6012AA-84A3-440A-BA03-875D4C6AAE7B}"/>
              </a:ext>
            </a:extLst>
          </p:cNvPr>
          <p:cNvSpPr txBox="1"/>
          <p:nvPr/>
        </p:nvSpPr>
        <p:spPr>
          <a:xfrm>
            <a:off x="1655168" y="4134634"/>
            <a:ext cx="9122586" cy="523220"/>
          </a:xfrm>
          <a:prstGeom prst="rect">
            <a:avLst/>
          </a:prstGeom>
          <a:noFill/>
        </p:spPr>
        <p:txBody>
          <a:bodyPr wrap="square">
            <a:spAutoFit/>
          </a:bodyPr>
          <a:lstStyle/>
          <a:p>
            <a:pPr lvl="0" algn="just"/>
            <a:r>
              <a:rPr lang="es-MX" sz="1400" dirty="0"/>
              <a:t>E</a:t>
            </a:r>
            <a:r>
              <a:rPr lang="es-EC" sz="1400" dirty="0"/>
              <a:t>l número de terreno a registrar en este capítulo corresponde al número al terreno, en el que se realizó el registro en el capítulo 2.</a:t>
            </a:r>
          </a:p>
        </p:txBody>
      </p:sp>
      <p:pic>
        <p:nvPicPr>
          <p:cNvPr id="9" name="Picture 2" descr="Visto PNG Images | Visto Transparent PNG - Vippng">
            <a:extLst>
              <a:ext uri="{FF2B5EF4-FFF2-40B4-BE49-F238E27FC236}">
                <a16:creationId xmlns:a16="http://schemas.microsoft.com/office/drawing/2014/main" xmlns="" id="{C8E32077-B320-4A1B-9E3E-AB80CAACD75E}"/>
              </a:ext>
            </a:extLst>
          </p:cNvPr>
          <p:cNvPicPr>
            <a:picLocks noChangeAspect="1" noChangeArrowheads="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34834" y="4183616"/>
            <a:ext cx="474238" cy="474238"/>
          </a:xfrm>
          <a:prstGeom prst="rect">
            <a:avLst/>
          </a:prstGeom>
          <a:noFill/>
          <a:extLst>
            <a:ext uri="{909E8E84-426E-40DD-AFC4-6F175D3DCCD1}">
              <a14:hiddenFill xmlns:a14="http://schemas.microsoft.com/office/drawing/2010/main">
                <a:solidFill>
                  <a:srgbClr val="FFFFFF"/>
                </a:solidFill>
              </a14:hiddenFill>
            </a:ext>
          </a:extLst>
        </p:spPr>
      </p:pic>
      <p:sp>
        <p:nvSpPr>
          <p:cNvPr id="10" name="CuadroTexto 9">
            <a:extLst>
              <a:ext uri="{FF2B5EF4-FFF2-40B4-BE49-F238E27FC236}">
                <a16:creationId xmlns:a16="http://schemas.microsoft.com/office/drawing/2014/main" xmlns="" id="{7B695B62-3CF9-49BC-BAEA-9BC9B3CDE9BD}"/>
              </a:ext>
            </a:extLst>
          </p:cNvPr>
          <p:cNvSpPr txBox="1"/>
          <p:nvPr/>
        </p:nvSpPr>
        <p:spPr>
          <a:xfrm>
            <a:off x="-445017" y="5335554"/>
            <a:ext cx="2994587" cy="338554"/>
          </a:xfrm>
          <a:prstGeom prst="rect">
            <a:avLst/>
          </a:prstGeom>
          <a:noFill/>
        </p:spPr>
        <p:txBody>
          <a:bodyPr wrap="square" rtlCol="0">
            <a:spAutoFit/>
          </a:bodyPr>
          <a:lstStyle/>
          <a:p>
            <a:pPr algn="ctr"/>
            <a:r>
              <a:rPr lang="es-MX" sz="1600" b="1" dirty="0"/>
              <a:t>Capítulo 2</a:t>
            </a:r>
            <a:endParaRPr lang="es-EC" sz="1600" b="1" dirty="0"/>
          </a:p>
        </p:txBody>
      </p:sp>
      <p:grpSp>
        <p:nvGrpSpPr>
          <p:cNvPr id="11" name="Grupo 10">
            <a:extLst>
              <a:ext uri="{FF2B5EF4-FFF2-40B4-BE49-F238E27FC236}">
                <a16:creationId xmlns:a16="http://schemas.microsoft.com/office/drawing/2014/main" xmlns="" id="{6C4836F9-8095-41BF-9B75-6F4F5452A10F}"/>
              </a:ext>
            </a:extLst>
          </p:cNvPr>
          <p:cNvGrpSpPr/>
          <p:nvPr/>
        </p:nvGrpSpPr>
        <p:grpSpPr>
          <a:xfrm>
            <a:off x="6197709" y="4899216"/>
            <a:ext cx="5858824" cy="1272050"/>
            <a:chOff x="6593059" y="2047470"/>
            <a:chExt cx="5858824" cy="1379220"/>
          </a:xfrm>
        </p:grpSpPr>
        <p:sp>
          <p:nvSpPr>
            <p:cNvPr id="12" name="CuadroTexto 11">
              <a:extLst>
                <a:ext uri="{FF2B5EF4-FFF2-40B4-BE49-F238E27FC236}">
                  <a16:creationId xmlns:a16="http://schemas.microsoft.com/office/drawing/2014/main" xmlns="" id="{17E2EA0F-BA64-421E-8358-9CBE1889E8BB}"/>
                </a:ext>
              </a:extLst>
            </p:cNvPr>
            <p:cNvSpPr txBox="1"/>
            <p:nvPr/>
          </p:nvSpPr>
          <p:spPr>
            <a:xfrm>
              <a:off x="9457296" y="2426726"/>
              <a:ext cx="2994587" cy="338554"/>
            </a:xfrm>
            <a:prstGeom prst="rect">
              <a:avLst/>
            </a:prstGeom>
            <a:noFill/>
          </p:spPr>
          <p:txBody>
            <a:bodyPr wrap="square" rtlCol="0">
              <a:spAutoFit/>
            </a:bodyPr>
            <a:lstStyle/>
            <a:p>
              <a:pPr algn="ctr"/>
              <a:r>
                <a:rPr lang="es-MX" sz="1600" b="1" dirty="0"/>
                <a:t>Capítulo 4</a:t>
              </a:r>
              <a:endParaRPr lang="es-EC" sz="1600" b="1" dirty="0"/>
            </a:p>
          </p:txBody>
        </p:sp>
        <p:pic>
          <p:nvPicPr>
            <p:cNvPr id="13" name="Imagen 12">
              <a:extLst>
                <a:ext uri="{FF2B5EF4-FFF2-40B4-BE49-F238E27FC236}">
                  <a16:creationId xmlns:a16="http://schemas.microsoft.com/office/drawing/2014/main" xmlns="" id="{3E8F6C5A-8B5E-478B-9645-5A5B1E541F68}"/>
                </a:ext>
              </a:extLst>
            </p:cNvPr>
            <p:cNvPicPr>
              <a:picLocks noChangeAspect="1"/>
            </p:cNvPicPr>
            <p:nvPr/>
          </p:nvPicPr>
          <p:blipFill>
            <a:blip r:embed="rId3"/>
            <a:stretch>
              <a:fillRect/>
            </a:stretch>
          </p:blipFill>
          <p:spPr>
            <a:xfrm>
              <a:off x="6593059" y="2047470"/>
              <a:ext cx="3571875" cy="1313277"/>
            </a:xfrm>
            <a:prstGeom prst="rect">
              <a:avLst/>
            </a:prstGeom>
          </p:spPr>
        </p:pic>
        <p:sp>
          <p:nvSpPr>
            <p:cNvPr id="14" name="Elipse 13">
              <a:extLst>
                <a:ext uri="{FF2B5EF4-FFF2-40B4-BE49-F238E27FC236}">
                  <a16:creationId xmlns:a16="http://schemas.microsoft.com/office/drawing/2014/main" xmlns="" id="{F3672CFB-5605-4EC7-ADAC-C5148E46EAA4}"/>
                </a:ext>
              </a:extLst>
            </p:cNvPr>
            <p:cNvSpPr/>
            <p:nvPr/>
          </p:nvSpPr>
          <p:spPr>
            <a:xfrm>
              <a:off x="6814629" y="2954562"/>
              <a:ext cx="407963" cy="47212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pic>
        <p:nvPicPr>
          <p:cNvPr id="15" name="Imagen 14">
            <a:extLst>
              <a:ext uri="{FF2B5EF4-FFF2-40B4-BE49-F238E27FC236}">
                <a16:creationId xmlns:a16="http://schemas.microsoft.com/office/drawing/2014/main" xmlns="" id="{96CE7042-1B52-42C1-9911-8642CF10B614}"/>
              </a:ext>
            </a:extLst>
          </p:cNvPr>
          <p:cNvPicPr>
            <a:picLocks noChangeAspect="1"/>
          </p:cNvPicPr>
          <p:nvPr/>
        </p:nvPicPr>
        <p:blipFill>
          <a:blip r:embed="rId4"/>
          <a:stretch>
            <a:fillRect/>
          </a:stretch>
        </p:blipFill>
        <p:spPr>
          <a:xfrm>
            <a:off x="1695607" y="4969326"/>
            <a:ext cx="3990975" cy="1080691"/>
          </a:xfrm>
          <a:prstGeom prst="rect">
            <a:avLst/>
          </a:prstGeom>
        </p:spPr>
      </p:pic>
      <p:sp>
        <p:nvSpPr>
          <p:cNvPr id="16" name="Elipse 15">
            <a:extLst>
              <a:ext uri="{FF2B5EF4-FFF2-40B4-BE49-F238E27FC236}">
                <a16:creationId xmlns:a16="http://schemas.microsoft.com/office/drawing/2014/main" xmlns="" id="{7DC5C563-8A44-4B6A-BCFD-35159832D20C}"/>
              </a:ext>
            </a:extLst>
          </p:cNvPr>
          <p:cNvSpPr/>
          <p:nvPr/>
        </p:nvSpPr>
        <p:spPr>
          <a:xfrm>
            <a:off x="1986774" y="5765806"/>
            <a:ext cx="407963" cy="47212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7" name="Flecha: curvada hacia arriba 32">
            <a:extLst>
              <a:ext uri="{FF2B5EF4-FFF2-40B4-BE49-F238E27FC236}">
                <a16:creationId xmlns:a16="http://schemas.microsoft.com/office/drawing/2014/main" xmlns="" id="{0561DCB5-1A93-4CDF-8926-EE61A7951C3C}"/>
              </a:ext>
            </a:extLst>
          </p:cNvPr>
          <p:cNvSpPr/>
          <p:nvPr/>
        </p:nvSpPr>
        <p:spPr>
          <a:xfrm>
            <a:off x="2324397" y="6152400"/>
            <a:ext cx="4298863" cy="145417"/>
          </a:xfrm>
          <a:prstGeom prst="curvedUp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pic>
        <p:nvPicPr>
          <p:cNvPr id="18" name="Imagen 17"/>
          <p:cNvPicPr>
            <a:picLocks noChangeAspect="1"/>
          </p:cNvPicPr>
          <p:nvPr/>
        </p:nvPicPr>
        <p:blipFill>
          <a:blip r:embed="rId5"/>
          <a:stretch>
            <a:fillRect/>
          </a:stretch>
        </p:blipFill>
        <p:spPr>
          <a:xfrm>
            <a:off x="1230371" y="2748649"/>
            <a:ext cx="9536642" cy="642018"/>
          </a:xfrm>
          <a:prstGeom prst="rect">
            <a:avLst/>
          </a:prstGeom>
        </p:spPr>
      </p:pic>
    </p:spTree>
    <p:extLst>
      <p:ext uri="{BB962C8B-B14F-4D97-AF65-F5344CB8AC3E}">
        <p14:creationId xmlns:p14="http://schemas.microsoft.com/office/powerpoint/2010/main" val="4145319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2"/>
          <p:cNvSpPr txBox="1">
            <a:spLocks/>
          </p:cNvSpPr>
          <p:nvPr/>
        </p:nvSpPr>
        <p:spPr>
          <a:xfrm>
            <a:off x="2570341" y="3438458"/>
            <a:ext cx="7077075" cy="628650"/>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419" dirty="0" smtClean="0"/>
              <a:t>ESPAC</a:t>
            </a:r>
          </a:p>
          <a:p>
            <a:endParaRPr lang="es-EC" dirty="0"/>
          </a:p>
        </p:txBody>
      </p:sp>
      <p:sp>
        <p:nvSpPr>
          <p:cNvPr id="5" name="Título 1">
            <a:extLst>
              <a:ext uri="{FF2B5EF4-FFF2-40B4-BE49-F238E27FC236}">
                <a16:creationId xmlns:a16="http://schemas.microsoft.com/office/drawing/2014/main" xmlns="" id="{D8774E8C-AF5C-BA44-B263-0035EA65EA14}"/>
              </a:ext>
            </a:extLst>
          </p:cNvPr>
          <p:cNvSpPr txBox="1">
            <a:spLocks/>
          </p:cNvSpPr>
          <p:nvPr/>
        </p:nvSpPr>
        <p:spPr>
          <a:xfrm>
            <a:off x="2467001" y="2523217"/>
            <a:ext cx="7077694" cy="82970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5000" b="1" kern="1200">
                <a:solidFill>
                  <a:schemeClr val="bg1"/>
                </a:solidFill>
                <a:latin typeface="+mj-lt"/>
                <a:ea typeface="+mj-ea"/>
                <a:cs typeface="+mj-cs"/>
              </a:defRPr>
            </a:lvl1pPr>
          </a:lstStyle>
          <a:p>
            <a:r>
              <a:rPr lang="es-419" dirty="0" smtClean="0">
                <a:latin typeface="Century Gothic" panose="020B0502020202020204" pitchFamily="34" charset="0"/>
              </a:rPr>
              <a:t>Generalidades</a:t>
            </a:r>
            <a:endParaRPr lang="es-419" dirty="0">
              <a:latin typeface="Century Gothic" panose="020B0502020202020204" pitchFamily="34" charset="0"/>
            </a:endParaRPr>
          </a:p>
        </p:txBody>
      </p:sp>
    </p:spTree>
    <p:extLst>
      <p:ext uri="{BB962C8B-B14F-4D97-AF65-F5344CB8AC3E}">
        <p14:creationId xmlns:p14="http://schemas.microsoft.com/office/powerpoint/2010/main" val="154144890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822D9E48-BBD8-400B-9B08-459BC56EB7D5}"/>
              </a:ext>
            </a:extLst>
          </p:cNvPr>
          <p:cNvSpPr>
            <a:spLocks noGrp="1"/>
          </p:cNvSpPr>
          <p:nvPr>
            <p:ph type="title"/>
          </p:nvPr>
        </p:nvSpPr>
        <p:spPr>
          <a:xfrm>
            <a:off x="998457" y="385376"/>
            <a:ext cx="7227771" cy="530024"/>
          </a:xfrm>
        </p:spPr>
        <p:txBody>
          <a:bodyPr>
            <a:normAutofit/>
          </a:bodyPr>
          <a:lstStyle/>
          <a:p>
            <a:r>
              <a:rPr lang="es-MX" dirty="0">
                <a:latin typeface="Century Gothic" panose="020B0502020202020204" pitchFamily="34" charset="0"/>
              </a:rPr>
              <a:t>Cultivos transitorios</a:t>
            </a:r>
            <a:endParaRPr lang="es-EC" dirty="0">
              <a:latin typeface="Century Gothic" panose="020B0502020202020204" pitchFamily="34" charset="0"/>
            </a:endParaRPr>
          </a:p>
        </p:txBody>
      </p:sp>
      <p:sp>
        <p:nvSpPr>
          <p:cNvPr id="5" name="Marcador de contenido 8">
            <a:extLst>
              <a:ext uri="{FF2B5EF4-FFF2-40B4-BE49-F238E27FC236}">
                <a16:creationId xmlns:a16="http://schemas.microsoft.com/office/drawing/2014/main" xmlns="" id="{F4DCAD7D-CEEA-4F2A-B6B7-DF1FD1C7990F}"/>
              </a:ext>
            </a:extLst>
          </p:cNvPr>
          <p:cNvSpPr>
            <a:spLocks noGrp="1"/>
          </p:cNvSpPr>
          <p:nvPr>
            <p:ph type="body" sz="quarter" idx="10"/>
          </p:nvPr>
        </p:nvSpPr>
        <p:spPr>
          <a:xfrm>
            <a:off x="998614" y="951486"/>
            <a:ext cx="7227614" cy="286466"/>
          </a:xfrm>
        </p:spPr>
        <p:txBody>
          <a:bodyPr>
            <a:normAutofit fontScale="92500" lnSpcReduction="20000"/>
          </a:bodyPr>
          <a:lstStyle/>
          <a:p>
            <a:r>
              <a:rPr lang="es-MX" sz="1800" dirty="0"/>
              <a:t>Variables</a:t>
            </a:r>
            <a:endParaRPr lang="es-EC" sz="1800" dirty="0"/>
          </a:p>
        </p:txBody>
      </p:sp>
      <p:sp>
        <p:nvSpPr>
          <p:cNvPr id="6" name="CuadroTexto 5">
            <a:extLst>
              <a:ext uri="{FF2B5EF4-FFF2-40B4-BE49-F238E27FC236}">
                <a16:creationId xmlns:a16="http://schemas.microsoft.com/office/drawing/2014/main" xmlns="" id="{499F6C8F-9EDF-4077-8F5B-B1A9EE828BC1}"/>
              </a:ext>
            </a:extLst>
          </p:cNvPr>
          <p:cNvSpPr txBox="1"/>
          <p:nvPr/>
        </p:nvSpPr>
        <p:spPr>
          <a:xfrm>
            <a:off x="1329426" y="1643995"/>
            <a:ext cx="9314418" cy="738664"/>
          </a:xfrm>
          <a:prstGeom prst="rect">
            <a:avLst/>
          </a:prstGeom>
          <a:noFill/>
        </p:spPr>
        <p:txBody>
          <a:bodyPr wrap="square">
            <a:spAutoFit/>
          </a:bodyPr>
          <a:lstStyle/>
          <a:p>
            <a:pPr lvl="0" algn="just"/>
            <a:r>
              <a:rPr lang="es-MX" sz="1400" dirty="0"/>
              <a:t>Se registra el nombre completo del cultivo, especialmente en aquellos cultivos que tienen más de un estado primario, se debe poner atención especialmente en el caso de maíz en el nombre del cultivo ya que confunde el maíz duro con el suave</a:t>
            </a:r>
            <a:endParaRPr lang="es-EC" sz="1400" dirty="0"/>
          </a:p>
        </p:txBody>
      </p:sp>
      <p:grpSp>
        <p:nvGrpSpPr>
          <p:cNvPr id="7" name="Grupo 6">
            <a:extLst>
              <a:ext uri="{FF2B5EF4-FFF2-40B4-BE49-F238E27FC236}">
                <a16:creationId xmlns:a16="http://schemas.microsoft.com/office/drawing/2014/main" xmlns="" id="{389A9001-672A-4E00-BF28-D3DB44495173}"/>
              </a:ext>
            </a:extLst>
          </p:cNvPr>
          <p:cNvGrpSpPr/>
          <p:nvPr/>
        </p:nvGrpSpPr>
        <p:grpSpPr>
          <a:xfrm>
            <a:off x="-191832" y="2427232"/>
            <a:ext cx="13101437" cy="1609355"/>
            <a:chOff x="-76146" y="4195252"/>
            <a:chExt cx="13101437" cy="1714072"/>
          </a:xfrm>
        </p:grpSpPr>
        <p:sp>
          <p:nvSpPr>
            <p:cNvPr id="8" name="CuadroTexto 7">
              <a:extLst>
                <a:ext uri="{FF2B5EF4-FFF2-40B4-BE49-F238E27FC236}">
                  <a16:creationId xmlns:a16="http://schemas.microsoft.com/office/drawing/2014/main" xmlns="" id="{E9764482-6507-4E56-8F0A-292D309292D5}"/>
                </a:ext>
              </a:extLst>
            </p:cNvPr>
            <p:cNvSpPr txBox="1"/>
            <p:nvPr/>
          </p:nvSpPr>
          <p:spPr>
            <a:xfrm>
              <a:off x="-76146" y="4254765"/>
              <a:ext cx="2994587" cy="338554"/>
            </a:xfrm>
            <a:prstGeom prst="rect">
              <a:avLst/>
            </a:prstGeom>
            <a:noFill/>
          </p:spPr>
          <p:txBody>
            <a:bodyPr wrap="square" rtlCol="0">
              <a:spAutoFit/>
            </a:bodyPr>
            <a:lstStyle/>
            <a:p>
              <a:pPr algn="ctr"/>
              <a:r>
                <a:rPr lang="es-MX" sz="1600" b="1" dirty="0"/>
                <a:t>Capítulo 2</a:t>
              </a:r>
              <a:endParaRPr lang="es-EC" sz="1600" b="1" dirty="0"/>
            </a:p>
          </p:txBody>
        </p:sp>
        <p:sp>
          <p:nvSpPr>
            <p:cNvPr id="9" name="CuadroTexto 8">
              <a:extLst>
                <a:ext uri="{FF2B5EF4-FFF2-40B4-BE49-F238E27FC236}">
                  <a16:creationId xmlns:a16="http://schemas.microsoft.com/office/drawing/2014/main" xmlns="" id="{825F7AAB-0B99-4D99-9F8C-57FFED529C84}"/>
                </a:ext>
              </a:extLst>
            </p:cNvPr>
            <p:cNvSpPr txBox="1"/>
            <p:nvPr/>
          </p:nvSpPr>
          <p:spPr>
            <a:xfrm>
              <a:off x="10030704" y="4195252"/>
              <a:ext cx="2994587" cy="338554"/>
            </a:xfrm>
            <a:prstGeom prst="rect">
              <a:avLst/>
            </a:prstGeom>
            <a:noFill/>
          </p:spPr>
          <p:txBody>
            <a:bodyPr wrap="square" rtlCol="0">
              <a:spAutoFit/>
            </a:bodyPr>
            <a:lstStyle/>
            <a:p>
              <a:pPr algn="ctr"/>
              <a:r>
                <a:rPr lang="es-MX" sz="1600" b="1" dirty="0"/>
                <a:t>Capítulo 4</a:t>
              </a:r>
              <a:endParaRPr lang="es-EC" sz="1600" b="1" dirty="0"/>
            </a:p>
          </p:txBody>
        </p:sp>
        <p:pic>
          <p:nvPicPr>
            <p:cNvPr id="10" name="Imagen 9">
              <a:extLst>
                <a:ext uri="{FF2B5EF4-FFF2-40B4-BE49-F238E27FC236}">
                  <a16:creationId xmlns:a16="http://schemas.microsoft.com/office/drawing/2014/main" xmlns="" id="{F36C65CC-6B99-4326-9E48-262ABD628AE1}"/>
                </a:ext>
              </a:extLst>
            </p:cNvPr>
            <p:cNvPicPr>
              <a:picLocks noChangeAspect="1"/>
            </p:cNvPicPr>
            <p:nvPr/>
          </p:nvPicPr>
          <p:blipFill>
            <a:blip r:embed="rId2"/>
            <a:stretch>
              <a:fillRect/>
            </a:stretch>
          </p:blipFill>
          <p:spPr>
            <a:xfrm>
              <a:off x="2161296" y="4402636"/>
              <a:ext cx="3990975" cy="1219200"/>
            </a:xfrm>
            <a:prstGeom prst="rect">
              <a:avLst/>
            </a:prstGeom>
          </p:spPr>
        </p:pic>
        <p:sp>
          <p:nvSpPr>
            <p:cNvPr id="11" name="Elipse 10">
              <a:extLst>
                <a:ext uri="{FF2B5EF4-FFF2-40B4-BE49-F238E27FC236}">
                  <a16:creationId xmlns:a16="http://schemas.microsoft.com/office/drawing/2014/main" xmlns="" id="{72D0403E-4473-4C03-A07E-566DDC65EB8A}"/>
                </a:ext>
              </a:extLst>
            </p:cNvPr>
            <p:cNvSpPr/>
            <p:nvPr/>
          </p:nvSpPr>
          <p:spPr>
            <a:xfrm>
              <a:off x="2382124" y="5296529"/>
              <a:ext cx="3104277" cy="47212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2" name="Flecha: curvada hacia arriba 14">
              <a:extLst>
                <a:ext uri="{FF2B5EF4-FFF2-40B4-BE49-F238E27FC236}">
                  <a16:creationId xmlns:a16="http://schemas.microsoft.com/office/drawing/2014/main" xmlns="" id="{BE5E4666-7C53-43A8-A9A5-204BFE5B8E8F}"/>
                </a:ext>
              </a:extLst>
            </p:cNvPr>
            <p:cNvSpPr/>
            <p:nvPr/>
          </p:nvSpPr>
          <p:spPr>
            <a:xfrm>
              <a:off x="5134707" y="5726452"/>
              <a:ext cx="2222695" cy="112531"/>
            </a:xfrm>
            <a:prstGeom prst="curvedUp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grpSp>
          <p:nvGrpSpPr>
            <p:cNvPr id="13" name="Grupo 12">
              <a:extLst>
                <a:ext uri="{FF2B5EF4-FFF2-40B4-BE49-F238E27FC236}">
                  <a16:creationId xmlns:a16="http://schemas.microsoft.com/office/drawing/2014/main" xmlns="" id="{EFD57D9F-E350-4C1D-B826-B68BF07178B2}"/>
                </a:ext>
              </a:extLst>
            </p:cNvPr>
            <p:cNvGrpSpPr/>
            <p:nvPr/>
          </p:nvGrpSpPr>
          <p:grpSpPr>
            <a:xfrm>
              <a:off x="7106889" y="4345290"/>
              <a:ext cx="5004910" cy="1564034"/>
              <a:chOff x="7106889" y="4345290"/>
              <a:chExt cx="5004910" cy="1564034"/>
            </a:xfrm>
          </p:grpSpPr>
          <p:pic>
            <p:nvPicPr>
              <p:cNvPr id="14" name="Imagen 13">
                <a:extLst>
                  <a:ext uri="{FF2B5EF4-FFF2-40B4-BE49-F238E27FC236}">
                    <a16:creationId xmlns:a16="http://schemas.microsoft.com/office/drawing/2014/main" xmlns="" id="{C299A258-B4E4-4096-8FC1-E94A88DF2C5B}"/>
                  </a:ext>
                </a:extLst>
              </p:cNvPr>
              <p:cNvPicPr>
                <a:picLocks noChangeAspect="1"/>
              </p:cNvPicPr>
              <p:nvPr/>
            </p:nvPicPr>
            <p:blipFill>
              <a:blip r:embed="rId3"/>
              <a:stretch>
                <a:fillRect/>
              </a:stretch>
            </p:blipFill>
            <p:spPr>
              <a:xfrm>
                <a:off x="7106889" y="4345290"/>
                <a:ext cx="3533775" cy="1447800"/>
              </a:xfrm>
              <a:prstGeom prst="rect">
                <a:avLst/>
              </a:prstGeom>
            </p:spPr>
          </p:pic>
          <p:sp>
            <p:nvSpPr>
              <p:cNvPr id="15" name="Elipse 14">
                <a:extLst>
                  <a:ext uri="{FF2B5EF4-FFF2-40B4-BE49-F238E27FC236}">
                    <a16:creationId xmlns:a16="http://schemas.microsoft.com/office/drawing/2014/main" xmlns="" id="{8C35164D-4999-4554-ABA1-C1A1232CC6C6}"/>
                  </a:ext>
                </a:extLst>
              </p:cNvPr>
              <p:cNvSpPr/>
              <p:nvPr/>
            </p:nvSpPr>
            <p:spPr>
              <a:xfrm>
                <a:off x="7222592" y="5437196"/>
                <a:ext cx="2808112" cy="47212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16" name="Imagen 15">
                <a:extLst>
                  <a:ext uri="{FF2B5EF4-FFF2-40B4-BE49-F238E27FC236}">
                    <a16:creationId xmlns:a16="http://schemas.microsoft.com/office/drawing/2014/main" xmlns="" id="{57309627-D983-433C-ADD3-0F4CEC9AEB6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1078765" y="4708168"/>
                <a:ext cx="1033034" cy="835556"/>
              </a:xfrm>
              <a:prstGeom prst="rect">
                <a:avLst/>
              </a:prstGeom>
            </p:spPr>
          </p:pic>
        </p:grpSp>
      </p:grpSp>
      <p:sp>
        <p:nvSpPr>
          <p:cNvPr id="17" name="CuadroTexto 16">
            <a:extLst>
              <a:ext uri="{FF2B5EF4-FFF2-40B4-BE49-F238E27FC236}">
                <a16:creationId xmlns:a16="http://schemas.microsoft.com/office/drawing/2014/main" xmlns="" id="{773E1411-0621-4444-992A-2A6202030A72}"/>
              </a:ext>
            </a:extLst>
          </p:cNvPr>
          <p:cNvSpPr txBox="1"/>
          <p:nvPr/>
        </p:nvSpPr>
        <p:spPr>
          <a:xfrm>
            <a:off x="1329426" y="1274039"/>
            <a:ext cx="9886318" cy="307777"/>
          </a:xfrm>
          <a:prstGeom prst="rect">
            <a:avLst/>
          </a:prstGeom>
          <a:noFill/>
        </p:spPr>
        <p:txBody>
          <a:bodyPr wrap="square">
            <a:spAutoFit/>
          </a:bodyPr>
          <a:lstStyle/>
          <a:p>
            <a:pPr algn="just"/>
            <a:r>
              <a:rPr lang="es-MX" sz="1400" b="1" dirty="0">
                <a:cs typeface="Arial" pitchFamily="34" charset="0"/>
              </a:rPr>
              <a:t>Columna 02 Nombre del cultivo</a:t>
            </a:r>
            <a:endParaRPr lang="es-MX" sz="1400" dirty="0">
              <a:cs typeface="Arial" pitchFamily="34" charset="0"/>
            </a:endParaRPr>
          </a:p>
        </p:txBody>
      </p:sp>
      <p:pic>
        <p:nvPicPr>
          <p:cNvPr id="18" name="Picture 2" descr="VISTO BUENO - TAXSTRATEGY S.A.">
            <a:extLst>
              <a:ext uri="{FF2B5EF4-FFF2-40B4-BE49-F238E27FC236}">
                <a16:creationId xmlns:a16="http://schemas.microsoft.com/office/drawing/2014/main" xmlns="" id="{963E7AB5-ED30-4B25-A2AC-8A6D9FE668FD}"/>
              </a:ext>
            </a:extLst>
          </p:cNvPr>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5930" y="2957423"/>
            <a:ext cx="1272143" cy="954107"/>
          </a:xfrm>
          <a:prstGeom prst="rect">
            <a:avLst/>
          </a:prstGeom>
          <a:noFill/>
          <a:extLst>
            <a:ext uri="{909E8E84-426E-40DD-AFC4-6F175D3DCCD1}">
              <a14:hiddenFill xmlns:a14="http://schemas.microsoft.com/office/drawing/2010/main">
                <a:solidFill>
                  <a:srgbClr val="FFFFFF"/>
                </a:solidFill>
              </a14:hiddenFill>
            </a:ext>
          </a:extLst>
        </p:spPr>
      </p:pic>
      <p:sp>
        <p:nvSpPr>
          <p:cNvPr id="19" name="CuadroTexto 18">
            <a:extLst>
              <a:ext uri="{FF2B5EF4-FFF2-40B4-BE49-F238E27FC236}">
                <a16:creationId xmlns:a16="http://schemas.microsoft.com/office/drawing/2014/main" xmlns="" id="{4B878A5C-161C-4B90-AFE8-51F590F71EF5}"/>
              </a:ext>
            </a:extLst>
          </p:cNvPr>
          <p:cNvSpPr txBox="1"/>
          <p:nvPr/>
        </p:nvSpPr>
        <p:spPr>
          <a:xfrm>
            <a:off x="1264340" y="4244621"/>
            <a:ext cx="4772245" cy="1169551"/>
          </a:xfrm>
          <a:prstGeom prst="rect">
            <a:avLst/>
          </a:prstGeom>
          <a:noFill/>
        </p:spPr>
        <p:txBody>
          <a:bodyPr wrap="square" rtlCol="0">
            <a:spAutoFit/>
          </a:bodyPr>
          <a:lstStyle/>
          <a:p>
            <a:pPr algn="just"/>
            <a:r>
              <a:rPr lang="es-MX" sz="1400" b="1" dirty="0"/>
              <a:t>MAÍZ DURO: </a:t>
            </a:r>
            <a:r>
              <a:rPr lang="es-MX" sz="1400" dirty="0"/>
              <a:t>Conocido también como maíz amarillo, morochillo; se refiere al maíz con que se elaboran los balanceados, alimento para los animales, este maíz principalmente se encuentra en las provincias de la Costa y el Oriente.</a:t>
            </a:r>
            <a:endParaRPr lang="es-EC" sz="1400" dirty="0"/>
          </a:p>
        </p:txBody>
      </p:sp>
      <p:sp>
        <p:nvSpPr>
          <p:cNvPr id="20" name="CuadroTexto 19">
            <a:extLst>
              <a:ext uri="{FF2B5EF4-FFF2-40B4-BE49-F238E27FC236}">
                <a16:creationId xmlns:a16="http://schemas.microsoft.com/office/drawing/2014/main" xmlns="" id="{578FD0F1-645D-4698-877E-C305A19E62EE}"/>
              </a:ext>
            </a:extLst>
          </p:cNvPr>
          <p:cNvSpPr txBox="1"/>
          <p:nvPr/>
        </p:nvSpPr>
        <p:spPr>
          <a:xfrm>
            <a:off x="6782410" y="4171889"/>
            <a:ext cx="4968830" cy="738664"/>
          </a:xfrm>
          <a:prstGeom prst="rect">
            <a:avLst/>
          </a:prstGeom>
          <a:noFill/>
        </p:spPr>
        <p:txBody>
          <a:bodyPr wrap="square" rtlCol="0">
            <a:spAutoFit/>
          </a:bodyPr>
          <a:lstStyle/>
          <a:p>
            <a:r>
              <a:rPr lang="es-MX" sz="1400" b="1" dirty="0"/>
              <a:t>MAÍZ SUAVE:  </a:t>
            </a:r>
            <a:r>
              <a:rPr lang="es-MX" sz="1400" dirty="0"/>
              <a:t>Se refiere al maíz de consumo humano,  (maíz de mote, canguil, morocho), este se encuentra  principalmente en las provincias de la Sierra, </a:t>
            </a:r>
            <a:endParaRPr lang="es-EC" sz="1400" dirty="0"/>
          </a:p>
        </p:txBody>
      </p:sp>
      <p:pic>
        <p:nvPicPr>
          <p:cNvPr id="21" name="Picture 2" descr="Maíz Amarillo - Buy Maíz Amarillo Para Alimentación Animal,Maíz ...">
            <a:extLst>
              <a:ext uri="{FF2B5EF4-FFF2-40B4-BE49-F238E27FC236}">
                <a16:creationId xmlns:a16="http://schemas.microsoft.com/office/drawing/2014/main" xmlns="" id="{B0B21FBF-1121-4D48-A710-597567BEEBE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03487" y="5613466"/>
            <a:ext cx="1199268" cy="10313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XB-8030 | AGRHICOL">
            <a:extLst>
              <a:ext uri="{FF2B5EF4-FFF2-40B4-BE49-F238E27FC236}">
                <a16:creationId xmlns:a16="http://schemas.microsoft.com/office/drawing/2014/main" xmlns="" id="{82A4AF89-D2DF-4467-80A0-EF63F2DEB276}"/>
              </a:ext>
            </a:extLst>
          </p:cNvPr>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96805" y="5613466"/>
            <a:ext cx="1107313" cy="110731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6" descr="Greenpeace pide a México rechazar maíz transgénico.">
            <a:extLst>
              <a:ext uri="{FF2B5EF4-FFF2-40B4-BE49-F238E27FC236}">
                <a16:creationId xmlns:a16="http://schemas.microsoft.com/office/drawing/2014/main" xmlns="" id="{0F0EBC50-21D9-43A8-9CC0-699D67FB377E}"/>
              </a:ext>
            </a:extLst>
          </p:cNvPr>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93645" y="5434662"/>
            <a:ext cx="1383906" cy="103792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0" descr="Pila de Maíz PNG transparente - StickPNG">
            <a:extLst>
              <a:ext uri="{FF2B5EF4-FFF2-40B4-BE49-F238E27FC236}">
                <a16:creationId xmlns:a16="http://schemas.microsoft.com/office/drawing/2014/main" xmlns="" id="{903FB77F-C280-495A-82FB-B79FBE53991F}"/>
              </a:ext>
            </a:extLst>
          </p:cNvPr>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692030" y="4926359"/>
            <a:ext cx="950877" cy="101660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2" descr="Resultado de imagen para maiz morado peruano | Popcorn seeds ...">
            <a:extLst>
              <a:ext uri="{FF2B5EF4-FFF2-40B4-BE49-F238E27FC236}">
                <a16:creationId xmlns:a16="http://schemas.microsoft.com/office/drawing/2014/main" xmlns="" id="{2EE0C91E-ECDB-4149-A3AA-498A85DB375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93466" y="4893012"/>
            <a:ext cx="1319252" cy="104663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4" descr="Productos Monsanto">
            <a:extLst>
              <a:ext uri="{FF2B5EF4-FFF2-40B4-BE49-F238E27FC236}">
                <a16:creationId xmlns:a16="http://schemas.microsoft.com/office/drawing/2014/main" xmlns="" id="{4DE731D2-08DB-4FAE-881E-A9BBA22A6D6E}"/>
              </a:ext>
            </a:extLst>
          </p:cNvPr>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881955" y="4732688"/>
            <a:ext cx="1189973" cy="137590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6" descr="Palomitas de maíz, el alimento prehispánico con mil nombres | De10">
            <a:extLst>
              <a:ext uri="{FF2B5EF4-FFF2-40B4-BE49-F238E27FC236}">
                <a16:creationId xmlns:a16="http://schemas.microsoft.com/office/drawing/2014/main" xmlns="" id="{A77EDB3B-125E-48E6-9D5B-2FC75F54E7AC}"/>
              </a:ext>
            </a:extLst>
          </p:cNvPr>
          <p:cNvPicPr>
            <a:picLocks noChangeAspect="1" noChangeArrowheads="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43537" y="5694527"/>
            <a:ext cx="1643733" cy="997443"/>
          </a:xfrm>
          <a:prstGeom prst="rect">
            <a:avLst/>
          </a:prstGeom>
          <a:noFill/>
          <a:extLst>
            <a:ext uri="{909E8E84-426E-40DD-AFC4-6F175D3DCCD1}">
              <a14:hiddenFill xmlns:a14="http://schemas.microsoft.com/office/drawing/2010/main">
                <a:solidFill>
                  <a:srgbClr val="FFFFFF"/>
                </a:solidFill>
              </a14:hiddenFill>
            </a:ext>
          </a:extLst>
        </p:spPr>
      </p:pic>
      <p:pic>
        <p:nvPicPr>
          <p:cNvPr id="28" name="Imagen 27">
            <a:extLst>
              <a:ext uri="{FF2B5EF4-FFF2-40B4-BE49-F238E27FC236}">
                <a16:creationId xmlns:a16="http://schemas.microsoft.com/office/drawing/2014/main" xmlns="" id="{9EC33E91-07FF-4665-A010-089B9A502380}"/>
              </a:ext>
            </a:extLst>
          </p:cNvPr>
          <p:cNvPicPr>
            <a:picLocks noChangeAspect="1"/>
          </p:cNvPicPr>
          <p:nvPr/>
        </p:nvPicPr>
        <p:blipFill>
          <a:blip r:embed="rId13">
            <a:clrChange>
              <a:clrFrom>
                <a:srgbClr val="FFFFFF"/>
              </a:clrFrom>
              <a:clrTo>
                <a:srgbClr val="FFFFFF">
                  <a:alpha val="0"/>
                </a:srgbClr>
              </a:clrTo>
            </a:clrChange>
          </a:blip>
          <a:stretch>
            <a:fillRect/>
          </a:stretch>
        </p:blipFill>
        <p:spPr>
          <a:xfrm>
            <a:off x="7058625" y="6061662"/>
            <a:ext cx="1561966" cy="744183"/>
          </a:xfrm>
          <a:prstGeom prst="rect">
            <a:avLst/>
          </a:prstGeom>
        </p:spPr>
      </p:pic>
    </p:spTree>
    <p:extLst>
      <p:ext uri="{BB962C8B-B14F-4D97-AF65-F5344CB8AC3E}">
        <p14:creationId xmlns:p14="http://schemas.microsoft.com/office/powerpoint/2010/main" val="78816108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8">
            <a:extLst>
              <a:ext uri="{FF2B5EF4-FFF2-40B4-BE49-F238E27FC236}">
                <a16:creationId xmlns:a16="http://schemas.microsoft.com/office/drawing/2014/main" xmlns="" id="{9CEEAF21-66F4-4315-99B6-0B970577F0DD}"/>
              </a:ext>
            </a:extLst>
          </p:cNvPr>
          <p:cNvSpPr>
            <a:spLocks noGrp="1"/>
          </p:cNvSpPr>
          <p:nvPr>
            <p:ph type="body" sz="quarter" idx="10"/>
          </p:nvPr>
        </p:nvSpPr>
        <p:spPr>
          <a:xfrm>
            <a:off x="1034422" y="967926"/>
            <a:ext cx="7227614" cy="499155"/>
          </a:xfrm>
        </p:spPr>
        <p:txBody>
          <a:bodyPr>
            <a:normAutofit/>
          </a:bodyPr>
          <a:lstStyle/>
          <a:p>
            <a:r>
              <a:rPr lang="es-MX" sz="2000" dirty="0"/>
              <a:t>Variables</a:t>
            </a:r>
            <a:endParaRPr lang="es-EC" sz="2000" dirty="0"/>
          </a:p>
        </p:txBody>
      </p:sp>
      <p:sp>
        <p:nvSpPr>
          <p:cNvPr id="11" name="Título 1">
            <a:extLst>
              <a:ext uri="{FF2B5EF4-FFF2-40B4-BE49-F238E27FC236}">
                <a16:creationId xmlns:a16="http://schemas.microsoft.com/office/drawing/2014/main" xmlns="" id="{822D9E48-BBD8-400B-9B08-459BC56EB7D5}"/>
              </a:ext>
            </a:extLst>
          </p:cNvPr>
          <p:cNvSpPr txBox="1">
            <a:spLocks/>
          </p:cNvSpPr>
          <p:nvPr/>
        </p:nvSpPr>
        <p:spPr>
          <a:xfrm>
            <a:off x="1037093" y="398255"/>
            <a:ext cx="7227771" cy="5300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r>
              <a:rPr lang="es-MX" dirty="0" smtClean="0">
                <a:latin typeface="Century Gothic" panose="020B0502020202020204" pitchFamily="34" charset="0"/>
              </a:rPr>
              <a:t>Cultivos transitorios</a:t>
            </a:r>
            <a:endParaRPr lang="es-EC" dirty="0">
              <a:latin typeface="Century Gothic" panose="020B0502020202020204" pitchFamily="34" charset="0"/>
            </a:endParaRPr>
          </a:p>
        </p:txBody>
      </p:sp>
      <p:pic>
        <p:nvPicPr>
          <p:cNvPr id="12" name="Imagen 11">
            <a:extLst>
              <a:ext uri="{FF2B5EF4-FFF2-40B4-BE49-F238E27FC236}">
                <a16:creationId xmlns:a16="http://schemas.microsoft.com/office/drawing/2014/main" xmlns="" id="{435F4BA1-E456-4D4C-9562-E81534659725}"/>
              </a:ext>
            </a:extLst>
          </p:cNvPr>
          <p:cNvPicPr>
            <a:picLocks noChangeAspect="1"/>
          </p:cNvPicPr>
          <p:nvPr/>
        </p:nvPicPr>
        <p:blipFill rotWithShape="1">
          <a:blip r:embed="rId2"/>
          <a:srcRect l="19318" r="68638" b="11000"/>
          <a:stretch/>
        </p:blipFill>
        <p:spPr>
          <a:xfrm>
            <a:off x="526913" y="1948727"/>
            <a:ext cx="927653" cy="2161688"/>
          </a:xfrm>
          <a:prstGeom prst="rect">
            <a:avLst/>
          </a:prstGeom>
        </p:spPr>
      </p:pic>
      <p:sp>
        <p:nvSpPr>
          <p:cNvPr id="13" name="CuadroTexto 12">
            <a:extLst>
              <a:ext uri="{FF2B5EF4-FFF2-40B4-BE49-F238E27FC236}">
                <a16:creationId xmlns:a16="http://schemas.microsoft.com/office/drawing/2014/main" xmlns="" id="{92D6BBA7-02CB-41CC-95A5-9706D5F268F7}"/>
              </a:ext>
            </a:extLst>
          </p:cNvPr>
          <p:cNvSpPr txBox="1"/>
          <p:nvPr/>
        </p:nvSpPr>
        <p:spPr>
          <a:xfrm>
            <a:off x="526913" y="1517556"/>
            <a:ext cx="9886318" cy="30777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rPr>
              <a:t>Columna 03 y 04  Condición de cultivo</a:t>
            </a:r>
            <a:endPar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endParaRPr>
          </a:p>
        </p:txBody>
      </p:sp>
      <p:sp>
        <p:nvSpPr>
          <p:cNvPr id="14" name="CuadroTexto 13">
            <a:extLst>
              <a:ext uri="{FF2B5EF4-FFF2-40B4-BE49-F238E27FC236}">
                <a16:creationId xmlns:a16="http://schemas.microsoft.com/office/drawing/2014/main" xmlns="" id="{706FE12E-6D96-4253-B7E8-CF9EE8A1CA68}"/>
              </a:ext>
            </a:extLst>
          </p:cNvPr>
          <p:cNvSpPr txBox="1"/>
          <p:nvPr/>
        </p:nvSpPr>
        <p:spPr>
          <a:xfrm>
            <a:off x="1573454" y="1948727"/>
            <a:ext cx="4697897" cy="181588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mn-cs"/>
              </a:rPr>
              <a:t>Registrar si el cultivo está solo, asociado o bajo invernadero</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Si es 1 </a:t>
            </a: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mn-cs"/>
              </a:rPr>
              <a:t>salta a la columna 05</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Si es 02 </a:t>
            </a: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mn-cs"/>
              </a:rPr>
              <a:t>Registra el número de orden del asociamiento</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Si es 3 de</a:t>
            </a: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mn-cs"/>
              </a:rPr>
              <a:t>terminar si el cultivo está solo o asociado; si esta asociado registre en orden del asociamiento del 20 en adelante.</a:t>
            </a:r>
            <a:endParaRPr kumimoji="0" lang="es-EC" sz="1400" b="0"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sp>
        <p:nvSpPr>
          <p:cNvPr id="15" name="CuadroTexto 14">
            <a:extLst>
              <a:ext uri="{FF2B5EF4-FFF2-40B4-BE49-F238E27FC236}">
                <a16:creationId xmlns:a16="http://schemas.microsoft.com/office/drawing/2014/main" xmlns="" id="{50DC63CD-C328-4817-860E-E292102943EB}"/>
              </a:ext>
            </a:extLst>
          </p:cNvPr>
          <p:cNvSpPr txBox="1"/>
          <p:nvPr/>
        </p:nvSpPr>
        <p:spPr>
          <a:xfrm>
            <a:off x="6565020" y="1040786"/>
            <a:ext cx="4824166" cy="1815882"/>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rPr>
              <a:t>Columna 06 Tipo de semilla.- </a:t>
            </a: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rPr>
              <a:t>Se registra el tipo de semilla que la PP utilizó para plantar el cultivo.</a:t>
            </a:r>
          </a:p>
          <a:p>
            <a:pPr marL="342900" marR="0" lvl="0" indent="-342900" algn="just" defTabSz="914400" rtl="0" eaLnBrk="1" fontAlgn="auto" latinLnBrk="0" hangingPunct="1">
              <a:lnSpc>
                <a:spcPct val="100000"/>
              </a:lnSpc>
              <a:spcBef>
                <a:spcPts val="0"/>
              </a:spcBef>
              <a:spcAft>
                <a:spcPts val="0"/>
              </a:spcAft>
              <a:buClrTx/>
              <a:buSzTx/>
              <a:buFontTx/>
              <a:buAutoNum type="arabicPeriod"/>
              <a:tabLst/>
              <a:defRPr/>
            </a:pP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rPr>
              <a:t>Común</a:t>
            </a:r>
          </a:p>
          <a:p>
            <a:pPr marL="342900" marR="0" lvl="0" indent="-342900" algn="just" defTabSz="914400" rtl="0" eaLnBrk="1" fontAlgn="auto" latinLnBrk="0" hangingPunct="1">
              <a:lnSpc>
                <a:spcPct val="100000"/>
              </a:lnSpc>
              <a:spcBef>
                <a:spcPts val="0"/>
              </a:spcBef>
              <a:spcAft>
                <a:spcPts val="0"/>
              </a:spcAft>
              <a:buClrTx/>
              <a:buSzTx/>
              <a:buFontTx/>
              <a:buAutoNum type="arabicPeriod"/>
              <a:tabLst/>
              <a:defRPr/>
            </a:pP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rPr>
              <a:t>Mejorada</a:t>
            </a:r>
          </a:p>
          <a:p>
            <a:pPr marL="342900" marR="0" lvl="0" indent="-342900" algn="just" defTabSz="914400" rtl="0" eaLnBrk="1" fontAlgn="auto" latinLnBrk="0" hangingPunct="1">
              <a:lnSpc>
                <a:spcPct val="100000"/>
              </a:lnSpc>
              <a:spcBef>
                <a:spcPts val="0"/>
              </a:spcBef>
              <a:spcAft>
                <a:spcPts val="0"/>
              </a:spcAft>
              <a:buClrTx/>
              <a:buSzTx/>
              <a:buFontTx/>
              <a:buAutoNum type="arabicPeriod"/>
              <a:tabLst/>
              <a:defRPr/>
            </a:pPr>
            <a:r>
              <a:rPr lang="es-MX" sz="1400" dirty="0">
                <a:solidFill>
                  <a:prstClr val="black"/>
                </a:solidFill>
                <a:latin typeface="Century Gothic" panose="020F0302020204030204"/>
                <a:cs typeface="Arial" pitchFamily="34" charset="0"/>
              </a:rPr>
              <a:t>Certificada</a:t>
            </a:r>
            <a:endPar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endParaRPr>
          </a:p>
          <a:p>
            <a:pPr marL="342900" marR="0" lvl="0" indent="-342900" algn="just" defTabSz="914400" rtl="0" eaLnBrk="1" fontAlgn="auto" latinLnBrk="0" hangingPunct="1">
              <a:lnSpc>
                <a:spcPct val="100000"/>
              </a:lnSpc>
              <a:spcBef>
                <a:spcPts val="0"/>
              </a:spcBef>
              <a:spcAft>
                <a:spcPts val="0"/>
              </a:spcAft>
              <a:buClrTx/>
              <a:buSzTx/>
              <a:buFontTx/>
              <a:buAutoNum type="arabicPeriod"/>
              <a:tabLst/>
              <a:defRPr/>
            </a:pP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rPr>
              <a:t>Híbrida Nacional</a:t>
            </a:r>
          </a:p>
          <a:p>
            <a:pPr marL="342900" marR="0" lvl="0" indent="-342900" algn="just" defTabSz="914400" rtl="0" eaLnBrk="1" fontAlgn="auto" latinLnBrk="0" hangingPunct="1">
              <a:lnSpc>
                <a:spcPct val="100000"/>
              </a:lnSpc>
              <a:spcBef>
                <a:spcPts val="0"/>
              </a:spcBef>
              <a:spcAft>
                <a:spcPts val="0"/>
              </a:spcAft>
              <a:buClrTx/>
              <a:buSzTx/>
              <a:buFontTx/>
              <a:buAutoNum type="arabicPeriod"/>
              <a:tabLst/>
              <a:defRPr/>
            </a:pP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rPr>
              <a:t>Híbrida internacional</a:t>
            </a:r>
          </a:p>
          <a:p>
            <a:pPr marL="342900" marR="0" lvl="0" indent="-342900" algn="just" defTabSz="914400" rtl="0" eaLnBrk="1" fontAlgn="auto" latinLnBrk="0" hangingPunct="1">
              <a:lnSpc>
                <a:spcPct val="100000"/>
              </a:lnSpc>
              <a:spcBef>
                <a:spcPts val="0"/>
              </a:spcBef>
              <a:spcAft>
                <a:spcPts val="0"/>
              </a:spcAft>
              <a:buClrTx/>
              <a:buSzTx/>
              <a:buFontTx/>
              <a:buAutoNum type="arabicPeriod"/>
              <a:tabLst/>
              <a:defRPr/>
            </a:pPr>
            <a:endPar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endParaRPr>
          </a:p>
        </p:txBody>
      </p:sp>
      <p:pic>
        <p:nvPicPr>
          <p:cNvPr id="18" name="Imagen 17">
            <a:extLst>
              <a:ext uri="{FF2B5EF4-FFF2-40B4-BE49-F238E27FC236}">
                <a16:creationId xmlns:a16="http://schemas.microsoft.com/office/drawing/2014/main" xmlns="" id="{78EC3778-A101-4EFA-91EF-8D0B0D4E3242}"/>
              </a:ext>
            </a:extLst>
          </p:cNvPr>
          <p:cNvPicPr>
            <a:picLocks noChangeAspect="1"/>
          </p:cNvPicPr>
          <p:nvPr/>
        </p:nvPicPr>
        <p:blipFill>
          <a:blip r:embed="rId3"/>
          <a:stretch>
            <a:fillRect/>
          </a:stretch>
        </p:blipFill>
        <p:spPr>
          <a:xfrm>
            <a:off x="739322" y="4328308"/>
            <a:ext cx="715244" cy="2223726"/>
          </a:xfrm>
          <a:prstGeom prst="rect">
            <a:avLst/>
          </a:prstGeom>
        </p:spPr>
      </p:pic>
      <p:sp>
        <p:nvSpPr>
          <p:cNvPr id="19" name="CuadroTexto 18">
            <a:extLst>
              <a:ext uri="{FF2B5EF4-FFF2-40B4-BE49-F238E27FC236}">
                <a16:creationId xmlns:a16="http://schemas.microsoft.com/office/drawing/2014/main" xmlns="" id="{713BCE16-1165-4486-950A-0C08FC274A2A}"/>
              </a:ext>
            </a:extLst>
          </p:cNvPr>
          <p:cNvSpPr txBox="1"/>
          <p:nvPr/>
        </p:nvSpPr>
        <p:spPr>
          <a:xfrm>
            <a:off x="1666050" y="4701507"/>
            <a:ext cx="4697897" cy="73866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rPr>
              <a:t>Columna 05 Tipo de semilla.- </a:t>
            </a: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mn-cs"/>
              </a:rPr>
              <a:t>Registre si la PP realizó la quema de los residuos de cosecha como método de preparación del suelo</a:t>
            </a:r>
            <a:endParaRPr kumimoji="0" lang="es-EC" sz="1400" b="0"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pic>
        <p:nvPicPr>
          <p:cNvPr id="20" name="Imagen 19">
            <a:extLst>
              <a:ext uri="{FF2B5EF4-FFF2-40B4-BE49-F238E27FC236}">
                <a16:creationId xmlns:a16="http://schemas.microsoft.com/office/drawing/2014/main" xmlns="" id="{9D6F6038-4AB7-4DB6-BFC0-1B5CAA13E5C2}"/>
              </a:ext>
            </a:extLst>
          </p:cNvPr>
          <p:cNvPicPr>
            <a:picLocks noChangeAspect="1"/>
          </p:cNvPicPr>
          <p:nvPr/>
        </p:nvPicPr>
        <p:blipFill>
          <a:blip r:embed="rId4"/>
          <a:stretch>
            <a:fillRect/>
          </a:stretch>
        </p:blipFill>
        <p:spPr>
          <a:xfrm>
            <a:off x="9615639" y="1547439"/>
            <a:ext cx="523811" cy="2223727"/>
          </a:xfrm>
          <a:prstGeom prst="rect">
            <a:avLst/>
          </a:prstGeom>
        </p:spPr>
      </p:pic>
      <p:pic>
        <p:nvPicPr>
          <p:cNvPr id="21" name="Imagen 20">
            <a:extLst>
              <a:ext uri="{FF2B5EF4-FFF2-40B4-BE49-F238E27FC236}">
                <a16:creationId xmlns:a16="http://schemas.microsoft.com/office/drawing/2014/main" xmlns="" id="{4AD277D1-9D7B-4534-A63E-B4316B6DA8BD}"/>
              </a:ext>
            </a:extLst>
          </p:cNvPr>
          <p:cNvPicPr>
            <a:picLocks noChangeAspect="1"/>
          </p:cNvPicPr>
          <p:nvPr/>
        </p:nvPicPr>
        <p:blipFill>
          <a:blip r:embed="rId5"/>
          <a:stretch>
            <a:fillRect/>
          </a:stretch>
        </p:blipFill>
        <p:spPr>
          <a:xfrm>
            <a:off x="6565020" y="4116250"/>
            <a:ext cx="1066800" cy="2286000"/>
          </a:xfrm>
          <a:prstGeom prst="rect">
            <a:avLst/>
          </a:prstGeom>
        </p:spPr>
      </p:pic>
      <p:sp>
        <p:nvSpPr>
          <p:cNvPr id="22" name="CuadroTexto 21">
            <a:extLst>
              <a:ext uri="{FF2B5EF4-FFF2-40B4-BE49-F238E27FC236}">
                <a16:creationId xmlns:a16="http://schemas.microsoft.com/office/drawing/2014/main" xmlns="" id="{545F2402-BDEE-418A-9C82-47A2610402C3}"/>
              </a:ext>
            </a:extLst>
          </p:cNvPr>
          <p:cNvSpPr txBox="1"/>
          <p:nvPr/>
        </p:nvSpPr>
        <p:spPr>
          <a:xfrm>
            <a:off x="6528226" y="3456599"/>
            <a:ext cx="2663688" cy="523220"/>
          </a:xfrm>
          <a:prstGeom prst="rect">
            <a:avLst/>
          </a:prstGeom>
          <a:noFill/>
        </p:spPr>
        <p:txBody>
          <a:bodyPr wrap="square">
            <a:spAutoFit/>
          </a:bodyPr>
          <a:lstStyle/>
          <a:p>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rPr>
              <a:t>Columna 07 a 09 Fechas de siembra y cosecha.- </a:t>
            </a:r>
            <a:endParaRPr lang="es-EC" sz="1400" dirty="0"/>
          </a:p>
        </p:txBody>
      </p:sp>
      <p:sp>
        <p:nvSpPr>
          <p:cNvPr id="23" name="CuadroTexto 22">
            <a:extLst>
              <a:ext uri="{FF2B5EF4-FFF2-40B4-BE49-F238E27FC236}">
                <a16:creationId xmlns:a16="http://schemas.microsoft.com/office/drawing/2014/main" xmlns="" id="{E38B5E0A-C65B-4C15-B5EA-C5FDA6D9A7F2}"/>
              </a:ext>
            </a:extLst>
          </p:cNvPr>
          <p:cNvSpPr txBox="1"/>
          <p:nvPr/>
        </p:nvSpPr>
        <p:spPr>
          <a:xfrm>
            <a:off x="7696134" y="4098122"/>
            <a:ext cx="3839011" cy="954107"/>
          </a:xfrm>
          <a:prstGeom prst="rect">
            <a:avLst/>
          </a:prstGeom>
          <a:noFill/>
        </p:spPr>
        <p:txBody>
          <a:bodyPr wrap="square">
            <a:spAutoFit/>
          </a:bodyPr>
          <a:lstStyle/>
          <a:p>
            <a:pPr algn="just"/>
            <a:r>
              <a:rPr lang="es-EC" sz="1400" dirty="0">
                <a:effectLst/>
                <a:latin typeface="Century Gothic" panose="020B0502020202020204" pitchFamily="34" charset="0"/>
                <a:ea typeface="Calibri" panose="020F0502020204030204" pitchFamily="34" charset="0"/>
                <a:cs typeface="Times New Roman" panose="02020603050405020304" pitchFamily="18" charset="0"/>
              </a:rPr>
              <a:t>Para cada cultivo, registre en las columnas 7 y 8 el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mes</a:t>
            </a:r>
            <a:r>
              <a:rPr lang="es-EC" sz="1400" dirty="0">
                <a:effectLst/>
                <a:latin typeface="Century Gothic" panose="020B0502020202020204" pitchFamily="34" charset="0"/>
                <a:ea typeface="Calibri" panose="020F0502020204030204" pitchFamily="34" charset="0"/>
                <a:cs typeface="Times New Roman" panose="02020603050405020304" pitchFamily="18" charset="0"/>
              </a:rPr>
              <a:t>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y año</a:t>
            </a:r>
            <a:r>
              <a:rPr lang="es-EC" sz="1400" dirty="0">
                <a:effectLst/>
                <a:latin typeface="Century Gothic" panose="020B0502020202020204" pitchFamily="34" charset="0"/>
                <a:ea typeface="Calibri" panose="020F0502020204030204" pitchFamily="34" charset="0"/>
                <a:cs typeface="Times New Roman" panose="02020603050405020304" pitchFamily="18" charset="0"/>
              </a:rPr>
              <a:t> en que fue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sembrado </a:t>
            </a:r>
            <a:r>
              <a:rPr lang="es-EC" sz="1400" dirty="0">
                <a:effectLst/>
                <a:latin typeface="Century Gothic" panose="020B0502020202020204" pitchFamily="34" charset="0"/>
                <a:ea typeface="Calibri" panose="020F0502020204030204" pitchFamily="34" charset="0"/>
                <a:cs typeface="Times New Roman" panose="02020603050405020304" pitchFamily="18" charset="0"/>
              </a:rPr>
              <a:t>el cultivo y en la columna 09 el mes de cosecha</a:t>
            </a:r>
            <a:endParaRPr lang="es-EC" sz="1400" dirty="0">
              <a:latin typeface="Century Gothic" panose="020B0502020202020204" pitchFamily="34" charset="0"/>
            </a:endParaRPr>
          </a:p>
        </p:txBody>
      </p:sp>
      <p:sp>
        <p:nvSpPr>
          <p:cNvPr id="24" name="CuadroTexto 23">
            <a:extLst>
              <a:ext uri="{FF2B5EF4-FFF2-40B4-BE49-F238E27FC236}">
                <a16:creationId xmlns:a16="http://schemas.microsoft.com/office/drawing/2014/main" xmlns="" id="{7EEA4A8E-3991-41FE-8B98-E5958DC930E5}"/>
              </a:ext>
            </a:extLst>
          </p:cNvPr>
          <p:cNvSpPr txBox="1"/>
          <p:nvPr/>
        </p:nvSpPr>
        <p:spPr>
          <a:xfrm>
            <a:off x="7696134" y="5070839"/>
            <a:ext cx="3839011" cy="954107"/>
          </a:xfrm>
          <a:prstGeom prst="rect">
            <a:avLst/>
          </a:prstGeom>
          <a:noFill/>
        </p:spPr>
        <p:txBody>
          <a:bodyPr wrap="square">
            <a:spAutoFit/>
          </a:bodyPr>
          <a:lstStyle/>
          <a:p>
            <a:pPr algn="just"/>
            <a:r>
              <a:rPr lang="es-MX" sz="1400" dirty="0"/>
              <a:t>Cuando exista un asociamiento y uno de los cultivos será cosechado fuera del periodo de referencia, registre el código 15 en el mes de cosecha.</a:t>
            </a:r>
            <a:endParaRPr lang="es-EC" sz="1400" dirty="0"/>
          </a:p>
        </p:txBody>
      </p:sp>
    </p:spTree>
    <p:extLst>
      <p:ext uri="{BB962C8B-B14F-4D97-AF65-F5344CB8AC3E}">
        <p14:creationId xmlns:p14="http://schemas.microsoft.com/office/powerpoint/2010/main" val="292769959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69F24E90-58E9-4806-B948-F5B93BEB93D5}"/>
              </a:ext>
            </a:extLst>
          </p:cNvPr>
          <p:cNvSpPr>
            <a:spLocks noGrp="1"/>
          </p:cNvSpPr>
          <p:nvPr>
            <p:ph type="title"/>
          </p:nvPr>
        </p:nvSpPr>
        <p:spPr>
          <a:xfrm>
            <a:off x="1113503" y="501286"/>
            <a:ext cx="7227771" cy="530024"/>
          </a:xfrm>
        </p:spPr>
        <p:txBody>
          <a:bodyPr>
            <a:normAutofit/>
          </a:bodyPr>
          <a:lstStyle/>
          <a:p>
            <a:r>
              <a:rPr lang="es-MX" dirty="0">
                <a:latin typeface="Century Gothic" panose="020B0502020202020204" pitchFamily="34" charset="0"/>
              </a:rPr>
              <a:t>Cultivos transitorios</a:t>
            </a:r>
            <a:endParaRPr lang="es-EC" dirty="0">
              <a:latin typeface="Century Gothic" panose="020B0502020202020204" pitchFamily="34" charset="0"/>
            </a:endParaRPr>
          </a:p>
        </p:txBody>
      </p:sp>
      <p:sp>
        <p:nvSpPr>
          <p:cNvPr id="5" name="Marcador de contenido 8">
            <a:extLst>
              <a:ext uri="{FF2B5EF4-FFF2-40B4-BE49-F238E27FC236}">
                <a16:creationId xmlns:a16="http://schemas.microsoft.com/office/drawing/2014/main" xmlns="" id="{C22496E8-B821-40C1-A074-4B4726CCE9D6}"/>
              </a:ext>
            </a:extLst>
          </p:cNvPr>
          <p:cNvSpPr>
            <a:spLocks noGrp="1"/>
          </p:cNvSpPr>
          <p:nvPr>
            <p:ph type="body" sz="quarter" idx="10"/>
          </p:nvPr>
        </p:nvSpPr>
        <p:spPr>
          <a:xfrm>
            <a:off x="1113503" y="1066935"/>
            <a:ext cx="7227614" cy="499155"/>
          </a:xfrm>
        </p:spPr>
        <p:txBody>
          <a:bodyPr>
            <a:normAutofit/>
          </a:bodyPr>
          <a:lstStyle/>
          <a:p>
            <a:r>
              <a:rPr lang="es-MX" sz="2000" dirty="0"/>
              <a:t>Variables</a:t>
            </a:r>
            <a:endParaRPr lang="es-EC" sz="2000" dirty="0"/>
          </a:p>
        </p:txBody>
      </p:sp>
      <p:pic>
        <p:nvPicPr>
          <p:cNvPr id="6" name="Imagen 5">
            <a:extLst>
              <a:ext uri="{FF2B5EF4-FFF2-40B4-BE49-F238E27FC236}">
                <a16:creationId xmlns:a16="http://schemas.microsoft.com/office/drawing/2014/main" xmlns="" id="{C7F36671-CD66-40C6-823D-4F227EBE1243}"/>
              </a:ext>
            </a:extLst>
          </p:cNvPr>
          <p:cNvPicPr>
            <a:picLocks noChangeAspect="1"/>
          </p:cNvPicPr>
          <p:nvPr/>
        </p:nvPicPr>
        <p:blipFill>
          <a:blip r:embed="rId2"/>
          <a:stretch>
            <a:fillRect/>
          </a:stretch>
        </p:blipFill>
        <p:spPr>
          <a:xfrm>
            <a:off x="4348406" y="1868420"/>
            <a:ext cx="3815174" cy="3009151"/>
          </a:xfrm>
          <a:prstGeom prst="rect">
            <a:avLst/>
          </a:prstGeom>
        </p:spPr>
      </p:pic>
      <p:sp>
        <p:nvSpPr>
          <p:cNvPr id="7" name="CuadroTexto 6">
            <a:extLst>
              <a:ext uri="{FF2B5EF4-FFF2-40B4-BE49-F238E27FC236}">
                <a16:creationId xmlns:a16="http://schemas.microsoft.com/office/drawing/2014/main" xmlns="" id="{773B1E5C-B6B1-4223-B805-78C43E5E1962}"/>
              </a:ext>
            </a:extLst>
          </p:cNvPr>
          <p:cNvSpPr txBox="1"/>
          <p:nvPr/>
        </p:nvSpPr>
        <p:spPr>
          <a:xfrm>
            <a:off x="1018323" y="2553957"/>
            <a:ext cx="2822997" cy="738664"/>
          </a:xfrm>
          <a:prstGeom prst="rect">
            <a:avLst/>
          </a:prstGeom>
          <a:ln>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r>
              <a:rPr lang="es-EC" sz="1400" dirty="0">
                <a:latin typeface="Century Gothic" panose="020B0502020202020204" pitchFamily="34" charset="0"/>
                <a:ea typeface="Calibri" panose="020F0502020204030204" pitchFamily="34" charset="0"/>
                <a:cs typeface="Times New Roman" panose="02020603050405020304" pitchFamily="18" charset="0"/>
              </a:rPr>
              <a:t>R</a:t>
            </a:r>
            <a:r>
              <a:rPr lang="es-EC" sz="1400" dirty="0">
                <a:effectLst/>
                <a:latin typeface="Century Gothic" panose="020B0502020202020204" pitchFamily="34" charset="0"/>
                <a:ea typeface="Calibri" panose="020F0502020204030204" pitchFamily="34" charset="0"/>
                <a:cs typeface="Times New Roman" panose="02020603050405020304" pitchFamily="18" charset="0"/>
              </a:rPr>
              <a:t>egistre el tamaño del área que utilizan el o los cultivos del terreno que está investigando</a:t>
            </a:r>
            <a:endParaRPr lang="es-EC" sz="1400" dirty="0">
              <a:latin typeface="Century Gothic" panose="020B0502020202020204" pitchFamily="34" charset="0"/>
            </a:endParaRPr>
          </a:p>
        </p:txBody>
      </p:sp>
      <p:sp>
        <p:nvSpPr>
          <p:cNvPr id="8" name="CuadroTexto 7">
            <a:extLst>
              <a:ext uri="{FF2B5EF4-FFF2-40B4-BE49-F238E27FC236}">
                <a16:creationId xmlns:a16="http://schemas.microsoft.com/office/drawing/2014/main" xmlns="" id="{4BFEFBDB-EA1D-4B9B-A20A-953B0A48F916}"/>
              </a:ext>
            </a:extLst>
          </p:cNvPr>
          <p:cNvSpPr txBox="1"/>
          <p:nvPr/>
        </p:nvSpPr>
        <p:spPr>
          <a:xfrm>
            <a:off x="4136012" y="5447854"/>
            <a:ext cx="3171535" cy="954107"/>
          </a:xfrm>
          <a:prstGeom prst="rect">
            <a:avLst/>
          </a:prstGeom>
          <a:ln>
            <a:solidFill>
              <a:schemeClr val="accent6"/>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MX" sz="1400" dirty="0">
                <a:latin typeface="Century Gothic" panose="020B0502020202020204" pitchFamily="34" charset="0"/>
                <a:ea typeface="Calibri" panose="020F0502020204030204" pitchFamily="34" charset="0"/>
                <a:cs typeface="Times New Roman" panose="02020603050405020304" pitchFamily="18" charset="0"/>
              </a:rPr>
              <a:t>Registe la superficie que cosechó la </a:t>
            </a:r>
            <a:r>
              <a:rPr lang="es-MX" sz="1400" dirty="0">
                <a:latin typeface="Century Gothic" panose="020B0502020202020204" pitchFamily="34" charset="0"/>
                <a:cs typeface="Times New Roman" panose="02020603050405020304" pitchFamily="18" charset="0"/>
              </a:rPr>
              <a:t>PP, </a:t>
            </a:r>
            <a:r>
              <a:rPr lang="es-EC" sz="1400" b="1" dirty="0">
                <a:latin typeface="Century Gothic" panose="020B0502020202020204" pitchFamily="34" charset="0"/>
                <a:ea typeface="Calibri" panose="020F0502020204030204" pitchFamily="34" charset="0"/>
                <a:cs typeface="Times New Roman" panose="02020603050405020304" pitchFamily="18" charset="0"/>
              </a:rPr>
              <a:t>que puede ser igual o menor a la superficie sembrada, NUNCA mayor.</a:t>
            </a:r>
          </a:p>
        </p:txBody>
      </p:sp>
      <p:sp>
        <p:nvSpPr>
          <p:cNvPr id="9" name="CuadroTexto 8">
            <a:extLst>
              <a:ext uri="{FF2B5EF4-FFF2-40B4-BE49-F238E27FC236}">
                <a16:creationId xmlns:a16="http://schemas.microsoft.com/office/drawing/2014/main" xmlns="" id="{8FFDE4F7-B320-4F57-A633-8AE74E77E925}"/>
              </a:ext>
            </a:extLst>
          </p:cNvPr>
          <p:cNvSpPr txBox="1"/>
          <p:nvPr/>
        </p:nvSpPr>
        <p:spPr>
          <a:xfrm>
            <a:off x="8902521" y="2132738"/>
            <a:ext cx="3289479" cy="2031325"/>
          </a:xfrm>
          <a:prstGeom prst="rect">
            <a:avLst/>
          </a:prstGeom>
          <a:ln>
            <a:solidFill>
              <a:srgbClr val="7030A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EC" sz="1400" dirty="0">
                <a:effectLst/>
                <a:latin typeface="Century Gothic" panose="020B0502020202020204" pitchFamily="34" charset="0"/>
                <a:ea typeface="Calibri" panose="020F0502020204030204" pitchFamily="34" charset="0"/>
                <a:cs typeface="Times New Roman" panose="02020603050405020304" pitchFamily="18" charset="0"/>
              </a:rPr>
              <a:t>Registre en esta columna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un solo código de 1 a 6 </a:t>
            </a:r>
            <a:r>
              <a:rPr lang="es-EC" sz="1400" dirty="0">
                <a:effectLst/>
                <a:latin typeface="Century Gothic" panose="020B0502020202020204" pitchFamily="34" charset="0"/>
                <a:ea typeface="Calibri" panose="020F0502020204030204" pitchFamily="34" charset="0"/>
                <a:cs typeface="Times New Roman" panose="02020603050405020304" pitchFamily="18" charset="0"/>
              </a:rPr>
              <a:t>siempre y cuando la superficie cosechada sea menor a la superficie sembrada. </a:t>
            </a:r>
          </a:p>
          <a:p>
            <a:pPr algn="just"/>
            <a:endParaRPr lang="es-EC" sz="1400" dirty="0">
              <a:latin typeface="Century Gothic" panose="020B0502020202020204" pitchFamily="34" charset="0"/>
              <a:ea typeface="Calibri" panose="020F0502020204030204" pitchFamily="34" charset="0"/>
              <a:cs typeface="Times New Roman" panose="02020603050405020304" pitchFamily="18" charset="0"/>
            </a:endParaRPr>
          </a:p>
          <a:p>
            <a:pPr algn="just"/>
            <a:r>
              <a:rPr lang="es-EC" sz="1400" dirty="0">
                <a:effectLst/>
                <a:latin typeface="Century Gothic" panose="020B0502020202020204" pitchFamily="34" charset="0"/>
                <a:ea typeface="Calibri" panose="020F0502020204030204" pitchFamily="34" charset="0"/>
                <a:cs typeface="Times New Roman" panose="02020603050405020304" pitchFamily="18" charset="0"/>
              </a:rPr>
              <a:t>Si la razón de pérdida no corresponde a ninguno de los códigos señalados, escriba en observaciones</a:t>
            </a:r>
            <a:endParaRPr lang="es-EC" sz="1100" dirty="0">
              <a:latin typeface="Century Gothic" panose="020B0502020202020204" pitchFamily="34" charset="0"/>
            </a:endParaRPr>
          </a:p>
        </p:txBody>
      </p:sp>
      <p:cxnSp>
        <p:nvCxnSpPr>
          <p:cNvPr id="10" name="Conector recto de flecha 9">
            <a:extLst>
              <a:ext uri="{FF2B5EF4-FFF2-40B4-BE49-F238E27FC236}">
                <a16:creationId xmlns:a16="http://schemas.microsoft.com/office/drawing/2014/main" xmlns="" id="{9BAA3330-9443-4812-8B23-4B508018553D}"/>
              </a:ext>
            </a:extLst>
          </p:cNvPr>
          <p:cNvCxnSpPr>
            <a:cxnSpLocks/>
          </p:cNvCxnSpPr>
          <p:nvPr/>
        </p:nvCxnSpPr>
        <p:spPr>
          <a:xfrm flipH="1">
            <a:off x="5951809" y="4877571"/>
            <a:ext cx="281533" cy="57028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ector recto de flecha 10">
            <a:extLst>
              <a:ext uri="{FF2B5EF4-FFF2-40B4-BE49-F238E27FC236}">
                <a16:creationId xmlns:a16="http://schemas.microsoft.com/office/drawing/2014/main" xmlns="" id="{583FD7A5-772D-46A1-A43D-7E4DA0F6EDFE}"/>
              </a:ext>
            </a:extLst>
          </p:cNvPr>
          <p:cNvCxnSpPr>
            <a:cxnSpLocks/>
          </p:cNvCxnSpPr>
          <p:nvPr/>
        </p:nvCxnSpPr>
        <p:spPr>
          <a:xfrm flipH="1" flipV="1">
            <a:off x="3867180" y="3228842"/>
            <a:ext cx="481226" cy="28830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ector recto de flecha 11">
            <a:extLst>
              <a:ext uri="{FF2B5EF4-FFF2-40B4-BE49-F238E27FC236}">
                <a16:creationId xmlns:a16="http://schemas.microsoft.com/office/drawing/2014/main" xmlns="" id="{845131FF-440B-4B27-A02C-3ED5A7B9DFBB}"/>
              </a:ext>
            </a:extLst>
          </p:cNvPr>
          <p:cNvCxnSpPr>
            <a:cxnSpLocks/>
          </p:cNvCxnSpPr>
          <p:nvPr/>
        </p:nvCxnSpPr>
        <p:spPr>
          <a:xfrm flipV="1">
            <a:off x="8139928" y="3402671"/>
            <a:ext cx="762593" cy="1"/>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3" name="CuadroTexto 12">
            <a:extLst>
              <a:ext uri="{FF2B5EF4-FFF2-40B4-BE49-F238E27FC236}">
                <a16:creationId xmlns:a16="http://schemas.microsoft.com/office/drawing/2014/main" xmlns="" id="{4DA2631E-3CCD-46A5-BBAF-BCE9CE5D7061}"/>
              </a:ext>
            </a:extLst>
          </p:cNvPr>
          <p:cNvSpPr txBox="1"/>
          <p:nvPr/>
        </p:nvSpPr>
        <p:spPr>
          <a:xfrm>
            <a:off x="1018322" y="3579217"/>
            <a:ext cx="2822997" cy="1169551"/>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s-MX" sz="1400" dirty="0"/>
              <a:t>Totalice en la línea 98, la superficie sembrada, sumando una sola vez la superficie que registró para los asociados.</a:t>
            </a:r>
            <a:endParaRPr lang="es-EC" sz="1400" dirty="0"/>
          </a:p>
        </p:txBody>
      </p:sp>
      <p:cxnSp>
        <p:nvCxnSpPr>
          <p:cNvPr id="14" name="Conector recto de flecha 13">
            <a:extLst>
              <a:ext uri="{FF2B5EF4-FFF2-40B4-BE49-F238E27FC236}">
                <a16:creationId xmlns:a16="http://schemas.microsoft.com/office/drawing/2014/main" xmlns="" id="{FCC14EDD-9289-40D2-91E4-6AED22C1721A}"/>
              </a:ext>
            </a:extLst>
          </p:cNvPr>
          <p:cNvCxnSpPr>
            <a:cxnSpLocks/>
          </p:cNvCxnSpPr>
          <p:nvPr/>
        </p:nvCxnSpPr>
        <p:spPr>
          <a:xfrm flipH="1">
            <a:off x="3841320" y="3485991"/>
            <a:ext cx="516445" cy="5148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934876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FB74007F-9650-422C-8406-5178ED60D4F4}"/>
              </a:ext>
            </a:extLst>
          </p:cNvPr>
          <p:cNvSpPr>
            <a:spLocks noGrp="1"/>
          </p:cNvSpPr>
          <p:nvPr>
            <p:ph type="title"/>
          </p:nvPr>
        </p:nvSpPr>
        <p:spPr>
          <a:xfrm>
            <a:off x="977503" y="398255"/>
            <a:ext cx="7227771" cy="530024"/>
          </a:xfrm>
        </p:spPr>
        <p:txBody>
          <a:bodyPr>
            <a:normAutofit/>
          </a:bodyPr>
          <a:lstStyle/>
          <a:p>
            <a:r>
              <a:rPr lang="es-MX" dirty="0">
                <a:latin typeface="Century Gothic" panose="020B0502020202020204" pitchFamily="34" charset="0"/>
              </a:rPr>
              <a:t>Cultivos transitorios</a:t>
            </a:r>
            <a:endParaRPr lang="es-EC" dirty="0">
              <a:latin typeface="Century Gothic" panose="020B0502020202020204" pitchFamily="34" charset="0"/>
            </a:endParaRPr>
          </a:p>
        </p:txBody>
      </p:sp>
      <p:sp>
        <p:nvSpPr>
          <p:cNvPr id="5" name="Marcador de contenido 8">
            <a:extLst>
              <a:ext uri="{FF2B5EF4-FFF2-40B4-BE49-F238E27FC236}">
                <a16:creationId xmlns:a16="http://schemas.microsoft.com/office/drawing/2014/main" xmlns="" id="{CBC7A640-9FF8-4570-935B-9B426FF4B00F}"/>
              </a:ext>
            </a:extLst>
          </p:cNvPr>
          <p:cNvSpPr>
            <a:spLocks noGrp="1"/>
          </p:cNvSpPr>
          <p:nvPr>
            <p:ph type="body" sz="quarter" idx="10"/>
          </p:nvPr>
        </p:nvSpPr>
        <p:spPr>
          <a:xfrm>
            <a:off x="977660" y="963904"/>
            <a:ext cx="7227614" cy="323015"/>
          </a:xfrm>
        </p:spPr>
        <p:txBody>
          <a:bodyPr>
            <a:normAutofit fontScale="85000" lnSpcReduction="20000"/>
          </a:bodyPr>
          <a:lstStyle/>
          <a:p>
            <a:r>
              <a:rPr lang="es-MX" dirty="0"/>
              <a:t>Variables</a:t>
            </a:r>
            <a:endParaRPr lang="es-EC" dirty="0"/>
          </a:p>
        </p:txBody>
      </p:sp>
      <p:sp>
        <p:nvSpPr>
          <p:cNvPr id="7" name="CuadroTexto 6">
            <a:extLst>
              <a:ext uri="{FF2B5EF4-FFF2-40B4-BE49-F238E27FC236}">
                <a16:creationId xmlns:a16="http://schemas.microsoft.com/office/drawing/2014/main" xmlns="" id="{E79E7D82-7700-47DD-9846-38FE03B1327D}"/>
              </a:ext>
            </a:extLst>
          </p:cNvPr>
          <p:cNvSpPr txBox="1"/>
          <p:nvPr/>
        </p:nvSpPr>
        <p:spPr>
          <a:xfrm>
            <a:off x="977503" y="2565833"/>
            <a:ext cx="2343471" cy="1384995"/>
          </a:xfrm>
          <a:prstGeom prst="rect">
            <a:avLst/>
          </a:prstGeom>
          <a:ln>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MX" sz="1400" dirty="0"/>
              <a:t>Registre el total de la producción, se debe incluir el desperdicio o desecho de los cultivos que la PP obtiene de las </a:t>
            </a:r>
            <a:r>
              <a:rPr lang="es-MX" sz="1400" dirty="0" smtClean="0"/>
              <a:t>cosechas.</a:t>
            </a:r>
            <a:endParaRPr lang="es-EC" sz="1400" dirty="0"/>
          </a:p>
        </p:txBody>
      </p:sp>
      <p:cxnSp>
        <p:nvCxnSpPr>
          <p:cNvPr id="8" name="Conector recto de flecha 7">
            <a:extLst>
              <a:ext uri="{FF2B5EF4-FFF2-40B4-BE49-F238E27FC236}">
                <a16:creationId xmlns:a16="http://schemas.microsoft.com/office/drawing/2014/main" xmlns="" id="{B1C17029-1F78-453D-8668-888BD5E6B65C}"/>
              </a:ext>
            </a:extLst>
          </p:cNvPr>
          <p:cNvCxnSpPr>
            <a:cxnSpLocks/>
          </p:cNvCxnSpPr>
          <p:nvPr/>
        </p:nvCxnSpPr>
        <p:spPr>
          <a:xfrm flipH="1">
            <a:off x="3320974" y="2857257"/>
            <a:ext cx="349576" cy="11425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12 Rectángulo">
            <a:extLst>
              <a:ext uri="{FF2B5EF4-FFF2-40B4-BE49-F238E27FC236}">
                <a16:creationId xmlns:a16="http://schemas.microsoft.com/office/drawing/2014/main" xmlns="" id="{794C2647-8E45-4D01-B02C-7E9632D7948E}"/>
              </a:ext>
            </a:extLst>
          </p:cNvPr>
          <p:cNvSpPr/>
          <p:nvPr/>
        </p:nvSpPr>
        <p:spPr>
          <a:xfrm>
            <a:off x="8622164" y="4984386"/>
            <a:ext cx="3413797" cy="116955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lgn="just"/>
            <a:r>
              <a:rPr lang="es-EC" sz="1400" b="1" dirty="0"/>
              <a:t>Equivalencia en libras.- </a:t>
            </a:r>
            <a:r>
              <a:rPr lang="es-EC" sz="1400" dirty="0"/>
              <a:t>Para registrar esta información se debe tener en cuenta que se refiere </a:t>
            </a:r>
            <a:r>
              <a:rPr lang="es-EC" sz="1400" b="1" dirty="0">
                <a:solidFill>
                  <a:srgbClr val="FF0000"/>
                </a:solidFill>
              </a:rPr>
              <a:t>al peso de una sola unidad de medida</a:t>
            </a:r>
            <a:r>
              <a:rPr lang="es-EC" sz="1400" dirty="0"/>
              <a:t>, NO el peso de toda la producción</a:t>
            </a:r>
          </a:p>
        </p:txBody>
      </p:sp>
      <p:cxnSp>
        <p:nvCxnSpPr>
          <p:cNvPr id="10" name="Conector recto de flecha 9">
            <a:extLst>
              <a:ext uri="{FF2B5EF4-FFF2-40B4-BE49-F238E27FC236}">
                <a16:creationId xmlns:a16="http://schemas.microsoft.com/office/drawing/2014/main" xmlns="" id="{6C9184D2-1D43-44C6-8272-B82CC24CB8A2}"/>
              </a:ext>
            </a:extLst>
          </p:cNvPr>
          <p:cNvCxnSpPr>
            <a:cxnSpLocks/>
          </p:cNvCxnSpPr>
          <p:nvPr/>
        </p:nvCxnSpPr>
        <p:spPr>
          <a:xfrm>
            <a:off x="6601723" y="4427595"/>
            <a:ext cx="1210609" cy="658246"/>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ector recto de flecha 10">
            <a:extLst>
              <a:ext uri="{FF2B5EF4-FFF2-40B4-BE49-F238E27FC236}">
                <a16:creationId xmlns:a16="http://schemas.microsoft.com/office/drawing/2014/main" xmlns="" id="{59947C58-2090-4A20-A573-4AD3B488BC99}"/>
              </a:ext>
            </a:extLst>
          </p:cNvPr>
          <p:cNvCxnSpPr>
            <a:cxnSpLocks/>
          </p:cNvCxnSpPr>
          <p:nvPr/>
        </p:nvCxnSpPr>
        <p:spPr>
          <a:xfrm flipV="1">
            <a:off x="8622164" y="3240941"/>
            <a:ext cx="720960" cy="1"/>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2" name="CuadroTexto 11">
            <a:extLst>
              <a:ext uri="{FF2B5EF4-FFF2-40B4-BE49-F238E27FC236}">
                <a16:creationId xmlns:a16="http://schemas.microsoft.com/office/drawing/2014/main" xmlns="" id="{0E5680D4-E59E-4DF0-8F92-0ACDFDC1DEE9}"/>
              </a:ext>
            </a:extLst>
          </p:cNvPr>
          <p:cNvSpPr txBox="1"/>
          <p:nvPr/>
        </p:nvSpPr>
        <p:spPr>
          <a:xfrm>
            <a:off x="9377616" y="2881076"/>
            <a:ext cx="2658345" cy="82105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just">
              <a:lnSpc>
                <a:spcPct val="115000"/>
              </a:lnSpc>
            </a:pPr>
            <a:r>
              <a:rPr lang="es-EC" sz="1400" dirty="0">
                <a:effectLst/>
                <a:latin typeface="Century Gothic" panose="020B0502020202020204" pitchFamily="34" charset="0"/>
                <a:ea typeface="Calibri" panose="020F0502020204030204" pitchFamily="34" charset="0"/>
                <a:cs typeface="Times New Roman" panose="02020603050405020304" pitchFamily="18" charset="0"/>
              </a:rPr>
              <a:t>Registre en esta columna si la producción ha sido afectado por algún factor</a:t>
            </a:r>
          </a:p>
        </p:txBody>
      </p:sp>
      <p:cxnSp>
        <p:nvCxnSpPr>
          <p:cNvPr id="13" name="Conector recto de flecha 12">
            <a:extLst>
              <a:ext uri="{FF2B5EF4-FFF2-40B4-BE49-F238E27FC236}">
                <a16:creationId xmlns:a16="http://schemas.microsoft.com/office/drawing/2014/main" xmlns="" id="{90038BB6-B94D-41F4-BB62-F2157A112534}"/>
              </a:ext>
            </a:extLst>
          </p:cNvPr>
          <p:cNvCxnSpPr>
            <a:cxnSpLocks/>
          </p:cNvCxnSpPr>
          <p:nvPr/>
        </p:nvCxnSpPr>
        <p:spPr>
          <a:xfrm flipH="1">
            <a:off x="4386475" y="4491877"/>
            <a:ext cx="935898" cy="813492"/>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4" name="CuadroTexto 13">
            <a:extLst>
              <a:ext uri="{FF2B5EF4-FFF2-40B4-BE49-F238E27FC236}">
                <a16:creationId xmlns:a16="http://schemas.microsoft.com/office/drawing/2014/main" xmlns="" id="{BC124327-1EE0-435D-8519-58FDE50D0A5F}"/>
              </a:ext>
            </a:extLst>
          </p:cNvPr>
          <p:cNvSpPr txBox="1"/>
          <p:nvPr/>
        </p:nvSpPr>
        <p:spPr>
          <a:xfrm>
            <a:off x="1758573" y="5429844"/>
            <a:ext cx="4150167" cy="835613"/>
          </a:xfrm>
          <a:prstGeom prst="rect">
            <a:avLst/>
          </a:prstGeom>
          <a:ln>
            <a:solidFill>
              <a:schemeClr val="accent5"/>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just">
              <a:lnSpc>
                <a:spcPct val="115000"/>
              </a:lnSpc>
            </a:pPr>
            <a:r>
              <a:rPr lang="es-MX" sz="1400" dirty="0">
                <a:latin typeface="Century Gothic" panose="020B0502020202020204" pitchFamily="34" charset="0"/>
                <a:ea typeface="Calibri" panose="020F0502020204030204" pitchFamily="34" charset="0"/>
                <a:cs typeface="Times New Roman" panose="02020603050405020304" pitchFamily="18" charset="0"/>
              </a:rPr>
              <a:t>R</a:t>
            </a:r>
            <a:r>
              <a:rPr lang="es-EC" sz="1400" dirty="0">
                <a:latin typeface="Century Gothic" panose="020B0502020202020204" pitchFamily="34" charset="0"/>
                <a:ea typeface="Calibri" panose="020F0502020204030204" pitchFamily="34" charset="0"/>
                <a:cs typeface="Times New Roman" panose="02020603050405020304" pitchFamily="18" charset="0"/>
              </a:rPr>
              <a:t>registre el nombre de la unidad de medida de cosecha. </a:t>
            </a:r>
            <a:r>
              <a:rPr lang="es-EC" sz="1400" dirty="0" smtClean="0">
                <a:latin typeface="Century Gothic" panose="020B0502020202020204" pitchFamily="34" charset="0"/>
                <a:ea typeface="Calibri" panose="020F0502020204030204" pitchFamily="34" charset="0"/>
                <a:cs typeface="Times New Roman" panose="02020603050405020304" pitchFamily="18" charset="0"/>
              </a:rPr>
              <a:t>Ejemplo: </a:t>
            </a:r>
            <a:r>
              <a:rPr lang="es-EC" sz="1400" dirty="0">
                <a:latin typeface="Century Gothic" panose="020B0502020202020204" pitchFamily="34" charset="0"/>
                <a:ea typeface="Calibri" panose="020F0502020204030204" pitchFamily="34" charset="0"/>
                <a:cs typeface="Times New Roman" panose="02020603050405020304" pitchFamily="18" charset="0"/>
              </a:rPr>
              <a:t>saco, quintal, </a:t>
            </a:r>
            <a:r>
              <a:rPr lang="es-EC" sz="1400" dirty="0" smtClean="0">
                <a:latin typeface="Century Gothic" panose="020B0502020202020204" pitchFamily="34" charset="0"/>
                <a:ea typeface="Calibri" panose="020F0502020204030204" pitchFamily="34" charset="0"/>
                <a:cs typeface="Times New Roman" panose="02020603050405020304" pitchFamily="18" charset="0"/>
              </a:rPr>
              <a:t>arroba, etc.</a:t>
            </a:r>
            <a:endParaRPr lang="es-EC" sz="1400" dirty="0">
              <a:effectLst/>
              <a:latin typeface="Century Gothic" panose="020B0502020202020204" pitchFamily="34" charset="0"/>
              <a:ea typeface="Calibri" panose="020F0502020204030204" pitchFamily="34" charset="0"/>
              <a:cs typeface="Times New Roman" panose="02020603050405020304" pitchFamily="18" charset="0"/>
            </a:endParaRPr>
          </a:p>
        </p:txBody>
      </p:sp>
      <p:pic>
        <p:nvPicPr>
          <p:cNvPr id="15" name="Picture 2" descr="Se Vende Maiz Molido por Quintal.... - Concentrados INES | Facebook">
            <a:extLst>
              <a:ext uri="{FF2B5EF4-FFF2-40B4-BE49-F238E27FC236}">
                <a16:creationId xmlns:a16="http://schemas.microsoft.com/office/drawing/2014/main" xmlns="" id="{27E9F912-9D24-48A9-AEEE-68E629E9D1D5}"/>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60371" y="5171522"/>
            <a:ext cx="1137533" cy="982415"/>
          </a:xfrm>
          <a:prstGeom prst="rect">
            <a:avLst/>
          </a:prstGeom>
          <a:noFill/>
          <a:extLst>
            <a:ext uri="{909E8E84-426E-40DD-AFC4-6F175D3DCCD1}">
              <a14:hiddenFill xmlns:a14="http://schemas.microsoft.com/office/drawing/2010/main">
                <a:solidFill>
                  <a:srgbClr val="FFFFFF"/>
                </a:solidFill>
              </a14:hiddenFill>
            </a:ext>
          </a:extLst>
        </p:spPr>
      </p:pic>
      <p:sp>
        <p:nvSpPr>
          <p:cNvPr id="16" name="CuadroTexto 15">
            <a:extLst>
              <a:ext uri="{FF2B5EF4-FFF2-40B4-BE49-F238E27FC236}">
                <a16:creationId xmlns:a16="http://schemas.microsoft.com/office/drawing/2014/main" xmlns="" id="{30359FCD-EF28-4107-AA8C-F3C4DAD6C96B}"/>
              </a:ext>
            </a:extLst>
          </p:cNvPr>
          <p:cNvSpPr txBox="1"/>
          <p:nvPr/>
        </p:nvSpPr>
        <p:spPr>
          <a:xfrm>
            <a:off x="6601723" y="6197043"/>
            <a:ext cx="4300025" cy="523220"/>
          </a:xfrm>
          <a:prstGeom prst="rect">
            <a:avLst/>
          </a:prstGeom>
          <a:noFill/>
        </p:spPr>
        <p:txBody>
          <a:bodyPr wrap="square" rtlCol="0">
            <a:spAutoFit/>
          </a:bodyPr>
          <a:lstStyle/>
          <a:p>
            <a:pPr algn="ctr"/>
            <a:r>
              <a:rPr lang="es-MX" sz="1400" b="1" dirty="0"/>
              <a:t>Peso de un saco de maíz duro seco, grano seco</a:t>
            </a:r>
            <a:endParaRPr lang="es-EC" sz="1400" b="1" dirty="0"/>
          </a:p>
        </p:txBody>
      </p:sp>
      <p:pic>
        <p:nvPicPr>
          <p:cNvPr id="17" name="Imagen 16"/>
          <p:cNvPicPr>
            <a:picLocks noChangeAspect="1"/>
          </p:cNvPicPr>
          <p:nvPr/>
        </p:nvPicPr>
        <p:blipFill rotWithShape="1">
          <a:blip r:embed="rId3"/>
          <a:srcRect r="780"/>
          <a:stretch/>
        </p:blipFill>
        <p:spPr>
          <a:xfrm>
            <a:off x="3685086" y="1332802"/>
            <a:ext cx="4918001" cy="3110409"/>
          </a:xfrm>
          <a:prstGeom prst="rect">
            <a:avLst/>
          </a:prstGeom>
        </p:spPr>
      </p:pic>
    </p:spTree>
    <p:extLst>
      <p:ext uri="{BB962C8B-B14F-4D97-AF65-F5344CB8AC3E}">
        <p14:creationId xmlns:p14="http://schemas.microsoft.com/office/powerpoint/2010/main" val="1470815414"/>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3609959" y="1357151"/>
            <a:ext cx="4731657" cy="2673936"/>
          </a:xfrm>
          <a:prstGeom prst="rect">
            <a:avLst/>
          </a:prstGeom>
        </p:spPr>
      </p:pic>
      <p:sp>
        <p:nvSpPr>
          <p:cNvPr id="5" name="12 Rectángulo">
            <a:extLst>
              <a:ext uri="{FF2B5EF4-FFF2-40B4-BE49-F238E27FC236}">
                <a16:creationId xmlns="" xmlns:a16="http://schemas.microsoft.com/office/drawing/2014/main" id="{C60FEFB8-6193-43DC-931E-BA7119FA0927}"/>
              </a:ext>
            </a:extLst>
          </p:cNvPr>
          <p:cNvSpPr/>
          <p:nvPr/>
        </p:nvSpPr>
        <p:spPr>
          <a:xfrm>
            <a:off x="196837" y="4893816"/>
            <a:ext cx="4220617" cy="954107"/>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lgn="just"/>
            <a:r>
              <a:rPr lang="es-EC" sz="1400" b="1" dirty="0"/>
              <a:t>Equivalencia en libras.- </a:t>
            </a:r>
            <a:r>
              <a:rPr lang="es-EC" sz="1400" dirty="0"/>
              <a:t>Para registrar esta información se debe tener en cuenta que se refiere </a:t>
            </a:r>
            <a:r>
              <a:rPr lang="es-EC" sz="1400" b="1" dirty="0">
                <a:solidFill>
                  <a:srgbClr val="FF0000"/>
                </a:solidFill>
              </a:rPr>
              <a:t>al peso de una sola unidad de medida</a:t>
            </a:r>
            <a:r>
              <a:rPr lang="es-EC" sz="1400" dirty="0"/>
              <a:t>, NO el peso de toda la producción</a:t>
            </a:r>
          </a:p>
        </p:txBody>
      </p:sp>
      <p:cxnSp>
        <p:nvCxnSpPr>
          <p:cNvPr id="6" name="Conector recto de flecha 5">
            <a:extLst>
              <a:ext uri="{FF2B5EF4-FFF2-40B4-BE49-F238E27FC236}">
                <a16:creationId xmlns="" xmlns:a16="http://schemas.microsoft.com/office/drawing/2014/main" id="{97B7FA22-5F1B-40A4-B723-D3A111E89813}"/>
              </a:ext>
            </a:extLst>
          </p:cNvPr>
          <p:cNvCxnSpPr/>
          <p:nvPr/>
        </p:nvCxnSpPr>
        <p:spPr>
          <a:xfrm flipH="1">
            <a:off x="3400023" y="3891311"/>
            <a:ext cx="1916273" cy="964024"/>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pic>
        <p:nvPicPr>
          <p:cNvPr id="7" name="Picture 2" descr="Se Vende Maiz Molido por Quintal.... - Concentrados INES | Facebook">
            <a:extLst>
              <a:ext uri="{FF2B5EF4-FFF2-40B4-BE49-F238E27FC236}">
                <a16:creationId xmlns="" xmlns:a16="http://schemas.microsoft.com/office/drawing/2014/main" id="{277CE2F6-89AC-497B-9238-2D2C8F72664E}"/>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8438" y="5951648"/>
            <a:ext cx="1554573" cy="906352"/>
          </a:xfrm>
          <a:prstGeom prst="rect">
            <a:avLst/>
          </a:prstGeom>
          <a:noFill/>
          <a:extLst>
            <a:ext uri="{909E8E84-426E-40DD-AFC4-6F175D3DCCD1}">
              <a14:hiddenFill xmlns:a14="http://schemas.microsoft.com/office/drawing/2010/main">
                <a:solidFill>
                  <a:srgbClr val="FFFFFF"/>
                </a:solidFill>
              </a14:hiddenFill>
            </a:ext>
          </a:extLst>
        </p:spPr>
      </p:pic>
      <p:sp>
        <p:nvSpPr>
          <p:cNvPr id="8" name="CuadroTexto 7">
            <a:extLst>
              <a:ext uri="{FF2B5EF4-FFF2-40B4-BE49-F238E27FC236}">
                <a16:creationId xmlns="" xmlns:a16="http://schemas.microsoft.com/office/drawing/2014/main" id="{30359FCD-EF28-4107-AA8C-F3C4DAD6C96B}"/>
              </a:ext>
            </a:extLst>
          </p:cNvPr>
          <p:cNvSpPr txBox="1"/>
          <p:nvPr/>
        </p:nvSpPr>
        <p:spPr>
          <a:xfrm>
            <a:off x="1610495" y="6092721"/>
            <a:ext cx="2433471" cy="523220"/>
          </a:xfrm>
          <a:prstGeom prst="rect">
            <a:avLst/>
          </a:prstGeom>
          <a:noFill/>
        </p:spPr>
        <p:txBody>
          <a:bodyPr wrap="square" rtlCol="0">
            <a:spAutoFit/>
          </a:bodyPr>
          <a:lstStyle/>
          <a:p>
            <a:pPr algn="ctr"/>
            <a:r>
              <a:rPr lang="es-MX" sz="1400" b="1" dirty="0"/>
              <a:t>Peso de un saco de maíz duro seco, grano seco</a:t>
            </a:r>
            <a:endParaRPr lang="es-EC" sz="1400" b="1" dirty="0"/>
          </a:p>
        </p:txBody>
      </p:sp>
      <p:cxnSp>
        <p:nvCxnSpPr>
          <p:cNvPr id="12" name="Conector recto de flecha 11">
            <a:extLst>
              <a:ext uri="{FF2B5EF4-FFF2-40B4-BE49-F238E27FC236}">
                <a16:creationId xmlns="" xmlns:a16="http://schemas.microsoft.com/office/drawing/2014/main" id="{713CEFFA-E229-4B4E-B163-0FAD09AE5C8C}"/>
              </a:ext>
            </a:extLst>
          </p:cNvPr>
          <p:cNvCxnSpPr>
            <a:cxnSpLocks/>
          </p:cNvCxnSpPr>
          <p:nvPr/>
        </p:nvCxnSpPr>
        <p:spPr>
          <a:xfrm flipH="1">
            <a:off x="3098148" y="2932530"/>
            <a:ext cx="627257" cy="0"/>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3" name="CuadroTexto 12">
            <a:extLst>
              <a:ext uri="{FF2B5EF4-FFF2-40B4-BE49-F238E27FC236}">
                <a16:creationId xmlns="" xmlns:a16="http://schemas.microsoft.com/office/drawing/2014/main" id="{65E77385-A5A7-4B79-B030-E4E82A092D1F}"/>
              </a:ext>
            </a:extLst>
          </p:cNvPr>
          <p:cNvSpPr txBox="1"/>
          <p:nvPr/>
        </p:nvSpPr>
        <p:spPr>
          <a:xfrm>
            <a:off x="322239" y="1402633"/>
            <a:ext cx="2729948" cy="321626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just"/>
            <a:r>
              <a:rPr lang="es-MX" sz="1400" dirty="0">
                <a:effectLst/>
                <a:latin typeface="+mj-lt"/>
                <a:ea typeface="Calibri" panose="020F0502020204030204" pitchFamily="34" charset="0"/>
                <a:cs typeface="Times New Roman" panose="02020603050405020304" pitchFamily="18" charset="0"/>
              </a:rPr>
              <a:t>T</a:t>
            </a:r>
            <a:r>
              <a:rPr lang="es-EC" sz="1400" dirty="0">
                <a:effectLst/>
                <a:latin typeface="+mj-lt"/>
                <a:ea typeface="Calibri" panose="020F0502020204030204" pitchFamily="34" charset="0"/>
                <a:cs typeface="Times New Roman" panose="02020603050405020304" pitchFamily="18" charset="0"/>
              </a:rPr>
              <a:t>enga en cuenta que las ventas no deben ser superiores a las producciones </a:t>
            </a:r>
          </a:p>
          <a:p>
            <a:pPr algn="just">
              <a:lnSpc>
                <a:spcPct val="115000"/>
              </a:lnSpc>
            </a:pPr>
            <a:endParaRPr lang="es-EC" sz="1400" dirty="0">
              <a:latin typeface="+mj-lt"/>
              <a:ea typeface="Calibri" panose="020F0502020204030204" pitchFamily="34" charset="0"/>
              <a:cs typeface="Times New Roman" panose="02020603050405020304" pitchFamily="18" charset="0"/>
            </a:endParaRPr>
          </a:p>
          <a:p>
            <a:pPr algn="just">
              <a:lnSpc>
                <a:spcPct val="115000"/>
              </a:lnSpc>
            </a:pPr>
            <a:r>
              <a:rPr lang="es-EC" sz="1400" dirty="0" smtClean="0">
                <a:effectLst/>
                <a:latin typeface="+mj-lt"/>
                <a:ea typeface="Calibri" panose="020F0502020204030204" pitchFamily="34" charset="0"/>
                <a:cs typeface="Times New Roman" panose="02020603050405020304" pitchFamily="18" charset="0"/>
              </a:rPr>
              <a:t>Cuando </a:t>
            </a:r>
            <a:r>
              <a:rPr lang="es-EC" sz="1400" dirty="0">
                <a:effectLst/>
                <a:latin typeface="+mj-lt"/>
                <a:ea typeface="Calibri" panose="020F0502020204030204" pitchFamily="34" charset="0"/>
                <a:cs typeface="Times New Roman" panose="02020603050405020304" pitchFamily="18" charset="0"/>
              </a:rPr>
              <a:t>se trate de productos para consumo de la familia, regalo a los familiares, vecinos, amigos e inclusive para consumo de los animales.</a:t>
            </a:r>
            <a:r>
              <a:rPr lang="es-EC" sz="1400" b="1" dirty="0">
                <a:effectLst/>
                <a:latin typeface="+mj-lt"/>
                <a:ea typeface="Calibri" panose="020F0502020204030204" pitchFamily="34" charset="0"/>
                <a:cs typeface="Times New Roman" panose="02020603050405020304" pitchFamily="18" charset="0"/>
              </a:rPr>
              <a:t> NO deben REGISTRARSE en ventas.</a:t>
            </a:r>
          </a:p>
          <a:p>
            <a:pPr algn="just">
              <a:lnSpc>
                <a:spcPct val="115000"/>
              </a:lnSpc>
            </a:pPr>
            <a:endParaRPr lang="es-EC" sz="1400" b="1" dirty="0">
              <a:latin typeface="+mj-lt"/>
              <a:ea typeface="Calibri" panose="020F0502020204030204" pitchFamily="34" charset="0"/>
              <a:cs typeface="Times New Roman" panose="02020603050405020304" pitchFamily="18" charset="0"/>
            </a:endParaRPr>
          </a:p>
          <a:p>
            <a:pPr algn="just">
              <a:lnSpc>
                <a:spcPct val="115000"/>
              </a:lnSpc>
            </a:pPr>
            <a:r>
              <a:rPr lang="es-EC" sz="1400" dirty="0">
                <a:effectLst/>
                <a:latin typeface="+mj-lt"/>
                <a:ea typeface="Calibri" panose="020F0502020204030204" pitchFamily="34" charset="0"/>
                <a:cs typeface="Times New Roman" panose="02020603050405020304" pitchFamily="18" charset="0"/>
              </a:rPr>
              <a:t>La producción dada como parte de pago </a:t>
            </a:r>
            <a:r>
              <a:rPr lang="es-EC" sz="1400" b="1" dirty="0">
                <a:effectLst/>
                <a:latin typeface="+mj-lt"/>
                <a:ea typeface="Calibri" panose="020F0502020204030204" pitchFamily="34" charset="0"/>
                <a:cs typeface="Times New Roman" panose="02020603050405020304" pitchFamily="18" charset="0"/>
              </a:rPr>
              <a:t>se registra como VENTAS</a:t>
            </a:r>
            <a:endParaRPr lang="es-EC" sz="1400" dirty="0">
              <a:effectLst/>
              <a:latin typeface="+mj-lt"/>
              <a:ea typeface="Calibri" panose="020F0502020204030204" pitchFamily="34" charset="0"/>
              <a:cs typeface="Times New Roman" panose="02020603050405020304" pitchFamily="18" charset="0"/>
            </a:endParaRPr>
          </a:p>
        </p:txBody>
      </p:sp>
      <p:sp>
        <p:nvSpPr>
          <p:cNvPr id="17" name="Cerrar llave 16">
            <a:extLst>
              <a:ext uri="{FF2B5EF4-FFF2-40B4-BE49-F238E27FC236}">
                <a16:creationId xmlns="" xmlns:a16="http://schemas.microsoft.com/office/drawing/2014/main" id="{9972D02B-522A-4356-9836-12E0ABC0D11E}"/>
              </a:ext>
            </a:extLst>
          </p:cNvPr>
          <p:cNvSpPr/>
          <p:nvPr/>
        </p:nvSpPr>
        <p:spPr>
          <a:xfrm rot="5193435">
            <a:off x="6879855" y="3913390"/>
            <a:ext cx="137545" cy="521668"/>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18" name="Rectángulo 17">
            <a:extLst>
              <a:ext uri="{FF2B5EF4-FFF2-40B4-BE49-F238E27FC236}">
                <a16:creationId xmlns="" xmlns:a16="http://schemas.microsoft.com/office/drawing/2014/main" id="{3B6CF22A-51A4-4D98-9B11-1D8E1421021E}"/>
              </a:ext>
            </a:extLst>
          </p:cNvPr>
          <p:cNvSpPr/>
          <p:nvPr/>
        </p:nvSpPr>
        <p:spPr>
          <a:xfrm>
            <a:off x="5401710" y="4554239"/>
            <a:ext cx="2489545" cy="11751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a:solidFill>
                  <a:schemeClr val="tx1"/>
                </a:solidFill>
              </a:rPr>
              <a:t>Registre en porcentaje del total de las ventas cuanto esta destinado al mercado nacional e internacional</a:t>
            </a:r>
            <a:endParaRPr lang="es-EC" sz="1400" dirty="0">
              <a:solidFill>
                <a:schemeClr val="tx1"/>
              </a:solidFill>
            </a:endParaRPr>
          </a:p>
        </p:txBody>
      </p:sp>
      <p:sp>
        <p:nvSpPr>
          <p:cNvPr id="19" name="12 Rectángulo">
            <a:extLst>
              <a:ext uri="{FF2B5EF4-FFF2-40B4-BE49-F238E27FC236}">
                <a16:creationId xmlns="" xmlns:a16="http://schemas.microsoft.com/office/drawing/2014/main" id="{C60FEFB8-6193-43DC-931E-BA7119FA0927}"/>
              </a:ext>
            </a:extLst>
          </p:cNvPr>
          <p:cNvSpPr/>
          <p:nvPr/>
        </p:nvSpPr>
        <p:spPr>
          <a:xfrm>
            <a:off x="8255358" y="5587130"/>
            <a:ext cx="2854816" cy="116955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buClr>
                <a:srgbClr val="000000"/>
              </a:buClr>
              <a:defRPr/>
            </a:pPr>
            <a:r>
              <a:rPr lang="es-EC" sz="1400" b="1" dirty="0">
                <a:latin typeface="Century Gothic" panose="020B0502020202020204" pitchFamily="34" charset="0"/>
                <a:ea typeface="Calibri" panose="020F0502020204030204" pitchFamily="34" charset="0"/>
              </a:rPr>
              <a:t>ventas se destinaron a un centro de </a:t>
            </a:r>
            <a:r>
              <a:rPr lang="es-EC" sz="1400" b="1" dirty="0" smtClean="0">
                <a:latin typeface="Century Gothic" panose="020B0502020202020204" pitchFamily="34" charset="0"/>
                <a:ea typeface="Calibri" panose="020F0502020204030204" pitchFamily="34" charset="0"/>
              </a:rPr>
              <a:t>acopio.- </a:t>
            </a:r>
          </a:p>
          <a:p>
            <a:pPr>
              <a:buClr>
                <a:srgbClr val="000000"/>
              </a:buClr>
              <a:defRPr/>
            </a:pPr>
            <a:r>
              <a:rPr lang="es-EC" sz="1400" dirty="0">
                <a:latin typeface="Century Gothic" panose="020B0502020202020204" pitchFamily="34" charset="0"/>
                <a:ea typeface="Calibri" panose="020F0502020204030204" pitchFamily="34" charset="0"/>
              </a:rPr>
              <a:t>La misma que se activarán solo si se realizaron</a:t>
            </a:r>
            <a:r>
              <a:rPr lang="es-EC" sz="1400" b="1" dirty="0">
                <a:latin typeface="Century Gothic" panose="020B0502020202020204" pitchFamily="34" charset="0"/>
                <a:ea typeface="Calibri" panose="020F0502020204030204" pitchFamily="34" charset="0"/>
              </a:rPr>
              <a:t> </a:t>
            </a:r>
            <a:r>
              <a:rPr lang="es-EC" sz="1400" b="1" dirty="0">
                <a:solidFill>
                  <a:srgbClr val="FF0000"/>
                </a:solidFill>
                <a:latin typeface="Century Gothic" panose="020B0502020202020204" pitchFamily="34" charset="0"/>
                <a:ea typeface="Calibri" panose="020F0502020204030204" pitchFamily="34" charset="0"/>
              </a:rPr>
              <a:t>ventas</a:t>
            </a:r>
            <a:r>
              <a:rPr lang="es-EC" sz="1400" dirty="0">
                <a:latin typeface="Century Gothic" panose="020B0502020202020204" pitchFamily="34" charset="0"/>
                <a:ea typeface="Calibri" panose="020F0502020204030204" pitchFamily="34" charset="0"/>
              </a:rPr>
              <a:t>. </a:t>
            </a:r>
            <a:endParaRPr lang="es-EC" sz="1400" dirty="0">
              <a:latin typeface="Century Gothic" panose="020B0502020202020204" pitchFamily="34" charset="0"/>
            </a:endParaRPr>
          </a:p>
          <a:p>
            <a:pPr>
              <a:buClr>
                <a:srgbClr val="000000"/>
              </a:buClr>
              <a:defRPr/>
            </a:pPr>
            <a:endParaRPr lang="es-EC" sz="1400" b="1" dirty="0">
              <a:latin typeface="Century Gothic" panose="020B0502020202020204" pitchFamily="34" charset="0"/>
            </a:endParaRPr>
          </a:p>
        </p:txBody>
      </p:sp>
      <p:cxnSp>
        <p:nvCxnSpPr>
          <p:cNvPr id="20" name="Conector recto de flecha 19">
            <a:extLst>
              <a:ext uri="{FF2B5EF4-FFF2-40B4-BE49-F238E27FC236}">
                <a16:creationId xmlns="" xmlns:a16="http://schemas.microsoft.com/office/drawing/2014/main" id="{713CEFFA-E229-4B4E-B163-0FAD09AE5C8C}"/>
              </a:ext>
            </a:extLst>
          </p:cNvPr>
          <p:cNvCxnSpPr>
            <a:cxnSpLocks/>
          </p:cNvCxnSpPr>
          <p:nvPr/>
        </p:nvCxnSpPr>
        <p:spPr>
          <a:xfrm>
            <a:off x="7406617" y="3561449"/>
            <a:ext cx="1325259" cy="2040861"/>
          </a:xfrm>
          <a:prstGeom prst="straightConnector1">
            <a:avLst/>
          </a:prstGeom>
          <a:ln w="28575">
            <a:tailEnd type="triangle"/>
          </a:ln>
        </p:spPr>
        <p:style>
          <a:lnRef idx="3">
            <a:schemeClr val="accent2"/>
          </a:lnRef>
          <a:fillRef idx="0">
            <a:schemeClr val="accent2"/>
          </a:fillRef>
          <a:effectRef idx="2">
            <a:schemeClr val="accent2"/>
          </a:effectRef>
          <a:fontRef idx="minor">
            <a:schemeClr val="tx1"/>
          </a:fontRef>
        </p:style>
      </p:cxnSp>
      <p:sp>
        <p:nvSpPr>
          <p:cNvPr id="23" name="Rectángulo 22"/>
          <p:cNvSpPr/>
          <p:nvPr/>
        </p:nvSpPr>
        <p:spPr>
          <a:xfrm>
            <a:off x="9079605" y="1392739"/>
            <a:ext cx="2768958" cy="2246769"/>
          </a:xfrm>
          <a:prstGeom prst="rect">
            <a:avLst/>
          </a:prstGeom>
        </p:spPr>
        <p:txBody>
          <a:bodyPr wrap="square">
            <a:spAutoFit/>
          </a:bodyPr>
          <a:lstStyle/>
          <a:p>
            <a:pPr lvl="0" algn="just"/>
            <a:r>
              <a:rPr lang="es-EC" sz="1400" b="1" dirty="0">
                <a:solidFill>
                  <a:schemeClr val="dk1"/>
                </a:solidFill>
              </a:rPr>
              <a:t>Precio de una unidad de medida</a:t>
            </a:r>
            <a:r>
              <a:rPr lang="es-EC" sz="1400" dirty="0">
                <a:solidFill>
                  <a:schemeClr val="dk1"/>
                </a:solidFill>
              </a:rPr>
              <a:t>.- Para registrar esta información se debe tener en cuenta que se refiere </a:t>
            </a:r>
            <a:r>
              <a:rPr lang="es-EC" sz="1400" b="1" dirty="0">
                <a:solidFill>
                  <a:srgbClr val="FF0000"/>
                </a:solidFill>
              </a:rPr>
              <a:t>al precio de venta de una sola unidad de medida</a:t>
            </a:r>
            <a:r>
              <a:rPr lang="es-EC" sz="1400" dirty="0">
                <a:solidFill>
                  <a:schemeClr val="dk1"/>
                </a:solidFill>
              </a:rPr>
              <a:t>, NO el peso de toda la venta. En caso de que no exista ventas, se debe hacer estimar al productor en cuanto vendería una unidad de medida de la producción</a:t>
            </a:r>
          </a:p>
        </p:txBody>
      </p:sp>
      <p:pic>
        <p:nvPicPr>
          <p:cNvPr id="24" name="Picture 4" descr="Tricolor (Tri-Color, Tricolor) Semillas De Quinua Orgánica ...">
            <a:extLst>
              <a:ext uri="{FF2B5EF4-FFF2-40B4-BE49-F238E27FC236}">
                <a16:creationId xmlns="" xmlns:a16="http://schemas.microsoft.com/office/drawing/2014/main" id="{6B71A670-360A-4BB5-A3EA-DC2FBE10EB73}"/>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46277" y="4517083"/>
            <a:ext cx="1433382" cy="65151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Las semillas de quinua en sacos de arpillera aislado sobre fondo ...">
            <a:extLst>
              <a:ext uri="{FF2B5EF4-FFF2-40B4-BE49-F238E27FC236}">
                <a16:creationId xmlns="" xmlns:a16="http://schemas.microsoft.com/office/drawing/2014/main" id="{B42353A9-A543-4C59-ACE8-4F47F0A8B12B}"/>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9852"/>
          <a:stretch/>
        </p:blipFill>
        <p:spPr bwMode="auto">
          <a:xfrm>
            <a:off x="10688362" y="3592224"/>
            <a:ext cx="1279590" cy="644926"/>
          </a:xfrm>
          <a:prstGeom prst="rect">
            <a:avLst/>
          </a:prstGeom>
          <a:noFill/>
          <a:extLst>
            <a:ext uri="{909E8E84-426E-40DD-AFC4-6F175D3DCCD1}">
              <a14:hiddenFill xmlns:a14="http://schemas.microsoft.com/office/drawing/2010/main">
                <a:solidFill>
                  <a:srgbClr val="FFFFFF"/>
                </a:solidFill>
              </a14:hiddenFill>
            </a:ext>
          </a:extLst>
        </p:spPr>
      </p:pic>
      <p:sp>
        <p:nvSpPr>
          <p:cNvPr id="26" name="CuadroTexto 25">
            <a:extLst>
              <a:ext uri="{FF2B5EF4-FFF2-40B4-BE49-F238E27FC236}">
                <a16:creationId xmlns="" xmlns:a16="http://schemas.microsoft.com/office/drawing/2014/main" id="{D5B00A26-0D0C-4050-9F2F-DF70778890EF}"/>
              </a:ext>
            </a:extLst>
          </p:cNvPr>
          <p:cNvSpPr txBox="1"/>
          <p:nvPr/>
        </p:nvSpPr>
        <p:spPr>
          <a:xfrm>
            <a:off x="9953276" y="4091201"/>
            <a:ext cx="1998318" cy="461665"/>
          </a:xfrm>
          <a:prstGeom prst="rect">
            <a:avLst/>
          </a:prstGeom>
          <a:noFill/>
        </p:spPr>
        <p:txBody>
          <a:bodyPr wrap="square" rtlCol="0">
            <a:spAutoFit/>
          </a:bodyPr>
          <a:lstStyle/>
          <a:p>
            <a:pPr algn="ctr"/>
            <a:r>
              <a:rPr lang="es-MX" sz="1200" b="1" dirty="0"/>
              <a:t>Precio de una sola unidad de medida</a:t>
            </a:r>
            <a:endParaRPr lang="es-EC" sz="1200" b="1" dirty="0"/>
          </a:p>
        </p:txBody>
      </p:sp>
      <p:pic>
        <p:nvPicPr>
          <p:cNvPr id="27" name="Picture 2" descr="VISTO BUENO - TAXSTRATEGY S.A.">
            <a:extLst>
              <a:ext uri="{FF2B5EF4-FFF2-40B4-BE49-F238E27FC236}">
                <a16:creationId xmlns="" xmlns:a16="http://schemas.microsoft.com/office/drawing/2014/main" id="{AC94B295-E31F-4DF9-8183-1075E43C988D}"/>
              </a:ext>
            </a:extLst>
          </p:cNvPr>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82636" y="3798537"/>
            <a:ext cx="960461" cy="492019"/>
          </a:xfrm>
          <a:prstGeom prst="rect">
            <a:avLst/>
          </a:prstGeom>
          <a:noFill/>
          <a:extLst>
            <a:ext uri="{909E8E84-426E-40DD-AFC4-6F175D3DCCD1}">
              <a14:hiddenFill xmlns:a14="http://schemas.microsoft.com/office/drawing/2010/main">
                <a:solidFill>
                  <a:srgbClr val="FFFFFF"/>
                </a:solidFill>
              </a14:hiddenFill>
            </a:ext>
          </a:extLst>
        </p:spPr>
      </p:pic>
      <p:sp>
        <p:nvSpPr>
          <p:cNvPr id="28" name="CuadroTexto 27">
            <a:extLst>
              <a:ext uri="{FF2B5EF4-FFF2-40B4-BE49-F238E27FC236}">
                <a16:creationId xmlns="" xmlns:a16="http://schemas.microsoft.com/office/drawing/2014/main" id="{B1CB37A4-A6A3-4A44-9619-05E25167B0B6}"/>
              </a:ext>
            </a:extLst>
          </p:cNvPr>
          <p:cNvSpPr txBox="1"/>
          <p:nvPr/>
        </p:nvSpPr>
        <p:spPr>
          <a:xfrm>
            <a:off x="9912295" y="5154750"/>
            <a:ext cx="1998318" cy="276999"/>
          </a:xfrm>
          <a:prstGeom prst="rect">
            <a:avLst/>
          </a:prstGeom>
          <a:noFill/>
        </p:spPr>
        <p:txBody>
          <a:bodyPr wrap="square" rtlCol="0">
            <a:spAutoFit/>
          </a:bodyPr>
          <a:lstStyle/>
          <a:p>
            <a:pPr algn="ctr"/>
            <a:r>
              <a:rPr lang="es-MX" sz="1200" b="1" dirty="0"/>
              <a:t>Precio del total de las ventas</a:t>
            </a:r>
            <a:endParaRPr lang="es-EC" sz="1200" b="1" dirty="0"/>
          </a:p>
        </p:txBody>
      </p:sp>
      <p:pic>
        <p:nvPicPr>
          <p:cNvPr id="29" name="Imagen 28">
            <a:extLst>
              <a:ext uri="{FF2B5EF4-FFF2-40B4-BE49-F238E27FC236}">
                <a16:creationId xmlns="" xmlns:a16="http://schemas.microsoft.com/office/drawing/2014/main" id="{B8F20797-9D98-4274-8328-467A4AD0CB96}"/>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10967629" y="4525560"/>
            <a:ext cx="993222" cy="548716"/>
          </a:xfrm>
          <a:prstGeom prst="rect">
            <a:avLst/>
          </a:prstGeom>
        </p:spPr>
      </p:pic>
      <p:cxnSp>
        <p:nvCxnSpPr>
          <p:cNvPr id="31" name="Conector recto de flecha 30">
            <a:extLst>
              <a:ext uri="{FF2B5EF4-FFF2-40B4-BE49-F238E27FC236}">
                <a16:creationId xmlns="" xmlns:a16="http://schemas.microsoft.com/office/drawing/2014/main" id="{713CEFFA-E229-4B4E-B163-0FAD09AE5C8C}"/>
              </a:ext>
            </a:extLst>
          </p:cNvPr>
          <p:cNvCxnSpPr>
            <a:cxnSpLocks/>
          </p:cNvCxnSpPr>
          <p:nvPr/>
        </p:nvCxnSpPr>
        <p:spPr>
          <a:xfrm flipV="1">
            <a:off x="8333897" y="2678806"/>
            <a:ext cx="668435" cy="1975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33" name="Título 1">
            <a:extLst>
              <a:ext uri="{FF2B5EF4-FFF2-40B4-BE49-F238E27FC236}">
                <a16:creationId xmlns:a16="http://schemas.microsoft.com/office/drawing/2014/main" xmlns="" id="{FB74007F-9650-422C-8406-5178ED60D4F4}"/>
              </a:ext>
            </a:extLst>
          </p:cNvPr>
          <p:cNvSpPr txBox="1">
            <a:spLocks/>
          </p:cNvSpPr>
          <p:nvPr/>
        </p:nvSpPr>
        <p:spPr>
          <a:xfrm>
            <a:off x="1054776" y="359618"/>
            <a:ext cx="7227771" cy="5300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r>
              <a:rPr lang="es-MX" dirty="0" smtClean="0">
                <a:latin typeface="Century Gothic" panose="020B0502020202020204" pitchFamily="34" charset="0"/>
              </a:rPr>
              <a:t>Cultivos transitorios</a:t>
            </a:r>
            <a:endParaRPr lang="es-EC" dirty="0">
              <a:latin typeface="Century Gothic" panose="020B0502020202020204" pitchFamily="34" charset="0"/>
            </a:endParaRPr>
          </a:p>
        </p:txBody>
      </p:sp>
      <p:sp>
        <p:nvSpPr>
          <p:cNvPr id="34" name="Marcador de contenido 8">
            <a:extLst>
              <a:ext uri="{FF2B5EF4-FFF2-40B4-BE49-F238E27FC236}">
                <a16:creationId xmlns:a16="http://schemas.microsoft.com/office/drawing/2014/main" xmlns="" id="{CBC7A640-9FF8-4570-935B-9B426FF4B00F}"/>
              </a:ext>
            </a:extLst>
          </p:cNvPr>
          <p:cNvSpPr>
            <a:spLocks noGrp="1"/>
          </p:cNvSpPr>
          <p:nvPr>
            <p:ph type="body" sz="quarter" idx="10"/>
          </p:nvPr>
        </p:nvSpPr>
        <p:spPr>
          <a:xfrm>
            <a:off x="1196601" y="963904"/>
            <a:ext cx="7227614" cy="323015"/>
          </a:xfrm>
        </p:spPr>
        <p:txBody>
          <a:bodyPr>
            <a:normAutofit fontScale="85000" lnSpcReduction="20000"/>
          </a:bodyPr>
          <a:lstStyle/>
          <a:p>
            <a:r>
              <a:rPr lang="es-MX" b="1" dirty="0"/>
              <a:t>Variables</a:t>
            </a:r>
            <a:endParaRPr lang="es-EC" b="1" dirty="0"/>
          </a:p>
        </p:txBody>
      </p:sp>
    </p:spTree>
    <p:extLst>
      <p:ext uri="{BB962C8B-B14F-4D97-AF65-F5344CB8AC3E}">
        <p14:creationId xmlns:p14="http://schemas.microsoft.com/office/powerpoint/2010/main" val="1113092524"/>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p:txBody>
          <a:bodyPr>
            <a:normAutofit/>
          </a:bodyPr>
          <a:lstStyle/>
          <a:p>
            <a:r>
              <a:rPr lang="es-ES" dirty="0">
                <a:latin typeface="Century Gothic" panose="020B0502020202020204" pitchFamily="34" charset="0"/>
              </a:rPr>
              <a:t>Capítulo 3, 4 y 5</a:t>
            </a:r>
            <a:endParaRPr lang="es-EC" dirty="0">
              <a:latin typeface="Century Gothic" panose="020B0502020202020204" pitchFamily="34" charset="0"/>
            </a:endParaRPr>
          </a:p>
        </p:txBody>
      </p:sp>
      <p:pic>
        <p:nvPicPr>
          <p:cNvPr id="5" name="Imagen 4"/>
          <p:cNvPicPr>
            <a:picLocks noChangeAspect="1"/>
          </p:cNvPicPr>
          <p:nvPr/>
        </p:nvPicPr>
        <p:blipFill>
          <a:blip r:embed="rId2"/>
          <a:stretch>
            <a:fillRect/>
          </a:stretch>
        </p:blipFill>
        <p:spPr>
          <a:xfrm>
            <a:off x="2116796" y="1320639"/>
            <a:ext cx="7211431" cy="2619741"/>
          </a:xfrm>
          <a:prstGeom prst="rect">
            <a:avLst/>
          </a:prstGeom>
        </p:spPr>
      </p:pic>
      <p:cxnSp>
        <p:nvCxnSpPr>
          <p:cNvPr id="11" name="Conector recto 10"/>
          <p:cNvCxnSpPr>
            <a:stCxn id="41" idx="2"/>
          </p:cNvCxnSpPr>
          <p:nvPr/>
        </p:nvCxnSpPr>
        <p:spPr>
          <a:xfrm flipH="1">
            <a:off x="3541690" y="3670479"/>
            <a:ext cx="6054" cy="785611"/>
          </a:xfrm>
          <a:prstGeom prst="line">
            <a:avLst/>
          </a:prstGeom>
        </p:spPr>
        <p:style>
          <a:lnRef idx="1">
            <a:schemeClr val="accent2"/>
          </a:lnRef>
          <a:fillRef idx="0">
            <a:schemeClr val="accent2"/>
          </a:fillRef>
          <a:effectRef idx="0">
            <a:schemeClr val="accent2"/>
          </a:effectRef>
          <a:fontRef idx="minor">
            <a:schemeClr val="tx1"/>
          </a:fontRef>
        </p:style>
      </p:cxnSp>
      <p:cxnSp>
        <p:nvCxnSpPr>
          <p:cNvPr id="13" name="Conector recto 12"/>
          <p:cNvCxnSpPr/>
          <p:nvPr/>
        </p:nvCxnSpPr>
        <p:spPr>
          <a:xfrm>
            <a:off x="3515932" y="4456090"/>
            <a:ext cx="4842457" cy="0"/>
          </a:xfrm>
          <a:prstGeom prst="line">
            <a:avLst/>
          </a:prstGeom>
          <a:ln w="28575"/>
        </p:spPr>
        <p:style>
          <a:lnRef idx="1">
            <a:schemeClr val="accent2"/>
          </a:lnRef>
          <a:fillRef idx="0">
            <a:schemeClr val="accent2"/>
          </a:fillRef>
          <a:effectRef idx="0">
            <a:schemeClr val="accent2"/>
          </a:effectRef>
          <a:fontRef idx="minor">
            <a:schemeClr val="tx1"/>
          </a:fontRef>
        </p:style>
      </p:cxnSp>
      <p:cxnSp>
        <p:nvCxnSpPr>
          <p:cNvPr id="17" name="Conector recto 16"/>
          <p:cNvCxnSpPr/>
          <p:nvPr/>
        </p:nvCxnSpPr>
        <p:spPr>
          <a:xfrm flipH="1">
            <a:off x="4288665" y="3709115"/>
            <a:ext cx="12880" cy="734096"/>
          </a:xfrm>
          <a:prstGeom prst="line">
            <a:avLst/>
          </a:prstGeom>
        </p:spPr>
        <p:style>
          <a:lnRef idx="1">
            <a:schemeClr val="accent2"/>
          </a:lnRef>
          <a:fillRef idx="0">
            <a:schemeClr val="accent2"/>
          </a:fillRef>
          <a:effectRef idx="0">
            <a:schemeClr val="accent2"/>
          </a:effectRef>
          <a:fontRef idx="minor">
            <a:schemeClr val="tx1"/>
          </a:fontRef>
        </p:style>
      </p:cxnSp>
      <p:cxnSp>
        <p:nvCxnSpPr>
          <p:cNvPr id="19" name="Conector recto 18"/>
          <p:cNvCxnSpPr/>
          <p:nvPr/>
        </p:nvCxnSpPr>
        <p:spPr>
          <a:xfrm>
            <a:off x="4958367" y="3696237"/>
            <a:ext cx="12878" cy="721217"/>
          </a:xfrm>
          <a:prstGeom prst="line">
            <a:avLst/>
          </a:prstGeom>
        </p:spPr>
        <p:style>
          <a:lnRef idx="1">
            <a:schemeClr val="accent2"/>
          </a:lnRef>
          <a:fillRef idx="0">
            <a:schemeClr val="accent2"/>
          </a:fillRef>
          <a:effectRef idx="0">
            <a:schemeClr val="accent2"/>
          </a:effectRef>
          <a:fontRef idx="minor">
            <a:schemeClr val="tx1"/>
          </a:fontRef>
        </p:style>
      </p:cxnSp>
      <p:cxnSp>
        <p:nvCxnSpPr>
          <p:cNvPr id="25" name="Conector recto de flecha 24"/>
          <p:cNvCxnSpPr/>
          <p:nvPr/>
        </p:nvCxnSpPr>
        <p:spPr>
          <a:xfrm>
            <a:off x="5808372" y="4481848"/>
            <a:ext cx="12879" cy="50227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38" name="Conector recto 37"/>
          <p:cNvCxnSpPr/>
          <p:nvPr/>
        </p:nvCxnSpPr>
        <p:spPr>
          <a:xfrm flipH="1">
            <a:off x="7081235" y="3760631"/>
            <a:ext cx="2145" cy="667555"/>
          </a:xfrm>
          <a:prstGeom prst="line">
            <a:avLst/>
          </a:prstGeom>
        </p:spPr>
        <p:style>
          <a:lnRef idx="1">
            <a:schemeClr val="accent2"/>
          </a:lnRef>
          <a:fillRef idx="0">
            <a:schemeClr val="accent2"/>
          </a:fillRef>
          <a:effectRef idx="0">
            <a:schemeClr val="accent2"/>
          </a:effectRef>
          <a:fontRef idx="minor">
            <a:schemeClr val="tx1"/>
          </a:fontRef>
        </p:style>
      </p:cxnSp>
      <p:cxnSp>
        <p:nvCxnSpPr>
          <p:cNvPr id="39" name="Conector recto 38"/>
          <p:cNvCxnSpPr/>
          <p:nvPr/>
        </p:nvCxnSpPr>
        <p:spPr>
          <a:xfrm>
            <a:off x="7688687" y="3773510"/>
            <a:ext cx="25758" cy="669701"/>
          </a:xfrm>
          <a:prstGeom prst="line">
            <a:avLst/>
          </a:prstGeom>
        </p:spPr>
        <p:style>
          <a:lnRef idx="1">
            <a:schemeClr val="accent2"/>
          </a:lnRef>
          <a:fillRef idx="0">
            <a:schemeClr val="accent2"/>
          </a:fillRef>
          <a:effectRef idx="0">
            <a:schemeClr val="accent2"/>
          </a:effectRef>
          <a:fontRef idx="minor">
            <a:schemeClr val="tx1"/>
          </a:fontRef>
        </p:style>
      </p:cxnSp>
      <p:cxnSp>
        <p:nvCxnSpPr>
          <p:cNvPr id="40" name="Conector recto 39"/>
          <p:cNvCxnSpPr/>
          <p:nvPr/>
        </p:nvCxnSpPr>
        <p:spPr>
          <a:xfrm>
            <a:off x="8358389" y="3773510"/>
            <a:ext cx="12879" cy="682580"/>
          </a:xfrm>
          <a:prstGeom prst="line">
            <a:avLst/>
          </a:prstGeom>
        </p:spPr>
        <p:style>
          <a:lnRef idx="1">
            <a:schemeClr val="accent2"/>
          </a:lnRef>
          <a:fillRef idx="0">
            <a:schemeClr val="accent2"/>
          </a:fillRef>
          <a:effectRef idx="0">
            <a:schemeClr val="accent2"/>
          </a:effectRef>
          <a:fontRef idx="minor">
            <a:schemeClr val="tx1"/>
          </a:fontRef>
        </p:style>
      </p:cxnSp>
      <p:sp>
        <p:nvSpPr>
          <p:cNvPr id="41" name="Rectángulo 40"/>
          <p:cNvSpPr/>
          <p:nvPr/>
        </p:nvSpPr>
        <p:spPr>
          <a:xfrm>
            <a:off x="3270462" y="2897747"/>
            <a:ext cx="554564" cy="772732"/>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44" name="Rectángulo 43"/>
          <p:cNvSpPr/>
          <p:nvPr/>
        </p:nvSpPr>
        <p:spPr>
          <a:xfrm>
            <a:off x="3912258" y="2895600"/>
            <a:ext cx="595348" cy="774879"/>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45" name="Rectángulo 44"/>
          <p:cNvSpPr/>
          <p:nvPr/>
        </p:nvSpPr>
        <p:spPr>
          <a:xfrm>
            <a:off x="4623515" y="2880575"/>
            <a:ext cx="497983" cy="789904"/>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46" name="Rectángulo 45"/>
          <p:cNvSpPr/>
          <p:nvPr/>
        </p:nvSpPr>
        <p:spPr>
          <a:xfrm>
            <a:off x="6676923" y="2929945"/>
            <a:ext cx="567443" cy="792049"/>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47" name="Rectángulo 46"/>
          <p:cNvSpPr/>
          <p:nvPr/>
        </p:nvSpPr>
        <p:spPr>
          <a:xfrm>
            <a:off x="8049296" y="2953556"/>
            <a:ext cx="493690" cy="781317"/>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48" name="Rectángulo 47"/>
          <p:cNvSpPr/>
          <p:nvPr/>
        </p:nvSpPr>
        <p:spPr>
          <a:xfrm>
            <a:off x="7315201" y="2925651"/>
            <a:ext cx="646090" cy="809222"/>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61" name="Rectángulo 60"/>
          <p:cNvSpPr/>
          <p:nvPr/>
        </p:nvSpPr>
        <p:spPr>
          <a:xfrm>
            <a:off x="3348506" y="5009882"/>
            <a:ext cx="5512159" cy="1326523"/>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lvl="0" algn="ctr"/>
            <a:r>
              <a:rPr lang="es-EC" sz="1400" dirty="0">
                <a:latin typeface="Century Gothic" panose="020B0502020202020204" pitchFamily="34" charset="0"/>
              </a:rPr>
              <a:t>E</a:t>
            </a:r>
            <a:r>
              <a:rPr lang="es-EC" sz="1400" dirty="0" smtClean="0">
                <a:latin typeface="Century Gothic" panose="020B0502020202020204" pitchFamily="34" charset="0"/>
              </a:rPr>
              <a:t>n </a:t>
            </a:r>
            <a:r>
              <a:rPr lang="es-EC" sz="1400" dirty="0">
                <a:latin typeface="Century Gothic" panose="020B0502020202020204" pitchFamily="34" charset="0"/>
              </a:rPr>
              <a:t>la sección de producción</a:t>
            </a:r>
            <a:r>
              <a:rPr lang="es-EC" sz="1400" b="1" dirty="0">
                <a:latin typeface="Century Gothic" panose="020B0502020202020204" pitchFamily="34" charset="0"/>
              </a:rPr>
              <a:t> el nombre de la unidad de medida de la cosecha, la equivalencia en libras de la unidad de medida de la cosecha y el nombre del estado primario del producto cosechado</a:t>
            </a:r>
            <a:r>
              <a:rPr lang="es-EC" sz="1400" dirty="0">
                <a:latin typeface="Century Gothic" panose="020B0502020202020204" pitchFamily="34" charset="0"/>
              </a:rPr>
              <a:t> sean iguales a las ventas.</a:t>
            </a:r>
          </a:p>
          <a:p>
            <a:pPr algn="ctr"/>
            <a:endParaRPr lang="es-EC" dirty="0"/>
          </a:p>
        </p:txBody>
      </p:sp>
    </p:spTree>
    <p:extLst>
      <p:ext uri="{BB962C8B-B14F-4D97-AF65-F5344CB8AC3E}">
        <p14:creationId xmlns:p14="http://schemas.microsoft.com/office/powerpoint/2010/main" val="153275148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6774287" y="5550794"/>
            <a:ext cx="3606085" cy="850006"/>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s-EC"/>
          </a:p>
        </p:txBody>
      </p:sp>
      <p:sp>
        <p:nvSpPr>
          <p:cNvPr id="2" name="Rectángulo 1"/>
          <p:cNvSpPr/>
          <p:nvPr/>
        </p:nvSpPr>
        <p:spPr>
          <a:xfrm>
            <a:off x="8912180" y="2820473"/>
            <a:ext cx="3279820" cy="1146220"/>
          </a:xfrm>
          <a:prstGeom prst="rect">
            <a:avLst/>
          </a:prstGeom>
          <a:ln>
            <a:solidFill>
              <a:schemeClr val="accent2">
                <a:lumMod val="40000"/>
                <a:lumOff val="6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C"/>
          </a:p>
        </p:txBody>
      </p:sp>
      <p:sp>
        <p:nvSpPr>
          <p:cNvPr id="13" name="Rectángulo 12"/>
          <p:cNvSpPr/>
          <p:nvPr/>
        </p:nvSpPr>
        <p:spPr>
          <a:xfrm>
            <a:off x="566669" y="2459865"/>
            <a:ext cx="2807595" cy="2021983"/>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C"/>
          </a:p>
        </p:txBody>
      </p:sp>
      <p:pic>
        <p:nvPicPr>
          <p:cNvPr id="4" name="Imagen 3"/>
          <p:cNvPicPr>
            <a:picLocks noChangeAspect="1"/>
          </p:cNvPicPr>
          <p:nvPr/>
        </p:nvPicPr>
        <p:blipFill>
          <a:blip r:embed="rId2"/>
          <a:stretch>
            <a:fillRect/>
          </a:stretch>
        </p:blipFill>
        <p:spPr>
          <a:xfrm>
            <a:off x="3782429" y="2200983"/>
            <a:ext cx="4741045" cy="2821778"/>
          </a:xfrm>
          <a:prstGeom prst="rect">
            <a:avLst/>
          </a:prstGeom>
        </p:spPr>
      </p:pic>
      <p:sp>
        <p:nvSpPr>
          <p:cNvPr id="5" name="Rectángulo 4"/>
          <p:cNvSpPr/>
          <p:nvPr/>
        </p:nvSpPr>
        <p:spPr>
          <a:xfrm>
            <a:off x="6909265" y="5525522"/>
            <a:ext cx="3277442" cy="954107"/>
          </a:xfrm>
          <a:prstGeom prst="rect">
            <a:avLst/>
          </a:prstGeom>
        </p:spPr>
        <p:txBody>
          <a:bodyPr wrap="square">
            <a:spAutoFit/>
          </a:bodyPr>
          <a:lstStyle/>
          <a:p>
            <a:pPr algn="just">
              <a:spcAft>
                <a:spcPts val="0"/>
              </a:spcAft>
            </a:pPr>
            <a:r>
              <a:rPr lang="es-EC" sz="1400" dirty="0">
                <a:ea typeface="Calibri" panose="020F0502020204030204" pitchFamily="34" charset="0"/>
                <a:cs typeface="Times New Roman" panose="02020603050405020304" pitchFamily="18" charset="0"/>
              </a:rPr>
              <a:t>Estas preguntas tienen como objetivo averiguar acerca del drenaje del cual puede disponer el terreno investigado.</a:t>
            </a:r>
            <a:endParaRPr lang="es-EC" sz="2000" dirty="0">
              <a:effectLst/>
              <a:ea typeface="Calibri" panose="020F0502020204030204" pitchFamily="34" charset="0"/>
              <a:cs typeface="Times New Roman" panose="02020603050405020304" pitchFamily="18" charset="0"/>
            </a:endParaRPr>
          </a:p>
        </p:txBody>
      </p:sp>
      <p:cxnSp>
        <p:nvCxnSpPr>
          <p:cNvPr id="6" name="Conector recto de flecha 5"/>
          <p:cNvCxnSpPr/>
          <p:nvPr/>
        </p:nvCxnSpPr>
        <p:spPr>
          <a:xfrm flipV="1">
            <a:off x="7212030" y="5054958"/>
            <a:ext cx="357206" cy="47770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Conector recto de flecha 6"/>
          <p:cNvCxnSpPr/>
          <p:nvPr/>
        </p:nvCxnSpPr>
        <p:spPr>
          <a:xfrm flipH="1" flipV="1">
            <a:off x="6814856" y="5054958"/>
            <a:ext cx="302392" cy="477704"/>
          </a:xfrm>
          <a:prstGeom prst="straightConnector1">
            <a:avLst/>
          </a:prstGeom>
          <a:ln w="28575">
            <a:solidFill>
              <a:srgbClr val="FF0000"/>
            </a:solidFill>
            <a:tailEnd type="triangle"/>
          </a:ln>
        </p:spPr>
        <p:style>
          <a:lnRef idx="3">
            <a:schemeClr val="dk1"/>
          </a:lnRef>
          <a:fillRef idx="0">
            <a:schemeClr val="dk1"/>
          </a:fillRef>
          <a:effectRef idx="2">
            <a:schemeClr val="dk1"/>
          </a:effectRef>
          <a:fontRef idx="minor">
            <a:schemeClr val="tx1"/>
          </a:fontRef>
        </p:style>
      </p:cxnSp>
      <p:sp>
        <p:nvSpPr>
          <p:cNvPr id="8" name="Rectángulo 7"/>
          <p:cNvSpPr/>
          <p:nvPr/>
        </p:nvSpPr>
        <p:spPr>
          <a:xfrm>
            <a:off x="8916325" y="2879151"/>
            <a:ext cx="3275675" cy="1169551"/>
          </a:xfrm>
          <a:prstGeom prst="rect">
            <a:avLst/>
          </a:prstGeom>
        </p:spPr>
        <p:txBody>
          <a:bodyPr wrap="square">
            <a:spAutoFit/>
          </a:bodyPr>
          <a:lstStyle/>
          <a:p>
            <a:pPr algn="just">
              <a:spcAft>
                <a:spcPts val="0"/>
              </a:spcAft>
            </a:pPr>
            <a:r>
              <a:rPr lang="es-EC" sz="1400" dirty="0">
                <a:ea typeface="Calibri" panose="020F0502020204030204" pitchFamily="34" charset="0"/>
                <a:cs typeface="Times New Roman" panose="02020603050405020304" pitchFamily="18" charset="0"/>
              </a:rPr>
              <a:t>La pregunta busca conocer la maquinaria o herramientas utilizadas en la preparación del suelo para la siembra del terreno investigado.</a:t>
            </a:r>
            <a:endParaRPr lang="es-EC" sz="2000" dirty="0">
              <a:effectLst/>
              <a:ea typeface="Calibri" panose="020F0502020204030204" pitchFamily="34" charset="0"/>
              <a:cs typeface="Times New Roman" panose="02020603050405020304" pitchFamily="18" charset="0"/>
            </a:endParaRPr>
          </a:p>
        </p:txBody>
      </p:sp>
      <p:cxnSp>
        <p:nvCxnSpPr>
          <p:cNvPr id="9" name="Conector recto de flecha 8"/>
          <p:cNvCxnSpPr/>
          <p:nvPr/>
        </p:nvCxnSpPr>
        <p:spPr>
          <a:xfrm>
            <a:off x="8339806" y="3476806"/>
            <a:ext cx="537882" cy="0"/>
          </a:xfrm>
          <a:prstGeom prst="straightConnector1">
            <a:avLst/>
          </a:prstGeom>
          <a:ln w="28575">
            <a:tailEnd type="triangle"/>
          </a:ln>
        </p:spPr>
        <p:style>
          <a:lnRef idx="3">
            <a:schemeClr val="accent4"/>
          </a:lnRef>
          <a:fillRef idx="0">
            <a:schemeClr val="accent4"/>
          </a:fillRef>
          <a:effectRef idx="2">
            <a:schemeClr val="accent4"/>
          </a:effectRef>
          <a:fontRef idx="minor">
            <a:schemeClr val="tx1"/>
          </a:fontRef>
        </p:style>
      </p:cxnSp>
      <p:sp>
        <p:nvSpPr>
          <p:cNvPr id="10" name="Rectángulo 9"/>
          <p:cNvSpPr/>
          <p:nvPr/>
        </p:nvSpPr>
        <p:spPr>
          <a:xfrm>
            <a:off x="979134" y="5671271"/>
            <a:ext cx="4016683" cy="954107"/>
          </a:xfrm>
          <a:prstGeom prst="rect">
            <a:avLst/>
          </a:prstGeom>
          <a:ln>
            <a:solidFill>
              <a:srgbClr val="FF0000"/>
            </a:solidFill>
          </a:ln>
        </p:spPr>
        <p:txBody>
          <a:bodyPr wrap="square">
            <a:spAutoFit/>
          </a:bodyPr>
          <a:lstStyle/>
          <a:p>
            <a:pPr algn="just">
              <a:spcAft>
                <a:spcPts val="0"/>
              </a:spcAft>
            </a:pPr>
            <a:r>
              <a:rPr lang="es-EC" sz="1400" b="1" dirty="0" smtClean="0">
                <a:ea typeface="Calibri" panose="020F0502020204030204" pitchFamily="34" charset="0"/>
                <a:cs typeface="Times New Roman" panose="02020603050405020304" pitchFamily="18" charset="0"/>
              </a:rPr>
              <a:t>Señor encuestador</a:t>
            </a:r>
            <a:r>
              <a:rPr lang="es-EC" sz="1400" dirty="0" smtClean="0">
                <a:ea typeface="Calibri" panose="020F0502020204030204" pitchFamily="34" charset="0"/>
                <a:cs typeface="Times New Roman" panose="02020603050405020304" pitchFamily="18" charset="0"/>
              </a:rPr>
              <a:t> cuando se cosechan </a:t>
            </a:r>
            <a:r>
              <a:rPr lang="es-ES" sz="1400" dirty="0" smtClean="0"/>
              <a:t>las </a:t>
            </a:r>
            <a:r>
              <a:rPr lang="es-ES" sz="1400" dirty="0"/>
              <a:t>hortalizas </a:t>
            </a:r>
            <a:r>
              <a:rPr lang="es-ES" sz="1400" dirty="0" smtClean="0"/>
              <a:t>como tubérculos</a:t>
            </a:r>
            <a:r>
              <a:rPr lang="es-ES" sz="1400" dirty="0"/>
              <a:t>, bulbos y hojas </a:t>
            </a:r>
            <a:r>
              <a:rPr lang="es-ES" sz="1400" dirty="0" smtClean="0"/>
              <a:t>frescas, no dejan residuos en el suelo ya que se llevan </a:t>
            </a:r>
            <a:r>
              <a:rPr lang="es-ES" sz="1400" dirty="0"/>
              <a:t>toda la planta.</a:t>
            </a:r>
            <a:endParaRPr lang="es-EC" sz="2000" dirty="0">
              <a:effectLst/>
              <a:ea typeface="Calibri" panose="020F0502020204030204" pitchFamily="34" charset="0"/>
              <a:cs typeface="Times New Roman" panose="02020603050405020304" pitchFamily="18" charset="0"/>
            </a:endParaRPr>
          </a:p>
        </p:txBody>
      </p:sp>
      <p:sp>
        <p:nvSpPr>
          <p:cNvPr id="11" name="CuadroTexto 10">
            <a:extLst>
              <a:ext uri="{FF2B5EF4-FFF2-40B4-BE49-F238E27FC236}">
                <a16:creationId xmlns:a16="http://schemas.microsoft.com/office/drawing/2014/main" xmlns="" id="{661EA891-B33F-492A-8DFD-E8811D2212A6}"/>
              </a:ext>
            </a:extLst>
          </p:cNvPr>
          <p:cNvSpPr txBox="1"/>
          <p:nvPr/>
        </p:nvSpPr>
        <p:spPr>
          <a:xfrm>
            <a:off x="3417610" y="1742439"/>
            <a:ext cx="4922406" cy="307777"/>
          </a:xfrm>
          <a:prstGeom prst="rect">
            <a:avLst/>
          </a:prstGeom>
          <a:noFill/>
        </p:spPr>
        <p:txBody>
          <a:bodyPr wrap="square" rtlCol="0">
            <a:spAutoFit/>
          </a:bodyPr>
          <a:lstStyle/>
          <a:p>
            <a:r>
              <a:rPr lang="es-MX" sz="1400" b="1" dirty="0">
                <a:highlight>
                  <a:srgbClr val="FFFF00"/>
                </a:highlight>
              </a:rPr>
              <a:t>PRODUCCIÓN=VENTAS+OTROS DESTINOS</a:t>
            </a:r>
            <a:endParaRPr lang="es-EC" sz="1400" b="1" dirty="0">
              <a:highlight>
                <a:srgbClr val="FFFF00"/>
              </a:highlight>
            </a:endParaRPr>
          </a:p>
        </p:txBody>
      </p:sp>
      <p:sp>
        <p:nvSpPr>
          <p:cNvPr id="12" name="CuadroTexto 11">
            <a:extLst>
              <a:ext uri="{FF2B5EF4-FFF2-40B4-BE49-F238E27FC236}">
                <a16:creationId xmlns:a16="http://schemas.microsoft.com/office/drawing/2014/main" xmlns="" id="{F915F001-AA2F-48D8-A585-45A092E2CD4F}"/>
              </a:ext>
            </a:extLst>
          </p:cNvPr>
          <p:cNvSpPr txBox="1"/>
          <p:nvPr/>
        </p:nvSpPr>
        <p:spPr>
          <a:xfrm>
            <a:off x="654296" y="2588019"/>
            <a:ext cx="2663687" cy="2246769"/>
          </a:xfrm>
          <a:prstGeom prst="rect">
            <a:avLst/>
          </a:prstGeom>
          <a:noFill/>
        </p:spPr>
        <p:txBody>
          <a:bodyPr wrap="square" rtlCol="0">
            <a:spAutoFit/>
          </a:bodyPr>
          <a:lstStyle/>
          <a:p>
            <a:pPr marL="285750" indent="-285750" algn="just">
              <a:buFont typeface="Arial" panose="020B0604020202020204" pitchFamily="34" charset="0"/>
              <a:buChar char="•"/>
            </a:pPr>
            <a:r>
              <a:rPr lang="es-MX" sz="1400" dirty="0"/>
              <a:t>Registre la cantidad de la producción que no haya sido considerada en ventas </a:t>
            </a:r>
          </a:p>
          <a:p>
            <a:pPr marL="285750" indent="-285750" algn="just">
              <a:buFont typeface="Arial" panose="020B0604020202020204" pitchFamily="34" charset="0"/>
              <a:buChar char="•"/>
            </a:pPr>
            <a:endParaRPr lang="es-MX" sz="1400" dirty="0"/>
          </a:p>
          <a:p>
            <a:pPr marL="285750" indent="-285750" algn="just">
              <a:buFont typeface="Arial" panose="020B0604020202020204" pitchFamily="34" charset="0"/>
              <a:buChar char="•"/>
            </a:pPr>
            <a:r>
              <a:rPr lang="es-MX" sz="1400" dirty="0"/>
              <a:t>La unidad de media es igual a las ventas, cuando no haya ventas la unidad de medida es igual a al producción</a:t>
            </a:r>
            <a:endParaRPr lang="es-EC" sz="1400" dirty="0"/>
          </a:p>
        </p:txBody>
      </p:sp>
      <p:cxnSp>
        <p:nvCxnSpPr>
          <p:cNvPr id="14" name="Conector recto de flecha 13"/>
          <p:cNvCxnSpPr/>
          <p:nvPr/>
        </p:nvCxnSpPr>
        <p:spPr>
          <a:xfrm flipH="1" flipV="1">
            <a:off x="3464417" y="3490175"/>
            <a:ext cx="558820" cy="23121"/>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
        <p:nvSpPr>
          <p:cNvPr id="16" name="Título 1">
            <a:extLst>
              <a:ext uri="{FF2B5EF4-FFF2-40B4-BE49-F238E27FC236}">
                <a16:creationId xmlns:a16="http://schemas.microsoft.com/office/drawing/2014/main" xmlns="" id="{FB74007F-9650-422C-8406-5178ED60D4F4}"/>
              </a:ext>
            </a:extLst>
          </p:cNvPr>
          <p:cNvSpPr txBox="1">
            <a:spLocks/>
          </p:cNvSpPr>
          <p:nvPr/>
        </p:nvSpPr>
        <p:spPr>
          <a:xfrm>
            <a:off x="1157807" y="436891"/>
            <a:ext cx="7227771" cy="5300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r>
              <a:rPr lang="es-MX" dirty="0" smtClean="0">
                <a:latin typeface="Century Gothic" panose="020B0502020202020204" pitchFamily="34" charset="0"/>
              </a:rPr>
              <a:t>Cultivos transitorios</a:t>
            </a:r>
            <a:endParaRPr lang="es-EC" dirty="0">
              <a:latin typeface="Century Gothic" panose="020B0502020202020204" pitchFamily="34" charset="0"/>
            </a:endParaRPr>
          </a:p>
        </p:txBody>
      </p:sp>
      <p:sp>
        <p:nvSpPr>
          <p:cNvPr id="17" name="Marcador de contenido 8">
            <a:extLst>
              <a:ext uri="{FF2B5EF4-FFF2-40B4-BE49-F238E27FC236}">
                <a16:creationId xmlns:a16="http://schemas.microsoft.com/office/drawing/2014/main" xmlns="" id="{CBC7A640-9FF8-4570-935B-9B426FF4B00F}"/>
              </a:ext>
            </a:extLst>
          </p:cNvPr>
          <p:cNvSpPr>
            <a:spLocks noGrp="1"/>
          </p:cNvSpPr>
          <p:nvPr>
            <p:ph type="body" sz="quarter" idx="10"/>
          </p:nvPr>
        </p:nvSpPr>
        <p:spPr>
          <a:xfrm>
            <a:off x="1299632" y="1041177"/>
            <a:ext cx="7227614" cy="323015"/>
          </a:xfrm>
        </p:spPr>
        <p:txBody>
          <a:bodyPr>
            <a:normAutofit fontScale="85000" lnSpcReduction="20000"/>
          </a:bodyPr>
          <a:lstStyle/>
          <a:p>
            <a:r>
              <a:rPr lang="es-MX" b="1" dirty="0"/>
              <a:t>Variables</a:t>
            </a:r>
            <a:endParaRPr lang="es-EC" b="1" dirty="0"/>
          </a:p>
        </p:txBody>
      </p:sp>
    </p:spTree>
    <p:extLst>
      <p:ext uri="{BB962C8B-B14F-4D97-AF65-F5344CB8AC3E}">
        <p14:creationId xmlns:p14="http://schemas.microsoft.com/office/powerpoint/2010/main" val="439114300"/>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 xmlns:a16="http://schemas.microsoft.com/office/drawing/2014/main" id="{8AE50B24-F4C5-4347-9E03-EB406426181F}"/>
              </a:ext>
            </a:extLst>
          </p:cNvPr>
          <p:cNvSpPr>
            <a:spLocks noGrp="1"/>
          </p:cNvSpPr>
          <p:nvPr>
            <p:ph type="title"/>
          </p:nvPr>
        </p:nvSpPr>
        <p:spPr>
          <a:xfrm>
            <a:off x="1040559" y="399245"/>
            <a:ext cx="7227771" cy="530024"/>
          </a:xfrm>
        </p:spPr>
        <p:txBody>
          <a:bodyPr>
            <a:normAutofit/>
          </a:bodyPr>
          <a:lstStyle/>
          <a:p>
            <a:r>
              <a:rPr lang="es-MX" dirty="0">
                <a:latin typeface="Century Gothic" panose="020B0502020202020204" pitchFamily="34" charset="0"/>
              </a:rPr>
              <a:t>Consideraciones a tomar en cuenta</a:t>
            </a:r>
            <a:endParaRPr lang="es-EC" dirty="0">
              <a:latin typeface="Century Gothic" panose="020B0502020202020204" pitchFamily="34" charset="0"/>
            </a:endParaRPr>
          </a:p>
        </p:txBody>
      </p:sp>
      <p:sp>
        <p:nvSpPr>
          <p:cNvPr id="6" name="Marcador de contenido 5">
            <a:extLst>
              <a:ext uri="{FF2B5EF4-FFF2-40B4-BE49-F238E27FC236}">
                <a16:creationId xmlns="" xmlns:a16="http://schemas.microsoft.com/office/drawing/2014/main" id="{D19D4CCA-297A-4D00-933C-1C1640227BB2}"/>
              </a:ext>
            </a:extLst>
          </p:cNvPr>
          <p:cNvSpPr txBox="1">
            <a:spLocks/>
          </p:cNvSpPr>
          <p:nvPr/>
        </p:nvSpPr>
        <p:spPr>
          <a:xfrm>
            <a:off x="797198" y="925008"/>
            <a:ext cx="2675207"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b="1" dirty="0"/>
              <a:t>Cultivos transitorios</a:t>
            </a:r>
            <a:endParaRPr lang="es-EC" b="1" dirty="0"/>
          </a:p>
        </p:txBody>
      </p:sp>
      <p:sp>
        <p:nvSpPr>
          <p:cNvPr id="17" name="CuadroTexto 8">
            <a:extLst>
              <a:ext uri="{FF2B5EF4-FFF2-40B4-BE49-F238E27FC236}">
                <a16:creationId xmlns="" xmlns:a16="http://schemas.microsoft.com/office/drawing/2014/main" id="{192BCEA1-02EC-4790-8A38-6B663BB39189}"/>
              </a:ext>
            </a:extLst>
          </p:cNvPr>
          <p:cNvSpPr txBox="1"/>
          <p:nvPr/>
        </p:nvSpPr>
        <p:spPr>
          <a:xfrm>
            <a:off x="1603607" y="1457739"/>
            <a:ext cx="9881811" cy="523220"/>
          </a:xfrm>
          <a:prstGeom prst="rect">
            <a:avLst/>
          </a:prstGeom>
          <a:noFill/>
        </p:spPr>
        <p:txBody>
          <a:bodyPr wrap="square">
            <a:spAutoFit/>
          </a:bodyPr>
          <a:lstStyle/>
          <a:p>
            <a:pPr algn="just"/>
            <a:r>
              <a:rPr lang="es-EC" sz="1400" b="1" dirty="0"/>
              <a:t>¿Qué hace con los residuos de la cosecha?: </a:t>
            </a:r>
            <a:r>
              <a:rPr lang="es-EC" sz="1400" dirty="0"/>
              <a:t>El objetivo es conocer como los productores gestionan los residuos de los cultivos agrícolas.</a:t>
            </a:r>
          </a:p>
        </p:txBody>
      </p:sp>
      <p:pic>
        <p:nvPicPr>
          <p:cNvPr id="22" name="Picture 2" descr="Visto PNG Images | Visto Transparent PNG - Vippng">
            <a:extLst>
              <a:ext uri="{FF2B5EF4-FFF2-40B4-BE49-F238E27FC236}">
                <a16:creationId xmlns="" xmlns:a16="http://schemas.microsoft.com/office/drawing/2014/main" id="{A7C4826E-222C-490F-9342-AC82E310343E}"/>
              </a:ext>
            </a:extLst>
          </p:cNvPr>
          <p:cNvPicPr>
            <a:picLocks noChangeAspect="1" noChangeArrowheads="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066585" y="1477579"/>
            <a:ext cx="587739" cy="587739"/>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Grupo 27">
            <a:extLst>
              <a:ext uri="{FF2B5EF4-FFF2-40B4-BE49-F238E27FC236}">
                <a16:creationId xmlns="" xmlns:a16="http://schemas.microsoft.com/office/drawing/2014/main" id="{98B2EB93-3C9D-899E-7DF2-F01D89D5A5A0}"/>
              </a:ext>
            </a:extLst>
          </p:cNvPr>
          <p:cNvGrpSpPr/>
          <p:nvPr/>
        </p:nvGrpSpPr>
        <p:grpSpPr>
          <a:xfrm>
            <a:off x="1353035" y="2254547"/>
            <a:ext cx="2160000" cy="2151552"/>
            <a:chOff x="1190543" y="2275877"/>
            <a:chExt cx="2160000" cy="2151552"/>
          </a:xfrm>
        </p:grpSpPr>
        <p:pic>
          <p:nvPicPr>
            <p:cNvPr id="3" name="Imagen 2"/>
            <p:cNvPicPr preferRelativeResize="0">
              <a:picLocks/>
            </p:cNvPicPr>
            <p:nvPr/>
          </p:nvPicPr>
          <p:blipFill>
            <a:blip r:embed="rId3">
              <a:extLst>
                <a:ext uri="{28A0092B-C50C-407E-A947-70E740481C1C}">
                  <a14:useLocalDpi xmlns:a14="http://schemas.microsoft.com/office/drawing/2010/main" val="0"/>
                </a:ext>
              </a:extLst>
            </a:blip>
            <a:stretch>
              <a:fillRect/>
            </a:stretch>
          </p:blipFill>
          <p:spPr>
            <a:xfrm>
              <a:off x="1190543" y="2275877"/>
              <a:ext cx="2160000" cy="1800000"/>
            </a:xfrm>
            <a:prstGeom prst="rect">
              <a:avLst/>
            </a:prstGeom>
          </p:spPr>
        </p:pic>
        <p:sp>
          <p:nvSpPr>
            <p:cNvPr id="12" name="Llamada rectangular 29">
              <a:extLst>
                <a:ext uri="{FF2B5EF4-FFF2-40B4-BE49-F238E27FC236}">
                  <a16:creationId xmlns="" xmlns:a16="http://schemas.microsoft.com/office/drawing/2014/main" id="{A98E796C-0027-934E-FC68-BDE256C4589C}"/>
                </a:ext>
              </a:extLst>
            </p:cNvPr>
            <p:cNvSpPr/>
            <p:nvPr/>
          </p:nvSpPr>
          <p:spPr>
            <a:xfrm>
              <a:off x="1190543" y="3839691"/>
              <a:ext cx="2160000" cy="587738"/>
            </a:xfrm>
            <a:prstGeom prst="wedgeRectCallout">
              <a:avLst>
                <a:gd name="adj1" fmla="val 20250"/>
                <a:gd name="adj2" fmla="val -607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a:r>
                <a:rPr lang="es-MX" sz="1400" dirty="0"/>
                <a:t>Incorpora los residuos </a:t>
              </a:r>
            </a:p>
            <a:p>
              <a:pPr algn="ctr"/>
              <a:r>
                <a:rPr lang="es-MX" sz="1400" dirty="0"/>
                <a:t>al suelo</a:t>
              </a:r>
            </a:p>
          </p:txBody>
        </p:sp>
      </p:grpSp>
      <p:sp>
        <p:nvSpPr>
          <p:cNvPr id="13" name="Llamada rectangular 4">
            <a:extLst>
              <a:ext uri="{FF2B5EF4-FFF2-40B4-BE49-F238E27FC236}">
                <a16:creationId xmlns="" xmlns:a16="http://schemas.microsoft.com/office/drawing/2014/main" id="{E68756C3-8C47-B95C-7690-43518F7C0698}"/>
              </a:ext>
            </a:extLst>
          </p:cNvPr>
          <p:cNvSpPr/>
          <p:nvPr/>
        </p:nvSpPr>
        <p:spPr>
          <a:xfrm>
            <a:off x="1559944" y="3839691"/>
            <a:ext cx="1912442" cy="4061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endParaRPr lang="es-EC" sz="1400" kern="1200" dirty="0"/>
          </a:p>
        </p:txBody>
      </p:sp>
      <p:grpSp>
        <p:nvGrpSpPr>
          <p:cNvPr id="26" name="Grupo 25">
            <a:extLst>
              <a:ext uri="{FF2B5EF4-FFF2-40B4-BE49-F238E27FC236}">
                <a16:creationId xmlns="" xmlns:a16="http://schemas.microsoft.com/office/drawing/2014/main" id="{876175C1-5CEC-AE04-1F4E-C847D426CDE4}"/>
              </a:ext>
            </a:extLst>
          </p:cNvPr>
          <p:cNvGrpSpPr/>
          <p:nvPr/>
        </p:nvGrpSpPr>
        <p:grpSpPr>
          <a:xfrm>
            <a:off x="6686612" y="2268403"/>
            <a:ext cx="2169941" cy="2137696"/>
            <a:chOff x="5591518" y="2275878"/>
            <a:chExt cx="2169941" cy="2137696"/>
          </a:xfrm>
        </p:grpSpPr>
        <p:pic>
          <p:nvPicPr>
            <p:cNvPr id="9" name="Imagen 8"/>
            <p:cNvPicPr preferRelativeResize="0">
              <a:picLocks/>
            </p:cNvPicPr>
            <p:nvPr/>
          </p:nvPicPr>
          <p:blipFill>
            <a:blip r:embed="rId4"/>
            <a:stretch>
              <a:fillRect/>
            </a:stretch>
          </p:blipFill>
          <p:spPr>
            <a:xfrm>
              <a:off x="5601459" y="2275878"/>
              <a:ext cx="2160000" cy="1801532"/>
            </a:xfrm>
            <a:prstGeom prst="rect">
              <a:avLst/>
            </a:prstGeom>
          </p:spPr>
        </p:pic>
        <p:sp>
          <p:nvSpPr>
            <p:cNvPr id="19" name="Llamada rectangular 29">
              <a:extLst>
                <a:ext uri="{FF2B5EF4-FFF2-40B4-BE49-F238E27FC236}">
                  <a16:creationId xmlns="" xmlns:a16="http://schemas.microsoft.com/office/drawing/2014/main" id="{A72561DF-D067-6D6C-762A-D88FEFB675C2}"/>
                </a:ext>
              </a:extLst>
            </p:cNvPr>
            <p:cNvSpPr/>
            <p:nvPr/>
          </p:nvSpPr>
          <p:spPr>
            <a:xfrm>
              <a:off x="5591518" y="3825836"/>
              <a:ext cx="2160000" cy="587738"/>
            </a:xfrm>
            <a:prstGeom prst="wedgeRectCallout">
              <a:avLst>
                <a:gd name="adj1" fmla="val 20250"/>
                <a:gd name="adj2" fmla="val -607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a:r>
                <a:rPr lang="es-MX" sz="1400" dirty="0"/>
                <a:t>Usa los residuos como combustible</a:t>
              </a:r>
            </a:p>
          </p:txBody>
        </p:sp>
      </p:grpSp>
      <p:grpSp>
        <p:nvGrpSpPr>
          <p:cNvPr id="25" name="Grupo 24">
            <a:extLst>
              <a:ext uri="{FF2B5EF4-FFF2-40B4-BE49-F238E27FC236}">
                <a16:creationId xmlns="" xmlns:a16="http://schemas.microsoft.com/office/drawing/2014/main" id="{7D611709-94F6-AB3E-EF30-2DFBA74D53AE}"/>
              </a:ext>
            </a:extLst>
          </p:cNvPr>
          <p:cNvGrpSpPr/>
          <p:nvPr/>
        </p:nvGrpSpPr>
        <p:grpSpPr>
          <a:xfrm>
            <a:off x="9348893" y="2272907"/>
            <a:ext cx="2173855" cy="2133192"/>
            <a:chOff x="7945159" y="2277410"/>
            <a:chExt cx="2173855" cy="2133192"/>
          </a:xfrm>
        </p:grpSpPr>
        <p:pic>
          <p:nvPicPr>
            <p:cNvPr id="10" name="Imagen 9"/>
            <p:cNvPicPr preferRelativeResize="0">
              <a:picLocks/>
            </p:cNvPicPr>
            <p:nvPr/>
          </p:nvPicPr>
          <p:blipFill>
            <a:blip r:embed="rId5">
              <a:extLst>
                <a:ext uri="{28A0092B-C50C-407E-A947-70E740481C1C}">
                  <a14:useLocalDpi xmlns:a14="http://schemas.microsoft.com/office/drawing/2010/main" val="0"/>
                </a:ext>
              </a:extLst>
            </a:blip>
            <a:stretch>
              <a:fillRect/>
            </a:stretch>
          </p:blipFill>
          <p:spPr>
            <a:xfrm>
              <a:off x="7959014" y="2277410"/>
              <a:ext cx="2160000" cy="1800000"/>
            </a:xfrm>
            <a:prstGeom prst="rect">
              <a:avLst/>
            </a:prstGeom>
          </p:spPr>
        </p:pic>
        <p:sp>
          <p:nvSpPr>
            <p:cNvPr id="20" name="Llamada rectangular 29">
              <a:extLst>
                <a:ext uri="{FF2B5EF4-FFF2-40B4-BE49-F238E27FC236}">
                  <a16:creationId xmlns="" xmlns:a16="http://schemas.microsoft.com/office/drawing/2014/main" id="{737101E1-B13B-39E5-9C09-089F94CF15AE}"/>
                </a:ext>
              </a:extLst>
            </p:cNvPr>
            <p:cNvSpPr/>
            <p:nvPr/>
          </p:nvSpPr>
          <p:spPr>
            <a:xfrm>
              <a:off x="7945159" y="3822864"/>
              <a:ext cx="2160000" cy="587738"/>
            </a:xfrm>
            <a:prstGeom prst="wedgeRectCallout">
              <a:avLst>
                <a:gd name="adj1" fmla="val 20250"/>
                <a:gd name="adj2" fmla="val -607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a:r>
                <a:rPr lang="es-MX" sz="1400" dirty="0"/>
                <a:t>Con los residuos hace Compost</a:t>
              </a:r>
            </a:p>
          </p:txBody>
        </p:sp>
      </p:grpSp>
      <p:sp>
        <p:nvSpPr>
          <p:cNvPr id="30" name="CuadroTexto 29">
            <a:extLst>
              <a:ext uri="{FF2B5EF4-FFF2-40B4-BE49-F238E27FC236}">
                <a16:creationId xmlns="" xmlns:a16="http://schemas.microsoft.com/office/drawing/2014/main" id="{E2AA5FAC-0814-65EE-A519-EB9B283A9651}"/>
              </a:ext>
            </a:extLst>
          </p:cNvPr>
          <p:cNvSpPr txBox="1"/>
          <p:nvPr/>
        </p:nvSpPr>
        <p:spPr>
          <a:xfrm>
            <a:off x="1190542" y="4656784"/>
            <a:ext cx="10294875" cy="1600438"/>
          </a:xfrm>
          <a:prstGeom prst="rect">
            <a:avLst/>
          </a:prstGeom>
          <a:noFill/>
        </p:spPr>
        <p:txBody>
          <a:bodyPr wrap="square">
            <a:spAutoFit/>
          </a:bodyPr>
          <a:lstStyle/>
          <a:p>
            <a:pPr algn="just"/>
            <a:r>
              <a:rPr lang="es-MX" sz="1400" b="1" dirty="0"/>
              <a:t>Los residuos de campo. </a:t>
            </a:r>
            <a:r>
              <a:rPr lang="es-MX" sz="1400" dirty="0"/>
              <a:t>Son materiales que quedan en el terreno o huerto agrícola después de que se ha cosechado el cultivo. Estos residuos incluyen tallos y rastrojos, hojas y vainas de semillas. El residuo puede ser arado directamente en el suelo, o quemarse primero.</a:t>
            </a:r>
          </a:p>
          <a:p>
            <a:endParaRPr lang="es-MX" sz="1400" dirty="0"/>
          </a:p>
          <a:p>
            <a:pPr algn="just"/>
            <a:r>
              <a:rPr lang="es-MX" sz="1400" b="1" dirty="0"/>
              <a:t>Los residuos del proceso. </a:t>
            </a:r>
            <a:r>
              <a:rPr lang="es-MX" sz="1400" dirty="0"/>
              <a:t>Son materiales que quedan después de que el cultivo se procesa en un recurso utilizable. Estos residuos incluyen  cáscaras, semillas,  bagazo y raíces. Se pueden usar como forraje animal, enmienda del suelo o como fertilizante. </a:t>
            </a:r>
          </a:p>
        </p:txBody>
      </p:sp>
      <p:grpSp>
        <p:nvGrpSpPr>
          <p:cNvPr id="8" name="Grupo 7">
            <a:extLst>
              <a:ext uri="{FF2B5EF4-FFF2-40B4-BE49-F238E27FC236}">
                <a16:creationId xmlns="" xmlns:a16="http://schemas.microsoft.com/office/drawing/2014/main" id="{92045EE0-047D-5597-4E0E-A54673DE1181}"/>
              </a:ext>
            </a:extLst>
          </p:cNvPr>
          <p:cNvGrpSpPr/>
          <p:nvPr/>
        </p:nvGrpSpPr>
        <p:grpSpPr>
          <a:xfrm>
            <a:off x="4024331" y="2272976"/>
            <a:ext cx="2172319" cy="2133123"/>
            <a:chOff x="4024331" y="2272976"/>
            <a:chExt cx="2172319" cy="2133123"/>
          </a:xfrm>
        </p:grpSpPr>
        <p:pic>
          <p:nvPicPr>
            <p:cNvPr id="7" name="Imagen 6">
              <a:extLst>
                <a:ext uri="{FF2B5EF4-FFF2-40B4-BE49-F238E27FC236}">
                  <a16:creationId xmlns="" xmlns:a16="http://schemas.microsoft.com/office/drawing/2014/main" id="{5DF729D3-E376-996E-4246-ECCF8700D15A}"/>
                </a:ext>
              </a:extLst>
            </p:cNvPr>
            <p:cNvPicPr preferRelativeResize="0">
              <a:picLocks/>
            </p:cNvPicPr>
            <p:nvPr/>
          </p:nvPicPr>
          <p:blipFill rotWithShape="1">
            <a:blip r:embed="rId6"/>
            <a:srcRect b="7909"/>
            <a:stretch/>
          </p:blipFill>
          <p:spPr>
            <a:xfrm>
              <a:off x="4036650" y="2272976"/>
              <a:ext cx="2160000" cy="1800000"/>
            </a:xfrm>
            <a:prstGeom prst="rect">
              <a:avLst/>
            </a:prstGeom>
          </p:spPr>
        </p:pic>
        <p:sp>
          <p:nvSpPr>
            <p:cNvPr id="16" name="Llamada rectangular 29">
              <a:extLst>
                <a:ext uri="{FF2B5EF4-FFF2-40B4-BE49-F238E27FC236}">
                  <a16:creationId xmlns="" xmlns:a16="http://schemas.microsoft.com/office/drawing/2014/main" id="{483E3A0A-2E52-380A-1AF7-48BE5DCED8CE}"/>
                </a:ext>
              </a:extLst>
            </p:cNvPr>
            <p:cNvSpPr/>
            <p:nvPr/>
          </p:nvSpPr>
          <p:spPr>
            <a:xfrm>
              <a:off x="4024331" y="3818361"/>
              <a:ext cx="2160000" cy="587738"/>
            </a:xfrm>
            <a:prstGeom prst="wedgeRectCallout">
              <a:avLst>
                <a:gd name="adj1" fmla="val 20250"/>
                <a:gd name="adj2" fmla="val -607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a:r>
                <a:rPr lang="es-MX" sz="1400" dirty="0"/>
                <a:t>Utiliza los residuos para alimento de animales</a:t>
              </a:r>
            </a:p>
          </p:txBody>
        </p:sp>
      </p:grpSp>
    </p:spTree>
    <p:extLst>
      <p:ext uri="{BB962C8B-B14F-4D97-AF65-F5344CB8AC3E}">
        <p14:creationId xmlns:p14="http://schemas.microsoft.com/office/powerpoint/2010/main" val="97235809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CF2E5780-1CE6-CA03-693A-EE163964882C}"/>
              </a:ext>
            </a:extLst>
          </p:cNvPr>
          <p:cNvSpPr>
            <a:spLocks noGrp="1"/>
          </p:cNvSpPr>
          <p:nvPr>
            <p:ph type="title"/>
          </p:nvPr>
        </p:nvSpPr>
        <p:spPr/>
        <p:txBody>
          <a:bodyPr>
            <a:normAutofit/>
          </a:bodyPr>
          <a:lstStyle/>
          <a:p>
            <a:r>
              <a:rPr lang="es-EC" dirty="0"/>
              <a:t>¿Para la preparación del suelo utilizo?</a:t>
            </a:r>
          </a:p>
        </p:txBody>
      </p:sp>
      <p:sp>
        <p:nvSpPr>
          <p:cNvPr id="3" name="Marcador de texto 2">
            <a:extLst>
              <a:ext uri="{FF2B5EF4-FFF2-40B4-BE49-F238E27FC236}">
                <a16:creationId xmlns="" xmlns:a16="http://schemas.microsoft.com/office/drawing/2014/main" id="{410B15A7-F248-63C8-D7C1-3E4799EE7C38}"/>
              </a:ext>
            </a:extLst>
          </p:cNvPr>
          <p:cNvSpPr>
            <a:spLocks noGrp="1"/>
          </p:cNvSpPr>
          <p:nvPr>
            <p:ph type="body" sz="quarter" idx="10"/>
          </p:nvPr>
        </p:nvSpPr>
        <p:spPr/>
        <p:txBody>
          <a:bodyPr/>
          <a:lstStyle/>
          <a:p>
            <a:r>
              <a:rPr lang="es-EC" dirty="0"/>
              <a:t>Espeque o Chuzo</a:t>
            </a:r>
          </a:p>
        </p:txBody>
      </p:sp>
      <p:sp>
        <p:nvSpPr>
          <p:cNvPr id="6" name="CuadroTexto 5">
            <a:extLst>
              <a:ext uri="{FF2B5EF4-FFF2-40B4-BE49-F238E27FC236}">
                <a16:creationId xmlns="" xmlns:a16="http://schemas.microsoft.com/office/drawing/2014/main" id="{9B12B8D7-DB25-D5E3-C310-06D4F72781EC}"/>
              </a:ext>
            </a:extLst>
          </p:cNvPr>
          <p:cNvSpPr txBox="1"/>
          <p:nvPr/>
        </p:nvSpPr>
        <p:spPr>
          <a:xfrm>
            <a:off x="797198" y="1485805"/>
            <a:ext cx="10789965" cy="738664"/>
          </a:xfrm>
          <a:prstGeom prst="rect">
            <a:avLst/>
          </a:prstGeom>
          <a:noFill/>
        </p:spPr>
        <p:txBody>
          <a:bodyPr wrap="square">
            <a:spAutoFit/>
          </a:bodyPr>
          <a:lstStyle/>
          <a:p>
            <a:pPr algn="just"/>
            <a:r>
              <a:rPr lang="es-EC" sz="1400" dirty="0">
                <a:effectLst/>
                <a:ea typeface="Calibri" panose="020F0502020204030204" pitchFamily="34" charset="0"/>
                <a:cs typeface="Times New Roman" panose="02020603050405020304" pitchFamily="18" charset="0"/>
              </a:rPr>
              <a:t>El espeque o chuzo no es una herramienta que se use para preparar el suelo, el uso que se le da a esta es como herramienta </a:t>
            </a:r>
            <a:r>
              <a:rPr lang="es-EC" sz="1400" b="1" dirty="0">
                <a:effectLst/>
                <a:ea typeface="Calibri" panose="020F0502020204030204" pitchFamily="34" charset="0"/>
                <a:cs typeface="Times New Roman" panose="02020603050405020304" pitchFamily="18" charset="0"/>
              </a:rPr>
              <a:t>para sembrar</a:t>
            </a:r>
            <a:r>
              <a:rPr lang="es-EC" sz="1400" dirty="0">
                <a:effectLst/>
                <a:ea typeface="Calibri" panose="020F0502020204030204" pitchFamily="34" charset="0"/>
                <a:cs typeface="Times New Roman" panose="02020603050405020304" pitchFamily="18" charset="0"/>
              </a:rPr>
              <a:t>. Sin embargo antes de usar esta herramienta el agricultor realiza la preparación del suelo utilizando la maquinaria y herramientas mencionadas anteriormente.</a:t>
            </a:r>
            <a:endParaRPr lang="es-EC" sz="1400" dirty="0"/>
          </a:p>
        </p:txBody>
      </p:sp>
      <p:pic>
        <p:nvPicPr>
          <p:cNvPr id="8" name="Imagen 7">
            <a:extLst>
              <a:ext uri="{FF2B5EF4-FFF2-40B4-BE49-F238E27FC236}">
                <a16:creationId xmlns="" xmlns:a16="http://schemas.microsoft.com/office/drawing/2014/main" id="{B6DEFAD7-AA4B-CDF8-9FC5-E4E76C2D7A81}"/>
              </a:ext>
            </a:extLst>
          </p:cNvPr>
          <p:cNvPicPr>
            <a:picLocks noChangeAspect="1"/>
          </p:cNvPicPr>
          <p:nvPr/>
        </p:nvPicPr>
        <p:blipFill rotWithShape="1">
          <a:blip r:embed="rId2"/>
          <a:srcRect r="22876"/>
          <a:stretch/>
        </p:blipFill>
        <p:spPr>
          <a:xfrm flipH="1">
            <a:off x="7808686" y="2535516"/>
            <a:ext cx="3586252" cy="3483000"/>
          </a:xfrm>
          <a:prstGeom prst="rect">
            <a:avLst/>
          </a:prstGeom>
        </p:spPr>
      </p:pic>
      <p:pic>
        <p:nvPicPr>
          <p:cNvPr id="10" name="Imagen 9">
            <a:extLst>
              <a:ext uri="{FF2B5EF4-FFF2-40B4-BE49-F238E27FC236}">
                <a16:creationId xmlns="" xmlns:a16="http://schemas.microsoft.com/office/drawing/2014/main" id="{954D4BA6-1371-6DD0-8898-A12A2484A3F3}"/>
              </a:ext>
            </a:extLst>
          </p:cNvPr>
          <p:cNvPicPr>
            <a:picLocks noChangeAspect="1"/>
          </p:cNvPicPr>
          <p:nvPr/>
        </p:nvPicPr>
        <p:blipFill rotWithShape="1">
          <a:blip r:embed="rId3"/>
          <a:srcRect l="20649"/>
          <a:stretch/>
        </p:blipFill>
        <p:spPr>
          <a:xfrm>
            <a:off x="824752" y="2535516"/>
            <a:ext cx="3586253" cy="3389602"/>
          </a:xfrm>
          <a:prstGeom prst="rect">
            <a:avLst/>
          </a:prstGeom>
        </p:spPr>
      </p:pic>
      <p:pic>
        <p:nvPicPr>
          <p:cNvPr id="16" name="Imagen 15">
            <a:extLst>
              <a:ext uri="{FF2B5EF4-FFF2-40B4-BE49-F238E27FC236}">
                <a16:creationId xmlns="" xmlns:a16="http://schemas.microsoft.com/office/drawing/2014/main" id="{52EA2EA3-C7BD-AE8A-F530-405188FACD23}"/>
              </a:ext>
            </a:extLst>
          </p:cNvPr>
          <p:cNvPicPr>
            <a:picLocks noChangeAspect="1"/>
          </p:cNvPicPr>
          <p:nvPr/>
        </p:nvPicPr>
        <p:blipFill>
          <a:blip r:embed="rId4"/>
          <a:stretch>
            <a:fillRect/>
          </a:stretch>
        </p:blipFill>
        <p:spPr>
          <a:xfrm>
            <a:off x="5720013" y="2515332"/>
            <a:ext cx="1831344" cy="3802341"/>
          </a:xfrm>
          <a:prstGeom prst="rect">
            <a:avLst/>
          </a:prstGeom>
        </p:spPr>
      </p:pic>
      <p:pic>
        <p:nvPicPr>
          <p:cNvPr id="9" name="Imagen 8"/>
          <p:cNvPicPr>
            <a:picLocks noChangeAspect="1"/>
          </p:cNvPicPr>
          <p:nvPr/>
        </p:nvPicPr>
        <p:blipFill rotWithShape="1">
          <a:blip r:embed="rId5"/>
          <a:srcRect l="60072"/>
          <a:stretch/>
        </p:blipFill>
        <p:spPr>
          <a:xfrm>
            <a:off x="4879125" y="2522027"/>
            <a:ext cx="802252" cy="3545369"/>
          </a:xfrm>
          <a:prstGeom prst="rect">
            <a:avLst/>
          </a:prstGeom>
        </p:spPr>
      </p:pic>
    </p:spTree>
    <p:extLst>
      <p:ext uri="{BB962C8B-B14F-4D97-AF65-F5344CB8AC3E}">
        <p14:creationId xmlns:p14="http://schemas.microsoft.com/office/powerpoint/2010/main" val="1478963895"/>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1048AA29-A0A6-4473-90BD-1F4C41713103}"/>
              </a:ext>
            </a:extLst>
          </p:cNvPr>
          <p:cNvSpPr>
            <a:spLocks noGrp="1"/>
          </p:cNvSpPr>
          <p:nvPr>
            <p:ph type="title"/>
          </p:nvPr>
        </p:nvSpPr>
        <p:spPr/>
        <p:txBody>
          <a:bodyPr>
            <a:normAutofit/>
          </a:bodyPr>
          <a:lstStyle/>
          <a:p>
            <a:r>
              <a:rPr lang="es-MX" dirty="0">
                <a:latin typeface="Century Gothic" panose="020B0502020202020204" pitchFamily="34" charset="0"/>
              </a:rPr>
              <a:t>Cultivos transitorios</a:t>
            </a:r>
            <a:endParaRPr lang="es-EC" dirty="0">
              <a:latin typeface="Century Gothic" panose="020B0502020202020204" pitchFamily="34" charset="0"/>
            </a:endParaRPr>
          </a:p>
        </p:txBody>
      </p:sp>
      <p:sp>
        <p:nvSpPr>
          <p:cNvPr id="8" name="Marcador de contenido 8">
            <a:extLst>
              <a:ext uri="{FF2B5EF4-FFF2-40B4-BE49-F238E27FC236}">
                <a16:creationId xmlns="" xmlns:a16="http://schemas.microsoft.com/office/drawing/2014/main" id="{0A2E3018-C0B5-48A1-8EEF-26954AB586B7}"/>
              </a:ext>
            </a:extLst>
          </p:cNvPr>
          <p:cNvSpPr>
            <a:spLocks noGrp="1"/>
          </p:cNvSpPr>
          <p:nvPr>
            <p:ph type="body" sz="quarter" idx="10"/>
          </p:nvPr>
        </p:nvSpPr>
        <p:spPr/>
        <p:txBody>
          <a:bodyPr>
            <a:normAutofit/>
          </a:bodyPr>
          <a:lstStyle/>
          <a:p>
            <a:pPr marL="285750" indent="-285750">
              <a:buFont typeface="Arial" panose="020B0604020202020204" pitchFamily="34" charset="0"/>
              <a:buChar char="•"/>
            </a:pPr>
            <a:r>
              <a:rPr lang="es-MX" sz="1800" b="1" dirty="0">
                <a:solidFill>
                  <a:schemeClr val="tx1"/>
                </a:solidFill>
              </a:rPr>
              <a:t>Variables</a:t>
            </a:r>
            <a:endParaRPr lang="es-EC" sz="1800" b="1" dirty="0">
              <a:solidFill>
                <a:schemeClr val="tx1"/>
              </a:solidFill>
            </a:endParaRPr>
          </a:p>
        </p:txBody>
      </p:sp>
      <p:sp>
        <p:nvSpPr>
          <p:cNvPr id="12" name="CuadroTexto 11">
            <a:extLst>
              <a:ext uri="{FF2B5EF4-FFF2-40B4-BE49-F238E27FC236}">
                <a16:creationId xmlns="" xmlns:a16="http://schemas.microsoft.com/office/drawing/2014/main" id="{A2435B81-C18C-4D7F-BE10-863D8C48E622}"/>
              </a:ext>
            </a:extLst>
          </p:cNvPr>
          <p:cNvSpPr txBox="1"/>
          <p:nvPr/>
        </p:nvSpPr>
        <p:spPr>
          <a:xfrm>
            <a:off x="4245002" y="2242340"/>
            <a:ext cx="6096000" cy="2971583"/>
          </a:xfrm>
          <a:prstGeom prst="rect">
            <a:avLst/>
          </a:prstGeom>
          <a:noFill/>
        </p:spPr>
        <p:txBody>
          <a:bodyPr wrap="square">
            <a:spAutoFit/>
          </a:bodyPr>
          <a:lstStyle/>
          <a:p>
            <a:pPr algn="just">
              <a:lnSpc>
                <a:spcPct val="115000"/>
              </a:lnSpc>
              <a:spcBef>
                <a:spcPts val="1200"/>
              </a:spcBef>
            </a:pP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Col </a:t>
            </a:r>
            <a:r>
              <a:rPr lang="es-EC" sz="1400" b="1" dirty="0" smtClean="0">
                <a:latin typeface="Century Gothic" panose="020B0502020202020204" pitchFamily="34" charset="0"/>
                <a:ea typeface="Calibri" panose="020F0502020204030204" pitchFamily="34" charset="0"/>
                <a:cs typeface="Times New Roman" panose="02020603050405020304" pitchFamily="18" charset="0"/>
              </a:rPr>
              <a:t>77</a:t>
            </a:r>
            <a:r>
              <a:rPr lang="es-EC" sz="1400" b="1" dirty="0" smtClean="0">
                <a:effectLst/>
                <a:latin typeface="Century Gothic" panose="020B0502020202020204" pitchFamily="34" charset="0"/>
                <a:ea typeface="Calibri" panose="020F0502020204030204" pitchFamily="34" charset="0"/>
                <a:cs typeface="Times New Roman" panose="02020603050405020304" pitchFamily="18" charset="0"/>
              </a:rPr>
              <a:t>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Empleo – Trabajadores ocasionales</a:t>
            </a:r>
          </a:p>
          <a:p>
            <a:pPr algn="just">
              <a:lnSpc>
                <a:spcPct val="115000"/>
              </a:lnSpc>
            </a:pPr>
            <a:r>
              <a:rPr lang="es-EC" sz="1400" dirty="0">
                <a:effectLst/>
                <a:latin typeface="Century Gothic" panose="020B0502020202020204" pitchFamily="34" charset="0"/>
                <a:ea typeface="Calibri" panose="020F0502020204030204" pitchFamily="34" charset="0"/>
                <a:cs typeface="Times New Roman" panose="02020603050405020304" pitchFamily="18" charset="0"/>
              </a:rPr>
              <a:t>En esta pregunta se solicitará información exclusivamente sobre los trabajadores ocasionales contratados para el desarrollo del cultivo en cuestión, si existen trabajadores permanentes  no deberán registrarse en este apartado, sino en el capítulo 12.</a:t>
            </a:r>
          </a:p>
          <a:p>
            <a:pPr algn="just">
              <a:lnSpc>
                <a:spcPct val="115000"/>
              </a:lnSpc>
            </a:pPr>
            <a:endParaRPr lang="es-EC" sz="1400" dirty="0">
              <a:effectLst/>
              <a:latin typeface="Century Gothic" panose="020B0502020202020204" pitchFamily="34" charset="0"/>
              <a:ea typeface="Calibri" panose="020F0502020204030204" pitchFamily="34" charset="0"/>
              <a:cs typeface="Times New Roman" panose="02020603050405020304" pitchFamily="18" charset="0"/>
            </a:endParaRPr>
          </a:p>
          <a:p>
            <a:pPr algn="just">
              <a:lnSpc>
                <a:spcPct val="115000"/>
              </a:lnSpc>
              <a:spcBef>
                <a:spcPts val="1200"/>
              </a:spcBef>
            </a:pP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Col </a:t>
            </a:r>
            <a:r>
              <a:rPr lang="es-EC" sz="1400" b="1" dirty="0" smtClean="0">
                <a:latin typeface="Century Gothic" panose="020B0502020202020204" pitchFamily="34" charset="0"/>
                <a:ea typeface="Calibri" panose="020F0502020204030204" pitchFamily="34" charset="0"/>
                <a:cs typeface="Times New Roman" panose="02020603050405020304" pitchFamily="18" charset="0"/>
              </a:rPr>
              <a:t>78</a:t>
            </a:r>
            <a:r>
              <a:rPr lang="es-EC" sz="1400" b="1" dirty="0" smtClean="0">
                <a:effectLst/>
                <a:latin typeface="Century Gothic" panose="020B0502020202020204" pitchFamily="34" charset="0"/>
                <a:ea typeface="Calibri" panose="020F0502020204030204" pitchFamily="34" charset="0"/>
                <a:cs typeface="Times New Roman" panose="02020603050405020304" pitchFamily="18" charset="0"/>
              </a:rPr>
              <a:t>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Empleo – Trabajadores familiares</a:t>
            </a:r>
          </a:p>
          <a:p>
            <a:pPr algn="just">
              <a:lnSpc>
                <a:spcPct val="115000"/>
              </a:lnSpc>
            </a:pPr>
            <a:r>
              <a:rPr lang="es-EC" sz="1400" dirty="0">
                <a:effectLst/>
                <a:latin typeface="Century Gothic" panose="020B0502020202020204" pitchFamily="34" charset="0"/>
                <a:ea typeface="Calibri" panose="020F0502020204030204" pitchFamily="34" charset="0"/>
                <a:cs typeface="Times New Roman" panose="02020603050405020304" pitchFamily="18" charset="0"/>
              </a:rPr>
              <a:t>En esta categoría se consideran a los familiares hombres y mujeres que tengan o no profesión, pero que hayan trabajado en los terrenos, bajo la responsabilidad de la persona productora sin percibir remuneración alguna.</a:t>
            </a:r>
          </a:p>
        </p:txBody>
      </p:sp>
      <p:pic>
        <p:nvPicPr>
          <p:cNvPr id="2" name="Imagen 1"/>
          <p:cNvPicPr>
            <a:picLocks noChangeAspect="1"/>
          </p:cNvPicPr>
          <p:nvPr/>
        </p:nvPicPr>
        <p:blipFill>
          <a:blip r:embed="rId2"/>
          <a:stretch>
            <a:fillRect/>
          </a:stretch>
        </p:blipFill>
        <p:spPr>
          <a:xfrm>
            <a:off x="1481072" y="1772463"/>
            <a:ext cx="1822152" cy="4241971"/>
          </a:xfrm>
          <a:prstGeom prst="rect">
            <a:avLst/>
          </a:prstGeom>
        </p:spPr>
      </p:pic>
    </p:spTree>
    <p:extLst>
      <p:ext uri="{BB962C8B-B14F-4D97-AF65-F5344CB8AC3E}">
        <p14:creationId xmlns:p14="http://schemas.microsoft.com/office/powerpoint/2010/main" val="40457808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p:cNvSpPr>
          <p:nvPr/>
        </p:nvSpPr>
        <p:spPr>
          <a:xfrm>
            <a:off x="938866" y="436892"/>
            <a:ext cx="7227771" cy="53002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r>
              <a:rPr lang="es-EC" smtClean="0"/>
              <a:t>Estructura del trabajo en campo…</a:t>
            </a:r>
            <a:endParaRPr lang="es-EC" dirty="0"/>
          </a:p>
        </p:txBody>
      </p:sp>
      <p:sp>
        <p:nvSpPr>
          <p:cNvPr id="5" name="5 Marcador de contenido"/>
          <p:cNvSpPr txBox="1">
            <a:spLocks/>
          </p:cNvSpPr>
          <p:nvPr/>
        </p:nvSpPr>
        <p:spPr>
          <a:xfrm>
            <a:off x="938866" y="1002541"/>
            <a:ext cx="7227614" cy="49915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646E78"/>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C" sz="1600" b="1" smtClean="0"/>
              <a:t>Conformación de equipos</a:t>
            </a:r>
            <a:endParaRPr lang="es-EC" sz="1600" b="1" dirty="0"/>
          </a:p>
        </p:txBody>
      </p:sp>
      <p:graphicFrame>
        <p:nvGraphicFramePr>
          <p:cNvPr id="6" name="7 Diagrama"/>
          <p:cNvGraphicFramePr/>
          <p:nvPr>
            <p:extLst>
              <p:ext uri="{D42A27DB-BD31-4B8C-83A1-F6EECF244321}">
                <p14:modId xmlns:p14="http://schemas.microsoft.com/office/powerpoint/2010/main" val="2151418932"/>
              </p:ext>
            </p:extLst>
          </p:nvPr>
        </p:nvGraphicFramePr>
        <p:xfrm>
          <a:off x="811469" y="1719644"/>
          <a:ext cx="9091715" cy="47089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4" descr="http://us.cdn4.123rf.com/168nwm/johan2011/johan20111109/johan2011110900061/10695334-3d-little-human-character-the-inspector-holding-a-clip-board-and-a-pen-people-series.jpg"/>
          <p:cNvPicPr>
            <a:picLocks noChangeAspect="1" noChangeArrowheads="1"/>
          </p:cNvPicPr>
          <p:nvPr/>
        </p:nvPicPr>
        <p:blipFill>
          <a:blip r:embed="rId7"/>
          <a:srcRect/>
          <a:stretch>
            <a:fillRect/>
          </a:stretch>
        </p:blipFill>
        <p:spPr bwMode="auto">
          <a:xfrm>
            <a:off x="5076657" y="3577607"/>
            <a:ext cx="743067" cy="921668"/>
          </a:xfrm>
          <a:prstGeom prst="rect">
            <a:avLst/>
          </a:prstGeom>
          <a:noFill/>
        </p:spPr>
      </p:pic>
      <p:pic>
        <p:nvPicPr>
          <p:cNvPr id="8" name="Picture 5"/>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5709906" y="3756652"/>
            <a:ext cx="1007312" cy="698174"/>
          </a:xfrm>
          <a:prstGeom prst="rect">
            <a:avLst/>
          </a:prstGeom>
          <a:noFill/>
          <a:ln w="9525">
            <a:noFill/>
            <a:miter lim="800000"/>
            <a:headEnd/>
            <a:tailEnd/>
          </a:ln>
        </p:spPr>
      </p:pic>
      <p:pic>
        <p:nvPicPr>
          <p:cNvPr id="9" name="Picture 4" descr="http://us.cdn4.123rf.com/168nwm/johan2011/johan20111109/johan2011110900061/10695334-3d-little-human-character-the-inspector-holding-a-clip-board-and-a-pen-people-series.jpg"/>
          <p:cNvPicPr>
            <a:picLocks noChangeAspect="1" noChangeArrowheads="1"/>
          </p:cNvPicPr>
          <p:nvPr/>
        </p:nvPicPr>
        <p:blipFill>
          <a:blip r:embed="rId7"/>
          <a:srcRect/>
          <a:stretch>
            <a:fillRect/>
          </a:stretch>
        </p:blipFill>
        <p:spPr bwMode="auto">
          <a:xfrm flipH="1">
            <a:off x="6283170" y="1957792"/>
            <a:ext cx="434048" cy="578731"/>
          </a:xfrm>
          <a:prstGeom prst="rect">
            <a:avLst/>
          </a:prstGeom>
          <a:noFill/>
        </p:spPr>
      </p:pic>
      <p:pic>
        <p:nvPicPr>
          <p:cNvPr id="10" name="Picture 5"/>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7196399" y="1957792"/>
            <a:ext cx="776756" cy="578731"/>
          </a:xfrm>
          <a:prstGeom prst="rect">
            <a:avLst/>
          </a:prstGeom>
          <a:noFill/>
          <a:ln w="9525">
            <a:noFill/>
            <a:miter lim="800000"/>
            <a:headEnd/>
            <a:tailEnd/>
          </a:ln>
        </p:spPr>
      </p:pic>
      <p:pic>
        <p:nvPicPr>
          <p:cNvPr id="11" name="Picture 4" descr="http://us.cdn4.123rf.com/168nwm/johan2011/johan20111109/johan2011110900061/10695334-3d-little-human-character-the-inspector-holding-a-clip-board-and-a-pen-people-series.jpg"/>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flipH="1">
            <a:off x="6899201" y="1957791"/>
            <a:ext cx="407331" cy="543108"/>
          </a:xfrm>
          <a:prstGeom prst="rect">
            <a:avLst/>
          </a:prstGeom>
          <a:noFill/>
        </p:spPr>
      </p:pic>
      <p:pic>
        <p:nvPicPr>
          <p:cNvPr id="12" name="Picture 7"/>
          <p:cNvPicPr>
            <a:picLocks noChangeAspect="1" noChangeArrowheads="1"/>
          </p:cNvPicPr>
          <p:nvPr/>
        </p:nvPicPr>
        <p:blipFill>
          <a:blip r:embed="rId9"/>
          <a:srcRect/>
          <a:stretch>
            <a:fillRect/>
          </a:stretch>
        </p:blipFill>
        <p:spPr bwMode="auto">
          <a:xfrm>
            <a:off x="8588195" y="5395768"/>
            <a:ext cx="644248" cy="871382"/>
          </a:xfrm>
          <a:prstGeom prst="rect">
            <a:avLst/>
          </a:prstGeom>
          <a:noFill/>
          <a:ln w="9525">
            <a:noFill/>
            <a:miter lim="800000"/>
            <a:headEnd/>
            <a:tailEnd/>
          </a:ln>
        </p:spPr>
      </p:pic>
      <p:pic>
        <p:nvPicPr>
          <p:cNvPr id="13" name="Picture 2" descr="Resultado de imagen de superviso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04969" y="1957792"/>
            <a:ext cx="323916" cy="57872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http://us.cdn4.123rf.com/168nwm/johan2011/johan20111109/johan2011110900061/10695334-3d-little-human-character-the-inspector-holding-a-clip-board-and-a-pen-people-series.jpg"/>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flipH="1">
            <a:off x="6585141" y="1957792"/>
            <a:ext cx="422662" cy="563549"/>
          </a:xfrm>
          <a:prstGeom prst="rect">
            <a:avLst/>
          </a:prstGeom>
          <a:noFill/>
        </p:spPr>
      </p:pic>
    </p:spTree>
    <p:extLst>
      <p:ext uri="{BB962C8B-B14F-4D97-AF65-F5344CB8AC3E}">
        <p14:creationId xmlns:p14="http://schemas.microsoft.com/office/powerpoint/2010/main" val="1143573464"/>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1048AA29-A0A6-4473-90BD-1F4C41713103}"/>
              </a:ext>
            </a:extLst>
          </p:cNvPr>
          <p:cNvSpPr>
            <a:spLocks noGrp="1"/>
          </p:cNvSpPr>
          <p:nvPr>
            <p:ph type="title"/>
          </p:nvPr>
        </p:nvSpPr>
        <p:spPr/>
        <p:txBody>
          <a:bodyPr>
            <a:normAutofit/>
          </a:bodyPr>
          <a:lstStyle/>
          <a:p>
            <a:r>
              <a:rPr lang="es-MX" dirty="0">
                <a:latin typeface="Century Gothic" panose="020B0502020202020204" pitchFamily="34" charset="0"/>
              </a:rPr>
              <a:t>Cultivos transitorios</a:t>
            </a:r>
            <a:endParaRPr lang="es-EC" dirty="0">
              <a:latin typeface="Century Gothic" panose="020B0502020202020204" pitchFamily="34" charset="0"/>
            </a:endParaRPr>
          </a:p>
        </p:txBody>
      </p:sp>
      <p:sp>
        <p:nvSpPr>
          <p:cNvPr id="8" name="Marcador de contenido 8">
            <a:extLst>
              <a:ext uri="{FF2B5EF4-FFF2-40B4-BE49-F238E27FC236}">
                <a16:creationId xmlns="" xmlns:a16="http://schemas.microsoft.com/office/drawing/2014/main" id="{0A2E3018-C0B5-48A1-8EEF-26954AB586B7}"/>
              </a:ext>
            </a:extLst>
          </p:cNvPr>
          <p:cNvSpPr>
            <a:spLocks noGrp="1"/>
          </p:cNvSpPr>
          <p:nvPr>
            <p:ph type="body" sz="quarter" idx="10"/>
          </p:nvPr>
        </p:nvSpPr>
        <p:spPr/>
        <p:txBody>
          <a:bodyPr>
            <a:normAutofit/>
          </a:bodyPr>
          <a:lstStyle/>
          <a:p>
            <a:pPr marL="285750" indent="-285750">
              <a:buFont typeface="Arial" panose="020B0604020202020204" pitchFamily="34" charset="0"/>
              <a:buChar char="•"/>
            </a:pPr>
            <a:r>
              <a:rPr lang="es-MX" sz="1800" b="1" dirty="0">
                <a:solidFill>
                  <a:schemeClr val="tx1"/>
                </a:solidFill>
              </a:rPr>
              <a:t>Variables</a:t>
            </a:r>
            <a:endParaRPr lang="es-EC" sz="1800" b="1" dirty="0">
              <a:solidFill>
                <a:schemeClr val="tx1"/>
              </a:solidFill>
            </a:endParaRPr>
          </a:p>
        </p:txBody>
      </p:sp>
      <p:sp>
        <p:nvSpPr>
          <p:cNvPr id="12" name="CuadroTexto 11">
            <a:extLst>
              <a:ext uri="{FF2B5EF4-FFF2-40B4-BE49-F238E27FC236}">
                <a16:creationId xmlns="" xmlns:a16="http://schemas.microsoft.com/office/drawing/2014/main" id="{A2435B81-C18C-4D7F-BE10-863D8C48E622}"/>
              </a:ext>
            </a:extLst>
          </p:cNvPr>
          <p:cNvSpPr txBox="1"/>
          <p:nvPr/>
        </p:nvSpPr>
        <p:spPr>
          <a:xfrm>
            <a:off x="6935187" y="1922660"/>
            <a:ext cx="4773883" cy="3648691"/>
          </a:xfrm>
          <a:prstGeom prst="rect">
            <a:avLst/>
          </a:prstGeom>
          <a:noFill/>
        </p:spPr>
        <p:txBody>
          <a:bodyPr wrap="square">
            <a:spAutoFit/>
          </a:bodyPr>
          <a:lstStyle/>
          <a:p>
            <a:pPr algn="just">
              <a:lnSpc>
                <a:spcPct val="115000"/>
              </a:lnSpc>
              <a:spcBef>
                <a:spcPts val="1200"/>
              </a:spcBef>
            </a:pP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Col </a:t>
            </a:r>
            <a:r>
              <a:rPr lang="es-EC" sz="1400" b="1" dirty="0" smtClean="0">
                <a:latin typeface="Century Gothic" panose="020B0502020202020204" pitchFamily="34" charset="0"/>
                <a:ea typeface="Calibri" panose="020F0502020204030204" pitchFamily="34" charset="0"/>
                <a:cs typeface="Times New Roman" panose="02020603050405020304" pitchFamily="18" charset="0"/>
              </a:rPr>
              <a:t>79</a:t>
            </a:r>
            <a:r>
              <a:rPr lang="es-EC" sz="1400" b="1" dirty="0" smtClean="0">
                <a:effectLst/>
                <a:latin typeface="Century Gothic" panose="020B0502020202020204" pitchFamily="34" charset="0"/>
                <a:ea typeface="Calibri" panose="020F0502020204030204" pitchFamily="34" charset="0"/>
                <a:cs typeface="Times New Roman" panose="02020603050405020304" pitchFamily="18" charset="0"/>
              </a:rPr>
              <a:t>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a la </a:t>
            </a:r>
            <a:r>
              <a:rPr lang="es-EC" sz="1400" b="1" dirty="0" smtClean="0">
                <a:latin typeface="Century Gothic" panose="020B0502020202020204" pitchFamily="34" charset="0"/>
                <a:ea typeface="Calibri" panose="020F0502020204030204" pitchFamily="34" charset="0"/>
                <a:cs typeface="Times New Roman" panose="02020603050405020304" pitchFamily="18" charset="0"/>
              </a:rPr>
              <a:t>84</a:t>
            </a:r>
            <a:r>
              <a:rPr lang="es-EC" sz="1400" b="1" dirty="0" smtClean="0">
                <a:effectLst/>
                <a:latin typeface="Century Gothic" panose="020B0502020202020204" pitchFamily="34" charset="0"/>
                <a:ea typeface="Calibri" panose="020F0502020204030204" pitchFamily="34" charset="0"/>
                <a:cs typeface="Times New Roman" panose="02020603050405020304" pitchFamily="18" charset="0"/>
              </a:rPr>
              <a:t>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Intensión de Siembra</a:t>
            </a:r>
          </a:p>
          <a:p>
            <a:endParaRPr lang="es-EC" sz="500" dirty="0"/>
          </a:p>
          <a:p>
            <a:pPr algn="just"/>
            <a:r>
              <a:rPr lang="es-EC" sz="1400" dirty="0"/>
              <a:t>El objetivo de estas preguntas es el de conocer con antelación lo que piensa sembrar el productor en cada uno de los terrenos, </a:t>
            </a:r>
            <a:r>
              <a:rPr lang="es-EC" sz="1400" b="1" dirty="0"/>
              <a:t>en el mismo período de tiempo, registrado en las columnas 7 y 9</a:t>
            </a:r>
            <a:r>
              <a:rPr lang="es-EC" sz="1400" dirty="0"/>
              <a:t>. </a:t>
            </a:r>
          </a:p>
          <a:p>
            <a:endParaRPr lang="es-EC" sz="1400" dirty="0"/>
          </a:p>
          <a:p>
            <a:pPr algn="just"/>
            <a:r>
              <a:rPr lang="es-EC" sz="1400" dirty="0"/>
              <a:t>Solo registre los cultivos que el productor manifiesta con </a:t>
            </a:r>
            <a:r>
              <a:rPr lang="es-EC" sz="1400" b="1" u="sng" dirty="0"/>
              <a:t>certeza</a:t>
            </a:r>
            <a:r>
              <a:rPr lang="es-EC" sz="1400" dirty="0"/>
              <a:t> va a sembrar en el mismo período que indico en el año </a:t>
            </a:r>
            <a:r>
              <a:rPr lang="es-EC" sz="1400" dirty="0" smtClean="0"/>
              <a:t>2026 </a:t>
            </a:r>
            <a:r>
              <a:rPr lang="es-EC" sz="1400" dirty="0"/>
              <a:t>por cada uno de los terrenos.</a:t>
            </a:r>
          </a:p>
          <a:p>
            <a:pPr algn="just"/>
            <a:endParaRPr lang="es-EC" sz="1400" dirty="0"/>
          </a:p>
          <a:p>
            <a:pPr algn="just"/>
            <a:r>
              <a:rPr lang="es-EC" sz="1400" dirty="0"/>
              <a:t>Si existen asociamientos entre transitorios registrados en las columnas 3 y 4 (condición de cultivo y orden de asociamiento) </a:t>
            </a:r>
            <a:r>
              <a:rPr lang="es-EC" sz="1400" b="1" dirty="0"/>
              <a:t>pregunte una sola vez</a:t>
            </a:r>
            <a:r>
              <a:rPr lang="es-EC" sz="1400" dirty="0"/>
              <a:t> la intensión de siembra </a:t>
            </a:r>
            <a:r>
              <a:rPr lang="es-EC" sz="1400" b="1" dirty="0"/>
              <a:t>por asociamiento</a:t>
            </a:r>
            <a:r>
              <a:rPr lang="es-EC" sz="1400" dirty="0"/>
              <a:t>, registre la información en el primer cultivo que conforma el asociamiento, el resto de cultivos del respectivo asociamiento vendrán con código 2 en la columna 83. </a:t>
            </a:r>
          </a:p>
        </p:txBody>
      </p:sp>
      <p:pic>
        <p:nvPicPr>
          <p:cNvPr id="3" name="Imagen 2"/>
          <p:cNvPicPr>
            <a:picLocks noChangeAspect="1"/>
          </p:cNvPicPr>
          <p:nvPr/>
        </p:nvPicPr>
        <p:blipFill>
          <a:blip r:embed="rId2"/>
          <a:stretch>
            <a:fillRect/>
          </a:stretch>
        </p:blipFill>
        <p:spPr>
          <a:xfrm>
            <a:off x="1249250" y="1784646"/>
            <a:ext cx="5003310" cy="4054406"/>
          </a:xfrm>
          <a:prstGeom prst="rect">
            <a:avLst/>
          </a:prstGeom>
        </p:spPr>
      </p:pic>
    </p:spTree>
    <p:extLst>
      <p:ext uri="{BB962C8B-B14F-4D97-AF65-F5344CB8AC3E}">
        <p14:creationId xmlns:p14="http://schemas.microsoft.com/office/powerpoint/2010/main" val="229048528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E84F0888-1108-4BB3-96ED-BF4778C72FC4}"/>
              </a:ext>
            </a:extLst>
          </p:cNvPr>
          <p:cNvSpPr>
            <a:spLocks noGrp="1"/>
          </p:cNvSpPr>
          <p:nvPr>
            <p:ph type="title"/>
          </p:nvPr>
        </p:nvSpPr>
        <p:spPr/>
        <p:txBody>
          <a:bodyPr>
            <a:normAutofit/>
          </a:bodyPr>
          <a:lstStyle/>
          <a:p>
            <a:r>
              <a:rPr lang="es-MX" dirty="0">
                <a:latin typeface="Century Gothic" panose="020B0502020202020204" pitchFamily="34" charset="0"/>
              </a:rPr>
              <a:t>Casos especiales</a:t>
            </a:r>
            <a:endParaRPr lang="es-EC" dirty="0">
              <a:latin typeface="Century Gothic" panose="020B0502020202020204" pitchFamily="34" charset="0"/>
            </a:endParaRPr>
          </a:p>
        </p:txBody>
      </p:sp>
      <p:sp>
        <p:nvSpPr>
          <p:cNvPr id="8" name="Marcador de contenido 5">
            <a:extLst>
              <a:ext uri="{FF2B5EF4-FFF2-40B4-BE49-F238E27FC236}">
                <a16:creationId xmlns="" xmlns:a16="http://schemas.microsoft.com/office/drawing/2014/main" id="{7E034410-F29C-45CA-9264-FD6EBB144BEE}"/>
              </a:ext>
            </a:extLst>
          </p:cNvPr>
          <p:cNvSpPr txBox="1">
            <a:spLocks/>
          </p:cNvSpPr>
          <p:nvPr/>
        </p:nvSpPr>
        <p:spPr>
          <a:xfrm>
            <a:off x="998705" y="915400"/>
            <a:ext cx="8570266" cy="28830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s-MX" sz="1800" b="1" dirty="0">
                <a:solidFill>
                  <a:schemeClr val="tx1"/>
                </a:solidFill>
              </a:rPr>
              <a:t>Cultivos transitorios</a:t>
            </a:r>
            <a:endParaRPr lang="es-EC" sz="1800" b="1" dirty="0">
              <a:solidFill>
                <a:schemeClr val="tx1"/>
              </a:solidFill>
            </a:endParaRPr>
          </a:p>
        </p:txBody>
      </p:sp>
      <p:graphicFrame>
        <p:nvGraphicFramePr>
          <p:cNvPr id="10" name="4 Diagrama">
            <a:extLst>
              <a:ext uri="{FF2B5EF4-FFF2-40B4-BE49-F238E27FC236}">
                <a16:creationId xmlns="" xmlns:a16="http://schemas.microsoft.com/office/drawing/2014/main" id="{353FFEA6-E336-4BFA-94C8-61707BA989A4}"/>
              </a:ext>
            </a:extLst>
          </p:cNvPr>
          <p:cNvGraphicFramePr/>
          <p:nvPr>
            <p:extLst/>
          </p:nvPr>
        </p:nvGraphicFramePr>
        <p:xfrm>
          <a:off x="998705" y="1272916"/>
          <a:ext cx="10194589" cy="55850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2" name="Picture 2" descr="Resultado de imagen para tomate">
            <a:extLst>
              <a:ext uri="{FF2B5EF4-FFF2-40B4-BE49-F238E27FC236}">
                <a16:creationId xmlns="" xmlns:a16="http://schemas.microsoft.com/office/drawing/2014/main" id="{6C88A076-737F-4765-909F-F437C4C53D59}"/>
              </a:ext>
            </a:extLst>
          </p:cNvPr>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96308" y="5239258"/>
            <a:ext cx="2250266" cy="1490404"/>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906230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2 Diagrama">
            <a:extLst>
              <a:ext uri="{FF2B5EF4-FFF2-40B4-BE49-F238E27FC236}">
                <a16:creationId xmlns="" xmlns:a16="http://schemas.microsoft.com/office/drawing/2014/main" id="{8AB245C6-0FAE-4CAE-B5B5-4E2DFDAA71BD}"/>
              </a:ext>
            </a:extLst>
          </p:cNvPr>
          <p:cNvGraphicFramePr/>
          <p:nvPr>
            <p:extLst/>
          </p:nvPr>
        </p:nvGraphicFramePr>
        <p:xfrm>
          <a:off x="737964" y="833100"/>
          <a:ext cx="4343408" cy="55444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Conector recto 5">
            <a:extLst>
              <a:ext uri="{FF2B5EF4-FFF2-40B4-BE49-F238E27FC236}">
                <a16:creationId xmlns="" xmlns:a16="http://schemas.microsoft.com/office/drawing/2014/main" id="{B3522DBE-1969-4B1D-89A3-8649125AAD64}"/>
              </a:ext>
            </a:extLst>
          </p:cNvPr>
          <p:cNvSpPr/>
          <p:nvPr/>
        </p:nvSpPr>
        <p:spPr>
          <a:xfrm>
            <a:off x="5572339" y="1676350"/>
            <a:ext cx="224678" cy="1772500"/>
          </a:xfrm>
          <a:custGeom>
            <a:avLst/>
            <a:gdLst/>
            <a:ahLst/>
            <a:cxnLst/>
            <a:rect l="0" t="0" r="0" b="0"/>
            <a:pathLst>
              <a:path>
                <a:moveTo>
                  <a:pt x="0" y="0"/>
                </a:moveTo>
                <a:lnTo>
                  <a:pt x="0" y="1078194"/>
                </a:lnTo>
                <a:lnTo>
                  <a:pt x="287518" y="1078194"/>
                </a:lnTo>
              </a:path>
            </a:pathLst>
          </a:custGeom>
          <a:noFill/>
        </p:spPr>
        <p:style>
          <a:lnRef idx="2">
            <a:schemeClr val="accent6">
              <a:hueOff val="0"/>
              <a:satOff val="0"/>
              <a:lumOff val="0"/>
              <a:alphaOff val="0"/>
            </a:schemeClr>
          </a:lnRef>
          <a:fillRef idx="0">
            <a:scrgbClr r="0" g="0" b="0"/>
          </a:fillRef>
          <a:effectRef idx="0">
            <a:schemeClr val="accent6">
              <a:tint val="90000"/>
              <a:hueOff val="0"/>
              <a:satOff val="0"/>
              <a:lumOff val="0"/>
              <a:alphaOff val="0"/>
            </a:schemeClr>
          </a:effectRef>
          <a:fontRef idx="minor">
            <a:schemeClr val="tx1">
              <a:hueOff val="0"/>
              <a:satOff val="0"/>
              <a:lumOff val="0"/>
              <a:alphaOff val="0"/>
            </a:schemeClr>
          </a:fontRef>
        </p:style>
        <p:txBody>
          <a:bodyPr/>
          <a:lstStyle/>
          <a:p>
            <a:endParaRPr lang="es-EC"/>
          </a:p>
        </p:txBody>
      </p:sp>
      <p:grpSp>
        <p:nvGrpSpPr>
          <p:cNvPr id="11" name="4 Grupo">
            <a:extLst>
              <a:ext uri="{FF2B5EF4-FFF2-40B4-BE49-F238E27FC236}">
                <a16:creationId xmlns="" xmlns:a16="http://schemas.microsoft.com/office/drawing/2014/main" id="{D155EFEA-77BF-4D78-A1E7-22386B96733B}"/>
              </a:ext>
            </a:extLst>
          </p:cNvPr>
          <p:cNvGrpSpPr/>
          <p:nvPr/>
        </p:nvGrpSpPr>
        <p:grpSpPr>
          <a:xfrm>
            <a:off x="5684677" y="1717391"/>
            <a:ext cx="5815042" cy="2245389"/>
            <a:chOff x="575039" y="1357418"/>
            <a:chExt cx="4521104" cy="2540507"/>
          </a:xfrm>
        </p:grpSpPr>
        <p:sp>
          <p:nvSpPr>
            <p:cNvPr id="12" name="5 Rectángulo redondeado">
              <a:extLst>
                <a:ext uri="{FF2B5EF4-FFF2-40B4-BE49-F238E27FC236}">
                  <a16:creationId xmlns="" xmlns:a16="http://schemas.microsoft.com/office/drawing/2014/main" id="{E1EA6600-B2B7-484C-8D85-1702C3D279DC}"/>
                </a:ext>
              </a:extLst>
            </p:cNvPr>
            <p:cNvSpPr/>
            <p:nvPr/>
          </p:nvSpPr>
          <p:spPr>
            <a:xfrm>
              <a:off x="575039" y="1651283"/>
              <a:ext cx="4521104" cy="2246642"/>
            </a:xfrm>
            <a:prstGeom prst="roundRect">
              <a:avLst>
                <a:gd name="adj" fmla="val 10000"/>
              </a:avLst>
            </a:prstGeom>
            <a:ln>
              <a:solidFill>
                <a:schemeClr val="accent4">
                  <a:lumMod val="50000"/>
                </a:schemeClr>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s-EC"/>
            </a:p>
          </p:txBody>
        </p:sp>
        <p:sp>
          <p:nvSpPr>
            <p:cNvPr id="13" name="6 Rectángulo">
              <a:extLst>
                <a:ext uri="{FF2B5EF4-FFF2-40B4-BE49-F238E27FC236}">
                  <a16:creationId xmlns="" xmlns:a16="http://schemas.microsoft.com/office/drawing/2014/main" id="{70A751F3-E1EA-42CE-B708-69B26F10F3E9}"/>
                </a:ext>
              </a:extLst>
            </p:cNvPr>
            <p:cNvSpPr/>
            <p:nvPr/>
          </p:nvSpPr>
          <p:spPr>
            <a:xfrm>
              <a:off x="617145" y="1357418"/>
              <a:ext cx="4341838" cy="254050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4290" tIns="22860" rIns="34290" bIns="22860" numCol="1" spcCol="1270" anchor="ctr" anchorCtr="0">
              <a:noAutofit/>
            </a:bodyPr>
            <a:lstStyle/>
            <a:p>
              <a:pPr lvl="0" algn="just" defTabSz="800100">
                <a:lnSpc>
                  <a:spcPct val="90000"/>
                </a:lnSpc>
                <a:spcBef>
                  <a:spcPct val="0"/>
                </a:spcBef>
                <a:spcAft>
                  <a:spcPct val="35000"/>
                </a:spcAft>
              </a:pPr>
              <a:endParaRPr lang="es-ES" sz="1400" dirty="0"/>
            </a:p>
            <a:p>
              <a:pPr lvl="0" algn="just" defTabSz="800100">
                <a:lnSpc>
                  <a:spcPct val="90000"/>
                </a:lnSpc>
                <a:spcBef>
                  <a:spcPct val="0"/>
                </a:spcBef>
                <a:spcAft>
                  <a:spcPct val="35000"/>
                </a:spcAft>
              </a:pPr>
              <a:r>
                <a:rPr lang="es-ES" sz="1400" dirty="0"/>
                <a:t>Si la PP señala que el o los cultivos, </a:t>
              </a:r>
              <a:r>
                <a:rPr lang="es-ES" sz="1400" b="1" dirty="0"/>
                <a:t>se cosechan indistintamente</a:t>
              </a:r>
              <a:r>
                <a:rPr lang="es-ES" sz="1400" dirty="0"/>
                <a:t> en la misma superficie en </a:t>
              </a:r>
              <a:r>
                <a:rPr lang="es-ES" sz="1400" b="1" dirty="0"/>
                <a:t>diferentes estados primarios</a:t>
              </a:r>
              <a:r>
                <a:rPr lang="es-ES" sz="1400" dirty="0"/>
                <a:t>, sin poder determinar efectivamente que superficie corresponde a cada uno, trate que el productor estime la superficie para cada uno de los estados.</a:t>
              </a:r>
            </a:p>
            <a:p>
              <a:pPr lvl="0" algn="just" defTabSz="800100">
                <a:lnSpc>
                  <a:spcPct val="90000"/>
                </a:lnSpc>
                <a:spcBef>
                  <a:spcPct val="0"/>
                </a:spcBef>
                <a:spcAft>
                  <a:spcPct val="35000"/>
                </a:spcAft>
              </a:pPr>
              <a:r>
                <a:rPr lang="es-ES" sz="1400" dirty="0"/>
                <a:t>Cuando no sea posible, determine si la producción es </a:t>
              </a:r>
              <a:r>
                <a:rPr lang="es-ES" sz="1400" b="1" dirty="0"/>
                <a:t>significativa</a:t>
              </a:r>
              <a:r>
                <a:rPr lang="es-ES" sz="1400" dirty="0"/>
                <a:t> en relación a las hectáreas cosechadas.</a:t>
              </a:r>
              <a:endParaRPr lang="es-EC" sz="1400" u="none" kern="1200" dirty="0">
                <a:cs typeface="Arial" pitchFamily="34" charset="0"/>
              </a:endParaRPr>
            </a:p>
          </p:txBody>
        </p:sp>
      </p:grpSp>
      <p:sp>
        <p:nvSpPr>
          <p:cNvPr id="14" name="7 Rectángulo redondeado">
            <a:extLst>
              <a:ext uri="{FF2B5EF4-FFF2-40B4-BE49-F238E27FC236}">
                <a16:creationId xmlns="" xmlns:a16="http://schemas.microsoft.com/office/drawing/2014/main" id="{604C1C92-A25F-4BE0-A428-48885C24BAF2}"/>
              </a:ext>
            </a:extLst>
          </p:cNvPr>
          <p:cNvSpPr/>
          <p:nvPr/>
        </p:nvSpPr>
        <p:spPr>
          <a:xfrm>
            <a:off x="5738334" y="4179550"/>
            <a:ext cx="5761385" cy="916281"/>
          </a:xfrm>
          <a:prstGeom prst="round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r>
              <a:rPr lang="es-ES" sz="1400" dirty="0">
                <a:solidFill>
                  <a:schemeClr val="tx1"/>
                </a:solidFill>
                <a:latin typeface="+mj-lt"/>
              </a:rPr>
              <a:t>Cuando la producción es significativa registre el registro en líneas independientes y en condición del cultivo registre 2 de asociados y  dele el tratamiento como si se tratara de un asociamiento.</a:t>
            </a:r>
            <a:endParaRPr lang="es-EC" sz="1400" dirty="0">
              <a:solidFill>
                <a:schemeClr val="tx1"/>
              </a:solidFill>
              <a:latin typeface="+mj-lt"/>
            </a:endParaRPr>
          </a:p>
        </p:txBody>
      </p:sp>
      <p:sp>
        <p:nvSpPr>
          <p:cNvPr id="15" name="8 Rectángulo redondeado">
            <a:extLst>
              <a:ext uri="{FF2B5EF4-FFF2-40B4-BE49-F238E27FC236}">
                <a16:creationId xmlns="" xmlns:a16="http://schemas.microsoft.com/office/drawing/2014/main" id="{E9BBF51D-F4AA-4FF8-9088-EC74B383F697}"/>
              </a:ext>
            </a:extLst>
          </p:cNvPr>
          <p:cNvSpPr/>
          <p:nvPr/>
        </p:nvSpPr>
        <p:spPr>
          <a:xfrm>
            <a:off x="5780565" y="5344960"/>
            <a:ext cx="5719154" cy="766377"/>
          </a:xfrm>
          <a:prstGeom prst="roundRect">
            <a:avLst/>
          </a:prstGeom>
          <a:noFill/>
          <a:ln w="19050">
            <a:solidFill>
              <a:schemeClr val="accent5">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r>
              <a:rPr lang="es-ES" sz="1400" dirty="0">
                <a:solidFill>
                  <a:schemeClr val="tx1"/>
                </a:solidFill>
                <a:latin typeface="+mj-lt"/>
              </a:rPr>
              <a:t>Cuando la producción </a:t>
            </a:r>
            <a:r>
              <a:rPr lang="es-ES" sz="1400" b="1" dirty="0">
                <a:solidFill>
                  <a:schemeClr val="tx1"/>
                </a:solidFill>
                <a:latin typeface="+mj-lt"/>
              </a:rPr>
              <a:t>NO es significativa </a:t>
            </a:r>
            <a:r>
              <a:rPr lang="es-ES" sz="1400" dirty="0">
                <a:solidFill>
                  <a:schemeClr val="tx1"/>
                </a:solidFill>
              </a:rPr>
              <a:t>registre en una línea con condición de solo en el estado en que más producción obtuvo, con toda la información requerida. </a:t>
            </a:r>
            <a:endParaRPr lang="es-EC" sz="1400" dirty="0">
              <a:solidFill>
                <a:schemeClr val="tx1"/>
              </a:solidFill>
              <a:latin typeface="+mj-lt"/>
            </a:endParaRPr>
          </a:p>
        </p:txBody>
      </p:sp>
      <p:cxnSp>
        <p:nvCxnSpPr>
          <p:cNvPr id="16" name="9 Conector recto">
            <a:extLst>
              <a:ext uri="{FF2B5EF4-FFF2-40B4-BE49-F238E27FC236}">
                <a16:creationId xmlns="" xmlns:a16="http://schemas.microsoft.com/office/drawing/2014/main" id="{83D1391A-E3C1-45A7-A862-8EFB53F55540}"/>
              </a:ext>
            </a:extLst>
          </p:cNvPr>
          <p:cNvCxnSpPr/>
          <p:nvPr/>
        </p:nvCxnSpPr>
        <p:spPr>
          <a:xfrm>
            <a:off x="5572339" y="2682983"/>
            <a:ext cx="39268" cy="3048242"/>
          </a:xfrm>
          <a:prstGeom prst="line">
            <a:avLst/>
          </a:prstGeom>
        </p:spPr>
        <p:style>
          <a:lnRef idx="2">
            <a:schemeClr val="accent6"/>
          </a:lnRef>
          <a:fillRef idx="0">
            <a:schemeClr val="accent6"/>
          </a:fillRef>
          <a:effectRef idx="1">
            <a:schemeClr val="accent6"/>
          </a:effectRef>
          <a:fontRef idx="minor">
            <a:schemeClr val="tx1"/>
          </a:fontRef>
        </p:style>
      </p:cxnSp>
      <p:cxnSp>
        <p:nvCxnSpPr>
          <p:cNvPr id="17" name="10 Conector recto">
            <a:extLst>
              <a:ext uri="{FF2B5EF4-FFF2-40B4-BE49-F238E27FC236}">
                <a16:creationId xmlns="" xmlns:a16="http://schemas.microsoft.com/office/drawing/2014/main" id="{7F7894A3-EBA7-4353-BAE2-41AAF1DEA874}"/>
              </a:ext>
            </a:extLst>
          </p:cNvPr>
          <p:cNvCxnSpPr/>
          <p:nvPr/>
        </p:nvCxnSpPr>
        <p:spPr>
          <a:xfrm>
            <a:off x="5611607" y="5722908"/>
            <a:ext cx="145439" cy="0"/>
          </a:xfrm>
          <a:prstGeom prst="line">
            <a:avLst/>
          </a:prstGeom>
        </p:spPr>
        <p:style>
          <a:lnRef idx="2">
            <a:schemeClr val="accent6"/>
          </a:lnRef>
          <a:fillRef idx="0">
            <a:schemeClr val="accent6"/>
          </a:fillRef>
          <a:effectRef idx="1">
            <a:schemeClr val="accent6"/>
          </a:effectRef>
          <a:fontRef idx="minor">
            <a:schemeClr val="tx1"/>
          </a:fontRef>
        </p:style>
      </p:cxnSp>
      <p:cxnSp>
        <p:nvCxnSpPr>
          <p:cNvPr id="18" name="11 Conector recto">
            <a:extLst>
              <a:ext uri="{FF2B5EF4-FFF2-40B4-BE49-F238E27FC236}">
                <a16:creationId xmlns="" xmlns:a16="http://schemas.microsoft.com/office/drawing/2014/main" id="{CBBAB4A9-B38B-44E7-85F9-300F8482FA5E}"/>
              </a:ext>
            </a:extLst>
          </p:cNvPr>
          <p:cNvCxnSpPr/>
          <p:nvPr/>
        </p:nvCxnSpPr>
        <p:spPr>
          <a:xfrm>
            <a:off x="5611607" y="4649064"/>
            <a:ext cx="126727" cy="0"/>
          </a:xfrm>
          <a:prstGeom prst="line">
            <a:avLst/>
          </a:prstGeom>
        </p:spPr>
        <p:style>
          <a:lnRef idx="2">
            <a:schemeClr val="accent6"/>
          </a:lnRef>
          <a:fillRef idx="0">
            <a:schemeClr val="accent6"/>
          </a:fillRef>
          <a:effectRef idx="1">
            <a:schemeClr val="accent6"/>
          </a:effectRef>
          <a:fontRef idx="minor">
            <a:schemeClr val="tx1"/>
          </a:fontRef>
        </p:style>
      </p:cxnSp>
      <p:sp>
        <p:nvSpPr>
          <p:cNvPr id="19" name="12 Rectángulo redondeado">
            <a:extLst>
              <a:ext uri="{FF2B5EF4-FFF2-40B4-BE49-F238E27FC236}">
                <a16:creationId xmlns="" xmlns:a16="http://schemas.microsoft.com/office/drawing/2014/main" id="{C37FE77C-D93D-4612-B5DC-33B69722D24D}"/>
              </a:ext>
            </a:extLst>
          </p:cNvPr>
          <p:cNvSpPr/>
          <p:nvPr/>
        </p:nvSpPr>
        <p:spPr>
          <a:xfrm>
            <a:off x="5565271" y="1090313"/>
            <a:ext cx="3018971" cy="670036"/>
          </a:xfrm>
          <a:prstGeom prst="round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lvl="0" algn="ctr" defTabSz="800100">
              <a:lnSpc>
                <a:spcPct val="90000"/>
              </a:lnSpc>
              <a:spcBef>
                <a:spcPct val="0"/>
              </a:spcBef>
              <a:spcAft>
                <a:spcPct val="35000"/>
              </a:spcAft>
            </a:pPr>
            <a:r>
              <a:rPr lang="es-ES" sz="1100" b="1" dirty="0">
                <a:solidFill>
                  <a:schemeClr val="tx1"/>
                </a:solidFill>
              </a:rPr>
              <a:t>Cultivo cosechado en 2 estados diferentes indistintamente en el terreno.</a:t>
            </a:r>
            <a:endParaRPr lang="es-EC" sz="1100" b="1" dirty="0">
              <a:solidFill>
                <a:schemeClr val="tx1"/>
              </a:solidFill>
              <a:cs typeface="Arial" pitchFamily="34" charset="0"/>
            </a:endParaRPr>
          </a:p>
        </p:txBody>
      </p:sp>
      <p:pic>
        <p:nvPicPr>
          <p:cNvPr id="20" name="Picture 4" descr="http://huertodeurbano.com/wp-content/uploads/2011/03/choclo-en-planta11.jpg">
            <a:extLst>
              <a:ext uri="{FF2B5EF4-FFF2-40B4-BE49-F238E27FC236}">
                <a16:creationId xmlns="" xmlns:a16="http://schemas.microsoft.com/office/drawing/2014/main" id="{B2A37DBC-BC7C-4932-88E5-F8D2F972FF87}"/>
              </a:ext>
            </a:extLst>
          </p:cNvPr>
          <p:cNvPicPr>
            <a:picLocks noChangeAspect="1" noChangeArrowheads="1"/>
          </p:cNvPicPr>
          <p:nvPr/>
        </p:nvPicPr>
        <p:blipFill>
          <a:blip r:embed="rId7"/>
          <a:srcRect/>
          <a:stretch>
            <a:fillRect/>
          </a:stretch>
        </p:blipFill>
        <p:spPr bwMode="auto">
          <a:xfrm>
            <a:off x="1595605" y="3986797"/>
            <a:ext cx="1314063" cy="1150453"/>
          </a:xfrm>
          <a:prstGeom prst="rect">
            <a:avLst/>
          </a:prstGeom>
          <a:solidFill>
            <a:srgbClr val="FFFFFF">
              <a:shade val="85000"/>
            </a:srgbClr>
          </a:solidFill>
          <a:ln w="190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1" name="Picture 6" descr="http://previews.123rf.com/images/123branex/123branex1409/123branex140900049/31972002-Ma-z-maduro-en-el-campo-est-seco-y-listo-para-la-cosecha-Foto-de-archivo.jpg">
            <a:extLst>
              <a:ext uri="{FF2B5EF4-FFF2-40B4-BE49-F238E27FC236}">
                <a16:creationId xmlns="" xmlns:a16="http://schemas.microsoft.com/office/drawing/2014/main" id="{4968EB23-CB9D-45C2-865D-C6C91FD7B63D}"/>
              </a:ext>
            </a:extLst>
          </p:cNvPr>
          <p:cNvPicPr>
            <a:picLocks noChangeAspect="1" noChangeArrowheads="1"/>
          </p:cNvPicPr>
          <p:nvPr/>
        </p:nvPicPr>
        <p:blipFill>
          <a:blip r:embed="rId8"/>
          <a:srcRect r="18891"/>
          <a:stretch>
            <a:fillRect/>
          </a:stretch>
        </p:blipFill>
        <p:spPr bwMode="auto">
          <a:xfrm>
            <a:off x="3644940" y="5344960"/>
            <a:ext cx="1231793" cy="1132696"/>
          </a:xfrm>
          <a:prstGeom prst="rect">
            <a:avLst/>
          </a:prstGeom>
          <a:solidFill>
            <a:srgbClr val="FFFFFF">
              <a:shade val="85000"/>
            </a:srgbClr>
          </a:solidFill>
          <a:ln w="190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2" name="Picture 12" descr="http://static.wixstatic.com/media/772915_83a31042206e449ca7f082e75158524c.jpg/v1/fill/w_400,h_300,al_c,q_80,usm_0.66_1.00_0.01/772915_83a31042206e449ca7f082e75158524c.jpg">
            <a:extLst>
              <a:ext uri="{FF2B5EF4-FFF2-40B4-BE49-F238E27FC236}">
                <a16:creationId xmlns="" xmlns:a16="http://schemas.microsoft.com/office/drawing/2014/main" id="{520F190E-5105-4E9C-9811-EE21D281BB2E}"/>
              </a:ext>
            </a:extLst>
          </p:cNvPr>
          <p:cNvPicPr>
            <a:picLocks noChangeAspect="1" noChangeArrowheads="1"/>
          </p:cNvPicPr>
          <p:nvPr/>
        </p:nvPicPr>
        <p:blipFill>
          <a:blip r:embed="rId9"/>
          <a:srcRect/>
          <a:stretch>
            <a:fillRect/>
          </a:stretch>
        </p:blipFill>
        <p:spPr bwMode="auto">
          <a:xfrm>
            <a:off x="1722577" y="5336081"/>
            <a:ext cx="1323259" cy="1150453"/>
          </a:xfrm>
          <a:prstGeom prst="rect">
            <a:avLst/>
          </a:prstGeom>
          <a:solidFill>
            <a:srgbClr val="FFFFFF">
              <a:shade val="85000"/>
            </a:srgbClr>
          </a:solidFill>
          <a:ln w="190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3" name="Picture 4" descr="Resultado de imagen para arveja tierna">
            <a:extLst>
              <a:ext uri="{FF2B5EF4-FFF2-40B4-BE49-F238E27FC236}">
                <a16:creationId xmlns="" xmlns:a16="http://schemas.microsoft.com/office/drawing/2014/main" id="{E643BD63-FD90-4D5F-B6E4-2FFFA9E7C855}"/>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21281534">
            <a:off x="3418696" y="3965368"/>
            <a:ext cx="1226842" cy="1144408"/>
          </a:xfrm>
          <a:prstGeom prst="rect">
            <a:avLst/>
          </a:prstGeom>
          <a:solidFill>
            <a:srgbClr val="FFFFFF">
              <a:shade val="85000"/>
            </a:srgbClr>
          </a:solidFill>
          <a:ln w="190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4" name="Picture 2" descr="Resultado de imagen para presta atención">
            <a:extLst>
              <a:ext uri="{FF2B5EF4-FFF2-40B4-BE49-F238E27FC236}">
                <a16:creationId xmlns="" xmlns:a16="http://schemas.microsoft.com/office/drawing/2014/main" id="{59390F97-C8EC-4DD1-AF09-A69A4D937FE2}"/>
              </a:ext>
            </a:extLst>
          </p:cNvPr>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85575" y="1342492"/>
            <a:ext cx="846118" cy="93397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5" name="Título 1">
            <a:extLst>
              <a:ext uri="{FF2B5EF4-FFF2-40B4-BE49-F238E27FC236}">
                <a16:creationId xmlns="" xmlns:a16="http://schemas.microsoft.com/office/drawing/2014/main" id="{C76AD7D1-AE0D-440C-B398-8530560CE167}"/>
              </a:ext>
            </a:extLst>
          </p:cNvPr>
          <p:cNvSpPr>
            <a:spLocks noGrp="1"/>
          </p:cNvSpPr>
          <p:nvPr>
            <p:ph type="title"/>
          </p:nvPr>
        </p:nvSpPr>
        <p:spPr/>
        <p:txBody>
          <a:bodyPr>
            <a:normAutofit/>
          </a:bodyPr>
          <a:lstStyle/>
          <a:p>
            <a:r>
              <a:rPr lang="es-MX" dirty="0">
                <a:latin typeface="Century Gothic" panose="020B0502020202020204" pitchFamily="34" charset="0"/>
              </a:rPr>
              <a:t>Casos especiales</a:t>
            </a:r>
            <a:endParaRPr lang="es-EC" dirty="0">
              <a:latin typeface="Century Gothic" panose="020B0502020202020204" pitchFamily="34" charset="0"/>
            </a:endParaRPr>
          </a:p>
        </p:txBody>
      </p:sp>
      <p:sp>
        <p:nvSpPr>
          <p:cNvPr id="26" name="Marcador de contenido 5">
            <a:extLst>
              <a:ext uri="{FF2B5EF4-FFF2-40B4-BE49-F238E27FC236}">
                <a16:creationId xmlns="" xmlns:a16="http://schemas.microsoft.com/office/drawing/2014/main" id="{2C552D33-16A6-4CB8-A70E-4A11E1246519}"/>
              </a:ext>
            </a:extLst>
          </p:cNvPr>
          <p:cNvSpPr txBox="1">
            <a:spLocks/>
          </p:cNvSpPr>
          <p:nvPr/>
        </p:nvSpPr>
        <p:spPr>
          <a:xfrm>
            <a:off x="823979" y="908053"/>
            <a:ext cx="8570266" cy="28830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s-MX" sz="1800" b="1" dirty="0">
                <a:solidFill>
                  <a:schemeClr val="tx1"/>
                </a:solidFill>
              </a:rPr>
              <a:t>Cultivos transitorios</a:t>
            </a:r>
            <a:endParaRPr lang="es-EC" sz="1800" b="1" dirty="0">
              <a:solidFill>
                <a:schemeClr val="tx1"/>
              </a:solidFill>
            </a:endParaRPr>
          </a:p>
        </p:txBody>
      </p:sp>
    </p:spTree>
    <p:extLst>
      <p:ext uri="{BB962C8B-B14F-4D97-AF65-F5344CB8AC3E}">
        <p14:creationId xmlns:p14="http://schemas.microsoft.com/office/powerpoint/2010/main" val="289810668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ítulo 1">
            <a:extLst>
              <a:ext uri="{FF2B5EF4-FFF2-40B4-BE49-F238E27FC236}">
                <a16:creationId xmlns="" xmlns:a16="http://schemas.microsoft.com/office/drawing/2014/main" id="{2871EB24-1CF4-4445-A2D4-6218A6CB7C39}"/>
              </a:ext>
            </a:extLst>
          </p:cNvPr>
          <p:cNvSpPr>
            <a:spLocks noGrp="1"/>
          </p:cNvSpPr>
          <p:nvPr>
            <p:ph type="title"/>
          </p:nvPr>
        </p:nvSpPr>
        <p:spPr/>
        <p:txBody>
          <a:bodyPr>
            <a:normAutofit/>
          </a:bodyPr>
          <a:lstStyle/>
          <a:p>
            <a:r>
              <a:rPr lang="es-MX" dirty="0">
                <a:latin typeface="Century Gothic" panose="020B0502020202020204" pitchFamily="34" charset="0"/>
              </a:rPr>
              <a:t>Casos especiales</a:t>
            </a:r>
            <a:endParaRPr lang="es-EC" dirty="0">
              <a:latin typeface="Century Gothic" panose="020B0502020202020204" pitchFamily="34" charset="0"/>
            </a:endParaRPr>
          </a:p>
        </p:txBody>
      </p:sp>
      <p:graphicFrame>
        <p:nvGraphicFramePr>
          <p:cNvPr id="7" name="2 Diagrama">
            <a:extLst>
              <a:ext uri="{FF2B5EF4-FFF2-40B4-BE49-F238E27FC236}">
                <a16:creationId xmlns="" xmlns:a16="http://schemas.microsoft.com/office/drawing/2014/main" id="{3DE4D4C2-002D-41BE-B427-278EB17B40B1}"/>
              </a:ext>
            </a:extLst>
          </p:cNvPr>
          <p:cNvGraphicFramePr/>
          <p:nvPr>
            <p:extLst>
              <p:ext uri="{D42A27DB-BD31-4B8C-83A1-F6EECF244321}">
                <p14:modId xmlns:p14="http://schemas.microsoft.com/office/powerpoint/2010/main" val="438308708"/>
              </p:ext>
            </p:extLst>
          </p:nvPr>
        </p:nvGraphicFramePr>
        <p:xfrm>
          <a:off x="834986" y="1299436"/>
          <a:ext cx="10102188" cy="43772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8" name="4 Grupo">
            <a:extLst>
              <a:ext uri="{FF2B5EF4-FFF2-40B4-BE49-F238E27FC236}">
                <a16:creationId xmlns="" xmlns:a16="http://schemas.microsoft.com/office/drawing/2014/main" id="{F46DDF92-1D24-426E-92E3-D7DD4EB4B0B4}"/>
              </a:ext>
            </a:extLst>
          </p:cNvPr>
          <p:cNvGrpSpPr/>
          <p:nvPr/>
        </p:nvGrpSpPr>
        <p:grpSpPr>
          <a:xfrm>
            <a:off x="994435" y="5018471"/>
            <a:ext cx="1589690" cy="673830"/>
            <a:chOff x="4562" y="330595"/>
            <a:chExt cx="2593976" cy="831369"/>
          </a:xfrm>
          <a:solidFill>
            <a:schemeClr val="accent3">
              <a:lumMod val="20000"/>
              <a:lumOff val="80000"/>
            </a:schemeClr>
          </a:solidFill>
        </p:grpSpPr>
        <p:sp>
          <p:nvSpPr>
            <p:cNvPr id="9" name="4 Rectángulo redondeado">
              <a:extLst>
                <a:ext uri="{FF2B5EF4-FFF2-40B4-BE49-F238E27FC236}">
                  <a16:creationId xmlns="" xmlns:a16="http://schemas.microsoft.com/office/drawing/2014/main" id="{0378534A-C1B9-4A1B-9FA5-D71F60807D7C}"/>
                </a:ext>
              </a:extLst>
            </p:cNvPr>
            <p:cNvSpPr/>
            <p:nvPr/>
          </p:nvSpPr>
          <p:spPr>
            <a:xfrm>
              <a:off x="4562" y="330595"/>
              <a:ext cx="2593976" cy="831369"/>
            </a:xfrm>
            <a:prstGeom prst="roundRect">
              <a:avLst>
                <a:gd name="adj" fmla="val 10000"/>
              </a:avLst>
            </a:prstGeom>
            <a:grp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s-EC"/>
            </a:p>
          </p:txBody>
        </p:sp>
        <p:sp>
          <p:nvSpPr>
            <p:cNvPr id="10" name="5 Rectángulo">
              <a:extLst>
                <a:ext uri="{FF2B5EF4-FFF2-40B4-BE49-F238E27FC236}">
                  <a16:creationId xmlns="" xmlns:a16="http://schemas.microsoft.com/office/drawing/2014/main" id="{02466659-D5DE-43D1-AB10-31C6CAC89909}"/>
                </a:ext>
              </a:extLst>
            </p:cNvPr>
            <p:cNvSpPr/>
            <p:nvPr/>
          </p:nvSpPr>
          <p:spPr>
            <a:xfrm>
              <a:off x="28912" y="354945"/>
              <a:ext cx="2545276" cy="78266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s-ES" sz="1400" b="1" kern="1200" dirty="0">
                  <a:solidFill>
                    <a:schemeClr val="tx1"/>
                  </a:solidFill>
                  <a:latin typeface="Arial" pitchFamily="34" charset="0"/>
                  <a:cs typeface="Arial" pitchFamily="34" charset="0"/>
                </a:rPr>
                <a:t>Asociamiento con forrajes</a:t>
              </a:r>
              <a:endParaRPr lang="es-EC" sz="1400" kern="1200" dirty="0">
                <a:solidFill>
                  <a:schemeClr val="tx1"/>
                </a:solidFill>
                <a:latin typeface="Arial" pitchFamily="34" charset="0"/>
                <a:cs typeface="Arial" pitchFamily="34" charset="0"/>
              </a:endParaRPr>
            </a:p>
          </p:txBody>
        </p:sp>
      </p:grpSp>
      <p:grpSp>
        <p:nvGrpSpPr>
          <p:cNvPr id="11" name="5 Grupo">
            <a:extLst>
              <a:ext uri="{FF2B5EF4-FFF2-40B4-BE49-F238E27FC236}">
                <a16:creationId xmlns="" xmlns:a16="http://schemas.microsoft.com/office/drawing/2014/main" id="{45D94FDF-5728-4DA1-AED1-5DBA9BA4C048}"/>
              </a:ext>
            </a:extLst>
          </p:cNvPr>
          <p:cNvGrpSpPr/>
          <p:nvPr/>
        </p:nvGrpSpPr>
        <p:grpSpPr>
          <a:xfrm>
            <a:off x="3020154" y="4123291"/>
            <a:ext cx="3149662" cy="1051217"/>
            <a:chOff x="523358" y="1486212"/>
            <a:chExt cx="4030583" cy="1296988"/>
          </a:xfrm>
        </p:grpSpPr>
        <p:sp>
          <p:nvSpPr>
            <p:cNvPr id="12" name="7 Rectángulo redondeado">
              <a:extLst>
                <a:ext uri="{FF2B5EF4-FFF2-40B4-BE49-F238E27FC236}">
                  <a16:creationId xmlns="" xmlns:a16="http://schemas.microsoft.com/office/drawing/2014/main" id="{56D0237E-7EF7-41EB-BE99-4D569E9B6953}"/>
                </a:ext>
              </a:extLst>
            </p:cNvPr>
            <p:cNvSpPr/>
            <p:nvPr/>
          </p:nvSpPr>
          <p:spPr>
            <a:xfrm>
              <a:off x="523358" y="1486212"/>
              <a:ext cx="4030583" cy="1296988"/>
            </a:xfrm>
            <a:prstGeom prst="roundRect">
              <a:avLst>
                <a:gd name="adj" fmla="val 10000"/>
              </a:avLst>
            </a:pr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s-EC"/>
            </a:p>
          </p:txBody>
        </p:sp>
        <p:sp>
          <p:nvSpPr>
            <p:cNvPr id="13" name="8 Rectángulo">
              <a:extLst>
                <a:ext uri="{FF2B5EF4-FFF2-40B4-BE49-F238E27FC236}">
                  <a16:creationId xmlns="" xmlns:a16="http://schemas.microsoft.com/office/drawing/2014/main" id="{D2C0E2BD-A7A8-4D85-B5E5-266557AF2D40}"/>
                </a:ext>
              </a:extLst>
            </p:cNvPr>
            <p:cNvSpPr/>
            <p:nvPr/>
          </p:nvSpPr>
          <p:spPr>
            <a:xfrm>
              <a:off x="561345" y="1524199"/>
              <a:ext cx="3954609" cy="122101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25400" rIns="38100" bIns="25400" numCol="1" spcCol="1270" anchor="ctr" anchorCtr="0">
              <a:noAutofit/>
            </a:bodyPr>
            <a:lstStyle/>
            <a:p>
              <a:pPr lvl="0" algn="just" defTabSz="889000">
                <a:lnSpc>
                  <a:spcPct val="90000"/>
                </a:lnSpc>
                <a:spcBef>
                  <a:spcPct val="0"/>
                </a:spcBef>
                <a:spcAft>
                  <a:spcPct val="35000"/>
                </a:spcAft>
              </a:pPr>
              <a:r>
                <a:rPr lang="es-ES" sz="1400" kern="1200" dirty="0">
                  <a:latin typeface="+mj-lt"/>
                  <a:cs typeface="Arial" pitchFamily="34" charset="0"/>
                </a:rPr>
                <a:t>Registre en líneas diferentes ambas categorías de cultivos con el número secuencial del asociamiento que le corresponda.</a:t>
              </a:r>
              <a:endParaRPr lang="es-EC" sz="1400" kern="1200" dirty="0">
                <a:latin typeface="+mj-lt"/>
              </a:endParaRPr>
            </a:p>
          </p:txBody>
        </p:sp>
      </p:grpSp>
      <p:grpSp>
        <p:nvGrpSpPr>
          <p:cNvPr id="14" name="7 Grupo">
            <a:extLst>
              <a:ext uri="{FF2B5EF4-FFF2-40B4-BE49-F238E27FC236}">
                <a16:creationId xmlns="" xmlns:a16="http://schemas.microsoft.com/office/drawing/2014/main" id="{76BA29AD-BCC8-461F-87D7-7D80ACC24419}"/>
              </a:ext>
            </a:extLst>
          </p:cNvPr>
          <p:cNvGrpSpPr/>
          <p:nvPr/>
        </p:nvGrpSpPr>
        <p:grpSpPr>
          <a:xfrm>
            <a:off x="3020153" y="5524002"/>
            <a:ext cx="3170321" cy="1186667"/>
            <a:chOff x="1963518" y="3107447"/>
            <a:chExt cx="4057020" cy="1464105"/>
          </a:xfrm>
        </p:grpSpPr>
        <p:sp>
          <p:nvSpPr>
            <p:cNvPr id="15" name="10 Rectángulo redondeado">
              <a:extLst>
                <a:ext uri="{FF2B5EF4-FFF2-40B4-BE49-F238E27FC236}">
                  <a16:creationId xmlns="" xmlns:a16="http://schemas.microsoft.com/office/drawing/2014/main" id="{6527101F-A4BC-4FCA-9F33-C388E4BD4A75}"/>
                </a:ext>
              </a:extLst>
            </p:cNvPr>
            <p:cNvSpPr/>
            <p:nvPr/>
          </p:nvSpPr>
          <p:spPr>
            <a:xfrm>
              <a:off x="1963518" y="3107447"/>
              <a:ext cx="4057020" cy="1464105"/>
            </a:xfrm>
            <a:prstGeom prst="roundRect">
              <a:avLst>
                <a:gd name="adj" fmla="val 10000"/>
              </a:avLst>
            </a:prstGeom>
          </p:spPr>
          <p:style>
            <a:lnRef idx="2">
              <a:schemeClr val="accent3">
                <a:hueOff val="3750088"/>
                <a:satOff val="-5627"/>
                <a:lumOff val="-915"/>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s-EC"/>
            </a:p>
          </p:txBody>
        </p:sp>
        <p:sp>
          <p:nvSpPr>
            <p:cNvPr id="16" name="11 Rectángulo">
              <a:extLst>
                <a:ext uri="{FF2B5EF4-FFF2-40B4-BE49-F238E27FC236}">
                  <a16:creationId xmlns="" xmlns:a16="http://schemas.microsoft.com/office/drawing/2014/main" id="{13C2B11F-891B-4CAC-B479-C268997D17FA}"/>
                </a:ext>
              </a:extLst>
            </p:cNvPr>
            <p:cNvSpPr/>
            <p:nvPr/>
          </p:nvSpPr>
          <p:spPr>
            <a:xfrm>
              <a:off x="2035526" y="3107447"/>
              <a:ext cx="3971256" cy="137834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25400" rIns="38100" bIns="25400" numCol="1" spcCol="1270" anchor="ctr" anchorCtr="0">
              <a:noAutofit/>
            </a:bodyPr>
            <a:lstStyle/>
            <a:p>
              <a:pPr lvl="0" algn="just" defTabSz="889000">
                <a:lnSpc>
                  <a:spcPct val="90000"/>
                </a:lnSpc>
                <a:spcBef>
                  <a:spcPct val="0"/>
                </a:spcBef>
                <a:spcAft>
                  <a:spcPct val="35000"/>
                </a:spcAft>
              </a:pPr>
              <a:r>
                <a:rPr lang="es-EC" sz="1400" dirty="0">
                  <a:latin typeface="+mj-lt"/>
                  <a:cs typeface="Arial" pitchFamily="34" charset="0"/>
                </a:rPr>
                <a:t>Los forrajes, tendrán información hasta la columna </a:t>
              </a:r>
              <a:r>
                <a:rPr lang="es-EC" sz="1400" b="1" dirty="0">
                  <a:latin typeface="+mj-lt"/>
                  <a:cs typeface="Arial" pitchFamily="34" charset="0"/>
                </a:rPr>
                <a:t>8</a:t>
              </a:r>
              <a:r>
                <a:rPr lang="es-EC" sz="1400" dirty="0">
                  <a:latin typeface="+mj-lt"/>
                  <a:cs typeface="Arial" pitchFamily="34" charset="0"/>
                </a:rPr>
                <a:t>, luego la col </a:t>
              </a:r>
              <a:r>
                <a:rPr lang="es-EC" sz="1400" b="1" dirty="0">
                  <a:latin typeface="+mj-lt"/>
                  <a:cs typeface="Arial" pitchFamily="34" charset="0"/>
                </a:rPr>
                <a:t>10</a:t>
              </a:r>
              <a:r>
                <a:rPr lang="es-EC" sz="1400" dirty="0">
                  <a:latin typeface="+mj-lt"/>
                  <a:cs typeface="Arial" pitchFamily="34" charset="0"/>
                </a:rPr>
                <a:t> de superficie sembrada, y </a:t>
              </a:r>
              <a:r>
                <a:rPr lang="es-EC" sz="1400" b="1" dirty="0" smtClean="0">
                  <a:latin typeface="+mj-lt"/>
                  <a:cs typeface="Arial" pitchFamily="34" charset="0"/>
                </a:rPr>
                <a:t>32 </a:t>
              </a:r>
              <a:r>
                <a:rPr lang="es-EC" sz="1400" b="1" dirty="0">
                  <a:latin typeface="+mj-lt"/>
                  <a:cs typeface="Arial" pitchFamily="34" charset="0"/>
                </a:rPr>
                <a:t>a la</a:t>
              </a:r>
              <a:r>
                <a:rPr lang="es-EC" sz="1400" dirty="0">
                  <a:latin typeface="+mj-lt"/>
                  <a:cs typeface="Arial" pitchFamily="34" charset="0"/>
                </a:rPr>
                <a:t> </a:t>
              </a:r>
              <a:r>
                <a:rPr lang="es-EC" sz="1400" b="1" dirty="0" smtClean="0">
                  <a:latin typeface="+mj-lt"/>
                  <a:cs typeface="Arial" pitchFamily="34" charset="0"/>
                </a:rPr>
                <a:t>84</a:t>
              </a:r>
              <a:r>
                <a:rPr lang="es-EC" sz="1400" dirty="0" smtClean="0">
                  <a:latin typeface="+mj-lt"/>
                  <a:cs typeface="Arial" pitchFamily="34" charset="0"/>
                </a:rPr>
                <a:t> </a:t>
              </a:r>
              <a:r>
                <a:rPr lang="es-EC" sz="1400" dirty="0">
                  <a:latin typeface="+mj-lt"/>
                  <a:cs typeface="Arial" pitchFamily="34" charset="0"/>
                </a:rPr>
                <a:t>de prácticas en el cultivo, empleo e intensión de siembra.</a:t>
              </a:r>
            </a:p>
          </p:txBody>
        </p:sp>
      </p:grpSp>
      <p:sp>
        <p:nvSpPr>
          <p:cNvPr id="17" name="12 Abrir llave">
            <a:extLst>
              <a:ext uri="{FF2B5EF4-FFF2-40B4-BE49-F238E27FC236}">
                <a16:creationId xmlns="" xmlns:a16="http://schemas.microsoft.com/office/drawing/2014/main" id="{E54ABC49-7C57-4C3D-AC17-CEAEE95270BA}"/>
              </a:ext>
            </a:extLst>
          </p:cNvPr>
          <p:cNvSpPr/>
          <p:nvPr/>
        </p:nvSpPr>
        <p:spPr>
          <a:xfrm>
            <a:off x="2682534" y="4631376"/>
            <a:ext cx="281350" cy="1534617"/>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EC" sz="1400" dirty="0"/>
          </a:p>
        </p:txBody>
      </p:sp>
      <p:pic>
        <p:nvPicPr>
          <p:cNvPr id="18" name="Picture 2" descr="http://2.bp.blogspot.com/-HC9xfWwSoJg/TmEjUjpH-kI/AAAAAAAAABI/dubQcTWL-vU/s1600/IMG_9623.jpg">
            <a:hlinkClick r:id="rId7"/>
            <a:extLst>
              <a:ext uri="{FF2B5EF4-FFF2-40B4-BE49-F238E27FC236}">
                <a16:creationId xmlns="" xmlns:a16="http://schemas.microsoft.com/office/drawing/2014/main" id="{CBD82F7B-CF98-4113-BD48-BAF5CF24BF0B}"/>
              </a:ext>
            </a:extLst>
          </p:cNvPr>
          <p:cNvPicPr>
            <a:picLocks noChangeAspect="1" noChangeArrowheads="1"/>
          </p:cNvPicPr>
          <p:nvPr/>
        </p:nvPicPr>
        <p:blipFill>
          <a:blip r:embed="rId8" cstate="print"/>
          <a:srcRect/>
          <a:stretch>
            <a:fillRect/>
          </a:stretch>
        </p:blipFill>
        <p:spPr bwMode="auto">
          <a:xfrm>
            <a:off x="4215705" y="1181413"/>
            <a:ext cx="1670375" cy="1205221"/>
          </a:xfrm>
          <a:prstGeom prst="rect">
            <a:avLst/>
          </a:prstGeom>
          <a:noFill/>
        </p:spPr>
      </p:pic>
      <p:pic>
        <p:nvPicPr>
          <p:cNvPr id="19" name="14 Imagen" descr="http://i.huffpost.com/gen/717090/thumbs/r-HUERTOS-large570.jpg">
            <a:extLst>
              <a:ext uri="{FF2B5EF4-FFF2-40B4-BE49-F238E27FC236}">
                <a16:creationId xmlns="" xmlns:a16="http://schemas.microsoft.com/office/drawing/2014/main" id="{110512CF-141B-46EE-9C2A-4659EDB7D2FB}"/>
              </a:ext>
            </a:extLst>
          </p:cNvPr>
          <p:cNvPicPr/>
          <p:nvPr/>
        </p:nvPicPr>
        <p:blipFill>
          <a:blip r:embed="rId9" cstate="print"/>
          <a:srcRect b="4188"/>
          <a:stretch>
            <a:fillRect/>
          </a:stretch>
        </p:blipFill>
        <p:spPr bwMode="auto">
          <a:xfrm>
            <a:off x="8855307" y="1299436"/>
            <a:ext cx="1773107" cy="1131638"/>
          </a:xfrm>
          <a:prstGeom prst="rect">
            <a:avLst/>
          </a:prstGeom>
          <a:noFill/>
          <a:ln w="9525">
            <a:noFill/>
            <a:miter lim="800000"/>
            <a:headEnd/>
            <a:tailEnd/>
          </a:ln>
        </p:spPr>
      </p:pic>
      <p:pic>
        <p:nvPicPr>
          <p:cNvPr id="20" name="Picture 2" descr="Resultado de imagen para pimiento en invernadero">
            <a:extLst>
              <a:ext uri="{FF2B5EF4-FFF2-40B4-BE49-F238E27FC236}">
                <a16:creationId xmlns="" xmlns:a16="http://schemas.microsoft.com/office/drawing/2014/main" id="{FC5AAC9E-F1E1-43A3-A516-CA063AC31ADB}"/>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539071" y="2614351"/>
            <a:ext cx="1601061" cy="1172404"/>
          </a:xfrm>
          <a:prstGeom prst="rect">
            <a:avLst/>
          </a:prstGeom>
          <a:noFill/>
          <a:extLst>
            <a:ext uri="{909E8E84-426E-40DD-AFC4-6F175D3DCCD1}">
              <a14:hiddenFill xmlns:a14="http://schemas.microsoft.com/office/drawing/2010/main">
                <a:solidFill>
                  <a:srgbClr val="FFFFFF"/>
                </a:solidFill>
              </a14:hiddenFill>
            </a:ext>
          </a:extLst>
        </p:spPr>
      </p:pic>
      <p:sp>
        <p:nvSpPr>
          <p:cNvPr id="22" name="Marcador de contenido 5">
            <a:extLst>
              <a:ext uri="{FF2B5EF4-FFF2-40B4-BE49-F238E27FC236}">
                <a16:creationId xmlns="" xmlns:a16="http://schemas.microsoft.com/office/drawing/2014/main" id="{DCD1A084-9532-46E5-8F5C-9E793F4858F8}"/>
              </a:ext>
            </a:extLst>
          </p:cNvPr>
          <p:cNvSpPr txBox="1">
            <a:spLocks/>
          </p:cNvSpPr>
          <p:nvPr/>
        </p:nvSpPr>
        <p:spPr>
          <a:xfrm>
            <a:off x="920191" y="896127"/>
            <a:ext cx="8570266" cy="28830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s-MX" sz="1800" b="1" dirty="0">
                <a:solidFill>
                  <a:schemeClr val="tx1"/>
                </a:solidFill>
              </a:rPr>
              <a:t>Cultivos transitorios</a:t>
            </a:r>
            <a:endParaRPr lang="es-EC" sz="1800" b="1" dirty="0">
              <a:solidFill>
                <a:schemeClr val="tx1"/>
              </a:solidFill>
            </a:endParaRPr>
          </a:p>
        </p:txBody>
      </p:sp>
    </p:spTree>
    <p:extLst>
      <p:ext uri="{BB962C8B-B14F-4D97-AF65-F5344CB8AC3E}">
        <p14:creationId xmlns:p14="http://schemas.microsoft.com/office/powerpoint/2010/main" val="190441173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a:extLst>
              <a:ext uri="{FF2B5EF4-FFF2-40B4-BE49-F238E27FC236}">
                <a16:creationId xmlns="" xmlns:a16="http://schemas.microsoft.com/office/drawing/2014/main" id="{7F42BA02-3907-44D7-A354-E6CA01C62FCC}"/>
              </a:ext>
            </a:extLst>
          </p:cNvPr>
          <p:cNvSpPr>
            <a:spLocks noGrp="1"/>
          </p:cNvSpPr>
          <p:nvPr>
            <p:ph type="title"/>
          </p:nvPr>
        </p:nvSpPr>
        <p:spPr>
          <a:xfrm>
            <a:off x="1079195" y="381363"/>
            <a:ext cx="7227771" cy="530024"/>
          </a:xfrm>
        </p:spPr>
        <p:txBody>
          <a:bodyPr>
            <a:normAutofit/>
          </a:bodyPr>
          <a:lstStyle/>
          <a:p>
            <a:r>
              <a:rPr lang="es-MX" dirty="0">
                <a:latin typeface="Century Gothic" panose="020B0502020202020204" pitchFamily="34" charset="0"/>
              </a:rPr>
              <a:t>Casos especiales</a:t>
            </a:r>
            <a:endParaRPr lang="es-EC" dirty="0">
              <a:latin typeface="Century Gothic" panose="020B0502020202020204" pitchFamily="34" charset="0"/>
            </a:endParaRPr>
          </a:p>
        </p:txBody>
      </p:sp>
      <p:graphicFrame>
        <p:nvGraphicFramePr>
          <p:cNvPr id="7" name="2 Diagrama">
            <a:extLst>
              <a:ext uri="{FF2B5EF4-FFF2-40B4-BE49-F238E27FC236}">
                <a16:creationId xmlns="" xmlns:a16="http://schemas.microsoft.com/office/drawing/2014/main" id="{9B043C7F-AE72-4B15-AD79-4B7148F76119}"/>
              </a:ext>
            </a:extLst>
          </p:cNvPr>
          <p:cNvGraphicFramePr/>
          <p:nvPr>
            <p:extLst>
              <p:ext uri="{D42A27DB-BD31-4B8C-83A1-F6EECF244321}">
                <p14:modId xmlns:p14="http://schemas.microsoft.com/office/powerpoint/2010/main" val="828352033"/>
              </p:ext>
            </p:extLst>
          </p:nvPr>
        </p:nvGraphicFramePr>
        <p:xfrm>
          <a:off x="929816" y="978926"/>
          <a:ext cx="10283016" cy="30460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8" name="5 Grupo">
            <a:extLst>
              <a:ext uri="{FF2B5EF4-FFF2-40B4-BE49-F238E27FC236}">
                <a16:creationId xmlns="" xmlns:a16="http://schemas.microsoft.com/office/drawing/2014/main" id="{A6D4EFEB-AD22-43EC-8B42-83CF4E57CDD4}"/>
              </a:ext>
            </a:extLst>
          </p:cNvPr>
          <p:cNvGrpSpPr/>
          <p:nvPr/>
        </p:nvGrpSpPr>
        <p:grpSpPr>
          <a:xfrm>
            <a:off x="960640" y="3892338"/>
            <a:ext cx="3312211" cy="1167766"/>
            <a:chOff x="-2372864" y="785959"/>
            <a:chExt cx="4030583" cy="1296988"/>
          </a:xfrm>
        </p:grpSpPr>
        <p:sp>
          <p:nvSpPr>
            <p:cNvPr id="9" name="4 Rectángulo redondeado">
              <a:extLst>
                <a:ext uri="{FF2B5EF4-FFF2-40B4-BE49-F238E27FC236}">
                  <a16:creationId xmlns="" xmlns:a16="http://schemas.microsoft.com/office/drawing/2014/main" id="{4A0CE1E0-574C-43A7-B297-8817875B1ADB}"/>
                </a:ext>
              </a:extLst>
            </p:cNvPr>
            <p:cNvSpPr/>
            <p:nvPr/>
          </p:nvSpPr>
          <p:spPr>
            <a:xfrm>
              <a:off x="-2372864" y="785959"/>
              <a:ext cx="4030583" cy="1296988"/>
            </a:xfrm>
            <a:prstGeom prst="roundRect">
              <a:avLst>
                <a:gd name="adj" fmla="val 10000"/>
              </a:avLst>
            </a:prstGeom>
          </p:spPr>
          <p:style>
            <a:lnRef idx="2">
              <a:schemeClr val="accent6"/>
            </a:lnRef>
            <a:fillRef idx="1">
              <a:schemeClr val="lt1"/>
            </a:fillRef>
            <a:effectRef idx="0">
              <a:schemeClr val="accent6"/>
            </a:effectRef>
            <a:fontRef idx="minor">
              <a:schemeClr val="dk1"/>
            </a:fontRef>
          </p:style>
          <p:txBody>
            <a:bodyPr/>
            <a:lstStyle/>
            <a:p>
              <a:endParaRPr lang="es-EC"/>
            </a:p>
          </p:txBody>
        </p:sp>
        <p:sp>
          <p:nvSpPr>
            <p:cNvPr id="10" name="5 Rectángulo">
              <a:extLst>
                <a:ext uri="{FF2B5EF4-FFF2-40B4-BE49-F238E27FC236}">
                  <a16:creationId xmlns="" xmlns:a16="http://schemas.microsoft.com/office/drawing/2014/main" id="{F8CB04A4-CF5E-4B5C-A988-E907A62E0FA3}"/>
                </a:ext>
              </a:extLst>
            </p:cNvPr>
            <p:cNvSpPr/>
            <p:nvPr/>
          </p:nvSpPr>
          <p:spPr>
            <a:xfrm>
              <a:off x="-2350552" y="814448"/>
              <a:ext cx="3954610" cy="1221013"/>
            </a:xfrm>
            <a:prstGeom prst="rect">
              <a:avLst/>
            </a:prstGeom>
            <a:ln>
              <a:noFill/>
            </a:ln>
          </p:spPr>
          <p:style>
            <a:lnRef idx="2">
              <a:schemeClr val="accent6"/>
            </a:lnRef>
            <a:fillRef idx="1">
              <a:schemeClr val="lt1"/>
            </a:fillRef>
            <a:effectRef idx="0">
              <a:schemeClr val="accent6"/>
            </a:effectRef>
            <a:fontRef idx="minor">
              <a:schemeClr val="dk1"/>
            </a:fontRef>
          </p:style>
          <p:txBody>
            <a:bodyPr spcFirstLastPara="0" vert="horz" wrap="square" lIns="38100" tIns="25400" rIns="38100" bIns="25400" numCol="1" spcCol="1270" anchor="ctr" anchorCtr="0">
              <a:noAutofit/>
            </a:bodyPr>
            <a:lstStyle/>
            <a:p>
              <a:pPr lvl="0" algn="just" defTabSz="889000">
                <a:lnSpc>
                  <a:spcPct val="90000"/>
                </a:lnSpc>
                <a:spcBef>
                  <a:spcPct val="0"/>
                </a:spcBef>
                <a:spcAft>
                  <a:spcPct val="35000"/>
                </a:spcAft>
              </a:pPr>
              <a:r>
                <a:rPr lang="es-ES" sz="1400" dirty="0"/>
                <a:t>En caso de una superficie </a:t>
              </a:r>
              <a:r>
                <a:rPr lang="es-ES" sz="1400" b="1" dirty="0"/>
                <a:t>pequeña, hasta 500 m</a:t>
              </a:r>
              <a:r>
                <a:rPr lang="es-ES" sz="1400" b="1" baseline="30000" dirty="0"/>
                <a:t>2</a:t>
              </a:r>
              <a:r>
                <a:rPr lang="es-ES" sz="1400" dirty="0"/>
                <a:t> con una mezcla de </a:t>
              </a:r>
              <a:r>
                <a:rPr lang="es-ES" sz="1400" b="1" dirty="0"/>
                <a:t>varias</a:t>
              </a:r>
              <a:r>
                <a:rPr lang="es-ES" sz="1400" dirty="0"/>
                <a:t> </a:t>
              </a:r>
              <a:r>
                <a:rPr lang="es-ES" sz="1400" b="1" dirty="0"/>
                <a:t>hortalizas, </a:t>
              </a:r>
              <a:r>
                <a:rPr lang="es-ES" sz="1400" dirty="0"/>
                <a:t>registre SOLO las columnas:</a:t>
              </a:r>
              <a:endParaRPr lang="es-EC" sz="1400" kern="1200" dirty="0">
                <a:latin typeface="+mj-lt"/>
              </a:endParaRPr>
            </a:p>
          </p:txBody>
        </p:sp>
      </p:grpSp>
      <p:graphicFrame>
        <p:nvGraphicFramePr>
          <p:cNvPr id="11" name="6 Tabla">
            <a:extLst>
              <a:ext uri="{FF2B5EF4-FFF2-40B4-BE49-F238E27FC236}">
                <a16:creationId xmlns="" xmlns:a16="http://schemas.microsoft.com/office/drawing/2014/main" id="{09A89281-58F4-4410-B3D9-9F66B92447C8}"/>
              </a:ext>
            </a:extLst>
          </p:cNvPr>
          <p:cNvGraphicFramePr>
            <a:graphicFrameLocks noGrp="1"/>
          </p:cNvGraphicFramePr>
          <p:nvPr>
            <p:extLst>
              <p:ext uri="{D42A27DB-BD31-4B8C-83A1-F6EECF244321}">
                <p14:modId xmlns:p14="http://schemas.microsoft.com/office/powerpoint/2010/main" val="280001527"/>
              </p:ext>
            </p:extLst>
          </p:nvPr>
        </p:nvGraphicFramePr>
        <p:xfrm>
          <a:off x="5011838" y="4189896"/>
          <a:ext cx="6613376" cy="1926272"/>
        </p:xfrm>
        <a:graphic>
          <a:graphicData uri="http://schemas.openxmlformats.org/drawingml/2006/table">
            <a:tbl>
              <a:tblPr firstRow="1" bandRow="1">
                <a:tableStyleId>{5C22544A-7EE6-4342-B048-85BDC9FD1C3A}</a:tableStyleId>
              </a:tblPr>
              <a:tblGrid>
                <a:gridCol w="1307296">
                  <a:extLst>
                    <a:ext uri="{9D8B030D-6E8A-4147-A177-3AD203B41FA5}">
                      <a16:colId xmlns="" xmlns:a16="http://schemas.microsoft.com/office/drawing/2014/main" val="20000"/>
                    </a:ext>
                  </a:extLst>
                </a:gridCol>
                <a:gridCol w="5306080">
                  <a:extLst>
                    <a:ext uri="{9D8B030D-6E8A-4147-A177-3AD203B41FA5}">
                      <a16:colId xmlns="" xmlns:a16="http://schemas.microsoft.com/office/drawing/2014/main" val="20001"/>
                    </a:ext>
                  </a:extLst>
                </a:gridCol>
              </a:tblGrid>
              <a:tr h="243432">
                <a:tc>
                  <a:txBody>
                    <a:bodyPr/>
                    <a:lstStyle/>
                    <a:p>
                      <a:pPr algn="ctr"/>
                      <a:r>
                        <a:rPr lang="es-EC" sz="1400" kern="1200" dirty="0">
                          <a:solidFill>
                            <a:schemeClr val="tx1"/>
                          </a:solidFill>
                        </a:rPr>
                        <a:t>Columna</a:t>
                      </a:r>
                      <a:endParaRPr lang="es-EC" sz="1400" b="1" kern="1200" dirty="0">
                        <a:solidFill>
                          <a:schemeClr val="tx1"/>
                        </a:solidFill>
                        <a:latin typeface="+mn-lt"/>
                        <a:ea typeface="+mn-ea"/>
                        <a:cs typeface="Arial" pitchFamily="34" charset="0"/>
                      </a:endParaRPr>
                    </a:p>
                  </a:txBody>
                  <a:tcPr marL="71455" marR="71455" marT="37056" marB="37056"/>
                </a:tc>
                <a:tc>
                  <a:txBody>
                    <a:bodyPr/>
                    <a:lstStyle/>
                    <a:p>
                      <a:pPr algn="ctr"/>
                      <a:r>
                        <a:rPr lang="es-EC" sz="1400" kern="1200" dirty="0">
                          <a:solidFill>
                            <a:schemeClr val="tx1"/>
                          </a:solidFill>
                        </a:rPr>
                        <a:t>Instrucciones</a:t>
                      </a:r>
                      <a:endParaRPr lang="es-EC" sz="1400" b="1" kern="1200" dirty="0">
                        <a:solidFill>
                          <a:schemeClr val="tx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0"/>
                  </a:ext>
                </a:extLst>
              </a:tr>
              <a:tr h="243432">
                <a:tc>
                  <a:txBody>
                    <a:bodyPr/>
                    <a:lstStyle/>
                    <a:p>
                      <a:pPr algn="ctr"/>
                      <a:r>
                        <a:rPr lang="es-EC" sz="1400" kern="1200" dirty="0"/>
                        <a:t>1</a:t>
                      </a:r>
                      <a:endParaRPr lang="es-EC" sz="1400" b="1" kern="1200" dirty="0">
                        <a:solidFill>
                          <a:schemeClr val="dk1"/>
                        </a:solidFill>
                        <a:latin typeface="+mn-lt"/>
                        <a:ea typeface="+mn-ea"/>
                        <a:cs typeface="Arial" pitchFamily="34" charset="0"/>
                      </a:endParaRPr>
                    </a:p>
                  </a:txBody>
                  <a:tcPr marL="71455" marR="71455" marT="37056" marB="37056"/>
                </a:tc>
                <a:tc>
                  <a:txBody>
                    <a:bodyPr/>
                    <a:lstStyle/>
                    <a:p>
                      <a:pPr algn="just"/>
                      <a:r>
                        <a:rPr lang="es-MX" sz="1400" kern="1200" dirty="0"/>
                        <a:t>Número del</a:t>
                      </a:r>
                      <a:r>
                        <a:rPr lang="es-MX" sz="1400" kern="1200" baseline="0" dirty="0"/>
                        <a:t> terreno</a:t>
                      </a:r>
                      <a:endParaRPr lang="es-EC" sz="14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1"/>
                  </a:ext>
                </a:extLst>
              </a:tr>
              <a:tr h="357427">
                <a:tc>
                  <a:txBody>
                    <a:bodyPr/>
                    <a:lstStyle/>
                    <a:p>
                      <a:pPr algn="ctr"/>
                      <a:r>
                        <a:rPr lang="es-EC" sz="1400" kern="1200" dirty="0"/>
                        <a:t>2</a:t>
                      </a:r>
                      <a:endParaRPr lang="es-EC" sz="14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ES" sz="1400" kern="1200" dirty="0"/>
                        <a:t>Escriba y considere a la misma como HUERTO HORTÍCOLA</a:t>
                      </a:r>
                      <a:endParaRPr lang="es-EC" sz="14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2"/>
                  </a:ext>
                </a:extLst>
              </a:tr>
              <a:tr h="349002">
                <a:tc>
                  <a:txBody>
                    <a:bodyPr/>
                    <a:lstStyle/>
                    <a:p>
                      <a:pPr algn="ctr"/>
                      <a:r>
                        <a:rPr lang="es-EC" sz="1400" kern="1200" dirty="0"/>
                        <a:t>3</a:t>
                      </a:r>
                      <a:endParaRPr lang="es-EC" sz="14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ES" sz="1400" kern="1200" dirty="0"/>
                        <a:t>Registre el código 1 correspondiente a cultivo solo</a:t>
                      </a:r>
                      <a:endParaRPr lang="es-EC" sz="14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3"/>
                  </a:ext>
                </a:extLst>
              </a:tr>
              <a:tr h="243432">
                <a:tc>
                  <a:txBody>
                    <a:bodyPr/>
                    <a:lstStyle/>
                    <a:p>
                      <a:pPr algn="ctr"/>
                      <a:r>
                        <a:rPr lang="es-EC" sz="1400" kern="1200" dirty="0"/>
                        <a:t>10</a:t>
                      </a:r>
                    </a:p>
                  </a:txBody>
                  <a:tcPr marL="71455" marR="71455" marT="37056" marB="37056" anchor="ctr"/>
                </a:tc>
                <a:tc>
                  <a:txBody>
                    <a:bodyPr/>
                    <a:lstStyle/>
                    <a:p>
                      <a:pPr algn="just"/>
                      <a:r>
                        <a:rPr lang="es-MX" sz="1400" kern="1200" dirty="0"/>
                        <a:t>Superficie sembrada</a:t>
                      </a:r>
                      <a:endParaRPr lang="es-EC" sz="14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4"/>
                  </a:ext>
                </a:extLst>
              </a:tr>
              <a:tr h="357427">
                <a:tc>
                  <a:txBody>
                    <a:bodyPr/>
                    <a:lstStyle/>
                    <a:p>
                      <a:pPr algn="ctr"/>
                      <a:r>
                        <a:rPr lang="es-EC" sz="1400" kern="1200" baseline="0" dirty="0" smtClean="0"/>
                        <a:t>32 </a:t>
                      </a:r>
                      <a:r>
                        <a:rPr lang="es-EC" sz="1400" kern="1200" baseline="0" dirty="0"/>
                        <a:t>a </a:t>
                      </a:r>
                      <a:r>
                        <a:rPr lang="es-EC" sz="1400" kern="1200" baseline="0" dirty="0" smtClean="0"/>
                        <a:t>84</a:t>
                      </a:r>
                      <a:endParaRPr lang="es-EC" sz="14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EC" sz="1400" kern="1200" dirty="0"/>
                        <a:t>Prácticas de cultivo, empleo e intensión de siembra</a:t>
                      </a:r>
                      <a:endParaRPr lang="es-EC" sz="14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5"/>
                  </a:ext>
                </a:extLst>
              </a:tr>
            </a:tbl>
          </a:graphicData>
        </a:graphic>
      </p:graphicFrame>
      <p:sp>
        <p:nvSpPr>
          <p:cNvPr id="12" name="7 Flecha derecha">
            <a:extLst>
              <a:ext uri="{FF2B5EF4-FFF2-40B4-BE49-F238E27FC236}">
                <a16:creationId xmlns="" xmlns:a16="http://schemas.microsoft.com/office/drawing/2014/main" id="{81013B79-09EC-4A18-B30D-D96C837B98AF}"/>
              </a:ext>
            </a:extLst>
          </p:cNvPr>
          <p:cNvSpPr/>
          <p:nvPr/>
        </p:nvSpPr>
        <p:spPr>
          <a:xfrm>
            <a:off x="4330707" y="4847317"/>
            <a:ext cx="565419" cy="305715"/>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EC" sz="1400" dirty="0"/>
          </a:p>
        </p:txBody>
      </p:sp>
      <p:pic>
        <p:nvPicPr>
          <p:cNvPr id="13" name="Picture 2" descr="http://www.xarxatic.com/wp-content/uploads/2014/10/huerto-urbano.jpg">
            <a:extLst>
              <a:ext uri="{FF2B5EF4-FFF2-40B4-BE49-F238E27FC236}">
                <a16:creationId xmlns="" xmlns:a16="http://schemas.microsoft.com/office/drawing/2014/main" id="{0909FDFF-589A-4EBB-81B8-22C4F0582108}"/>
              </a:ext>
            </a:extLst>
          </p:cNvPr>
          <p:cNvPicPr>
            <a:picLocks noChangeAspect="1" noChangeArrowheads="1"/>
          </p:cNvPicPr>
          <p:nvPr/>
        </p:nvPicPr>
        <p:blipFill>
          <a:blip r:embed="rId7"/>
          <a:srcRect/>
          <a:stretch>
            <a:fillRect/>
          </a:stretch>
        </p:blipFill>
        <p:spPr bwMode="auto">
          <a:xfrm>
            <a:off x="1380862" y="5153032"/>
            <a:ext cx="2409880" cy="1351378"/>
          </a:xfrm>
          <a:prstGeom prst="rect">
            <a:avLst/>
          </a:prstGeom>
          <a:ln>
            <a:noFill/>
          </a:ln>
          <a:effectLst>
            <a:outerShdw blurRad="292100" dist="139700" dir="2700000" algn="tl" rotWithShape="0">
              <a:srgbClr val="333333">
                <a:alpha val="65000"/>
              </a:srgbClr>
            </a:outerShdw>
          </a:effectLst>
        </p:spPr>
      </p:pic>
      <p:sp>
        <p:nvSpPr>
          <p:cNvPr id="15" name="Marcador de contenido 5">
            <a:extLst>
              <a:ext uri="{FF2B5EF4-FFF2-40B4-BE49-F238E27FC236}">
                <a16:creationId xmlns="" xmlns:a16="http://schemas.microsoft.com/office/drawing/2014/main" id="{34E84501-169D-4D76-94D6-F06D0EEBAD98}"/>
              </a:ext>
            </a:extLst>
          </p:cNvPr>
          <p:cNvSpPr txBox="1">
            <a:spLocks/>
          </p:cNvSpPr>
          <p:nvPr/>
        </p:nvSpPr>
        <p:spPr>
          <a:xfrm>
            <a:off x="889796" y="908053"/>
            <a:ext cx="8570266" cy="28830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s-MX" sz="1800" b="1" dirty="0">
                <a:solidFill>
                  <a:schemeClr val="tx1"/>
                </a:solidFill>
              </a:rPr>
              <a:t>Cultivos transitorios</a:t>
            </a:r>
            <a:endParaRPr lang="es-EC" sz="1800" b="1" dirty="0">
              <a:solidFill>
                <a:schemeClr val="tx1"/>
              </a:solidFill>
            </a:endParaRPr>
          </a:p>
        </p:txBody>
      </p:sp>
    </p:spTree>
    <p:extLst>
      <p:ext uri="{BB962C8B-B14F-4D97-AF65-F5344CB8AC3E}">
        <p14:creationId xmlns:p14="http://schemas.microsoft.com/office/powerpoint/2010/main" val="291361093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ítulo 1">
            <a:extLst>
              <a:ext uri="{FF2B5EF4-FFF2-40B4-BE49-F238E27FC236}">
                <a16:creationId xmlns="" xmlns:a16="http://schemas.microsoft.com/office/drawing/2014/main" id="{82EB9C89-DF0F-4A59-8DF9-E40A56E7996C}"/>
              </a:ext>
            </a:extLst>
          </p:cNvPr>
          <p:cNvSpPr>
            <a:spLocks noGrp="1"/>
          </p:cNvSpPr>
          <p:nvPr>
            <p:ph type="title"/>
          </p:nvPr>
        </p:nvSpPr>
        <p:spPr/>
        <p:txBody>
          <a:bodyPr>
            <a:normAutofit/>
          </a:bodyPr>
          <a:lstStyle/>
          <a:p>
            <a:r>
              <a:rPr lang="es-MX" dirty="0">
                <a:latin typeface="Century Gothic" panose="020B0502020202020204" pitchFamily="34" charset="0"/>
              </a:rPr>
              <a:t>Casos especiales</a:t>
            </a:r>
            <a:endParaRPr lang="es-EC" dirty="0">
              <a:latin typeface="Century Gothic" panose="020B0502020202020204" pitchFamily="34" charset="0"/>
            </a:endParaRPr>
          </a:p>
        </p:txBody>
      </p:sp>
      <p:grpSp>
        <p:nvGrpSpPr>
          <p:cNvPr id="7" name="5 Grupo">
            <a:extLst>
              <a:ext uri="{FF2B5EF4-FFF2-40B4-BE49-F238E27FC236}">
                <a16:creationId xmlns="" xmlns:a16="http://schemas.microsoft.com/office/drawing/2014/main" id="{E5CE1E8A-E0DE-4873-B584-1E003F66BD3A}"/>
              </a:ext>
            </a:extLst>
          </p:cNvPr>
          <p:cNvGrpSpPr/>
          <p:nvPr/>
        </p:nvGrpSpPr>
        <p:grpSpPr>
          <a:xfrm>
            <a:off x="1383988" y="1414049"/>
            <a:ext cx="2089757" cy="1008701"/>
            <a:chOff x="-1865512" y="1025638"/>
            <a:chExt cx="4030583" cy="1296988"/>
          </a:xfrm>
        </p:grpSpPr>
        <p:sp>
          <p:nvSpPr>
            <p:cNvPr id="8" name="3 Rectángulo redondeado">
              <a:extLst>
                <a:ext uri="{FF2B5EF4-FFF2-40B4-BE49-F238E27FC236}">
                  <a16:creationId xmlns="" xmlns:a16="http://schemas.microsoft.com/office/drawing/2014/main" id="{6EF4DDD8-0800-4AEF-B54C-2BD67949DB2D}"/>
                </a:ext>
              </a:extLst>
            </p:cNvPr>
            <p:cNvSpPr/>
            <p:nvPr/>
          </p:nvSpPr>
          <p:spPr>
            <a:xfrm>
              <a:off x="-1865512" y="1025638"/>
              <a:ext cx="4030583" cy="1296988"/>
            </a:xfrm>
            <a:prstGeom prst="roundRect">
              <a:avLst>
                <a:gd name="adj" fmla="val 10000"/>
              </a:avLst>
            </a:pr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s-EC"/>
            </a:p>
          </p:txBody>
        </p:sp>
        <p:sp>
          <p:nvSpPr>
            <p:cNvPr id="9" name="4 Rectángulo">
              <a:extLst>
                <a:ext uri="{FF2B5EF4-FFF2-40B4-BE49-F238E27FC236}">
                  <a16:creationId xmlns="" xmlns:a16="http://schemas.microsoft.com/office/drawing/2014/main" id="{71F78C05-8FF5-48A7-9125-DCD9A4AC489A}"/>
                </a:ext>
              </a:extLst>
            </p:cNvPr>
            <p:cNvSpPr/>
            <p:nvPr/>
          </p:nvSpPr>
          <p:spPr>
            <a:xfrm>
              <a:off x="-1789538" y="1101612"/>
              <a:ext cx="3954609" cy="122101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25400" rIns="38100" bIns="25400" numCol="1" spcCol="1270" anchor="ctr" anchorCtr="0">
              <a:noAutofit/>
            </a:bodyPr>
            <a:lstStyle/>
            <a:p>
              <a:pPr lvl="0" algn="just" defTabSz="889000">
                <a:lnSpc>
                  <a:spcPct val="90000"/>
                </a:lnSpc>
                <a:spcBef>
                  <a:spcPct val="0"/>
                </a:spcBef>
                <a:spcAft>
                  <a:spcPct val="35000"/>
                </a:spcAft>
              </a:pPr>
              <a:r>
                <a:rPr lang="es-ES" sz="1100" dirty="0"/>
                <a:t>Para </a:t>
              </a:r>
              <a:r>
                <a:rPr lang="es-ES" sz="1100" b="1" dirty="0"/>
                <a:t>plantas medicinales transitorias, </a:t>
              </a:r>
              <a:r>
                <a:rPr lang="es-ES" sz="1100" dirty="0"/>
                <a:t>registre SOLO las columnas:</a:t>
              </a:r>
              <a:endParaRPr lang="es-EC" sz="1100" kern="1200" dirty="0">
                <a:latin typeface="+mj-lt"/>
              </a:endParaRPr>
            </a:p>
          </p:txBody>
        </p:sp>
      </p:grpSp>
      <p:graphicFrame>
        <p:nvGraphicFramePr>
          <p:cNvPr id="10" name="5 Tabla">
            <a:extLst>
              <a:ext uri="{FF2B5EF4-FFF2-40B4-BE49-F238E27FC236}">
                <a16:creationId xmlns="" xmlns:a16="http://schemas.microsoft.com/office/drawing/2014/main" id="{79C1C41C-235A-42DD-A25F-C70F1DFDD228}"/>
              </a:ext>
            </a:extLst>
          </p:cNvPr>
          <p:cNvGraphicFramePr>
            <a:graphicFrameLocks noGrp="1"/>
          </p:cNvGraphicFramePr>
          <p:nvPr>
            <p:extLst/>
          </p:nvPr>
        </p:nvGraphicFramePr>
        <p:xfrm>
          <a:off x="1347106" y="2962459"/>
          <a:ext cx="3861010" cy="2148789"/>
        </p:xfrm>
        <a:graphic>
          <a:graphicData uri="http://schemas.openxmlformats.org/drawingml/2006/table">
            <a:tbl>
              <a:tblPr firstRow="1" bandRow="1">
                <a:tableStyleId>{5C22544A-7EE6-4342-B048-85BDC9FD1C3A}</a:tableStyleId>
              </a:tblPr>
              <a:tblGrid>
                <a:gridCol w="1060291">
                  <a:extLst>
                    <a:ext uri="{9D8B030D-6E8A-4147-A177-3AD203B41FA5}">
                      <a16:colId xmlns="" xmlns:a16="http://schemas.microsoft.com/office/drawing/2014/main" val="20000"/>
                    </a:ext>
                  </a:extLst>
                </a:gridCol>
                <a:gridCol w="2800719">
                  <a:extLst>
                    <a:ext uri="{9D8B030D-6E8A-4147-A177-3AD203B41FA5}">
                      <a16:colId xmlns="" xmlns:a16="http://schemas.microsoft.com/office/drawing/2014/main" val="20001"/>
                    </a:ext>
                  </a:extLst>
                </a:gridCol>
              </a:tblGrid>
              <a:tr h="281521">
                <a:tc>
                  <a:txBody>
                    <a:bodyPr/>
                    <a:lstStyle/>
                    <a:p>
                      <a:pPr algn="ctr"/>
                      <a:r>
                        <a:rPr lang="es-EC" sz="1100" kern="1200" dirty="0"/>
                        <a:t>Columna</a:t>
                      </a:r>
                      <a:endParaRPr lang="es-EC" sz="1100" b="1" kern="1200" dirty="0">
                        <a:solidFill>
                          <a:schemeClr val="dk1"/>
                        </a:solidFill>
                        <a:latin typeface="+mn-lt"/>
                        <a:ea typeface="+mn-ea"/>
                        <a:cs typeface="Arial" pitchFamily="34" charset="0"/>
                      </a:endParaRPr>
                    </a:p>
                  </a:txBody>
                  <a:tcPr marL="71455" marR="71455" marT="37056" marB="37056"/>
                </a:tc>
                <a:tc>
                  <a:txBody>
                    <a:bodyPr/>
                    <a:lstStyle/>
                    <a:p>
                      <a:pPr algn="ctr"/>
                      <a:r>
                        <a:rPr lang="es-EC" sz="1100" kern="1200" dirty="0"/>
                        <a:t>Instrucciones</a:t>
                      </a:r>
                      <a:endParaRPr lang="es-EC" sz="1100" b="1"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0"/>
                  </a:ext>
                </a:extLst>
              </a:tr>
              <a:tr h="281521">
                <a:tc>
                  <a:txBody>
                    <a:bodyPr/>
                    <a:lstStyle/>
                    <a:p>
                      <a:pPr algn="ctr"/>
                      <a:r>
                        <a:rPr lang="es-EC" sz="1100" kern="1200" dirty="0"/>
                        <a:t>1</a:t>
                      </a:r>
                      <a:endParaRPr lang="es-EC" sz="1100" b="1" kern="1200" dirty="0">
                        <a:solidFill>
                          <a:schemeClr val="dk1"/>
                        </a:solidFill>
                        <a:latin typeface="+mn-lt"/>
                        <a:ea typeface="+mn-ea"/>
                        <a:cs typeface="Arial" pitchFamily="34" charset="0"/>
                      </a:endParaRPr>
                    </a:p>
                  </a:txBody>
                  <a:tcPr marL="71455" marR="71455" marT="37056" marB="37056"/>
                </a:tc>
                <a:tc>
                  <a:txBody>
                    <a:bodyPr/>
                    <a:lstStyle/>
                    <a:p>
                      <a:pPr algn="just"/>
                      <a:r>
                        <a:rPr lang="es-MX" sz="1100" kern="1200" dirty="0"/>
                        <a:t>Número del</a:t>
                      </a:r>
                      <a:r>
                        <a:rPr lang="es-MX" sz="1100" kern="1200" baseline="0" dirty="0"/>
                        <a:t> terreno</a:t>
                      </a:r>
                      <a:endParaRPr lang="es-EC" sz="11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1"/>
                  </a:ext>
                </a:extLst>
              </a:tr>
              <a:tr h="400716">
                <a:tc>
                  <a:txBody>
                    <a:bodyPr/>
                    <a:lstStyle/>
                    <a:p>
                      <a:pPr algn="ctr"/>
                      <a:r>
                        <a:rPr lang="es-EC" sz="1100" kern="1200" dirty="0"/>
                        <a:t>2</a:t>
                      </a:r>
                      <a:endParaRPr lang="es-EC" sz="11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ES" sz="1100" kern="1200" dirty="0"/>
                        <a:t>Registre</a:t>
                      </a:r>
                      <a:r>
                        <a:rPr lang="es-ES" sz="1100" kern="1200" baseline="0" dirty="0"/>
                        <a:t> como PLANTAS MEDINALES</a:t>
                      </a:r>
                      <a:endParaRPr lang="es-EC" sz="1100" b="1"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2"/>
                  </a:ext>
                </a:extLst>
              </a:tr>
              <a:tr h="494118">
                <a:tc>
                  <a:txBody>
                    <a:bodyPr/>
                    <a:lstStyle/>
                    <a:p>
                      <a:pPr algn="ctr"/>
                      <a:r>
                        <a:rPr lang="es-EC" sz="1100" kern="1200" dirty="0"/>
                        <a:t>3</a:t>
                      </a:r>
                      <a:endParaRPr lang="es-EC" sz="11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ES" sz="1100" kern="1200" dirty="0"/>
                        <a:t>Registre el código 1 correspondiente a cultivo solo</a:t>
                      </a:r>
                      <a:endParaRPr lang="es-EC" sz="11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3"/>
                  </a:ext>
                </a:extLst>
              </a:tr>
              <a:tr h="281521">
                <a:tc>
                  <a:txBody>
                    <a:bodyPr/>
                    <a:lstStyle/>
                    <a:p>
                      <a:pPr algn="ctr"/>
                      <a:r>
                        <a:rPr lang="es-EC" sz="1100" kern="1200" dirty="0"/>
                        <a:t>10</a:t>
                      </a:r>
                      <a:endParaRPr lang="es-EC" sz="11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MX" sz="1100" kern="1200" dirty="0"/>
                        <a:t>Superficie sembrada</a:t>
                      </a:r>
                      <a:endParaRPr lang="es-EC" sz="11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4"/>
                  </a:ext>
                </a:extLst>
              </a:tr>
              <a:tr h="376489">
                <a:tc>
                  <a:txBody>
                    <a:bodyPr/>
                    <a:lstStyle/>
                    <a:p>
                      <a:pPr algn="ctr"/>
                      <a:r>
                        <a:rPr lang="es-EC" sz="1100" kern="1200" baseline="0" dirty="0"/>
                        <a:t>31 a 88</a:t>
                      </a:r>
                      <a:endParaRPr lang="es-EC" sz="11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EC" sz="1100" kern="1200" dirty="0"/>
                        <a:t>Prácticas de cultivo, empleo e intensión de siembra</a:t>
                      </a:r>
                      <a:endParaRPr lang="es-EC" sz="11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5"/>
                  </a:ext>
                </a:extLst>
              </a:tr>
            </a:tbl>
          </a:graphicData>
        </a:graphic>
      </p:graphicFrame>
      <p:sp>
        <p:nvSpPr>
          <p:cNvPr id="11" name="6 Flecha derecha">
            <a:extLst>
              <a:ext uri="{FF2B5EF4-FFF2-40B4-BE49-F238E27FC236}">
                <a16:creationId xmlns="" xmlns:a16="http://schemas.microsoft.com/office/drawing/2014/main" id="{CB57DA79-9E48-4A9C-A3F8-88CDFB99FB5B}"/>
              </a:ext>
            </a:extLst>
          </p:cNvPr>
          <p:cNvSpPr/>
          <p:nvPr/>
        </p:nvSpPr>
        <p:spPr>
          <a:xfrm rot="5400000">
            <a:off x="2433577" y="2563388"/>
            <a:ext cx="490997" cy="294752"/>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EC" dirty="0"/>
          </a:p>
        </p:txBody>
      </p:sp>
      <p:sp>
        <p:nvSpPr>
          <p:cNvPr id="12" name="7 Rectángulo">
            <a:extLst>
              <a:ext uri="{FF2B5EF4-FFF2-40B4-BE49-F238E27FC236}">
                <a16:creationId xmlns="" xmlns:a16="http://schemas.microsoft.com/office/drawing/2014/main" id="{5A1EA507-F0DF-4631-A0FC-E0AB9EEB29BA}"/>
              </a:ext>
            </a:extLst>
          </p:cNvPr>
          <p:cNvSpPr/>
          <p:nvPr/>
        </p:nvSpPr>
        <p:spPr>
          <a:xfrm>
            <a:off x="2531699" y="5295064"/>
            <a:ext cx="2557453" cy="58717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C" sz="1200" b="1" dirty="0"/>
              <a:t>Registre el nombre de las plantas en observaciones</a:t>
            </a:r>
          </a:p>
        </p:txBody>
      </p:sp>
      <p:grpSp>
        <p:nvGrpSpPr>
          <p:cNvPr id="13" name="8 Grupo">
            <a:extLst>
              <a:ext uri="{FF2B5EF4-FFF2-40B4-BE49-F238E27FC236}">
                <a16:creationId xmlns="" xmlns:a16="http://schemas.microsoft.com/office/drawing/2014/main" id="{E6C1966A-EB73-42CA-A6D5-0F630B4A5E41}"/>
              </a:ext>
            </a:extLst>
          </p:cNvPr>
          <p:cNvGrpSpPr/>
          <p:nvPr/>
        </p:nvGrpSpPr>
        <p:grpSpPr>
          <a:xfrm>
            <a:off x="1245143" y="5253451"/>
            <a:ext cx="1098123" cy="843807"/>
            <a:chOff x="2083113" y="6944428"/>
            <a:chExt cx="1323104" cy="710682"/>
          </a:xfrm>
        </p:grpSpPr>
        <p:pic>
          <p:nvPicPr>
            <p:cNvPr id="14" name="Picture 2">
              <a:extLst>
                <a:ext uri="{FF2B5EF4-FFF2-40B4-BE49-F238E27FC236}">
                  <a16:creationId xmlns="" xmlns:a16="http://schemas.microsoft.com/office/drawing/2014/main" id="{712F678B-0A48-4334-98A0-82433DA1D94A}"/>
                </a:ext>
              </a:extLst>
            </p:cNvPr>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288711" y="7081779"/>
              <a:ext cx="631862" cy="573331"/>
            </a:xfrm>
            <a:prstGeom prst="rect">
              <a:avLst/>
            </a:prstGeom>
            <a:noFill/>
            <a:ln w="9525">
              <a:noFill/>
              <a:miter lim="800000"/>
              <a:headEnd/>
              <a:tailEnd/>
            </a:ln>
          </p:spPr>
        </p:pic>
        <p:sp>
          <p:nvSpPr>
            <p:cNvPr id="15" name="10 CuadroTexto">
              <a:extLst>
                <a:ext uri="{FF2B5EF4-FFF2-40B4-BE49-F238E27FC236}">
                  <a16:creationId xmlns="" xmlns:a16="http://schemas.microsoft.com/office/drawing/2014/main" id="{ADAAE06D-8907-44AB-B482-BA42561D398C}"/>
                </a:ext>
              </a:extLst>
            </p:cNvPr>
            <p:cNvSpPr txBox="1"/>
            <p:nvPr/>
          </p:nvSpPr>
          <p:spPr>
            <a:xfrm>
              <a:off x="2083113" y="6944428"/>
              <a:ext cx="1323104" cy="207375"/>
            </a:xfrm>
            <a:prstGeom prst="rect">
              <a:avLst/>
            </a:prstGeom>
            <a:noFill/>
          </p:spPr>
          <p:txBody>
            <a:bodyPr wrap="square" rtlCol="0">
              <a:spAutoFit/>
            </a:bodyPr>
            <a:lstStyle/>
            <a:p>
              <a:pPr algn="ctr"/>
              <a:r>
                <a:rPr lang="es-EC" sz="1000" b="1" dirty="0">
                  <a:solidFill>
                    <a:schemeClr val="tx2"/>
                  </a:solidFill>
                  <a:effectLst>
                    <a:outerShdw blurRad="38100" dist="38100" dir="2700000" algn="tl">
                      <a:srgbClr val="000000">
                        <a:alpha val="43137"/>
                      </a:srgbClr>
                    </a:outerShdw>
                  </a:effectLst>
                  <a:latin typeface="Comic Sans MS" pitchFamily="66" charset="0"/>
                </a:rPr>
                <a:t>IMPORTANTE</a:t>
              </a:r>
            </a:p>
          </p:txBody>
        </p:sp>
      </p:grpSp>
      <p:pic>
        <p:nvPicPr>
          <p:cNvPr id="16" name="Picture 2" descr="http://www.lineaysalud.com/wp-content/uploads/2012/04/aloe-vera1.jpg">
            <a:extLst>
              <a:ext uri="{FF2B5EF4-FFF2-40B4-BE49-F238E27FC236}">
                <a16:creationId xmlns="" xmlns:a16="http://schemas.microsoft.com/office/drawing/2014/main" id="{33AB3278-F681-4B01-B965-F370B88283BC}"/>
              </a:ext>
            </a:extLst>
          </p:cNvPr>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236834" y="6024656"/>
            <a:ext cx="1116013" cy="713806"/>
          </a:xfrm>
          <a:prstGeom prst="rect">
            <a:avLst/>
          </a:prstGeom>
          <a:noFill/>
        </p:spPr>
      </p:pic>
      <p:pic>
        <p:nvPicPr>
          <p:cNvPr id="17" name="Picture 4" descr="http://www.webconsultas.com/sites/default/files/styles/encabezado_articulo/public/temas/manzanilla.jpg?itok=--w9Uyq6">
            <a:extLst>
              <a:ext uri="{FF2B5EF4-FFF2-40B4-BE49-F238E27FC236}">
                <a16:creationId xmlns="" xmlns:a16="http://schemas.microsoft.com/office/drawing/2014/main" id="{FCD9148B-665A-43AA-9147-54D0C586FCB8}"/>
              </a:ext>
            </a:extLst>
          </p:cNvPr>
          <p:cNvPicPr>
            <a:picLocks noChangeAspect="1" noChangeArrowheads="1"/>
          </p:cNvPicPr>
          <p:nvPr/>
        </p:nvPicPr>
        <p:blipFill>
          <a:blip r:embed="rId4">
            <a:clrChange>
              <a:clrFrom>
                <a:srgbClr val="FEFEFE"/>
              </a:clrFrom>
              <a:clrTo>
                <a:srgbClr val="FEFEFE">
                  <a:alpha val="0"/>
                </a:srgbClr>
              </a:clrTo>
            </a:clrChange>
          </a:blip>
          <a:srcRect/>
          <a:stretch>
            <a:fillRect/>
          </a:stretch>
        </p:blipFill>
        <p:spPr bwMode="auto">
          <a:xfrm>
            <a:off x="2525774" y="5881480"/>
            <a:ext cx="1446436" cy="1000158"/>
          </a:xfrm>
          <a:prstGeom prst="rect">
            <a:avLst/>
          </a:prstGeom>
          <a:noFill/>
        </p:spPr>
      </p:pic>
      <p:pic>
        <p:nvPicPr>
          <p:cNvPr id="18" name="Picture 6" descr="http://aceites-esenciales.org/wp-content/uploads/2016/01/tomillo-beneficios-y-propiedades.jpg">
            <a:extLst>
              <a:ext uri="{FF2B5EF4-FFF2-40B4-BE49-F238E27FC236}">
                <a16:creationId xmlns="" xmlns:a16="http://schemas.microsoft.com/office/drawing/2014/main" id="{7318752B-074A-435C-9D12-535C78615921}"/>
              </a:ext>
            </a:extLst>
          </p:cNvPr>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rot="9835683">
            <a:off x="1073067" y="6242679"/>
            <a:ext cx="1123964" cy="489624"/>
          </a:xfrm>
          <a:prstGeom prst="rect">
            <a:avLst/>
          </a:prstGeom>
          <a:noFill/>
        </p:spPr>
      </p:pic>
      <p:grpSp>
        <p:nvGrpSpPr>
          <p:cNvPr id="19" name="5 Grupo">
            <a:extLst>
              <a:ext uri="{FF2B5EF4-FFF2-40B4-BE49-F238E27FC236}">
                <a16:creationId xmlns="" xmlns:a16="http://schemas.microsoft.com/office/drawing/2014/main" id="{0E504CD7-2730-49AB-AAE2-1F673F8A8D86}"/>
              </a:ext>
            </a:extLst>
          </p:cNvPr>
          <p:cNvGrpSpPr/>
          <p:nvPr/>
        </p:nvGrpSpPr>
        <p:grpSpPr>
          <a:xfrm>
            <a:off x="7051523" y="1420659"/>
            <a:ext cx="2094061" cy="1006827"/>
            <a:chOff x="-1865512" y="1025638"/>
            <a:chExt cx="4030583" cy="1296988"/>
          </a:xfrm>
        </p:grpSpPr>
        <p:sp>
          <p:nvSpPr>
            <p:cNvPr id="20" name="15 Rectángulo redondeado">
              <a:extLst>
                <a:ext uri="{FF2B5EF4-FFF2-40B4-BE49-F238E27FC236}">
                  <a16:creationId xmlns="" xmlns:a16="http://schemas.microsoft.com/office/drawing/2014/main" id="{2AFF0FBC-0958-4F2B-B95B-F67899BF25E8}"/>
                </a:ext>
              </a:extLst>
            </p:cNvPr>
            <p:cNvSpPr/>
            <p:nvPr/>
          </p:nvSpPr>
          <p:spPr>
            <a:xfrm>
              <a:off x="-1865512" y="1025638"/>
              <a:ext cx="4030583" cy="1296988"/>
            </a:xfrm>
            <a:prstGeom prst="roundRect">
              <a:avLst>
                <a:gd name="adj" fmla="val 10000"/>
              </a:avLst>
            </a:pr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s-EC"/>
            </a:p>
          </p:txBody>
        </p:sp>
        <p:sp>
          <p:nvSpPr>
            <p:cNvPr id="21" name="16 Rectángulo">
              <a:extLst>
                <a:ext uri="{FF2B5EF4-FFF2-40B4-BE49-F238E27FC236}">
                  <a16:creationId xmlns="" xmlns:a16="http://schemas.microsoft.com/office/drawing/2014/main" id="{2242575D-B9F2-466D-B64D-0DC88549EF35}"/>
                </a:ext>
              </a:extLst>
            </p:cNvPr>
            <p:cNvSpPr/>
            <p:nvPr/>
          </p:nvSpPr>
          <p:spPr>
            <a:xfrm>
              <a:off x="-1789538" y="1101612"/>
              <a:ext cx="3954609" cy="122101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25400" rIns="38100" bIns="25400" numCol="1" spcCol="1270" anchor="ctr" anchorCtr="0">
              <a:noAutofit/>
            </a:bodyPr>
            <a:lstStyle/>
            <a:p>
              <a:pPr lvl="0" algn="just" defTabSz="889000">
                <a:lnSpc>
                  <a:spcPct val="90000"/>
                </a:lnSpc>
                <a:spcBef>
                  <a:spcPct val="0"/>
                </a:spcBef>
                <a:spcAft>
                  <a:spcPct val="35000"/>
                </a:spcAft>
              </a:pPr>
              <a:r>
                <a:rPr lang="es-ES" sz="1100" dirty="0"/>
                <a:t>Para </a:t>
              </a:r>
              <a:r>
                <a:rPr lang="es-ES" sz="1100" b="1" dirty="0"/>
                <a:t>Viveros hortícolas, </a:t>
              </a:r>
              <a:r>
                <a:rPr lang="es-ES" sz="1100" dirty="0"/>
                <a:t>registre SOLO las columnas:</a:t>
              </a:r>
              <a:endParaRPr lang="es-EC" sz="1100" kern="1200" dirty="0">
                <a:latin typeface="+mj-lt"/>
              </a:endParaRPr>
            </a:p>
          </p:txBody>
        </p:sp>
      </p:grpSp>
      <p:graphicFrame>
        <p:nvGraphicFramePr>
          <p:cNvPr id="22" name="17 Tabla">
            <a:extLst>
              <a:ext uri="{FF2B5EF4-FFF2-40B4-BE49-F238E27FC236}">
                <a16:creationId xmlns="" xmlns:a16="http://schemas.microsoft.com/office/drawing/2014/main" id="{D2E026F1-BF66-4023-AEFF-50B11036F22E}"/>
              </a:ext>
            </a:extLst>
          </p:cNvPr>
          <p:cNvGraphicFramePr>
            <a:graphicFrameLocks noGrp="1"/>
          </p:cNvGraphicFramePr>
          <p:nvPr>
            <p:extLst/>
          </p:nvPr>
        </p:nvGraphicFramePr>
        <p:xfrm>
          <a:off x="6645158" y="2959240"/>
          <a:ext cx="3959507" cy="2111034"/>
        </p:xfrm>
        <a:graphic>
          <a:graphicData uri="http://schemas.openxmlformats.org/drawingml/2006/table">
            <a:tbl>
              <a:tblPr firstRow="1" bandRow="1">
                <a:tableStyleId>{5C22544A-7EE6-4342-B048-85BDC9FD1C3A}</a:tableStyleId>
              </a:tblPr>
              <a:tblGrid>
                <a:gridCol w="1087340">
                  <a:extLst>
                    <a:ext uri="{9D8B030D-6E8A-4147-A177-3AD203B41FA5}">
                      <a16:colId xmlns="" xmlns:a16="http://schemas.microsoft.com/office/drawing/2014/main" val="20000"/>
                    </a:ext>
                  </a:extLst>
                </a:gridCol>
                <a:gridCol w="2872167">
                  <a:extLst>
                    <a:ext uri="{9D8B030D-6E8A-4147-A177-3AD203B41FA5}">
                      <a16:colId xmlns="" xmlns:a16="http://schemas.microsoft.com/office/drawing/2014/main" val="20001"/>
                    </a:ext>
                  </a:extLst>
                </a:gridCol>
              </a:tblGrid>
              <a:tr h="292203">
                <a:tc>
                  <a:txBody>
                    <a:bodyPr/>
                    <a:lstStyle/>
                    <a:p>
                      <a:pPr algn="ctr"/>
                      <a:r>
                        <a:rPr lang="es-EC" sz="1100" kern="1200" dirty="0"/>
                        <a:t>Columna</a:t>
                      </a:r>
                      <a:endParaRPr lang="es-EC" sz="1100" b="1" kern="1200" dirty="0">
                        <a:solidFill>
                          <a:schemeClr val="dk1"/>
                        </a:solidFill>
                        <a:latin typeface="+mn-lt"/>
                        <a:ea typeface="+mn-ea"/>
                        <a:cs typeface="Arial" pitchFamily="34" charset="0"/>
                      </a:endParaRPr>
                    </a:p>
                  </a:txBody>
                  <a:tcPr marL="71455" marR="71455" marT="37056" marB="37056"/>
                </a:tc>
                <a:tc>
                  <a:txBody>
                    <a:bodyPr/>
                    <a:lstStyle/>
                    <a:p>
                      <a:pPr algn="ctr"/>
                      <a:r>
                        <a:rPr lang="es-EC" sz="1100" kern="1200" dirty="0"/>
                        <a:t>Instrucciones</a:t>
                      </a:r>
                      <a:endParaRPr lang="es-EC" sz="1100" b="1"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0"/>
                  </a:ext>
                </a:extLst>
              </a:tr>
              <a:tr h="253549">
                <a:tc>
                  <a:txBody>
                    <a:bodyPr/>
                    <a:lstStyle/>
                    <a:p>
                      <a:pPr algn="ctr"/>
                      <a:r>
                        <a:rPr lang="es-EC" sz="1100" kern="1200" dirty="0"/>
                        <a:t>1</a:t>
                      </a:r>
                      <a:endParaRPr lang="es-EC" sz="1100" b="1" kern="1200" dirty="0">
                        <a:solidFill>
                          <a:schemeClr val="dk1"/>
                        </a:solidFill>
                        <a:latin typeface="+mn-lt"/>
                        <a:ea typeface="+mn-ea"/>
                        <a:cs typeface="Arial" pitchFamily="34" charset="0"/>
                      </a:endParaRPr>
                    </a:p>
                  </a:txBody>
                  <a:tcPr marL="71455" marR="71455" marT="37056" marB="37056"/>
                </a:tc>
                <a:tc>
                  <a:txBody>
                    <a:bodyPr/>
                    <a:lstStyle/>
                    <a:p>
                      <a:pPr algn="just"/>
                      <a:r>
                        <a:rPr lang="es-MX" sz="1100" kern="1200" dirty="0"/>
                        <a:t>Número del</a:t>
                      </a:r>
                      <a:r>
                        <a:rPr lang="es-MX" sz="1100" kern="1200" baseline="0" dirty="0"/>
                        <a:t> terreno</a:t>
                      </a:r>
                      <a:endParaRPr lang="es-EC" sz="11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1"/>
                  </a:ext>
                </a:extLst>
              </a:tr>
              <a:tr h="343721">
                <a:tc>
                  <a:txBody>
                    <a:bodyPr/>
                    <a:lstStyle/>
                    <a:p>
                      <a:pPr algn="ctr"/>
                      <a:r>
                        <a:rPr lang="es-EC" sz="1100" kern="1200" dirty="0"/>
                        <a:t>2</a:t>
                      </a:r>
                      <a:endParaRPr lang="es-EC" sz="11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ES" sz="1100" kern="1200" dirty="0"/>
                        <a:t>Registre</a:t>
                      </a:r>
                      <a:r>
                        <a:rPr lang="es-ES" sz="1100" kern="1200" baseline="0" dirty="0"/>
                        <a:t> como VÍVERO</a:t>
                      </a:r>
                      <a:endParaRPr lang="es-EC" sz="1100" b="1"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2"/>
                  </a:ext>
                </a:extLst>
              </a:tr>
              <a:tr h="522989">
                <a:tc>
                  <a:txBody>
                    <a:bodyPr/>
                    <a:lstStyle/>
                    <a:p>
                      <a:pPr algn="ctr"/>
                      <a:r>
                        <a:rPr lang="es-EC" sz="1100" kern="1200" dirty="0"/>
                        <a:t>3</a:t>
                      </a:r>
                      <a:endParaRPr lang="es-EC" sz="11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ES" sz="1100" kern="1200" dirty="0"/>
                        <a:t>Registre el código 1 correspondiente a cultivo solo</a:t>
                      </a:r>
                      <a:endParaRPr lang="es-EC" sz="11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3"/>
                  </a:ext>
                </a:extLst>
              </a:tr>
              <a:tr h="253549">
                <a:tc>
                  <a:txBody>
                    <a:bodyPr/>
                    <a:lstStyle/>
                    <a:p>
                      <a:pPr algn="ctr"/>
                      <a:r>
                        <a:rPr lang="es-EC" sz="1100" kern="1200" dirty="0"/>
                        <a:t>10</a:t>
                      </a:r>
                      <a:endParaRPr lang="es-EC" sz="11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MX" sz="1100" kern="1200" dirty="0"/>
                        <a:t>Superficie sembrada</a:t>
                      </a:r>
                      <a:endParaRPr lang="es-EC" sz="11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4"/>
                  </a:ext>
                </a:extLst>
              </a:tr>
              <a:tr h="445023">
                <a:tc>
                  <a:txBody>
                    <a:bodyPr/>
                    <a:lstStyle/>
                    <a:p>
                      <a:pPr algn="ctr"/>
                      <a:r>
                        <a:rPr lang="es-EC" sz="1100" kern="1200" baseline="0" dirty="0"/>
                        <a:t>31 a 88</a:t>
                      </a:r>
                      <a:endParaRPr lang="es-EC" sz="11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EC" sz="1100" kern="1200" dirty="0"/>
                        <a:t>Prácticas de cultivo, empleo e intensión de siembra</a:t>
                      </a:r>
                      <a:endParaRPr lang="es-EC" sz="11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5"/>
                  </a:ext>
                </a:extLst>
              </a:tr>
            </a:tbl>
          </a:graphicData>
        </a:graphic>
      </p:graphicFrame>
      <p:sp>
        <p:nvSpPr>
          <p:cNvPr id="23" name="18 Flecha derecha">
            <a:extLst>
              <a:ext uri="{FF2B5EF4-FFF2-40B4-BE49-F238E27FC236}">
                <a16:creationId xmlns="" xmlns:a16="http://schemas.microsoft.com/office/drawing/2014/main" id="{FDF62F31-917D-40EC-A9A3-D9C5D45854FB}"/>
              </a:ext>
            </a:extLst>
          </p:cNvPr>
          <p:cNvSpPr/>
          <p:nvPr/>
        </p:nvSpPr>
        <p:spPr>
          <a:xfrm rot="5400000">
            <a:off x="7833735" y="2569998"/>
            <a:ext cx="490997" cy="294752"/>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EC" dirty="0"/>
          </a:p>
        </p:txBody>
      </p:sp>
      <p:pic>
        <p:nvPicPr>
          <p:cNvPr id="24" name="Picture 8" descr="http://us.123rf.com/400wm/400/400/ermess/ermess1207/ermess120700023/14659769-vivero-de-hortalizas-plantas-jovenes-que-crecen-en-cultivo-de-invernadero-huerto-organico-la-horticu.jpg">
            <a:extLst>
              <a:ext uri="{FF2B5EF4-FFF2-40B4-BE49-F238E27FC236}">
                <a16:creationId xmlns="" xmlns:a16="http://schemas.microsoft.com/office/drawing/2014/main" id="{468F8D2E-1F45-4993-BEDF-E5C31B31C651}"/>
              </a:ext>
            </a:extLst>
          </p:cNvPr>
          <p:cNvPicPr>
            <a:picLocks noChangeAspect="1" noChangeArrowheads="1"/>
          </p:cNvPicPr>
          <p:nvPr/>
        </p:nvPicPr>
        <p:blipFill>
          <a:blip r:embed="rId6" cstate="print"/>
          <a:srcRect/>
          <a:stretch>
            <a:fillRect/>
          </a:stretch>
        </p:blipFill>
        <p:spPr bwMode="auto">
          <a:xfrm>
            <a:off x="6809630" y="5183530"/>
            <a:ext cx="1506592" cy="1500473"/>
          </a:xfrm>
          <a:prstGeom prst="rect">
            <a:avLst/>
          </a:prstGeom>
          <a:ln>
            <a:noFill/>
          </a:ln>
          <a:effectLst>
            <a:outerShdw blurRad="292100" dist="139700" dir="2700000" algn="tl" rotWithShape="0">
              <a:srgbClr val="333333">
                <a:alpha val="65000"/>
              </a:srgbClr>
            </a:outerShdw>
          </a:effectLst>
        </p:spPr>
      </p:pic>
      <p:pic>
        <p:nvPicPr>
          <p:cNvPr id="25" name="Picture 10" descr="http://t3.gstatic.com/images?q=tbn:ANd9GcSFJ1mcAOIkzeutGLkP6y_gXZSgWDPvSoubIaHcKULOwRfUBeIU">
            <a:extLst>
              <a:ext uri="{FF2B5EF4-FFF2-40B4-BE49-F238E27FC236}">
                <a16:creationId xmlns="" xmlns:a16="http://schemas.microsoft.com/office/drawing/2014/main" id="{88692092-9AF9-45B2-BA32-84950C981428}"/>
              </a:ext>
            </a:extLst>
          </p:cNvPr>
          <p:cNvPicPr>
            <a:picLocks noChangeAspect="1" noChangeArrowheads="1"/>
          </p:cNvPicPr>
          <p:nvPr/>
        </p:nvPicPr>
        <p:blipFill>
          <a:blip r:embed="rId7" cstate="print"/>
          <a:srcRect/>
          <a:stretch>
            <a:fillRect/>
          </a:stretch>
        </p:blipFill>
        <p:spPr bwMode="auto">
          <a:xfrm>
            <a:off x="8841639" y="5183530"/>
            <a:ext cx="1617723" cy="1483755"/>
          </a:xfrm>
          <a:prstGeom prst="rect">
            <a:avLst/>
          </a:prstGeom>
          <a:ln>
            <a:noFill/>
          </a:ln>
          <a:effectLst>
            <a:outerShdw blurRad="292100" dist="139700" dir="2700000" algn="tl" rotWithShape="0">
              <a:srgbClr val="333333">
                <a:alpha val="65000"/>
              </a:srgbClr>
            </a:outerShdw>
          </a:effectLst>
        </p:spPr>
      </p:pic>
      <p:pic>
        <p:nvPicPr>
          <p:cNvPr id="26" name="Picture 2" descr="Imagen relacionada">
            <a:extLst>
              <a:ext uri="{FF2B5EF4-FFF2-40B4-BE49-F238E27FC236}">
                <a16:creationId xmlns="" xmlns:a16="http://schemas.microsoft.com/office/drawing/2014/main" id="{835C27B6-89D2-4FAF-8A97-FF8B812A5096}"/>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63618" y="1322629"/>
            <a:ext cx="1862444" cy="1381179"/>
          </a:xfrm>
          <a:prstGeom prst="rect">
            <a:avLst/>
          </a:prstGeom>
          <a:noFill/>
          <a:extLst>
            <a:ext uri="{909E8E84-426E-40DD-AFC4-6F175D3DCCD1}">
              <a14:hiddenFill xmlns:a14="http://schemas.microsoft.com/office/drawing/2010/main">
                <a:solidFill>
                  <a:srgbClr val="FFFFFF"/>
                </a:solidFill>
              </a14:hiddenFill>
            </a:ext>
          </a:extLst>
        </p:spPr>
      </p:pic>
      <p:sp>
        <p:nvSpPr>
          <p:cNvPr id="28" name="Marcador de contenido 5">
            <a:extLst>
              <a:ext uri="{FF2B5EF4-FFF2-40B4-BE49-F238E27FC236}">
                <a16:creationId xmlns="" xmlns:a16="http://schemas.microsoft.com/office/drawing/2014/main" id="{004B8457-1390-40CA-970A-65A3779A54F4}"/>
              </a:ext>
            </a:extLst>
          </p:cNvPr>
          <p:cNvSpPr txBox="1">
            <a:spLocks/>
          </p:cNvSpPr>
          <p:nvPr/>
        </p:nvSpPr>
        <p:spPr>
          <a:xfrm>
            <a:off x="1027257" y="999649"/>
            <a:ext cx="8570266" cy="28830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s-MX" sz="1800" b="1" dirty="0">
                <a:solidFill>
                  <a:schemeClr val="tx1"/>
                </a:solidFill>
              </a:rPr>
              <a:t>Cultivos transitorios</a:t>
            </a:r>
            <a:endParaRPr lang="es-EC" sz="1800" b="1" dirty="0">
              <a:solidFill>
                <a:schemeClr val="tx1"/>
              </a:solidFill>
            </a:endParaRPr>
          </a:p>
        </p:txBody>
      </p:sp>
    </p:spTree>
    <p:extLst>
      <p:ext uri="{BB962C8B-B14F-4D97-AF65-F5344CB8AC3E}">
        <p14:creationId xmlns:p14="http://schemas.microsoft.com/office/powerpoint/2010/main" val="343204890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3 Grupo">
            <a:extLst>
              <a:ext uri="{FF2B5EF4-FFF2-40B4-BE49-F238E27FC236}">
                <a16:creationId xmlns="" xmlns:a16="http://schemas.microsoft.com/office/drawing/2014/main" id="{04B81625-D5B4-4F76-AB1D-CE9A271D0FF4}"/>
              </a:ext>
            </a:extLst>
          </p:cNvPr>
          <p:cNvGrpSpPr/>
          <p:nvPr/>
        </p:nvGrpSpPr>
        <p:grpSpPr>
          <a:xfrm>
            <a:off x="9309012" y="1646422"/>
            <a:ext cx="2640294" cy="856113"/>
            <a:chOff x="7560850" y="499980"/>
            <a:chExt cx="3378751" cy="1376043"/>
          </a:xfrm>
          <a:solidFill>
            <a:schemeClr val="accent2">
              <a:lumMod val="75000"/>
            </a:schemeClr>
          </a:solidFill>
        </p:grpSpPr>
        <p:sp>
          <p:nvSpPr>
            <p:cNvPr id="9" name="4 Rectángulo">
              <a:extLst>
                <a:ext uri="{FF2B5EF4-FFF2-40B4-BE49-F238E27FC236}">
                  <a16:creationId xmlns="" xmlns:a16="http://schemas.microsoft.com/office/drawing/2014/main" id="{DEF4A431-8B2F-4A07-AC2C-EFB5DF1A6844}"/>
                </a:ext>
              </a:extLst>
            </p:cNvPr>
            <p:cNvSpPr/>
            <p:nvPr/>
          </p:nvSpPr>
          <p:spPr>
            <a:xfrm>
              <a:off x="7560851" y="776368"/>
              <a:ext cx="3378750" cy="1085538"/>
            </a:xfrm>
            <a:prstGeom prst="rect">
              <a:avLst/>
            </a:prstGeom>
            <a:grpFill/>
          </p:spPr>
          <p:style>
            <a:lnRef idx="2">
              <a:schemeClr val="accent3">
                <a:hueOff val="11250264"/>
                <a:satOff val="-16880"/>
                <a:lumOff val="-2745"/>
                <a:alphaOff val="0"/>
              </a:schemeClr>
            </a:lnRef>
            <a:fillRef idx="1">
              <a:schemeClr val="accent3">
                <a:hueOff val="11250264"/>
                <a:satOff val="-16880"/>
                <a:lumOff val="-2745"/>
                <a:alphaOff val="0"/>
              </a:schemeClr>
            </a:fillRef>
            <a:effectRef idx="0">
              <a:schemeClr val="accent3">
                <a:hueOff val="11250264"/>
                <a:satOff val="-16880"/>
                <a:lumOff val="-2745"/>
                <a:alphaOff val="0"/>
              </a:schemeClr>
            </a:effectRef>
            <a:fontRef idx="minor">
              <a:schemeClr val="lt1"/>
            </a:fontRef>
          </p:style>
          <p:txBody>
            <a:bodyPr/>
            <a:lstStyle/>
            <a:p>
              <a:endParaRPr lang="es-EC"/>
            </a:p>
          </p:txBody>
        </p:sp>
        <p:sp>
          <p:nvSpPr>
            <p:cNvPr id="10" name="5 Rectángulo">
              <a:extLst>
                <a:ext uri="{FF2B5EF4-FFF2-40B4-BE49-F238E27FC236}">
                  <a16:creationId xmlns="" xmlns:a16="http://schemas.microsoft.com/office/drawing/2014/main" id="{8D519A65-43EE-4F8E-9AE2-966663E3D36B}"/>
                </a:ext>
              </a:extLst>
            </p:cNvPr>
            <p:cNvSpPr/>
            <p:nvPr/>
          </p:nvSpPr>
          <p:spPr>
            <a:xfrm>
              <a:off x="7560850" y="499980"/>
              <a:ext cx="3378750" cy="137604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2240" tIns="81280" rIns="142240" bIns="81280" numCol="1" spcCol="1270" anchor="ctr" anchorCtr="0">
              <a:noAutofit/>
            </a:bodyPr>
            <a:lstStyle/>
            <a:p>
              <a:pPr lvl="0" algn="just" defTabSz="889000">
                <a:lnSpc>
                  <a:spcPct val="90000"/>
                </a:lnSpc>
                <a:spcBef>
                  <a:spcPct val="0"/>
                </a:spcBef>
                <a:spcAft>
                  <a:spcPct val="35000"/>
                </a:spcAft>
              </a:pPr>
              <a:r>
                <a:rPr lang="es-MX" sz="1400" b="1" dirty="0">
                  <a:solidFill>
                    <a:schemeClr val="bg1"/>
                  </a:solidFill>
                  <a:latin typeface="+mj-lt"/>
                  <a:cs typeface="Arial" pitchFamily="34" charset="0"/>
                </a:rPr>
                <a:t>Transitorios asociados con un cultivo a cosechar fuera del período de referencia</a:t>
              </a:r>
              <a:endParaRPr lang="es-EC" sz="1400" b="1" dirty="0">
                <a:solidFill>
                  <a:schemeClr val="bg1"/>
                </a:solidFill>
                <a:latin typeface="+mj-lt"/>
                <a:cs typeface="Arial" pitchFamily="34" charset="0"/>
              </a:endParaRPr>
            </a:p>
          </p:txBody>
        </p:sp>
      </p:grpSp>
      <p:grpSp>
        <p:nvGrpSpPr>
          <p:cNvPr id="11" name="5 Grupo">
            <a:extLst>
              <a:ext uri="{FF2B5EF4-FFF2-40B4-BE49-F238E27FC236}">
                <a16:creationId xmlns="" xmlns:a16="http://schemas.microsoft.com/office/drawing/2014/main" id="{DF6391CD-73FD-4BBA-AD2A-56D21D72454B}"/>
              </a:ext>
            </a:extLst>
          </p:cNvPr>
          <p:cNvGrpSpPr/>
          <p:nvPr/>
        </p:nvGrpSpPr>
        <p:grpSpPr>
          <a:xfrm>
            <a:off x="9309012" y="2510020"/>
            <a:ext cx="2640294" cy="3374385"/>
            <a:chOff x="7560850" y="1720054"/>
            <a:chExt cx="3378751" cy="1861090"/>
          </a:xfrm>
        </p:grpSpPr>
        <p:sp>
          <p:nvSpPr>
            <p:cNvPr id="12" name="7 Rectángulo">
              <a:extLst>
                <a:ext uri="{FF2B5EF4-FFF2-40B4-BE49-F238E27FC236}">
                  <a16:creationId xmlns="" xmlns:a16="http://schemas.microsoft.com/office/drawing/2014/main" id="{DBF69AE3-85D5-4C30-B7A5-8AF28D548A95}"/>
                </a:ext>
              </a:extLst>
            </p:cNvPr>
            <p:cNvSpPr/>
            <p:nvPr/>
          </p:nvSpPr>
          <p:spPr>
            <a:xfrm rot="10800000" flipV="1">
              <a:off x="7560851" y="1872211"/>
              <a:ext cx="3378750" cy="854395"/>
            </a:xfrm>
            <a:prstGeom prst="rect">
              <a:avLst/>
            </a:prstGeom>
          </p:spPr>
          <p:style>
            <a:lnRef idx="2">
              <a:schemeClr val="accent3">
                <a:tint val="40000"/>
                <a:alpha val="90000"/>
                <a:hueOff val="10716850"/>
                <a:satOff val="-13793"/>
                <a:lumOff val="-1075"/>
                <a:alphaOff val="0"/>
              </a:schemeClr>
            </a:lnRef>
            <a:fillRef idx="1">
              <a:schemeClr val="accent3">
                <a:tint val="40000"/>
                <a:alpha val="90000"/>
                <a:hueOff val="10716850"/>
                <a:satOff val="-13793"/>
                <a:lumOff val="-1075"/>
                <a:alphaOff val="0"/>
              </a:schemeClr>
            </a:fillRef>
            <a:effectRef idx="0">
              <a:schemeClr val="accent3">
                <a:tint val="40000"/>
                <a:alpha val="90000"/>
                <a:hueOff val="10716850"/>
                <a:satOff val="-13793"/>
                <a:lumOff val="-1075"/>
                <a:alphaOff val="0"/>
              </a:schemeClr>
            </a:effectRef>
            <a:fontRef idx="minor">
              <a:schemeClr val="dk1">
                <a:hueOff val="0"/>
                <a:satOff val="0"/>
                <a:lumOff val="0"/>
                <a:alphaOff val="0"/>
              </a:schemeClr>
            </a:fontRef>
          </p:style>
          <p:txBody>
            <a:bodyPr/>
            <a:lstStyle/>
            <a:p>
              <a:endParaRPr lang="es-EC"/>
            </a:p>
          </p:txBody>
        </p:sp>
        <p:sp>
          <p:nvSpPr>
            <p:cNvPr id="13" name="8 Rectángulo">
              <a:extLst>
                <a:ext uri="{FF2B5EF4-FFF2-40B4-BE49-F238E27FC236}">
                  <a16:creationId xmlns="" xmlns:a16="http://schemas.microsoft.com/office/drawing/2014/main" id="{1D364992-9D2A-4EC7-AEFB-3D9C1FE77753}"/>
                </a:ext>
              </a:extLst>
            </p:cNvPr>
            <p:cNvSpPr/>
            <p:nvPr/>
          </p:nvSpPr>
          <p:spPr>
            <a:xfrm>
              <a:off x="7560850" y="1720054"/>
              <a:ext cx="3378750" cy="1861090"/>
            </a:xfrm>
            <a:prstGeom prst="rect">
              <a:avLst/>
            </a:prstGeom>
            <a:solidFill>
              <a:schemeClr val="accent3">
                <a:lumMod val="20000"/>
                <a:lumOff val="80000"/>
              </a:schemeClr>
            </a:solid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0" lvl="1" algn="just" defTabSz="889000">
                <a:lnSpc>
                  <a:spcPct val="90000"/>
                </a:lnSpc>
                <a:spcBef>
                  <a:spcPct val="0"/>
                </a:spcBef>
                <a:spcAft>
                  <a:spcPct val="15000"/>
                </a:spcAft>
              </a:pPr>
              <a:r>
                <a:rPr lang="es-ES" sz="1400" dirty="0">
                  <a:latin typeface="+mj-lt"/>
                </a:rPr>
                <a:t>Si </a:t>
              </a:r>
              <a:r>
                <a:rPr lang="es-ES" sz="1400" b="1" dirty="0">
                  <a:latin typeface="+mj-lt"/>
                </a:rPr>
                <a:t>un</a:t>
              </a:r>
              <a:r>
                <a:rPr lang="es-ES" sz="1400" dirty="0">
                  <a:latin typeface="+mj-lt"/>
                </a:rPr>
                <a:t> cultivo componente del asociamiento </a:t>
              </a:r>
              <a:r>
                <a:rPr lang="es-ES" sz="1400" b="1" dirty="0">
                  <a:latin typeface="+mj-lt"/>
                </a:rPr>
                <a:t>será cosechado fuera del período de referencia,</a:t>
              </a:r>
              <a:r>
                <a:rPr lang="es-ES" sz="1400" dirty="0">
                  <a:latin typeface="+mj-lt"/>
                </a:rPr>
                <a:t> este cultivo debe tener  </a:t>
              </a:r>
              <a:r>
                <a:rPr lang="es-ES" sz="1400" b="1" dirty="0">
                  <a:latin typeface="+mj-lt"/>
                </a:rPr>
                <a:t>información</a:t>
              </a:r>
              <a:r>
                <a:rPr lang="es-ES" sz="1400" dirty="0">
                  <a:latin typeface="+mj-lt"/>
                </a:rPr>
                <a:t> </a:t>
              </a:r>
              <a:r>
                <a:rPr lang="es-ES" sz="1400" b="1" dirty="0">
                  <a:latin typeface="+mj-lt"/>
                </a:rPr>
                <a:t>hasta la columna 10</a:t>
              </a:r>
              <a:r>
                <a:rPr lang="es-ES" sz="1400" dirty="0">
                  <a:latin typeface="+mj-lt"/>
                </a:rPr>
                <a:t>, en la </a:t>
              </a:r>
              <a:r>
                <a:rPr lang="es-ES" sz="1400" b="1" dirty="0">
                  <a:latin typeface="+mj-lt"/>
                </a:rPr>
                <a:t>columna </a:t>
              </a:r>
              <a:r>
                <a:rPr lang="es-ES" sz="1400" b="1" dirty="0">
                  <a:solidFill>
                    <a:srgbClr val="FF0000"/>
                  </a:solidFill>
                  <a:latin typeface="+mj-lt"/>
                </a:rPr>
                <a:t>9</a:t>
              </a:r>
              <a:r>
                <a:rPr lang="es-ES" sz="1400" dirty="0">
                  <a:latin typeface="+mj-lt"/>
                </a:rPr>
                <a:t> mes de cosecha, </a:t>
              </a:r>
              <a:r>
                <a:rPr lang="es-ES" sz="1400" b="1" dirty="0">
                  <a:latin typeface="+mj-lt"/>
                </a:rPr>
                <a:t>debe registrarse el código </a:t>
              </a:r>
              <a:r>
                <a:rPr lang="es-ES" sz="1400" b="1" i="1" u="sng" dirty="0">
                  <a:solidFill>
                    <a:srgbClr val="FF0000"/>
                  </a:solidFill>
                  <a:latin typeface="+mj-lt"/>
                </a:rPr>
                <a:t>15</a:t>
              </a:r>
              <a:r>
                <a:rPr lang="es-ES" sz="1400" i="1" u="sng" dirty="0">
                  <a:solidFill>
                    <a:srgbClr val="FF0000"/>
                  </a:solidFill>
                  <a:latin typeface="+mj-lt"/>
                </a:rPr>
                <a:t>,</a:t>
              </a:r>
              <a:r>
                <a:rPr lang="es-ES" sz="1400" dirty="0">
                  <a:solidFill>
                    <a:srgbClr val="FF0000"/>
                  </a:solidFill>
                  <a:latin typeface="+mj-lt"/>
                </a:rPr>
                <a:t>  </a:t>
              </a:r>
              <a:r>
                <a:rPr lang="es-ES" sz="1400" dirty="0">
                  <a:latin typeface="+mj-lt"/>
                </a:rPr>
                <a:t>además de las columnas 32 a la 88. </a:t>
              </a:r>
            </a:p>
            <a:p>
              <a:pPr marL="228600" lvl="1" indent="-228600" algn="just" defTabSz="889000">
                <a:lnSpc>
                  <a:spcPct val="90000"/>
                </a:lnSpc>
                <a:spcBef>
                  <a:spcPct val="0"/>
                </a:spcBef>
                <a:spcAft>
                  <a:spcPct val="15000"/>
                </a:spcAft>
                <a:buChar char="••"/>
              </a:pPr>
              <a:endParaRPr lang="es-ES" sz="1400" dirty="0">
                <a:latin typeface="+mj-lt"/>
              </a:endParaRPr>
            </a:p>
            <a:p>
              <a:pPr marL="0" lvl="1" algn="just" defTabSz="889000">
                <a:lnSpc>
                  <a:spcPct val="90000"/>
                </a:lnSpc>
                <a:spcBef>
                  <a:spcPct val="0"/>
                </a:spcBef>
                <a:spcAft>
                  <a:spcPct val="15000"/>
                </a:spcAft>
              </a:pPr>
              <a:r>
                <a:rPr lang="es-ES" sz="1400" dirty="0">
                  <a:latin typeface="+mj-lt"/>
                </a:rPr>
                <a:t>Registre  </a:t>
              </a:r>
              <a:r>
                <a:rPr lang="es-ES" sz="1400" b="1" dirty="0">
                  <a:latin typeface="+mj-lt"/>
                </a:rPr>
                <a:t>la observación</a:t>
              </a:r>
              <a:r>
                <a:rPr lang="es-ES" sz="1400" dirty="0">
                  <a:latin typeface="+mj-lt"/>
                </a:rPr>
                <a:t> respectiva.</a:t>
              </a:r>
              <a:endParaRPr lang="es-EC" sz="1400" b="0" kern="1200" dirty="0">
                <a:latin typeface="+mj-lt"/>
                <a:cs typeface="Arial" pitchFamily="34" charset="0"/>
              </a:endParaRPr>
            </a:p>
          </p:txBody>
        </p:sp>
      </p:grpSp>
      <p:sp>
        <p:nvSpPr>
          <p:cNvPr id="15" name="Título 1">
            <a:extLst>
              <a:ext uri="{FF2B5EF4-FFF2-40B4-BE49-F238E27FC236}">
                <a16:creationId xmlns="" xmlns:a16="http://schemas.microsoft.com/office/drawing/2014/main" id="{251D2CC5-7673-4173-A834-1E6B8C8FD628}"/>
              </a:ext>
            </a:extLst>
          </p:cNvPr>
          <p:cNvSpPr txBox="1">
            <a:spLocks/>
          </p:cNvSpPr>
          <p:nvPr/>
        </p:nvSpPr>
        <p:spPr>
          <a:xfrm>
            <a:off x="1056968" y="501169"/>
            <a:ext cx="8570266" cy="414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MX" sz="3000" dirty="0">
                <a:solidFill>
                  <a:srgbClr val="646E78"/>
                </a:solidFill>
                <a:latin typeface="Century Gothic" panose="020B0502020202020204" pitchFamily="34" charset="0"/>
              </a:rPr>
              <a:t>Consideraciones a tomar en cuenta</a:t>
            </a:r>
            <a:endParaRPr lang="es-EC" sz="3000" dirty="0">
              <a:solidFill>
                <a:srgbClr val="646E78"/>
              </a:solidFill>
              <a:latin typeface="Century Gothic" panose="020B0502020202020204" pitchFamily="34" charset="0"/>
            </a:endParaRPr>
          </a:p>
        </p:txBody>
      </p:sp>
      <p:sp>
        <p:nvSpPr>
          <p:cNvPr id="17" name="Marcador de contenido 5">
            <a:extLst>
              <a:ext uri="{FF2B5EF4-FFF2-40B4-BE49-F238E27FC236}">
                <a16:creationId xmlns="" xmlns:a16="http://schemas.microsoft.com/office/drawing/2014/main" id="{12C2624D-8105-437A-98C7-DDB4C3ACE24B}"/>
              </a:ext>
            </a:extLst>
          </p:cNvPr>
          <p:cNvSpPr txBox="1">
            <a:spLocks/>
          </p:cNvSpPr>
          <p:nvPr/>
        </p:nvSpPr>
        <p:spPr>
          <a:xfrm>
            <a:off x="875368" y="950422"/>
            <a:ext cx="8570266" cy="577435"/>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s-MX" sz="1800" b="1" dirty="0">
                <a:solidFill>
                  <a:schemeClr val="tx1"/>
                </a:solidFill>
              </a:rPr>
              <a:t>Cultivos transitorios</a:t>
            </a:r>
            <a:endParaRPr lang="es-EC" sz="1800" b="1" dirty="0">
              <a:solidFill>
                <a:schemeClr val="tx1"/>
              </a:solidFill>
            </a:endParaRPr>
          </a:p>
        </p:txBody>
      </p:sp>
      <p:grpSp>
        <p:nvGrpSpPr>
          <p:cNvPr id="18" name="3 Grupo">
            <a:extLst>
              <a:ext uri="{FF2B5EF4-FFF2-40B4-BE49-F238E27FC236}">
                <a16:creationId xmlns="" xmlns:a16="http://schemas.microsoft.com/office/drawing/2014/main" id="{4412545C-21CD-40AB-99FC-4579BE0CABBA}"/>
              </a:ext>
            </a:extLst>
          </p:cNvPr>
          <p:cNvGrpSpPr/>
          <p:nvPr/>
        </p:nvGrpSpPr>
        <p:grpSpPr>
          <a:xfrm>
            <a:off x="1105232" y="1651736"/>
            <a:ext cx="2640293" cy="879836"/>
            <a:chOff x="7560851" y="776368"/>
            <a:chExt cx="3378750" cy="1085538"/>
          </a:xfrm>
        </p:grpSpPr>
        <p:sp>
          <p:nvSpPr>
            <p:cNvPr id="19" name="4 Rectángulo">
              <a:extLst>
                <a:ext uri="{FF2B5EF4-FFF2-40B4-BE49-F238E27FC236}">
                  <a16:creationId xmlns="" xmlns:a16="http://schemas.microsoft.com/office/drawing/2014/main" id="{17C762F9-0117-48CF-8E3C-652CF96DF13D}"/>
                </a:ext>
              </a:extLst>
            </p:cNvPr>
            <p:cNvSpPr/>
            <p:nvPr/>
          </p:nvSpPr>
          <p:spPr>
            <a:xfrm>
              <a:off x="7560851" y="776368"/>
              <a:ext cx="3378750" cy="1085538"/>
            </a:xfrm>
            <a:prstGeom prst="rect">
              <a:avLst/>
            </a:prstGeom>
          </p:spPr>
          <p:style>
            <a:lnRef idx="2">
              <a:schemeClr val="accent3">
                <a:hueOff val="11250264"/>
                <a:satOff val="-16880"/>
                <a:lumOff val="-2745"/>
                <a:alphaOff val="0"/>
              </a:schemeClr>
            </a:lnRef>
            <a:fillRef idx="1">
              <a:schemeClr val="accent3">
                <a:hueOff val="11250264"/>
                <a:satOff val="-16880"/>
                <a:lumOff val="-2745"/>
                <a:alphaOff val="0"/>
              </a:schemeClr>
            </a:fillRef>
            <a:effectRef idx="0">
              <a:schemeClr val="accent3">
                <a:hueOff val="11250264"/>
                <a:satOff val="-16880"/>
                <a:lumOff val="-2745"/>
                <a:alphaOff val="0"/>
              </a:schemeClr>
            </a:effectRef>
            <a:fontRef idx="minor">
              <a:schemeClr val="lt1"/>
            </a:fontRef>
          </p:style>
          <p:txBody>
            <a:bodyPr/>
            <a:lstStyle/>
            <a:p>
              <a:endParaRPr lang="es-EC"/>
            </a:p>
          </p:txBody>
        </p:sp>
        <p:sp>
          <p:nvSpPr>
            <p:cNvPr id="20" name="5 Rectángulo">
              <a:extLst>
                <a:ext uri="{FF2B5EF4-FFF2-40B4-BE49-F238E27FC236}">
                  <a16:creationId xmlns="" xmlns:a16="http://schemas.microsoft.com/office/drawing/2014/main" id="{59918F4D-AEDB-40F4-A0C7-7D787AE02714}"/>
                </a:ext>
              </a:extLst>
            </p:cNvPr>
            <p:cNvSpPr/>
            <p:nvPr/>
          </p:nvSpPr>
          <p:spPr>
            <a:xfrm>
              <a:off x="7560851" y="776368"/>
              <a:ext cx="3378750" cy="1080120"/>
            </a:xfrm>
            <a:prstGeom prst="rect">
              <a:avLst/>
            </a:prstGeom>
            <a:solidFill>
              <a:schemeClr val="accent6"/>
            </a:solidFill>
          </p:spPr>
          <p:style>
            <a:lnRef idx="0">
              <a:scrgbClr r="0" g="0" b="0"/>
            </a:lnRef>
            <a:fillRef idx="0">
              <a:scrgbClr r="0" g="0" b="0"/>
            </a:fillRef>
            <a:effectRef idx="0">
              <a:scrgbClr r="0" g="0" b="0"/>
            </a:effectRef>
            <a:fontRef idx="minor">
              <a:schemeClr val="lt1"/>
            </a:fontRef>
          </p:style>
          <p:txBody>
            <a:bodyPr spcFirstLastPara="0" vert="horz" wrap="square" lIns="142240" tIns="81280" rIns="142240" bIns="81280" numCol="1" spcCol="1270" anchor="ctr" anchorCtr="0">
              <a:noAutofit/>
            </a:bodyPr>
            <a:lstStyle/>
            <a:p>
              <a:pPr lvl="0" algn="ctr"/>
              <a:r>
                <a:rPr lang="es-MX" sz="1400" b="1" dirty="0">
                  <a:latin typeface="+mn-lt"/>
                  <a:cs typeface="Arial" pitchFamily="34" charset="0"/>
                </a:rPr>
                <a:t>Asociamiento árboles forestales y transitorios</a:t>
              </a:r>
              <a:endParaRPr lang="es-EC" sz="1400" dirty="0">
                <a:latin typeface="+mn-lt"/>
                <a:cs typeface="Arial" pitchFamily="34" charset="0"/>
              </a:endParaRPr>
            </a:p>
          </p:txBody>
        </p:sp>
      </p:grpSp>
      <p:grpSp>
        <p:nvGrpSpPr>
          <p:cNvPr id="21" name="5 Grupo">
            <a:extLst>
              <a:ext uri="{FF2B5EF4-FFF2-40B4-BE49-F238E27FC236}">
                <a16:creationId xmlns="" xmlns:a16="http://schemas.microsoft.com/office/drawing/2014/main" id="{14D008F5-A83A-4789-8611-21ED7915FF21}"/>
              </a:ext>
            </a:extLst>
          </p:cNvPr>
          <p:cNvGrpSpPr/>
          <p:nvPr/>
        </p:nvGrpSpPr>
        <p:grpSpPr>
          <a:xfrm>
            <a:off x="1105231" y="2514218"/>
            <a:ext cx="2640293" cy="3365604"/>
            <a:chOff x="7560851" y="1872211"/>
            <a:chExt cx="3378750" cy="1856247"/>
          </a:xfrm>
        </p:grpSpPr>
        <p:sp>
          <p:nvSpPr>
            <p:cNvPr id="22" name="7 Rectángulo">
              <a:extLst>
                <a:ext uri="{FF2B5EF4-FFF2-40B4-BE49-F238E27FC236}">
                  <a16:creationId xmlns="" xmlns:a16="http://schemas.microsoft.com/office/drawing/2014/main" id="{42C9F97C-FC37-4039-9925-2506E7FC4049}"/>
                </a:ext>
              </a:extLst>
            </p:cNvPr>
            <p:cNvSpPr/>
            <p:nvPr/>
          </p:nvSpPr>
          <p:spPr>
            <a:xfrm rot="10800000" flipV="1">
              <a:off x="7560851" y="1872211"/>
              <a:ext cx="3378750" cy="854395"/>
            </a:xfrm>
            <a:prstGeom prst="rect">
              <a:avLst/>
            </a:prstGeom>
          </p:spPr>
          <p:style>
            <a:lnRef idx="2">
              <a:schemeClr val="accent3">
                <a:tint val="40000"/>
                <a:alpha val="90000"/>
                <a:hueOff val="10716850"/>
                <a:satOff val="-13793"/>
                <a:lumOff val="-1075"/>
                <a:alphaOff val="0"/>
              </a:schemeClr>
            </a:lnRef>
            <a:fillRef idx="1">
              <a:schemeClr val="accent3">
                <a:tint val="40000"/>
                <a:alpha val="90000"/>
                <a:hueOff val="10716850"/>
                <a:satOff val="-13793"/>
                <a:lumOff val="-1075"/>
                <a:alphaOff val="0"/>
              </a:schemeClr>
            </a:fillRef>
            <a:effectRef idx="0">
              <a:schemeClr val="accent3">
                <a:tint val="40000"/>
                <a:alpha val="90000"/>
                <a:hueOff val="10716850"/>
                <a:satOff val="-13793"/>
                <a:lumOff val="-1075"/>
                <a:alphaOff val="0"/>
              </a:schemeClr>
            </a:effectRef>
            <a:fontRef idx="minor">
              <a:schemeClr val="dk1">
                <a:hueOff val="0"/>
                <a:satOff val="0"/>
                <a:lumOff val="0"/>
                <a:alphaOff val="0"/>
              </a:schemeClr>
            </a:fontRef>
          </p:style>
          <p:txBody>
            <a:bodyPr/>
            <a:lstStyle/>
            <a:p>
              <a:endParaRPr lang="es-EC"/>
            </a:p>
          </p:txBody>
        </p:sp>
        <p:sp>
          <p:nvSpPr>
            <p:cNvPr id="23" name="8 Rectángulo">
              <a:extLst>
                <a:ext uri="{FF2B5EF4-FFF2-40B4-BE49-F238E27FC236}">
                  <a16:creationId xmlns="" xmlns:a16="http://schemas.microsoft.com/office/drawing/2014/main" id="{E3BA86B6-B23E-4548-9058-51132DEA13CA}"/>
                </a:ext>
              </a:extLst>
            </p:cNvPr>
            <p:cNvSpPr/>
            <p:nvPr/>
          </p:nvSpPr>
          <p:spPr>
            <a:xfrm>
              <a:off x="7560851" y="1903855"/>
              <a:ext cx="3378750" cy="1824603"/>
            </a:xfrm>
            <a:prstGeom prst="rect">
              <a:avLst/>
            </a:prstGeom>
            <a:solidFill>
              <a:schemeClr val="accent3">
                <a:lumMod val="20000"/>
                <a:lumOff val="80000"/>
              </a:schemeClr>
            </a:solid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lvl="0" algn="just"/>
              <a:r>
                <a:rPr lang="es-MX" sz="1400" b="0" dirty="0">
                  <a:latin typeface="+mn-lt"/>
                  <a:cs typeface="Arial" pitchFamily="34" charset="0"/>
                </a:rPr>
                <a:t>Los árboles irán registrados en las </a:t>
              </a:r>
              <a:r>
                <a:rPr lang="es-MX" sz="1400" b="1" dirty="0">
                  <a:latin typeface="+mn-lt"/>
                  <a:cs typeface="Arial" pitchFamily="34" charset="0"/>
                </a:rPr>
                <a:t>columnas </a:t>
              </a:r>
              <a:r>
                <a:rPr lang="es-ES" sz="1400" b="1" dirty="0">
                  <a:latin typeface="+mn-lt"/>
                </a:rPr>
                <a:t>1, 2, 3, 4, 10</a:t>
              </a:r>
              <a:r>
                <a:rPr lang="es-ES" sz="1400" dirty="0">
                  <a:latin typeface="+mn-lt"/>
                </a:rPr>
                <a:t> y </a:t>
              </a:r>
              <a:r>
                <a:rPr lang="es-MX" sz="1400" b="0" dirty="0">
                  <a:latin typeface="+mn-lt"/>
                  <a:cs typeface="Arial" pitchFamily="34" charset="0"/>
                </a:rPr>
                <a:t>los transitorios tendrán información completa. </a:t>
              </a:r>
            </a:p>
            <a:p>
              <a:pPr lvl="0" algn="l"/>
              <a:endParaRPr lang="es-EC" sz="1400" b="0" dirty="0">
                <a:latin typeface="+mn-lt"/>
                <a:cs typeface="Arial" pitchFamily="34" charset="0"/>
              </a:endParaRPr>
            </a:p>
            <a:p>
              <a:pPr lvl="0" algn="just"/>
              <a:r>
                <a:rPr lang="es-MX" sz="1400" b="0" dirty="0">
                  <a:latin typeface="+mn-lt"/>
                  <a:cs typeface="Arial" pitchFamily="34" charset="0"/>
                </a:rPr>
                <a:t>En los dos cultivos la condición de asociado y el número de asociamiento correspondiente.</a:t>
              </a:r>
              <a:endParaRPr lang="es-EC" sz="1400" b="0" dirty="0">
                <a:latin typeface="+mn-lt"/>
                <a:cs typeface="Arial" pitchFamily="34" charset="0"/>
              </a:endParaRPr>
            </a:p>
          </p:txBody>
        </p:sp>
      </p:grpSp>
      <p:grpSp>
        <p:nvGrpSpPr>
          <p:cNvPr id="24" name="3 Grupo">
            <a:extLst>
              <a:ext uri="{FF2B5EF4-FFF2-40B4-BE49-F238E27FC236}">
                <a16:creationId xmlns="" xmlns:a16="http://schemas.microsoft.com/office/drawing/2014/main" id="{8FED76FA-4827-4461-AF27-E0679323892E}"/>
              </a:ext>
            </a:extLst>
          </p:cNvPr>
          <p:cNvGrpSpPr/>
          <p:nvPr/>
        </p:nvGrpSpPr>
        <p:grpSpPr>
          <a:xfrm>
            <a:off x="3842734" y="1649541"/>
            <a:ext cx="2640293" cy="879836"/>
            <a:chOff x="7560851" y="776368"/>
            <a:chExt cx="3378750" cy="1085538"/>
          </a:xfrm>
          <a:solidFill>
            <a:schemeClr val="accent4">
              <a:lumMod val="75000"/>
            </a:schemeClr>
          </a:solidFill>
        </p:grpSpPr>
        <p:sp>
          <p:nvSpPr>
            <p:cNvPr id="25" name="4 Rectángulo">
              <a:extLst>
                <a:ext uri="{FF2B5EF4-FFF2-40B4-BE49-F238E27FC236}">
                  <a16:creationId xmlns="" xmlns:a16="http://schemas.microsoft.com/office/drawing/2014/main" id="{398540AC-66C5-461A-8732-3BB89621A4CC}"/>
                </a:ext>
              </a:extLst>
            </p:cNvPr>
            <p:cNvSpPr/>
            <p:nvPr/>
          </p:nvSpPr>
          <p:spPr>
            <a:xfrm>
              <a:off x="7560851" y="776368"/>
              <a:ext cx="3378750" cy="1085538"/>
            </a:xfrm>
            <a:prstGeom prst="rect">
              <a:avLst/>
            </a:prstGeom>
            <a:grpFill/>
          </p:spPr>
          <p:style>
            <a:lnRef idx="2">
              <a:schemeClr val="accent3">
                <a:hueOff val="11250264"/>
                <a:satOff val="-16880"/>
                <a:lumOff val="-2745"/>
                <a:alphaOff val="0"/>
              </a:schemeClr>
            </a:lnRef>
            <a:fillRef idx="1">
              <a:schemeClr val="accent3">
                <a:hueOff val="11250264"/>
                <a:satOff val="-16880"/>
                <a:lumOff val="-2745"/>
                <a:alphaOff val="0"/>
              </a:schemeClr>
            </a:fillRef>
            <a:effectRef idx="0">
              <a:schemeClr val="accent3">
                <a:hueOff val="11250264"/>
                <a:satOff val="-16880"/>
                <a:lumOff val="-2745"/>
                <a:alphaOff val="0"/>
              </a:schemeClr>
            </a:effectRef>
            <a:fontRef idx="minor">
              <a:schemeClr val="lt1"/>
            </a:fontRef>
          </p:style>
          <p:txBody>
            <a:bodyPr/>
            <a:lstStyle/>
            <a:p>
              <a:endParaRPr lang="es-EC"/>
            </a:p>
          </p:txBody>
        </p:sp>
        <p:sp>
          <p:nvSpPr>
            <p:cNvPr id="26" name="5 Rectángulo">
              <a:extLst>
                <a:ext uri="{FF2B5EF4-FFF2-40B4-BE49-F238E27FC236}">
                  <a16:creationId xmlns="" xmlns:a16="http://schemas.microsoft.com/office/drawing/2014/main" id="{A520C62F-E9CC-48ED-83E0-61DB51EA05E5}"/>
                </a:ext>
              </a:extLst>
            </p:cNvPr>
            <p:cNvSpPr/>
            <p:nvPr/>
          </p:nvSpPr>
          <p:spPr>
            <a:xfrm>
              <a:off x="7560851" y="776368"/>
              <a:ext cx="3378750" cy="1080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2240" tIns="81280" rIns="142240" bIns="81280" numCol="1" spcCol="1270" anchor="ctr" anchorCtr="0">
              <a:noAutofit/>
            </a:bodyPr>
            <a:lstStyle/>
            <a:p>
              <a:pPr lvl="0" algn="ctr"/>
              <a:r>
                <a:rPr lang="es-MX" sz="1400" b="1" dirty="0">
                  <a:latin typeface="+mn-lt"/>
                  <a:cs typeface="Arial" pitchFamily="34" charset="0"/>
                </a:rPr>
                <a:t>Asociamiento de forestales con sucesivos o rotativos</a:t>
              </a:r>
              <a:endParaRPr lang="es-EC" sz="1400" b="1" dirty="0">
                <a:latin typeface="+mn-lt"/>
                <a:cs typeface="Arial" pitchFamily="34" charset="0"/>
              </a:endParaRPr>
            </a:p>
          </p:txBody>
        </p:sp>
      </p:grpSp>
      <p:grpSp>
        <p:nvGrpSpPr>
          <p:cNvPr id="27" name="5 Grupo">
            <a:extLst>
              <a:ext uri="{FF2B5EF4-FFF2-40B4-BE49-F238E27FC236}">
                <a16:creationId xmlns="" xmlns:a16="http://schemas.microsoft.com/office/drawing/2014/main" id="{E61BA48C-4417-4C5B-84A5-4873BB0FED57}"/>
              </a:ext>
            </a:extLst>
          </p:cNvPr>
          <p:cNvGrpSpPr/>
          <p:nvPr/>
        </p:nvGrpSpPr>
        <p:grpSpPr>
          <a:xfrm>
            <a:off x="3840355" y="2538160"/>
            <a:ext cx="2640293" cy="3365604"/>
            <a:chOff x="7560851" y="1872211"/>
            <a:chExt cx="3378750" cy="1856247"/>
          </a:xfrm>
        </p:grpSpPr>
        <p:sp>
          <p:nvSpPr>
            <p:cNvPr id="28" name="7 Rectángulo">
              <a:extLst>
                <a:ext uri="{FF2B5EF4-FFF2-40B4-BE49-F238E27FC236}">
                  <a16:creationId xmlns="" xmlns:a16="http://schemas.microsoft.com/office/drawing/2014/main" id="{0D21FD85-0476-40A8-9804-032E695D6572}"/>
                </a:ext>
              </a:extLst>
            </p:cNvPr>
            <p:cNvSpPr/>
            <p:nvPr/>
          </p:nvSpPr>
          <p:spPr>
            <a:xfrm rot="10800000" flipV="1">
              <a:off x="7560851" y="1872211"/>
              <a:ext cx="3378750" cy="854395"/>
            </a:xfrm>
            <a:prstGeom prst="rect">
              <a:avLst/>
            </a:prstGeom>
          </p:spPr>
          <p:style>
            <a:lnRef idx="2">
              <a:schemeClr val="accent3">
                <a:tint val="40000"/>
                <a:alpha val="90000"/>
                <a:hueOff val="10716850"/>
                <a:satOff val="-13793"/>
                <a:lumOff val="-1075"/>
                <a:alphaOff val="0"/>
              </a:schemeClr>
            </a:lnRef>
            <a:fillRef idx="1">
              <a:schemeClr val="accent3">
                <a:tint val="40000"/>
                <a:alpha val="90000"/>
                <a:hueOff val="10716850"/>
                <a:satOff val="-13793"/>
                <a:lumOff val="-1075"/>
                <a:alphaOff val="0"/>
              </a:schemeClr>
            </a:fillRef>
            <a:effectRef idx="0">
              <a:schemeClr val="accent3">
                <a:tint val="40000"/>
                <a:alpha val="90000"/>
                <a:hueOff val="10716850"/>
                <a:satOff val="-13793"/>
                <a:lumOff val="-1075"/>
                <a:alphaOff val="0"/>
              </a:schemeClr>
            </a:effectRef>
            <a:fontRef idx="minor">
              <a:schemeClr val="dk1">
                <a:hueOff val="0"/>
                <a:satOff val="0"/>
                <a:lumOff val="0"/>
                <a:alphaOff val="0"/>
              </a:schemeClr>
            </a:fontRef>
          </p:style>
          <p:txBody>
            <a:bodyPr/>
            <a:lstStyle/>
            <a:p>
              <a:endParaRPr lang="es-EC"/>
            </a:p>
          </p:txBody>
        </p:sp>
        <p:sp>
          <p:nvSpPr>
            <p:cNvPr id="29" name="8 Rectángulo">
              <a:extLst>
                <a:ext uri="{FF2B5EF4-FFF2-40B4-BE49-F238E27FC236}">
                  <a16:creationId xmlns="" xmlns:a16="http://schemas.microsoft.com/office/drawing/2014/main" id="{0D3EDF9C-C617-49EE-881C-EE276E6CE481}"/>
                </a:ext>
              </a:extLst>
            </p:cNvPr>
            <p:cNvSpPr/>
            <p:nvPr/>
          </p:nvSpPr>
          <p:spPr>
            <a:xfrm>
              <a:off x="7560851" y="1903855"/>
              <a:ext cx="3378750" cy="1824603"/>
            </a:xfrm>
            <a:prstGeom prst="rect">
              <a:avLst/>
            </a:prstGeom>
            <a:solidFill>
              <a:schemeClr val="accent3">
                <a:lumMod val="20000"/>
                <a:lumOff val="80000"/>
              </a:schemeClr>
            </a:solid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lvl="0" algn="just"/>
              <a:r>
                <a:rPr lang="es-MX" sz="1400" b="0" dirty="0">
                  <a:latin typeface="+mn-lt"/>
                  <a:cs typeface="Arial" pitchFamily="34" charset="0"/>
                </a:rPr>
                <a:t>Registre el forestal una sola vez. </a:t>
              </a:r>
              <a:endParaRPr lang="es-EC" sz="1400" b="0" dirty="0">
                <a:latin typeface="+mn-lt"/>
                <a:cs typeface="Arial" pitchFamily="34" charset="0"/>
              </a:endParaRPr>
            </a:p>
            <a:p>
              <a:pPr lvl="0" algn="just"/>
              <a:endParaRPr lang="es-MX" sz="1400" b="0" dirty="0">
                <a:latin typeface="+mn-lt"/>
                <a:cs typeface="Arial" pitchFamily="34" charset="0"/>
              </a:endParaRPr>
            </a:p>
            <a:p>
              <a:pPr lvl="0" algn="just"/>
              <a:r>
                <a:rPr lang="es-MX" sz="1400" b="0" dirty="0">
                  <a:latin typeface="+mn-lt"/>
                  <a:cs typeface="Arial" pitchFamily="34" charset="0"/>
                </a:rPr>
                <a:t>Utilice una línea por cada una de las siembras y cosechas realizadas, con el mismo número secuencial de asociamiento.</a:t>
              </a:r>
              <a:endParaRPr lang="es-EC" sz="1400" b="0" dirty="0">
                <a:latin typeface="+mn-lt"/>
                <a:cs typeface="Arial" pitchFamily="34" charset="0"/>
              </a:endParaRPr>
            </a:p>
          </p:txBody>
        </p:sp>
      </p:grpSp>
      <p:grpSp>
        <p:nvGrpSpPr>
          <p:cNvPr id="30" name="3 Grupo">
            <a:extLst>
              <a:ext uri="{FF2B5EF4-FFF2-40B4-BE49-F238E27FC236}">
                <a16:creationId xmlns="" xmlns:a16="http://schemas.microsoft.com/office/drawing/2014/main" id="{F0324318-1AB3-4E9D-86F6-BB3C47C21C72}"/>
              </a:ext>
            </a:extLst>
          </p:cNvPr>
          <p:cNvGrpSpPr/>
          <p:nvPr/>
        </p:nvGrpSpPr>
        <p:grpSpPr>
          <a:xfrm>
            <a:off x="6587696" y="1653932"/>
            <a:ext cx="2640293" cy="879836"/>
            <a:chOff x="7560851" y="776368"/>
            <a:chExt cx="3378750" cy="1085538"/>
          </a:xfrm>
          <a:solidFill>
            <a:schemeClr val="accent5"/>
          </a:solidFill>
        </p:grpSpPr>
        <p:sp>
          <p:nvSpPr>
            <p:cNvPr id="31" name="4 Rectángulo">
              <a:extLst>
                <a:ext uri="{FF2B5EF4-FFF2-40B4-BE49-F238E27FC236}">
                  <a16:creationId xmlns="" xmlns:a16="http://schemas.microsoft.com/office/drawing/2014/main" id="{144460F9-891F-4E6C-8CCB-737C55BD2A34}"/>
                </a:ext>
              </a:extLst>
            </p:cNvPr>
            <p:cNvSpPr/>
            <p:nvPr/>
          </p:nvSpPr>
          <p:spPr>
            <a:xfrm>
              <a:off x="7560851" y="776368"/>
              <a:ext cx="3378750" cy="1085538"/>
            </a:xfrm>
            <a:prstGeom prst="rect">
              <a:avLst/>
            </a:prstGeom>
            <a:grpFill/>
          </p:spPr>
          <p:style>
            <a:lnRef idx="2">
              <a:schemeClr val="accent3">
                <a:hueOff val="11250264"/>
                <a:satOff val="-16880"/>
                <a:lumOff val="-2745"/>
                <a:alphaOff val="0"/>
              </a:schemeClr>
            </a:lnRef>
            <a:fillRef idx="1">
              <a:schemeClr val="accent3">
                <a:hueOff val="11250264"/>
                <a:satOff val="-16880"/>
                <a:lumOff val="-2745"/>
                <a:alphaOff val="0"/>
              </a:schemeClr>
            </a:fillRef>
            <a:effectRef idx="0">
              <a:schemeClr val="accent3">
                <a:hueOff val="11250264"/>
                <a:satOff val="-16880"/>
                <a:lumOff val="-2745"/>
                <a:alphaOff val="0"/>
              </a:schemeClr>
            </a:effectRef>
            <a:fontRef idx="minor">
              <a:schemeClr val="lt1"/>
            </a:fontRef>
          </p:style>
          <p:txBody>
            <a:bodyPr/>
            <a:lstStyle/>
            <a:p>
              <a:endParaRPr lang="es-EC"/>
            </a:p>
          </p:txBody>
        </p:sp>
        <p:sp>
          <p:nvSpPr>
            <p:cNvPr id="32" name="5 Rectángulo">
              <a:extLst>
                <a:ext uri="{FF2B5EF4-FFF2-40B4-BE49-F238E27FC236}">
                  <a16:creationId xmlns="" xmlns:a16="http://schemas.microsoft.com/office/drawing/2014/main" id="{8A30F24A-680D-40BD-A3C8-BF372FDB265E}"/>
                </a:ext>
              </a:extLst>
            </p:cNvPr>
            <p:cNvSpPr/>
            <p:nvPr/>
          </p:nvSpPr>
          <p:spPr>
            <a:xfrm>
              <a:off x="7560851" y="776368"/>
              <a:ext cx="3378750" cy="1080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2240" tIns="81280" rIns="142240" bIns="81280" numCol="1" spcCol="1270" anchor="ctr" anchorCtr="0">
              <a:noAutofit/>
            </a:bodyPr>
            <a:lstStyle/>
            <a:p>
              <a:pPr lvl="0" algn="ctr"/>
              <a:r>
                <a:rPr lang="es-MX" sz="1400" b="1" dirty="0">
                  <a:latin typeface="+mn-lt"/>
                  <a:cs typeface="Arial" pitchFamily="34" charset="0"/>
                </a:rPr>
                <a:t>Cultivos transitorios solos, a cosecharse fuera del período </a:t>
              </a:r>
              <a:endParaRPr lang="es-EC" sz="1400" b="1" dirty="0">
                <a:latin typeface="+mn-lt"/>
                <a:cs typeface="Arial" pitchFamily="34" charset="0"/>
              </a:endParaRPr>
            </a:p>
          </p:txBody>
        </p:sp>
      </p:grpSp>
      <p:grpSp>
        <p:nvGrpSpPr>
          <p:cNvPr id="33" name="5 Grupo">
            <a:extLst>
              <a:ext uri="{FF2B5EF4-FFF2-40B4-BE49-F238E27FC236}">
                <a16:creationId xmlns="" xmlns:a16="http://schemas.microsoft.com/office/drawing/2014/main" id="{4444F569-8005-421B-B518-F9E971A602B6}"/>
              </a:ext>
            </a:extLst>
          </p:cNvPr>
          <p:cNvGrpSpPr/>
          <p:nvPr/>
        </p:nvGrpSpPr>
        <p:grpSpPr>
          <a:xfrm>
            <a:off x="6587695" y="2529377"/>
            <a:ext cx="2640293" cy="3365604"/>
            <a:chOff x="7560851" y="1872211"/>
            <a:chExt cx="3378750" cy="1856247"/>
          </a:xfrm>
        </p:grpSpPr>
        <p:sp>
          <p:nvSpPr>
            <p:cNvPr id="34" name="7 Rectángulo">
              <a:extLst>
                <a:ext uri="{FF2B5EF4-FFF2-40B4-BE49-F238E27FC236}">
                  <a16:creationId xmlns="" xmlns:a16="http://schemas.microsoft.com/office/drawing/2014/main" id="{714E0C1D-BDBC-49EE-AC10-F9F8ECD6733C}"/>
                </a:ext>
              </a:extLst>
            </p:cNvPr>
            <p:cNvSpPr/>
            <p:nvPr/>
          </p:nvSpPr>
          <p:spPr>
            <a:xfrm rot="10800000" flipV="1">
              <a:off x="7560851" y="1872211"/>
              <a:ext cx="3378750" cy="854395"/>
            </a:xfrm>
            <a:prstGeom prst="rect">
              <a:avLst/>
            </a:prstGeom>
          </p:spPr>
          <p:style>
            <a:lnRef idx="2">
              <a:schemeClr val="accent3">
                <a:tint val="40000"/>
                <a:alpha val="90000"/>
                <a:hueOff val="10716850"/>
                <a:satOff val="-13793"/>
                <a:lumOff val="-1075"/>
                <a:alphaOff val="0"/>
              </a:schemeClr>
            </a:lnRef>
            <a:fillRef idx="1">
              <a:schemeClr val="accent3">
                <a:tint val="40000"/>
                <a:alpha val="90000"/>
                <a:hueOff val="10716850"/>
                <a:satOff val="-13793"/>
                <a:lumOff val="-1075"/>
                <a:alphaOff val="0"/>
              </a:schemeClr>
            </a:fillRef>
            <a:effectRef idx="0">
              <a:schemeClr val="accent3">
                <a:tint val="40000"/>
                <a:alpha val="90000"/>
                <a:hueOff val="10716850"/>
                <a:satOff val="-13793"/>
                <a:lumOff val="-1075"/>
                <a:alphaOff val="0"/>
              </a:schemeClr>
            </a:effectRef>
            <a:fontRef idx="minor">
              <a:schemeClr val="dk1">
                <a:hueOff val="0"/>
                <a:satOff val="0"/>
                <a:lumOff val="0"/>
                <a:alphaOff val="0"/>
              </a:schemeClr>
            </a:fontRef>
          </p:style>
          <p:txBody>
            <a:bodyPr/>
            <a:lstStyle/>
            <a:p>
              <a:endParaRPr lang="es-EC"/>
            </a:p>
          </p:txBody>
        </p:sp>
        <p:sp>
          <p:nvSpPr>
            <p:cNvPr id="35" name="8 Rectángulo">
              <a:extLst>
                <a:ext uri="{FF2B5EF4-FFF2-40B4-BE49-F238E27FC236}">
                  <a16:creationId xmlns="" xmlns:a16="http://schemas.microsoft.com/office/drawing/2014/main" id="{38B15233-053F-460E-8CE9-BDA41812374A}"/>
                </a:ext>
              </a:extLst>
            </p:cNvPr>
            <p:cNvSpPr/>
            <p:nvPr/>
          </p:nvSpPr>
          <p:spPr>
            <a:xfrm>
              <a:off x="7560851" y="1903855"/>
              <a:ext cx="3378750" cy="1824603"/>
            </a:xfrm>
            <a:prstGeom prst="rect">
              <a:avLst/>
            </a:prstGeom>
            <a:solidFill>
              <a:schemeClr val="accent3">
                <a:lumMod val="20000"/>
                <a:lumOff val="80000"/>
              </a:schemeClr>
            </a:solid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lvl="0" algn="just"/>
              <a:r>
                <a:rPr lang="es-MX" sz="1400" b="0" dirty="0">
                  <a:latin typeface="+mn-lt"/>
                  <a:cs typeface="Arial" pitchFamily="34" charset="0"/>
                </a:rPr>
                <a:t>NO deben registrarse, irán en observaciones. </a:t>
              </a:r>
              <a:endParaRPr lang="es-EC" sz="1400" b="0" dirty="0">
                <a:latin typeface="+mn-lt"/>
                <a:cs typeface="Arial" pitchFamily="34" charset="0"/>
              </a:endParaRPr>
            </a:p>
          </p:txBody>
        </p:sp>
      </p:grpSp>
      <p:sp>
        <p:nvSpPr>
          <p:cNvPr id="40" name="9 Rectángulo redondeado">
            <a:extLst>
              <a:ext uri="{FF2B5EF4-FFF2-40B4-BE49-F238E27FC236}">
                <a16:creationId xmlns="" xmlns:a16="http://schemas.microsoft.com/office/drawing/2014/main" id="{4FE707FC-A378-41FD-A59A-1AA590ED2343}"/>
              </a:ext>
            </a:extLst>
          </p:cNvPr>
          <p:cNvSpPr/>
          <p:nvPr/>
        </p:nvSpPr>
        <p:spPr>
          <a:xfrm>
            <a:off x="4360876" y="5289630"/>
            <a:ext cx="4769269" cy="1079441"/>
          </a:xfrm>
          <a:prstGeom prst="roundRect">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rtlCol="0" anchor="ctr"/>
          <a:lstStyle/>
          <a:p>
            <a:pPr algn="just">
              <a:lnSpc>
                <a:spcPct val="80000"/>
              </a:lnSpc>
            </a:pPr>
            <a:endParaRPr lang="es-MX" sz="1100" dirty="0">
              <a:solidFill>
                <a:schemeClr val="tx1"/>
              </a:solidFill>
              <a:latin typeface="+mj-lt"/>
            </a:endParaRPr>
          </a:p>
          <a:p>
            <a:pPr algn="just">
              <a:lnSpc>
                <a:spcPct val="80000"/>
              </a:lnSpc>
            </a:pPr>
            <a:endParaRPr lang="es-MX" sz="1100" dirty="0">
              <a:solidFill>
                <a:schemeClr val="tx1"/>
              </a:solidFill>
              <a:latin typeface="+mj-lt"/>
            </a:endParaRPr>
          </a:p>
          <a:p>
            <a:pPr algn="just">
              <a:lnSpc>
                <a:spcPct val="80000"/>
              </a:lnSpc>
            </a:pPr>
            <a:endParaRPr lang="es-MX" sz="1100" dirty="0">
              <a:solidFill>
                <a:schemeClr val="tx1"/>
              </a:solidFill>
              <a:latin typeface="+mj-lt"/>
            </a:endParaRPr>
          </a:p>
          <a:p>
            <a:pPr algn="just">
              <a:lnSpc>
                <a:spcPct val="80000"/>
              </a:lnSpc>
            </a:pPr>
            <a:endParaRPr lang="es-MX" sz="1100" dirty="0">
              <a:solidFill>
                <a:schemeClr val="tx1"/>
              </a:solidFill>
              <a:latin typeface="+mj-lt"/>
            </a:endParaRPr>
          </a:p>
          <a:p>
            <a:pPr algn="just">
              <a:lnSpc>
                <a:spcPct val="80000"/>
              </a:lnSpc>
            </a:pPr>
            <a:endParaRPr lang="es-MX" sz="1100" dirty="0">
              <a:solidFill>
                <a:schemeClr val="tx1"/>
              </a:solidFill>
              <a:latin typeface="+mj-lt"/>
            </a:endParaRPr>
          </a:p>
          <a:p>
            <a:pPr marL="177800" indent="-177800" algn="just">
              <a:buFont typeface="Wingdings" pitchFamily="2" charset="2"/>
              <a:buChar char="q"/>
            </a:pPr>
            <a:r>
              <a:rPr lang="es-MX" sz="1400" dirty="0">
                <a:latin typeface="+mj-lt"/>
                <a:cs typeface="Arial" pitchFamily="34" charset="0"/>
              </a:rPr>
              <a:t>Se </a:t>
            </a:r>
            <a:r>
              <a:rPr lang="es-MX" sz="1400" b="1" dirty="0">
                <a:solidFill>
                  <a:srgbClr val="FF0000"/>
                </a:solidFill>
                <a:latin typeface="+mj-lt"/>
                <a:cs typeface="Arial" pitchFamily="34" charset="0"/>
              </a:rPr>
              <a:t>justificará en observaciones </a:t>
            </a:r>
            <a:r>
              <a:rPr lang="es-MX" sz="1400" dirty="0">
                <a:latin typeface="+mj-lt"/>
                <a:cs typeface="Arial" pitchFamily="34" charset="0"/>
              </a:rPr>
              <a:t>los períodos de tiempo sin información.</a:t>
            </a:r>
          </a:p>
          <a:p>
            <a:pPr marL="177800" indent="-177800" algn="just">
              <a:buFont typeface="Wingdings" pitchFamily="2" charset="2"/>
              <a:buChar char="q"/>
            </a:pPr>
            <a:r>
              <a:rPr lang="es-ES" sz="1400" dirty="0">
                <a:latin typeface="+mj-lt"/>
                <a:cs typeface="Arial" pitchFamily="34" charset="0"/>
              </a:rPr>
              <a:t>Cuando un cultivo este sembrado al contorno de otro cultivo, </a:t>
            </a:r>
            <a:r>
              <a:rPr lang="es-ES" sz="1400" b="1" dirty="0">
                <a:latin typeface="+mj-lt"/>
                <a:cs typeface="Arial" pitchFamily="34" charset="0"/>
              </a:rPr>
              <a:t>NO</a:t>
            </a:r>
            <a:r>
              <a:rPr lang="es-ES" sz="1400" dirty="0">
                <a:latin typeface="+mj-lt"/>
                <a:cs typeface="Arial" pitchFamily="34" charset="0"/>
              </a:rPr>
              <a:t> se considera asociamiento.</a:t>
            </a:r>
            <a:endParaRPr lang="es-MX" sz="1400" dirty="0">
              <a:solidFill>
                <a:schemeClr val="tx1"/>
              </a:solidFill>
              <a:latin typeface="+mj-lt"/>
            </a:endParaRPr>
          </a:p>
          <a:p>
            <a:pPr algn="just">
              <a:lnSpc>
                <a:spcPct val="80000"/>
              </a:lnSpc>
              <a:buFont typeface="Wingdings" pitchFamily="2" charset="2"/>
              <a:buChar char="q"/>
            </a:pPr>
            <a:endParaRPr lang="es-MX" sz="1100" dirty="0">
              <a:solidFill>
                <a:schemeClr val="tx1"/>
              </a:solidFill>
              <a:latin typeface="+mj-lt"/>
            </a:endParaRPr>
          </a:p>
          <a:p>
            <a:pPr algn="just">
              <a:lnSpc>
                <a:spcPct val="80000"/>
              </a:lnSpc>
              <a:buFont typeface="Wingdings" pitchFamily="2" charset="2"/>
              <a:buChar char="q"/>
            </a:pPr>
            <a:endParaRPr lang="es-MX" sz="1100" dirty="0">
              <a:solidFill>
                <a:schemeClr val="tx1"/>
              </a:solidFill>
              <a:latin typeface="+mj-lt"/>
            </a:endParaRPr>
          </a:p>
          <a:p>
            <a:pPr algn="just">
              <a:lnSpc>
                <a:spcPct val="80000"/>
              </a:lnSpc>
              <a:buFont typeface="Wingdings" pitchFamily="2" charset="2"/>
              <a:buChar char="q"/>
            </a:pPr>
            <a:endParaRPr lang="es-MX" sz="1100" dirty="0">
              <a:solidFill>
                <a:schemeClr val="tx1"/>
              </a:solidFill>
              <a:latin typeface="+mj-lt"/>
            </a:endParaRPr>
          </a:p>
          <a:p>
            <a:pPr algn="just">
              <a:lnSpc>
                <a:spcPct val="80000"/>
              </a:lnSpc>
            </a:pPr>
            <a:endParaRPr lang="es-MX" sz="1100" dirty="0">
              <a:solidFill>
                <a:schemeClr val="tx1"/>
              </a:solidFill>
              <a:latin typeface="+mj-lt"/>
            </a:endParaRPr>
          </a:p>
          <a:p>
            <a:pPr algn="just">
              <a:lnSpc>
                <a:spcPct val="80000"/>
              </a:lnSpc>
              <a:buFont typeface="Arial" pitchFamily="34" charset="0"/>
              <a:buChar char="•"/>
            </a:pPr>
            <a:endParaRPr lang="es-ES" sz="1100" b="1" i="1" dirty="0">
              <a:solidFill>
                <a:schemeClr val="tx1"/>
              </a:solidFill>
              <a:latin typeface="+mj-lt"/>
            </a:endParaRPr>
          </a:p>
        </p:txBody>
      </p:sp>
      <p:grpSp>
        <p:nvGrpSpPr>
          <p:cNvPr id="41" name="10 Grupo">
            <a:extLst>
              <a:ext uri="{FF2B5EF4-FFF2-40B4-BE49-F238E27FC236}">
                <a16:creationId xmlns="" xmlns:a16="http://schemas.microsoft.com/office/drawing/2014/main" id="{965F3197-488D-4D5E-AC95-FD91588FEBCC}"/>
              </a:ext>
            </a:extLst>
          </p:cNvPr>
          <p:cNvGrpSpPr/>
          <p:nvPr/>
        </p:nvGrpSpPr>
        <p:grpSpPr>
          <a:xfrm>
            <a:off x="3131676" y="5342912"/>
            <a:ext cx="1417356" cy="1026159"/>
            <a:chOff x="2083113" y="6944428"/>
            <a:chExt cx="1323104" cy="715388"/>
          </a:xfrm>
        </p:grpSpPr>
        <p:pic>
          <p:nvPicPr>
            <p:cNvPr id="42" name="Picture 2">
              <a:extLst>
                <a:ext uri="{FF2B5EF4-FFF2-40B4-BE49-F238E27FC236}">
                  <a16:creationId xmlns="" xmlns:a16="http://schemas.microsoft.com/office/drawing/2014/main" id="{8AA63929-5636-4B16-AFA8-91BA94FCC2DE}"/>
                </a:ext>
              </a:extLst>
            </p:cNvPr>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340211" y="7086485"/>
              <a:ext cx="631862" cy="573331"/>
            </a:xfrm>
            <a:prstGeom prst="rect">
              <a:avLst/>
            </a:prstGeom>
            <a:noFill/>
            <a:ln w="9525">
              <a:noFill/>
              <a:miter lim="800000"/>
              <a:headEnd/>
              <a:tailEnd/>
            </a:ln>
          </p:spPr>
        </p:pic>
        <p:sp>
          <p:nvSpPr>
            <p:cNvPr id="43" name="12 CuadroTexto">
              <a:extLst>
                <a:ext uri="{FF2B5EF4-FFF2-40B4-BE49-F238E27FC236}">
                  <a16:creationId xmlns="" xmlns:a16="http://schemas.microsoft.com/office/drawing/2014/main" id="{1B1D8417-A30E-4CEB-87C5-E624B46B73BF}"/>
                </a:ext>
              </a:extLst>
            </p:cNvPr>
            <p:cNvSpPr txBox="1"/>
            <p:nvPr/>
          </p:nvSpPr>
          <p:spPr>
            <a:xfrm>
              <a:off x="2083113" y="6944428"/>
              <a:ext cx="1323104" cy="182382"/>
            </a:xfrm>
            <a:prstGeom prst="rect">
              <a:avLst/>
            </a:prstGeom>
            <a:noFill/>
          </p:spPr>
          <p:txBody>
            <a:bodyPr wrap="square" rtlCol="0">
              <a:spAutoFit/>
            </a:bodyPr>
            <a:lstStyle/>
            <a:p>
              <a:pPr algn="ctr"/>
              <a:r>
                <a:rPr lang="es-EC" sz="1100" b="1" dirty="0">
                  <a:solidFill>
                    <a:schemeClr val="tx2"/>
                  </a:solidFill>
                  <a:effectLst>
                    <a:outerShdw blurRad="38100" dist="38100" dir="2700000" algn="tl">
                      <a:srgbClr val="000000">
                        <a:alpha val="43137"/>
                      </a:srgbClr>
                    </a:outerShdw>
                  </a:effectLst>
                  <a:latin typeface="+mj-lt"/>
                </a:rPr>
                <a:t>IMPORTANTE</a:t>
              </a:r>
            </a:p>
          </p:txBody>
        </p:sp>
      </p:grpSp>
    </p:spTree>
    <p:extLst>
      <p:ext uri="{BB962C8B-B14F-4D97-AF65-F5344CB8AC3E}">
        <p14:creationId xmlns:p14="http://schemas.microsoft.com/office/powerpoint/2010/main" val="218485711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descr="Visto PNG Images | Visto Transparent PNG - Vippng">
            <a:extLst>
              <a:ext uri="{FF2B5EF4-FFF2-40B4-BE49-F238E27FC236}">
                <a16:creationId xmlns="" xmlns:a16="http://schemas.microsoft.com/office/drawing/2014/main" id="{4BEAE552-EB57-4611-A945-B780D81B22FA}"/>
              </a:ext>
            </a:extLst>
          </p:cNvPr>
          <p:cNvPicPr>
            <a:picLocks noChangeAspect="1" noChangeArrowheads="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94804" y="1406381"/>
            <a:ext cx="907039" cy="864108"/>
          </a:xfrm>
          <a:prstGeom prst="rect">
            <a:avLst/>
          </a:prstGeom>
          <a:noFill/>
          <a:extLst>
            <a:ext uri="{909E8E84-426E-40DD-AFC4-6F175D3DCCD1}">
              <a14:hiddenFill xmlns:a14="http://schemas.microsoft.com/office/drawing/2010/main">
                <a:solidFill>
                  <a:srgbClr val="FFFFFF"/>
                </a:solidFill>
              </a14:hiddenFill>
            </a:ext>
          </a:extLst>
        </p:spPr>
      </p:pic>
      <p:grpSp>
        <p:nvGrpSpPr>
          <p:cNvPr id="121" name="Grupo 120">
            <a:extLst>
              <a:ext uri="{FF2B5EF4-FFF2-40B4-BE49-F238E27FC236}">
                <a16:creationId xmlns="" xmlns:a16="http://schemas.microsoft.com/office/drawing/2014/main" id="{85068465-A7E9-41C7-9585-1AEB35D283FF}"/>
              </a:ext>
            </a:extLst>
          </p:cNvPr>
          <p:cNvGrpSpPr/>
          <p:nvPr/>
        </p:nvGrpSpPr>
        <p:grpSpPr>
          <a:xfrm>
            <a:off x="1768287" y="1408345"/>
            <a:ext cx="9273069" cy="874546"/>
            <a:chOff x="2058095" y="4902092"/>
            <a:chExt cx="9273069" cy="874546"/>
          </a:xfrm>
        </p:grpSpPr>
        <p:sp>
          <p:nvSpPr>
            <p:cNvPr id="8" name="12 Rectángulo">
              <a:extLst>
                <a:ext uri="{FF2B5EF4-FFF2-40B4-BE49-F238E27FC236}">
                  <a16:creationId xmlns="" xmlns:a16="http://schemas.microsoft.com/office/drawing/2014/main" id="{9F0C74F4-BB44-41F4-82A5-BC4B3FB738A2}"/>
                </a:ext>
              </a:extLst>
            </p:cNvPr>
            <p:cNvSpPr/>
            <p:nvPr/>
          </p:nvSpPr>
          <p:spPr>
            <a:xfrm>
              <a:off x="2058095" y="5253418"/>
              <a:ext cx="9273069" cy="523220"/>
            </a:xfrm>
            <a:prstGeom prst="rect">
              <a:avLst/>
            </a:prstGeom>
          </p:spPr>
          <p:txBody>
            <a:bodyPr wrap="square">
              <a:spAutoFit/>
            </a:bodyPr>
            <a:lstStyle/>
            <a:p>
              <a:pPr lvl="0"/>
              <a:r>
                <a:rPr lang="es-EC" sz="1400" dirty="0"/>
                <a:t>El estado primario de los cultivos de maíz, habas, fréjol y arveja si divide terrenos</a:t>
              </a:r>
            </a:p>
            <a:p>
              <a:pPr lvl="0"/>
              <a:r>
                <a:rPr lang="es-EC" sz="1400" dirty="0"/>
                <a:t>El tipo de maíz si divide terrenos, suave o duro</a:t>
              </a:r>
            </a:p>
          </p:txBody>
        </p:sp>
        <p:sp>
          <p:nvSpPr>
            <p:cNvPr id="120" name="CuadroTexto 119">
              <a:extLst>
                <a:ext uri="{FF2B5EF4-FFF2-40B4-BE49-F238E27FC236}">
                  <a16:creationId xmlns="" xmlns:a16="http://schemas.microsoft.com/office/drawing/2014/main" id="{F9808635-A7E6-472E-B73B-63AD01CEFCF2}"/>
                </a:ext>
              </a:extLst>
            </p:cNvPr>
            <p:cNvSpPr txBox="1"/>
            <p:nvPr/>
          </p:nvSpPr>
          <p:spPr>
            <a:xfrm>
              <a:off x="2086231" y="4902092"/>
              <a:ext cx="3896751" cy="338554"/>
            </a:xfrm>
            <a:prstGeom prst="rect">
              <a:avLst/>
            </a:prstGeom>
            <a:noFill/>
          </p:spPr>
          <p:txBody>
            <a:bodyPr wrap="square" rtlCol="0">
              <a:spAutoFit/>
            </a:bodyPr>
            <a:lstStyle/>
            <a:p>
              <a:r>
                <a:rPr lang="es-MX" sz="1600" b="1" dirty="0"/>
                <a:t>División de terrenos</a:t>
              </a:r>
              <a:endParaRPr lang="es-EC" sz="1600" b="1" dirty="0"/>
            </a:p>
          </p:txBody>
        </p:sp>
      </p:grpSp>
      <p:graphicFrame>
        <p:nvGraphicFramePr>
          <p:cNvPr id="5" name="2 Diagrama">
            <a:extLst>
              <a:ext uri="{FF2B5EF4-FFF2-40B4-BE49-F238E27FC236}">
                <a16:creationId xmlns="" xmlns:a16="http://schemas.microsoft.com/office/drawing/2014/main" id="{7FAD6491-A01D-4577-836D-FFA6C00DD727}"/>
              </a:ext>
            </a:extLst>
          </p:cNvPr>
          <p:cNvGraphicFramePr/>
          <p:nvPr>
            <p:extLst/>
          </p:nvPr>
        </p:nvGraphicFramePr>
        <p:xfrm>
          <a:off x="617835" y="2523456"/>
          <a:ext cx="9446068" cy="4014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4" descr="Resultado de imagen para haba tierna">
            <a:extLst>
              <a:ext uri="{FF2B5EF4-FFF2-40B4-BE49-F238E27FC236}">
                <a16:creationId xmlns="" xmlns:a16="http://schemas.microsoft.com/office/drawing/2014/main" id="{E8283DF0-F1ED-4CDD-B551-F7D105832FAA}"/>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202921" y="2220055"/>
            <a:ext cx="1676871" cy="14101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 name="Picture 6" descr="Imagen relacionada">
            <a:extLst>
              <a:ext uri="{FF2B5EF4-FFF2-40B4-BE49-F238E27FC236}">
                <a16:creationId xmlns="" xmlns:a16="http://schemas.microsoft.com/office/drawing/2014/main" id="{D6DD5C09-BC86-41E3-BDE0-889FC151EDF5}"/>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3483" t="20217" r="13379" b="20915"/>
          <a:stretch/>
        </p:blipFill>
        <p:spPr bwMode="auto">
          <a:xfrm>
            <a:off x="10202922" y="4200964"/>
            <a:ext cx="1676870" cy="142729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 name="Picture 4" descr="http://s3.amazonaws.com/rtvc-assets-radionacional.co/s3fs-public/senalradio/articulo-noticia/galeriaimagen/green-onion-699943.jpg">
            <a:extLst>
              <a:ext uri="{FF2B5EF4-FFF2-40B4-BE49-F238E27FC236}">
                <a16:creationId xmlns="" xmlns:a16="http://schemas.microsoft.com/office/drawing/2014/main" id="{E2D05FEF-933B-430E-ADD9-61EB8784DCAB}"/>
              </a:ext>
            </a:extLst>
          </p:cNvPr>
          <p:cNvPicPr>
            <a:picLocks noChangeAspect="1" noChangeArrowheads="1"/>
          </p:cNvPicPr>
          <p:nvPr/>
        </p:nvPicPr>
        <p:blipFill>
          <a:blip r:embed="rId11"/>
          <a:srcRect/>
          <a:stretch>
            <a:fillRect/>
          </a:stretch>
        </p:blipFill>
        <p:spPr bwMode="auto">
          <a:xfrm>
            <a:off x="3421504" y="2494432"/>
            <a:ext cx="867681" cy="885220"/>
          </a:xfrm>
          <a:prstGeom prst="rect">
            <a:avLst/>
          </a:prstGeom>
          <a:ln>
            <a:noFill/>
          </a:ln>
          <a:effectLst>
            <a:outerShdw blurRad="292100" dist="139700" dir="2700000" algn="tl" rotWithShape="0">
              <a:srgbClr val="333333">
                <a:alpha val="65000"/>
              </a:srgbClr>
            </a:outerShdw>
          </a:effectLst>
        </p:spPr>
      </p:pic>
      <p:sp>
        <p:nvSpPr>
          <p:cNvPr id="14" name="Título 1">
            <a:extLst>
              <a:ext uri="{FF2B5EF4-FFF2-40B4-BE49-F238E27FC236}">
                <a16:creationId xmlns="" xmlns:a16="http://schemas.microsoft.com/office/drawing/2014/main" id="{E40B6F8C-AEFD-4990-90E7-946839F10A52}"/>
              </a:ext>
            </a:extLst>
          </p:cNvPr>
          <p:cNvSpPr>
            <a:spLocks noGrp="1"/>
          </p:cNvSpPr>
          <p:nvPr>
            <p:ph type="title"/>
          </p:nvPr>
        </p:nvSpPr>
        <p:spPr/>
        <p:txBody>
          <a:bodyPr>
            <a:normAutofit/>
          </a:bodyPr>
          <a:lstStyle/>
          <a:p>
            <a:r>
              <a:rPr lang="es-MX" dirty="0">
                <a:latin typeface="Century Gothic" panose="020B0502020202020204" pitchFamily="34" charset="0"/>
              </a:rPr>
              <a:t>Casos especiales</a:t>
            </a:r>
            <a:endParaRPr lang="es-EC" dirty="0">
              <a:latin typeface="Century Gothic" panose="020B0502020202020204" pitchFamily="34" charset="0"/>
            </a:endParaRPr>
          </a:p>
        </p:txBody>
      </p:sp>
      <p:sp>
        <p:nvSpPr>
          <p:cNvPr id="15" name="Marcador de contenido 5">
            <a:extLst>
              <a:ext uri="{FF2B5EF4-FFF2-40B4-BE49-F238E27FC236}">
                <a16:creationId xmlns="" xmlns:a16="http://schemas.microsoft.com/office/drawing/2014/main" id="{C339F1B7-CD6B-43B2-87CA-BE8D6B80ED50}"/>
              </a:ext>
            </a:extLst>
          </p:cNvPr>
          <p:cNvSpPr txBox="1">
            <a:spLocks/>
          </p:cNvSpPr>
          <p:nvPr/>
        </p:nvSpPr>
        <p:spPr>
          <a:xfrm>
            <a:off x="1055736" y="999650"/>
            <a:ext cx="8570266" cy="28830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s-MX" sz="1800" b="1" dirty="0">
                <a:solidFill>
                  <a:schemeClr val="tx1"/>
                </a:solidFill>
              </a:rPr>
              <a:t>Cultivos transitorios</a:t>
            </a:r>
            <a:endParaRPr lang="es-EC" sz="1800" b="1" dirty="0">
              <a:solidFill>
                <a:schemeClr val="tx1"/>
              </a:solidFill>
            </a:endParaRPr>
          </a:p>
        </p:txBody>
      </p:sp>
    </p:spTree>
    <p:extLst>
      <p:ext uri="{BB962C8B-B14F-4D97-AF65-F5344CB8AC3E}">
        <p14:creationId xmlns:p14="http://schemas.microsoft.com/office/powerpoint/2010/main" val="367196753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ítulo 1">
            <a:extLst>
              <a:ext uri="{FF2B5EF4-FFF2-40B4-BE49-F238E27FC236}">
                <a16:creationId xmlns="" xmlns:a16="http://schemas.microsoft.com/office/drawing/2014/main" id="{B0B29C74-602C-42F9-A63D-DFE0BFCABBB9}"/>
              </a:ext>
            </a:extLst>
          </p:cNvPr>
          <p:cNvSpPr>
            <a:spLocks noGrp="1"/>
          </p:cNvSpPr>
          <p:nvPr>
            <p:ph type="title"/>
          </p:nvPr>
        </p:nvSpPr>
        <p:spPr/>
        <p:txBody>
          <a:bodyPr>
            <a:normAutofit/>
          </a:bodyPr>
          <a:lstStyle/>
          <a:p>
            <a:r>
              <a:rPr lang="es-MX" dirty="0">
                <a:latin typeface="Century Gothic" panose="020B0502020202020204" pitchFamily="34" charset="0"/>
              </a:rPr>
              <a:t>Casos especiales</a:t>
            </a:r>
            <a:endParaRPr lang="es-EC" dirty="0">
              <a:latin typeface="Century Gothic" panose="020B0502020202020204" pitchFamily="34" charset="0"/>
            </a:endParaRPr>
          </a:p>
        </p:txBody>
      </p:sp>
      <p:sp>
        <p:nvSpPr>
          <p:cNvPr id="8" name="CuadroTexto 7">
            <a:extLst>
              <a:ext uri="{FF2B5EF4-FFF2-40B4-BE49-F238E27FC236}">
                <a16:creationId xmlns="" xmlns:a16="http://schemas.microsoft.com/office/drawing/2014/main" id="{3434699D-CDD4-4993-9ABB-9E622430C3F8}"/>
              </a:ext>
            </a:extLst>
          </p:cNvPr>
          <p:cNvSpPr txBox="1"/>
          <p:nvPr/>
        </p:nvSpPr>
        <p:spPr>
          <a:xfrm>
            <a:off x="1818623" y="2523104"/>
            <a:ext cx="10057072" cy="954107"/>
          </a:xfrm>
          <a:prstGeom prst="rect">
            <a:avLst/>
          </a:prstGeom>
          <a:noFill/>
        </p:spPr>
        <p:txBody>
          <a:bodyPr wrap="square">
            <a:spAutoFit/>
          </a:bodyPr>
          <a:lstStyle/>
          <a:p>
            <a:pPr lvl="0" algn="just"/>
            <a:r>
              <a:rPr lang="es-EC" sz="1400" dirty="0"/>
              <a:t>Para los cultivos transitorios que </a:t>
            </a:r>
            <a:r>
              <a:rPr lang="es-EC" sz="1400" b="1" dirty="0"/>
              <a:t>se pierden completamente por alguna causa, </a:t>
            </a:r>
            <a:r>
              <a:rPr lang="es-EC" sz="1400" dirty="0"/>
              <a:t>se debe registrar información hasta la columna de año de siembra, luego superficie sembrada, causa de pérdida, que hace con los residuos, si tiene sistema de drenaje, preparación del suelo, riego, fertilizantes, plaguicidas, intensión de siembra y empleo. </a:t>
            </a:r>
          </a:p>
          <a:p>
            <a:pPr lvl="0" algn="just"/>
            <a:r>
              <a:rPr lang="es-EC" sz="1400" b="1" dirty="0">
                <a:solidFill>
                  <a:srgbClr val="FF0000"/>
                </a:solidFill>
              </a:rPr>
              <a:t>NO se registra  fecha de cosecha, superficie cosechada, producción y ventas. </a:t>
            </a:r>
          </a:p>
        </p:txBody>
      </p:sp>
      <p:pic>
        <p:nvPicPr>
          <p:cNvPr id="10" name="Picture 2" descr="Visto PNG Images | Visto Transparent PNG - Vippng">
            <a:extLst>
              <a:ext uri="{FF2B5EF4-FFF2-40B4-BE49-F238E27FC236}">
                <a16:creationId xmlns="" xmlns:a16="http://schemas.microsoft.com/office/drawing/2014/main" id="{C030D0B7-CCD0-4F4F-96BA-788F3BB9B48F}"/>
              </a:ext>
            </a:extLst>
          </p:cNvPr>
          <p:cNvPicPr>
            <a:picLocks noChangeAspect="1" noChangeArrowheads="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142576" y="2568119"/>
            <a:ext cx="588991" cy="588991"/>
          </a:xfrm>
          <a:prstGeom prst="rect">
            <a:avLst/>
          </a:prstGeom>
          <a:noFill/>
          <a:extLst>
            <a:ext uri="{909E8E84-426E-40DD-AFC4-6F175D3DCCD1}">
              <a14:hiddenFill xmlns:a14="http://schemas.microsoft.com/office/drawing/2010/main">
                <a:solidFill>
                  <a:srgbClr val="FFFFFF"/>
                </a:solidFill>
              </a14:hiddenFill>
            </a:ext>
          </a:extLst>
        </p:spPr>
      </p:pic>
      <p:pic>
        <p:nvPicPr>
          <p:cNvPr id="12" name="Imagen 11">
            <a:extLst>
              <a:ext uri="{FF2B5EF4-FFF2-40B4-BE49-F238E27FC236}">
                <a16:creationId xmlns="" xmlns:a16="http://schemas.microsoft.com/office/drawing/2014/main" id="{89A42E4C-13A2-427A-A046-D438B1E79D89}"/>
              </a:ext>
            </a:extLst>
          </p:cNvPr>
          <p:cNvPicPr>
            <a:picLocks noChangeAspect="1"/>
          </p:cNvPicPr>
          <p:nvPr/>
        </p:nvPicPr>
        <p:blipFill rotWithShape="1">
          <a:blip r:embed="rId3"/>
          <a:srcRect l="957" t="1976" r="1229"/>
          <a:stretch/>
        </p:blipFill>
        <p:spPr>
          <a:xfrm>
            <a:off x="3562596" y="4114732"/>
            <a:ext cx="4405747" cy="2030679"/>
          </a:xfrm>
          <a:prstGeom prst="rect">
            <a:avLst/>
          </a:prstGeom>
          <a:ln>
            <a:solidFill>
              <a:schemeClr val="tx1"/>
            </a:solidFill>
          </a:ln>
        </p:spPr>
      </p:pic>
      <p:sp>
        <p:nvSpPr>
          <p:cNvPr id="14" name="CuadroTexto 13">
            <a:extLst>
              <a:ext uri="{FF2B5EF4-FFF2-40B4-BE49-F238E27FC236}">
                <a16:creationId xmlns="" xmlns:a16="http://schemas.microsoft.com/office/drawing/2014/main" id="{FF3B287F-7B41-4500-AA01-68CB8860D49D}"/>
              </a:ext>
            </a:extLst>
          </p:cNvPr>
          <p:cNvSpPr txBox="1"/>
          <p:nvPr/>
        </p:nvSpPr>
        <p:spPr>
          <a:xfrm>
            <a:off x="8186249" y="4482630"/>
            <a:ext cx="2454042" cy="830997"/>
          </a:xfrm>
          <a:prstGeom prst="rect">
            <a:avLst/>
          </a:prstGeom>
          <a:noFill/>
        </p:spPr>
        <p:txBody>
          <a:bodyPr wrap="square" rtlCol="0">
            <a:spAutoFit/>
          </a:bodyPr>
          <a:lstStyle/>
          <a:p>
            <a:pPr algn="just"/>
            <a:r>
              <a:rPr lang="es-MX" sz="1200" dirty="0"/>
              <a:t>Si se registra fecha de cosecha obligatoriamente el sistema le solicita superficie cosechada mayor a cero.</a:t>
            </a:r>
          </a:p>
        </p:txBody>
      </p:sp>
      <p:sp>
        <p:nvSpPr>
          <p:cNvPr id="16" name="CuadroTexto 15">
            <a:extLst>
              <a:ext uri="{FF2B5EF4-FFF2-40B4-BE49-F238E27FC236}">
                <a16:creationId xmlns="" xmlns:a16="http://schemas.microsoft.com/office/drawing/2014/main" id="{6EDAA0A2-D3C9-4E8E-813B-0B84078206EC}"/>
              </a:ext>
            </a:extLst>
          </p:cNvPr>
          <p:cNvSpPr txBox="1"/>
          <p:nvPr/>
        </p:nvSpPr>
        <p:spPr>
          <a:xfrm>
            <a:off x="2233215" y="3626694"/>
            <a:ext cx="1686291" cy="338554"/>
          </a:xfrm>
          <a:prstGeom prst="rect">
            <a:avLst/>
          </a:prstGeom>
          <a:noFill/>
        </p:spPr>
        <p:txBody>
          <a:bodyPr wrap="square" rtlCol="0">
            <a:spAutoFit/>
          </a:bodyPr>
          <a:lstStyle/>
          <a:p>
            <a:pPr algn="ctr"/>
            <a:r>
              <a:rPr lang="es-MX" sz="1600" b="1" dirty="0">
                <a:solidFill>
                  <a:srgbClr val="FF0000"/>
                </a:solidFill>
              </a:rPr>
              <a:t>Error</a:t>
            </a:r>
            <a:endParaRPr lang="es-EC" sz="1600" b="1" dirty="0">
              <a:solidFill>
                <a:srgbClr val="FF0000"/>
              </a:solidFill>
            </a:endParaRPr>
          </a:p>
        </p:txBody>
      </p:sp>
      <p:sp>
        <p:nvSpPr>
          <p:cNvPr id="18" name="Elipse 17">
            <a:extLst>
              <a:ext uri="{FF2B5EF4-FFF2-40B4-BE49-F238E27FC236}">
                <a16:creationId xmlns="" xmlns:a16="http://schemas.microsoft.com/office/drawing/2014/main" id="{89A3FF89-3EA8-4CF3-A696-A78D18E706B8}"/>
              </a:ext>
            </a:extLst>
          </p:cNvPr>
          <p:cNvSpPr/>
          <p:nvPr/>
        </p:nvSpPr>
        <p:spPr>
          <a:xfrm flipV="1">
            <a:off x="4828426" y="4625271"/>
            <a:ext cx="497057" cy="545717"/>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0" name="Marcador de contenido 5">
            <a:extLst>
              <a:ext uri="{FF2B5EF4-FFF2-40B4-BE49-F238E27FC236}">
                <a16:creationId xmlns="" xmlns:a16="http://schemas.microsoft.com/office/drawing/2014/main" id="{86A48C30-F625-4A9F-A458-7AA00B61E81B}"/>
              </a:ext>
            </a:extLst>
          </p:cNvPr>
          <p:cNvSpPr txBox="1">
            <a:spLocks/>
          </p:cNvSpPr>
          <p:nvPr/>
        </p:nvSpPr>
        <p:spPr>
          <a:xfrm>
            <a:off x="906261" y="900678"/>
            <a:ext cx="8570266" cy="45876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s-MX" sz="1800" b="1" dirty="0">
                <a:solidFill>
                  <a:schemeClr val="tx1"/>
                </a:solidFill>
              </a:rPr>
              <a:t>Cultivos transitorios</a:t>
            </a:r>
            <a:endParaRPr lang="es-EC" sz="1800" b="1" dirty="0">
              <a:solidFill>
                <a:schemeClr val="tx1"/>
              </a:solidFill>
            </a:endParaRPr>
          </a:p>
        </p:txBody>
      </p:sp>
      <p:sp>
        <p:nvSpPr>
          <p:cNvPr id="11" name="CuadroTexto 8">
            <a:extLst>
              <a:ext uri="{FF2B5EF4-FFF2-40B4-BE49-F238E27FC236}">
                <a16:creationId xmlns="" xmlns:a16="http://schemas.microsoft.com/office/drawing/2014/main" id="{192BCEA1-02EC-4790-8A38-6B663BB39189}"/>
              </a:ext>
            </a:extLst>
          </p:cNvPr>
          <p:cNvSpPr txBox="1"/>
          <p:nvPr/>
        </p:nvSpPr>
        <p:spPr>
          <a:xfrm>
            <a:off x="1818623" y="1316616"/>
            <a:ext cx="10057072" cy="1077218"/>
          </a:xfrm>
          <a:prstGeom prst="rect">
            <a:avLst/>
          </a:prstGeom>
          <a:noFill/>
        </p:spPr>
        <p:txBody>
          <a:bodyPr wrap="square">
            <a:spAutoFit/>
          </a:bodyPr>
          <a:lstStyle/>
          <a:p>
            <a:pPr algn="just"/>
            <a:r>
              <a:rPr lang="es-EC" sz="1400" b="1" dirty="0"/>
              <a:t>¿Para la preparación del suelo usted utilizó?: </a:t>
            </a:r>
            <a:r>
              <a:rPr lang="es-EC" sz="1400" dirty="0"/>
              <a:t>La opción </a:t>
            </a:r>
            <a:r>
              <a:rPr lang="es-EC" sz="1400" b="1" dirty="0"/>
              <a:t>Ninguno </a:t>
            </a:r>
            <a:r>
              <a:rPr lang="es-EC" sz="1400" dirty="0"/>
              <a:t>en la</a:t>
            </a:r>
            <a:r>
              <a:rPr lang="es-EC" sz="1400" b="1" dirty="0"/>
              <a:t> columna 34 </a:t>
            </a:r>
            <a:r>
              <a:rPr lang="es-EC" sz="1400" dirty="0"/>
              <a:t>se utiliza cuando</a:t>
            </a:r>
            <a:r>
              <a:rPr lang="es-EC" sz="1400" b="1" dirty="0"/>
              <a:t> </a:t>
            </a:r>
            <a:r>
              <a:rPr lang="es-EC" sz="1400" dirty="0"/>
              <a:t>no existe labranza del suelo, es decir no hay remoción (generalmente la preparación de ese suelo es despejar el mismo de malas hierbas), por cual la siembra es directa con un espeque o machete. </a:t>
            </a:r>
          </a:p>
          <a:p>
            <a:pPr algn="just"/>
            <a:endParaRPr lang="es-EC" sz="800" dirty="0"/>
          </a:p>
          <a:p>
            <a:pPr algn="just"/>
            <a:r>
              <a:rPr lang="es-EC" sz="1400" b="1" dirty="0"/>
              <a:t>Por ejemplo.-</a:t>
            </a:r>
            <a:r>
              <a:rPr lang="es-EC" sz="1400" dirty="0"/>
              <a:t> siembra directa de maíz duro. </a:t>
            </a:r>
          </a:p>
        </p:txBody>
      </p:sp>
      <p:pic>
        <p:nvPicPr>
          <p:cNvPr id="13" name="Picture 2" descr="Visto PNG Images | Visto Transparent PNG - Vippng">
            <a:extLst>
              <a:ext uri="{FF2B5EF4-FFF2-40B4-BE49-F238E27FC236}">
                <a16:creationId xmlns="" xmlns:a16="http://schemas.microsoft.com/office/drawing/2014/main" id="{A7C4826E-222C-490F-9342-AC82E310343E}"/>
              </a:ext>
            </a:extLst>
          </p:cNvPr>
          <p:cNvPicPr>
            <a:picLocks noChangeAspect="1" noChangeArrowheads="1"/>
          </p:cNvPicPr>
          <p:nvPr/>
        </p:nvPicPr>
        <p:blipFill>
          <a:blip r:embed="rId4"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142576" y="1559127"/>
            <a:ext cx="609027" cy="609027"/>
          </a:xfrm>
          <a:prstGeom prst="rect">
            <a:avLst/>
          </a:prstGeom>
          <a:noFill/>
          <a:extLst>
            <a:ext uri="{909E8E84-426E-40DD-AFC4-6F175D3DCCD1}">
              <a14:hiddenFill xmlns:a14="http://schemas.microsoft.com/office/drawing/2010/main">
                <a:solidFill>
                  <a:srgbClr val="FFFFFF"/>
                </a:solidFill>
              </a14:hiddenFill>
            </a:ext>
          </a:extLst>
        </p:spPr>
      </p:pic>
      <p:cxnSp>
        <p:nvCxnSpPr>
          <p:cNvPr id="3" name="Conector recto de flecha 2"/>
          <p:cNvCxnSpPr>
            <a:stCxn id="14" idx="1"/>
            <a:endCxn id="18" idx="6"/>
          </p:cNvCxnSpPr>
          <p:nvPr/>
        </p:nvCxnSpPr>
        <p:spPr>
          <a:xfrm flipH="1">
            <a:off x="5325483" y="4898129"/>
            <a:ext cx="2860766"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3" name="Picture 2" descr="Resultado de imagen para presta atención">
            <a:extLst>
              <a:ext uri="{FF2B5EF4-FFF2-40B4-BE49-F238E27FC236}">
                <a16:creationId xmlns="" xmlns:a16="http://schemas.microsoft.com/office/drawing/2014/main" id="{59390F97-C8EC-4DD1-AF09-A69A4D937FE2}"/>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30243" y="4663837"/>
            <a:ext cx="846118" cy="933976"/>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616710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texto 2"/>
          <p:cNvSpPr>
            <a:spLocks noGrp="1"/>
          </p:cNvSpPr>
          <p:nvPr>
            <p:ph type="body" sz="quarter" idx="11"/>
          </p:nvPr>
        </p:nvSpPr>
        <p:spPr>
          <a:xfrm>
            <a:off x="2634736" y="3404435"/>
            <a:ext cx="7077075" cy="628650"/>
          </a:xfrm>
        </p:spPr>
        <p:txBody>
          <a:bodyPr/>
          <a:lstStyle/>
          <a:p>
            <a:r>
              <a:rPr lang="es-ES" dirty="0" smtClean="0">
                <a:latin typeface="Century Gothic" panose="020B0502020202020204" pitchFamily="34" charset="0"/>
              </a:rPr>
              <a:t>ESPAC</a:t>
            </a:r>
            <a:endParaRPr lang="es-EC" dirty="0">
              <a:latin typeface="Century Gothic" panose="020B0502020202020204" pitchFamily="34" charset="0"/>
            </a:endParaRPr>
          </a:p>
        </p:txBody>
      </p:sp>
      <p:sp>
        <p:nvSpPr>
          <p:cNvPr id="7" name="Título 1"/>
          <p:cNvSpPr txBox="1">
            <a:spLocks/>
          </p:cNvSpPr>
          <p:nvPr/>
        </p:nvSpPr>
        <p:spPr>
          <a:xfrm>
            <a:off x="2918715" y="2626477"/>
            <a:ext cx="7077694" cy="829703"/>
          </a:xfrm>
          <a:prstGeom prst="rect">
            <a:avLst/>
          </a:prstGeom>
        </p:spPr>
        <p:txBody>
          <a:bodyPr vert="horz" lIns="91440" tIns="45720" rIns="91440" bIns="45720" rtlCol="0" anchor="ctr">
            <a:normAutofit fontScale="82500" lnSpcReduction="20000"/>
          </a:bodyPr>
          <a:lstStyle>
            <a:lvl1pPr algn="ctr" defTabSz="914400" rtl="0" eaLnBrk="1" latinLnBrk="0" hangingPunct="1">
              <a:lnSpc>
                <a:spcPct val="90000"/>
              </a:lnSpc>
              <a:spcBef>
                <a:spcPct val="0"/>
              </a:spcBef>
              <a:buNone/>
              <a:defRPr sz="5000" b="1" kern="1200">
                <a:solidFill>
                  <a:schemeClr val="bg1"/>
                </a:solidFill>
                <a:latin typeface="+mj-lt"/>
                <a:ea typeface="+mj-ea"/>
                <a:cs typeface="+mj-cs"/>
              </a:defRPr>
            </a:lvl1pPr>
          </a:lstStyle>
          <a:p>
            <a:r>
              <a:rPr lang="es-ES_tradnl" sz="4000" dirty="0" smtClean="0">
                <a:latin typeface="Century Gothic" panose="020B0502020202020204" pitchFamily="34" charset="0"/>
              </a:rPr>
              <a:t>Capítulo 5.- Árboles o plantas perennes dispersas</a:t>
            </a:r>
            <a:endParaRPr lang="es-EC" sz="4000" dirty="0">
              <a:latin typeface="Century Gothic" panose="020B0502020202020204" pitchFamily="34" charset="0"/>
            </a:endParaRPr>
          </a:p>
        </p:txBody>
      </p:sp>
    </p:spTree>
    <p:extLst>
      <p:ext uri="{BB962C8B-B14F-4D97-AF65-F5344CB8AC3E}">
        <p14:creationId xmlns:p14="http://schemas.microsoft.com/office/powerpoint/2010/main" val="1826261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C" sz="2800" dirty="0">
                <a:latin typeface="Century Gothic" panose="020B0502020202020204" pitchFamily="34" charset="0"/>
              </a:rPr>
              <a:t>Responsabilidades Generales</a:t>
            </a:r>
            <a:endParaRPr lang="es-EC" dirty="0">
              <a:latin typeface="Century Gothic" panose="020B0502020202020204" pitchFamily="34" charset="0"/>
            </a:endParaRPr>
          </a:p>
        </p:txBody>
      </p:sp>
      <p:sp>
        <p:nvSpPr>
          <p:cNvPr id="3" name="Marcador de texto 2"/>
          <p:cNvSpPr>
            <a:spLocks noGrp="1"/>
          </p:cNvSpPr>
          <p:nvPr>
            <p:ph type="body" sz="quarter" idx="10"/>
          </p:nvPr>
        </p:nvSpPr>
        <p:spPr>
          <a:xfrm>
            <a:off x="406632" y="998527"/>
            <a:ext cx="7227614" cy="499155"/>
          </a:xfrm>
        </p:spPr>
        <p:txBody>
          <a:bodyPr>
            <a:normAutofit/>
          </a:bodyPr>
          <a:lstStyle/>
          <a:p>
            <a:r>
              <a:rPr lang="es-MX" sz="2000" dirty="0">
                <a:latin typeface="Century Gothic" panose="020B0502020202020204" pitchFamily="34" charset="0"/>
              </a:rPr>
              <a:t>Del personal participante</a:t>
            </a:r>
            <a:endParaRPr lang="es-EC" sz="2000" dirty="0">
              <a:latin typeface="Century Gothic" panose="020B0502020202020204" pitchFamily="34" charset="0"/>
            </a:endParaRPr>
          </a:p>
        </p:txBody>
      </p:sp>
      <p:graphicFrame>
        <p:nvGraphicFramePr>
          <p:cNvPr id="4" name="6 Diagrama"/>
          <p:cNvGraphicFramePr/>
          <p:nvPr>
            <p:extLst>
              <p:ext uri="{D42A27DB-BD31-4B8C-83A1-F6EECF244321}">
                <p14:modId xmlns:p14="http://schemas.microsoft.com/office/powerpoint/2010/main" val="3650917994"/>
              </p:ext>
            </p:extLst>
          </p:nvPr>
        </p:nvGraphicFramePr>
        <p:xfrm>
          <a:off x="2230169" y="1493949"/>
          <a:ext cx="9474150" cy="52102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4840033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8">
            <a:extLst>
              <a:ext uri="{FF2B5EF4-FFF2-40B4-BE49-F238E27FC236}">
                <a16:creationId xmlns:a16="http://schemas.microsoft.com/office/drawing/2014/main" xmlns="" id="{83F31AEA-448C-4190-9A09-F2838FB43FFD}"/>
              </a:ext>
            </a:extLst>
          </p:cNvPr>
          <p:cNvSpPr>
            <a:spLocks noGrp="1"/>
          </p:cNvSpPr>
          <p:nvPr>
            <p:ph type="body" sz="quarter" idx="10"/>
          </p:nvPr>
        </p:nvSpPr>
        <p:spPr/>
        <p:txBody>
          <a:bodyPr>
            <a:normAutofit/>
          </a:bodyPr>
          <a:lstStyle/>
          <a:p>
            <a:r>
              <a:rPr lang="es-MX" dirty="0"/>
              <a:t>Variables</a:t>
            </a:r>
            <a:endParaRPr lang="es-EC" dirty="0"/>
          </a:p>
        </p:txBody>
      </p:sp>
      <p:sp>
        <p:nvSpPr>
          <p:cNvPr id="21" name="CuadroTexto 20">
            <a:extLst>
              <a:ext uri="{FF2B5EF4-FFF2-40B4-BE49-F238E27FC236}">
                <a16:creationId xmlns:a16="http://schemas.microsoft.com/office/drawing/2014/main" xmlns="" id="{7C9AE727-9AAA-44D3-B8BF-8016A9742E4A}"/>
              </a:ext>
            </a:extLst>
          </p:cNvPr>
          <p:cNvSpPr txBox="1"/>
          <p:nvPr/>
        </p:nvSpPr>
        <p:spPr>
          <a:xfrm>
            <a:off x="1026794" y="1843937"/>
            <a:ext cx="9886318" cy="523220"/>
          </a:xfrm>
          <a:prstGeom prst="rect">
            <a:avLst/>
          </a:prstGeom>
          <a:noFill/>
        </p:spPr>
        <p:txBody>
          <a:bodyPr wrap="square">
            <a:spAutoFit/>
          </a:bodyPr>
          <a:lstStyle/>
          <a:p>
            <a:pPr marL="342900" indent="-342900" algn="just">
              <a:buFontTx/>
              <a:buAutoNum type="arabicPeriod"/>
            </a:pPr>
            <a:r>
              <a:rPr lang="es-MX" sz="1400" b="1" dirty="0">
                <a:cs typeface="Arial" pitchFamily="34" charset="0"/>
              </a:rPr>
              <a:t>ENTRE  EL 1 DE ENERO AL 31 DE DICIEMBRE </a:t>
            </a:r>
            <a:r>
              <a:rPr lang="es-MX" sz="1400" dirty="0">
                <a:cs typeface="Arial" pitchFamily="34" charset="0"/>
              </a:rPr>
              <a:t>¿Tuvo o tiene árboles o plantas dispersos cosechados o dispuestos a cosecharse.?</a:t>
            </a:r>
          </a:p>
        </p:txBody>
      </p:sp>
      <p:sp>
        <p:nvSpPr>
          <p:cNvPr id="22" name="CuadroTexto 21">
            <a:extLst>
              <a:ext uri="{FF2B5EF4-FFF2-40B4-BE49-F238E27FC236}">
                <a16:creationId xmlns:a16="http://schemas.microsoft.com/office/drawing/2014/main" xmlns="" id="{CF6DE03C-AAAC-414D-B03B-C4CCD3F27762}"/>
              </a:ext>
            </a:extLst>
          </p:cNvPr>
          <p:cNvSpPr txBox="1"/>
          <p:nvPr/>
        </p:nvSpPr>
        <p:spPr>
          <a:xfrm>
            <a:off x="1016162" y="3532806"/>
            <a:ext cx="9886318" cy="307777"/>
          </a:xfrm>
          <a:prstGeom prst="rect">
            <a:avLst/>
          </a:prstGeom>
          <a:noFill/>
        </p:spPr>
        <p:txBody>
          <a:bodyPr wrap="square">
            <a:spAutoFit/>
          </a:bodyPr>
          <a:lstStyle/>
          <a:p>
            <a:pPr algn="just"/>
            <a:r>
              <a:rPr lang="es-MX" sz="1400" b="1" dirty="0">
                <a:cs typeface="Arial" pitchFamily="34" charset="0"/>
              </a:rPr>
              <a:t>Columna 01 Número de terreno</a:t>
            </a:r>
            <a:endParaRPr lang="es-MX" sz="1400" dirty="0">
              <a:cs typeface="Arial" pitchFamily="34" charset="0"/>
            </a:endParaRPr>
          </a:p>
        </p:txBody>
      </p:sp>
      <p:sp>
        <p:nvSpPr>
          <p:cNvPr id="24" name="CuadroTexto 23">
            <a:extLst>
              <a:ext uri="{FF2B5EF4-FFF2-40B4-BE49-F238E27FC236}">
                <a16:creationId xmlns:a16="http://schemas.microsoft.com/office/drawing/2014/main" xmlns="" id="{1C6012AA-84A3-440A-BA03-875D4C6AAE7B}"/>
              </a:ext>
            </a:extLst>
          </p:cNvPr>
          <p:cNvSpPr txBox="1"/>
          <p:nvPr/>
        </p:nvSpPr>
        <p:spPr>
          <a:xfrm>
            <a:off x="1790635" y="3965301"/>
            <a:ext cx="9122586" cy="523220"/>
          </a:xfrm>
          <a:prstGeom prst="rect">
            <a:avLst/>
          </a:prstGeom>
          <a:noFill/>
        </p:spPr>
        <p:txBody>
          <a:bodyPr wrap="square">
            <a:spAutoFit/>
          </a:bodyPr>
          <a:lstStyle/>
          <a:p>
            <a:pPr lvl="0" algn="just"/>
            <a:r>
              <a:rPr lang="es-MX" sz="1400" dirty="0"/>
              <a:t>E</a:t>
            </a:r>
            <a:r>
              <a:rPr lang="es-EC" sz="1400" dirty="0"/>
              <a:t>l número de terreno a registrar en este capítulo corresponde al número al terreno, en el que se realizó el registro en el capítulo 2.</a:t>
            </a:r>
          </a:p>
        </p:txBody>
      </p:sp>
      <p:pic>
        <p:nvPicPr>
          <p:cNvPr id="25" name="Picture 2" descr="Visto PNG Images | Visto Transparent PNG - Vippng">
            <a:extLst>
              <a:ext uri="{FF2B5EF4-FFF2-40B4-BE49-F238E27FC236}">
                <a16:creationId xmlns:a16="http://schemas.microsoft.com/office/drawing/2014/main" xmlns="" id="{C8E32077-B320-4A1B-9E3E-AB80CAACD75E}"/>
              </a:ext>
            </a:extLst>
          </p:cNvPr>
          <p:cNvPicPr>
            <a:picLocks noChangeAspect="1" noChangeArrowheads="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070301" y="4014283"/>
            <a:ext cx="474238" cy="474238"/>
          </a:xfrm>
          <a:prstGeom prst="rect">
            <a:avLst/>
          </a:prstGeom>
          <a:noFill/>
          <a:extLst>
            <a:ext uri="{909E8E84-426E-40DD-AFC4-6F175D3DCCD1}">
              <a14:hiddenFill xmlns:a14="http://schemas.microsoft.com/office/drawing/2010/main">
                <a:solidFill>
                  <a:srgbClr val="FFFFFF"/>
                </a:solidFill>
              </a14:hiddenFill>
            </a:ext>
          </a:extLst>
        </p:spPr>
      </p:pic>
      <p:pic>
        <p:nvPicPr>
          <p:cNvPr id="19" name="Imagen 18">
            <a:extLst>
              <a:ext uri="{FF2B5EF4-FFF2-40B4-BE49-F238E27FC236}">
                <a16:creationId xmlns:a16="http://schemas.microsoft.com/office/drawing/2014/main" xmlns="" id="{13F25575-EAEF-4058-B111-E48459819A93}"/>
              </a:ext>
            </a:extLst>
          </p:cNvPr>
          <p:cNvPicPr>
            <a:picLocks noChangeAspect="1"/>
          </p:cNvPicPr>
          <p:nvPr/>
        </p:nvPicPr>
        <p:blipFill>
          <a:blip r:embed="rId3"/>
          <a:stretch>
            <a:fillRect/>
          </a:stretch>
        </p:blipFill>
        <p:spPr>
          <a:xfrm>
            <a:off x="6234817" y="4847404"/>
            <a:ext cx="3177468" cy="1216776"/>
          </a:xfrm>
          <a:prstGeom prst="rect">
            <a:avLst/>
          </a:prstGeom>
        </p:spPr>
      </p:pic>
      <p:sp>
        <p:nvSpPr>
          <p:cNvPr id="23" name="CuadroTexto 22">
            <a:extLst>
              <a:ext uri="{FF2B5EF4-FFF2-40B4-BE49-F238E27FC236}">
                <a16:creationId xmlns:a16="http://schemas.microsoft.com/office/drawing/2014/main" xmlns="" id="{DF14FDBE-21B5-44FD-AB26-4A36D47C1B18}"/>
              </a:ext>
            </a:extLst>
          </p:cNvPr>
          <p:cNvSpPr txBox="1"/>
          <p:nvPr/>
        </p:nvSpPr>
        <p:spPr>
          <a:xfrm>
            <a:off x="8686728" y="5346032"/>
            <a:ext cx="2994587" cy="338554"/>
          </a:xfrm>
          <a:prstGeom prst="rect">
            <a:avLst/>
          </a:prstGeom>
          <a:noFill/>
        </p:spPr>
        <p:txBody>
          <a:bodyPr wrap="square" rtlCol="0">
            <a:spAutoFit/>
          </a:bodyPr>
          <a:lstStyle/>
          <a:p>
            <a:pPr algn="ctr"/>
            <a:r>
              <a:rPr lang="es-MX" sz="1600" b="1" dirty="0"/>
              <a:t>Capítulo 5</a:t>
            </a:r>
            <a:endParaRPr lang="es-EC" sz="1600" b="1"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850" y="2563927"/>
            <a:ext cx="9849259" cy="6538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ítulo 1">
            <a:extLst>
              <a:ext uri="{FF2B5EF4-FFF2-40B4-BE49-F238E27FC236}">
                <a16:creationId xmlns="" xmlns:a16="http://schemas.microsoft.com/office/drawing/2014/main" id="{C1D7D528-575A-43CF-B2C3-05499F4F1EC3}"/>
              </a:ext>
            </a:extLst>
          </p:cNvPr>
          <p:cNvSpPr txBox="1">
            <a:spLocks/>
          </p:cNvSpPr>
          <p:nvPr/>
        </p:nvSpPr>
        <p:spPr>
          <a:xfrm>
            <a:off x="1016137" y="449607"/>
            <a:ext cx="8346802" cy="53002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12D5A"/>
                </a:solidFill>
                <a:latin typeface="+mj-lt"/>
                <a:ea typeface="+mj-ea"/>
                <a:cs typeface="+mj-cs"/>
              </a:defRPr>
            </a:lvl1pPr>
          </a:lstStyle>
          <a:p>
            <a:r>
              <a:rPr lang="es-ES_tradnl" sz="2400" dirty="0">
                <a:solidFill>
                  <a:srgbClr val="646E78"/>
                </a:solidFill>
                <a:latin typeface="Century Gothic" panose="020B0502020202020204" pitchFamily="34" charset="0"/>
              </a:rPr>
              <a:t>Capítulo 5: Árboles o plantas perennes dispersas</a:t>
            </a:r>
          </a:p>
        </p:txBody>
      </p:sp>
    </p:spTree>
    <p:extLst>
      <p:ext uri="{BB962C8B-B14F-4D97-AF65-F5344CB8AC3E}">
        <p14:creationId xmlns:p14="http://schemas.microsoft.com/office/powerpoint/2010/main" val="223574707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8">
            <a:extLst>
              <a:ext uri="{FF2B5EF4-FFF2-40B4-BE49-F238E27FC236}">
                <a16:creationId xmlns:a16="http://schemas.microsoft.com/office/drawing/2014/main" xmlns="" id="{F4DCAD7D-CEEA-4F2A-B6B7-DF1FD1C7990F}"/>
              </a:ext>
            </a:extLst>
          </p:cNvPr>
          <p:cNvSpPr>
            <a:spLocks noGrp="1"/>
          </p:cNvSpPr>
          <p:nvPr>
            <p:ph type="body" sz="quarter" idx="10"/>
          </p:nvPr>
        </p:nvSpPr>
        <p:spPr/>
        <p:txBody>
          <a:bodyPr>
            <a:normAutofit/>
          </a:bodyPr>
          <a:lstStyle/>
          <a:p>
            <a:r>
              <a:rPr lang="es-MX" dirty="0"/>
              <a:t>Variables</a:t>
            </a:r>
            <a:endParaRPr lang="es-EC" dirty="0"/>
          </a:p>
        </p:txBody>
      </p:sp>
      <p:sp>
        <p:nvSpPr>
          <p:cNvPr id="9" name="CuadroTexto 8">
            <a:extLst>
              <a:ext uri="{FF2B5EF4-FFF2-40B4-BE49-F238E27FC236}">
                <a16:creationId xmlns:a16="http://schemas.microsoft.com/office/drawing/2014/main" xmlns="" id="{499F6C8F-9EDF-4077-8F5B-B1A9EE828BC1}"/>
              </a:ext>
            </a:extLst>
          </p:cNvPr>
          <p:cNvSpPr txBox="1"/>
          <p:nvPr/>
        </p:nvSpPr>
        <p:spPr>
          <a:xfrm>
            <a:off x="1329426" y="1905995"/>
            <a:ext cx="9314418" cy="523220"/>
          </a:xfrm>
          <a:prstGeom prst="rect">
            <a:avLst/>
          </a:prstGeom>
          <a:noFill/>
        </p:spPr>
        <p:txBody>
          <a:bodyPr wrap="square">
            <a:spAutoFit/>
          </a:bodyPr>
          <a:lstStyle/>
          <a:p>
            <a:pPr lvl="0" algn="just"/>
            <a:r>
              <a:rPr lang="es-MX" sz="1400" dirty="0"/>
              <a:t>Se registra el nombre completo del cultivo, especialmente en aquellos cultivos que tienen más de un estado primario.</a:t>
            </a:r>
            <a:endParaRPr lang="es-EC" sz="1400" dirty="0"/>
          </a:p>
        </p:txBody>
      </p:sp>
      <p:sp>
        <p:nvSpPr>
          <p:cNvPr id="21" name="CuadroTexto 20">
            <a:extLst>
              <a:ext uri="{FF2B5EF4-FFF2-40B4-BE49-F238E27FC236}">
                <a16:creationId xmlns:a16="http://schemas.microsoft.com/office/drawing/2014/main" xmlns="" id="{773E1411-0621-4444-992A-2A6202030A72}"/>
              </a:ext>
            </a:extLst>
          </p:cNvPr>
          <p:cNvSpPr txBox="1"/>
          <p:nvPr/>
        </p:nvSpPr>
        <p:spPr>
          <a:xfrm>
            <a:off x="1329426" y="1581816"/>
            <a:ext cx="9886318" cy="307777"/>
          </a:xfrm>
          <a:prstGeom prst="rect">
            <a:avLst/>
          </a:prstGeom>
          <a:noFill/>
        </p:spPr>
        <p:txBody>
          <a:bodyPr wrap="square">
            <a:spAutoFit/>
          </a:bodyPr>
          <a:lstStyle/>
          <a:p>
            <a:pPr algn="just"/>
            <a:r>
              <a:rPr lang="es-MX" sz="1400" b="1" dirty="0">
                <a:cs typeface="Arial" pitchFamily="34" charset="0"/>
              </a:rPr>
              <a:t>Columna 02 Nombre del cultivo</a:t>
            </a:r>
            <a:endParaRPr lang="es-MX" sz="1400" dirty="0">
              <a:cs typeface="Arial" pitchFamily="34" charset="0"/>
            </a:endParaRPr>
          </a:p>
        </p:txBody>
      </p:sp>
      <p:sp>
        <p:nvSpPr>
          <p:cNvPr id="2" name="CuadroTexto 1">
            <a:extLst>
              <a:ext uri="{FF2B5EF4-FFF2-40B4-BE49-F238E27FC236}">
                <a16:creationId xmlns:a16="http://schemas.microsoft.com/office/drawing/2014/main" xmlns="" id="{C6F339FC-0094-4A7A-AB69-728DC4BEC9D5}"/>
              </a:ext>
            </a:extLst>
          </p:cNvPr>
          <p:cNvSpPr txBox="1"/>
          <p:nvPr/>
        </p:nvSpPr>
        <p:spPr>
          <a:xfrm>
            <a:off x="1329426" y="4400999"/>
            <a:ext cx="9886318" cy="307777"/>
          </a:xfrm>
          <a:prstGeom prst="rect">
            <a:avLst/>
          </a:prstGeom>
          <a:noFill/>
        </p:spPr>
        <p:txBody>
          <a:bodyPr wrap="square">
            <a:spAutoFit/>
          </a:bodyPr>
          <a:lstStyle/>
          <a:p>
            <a:pPr algn="just"/>
            <a:r>
              <a:rPr lang="es-MX" sz="1400" b="1" dirty="0">
                <a:cs typeface="Arial" pitchFamily="34" charset="0"/>
              </a:rPr>
              <a:t>Columna 03 Número de árboles dispersos cosechados o a cosecharse</a:t>
            </a:r>
            <a:endParaRPr lang="es-MX" sz="1400" dirty="0">
              <a:cs typeface="Arial" pitchFamily="34" charset="0"/>
            </a:endParaRPr>
          </a:p>
        </p:txBody>
      </p:sp>
      <p:sp>
        <p:nvSpPr>
          <p:cNvPr id="3" name="CuadroTexto 2">
            <a:extLst>
              <a:ext uri="{FF2B5EF4-FFF2-40B4-BE49-F238E27FC236}">
                <a16:creationId xmlns:a16="http://schemas.microsoft.com/office/drawing/2014/main" xmlns="" id="{331EE71E-D0C1-4336-877B-463D5EADB979}"/>
              </a:ext>
            </a:extLst>
          </p:cNvPr>
          <p:cNvSpPr txBox="1"/>
          <p:nvPr/>
        </p:nvSpPr>
        <p:spPr>
          <a:xfrm>
            <a:off x="1329426" y="4766169"/>
            <a:ext cx="8520630" cy="523220"/>
          </a:xfrm>
          <a:prstGeom prst="rect">
            <a:avLst/>
          </a:prstGeom>
          <a:noFill/>
        </p:spPr>
        <p:txBody>
          <a:bodyPr wrap="square">
            <a:spAutoFit/>
          </a:bodyPr>
          <a:lstStyle/>
          <a:p>
            <a:pPr lvl="0" algn="just"/>
            <a:r>
              <a:rPr lang="es-MX" sz="1400" dirty="0"/>
              <a:t>Se registra el número total de árboles dispersos que la persona productora tiene plantado en todos sus terrenos, no es una plantación compacta, no tiene distanciamiento regular.</a:t>
            </a:r>
            <a:endParaRPr lang="es-EC" sz="1400" dirty="0"/>
          </a:p>
        </p:txBody>
      </p:sp>
      <p:pic>
        <p:nvPicPr>
          <p:cNvPr id="6" name="Imagen 5">
            <a:extLst>
              <a:ext uri="{FF2B5EF4-FFF2-40B4-BE49-F238E27FC236}">
                <a16:creationId xmlns:a16="http://schemas.microsoft.com/office/drawing/2014/main" xmlns="" id="{D2988E07-8C90-4DAB-A94B-EB2B79AFA007}"/>
              </a:ext>
            </a:extLst>
          </p:cNvPr>
          <p:cNvPicPr>
            <a:picLocks noChangeAspect="1"/>
          </p:cNvPicPr>
          <p:nvPr/>
        </p:nvPicPr>
        <p:blipFill>
          <a:blip r:embed="rId2"/>
          <a:stretch>
            <a:fillRect/>
          </a:stretch>
        </p:blipFill>
        <p:spPr>
          <a:xfrm>
            <a:off x="9999908" y="4099367"/>
            <a:ext cx="940013" cy="2568486"/>
          </a:xfrm>
          <a:prstGeom prst="rect">
            <a:avLst/>
          </a:prstGeom>
        </p:spPr>
      </p:pic>
      <p:pic>
        <p:nvPicPr>
          <p:cNvPr id="5" name="Imagen 4">
            <a:extLst>
              <a:ext uri="{FF2B5EF4-FFF2-40B4-BE49-F238E27FC236}">
                <a16:creationId xmlns:a16="http://schemas.microsoft.com/office/drawing/2014/main" xmlns="" id="{47035E4F-41E8-427B-A146-57409CEADCD1}"/>
              </a:ext>
            </a:extLst>
          </p:cNvPr>
          <p:cNvPicPr>
            <a:picLocks noChangeAspect="1"/>
          </p:cNvPicPr>
          <p:nvPr/>
        </p:nvPicPr>
        <p:blipFill>
          <a:blip r:embed="rId3"/>
          <a:stretch>
            <a:fillRect/>
          </a:stretch>
        </p:blipFill>
        <p:spPr>
          <a:xfrm>
            <a:off x="3359094" y="2664899"/>
            <a:ext cx="3177468" cy="1216776"/>
          </a:xfrm>
          <a:prstGeom prst="rect">
            <a:avLst/>
          </a:prstGeom>
        </p:spPr>
      </p:pic>
      <p:sp>
        <p:nvSpPr>
          <p:cNvPr id="20" name="Rectángulo 19">
            <a:extLst>
              <a:ext uri="{FF2B5EF4-FFF2-40B4-BE49-F238E27FC236}">
                <a16:creationId xmlns:a16="http://schemas.microsoft.com/office/drawing/2014/main" xmlns="" id="{1B59B518-45F3-48B8-8AC6-F8D71EB383A2}"/>
              </a:ext>
            </a:extLst>
          </p:cNvPr>
          <p:cNvSpPr/>
          <p:nvPr/>
        </p:nvSpPr>
        <p:spPr>
          <a:xfrm>
            <a:off x="3932548" y="3526972"/>
            <a:ext cx="2054087" cy="5352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2" name="Título 1">
            <a:extLst>
              <a:ext uri="{FF2B5EF4-FFF2-40B4-BE49-F238E27FC236}">
                <a16:creationId xmlns="" xmlns:a16="http://schemas.microsoft.com/office/drawing/2014/main" id="{C1D7D528-575A-43CF-B2C3-05499F4F1EC3}"/>
              </a:ext>
            </a:extLst>
          </p:cNvPr>
          <p:cNvSpPr txBox="1">
            <a:spLocks/>
          </p:cNvSpPr>
          <p:nvPr/>
        </p:nvSpPr>
        <p:spPr>
          <a:xfrm>
            <a:off x="964622" y="488243"/>
            <a:ext cx="8346802" cy="53002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200" b="1" kern="1200">
                <a:solidFill>
                  <a:srgbClr val="212D5A"/>
                </a:solidFill>
                <a:latin typeface="+mj-lt"/>
                <a:ea typeface="+mj-ea"/>
                <a:cs typeface="+mj-cs"/>
              </a:defRPr>
            </a:lvl1pPr>
          </a:lstStyle>
          <a:p>
            <a:r>
              <a:rPr lang="es-ES_tradnl" sz="2400" dirty="0">
                <a:solidFill>
                  <a:srgbClr val="646E78"/>
                </a:solidFill>
                <a:latin typeface="Century Gothic" panose="020B0502020202020204" pitchFamily="34" charset="0"/>
              </a:rPr>
              <a:t>Capítulo 5: Árboles o plantas perennes dispersas</a:t>
            </a:r>
          </a:p>
        </p:txBody>
      </p:sp>
    </p:spTree>
    <p:extLst>
      <p:ext uri="{BB962C8B-B14F-4D97-AF65-F5344CB8AC3E}">
        <p14:creationId xmlns:p14="http://schemas.microsoft.com/office/powerpoint/2010/main" val="18378992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8">
            <a:extLst>
              <a:ext uri="{FF2B5EF4-FFF2-40B4-BE49-F238E27FC236}">
                <a16:creationId xmlns:a16="http://schemas.microsoft.com/office/drawing/2014/main" xmlns="" id="{CBC7A640-9FF8-4570-935B-9B426FF4B00F}"/>
              </a:ext>
            </a:extLst>
          </p:cNvPr>
          <p:cNvSpPr>
            <a:spLocks noGrp="1"/>
          </p:cNvSpPr>
          <p:nvPr>
            <p:ph type="body" sz="quarter" idx="10"/>
          </p:nvPr>
        </p:nvSpPr>
        <p:spPr/>
        <p:txBody>
          <a:bodyPr>
            <a:normAutofit/>
          </a:bodyPr>
          <a:lstStyle/>
          <a:p>
            <a:r>
              <a:rPr lang="es-MX" dirty="0"/>
              <a:t>Variables</a:t>
            </a:r>
            <a:endParaRPr lang="es-EC" dirty="0"/>
          </a:p>
        </p:txBody>
      </p:sp>
      <p:sp>
        <p:nvSpPr>
          <p:cNvPr id="10" name="CuadroTexto 9">
            <a:extLst>
              <a:ext uri="{FF2B5EF4-FFF2-40B4-BE49-F238E27FC236}">
                <a16:creationId xmlns:a16="http://schemas.microsoft.com/office/drawing/2014/main" xmlns="" id="{E79E7D82-7700-47DD-9846-38FE03B1327D}"/>
              </a:ext>
            </a:extLst>
          </p:cNvPr>
          <p:cNvSpPr txBox="1"/>
          <p:nvPr/>
        </p:nvSpPr>
        <p:spPr>
          <a:xfrm>
            <a:off x="825635" y="2552954"/>
            <a:ext cx="2658345" cy="1600438"/>
          </a:xfrm>
          <a:prstGeom prst="rect">
            <a:avLst/>
          </a:prstGeom>
          <a:ln>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MX" sz="1400" dirty="0"/>
              <a:t>Registre la cantidad del producto cosechado o a cosecharse en el período, debe considerar los productos que son recolectados para alimento del ganado.</a:t>
            </a:r>
            <a:endParaRPr lang="es-EC" sz="1400" dirty="0"/>
          </a:p>
        </p:txBody>
      </p:sp>
      <p:cxnSp>
        <p:nvCxnSpPr>
          <p:cNvPr id="11" name="Conector recto de flecha 10">
            <a:extLst>
              <a:ext uri="{FF2B5EF4-FFF2-40B4-BE49-F238E27FC236}">
                <a16:creationId xmlns:a16="http://schemas.microsoft.com/office/drawing/2014/main" xmlns="" id="{B1C17029-1F78-453D-8668-888BD5E6B65C}"/>
              </a:ext>
            </a:extLst>
          </p:cNvPr>
          <p:cNvCxnSpPr>
            <a:cxnSpLocks/>
          </p:cNvCxnSpPr>
          <p:nvPr/>
        </p:nvCxnSpPr>
        <p:spPr>
          <a:xfrm flipH="1">
            <a:off x="3483980" y="3072891"/>
            <a:ext cx="512003"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12 Rectángulo">
            <a:extLst>
              <a:ext uri="{FF2B5EF4-FFF2-40B4-BE49-F238E27FC236}">
                <a16:creationId xmlns:a16="http://schemas.microsoft.com/office/drawing/2014/main" xmlns="" id="{794C2647-8E45-4D01-B02C-7E9632D7948E}"/>
              </a:ext>
            </a:extLst>
          </p:cNvPr>
          <p:cNvSpPr/>
          <p:nvPr/>
        </p:nvSpPr>
        <p:spPr>
          <a:xfrm>
            <a:off x="8441859" y="4971507"/>
            <a:ext cx="3413797" cy="116955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lgn="just"/>
            <a:r>
              <a:rPr lang="es-EC" sz="1400" b="1" dirty="0"/>
              <a:t>Equivalencia en libras.- </a:t>
            </a:r>
            <a:r>
              <a:rPr lang="es-EC" sz="1400" dirty="0"/>
              <a:t>Para registrar esta información se debe tener en cuenta que se refiere </a:t>
            </a:r>
            <a:r>
              <a:rPr lang="es-EC" sz="1400" b="1" dirty="0">
                <a:solidFill>
                  <a:srgbClr val="FF0000"/>
                </a:solidFill>
              </a:rPr>
              <a:t>al peso de una sola unidad de medida</a:t>
            </a:r>
            <a:r>
              <a:rPr lang="es-EC" sz="1400" dirty="0"/>
              <a:t>, NO el peso de toda la producción</a:t>
            </a:r>
          </a:p>
        </p:txBody>
      </p:sp>
      <p:cxnSp>
        <p:nvCxnSpPr>
          <p:cNvPr id="15" name="Conector recto de flecha 14">
            <a:extLst>
              <a:ext uri="{FF2B5EF4-FFF2-40B4-BE49-F238E27FC236}">
                <a16:creationId xmlns:a16="http://schemas.microsoft.com/office/drawing/2014/main" xmlns="" id="{6C9184D2-1D43-44C6-8272-B82CC24CB8A2}"/>
              </a:ext>
            </a:extLst>
          </p:cNvPr>
          <p:cNvCxnSpPr>
            <a:cxnSpLocks/>
          </p:cNvCxnSpPr>
          <p:nvPr/>
        </p:nvCxnSpPr>
        <p:spPr>
          <a:xfrm>
            <a:off x="6421418" y="4414716"/>
            <a:ext cx="1210609" cy="658246"/>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ector recto de flecha 15">
            <a:extLst>
              <a:ext uri="{FF2B5EF4-FFF2-40B4-BE49-F238E27FC236}">
                <a16:creationId xmlns:a16="http://schemas.microsoft.com/office/drawing/2014/main" xmlns="" id="{59947C58-2090-4A20-A573-4AD3B488BC99}"/>
              </a:ext>
            </a:extLst>
          </p:cNvPr>
          <p:cNvCxnSpPr>
            <a:cxnSpLocks/>
          </p:cNvCxnSpPr>
          <p:nvPr/>
        </p:nvCxnSpPr>
        <p:spPr>
          <a:xfrm>
            <a:off x="7992419" y="3228063"/>
            <a:ext cx="1170400" cy="0"/>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7" name="CuadroTexto 16">
            <a:extLst>
              <a:ext uri="{FF2B5EF4-FFF2-40B4-BE49-F238E27FC236}">
                <a16:creationId xmlns:a16="http://schemas.microsoft.com/office/drawing/2014/main" xmlns="" id="{0E5680D4-E59E-4DF0-8F92-0ACDFDC1DEE9}"/>
              </a:ext>
            </a:extLst>
          </p:cNvPr>
          <p:cNvSpPr txBox="1"/>
          <p:nvPr/>
        </p:nvSpPr>
        <p:spPr>
          <a:xfrm>
            <a:off x="9197311" y="2868197"/>
            <a:ext cx="2658345" cy="813492"/>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just">
              <a:lnSpc>
                <a:spcPct val="115000"/>
              </a:lnSpc>
            </a:pPr>
            <a:r>
              <a:rPr lang="es-EC" sz="1400" dirty="0">
                <a:effectLst/>
                <a:latin typeface="Century Gothic" panose="020B0502020202020204" pitchFamily="34" charset="0"/>
                <a:ea typeface="Calibri" panose="020F0502020204030204" pitchFamily="34" charset="0"/>
                <a:cs typeface="Times New Roman" panose="02020603050405020304" pitchFamily="18" charset="0"/>
              </a:rPr>
              <a:t>Registre el estado primario del producto en el se recogi</a:t>
            </a:r>
            <a:r>
              <a:rPr lang="es-EC" sz="1400" dirty="0">
                <a:latin typeface="Century Gothic" panose="020B0502020202020204" pitchFamily="34" charset="0"/>
                <a:ea typeface="Calibri" panose="020F0502020204030204" pitchFamily="34" charset="0"/>
                <a:cs typeface="Times New Roman" panose="02020603050405020304" pitchFamily="18" charset="0"/>
              </a:rPr>
              <a:t>ó la producción.</a:t>
            </a:r>
            <a:endParaRPr lang="es-EC" sz="1400" dirty="0">
              <a:effectLst/>
              <a:latin typeface="Century Gothic" panose="020B0502020202020204" pitchFamily="34" charset="0"/>
              <a:ea typeface="Calibri" panose="020F0502020204030204" pitchFamily="34" charset="0"/>
              <a:cs typeface="Times New Roman" panose="02020603050405020304" pitchFamily="18" charset="0"/>
            </a:endParaRPr>
          </a:p>
        </p:txBody>
      </p:sp>
      <p:cxnSp>
        <p:nvCxnSpPr>
          <p:cNvPr id="18" name="Conector recto de flecha 17">
            <a:extLst>
              <a:ext uri="{FF2B5EF4-FFF2-40B4-BE49-F238E27FC236}">
                <a16:creationId xmlns:a16="http://schemas.microsoft.com/office/drawing/2014/main" xmlns="" id="{90038BB6-B94D-41F4-BB62-F2157A112534}"/>
              </a:ext>
            </a:extLst>
          </p:cNvPr>
          <p:cNvCxnSpPr>
            <a:cxnSpLocks/>
          </p:cNvCxnSpPr>
          <p:nvPr/>
        </p:nvCxnSpPr>
        <p:spPr>
          <a:xfrm flipH="1">
            <a:off x="4206170" y="4478998"/>
            <a:ext cx="935898" cy="813492"/>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9" name="CuadroTexto 18">
            <a:extLst>
              <a:ext uri="{FF2B5EF4-FFF2-40B4-BE49-F238E27FC236}">
                <a16:creationId xmlns:a16="http://schemas.microsoft.com/office/drawing/2014/main" xmlns="" id="{BC124327-1EE0-435D-8519-58FDE50D0A5F}"/>
              </a:ext>
            </a:extLst>
          </p:cNvPr>
          <p:cNvSpPr txBox="1"/>
          <p:nvPr/>
        </p:nvSpPr>
        <p:spPr>
          <a:xfrm>
            <a:off x="1578268" y="5416965"/>
            <a:ext cx="4150167" cy="835613"/>
          </a:xfrm>
          <a:prstGeom prst="rect">
            <a:avLst/>
          </a:prstGeom>
          <a:ln>
            <a:solidFill>
              <a:schemeClr val="accent5"/>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just">
              <a:lnSpc>
                <a:spcPct val="115000"/>
              </a:lnSpc>
            </a:pPr>
            <a:r>
              <a:rPr lang="es-MX" sz="1400" dirty="0">
                <a:latin typeface="Century Gothic" panose="020B0502020202020204" pitchFamily="34" charset="0"/>
                <a:ea typeface="Calibri" panose="020F0502020204030204" pitchFamily="34" charset="0"/>
                <a:cs typeface="Times New Roman" panose="02020603050405020304" pitchFamily="18" charset="0"/>
              </a:rPr>
              <a:t>R</a:t>
            </a:r>
            <a:r>
              <a:rPr lang="es-EC" sz="1400" dirty="0">
                <a:latin typeface="Century Gothic" panose="020B0502020202020204" pitchFamily="34" charset="0"/>
                <a:ea typeface="Calibri" panose="020F0502020204030204" pitchFamily="34" charset="0"/>
                <a:cs typeface="Times New Roman" panose="02020603050405020304" pitchFamily="18" charset="0"/>
              </a:rPr>
              <a:t>egistre el nombre de la unidad de medida de cosecha. </a:t>
            </a:r>
            <a:r>
              <a:rPr lang="es-EC" sz="1400" dirty="0" smtClean="0">
                <a:latin typeface="Century Gothic" panose="020B0502020202020204" pitchFamily="34" charset="0"/>
                <a:ea typeface="Calibri" panose="020F0502020204030204" pitchFamily="34" charset="0"/>
                <a:cs typeface="Times New Roman" panose="02020603050405020304" pitchFamily="18" charset="0"/>
              </a:rPr>
              <a:t>Ejemplo: </a:t>
            </a:r>
            <a:r>
              <a:rPr lang="es-EC" sz="1400" dirty="0">
                <a:latin typeface="Century Gothic" panose="020B0502020202020204" pitchFamily="34" charset="0"/>
                <a:ea typeface="Calibri" panose="020F0502020204030204" pitchFamily="34" charset="0"/>
                <a:cs typeface="Times New Roman" panose="02020603050405020304" pitchFamily="18" charset="0"/>
              </a:rPr>
              <a:t>saco, quintal, </a:t>
            </a:r>
            <a:r>
              <a:rPr lang="es-EC" sz="1400" dirty="0" smtClean="0">
                <a:latin typeface="Century Gothic" panose="020B0502020202020204" pitchFamily="34" charset="0"/>
                <a:ea typeface="Calibri" panose="020F0502020204030204" pitchFamily="34" charset="0"/>
                <a:cs typeface="Times New Roman" panose="02020603050405020304" pitchFamily="18" charset="0"/>
              </a:rPr>
              <a:t>arroba, etc.</a:t>
            </a:r>
            <a:endParaRPr lang="es-EC" sz="1400" dirty="0">
              <a:effectLst/>
              <a:latin typeface="Century Gothic" panose="020B0502020202020204" pitchFamily="34" charset="0"/>
              <a:ea typeface="Calibri" panose="020F0502020204030204" pitchFamily="34" charset="0"/>
              <a:cs typeface="Times New Roman" panose="02020603050405020304" pitchFamily="18" charset="0"/>
            </a:endParaRPr>
          </a:p>
        </p:txBody>
      </p:sp>
      <p:pic>
        <p:nvPicPr>
          <p:cNvPr id="22" name="Picture 2" descr="Se Vende Maiz Molido por Quintal.... - Concentrados INES | Facebook">
            <a:extLst>
              <a:ext uri="{FF2B5EF4-FFF2-40B4-BE49-F238E27FC236}">
                <a16:creationId xmlns:a16="http://schemas.microsoft.com/office/drawing/2014/main" xmlns="" id="{27E9F912-9D24-48A9-AEEE-68E629E9D1D5}"/>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80066" y="5158643"/>
            <a:ext cx="1137533" cy="982415"/>
          </a:xfrm>
          <a:prstGeom prst="rect">
            <a:avLst/>
          </a:prstGeom>
          <a:noFill/>
          <a:extLst>
            <a:ext uri="{909E8E84-426E-40DD-AFC4-6F175D3DCCD1}">
              <a14:hiddenFill xmlns:a14="http://schemas.microsoft.com/office/drawing/2010/main">
                <a:solidFill>
                  <a:srgbClr val="FFFFFF"/>
                </a:solidFill>
              </a14:hiddenFill>
            </a:ext>
          </a:extLst>
        </p:spPr>
      </p:pic>
      <p:sp>
        <p:nvSpPr>
          <p:cNvPr id="25" name="CuadroTexto 24">
            <a:extLst>
              <a:ext uri="{FF2B5EF4-FFF2-40B4-BE49-F238E27FC236}">
                <a16:creationId xmlns:a16="http://schemas.microsoft.com/office/drawing/2014/main" xmlns="" id="{30359FCD-EF28-4107-AA8C-F3C4DAD6C96B}"/>
              </a:ext>
            </a:extLst>
          </p:cNvPr>
          <p:cNvSpPr txBox="1"/>
          <p:nvPr/>
        </p:nvSpPr>
        <p:spPr>
          <a:xfrm>
            <a:off x="6421418" y="6184164"/>
            <a:ext cx="4300025" cy="307777"/>
          </a:xfrm>
          <a:prstGeom prst="rect">
            <a:avLst/>
          </a:prstGeom>
          <a:noFill/>
        </p:spPr>
        <p:txBody>
          <a:bodyPr wrap="square" rtlCol="0">
            <a:spAutoFit/>
          </a:bodyPr>
          <a:lstStyle/>
          <a:p>
            <a:pPr algn="ctr"/>
            <a:r>
              <a:rPr lang="es-MX" sz="1400" b="1" dirty="0"/>
              <a:t>Peso de un saco de café pergamino seco</a:t>
            </a:r>
            <a:endParaRPr lang="es-EC" sz="1400" b="1" dirty="0"/>
          </a:p>
        </p:txBody>
      </p:sp>
      <p:pic>
        <p:nvPicPr>
          <p:cNvPr id="3" name="Imagen 2">
            <a:extLst>
              <a:ext uri="{FF2B5EF4-FFF2-40B4-BE49-F238E27FC236}">
                <a16:creationId xmlns:a16="http://schemas.microsoft.com/office/drawing/2014/main" xmlns="" id="{6CB1A81F-6CF5-4F53-BAC4-A2110006F51C}"/>
              </a:ext>
            </a:extLst>
          </p:cNvPr>
          <p:cNvPicPr>
            <a:picLocks noChangeAspect="1"/>
          </p:cNvPicPr>
          <p:nvPr/>
        </p:nvPicPr>
        <p:blipFill>
          <a:blip r:embed="rId3"/>
          <a:stretch>
            <a:fillRect/>
          </a:stretch>
        </p:blipFill>
        <p:spPr>
          <a:xfrm>
            <a:off x="3970225" y="1095200"/>
            <a:ext cx="3996437" cy="3435534"/>
          </a:xfrm>
          <a:prstGeom prst="rect">
            <a:avLst/>
          </a:prstGeom>
        </p:spPr>
      </p:pic>
      <p:sp>
        <p:nvSpPr>
          <p:cNvPr id="20" name="Título 1">
            <a:extLst>
              <a:ext uri="{FF2B5EF4-FFF2-40B4-BE49-F238E27FC236}">
                <a16:creationId xmlns="" xmlns:a16="http://schemas.microsoft.com/office/drawing/2014/main" id="{C1D7D528-575A-43CF-B2C3-05499F4F1EC3}"/>
              </a:ext>
            </a:extLst>
          </p:cNvPr>
          <p:cNvSpPr txBox="1">
            <a:spLocks/>
          </p:cNvSpPr>
          <p:nvPr/>
        </p:nvSpPr>
        <p:spPr>
          <a:xfrm>
            <a:off x="964622" y="436728"/>
            <a:ext cx="8346802" cy="52918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200" b="1" kern="1200">
                <a:solidFill>
                  <a:srgbClr val="212D5A"/>
                </a:solidFill>
                <a:latin typeface="+mj-lt"/>
                <a:ea typeface="+mj-ea"/>
                <a:cs typeface="+mj-cs"/>
              </a:defRPr>
            </a:lvl1pPr>
          </a:lstStyle>
          <a:p>
            <a:r>
              <a:rPr lang="es-ES_tradnl" sz="2300" dirty="0">
                <a:solidFill>
                  <a:srgbClr val="646E78"/>
                </a:solidFill>
                <a:latin typeface="Century Gothic" panose="020B0502020202020204" pitchFamily="34" charset="0"/>
              </a:rPr>
              <a:t>Capítulo 5: Árboles o plantas perennes dispersas</a:t>
            </a:r>
          </a:p>
        </p:txBody>
      </p:sp>
    </p:spTree>
    <p:extLst>
      <p:ext uri="{BB962C8B-B14F-4D97-AF65-F5344CB8AC3E}">
        <p14:creationId xmlns:p14="http://schemas.microsoft.com/office/powerpoint/2010/main" val="375104173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8">
            <a:extLst>
              <a:ext uri="{FF2B5EF4-FFF2-40B4-BE49-F238E27FC236}">
                <a16:creationId xmlns:a16="http://schemas.microsoft.com/office/drawing/2014/main" xmlns="" id="{CBC7A640-9FF8-4570-935B-9B426FF4B00F}"/>
              </a:ext>
            </a:extLst>
          </p:cNvPr>
          <p:cNvSpPr>
            <a:spLocks noGrp="1"/>
          </p:cNvSpPr>
          <p:nvPr>
            <p:ph type="body" sz="quarter" idx="10"/>
          </p:nvPr>
        </p:nvSpPr>
        <p:spPr/>
        <p:txBody>
          <a:bodyPr>
            <a:normAutofit/>
          </a:bodyPr>
          <a:lstStyle/>
          <a:p>
            <a:r>
              <a:rPr lang="es-MX" dirty="0"/>
              <a:t>Variables</a:t>
            </a:r>
            <a:endParaRPr lang="es-EC" dirty="0"/>
          </a:p>
        </p:txBody>
      </p:sp>
      <p:sp>
        <p:nvSpPr>
          <p:cNvPr id="10" name="CuadroTexto 9">
            <a:extLst>
              <a:ext uri="{FF2B5EF4-FFF2-40B4-BE49-F238E27FC236}">
                <a16:creationId xmlns:a16="http://schemas.microsoft.com/office/drawing/2014/main" xmlns="" id="{E79E7D82-7700-47DD-9846-38FE03B1327D}"/>
              </a:ext>
            </a:extLst>
          </p:cNvPr>
          <p:cNvSpPr txBox="1"/>
          <p:nvPr/>
        </p:nvSpPr>
        <p:spPr>
          <a:xfrm>
            <a:off x="663589" y="1744812"/>
            <a:ext cx="2658345" cy="2246769"/>
          </a:xfrm>
          <a:prstGeom prst="rect">
            <a:avLst/>
          </a:prstGeom>
          <a:ln>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MX" sz="1400" dirty="0"/>
              <a:t>Registrar la cantidad del producto que se vendió en el período de investigación; </a:t>
            </a:r>
            <a:r>
              <a:rPr lang="es-MX" sz="1400" dirty="0">
                <a:latin typeface="+mj-lt"/>
                <a:cs typeface="Arial" pitchFamily="34" charset="0"/>
              </a:rPr>
              <a:t>No considere ventas, cuando se trate de productos recolectados para la familia, regalo a los familiares, vecinos, amigos, o para consumo de los animales.</a:t>
            </a:r>
            <a:endParaRPr lang="es-EC" sz="1400" kern="1200" dirty="0">
              <a:solidFill>
                <a:schemeClr val="tx1"/>
              </a:solidFill>
              <a:latin typeface="+mj-lt"/>
              <a:ea typeface="+mn-ea"/>
              <a:cs typeface="Arial" pitchFamily="34" charset="0"/>
            </a:endParaRPr>
          </a:p>
        </p:txBody>
      </p:sp>
      <p:cxnSp>
        <p:nvCxnSpPr>
          <p:cNvPr id="11" name="Conector recto de flecha 10">
            <a:extLst>
              <a:ext uri="{FF2B5EF4-FFF2-40B4-BE49-F238E27FC236}">
                <a16:creationId xmlns:a16="http://schemas.microsoft.com/office/drawing/2014/main" xmlns="" id="{B1C17029-1F78-453D-8668-888BD5E6B65C}"/>
              </a:ext>
            </a:extLst>
          </p:cNvPr>
          <p:cNvCxnSpPr>
            <a:cxnSpLocks/>
          </p:cNvCxnSpPr>
          <p:nvPr/>
        </p:nvCxnSpPr>
        <p:spPr>
          <a:xfrm flipH="1" flipV="1">
            <a:off x="3321934" y="3089115"/>
            <a:ext cx="428209" cy="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12 Rectángulo">
            <a:extLst>
              <a:ext uri="{FF2B5EF4-FFF2-40B4-BE49-F238E27FC236}">
                <a16:creationId xmlns:a16="http://schemas.microsoft.com/office/drawing/2014/main" xmlns="" id="{794C2647-8E45-4D01-B02C-7E9632D7948E}"/>
              </a:ext>
            </a:extLst>
          </p:cNvPr>
          <p:cNvSpPr/>
          <p:nvPr/>
        </p:nvSpPr>
        <p:spPr>
          <a:xfrm>
            <a:off x="7632027" y="4971506"/>
            <a:ext cx="3413797" cy="116955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lgn="just"/>
            <a:r>
              <a:rPr lang="es-EC" sz="1400" b="1" dirty="0"/>
              <a:t>Equivalencia en libras.- </a:t>
            </a:r>
            <a:r>
              <a:rPr lang="es-EC" sz="1400" dirty="0"/>
              <a:t>Para registrar esta información se debe tener en cuenta que se refiere </a:t>
            </a:r>
            <a:r>
              <a:rPr lang="es-EC" sz="1400" b="1" dirty="0">
                <a:solidFill>
                  <a:srgbClr val="FF0000"/>
                </a:solidFill>
              </a:rPr>
              <a:t>al peso de una sola unidad de medida</a:t>
            </a:r>
            <a:r>
              <a:rPr lang="es-EC" sz="1400" dirty="0"/>
              <a:t>, NO el peso de toda la venta</a:t>
            </a:r>
          </a:p>
        </p:txBody>
      </p:sp>
      <p:cxnSp>
        <p:nvCxnSpPr>
          <p:cNvPr id="15" name="Conector recto de flecha 14">
            <a:extLst>
              <a:ext uri="{FF2B5EF4-FFF2-40B4-BE49-F238E27FC236}">
                <a16:creationId xmlns:a16="http://schemas.microsoft.com/office/drawing/2014/main" xmlns="" id="{6C9184D2-1D43-44C6-8272-B82CC24CB8A2}"/>
              </a:ext>
            </a:extLst>
          </p:cNvPr>
          <p:cNvCxnSpPr>
            <a:cxnSpLocks/>
          </p:cNvCxnSpPr>
          <p:nvPr/>
        </p:nvCxnSpPr>
        <p:spPr>
          <a:xfrm>
            <a:off x="6421418" y="4414716"/>
            <a:ext cx="1210609" cy="658246"/>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ector recto de flecha 15">
            <a:extLst>
              <a:ext uri="{FF2B5EF4-FFF2-40B4-BE49-F238E27FC236}">
                <a16:creationId xmlns:a16="http://schemas.microsoft.com/office/drawing/2014/main" xmlns="" id="{59947C58-2090-4A20-A573-4AD3B488BC99}"/>
              </a:ext>
            </a:extLst>
          </p:cNvPr>
          <p:cNvCxnSpPr>
            <a:cxnSpLocks/>
          </p:cNvCxnSpPr>
          <p:nvPr/>
        </p:nvCxnSpPr>
        <p:spPr>
          <a:xfrm>
            <a:off x="7900309" y="3228063"/>
            <a:ext cx="1262510" cy="0"/>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7" name="CuadroTexto 16">
            <a:extLst>
              <a:ext uri="{FF2B5EF4-FFF2-40B4-BE49-F238E27FC236}">
                <a16:creationId xmlns:a16="http://schemas.microsoft.com/office/drawing/2014/main" xmlns="" id="{0E5680D4-E59E-4DF0-8F92-0ACDFDC1DEE9}"/>
              </a:ext>
            </a:extLst>
          </p:cNvPr>
          <p:cNvSpPr txBox="1"/>
          <p:nvPr/>
        </p:nvSpPr>
        <p:spPr>
          <a:xfrm>
            <a:off x="9197311" y="2868197"/>
            <a:ext cx="2658345" cy="738664"/>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just">
              <a:buFont typeface="Wingdings" pitchFamily="2" charset="2"/>
              <a:buNone/>
            </a:pPr>
            <a:r>
              <a:rPr lang="es-ES" sz="1400" dirty="0">
                <a:latin typeface="+mn-lt"/>
                <a:cs typeface="Arial" pitchFamily="34" charset="0"/>
              </a:rPr>
              <a:t>Registrar el estado primario del producto en el que se vendió la producción.</a:t>
            </a:r>
          </a:p>
        </p:txBody>
      </p:sp>
      <p:cxnSp>
        <p:nvCxnSpPr>
          <p:cNvPr id="18" name="Conector recto de flecha 17">
            <a:extLst>
              <a:ext uri="{FF2B5EF4-FFF2-40B4-BE49-F238E27FC236}">
                <a16:creationId xmlns:a16="http://schemas.microsoft.com/office/drawing/2014/main" xmlns="" id="{90038BB6-B94D-41F4-BB62-F2157A112534}"/>
              </a:ext>
            </a:extLst>
          </p:cNvPr>
          <p:cNvCxnSpPr>
            <a:cxnSpLocks/>
          </p:cNvCxnSpPr>
          <p:nvPr/>
        </p:nvCxnSpPr>
        <p:spPr>
          <a:xfrm flipH="1">
            <a:off x="4206170" y="4478998"/>
            <a:ext cx="935898" cy="813492"/>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9" name="CuadroTexto 18">
            <a:extLst>
              <a:ext uri="{FF2B5EF4-FFF2-40B4-BE49-F238E27FC236}">
                <a16:creationId xmlns:a16="http://schemas.microsoft.com/office/drawing/2014/main" xmlns="" id="{BC124327-1EE0-435D-8519-58FDE50D0A5F}"/>
              </a:ext>
            </a:extLst>
          </p:cNvPr>
          <p:cNvSpPr txBox="1"/>
          <p:nvPr/>
        </p:nvSpPr>
        <p:spPr>
          <a:xfrm>
            <a:off x="1460954" y="5292503"/>
            <a:ext cx="4150167" cy="738664"/>
          </a:xfrm>
          <a:prstGeom prst="rect">
            <a:avLst/>
          </a:prstGeom>
          <a:ln>
            <a:solidFill>
              <a:schemeClr val="accent5"/>
            </a:solidFill>
          </a:ln>
        </p:spPr>
        <p:style>
          <a:lnRef idx="2">
            <a:schemeClr val="accent6"/>
          </a:lnRef>
          <a:fillRef idx="1">
            <a:schemeClr val="lt1"/>
          </a:fillRef>
          <a:effectRef idx="0">
            <a:schemeClr val="accent6"/>
          </a:effectRef>
          <a:fontRef idx="minor">
            <a:schemeClr val="dk1"/>
          </a:fontRef>
        </p:style>
        <p:txBody>
          <a:bodyPr wrap="square">
            <a:spAutoFit/>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s-ES" sz="1400" dirty="0">
                <a:latin typeface="+mn-lt"/>
                <a:cs typeface="Arial" pitchFamily="34" charset="0"/>
              </a:rPr>
              <a:t>Registrar el nombre de la unidad de medida que el informante utilizó para medir sus ventas. </a:t>
            </a:r>
            <a:r>
              <a:rPr lang="es-ES" sz="1400" dirty="0">
                <a:cs typeface="Arial" pitchFamily="34" charset="0"/>
              </a:rPr>
              <a:t>Ejem. Saco, quintal, arroba, etc.</a:t>
            </a:r>
            <a:endParaRPr lang="es-EC" sz="1400" dirty="0">
              <a:latin typeface="+mn-lt"/>
              <a:cs typeface="Arial" pitchFamily="34" charset="0"/>
            </a:endParaRPr>
          </a:p>
        </p:txBody>
      </p:sp>
      <p:pic>
        <p:nvPicPr>
          <p:cNvPr id="6" name="Imagen 5">
            <a:extLst>
              <a:ext uri="{FF2B5EF4-FFF2-40B4-BE49-F238E27FC236}">
                <a16:creationId xmlns:a16="http://schemas.microsoft.com/office/drawing/2014/main" xmlns="" id="{8602F42A-BFAC-40C8-82A0-4190911A5511}"/>
              </a:ext>
            </a:extLst>
          </p:cNvPr>
          <p:cNvPicPr>
            <a:picLocks noChangeAspect="1"/>
          </p:cNvPicPr>
          <p:nvPr/>
        </p:nvPicPr>
        <p:blipFill>
          <a:blip r:embed="rId2"/>
          <a:stretch>
            <a:fillRect/>
          </a:stretch>
        </p:blipFill>
        <p:spPr>
          <a:xfrm>
            <a:off x="3750142" y="994245"/>
            <a:ext cx="4150167" cy="3368754"/>
          </a:xfrm>
          <a:prstGeom prst="rect">
            <a:avLst/>
          </a:prstGeom>
        </p:spPr>
      </p:pic>
      <p:sp>
        <p:nvSpPr>
          <p:cNvPr id="14" name="Título 1">
            <a:extLst>
              <a:ext uri="{FF2B5EF4-FFF2-40B4-BE49-F238E27FC236}">
                <a16:creationId xmlns="" xmlns:a16="http://schemas.microsoft.com/office/drawing/2014/main" id="{C1D7D528-575A-43CF-B2C3-05499F4F1EC3}"/>
              </a:ext>
            </a:extLst>
          </p:cNvPr>
          <p:cNvSpPr txBox="1">
            <a:spLocks/>
          </p:cNvSpPr>
          <p:nvPr/>
        </p:nvSpPr>
        <p:spPr>
          <a:xfrm>
            <a:off x="1029017" y="398091"/>
            <a:ext cx="8346802" cy="53002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200" b="1" kern="1200">
                <a:solidFill>
                  <a:srgbClr val="212D5A"/>
                </a:solidFill>
                <a:latin typeface="+mj-lt"/>
                <a:ea typeface="+mj-ea"/>
                <a:cs typeface="+mj-cs"/>
              </a:defRPr>
            </a:lvl1pPr>
          </a:lstStyle>
          <a:p>
            <a:r>
              <a:rPr lang="es-ES_tradnl" sz="2400" dirty="0">
                <a:solidFill>
                  <a:srgbClr val="646E78"/>
                </a:solidFill>
                <a:latin typeface="Century Gothic" panose="020B0502020202020204" pitchFamily="34" charset="0"/>
              </a:rPr>
              <a:t>Capítulo 5: Árboles o plantas perennes dispersas</a:t>
            </a:r>
          </a:p>
        </p:txBody>
      </p:sp>
    </p:spTree>
    <p:extLst>
      <p:ext uri="{BB962C8B-B14F-4D97-AF65-F5344CB8AC3E}">
        <p14:creationId xmlns:p14="http://schemas.microsoft.com/office/powerpoint/2010/main" val="287736490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Visto PNG Images | Visto Transparent PNG - Vippng">
            <a:extLst>
              <a:ext uri="{FF2B5EF4-FFF2-40B4-BE49-F238E27FC236}">
                <a16:creationId xmlns:a16="http://schemas.microsoft.com/office/drawing/2014/main" xmlns="" id="{C5D92D14-F7BB-4ACB-B27C-E58EE74811E5}"/>
              </a:ext>
            </a:extLst>
          </p:cNvPr>
          <p:cNvPicPr>
            <a:picLocks noChangeAspect="1" noChangeArrowheads="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153752" y="1400334"/>
            <a:ext cx="783261" cy="746189"/>
          </a:xfrm>
          <a:prstGeom prst="rect">
            <a:avLst/>
          </a:prstGeom>
          <a:noFill/>
          <a:extLst>
            <a:ext uri="{909E8E84-426E-40DD-AFC4-6F175D3DCCD1}">
              <a14:hiddenFill xmlns:a14="http://schemas.microsoft.com/office/drawing/2010/main">
                <a:solidFill>
                  <a:srgbClr val="FFFFFF"/>
                </a:solidFill>
              </a14:hiddenFill>
            </a:ext>
          </a:extLst>
        </p:spPr>
      </p:pic>
      <p:sp>
        <p:nvSpPr>
          <p:cNvPr id="19" name="12 Rectángulo">
            <a:extLst>
              <a:ext uri="{FF2B5EF4-FFF2-40B4-BE49-F238E27FC236}">
                <a16:creationId xmlns:a16="http://schemas.microsoft.com/office/drawing/2014/main" xmlns="" id="{63BE1C90-6A2C-4594-B935-AA85B187E038}"/>
              </a:ext>
            </a:extLst>
          </p:cNvPr>
          <p:cNvSpPr/>
          <p:nvPr/>
        </p:nvSpPr>
        <p:spPr>
          <a:xfrm>
            <a:off x="2668536" y="3764380"/>
            <a:ext cx="8895875" cy="954107"/>
          </a:xfrm>
          <a:prstGeom prst="rect">
            <a:avLst/>
          </a:prstGeom>
        </p:spPr>
        <p:txBody>
          <a:bodyPr wrap="square">
            <a:spAutoFit/>
          </a:bodyPr>
          <a:lstStyle/>
          <a:p>
            <a:pPr lvl="0" algn="just"/>
            <a:r>
              <a:rPr lang="es-EC" sz="1400" b="1" dirty="0"/>
              <a:t>Precio de una unidad de medida.- </a:t>
            </a:r>
            <a:r>
              <a:rPr lang="es-EC" sz="1400" dirty="0"/>
              <a:t>Para registrar esta información se debe tener en cuenta que se refiere </a:t>
            </a:r>
            <a:r>
              <a:rPr lang="es-EC" sz="1400" b="1" dirty="0">
                <a:solidFill>
                  <a:srgbClr val="FF0000"/>
                </a:solidFill>
              </a:rPr>
              <a:t>al precio de venta de una sola unidad de medida</a:t>
            </a:r>
            <a:r>
              <a:rPr lang="es-EC" sz="1400" dirty="0"/>
              <a:t>, NO el peso de toda la venta. En caso de que no exista ventas, se debe hacer estimar al productor en cuanto vendería una unidad de medida de la producción</a:t>
            </a:r>
          </a:p>
        </p:txBody>
      </p:sp>
      <p:sp>
        <p:nvSpPr>
          <p:cNvPr id="23" name="CuadroTexto 22">
            <a:extLst>
              <a:ext uri="{FF2B5EF4-FFF2-40B4-BE49-F238E27FC236}">
                <a16:creationId xmlns:a16="http://schemas.microsoft.com/office/drawing/2014/main" xmlns="" id="{2D70C399-F379-4116-8EC0-4B40DAE8585C}"/>
              </a:ext>
            </a:extLst>
          </p:cNvPr>
          <p:cNvSpPr txBox="1"/>
          <p:nvPr/>
        </p:nvSpPr>
        <p:spPr>
          <a:xfrm>
            <a:off x="3360220" y="5865243"/>
            <a:ext cx="1547446" cy="646331"/>
          </a:xfrm>
          <a:prstGeom prst="rect">
            <a:avLst/>
          </a:prstGeom>
          <a:noFill/>
        </p:spPr>
        <p:txBody>
          <a:bodyPr wrap="square" rtlCol="0">
            <a:spAutoFit/>
          </a:bodyPr>
          <a:lstStyle/>
          <a:p>
            <a:pPr algn="ctr"/>
            <a:r>
              <a:rPr lang="es-MX" sz="1200" b="1" dirty="0"/>
              <a:t>Precio de una sola unidad de medida</a:t>
            </a:r>
            <a:endParaRPr lang="es-EC" sz="1200" b="1" dirty="0"/>
          </a:p>
        </p:txBody>
      </p:sp>
      <p:pic>
        <p:nvPicPr>
          <p:cNvPr id="25" name="Picture 2" descr="VISTO BUENO - TAXSTRATEGY S.A.">
            <a:extLst>
              <a:ext uri="{FF2B5EF4-FFF2-40B4-BE49-F238E27FC236}">
                <a16:creationId xmlns:a16="http://schemas.microsoft.com/office/drawing/2014/main" xmlns="" id="{FD41F1DA-A0F9-4C21-82F4-E89A0F3451B1}"/>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35523" y="4884733"/>
            <a:ext cx="1272143" cy="954107"/>
          </a:xfrm>
          <a:prstGeom prst="rect">
            <a:avLst/>
          </a:prstGeom>
          <a:noFill/>
          <a:extLst>
            <a:ext uri="{909E8E84-426E-40DD-AFC4-6F175D3DCCD1}">
              <a14:hiddenFill xmlns:a14="http://schemas.microsoft.com/office/drawing/2010/main">
                <a:solidFill>
                  <a:srgbClr val="FFFFFF"/>
                </a:solidFill>
              </a14:hiddenFill>
            </a:ext>
          </a:extLst>
        </p:spPr>
      </p:pic>
      <p:sp>
        <p:nvSpPr>
          <p:cNvPr id="27" name="CuadroTexto 26">
            <a:extLst>
              <a:ext uri="{FF2B5EF4-FFF2-40B4-BE49-F238E27FC236}">
                <a16:creationId xmlns:a16="http://schemas.microsoft.com/office/drawing/2014/main" xmlns="" id="{17B7E907-68FC-4459-823A-50CC64ED3F28}"/>
              </a:ext>
            </a:extLst>
          </p:cNvPr>
          <p:cNvSpPr txBox="1"/>
          <p:nvPr/>
        </p:nvSpPr>
        <p:spPr>
          <a:xfrm>
            <a:off x="9356130" y="5726744"/>
            <a:ext cx="1547446" cy="461665"/>
          </a:xfrm>
          <a:prstGeom prst="rect">
            <a:avLst/>
          </a:prstGeom>
          <a:noFill/>
        </p:spPr>
        <p:txBody>
          <a:bodyPr wrap="square" rtlCol="0">
            <a:spAutoFit/>
          </a:bodyPr>
          <a:lstStyle/>
          <a:p>
            <a:pPr algn="ctr"/>
            <a:r>
              <a:rPr lang="es-MX" sz="1200" b="1" dirty="0"/>
              <a:t>Precio del total de las ventas</a:t>
            </a:r>
            <a:endParaRPr lang="es-EC" sz="1200" b="1" dirty="0"/>
          </a:p>
        </p:txBody>
      </p:sp>
      <p:pic>
        <p:nvPicPr>
          <p:cNvPr id="29" name="Imagen 28">
            <a:extLst>
              <a:ext uri="{FF2B5EF4-FFF2-40B4-BE49-F238E27FC236}">
                <a16:creationId xmlns:a16="http://schemas.microsoft.com/office/drawing/2014/main" xmlns="" id="{0A6C0EBF-219E-4F43-90A5-88ACDD7AF186}"/>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9451291" y="4788640"/>
            <a:ext cx="1033034" cy="835556"/>
          </a:xfrm>
          <a:prstGeom prst="rect">
            <a:avLst/>
          </a:prstGeom>
        </p:spPr>
      </p:pic>
      <p:pic>
        <p:nvPicPr>
          <p:cNvPr id="33" name="Picture 10" descr="Venta de Café Colombiano en Daabon para exportación">
            <a:extLst>
              <a:ext uri="{FF2B5EF4-FFF2-40B4-BE49-F238E27FC236}">
                <a16:creationId xmlns:a16="http://schemas.microsoft.com/office/drawing/2014/main" xmlns="" id="{4ABB81DF-C763-4919-A1EF-779BE465E42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07666" y="4763888"/>
            <a:ext cx="1778566" cy="136477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4" descr="café especial sancarlos colombia bogotá">
            <a:extLst>
              <a:ext uri="{FF2B5EF4-FFF2-40B4-BE49-F238E27FC236}">
                <a16:creationId xmlns:a16="http://schemas.microsoft.com/office/drawing/2014/main" xmlns="" id="{EE0287D6-D912-4A1F-8B88-35BD4F2DCBF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77533" y="4563050"/>
            <a:ext cx="2216552" cy="1597475"/>
          </a:xfrm>
          <a:prstGeom prst="rect">
            <a:avLst/>
          </a:prstGeom>
          <a:noFill/>
          <a:extLst>
            <a:ext uri="{909E8E84-426E-40DD-AFC4-6F175D3DCCD1}">
              <a14:hiddenFill xmlns:a14="http://schemas.microsoft.com/office/drawing/2010/main">
                <a:solidFill>
                  <a:srgbClr val="FFFFFF"/>
                </a:solidFill>
              </a14:hiddenFill>
            </a:ext>
          </a:extLst>
        </p:spPr>
      </p:pic>
      <p:sp>
        <p:nvSpPr>
          <p:cNvPr id="16" name="12 Rectángulo">
            <a:extLst>
              <a:ext uri="{FF2B5EF4-FFF2-40B4-BE49-F238E27FC236}">
                <a16:creationId xmlns:a16="http://schemas.microsoft.com/office/drawing/2014/main" xmlns="" id="{8CE12FDF-2F25-49F0-A727-8D955D0262F7}"/>
              </a:ext>
            </a:extLst>
          </p:cNvPr>
          <p:cNvSpPr/>
          <p:nvPr/>
        </p:nvSpPr>
        <p:spPr>
          <a:xfrm>
            <a:off x="2073326" y="1537404"/>
            <a:ext cx="6864611" cy="523220"/>
          </a:xfrm>
          <a:prstGeom prst="rect">
            <a:avLst/>
          </a:prstGeom>
        </p:spPr>
        <p:txBody>
          <a:bodyPr wrap="square">
            <a:spAutoFit/>
          </a:bodyPr>
          <a:lstStyle/>
          <a:p>
            <a:pPr lvl="0" algn="just"/>
            <a:r>
              <a:rPr lang="es-EC" sz="1400" b="1" dirty="0" smtClean="0"/>
              <a:t>AUTOCONSUMO.- </a:t>
            </a:r>
            <a:r>
              <a:rPr lang="es-EC" sz="1400" dirty="0" smtClean="0"/>
              <a:t>Debe registrar la cantidad que la persona productora destina al consumo, o regalo del producto investigado</a:t>
            </a:r>
            <a:endParaRPr lang="es-EC" sz="1400" dirty="0"/>
          </a:p>
        </p:txBody>
      </p:sp>
      <p:pic>
        <p:nvPicPr>
          <p:cNvPr id="2" name="Imagen 1"/>
          <p:cNvPicPr>
            <a:picLocks noChangeAspect="1"/>
          </p:cNvPicPr>
          <p:nvPr/>
        </p:nvPicPr>
        <p:blipFill>
          <a:blip r:embed="rId7"/>
          <a:stretch>
            <a:fillRect/>
          </a:stretch>
        </p:blipFill>
        <p:spPr>
          <a:xfrm>
            <a:off x="9350062" y="1168895"/>
            <a:ext cx="784243" cy="2519864"/>
          </a:xfrm>
          <a:prstGeom prst="rect">
            <a:avLst/>
          </a:prstGeom>
        </p:spPr>
      </p:pic>
      <p:pic>
        <p:nvPicPr>
          <p:cNvPr id="4" name="Imagen 3"/>
          <p:cNvPicPr>
            <a:picLocks noChangeAspect="1"/>
          </p:cNvPicPr>
          <p:nvPr/>
        </p:nvPicPr>
        <p:blipFill>
          <a:blip r:embed="rId8"/>
          <a:stretch>
            <a:fillRect/>
          </a:stretch>
        </p:blipFill>
        <p:spPr>
          <a:xfrm>
            <a:off x="1467557" y="2897746"/>
            <a:ext cx="746430" cy="3096894"/>
          </a:xfrm>
          <a:prstGeom prst="rect">
            <a:avLst/>
          </a:prstGeom>
        </p:spPr>
      </p:pic>
      <p:sp>
        <p:nvSpPr>
          <p:cNvPr id="20" name="Título 1">
            <a:extLst>
              <a:ext uri="{FF2B5EF4-FFF2-40B4-BE49-F238E27FC236}">
                <a16:creationId xmlns="" xmlns:a16="http://schemas.microsoft.com/office/drawing/2014/main" id="{C1D7D528-575A-43CF-B2C3-05499F4F1EC3}"/>
              </a:ext>
            </a:extLst>
          </p:cNvPr>
          <p:cNvSpPr txBox="1">
            <a:spLocks/>
          </p:cNvSpPr>
          <p:nvPr/>
        </p:nvSpPr>
        <p:spPr>
          <a:xfrm>
            <a:off x="913107" y="462486"/>
            <a:ext cx="8346802" cy="53002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200" b="1" kern="1200">
                <a:solidFill>
                  <a:srgbClr val="212D5A"/>
                </a:solidFill>
                <a:latin typeface="+mj-lt"/>
                <a:ea typeface="+mj-ea"/>
                <a:cs typeface="+mj-cs"/>
              </a:defRPr>
            </a:lvl1pPr>
          </a:lstStyle>
          <a:p>
            <a:r>
              <a:rPr lang="es-ES_tradnl" sz="2400" dirty="0">
                <a:solidFill>
                  <a:srgbClr val="646E78"/>
                </a:solidFill>
                <a:latin typeface="Century Gothic" panose="020B0502020202020204" pitchFamily="34" charset="0"/>
              </a:rPr>
              <a:t>Capítulo 5: Árboles o plantas perennes dispersas</a:t>
            </a:r>
          </a:p>
        </p:txBody>
      </p:sp>
    </p:spTree>
    <p:extLst>
      <p:ext uri="{BB962C8B-B14F-4D97-AF65-F5344CB8AC3E}">
        <p14:creationId xmlns:p14="http://schemas.microsoft.com/office/powerpoint/2010/main" val="63318134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 xmlns:a16="http://schemas.microsoft.com/office/drawing/2014/main" id="{C1D7D528-575A-43CF-B2C3-05499F4F1EC3}"/>
              </a:ext>
            </a:extLst>
          </p:cNvPr>
          <p:cNvSpPr>
            <a:spLocks noGrp="1"/>
          </p:cNvSpPr>
          <p:nvPr>
            <p:ph type="title"/>
          </p:nvPr>
        </p:nvSpPr>
        <p:spPr/>
        <p:txBody>
          <a:bodyPr>
            <a:normAutofit/>
          </a:bodyPr>
          <a:lstStyle/>
          <a:p>
            <a:r>
              <a:rPr lang="es-ES_tradnl" sz="2300" dirty="0">
                <a:latin typeface="Century Gothic" panose="020B0502020202020204" pitchFamily="34" charset="0"/>
              </a:rPr>
              <a:t>Capítulo 5: Árboles o plantas perennes dispersas</a:t>
            </a:r>
          </a:p>
        </p:txBody>
      </p:sp>
      <p:sp>
        <p:nvSpPr>
          <p:cNvPr id="6" name="12 Rectángulo">
            <a:extLst>
              <a:ext uri="{FF2B5EF4-FFF2-40B4-BE49-F238E27FC236}">
                <a16:creationId xmlns="" xmlns:a16="http://schemas.microsoft.com/office/drawing/2014/main" id="{DC02F8A6-3B45-49E5-963A-2B0DB760B6FC}"/>
              </a:ext>
            </a:extLst>
          </p:cNvPr>
          <p:cNvSpPr/>
          <p:nvPr/>
        </p:nvSpPr>
        <p:spPr>
          <a:xfrm>
            <a:off x="1669368" y="1635268"/>
            <a:ext cx="9999063" cy="523220"/>
          </a:xfrm>
          <a:prstGeom prst="rect">
            <a:avLst/>
          </a:prstGeom>
        </p:spPr>
        <p:txBody>
          <a:bodyPr wrap="square">
            <a:spAutoFit/>
          </a:bodyPr>
          <a:lstStyle/>
          <a:p>
            <a:pPr lvl="0" algn="just"/>
            <a:r>
              <a:rPr lang="es-EC" sz="1400" b="1" dirty="0"/>
              <a:t>Peso en libras cuando se registra en unidades.- </a:t>
            </a:r>
            <a:r>
              <a:rPr lang="es-EC" sz="1400" dirty="0"/>
              <a:t>Para registrar esta información se debe tener en cuenta que se refiere </a:t>
            </a:r>
            <a:r>
              <a:rPr lang="es-EC" sz="1400" b="1" dirty="0">
                <a:solidFill>
                  <a:srgbClr val="FF0000"/>
                </a:solidFill>
              </a:rPr>
              <a:t>al peso de una sola unidad de medida</a:t>
            </a:r>
            <a:r>
              <a:rPr lang="es-EC" sz="1400" dirty="0"/>
              <a:t>, NO el peso de toda la producción</a:t>
            </a:r>
          </a:p>
        </p:txBody>
      </p:sp>
      <p:pic>
        <p:nvPicPr>
          <p:cNvPr id="7" name="Picture 2" descr="Visto PNG Images | Visto Transparent PNG - Vippng">
            <a:extLst>
              <a:ext uri="{FF2B5EF4-FFF2-40B4-BE49-F238E27FC236}">
                <a16:creationId xmlns="" xmlns:a16="http://schemas.microsoft.com/office/drawing/2014/main" id="{2C5A12DF-0B0B-4477-BAA7-56786619A69C}"/>
              </a:ext>
            </a:extLst>
          </p:cNvPr>
          <p:cNvPicPr>
            <a:picLocks noChangeAspect="1" noChangeArrowheads="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006444" y="1412299"/>
            <a:ext cx="783261" cy="74618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Naranja Unica PNG transparente - StickPNG">
            <a:extLst>
              <a:ext uri="{FF2B5EF4-FFF2-40B4-BE49-F238E27FC236}">
                <a16:creationId xmlns="" xmlns:a16="http://schemas.microsoft.com/office/drawing/2014/main" id="{3CA847A8-662C-49A0-9FDB-6375651A09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6149" y="2158488"/>
            <a:ext cx="1564005" cy="154324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El Monitoreo del suelo puede proteger cultivos de banano y plátano ...">
            <a:extLst>
              <a:ext uri="{FF2B5EF4-FFF2-40B4-BE49-F238E27FC236}">
                <a16:creationId xmlns="" xmlns:a16="http://schemas.microsoft.com/office/drawing/2014/main" id="{06111345-0C94-4B3D-822E-B8757965CA9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9822" y="2158488"/>
            <a:ext cx="2108857" cy="154324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 name="Picture 6" descr="ᐈ Fruta de coco imágenes de stock, fotos coco fruta | descargar ...">
            <a:extLst>
              <a:ext uri="{FF2B5EF4-FFF2-40B4-BE49-F238E27FC236}">
                <a16:creationId xmlns="" xmlns:a16="http://schemas.microsoft.com/office/drawing/2014/main" id="{A1B8C6E0-2817-4346-AEB0-C159252AE594}"/>
              </a:ext>
            </a:extLst>
          </p:cNvPr>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85998" y="3756544"/>
            <a:ext cx="1524156" cy="107368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Frutas de la papaya imagen de archivo. Imagen de color - 112724119">
            <a:extLst>
              <a:ext uri="{FF2B5EF4-FFF2-40B4-BE49-F238E27FC236}">
                <a16:creationId xmlns="" xmlns:a16="http://schemas.microsoft.com/office/drawing/2014/main" id="{E8D536EC-3296-49B3-92F6-1E05123B056A}"/>
              </a:ext>
            </a:extLst>
          </p:cNvPr>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2822982">
            <a:off x="4426503" y="3713812"/>
            <a:ext cx="1024114" cy="153350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VISTO BUENO - TAXSTRATEGY S.A.">
            <a:extLst>
              <a:ext uri="{FF2B5EF4-FFF2-40B4-BE49-F238E27FC236}">
                <a16:creationId xmlns="" xmlns:a16="http://schemas.microsoft.com/office/drawing/2014/main" id="{9C1D3418-9525-4EFE-846B-4311FFA23AAB}"/>
              </a:ext>
            </a:extLst>
          </p:cNvPr>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26733" y="5377802"/>
            <a:ext cx="1272143" cy="954107"/>
          </a:xfrm>
          <a:prstGeom prst="rect">
            <a:avLst/>
          </a:prstGeom>
          <a:noFill/>
          <a:extLst>
            <a:ext uri="{909E8E84-426E-40DD-AFC4-6F175D3DCCD1}">
              <a14:hiddenFill xmlns:a14="http://schemas.microsoft.com/office/drawing/2010/main">
                <a:solidFill>
                  <a:srgbClr val="FFFFFF"/>
                </a:solidFill>
              </a14:hiddenFill>
            </a:ext>
          </a:extLst>
        </p:spPr>
      </p:pic>
      <p:sp>
        <p:nvSpPr>
          <p:cNvPr id="13" name="CuadroTexto 12">
            <a:extLst>
              <a:ext uri="{FF2B5EF4-FFF2-40B4-BE49-F238E27FC236}">
                <a16:creationId xmlns="" xmlns:a16="http://schemas.microsoft.com/office/drawing/2014/main" id="{2445F98D-A78E-41BD-9144-F7B8E62D3FEE}"/>
              </a:ext>
            </a:extLst>
          </p:cNvPr>
          <p:cNvSpPr txBox="1"/>
          <p:nvPr/>
        </p:nvSpPr>
        <p:spPr>
          <a:xfrm>
            <a:off x="3810155" y="5624022"/>
            <a:ext cx="1968189" cy="461665"/>
          </a:xfrm>
          <a:prstGeom prst="rect">
            <a:avLst/>
          </a:prstGeom>
          <a:noFill/>
        </p:spPr>
        <p:txBody>
          <a:bodyPr wrap="square" rtlCol="0">
            <a:spAutoFit/>
          </a:bodyPr>
          <a:lstStyle/>
          <a:p>
            <a:pPr algn="ctr"/>
            <a:r>
              <a:rPr lang="es-MX" sz="1200" b="1" dirty="0"/>
              <a:t>Precio de una sola unidad</a:t>
            </a:r>
            <a:endParaRPr lang="es-EC" sz="1200" b="1" dirty="0"/>
          </a:p>
        </p:txBody>
      </p:sp>
      <p:pic>
        <p:nvPicPr>
          <p:cNvPr id="14" name="Picture 12" descr="Comprar Naranjas de Mesa Online a Granel - Frutas Charito ™">
            <a:extLst>
              <a:ext uri="{FF2B5EF4-FFF2-40B4-BE49-F238E27FC236}">
                <a16:creationId xmlns="" xmlns:a16="http://schemas.microsoft.com/office/drawing/2014/main" id="{B9390AFD-7079-4C7B-82D9-AB6BFC7270A7}"/>
              </a:ext>
            </a:extLst>
          </p:cNvPr>
          <p:cNvPicPr>
            <a:picLocks noChangeAspect="1" noChangeArrowheads="1"/>
          </p:cNvPicPr>
          <p:nvPr/>
        </p:nvPicPr>
        <p:blipFill>
          <a:blip r:embed="rId8">
            <a:clrChange>
              <a:clrFrom>
                <a:srgbClr val="FBFBFD"/>
              </a:clrFrom>
              <a:clrTo>
                <a:srgbClr val="FBFBFD">
                  <a:alpha val="0"/>
                </a:srgbClr>
              </a:clrTo>
            </a:clrChange>
            <a:extLst>
              <a:ext uri="{28A0092B-C50C-407E-A947-70E740481C1C}">
                <a14:useLocalDpi xmlns:a14="http://schemas.microsoft.com/office/drawing/2010/main" val="0"/>
              </a:ext>
            </a:extLst>
          </a:blip>
          <a:srcRect/>
          <a:stretch>
            <a:fillRect/>
          </a:stretch>
        </p:blipFill>
        <p:spPr bwMode="auto">
          <a:xfrm>
            <a:off x="7322072" y="2158488"/>
            <a:ext cx="2001522" cy="200152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6" descr="Limones 500g">
            <a:extLst>
              <a:ext uri="{FF2B5EF4-FFF2-40B4-BE49-F238E27FC236}">
                <a16:creationId xmlns="" xmlns:a16="http://schemas.microsoft.com/office/drawing/2014/main" id="{77865359-FBC3-4BE1-9AA8-0838EA079F4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411510" y="1819927"/>
            <a:ext cx="2518653" cy="251865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4" descr="Piñas Frutas Tropicales - Foto gratis en Pixabay">
            <a:extLst>
              <a:ext uri="{FF2B5EF4-FFF2-40B4-BE49-F238E27FC236}">
                <a16:creationId xmlns="" xmlns:a16="http://schemas.microsoft.com/office/drawing/2014/main" id="{06267D1A-672C-4FA4-9C86-27D23C5F5F42}"/>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856142" y="4087723"/>
            <a:ext cx="3527463" cy="1609405"/>
          </a:xfrm>
          <a:prstGeom prst="rect">
            <a:avLst/>
          </a:prstGeom>
          <a:noFill/>
          <a:extLst>
            <a:ext uri="{909E8E84-426E-40DD-AFC4-6F175D3DCCD1}">
              <a14:hiddenFill xmlns:a14="http://schemas.microsoft.com/office/drawing/2010/main">
                <a:solidFill>
                  <a:srgbClr val="FFFFFF"/>
                </a:solidFill>
              </a14:hiddenFill>
            </a:ext>
          </a:extLst>
        </p:spPr>
      </p:pic>
      <p:pic>
        <p:nvPicPr>
          <p:cNvPr id="17" name="Imagen 15">
            <a:extLst>
              <a:ext uri="{FF2B5EF4-FFF2-40B4-BE49-F238E27FC236}">
                <a16:creationId xmlns="" xmlns:a16="http://schemas.microsoft.com/office/drawing/2014/main" id="{877BB4B3-4E94-41E8-8D2C-FC6BA02CF25D}"/>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8248643" y="5728503"/>
            <a:ext cx="1033034" cy="835556"/>
          </a:xfrm>
          <a:prstGeom prst="rect">
            <a:avLst/>
          </a:prstGeom>
        </p:spPr>
      </p:pic>
      <p:sp>
        <p:nvSpPr>
          <p:cNvPr id="18" name="CuadroTexto 14">
            <a:extLst>
              <a:ext uri="{FF2B5EF4-FFF2-40B4-BE49-F238E27FC236}">
                <a16:creationId xmlns="" xmlns:a16="http://schemas.microsoft.com/office/drawing/2014/main" id="{117971A1-5D7F-4373-80F4-469E1DAAD847}"/>
              </a:ext>
            </a:extLst>
          </p:cNvPr>
          <p:cNvSpPr txBox="1"/>
          <p:nvPr/>
        </p:nvSpPr>
        <p:spPr>
          <a:xfrm>
            <a:off x="9411510" y="5915448"/>
            <a:ext cx="1547446" cy="461665"/>
          </a:xfrm>
          <a:prstGeom prst="rect">
            <a:avLst/>
          </a:prstGeom>
          <a:noFill/>
        </p:spPr>
        <p:txBody>
          <a:bodyPr wrap="square" rtlCol="0">
            <a:spAutoFit/>
          </a:bodyPr>
          <a:lstStyle/>
          <a:p>
            <a:pPr algn="ctr"/>
            <a:r>
              <a:rPr lang="es-MX" sz="1200" b="1" dirty="0"/>
              <a:t>Precio del total de las ventas</a:t>
            </a:r>
            <a:endParaRPr lang="es-EC" sz="1200" b="1" dirty="0"/>
          </a:p>
        </p:txBody>
      </p:sp>
    </p:spTree>
    <p:extLst>
      <p:ext uri="{BB962C8B-B14F-4D97-AF65-F5344CB8AC3E}">
        <p14:creationId xmlns:p14="http://schemas.microsoft.com/office/powerpoint/2010/main" val="377055150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texto 2"/>
          <p:cNvSpPr>
            <a:spLocks noGrp="1"/>
          </p:cNvSpPr>
          <p:nvPr>
            <p:ph type="body" sz="quarter" idx="11"/>
          </p:nvPr>
        </p:nvSpPr>
        <p:spPr>
          <a:xfrm>
            <a:off x="2634736" y="3404435"/>
            <a:ext cx="7077075" cy="628650"/>
          </a:xfrm>
        </p:spPr>
        <p:txBody>
          <a:bodyPr/>
          <a:lstStyle/>
          <a:p>
            <a:r>
              <a:rPr lang="es-ES" dirty="0" smtClean="0">
                <a:latin typeface="Century Gothic" panose="020B0502020202020204" pitchFamily="34" charset="0"/>
              </a:rPr>
              <a:t>ESPAC</a:t>
            </a:r>
            <a:endParaRPr lang="es-EC" dirty="0">
              <a:latin typeface="Century Gothic" panose="020B0502020202020204" pitchFamily="34" charset="0"/>
            </a:endParaRPr>
          </a:p>
        </p:txBody>
      </p:sp>
      <p:sp>
        <p:nvSpPr>
          <p:cNvPr id="2" name="Rectángulo 1"/>
          <p:cNvSpPr/>
          <p:nvPr/>
        </p:nvSpPr>
        <p:spPr>
          <a:xfrm>
            <a:off x="3626562" y="2742058"/>
            <a:ext cx="4926349" cy="600164"/>
          </a:xfrm>
          <a:prstGeom prst="rect">
            <a:avLst/>
          </a:prstGeom>
        </p:spPr>
        <p:txBody>
          <a:bodyPr wrap="none">
            <a:spAutoFit/>
          </a:bodyPr>
          <a:lstStyle/>
          <a:p>
            <a:r>
              <a:rPr lang="es-ES_tradnl" sz="3300" b="1" dirty="0">
                <a:solidFill>
                  <a:schemeClr val="bg1"/>
                </a:solidFill>
                <a:latin typeface="Century Gothic" panose="020B0502020202020204" pitchFamily="34" charset="0"/>
                <a:ea typeface="+mj-ea"/>
                <a:cs typeface="+mj-cs"/>
              </a:rPr>
              <a:t>Capítulo 6.- Floricultura</a:t>
            </a:r>
            <a:endParaRPr lang="es-EC" sz="3300" b="1" dirty="0">
              <a:solidFill>
                <a:schemeClr val="bg1"/>
              </a:solidFill>
              <a:latin typeface="Century Gothic" panose="020B0502020202020204" pitchFamily="34" charset="0"/>
              <a:ea typeface="+mj-ea"/>
              <a:cs typeface="+mj-cs"/>
            </a:endParaRPr>
          </a:p>
        </p:txBody>
      </p:sp>
    </p:spTree>
    <p:extLst>
      <p:ext uri="{BB962C8B-B14F-4D97-AF65-F5344CB8AC3E}">
        <p14:creationId xmlns:p14="http://schemas.microsoft.com/office/powerpoint/2010/main" val="262458621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 xmlns:a16="http://schemas.microsoft.com/office/drawing/2014/main" id="{BA3677A3-E688-4308-8851-4A054F84AB43}"/>
              </a:ext>
            </a:extLst>
          </p:cNvPr>
          <p:cNvSpPr>
            <a:spLocks noGrp="1"/>
          </p:cNvSpPr>
          <p:nvPr>
            <p:ph type="title"/>
          </p:nvPr>
        </p:nvSpPr>
        <p:spPr>
          <a:xfrm>
            <a:off x="973031" y="385376"/>
            <a:ext cx="7227771" cy="530024"/>
          </a:xfrm>
        </p:spPr>
        <p:txBody>
          <a:bodyPr>
            <a:normAutofit/>
          </a:bodyPr>
          <a:lstStyle/>
          <a:p>
            <a:r>
              <a:rPr lang="es-ES_tradnl" dirty="0">
                <a:latin typeface="Century Gothic" panose="020B0502020202020204" pitchFamily="34" charset="0"/>
              </a:rPr>
              <a:t>Capítulo 6: Floricultura</a:t>
            </a:r>
          </a:p>
        </p:txBody>
      </p:sp>
      <p:graphicFrame>
        <p:nvGraphicFramePr>
          <p:cNvPr id="5" name="Diagrama 7">
            <a:extLst>
              <a:ext uri="{FF2B5EF4-FFF2-40B4-BE49-F238E27FC236}">
                <a16:creationId xmlns="" xmlns:a16="http://schemas.microsoft.com/office/drawing/2014/main" id="{40649CAA-ACBB-43BD-80EF-70E4DBD29F09}"/>
              </a:ext>
            </a:extLst>
          </p:cNvPr>
          <p:cNvGraphicFramePr/>
          <p:nvPr>
            <p:extLst/>
          </p:nvPr>
        </p:nvGraphicFramePr>
        <p:xfrm>
          <a:off x="973031" y="1441235"/>
          <a:ext cx="9472794" cy="34405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CuadroTexto 10">
            <a:extLst>
              <a:ext uri="{FF2B5EF4-FFF2-40B4-BE49-F238E27FC236}">
                <a16:creationId xmlns="" xmlns:a16="http://schemas.microsoft.com/office/drawing/2014/main" id="{6B2284AB-A23C-4AA9-BD71-C3105AEFCC7A}"/>
              </a:ext>
            </a:extLst>
          </p:cNvPr>
          <p:cNvSpPr txBox="1"/>
          <p:nvPr/>
        </p:nvSpPr>
        <p:spPr>
          <a:xfrm>
            <a:off x="661732" y="5054145"/>
            <a:ext cx="11236882" cy="1169551"/>
          </a:xfrm>
          <a:prstGeom prst="rect">
            <a:avLst/>
          </a:prstGeom>
          <a:noFill/>
        </p:spPr>
        <p:txBody>
          <a:bodyPr wrap="square" rtlCol="0">
            <a:spAutoFit/>
          </a:bodyPr>
          <a:lstStyle/>
          <a:p>
            <a:pPr algn="just"/>
            <a:r>
              <a:rPr lang="es-MX" sz="1400" dirty="0" smtClean="0"/>
              <a:t>Existen especies </a:t>
            </a:r>
            <a:r>
              <a:rPr lang="es-MX" sz="1400" dirty="0"/>
              <a:t>de flores que por manejo en las florícolas no corresponden </a:t>
            </a:r>
            <a:r>
              <a:rPr lang="es-MX" sz="1400" dirty="0" smtClean="0"/>
              <a:t>a los </a:t>
            </a:r>
            <a:r>
              <a:rPr lang="es-MX" sz="1400" dirty="0"/>
              <a:t>listados. Ejemplo: </a:t>
            </a:r>
            <a:r>
              <a:rPr lang="es-MX" sz="1400" b="1" dirty="0"/>
              <a:t>Agapanthus</a:t>
            </a:r>
            <a:r>
              <a:rPr lang="es-MX" sz="1400" dirty="0"/>
              <a:t> en algunas florícolas, manejan como transitorio con varios ciclos en el año, el registro de este se debe realizar en la sección de permanentes sumando la producción en una sola línea</a:t>
            </a:r>
            <a:r>
              <a:rPr lang="es-MX" sz="1400" b="1" dirty="0">
                <a:highlight>
                  <a:srgbClr val="FFFF00"/>
                </a:highlight>
              </a:rPr>
              <a:t>, por ningún motivo se debe registrar como transitoria ya que el sistema no permitirá el ingreso de esta; por lo que para poder ingresar generan un error gravísimo poniendo como “otras transitorias” afectando directamente en los resultados. Situación similar ocurre con las flores transitorias</a:t>
            </a:r>
            <a:endParaRPr lang="es-EC" sz="1400" b="1" dirty="0">
              <a:highlight>
                <a:srgbClr val="FFFF00"/>
              </a:highlight>
            </a:endParaRPr>
          </a:p>
        </p:txBody>
      </p:sp>
    </p:spTree>
    <p:extLst>
      <p:ext uri="{BB962C8B-B14F-4D97-AF65-F5344CB8AC3E}">
        <p14:creationId xmlns:p14="http://schemas.microsoft.com/office/powerpoint/2010/main" val="308618493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noGrp="1"/>
          </p:cNvSpPr>
          <p:nvPr>
            <p:ph type="title"/>
          </p:nvPr>
        </p:nvSpPr>
        <p:spPr>
          <a:xfrm>
            <a:off x="1011687" y="427803"/>
            <a:ext cx="7227771" cy="530024"/>
          </a:xfrm>
        </p:spPr>
        <p:txBody>
          <a:bodyPr>
            <a:normAutofit/>
          </a:bodyPr>
          <a:lstStyle/>
          <a:p>
            <a:r>
              <a:rPr lang="es-ES_tradnl" dirty="0">
                <a:latin typeface="Century Gothic" panose="020B0502020202020204" pitchFamily="34" charset="0"/>
              </a:rPr>
              <a:t>Consideraciones</a:t>
            </a:r>
            <a:endParaRPr lang="es-EC" dirty="0">
              <a:latin typeface="Century Gothic" panose="020B0502020202020204" pitchFamily="34" charset="0"/>
            </a:endParaRPr>
          </a:p>
        </p:txBody>
      </p:sp>
      <p:sp>
        <p:nvSpPr>
          <p:cNvPr id="5" name="Marcador de contenido 5">
            <a:extLst>
              <a:ext uri="{FF2B5EF4-FFF2-40B4-BE49-F238E27FC236}">
                <a16:creationId xmlns="" xmlns:a16="http://schemas.microsoft.com/office/drawing/2014/main" id="{317F820D-1E4F-4A5F-8A59-538A4FFA87A3}"/>
              </a:ext>
            </a:extLst>
          </p:cNvPr>
          <p:cNvSpPr txBox="1">
            <a:spLocks/>
          </p:cNvSpPr>
          <p:nvPr/>
        </p:nvSpPr>
        <p:spPr>
          <a:xfrm>
            <a:off x="1135895" y="1000254"/>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mtClean="0"/>
              <a:t>Floricultura</a:t>
            </a:r>
            <a:endParaRPr lang="es-EC" dirty="0"/>
          </a:p>
        </p:txBody>
      </p:sp>
      <p:sp>
        <p:nvSpPr>
          <p:cNvPr id="6" name="2 Rectángulo">
            <a:extLst>
              <a:ext uri="{FF2B5EF4-FFF2-40B4-BE49-F238E27FC236}">
                <a16:creationId xmlns="" xmlns:a16="http://schemas.microsoft.com/office/drawing/2014/main" id="{7CF8A836-C093-4366-BA9D-E95A2840F8FF}"/>
              </a:ext>
            </a:extLst>
          </p:cNvPr>
          <p:cNvSpPr/>
          <p:nvPr/>
        </p:nvSpPr>
        <p:spPr>
          <a:xfrm>
            <a:off x="1135895" y="1671790"/>
            <a:ext cx="3207389" cy="29181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s-ES" sz="1200" b="1" dirty="0">
                <a:solidFill>
                  <a:prstClr val="black"/>
                </a:solidFill>
                <a:latin typeface="+mj-lt"/>
                <a:cs typeface="Arial" pitchFamily="34" charset="0"/>
              </a:rPr>
              <a:t>Columna 1.</a:t>
            </a:r>
            <a:r>
              <a:rPr lang="es-ES" sz="1200" dirty="0">
                <a:solidFill>
                  <a:prstClr val="black"/>
                </a:solidFill>
                <a:latin typeface="+mj-lt"/>
                <a:cs typeface="Arial" pitchFamily="34" charset="0"/>
              </a:rPr>
              <a:t>  </a:t>
            </a:r>
            <a:r>
              <a:rPr lang="es-ES" sz="1200" b="1" dirty="0">
                <a:solidFill>
                  <a:prstClr val="black"/>
                </a:solidFill>
                <a:latin typeface="+mj-lt"/>
                <a:cs typeface="Arial" pitchFamily="34" charset="0"/>
              </a:rPr>
              <a:t>Número del terreno</a:t>
            </a:r>
            <a:endParaRPr lang="es-EC" sz="1200" b="1" dirty="0">
              <a:solidFill>
                <a:prstClr val="black"/>
              </a:solidFill>
              <a:latin typeface="+mj-lt"/>
              <a:cs typeface="Arial" pitchFamily="34" charset="0"/>
            </a:endParaRPr>
          </a:p>
        </p:txBody>
      </p:sp>
      <p:graphicFrame>
        <p:nvGraphicFramePr>
          <p:cNvPr id="7" name="3 Tabla">
            <a:extLst>
              <a:ext uri="{FF2B5EF4-FFF2-40B4-BE49-F238E27FC236}">
                <a16:creationId xmlns="" xmlns:a16="http://schemas.microsoft.com/office/drawing/2014/main" id="{A9CF13EC-01F9-4A97-8398-37A9D1D0906D}"/>
              </a:ext>
            </a:extLst>
          </p:cNvPr>
          <p:cNvGraphicFramePr>
            <a:graphicFrameLocks noGrp="1"/>
          </p:cNvGraphicFramePr>
          <p:nvPr>
            <p:extLst/>
          </p:nvPr>
        </p:nvGraphicFramePr>
        <p:xfrm>
          <a:off x="1421380" y="2141103"/>
          <a:ext cx="8734997" cy="1001469"/>
        </p:xfrm>
        <a:graphic>
          <a:graphicData uri="http://schemas.openxmlformats.org/drawingml/2006/table">
            <a:tbl>
              <a:tblPr firstRow="1" bandRow="1">
                <a:tableStyleId>{BC89EF96-8CEA-46FF-86C4-4CE0E7609802}</a:tableStyleId>
              </a:tblPr>
              <a:tblGrid>
                <a:gridCol w="1645534">
                  <a:extLst>
                    <a:ext uri="{9D8B030D-6E8A-4147-A177-3AD203B41FA5}">
                      <a16:colId xmlns="" xmlns:a16="http://schemas.microsoft.com/office/drawing/2014/main" val="20000"/>
                    </a:ext>
                  </a:extLst>
                </a:gridCol>
                <a:gridCol w="7089463">
                  <a:extLst>
                    <a:ext uri="{9D8B030D-6E8A-4147-A177-3AD203B41FA5}">
                      <a16:colId xmlns="" xmlns:a16="http://schemas.microsoft.com/office/drawing/2014/main" val="20001"/>
                    </a:ext>
                  </a:extLst>
                </a:gridCol>
              </a:tblGrid>
              <a:tr h="329121">
                <a:tc>
                  <a:txBody>
                    <a:bodyPr/>
                    <a:lstStyle/>
                    <a:p>
                      <a:pPr algn="ctr"/>
                      <a:r>
                        <a:rPr lang="es-EC" sz="1200" b="1" kern="1200" dirty="0">
                          <a:solidFill>
                            <a:schemeClr val="tx1"/>
                          </a:solidFill>
                          <a:latin typeface="+mj-lt"/>
                          <a:ea typeface="+mn-ea"/>
                          <a:cs typeface="Arial" pitchFamily="34" charset="0"/>
                        </a:rPr>
                        <a:t>Casillero</a:t>
                      </a:r>
                    </a:p>
                  </a:txBody>
                  <a:tcPr marL="71455" marR="71455" marT="37056" marB="37056">
                    <a:solidFill>
                      <a:schemeClr val="accent1">
                        <a:lumMod val="60000"/>
                        <a:lumOff val="40000"/>
                      </a:schemeClr>
                    </a:solidFill>
                  </a:tcPr>
                </a:tc>
                <a:tc>
                  <a:txBody>
                    <a:bodyPr/>
                    <a:lstStyle/>
                    <a:p>
                      <a:pPr algn="ctr"/>
                      <a:r>
                        <a:rPr lang="es-EC" sz="1200" b="1" kern="1200" dirty="0">
                          <a:solidFill>
                            <a:schemeClr val="tx1"/>
                          </a:solidFill>
                          <a:latin typeface="+mj-lt"/>
                          <a:ea typeface="+mn-ea"/>
                          <a:cs typeface="Arial" pitchFamily="34" charset="0"/>
                        </a:rPr>
                        <a:t>Instrucciones</a:t>
                      </a:r>
                    </a:p>
                  </a:txBody>
                  <a:tcPr marL="71455" marR="71455" marT="37056" marB="37056">
                    <a:solidFill>
                      <a:schemeClr val="accent1">
                        <a:lumMod val="60000"/>
                        <a:lumOff val="40000"/>
                      </a:schemeClr>
                    </a:solidFill>
                  </a:tcPr>
                </a:tc>
                <a:extLst>
                  <a:ext uri="{0D108BD9-81ED-4DB2-BD59-A6C34878D82A}">
                    <a16:rowId xmlns="" xmlns:a16="http://schemas.microsoft.com/office/drawing/2014/main" val="10000"/>
                  </a:ext>
                </a:extLst>
              </a:tr>
              <a:tr h="672348">
                <a:tc>
                  <a:txBody>
                    <a:bodyPr/>
                    <a:lstStyle/>
                    <a:p>
                      <a:pPr algn="ctr"/>
                      <a:r>
                        <a:rPr lang="es-EC" sz="1200" dirty="0">
                          <a:solidFill>
                            <a:schemeClr val="tx1"/>
                          </a:solidFill>
                          <a:latin typeface="+mj-lt"/>
                          <a:cs typeface="Arial" pitchFamily="34" charset="0"/>
                        </a:rPr>
                        <a:t>701</a:t>
                      </a:r>
                    </a:p>
                  </a:txBody>
                  <a:tcPr marL="71455" marR="71455" marT="37056" marB="37056" anchor="ctr"/>
                </a:tc>
                <a:tc>
                  <a:txBody>
                    <a:bodyPr/>
                    <a:lstStyle/>
                    <a:p>
                      <a:pPr algn="just"/>
                      <a:r>
                        <a:rPr lang="es-MX" sz="1200" dirty="0">
                          <a:latin typeface="+mj-lt"/>
                          <a:cs typeface="Arial" pitchFamily="34" charset="0"/>
                        </a:rPr>
                        <a:t>Escriba el número de terreno en el que se ha cultivado flores permanentes, este número corresponderá al mismo que se identificó y registró en el capítulo 2.</a:t>
                      </a:r>
                      <a:endParaRPr lang="es-EC" sz="1200" dirty="0">
                        <a:latin typeface="+mj-lt"/>
                      </a:endParaRPr>
                    </a:p>
                  </a:txBody>
                  <a:tcPr marL="71455" marR="71455" marT="37056" marB="37056"/>
                </a:tc>
                <a:extLst>
                  <a:ext uri="{0D108BD9-81ED-4DB2-BD59-A6C34878D82A}">
                    <a16:rowId xmlns="" xmlns:a16="http://schemas.microsoft.com/office/drawing/2014/main" val="10001"/>
                  </a:ext>
                </a:extLst>
              </a:tr>
            </a:tbl>
          </a:graphicData>
        </a:graphic>
      </p:graphicFrame>
      <p:sp>
        <p:nvSpPr>
          <p:cNvPr id="8" name="4 Rectángulo">
            <a:extLst>
              <a:ext uri="{FF2B5EF4-FFF2-40B4-BE49-F238E27FC236}">
                <a16:creationId xmlns="" xmlns:a16="http://schemas.microsoft.com/office/drawing/2014/main" id="{1606B630-D4BE-42BA-8D9F-2E9F1EC53630}"/>
              </a:ext>
            </a:extLst>
          </p:cNvPr>
          <p:cNvSpPr/>
          <p:nvPr/>
        </p:nvSpPr>
        <p:spPr>
          <a:xfrm>
            <a:off x="1047658" y="3371941"/>
            <a:ext cx="3207389" cy="29181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s-ES" sz="1200" b="1" dirty="0">
                <a:solidFill>
                  <a:prstClr val="black"/>
                </a:solidFill>
                <a:latin typeface="+mj-lt"/>
                <a:cs typeface="Arial" pitchFamily="34" charset="0"/>
              </a:rPr>
              <a:t>Columna 2.</a:t>
            </a:r>
            <a:r>
              <a:rPr lang="es-ES" sz="1200" dirty="0">
                <a:solidFill>
                  <a:prstClr val="black"/>
                </a:solidFill>
                <a:latin typeface="+mj-lt"/>
                <a:cs typeface="Arial" pitchFamily="34" charset="0"/>
              </a:rPr>
              <a:t> </a:t>
            </a:r>
            <a:r>
              <a:rPr lang="es-ES" sz="1200" b="1" dirty="0">
                <a:solidFill>
                  <a:prstClr val="black"/>
                </a:solidFill>
                <a:latin typeface="+mj-lt"/>
                <a:cs typeface="Arial" pitchFamily="34" charset="0"/>
              </a:rPr>
              <a:t>Especie de flor</a:t>
            </a:r>
            <a:endParaRPr lang="es-EC" sz="1200" b="1" dirty="0">
              <a:solidFill>
                <a:prstClr val="black"/>
              </a:solidFill>
              <a:latin typeface="+mj-lt"/>
              <a:cs typeface="Arial" pitchFamily="34" charset="0"/>
            </a:endParaRPr>
          </a:p>
        </p:txBody>
      </p:sp>
      <p:graphicFrame>
        <p:nvGraphicFramePr>
          <p:cNvPr id="9" name="5 Tabla">
            <a:extLst>
              <a:ext uri="{FF2B5EF4-FFF2-40B4-BE49-F238E27FC236}">
                <a16:creationId xmlns="" xmlns:a16="http://schemas.microsoft.com/office/drawing/2014/main" id="{F4B60BA7-4C97-4D7B-92A8-9EB3BC02ADB9}"/>
              </a:ext>
            </a:extLst>
          </p:cNvPr>
          <p:cNvGraphicFramePr>
            <a:graphicFrameLocks noGrp="1"/>
          </p:cNvGraphicFramePr>
          <p:nvPr>
            <p:extLst/>
          </p:nvPr>
        </p:nvGraphicFramePr>
        <p:xfrm>
          <a:off x="1421380" y="3852438"/>
          <a:ext cx="4854713" cy="910170"/>
        </p:xfrm>
        <a:graphic>
          <a:graphicData uri="http://schemas.openxmlformats.org/drawingml/2006/table">
            <a:tbl>
              <a:tblPr firstRow="1" bandRow="1">
                <a:tableStyleId>{BC89EF96-8CEA-46FF-86C4-4CE0E7609802}</a:tableStyleId>
              </a:tblPr>
              <a:tblGrid>
                <a:gridCol w="4854713">
                  <a:extLst>
                    <a:ext uri="{9D8B030D-6E8A-4147-A177-3AD203B41FA5}">
                      <a16:colId xmlns="" xmlns:a16="http://schemas.microsoft.com/office/drawing/2014/main" val="20000"/>
                    </a:ext>
                  </a:extLst>
                </a:gridCol>
              </a:tblGrid>
              <a:tr h="329121">
                <a:tc>
                  <a:txBody>
                    <a:bodyPr/>
                    <a:lstStyle/>
                    <a:p>
                      <a:pPr algn="ctr"/>
                      <a:r>
                        <a:rPr lang="es-EC" sz="1200" b="1" kern="1200" dirty="0">
                          <a:solidFill>
                            <a:schemeClr val="tx1"/>
                          </a:solidFill>
                          <a:latin typeface="+mj-lt"/>
                          <a:ea typeface="+mn-ea"/>
                          <a:cs typeface="Arial" pitchFamily="34" charset="0"/>
                        </a:rPr>
                        <a:t>Instrucciones</a:t>
                      </a:r>
                    </a:p>
                  </a:txBody>
                  <a:tcPr marL="71455" marR="71455" marT="37056" marB="37056">
                    <a:solidFill>
                      <a:schemeClr val="accent1">
                        <a:lumMod val="60000"/>
                        <a:lumOff val="40000"/>
                      </a:schemeClr>
                    </a:solidFill>
                  </a:tcPr>
                </a:tc>
                <a:extLst>
                  <a:ext uri="{0D108BD9-81ED-4DB2-BD59-A6C34878D82A}">
                    <a16:rowId xmlns="" xmlns:a16="http://schemas.microsoft.com/office/drawing/2014/main" val="10000"/>
                  </a:ext>
                </a:extLst>
              </a:tr>
              <a:tr h="581049">
                <a:tc>
                  <a:txBody>
                    <a:bodyPr/>
                    <a:lstStyle/>
                    <a:p>
                      <a:pPr algn="just">
                        <a:buFont typeface="Wingdings" pitchFamily="2" charset="2"/>
                        <a:buNone/>
                      </a:pPr>
                      <a:r>
                        <a:rPr lang="es-MX" sz="1200" dirty="0">
                          <a:latin typeface="+mj-lt"/>
                          <a:cs typeface="Arial" pitchFamily="34" charset="0"/>
                        </a:rPr>
                        <a:t>Escriba el nombre de la especie de la flor no de la variedad.</a:t>
                      </a:r>
                      <a:endParaRPr lang="es-EC" sz="1200" dirty="0">
                        <a:latin typeface="+mj-lt"/>
                      </a:endParaRPr>
                    </a:p>
                  </a:txBody>
                  <a:tcPr marL="71455" marR="71455" marT="37056" marB="37056" anchor="ctr"/>
                </a:tc>
                <a:extLst>
                  <a:ext uri="{0D108BD9-81ED-4DB2-BD59-A6C34878D82A}">
                    <a16:rowId xmlns="" xmlns:a16="http://schemas.microsoft.com/office/drawing/2014/main" val="10001"/>
                  </a:ext>
                </a:extLst>
              </a:tr>
            </a:tbl>
          </a:graphicData>
        </a:graphic>
      </p:graphicFrame>
      <p:grpSp>
        <p:nvGrpSpPr>
          <p:cNvPr id="10" name="20 Grupo">
            <a:extLst>
              <a:ext uri="{FF2B5EF4-FFF2-40B4-BE49-F238E27FC236}">
                <a16:creationId xmlns="" xmlns:a16="http://schemas.microsoft.com/office/drawing/2014/main" id="{E768EA11-2547-4794-A57D-CD0AB7C20902}"/>
              </a:ext>
            </a:extLst>
          </p:cNvPr>
          <p:cNvGrpSpPr/>
          <p:nvPr/>
        </p:nvGrpSpPr>
        <p:grpSpPr>
          <a:xfrm>
            <a:off x="1100178" y="5184879"/>
            <a:ext cx="1186376" cy="822391"/>
            <a:chOff x="2083113" y="6944428"/>
            <a:chExt cx="1323104" cy="678241"/>
          </a:xfrm>
        </p:grpSpPr>
        <p:pic>
          <p:nvPicPr>
            <p:cNvPr id="11" name="Picture 2">
              <a:extLst>
                <a:ext uri="{FF2B5EF4-FFF2-40B4-BE49-F238E27FC236}">
                  <a16:creationId xmlns="" xmlns:a16="http://schemas.microsoft.com/office/drawing/2014/main" id="{21FFDCA5-527E-498A-B64A-F4091174661D}"/>
                </a:ext>
              </a:extLst>
            </p:cNvPr>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453867" y="7049338"/>
              <a:ext cx="631862" cy="573331"/>
            </a:xfrm>
            <a:prstGeom prst="rect">
              <a:avLst/>
            </a:prstGeom>
            <a:noFill/>
            <a:ln w="9525">
              <a:noFill/>
              <a:miter lim="800000"/>
              <a:headEnd/>
              <a:tailEnd/>
            </a:ln>
          </p:spPr>
        </p:pic>
        <p:sp>
          <p:nvSpPr>
            <p:cNvPr id="12" name="22 CuadroTexto">
              <a:extLst>
                <a:ext uri="{FF2B5EF4-FFF2-40B4-BE49-F238E27FC236}">
                  <a16:creationId xmlns="" xmlns:a16="http://schemas.microsoft.com/office/drawing/2014/main" id="{6F6711C9-1782-4283-8027-907F8B6D555D}"/>
                </a:ext>
              </a:extLst>
            </p:cNvPr>
            <p:cNvSpPr txBox="1"/>
            <p:nvPr/>
          </p:nvSpPr>
          <p:spPr>
            <a:xfrm>
              <a:off x="2083113" y="6944428"/>
              <a:ext cx="1323104" cy="215755"/>
            </a:xfrm>
            <a:prstGeom prst="rect">
              <a:avLst/>
            </a:prstGeom>
            <a:noFill/>
          </p:spPr>
          <p:txBody>
            <a:bodyPr wrap="square" rtlCol="0">
              <a:spAutoFit/>
            </a:bodyPr>
            <a:lstStyle/>
            <a:p>
              <a:pPr algn="ctr"/>
              <a:r>
                <a:rPr lang="es-EC" sz="1050" b="1" dirty="0">
                  <a:solidFill>
                    <a:schemeClr val="tx2"/>
                  </a:solidFill>
                  <a:effectLst>
                    <a:outerShdw blurRad="38100" dist="38100" dir="2700000" algn="tl">
                      <a:srgbClr val="000000">
                        <a:alpha val="43137"/>
                      </a:srgbClr>
                    </a:outerShdw>
                  </a:effectLst>
                  <a:latin typeface="+mj-lt"/>
                </a:rPr>
                <a:t>IMPORTANTE</a:t>
              </a:r>
            </a:p>
          </p:txBody>
        </p:sp>
      </p:grpSp>
      <p:sp>
        <p:nvSpPr>
          <p:cNvPr id="13" name="18 Rectángulo redondeado">
            <a:extLst>
              <a:ext uri="{FF2B5EF4-FFF2-40B4-BE49-F238E27FC236}">
                <a16:creationId xmlns="" xmlns:a16="http://schemas.microsoft.com/office/drawing/2014/main" id="{2B6260E3-D092-4EEF-BEE6-096140F3CB07}"/>
              </a:ext>
            </a:extLst>
          </p:cNvPr>
          <p:cNvSpPr/>
          <p:nvPr/>
        </p:nvSpPr>
        <p:spPr>
          <a:xfrm>
            <a:off x="2455020" y="4925122"/>
            <a:ext cx="4088497" cy="1469112"/>
          </a:xfrm>
          <a:prstGeom prst="roundRect">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rtlCol="0" anchor="ctr"/>
          <a:lstStyle/>
          <a:p>
            <a:pPr algn="just">
              <a:buFont typeface="Wingdings" pitchFamily="2" charset="2"/>
              <a:buNone/>
            </a:pPr>
            <a:r>
              <a:rPr lang="es-MX" sz="1200" dirty="0">
                <a:solidFill>
                  <a:prstClr val="black"/>
                </a:solidFill>
                <a:latin typeface="+mj-lt"/>
                <a:cs typeface="Arial" pitchFamily="34" charset="0"/>
              </a:rPr>
              <a:t>Si una misma especie tiene dos condiciones de cultivo, utilice dos líneas diferentes para su registro.</a:t>
            </a:r>
          </a:p>
          <a:p>
            <a:pPr algn="just">
              <a:buFont typeface="Wingdings" pitchFamily="2" charset="2"/>
              <a:buChar char="q"/>
            </a:pPr>
            <a:endParaRPr lang="es-MX" sz="1200" dirty="0">
              <a:solidFill>
                <a:prstClr val="black"/>
              </a:solidFill>
              <a:latin typeface="+mj-lt"/>
              <a:cs typeface="Arial" pitchFamily="34" charset="0"/>
            </a:endParaRPr>
          </a:p>
          <a:p>
            <a:pPr algn="just">
              <a:buFont typeface="Wingdings" pitchFamily="2" charset="2"/>
              <a:buNone/>
            </a:pPr>
            <a:r>
              <a:rPr lang="es-MX" sz="1200" dirty="0">
                <a:solidFill>
                  <a:prstClr val="black"/>
                </a:solidFill>
                <a:latin typeface="+mj-lt"/>
                <a:cs typeface="Arial" pitchFamily="34" charset="0"/>
              </a:rPr>
              <a:t>Si al interior de un invernadero existe más de una especie de flor utilice una línea por cada especie.</a:t>
            </a:r>
            <a:endParaRPr lang="es-EC" sz="1200" dirty="0">
              <a:solidFill>
                <a:prstClr val="black"/>
              </a:solidFill>
              <a:latin typeface="+mj-lt"/>
              <a:cs typeface="Arial" pitchFamily="34" charset="0"/>
            </a:endParaRPr>
          </a:p>
          <a:p>
            <a:pPr algn="just">
              <a:lnSpc>
                <a:spcPct val="80000"/>
              </a:lnSpc>
              <a:buFont typeface="Wingdings" pitchFamily="2" charset="2"/>
              <a:buChar char="q"/>
            </a:pPr>
            <a:endParaRPr lang="es-ES" sz="1200" dirty="0">
              <a:solidFill>
                <a:prstClr val="black"/>
              </a:solidFill>
              <a:latin typeface="+mj-lt"/>
              <a:cs typeface="Arial" pitchFamily="34" charset="0"/>
            </a:endParaRPr>
          </a:p>
        </p:txBody>
      </p:sp>
      <p:grpSp>
        <p:nvGrpSpPr>
          <p:cNvPr id="14" name="21 Grupo">
            <a:extLst>
              <a:ext uri="{FF2B5EF4-FFF2-40B4-BE49-F238E27FC236}">
                <a16:creationId xmlns="" xmlns:a16="http://schemas.microsoft.com/office/drawing/2014/main" id="{923AD2A5-2E9D-416A-9AB0-59AB4C8BFF65}"/>
              </a:ext>
            </a:extLst>
          </p:cNvPr>
          <p:cNvGrpSpPr/>
          <p:nvPr/>
        </p:nvGrpSpPr>
        <p:grpSpPr>
          <a:xfrm>
            <a:off x="7323657" y="3457800"/>
            <a:ext cx="3132128" cy="2431789"/>
            <a:chOff x="594147" y="2051968"/>
            <a:chExt cx="5040560" cy="4104458"/>
          </a:xfrm>
        </p:grpSpPr>
        <p:grpSp>
          <p:nvGrpSpPr>
            <p:cNvPr id="15" name="14 Grupo">
              <a:extLst>
                <a:ext uri="{FF2B5EF4-FFF2-40B4-BE49-F238E27FC236}">
                  <a16:creationId xmlns="" xmlns:a16="http://schemas.microsoft.com/office/drawing/2014/main" id="{43750F63-2681-4BBB-B081-5A588739A2A8}"/>
                </a:ext>
              </a:extLst>
            </p:cNvPr>
            <p:cNvGrpSpPr/>
            <p:nvPr/>
          </p:nvGrpSpPr>
          <p:grpSpPr>
            <a:xfrm>
              <a:off x="594147" y="2051968"/>
              <a:ext cx="5040560" cy="4104458"/>
              <a:chOff x="738163" y="1979960"/>
              <a:chExt cx="5328592" cy="5328595"/>
            </a:xfrm>
          </p:grpSpPr>
          <p:grpSp>
            <p:nvGrpSpPr>
              <p:cNvPr id="17" name="24 Grupo">
                <a:extLst>
                  <a:ext uri="{FF2B5EF4-FFF2-40B4-BE49-F238E27FC236}">
                    <a16:creationId xmlns="" xmlns:a16="http://schemas.microsoft.com/office/drawing/2014/main" id="{FDA60286-E02A-44B6-AFAB-1AF0397435B4}"/>
                  </a:ext>
                </a:extLst>
              </p:cNvPr>
              <p:cNvGrpSpPr/>
              <p:nvPr/>
            </p:nvGrpSpPr>
            <p:grpSpPr>
              <a:xfrm>
                <a:off x="738163" y="1979960"/>
                <a:ext cx="5328592" cy="3645877"/>
                <a:chOff x="3618483" y="5004296"/>
                <a:chExt cx="5904656" cy="2989619"/>
              </a:xfrm>
            </p:grpSpPr>
            <p:pic>
              <p:nvPicPr>
                <p:cNvPr id="20" name="Picture 6" descr="http://2.bp.blogspot.com/-omIjfKUmVto/UJMeZXawl2I/AAAAAAAAAHY/KiA7wzexb1k/s1600/heliconia-bihai.jpg">
                  <a:extLst>
                    <a:ext uri="{FF2B5EF4-FFF2-40B4-BE49-F238E27FC236}">
                      <a16:creationId xmlns="" xmlns:a16="http://schemas.microsoft.com/office/drawing/2014/main" id="{5BCBA387-0E3F-44F5-A929-10676B76FE04}"/>
                    </a:ext>
                  </a:extLst>
                </p:cNvPr>
                <p:cNvPicPr>
                  <a:picLocks noChangeAspect="1" noChangeArrowheads="1"/>
                </p:cNvPicPr>
                <p:nvPr/>
              </p:nvPicPr>
              <p:blipFill>
                <a:blip r:embed="rId3" cstate="print"/>
                <a:srcRect l="10485" t="6139" r="5632" b="13537"/>
                <a:stretch>
                  <a:fillRect/>
                </a:stretch>
              </p:blipFill>
              <p:spPr bwMode="auto">
                <a:xfrm>
                  <a:off x="3618483" y="5004296"/>
                  <a:ext cx="1800200" cy="1440160"/>
                </a:xfrm>
                <a:prstGeom prst="rect">
                  <a:avLst/>
                </a:prstGeom>
                <a:ln>
                  <a:noFill/>
                </a:ln>
                <a:effectLst>
                  <a:outerShdw blurRad="292100" dist="139700" dir="2700000" algn="tl" rotWithShape="0">
                    <a:srgbClr val="333333">
                      <a:alpha val="65000"/>
                    </a:srgbClr>
                  </a:outerShdw>
                </a:effectLst>
              </p:spPr>
            </p:pic>
            <p:pic>
              <p:nvPicPr>
                <p:cNvPr id="21" name="Picture 2" descr="http://www.jamesnava.com/wp-content/uploads/2012/02/flores1.jpg">
                  <a:extLst>
                    <a:ext uri="{FF2B5EF4-FFF2-40B4-BE49-F238E27FC236}">
                      <a16:creationId xmlns="" xmlns:a16="http://schemas.microsoft.com/office/drawing/2014/main" id="{090AD8F5-00D4-41C4-9552-A797777A91F2}"/>
                    </a:ext>
                  </a:extLst>
                </p:cNvPr>
                <p:cNvPicPr>
                  <a:picLocks noChangeAspect="1" noChangeArrowheads="1"/>
                </p:cNvPicPr>
                <p:nvPr/>
              </p:nvPicPr>
              <p:blipFill>
                <a:blip r:embed="rId4" cstate="print"/>
                <a:srcRect l="3958" t="14837" r="12931"/>
                <a:stretch>
                  <a:fillRect/>
                </a:stretch>
              </p:blipFill>
              <p:spPr bwMode="auto">
                <a:xfrm>
                  <a:off x="5418683" y="6406981"/>
                  <a:ext cx="2016224" cy="1586934"/>
                </a:xfrm>
                <a:prstGeom prst="rect">
                  <a:avLst/>
                </a:prstGeom>
                <a:ln>
                  <a:noFill/>
                </a:ln>
                <a:effectLst>
                  <a:outerShdw blurRad="292100" dist="139700" dir="2700000" algn="tl" rotWithShape="0">
                    <a:srgbClr val="333333">
                      <a:alpha val="65000"/>
                    </a:srgbClr>
                  </a:outerShdw>
                </a:effectLst>
              </p:spPr>
            </p:pic>
            <p:pic>
              <p:nvPicPr>
                <p:cNvPr id="22" name="Picture 8" descr="http://1.bp.blogspot.com/__3W-Qj6lg5g/TOwJEB1SIWI/AAAAAAAAACA/gbHmzDmno1E/s1600/anturios.jpg">
                  <a:extLst>
                    <a:ext uri="{FF2B5EF4-FFF2-40B4-BE49-F238E27FC236}">
                      <a16:creationId xmlns="" xmlns:a16="http://schemas.microsoft.com/office/drawing/2014/main" id="{EF7D3B89-77D8-4087-9513-F6F29B484A03}"/>
                    </a:ext>
                  </a:extLst>
                </p:cNvPr>
                <p:cNvPicPr>
                  <a:picLocks noChangeAspect="1" noChangeArrowheads="1"/>
                </p:cNvPicPr>
                <p:nvPr/>
              </p:nvPicPr>
              <p:blipFill>
                <a:blip r:embed="rId5" cstate="print"/>
                <a:srcRect/>
                <a:stretch>
                  <a:fillRect/>
                </a:stretch>
              </p:blipFill>
              <p:spPr bwMode="auto">
                <a:xfrm>
                  <a:off x="3618483" y="6444456"/>
                  <a:ext cx="1800200" cy="1512168"/>
                </a:xfrm>
                <a:prstGeom prst="rect">
                  <a:avLst/>
                </a:prstGeom>
                <a:ln>
                  <a:noFill/>
                </a:ln>
                <a:effectLst>
                  <a:outerShdw blurRad="292100" dist="139700" dir="2700000" algn="tl" rotWithShape="0">
                    <a:srgbClr val="333333">
                      <a:alpha val="65000"/>
                    </a:srgbClr>
                  </a:outerShdw>
                </a:effectLst>
              </p:spPr>
            </p:pic>
            <p:pic>
              <p:nvPicPr>
                <p:cNvPr id="23" name="Picture 10" descr="http://claveles.florpedia.com/images/clavel-comun.jpg?phpMyAdmin=RTRRHfA2I9v%2CQw0gg%2CdyQfi11e6">
                  <a:extLst>
                    <a:ext uri="{FF2B5EF4-FFF2-40B4-BE49-F238E27FC236}">
                      <a16:creationId xmlns="" xmlns:a16="http://schemas.microsoft.com/office/drawing/2014/main" id="{28DDFCB4-A2B7-4BF9-AC55-615579F7F0FE}"/>
                    </a:ext>
                  </a:extLst>
                </p:cNvPr>
                <p:cNvPicPr>
                  <a:picLocks noChangeAspect="1" noChangeArrowheads="1"/>
                </p:cNvPicPr>
                <p:nvPr/>
              </p:nvPicPr>
              <p:blipFill>
                <a:blip r:embed="rId6" cstate="print"/>
                <a:srcRect/>
                <a:stretch>
                  <a:fillRect/>
                </a:stretch>
              </p:blipFill>
              <p:spPr bwMode="auto">
                <a:xfrm>
                  <a:off x="7434907" y="6372448"/>
                  <a:ext cx="2088232" cy="1584176"/>
                </a:xfrm>
                <a:prstGeom prst="rect">
                  <a:avLst/>
                </a:prstGeom>
                <a:ln>
                  <a:noFill/>
                </a:ln>
                <a:effectLst>
                  <a:outerShdw blurRad="292100" dist="139700" dir="2700000" algn="tl" rotWithShape="0">
                    <a:srgbClr val="333333">
                      <a:alpha val="65000"/>
                    </a:srgbClr>
                  </a:outerShdw>
                </a:effectLst>
              </p:spPr>
            </p:pic>
            <p:pic>
              <p:nvPicPr>
                <p:cNvPr id="24" name="Picture 12" descr="http://www.fondosypantallas.com/wp-content/uploads/2012/10/bella-orquidea.jpg">
                  <a:extLst>
                    <a:ext uri="{FF2B5EF4-FFF2-40B4-BE49-F238E27FC236}">
                      <a16:creationId xmlns="" xmlns:a16="http://schemas.microsoft.com/office/drawing/2014/main" id="{674F3C5F-2ABA-4378-AEBE-3675BF125F35}"/>
                    </a:ext>
                  </a:extLst>
                </p:cNvPr>
                <p:cNvPicPr>
                  <a:picLocks noChangeAspect="1" noChangeArrowheads="1"/>
                </p:cNvPicPr>
                <p:nvPr/>
              </p:nvPicPr>
              <p:blipFill>
                <a:blip r:embed="rId7" cstate="print"/>
                <a:srcRect/>
                <a:stretch>
                  <a:fillRect/>
                </a:stretch>
              </p:blipFill>
              <p:spPr bwMode="auto">
                <a:xfrm>
                  <a:off x="5418683" y="5004296"/>
                  <a:ext cx="2088232" cy="1458162"/>
                </a:xfrm>
                <a:prstGeom prst="rect">
                  <a:avLst/>
                </a:prstGeom>
                <a:ln>
                  <a:noFill/>
                </a:ln>
                <a:effectLst>
                  <a:outerShdw blurRad="292100" dist="139700" dir="2700000" algn="tl" rotWithShape="0">
                    <a:srgbClr val="333333">
                      <a:alpha val="65000"/>
                    </a:srgbClr>
                  </a:outerShdw>
                </a:effectLst>
              </p:spPr>
            </p:pic>
            <p:pic>
              <p:nvPicPr>
                <p:cNvPr id="25" name="Picture 14" descr="http://hogar.pisos.com/wp-content/uploads/2011/08/60070el_jazmin.jpg">
                  <a:extLst>
                    <a:ext uri="{FF2B5EF4-FFF2-40B4-BE49-F238E27FC236}">
                      <a16:creationId xmlns="" xmlns:a16="http://schemas.microsoft.com/office/drawing/2014/main" id="{D85461A7-1857-4984-BC29-D6F17D60CFAE}"/>
                    </a:ext>
                  </a:extLst>
                </p:cNvPr>
                <p:cNvPicPr>
                  <a:picLocks noChangeAspect="1" noChangeArrowheads="1"/>
                </p:cNvPicPr>
                <p:nvPr/>
              </p:nvPicPr>
              <p:blipFill>
                <a:blip r:embed="rId8" cstate="print"/>
                <a:srcRect/>
                <a:stretch>
                  <a:fillRect/>
                </a:stretch>
              </p:blipFill>
              <p:spPr bwMode="auto">
                <a:xfrm>
                  <a:off x="7434907" y="5004296"/>
                  <a:ext cx="2088232" cy="1440160"/>
                </a:xfrm>
                <a:prstGeom prst="rect">
                  <a:avLst/>
                </a:prstGeom>
                <a:ln>
                  <a:noFill/>
                </a:ln>
                <a:effectLst>
                  <a:outerShdw blurRad="292100" dist="139700" dir="2700000" algn="tl" rotWithShape="0">
                    <a:srgbClr val="333333">
                      <a:alpha val="65000"/>
                    </a:srgbClr>
                  </a:outerShdw>
                </a:effectLst>
              </p:spPr>
            </p:pic>
          </p:grpSp>
          <p:pic>
            <p:nvPicPr>
              <p:cNvPr id="18" name="Picture 2" descr="GYPSOPHILA paniculata ‘Compacta Plena’ (baby’s breath)">
                <a:extLst>
                  <a:ext uri="{FF2B5EF4-FFF2-40B4-BE49-F238E27FC236}">
                    <a16:creationId xmlns="" xmlns:a16="http://schemas.microsoft.com/office/drawing/2014/main" id="{443672FF-8E80-4419-B43B-2349D983F2AF}"/>
                  </a:ext>
                </a:extLst>
              </p:cNvPr>
              <p:cNvPicPr>
                <a:picLocks noChangeAspect="1" noChangeArrowheads="1"/>
              </p:cNvPicPr>
              <p:nvPr/>
            </p:nvPicPr>
            <p:blipFill>
              <a:blip r:embed="rId9" cstate="print"/>
              <a:srcRect/>
              <a:stretch>
                <a:fillRect/>
              </a:stretch>
            </p:blipFill>
            <p:spPr bwMode="auto">
              <a:xfrm>
                <a:off x="738163" y="5532356"/>
                <a:ext cx="1750823" cy="1776197"/>
              </a:xfrm>
              <a:prstGeom prst="rect">
                <a:avLst/>
              </a:prstGeom>
              <a:ln>
                <a:noFill/>
              </a:ln>
              <a:effectLst>
                <a:outerShdw blurRad="292100" dist="139700" dir="2700000" algn="tl" rotWithShape="0">
                  <a:srgbClr val="333333">
                    <a:alpha val="65000"/>
                  </a:srgbClr>
                </a:outerShdw>
              </a:effectLst>
            </p:spPr>
          </p:pic>
          <p:pic>
            <p:nvPicPr>
              <p:cNvPr id="19" name="Picture 6" descr="http://2.bp.blogspot.com/-TR54r6RIqto/TmxutUJgNOI/AAAAAAAAMa0/H35Ik91Dtl0/s320/FLOR+AVE+DE+PARAISO.jpg">
                <a:extLst>
                  <a:ext uri="{FF2B5EF4-FFF2-40B4-BE49-F238E27FC236}">
                    <a16:creationId xmlns="" xmlns:a16="http://schemas.microsoft.com/office/drawing/2014/main" id="{B8E83A0C-4320-4F50-B339-FDD1C69F6E4B}"/>
                  </a:ext>
                </a:extLst>
              </p:cNvPr>
              <p:cNvPicPr>
                <a:picLocks noChangeAspect="1" noChangeArrowheads="1"/>
              </p:cNvPicPr>
              <p:nvPr/>
            </p:nvPicPr>
            <p:blipFill>
              <a:blip r:embed="rId10" cstate="print"/>
              <a:srcRect/>
              <a:stretch>
                <a:fillRect/>
              </a:stretch>
            </p:blipFill>
            <p:spPr bwMode="auto">
              <a:xfrm>
                <a:off x="4087564" y="5532357"/>
                <a:ext cx="1979191" cy="1776198"/>
              </a:xfrm>
              <a:prstGeom prst="rect">
                <a:avLst/>
              </a:prstGeom>
              <a:ln>
                <a:noFill/>
              </a:ln>
              <a:effectLst>
                <a:outerShdw blurRad="292100" dist="139700" dir="2700000" algn="tl" rotWithShape="0">
                  <a:srgbClr val="333333">
                    <a:alpha val="65000"/>
                  </a:srgbClr>
                </a:outerShdw>
              </a:effectLst>
            </p:spPr>
          </p:pic>
        </p:grpSp>
        <p:pic>
          <p:nvPicPr>
            <p:cNvPr id="16" name="Picture 2" descr="http://img.fotocommunity.com/images/Concurso/Concurso-calendario-fc-2012/CARTUCHO-BLANCO-a26007643.jpg">
              <a:extLst>
                <a:ext uri="{FF2B5EF4-FFF2-40B4-BE49-F238E27FC236}">
                  <a16:creationId xmlns="" xmlns:a16="http://schemas.microsoft.com/office/drawing/2014/main" id="{4739C814-ADCD-4A83-B330-C3F50325DAED}"/>
                </a:ext>
              </a:extLst>
            </p:cNvPr>
            <p:cNvPicPr>
              <a:picLocks noChangeAspect="1" noChangeArrowheads="1"/>
            </p:cNvPicPr>
            <p:nvPr/>
          </p:nvPicPr>
          <p:blipFill>
            <a:blip r:embed="rId11" cstate="print"/>
            <a:srcRect/>
            <a:stretch>
              <a:fillRect/>
            </a:stretch>
          </p:blipFill>
          <p:spPr bwMode="auto">
            <a:xfrm>
              <a:off x="2178323" y="4788272"/>
              <a:ext cx="1656184" cy="1368152"/>
            </a:xfrm>
            <a:prstGeom prst="rect">
              <a:avLst/>
            </a:prstGeom>
            <a:noFill/>
          </p:spPr>
        </p:pic>
      </p:grpSp>
    </p:spTree>
    <p:extLst>
      <p:ext uri="{BB962C8B-B14F-4D97-AF65-F5344CB8AC3E}">
        <p14:creationId xmlns:p14="http://schemas.microsoft.com/office/powerpoint/2010/main" val="64049022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 xmlns:a16="http://schemas.microsoft.com/office/drawing/2014/main" id="{5D0970E2-C7ED-4903-99AA-79CFC6CAD5A1}"/>
              </a:ext>
            </a:extLst>
          </p:cNvPr>
          <p:cNvSpPr>
            <a:spLocks noGrp="1"/>
          </p:cNvSpPr>
          <p:nvPr>
            <p:ph type="title"/>
          </p:nvPr>
        </p:nvSpPr>
        <p:spPr>
          <a:xfrm>
            <a:off x="970753" y="421050"/>
            <a:ext cx="7227771" cy="530024"/>
          </a:xfrm>
        </p:spPr>
        <p:txBody>
          <a:bodyPr>
            <a:normAutofit/>
          </a:bodyPr>
          <a:lstStyle/>
          <a:p>
            <a:r>
              <a:rPr lang="es-ES_tradnl" dirty="0">
                <a:latin typeface="Century Gothic" panose="020B0502020202020204" pitchFamily="34" charset="0"/>
              </a:rPr>
              <a:t>Consideraciones</a:t>
            </a:r>
          </a:p>
        </p:txBody>
      </p:sp>
      <p:sp>
        <p:nvSpPr>
          <p:cNvPr id="5" name="Marcador de contenido 5">
            <a:extLst>
              <a:ext uri="{FF2B5EF4-FFF2-40B4-BE49-F238E27FC236}">
                <a16:creationId xmlns="" xmlns:a16="http://schemas.microsoft.com/office/drawing/2014/main" id="{CF1E78E6-079E-4E96-905D-68200B1DFE2B}"/>
              </a:ext>
            </a:extLst>
          </p:cNvPr>
          <p:cNvSpPr txBox="1">
            <a:spLocks/>
          </p:cNvSpPr>
          <p:nvPr/>
        </p:nvSpPr>
        <p:spPr>
          <a:xfrm>
            <a:off x="970753" y="1018381"/>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smtClean="0"/>
              <a:t>Floricultura</a:t>
            </a:r>
            <a:endParaRPr lang="es-EC" dirty="0"/>
          </a:p>
        </p:txBody>
      </p:sp>
      <p:sp>
        <p:nvSpPr>
          <p:cNvPr id="6" name="2 Rectángulo">
            <a:extLst>
              <a:ext uri="{FF2B5EF4-FFF2-40B4-BE49-F238E27FC236}">
                <a16:creationId xmlns="" xmlns:a16="http://schemas.microsoft.com/office/drawing/2014/main" id="{FE26F3EB-349F-4D60-8992-0DE6A7FFF948}"/>
              </a:ext>
            </a:extLst>
          </p:cNvPr>
          <p:cNvSpPr/>
          <p:nvPr/>
        </p:nvSpPr>
        <p:spPr>
          <a:xfrm>
            <a:off x="682870" y="1534758"/>
            <a:ext cx="3035990" cy="27699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just"/>
            <a:r>
              <a:rPr lang="es-MX" sz="1200" b="1" dirty="0">
                <a:solidFill>
                  <a:prstClr val="black"/>
                </a:solidFill>
                <a:cs typeface="Arial" pitchFamily="34" charset="0"/>
              </a:rPr>
              <a:t>Columna 7. Número total de plantas</a:t>
            </a:r>
            <a:endParaRPr lang="es-MX" sz="1200" dirty="0">
              <a:solidFill>
                <a:prstClr val="black"/>
              </a:solidFill>
              <a:cs typeface="Arial" pitchFamily="34" charset="0"/>
            </a:endParaRPr>
          </a:p>
        </p:txBody>
      </p:sp>
      <p:graphicFrame>
        <p:nvGraphicFramePr>
          <p:cNvPr id="7" name="3 Tabla">
            <a:extLst>
              <a:ext uri="{FF2B5EF4-FFF2-40B4-BE49-F238E27FC236}">
                <a16:creationId xmlns="" xmlns:a16="http://schemas.microsoft.com/office/drawing/2014/main" id="{B4144BBE-00AB-4D76-A260-A82D594006C4}"/>
              </a:ext>
            </a:extLst>
          </p:cNvPr>
          <p:cNvGraphicFramePr>
            <a:graphicFrameLocks noGrp="1"/>
          </p:cNvGraphicFramePr>
          <p:nvPr>
            <p:extLst/>
          </p:nvPr>
        </p:nvGraphicFramePr>
        <p:xfrm>
          <a:off x="747754" y="1997462"/>
          <a:ext cx="4220249" cy="1008112"/>
        </p:xfrm>
        <a:graphic>
          <a:graphicData uri="http://schemas.openxmlformats.org/drawingml/2006/table">
            <a:tbl>
              <a:tblPr firstRow="1" bandRow="1">
                <a:tableStyleId>{BC89EF96-8CEA-46FF-86C4-4CE0E7609802}</a:tableStyleId>
              </a:tblPr>
              <a:tblGrid>
                <a:gridCol w="1181670">
                  <a:extLst>
                    <a:ext uri="{9D8B030D-6E8A-4147-A177-3AD203B41FA5}">
                      <a16:colId xmlns="" xmlns:a16="http://schemas.microsoft.com/office/drawing/2014/main" val="20000"/>
                    </a:ext>
                  </a:extLst>
                </a:gridCol>
                <a:gridCol w="3038579">
                  <a:extLst>
                    <a:ext uri="{9D8B030D-6E8A-4147-A177-3AD203B41FA5}">
                      <a16:colId xmlns="" xmlns:a16="http://schemas.microsoft.com/office/drawing/2014/main" val="20001"/>
                    </a:ext>
                  </a:extLst>
                </a:gridCol>
              </a:tblGrid>
              <a:tr h="296451">
                <a:tc>
                  <a:txBody>
                    <a:bodyPr/>
                    <a:lstStyle/>
                    <a:p>
                      <a:pPr marL="0" algn="ctr" defTabSz="914400" rtl="0" eaLnBrk="1" latinLnBrk="0" hangingPunct="1"/>
                      <a:r>
                        <a:rPr lang="es-EC" sz="1100" b="1" kern="1200" dirty="0">
                          <a:solidFill>
                            <a:schemeClr val="tx1"/>
                          </a:solidFill>
                          <a:latin typeface="+mj-lt"/>
                          <a:ea typeface="+mn-ea"/>
                          <a:cs typeface="Arial" pitchFamily="34" charset="0"/>
                        </a:rPr>
                        <a:t>Casillero</a:t>
                      </a:r>
                    </a:p>
                  </a:txBody>
                  <a:tcPr marL="71455" marR="71455" marT="37056" marB="37056">
                    <a:solidFill>
                      <a:schemeClr val="accent1">
                        <a:lumMod val="60000"/>
                        <a:lumOff val="40000"/>
                      </a:schemeClr>
                    </a:solidFill>
                  </a:tcPr>
                </a:tc>
                <a:tc>
                  <a:txBody>
                    <a:bodyPr/>
                    <a:lstStyle/>
                    <a:p>
                      <a:pPr marL="0" algn="ctr" defTabSz="914400" rtl="0" eaLnBrk="1" latinLnBrk="0" hangingPunct="1"/>
                      <a:r>
                        <a:rPr lang="es-EC" sz="1100" b="1" kern="1200" dirty="0">
                          <a:solidFill>
                            <a:schemeClr val="tx1"/>
                          </a:solidFill>
                          <a:latin typeface="+mj-lt"/>
                          <a:ea typeface="+mn-ea"/>
                          <a:cs typeface="Arial" pitchFamily="34" charset="0"/>
                        </a:rPr>
                        <a:t>Instrucciones</a:t>
                      </a:r>
                    </a:p>
                  </a:txBody>
                  <a:tcPr marL="71455" marR="71455" marT="37056" marB="37056">
                    <a:solidFill>
                      <a:schemeClr val="accent1">
                        <a:lumMod val="60000"/>
                        <a:lumOff val="40000"/>
                      </a:schemeClr>
                    </a:solidFill>
                  </a:tcPr>
                </a:tc>
                <a:extLst>
                  <a:ext uri="{0D108BD9-81ED-4DB2-BD59-A6C34878D82A}">
                    <a16:rowId xmlns="" xmlns:a16="http://schemas.microsoft.com/office/drawing/2014/main" val="10000"/>
                  </a:ext>
                </a:extLst>
              </a:tr>
              <a:tr h="711661">
                <a:tc>
                  <a:txBody>
                    <a:bodyPr/>
                    <a:lstStyle/>
                    <a:p>
                      <a:pPr algn="ctr"/>
                      <a:r>
                        <a:rPr lang="es-EC" sz="1100" dirty="0">
                          <a:solidFill>
                            <a:schemeClr val="tx1"/>
                          </a:solidFill>
                          <a:latin typeface="+mj-lt"/>
                          <a:cs typeface="Arial" pitchFamily="34" charset="0"/>
                        </a:rPr>
                        <a:t>708</a:t>
                      </a:r>
                    </a:p>
                  </a:txBody>
                  <a:tcPr marL="71455" marR="71455" marT="37056" marB="37056" anchor="ctr"/>
                </a:tc>
                <a:tc>
                  <a:txBody>
                    <a:bodyPr/>
                    <a:lstStyle/>
                    <a:p>
                      <a:pPr algn="just"/>
                      <a:r>
                        <a:rPr lang="es-ES" sz="1100" kern="1200" dirty="0">
                          <a:solidFill>
                            <a:schemeClr val="tx1"/>
                          </a:solidFill>
                          <a:latin typeface="+mn-lt"/>
                          <a:ea typeface="+mn-ea"/>
                          <a:cs typeface="+mn-cs"/>
                        </a:rPr>
                        <a:t>Registre en este casillero el </a:t>
                      </a:r>
                      <a:r>
                        <a:rPr lang="es-ES" sz="1100" b="1" kern="1200" dirty="0">
                          <a:solidFill>
                            <a:schemeClr val="tx1"/>
                          </a:solidFill>
                          <a:latin typeface="+mn-lt"/>
                          <a:ea typeface="+mn-ea"/>
                          <a:cs typeface="+mn-cs"/>
                        </a:rPr>
                        <a:t>número total de plantas</a:t>
                      </a:r>
                      <a:r>
                        <a:rPr lang="es-ES" sz="1100" kern="1200" dirty="0">
                          <a:solidFill>
                            <a:schemeClr val="tx1"/>
                          </a:solidFill>
                          <a:latin typeface="+mn-lt"/>
                          <a:ea typeface="+mn-ea"/>
                          <a:cs typeface="+mn-cs"/>
                        </a:rPr>
                        <a:t> que la PP, plantó en la superficie que él señala.</a:t>
                      </a:r>
                      <a:endParaRPr lang="es-EC" sz="1100" kern="1200" dirty="0">
                        <a:solidFill>
                          <a:schemeClr val="tx1"/>
                        </a:solidFill>
                        <a:latin typeface="+mn-lt"/>
                        <a:ea typeface="+mn-ea"/>
                        <a:cs typeface="+mn-cs"/>
                      </a:endParaRPr>
                    </a:p>
                  </a:txBody>
                  <a:tcPr marL="71455" marR="71455" marT="37056" marB="37056"/>
                </a:tc>
                <a:extLst>
                  <a:ext uri="{0D108BD9-81ED-4DB2-BD59-A6C34878D82A}">
                    <a16:rowId xmlns="" xmlns:a16="http://schemas.microsoft.com/office/drawing/2014/main" val="10001"/>
                  </a:ext>
                </a:extLst>
              </a:tr>
            </a:tbl>
          </a:graphicData>
        </a:graphic>
      </p:graphicFrame>
      <p:pic>
        <p:nvPicPr>
          <p:cNvPr id="8" name="Picture 2" descr="http://www.vintage.com.ec/imagenes/nosotros.jpg">
            <a:extLst>
              <a:ext uri="{FF2B5EF4-FFF2-40B4-BE49-F238E27FC236}">
                <a16:creationId xmlns="" xmlns:a16="http://schemas.microsoft.com/office/drawing/2014/main" id="{BC5DE88C-B6B0-4C2C-9B46-4538D306C244}"/>
              </a:ext>
            </a:extLst>
          </p:cNvPr>
          <p:cNvPicPr>
            <a:picLocks noChangeAspect="1" noChangeArrowheads="1"/>
          </p:cNvPicPr>
          <p:nvPr/>
        </p:nvPicPr>
        <p:blipFill>
          <a:blip r:embed="rId2" cstate="print"/>
          <a:srcRect/>
          <a:stretch>
            <a:fillRect/>
          </a:stretch>
        </p:blipFill>
        <p:spPr bwMode="auto">
          <a:xfrm>
            <a:off x="5102180" y="1084732"/>
            <a:ext cx="3096344" cy="2069641"/>
          </a:xfrm>
          <a:prstGeom prst="rect">
            <a:avLst/>
          </a:prstGeom>
          <a:ln>
            <a:noFill/>
          </a:ln>
          <a:effectLst>
            <a:outerShdw blurRad="292100" dist="139700" dir="2700000" algn="tl" rotWithShape="0">
              <a:srgbClr val="333333">
                <a:alpha val="65000"/>
              </a:srgbClr>
            </a:outerShdw>
          </a:effectLst>
        </p:spPr>
      </p:pic>
      <p:sp>
        <p:nvSpPr>
          <p:cNvPr id="9" name="CuadroTexto 17">
            <a:extLst>
              <a:ext uri="{FF2B5EF4-FFF2-40B4-BE49-F238E27FC236}">
                <a16:creationId xmlns="" xmlns:a16="http://schemas.microsoft.com/office/drawing/2014/main" id="{689083B2-B313-45A7-9B6B-A7E708C42689}"/>
              </a:ext>
            </a:extLst>
          </p:cNvPr>
          <p:cNvSpPr txBox="1"/>
          <p:nvPr/>
        </p:nvSpPr>
        <p:spPr>
          <a:xfrm>
            <a:off x="8333032" y="1417432"/>
            <a:ext cx="3439748" cy="1384995"/>
          </a:xfrm>
          <a:prstGeom prst="rect">
            <a:avLst/>
          </a:prstGeom>
          <a:noFill/>
        </p:spPr>
        <p:txBody>
          <a:bodyPr wrap="square" rtlCol="0">
            <a:spAutoFit/>
          </a:bodyPr>
          <a:lstStyle/>
          <a:p>
            <a:pPr algn="just"/>
            <a:r>
              <a:rPr lang="es-MX" sz="1400" dirty="0"/>
              <a:t>En el caso de rosas se ha observado hasta el momento que en este cultivo realizan hasta 13 cortes al año por lo que para validar. se debe dividir el número de tallos cortados para el número de plantas, </a:t>
            </a:r>
            <a:r>
              <a:rPr lang="es-MX" sz="1400" b="1" dirty="0"/>
              <a:t>datos superiores a 13 se debe regresar el formulario a campo</a:t>
            </a:r>
            <a:endParaRPr lang="es-EC" sz="1400" b="1" dirty="0"/>
          </a:p>
        </p:txBody>
      </p:sp>
      <p:sp>
        <p:nvSpPr>
          <p:cNvPr id="10" name="5 Rectángulo">
            <a:extLst>
              <a:ext uri="{FF2B5EF4-FFF2-40B4-BE49-F238E27FC236}">
                <a16:creationId xmlns="" xmlns:a16="http://schemas.microsoft.com/office/drawing/2014/main" id="{54DB56C4-8C9E-49CC-90CC-9C0A047C12C4}"/>
              </a:ext>
            </a:extLst>
          </p:cNvPr>
          <p:cNvSpPr/>
          <p:nvPr/>
        </p:nvSpPr>
        <p:spPr>
          <a:xfrm>
            <a:off x="682870" y="3281140"/>
            <a:ext cx="3499983" cy="27699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just"/>
            <a:r>
              <a:rPr lang="es-MX" sz="1200" b="1" dirty="0">
                <a:solidFill>
                  <a:prstClr val="black"/>
                </a:solidFill>
                <a:cs typeface="Arial" pitchFamily="34" charset="0"/>
              </a:rPr>
              <a:t>Columna 8. Número total de tallos cortados</a:t>
            </a:r>
            <a:endParaRPr lang="es-MX" sz="1200" dirty="0">
              <a:solidFill>
                <a:prstClr val="black"/>
              </a:solidFill>
              <a:cs typeface="Arial" pitchFamily="34" charset="0"/>
            </a:endParaRPr>
          </a:p>
        </p:txBody>
      </p:sp>
      <p:graphicFrame>
        <p:nvGraphicFramePr>
          <p:cNvPr id="11" name="6 Tabla">
            <a:extLst>
              <a:ext uri="{FF2B5EF4-FFF2-40B4-BE49-F238E27FC236}">
                <a16:creationId xmlns="" xmlns:a16="http://schemas.microsoft.com/office/drawing/2014/main" id="{AB8ACECB-99FC-4B57-BC8F-F2E09D5C7C94}"/>
              </a:ext>
            </a:extLst>
          </p:cNvPr>
          <p:cNvGraphicFramePr>
            <a:graphicFrameLocks noGrp="1"/>
          </p:cNvGraphicFramePr>
          <p:nvPr>
            <p:extLst/>
          </p:nvPr>
        </p:nvGraphicFramePr>
        <p:xfrm>
          <a:off x="682870" y="3774354"/>
          <a:ext cx="4220249" cy="1031420"/>
        </p:xfrm>
        <a:graphic>
          <a:graphicData uri="http://schemas.openxmlformats.org/drawingml/2006/table">
            <a:tbl>
              <a:tblPr firstRow="1" bandRow="1">
                <a:tableStyleId>{BC89EF96-8CEA-46FF-86C4-4CE0E7609802}</a:tableStyleId>
              </a:tblPr>
              <a:tblGrid>
                <a:gridCol w="1181670">
                  <a:extLst>
                    <a:ext uri="{9D8B030D-6E8A-4147-A177-3AD203B41FA5}">
                      <a16:colId xmlns="" xmlns:a16="http://schemas.microsoft.com/office/drawing/2014/main" val="20000"/>
                    </a:ext>
                  </a:extLst>
                </a:gridCol>
                <a:gridCol w="3038579">
                  <a:extLst>
                    <a:ext uri="{9D8B030D-6E8A-4147-A177-3AD203B41FA5}">
                      <a16:colId xmlns="" xmlns:a16="http://schemas.microsoft.com/office/drawing/2014/main" val="20001"/>
                    </a:ext>
                  </a:extLst>
                </a:gridCol>
              </a:tblGrid>
              <a:tr h="296451">
                <a:tc>
                  <a:txBody>
                    <a:bodyPr/>
                    <a:lstStyle/>
                    <a:p>
                      <a:pPr marL="0" algn="ctr" defTabSz="914400" rtl="0" eaLnBrk="1" latinLnBrk="0" hangingPunct="1"/>
                      <a:r>
                        <a:rPr lang="es-EC" sz="1100" b="1" kern="1200" dirty="0">
                          <a:solidFill>
                            <a:schemeClr val="tx1"/>
                          </a:solidFill>
                          <a:latin typeface="+mj-lt"/>
                          <a:ea typeface="+mn-ea"/>
                          <a:cs typeface="Arial" pitchFamily="34" charset="0"/>
                        </a:rPr>
                        <a:t>Casillero</a:t>
                      </a:r>
                    </a:p>
                  </a:txBody>
                  <a:tcPr marL="71455" marR="71455" marT="37056" marB="37056">
                    <a:solidFill>
                      <a:schemeClr val="accent1">
                        <a:lumMod val="60000"/>
                        <a:lumOff val="40000"/>
                      </a:schemeClr>
                    </a:solidFill>
                  </a:tcPr>
                </a:tc>
                <a:tc>
                  <a:txBody>
                    <a:bodyPr/>
                    <a:lstStyle/>
                    <a:p>
                      <a:pPr marL="0" algn="ctr" defTabSz="914400" rtl="0" eaLnBrk="1" latinLnBrk="0" hangingPunct="1"/>
                      <a:r>
                        <a:rPr lang="es-EC" sz="1100" b="1" kern="1200" dirty="0">
                          <a:solidFill>
                            <a:schemeClr val="tx1"/>
                          </a:solidFill>
                          <a:latin typeface="+mj-lt"/>
                          <a:ea typeface="+mn-ea"/>
                          <a:cs typeface="Arial" pitchFamily="34" charset="0"/>
                        </a:rPr>
                        <a:t>Instrucciones</a:t>
                      </a:r>
                    </a:p>
                  </a:txBody>
                  <a:tcPr marL="71455" marR="71455" marT="37056" marB="37056">
                    <a:solidFill>
                      <a:schemeClr val="accent1">
                        <a:lumMod val="60000"/>
                        <a:lumOff val="40000"/>
                      </a:schemeClr>
                    </a:solidFill>
                  </a:tcPr>
                </a:tc>
                <a:extLst>
                  <a:ext uri="{0D108BD9-81ED-4DB2-BD59-A6C34878D82A}">
                    <a16:rowId xmlns="" xmlns:a16="http://schemas.microsoft.com/office/drawing/2014/main" val="10000"/>
                  </a:ext>
                </a:extLst>
              </a:tr>
              <a:tr h="734969">
                <a:tc>
                  <a:txBody>
                    <a:bodyPr/>
                    <a:lstStyle/>
                    <a:p>
                      <a:pPr algn="ctr"/>
                      <a:r>
                        <a:rPr lang="es-EC" sz="1100" dirty="0">
                          <a:solidFill>
                            <a:schemeClr val="tx1"/>
                          </a:solidFill>
                          <a:latin typeface="+mj-lt"/>
                          <a:cs typeface="Arial" pitchFamily="34" charset="0"/>
                        </a:rPr>
                        <a:t>709</a:t>
                      </a:r>
                    </a:p>
                  </a:txBody>
                  <a:tcPr marL="71455" marR="71455" marT="37056" marB="37056" anchor="ctr"/>
                </a:tc>
                <a:tc>
                  <a:txBody>
                    <a:bodyPr/>
                    <a:lstStyle/>
                    <a:p>
                      <a:pPr algn="just"/>
                      <a:r>
                        <a:rPr lang="es-MX" sz="1100" dirty="0">
                          <a:latin typeface="+mj-lt"/>
                          <a:cs typeface="Arial" pitchFamily="34" charset="0"/>
                        </a:rPr>
                        <a:t>Registre el número total de tallos cortados, que puede ser igual o mayor al número total de plantas.</a:t>
                      </a:r>
                      <a:endParaRPr lang="es-EC" sz="1100" dirty="0">
                        <a:latin typeface="+mj-lt"/>
                        <a:cs typeface="Arial" pitchFamily="34" charset="0"/>
                      </a:endParaRPr>
                    </a:p>
                  </a:txBody>
                  <a:tcPr marL="71455" marR="71455" marT="37056" marB="37056"/>
                </a:tc>
                <a:extLst>
                  <a:ext uri="{0D108BD9-81ED-4DB2-BD59-A6C34878D82A}">
                    <a16:rowId xmlns="" xmlns:a16="http://schemas.microsoft.com/office/drawing/2014/main" val="10001"/>
                  </a:ext>
                </a:extLst>
              </a:tr>
            </a:tbl>
          </a:graphicData>
        </a:graphic>
      </p:graphicFrame>
      <p:pic>
        <p:nvPicPr>
          <p:cNvPr id="12" name="Picture 2" descr="http://i.aquarelle.com/06/images/produits/enviar-rosas-rojas-550.jpg">
            <a:extLst>
              <a:ext uri="{FF2B5EF4-FFF2-40B4-BE49-F238E27FC236}">
                <a16:creationId xmlns="" xmlns:a16="http://schemas.microsoft.com/office/drawing/2014/main" id="{2C58D68F-278F-4E1C-AE21-2A1A7AE397EC}"/>
              </a:ext>
            </a:extLst>
          </p:cNvPr>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624998" y="4944552"/>
            <a:ext cx="1615725" cy="1675822"/>
          </a:xfrm>
          <a:prstGeom prst="rect">
            <a:avLst/>
          </a:prstGeom>
          <a:noFill/>
        </p:spPr>
      </p:pic>
      <p:grpSp>
        <p:nvGrpSpPr>
          <p:cNvPr id="13" name="12 Grupo">
            <a:extLst>
              <a:ext uri="{FF2B5EF4-FFF2-40B4-BE49-F238E27FC236}">
                <a16:creationId xmlns="" xmlns:a16="http://schemas.microsoft.com/office/drawing/2014/main" id="{E60E4A3C-F445-4034-AD93-E1686547FAF2}"/>
              </a:ext>
            </a:extLst>
          </p:cNvPr>
          <p:cNvGrpSpPr/>
          <p:nvPr/>
        </p:nvGrpSpPr>
        <p:grpSpPr>
          <a:xfrm>
            <a:off x="3351828" y="4892182"/>
            <a:ext cx="2160240" cy="1728192"/>
            <a:chOff x="2083113" y="6944428"/>
            <a:chExt cx="1323104" cy="678241"/>
          </a:xfrm>
        </p:grpSpPr>
        <p:pic>
          <p:nvPicPr>
            <p:cNvPr id="14" name="Picture 2">
              <a:extLst>
                <a:ext uri="{FF2B5EF4-FFF2-40B4-BE49-F238E27FC236}">
                  <a16:creationId xmlns="" xmlns:a16="http://schemas.microsoft.com/office/drawing/2014/main" id="{9932E2A5-82D4-4030-B063-431A56A04339}"/>
                </a:ext>
              </a:extLst>
            </p:cNvPr>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2453867" y="7049338"/>
              <a:ext cx="631862" cy="573331"/>
            </a:xfrm>
            <a:prstGeom prst="rect">
              <a:avLst/>
            </a:prstGeom>
            <a:noFill/>
            <a:ln w="9525">
              <a:noFill/>
              <a:miter lim="800000"/>
              <a:headEnd/>
              <a:tailEnd/>
            </a:ln>
          </p:spPr>
        </p:pic>
        <p:sp>
          <p:nvSpPr>
            <p:cNvPr id="15" name="14 CuadroTexto">
              <a:extLst>
                <a:ext uri="{FF2B5EF4-FFF2-40B4-BE49-F238E27FC236}">
                  <a16:creationId xmlns="" xmlns:a16="http://schemas.microsoft.com/office/drawing/2014/main" id="{EB4112DD-2BE5-47BD-BE3F-93C40D0DC4EC}"/>
                </a:ext>
              </a:extLst>
            </p:cNvPr>
            <p:cNvSpPr txBox="1"/>
            <p:nvPr/>
          </p:nvSpPr>
          <p:spPr>
            <a:xfrm>
              <a:off x="2083113" y="6944428"/>
              <a:ext cx="1323104" cy="215755"/>
            </a:xfrm>
            <a:prstGeom prst="rect">
              <a:avLst/>
            </a:prstGeom>
            <a:noFill/>
          </p:spPr>
          <p:txBody>
            <a:bodyPr wrap="square" rtlCol="0">
              <a:spAutoFit/>
            </a:bodyPr>
            <a:lstStyle/>
            <a:p>
              <a:pPr algn="ctr"/>
              <a:r>
                <a:rPr lang="es-EC" sz="1100" b="1" dirty="0">
                  <a:solidFill>
                    <a:schemeClr val="tx2"/>
                  </a:solidFill>
                  <a:effectLst>
                    <a:outerShdw blurRad="38100" dist="38100" dir="2700000" algn="tl">
                      <a:srgbClr val="000000">
                        <a:alpha val="43137"/>
                      </a:srgbClr>
                    </a:outerShdw>
                  </a:effectLst>
                  <a:latin typeface="+mj-lt"/>
                </a:rPr>
                <a:t>IMPORTANTE</a:t>
              </a:r>
            </a:p>
          </p:txBody>
        </p:sp>
      </p:grpSp>
      <p:sp>
        <p:nvSpPr>
          <p:cNvPr id="16" name="7 Rectángulo redondeado">
            <a:extLst>
              <a:ext uri="{FF2B5EF4-FFF2-40B4-BE49-F238E27FC236}">
                <a16:creationId xmlns="" xmlns:a16="http://schemas.microsoft.com/office/drawing/2014/main" id="{ED8AF92B-39B1-4A02-A71B-00867ED0AE34}"/>
              </a:ext>
            </a:extLst>
          </p:cNvPr>
          <p:cNvSpPr/>
          <p:nvPr/>
        </p:nvSpPr>
        <p:spPr>
          <a:xfrm>
            <a:off x="5287717" y="3588926"/>
            <a:ext cx="6485063" cy="2433696"/>
          </a:xfrm>
          <a:prstGeom prst="round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r>
              <a:rPr lang="es-EC" sz="1400" dirty="0">
                <a:solidFill>
                  <a:prstClr val="black"/>
                </a:solidFill>
                <a:latin typeface="+mj-lt"/>
                <a:ea typeface="Calibri" pitchFamily="34" charset="0"/>
                <a:cs typeface="Arial" pitchFamily="34" charset="0"/>
              </a:rPr>
              <a:t>Considere en la producción, los tallos cortados que son desechados para abono verde o para la venta en el </a:t>
            </a:r>
            <a:r>
              <a:rPr lang="es-EC" sz="1400" b="1" dirty="0">
                <a:solidFill>
                  <a:prstClr val="black"/>
                </a:solidFill>
                <a:latin typeface="+mj-lt"/>
                <a:ea typeface="Calibri" pitchFamily="34" charset="0"/>
                <a:cs typeface="Arial" pitchFamily="34" charset="0"/>
              </a:rPr>
              <a:t>mercado nacional.</a:t>
            </a:r>
          </a:p>
          <a:p>
            <a:pPr algn="just" fontAlgn="base">
              <a:spcBef>
                <a:spcPct val="0"/>
              </a:spcBef>
              <a:spcAft>
                <a:spcPct val="0"/>
              </a:spcAft>
            </a:pPr>
            <a:endParaRPr lang="es-EC" sz="1400" b="1"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r>
              <a:rPr lang="es-EC" sz="1400" dirty="0">
                <a:solidFill>
                  <a:prstClr val="black"/>
                </a:solidFill>
                <a:latin typeface="+mj-lt"/>
                <a:ea typeface="Calibri" pitchFamily="34" charset="0"/>
                <a:cs typeface="Arial" pitchFamily="34" charset="0"/>
              </a:rPr>
              <a:t>Tenga cuidado ya que en algunas especies se realizan 2 o más cortes por planta en el año. Pregunte al informante, cuántos cortes realizó por planta en el periodo de referencia </a:t>
            </a:r>
          </a:p>
          <a:p>
            <a:pPr algn="just" fontAlgn="base">
              <a:spcBef>
                <a:spcPct val="0"/>
              </a:spcBef>
              <a:spcAft>
                <a:spcPct val="0"/>
              </a:spcAft>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r>
              <a:rPr lang="es-EC" sz="1400" dirty="0">
                <a:solidFill>
                  <a:prstClr val="black"/>
                </a:solidFill>
                <a:latin typeface="+mj-lt"/>
                <a:ea typeface="Calibri" pitchFamily="34" charset="0"/>
                <a:cs typeface="Arial" pitchFamily="34" charset="0"/>
              </a:rPr>
              <a:t>Registre en observaciones, cuántos cortes realizó por planta en el año.</a:t>
            </a: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r>
              <a:rPr lang="es-EC" sz="1400" dirty="0">
                <a:solidFill>
                  <a:prstClr val="black"/>
                </a:solidFill>
                <a:latin typeface="+mj-lt"/>
                <a:ea typeface="Calibri" pitchFamily="34" charset="0"/>
                <a:cs typeface="Arial" pitchFamily="34" charset="0"/>
              </a:rPr>
              <a:t>Registre en observaciones el porcentaje de desecho que indique el informante</a:t>
            </a: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a:lnSpc>
                <a:spcPct val="80000"/>
              </a:lnSpc>
              <a:buFont typeface="Wingdings" pitchFamily="2" charset="2"/>
              <a:buChar char="q"/>
            </a:pPr>
            <a:endParaRPr lang="es-ES" sz="1400" dirty="0">
              <a:solidFill>
                <a:prstClr val="black"/>
              </a:solidFill>
              <a:latin typeface="+mj-lt"/>
              <a:cs typeface="Arial" pitchFamily="34" charset="0"/>
            </a:endParaRPr>
          </a:p>
        </p:txBody>
      </p:sp>
    </p:spTree>
    <p:extLst>
      <p:ext uri="{BB962C8B-B14F-4D97-AF65-F5344CB8AC3E}">
        <p14:creationId xmlns:p14="http://schemas.microsoft.com/office/powerpoint/2010/main" val="1980519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17832" y="432878"/>
            <a:ext cx="8037457" cy="530024"/>
          </a:xfrm>
        </p:spPr>
        <p:txBody>
          <a:bodyPr>
            <a:normAutofit fontScale="90000"/>
          </a:bodyPr>
          <a:lstStyle/>
          <a:p>
            <a:r>
              <a:rPr lang="es-MX" dirty="0">
                <a:latin typeface="Century Gothic" panose="020B0502020202020204" pitchFamily="34" charset="0"/>
              </a:rPr>
              <a:t>Responsabilidades de los equipos de trabajo</a:t>
            </a:r>
            <a:endParaRPr lang="es-EC" dirty="0">
              <a:latin typeface="Century Gothic" panose="020B0502020202020204" pitchFamily="34" charset="0"/>
            </a:endParaRPr>
          </a:p>
        </p:txBody>
      </p:sp>
      <p:graphicFrame>
        <p:nvGraphicFramePr>
          <p:cNvPr id="4" name="Diagrama 3">
            <a:extLst>
              <a:ext uri="{FF2B5EF4-FFF2-40B4-BE49-F238E27FC236}">
                <a16:creationId xmlns="" xmlns:a16="http://schemas.microsoft.com/office/drawing/2014/main" id="{5D6E1BB1-A41C-4BE8-9771-699A5BF6F811}"/>
              </a:ext>
            </a:extLst>
          </p:cNvPr>
          <p:cNvGraphicFramePr/>
          <p:nvPr>
            <p:extLst/>
          </p:nvPr>
        </p:nvGraphicFramePr>
        <p:xfrm>
          <a:off x="1223891" y="1554422"/>
          <a:ext cx="9679462" cy="47571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25725883"/>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 xmlns:a16="http://schemas.microsoft.com/office/drawing/2014/main" id="{939BA81B-7ACA-4826-9ACD-8F143930DD26}"/>
              </a:ext>
            </a:extLst>
          </p:cNvPr>
          <p:cNvSpPr>
            <a:spLocks noGrp="1"/>
          </p:cNvSpPr>
          <p:nvPr>
            <p:ph type="title"/>
          </p:nvPr>
        </p:nvSpPr>
        <p:spPr>
          <a:xfrm>
            <a:off x="924475" y="416810"/>
            <a:ext cx="7227771" cy="530024"/>
          </a:xfrm>
        </p:spPr>
        <p:txBody>
          <a:bodyPr>
            <a:normAutofit/>
          </a:bodyPr>
          <a:lstStyle/>
          <a:p>
            <a:r>
              <a:rPr lang="es-MX" dirty="0">
                <a:latin typeface="Century Gothic" panose="020B0502020202020204" pitchFamily="34" charset="0"/>
              </a:rPr>
              <a:t>Consideraciones</a:t>
            </a:r>
            <a:endParaRPr lang="es-EC" dirty="0">
              <a:latin typeface="Century Gothic" panose="020B0502020202020204" pitchFamily="34" charset="0"/>
            </a:endParaRPr>
          </a:p>
        </p:txBody>
      </p:sp>
      <p:sp>
        <p:nvSpPr>
          <p:cNvPr id="5" name="Marcador de contenido 5">
            <a:extLst>
              <a:ext uri="{FF2B5EF4-FFF2-40B4-BE49-F238E27FC236}">
                <a16:creationId xmlns="" xmlns:a16="http://schemas.microsoft.com/office/drawing/2014/main" id="{D979E120-3E90-4374-86C8-7E8CE839E183}"/>
              </a:ext>
            </a:extLst>
          </p:cNvPr>
          <p:cNvSpPr txBox="1">
            <a:spLocks/>
          </p:cNvSpPr>
          <p:nvPr/>
        </p:nvSpPr>
        <p:spPr>
          <a:xfrm>
            <a:off x="924475" y="1016269"/>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smtClean="0"/>
              <a:t>Floricultura</a:t>
            </a:r>
            <a:endParaRPr lang="es-EC" dirty="0"/>
          </a:p>
        </p:txBody>
      </p:sp>
      <p:sp>
        <p:nvSpPr>
          <p:cNvPr id="6" name="17 Rectángulo">
            <a:extLst>
              <a:ext uri="{FF2B5EF4-FFF2-40B4-BE49-F238E27FC236}">
                <a16:creationId xmlns="" xmlns:a16="http://schemas.microsoft.com/office/drawing/2014/main" id="{AA53085D-485A-4BF9-9D3E-97F9CB743168}"/>
              </a:ext>
            </a:extLst>
          </p:cNvPr>
          <p:cNvSpPr/>
          <p:nvPr/>
        </p:nvSpPr>
        <p:spPr>
          <a:xfrm>
            <a:off x="901083" y="1523752"/>
            <a:ext cx="3432469" cy="307777"/>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just"/>
            <a:r>
              <a:rPr lang="es-MX" sz="1400" b="1" dirty="0">
                <a:solidFill>
                  <a:prstClr val="black"/>
                </a:solidFill>
                <a:latin typeface="+mj-lt"/>
                <a:cs typeface="Arial" pitchFamily="34" charset="0"/>
              </a:rPr>
              <a:t>Columna 9. Unidad de Embalaje</a:t>
            </a:r>
            <a:endParaRPr lang="es-MX" sz="1400" dirty="0">
              <a:solidFill>
                <a:prstClr val="black"/>
              </a:solidFill>
              <a:latin typeface="+mj-lt"/>
              <a:cs typeface="Arial" pitchFamily="34" charset="0"/>
            </a:endParaRPr>
          </a:p>
        </p:txBody>
      </p:sp>
      <p:sp>
        <p:nvSpPr>
          <p:cNvPr id="7" name="16 Rectángulo">
            <a:extLst>
              <a:ext uri="{FF2B5EF4-FFF2-40B4-BE49-F238E27FC236}">
                <a16:creationId xmlns="" xmlns:a16="http://schemas.microsoft.com/office/drawing/2014/main" id="{69F1CDBC-9514-45DA-BF51-035BEA24408A}"/>
              </a:ext>
            </a:extLst>
          </p:cNvPr>
          <p:cNvSpPr/>
          <p:nvPr/>
        </p:nvSpPr>
        <p:spPr>
          <a:xfrm>
            <a:off x="4538361" y="1466731"/>
            <a:ext cx="6974330" cy="523220"/>
          </a:xfrm>
          <a:prstGeom prst="rect">
            <a:avLst/>
          </a:prstGeom>
        </p:spPr>
        <p:txBody>
          <a:bodyPr wrap="square">
            <a:spAutoFit/>
          </a:bodyPr>
          <a:lstStyle/>
          <a:p>
            <a:pPr lvl="0" algn="just"/>
            <a:r>
              <a:rPr lang="es-MX" sz="1400" dirty="0">
                <a:latin typeface="+mj-lt"/>
                <a:cs typeface="Arial" pitchFamily="34" charset="0"/>
              </a:rPr>
              <a:t>Se refiere a la forma en que embalan o empacan las flores para ser vendidas a nivel nacional o internacional.</a:t>
            </a:r>
            <a:endParaRPr lang="es-EC" sz="1400" dirty="0">
              <a:latin typeface="+mj-lt"/>
            </a:endParaRPr>
          </a:p>
        </p:txBody>
      </p:sp>
      <p:grpSp>
        <p:nvGrpSpPr>
          <p:cNvPr id="8" name="39 Grupo">
            <a:extLst>
              <a:ext uri="{FF2B5EF4-FFF2-40B4-BE49-F238E27FC236}">
                <a16:creationId xmlns="" xmlns:a16="http://schemas.microsoft.com/office/drawing/2014/main" id="{FD3F3D42-A8E7-474D-B6B2-A9FDC8FE2DD7}"/>
              </a:ext>
            </a:extLst>
          </p:cNvPr>
          <p:cNvGrpSpPr/>
          <p:nvPr/>
        </p:nvGrpSpPr>
        <p:grpSpPr>
          <a:xfrm>
            <a:off x="1096157" y="2023865"/>
            <a:ext cx="10416534" cy="2395766"/>
            <a:chOff x="522139" y="1619920"/>
            <a:chExt cx="11305256" cy="3696601"/>
          </a:xfrm>
        </p:grpSpPr>
        <p:pic>
          <p:nvPicPr>
            <p:cNvPr id="9" name="Picture 2" descr="http://www.cottagegarden-florist.co.uk/shopimages/products/thumbnails/200720111420.jpg">
              <a:extLst>
                <a:ext uri="{FF2B5EF4-FFF2-40B4-BE49-F238E27FC236}">
                  <a16:creationId xmlns="" xmlns:a16="http://schemas.microsoft.com/office/drawing/2014/main" id="{702AF35F-E60F-4115-BD0B-8CCFEFA457A2}"/>
                </a:ext>
              </a:extLst>
            </p:cNvPr>
            <p:cNvPicPr>
              <a:picLocks noChangeAspect="1" noChangeArrowheads="1"/>
            </p:cNvPicPr>
            <p:nvPr/>
          </p:nvPicPr>
          <p:blipFill>
            <a:blip r:embed="rId2" cstate="print"/>
            <a:srcRect b="10638"/>
            <a:stretch>
              <a:fillRect/>
            </a:stretch>
          </p:blipFill>
          <p:spPr bwMode="auto">
            <a:xfrm>
              <a:off x="522139" y="2340000"/>
              <a:ext cx="2070148" cy="2232248"/>
            </a:xfrm>
            <a:prstGeom prst="rect">
              <a:avLst/>
            </a:prstGeom>
            <a:noFill/>
          </p:spPr>
        </p:pic>
        <p:pic>
          <p:nvPicPr>
            <p:cNvPr id="10" name="Picture 4" descr="http://www.mercadodeflores.com.ve/anuncios/images/listings/2013-05/rosas_ecuatorianas-1367547510-726-d_pic.jpg">
              <a:extLst>
                <a:ext uri="{FF2B5EF4-FFF2-40B4-BE49-F238E27FC236}">
                  <a16:creationId xmlns="" xmlns:a16="http://schemas.microsoft.com/office/drawing/2014/main" id="{FD21952E-50AF-4CD0-8FCC-F2FDD2FDE94A}"/>
                </a:ext>
              </a:extLst>
            </p:cNvPr>
            <p:cNvPicPr>
              <a:picLocks noChangeAspect="1" noChangeArrowheads="1"/>
            </p:cNvPicPr>
            <p:nvPr/>
          </p:nvPicPr>
          <p:blipFill>
            <a:blip r:embed="rId3" cstate="print"/>
            <a:srcRect l="14521" r="17413" b="5653"/>
            <a:stretch>
              <a:fillRect/>
            </a:stretch>
          </p:blipFill>
          <p:spPr bwMode="auto">
            <a:xfrm>
              <a:off x="3546475" y="2267992"/>
              <a:ext cx="2142156" cy="2304256"/>
            </a:xfrm>
            <a:prstGeom prst="rect">
              <a:avLst/>
            </a:prstGeom>
            <a:noFill/>
          </p:spPr>
        </p:pic>
        <p:pic>
          <p:nvPicPr>
            <p:cNvPr id="11" name="Picture 7" descr="http://www.tcbuen.com.co/wp-content/uploads/2011/05/Imagen-064.jpg">
              <a:extLst>
                <a:ext uri="{FF2B5EF4-FFF2-40B4-BE49-F238E27FC236}">
                  <a16:creationId xmlns="" xmlns:a16="http://schemas.microsoft.com/office/drawing/2014/main" id="{1FF6B376-B55B-4BE1-B977-9FCB6BA328E9}"/>
                </a:ext>
              </a:extLst>
            </p:cNvPr>
            <p:cNvPicPr>
              <a:picLocks noChangeAspect="1" noChangeArrowheads="1"/>
            </p:cNvPicPr>
            <p:nvPr/>
          </p:nvPicPr>
          <p:blipFill>
            <a:blip r:embed="rId4" cstate="print"/>
            <a:srcRect l="56699" t="40944" r="7864" b="3932"/>
            <a:stretch>
              <a:fillRect/>
            </a:stretch>
          </p:blipFill>
          <p:spPr bwMode="auto">
            <a:xfrm>
              <a:off x="6210771" y="2267992"/>
              <a:ext cx="2070148" cy="2304256"/>
            </a:xfrm>
            <a:prstGeom prst="rect">
              <a:avLst/>
            </a:prstGeom>
            <a:noFill/>
          </p:spPr>
        </p:pic>
        <p:pic>
          <p:nvPicPr>
            <p:cNvPr id="12" name="Picture 9" descr="Exportadores de flores de Ecuador advierten de las pérdidas por la situación aérea en Europa">
              <a:extLst>
                <a:ext uri="{FF2B5EF4-FFF2-40B4-BE49-F238E27FC236}">
                  <a16:creationId xmlns="" xmlns:a16="http://schemas.microsoft.com/office/drawing/2014/main" id="{7EA619F0-1B98-443F-967C-9919C49DCE51}"/>
                </a:ext>
              </a:extLst>
            </p:cNvPr>
            <p:cNvPicPr>
              <a:picLocks noChangeAspect="1" noChangeArrowheads="1"/>
            </p:cNvPicPr>
            <p:nvPr/>
          </p:nvPicPr>
          <p:blipFill>
            <a:blip r:embed="rId5" cstate="print"/>
            <a:srcRect l="41424" r="4725"/>
            <a:stretch>
              <a:fillRect/>
            </a:stretch>
          </p:blipFill>
          <p:spPr bwMode="auto">
            <a:xfrm>
              <a:off x="8875067" y="2195983"/>
              <a:ext cx="2142156" cy="2376265"/>
            </a:xfrm>
            <a:prstGeom prst="rect">
              <a:avLst/>
            </a:prstGeom>
            <a:noFill/>
          </p:spPr>
        </p:pic>
        <p:sp>
          <p:nvSpPr>
            <p:cNvPr id="13" name="7 CuadroTexto">
              <a:extLst>
                <a:ext uri="{FF2B5EF4-FFF2-40B4-BE49-F238E27FC236}">
                  <a16:creationId xmlns="" xmlns:a16="http://schemas.microsoft.com/office/drawing/2014/main" id="{C25E6EA6-B87F-4D2F-998B-C2DE121EB5E3}"/>
                </a:ext>
              </a:extLst>
            </p:cNvPr>
            <p:cNvSpPr txBox="1"/>
            <p:nvPr/>
          </p:nvSpPr>
          <p:spPr>
            <a:xfrm>
              <a:off x="594147" y="1835944"/>
              <a:ext cx="1512168" cy="427402"/>
            </a:xfrm>
            <a:prstGeom prst="rect">
              <a:avLst/>
            </a:prstGeom>
            <a:noFill/>
          </p:spPr>
          <p:txBody>
            <a:bodyPr wrap="square" rtlCol="0">
              <a:spAutoFit/>
            </a:bodyPr>
            <a:lstStyle/>
            <a:p>
              <a:r>
                <a:rPr lang="es-ES" sz="1200" b="1" dirty="0">
                  <a:solidFill>
                    <a:prstClr val="black"/>
                  </a:solidFill>
                  <a:latin typeface="+mj-lt"/>
                  <a:cs typeface="Arial" pitchFamily="34" charset="0"/>
                </a:rPr>
                <a:t>Bouquet</a:t>
              </a:r>
            </a:p>
          </p:txBody>
        </p:sp>
        <p:sp>
          <p:nvSpPr>
            <p:cNvPr id="14" name="8 CuadroTexto">
              <a:extLst>
                <a:ext uri="{FF2B5EF4-FFF2-40B4-BE49-F238E27FC236}">
                  <a16:creationId xmlns="" xmlns:a16="http://schemas.microsoft.com/office/drawing/2014/main" id="{2A05FE70-A6BF-4317-A250-F288CC88AFBE}"/>
                </a:ext>
              </a:extLst>
            </p:cNvPr>
            <p:cNvSpPr txBox="1"/>
            <p:nvPr/>
          </p:nvSpPr>
          <p:spPr>
            <a:xfrm>
              <a:off x="3762498" y="1691927"/>
              <a:ext cx="1512168" cy="427402"/>
            </a:xfrm>
            <a:prstGeom prst="rect">
              <a:avLst/>
            </a:prstGeom>
            <a:noFill/>
          </p:spPr>
          <p:txBody>
            <a:bodyPr wrap="square" rtlCol="0">
              <a:spAutoFit/>
            </a:bodyPr>
            <a:lstStyle/>
            <a:p>
              <a:r>
                <a:rPr lang="es-ES" sz="1200" b="1" dirty="0">
                  <a:solidFill>
                    <a:prstClr val="black"/>
                  </a:solidFill>
                  <a:latin typeface="+mj-lt"/>
                  <a:cs typeface="Arial" pitchFamily="34" charset="0"/>
                </a:rPr>
                <a:t>Bonche</a:t>
              </a:r>
            </a:p>
          </p:txBody>
        </p:sp>
        <p:sp>
          <p:nvSpPr>
            <p:cNvPr id="15" name="9 CuadroTexto">
              <a:extLst>
                <a:ext uri="{FF2B5EF4-FFF2-40B4-BE49-F238E27FC236}">
                  <a16:creationId xmlns="" xmlns:a16="http://schemas.microsoft.com/office/drawing/2014/main" id="{1860B16A-8571-4582-B00D-4DDC9C87257D}"/>
                </a:ext>
              </a:extLst>
            </p:cNvPr>
            <p:cNvSpPr txBox="1"/>
            <p:nvPr/>
          </p:nvSpPr>
          <p:spPr>
            <a:xfrm>
              <a:off x="6210771" y="1619920"/>
              <a:ext cx="2160240" cy="427402"/>
            </a:xfrm>
            <a:prstGeom prst="rect">
              <a:avLst/>
            </a:prstGeom>
            <a:noFill/>
          </p:spPr>
          <p:txBody>
            <a:bodyPr wrap="square" rtlCol="0">
              <a:spAutoFit/>
            </a:bodyPr>
            <a:lstStyle/>
            <a:p>
              <a:r>
                <a:rPr lang="es-ES" sz="1200" b="1" dirty="0">
                  <a:solidFill>
                    <a:prstClr val="black"/>
                  </a:solidFill>
                  <a:latin typeface="+mj-lt"/>
                  <a:cs typeface="Arial" pitchFamily="34" charset="0"/>
                </a:rPr>
                <a:t>Cajas tabaco</a:t>
              </a:r>
            </a:p>
          </p:txBody>
        </p:sp>
        <p:sp>
          <p:nvSpPr>
            <p:cNvPr id="16" name="10 CuadroTexto">
              <a:extLst>
                <a:ext uri="{FF2B5EF4-FFF2-40B4-BE49-F238E27FC236}">
                  <a16:creationId xmlns="" xmlns:a16="http://schemas.microsoft.com/office/drawing/2014/main" id="{EC79A4F9-5F7B-49E1-97DF-8AD9687A9A78}"/>
                </a:ext>
              </a:extLst>
            </p:cNvPr>
            <p:cNvSpPr txBox="1"/>
            <p:nvPr/>
          </p:nvSpPr>
          <p:spPr>
            <a:xfrm>
              <a:off x="8803060" y="1619920"/>
              <a:ext cx="3024335" cy="427402"/>
            </a:xfrm>
            <a:prstGeom prst="rect">
              <a:avLst/>
            </a:prstGeom>
            <a:noFill/>
          </p:spPr>
          <p:txBody>
            <a:bodyPr wrap="square" rtlCol="0">
              <a:spAutoFit/>
            </a:bodyPr>
            <a:lstStyle/>
            <a:p>
              <a:r>
                <a:rPr lang="es-ES" sz="1200" b="1" dirty="0">
                  <a:solidFill>
                    <a:prstClr val="black"/>
                  </a:solidFill>
                  <a:latin typeface="+mj-lt"/>
                  <a:cs typeface="Arial" pitchFamily="34" charset="0"/>
                </a:rPr>
                <a:t>Cajas full tabaco</a:t>
              </a:r>
            </a:p>
          </p:txBody>
        </p:sp>
        <p:sp>
          <p:nvSpPr>
            <p:cNvPr id="17" name="11 Rectángulo">
              <a:extLst>
                <a:ext uri="{FF2B5EF4-FFF2-40B4-BE49-F238E27FC236}">
                  <a16:creationId xmlns="" xmlns:a16="http://schemas.microsoft.com/office/drawing/2014/main" id="{413C37BD-B159-4F6C-99BA-7BCDE065C906}"/>
                </a:ext>
              </a:extLst>
            </p:cNvPr>
            <p:cNvSpPr/>
            <p:nvPr/>
          </p:nvSpPr>
          <p:spPr>
            <a:xfrm>
              <a:off x="576062" y="4644254"/>
              <a:ext cx="2070148" cy="42740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s-ES" sz="1200" dirty="0">
                  <a:solidFill>
                    <a:schemeClr val="tx1"/>
                  </a:solidFill>
                  <a:latin typeface="+mj-lt"/>
                  <a:cs typeface="Arial" pitchFamily="34" charset="0"/>
                </a:rPr>
                <a:t>12 tallos o flores</a:t>
              </a:r>
              <a:endParaRPr lang="es-EC" sz="1200" dirty="0">
                <a:solidFill>
                  <a:schemeClr val="tx1"/>
                </a:solidFill>
                <a:latin typeface="+mj-lt"/>
                <a:cs typeface="Arial" pitchFamily="34" charset="0"/>
              </a:endParaRPr>
            </a:p>
          </p:txBody>
        </p:sp>
        <p:sp>
          <p:nvSpPr>
            <p:cNvPr id="18" name="12 Rectángulo">
              <a:extLst>
                <a:ext uri="{FF2B5EF4-FFF2-40B4-BE49-F238E27FC236}">
                  <a16:creationId xmlns="" xmlns:a16="http://schemas.microsoft.com/office/drawing/2014/main" id="{DB9E8AEC-E6B7-464E-B7EC-95ED4413D74A}"/>
                </a:ext>
              </a:extLst>
            </p:cNvPr>
            <p:cNvSpPr/>
            <p:nvPr/>
          </p:nvSpPr>
          <p:spPr>
            <a:xfrm>
              <a:off x="3528391" y="4644254"/>
              <a:ext cx="2070148" cy="42740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s-ES" sz="1200" dirty="0">
                  <a:solidFill>
                    <a:schemeClr val="tx1"/>
                  </a:solidFill>
                  <a:latin typeface="+mj-lt"/>
                  <a:cs typeface="Arial" pitchFamily="34" charset="0"/>
                </a:rPr>
                <a:t>25 tallos o flores</a:t>
              </a:r>
              <a:endParaRPr lang="es-EC" sz="1200" dirty="0">
                <a:solidFill>
                  <a:schemeClr val="tx1"/>
                </a:solidFill>
                <a:latin typeface="+mj-lt"/>
                <a:cs typeface="Arial" pitchFamily="34" charset="0"/>
              </a:endParaRPr>
            </a:p>
          </p:txBody>
        </p:sp>
        <p:sp>
          <p:nvSpPr>
            <p:cNvPr id="19" name="13 Rectángulo">
              <a:extLst>
                <a:ext uri="{FF2B5EF4-FFF2-40B4-BE49-F238E27FC236}">
                  <a16:creationId xmlns="" xmlns:a16="http://schemas.microsoft.com/office/drawing/2014/main" id="{4FDD06D6-27DF-4887-A907-4E23A8FF49E1}"/>
                </a:ext>
              </a:extLst>
            </p:cNvPr>
            <p:cNvSpPr/>
            <p:nvPr/>
          </p:nvSpPr>
          <p:spPr>
            <a:xfrm>
              <a:off x="6264694" y="4604183"/>
              <a:ext cx="2160240" cy="712336"/>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s-ES" sz="1200" dirty="0">
                  <a:solidFill>
                    <a:schemeClr val="tx1"/>
                  </a:solidFill>
                  <a:latin typeface="+mj-lt"/>
                  <a:cs typeface="Arial" pitchFamily="34" charset="0"/>
                </a:rPr>
                <a:t>De 6 bonches o más</a:t>
              </a:r>
            </a:p>
            <a:p>
              <a:pPr algn="ctr"/>
              <a:r>
                <a:rPr lang="es-ES" sz="1200" dirty="0">
                  <a:solidFill>
                    <a:schemeClr val="tx1"/>
                  </a:solidFill>
                  <a:latin typeface="+mj-lt"/>
                  <a:cs typeface="Arial" pitchFamily="34" charset="0"/>
                </a:rPr>
                <a:t>150 tallos o más </a:t>
              </a:r>
              <a:endParaRPr lang="es-EC" sz="1200" dirty="0">
                <a:solidFill>
                  <a:schemeClr val="tx1"/>
                </a:solidFill>
                <a:latin typeface="+mj-lt"/>
                <a:cs typeface="Arial" pitchFamily="34" charset="0"/>
              </a:endParaRPr>
            </a:p>
          </p:txBody>
        </p:sp>
        <p:sp>
          <p:nvSpPr>
            <p:cNvPr id="20" name="14 Rectángulo">
              <a:extLst>
                <a:ext uri="{FF2B5EF4-FFF2-40B4-BE49-F238E27FC236}">
                  <a16:creationId xmlns="" xmlns:a16="http://schemas.microsoft.com/office/drawing/2014/main" id="{1675CD99-9FA7-4982-94C0-3EC2710966AE}"/>
                </a:ext>
              </a:extLst>
            </p:cNvPr>
            <p:cNvSpPr/>
            <p:nvPr/>
          </p:nvSpPr>
          <p:spPr>
            <a:xfrm>
              <a:off x="8875068" y="4604185"/>
              <a:ext cx="2214164" cy="712336"/>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s-ES" sz="1200" dirty="0">
                  <a:solidFill>
                    <a:schemeClr val="tx1"/>
                  </a:solidFill>
                  <a:latin typeface="+mj-lt"/>
                  <a:cs typeface="Arial" pitchFamily="34" charset="0"/>
                </a:rPr>
                <a:t>De 12 bonches o más</a:t>
              </a:r>
            </a:p>
            <a:p>
              <a:pPr algn="ctr"/>
              <a:r>
                <a:rPr lang="es-ES" sz="1200" dirty="0">
                  <a:solidFill>
                    <a:schemeClr val="tx1"/>
                  </a:solidFill>
                  <a:latin typeface="+mj-lt"/>
                  <a:cs typeface="Arial" pitchFamily="34" charset="0"/>
                </a:rPr>
                <a:t>300 tallos a más </a:t>
              </a:r>
              <a:endParaRPr lang="es-EC" sz="1200" dirty="0">
                <a:solidFill>
                  <a:schemeClr val="tx1"/>
                </a:solidFill>
                <a:latin typeface="+mj-lt"/>
                <a:cs typeface="Arial" pitchFamily="34" charset="0"/>
              </a:endParaRPr>
            </a:p>
          </p:txBody>
        </p:sp>
      </p:grpSp>
      <p:graphicFrame>
        <p:nvGraphicFramePr>
          <p:cNvPr id="21" name="18 Tabla">
            <a:extLst>
              <a:ext uri="{FF2B5EF4-FFF2-40B4-BE49-F238E27FC236}">
                <a16:creationId xmlns="" xmlns:a16="http://schemas.microsoft.com/office/drawing/2014/main" id="{0B82D50C-24F4-4C70-A84C-1C4C3EF9ECE3}"/>
              </a:ext>
            </a:extLst>
          </p:cNvPr>
          <p:cNvGraphicFramePr>
            <a:graphicFrameLocks noGrp="1"/>
          </p:cNvGraphicFramePr>
          <p:nvPr>
            <p:extLst/>
          </p:nvPr>
        </p:nvGraphicFramePr>
        <p:xfrm>
          <a:off x="873616" y="4703739"/>
          <a:ext cx="4961815" cy="1561856"/>
        </p:xfrm>
        <a:graphic>
          <a:graphicData uri="http://schemas.openxmlformats.org/drawingml/2006/table">
            <a:tbl>
              <a:tblPr firstRow="1" bandRow="1">
                <a:tableStyleId>{BC89EF96-8CEA-46FF-86C4-4CE0E7609802}</a:tableStyleId>
              </a:tblPr>
              <a:tblGrid>
                <a:gridCol w="950135">
                  <a:extLst>
                    <a:ext uri="{9D8B030D-6E8A-4147-A177-3AD203B41FA5}">
                      <a16:colId xmlns="" xmlns:a16="http://schemas.microsoft.com/office/drawing/2014/main" val="20000"/>
                    </a:ext>
                  </a:extLst>
                </a:gridCol>
                <a:gridCol w="1002920">
                  <a:extLst>
                    <a:ext uri="{9D8B030D-6E8A-4147-A177-3AD203B41FA5}">
                      <a16:colId xmlns="" xmlns:a16="http://schemas.microsoft.com/office/drawing/2014/main" val="20001"/>
                    </a:ext>
                  </a:extLst>
                </a:gridCol>
                <a:gridCol w="892822">
                  <a:extLst>
                    <a:ext uri="{9D8B030D-6E8A-4147-A177-3AD203B41FA5}">
                      <a16:colId xmlns="" xmlns:a16="http://schemas.microsoft.com/office/drawing/2014/main" val="20002"/>
                    </a:ext>
                  </a:extLst>
                </a:gridCol>
                <a:gridCol w="2115938">
                  <a:extLst>
                    <a:ext uri="{9D8B030D-6E8A-4147-A177-3AD203B41FA5}">
                      <a16:colId xmlns="" xmlns:a16="http://schemas.microsoft.com/office/drawing/2014/main" val="20003"/>
                    </a:ext>
                  </a:extLst>
                </a:gridCol>
              </a:tblGrid>
              <a:tr h="296451">
                <a:tc>
                  <a:txBody>
                    <a:bodyPr/>
                    <a:lstStyle/>
                    <a:p>
                      <a:pPr algn="ctr"/>
                      <a:r>
                        <a:rPr lang="es-EC" sz="1200" dirty="0">
                          <a:solidFill>
                            <a:schemeClr val="tx1"/>
                          </a:solidFill>
                          <a:latin typeface="+mn-lt"/>
                          <a:cs typeface="Arial" pitchFamily="34" charset="0"/>
                        </a:rPr>
                        <a:t>Casillero</a:t>
                      </a:r>
                    </a:p>
                  </a:txBody>
                  <a:tcPr marL="71455" marR="71455" marT="37056" marB="37056">
                    <a:solidFill>
                      <a:schemeClr val="accent1">
                        <a:lumMod val="60000"/>
                        <a:lumOff val="40000"/>
                      </a:schemeClr>
                    </a:solidFill>
                  </a:tcPr>
                </a:tc>
                <a:tc>
                  <a:txBody>
                    <a:bodyPr/>
                    <a:lstStyle/>
                    <a:p>
                      <a:pPr algn="ctr"/>
                      <a:r>
                        <a:rPr lang="es-EC" sz="1200" dirty="0">
                          <a:latin typeface="+mn-lt"/>
                          <a:cs typeface="Arial" pitchFamily="34" charset="0"/>
                        </a:rPr>
                        <a:t>Opciones</a:t>
                      </a:r>
                      <a:endParaRPr lang="es-EC" sz="1200" dirty="0">
                        <a:solidFill>
                          <a:schemeClr val="tx1"/>
                        </a:solidFill>
                        <a:latin typeface="+mn-lt"/>
                        <a:cs typeface="Arial" pitchFamily="34" charset="0"/>
                      </a:endParaRPr>
                    </a:p>
                  </a:txBody>
                  <a:tcPr marL="71455" marR="71455" marT="37056" marB="37056">
                    <a:solidFill>
                      <a:schemeClr val="accent1">
                        <a:lumMod val="60000"/>
                        <a:lumOff val="40000"/>
                      </a:schemeClr>
                    </a:solidFill>
                  </a:tcPr>
                </a:tc>
                <a:tc>
                  <a:txBody>
                    <a:bodyPr/>
                    <a:lstStyle/>
                    <a:p>
                      <a:pPr algn="ctr"/>
                      <a:r>
                        <a:rPr lang="es-EC" sz="1200" dirty="0">
                          <a:latin typeface="+mn-lt"/>
                          <a:cs typeface="Arial" pitchFamily="34" charset="0"/>
                        </a:rPr>
                        <a:t>Códigos</a:t>
                      </a:r>
                      <a:endParaRPr lang="es-EC" sz="1200" dirty="0">
                        <a:solidFill>
                          <a:schemeClr val="tx1"/>
                        </a:solidFill>
                        <a:latin typeface="+mn-lt"/>
                        <a:cs typeface="Arial" pitchFamily="34" charset="0"/>
                      </a:endParaRPr>
                    </a:p>
                  </a:txBody>
                  <a:tcPr marL="71455" marR="71455" marT="37056" marB="37056">
                    <a:solidFill>
                      <a:schemeClr val="accent1">
                        <a:lumMod val="60000"/>
                        <a:lumOff val="40000"/>
                      </a:schemeClr>
                    </a:solidFill>
                  </a:tcPr>
                </a:tc>
                <a:tc>
                  <a:txBody>
                    <a:bodyPr/>
                    <a:lstStyle/>
                    <a:p>
                      <a:pPr algn="ctr"/>
                      <a:r>
                        <a:rPr lang="es-EC" sz="1200" dirty="0">
                          <a:latin typeface="+mn-lt"/>
                          <a:cs typeface="Arial" pitchFamily="34" charset="0"/>
                        </a:rPr>
                        <a:t>Instrucciones</a:t>
                      </a:r>
                      <a:endParaRPr lang="es-EC" sz="1200" dirty="0">
                        <a:solidFill>
                          <a:schemeClr val="tx1"/>
                        </a:solidFill>
                        <a:latin typeface="+mn-lt"/>
                        <a:cs typeface="Arial" pitchFamily="34" charset="0"/>
                      </a:endParaRPr>
                    </a:p>
                  </a:txBody>
                  <a:tcPr marL="71455" marR="71455" marT="37056" marB="37056">
                    <a:solidFill>
                      <a:schemeClr val="accent1">
                        <a:lumMod val="60000"/>
                        <a:lumOff val="40000"/>
                      </a:schemeClr>
                    </a:solidFill>
                  </a:tcPr>
                </a:tc>
                <a:extLst>
                  <a:ext uri="{0D108BD9-81ED-4DB2-BD59-A6C34878D82A}">
                    <a16:rowId xmlns="" xmlns:a16="http://schemas.microsoft.com/office/drawing/2014/main" val="10000"/>
                  </a:ext>
                </a:extLst>
              </a:tr>
              <a:tr h="376052">
                <a:tc rowSpan="4">
                  <a:txBody>
                    <a:bodyPr/>
                    <a:lstStyle/>
                    <a:p>
                      <a:pPr algn="ctr"/>
                      <a:r>
                        <a:rPr lang="es-EC" sz="1200" dirty="0">
                          <a:solidFill>
                            <a:schemeClr val="tx1"/>
                          </a:solidFill>
                          <a:latin typeface="+mn-lt"/>
                          <a:cs typeface="Arial" pitchFamily="34" charset="0"/>
                        </a:rPr>
                        <a:t>710</a:t>
                      </a:r>
                    </a:p>
                  </a:txBody>
                  <a:tcPr marL="71455" marR="71455" marT="37056" marB="37056" anchor="ctr"/>
                </a:tc>
                <a:tc>
                  <a:txBody>
                    <a:bodyPr/>
                    <a:lstStyle/>
                    <a:p>
                      <a:pPr algn="ctr"/>
                      <a:r>
                        <a:rPr lang="es-EC" sz="1200" dirty="0">
                          <a:latin typeface="+mn-lt"/>
                          <a:cs typeface="Arial" pitchFamily="34" charset="0"/>
                        </a:rPr>
                        <a:t>Full tabaco</a:t>
                      </a:r>
                      <a:endParaRPr lang="es-EC" sz="1200" dirty="0">
                        <a:solidFill>
                          <a:schemeClr val="tx1"/>
                        </a:solidFill>
                        <a:latin typeface="+mn-lt"/>
                        <a:cs typeface="Arial" pitchFamily="34" charset="0"/>
                      </a:endParaRPr>
                    </a:p>
                  </a:txBody>
                  <a:tcPr marL="71455" marR="71455" marT="37056" marB="37056"/>
                </a:tc>
                <a:tc>
                  <a:txBody>
                    <a:bodyPr/>
                    <a:lstStyle/>
                    <a:p>
                      <a:pPr algn="ctr"/>
                      <a:r>
                        <a:rPr lang="es-EC" sz="1200" dirty="0">
                          <a:latin typeface="+mn-lt"/>
                          <a:cs typeface="Arial" pitchFamily="34" charset="0"/>
                        </a:rPr>
                        <a:t>1</a:t>
                      </a:r>
                      <a:endParaRPr lang="es-EC" sz="1200" dirty="0">
                        <a:solidFill>
                          <a:schemeClr val="tx1"/>
                        </a:solidFill>
                        <a:latin typeface="+mn-lt"/>
                        <a:cs typeface="Arial" pitchFamily="34" charset="0"/>
                      </a:endParaRPr>
                    </a:p>
                  </a:txBody>
                  <a:tcPr marL="71455" marR="71455" marT="37056" marB="37056"/>
                </a:tc>
                <a:tc rowSpan="4">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latin typeface="+mn-lt"/>
                          <a:ea typeface="+mn-ea"/>
                          <a:cs typeface="+mn-cs"/>
                        </a:rPr>
                        <a:t>Escriba el código que corresponda a la unidad de embalaje utilizada para las ventas de acuerdo a las opciones previstas</a:t>
                      </a:r>
                      <a:endParaRPr lang="es-EC" sz="1200" dirty="0">
                        <a:solidFill>
                          <a:schemeClr val="tx1"/>
                        </a:solidFill>
                        <a:latin typeface="+mn-lt"/>
                        <a:cs typeface="Arial" pitchFamily="34" charset="0"/>
                      </a:endParaRPr>
                    </a:p>
                  </a:txBody>
                  <a:tcPr marL="71455" marR="71455" marT="37056" marB="37056" anchor="ctr"/>
                </a:tc>
                <a:extLst>
                  <a:ext uri="{0D108BD9-81ED-4DB2-BD59-A6C34878D82A}">
                    <a16:rowId xmlns="" xmlns:a16="http://schemas.microsoft.com/office/drawing/2014/main" val="10001"/>
                  </a:ext>
                </a:extLst>
              </a:tr>
              <a:tr h="296451">
                <a:tc vMerge="1">
                  <a:txBody>
                    <a:bodyPr/>
                    <a:lstStyle/>
                    <a:p>
                      <a:pPr algn="ctr"/>
                      <a:endParaRPr lang="es-EC" dirty="0">
                        <a:solidFill>
                          <a:schemeClr val="tx1"/>
                        </a:solidFill>
                      </a:endParaRPr>
                    </a:p>
                  </a:txBody>
                  <a:tcPr/>
                </a:tc>
                <a:tc>
                  <a:txBody>
                    <a:bodyPr/>
                    <a:lstStyle/>
                    <a:p>
                      <a:pPr algn="ctr"/>
                      <a:r>
                        <a:rPr lang="es-EC" sz="1200" dirty="0">
                          <a:solidFill>
                            <a:schemeClr val="tx1"/>
                          </a:solidFill>
                          <a:latin typeface="+mn-lt"/>
                          <a:cs typeface="Arial" pitchFamily="34" charset="0"/>
                        </a:rPr>
                        <a:t>Tabaco</a:t>
                      </a:r>
                    </a:p>
                  </a:txBody>
                  <a:tcPr marL="71455" marR="71455" marT="37056" marB="37056"/>
                </a:tc>
                <a:tc>
                  <a:txBody>
                    <a:bodyPr/>
                    <a:lstStyle/>
                    <a:p>
                      <a:pPr algn="ctr"/>
                      <a:r>
                        <a:rPr lang="es-EC" sz="1200" dirty="0">
                          <a:latin typeface="+mn-lt"/>
                          <a:cs typeface="Arial" pitchFamily="34" charset="0"/>
                        </a:rPr>
                        <a:t>2</a:t>
                      </a:r>
                      <a:endParaRPr lang="es-EC" sz="1200" dirty="0">
                        <a:solidFill>
                          <a:schemeClr val="tx1"/>
                        </a:solidFill>
                        <a:latin typeface="+mn-lt"/>
                        <a:cs typeface="Arial" pitchFamily="34" charset="0"/>
                      </a:endParaRPr>
                    </a:p>
                  </a:txBody>
                  <a:tcPr marL="71455" marR="71455" marT="37056" marB="37056"/>
                </a:tc>
                <a:tc vMerge="1">
                  <a:txBody>
                    <a:bodyPr/>
                    <a:lstStyle/>
                    <a:p>
                      <a:pPr algn="l"/>
                      <a:endParaRPr lang="es-EC" sz="2000" dirty="0">
                        <a:solidFill>
                          <a:schemeClr val="tx1"/>
                        </a:solidFill>
                        <a:latin typeface="Arial" pitchFamily="34" charset="0"/>
                        <a:cs typeface="Arial" pitchFamily="34" charset="0"/>
                      </a:endParaRPr>
                    </a:p>
                  </a:txBody>
                  <a:tcPr/>
                </a:tc>
                <a:extLst>
                  <a:ext uri="{0D108BD9-81ED-4DB2-BD59-A6C34878D82A}">
                    <a16:rowId xmlns="" xmlns:a16="http://schemas.microsoft.com/office/drawing/2014/main" val="10002"/>
                  </a:ext>
                </a:extLst>
              </a:tr>
              <a:tr h="296451">
                <a:tc vMerge="1">
                  <a:txBody>
                    <a:bodyPr/>
                    <a:lstStyle/>
                    <a:p>
                      <a:pPr algn="ctr"/>
                      <a:endParaRPr lang="es-EC" sz="2000" dirty="0">
                        <a:solidFill>
                          <a:schemeClr val="tx1"/>
                        </a:solidFill>
                        <a:latin typeface="Arial" pitchFamily="34" charset="0"/>
                        <a:cs typeface="Arial" pitchFamily="34" charset="0"/>
                      </a:endParaRPr>
                    </a:p>
                  </a:txBody>
                  <a:tcPr anchor="ctr"/>
                </a:tc>
                <a:tc>
                  <a:txBody>
                    <a:bodyPr/>
                    <a:lstStyle/>
                    <a:p>
                      <a:pPr algn="ctr"/>
                      <a:r>
                        <a:rPr lang="es-EC" sz="1200" dirty="0">
                          <a:solidFill>
                            <a:schemeClr val="tx1"/>
                          </a:solidFill>
                          <a:latin typeface="+mn-lt"/>
                          <a:cs typeface="Arial" pitchFamily="34" charset="0"/>
                        </a:rPr>
                        <a:t>Bonche</a:t>
                      </a:r>
                    </a:p>
                  </a:txBody>
                  <a:tcPr marL="71455" marR="71455" marT="37056" marB="37056"/>
                </a:tc>
                <a:tc>
                  <a:txBody>
                    <a:bodyPr/>
                    <a:lstStyle/>
                    <a:p>
                      <a:pPr algn="ctr"/>
                      <a:r>
                        <a:rPr lang="es-EC" sz="1200" dirty="0">
                          <a:solidFill>
                            <a:schemeClr val="tx1"/>
                          </a:solidFill>
                          <a:latin typeface="+mn-lt"/>
                          <a:cs typeface="Arial" pitchFamily="34" charset="0"/>
                        </a:rPr>
                        <a:t>3</a:t>
                      </a:r>
                    </a:p>
                  </a:txBody>
                  <a:tcPr marL="71455" marR="71455" marT="37056" marB="37056"/>
                </a:tc>
                <a:tc vMerge="1">
                  <a:txBody>
                    <a:bodyPr/>
                    <a:lstStyle/>
                    <a:p>
                      <a:pPr algn="l"/>
                      <a:endParaRPr lang="es-EC" sz="2000" dirty="0">
                        <a:solidFill>
                          <a:schemeClr val="tx1"/>
                        </a:solidFill>
                        <a:latin typeface="Arial" pitchFamily="34" charset="0"/>
                        <a:cs typeface="Arial" pitchFamily="34" charset="0"/>
                      </a:endParaRPr>
                    </a:p>
                  </a:txBody>
                  <a:tcPr/>
                </a:tc>
                <a:extLst>
                  <a:ext uri="{0D108BD9-81ED-4DB2-BD59-A6C34878D82A}">
                    <a16:rowId xmlns="" xmlns:a16="http://schemas.microsoft.com/office/drawing/2014/main" val="10003"/>
                  </a:ext>
                </a:extLst>
              </a:tr>
              <a:tr h="296451">
                <a:tc vMerge="1">
                  <a:txBody>
                    <a:bodyPr/>
                    <a:lstStyle/>
                    <a:p>
                      <a:pPr algn="ctr"/>
                      <a:endParaRPr lang="es-EC" sz="2000" dirty="0">
                        <a:solidFill>
                          <a:schemeClr val="tx1"/>
                        </a:solidFill>
                        <a:latin typeface="Arial" pitchFamily="34" charset="0"/>
                        <a:cs typeface="Arial" pitchFamily="34" charset="0"/>
                      </a:endParaRPr>
                    </a:p>
                  </a:txBody>
                  <a:tcPr anchor="ctr"/>
                </a:tc>
                <a:tc>
                  <a:txBody>
                    <a:bodyPr/>
                    <a:lstStyle/>
                    <a:p>
                      <a:pPr algn="ctr"/>
                      <a:r>
                        <a:rPr lang="es-EC" sz="1200" dirty="0">
                          <a:solidFill>
                            <a:schemeClr val="tx1"/>
                          </a:solidFill>
                          <a:latin typeface="+mn-lt"/>
                          <a:cs typeface="Arial" pitchFamily="34" charset="0"/>
                        </a:rPr>
                        <a:t>Bouquet</a:t>
                      </a:r>
                    </a:p>
                  </a:txBody>
                  <a:tcPr marL="71455" marR="71455" marT="37056" marB="37056"/>
                </a:tc>
                <a:tc>
                  <a:txBody>
                    <a:bodyPr/>
                    <a:lstStyle/>
                    <a:p>
                      <a:pPr algn="ctr"/>
                      <a:r>
                        <a:rPr lang="es-EC" sz="1200" dirty="0">
                          <a:solidFill>
                            <a:schemeClr val="tx1"/>
                          </a:solidFill>
                          <a:latin typeface="+mn-lt"/>
                          <a:cs typeface="Arial" pitchFamily="34" charset="0"/>
                        </a:rPr>
                        <a:t>4</a:t>
                      </a:r>
                    </a:p>
                  </a:txBody>
                  <a:tcPr marL="71455" marR="71455" marT="37056" marB="37056"/>
                </a:tc>
                <a:tc vMerge="1">
                  <a:txBody>
                    <a:bodyPr/>
                    <a:lstStyle/>
                    <a:p>
                      <a:pPr algn="l"/>
                      <a:endParaRPr lang="es-EC" sz="2000" dirty="0">
                        <a:solidFill>
                          <a:schemeClr val="tx1"/>
                        </a:solidFill>
                        <a:latin typeface="Arial" pitchFamily="34" charset="0"/>
                        <a:cs typeface="Arial" pitchFamily="34" charset="0"/>
                      </a:endParaRPr>
                    </a:p>
                  </a:txBody>
                  <a:tcPr/>
                </a:tc>
                <a:extLst>
                  <a:ext uri="{0D108BD9-81ED-4DB2-BD59-A6C34878D82A}">
                    <a16:rowId xmlns="" xmlns:a16="http://schemas.microsoft.com/office/drawing/2014/main" val="10004"/>
                  </a:ext>
                </a:extLst>
              </a:tr>
            </a:tbl>
          </a:graphicData>
        </a:graphic>
      </p:graphicFrame>
      <p:sp>
        <p:nvSpPr>
          <p:cNvPr id="22" name="19 Rectángulo redondeado">
            <a:extLst>
              <a:ext uri="{FF2B5EF4-FFF2-40B4-BE49-F238E27FC236}">
                <a16:creationId xmlns="" xmlns:a16="http://schemas.microsoft.com/office/drawing/2014/main" id="{D7349FCF-392C-4782-9B3A-7447F17FB563}"/>
              </a:ext>
            </a:extLst>
          </p:cNvPr>
          <p:cNvSpPr/>
          <p:nvPr/>
        </p:nvSpPr>
        <p:spPr>
          <a:xfrm>
            <a:off x="6167280" y="4561080"/>
            <a:ext cx="5117646" cy="1704515"/>
          </a:xfrm>
          <a:prstGeom prst="roundRect">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rtlCol="0" anchor="ctr"/>
          <a:lstStyle/>
          <a:p>
            <a:pPr algn="just" fontAlgn="base">
              <a:spcBef>
                <a:spcPct val="0"/>
              </a:spcBef>
              <a:spcAft>
                <a:spcPct val="0"/>
              </a:spcAft>
              <a:buFont typeface="Wingdings" pitchFamily="2" charset="2"/>
              <a:buChar char="q"/>
            </a:pPr>
            <a:r>
              <a:rPr lang="es-MX" sz="1400" dirty="0">
                <a:solidFill>
                  <a:prstClr val="black"/>
                </a:solidFill>
                <a:latin typeface="+mj-lt"/>
                <a:cs typeface="Arial" pitchFamily="34" charset="0"/>
              </a:rPr>
              <a:t> Si la unidad de embalaje es diferente pregunte el nombre de la unidad, el número de tallos, el número de bonches que tiene cada unidad .</a:t>
            </a:r>
          </a:p>
          <a:p>
            <a:pPr algn="just" fontAlgn="base">
              <a:spcBef>
                <a:spcPct val="0"/>
              </a:spcBef>
              <a:spcAft>
                <a:spcPct val="0"/>
              </a:spcAft>
              <a:buFont typeface="Wingdings" pitchFamily="2" charset="2"/>
              <a:buChar char="q"/>
            </a:pPr>
            <a:endParaRPr lang="es-MX" sz="1400" dirty="0">
              <a:solidFill>
                <a:prstClr val="black"/>
              </a:solidFill>
              <a:latin typeface="+mj-lt"/>
              <a:cs typeface="Arial" pitchFamily="34" charset="0"/>
            </a:endParaRPr>
          </a:p>
          <a:p>
            <a:pPr algn="just" fontAlgn="base">
              <a:spcBef>
                <a:spcPct val="0"/>
              </a:spcBef>
              <a:spcAft>
                <a:spcPct val="0"/>
              </a:spcAft>
              <a:buFont typeface="Wingdings" pitchFamily="2" charset="2"/>
              <a:buChar char="q"/>
            </a:pPr>
            <a:r>
              <a:rPr lang="es-MX" sz="1400" dirty="0">
                <a:solidFill>
                  <a:prstClr val="black"/>
                </a:solidFill>
                <a:latin typeface="+mj-lt"/>
                <a:cs typeface="Arial" pitchFamily="34" charset="0"/>
              </a:rPr>
              <a:t> Escriba en observaciones la nueva unidad que la Persona Productora está empleando.</a:t>
            </a:r>
          </a:p>
        </p:txBody>
      </p:sp>
    </p:spTree>
    <p:extLst>
      <p:ext uri="{BB962C8B-B14F-4D97-AF65-F5344CB8AC3E}">
        <p14:creationId xmlns:p14="http://schemas.microsoft.com/office/powerpoint/2010/main" val="3138327145"/>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Rectángulo">
            <a:extLst>
              <a:ext uri="{FF2B5EF4-FFF2-40B4-BE49-F238E27FC236}">
                <a16:creationId xmlns:a16="http://schemas.microsoft.com/office/drawing/2014/main" xmlns="" id="{FE26F3EB-349F-4D60-8992-0DE6A7FFF948}"/>
              </a:ext>
            </a:extLst>
          </p:cNvPr>
          <p:cNvSpPr/>
          <p:nvPr/>
        </p:nvSpPr>
        <p:spPr>
          <a:xfrm>
            <a:off x="1412428" y="1389164"/>
            <a:ext cx="5006623" cy="27699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just"/>
            <a:r>
              <a:rPr lang="es-MX" sz="1200" b="1" dirty="0">
                <a:solidFill>
                  <a:prstClr val="black"/>
                </a:solidFill>
                <a:cs typeface="Arial" pitchFamily="34" charset="0"/>
              </a:rPr>
              <a:t>Columna 10. Número total de unidades de embalaje vendidas</a:t>
            </a:r>
            <a:endParaRPr lang="es-MX" sz="1200" dirty="0">
              <a:solidFill>
                <a:prstClr val="black"/>
              </a:solidFill>
              <a:cs typeface="Arial" pitchFamily="34" charset="0"/>
            </a:endParaRPr>
          </a:p>
        </p:txBody>
      </p:sp>
      <p:graphicFrame>
        <p:nvGraphicFramePr>
          <p:cNvPr id="5" name="3 Tabla">
            <a:extLst>
              <a:ext uri="{FF2B5EF4-FFF2-40B4-BE49-F238E27FC236}">
                <a16:creationId xmlns:a16="http://schemas.microsoft.com/office/drawing/2014/main" xmlns="" id="{B4144BBE-00AB-4D76-A260-A82D594006C4}"/>
              </a:ext>
            </a:extLst>
          </p:cNvPr>
          <p:cNvGraphicFramePr>
            <a:graphicFrameLocks noGrp="1"/>
          </p:cNvGraphicFramePr>
          <p:nvPr>
            <p:extLst/>
          </p:nvPr>
        </p:nvGraphicFramePr>
        <p:xfrm>
          <a:off x="1065187" y="1828129"/>
          <a:ext cx="6485063" cy="1008112"/>
        </p:xfrm>
        <a:graphic>
          <a:graphicData uri="http://schemas.openxmlformats.org/drawingml/2006/table">
            <a:tbl>
              <a:tblPr firstRow="1" bandRow="1">
                <a:tableStyleId>{BC89EF96-8CEA-46FF-86C4-4CE0E7609802}</a:tableStyleId>
              </a:tblPr>
              <a:tblGrid>
                <a:gridCol w="1815819">
                  <a:extLst>
                    <a:ext uri="{9D8B030D-6E8A-4147-A177-3AD203B41FA5}">
                      <a16:colId xmlns:a16="http://schemas.microsoft.com/office/drawing/2014/main" xmlns="" val="20000"/>
                    </a:ext>
                  </a:extLst>
                </a:gridCol>
                <a:gridCol w="4669244">
                  <a:extLst>
                    <a:ext uri="{9D8B030D-6E8A-4147-A177-3AD203B41FA5}">
                      <a16:colId xmlns:a16="http://schemas.microsoft.com/office/drawing/2014/main" xmlns="" val="20001"/>
                    </a:ext>
                  </a:extLst>
                </a:gridCol>
              </a:tblGrid>
              <a:tr h="296451">
                <a:tc>
                  <a:txBody>
                    <a:bodyPr/>
                    <a:lstStyle/>
                    <a:p>
                      <a:pPr marL="0" algn="ctr" defTabSz="914400" rtl="0" eaLnBrk="1" latinLnBrk="0" hangingPunct="1"/>
                      <a:r>
                        <a:rPr lang="es-EC" sz="1100" b="1" kern="1200" dirty="0">
                          <a:solidFill>
                            <a:schemeClr val="tx1"/>
                          </a:solidFill>
                          <a:latin typeface="+mj-lt"/>
                          <a:ea typeface="+mn-ea"/>
                          <a:cs typeface="Arial" pitchFamily="34" charset="0"/>
                        </a:rPr>
                        <a:t>Casillero</a:t>
                      </a:r>
                    </a:p>
                  </a:txBody>
                  <a:tcPr marL="71455" marR="71455" marT="37056" marB="37056">
                    <a:solidFill>
                      <a:schemeClr val="accent1">
                        <a:lumMod val="60000"/>
                        <a:lumOff val="40000"/>
                      </a:schemeClr>
                    </a:solidFill>
                  </a:tcPr>
                </a:tc>
                <a:tc>
                  <a:txBody>
                    <a:bodyPr/>
                    <a:lstStyle/>
                    <a:p>
                      <a:pPr marL="0" algn="ctr" defTabSz="914400" rtl="0" eaLnBrk="1" latinLnBrk="0" hangingPunct="1"/>
                      <a:r>
                        <a:rPr lang="es-EC" sz="1100" b="1" kern="1200" dirty="0">
                          <a:solidFill>
                            <a:schemeClr val="tx1"/>
                          </a:solidFill>
                          <a:latin typeface="+mj-lt"/>
                          <a:ea typeface="+mn-ea"/>
                          <a:cs typeface="Arial" pitchFamily="34" charset="0"/>
                        </a:rPr>
                        <a:t>Instrucciones</a:t>
                      </a:r>
                    </a:p>
                  </a:txBody>
                  <a:tcPr marL="71455" marR="71455" marT="37056" marB="37056">
                    <a:solidFill>
                      <a:schemeClr val="accent1">
                        <a:lumMod val="60000"/>
                        <a:lumOff val="40000"/>
                      </a:schemeClr>
                    </a:solidFill>
                  </a:tcPr>
                </a:tc>
                <a:extLst>
                  <a:ext uri="{0D108BD9-81ED-4DB2-BD59-A6C34878D82A}">
                    <a16:rowId xmlns:a16="http://schemas.microsoft.com/office/drawing/2014/main" xmlns="" val="10000"/>
                  </a:ext>
                </a:extLst>
              </a:tr>
              <a:tr h="711661">
                <a:tc>
                  <a:txBody>
                    <a:bodyPr/>
                    <a:lstStyle/>
                    <a:p>
                      <a:pPr algn="ctr"/>
                      <a:r>
                        <a:rPr lang="es-EC" sz="1100" dirty="0">
                          <a:solidFill>
                            <a:schemeClr val="tx1"/>
                          </a:solidFill>
                          <a:latin typeface="+mj-lt"/>
                          <a:cs typeface="Arial" pitchFamily="34" charset="0"/>
                        </a:rPr>
                        <a:t>711</a:t>
                      </a:r>
                    </a:p>
                  </a:txBody>
                  <a:tcPr marL="71455" marR="71455" marT="37056" marB="37056"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100" b="0" i="0" u="none" strike="noStrike" cap="none" normalizeH="0" baseline="0" dirty="0">
                          <a:ln>
                            <a:noFill/>
                          </a:ln>
                          <a:solidFill>
                            <a:srgbClr val="000000"/>
                          </a:solidFill>
                          <a:effectLst/>
                          <a:latin typeface="+mn-lt"/>
                          <a:ea typeface="Times New Roman" pitchFamily="18" charset="0"/>
                          <a:cs typeface="Times New Roman" pitchFamily="18" charset="0"/>
                        </a:rPr>
                        <a:t>Registre el número total de unidades de embalaje vendidas para cada especie.</a:t>
                      </a:r>
                      <a:endParaRPr lang="es-EC" sz="1100" dirty="0">
                        <a:latin typeface="+mn-lt"/>
                        <a:cs typeface="Arial" pitchFamily="34" charset="0"/>
                      </a:endParaRPr>
                    </a:p>
                    <a:p>
                      <a:pPr algn="just"/>
                      <a:endParaRPr lang="es-EC" sz="1100" kern="1200" dirty="0">
                        <a:solidFill>
                          <a:schemeClr val="tx1"/>
                        </a:solidFill>
                        <a:latin typeface="+mn-lt"/>
                        <a:ea typeface="+mn-ea"/>
                        <a:cs typeface="+mn-cs"/>
                      </a:endParaRPr>
                    </a:p>
                  </a:txBody>
                  <a:tcPr marL="71455" marR="71455" marT="37056" marB="37056"/>
                </a:tc>
                <a:extLst>
                  <a:ext uri="{0D108BD9-81ED-4DB2-BD59-A6C34878D82A}">
                    <a16:rowId xmlns:a16="http://schemas.microsoft.com/office/drawing/2014/main" xmlns="" val="10001"/>
                  </a:ext>
                </a:extLst>
              </a:tr>
            </a:tbl>
          </a:graphicData>
        </a:graphic>
      </p:graphicFrame>
      <p:sp>
        <p:nvSpPr>
          <p:cNvPr id="6" name="5 Rectángulo">
            <a:extLst>
              <a:ext uri="{FF2B5EF4-FFF2-40B4-BE49-F238E27FC236}">
                <a16:creationId xmlns:a16="http://schemas.microsoft.com/office/drawing/2014/main" xmlns="" id="{54DB56C4-8C9E-49CC-90CC-9C0A047C12C4}"/>
              </a:ext>
            </a:extLst>
          </p:cNvPr>
          <p:cNvSpPr/>
          <p:nvPr/>
        </p:nvSpPr>
        <p:spPr>
          <a:xfrm>
            <a:off x="1412428" y="3100232"/>
            <a:ext cx="3499983" cy="27699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just"/>
            <a:r>
              <a:rPr lang="es-MX" sz="1200" b="1" dirty="0">
                <a:solidFill>
                  <a:prstClr val="black"/>
                </a:solidFill>
                <a:cs typeface="Arial" pitchFamily="34" charset="0"/>
              </a:rPr>
              <a:t>Columna 11. Tallos por unidad d embalaje</a:t>
            </a:r>
            <a:endParaRPr lang="es-MX" sz="1200" dirty="0">
              <a:solidFill>
                <a:prstClr val="black"/>
              </a:solidFill>
              <a:cs typeface="Arial" pitchFamily="34" charset="0"/>
            </a:endParaRPr>
          </a:p>
        </p:txBody>
      </p:sp>
      <p:graphicFrame>
        <p:nvGraphicFramePr>
          <p:cNvPr id="7" name="6 Tabla">
            <a:extLst>
              <a:ext uri="{FF2B5EF4-FFF2-40B4-BE49-F238E27FC236}">
                <a16:creationId xmlns:a16="http://schemas.microsoft.com/office/drawing/2014/main" xmlns="" id="{AB8ACECB-99FC-4B57-BC8F-F2E09D5C7C94}"/>
              </a:ext>
            </a:extLst>
          </p:cNvPr>
          <p:cNvGraphicFramePr>
            <a:graphicFrameLocks noGrp="1"/>
          </p:cNvGraphicFramePr>
          <p:nvPr>
            <p:extLst/>
          </p:nvPr>
        </p:nvGraphicFramePr>
        <p:xfrm>
          <a:off x="1065186" y="3605021"/>
          <a:ext cx="6485064" cy="1031420"/>
        </p:xfrm>
        <a:graphic>
          <a:graphicData uri="http://schemas.openxmlformats.org/drawingml/2006/table">
            <a:tbl>
              <a:tblPr firstRow="1" bandRow="1">
                <a:tableStyleId>{BC89EF96-8CEA-46FF-86C4-4CE0E7609802}</a:tableStyleId>
              </a:tblPr>
              <a:tblGrid>
                <a:gridCol w="1815818">
                  <a:extLst>
                    <a:ext uri="{9D8B030D-6E8A-4147-A177-3AD203B41FA5}">
                      <a16:colId xmlns:a16="http://schemas.microsoft.com/office/drawing/2014/main" xmlns="" val="20000"/>
                    </a:ext>
                  </a:extLst>
                </a:gridCol>
                <a:gridCol w="4669246">
                  <a:extLst>
                    <a:ext uri="{9D8B030D-6E8A-4147-A177-3AD203B41FA5}">
                      <a16:colId xmlns:a16="http://schemas.microsoft.com/office/drawing/2014/main" xmlns="" val="20001"/>
                    </a:ext>
                  </a:extLst>
                </a:gridCol>
              </a:tblGrid>
              <a:tr h="296451">
                <a:tc>
                  <a:txBody>
                    <a:bodyPr/>
                    <a:lstStyle/>
                    <a:p>
                      <a:pPr marL="0" algn="ctr" defTabSz="914400" rtl="0" eaLnBrk="1" latinLnBrk="0" hangingPunct="1"/>
                      <a:r>
                        <a:rPr lang="es-EC" sz="1100" b="1" kern="1200" dirty="0">
                          <a:solidFill>
                            <a:schemeClr val="tx1"/>
                          </a:solidFill>
                          <a:latin typeface="+mj-lt"/>
                          <a:ea typeface="+mn-ea"/>
                          <a:cs typeface="Arial" pitchFamily="34" charset="0"/>
                        </a:rPr>
                        <a:t>Casillero</a:t>
                      </a:r>
                    </a:p>
                  </a:txBody>
                  <a:tcPr marL="71455" marR="71455" marT="37056" marB="37056">
                    <a:solidFill>
                      <a:schemeClr val="accent1">
                        <a:lumMod val="60000"/>
                        <a:lumOff val="40000"/>
                      </a:schemeClr>
                    </a:solidFill>
                  </a:tcPr>
                </a:tc>
                <a:tc>
                  <a:txBody>
                    <a:bodyPr/>
                    <a:lstStyle/>
                    <a:p>
                      <a:pPr marL="0" algn="ctr" defTabSz="914400" rtl="0" eaLnBrk="1" latinLnBrk="0" hangingPunct="1"/>
                      <a:r>
                        <a:rPr lang="es-EC" sz="1100" b="1" kern="1200" dirty="0">
                          <a:solidFill>
                            <a:schemeClr val="tx1"/>
                          </a:solidFill>
                          <a:latin typeface="+mj-lt"/>
                          <a:ea typeface="+mn-ea"/>
                          <a:cs typeface="Arial" pitchFamily="34" charset="0"/>
                        </a:rPr>
                        <a:t>Instrucciones</a:t>
                      </a:r>
                    </a:p>
                  </a:txBody>
                  <a:tcPr marL="71455" marR="71455" marT="37056" marB="37056">
                    <a:solidFill>
                      <a:schemeClr val="accent1">
                        <a:lumMod val="60000"/>
                        <a:lumOff val="40000"/>
                      </a:schemeClr>
                    </a:solidFill>
                  </a:tcPr>
                </a:tc>
                <a:extLst>
                  <a:ext uri="{0D108BD9-81ED-4DB2-BD59-A6C34878D82A}">
                    <a16:rowId xmlns:a16="http://schemas.microsoft.com/office/drawing/2014/main" xmlns="" val="10000"/>
                  </a:ext>
                </a:extLst>
              </a:tr>
              <a:tr h="734969">
                <a:tc>
                  <a:txBody>
                    <a:bodyPr/>
                    <a:lstStyle/>
                    <a:p>
                      <a:pPr algn="ctr"/>
                      <a:r>
                        <a:rPr lang="es-EC" sz="1100" dirty="0">
                          <a:solidFill>
                            <a:schemeClr val="tx1"/>
                          </a:solidFill>
                          <a:latin typeface="+mj-lt"/>
                          <a:cs typeface="Arial" pitchFamily="34" charset="0"/>
                        </a:rPr>
                        <a:t>712</a:t>
                      </a:r>
                    </a:p>
                  </a:txBody>
                  <a:tcPr marL="71455" marR="71455" marT="37056" marB="37056" anchor="ct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lang="es-MX" sz="1100" dirty="0">
                          <a:solidFill>
                            <a:srgbClr val="000000"/>
                          </a:solidFill>
                          <a:latin typeface="+mn-lt"/>
                          <a:ea typeface="Times New Roman" pitchFamily="18" charset="0"/>
                          <a:cs typeface="Times New Roman" pitchFamily="18" charset="0"/>
                        </a:rPr>
                        <a:t>Registre el número de tallos que contenga cada unidad de embalaje.</a:t>
                      </a:r>
                    </a:p>
                  </a:txBody>
                  <a:tcPr marL="71455" marR="71455" marT="37056" marB="37056"/>
                </a:tc>
                <a:extLst>
                  <a:ext uri="{0D108BD9-81ED-4DB2-BD59-A6C34878D82A}">
                    <a16:rowId xmlns:a16="http://schemas.microsoft.com/office/drawing/2014/main" xmlns="" val="10001"/>
                  </a:ext>
                </a:extLst>
              </a:tr>
            </a:tbl>
          </a:graphicData>
        </a:graphic>
      </p:graphicFrame>
      <p:sp>
        <p:nvSpPr>
          <p:cNvPr id="8" name="7 Rectángulo redondeado">
            <a:extLst>
              <a:ext uri="{FF2B5EF4-FFF2-40B4-BE49-F238E27FC236}">
                <a16:creationId xmlns:a16="http://schemas.microsoft.com/office/drawing/2014/main" xmlns="" id="{ED8AF92B-39B1-4A02-A71B-00867ED0AE34}"/>
              </a:ext>
            </a:extLst>
          </p:cNvPr>
          <p:cNvSpPr/>
          <p:nvPr/>
        </p:nvSpPr>
        <p:spPr>
          <a:xfrm>
            <a:off x="2340615" y="4424304"/>
            <a:ext cx="6485063" cy="2433696"/>
          </a:xfrm>
          <a:prstGeom prst="round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r>
              <a:rPr lang="es-MX" sz="1400" dirty="0">
                <a:solidFill>
                  <a:srgbClr val="000000"/>
                </a:solidFill>
                <a:latin typeface="+mj-lt"/>
                <a:ea typeface="Times New Roman" pitchFamily="18" charset="0"/>
                <a:cs typeface="Times New Roman" pitchFamily="18" charset="0"/>
              </a:rPr>
              <a:t>Si se ha comercializado una misma especie de flor en diferentes unidades de embalaje convierta las cantidades a una sola unidad.</a:t>
            </a:r>
          </a:p>
          <a:p>
            <a:pPr algn="just" fontAlgn="base">
              <a:spcBef>
                <a:spcPct val="0"/>
              </a:spcBef>
              <a:spcAft>
                <a:spcPct val="0"/>
              </a:spcAft>
            </a:pPr>
            <a:endParaRPr lang="es-MX" sz="1400" dirty="0">
              <a:solidFill>
                <a:srgbClr val="000000"/>
              </a:solidFill>
              <a:latin typeface="+mj-lt"/>
              <a:ea typeface="Times New Roman" pitchFamily="18" charset="0"/>
              <a:cs typeface="Times New Roman" pitchFamily="18" charset="0"/>
            </a:endParaRPr>
          </a:p>
          <a:p>
            <a:pPr algn="just" fontAlgn="base">
              <a:spcBef>
                <a:spcPct val="0"/>
              </a:spcBef>
              <a:spcAft>
                <a:spcPct val="0"/>
              </a:spcAft>
              <a:buFont typeface="Wingdings" pitchFamily="2" charset="2"/>
              <a:buChar char="q"/>
            </a:pPr>
            <a:r>
              <a:rPr lang="es-MX" sz="1400" dirty="0">
                <a:solidFill>
                  <a:srgbClr val="000000"/>
                </a:solidFill>
                <a:latin typeface="+mj-lt"/>
                <a:ea typeface="Times New Roman" pitchFamily="18" charset="0"/>
                <a:cs typeface="Times New Roman" pitchFamily="18" charset="0"/>
              </a:rPr>
              <a:t>Si la unidad de embalaje es distinta a las anteriores transforme este dato, preguntando cuantos tallos o flores ingresan en la unidad mencionada y cuantos tallos en la unidad que usted va a transformar.</a:t>
            </a: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a:lnSpc>
                <a:spcPct val="80000"/>
              </a:lnSpc>
              <a:buFont typeface="Wingdings" pitchFamily="2" charset="2"/>
              <a:buChar char="q"/>
            </a:pPr>
            <a:endParaRPr lang="es-ES" sz="1400" dirty="0">
              <a:solidFill>
                <a:prstClr val="black"/>
              </a:solidFill>
              <a:latin typeface="+mj-lt"/>
              <a:cs typeface="Arial" pitchFamily="34" charset="0"/>
            </a:endParaRPr>
          </a:p>
        </p:txBody>
      </p:sp>
      <p:grpSp>
        <p:nvGrpSpPr>
          <p:cNvPr id="9" name="12 Grupo">
            <a:extLst>
              <a:ext uri="{FF2B5EF4-FFF2-40B4-BE49-F238E27FC236}">
                <a16:creationId xmlns:a16="http://schemas.microsoft.com/office/drawing/2014/main" xmlns="" id="{E60E4A3C-F445-4034-AD93-E1686547FAF2}"/>
              </a:ext>
            </a:extLst>
          </p:cNvPr>
          <p:cNvGrpSpPr/>
          <p:nvPr/>
        </p:nvGrpSpPr>
        <p:grpSpPr>
          <a:xfrm>
            <a:off x="590624" y="4822612"/>
            <a:ext cx="2180737" cy="1637079"/>
            <a:chOff x="2083113" y="6944428"/>
            <a:chExt cx="1323104" cy="678241"/>
          </a:xfrm>
        </p:grpSpPr>
        <p:pic>
          <p:nvPicPr>
            <p:cNvPr id="10" name="Picture 2">
              <a:extLst>
                <a:ext uri="{FF2B5EF4-FFF2-40B4-BE49-F238E27FC236}">
                  <a16:creationId xmlns:a16="http://schemas.microsoft.com/office/drawing/2014/main" xmlns="" id="{9932E2A5-82D4-4030-B063-431A56A04339}"/>
                </a:ext>
              </a:extLst>
            </p:cNvPr>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453867" y="7049338"/>
              <a:ext cx="631862" cy="573331"/>
            </a:xfrm>
            <a:prstGeom prst="rect">
              <a:avLst/>
            </a:prstGeom>
            <a:noFill/>
            <a:ln w="9525">
              <a:noFill/>
              <a:miter lim="800000"/>
              <a:headEnd/>
              <a:tailEnd/>
            </a:ln>
          </p:spPr>
        </p:pic>
        <p:sp>
          <p:nvSpPr>
            <p:cNvPr id="11" name="14 CuadroTexto">
              <a:extLst>
                <a:ext uri="{FF2B5EF4-FFF2-40B4-BE49-F238E27FC236}">
                  <a16:creationId xmlns:a16="http://schemas.microsoft.com/office/drawing/2014/main" xmlns="" id="{EB4112DD-2BE5-47BD-BE3F-93C40D0DC4EC}"/>
                </a:ext>
              </a:extLst>
            </p:cNvPr>
            <p:cNvSpPr txBox="1"/>
            <p:nvPr/>
          </p:nvSpPr>
          <p:spPr>
            <a:xfrm>
              <a:off x="2083113" y="6944428"/>
              <a:ext cx="1323104" cy="215755"/>
            </a:xfrm>
            <a:prstGeom prst="rect">
              <a:avLst/>
            </a:prstGeom>
            <a:noFill/>
          </p:spPr>
          <p:txBody>
            <a:bodyPr wrap="square" rtlCol="0">
              <a:spAutoFit/>
            </a:bodyPr>
            <a:lstStyle/>
            <a:p>
              <a:pPr algn="ctr"/>
              <a:r>
                <a:rPr lang="es-EC" sz="1100" b="1" dirty="0">
                  <a:solidFill>
                    <a:schemeClr val="tx2"/>
                  </a:solidFill>
                  <a:effectLst>
                    <a:outerShdw blurRad="38100" dist="38100" dir="2700000" algn="tl">
                      <a:srgbClr val="000000">
                        <a:alpha val="43137"/>
                      </a:srgbClr>
                    </a:outerShdw>
                  </a:effectLst>
                  <a:latin typeface="+mj-lt"/>
                </a:rPr>
                <a:t>IMPORTANTE</a:t>
              </a:r>
            </a:p>
          </p:txBody>
        </p:sp>
      </p:grpSp>
      <p:sp>
        <p:nvSpPr>
          <p:cNvPr id="12" name="Título 1">
            <a:extLst>
              <a:ext uri="{FF2B5EF4-FFF2-40B4-BE49-F238E27FC236}">
                <a16:creationId xmlns:a16="http://schemas.microsoft.com/office/drawing/2014/main" xmlns="" id="{5D0970E2-C7ED-4903-99AA-79CFC6CAD5A1}"/>
              </a:ext>
            </a:extLst>
          </p:cNvPr>
          <p:cNvSpPr>
            <a:spLocks noGrp="1"/>
          </p:cNvSpPr>
          <p:nvPr>
            <p:ph type="title"/>
          </p:nvPr>
        </p:nvSpPr>
        <p:spPr>
          <a:xfrm>
            <a:off x="988319" y="411267"/>
            <a:ext cx="7227771" cy="530024"/>
          </a:xfrm>
        </p:spPr>
        <p:txBody>
          <a:bodyPr>
            <a:normAutofit/>
          </a:bodyPr>
          <a:lstStyle/>
          <a:p>
            <a:r>
              <a:rPr lang="es-ES_tradnl" dirty="0">
                <a:latin typeface="Century Gothic" panose="020B0502020202020204" pitchFamily="34" charset="0"/>
              </a:rPr>
              <a:t>Consideraciones</a:t>
            </a:r>
          </a:p>
        </p:txBody>
      </p:sp>
      <p:sp>
        <p:nvSpPr>
          <p:cNvPr id="13" name="Marcador de contenido 5">
            <a:extLst>
              <a:ext uri="{FF2B5EF4-FFF2-40B4-BE49-F238E27FC236}">
                <a16:creationId xmlns:a16="http://schemas.microsoft.com/office/drawing/2014/main" xmlns="" id="{CF1E78E6-079E-4E96-905D-68200B1DFE2B}"/>
              </a:ext>
            </a:extLst>
          </p:cNvPr>
          <p:cNvSpPr>
            <a:spLocks noGrp="1"/>
          </p:cNvSpPr>
          <p:nvPr>
            <p:ph type="body" sz="quarter" idx="10"/>
          </p:nvPr>
        </p:nvSpPr>
        <p:spPr>
          <a:xfrm>
            <a:off x="993554" y="951026"/>
            <a:ext cx="7227614" cy="287466"/>
          </a:xfrm>
        </p:spPr>
        <p:txBody>
          <a:bodyPr>
            <a:normAutofit fontScale="70000" lnSpcReduction="20000"/>
          </a:bodyPr>
          <a:lstStyle/>
          <a:p>
            <a:r>
              <a:rPr lang="es-MX" dirty="0"/>
              <a:t>Floricultura</a:t>
            </a:r>
            <a:endParaRPr lang="es-EC" dirty="0"/>
          </a:p>
        </p:txBody>
      </p:sp>
      <p:pic>
        <p:nvPicPr>
          <p:cNvPr id="14" name="Picture 5" descr="http://needish-salesads.s3.amazonaws.com/447368-ecuanros_0008-big.jpg">
            <a:extLst>
              <a:ext uri="{FF2B5EF4-FFF2-40B4-BE49-F238E27FC236}">
                <a16:creationId xmlns:a16="http://schemas.microsoft.com/office/drawing/2014/main" xmlns="" id="{586A626A-DE92-49E6-B1BC-B45AC111740C}"/>
              </a:ext>
            </a:extLst>
          </p:cNvPr>
          <p:cNvPicPr>
            <a:picLocks noChangeAspect="1" noChangeArrowheads="1"/>
          </p:cNvPicPr>
          <p:nvPr/>
        </p:nvPicPr>
        <p:blipFill>
          <a:blip r:embed="rId3" cstate="print"/>
          <a:srcRect/>
          <a:stretch>
            <a:fillRect/>
          </a:stretch>
        </p:blipFill>
        <p:spPr bwMode="auto">
          <a:xfrm>
            <a:off x="8216090" y="1690100"/>
            <a:ext cx="3021250" cy="2820263"/>
          </a:xfrm>
          <a:prstGeom prst="rect">
            <a:avLst/>
          </a:prstGeom>
          <a:noFill/>
        </p:spPr>
      </p:pic>
    </p:spTree>
    <p:extLst>
      <p:ext uri="{BB962C8B-B14F-4D97-AF65-F5344CB8AC3E}">
        <p14:creationId xmlns:p14="http://schemas.microsoft.com/office/powerpoint/2010/main" val="227929296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Rectángulo">
            <a:extLst>
              <a:ext uri="{FF2B5EF4-FFF2-40B4-BE49-F238E27FC236}">
                <a16:creationId xmlns:a16="http://schemas.microsoft.com/office/drawing/2014/main" xmlns="" id="{FE26F3EB-349F-4D60-8992-0DE6A7FFF948}"/>
              </a:ext>
            </a:extLst>
          </p:cNvPr>
          <p:cNvSpPr/>
          <p:nvPr/>
        </p:nvSpPr>
        <p:spPr>
          <a:xfrm>
            <a:off x="781078" y="2587299"/>
            <a:ext cx="6485063" cy="27699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just"/>
            <a:r>
              <a:rPr lang="es-MX" sz="1200" b="1" dirty="0">
                <a:solidFill>
                  <a:prstClr val="black"/>
                </a:solidFill>
                <a:cs typeface="Arial" pitchFamily="34" charset="0"/>
              </a:rPr>
              <a:t>Columna 12 a 15. Ingresos</a:t>
            </a:r>
            <a:endParaRPr lang="es-MX" sz="1200" dirty="0">
              <a:solidFill>
                <a:prstClr val="black"/>
              </a:solidFill>
              <a:cs typeface="Arial" pitchFamily="34" charset="0"/>
            </a:endParaRPr>
          </a:p>
        </p:txBody>
      </p:sp>
      <p:graphicFrame>
        <p:nvGraphicFramePr>
          <p:cNvPr id="5" name="3 Tabla">
            <a:extLst>
              <a:ext uri="{FF2B5EF4-FFF2-40B4-BE49-F238E27FC236}">
                <a16:creationId xmlns:a16="http://schemas.microsoft.com/office/drawing/2014/main" xmlns="" id="{B4144BBE-00AB-4D76-A260-A82D594006C4}"/>
              </a:ext>
            </a:extLst>
          </p:cNvPr>
          <p:cNvGraphicFramePr>
            <a:graphicFrameLocks noGrp="1"/>
          </p:cNvGraphicFramePr>
          <p:nvPr>
            <p:extLst/>
          </p:nvPr>
        </p:nvGraphicFramePr>
        <p:xfrm>
          <a:off x="781078" y="3111980"/>
          <a:ext cx="6485063" cy="1785795"/>
        </p:xfrm>
        <a:graphic>
          <a:graphicData uri="http://schemas.openxmlformats.org/drawingml/2006/table">
            <a:tbl>
              <a:tblPr firstRow="1" bandRow="1">
                <a:tableStyleId>{BC89EF96-8CEA-46FF-86C4-4CE0E7609802}</a:tableStyleId>
              </a:tblPr>
              <a:tblGrid>
                <a:gridCol w="1815819">
                  <a:extLst>
                    <a:ext uri="{9D8B030D-6E8A-4147-A177-3AD203B41FA5}">
                      <a16:colId xmlns:a16="http://schemas.microsoft.com/office/drawing/2014/main" xmlns="" val="20000"/>
                    </a:ext>
                  </a:extLst>
                </a:gridCol>
                <a:gridCol w="4669244">
                  <a:extLst>
                    <a:ext uri="{9D8B030D-6E8A-4147-A177-3AD203B41FA5}">
                      <a16:colId xmlns:a16="http://schemas.microsoft.com/office/drawing/2014/main" xmlns="" val="20001"/>
                    </a:ext>
                  </a:extLst>
                </a:gridCol>
              </a:tblGrid>
              <a:tr h="296451">
                <a:tc>
                  <a:txBody>
                    <a:bodyPr/>
                    <a:lstStyle/>
                    <a:p>
                      <a:pPr marL="0" algn="ctr" defTabSz="914400" rtl="0" eaLnBrk="1" latinLnBrk="0" hangingPunct="1"/>
                      <a:r>
                        <a:rPr lang="es-EC" sz="1100" b="1" kern="1200" dirty="0">
                          <a:solidFill>
                            <a:schemeClr val="tx1"/>
                          </a:solidFill>
                          <a:latin typeface="+mj-lt"/>
                          <a:ea typeface="+mn-ea"/>
                          <a:cs typeface="Arial" pitchFamily="34" charset="0"/>
                        </a:rPr>
                        <a:t>Casillero</a:t>
                      </a:r>
                    </a:p>
                  </a:txBody>
                  <a:tcPr marL="71455" marR="71455" marT="37056" marB="37056">
                    <a:solidFill>
                      <a:schemeClr val="accent1">
                        <a:lumMod val="60000"/>
                        <a:lumOff val="40000"/>
                      </a:schemeClr>
                    </a:solidFill>
                  </a:tcPr>
                </a:tc>
                <a:tc>
                  <a:txBody>
                    <a:bodyPr/>
                    <a:lstStyle/>
                    <a:p>
                      <a:pPr marL="0" algn="ctr" defTabSz="914400" rtl="0" eaLnBrk="1" latinLnBrk="0" hangingPunct="1"/>
                      <a:r>
                        <a:rPr lang="es-EC" sz="1100" b="1" kern="1200" dirty="0">
                          <a:solidFill>
                            <a:schemeClr val="tx1"/>
                          </a:solidFill>
                          <a:latin typeface="+mj-lt"/>
                          <a:ea typeface="+mn-ea"/>
                          <a:cs typeface="Arial" pitchFamily="34" charset="0"/>
                        </a:rPr>
                        <a:t>Instrucciones</a:t>
                      </a:r>
                    </a:p>
                  </a:txBody>
                  <a:tcPr marL="71455" marR="71455" marT="37056" marB="37056">
                    <a:solidFill>
                      <a:schemeClr val="accent1">
                        <a:lumMod val="60000"/>
                        <a:lumOff val="40000"/>
                      </a:schemeClr>
                    </a:solidFill>
                  </a:tcPr>
                </a:tc>
                <a:extLst>
                  <a:ext uri="{0D108BD9-81ED-4DB2-BD59-A6C34878D82A}">
                    <a16:rowId xmlns:a16="http://schemas.microsoft.com/office/drawing/2014/main" xmlns="" val="10000"/>
                  </a:ext>
                </a:extLst>
              </a:tr>
              <a:tr h="711661">
                <a:tc>
                  <a:txBody>
                    <a:bodyPr/>
                    <a:lstStyle/>
                    <a:p>
                      <a:pPr algn="ctr"/>
                      <a:r>
                        <a:rPr lang="en-US" sz="1100" dirty="0">
                          <a:solidFill>
                            <a:schemeClr val="tx1"/>
                          </a:solidFill>
                          <a:latin typeface="+mj-lt"/>
                          <a:cs typeface="Arial" pitchFamily="34" charset="0"/>
                        </a:rPr>
                        <a:t>¿Del total de </a:t>
                      </a:r>
                      <a:r>
                        <a:rPr lang="en-US" sz="1100" dirty="0" err="1">
                          <a:solidFill>
                            <a:schemeClr val="tx1"/>
                          </a:solidFill>
                          <a:latin typeface="+mj-lt"/>
                          <a:cs typeface="Arial" pitchFamily="34" charset="0"/>
                        </a:rPr>
                        <a:t>venta</a:t>
                      </a:r>
                      <a:r>
                        <a:rPr lang="en-US" sz="1100" dirty="0">
                          <a:solidFill>
                            <a:schemeClr val="tx1"/>
                          </a:solidFill>
                          <a:latin typeface="+mj-lt"/>
                          <a:cs typeface="Arial" pitchFamily="34" charset="0"/>
                        </a:rPr>
                        <a:t> </a:t>
                      </a:r>
                      <a:r>
                        <a:rPr lang="en-US" sz="1100" dirty="0" err="1">
                          <a:solidFill>
                            <a:schemeClr val="tx1"/>
                          </a:solidFill>
                          <a:latin typeface="+mj-lt"/>
                          <a:cs typeface="Arial" pitchFamily="34" charset="0"/>
                        </a:rPr>
                        <a:t>cuánto</a:t>
                      </a:r>
                      <a:r>
                        <a:rPr lang="en-US" sz="1100" dirty="0">
                          <a:solidFill>
                            <a:schemeClr val="tx1"/>
                          </a:solidFill>
                          <a:latin typeface="+mj-lt"/>
                          <a:cs typeface="Arial" pitchFamily="34" charset="0"/>
                        </a:rPr>
                        <a:t> </a:t>
                      </a:r>
                      <a:r>
                        <a:rPr lang="en-US" sz="1100" dirty="0" err="1">
                          <a:solidFill>
                            <a:schemeClr val="tx1"/>
                          </a:solidFill>
                          <a:latin typeface="+mj-lt"/>
                          <a:cs typeface="Arial" pitchFamily="34" charset="0"/>
                        </a:rPr>
                        <a:t>está</a:t>
                      </a:r>
                      <a:r>
                        <a:rPr lang="en-US" sz="1100" dirty="0">
                          <a:solidFill>
                            <a:schemeClr val="tx1"/>
                          </a:solidFill>
                          <a:latin typeface="+mj-lt"/>
                          <a:cs typeface="Arial" pitchFamily="34" charset="0"/>
                        </a:rPr>
                        <a:t> </a:t>
                      </a:r>
                      <a:r>
                        <a:rPr lang="en-US" sz="1100" dirty="0" err="1">
                          <a:solidFill>
                            <a:schemeClr val="tx1"/>
                          </a:solidFill>
                          <a:latin typeface="+mj-lt"/>
                          <a:cs typeface="Arial" pitchFamily="34" charset="0"/>
                        </a:rPr>
                        <a:t>destinado</a:t>
                      </a:r>
                      <a:r>
                        <a:rPr lang="en-US" sz="1100" dirty="0">
                          <a:solidFill>
                            <a:schemeClr val="tx1"/>
                          </a:solidFill>
                          <a:latin typeface="+mj-lt"/>
                          <a:cs typeface="Arial" pitchFamily="34" charset="0"/>
                        </a:rPr>
                        <a:t> al (</a:t>
                      </a:r>
                      <a:r>
                        <a:rPr lang="en-US" sz="1100" dirty="0" err="1">
                          <a:solidFill>
                            <a:schemeClr val="tx1"/>
                          </a:solidFill>
                          <a:latin typeface="+mj-lt"/>
                          <a:cs typeface="Arial" pitchFamily="34" charset="0"/>
                        </a:rPr>
                        <a:t>porcentaje</a:t>
                      </a:r>
                      <a:r>
                        <a:rPr lang="en-US" sz="1100" dirty="0">
                          <a:solidFill>
                            <a:schemeClr val="tx1"/>
                          </a:solidFill>
                          <a:latin typeface="+mj-lt"/>
                          <a:cs typeface="Arial" pitchFamily="34" charset="0"/>
                        </a:rPr>
                        <a:t>):</a:t>
                      </a:r>
                      <a:endParaRPr lang="es-EC" sz="1100" dirty="0">
                        <a:solidFill>
                          <a:schemeClr val="tx1"/>
                        </a:solidFill>
                        <a:latin typeface="+mj-lt"/>
                        <a:cs typeface="Arial" pitchFamily="34" charset="0"/>
                      </a:endParaRPr>
                    </a:p>
                  </a:txBody>
                  <a:tcPr marL="71455" marR="71455" marT="37056" marB="37056" anchor="ctr"/>
                </a:tc>
                <a:tc>
                  <a:txBody>
                    <a:bodyPr/>
                    <a:lstStyle/>
                    <a:p>
                      <a:r>
                        <a:rPr lang="es-ES" sz="1100" kern="1200" dirty="0">
                          <a:solidFill>
                            <a:schemeClr val="tx1"/>
                          </a:solidFill>
                          <a:effectLst/>
                          <a:latin typeface="+mn-lt"/>
                          <a:ea typeface="+mn-ea"/>
                          <a:cs typeface="+mn-cs"/>
                        </a:rPr>
                        <a:t>En la columna 12 registre del total de las ventas en que porcentaje está destinado al mercado nacional</a:t>
                      </a:r>
                      <a:endParaRPr lang="es-EC" sz="11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100" kern="1200" dirty="0">
                          <a:solidFill>
                            <a:schemeClr val="tx1"/>
                          </a:solidFill>
                          <a:effectLst/>
                          <a:latin typeface="+mn-lt"/>
                          <a:ea typeface="+mn-ea"/>
                          <a:cs typeface="+mn-cs"/>
                        </a:rPr>
                        <a:t>En la columna 13 registre del total de las ventas en que porcentaje está destinado al mercado internacional</a:t>
                      </a:r>
                      <a:endParaRPr lang="es-EC" sz="1100" kern="1200" dirty="0">
                        <a:solidFill>
                          <a:schemeClr val="tx1"/>
                        </a:solidFill>
                        <a:effectLst/>
                        <a:latin typeface="+mn-lt"/>
                        <a:ea typeface="+mn-ea"/>
                        <a:cs typeface="+mn-cs"/>
                      </a:endParaRPr>
                    </a:p>
                  </a:txBody>
                  <a:tcPr marL="71455" marR="71455" marT="37056" marB="37056"/>
                </a:tc>
                <a:extLst>
                  <a:ext uri="{0D108BD9-81ED-4DB2-BD59-A6C34878D82A}">
                    <a16:rowId xmlns:a16="http://schemas.microsoft.com/office/drawing/2014/main" xmlns="" val="10001"/>
                  </a:ext>
                </a:extLst>
              </a:tr>
              <a:tr h="711661">
                <a:tc>
                  <a:txBody>
                    <a:bodyPr/>
                    <a:lstStyle/>
                    <a:p>
                      <a:pPr algn="ctr"/>
                      <a:r>
                        <a:rPr lang="en-US" sz="1100" dirty="0" err="1">
                          <a:solidFill>
                            <a:schemeClr val="tx1"/>
                          </a:solidFill>
                          <a:latin typeface="+mj-lt"/>
                          <a:cs typeface="Arial" pitchFamily="34" charset="0"/>
                        </a:rPr>
                        <a:t>Precio</a:t>
                      </a:r>
                      <a:r>
                        <a:rPr lang="en-US" sz="1100" dirty="0">
                          <a:solidFill>
                            <a:schemeClr val="tx1"/>
                          </a:solidFill>
                          <a:latin typeface="+mj-lt"/>
                          <a:cs typeface="Arial" pitchFamily="34" charset="0"/>
                        </a:rPr>
                        <a:t> </a:t>
                      </a:r>
                      <a:r>
                        <a:rPr lang="en-US" sz="1100" dirty="0" err="1">
                          <a:solidFill>
                            <a:schemeClr val="tx1"/>
                          </a:solidFill>
                          <a:latin typeface="+mj-lt"/>
                          <a:cs typeface="Arial" pitchFamily="34" charset="0"/>
                        </a:rPr>
                        <a:t>promedio</a:t>
                      </a:r>
                      <a:r>
                        <a:rPr lang="en-US" sz="1100" dirty="0">
                          <a:solidFill>
                            <a:schemeClr val="tx1"/>
                          </a:solidFill>
                          <a:latin typeface="+mj-lt"/>
                          <a:cs typeface="Arial" pitchFamily="34" charset="0"/>
                        </a:rPr>
                        <a:t> por </a:t>
                      </a:r>
                      <a:r>
                        <a:rPr lang="en-US" sz="1100" dirty="0" err="1">
                          <a:solidFill>
                            <a:schemeClr val="tx1"/>
                          </a:solidFill>
                          <a:latin typeface="+mj-lt"/>
                          <a:cs typeface="Arial" pitchFamily="34" charset="0"/>
                        </a:rPr>
                        <a:t>unidad</a:t>
                      </a:r>
                      <a:r>
                        <a:rPr lang="en-US" sz="1100" dirty="0">
                          <a:solidFill>
                            <a:schemeClr val="tx1"/>
                          </a:solidFill>
                          <a:latin typeface="+mj-lt"/>
                          <a:cs typeface="Arial" pitchFamily="34" charset="0"/>
                        </a:rPr>
                        <a:t> de </a:t>
                      </a:r>
                      <a:r>
                        <a:rPr lang="en-US" sz="1100" dirty="0" err="1">
                          <a:solidFill>
                            <a:schemeClr val="tx1"/>
                          </a:solidFill>
                          <a:latin typeface="+mj-lt"/>
                          <a:cs typeface="Arial" pitchFamily="34" charset="0"/>
                        </a:rPr>
                        <a:t>embalaje</a:t>
                      </a:r>
                      <a:r>
                        <a:rPr lang="en-US" sz="1100" dirty="0">
                          <a:solidFill>
                            <a:schemeClr val="tx1"/>
                          </a:solidFill>
                          <a:latin typeface="+mj-lt"/>
                          <a:cs typeface="Arial" pitchFamily="34" charset="0"/>
                        </a:rPr>
                        <a:t> (USD)</a:t>
                      </a:r>
                      <a:endParaRPr lang="es-EC" sz="1100" dirty="0">
                        <a:solidFill>
                          <a:schemeClr val="tx1"/>
                        </a:solidFill>
                        <a:latin typeface="+mj-lt"/>
                        <a:cs typeface="Arial" pitchFamily="34" charset="0"/>
                      </a:endParaRPr>
                    </a:p>
                  </a:txBody>
                  <a:tcPr marL="71455" marR="71455" marT="37056" marB="37056"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ES" sz="1100" kern="1200" dirty="0">
                          <a:solidFill>
                            <a:schemeClr val="tx1"/>
                          </a:solidFill>
                          <a:effectLst/>
                          <a:latin typeface="+mn-lt"/>
                          <a:ea typeface="+mn-ea"/>
                          <a:cs typeface="+mn-cs"/>
                        </a:rPr>
                        <a:t>Registre en la columna 14 el precio promedio al que el productor vende en el mercado nacional la unidad de medida registrada en la columna 9 (ventas); en la columna 15 registre el precio promedio al que vende en el mercado internacional. </a:t>
                      </a:r>
                      <a:endParaRPr lang="es-EC" sz="1100" kern="1200" dirty="0">
                        <a:solidFill>
                          <a:schemeClr val="tx1"/>
                        </a:solidFill>
                        <a:effectLst/>
                        <a:latin typeface="+mn-lt"/>
                        <a:ea typeface="+mn-ea"/>
                        <a:cs typeface="+mn-cs"/>
                      </a:endParaRPr>
                    </a:p>
                  </a:txBody>
                  <a:tcPr marL="71455" marR="71455" marT="37056" marB="37056"/>
                </a:tc>
                <a:extLst>
                  <a:ext uri="{0D108BD9-81ED-4DB2-BD59-A6C34878D82A}">
                    <a16:rowId xmlns:a16="http://schemas.microsoft.com/office/drawing/2014/main" xmlns="" val="1304133723"/>
                  </a:ext>
                </a:extLst>
              </a:tr>
            </a:tbl>
          </a:graphicData>
        </a:graphic>
      </p:graphicFrame>
      <p:sp>
        <p:nvSpPr>
          <p:cNvPr id="6" name="7 Rectángulo redondeado">
            <a:extLst>
              <a:ext uri="{FF2B5EF4-FFF2-40B4-BE49-F238E27FC236}">
                <a16:creationId xmlns:a16="http://schemas.microsoft.com/office/drawing/2014/main" xmlns="" id="{ED8AF92B-39B1-4A02-A71B-00867ED0AE34}"/>
              </a:ext>
            </a:extLst>
          </p:cNvPr>
          <p:cNvSpPr/>
          <p:nvPr/>
        </p:nvSpPr>
        <p:spPr>
          <a:xfrm>
            <a:off x="1218669" y="5116141"/>
            <a:ext cx="5081305" cy="288305"/>
          </a:xfrm>
          <a:prstGeom prst="round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r>
              <a:rPr lang="es-ES" sz="1400" kern="1200" dirty="0">
                <a:solidFill>
                  <a:schemeClr val="tx1"/>
                </a:solidFill>
                <a:effectLst/>
                <a:latin typeface="+mn-lt"/>
                <a:ea typeface="+mn-ea"/>
                <a:cs typeface="+mn-cs"/>
              </a:rPr>
              <a:t>La suma de la columna 12 y 13 debe ser igual al 100%.</a:t>
            </a: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a:lnSpc>
                <a:spcPct val="80000"/>
              </a:lnSpc>
              <a:buFont typeface="Wingdings" pitchFamily="2" charset="2"/>
              <a:buChar char="q"/>
            </a:pPr>
            <a:endParaRPr lang="es-ES" sz="1400" dirty="0">
              <a:solidFill>
                <a:prstClr val="black"/>
              </a:solidFill>
              <a:latin typeface="+mj-lt"/>
              <a:cs typeface="Arial" pitchFamily="34" charset="0"/>
            </a:endParaRPr>
          </a:p>
        </p:txBody>
      </p:sp>
      <p:sp>
        <p:nvSpPr>
          <p:cNvPr id="7" name="Título 1">
            <a:extLst>
              <a:ext uri="{FF2B5EF4-FFF2-40B4-BE49-F238E27FC236}">
                <a16:creationId xmlns:a16="http://schemas.microsoft.com/office/drawing/2014/main" xmlns="" id="{5D0970E2-C7ED-4903-99AA-79CFC6CAD5A1}"/>
              </a:ext>
            </a:extLst>
          </p:cNvPr>
          <p:cNvSpPr>
            <a:spLocks noGrp="1"/>
          </p:cNvSpPr>
          <p:nvPr>
            <p:ph type="title"/>
          </p:nvPr>
        </p:nvSpPr>
        <p:spPr>
          <a:xfrm>
            <a:off x="981049" y="398219"/>
            <a:ext cx="7227771" cy="530024"/>
          </a:xfrm>
        </p:spPr>
        <p:txBody>
          <a:bodyPr>
            <a:normAutofit/>
          </a:bodyPr>
          <a:lstStyle/>
          <a:p>
            <a:r>
              <a:rPr lang="es-ES_tradnl" dirty="0">
                <a:latin typeface="Century Gothic" panose="020B0502020202020204" pitchFamily="34" charset="0"/>
              </a:rPr>
              <a:t>Consideraciones</a:t>
            </a:r>
          </a:p>
        </p:txBody>
      </p:sp>
      <p:sp>
        <p:nvSpPr>
          <p:cNvPr id="8" name="Marcador de contenido 5">
            <a:extLst>
              <a:ext uri="{FF2B5EF4-FFF2-40B4-BE49-F238E27FC236}">
                <a16:creationId xmlns:a16="http://schemas.microsoft.com/office/drawing/2014/main" xmlns="" id="{CF1E78E6-079E-4E96-905D-68200B1DFE2B}"/>
              </a:ext>
            </a:extLst>
          </p:cNvPr>
          <p:cNvSpPr>
            <a:spLocks noGrp="1"/>
          </p:cNvSpPr>
          <p:nvPr>
            <p:ph type="body" sz="quarter" idx="10"/>
          </p:nvPr>
        </p:nvSpPr>
        <p:spPr>
          <a:xfrm>
            <a:off x="981206" y="1018509"/>
            <a:ext cx="7227614" cy="322190"/>
          </a:xfrm>
        </p:spPr>
        <p:txBody>
          <a:bodyPr>
            <a:normAutofit fontScale="85000" lnSpcReduction="20000"/>
          </a:bodyPr>
          <a:lstStyle/>
          <a:p>
            <a:r>
              <a:rPr lang="es-MX" dirty="0"/>
              <a:t>Floricultura</a:t>
            </a:r>
            <a:endParaRPr lang="es-EC" dirty="0"/>
          </a:p>
        </p:txBody>
      </p:sp>
      <p:pic>
        <p:nvPicPr>
          <p:cNvPr id="3" name="Imagen 2"/>
          <p:cNvPicPr>
            <a:picLocks noChangeAspect="1"/>
          </p:cNvPicPr>
          <p:nvPr/>
        </p:nvPicPr>
        <p:blipFill>
          <a:blip r:embed="rId2"/>
          <a:stretch>
            <a:fillRect/>
          </a:stretch>
        </p:blipFill>
        <p:spPr>
          <a:xfrm>
            <a:off x="8272768" y="1746173"/>
            <a:ext cx="3296002" cy="3791742"/>
          </a:xfrm>
          <a:prstGeom prst="rect">
            <a:avLst/>
          </a:prstGeom>
        </p:spPr>
      </p:pic>
    </p:spTree>
    <p:extLst>
      <p:ext uri="{BB962C8B-B14F-4D97-AF65-F5344CB8AC3E}">
        <p14:creationId xmlns:p14="http://schemas.microsoft.com/office/powerpoint/2010/main" val="26119185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FB74007F-9650-422C-8406-5178ED60D4F4}"/>
              </a:ext>
            </a:extLst>
          </p:cNvPr>
          <p:cNvSpPr>
            <a:spLocks noGrp="1"/>
          </p:cNvSpPr>
          <p:nvPr>
            <p:ph type="title"/>
          </p:nvPr>
        </p:nvSpPr>
        <p:spPr>
          <a:xfrm>
            <a:off x="989109" y="399333"/>
            <a:ext cx="7227771" cy="530024"/>
          </a:xfrm>
        </p:spPr>
        <p:txBody>
          <a:bodyPr>
            <a:normAutofit/>
          </a:bodyPr>
          <a:lstStyle/>
          <a:p>
            <a:r>
              <a:rPr lang="es-MX" dirty="0">
                <a:latin typeface="Century Gothic" panose="020B0502020202020204" pitchFamily="34" charset="0"/>
              </a:rPr>
              <a:t>Consideraciones</a:t>
            </a:r>
            <a:endParaRPr lang="es-EC" dirty="0">
              <a:latin typeface="Century Gothic" panose="020B0502020202020204" pitchFamily="34" charset="0"/>
            </a:endParaRPr>
          </a:p>
        </p:txBody>
      </p:sp>
      <p:sp>
        <p:nvSpPr>
          <p:cNvPr id="5" name="Marcador de contenido 8">
            <a:extLst>
              <a:ext uri="{FF2B5EF4-FFF2-40B4-BE49-F238E27FC236}">
                <a16:creationId xmlns:a16="http://schemas.microsoft.com/office/drawing/2014/main" xmlns="" id="{CBC7A640-9FF8-4570-935B-9B426FF4B00F}"/>
              </a:ext>
            </a:extLst>
          </p:cNvPr>
          <p:cNvSpPr>
            <a:spLocks noGrp="1"/>
          </p:cNvSpPr>
          <p:nvPr>
            <p:ph type="body" sz="quarter" idx="10"/>
          </p:nvPr>
        </p:nvSpPr>
        <p:spPr>
          <a:xfrm>
            <a:off x="989266" y="1038769"/>
            <a:ext cx="7227614" cy="356914"/>
          </a:xfrm>
        </p:spPr>
        <p:txBody>
          <a:bodyPr>
            <a:normAutofit fontScale="92500" lnSpcReduction="20000"/>
          </a:bodyPr>
          <a:lstStyle/>
          <a:p>
            <a:r>
              <a:rPr lang="es-MX" dirty="0"/>
              <a:t>Floricultura</a:t>
            </a:r>
            <a:endParaRPr lang="es-EC" dirty="0"/>
          </a:p>
        </p:txBody>
      </p:sp>
      <p:sp>
        <p:nvSpPr>
          <p:cNvPr id="6" name="CuadroTexto 5">
            <a:extLst>
              <a:ext uri="{FF2B5EF4-FFF2-40B4-BE49-F238E27FC236}">
                <a16:creationId xmlns:a16="http://schemas.microsoft.com/office/drawing/2014/main" xmlns="" id="{E79E7D82-7700-47DD-9846-38FE03B1327D}"/>
              </a:ext>
            </a:extLst>
          </p:cNvPr>
          <p:cNvSpPr txBox="1"/>
          <p:nvPr/>
        </p:nvSpPr>
        <p:spPr>
          <a:xfrm>
            <a:off x="4349937" y="1957258"/>
            <a:ext cx="5849049" cy="954107"/>
          </a:xfrm>
          <a:prstGeom prst="rect">
            <a:avLst/>
          </a:prstGeom>
          <a:ln>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es-MX" sz="1400" dirty="0">
                <a:solidFill>
                  <a:srgbClr val="000000"/>
                </a:solidFill>
                <a:latin typeface="+mn-lt"/>
                <a:ea typeface="Times New Roman" pitchFamily="18" charset="0"/>
                <a:cs typeface="Times New Roman" pitchFamily="18" charset="0"/>
              </a:rPr>
              <a:t>Registre en las columnas de</a:t>
            </a:r>
            <a:r>
              <a:rPr lang="es-MX" sz="1400" baseline="0" dirty="0">
                <a:solidFill>
                  <a:srgbClr val="000000"/>
                </a:solidFill>
                <a:latin typeface="+mn-lt"/>
                <a:ea typeface="Times New Roman" pitchFamily="18" charset="0"/>
                <a:cs typeface="Times New Roman" pitchFamily="18" charset="0"/>
              </a:rPr>
              <a:t> la 16 a la 19 con los códigos 1 para SI y 2 para NO; si el productor realizó el manejo optimo antes de la siembra, haciendo referencia a la: Preparación del suelo, Poda, </a:t>
            </a:r>
            <a:r>
              <a:rPr lang="es-MX" sz="1400" baseline="0" dirty="0" err="1">
                <a:solidFill>
                  <a:srgbClr val="000000"/>
                </a:solidFill>
                <a:latin typeface="+mn-lt"/>
                <a:ea typeface="Times New Roman" pitchFamily="18" charset="0"/>
                <a:cs typeface="Times New Roman" pitchFamily="18" charset="0"/>
              </a:rPr>
              <a:t>Tutoreo</a:t>
            </a:r>
            <a:r>
              <a:rPr lang="es-MX" sz="1400" baseline="0" dirty="0">
                <a:solidFill>
                  <a:srgbClr val="000000"/>
                </a:solidFill>
                <a:latin typeface="+mn-lt"/>
                <a:ea typeface="Times New Roman" pitchFamily="18" charset="0"/>
                <a:cs typeface="Times New Roman" pitchFamily="18" charset="0"/>
              </a:rPr>
              <a:t>, y Despunte. </a:t>
            </a:r>
            <a:endParaRPr lang="es-MX" sz="1400" dirty="0">
              <a:solidFill>
                <a:srgbClr val="000000"/>
              </a:solidFill>
              <a:latin typeface="+mn-lt"/>
              <a:ea typeface="Times New Roman" pitchFamily="18" charset="0"/>
              <a:cs typeface="Times New Roman" pitchFamily="18" charset="0"/>
            </a:endParaRPr>
          </a:p>
        </p:txBody>
      </p:sp>
      <p:sp>
        <p:nvSpPr>
          <p:cNvPr id="7" name="12 Rectángulo">
            <a:extLst>
              <a:ext uri="{FF2B5EF4-FFF2-40B4-BE49-F238E27FC236}">
                <a16:creationId xmlns:a16="http://schemas.microsoft.com/office/drawing/2014/main" xmlns="" id="{794C2647-8E45-4D01-B02C-7E9632D7948E}"/>
              </a:ext>
            </a:extLst>
          </p:cNvPr>
          <p:cNvSpPr/>
          <p:nvPr/>
        </p:nvSpPr>
        <p:spPr>
          <a:xfrm>
            <a:off x="754009" y="5862458"/>
            <a:ext cx="8216730" cy="437043"/>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just">
              <a:lnSpc>
                <a:spcPct val="80000"/>
              </a:lnSpc>
            </a:pPr>
            <a:r>
              <a:rPr lang="es-ES" sz="1400" dirty="0">
                <a:solidFill>
                  <a:prstClr val="black"/>
                </a:solidFill>
                <a:latin typeface="+mj-lt"/>
                <a:cs typeface="Arial" pitchFamily="34" charset="0"/>
              </a:rPr>
              <a:t>Los conceptos y procedimientos son similares a los Capítulos  3 de  Cultivos Permanentes y 4 de Cultivos Transitorios.</a:t>
            </a:r>
          </a:p>
        </p:txBody>
      </p:sp>
      <p:sp>
        <p:nvSpPr>
          <p:cNvPr id="8" name="5 Rectángulo">
            <a:extLst>
              <a:ext uri="{FF2B5EF4-FFF2-40B4-BE49-F238E27FC236}">
                <a16:creationId xmlns:a16="http://schemas.microsoft.com/office/drawing/2014/main" xmlns="" id="{7D094D40-635F-4CA6-9810-0C48A9492732}"/>
              </a:ext>
            </a:extLst>
          </p:cNvPr>
          <p:cNvSpPr/>
          <p:nvPr/>
        </p:nvSpPr>
        <p:spPr>
          <a:xfrm>
            <a:off x="754009" y="5391252"/>
            <a:ext cx="4939966" cy="27699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just"/>
            <a:r>
              <a:rPr lang="es-MX" sz="1200" b="1" dirty="0">
                <a:solidFill>
                  <a:prstClr val="black"/>
                </a:solidFill>
                <a:cs typeface="Arial" pitchFamily="34" charset="0"/>
              </a:rPr>
              <a:t>Columna 20 a </a:t>
            </a:r>
            <a:r>
              <a:rPr lang="es-MX" sz="1200" b="1" dirty="0" smtClean="0">
                <a:solidFill>
                  <a:prstClr val="black"/>
                </a:solidFill>
                <a:cs typeface="Arial" pitchFamily="34" charset="0"/>
              </a:rPr>
              <a:t>80. </a:t>
            </a:r>
            <a:r>
              <a:rPr lang="es-MX" sz="1200" b="1" dirty="0">
                <a:solidFill>
                  <a:prstClr val="black"/>
                </a:solidFill>
                <a:cs typeface="Arial" pitchFamily="34" charset="0"/>
              </a:rPr>
              <a:t>Practicas en el </a:t>
            </a:r>
            <a:r>
              <a:rPr lang="es-MX" sz="1200" b="1" dirty="0" smtClean="0">
                <a:solidFill>
                  <a:prstClr val="black"/>
                </a:solidFill>
                <a:cs typeface="Arial" pitchFamily="34" charset="0"/>
              </a:rPr>
              <a:t>cultivo; Empleo y costos</a:t>
            </a:r>
            <a:endParaRPr lang="es-MX" sz="1200" dirty="0">
              <a:solidFill>
                <a:prstClr val="black"/>
              </a:solidFill>
              <a:cs typeface="Arial" pitchFamily="34" charset="0"/>
            </a:endParaRPr>
          </a:p>
        </p:txBody>
      </p:sp>
      <p:cxnSp>
        <p:nvCxnSpPr>
          <p:cNvPr id="9" name="Conector recto de flecha 8">
            <a:extLst>
              <a:ext uri="{FF2B5EF4-FFF2-40B4-BE49-F238E27FC236}">
                <a16:creationId xmlns:a16="http://schemas.microsoft.com/office/drawing/2014/main" xmlns="" id="{2A78FC42-D177-438F-9193-3E2A6D51136E}"/>
              </a:ext>
            </a:extLst>
          </p:cNvPr>
          <p:cNvCxnSpPr>
            <a:cxnSpLocks/>
            <a:endCxn id="6" idx="1"/>
          </p:cNvCxnSpPr>
          <p:nvPr/>
        </p:nvCxnSpPr>
        <p:spPr>
          <a:xfrm>
            <a:off x="3487696" y="2434312"/>
            <a:ext cx="862241"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0" name="21 Imagen">
            <a:extLst>
              <a:ext uri="{FF2B5EF4-FFF2-40B4-BE49-F238E27FC236}">
                <a16:creationId xmlns:a16="http://schemas.microsoft.com/office/drawing/2014/main" xmlns="" id="{AAE60E0D-EF10-483F-9A15-24001BDE1C40}"/>
              </a:ext>
            </a:extLst>
          </p:cNvPr>
          <p:cNvPicPr/>
          <p:nvPr/>
        </p:nvPicPr>
        <p:blipFill>
          <a:blip r:embed="rId2"/>
          <a:stretch>
            <a:fillRect/>
          </a:stretch>
        </p:blipFill>
        <p:spPr>
          <a:xfrm>
            <a:off x="7367728" y="3290598"/>
            <a:ext cx="2059165" cy="2411148"/>
          </a:xfrm>
          <a:prstGeom prst="rect">
            <a:avLst/>
          </a:prstGeom>
          <a:ln>
            <a:solidFill>
              <a:schemeClr val="tx1"/>
            </a:solidFill>
          </a:ln>
        </p:spPr>
      </p:pic>
      <p:pic>
        <p:nvPicPr>
          <p:cNvPr id="11" name="Picture 3">
            <a:extLst>
              <a:ext uri="{FF2B5EF4-FFF2-40B4-BE49-F238E27FC236}">
                <a16:creationId xmlns:a16="http://schemas.microsoft.com/office/drawing/2014/main" xmlns="" id="{C7EF4F57-EBB1-4E02-90EC-01A0A4591D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95809" y="3304239"/>
            <a:ext cx="1838982" cy="238386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 name="Imagen 1"/>
          <p:cNvPicPr>
            <a:picLocks noChangeAspect="1"/>
          </p:cNvPicPr>
          <p:nvPr/>
        </p:nvPicPr>
        <p:blipFill>
          <a:blip r:embed="rId4"/>
          <a:stretch>
            <a:fillRect/>
          </a:stretch>
        </p:blipFill>
        <p:spPr>
          <a:xfrm>
            <a:off x="835485" y="1784810"/>
            <a:ext cx="2678346" cy="3031888"/>
          </a:xfrm>
          <a:prstGeom prst="rect">
            <a:avLst/>
          </a:prstGeom>
        </p:spPr>
      </p:pic>
    </p:spTree>
    <p:extLst>
      <p:ext uri="{BB962C8B-B14F-4D97-AF65-F5344CB8AC3E}">
        <p14:creationId xmlns:p14="http://schemas.microsoft.com/office/powerpoint/2010/main" val="281390364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FB74007F-9650-422C-8406-5178ED60D4F4}"/>
              </a:ext>
            </a:extLst>
          </p:cNvPr>
          <p:cNvSpPr>
            <a:spLocks noGrp="1"/>
          </p:cNvSpPr>
          <p:nvPr>
            <p:ph type="title"/>
          </p:nvPr>
        </p:nvSpPr>
        <p:spPr>
          <a:xfrm>
            <a:off x="1021833" y="406570"/>
            <a:ext cx="7227771" cy="530024"/>
          </a:xfrm>
        </p:spPr>
        <p:txBody>
          <a:bodyPr>
            <a:normAutofit/>
          </a:bodyPr>
          <a:lstStyle/>
          <a:p>
            <a:r>
              <a:rPr lang="es-MX" dirty="0">
                <a:latin typeface="Century Gothic" panose="020B0502020202020204" pitchFamily="34" charset="0"/>
              </a:rPr>
              <a:t>Consideraciones</a:t>
            </a:r>
            <a:endParaRPr lang="es-EC" dirty="0">
              <a:latin typeface="Century Gothic" panose="020B0502020202020204" pitchFamily="34" charset="0"/>
            </a:endParaRPr>
          </a:p>
        </p:txBody>
      </p:sp>
      <p:sp>
        <p:nvSpPr>
          <p:cNvPr id="5" name="Marcador de contenido 8">
            <a:extLst>
              <a:ext uri="{FF2B5EF4-FFF2-40B4-BE49-F238E27FC236}">
                <a16:creationId xmlns:a16="http://schemas.microsoft.com/office/drawing/2014/main" xmlns="" id="{CBC7A640-9FF8-4570-935B-9B426FF4B00F}"/>
              </a:ext>
            </a:extLst>
          </p:cNvPr>
          <p:cNvSpPr>
            <a:spLocks noGrp="1"/>
          </p:cNvSpPr>
          <p:nvPr>
            <p:ph type="body" sz="quarter" idx="10"/>
          </p:nvPr>
        </p:nvSpPr>
        <p:spPr>
          <a:xfrm>
            <a:off x="1021990" y="1008897"/>
            <a:ext cx="7227614" cy="356914"/>
          </a:xfrm>
        </p:spPr>
        <p:txBody>
          <a:bodyPr>
            <a:normAutofit fontScale="92500" lnSpcReduction="20000"/>
          </a:bodyPr>
          <a:lstStyle/>
          <a:p>
            <a:r>
              <a:rPr lang="es-MX" dirty="0"/>
              <a:t>Floricultura</a:t>
            </a:r>
            <a:endParaRPr lang="es-EC" dirty="0"/>
          </a:p>
        </p:txBody>
      </p:sp>
      <p:sp>
        <p:nvSpPr>
          <p:cNvPr id="6" name="CuadroTexto 5">
            <a:extLst>
              <a:ext uri="{FF2B5EF4-FFF2-40B4-BE49-F238E27FC236}">
                <a16:creationId xmlns:a16="http://schemas.microsoft.com/office/drawing/2014/main" xmlns="" id="{E79E7D82-7700-47DD-9846-38FE03B1327D}"/>
              </a:ext>
            </a:extLst>
          </p:cNvPr>
          <p:cNvSpPr txBox="1"/>
          <p:nvPr/>
        </p:nvSpPr>
        <p:spPr>
          <a:xfrm>
            <a:off x="2169408" y="3739056"/>
            <a:ext cx="2658345" cy="1169551"/>
          </a:xfrm>
          <a:prstGeom prst="rect">
            <a:avLst/>
          </a:prstGeom>
          <a:ln>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MX" sz="1400" dirty="0"/>
              <a:t>Registre con dos dígitos en la columna 4 el mes en el que se sembró el cultivo, el mismo que se levantará este año.</a:t>
            </a:r>
            <a:endParaRPr lang="es-EC" sz="1400" dirty="0"/>
          </a:p>
        </p:txBody>
      </p:sp>
      <p:cxnSp>
        <p:nvCxnSpPr>
          <p:cNvPr id="7" name="Conector recto de flecha 6">
            <a:extLst>
              <a:ext uri="{FF2B5EF4-FFF2-40B4-BE49-F238E27FC236}">
                <a16:creationId xmlns:a16="http://schemas.microsoft.com/office/drawing/2014/main" xmlns="" id="{B1C17029-1F78-453D-8668-888BD5E6B65C}"/>
              </a:ext>
            </a:extLst>
          </p:cNvPr>
          <p:cNvCxnSpPr>
            <a:cxnSpLocks/>
          </p:cNvCxnSpPr>
          <p:nvPr/>
        </p:nvCxnSpPr>
        <p:spPr>
          <a:xfrm flipH="1">
            <a:off x="4818002" y="4300633"/>
            <a:ext cx="1204889"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Conector recto de flecha 7">
            <a:extLst>
              <a:ext uri="{FF2B5EF4-FFF2-40B4-BE49-F238E27FC236}">
                <a16:creationId xmlns:a16="http://schemas.microsoft.com/office/drawing/2014/main" xmlns="" id="{59947C58-2090-4A20-A573-4AD3B488BC99}"/>
              </a:ext>
            </a:extLst>
          </p:cNvPr>
          <p:cNvCxnSpPr>
            <a:cxnSpLocks/>
          </p:cNvCxnSpPr>
          <p:nvPr/>
        </p:nvCxnSpPr>
        <p:spPr>
          <a:xfrm>
            <a:off x="7664404" y="4189199"/>
            <a:ext cx="1170400" cy="0"/>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9" name="CuadroTexto 8">
            <a:extLst>
              <a:ext uri="{FF2B5EF4-FFF2-40B4-BE49-F238E27FC236}">
                <a16:creationId xmlns:a16="http://schemas.microsoft.com/office/drawing/2014/main" xmlns="" id="{0E5680D4-E59E-4DF0-8F92-0ACDFDC1DEE9}"/>
              </a:ext>
            </a:extLst>
          </p:cNvPr>
          <p:cNvSpPr txBox="1"/>
          <p:nvPr/>
        </p:nvSpPr>
        <p:spPr>
          <a:xfrm>
            <a:off x="8859542" y="4030213"/>
            <a:ext cx="2658345" cy="317972"/>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just">
              <a:lnSpc>
                <a:spcPct val="115000"/>
              </a:lnSpc>
            </a:pPr>
            <a:r>
              <a:rPr lang="es-EC" sz="1400" dirty="0">
                <a:effectLst/>
                <a:latin typeface="Century Gothic" panose="020B0502020202020204" pitchFamily="34" charset="0"/>
                <a:ea typeface="Calibri" panose="020F0502020204030204" pitchFamily="34" charset="0"/>
                <a:cs typeface="Times New Roman" panose="02020603050405020304" pitchFamily="18" charset="0"/>
              </a:rPr>
              <a:t>Registre el mes de cosecha</a:t>
            </a:r>
          </a:p>
        </p:txBody>
      </p:sp>
      <p:cxnSp>
        <p:nvCxnSpPr>
          <p:cNvPr id="10" name="Conector recto de flecha 9">
            <a:extLst>
              <a:ext uri="{FF2B5EF4-FFF2-40B4-BE49-F238E27FC236}">
                <a16:creationId xmlns:a16="http://schemas.microsoft.com/office/drawing/2014/main" xmlns="" id="{90038BB6-B94D-41F4-BB62-F2157A112534}"/>
              </a:ext>
            </a:extLst>
          </p:cNvPr>
          <p:cNvCxnSpPr>
            <a:cxnSpLocks/>
          </p:cNvCxnSpPr>
          <p:nvPr/>
        </p:nvCxnSpPr>
        <p:spPr>
          <a:xfrm flipH="1">
            <a:off x="6843647" y="5127661"/>
            <a:ext cx="1" cy="729633"/>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1" name="CuadroTexto 10">
            <a:extLst>
              <a:ext uri="{FF2B5EF4-FFF2-40B4-BE49-F238E27FC236}">
                <a16:creationId xmlns:a16="http://schemas.microsoft.com/office/drawing/2014/main" xmlns="" id="{BC124327-1EE0-435D-8519-58FDE50D0A5F}"/>
              </a:ext>
            </a:extLst>
          </p:cNvPr>
          <p:cNvSpPr txBox="1"/>
          <p:nvPr/>
        </p:nvSpPr>
        <p:spPr>
          <a:xfrm>
            <a:off x="3679245" y="5881049"/>
            <a:ext cx="6328806" cy="523220"/>
          </a:xfrm>
          <a:prstGeom prst="rect">
            <a:avLst/>
          </a:prstGeom>
          <a:ln>
            <a:solidFill>
              <a:schemeClr val="accent5"/>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just"/>
            <a:r>
              <a:rPr lang="es-MX" sz="1400" dirty="0"/>
              <a:t>Registre con dos dígitos en la columna 5 el año en el que se sembró el cultivo, el mismo cosecha que se levantará el mismo año.</a:t>
            </a:r>
            <a:endParaRPr lang="es-EC" sz="1400" dirty="0"/>
          </a:p>
        </p:txBody>
      </p:sp>
      <p:sp>
        <p:nvSpPr>
          <p:cNvPr id="12" name="2 Rectángulo">
            <a:extLst>
              <a:ext uri="{FF2B5EF4-FFF2-40B4-BE49-F238E27FC236}">
                <a16:creationId xmlns:a16="http://schemas.microsoft.com/office/drawing/2014/main" xmlns="" id="{545D238C-1F98-4200-88BA-B5D05F63A420}"/>
              </a:ext>
            </a:extLst>
          </p:cNvPr>
          <p:cNvSpPr/>
          <p:nvPr/>
        </p:nvSpPr>
        <p:spPr>
          <a:xfrm>
            <a:off x="791347" y="1862928"/>
            <a:ext cx="5006623" cy="27699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just"/>
            <a:r>
              <a:rPr lang="es-MX" sz="1200" b="1" dirty="0">
                <a:solidFill>
                  <a:prstClr val="black"/>
                </a:solidFill>
                <a:cs typeface="Arial" pitchFamily="34" charset="0"/>
              </a:rPr>
              <a:t>Columnas 4 a 6. Fecha de siembra (Flores transitorias)</a:t>
            </a:r>
            <a:endParaRPr lang="es-MX" sz="1200" dirty="0">
              <a:solidFill>
                <a:prstClr val="black"/>
              </a:solidFill>
              <a:cs typeface="Arial" pitchFamily="34" charset="0"/>
            </a:endParaRPr>
          </a:p>
        </p:txBody>
      </p:sp>
      <p:graphicFrame>
        <p:nvGraphicFramePr>
          <p:cNvPr id="13" name="3 Tabla">
            <a:extLst>
              <a:ext uri="{FF2B5EF4-FFF2-40B4-BE49-F238E27FC236}">
                <a16:creationId xmlns:a16="http://schemas.microsoft.com/office/drawing/2014/main" xmlns="" id="{46D82F6C-038B-4D7D-B646-9D3CDB8CD562}"/>
              </a:ext>
            </a:extLst>
          </p:cNvPr>
          <p:cNvGraphicFramePr>
            <a:graphicFrameLocks noGrp="1"/>
          </p:cNvGraphicFramePr>
          <p:nvPr>
            <p:extLst/>
          </p:nvPr>
        </p:nvGraphicFramePr>
        <p:xfrm>
          <a:off x="565704" y="2335946"/>
          <a:ext cx="4966994" cy="1008112"/>
        </p:xfrm>
        <a:graphic>
          <a:graphicData uri="http://schemas.openxmlformats.org/drawingml/2006/table">
            <a:tbl>
              <a:tblPr firstRow="1" bandRow="1">
                <a:tableStyleId>{BC89EF96-8CEA-46FF-86C4-4CE0E7609802}</a:tableStyleId>
              </a:tblPr>
              <a:tblGrid>
                <a:gridCol w="4966994">
                  <a:extLst>
                    <a:ext uri="{9D8B030D-6E8A-4147-A177-3AD203B41FA5}">
                      <a16:colId xmlns:a16="http://schemas.microsoft.com/office/drawing/2014/main" xmlns="" val="20001"/>
                    </a:ext>
                  </a:extLst>
                </a:gridCol>
              </a:tblGrid>
              <a:tr h="296451">
                <a:tc>
                  <a:txBody>
                    <a:bodyPr/>
                    <a:lstStyle/>
                    <a:p>
                      <a:pPr marL="0" algn="ctr" defTabSz="914400" rtl="0" eaLnBrk="1" latinLnBrk="0" hangingPunct="1"/>
                      <a:r>
                        <a:rPr lang="es-EC" sz="1100" b="1" kern="1200" dirty="0">
                          <a:solidFill>
                            <a:schemeClr val="tx1"/>
                          </a:solidFill>
                          <a:latin typeface="+mj-lt"/>
                          <a:ea typeface="+mn-ea"/>
                          <a:cs typeface="Arial" pitchFamily="34" charset="0"/>
                        </a:rPr>
                        <a:t>Instrucciones</a:t>
                      </a:r>
                    </a:p>
                  </a:txBody>
                  <a:tcPr marL="71455" marR="71455" marT="37056" marB="37056">
                    <a:solidFill>
                      <a:schemeClr val="accent1">
                        <a:lumMod val="60000"/>
                        <a:lumOff val="40000"/>
                      </a:schemeClr>
                    </a:solidFill>
                  </a:tcPr>
                </a:tc>
                <a:extLst>
                  <a:ext uri="{0D108BD9-81ED-4DB2-BD59-A6C34878D82A}">
                    <a16:rowId xmlns:a16="http://schemas.microsoft.com/office/drawing/2014/main" xmlns="" val="10000"/>
                  </a:ext>
                </a:extLst>
              </a:tr>
              <a:tr h="71166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100" b="0" i="0" u="none" strike="noStrike" cap="none" normalizeH="0" baseline="0" dirty="0">
                          <a:ln>
                            <a:noFill/>
                          </a:ln>
                          <a:solidFill>
                            <a:srgbClr val="000000"/>
                          </a:solidFill>
                          <a:effectLst/>
                          <a:latin typeface="+mn-lt"/>
                          <a:cs typeface="Times New Roman" pitchFamily="18" charset="0"/>
                        </a:rPr>
                        <a:t>Son las columnas que definen las fechas de siembra y cosecha de los cultivos, y diferencian las flores permanentes de las transitorias, </a:t>
                      </a:r>
                      <a:endParaRPr lang="es-EC" sz="1100" dirty="0">
                        <a:latin typeface="+mn-lt"/>
                        <a:cs typeface="Arial" pitchFamily="34" charset="0"/>
                      </a:endParaRPr>
                    </a:p>
                  </a:txBody>
                  <a:tcPr marL="71455" marR="71455" marT="37056" marB="37056"/>
                </a:tc>
                <a:extLst>
                  <a:ext uri="{0D108BD9-81ED-4DB2-BD59-A6C34878D82A}">
                    <a16:rowId xmlns:a16="http://schemas.microsoft.com/office/drawing/2014/main" xmlns="" val="10001"/>
                  </a:ext>
                </a:extLst>
              </a:tr>
            </a:tbl>
          </a:graphicData>
        </a:graphic>
      </p:graphicFrame>
      <p:pic>
        <p:nvPicPr>
          <p:cNvPr id="2" name="Imagen 1"/>
          <p:cNvPicPr>
            <a:picLocks noChangeAspect="1"/>
          </p:cNvPicPr>
          <p:nvPr/>
        </p:nvPicPr>
        <p:blipFill>
          <a:blip r:embed="rId2"/>
          <a:stretch>
            <a:fillRect/>
          </a:stretch>
        </p:blipFill>
        <p:spPr>
          <a:xfrm>
            <a:off x="6023343" y="2791981"/>
            <a:ext cx="1626708" cy="2514114"/>
          </a:xfrm>
          <a:prstGeom prst="rect">
            <a:avLst/>
          </a:prstGeom>
        </p:spPr>
      </p:pic>
    </p:spTree>
    <p:extLst>
      <p:ext uri="{BB962C8B-B14F-4D97-AF65-F5344CB8AC3E}">
        <p14:creationId xmlns:p14="http://schemas.microsoft.com/office/powerpoint/2010/main" val="2669338959"/>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686C91CE-F94A-4F9C-BFF8-8C3E9B8DDA18}"/>
              </a:ext>
            </a:extLst>
          </p:cNvPr>
          <p:cNvSpPr>
            <a:spLocks noGrp="1"/>
          </p:cNvSpPr>
          <p:nvPr>
            <p:ph type="title"/>
          </p:nvPr>
        </p:nvSpPr>
        <p:spPr>
          <a:xfrm>
            <a:off x="1026793" y="421001"/>
            <a:ext cx="7227771" cy="530024"/>
          </a:xfrm>
        </p:spPr>
        <p:txBody>
          <a:bodyPr>
            <a:normAutofit/>
          </a:bodyPr>
          <a:lstStyle/>
          <a:p>
            <a:r>
              <a:rPr lang="es-EC" dirty="0" smtClean="0">
                <a:latin typeface="Century Gothic" panose="020B0502020202020204" pitchFamily="34" charset="0"/>
              </a:rPr>
              <a:t>Consideraciones</a:t>
            </a:r>
            <a:endParaRPr lang="es-EC" dirty="0">
              <a:latin typeface="Century Gothic" panose="020B0502020202020204" pitchFamily="34" charset="0"/>
            </a:endParaRPr>
          </a:p>
        </p:txBody>
      </p:sp>
      <p:sp>
        <p:nvSpPr>
          <p:cNvPr id="5" name="Marcador de contenido 8">
            <a:extLst>
              <a:ext uri="{FF2B5EF4-FFF2-40B4-BE49-F238E27FC236}">
                <a16:creationId xmlns:a16="http://schemas.microsoft.com/office/drawing/2014/main" xmlns="" id="{83F31AEA-448C-4190-9A09-F2838FB43FFD}"/>
              </a:ext>
            </a:extLst>
          </p:cNvPr>
          <p:cNvSpPr>
            <a:spLocks noGrp="1"/>
          </p:cNvSpPr>
          <p:nvPr>
            <p:ph type="body" sz="quarter" idx="10"/>
          </p:nvPr>
        </p:nvSpPr>
        <p:spPr>
          <a:xfrm>
            <a:off x="1026950" y="1029450"/>
            <a:ext cx="7227614" cy="414787"/>
          </a:xfrm>
        </p:spPr>
        <p:txBody>
          <a:bodyPr>
            <a:normAutofit lnSpcReduction="10000"/>
          </a:bodyPr>
          <a:lstStyle/>
          <a:p>
            <a:r>
              <a:rPr lang="es-MX" dirty="0"/>
              <a:t>Floricultura</a:t>
            </a:r>
            <a:endParaRPr lang="es-EC" dirty="0"/>
          </a:p>
        </p:txBody>
      </p:sp>
      <p:sp>
        <p:nvSpPr>
          <p:cNvPr id="6" name="CuadroTexto 5">
            <a:extLst>
              <a:ext uri="{FF2B5EF4-FFF2-40B4-BE49-F238E27FC236}">
                <a16:creationId xmlns:a16="http://schemas.microsoft.com/office/drawing/2014/main" xmlns="" id="{7C9AE727-9AAA-44D3-B8BF-8016A9742E4A}"/>
              </a:ext>
            </a:extLst>
          </p:cNvPr>
          <p:cNvSpPr txBox="1"/>
          <p:nvPr/>
        </p:nvSpPr>
        <p:spPr>
          <a:xfrm>
            <a:off x="1026793" y="1843937"/>
            <a:ext cx="9886318" cy="523220"/>
          </a:xfrm>
          <a:prstGeom prst="rect">
            <a:avLst/>
          </a:prstGeom>
          <a:noFill/>
        </p:spPr>
        <p:txBody>
          <a:bodyPr wrap="square">
            <a:spAutoFit/>
          </a:bodyPr>
          <a:lstStyle/>
          <a:p>
            <a:pPr algn="just"/>
            <a:r>
              <a:rPr lang="es-MX" sz="1400" b="1" dirty="0">
                <a:cs typeface="Arial" pitchFamily="34" charset="0"/>
              </a:rPr>
              <a:t>3 y </a:t>
            </a:r>
            <a:r>
              <a:rPr lang="es-MX" sz="1400" b="1" dirty="0" smtClean="0">
                <a:cs typeface="Arial" pitchFamily="34" charset="0"/>
              </a:rPr>
              <a:t>6. </a:t>
            </a:r>
            <a:r>
              <a:rPr lang="es-MX" sz="1400" b="1" dirty="0">
                <a:cs typeface="Arial" pitchFamily="34" charset="0"/>
              </a:rPr>
              <a:t>Es beneficiario del seguro agrícola </a:t>
            </a:r>
            <a:r>
              <a:rPr lang="es-ES" sz="1400" dirty="0"/>
              <a:t>Registre si la persona productora es beneficiaria del seguro agrícola, dentro del casillero correspondiente con 1 o 2 según sea este el caso.</a:t>
            </a:r>
            <a:endParaRPr lang="es-EC" sz="1400" dirty="0"/>
          </a:p>
        </p:txBody>
      </p:sp>
      <p:pic>
        <p:nvPicPr>
          <p:cNvPr id="8" name="12 Imagen">
            <a:extLst>
              <a:ext uri="{FF2B5EF4-FFF2-40B4-BE49-F238E27FC236}">
                <a16:creationId xmlns:a16="http://schemas.microsoft.com/office/drawing/2014/main" xmlns="" id="{E05DBB11-6967-40D2-B3D4-771CAAE6228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45352" y="2173441"/>
            <a:ext cx="2455654" cy="2400402"/>
          </a:xfrm>
          <a:prstGeom prst="rect">
            <a:avLst/>
          </a:prstGeom>
        </p:spPr>
      </p:pic>
      <p:pic>
        <p:nvPicPr>
          <p:cNvPr id="9" name="Picture 2" descr="Resultado de imagen para flores">
            <a:extLst>
              <a:ext uri="{FF2B5EF4-FFF2-40B4-BE49-F238E27FC236}">
                <a16:creationId xmlns:a16="http://schemas.microsoft.com/office/drawing/2014/main" xmlns="" id="{CD6DAF21-55A1-4555-A5DC-DF484E9B1B7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83895" y="2383918"/>
            <a:ext cx="2108255" cy="2347100"/>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p:cNvPicPr>
            <a:picLocks noChangeAspect="1"/>
          </p:cNvPicPr>
          <p:nvPr/>
        </p:nvPicPr>
        <p:blipFill>
          <a:blip r:embed="rId4"/>
          <a:stretch>
            <a:fillRect/>
          </a:stretch>
        </p:blipFill>
        <p:spPr>
          <a:xfrm>
            <a:off x="1048839" y="2950374"/>
            <a:ext cx="5577316" cy="475406"/>
          </a:xfrm>
          <a:prstGeom prst="rect">
            <a:avLst/>
          </a:prstGeom>
        </p:spPr>
      </p:pic>
    </p:spTree>
    <p:extLst>
      <p:ext uri="{BB962C8B-B14F-4D97-AF65-F5344CB8AC3E}">
        <p14:creationId xmlns:p14="http://schemas.microsoft.com/office/powerpoint/2010/main" val="387438335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8AE50B24-F4C5-4347-9E03-EB406426181F}"/>
              </a:ext>
            </a:extLst>
          </p:cNvPr>
          <p:cNvSpPr>
            <a:spLocks noGrp="1"/>
          </p:cNvSpPr>
          <p:nvPr>
            <p:ph type="title"/>
          </p:nvPr>
        </p:nvSpPr>
        <p:spPr>
          <a:xfrm>
            <a:off x="1045554" y="415295"/>
            <a:ext cx="3682205" cy="530024"/>
          </a:xfrm>
        </p:spPr>
        <p:txBody>
          <a:bodyPr>
            <a:normAutofit/>
          </a:bodyPr>
          <a:lstStyle/>
          <a:p>
            <a:r>
              <a:rPr lang="es-MX" dirty="0" smtClean="0">
                <a:latin typeface="Century Gothic" panose="020B0502020202020204" pitchFamily="34" charset="0"/>
              </a:rPr>
              <a:t>Consideraciones</a:t>
            </a:r>
            <a:endParaRPr lang="es-EC" dirty="0">
              <a:latin typeface="Century Gothic" panose="020B0502020202020204" pitchFamily="34" charset="0"/>
            </a:endParaRPr>
          </a:p>
        </p:txBody>
      </p:sp>
      <p:sp>
        <p:nvSpPr>
          <p:cNvPr id="5" name="Marcador de contenido 5">
            <a:extLst>
              <a:ext uri="{FF2B5EF4-FFF2-40B4-BE49-F238E27FC236}">
                <a16:creationId xmlns:a16="http://schemas.microsoft.com/office/drawing/2014/main" xmlns="" id="{D19D4CCA-297A-4D00-933C-1C1640227BB2}"/>
              </a:ext>
            </a:extLst>
          </p:cNvPr>
          <p:cNvSpPr txBox="1">
            <a:spLocks/>
          </p:cNvSpPr>
          <p:nvPr/>
        </p:nvSpPr>
        <p:spPr>
          <a:xfrm>
            <a:off x="1045554" y="1031415"/>
            <a:ext cx="2675207"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smtClean="0"/>
              <a:t>Floricultura</a:t>
            </a:r>
            <a:endParaRPr lang="es-EC" dirty="0"/>
          </a:p>
        </p:txBody>
      </p:sp>
      <p:sp>
        <p:nvSpPr>
          <p:cNvPr id="6" name="CuadroTexto 20">
            <a:extLst>
              <a:ext uri="{FF2B5EF4-FFF2-40B4-BE49-F238E27FC236}">
                <a16:creationId xmlns:a16="http://schemas.microsoft.com/office/drawing/2014/main" xmlns="" id="{DE174097-967F-47B6-9C59-0F47A7263A05}"/>
              </a:ext>
            </a:extLst>
          </p:cNvPr>
          <p:cNvSpPr txBox="1"/>
          <p:nvPr/>
        </p:nvSpPr>
        <p:spPr>
          <a:xfrm>
            <a:off x="895682" y="1741704"/>
            <a:ext cx="11084115" cy="523220"/>
          </a:xfrm>
          <a:prstGeom prst="rect">
            <a:avLst/>
          </a:prstGeom>
          <a:noFill/>
        </p:spPr>
        <p:txBody>
          <a:bodyPr wrap="square" rtlCol="0">
            <a:spAutoFit/>
          </a:bodyPr>
          <a:lstStyle/>
          <a:p>
            <a:pPr algn="just"/>
            <a:r>
              <a:rPr lang="es-MX" sz="1400" dirty="0" smtClean="0"/>
              <a:t>Para la ESPAC 2025 se levantan 2 clases de flores transitorias debido a su extensa demanda y oferta en le mercado internacional : CRASPEDIA, y SCABIA, misma que se divide en dos especies importantes: </a:t>
            </a:r>
            <a:r>
              <a:rPr lang="es-MX" sz="1400" dirty="0" err="1" smtClean="0"/>
              <a:t>Stellata</a:t>
            </a:r>
            <a:r>
              <a:rPr lang="es-MX" sz="1400" dirty="0" smtClean="0"/>
              <a:t>, y </a:t>
            </a:r>
            <a:r>
              <a:rPr lang="es-MX" sz="1400" dirty="0" err="1"/>
              <a:t>B</a:t>
            </a:r>
            <a:r>
              <a:rPr lang="es-MX" sz="1400" dirty="0" err="1" smtClean="0"/>
              <a:t>lackberry</a:t>
            </a:r>
            <a:endParaRPr lang="es-EC" sz="1400" dirty="0"/>
          </a:p>
        </p:txBody>
      </p:sp>
      <p:sp>
        <p:nvSpPr>
          <p:cNvPr id="7" name="CuadroTexto 8">
            <a:extLst>
              <a:ext uri="{FF2B5EF4-FFF2-40B4-BE49-F238E27FC236}">
                <a16:creationId xmlns:a16="http://schemas.microsoft.com/office/drawing/2014/main" xmlns="" id="{192BCEA1-02EC-4790-8A38-6B663BB39189}"/>
              </a:ext>
            </a:extLst>
          </p:cNvPr>
          <p:cNvSpPr txBox="1"/>
          <p:nvPr/>
        </p:nvSpPr>
        <p:spPr>
          <a:xfrm>
            <a:off x="1437588" y="5730667"/>
            <a:ext cx="2425941" cy="307777"/>
          </a:xfrm>
          <a:prstGeom prst="rect">
            <a:avLst/>
          </a:prstGeom>
          <a:noFill/>
        </p:spPr>
        <p:txBody>
          <a:bodyPr wrap="square">
            <a:spAutoFit/>
          </a:bodyPr>
          <a:lstStyle/>
          <a:p>
            <a:pPr algn="just"/>
            <a:r>
              <a:rPr lang="es-EC" sz="1400" dirty="0" smtClean="0"/>
              <a:t>Código del cultivo= 746</a:t>
            </a: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2563" y="3177491"/>
            <a:ext cx="2455992" cy="18940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5250" y="3058326"/>
            <a:ext cx="1933575" cy="20131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9147" y="3196541"/>
            <a:ext cx="2054049" cy="18749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1 Abrir llave"/>
          <p:cNvSpPr/>
          <p:nvPr/>
        </p:nvSpPr>
        <p:spPr>
          <a:xfrm rot="-5400000">
            <a:off x="2534996" y="4012938"/>
            <a:ext cx="231126" cy="274383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12" name="14 Abrir llave"/>
          <p:cNvSpPr/>
          <p:nvPr/>
        </p:nvSpPr>
        <p:spPr>
          <a:xfrm rot="-5400000">
            <a:off x="7771821" y="3293047"/>
            <a:ext cx="316853" cy="501575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13" name="CuadroTexto 8">
            <a:extLst>
              <a:ext uri="{FF2B5EF4-FFF2-40B4-BE49-F238E27FC236}">
                <a16:creationId xmlns:a16="http://schemas.microsoft.com/office/drawing/2014/main" xmlns="" id="{192BCEA1-02EC-4790-8A38-6B663BB39189}"/>
              </a:ext>
            </a:extLst>
          </p:cNvPr>
          <p:cNvSpPr txBox="1"/>
          <p:nvPr/>
        </p:nvSpPr>
        <p:spPr>
          <a:xfrm>
            <a:off x="6717278" y="6015296"/>
            <a:ext cx="2425941" cy="307777"/>
          </a:xfrm>
          <a:prstGeom prst="rect">
            <a:avLst/>
          </a:prstGeom>
          <a:noFill/>
        </p:spPr>
        <p:txBody>
          <a:bodyPr wrap="square">
            <a:spAutoFit/>
          </a:bodyPr>
          <a:lstStyle/>
          <a:p>
            <a:pPr algn="just"/>
            <a:r>
              <a:rPr lang="es-EC" sz="1400" dirty="0" smtClean="0"/>
              <a:t>Código del cultivo= 747</a:t>
            </a:r>
          </a:p>
        </p:txBody>
      </p:sp>
      <p:sp>
        <p:nvSpPr>
          <p:cNvPr id="14" name="CuadroTexto 8">
            <a:extLst>
              <a:ext uri="{FF2B5EF4-FFF2-40B4-BE49-F238E27FC236}">
                <a16:creationId xmlns:a16="http://schemas.microsoft.com/office/drawing/2014/main" xmlns="" id="{192BCEA1-02EC-4790-8A38-6B663BB39189}"/>
              </a:ext>
            </a:extLst>
          </p:cNvPr>
          <p:cNvSpPr txBox="1"/>
          <p:nvPr/>
        </p:nvSpPr>
        <p:spPr>
          <a:xfrm>
            <a:off x="2036561" y="2575606"/>
            <a:ext cx="1227996" cy="307777"/>
          </a:xfrm>
          <a:prstGeom prst="rect">
            <a:avLst/>
          </a:prstGeom>
          <a:noFill/>
        </p:spPr>
        <p:txBody>
          <a:bodyPr wrap="square">
            <a:spAutoFit/>
          </a:bodyPr>
          <a:lstStyle/>
          <a:p>
            <a:pPr algn="just"/>
            <a:r>
              <a:rPr lang="es-EC" sz="1400" b="1" dirty="0" err="1" smtClean="0">
                <a:solidFill>
                  <a:srgbClr val="FF0000"/>
                </a:solidFill>
              </a:rPr>
              <a:t>Craspedia</a:t>
            </a:r>
            <a:endParaRPr lang="es-EC" sz="1400" b="1" dirty="0" smtClean="0">
              <a:solidFill>
                <a:srgbClr val="FF0000"/>
              </a:solidFill>
            </a:endParaRPr>
          </a:p>
        </p:txBody>
      </p:sp>
      <p:sp>
        <p:nvSpPr>
          <p:cNvPr id="15" name="CuadroTexto 8">
            <a:extLst>
              <a:ext uri="{FF2B5EF4-FFF2-40B4-BE49-F238E27FC236}">
                <a16:creationId xmlns:a16="http://schemas.microsoft.com/office/drawing/2014/main" xmlns="" id="{192BCEA1-02EC-4790-8A38-6B663BB39189}"/>
              </a:ext>
            </a:extLst>
          </p:cNvPr>
          <p:cNvSpPr txBox="1"/>
          <p:nvPr/>
        </p:nvSpPr>
        <p:spPr>
          <a:xfrm>
            <a:off x="7405580" y="2575607"/>
            <a:ext cx="1049335" cy="307777"/>
          </a:xfrm>
          <a:prstGeom prst="rect">
            <a:avLst/>
          </a:prstGeom>
          <a:noFill/>
        </p:spPr>
        <p:txBody>
          <a:bodyPr wrap="square">
            <a:spAutoFit/>
          </a:bodyPr>
          <a:lstStyle/>
          <a:p>
            <a:pPr algn="just"/>
            <a:r>
              <a:rPr lang="es-EC" sz="1400" b="1" dirty="0" err="1" smtClean="0">
                <a:solidFill>
                  <a:srgbClr val="FF0000"/>
                </a:solidFill>
              </a:rPr>
              <a:t>Scabiosa</a:t>
            </a:r>
            <a:endParaRPr lang="es-EC" sz="1400" b="1" dirty="0" smtClean="0">
              <a:solidFill>
                <a:srgbClr val="FF0000"/>
              </a:solidFill>
            </a:endParaRPr>
          </a:p>
        </p:txBody>
      </p:sp>
      <p:sp>
        <p:nvSpPr>
          <p:cNvPr id="16" name="CuadroTexto 8">
            <a:extLst>
              <a:ext uri="{FF2B5EF4-FFF2-40B4-BE49-F238E27FC236}">
                <a16:creationId xmlns:a16="http://schemas.microsoft.com/office/drawing/2014/main" xmlns="" id="{192BCEA1-02EC-4790-8A38-6B663BB39189}"/>
              </a:ext>
            </a:extLst>
          </p:cNvPr>
          <p:cNvSpPr txBox="1"/>
          <p:nvPr/>
        </p:nvSpPr>
        <p:spPr>
          <a:xfrm>
            <a:off x="8505552" y="5298471"/>
            <a:ext cx="1212969" cy="307777"/>
          </a:xfrm>
          <a:prstGeom prst="rect">
            <a:avLst/>
          </a:prstGeom>
          <a:noFill/>
        </p:spPr>
        <p:txBody>
          <a:bodyPr wrap="square">
            <a:spAutoFit/>
          </a:bodyPr>
          <a:lstStyle/>
          <a:p>
            <a:pPr algn="just"/>
            <a:r>
              <a:rPr lang="es-EC" sz="1400" b="1" dirty="0" err="1" smtClean="0"/>
              <a:t>Blackberry</a:t>
            </a:r>
            <a:endParaRPr lang="es-EC" sz="1400" b="1" dirty="0" smtClean="0"/>
          </a:p>
        </p:txBody>
      </p:sp>
      <p:sp>
        <p:nvSpPr>
          <p:cNvPr id="17" name="CuadroTexto 8">
            <a:extLst>
              <a:ext uri="{FF2B5EF4-FFF2-40B4-BE49-F238E27FC236}">
                <a16:creationId xmlns:a16="http://schemas.microsoft.com/office/drawing/2014/main" xmlns="" id="{192BCEA1-02EC-4790-8A38-6B663BB39189}"/>
              </a:ext>
            </a:extLst>
          </p:cNvPr>
          <p:cNvSpPr txBox="1"/>
          <p:nvPr/>
        </p:nvSpPr>
        <p:spPr>
          <a:xfrm>
            <a:off x="6163865" y="5298472"/>
            <a:ext cx="964612" cy="307777"/>
          </a:xfrm>
          <a:prstGeom prst="rect">
            <a:avLst/>
          </a:prstGeom>
          <a:noFill/>
        </p:spPr>
        <p:txBody>
          <a:bodyPr wrap="square">
            <a:spAutoFit/>
          </a:bodyPr>
          <a:lstStyle/>
          <a:p>
            <a:pPr algn="just"/>
            <a:r>
              <a:rPr lang="es-EC" sz="1400" b="1" dirty="0" err="1" smtClean="0"/>
              <a:t>Stellata</a:t>
            </a:r>
            <a:endParaRPr lang="es-EC" sz="1400" b="1" dirty="0" smtClean="0"/>
          </a:p>
        </p:txBody>
      </p:sp>
    </p:spTree>
    <p:extLst>
      <p:ext uri="{BB962C8B-B14F-4D97-AF65-F5344CB8AC3E}">
        <p14:creationId xmlns:p14="http://schemas.microsoft.com/office/powerpoint/2010/main" val="347605610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8AE50B24-F4C5-4347-9E03-EB406426181F}"/>
              </a:ext>
            </a:extLst>
          </p:cNvPr>
          <p:cNvSpPr>
            <a:spLocks noGrp="1"/>
          </p:cNvSpPr>
          <p:nvPr>
            <p:ph type="title"/>
          </p:nvPr>
        </p:nvSpPr>
        <p:spPr>
          <a:xfrm>
            <a:off x="995910" y="400374"/>
            <a:ext cx="3682205" cy="530024"/>
          </a:xfrm>
        </p:spPr>
        <p:txBody>
          <a:bodyPr>
            <a:normAutofit/>
          </a:bodyPr>
          <a:lstStyle/>
          <a:p>
            <a:r>
              <a:rPr lang="es-MX" dirty="0" smtClean="0">
                <a:latin typeface="Century Gothic" panose="020B0502020202020204" pitchFamily="34" charset="0"/>
              </a:rPr>
              <a:t>Consideraciones</a:t>
            </a:r>
            <a:endParaRPr lang="es-EC" dirty="0">
              <a:latin typeface="Century Gothic" panose="020B0502020202020204" pitchFamily="34" charset="0"/>
            </a:endParaRPr>
          </a:p>
        </p:txBody>
      </p:sp>
      <p:sp>
        <p:nvSpPr>
          <p:cNvPr id="5" name="Marcador de contenido 5">
            <a:extLst>
              <a:ext uri="{FF2B5EF4-FFF2-40B4-BE49-F238E27FC236}">
                <a16:creationId xmlns:a16="http://schemas.microsoft.com/office/drawing/2014/main" xmlns="" id="{D19D4CCA-297A-4D00-933C-1C1640227BB2}"/>
              </a:ext>
            </a:extLst>
          </p:cNvPr>
          <p:cNvSpPr txBox="1">
            <a:spLocks/>
          </p:cNvSpPr>
          <p:nvPr/>
        </p:nvSpPr>
        <p:spPr>
          <a:xfrm>
            <a:off x="1045155" y="1089558"/>
            <a:ext cx="2675207"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smtClean="0"/>
              <a:t>Floricultura</a:t>
            </a:r>
            <a:endParaRPr lang="es-EC" dirty="0"/>
          </a:p>
        </p:txBody>
      </p:sp>
      <p:sp>
        <p:nvSpPr>
          <p:cNvPr id="6" name="CuadroTexto 20">
            <a:extLst>
              <a:ext uri="{FF2B5EF4-FFF2-40B4-BE49-F238E27FC236}">
                <a16:creationId xmlns:a16="http://schemas.microsoft.com/office/drawing/2014/main" xmlns="" id="{DE174097-967F-47B6-9C59-0F47A7263A05}"/>
              </a:ext>
            </a:extLst>
          </p:cNvPr>
          <p:cNvSpPr txBox="1"/>
          <p:nvPr/>
        </p:nvSpPr>
        <p:spPr>
          <a:xfrm>
            <a:off x="537553" y="2088836"/>
            <a:ext cx="6564990" cy="1169551"/>
          </a:xfrm>
          <a:prstGeom prst="rect">
            <a:avLst/>
          </a:prstGeom>
          <a:noFill/>
        </p:spPr>
        <p:txBody>
          <a:bodyPr wrap="square" rtlCol="0">
            <a:spAutoFit/>
          </a:bodyPr>
          <a:lstStyle/>
          <a:p>
            <a:pPr algn="just"/>
            <a:r>
              <a:rPr lang="es-EC" sz="1400" dirty="0"/>
              <a:t>En caso de encontrarse </a:t>
            </a:r>
            <a:r>
              <a:rPr lang="es-EC" sz="1400" b="1" dirty="0"/>
              <a:t>Follajes de </a:t>
            </a:r>
            <a:r>
              <a:rPr lang="es-EC" sz="1400" b="1" dirty="0" smtClean="0"/>
              <a:t>Corte </a:t>
            </a:r>
            <a:r>
              <a:rPr lang="es-EC" sz="1400" dirty="0"/>
              <a:t>registrar en </a:t>
            </a:r>
            <a:r>
              <a:rPr lang="es-EC" sz="1400" dirty="0" smtClean="0"/>
              <a:t>el capítulo de Floricultura </a:t>
            </a:r>
            <a:r>
              <a:rPr lang="es-EC" sz="1400" dirty="0"/>
              <a:t>según corresponda como otras flores permanentes u otras flores </a:t>
            </a:r>
            <a:r>
              <a:rPr lang="es-EC" sz="1400" dirty="0" smtClean="0"/>
              <a:t>transitorias levantando </a:t>
            </a:r>
            <a:r>
              <a:rPr lang="es-EC" sz="1400" dirty="0"/>
              <a:t>toda la información (superficie, producción, </a:t>
            </a:r>
            <a:r>
              <a:rPr lang="es-EC" sz="1400" dirty="0" smtClean="0"/>
              <a:t>manejo, empleo, y costos). </a:t>
            </a:r>
            <a:r>
              <a:rPr lang="es-EC" sz="1400" dirty="0"/>
              <a:t>Dentro de esto podemos encontrar eucalipto o </a:t>
            </a:r>
            <a:r>
              <a:rPr lang="es-EC" sz="1400" dirty="0" err="1"/>
              <a:t>duster</a:t>
            </a:r>
            <a:r>
              <a:rPr lang="es-EC" sz="1400" dirty="0"/>
              <a:t> </a:t>
            </a:r>
            <a:r>
              <a:rPr lang="es-EC" sz="1400" dirty="0" err="1"/>
              <a:t>miller</a:t>
            </a:r>
            <a:r>
              <a:rPr lang="es-EC" sz="1400" dirty="0"/>
              <a:t> (follajes permanentes</a:t>
            </a:r>
            <a:r>
              <a:rPr lang="es-EC" sz="1400" dirty="0" smtClean="0"/>
              <a:t>). </a:t>
            </a:r>
            <a:endParaRPr lang="es-EC" sz="1400" dirty="0"/>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23440" y="1746178"/>
            <a:ext cx="2117167" cy="156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6504" y="1757801"/>
            <a:ext cx="2086936" cy="15566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uadroTexto 20">
            <a:extLst>
              <a:ext uri="{FF2B5EF4-FFF2-40B4-BE49-F238E27FC236}">
                <a16:creationId xmlns:a16="http://schemas.microsoft.com/office/drawing/2014/main" xmlns="" id="{DE174097-967F-47B6-9C59-0F47A7263A05}"/>
              </a:ext>
            </a:extLst>
          </p:cNvPr>
          <p:cNvSpPr txBox="1"/>
          <p:nvPr/>
        </p:nvSpPr>
        <p:spPr>
          <a:xfrm>
            <a:off x="4975617" y="4360312"/>
            <a:ext cx="6564990" cy="1384995"/>
          </a:xfrm>
          <a:prstGeom prst="rect">
            <a:avLst/>
          </a:prstGeom>
          <a:noFill/>
        </p:spPr>
        <p:txBody>
          <a:bodyPr wrap="square" rtlCol="0">
            <a:spAutoFit/>
          </a:bodyPr>
          <a:lstStyle/>
          <a:p>
            <a:r>
              <a:rPr lang="es-EC" sz="1400" dirty="0"/>
              <a:t>Para el caso de </a:t>
            </a:r>
            <a:r>
              <a:rPr lang="es-EC" sz="1400" b="1" dirty="0"/>
              <a:t>vivero de flores permanentes o patrones</a:t>
            </a:r>
            <a:r>
              <a:rPr lang="es-EC" sz="1400" dirty="0"/>
              <a:t> se considera como otras flores permanentes; y se registra igual que vivero de permanentes adaptando a este capítulo donde se registrara información de la columna 1 a la 5 y 7, posterior de la 16 hasta 89; se recolectara información superficie sembrada, número de plantas, </a:t>
            </a:r>
            <a:r>
              <a:rPr lang="es-EC" sz="1400" dirty="0" smtClean="0"/>
              <a:t>manejo, empleo y costos </a:t>
            </a:r>
            <a:endParaRPr lang="es-EC" sz="1400" dirty="0"/>
          </a:p>
        </p:txBody>
      </p:sp>
      <p:pic>
        <p:nvPicPr>
          <p:cNvPr id="10" name="Imagen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5155" y="3838554"/>
            <a:ext cx="3632960" cy="2335474"/>
          </a:xfrm>
          <a:prstGeom prst="rect">
            <a:avLst/>
          </a:prstGeom>
        </p:spPr>
      </p:pic>
    </p:spTree>
    <p:extLst>
      <p:ext uri="{BB962C8B-B14F-4D97-AF65-F5344CB8AC3E}">
        <p14:creationId xmlns:p14="http://schemas.microsoft.com/office/powerpoint/2010/main" val="250037168"/>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texto 2"/>
          <p:cNvSpPr>
            <a:spLocks noGrp="1"/>
          </p:cNvSpPr>
          <p:nvPr>
            <p:ph type="body" sz="quarter" idx="11"/>
          </p:nvPr>
        </p:nvSpPr>
        <p:spPr>
          <a:xfrm>
            <a:off x="2634736" y="3404435"/>
            <a:ext cx="7077075" cy="628650"/>
          </a:xfrm>
        </p:spPr>
        <p:txBody>
          <a:bodyPr/>
          <a:lstStyle/>
          <a:p>
            <a:r>
              <a:rPr lang="es-ES" dirty="0" smtClean="0">
                <a:latin typeface="Century Gothic" panose="020B0502020202020204" pitchFamily="34" charset="0"/>
              </a:rPr>
              <a:t>ESPAC</a:t>
            </a:r>
            <a:endParaRPr lang="es-EC" dirty="0">
              <a:latin typeface="Century Gothic" panose="020B0502020202020204" pitchFamily="34" charset="0"/>
            </a:endParaRPr>
          </a:p>
        </p:txBody>
      </p:sp>
      <p:sp>
        <p:nvSpPr>
          <p:cNvPr id="2" name="Rectángulo 1"/>
          <p:cNvSpPr/>
          <p:nvPr/>
        </p:nvSpPr>
        <p:spPr>
          <a:xfrm>
            <a:off x="3253074" y="2729179"/>
            <a:ext cx="6155852" cy="600164"/>
          </a:xfrm>
          <a:prstGeom prst="rect">
            <a:avLst/>
          </a:prstGeom>
        </p:spPr>
        <p:txBody>
          <a:bodyPr wrap="none">
            <a:spAutoFit/>
          </a:bodyPr>
          <a:lstStyle/>
          <a:p>
            <a:r>
              <a:rPr lang="es-ES_tradnl" sz="3300" b="1" dirty="0">
                <a:solidFill>
                  <a:schemeClr val="bg1"/>
                </a:solidFill>
                <a:latin typeface="Century Gothic" panose="020B0502020202020204" pitchFamily="34" charset="0"/>
                <a:ea typeface="+mj-ea"/>
                <a:cs typeface="+mj-cs"/>
              </a:rPr>
              <a:t>Capítulo 7.- Ganado Vacuno</a:t>
            </a:r>
            <a:endParaRPr lang="es-EC" sz="3300" b="1" dirty="0">
              <a:solidFill>
                <a:schemeClr val="bg1"/>
              </a:solidFill>
              <a:latin typeface="Century Gothic" panose="020B0502020202020204" pitchFamily="34" charset="0"/>
              <a:ea typeface="+mj-ea"/>
              <a:cs typeface="+mj-cs"/>
            </a:endParaRPr>
          </a:p>
        </p:txBody>
      </p:sp>
    </p:spTree>
    <p:extLst>
      <p:ext uri="{BB962C8B-B14F-4D97-AF65-F5344CB8AC3E}">
        <p14:creationId xmlns:p14="http://schemas.microsoft.com/office/powerpoint/2010/main" val="1504568964"/>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1029018" y="488407"/>
            <a:ext cx="7227771" cy="530024"/>
          </a:xfrm>
        </p:spPr>
        <p:txBody>
          <a:bodyPr>
            <a:normAutofit/>
          </a:bodyPr>
          <a:lstStyle/>
          <a:p>
            <a:r>
              <a:rPr lang="es-ES_tradnl" dirty="0">
                <a:latin typeface="Century Gothic" panose="020B0502020202020204" pitchFamily="34" charset="0"/>
              </a:rPr>
              <a:t>Capítulo 7: Ganado vacuno</a:t>
            </a:r>
          </a:p>
        </p:txBody>
      </p:sp>
      <p:sp>
        <p:nvSpPr>
          <p:cNvPr id="5" name="Marcador de contenido 5">
            <a:extLst>
              <a:ext uri="{FF2B5EF4-FFF2-40B4-BE49-F238E27FC236}">
                <a16:creationId xmlns:a16="http://schemas.microsoft.com/office/drawing/2014/main" xmlns="" id="{44DD3966-56FC-4F6C-A937-4723AF86CDC4}"/>
              </a:ext>
            </a:extLst>
          </p:cNvPr>
          <p:cNvSpPr txBox="1">
            <a:spLocks/>
          </p:cNvSpPr>
          <p:nvPr/>
        </p:nvSpPr>
        <p:spPr>
          <a:xfrm>
            <a:off x="1187951" y="1092379"/>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a:t>Consideraciones</a:t>
            </a:r>
            <a:endParaRPr lang="es-EC" dirty="0"/>
          </a:p>
        </p:txBody>
      </p:sp>
      <p:sp>
        <p:nvSpPr>
          <p:cNvPr id="6" name="CuadroTexto 5">
            <a:extLst>
              <a:ext uri="{FF2B5EF4-FFF2-40B4-BE49-F238E27FC236}">
                <a16:creationId xmlns:a16="http://schemas.microsoft.com/office/drawing/2014/main" xmlns="" id="{CF6DE03C-AAAC-414D-B03B-C4CCD3F27762}"/>
              </a:ext>
            </a:extLst>
          </p:cNvPr>
          <p:cNvSpPr txBox="1"/>
          <p:nvPr/>
        </p:nvSpPr>
        <p:spPr>
          <a:xfrm>
            <a:off x="1187951" y="1572808"/>
            <a:ext cx="9886318" cy="307777"/>
          </a:xfrm>
          <a:prstGeom prst="rect">
            <a:avLst/>
          </a:prstGeom>
          <a:noFill/>
        </p:spPr>
        <p:txBody>
          <a:bodyPr wrap="square">
            <a:spAutoFit/>
          </a:bodyPr>
          <a:lstStyle/>
          <a:p>
            <a:pPr algn="just"/>
            <a:r>
              <a:rPr lang="es-MX" sz="1400" b="1" dirty="0">
                <a:cs typeface="Arial" pitchFamily="34" charset="0"/>
              </a:rPr>
              <a:t>1.1 ¿Cuál es la superficie total de los terrenos a cargo de la persona productora, dentro y fuera del segmento?</a:t>
            </a:r>
            <a:endParaRPr lang="es-MX" sz="1400" dirty="0">
              <a:cs typeface="Arial" pitchFamily="34" charset="0"/>
            </a:endParaRPr>
          </a:p>
        </p:txBody>
      </p:sp>
      <p:sp>
        <p:nvSpPr>
          <p:cNvPr id="7" name="Rectángulo 6"/>
          <p:cNvSpPr/>
          <p:nvPr/>
        </p:nvSpPr>
        <p:spPr>
          <a:xfrm>
            <a:off x="1594902" y="2468191"/>
            <a:ext cx="9419871" cy="1246495"/>
          </a:xfrm>
          <a:prstGeom prst="rect">
            <a:avLst/>
          </a:prstGeom>
        </p:spPr>
        <p:txBody>
          <a:bodyPr wrap="square">
            <a:spAutoFit/>
          </a:bodyPr>
          <a:lstStyle/>
          <a:p>
            <a:pPr algn="just">
              <a:spcAft>
                <a:spcPts val="600"/>
              </a:spcAft>
            </a:pPr>
            <a:r>
              <a:rPr lang="es-MX" sz="1400" dirty="0">
                <a:latin typeface="Century Gothic" panose="020B0502020202020204" pitchFamily="34" charset="0"/>
                <a:ea typeface="Calibri" panose="020F0502020204030204" pitchFamily="34" charset="0"/>
                <a:cs typeface="Times New Roman" panose="02020603050405020304" pitchFamily="18" charset="0"/>
              </a:rPr>
              <a:t>Superficie total a cargo de la persona productora </a:t>
            </a:r>
            <a:r>
              <a:rPr lang="es-MX" sz="1400" dirty="0"/>
              <a:t>que sean manejados o administrados bajo una dirección o gerencia única, compartiendo los mismos medios de producción como mano de obra y maquinaria, en toda su extensión; independientemente de su forma de tenencia y de su ubicación geográfica, dentro de la misma provincia.</a:t>
            </a:r>
          </a:p>
          <a:p>
            <a:pPr algn="just">
              <a:spcAft>
                <a:spcPts val="600"/>
              </a:spcAft>
            </a:pPr>
            <a:r>
              <a:rPr lang="es-MX" sz="1400" b="1" dirty="0">
                <a:latin typeface="Century Gothic" panose="020B0502020202020204" pitchFamily="34" charset="0"/>
                <a:ea typeface="Calibri" panose="020F0502020204030204" pitchFamily="34" charset="0"/>
                <a:cs typeface="Times New Roman" panose="02020603050405020304" pitchFamily="18" charset="0"/>
              </a:rPr>
              <a:t>Esta superficie debe ser igual a la registrada en la pregunta 15 del capítulo 1.</a:t>
            </a:r>
            <a:endParaRPr lang="es-EC" sz="2000" b="1" dirty="0">
              <a:effectLst/>
              <a:latin typeface="Century Gothic" panose="020B0502020202020204" pitchFamily="34" charset="0"/>
              <a:ea typeface="Calibri" panose="020F0502020204030204" pitchFamily="34" charset="0"/>
              <a:cs typeface="Times New Roman" panose="02020603050405020304" pitchFamily="18" charset="0"/>
            </a:endParaRPr>
          </a:p>
        </p:txBody>
      </p:sp>
      <p:pic>
        <p:nvPicPr>
          <p:cNvPr id="8" name="Imagen 7"/>
          <p:cNvPicPr>
            <a:picLocks noChangeAspect="1"/>
          </p:cNvPicPr>
          <p:nvPr/>
        </p:nvPicPr>
        <p:blipFill>
          <a:blip r:embed="rId2"/>
          <a:stretch>
            <a:fillRect/>
          </a:stretch>
        </p:blipFill>
        <p:spPr>
          <a:xfrm>
            <a:off x="1640866" y="1988361"/>
            <a:ext cx="9373908" cy="371527"/>
          </a:xfrm>
          <a:prstGeom prst="rect">
            <a:avLst/>
          </a:prstGeom>
          <a:ln>
            <a:solidFill>
              <a:schemeClr val="tx1"/>
            </a:solidFill>
          </a:ln>
        </p:spPr>
      </p:pic>
      <p:sp>
        <p:nvSpPr>
          <p:cNvPr id="9" name="CuadroTexto 8">
            <a:extLst>
              <a:ext uri="{FF2B5EF4-FFF2-40B4-BE49-F238E27FC236}">
                <a16:creationId xmlns:a16="http://schemas.microsoft.com/office/drawing/2014/main" xmlns="" id="{CF6DE03C-AAAC-414D-B03B-C4CCD3F27762}"/>
              </a:ext>
            </a:extLst>
          </p:cNvPr>
          <p:cNvSpPr txBox="1"/>
          <p:nvPr/>
        </p:nvSpPr>
        <p:spPr>
          <a:xfrm>
            <a:off x="1274612" y="3916142"/>
            <a:ext cx="9740161" cy="523220"/>
          </a:xfrm>
          <a:prstGeom prst="rect">
            <a:avLst/>
          </a:prstGeom>
          <a:noFill/>
        </p:spPr>
        <p:txBody>
          <a:bodyPr wrap="square">
            <a:spAutoFit/>
          </a:bodyPr>
          <a:lstStyle/>
          <a:p>
            <a:pPr algn="just"/>
            <a:r>
              <a:rPr lang="es-MX" sz="1400" b="1" dirty="0">
                <a:cs typeface="Arial" pitchFamily="34" charset="0"/>
              </a:rPr>
              <a:t>1.2 ¿Cuál es la superficie destinada exclusivamente para la crianza de animales dentro y fuera del segmento?</a:t>
            </a:r>
          </a:p>
          <a:p>
            <a:pPr algn="just"/>
            <a:r>
              <a:rPr lang="es-MX" sz="1400" b="1" dirty="0">
                <a:cs typeface="Arial" pitchFamily="34" charset="0"/>
              </a:rPr>
              <a:t>      (incluye corrales y pastizales)</a:t>
            </a:r>
            <a:endParaRPr lang="es-MX" sz="1400" dirty="0">
              <a:cs typeface="Arial" pitchFamily="34" charset="0"/>
            </a:endParaRPr>
          </a:p>
        </p:txBody>
      </p:sp>
      <p:pic>
        <p:nvPicPr>
          <p:cNvPr id="10" name="Imagen 9"/>
          <p:cNvPicPr>
            <a:picLocks noChangeAspect="1"/>
          </p:cNvPicPr>
          <p:nvPr/>
        </p:nvPicPr>
        <p:blipFill>
          <a:blip r:embed="rId3"/>
          <a:stretch>
            <a:fillRect/>
          </a:stretch>
        </p:blipFill>
        <p:spPr>
          <a:xfrm>
            <a:off x="1640866" y="4537808"/>
            <a:ext cx="9373907" cy="419158"/>
          </a:xfrm>
          <a:prstGeom prst="rect">
            <a:avLst/>
          </a:prstGeom>
          <a:ln>
            <a:solidFill>
              <a:schemeClr val="tx1"/>
            </a:solidFill>
          </a:ln>
        </p:spPr>
      </p:pic>
      <p:sp>
        <p:nvSpPr>
          <p:cNvPr id="11" name="Rectángulo 10"/>
          <p:cNvSpPr/>
          <p:nvPr/>
        </p:nvSpPr>
        <p:spPr>
          <a:xfrm>
            <a:off x="1573732" y="5090398"/>
            <a:ext cx="9500537" cy="1323439"/>
          </a:xfrm>
          <a:prstGeom prst="rect">
            <a:avLst/>
          </a:prstGeom>
        </p:spPr>
        <p:txBody>
          <a:bodyPr wrap="square">
            <a:spAutoFit/>
          </a:bodyPr>
          <a:lstStyle/>
          <a:p>
            <a:pPr algn="just">
              <a:spcAft>
                <a:spcPts val="600"/>
              </a:spcAft>
            </a:pPr>
            <a:r>
              <a:rPr lang="es-MX" sz="1400" dirty="0">
                <a:latin typeface="Century Gothic" panose="020B0502020202020204" pitchFamily="34" charset="0"/>
                <a:ea typeface="Calibri" panose="020F0502020204030204" pitchFamily="34" charset="0"/>
                <a:cs typeface="Times New Roman" panose="02020603050405020304" pitchFamily="18" charset="0"/>
              </a:rPr>
              <a:t>Superficie destinada específicamente a la crianza de animales, esto incluye tanto corrales como pastizales. </a:t>
            </a:r>
          </a:p>
          <a:p>
            <a:pPr algn="just">
              <a:spcAft>
                <a:spcPts val="600"/>
              </a:spcAft>
            </a:pPr>
            <a:r>
              <a:rPr lang="es-MX" sz="1400" dirty="0">
                <a:latin typeface="Century Gothic" panose="020B0502020202020204" pitchFamily="34" charset="0"/>
                <a:ea typeface="Calibri" panose="020F0502020204030204" pitchFamily="34" charset="0"/>
                <a:cs typeface="Times New Roman" panose="02020603050405020304" pitchFamily="18" charset="0"/>
              </a:rPr>
              <a:t>La pregunta se refiere a la superficie destinada específicamente a la crianza de animales, tanto dentro como fuera de un segmento determinado. Esto incluye tanto corrales como pastizales utilizados para el pastoreo de animales, excluyendo otras actividades o uso del suelo.</a:t>
            </a:r>
          </a:p>
          <a:p>
            <a:pPr algn="just">
              <a:spcAft>
                <a:spcPts val="600"/>
              </a:spcAft>
            </a:pPr>
            <a:r>
              <a:rPr lang="es-MX" sz="1400" b="1" dirty="0">
                <a:latin typeface="Century Gothic" panose="020B0502020202020204" pitchFamily="34" charset="0"/>
                <a:ea typeface="Calibri" panose="020F0502020204030204" pitchFamily="34" charset="0"/>
                <a:cs typeface="Times New Roman" panose="02020603050405020304" pitchFamily="18" charset="0"/>
              </a:rPr>
              <a:t>Esta superficie debe ser menor o igual a la superficie registrada en la pregunta 1.1.</a:t>
            </a:r>
            <a:endParaRPr lang="es-EC" sz="1400" b="1" dirty="0">
              <a:effectLst/>
              <a:latin typeface="Century Gothic" panose="020B0502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176068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1026257" y="408301"/>
            <a:ext cx="8037457" cy="530024"/>
          </a:xfrm>
        </p:spPr>
        <p:txBody>
          <a:bodyPr>
            <a:normAutofit/>
          </a:bodyPr>
          <a:lstStyle/>
          <a:p>
            <a:r>
              <a:rPr lang="es-MX" dirty="0" smtClean="0">
                <a:latin typeface="Century Gothic" panose="020B0502020202020204" pitchFamily="34" charset="0"/>
              </a:rPr>
              <a:t>Entrega de cargas de trabajo</a:t>
            </a:r>
            <a:endParaRPr lang="es-EC" dirty="0">
              <a:latin typeface="Century Gothic" panose="020B0502020202020204" pitchFamily="34" charset="0"/>
            </a:endParaRPr>
          </a:p>
        </p:txBody>
      </p:sp>
      <p:sp>
        <p:nvSpPr>
          <p:cNvPr id="5" name="Título 1"/>
          <p:cNvSpPr txBox="1">
            <a:spLocks/>
          </p:cNvSpPr>
          <p:nvPr/>
        </p:nvSpPr>
        <p:spPr>
          <a:xfrm>
            <a:off x="1220279" y="5209037"/>
            <a:ext cx="10489355" cy="8748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r>
              <a:rPr lang="es-MX" sz="1400" b="0" dirty="0" smtClean="0"/>
              <a:t>La entrega de material de las cargas de trabajo debe realizarse diariamente de manera continua y constante en orden de la cadena de recolección, revisión e ingreso de información, para evitar contratiempos en las validaciones de bases consolidadas de cada una de las salidas de campo y un posible regreso a zonas anteriormente investigadas por fallas o errores involuntarios.</a:t>
            </a:r>
            <a:endParaRPr lang="es-EC" sz="1400" b="0" dirty="0"/>
          </a:p>
        </p:txBody>
      </p:sp>
      <p:grpSp>
        <p:nvGrpSpPr>
          <p:cNvPr id="6" name="12 Grupo">
            <a:extLst>
              <a:ext uri="{FF2B5EF4-FFF2-40B4-BE49-F238E27FC236}">
                <a16:creationId xmlns="" xmlns:a16="http://schemas.microsoft.com/office/drawing/2014/main" id="{E60E4A3C-F445-4034-AD93-E1686547FAF2}"/>
              </a:ext>
            </a:extLst>
          </p:cNvPr>
          <p:cNvGrpSpPr/>
          <p:nvPr/>
        </p:nvGrpSpPr>
        <p:grpSpPr>
          <a:xfrm>
            <a:off x="201221" y="5184075"/>
            <a:ext cx="1309511" cy="974039"/>
            <a:chOff x="2083113" y="6944428"/>
            <a:chExt cx="1323104" cy="678241"/>
          </a:xfrm>
        </p:grpSpPr>
        <p:pic>
          <p:nvPicPr>
            <p:cNvPr id="7" name="Picture 2">
              <a:extLst>
                <a:ext uri="{FF2B5EF4-FFF2-40B4-BE49-F238E27FC236}">
                  <a16:creationId xmlns="" xmlns:a16="http://schemas.microsoft.com/office/drawing/2014/main" id="{9932E2A5-82D4-4030-B063-431A56A04339}"/>
                </a:ext>
              </a:extLst>
            </p:cNvPr>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453867" y="7049338"/>
              <a:ext cx="631862" cy="573331"/>
            </a:xfrm>
            <a:prstGeom prst="rect">
              <a:avLst/>
            </a:prstGeom>
            <a:noFill/>
            <a:ln w="9525">
              <a:noFill/>
              <a:miter lim="800000"/>
              <a:headEnd/>
              <a:tailEnd/>
            </a:ln>
          </p:spPr>
        </p:pic>
        <p:sp>
          <p:nvSpPr>
            <p:cNvPr id="8" name="14 CuadroTexto">
              <a:extLst>
                <a:ext uri="{FF2B5EF4-FFF2-40B4-BE49-F238E27FC236}">
                  <a16:creationId xmlns="" xmlns:a16="http://schemas.microsoft.com/office/drawing/2014/main" id="{EB4112DD-2BE5-47BD-BE3F-93C40D0DC4EC}"/>
                </a:ext>
              </a:extLst>
            </p:cNvPr>
            <p:cNvSpPr txBox="1"/>
            <p:nvPr/>
          </p:nvSpPr>
          <p:spPr>
            <a:xfrm>
              <a:off x="2083113" y="6944428"/>
              <a:ext cx="1323104" cy="215755"/>
            </a:xfrm>
            <a:prstGeom prst="rect">
              <a:avLst/>
            </a:prstGeom>
            <a:noFill/>
          </p:spPr>
          <p:txBody>
            <a:bodyPr wrap="square" rtlCol="0">
              <a:spAutoFit/>
            </a:bodyPr>
            <a:lstStyle/>
            <a:p>
              <a:pPr algn="ctr"/>
              <a:r>
                <a:rPr lang="es-EC" sz="1100" b="1" dirty="0">
                  <a:solidFill>
                    <a:schemeClr val="tx2"/>
                  </a:solidFill>
                  <a:effectLst>
                    <a:outerShdw blurRad="38100" dist="38100" dir="2700000" algn="tl">
                      <a:srgbClr val="000000">
                        <a:alpha val="43137"/>
                      </a:srgbClr>
                    </a:outerShdw>
                  </a:effectLst>
                  <a:latin typeface="+mj-lt"/>
                </a:rPr>
                <a:t>IMPORTANTE</a:t>
              </a:r>
            </a:p>
          </p:txBody>
        </p:sp>
      </p:grpSp>
      <p:sp>
        <p:nvSpPr>
          <p:cNvPr id="9" name="Título 1"/>
          <p:cNvSpPr txBox="1">
            <a:spLocks/>
          </p:cNvSpPr>
          <p:nvPr/>
        </p:nvSpPr>
        <p:spPr>
          <a:xfrm>
            <a:off x="1220278" y="6031131"/>
            <a:ext cx="10125055" cy="5300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r>
              <a:rPr lang="es-MX" sz="1400" dirty="0" smtClean="0">
                <a:solidFill>
                  <a:srgbClr val="FF0000"/>
                </a:solidFill>
              </a:rPr>
              <a:t>NOTA:</a:t>
            </a:r>
            <a:r>
              <a:rPr lang="es-MX" sz="1400" b="0" dirty="0" smtClean="0"/>
              <a:t> Queda </a:t>
            </a:r>
            <a:r>
              <a:rPr lang="es-MX" sz="1400" u="sng" dirty="0" smtClean="0"/>
              <a:t>terminantemente prohibida</a:t>
            </a:r>
            <a:r>
              <a:rPr lang="es-MX" sz="1400" b="0" dirty="0" smtClean="0"/>
              <a:t> la digitación de formularios en oficina el día de entrega de materiales.</a:t>
            </a:r>
            <a:endParaRPr lang="es-EC" sz="1400" b="0" dirty="0"/>
          </a:p>
        </p:txBody>
      </p:sp>
      <p:graphicFrame>
        <p:nvGraphicFramePr>
          <p:cNvPr id="11" name="Diagrama 10"/>
          <p:cNvGraphicFramePr/>
          <p:nvPr>
            <p:extLst/>
          </p:nvPr>
        </p:nvGraphicFramePr>
        <p:xfrm>
          <a:off x="675983" y="1646189"/>
          <a:ext cx="9256889" cy="3246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Imagen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20690" y="1059722"/>
            <a:ext cx="1756737" cy="1176580"/>
          </a:xfrm>
          <a:prstGeom prst="rect">
            <a:avLst/>
          </a:prstGeom>
        </p:spPr>
      </p:pic>
      <p:pic>
        <p:nvPicPr>
          <p:cNvPr id="13" name="Imagen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423652" y="4091824"/>
            <a:ext cx="1621333" cy="1094400"/>
          </a:xfrm>
          <a:prstGeom prst="rect">
            <a:avLst/>
          </a:prstGeom>
        </p:spPr>
      </p:pic>
      <p:pic>
        <p:nvPicPr>
          <p:cNvPr id="14" name="Imagen 1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473748" y="1057733"/>
            <a:ext cx="1618116" cy="1076783"/>
          </a:xfrm>
          <a:prstGeom prst="rect">
            <a:avLst/>
          </a:prstGeom>
        </p:spPr>
      </p:pic>
      <p:pic>
        <p:nvPicPr>
          <p:cNvPr id="15" name="Imagen 1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088301" y="2682763"/>
            <a:ext cx="1621333" cy="989013"/>
          </a:xfrm>
          <a:prstGeom prst="rect">
            <a:avLst/>
          </a:prstGeom>
        </p:spPr>
      </p:pic>
    </p:spTree>
    <p:extLst>
      <p:ext uri="{BB962C8B-B14F-4D97-AF65-F5344CB8AC3E}">
        <p14:creationId xmlns:p14="http://schemas.microsoft.com/office/powerpoint/2010/main" val="117846938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1119170" y="475528"/>
            <a:ext cx="7227771" cy="530024"/>
          </a:xfrm>
        </p:spPr>
        <p:txBody>
          <a:bodyPr>
            <a:normAutofit/>
          </a:bodyPr>
          <a:lstStyle/>
          <a:p>
            <a:r>
              <a:rPr lang="es-ES_tradnl" dirty="0">
                <a:latin typeface="Century Gothic" panose="020B0502020202020204" pitchFamily="34" charset="0"/>
              </a:rPr>
              <a:t>Capítulo 7: Ganado vacuno</a:t>
            </a:r>
          </a:p>
        </p:txBody>
      </p:sp>
      <p:sp>
        <p:nvSpPr>
          <p:cNvPr id="5" name="Marcador de contenido 5">
            <a:extLst>
              <a:ext uri="{FF2B5EF4-FFF2-40B4-BE49-F238E27FC236}">
                <a16:creationId xmlns:a16="http://schemas.microsoft.com/office/drawing/2014/main" xmlns="" id="{44DD3966-56FC-4F6C-A937-4723AF86CDC4}"/>
              </a:ext>
            </a:extLst>
          </p:cNvPr>
          <p:cNvSpPr txBox="1">
            <a:spLocks/>
          </p:cNvSpPr>
          <p:nvPr/>
        </p:nvSpPr>
        <p:spPr>
          <a:xfrm>
            <a:off x="1278103" y="1079500"/>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mtClean="0"/>
              <a:t>Consideraciones</a:t>
            </a:r>
            <a:endParaRPr lang="es-EC" dirty="0"/>
          </a:p>
        </p:txBody>
      </p:sp>
      <p:grpSp>
        <p:nvGrpSpPr>
          <p:cNvPr id="6" name="Grupo 20">
            <a:extLst>
              <a:ext uri="{FF2B5EF4-FFF2-40B4-BE49-F238E27FC236}">
                <a16:creationId xmlns:a16="http://schemas.microsoft.com/office/drawing/2014/main" xmlns="" id="{25FF5E6C-E54B-489D-A2AB-3887E4128300}"/>
              </a:ext>
            </a:extLst>
          </p:cNvPr>
          <p:cNvGrpSpPr/>
          <p:nvPr/>
        </p:nvGrpSpPr>
        <p:grpSpPr>
          <a:xfrm>
            <a:off x="1278103" y="2121929"/>
            <a:ext cx="10199872" cy="2862985"/>
            <a:chOff x="182880" y="2159695"/>
            <a:chExt cx="11037336" cy="3477271"/>
          </a:xfrm>
        </p:grpSpPr>
        <p:cxnSp>
          <p:nvCxnSpPr>
            <p:cNvPr id="7" name="Conector recto de flecha 7">
              <a:extLst>
                <a:ext uri="{FF2B5EF4-FFF2-40B4-BE49-F238E27FC236}">
                  <a16:creationId xmlns:a16="http://schemas.microsoft.com/office/drawing/2014/main" xmlns="" id="{A5F5D490-3744-458D-B63A-B6B1A4753AFE}"/>
                </a:ext>
              </a:extLst>
            </p:cNvPr>
            <p:cNvCxnSpPr/>
            <p:nvPr/>
          </p:nvCxnSpPr>
          <p:spPr>
            <a:xfrm flipH="1">
              <a:off x="2278966" y="2279262"/>
              <a:ext cx="146304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Conector recto de flecha 10">
              <a:extLst>
                <a:ext uri="{FF2B5EF4-FFF2-40B4-BE49-F238E27FC236}">
                  <a16:creationId xmlns:a16="http://schemas.microsoft.com/office/drawing/2014/main" xmlns="" id="{568D3523-5083-40E4-A2F7-CF941B283900}"/>
                </a:ext>
              </a:extLst>
            </p:cNvPr>
            <p:cNvCxnSpPr/>
            <p:nvPr/>
          </p:nvCxnSpPr>
          <p:spPr>
            <a:xfrm flipH="1">
              <a:off x="2278966" y="3922542"/>
              <a:ext cx="146304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Conector recto de flecha 11">
              <a:extLst>
                <a:ext uri="{FF2B5EF4-FFF2-40B4-BE49-F238E27FC236}">
                  <a16:creationId xmlns:a16="http://schemas.microsoft.com/office/drawing/2014/main" xmlns="" id="{EAD92BEA-D096-45AD-AA19-B61E12473670}"/>
                </a:ext>
              </a:extLst>
            </p:cNvPr>
            <p:cNvCxnSpPr/>
            <p:nvPr/>
          </p:nvCxnSpPr>
          <p:spPr>
            <a:xfrm flipH="1">
              <a:off x="2278966" y="4794739"/>
              <a:ext cx="146304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Abrir llave 9">
              <a:extLst>
                <a:ext uri="{FF2B5EF4-FFF2-40B4-BE49-F238E27FC236}">
                  <a16:creationId xmlns:a16="http://schemas.microsoft.com/office/drawing/2014/main" xmlns="" id="{6C40EAA8-51B4-45EE-9F16-673F4953AECF}"/>
                </a:ext>
              </a:extLst>
            </p:cNvPr>
            <p:cNvSpPr/>
            <p:nvPr/>
          </p:nvSpPr>
          <p:spPr>
            <a:xfrm>
              <a:off x="2028688" y="2159695"/>
              <a:ext cx="239151" cy="2834762"/>
            </a:xfrm>
            <a:prstGeom prst="leftBrace">
              <a:avLst/>
            </a:prstGeom>
            <a:ln>
              <a:solidFill>
                <a:srgbClr val="FF0000"/>
              </a:solidFill>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es-EC"/>
            </a:p>
          </p:txBody>
        </p:sp>
        <p:sp>
          <p:nvSpPr>
            <p:cNvPr id="11" name="CuadroTexto 10">
              <a:extLst>
                <a:ext uri="{FF2B5EF4-FFF2-40B4-BE49-F238E27FC236}">
                  <a16:creationId xmlns:a16="http://schemas.microsoft.com/office/drawing/2014/main" xmlns="" id="{DD04C96D-7E26-4170-BFBE-A8D1D963E663}"/>
                </a:ext>
              </a:extLst>
            </p:cNvPr>
            <p:cNvSpPr txBox="1"/>
            <p:nvPr/>
          </p:nvSpPr>
          <p:spPr>
            <a:xfrm>
              <a:off x="182880" y="3221953"/>
              <a:ext cx="1834681" cy="710245"/>
            </a:xfrm>
            <a:prstGeom prst="rect">
              <a:avLst/>
            </a:prstGeom>
            <a:noFill/>
          </p:spPr>
          <p:txBody>
            <a:bodyPr wrap="square" rtlCol="0">
              <a:spAutoFit/>
            </a:bodyPr>
            <a:lstStyle/>
            <a:p>
              <a:pPr algn="ctr"/>
              <a:r>
                <a:rPr lang="es-MX" sz="1600" b="1" dirty="0"/>
                <a:t>Igual información</a:t>
              </a:r>
              <a:endParaRPr lang="es-EC" sz="1600" b="1" dirty="0"/>
            </a:p>
          </p:txBody>
        </p:sp>
        <p:cxnSp>
          <p:nvCxnSpPr>
            <p:cNvPr id="12" name="Conector recto de flecha 14">
              <a:extLst>
                <a:ext uri="{FF2B5EF4-FFF2-40B4-BE49-F238E27FC236}">
                  <a16:creationId xmlns:a16="http://schemas.microsoft.com/office/drawing/2014/main" xmlns="" id="{0CA64B5C-5D95-4400-ACE3-DC9FD85A923E}"/>
                </a:ext>
              </a:extLst>
            </p:cNvPr>
            <p:cNvCxnSpPr/>
            <p:nvPr/>
          </p:nvCxnSpPr>
          <p:spPr>
            <a:xfrm>
              <a:off x="11220216" y="5029200"/>
              <a:ext cx="0" cy="40092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CuadroTexto 15">
              <a:extLst>
                <a:ext uri="{FF2B5EF4-FFF2-40B4-BE49-F238E27FC236}">
                  <a16:creationId xmlns:a16="http://schemas.microsoft.com/office/drawing/2014/main" xmlns="" id="{41A7F817-3E9F-4B38-9E50-85F78FEB62E7}"/>
                </a:ext>
              </a:extLst>
            </p:cNvPr>
            <p:cNvSpPr txBox="1"/>
            <p:nvPr/>
          </p:nvSpPr>
          <p:spPr>
            <a:xfrm>
              <a:off x="8239791" y="5151008"/>
              <a:ext cx="2847034" cy="485958"/>
            </a:xfrm>
            <a:prstGeom prst="rect">
              <a:avLst/>
            </a:prstGeom>
            <a:noFill/>
          </p:spPr>
          <p:txBody>
            <a:bodyPr wrap="square" rtlCol="0">
              <a:spAutoFit/>
            </a:bodyPr>
            <a:lstStyle/>
            <a:p>
              <a:pPr algn="ctr"/>
              <a:r>
                <a:rPr lang="es-MX" sz="1000" b="1" dirty="0"/>
                <a:t>Registrar en observaciones el nombre de la </a:t>
              </a:r>
              <a:r>
                <a:rPr lang="es-MX" sz="1000" b="1" dirty="0" smtClean="0"/>
                <a:t>raza si la categoría es OTRA RAZA</a:t>
              </a:r>
              <a:endParaRPr lang="es-EC" sz="1000" b="1" dirty="0"/>
            </a:p>
          </p:txBody>
        </p:sp>
      </p:grpSp>
      <p:sp>
        <p:nvSpPr>
          <p:cNvPr id="14" name="CuadroTexto 21">
            <a:extLst>
              <a:ext uri="{FF2B5EF4-FFF2-40B4-BE49-F238E27FC236}">
                <a16:creationId xmlns:a16="http://schemas.microsoft.com/office/drawing/2014/main" xmlns="" id="{0DCBDA8E-57FA-4C6B-B7DF-B5C9D3E7430D}"/>
              </a:ext>
            </a:extLst>
          </p:cNvPr>
          <p:cNvSpPr txBox="1"/>
          <p:nvPr/>
        </p:nvSpPr>
        <p:spPr>
          <a:xfrm>
            <a:off x="1119170" y="5246008"/>
            <a:ext cx="2204816" cy="738664"/>
          </a:xfrm>
          <a:prstGeom prst="rect">
            <a:avLst/>
          </a:prstGeom>
          <a:noFill/>
        </p:spPr>
        <p:txBody>
          <a:bodyPr wrap="square" rtlCol="0">
            <a:spAutoFit/>
          </a:bodyPr>
          <a:lstStyle/>
          <a:p>
            <a:pPr algn="ctr"/>
            <a:r>
              <a:rPr lang="es-MX" sz="1400" b="1" dirty="0"/>
              <a:t>Propósito del ganado</a:t>
            </a:r>
          </a:p>
          <a:p>
            <a:pPr algn="ctr"/>
            <a:r>
              <a:rPr lang="es-MX" sz="1400" b="1" dirty="0"/>
              <a:t>De todo el </a:t>
            </a:r>
            <a:r>
              <a:rPr lang="es-MX" sz="1400" b="1" dirty="0" smtClean="0"/>
              <a:t> hato ganadero </a:t>
            </a:r>
            <a:r>
              <a:rPr lang="es-MX" sz="1400" b="1" dirty="0"/>
              <a:t>de la PP</a:t>
            </a:r>
            <a:endParaRPr lang="es-EC" sz="1400" b="1" dirty="0"/>
          </a:p>
        </p:txBody>
      </p:sp>
      <p:pic>
        <p:nvPicPr>
          <p:cNvPr id="15" name="Picture 6" descr="Desinfectante Para Ganado - Imagenes De Vacas Png, Transparent Png ...">
            <a:extLst>
              <a:ext uri="{FF2B5EF4-FFF2-40B4-BE49-F238E27FC236}">
                <a16:creationId xmlns:a16="http://schemas.microsoft.com/office/drawing/2014/main" xmlns="" id="{2677B4F7-B346-4B5C-AADF-2FED2C4D4361}"/>
              </a:ext>
            </a:extLst>
          </p:cNvPr>
          <p:cNvPicPr>
            <a:picLocks noChangeAspect="1" noChangeArrowheads="1"/>
          </p:cNvPicPr>
          <p:nvPr/>
        </p:nvPicPr>
        <p:blipFill rotWithShape="1">
          <a:blip r:embed="rId2">
            <a:clrChange>
              <a:clrFrom>
                <a:srgbClr val="F6F6F6"/>
              </a:clrFrom>
              <a:clrTo>
                <a:srgbClr val="F6F6F6">
                  <a:alpha val="0"/>
                </a:srgbClr>
              </a:clrTo>
            </a:clrChange>
            <a:extLst>
              <a:ext uri="{28A0092B-C50C-407E-A947-70E740481C1C}">
                <a14:useLocalDpi xmlns:a14="http://schemas.microsoft.com/office/drawing/2010/main" val="0"/>
              </a:ext>
            </a:extLst>
          </a:blip>
          <a:srcRect t="21544" b="19310"/>
          <a:stretch/>
        </p:blipFill>
        <p:spPr bwMode="auto">
          <a:xfrm>
            <a:off x="7794705" y="4935128"/>
            <a:ext cx="4107328" cy="136042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Drag Pharma | Bovinos">
            <a:extLst>
              <a:ext uri="{FF2B5EF4-FFF2-40B4-BE49-F238E27FC236}">
                <a16:creationId xmlns:a16="http://schemas.microsoft.com/office/drawing/2014/main" xmlns="" id="{C49D6D1C-E1D4-4577-819F-1E935F0AB1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0203" y="4784859"/>
            <a:ext cx="2689535" cy="161372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Untitled">
            <a:extLst>
              <a:ext uri="{FF2B5EF4-FFF2-40B4-BE49-F238E27FC236}">
                <a16:creationId xmlns:a16="http://schemas.microsoft.com/office/drawing/2014/main" xmlns="" id="{7169D09D-0010-4D19-99FC-F6E69C720CE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89738" y="4624484"/>
            <a:ext cx="1385126" cy="1684613"/>
          </a:xfrm>
          <a:prstGeom prst="rect">
            <a:avLst/>
          </a:prstGeom>
          <a:noFill/>
          <a:extLst>
            <a:ext uri="{909E8E84-426E-40DD-AFC4-6F175D3DCCD1}">
              <a14:hiddenFill xmlns:a14="http://schemas.microsoft.com/office/drawing/2010/main">
                <a:solidFill>
                  <a:srgbClr val="FFFFFF"/>
                </a:solidFill>
              </a14:hiddenFill>
            </a:ext>
          </a:extLst>
        </p:spPr>
      </p:pic>
      <p:sp>
        <p:nvSpPr>
          <p:cNvPr id="18" name="CuadroTexto 23">
            <a:extLst>
              <a:ext uri="{FF2B5EF4-FFF2-40B4-BE49-F238E27FC236}">
                <a16:creationId xmlns:a16="http://schemas.microsoft.com/office/drawing/2014/main" xmlns="" id="{3A229962-865B-43ED-B403-A0D0F8EB6960}"/>
              </a:ext>
            </a:extLst>
          </p:cNvPr>
          <p:cNvSpPr txBox="1"/>
          <p:nvPr/>
        </p:nvSpPr>
        <p:spPr>
          <a:xfrm>
            <a:off x="3742562" y="6398580"/>
            <a:ext cx="2204816" cy="307777"/>
          </a:xfrm>
          <a:prstGeom prst="rect">
            <a:avLst/>
          </a:prstGeom>
          <a:noFill/>
        </p:spPr>
        <p:txBody>
          <a:bodyPr wrap="square" rtlCol="0">
            <a:spAutoFit/>
          </a:bodyPr>
          <a:lstStyle/>
          <a:p>
            <a:pPr algn="ctr"/>
            <a:r>
              <a:rPr lang="es-MX" sz="1400" b="1" dirty="0"/>
              <a:t>Ganado de leche</a:t>
            </a:r>
            <a:endParaRPr lang="es-EC" sz="1400" b="1" dirty="0"/>
          </a:p>
        </p:txBody>
      </p:sp>
      <p:sp>
        <p:nvSpPr>
          <p:cNvPr id="19" name="CuadroTexto 27">
            <a:extLst>
              <a:ext uri="{FF2B5EF4-FFF2-40B4-BE49-F238E27FC236}">
                <a16:creationId xmlns:a16="http://schemas.microsoft.com/office/drawing/2014/main" xmlns="" id="{562CA972-AF06-4ECB-9073-983D3024F6C2}"/>
              </a:ext>
            </a:extLst>
          </p:cNvPr>
          <p:cNvSpPr txBox="1"/>
          <p:nvPr/>
        </p:nvSpPr>
        <p:spPr>
          <a:xfrm>
            <a:off x="6142125" y="6390332"/>
            <a:ext cx="2204816" cy="307777"/>
          </a:xfrm>
          <a:prstGeom prst="rect">
            <a:avLst/>
          </a:prstGeom>
          <a:noFill/>
        </p:spPr>
        <p:txBody>
          <a:bodyPr wrap="square" rtlCol="0">
            <a:spAutoFit/>
          </a:bodyPr>
          <a:lstStyle/>
          <a:p>
            <a:pPr algn="ctr"/>
            <a:r>
              <a:rPr lang="es-MX" sz="1400" b="1" dirty="0"/>
              <a:t>Ganado de carne</a:t>
            </a:r>
            <a:endParaRPr lang="es-EC" sz="1400" b="1" dirty="0"/>
          </a:p>
        </p:txBody>
      </p:sp>
      <p:sp>
        <p:nvSpPr>
          <p:cNvPr id="20" name="CuadroTexto 28">
            <a:extLst>
              <a:ext uri="{FF2B5EF4-FFF2-40B4-BE49-F238E27FC236}">
                <a16:creationId xmlns:a16="http://schemas.microsoft.com/office/drawing/2014/main" xmlns="" id="{67B31B31-22A3-4A3B-9C47-AC9A505F480E}"/>
              </a:ext>
            </a:extLst>
          </p:cNvPr>
          <p:cNvSpPr txBox="1"/>
          <p:nvPr/>
        </p:nvSpPr>
        <p:spPr>
          <a:xfrm>
            <a:off x="8252305" y="6309322"/>
            <a:ext cx="3355032" cy="307777"/>
          </a:xfrm>
          <a:prstGeom prst="rect">
            <a:avLst/>
          </a:prstGeom>
          <a:noFill/>
        </p:spPr>
        <p:txBody>
          <a:bodyPr wrap="square" rtlCol="0">
            <a:spAutoFit/>
          </a:bodyPr>
          <a:lstStyle/>
          <a:p>
            <a:pPr algn="ctr"/>
            <a:r>
              <a:rPr lang="es-MX" sz="1400" b="1" dirty="0"/>
              <a:t>Doble propósito (carne y leche)</a:t>
            </a:r>
            <a:endParaRPr lang="es-EC" sz="1400" b="1" dirty="0"/>
          </a:p>
        </p:txBody>
      </p:sp>
      <p:pic>
        <p:nvPicPr>
          <p:cNvPr id="21" name="Imagen 20"/>
          <p:cNvPicPr>
            <a:picLocks noChangeAspect="1"/>
          </p:cNvPicPr>
          <p:nvPr/>
        </p:nvPicPr>
        <p:blipFill rotWithShape="1">
          <a:blip r:embed="rId5"/>
          <a:srcRect t="30503"/>
          <a:stretch/>
        </p:blipFill>
        <p:spPr>
          <a:xfrm>
            <a:off x="4567178" y="1227747"/>
            <a:ext cx="7113599" cy="3136255"/>
          </a:xfrm>
          <a:prstGeom prst="rect">
            <a:avLst/>
          </a:prstGeom>
        </p:spPr>
      </p:pic>
    </p:spTree>
    <p:extLst>
      <p:ext uri="{BB962C8B-B14F-4D97-AF65-F5344CB8AC3E}">
        <p14:creationId xmlns:p14="http://schemas.microsoft.com/office/powerpoint/2010/main" val="3109774064"/>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1093412" y="501286"/>
            <a:ext cx="7227771" cy="530024"/>
          </a:xfrm>
        </p:spPr>
        <p:txBody>
          <a:bodyPr>
            <a:normAutofit/>
          </a:bodyPr>
          <a:lstStyle/>
          <a:p>
            <a:r>
              <a:rPr lang="es-ES_tradnl" dirty="0">
                <a:latin typeface="Century Gothic" panose="020B0502020202020204" pitchFamily="34" charset="0"/>
              </a:rPr>
              <a:t>Capítulo 7: Ganado vacuno</a:t>
            </a:r>
          </a:p>
        </p:txBody>
      </p:sp>
      <p:sp>
        <p:nvSpPr>
          <p:cNvPr id="5" name="Marcador de contenido 5">
            <a:extLst>
              <a:ext uri="{FF2B5EF4-FFF2-40B4-BE49-F238E27FC236}">
                <a16:creationId xmlns:a16="http://schemas.microsoft.com/office/drawing/2014/main" xmlns="" id="{44DD3966-56FC-4F6C-A937-4723AF86CDC4}"/>
              </a:ext>
            </a:extLst>
          </p:cNvPr>
          <p:cNvSpPr txBox="1">
            <a:spLocks/>
          </p:cNvSpPr>
          <p:nvPr/>
        </p:nvSpPr>
        <p:spPr>
          <a:xfrm>
            <a:off x="1252345" y="1105258"/>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b="1" dirty="0"/>
              <a:t>Consideraciones</a:t>
            </a:r>
            <a:endParaRPr lang="es-EC" b="1" dirty="0"/>
          </a:p>
        </p:txBody>
      </p:sp>
      <p:sp>
        <p:nvSpPr>
          <p:cNvPr id="6" name="CuadroTexto 21">
            <a:extLst>
              <a:ext uri="{FF2B5EF4-FFF2-40B4-BE49-F238E27FC236}">
                <a16:creationId xmlns:a16="http://schemas.microsoft.com/office/drawing/2014/main" xmlns="" id="{0DCBDA8E-57FA-4C6B-B7DF-B5C9D3E7430D}"/>
              </a:ext>
            </a:extLst>
          </p:cNvPr>
          <p:cNvSpPr txBox="1"/>
          <p:nvPr/>
        </p:nvSpPr>
        <p:spPr>
          <a:xfrm>
            <a:off x="3236184" y="4900796"/>
            <a:ext cx="6727832" cy="307777"/>
          </a:xfrm>
          <a:prstGeom prst="rect">
            <a:avLst/>
          </a:prstGeom>
          <a:noFill/>
        </p:spPr>
        <p:txBody>
          <a:bodyPr wrap="square" rtlCol="0">
            <a:spAutoFit/>
          </a:bodyPr>
          <a:lstStyle/>
          <a:p>
            <a:r>
              <a:rPr lang="es-MX" sz="1400" b="1" dirty="0"/>
              <a:t>Propósito del ganado de todo el ganado de la Persona Productora (PP).</a:t>
            </a:r>
            <a:endParaRPr lang="es-EC" sz="1400" b="1" dirty="0"/>
          </a:p>
        </p:txBody>
      </p:sp>
      <p:sp>
        <p:nvSpPr>
          <p:cNvPr id="7" name="CuadroTexto 20">
            <a:extLst>
              <a:ext uri="{FF2B5EF4-FFF2-40B4-BE49-F238E27FC236}">
                <a16:creationId xmlns:a16="http://schemas.microsoft.com/office/drawing/2014/main" xmlns="" id="{DE174097-967F-47B6-9C59-0F47A7263A05}"/>
              </a:ext>
            </a:extLst>
          </p:cNvPr>
          <p:cNvSpPr txBox="1"/>
          <p:nvPr/>
        </p:nvSpPr>
        <p:spPr>
          <a:xfrm>
            <a:off x="3236184" y="5376385"/>
            <a:ext cx="7653374" cy="523220"/>
          </a:xfrm>
          <a:prstGeom prst="rect">
            <a:avLst/>
          </a:prstGeom>
          <a:noFill/>
        </p:spPr>
        <p:txBody>
          <a:bodyPr wrap="square" rtlCol="0">
            <a:spAutoFit/>
          </a:bodyPr>
          <a:lstStyle/>
          <a:p>
            <a:pPr algn="just"/>
            <a:r>
              <a:rPr lang="es-EC" sz="1400" b="1" u="sng" dirty="0">
                <a:solidFill>
                  <a:srgbClr val="FF0000"/>
                </a:solidFill>
              </a:rPr>
              <a:t>Para el registro de esta pregunta se debe consultar a la PP, cuál es el propósito de todo el hato ganadero y no se debe hacer diferenciación por el sexo.</a:t>
            </a:r>
            <a:endParaRPr lang="es-EC" sz="1400" dirty="0">
              <a:solidFill>
                <a:srgbClr val="FF0000"/>
              </a:solidFill>
            </a:endParaRPr>
          </a:p>
        </p:txBody>
      </p:sp>
      <p:sp>
        <p:nvSpPr>
          <p:cNvPr id="8" name="CuadroTexto 21">
            <a:extLst>
              <a:ext uri="{FF2B5EF4-FFF2-40B4-BE49-F238E27FC236}">
                <a16:creationId xmlns:a16="http://schemas.microsoft.com/office/drawing/2014/main" xmlns="" id="{0DCBDA8E-57FA-4C6B-B7DF-B5C9D3E7430D}"/>
              </a:ext>
            </a:extLst>
          </p:cNvPr>
          <p:cNvSpPr txBox="1"/>
          <p:nvPr/>
        </p:nvSpPr>
        <p:spPr>
          <a:xfrm>
            <a:off x="1425964" y="1467511"/>
            <a:ext cx="10514381" cy="307777"/>
          </a:xfrm>
          <a:prstGeom prst="rect">
            <a:avLst/>
          </a:prstGeom>
          <a:noFill/>
        </p:spPr>
        <p:txBody>
          <a:bodyPr wrap="square" rtlCol="0">
            <a:spAutoFit/>
          </a:bodyPr>
          <a:lstStyle/>
          <a:p>
            <a:r>
              <a:rPr lang="es-MX" sz="1400" b="1" dirty="0"/>
              <a:t>Propósito del Ganado según su Raza:</a:t>
            </a:r>
            <a:endParaRPr lang="es-EC" sz="1400" dirty="0"/>
          </a:p>
        </p:txBody>
      </p:sp>
      <p:grpSp>
        <p:nvGrpSpPr>
          <p:cNvPr id="9" name="12 Grupo">
            <a:extLst>
              <a:ext uri="{FF2B5EF4-FFF2-40B4-BE49-F238E27FC236}">
                <a16:creationId xmlns:a16="http://schemas.microsoft.com/office/drawing/2014/main" xmlns="" id="{E60E4A3C-F445-4034-AD93-E1686547FAF2}"/>
              </a:ext>
            </a:extLst>
          </p:cNvPr>
          <p:cNvGrpSpPr/>
          <p:nvPr/>
        </p:nvGrpSpPr>
        <p:grpSpPr>
          <a:xfrm>
            <a:off x="1013420" y="4793752"/>
            <a:ext cx="2222764" cy="1744189"/>
            <a:chOff x="2083113" y="6944428"/>
            <a:chExt cx="1323104" cy="678241"/>
          </a:xfrm>
        </p:grpSpPr>
        <p:pic>
          <p:nvPicPr>
            <p:cNvPr id="10" name="Picture 2">
              <a:extLst>
                <a:ext uri="{FF2B5EF4-FFF2-40B4-BE49-F238E27FC236}">
                  <a16:creationId xmlns:a16="http://schemas.microsoft.com/office/drawing/2014/main" xmlns="" id="{9932E2A5-82D4-4030-B063-431A56A04339}"/>
                </a:ext>
              </a:extLst>
            </p:cNvPr>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453867" y="7049338"/>
              <a:ext cx="631862" cy="573331"/>
            </a:xfrm>
            <a:prstGeom prst="rect">
              <a:avLst/>
            </a:prstGeom>
            <a:noFill/>
            <a:ln w="9525">
              <a:noFill/>
              <a:miter lim="800000"/>
              <a:headEnd/>
              <a:tailEnd/>
            </a:ln>
          </p:spPr>
        </p:pic>
        <p:sp>
          <p:nvSpPr>
            <p:cNvPr id="11" name="14 CuadroTexto">
              <a:extLst>
                <a:ext uri="{FF2B5EF4-FFF2-40B4-BE49-F238E27FC236}">
                  <a16:creationId xmlns:a16="http://schemas.microsoft.com/office/drawing/2014/main" xmlns="" id="{EB4112DD-2BE5-47BD-BE3F-93C40D0DC4EC}"/>
                </a:ext>
              </a:extLst>
            </p:cNvPr>
            <p:cNvSpPr txBox="1"/>
            <p:nvPr/>
          </p:nvSpPr>
          <p:spPr>
            <a:xfrm>
              <a:off x="2083113" y="6944428"/>
              <a:ext cx="1323104" cy="215755"/>
            </a:xfrm>
            <a:prstGeom prst="rect">
              <a:avLst/>
            </a:prstGeom>
            <a:noFill/>
          </p:spPr>
          <p:txBody>
            <a:bodyPr wrap="square" rtlCol="0">
              <a:spAutoFit/>
            </a:bodyPr>
            <a:lstStyle/>
            <a:p>
              <a:pPr algn="ctr"/>
              <a:r>
                <a:rPr lang="es-EC" sz="1100" b="1" dirty="0">
                  <a:solidFill>
                    <a:schemeClr val="tx2"/>
                  </a:solidFill>
                  <a:effectLst>
                    <a:outerShdw blurRad="38100" dist="38100" dir="2700000" algn="tl">
                      <a:srgbClr val="000000">
                        <a:alpha val="43137"/>
                      </a:srgbClr>
                    </a:outerShdw>
                  </a:effectLst>
                  <a:latin typeface="+mj-lt"/>
                </a:rPr>
                <a:t>IMPORTANTE</a:t>
              </a:r>
            </a:p>
          </p:txBody>
        </p:sp>
      </p:grpSp>
      <p:graphicFrame>
        <p:nvGraphicFramePr>
          <p:cNvPr id="12" name="Tabla 11"/>
          <p:cNvGraphicFramePr>
            <a:graphicFrameLocks noGrp="1"/>
          </p:cNvGraphicFramePr>
          <p:nvPr>
            <p:extLst>
              <p:ext uri="{D42A27DB-BD31-4B8C-83A1-F6EECF244321}">
                <p14:modId xmlns:p14="http://schemas.microsoft.com/office/powerpoint/2010/main" val="1525717771"/>
              </p:ext>
            </p:extLst>
          </p:nvPr>
        </p:nvGraphicFramePr>
        <p:xfrm>
          <a:off x="3698544" y="2045078"/>
          <a:ext cx="5408295" cy="2418476"/>
        </p:xfrm>
        <a:graphic>
          <a:graphicData uri="http://schemas.openxmlformats.org/drawingml/2006/table">
            <a:tbl>
              <a:tblPr firstRow="1" firstCol="1" bandRow="1">
                <a:tableStyleId>{5C22544A-7EE6-4342-B048-85BDC9FD1C3A}</a:tableStyleId>
              </a:tblPr>
              <a:tblGrid>
                <a:gridCol w="1802765">
                  <a:extLst>
                    <a:ext uri="{9D8B030D-6E8A-4147-A177-3AD203B41FA5}">
                      <a16:colId xmlns:a16="http://schemas.microsoft.com/office/drawing/2014/main" xmlns="" val="20000"/>
                    </a:ext>
                  </a:extLst>
                </a:gridCol>
                <a:gridCol w="1802765">
                  <a:extLst>
                    <a:ext uri="{9D8B030D-6E8A-4147-A177-3AD203B41FA5}">
                      <a16:colId xmlns:a16="http://schemas.microsoft.com/office/drawing/2014/main" xmlns="" val="20001"/>
                    </a:ext>
                  </a:extLst>
                </a:gridCol>
                <a:gridCol w="1802765">
                  <a:extLst>
                    <a:ext uri="{9D8B030D-6E8A-4147-A177-3AD203B41FA5}">
                      <a16:colId xmlns:a16="http://schemas.microsoft.com/office/drawing/2014/main" xmlns="" val="20002"/>
                    </a:ext>
                  </a:extLst>
                </a:gridCol>
              </a:tblGrid>
              <a:tr h="346020">
                <a:tc>
                  <a:txBody>
                    <a:bodyPr/>
                    <a:lstStyle/>
                    <a:p>
                      <a:pPr algn="ctr">
                        <a:spcAft>
                          <a:spcPts val="0"/>
                        </a:spcAft>
                      </a:pPr>
                      <a:r>
                        <a:rPr lang="es-EC" sz="1200" dirty="0">
                          <a:effectLst/>
                        </a:rPr>
                        <a:t>Raza</a:t>
                      </a:r>
                      <a:endParaRPr lang="es-EC"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C" sz="1200" dirty="0">
                          <a:effectLst/>
                        </a:rPr>
                        <a:t>Propósito</a:t>
                      </a:r>
                      <a:endParaRPr lang="es-EC"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C" sz="1200">
                          <a:effectLst/>
                        </a:rPr>
                        <a:t>Región</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0"/>
                  </a:ext>
                </a:extLst>
              </a:tr>
              <a:tr h="259057">
                <a:tc>
                  <a:txBody>
                    <a:bodyPr/>
                    <a:lstStyle/>
                    <a:p>
                      <a:pPr algn="ctr">
                        <a:lnSpc>
                          <a:spcPct val="115000"/>
                        </a:lnSpc>
                        <a:spcBef>
                          <a:spcPts val="1200"/>
                        </a:spcBef>
                        <a:spcAft>
                          <a:spcPts val="0"/>
                        </a:spcAft>
                      </a:pPr>
                      <a:r>
                        <a:rPr lang="es-EC" sz="1000">
                          <a:effectLst/>
                        </a:rPr>
                        <a:t>HOLSTEIN FRIESIAN</a:t>
                      </a:r>
                      <a:endParaRPr lang="es-EC" sz="1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C" sz="1000">
                          <a:effectLst/>
                        </a:rPr>
                        <a:t>Leche</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C" sz="1000">
                          <a:effectLst/>
                        </a:rPr>
                        <a:t>Andina/Templado</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1"/>
                  </a:ext>
                </a:extLst>
              </a:tr>
              <a:tr h="259057">
                <a:tc>
                  <a:txBody>
                    <a:bodyPr/>
                    <a:lstStyle/>
                    <a:p>
                      <a:pPr algn="ctr">
                        <a:lnSpc>
                          <a:spcPct val="115000"/>
                        </a:lnSpc>
                        <a:spcBef>
                          <a:spcPts val="1200"/>
                        </a:spcBef>
                        <a:spcAft>
                          <a:spcPts val="0"/>
                        </a:spcAft>
                      </a:pPr>
                      <a:r>
                        <a:rPr lang="es-EC" sz="1000">
                          <a:effectLst/>
                        </a:rPr>
                        <a:t>JERSEY</a:t>
                      </a:r>
                      <a:endParaRPr lang="es-EC" sz="10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C" sz="1000">
                          <a:effectLst/>
                        </a:rPr>
                        <a:t>Leche</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C" sz="1000">
                          <a:effectLst/>
                        </a:rPr>
                        <a:t>Andina/Templado/Cálida</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2"/>
                  </a:ext>
                </a:extLst>
              </a:tr>
              <a:tr h="259057">
                <a:tc>
                  <a:txBody>
                    <a:bodyPr/>
                    <a:lstStyle/>
                    <a:p>
                      <a:pPr algn="ctr">
                        <a:spcAft>
                          <a:spcPts val="0"/>
                        </a:spcAft>
                      </a:pPr>
                      <a:r>
                        <a:rPr lang="es-EC" sz="1000">
                          <a:effectLst/>
                        </a:rPr>
                        <a:t>BROWN SWISS</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C" sz="1000">
                          <a:effectLst/>
                        </a:rPr>
                        <a:t>Leche</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C" sz="1000">
                          <a:effectLst/>
                        </a:rPr>
                        <a:t>Andina/Templado/Cálida</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3"/>
                  </a:ext>
                </a:extLst>
              </a:tr>
              <a:tr h="259057">
                <a:tc>
                  <a:txBody>
                    <a:bodyPr/>
                    <a:lstStyle/>
                    <a:p>
                      <a:pPr algn="ctr">
                        <a:spcAft>
                          <a:spcPts val="0"/>
                        </a:spcAft>
                      </a:pPr>
                      <a:r>
                        <a:rPr lang="es-EC" sz="1000">
                          <a:effectLst/>
                        </a:rPr>
                        <a:t>BRAHMÁN</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C" sz="1000">
                          <a:effectLst/>
                        </a:rPr>
                        <a:t>Carne</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C" sz="1000">
                          <a:effectLst/>
                        </a:rPr>
                        <a:t>Cálida</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4"/>
                  </a:ext>
                </a:extLst>
              </a:tr>
              <a:tr h="259057">
                <a:tc>
                  <a:txBody>
                    <a:bodyPr/>
                    <a:lstStyle/>
                    <a:p>
                      <a:pPr algn="ctr">
                        <a:spcAft>
                          <a:spcPts val="0"/>
                        </a:spcAft>
                      </a:pPr>
                      <a:r>
                        <a:rPr lang="es-EC" sz="1000">
                          <a:effectLst/>
                        </a:rPr>
                        <a:t>GIROLANDO</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C" sz="1000">
                          <a:effectLst/>
                        </a:rPr>
                        <a:t>Carne / Leche</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C" sz="1000">
                          <a:effectLst/>
                        </a:rPr>
                        <a:t>Cálida</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5"/>
                  </a:ext>
                </a:extLst>
              </a:tr>
              <a:tr h="259057">
                <a:tc>
                  <a:txBody>
                    <a:bodyPr/>
                    <a:lstStyle/>
                    <a:p>
                      <a:pPr algn="ctr">
                        <a:spcAft>
                          <a:spcPts val="0"/>
                        </a:spcAft>
                      </a:pPr>
                      <a:r>
                        <a:rPr lang="es-EC" sz="1000">
                          <a:effectLst/>
                        </a:rPr>
                        <a:t>GYR</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C" sz="1000">
                          <a:effectLst/>
                        </a:rPr>
                        <a:t>Carne</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C" sz="1000">
                          <a:effectLst/>
                        </a:rPr>
                        <a:t>Cálida</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6"/>
                  </a:ext>
                </a:extLst>
              </a:tr>
              <a:tr h="259057">
                <a:tc>
                  <a:txBody>
                    <a:bodyPr/>
                    <a:lstStyle/>
                    <a:p>
                      <a:pPr algn="ctr">
                        <a:spcAft>
                          <a:spcPts val="0"/>
                        </a:spcAft>
                      </a:pPr>
                      <a:r>
                        <a:rPr lang="es-EC" sz="1000">
                          <a:effectLst/>
                        </a:rPr>
                        <a:t>CHAROLAIS</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C" sz="1000">
                          <a:effectLst/>
                        </a:rPr>
                        <a:t>Carne</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C" sz="1000">
                          <a:effectLst/>
                        </a:rPr>
                        <a:t>Cálida</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7"/>
                  </a:ext>
                </a:extLst>
              </a:tr>
              <a:tr h="259057">
                <a:tc>
                  <a:txBody>
                    <a:bodyPr/>
                    <a:lstStyle/>
                    <a:p>
                      <a:pPr algn="ctr">
                        <a:spcAft>
                          <a:spcPts val="0"/>
                        </a:spcAft>
                      </a:pPr>
                      <a:r>
                        <a:rPr lang="es-EC" sz="1000">
                          <a:effectLst/>
                        </a:rPr>
                        <a:t>ANGUS</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C" sz="1000" dirty="0">
                          <a:effectLst/>
                        </a:rPr>
                        <a:t>Carne</a:t>
                      </a:r>
                      <a:endParaRPr lang="es-EC"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EC" sz="1000" dirty="0">
                          <a:effectLst/>
                        </a:rPr>
                        <a:t>Cálida</a:t>
                      </a:r>
                      <a:endParaRPr lang="es-EC"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1623724344"/>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Imagen 24"/>
          <p:cNvPicPr>
            <a:picLocks noChangeAspect="1"/>
          </p:cNvPicPr>
          <p:nvPr/>
        </p:nvPicPr>
        <p:blipFill>
          <a:blip r:embed="rId2"/>
          <a:stretch>
            <a:fillRect/>
          </a:stretch>
        </p:blipFill>
        <p:spPr>
          <a:xfrm>
            <a:off x="2891819" y="2576962"/>
            <a:ext cx="7359764" cy="3172268"/>
          </a:xfrm>
          <a:prstGeom prst="rect">
            <a:avLst/>
          </a:prstGeom>
        </p:spPr>
      </p:pic>
      <p:sp>
        <p:nvSpPr>
          <p:cNvPr id="4" name="Marcador de contenido 5">
            <a:extLst>
              <a:ext uri="{FF2B5EF4-FFF2-40B4-BE49-F238E27FC236}">
                <a16:creationId xmlns:a16="http://schemas.microsoft.com/office/drawing/2014/main" xmlns="" id="{02B9625C-3EFC-467B-A919-0A34D8DC6E09}"/>
              </a:ext>
            </a:extLst>
          </p:cNvPr>
          <p:cNvSpPr txBox="1">
            <a:spLocks/>
          </p:cNvSpPr>
          <p:nvPr/>
        </p:nvSpPr>
        <p:spPr>
          <a:xfrm>
            <a:off x="1012863" y="1106218"/>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b="1" dirty="0"/>
              <a:t>Consideraciones</a:t>
            </a:r>
            <a:endParaRPr lang="es-EC" b="1" dirty="0"/>
          </a:p>
        </p:txBody>
      </p:sp>
      <p:grpSp>
        <p:nvGrpSpPr>
          <p:cNvPr id="5" name="Grupo 4"/>
          <p:cNvGrpSpPr/>
          <p:nvPr/>
        </p:nvGrpSpPr>
        <p:grpSpPr>
          <a:xfrm>
            <a:off x="679044" y="1495188"/>
            <a:ext cx="11381984" cy="4927519"/>
            <a:chOff x="576013" y="1405036"/>
            <a:chExt cx="11381984" cy="4927519"/>
          </a:xfrm>
        </p:grpSpPr>
        <p:cxnSp>
          <p:nvCxnSpPr>
            <p:cNvPr id="7" name="Conector recto de flecha 7">
              <a:extLst>
                <a:ext uri="{FF2B5EF4-FFF2-40B4-BE49-F238E27FC236}">
                  <a16:creationId xmlns:a16="http://schemas.microsoft.com/office/drawing/2014/main" xmlns="" id="{89A638CC-3B39-438C-86C3-CB6106F8435C}"/>
                </a:ext>
              </a:extLst>
            </p:cNvPr>
            <p:cNvCxnSpPr>
              <a:stCxn id="8" idx="3"/>
            </p:cNvCxnSpPr>
            <p:nvPr/>
          </p:nvCxnSpPr>
          <p:spPr>
            <a:xfrm>
              <a:off x="2365697" y="3547434"/>
              <a:ext cx="450470"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CuadroTexto 7">
              <a:extLst>
                <a:ext uri="{FF2B5EF4-FFF2-40B4-BE49-F238E27FC236}">
                  <a16:creationId xmlns:a16="http://schemas.microsoft.com/office/drawing/2014/main" xmlns="" id="{3C071E7D-D955-4475-9DB2-C1752952245E}"/>
                </a:ext>
              </a:extLst>
            </p:cNvPr>
            <p:cNvSpPr txBox="1"/>
            <p:nvPr/>
          </p:nvSpPr>
          <p:spPr>
            <a:xfrm>
              <a:off x="576013" y="3178102"/>
              <a:ext cx="1789684" cy="738664"/>
            </a:xfrm>
            <a:prstGeom prst="rect">
              <a:avLst/>
            </a:prstGeom>
            <a:no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s-MX" sz="1400" dirty="0"/>
                <a:t>Tomar en cuenta el período de referencia.</a:t>
              </a:r>
              <a:endParaRPr lang="es-EC" sz="1400" dirty="0"/>
            </a:p>
          </p:txBody>
        </p:sp>
        <p:cxnSp>
          <p:nvCxnSpPr>
            <p:cNvPr id="9" name="Conector recto de flecha 11">
              <a:extLst>
                <a:ext uri="{FF2B5EF4-FFF2-40B4-BE49-F238E27FC236}">
                  <a16:creationId xmlns:a16="http://schemas.microsoft.com/office/drawing/2014/main" xmlns="" id="{2D723990-27A7-4A93-8744-CCD30AAFCFBD}"/>
                </a:ext>
              </a:extLst>
            </p:cNvPr>
            <p:cNvCxnSpPr/>
            <p:nvPr/>
          </p:nvCxnSpPr>
          <p:spPr>
            <a:xfrm>
              <a:off x="2352180" y="5356020"/>
              <a:ext cx="446439" cy="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CuadroTexto 14">
              <a:extLst>
                <a:ext uri="{FF2B5EF4-FFF2-40B4-BE49-F238E27FC236}">
                  <a16:creationId xmlns:a16="http://schemas.microsoft.com/office/drawing/2014/main" xmlns="" id="{286ACF4E-8511-4827-9D59-D59756D58593}"/>
                </a:ext>
              </a:extLst>
            </p:cNvPr>
            <p:cNvSpPr txBox="1"/>
            <p:nvPr/>
          </p:nvSpPr>
          <p:spPr>
            <a:xfrm>
              <a:off x="581421" y="4771244"/>
              <a:ext cx="1760539" cy="1169551"/>
            </a:xfrm>
            <a:prstGeom prst="rect">
              <a:avLst/>
            </a:prstGeom>
            <a:noFill/>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s-MX" sz="1400" dirty="0"/>
                <a:t>Se requiere conocer si la PP realiza el control de enfermedades en la UPA.</a:t>
              </a:r>
              <a:endParaRPr lang="es-EC" sz="1400" dirty="0"/>
            </a:p>
          </p:txBody>
        </p:sp>
        <p:cxnSp>
          <p:nvCxnSpPr>
            <p:cNvPr id="11" name="Conector recto de flecha 18">
              <a:extLst>
                <a:ext uri="{FF2B5EF4-FFF2-40B4-BE49-F238E27FC236}">
                  <a16:creationId xmlns:a16="http://schemas.microsoft.com/office/drawing/2014/main" xmlns="" id="{AE37943A-91F8-4C3A-8CD3-CA306BF0BA80}"/>
                </a:ext>
              </a:extLst>
            </p:cNvPr>
            <p:cNvCxnSpPr>
              <a:cxnSpLocks/>
            </p:cNvCxnSpPr>
            <p:nvPr/>
          </p:nvCxnSpPr>
          <p:spPr>
            <a:xfrm>
              <a:off x="6739998" y="5587395"/>
              <a:ext cx="0" cy="24694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CuadroTexto 20">
              <a:extLst>
                <a:ext uri="{FF2B5EF4-FFF2-40B4-BE49-F238E27FC236}">
                  <a16:creationId xmlns:a16="http://schemas.microsoft.com/office/drawing/2014/main" xmlns="" id="{F43C19B9-2458-4BA5-97A3-11A25DD4F275}"/>
                </a:ext>
              </a:extLst>
            </p:cNvPr>
            <p:cNvSpPr txBox="1"/>
            <p:nvPr/>
          </p:nvSpPr>
          <p:spPr>
            <a:xfrm>
              <a:off x="5181200" y="5809335"/>
              <a:ext cx="3117594" cy="523220"/>
            </a:xfrm>
            <a:prstGeom prst="rect">
              <a:avLst/>
            </a:prstGeom>
            <a:noFill/>
            <a:ln>
              <a:solidFill>
                <a:schemeClr val="accent5"/>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s-MX" sz="1400" dirty="0"/>
                <a:t>Sales minerales, balanceado, Sal en grano, Melaza, Urea.</a:t>
              </a:r>
              <a:endParaRPr lang="es-EC" sz="1400" dirty="0"/>
            </a:p>
          </p:txBody>
        </p:sp>
        <p:sp>
          <p:nvSpPr>
            <p:cNvPr id="13" name="Elipse 16">
              <a:extLst>
                <a:ext uri="{FF2B5EF4-FFF2-40B4-BE49-F238E27FC236}">
                  <a16:creationId xmlns:a16="http://schemas.microsoft.com/office/drawing/2014/main" xmlns="" id="{CE1FD78F-B1BF-459F-A74A-F5F7AB72CB6A}"/>
                </a:ext>
              </a:extLst>
            </p:cNvPr>
            <p:cNvSpPr/>
            <p:nvPr/>
          </p:nvSpPr>
          <p:spPr>
            <a:xfrm>
              <a:off x="6299437" y="5172624"/>
              <a:ext cx="889958" cy="41477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4" name="Elipse 12">
              <a:extLst>
                <a:ext uri="{FF2B5EF4-FFF2-40B4-BE49-F238E27FC236}">
                  <a16:creationId xmlns:a16="http://schemas.microsoft.com/office/drawing/2014/main" xmlns="" id="{545C8601-793E-4799-90E6-7234020CEC58}"/>
                </a:ext>
              </a:extLst>
            </p:cNvPr>
            <p:cNvSpPr/>
            <p:nvPr/>
          </p:nvSpPr>
          <p:spPr>
            <a:xfrm>
              <a:off x="2798618" y="5049964"/>
              <a:ext cx="2472635" cy="62142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5" name="CuadroTexto 20">
              <a:extLst>
                <a:ext uri="{FF2B5EF4-FFF2-40B4-BE49-F238E27FC236}">
                  <a16:creationId xmlns:a16="http://schemas.microsoft.com/office/drawing/2014/main" xmlns="" id="{F43C19B9-2458-4BA5-97A3-11A25DD4F275}"/>
                </a:ext>
              </a:extLst>
            </p:cNvPr>
            <p:cNvSpPr txBox="1"/>
            <p:nvPr/>
          </p:nvSpPr>
          <p:spPr>
            <a:xfrm>
              <a:off x="7102442" y="1405037"/>
              <a:ext cx="3518631" cy="954107"/>
            </a:xfrm>
            <a:prstGeom prst="rect">
              <a:avLst/>
            </a:prstGeom>
            <a:noFill/>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s-EC" sz="1400" dirty="0"/>
                <a:t>Si la reproducción es por monta libre o controlada debe existir un registro en la pregunta 11, de no existir deberá justificar en observaciones.</a:t>
              </a:r>
            </a:p>
          </p:txBody>
        </p:sp>
        <p:sp>
          <p:nvSpPr>
            <p:cNvPr id="16" name="Elipse 16">
              <a:extLst>
                <a:ext uri="{FF2B5EF4-FFF2-40B4-BE49-F238E27FC236}">
                  <a16:creationId xmlns:a16="http://schemas.microsoft.com/office/drawing/2014/main" xmlns="" id="{CE1FD78F-B1BF-459F-A74A-F5F7AB72CB6A}"/>
                </a:ext>
              </a:extLst>
            </p:cNvPr>
            <p:cNvSpPr/>
            <p:nvPr/>
          </p:nvSpPr>
          <p:spPr>
            <a:xfrm>
              <a:off x="7604116" y="2916312"/>
              <a:ext cx="2515283" cy="38001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17" name="Conector recto de flecha 11">
              <a:extLst>
                <a:ext uri="{FF2B5EF4-FFF2-40B4-BE49-F238E27FC236}">
                  <a16:creationId xmlns:a16="http://schemas.microsoft.com/office/drawing/2014/main" xmlns="" id="{2D723990-27A7-4A93-8744-CCD30AAFCFBD}"/>
                </a:ext>
              </a:extLst>
            </p:cNvPr>
            <p:cNvCxnSpPr>
              <a:stCxn id="16" idx="0"/>
            </p:cNvCxnSpPr>
            <p:nvPr/>
          </p:nvCxnSpPr>
          <p:spPr>
            <a:xfrm flipV="1">
              <a:off x="8861758" y="2392667"/>
              <a:ext cx="0" cy="52364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Rectángulo 17"/>
            <p:cNvSpPr/>
            <p:nvPr/>
          </p:nvSpPr>
          <p:spPr>
            <a:xfrm>
              <a:off x="3051339" y="1405036"/>
              <a:ext cx="3720984" cy="839399"/>
            </a:xfrm>
            <a:prstGeom prst="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sz="1400" b="1" dirty="0">
                  <a:solidFill>
                    <a:schemeClr val="tx1"/>
                  </a:solidFill>
                </a:rPr>
                <a:t>Pregunta Nueva: </a:t>
              </a:r>
              <a:r>
                <a:rPr lang="es-MX" sz="1400" dirty="0">
                  <a:solidFill>
                    <a:schemeClr val="tx1"/>
                  </a:solidFill>
                </a:rPr>
                <a:t>se busca identificar y describir los diversos servicios veterinarios que fueron utilizados por la PP</a:t>
              </a:r>
              <a:r>
                <a:rPr lang="es-EC" sz="1400" dirty="0">
                  <a:solidFill>
                    <a:schemeClr val="tx1"/>
                  </a:solidFill>
                </a:rPr>
                <a:t>.</a:t>
              </a:r>
            </a:p>
          </p:txBody>
        </p:sp>
        <p:cxnSp>
          <p:nvCxnSpPr>
            <p:cNvPr id="19" name="Conector recto de flecha 18"/>
            <p:cNvCxnSpPr/>
            <p:nvPr/>
          </p:nvCxnSpPr>
          <p:spPr>
            <a:xfrm>
              <a:off x="6442200" y="2244435"/>
              <a:ext cx="0" cy="157942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Elipse 19"/>
            <p:cNvSpPr/>
            <p:nvPr/>
          </p:nvSpPr>
          <p:spPr>
            <a:xfrm>
              <a:off x="5181201" y="3950479"/>
              <a:ext cx="2673402" cy="940064"/>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1" name="Rectángulo 20"/>
            <p:cNvSpPr/>
            <p:nvPr/>
          </p:nvSpPr>
          <p:spPr>
            <a:xfrm>
              <a:off x="10426080" y="4061361"/>
              <a:ext cx="1531917" cy="151442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a:solidFill>
                    <a:schemeClr val="tx1"/>
                  </a:solidFill>
                </a:rPr>
                <a:t>Vaca que está en estado de gestación o preñada, que fue adquirida por la PP.</a:t>
              </a:r>
              <a:endParaRPr lang="es-EC" sz="1400" dirty="0">
                <a:solidFill>
                  <a:schemeClr val="tx1"/>
                </a:solidFill>
              </a:endParaRPr>
            </a:p>
          </p:txBody>
        </p:sp>
        <p:cxnSp>
          <p:nvCxnSpPr>
            <p:cNvPr id="22" name="Conector recto de flecha 21"/>
            <p:cNvCxnSpPr/>
            <p:nvPr/>
          </p:nvCxnSpPr>
          <p:spPr>
            <a:xfrm flipH="1">
              <a:off x="9951522" y="4771244"/>
              <a:ext cx="474558"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 name="Elipse 22"/>
            <p:cNvSpPr/>
            <p:nvPr/>
          </p:nvSpPr>
          <p:spPr>
            <a:xfrm>
              <a:off x="8514608" y="4678877"/>
              <a:ext cx="1436914" cy="18791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sp>
        <p:nvSpPr>
          <p:cNvPr id="24" name="Título 1"/>
          <p:cNvSpPr txBox="1">
            <a:spLocks/>
          </p:cNvSpPr>
          <p:nvPr/>
        </p:nvSpPr>
        <p:spPr>
          <a:xfrm>
            <a:off x="914512" y="450855"/>
            <a:ext cx="7227771" cy="53002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200" b="1" kern="1200">
                <a:solidFill>
                  <a:srgbClr val="212D5A"/>
                </a:solidFill>
                <a:latin typeface="+mj-lt"/>
                <a:ea typeface="+mj-ea"/>
                <a:cs typeface="+mj-cs"/>
              </a:defRPr>
            </a:lvl1pPr>
          </a:lstStyle>
          <a:p>
            <a:r>
              <a:rPr lang="es-ES_tradnl" sz="3000" dirty="0">
                <a:solidFill>
                  <a:srgbClr val="646E78"/>
                </a:solidFill>
                <a:latin typeface="Century Gothic" panose="020B0502020202020204" pitchFamily="34" charset="0"/>
              </a:rPr>
              <a:t>Capítulo 7: Ganado vacuno</a:t>
            </a:r>
          </a:p>
        </p:txBody>
      </p:sp>
    </p:spTree>
    <p:extLst>
      <p:ext uri="{BB962C8B-B14F-4D97-AF65-F5344CB8AC3E}">
        <p14:creationId xmlns:p14="http://schemas.microsoft.com/office/powerpoint/2010/main" val="3859119097"/>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Imagen 25"/>
          <p:cNvPicPr>
            <a:picLocks noChangeAspect="1"/>
          </p:cNvPicPr>
          <p:nvPr/>
        </p:nvPicPr>
        <p:blipFill>
          <a:blip r:embed="rId2"/>
          <a:stretch>
            <a:fillRect/>
          </a:stretch>
        </p:blipFill>
        <p:spPr>
          <a:xfrm>
            <a:off x="2402423" y="1368619"/>
            <a:ext cx="8029465" cy="3113230"/>
          </a:xfrm>
          <a:prstGeom prst="rect">
            <a:avLst/>
          </a:prstGeom>
        </p:spPr>
      </p:pic>
      <p:sp>
        <p:nvSpPr>
          <p:cNvPr id="5" name="Título 1">
            <a:extLst>
              <a:ext uri="{FF2B5EF4-FFF2-40B4-BE49-F238E27FC236}">
                <a16:creationId xmlns="" xmlns:a16="http://schemas.microsoft.com/office/drawing/2014/main" id="{2D52BEBC-8648-4975-8641-B5E8980E9B23}"/>
              </a:ext>
            </a:extLst>
          </p:cNvPr>
          <p:cNvSpPr>
            <a:spLocks noGrp="1"/>
          </p:cNvSpPr>
          <p:nvPr>
            <p:ph type="title"/>
          </p:nvPr>
        </p:nvSpPr>
        <p:spPr>
          <a:xfrm>
            <a:off x="1080534" y="411133"/>
            <a:ext cx="7227771" cy="530024"/>
          </a:xfrm>
        </p:spPr>
        <p:txBody>
          <a:bodyPr>
            <a:normAutofit/>
          </a:bodyPr>
          <a:lstStyle/>
          <a:p>
            <a:r>
              <a:rPr lang="es-ES_tradnl" dirty="0">
                <a:latin typeface="Century Gothic" panose="020B0502020202020204" pitchFamily="34" charset="0"/>
              </a:rPr>
              <a:t>Consideraciones</a:t>
            </a:r>
          </a:p>
        </p:txBody>
      </p:sp>
      <p:sp>
        <p:nvSpPr>
          <p:cNvPr id="6" name="Marcador de contenido 5">
            <a:extLst>
              <a:ext uri="{FF2B5EF4-FFF2-40B4-BE49-F238E27FC236}">
                <a16:creationId xmlns="" xmlns:a16="http://schemas.microsoft.com/office/drawing/2014/main" id="{215DA7F4-42F8-42DA-A99B-F91A6BC23CD9}"/>
              </a:ext>
            </a:extLst>
          </p:cNvPr>
          <p:cNvSpPr txBox="1">
            <a:spLocks/>
          </p:cNvSpPr>
          <p:nvPr/>
        </p:nvSpPr>
        <p:spPr>
          <a:xfrm>
            <a:off x="838561" y="971369"/>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b="1" dirty="0"/>
              <a:t>Ganado vacuno</a:t>
            </a:r>
            <a:endParaRPr lang="es-EC" b="1" dirty="0"/>
          </a:p>
        </p:txBody>
      </p:sp>
      <p:sp>
        <p:nvSpPr>
          <p:cNvPr id="7" name="Elipse 6">
            <a:extLst>
              <a:ext uri="{FF2B5EF4-FFF2-40B4-BE49-F238E27FC236}">
                <a16:creationId xmlns="" xmlns:a16="http://schemas.microsoft.com/office/drawing/2014/main" id="{BC9E35F5-DCEE-4FAE-82E7-4F5DDBF60EC4}"/>
              </a:ext>
            </a:extLst>
          </p:cNvPr>
          <p:cNvSpPr/>
          <p:nvPr/>
        </p:nvSpPr>
        <p:spPr>
          <a:xfrm>
            <a:off x="3906615" y="2203553"/>
            <a:ext cx="2461845" cy="152329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8" name="Conector recto de flecha 10">
            <a:extLst>
              <a:ext uri="{FF2B5EF4-FFF2-40B4-BE49-F238E27FC236}">
                <a16:creationId xmlns="" xmlns:a16="http://schemas.microsoft.com/office/drawing/2014/main" id="{AC55B3DA-CFEA-4F74-816A-4B2986D3479E}"/>
              </a:ext>
            </a:extLst>
          </p:cNvPr>
          <p:cNvCxnSpPr>
            <a:cxnSpLocks/>
          </p:cNvCxnSpPr>
          <p:nvPr/>
        </p:nvCxnSpPr>
        <p:spPr>
          <a:xfrm flipH="1">
            <a:off x="2126241" y="3026535"/>
            <a:ext cx="1737421" cy="597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CuadroTexto 11">
            <a:extLst>
              <a:ext uri="{FF2B5EF4-FFF2-40B4-BE49-F238E27FC236}">
                <a16:creationId xmlns="" xmlns:a16="http://schemas.microsoft.com/office/drawing/2014/main" id="{078A020C-7B17-4582-ABE7-724681CD6158}"/>
              </a:ext>
            </a:extLst>
          </p:cNvPr>
          <p:cNvSpPr txBox="1"/>
          <p:nvPr/>
        </p:nvSpPr>
        <p:spPr>
          <a:xfrm>
            <a:off x="635065" y="2322751"/>
            <a:ext cx="1491175" cy="1384995"/>
          </a:xfrm>
          <a:prstGeom prst="rect">
            <a:avLst/>
          </a:prstGeom>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s-MX" sz="1400" dirty="0">
                <a:latin typeface="Century Gothic" panose="020B0502020202020204" pitchFamily="34" charset="0"/>
              </a:rPr>
              <a:t>Tomar en cuenta que el registro es separado por propias y ajenas.</a:t>
            </a:r>
            <a:endParaRPr lang="es-EC" sz="1400" dirty="0">
              <a:latin typeface="Century Gothic" panose="020B0502020202020204" pitchFamily="34" charset="0"/>
            </a:endParaRPr>
          </a:p>
        </p:txBody>
      </p:sp>
      <p:sp>
        <p:nvSpPr>
          <p:cNvPr id="10" name="CuadroTexto 39">
            <a:extLst>
              <a:ext uri="{FF2B5EF4-FFF2-40B4-BE49-F238E27FC236}">
                <a16:creationId xmlns="" xmlns:a16="http://schemas.microsoft.com/office/drawing/2014/main" id="{C8BA8970-E2DD-4232-957E-A08C0A869753}"/>
              </a:ext>
            </a:extLst>
          </p:cNvPr>
          <p:cNvSpPr txBox="1"/>
          <p:nvPr/>
        </p:nvSpPr>
        <p:spPr>
          <a:xfrm>
            <a:off x="5477125" y="5665835"/>
            <a:ext cx="2547843" cy="954107"/>
          </a:xfrm>
          <a:prstGeom prst="rect">
            <a:avLst/>
          </a:prstGeom>
          <a:noFill/>
          <a:ln>
            <a:noFill/>
          </a:ln>
        </p:spPr>
        <p:txBody>
          <a:bodyPr wrap="square" rtlCol="0">
            <a:spAutoFit/>
          </a:bodyPr>
          <a:lstStyle/>
          <a:p>
            <a:pPr algn="just"/>
            <a:r>
              <a:rPr lang="es-MX" sz="1400" dirty="0">
                <a:solidFill>
                  <a:schemeClr val="dk1"/>
                </a:solidFill>
                <a:latin typeface="Century Gothic" panose="020B0502020202020204" pitchFamily="34" charset="0"/>
              </a:rPr>
              <a:t>Precio oficial del litro de  leche de venta al público UTH en funda  en el mercado es de 0,90 USD</a:t>
            </a:r>
            <a:endParaRPr lang="es-EC" sz="1400" dirty="0">
              <a:solidFill>
                <a:schemeClr val="dk1"/>
              </a:solidFill>
              <a:latin typeface="Century Gothic" panose="020B0502020202020204" pitchFamily="34" charset="0"/>
            </a:endParaRPr>
          </a:p>
        </p:txBody>
      </p:sp>
      <p:sp>
        <p:nvSpPr>
          <p:cNvPr id="11" name="CuadroTexto 37">
            <a:extLst>
              <a:ext uri="{FF2B5EF4-FFF2-40B4-BE49-F238E27FC236}">
                <a16:creationId xmlns="" xmlns:a16="http://schemas.microsoft.com/office/drawing/2014/main" id="{DAAB3A1D-ACD1-4A80-AD6C-26ED7D0EFEAD}"/>
              </a:ext>
            </a:extLst>
          </p:cNvPr>
          <p:cNvSpPr txBox="1"/>
          <p:nvPr/>
        </p:nvSpPr>
        <p:spPr>
          <a:xfrm>
            <a:off x="8024969" y="5665835"/>
            <a:ext cx="2620262" cy="738664"/>
          </a:xfrm>
          <a:prstGeom prst="rect">
            <a:avLst/>
          </a:prstGeom>
          <a:noFill/>
          <a:ln>
            <a:noFill/>
          </a:ln>
        </p:spPr>
        <p:txBody>
          <a:bodyPr wrap="square" rtlCol="0">
            <a:spAutoFit/>
          </a:bodyPr>
          <a:lstStyle/>
          <a:p>
            <a:pPr algn="just"/>
            <a:r>
              <a:rPr lang="es-MX" sz="1400" dirty="0">
                <a:solidFill>
                  <a:schemeClr val="dk1"/>
                </a:solidFill>
                <a:latin typeface="Century Gothic" panose="020B0502020202020204" pitchFamily="34" charset="0"/>
              </a:rPr>
              <a:t>Precio oficial del litro de  leche pagado al productor  es de 0,52 USD</a:t>
            </a:r>
            <a:endParaRPr lang="es-EC" sz="1400" dirty="0">
              <a:solidFill>
                <a:schemeClr val="dk1"/>
              </a:solidFill>
              <a:latin typeface="Century Gothic" panose="020B0502020202020204" pitchFamily="34" charset="0"/>
            </a:endParaRPr>
          </a:p>
        </p:txBody>
      </p:sp>
      <p:sp>
        <p:nvSpPr>
          <p:cNvPr id="12" name="CuadroTexto 35">
            <a:extLst>
              <a:ext uri="{FF2B5EF4-FFF2-40B4-BE49-F238E27FC236}">
                <a16:creationId xmlns="" xmlns:a16="http://schemas.microsoft.com/office/drawing/2014/main" id="{63A5369A-9748-432A-B4DD-592DE242AD87}"/>
              </a:ext>
            </a:extLst>
          </p:cNvPr>
          <p:cNvSpPr txBox="1"/>
          <p:nvPr/>
        </p:nvSpPr>
        <p:spPr>
          <a:xfrm>
            <a:off x="6741353" y="5257436"/>
            <a:ext cx="2567230" cy="307777"/>
          </a:xfrm>
          <a:prstGeom prst="rect">
            <a:avLst/>
          </a:prstGeom>
          <a:noFill/>
          <a:ln>
            <a:solidFill>
              <a:schemeClr val="tx1"/>
            </a:solidFill>
          </a:ln>
        </p:spPr>
        <p:txBody>
          <a:bodyPr wrap="square" rtlCol="0">
            <a:spAutoFit/>
          </a:bodyPr>
          <a:lstStyle/>
          <a:p>
            <a:r>
              <a:rPr lang="es-MX" sz="1400" dirty="0">
                <a:latin typeface="Century Gothic" panose="020B0502020202020204" pitchFamily="34" charset="0"/>
              </a:rPr>
              <a:t>Precio de 1 litro de leche</a:t>
            </a:r>
            <a:endParaRPr lang="es-EC" sz="1400" dirty="0">
              <a:latin typeface="Century Gothic" panose="020B0502020202020204" pitchFamily="34" charset="0"/>
            </a:endParaRPr>
          </a:p>
        </p:txBody>
      </p:sp>
      <p:sp>
        <p:nvSpPr>
          <p:cNvPr id="13" name="CuadroTexto 14">
            <a:extLst>
              <a:ext uri="{FF2B5EF4-FFF2-40B4-BE49-F238E27FC236}">
                <a16:creationId xmlns="" xmlns:a16="http://schemas.microsoft.com/office/drawing/2014/main" id="{43D7EC46-059B-4092-A002-CA481EF3113A}"/>
              </a:ext>
            </a:extLst>
          </p:cNvPr>
          <p:cNvSpPr txBox="1"/>
          <p:nvPr/>
        </p:nvSpPr>
        <p:spPr>
          <a:xfrm>
            <a:off x="10496280" y="2484890"/>
            <a:ext cx="1308295" cy="954107"/>
          </a:xfrm>
          <a:prstGeom prst="rect">
            <a:avLst/>
          </a:prstGeom>
          <a:noFill/>
          <a:ln>
            <a:solidFill>
              <a:srgbClr val="FF0000"/>
            </a:solidFill>
          </a:ln>
        </p:spPr>
        <p:txBody>
          <a:bodyPr wrap="square" rtlCol="0">
            <a:spAutoFit/>
          </a:bodyPr>
          <a:lstStyle/>
          <a:p>
            <a:r>
              <a:rPr lang="es-MX" sz="1400" dirty="0">
                <a:latin typeface="Century Gothic" panose="020B0502020202020204" pitchFamily="34" charset="0"/>
              </a:rPr>
              <a:t>La suma es igual al total de litros de leche.</a:t>
            </a:r>
            <a:endParaRPr lang="es-EC" sz="1400" dirty="0">
              <a:latin typeface="Century Gothic" panose="020B0502020202020204" pitchFamily="34" charset="0"/>
            </a:endParaRPr>
          </a:p>
        </p:txBody>
      </p:sp>
      <p:sp>
        <p:nvSpPr>
          <p:cNvPr id="14" name="Cerrar llave 15">
            <a:extLst>
              <a:ext uri="{FF2B5EF4-FFF2-40B4-BE49-F238E27FC236}">
                <a16:creationId xmlns="" xmlns:a16="http://schemas.microsoft.com/office/drawing/2014/main" id="{A2537DF7-80EF-403D-9EBA-A45FF46FBE80}"/>
              </a:ext>
            </a:extLst>
          </p:cNvPr>
          <p:cNvSpPr/>
          <p:nvPr/>
        </p:nvSpPr>
        <p:spPr>
          <a:xfrm>
            <a:off x="8778332" y="2341877"/>
            <a:ext cx="98474" cy="1111348"/>
          </a:xfrm>
          <a:prstGeom prst="righ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15" name="CuadroTexto 25">
            <a:extLst>
              <a:ext uri="{FF2B5EF4-FFF2-40B4-BE49-F238E27FC236}">
                <a16:creationId xmlns="" xmlns:a16="http://schemas.microsoft.com/office/drawing/2014/main" id="{73CC4704-BCF0-45D2-AD25-253C232FBBD6}"/>
              </a:ext>
            </a:extLst>
          </p:cNvPr>
          <p:cNvSpPr txBox="1"/>
          <p:nvPr/>
        </p:nvSpPr>
        <p:spPr>
          <a:xfrm>
            <a:off x="10402654" y="3458180"/>
            <a:ext cx="1505613" cy="1384995"/>
          </a:xfrm>
          <a:prstGeom prst="rect">
            <a:avLst/>
          </a:prstGeom>
          <a:noFill/>
        </p:spPr>
        <p:txBody>
          <a:bodyPr wrap="square" rtlCol="0">
            <a:spAutoFit/>
          </a:bodyPr>
          <a:lstStyle/>
          <a:p>
            <a:r>
              <a:rPr lang="es-MX" sz="1400" dirty="0">
                <a:latin typeface="Century Gothic" panose="020B0502020202020204" pitchFamily="34" charset="0"/>
              </a:rPr>
              <a:t>Suma de la producción de 7 días, la cual debe ser mayor o igual al casillero 814.</a:t>
            </a:r>
            <a:endParaRPr lang="es-EC" sz="1400" dirty="0">
              <a:latin typeface="Century Gothic" panose="020B0502020202020204" pitchFamily="34" charset="0"/>
            </a:endParaRPr>
          </a:p>
        </p:txBody>
      </p:sp>
      <p:sp>
        <p:nvSpPr>
          <p:cNvPr id="16" name="Rectángulo 30">
            <a:extLst>
              <a:ext uri="{FF2B5EF4-FFF2-40B4-BE49-F238E27FC236}">
                <a16:creationId xmlns="" xmlns:a16="http://schemas.microsoft.com/office/drawing/2014/main" id="{26205F63-A1EF-45B0-B1BF-9DB7C8FB4D34}"/>
              </a:ext>
            </a:extLst>
          </p:cNvPr>
          <p:cNvSpPr/>
          <p:nvPr/>
        </p:nvSpPr>
        <p:spPr>
          <a:xfrm>
            <a:off x="6094712" y="3496959"/>
            <a:ext cx="3129823" cy="52561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17" name="Conector recto de flecha 17">
            <a:extLst>
              <a:ext uri="{FF2B5EF4-FFF2-40B4-BE49-F238E27FC236}">
                <a16:creationId xmlns="" xmlns:a16="http://schemas.microsoft.com/office/drawing/2014/main" id="{896B8926-B5B9-48D6-A74E-39AC1CF805B0}"/>
              </a:ext>
            </a:extLst>
          </p:cNvPr>
          <p:cNvCxnSpPr>
            <a:cxnSpLocks/>
          </p:cNvCxnSpPr>
          <p:nvPr/>
        </p:nvCxnSpPr>
        <p:spPr>
          <a:xfrm flipV="1">
            <a:off x="8837165" y="3065172"/>
            <a:ext cx="1594722" cy="80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ector recto de flecha 23">
            <a:extLst>
              <a:ext uri="{FF2B5EF4-FFF2-40B4-BE49-F238E27FC236}">
                <a16:creationId xmlns="" xmlns:a16="http://schemas.microsoft.com/office/drawing/2014/main" id="{ADB18028-103E-4547-AC94-4690BA420003}"/>
              </a:ext>
            </a:extLst>
          </p:cNvPr>
          <p:cNvCxnSpPr>
            <a:cxnSpLocks/>
          </p:cNvCxnSpPr>
          <p:nvPr/>
        </p:nvCxnSpPr>
        <p:spPr>
          <a:xfrm>
            <a:off x="9396724" y="3777247"/>
            <a:ext cx="893496" cy="8641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19" name="12 Grupo">
            <a:extLst>
              <a:ext uri="{FF2B5EF4-FFF2-40B4-BE49-F238E27FC236}">
                <a16:creationId xmlns="" xmlns:a16="http://schemas.microsoft.com/office/drawing/2014/main" id="{E60E4A3C-F445-4034-AD93-E1686547FAF2}"/>
              </a:ext>
            </a:extLst>
          </p:cNvPr>
          <p:cNvGrpSpPr/>
          <p:nvPr/>
        </p:nvGrpSpPr>
        <p:grpSpPr>
          <a:xfrm>
            <a:off x="717205" y="5115097"/>
            <a:ext cx="1609305" cy="1342638"/>
            <a:chOff x="2083113" y="6944428"/>
            <a:chExt cx="1323104" cy="678241"/>
          </a:xfrm>
        </p:grpSpPr>
        <p:pic>
          <p:nvPicPr>
            <p:cNvPr id="20" name="Picture 2">
              <a:extLst>
                <a:ext uri="{FF2B5EF4-FFF2-40B4-BE49-F238E27FC236}">
                  <a16:creationId xmlns="" xmlns:a16="http://schemas.microsoft.com/office/drawing/2014/main" id="{9932E2A5-82D4-4030-B063-431A56A04339}"/>
                </a:ext>
              </a:extLst>
            </p:cNvPr>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453867" y="7049338"/>
              <a:ext cx="631862" cy="573331"/>
            </a:xfrm>
            <a:prstGeom prst="rect">
              <a:avLst/>
            </a:prstGeom>
            <a:noFill/>
            <a:ln w="9525">
              <a:noFill/>
              <a:miter lim="800000"/>
              <a:headEnd/>
              <a:tailEnd/>
            </a:ln>
          </p:spPr>
        </p:pic>
        <p:sp>
          <p:nvSpPr>
            <p:cNvPr id="21" name="14 CuadroTexto">
              <a:extLst>
                <a:ext uri="{FF2B5EF4-FFF2-40B4-BE49-F238E27FC236}">
                  <a16:creationId xmlns="" xmlns:a16="http://schemas.microsoft.com/office/drawing/2014/main" id="{EB4112DD-2BE5-47BD-BE3F-93C40D0DC4EC}"/>
                </a:ext>
              </a:extLst>
            </p:cNvPr>
            <p:cNvSpPr txBox="1"/>
            <p:nvPr/>
          </p:nvSpPr>
          <p:spPr>
            <a:xfrm>
              <a:off x="2083113" y="6944428"/>
              <a:ext cx="1323104" cy="215755"/>
            </a:xfrm>
            <a:prstGeom prst="rect">
              <a:avLst/>
            </a:prstGeom>
            <a:noFill/>
          </p:spPr>
          <p:txBody>
            <a:bodyPr wrap="square" rtlCol="0">
              <a:spAutoFit/>
            </a:bodyPr>
            <a:lstStyle/>
            <a:p>
              <a:pPr algn="ctr"/>
              <a:r>
                <a:rPr lang="es-EC" sz="1100" b="1" dirty="0">
                  <a:solidFill>
                    <a:schemeClr val="tx2"/>
                  </a:solidFill>
                  <a:effectLst>
                    <a:outerShdw blurRad="38100" dist="38100" dir="2700000" algn="tl">
                      <a:srgbClr val="000000">
                        <a:alpha val="43137"/>
                      </a:srgbClr>
                    </a:outerShdw>
                  </a:effectLst>
                  <a:latin typeface="+mj-lt"/>
                </a:rPr>
                <a:t>IMPORTANTE</a:t>
              </a:r>
            </a:p>
          </p:txBody>
        </p:sp>
      </p:grpSp>
      <p:sp>
        <p:nvSpPr>
          <p:cNvPr id="22" name="Rectángulo 30">
            <a:extLst>
              <a:ext uri="{FF2B5EF4-FFF2-40B4-BE49-F238E27FC236}">
                <a16:creationId xmlns="" xmlns:a16="http://schemas.microsoft.com/office/drawing/2014/main" id="{26205F63-A1EF-45B0-B1BF-9DB7C8FB4D34}"/>
              </a:ext>
            </a:extLst>
          </p:cNvPr>
          <p:cNvSpPr/>
          <p:nvPr/>
        </p:nvSpPr>
        <p:spPr>
          <a:xfrm>
            <a:off x="2326510" y="5321231"/>
            <a:ext cx="2185413" cy="101335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sz="1400" b="1" u="sng" dirty="0">
                <a:solidFill>
                  <a:srgbClr val="FF0000"/>
                </a:solidFill>
              </a:rPr>
              <a:t>No se debe multiplicar la cantidad de leche con lo vendido el día de ayer por 7.</a:t>
            </a:r>
            <a:endParaRPr lang="es-EC" sz="1400" dirty="0">
              <a:solidFill>
                <a:srgbClr val="FF0000"/>
              </a:solidFill>
            </a:endParaRPr>
          </a:p>
        </p:txBody>
      </p:sp>
      <p:sp>
        <p:nvSpPr>
          <p:cNvPr id="23" name="1 Rectángulo"/>
          <p:cNvSpPr/>
          <p:nvPr/>
        </p:nvSpPr>
        <p:spPr>
          <a:xfrm>
            <a:off x="3627881" y="4562349"/>
            <a:ext cx="4491039" cy="523220"/>
          </a:xfrm>
          <a:prstGeom prst="rect">
            <a:avLst/>
          </a:prstGeom>
          <a:ln>
            <a:solidFill>
              <a:srgbClr val="FF0000"/>
            </a:solidFill>
          </a:ln>
        </p:spPr>
        <p:txBody>
          <a:bodyPr wrap="square">
            <a:spAutoFit/>
          </a:bodyPr>
          <a:lstStyle/>
          <a:p>
            <a:pPr algn="just"/>
            <a:r>
              <a:rPr lang="es-EC" sz="1400" dirty="0">
                <a:solidFill>
                  <a:srgbClr val="FF0000"/>
                </a:solidFill>
                <a:latin typeface="Century Gothic" panose="020B0502020202020204" pitchFamily="34" charset="0"/>
              </a:rPr>
              <a:t>Solo si existen ventas, registre el precio en el que fue vendido un litro de leche en dólares.</a:t>
            </a:r>
          </a:p>
        </p:txBody>
      </p:sp>
      <p:cxnSp>
        <p:nvCxnSpPr>
          <p:cNvPr id="24" name="Conector recto de flecha 23"/>
          <p:cNvCxnSpPr/>
          <p:nvPr/>
        </p:nvCxnSpPr>
        <p:spPr>
          <a:xfrm flipH="1">
            <a:off x="8054526" y="4221337"/>
            <a:ext cx="678960" cy="422318"/>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5643380"/>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B3FBF1E9-53E4-4CB1-8089-38366F115FA6}"/>
              </a:ext>
            </a:extLst>
          </p:cNvPr>
          <p:cNvSpPr>
            <a:spLocks noGrp="1"/>
          </p:cNvSpPr>
          <p:nvPr>
            <p:ph type="title"/>
          </p:nvPr>
        </p:nvSpPr>
        <p:spPr>
          <a:xfrm>
            <a:off x="1067654" y="514165"/>
            <a:ext cx="7227771" cy="530024"/>
          </a:xfrm>
        </p:spPr>
        <p:txBody>
          <a:bodyPr>
            <a:normAutofit/>
          </a:bodyPr>
          <a:lstStyle/>
          <a:p>
            <a:r>
              <a:rPr lang="es-ES_tradnl" dirty="0">
                <a:latin typeface="Century Gothic" panose="020B0502020202020204" pitchFamily="34" charset="0"/>
              </a:rPr>
              <a:t>Consideraciones</a:t>
            </a:r>
          </a:p>
        </p:txBody>
      </p:sp>
      <p:sp>
        <p:nvSpPr>
          <p:cNvPr id="5" name="Marcador de contenido 5">
            <a:extLst>
              <a:ext uri="{FF2B5EF4-FFF2-40B4-BE49-F238E27FC236}">
                <a16:creationId xmlns:a16="http://schemas.microsoft.com/office/drawing/2014/main" xmlns="" id="{12BDB7B5-C804-4313-B6D3-8057BD9BF3C7}"/>
              </a:ext>
            </a:extLst>
          </p:cNvPr>
          <p:cNvSpPr txBox="1">
            <a:spLocks/>
          </p:cNvSpPr>
          <p:nvPr/>
        </p:nvSpPr>
        <p:spPr>
          <a:xfrm>
            <a:off x="1171205" y="1155610"/>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b="1" dirty="0"/>
              <a:t>Ganado vacuno</a:t>
            </a:r>
            <a:endParaRPr lang="es-EC" b="1" dirty="0"/>
          </a:p>
        </p:txBody>
      </p:sp>
      <p:pic>
        <p:nvPicPr>
          <p:cNvPr id="6" name="Imagen 5"/>
          <p:cNvPicPr>
            <a:picLocks noChangeAspect="1"/>
          </p:cNvPicPr>
          <p:nvPr/>
        </p:nvPicPr>
        <p:blipFill>
          <a:blip r:embed="rId2"/>
          <a:stretch>
            <a:fillRect/>
          </a:stretch>
        </p:blipFill>
        <p:spPr>
          <a:xfrm>
            <a:off x="2911762" y="1555336"/>
            <a:ext cx="7832730" cy="3606307"/>
          </a:xfrm>
          <a:prstGeom prst="rect">
            <a:avLst/>
          </a:prstGeom>
          <a:ln>
            <a:solidFill>
              <a:schemeClr val="tx1"/>
            </a:solidFill>
          </a:ln>
        </p:spPr>
      </p:pic>
      <p:sp>
        <p:nvSpPr>
          <p:cNvPr id="7" name="CuadroTexto 6"/>
          <p:cNvSpPr txBox="1"/>
          <p:nvPr/>
        </p:nvSpPr>
        <p:spPr>
          <a:xfrm>
            <a:off x="2911762" y="5751644"/>
            <a:ext cx="7832730" cy="738664"/>
          </a:xfrm>
          <a:prstGeom prst="rect">
            <a:avLst/>
          </a:prstGeom>
          <a:noFill/>
          <a:ln>
            <a:solidFill>
              <a:schemeClr val="accent4"/>
            </a:solidFill>
          </a:ln>
        </p:spPr>
        <p:txBody>
          <a:bodyPr wrap="square" rtlCol="0">
            <a:spAutoFit/>
          </a:bodyPr>
          <a:lstStyle/>
          <a:p>
            <a:r>
              <a:rPr lang="es-EC" sz="1400" dirty="0"/>
              <a:t>Los datos de ganado vacuno deben referirse a todas las </a:t>
            </a:r>
            <a:r>
              <a:rPr lang="es-EC" sz="1400" b="1" u="sng" dirty="0"/>
              <a:t>CABEZAS PROPIAS</a:t>
            </a:r>
            <a:r>
              <a:rPr lang="es-EC" sz="1400" dirty="0"/>
              <a:t> que hayan sido compradas, muertas, perdidas, sacrificadas, vendidas y nacidas hasta el día de la entrevista en el o los terrenos bajo la responsabilidad de la persona productora</a:t>
            </a:r>
            <a:r>
              <a:rPr lang="es-EC" sz="1400" b="1" dirty="0"/>
              <a:t>.	</a:t>
            </a:r>
            <a:endParaRPr lang="es-EC" sz="1400" dirty="0"/>
          </a:p>
        </p:txBody>
      </p:sp>
      <p:grpSp>
        <p:nvGrpSpPr>
          <p:cNvPr id="8" name="12 Grupo">
            <a:extLst>
              <a:ext uri="{FF2B5EF4-FFF2-40B4-BE49-F238E27FC236}">
                <a16:creationId xmlns:a16="http://schemas.microsoft.com/office/drawing/2014/main" xmlns="" id="{E60E4A3C-F445-4034-AD93-E1686547FAF2}"/>
              </a:ext>
            </a:extLst>
          </p:cNvPr>
          <p:cNvGrpSpPr/>
          <p:nvPr/>
        </p:nvGrpSpPr>
        <p:grpSpPr>
          <a:xfrm>
            <a:off x="1067654" y="5282623"/>
            <a:ext cx="1776613" cy="1474399"/>
            <a:chOff x="2083113" y="6944428"/>
            <a:chExt cx="1323104" cy="678241"/>
          </a:xfrm>
        </p:grpSpPr>
        <p:pic>
          <p:nvPicPr>
            <p:cNvPr id="9" name="Picture 2">
              <a:extLst>
                <a:ext uri="{FF2B5EF4-FFF2-40B4-BE49-F238E27FC236}">
                  <a16:creationId xmlns:a16="http://schemas.microsoft.com/office/drawing/2014/main" xmlns="" id="{9932E2A5-82D4-4030-B063-431A56A04339}"/>
                </a:ext>
              </a:extLst>
            </p:cNvPr>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453867" y="7049338"/>
              <a:ext cx="631862" cy="573331"/>
            </a:xfrm>
            <a:prstGeom prst="rect">
              <a:avLst/>
            </a:prstGeom>
            <a:noFill/>
            <a:ln w="9525">
              <a:noFill/>
              <a:miter lim="800000"/>
              <a:headEnd/>
              <a:tailEnd/>
            </a:ln>
          </p:spPr>
        </p:pic>
        <p:sp>
          <p:nvSpPr>
            <p:cNvPr id="10" name="14 CuadroTexto">
              <a:extLst>
                <a:ext uri="{FF2B5EF4-FFF2-40B4-BE49-F238E27FC236}">
                  <a16:creationId xmlns:a16="http://schemas.microsoft.com/office/drawing/2014/main" xmlns="" id="{EB4112DD-2BE5-47BD-BE3F-93C40D0DC4EC}"/>
                </a:ext>
              </a:extLst>
            </p:cNvPr>
            <p:cNvSpPr txBox="1"/>
            <p:nvPr/>
          </p:nvSpPr>
          <p:spPr>
            <a:xfrm>
              <a:off x="2083113" y="6944428"/>
              <a:ext cx="1323104" cy="215755"/>
            </a:xfrm>
            <a:prstGeom prst="rect">
              <a:avLst/>
            </a:prstGeom>
            <a:noFill/>
          </p:spPr>
          <p:txBody>
            <a:bodyPr wrap="square" rtlCol="0">
              <a:spAutoFit/>
            </a:bodyPr>
            <a:lstStyle/>
            <a:p>
              <a:pPr algn="ctr"/>
              <a:r>
                <a:rPr lang="es-EC" sz="1100" b="1" dirty="0">
                  <a:solidFill>
                    <a:schemeClr val="tx2"/>
                  </a:solidFill>
                  <a:effectLst>
                    <a:outerShdw blurRad="38100" dist="38100" dir="2700000" algn="tl">
                      <a:srgbClr val="000000">
                        <a:alpha val="43137"/>
                      </a:srgbClr>
                    </a:outerShdw>
                  </a:effectLst>
                  <a:latin typeface="+mj-lt"/>
                </a:rPr>
                <a:t>IMPORTANTE</a:t>
              </a:r>
            </a:p>
          </p:txBody>
        </p:sp>
      </p:grpSp>
    </p:spTree>
    <p:extLst>
      <p:ext uri="{BB962C8B-B14F-4D97-AF65-F5344CB8AC3E}">
        <p14:creationId xmlns:p14="http://schemas.microsoft.com/office/powerpoint/2010/main" val="259177505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p:nvPr/>
        </p:nvPicPr>
        <p:blipFill>
          <a:blip r:embed="rId2">
            <a:extLst>
              <a:ext uri="{28A0092B-C50C-407E-A947-70E740481C1C}">
                <a14:useLocalDpi xmlns:a14="http://schemas.microsoft.com/office/drawing/2010/main" val="0"/>
              </a:ext>
            </a:extLst>
          </a:blip>
          <a:stretch>
            <a:fillRect/>
          </a:stretch>
        </p:blipFill>
        <p:spPr>
          <a:xfrm>
            <a:off x="769008" y="1800288"/>
            <a:ext cx="5399405" cy="1711960"/>
          </a:xfrm>
          <a:prstGeom prst="rect">
            <a:avLst/>
          </a:prstGeom>
        </p:spPr>
      </p:pic>
      <p:sp>
        <p:nvSpPr>
          <p:cNvPr id="5" name="Cerrar llave 7">
            <a:extLst>
              <a:ext uri="{FF2B5EF4-FFF2-40B4-BE49-F238E27FC236}">
                <a16:creationId xmlns="" xmlns:a16="http://schemas.microsoft.com/office/drawing/2014/main" id="{2AC264F5-DC72-4CB6-BE39-004BE8D4418F}"/>
              </a:ext>
            </a:extLst>
          </p:cNvPr>
          <p:cNvSpPr/>
          <p:nvPr/>
        </p:nvSpPr>
        <p:spPr>
          <a:xfrm>
            <a:off x="6184909" y="1839370"/>
            <a:ext cx="164375" cy="1599289"/>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6" name="CuadroTexto 11">
            <a:extLst>
              <a:ext uri="{FF2B5EF4-FFF2-40B4-BE49-F238E27FC236}">
                <a16:creationId xmlns="" xmlns:a16="http://schemas.microsoft.com/office/drawing/2014/main" id="{981F8FF2-D8DC-46DC-B49E-E7AFD753D251}"/>
              </a:ext>
            </a:extLst>
          </p:cNvPr>
          <p:cNvSpPr txBox="1"/>
          <p:nvPr/>
        </p:nvSpPr>
        <p:spPr>
          <a:xfrm>
            <a:off x="7655691" y="2257886"/>
            <a:ext cx="3471656" cy="95410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es-MX" sz="1400" dirty="0">
                <a:latin typeface="Century Gothic" panose="020B0502020202020204" pitchFamily="34" charset="0"/>
              </a:rPr>
              <a:t>Reestructuración de la </a:t>
            </a:r>
            <a:r>
              <a:rPr lang="es-MX" sz="1400" dirty="0" smtClean="0">
                <a:latin typeface="Century Gothic" panose="020B0502020202020204" pitchFamily="34" charset="0"/>
              </a:rPr>
              <a:t>tabla en el ganado vacuno, </a:t>
            </a:r>
            <a:r>
              <a:rPr lang="es-EC" sz="1400" dirty="0" smtClean="0">
                <a:latin typeface="Century Gothic" panose="020B0502020202020204" pitchFamily="34" charset="0"/>
              </a:rPr>
              <a:t>se </a:t>
            </a:r>
            <a:r>
              <a:rPr lang="es-EC" sz="1400" dirty="0">
                <a:latin typeface="Century Gothic" panose="020B0502020202020204" pitchFamily="34" charset="0"/>
              </a:rPr>
              <a:t>excluyeron las variables de “Destino de las ventas de </a:t>
            </a:r>
            <a:r>
              <a:rPr lang="es-EC" sz="1400" dirty="0" smtClean="0">
                <a:latin typeface="Century Gothic" panose="020B0502020202020204" pitchFamily="34" charset="0"/>
              </a:rPr>
              <a:t>ganado”.</a:t>
            </a:r>
            <a:endParaRPr lang="es-EC" sz="1400" dirty="0">
              <a:latin typeface="Century Gothic" panose="020B0502020202020204" pitchFamily="34" charset="0"/>
            </a:endParaRPr>
          </a:p>
        </p:txBody>
      </p:sp>
      <p:cxnSp>
        <p:nvCxnSpPr>
          <p:cNvPr id="7" name="Conector recto de flecha 6">
            <a:extLst>
              <a:ext uri="{FF2B5EF4-FFF2-40B4-BE49-F238E27FC236}">
                <a16:creationId xmlns="" xmlns:a16="http://schemas.microsoft.com/office/drawing/2014/main" id="{4F90F2F1-DEA4-43CC-BADB-7BD7CA4EEFC2}"/>
              </a:ext>
            </a:extLst>
          </p:cNvPr>
          <p:cNvCxnSpPr/>
          <p:nvPr/>
        </p:nvCxnSpPr>
        <p:spPr>
          <a:xfrm>
            <a:off x="6089944" y="4942796"/>
            <a:ext cx="1057831" cy="1557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8" name="Imagen 7"/>
          <p:cNvPicPr/>
          <p:nvPr/>
        </p:nvPicPr>
        <p:blipFill>
          <a:blip r:embed="rId3">
            <a:extLst>
              <a:ext uri="{28A0092B-C50C-407E-A947-70E740481C1C}">
                <a14:useLocalDpi xmlns:a14="http://schemas.microsoft.com/office/drawing/2010/main" val="0"/>
              </a:ext>
            </a:extLst>
          </a:blip>
          <a:stretch>
            <a:fillRect/>
          </a:stretch>
        </p:blipFill>
        <p:spPr>
          <a:xfrm>
            <a:off x="996973" y="4369406"/>
            <a:ext cx="4943475" cy="1132840"/>
          </a:xfrm>
          <a:prstGeom prst="rect">
            <a:avLst/>
          </a:prstGeom>
        </p:spPr>
      </p:pic>
      <p:sp>
        <p:nvSpPr>
          <p:cNvPr id="9" name="Cerrar llave 7">
            <a:extLst>
              <a:ext uri="{FF2B5EF4-FFF2-40B4-BE49-F238E27FC236}">
                <a16:creationId xmlns="" xmlns:a16="http://schemas.microsoft.com/office/drawing/2014/main" id="{2AC264F5-DC72-4CB6-BE39-004BE8D4418F}"/>
              </a:ext>
            </a:extLst>
          </p:cNvPr>
          <p:cNvSpPr/>
          <p:nvPr/>
        </p:nvSpPr>
        <p:spPr>
          <a:xfrm>
            <a:off x="6015339" y="4412998"/>
            <a:ext cx="76368" cy="1047644"/>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10" name="CuadroTexto 12">
            <a:extLst>
              <a:ext uri="{FF2B5EF4-FFF2-40B4-BE49-F238E27FC236}">
                <a16:creationId xmlns="" xmlns:a16="http://schemas.microsoft.com/office/drawing/2014/main" id="{BD1018E6-89EF-4653-9D5F-3E8020AC6243}"/>
              </a:ext>
            </a:extLst>
          </p:cNvPr>
          <p:cNvSpPr txBox="1"/>
          <p:nvPr/>
        </p:nvSpPr>
        <p:spPr>
          <a:xfrm>
            <a:off x="7332093" y="4397634"/>
            <a:ext cx="2795722" cy="1384995"/>
          </a:xfrm>
          <a:prstGeom prst="rect">
            <a:avLst/>
          </a:prstGeom>
          <a:noFill/>
          <a:ln>
            <a:solidFill>
              <a:schemeClr val="accent2">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es-MX" sz="1400" dirty="0">
                <a:latin typeface="Century Gothic" panose="020B0502020202020204" pitchFamily="34" charset="0"/>
              </a:rPr>
              <a:t>Número de trabajadores dedicado solo a las actividades relacionadas al ganado </a:t>
            </a:r>
            <a:r>
              <a:rPr lang="es-MX" sz="1400" dirty="0" smtClean="0">
                <a:latin typeface="Century Gothic" panose="020B0502020202020204" pitchFamily="34" charset="0"/>
              </a:rPr>
              <a:t>vacuno, </a:t>
            </a:r>
            <a:r>
              <a:rPr lang="es-MX" sz="1400" dirty="0">
                <a:latin typeface="Century Gothic" panose="020B0502020202020204" pitchFamily="34" charset="0"/>
              </a:rPr>
              <a:t>los trabajadores a nivel de finca se registra en el capítulo 12.</a:t>
            </a:r>
            <a:endParaRPr lang="es-EC" sz="1400" dirty="0">
              <a:latin typeface="Century Gothic" panose="020B0502020202020204" pitchFamily="34" charset="0"/>
            </a:endParaRPr>
          </a:p>
        </p:txBody>
      </p:sp>
      <p:cxnSp>
        <p:nvCxnSpPr>
          <p:cNvPr id="11" name="Conector recto de flecha 10">
            <a:extLst>
              <a:ext uri="{FF2B5EF4-FFF2-40B4-BE49-F238E27FC236}">
                <a16:creationId xmlns="" xmlns:a16="http://schemas.microsoft.com/office/drawing/2014/main" id="{4F90F2F1-DEA4-43CC-BADB-7BD7CA4EEFC2}"/>
              </a:ext>
            </a:extLst>
          </p:cNvPr>
          <p:cNvCxnSpPr/>
          <p:nvPr/>
        </p:nvCxnSpPr>
        <p:spPr>
          <a:xfrm>
            <a:off x="6396890" y="2635331"/>
            <a:ext cx="1057831" cy="1557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ítulo 1">
            <a:extLst>
              <a:ext uri="{FF2B5EF4-FFF2-40B4-BE49-F238E27FC236}">
                <a16:creationId xmlns="" xmlns:a16="http://schemas.microsoft.com/office/drawing/2014/main" id="{2D52BEBC-8648-4975-8641-B5E8980E9B23}"/>
              </a:ext>
            </a:extLst>
          </p:cNvPr>
          <p:cNvSpPr txBox="1">
            <a:spLocks/>
          </p:cNvSpPr>
          <p:nvPr/>
        </p:nvSpPr>
        <p:spPr>
          <a:xfrm>
            <a:off x="990382" y="488406"/>
            <a:ext cx="7227771" cy="5300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r>
              <a:rPr lang="es-ES_tradnl" dirty="0" smtClean="0">
                <a:latin typeface="Century Gothic" panose="020B0502020202020204" pitchFamily="34" charset="0"/>
              </a:rPr>
              <a:t>Consideraciones</a:t>
            </a:r>
            <a:endParaRPr lang="es-ES_tradnl" dirty="0">
              <a:latin typeface="Century Gothic" panose="020B0502020202020204" pitchFamily="34" charset="0"/>
            </a:endParaRPr>
          </a:p>
        </p:txBody>
      </p:sp>
      <p:sp>
        <p:nvSpPr>
          <p:cNvPr id="13" name="Marcador de contenido 5">
            <a:extLst>
              <a:ext uri="{FF2B5EF4-FFF2-40B4-BE49-F238E27FC236}">
                <a16:creationId xmlns="" xmlns:a16="http://schemas.microsoft.com/office/drawing/2014/main" id="{215DA7F4-42F8-42DA-A99B-F91A6BC23CD9}"/>
              </a:ext>
            </a:extLst>
          </p:cNvPr>
          <p:cNvSpPr txBox="1">
            <a:spLocks/>
          </p:cNvSpPr>
          <p:nvPr/>
        </p:nvSpPr>
        <p:spPr>
          <a:xfrm>
            <a:off x="980229" y="1061521"/>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b="1" dirty="0"/>
              <a:t>Ganado vacuno</a:t>
            </a:r>
            <a:endParaRPr lang="es-EC" b="1" dirty="0"/>
          </a:p>
        </p:txBody>
      </p:sp>
    </p:spTree>
    <p:extLst>
      <p:ext uri="{BB962C8B-B14F-4D97-AF65-F5344CB8AC3E}">
        <p14:creationId xmlns:p14="http://schemas.microsoft.com/office/powerpoint/2010/main" val="187832845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03A438B6-E1B8-D545-A500-A72F0E9D7BAC}"/>
              </a:ext>
            </a:extLst>
          </p:cNvPr>
          <p:cNvSpPr>
            <a:spLocks noGrp="1"/>
          </p:cNvSpPr>
          <p:nvPr>
            <p:ph type="title"/>
          </p:nvPr>
        </p:nvSpPr>
        <p:spPr/>
        <p:txBody>
          <a:bodyPr>
            <a:noAutofit/>
          </a:bodyPr>
          <a:lstStyle/>
          <a:p>
            <a:r>
              <a:rPr lang="es-419" sz="3600" dirty="0">
                <a:latin typeface="Century Gothic" panose="020B0502020202020204" pitchFamily="34" charset="0"/>
              </a:rPr>
              <a:t>Capítulo 8.- </a:t>
            </a:r>
            <a:r>
              <a:rPr lang="es-ES" sz="3600" dirty="0">
                <a:latin typeface="Century Gothic" panose="020B0502020202020204" pitchFamily="34" charset="0"/>
              </a:rPr>
              <a:t>Ganado porcino</a:t>
            </a:r>
            <a:endParaRPr lang="es-419" sz="3600" dirty="0">
              <a:latin typeface="Century Gothic" panose="020B0502020202020204" pitchFamily="34" charset="0"/>
            </a:endParaRPr>
          </a:p>
        </p:txBody>
      </p:sp>
      <p:sp>
        <p:nvSpPr>
          <p:cNvPr id="3" name="Marcador de texto 2">
            <a:extLst>
              <a:ext uri="{FF2B5EF4-FFF2-40B4-BE49-F238E27FC236}">
                <a16:creationId xmlns="" xmlns:a16="http://schemas.microsoft.com/office/drawing/2014/main" id="{C57AFB70-4B1F-6A4D-B19D-216E22AF0E50}"/>
              </a:ext>
            </a:extLst>
          </p:cNvPr>
          <p:cNvSpPr>
            <a:spLocks noGrp="1"/>
          </p:cNvSpPr>
          <p:nvPr>
            <p:ph type="body" sz="quarter" idx="11"/>
          </p:nvPr>
        </p:nvSpPr>
        <p:spPr/>
        <p:txBody>
          <a:bodyPr/>
          <a:lstStyle/>
          <a:p>
            <a:r>
              <a:rPr lang="es-419" b="1" dirty="0" smtClean="0"/>
              <a:t>ESPAC</a:t>
            </a:r>
            <a:endParaRPr lang="es-419" b="1" dirty="0"/>
          </a:p>
        </p:txBody>
      </p:sp>
    </p:spTree>
    <p:extLst>
      <p:ext uri="{BB962C8B-B14F-4D97-AF65-F5344CB8AC3E}">
        <p14:creationId xmlns:p14="http://schemas.microsoft.com/office/powerpoint/2010/main" val="2253323228"/>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p:txBody>
          <a:bodyPr/>
          <a:lstStyle/>
          <a:p>
            <a:r>
              <a:rPr lang="es-ES" dirty="0">
                <a:latin typeface="Century Gothic" panose="020B0502020202020204" pitchFamily="34" charset="0"/>
              </a:rPr>
              <a:t>Capítulo </a:t>
            </a:r>
            <a:r>
              <a:rPr lang="es-ES" dirty="0" smtClean="0">
                <a:latin typeface="Century Gothic" panose="020B0502020202020204" pitchFamily="34" charset="0"/>
              </a:rPr>
              <a:t>8 : Ganado porcino</a:t>
            </a:r>
            <a:endParaRPr lang="es-EC" dirty="0"/>
          </a:p>
        </p:txBody>
      </p:sp>
      <p:pic>
        <p:nvPicPr>
          <p:cNvPr id="6" name="Imagen 5"/>
          <p:cNvPicPr>
            <a:picLocks noChangeAspect="1"/>
          </p:cNvPicPr>
          <p:nvPr/>
        </p:nvPicPr>
        <p:blipFill>
          <a:blip r:embed="rId2"/>
          <a:stretch>
            <a:fillRect/>
          </a:stretch>
        </p:blipFill>
        <p:spPr>
          <a:xfrm>
            <a:off x="3851064" y="1912753"/>
            <a:ext cx="7780386" cy="3581267"/>
          </a:xfrm>
          <a:prstGeom prst="rect">
            <a:avLst/>
          </a:prstGeom>
          <a:ln>
            <a:solidFill>
              <a:schemeClr val="tx1"/>
            </a:solidFill>
          </a:ln>
        </p:spPr>
      </p:pic>
      <p:sp>
        <p:nvSpPr>
          <p:cNvPr id="9" name="CuadroTexto 21">
            <a:extLst>
              <a:ext uri="{FF2B5EF4-FFF2-40B4-BE49-F238E27FC236}">
                <a16:creationId xmlns="" xmlns:a16="http://schemas.microsoft.com/office/drawing/2014/main" id="{575649BF-F5A7-4A91-B753-D7A42DF5FE87}"/>
              </a:ext>
            </a:extLst>
          </p:cNvPr>
          <p:cNvSpPr txBox="1"/>
          <p:nvPr/>
        </p:nvSpPr>
        <p:spPr>
          <a:xfrm>
            <a:off x="4253722" y="1027044"/>
            <a:ext cx="6068150"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s-MX" sz="1400" dirty="0">
                <a:latin typeface="Century Gothic" panose="020B0502020202020204" pitchFamily="34" charset="0"/>
              </a:rPr>
              <a:t>Existencia al año, este dato debe ser mayor o igual a la información registrada en el casillero 901 (Existencia al día de hoy)</a:t>
            </a:r>
            <a:endParaRPr lang="es-EC" sz="1400" dirty="0">
              <a:latin typeface="Century Gothic" panose="020B0502020202020204" pitchFamily="34" charset="0"/>
            </a:endParaRPr>
          </a:p>
        </p:txBody>
      </p:sp>
      <p:cxnSp>
        <p:nvCxnSpPr>
          <p:cNvPr id="10" name="Conector recto de flecha 18">
            <a:extLst>
              <a:ext uri="{FF2B5EF4-FFF2-40B4-BE49-F238E27FC236}">
                <a16:creationId xmlns="" xmlns:a16="http://schemas.microsoft.com/office/drawing/2014/main" id="{A55EC7F8-861E-4A58-88BB-A0C9D2C9B48E}"/>
              </a:ext>
            </a:extLst>
          </p:cNvPr>
          <p:cNvCxnSpPr>
            <a:cxnSpLocks/>
          </p:cNvCxnSpPr>
          <p:nvPr/>
        </p:nvCxnSpPr>
        <p:spPr>
          <a:xfrm flipV="1">
            <a:off x="7165730" y="1535203"/>
            <a:ext cx="0" cy="209414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CuadroTexto 13">
            <a:extLst>
              <a:ext uri="{FF2B5EF4-FFF2-40B4-BE49-F238E27FC236}">
                <a16:creationId xmlns="" xmlns:a16="http://schemas.microsoft.com/office/drawing/2014/main" id="{0988B734-70B0-4032-8432-4F792DC63EE4}"/>
              </a:ext>
            </a:extLst>
          </p:cNvPr>
          <p:cNvSpPr txBox="1"/>
          <p:nvPr/>
        </p:nvSpPr>
        <p:spPr>
          <a:xfrm>
            <a:off x="797198" y="4446246"/>
            <a:ext cx="2025391" cy="30777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s-MX" sz="1400" b="1" dirty="0">
                <a:latin typeface="Century Gothic" panose="020B0502020202020204" pitchFamily="34" charset="0"/>
              </a:rPr>
              <a:t>Igual información</a:t>
            </a:r>
            <a:endParaRPr lang="es-EC" sz="1400" b="1" dirty="0">
              <a:latin typeface="Century Gothic" panose="020B0502020202020204" pitchFamily="34" charset="0"/>
            </a:endParaRPr>
          </a:p>
        </p:txBody>
      </p:sp>
      <p:sp>
        <p:nvSpPr>
          <p:cNvPr id="12" name="Abrir llave 12">
            <a:extLst>
              <a:ext uri="{FF2B5EF4-FFF2-40B4-BE49-F238E27FC236}">
                <a16:creationId xmlns="" xmlns:a16="http://schemas.microsoft.com/office/drawing/2014/main" id="{BC6460F7-2539-4998-8375-4EF5B3B50535}"/>
              </a:ext>
            </a:extLst>
          </p:cNvPr>
          <p:cNvSpPr/>
          <p:nvPr/>
        </p:nvSpPr>
        <p:spPr>
          <a:xfrm>
            <a:off x="3065526" y="3742005"/>
            <a:ext cx="379827" cy="1716260"/>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cxnSp>
        <p:nvCxnSpPr>
          <p:cNvPr id="13" name="Conector recto de flecha 10">
            <a:extLst>
              <a:ext uri="{FF2B5EF4-FFF2-40B4-BE49-F238E27FC236}">
                <a16:creationId xmlns="" xmlns:a16="http://schemas.microsoft.com/office/drawing/2014/main" id="{BE5952A8-ED7A-46CA-A771-D6A55F1AA0AE}"/>
              </a:ext>
            </a:extLst>
          </p:cNvPr>
          <p:cNvCxnSpPr/>
          <p:nvPr/>
        </p:nvCxnSpPr>
        <p:spPr>
          <a:xfrm flipH="1">
            <a:off x="3373859" y="3854548"/>
            <a:ext cx="461847"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ector recto de flecha 11">
            <a:extLst>
              <a:ext uri="{FF2B5EF4-FFF2-40B4-BE49-F238E27FC236}">
                <a16:creationId xmlns="" xmlns:a16="http://schemas.microsoft.com/office/drawing/2014/main" id="{25C53419-0F47-496D-B842-348477FEE3C4}"/>
              </a:ext>
            </a:extLst>
          </p:cNvPr>
          <p:cNvCxnSpPr/>
          <p:nvPr/>
        </p:nvCxnSpPr>
        <p:spPr>
          <a:xfrm flipH="1">
            <a:off x="3373859" y="5371514"/>
            <a:ext cx="461847"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CuadroTexto 17">
            <a:extLst>
              <a:ext uri="{FF2B5EF4-FFF2-40B4-BE49-F238E27FC236}">
                <a16:creationId xmlns="" xmlns:a16="http://schemas.microsoft.com/office/drawing/2014/main" id="{49FAB7BC-3CD9-4E66-A481-E70482910C1A}"/>
              </a:ext>
            </a:extLst>
          </p:cNvPr>
          <p:cNvSpPr txBox="1"/>
          <p:nvPr/>
        </p:nvSpPr>
        <p:spPr>
          <a:xfrm>
            <a:off x="5184991" y="6085717"/>
            <a:ext cx="5679956" cy="523220"/>
          </a:xfrm>
          <a:prstGeom prst="rect">
            <a:avLst/>
          </a:prstGeom>
          <a:noFill/>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s-MX" sz="1400" dirty="0">
                <a:latin typeface="Century Gothic" panose="020B0502020202020204" pitchFamily="34" charset="0"/>
              </a:rPr>
              <a:t>Precio de una unidad.- Cuanto vale 1 cerdo de menos de 2 meses, cuanto vale un cerdo de más  de 2 meses</a:t>
            </a:r>
            <a:endParaRPr lang="es-EC" sz="1400" dirty="0">
              <a:latin typeface="Century Gothic" panose="020B0502020202020204" pitchFamily="34" charset="0"/>
            </a:endParaRPr>
          </a:p>
        </p:txBody>
      </p:sp>
      <p:cxnSp>
        <p:nvCxnSpPr>
          <p:cNvPr id="16" name="Conector recto de flecha 14">
            <a:extLst>
              <a:ext uri="{FF2B5EF4-FFF2-40B4-BE49-F238E27FC236}">
                <a16:creationId xmlns="" xmlns:a16="http://schemas.microsoft.com/office/drawing/2014/main" id="{221226B1-89B6-4B67-A429-F612E74C2613}"/>
              </a:ext>
            </a:extLst>
          </p:cNvPr>
          <p:cNvCxnSpPr>
            <a:cxnSpLocks/>
          </p:cNvCxnSpPr>
          <p:nvPr/>
        </p:nvCxnSpPr>
        <p:spPr>
          <a:xfrm>
            <a:off x="8649197" y="4107513"/>
            <a:ext cx="0" cy="197182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0089474"/>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659228" y="1290724"/>
            <a:ext cx="6088565" cy="5124358"/>
          </a:xfrm>
          <a:prstGeom prst="rect">
            <a:avLst/>
          </a:prstGeom>
          <a:ln>
            <a:solidFill>
              <a:schemeClr val="tx1"/>
            </a:solidFill>
          </a:ln>
        </p:spPr>
      </p:pic>
      <p:sp>
        <p:nvSpPr>
          <p:cNvPr id="5" name="Título 1">
            <a:extLst>
              <a:ext uri="{FF2B5EF4-FFF2-40B4-BE49-F238E27FC236}">
                <a16:creationId xmlns="" xmlns:a16="http://schemas.microsoft.com/office/drawing/2014/main" id="{BA1D2B0B-5F1B-4681-97DC-699F2F0AF315}"/>
              </a:ext>
            </a:extLst>
          </p:cNvPr>
          <p:cNvSpPr txBox="1">
            <a:spLocks/>
          </p:cNvSpPr>
          <p:nvPr/>
        </p:nvSpPr>
        <p:spPr>
          <a:xfrm>
            <a:off x="1080533" y="346740"/>
            <a:ext cx="7227771" cy="53002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r>
              <a:rPr lang="es-ES_tradnl" dirty="0" smtClean="0">
                <a:latin typeface="Century Gothic" panose="020B0502020202020204" pitchFamily="34" charset="0"/>
              </a:rPr>
              <a:t>Consideraciones</a:t>
            </a:r>
            <a:endParaRPr lang="es-ES_tradnl" dirty="0">
              <a:latin typeface="Century Gothic" panose="020B0502020202020204" pitchFamily="34" charset="0"/>
            </a:endParaRPr>
          </a:p>
        </p:txBody>
      </p:sp>
      <p:sp>
        <p:nvSpPr>
          <p:cNvPr id="6" name="Marcador de contenido 5">
            <a:extLst>
              <a:ext uri="{FF2B5EF4-FFF2-40B4-BE49-F238E27FC236}">
                <a16:creationId xmlns="" xmlns:a16="http://schemas.microsoft.com/office/drawing/2014/main" id="{0F1235BD-889B-4407-92AC-1D81989DAAD9}"/>
              </a:ext>
            </a:extLst>
          </p:cNvPr>
          <p:cNvSpPr txBox="1">
            <a:spLocks/>
          </p:cNvSpPr>
          <p:nvPr/>
        </p:nvSpPr>
        <p:spPr>
          <a:xfrm>
            <a:off x="1111529" y="945182"/>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b="1" dirty="0"/>
              <a:t>Ganado porcino</a:t>
            </a:r>
            <a:endParaRPr lang="es-EC" b="1" dirty="0"/>
          </a:p>
        </p:txBody>
      </p:sp>
      <p:sp>
        <p:nvSpPr>
          <p:cNvPr id="7" name="CuadroTexto 29">
            <a:extLst>
              <a:ext uri="{FF2B5EF4-FFF2-40B4-BE49-F238E27FC236}">
                <a16:creationId xmlns="" xmlns:a16="http://schemas.microsoft.com/office/drawing/2014/main" id="{C6701372-5C86-4C74-9088-58DD0C75EA4A}"/>
              </a:ext>
            </a:extLst>
          </p:cNvPr>
          <p:cNvSpPr txBox="1"/>
          <p:nvPr/>
        </p:nvSpPr>
        <p:spPr>
          <a:xfrm>
            <a:off x="7518785" y="1242646"/>
            <a:ext cx="4048152" cy="738664"/>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es-MX" sz="1400" dirty="0">
                <a:latin typeface="Century Gothic" panose="020B0502020202020204" pitchFamily="34" charset="0"/>
              </a:rPr>
              <a:t>Para considerar plantel porcícola debe tener infraestructura, salas de maternidad, de destete, comederos, bebederos, etc.</a:t>
            </a:r>
            <a:endParaRPr lang="es-EC" sz="1400" dirty="0">
              <a:latin typeface="Century Gothic" panose="020B0502020202020204" pitchFamily="34" charset="0"/>
            </a:endParaRPr>
          </a:p>
        </p:txBody>
      </p:sp>
      <p:sp>
        <p:nvSpPr>
          <p:cNvPr id="8" name="CuadroTexto 11">
            <a:extLst>
              <a:ext uri="{FF2B5EF4-FFF2-40B4-BE49-F238E27FC236}">
                <a16:creationId xmlns="" xmlns:a16="http://schemas.microsoft.com/office/drawing/2014/main" id="{981F8FF2-D8DC-46DC-B49E-E7AFD753D251}"/>
              </a:ext>
            </a:extLst>
          </p:cNvPr>
          <p:cNvSpPr txBox="1"/>
          <p:nvPr/>
        </p:nvSpPr>
        <p:spPr>
          <a:xfrm>
            <a:off x="8248118" y="3017740"/>
            <a:ext cx="3194833" cy="73866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es-MX" sz="1400" dirty="0">
                <a:latin typeface="Century Gothic" panose="020B0502020202020204" pitchFamily="34" charset="0"/>
              </a:rPr>
              <a:t>Reestructuración de la tabla, permite tomar información por edad y sexo.</a:t>
            </a:r>
            <a:endParaRPr lang="es-EC" sz="1400" dirty="0">
              <a:latin typeface="Century Gothic" panose="020B0502020202020204" pitchFamily="34" charset="0"/>
            </a:endParaRPr>
          </a:p>
        </p:txBody>
      </p:sp>
      <p:sp>
        <p:nvSpPr>
          <p:cNvPr id="9" name="CuadroTexto 22">
            <a:extLst>
              <a:ext uri="{FF2B5EF4-FFF2-40B4-BE49-F238E27FC236}">
                <a16:creationId xmlns="" xmlns:a16="http://schemas.microsoft.com/office/drawing/2014/main" id="{B184C009-6B9C-4AEC-B7EE-858302A34ED5}"/>
              </a:ext>
            </a:extLst>
          </p:cNvPr>
          <p:cNvSpPr txBox="1"/>
          <p:nvPr/>
        </p:nvSpPr>
        <p:spPr>
          <a:xfrm>
            <a:off x="8230259" y="4528325"/>
            <a:ext cx="3088540" cy="307777"/>
          </a:xfrm>
          <a:prstGeom prst="rect">
            <a:avLst/>
          </a:prstGeom>
          <a:noFill/>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s-MX" sz="1400" dirty="0">
                <a:latin typeface="Century Gothic" panose="020B0502020202020204" pitchFamily="34" charset="0"/>
              </a:rPr>
              <a:t>Número de porcino sacrificados.</a:t>
            </a:r>
            <a:endParaRPr lang="es-EC" sz="1400" dirty="0">
              <a:latin typeface="Century Gothic" panose="020B0502020202020204" pitchFamily="34" charset="0"/>
            </a:endParaRPr>
          </a:p>
        </p:txBody>
      </p:sp>
      <p:sp>
        <p:nvSpPr>
          <p:cNvPr id="10" name="CuadroTexto 12">
            <a:extLst>
              <a:ext uri="{FF2B5EF4-FFF2-40B4-BE49-F238E27FC236}">
                <a16:creationId xmlns="" xmlns:a16="http://schemas.microsoft.com/office/drawing/2014/main" id="{BD1018E6-89EF-4653-9D5F-3E8020AC6243}"/>
              </a:ext>
            </a:extLst>
          </p:cNvPr>
          <p:cNvSpPr txBox="1"/>
          <p:nvPr/>
        </p:nvSpPr>
        <p:spPr>
          <a:xfrm>
            <a:off x="8130583" y="5144610"/>
            <a:ext cx="2795722" cy="1384995"/>
          </a:xfrm>
          <a:prstGeom prst="rect">
            <a:avLst/>
          </a:prstGeom>
          <a:noFill/>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es-MX" sz="1400" dirty="0">
                <a:latin typeface="Century Gothic" panose="020B0502020202020204" pitchFamily="34" charset="0"/>
              </a:rPr>
              <a:t>Número de trabajadores dedicado solo a las actividades relacionadas al ganado porcino, los trabajadores a nivel de finca se registra en el capítulo 12.</a:t>
            </a:r>
            <a:endParaRPr lang="es-EC" sz="1400" dirty="0">
              <a:latin typeface="Century Gothic" panose="020B0502020202020204" pitchFamily="34" charset="0"/>
            </a:endParaRPr>
          </a:p>
        </p:txBody>
      </p:sp>
      <p:sp>
        <p:nvSpPr>
          <p:cNvPr id="11" name="Cerrar llave 7">
            <a:extLst>
              <a:ext uri="{FF2B5EF4-FFF2-40B4-BE49-F238E27FC236}">
                <a16:creationId xmlns="" xmlns:a16="http://schemas.microsoft.com/office/drawing/2014/main" id="{2AC264F5-DC72-4CB6-BE39-004BE8D4418F}"/>
              </a:ext>
            </a:extLst>
          </p:cNvPr>
          <p:cNvSpPr/>
          <p:nvPr/>
        </p:nvSpPr>
        <p:spPr>
          <a:xfrm>
            <a:off x="6828854" y="2367404"/>
            <a:ext cx="162610" cy="2034098"/>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12" name="Cerrar llave 8">
            <a:extLst>
              <a:ext uri="{FF2B5EF4-FFF2-40B4-BE49-F238E27FC236}">
                <a16:creationId xmlns="" xmlns:a16="http://schemas.microsoft.com/office/drawing/2014/main" id="{FBF1E1DA-1CBC-4952-A929-B60A07E194EA}"/>
              </a:ext>
            </a:extLst>
          </p:cNvPr>
          <p:cNvSpPr/>
          <p:nvPr/>
        </p:nvSpPr>
        <p:spPr>
          <a:xfrm>
            <a:off x="6865931" y="5234705"/>
            <a:ext cx="134474" cy="1180377"/>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cxnSp>
        <p:nvCxnSpPr>
          <p:cNvPr id="13" name="Conector recto de flecha 9">
            <a:extLst>
              <a:ext uri="{FF2B5EF4-FFF2-40B4-BE49-F238E27FC236}">
                <a16:creationId xmlns="" xmlns:a16="http://schemas.microsoft.com/office/drawing/2014/main" id="{FD4CE2EA-F557-4F8F-A4E2-D75EE255F720}"/>
              </a:ext>
            </a:extLst>
          </p:cNvPr>
          <p:cNvCxnSpPr/>
          <p:nvPr/>
        </p:nvCxnSpPr>
        <p:spPr>
          <a:xfrm>
            <a:off x="7068233" y="5821503"/>
            <a:ext cx="1021201"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ector recto de flecha 21">
            <a:extLst>
              <a:ext uri="{FF2B5EF4-FFF2-40B4-BE49-F238E27FC236}">
                <a16:creationId xmlns="" xmlns:a16="http://schemas.microsoft.com/office/drawing/2014/main" id="{4086E861-0656-4495-8CE9-E43F04D3F1B5}"/>
              </a:ext>
            </a:extLst>
          </p:cNvPr>
          <p:cNvCxnSpPr>
            <a:cxnSpLocks/>
            <a:endCxn id="9" idx="1"/>
          </p:cNvCxnSpPr>
          <p:nvPr/>
        </p:nvCxnSpPr>
        <p:spPr>
          <a:xfrm>
            <a:off x="4868883" y="4682214"/>
            <a:ext cx="3361376"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ector recto de flecha 10">
            <a:extLst>
              <a:ext uri="{FF2B5EF4-FFF2-40B4-BE49-F238E27FC236}">
                <a16:creationId xmlns="" xmlns:a16="http://schemas.microsoft.com/office/drawing/2014/main" id="{4F90F2F1-DEA4-43CC-BADB-7BD7CA4EEFC2}"/>
              </a:ext>
            </a:extLst>
          </p:cNvPr>
          <p:cNvCxnSpPr/>
          <p:nvPr/>
        </p:nvCxnSpPr>
        <p:spPr>
          <a:xfrm>
            <a:off x="7072860" y="3387084"/>
            <a:ext cx="1149501"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CuadroTexto 30">
            <a:extLst>
              <a:ext uri="{FF2B5EF4-FFF2-40B4-BE49-F238E27FC236}">
                <a16:creationId xmlns="" xmlns:a16="http://schemas.microsoft.com/office/drawing/2014/main" id="{94BB82E9-BE57-40D2-9111-5A944DCB2EBF}"/>
              </a:ext>
            </a:extLst>
          </p:cNvPr>
          <p:cNvSpPr txBox="1"/>
          <p:nvPr/>
        </p:nvSpPr>
        <p:spPr>
          <a:xfrm>
            <a:off x="5383523" y="1290724"/>
            <a:ext cx="1306644" cy="639522"/>
          </a:xfrm>
          <a:prstGeom prst="rect">
            <a:avLst/>
          </a:prstGeom>
          <a:noFill/>
          <a:ln w="28575">
            <a:solidFill>
              <a:srgbClr val="FF0000"/>
            </a:solidFill>
          </a:ln>
        </p:spPr>
        <p:txBody>
          <a:bodyPr wrap="square" rtlCol="0">
            <a:spAutoFit/>
          </a:bodyPr>
          <a:lstStyle/>
          <a:p>
            <a:endParaRPr lang="es-EC" dirty="0"/>
          </a:p>
        </p:txBody>
      </p:sp>
      <p:cxnSp>
        <p:nvCxnSpPr>
          <p:cNvPr id="17" name="Conector recto de flecha 15">
            <a:extLst>
              <a:ext uri="{FF2B5EF4-FFF2-40B4-BE49-F238E27FC236}">
                <a16:creationId xmlns="" xmlns:a16="http://schemas.microsoft.com/office/drawing/2014/main" id="{42070BCF-E859-4701-8B21-6E736527913F}"/>
              </a:ext>
            </a:extLst>
          </p:cNvPr>
          <p:cNvCxnSpPr>
            <a:cxnSpLocks/>
            <a:stCxn id="16" idx="3"/>
            <a:endCxn id="7" idx="1"/>
          </p:cNvCxnSpPr>
          <p:nvPr/>
        </p:nvCxnSpPr>
        <p:spPr>
          <a:xfrm>
            <a:off x="6690167" y="1610485"/>
            <a:ext cx="828618" cy="149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394843"/>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03A438B6-E1B8-D545-A500-A72F0E9D7BAC}"/>
              </a:ext>
            </a:extLst>
          </p:cNvPr>
          <p:cNvSpPr>
            <a:spLocks noGrp="1"/>
          </p:cNvSpPr>
          <p:nvPr>
            <p:ph type="title"/>
          </p:nvPr>
        </p:nvSpPr>
        <p:spPr/>
        <p:txBody>
          <a:bodyPr>
            <a:noAutofit/>
          </a:bodyPr>
          <a:lstStyle/>
          <a:p>
            <a:r>
              <a:rPr lang="es-419" sz="3600" dirty="0">
                <a:latin typeface="Century Gothic" panose="020B0502020202020204" pitchFamily="34" charset="0"/>
              </a:rPr>
              <a:t>Capítulo 9.- </a:t>
            </a:r>
            <a:r>
              <a:rPr lang="es-ES" sz="3600" dirty="0">
                <a:latin typeface="Century Gothic" panose="020B0502020202020204" pitchFamily="34" charset="0"/>
              </a:rPr>
              <a:t>Ganado ovino</a:t>
            </a:r>
            <a:endParaRPr lang="es-419" sz="3600" dirty="0">
              <a:latin typeface="Century Gothic" panose="020B0502020202020204" pitchFamily="34" charset="0"/>
            </a:endParaRPr>
          </a:p>
        </p:txBody>
      </p:sp>
      <p:sp>
        <p:nvSpPr>
          <p:cNvPr id="3" name="Marcador de texto 2">
            <a:extLst>
              <a:ext uri="{FF2B5EF4-FFF2-40B4-BE49-F238E27FC236}">
                <a16:creationId xmlns="" xmlns:a16="http://schemas.microsoft.com/office/drawing/2014/main" id="{C57AFB70-4B1F-6A4D-B19D-216E22AF0E50}"/>
              </a:ext>
            </a:extLst>
          </p:cNvPr>
          <p:cNvSpPr>
            <a:spLocks noGrp="1"/>
          </p:cNvSpPr>
          <p:nvPr>
            <p:ph type="body" sz="quarter" idx="11"/>
          </p:nvPr>
        </p:nvSpPr>
        <p:spPr/>
        <p:txBody>
          <a:bodyPr/>
          <a:lstStyle/>
          <a:p>
            <a:r>
              <a:rPr lang="es-419" b="1" dirty="0" smtClean="0"/>
              <a:t>ESPAC</a:t>
            </a:r>
            <a:endParaRPr lang="es-419" b="1" dirty="0"/>
          </a:p>
        </p:txBody>
      </p:sp>
    </p:spTree>
    <p:extLst>
      <p:ext uri="{BB962C8B-B14F-4D97-AF65-F5344CB8AC3E}">
        <p14:creationId xmlns:p14="http://schemas.microsoft.com/office/powerpoint/2010/main" val="19831090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a:xfrm>
            <a:off x="2479880" y="2484581"/>
            <a:ext cx="7077694" cy="82970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5000" b="1" kern="1200">
                <a:solidFill>
                  <a:schemeClr val="bg1"/>
                </a:solidFill>
                <a:latin typeface="+mj-lt"/>
                <a:ea typeface="+mj-ea"/>
                <a:cs typeface="+mj-cs"/>
              </a:defRPr>
            </a:lvl1pPr>
          </a:lstStyle>
          <a:p>
            <a:r>
              <a:rPr lang="es-ES" sz="4000" dirty="0" smtClean="0">
                <a:latin typeface="Century Gothic" panose="020B0502020202020204" pitchFamily="34" charset="0"/>
              </a:rPr>
              <a:t>Metodología</a:t>
            </a:r>
            <a:endParaRPr lang="es-EC" sz="4000" dirty="0">
              <a:latin typeface="Century Gothic" panose="020B0502020202020204" pitchFamily="34" charset="0"/>
            </a:endParaRPr>
          </a:p>
        </p:txBody>
      </p:sp>
      <p:sp>
        <p:nvSpPr>
          <p:cNvPr id="5" name="Marcador de texto 2"/>
          <p:cNvSpPr txBox="1">
            <a:spLocks/>
          </p:cNvSpPr>
          <p:nvPr/>
        </p:nvSpPr>
        <p:spPr>
          <a:xfrm>
            <a:off x="2480190" y="3262768"/>
            <a:ext cx="7077075" cy="628650"/>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dirty="0" smtClean="0">
                <a:latin typeface="Century Gothic" panose="020B0502020202020204" pitchFamily="34" charset="0"/>
              </a:rPr>
              <a:t>ESPAC</a:t>
            </a:r>
            <a:endParaRPr lang="es-EC" dirty="0">
              <a:latin typeface="Century Gothic" panose="020B0502020202020204" pitchFamily="34" charset="0"/>
            </a:endParaRPr>
          </a:p>
        </p:txBody>
      </p:sp>
    </p:spTree>
    <p:extLst>
      <p:ext uri="{BB962C8B-B14F-4D97-AF65-F5344CB8AC3E}">
        <p14:creationId xmlns:p14="http://schemas.microsoft.com/office/powerpoint/2010/main" val="335103543"/>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ángulo 13"/>
          <p:cNvSpPr/>
          <p:nvPr/>
        </p:nvSpPr>
        <p:spPr>
          <a:xfrm>
            <a:off x="9169758" y="4043966"/>
            <a:ext cx="2704563" cy="105606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s-EC"/>
          </a:p>
        </p:txBody>
      </p:sp>
      <p:sp>
        <p:nvSpPr>
          <p:cNvPr id="4" name="Título 1"/>
          <p:cNvSpPr>
            <a:spLocks noGrp="1"/>
          </p:cNvSpPr>
          <p:nvPr>
            <p:ph type="title"/>
          </p:nvPr>
        </p:nvSpPr>
        <p:spPr/>
        <p:txBody>
          <a:bodyPr/>
          <a:lstStyle/>
          <a:p>
            <a:r>
              <a:rPr lang="es-ES" dirty="0">
                <a:latin typeface="Century Gothic" panose="020B0502020202020204" pitchFamily="34" charset="0"/>
              </a:rPr>
              <a:t>Capítulo </a:t>
            </a:r>
            <a:r>
              <a:rPr lang="es-ES" dirty="0" smtClean="0">
                <a:latin typeface="Century Gothic" panose="020B0502020202020204" pitchFamily="34" charset="0"/>
              </a:rPr>
              <a:t>9: Ganado ovino</a:t>
            </a:r>
            <a:endParaRPr lang="es-EC" dirty="0"/>
          </a:p>
        </p:txBody>
      </p:sp>
      <p:pic>
        <p:nvPicPr>
          <p:cNvPr id="5" name="Imagen 4"/>
          <p:cNvPicPr>
            <a:picLocks noChangeAspect="1"/>
          </p:cNvPicPr>
          <p:nvPr/>
        </p:nvPicPr>
        <p:blipFill>
          <a:blip r:embed="rId2"/>
          <a:stretch>
            <a:fillRect/>
          </a:stretch>
        </p:blipFill>
        <p:spPr>
          <a:xfrm>
            <a:off x="793152" y="1615421"/>
            <a:ext cx="7192124" cy="3913095"/>
          </a:xfrm>
          <a:prstGeom prst="rect">
            <a:avLst/>
          </a:prstGeom>
          <a:ln>
            <a:solidFill>
              <a:schemeClr val="tx1"/>
            </a:solidFill>
          </a:ln>
        </p:spPr>
      </p:pic>
      <p:sp>
        <p:nvSpPr>
          <p:cNvPr id="7" name="Marcador de contenido 5">
            <a:extLst>
              <a:ext uri="{FF2B5EF4-FFF2-40B4-BE49-F238E27FC236}">
                <a16:creationId xmlns="" xmlns:a16="http://schemas.microsoft.com/office/drawing/2014/main" id="{D649CCB5-A32F-4EC8-9289-7249850CC069}"/>
              </a:ext>
            </a:extLst>
          </p:cNvPr>
          <p:cNvSpPr txBox="1">
            <a:spLocks/>
          </p:cNvSpPr>
          <p:nvPr/>
        </p:nvSpPr>
        <p:spPr>
          <a:xfrm>
            <a:off x="797198" y="1001985"/>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b="1" dirty="0"/>
              <a:t>Consideraciones</a:t>
            </a:r>
            <a:endParaRPr lang="es-EC" b="1" dirty="0"/>
          </a:p>
        </p:txBody>
      </p:sp>
      <p:sp>
        <p:nvSpPr>
          <p:cNvPr id="8" name="CuadroTexto 15">
            <a:extLst>
              <a:ext uri="{FF2B5EF4-FFF2-40B4-BE49-F238E27FC236}">
                <a16:creationId xmlns="" xmlns:a16="http://schemas.microsoft.com/office/drawing/2014/main" id="{DA62598B-7189-4D6B-8332-44048FA17F8B}"/>
              </a:ext>
            </a:extLst>
          </p:cNvPr>
          <p:cNvSpPr txBox="1"/>
          <p:nvPr/>
        </p:nvSpPr>
        <p:spPr>
          <a:xfrm>
            <a:off x="8366844" y="1751654"/>
            <a:ext cx="3388048" cy="738664"/>
          </a:xfrm>
          <a:prstGeom prst="rect">
            <a:avLst/>
          </a:prstGeom>
          <a:noFill/>
        </p:spPr>
        <p:txBody>
          <a:bodyPr wrap="square" rtlCol="0">
            <a:spAutoFit/>
          </a:bodyPr>
          <a:lstStyle/>
          <a:p>
            <a:pPr algn="just"/>
            <a:r>
              <a:rPr lang="es-MX" sz="1400" b="1" dirty="0">
                <a:latin typeface="Century Gothic" panose="020B0502020202020204" pitchFamily="34" charset="0"/>
              </a:rPr>
              <a:t>Este tipo de ganado se encuentra principalmente en las provincias de la Sierra</a:t>
            </a:r>
            <a:endParaRPr lang="es-EC" sz="1400" b="1" dirty="0">
              <a:latin typeface="Century Gothic" panose="020B0502020202020204" pitchFamily="34" charset="0"/>
            </a:endParaRPr>
          </a:p>
        </p:txBody>
      </p:sp>
      <p:sp>
        <p:nvSpPr>
          <p:cNvPr id="9" name="Cerrar llave 8">
            <a:extLst>
              <a:ext uri="{FF2B5EF4-FFF2-40B4-BE49-F238E27FC236}">
                <a16:creationId xmlns="" xmlns:a16="http://schemas.microsoft.com/office/drawing/2014/main" id="{E6FC592E-9D52-461A-BDBA-02611B5E6024}"/>
              </a:ext>
            </a:extLst>
          </p:cNvPr>
          <p:cNvSpPr/>
          <p:nvPr/>
        </p:nvSpPr>
        <p:spPr>
          <a:xfrm>
            <a:off x="8057869" y="3627555"/>
            <a:ext cx="163788" cy="1936586"/>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cxnSp>
        <p:nvCxnSpPr>
          <p:cNvPr id="10" name="Conector recto de flecha 9">
            <a:extLst>
              <a:ext uri="{FF2B5EF4-FFF2-40B4-BE49-F238E27FC236}">
                <a16:creationId xmlns="" xmlns:a16="http://schemas.microsoft.com/office/drawing/2014/main" id="{76F3557B-7F1C-4DF9-80A9-6A61760CE0AE}"/>
              </a:ext>
            </a:extLst>
          </p:cNvPr>
          <p:cNvCxnSpPr/>
          <p:nvPr/>
        </p:nvCxnSpPr>
        <p:spPr>
          <a:xfrm>
            <a:off x="8366844" y="4595848"/>
            <a:ext cx="801859"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CuadroTexto 10">
            <a:extLst>
              <a:ext uri="{FF2B5EF4-FFF2-40B4-BE49-F238E27FC236}">
                <a16:creationId xmlns="" xmlns:a16="http://schemas.microsoft.com/office/drawing/2014/main" id="{DA903FB9-B292-4493-AF58-FC33112B786A}"/>
              </a:ext>
            </a:extLst>
          </p:cNvPr>
          <p:cNvSpPr txBox="1"/>
          <p:nvPr/>
        </p:nvSpPr>
        <p:spPr>
          <a:xfrm>
            <a:off x="9237250" y="4118794"/>
            <a:ext cx="2482017" cy="954107"/>
          </a:xfrm>
          <a:prstGeom prst="rect">
            <a:avLst/>
          </a:prstGeom>
          <a:noFill/>
        </p:spPr>
        <p:txBody>
          <a:bodyPr wrap="square" rtlCol="0">
            <a:spAutoFit/>
          </a:bodyPr>
          <a:lstStyle/>
          <a:p>
            <a:pPr algn="just"/>
            <a:r>
              <a:rPr lang="es-MX" sz="1400" dirty="0">
                <a:latin typeface="Century Gothic" panose="020B0502020202020204" pitchFamily="34" charset="0"/>
              </a:rPr>
              <a:t>Reestructuración de la tabla, permite tomar información por edad y sexo.</a:t>
            </a:r>
            <a:endParaRPr lang="es-EC" sz="1400" dirty="0">
              <a:latin typeface="Century Gothic" panose="020B0502020202020204" pitchFamily="34" charset="0"/>
            </a:endParaRPr>
          </a:p>
        </p:txBody>
      </p:sp>
      <p:sp>
        <p:nvSpPr>
          <p:cNvPr id="12" name="CuadroTexto 30">
            <a:extLst>
              <a:ext uri="{FF2B5EF4-FFF2-40B4-BE49-F238E27FC236}">
                <a16:creationId xmlns="" xmlns:a16="http://schemas.microsoft.com/office/drawing/2014/main" id="{94BB82E9-BE57-40D2-9111-5A944DCB2EBF}"/>
              </a:ext>
            </a:extLst>
          </p:cNvPr>
          <p:cNvSpPr txBox="1"/>
          <p:nvPr/>
        </p:nvSpPr>
        <p:spPr>
          <a:xfrm>
            <a:off x="2838495" y="5885117"/>
            <a:ext cx="4487672" cy="523220"/>
          </a:xfrm>
          <a:prstGeom prst="rect">
            <a:avLst/>
          </a:prstGeom>
          <a:noFill/>
          <a:ln w="28575">
            <a:solidFill>
              <a:srgbClr val="FF0000"/>
            </a:solidFill>
          </a:ln>
        </p:spPr>
        <p:txBody>
          <a:bodyPr wrap="square" rtlCol="0">
            <a:spAutoFit/>
          </a:bodyPr>
          <a:lstStyle/>
          <a:p>
            <a:pPr algn="just"/>
            <a:r>
              <a:rPr lang="es-MX" sz="1400" dirty="0">
                <a:latin typeface="Century Gothic" panose="020B0502020202020204" pitchFamily="34" charset="0"/>
              </a:rPr>
              <a:t>En este capítulo no se registra información de empleo.</a:t>
            </a:r>
            <a:endParaRPr lang="es-EC" sz="1400" dirty="0">
              <a:latin typeface="Century Gothic" panose="020B0502020202020204" pitchFamily="34" charset="0"/>
            </a:endParaRPr>
          </a:p>
        </p:txBody>
      </p:sp>
    </p:spTree>
    <p:extLst>
      <p:ext uri="{BB962C8B-B14F-4D97-AF65-F5344CB8AC3E}">
        <p14:creationId xmlns:p14="http://schemas.microsoft.com/office/powerpoint/2010/main" val="3577344125"/>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03A438B6-E1B8-D545-A500-A72F0E9D7BAC}"/>
              </a:ext>
            </a:extLst>
          </p:cNvPr>
          <p:cNvSpPr>
            <a:spLocks noGrp="1"/>
          </p:cNvSpPr>
          <p:nvPr>
            <p:ph type="title"/>
          </p:nvPr>
        </p:nvSpPr>
        <p:spPr/>
        <p:txBody>
          <a:bodyPr>
            <a:noAutofit/>
          </a:bodyPr>
          <a:lstStyle/>
          <a:p>
            <a:r>
              <a:rPr lang="es-419" sz="3600" dirty="0">
                <a:latin typeface="Century Gothic" panose="020B0502020202020204" pitchFamily="34" charset="0"/>
              </a:rPr>
              <a:t>Capítulo 10.- Otros ganados</a:t>
            </a:r>
          </a:p>
        </p:txBody>
      </p:sp>
      <p:sp>
        <p:nvSpPr>
          <p:cNvPr id="3" name="Marcador de texto 2">
            <a:extLst>
              <a:ext uri="{FF2B5EF4-FFF2-40B4-BE49-F238E27FC236}">
                <a16:creationId xmlns="" xmlns:a16="http://schemas.microsoft.com/office/drawing/2014/main" id="{C57AFB70-4B1F-6A4D-B19D-216E22AF0E50}"/>
              </a:ext>
            </a:extLst>
          </p:cNvPr>
          <p:cNvSpPr>
            <a:spLocks noGrp="1"/>
          </p:cNvSpPr>
          <p:nvPr>
            <p:ph type="body" sz="quarter" idx="11"/>
          </p:nvPr>
        </p:nvSpPr>
        <p:spPr/>
        <p:txBody>
          <a:bodyPr/>
          <a:lstStyle/>
          <a:p>
            <a:r>
              <a:rPr lang="es-419" b="1" dirty="0" smtClean="0"/>
              <a:t>ESPAC</a:t>
            </a:r>
            <a:endParaRPr lang="es-419" b="1" dirty="0"/>
          </a:p>
        </p:txBody>
      </p:sp>
    </p:spTree>
    <p:extLst>
      <p:ext uri="{BB962C8B-B14F-4D97-AF65-F5344CB8AC3E}">
        <p14:creationId xmlns:p14="http://schemas.microsoft.com/office/powerpoint/2010/main" val="2289106044"/>
      </p:ext>
    </p:extLst>
  </p:cSld>
  <p:clrMapOvr>
    <a:overrideClrMapping bg1="lt1" tx1="dk1" bg2="lt2" tx2="dk2" accent1="accent1" accent2="accent2" accent3="accent3" accent4="accent4" accent5="accent5" accent6="accent6" hlink="hlink" folHlink="folHlink"/>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ángulo 10"/>
          <p:cNvSpPr/>
          <p:nvPr/>
        </p:nvSpPr>
        <p:spPr>
          <a:xfrm>
            <a:off x="8564451" y="2833352"/>
            <a:ext cx="3374264" cy="1313646"/>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s-EC"/>
          </a:p>
        </p:txBody>
      </p:sp>
      <p:sp>
        <p:nvSpPr>
          <p:cNvPr id="4" name="Título 1">
            <a:extLst>
              <a:ext uri="{FF2B5EF4-FFF2-40B4-BE49-F238E27FC236}">
                <a16:creationId xmlns="" xmlns:a16="http://schemas.microsoft.com/office/drawing/2014/main" id="{4D976675-83A7-4073-A81A-01A9F38E442A}"/>
              </a:ext>
            </a:extLst>
          </p:cNvPr>
          <p:cNvSpPr txBox="1">
            <a:spLocks/>
          </p:cNvSpPr>
          <p:nvPr/>
        </p:nvSpPr>
        <p:spPr>
          <a:xfrm>
            <a:off x="1093412" y="398255"/>
            <a:ext cx="7227771" cy="53002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r>
              <a:rPr lang="es-ES_tradnl" dirty="0" smtClean="0">
                <a:latin typeface="Century Gothic" panose="020B0502020202020204" pitchFamily="34" charset="0"/>
              </a:rPr>
              <a:t>Capítulo 10: Otros Ganados</a:t>
            </a:r>
            <a:endParaRPr lang="es-ES_tradnl" dirty="0">
              <a:latin typeface="Century Gothic" panose="020B0502020202020204" pitchFamily="34" charset="0"/>
            </a:endParaRPr>
          </a:p>
        </p:txBody>
      </p:sp>
      <p:sp>
        <p:nvSpPr>
          <p:cNvPr id="5" name="Marcador de contenido 5">
            <a:extLst>
              <a:ext uri="{FF2B5EF4-FFF2-40B4-BE49-F238E27FC236}">
                <a16:creationId xmlns="" xmlns:a16="http://schemas.microsoft.com/office/drawing/2014/main" id="{D649CCB5-A32F-4EC8-9289-7249850CC069}"/>
              </a:ext>
            </a:extLst>
          </p:cNvPr>
          <p:cNvSpPr txBox="1">
            <a:spLocks/>
          </p:cNvSpPr>
          <p:nvPr/>
        </p:nvSpPr>
        <p:spPr>
          <a:xfrm>
            <a:off x="839866" y="1070322"/>
            <a:ext cx="7227614" cy="368489"/>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646E78"/>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z="1800" b="1" smtClean="0">
                <a:solidFill>
                  <a:schemeClr val="tx1"/>
                </a:solidFill>
              </a:rPr>
              <a:t>Consideraciones</a:t>
            </a:r>
            <a:endParaRPr lang="es-EC" b="1" dirty="0">
              <a:solidFill>
                <a:schemeClr val="tx1"/>
              </a:solidFill>
            </a:endParaRPr>
          </a:p>
        </p:txBody>
      </p:sp>
      <p:sp>
        <p:nvSpPr>
          <p:cNvPr id="6" name="Cerrar llave 5">
            <a:extLst>
              <a:ext uri="{FF2B5EF4-FFF2-40B4-BE49-F238E27FC236}">
                <a16:creationId xmlns="" xmlns:a16="http://schemas.microsoft.com/office/drawing/2014/main" id="{E6FC592E-9D52-461A-BDBA-02611B5E6024}"/>
              </a:ext>
            </a:extLst>
          </p:cNvPr>
          <p:cNvSpPr/>
          <p:nvPr/>
        </p:nvSpPr>
        <p:spPr>
          <a:xfrm>
            <a:off x="8297941" y="2521857"/>
            <a:ext cx="163788" cy="1936586"/>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7" name="CuadroTexto 6">
            <a:extLst>
              <a:ext uri="{FF2B5EF4-FFF2-40B4-BE49-F238E27FC236}">
                <a16:creationId xmlns="" xmlns:a16="http://schemas.microsoft.com/office/drawing/2014/main" id="{DA903FB9-B292-4493-AF58-FC33112B786A}"/>
              </a:ext>
            </a:extLst>
          </p:cNvPr>
          <p:cNvSpPr txBox="1"/>
          <p:nvPr/>
        </p:nvSpPr>
        <p:spPr>
          <a:xfrm>
            <a:off x="8612014" y="2905375"/>
            <a:ext cx="3263681" cy="1169551"/>
          </a:xfrm>
          <a:prstGeom prst="rect">
            <a:avLst/>
          </a:prstGeom>
          <a:noFill/>
        </p:spPr>
        <p:txBody>
          <a:bodyPr wrap="square" rtlCol="0">
            <a:spAutoFit/>
          </a:bodyPr>
          <a:lstStyle/>
          <a:p>
            <a:pPr algn="just"/>
            <a:r>
              <a:rPr lang="es-ES" sz="1400" dirty="0">
                <a:solidFill>
                  <a:prstClr val="black"/>
                </a:solidFill>
                <a:latin typeface="Century Gothic" panose="020B0502020202020204" pitchFamily="34" charset="0"/>
                <a:cs typeface="Arial" pitchFamily="34" charset="0"/>
              </a:rPr>
              <a:t>Si existe ganado de cualquiera de estas especies, generalmente la PP debe tener  pasto,  sea natural  o cultivado,  y en  caso  de no ser  así,  justifique en observaciones</a:t>
            </a:r>
            <a:r>
              <a:rPr lang="es-ES" sz="1400" dirty="0">
                <a:solidFill>
                  <a:prstClr val="black"/>
                </a:solidFill>
                <a:latin typeface="+mj-lt"/>
                <a:cs typeface="Arial" pitchFamily="34" charset="0"/>
              </a:rPr>
              <a:t>.</a:t>
            </a:r>
            <a:endParaRPr lang="es-EC" sz="1400" dirty="0"/>
          </a:p>
        </p:txBody>
      </p:sp>
      <p:sp>
        <p:nvSpPr>
          <p:cNvPr id="8" name="CuadroTexto 7">
            <a:extLst>
              <a:ext uri="{FF2B5EF4-FFF2-40B4-BE49-F238E27FC236}">
                <a16:creationId xmlns="" xmlns:a16="http://schemas.microsoft.com/office/drawing/2014/main" id="{7AB6A4F5-3ED9-44A7-97EA-F6C6B7ADC698}"/>
              </a:ext>
            </a:extLst>
          </p:cNvPr>
          <p:cNvSpPr txBox="1"/>
          <p:nvPr/>
        </p:nvSpPr>
        <p:spPr>
          <a:xfrm>
            <a:off x="2927530" y="5191575"/>
            <a:ext cx="4487672" cy="523220"/>
          </a:xfrm>
          <a:prstGeom prst="rect">
            <a:avLst/>
          </a:prstGeom>
          <a:noFill/>
          <a:ln>
            <a:solidFill>
              <a:srgbClr val="FF0000"/>
            </a:solidFill>
          </a:ln>
        </p:spPr>
        <p:txBody>
          <a:bodyPr wrap="square" rtlCol="0">
            <a:spAutoFit/>
          </a:bodyPr>
          <a:lstStyle/>
          <a:p>
            <a:pPr algn="just"/>
            <a:r>
              <a:rPr lang="es-MX" sz="1400" dirty="0">
                <a:solidFill>
                  <a:prstClr val="black"/>
                </a:solidFill>
                <a:latin typeface="Century Gothic" panose="020B0502020202020204" pitchFamily="34" charset="0"/>
                <a:cs typeface="Arial" pitchFamily="34" charset="0"/>
              </a:rPr>
              <a:t>En este capítulo no se registra información de empleo</a:t>
            </a:r>
            <a:endParaRPr lang="es-EC" sz="1400" dirty="0">
              <a:solidFill>
                <a:prstClr val="black"/>
              </a:solidFill>
              <a:latin typeface="Century Gothic" panose="020B0502020202020204" pitchFamily="34" charset="0"/>
              <a:cs typeface="Arial" pitchFamily="34" charset="0"/>
            </a:endParaRPr>
          </a:p>
        </p:txBody>
      </p:sp>
      <p:pic>
        <p:nvPicPr>
          <p:cNvPr id="9" name="Imagen 8"/>
          <p:cNvPicPr>
            <a:picLocks noChangeAspect="1"/>
          </p:cNvPicPr>
          <p:nvPr/>
        </p:nvPicPr>
        <p:blipFill>
          <a:blip r:embed="rId2"/>
          <a:stretch>
            <a:fillRect/>
          </a:stretch>
        </p:blipFill>
        <p:spPr>
          <a:xfrm>
            <a:off x="839866" y="2099937"/>
            <a:ext cx="7307789" cy="2447925"/>
          </a:xfrm>
          <a:prstGeom prst="rect">
            <a:avLst/>
          </a:prstGeom>
          <a:ln>
            <a:solidFill>
              <a:schemeClr val="tx1"/>
            </a:solidFill>
          </a:ln>
        </p:spPr>
      </p:pic>
    </p:spTree>
    <p:extLst>
      <p:ext uri="{BB962C8B-B14F-4D97-AF65-F5344CB8AC3E}">
        <p14:creationId xmlns:p14="http://schemas.microsoft.com/office/powerpoint/2010/main" val="3231191791"/>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03A438B6-E1B8-D545-A500-A72F0E9D7BAC}"/>
              </a:ext>
            </a:extLst>
          </p:cNvPr>
          <p:cNvSpPr>
            <a:spLocks noGrp="1"/>
          </p:cNvSpPr>
          <p:nvPr>
            <p:ph type="title"/>
          </p:nvPr>
        </p:nvSpPr>
        <p:spPr>
          <a:xfrm>
            <a:off x="2557153" y="2814841"/>
            <a:ext cx="7077694" cy="829703"/>
          </a:xfrm>
        </p:spPr>
        <p:txBody>
          <a:bodyPr>
            <a:noAutofit/>
          </a:bodyPr>
          <a:lstStyle/>
          <a:p>
            <a:r>
              <a:rPr lang="es-ES_tradnl" sz="3600" dirty="0">
                <a:latin typeface="Century Gothic" panose="020B0502020202020204" pitchFamily="34" charset="0"/>
              </a:rPr>
              <a:t>Capítulo 11.- Aves de Campo y Planteles Avícolas</a:t>
            </a:r>
            <a:endParaRPr lang="es-419" sz="3600" dirty="0">
              <a:latin typeface="Century Gothic" panose="020B0502020202020204" pitchFamily="34" charset="0"/>
            </a:endParaRPr>
          </a:p>
        </p:txBody>
      </p:sp>
      <p:sp>
        <p:nvSpPr>
          <p:cNvPr id="3" name="Marcador de texto 2">
            <a:extLst>
              <a:ext uri="{FF2B5EF4-FFF2-40B4-BE49-F238E27FC236}">
                <a16:creationId xmlns="" xmlns:a16="http://schemas.microsoft.com/office/drawing/2014/main" id="{C57AFB70-4B1F-6A4D-B19D-216E22AF0E50}"/>
              </a:ext>
            </a:extLst>
          </p:cNvPr>
          <p:cNvSpPr>
            <a:spLocks noGrp="1"/>
          </p:cNvSpPr>
          <p:nvPr>
            <p:ph type="body" sz="quarter" idx="11"/>
          </p:nvPr>
        </p:nvSpPr>
        <p:spPr>
          <a:xfrm>
            <a:off x="2557772" y="3894451"/>
            <a:ext cx="7077075" cy="628650"/>
          </a:xfrm>
        </p:spPr>
        <p:txBody>
          <a:bodyPr/>
          <a:lstStyle/>
          <a:p>
            <a:r>
              <a:rPr lang="es-419" b="1" dirty="0" smtClean="0"/>
              <a:t>ESPAC</a:t>
            </a:r>
            <a:endParaRPr lang="es-419" b="1" dirty="0"/>
          </a:p>
        </p:txBody>
      </p:sp>
    </p:spTree>
    <p:extLst>
      <p:ext uri="{BB962C8B-B14F-4D97-AF65-F5344CB8AC3E}">
        <p14:creationId xmlns:p14="http://schemas.microsoft.com/office/powerpoint/2010/main" val="859605896"/>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a:extLst>
              <a:ext uri="{FF2B5EF4-FFF2-40B4-BE49-F238E27FC236}">
                <a16:creationId xmlns="" xmlns:a16="http://schemas.microsoft.com/office/drawing/2014/main" id="{0B5CB647-4C99-4B47-A35D-EBF51D5BD250}"/>
              </a:ext>
            </a:extLst>
          </p:cNvPr>
          <p:cNvSpPr>
            <a:spLocks noGrp="1"/>
          </p:cNvSpPr>
          <p:nvPr>
            <p:ph type="title"/>
          </p:nvPr>
        </p:nvSpPr>
        <p:spPr>
          <a:xfrm>
            <a:off x="1031715" y="417955"/>
            <a:ext cx="7227771" cy="530024"/>
          </a:xfrm>
        </p:spPr>
        <p:txBody>
          <a:bodyPr>
            <a:normAutofit/>
          </a:bodyPr>
          <a:lstStyle/>
          <a:p>
            <a:r>
              <a:rPr lang="es-ES_tradnl" dirty="0"/>
              <a:t>Capítulo 11: Aves de campo</a:t>
            </a:r>
          </a:p>
        </p:txBody>
      </p:sp>
      <p:sp>
        <p:nvSpPr>
          <p:cNvPr id="4" name="Marcador de contenido 5">
            <a:extLst>
              <a:ext uri="{FF2B5EF4-FFF2-40B4-BE49-F238E27FC236}">
                <a16:creationId xmlns="" xmlns:a16="http://schemas.microsoft.com/office/drawing/2014/main" id="{436328BD-C06E-48DE-A93E-AAD6F7363385}"/>
              </a:ext>
            </a:extLst>
          </p:cNvPr>
          <p:cNvSpPr txBox="1">
            <a:spLocks/>
          </p:cNvSpPr>
          <p:nvPr/>
        </p:nvSpPr>
        <p:spPr>
          <a:xfrm>
            <a:off x="935830" y="989769"/>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smtClean="0"/>
              <a:t>Consideraciones</a:t>
            </a:r>
            <a:endParaRPr lang="es-EC" dirty="0"/>
          </a:p>
        </p:txBody>
      </p:sp>
      <p:sp>
        <p:nvSpPr>
          <p:cNvPr id="6" name="CuadroTexto 16">
            <a:extLst>
              <a:ext uri="{FF2B5EF4-FFF2-40B4-BE49-F238E27FC236}">
                <a16:creationId xmlns="" xmlns:a16="http://schemas.microsoft.com/office/drawing/2014/main" id="{82D76854-8CCB-4350-903F-D836CECDAD12}"/>
              </a:ext>
            </a:extLst>
          </p:cNvPr>
          <p:cNvSpPr txBox="1"/>
          <p:nvPr/>
        </p:nvSpPr>
        <p:spPr>
          <a:xfrm>
            <a:off x="7961322" y="1399950"/>
            <a:ext cx="3902584" cy="1384995"/>
          </a:xfrm>
          <a:prstGeom prst="rect">
            <a:avLst/>
          </a:prstGeom>
          <a:noFill/>
          <a:ln>
            <a:solidFill>
              <a:schemeClr val="accent5"/>
            </a:solidFill>
          </a:ln>
        </p:spPr>
        <p:txBody>
          <a:bodyPr wrap="square" rtlCol="0">
            <a:spAutoFit/>
          </a:bodyPr>
          <a:lstStyle/>
          <a:p>
            <a:pPr algn="just"/>
            <a:r>
              <a:rPr lang="es-MX" sz="1400" b="1" dirty="0">
                <a:highlight>
                  <a:srgbClr val="FFFF00"/>
                </a:highlight>
              </a:rPr>
              <a:t>Las aves criadas en pequeñas casitas hechas por la </a:t>
            </a:r>
            <a:r>
              <a:rPr lang="es-MX" sz="1400" b="1" dirty="0" smtClean="0">
                <a:highlight>
                  <a:srgbClr val="FFFF00"/>
                </a:highlight>
              </a:rPr>
              <a:t>PP, </a:t>
            </a:r>
            <a:r>
              <a:rPr lang="es-MX" sz="1400" b="1" dirty="0">
                <a:highlight>
                  <a:srgbClr val="FFFF00"/>
                </a:highlight>
              </a:rPr>
              <a:t>sin adecuaciones de plantel </a:t>
            </a:r>
            <a:r>
              <a:rPr lang="es-MX" sz="1400" b="1" dirty="0" smtClean="0"/>
              <a:t>como: </a:t>
            </a:r>
            <a:r>
              <a:rPr lang="es-MX" sz="1400" b="1" dirty="0"/>
              <a:t>infraestructura, comederos, bebederos, áreas de selección, </a:t>
            </a:r>
            <a:r>
              <a:rPr lang="es-MX" sz="1400" b="1" dirty="0" smtClean="0"/>
              <a:t>etc., </a:t>
            </a:r>
            <a:r>
              <a:rPr lang="es-MX" sz="1400" b="1" dirty="0" smtClean="0">
                <a:highlight>
                  <a:srgbClr val="FFFF00"/>
                </a:highlight>
              </a:rPr>
              <a:t>NO </a:t>
            </a:r>
            <a:r>
              <a:rPr lang="es-MX" sz="1400" b="1" dirty="0">
                <a:highlight>
                  <a:srgbClr val="FFFF00"/>
                </a:highlight>
              </a:rPr>
              <a:t>se considera plantel avícola, </a:t>
            </a:r>
            <a:r>
              <a:rPr lang="es-MX" sz="1400" b="1" dirty="0" smtClean="0">
                <a:highlight>
                  <a:srgbClr val="FFFF00"/>
                </a:highlight>
              </a:rPr>
              <a:t>estas deben registrarse </a:t>
            </a:r>
            <a:r>
              <a:rPr lang="es-MX" sz="1400" b="1" dirty="0">
                <a:highlight>
                  <a:srgbClr val="FFFF00"/>
                </a:highlight>
              </a:rPr>
              <a:t>como aves de campo</a:t>
            </a:r>
            <a:endParaRPr lang="es-EC" sz="1400" b="1" dirty="0">
              <a:highlight>
                <a:srgbClr val="FFFF00"/>
              </a:highlight>
            </a:endParaRPr>
          </a:p>
        </p:txBody>
      </p:sp>
      <p:sp>
        <p:nvSpPr>
          <p:cNvPr id="7" name="CuadroTexto 18">
            <a:extLst>
              <a:ext uri="{FF2B5EF4-FFF2-40B4-BE49-F238E27FC236}">
                <a16:creationId xmlns="" xmlns:a16="http://schemas.microsoft.com/office/drawing/2014/main" id="{24014DFE-19BB-49BF-A6FC-7D0691EAC342}"/>
              </a:ext>
            </a:extLst>
          </p:cNvPr>
          <p:cNvSpPr txBox="1"/>
          <p:nvPr/>
        </p:nvSpPr>
        <p:spPr>
          <a:xfrm>
            <a:off x="7961322" y="3091747"/>
            <a:ext cx="3902584" cy="738664"/>
          </a:xfrm>
          <a:prstGeom prst="rect">
            <a:avLst/>
          </a:prstGeom>
          <a:noFill/>
          <a:ln>
            <a:solidFill>
              <a:srgbClr val="FF0000"/>
            </a:solidFill>
          </a:ln>
        </p:spPr>
        <p:txBody>
          <a:bodyPr wrap="square" rtlCol="0">
            <a:spAutoFit/>
          </a:bodyPr>
          <a:lstStyle/>
          <a:p>
            <a:pPr algn="just"/>
            <a:r>
              <a:rPr lang="es-MX" sz="1400" dirty="0">
                <a:solidFill>
                  <a:srgbClr val="FF0000"/>
                </a:solidFill>
              </a:rPr>
              <a:t>Los </a:t>
            </a:r>
            <a:r>
              <a:rPr lang="es-MX" sz="1400" b="1" dirty="0">
                <a:solidFill>
                  <a:srgbClr val="FF0000"/>
                </a:solidFill>
              </a:rPr>
              <a:t>gallos de pelea y las gallinas guineas </a:t>
            </a:r>
            <a:r>
              <a:rPr lang="es-MX" sz="1400" b="1" dirty="0" smtClean="0">
                <a:solidFill>
                  <a:srgbClr val="FF0000"/>
                </a:solidFill>
              </a:rPr>
              <a:t>NO</a:t>
            </a:r>
            <a:r>
              <a:rPr lang="es-MX" sz="1400" dirty="0" smtClean="0">
                <a:solidFill>
                  <a:srgbClr val="FF0000"/>
                </a:solidFill>
              </a:rPr>
              <a:t> </a:t>
            </a:r>
            <a:r>
              <a:rPr lang="es-MX" sz="1400" dirty="0">
                <a:solidFill>
                  <a:srgbClr val="FF0000"/>
                </a:solidFill>
              </a:rPr>
              <a:t>se registran en este capítulo, </a:t>
            </a:r>
            <a:r>
              <a:rPr lang="es-MX" sz="1400" dirty="0" smtClean="0">
                <a:solidFill>
                  <a:srgbClr val="FF0000"/>
                </a:solidFill>
              </a:rPr>
              <a:t>se las coloca </a:t>
            </a:r>
            <a:r>
              <a:rPr lang="es-MX" sz="1400" dirty="0">
                <a:solidFill>
                  <a:srgbClr val="FF0000"/>
                </a:solidFill>
              </a:rPr>
              <a:t>en </a:t>
            </a:r>
            <a:r>
              <a:rPr lang="es-MX" sz="1400" b="1" dirty="0">
                <a:solidFill>
                  <a:srgbClr val="FF0000"/>
                </a:solidFill>
              </a:rPr>
              <a:t>observaciones</a:t>
            </a:r>
            <a:endParaRPr lang="es-EC" sz="1400" b="1" dirty="0">
              <a:solidFill>
                <a:srgbClr val="FF0000"/>
              </a:solidFill>
            </a:endParaRPr>
          </a:p>
        </p:txBody>
      </p:sp>
      <p:sp>
        <p:nvSpPr>
          <p:cNvPr id="8" name="CuadroTexto 14">
            <a:extLst>
              <a:ext uri="{FF2B5EF4-FFF2-40B4-BE49-F238E27FC236}">
                <a16:creationId xmlns="" xmlns:a16="http://schemas.microsoft.com/office/drawing/2014/main" id="{9B5D2017-7371-41BD-AEA7-04FBBFADA1AC}"/>
              </a:ext>
            </a:extLst>
          </p:cNvPr>
          <p:cNvSpPr txBox="1"/>
          <p:nvPr/>
        </p:nvSpPr>
        <p:spPr>
          <a:xfrm>
            <a:off x="8557651" y="4254983"/>
            <a:ext cx="3114794"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es-MX" sz="1400" b="1" dirty="0"/>
              <a:t>Precio</a:t>
            </a:r>
            <a:r>
              <a:rPr lang="es-MX" sz="1400" dirty="0"/>
              <a:t> de venta de </a:t>
            </a:r>
            <a:r>
              <a:rPr lang="es-MX" sz="1400" b="1" dirty="0" smtClean="0"/>
              <a:t>UNA</a:t>
            </a:r>
            <a:r>
              <a:rPr lang="es-MX" sz="1400" dirty="0" smtClean="0"/>
              <a:t> </a:t>
            </a:r>
            <a:r>
              <a:rPr lang="es-MX" sz="1400" dirty="0"/>
              <a:t>gallina, </a:t>
            </a:r>
            <a:r>
              <a:rPr lang="es-MX" sz="1400" b="1" dirty="0" smtClean="0"/>
              <a:t>UN</a:t>
            </a:r>
            <a:r>
              <a:rPr lang="es-MX" sz="1400" dirty="0" smtClean="0"/>
              <a:t> </a:t>
            </a:r>
            <a:r>
              <a:rPr lang="es-MX" sz="1400" dirty="0"/>
              <a:t>pollo, </a:t>
            </a:r>
            <a:r>
              <a:rPr lang="es-MX" sz="1400" b="1" dirty="0" smtClean="0"/>
              <a:t>UN</a:t>
            </a:r>
            <a:r>
              <a:rPr lang="es-MX" sz="1400" dirty="0" smtClean="0"/>
              <a:t> </a:t>
            </a:r>
            <a:r>
              <a:rPr lang="es-MX" sz="1400" dirty="0"/>
              <a:t>pato, </a:t>
            </a:r>
            <a:r>
              <a:rPr lang="es-MX" sz="1400" b="1" dirty="0" smtClean="0"/>
              <a:t>UN</a:t>
            </a:r>
            <a:r>
              <a:rPr lang="es-MX" sz="1400" dirty="0" smtClean="0"/>
              <a:t> </a:t>
            </a:r>
            <a:r>
              <a:rPr lang="es-MX" sz="1400" dirty="0"/>
              <a:t>pavo.</a:t>
            </a:r>
            <a:endParaRPr lang="es-EC" sz="1400" dirty="0"/>
          </a:p>
        </p:txBody>
      </p:sp>
      <p:cxnSp>
        <p:nvCxnSpPr>
          <p:cNvPr id="9" name="Conector recto de flecha 23">
            <a:extLst>
              <a:ext uri="{FF2B5EF4-FFF2-40B4-BE49-F238E27FC236}">
                <a16:creationId xmlns="" xmlns:a16="http://schemas.microsoft.com/office/drawing/2014/main" id="{EE3DB470-EA2E-4693-8500-535117ED1CCA}"/>
              </a:ext>
            </a:extLst>
          </p:cNvPr>
          <p:cNvCxnSpPr>
            <a:cxnSpLocks/>
            <a:stCxn id="11" idx="3"/>
            <a:endCxn id="8" idx="1"/>
          </p:cNvCxnSpPr>
          <p:nvPr/>
        </p:nvCxnSpPr>
        <p:spPr>
          <a:xfrm>
            <a:off x="7934946" y="4505512"/>
            <a:ext cx="622705" cy="1108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0" name="Imagen 9"/>
          <p:cNvPicPr>
            <a:picLocks noChangeAspect="1"/>
          </p:cNvPicPr>
          <p:nvPr/>
        </p:nvPicPr>
        <p:blipFill>
          <a:blip r:embed="rId2"/>
          <a:stretch>
            <a:fillRect/>
          </a:stretch>
        </p:blipFill>
        <p:spPr>
          <a:xfrm>
            <a:off x="622774" y="1389734"/>
            <a:ext cx="7238073" cy="3489785"/>
          </a:xfrm>
          <a:prstGeom prst="rect">
            <a:avLst/>
          </a:prstGeom>
        </p:spPr>
      </p:pic>
      <p:sp>
        <p:nvSpPr>
          <p:cNvPr id="11" name="Rectángulo 9">
            <a:extLst>
              <a:ext uri="{FF2B5EF4-FFF2-40B4-BE49-F238E27FC236}">
                <a16:creationId xmlns="" xmlns:a16="http://schemas.microsoft.com/office/drawing/2014/main" id="{6ADACA1C-22AB-4C63-98F3-87876279A035}"/>
              </a:ext>
            </a:extLst>
          </p:cNvPr>
          <p:cNvSpPr/>
          <p:nvPr/>
        </p:nvSpPr>
        <p:spPr>
          <a:xfrm>
            <a:off x="562478" y="4324711"/>
            <a:ext cx="7372468" cy="36160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12" name="Imagen 11"/>
          <p:cNvPicPr>
            <a:picLocks noChangeAspect="1"/>
          </p:cNvPicPr>
          <p:nvPr/>
        </p:nvPicPr>
        <p:blipFill>
          <a:blip r:embed="rId3"/>
          <a:stretch>
            <a:fillRect/>
          </a:stretch>
        </p:blipFill>
        <p:spPr>
          <a:xfrm>
            <a:off x="588854" y="5070560"/>
            <a:ext cx="7304581" cy="1239260"/>
          </a:xfrm>
          <a:prstGeom prst="rect">
            <a:avLst/>
          </a:prstGeom>
        </p:spPr>
      </p:pic>
      <p:sp>
        <p:nvSpPr>
          <p:cNvPr id="13" name="Rectángulo 20">
            <a:extLst>
              <a:ext uri="{FF2B5EF4-FFF2-40B4-BE49-F238E27FC236}">
                <a16:creationId xmlns="" xmlns:a16="http://schemas.microsoft.com/office/drawing/2014/main" id="{DADB5D08-49B5-4323-93BC-23D4BF3EFC45}"/>
              </a:ext>
            </a:extLst>
          </p:cNvPr>
          <p:cNvSpPr/>
          <p:nvPr/>
        </p:nvSpPr>
        <p:spPr>
          <a:xfrm>
            <a:off x="588854" y="5903190"/>
            <a:ext cx="3960862" cy="46695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14" name="Conector recto de flecha 13">
            <a:extLst>
              <a:ext uri="{FF2B5EF4-FFF2-40B4-BE49-F238E27FC236}">
                <a16:creationId xmlns="" xmlns:a16="http://schemas.microsoft.com/office/drawing/2014/main" id="{EC42B5E8-B24C-47E0-9D15-06136AEA0CAC}"/>
              </a:ext>
            </a:extLst>
          </p:cNvPr>
          <p:cNvCxnSpPr>
            <a:cxnSpLocks/>
            <a:endCxn id="15" idx="1"/>
          </p:cNvCxnSpPr>
          <p:nvPr/>
        </p:nvCxnSpPr>
        <p:spPr>
          <a:xfrm>
            <a:off x="4691410" y="6182102"/>
            <a:ext cx="1154994" cy="9189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CuadroTexto 22">
            <a:extLst>
              <a:ext uri="{FF2B5EF4-FFF2-40B4-BE49-F238E27FC236}">
                <a16:creationId xmlns="" xmlns:a16="http://schemas.microsoft.com/office/drawing/2014/main" id="{D2720960-BDE8-4AEA-9E9E-7E870EF22684}"/>
              </a:ext>
            </a:extLst>
          </p:cNvPr>
          <p:cNvSpPr txBox="1"/>
          <p:nvPr/>
        </p:nvSpPr>
        <p:spPr>
          <a:xfrm>
            <a:off x="5846404" y="6012383"/>
            <a:ext cx="3659692"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s-MX" sz="1400" dirty="0"/>
              <a:t>Precio de toda la venta de huevos registrados </a:t>
            </a:r>
            <a:r>
              <a:rPr lang="es-MX" sz="1400" dirty="0" smtClean="0"/>
              <a:t>en ventas (casillero 1218)</a:t>
            </a:r>
            <a:endParaRPr lang="es-EC" sz="1400" dirty="0"/>
          </a:p>
        </p:txBody>
      </p:sp>
    </p:spTree>
    <p:extLst>
      <p:ext uri="{BB962C8B-B14F-4D97-AF65-F5344CB8AC3E}">
        <p14:creationId xmlns:p14="http://schemas.microsoft.com/office/powerpoint/2010/main" val="1240850985"/>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 xmlns:a16="http://schemas.microsoft.com/office/drawing/2014/main" id="{C934A5FF-07CC-9C46-8654-B40279F49B4B}"/>
              </a:ext>
            </a:extLst>
          </p:cNvPr>
          <p:cNvSpPr>
            <a:spLocks noGrp="1"/>
          </p:cNvSpPr>
          <p:nvPr>
            <p:ph type="title"/>
          </p:nvPr>
        </p:nvSpPr>
        <p:spPr>
          <a:xfrm>
            <a:off x="1117832" y="302160"/>
            <a:ext cx="7227771" cy="530024"/>
          </a:xfrm>
        </p:spPr>
        <p:txBody>
          <a:bodyPr/>
          <a:lstStyle/>
          <a:p>
            <a:r>
              <a:rPr lang="es-419" dirty="0" smtClean="0"/>
              <a:t>Ejemplo:</a:t>
            </a:r>
            <a:endParaRPr lang="es-419" dirty="0"/>
          </a:p>
        </p:txBody>
      </p:sp>
      <p:sp>
        <p:nvSpPr>
          <p:cNvPr id="2" name="Rectangle 2"/>
          <p:cNvSpPr>
            <a:spLocks noChangeArrowheads="1"/>
          </p:cNvSpPr>
          <p:nvPr/>
        </p:nvSpPr>
        <p:spPr bwMode="auto">
          <a:xfrm>
            <a:off x="1327638" y="127488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C"/>
          </a:p>
        </p:txBody>
      </p:sp>
      <p:graphicFrame>
        <p:nvGraphicFramePr>
          <p:cNvPr id="3" name="Objeto 2"/>
          <p:cNvGraphicFramePr>
            <a:graphicFrameLocks noChangeAspect="1"/>
          </p:cNvGraphicFramePr>
          <p:nvPr>
            <p:extLst/>
          </p:nvPr>
        </p:nvGraphicFramePr>
        <p:xfrm>
          <a:off x="1406767" y="1002323"/>
          <a:ext cx="8906609" cy="5785339"/>
        </p:xfrm>
        <a:graphic>
          <a:graphicData uri="http://schemas.openxmlformats.org/presentationml/2006/ole">
            <mc:AlternateContent xmlns:mc="http://schemas.openxmlformats.org/markup-compatibility/2006">
              <mc:Choice xmlns:v="urn:schemas-microsoft-com:vml" Requires="v">
                <p:oleObj spid="_x0000_s1055" name="Visio" r:id="rId3" imgW="7400914" imgH="4943321" progId="Visio.Drawing.15">
                  <p:embed/>
                </p:oleObj>
              </mc:Choice>
              <mc:Fallback>
                <p:oleObj name="Visio" r:id="rId3" imgW="7400914" imgH="4943321" progId="Visio.Drawing.15">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6767" y="1002323"/>
                        <a:ext cx="8906609" cy="5785339"/>
                      </a:xfrm>
                      <a:prstGeom prst="rect">
                        <a:avLst/>
                      </a:prstGeom>
                      <a:noFill/>
                    </p:spPr>
                  </p:pic>
                </p:oleObj>
              </mc:Fallback>
            </mc:AlternateContent>
          </a:graphicData>
        </a:graphic>
      </p:graphicFrame>
    </p:spTree>
    <p:extLst>
      <p:ext uri="{BB962C8B-B14F-4D97-AF65-F5344CB8AC3E}">
        <p14:creationId xmlns:p14="http://schemas.microsoft.com/office/powerpoint/2010/main" val="1482630350"/>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ítulo 1">
            <a:extLst>
              <a:ext uri="{FF2B5EF4-FFF2-40B4-BE49-F238E27FC236}">
                <a16:creationId xmlns="" xmlns:a16="http://schemas.microsoft.com/office/drawing/2014/main" id="{9C496A85-A16E-4F01-9D8B-5881B1C43B4C}"/>
              </a:ext>
            </a:extLst>
          </p:cNvPr>
          <p:cNvSpPr>
            <a:spLocks noGrp="1"/>
          </p:cNvSpPr>
          <p:nvPr>
            <p:ph type="title"/>
          </p:nvPr>
        </p:nvSpPr>
        <p:spPr>
          <a:xfrm>
            <a:off x="1048631" y="184937"/>
            <a:ext cx="7227771" cy="530024"/>
          </a:xfrm>
        </p:spPr>
        <p:txBody>
          <a:bodyPr>
            <a:normAutofit/>
          </a:bodyPr>
          <a:lstStyle/>
          <a:p>
            <a:r>
              <a:rPr lang="es-ES_tradnl" dirty="0"/>
              <a:t>Capítulo 11: Aves de planteles avícolas</a:t>
            </a:r>
          </a:p>
        </p:txBody>
      </p:sp>
      <p:sp>
        <p:nvSpPr>
          <p:cNvPr id="19" name="Marcador de contenido 5">
            <a:extLst>
              <a:ext uri="{FF2B5EF4-FFF2-40B4-BE49-F238E27FC236}">
                <a16:creationId xmlns="" xmlns:a16="http://schemas.microsoft.com/office/drawing/2014/main" id="{ED835B16-63BE-4328-A441-D2458B07CF8B}"/>
              </a:ext>
            </a:extLst>
          </p:cNvPr>
          <p:cNvSpPr txBox="1">
            <a:spLocks/>
          </p:cNvSpPr>
          <p:nvPr/>
        </p:nvSpPr>
        <p:spPr>
          <a:xfrm>
            <a:off x="837617" y="870551"/>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smtClean="0"/>
              <a:t>Consideraciones</a:t>
            </a:r>
            <a:endParaRPr lang="es-EC" dirty="0"/>
          </a:p>
        </p:txBody>
      </p:sp>
      <p:sp>
        <p:nvSpPr>
          <p:cNvPr id="20" name="CuadroTexto 20">
            <a:extLst>
              <a:ext uri="{FF2B5EF4-FFF2-40B4-BE49-F238E27FC236}">
                <a16:creationId xmlns="" xmlns:a16="http://schemas.microsoft.com/office/drawing/2014/main" id="{3CC6DA59-DA26-490F-9ABD-13A22B0E4AF8}"/>
              </a:ext>
            </a:extLst>
          </p:cNvPr>
          <p:cNvSpPr txBox="1"/>
          <p:nvPr/>
        </p:nvSpPr>
        <p:spPr>
          <a:xfrm>
            <a:off x="7859702" y="1666687"/>
            <a:ext cx="3898546" cy="1107996"/>
          </a:xfrm>
          <a:prstGeom prst="rect">
            <a:avLst/>
          </a:prstGeom>
          <a:ln w="19050">
            <a:solidFill>
              <a:srgbClr val="FF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s-MX" sz="1100" dirty="0"/>
              <a:t>La actividad debe estar relacionada con la existencia de aves:</a:t>
            </a:r>
          </a:p>
          <a:p>
            <a:r>
              <a:rPr lang="es-MX" sz="1100" b="1" dirty="0"/>
              <a:t>Huevos</a:t>
            </a:r>
            <a:r>
              <a:rPr lang="es-MX" sz="1100" dirty="0"/>
              <a:t>: gallinas ponedoras y reproductoras</a:t>
            </a:r>
          </a:p>
          <a:p>
            <a:r>
              <a:rPr lang="es-MX" sz="1100" b="1" dirty="0"/>
              <a:t>Carne</a:t>
            </a:r>
            <a:r>
              <a:rPr lang="es-MX" sz="1100" dirty="0"/>
              <a:t>: pollos</a:t>
            </a:r>
          </a:p>
          <a:p>
            <a:r>
              <a:rPr lang="es-MX" sz="1100" b="1" dirty="0"/>
              <a:t>Doble</a:t>
            </a:r>
            <a:r>
              <a:rPr lang="es-MX" sz="1100" dirty="0"/>
              <a:t> </a:t>
            </a:r>
            <a:r>
              <a:rPr lang="es-MX" sz="1100" b="1" dirty="0"/>
              <a:t>propósito</a:t>
            </a:r>
            <a:r>
              <a:rPr lang="es-MX" sz="1100" dirty="0"/>
              <a:t>: ponedoras, reproductoras y pollos</a:t>
            </a:r>
          </a:p>
          <a:p>
            <a:r>
              <a:rPr lang="es-MX" sz="1100" b="1" dirty="0"/>
              <a:t>Otras</a:t>
            </a:r>
            <a:r>
              <a:rPr lang="es-MX" sz="1100" dirty="0"/>
              <a:t> </a:t>
            </a:r>
            <a:r>
              <a:rPr lang="es-MX" sz="1100" b="1" dirty="0"/>
              <a:t>aves</a:t>
            </a:r>
            <a:r>
              <a:rPr lang="es-MX" sz="1100" dirty="0"/>
              <a:t>: avestruces, codornices y pavos</a:t>
            </a:r>
            <a:endParaRPr lang="es-EC" sz="1100" dirty="0"/>
          </a:p>
        </p:txBody>
      </p:sp>
      <p:sp>
        <p:nvSpPr>
          <p:cNvPr id="21" name="CuadroTexto 11">
            <a:extLst>
              <a:ext uri="{FF2B5EF4-FFF2-40B4-BE49-F238E27FC236}">
                <a16:creationId xmlns="" xmlns:a16="http://schemas.microsoft.com/office/drawing/2014/main" id="{D163743E-2CC2-4B94-96F4-1A93FDA28F17}"/>
              </a:ext>
            </a:extLst>
          </p:cNvPr>
          <p:cNvSpPr txBox="1"/>
          <p:nvPr/>
        </p:nvSpPr>
        <p:spPr>
          <a:xfrm>
            <a:off x="7854394" y="3027256"/>
            <a:ext cx="3294840" cy="246221"/>
          </a:xfrm>
          <a:prstGeom prst="rect">
            <a:avLst/>
          </a:prstGeom>
          <a:ln w="19050"/>
        </p:spPr>
        <p:style>
          <a:lnRef idx="2">
            <a:schemeClr val="accent1"/>
          </a:lnRef>
          <a:fillRef idx="1">
            <a:schemeClr val="lt1"/>
          </a:fillRef>
          <a:effectRef idx="0">
            <a:schemeClr val="accent1"/>
          </a:effectRef>
          <a:fontRef idx="minor">
            <a:schemeClr val="dk1"/>
          </a:fontRef>
        </p:style>
        <p:txBody>
          <a:bodyPr wrap="square" rtlCol="0">
            <a:spAutoFit/>
          </a:bodyPr>
          <a:lstStyle/>
          <a:p>
            <a:r>
              <a:rPr lang="es-MX" sz="1000" dirty="0"/>
              <a:t>Debe ser mayor o igual a la existencia</a:t>
            </a:r>
            <a:endParaRPr lang="es-EC" sz="1000" dirty="0"/>
          </a:p>
        </p:txBody>
      </p:sp>
      <p:sp>
        <p:nvSpPr>
          <p:cNvPr id="22" name="CuadroTexto 13">
            <a:extLst>
              <a:ext uri="{FF2B5EF4-FFF2-40B4-BE49-F238E27FC236}">
                <a16:creationId xmlns="" xmlns:a16="http://schemas.microsoft.com/office/drawing/2014/main" id="{0D3C6F9F-A742-4C96-B55F-197CECBE72C7}"/>
              </a:ext>
            </a:extLst>
          </p:cNvPr>
          <p:cNvSpPr txBox="1"/>
          <p:nvPr/>
        </p:nvSpPr>
        <p:spPr>
          <a:xfrm>
            <a:off x="7859702" y="3417735"/>
            <a:ext cx="3289532" cy="246221"/>
          </a:xfrm>
          <a:prstGeom prst="rect">
            <a:avLst/>
          </a:prstGeom>
          <a:ln w="19050"/>
        </p:spPr>
        <p:style>
          <a:lnRef idx="2">
            <a:schemeClr val="accent2"/>
          </a:lnRef>
          <a:fillRef idx="1">
            <a:schemeClr val="lt1"/>
          </a:fillRef>
          <a:effectRef idx="0">
            <a:schemeClr val="accent2"/>
          </a:effectRef>
          <a:fontRef idx="minor">
            <a:schemeClr val="dk1"/>
          </a:fontRef>
        </p:style>
        <p:txBody>
          <a:bodyPr wrap="square" rtlCol="0">
            <a:spAutoFit/>
          </a:bodyPr>
          <a:lstStyle/>
          <a:p>
            <a:r>
              <a:rPr lang="es-MX" sz="1000" dirty="0"/>
              <a:t>Debe ser menor o igual a la capacidad instalada </a:t>
            </a:r>
            <a:endParaRPr lang="es-EC" sz="1000" dirty="0"/>
          </a:p>
        </p:txBody>
      </p:sp>
      <p:sp>
        <p:nvSpPr>
          <p:cNvPr id="23" name="CuadroTexto 16">
            <a:extLst>
              <a:ext uri="{FF2B5EF4-FFF2-40B4-BE49-F238E27FC236}">
                <a16:creationId xmlns="" xmlns:a16="http://schemas.microsoft.com/office/drawing/2014/main" id="{53DD87F8-D366-4674-A738-5986C9CF9410}"/>
              </a:ext>
            </a:extLst>
          </p:cNvPr>
          <p:cNvSpPr txBox="1"/>
          <p:nvPr/>
        </p:nvSpPr>
        <p:spPr>
          <a:xfrm>
            <a:off x="7867322" y="3781308"/>
            <a:ext cx="3289532" cy="246221"/>
          </a:xfrm>
          <a:prstGeom prst="rect">
            <a:avLst/>
          </a:prstGeom>
          <a:ln w="19050"/>
        </p:spPr>
        <p:style>
          <a:lnRef idx="2">
            <a:schemeClr val="accent6"/>
          </a:lnRef>
          <a:fillRef idx="1">
            <a:schemeClr val="lt1"/>
          </a:fillRef>
          <a:effectRef idx="0">
            <a:schemeClr val="accent6"/>
          </a:effectRef>
          <a:fontRef idx="minor">
            <a:schemeClr val="dk1"/>
          </a:fontRef>
        </p:style>
        <p:txBody>
          <a:bodyPr wrap="square" rtlCol="0">
            <a:spAutoFit/>
          </a:bodyPr>
          <a:lstStyle/>
          <a:p>
            <a:r>
              <a:rPr lang="es-MX" sz="1000" dirty="0"/>
              <a:t>Debe ser igual a la capacidad instalada x 6</a:t>
            </a:r>
            <a:endParaRPr lang="es-EC" sz="1000" dirty="0"/>
          </a:p>
        </p:txBody>
      </p:sp>
      <p:cxnSp>
        <p:nvCxnSpPr>
          <p:cNvPr id="25" name="Conector recto de flecha 18">
            <a:extLst>
              <a:ext uri="{FF2B5EF4-FFF2-40B4-BE49-F238E27FC236}">
                <a16:creationId xmlns="" xmlns:a16="http://schemas.microsoft.com/office/drawing/2014/main" id="{8861EE6C-BFC0-43DC-8698-015F90FF0904}"/>
              </a:ext>
            </a:extLst>
          </p:cNvPr>
          <p:cNvCxnSpPr>
            <a:endCxn id="22" idx="1"/>
          </p:cNvCxnSpPr>
          <p:nvPr/>
        </p:nvCxnSpPr>
        <p:spPr>
          <a:xfrm flipV="1">
            <a:off x="7512300" y="3540846"/>
            <a:ext cx="347402" cy="74"/>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7" name="Imagen 26"/>
          <p:cNvPicPr>
            <a:picLocks noChangeAspect="1"/>
          </p:cNvPicPr>
          <p:nvPr/>
        </p:nvPicPr>
        <p:blipFill>
          <a:blip r:embed="rId3"/>
          <a:stretch>
            <a:fillRect/>
          </a:stretch>
        </p:blipFill>
        <p:spPr>
          <a:xfrm>
            <a:off x="619001" y="1158856"/>
            <a:ext cx="6905625" cy="5400675"/>
          </a:xfrm>
          <a:prstGeom prst="rect">
            <a:avLst/>
          </a:prstGeom>
        </p:spPr>
      </p:pic>
      <p:sp>
        <p:nvSpPr>
          <p:cNvPr id="28" name="Rectángulo 17">
            <a:extLst>
              <a:ext uri="{FF2B5EF4-FFF2-40B4-BE49-F238E27FC236}">
                <a16:creationId xmlns="" xmlns:a16="http://schemas.microsoft.com/office/drawing/2014/main" id="{A86FA2A3-7144-45A3-82AA-9AB8C4133C95}"/>
              </a:ext>
            </a:extLst>
          </p:cNvPr>
          <p:cNvSpPr/>
          <p:nvPr/>
        </p:nvSpPr>
        <p:spPr>
          <a:xfrm>
            <a:off x="5476468" y="1837599"/>
            <a:ext cx="2111296" cy="79893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29" name="Conector recto de flecha 18">
            <a:extLst>
              <a:ext uri="{FF2B5EF4-FFF2-40B4-BE49-F238E27FC236}">
                <a16:creationId xmlns="" xmlns:a16="http://schemas.microsoft.com/office/drawing/2014/main" id="{8861EE6C-BFC0-43DC-8698-015F90FF0904}"/>
              </a:ext>
            </a:extLst>
          </p:cNvPr>
          <p:cNvCxnSpPr>
            <a:stCxn id="28" idx="3"/>
          </p:cNvCxnSpPr>
          <p:nvPr/>
        </p:nvCxnSpPr>
        <p:spPr>
          <a:xfrm flipV="1">
            <a:off x="7587764" y="2228576"/>
            <a:ext cx="241370" cy="8492"/>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0" name="Rectángulo 7">
            <a:extLst>
              <a:ext uri="{FF2B5EF4-FFF2-40B4-BE49-F238E27FC236}">
                <a16:creationId xmlns="" xmlns:a16="http://schemas.microsoft.com/office/drawing/2014/main" id="{E802AFA0-6D11-4FFF-8261-060DC8B177D0}"/>
              </a:ext>
            </a:extLst>
          </p:cNvPr>
          <p:cNvSpPr/>
          <p:nvPr/>
        </p:nvSpPr>
        <p:spPr>
          <a:xfrm>
            <a:off x="580901" y="5625766"/>
            <a:ext cx="6978774" cy="97823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31" name="Conector recto de flecha 9">
            <a:extLst>
              <a:ext uri="{FF2B5EF4-FFF2-40B4-BE49-F238E27FC236}">
                <a16:creationId xmlns="" xmlns:a16="http://schemas.microsoft.com/office/drawing/2014/main" id="{BC48BF8D-3476-4AC4-9620-EA1B5F7681E3}"/>
              </a:ext>
            </a:extLst>
          </p:cNvPr>
          <p:cNvCxnSpPr>
            <a:cxnSpLocks/>
          </p:cNvCxnSpPr>
          <p:nvPr/>
        </p:nvCxnSpPr>
        <p:spPr>
          <a:xfrm flipV="1">
            <a:off x="7547486" y="6058585"/>
            <a:ext cx="377599" cy="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CuadroTexto 8">
            <a:extLst>
              <a:ext uri="{FF2B5EF4-FFF2-40B4-BE49-F238E27FC236}">
                <a16:creationId xmlns="" xmlns:a16="http://schemas.microsoft.com/office/drawing/2014/main" id="{22529ACB-9FD9-43E1-B49A-13F207192ABE}"/>
              </a:ext>
            </a:extLst>
          </p:cNvPr>
          <p:cNvSpPr txBox="1"/>
          <p:nvPr/>
        </p:nvSpPr>
        <p:spPr>
          <a:xfrm>
            <a:off x="7909845" y="5550753"/>
            <a:ext cx="2761762" cy="1015663"/>
          </a:xfrm>
          <a:prstGeom prst="rect">
            <a:avLst/>
          </a:prstGeom>
          <a:ln w="19050"/>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es-MX" sz="1200" b="1" dirty="0" smtClean="0"/>
              <a:t>Peso</a:t>
            </a:r>
            <a:r>
              <a:rPr lang="es-MX" sz="1200" dirty="0" smtClean="0"/>
              <a:t> y </a:t>
            </a:r>
            <a:r>
              <a:rPr lang="es-MX" sz="1200" b="1" dirty="0" smtClean="0"/>
              <a:t>Precio</a:t>
            </a:r>
            <a:r>
              <a:rPr lang="es-MX" sz="1200" dirty="0" smtClean="0"/>
              <a:t> </a:t>
            </a:r>
            <a:r>
              <a:rPr lang="es-MX" sz="1200" dirty="0"/>
              <a:t>de venta de </a:t>
            </a:r>
            <a:r>
              <a:rPr lang="es-MX" sz="1200" b="1" dirty="0"/>
              <a:t>una</a:t>
            </a:r>
            <a:r>
              <a:rPr lang="es-MX" sz="1200" dirty="0"/>
              <a:t> gallina, </a:t>
            </a:r>
            <a:r>
              <a:rPr lang="es-MX" sz="1200" b="1" dirty="0"/>
              <a:t>un</a:t>
            </a:r>
            <a:r>
              <a:rPr lang="es-MX" sz="1200" dirty="0"/>
              <a:t> pollo, </a:t>
            </a:r>
            <a:r>
              <a:rPr lang="es-MX" sz="1200" b="1" dirty="0"/>
              <a:t>una</a:t>
            </a:r>
            <a:r>
              <a:rPr lang="es-MX" sz="1200" dirty="0"/>
              <a:t> avestruz, </a:t>
            </a:r>
            <a:r>
              <a:rPr lang="es-MX" sz="1200" b="1" dirty="0"/>
              <a:t>un</a:t>
            </a:r>
            <a:r>
              <a:rPr lang="es-MX" sz="1200" dirty="0"/>
              <a:t> pavo, </a:t>
            </a:r>
            <a:r>
              <a:rPr lang="es-MX" sz="1200" b="1" dirty="0"/>
              <a:t>una</a:t>
            </a:r>
            <a:r>
              <a:rPr lang="es-MX" sz="1200" dirty="0"/>
              <a:t> codornices sea en pie (vivo) o en carne (muerto y desplumado)</a:t>
            </a:r>
            <a:endParaRPr lang="es-EC" sz="1200" dirty="0"/>
          </a:p>
        </p:txBody>
      </p:sp>
      <p:cxnSp>
        <p:nvCxnSpPr>
          <p:cNvPr id="35" name="Conector angular 34"/>
          <p:cNvCxnSpPr/>
          <p:nvPr/>
        </p:nvCxnSpPr>
        <p:spPr>
          <a:xfrm flipV="1">
            <a:off x="7518650" y="3150367"/>
            <a:ext cx="332569" cy="177709"/>
          </a:xfrm>
          <a:prstGeom prst="bentConnector3">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onector angular 35"/>
          <p:cNvCxnSpPr/>
          <p:nvPr/>
        </p:nvCxnSpPr>
        <p:spPr>
          <a:xfrm>
            <a:off x="7527483" y="3778069"/>
            <a:ext cx="326911" cy="135428"/>
          </a:xfrm>
          <a:prstGeom prst="bentConnector3">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3040136"/>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 xmlns:a16="http://schemas.microsoft.com/office/drawing/2014/main" id="{C934A5FF-07CC-9C46-8654-B40279F49B4B}"/>
              </a:ext>
            </a:extLst>
          </p:cNvPr>
          <p:cNvSpPr>
            <a:spLocks noGrp="1"/>
          </p:cNvSpPr>
          <p:nvPr>
            <p:ph type="title"/>
          </p:nvPr>
        </p:nvSpPr>
        <p:spPr/>
        <p:txBody>
          <a:bodyPr>
            <a:normAutofit/>
          </a:bodyPr>
          <a:lstStyle/>
          <a:p>
            <a:r>
              <a:rPr lang="es-419" dirty="0" smtClean="0"/>
              <a:t>Ejemplo:</a:t>
            </a:r>
            <a:endParaRPr lang="es-419" dirty="0"/>
          </a:p>
        </p:txBody>
      </p:sp>
      <p:sp>
        <p:nvSpPr>
          <p:cNvPr id="2" name="Rectangle 2"/>
          <p:cNvSpPr>
            <a:spLocks noChangeArrowheads="1"/>
          </p:cNvSpPr>
          <p:nvPr/>
        </p:nvSpPr>
        <p:spPr bwMode="auto">
          <a:xfrm>
            <a:off x="2611315" y="143314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C"/>
          </a:p>
        </p:txBody>
      </p:sp>
      <p:sp>
        <p:nvSpPr>
          <p:cNvPr id="4" name="Rectangle 4"/>
          <p:cNvSpPr>
            <a:spLocks noChangeArrowheads="1"/>
          </p:cNvSpPr>
          <p:nvPr/>
        </p:nvSpPr>
        <p:spPr bwMode="auto">
          <a:xfrm>
            <a:off x="1987061" y="1090245"/>
            <a:ext cx="1898720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EC"/>
          </a:p>
        </p:txBody>
      </p:sp>
      <p:graphicFrame>
        <p:nvGraphicFramePr>
          <p:cNvPr id="6" name="Objeto 5"/>
          <p:cNvGraphicFramePr>
            <a:graphicFrameLocks noChangeAspect="1"/>
          </p:cNvGraphicFramePr>
          <p:nvPr>
            <p:extLst/>
          </p:nvPr>
        </p:nvGraphicFramePr>
        <p:xfrm>
          <a:off x="1996026" y="830268"/>
          <a:ext cx="7491047" cy="5874168"/>
        </p:xfrm>
        <a:graphic>
          <a:graphicData uri="http://schemas.openxmlformats.org/presentationml/2006/ole">
            <mc:AlternateContent xmlns:mc="http://schemas.openxmlformats.org/markup-compatibility/2006">
              <mc:Choice xmlns:v="urn:schemas-microsoft-com:vml" Requires="v">
                <p:oleObj spid="_x0000_s2079" name="Visio" r:id="rId3" imgW="7905830" imgH="6238926" progId="Visio.Drawing.15">
                  <p:embed/>
                </p:oleObj>
              </mc:Choice>
              <mc:Fallback>
                <p:oleObj name="Visio" r:id="rId3" imgW="7905830" imgH="6238926" progId="Visio.Drawing.15">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6026" y="830268"/>
                        <a:ext cx="7491047" cy="5874168"/>
                      </a:xfrm>
                      <a:prstGeom prst="rect">
                        <a:avLst/>
                      </a:prstGeom>
                      <a:noFill/>
                    </p:spPr>
                  </p:pic>
                </p:oleObj>
              </mc:Fallback>
            </mc:AlternateContent>
          </a:graphicData>
        </a:graphic>
      </p:graphicFrame>
      <p:sp>
        <p:nvSpPr>
          <p:cNvPr id="10" name="Flecha curvada hacia la derecha 9"/>
          <p:cNvSpPr/>
          <p:nvPr/>
        </p:nvSpPr>
        <p:spPr>
          <a:xfrm>
            <a:off x="1958485" y="5221285"/>
            <a:ext cx="252000" cy="485777"/>
          </a:xfrm>
          <a:prstGeom prst="curvedRightArrow">
            <a:avLst>
              <a:gd name="adj1" fmla="val 19879"/>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sp>
        <p:nvSpPr>
          <p:cNvPr id="11" name="Flecha curvada hacia la derecha 10"/>
          <p:cNvSpPr/>
          <p:nvPr/>
        </p:nvSpPr>
        <p:spPr>
          <a:xfrm>
            <a:off x="1952134" y="5707062"/>
            <a:ext cx="252000" cy="509588"/>
          </a:xfrm>
          <a:prstGeom prst="curvedRightArrow">
            <a:avLst>
              <a:gd name="adj1" fmla="val 14758"/>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sp>
        <p:nvSpPr>
          <p:cNvPr id="12" name="Flecha curvada hacia la izquierda 11"/>
          <p:cNvSpPr/>
          <p:nvPr/>
        </p:nvSpPr>
        <p:spPr>
          <a:xfrm>
            <a:off x="9188450" y="5435600"/>
            <a:ext cx="252000" cy="495300"/>
          </a:xfrm>
          <a:prstGeom prst="curvedLeftArrow">
            <a:avLst>
              <a:gd name="adj1" fmla="val 14758"/>
              <a:gd name="adj2" fmla="val 50000"/>
              <a:gd name="adj3" fmla="val 25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EC">
              <a:solidFill>
                <a:schemeClr val="tx1"/>
              </a:solidFill>
            </a:endParaRPr>
          </a:p>
        </p:txBody>
      </p:sp>
      <p:sp>
        <p:nvSpPr>
          <p:cNvPr id="13" name="Flecha curvada hacia la izquierda 12"/>
          <p:cNvSpPr/>
          <p:nvPr/>
        </p:nvSpPr>
        <p:spPr>
          <a:xfrm>
            <a:off x="9204585" y="5943600"/>
            <a:ext cx="252000" cy="495300"/>
          </a:xfrm>
          <a:prstGeom prst="curvedLeftArrow">
            <a:avLst>
              <a:gd name="adj1" fmla="val 12198"/>
              <a:gd name="adj2" fmla="val 50000"/>
              <a:gd name="adj3" fmla="val 25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EC">
              <a:solidFill>
                <a:schemeClr val="tx1"/>
              </a:solidFill>
            </a:endParaRPr>
          </a:p>
        </p:txBody>
      </p:sp>
    </p:spTree>
    <p:extLst>
      <p:ext uri="{BB962C8B-B14F-4D97-AF65-F5344CB8AC3E}">
        <p14:creationId xmlns:p14="http://schemas.microsoft.com/office/powerpoint/2010/main" val="2423347763"/>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a:extLst>
              <a:ext uri="{FF2B5EF4-FFF2-40B4-BE49-F238E27FC236}">
                <a16:creationId xmlns="" xmlns:a16="http://schemas.microsoft.com/office/drawing/2014/main" id="{E5670EA8-AD69-4F04-9ED5-04C743C91FCE}"/>
              </a:ext>
            </a:extLst>
          </p:cNvPr>
          <p:cNvSpPr txBox="1">
            <a:spLocks/>
          </p:cNvSpPr>
          <p:nvPr/>
        </p:nvSpPr>
        <p:spPr>
          <a:xfrm>
            <a:off x="1056017" y="416720"/>
            <a:ext cx="7227771" cy="5300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r>
              <a:rPr lang="es-ES_tradnl" dirty="0" smtClean="0"/>
              <a:t>Capítulo 11: </a:t>
            </a:r>
            <a:r>
              <a:rPr lang="es-ES_tradnl" dirty="0"/>
              <a:t>Aves de planteles avícolas</a:t>
            </a:r>
            <a:endParaRPr lang="es-EC" dirty="0"/>
          </a:p>
        </p:txBody>
      </p:sp>
      <p:sp>
        <p:nvSpPr>
          <p:cNvPr id="4" name="Marcador de contenido 5">
            <a:extLst>
              <a:ext uri="{FF2B5EF4-FFF2-40B4-BE49-F238E27FC236}">
                <a16:creationId xmlns="" xmlns:a16="http://schemas.microsoft.com/office/drawing/2014/main" id="{5EDADE6F-0367-4204-AD5B-5F54E009D3CE}"/>
              </a:ext>
            </a:extLst>
          </p:cNvPr>
          <p:cNvSpPr txBox="1">
            <a:spLocks/>
          </p:cNvSpPr>
          <p:nvPr/>
        </p:nvSpPr>
        <p:spPr>
          <a:xfrm>
            <a:off x="823239" y="1262842"/>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smtClean="0"/>
              <a:t>Consideraciones</a:t>
            </a:r>
            <a:endParaRPr lang="es-EC" dirty="0"/>
          </a:p>
        </p:txBody>
      </p:sp>
      <p:sp>
        <p:nvSpPr>
          <p:cNvPr id="6" name="CuadroTexto 13">
            <a:extLst>
              <a:ext uri="{FF2B5EF4-FFF2-40B4-BE49-F238E27FC236}">
                <a16:creationId xmlns="" xmlns:a16="http://schemas.microsoft.com/office/drawing/2014/main" id="{8B714D32-4FAF-4804-9DD1-D137B58AD52E}"/>
              </a:ext>
            </a:extLst>
          </p:cNvPr>
          <p:cNvSpPr txBox="1"/>
          <p:nvPr/>
        </p:nvSpPr>
        <p:spPr>
          <a:xfrm>
            <a:off x="9393505" y="3476384"/>
            <a:ext cx="2272545"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s-MX" sz="1200" b="1" dirty="0"/>
              <a:t>Precio</a:t>
            </a:r>
            <a:r>
              <a:rPr lang="es-MX" sz="1200" dirty="0"/>
              <a:t> de </a:t>
            </a:r>
            <a:r>
              <a:rPr lang="es-MX" sz="1200" b="1" dirty="0"/>
              <a:t>toda</a:t>
            </a:r>
            <a:r>
              <a:rPr lang="es-MX" sz="1200" dirty="0"/>
              <a:t> la </a:t>
            </a:r>
            <a:r>
              <a:rPr lang="es-MX" sz="1200" b="1" dirty="0"/>
              <a:t>venta</a:t>
            </a:r>
            <a:r>
              <a:rPr lang="es-MX" sz="1200" dirty="0"/>
              <a:t> de huevos registrados en </a:t>
            </a:r>
            <a:r>
              <a:rPr lang="es-MX" sz="1200" b="1" dirty="0" smtClean="0"/>
              <a:t>ventas</a:t>
            </a:r>
            <a:r>
              <a:rPr lang="es-MX" sz="1200" dirty="0" smtClean="0"/>
              <a:t> (casillero 1240)</a:t>
            </a:r>
            <a:endParaRPr lang="es-EC" sz="1200" dirty="0"/>
          </a:p>
        </p:txBody>
      </p:sp>
      <p:sp>
        <p:nvSpPr>
          <p:cNvPr id="7" name="CuadroTexto 16">
            <a:extLst>
              <a:ext uri="{FF2B5EF4-FFF2-40B4-BE49-F238E27FC236}">
                <a16:creationId xmlns="" xmlns:a16="http://schemas.microsoft.com/office/drawing/2014/main" id="{343858E8-A54C-4F63-973F-8441FBBBC574}"/>
              </a:ext>
            </a:extLst>
          </p:cNvPr>
          <p:cNvSpPr txBox="1"/>
          <p:nvPr/>
        </p:nvSpPr>
        <p:spPr>
          <a:xfrm>
            <a:off x="9412326" y="4777755"/>
            <a:ext cx="2234902" cy="46166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s-MX" sz="1200" b="1" dirty="0"/>
              <a:t>Precio</a:t>
            </a:r>
            <a:r>
              <a:rPr lang="es-MX" sz="1200" dirty="0"/>
              <a:t> de </a:t>
            </a:r>
            <a:r>
              <a:rPr lang="es-MX" sz="1200" b="1" dirty="0"/>
              <a:t>toda</a:t>
            </a:r>
            <a:r>
              <a:rPr lang="es-MX" sz="1200" dirty="0"/>
              <a:t> la </a:t>
            </a:r>
            <a:r>
              <a:rPr lang="es-MX" sz="1200" b="1" dirty="0"/>
              <a:t>venta</a:t>
            </a:r>
            <a:r>
              <a:rPr lang="es-MX" sz="1200" dirty="0"/>
              <a:t> de huevos de codorniz</a:t>
            </a:r>
            <a:endParaRPr lang="es-EC" sz="1200" dirty="0"/>
          </a:p>
        </p:txBody>
      </p:sp>
      <p:pic>
        <p:nvPicPr>
          <p:cNvPr id="8" name="Imagen 7"/>
          <p:cNvPicPr>
            <a:picLocks noChangeAspect="1"/>
          </p:cNvPicPr>
          <p:nvPr/>
        </p:nvPicPr>
        <p:blipFill>
          <a:blip r:embed="rId2"/>
          <a:stretch>
            <a:fillRect/>
          </a:stretch>
        </p:blipFill>
        <p:spPr>
          <a:xfrm>
            <a:off x="807402" y="2043366"/>
            <a:ext cx="8272916" cy="3947657"/>
          </a:xfrm>
          <a:prstGeom prst="rect">
            <a:avLst/>
          </a:prstGeom>
          <a:ln w="12700">
            <a:solidFill>
              <a:schemeClr val="tx1"/>
            </a:solidFill>
          </a:ln>
        </p:spPr>
      </p:pic>
      <p:sp>
        <p:nvSpPr>
          <p:cNvPr id="9" name="Rectángulo 12">
            <a:extLst>
              <a:ext uri="{FF2B5EF4-FFF2-40B4-BE49-F238E27FC236}">
                <a16:creationId xmlns="" xmlns:a16="http://schemas.microsoft.com/office/drawing/2014/main" id="{1F69FE12-430B-4C75-B13C-92ABCE4B9A50}"/>
              </a:ext>
            </a:extLst>
          </p:cNvPr>
          <p:cNvSpPr/>
          <p:nvPr/>
        </p:nvSpPr>
        <p:spPr>
          <a:xfrm>
            <a:off x="716281" y="3548065"/>
            <a:ext cx="4227580" cy="42408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10" name="Conector recto de flecha 11">
            <a:extLst>
              <a:ext uri="{FF2B5EF4-FFF2-40B4-BE49-F238E27FC236}">
                <a16:creationId xmlns="" xmlns:a16="http://schemas.microsoft.com/office/drawing/2014/main" id="{6F47A9AD-696B-423A-9933-9DACEAB583EC}"/>
              </a:ext>
            </a:extLst>
          </p:cNvPr>
          <p:cNvCxnSpPr>
            <a:cxnSpLocks/>
            <a:stCxn id="9" idx="3"/>
          </p:cNvCxnSpPr>
          <p:nvPr/>
        </p:nvCxnSpPr>
        <p:spPr>
          <a:xfrm>
            <a:off x="4943861" y="3760106"/>
            <a:ext cx="4449644" cy="23772"/>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Rectángulo 15">
            <a:extLst>
              <a:ext uri="{FF2B5EF4-FFF2-40B4-BE49-F238E27FC236}">
                <a16:creationId xmlns="" xmlns:a16="http://schemas.microsoft.com/office/drawing/2014/main" id="{B661D51A-0D4E-44E9-AF64-D73484746A9A}"/>
              </a:ext>
            </a:extLst>
          </p:cNvPr>
          <p:cNvSpPr/>
          <p:nvPr/>
        </p:nvSpPr>
        <p:spPr>
          <a:xfrm>
            <a:off x="716280" y="4792995"/>
            <a:ext cx="4242819" cy="39145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12" name="Conector recto de flecha 14">
            <a:extLst>
              <a:ext uri="{FF2B5EF4-FFF2-40B4-BE49-F238E27FC236}">
                <a16:creationId xmlns="" xmlns:a16="http://schemas.microsoft.com/office/drawing/2014/main" id="{77A61021-0180-43BB-A852-489B44A917E9}"/>
              </a:ext>
            </a:extLst>
          </p:cNvPr>
          <p:cNvCxnSpPr>
            <a:cxnSpLocks/>
          </p:cNvCxnSpPr>
          <p:nvPr/>
        </p:nvCxnSpPr>
        <p:spPr>
          <a:xfrm flipV="1">
            <a:off x="4951480" y="5008588"/>
            <a:ext cx="4449645" cy="2"/>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1370579"/>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a:extLst>
              <a:ext uri="{FF2B5EF4-FFF2-40B4-BE49-F238E27FC236}">
                <a16:creationId xmlns="" xmlns:a16="http://schemas.microsoft.com/office/drawing/2014/main" id="{E5670EA8-AD69-4F04-9ED5-04C743C91FCE}"/>
              </a:ext>
            </a:extLst>
          </p:cNvPr>
          <p:cNvSpPr txBox="1">
            <a:spLocks/>
          </p:cNvSpPr>
          <p:nvPr/>
        </p:nvSpPr>
        <p:spPr>
          <a:xfrm>
            <a:off x="1056017" y="416720"/>
            <a:ext cx="7227771" cy="5300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r>
              <a:rPr lang="es-ES_tradnl" dirty="0" smtClean="0"/>
              <a:t>Capítulo 11: </a:t>
            </a:r>
            <a:r>
              <a:rPr lang="es-ES_tradnl" dirty="0"/>
              <a:t>Aves de planteles avícolas</a:t>
            </a:r>
            <a:endParaRPr lang="es-EC" dirty="0"/>
          </a:p>
        </p:txBody>
      </p:sp>
      <p:sp>
        <p:nvSpPr>
          <p:cNvPr id="4" name="Marcador de contenido 5">
            <a:extLst>
              <a:ext uri="{FF2B5EF4-FFF2-40B4-BE49-F238E27FC236}">
                <a16:creationId xmlns="" xmlns:a16="http://schemas.microsoft.com/office/drawing/2014/main" id="{5EDADE6F-0367-4204-AD5B-5F54E009D3CE}"/>
              </a:ext>
            </a:extLst>
          </p:cNvPr>
          <p:cNvSpPr txBox="1">
            <a:spLocks/>
          </p:cNvSpPr>
          <p:nvPr/>
        </p:nvSpPr>
        <p:spPr>
          <a:xfrm>
            <a:off x="823239" y="1262842"/>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smtClean="0"/>
              <a:t>Consideraciones</a:t>
            </a:r>
            <a:endParaRPr lang="es-EC" dirty="0"/>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514" y="2415149"/>
            <a:ext cx="7920000" cy="1766450"/>
          </a:xfrm>
          <a:prstGeom prst="rect">
            <a:avLst/>
          </a:prstGeom>
        </p:spPr>
      </p:pic>
      <p:sp>
        <p:nvSpPr>
          <p:cNvPr id="13" name="CuadroTexto 11">
            <a:extLst>
              <a:ext uri="{FF2B5EF4-FFF2-40B4-BE49-F238E27FC236}">
                <a16:creationId xmlns:a16="http://schemas.microsoft.com/office/drawing/2014/main" xmlns="" id="{981F8FF2-D8DC-46DC-B49E-E7AFD753D251}"/>
              </a:ext>
            </a:extLst>
          </p:cNvPr>
          <p:cNvSpPr txBox="1"/>
          <p:nvPr/>
        </p:nvSpPr>
        <p:spPr>
          <a:xfrm>
            <a:off x="8784950" y="2506947"/>
            <a:ext cx="2847274" cy="160043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es-MX" sz="1400" dirty="0"/>
              <a:t>Personal ocasional que ha trabajado con las aves de campo y planteles </a:t>
            </a:r>
            <a:r>
              <a:rPr lang="es-MX" sz="1400" dirty="0" smtClean="0"/>
              <a:t>avícolas, </a:t>
            </a:r>
            <a:r>
              <a:rPr lang="es-MX" sz="1400" dirty="0"/>
              <a:t>siendo </a:t>
            </a:r>
            <a:r>
              <a:rPr lang="es-MX" sz="1400" dirty="0">
                <a:solidFill>
                  <a:schemeClr val="tx1"/>
                </a:solidFill>
              </a:rPr>
              <a:t>este </a:t>
            </a:r>
            <a:r>
              <a:rPr lang="es-MX" sz="1400" b="1" dirty="0">
                <a:solidFill>
                  <a:schemeClr val="tx1"/>
                </a:solidFill>
              </a:rPr>
              <a:t>Calificado (con instrucción formal), o No calificado (sin instrucción formal)</a:t>
            </a:r>
            <a:endParaRPr lang="es-EC" sz="1400" b="1" dirty="0">
              <a:solidFill>
                <a:schemeClr val="tx1"/>
              </a:solidFill>
            </a:endParaRPr>
          </a:p>
        </p:txBody>
      </p:sp>
    </p:spTree>
    <p:extLst>
      <p:ext uri="{BB962C8B-B14F-4D97-AF65-F5344CB8AC3E}">
        <p14:creationId xmlns:p14="http://schemas.microsoft.com/office/powerpoint/2010/main" val="5823141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1117832" y="432878"/>
            <a:ext cx="7227771" cy="530024"/>
          </a:xfrm>
        </p:spPr>
        <p:txBody>
          <a:bodyPr/>
          <a:lstStyle/>
          <a:p>
            <a:r>
              <a:rPr lang="es-EC" dirty="0">
                <a:latin typeface="Century Gothic" panose="020B0502020202020204" pitchFamily="34" charset="0"/>
              </a:rPr>
              <a:t>Metodología</a:t>
            </a:r>
          </a:p>
        </p:txBody>
      </p:sp>
      <p:sp>
        <p:nvSpPr>
          <p:cNvPr id="5" name="2 CuadroTexto"/>
          <p:cNvSpPr txBox="1">
            <a:spLocks noChangeArrowheads="1"/>
          </p:cNvSpPr>
          <p:nvPr/>
        </p:nvSpPr>
        <p:spPr bwMode="auto">
          <a:xfrm>
            <a:off x="615275" y="1425900"/>
            <a:ext cx="5154660" cy="305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5" tIns="60959" rIns="121915" bIns="60959">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just"/>
            <a:r>
              <a:rPr lang="es-EC" sz="1467" dirty="0">
                <a:solidFill>
                  <a:schemeClr val="tx1">
                    <a:lumMod val="65000"/>
                    <a:lumOff val="35000"/>
                  </a:schemeClr>
                </a:solidFill>
                <a:latin typeface="Century Gothic" panose="020B0502020202020204" pitchFamily="34" charset="0"/>
                <a:ea typeface="Century Gothic" charset="0"/>
                <a:cs typeface="Century Gothic" charset="0"/>
              </a:rPr>
              <a:t>La Encuesta de Superficie y Producción Agropecuaria Continua - ESPAC, utiliza la metodología del muestreo de marcos múltiples (MMM), que consiste en la combinación del muestreo de marco de áreas (MMA) con el marco de lista (MML), </a:t>
            </a:r>
            <a:r>
              <a:rPr lang="es-ES" sz="1467" dirty="0">
                <a:solidFill>
                  <a:schemeClr val="tx1">
                    <a:lumMod val="65000"/>
                    <a:lumOff val="35000"/>
                  </a:schemeClr>
                </a:solidFill>
                <a:latin typeface="Century Gothic" panose="020B0502020202020204" pitchFamily="34" charset="0"/>
                <a:ea typeface="Century Gothic" charset="0"/>
                <a:cs typeface="Century Gothic" charset="0"/>
              </a:rPr>
              <a:t>este método estadístico se lleva a cabo con el fin de seleccionar unidades de investigación a partir del MMA y MML. El MA excluye zonas amanzanadas , reservas naturales, cuerpos de agua, superficie con altura superior a los 3000 m.s.n.m., selva amazónica, zonas urbanas, entre otros.</a:t>
            </a:r>
          </a:p>
          <a:p>
            <a:pPr algn="just"/>
            <a:endParaRPr lang="es-EC" sz="1467" dirty="0">
              <a:solidFill>
                <a:schemeClr val="tx1">
                  <a:lumMod val="65000"/>
                  <a:lumOff val="35000"/>
                </a:schemeClr>
              </a:solidFill>
              <a:latin typeface="+mj-lt"/>
              <a:ea typeface="Century Gothic" charset="0"/>
              <a:cs typeface="Century Gothic" charset="0"/>
            </a:endParaRPr>
          </a:p>
          <a:p>
            <a:endParaRPr lang="es-EC" sz="1467" dirty="0">
              <a:solidFill>
                <a:schemeClr val="tx1">
                  <a:lumMod val="65000"/>
                  <a:lumOff val="35000"/>
                </a:schemeClr>
              </a:solidFill>
              <a:latin typeface="+mj-lt"/>
              <a:ea typeface="Century Gothic" charset="0"/>
              <a:cs typeface="Century Gothic" charset="0"/>
            </a:endParaRPr>
          </a:p>
        </p:txBody>
      </p:sp>
      <p:pic>
        <p:nvPicPr>
          <p:cNvPr id="6" name="Picture 3"/>
          <p:cNvPicPr>
            <a:picLocks noChangeAspect="1" noChangeArrowheads="1"/>
          </p:cNvPicPr>
          <p:nvPr/>
        </p:nvPicPr>
        <p:blipFill>
          <a:blip r:embed="rId2" cstate="print"/>
          <a:srcRect b="27422"/>
          <a:stretch>
            <a:fillRect/>
          </a:stretch>
        </p:blipFill>
        <p:spPr bwMode="auto">
          <a:xfrm>
            <a:off x="762186" y="4007946"/>
            <a:ext cx="5007749" cy="2300057"/>
          </a:xfrm>
          <a:prstGeom prst="rect">
            <a:avLst/>
          </a:prstGeom>
          <a:noFill/>
          <a:ln w="9525">
            <a:noFill/>
            <a:miter lim="800000"/>
            <a:headEnd/>
            <a:tailEnd/>
          </a:ln>
        </p:spPr>
      </p:pic>
      <p:sp>
        <p:nvSpPr>
          <p:cNvPr id="7" name="5 Rectángulo"/>
          <p:cNvSpPr/>
          <p:nvPr/>
        </p:nvSpPr>
        <p:spPr>
          <a:xfrm>
            <a:off x="6498871" y="1425901"/>
            <a:ext cx="5296264" cy="1221168"/>
          </a:xfrm>
          <a:prstGeom prst="rect">
            <a:avLst/>
          </a:prstGeom>
        </p:spPr>
        <p:txBody>
          <a:bodyPr wrap="square">
            <a:spAutoFit/>
          </a:bodyPr>
          <a:lstStyle/>
          <a:p>
            <a:pPr algn="just"/>
            <a:r>
              <a:rPr lang="es-EC" sz="1467" b="1" dirty="0">
                <a:solidFill>
                  <a:schemeClr val="tx1">
                    <a:lumMod val="65000"/>
                    <a:lumOff val="35000"/>
                  </a:schemeClr>
                </a:solidFill>
                <a:latin typeface="Century Gothic" panose="020B0502020202020204" pitchFamily="34" charset="0"/>
                <a:ea typeface="Century Gothic" charset="0"/>
                <a:cs typeface="Century Gothic" charset="0"/>
              </a:rPr>
              <a:t>Marco de lista:  </a:t>
            </a:r>
            <a:r>
              <a:rPr lang="es-EC" sz="1467" dirty="0">
                <a:solidFill>
                  <a:schemeClr val="tx1">
                    <a:lumMod val="65000"/>
                    <a:lumOff val="35000"/>
                  </a:schemeClr>
                </a:solidFill>
                <a:latin typeface="Century Gothic" panose="020B0502020202020204" pitchFamily="34" charset="0"/>
                <a:ea typeface="Century Gothic" charset="0"/>
                <a:cs typeface="Century Gothic" charset="0"/>
              </a:rPr>
              <a:t>es un Directorio preparado por el INEC, en donde constan las principales  explotaciones dedicadas a un determinado cultivo, los que son investigados con el fin de mejorar la calidad de las estimaciones.</a:t>
            </a:r>
            <a:endParaRPr lang="es-ES" sz="1467" dirty="0">
              <a:latin typeface="Century Gothic" panose="020B0502020202020204" pitchFamily="34" charset="0"/>
            </a:endParaRPr>
          </a:p>
        </p:txBody>
      </p:sp>
      <p:sp>
        <p:nvSpPr>
          <p:cNvPr id="8" name="2 Rectángulo"/>
          <p:cNvSpPr/>
          <p:nvPr/>
        </p:nvSpPr>
        <p:spPr>
          <a:xfrm>
            <a:off x="6484609" y="2664430"/>
            <a:ext cx="5296265" cy="1508490"/>
          </a:xfrm>
          <a:prstGeom prst="rect">
            <a:avLst/>
          </a:prstGeom>
        </p:spPr>
        <p:txBody>
          <a:bodyPr wrap="square">
            <a:spAutoFit/>
          </a:bodyPr>
          <a:lstStyle/>
          <a:p>
            <a:pPr algn="just"/>
            <a:r>
              <a:rPr lang="es-ES" sz="1467" b="1" dirty="0">
                <a:solidFill>
                  <a:schemeClr val="tx1">
                    <a:lumMod val="65000"/>
                    <a:lumOff val="35000"/>
                  </a:schemeClr>
                </a:solidFill>
                <a:latin typeface="Century Gothic" panose="020B0502020202020204" pitchFamily="34" charset="0"/>
                <a:ea typeface="Century Gothic" charset="0"/>
                <a:cs typeface="Century Gothic" charset="0"/>
              </a:rPr>
              <a:t>Marco de áreas:  </a:t>
            </a:r>
            <a:r>
              <a:rPr lang="es-ES" sz="1467" dirty="0">
                <a:solidFill>
                  <a:schemeClr val="tx1">
                    <a:lumMod val="65000"/>
                    <a:lumOff val="35000"/>
                  </a:schemeClr>
                </a:solidFill>
                <a:latin typeface="Century Gothic" panose="020B0502020202020204" pitchFamily="34" charset="0"/>
                <a:ea typeface="Century Gothic" charset="0"/>
                <a:cs typeface="Century Gothic" charset="0"/>
              </a:rPr>
              <a:t>es un procedimiento estadístico que contempla la </a:t>
            </a:r>
            <a:r>
              <a:rPr lang="es-EC" sz="1467" dirty="0">
                <a:solidFill>
                  <a:schemeClr val="tx1">
                    <a:lumMod val="65000"/>
                    <a:lumOff val="35000"/>
                  </a:schemeClr>
                </a:solidFill>
                <a:latin typeface="Century Gothic" panose="020B0502020202020204" pitchFamily="34" charset="0"/>
                <a:ea typeface="Century Gothic" charset="0"/>
                <a:cs typeface="Century Gothic" charset="0"/>
              </a:rPr>
              <a:t>segmentación de </a:t>
            </a:r>
            <a:r>
              <a:rPr lang="es-ES" sz="1467" dirty="0">
                <a:solidFill>
                  <a:schemeClr val="tx1">
                    <a:lumMod val="65000"/>
                    <a:lumOff val="35000"/>
                  </a:schemeClr>
                </a:solidFill>
                <a:latin typeface="Century Gothic" panose="020B0502020202020204" pitchFamily="34" charset="0"/>
                <a:ea typeface="Century Gothic" charset="0"/>
                <a:cs typeface="Century Gothic" charset="0"/>
              </a:rPr>
              <a:t> la superficie total del país </a:t>
            </a:r>
            <a:r>
              <a:rPr lang="es-EC" sz="1467" dirty="0">
                <a:solidFill>
                  <a:schemeClr val="tx1">
                    <a:lumMod val="65000"/>
                    <a:lumOff val="35000"/>
                  </a:schemeClr>
                </a:solidFill>
                <a:latin typeface="Century Gothic" panose="020B0502020202020204" pitchFamily="34" charset="0"/>
                <a:ea typeface="Century Gothic" charset="0"/>
                <a:cs typeface="Century Gothic" charset="0"/>
              </a:rPr>
              <a:t>por estratos basados en intensidad de actividad agropecuaria, los cuales son divididos en Segmentos de Muestreo (SM), cuya superficie varía de acuerdo al estrato</a:t>
            </a:r>
            <a:r>
              <a:rPr lang="es-ES" sz="1867" dirty="0">
                <a:solidFill>
                  <a:schemeClr val="tx1">
                    <a:lumMod val="65000"/>
                    <a:lumOff val="35000"/>
                  </a:schemeClr>
                </a:solidFill>
                <a:latin typeface="Century Gothic" panose="020B0502020202020204" pitchFamily="34" charset="0"/>
                <a:ea typeface="Century Gothic" charset="0"/>
                <a:cs typeface="Century Gothic" charset="0"/>
              </a:rPr>
              <a:t>.</a:t>
            </a:r>
          </a:p>
        </p:txBody>
      </p:sp>
      <p:graphicFrame>
        <p:nvGraphicFramePr>
          <p:cNvPr id="9" name="8 Tabla"/>
          <p:cNvGraphicFramePr>
            <a:graphicFrameLocks noGrp="1"/>
          </p:cNvGraphicFramePr>
          <p:nvPr>
            <p:extLst>
              <p:ext uri="{D42A27DB-BD31-4B8C-83A1-F6EECF244321}">
                <p14:modId xmlns:p14="http://schemas.microsoft.com/office/powerpoint/2010/main" val="1341407696"/>
              </p:ext>
            </p:extLst>
          </p:nvPr>
        </p:nvGraphicFramePr>
        <p:xfrm>
          <a:off x="6950023" y="4360951"/>
          <a:ext cx="4613086" cy="1785007"/>
        </p:xfrm>
        <a:graphic>
          <a:graphicData uri="http://schemas.openxmlformats.org/drawingml/2006/table">
            <a:tbl>
              <a:tblPr>
                <a:tableStyleId>{F5AB1C69-6EDB-4FF4-983F-18BD219EF322}</a:tableStyleId>
              </a:tblPr>
              <a:tblGrid>
                <a:gridCol w="946168">
                  <a:extLst>
                    <a:ext uri="{9D8B030D-6E8A-4147-A177-3AD203B41FA5}">
                      <a16:colId xmlns="" xmlns:a16="http://schemas.microsoft.com/office/drawing/2014/main" val="20000"/>
                    </a:ext>
                  </a:extLst>
                </a:gridCol>
                <a:gridCol w="2172173">
                  <a:extLst>
                    <a:ext uri="{9D8B030D-6E8A-4147-A177-3AD203B41FA5}">
                      <a16:colId xmlns="" xmlns:a16="http://schemas.microsoft.com/office/drawing/2014/main" val="20001"/>
                    </a:ext>
                  </a:extLst>
                </a:gridCol>
                <a:gridCol w="1494745">
                  <a:extLst>
                    <a:ext uri="{9D8B030D-6E8A-4147-A177-3AD203B41FA5}">
                      <a16:colId xmlns="" xmlns:a16="http://schemas.microsoft.com/office/drawing/2014/main" val="20002"/>
                    </a:ext>
                  </a:extLst>
                </a:gridCol>
              </a:tblGrid>
              <a:tr h="579262">
                <a:tc>
                  <a:txBody>
                    <a:bodyPr/>
                    <a:lstStyle/>
                    <a:p>
                      <a:pPr algn="ctr" fontAlgn="ctr"/>
                      <a:r>
                        <a:rPr lang="es-EC" sz="1400" b="1" u="none" strike="noStrike" dirty="0"/>
                        <a:t>Estrato</a:t>
                      </a:r>
                      <a:endParaRPr lang="es-EC" sz="1400" b="1" i="0" u="none" strike="noStrike" dirty="0">
                        <a:solidFill>
                          <a:srgbClr val="000000"/>
                        </a:solidFill>
                        <a:latin typeface="Calibri"/>
                      </a:endParaRPr>
                    </a:p>
                  </a:txBody>
                  <a:tcPr marL="12700" marR="12700" marT="12700" marB="0" anchor="ctr"/>
                </a:tc>
                <a:tc>
                  <a:txBody>
                    <a:bodyPr/>
                    <a:lstStyle/>
                    <a:p>
                      <a:pPr algn="ctr" fontAlgn="ctr"/>
                      <a:r>
                        <a:rPr lang="es-EC" sz="1400" b="1" u="none" strike="noStrike" dirty="0"/>
                        <a:t>%  Intensidad de Cultivo</a:t>
                      </a:r>
                      <a:endParaRPr lang="es-EC" sz="1400" b="1" i="0" u="none" strike="noStrike" dirty="0">
                        <a:solidFill>
                          <a:srgbClr val="000000"/>
                        </a:solidFill>
                        <a:latin typeface="Calibri"/>
                      </a:endParaRPr>
                    </a:p>
                  </a:txBody>
                  <a:tcPr marL="12700" marR="12700" marT="12700" marB="0" anchor="ctr"/>
                </a:tc>
                <a:tc>
                  <a:txBody>
                    <a:bodyPr/>
                    <a:lstStyle/>
                    <a:p>
                      <a:pPr algn="ctr" fontAlgn="ctr"/>
                      <a:r>
                        <a:rPr lang="es-EC" sz="1400" b="1" u="none" strike="noStrike" dirty="0"/>
                        <a:t>Superficie de segmentos (Ha)</a:t>
                      </a:r>
                      <a:endParaRPr lang="es-EC" sz="1400" b="1" i="0" u="none" strike="noStrike" dirty="0">
                        <a:solidFill>
                          <a:srgbClr val="000000"/>
                        </a:solidFill>
                        <a:latin typeface="Calibri"/>
                      </a:endParaRPr>
                    </a:p>
                  </a:txBody>
                  <a:tcPr marL="12700" marR="12700" marT="12700" marB="0" anchor="ctr"/>
                </a:tc>
                <a:extLst>
                  <a:ext uri="{0D108BD9-81ED-4DB2-BD59-A6C34878D82A}">
                    <a16:rowId xmlns="" xmlns:a16="http://schemas.microsoft.com/office/drawing/2014/main" val="10000"/>
                  </a:ext>
                </a:extLst>
              </a:tr>
              <a:tr h="243977">
                <a:tc>
                  <a:txBody>
                    <a:bodyPr/>
                    <a:lstStyle/>
                    <a:p>
                      <a:pPr algn="ctr" fontAlgn="t"/>
                      <a:r>
                        <a:rPr lang="es-EC" sz="1500" u="none" strike="noStrike" dirty="0"/>
                        <a:t>E 1</a:t>
                      </a:r>
                      <a:endParaRPr lang="es-EC" sz="1500" b="0" i="0" u="none" strike="noStrike" dirty="0">
                        <a:solidFill>
                          <a:srgbClr val="000000"/>
                        </a:solidFill>
                        <a:latin typeface="Arial"/>
                      </a:endParaRPr>
                    </a:p>
                  </a:txBody>
                  <a:tcPr marL="12700" marR="12700" marT="12700" marB="0"/>
                </a:tc>
                <a:tc>
                  <a:txBody>
                    <a:bodyPr/>
                    <a:lstStyle/>
                    <a:p>
                      <a:pPr algn="ctr" fontAlgn="t"/>
                      <a:r>
                        <a:rPr lang="es-EC" sz="1500" u="none" strike="noStrike" dirty="0"/>
                        <a:t>60% y más </a:t>
                      </a:r>
                      <a:endParaRPr lang="es-EC" sz="1500" b="0" i="0" u="none" strike="noStrike" dirty="0">
                        <a:solidFill>
                          <a:srgbClr val="000000"/>
                        </a:solidFill>
                        <a:latin typeface="Arial"/>
                      </a:endParaRPr>
                    </a:p>
                  </a:txBody>
                  <a:tcPr marL="12700" marR="12700" marT="12700" marB="0"/>
                </a:tc>
                <a:tc>
                  <a:txBody>
                    <a:bodyPr/>
                    <a:lstStyle/>
                    <a:p>
                      <a:pPr algn="ctr" fontAlgn="t"/>
                      <a:r>
                        <a:rPr lang="es-EC" sz="1500" u="none" strike="noStrike" dirty="0"/>
                        <a:t>9</a:t>
                      </a:r>
                      <a:endParaRPr lang="es-EC" sz="1500" b="0" i="0" u="none" strike="noStrike" dirty="0">
                        <a:solidFill>
                          <a:srgbClr val="000000"/>
                        </a:solidFill>
                        <a:latin typeface="Arial"/>
                      </a:endParaRPr>
                    </a:p>
                  </a:txBody>
                  <a:tcPr marL="12700" marR="12700" marT="12700" marB="0"/>
                </a:tc>
                <a:extLst>
                  <a:ext uri="{0D108BD9-81ED-4DB2-BD59-A6C34878D82A}">
                    <a16:rowId xmlns="" xmlns:a16="http://schemas.microsoft.com/office/drawing/2014/main" val="10001"/>
                  </a:ext>
                </a:extLst>
              </a:tr>
              <a:tr h="243977">
                <a:tc>
                  <a:txBody>
                    <a:bodyPr/>
                    <a:lstStyle/>
                    <a:p>
                      <a:pPr algn="ctr" fontAlgn="t"/>
                      <a:r>
                        <a:rPr lang="es-EC" sz="1500" u="none" strike="noStrike" dirty="0"/>
                        <a:t>E 2</a:t>
                      </a:r>
                      <a:endParaRPr lang="es-EC" sz="1500" b="0" i="0" u="none" strike="noStrike" dirty="0">
                        <a:solidFill>
                          <a:srgbClr val="000000"/>
                        </a:solidFill>
                        <a:latin typeface="Arial"/>
                      </a:endParaRPr>
                    </a:p>
                  </a:txBody>
                  <a:tcPr marL="12700" marR="12700" marT="12700" marB="0"/>
                </a:tc>
                <a:tc>
                  <a:txBody>
                    <a:bodyPr/>
                    <a:lstStyle/>
                    <a:p>
                      <a:pPr algn="ctr" fontAlgn="t"/>
                      <a:r>
                        <a:rPr lang="es-EC" sz="1500" u="none" strike="noStrike" dirty="0"/>
                        <a:t>60% y más </a:t>
                      </a:r>
                      <a:endParaRPr lang="es-EC" sz="1500" b="0" i="0" u="none" strike="noStrike" dirty="0">
                        <a:solidFill>
                          <a:srgbClr val="000000"/>
                        </a:solidFill>
                        <a:latin typeface="Arial"/>
                      </a:endParaRPr>
                    </a:p>
                  </a:txBody>
                  <a:tcPr marL="12700" marR="12700" marT="12700" marB="0"/>
                </a:tc>
                <a:tc>
                  <a:txBody>
                    <a:bodyPr/>
                    <a:lstStyle/>
                    <a:p>
                      <a:pPr algn="ctr" fontAlgn="t"/>
                      <a:r>
                        <a:rPr lang="es-EC" sz="1500" u="none" strike="noStrike" dirty="0"/>
                        <a:t>36</a:t>
                      </a:r>
                      <a:endParaRPr lang="es-EC" sz="1500" b="0" i="0" u="none" strike="noStrike" dirty="0">
                        <a:solidFill>
                          <a:srgbClr val="000000"/>
                        </a:solidFill>
                        <a:latin typeface="Arial"/>
                      </a:endParaRPr>
                    </a:p>
                  </a:txBody>
                  <a:tcPr marL="12700" marR="12700" marT="12700" marB="0"/>
                </a:tc>
                <a:extLst>
                  <a:ext uri="{0D108BD9-81ED-4DB2-BD59-A6C34878D82A}">
                    <a16:rowId xmlns="" xmlns:a16="http://schemas.microsoft.com/office/drawing/2014/main" val="10002"/>
                  </a:ext>
                </a:extLst>
              </a:tr>
              <a:tr h="464548">
                <a:tc>
                  <a:txBody>
                    <a:bodyPr/>
                    <a:lstStyle/>
                    <a:p>
                      <a:pPr algn="ctr" fontAlgn="t"/>
                      <a:r>
                        <a:rPr lang="es-EC" sz="1500" u="none" strike="noStrike" dirty="0"/>
                        <a:t>E 3</a:t>
                      </a:r>
                      <a:endParaRPr lang="es-EC" sz="1500" b="0" i="0" u="none" strike="noStrike" dirty="0">
                        <a:solidFill>
                          <a:srgbClr val="000000"/>
                        </a:solidFill>
                        <a:latin typeface="Arial"/>
                      </a:endParaRPr>
                    </a:p>
                  </a:txBody>
                  <a:tcPr marL="12700" marR="12700" marT="12700" marB="0"/>
                </a:tc>
                <a:tc>
                  <a:txBody>
                    <a:bodyPr/>
                    <a:lstStyle/>
                    <a:p>
                      <a:pPr algn="ctr" fontAlgn="t"/>
                      <a:r>
                        <a:rPr lang="es-EC" sz="1500" u="none" strike="noStrike" dirty="0"/>
                        <a:t>De 20% a  menos de 60% </a:t>
                      </a:r>
                      <a:endParaRPr lang="es-EC" sz="1500" b="0" i="0" u="none" strike="noStrike" dirty="0">
                        <a:solidFill>
                          <a:srgbClr val="000000"/>
                        </a:solidFill>
                        <a:latin typeface="Arial"/>
                      </a:endParaRPr>
                    </a:p>
                  </a:txBody>
                  <a:tcPr marL="12700" marR="12700" marT="12700" marB="0"/>
                </a:tc>
                <a:tc>
                  <a:txBody>
                    <a:bodyPr/>
                    <a:lstStyle/>
                    <a:p>
                      <a:pPr algn="ctr" fontAlgn="t"/>
                      <a:r>
                        <a:rPr lang="es-EC" sz="1500" u="none" strike="noStrike" dirty="0"/>
                        <a:t>144</a:t>
                      </a:r>
                      <a:endParaRPr lang="es-EC" sz="1500" b="0" i="0" u="none" strike="noStrike" dirty="0">
                        <a:solidFill>
                          <a:srgbClr val="000000"/>
                        </a:solidFill>
                        <a:latin typeface="Arial"/>
                      </a:endParaRPr>
                    </a:p>
                  </a:txBody>
                  <a:tcPr marL="12700" marR="12700" marT="12700" marB="0"/>
                </a:tc>
                <a:extLst>
                  <a:ext uri="{0D108BD9-81ED-4DB2-BD59-A6C34878D82A}">
                    <a16:rowId xmlns="" xmlns:a16="http://schemas.microsoft.com/office/drawing/2014/main" val="10003"/>
                  </a:ext>
                </a:extLst>
              </a:tr>
              <a:tr h="253243">
                <a:tc>
                  <a:txBody>
                    <a:bodyPr/>
                    <a:lstStyle/>
                    <a:p>
                      <a:pPr algn="ctr" fontAlgn="t"/>
                      <a:r>
                        <a:rPr lang="es-EC" sz="1500" u="none" strike="noStrike" dirty="0"/>
                        <a:t>E 4</a:t>
                      </a:r>
                      <a:endParaRPr lang="es-EC" sz="1500" b="0" i="0" u="none" strike="noStrike" dirty="0">
                        <a:solidFill>
                          <a:srgbClr val="000000"/>
                        </a:solidFill>
                        <a:latin typeface="Arial"/>
                      </a:endParaRPr>
                    </a:p>
                  </a:txBody>
                  <a:tcPr marL="12700" marR="12700" marT="12700" marB="0"/>
                </a:tc>
                <a:tc>
                  <a:txBody>
                    <a:bodyPr/>
                    <a:lstStyle/>
                    <a:p>
                      <a:pPr algn="ctr" fontAlgn="t"/>
                      <a:r>
                        <a:rPr lang="es-EC" sz="1500" u="none" strike="noStrike" dirty="0"/>
                        <a:t>menos del 20%</a:t>
                      </a:r>
                      <a:endParaRPr lang="es-EC" sz="1500" b="0" i="0" u="none" strike="noStrike" dirty="0">
                        <a:solidFill>
                          <a:srgbClr val="000000"/>
                        </a:solidFill>
                        <a:latin typeface="Arial"/>
                      </a:endParaRPr>
                    </a:p>
                  </a:txBody>
                  <a:tcPr marL="12700" marR="12700" marT="12700" marB="0"/>
                </a:tc>
                <a:tc>
                  <a:txBody>
                    <a:bodyPr/>
                    <a:lstStyle/>
                    <a:p>
                      <a:pPr algn="ctr" fontAlgn="t"/>
                      <a:r>
                        <a:rPr lang="es-EC" sz="1500" u="none" strike="noStrike" dirty="0"/>
                        <a:t>576</a:t>
                      </a:r>
                      <a:endParaRPr lang="es-EC" sz="1500" b="0" i="0" u="none" strike="noStrike" dirty="0">
                        <a:solidFill>
                          <a:srgbClr val="000000"/>
                        </a:solidFill>
                        <a:latin typeface="Arial"/>
                      </a:endParaRPr>
                    </a:p>
                  </a:txBody>
                  <a:tcPr marL="12700" marR="12700" marT="12700" marB="0"/>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2872521966"/>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03A438B6-E1B8-D545-A500-A72F0E9D7BAC}"/>
              </a:ext>
            </a:extLst>
          </p:cNvPr>
          <p:cNvSpPr>
            <a:spLocks noGrp="1"/>
          </p:cNvSpPr>
          <p:nvPr>
            <p:ph type="title"/>
          </p:nvPr>
        </p:nvSpPr>
        <p:spPr>
          <a:xfrm>
            <a:off x="2557153" y="2814841"/>
            <a:ext cx="7077694" cy="829703"/>
          </a:xfrm>
        </p:spPr>
        <p:txBody>
          <a:bodyPr>
            <a:noAutofit/>
          </a:bodyPr>
          <a:lstStyle/>
          <a:p>
            <a:r>
              <a:rPr lang="es-ES_tradnl" sz="3600" dirty="0">
                <a:latin typeface="Century Gothic" panose="020B0502020202020204" pitchFamily="34" charset="0"/>
              </a:rPr>
              <a:t>Capítulo 12.- Empleo</a:t>
            </a:r>
            <a:endParaRPr lang="es-419" sz="3600" dirty="0">
              <a:latin typeface="Century Gothic" panose="020B0502020202020204" pitchFamily="34" charset="0"/>
            </a:endParaRPr>
          </a:p>
        </p:txBody>
      </p:sp>
      <p:sp>
        <p:nvSpPr>
          <p:cNvPr id="3" name="Marcador de texto 2">
            <a:extLst>
              <a:ext uri="{FF2B5EF4-FFF2-40B4-BE49-F238E27FC236}">
                <a16:creationId xmlns="" xmlns:a16="http://schemas.microsoft.com/office/drawing/2014/main" id="{C57AFB70-4B1F-6A4D-B19D-216E22AF0E50}"/>
              </a:ext>
            </a:extLst>
          </p:cNvPr>
          <p:cNvSpPr>
            <a:spLocks noGrp="1"/>
          </p:cNvSpPr>
          <p:nvPr>
            <p:ph type="body" sz="quarter" idx="11"/>
          </p:nvPr>
        </p:nvSpPr>
        <p:spPr>
          <a:xfrm>
            <a:off x="2544893" y="3623994"/>
            <a:ext cx="7077075" cy="628650"/>
          </a:xfrm>
        </p:spPr>
        <p:txBody>
          <a:bodyPr/>
          <a:lstStyle/>
          <a:p>
            <a:r>
              <a:rPr lang="es-419" b="1" dirty="0" smtClean="0"/>
              <a:t>ESPAC</a:t>
            </a:r>
            <a:endParaRPr lang="es-419" b="1" dirty="0"/>
          </a:p>
        </p:txBody>
      </p:sp>
    </p:spTree>
    <p:extLst>
      <p:ext uri="{BB962C8B-B14F-4D97-AF65-F5344CB8AC3E}">
        <p14:creationId xmlns:p14="http://schemas.microsoft.com/office/powerpoint/2010/main" val="170175450"/>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a:extLst>
              <a:ext uri="{FF2B5EF4-FFF2-40B4-BE49-F238E27FC236}">
                <a16:creationId xmlns="" xmlns:a16="http://schemas.microsoft.com/office/drawing/2014/main" id="{F0593754-6CE5-4639-8671-DB5826566293}"/>
              </a:ext>
            </a:extLst>
          </p:cNvPr>
          <p:cNvSpPr txBox="1">
            <a:spLocks noGrp="1"/>
          </p:cNvSpPr>
          <p:nvPr>
            <p:ph type="title"/>
          </p:nvPr>
        </p:nvSpPr>
        <p:spPr>
          <a:xfrm>
            <a:off x="1034266" y="410421"/>
            <a:ext cx="7227771" cy="53002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S_tradnl" sz="2700" dirty="0">
                <a:solidFill>
                  <a:srgbClr val="646E78"/>
                </a:solidFill>
              </a:rPr>
              <a:t>Capítulo 12: Empleo</a:t>
            </a:r>
          </a:p>
        </p:txBody>
      </p:sp>
      <p:sp>
        <p:nvSpPr>
          <p:cNvPr id="4" name="Marcador de contenido 5">
            <a:extLst>
              <a:ext uri="{FF2B5EF4-FFF2-40B4-BE49-F238E27FC236}">
                <a16:creationId xmlns="" xmlns:a16="http://schemas.microsoft.com/office/drawing/2014/main" id="{2CE156CD-65C2-4054-8507-AEB479E8CAA7}"/>
              </a:ext>
            </a:extLst>
          </p:cNvPr>
          <p:cNvSpPr txBox="1">
            <a:spLocks/>
          </p:cNvSpPr>
          <p:nvPr/>
        </p:nvSpPr>
        <p:spPr>
          <a:xfrm>
            <a:off x="552562" y="1171765"/>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smtClean="0">
                <a:solidFill>
                  <a:srgbClr val="646E78"/>
                </a:solidFill>
              </a:rPr>
              <a:t>Consideraciones</a:t>
            </a:r>
            <a:endParaRPr lang="es-EC" dirty="0">
              <a:solidFill>
                <a:srgbClr val="646E78"/>
              </a:solidFill>
            </a:endParaRPr>
          </a:p>
        </p:txBody>
      </p:sp>
      <p:sp>
        <p:nvSpPr>
          <p:cNvPr id="6" name="CuadroTexto 9">
            <a:extLst>
              <a:ext uri="{FF2B5EF4-FFF2-40B4-BE49-F238E27FC236}">
                <a16:creationId xmlns="" xmlns:a16="http://schemas.microsoft.com/office/drawing/2014/main" id="{81CF64EA-ECD2-4405-BCA1-E42FD07EC57B}"/>
              </a:ext>
            </a:extLst>
          </p:cNvPr>
          <p:cNvSpPr txBox="1"/>
          <p:nvPr/>
        </p:nvSpPr>
        <p:spPr>
          <a:xfrm>
            <a:off x="2566690" y="1602986"/>
            <a:ext cx="1048133" cy="461665"/>
          </a:xfrm>
          <a:prstGeom prst="rect">
            <a:avLst/>
          </a:prstGeom>
          <a:noFill/>
          <a:ln w="19050">
            <a:solidFill>
              <a:srgbClr val="FF0000"/>
            </a:solidFill>
          </a:ln>
        </p:spPr>
        <p:txBody>
          <a:bodyPr wrap="square" rtlCol="0">
            <a:spAutoFit/>
          </a:bodyPr>
          <a:lstStyle/>
          <a:p>
            <a:pPr algn="just"/>
            <a:r>
              <a:rPr lang="es-MX" sz="1200" b="1" dirty="0" smtClean="0">
                <a:solidFill>
                  <a:srgbClr val="FF0000"/>
                </a:solidFill>
              </a:rPr>
              <a:t>Período </a:t>
            </a:r>
            <a:r>
              <a:rPr lang="es-MX" sz="1200" b="1" dirty="0">
                <a:solidFill>
                  <a:srgbClr val="FF0000"/>
                </a:solidFill>
              </a:rPr>
              <a:t>de </a:t>
            </a:r>
            <a:r>
              <a:rPr lang="es-MX" sz="1200" b="1" dirty="0" smtClean="0">
                <a:solidFill>
                  <a:srgbClr val="FF0000"/>
                </a:solidFill>
              </a:rPr>
              <a:t>referencia</a:t>
            </a:r>
            <a:endParaRPr lang="es-EC" sz="1200" b="1" dirty="0">
              <a:solidFill>
                <a:srgbClr val="FF0000"/>
              </a:solidFill>
            </a:endParaRPr>
          </a:p>
        </p:txBody>
      </p:sp>
      <p:sp>
        <p:nvSpPr>
          <p:cNvPr id="7" name="CuadroTexto 22">
            <a:extLst>
              <a:ext uri="{FF2B5EF4-FFF2-40B4-BE49-F238E27FC236}">
                <a16:creationId xmlns="" xmlns:a16="http://schemas.microsoft.com/office/drawing/2014/main" id="{8B5EFEAD-0C34-4E3C-BFDA-670C0E4C8BD0}"/>
              </a:ext>
            </a:extLst>
          </p:cNvPr>
          <p:cNvSpPr txBox="1"/>
          <p:nvPr/>
        </p:nvSpPr>
        <p:spPr>
          <a:xfrm>
            <a:off x="8073623" y="4345503"/>
            <a:ext cx="3689422" cy="646331"/>
          </a:xfrm>
          <a:prstGeom prst="rect">
            <a:avLst/>
          </a:prstGeom>
          <a:ln w="19050"/>
        </p:spPr>
        <p:style>
          <a:lnRef idx="2">
            <a:schemeClr val="accent6"/>
          </a:lnRef>
          <a:fillRef idx="1">
            <a:schemeClr val="lt1"/>
          </a:fillRef>
          <a:effectRef idx="0">
            <a:schemeClr val="accent6"/>
          </a:effectRef>
          <a:fontRef idx="minor">
            <a:schemeClr val="dk1"/>
          </a:fontRef>
        </p:style>
        <p:txBody>
          <a:bodyPr wrap="square" rtlCol="0">
            <a:spAutoFit/>
          </a:bodyPr>
          <a:lstStyle/>
          <a:p>
            <a:pPr algn="just"/>
            <a:r>
              <a:rPr lang="es-MX" sz="1200" dirty="0"/>
              <a:t>Si hay </a:t>
            </a:r>
            <a:r>
              <a:rPr lang="es-MX" sz="1200" b="1" dirty="0"/>
              <a:t>información</a:t>
            </a:r>
            <a:r>
              <a:rPr lang="es-MX" sz="1200" dirty="0"/>
              <a:t> en algún capítulo </a:t>
            </a:r>
            <a:r>
              <a:rPr lang="es-MX" sz="1200" b="1" dirty="0"/>
              <a:t>3, 4, 6, </a:t>
            </a:r>
            <a:r>
              <a:rPr lang="es-MX" sz="1200" b="1" dirty="0" smtClean="0"/>
              <a:t>7,8,9,11</a:t>
            </a:r>
            <a:r>
              <a:rPr lang="es-MX" sz="1200" dirty="0"/>
              <a:t>, debe existir información en esta sección</a:t>
            </a:r>
            <a:endParaRPr lang="es-EC" sz="1200" dirty="0"/>
          </a:p>
        </p:txBody>
      </p:sp>
      <p:sp>
        <p:nvSpPr>
          <p:cNvPr id="8" name="CuadroTexto 25">
            <a:extLst>
              <a:ext uri="{FF2B5EF4-FFF2-40B4-BE49-F238E27FC236}">
                <a16:creationId xmlns="" xmlns:a16="http://schemas.microsoft.com/office/drawing/2014/main" id="{5CA76A8B-0B86-4DEF-9D3E-D1B86544CCC8}"/>
              </a:ext>
            </a:extLst>
          </p:cNvPr>
          <p:cNvSpPr txBox="1"/>
          <p:nvPr/>
        </p:nvSpPr>
        <p:spPr>
          <a:xfrm>
            <a:off x="8073623" y="2843452"/>
            <a:ext cx="3689422" cy="1015663"/>
          </a:xfrm>
          <a:prstGeom prst="rect">
            <a:avLst/>
          </a:prstGeom>
          <a:noFill/>
          <a:ln w="19050">
            <a:solidFill>
              <a:schemeClr val="accent2"/>
            </a:solidFill>
          </a:ln>
        </p:spPr>
        <p:txBody>
          <a:bodyPr wrap="square" rtlCol="0">
            <a:spAutoFit/>
          </a:bodyPr>
          <a:lstStyle/>
          <a:p>
            <a:pPr algn="just"/>
            <a:r>
              <a:rPr lang="es-MX" sz="1200" dirty="0"/>
              <a:t>Si hay  predios con información </a:t>
            </a:r>
            <a:r>
              <a:rPr lang="es-MX" sz="1200" b="1" dirty="0"/>
              <a:t>solo</a:t>
            </a:r>
            <a:r>
              <a:rPr lang="es-MX" sz="1200" dirty="0"/>
              <a:t> de otros usos, montes y bosques, bosques artificiales, descanso que </a:t>
            </a:r>
            <a:r>
              <a:rPr lang="es-MX" sz="1200" b="1" u="sng" dirty="0">
                <a:solidFill>
                  <a:srgbClr val="FF0000"/>
                </a:solidFill>
                <a:highlight>
                  <a:srgbClr val="FFFF00"/>
                </a:highlight>
              </a:rPr>
              <a:t>NO</a:t>
            </a:r>
            <a:r>
              <a:rPr lang="es-MX" sz="1200" b="1" dirty="0">
                <a:highlight>
                  <a:srgbClr val="FFFF00"/>
                </a:highlight>
              </a:rPr>
              <a:t> tienen ninguna utilización agropecuaria </a:t>
            </a:r>
            <a:r>
              <a:rPr lang="es-MX" sz="1200" b="1" u="sng" dirty="0" smtClean="0">
                <a:solidFill>
                  <a:srgbClr val="FF0000"/>
                </a:solidFill>
                <a:highlight>
                  <a:srgbClr val="FFFF00"/>
                </a:highlight>
              </a:rPr>
              <a:t>NO</a:t>
            </a:r>
            <a:r>
              <a:rPr lang="es-MX" sz="1200" b="1" dirty="0" smtClean="0">
                <a:highlight>
                  <a:srgbClr val="FFFF00"/>
                </a:highlight>
              </a:rPr>
              <a:t> </a:t>
            </a:r>
            <a:r>
              <a:rPr lang="es-MX" sz="1200" b="1" dirty="0">
                <a:highlight>
                  <a:srgbClr val="FFFF00"/>
                </a:highlight>
              </a:rPr>
              <a:t>se registra información en ese </a:t>
            </a:r>
            <a:r>
              <a:rPr lang="es-MX" sz="1200" b="1" dirty="0" smtClean="0">
                <a:highlight>
                  <a:srgbClr val="FFFF00"/>
                </a:highlight>
              </a:rPr>
              <a:t>capítulo.</a:t>
            </a:r>
            <a:endParaRPr lang="es-EC" sz="1200" b="1" dirty="0">
              <a:highlight>
                <a:srgbClr val="FFFF00"/>
              </a:highlight>
            </a:endParaRPr>
          </a:p>
        </p:txBody>
      </p:sp>
      <p:sp>
        <p:nvSpPr>
          <p:cNvPr id="9" name="CuadroTexto 18">
            <a:extLst>
              <a:ext uri="{FF2B5EF4-FFF2-40B4-BE49-F238E27FC236}">
                <a16:creationId xmlns="" xmlns:a16="http://schemas.microsoft.com/office/drawing/2014/main" id="{8726F07E-AEA2-47F5-95AB-5DFF5BDA42EC}"/>
              </a:ext>
            </a:extLst>
          </p:cNvPr>
          <p:cNvSpPr txBox="1"/>
          <p:nvPr/>
        </p:nvSpPr>
        <p:spPr>
          <a:xfrm>
            <a:off x="1066137" y="5474680"/>
            <a:ext cx="4229604" cy="1015663"/>
          </a:xfrm>
          <a:prstGeom prst="rect">
            <a:avLst/>
          </a:prstGeom>
          <a:noFill/>
          <a:ln w="19050">
            <a:solidFill>
              <a:srgbClr val="FF0000"/>
            </a:solidFill>
          </a:ln>
        </p:spPr>
        <p:txBody>
          <a:bodyPr wrap="square" rtlCol="0">
            <a:spAutoFit/>
          </a:bodyPr>
          <a:lstStyle/>
          <a:p>
            <a:pPr algn="just"/>
            <a:r>
              <a:rPr lang="es-MX" sz="1200" dirty="0"/>
              <a:t>La PP siempre va registrado en esta </a:t>
            </a:r>
            <a:r>
              <a:rPr lang="es-MX" sz="1200" dirty="0" smtClean="0"/>
              <a:t>sección, así este no haya trabajado en el período de referencia.</a:t>
            </a:r>
            <a:endParaRPr lang="es-MX" sz="1200" dirty="0"/>
          </a:p>
          <a:p>
            <a:pPr algn="ctr"/>
            <a:endParaRPr lang="es-MX" sz="1200" dirty="0"/>
          </a:p>
          <a:p>
            <a:pPr algn="just"/>
            <a:r>
              <a:rPr lang="es-MX" sz="1200" dirty="0"/>
              <a:t>Tomar en cuenta el concepto de PP, es la persona encargada de las </a:t>
            </a:r>
            <a:r>
              <a:rPr lang="es-MX" sz="1200" b="1" dirty="0">
                <a:highlight>
                  <a:srgbClr val="FFFF00"/>
                </a:highlight>
              </a:rPr>
              <a:t>actividades agropecuarias</a:t>
            </a:r>
            <a:endParaRPr lang="es-EC" sz="1200" b="1" dirty="0">
              <a:highlight>
                <a:srgbClr val="FFFF00"/>
              </a:highlight>
            </a:endParaRPr>
          </a:p>
        </p:txBody>
      </p:sp>
      <p:sp>
        <p:nvSpPr>
          <p:cNvPr id="10" name="2 Rectángulo"/>
          <p:cNvSpPr/>
          <p:nvPr/>
        </p:nvSpPr>
        <p:spPr>
          <a:xfrm>
            <a:off x="8073622" y="1507826"/>
            <a:ext cx="3689423" cy="954107"/>
          </a:xfrm>
          <a:prstGeom prst="rect">
            <a:avLst/>
          </a:prstGeom>
          <a:ln w="19050"/>
        </p:spPr>
        <p:style>
          <a:lnRef idx="2">
            <a:schemeClr val="accent1"/>
          </a:lnRef>
          <a:fillRef idx="1">
            <a:schemeClr val="lt1"/>
          </a:fillRef>
          <a:effectRef idx="0">
            <a:schemeClr val="accent1"/>
          </a:effectRef>
          <a:fontRef idx="minor">
            <a:schemeClr val="dk1"/>
          </a:fontRef>
        </p:style>
        <p:txBody>
          <a:bodyPr wrap="square">
            <a:spAutoFit/>
          </a:bodyPr>
          <a:lstStyle/>
          <a:p>
            <a:pPr lvl="0" algn="just"/>
            <a:r>
              <a:rPr lang="es-EC" sz="1400" dirty="0">
                <a:solidFill>
                  <a:srgbClr val="FF0000"/>
                </a:solidFill>
              </a:rPr>
              <a:t>Si en los terrenos </a:t>
            </a:r>
            <a:r>
              <a:rPr lang="es-EC" sz="1400" b="1" dirty="0" smtClean="0">
                <a:solidFill>
                  <a:srgbClr val="FF0000"/>
                </a:solidFill>
              </a:rPr>
              <a:t>solo</a:t>
            </a:r>
            <a:r>
              <a:rPr lang="es-EC" sz="1400" dirty="0" smtClean="0">
                <a:solidFill>
                  <a:srgbClr val="FF0000"/>
                </a:solidFill>
              </a:rPr>
              <a:t> existe </a:t>
            </a:r>
            <a:r>
              <a:rPr lang="es-EC" sz="1400" b="1" dirty="0">
                <a:solidFill>
                  <a:srgbClr val="FF0000"/>
                </a:solidFill>
              </a:rPr>
              <a:t>arboles dispersos</a:t>
            </a:r>
            <a:r>
              <a:rPr lang="es-EC" sz="1400" dirty="0">
                <a:solidFill>
                  <a:srgbClr val="FF0000"/>
                </a:solidFill>
              </a:rPr>
              <a:t>, </a:t>
            </a:r>
            <a:r>
              <a:rPr lang="es-EC" sz="1400" b="1" dirty="0">
                <a:solidFill>
                  <a:srgbClr val="FF0000"/>
                </a:solidFill>
              </a:rPr>
              <a:t>aves de campo </a:t>
            </a:r>
            <a:r>
              <a:rPr lang="es-EC" sz="1400" dirty="0">
                <a:solidFill>
                  <a:srgbClr val="FF0000"/>
                </a:solidFill>
              </a:rPr>
              <a:t>u </a:t>
            </a:r>
            <a:r>
              <a:rPr lang="es-EC" sz="1400" b="1" dirty="0">
                <a:solidFill>
                  <a:srgbClr val="FF0000"/>
                </a:solidFill>
              </a:rPr>
              <a:t>otras especies </a:t>
            </a:r>
            <a:r>
              <a:rPr lang="es-EC" sz="1400" dirty="0">
                <a:solidFill>
                  <a:srgbClr val="FF0000"/>
                </a:solidFill>
              </a:rPr>
              <a:t>de ganado </a:t>
            </a:r>
            <a:r>
              <a:rPr lang="es-EC" sz="1400" b="1" u="sng" dirty="0" smtClean="0">
                <a:solidFill>
                  <a:srgbClr val="FF0000"/>
                </a:solidFill>
              </a:rPr>
              <a:t>NO</a:t>
            </a:r>
            <a:r>
              <a:rPr lang="es-EC" sz="1400" dirty="0" smtClean="0">
                <a:solidFill>
                  <a:srgbClr val="FF0000"/>
                </a:solidFill>
              </a:rPr>
              <a:t> </a:t>
            </a:r>
            <a:r>
              <a:rPr lang="es-EC" sz="1400" dirty="0">
                <a:solidFill>
                  <a:srgbClr val="FF0000"/>
                </a:solidFill>
              </a:rPr>
              <a:t>se </a:t>
            </a:r>
            <a:r>
              <a:rPr lang="es-EC" sz="1400" dirty="0" smtClean="0">
                <a:solidFill>
                  <a:srgbClr val="FF0000"/>
                </a:solidFill>
              </a:rPr>
              <a:t>registrará a la persona </a:t>
            </a:r>
            <a:r>
              <a:rPr lang="es-EC" sz="1400" dirty="0">
                <a:solidFill>
                  <a:srgbClr val="FF0000"/>
                </a:solidFill>
              </a:rPr>
              <a:t>productora. </a:t>
            </a:r>
          </a:p>
        </p:txBody>
      </p:sp>
      <p:pic>
        <p:nvPicPr>
          <p:cNvPr id="11" name="Imagen 10"/>
          <p:cNvPicPr>
            <a:picLocks noChangeAspect="1"/>
          </p:cNvPicPr>
          <p:nvPr/>
        </p:nvPicPr>
        <p:blipFill>
          <a:blip r:embed="rId2"/>
          <a:stretch>
            <a:fillRect/>
          </a:stretch>
        </p:blipFill>
        <p:spPr>
          <a:xfrm>
            <a:off x="342396" y="2350633"/>
            <a:ext cx="7361457" cy="2641201"/>
          </a:xfrm>
          <a:prstGeom prst="rect">
            <a:avLst/>
          </a:prstGeom>
        </p:spPr>
      </p:pic>
      <p:sp>
        <p:nvSpPr>
          <p:cNvPr id="12" name="Rectángulo 11">
            <a:extLst>
              <a:ext uri="{FF2B5EF4-FFF2-40B4-BE49-F238E27FC236}">
                <a16:creationId xmlns="" xmlns:a16="http://schemas.microsoft.com/office/drawing/2014/main" id="{65AFCAE2-037A-4FF7-81FD-30736A4A805C}"/>
              </a:ext>
            </a:extLst>
          </p:cNvPr>
          <p:cNvSpPr/>
          <p:nvPr/>
        </p:nvSpPr>
        <p:spPr>
          <a:xfrm>
            <a:off x="2338754" y="3848100"/>
            <a:ext cx="1684370" cy="120052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13" name="Conector recto de flecha 15">
            <a:extLst>
              <a:ext uri="{FF2B5EF4-FFF2-40B4-BE49-F238E27FC236}">
                <a16:creationId xmlns="" xmlns:a16="http://schemas.microsoft.com/office/drawing/2014/main" id="{46A4B437-D614-4FCE-9C98-00785CC66934}"/>
              </a:ext>
            </a:extLst>
          </p:cNvPr>
          <p:cNvCxnSpPr>
            <a:cxnSpLocks/>
            <a:endCxn id="9" idx="0"/>
          </p:cNvCxnSpPr>
          <p:nvPr/>
        </p:nvCxnSpPr>
        <p:spPr>
          <a:xfrm>
            <a:off x="3171614" y="5048621"/>
            <a:ext cx="0" cy="426059"/>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CuadroTexto 22">
            <a:extLst>
              <a:ext uri="{FF2B5EF4-FFF2-40B4-BE49-F238E27FC236}">
                <a16:creationId xmlns="" xmlns:a16="http://schemas.microsoft.com/office/drawing/2014/main" id="{8B5EFEAD-0C34-4E3C-BFDA-670C0E4C8BD0}"/>
              </a:ext>
            </a:extLst>
          </p:cNvPr>
          <p:cNvSpPr txBox="1"/>
          <p:nvPr/>
        </p:nvSpPr>
        <p:spPr>
          <a:xfrm>
            <a:off x="6567655" y="5373353"/>
            <a:ext cx="1505967" cy="1015663"/>
          </a:xfrm>
          <a:prstGeom prst="rect">
            <a:avLst/>
          </a:prstGeom>
          <a:noFill/>
          <a:ln w="19050">
            <a:solidFill>
              <a:srgbClr val="FF0000"/>
            </a:solidFill>
          </a:ln>
        </p:spPr>
        <p:txBody>
          <a:bodyPr wrap="square" rtlCol="0">
            <a:spAutoFit/>
          </a:bodyPr>
          <a:lstStyle/>
          <a:p>
            <a:pPr algn="just"/>
            <a:r>
              <a:rPr lang="es-MX" sz="1200" dirty="0" smtClean="0"/>
              <a:t>Registro de personas afiliadas al Seguro Social (IESS) por parte de la PP</a:t>
            </a:r>
            <a:endParaRPr lang="es-EC" sz="1200" dirty="0"/>
          </a:p>
        </p:txBody>
      </p:sp>
      <p:cxnSp>
        <p:nvCxnSpPr>
          <p:cNvPr id="15" name="Conector recto de flecha 15">
            <a:extLst>
              <a:ext uri="{FF2B5EF4-FFF2-40B4-BE49-F238E27FC236}">
                <a16:creationId xmlns="" xmlns:a16="http://schemas.microsoft.com/office/drawing/2014/main" id="{46A4B437-D614-4FCE-9C98-00785CC66934}"/>
              </a:ext>
            </a:extLst>
          </p:cNvPr>
          <p:cNvCxnSpPr>
            <a:cxnSpLocks/>
          </p:cNvCxnSpPr>
          <p:nvPr/>
        </p:nvCxnSpPr>
        <p:spPr>
          <a:xfrm flipV="1">
            <a:off x="7360390" y="4852134"/>
            <a:ext cx="0" cy="510984"/>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 name="Rectángulo redondeado 1"/>
          <p:cNvSpPr/>
          <p:nvPr/>
        </p:nvSpPr>
        <p:spPr>
          <a:xfrm>
            <a:off x="552562" y="2669583"/>
            <a:ext cx="2253391" cy="220443"/>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cxnSp>
        <p:nvCxnSpPr>
          <p:cNvPr id="19" name="Conector recto de flecha 15">
            <a:extLst>
              <a:ext uri="{FF2B5EF4-FFF2-40B4-BE49-F238E27FC236}">
                <a16:creationId xmlns="" xmlns:a16="http://schemas.microsoft.com/office/drawing/2014/main" id="{46A4B437-D614-4FCE-9C98-00785CC66934}"/>
              </a:ext>
            </a:extLst>
          </p:cNvPr>
          <p:cNvCxnSpPr>
            <a:cxnSpLocks/>
            <a:stCxn id="6" idx="2"/>
          </p:cNvCxnSpPr>
          <p:nvPr/>
        </p:nvCxnSpPr>
        <p:spPr>
          <a:xfrm flipH="1">
            <a:off x="2455055" y="2064651"/>
            <a:ext cx="635702" cy="597479"/>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3841543"/>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 xmlns:a16="http://schemas.microsoft.com/office/drawing/2014/main" id="{C934A5FF-07CC-9C46-8654-B40279F49B4B}"/>
              </a:ext>
            </a:extLst>
          </p:cNvPr>
          <p:cNvSpPr>
            <a:spLocks noGrp="1"/>
          </p:cNvSpPr>
          <p:nvPr>
            <p:ph type="title"/>
          </p:nvPr>
        </p:nvSpPr>
        <p:spPr/>
        <p:txBody>
          <a:bodyPr>
            <a:normAutofit fontScale="90000"/>
          </a:bodyPr>
          <a:lstStyle/>
          <a:p>
            <a:r>
              <a:rPr lang="es-ES_tradnl" sz="3200" dirty="0"/>
              <a:t>Capítulo 12: Empleo</a:t>
            </a:r>
            <a:endParaRPr lang="es-419" dirty="0"/>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654" y="1421079"/>
            <a:ext cx="7565857" cy="5184883"/>
          </a:xfrm>
          <a:prstGeom prst="rect">
            <a:avLst/>
          </a:prstGeom>
          <a:ln w="12700">
            <a:solidFill>
              <a:schemeClr val="tx1"/>
            </a:solidFill>
          </a:ln>
        </p:spPr>
      </p:pic>
      <p:sp>
        <p:nvSpPr>
          <p:cNvPr id="4" name="Marcador de contenido 5">
            <a:extLst>
              <a:ext uri="{FF2B5EF4-FFF2-40B4-BE49-F238E27FC236}">
                <a16:creationId xmlns="" xmlns:a16="http://schemas.microsoft.com/office/drawing/2014/main" id="{CFA55ED3-05FA-466F-BFF3-7607BDEF28DE}"/>
              </a:ext>
            </a:extLst>
          </p:cNvPr>
          <p:cNvSpPr txBox="1">
            <a:spLocks/>
          </p:cNvSpPr>
          <p:nvPr/>
        </p:nvSpPr>
        <p:spPr>
          <a:xfrm>
            <a:off x="1098008" y="1028532"/>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smtClean="0"/>
              <a:t>Trabajadores familiares y ocasionales</a:t>
            </a:r>
            <a:endParaRPr lang="es-EC" dirty="0"/>
          </a:p>
        </p:txBody>
      </p:sp>
      <p:sp>
        <p:nvSpPr>
          <p:cNvPr id="6" name="Cerrar llave 5">
            <a:extLst>
              <a:ext uri="{FF2B5EF4-FFF2-40B4-BE49-F238E27FC236}">
                <a16:creationId xmlns="" xmlns:a16="http://schemas.microsoft.com/office/drawing/2014/main" id="{8E981959-8276-47C8-B6BA-E88AFA25238C}"/>
              </a:ext>
            </a:extLst>
          </p:cNvPr>
          <p:cNvSpPr/>
          <p:nvPr/>
        </p:nvSpPr>
        <p:spPr>
          <a:xfrm>
            <a:off x="8021638" y="1442849"/>
            <a:ext cx="431800" cy="270107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7" name="Cerrar llave 9">
            <a:extLst>
              <a:ext uri="{FF2B5EF4-FFF2-40B4-BE49-F238E27FC236}">
                <a16:creationId xmlns="" xmlns:a16="http://schemas.microsoft.com/office/drawing/2014/main" id="{198DF0F9-8D97-4CC0-A869-FF5D4E0B109D}"/>
              </a:ext>
            </a:extLst>
          </p:cNvPr>
          <p:cNvSpPr/>
          <p:nvPr/>
        </p:nvSpPr>
        <p:spPr>
          <a:xfrm>
            <a:off x="8006459" y="4264269"/>
            <a:ext cx="431800" cy="2330020"/>
          </a:xfrm>
          <a:prstGeom prst="rightBrace">
            <a:avLst>
              <a:gd name="adj1" fmla="val 14442"/>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8" name="CuadroTexto 10">
            <a:extLst>
              <a:ext uri="{FF2B5EF4-FFF2-40B4-BE49-F238E27FC236}">
                <a16:creationId xmlns="" xmlns:a16="http://schemas.microsoft.com/office/drawing/2014/main" id="{CD6E8664-552C-41A6-AA7F-2F7BD3F45389}"/>
              </a:ext>
            </a:extLst>
          </p:cNvPr>
          <p:cNvSpPr txBox="1"/>
          <p:nvPr/>
        </p:nvSpPr>
        <p:spPr>
          <a:xfrm>
            <a:off x="8494993" y="1783682"/>
            <a:ext cx="3124200" cy="2031325"/>
          </a:xfrm>
          <a:prstGeom prst="rect">
            <a:avLst/>
          </a:prstGeom>
          <a:noFill/>
        </p:spPr>
        <p:txBody>
          <a:bodyPr wrap="square" rtlCol="0">
            <a:spAutoFit/>
          </a:bodyPr>
          <a:lstStyle/>
          <a:p>
            <a:pPr algn="just"/>
            <a:r>
              <a:rPr lang="es-MX" sz="1400" dirty="0"/>
              <a:t>Se debe registrar a la PP  y familiares  que participado en las actividades agropecuarias por </a:t>
            </a:r>
            <a:r>
              <a:rPr lang="es-MX" sz="1400" dirty="0" smtClean="0"/>
              <a:t>trimestre.</a:t>
            </a:r>
            <a:endParaRPr lang="es-MX" sz="1400" dirty="0"/>
          </a:p>
          <a:p>
            <a:pPr algn="just"/>
            <a:endParaRPr lang="es-MX" sz="1400" dirty="0"/>
          </a:p>
          <a:p>
            <a:pPr algn="just"/>
            <a:r>
              <a:rPr lang="es-MX" sz="1400" dirty="0"/>
              <a:t>Además el promedio de semanas trabajadas por trabajador y promedio de </a:t>
            </a:r>
            <a:r>
              <a:rPr lang="es-MX" sz="1400" dirty="0" smtClean="0"/>
              <a:t>horas trabajadas </a:t>
            </a:r>
            <a:r>
              <a:rPr lang="es-MX" sz="1400" dirty="0"/>
              <a:t>por </a:t>
            </a:r>
            <a:r>
              <a:rPr lang="es-MX" sz="1400" dirty="0" smtClean="0"/>
              <a:t>trabajador.</a:t>
            </a:r>
            <a:endParaRPr lang="es-EC" sz="1400" dirty="0"/>
          </a:p>
        </p:txBody>
      </p:sp>
      <p:sp>
        <p:nvSpPr>
          <p:cNvPr id="9" name="CuadroTexto 12">
            <a:extLst>
              <a:ext uri="{FF2B5EF4-FFF2-40B4-BE49-F238E27FC236}">
                <a16:creationId xmlns="" xmlns:a16="http://schemas.microsoft.com/office/drawing/2014/main" id="{68846555-36A3-460E-9C2E-986B954091AA}"/>
              </a:ext>
            </a:extLst>
          </p:cNvPr>
          <p:cNvSpPr txBox="1"/>
          <p:nvPr/>
        </p:nvSpPr>
        <p:spPr>
          <a:xfrm>
            <a:off x="8565223" y="4293457"/>
            <a:ext cx="3124200" cy="2246769"/>
          </a:xfrm>
          <a:prstGeom prst="rect">
            <a:avLst/>
          </a:prstGeom>
          <a:noFill/>
        </p:spPr>
        <p:txBody>
          <a:bodyPr wrap="square" rtlCol="0">
            <a:spAutoFit/>
          </a:bodyPr>
          <a:lstStyle/>
          <a:p>
            <a:pPr algn="just"/>
            <a:r>
              <a:rPr lang="es-MX" sz="1400" dirty="0"/>
              <a:t>Se </a:t>
            </a:r>
            <a:r>
              <a:rPr lang="es-MX" sz="1400" dirty="0" smtClean="0"/>
              <a:t>registra </a:t>
            </a:r>
            <a:r>
              <a:rPr lang="es-MX" sz="1400" dirty="0"/>
              <a:t>a los trabajadores </a:t>
            </a:r>
            <a:r>
              <a:rPr lang="es-MX" sz="1400" dirty="0" smtClean="0"/>
              <a:t>ocasionales, </a:t>
            </a:r>
            <a:r>
              <a:rPr lang="es-MX" sz="1400" dirty="0"/>
              <a:t>así estos ya hayan sido registrados en los capítulos 3, 4</a:t>
            </a:r>
            <a:r>
              <a:rPr lang="es-MX" sz="1400" dirty="0" smtClean="0"/>
              <a:t>, 6, 7, 8 </a:t>
            </a:r>
            <a:r>
              <a:rPr lang="es-MX" sz="1400" dirty="0"/>
              <a:t>y </a:t>
            </a:r>
            <a:r>
              <a:rPr lang="es-MX" sz="1400" dirty="0" smtClean="0"/>
              <a:t>11.</a:t>
            </a:r>
          </a:p>
          <a:p>
            <a:pPr algn="just"/>
            <a:r>
              <a:rPr lang="es-MX" sz="1400" dirty="0" smtClean="0"/>
              <a:t/>
            </a:r>
            <a:br>
              <a:rPr lang="es-MX" sz="1400" dirty="0" smtClean="0"/>
            </a:br>
            <a:r>
              <a:rPr lang="es-MX" sz="1400" b="1" dirty="0" smtClean="0"/>
              <a:t>Ejemplo: </a:t>
            </a:r>
          </a:p>
          <a:p>
            <a:pPr algn="just"/>
            <a:r>
              <a:rPr lang="es-MX" sz="1400" dirty="0" smtClean="0"/>
              <a:t>Las cuadrillas contratadas para la recolección de papa o los jornaleros para la zafra, deben ser registrados en este apartado.</a:t>
            </a:r>
            <a:endParaRPr lang="es-EC" sz="1400" dirty="0"/>
          </a:p>
        </p:txBody>
      </p:sp>
    </p:spTree>
    <p:extLst>
      <p:ext uri="{BB962C8B-B14F-4D97-AF65-F5344CB8AC3E}">
        <p14:creationId xmlns:p14="http://schemas.microsoft.com/office/powerpoint/2010/main" val="3741368196"/>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 xmlns:a16="http://schemas.microsoft.com/office/drawing/2014/main" id="{C934A5FF-07CC-9C46-8654-B40279F49B4B}"/>
              </a:ext>
            </a:extLst>
          </p:cNvPr>
          <p:cNvSpPr>
            <a:spLocks noGrp="1"/>
          </p:cNvSpPr>
          <p:nvPr>
            <p:ph type="title"/>
          </p:nvPr>
        </p:nvSpPr>
        <p:spPr/>
        <p:txBody>
          <a:bodyPr>
            <a:normAutofit fontScale="90000"/>
          </a:bodyPr>
          <a:lstStyle/>
          <a:p>
            <a:r>
              <a:rPr lang="es-ES_tradnl" sz="3200" dirty="0"/>
              <a:t>Capítulo 12: Empleo</a:t>
            </a:r>
            <a:endParaRPr lang="es-419" dirty="0"/>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682" y="1442849"/>
            <a:ext cx="7495783" cy="4945026"/>
          </a:xfrm>
          <a:prstGeom prst="rect">
            <a:avLst/>
          </a:prstGeom>
        </p:spPr>
      </p:pic>
      <p:sp>
        <p:nvSpPr>
          <p:cNvPr id="10" name="Cerrar llave 12">
            <a:extLst>
              <a:ext uri="{FF2B5EF4-FFF2-40B4-BE49-F238E27FC236}">
                <a16:creationId xmlns="" xmlns:a16="http://schemas.microsoft.com/office/drawing/2014/main" id="{4CCFE857-CDD7-49C6-AA93-1E9F3C7E3B8C}"/>
              </a:ext>
            </a:extLst>
          </p:cNvPr>
          <p:cNvSpPr/>
          <p:nvPr/>
        </p:nvSpPr>
        <p:spPr>
          <a:xfrm>
            <a:off x="7982509" y="1442849"/>
            <a:ext cx="431800" cy="494502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11" name="CuadroTexto 10">
            <a:extLst>
              <a:ext uri="{FF2B5EF4-FFF2-40B4-BE49-F238E27FC236}">
                <a16:creationId xmlns="" xmlns:a16="http://schemas.microsoft.com/office/drawing/2014/main" id="{B0C4F05E-714E-415A-8692-A41BCB4CCE44}"/>
              </a:ext>
            </a:extLst>
          </p:cNvPr>
          <p:cNvSpPr txBox="1"/>
          <p:nvPr/>
        </p:nvSpPr>
        <p:spPr>
          <a:xfrm>
            <a:off x="8559325" y="3222864"/>
            <a:ext cx="3124200" cy="1384995"/>
          </a:xfrm>
          <a:prstGeom prst="rect">
            <a:avLst/>
          </a:prstGeom>
          <a:noFill/>
          <a:ln>
            <a:noFill/>
          </a:ln>
        </p:spPr>
        <p:txBody>
          <a:bodyPr wrap="square" rtlCol="0">
            <a:spAutoFit/>
          </a:bodyPr>
          <a:lstStyle/>
          <a:p>
            <a:pPr algn="just"/>
            <a:r>
              <a:rPr lang="es-MX" sz="1400" dirty="0"/>
              <a:t>Se debe registrar a los trabajadores permanentes </a:t>
            </a:r>
            <a:r>
              <a:rPr lang="es-MX" sz="1400" dirty="0" smtClean="0"/>
              <a:t>calificados </a:t>
            </a:r>
            <a:r>
              <a:rPr lang="es-MX" sz="1400" dirty="0"/>
              <a:t>(con instrucción formal</a:t>
            </a:r>
            <a:r>
              <a:rPr lang="es-MX" sz="1400" dirty="0" smtClean="0"/>
              <a:t>), </a:t>
            </a:r>
            <a:r>
              <a:rPr lang="es-MX" sz="1400" dirty="0"/>
              <a:t>o no </a:t>
            </a:r>
            <a:r>
              <a:rPr lang="es-MX" sz="1400" dirty="0" smtClean="0"/>
              <a:t>calificados </a:t>
            </a:r>
            <a:r>
              <a:rPr lang="es-MX" sz="1400" dirty="0"/>
              <a:t>(sin instrucción), existentes en la UPA, por </a:t>
            </a:r>
            <a:r>
              <a:rPr lang="es-MX" sz="1400" dirty="0" smtClean="0"/>
              <a:t>trimestre.</a:t>
            </a:r>
            <a:endParaRPr lang="es-EC" sz="1400" dirty="0"/>
          </a:p>
        </p:txBody>
      </p:sp>
      <p:sp>
        <p:nvSpPr>
          <p:cNvPr id="13" name="Marcador de contenido 5">
            <a:extLst>
              <a:ext uri="{FF2B5EF4-FFF2-40B4-BE49-F238E27FC236}">
                <a16:creationId xmlns="" xmlns:a16="http://schemas.microsoft.com/office/drawing/2014/main" id="{BFBED16A-6ABF-4076-A176-8CDD68985EC4}"/>
              </a:ext>
            </a:extLst>
          </p:cNvPr>
          <p:cNvSpPr txBox="1">
            <a:spLocks/>
          </p:cNvSpPr>
          <p:nvPr/>
        </p:nvSpPr>
        <p:spPr>
          <a:xfrm>
            <a:off x="1117832" y="1028532"/>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a:t>Trabajadores permanentes</a:t>
            </a:r>
            <a:endParaRPr lang="es-EC" dirty="0"/>
          </a:p>
        </p:txBody>
      </p:sp>
    </p:spTree>
    <p:extLst>
      <p:ext uri="{BB962C8B-B14F-4D97-AF65-F5344CB8AC3E}">
        <p14:creationId xmlns:p14="http://schemas.microsoft.com/office/powerpoint/2010/main" val="2947366939"/>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2"/>
          <p:cNvSpPr txBox="1">
            <a:spLocks/>
          </p:cNvSpPr>
          <p:nvPr/>
        </p:nvSpPr>
        <p:spPr>
          <a:xfrm>
            <a:off x="2634736" y="3507466"/>
            <a:ext cx="7077075" cy="628650"/>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b="1" dirty="0"/>
              <a:t>ESPAC</a:t>
            </a:r>
            <a:endParaRPr lang="es-EC" b="1" dirty="0"/>
          </a:p>
        </p:txBody>
      </p:sp>
      <p:sp>
        <p:nvSpPr>
          <p:cNvPr id="5" name="Rectángulo 4"/>
          <p:cNvSpPr/>
          <p:nvPr/>
        </p:nvSpPr>
        <p:spPr>
          <a:xfrm>
            <a:off x="1689790" y="2852039"/>
            <a:ext cx="8898590" cy="646331"/>
          </a:xfrm>
          <a:prstGeom prst="rect">
            <a:avLst/>
          </a:prstGeom>
        </p:spPr>
        <p:txBody>
          <a:bodyPr wrap="none">
            <a:spAutoFit/>
          </a:bodyPr>
          <a:lstStyle/>
          <a:p>
            <a:r>
              <a:rPr lang="es-ES_tradnl" sz="3600" b="1" dirty="0">
                <a:solidFill>
                  <a:schemeClr val="bg1"/>
                </a:solidFill>
                <a:latin typeface="Century Gothic" panose="020B0502020202020204" pitchFamily="34" charset="0"/>
                <a:ea typeface="+mj-ea"/>
                <a:cs typeface="+mj-cs"/>
              </a:rPr>
              <a:t>Capítulo 13.- Ambiente y Tecnificación</a:t>
            </a:r>
            <a:endParaRPr lang="es-EC" sz="3600" b="1" dirty="0">
              <a:solidFill>
                <a:schemeClr val="bg1"/>
              </a:solidFill>
              <a:latin typeface="Century Gothic" panose="020B0502020202020204" pitchFamily="34" charset="0"/>
              <a:ea typeface="+mj-ea"/>
              <a:cs typeface="+mj-cs"/>
            </a:endParaRPr>
          </a:p>
        </p:txBody>
      </p:sp>
    </p:spTree>
    <p:extLst>
      <p:ext uri="{BB962C8B-B14F-4D97-AF65-F5344CB8AC3E}">
        <p14:creationId xmlns:p14="http://schemas.microsoft.com/office/powerpoint/2010/main" val="2794481820"/>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a:spLocks noGrp="1"/>
          </p:cNvSpPr>
          <p:nvPr>
            <p:ph type="title"/>
          </p:nvPr>
        </p:nvSpPr>
        <p:spPr>
          <a:xfrm>
            <a:off x="1064599" y="351753"/>
            <a:ext cx="8300660" cy="978729"/>
          </a:xfrm>
          <a:prstGeom prst="rect">
            <a:avLst/>
          </a:prstGeom>
        </p:spPr>
        <p:txBody>
          <a:bodyPr wrap="square">
            <a:spAutoFit/>
          </a:bodyPr>
          <a:lstStyle/>
          <a:p>
            <a:r>
              <a:rPr lang="es-MX" b="1" dirty="0"/>
              <a:t>Sección I. Extensión </a:t>
            </a:r>
            <a:r>
              <a:rPr lang="es-MX" dirty="0"/>
              <a:t>A</a:t>
            </a:r>
            <a:r>
              <a:rPr lang="es-MX" b="1" dirty="0"/>
              <a:t>graria y Buenas prácticas agropecuarias </a:t>
            </a:r>
            <a:endParaRPr lang="es-EC" b="1" dirty="0"/>
          </a:p>
        </p:txBody>
      </p:sp>
      <p:sp>
        <p:nvSpPr>
          <p:cNvPr id="3" name="Google Shape;2250;p56"/>
          <p:cNvSpPr/>
          <p:nvPr/>
        </p:nvSpPr>
        <p:spPr>
          <a:xfrm>
            <a:off x="604860" y="3173406"/>
            <a:ext cx="1910100" cy="1910100"/>
          </a:xfrm>
          <a:prstGeom prst="ellipse">
            <a:avLst/>
          </a:prstGeom>
          <a:solidFill>
            <a:srgbClr val="F3F3F3"/>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 name="Google Shape;2251;p56"/>
          <p:cNvSpPr/>
          <p:nvPr/>
        </p:nvSpPr>
        <p:spPr>
          <a:xfrm>
            <a:off x="3263711" y="3550085"/>
            <a:ext cx="1688697" cy="914400"/>
          </a:xfrm>
          <a:prstGeom prst="rect">
            <a:avLst/>
          </a:prstGeom>
          <a:noFill/>
          <a:ln w="9525" cap="flat" cmpd="sng">
            <a:solidFill>
              <a:srgbClr val="191919"/>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5" name="Google Shape;2252;p56"/>
          <p:cNvSpPr/>
          <p:nvPr/>
        </p:nvSpPr>
        <p:spPr>
          <a:xfrm>
            <a:off x="5243932" y="3550085"/>
            <a:ext cx="1763073" cy="914400"/>
          </a:xfrm>
          <a:prstGeom prst="rect">
            <a:avLst/>
          </a:prstGeom>
          <a:noFill/>
          <a:ln w="9525" cap="flat" cmpd="sng">
            <a:solidFill>
              <a:srgbClr val="191919"/>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 name="Google Shape;2253;p56"/>
          <p:cNvSpPr/>
          <p:nvPr/>
        </p:nvSpPr>
        <p:spPr>
          <a:xfrm>
            <a:off x="7322116" y="3550085"/>
            <a:ext cx="1763073" cy="914400"/>
          </a:xfrm>
          <a:prstGeom prst="rect">
            <a:avLst/>
          </a:prstGeom>
          <a:noFill/>
          <a:ln w="9525" cap="flat" cmpd="sng">
            <a:solidFill>
              <a:srgbClr val="191919"/>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nvGrpSpPr>
          <p:cNvPr id="7" name="Google Shape;2255;p56"/>
          <p:cNvGrpSpPr/>
          <p:nvPr/>
        </p:nvGrpSpPr>
        <p:grpSpPr>
          <a:xfrm>
            <a:off x="746758" y="3344816"/>
            <a:ext cx="2104653" cy="2866423"/>
            <a:chOff x="457188" y="1074468"/>
            <a:chExt cx="2685534" cy="3657551"/>
          </a:xfrm>
        </p:grpSpPr>
        <p:sp>
          <p:nvSpPr>
            <p:cNvPr id="8" name="Google Shape;2256;p56"/>
            <p:cNvSpPr/>
            <p:nvPr/>
          </p:nvSpPr>
          <p:spPr>
            <a:xfrm flipH="1">
              <a:off x="525822" y="3942749"/>
              <a:ext cx="2598557" cy="774214"/>
            </a:xfrm>
            <a:custGeom>
              <a:avLst/>
              <a:gdLst/>
              <a:ahLst/>
              <a:cxnLst/>
              <a:rect l="l" t="t" r="r" b="b"/>
              <a:pathLst>
                <a:path w="52104" h="15541" extrusionOk="0">
                  <a:moveTo>
                    <a:pt x="22057" y="1"/>
                  </a:moveTo>
                  <a:cubicBezTo>
                    <a:pt x="21085" y="1"/>
                    <a:pt x="20112" y="43"/>
                    <a:pt x="19144" y="104"/>
                  </a:cubicBezTo>
                  <a:cubicBezTo>
                    <a:pt x="17991" y="176"/>
                    <a:pt x="16841" y="269"/>
                    <a:pt x="15691" y="384"/>
                  </a:cubicBezTo>
                  <a:cubicBezTo>
                    <a:pt x="15366" y="583"/>
                    <a:pt x="15043" y="768"/>
                    <a:pt x="14728" y="937"/>
                  </a:cubicBezTo>
                  <a:cubicBezTo>
                    <a:pt x="13070" y="1823"/>
                    <a:pt x="11585" y="2270"/>
                    <a:pt x="10306" y="2270"/>
                  </a:cubicBezTo>
                  <a:cubicBezTo>
                    <a:pt x="10210" y="2270"/>
                    <a:pt x="10116" y="2266"/>
                    <a:pt x="10023" y="2263"/>
                  </a:cubicBezTo>
                  <a:cubicBezTo>
                    <a:pt x="9158" y="2216"/>
                    <a:pt x="8403" y="1953"/>
                    <a:pt x="7767" y="1477"/>
                  </a:cubicBezTo>
                  <a:cubicBezTo>
                    <a:pt x="7109" y="1596"/>
                    <a:pt x="6453" y="1724"/>
                    <a:pt x="5801" y="1862"/>
                  </a:cubicBezTo>
                  <a:cubicBezTo>
                    <a:pt x="4153" y="2213"/>
                    <a:pt x="2392" y="2713"/>
                    <a:pt x="1145" y="3909"/>
                  </a:cubicBezTo>
                  <a:cubicBezTo>
                    <a:pt x="501" y="4528"/>
                    <a:pt x="4" y="5330"/>
                    <a:pt x="2" y="6247"/>
                  </a:cubicBezTo>
                  <a:cubicBezTo>
                    <a:pt x="0" y="6699"/>
                    <a:pt x="125" y="7145"/>
                    <a:pt x="381" y="7520"/>
                  </a:cubicBezTo>
                  <a:cubicBezTo>
                    <a:pt x="629" y="7881"/>
                    <a:pt x="994" y="8145"/>
                    <a:pt x="1336" y="8411"/>
                  </a:cubicBezTo>
                  <a:cubicBezTo>
                    <a:pt x="1919" y="8864"/>
                    <a:pt x="2579" y="9406"/>
                    <a:pt x="2447" y="10230"/>
                  </a:cubicBezTo>
                  <a:cubicBezTo>
                    <a:pt x="2369" y="10723"/>
                    <a:pt x="2043" y="11141"/>
                    <a:pt x="1982" y="11637"/>
                  </a:cubicBezTo>
                  <a:cubicBezTo>
                    <a:pt x="1933" y="12038"/>
                    <a:pt x="2081" y="12419"/>
                    <a:pt x="2327" y="12732"/>
                  </a:cubicBezTo>
                  <a:cubicBezTo>
                    <a:pt x="2886" y="13440"/>
                    <a:pt x="3819" y="13845"/>
                    <a:pt x="4674" y="14048"/>
                  </a:cubicBezTo>
                  <a:cubicBezTo>
                    <a:pt x="5556" y="14257"/>
                    <a:pt x="6468" y="14330"/>
                    <a:pt x="7376" y="14330"/>
                  </a:cubicBezTo>
                  <a:cubicBezTo>
                    <a:pt x="7592" y="14330"/>
                    <a:pt x="7807" y="14325"/>
                    <a:pt x="8022" y="14318"/>
                  </a:cubicBezTo>
                  <a:cubicBezTo>
                    <a:pt x="10333" y="14240"/>
                    <a:pt x="12613" y="13773"/>
                    <a:pt x="14925" y="13702"/>
                  </a:cubicBezTo>
                  <a:cubicBezTo>
                    <a:pt x="15114" y="13696"/>
                    <a:pt x="15303" y="13693"/>
                    <a:pt x="15491" y="13693"/>
                  </a:cubicBezTo>
                  <a:cubicBezTo>
                    <a:pt x="17604" y="13693"/>
                    <a:pt x="19700" y="14037"/>
                    <a:pt x="21774" y="14414"/>
                  </a:cubicBezTo>
                  <a:cubicBezTo>
                    <a:pt x="24066" y="14832"/>
                    <a:pt x="26350" y="15244"/>
                    <a:pt x="28675" y="15417"/>
                  </a:cubicBezTo>
                  <a:cubicBezTo>
                    <a:pt x="29779" y="15499"/>
                    <a:pt x="30886" y="15540"/>
                    <a:pt x="31992" y="15540"/>
                  </a:cubicBezTo>
                  <a:cubicBezTo>
                    <a:pt x="35493" y="15540"/>
                    <a:pt x="38992" y="15129"/>
                    <a:pt x="42397" y="14307"/>
                  </a:cubicBezTo>
                  <a:cubicBezTo>
                    <a:pt x="43319" y="14083"/>
                    <a:pt x="44234" y="13817"/>
                    <a:pt x="45117" y="13465"/>
                  </a:cubicBezTo>
                  <a:cubicBezTo>
                    <a:pt x="46025" y="13103"/>
                    <a:pt x="46916" y="12643"/>
                    <a:pt x="47669" y="12013"/>
                  </a:cubicBezTo>
                  <a:cubicBezTo>
                    <a:pt x="48054" y="11692"/>
                    <a:pt x="48406" y="11333"/>
                    <a:pt x="48661" y="10897"/>
                  </a:cubicBezTo>
                  <a:cubicBezTo>
                    <a:pt x="48905" y="10477"/>
                    <a:pt x="49073" y="10021"/>
                    <a:pt x="49300" y="9592"/>
                  </a:cubicBezTo>
                  <a:cubicBezTo>
                    <a:pt x="49518" y="9177"/>
                    <a:pt x="49794" y="8817"/>
                    <a:pt x="50158" y="8520"/>
                  </a:cubicBezTo>
                  <a:cubicBezTo>
                    <a:pt x="50520" y="8224"/>
                    <a:pt x="50927" y="7986"/>
                    <a:pt x="51278" y="7676"/>
                  </a:cubicBezTo>
                  <a:cubicBezTo>
                    <a:pt x="51622" y="7371"/>
                    <a:pt x="51954" y="6977"/>
                    <a:pt x="52007" y="6502"/>
                  </a:cubicBezTo>
                  <a:cubicBezTo>
                    <a:pt x="52103" y="5608"/>
                    <a:pt x="51224" y="4900"/>
                    <a:pt x="50566" y="4463"/>
                  </a:cubicBezTo>
                  <a:cubicBezTo>
                    <a:pt x="49557" y="3790"/>
                    <a:pt x="48408" y="3324"/>
                    <a:pt x="47260" y="2947"/>
                  </a:cubicBezTo>
                  <a:lnTo>
                    <a:pt x="47260" y="2947"/>
                  </a:lnTo>
                  <a:cubicBezTo>
                    <a:pt x="47265" y="2960"/>
                    <a:pt x="47271" y="2973"/>
                    <a:pt x="47276" y="2984"/>
                  </a:cubicBezTo>
                  <a:cubicBezTo>
                    <a:pt x="47484" y="3548"/>
                    <a:pt x="47689" y="4114"/>
                    <a:pt x="47902" y="4674"/>
                  </a:cubicBezTo>
                  <a:cubicBezTo>
                    <a:pt x="48009" y="4958"/>
                    <a:pt x="48118" y="5242"/>
                    <a:pt x="48228" y="5525"/>
                  </a:cubicBezTo>
                  <a:cubicBezTo>
                    <a:pt x="48272" y="5636"/>
                    <a:pt x="48315" y="5750"/>
                    <a:pt x="48361" y="5861"/>
                  </a:cubicBezTo>
                  <a:cubicBezTo>
                    <a:pt x="48402" y="5873"/>
                    <a:pt x="48443" y="5889"/>
                    <a:pt x="48481" y="5912"/>
                  </a:cubicBezTo>
                  <a:cubicBezTo>
                    <a:pt x="48568" y="5962"/>
                    <a:pt x="48645" y="6032"/>
                    <a:pt x="48709" y="6110"/>
                  </a:cubicBezTo>
                  <a:cubicBezTo>
                    <a:pt x="48969" y="6415"/>
                    <a:pt x="49099" y="6813"/>
                    <a:pt x="49230" y="7186"/>
                  </a:cubicBezTo>
                  <a:cubicBezTo>
                    <a:pt x="49259" y="7267"/>
                    <a:pt x="49286" y="7349"/>
                    <a:pt x="49318" y="7430"/>
                  </a:cubicBezTo>
                  <a:cubicBezTo>
                    <a:pt x="49359" y="7537"/>
                    <a:pt x="49402" y="7642"/>
                    <a:pt x="49419" y="7754"/>
                  </a:cubicBezTo>
                  <a:cubicBezTo>
                    <a:pt x="49441" y="7895"/>
                    <a:pt x="49427" y="8037"/>
                    <a:pt x="49338" y="8155"/>
                  </a:cubicBezTo>
                  <a:cubicBezTo>
                    <a:pt x="49260" y="8259"/>
                    <a:pt x="49144" y="8324"/>
                    <a:pt x="49036" y="8394"/>
                  </a:cubicBezTo>
                  <a:cubicBezTo>
                    <a:pt x="48130" y="8982"/>
                    <a:pt x="47173" y="9493"/>
                    <a:pt x="46184" y="9922"/>
                  </a:cubicBezTo>
                  <a:cubicBezTo>
                    <a:pt x="46157" y="9933"/>
                    <a:pt x="46127" y="9941"/>
                    <a:pt x="46097" y="9941"/>
                  </a:cubicBezTo>
                  <a:cubicBezTo>
                    <a:pt x="46061" y="9941"/>
                    <a:pt x="46025" y="9929"/>
                    <a:pt x="45999" y="9899"/>
                  </a:cubicBezTo>
                  <a:cubicBezTo>
                    <a:pt x="45832" y="9707"/>
                    <a:pt x="45674" y="9505"/>
                    <a:pt x="45499" y="9321"/>
                  </a:cubicBezTo>
                  <a:cubicBezTo>
                    <a:pt x="45279" y="9490"/>
                    <a:pt x="45044" y="9638"/>
                    <a:pt x="44802" y="9773"/>
                  </a:cubicBezTo>
                  <a:cubicBezTo>
                    <a:pt x="44520" y="9931"/>
                    <a:pt x="44235" y="10082"/>
                    <a:pt x="43951" y="10232"/>
                  </a:cubicBezTo>
                  <a:cubicBezTo>
                    <a:pt x="43394" y="10523"/>
                    <a:pt x="42819" y="10781"/>
                    <a:pt x="42233" y="11008"/>
                  </a:cubicBezTo>
                  <a:cubicBezTo>
                    <a:pt x="41655" y="11233"/>
                    <a:pt x="41063" y="11421"/>
                    <a:pt x="40457" y="11550"/>
                  </a:cubicBezTo>
                  <a:cubicBezTo>
                    <a:pt x="40155" y="11616"/>
                    <a:pt x="39848" y="11665"/>
                    <a:pt x="39540" y="11698"/>
                  </a:cubicBezTo>
                  <a:cubicBezTo>
                    <a:pt x="39385" y="11713"/>
                    <a:pt x="39232" y="11727"/>
                    <a:pt x="39078" y="11732"/>
                  </a:cubicBezTo>
                  <a:cubicBezTo>
                    <a:pt x="39062" y="11733"/>
                    <a:pt x="39047" y="11733"/>
                    <a:pt x="39031" y="11733"/>
                  </a:cubicBezTo>
                  <a:cubicBezTo>
                    <a:pt x="38894" y="11733"/>
                    <a:pt x="38758" y="11708"/>
                    <a:pt x="38649" y="11618"/>
                  </a:cubicBezTo>
                  <a:cubicBezTo>
                    <a:pt x="38538" y="11525"/>
                    <a:pt x="38483" y="11378"/>
                    <a:pt x="38427" y="11249"/>
                  </a:cubicBezTo>
                  <a:cubicBezTo>
                    <a:pt x="38358" y="11096"/>
                    <a:pt x="38301" y="10943"/>
                    <a:pt x="38282" y="10776"/>
                  </a:cubicBezTo>
                  <a:cubicBezTo>
                    <a:pt x="38263" y="10625"/>
                    <a:pt x="38284" y="10464"/>
                    <a:pt x="38350" y="10326"/>
                  </a:cubicBezTo>
                  <a:cubicBezTo>
                    <a:pt x="38306" y="10151"/>
                    <a:pt x="38298" y="9963"/>
                    <a:pt x="38290" y="9790"/>
                  </a:cubicBezTo>
                  <a:cubicBezTo>
                    <a:pt x="38263" y="9156"/>
                    <a:pt x="38417" y="8521"/>
                    <a:pt x="38797" y="8007"/>
                  </a:cubicBezTo>
                  <a:cubicBezTo>
                    <a:pt x="39164" y="7508"/>
                    <a:pt x="39665" y="7126"/>
                    <a:pt x="40174" y="6783"/>
                  </a:cubicBezTo>
                  <a:cubicBezTo>
                    <a:pt x="40447" y="6598"/>
                    <a:pt x="40730" y="6427"/>
                    <a:pt x="41020" y="6270"/>
                  </a:cubicBezTo>
                  <a:cubicBezTo>
                    <a:pt x="41164" y="6193"/>
                    <a:pt x="41309" y="6119"/>
                    <a:pt x="41456" y="6049"/>
                  </a:cubicBezTo>
                  <a:cubicBezTo>
                    <a:pt x="41562" y="5999"/>
                    <a:pt x="41677" y="5947"/>
                    <a:pt x="41769" y="5868"/>
                  </a:cubicBezTo>
                  <a:cubicBezTo>
                    <a:pt x="41857" y="5794"/>
                    <a:pt x="41909" y="5710"/>
                    <a:pt x="41885" y="5594"/>
                  </a:cubicBezTo>
                  <a:cubicBezTo>
                    <a:pt x="41851" y="5437"/>
                    <a:pt x="41768" y="5281"/>
                    <a:pt x="41705" y="5133"/>
                  </a:cubicBezTo>
                  <a:cubicBezTo>
                    <a:pt x="41572" y="4817"/>
                    <a:pt x="41433" y="4504"/>
                    <a:pt x="41292" y="4190"/>
                  </a:cubicBezTo>
                  <a:cubicBezTo>
                    <a:pt x="41010" y="3569"/>
                    <a:pt x="40715" y="2955"/>
                    <a:pt x="40412" y="2346"/>
                  </a:cubicBezTo>
                  <a:cubicBezTo>
                    <a:pt x="40410" y="2341"/>
                    <a:pt x="40408" y="2336"/>
                    <a:pt x="40405" y="2332"/>
                  </a:cubicBezTo>
                  <a:cubicBezTo>
                    <a:pt x="39738" y="2438"/>
                    <a:pt x="39073" y="2560"/>
                    <a:pt x="38421" y="2658"/>
                  </a:cubicBezTo>
                  <a:cubicBezTo>
                    <a:pt x="37464" y="2801"/>
                    <a:pt x="36498" y="2919"/>
                    <a:pt x="35531" y="2919"/>
                  </a:cubicBezTo>
                  <a:cubicBezTo>
                    <a:pt x="35431" y="2919"/>
                    <a:pt x="35331" y="2917"/>
                    <a:pt x="35230" y="2915"/>
                  </a:cubicBezTo>
                  <a:lnTo>
                    <a:pt x="35230" y="2915"/>
                  </a:lnTo>
                  <a:cubicBezTo>
                    <a:pt x="35405" y="3923"/>
                    <a:pt x="35573" y="4934"/>
                    <a:pt x="35711" y="5948"/>
                  </a:cubicBezTo>
                  <a:cubicBezTo>
                    <a:pt x="35791" y="6537"/>
                    <a:pt x="35869" y="7126"/>
                    <a:pt x="35955" y="7714"/>
                  </a:cubicBezTo>
                  <a:cubicBezTo>
                    <a:pt x="35998" y="8013"/>
                    <a:pt x="36043" y="8310"/>
                    <a:pt x="36088" y="8608"/>
                  </a:cubicBezTo>
                  <a:cubicBezTo>
                    <a:pt x="36108" y="8738"/>
                    <a:pt x="36129" y="8866"/>
                    <a:pt x="36148" y="8995"/>
                  </a:cubicBezTo>
                  <a:cubicBezTo>
                    <a:pt x="36273" y="9064"/>
                    <a:pt x="36368" y="9180"/>
                    <a:pt x="36439" y="9313"/>
                  </a:cubicBezTo>
                  <a:cubicBezTo>
                    <a:pt x="36628" y="9670"/>
                    <a:pt x="36665" y="10094"/>
                    <a:pt x="36714" y="10491"/>
                  </a:cubicBezTo>
                  <a:lnTo>
                    <a:pt x="36731" y="10630"/>
                  </a:lnTo>
                  <a:cubicBezTo>
                    <a:pt x="36732" y="10637"/>
                    <a:pt x="36735" y="10659"/>
                    <a:pt x="36735" y="10665"/>
                  </a:cubicBezTo>
                  <a:cubicBezTo>
                    <a:pt x="36738" y="10682"/>
                    <a:pt x="36739" y="10700"/>
                    <a:pt x="36743" y="10717"/>
                  </a:cubicBezTo>
                  <a:cubicBezTo>
                    <a:pt x="36758" y="10825"/>
                    <a:pt x="36780" y="10937"/>
                    <a:pt x="36775" y="11048"/>
                  </a:cubicBezTo>
                  <a:cubicBezTo>
                    <a:pt x="36769" y="11177"/>
                    <a:pt x="36735" y="11303"/>
                    <a:pt x="36647" y="11402"/>
                  </a:cubicBezTo>
                  <a:cubicBezTo>
                    <a:pt x="36558" y="11504"/>
                    <a:pt x="36424" y="11548"/>
                    <a:pt x="36299" y="11594"/>
                  </a:cubicBezTo>
                  <a:cubicBezTo>
                    <a:pt x="35272" y="11978"/>
                    <a:pt x="34215" y="12278"/>
                    <a:pt x="33139" y="12484"/>
                  </a:cubicBezTo>
                  <a:cubicBezTo>
                    <a:pt x="33126" y="12487"/>
                    <a:pt x="33113" y="12489"/>
                    <a:pt x="33100" y="12489"/>
                  </a:cubicBezTo>
                  <a:cubicBezTo>
                    <a:pt x="33046" y="12489"/>
                    <a:pt x="32995" y="12465"/>
                    <a:pt x="32967" y="12415"/>
                  </a:cubicBezTo>
                  <a:cubicBezTo>
                    <a:pt x="32847" y="12193"/>
                    <a:pt x="32739" y="11966"/>
                    <a:pt x="32608" y="11750"/>
                  </a:cubicBezTo>
                  <a:cubicBezTo>
                    <a:pt x="32074" y="12005"/>
                    <a:pt x="31482" y="12144"/>
                    <a:pt x="30915" y="12299"/>
                  </a:cubicBezTo>
                  <a:cubicBezTo>
                    <a:pt x="30313" y="12464"/>
                    <a:pt x="29701" y="12589"/>
                    <a:pt x="29084" y="12685"/>
                  </a:cubicBezTo>
                  <a:cubicBezTo>
                    <a:pt x="28484" y="12776"/>
                    <a:pt x="27876" y="12836"/>
                    <a:pt x="27267" y="12836"/>
                  </a:cubicBezTo>
                  <a:cubicBezTo>
                    <a:pt x="27239" y="12836"/>
                    <a:pt x="27211" y="12836"/>
                    <a:pt x="27183" y="12836"/>
                  </a:cubicBezTo>
                  <a:cubicBezTo>
                    <a:pt x="26868" y="12833"/>
                    <a:pt x="26550" y="12814"/>
                    <a:pt x="26235" y="12775"/>
                  </a:cubicBezTo>
                  <a:cubicBezTo>
                    <a:pt x="26080" y="12756"/>
                    <a:pt x="25922" y="12736"/>
                    <a:pt x="25768" y="12704"/>
                  </a:cubicBezTo>
                  <a:cubicBezTo>
                    <a:pt x="25627" y="12675"/>
                    <a:pt x="25494" y="12612"/>
                    <a:pt x="25410" y="12490"/>
                  </a:cubicBezTo>
                  <a:cubicBezTo>
                    <a:pt x="25327" y="12371"/>
                    <a:pt x="25303" y="12206"/>
                    <a:pt x="25277" y="12066"/>
                  </a:cubicBezTo>
                  <a:cubicBezTo>
                    <a:pt x="25248" y="11913"/>
                    <a:pt x="25227" y="11758"/>
                    <a:pt x="25244" y="11605"/>
                  </a:cubicBezTo>
                  <a:cubicBezTo>
                    <a:pt x="25262" y="11452"/>
                    <a:pt x="25317" y="11301"/>
                    <a:pt x="25411" y="11182"/>
                  </a:cubicBezTo>
                  <a:cubicBezTo>
                    <a:pt x="25411" y="11137"/>
                    <a:pt x="25414" y="11091"/>
                    <a:pt x="25417" y="11045"/>
                  </a:cubicBezTo>
                  <a:cubicBezTo>
                    <a:pt x="25429" y="10892"/>
                    <a:pt x="25448" y="10737"/>
                    <a:pt x="25477" y="10586"/>
                  </a:cubicBezTo>
                  <a:cubicBezTo>
                    <a:pt x="25591" y="10003"/>
                    <a:pt x="25864" y="9456"/>
                    <a:pt x="26306" y="9052"/>
                  </a:cubicBezTo>
                  <a:cubicBezTo>
                    <a:pt x="26770" y="8628"/>
                    <a:pt x="27355" y="8359"/>
                    <a:pt x="27932" y="8129"/>
                  </a:cubicBezTo>
                  <a:cubicBezTo>
                    <a:pt x="28238" y="8007"/>
                    <a:pt x="28551" y="7899"/>
                    <a:pt x="28869" y="7810"/>
                  </a:cubicBezTo>
                  <a:cubicBezTo>
                    <a:pt x="29031" y="7763"/>
                    <a:pt x="29195" y="7721"/>
                    <a:pt x="29358" y="7682"/>
                  </a:cubicBezTo>
                  <a:cubicBezTo>
                    <a:pt x="29473" y="7656"/>
                    <a:pt x="29600" y="7627"/>
                    <a:pt x="29696" y="7579"/>
                  </a:cubicBezTo>
                  <a:cubicBezTo>
                    <a:pt x="29795" y="7529"/>
                    <a:pt x="29868" y="7473"/>
                    <a:pt x="29880" y="7365"/>
                  </a:cubicBezTo>
                  <a:cubicBezTo>
                    <a:pt x="29890" y="7293"/>
                    <a:pt x="29872" y="7219"/>
                    <a:pt x="29861" y="7148"/>
                  </a:cubicBezTo>
                  <a:cubicBezTo>
                    <a:pt x="29846" y="7061"/>
                    <a:pt x="29829" y="6975"/>
                    <a:pt x="29814" y="6890"/>
                  </a:cubicBezTo>
                  <a:cubicBezTo>
                    <a:pt x="29752" y="6552"/>
                    <a:pt x="29684" y="6214"/>
                    <a:pt x="29615" y="5878"/>
                  </a:cubicBezTo>
                  <a:cubicBezTo>
                    <a:pt x="29474" y="5205"/>
                    <a:pt x="29318" y="4535"/>
                    <a:pt x="29154" y="3868"/>
                  </a:cubicBezTo>
                  <a:cubicBezTo>
                    <a:pt x="28990" y="3204"/>
                    <a:pt x="28817" y="2539"/>
                    <a:pt x="28645" y="1876"/>
                  </a:cubicBezTo>
                  <a:cubicBezTo>
                    <a:pt x="28557" y="1544"/>
                    <a:pt x="28466" y="1213"/>
                    <a:pt x="28387" y="878"/>
                  </a:cubicBezTo>
                  <a:cubicBezTo>
                    <a:pt x="27561" y="610"/>
                    <a:pt x="26716" y="409"/>
                    <a:pt x="25857" y="273"/>
                  </a:cubicBezTo>
                  <a:cubicBezTo>
                    <a:pt x="24601" y="73"/>
                    <a:pt x="23329" y="1"/>
                    <a:pt x="22057" y="1"/>
                  </a:cubicBezTo>
                  <a:close/>
                </a:path>
              </a:pathLst>
            </a:custGeom>
            <a:solidFill>
              <a:srgbClr val="DDB9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9" name="Google Shape;2257;p56"/>
            <p:cNvSpPr/>
            <p:nvPr/>
          </p:nvSpPr>
          <p:spPr>
            <a:xfrm flipH="1">
              <a:off x="1369065" y="1825128"/>
              <a:ext cx="272603" cy="327998"/>
            </a:xfrm>
            <a:custGeom>
              <a:avLst/>
              <a:gdLst/>
              <a:ahLst/>
              <a:cxnLst/>
              <a:rect l="l" t="t" r="r" b="b"/>
              <a:pathLst>
                <a:path w="5466" h="6584" extrusionOk="0">
                  <a:moveTo>
                    <a:pt x="5382" y="0"/>
                  </a:moveTo>
                  <a:lnTo>
                    <a:pt x="5382" y="0"/>
                  </a:lnTo>
                  <a:cubicBezTo>
                    <a:pt x="5285" y="9"/>
                    <a:pt x="5188" y="17"/>
                    <a:pt x="5093" y="27"/>
                  </a:cubicBezTo>
                  <a:cubicBezTo>
                    <a:pt x="5043" y="463"/>
                    <a:pt x="4921" y="880"/>
                    <a:pt x="4730" y="1265"/>
                  </a:cubicBezTo>
                  <a:cubicBezTo>
                    <a:pt x="4478" y="1774"/>
                    <a:pt x="4123" y="2186"/>
                    <a:pt x="3705" y="2455"/>
                  </a:cubicBezTo>
                  <a:cubicBezTo>
                    <a:pt x="3682" y="2470"/>
                    <a:pt x="3660" y="2484"/>
                    <a:pt x="3637" y="2497"/>
                  </a:cubicBezTo>
                  <a:cubicBezTo>
                    <a:pt x="3593" y="2523"/>
                    <a:pt x="3547" y="2547"/>
                    <a:pt x="3503" y="2571"/>
                  </a:cubicBezTo>
                  <a:cubicBezTo>
                    <a:pt x="3458" y="2594"/>
                    <a:pt x="3412" y="2616"/>
                    <a:pt x="3366" y="2634"/>
                  </a:cubicBezTo>
                  <a:cubicBezTo>
                    <a:pt x="3092" y="2753"/>
                    <a:pt x="2802" y="2814"/>
                    <a:pt x="2518" y="2814"/>
                  </a:cubicBezTo>
                  <a:cubicBezTo>
                    <a:pt x="2395" y="2814"/>
                    <a:pt x="2271" y="2803"/>
                    <a:pt x="2152" y="2780"/>
                  </a:cubicBezTo>
                  <a:cubicBezTo>
                    <a:pt x="1617" y="2674"/>
                    <a:pt x="1121" y="2329"/>
                    <a:pt x="754" y="1809"/>
                  </a:cubicBezTo>
                  <a:cubicBezTo>
                    <a:pt x="587" y="1573"/>
                    <a:pt x="445" y="1294"/>
                    <a:pt x="320" y="961"/>
                  </a:cubicBezTo>
                  <a:cubicBezTo>
                    <a:pt x="298" y="966"/>
                    <a:pt x="277" y="968"/>
                    <a:pt x="255" y="973"/>
                  </a:cubicBezTo>
                  <a:cubicBezTo>
                    <a:pt x="202" y="981"/>
                    <a:pt x="148" y="991"/>
                    <a:pt x="92" y="1000"/>
                  </a:cubicBezTo>
                  <a:cubicBezTo>
                    <a:pt x="83" y="1141"/>
                    <a:pt x="76" y="1280"/>
                    <a:pt x="70" y="1421"/>
                  </a:cubicBezTo>
                  <a:cubicBezTo>
                    <a:pt x="1" y="3107"/>
                    <a:pt x="138" y="4795"/>
                    <a:pt x="482" y="6449"/>
                  </a:cubicBezTo>
                  <a:cubicBezTo>
                    <a:pt x="1068" y="6518"/>
                    <a:pt x="1660" y="6583"/>
                    <a:pt x="2251" y="6583"/>
                  </a:cubicBezTo>
                  <a:cubicBezTo>
                    <a:pt x="2469" y="6583"/>
                    <a:pt x="2686" y="6574"/>
                    <a:pt x="2903" y="6554"/>
                  </a:cubicBezTo>
                  <a:cubicBezTo>
                    <a:pt x="3600" y="6486"/>
                    <a:pt x="4276" y="6294"/>
                    <a:pt x="4960" y="6143"/>
                  </a:cubicBezTo>
                  <a:cubicBezTo>
                    <a:pt x="5010" y="6131"/>
                    <a:pt x="5059" y="6121"/>
                    <a:pt x="5111" y="6110"/>
                  </a:cubicBezTo>
                  <a:cubicBezTo>
                    <a:pt x="5163" y="6101"/>
                    <a:pt x="5213" y="6089"/>
                    <a:pt x="5265" y="6079"/>
                  </a:cubicBezTo>
                  <a:cubicBezTo>
                    <a:pt x="5332" y="6066"/>
                    <a:pt x="5400" y="6055"/>
                    <a:pt x="5466" y="6043"/>
                  </a:cubicBezTo>
                  <a:cubicBezTo>
                    <a:pt x="5360" y="4959"/>
                    <a:pt x="5279" y="3874"/>
                    <a:pt x="5224" y="2785"/>
                  </a:cubicBezTo>
                  <a:cubicBezTo>
                    <a:pt x="5183" y="1855"/>
                    <a:pt x="5169" y="910"/>
                    <a:pt x="5382" y="0"/>
                  </a:cubicBezTo>
                  <a:close/>
                </a:path>
              </a:pathLst>
            </a:custGeom>
            <a:solidFill>
              <a:srgbClr val="CCF5F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10" name="Google Shape;2258;p56"/>
            <p:cNvSpPr/>
            <p:nvPr/>
          </p:nvSpPr>
          <p:spPr>
            <a:xfrm flipH="1">
              <a:off x="1181196" y="1822388"/>
              <a:ext cx="128122" cy="397743"/>
            </a:xfrm>
            <a:custGeom>
              <a:avLst/>
              <a:gdLst/>
              <a:ahLst/>
              <a:cxnLst/>
              <a:rect l="l" t="t" r="r" b="b"/>
              <a:pathLst>
                <a:path w="2569" h="7984" extrusionOk="0">
                  <a:moveTo>
                    <a:pt x="122" y="0"/>
                  </a:moveTo>
                  <a:cubicBezTo>
                    <a:pt x="91" y="0"/>
                    <a:pt x="60" y="0"/>
                    <a:pt x="30" y="1"/>
                  </a:cubicBezTo>
                  <a:cubicBezTo>
                    <a:pt x="4" y="1247"/>
                    <a:pt x="120" y="2491"/>
                    <a:pt x="386" y="3710"/>
                  </a:cubicBezTo>
                  <a:cubicBezTo>
                    <a:pt x="526" y="4355"/>
                    <a:pt x="708" y="4992"/>
                    <a:pt x="930" y="5616"/>
                  </a:cubicBezTo>
                  <a:cubicBezTo>
                    <a:pt x="1120" y="6152"/>
                    <a:pt x="1337" y="6691"/>
                    <a:pt x="1674" y="7155"/>
                  </a:cubicBezTo>
                  <a:cubicBezTo>
                    <a:pt x="1832" y="7374"/>
                    <a:pt x="2022" y="7579"/>
                    <a:pt x="2243" y="7735"/>
                  </a:cubicBezTo>
                  <a:cubicBezTo>
                    <a:pt x="2354" y="7815"/>
                    <a:pt x="2462" y="7898"/>
                    <a:pt x="2569" y="7984"/>
                  </a:cubicBezTo>
                  <a:cubicBezTo>
                    <a:pt x="2414" y="7021"/>
                    <a:pt x="2232" y="6061"/>
                    <a:pt x="2006" y="5111"/>
                  </a:cubicBezTo>
                  <a:cubicBezTo>
                    <a:pt x="2002" y="5098"/>
                    <a:pt x="1998" y="5085"/>
                    <a:pt x="1997" y="5072"/>
                  </a:cubicBezTo>
                  <a:cubicBezTo>
                    <a:pt x="1385" y="4482"/>
                    <a:pt x="889" y="3773"/>
                    <a:pt x="544" y="2967"/>
                  </a:cubicBezTo>
                  <a:cubicBezTo>
                    <a:pt x="253" y="2289"/>
                    <a:pt x="1" y="1366"/>
                    <a:pt x="135" y="624"/>
                  </a:cubicBezTo>
                  <a:cubicBezTo>
                    <a:pt x="177" y="392"/>
                    <a:pt x="249" y="186"/>
                    <a:pt x="345" y="2"/>
                  </a:cubicBezTo>
                  <a:cubicBezTo>
                    <a:pt x="271" y="1"/>
                    <a:pt x="197" y="0"/>
                    <a:pt x="122" y="0"/>
                  </a:cubicBezTo>
                  <a:close/>
                </a:path>
              </a:pathLst>
            </a:custGeom>
            <a:solidFill>
              <a:srgbClr val="CCF5F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11" name="Google Shape;2259;p56"/>
            <p:cNvSpPr/>
            <p:nvPr/>
          </p:nvSpPr>
          <p:spPr>
            <a:xfrm flipH="1">
              <a:off x="1708298" y="2199063"/>
              <a:ext cx="183232" cy="98838"/>
            </a:xfrm>
            <a:custGeom>
              <a:avLst/>
              <a:gdLst/>
              <a:ahLst/>
              <a:cxnLst/>
              <a:rect l="l" t="t" r="r" b="b"/>
              <a:pathLst>
                <a:path w="3674" h="1984" extrusionOk="0">
                  <a:moveTo>
                    <a:pt x="246" y="0"/>
                  </a:moveTo>
                  <a:cubicBezTo>
                    <a:pt x="162" y="243"/>
                    <a:pt x="81" y="487"/>
                    <a:pt x="1" y="731"/>
                  </a:cubicBezTo>
                  <a:cubicBezTo>
                    <a:pt x="119" y="801"/>
                    <a:pt x="239" y="867"/>
                    <a:pt x="361" y="933"/>
                  </a:cubicBezTo>
                  <a:cubicBezTo>
                    <a:pt x="371" y="933"/>
                    <a:pt x="381" y="936"/>
                    <a:pt x="392" y="939"/>
                  </a:cubicBezTo>
                  <a:cubicBezTo>
                    <a:pt x="529" y="983"/>
                    <a:pt x="665" y="1030"/>
                    <a:pt x="802" y="1075"/>
                  </a:cubicBezTo>
                  <a:cubicBezTo>
                    <a:pt x="1388" y="1271"/>
                    <a:pt x="1974" y="1465"/>
                    <a:pt x="2560" y="1661"/>
                  </a:cubicBezTo>
                  <a:lnTo>
                    <a:pt x="3525" y="1984"/>
                  </a:lnTo>
                  <a:cubicBezTo>
                    <a:pt x="3576" y="1668"/>
                    <a:pt x="3639" y="1355"/>
                    <a:pt x="3674" y="1038"/>
                  </a:cubicBezTo>
                  <a:cubicBezTo>
                    <a:pt x="2497" y="842"/>
                    <a:pt x="1347" y="495"/>
                    <a:pt x="246" y="0"/>
                  </a:cubicBezTo>
                  <a:close/>
                </a:path>
              </a:pathLst>
            </a:custGeom>
            <a:solidFill>
              <a:srgbClr val="CCF5F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12" name="Google Shape;2260;p56"/>
            <p:cNvSpPr/>
            <p:nvPr/>
          </p:nvSpPr>
          <p:spPr>
            <a:xfrm flipH="1">
              <a:off x="1698074" y="1886554"/>
              <a:ext cx="166275" cy="319181"/>
            </a:xfrm>
            <a:custGeom>
              <a:avLst/>
              <a:gdLst/>
              <a:ahLst/>
              <a:cxnLst/>
              <a:rect l="l" t="t" r="r" b="b"/>
              <a:pathLst>
                <a:path w="3334" h="6407" extrusionOk="0">
                  <a:moveTo>
                    <a:pt x="3333" y="1"/>
                  </a:moveTo>
                  <a:lnTo>
                    <a:pt x="3333" y="1"/>
                  </a:lnTo>
                  <a:cubicBezTo>
                    <a:pt x="3122" y="60"/>
                    <a:pt x="2915" y="139"/>
                    <a:pt x="2723" y="247"/>
                  </a:cubicBezTo>
                  <a:cubicBezTo>
                    <a:pt x="2452" y="400"/>
                    <a:pt x="2218" y="600"/>
                    <a:pt x="2014" y="830"/>
                  </a:cubicBezTo>
                  <a:cubicBezTo>
                    <a:pt x="1590" y="1304"/>
                    <a:pt x="1303" y="1894"/>
                    <a:pt x="1069" y="2480"/>
                  </a:cubicBezTo>
                  <a:cubicBezTo>
                    <a:pt x="779" y="3200"/>
                    <a:pt x="534" y="3941"/>
                    <a:pt x="268" y="4672"/>
                  </a:cubicBezTo>
                  <a:cubicBezTo>
                    <a:pt x="178" y="4919"/>
                    <a:pt x="88" y="5167"/>
                    <a:pt x="0" y="5417"/>
                  </a:cubicBezTo>
                  <a:cubicBezTo>
                    <a:pt x="1024" y="5886"/>
                    <a:pt x="2089" y="6216"/>
                    <a:pt x="3178" y="6407"/>
                  </a:cubicBezTo>
                  <a:cubicBezTo>
                    <a:pt x="3187" y="5830"/>
                    <a:pt x="3158" y="5252"/>
                    <a:pt x="3123" y="4678"/>
                  </a:cubicBezTo>
                  <a:lnTo>
                    <a:pt x="3106" y="4377"/>
                  </a:lnTo>
                  <a:cubicBezTo>
                    <a:pt x="3099" y="4259"/>
                    <a:pt x="3093" y="4139"/>
                    <a:pt x="3087" y="4022"/>
                  </a:cubicBezTo>
                  <a:cubicBezTo>
                    <a:pt x="3056" y="3389"/>
                    <a:pt x="3044" y="2759"/>
                    <a:pt x="3096" y="2124"/>
                  </a:cubicBezTo>
                  <a:cubicBezTo>
                    <a:pt x="3157" y="1413"/>
                    <a:pt x="3259" y="709"/>
                    <a:pt x="3333" y="1"/>
                  </a:cubicBezTo>
                  <a:close/>
                </a:path>
              </a:pathLst>
            </a:custGeom>
            <a:solidFill>
              <a:srgbClr val="CCF5F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13" name="Google Shape;2261;p56"/>
            <p:cNvSpPr/>
            <p:nvPr/>
          </p:nvSpPr>
          <p:spPr>
            <a:xfrm flipH="1">
              <a:off x="940162" y="1884013"/>
              <a:ext cx="103485" cy="236235"/>
            </a:xfrm>
            <a:custGeom>
              <a:avLst/>
              <a:gdLst/>
              <a:ahLst/>
              <a:cxnLst/>
              <a:rect l="l" t="t" r="r" b="b"/>
              <a:pathLst>
                <a:path w="2075" h="4742" extrusionOk="0">
                  <a:moveTo>
                    <a:pt x="1210" y="1"/>
                  </a:moveTo>
                  <a:cubicBezTo>
                    <a:pt x="1200" y="80"/>
                    <a:pt x="1192" y="157"/>
                    <a:pt x="1182" y="234"/>
                  </a:cubicBezTo>
                  <a:cubicBezTo>
                    <a:pt x="1176" y="285"/>
                    <a:pt x="1169" y="335"/>
                    <a:pt x="1163" y="385"/>
                  </a:cubicBezTo>
                  <a:cubicBezTo>
                    <a:pt x="1156" y="436"/>
                    <a:pt x="1150" y="486"/>
                    <a:pt x="1143" y="536"/>
                  </a:cubicBezTo>
                  <a:cubicBezTo>
                    <a:pt x="1095" y="870"/>
                    <a:pt x="1037" y="1201"/>
                    <a:pt x="967" y="1530"/>
                  </a:cubicBezTo>
                  <a:cubicBezTo>
                    <a:pt x="937" y="1676"/>
                    <a:pt x="903" y="1823"/>
                    <a:pt x="868" y="1969"/>
                  </a:cubicBezTo>
                  <a:cubicBezTo>
                    <a:pt x="827" y="2143"/>
                    <a:pt x="781" y="2317"/>
                    <a:pt x="734" y="2490"/>
                  </a:cubicBezTo>
                  <a:cubicBezTo>
                    <a:pt x="624" y="2889"/>
                    <a:pt x="497" y="3284"/>
                    <a:pt x="355" y="3674"/>
                  </a:cubicBezTo>
                  <a:cubicBezTo>
                    <a:pt x="343" y="3712"/>
                    <a:pt x="328" y="3748"/>
                    <a:pt x="315" y="3785"/>
                  </a:cubicBezTo>
                  <a:cubicBezTo>
                    <a:pt x="310" y="3796"/>
                    <a:pt x="308" y="3806"/>
                    <a:pt x="303" y="3814"/>
                  </a:cubicBezTo>
                  <a:cubicBezTo>
                    <a:pt x="288" y="3852"/>
                    <a:pt x="274" y="3890"/>
                    <a:pt x="261" y="3927"/>
                  </a:cubicBezTo>
                  <a:cubicBezTo>
                    <a:pt x="244" y="3974"/>
                    <a:pt x="224" y="4021"/>
                    <a:pt x="206" y="4067"/>
                  </a:cubicBezTo>
                  <a:cubicBezTo>
                    <a:pt x="141" y="4234"/>
                    <a:pt x="71" y="4400"/>
                    <a:pt x="0" y="4566"/>
                  </a:cubicBezTo>
                  <a:cubicBezTo>
                    <a:pt x="54" y="4586"/>
                    <a:pt x="106" y="4607"/>
                    <a:pt x="159" y="4626"/>
                  </a:cubicBezTo>
                  <a:cubicBezTo>
                    <a:pt x="207" y="4646"/>
                    <a:pt x="256" y="4665"/>
                    <a:pt x="302" y="4683"/>
                  </a:cubicBezTo>
                  <a:cubicBezTo>
                    <a:pt x="350" y="4702"/>
                    <a:pt x="396" y="4722"/>
                    <a:pt x="444" y="4741"/>
                  </a:cubicBezTo>
                  <a:cubicBezTo>
                    <a:pt x="583" y="4602"/>
                    <a:pt x="706" y="4451"/>
                    <a:pt x="818" y="4290"/>
                  </a:cubicBezTo>
                  <a:cubicBezTo>
                    <a:pt x="847" y="4248"/>
                    <a:pt x="878" y="4205"/>
                    <a:pt x="906" y="4161"/>
                  </a:cubicBezTo>
                  <a:cubicBezTo>
                    <a:pt x="925" y="4131"/>
                    <a:pt x="944" y="4098"/>
                    <a:pt x="964" y="4067"/>
                  </a:cubicBezTo>
                  <a:cubicBezTo>
                    <a:pt x="971" y="4054"/>
                    <a:pt x="977" y="4043"/>
                    <a:pt x="984" y="4029"/>
                  </a:cubicBezTo>
                  <a:cubicBezTo>
                    <a:pt x="1312" y="3480"/>
                    <a:pt x="1536" y="2873"/>
                    <a:pt x="1709" y="2259"/>
                  </a:cubicBezTo>
                  <a:cubicBezTo>
                    <a:pt x="1857" y="1734"/>
                    <a:pt x="1965" y="1199"/>
                    <a:pt x="2038" y="657"/>
                  </a:cubicBezTo>
                  <a:cubicBezTo>
                    <a:pt x="2045" y="608"/>
                    <a:pt x="2051" y="558"/>
                    <a:pt x="2058" y="507"/>
                  </a:cubicBezTo>
                  <a:cubicBezTo>
                    <a:pt x="2064" y="464"/>
                    <a:pt x="2068" y="418"/>
                    <a:pt x="2074" y="375"/>
                  </a:cubicBezTo>
                  <a:cubicBezTo>
                    <a:pt x="2054" y="366"/>
                    <a:pt x="2032" y="357"/>
                    <a:pt x="2011" y="348"/>
                  </a:cubicBezTo>
                  <a:cubicBezTo>
                    <a:pt x="1882" y="288"/>
                    <a:pt x="1750" y="228"/>
                    <a:pt x="1619" y="170"/>
                  </a:cubicBezTo>
                  <a:cubicBezTo>
                    <a:pt x="1483" y="112"/>
                    <a:pt x="1348" y="56"/>
                    <a:pt x="1210" y="1"/>
                  </a:cubicBezTo>
                  <a:close/>
                </a:path>
              </a:pathLst>
            </a:custGeom>
            <a:solidFill>
              <a:srgbClr val="CCF5F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14" name="Google Shape;2262;p56"/>
            <p:cNvSpPr/>
            <p:nvPr/>
          </p:nvSpPr>
          <p:spPr>
            <a:xfrm flipH="1">
              <a:off x="1026741" y="1822737"/>
              <a:ext cx="268065" cy="273747"/>
            </a:xfrm>
            <a:custGeom>
              <a:avLst/>
              <a:gdLst/>
              <a:ahLst/>
              <a:cxnLst/>
              <a:rect l="l" t="t" r="r" b="b"/>
              <a:pathLst>
                <a:path w="5375" h="5495" extrusionOk="0">
                  <a:moveTo>
                    <a:pt x="355" y="0"/>
                  </a:moveTo>
                  <a:cubicBezTo>
                    <a:pt x="92" y="447"/>
                    <a:pt x="1" y="976"/>
                    <a:pt x="121" y="1630"/>
                  </a:cubicBezTo>
                  <a:cubicBezTo>
                    <a:pt x="235" y="2253"/>
                    <a:pt x="422" y="2867"/>
                    <a:pt x="737" y="3423"/>
                  </a:cubicBezTo>
                  <a:cubicBezTo>
                    <a:pt x="1042" y="3968"/>
                    <a:pt x="1417" y="4458"/>
                    <a:pt x="1850" y="4884"/>
                  </a:cubicBezTo>
                  <a:cubicBezTo>
                    <a:pt x="1854" y="4883"/>
                    <a:pt x="1858" y="4883"/>
                    <a:pt x="1863" y="4883"/>
                  </a:cubicBezTo>
                  <a:cubicBezTo>
                    <a:pt x="1873" y="4883"/>
                    <a:pt x="1884" y="4885"/>
                    <a:pt x="1897" y="4886"/>
                  </a:cubicBezTo>
                  <a:cubicBezTo>
                    <a:pt x="2671" y="5042"/>
                    <a:pt x="3435" y="5246"/>
                    <a:pt x="4184" y="5494"/>
                  </a:cubicBezTo>
                  <a:cubicBezTo>
                    <a:pt x="4489" y="4800"/>
                    <a:pt x="4738" y="4090"/>
                    <a:pt x="4933" y="3365"/>
                  </a:cubicBezTo>
                  <a:cubicBezTo>
                    <a:pt x="4970" y="3222"/>
                    <a:pt x="5007" y="3079"/>
                    <a:pt x="5042" y="2935"/>
                  </a:cubicBezTo>
                  <a:cubicBezTo>
                    <a:pt x="5077" y="2776"/>
                    <a:pt x="5112" y="2619"/>
                    <a:pt x="5143" y="2461"/>
                  </a:cubicBezTo>
                  <a:cubicBezTo>
                    <a:pt x="5194" y="2209"/>
                    <a:pt x="5239" y="1955"/>
                    <a:pt x="5277" y="1699"/>
                  </a:cubicBezTo>
                  <a:lnTo>
                    <a:pt x="5299" y="1547"/>
                  </a:lnTo>
                  <a:cubicBezTo>
                    <a:pt x="5303" y="1520"/>
                    <a:pt x="5306" y="1491"/>
                    <a:pt x="5310" y="1463"/>
                  </a:cubicBezTo>
                  <a:cubicBezTo>
                    <a:pt x="5313" y="1441"/>
                    <a:pt x="5316" y="1420"/>
                    <a:pt x="5318" y="1397"/>
                  </a:cubicBezTo>
                  <a:cubicBezTo>
                    <a:pt x="5329" y="1321"/>
                    <a:pt x="5338" y="1246"/>
                    <a:pt x="5346" y="1170"/>
                  </a:cubicBezTo>
                  <a:cubicBezTo>
                    <a:pt x="5357" y="1083"/>
                    <a:pt x="5365" y="996"/>
                    <a:pt x="5374" y="909"/>
                  </a:cubicBezTo>
                  <a:cubicBezTo>
                    <a:pt x="5309" y="887"/>
                    <a:pt x="5245" y="865"/>
                    <a:pt x="5179" y="845"/>
                  </a:cubicBezTo>
                  <a:cubicBezTo>
                    <a:pt x="5108" y="822"/>
                    <a:pt x="5037" y="799"/>
                    <a:pt x="4967" y="777"/>
                  </a:cubicBezTo>
                  <a:cubicBezTo>
                    <a:pt x="4029" y="486"/>
                    <a:pt x="3066" y="273"/>
                    <a:pt x="2094" y="144"/>
                  </a:cubicBezTo>
                  <a:cubicBezTo>
                    <a:pt x="1518" y="68"/>
                    <a:pt x="937" y="19"/>
                    <a:pt x="355" y="0"/>
                  </a:cubicBezTo>
                  <a:close/>
                </a:path>
              </a:pathLst>
            </a:custGeom>
            <a:solidFill>
              <a:srgbClr val="CCF5F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15" name="Google Shape;2263;p56"/>
            <p:cNvSpPr/>
            <p:nvPr/>
          </p:nvSpPr>
          <p:spPr>
            <a:xfrm flipH="1">
              <a:off x="977965" y="2693060"/>
              <a:ext cx="356588" cy="1158606"/>
            </a:xfrm>
            <a:custGeom>
              <a:avLst/>
              <a:gdLst/>
              <a:ahLst/>
              <a:cxnLst/>
              <a:rect l="l" t="t" r="r" b="b"/>
              <a:pathLst>
                <a:path w="7150" h="23257" extrusionOk="0">
                  <a:moveTo>
                    <a:pt x="4740" y="1"/>
                  </a:moveTo>
                  <a:lnTo>
                    <a:pt x="3250" y="1146"/>
                  </a:lnTo>
                  <a:cubicBezTo>
                    <a:pt x="3278" y="1202"/>
                    <a:pt x="3305" y="1257"/>
                    <a:pt x="3331" y="1312"/>
                  </a:cubicBezTo>
                  <a:cubicBezTo>
                    <a:pt x="3386" y="1423"/>
                    <a:pt x="3426" y="1541"/>
                    <a:pt x="3374" y="1661"/>
                  </a:cubicBezTo>
                  <a:cubicBezTo>
                    <a:pt x="3334" y="1753"/>
                    <a:pt x="3248" y="1820"/>
                    <a:pt x="3151" y="1846"/>
                  </a:cubicBezTo>
                  <a:cubicBezTo>
                    <a:pt x="3116" y="1856"/>
                    <a:pt x="3081" y="1861"/>
                    <a:pt x="3047" y="1861"/>
                  </a:cubicBezTo>
                  <a:cubicBezTo>
                    <a:pt x="2879" y="1861"/>
                    <a:pt x="2730" y="1751"/>
                    <a:pt x="2599" y="1649"/>
                  </a:cubicBezTo>
                  <a:lnTo>
                    <a:pt x="2556" y="1683"/>
                  </a:lnTo>
                  <a:cubicBezTo>
                    <a:pt x="2576" y="1732"/>
                    <a:pt x="2594" y="1784"/>
                    <a:pt x="2612" y="1835"/>
                  </a:cubicBezTo>
                  <a:cubicBezTo>
                    <a:pt x="2742" y="2203"/>
                    <a:pt x="2794" y="2659"/>
                    <a:pt x="2493" y="2959"/>
                  </a:cubicBezTo>
                  <a:cubicBezTo>
                    <a:pt x="2463" y="2989"/>
                    <a:pt x="2427" y="3002"/>
                    <a:pt x="2391" y="3002"/>
                  </a:cubicBezTo>
                  <a:cubicBezTo>
                    <a:pt x="2351" y="3002"/>
                    <a:pt x="2312" y="2986"/>
                    <a:pt x="2279" y="2959"/>
                  </a:cubicBezTo>
                  <a:cubicBezTo>
                    <a:pt x="2115" y="2827"/>
                    <a:pt x="1984" y="2659"/>
                    <a:pt x="1874" y="2480"/>
                  </a:cubicBezTo>
                  <a:lnTo>
                    <a:pt x="1874" y="2480"/>
                  </a:lnTo>
                  <a:cubicBezTo>
                    <a:pt x="1891" y="2603"/>
                    <a:pt x="1903" y="2728"/>
                    <a:pt x="1885" y="2849"/>
                  </a:cubicBezTo>
                  <a:cubicBezTo>
                    <a:pt x="1863" y="2996"/>
                    <a:pt x="1767" y="3129"/>
                    <a:pt x="1608" y="3129"/>
                  </a:cubicBezTo>
                  <a:cubicBezTo>
                    <a:pt x="1603" y="3129"/>
                    <a:pt x="1599" y="3129"/>
                    <a:pt x="1594" y="3129"/>
                  </a:cubicBezTo>
                  <a:cubicBezTo>
                    <a:pt x="1444" y="3122"/>
                    <a:pt x="1314" y="2978"/>
                    <a:pt x="1225" y="2867"/>
                  </a:cubicBezTo>
                  <a:cubicBezTo>
                    <a:pt x="1198" y="2834"/>
                    <a:pt x="1171" y="2799"/>
                    <a:pt x="1147" y="2763"/>
                  </a:cubicBezTo>
                  <a:lnTo>
                    <a:pt x="674" y="3125"/>
                  </a:lnTo>
                  <a:cubicBezTo>
                    <a:pt x="575" y="4876"/>
                    <a:pt x="475" y="6626"/>
                    <a:pt x="377" y="8376"/>
                  </a:cubicBezTo>
                  <a:cubicBezTo>
                    <a:pt x="273" y="10197"/>
                    <a:pt x="171" y="12017"/>
                    <a:pt x="68" y="13837"/>
                  </a:cubicBezTo>
                  <a:cubicBezTo>
                    <a:pt x="43" y="14268"/>
                    <a:pt x="1" y="14704"/>
                    <a:pt x="17" y="15135"/>
                  </a:cubicBezTo>
                  <a:cubicBezTo>
                    <a:pt x="34" y="15586"/>
                    <a:pt x="178" y="15992"/>
                    <a:pt x="345" y="16404"/>
                  </a:cubicBezTo>
                  <a:cubicBezTo>
                    <a:pt x="676" y="17219"/>
                    <a:pt x="1014" y="18030"/>
                    <a:pt x="1355" y="18841"/>
                  </a:cubicBezTo>
                  <a:cubicBezTo>
                    <a:pt x="1977" y="20321"/>
                    <a:pt x="2615" y="21792"/>
                    <a:pt x="3271" y="23257"/>
                  </a:cubicBezTo>
                  <a:cubicBezTo>
                    <a:pt x="3288" y="23245"/>
                    <a:pt x="3307" y="23235"/>
                    <a:pt x="3324" y="23223"/>
                  </a:cubicBezTo>
                  <a:cubicBezTo>
                    <a:pt x="3350" y="23208"/>
                    <a:pt x="3374" y="23193"/>
                    <a:pt x="3399" y="23178"/>
                  </a:cubicBezTo>
                  <a:cubicBezTo>
                    <a:pt x="3473" y="23133"/>
                    <a:pt x="3548" y="23088"/>
                    <a:pt x="3623" y="23044"/>
                  </a:cubicBezTo>
                  <a:cubicBezTo>
                    <a:pt x="3642" y="23033"/>
                    <a:pt x="3662" y="23020"/>
                    <a:pt x="3683" y="23008"/>
                  </a:cubicBezTo>
                  <a:cubicBezTo>
                    <a:pt x="3776" y="22955"/>
                    <a:pt x="3869" y="22900"/>
                    <a:pt x="3963" y="22847"/>
                  </a:cubicBezTo>
                  <a:cubicBezTo>
                    <a:pt x="3965" y="22846"/>
                    <a:pt x="3966" y="22846"/>
                    <a:pt x="3967" y="22845"/>
                  </a:cubicBezTo>
                  <a:cubicBezTo>
                    <a:pt x="3968" y="22842"/>
                    <a:pt x="3971" y="22842"/>
                    <a:pt x="3972" y="22841"/>
                  </a:cubicBezTo>
                  <a:lnTo>
                    <a:pt x="4089" y="22776"/>
                  </a:lnTo>
                  <a:cubicBezTo>
                    <a:pt x="4137" y="22750"/>
                    <a:pt x="4183" y="22724"/>
                    <a:pt x="4231" y="22697"/>
                  </a:cubicBezTo>
                  <a:cubicBezTo>
                    <a:pt x="4271" y="22676"/>
                    <a:pt x="4314" y="22653"/>
                    <a:pt x="4356" y="22631"/>
                  </a:cubicBezTo>
                  <a:cubicBezTo>
                    <a:pt x="4404" y="22605"/>
                    <a:pt x="4450" y="22580"/>
                    <a:pt x="4498" y="22556"/>
                  </a:cubicBezTo>
                  <a:lnTo>
                    <a:pt x="4633" y="22486"/>
                  </a:lnTo>
                  <a:cubicBezTo>
                    <a:pt x="4676" y="22463"/>
                    <a:pt x="4722" y="22440"/>
                    <a:pt x="4764" y="22418"/>
                  </a:cubicBezTo>
                  <a:cubicBezTo>
                    <a:pt x="4821" y="22389"/>
                    <a:pt x="4879" y="22361"/>
                    <a:pt x="4936" y="22332"/>
                  </a:cubicBezTo>
                  <a:cubicBezTo>
                    <a:pt x="4966" y="22317"/>
                    <a:pt x="4997" y="22302"/>
                    <a:pt x="5029" y="22285"/>
                  </a:cubicBezTo>
                  <a:cubicBezTo>
                    <a:pt x="5030" y="22285"/>
                    <a:pt x="5031" y="22284"/>
                    <a:pt x="5034" y="22284"/>
                  </a:cubicBezTo>
                  <a:cubicBezTo>
                    <a:pt x="5116" y="22244"/>
                    <a:pt x="5198" y="22203"/>
                    <a:pt x="5283" y="22164"/>
                  </a:cubicBezTo>
                  <a:cubicBezTo>
                    <a:pt x="5289" y="22161"/>
                    <a:pt x="5295" y="22158"/>
                    <a:pt x="5302" y="22155"/>
                  </a:cubicBezTo>
                  <a:cubicBezTo>
                    <a:pt x="5872" y="21884"/>
                    <a:pt x="6455" y="21639"/>
                    <a:pt x="7045" y="21415"/>
                  </a:cubicBezTo>
                  <a:lnTo>
                    <a:pt x="7149" y="21377"/>
                  </a:lnTo>
                  <a:cubicBezTo>
                    <a:pt x="7082" y="21164"/>
                    <a:pt x="7014" y="20951"/>
                    <a:pt x="6947" y="20738"/>
                  </a:cubicBezTo>
                  <a:cubicBezTo>
                    <a:pt x="6404" y="18998"/>
                    <a:pt x="5897" y="17234"/>
                    <a:pt x="5272" y="15520"/>
                  </a:cubicBezTo>
                  <a:cubicBezTo>
                    <a:pt x="5115" y="15095"/>
                    <a:pt x="4955" y="14665"/>
                    <a:pt x="4922" y="14210"/>
                  </a:cubicBezTo>
                  <a:cubicBezTo>
                    <a:pt x="4887" y="13736"/>
                    <a:pt x="5013" y="13267"/>
                    <a:pt x="5122" y="12810"/>
                  </a:cubicBezTo>
                  <a:cubicBezTo>
                    <a:pt x="5357" y="11823"/>
                    <a:pt x="5587" y="10837"/>
                    <a:pt x="5812" y="9848"/>
                  </a:cubicBezTo>
                  <a:cubicBezTo>
                    <a:pt x="6201" y="8136"/>
                    <a:pt x="6640" y="6414"/>
                    <a:pt x="6914" y="4679"/>
                  </a:cubicBezTo>
                  <a:cubicBezTo>
                    <a:pt x="7018" y="4019"/>
                    <a:pt x="7075" y="3349"/>
                    <a:pt x="7065" y="2683"/>
                  </a:cubicBezTo>
                  <a:cubicBezTo>
                    <a:pt x="5952" y="2144"/>
                    <a:pt x="5202" y="1152"/>
                    <a:pt x="4740" y="1"/>
                  </a:cubicBezTo>
                  <a:close/>
                </a:path>
              </a:pathLst>
            </a:custGeom>
            <a:solidFill>
              <a:srgbClr val="B8ECB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16" name="Google Shape;2264;p56"/>
            <p:cNvSpPr/>
            <p:nvPr/>
          </p:nvSpPr>
          <p:spPr>
            <a:xfrm flipH="1">
              <a:off x="982803" y="2641000"/>
              <a:ext cx="103236" cy="168284"/>
            </a:xfrm>
            <a:custGeom>
              <a:avLst/>
              <a:gdLst/>
              <a:ahLst/>
              <a:cxnLst/>
              <a:rect l="l" t="t" r="r" b="b"/>
              <a:pathLst>
                <a:path w="2070" h="3378" extrusionOk="0">
                  <a:moveTo>
                    <a:pt x="1117" y="0"/>
                  </a:moveTo>
                  <a:lnTo>
                    <a:pt x="1" y="859"/>
                  </a:lnTo>
                  <a:cubicBezTo>
                    <a:pt x="414" y="1919"/>
                    <a:pt x="1079" y="2841"/>
                    <a:pt x="2070" y="3377"/>
                  </a:cubicBezTo>
                  <a:cubicBezTo>
                    <a:pt x="2029" y="2617"/>
                    <a:pt x="1896" y="1864"/>
                    <a:pt x="1636" y="1138"/>
                  </a:cubicBezTo>
                  <a:cubicBezTo>
                    <a:pt x="1496" y="741"/>
                    <a:pt x="1317" y="366"/>
                    <a:pt x="1117" y="0"/>
                  </a:cubicBezTo>
                  <a:close/>
                </a:path>
              </a:pathLst>
            </a:custGeom>
            <a:solidFill>
              <a:srgbClr val="A0E5A5"/>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17" name="Google Shape;2265;p56"/>
            <p:cNvSpPr/>
            <p:nvPr/>
          </p:nvSpPr>
          <p:spPr>
            <a:xfrm flipH="1">
              <a:off x="1116810" y="2564728"/>
              <a:ext cx="123933" cy="131917"/>
            </a:xfrm>
            <a:custGeom>
              <a:avLst/>
              <a:gdLst/>
              <a:ahLst/>
              <a:cxnLst/>
              <a:rect l="l" t="t" r="r" b="b"/>
              <a:pathLst>
                <a:path w="2485" h="2648" extrusionOk="0">
                  <a:moveTo>
                    <a:pt x="2282" y="1"/>
                  </a:moveTo>
                  <a:cubicBezTo>
                    <a:pt x="1836" y="163"/>
                    <a:pt x="1385" y="319"/>
                    <a:pt x="933" y="466"/>
                  </a:cubicBezTo>
                  <a:cubicBezTo>
                    <a:pt x="944" y="487"/>
                    <a:pt x="955" y="511"/>
                    <a:pt x="962" y="537"/>
                  </a:cubicBezTo>
                  <a:cubicBezTo>
                    <a:pt x="1008" y="728"/>
                    <a:pt x="915" y="958"/>
                    <a:pt x="804" y="1110"/>
                  </a:cubicBezTo>
                  <a:cubicBezTo>
                    <a:pt x="611" y="1372"/>
                    <a:pt x="315" y="1557"/>
                    <a:pt x="1" y="1654"/>
                  </a:cubicBezTo>
                  <a:cubicBezTo>
                    <a:pt x="77" y="1721"/>
                    <a:pt x="149" y="1790"/>
                    <a:pt x="218" y="1864"/>
                  </a:cubicBezTo>
                  <a:cubicBezTo>
                    <a:pt x="439" y="2104"/>
                    <a:pt x="630" y="2369"/>
                    <a:pt x="799" y="2648"/>
                  </a:cubicBezTo>
                  <a:lnTo>
                    <a:pt x="2484" y="1353"/>
                  </a:lnTo>
                  <a:cubicBezTo>
                    <a:pt x="2383" y="905"/>
                    <a:pt x="2317" y="449"/>
                    <a:pt x="2282" y="1"/>
                  </a:cubicBezTo>
                  <a:close/>
                </a:path>
              </a:pathLst>
            </a:custGeom>
            <a:solidFill>
              <a:srgbClr val="B8ECB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18" name="Google Shape;2266;p56"/>
            <p:cNvSpPr/>
            <p:nvPr/>
          </p:nvSpPr>
          <p:spPr>
            <a:xfrm flipH="1">
              <a:off x="1061352" y="2549783"/>
              <a:ext cx="51169" cy="72335"/>
            </a:xfrm>
            <a:custGeom>
              <a:avLst/>
              <a:gdLst/>
              <a:ahLst/>
              <a:cxnLst/>
              <a:rect l="l" t="t" r="r" b="b"/>
              <a:pathLst>
                <a:path w="1026" h="1452" extrusionOk="0">
                  <a:moveTo>
                    <a:pt x="512" y="0"/>
                  </a:moveTo>
                  <a:cubicBezTo>
                    <a:pt x="341" y="65"/>
                    <a:pt x="171" y="131"/>
                    <a:pt x="0" y="193"/>
                  </a:cubicBezTo>
                  <a:cubicBezTo>
                    <a:pt x="29" y="610"/>
                    <a:pt x="84" y="1034"/>
                    <a:pt x="171" y="1452"/>
                  </a:cubicBezTo>
                  <a:lnTo>
                    <a:pt x="1025" y="795"/>
                  </a:lnTo>
                  <a:cubicBezTo>
                    <a:pt x="856" y="529"/>
                    <a:pt x="682" y="266"/>
                    <a:pt x="512" y="0"/>
                  </a:cubicBezTo>
                  <a:close/>
                </a:path>
              </a:pathLst>
            </a:custGeom>
            <a:solidFill>
              <a:srgbClr val="A0E5A5"/>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19" name="Google Shape;2267;p56"/>
            <p:cNvSpPr/>
            <p:nvPr/>
          </p:nvSpPr>
          <p:spPr>
            <a:xfrm flipH="1">
              <a:off x="1368417" y="2723449"/>
              <a:ext cx="360229" cy="378663"/>
            </a:xfrm>
            <a:custGeom>
              <a:avLst/>
              <a:gdLst/>
              <a:ahLst/>
              <a:cxnLst/>
              <a:rect l="l" t="t" r="r" b="b"/>
              <a:pathLst>
                <a:path w="7223" h="7601" extrusionOk="0">
                  <a:moveTo>
                    <a:pt x="3692" y="0"/>
                  </a:moveTo>
                  <a:cubicBezTo>
                    <a:pt x="3555" y="1651"/>
                    <a:pt x="2709" y="3208"/>
                    <a:pt x="1120" y="3780"/>
                  </a:cubicBezTo>
                  <a:cubicBezTo>
                    <a:pt x="766" y="4874"/>
                    <a:pt x="451" y="5979"/>
                    <a:pt x="143" y="7088"/>
                  </a:cubicBezTo>
                  <a:cubicBezTo>
                    <a:pt x="97" y="7257"/>
                    <a:pt x="48" y="7429"/>
                    <a:pt x="1" y="7601"/>
                  </a:cubicBezTo>
                  <a:lnTo>
                    <a:pt x="7091" y="2147"/>
                  </a:lnTo>
                  <a:cubicBezTo>
                    <a:pt x="7112" y="2030"/>
                    <a:pt x="7134" y="1912"/>
                    <a:pt x="7155" y="1796"/>
                  </a:cubicBezTo>
                  <a:cubicBezTo>
                    <a:pt x="7161" y="1761"/>
                    <a:pt x="7190" y="1725"/>
                    <a:pt x="7222" y="1705"/>
                  </a:cubicBezTo>
                  <a:cubicBezTo>
                    <a:pt x="7150" y="1214"/>
                    <a:pt x="7075" y="724"/>
                    <a:pt x="6998" y="234"/>
                  </a:cubicBezTo>
                  <a:cubicBezTo>
                    <a:pt x="5896" y="179"/>
                    <a:pt x="4793" y="90"/>
                    <a:pt x="3692" y="0"/>
                  </a:cubicBezTo>
                  <a:close/>
                </a:path>
              </a:pathLst>
            </a:custGeom>
            <a:solidFill>
              <a:srgbClr val="B8ECB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20" name="Google Shape;2268;p56"/>
            <p:cNvSpPr/>
            <p:nvPr/>
          </p:nvSpPr>
          <p:spPr>
            <a:xfrm flipH="1">
              <a:off x="1340788" y="2735804"/>
              <a:ext cx="23739" cy="69495"/>
            </a:xfrm>
            <a:custGeom>
              <a:avLst/>
              <a:gdLst/>
              <a:ahLst/>
              <a:cxnLst/>
              <a:rect l="l" t="t" r="r" b="b"/>
              <a:pathLst>
                <a:path w="476" h="1395" extrusionOk="0">
                  <a:moveTo>
                    <a:pt x="0" y="1"/>
                  </a:moveTo>
                  <a:lnTo>
                    <a:pt x="0" y="1"/>
                  </a:lnTo>
                  <a:cubicBezTo>
                    <a:pt x="72" y="465"/>
                    <a:pt x="143" y="930"/>
                    <a:pt x="214" y="1394"/>
                  </a:cubicBezTo>
                  <a:cubicBezTo>
                    <a:pt x="299" y="1378"/>
                    <a:pt x="386" y="1362"/>
                    <a:pt x="472" y="1346"/>
                  </a:cubicBezTo>
                  <a:cubicBezTo>
                    <a:pt x="473" y="1175"/>
                    <a:pt x="475" y="1003"/>
                    <a:pt x="472" y="833"/>
                  </a:cubicBezTo>
                  <a:cubicBezTo>
                    <a:pt x="466" y="544"/>
                    <a:pt x="454" y="258"/>
                    <a:pt x="301" y="12"/>
                  </a:cubicBezTo>
                  <a:cubicBezTo>
                    <a:pt x="200" y="8"/>
                    <a:pt x="100" y="4"/>
                    <a:pt x="0" y="1"/>
                  </a:cubicBezTo>
                  <a:close/>
                </a:path>
              </a:pathLst>
            </a:custGeom>
            <a:solidFill>
              <a:srgbClr val="B8ECB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21" name="Google Shape;2269;p56"/>
            <p:cNvSpPr/>
            <p:nvPr/>
          </p:nvSpPr>
          <p:spPr>
            <a:xfrm flipH="1">
              <a:off x="1559279" y="2718467"/>
              <a:ext cx="107326" cy="174461"/>
            </a:xfrm>
            <a:custGeom>
              <a:avLst/>
              <a:gdLst/>
              <a:ahLst/>
              <a:cxnLst/>
              <a:rect l="l" t="t" r="r" b="b"/>
              <a:pathLst>
                <a:path w="2152" h="3502" extrusionOk="0">
                  <a:moveTo>
                    <a:pt x="1260" y="0"/>
                  </a:moveTo>
                  <a:cubicBezTo>
                    <a:pt x="1247" y="58"/>
                    <a:pt x="1232" y="117"/>
                    <a:pt x="1217" y="176"/>
                  </a:cubicBezTo>
                  <a:cubicBezTo>
                    <a:pt x="999" y="956"/>
                    <a:pt x="645" y="1695"/>
                    <a:pt x="367" y="2451"/>
                  </a:cubicBezTo>
                  <a:cubicBezTo>
                    <a:pt x="240" y="2800"/>
                    <a:pt x="118" y="3150"/>
                    <a:pt x="1" y="3502"/>
                  </a:cubicBezTo>
                  <a:cubicBezTo>
                    <a:pt x="1335" y="2902"/>
                    <a:pt x="2029" y="1532"/>
                    <a:pt x="2151" y="74"/>
                  </a:cubicBezTo>
                  <a:cubicBezTo>
                    <a:pt x="1853" y="49"/>
                    <a:pt x="1556" y="25"/>
                    <a:pt x="1260" y="0"/>
                  </a:cubicBezTo>
                  <a:close/>
                </a:path>
              </a:pathLst>
            </a:custGeom>
            <a:solidFill>
              <a:srgbClr val="A0E5A5"/>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22" name="Google Shape;2270;p56"/>
            <p:cNvSpPr/>
            <p:nvPr/>
          </p:nvSpPr>
          <p:spPr>
            <a:xfrm flipH="1">
              <a:off x="1393054" y="2919533"/>
              <a:ext cx="374044" cy="993411"/>
            </a:xfrm>
            <a:custGeom>
              <a:avLst/>
              <a:gdLst/>
              <a:ahLst/>
              <a:cxnLst/>
              <a:rect l="l" t="t" r="r" b="b"/>
              <a:pathLst>
                <a:path w="7500" h="19941" extrusionOk="0">
                  <a:moveTo>
                    <a:pt x="7499" y="1"/>
                  </a:moveTo>
                  <a:lnTo>
                    <a:pt x="281" y="5553"/>
                  </a:lnTo>
                  <a:cubicBezTo>
                    <a:pt x="110" y="6358"/>
                    <a:pt x="1" y="7170"/>
                    <a:pt x="36" y="7999"/>
                  </a:cubicBezTo>
                  <a:cubicBezTo>
                    <a:pt x="72" y="8861"/>
                    <a:pt x="231" y="9712"/>
                    <a:pt x="373" y="10560"/>
                  </a:cubicBezTo>
                  <a:cubicBezTo>
                    <a:pt x="508" y="11361"/>
                    <a:pt x="637" y="12162"/>
                    <a:pt x="763" y="12964"/>
                  </a:cubicBezTo>
                  <a:cubicBezTo>
                    <a:pt x="1020" y="14597"/>
                    <a:pt x="1268" y="16231"/>
                    <a:pt x="1530" y="17861"/>
                  </a:cubicBezTo>
                  <a:cubicBezTo>
                    <a:pt x="1643" y="18555"/>
                    <a:pt x="1759" y="19248"/>
                    <a:pt x="1877" y="19941"/>
                  </a:cubicBezTo>
                  <a:cubicBezTo>
                    <a:pt x="1918" y="19927"/>
                    <a:pt x="1958" y="19914"/>
                    <a:pt x="1998" y="19901"/>
                  </a:cubicBezTo>
                  <a:cubicBezTo>
                    <a:pt x="2021" y="19894"/>
                    <a:pt x="2046" y="19885"/>
                    <a:pt x="2069" y="19878"/>
                  </a:cubicBezTo>
                  <a:cubicBezTo>
                    <a:pt x="2172" y="19845"/>
                    <a:pt x="2273" y="19813"/>
                    <a:pt x="2377" y="19782"/>
                  </a:cubicBezTo>
                  <a:cubicBezTo>
                    <a:pt x="2378" y="19782"/>
                    <a:pt x="2380" y="19781"/>
                    <a:pt x="2381" y="19781"/>
                  </a:cubicBezTo>
                  <a:cubicBezTo>
                    <a:pt x="2382" y="19781"/>
                    <a:pt x="2383" y="19781"/>
                    <a:pt x="2383" y="19780"/>
                  </a:cubicBezTo>
                  <a:cubicBezTo>
                    <a:pt x="2421" y="19768"/>
                    <a:pt x="2458" y="19758"/>
                    <a:pt x="2494" y="19746"/>
                  </a:cubicBezTo>
                  <a:cubicBezTo>
                    <a:pt x="2554" y="19729"/>
                    <a:pt x="2612" y="19711"/>
                    <a:pt x="2671" y="19694"/>
                  </a:cubicBezTo>
                  <a:cubicBezTo>
                    <a:pt x="2693" y="19688"/>
                    <a:pt x="2717" y="19681"/>
                    <a:pt x="2740" y="19675"/>
                  </a:cubicBezTo>
                  <a:cubicBezTo>
                    <a:pt x="3004" y="19600"/>
                    <a:pt x="3274" y="19528"/>
                    <a:pt x="3542" y="19463"/>
                  </a:cubicBezTo>
                  <a:cubicBezTo>
                    <a:pt x="3932" y="19368"/>
                    <a:pt x="4326" y="19283"/>
                    <a:pt x="4721" y="19211"/>
                  </a:cubicBezTo>
                  <a:cubicBezTo>
                    <a:pt x="4924" y="19173"/>
                    <a:pt x="5128" y="19138"/>
                    <a:pt x="5334" y="19104"/>
                  </a:cubicBezTo>
                  <a:cubicBezTo>
                    <a:pt x="5551" y="19069"/>
                    <a:pt x="5770" y="19038"/>
                    <a:pt x="5987" y="19010"/>
                  </a:cubicBezTo>
                  <a:cubicBezTo>
                    <a:pt x="5903" y="18089"/>
                    <a:pt x="5817" y="17168"/>
                    <a:pt x="5726" y="16248"/>
                  </a:cubicBezTo>
                  <a:cubicBezTo>
                    <a:pt x="5589" y="14855"/>
                    <a:pt x="5499" y="13456"/>
                    <a:pt x="5302" y="12070"/>
                  </a:cubicBezTo>
                  <a:cubicBezTo>
                    <a:pt x="5190" y="11276"/>
                    <a:pt x="4992" y="10499"/>
                    <a:pt x="5010" y="9692"/>
                  </a:cubicBezTo>
                  <a:cubicBezTo>
                    <a:pt x="5026" y="8944"/>
                    <a:pt x="5177" y="8206"/>
                    <a:pt x="5380" y="7487"/>
                  </a:cubicBezTo>
                  <a:cubicBezTo>
                    <a:pt x="5606" y="6695"/>
                    <a:pt x="5888" y="5917"/>
                    <a:pt x="6137" y="5129"/>
                  </a:cubicBezTo>
                  <a:cubicBezTo>
                    <a:pt x="6385" y="4340"/>
                    <a:pt x="6617" y="3546"/>
                    <a:pt x="6832" y="2747"/>
                  </a:cubicBezTo>
                  <a:cubicBezTo>
                    <a:pt x="7077" y="1838"/>
                    <a:pt x="7298" y="922"/>
                    <a:pt x="7499" y="1"/>
                  </a:cubicBezTo>
                  <a:close/>
                </a:path>
              </a:pathLst>
            </a:custGeom>
            <a:solidFill>
              <a:srgbClr val="B8ECB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23" name="Google Shape;2271;p56"/>
            <p:cNvSpPr/>
            <p:nvPr/>
          </p:nvSpPr>
          <p:spPr>
            <a:xfrm flipH="1">
              <a:off x="1119304" y="1813969"/>
              <a:ext cx="585703" cy="767090"/>
            </a:xfrm>
            <a:custGeom>
              <a:avLst/>
              <a:gdLst/>
              <a:ahLst/>
              <a:cxnLst/>
              <a:rect l="l" t="t" r="r" b="b"/>
              <a:pathLst>
                <a:path w="11744" h="15398" extrusionOk="0">
                  <a:moveTo>
                    <a:pt x="7295" y="8181"/>
                  </a:moveTo>
                  <a:cubicBezTo>
                    <a:pt x="7299" y="8181"/>
                    <a:pt x="7304" y="8181"/>
                    <a:pt x="7308" y="8182"/>
                  </a:cubicBezTo>
                  <a:cubicBezTo>
                    <a:pt x="7344" y="8182"/>
                    <a:pt x="7380" y="8203"/>
                    <a:pt x="7404" y="8226"/>
                  </a:cubicBezTo>
                  <a:cubicBezTo>
                    <a:pt x="7420" y="8241"/>
                    <a:pt x="7432" y="8261"/>
                    <a:pt x="7439" y="8282"/>
                  </a:cubicBezTo>
                  <a:cubicBezTo>
                    <a:pt x="7441" y="8286"/>
                    <a:pt x="7442" y="8290"/>
                    <a:pt x="7444" y="8293"/>
                  </a:cubicBezTo>
                  <a:cubicBezTo>
                    <a:pt x="7480" y="8410"/>
                    <a:pt x="7518" y="8526"/>
                    <a:pt x="7557" y="8642"/>
                  </a:cubicBezTo>
                  <a:cubicBezTo>
                    <a:pt x="7715" y="9108"/>
                    <a:pt x="7894" y="9569"/>
                    <a:pt x="8016" y="10044"/>
                  </a:cubicBezTo>
                  <a:cubicBezTo>
                    <a:pt x="8080" y="10295"/>
                    <a:pt x="8123" y="10549"/>
                    <a:pt x="8155" y="10807"/>
                  </a:cubicBezTo>
                  <a:cubicBezTo>
                    <a:pt x="8184" y="11039"/>
                    <a:pt x="8204" y="11275"/>
                    <a:pt x="8205" y="11508"/>
                  </a:cubicBezTo>
                  <a:cubicBezTo>
                    <a:pt x="8211" y="11986"/>
                    <a:pt x="8139" y="12476"/>
                    <a:pt x="7907" y="12900"/>
                  </a:cubicBezTo>
                  <a:cubicBezTo>
                    <a:pt x="7688" y="13301"/>
                    <a:pt x="7335" y="13613"/>
                    <a:pt x="6943" y="13837"/>
                  </a:cubicBezTo>
                  <a:cubicBezTo>
                    <a:pt x="6530" y="14074"/>
                    <a:pt x="6064" y="14230"/>
                    <a:pt x="5593" y="14305"/>
                  </a:cubicBezTo>
                  <a:cubicBezTo>
                    <a:pt x="5370" y="14339"/>
                    <a:pt x="5146" y="14357"/>
                    <a:pt x="4922" y="14357"/>
                  </a:cubicBezTo>
                  <a:cubicBezTo>
                    <a:pt x="4645" y="14357"/>
                    <a:pt x="4367" y="14330"/>
                    <a:pt x="4093" y="14275"/>
                  </a:cubicBezTo>
                  <a:cubicBezTo>
                    <a:pt x="3636" y="14183"/>
                    <a:pt x="3178" y="14016"/>
                    <a:pt x="2812" y="13720"/>
                  </a:cubicBezTo>
                  <a:cubicBezTo>
                    <a:pt x="2633" y="13575"/>
                    <a:pt x="2486" y="13390"/>
                    <a:pt x="2383" y="13185"/>
                  </a:cubicBezTo>
                  <a:cubicBezTo>
                    <a:pt x="2271" y="12960"/>
                    <a:pt x="2204" y="12716"/>
                    <a:pt x="2149" y="12472"/>
                  </a:cubicBezTo>
                  <a:cubicBezTo>
                    <a:pt x="2135" y="12412"/>
                    <a:pt x="2121" y="12349"/>
                    <a:pt x="2110" y="12287"/>
                  </a:cubicBezTo>
                  <a:cubicBezTo>
                    <a:pt x="2099" y="12235"/>
                    <a:pt x="2089" y="12187"/>
                    <a:pt x="2080" y="12136"/>
                  </a:cubicBezTo>
                  <a:cubicBezTo>
                    <a:pt x="2069" y="12085"/>
                    <a:pt x="2060" y="12035"/>
                    <a:pt x="2051" y="11982"/>
                  </a:cubicBezTo>
                  <a:cubicBezTo>
                    <a:pt x="1982" y="11612"/>
                    <a:pt x="1931" y="11240"/>
                    <a:pt x="1894" y="10865"/>
                  </a:cubicBezTo>
                  <a:cubicBezTo>
                    <a:pt x="1842" y="10332"/>
                    <a:pt x="1822" y="9797"/>
                    <a:pt x="1834" y="9263"/>
                  </a:cubicBezTo>
                  <a:cubicBezTo>
                    <a:pt x="1836" y="9198"/>
                    <a:pt x="1880" y="9131"/>
                    <a:pt x="1946" y="9117"/>
                  </a:cubicBezTo>
                  <a:cubicBezTo>
                    <a:pt x="2203" y="9058"/>
                    <a:pt x="2459" y="9001"/>
                    <a:pt x="2716" y="8948"/>
                  </a:cubicBezTo>
                  <a:cubicBezTo>
                    <a:pt x="2847" y="8920"/>
                    <a:pt x="2976" y="8892"/>
                    <a:pt x="3107" y="8866"/>
                  </a:cubicBezTo>
                  <a:cubicBezTo>
                    <a:pt x="3420" y="8803"/>
                    <a:pt x="3735" y="8742"/>
                    <a:pt x="4050" y="8684"/>
                  </a:cubicBezTo>
                  <a:cubicBezTo>
                    <a:pt x="4393" y="8623"/>
                    <a:pt x="4735" y="8562"/>
                    <a:pt x="5077" y="8508"/>
                  </a:cubicBezTo>
                  <a:cubicBezTo>
                    <a:pt x="5111" y="8502"/>
                    <a:pt x="5146" y="8496"/>
                    <a:pt x="5179" y="8492"/>
                  </a:cubicBezTo>
                  <a:cubicBezTo>
                    <a:pt x="5230" y="8483"/>
                    <a:pt x="5280" y="8475"/>
                    <a:pt x="5331" y="8467"/>
                  </a:cubicBezTo>
                  <a:cubicBezTo>
                    <a:pt x="5819" y="8391"/>
                    <a:pt x="6307" y="8318"/>
                    <a:pt x="6797" y="8249"/>
                  </a:cubicBezTo>
                  <a:cubicBezTo>
                    <a:pt x="6849" y="8242"/>
                    <a:pt x="6899" y="8235"/>
                    <a:pt x="6952" y="8228"/>
                  </a:cubicBezTo>
                  <a:cubicBezTo>
                    <a:pt x="7003" y="8220"/>
                    <a:pt x="7054" y="8213"/>
                    <a:pt x="7106" y="8207"/>
                  </a:cubicBezTo>
                  <a:cubicBezTo>
                    <a:pt x="7157" y="8200"/>
                    <a:pt x="7207" y="8193"/>
                    <a:pt x="7258" y="8188"/>
                  </a:cubicBezTo>
                  <a:cubicBezTo>
                    <a:pt x="7270" y="8183"/>
                    <a:pt x="7283" y="8181"/>
                    <a:pt x="7295" y="8181"/>
                  </a:cubicBezTo>
                  <a:close/>
                  <a:moveTo>
                    <a:pt x="7662" y="0"/>
                  </a:moveTo>
                  <a:cubicBezTo>
                    <a:pt x="7445" y="13"/>
                    <a:pt x="7228" y="29"/>
                    <a:pt x="7012" y="46"/>
                  </a:cubicBezTo>
                  <a:cubicBezTo>
                    <a:pt x="7012" y="48"/>
                    <a:pt x="7010" y="49"/>
                    <a:pt x="7010" y="50"/>
                  </a:cubicBezTo>
                  <a:cubicBezTo>
                    <a:pt x="6996" y="101"/>
                    <a:pt x="6983" y="152"/>
                    <a:pt x="6969" y="201"/>
                  </a:cubicBezTo>
                  <a:cubicBezTo>
                    <a:pt x="6729" y="1149"/>
                    <a:pt x="6757" y="2133"/>
                    <a:pt x="6805" y="3107"/>
                  </a:cubicBezTo>
                  <a:cubicBezTo>
                    <a:pt x="6861" y="4203"/>
                    <a:pt x="6945" y="5299"/>
                    <a:pt x="7054" y="6392"/>
                  </a:cubicBezTo>
                  <a:cubicBezTo>
                    <a:pt x="7059" y="6454"/>
                    <a:pt x="7001" y="6529"/>
                    <a:pt x="6942" y="6540"/>
                  </a:cubicBezTo>
                  <a:cubicBezTo>
                    <a:pt x="6849" y="6554"/>
                    <a:pt x="6757" y="6571"/>
                    <a:pt x="6665" y="6588"/>
                  </a:cubicBezTo>
                  <a:cubicBezTo>
                    <a:pt x="6613" y="6599"/>
                    <a:pt x="6562" y="6609"/>
                    <a:pt x="6509" y="6619"/>
                  </a:cubicBezTo>
                  <a:cubicBezTo>
                    <a:pt x="6458" y="6629"/>
                    <a:pt x="6408" y="6639"/>
                    <a:pt x="6357" y="6651"/>
                  </a:cubicBezTo>
                  <a:cubicBezTo>
                    <a:pt x="5660" y="6801"/>
                    <a:pt x="4971" y="6995"/>
                    <a:pt x="4261" y="7075"/>
                  </a:cubicBezTo>
                  <a:cubicBezTo>
                    <a:pt x="4015" y="7102"/>
                    <a:pt x="3767" y="7114"/>
                    <a:pt x="3519" y="7114"/>
                  </a:cubicBezTo>
                  <a:cubicBezTo>
                    <a:pt x="2887" y="7114"/>
                    <a:pt x="2252" y="7039"/>
                    <a:pt x="1627" y="6964"/>
                  </a:cubicBezTo>
                  <a:cubicBezTo>
                    <a:pt x="1563" y="6957"/>
                    <a:pt x="1495" y="6924"/>
                    <a:pt x="1480" y="6853"/>
                  </a:cubicBezTo>
                  <a:cubicBezTo>
                    <a:pt x="1166" y="5386"/>
                    <a:pt x="1013" y="3891"/>
                    <a:pt x="1020" y="2394"/>
                  </a:cubicBezTo>
                  <a:cubicBezTo>
                    <a:pt x="1020" y="2264"/>
                    <a:pt x="1024" y="2135"/>
                    <a:pt x="1026" y="2004"/>
                  </a:cubicBezTo>
                  <a:cubicBezTo>
                    <a:pt x="1029" y="1866"/>
                    <a:pt x="1033" y="1727"/>
                    <a:pt x="1041" y="1590"/>
                  </a:cubicBezTo>
                  <a:cubicBezTo>
                    <a:pt x="1044" y="1486"/>
                    <a:pt x="1050" y="1379"/>
                    <a:pt x="1056" y="1274"/>
                  </a:cubicBezTo>
                  <a:cubicBezTo>
                    <a:pt x="1060" y="1236"/>
                    <a:pt x="1061" y="1197"/>
                    <a:pt x="1064" y="1158"/>
                  </a:cubicBezTo>
                  <a:lnTo>
                    <a:pt x="1064" y="1158"/>
                  </a:lnTo>
                  <a:cubicBezTo>
                    <a:pt x="862" y="1195"/>
                    <a:pt x="662" y="1231"/>
                    <a:pt x="461" y="1266"/>
                  </a:cubicBezTo>
                  <a:cubicBezTo>
                    <a:pt x="456" y="1306"/>
                    <a:pt x="453" y="1344"/>
                    <a:pt x="449" y="1383"/>
                  </a:cubicBezTo>
                  <a:cubicBezTo>
                    <a:pt x="376" y="2087"/>
                    <a:pt x="275" y="2786"/>
                    <a:pt x="212" y="3490"/>
                  </a:cubicBezTo>
                  <a:cubicBezTo>
                    <a:pt x="207" y="3552"/>
                    <a:pt x="202" y="3613"/>
                    <a:pt x="197" y="3675"/>
                  </a:cubicBezTo>
                  <a:cubicBezTo>
                    <a:pt x="183" y="3896"/>
                    <a:pt x="174" y="4115"/>
                    <a:pt x="173" y="4336"/>
                  </a:cubicBezTo>
                  <a:cubicBezTo>
                    <a:pt x="168" y="4667"/>
                    <a:pt x="178" y="4997"/>
                    <a:pt x="191" y="5327"/>
                  </a:cubicBezTo>
                  <a:cubicBezTo>
                    <a:pt x="201" y="5520"/>
                    <a:pt x="209" y="5711"/>
                    <a:pt x="219" y="5904"/>
                  </a:cubicBezTo>
                  <a:cubicBezTo>
                    <a:pt x="234" y="6186"/>
                    <a:pt x="250" y="6468"/>
                    <a:pt x="263" y="6750"/>
                  </a:cubicBezTo>
                  <a:cubicBezTo>
                    <a:pt x="269" y="6891"/>
                    <a:pt x="275" y="7033"/>
                    <a:pt x="279" y="7174"/>
                  </a:cubicBezTo>
                  <a:cubicBezTo>
                    <a:pt x="287" y="7422"/>
                    <a:pt x="289" y="7669"/>
                    <a:pt x="284" y="7916"/>
                  </a:cubicBezTo>
                  <a:cubicBezTo>
                    <a:pt x="283" y="7967"/>
                    <a:pt x="283" y="8019"/>
                    <a:pt x="281" y="8069"/>
                  </a:cubicBezTo>
                  <a:cubicBezTo>
                    <a:pt x="279" y="8120"/>
                    <a:pt x="277" y="8171"/>
                    <a:pt x="275" y="8222"/>
                  </a:cubicBezTo>
                  <a:cubicBezTo>
                    <a:pt x="270" y="8306"/>
                    <a:pt x="266" y="8392"/>
                    <a:pt x="260" y="8475"/>
                  </a:cubicBezTo>
                  <a:cubicBezTo>
                    <a:pt x="259" y="8487"/>
                    <a:pt x="259" y="8501"/>
                    <a:pt x="258" y="8513"/>
                  </a:cubicBezTo>
                  <a:cubicBezTo>
                    <a:pt x="253" y="8562"/>
                    <a:pt x="250" y="8613"/>
                    <a:pt x="244" y="8665"/>
                  </a:cubicBezTo>
                  <a:cubicBezTo>
                    <a:pt x="240" y="8716"/>
                    <a:pt x="234" y="8766"/>
                    <a:pt x="230" y="8815"/>
                  </a:cubicBezTo>
                  <a:cubicBezTo>
                    <a:pt x="200" y="9094"/>
                    <a:pt x="157" y="9372"/>
                    <a:pt x="107" y="9648"/>
                  </a:cubicBezTo>
                  <a:cubicBezTo>
                    <a:pt x="73" y="9827"/>
                    <a:pt x="43" y="10005"/>
                    <a:pt x="22" y="10184"/>
                  </a:cubicBezTo>
                  <a:cubicBezTo>
                    <a:pt x="9" y="10306"/>
                    <a:pt x="0" y="10425"/>
                    <a:pt x="0" y="10547"/>
                  </a:cubicBezTo>
                  <a:cubicBezTo>
                    <a:pt x="0" y="10581"/>
                    <a:pt x="0" y="10615"/>
                    <a:pt x="2" y="10649"/>
                  </a:cubicBezTo>
                  <a:cubicBezTo>
                    <a:pt x="15" y="10700"/>
                    <a:pt x="28" y="10752"/>
                    <a:pt x="44" y="10801"/>
                  </a:cubicBezTo>
                  <a:cubicBezTo>
                    <a:pt x="55" y="10832"/>
                    <a:pt x="64" y="10864"/>
                    <a:pt x="78" y="10894"/>
                  </a:cubicBezTo>
                  <a:cubicBezTo>
                    <a:pt x="84" y="10909"/>
                    <a:pt x="88" y="10922"/>
                    <a:pt x="93" y="10936"/>
                  </a:cubicBezTo>
                  <a:cubicBezTo>
                    <a:pt x="95" y="10939"/>
                    <a:pt x="95" y="10940"/>
                    <a:pt x="96" y="10941"/>
                  </a:cubicBezTo>
                  <a:cubicBezTo>
                    <a:pt x="97" y="10944"/>
                    <a:pt x="99" y="10946"/>
                    <a:pt x="101" y="10952"/>
                  </a:cubicBezTo>
                  <a:cubicBezTo>
                    <a:pt x="156" y="11075"/>
                    <a:pt x="215" y="11196"/>
                    <a:pt x="261" y="11322"/>
                  </a:cubicBezTo>
                  <a:cubicBezTo>
                    <a:pt x="324" y="11492"/>
                    <a:pt x="350" y="11666"/>
                    <a:pt x="352" y="11843"/>
                  </a:cubicBezTo>
                  <a:cubicBezTo>
                    <a:pt x="352" y="11893"/>
                    <a:pt x="350" y="11944"/>
                    <a:pt x="347" y="11995"/>
                  </a:cubicBezTo>
                  <a:cubicBezTo>
                    <a:pt x="412" y="12164"/>
                    <a:pt x="480" y="12332"/>
                    <a:pt x="551" y="12497"/>
                  </a:cubicBezTo>
                  <a:cubicBezTo>
                    <a:pt x="572" y="12545"/>
                    <a:pt x="592" y="12592"/>
                    <a:pt x="613" y="12638"/>
                  </a:cubicBezTo>
                  <a:cubicBezTo>
                    <a:pt x="632" y="12686"/>
                    <a:pt x="655" y="12733"/>
                    <a:pt x="675" y="12780"/>
                  </a:cubicBezTo>
                  <a:cubicBezTo>
                    <a:pt x="687" y="12806"/>
                    <a:pt x="696" y="12831"/>
                    <a:pt x="708" y="12856"/>
                  </a:cubicBezTo>
                  <a:cubicBezTo>
                    <a:pt x="905" y="13303"/>
                    <a:pt x="1116" y="13752"/>
                    <a:pt x="1315" y="14206"/>
                  </a:cubicBezTo>
                  <a:cubicBezTo>
                    <a:pt x="1316" y="14206"/>
                    <a:pt x="1317" y="14207"/>
                    <a:pt x="1320" y="14207"/>
                  </a:cubicBezTo>
                  <a:cubicBezTo>
                    <a:pt x="1380" y="14225"/>
                    <a:pt x="1443" y="14241"/>
                    <a:pt x="1503" y="14258"/>
                  </a:cubicBezTo>
                  <a:cubicBezTo>
                    <a:pt x="1564" y="14275"/>
                    <a:pt x="1627" y="14292"/>
                    <a:pt x="1687" y="14307"/>
                  </a:cubicBezTo>
                  <a:cubicBezTo>
                    <a:pt x="1749" y="14323"/>
                    <a:pt x="1808" y="14340"/>
                    <a:pt x="1868" y="14356"/>
                  </a:cubicBezTo>
                  <a:cubicBezTo>
                    <a:pt x="2814" y="14605"/>
                    <a:pt x="3765" y="14837"/>
                    <a:pt x="4715" y="15067"/>
                  </a:cubicBezTo>
                  <a:cubicBezTo>
                    <a:pt x="5143" y="15172"/>
                    <a:pt x="5573" y="15275"/>
                    <a:pt x="6000" y="15378"/>
                  </a:cubicBezTo>
                  <a:cubicBezTo>
                    <a:pt x="6028" y="15385"/>
                    <a:pt x="6054" y="15391"/>
                    <a:pt x="6081" y="15398"/>
                  </a:cubicBezTo>
                  <a:cubicBezTo>
                    <a:pt x="7849" y="14988"/>
                    <a:pt x="9589" y="14469"/>
                    <a:pt x="11290" y="13846"/>
                  </a:cubicBezTo>
                  <a:cubicBezTo>
                    <a:pt x="11337" y="13829"/>
                    <a:pt x="11387" y="13810"/>
                    <a:pt x="11435" y="13793"/>
                  </a:cubicBezTo>
                  <a:cubicBezTo>
                    <a:pt x="11482" y="13775"/>
                    <a:pt x="11532" y="13756"/>
                    <a:pt x="11580" y="13738"/>
                  </a:cubicBezTo>
                  <a:cubicBezTo>
                    <a:pt x="11634" y="13719"/>
                    <a:pt x="11689" y="13697"/>
                    <a:pt x="11743" y="13677"/>
                  </a:cubicBezTo>
                  <a:cubicBezTo>
                    <a:pt x="11695" y="13584"/>
                    <a:pt x="11646" y="13489"/>
                    <a:pt x="11599" y="13395"/>
                  </a:cubicBezTo>
                  <a:cubicBezTo>
                    <a:pt x="11568" y="13330"/>
                    <a:pt x="11538" y="13265"/>
                    <a:pt x="11509" y="13199"/>
                  </a:cubicBezTo>
                  <a:cubicBezTo>
                    <a:pt x="11428" y="13021"/>
                    <a:pt x="11352" y="12839"/>
                    <a:pt x="11284" y="12656"/>
                  </a:cubicBezTo>
                  <a:cubicBezTo>
                    <a:pt x="11184" y="12386"/>
                    <a:pt x="11097" y="12112"/>
                    <a:pt x="11025" y="11835"/>
                  </a:cubicBezTo>
                  <a:cubicBezTo>
                    <a:pt x="10960" y="11584"/>
                    <a:pt x="10907" y="11330"/>
                    <a:pt x="10863" y="11074"/>
                  </a:cubicBezTo>
                  <a:cubicBezTo>
                    <a:pt x="10796" y="10671"/>
                    <a:pt x="10770" y="10273"/>
                    <a:pt x="10760" y="9876"/>
                  </a:cubicBezTo>
                  <a:cubicBezTo>
                    <a:pt x="10751" y="9524"/>
                    <a:pt x="10757" y="9172"/>
                    <a:pt x="10760" y="8815"/>
                  </a:cubicBezTo>
                  <a:lnTo>
                    <a:pt x="10760" y="8728"/>
                  </a:lnTo>
                  <a:cubicBezTo>
                    <a:pt x="10755" y="8724"/>
                    <a:pt x="10750" y="8721"/>
                    <a:pt x="10744" y="8718"/>
                  </a:cubicBezTo>
                  <a:cubicBezTo>
                    <a:pt x="10686" y="8677"/>
                    <a:pt x="10629" y="8636"/>
                    <a:pt x="10572" y="8594"/>
                  </a:cubicBezTo>
                  <a:cubicBezTo>
                    <a:pt x="10522" y="8555"/>
                    <a:pt x="10473" y="8519"/>
                    <a:pt x="10422" y="8481"/>
                  </a:cubicBezTo>
                  <a:cubicBezTo>
                    <a:pt x="10363" y="8438"/>
                    <a:pt x="10308" y="8394"/>
                    <a:pt x="10251" y="8351"/>
                  </a:cubicBezTo>
                  <a:cubicBezTo>
                    <a:pt x="10188" y="8304"/>
                    <a:pt x="10128" y="8255"/>
                    <a:pt x="10066" y="8207"/>
                  </a:cubicBezTo>
                  <a:cubicBezTo>
                    <a:pt x="10003" y="8156"/>
                    <a:pt x="9939" y="8106"/>
                    <a:pt x="9875" y="8054"/>
                  </a:cubicBezTo>
                  <a:cubicBezTo>
                    <a:pt x="9613" y="7841"/>
                    <a:pt x="9398" y="7572"/>
                    <a:pt x="9217" y="7286"/>
                  </a:cubicBezTo>
                  <a:cubicBezTo>
                    <a:pt x="8791" y="6616"/>
                    <a:pt x="8536" y="5832"/>
                    <a:pt x="8313" y="5074"/>
                  </a:cubicBezTo>
                  <a:cubicBezTo>
                    <a:pt x="7843" y="3485"/>
                    <a:pt x="7625" y="1828"/>
                    <a:pt x="7657" y="172"/>
                  </a:cubicBezTo>
                  <a:cubicBezTo>
                    <a:pt x="7658" y="123"/>
                    <a:pt x="7659" y="73"/>
                    <a:pt x="7662" y="23"/>
                  </a:cubicBezTo>
                  <a:lnTo>
                    <a:pt x="7662" y="0"/>
                  </a:lnTo>
                  <a:close/>
                </a:path>
              </a:pathLst>
            </a:custGeom>
            <a:solidFill>
              <a:srgbClr val="B8ECB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24" name="Google Shape;2272;p56"/>
            <p:cNvSpPr/>
            <p:nvPr/>
          </p:nvSpPr>
          <p:spPr>
            <a:xfrm flipH="1">
              <a:off x="825106" y="2446759"/>
              <a:ext cx="368109" cy="289689"/>
            </a:xfrm>
            <a:custGeom>
              <a:avLst/>
              <a:gdLst/>
              <a:ahLst/>
              <a:cxnLst/>
              <a:rect l="l" t="t" r="r" b="b"/>
              <a:pathLst>
                <a:path w="7381" h="5815" extrusionOk="0">
                  <a:moveTo>
                    <a:pt x="7328" y="0"/>
                  </a:moveTo>
                  <a:cubicBezTo>
                    <a:pt x="7307" y="14"/>
                    <a:pt x="7289" y="30"/>
                    <a:pt x="7271" y="46"/>
                  </a:cubicBezTo>
                  <a:cubicBezTo>
                    <a:pt x="6877" y="397"/>
                    <a:pt x="6467" y="733"/>
                    <a:pt x="6048" y="1054"/>
                  </a:cubicBezTo>
                  <a:cubicBezTo>
                    <a:pt x="6028" y="1069"/>
                    <a:pt x="6003" y="1075"/>
                    <a:pt x="5978" y="1075"/>
                  </a:cubicBezTo>
                  <a:cubicBezTo>
                    <a:pt x="5955" y="1075"/>
                    <a:pt x="5932" y="1070"/>
                    <a:pt x="5913" y="1062"/>
                  </a:cubicBezTo>
                  <a:cubicBezTo>
                    <a:pt x="5867" y="1042"/>
                    <a:pt x="5843" y="1010"/>
                    <a:pt x="5825" y="963"/>
                  </a:cubicBezTo>
                  <a:cubicBezTo>
                    <a:pt x="5809" y="919"/>
                    <a:pt x="5797" y="874"/>
                    <a:pt x="5788" y="827"/>
                  </a:cubicBezTo>
                  <a:lnTo>
                    <a:pt x="3046" y="2938"/>
                  </a:lnTo>
                  <a:lnTo>
                    <a:pt x="2925" y="3031"/>
                  </a:lnTo>
                  <a:lnTo>
                    <a:pt x="2810" y="3119"/>
                  </a:lnTo>
                  <a:lnTo>
                    <a:pt x="1865" y="3845"/>
                  </a:lnTo>
                  <a:lnTo>
                    <a:pt x="1609" y="4044"/>
                  </a:lnTo>
                  <a:lnTo>
                    <a:pt x="1" y="5282"/>
                  </a:lnTo>
                  <a:cubicBezTo>
                    <a:pt x="98" y="5457"/>
                    <a:pt x="191" y="5634"/>
                    <a:pt x="279" y="5814"/>
                  </a:cubicBezTo>
                  <a:lnTo>
                    <a:pt x="1795" y="4649"/>
                  </a:lnTo>
                  <a:lnTo>
                    <a:pt x="2043" y="4459"/>
                  </a:lnTo>
                  <a:lnTo>
                    <a:pt x="3117" y="3634"/>
                  </a:lnTo>
                  <a:lnTo>
                    <a:pt x="3237" y="3541"/>
                  </a:lnTo>
                  <a:lnTo>
                    <a:pt x="3359" y="3448"/>
                  </a:lnTo>
                  <a:lnTo>
                    <a:pt x="7380" y="355"/>
                  </a:lnTo>
                  <a:cubicBezTo>
                    <a:pt x="7352" y="239"/>
                    <a:pt x="7335" y="120"/>
                    <a:pt x="7328" y="0"/>
                  </a:cubicBezTo>
                  <a:close/>
                </a:path>
              </a:pathLst>
            </a:custGeom>
            <a:solidFill>
              <a:srgbClr val="D1A18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25" name="Google Shape;2273;p56"/>
            <p:cNvSpPr/>
            <p:nvPr/>
          </p:nvSpPr>
          <p:spPr>
            <a:xfrm flipH="1">
              <a:off x="474253" y="2174204"/>
              <a:ext cx="211809" cy="182232"/>
            </a:xfrm>
            <a:custGeom>
              <a:avLst/>
              <a:gdLst/>
              <a:ahLst/>
              <a:cxnLst/>
              <a:rect l="l" t="t" r="r" b="b"/>
              <a:pathLst>
                <a:path w="4247" h="3658" extrusionOk="0">
                  <a:moveTo>
                    <a:pt x="3911" y="0"/>
                  </a:moveTo>
                  <a:cubicBezTo>
                    <a:pt x="3849" y="0"/>
                    <a:pt x="3784" y="20"/>
                    <a:pt x="3731" y="61"/>
                  </a:cubicBezTo>
                  <a:lnTo>
                    <a:pt x="30" y="2907"/>
                  </a:lnTo>
                  <a:cubicBezTo>
                    <a:pt x="6" y="3157"/>
                    <a:pt x="0" y="3408"/>
                    <a:pt x="27" y="3657"/>
                  </a:cubicBezTo>
                  <a:lnTo>
                    <a:pt x="4093" y="529"/>
                  </a:lnTo>
                  <a:cubicBezTo>
                    <a:pt x="4222" y="430"/>
                    <a:pt x="4246" y="244"/>
                    <a:pt x="4147" y="115"/>
                  </a:cubicBezTo>
                  <a:cubicBezTo>
                    <a:pt x="4089" y="40"/>
                    <a:pt x="4000" y="0"/>
                    <a:pt x="3911" y="0"/>
                  </a:cubicBezTo>
                  <a:close/>
                </a:path>
              </a:pathLst>
            </a:custGeom>
            <a:solidFill>
              <a:srgbClr val="D1A18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26" name="Google Shape;2274;p56"/>
            <p:cNvSpPr/>
            <p:nvPr/>
          </p:nvSpPr>
          <p:spPr>
            <a:xfrm flipH="1">
              <a:off x="1331861" y="2823185"/>
              <a:ext cx="1005031" cy="786021"/>
            </a:xfrm>
            <a:custGeom>
              <a:avLst/>
              <a:gdLst/>
              <a:ahLst/>
              <a:cxnLst/>
              <a:rect l="l" t="t" r="r" b="b"/>
              <a:pathLst>
                <a:path w="20152" h="15778" extrusionOk="0">
                  <a:moveTo>
                    <a:pt x="19974" y="0"/>
                  </a:moveTo>
                  <a:lnTo>
                    <a:pt x="19564" y="316"/>
                  </a:lnTo>
                  <a:lnTo>
                    <a:pt x="19384" y="455"/>
                  </a:lnTo>
                  <a:lnTo>
                    <a:pt x="19203" y="594"/>
                  </a:lnTo>
                  <a:lnTo>
                    <a:pt x="12061" y="6087"/>
                  </a:lnTo>
                  <a:lnTo>
                    <a:pt x="11867" y="6237"/>
                  </a:lnTo>
                  <a:lnTo>
                    <a:pt x="11668" y="6389"/>
                  </a:lnTo>
                  <a:lnTo>
                    <a:pt x="1761" y="14009"/>
                  </a:lnTo>
                  <a:lnTo>
                    <a:pt x="1642" y="14102"/>
                  </a:lnTo>
                  <a:lnTo>
                    <a:pt x="1521" y="14195"/>
                  </a:lnTo>
                  <a:lnTo>
                    <a:pt x="154" y="15246"/>
                  </a:lnTo>
                  <a:cubicBezTo>
                    <a:pt x="25" y="15346"/>
                    <a:pt x="1" y="15531"/>
                    <a:pt x="99" y="15661"/>
                  </a:cubicBezTo>
                  <a:cubicBezTo>
                    <a:pt x="156" y="15736"/>
                    <a:pt x="241" y="15777"/>
                    <a:pt x="334" y="15777"/>
                  </a:cubicBezTo>
                  <a:cubicBezTo>
                    <a:pt x="400" y="15777"/>
                    <a:pt x="461" y="15755"/>
                    <a:pt x="514" y="15716"/>
                  </a:cubicBezTo>
                  <a:lnTo>
                    <a:pt x="1917" y="14637"/>
                  </a:lnTo>
                  <a:lnTo>
                    <a:pt x="2037" y="14544"/>
                  </a:lnTo>
                  <a:lnTo>
                    <a:pt x="2158" y="14451"/>
                  </a:lnTo>
                  <a:lnTo>
                    <a:pt x="11436" y="7314"/>
                  </a:lnTo>
                  <a:lnTo>
                    <a:pt x="11626" y="7168"/>
                  </a:lnTo>
                  <a:lnTo>
                    <a:pt x="11815" y="7023"/>
                  </a:lnTo>
                  <a:lnTo>
                    <a:pt x="19023" y="1479"/>
                  </a:lnTo>
                  <a:lnTo>
                    <a:pt x="19208" y="1336"/>
                  </a:lnTo>
                  <a:lnTo>
                    <a:pt x="19393" y="1196"/>
                  </a:lnTo>
                  <a:lnTo>
                    <a:pt x="20152" y="611"/>
                  </a:lnTo>
                  <a:cubicBezTo>
                    <a:pt x="20003" y="521"/>
                    <a:pt x="19996" y="338"/>
                    <a:pt x="19985" y="182"/>
                  </a:cubicBezTo>
                  <a:cubicBezTo>
                    <a:pt x="19980" y="122"/>
                    <a:pt x="19978" y="61"/>
                    <a:pt x="19974" y="0"/>
                  </a:cubicBezTo>
                  <a:close/>
                </a:path>
              </a:pathLst>
            </a:custGeom>
            <a:solidFill>
              <a:srgbClr val="D1A18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27" name="Google Shape;2275;p56"/>
            <p:cNvSpPr/>
            <p:nvPr/>
          </p:nvSpPr>
          <p:spPr>
            <a:xfrm flipH="1">
              <a:off x="1284831" y="2788213"/>
              <a:ext cx="17605" cy="42793"/>
            </a:xfrm>
            <a:custGeom>
              <a:avLst/>
              <a:gdLst/>
              <a:ahLst/>
              <a:cxnLst/>
              <a:rect l="l" t="t" r="r" b="b"/>
              <a:pathLst>
                <a:path w="353" h="859" extrusionOk="0">
                  <a:moveTo>
                    <a:pt x="148" y="0"/>
                  </a:moveTo>
                  <a:lnTo>
                    <a:pt x="107" y="29"/>
                  </a:lnTo>
                  <a:cubicBezTo>
                    <a:pt x="103" y="107"/>
                    <a:pt x="97" y="186"/>
                    <a:pt x="90" y="263"/>
                  </a:cubicBezTo>
                  <a:lnTo>
                    <a:pt x="81" y="342"/>
                  </a:lnTo>
                  <a:cubicBezTo>
                    <a:pt x="63" y="493"/>
                    <a:pt x="41" y="644"/>
                    <a:pt x="12" y="795"/>
                  </a:cubicBezTo>
                  <a:cubicBezTo>
                    <a:pt x="9" y="816"/>
                    <a:pt x="4" y="837"/>
                    <a:pt x="1" y="859"/>
                  </a:cubicBezTo>
                  <a:lnTo>
                    <a:pt x="55" y="818"/>
                  </a:lnTo>
                  <a:lnTo>
                    <a:pt x="352" y="588"/>
                  </a:lnTo>
                  <a:cubicBezTo>
                    <a:pt x="266" y="400"/>
                    <a:pt x="206" y="200"/>
                    <a:pt x="148" y="0"/>
                  </a:cubicBezTo>
                  <a:close/>
                </a:path>
              </a:pathLst>
            </a:custGeom>
            <a:solidFill>
              <a:srgbClr val="D1A18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28" name="Google Shape;2276;p56"/>
            <p:cNvSpPr/>
            <p:nvPr/>
          </p:nvSpPr>
          <p:spPr>
            <a:xfrm flipH="1">
              <a:off x="1449859" y="3953559"/>
              <a:ext cx="101540" cy="149203"/>
            </a:xfrm>
            <a:custGeom>
              <a:avLst/>
              <a:gdLst/>
              <a:ahLst/>
              <a:cxnLst/>
              <a:rect l="l" t="t" r="r" b="b"/>
              <a:pathLst>
                <a:path w="2036" h="2995" extrusionOk="0">
                  <a:moveTo>
                    <a:pt x="1990" y="1"/>
                  </a:moveTo>
                  <a:cubicBezTo>
                    <a:pt x="1986" y="3"/>
                    <a:pt x="1980" y="3"/>
                    <a:pt x="1976" y="4"/>
                  </a:cubicBezTo>
                  <a:cubicBezTo>
                    <a:pt x="1927" y="12"/>
                    <a:pt x="1875" y="23"/>
                    <a:pt x="1827" y="32"/>
                  </a:cubicBezTo>
                  <a:cubicBezTo>
                    <a:pt x="1799" y="37"/>
                    <a:pt x="1771" y="41"/>
                    <a:pt x="1744" y="47"/>
                  </a:cubicBezTo>
                  <a:cubicBezTo>
                    <a:pt x="1161" y="157"/>
                    <a:pt x="580" y="276"/>
                    <a:pt x="0" y="400"/>
                  </a:cubicBezTo>
                  <a:cubicBezTo>
                    <a:pt x="7" y="428"/>
                    <a:pt x="15" y="456"/>
                    <a:pt x="23" y="482"/>
                  </a:cubicBezTo>
                  <a:cubicBezTo>
                    <a:pt x="122" y="835"/>
                    <a:pt x="239" y="1183"/>
                    <a:pt x="382" y="1521"/>
                  </a:cubicBezTo>
                  <a:cubicBezTo>
                    <a:pt x="416" y="1601"/>
                    <a:pt x="451" y="1681"/>
                    <a:pt x="487" y="1759"/>
                  </a:cubicBezTo>
                  <a:lnTo>
                    <a:pt x="492" y="1768"/>
                  </a:lnTo>
                  <a:cubicBezTo>
                    <a:pt x="521" y="1831"/>
                    <a:pt x="551" y="1892"/>
                    <a:pt x="583" y="1954"/>
                  </a:cubicBezTo>
                  <a:cubicBezTo>
                    <a:pt x="616" y="2019"/>
                    <a:pt x="650" y="2084"/>
                    <a:pt x="685" y="2148"/>
                  </a:cubicBezTo>
                  <a:cubicBezTo>
                    <a:pt x="699" y="2174"/>
                    <a:pt x="713" y="2199"/>
                    <a:pt x="727" y="2225"/>
                  </a:cubicBezTo>
                  <a:cubicBezTo>
                    <a:pt x="801" y="2355"/>
                    <a:pt x="879" y="2484"/>
                    <a:pt x="969" y="2604"/>
                  </a:cubicBezTo>
                  <a:cubicBezTo>
                    <a:pt x="1039" y="2691"/>
                    <a:pt x="1115" y="2772"/>
                    <a:pt x="1202" y="2843"/>
                  </a:cubicBezTo>
                  <a:cubicBezTo>
                    <a:pt x="1263" y="2887"/>
                    <a:pt x="1324" y="2924"/>
                    <a:pt x="1392" y="2954"/>
                  </a:cubicBezTo>
                  <a:cubicBezTo>
                    <a:pt x="1433" y="2971"/>
                    <a:pt x="1479" y="2983"/>
                    <a:pt x="1524" y="2993"/>
                  </a:cubicBezTo>
                  <a:cubicBezTo>
                    <a:pt x="1538" y="2994"/>
                    <a:pt x="1552" y="2994"/>
                    <a:pt x="1566" y="2994"/>
                  </a:cubicBezTo>
                  <a:cubicBezTo>
                    <a:pt x="1580" y="2994"/>
                    <a:pt x="1594" y="2994"/>
                    <a:pt x="1609" y="2993"/>
                  </a:cubicBezTo>
                  <a:cubicBezTo>
                    <a:pt x="1634" y="2988"/>
                    <a:pt x="1656" y="2981"/>
                    <a:pt x="1679" y="2974"/>
                  </a:cubicBezTo>
                  <a:cubicBezTo>
                    <a:pt x="1701" y="2964"/>
                    <a:pt x="1722" y="2952"/>
                    <a:pt x="1741" y="2937"/>
                  </a:cubicBezTo>
                  <a:cubicBezTo>
                    <a:pt x="1764" y="2918"/>
                    <a:pt x="1785" y="2896"/>
                    <a:pt x="1805" y="2873"/>
                  </a:cubicBezTo>
                  <a:cubicBezTo>
                    <a:pt x="1837" y="2830"/>
                    <a:pt x="1863" y="2784"/>
                    <a:pt x="1885" y="2734"/>
                  </a:cubicBezTo>
                  <a:cubicBezTo>
                    <a:pt x="1915" y="2657"/>
                    <a:pt x="1937" y="2576"/>
                    <a:pt x="1953" y="2495"/>
                  </a:cubicBezTo>
                  <a:cubicBezTo>
                    <a:pt x="1959" y="2465"/>
                    <a:pt x="1965" y="2434"/>
                    <a:pt x="1968" y="2403"/>
                  </a:cubicBezTo>
                  <a:cubicBezTo>
                    <a:pt x="1971" y="2386"/>
                    <a:pt x="1973" y="2368"/>
                    <a:pt x="1974" y="2351"/>
                  </a:cubicBezTo>
                  <a:cubicBezTo>
                    <a:pt x="1980" y="2297"/>
                    <a:pt x="1985" y="2244"/>
                    <a:pt x="1989" y="2188"/>
                  </a:cubicBezTo>
                  <a:cubicBezTo>
                    <a:pt x="1990" y="2158"/>
                    <a:pt x="1994" y="2129"/>
                    <a:pt x="1995" y="2099"/>
                  </a:cubicBezTo>
                  <a:cubicBezTo>
                    <a:pt x="1997" y="2053"/>
                    <a:pt x="2001" y="2007"/>
                    <a:pt x="2003" y="1961"/>
                  </a:cubicBezTo>
                  <a:lnTo>
                    <a:pt x="2017" y="1717"/>
                  </a:lnTo>
                  <a:cubicBezTo>
                    <a:pt x="2036" y="1288"/>
                    <a:pt x="2036" y="858"/>
                    <a:pt x="2018" y="429"/>
                  </a:cubicBezTo>
                  <a:cubicBezTo>
                    <a:pt x="2014" y="412"/>
                    <a:pt x="2012" y="390"/>
                    <a:pt x="2012" y="370"/>
                  </a:cubicBezTo>
                  <a:cubicBezTo>
                    <a:pt x="2007" y="247"/>
                    <a:pt x="2000" y="123"/>
                    <a:pt x="1990" y="1"/>
                  </a:cubicBezTo>
                  <a:close/>
                </a:path>
              </a:pathLst>
            </a:custGeom>
            <a:solidFill>
              <a:srgbClr val="FFCD6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29" name="Google Shape;2277;p56"/>
            <p:cNvSpPr/>
            <p:nvPr/>
          </p:nvSpPr>
          <p:spPr>
            <a:xfrm flipH="1">
              <a:off x="909341" y="3836138"/>
              <a:ext cx="117749" cy="150548"/>
            </a:xfrm>
            <a:custGeom>
              <a:avLst/>
              <a:gdLst/>
              <a:ahLst/>
              <a:cxnLst/>
              <a:rect l="l" t="t" r="r" b="b"/>
              <a:pathLst>
                <a:path w="2361" h="3022" extrusionOk="0">
                  <a:moveTo>
                    <a:pt x="1857" y="1"/>
                  </a:moveTo>
                  <a:cubicBezTo>
                    <a:pt x="1835" y="10"/>
                    <a:pt x="1813" y="19"/>
                    <a:pt x="1793" y="29"/>
                  </a:cubicBezTo>
                  <a:cubicBezTo>
                    <a:pt x="1746" y="48"/>
                    <a:pt x="1699" y="69"/>
                    <a:pt x="1650" y="89"/>
                  </a:cubicBezTo>
                  <a:cubicBezTo>
                    <a:pt x="1642" y="92"/>
                    <a:pt x="1635" y="96"/>
                    <a:pt x="1626" y="99"/>
                  </a:cubicBezTo>
                  <a:cubicBezTo>
                    <a:pt x="1590" y="116"/>
                    <a:pt x="1555" y="130"/>
                    <a:pt x="1519" y="146"/>
                  </a:cubicBezTo>
                  <a:cubicBezTo>
                    <a:pt x="1190" y="287"/>
                    <a:pt x="861" y="431"/>
                    <a:pt x="534" y="579"/>
                  </a:cubicBezTo>
                  <a:cubicBezTo>
                    <a:pt x="355" y="658"/>
                    <a:pt x="177" y="739"/>
                    <a:pt x="0" y="820"/>
                  </a:cubicBezTo>
                  <a:cubicBezTo>
                    <a:pt x="76" y="965"/>
                    <a:pt x="156" y="1109"/>
                    <a:pt x="239" y="1249"/>
                  </a:cubicBezTo>
                  <a:cubicBezTo>
                    <a:pt x="406" y="1534"/>
                    <a:pt x="589" y="1809"/>
                    <a:pt x="791" y="2070"/>
                  </a:cubicBezTo>
                  <a:cubicBezTo>
                    <a:pt x="835" y="2126"/>
                    <a:pt x="879" y="2181"/>
                    <a:pt x="924" y="2236"/>
                  </a:cubicBezTo>
                  <a:cubicBezTo>
                    <a:pt x="1092" y="2439"/>
                    <a:pt x="1268" y="2642"/>
                    <a:pt x="1475" y="2805"/>
                  </a:cubicBezTo>
                  <a:cubicBezTo>
                    <a:pt x="1556" y="2866"/>
                    <a:pt x="1642" y="2918"/>
                    <a:pt x="1735" y="2960"/>
                  </a:cubicBezTo>
                  <a:cubicBezTo>
                    <a:pt x="1801" y="2987"/>
                    <a:pt x="1871" y="3006"/>
                    <a:pt x="1943" y="3018"/>
                  </a:cubicBezTo>
                  <a:cubicBezTo>
                    <a:pt x="1963" y="3020"/>
                    <a:pt x="1984" y="3022"/>
                    <a:pt x="2004" y="3022"/>
                  </a:cubicBezTo>
                  <a:cubicBezTo>
                    <a:pt x="2025" y="3022"/>
                    <a:pt x="2046" y="3020"/>
                    <a:pt x="2066" y="3018"/>
                  </a:cubicBezTo>
                  <a:cubicBezTo>
                    <a:pt x="2091" y="3013"/>
                    <a:pt x="2118" y="3006"/>
                    <a:pt x="2144" y="2996"/>
                  </a:cubicBezTo>
                  <a:cubicBezTo>
                    <a:pt x="2163" y="2987"/>
                    <a:pt x="2182" y="2976"/>
                    <a:pt x="2201" y="2965"/>
                  </a:cubicBezTo>
                  <a:cubicBezTo>
                    <a:pt x="2223" y="2947"/>
                    <a:pt x="2241" y="2926"/>
                    <a:pt x="2259" y="2907"/>
                  </a:cubicBezTo>
                  <a:cubicBezTo>
                    <a:pt x="2276" y="2880"/>
                    <a:pt x="2292" y="2854"/>
                    <a:pt x="2305" y="2825"/>
                  </a:cubicBezTo>
                  <a:cubicBezTo>
                    <a:pt x="2308" y="2816"/>
                    <a:pt x="2311" y="2808"/>
                    <a:pt x="2315" y="2799"/>
                  </a:cubicBezTo>
                  <a:cubicBezTo>
                    <a:pt x="2333" y="2750"/>
                    <a:pt x="2344" y="2699"/>
                    <a:pt x="2351" y="2647"/>
                  </a:cubicBezTo>
                  <a:cubicBezTo>
                    <a:pt x="2357" y="2583"/>
                    <a:pt x="2361" y="2514"/>
                    <a:pt x="2357" y="2447"/>
                  </a:cubicBezTo>
                  <a:cubicBezTo>
                    <a:pt x="2356" y="2377"/>
                    <a:pt x="2350" y="2309"/>
                    <a:pt x="2341" y="2241"/>
                  </a:cubicBezTo>
                  <a:cubicBezTo>
                    <a:pt x="2304" y="1962"/>
                    <a:pt x="2257" y="1685"/>
                    <a:pt x="2204" y="1410"/>
                  </a:cubicBezTo>
                  <a:lnTo>
                    <a:pt x="2190" y="1348"/>
                  </a:lnTo>
                  <a:cubicBezTo>
                    <a:pt x="2101" y="894"/>
                    <a:pt x="1989" y="444"/>
                    <a:pt x="1857" y="1"/>
                  </a:cubicBezTo>
                  <a:close/>
                </a:path>
              </a:pathLst>
            </a:custGeom>
            <a:solidFill>
              <a:srgbClr val="FFCD6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30" name="Google Shape;2278;p56"/>
            <p:cNvSpPr/>
            <p:nvPr/>
          </p:nvSpPr>
          <p:spPr>
            <a:xfrm flipH="1">
              <a:off x="1184088" y="1340596"/>
              <a:ext cx="199540" cy="140685"/>
            </a:xfrm>
            <a:custGeom>
              <a:avLst/>
              <a:gdLst/>
              <a:ahLst/>
              <a:cxnLst/>
              <a:rect l="l" t="t" r="r" b="b"/>
              <a:pathLst>
                <a:path w="4001" h="2824" extrusionOk="0">
                  <a:moveTo>
                    <a:pt x="0" y="1"/>
                  </a:moveTo>
                  <a:cubicBezTo>
                    <a:pt x="284" y="308"/>
                    <a:pt x="533" y="650"/>
                    <a:pt x="748" y="1008"/>
                  </a:cubicBezTo>
                  <a:cubicBezTo>
                    <a:pt x="1080" y="1565"/>
                    <a:pt x="1337" y="2183"/>
                    <a:pt x="1471" y="2823"/>
                  </a:cubicBezTo>
                  <a:cubicBezTo>
                    <a:pt x="2276" y="2508"/>
                    <a:pt x="2904" y="2192"/>
                    <a:pt x="3338" y="1881"/>
                  </a:cubicBezTo>
                  <a:cubicBezTo>
                    <a:pt x="3785" y="1565"/>
                    <a:pt x="4001" y="1272"/>
                    <a:pt x="3965" y="1034"/>
                  </a:cubicBezTo>
                  <a:cubicBezTo>
                    <a:pt x="3957" y="973"/>
                    <a:pt x="3929" y="912"/>
                    <a:pt x="3887" y="854"/>
                  </a:cubicBezTo>
                  <a:cubicBezTo>
                    <a:pt x="3879" y="848"/>
                    <a:pt x="3873" y="842"/>
                    <a:pt x="3867" y="835"/>
                  </a:cubicBezTo>
                  <a:cubicBezTo>
                    <a:pt x="3504" y="388"/>
                    <a:pt x="2223" y="88"/>
                    <a:pt x="354" y="12"/>
                  </a:cubicBezTo>
                  <a:cubicBezTo>
                    <a:pt x="238" y="9"/>
                    <a:pt x="121" y="4"/>
                    <a:pt x="0" y="1"/>
                  </a:cubicBezTo>
                  <a:close/>
                </a:path>
              </a:pathLst>
            </a:custGeom>
            <a:solidFill>
              <a:srgbClr val="D1A18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31" name="Google Shape;2279;p56"/>
            <p:cNvSpPr/>
            <p:nvPr/>
          </p:nvSpPr>
          <p:spPr>
            <a:xfrm flipH="1">
              <a:off x="2030076" y="1440033"/>
              <a:ext cx="180389" cy="155730"/>
            </a:xfrm>
            <a:custGeom>
              <a:avLst/>
              <a:gdLst/>
              <a:ahLst/>
              <a:cxnLst/>
              <a:rect l="l" t="t" r="r" b="b"/>
              <a:pathLst>
                <a:path w="3617" h="3126" extrusionOk="0">
                  <a:moveTo>
                    <a:pt x="3390" y="1"/>
                  </a:moveTo>
                  <a:cubicBezTo>
                    <a:pt x="3170" y="76"/>
                    <a:pt x="2955" y="152"/>
                    <a:pt x="2751" y="231"/>
                  </a:cubicBezTo>
                  <a:cubicBezTo>
                    <a:pt x="2694" y="253"/>
                    <a:pt x="2637" y="274"/>
                    <a:pt x="2582" y="295"/>
                  </a:cubicBezTo>
                  <a:cubicBezTo>
                    <a:pt x="1750" y="616"/>
                    <a:pt x="1105" y="940"/>
                    <a:pt x="662" y="1257"/>
                  </a:cubicBezTo>
                  <a:cubicBezTo>
                    <a:pt x="217" y="1572"/>
                    <a:pt x="0" y="1866"/>
                    <a:pt x="36" y="2104"/>
                  </a:cubicBezTo>
                  <a:cubicBezTo>
                    <a:pt x="38" y="2121"/>
                    <a:pt x="44" y="2141"/>
                    <a:pt x="54" y="2168"/>
                  </a:cubicBezTo>
                  <a:cubicBezTo>
                    <a:pt x="55" y="2173"/>
                    <a:pt x="56" y="2177"/>
                    <a:pt x="58" y="2183"/>
                  </a:cubicBezTo>
                  <a:cubicBezTo>
                    <a:pt x="141" y="2389"/>
                    <a:pt x="421" y="2577"/>
                    <a:pt x="881" y="2731"/>
                  </a:cubicBezTo>
                  <a:cubicBezTo>
                    <a:pt x="1432" y="2914"/>
                    <a:pt x="2206" y="3039"/>
                    <a:pt x="3179" y="3102"/>
                  </a:cubicBezTo>
                  <a:cubicBezTo>
                    <a:pt x="3322" y="3110"/>
                    <a:pt x="3468" y="3117"/>
                    <a:pt x="3616" y="3125"/>
                  </a:cubicBezTo>
                  <a:cubicBezTo>
                    <a:pt x="3601" y="3096"/>
                    <a:pt x="3588" y="3065"/>
                    <a:pt x="3575" y="3036"/>
                  </a:cubicBezTo>
                  <a:cubicBezTo>
                    <a:pt x="3136" y="2082"/>
                    <a:pt x="3086" y="987"/>
                    <a:pt x="3390" y="1"/>
                  </a:cubicBezTo>
                  <a:close/>
                </a:path>
              </a:pathLst>
            </a:custGeom>
            <a:solidFill>
              <a:srgbClr val="D1A18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32" name="Google Shape;2280;p56"/>
            <p:cNvSpPr/>
            <p:nvPr/>
          </p:nvSpPr>
          <p:spPr>
            <a:xfrm flipH="1">
              <a:off x="1305628" y="4416619"/>
              <a:ext cx="545555" cy="150748"/>
            </a:xfrm>
            <a:custGeom>
              <a:avLst/>
              <a:gdLst/>
              <a:ahLst/>
              <a:cxnLst/>
              <a:rect l="l" t="t" r="r" b="b"/>
              <a:pathLst>
                <a:path w="10939" h="3026" extrusionOk="0">
                  <a:moveTo>
                    <a:pt x="10664" y="0"/>
                  </a:moveTo>
                  <a:cubicBezTo>
                    <a:pt x="10621" y="429"/>
                    <a:pt x="10305" y="790"/>
                    <a:pt x="9880" y="878"/>
                  </a:cubicBezTo>
                  <a:cubicBezTo>
                    <a:pt x="9319" y="996"/>
                    <a:pt x="8772" y="1167"/>
                    <a:pt x="8228" y="1344"/>
                  </a:cubicBezTo>
                  <a:cubicBezTo>
                    <a:pt x="7151" y="1692"/>
                    <a:pt x="6081" y="2067"/>
                    <a:pt x="4968" y="2284"/>
                  </a:cubicBezTo>
                  <a:cubicBezTo>
                    <a:pt x="4799" y="2316"/>
                    <a:pt x="4632" y="2346"/>
                    <a:pt x="4463" y="2372"/>
                  </a:cubicBezTo>
                  <a:cubicBezTo>
                    <a:pt x="3772" y="2479"/>
                    <a:pt x="3076" y="2542"/>
                    <a:pt x="2379" y="2569"/>
                  </a:cubicBezTo>
                  <a:cubicBezTo>
                    <a:pt x="2105" y="2579"/>
                    <a:pt x="1831" y="2584"/>
                    <a:pt x="1556" y="2584"/>
                  </a:cubicBezTo>
                  <a:cubicBezTo>
                    <a:pt x="1481" y="2584"/>
                    <a:pt x="1406" y="2583"/>
                    <a:pt x="1331" y="2583"/>
                  </a:cubicBezTo>
                  <a:cubicBezTo>
                    <a:pt x="1161" y="2581"/>
                    <a:pt x="991" y="2578"/>
                    <a:pt x="820" y="2574"/>
                  </a:cubicBezTo>
                  <a:cubicBezTo>
                    <a:pt x="677" y="2570"/>
                    <a:pt x="544" y="2552"/>
                    <a:pt x="412" y="2496"/>
                  </a:cubicBezTo>
                  <a:cubicBezTo>
                    <a:pt x="244" y="2424"/>
                    <a:pt x="104" y="2299"/>
                    <a:pt x="6" y="2147"/>
                  </a:cubicBezTo>
                  <a:lnTo>
                    <a:pt x="6" y="2147"/>
                  </a:lnTo>
                  <a:cubicBezTo>
                    <a:pt x="1" y="2215"/>
                    <a:pt x="5" y="2282"/>
                    <a:pt x="12" y="2348"/>
                  </a:cubicBezTo>
                  <a:cubicBezTo>
                    <a:pt x="19" y="2424"/>
                    <a:pt x="35" y="2497"/>
                    <a:pt x="52" y="2570"/>
                  </a:cubicBezTo>
                  <a:cubicBezTo>
                    <a:pt x="66" y="2639"/>
                    <a:pt x="77" y="2719"/>
                    <a:pt x="109" y="2784"/>
                  </a:cubicBezTo>
                  <a:cubicBezTo>
                    <a:pt x="127" y="2826"/>
                    <a:pt x="152" y="2847"/>
                    <a:pt x="197" y="2868"/>
                  </a:cubicBezTo>
                  <a:cubicBezTo>
                    <a:pt x="233" y="2888"/>
                    <a:pt x="313" y="2903"/>
                    <a:pt x="371" y="2913"/>
                  </a:cubicBezTo>
                  <a:cubicBezTo>
                    <a:pt x="818" y="2992"/>
                    <a:pt x="1270" y="3025"/>
                    <a:pt x="1723" y="3025"/>
                  </a:cubicBezTo>
                  <a:cubicBezTo>
                    <a:pt x="2444" y="3025"/>
                    <a:pt x="3166" y="2940"/>
                    <a:pt x="3872" y="2816"/>
                  </a:cubicBezTo>
                  <a:cubicBezTo>
                    <a:pt x="4444" y="2715"/>
                    <a:pt x="5006" y="2580"/>
                    <a:pt x="5564" y="2424"/>
                  </a:cubicBezTo>
                  <a:cubicBezTo>
                    <a:pt x="6068" y="2282"/>
                    <a:pt x="6588" y="2157"/>
                    <a:pt x="7051" y="1913"/>
                  </a:cubicBezTo>
                  <a:cubicBezTo>
                    <a:pt x="7076" y="1900"/>
                    <a:pt x="7102" y="1893"/>
                    <a:pt x="7127" y="1893"/>
                  </a:cubicBezTo>
                  <a:cubicBezTo>
                    <a:pt x="7179" y="1893"/>
                    <a:pt x="7227" y="1920"/>
                    <a:pt x="7259" y="1967"/>
                  </a:cubicBezTo>
                  <a:cubicBezTo>
                    <a:pt x="7405" y="2188"/>
                    <a:pt x="7521" y="2426"/>
                    <a:pt x="7644" y="2659"/>
                  </a:cubicBezTo>
                  <a:cubicBezTo>
                    <a:pt x="8172" y="2554"/>
                    <a:pt x="8696" y="2427"/>
                    <a:pt x="9214" y="2278"/>
                  </a:cubicBezTo>
                  <a:cubicBezTo>
                    <a:pt x="9710" y="2136"/>
                    <a:pt x="10201" y="1973"/>
                    <a:pt x="10683" y="1792"/>
                  </a:cubicBezTo>
                  <a:cubicBezTo>
                    <a:pt x="10734" y="1774"/>
                    <a:pt x="10782" y="1757"/>
                    <a:pt x="10823" y="1735"/>
                  </a:cubicBezTo>
                  <a:cubicBezTo>
                    <a:pt x="10841" y="1725"/>
                    <a:pt x="10863" y="1712"/>
                    <a:pt x="10874" y="1704"/>
                  </a:cubicBezTo>
                  <a:lnTo>
                    <a:pt x="10892" y="1684"/>
                  </a:lnTo>
                  <a:cubicBezTo>
                    <a:pt x="10897" y="1677"/>
                    <a:pt x="10901" y="1670"/>
                    <a:pt x="10905" y="1665"/>
                  </a:cubicBezTo>
                  <a:cubicBezTo>
                    <a:pt x="10907" y="1661"/>
                    <a:pt x="10917" y="1637"/>
                    <a:pt x="10919" y="1637"/>
                  </a:cubicBezTo>
                  <a:cubicBezTo>
                    <a:pt x="10921" y="1630"/>
                    <a:pt x="10925" y="1620"/>
                    <a:pt x="10926" y="1612"/>
                  </a:cubicBezTo>
                  <a:cubicBezTo>
                    <a:pt x="10927" y="1608"/>
                    <a:pt x="10933" y="1568"/>
                    <a:pt x="10934" y="1568"/>
                  </a:cubicBezTo>
                  <a:cubicBezTo>
                    <a:pt x="10934" y="1568"/>
                    <a:pt x="10934" y="1568"/>
                    <a:pt x="10934" y="1568"/>
                  </a:cubicBezTo>
                  <a:cubicBezTo>
                    <a:pt x="10939" y="1520"/>
                    <a:pt x="10937" y="1470"/>
                    <a:pt x="10933" y="1421"/>
                  </a:cubicBezTo>
                  <a:cubicBezTo>
                    <a:pt x="10927" y="1371"/>
                    <a:pt x="10924" y="1350"/>
                    <a:pt x="10914" y="1294"/>
                  </a:cubicBezTo>
                  <a:cubicBezTo>
                    <a:pt x="10907" y="1249"/>
                    <a:pt x="10901" y="1205"/>
                    <a:pt x="10896" y="1160"/>
                  </a:cubicBezTo>
                  <a:cubicBezTo>
                    <a:pt x="10884" y="1075"/>
                    <a:pt x="10875" y="991"/>
                    <a:pt x="10866" y="907"/>
                  </a:cubicBezTo>
                  <a:lnTo>
                    <a:pt x="10848" y="764"/>
                  </a:lnTo>
                  <a:cubicBezTo>
                    <a:pt x="10848" y="759"/>
                    <a:pt x="10845" y="744"/>
                    <a:pt x="10845" y="742"/>
                  </a:cubicBezTo>
                  <a:cubicBezTo>
                    <a:pt x="10843" y="735"/>
                    <a:pt x="10843" y="727"/>
                    <a:pt x="10841" y="720"/>
                  </a:cubicBezTo>
                  <a:cubicBezTo>
                    <a:pt x="10839" y="700"/>
                    <a:pt x="10835" y="678"/>
                    <a:pt x="10833" y="657"/>
                  </a:cubicBezTo>
                  <a:cubicBezTo>
                    <a:pt x="10818" y="564"/>
                    <a:pt x="10803" y="472"/>
                    <a:pt x="10782" y="379"/>
                  </a:cubicBezTo>
                  <a:cubicBezTo>
                    <a:pt x="10762" y="288"/>
                    <a:pt x="10739" y="197"/>
                    <a:pt x="10707" y="108"/>
                  </a:cubicBezTo>
                  <a:cubicBezTo>
                    <a:pt x="10698" y="85"/>
                    <a:pt x="10689" y="63"/>
                    <a:pt x="10681" y="40"/>
                  </a:cubicBezTo>
                  <a:cubicBezTo>
                    <a:pt x="10681" y="39"/>
                    <a:pt x="10679" y="36"/>
                    <a:pt x="10679" y="35"/>
                  </a:cubicBezTo>
                  <a:cubicBezTo>
                    <a:pt x="10675" y="25"/>
                    <a:pt x="10671" y="15"/>
                    <a:pt x="10665" y="4"/>
                  </a:cubicBezTo>
                  <a:cubicBezTo>
                    <a:pt x="10665" y="2"/>
                    <a:pt x="10664" y="0"/>
                    <a:pt x="10664" y="0"/>
                  </a:cubicBezTo>
                  <a:close/>
                </a:path>
              </a:pathLst>
            </a:custGeom>
            <a:solidFill>
              <a:srgbClr val="D1A18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33" name="Google Shape;2281;p56"/>
            <p:cNvSpPr/>
            <p:nvPr/>
          </p:nvSpPr>
          <p:spPr>
            <a:xfrm flipH="1">
              <a:off x="1409113" y="3876291"/>
              <a:ext cx="293550" cy="115377"/>
            </a:xfrm>
            <a:custGeom>
              <a:avLst/>
              <a:gdLst/>
              <a:ahLst/>
              <a:cxnLst/>
              <a:rect l="l" t="t" r="r" b="b"/>
              <a:pathLst>
                <a:path w="5886" h="2316" extrusionOk="0">
                  <a:moveTo>
                    <a:pt x="4672" y="118"/>
                  </a:moveTo>
                  <a:cubicBezTo>
                    <a:pt x="4671" y="118"/>
                    <a:pt x="4670" y="119"/>
                    <a:pt x="4669" y="119"/>
                  </a:cubicBezTo>
                  <a:lnTo>
                    <a:pt x="4669" y="119"/>
                  </a:lnTo>
                  <a:cubicBezTo>
                    <a:pt x="4670" y="119"/>
                    <a:pt x="4671" y="119"/>
                    <a:pt x="4672" y="118"/>
                  </a:cubicBezTo>
                  <a:close/>
                  <a:moveTo>
                    <a:pt x="5725" y="0"/>
                  </a:moveTo>
                  <a:cubicBezTo>
                    <a:pt x="5718" y="0"/>
                    <a:pt x="5712" y="1"/>
                    <a:pt x="5703" y="1"/>
                  </a:cubicBezTo>
                  <a:cubicBezTo>
                    <a:pt x="5669" y="5"/>
                    <a:pt x="5636" y="8"/>
                    <a:pt x="5601" y="12"/>
                  </a:cubicBezTo>
                  <a:cubicBezTo>
                    <a:pt x="5557" y="16"/>
                    <a:pt x="5514" y="20"/>
                    <a:pt x="5471" y="24"/>
                  </a:cubicBezTo>
                  <a:cubicBezTo>
                    <a:pt x="5413" y="30"/>
                    <a:pt x="5355" y="36"/>
                    <a:pt x="5296" y="43"/>
                  </a:cubicBezTo>
                  <a:cubicBezTo>
                    <a:pt x="5248" y="49"/>
                    <a:pt x="5201" y="54"/>
                    <a:pt x="5152" y="59"/>
                  </a:cubicBezTo>
                  <a:cubicBezTo>
                    <a:pt x="5150" y="59"/>
                    <a:pt x="5149" y="59"/>
                    <a:pt x="5145" y="60"/>
                  </a:cubicBezTo>
                  <a:cubicBezTo>
                    <a:pt x="5132" y="63"/>
                    <a:pt x="5121" y="64"/>
                    <a:pt x="5108" y="65"/>
                  </a:cubicBezTo>
                  <a:cubicBezTo>
                    <a:pt x="5081" y="69"/>
                    <a:pt x="5054" y="72"/>
                    <a:pt x="5028" y="76"/>
                  </a:cubicBezTo>
                  <a:cubicBezTo>
                    <a:pt x="5019" y="77"/>
                    <a:pt x="5012" y="77"/>
                    <a:pt x="5002" y="78"/>
                  </a:cubicBezTo>
                  <a:cubicBezTo>
                    <a:pt x="5000" y="78"/>
                    <a:pt x="4998" y="78"/>
                    <a:pt x="4994" y="80"/>
                  </a:cubicBezTo>
                  <a:cubicBezTo>
                    <a:pt x="4989" y="80"/>
                    <a:pt x="4983" y="81"/>
                    <a:pt x="4977" y="81"/>
                  </a:cubicBezTo>
                  <a:cubicBezTo>
                    <a:pt x="4943" y="86"/>
                    <a:pt x="4910" y="88"/>
                    <a:pt x="4877" y="93"/>
                  </a:cubicBezTo>
                  <a:cubicBezTo>
                    <a:pt x="4868" y="94"/>
                    <a:pt x="4861" y="94"/>
                    <a:pt x="4852" y="95"/>
                  </a:cubicBezTo>
                  <a:cubicBezTo>
                    <a:pt x="4845" y="98"/>
                    <a:pt x="4838" y="98"/>
                    <a:pt x="4831" y="99"/>
                  </a:cubicBezTo>
                  <a:cubicBezTo>
                    <a:pt x="4821" y="100"/>
                    <a:pt x="4813" y="100"/>
                    <a:pt x="4804" y="101"/>
                  </a:cubicBezTo>
                  <a:cubicBezTo>
                    <a:pt x="4780" y="105"/>
                    <a:pt x="4753" y="107"/>
                    <a:pt x="4729" y="112"/>
                  </a:cubicBezTo>
                  <a:lnTo>
                    <a:pt x="4726" y="112"/>
                  </a:lnTo>
                  <a:cubicBezTo>
                    <a:pt x="4716" y="113"/>
                    <a:pt x="4704" y="115"/>
                    <a:pt x="4694" y="116"/>
                  </a:cubicBezTo>
                  <a:cubicBezTo>
                    <a:pt x="4690" y="117"/>
                    <a:pt x="4671" y="120"/>
                    <a:pt x="4667" y="120"/>
                  </a:cubicBezTo>
                  <a:lnTo>
                    <a:pt x="4667" y="120"/>
                  </a:lnTo>
                  <a:cubicBezTo>
                    <a:pt x="4668" y="119"/>
                    <a:pt x="4668" y="119"/>
                    <a:pt x="4669" y="119"/>
                  </a:cubicBezTo>
                  <a:lnTo>
                    <a:pt x="4669" y="119"/>
                  </a:lnTo>
                  <a:cubicBezTo>
                    <a:pt x="4666" y="120"/>
                    <a:pt x="4666" y="120"/>
                    <a:pt x="4667" y="120"/>
                  </a:cubicBezTo>
                  <a:cubicBezTo>
                    <a:pt x="4667" y="120"/>
                    <a:pt x="4667" y="120"/>
                    <a:pt x="4667" y="120"/>
                  </a:cubicBezTo>
                  <a:lnTo>
                    <a:pt x="4667" y="120"/>
                  </a:lnTo>
                  <a:cubicBezTo>
                    <a:pt x="4665" y="120"/>
                    <a:pt x="4664" y="121"/>
                    <a:pt x="4664" y="121"/>
                  </a:cubicBezTo>
                  <a:cubicBezTo>
                    <a:pt x="4658" y="122"/>
                    <a:pt x="4652" y="122"/>
                    <a:pt x="4646" y="123"/>
                  </a:cubicBezTo>
                  <a:cubicBezTo>
                    <a:pt x="4633" y="124"/>
                    <a:pt x="4618" y="128"/>
                    <a:pt x="4606" y="129"/>
                  </a:cubicBezTo>
                  <a:cubicBezTo>
                    <a:pt x="4582" y="132"/>
                    <a:pt x="4559" y="135"/>
                    <a:pt x="4536" y="139"/>
                  </a:cubicBezTo>
                  <a:lnTo>
                    <a:pt x="4535" y="139"/>
                  </a:lnTo>
                  <a:cubicBezTo>
                    <a:pt x="4509" y="142"/>
                    <a:pt x="4485" y="146"/>
                    <a:pt x="4462" y="150"/>
                  </a:cubicBezTo>
                  <a:cubicBezTo>
                    <a:pt x="4380" y="161"/>
                    <a:pt x="4298" y="174"/>
                    <a:pt x="4217" y="186"/>
                  </a:cubicBezTo>
                  <a:cubicBezTo>
                    <a:pt x="4177" y="192"/>
                    <a:pt x="4140" y="197"/>
                    <a:pt x="4101" y="204"/>
                  </a:cubicBezTo>
                  <a:cubicBezTo>
                    <a:pt x="4061" y="210"/>
                    <a:pt x="4022" y="217"/>
                    <a:pt x="3985" y="223"/>
                  </a:cubicBezTo>
                  <a:cubicBezTo>
                    <a:pt x="3932" y="232"/>
                    <a:pt x="3879" y="240"/>
                    <a:pt x="3827" y="250"/>
                  </a:cubicBezTo>
                  <a:lnTo>
                    <a:pt x="3778" y="258"/>
                  </a:lnTo>
                  <a:cubicBezTo>
                    <a:pt x="3637" y="283"/>
                    <a:pt x="3494" y="309"/>
                    <a:pt x="3352" y="337"/>
                  </a:cubicBezTo>
                  <a:cubicBezTo>
                    <a:pt x="3294" y="348"/>
                    <a:pt x="3236" y="360"/>
                    <a:pt x="3179" y="371"/>
                  </a:cubicBezTo>
                  <a:cubicBezTo>
                    <a:pt x="3169" y="373"/>
                    <a:pt x="3157" y="376"/>
                    <a:pt x="3148" y="377"/>
                  </a:cubicBezTo>
                  <a:cubicBezTo>
                    <a:pt x="3081" y="390"/>
                    <a:pt x="3016" y="405"/>
                    <a:pt x="2948" y="418"/>
                  </a:cubicBezTo>
                  <a:cubicBezTo>
                    <a:pt x="2937" y="420"/>
                    <a:pt x="2927" y="423"/>
                    <a:pt x="2916" y="425"/>
                  </a:cubicBezTo>
                  <a:cubicBezTo>
                    <a:pt x="2852" y="438"/>
                    <a:pt x="2789" y="453"/>
                    <a:pt x="2725" y="465"/>
                  </a:cubicBezTo>
                  <a:cubicBezTo>
                    <a:pt x="2676" y="477"/>
                    <a:pt x="2627" y="488"/>
                    <a:pt x="2577" y="499"/>
                  </a:cubicBezTo>
                  <a:cubicBezTo>
                    <a:pt x="2573" y="500"/>
                    <a:pt x="2570" y="500"/>
                    <a:pt x="2565" y="501"/>
                  </a:cubicBezTo>
                  <a:cubicBezTo>
                    <a:pt x="2521" y="512"/>
                    <a:pt x="2476" y="522"/>
                    <a:pt x="2430" y="534"/>
                  </a:cubicBezTo>
                  <a:cubicBezTo>
                    <a:pt x="2345" y="554"/>
                    <a:pt x="2261" y="575"/>
                    <a:pt x="2179" y="594"/>
                  </a:cubicBezTo>
                  <a:cubicBezTo>
                    <a:pt x="1788" y="692"/>
                    <a:pt x="1401" y="801"/>
                    <a:pt x="1016" y="922"/>
                  </a:cubicBezTo>
                  <a:cubicBezTo>
                    <a:pt x="891" y="960"/>
                    <a:pt x="765" y="1000"/>
                    <a:pt x="639" y="1043"/>
                  </a:cubicBezTo>
                  <a:cubicBezTo>
                    <a:pt x="591" y="1059"/>
                    <a:pt x="543" y="1075"/>
                    <a:pt x="494" y="1092"/>
                  </a:cubicBezTo>
                  <a:cubicBezTo>
                    <a:pt x="445" y="1108"/>
                    <a:pt x="397" y="1126"/>
                    <a:pt x="349" y="1143"/>
                  </a:cubicBezTo>
                  <a:cubicBezTo>
                    <a:pt x="233" y="1184"/>
                    <a:pt x="117" y="1226"/>
                    <a:pt x="1" y="1267"/>
                  </a:cubicBezTo>
                  <a:cubicBezTo>
                    <a:pt x="2" y="1287"/>
                    <a:pt x="4" y="1307"/>
                    <a:pt x="8" y="1329"/>
                  </a:cubicBezTo>
                  <a:cubicBezTo>
                    <a:pt x="9" y="1337"/>
                    <a:pt x="10" y="1347"/>
                    <a:pt x="10" y="1351"/>
                  </a:cubicBezTo>
                  <a:cubicBezTo>
                    <a:pt x="11" y="1363"/>
                    <a:pt x="13" y="1374"/>
                    <a:pt x="16" y="1387"/>
                  </a:cubicBezTo>
                  <a:cubicBezTo>
                    <a:pt x="20" y="1414"/>
                    <a:pt x="25" y="1441"/>
                    <a:pt x="28" y="1471"/>
                  </a:cubicBezTo>
                  <a:lnTo>
                    <a:pt x="33" y="1493"/>
                  </a:lnTo>
                  <a:cubicBezTo>
                    <a:pt x="50" y="1597"/>
                    <a:pt x="70" y="1700"/>
                    <a:pt x="92" y="1804"/>
                  </a:cubicBezTo>
                  <a:lnTo>
                    <a:pt x="132" y="1981"/>
                  </a:lnTo>
                  <a:cubicBezTo>
                    <a:pt x="144" y="2039"/>
                    <a:pt x="160" y="2097"/>
                    <a:pt x="172" y="2154"/>
                  </a:cubicBezTo>
                  <a:cubicBezTo>
                    <a:pt x="185" y="2207"/>
                    <a:pt x="198" y="2261"/>
                    <a:pt x="213" y="2315"/>
                  </a:cubicBezTo>
                  <a:cubicBezTo>
                    <a:pt x="291" y="2293"/>
                    <a:pt x="371" y="2274"/>
                    <a:pt x="450" y="2253"/>
                  </a:cubicBezTo>
                  <a:cubicBezTo>
                    <a:pt x="481" y="2243"/>
                    <a:pt x="514" y="2236"/>
                    <a:pt x="545" y="2228"/>
                  </a:cubicBezTo>
                  <a:lnTo>
                    <a:pt x="693" y="2189"/>
                  </a:lnTo>
                  <a:cubicBezTo>
                    <a:pt x="697" y="2188"/>
                    <a:pt x="700" y="2188"/>
                    <a:pt x="705" y="2187"/>
                  </a:cubicBezTo>
                  <a:cubicBezTo>
                    <a:pt x="749" y="2175"/>
                    <a:pt x="794" y="2163"/>
                    <a:pt x="841" y="2152"/>
                  </a:cubicBezTo>
                  <a:cubicBezTo>
                    <a:pt x="1014" y="2108"/>
                    <a:pt x="1187" y="2065"/>
                    <a:pt x="1358" y="2022"/>
                  </a:cubicBezTo>
                  <a:cubicBezTo>
                    <a:pt x="1792" y="1916"/>
                    <a:pt x="2228" y="1816"/>
                    <a:pt x="2664" y="1720"/>
                  </a:cubicBezTo>
                  <a:cubicBezTo>
                    <a:pt x="2714" y="1708"/>
                    <a:pt x="2763" y="1699"/>
                    <a:pt x="2813" y="1689"/>
                  </a:cubicBezTo>
                  <a:cubicBezTo>
                    <a:pt x="2861" y="1678"/>
                    <a:pt x="2911" y="1667"/>
                    <a:pt x="2961" y="1656"/>
                  </a:cubicBezTo>
                  <a:cubicBezTo>
                    <a:pt x="3197" y="1606"/>
                    <a:pt x="3435" y="1556"/>
                    <a:pt x="3671" y="1508"/>
                  </a:cubicBezTo>
                  <a:cubicBezTo>
                    <a:pt x="4059" y="1429"/>
                    <a:pt x="4447" y="1352"/>
                    <a:pt x="4835" y="1279"/>
                  </a:cubicBezTo>
                  <a:cubicBezTo>
                    <a:pt x="4884" y="1271"/>
                    <a:pt x="4935" y="1260"/>
                    <a:pt x="4984" y="1252"/>
                  </a:cubicBezTo>
                  <a:cubicBezTo>
                    <a:pt x="4990" y="1250"/>
                    <a:pt x="4995" y="1249"/>
                    <a:pt x="5002" y="1249"/>
                  </a:cubicBezTo>
                  <a:cubicBezTo>
                    <a:pt x="5047" y="1241"/>
                    <a:pt x="5089" y="1233"/>
                    <a:pt x="5134" y="1224"/>
                  </a:cubicBezTo>
                  <a:cubicBezTo>
                    <a:pt x="5139" y="1223"/>
                    <a:pt x="5145" y="1221"/>
                    <a:pt x="5151" y="1221"/>
                  </a:cubicBezTo>
                  <a:cubicBezTo>
                    <a:pt x="5201" y="1213"/>
                    <a:pt x="5251" y="1202"/>
                    <a:pt x="5301" y="1194"/>
                  </a:cubicBezTo>
                  <a:cubicBezTo>
                    <a:pt x="5495" y="1157"/>
                    <a:pt x="5689" y="1122"/>
                    <a:pt x="5883" y="1090"/>
                  </a:cubicBezTo>
                  <a:lnTo>
                    <a:pt x="5886" y="1090"/>
                  </a:lnTo>
                  <a:cubicBezTo>
                    <a:pt x="5840" y="796"/>
                    <a:pt x="5796" y="505"/>
                    <a:pt x="5754" y="211"/>
                  </a:cubicBezTo>
                  <a:cubicBezTo>
                    <a:pt x="5744" y="141"/>
                    <a:pt x="5736" y="70"/>
                    <a:pt x="5725" y="0"/>
                  </a:cubicBezTo>
                  <a:close/>
                </a:path>
              </a:pathLst>
            </a:custGeom>
            <a:solidFill>
              <a:srgbClr val="D1A18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34" name="Google Shape;2282;p56"/>
            <p:cNvSpPr/>
            <p:nvPr/>
          </p:nvSpPr>
          <p:spPr>
            <a:xfrm flipH="1">
              <a:off x="674292" y="4259542"/>
              <a:ext cx="525906" cy="252874"/>
            </a:xfrm>
            <a:custGeom>
              <a:avLst/>
              <a:gdLst/>
              <a:ahLst/>
              <a:cxnLst/>
              <a:rect l="l" t="t" r="r" b="b"/>
              <a:pathLst>
                <a:path w="10545" h="5076" extrusionOk="0">
                  <a:moveTo>
                    <a:pt x="9940" y="0"/>
                  </a:moveTo>
                  <a:lnTo>
                    <a:pt x="9940" y="0"/>
                  </a:lnTo>
                  <a:cubicBezTo>
                    <a:pt x="9989" y="435"/>
                    <a:pt x="9761" y="849"/>
                    <a:pt x="9357" y="1033"/>
                  </a:cubicBezTo>
                  <a:cubicBezTo>
                    <a:pt x="8828" y="1272"/>
                    <a:pt x="8325" y="1563"/>
                    <a:pt x="7824" y="1858"/>
                  </a:cubicBezTo>
                  <a:cubicBezTo>
                    <a:pt x="6861" y="2426"/>
                    <a:pt x="5908" y="3014"/>
                    <a:pt x="4879" y="3461"/>
                  </a:cubicBezTo>
                  <a:cubicBezTo>
                    <a:pt x="4721" y="3529"/>
                    <a:pt x="4563" y="3596"/>
                    <a:pt x="4404" y="3658"/>
                  </a:cubicBezTo>
                  <a:cubicBezTo>
                    <a:pt x="3780" y="3905"/>
                    <a:pt x="3140" y="4108"/>
                    <a:pt x="2493" y="4279"/>
                  </a:cubicBezTo>
                  <a:cubicBezTo>
                    <a:pt x="2170" y="4365"/>
                    <a:pt x="1843" y="4443"/>
                    <a:pt x="1516" y="4515"/>
                  </a:cubicBezTo>
                  <a:cubicBezTo>
                    <a:pt x="1347" y="4551"/>
                    <a:pt x="1179" y="4587"/>
                    <a:pt x="1010" y="4620"/>
                  </a:cubicBezTo>
                  <a:cubicBezTo>
                    <a:pt x="889" y="4645"/>
                    <a:pt x="766" y="4674"/>
                    <a:pt x="643" y="4674"/>
                  </a:cubicBezTo>
                  <a:cubicBezTo>
                    <a:pt x="620" y="4674"/>
                    <a:pt x="598" y="4673"/>
                    <a:pt x="576" y="4671"/>
                  </a:cubicBezTo>
                  <a:cubicBezTo>
                    <a:pt x="355" y="4650"/>
                    <a:pt x="153" y="4556"/>
                    <a:pt x="0" y="4401"/>
                  </a:cubicBezTo>
                  <a:lnTo>
                    <a:pt x="0" y="4402"/>
                  </a:lnTo>
                  <a:cubicBezTo>
                    <a:pt x="8" y="4468"/>
                    <a:pt x="31" y="4545"/>
                    <a:pt x="55" y="4611"/>
                  </a:cubicBezTo>
                  <a:cubicBezTo>
                    <a:pt x="79" y="4681"/>
                    <a:pt x="108" y="4748"/>
                    <a:pt x="138" y="4814"/>
                  </a:cubicBezTo>
                  <a:cubicBezTo>
                    <a:pt x="167" y="4878"/>
                    <a:pt x="195" y="4948"/>
                    <a:pt x="237" y="5004"/>
                  </a:cubicBezTo>
                  <a:cubicBezTo>
                    <a:pt x="236" y="5003"/>
                    <a:pt x="236" y="5003"/>
                    <a:pt x="236" y="5003"/>
                  </a:cubicBezTo>
                  <a:lnTo>
                    <a:pt x="236" y="5003"/>
                  </a:lnTo>
                  <a:cubicBezTo>
                    <a:pt x="237" y="5003"/>
                    <a:pt x="258" y="5027"/>
                    <a:pt x="264" y="5032"/>
                  </a:cubicBezTo>
                  <a:cubicBezTo>
                    <a:pt x="268" y="5037"/>
                    <a:pt x="269" y="5038"/>
                    <a:pt x="268" y="5038"/>
                  </a:cubicBezTo>
                  <a:lnTo>
                    <a:pt x="280" y="5044"/>
                  </a:lnTo>
                  <a:cubicBezTo>
                    <a:pt x="309" y="5061"/>
                    <a:pt x="310" y="5060"/>
                    <a:pt x="351" y="5069"/>
                  </a:cubicBezTo>
                  <a:cubicBezTo>
                    <a:pt x="369" y="5074"/>
                    <a:pt x="399" y="5075"/>
                    <a:pt x="432" y="5075"/>
                  </a:cubicBezTo>
                  <a:cubicBezTo>
                    <a:pt x="466" y="5075"/>
                    <a:pt x="502" y="5074"/>
                    <a:pt x="532" y="5073"/>
                  </a:cubicBezTo>
                  <a:cubicBezTo>
                    <a:pt x="1693" y="5016"/>
                    <a:pt x="2821" y="4673"/>
                    <a:pt x="3892" y="4232"/>
                  </a:cubicBezTo>
                  <a:cubicBezTo>
                    <a:pt x="4429" y="4011"/>
                    <a:pt x="4947" y="3758"/>
                    <a:pt x="5458" y="3485"/>
                  </a:cubicBezTo>
                  <a:cubicBezTo>
                    <a:pt x="5926" y="3236"/>
                    <a:pt x="6421" y="2994"/>
                    <a:pt x="6822" y="2656"/>
                  </a:cubicBezTo>
                  <a:cubicBezTo>
                    <a:pt x="6855" y="2628"/>
                    <a:pt x="6894" y="2613"/>
                    <a:pt x="6933" y="2613"/>
                  </a:cubicBezTo>
                  <a:cubicBezTo>
                    <a:pt x="6970" y="2613"/>
                    <a:pt x="7006" y="2626"/>
                    <a:pt x="7036" y="2656"/>
                  </a:cubicBezTo>
                  <a:cubicBezTo>
                    <a:pt x="7228" y="2841"/>
                    <a:pt x="7395" y="3050"/>
                    <a:pt x="7568" y="3253"/>
                  </a:cubicBezTo>
                  <a:cubicBezTo>
                    <a:pt x="8051" y="3041"/>
                    <a:pt x="8526" y="2809"/>
                    <a:pt x="8991" y="2556"/>
                  </a:cubicBezTo>
                  <a:cubicBezTo>
                    <a:pt x="9437" y="2313"/>
                    <a:pt x="9875" y="2053"/>
                    <a:pt x="10302" y="1778"/>
                  </a:cubicBezTo>
                  <a:cubicBezTo>
                    <a:pt x="10351" y="1746"/>
                    <a:pt x="10402" y="1714"/>
                    <a:pt x="10452" y="1680"/>
                  </a:cubicBezTo>
                  <a:cubicBezTo>
                    <a:pt x="10465" y="1670"/>
                    <a:pt x="10477" y="1659"/>
                    <a:pt x="10498" y="1639"/>
                  </a:cubicBezTo>
                  <a:cubicBezTo>
                    <a:pt x="10516" y="1621"/>
                    <a:pt x="10517" y="1620"/>
                    <a:pt x="10525" y="1603"/>
                  </a:cubicBezTo>
                  <a:cubicBezTo>
                    <a:pt x="10541" y="1563"/>
                    <a:pt x="10545" y="1534"/>
                    <a:pt x="10543" y="1480"/>
                  </a:cubicBezTo>
                  <a:cubicBezTo>
                    <a:pt x="10541" y="1447"/>
                    <a:pt x="10527" y="1389"/>
                    <a:pt x="10512" y="1344"/>
                  </a:cubicBezTo>
                  <a:cubicBezTo>
                    <a:pt x="10460" y="1175"/>
                    <a:pt x="10389" y="1010"/>
                    <a:pt x="10331" y="842"/>
                  </a:cubicBezTo>
                  <a:cubicBezTo>
                    <a:pt x="10301" y="755"/>
                    <a:pt x="10268" y="665"/>
                    <a:pt x="10236" y="580"/>
                  </a:cubicBezTo>
                  <a:cubicBezTo>
                    <a:pt x="10217" y="535"/>
                    <a:pt x="10201" y="491"/>
                    <a:pt x="10184" y="448"/>
                  </a:cubicBezTo>
                  <a:cubicBezTo>
                    <a:pt x="10181" y="445"/>
                    <a:pt x="10181" y="444"/>
                    <a:pt x="10181" y="444"/>
                  </a:cubicBezTo>
                  <a:cubicBezTo>
                    <a:pt x="10180" y="442"/>
                    <a:pt x="10180" y="439"/>
                    <a:pt x="10179" y="437"/>
                  </a:cubicBezTo>
                  <a:cubicBezTo>
                    <a:pt x="10174" y="427"/>
                    <a:pt x="10171" y="418"/>
                    <a:pt x="10167" y="409"/>
                  </a:cubicBezTo>
                  <a:cubicBezTo>
                    <a:pt x="10158" y="389"/>
                    <a:pt x="10149" y="368"/>
                    <a:pt x="10140" y="348"/>
                  </a:cubicBezTo>
                  <a:cubicBezTo>
                    <a:pt x="10100" y="265"/>
                    <a:pt x="10058" y="184"/>
                    <a:pt x="10011" y="106"/>
                  </a:cubicBezTo>
                  <a:cubicBezTo>
                    <a:pt x="9989" y="70"/>
                    <a:pt x="9964" y="35"/>
                    <a:pt x="9940" y="0"/>
                  </a:cubicBezTo>
                  <a:close/>
                </a:path>
              </a:pathLst>
            </a:custGeom>
            <a:solidFill>
              <a:srgbClr val="D1A18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35" name="Google Shape;2283;p56"/>
            <p:cNvSpPr/>
            <p:nvPr/>
          </p:nvSpPr>
          <p:spPr>
            <a:xfrm flipH="1">
              <a:off x="897421" y="3752942"/>
              <a:ext cx="284523" cy="172219"/>
            </a:xfrm>
            <a:custGeom>
              <a:avLst/>
              <a:gdLst/>
              <a:ahLst/>
              <a:cxnLst/>
              <a:rect l="l" t="t" r="r" b="b"/>
              <a:pathLst>
                <a:path w="5705" h="3457" extrusionOk="0">
                  <a:moveTo>
                    <a:pt x="122" y="2802"/>
                  </a:moveTo>
                  <a:cubicBezTo>
                    <a:pt x="122" y="2804"/>
                    <a:pt x="123" y="2805"/>
                    <a:pt x="124" y="2807"/>
                  </a:cubicBezTo>
                  <a:cubicBezTo>
                    <a:pt x="123" y="2805"/>
                    <a:pt x="122" y="2803"/>
                    <a:pt x="122" y="2802"/>
                  </a:cubicBezTo>
                  <a:close/>
                  <a:moveTo>
                    <a:pt x="5313" y="1"/>
                  </a:moveTo>
                  <a:cubicBezTo>
                    <a:pt x="5310" y="3"/>
                    <a:pt x="5307" y="3"/>
                    <a:pt x="5302" y="4"/>
                  </a:cubicBezTo>
                  <a:cubicBezTo>
                    <a:pt x="5265" y="16"/>
                    <a:pt x="5225" y="29"/>
                    <a:pt x="5188" y="41"/>
                  </a:cubicBezTo>
                  <a:cubicBezTo>
                    <a:pt x="5155" y="53"/>
                    <a:pt x="5120" y="63"/>
                    <a:pt x="5086" y="75"/>
                  </a:cubicBezTo>
                  <a:cubicBezTo>
                    <a:pt x="5014" y="98"/>
                    <a:pt x="4943" y="123"/>
                    <a:pt x="4870" y="148"/>
                  </a:cubicBezTo>
                  <a:lnTo>
                    <a:pt x="4779" y="178"/>
                  </a:lnTo>
                  <a:lnTo>
                    <a:pt x="4766" y="183"/>
                  </a:lnTo>
                  <a:cubicBezTo>
                    <a:pt x="4718" y="198"/>
                    <a:pt x="4671" y="215"/>
                    <a:pt x="4624" y="232"/>
                  </a:cubicBezTo>
                  <a:cubicBezTo>
                    <a:pt x="4619" y="233"/>
                    <a:pt x="4613" y="236"/>
                    <a:pt x="4607" y="237"/>
                  </a:cubicBezTo>
                  <a:cubicBezTo>
                    <a:pt x="4591" y="243"/>
                    <a:pt x="4574" y="249"/>
                    <a:pt x="4558" y="254"/>
                  </a:cubicBezTo>
                  <a:cubicBezTo>
                    <a:pt x="4533" y="262"/>
                    <a:pt x="4506" y="271"/>
                    <a:pt x="4482" y="282"/>
                  </a:cubicBezTo>
                  <a:cubicBezTo>
                    <a:pt x="4479" y="283"/>
                    <a:pt x="4475" y="284"/>
                    <a:pt x="4471" y="285"/>
                  </a:cubicBezTo>
                  <a:cubicBezTo>
                    <a:pt x="4470" y="285"/>
                    <a:pt x="4470" y="285"/>
                    <a:pt x="4469" y="287"/>
                  </a:cubicBezTo>
                  <a:cubicBezTo>
                    <a:pt x="4421" y="305"/>
                    <a:pt x="4371" y="322"/>
                    <a:pt x="4324" y="340"/>
                  </a:cubicBezTo>
                  <a:cubicBezTo>
                    <a:pt x="4290" y="351"/>
                    <a:pt x="4256" y="364"/>
                    <a:pt x="4224" y="376"/>
                  </a:cubicBezTo>
                  <a:cubicBezTo>
                    <a:pt x="4210" y="380"/>
                    <a:pt x="4197" y="386"/>
                    <a:pt x="4183" y="389"/>
                  </a:cubicBezTo>
                  <a:cubicBezTo>
                    <a:pt x="4178" y="392"/>
                    <a:pt x="4173" y="394"/>
                    <a:pt x="4167" y="395"/>
                  </a:cubicBezTo>
                  <a:cubicBezTo>
                    <a:pt x="4166" y="395"/>
                    <a:pt x="4162" y="398"/>
                    <a:pt x="4161" y="398"/>
                  </a:cubicBezTo>
                  <a:cubicBezTo>
                    <a:pt x="4077" y="429"/>
                    <a:pt x="3994" y="459"/>
                    <a:pt x="3912" y="493"/>
                  </a:cubicBezTo>
                  <a:cubicBezTo>
                    <a:pt x="3905" y="496"/>
                    <a:pt x="3899" y="497"/>
                    <a:pt x="3891" y="500"/>
                  </a:cubicBezTo>
                  <a:cubicBezTo>
                    <a:pt x="3815" y="529"/>
                    <a:pt x="3742" y="558"/>
                    <a:pt x="3668" y="589"/>
                  </a:cubicBezTo>
                  <a:lnTo>
                    <a:pt x="3603" y="615"/>
                  </a:lnTo>
                  <a:cubicBezTo>
                    <a:pt x="3508" y="653"/>
                    <a:pt x="3415" y="690"/>
                    <a:pt x="3322" y="730"/>
                  </a:cubicBezTo>
                  <a:cubicBezTo>
                    <a:pt x="3311" y="734"/>
                    <a:pt x="3299" y="740"/>
                    <a:pt x="3287" y="743"/>
                  </a:cubicBezTo>
                  <a:cubicBezTo>
                    <a:pt x="3285" y="746"/>
                    <a:pt x="3280" y="747"/>
                    <a:pt x="3278" y="748"/>
                  </a:cubicBezTo>
                  <a:cubicBezTo>
                    <a:pt x="3256" y="759"/>
                    <a:pt x="3234" y="767"/>
                    <a:pt x="3212" y="776"/>
                  </a:cubicBezTo>
                  <a:cubicBezTo>
                    <a:pt x="3168" y="795"/>
                    <a:pt x="3121" y="815"/>
                    <a:pt x="3076" y="834"/>
                  </a:cubicBezTo>
                  <a:cubicBezTo>
                    <a:pt x="2944" y="891"/>
                    <a:pt x="2814" y="950"/>
                    <a:pt x="2683" y="1009"/>
                  </a:cubicBezTo>
                  <a:cubicBezTo>
                    <a:pt x="2657" y="1021"/>
                    <a:pt x="2632" y="1032"/>
                    <a:pt x="2606" y="1045"/>
                  </a:cubicBezTo>
                  <a:cubicBezTo>
                    <a:pt x="2567" y="1065"/>
                    <a:pt x="2526" y="1082"/>
                    <a:pt x="2487" y="1101"/>
                  </a:cubicBezTo>
                  <a:cubicBezTo>
                    <a:pt x="2440" y="1123"/>
                    <a:pt x="2396" y="1144"/>
                    <a:pt x="2350" y="1166"/>
                  </a:cubicBezTo>
                  <a:lnTo>
                    <a:pt x="2340" y="1171"/>
                  </a:lnTo>
                  <a:cubicBezTo>
                    <a:pt x="2299" y="1190"/>
                    <a:pt x="2255" y="1211"/>
                    <a:pt x="2213" y="1231"/>
                  </a:cubicBezTo>
                  <a:cubicBezTo>
                    <a:pt x="2136" y="1269"/>
                    <a:pt x="2061" y="1305"/>
                    <a:pt x="1984" y="1345"/>
                  </a:cubicBezTo>
                  <a:cubicBezTo>
                    <a:pt x="1626" y="1523"/>
                    <a:pt x="1273" y="1712"/>
                    <a:pt x="926" y="1912"/>
                  </a:cubicBezTo>
                  <a:cubicBezTo>
                    <a:pt x="728" y="2025"/>
                    <a:pt x="535" y="2141"/>
                    <a:pt x="340" y="2261"/>
                  </a:cubicBezTo>
                  <a:cubicBezTo>
                    <a:pt x="297" y="2287"/>
                    <a:pt x="253" y="2315"/>
                    <a:pt x="211" y="2343"/>
                  </a:cubicBezTo>
                  <a:cubicBezTo>
                    <a:pt x="168" y="2371"/>
                    <a:pt x="125" y="2396"/>
                    <a:pt x="82" y="2424"/>
                  </a:cubicBezTo>
                  <a:cubicBezTo>
                    <a:pt x="54" y="2441"/>
                    <a:pt x="29" y="2459"/>
                    <a:pt x="2" y="2476"/>
                  </a:cubicBezTo>
                  <a:cubicBezTo>
                    <a:pt x="1" y="2490"/>
                    <a:pt x="5" y="2504"/>
                    <a:pt x="11" y="2517"/>
                  </a:cubicBezTo>
                  <a:cubicBezTo>
                    <a:pt x="15" y="2530"/>
                    <a:pt x="19" y="2541"/>
                    <a:pt x="25" y="2554"/>
                  </a:cubicBezTo>
                  <a:cubicBezTo>
                    <a:pt x="43" y="2600"/>
                    <a:pt x="60" y="2647"/>
                    <a:pt x="79" y="2693"/>
                  </a:cubicBezTo>
                  <a:cubicBezTo>
                    <a:pt x="87" y="2713"/>
                    <a:pt x="94" y="2730"/>
                    <a:pt x="101" y="2749"/>
                  </a:cubicBezTo>
                  <a:cubicBezTo>
                    <a:pt x="104" y="2757"/>
                    <a:pt x="108" y="2766"/>
                    <a:pt x="111" y="2774"/>
                  </a:cubicBezTo>
                  <a:cubicBezTo>
                    <a:pt x="114" y="2781"/>
                    <a:pt x="117" y="2788"/>
                    <a:pt x="119" y="2795"/>
                  </a:cubicBezTo>
                  <a:lnTo>
                    <a:pt x="119" y="2795"/>
                  </a:lnTo>
                  <a:cubicBezTo>
                    <a:pt x="118" y="2794"/>
                    <a:pt x="118" y="2792"/>
                    <a:pt x="118" y="2792"/>
                  </a:cubicBezTo>
                  <a:lnTo>
                    <a:pt x="118" y="2792"/>
                  </a:lnTo>
                  <a:cubicBezTo>
                    <a:pt x="118" y="2792"/>
                    <a:pt x="119" y="2795"/>
                    <a:pt x="122" y="2802"/>
                  </a:cubicBezTo>
                  <a:lnTo>
                    <a:pt x="122" y="2802"/>
                  </a:lnTo>
                  <a:cubicBezTo>
                    <a:pt x="121" y="2800"/>
                    <a:pt x="120" y="2798"/>
                    <a:pt x="119" y="2795"/>
                  </a:cubicBezTo>
                  <a:lnTo>
                    <a:pt x="119" y="2795"/>
                  </a:lnTo>
                  <a:cubicBezTo>
                    <a:pt x="121" y="2800"/>
                    <a:pt x="125" y="2809"/>
                    <a:pt x="128" y="2815"/>
                  </a:cubicBezTo>
                  <a:cubicBezTo>
                    <a:pt x="130" y="2818"/>
                    <a:pt x="131" y="2821"/>
                    <a:pt x="131" y="2823"/>
                  </a:cubicBezTo>
                  <a:cubicBezTo>
                    <a:pt x="153" y="2873"/>
                    <a:pt x="176" y="2925"/>
                    <a:pt x="199" y="2976"/>
                  </a:cubicBezTo>
                  <a:cubicBezTo>
                    <a:pt x="274" y="3139"/>
                    <a:pt x="351" y="3299"/>
                    <a:pt x="431" y="3457"/>
                  </a:cubicBezTo>
                  <a:cubicBezTo>
                    <a:pt x="462" y="3441"/>
                    <a:pt x="494" y="3424"/>
                    <a:pt x="524" y="3409"/>
                  </a:cubicBezTo>
                  <a:lnTo>
                    <a:pt x="659" y="3340"/>
                  </a:lnTo>
                  <a:lnTo>
                    <a:pt x="795" y="3270"/>
                  </a:lnTo>
                  <a:cubicBezTo>
                    <a:pt x="1022" y="3154"/>
                    <a:pt x="1251" y="3039"/>
                    <a:pt x="1480" y="2925"/>
                  </a:cubicBezTo>
                  <a:cubicBezTo>
                    <a:pt x="1836" y="2750"/>
                    <a:pt x="2194" y="2579"/>
                    <a:pt x="2554" y="2412"/>
                  </a:cubicBezTo>
                  <a:cubicBezTo>
                    <a:pt x="2600" y="2390"/>
                    <a:pt x="2648" y="2368"/>
                    <a:pt x="2696" y="2347"/>
                  </a:cubicBezTo>
                  <a:cubicBezTo>
                    <a:pt x="2741" y="2325"/>
                    <a:pt x="2787" y="2304"/>
                    <a:pt x="2834" y="2283"/>
                  </a:cubicBezTo>
                  <a:cubicBezTo>
                    <a:pt x="2880" y="2261"/>
                    <a:pt x="2925" y="2241"/>
                    <a:pt x="2972" y="2220"/>
                  </a:cubicBezTo>
                  <a:cubicBezTo>
                    <a:pt x="3193" y="2118"/>
                    <a:pt x="3415" y="2017"/>
                    <a:pt x="3639" y="1918"/>
                  </a:cubicBezTo>
                  <a:cubicBezTo>
                    <a:pt x="3937" y="1784"/>
                    <a:pt x="4237" y="1653"/>
                    <a:pt x="4536" y="1524"/>
                  </a:cubicBezTo>
                  <a:cubicBezTo>
                    <a:pt x="4581" y="1506"/>
                    <a:pt x="4625" y="1486"/>
                    <a:pt x="4670" y="1466"/>
                  </a:cubicBezTo>
                  <a:cubicBezTo>
                    <a:pt x="4690" y="1457"/>
                    <a:pt x="4710" y="1449"/>
                    <a:pt x="4732" y="1440"/>
                  </a:cubicBezTo>
                  <a:cubicBezTo>
                    <a:pt x="4759" y="1428"/>
                    <a:pt x="4786" y="1417"/>
                    <a:pt x="4812" y="1405"/>
                  </a:cubicBezTo>
                  <a:cubicBezTo>
                    <a:pt x="4834" y="1397"/>
                    <a:pt x="4854" y="1388"/>
                    <a:pt x="4876" y="1378"/>
                  </a:cubicBezTo>
                  <a:cubicBezTo>
                    <a:pt x="4923" y="1357"/>
                    <a:pt x="4969" y="1339"/>
                    <a:pt x="5017" y="1318"/>
                  </a:cubicBezTo>
                  <a:cubicBezTo>
                    <a:pt x="5063" y="1298"/>
                    <a:pt x="5109" y="1280"/>
                    <a:pt x="5157" y="1259"/>
                  </a:cubicBezTo>
                  <a:cubicBezTo>
                    <a:pt x="5339" y="1182"/>
                    <a:pt x="5521" y="1107"/>
                    <a:pt x="5702" y="1031"/>
                  </a:cubicBezTo>
                  <a:lnTo>
                    <a:pt x="5705" y="1031"/>
                  </a:lnTo>
                  <a:cubicBezTo>
                    <a:pt x="5596" y="753"/>
                    <a:pt x="5489" y="474"/>
                    <a:pt x="5383" y="195"/>
                  </a:cubicBezTo>
                  <a:cubicBezTo>
                    <a:pt x="5359" y="131"/>
                    <a:pt x="5336" y="67"/>
                    <a:pt x="5313" y="1"/>
                  </a:cubicBezTo>
                  <a:close/>
                </a:path>
              </a:pathLst>
            </a:custGeom>
            <a:solidFill>
              <a:srgbClr val="D1A18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36" name="Google Shape;2284;p56"/>
            <p:cNvSpPr/>
            <p:nvPr/>
          </p:nvSpPr>
          <p:spPr>
            <a:xfrm flipH="1">
              <a:off x="1018910" y="3790405"/>
              <a:ext cx="598" cy="299"/>
            </a:xfrm>
            <a:custGeom>
              <a:avLst/>
              <a:gdLst/>
              <a:ahLst/>
              <a:cxnLst/>
              <a:rect l="l" t="t" r="r" b="b"/>
              <a:pathLst>
                <a:path w="12" h="6" extrusionOk="0">
                  <a:moveTo>
                    <a:pt x="12" y="1"/>
                  </a:moveTo>
                  <a:cubicBezTo>
                    <a:pt x="9" y="2"/>
                    <a:pt x="7" y="2"/>
                    <a:pt x="6" y="3"/>
                  </a:cubicBezTo>
                  <a:lnTo>
                    <a:pt x="6" y="3"/>
                  </a:lnTo>
                  <a:cubicBezTo>
                    <a:pt x="8" y="2"/>
                    <a:pt x="10" y="1"/>
                    <a:pt x="12" y="1"/>
                  </a:cubicBezTo>
                  <a:close/>
                  <a:moveTo>
                    <a:pt x="6" y="3"/>
                  </a:moveTo>
                  <a:cubicBezTo>
                    <a:pt x="3" y="4"/>
                    <a:pt x="1" y="5"/>
                    <a:pt x="1" y="5"/>
                  </a:cubicBezTo>
                  <a:cubicBezTo>
                    <a:pt x="1" y="5"/>
                    <a:pt x="2" y="5"/>
                    <a:pt x="6" y="3"/>
                  </a:cubicBezTo>
                  <a:cubicBezTo>
                    <a:pt x="6" y="3"/>
                    <a:pt x="6" y="3"/>
                    <a:pt x="6" y="3"/>
                  </a:cubicBezTo>
                  <a:close/>
                </a:path>
              </a:pathLst>
            </a:custGeom>
            <a:solidFill>
              <a:srgbClr val="B5805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37" name="Google Shape;2285;p56"/>
            <p:cNvSpPr/>
            <p:nvPr/>
          </p:nvSpPr>
          <p:spPr>
            <a:xfrm flipH="1">
              <a:off x="677982" y="1919334"/>
              <a:ext cx="302227" cy="603240"/>
            </a:xfrm>
            <a:custGeom>
              <a:avLst/>
              <a:gdLst/>
              <a:ahLst/>
              <a:cxnLst/>
              <a:rect l="l" t="t" r="r" b="b"/>
              <a:pathLst>
                <a:path w="6060" h="12109" extrusionOk="0">
                  <a:moveTo>
                    <a:pt x="5300" y="10658"/>
                  </a:moveTo>
                  <a:cubicBezTo>
                    <a:pt x="5303" y="10660"/>
                    <a:pt x="5306" y="10661"/>
                    <a:pt x="5308" y="10663"/>
                  </a:cubicBezTo>
                  <a:lnTo>
                    <a:pt x="5308" y="10663"/>
                  </a:lnTo>
                  <a:cubicBezTo>
                    <a:pt x="5306" y="10661"/>
                    <a:pt x="5303" y="10659"/>
                    <a:pt x="5300" y="10658"/>
                  </a:cubicBezTo>
                  <a:close/>
                  <a:moveTo>
                    <a:pt x="5521" y="10792"/>
                  </a:moveTo>
                  <a:cubicBezTo>
                    <a:pt x="5523" y="10793"/>
                    <a:pt x="5524" y="10794"/>
                    <a:pt x="5526" y="10794"/>
                  </a:cubicBezTo>
                  <a:lnTo>
                    <a:pt x="5526" y="10794"/>
                  </a:lnTo>
                  <a:cubicBezTo>
                    <a:pt x="5524" y="10794"/>
                    <a:pt x="5522" y="10793"/>
                    <a:pt x="5521" y="10792"/>
                  </a:cubicBezTo>
                  <a:close/>
                  <a:moveTo>
                    <a:pt x="4690" y="11306"/>
                  </a:moveTo>
                  <a:lnTo>
                    <a:pt x="4691" y="11308"/>
                  </a:lnTo>
                  <a:cubicBezTo>
                    <a:pt x="4693" y="11309"/>
                    <a:pt x="4695" y="11311"/>
                    <a:pt x="4698" y="11312"/>
                  </a:cubicBezTo>
                  <a:lnTo>
                    <a:pt x="4698" y="11312"/>
                  </a:lnTo>
                  <a:cubicBezTo>
                    <a:pt x="4695" y="11310"/>
                    <a:pt x="4693" y="11308"/>
                    <a:pt x="4690" y="11306"/>
                  </a:cubicBezTo>
                  <a:close/>
                  <a:moveTo>
                    <a:pt x="1061" y="1"/>
                  </a:moveTo>
                  <a:cubicBezTo>
                    <a:pt x="1027" y="249"/>
                    <a:pt x="986" y="496"/>
                    <a:pt x="937" y="741"/>
                  </a:cubicBezTo>
                  <a:cubicBezTo>
                    <a:pt x="801" y="1432"/>
                    <a:pt x="608" y="2112"/>
                    <a:pt x="331" y="2760"/>
                  </a:cubicBezTo>
                  <a:cubicBezTo>
                    <a:pt x="234" y="2987"/>
                    <a:pt x="124" y="3212"/>
                    <a:pt x="0" y="3428"/>
                  </a:cubicBezTo>
                  <a:cubicBezTo>
                    <a:pt x="1026" y="3800"/>
                    <a:pt x="2051" y="4173"/>
                    <a:pt x="3077" y="4544"/>
                  </a:cubicBezTo>
                  <a:cubicBezTo>
                    <a:pt x="3142" y="4567"/>
                    <a:pt x="3186" y="4620"/>
                    <a:pt x="3188" y="4692"/>
                  </a:cubicBezTo>
                  <a:cubicBezTo>
                    <a:pt x="3202" y="5128"/>
                    <a:pt x="3215" y="5564"/>
                    <a:pt x="3229" y="5999"/>
                  </a:cubicBezTo>
                  <a:cubicBezTo>
                    <a:pt x="3252" y="6770"/>
                    <a:pt x="3275" y="7541"/>
                    <a:pt x="3301" y="8310"/>
                  </a:cubicBezTo>
                  <a:cubicBezTo>
                    <a:pt x="3303" y="8396"/>
                    <a:pt x="3307" y="8482"/>
                    <a:pt x="3308" y="8568"/>
                  </a:cubicBezTo>
                  <a:lnTo>
                    <a:pt x="3267" y="8591"/>
                  </a:lnTo>
                  <a:cubicBezTo>
                    <a:pt x="3273" y="8600"/>
                    <a:pt x="3279" y="8612"/>
                    <a:pt x="3283" y="8626"/>
                  </a:cubicBezTo>
                  <a:cubicBezTo>
                    <a:pt x="3295" y="8652"/>
                    <a:pt x="3303" y="8680"/>
                    <a:pt x="3312" y="8708"/>
                  </a:cubicBezTo>
                  <a:cubicBezTo>
                    <a:pt x="3350" y="8843"/>
                    <a:pt x="3351" y="8987"/>
                    <a:pt x="3325" y="9124"/>
                  </a:cubicBezTo>
                  <a:cubicBezTo>
                    <a:pt x="3314" y="9189"/>
                    <a:pt x="3296" y="9249"/>
                    <a:pt x="3274" y="9308"/>
                  </a:cubicBezTo>
                  <a:cubicBezTo>
                    <a:pt x="3250" y="9375"/>
                    <a:pt x="3220" y="9439"/>
                    <a:pt x="3186" y="9501"/>
                  </a:cubicBezTo>
                  <a:cubicBezTo>
                    <a:pt x="3144" y="9579"/>
                    <a:pt x="3094" y="9653"/>
                    <a:pt x="3041" y="9721"/>
                  </a:cubicBezTo>
                  <a:cubicBezTo>
                    <a:pt x="3005" y="9767"/>
                    <a:pt x="2967" y="9812"/>
                    <a:pt x="2927" y="9854"/>
                  </a:cubicBezTo>
                  <a:cubicBezTo>
                    <a:pt x="2781" y="10008"/>
                    <a:pt x="2613" y="10138"/>
                    <a:pt x="2450" y="10273"/>
                  </a:cubicBezTo>
                  <a:cubicBezTo>
                    <a:pt x="2368" y="10341"/>
                    <a:pt x="2286" y="10411"/>
                    <a:pt x="2210" y="10485"/>
                  </a:cubicBezTo>
                  <a:cubicBezTo>
                    <a:pt x="2187" y="10507"/>
                    <a:pt x="2165" y="10528"/>
                    <a:pt x="2143" y="10551"/>
                  </a:cubicBezTo>
                  <a:cubicBezTo>
                    <a:pt x="2126" y="10567"/>
                    <a:pt x="2112" y="10584"/>
                    <a:pt x="2097" y="10600"/>
                  </a:cubicBezTo>
                  <a:cubicBezTo>
                    <a:pt x="2080" y="10618"/>
                    <a:pt x="2065" y="10637"/>
                    <a:pt x="2049" y="10658"/>
                  </a:cubicBezTo>
                  <a:cubicBezTo>
                    <a:pt x="2045" y="10661"/>
                    <a:pt x="2042" y="10666"/>
                    <a:pt x="2038" y="10669"/>
                  </a:cubicBezTo>
                  <a:cubicBezTo>
                    <a:pt x="2037" y="10671"/>
                    <a:pt x="2037" y="10672"/>
                    <a:pt x="2036" y="10674"/>
                  </a:cubicBezTo>
                  <a:cubicBezTo>
                    <a:pt x="2032" y="10678"/>
                    <a:pt x="2028" y="10682"/>
                    <a:pt x="2025" y="10687"/>
                  </a:cubicBezTo>
                  <a:cubicBezTo>
                    <a:pt x="1967" y="10767"/>
                    <a:pt x="1916" y="10850"/>
                    <a:pt x="1876" y="10941"/>
                  </a:cubicBezTo>
                  <a:lnTo>
                    <a:pt x="1876" y="10942"/>
                  </a:lnTo>
                  <a:lnTo>
                    <a:pt x="1876" y="10942"/>
                  </a:lnTo>
                  <a:cubicBezTo>
                    <a:pt x="1875" y="10944"/>
                    <a:pt x="1873" y="10947"/>
                    <a:pt x="1871" y="10950"/>
                  </a:cubicBezTo>
                  <a:cubicBezTo>
                    <a:pt x="1871" y="10950"/>
                    <a:pt x="1871" y="10951"/>
                    <a:pt x="1870" y="10951"/>
                  </a:cubicBezTo>
                  <a:cubicBezTo>
                    <a:pt x="1865" y="10962"/>
                    <a:pt x="1863" y="10972"/>
                    <a:pt x="1858" y="10983"/>
                  </a:cubicBezTo>
                  <a:cubicBezTo>
                    <a:pt x="1851" y="11002"/>
                    <a:pt x="1844" y="11025"/>
                    <a:pt x="1839" y="11047"/>
                  </a:cubicBezTo>
                  <a:cubicBezTo>
                    <a:pt x="1827" y="11087"/>
                    <a:pt x="1818" y="11128"/>
                    <a:pt x="1811" y="11170"/>
                  </a:cubicBezTo>
                  <a:cubicBezTo>
                    <a:pt x="1811" y="11177"/>
                    <a:pt x="1809" y="11184"/>
                    <a:pt x="1809" y="11190"/>
                  </a:cubicBezTo>
                  <a:cubicBezTo>
                    <a:pt x="1807" y="11204"/>
                    <a:pt x="1807" y="11221"/>
                    <a:pt x="1806" y="11235"/>
                  </a:cubicBezTo>
                  <a:cubicBezTo>
                    <a:pt x="1851" y="11199"/>
                    <a:pt x="1898" y="11163"/>
                    <a:pt x="1943" y="11125"/>
                  </a:cubicBezTo>
                  <a:cubicBezTo>
                    <a:pt x="2158" y="10955"/>
                    <a:pt x="2368" y="10780"/>
                    <a:pt x="2573" y="10600"/>
                  </a:cubicBezTo>
                  <a:cubicBezTo>
                    <a:pt x="2736" y="10458"/>
                    <a:pt x="2896" y="10315"/>
                    <a:pt x="3054" y="10170"/>
                  </a:cubicBezTo>
                  <a:cubicBezTo>
                    <a:pt x="3072" y="10153"/>
                    <a:pt x="3092" y="10137"/>
                    <a:pt x="3109" y="10119"/>
                  </a:cubicBezTo>
                  <a:cubicBezTo>
                    <a:pt x="3135" y="10095"/>
                    <a:pt x="3168" y="10080"/>
                    <a:pt x="3202" y="10078"/>
                  </a:cubicBezTo>
                  <a:cubicBezTo>
                    <a:pt x="3207" y="10077"/>
                    <a:pt x="3211" y="10077"/>
                    <a:pt x="3215" y="10077"/>
                  </a:cubicBezTo>
                  <a:cubicBezTo>
                    <a:pt x="3226" y="10077"/>
                    <a:pt x="3237" y="10078"/>
                    <a:pt x="3249" y="10080"/>
                  </a:cubicBezTo>
                  <a:cubicBezTo>
                    <a:pt x="3257" y="10081"/>
                    <a:pt x="3266" y="10084"/>
                    <a:pt x="3274" y="10089"/>
                  </a:cubicBezTo>
                  <a:cubicBezTo>
                    <a:pt x="3304" y="10102"/>
                    <a:pt x="3331" y="10122"/>
                    <a:pt x="3347" y="10151"/>
                  </a:cubicBezTo>
                  <a:cubicBezTo>
                    <a:pt x="3350" y="10156"/>
                    <a:pt x="3354" y="10165"/>
                    <a:pt x="3356" y="10170"/>
                  </a:cubicBezTo>
                  <a:cubicBezTo>
                    <a:pt x="3365" y="10189"/>
                    <a:pt x="3370" y="10211"/>
                    <a:pt x="3368" y="10226"/>
                  </a:cubicBezTo>
                  <a:cubicBezTo>
                    <a:pt x="3367" y="10242"/>
                    <a:pt x="3365" y="10259"/>
                    <a:pt x="3362" y="10273"/>
                  </a:cubicBezTo>
                  <a:cubicBezTo>
                    <a:pt x="3362" y="10281"/>
                    <a:pt x="3361" y="10286"/>
                    <a:pt x="3361" y="10293"/>
                  </a:cubicBezTo>
                  <a:cubicBezTo>
                    <a:pt x="3355" y="10362"/>
                    <a:pt x="3353" y="10428"/>
                    <a:pt x="3354" y="10496"/>
                  </a:cubicBezTo>
                  <a:cubicBezTo>
                    <a:pt x="3355" y="10556"/>
                    <a:pt x="3359" y="10615"/>
                    <a:pt x="3366" y="10673"/>
                  </a:cubicBezTo>
                  <a:cubicBezTo>
                    <a:pt x="3367" y="10681"/>
                    <a:pt x="3367" y="10688"/>
                    <a:pt x="3368" y="10695"/>
                  </a:cubicBezTo>
                  <a:cubicBezTo>
                    <a:pt x="3370" y="10707"/>
                    <a:pt x="3372" y="10718"/>
                    <a:pt x="3374" y="10730"/>
                  </a:cubicBezTo>
                  <a:cubicBezTo>
                    <a:pt x="3383" y="10785"/>
                    <a:pt x="3395" y="10840"/>
                    <a:pt x="3409" y="10896"/>
                  </a:cubicBezTo>
                  <a:cubicBezTo>
                    <a:pt x="3423" y="10948"/>
                    <a:pt x="3438" y="11000"/>
                    <a:pt x="3455" y="11052"/>
                  </a:cubicBezTo>
                  <a:cubicBezTo>
                    <a:pt x="3466" y="11081"/>
                    <a:pt x="3476" y="11110"/>
                    <a:pt x="3486" y="11138"/>
                  </a:cubicBezTo>
                  <a:cubicBezTo>
                    <a:pt x="3490" y="11146"/>
                    <a:pt x="3493" y="11157"/>
                    <a:pt x="3498" y="11165"/>
                  </a:cubicBezTo>
                  <a:cubicBezTo>
                    <a:pt x="3499" y="11167"/>
                    <a:pt x="3500" y="11173"/>
                    <a:pt x="3504" y="11179"/>
                  </a:cubicBezTo>
                  <a:cubicBezTo>
                    <a:pt x="3505" y="11181"/>
                    <a:pt x="3506" y="11185"/>
                    <a:pt x="3506" y="11186"/>
                  </a:cubicBezTo>
                  <a:cubicBezTo>
                    <a:pt x="3510" y="11194"/>
                    <a:pt x="3513" y="11202"/>
                    <a:pt x="3517" y="11210"/>
                  </a:cubicBezTo>
                  <a:cubicBezTo>
                    <a:pt x="3531" y="11242"/>
                    <a:pt x="3547" y="11274"/>
                    <a:pt x="3563" y="11307"/>
                  </a:cubicBezTo>
                  <a:cubicBezTo>
                    <a:pt x="3597" y="11370"/>
                    <a:pt x="3632" y="11432"/>
                    <a:pt x="3670" y="11492"/>
                  </a:cubicBezTo>
                  <a:cubicBezTo>
                    <a:pt x="3691" y="11522"/>
                    <a:pt x="3710" y="11553"/>
                    <a:pt x="3732" y="11582"/>
                  </a:cubicBezTo>
                  <a:cubicBezTo>
                    <a:pt x="3743" y="11597"/>
                    <a:pt x="3753" y="11609"/>
                    <a:pt x="3763" y="11622"/>
                  </a:cubicBezTo>
                  <a:cubicBezTo>
                    <a:pt x="3767" y="11628"/>
                    <a:pt x="3773" y="11634"/>
                    <a:pt x="3778" y="11640"/>
                  </a:cubicBezTo>
                  <a:cubicBezTo>
                    <a:pt x="3823" y="11695"/>
                    <a:pt x="3871" y="11749"/>
                    <a:pt x="3922" y="11800"/>
                  </a:cubicBezTo>
                  <a:cubicBezTo>
                    <a:pt x="3972" y="11850"/>
                    <a:pt x="4024" y="11898"/>
                    <a:pt x="4079" y="11942"/>
                  </a:cubicBezTo>
                  <a:cubicBezTo>
                    <a:pt x="4086" y="11948"/>
                    <a:pt x="4092" y="11954"/>
                    <a:pt x="4099" y="11959"/>
                  </a:cubicBezTo>
                  <a:cubicBezTo>
                    <a:pt x="4114" y="11966"/>
                    <a:pt x="4127" y="11981"/>
                    <a:pt x="4140" y="11989"/>
                  </a:cubicBezTo>
                  <a:cubicBezTo>
                    <a:pt x="4169" y="12010"/>
                    <a:pt x="4198" y="12030"/>
                    <a:pt x="4227" y="12048"/>
                  </a:cubicBezTo>
                  <a:cubicBezTo>
                    <a:pt x="4261" y="12070"/>
                    <a:pt x="4294" y="12090"/>
                    <a:pt x="4327" y="12108"/>
                  </a:cubicBezTo>
                  <a:cubicBezTo>
                    <a:pt x="4316" y="12075"/>
                    <a:pt x="4303" y="12040"/>
                    <a:pt x="4291" y="12006"/>
                  </a:cubicBezTo>
                  <a:cubicBezTo>
                    <a:pt x="4284" y="11988"/>
                    <a:pt x="4277" y="11969"/>
                    <a:pt x="4267" y="11949"/>
                  </a:cubicBezTo>
                  <a:cubicBezTo>
                    <a:pt x="4266" y="11948"/>
                    <a:pt x="4266" y="11946"/>
                    <a:pt x="4265" y="11944"/>
                  </a:cubicBezTo>
                  <a:cubicBezTo>
                    <a:pt x="4261" y="11936"/>
                    <a:pt x="4256" y="11925"/>
                    <a:pt x="4251" y="11917"/>
                  </a:cubicBezTo>
                  <a:cubicBezTo>
                    <a:pt x="4124" y="11630"/>
                    <a:pt x="3952" y="11368"/>
                    <a:pt x="3818" y="11085"/>
                  </a:cubicBezTo>
                  <a:cubicBezTo>
                    <a:pt x="3781" y="11007"/>
                    <a:pt x="3745" y="10928"/>
                    <a:pt x="3716" y="10847"/>
                  </a:cubicBezTo>
                  <a:cubicBezTo>
                    <a:pt x="3698" y="10797"/>
                    <a:pt x="3680" y="10746"/>
                    <a:pt x="3667" y="10694"/>
                  </a:cubicBezTo>
                  <a:cubicBezTo>
                    <a:pt x="3662" y="10673"/>
                    <a:pt x="3657" y="10653"/>
                    <a:pt x="3652" y="10635"/>
                  </a:cubicBezTo>
                  <a:cubicBezTo>
                    <a:pt x="3645" y="10600"/>
                    <a:pt x="3638" y="10565"/>
                    <a:pt x="3633" y="10530"/>
                  </a:cubicBezTo>
                  <a:cubicBezTo>
                    <a:pt x="3628" y="10502"/>
                    <a:pt x="3623" y="10473"/>
                    <a:pt x="3621" y="10445"/>
                  </a:cubicBezTo>
                  <a:cubicBezTo>
                    <a:pt x="3620" y="10426"/>
                    <a:pt x="3616" y="10404"/>
                    <a:pt x="3616" y="10383"/>
                  </a:cubicBezTo>
                  <a:cubicBezTo>
                    <a:pt x="3614" y="10334"/>
                    <a:pt x="3615" y="10286"/>
                    <a:pt x="3620" y="10237"/>
                  </a:cubicBezTo>
                  <a:cubicBezTo>
                    <a:pt x="3622" y="10199"/>
                    <a:pt x="3627" y="10162"/>
                    <a:pt x="3632" y="10125"/>
                  </a:cubicBezTo>
                  <a:cubicBezTo>
                    <a:pt x="3635" y="10091"/>
                    <a:pt x="3672" y="10050"/>
                    <a:pt x="3701" y="10033"/>
                  </a:cubicBezTo>
                  <a:cubicBezTo>
                    <a:pt x="3724" y="10021"/>
                    <a:pt x="3750" y="10015"/>
                    <a:pt x="3778" y="10014"/>
                  </a:cubicBezTo>
                  <a:cubicBezTo>
                    <a:pt x="3781" y="10013"/>
                    <a:pt x="3784" y="10013"/>
                    <a:pt x="3787" y="10013"/>
                  </a:cubicBezTo>
                  <a:cubicBezTo>
                    <a:pt x="3806" y="10013"/>
                    <a:pt x="3822" y="10019"/>
                    <a:pt x="3838" y="10026"/>
                  </a:cubicBezTo>
                  <a:cubicBezTo>
                    <a:pt x="3850" y="10032"/>
                    <a:pt x="3860" y="10038"/>
                    <a:pt x="3869" y="10045"/>
                  </a:cubicBezTo>
                  <a:cubicBezTo>
                    <a:pt x="3896" y="10067"/>
                    <a:pt x="3911" y="10093"/>
                    <a:pt x="3924" y="10124"/>
                  </a:cubicBezTo>
                  <a:lnTo>
                    <a:pt x="3933" y="10145"/>
                  </a:lnTo>
                  <a:cubicBezTo>
                    <a:pt x="3939" y="10159"/>
                    <a:pt x="3943" y="10172"/>
                    <a:pt x="3948" y="10184"/>
                  </a:cubicBezTo>
                  <a:cubicBezTo>
                    <a:pt x="3953" y="10196"/>
                    <a:pt x="3959" y="10208"/>
                    <a:pt x="3963" y="10219"/>
                  </a:cubicBezTo>
                  <a:lnTo>
                    <a:pt x="3963" y="10218"/>
                  </a:lnTo>
                  <a:cubicBezTo>
                    <a:pt x="3969" y="10231"/>
                    <a:pt x="3975" y="10246"/>
                    <a:pt x="3981" y="10259"/>
                  </a:cubicBezTo>
                  <a:cubicBezTo>
                    <a:pt x="3991" y="10282"/>
                    <a:pt x="4001" y="10306"/>
                    <a:pt x="4011" y="10329"/>
                  </a:cubicBezTo>
                  <a:cubicBezTo>
                    <a:pt x="4021" y="10353"/>
                    <a:pt x="4033" y="10378"/>
                    <a:pt x="4045" y="10400"/>
                  </a:cubicBezTo>
                  <a:cubicBezTo>
                    <a:pt x="4067" y="10447"/>
                    <a:pt x="4088" y="10495"/>
                    <a:pt x="4111" y="10542"/>
                  </a:cubicBezTo>
                  <a:cubicBezTo>
                    <a:pt x="4114" y="10548"/>
                    <a:pt x="4117" y="10555"/>
                    <a:pt x="4120" y="10560"/>
                  </a:cubicBezTo>
                  <a:cubicBezTo>
                    <a:pt x="4189" y="10694"/>
                    <a:pt x="4264" y="10824"/>
                    <a:pt x="4351" y="10948"/>
                  </a:cubicBezTo>
                  <a:lnTo>
                    <a:pt x="4389" y="11000"/>
                  </a:lnTo>
                  <a:cubicBezTo>
                    <a:pt x="4389" y="11000"/>
                    <a:pt x="4389" y="11001"/>
                    <a:pt x="4392" y="11001"/>
                  </a:cubicBezTo>
                  <a:cubicBezTo>
                    <a:pt x="4394" y="11006"/>
                    <a:pt x="4399" y="11009"/>
                    <a:pt x="4401" y="11014"/>
                  </a:cubicBezTo>
                  <a:cubicBezTo>
                    <a:pt x="4423" y="11042"/>
                    <a:pt x="4446" y="11070"/>
                    <a:pt x="4469" y="11095"/>
                  </a:cubicBezTo>
                  <a:cubicBezTo>
                    <a:pt x="4515" y="11146"/>
                    <a:pt x="4562" y="11194"/>
                    <a:pt x="4613" y="11240"/>
                  </a:cubicBezTo>
                  <a:cubicBezTo>
                    <a:pt x="4638" y="11262"/>
                    <a:pt x="4664" y="11284"/>
                    <a:pt x="4690" y="11305"/>
                  </a:cubicBezTo>
                  <a:cubicBezTo>
                    <a:pt x="4689" y="11305"/>
                    <a:pt x="4689" y="11304"/>
                    <a:pt x="4688" y="11304"/>
                  </a:cubicBezTo>
                  <a:lnTo>
                    <a:pt x="4688" y="11304"/>
                  </a:lnTo>
                  <a:cubicBezTo>
                    <a:pt x="4689" y="11305"/>
                    <a:pt x="4689" y="11305"/>
                    <a:pt x="4690" y="11306"/>
                  </a:cubicBezTo>
                  <a:lnTo>
                    <a:pt x="4690" y="11306"/>
                  </a:lnTo>
                  <a:lnTo>
                    <a:pt x="4690" y="11305"/>
                  </a:lnTo>
                  <a:lnTo>
                    <a:pt x="4690" y="11305"/>
                  </a:lnTo>
                  <a:cubicBezTo>
                    <a:pt x="4703" y="11314"/>
                    <a:pt x="4707" y="11317"/>
                    <a:pt x="4707" y="11317"/>
                  </a:cubicBezTo>
                  <a:cubicBezTo>
                    <a:pt x="4706" y="11317"/>
                    <a:pt x="4702" y="11315"/>
                    <a:pt x="4698" y="11312"/>
                  </a:cubicBezTo>
                  <a:lnTo>
                    <a:pt x="4698" y="11312"/>
                  </a:lnTo>
                  <a:cubicBezTo>
                    <a:pt x="4701" y="11315"/>
                    <a:pt x="4704" y="11318"/>
                    <a:pt x="4707" y="11320"/>
                  </a:cubicBezTo>
                  <a:cubicBezTo>
                    <a:pt x="4720" y="11331"/>
                    <a:pt x="4735" y="11340"/>
                    <a:pt x="4749" y="11349"/>
                  </a:cubicBezTo>
                  <a:cubicBezTo>
                    <a:pt x="4805" y="11387"/>
                    <a:pt x="4863" y="11421"/>
                    <a:pt x="4923" y="11453"/>
                  </a:cubicBezTo>
                  <a:cubicBezTo>
                    <a:pt x="4938" y="11460"/>
                    <a:pt x="4955" y="11467"/>
                    <a:pt x="4968" y="11474"/>
                  </a:cubicBezTo>
                  <a:cubicBezTo>
                    <a:pt x="4975" y="11477"/>
                    <a:pt x="4981" y="11479"/>
                    <a:pt x="4989" y="11483"/>
                  </a:cubicBezTo>
                  <a:cubicBezTo>
                    <a:pt x="5020" y="11495"/>
                    <a:pt x="5050" y="11506"/>
                    <a:pt x="5080" y="11517"/>
                  </a:cubicBezTo>
                  <a:cubicBezTo>
                    <a:pt x="5083" y="11518"/>
                    <a:pt x="5084" y="11518"/>
                    <a:pt x="5088" y="11519"/>
                  </a:cubicBezTo>
                  <a:cubicBezTo>
                    <a:pt x="5086" y="11514"/>
                    <a:pt x="5084" y="11508"/>
                    <a:pt x="5083" y="11505"/>
                  </a:cubicBezTo>
                  <a:cubicBezTo>
                    <a:pt x="5072" y="11467"/>
                    <a:pt x="5057" y="11431"/>
                    <a:pt x="5043" y="11395"/>
                  </a:cubicBezTo>
                  <a:lnTo>
                    <a:pt x="5043" y="11392"/>
                  </a:lnTo>
                  <a:cubicBezTo>
                    <a:pt x="5038" y="11385"/>
                    <a:pt x="5036" y="11377"/>
                    <a:pt x="5032" y="11369"/>
                  </a:cubicBezTo>
                  <a:cubicBezTo>
                    <a:pt x="5024" y="11352"/>
                    <a:pt x="5016" y="11333"/>
                    <a:pt x="5008" y="11316"/>
                  </a:cubicBezTo>
                  <a:cubicBezTo>
                    <a:pt x="4886" y="11059"/>
                    <a:pt x="4720" y="10827"/>
                    <a:pt x="4590" y="10574"/>
                  </a:cubicBezTo>
                  <a:cubicBezTo>
                    <a:pt x="4540" y="10479"/>
                    <a:pt x="4496" y="10380"/>
                    <a:pt x="4459" y="10278"/>
                  </a:cubicBezTo>
                  <a:cubicBezTo>
                    <a:pt x="4442" y="10228"/>
                    <a:pt x="4426" y="10176"/>
                    <a:pt x="4413" y="10122"/>
                  </a:cubicBezTo>
                  <a:cubicBezTo>
                    <a:pt x="4400" y="10066"/>
                    <a:pt x="4389" y="10009"/>
                    <a:pt x="4386" y="9951"/>
                  </a:cubicBezTo>
                  <a:cubicBezTo>
                    <a:pt x="4380" y="9881"/>
                    <a:pt x="4380" y="9811"/>
                    <a:pt x="4388" y="9737"/>
                  </a:cubicBezTo>
                  <a:cubicBezTo>
                    <a:pt x="4388" y="9735"/>
                    <a:pt x="4389" y="9732"/>
                    <a:pt x="4389" y="9729"/>
                  </a:cubicBezTo>
                  <a:cubicBezTo>
                    <a:pt x="4394" y="9692"/>
                    <a:pt x="4404" y="9656"/>
                    <a:pt x="4433" y="9631"/>
                  </a:cubicBezTo>
                  <a:cubicBezTo>
                    <a:pt x="4452" y="9613"/>
                    <a:pt x="4475" y="9599"/>
                    <a:pt x="4500" y="9591"/>
                  </a:cubicBezTo>
                  <a:cubicBezTo>
                    <a:pt x="4512" y="9588"/>
                    <a:pt x="4524" y="9586"/>
                    <a:pt x="4537" y="9586"/>
                  </a:cubicBezTo>
                  <a:cubicBezTo>
                    <a:pt x="4541" y="9586"/>
                    <a:pt x="4544" y="9586"/>
                    <a:pt x="4548" y="9587"/>
                  </a:cubicBezTo>
                  <a:cubicBezTo>
                    <a:pt x="4566" y="9588"/>
                    <a:pt x="4583" y="9592"/>
                    <a:pt x="4598" y="9599"/>
                  </a:cubicBezTo>
                  <a:cubicBezTo>
                    <a:pt x="4626" y="9611"/>
                    <a:pt x="4659" y="9633"/>
                    <a:pt x="4671" y="9662"/>
                  </a:cubicBezTo>
                  <a:cubicBezTo>
                    <a:pt x="4678" y="9679"/>
                    <a:pt x="4685" y="9697"/>
                    <a:pt x="4695" y="9714"/>
                  </a:cubicBezTo>
                  <a:cubicBezTo>
                    <a:pt x="4714" y="9762"/>
                    <a:pt x="4736" y="9811"/>
                    <a:pt x="4758" y="9858"/>
                  </a:cubicBezTo>
                  <a:cubicBezTo>
                    <a:pt x="4780" y="9906"/>
                    <a:pt x="4801" y="9952"/>
                    <a:pt x="4825" y="9999"/>
                  </a:cubicBezTo>
                  <a:cubicBezTo>
                    <a:pt x="4830" y="10011"/>
                    <a:pt x="4836" y="10023"/>
                    <a:pt x="4842" y="10037"/>
                  </a:cubicBezTo>
                  <a:cubicBezTo>
                    <a:pt x="4896" y="10144"/>
                    <a:pt x="4956" y="10249"/>
                    <a:pt x="5022" y="10350"/>
                  </a:cubicBezTo>
                  <a:cubicBezTo>
                    <a:pt x="5039" y="10376"/>
                    <a:pt x="5057" y="10400"/>
                    <a:pt x="5076" y="10426"/>
                  </a:cubicBezTo>
                  <a:cubicBezTo>
                    <a:pt x="5079" y="10429"/>
                    <a:pt x="5083" y="10434"/>
                    <a:pt x="5086" y="10438"/>
                  </a:cubicBezTo>
                  <a:cubicBezTo>
                    <a:pt x="5095" y="10449"/>
                    <a:pt x="5103" y="10461"/>
                    <a:pt x="5112" y="10470"/>
                  </a:cubicBezTo>
                  <a:cubicBezTo>
                    <a:pt x="5148" y="10513"/>
                    <a:pt x="5187" y="10553"/>
                    <a:pt x="5227" y="10592"/>
                  </a:cubicBezTo>
                  <a:cubicBezTo>
                    <a:pt x="5247" y="10611"/>
                    <a:pt x="5269" y="10630"/>
                    <a:pt x="5291" y="10649"/>
                  </a:cubicBezTo>
                  <a:cubicBezTo>
                    <a:pt x="5297" y="10655"/>
                    <a:pt x="5318" y="10668"/>
                    <a:pt x="5318" y="10668"/>
                  </a:cubicBezTo>
                  <a:cubicBezTo>
                    <a:pt x="5318" y="10668"/>
                    <a:pt x="5315" y="10667"/>
                    <a:pt x="5308" y="10663"/>
                  </a:cubicBezTo>
                  <a:lnTo>
                    <a:pt x="5308" y="10663"/>
                  </a:lnTo>
                  <a:cubicBezTo>
                    <a:pt x="5316" y="10667"/>
                    <a:pt x="5322" y="10672"/>
                    <a:pt x="5328" y="10678"/>
                  </a:cubicBezTo>
                  <a:cubicBezTo>
                    <a:pt x="5375" y="10711"/>
                    <a:pt x="5422" y="10741"/>
                    <a:pt x="5473" y="10768"/>
                  </a:cubicBezTo>
                  <a:cubicBezTo>
                    <a:pt x="5486" y="10774"/>
                    <a:pt x="5498" y="10781"/>
                    <a:pt x="5512" y="10787"/>
                  </a:cubicBezTo>
                  <a:cubicBezTo>
                    <a:pt x="5518" y="10790"/>
                    <a:pt x="5543" y="10800"/>
                    <a:pt x="5542" y="10800"/>
                  </a:cubicBezTo>
                  <a:cubicBezTo>
                    <a:pt x="5542" y="10800"/>
                    <a:pt x="5537" y="10798"/>
                    <a:pt x="5526" y="10794"/>
                  </a:cubicBezTo>
                  <a:lnTo>
                    <a:pt x="5526" y="10794"/>
                  </a:lnTo>
                  <a:cubicBezTo>
                    <a:pt x="5547" y="10802"/>
                    <a:pt x="5569" y="10811"/>
                    <a:pt x="5593" y="10818"/>
                  </a:cubicBezTo>
                  <a:cubicBezTo>
                    <a:pt x="5604" y="10823"/>
                    <a:pt x="5617" y="10826"/>
                    <a:pt x="5629" y="10830"/>
                  </a:cubicBezTo>
                  <a:cubicBezTo>
                    <a:pt x="5610" y="10777"/>
                    <a:pt x="5589" y="10727"/>
                    <a:pt x="5571" y="10675"/>
                  </a:cubicBezTo>
                  <a:cubicBezTo>
                    <a:pt x="5449" y="10353"/>
                    <a:pt x="5326" y="10032"/>
                    <a:pt x="5201" y="9712"/>
                  </a:cubicBezTo>
                  <a:cubicBezTo>
                    <a:pt x="5182" y="9662"/>
                    <a:pt x="5163" y="9613"/>
                    <a:pt x="5143" y="9563"/>
                  </a:cubicBezTo>
                  <a:cubicBezTo>
                    <a:pt x="5123" y="9515"/>
                    <a:pt x="5105" y="9465"/>
                    <a:pt x="5084" y="9416"/>
                  </a:cubicBezTo>
                  <a:cubicBezTo>
                    <a:pt x="5076" y="9395"/>
                    <a:pt x="5068" y="9374"/>
                    <a:pt x="5060" y="9353"/>
                  </a:cubicBezTo>
                  <a:cubicBezTo>
                    <a:pt x="5047" y="9320"/>
                    <a:pt x="5057" y="9265"/>
                    <a:pt x="5076" y="9236"/>
                  </a:cubicBezTo>
                  <a:cubicBezTo>
                    <a:pt x="5090" y="9214"/>
                    <a:pt x="5108" y="9196"/>
                    <a:pt x="5131" y="9180"/>
                  </a:cubicBezTo>
                  <a:cubicBezTo>
                    <a:pt x="5153" y="9166"/>
                    <a:pt x="5178" y="9162"/>
                    <a:pt x="5203" y="9162"/>
                  </a:cubicBezTo>
                  <a:cubicBezTo>
                    <a:pt x="5212" y="9162"/>
                    <a:pt x="5220" y="9162"/>
                    <a:pt x="5228" y="9163"/>
                  </a:cubicBezTo>
                  <a:cubicBezTo>
                    <a:pt x="5257" y="9168"/>
                    <a:pt x="5297" y="9179"/>
                    <a:pt x="5315" y="9206"/>
                  </a:cubicBezTo>
                  <a:cubicBezTo>
                    <a:pt x="5321" y="9213"/>
                    <a:pt x="5327" y="9219"/>
                    <a:pt x="5332" y="9226"/>
                  </a:cubicBezTo>
                  <a:cubicBezTo>
                    <a:pt x="5363" y="9266"/>
                    <a:pt x="5396" y="9306"/>
                    <a:pt x="5427" y="9343"/>
                  </a:cubicBezTo>
                  <a:cubicBezTo>
                    <a:pt x="5442" y="9360"/>
                    <a:pt x="5456" y="9378"/>
                    <a:pt x="5472" y="9395"/>
                  </a:cubicBezTo>
                  <a:lnTo>
                    <a:pt x="5529" y="9457"/>
                  </a:lnTo>
                  <a:cubicBezTo>
                    <a:pt x="5560" y="9490"/>
                    <a:pt x="5593" y="9523"/>
                    <a:pt x="5625" y="9555"/>
                  </a:cubicBezTo>
                  <a:cubicBezTo>
                    <a:pt x="5653" y="9581"/>
                    <a:pt x="5681" y="9606"/>
                    <a:pt x="5709" y="9630"/>
                  </a:cubicBezTo>
                  <a:cubicBezTo>
                    <a:pt x="5716" y="9635"/>
                    <a:pt x="5723" y="9641"/>
                    <a:pt x="5730" y="9648"/>
                  </a:cubicBezTo>
                  <a:cubicBezTo>
                    <a:pt x="5732" y="9649"/>
                    <a:pt x="5738" y="9654"/>
                    <a:pt x="5741" y="9656"/>
                  </a:cubicBezTo>
                  <a:cubicBezTo>
                    <a:pt x="5745" y="9659"/>
                    <a:pt x="5747" y="9661"/>
                    <a:pt x="5747" y="9661"/>
                  </a:cubicBezTo>
                  <a:cubicBezTo>
                    <a:pt x="5753" y="9666"/>
                    <a:pt x="5761" y="9671"/>
                    <a:pt x="5767" y="9676"/>
                  </a:cubicBezTo>
                  <a:cubicBezTo>
                    <a:pt x="5821" y="9714"/>
                    <a:pt x="5879" y="9749"/>
                    <a:pt x="5941" y="9777"/>
                  </a:cubicBezTo>
                  <a:cubicBezTo>
                    <a:pt x="5891" y="9697"/>
                    <a:pt x="5849" y="9613"/>
                    <a:pt x="5811" y="9527"/>
                  </a:cubicBezTo>
                  <a:cubicBezTo>
                    <a:pt x="5780" y="9453"/>
                    <a:pt x="5752" y="9377"/>
                    <a:pt x="5727" y="9300"/>
                  </a:cubicBezTo>
                  <a:cubicBezTo>
                    <a:pt x="5711" y="9248"/>
                    <a:pt x="5697" y="9196"/>
                    <a:pt x="5683" y="9142"/>
                  </a:cubicBezTo>
                  <a:cubicBezTo>
                    <a:pt x="5671" y="9086"/>
                    <a:pt x="5659" y="9033"/>
                    <a:pt x="5649" y="8976"/>
                  </a:cubicBezTo>
                  <a:cubicBezTo>
                    <a:pt x="5630" y="8875"/>
                    <a:pt x="5618" y="8773"/>
                    <a:pt x="5610" y="8670"/>
                  </a:cubicBezTo>
                  <a:cubicBezTo>
                    <a:pt x="5606" y="8608"/>
                    <a:pt x="5602" y="8544"/>
                    <a:pt x="5601" y="8481"/>
                  </a:cubicBezTo>
                  <a:cubicBezTo>
                    <a:pt x="5600" y="8435"/>
                    <a:pt x="5600" y="8390"/>
                    <a:pt x="5601" y="8345"/>
                  </a:cubicBezTo>
                  <a:cubicBezTo>
                    <a:pt x="5601" y="8318"/>
                    <a:pt x="5602" y="8290"/>
                    <a:pt x="5604" y="8264"/>
                  </a:cubicBezTo>
                  <a:cubicBezTo>
                    <a:pt x="5607" y="8196"/>
                    <a:pt x="5611" y="8129"/>
                    <a:pt x="5617" y="8063"/>
                  </a:cubicBezTo>
                  <a:cubicBezTo>
                    <a:pt x="5623" y="7993"/>
                    <a:pt x="5630" y="7924"/>
                    <a:pt x="5639" y="7854"/>
                  </a:cubicBezTo>
                  <a:cubicBezTo>
                    <a:pt x="5669" y="7616"/>
                    <a:pt x="5712" y="7380"/>
                    <a:pt x="5759" y="7146"/>
                  </a:cubicBezTo>
                  <a:lnTo>
                    <a:pt x="5759" y="7146"/>
                  </a:lnTo>
                  <a:lnTo>
                    <a:pt x="5745" y="7154"/>
                  </a:lnTo>
                  <a:cubicBezTo>
                    <a:pt x="5879" y="6250"/>
                    <a:pt x="5989" y="5343"/>
                    <a:pt x="6008" y="4428"/>
                  </a:cubicBezTo>
                  <a:cubicBezTo>
                    <a:pt x="6014" y="4173"/>
                    <a:pt x="6018" y="3920"/>
                    <a:pt x="6028" y="3666"/>
                  </a:cubicBezTo>
                  <a:cubicBezTo>
                    <a:pt x="6037" y="3409"/>
                    <a:pt x="6051" y="3152"/>
                    <a:pt x="6054" y="2894"/>
                  </a:cubicBezTo>
                  <a:cubicBezTo>
                    <a:pt x="6059" y="2641"/>
                    <a:pt x="6054" y="2383"/>
                    <a:pt x="6026" y="2128"/>
                  </a:cubicBezTo>
                  <a:cubicBezTo>
                    <a:pt x="6014" y="2020"/>
                    <a:pt x="5997" y="1912"/>
                    <a:pt x="5972" y="1796"/>
                  </a:cubicBezTo>
                  <a:cubicBezTo>
                    <a:pt x="5961" y="1744"/>
                    <a:pt x="5949" y="1693"/>
                    <a:pt x="5933" y="1642"/>
                  </a:cubicBezTo>
                  <a:cubicBezTo>
                    <a:pt x="5927" y="1624"/>
                    <a:pt x="5921" y="1606"/>
                    <a:pt x="5914" y="1588"/>
                  </a:cubicBezTo>
                  <a:lnTo>
                    <a:pt x="5905" y="1566"/>
                  </a:lnTo>
                  <a:cubicBezTo>
                    <a:pt x="5905" y="1565"/>
                    <a:pt x="5904" y="1564"/>
                    <a:pt x="5904" y="1564"/>
                  </a:cubicBezTo>
                  <a:lnTo>
                    <a:pt x="5904" y="1562"/>
                  </a:lnTo>
                  <a:cubicBezTo>
                    <a:pt x="5874" y="1495"/>
                    <a:pt x="5839" y="1432"/>
                    <a:pt x="5795" y="1370"/>
                  </a:cubicBezTo>
                  <a:cubicBezTo>
                    <a:pt x="5788" y="1361"/>
                    <a:pt x="5781" y="1352"/>
                    <a:pt x="5774" y="1341"/>
                  </a:cubicBezTo>
                  <a:lnTo>
                    <a:pt x="5772" y="1340"/>
                  </a:lnTo>
                  <a:cubicBezTo>
                    <a:pt x="5760" y="1326"/>
                    <a:pt x="5748" y="1312"/>
                    <a:pt x="5737" y="1298"/>
                  </a:cubicBezTo>
                  <a:cubicBezTo>
                    <a:pt x="5712" y="1270"/>
                    <a:pt x="5688" y="1245"/>
                    <a:pt x="5660" y="1218"/>
                  </a:cubicBezTo>
                  <a:cubicBezTo>
                    <a:pt x="5632" y="1190"/>
                    <a:pt x="5602" y="1166"/>
                    <a:pt x="5573" y="1141"/>
                  </a:cubicBezTo>
                  <a:cubicBezTo>
                    <a:pt x="5567" y="1137"/>
                    <a:pt x="5563" y="1132"/>
                    <a:pt x="5557" y="1129"/>
                  </a:cubicBezTo>
                  <a:cubicBezTo>
                    <a:pt x="5555" y="1126"/>
                    <a:pt x="5553" y="1124"/>
                    <a:pt x="5550" y="1124"/>
                  </a:cubicBezTo>
                  <a:cubicBezTo>
                    <a:pt x="5536" y="1114"/>
                    <a:pt x="5522" y="1103"/>
                    <a:pt x="5508" y="1094"/>
                  </a:cubicBezTo>
                  <a:cubicBezTo>
                    <a:pt x="5441" y="1047"/>
                    <a:pt x="5370" y="1005"/>
                    <a:pt x="5298" y="966"/>
                  </a:cubicBezTo>
                  <a:cubicBezTo>
                    <a:pt x="5259" y="945"/>
                    <a:pt x="5219" y="924"/>
                    <a:pt x="5178" y="906"/>
                  </a:cubicBezTo>
                  <a:cubicBezTo>
                    <a:pt x="5160" y="898"/>
                    <a:pt x="5141" y="889"/>
                    <a:pt x="5122" y="882"/>
                  </a:cubicBezTo>
                  <a:cubicBezTo>
                    <a:pt x="5118" y="880"/>
                    <a:pt x="5114" y="879"/>
                    <a:pt x="5110" y="876"/>
                  </a:cubicBezTo>
                  <a:cubicBezTo>
                    <a:pt x="5107" y="875"/>
                    <a:pt x="5100" y="871"/>
                    <a:pt x="5096" y="870"/>
                  </a:cubicBezTo>
                  <a:cubicBezTo>
                    <a:pt x="5016" y="839"/>
                    <a:pt x="4935" y="807"/>
                    <a:pt x="4852" y="782"/>
                  </a:cubicBezTo>
                  <a:cubicBezTo>
                    <a:pt x="4683" y="726"/>
                    <a:pt x="4509" y="682"/>
                    <a:pt x="4334" y="642"/>
                  </a:cubicBezTo>
                  <a:cubicBezTo>
                    <a:pt x="3985" y="566"/>
                    <a:pt x="3633" y="514"/>
                    <a:pt x="3280" y="456"/>
                  </a:cubicBezTo>
                  <a:cubicBezTo>
                    <a:pt x="2868" y="387"/>
                    <a:pt x="2463" y="287"/>
                    <a:pt x="2054" y="198"/>
                  </a:cubicBezTo>
                  <a:cubicBezTo>
                    <a:pt x="1725" y="127"/>
                    <a:pt x="1393" y="61"/>
                    <a:pt x="1061" y="1"/>
                  </a:cubicBezTo>
                  <a:close/>
                </a:path>
              </a:pathLst>
            </a:custGeom>
            <a:solidFill>
              <a:srgbClr val="FFBDB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38" name="Google Shape;2286;p56"/>
            <p:cNvSpPr/>
            <p:nvPr/>
          </p:nvSpPr>
          <p:spPr>
            <a:xfrm flipH="1">
              <a:off x="702569" y="1975529"/>
              <a:ext cx="399" cy="299"/>
            </a:xfrm>
            <a:custGeom>
              <a:avLst/>
              <a:gdLst/>
              <a:ahLst/>
              <a:cxnLst/>
              <a:rect l="l" t="t" r="r" b="b"/>
              <a:pathLst>
                <a:path w="8" h="6" extrusionOk="0">
                  <a:moveTo>
                    <a:pt x="0" y="1"/>
                  </a:moveTo>
                  <a:lnTo>
                    <a:pt x="0" y="1"/>
                  </a:lnTo>
                  <a:cubicBezTo>
                    <a:pt x="3" y="4"/>
                    <a:pt x="6" y="6"/>
                    <a:pt x="7" y="6"/>
                  </a:cubicBezTo>
                  <a:cubicBezTo>
                    <a:pt x="7" y="6"/>
                    <a:pt x="5" y="4"/>
                    <a:pt x="0" y="1"/>
                  </a:cubicBezTo>
                  <a:close/>
                </a:path>
              </a:pathLst>
            </a:custGeom>
            <a:solidFill>
              <a:srgbClr val="FF7A8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39" name="Google Shape;2287;p56"/>
            <p:cNvSpPr/>
            <p:nvPr/>
          </p:nvSpPr>
          <p:spPr>
            <a:xfrm flipH="1">
              <a:off x="886748" y="2464694"/>
              <a:ext cx="349" cy="697"/>
            </a:xfrm>
            <a:custGeom>
              <a:avLst/>
              <a:gdLst/>
              <a:ahLst/>
              <a:cxnLst/>
              <a:rect l="l" t="t" r="r" b="b"/>
              <a:pathLst>
                <a:path w="7" h="14" extrusionOk="0">
                  <a:moveTo>
                    <a:pt x="6" y="1"/>
                  </a:moveTo>
                  <a:lnTo>
                    <a:pt x="6" y="1"/>
                  </a:lnTo>
                  <a:cubicBezTo>
                    <a:pt x="6" y="2"/>
                    <a:pt x="5" y="3"/>
                    <a:pt x="4" y="5"/>
                  </a:cubicBezTo>
                  <a:lnTo>
                    <a:pt x="4" y="5"/>
                  </a:lnTo>
                  <a:cubicBezTo>
                    <a:pt x="6" y="3"/>
                    <a:pt x="6" y="2"/>
                    <a:pt x="6" y="1"/>
                  </a:cubicBezTo>
                  <a:close/>
                  <a:moveTo>
                    <a:pt x="4" y="5"/>
                  </a:moveTo>
                  <a:cubicBezTo>
                    <a:pt x="4" y="5"/>
                    <a:pt x="3" y="5"/>
                    <a:pt x="3" y="6"/>
                  </a:cubicBezTo>
                  <a:lnTo>
                    <a:pt x="3" y="7"/>
                  </a:lnTo>
                  <a:cubicBezTo>
                    <a:pt x="3" y="7"/>
                    <a:pt x="2" y="9"/>
                    <a:pt x="2" y="11"/>
                  </a:cubicBezTo>
                  <a:lnTo>
                    <a:pt x="2" y="11"/>
                  </a:lnTo>
                  <a:lnTo>
                    <a:pt x="4" y="6"/>
                  </a:lnTo>
                  <a:cubicBezTo>
                    <a:pt x="4" y="5"/>
                    <a:pt x="4" y="5"/>
                    <a:pt x="4" y="5"/>
                  </a:cubicBezTo>
                  <a:close/>
                  <a:moveTo>
                    <a:pt x="2" y="11"/>
                  </a:moveTo>
                  <a:lnTo>
                    <a:pt x="1" y="14"/>
                  </a:lnTo>
                  <a:cubicBezTo>
                    <a:pt x="1" y="13"/>
                    <a:pt x="1" y="12"/>
                    <a:pt x="2" y="11"/>
                  </a:cubicBezTo>
                  <a:close/>
                </a:path>
              </a:pathLst>
            </a:custGeom>
            <a:solidFill>
              <a:srgbClr val="FF7A8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40" name="Google Shape;2288;p56"/>
            <p:cNvSpPr/>
            <p:nvPr/>
          </p:nvSpPr>
          <p:spPr>
            <a:xfrm flipH="1">
              <a:off x="886649" y="2464444"/>
              <a:ext cx="150" cy="299"/>
            </a:xfrm>
            <a:custGeom>
              <a:avLst/>
              <a:gdLst/>
              <a:ahLst/>
              <a:cxnLst/>
              <a:rect l="l" t="t" r="r" b="b"/>
              <a:pathLst>
                <a:path w="3" h="6" extrusionOk="0">
                  <a:moveTo>
                    <a:pt x="0" y="6"/>
                  </a:moveTo>
                  <a:lnTo>
                    <a:pt x="0" y="6"/>
                  </a:lnTo>
                  <a:cubicBezTo>
                    <a:pt x="1" y="5"/>
                    <a:pt x="1" y="1"/>
                    <a:pt x="3" y="0"/>
                  </a:cubicBezTo>
                  <a:cubicBezTo>
                    <a:pt x="1" y="1"/>
                    <a:pt x="1" y="5"/>
                    <a:pt x="0" y="6"/>
                  </a:cubicBezTo>
                  <a:close/>
                </a:path>
              </a:pathLst>
            </a:custGeom>
            <a:solidFill>
              <a:srgbClr val="FF7A8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41" name="Google Shape;2289;p56"/>
            <p:cNvSpPr/>
            <p:nvPr/>
          </p:nvSpPr>
          <p:spPr>
            <a:xfrm flipH="1">
              <a:off x="1207578" y="2594918"/>
              <a:ext cx="100" cy="149"/>
            </a:xfrm>
            <a:custGeom>
              <a:avLst/>
              <a:gdLst/>
              <a:ahLst/>
              <a:cxnLst/>
              <a:rect l="l" t="t" r="r" b="b"/>
              <a:pathLst>
                <a:path w="2" h="3" extrusionOk="0">
                  <a:moveTo>
                    <a:pt x="1" y="1"/>
                  </a:moveTo>
                  <a:cubicBezTo>
                    <a:pt x="1" y="1"/>
                    <a:pt x="1" y="1"/>
                    <a:pt x="2" y="3"/>
                  </a:cubicBezTo>
                  <a:cubicBezTo>
                    <a:pt x="1" y="1"/>
                    <a:pt x="1" y="1"/>
                    <a:pt x="1" y="1"/>
                  </a:cubicBezTo>
                  <a:close/>
                </a:path>
              </a:pathLst>
            </a:custGeom>
            <a:solidFill>
              <a:srgbClr val="FF7A8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42" name="Google Shape;2290;p56"/>
            <p:cNvSpPr/>
            <p:nvPr/>
          </p:nvSpPr>
          <p:spPr>
            <a:xfrm flipH="1">
              <a:off x="1179051" y="2262631"/>
              <a:ext cx="748586" cy="578082"/>
            </a:xfrm>
            <a:custGeom>
              <a:avLst/>
              <a:gdLst/>
              <a:ahLst/>
              <a:cxnLst/>
              <a:rect l="l" t="t" r="r" b="b"/>
              <a:pathLst>
                <a:path w="15010" h="11604" extrusionOk="0">
                  <a:moveTo>
                    <a:pt x="1180" y="1"/>
                  </a:moveTo>
                  <a:cubicBezTo>
                    <a:pt x="1175" y="14"/>
                    <a:pt x="1173" y="25"/>
                    <a:pt x="1168" y="38"/>
                  </a:cubicBezTo>
                  <a:cubicBezTo>
                    <a:pt x="1125" y="183"/>
                    <a:pt x="1081" y="328"/>
                    <a:pt x="1039" y="473"/>
                  </a:cubicBezTo>
                  <a:cubicBezTo>
                    <a:pt x="819" y="1251"/>
                    <a:pt x="641" y="2041"/>
                    <a:pt x="511" y="2840"/>
                  </a:cubicBezTo>
                  <a:cubicBezTo>
                    <a:pt x="481" y="3021"/>
                    <a:pt x="454" y="3204"/>
                    <a:pt x="429" y="3386"/>
                  </a:cubicBezTo>
                  <a:lnTo>
                    <a:pt x="407" y="3543"/>
                  </a:lnTo>
                  <a:cubicBezTo>
                    <a:pt x="400" y="3595"/>
                    <a:pt x="392" y="3647"/>
                    <a:pt x="386" y="3699"/>
                  </a:cubicBezTo>
                  <a:cubicBezTo>
                    <a:pt x="322" y="4194"/>
                    <a:pt x="272" y="4691"/>
                    <a:pt x="223" y="5188"/>
                  </a:cubicBezTo>
                  <a:cubicBezTo>
                    <a:pt x="182" y="5633"/>
                    <a:pt x="139" y="6079"/>
                    <a:pt x="102" y="6524"/>
                  </a:cubicBezTo>
                  <a:cubicBezTo>
                    <a:pt x="83" y="6751"/>
                    <a:pt x="67" y="6978"/>
                    <a:pt x="53" y="7204"/>
                  </a:cubicBezTo>
                  <a:cubicBezTo>
                    <a:pt x="41" y="7391"/>
                    <a:pt x="1" y="7616"/>
                    <a:pt x="76" y="7795"/>
                  </a:cubicBezTo>
                  <a:cubicBezTo>
                    <a:pt x="141" y="7947"/>
                    <a:pt x="297" y="8040"/>
                    <a:pt x="438" y="8109"/>
                  </a:cubicBezTo>
                  <a:cubicBezTo>
                    <a:pt x="624" y="8200"/>
                    <a:pt x="823" y="8265"/>
                    <a:pt x="1021" y="8323"/>
                  </a:cubicBezTo>
                  <a:cubicBezTo>
                    <a:pt x="1464" y="8452"/>
                    <a:pt x="1921" y="8521"/>
                    <a:pt x="2381" y="8566"/>
                  </a:cubicBezTo>
                  <a:cubicBezTo>
                    <a:pt x="3121" y="8633"/>
                    <a:pt x="3866" y="8650"/>
                    <a:pt x="4608" y="8703"/>
                  </a:cubicBezTo>
                  <a:cubicBezTo>
                    <a:pt x="5155" y="8741"/>
                    <a:pt x="5700" y="8784"/>
                    <a:pt x="6245" y="8829"/>
                  </a:cubicBezTo>
                  <a:cubicBezTo>
                    <a:pt x="6299" y="8834"/>
                    <a:pt x="6354" y="8838"/>
                    <a:pt x="6408" y="8842"/>
                  </a:cubicBezTo>
                  <a:cubicBezTo>
                    <a:pt x="6458" y="8846"/>
                    <a:pt x="6505" y="8851"/>
                    <a:pt x="6554" y="8853"/>
                  </a:cubicBezTo>
                  <a:cubicBezTo>
                    <a:pt x="6643" y="8861"/>
                    <a:pt x="6733" y="8868"/>
                    <a:pt x="6821" y="8875"/>
                  </a:cubicBezTo>
                  <a:lnTo>
                    <a:pt x="7405" y="8923"/>
                  </a:lnTo>
                  <a:cubicBezTo>
                    <a:pt x="7505" y="8932"/>
                    <a:pt x="7603" y="8939"/>
                    <a:pt x="7703" y="8949"/>
                  </a:cubicBezTo>
                  <a:cubicBezTo>
                    <a:pt x="8782" y="9037"/>
                    <a:pt x="9864" y="9123"/>
                    <a:pt x="10946" y="9177"/>
                  </a:cubicBezTo>
                  <a:cubicBezTo>
                    <a:pt x="11045" y="9183"/>
                    <a:pt x="11147" y="9188"/>
                    <a:pt x="11247" y="9192"/>
                  </a:cubicBezTo>
                  <a:cubicBezTo>
                    <a:pt x="11274" y="9193"/>
                    <a:pt x="11301" y="9195"/>
                    <a:pt x="11327" y="9196"/>
                  </a:cubicBezTo>
                  <a:cubicBezTo>
                    <a:pt x="11417" y="9200"/>
                    <a:pt x="11507" y="9204"/>
                    <a:pt x="11597" y="9206"/>
                  </a:cubicBezTo>
                  <a:cubicBezTo>
                    <a:pt x="11636" y="9207"/>
                    <a:pt x="11681" y="9205"/>
                    <a:pt x="11718" y="9215"/>
                  </a:cubicBezTo>
                  <a:cubicBezTo>
                    <a:pt x="11781" y="9233"/>
                    <a:pt x="11816" y="9291"/>
                    <a:pt x="11850" y="9340"/>
                  </a:cubicBezTo>
                  <a:cubicBezTo>
                    <a:pt x="11851" y="9341"/>
                    <a:pt x="11852" y="9344"/>
                    <a:pt x="11852" y="9345"/>
                  </a:cubicBezTo>
                  <a:cubicBezTo>
                    <a:pt x="11919" y="9448"/>
                    <a:pt x="11967" y="9558"/>
                    <a:pt x="11999" y="9674"/>
                  </a:cubicBezTo>
                  <a:cubicBezTo>
                    <a:pt x="12020" y="9753"/>
                    <a:pt x="12036" y="9834"/>
                    <a:pt x="12046" y="9918"/>
                  </a:cubicBezTo>
                  <a:cubicBezTo>
                    <a:pt x="12071" y="10157"/>
                    <a:pt x="12075" y="10397"/>
                    <a:pt x="12071" y="10638"/>
                  </a:cubicBezTo>
                  <a:cubicBezTo>
                    <a:pt x="12071" y="10689"/>
                    <a:pt x="12070" y="10739"/>
                    <a:pt x="12070" y="10790"/>
                  </a:cubicBezTo>
                  <a:lnTo>
                    <a:pt x="12070" y="10831"/>
                  </a:lnTo>
                  <a:lnTo>
                    <a:pt x="12070" y="10917"/>
                  </a:lnTo>
                  <a:lnTo>
                    <a:pt x="12070" y="10945"/>
                  </a:lnTo>
                  <a:lnTo>
                    <a:pt x="12070" y="11022"/>
                  </a:lnTo>
                  <a:cubicBezTo>
                    <a:pt x="12070" y="11047"/>
                    <a:pt x="12070" y="11072"/>
                    <a:pt x="12071" y="11098"/>
                  </a:cubicBezTo>
                  <a:cubicBezTo>
                    <a:pt x="12072" y="11171"/>
                    <a:pt x="12075" y="11244"/>
                    <a:pt x="12078" y="11317"/>
                  </a:cubicBezTo>
                  <a:cubicBezTo>
                    <a:pt x="12083" y="11407"/>
                    <a:pt x="12076" y="11519"/>
                    <a:pt x="12111" y="11604"/>
                  </a:cubicBezTo>
                  <a:cubicBezTo>
                    <a:pt x="12113" y="11604"/>
                    <a:pt x="12120" y="11602"/>
                    <a:pt x="12124" y="11600"/>
                  </a:cubicBezTo>
                  <a:lnTo>
                    <a:pt x="12124" y="11600"/>
                  </a:lnTo>
                  <a:cubicBezTo>
                    <a:pt x="12149" y="11594"/>
                    <a:pt x="12162" y="11583"/>
                    <a:pt x="12176" y="11561"/>
                  </a:cubicBezTo>
                  <a:cubicBezTo>
                    <a:pt x="12227" y="11485"/>
                    <a:pt x="12237" y="11380"/>
                    <a:pt x="12255" y="11293"/>
                  </a:cubicBezTo>
                  <a:cubicBezTo>
                    <a:pt x="12269" y="11214"/>
                    <a:pt x="12284" y="11136"/>
                    <a:pt x="12295" y="11057"/>
                  </a:cubicBezTo>
                  <a:cubicBezTo>
                    <a:pt x="12298" y="11034"/>
                    <a:pt x="12302" y="11011"/>
                    <a:pt x="12305" y="10988"/>
                  </a:cubicBezTo>
                  <a:cubicBezTo>
                    <a:pt x="12309" y="10959"/>
                    <a:pt x="12313" y="10931"/>
                    <a:pt x="12316" y="10902"/>
                  </a:cubicBezTo>
                  <a:lnTo>
                    <a:pt x="12316" y="10899"/>
                  </a:lnTo>
                  <a:cubicBezTo>
                    <a:pt x="12318" y="10890"/>
                    <a:pt x="12318" y="10882"/>
                    <a:pt x="12320" y="10872"/>
                  </a:cubicBezTo>
                  <a:lnTo>
                    <a:pt x="12324" y="10829"/>
                  </a:lnTo>
                  <a:lnTo>
                    <a:pt x="12332" y="10742"/>
                  </a:lnTo>
                  <a:cubicBezTo>
                    <a:pt x="12336" y="10702"/>
                    <a:pt x="12338" y="10661"/>
                    <a:pt x="12342" y="10622"/>
                  </a:cubicBezTo>
                  <a:cubicBezTo>
                    <a:pt x="12345" y="10556"/>
                    <a:pt x="12349" y="10490"/>
                    <a:pt x="12352" y="10424"/>
                  </a:cubicBezTo>
                  <a:cubicBezTo>
                    <a:pt x="12360" y="10146"/>
                    <a:pt x="12347" y="9870"/>
                    <a:pt x="12317" y="9594"/>
                  </a:cubicBezTo>
                  <a:cubicBezTo>
                    <a:pt x="12309" y="9529"/>
                    <a:pt x="12369" y="9464"/>
                    <a:pt x="12429" y="9448"/>
                  </a:cubicBezTo>
                  <a:cubicBezTo>
                    <a:pt x="12437" y="9444"/>
                    <a:pt x="12446" y="9443"/>
                    <a:pt x="12457" y="9443"/>
                  </a:cubicBezTo>
                  <a:cubicBezTo>
                    <a:pt x="12461" y="9443"/>
                    <a:pt x="12465" y="9442"/>
                    <a:pt x="12469" y="9442"/>
                  </a:cubicBezTo>
                  <a:cubicBezTo>
                    <a:pt x="12522" y="9442"/>
                    <a:pt x="12571" y="9471"/>
                    <a:pt x="12602" y="9517"/>
                  </a:cubicBezTo>
                  <a:cubicBezTo>
                    <a:pt x="12707" y="9681"/>
                    <a:pt x="12783" y="9860"/>
                    <a:pt x="12846" y="10044"/>
                  </a:cubicBezTo>
                  <a:cubicBezTo>
                    <a:pt x="12864" y="10094"/>
                    <a:pt x="12881" y="10145"/>
                    <a:pt x="12898" y="10196"/>
                  </a:cubicBezTo>
                  <a:cubicBezTo>
                    <a:pt x="12904" y="10218"/>
                    <a:pt x="12910" y="10238"/>
                    <a:pt x="12917" y="10260"/>
                  </a:cubicBezTo>
                  <a:cubicBezTo>
                    <a:pt x="12927" y="10290"/>
                    <a:pt x="12936" y="10320"/>
                    <a:pt x="12945" y="10352"/>
                  </a:cubicBezTo>
                  <a:cubicBezTo>
                    <a:pt x="13003" y="10547"/>
                    <a:pt x="13057" y="10744"/>
                    <a:pt x="13135" y="10933"/>
                  </a:cubicBezTo>
                  <a:cubicBezTo>
                    <a:pt x="13137" y="10938"/>
                    <a:pt x="13139" y="10943"/>
                    <a:pt x="13140" y="10947"/>
                  </a:cubicBezTo>
                  <a:cubicBezTo>
                    <a:pt x="13160" y="10993"/>
                    <a:pt x="13181" y="11042"/>
                    <a:pt x="13206" y="11089"/>
                  </a:cubicBezTo>
                  <a:cubicBezTo>
                    <a:pt x="13229" y="11133"/>
                    <a:pt x="13255" y="11178"/>
                    <a:pt x="13283" y="11221"/>
                  </a:cubicBezTo>
                  <a:cubicBezTo>
                    <a:pt x="13340" y="11307"/>
                    <a:pt x="13405" y="11386"/>
                    <a:pt x="13482" y="11444"/>
                  </a:cubicBezTo>
                  <a:cubicBezTo>
                    <a:pt x="13491" y="11400"/>
                    <a:pt x="13485" y="11350"/>
                    <a:pt x="13481" y="11301"/>
                  </a:cubicBezTo>
                  <a:cubicBezTo>
                    <a:pt x="13475" y="11229"/>
                    <a:pt x="13469" y="11156"/>
                    <a:pt x="13459" y="11085"/>
                  </a:cubicBezTo>
                  <a:cubicBezTo>
                    <a:pt x="13452" y="11027"/>
                    <a:pt x="13444" y="10970"/>
                    <a:pt x="13434" y="10913"/>
                  </a:cubicBezTo>
                  <a:cubicBezTo>
                    <a:pt x="13430" y="10894"/>
                    <a:pt x="13427" y="10872"/>
                    <a:pt x="13422" y="10852"/>
                  </a:cubicBezTo>
                  <a:cubicBezTo>
                    <a:pt x="13415" y="10817"/>
                    <a:pt x="13409" y="10782"/>
                    <a:pt x="13400" y="10747"/>
                  </a:cubicBezTo>
                  <a:cubicBezTo>
                    <a:pt x="13355" y="10540"/>
                    <a:pt x="13297" y="10337"/>
                    <a:pt x="13222" y="10138"/>
                  </a:cubicBezTo>
                  <a:cubicBezTo>
                    <a:pt x="13203" y="10088"/>
                    <a:pt x="13184" y="10039"/>
                    <a:pt x="13164" y="9991"/>
                  </a:cubicBezTo>
                  <a:lnTo>
                    <a:pt x="13155" y="9970"/>
                  </a:lnTo>
                  <a:cubicBezTo>
                    <a:pt x="13131" y="9909"/>
                    <a:pt x="13131" y="9844"/>
                    <a:pt x="13168" y="9797"/>
                  </a:cubicBezTo>
                  <a:cubicBezTo>
                    <a:pt x="13178" y="9784"/>
                    <a:pt x="13193" y="9773"/>
                    <a:pt x="13209" y="9762"/>
                  </a:cubicBezTo>
                  <a:cubicBezTo>
                    <a:pt x="13213" y="9759"/>
                    <a:pt x="13218" y="9757"/>
                    <a:pt x="13221" y="9755"/>
                  </a:cubicBezTo>
                  <a:cubicBezTo>
                    <a:pt x="13241" y="9746"/>
                    <a:pt x="13263" y="9742"/>
                    <a:pt x="13285" y="9742"/>
                  </a:cubicBezTo>
                  <a:cubicBezTo>
                    <a:pt x="13333" y="9742"/>
                    <a:pt x="13381" y="9763"/>
                    <a:pt x="13409" y="9803"/>
                  </a:cubicBezTo>
                  <a:lnTo>
                    <a:pt x="13417" y="9815"/>
                  </a:lnTo>
                  <a:cubicBezTo>
                    <a:pt x="13439" y="9856"/>
                    <a:pt x="13459" y="9898"/>
                    <a:pt x="13481" y="9938"/>
                  </a:cubicBezTo>
                  <a:cubicBezTo>
                    <a:pt x="13573" y="10117"/>
                    <a:pt x="13666" y="10295"/>
                    <a:pt x="13759" y="10472"/>
                  </a:cubicBezTo>
                  <a:cubicBezTo>
                    <a:pt x="13782" y="10518"/>
                    <a:pt x="13806" y="10564"/>
                    <a:pt x="13831" y="10609"/>
                  </a:cubicBezTo>
                  <a:lnTo>
                    <a:pt x="13887" y="10718"/>
                  </a:lnTo>
                  <a:cubicBezTo>
                    <a:pt x="13892" y="10726"/>
                    <a:pt x="13898" y="10737"/>
                    <a:pt x="13903" y="10746"/>
                  </a:cubicBezTo>
                  <a:cubicBezTo>
                    <a:pt x="14004" y="10933"/>
                    <a:pt x="14114" y="11114"/>
                    <a:pt x="14260" y="11266"/>
                  </a:cubicBezTo>
                  <a:cubicBezTo>
                    <a:pt x="14370" y="11042"/>
                    <a:pt x="14286" y="10742"/>
                    <a:pt x="14201" y="10516"/>
                  </a:cubicBezTo>
                  <a:cubicBezTo>
                    <a:pt x="14198" y="10509"/>
                    <a:pt x="14195" y="10502"/>
                    <a:pt x="14193" y="10493"/>
                  </a:cubicBezTo>
                  <a:cubicBezTo>
                    <a:pt x="14176" y="10451"/>
                    <a:pt x="14159" y="10411"/>
                    <a:pt x="14143" y="10369"/>
                  </a:cubicBezTo>
                  <a:cubicBezTo>
                    <a:pt x="14123" y="10320"/>
                    <a:pt x="14102" y="10273"/>
                    <a:pt x="14080" y="10225"/>
                  </a:cubicBezTo>
                  <a:cubicBezTo>
                    <a:pt x="13998" y="10042"/>
                    <a:pt x="13906" y="9864"/>
                    <a:pt x="13811" y="9687"/>
                  </a:cubicBezTo>
                  <a:lnTo>
                    <a:pt x="13737" y="9552"/>
                  </a:lnTo>
                  <a:cubicBezTo>
                    <a:pt x="13712" y="9507"/>
                    <a:pt x="13686" y="9461"/>
                    <a:pt x="13661" y="9419"/>
                  </a:cubicBezTo>
                  <a:cubicBezTo>
                    <a:pt x="13644" y="9388"/>
                    <a:pt x="13627" y="9359"/>
                    <a:pt x="13610" y="9328"/>
                  </a:cubicBezTo>
                  <a:cubicBezTo>
                    <a:pt x="13542" y="9210"/>
                    <a:pt x="13642" y="9105"/>
                    <a:pt x="13747" y="9105"/>
                  </a:cubicBezTo>
                  <a:cubicBezTo>
                    <a:pt x="13793" y="9105"/>
                    <a:pt x="13840" y="9126"/>
                    <a:pt x="13874" y="9175"/>
                  </a:cubicBezTo>
                  <a:cubicBezTo>
                    <a:pt x="13885" y="9192"/>
                    <a:pt x="13898" y="9210"/>
                    <a:pt x="13910" y="9227"/>
                  </a:cubicBezTo>
                  <a:cubicBezTo>
                    <a:pt x="13939" y="9269"/>
                    <a:pt x="13969" y="9309"/>
                    <a:pt x="13999" y="9350"/>
                  </a:cubicBezTo>
                  <a:cubicBezTo>
                    <a:pt x="14030" y="9391"/>
                    <a:pt x="14062" y="9430"/>
                    <a:pt x="14094" y="9470"/>
                  </a:cubicBezTo>
                  <a:cubicBezTo>
                    <a:pt x="14217" y="9618"/>
                    <a:pt x="14351" y="9761"/>
                    <a:pt x="14494" y="9890"/>
                  </a:cubicBezTo>
                  <a:cubicBezTo>
                    <a:pt x="14497" y="9893"/>
                    <a:pt x="14501" y="9896"/>
                    <a:pt x="14504" y="9899"/>
                  </a:cubicBezTo>
                  <a:cubicBezTo>
                    <a:pt x="14542" y="9931"/>
                    <a:pt x="14580" y="9966"/>
                    <a:pt x="14619" y="10001"/>
                  </a:cubicBezTo>
                  <a:cubicBezTo>
                    <a:pt x="14658" y="10036"/>
                    <a:pt x="14699" y="10068"/>
                    <a:pt x="14740" y="10099"/>
                  </a:cubicBezTo>
                  <a:cubicBezTo>
                    <a:pt x="14780" y="10126"/>
                    <a:pt x="14819" y="10151"/>
                    <a:pt x="14860" y="10173"/>
                  </a:cubicBezTo>
                  <a:cubicBezTo>
                    <a:pt x="14885" y="10186"/>
                    <a:pt x="14914" y="10197"/>
                    <a:pt x="14942" y="10197"/>
                  </a:cubicBezTo>
                  <a:cubicBezTo>
                    <a:pt x="14954" y="10197"/>
                    <a:pt x="14966" y="10195"/>
                    <a:pt x="14977" y="10189"/>
                  </a:cubicBezTo>
                  <a:cubicBezTo>
                    <a:pt x="15010" y="10173"/>
                    <a:pt x="14986" y="10143"/>
                    <a:pt x="14967" y="10103"/>
                  </a:cubicBezTo>
                  <a:cubicBezTo>
                    <a:pt x="14939" y="10061"/>
                    <a:pt x="14918" y="10017"/>
                    <a:pt x="14897" y="9976"/>
                  </a:cubicBezTo>
                  <a:cubicBezTo>
                    <a:pt x="14874" y="9929"/>
                    <a:pt x="14852" y="9883"/>
                    <a:pt x="14829" y="9836"/>
                  </a:cubicBezTo>
                  <a:cubicBezTo>
                    <a:pt x="14805" y="9790"/>
                    <a:pt x="14782" y="9743"/>
                    <a:pt x="14760" y="9698"/>
                  </a:cubicBezTo>
                  <a:cubicBezTo>
                    <a:pt x="14735" y="9649"/>
                    <a:pt x="14711" y="9601"/>
                    <a:pt x="14687" y="9552"/>
                  </a:cubicBezTo>
                  <a:cubicBezTo>
                    <a:pt x="14620" y="9423"/>
                    <a:pt x="14554" y="9293"/>
                    <a:pt x="14483" y="9166"/>
                  </a:cubicBezTo>
                  <a:cubicBezTo>
                    <a:pt x="14457" y="9121"/>
                    <a:pt x="14433" y="9076"/>
                    <a:pt x="14407" y="9032"/>
                  </a:cubicBezTo>
                  <a:cubicBezTo>
                    <a:pt x="14381" y="8989"/>
                    <a:pt x="14356" y="8944"/>
                    <a:pt x="14328" y="8901"/>
                  </a:cubicBezTo>
                  <a:cubicBezTo>
                    <a:pt x="14253" y="8776"/>
                    <a:pt x="14175" y="8654"/>
                    <a:pt x="14093" y="8537"/>
                  </a:cubicBezTo>
                  <a:cubicBezTo>
                    <a:pt x="13886" y="8245"/>
                    <a:pt x="13644" y="7967"/>
                    <a:pt x="13341" y="7771"/>
                  </a:cubicBezTo>
                  <a:cubicBezTo>
                    <a:pt x="13207" y="7685"/>
                    <a:pt x="13270" y="7500"/>
                    <a:pt x="13417" y="7487"/>
                  </a:cubicBezTo>
                  <a:cubicBezTo>
                    <a:pt x="13493" y="7480"/>
                    <a:pt x="13595" y="7457"/>
                    <a:pt x="13681" y="7429"/>
                  </a:cubicBezTo>
                  <a:cubicBezTo>
                    <a:pt x="13870" y="7370"/>
                    <a:pt x="14058" y="7273"/>
                    <a:pt x="14204" y="7138"/>
                  </a:cubicBezTo>
                  <a:cubicBezTo>
                    <a:pt x="14275" y="7073"/>
                    <a:pt x="14337" y="7001"/>
                    <a:pt x="14380" y="6916"/>
                  </a:cubicBezTo>
                  <a:cubicBezTo>
                    <a:pt x="14402" y="6876"/>
                    <a:pt x="14415" y="6832"/>
                    <a:pt x="14427" y="6783"/>
                  </a:cubicBezTo>
                  <a:cubicBezTo>
                    <a:pt x="14438" y="6742"/>
                    <a:pt x="14438" y="6732"/>
                    <a:pt x="14439" y="6709"/>
                  </a:cubicBezTo>
                  <a:lnTo>
                    <a:pt x="14439" y="6709"/>
                  </a:lnTo>
                  <a:cubicBezTo>
                    <a:pt x="14436" y="6709"/>
                    <a:pt x="14435" y="6710"/>
                    <a:pt x="14432" y="6710"/>
                  </a:cubicBezTo>
                  <a:cubicBezTo>
                    <a:pt x="14403" y="6719"/>
                    <a:pt x="14374" y="6727"/>
                    <a:pt x="14345" y="6739"/>
                  </a:cubicBezTo>
                  <a:cubicBezTo>
                    <a:pt x="14341" y="6740"/>
                    <a:pt x="14340" y="6740"/>
                    <a:pt x="14339" y="6742"/>
                  </a:cubicBezTo>
                  <a:cubicBezTo>
                    <a:pt x="14330" y="6745"/>
                    <a:pt x="14323" y="6749"/>
                    <a:pt x="14315" y="6754"/>
                  </a:cubicBezTo>
                  <a:cubicBezTo>
                    <a:pt x="14299" y="6761"/>
                    <a:pt x="14286" y="6767"/>
                    <a:pt x="14270" y="6774"/>
                  </a:cubicBezTo>
                  <a:cubicBezTo>
                    <a:pt x="14239" y="6790"/>
                    <a:pt x="14209" y="6806"/>
                    <a:pt x="14178" y="6821"/>
                  </a:cubicBezTo>
                  <a:cubicBezTo>
                    <a:pt x="14122" y="6853"/>
                    <a:pt x="14065" y="6885"/>
                    <a:pt x="14008" y="6916"/>
                  </a:cubicBezTo>
                  <a:cubicBezTo>
                    <a:pt x="13789" y="7035"/>
                    <a:pt x="13543" y="7120"/>
                    <a:pt x="13296" y="7154"/>
                  </a:cubicBezTo>
                  <a:cubicBezTo>
                    <a:pt x="13226" y="7164"/>
                    <a:pt x="13156" y="7168"/>
                    <a:pt x="13087" y="7168"/>
                  </a:cubicBezTo>
                  <a:cubicBezTo>
                    <a:pt x="12973" y="7168"/>
                    <a:pt x="12860" y="7156"/>
                    <a:pt x="12748" y="7137"/>
                  </a:cubicBezTo>
                  <a:cubicBezTo>
                    <a:pt x="12739" y="7135"/>
                    <a:pt x="12729" y="7133"/>
                    <a:pt x="12720" y="7132"/>
                  </a:cubicBezTo>
                  <a:cubicBezTo>
                    <a:pt x="12643" y="7117"/>
                    <a:pt x="12568" y="7100"/>
                    <a:pt x="12493" y="7081"/>
                  </a:cubicBezTo>
                  <a:cubicBezTo>
                    <a:pt x="12487" y="7080"/>
                    <a:pt x="12479" y="7079"/>
                    <a:pt x="12473" y="7075"/>
                  </a:cubicBezTo>
                  <a:cubicBezTo>
                    <a:pt x="12463" y="7073"/>
                    <a:pt x="12454" y="7071"/>
                    <a:pt x="12444" y="7068"/>
                  </a:cubicBezTo>
                  <a:lnTo>
                    <a:pt x="12414" y="7059"/>
                  </a:lnTo>
                  <a:cubicBezTo>
                    <a:pt x="12390" y="7052"/>
                    <a:pt x="12366" y="7046"/>
                    <a:pt x="12342" y="7039"/>
                  </a:cubicBezTo>
                  <a:cubicBezTo>
                    <a:pt x="12303" y="7028"/>
                    <a:pt x="12265" y="7016"/>
                    <a:pt x="12227" y="7006"/>
                  </a:cubicBezTo>
                  <a:lnTo>
                    <a:pt x="12197" y="6998"/>
                  </a:lnTo>
                  <a:cubicBezTo>
                    <a:pt x="12194" y="6998"/>
                    <a:pt x="12193" y="6995"/>
                    <a:pt x="12191" y="6995"/>
                  </a:cubicBezTo>
                  <a:lnTo>
                    <a:pt x="12129" y="6978"/>
                  </a:lnTo>
                  <a:cubicBezTo>
                    <a:pt x="12100" y="6971"/>
                    <a:pt x="12072" y="6963"/>
                    <a:pt x="12043" y="6957"/>
                  </a:cubicBezTo>
                  <a:cubicBezTo>
                    <a:pt x="11993" y="6943"/>
                    <a:pt x="11942" y="6934"/>
                    <a:pt x="11893" y="6925"/>
                  </a:cubicBezTo>
                  <a:cubicBezTo>
                    <a:pt x="11824" y="6913"/>
                    <a:pt x="11754" y="6907"/>
                    <a:pt x="11685" y="6907"/>
                  </a:cubicBezTo>
                  <a:cubicBezTo>
                    <a:pt x="11669" y="6907"/>
                    <a:pt x="11652" y="6908"/>
                    <a:pt x="11636" y="6908"/>
                  </a:cubicBezTo>
                  <a:cubicBezTo>
                    <a:pt x="11620" y="6909"/>
                    <a:pt x="11603" y="6910"/>
                    <a:pt x="11587" y="6910"/>
                  </a:cubicBezTo>
                  <a:cubicBezTo>
                    <a:pt x="11459" y="6910"/>
                    <a:pt x="11329" y="6880"/>
                    <a:pt x="11202" y="6858"/>
                  </a:cubicBezTo>
                  <a:cubicBezTo>
                    <a:pt x="11102" y="6841"/>
                    <a:pt x="11004" y="6815"/>
                    <a:pt x="10905" y="6791"/>
                  </a:cubicBezTo>
                  <a:lnTo>
                    <a:pt x="10549" y="6704"/>
                  </a:lnTo>
                  <a:cubicBezTo>
                    <a:pt x="10438" y="6679"/>
                    <a:pt x="10328" y="6651"/>
                    <a:pt x="10219" y="6624"/>
                  </a:cubicBezTo>
                  <a:cubicBezTo>
                    <a:pt x="10105" y="6597"/>
                    <a:pt x="9994" y="6569"/>
                    <a:pt x="9881" y="6543"/>
                  </a:cubicBezTo>
                  <a:cubicBezTo>
                    <a:pt x="9386" y="6424"/>
                    <a:pt x="8891" y="6305"/>
                    <a:pt x="8398" y="6183"/>
                  </a:cubicBezTo>
                  <a:cubicBezTo>
                    <a:pt x="7701" y="6012"/>
                    <a:pt x="7001" y="5839"/>
                    <a:pt x="6307" y="5657"/>
                  </a:cubicBezTo>
                  <a:cubicBezTo>
                    <a:pt x="6244" y="5641"/>
                    <a:pt x="6183" y="5624"/>
                    <a:pt x="6121" y="5607"/>
                  </a:cubicBezTo>
                  <a:cubicBezTo>
                    <a:pt x="6060" y="5591"/>
                    <a:pt x="5997" y="5574"/>
                    <a:pt x="5937" y="5559"/>
                  </a:cubicBezTo>
                  <a:cubicBezTo>
                    <a:pt x="5936" y="5559"/>
                    <a:pt x="5936" y="5559"/>
                    <a:pt x="5933" y="5556"/>
                  </a:cubicBezTo>
                  <a:cubicBezTo>
                    <a:pt x="5868" y="5539"/>
                    <a:pt x="5804" y="5522"/>
                    <a:pt x="5739" y="5504"/>
                  </a:cubicBezTo>
                  <a:cubicBezTo>
                    <a:pt x="5707" y="5496"/>
                    <a:pt x="5677" y="5487"/>
                    <a:pt x="5645" y="5479"/>
                  </a:cubicBezTo>
                  <a:cubicBezTo>
                    <a:pt x="5614" y="5469"/>
                    <a:pt x="5583" y="5461"/>
                    <a:pt x="5553" y="5452"/>
                  </a:cubicBezTo>
                  <a:cubicBezTo>
                    <a:pt x="5385" y="5405"/>
                    <a:pt x="5218" y="5359"/>
                    <a:pt x="5054" y="5310"/>
                  </a:cubicBezTo>
                  <a:cubicBezTo>
                    <a:pt x="4935" y="5275"/>
                    <a:pt x="4819" y="5241"/>
                    <a:pt x="4703" y="5205"/>
                  </a:cubicBezTo>
                  <a:cubicBezTo>
                    <a:pt x="4584" y="5168"/>
                    <a:pt x="4450" y="5136"/>
                    <a:pt x="4346" y="5063"/>
                  </a:cubicBezTo>
                  <a:cubicBezTo>
                    <a:pt x="4061" y="4868"/>
                    <a:pt x="4192" y="4521"/>
                    <a:pt x="4255" y="4245"/>
                  </a:cubicBezTo>
                  <a:cubicBezTo>
                    <a:pt x="4277" y="4152"/>
                    <a:pt x="4297" y="4058"/>
                    <a:pt x="4318" y="3964"/>
                  </a:cubicBezTo>
                  <a:cubicBezTo>
                    <a:pt x="4329" y="3908"/>
                    <a:pt x="4342" y="3853"/>
                    <a:pt x="4355" y="3797"/>
                  </a:cubicBezTo>
                  <a:lnTo>
                    <a:pt x="4390" y="3636"/>
                  </a:lnTo>
                  <a:cubicBezTo>
                    <a:pt x="4413" y="3534"/>
                    <a:pt x="4435" y="3430"/>
                    <a:pt x="4458" y="3327"/>
                  </a:cubicBezTo>
                  <a:cubicBezTo>
                    <a:pt x="4477" y="3239"/>
                    <a:pt x="4494" y="3147"/>
                    <a:pt x="4505" y="3058"/>
                  </a:cubicBezTo>
                  <a:cubicBezTo>
                    <a:pt x="4520" y="2928"/>
                    <a:pt x="4523" y="2798"/>
                    <a:pt x="4506" y="2669"/>
                  </a:cubicBezTo>
                  <a:cubicBezTo>
                    <a:pt x="4505" y="2664"/>
                    <a:pt x="4500" y="2635"/>
                    <a:pt x="4499" y="2628"/>
                  </a:cubicBezTo>
                  <a:cubicBezTo>
                    <a:pt x="4496" y="2611"/>
                    <a:pt x="4493" y="2595"/>
                    <a:pt x="4488" y="2578"/>
                  </a:cubicBezTo>
                  <a:cubicBezTo>
                    <a:pt x="4481" y="2545"/>
                    <a:pt x="4473" y="2512"/>
                    <a:pt x="4463" y="2479"/>
                  </a:cubicBezTo>
                  <a:cubicBezTo>
                    <a:pt x="4452" y="2446"/>
                    <a:pt x="4442" y="2416"/>
                    <a:pt x="4430" y="2386"/>
                  </a:cubicBezTo>
                  <a:cubicBezTo>
                    <a:pt x="4425" y="2371"/>
                    <a:pt x="4419" y="2358"/>
                    <a:pt x="4415" y="2343"/>
                  </a:cubicBezTo>
                  <a:cubicBezTo>
                    <a:pt x="4413" y="2341"/>
                    <a:pt x="4412" y="2337"/>
                    <a:pt x="4412" y="2336"/>
                  </a:cubicBezTo>
                  <a:cubicBezTo>
                    <a:pt x="4411" y="2335"/>
                    <a:pt x="4409" y="2331"/>
                    <a:pt x="4407" y="2328"/>
                  </a:cubicBezTo>
                  <a:cubicBezTo>
                    <a:pt x="4353" y="2204"/>
                    <a:pt x="4293" y="2084"/>
                    <a:pt x="4245" y="1958"/>
                  </a:cubicBezTo>
                  <a:cubicBezTo>
                    <a:pt x="4213" y="1870"/>
                    <a:pt x="4190" y="1783"/>
                    <a:pt x="4174" y="1695"/>
                  </a:cubicBezTo>
                  <a:cubicBezTo>
                    <a:pt x="4144" y="1521"/>
                    <a:pt x="4145" y="1346"/>
                    <a:pt x="4162" y="1168"/>
                  </a:cubicBezTo>
                  <a:cubicBezTo>
                    <a:pt x="4167" y="1130"/>
                    <a:pt x="4172" y="1092"/>
                    <a:pt x="4177" y="1053"/>
                  </a:cubicBezTo>
                  <a:cubicBezTo>
                    <a:pt x="4177" y="1052"/>
                    <a:pt x="4177" y="1051"/>
                    <a:pt x="4179" y="1049"/>
                  </a:cubicBezTo>
                  <a:cubicBezTo>
                    <a:pt x="4181" y="1035"/>
                    <a:pt x="4183" y="1020"/>
                    <a:pt x="4185" y="1005"/>
                  </a:cubicBezTo>
                  <a:cubicBezTo>
                    <a:pt x="4160" y="995"/>
                    <a:pt x="4134" y="987"/>
                    <a:pt x="4109" y="978"/>
                  </a:cubicBezTo>
                  <a:cubicBezTo>
                    <a:pt x="4102" y="976"/>
                    <a:pt x="4094" y="973"/>
                    <a:pt x="4088" y="971"/>
                  </a:cubicBezTo>
                  <a:cubicBezTo>
                    <a:pt x="4029" y="950"/>
                    <a:pt x="3970" y="932"/>
                    <a:pt x="3912" y="912"/>
                  </a:cubicBezTo>
                  <a:cubicBezTo>
                    <a:pt x="3644" y="821"/>
                    <a:pt x="3377" y="733"/>
                    <a:pt x="3107" y="643"/>
                  </a:cubicBezTo>
                  <a:cubicBezTo>
                    <a:pt x="2844" y="554"/>
                    <a:pt x="2579" y="467"/>
                    <a:pt x="2316" y="379"/>
                  </a:cubicBezTo>
                  <a:cubicBezTo>
                    <a:pt x="2260" y="362"/>
                    <a:pt x="2207" y="343"/>
                    <a:pt x="2153" y="326"/>
                  </a:cubicBezTo>
                  <a:cubicBezTo>
                    <a:pt x="1828" y="217"/>
                    <a:pt x="1505" y="109"/>
                    <a:pt x="1180" y="1"/>
                  </a:cubicBezTo>
                  <a:close/>
                </a:path>
              </a:pathLst>
            </a:custGeom>
            <a:solidFill>
              <a:srgbClr val="FFBDB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43" name="Google Shape;2291;p56"/>
            <p:cNvSpPr/>
            <p:nvPr/>
          </p:nvSpPr>
          <p:spPr>
            <a:xfrm flipH="1">
              <a:off x="1255855" y="2834245"/>
              <a:ext cx="199" cy="349"/>
            </a:xfrm>
            <a:custGeom>
              <a:avLst/>
              <a:gdLst/>
              <a:ahLst/>
              <a:cxnLst/>
              <a:rect l="l" t="t" r="r" b="b"/>
              <a:pathLst>
                <a:path w="4" h="7" extrusionOk="0">
                  <a:moveTo>
                    <a:pt x="4" y="1"/>
                  </a:moveTo>
                  <a:cubicBezTo>
                    <a:pt x="3" y="3"/>
                    <a:pt x="0" y="6"/>
                    <a:pt x="1" y="6"/>
                  </a:cubicBezTo>
                  <a:cubicBezTo>
                    <a:pt x="2" y="6"/>
                    <a:pt x="2" y="6"/>
                    <a:pt x="2" y="6"/>
                  </a:cubicBezTo>
                  <a:cubicBezTo>
                    <a:pt x="3" y="6"/>
                    <a:pt x="4" y="5"/>
                    <a:pt x="4" y="1"/>
                  </a:cubicBezTo>
                  <a:close/>
                </a:path>
              </a:pathLst>
            </a:custGeom>
            <a:solidFill>
              <a:srgbClr val="FF7A8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44" name="Google Shape;2292;p56"/>
            <p:cNvSpPr/>
            <p:nvPr/>
          </p:nvSpPr>
          <p:spPr>
            <a:xfrm flipH="1">
              <a:off x="1323931" y="2840173"/>
              <a:ext cx="798" cy="598"/>
            </a:xfrm>
            <a:custGeom>
              <a:avLst/>
              <a:gdLst/>
              <a:ahLst/>
              <a:cxnLst/>
              <a:rect l="l" t="t" r="r" b="b"/>
              <a:pathLst>
                <a:path w="16" h="12" extrusionOk="0">
                  <a:moveTo>
                    <a:pt x="7" y="0"/>
                  </a:moveTo>
                  <a:lnTo>
                    <a:pt x="7" y="0"/>
                  </a:lnTo>
                  <a:cubicBezTo>
                    <a:pt x="2" y="0"/>
                    <a:pt x="0" y="12"/>
                    <a:pt x="8" y="12"/>
                  </a:cubicBezTo>
                  <a:cubicBezTo>
                    <a:pt x="10" y="12"/>
                    <a:pt x="13" y="11"/>
                    <a:pt x="16" y="10"/>
                  </a:cubicBezTo>
                  <a:cubicBezTo>
                    <a:pt x="12" y="3"/>
                    <a:pt x="9" y="0"/>
                    <a:pt x="7" y="0"/>
                  </a:cubicBezTo>
                  <a:close/>
                </a:path>
              </a:pathLst>
            </a:custGeom>
            <a:solidFill>
              <a:srgbClr val="FF7A8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45" name="Google Shape;2293;p56"/>
            <p:cNvSpPr/>
            <p:nvPr/>
          </p:nvSpPr>
          <p:spPr>
            <a:xfrm flipH="1">
              <a:off x="1403228" y="1729029"/>
              <a:ext cx="218292" cy="221240"/>
            </a:xfrm>
            <a:custGeom>
              <a:avLst/>
              <a:gdLst/>
              <a:ahLst/>
              <a:cxnLst/>
              <a:rect l="l" t="t" r="r" b="b"/>
              <a:pathLst>
                <a:path w="4377" h="4441" extrusionOk="0">
                  <a:moveTo>
                    <a:pt x="2055" y="0"/>
                  </a:moveTo>
                  <a:cubicBezTo>
                    <a:pt x="2052" y="1"/>
                    <a:pt x="2051" y="3"/>
                    <a:pt x="2049" y="4"/>
                  </a:cubicBezTo>
                  <a:lnTo>
                    <a:pt x="1987" y="61"/>
                  </a:lnTo>
                  <a:lnTo>
                    <a:pt x="1979" y="70"/>
                  </a:lnTo>
                  <a:cubicBezTo>
                    <a:pt x="1962" y="85"/>
                    <a:pt x="1945" y="100"/>
                    <a:pt x="1927" y="114"/>
                  </a:cubicBezTo>
                  <a:cubicBezTo>
                    <a:pt x="1921" y="120"/>
                    <a:pt x="1913" y="124"/>
                    <a:pt x="1907" y="130"/>
                  </a:cubicBezTo>
                  <a:cubicBezTo>
                    <a:pt x="1893" y="142"/>
                    <a:pt x="1877" y="153"/>
                    <a:pt x="1863" y="165"/>
                  </a:cubicBezTo>
                  <a:cubicBezTo>
                    <a:pt x="1857" y="170"/>
                    <a:pt x="1852" y="175"/>
                    <a:pt x="1844" y="180"/>
                  </a:cubicBezTo>
                  <a:cubicBezTo>
                    <a:pt x="1824" y="195"/>
                    <a:pt x="1804" y="210"/>
                    <a:pt x="1782" y="224"/>
                  </a:cubicBezTo>
                  <a:cubicBezTo>
                    <a:pt x="1748" y="247"/>
                    <a:pt x="1715" y="271"/>
                    <a:pt x="1680" y="294"/>
                  </a:cubicBezTo>
                  <a:cubicBezTo>
                    <a:pt x="1669" y="302"/>
                    <a:pt x="1659" y="309"/>
                    <a:pt x="1647" y="316"/>
                  </a:cubicBezTo>
                  <a:cubicBezTo>
                    <a:pt x="1624" y="332"/>
                    <a:pt x="1599" y="346"/>
                    <a:pt x="1575" y="362"/>
                  </a:cubicBezTo>
                  <a:cubicBezTo>
                    <a:pt x="1563" y="372"/>
                    <a:pt x="1549" y="380"/>
                    <a:pt x="1535" y="387"/>
                  </a:cubicBezTo>
                  <a:cubicBezTo>
                    <a:pt x="1514" y="402"/>
                    <a:pt x="1491" y="415"/>
                    <a:pt x="1469" y="430"/>
                  </a:cubicBezTo>
                  <a:lnTo>
                    <a:pt x="1425" y="455"/>
                  </a:lnTo>
                  <a:cubicBezTo>
                    <a:pt x="1423" y="455"/>
                    <a:pt x="1423" y="456"/>
                    <a:pt x="1422" y="456"/>
                  </a:cubicBezTo>
                  <a:cubicBezTo>
                    <a:pt x="1401" y="470"/>
                    <a:pt x="1381" y="482"/>
                    <a:pt x="1358" y="495"/>
                  </a:cubicBezTo>
                  <a:cubicBezTo>
                    <a:pt x="1342" y="503"/>
                    <a:pt x="1328" y="512"/>
                    <a:pt x="1312" y="520"/>
                  </a:cubicBezTo>
                  <a:lnTo>
                    <a:pt x="1290" y="534"/>
                  </a:lnTo>
                  <a:cubicBezTo>
                    <a:pt x="1276" y="542"/>
                    <a:pt x="1261" y="549"/>
                    <a:pt x="1247" y="558"/>
                  </a:cubicBezTo>
                  <a:lnTo>
                    <a:pt x="1198" y="584"/>
                  </a:lnTo>
                  <a:cubicBezTo>
                    <a:pt x="1186" y="592"/>
                    <a:pt x="1172" y="599"/>
                    <a:pt x="1158" y="606"/>
                  </a:cubicBezTo>
                  <a:cubicBezTo>
                    <a:pt x="1150" y="611"/>
                    <a:pt x="1140" y="615"/>
                    <a:pt x="1132" y="621"/>
                  </a:cubicBezTo>
                  <a:lnTo>
                    <a:pt x="1085" y="647"/>
                  </a:lnTo>
                  <a:cubicBezTo>
                    <a:pt x="1061" y="658"/>
                    <a:pt x="1038" y="670"/>
                    <a:pt x="1015" y="683"/>
                  </a:cubicBezTo>
                  <a:cubicBezTo>
                    <a:pt x="999" y="692"/>
                    <a:pt x="982" y="699"/>
                    <a:pt x="966" y="708"/>
                  </a:cubicBezTo>
                  <a:cubicBezTo>
                    <a:pt x="943" y="720"/>
                    <a:pt x="919" y="731"/>
                    <a:pt x="895" y="743"/>
                  </a:cubicBezTo>
                  <a:cubicBezTo>
                    <a:pt x="879" y="750"/>
                    <a:pt x="864" y="758"/>
                    <a:pt x="848" y="766"/>
                  </a:cubicBezTo>
                  <a:cubicBezTo>
                    <a:pt x="823" y="778"/>
                    <a:pt x="797" y="789"/>
                    <a:pt x="771" y="802"/>
                  </a:cubicBezTo>
                  <a:cubicBezTo>
                    <a:pt x="756" y="809"/>
                    <a:pt x="742" y="816"/>
                    <a:pt x="726" y="822"/>
                  </a:cubicBezTo>
                  <a:lnTo>
                    <a:pt x="639" y="861"/>
                  </a:lnTo>
                  <a:cubicBezTo>
                    <a:pt x="627" y="867"/>
                    <a:pt x="616" y="872"/>
                    <a:pt x="603" y="878"/>
                  </a:cubicBezTo>
                  <a:cubicBezTo>
                    <a:pt x="562" y="895"/>
                    <a:pt x="519" y="912"/>
                    <a:pt x="479" y="930"/>
                  </a:cubicBezTo>
                  <a:cubicBezTo>
                    <a:pt x="478" y="930"/>
                    <a:pt x="476" y="931"/>
                    <a:pt x="475" y="931"/>
                  </a:cubicBezTo>
                  <a:cubicBezTo>
                    <a:pt x="449" y="943"/>
                    <a:pt x="421" y="953"/>
                    <a:pt x="395" y="963"/>
                  </a:cubicBezTo>
                  <a:cubicBezTo>
                    <a:pt x="382" y="969"/>
                    <a:pt x="367" y="975"/>
                    <a:pt x="355" y="979"/>
                  </a:cubicBezTo>
                  <a:cubicBezTo>
                    <a:pt x="340" y="984"/>
                    <a:pt x="327" y="989"/>
                    <a:pt x="313" y="995"/>
                  </a:cubicBezTo>
                  <a:cubicBezTo>
                    <a:pt x="285" y="1005"/>
                    <a:pt x="257" y="1017"/>
                    <a:pt x="229" y="1027"/>
                  </a:cubicBezTo>
                  <a:cubicBezTo>
                    <a:pt x="229" y="1027"/>
                    <a:pt x="228" y="1027"/>
                    <a:pt x="228" y="1028"/>
                  </a:cubicBezTo>
                  <a:cubicBezTo>
                    <a:pt x="212" y="1034"/>
                    <a:pt x="197" y="1040"/>
                    <a:pt x="179" y="1046"/>
                  </a:cubicBezTo>
                  <a:cubicBezTo>
                    <a:pt x="154" y="1054"/>
                    <a:pt x="128" y="1064"/>
                    <a:pt x="104" y="1074"/>
                  </a:cubicBezTo>
                  <a:cubicBezTo>
                    <a:pt x="93" y="1077"/>
                    <a:pt x="82" y="1081"/>
                    <a:pt x="71" y="1085"/>
                  </a:cubicBezTo>
                  <a:cubicBezTo>
                    <a:pt x="64" y="1088"/>
                    <a:pt x="58" y="1091"/>
                    <a:pt x="48" y="1092"/>
                  </a:cubicBezTo>
                  <a:lnTo>
                    <a:pt x="1" y="1110"/>
                  </a:lnTo>
                  <a:lnTo>
                    <a:pt x="52" y="1201"/>
                  </a:lnTo>
                  <a:lnTo>
                    <a:pt x="163" y="1400"/>
                  </a:lnTo>
                  <a:lnTo>
                    <a:pt x="276" y="1603"/>
                  </a:lnTo>
                  <a:lnTo>
                    <a:pt x="733" y="2420"/>
                  </a:lnTo>
                  <a:lnTo>
                    <a:pt x="786" y="2515"/>
                  </a:lnTo>
                  <a:cubicBezTo>
                    <a:pt x="794" y="2528"/>
                    <a:pt x="800" y="2543"/>
                    <a:pt x="803" y="2557"/>
                  </a:cubicBezTo>
                  <a:cubicBezTo>
                    <a:pt x="810" y="2589"/>
                    <a:pt x="806" y="2621"/>
                    <a:pt x="792" y="2652"/>
                  </a:cubicBezTo>
                  <a:cubicBezTo>
                    <a:pt x="777" y="2692"/>
                    <a:pt x="738" y="2723"/>
                    <a:pt x="690" y="2733"/>
                  </a:cubicBezTo>
                  <a:cubicBezTo>
                    <a:pt x="612" y="2750"/>
                    <a:pt x="541" y="2765"/>
                    <a:pt x="473" y="2780"/>
                  </a:cubicBezTo>
                  <a:cubicBezTo>
                    <a:pt x="423" y="2789"/>
                    <a:pt x="372" y="2801"/>
                    <a:pt x="321" y="2811"/>
                  </a:cubicBezTo>
                  <a:cubicBezTo>
                    <a:pt x="286" y="2818"/>
                    <a:pt x="252" y="2826"/>
                    <a:pt x="220" y="2832"/>
                  </a:cubicBezTo>
                  <a:cubicBezTo>
                    <a:pt x="330" y="3119"/>
                    <a:pt x="454" y="3360"/>
                    <a:pt x="598" y="3563"/>
                  </a:cubicBezTo>
                  <a:cubicBezTo>
                    <a:pt x="914" y="4012"/>
                    <a:pt x="1355" y="4322"/>
                    <a:pt x="1806" y="4411"/>
                  </a:cubicBezTo>
                  <a:cubicBezTo>
                    <a:pt x="1906" y="4431"/>
                    <a:pt x="2009" y="4441"/>
                    <a:pt x="2113" y="4441"/>
                  </a:cubicBezTo>
                  <a:cubicBezTo>
                    <a:pt x="2353" y="4441"/>
                    <a:pt x="2600" y="4389"/>
                    <a:pt x="2835" y="4288"/>
                  </a:cubicBezTo>
                  <a:cubicBezTo>
                    <a:pt x="2881" y="4268"/>
                    <a:pt x="2926" y="4248"/>
                    <a:pt x="2972" y="4225"/>
                  </a:cubicBezTo>
                  <a:cubicBezTo>
                    <a:pt x="3017" y="4201"/>
                    <a:pt x="3060" y="4175"/>
                    <a:pt x="3104" y="4149"/>
                  </a:cubicBezTo>
                  <a:cubicBezTo>
                    <a:pt x="3113" y="4143"/>
                    <a:pt x="3124" y="4135"/>
                    <a:pt x="3134" y="4129"/>
                  </a:cubicBezTo>
                  <a:cubicBezTo>
                    <a:pt x="3505" y="3890"/>
                    <a:pt x="3823" y="3520"/>
                    <a:pt x="4052" y="3061"/>
                  </a:cubicBezTo>
                  <a:cubicBezTo>
                    <a:pt x="4217" y="2729"/>
                    <a:pt x="4326" y="2370"/>
                    <a:pt x="4377" y="1995"/>
                  </a:cubicBezTo>
                  <a:lnTo>
                    <a:pt x="4377" y="1995"/>
                  </a:lnTo>
                  <a:cubicBezTo>
                    <a:pt x="4315" y="2001"/>
                    <a:pt x="4255" y="2008"/>
                    <a:pt x="4196" y="2015"/>
                  </a:cubicBezTo>
                  <a:cubicBezTo>
                    <a:pt x="3955" y="2046"/>
                    <a:pt x="3693" y="2088"/>
                    <a:pt x="3374" y="2147"/>
                  </a:cubicBezTo>
                  <a:cubicBezTo>
                    <a:pt x="3366" y="2148"/>
                    <a:pt x="3358" y="2150"/>
                    <a:pt x="3350" y="2150"/>
                  </a:cubicBezTo>
                  <a:cubicBezTo>
                    <a:pt x="3349" y="2150"/>
                    <a:pt x="3348" y="2150"/>
                    <a:pt x="3347" y="2150"/>
                  </a:cubicBezTo>
                  <a:cubicBezTo>
                    <a:pt x="3292" y="2150"/>
                    <a:pt x="3241" y="2121"/>
                    <a:pt x="3213" y="2072"/>
                  </a:cubicBezTo>
                  <a:lnTo>
                    <a:pt x="3187" y="2025"/>
                  </a:lnTo>
                  <a:lnTo>
                    <a:pt x="3112" y="1890"/>
                  </a:lnTo>
                  <a:lnTo>
                    <a:pt x="2055" y="0"/>
                  </a:lnTo>
                  <a:close/>
                </a:path>
              </a:pathLst>
            </a:custGeom>
            <a:solidFill>
              <a:srgbClr val="FFBDB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46" name="Google Shape;2294;p56"/>
            <p:cNvSpPr/>
            <p:nvPr/>
          </p:nvSpPr>
          <p:spPr>
            <a:xfrm flipH="1">
              <a:off x="1396296" y="1365107"/>
              <a:ext cx="562512" cy="421805"/>
            </a:xfrm>
            <a:custGeom>
              <a:avLst/>
              <a:gdLst/>
              <a:ahLst/>
              <a:cxnLst/>
              <a:rect l="l" t="t" r="r" b="b"/>
              <a:pathLst>
                <a:path w="11279" h="8467" extrusionOk="0">
                  <a:moveTo>
                    <a:pt x="5500" y="2475"/>
                  </a:moveTo>
                  <a:cubicBezTo>
                    <a:pt x="5527" y="2475"/>
                    <a:pt x="5554" y="2481"/>
                    <a:pt x="5582" y="2491"/>
                  </a:cubicBezTo>
                  <a:cubicBezTo>
                    <a:pt x="5706" y="2540"/>
                    <a:pt x="5838" y="2692"/>
                    <a:pt x="5919" y="2895"/>
                  </a:cubicBezTo>
                  <a:cubicBezTo>
                    <a:pt x="5976" y="3036"/>
                    <a:pt x="5998" y="3175"/>
                    <a:pt x="5988" y="3289"/>
                  </a:cubicBezTo>
                  <a:cubicBezTo>
                    <a:pt x="5981" y="3371"/>
                    <a:pt x="5957" y="3437"/>
                    <a:pt x="5916" y="3481"/>
                  </a:cubicBezTo>
                  <a:cubicBezTo>
                    <a:pt x="5900" y="3499"/>
                    <a:pt x="5882" y="3512"/>
                    <a:pt x="5860" y="3521"/>
                  </a:cubicBezTo>
                  <a:cubicBezTo>
                    <a:pt x="5841" y="3528"/>
                    <a:pt x="5821" y="3532"/>
                    <a:pt x="5801" y="3532"/>
                  </a:cubicBezTo>
                  <a:cubicBezTo>
                    <a:pt x="5660" y="3532"/>
                    <a:pt x="5484" y="3360"/>
                    <a:pt x="5384" y="3111"/>
                  </a:cubicBezTo>
                  <a:cubicBezTo>
                    <a:pt x="5278" y="2848"/>
                    <a:pt x="5292" y="2588"/>
                    <a:pt x="5413" y="2503"/>
                  </a:cubicBezTo>
                  <a:cubicBezTo>
                    <a:pt x="5422" y="2496"/>
                    <a:pt x="5431" y="2490"/>
                    <a:pt x="5443" y="2486"/>
                  </a:cubicBezTo>
                  <a:cubicBezTo>
                    <a:pt x="5461" y="2478"/>
                    <a:pt x="5481" y="2475"/>
                    <a:pt x="5500" y="2475"/>
                  </a:cubicBezTo>
                  <a:close/>
                  <a:moveTo>
                    <a:pt x="10524" y="2076"/>
                  </a:moveTo>
                  <a:cubicBezTo>
                    <a:pt x="10593" y="2076"/>
                    <a:pt x="10614" y="2194"/>
                    <a:pt x="10535" y="2224"/>
                  </a:cubicBezTo>
                  <a:cubicBezTo>
                    <a:pt x="10282" y="2327"/>
                    <a:pt x="10102" y="2479"/>
                    <a:pt x="9978" y="2663"/>
                  </a:cubicBezTo>
                  <a:cubicBezTo>
                    <a:pt x="9979" y="2664"/>
                    <a:pt x="9981" y="2664"/>
                    <a:pt x="9983" y="2665"/>
                  </a:cubicBezTo>
                  <a:cubicBezTo>
                    <a:pt x="10148" y="2808"/>
                    <a:pt x="10258" y="2995"/>
                    <a:pt x="10308" y="3196"/>
                  </a:cubicBezTo>
                  <a:cubicBezTo>
                    <a:pt x="10318" y="3245"/>
                    <a:pt x="10328" y="3294"/>
                    <a:pt x="10333" y="3344"/>
                  </a:cubicBezTo>
                  <a:cubicBezTo>
                    <a:pt x="10339" y="3397"/>
                    <a:pt x="10339" y="3449"/>
                    <a:pt x="10337" y="3501"/>
                  </a:cubicBezTo>
                  <a:cubicBezTo>
                    <a:pt x="10328" y="3661"/>
                    <a:pt x="10282" y="3819"/>
                    <a:pt x="10200" y="3964"/>
                  </a:cubicBezTo>
                  <a:cubicBezTo>
                    <a:pt x="10185" y="3990"/>
                    <a:pt x="10163" y="4000"/>
                    <a:pt x="10140" y="4000"/>
                  </a:cubicBezTo>
                  <a:cubicBezTo>
                    <a:pt x="10089" y="4000"/>
                    <a:pt x="10037" y="3947"/>
                    <a:pt x="10071" y="3889"/>
                  </a:cubicBezTo>
                  <a:cubicBezTo>
                    <a:pt x="10135" y="3778"/>
                    <a:pt x="10172" y="3660"/>
                    <a:pt x="10184" y="3541"/>
                  </a:cubicBezTo>
                  <a:cubicBezTo>
                    <a:pt x="10190" y="3488"/>
                    <a:pt x="10192" y="3435"/>
                    <a:pt x="10187" y="3383"/>
                  </a:cubicBezTo>
                  <a:cubicBezTo>
                    <a:pt x="10183" y="3332"/>
                    <a:pt x="10176" y="3283"/>
                    <a:pt x="10163" y="3233"/>
                  </a:cubicBezTo>
                  <a:cubicBezTo>
                    <a:pt x="10122" y="3069"/>
                    <a:pt x="10033" y="2915"/>
                    <a:pt x="9902" y="2793"/>
                  </a:cubicBezTo>
                  <a:cubicBezTo>
                    <a:pt x="9818" y="2959"/>
                    <a:pt x="9774" y="3145"/>
                    <a:pt x="9754" y="3337"/>
                  </a:cubicBezTo>
                  <a:cubicBezTo>
                    <a:pt x="9751" y="3390"/>
                    <a:pt x="9747" y="3442"/>
                    <a:pt x="9746" y="3495"/>
                  </a:cubicBezTo>
                  <a:cubicBezTo>
                    <a:pt x="9744" y="3547"/>
                    <a:pt x="9746" y="3600"/>
                    <a:pt x="9749" y="3652"/>
                  </a:cubicBezTo>
                  <a:cubicBezTo>
                    <a:pt x="9761" y="3934"/>
                    <a:pt x="9819" y="4218"/>
                    <a:pt x="9898" y="4475"/>
                  </a:cubicBezTo>
                  <a:cubicBezTo>
                    <a:pt x="9915" y="4531"/>
                    <a:pt x="9870" y="4567"/>
                    <a:pt x="9825" y="4567"/>
                  </a:cubicBezTo>
                  <a:cubicBezTo>
                    <a:pt x="9795" y="4567"/>
                    <a:pt x="9765" y="4551"/>
                    <a:pt x="9754" y="4514"/>
                  </a:cubicBezTo>
                  <a:cubicBezTo>
                    <a:pt x="9674" y="4252"/>
                    <a:pt x="9619" y="3968"/>
                    <a:pt x="9603" y="3687"/>
                  </a:cubicBezTo>
                  <a:cubicBezTo>
                    <a:pt x="9601" y="3635"/>
                    <a:pt x="9600" y="3582"/>
                    <a:pt x="9601" y="3530"/>
                  </a:cubicBezTo>
                  <a:cubicBezTo>
                    <a:pt x="9601" y="3478"/>
                    <a:pt x="9603" y="3424"/>
                    <a:pt x="9607" y="3372"/>
                  </a:cubicBezTo>
                  <a:cubicBezTo>
                    <a:pt x="9650" y="2821"/>
                    <a:pt x="9896" y="2321"/>
                    <a:pt x="10496" y="2082"/>
                  </a:cubicBezTo>
                  <a:cubicBezTo>
                    <a:pt x="10506" y="2078"/>
                    <a:pt x="10515" y="2076"/>
                    <a:pt x="10524" y="2076"/>
                  </a:cubicBezTo>
                  <a:close/>
                  <a:moveTo>
                    <a:pt x="2004" y="3799"/>
                  </a:moveTo>
                  <a:cubicBezTo>
                    <a:pt x="2146" y="3799"/>
                    <a:pt x="2320" y="3971"/>
                    <a:pt x="2420" y="4219"/>
                  </a:cubicBezTo>
                  <a:cubicBezTo>
                    <a:pt x="2462" y="4324"/>
                    <a:pt x="2485" y="4428"/>
                    <a:pt x="2489" y="4521"/>
                  </a:cubicBezTo>
                  <a:cubicBezTo>
                    <a:pt x="2493" y="4578"/>
                    <a:pt x="2488" y="4629"/>
                    <a:pt x="2479" y="4673"/>
                  </a:cubicBezTo>
                  <a:cubicBezTo>
                    <a:pt x="2464" y="4749"/>
                    <a:pt x="2429" y="4805"/>
                    <a:pt x="2378" y="4835"/>
                  </a:cubicBezTo>
                  <a:cubicBezTo>
                    <a:pt x="2372" y="4838"/>
                    <a:pt x="2366" y="4841"/>
                    <a:pt x="2361" y="4844"/>
                  </a:cubicBezTo>
                  <a:cubicBezTo>
                    <a:pt x="2342" y="4851"/>
                    <a:pt x="2323" y="4854"/>
                    <a:pt x="2302" y="4854"/>
                  </a:cubicBezTo>
                  <a:cubicBezTo>
                    <a:pt x="2283" y="4854"/>
                    <a:pt x="2262" y="4851"/>
                    <a:pt x="2241" y="4845"/>
                  </a:cubicBezTo>
                  <a:cubicBezTo>
                    <a:pt x="2177" y="4825"/>
                    <a:pt x="2111" y="4776"/>
                    <a:pt x="2048" y="4706"/>
                  </a:cubicBezTo>
                  <a:cubicBezTo>
                    <a:pt x="2012" y="4665"/>
                    <a:pt x="1978" y="4615"/>
                    <a:pt x="1947" y="4561"/>
                  </a:cubicBezTo>
                  <a:cubicBezTo>
                    <a:pt x="1924" y="4522"/>
                    <a:pt x="1903" y="4481"/>
                    <a:pt x="1885" y="4435"/>
                  </a:cubicBezTo>
                  <a:cubicBezTo>
                    <a:pt x="1770" y="4150"/>
                    <a:pt x="1797" y="3870"/>
                    <a:pt x="1944" y="3811"/>
                  </a:cubicBezTo>
                  <a:cubicBezTo>
                    <a:pt x="1963" y="3803"/>
                    <a:pt x="1983" y="3799"/>
                    <a:pt x="2004" y="3799"/>
                  </a:cubicBezTo>
                  <a:close/>
                  <a:moveTo>
                    <a:pt x="5474" y="4049"/>
                  </a:moveTo>
                  <a:cubicBezTo>
                    <a:pt x="5503" y="4049"/>
                    <a:pt x="5531" y="4065"/>
                    <a:pt x="5540" y="4102"/>
                  </a:cubicBezTo>
                  <a:cubicBezTo>
                    <a:pt x="5545" y="4122"/>
                    <a:pt x="5551" y="4143"/>
                    <a:pt x="5553" y="4163"/>
                  </a:cubicBezTo>
                  <a:cubicBezTo>
                    <a:pt x="5564" y="4212"/>
                    <a:pt x="5571" y="4261"/>
                    <a:pt x="5575" y="4313"/>
                  </a:cubicBezTo>
                  <a:cubicBezTo>
                    <a:pt x="5580" y="4364"/>
                    <a:pt x="5582" y="4416"/>
                    <a:pt x="5581" y="4467"/>
                  </a:cubicBezTo>
                  <a:cubicBezTo>
                    <a:pt x="5581" y="4730"/>
                    <a:pt x="5501" y="4997"/>
                    <a:pt x="5301" y="5176"/>
                  </a:cubicBezTo>
                  <a:cubicBezTo>
                    <a:pt x="5131" y="5327"/>
                    <a:pt x="4922" y="5415"/>
                    <a:pt x="4709" y="5415"/>
                  </a:cubicBezTo>
                  <a:cubicBezTo>
                    <a:pt x="4585" y="5415"/>
                    <a:pt x="4460" y="5385"/>
                    <a:pt x="4339" y="5321"/>
                  </a:cubicBezTo>
                  <a:cubicBezTo>
                    <a:pt x="4266" y="5282"/>
                    <a:pt x="4310" y="5182"/>
                    <a:pt x="4378" y="5182"/>
                  </a:cubicBezTo>
                  <a:cubicBezTo>
                    <a:pt x="4390" y="5182"/>
                    <a:pt x="4402" y="5185"/>
                    <a:pt x="4415" y="5192"/>
                  </a:cubicBezTo>
                  <a:cubicBezTo>
                    <a:pt x="4508" y="5241"/>
                    <a:pt x="4613" y="5265"/>
                    <a:pt x="4718" y="5265"/>
                  </a:cubicBezTo>
                  <a:cubicBezTo>
                    <a:pt x="4915" y="5265"/>
                    <a:pt x="5113" y="5181"/>
                    <a:pt x="5239" y="5024"/>
                  </a:cubicBezTo>
                  <a:cubicBezTo>
                    <a:pt x="5365" y="4864"/>
                    <a:pt x="5426" y="4679"/>
                    <a:pt x="5435" y="4488"/>
                  </a:cubicBezTo>
                  <a:cubicBezTo>
                    <a:pt x="5437" y="4438"/>
                    <a:pt x="5436" y="4387"/>
                    <a:pt x="5430" y="4335"/>
                  </a:cubicBezTo>
                  <a:cubicBezTo>
                    <a:pt x="5426" y="4284"/>
                    <a:pt x="5419" y="4236"/>
                    <a:pt x="5407" y="4185"/>
                  </a:cubicBezTo>
                  <a:cubicBezTo>
                    <a:pt x="5405" y="4171"/>
                    <a:pt x="5401" y="4156"/>
                    <a:pt x="5397" y="4142"/>
                  </a:cubicBezTo>
                  <a:cubicBezTo>
                    <a:pt x="5383" y="4086"/>
                    <a:pt x="5429" y="4049"/>
                    <a:pt x="5474" y="4049"/>
                  </a:cubicBezTo>
                  <a:close/>
                  <a:moveTo>
                    <a:pt x="6860" y="1"/>
                  </a:moveTo>
                  <a:cubicBezTo>
                    <a:pt x="6840" y="53"/>
                    <a:pt x="6816" y="104"/>
                    <a:pt x="6788" y="152"/>
                  </a:cubicBezTo>
                  <a:cubicBezTo>
                    <a:pt x="6636" y="420"/>
                    <a:pt x="6396" y="618"/>
                    <a:pt x="6110" y="731"/>
                  </a:cubicBezTo>
                  <a:cubicBezTo>
                    <a:pt x="6087" y="739"/>
                    <a:pt x="6063" y="748"/>
                    <a:pt x="6038" y="756"/>
                  </a:cubicBezTo>
                  <a:cubicBezTo>
                    <a:pt x="6254" y="853"/>
                    <a:pt x="6395" y="994"/>
                    <a:pt x="6402" y="1160"/>
                  </a:cubicBezTo>
                  <a:cubicBezTo>
                    <a:pt x="6417" y="1478"/>
                    <a:pt x="5941" y="1759"/>
                    <a:pt x="5337" y="1787"/>
                  </a:cubicBezTo>
                  <a:cubicBezTo>
                    <a:pt x="5304" y="1788"/>
                    <a:pt x="5272" y="1788"/>
                    <a:pt x="5240" y="1788"/>
                  </a:cubicBezTo>
                  <a:cubicBezTo>
                    <a:pt x="5159" y="1788"/>
                    <a:pt x="5081" y="1783"/>
                    <a:pt x="5007" y="1775"/>
                  </a:cubicBezTo>
                  <a:cubicBezTo>
                    <a:pt x="4646" y="1731"/>
                    <a:pt x="4359" y="1590"/>
                    <a:pt x="4258" y="1401"/>
                  </a:cubicBezTo>
                  <a:cubicBezTo>
                    <a:pt x="4235" y="1358"/>
                    <a:pt x="4220" y="1311"/>
                    <a:pt x="4219" y="1261"/>
                  </a:cubicBezTo>
                  <a:lnTo>
                    <a:pt x="4219" y="1248"/>
                  </a:lnTo>
                  <a:cubicBezTo>
                    <a:pt x="4219" y="1021"/>
                    <a:pt x="4468" y="813"/>
                    <a:pt x="4835" y="708"/>
                  </a:cubicBezTo>
                  <a:cubicBezTo>
                    <a:pt x="4496" y="587"/>
                    <a:pt x="4190" y="389"/>
                    <a:pt x="3905" y="162"/>
                  </a:cubicBezTo>
                  <a:lnTo>
                    <a:pt x="3905" y="162"/>
                  </a:lnTo>
                  <a:cubicBezTo>
                    <a:pt x="3991" y="449"/>
                    <a:pt x="4009" y="746"/>
                    <a:pt x="3869" y="1036"/>
                  </a:cubicBezTo>
                  <a:cubicBezTo>
                    <a:pt x="3831" y="1115"/>
                    <a:pt x="3783" y="1186"/>
                    <a:pt x="3727" y="1253"/>
                  </a:cubicBezTo>
                  <a:cubicBezTo>
                    <a:pt x="3537" y="1476"/>
                    <a:pt x="3259" y="1627"/>
                    <a:pt x="2980" y="1703"/>
                  </a:cubicBezTo>
                  <a:cubicBezTo>
                    <a:pt x="2798" y="1754"/>
                    <a:pt x="2608" y="1777"/>
                    <a:pt x="2417" y="1777"/>
                  </a:cubicBezTo>
                  <a:cubicBezTo>
                    <a:pt x="2195" y="1777"/>
                    <a:pt x="1972" y="1746"/>
                    <a:pt x="1759" y="1692"/>
                  </a:cubicBezTo>
                  <a:cubicBezTo>
                    <a:pt x="1217" y="1556"/>
                    <a:pt x="727" y="1273"/>
                    <a:pt x="283" y="929"/>
                  </a:cubicBezTo>
                  <a:cubicBezTo>
                    <a:pt x="224" y="946"/>
                    <a:pt x="164" y="962"/>
                    <a:pt x="106" y="976"/>
                  </a:cubicBezTo>
                  <a:cubicBezTo>
                    <a:pt x="12" y="1433"/>
                    <a:pt x="0" y="1955"/>
                    <a:pt x="71" y="2540"/>
                  </a:cubicBezTo>
                  <a:cubicBezTo>
                    <a:pt x="85" y="2649"/>
                    <a:pt x="102" y="2761"/>
                    <a:pt x="121" y="2871"/>
                  </a:cubicBezTo>
                  <a:cubicBezTo>
                    <a:pt x="195" y="2769"/>
                    <a:pt x="286" y="2670"/>
                    <a:pt x="389" y="2576"/>
                  </a:cubicBezTo>
                  <a:cubicBezTo>
                    <a:pt x="688" y="2308"/>
                    <a:pt x="1026" y="2159"/>
                    <a:pt x="1281" y="2159"/>
                  </a:cubicBezTo>
                  <a:cubicBezTo>
                    <a:pt x="1409" y="2159"/>
                    <a:pt x="1517" y="2196"/>
                    <a:pt x="1588" y="2276"/>
                  </a:cubicBezTo>
                  <a:cubicBezTo>
                    <a:pt x="1800" y="2513"/>
                    <a:pt x="1607" y="3031"/>
                    <a:pt x="1158" y="3435"/>
                  </a:cubicBezTo>
                  <a:cubicBezTo>
                    <a:pt x="889" y="3675"/>
                    <a:pt x="590" y="3820"/>
                    <a:pt x="346" y="3847"/>
                  </a:cubicBezTo>
                  <a:cubicBezTo>
                    <a:pt x="428" y="4132"/>
                    <a:pt x="518" y="4399"/>
                    <a:pt x="607" y="4633"/>
                  </a:cubicBezTo>
                  <a:cubicBezTo>
                    <a:pt x="626" y="4684"/>
                    <a:pt x="644" y="4735"/>
                    <a:pt x="663" y="4782"/>
                  </a:cubicBezTo>
                  <a:cubicBezTo>
                    <a:pt x="685" y="4833"/>
                    <a:pt x="706" y="4883"/>
                    <a:pt x="724" y="4932"/>
                  </a:cubicBezTo>
                  <a:cubicBezTo>
                    <a:pt x="777" y="5061"/>
                    <a:pt x="825" y="5176"/>
                    <a:pt x="869" y="5274"/>
                  </a:cubicBezTo>
                  <a:cubicBezTo>
                    <a:pt x="1344" y="6347"/>
                    <a:pt x="1870" y="7137"/>
                    <a:pt x="2478" y="7689"/>
                  </a:cubicBezTo>
                  <a:cubicBezTo>
                    <a:pt x="3043" y="8204"/>
                    <a:pt x="3828" y="8466"/>
                    <a:pt x="4740" y="8466"/>
                  </a:cubicBezTo>
                  <a:cubicBezTo>
                    <a:pt x="5287" y="8466"/>
                    <a:pt x="5880" y="8372"/>
                    <a:pt x="6499" y="8180"/>
                  </a:cubicBezTo>
                  <a:cubicBezTo>
                    <a:pt x="6628" y="8140"/>
                    <a:pt x="6758" y="8096"/>
                    <a:pt x="6884" y="8049"/>
                  </a:cubicBezTo>
                  <a:cubicBezTo>
                    <a:pt x="6934" y="8031"/>
                    <a:pt x="6984" y="8012"/>
                    <a:pt x="7033" y="7991"/>
                  </a:cubicBezTo>
                  <a:cubicBezTo>
                    <a:pt x="7087" y="7969"/>
                    <a:pt x="7142" y="7948"/>
                    <a:pt x="7194" y="7925"/>
                  </a:cubicBezTo>
                  <a:cubicBezTo>
                    <a:pt x="7402" y="7836"/>
                    <a:pt x="7605" y="7739"/>
                    <a:pt x="7798" y="7635"/>
                  </a:cubicBezTo>
                  <a:cubicBezTo>
                    <a:pt x="7843" y="7609"/>
                    <a:pt x="7886" y="7585"/>
                    <a:pt x="7930" y="7561"/>
                  </a:cubicBezTo>
                  <a:cubicBezTo>
                    <a:pt x="7975" y="7536"/>
                    <a:pt x="8018" y="7510"/>
                    <a:pt x="8060" y="7484"/>
                  </a:cubicBezTo>
                  <a:cubicBezTo>
                    <a:pt x="8097" y="7462"/>
                    <a:pt x="8133" y="7440"/>
                    <a:pt x="8168" y="7417"/>
                  </a:cubicBezTo>
                  <a:cubicBezTo>
                    <a:pt x="8238" y="7371"/>
                    <a:pt x="8306" y="7327"/>
                    <a:pt x="8372" y="7281"/>
                  </a:cubicBezTo>
                  <a:cubicBezTo>
                    <a:pt x="8402" y="7259"/>
                    <a:pt x="8434" y="7237"/>
                    <a:pt x="8464" y="7212"/>
                  </a:cubicBezTo>
                  <a:cubicBezTo>
                    <a:pt x="8475" y="7203"/>
                    <a:pt x="8487" y="7194"/>
                    <a:pt x="8499" y="7185"/>
                  </a:cubicBezTo>
                  <a:cubicBezTo>
                    <a:pt x="8578" y="7118"/>
                    <a:pt x="8659" y="7041"/>
                    <a:pt x="8742" y="6952"/>
                  </a:cubicBezTo>
                  <a:cubicBezTo>
                    <a:pt x="9158" y="6506"/>
                    <a:pt x="9451" y="5867"/>
                    <a:pt x="9569" y="5155"/>
                  </a:cubicBezTo>
                  <a:cubicBezTo>
                    <a:pt x="9573" y="5129"/>
                    <a:pt x="9576" y="5101"/>
                    <a:pt x="9579" y="5072"/>
                  </a:cubicBezTo>
                  <a:cubicBezTo>
                    <a:pt x="9580" y="5055"/>
                    <a:pt x="9583" y="5039"/>
                    <a:pt x="9585" y="5021"/>
                  </a:cubicBezTo>
                  <a:cubicBezTo>
                    <a:pt x="9591" y="4969"/>
                    <a:pt x="9624" y="4923"/>
                    <a:pt x="9672" y="4902"/>
                  </a:cubicBezTo>
                  <a:cubicBezTo>
                    <a:pt x="10152" y="4679"/>
                    <a:pt x="10572" y="4341"/>
                    <a:pt x="10858" y="3951"/>
                  </a:cubicBezTo>
                  <a:cubicBezTo>
                    <a:pt x="11018" y="3733"/>
                    <a:pt x="11133" y="3501"/>
                    <a:pt x="11200" y="3263"/>
                  </a:cubicBezTo>
                  <a:cubicBezTo>
                    <a:pt x="11217" y="3207"/>
                    <a:pt x="11232" y="3151"/>
                    <a:pt x="11241" y="3093"/>
                  </a:cubicBezTo>
                  <a:cubicBezTo>
                    <a:pt x="11251" y="3037"/>
                    <a:pt x="11261" y="2982"/>
                    <a:pt x="11264" y="2927"/>
                  </a:cubicBezTo>
                  <a:cubicBezTo>
                    <a:pt x="11278" y="2804"/>
                    <a:pt x="11278" y="2679"/>
                    <a:pt x="11264" y="2554"/>
                  </a:cubicBezTo>
                  <a:cubicBezTo>
                    <a:pt x="11227" y="2180"/>
                    <a:pt x="11042" y="1855"/>
                    <a:pt x="10771" y="1685"/>
                  </a:cubicBezTo>
                  <a:cubicBezTo>
                    <a:pt x="10625" y="1594"/>
                    <a:pt x="10448" y="1549"/>
                    <a:pt x="10265" y="1549"/>
                  </a:cubicBezTo>
                  <a:cubicBezTo>
                    <a:pt x="10184" y="1549"/>
                    <a:pt x="10103" y="1557"/>
                    <a:pt x="10022" y="1575"/>
                  </a:cubicBezTo>
                  <a:cubicBezTo>
                    <a:pt x="10021" y="1578"/>
                    <a:pt x="10021" y="1580"/>
                    <a:pt x="10020" y="1584"/>
                  </a:cubicBezTo>
                  <a:cubicBezTo>
                    <a:pt x="9918" y="1837"/>
                    <a:pt x="9730" y="2021"/>
                    <a:pt x="9473" y="2120"/>
                  </a:cubicBezTo>
                  <a:cubicBezTo>
                    <a:pt x="9335" y="2174"/>
                    <a:pt x="9185" y="2195"/>
                    <a:pt x="9034" y="2195"/>
                  </a:cubicBezTo>
                  <a:cubicBezTo>
                    <a:pt x="8898" y="2195"/>
                    <a:pt x="8761" y="2177"/>
                    <a:pt x="8632" y="2150"/>
                  </a:cubicBezTo>
                  <a:cubicBezTo>
                    <a:pt x="8394" y="2100"/>
                    <a:pt x="8168" y="1996"/>
                    <a:pt x="7974" y="1848"/>
                  </a:cubicBezTo>
                  <a:cubicBezTo>
                    <a:pt x="7773" y="1695"/>
                    <a:pt x="7609" y="1507"/>
                    <a:pt x="7468" y="1301"/>
                  </a:cubicBezTo>
                  <a:cubicBezTo>
                    <a:pt x="7332" y="1099"/>
                    <a:pt x="7220" y="879"/>
                    <a:pt x="7123" y="659"/>
                  </a:cubicBezTo>
                  <a:cubicBezTo>
                    <a:pt x="7027" y="443"/>
                    <a:pt x="6944" y="223"/>
                    <a:pt x="6860" y="1"/>
                  </a:cubicBezTo>
                  <a:close/>
                </a:path>
              </a:pathLst>
            </a:custGeom>
            <a:solidFill>
              <a:srgbClr val="FFBDB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47" name="Google Shape;2295;p56"/>
            <p:cNvSpPr/>
            <p:nvPr/>
          </p:nvSpPr>
          <p:spPr>
            <a:xfrm flipH="1">
              <a:off x="1059407" y="1340198"/>
              <a:ext cx="448553" cy="501911"/>
            </a:xfrm>
            <a:custGeom>
              <a:avLst/>
              <a:gdLst/>
              <a:ahLst/>
              <a:cxnLst/>
              <a:rect l="l" t="t" r="r" b="b"/>
              <a:pathLst>
                <a:path w="8994" h="10075" extrusionOk="0">
                  <a:moveTo>
                    <a:pt x="1832" y="1"/>
                  </a:moveTo>
                  <a:cubicBezTo>
                    <a:pt x="1408" y="1"/>
                    <a:pt x="966" y="11"/>
                    <a:pt x="510" y="31"/>
                  </a:cubicBezTo>
                  <a:cubicBezTo>
                    <a:pt x="736" y="396"/>
                    <a:pt x="915" y="790"/>
                    <a:pt x="1004" y="1209"/>
                  </a:cubicBezTo>
                  <a:cubicBezTo>
                    <a:pt x="1043" y="1384"/>
                    <a:pt x="1067" y="1570"/>
                    <a:pt x="1054" y="1752"/>
                  </a:cubicBezTo>
                  <a:cubicBezTo>
                    <a:pt x="1113" y="1745"/>
                    <a:pt x="1171" y="1741"/>
                    <a:pt x="1229" y="1741"/>
                  </a:cubicBezTo>
                  <a:cubicBezTo>
                    <a:pt x="1466" y="1741"/>
                    <a:pt x="1699" y="1802"/>
                    <a:pt x="1895" y="1926"/>
                  </a:cubicBezTo>
                  <a:cubicBezTo>
                    <a:pt x="2245" y="2144"/>
                    <a:pt x="2482" y="2555"/>
                    <a:pt x="2529" y="3023"/>
                  </a:cubicBezTo>
                  <a:cubicBezTo>
                    <a:pt x="2540" y="3125"/>
                    <a:pt x="2542" y="3227"/>
                    <a:pt x="2539" y="3330"/>
                  </a:cubicBezTo>
                  <a:cubicBezTo>
                    <a:pt x="2535" y="3385"/>
                    <a:pt x="2531" y="3438"/>
                    <a:pt x="2525" y="3493"/>
                  </a:cubicBezTo>
                  <a:cubicBezTo>
                    <a:pt x="2518" y="3548"/>
                    <a:pt x="2511" y="3604"/>
                    <a:pt x="2499" y="3661"/>
                  </a:cubicBezTo>
                  <a:cubicBezTo>
                    <a:pt x="2432" y="3998"/>
                    <a:pt x="2287" y="4325"/>
                    <a:pt x="2065" y="4628"/>
                  </a:cubicBezTo>
                  <a:cubicBezTo>
                    <a:pt x="1767" y="5039"/>
                    <a:pt x="1333" y="5394"/>
                    <a:pt x="840" y="5637"/>
                  </a:cubicBezTo>
                  <a:cubicBezTo>
                    <a:pt x="836" y="5659"/>
                    <a:pt x="835" y="5682"/>
                    <a:pt x="830" y="5702"/>
                  </a:cubicBezTo>
                  <a:cubicBezTo>
                    <a:pt x="712" y="6431"/>
                    <a:pt x="417" y="7089"/>
                    <a:pt x="1" y="7574"/>
                  </a:cubicBezTo>
                  <a:lnTo>
                    <a:pt x="1153" y="9633"/>
                  </a:lnTo>
                  <a:cubicBezTo>
                    <a:pt x="1430" y="9583"/>
                    <a:pt x="1664" y="9546"/>
                    <a:pt x="1882" y="9518"/>
                  </a:cubicBezTo>
                  <a:cubicBezTo>
                    <a:pt x="1939" y="9511"/>
                    <a:pt x="1997" y="9503"/>
                    <a:pt x="2054" y="9497"/>
                  </a:cubicBezTo>
                  <a:cubicBezTo>
                    <a:pt x="2084" y="9494"/>
                    <a:pt x="2114" y="9490"/>
                    <a:pt x="2145" y="9486"/>
                  </a:cubicBezTo>
                  <a:cubicBezTo>
                    <a:pt x="2358" y="9461"/>
                    <a:pt x="2571" y="9442"/>
                    <a:pt x="2785" y="9425"/>
                  </a:cubicBezTo>
                  <a:cubicBezTo>
                    <a:pt x="2790" y="9408"/>
                    <a:pt x="2795" y="9389"/>
                    <a:pt x="2801" y="9372"/>
                  </a:cubicBezTo>
                  <a:cubicBezTo>
                    <a:pt x="2822" y="9303"/>
                    <a:pt x="2878" y="9265"/>
                    <a:pt x="2947" y="9261"/>
                  </a:cubicBezTo>
                  <a:cubicBezTo>
                    <a:pt x="3255" y="9235"/>
                    <a:pt x="3562" y="9212"/>
                    <a:pt x="3871" y="9194"/>
                  </a:cubicBezTo>
                  <a:cubicBezTo>
                    <a:pt x="3873" y="9194"/>
                    <a:pt x="3874" y="9194"/>
                    <a:pt x="3876" y="9194"/>
                  </a:cubicBezTo>
                  <a:cubicBezTo>
                    <a:pt x="3954" y="9194"/>
                    <a:pt x="4026" y="9269"/>
                    <a:pt x="4024" y="9348"/>
                  </a:cubicBezTo>
                  <a:cubicBezTo>
                    <a:pt x="4024" y="9357"/>
                    <a:pt x="4024" y="9366"/>
                    <a:pt x="4022" y="9377"/>
                  </a:cubicBezTo>
                  <a:cubicBezTo>
                    <a:pt x="4042" y="9377"/>
                    <a:pt x="4063" y="9377"/>
                    <a:pt x="4083" y="9377"/>
                  </a:cubicBezTo>
                  <a:cubicBezTo>
                    <a:pt x="5056" y="9377"/>
                    <a:pt x="6031" y="9458"/>
                    <a:pt x="6993" y="9618"/>
                  </a:cubicBezTo>
                  <a:cubicBezTo>
                    <a:pt x="7669" y="9729"/>
                    <a:pt x="8337" y="9884"/>
                    <a:pt x="8993" y="10074"/>
                  </a:cubicBezTo>
                  <a:cubicBezTo>
                    <a:pt x="8577" y="9469"/>
                    <a:pt x="8051" y="8956"/>
                    <a:pt x="7469" y="8510"/>
                  </a:cubicBezTo>
                  <a:cubicBezTo>
                    <a:pt x="6795" y="7993"/>
                    <a:pt x="6070" y="7552"/>
                    <a:pt x="5378" y="7060"/>
                  </a:cubicBezTo>
                  <a:cubicBezTo>
                    <a:pt x="5043" y="6822"/>
                    <a:pt x="4704" y="6580"/>
                    <a:pt x="4431" y="6270"/>
                  </a:cubicBezTo>
                  <a:cubicBezTo>
                    <a:pt x="4161" y="5966"/>
                    <a:pt x="3980" y="5604"/>
                    <a:pt x="3891" y="5207"/>
                  </a:cubicBezTo>
                  <a:cubicBezTo>
                    <a:pt x="3743" y="4563"/>
                    <a:pt x="3805" y="3897"/>
                    <a:pt x="3728" y="3246"/>
                  </a:cubicBezTo>
                  <a:cubicBezTo>
                    <a:pt x="3722" y="3194"/>
                    <a:pt x="3714" y="3142"/>
                    <a:pt x="3706" y="3091"/>
                  </a:cubicBezTo>
                  <a:cubicBezTo>
                    <a:pt x="3699" y="3041"/>
                    <a:pt x="3689" y="2990"/>
                    <a:pt x="3678" y="2939"/>
                  </a:cubicBezTo>
                  <a:cubicBezTo>
                    <a:pt x="3670" y="2896"/>
                    <a:pt x="3660" y="2851"/>
                    <a:pt x="3649" y="2807"/>
                  </a:cubicBezTo>
                  <a:cubicBezTo>
                    <a:pt x="3457" y="2017"/>
                    <a:pt x="3102" y="1273"/>
                    <a:pt x="2612" y="623"/>
                  </a:cubicBezTo>
                  <a:cubicBezTo>
                    <a:pt x="2448" y="405"/>
                    <a:pt x="2267" y="189"/>
                    <a:pt x="2064" y="2"/>
                  </a:cubicBezTo>
                  <a:cubicBezTo>
                    <a:pt x="1987" y="1"/>
                    <a:pt x="1910" y="1"/>
                    <a:pt x="1832" y="1"/>
                  </a:cubicBezTo>
                  <a:close/>
                </a:path>
              </a:pathLst>
            </a:custGeom>
            <a:solidFill>
              <a:srgbClr val="FFCD6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48" name="Google Shape;2296;p56"/>
            <p:cNvSpPr/>
            <p:nvPr/>
          </p:nvSpPr>
          <p:spPr>
            <a:xfrm flipH="1">
              <a:off x="1043897" y="2083186"/>
              <a:ext cx="148371" cy="133909"/>
            </a:xfrm>
            <a:custGeom>
              <a:avLst/>
              <a:gdLst/>
              <a:ahLst/>
              <a:cxnLst/>
              <a:rect l="l" t="t" r="r" b="b"/>
              <a:pathLst>
                <a:path w="2975" h="2688" extrusionOk="0">
                  <a:moveTo>
                    <a:pt x="0" y="1"/>
                  </a:moveTo>
                  <a:lnTo>
                    <a:pt x="0" y="1"/>
                  </a:lnTo>
                  <a:cubicBezTo>
                    <a:pt x="22" y="93"/>
                    <a:pt x="44" y="186"/>
                    <a:pt x="64" y="279"/>
                  </a:cubicBezTo>
                  <a:cubicBezTo>
                    <a:pt x="241" y="1076"/>
                    <a:pt x="389" y="1881"/>
                    <a:pt x="519" y="2687"/>
                  </a:cubicBezTo>
                  <a:cubicBezTo>
                    <a:pt x="660" y="2651"/>
                    <a:pt x="799" y="2606"/>
                    <a:pt x="935" y="2553"/>
                  </a:cubicBezTo>
                  <a:cubicBezTo>
                    <a:pt x="1574" y="2304"/>
                    <a:pt x="2144" y="1885"/>
                    <a:pt x="2598" y="1376"/>
                  </a:cubicBezTo>
                  <a:cubicBezTo>
                    <a:pt x="2734" y="1224"/>
                    <a:pt x="2861" y="1061"/>
                    <a:pt x="2975" y="890"/>
                  </a:cubicBezTo>
                  <a:cubicBezTo>
                    <a:pt x="2900" y="861"/>
                    <a:pt x="2826" y="833"/>
                    <a:pt x="2751" y="806"/>
                  </a:cubicBezTo>
                  <a:cubicBezTo>
                    <a:pt x="2740" y="804"/>
                    <a:pt x="2728" y="801"/>
                    <a:pt x="2718" y="798"/>
                  </a:cubicBezTo>
                  <a:cubicBezTo>
                    <a:pt x="2558" y="739"/>
                    <a:pt x="2384" y="678"/>
                    <a:pt x="2157" y="599"/>
                  </a:cubicBezTo>
                  <a:cubicBezTo>
                    <a:pt x="2147" y="597"/>
                    <a:pt x="2135" y="592"/>
                    <a:pt x="2125" y="586"/>
                  </a:cubicBezTo>
                  <a:cubicBezTo>
                    <a:pt x="1429" y="352"/>
                    <a:pt x="720" y="155"/>
                    <a:pt x="0" y="1"/>
                  </a:cubicBezTo>
                  <a:close/>
                </a:path>
              </a:pathLst>
            </a:custGeom>
            <a:solidFill>
              <a:srgbClr val="FFCD6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49" name="Google Shape;2297;p56"/>
            <p:cNvSpPr/>
            <p:nvPr/>
          </p:nvSpPr>
          <p:spPr>
            <a:xfrm flipH="1">
              <a:off x="1600324" y="1418064"/>
              <a:ext cx="514335" cy="1006463"/>
            </a:xfrm>
            <a:custGeom>
              <a:avLst/>
              <a:gdLst/>
              <a:ahLst/>
              <a:cxnLst/>
              <a:rect l="l" t="t" r="r" b="b"/>
              <a:pathLst>
                <a:path w="10313" h="20203" extrusionOk="0">
                  <a:moveTo>
                    <a:pt x="2907" y="1"/>
                  </a:moveTo>
                  <a:lnTo>
                    <a:pt x="2907" y="1"/>
                  </a:lnTo>
                  <a:cubicBezTo>
                    <a:pt x="2532" y="105"/>
                    <a:pt x="2171" y="214"/>
                    <a:pt x="1825" y="326"/>
                  </a:cubicBezTo>
                  <a:cubicBezTo>
                    <a:pt x="1592" y="957"/>
                    <a:pt x="1515" y="1655"/>
                    <a:pt x="1615" y="2316"/>
                  </a:cubicBezTo>
                  <a:cubicBezTo>
                    <a:pt x="1678" y="2721"/>
                    <a:pt x="1806" y="3104"/>
                    <a:pt x="1984" y="3473"/>
                  </a:cubicBezTo>
                  <a:cubicBezTo>
                    <a:pt x="2002" y="3508"/>
                    <a:pt x="2019" y="3544"/>
                    <a:pt x="2037" y="3579"/>
                  </a:cubicBezTo>
                  <a:cubicBezTo>
                    <a:pt x="2062" y="3630"/>
                    <a:pt x="2086" y="3682"/>
                    <a:pt x="2113" y="3732"/>
                  </a:cubicBezTo>
                  <a:cubicBezTo>
                    <a:pt x="2139" y="3783"/>
                    <a:pt x="2164" y="3835"/>
                    <a:pt x="2190" y="3886"/>
                  </a:cubicBezTo>
                  <a:cubicBezTo>
                    <a:pt x="2319" y="4150"/>
                    <a:pt x="2435" y="4420"/>
                    <a:pt x="2489" y="4707"/>
                  </a:cubicBezTo>
                  <a:cubicBezTo>
                    <a:pt x="2666" y="5662"/>
                    <a:pt x="2021" y="6532"/>
                    <a:pt x="1515" y="7277"/>
                  </a:cubicBezTo>
                  <a:cubicBezTo>
                    <a:pt x="1005" y="8029"/>
                    <a:pt x="452" y="8786"/>
                    <a:pt x="216" y="9677"/>
                  </a:cubicBezTo>
                  <a:cubicBezTo>
                    <a:pt x="1" y="10490"/>
                    <a:pt x="59" y="11376"/>
                    <a:pt x="635" y="12027"/>
                  </a:cubicBezTo>
                  <a:cubicBezTo>
                    <a:pt x="899" y="12326"/>
                    <a:pt x="1216" y="12572"/>
                    <a:pt x="1498" y="12856"/>
                  </a:cubicBezTo>
                  <a:cubicBezTo>
                    <a:pt x="1791" y="13152"/>
                    <a:pt x="2028" y="13492"/>
                    <a:pt x="2136" y="13901"/>
                  </a:cubicBezTo>
                  <a:cubicBezTo>
                    <a:pt x="2374" y="14801"/>
                    <a:pt x="2025" y="15723"/>
                    <a:pt x="1962" y="16622"/>
                  </a:cubicBezTo>
                  <a:cubicBezTo>
                    <a:pt x="1901" y="17496"/>
                    <a:pt x="2144" y="18374"/>
                    <a:pt x="2646" y="19094"/>
                  </a:cubicBezTo>
                  <a:cubicBezTo>
                    <a:pt x="2967" y="19558"/>
                    <a:pt x="3398" y="19932"/>
                    <a:pt x="3891" y="20202"/>
                  </a:cubicBezTo>
                  <a:cubicBezTo>
                    <a:pt x="4058" y="19067"/>
                    <a:pt x="4305" y="17948"/>
                    <a:pt x="4640" y="16851"/>
                  </a:cubicBezTo>
                  <a:cubicBezTo>
                    <a:pt x="4497" y="16774"/>
                    <a:pt x="4355" y="16693"/>
                    <a:pt x="4216" y="16608"/>
                  </a:cubicBezTo>
                  <a:cubicBezTo>
                    <a:pt x="4160" y="16576"/>
                    <a:pt x="4127" y="16501"/>
                    <a:pt x="4146" y="16437"/>
                  </a:cubicBezTo>
                  <a:cubicBezTo>
                    <a:pt x="4211" y="16233"/>
                    <a:pt x="4279" y="16030"/>
                    <a:pt x="4347" y="15827"/>
                  </a:cubicBezTo>
                  <a:cubicBezTo>
                    <a:pt x="4392" y="15691"/>
                    <a:pt x="4439" y="15557"/>
                    <a:pt x="4485" y="15422"/>
                  </a:cubicBezTo>
                  <a:lnTo>
                    <a:pt x="4485" y="15419"/>
                  </a:lnTo>
                  <a:cubicBezTo>
                    <a:pt x="4500" y="15372"/>
                    <a:pt x="4517" y="15326"/>
                    <a:pt x="4534" y="15279"/>
                  </a:cubicBezTo>
                  <a:cubicBezTo>
                    <a:pt x="4760" y="14629"/>
                    <a:pt x="4997" y="13984"/>
                    <a:pt x="5231" y="13339"/>
                  </a:cubicBezTo>
                  <a:cubicBezTo>
                    <a:pt x="5483" y="12647"/>
                    <a:pt x="5710" y="11943"/>
                    <a:pt x="6021" y="11275"/>
                  </a:cubicBezTo>
                  <a:cubicBezTo>
                    <a:pt x="6296" y="10689"/>
                    <a:pt x="6647" y="10114"/>
                    <a:pt x="7151" y="9696"/>
                  </a:cubicBezTo>
                  <a:cubicBezTo>
                    <a:pt x="7423" y="9470"/>
                    <a:pt x="7727" y="9296"/>
                    <a:pt x="8061" y="9178"/>
                  </a:cubicBezTo>
                  <a:cubicBezTo>
                    <a:pt x="8166" y="9140"/>
                    <a:pt x="8276" y="9110"/>
                    <a:pt x="8385" y="9082"/>
                  </a:cubicBezTo>
                  <a:cubicBezTo>
                    <a:pt x="8389" y="9021"/>
                    <a:pt x="8426" y="8949"/>
                    <a:pt x="8496" y="8937"/>
                  </a:cubicBezTo>
                  <a:cubicBezTo>
                    <a:pt x="8798" y="8884"/>
                    <a:pt x="9101" y="8829"/>
                    <a:pt x="9402" y="8775"/>
                  </a:cubicBezTo>
                  <a:cubicBezTo>
                    <a:pt x="9412" y="8773"/>
                    <a:pt x="9422" y="8772"/>
                    <a:pt x="9432" y="8772"/>
                  </a:cubicBezTo>
                  <a:cubicBezTo>
                    <a:pt x="9473" y="8772"/>
                    <a:pt x="9515" y="8785"/>
                    <a:pt x="9546" y="8809"/>
                  </a:cubicBezTo>
                  <a:cubicBezTo>
                    <a:pt x="9565" y="8824"/>
                    <a:pt x="9579" y="8843"/>
                    <a:pt x="9587" y="8865"/>
                  </a:cubicBezTo>
                  <a:cubicBezTo>
                    <a:pt x="9624" y="8858"/>
                    <a:pt x="9661" y="8852"/>
                    <a:pt x="9698" y="8844"/>
                  </a:cubicBezTo>
                  <a:cubicBezTo>
                    <a:pt x="9752" y="8835"/>
                    <a:pt x="9804" y="8826"/>
                    <a:pt x="9858" y="8815"/>
                  </a:cubicBezTo>
                  <a:cubicBezTo>
                    <a:pt x="9861" y="8814"/>
                    <a:pt x="9864" y="8814"/>
                    <a:pt x="9867" y="8813"/>
                  </a:cubicBezTo>
                  <a:cubicBezTo>
                    <a:pt x="9870" y="8812"/>
                    <a:pt x="9872" y="8812"/>
                    <a:pt x="9877" y="8809"/>
                  </a:cubicBezTo>
                  <a:cubicBezTo>
                    <a:pt x="10010" y="8784"/>
                    <a:pt x="10150" y="8756"/>
                    <a:pt x="10312" y="8721"/>
                  </a:cubicBezTo>
                  <a:lnTo>
                    <a:pt x="10052" y="8258"/>
                  </a:lnTo>
                  <a:lnTo>
                    <a:pt x="9948" y="8072"/>
                  </a:lnTo>
                  <a:lnTo>
                    <a:pt x="9842" y="7883"/>
                  </a:lnTo>
                  <a:lnTo>
                    <a:pt x="9595" y="7442"/>
                  </a:lnTo>
                  <a:cubicBezTo>
                    <a:pt x="8989" y="7619"/>
                    <a:pt x="8408" y="7706"/>
                    <a:pt x="7865" y="7706"/>
                  </a:cubicBezTo>
                  <a:cubicBezTo>
                    <a:pt x="6877" y="7706"/>
                    <a:pt x="6021" y="7417"/>
                    <a:pt x="5399" y="6852"/>
                  </a:cubicBezTo>
                  <a:cubicBezTo>
                    <a:pt x="4759" y="6270"/>
                    <a:pt x="4209" y="5447"/>
                    <a:pt x="3717" y="4334"/>
                  </a:cubicBezTo>
                  <a:cubicBezTo>
                    <a:pt x="3662" y="4210"/>
                    <a:pt x="3597" y="4056"/>
                    <a:pt x="3528" y="3881"/>
                  </a:cubicBezTo>
                  <a:cubicBezTo>
                    <a:pt x="3508" y="3831"/>
                    <a:pt x="3488" y="3782"/>
                    <a:pt x="3470" y="3730"/>
                  </a:cubicBezTo>
                  <a:cubicBezTo>
                    <a:pt x="3450" y="3680"/>
                    <a:pt x="3433" y="3631"/>
                    <a:pt x="3414" y="3580"/>
                  </a:cubicBezTo>
                  <a:cubicBezTo>
                    <a:pt x="3320" y="3322"/>
                    <a:pt x="3226" y="3030"/>
                    <a:pt x="3140" y="2719"/>
                  </a:cubicBezTo>
                  <a:cubicBezTo>
                    <a:pt x="3122" y="2705"/>
                    <a:pt x="3104" y="2690"/>
                    <a:pt x="3088" y="2672"/>
                  </a:cubicBezTo>
                  <a:cubicBezTo>
                    <a:pt x="2997" y="2572"/>
                    <a:pt x="2980" y="2419"/>
                    <a:pt x="3024" y="2249"/>
                  </a:cubicBezTo>
                  <a:cubicBezTo>
                    <a:pt x="2972" y="2009"/>
                    <a:pt x="2927" y="1763"/>
                    <a:pt x="2896" y="1513"/>
                  </a:cubicBezTo>
                  <a:cubicBezTo>
                    <a:pt x="2828" y="958"/>
                    <a:pt x="2833" y="454"/>
                    <a:pt x="2907" y="1"/>
                  </a:cubicBezTo>
                  <a:close/>
                </a:path>
              </a:pathLst>
            </a:custGeom>
            <a:solidFill>
              <a:srgbClr val="FFCD6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50" name="Google Shape;2298;p56"/>
            <p:cNvSpPr/>
            <p:nvPr/>
          </p:nvSpPr>
          <p:spPr>
            <a:xfrm flipH="1">
              <a:off x="2083240" y="3336910"/>
              <a:ext cx="727390" cy="703971"/>
            </a:xfrm>
            <a:custGeom>
              <a:avLst/>
              <a:gdLst/>
              <a:ahLst/>
              <a:cxnLst/>
              <a:rect l="l" t="t" r="r" b="b"/>
              <a:pathLst>
                <a:path w="14585" h="14131" extrusionOk="0">
                  <a:moveTo>
                    <a:pt x="7527" y="1"/>
                  </a:moveTo>
                  <a:cubicBezTo>
                    <a:pt x="6937" y="416"/>
                    <a:pt x="6366" y="871"/>
                    <a:pt x="5828" y="1355"/>
                  </a:cubicBezTo>
                  <a:cubicBezTo>
                    <a:pt x="3394" y="3546"/>
                    <a:pt x="1701" y="5560"/>
                    <a:pt x="797" y="7342"/>
                  </a:cubicBezTo>
                  <a:cubicBezTo>
                    <a:pt x="262" y="8398"/>
                    <a:pt x="1" y="9383"/>
                    <a:pt x="20" y="10270"/>
                  </a:cubicBezTo>
                  <a:cubicBezTo>
                    <a:pt x="42" y="11239"/>
                    <a:pt x="403" y="12120"/>
                    <a:pt x="1093" y="12887"/>
                  </a:cubicBezTo>
                  <a:cubicBezTo>
                    <a:pt x="1240" y="13051"/>
                    <a:pt x="1397" y="13198"/>
                    <a:pt x="1564" y="13330"/>
                  </a:cubicBezTo>
                  <a:cubicBezTo>
                    <a:pt x="1620" y="13374"/>
                    <a:pt x="1674" y="13416"/>
                    <a:pt x="1731" y="13456"/>
                  </a:cubicBezTo>
                  <a:cubicBezTo>
                    <a:pt x="1787" y="13493"/>
                    <a:pt x="1841" y="13531"/>
                    <a:pt x="1898" y="13566"/>
                  </a:cubicBezTo>
                  <a:cubicBezTo>
                    <a:pt x="2432" y="13898"/>
                    <a:pt x="3049" y="14085"/>
                    <a:pt x="3742" y="14123"/>
                  </a:cubicBezTo>
                  <a:cubicBezTo>
                    <a:pt x="3830" y="14128"/>
                    <a:pt x="3919" y="14130"/>
                    <a:pt x="4008" y="14130"/>
                  </a:cubicBezTo>
                  <a:cubicBezTo>
                    <a:pt x="5236" y="14130"/>
                    <a:pt x="6674" y="13695"/>
                    <a:pt x="8287" y="12835"/>
                  </a:cubicBezTo>
                  <a:cubicBezTo>
                    <a:pt x="8413" y="12766"/>
                    <a:pt x="8541" y="12697"/>
                    <a:pt x="8670" y="12625"/>
                  </a:cubicBezTo>
                  <a:cubicBezTo>
                    <a:pt x="8774" y="12564"/>
                    <a:pt x="8880" y="12504"/>
                    <a:pt x="8985" y="12440"/>
                  </a:cubicBezTo>
                  <a:cubicBezTo>
                    <a:pt x="9085" y="12381"/>
                    <a:pt x="9187" y="12320"/>
                    <a:pt x="9287" y="12257"/>
                  </a:cubicBezTo>
                  <a:cubicBezTo>
                    <a:pt x="10521" y="11496"/>
                    <a:pt x="11806" y="10521"/>
                    <a:pt x="13059" y="9394"/>
                  </a:cubicBezTo>
                  <a:cubicBezTo>
                    <a:pt x="13597" y="8909"/>
                    <a:pt x="14109" y="8390"/>
                    <a:pt x="14585" y="7847"/>
                  </a:cubicBezTo>
                  <a:lnTo>
                    <a:pt x="11620" y="4551"/>
                  </a:lnTo>
                  <a:lnTo>
                    <a:pt x="10196" y="5644"/>
                  </a:lnTo>
                  <a:cubicBezTo>
                    <a:pt x="10090" y="5725"/>
                    <a:pt x="9964" y="5768"/>
                    <a:pt x="9830" y="5768"/>
                  </a:cubicBezTo>
                  <a:cubicBezTo>
                    <a:pt x="9641" y="5768"/>
                    <a:pt x="9469" y="5683"/>
                    <a:pt x="9355" y="5535"/>
                  </a:cubicBezTo>
                  <a:cubicBezTo>
                    <a:pt x="9153" y="5272"/>
                    <a:pt x="9202" y="4895"/>
                    <a:pt x="9465" y="4694"/>
                  </a:cubicBezTo>
                  <a:lnTo>
                    <a:pt x="10813" y="3656"/>
                  </a:lnTo>
                  <a:lnTo>
                    <a:pt x="7527" y="1"/>
                  </a:lnTo>
                  <a:close/>
                </a:path>
              </a:pathLst>
            </a:custGeom>
            <a:solidFill>
              <a:srgbClr val="CCF5F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51" name="Google Shape;2299;p56"/>
            <p:cNvSpPr/>
            <p:nvPr/>
          </p:nvSpPr>
          <p:spPr>
            <a:xfrm flipH="1">
              <a:off x="1333806" y="3945339"/>
              <a:ext cx="508699" cy="584658"/>
            </a:xfrm>
            <a:custGeom>
              <a:avLst/>
              <a:gdLst/>
              <a:ahLst/>
              <a:cxnLst/>
              <a:rect l="l" t="t" r="r" b="b"/>
              <a:pathLst>
                <a:path w="10200" h="11736" extrusionOk="0">
                  <a:moveTo>
                    <a:pt x="8731" y="1"/>
                  </a:moveTo>
                  <a:lnTo>
                    <a:pt x="8127" y="110"/>
                  </a:lnTo>
                  <a:cubicBezTo>
                    <a:pt x="8148" y="407"/>
                    <a:pt x="8163" y="705"/>
                    <a:pt x="8167" y="1005"/>
                  </a:cubicBezTo>
                  <a:cubicBezTo>
                    <a:pt x="8173" y="1375"/>
                    <a:pt x="8164" y="1746"/>
                    <a:pt x="8142" y="2115"/>
                  </a:cubicBezTo>
                  <a:lnTo>
                    <a:pt x="8142" y="2125"/>
                  </a:lnTo>
                  <a:cubicBezTo>
                    <a:pt x="8136" y="2220"/>
                    <a:pt x="8130" y="2316"/>
                    <a:pt x="8122" y="2411"/>
                  </a:cubicBezTo>
                  <a:cubicBezTo>
                    <a:pt x="8117" y="2466"/>
                    <a:pt x="8112" y="2519"/>
                    <a:pt x="8105" y="2573"/>
                  </a:cubicBezTo>
                  <a:cubicBezTo>
                    <a:pt x="8101" y="2594"/>
                    <a:pt x="8100" y="2613"/>
                    <a:pt x="8097" y="2635"/>
                  </a:cubicBezTo>
                  <a:cubicBezTo>
                    <a:pt x="8093" y="2663"/>
                    <a:pt x="8088" y="2690"/>
                    <a:pt x="8084" y="2717"/>
                  </a:cubicBezTo>
                  <a:cubicBezTo>
                    <a:pt x="8076" y="2763"/>
                    <a:pt x="8065" y="2808"/>
                    <a:pt x="8052" y="2852"/>
                  </a:cubicBezTo>
                  <a:cubicBezTo>
                    <a:pt x="8039" y="2902"/>
                    <a:pt x="8021" y="2951"/>
                    <a:pt x="8003" y="2997"/>
                  </a:cubicBezTo>
                  <a:cubicBezTo>
                    <a:pt x="7981" y="3050"/>
                    <a:pt x="7956" y="3102"/>
                    <a:pt x="7927" y="3151"/>
                  </a:cubicBezTo>
                  <a:cubicBezTo>
                    <a:pt x="7920" y="3162"/>
                    <a:pt x="7913" y="3174"/>
                    <a:pt x="7904" y="3185"/>
                  </a:cubicBezTo>
                  <a:cubicBezTo>
                    <a:pt x="7856" y="3252"/>
                    <a:pt x="7805" y="3305"/>
                    <a:pt x="7740" y="3354"/>
                  </a:cubicBezTo>
                  <a:cubicBezTo>
                    <a:pt x="7641" y="3427"/>
                    <a:pt x="7521" y="3459"/>
                    <a:pt x="7400" y="3459"/>
                  </a:cubicBezTo>
                  <a:cubicBezTo>
                    <a:pt x="7352" y="3459"/>
                    <a:pt x="7304" y="3454"/>
                    <a:pt x="7258" y="3444"/>
                  </a:cubicBezTo>
                  <a:cubicBezTo>
                    <a:pt x="7085" y="3409"/>
                    <a:pt x="6927" y="3311"/>
                    <a:pt x="6793" y="3198"/>
                  </a:cubicBezTo>
                  <a:cubicBezTo>
                    <a:pt x="6670" y="3094"/>
                    <a:pt x="6567" y="2965"/>
                    <a:pt x="6475" y="2831"/>
                  </a:cubicBezTo>
                  <a:cubicBezTo>
                    <a:pt x="6385" y="2700"/>
                    <a:pt x="6307" y="2561"/>
                    <a:pt x="6233" y="2422"/>
                  </a:cubicBezTo>
                  <a:cubicBezTo>
                    <a:pt x="6188" y="2338"/>
                    <a:pt x="6145" y="2252"/>
                    <a:pt x="6103" y="2165"/>
                  </a:cubicBezTo>
                  <a:cubicBezTo>
                    <a:pt x="6070" y="2100"/>
                    <a:pt x="6040" y="2034"/>
                    <a:pt x="6011" y="1969"/>
                  </a:cubicBezTo>
                  <a:lnTo>
                    <a:pt x="6011" y="1968"/>
                  </a:lnTo>
                  <a:cubicBezTo>
                    <a:pt x="5982" y="1904"/>
                    <a:pt x="5954" y="1840"/>
                    <a:pt x="5929" y="1777"/>
                  </a:cubicBezTo>
                  <a:cubicBezTo>
                    <a:pt x="5821" y="1520"/>
                    <a:pt x="5727" y="1259"/>
                    <a:pt x="5644" y="992"/>
                  </a:cubicBezTo>
                  <a:cubicBezTo>
                    <a:pt x="5606" y="871"/>
                    <a:pt x="5571" y="749"/>
                    <a:pt x="5540" y="628"/>
                  </a:cubicBezTo>
                  <a:cubicBezTo>
                    <a:pt x="5445" y="647"/>
                    <a:pt x="5351" y="668"/>
                    <a:pt x="5258" y="690"/>
                  </a:cubicBezTo>
                  <a:cubicBezTo>
                    <a:pt x="4836" y="784"/>
                    <a:pt x="4414" y="884"/>
                    <a:pt x="3994" y="989"/>
                  </a:cubicBezTo>
                  <a:cubicBezTo>
                    <a:pt x="3911" y="1009"/>
                    <a:pt x="3828" y="1030"/>
                    <a:pt x="3743" y="1051"/>
                  </a:cubicBezTo>
                  <a:cubicBezTo>
                    <a:pt x="3730" y="1056"/>
                    <a:pt x="3713" y="1058"/>
                    <a:pt x="3698" y="1063"/>
                  </a:cubicBezTo>
                  <a:cubicBezTo>
                    <a:pt x="3649" y="1076"/>
                    <a:pt x="3600" y="1087"/>
                    <a:pt x="3552" y="1100"/>
                  </a:cubicBezTo>
                  <a:cubicBezTo>
                    <a:pt x="3532" y="1106"/>
                    <a:pt x="3513" y="1110"/>
                    <a:pt x="3493" y="1116"/>
                  </a:cubicBezTo>
                  <a:cubicBezTo>
                    <a:pt x="3464" y="1123"/>
                    <a:pt x="3434" y="1132"/>
                    <a:pt x="3405" y="1139"/>
                  </a:cubicBezTo>
                  <a:cubicBezTo>
                    <a:pt x="3298" y="1167"/>
                    <a:pt x="3192" y="1195"/>
                    <a:pt x="3088" y="1224"/>
                  </a:cubicBezTo>
                  <a:cubicBezTo>
                    <a:pt x="3175" y="1557"/>
                    <a:pt x="3268" y="1891"/>
                    <a:pt x="3354" y="2225"/>
                  </a:cubicBezTo>
                  <a:cubicBezTo>
                    <a:pt x="3523" y="2878"/>
                    <a:pt x="3690" y="3531"/>
                    <a:pt x="3847" y="4189"/>
                  </a:cubicBezTo>
                  <a:cubicBezTo>
                    <a:pt x="4005" y="4846"/>
                    <a:pt x="4153" y="5504"/>
                    <a:pt x="4284" y="6166"/>
                  </a:cubicBezTo>
                  <a:cubicBezTo>
                    <a:pt x="4318" y="6337"/>
                    <a:pt x="4352" y="6508"/>
                    <a:pt x="4383" y="6680"/>
                  </a:cubicBezTo>
                  <a:cubicBezTo>
                    <a:pt x="4415" y="6849"/>
                    <a:pt x="4451" y="7022"/>
                    <a:pt x="4470" y="7193"/>
                  </a:cubicBezTo>
                  <a:cubicBezTo>
                    <a:pt x="4487" y="7353"/>
                    <a:pt x="4453" y="7505"/>
                    <a:pt x="4348" y="7630"/>
                  </a:cubicBezTo>
                  <a:cubicBezTo>
                    <a:pt x="4265" y="7730"/>
                    <a:pt x="4148" y="7790"/>
                    <a:pt x="4028" y="7837"/>
                  </a:cubicBezTo>
                  <a:cubicBezTo>
                    <a:pt x="3907" y="7886"/>
                    <a:pt x="3779" y="7910"/>
                    <a:pt x="3654" y="7940"/>
                  </a:cubicBezTo>
                  <a:cubicBezTo>
                    <a:pt x="3494" y="7980"/>
                    <a:pt x="3335" y="8021"/>
                    <a:pt x="3176" y="8068"/>
                  </a:cubicBezTo>
                  <a:cubicBezTo>
                    <a:pt x="2860" y="8161"/>
                    <a:pt x="2548" y="8270"/>
                    <a:pt x="2244" y="8393"/>
                  </a:cubicBezTo>
                  <a:cubicBezTo>
                    <a:pt x="1707" y="8611"/>
                    <a:pt x="1154" y="8872"/>
                    <a:pt x="738" y="9282"/>
                  </a:cubicBezTo>
                  <a:cubicBezTo>
                    <a:pt x="332" y="9682"/>
                    <a:pt x="113" y="10218"/>
                    <a:pt x="33" y="10778"/>
                  </a:cubicBezTo>
                  <a:cubicBezTo>
                    <a:pt x="26" y="10825"/>
                    <a:pt x="20" y="10875"/>
                    <a:pt x="15" y="10924"/>
                  </a:cubicBezTo>
                  <a:cubicBezTo>
                    <a:pt x="9" y="10978"/>
                    <a:pt x="4" y="11032"/>
                    <a:pt x="3" y="11085"/>
                  </a:cubicBezTo>
                  <a:cubicBezTo>
                    <a:pt x="1" y="11118"/>
                    <a:pt x="3" y="11149"/>
                    <a:pt x="4" y="11179"/>
                  </a:cubicBezTo>
                  <a:cubicBezTo>
                    <a:pt x="5" y="11202"/>
                    <a:pt x="9" y="11226"/>
                    <a:pt x="12" y="11248"/>
                  </a:cubicBezTo>
                  <a:cubicBezTo>
                    <a:pt x="27" y="11322"/>
                    <a:pt x="59" y="11396"/>
                    <a:pt x="103" y="11462"/>
                  </a:cubicBezTo>
                  <a:cubicBezTo>
                    <a:pt x="156" y="11544"/>
                    <a:pt x="236" y="11612"/>
                    <a:pt x="326" y="11658"/>
                  </a:cubicBezTo>
                  <a:cubicBezTo>
                    <a:pt x="430" y="11713"/>
                    <a:pt x="539" y="11723"/>
                    <a:pt x="660" y="11727"/>
                  </a:cubicBezTo>
                  <a:cubicBezTo>
                    <a:pt x="888" y="11732"/>
                    <a:pt x="1116" y="11735"/>
                    <a:pt x="1344" y="11735"/>
                  </a:cubicBezTo>
                  <a:cubicBezTo>
                    <a:pt x="2473" y="11735"/>
                    <a:pt x="3602" y="11662"/>
                    <a:pt x="4712" y="11448"/>
                  </a:cubicBezTo>
                  <a:cubicBezTo>
                    <a:pt x="4851" y="11421"/>
                    <a:pt x="4989" y="11391"/>
                    <a:pt x="5127" y="11361"/>
                  </a:cubicBezTo>
                  <a:cubicBezTo>
                    <a:pt x="6208" y="11114"/>
                    <a:pt x="7253" y="10732"/>
                    <a:pt x="8310" y="10399"/>
                  </a:cubicBezTo>
                  <a:cubicBezTo>
                    <a:pt x="8586" y="10312"/>
                    <a:pt x="8861" y="10227"/>
                    <a:pt x="9142" y="10156"/>
                  </a:cubicBezTo>
                  <a:cubicBezTo>
                    <a:pt x="9273" y="10121"/>
                    <a:pt x="9406" y="10091"/>
                    <a:pt x="9539" y="10062"/>
                  </a:cubicBezTo>
                  <a:cubicBezTo>
                    <a:pt x="9649" y="10038"/>
                    <a:pt x="9753" y="10017"/>
                    <a:pt x="9845" y="9964"/>
                  </a:cubicBezTo>
                  <a:cubicBezTo>
                    <a:pt x="10002" y="9874"/>
                    <a:pt x="10115" y="9726"/>
                    <a:pt x="10165" y="9554"/>
                  </a:cubicBezTo>
                  <a:cubicBezTo>
                    <a:pt x="10199" y="9431"/>
                    <a:pt x="10194" y="9303"/>
                    <a:pt x="10175" y="9171"/>
                  </a:cubicBezTo>
                  <a:cubicBezTo>
                    <a:pt x="10167" y="9124"/>
                    <a:pt x="10159" y="9073"/>
                    <a:pt x="10148" y="9023"/>
                  </a:cubicBezTo>
                  <a:lnTo>
                    <a:pt x="10123" y="8874"/>
                  </a:lnTo>
                  <a:lnTo>
                    <a:pt x="10123" y="8872"/>
                  </a:lnTo>
                  <a:cubicBezTo>
                    <a:pt x="9943" y="7717"/>
                    <a:pt x="9798" y="6558"/>
                    <a:pt x="9627" y="5402"/>
                  </a:cubicBezTo>
                  <a:cubicBezTo>
                    <a:pt x="9503" y="4550"/>
                    <a:pt x="9359" y="3700"/>
                    <a:pt x="9213" y="2851"/>
                  </a:cubicBezTo>
                  <a:cubicBezTo>
                    <a:pt x="9204" y="2800"/>
                    <a:pt x="9196" y="2750"/>
                    <a:pt x="9186" y="2698"/>
                  </a:cubicBezTo>
                  <a:cubicBezTo>
                    <a:pt x="9178" y="2646"/>
                    <a:pt x="9169" y="2594"/>
                    <a:pt x="9160" y="2541"/>
                  </a:cubicBezTo>
                  <a:cubicBezTo>
                    <a:pt x="9125" y="2338"/>
                    <a:pt x="9090" y="2135"/>
                    <a:pt x="9053" y="1932"/>
                  </a:cubicBezTo>
                  <a:cubicBezTo>
                    <a:pt x="8941" y="1289"/>
                    <a:pt x="8832" y="645"/>
                    <a:pt x="8731" y="1"/>
                  </a:cubicBezTo>
                  <a:close/>
                </a:path>
              </a:pathLst>
            </a:custGeom>
            <a:solidFill>
              <a:srgbClr val="FFE6B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52" name="Google Shape;2300;p56"/>
            <p:cNvSpPr/>
            <p:nvPr/>
          </p:nvSpPr>
          <p:spPr>
            <a:xfrm flipH="1">
              <a:off x="718778" y="3818403"/>
              <a:ext cx="482816" cy="658687"/>
            </a:xfrm>
            <a:custGeom>
              <a:avLst/>
              <a:gdLst/>
              <a:ahLst/>
              <a:cxnLst/>
              <a:rect l="l" t="t" r="r" b="b"/>
              <a:pathLst>
                <a:path w="9681" h="13222" extrusionOk="0">
                  <a:moveTo>
                    <a:pt x="6204" y="0"/>
                  </a:moveTo>
                  <a:cubicBezTo>
                    <a:pt x="6201" y="2"/>
                    <a:pt x="6197" y="3"/>
                    <a:pt x="6194" y="4"/>
                  </a:cubicBezTo>
                  <a:cubicBezTo>
                    <a:pt x="6101" y="42"/>
                    <a:pt x="6009" y="82"/>
                    <a:pt x="5917" y="119"/>
                  </a:cubicBezTo>
                  <a:lnTo>
                    <a:pt x="5782" y="176"/>
                  </a:lnTo>
                  <a:cubicBezTo>
                    <a:pt x="5759" y="185"/>
                    <a:pt x="5736" y="195"/>
                    <a:pt x="5711" y="205"/>
                  </a:cubicBezTo>
                  <a:cubicBezTo>
                    <a:pt x="5701" y="208"/>
                    <a:pt x="5689" y="213"/>
                    <a:pt x="5679" y="217"/>
                  </a:cubicBezTo>
                  <a:cubicBezTo>
                    <a:pt x="5676" y="219"/>
                    <a:pt x="5672" y="220"/>
                    <a:pt x="5669" y="222"/>
                  </a:cubicBezTo>
                  <a:lnTo>
                    <a:pt x="5638" y="235"/>
                  </a:lnTo>
                  <a:cubicBezTo>
                    <a:pt x="5722" y="510"/>
                    <a:pt x="5797" y="787"/>
                    <a:pt x="5863" y="1066"/>
                  </a:cubicBezTo>
                  <a:cubicBezTo>
                    <a:pt x="5948" y="1420"/>
                    <a:pt x="6020" y="1778"/>
                    <a:pt x="6078" y="2137"/>
                  </a:cubicBezTo>
                  <a:cubicBezTo>
                    <a:pt x="6107" y="2313"/>
                    <a:pt x="6137" y="2492"/>
                    <a:pt x="6153" y="2671"/>
                  </a:cubicBezTo>
                  <a:cubicBezTo>
                    <a:pt x="6166" y="2812"/>
                    <a:pt x="6164" y="2953"/>
                    <a:pt x="6141" y="3094"/>
                  </a:cubicBezTo>
                  <a:cubicBezTo>
                    <a:pt x="6136" y="3119"/>
                    <a:pt x="6131" y="3142"/>
                    <a:pt x="6125" y="3165"/>
                  </a:cubicBezTo>
                  <a:cubicBezTo>
                    <a:pt x="6106" y="3246"/>
                    <a:pt x="6073" y="3324"/>
                    <a:pt x="6030" y="3396"/>
                  </a:cubicBezTo>
                  <a:cubicBezTo>
                    <a:pt x="6013" y="3425"/>
                    <a:pt x="5992" y="3452"/>
                    <a:pt x="5971" y="3479"/>
                  </a:cubicBezTo>
                  <a:cubicBezTo>
                    <a:pt x="5955" y="3498"/>
                    <a:pt x="5936" y="3516"/>
                    <a:pt x="5917" y="3533"/>
                  </a:cubicBezTo>
                  <a:cubicBezTo>
                    <a:pt x="5806" y="3631"/>
                    <a:pt x="5659" y="3680"/>
                    <a:pt x="5514" y="3682"/>
                  </a:cubicBezTo>
                  <a:cubicBezTo>
                    <a:pt x="5512" y="3682"/>
                    <a:pt x="5511" y="3682"/>
                    <a:pt x="5509" y="3682"/>
                  </a:cubicBezTo>
                  <a:cubicBezTo>
                    <a:pt x="5329" y="3682"/>
                    <a:pt x="5148" y="3619"/>
                    <a:pt x="4992" y="3535"/>
                  </a:cubicBezTo>
                  <a:cubicBezTo>
                    <a:pt x="4845" y="3454"/>
                    <a:pt x="4712" y="3345"/>
                    <a:pt x="4591" y="3229"/>
                  </a:cubicBezTo>
                  <a:cubicBezTo>
                    <a:pt x="4348" y="2993"/>
                    <a:pt x="4133" y="2725"/>
                    <a:pt x="3932" y="2453"/>
                  </a:cubicBezTo>
                  <a:cubicBezTo>
                    <a:pt x="3735" y="2185"/>
                    <a:pt x="3555" y="1901"/>
                    <a:pt x="3391" y="1611"/>
                  </a:cubicBezTo>
                  <a:cubicBezTo>
                    <a:pt x="3333" y="1510"/>
                    <a:pt x="3280" y="1407"/>
                    <a:pt x="3224" y="1304"/>
                  </a:cubicBezTo>
                  <a:cubicBezTo>
                    <a:pt x="3135" y="1345"/>
                    <a:pt x="3047" y="1386"/>
                    <a:pt x="2956" y="1429"/>
                  </a:cubicBezTo>
                  <a:cubicBezTo>
                    <a:pt x="2600" y="1597"/>
                    <a:pt x="2244" y="1768"/>
                    <a:pt x="1890" y="1943"/>
                  </a:cubicBezTo>
                  <a:cubicBezTo>
                    <a:pt x="1697" y="2039"/>
                    <a:pt x="1505" y="2135"/>
                    <a:pt x="1314" y="2233"/>
                  </a:cubicBezTo>
                  <a:lnTo>
                    <a:pt x="1179" y="2303"/>
                  </a:lnTo>
                  <a:cubicBezTo>
                    <a:pt x="1134" y="2326"/>
                    <a:pt x="1089" y="2349"/>
                    <a:pt x="1046" y="2373"/>
                  </a:cubicBezTo>
                  <a:cubicBezTo>
                    <a:pt x="1017" y="2388"/>
                    <a:pt x="988" y="2404"/>
                    <a:pt x="959" y="2418"/>
                  </a:cubicBezTo>
                  <a:cubicBezTo>
                    <a:pt x="1111" y="2717"/>
                    <a:pt x="1269" y="3011"/>
                    <a:pt x="1422" y="3309"/>
                  </a:cubicBezTo>
                  <a:cubicBezTo>
                    <a:pt x="1626" y="3711"/>
                    <a:pt x="1830" y="4113"/>
                    <a:pt x="2032" y="4517"/>
                  </a:cubicBezTo>
                  <a:cubicBezTo>
                    <a:pt x="2056" y="4564"/>
                    <a:pt x="2079" y="4611"/>
                    <a:pt x="2103" y="4658"/>
                  </a:cubicBezTo>
                  <a:cubicBezTo>
                    <a:pt x="2124" y="4699"/>
                    <a:pt x="2144" y="4740"/>
                    <a:pt x="2165" y="4783"/>
                  </a:cubicBezTo>
                  <a:cubicBezTo>
                    <a:pt x="2218" y="4893"/>
                    <a:pt x="2273" y="5001"/>
                    <a:pt x="2327" y="5111"/>
                  </a:cubicBezTo>
                  <a:cubicBezTo>
                    <a:pt x="2620" y="5713"/>
                    <a:pt x="2904" y="6316"/>
                    <a:pt x="3174" y="6926"/>
                  </a:cubicBezTo>
                  <a:cubicBezTo>
                    <a:pt x="3314" y="7243"/>
                    <a:pt x="3455" y="7560"/>
                    <a:pt x="3582" y="7884"/>
                  </a:cubicBezTo>
                  <a:cubicBezTo>
                    <a:pt x="3636" y="8028"/>
                    <a:pt x="3665" y="8183"/>
                    <a:pt x="3611" y="8331"/>
                  </a:cubicBezTo>
                  <a:cubicBezTo>
                    <a:pt x="3561" y="8459"/>
                    <a:pt x="3468" y="8557"/>
                    <a:pt x="3360" y="8638"/>
                  </a:cubicBezTo>
                  <a:cubicBezTo>
                    <a:pt x="3253" y="8717"/>
                    <a:pt x="3136" y="8772"/>
                    <a:pt x="3019" y="8829"/>
                  </a:cubicBezTo>
                  <a:cubicBezTo>
                    <a:pt x="2873" y="8899"/>
                    <a:pt x="2727" y="8974"/>
                    <a:pt x="2585" y="9050"/>
                  </a:cubicBezTo>
                  <a:cubicBezTo>
                    <a:pt x="2307" y="9201"/>
                    <a:pt x="2037" y="9365"/>
                    <a:pt x="1776" y="9542"/>
                  </a:cubicBezTo>
                  <a:cubicBezTo>
                    <a:pt x="1294" y="9867"/>
                    <a:pt x="800" y="10234"/>
                    <a:pt x="464" y="10717"/>
                  </a:cubicBezTo>
                  <a:cubicBezTo>
                    <a:pt x="110" y="11226"/>
                    <a:pt x="0" y="11834"/>
                    <a:pt x="54" y="12446"/>
                  </a:cubicBezTo>
                  <a:cubicBezTo>
                    <a:pt x="57" y="12481"/>
                    <a:pt x="59" y="12518"/>
                    <a:pt x="64" y="12553"/>
                  </a:cubicBezTo>
                  <a:cubicBezTo>
                    <a:pt x="70" y="12606"/>
                    <a:pt x="77" y="12658"/>
                    <a:pt x="88" y="12710"/>
                  </a:cubicBezTo>
                  <a:cubicBezTo>
                    <a:pt x="100" y="12764"/>
                    <a:pt x="115" y="12816"/>
                    <a:pt x="135" y="12866"/>
                  </a:cubicBezTo>
                  <a:cubicBezTo>
                    <a:pt x="171" y="12953"/>
                    <a:pt x="225" y="13032"/>
                    <a:pt x="309" y="13096"/>
                  </a:cubicBezTo>
                  <a:cubicBezTo>
                    <a:pt x="391" y="13160"/>
                    <a:pt x="495" y="13203"/>
                    <a:pt x="599" y="13216"/>
                  </a:cubicBezTo>
                  <a:cubicBezTo>
                    <a:pt x="623" y="13220"/>
                    <a:pt x="647" y="13221"/>
                    <a:pt x="670" y="13221"/>
                  </a:cubicBezTo>
                  <a:cubicBezTo>
                    <a:pt x="773" y="13221"/>
                    <a:pt x="875" y="13194"/>
                    <a:pt x="975" y="13175"/>
                  </a:cubicBezTo>
                  <a:cubicBezTo>
                    <a:pt x="2266" y="12916"/>
                    <a:pt x="3548" y="12572"/>
                    <a:pt x="4760" y="12050"/>
                  </a:cubicBezTo>
                  <a:cubicBezTo>
                    <a:pt x="4887" y="11996"/>
                    <a:pt x="5013" y="11939"/>
                    <a:pt x="5138" y="11880"/>
                  </a:cubicBezTo>
                  <a:cubicBezTo>
                    <a:pt x="6132" y="11410"/>
                    <a:pt x="7062" y="10819"/>
                    <a:pt x="8012" y="10269"/>
                  </a:cubicBezTo>
                  <a:cubicBezTo>
                    <a:pt x="8262" y="10124"/>
                    <a:pt x="8513" y="9982"/>
                    <a:pt x="8768" y="9850"/>
                  </a:cubicBezTo>
                  <a:cubicBezTo>
                    <a:pt x="8894" y="9785"/>
                    <a:pt x="9020" y="9722"/>
                    <a:pt x="9150" y="9663"/>
                  </a:cubicBezTo>
                  <a:cubicBezTo>
                    <a:pt x="9250" y="9617"/>
                    <a:pt x="9355" y="9576"/>
                    <a:pt x="9440" y="9503"/>
                  </a:cubicBezTo>
                  <a:cubicBezTo>
                    <a:pt x="9575" y="9386"/>
                    <a:pt x="9664" y="9217"/>
                    <a:pt x="9678" y="9042"/>
                  </a:cubicBezTo>
                  <a:cubicBezTo>
                    <a:pt x="9680" y="8904"/>
                    <a:pt x="9645" y="8772"/>
                    <a:pt x="9598" y="8644"/>
                  </a:cubicBezTo>
                  <a:cubicBezTo>
                    <a:pt x="9580" y="8596"/>
                    <a:pt x="9559" y="8549"/>
                    <a:pt x="9540" y="8502"/>
                  </a:cubicBezTo>
                  <a:cubicBezTo>
                    <a:pt x="9519" y="8456"/>
                    <a:pt x="9500" y="8410"/>
                    <a:pt x="9482" y="8363"/>
                  </a:cubicBezTo>
                  <a:cubicBezTo>
                    <a:pt x="9482" y="8363"/>
                    <a:pt x="9482" y="8362"/>
                    <a:pt x="9481" y="8362"/>
                  </a:cubicBezTo>
                  <a:cubicBezTo>
                    <a:pt x="9085" y="7355"/>
                    <a:pt x="8720" y="6338"/>
                    <a:pt x="8339" y="5325"/>
                  </a:cubicBezTo>
                  <a:cubicBezTo>
                    <a:pt x="8315" y="5266"/>
                    <a:pt x="8293" y="5207"/>
                    <a:pt x="8270" y="5145"/>
                  </a:cubicBezTo>
                  <a:cubicBezTo>
                    <a:pt x="8259" y="5114"/>
                    <a:pt x="8246" y="5080"/>
                    <a:pt x="8234" y="5049"/>
                  </a:cubicBezTo>
                  <a:cubicBezTo>
                    <a:pt x="8224" y="5021"/>
                    <a:pt x="8212" y="4992"/>
                    <a:pt x="8202" y="4964"/>
                  </a:cubicBezTo>
                  <a:cubicBezTo>
                    <a:pt x="7794" y="3900"/>
                    <a:pt x="7359" y="2846"/>
                    <a:pt x="6926" y="1791"/>
                  </a:cubicBezTo>
                  <a:cubicBezTo>
                    <a:pt x="6683" y="1196"/>
                    <a:pt x="6439" y="599"/>
                    <a:pt x="6204" y="0"/>
                  </a:cubicBezTo>
                  <a:close/>
                </a:path>
              </a:pathLst>
            </a:custGeom>
            <a:solidFill>
              <a:srgbClr val="FFE6B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53" name="Google Shape;2301;p56"/>
            <p:cNvSpPr/>
            <p:nvPr/>
          </p:nvSpPr>
          <p:spPr>
            <a:xfrm flipH="1">
              <a:off x="1778319" y="1407602"/>
              <a:ext cx="199" cy="349"/>
            </a:xfrm>
            <a:custGeom>
              <a:avLst/>
              <a:gdLst/>
              <a:ahLst/>
              <a:cxnLst/>
              <a:rect l="l" t="t" r="r" b="b"/>
              <a:pathLst>
                <a:path w="4" h="7" extrusionOk="0">
                  <a:moveTo>
                    <a:pt x="4" y="0"/>
                  </a:moveTo>
                  <a:lnTo>
                    <a:pt x="4" y="0"/>
                  </a:lnTo>
                  <a:cubicBezTo>
                    <a:pt x="4" y="0"/>
                    <a:pt x="3" y="2"/>
                    <a:pt x="0" y="7"/>
                  </a:cubicBezTo>
                  <a:cubicBezTo>
                    <a:pt x="2" y="3"/>
                    <a:pt x="4" y="0"/>
                    <a:pt x="4" y="0"/>
                  </a:cubicBezTo>
                  <a:close/>
                </a:path>
              </a:pathLst>
            </a:custGeom>
            <a:solidFill>
              <a:srgbClr val="EAAD4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54" name="Google Shape;2302;p56"/>
            <p:cNvSpPr/>
            <p:nvPr/>
          </p:nvSpPr>
          <p:spPr>
            <a:xfrm flipH="1">
              <a:off x="1470356" y="1342539"/>
              <a:ext cx="135254" cy="116623"/>
            </a:xfrm>
            <a:custGeom>
              <a:avLst/>
              <a:gdLst/>
              <a:ahLst/>
              <a:cxnLst/>
              <a:rect l="l" t="t" r="r" b="b"/>
              <a:pathLst>
                <a:path w="2712" h="2341" extrusionOk="0">
                  <a:moveTo>
                    <a:pt x="2119" y="0"/>
                  </a:moveTo>
                  <a:cubicBezTo>
                    <a:pt x="1974" y="7"/>
                    <a:pt x="1829" y="16"/>
                    <a:pt x="1680" y="26"/>
                  </a:cubicBezTo>
                  <a:cubicBezTo>
                    <a:pt x="1627" y="29"/>
                    <a:pt x="1571" y="34"/>
                    <a:pt x="1518" y="36"/>
                  </a:cubicBezTo>
                  <a:cubicBezTo>
                    <a:pt x="1464" y="41"/>
                    <a:pt x="1408" y="43"/>
                    <a:pt x="1355" y="48"/>
                  </a:cubicBezTo>
                  <a:cubicBezTo>
                    <a:pt x="1144" y="64"/>
                    <a:pt x="929" y="80"/>
                    <a:pt x="712" y="99"/>
                  </a:cubicBezTo>
                  <a:cubicBezTo>
                    <a:pt x="662" y="103"/>
                    <a:pt x="611" y="107"/>
                    <a:pt x="561" y="112"/>
                  </a:cubicBezTo>
                  <a:cubicBezTo>
                    <a:pt x="513" y="116"/>
                    <a:pt x="462" y="121"/>
                    <a:pt x="413" y="124"/>
                  </a:cubicBezTo>
                  <a:cubicBezTo>
                    <a:pt x="276" y="138"/>
                    <a:pt x="138" y="151"/>
                    <a:pt x="1" y="165"/>
                  </a:cubicBezTo>
                  <a:cubicBezTo>
                    <a:pt x="53" y="308"/>
                    <a:pt x="105" y="449"/>
                    <a:pt x="160" y="592"/>
                  </a:cubicBezTo>
                  <a:cubicBezTo>
                    <a:pt x="180" y="651"/>
                    <a:pt x="200" y="708"/>
                    <a:pt x="222" y="763"/>
                  </a:cubicBezTo>
                  <a:cubicBezTo>
                    <a:pt x="234" y="790"/>
                    <a:pt x="246" y="819"/>
                    <a:pt x="257" y="847"/>
                  </a:cubicBezTo>
                  <a:cubicBezTo>
                    <a:pt x="261" y="853"/>
                    <a:pt x="262" y="859"/>
                    <a:pt x="264" y="865"/>
                  </a:cubicBezTo>
                  <a:cubicBezTo>
                    <a:pt x="270" y="876"/>
                    <a:pt x="275" y="888"/>
                    <a:pt x="280" y="901"/>
                  </a:cubicBezTo>
                  <a:cubicBezTo>
                    <a:pt x="328" y="1011"/>
                    <a:pt x="379" y="1120"/>
                    <a:pt x="432" y="1227"/>
                  </a:cubicBezTo>
                  <a:cubicBezTo>
                    <a:pt x="443" y="1247"/>
                    <a:pt x="453" y="1266"/>
                    <a:pt x="464" y="1285"/>
                  </a:cubicBezTo>
                  <a:cubicBezTo>
                    <a:pt x="507" y="1368"/>
                    <a:pt x="553" y="1450"/>
                    <a:pt x="604" y="1529"/>
                  </a:cubicBezTo>
                  <a:cubicBezTo>
                    <a:pt x="634" y="1577"/>
                    <a:pt x="668" y="1625"/>
                    <a:pt x="702" y="1672"/>
                  </a:cubicBezTo>
                  <a:cubicBezTo>
                    <a:pt x="710" y="1684"/>
                    <a:pt x="719" y="1697"/>
                    <a:pt x="728" y="1708"/>
                  </a:cubicBezTo>
                  <a:cubicBezTo>
                    <a:pt x="731" y="1712"/>
                    <a:pt x="733" y="1713"/>
                    <a:pt x="733" y="1717"/>
                  </a:cubicBezTo>
                  <a:cubicBezTo>
                    <a:pt x="733" y="1718"/>
                    <a:pt x="734" y="1718"/>
                    <a:pt x="737" y="1719"/>
                  </a:cubicBezTo>
                  <a:cubicBezTo>
                    <a:pt x="754" y="1741"/>
                    <a:pt x="771" y="1763"/>
                    <a:pt x="790" y="1784"/>
                  </a:cubicBezTo>
                  <a:cubicBezTo>
                    <a:pt x="861" y="1869"/>
                    <a:pt x="937" y="1946"/>
                    <a:pt x="1022" y="2016"/>
                  </a:cubicBezTo>
                  <a:cubicBezTo>
                    <a:pt x="1034" y="2026"/>
                    <a:pt x="1045" y="2036"/>
                    <a:pt x="1057" y="2044"/>
                  </a:cubicBezTo>
                  <a:lnTo>
                    <a:pt x="1070" y="2053"/>
                  </a:lnTo>
                  <a:cubicBezTo>
                    <a:pt x="1091" y="2068"/>
                    <a:pt x="1111" y="2083"/>
                    <a:pt x="1133" y="2097"/>
                  </a:cubicBezTo>
                  <a:cubicBezTo>
                    <a:pt x="1180" y="2129"/>
                    <a:pt x="1227" y="2158"/>
                    <a:pt x="1277" y="2183"/>
                  </a:cubicBezTo>
                  <a:cubicBezTo>
                    <a:pt x="1302" y="2196"/>
                    <a:pt x="1328" y="2210"/>
                    <a:pt x="1353" y="2221"/>
                  </a:cubicBezTo>
                  <a:cubicBezTo>
                    <a:pt x="1361" y="2225"/>
                    <a:pt x="1375" y="2230"/>
                    <a:pt x="1376" y="2230"/>
                  </a:cubicBezTo>
                  <a:cubicBezTo>
                    <a:pt x="1377" y="2230"/>
                    <a:pt x="1373" y="2229"/>
                    <a:pt x="1363" y="2225"/>
                  </a:cubicBezTo>
                  <a:lnTo>
                    <a:pt x="1363" y="2225"/>
                  </a:lnTo>
                  <a:cubicBezTo>
                    <a:pt x="1376" y="2230"/>
                    <a:pt x="1388" y="2235"/>
                    <a:pt x="1400" y="2240"/>
                  </a:cubicBezTo>
                  <a:cubicBezTo>
                    <a:pt x="1456" y="2260"/>
                    <a:pt x="1511" y="2279"/>
                    <a:pt x="1567" y="2293"/>
                  </a:cubicBezTo>
                  <a:cubicBezTo>
                    <a:pt x="1597" y="2300"/>
                    <a:pt x="1626" y="2308"/>
                    <a:pt x="1656" y="2314"/>
                  </a:cubicBezTo>
                  <a:lnTo>
                    <a:pt x="1703" y="2322"/>
                  </a:lnTo>
                  <a:cubicBezTo>
                    <a:pt x="1707" y="2322"/>
                    <a:pt x="1723" y="2326"/>
                    <a:pt x="1731" y="2327"/>
                  </a:cubicBezTo>
                  <a:cubicBezTo>
                    <a:pt x="1738" y="2328"/>
                    <a:pt x="1750" y="2329"/>
                    <a:pt x="1750" y="2329"/>
                  </a:cubicBezTo>
                  <a:cubicBezTo>
                    <a:pt x="1755" y="2329"/>
                    <a:pt x="1764" y="2332"/>
                    <a:pt x="1769" y="2332"/>
                  </a:cubicBezTo>
                  <a:cubicBezTo>
                    <a:pt x="1783" y="2333"/>
                    <a:pt x="1800" y="2334"/>
                    <a:pt x="1814" y="2335"/>
                  </a:cubicBezTo>
                  <a:cubicBezTo>
                    <a:pt x="1845" y="2339"/>
                    <a:pt x="1875" y="2340"/>
                    <a:pt x="1906" y="2340"/>
                  </a:cubicBezTo>
                  <a:cubicBezTo>
                    <a:pt x="1921" y="2340"/>
                    <a:pt x="1935" y="2340"/>
                    <a:pt x="1950" y="2340"/>
                  </a:cubicBezTo>
                  <a:cubicBezTo>
                    <a:pt x="2002" y="2340"/>
                    <a:pt x="2053" y="2338"/>
                    <a:pt x="2104" y="2333"/>
                  </a:cubicBezTo>
                  <a:cubicBezTo>
                    <a:pt x="2106" y="2333"/>
                    <a:pt x="2120" y="2329"/>
                    <a:pt x="2130" y="2328"/>
                  </a:cubicBezTo>
                  <a:cubicBezTo>
                    <a:pt x="2134" y="2328"/>
                    <a:pt x="2138" y="2327"/>
                    <a:pt x="2141" y="2327"/>
                  </a:cubicBezTo>
                  <a:cubicBezTo>
                    <a:pt x="2156" y="2324"/>
                    <a:pt x="2173" y="2321"/>
                    <a:pt x="2190" y="2317"/>
                  </a:cubicBezTo>
                  <a:cubicBezTo>
                    <a:pt x="2217" y="2310"/>
                    <a:pt x="2244" y="2303"/>
                    <a:pt x="2272" y="2293"/>
                  </a:cubicBezTo>
                  <a:cubicBezTo>
                    <a:pt x="2287" y="2289"/>
                    <a:pt x="2303" y="2283"/>
                    <a:pt x="2317" y="2277"/>
                  </a:cubicBezTo>
                  <a:cubicBezTo>
                    <a:pt x="2318" y="2277"/>
                    <a:pt x="2321" y="2276"/>
                    <a:pt x="2322" y="2276"/>
                  </a:cubicBezTo>
                  <a:cubicBezTo>
                    <a:pt x="2323" y="2275"/>
                    <a:pt x="2326" y="2275"/>
                    <a:pt x="2329" y="2271"/>
                  </a:cubicBezTo>
                  <a:cubicBezTo>
                    <a:pt x="2355" y="2260"/>
                    <a:pt x="2380" y="2247"/>
                    <a:pt x="2404" y="2233"/>
                  </a:cubicBezTo>
                  <a:cubicBezTo>
                    <a:pt x="2417" y="2225"/>
                    <a:pt x="2429" y="2217"/>
                    <a:pt x="2443" y="2210"/>
                  </a:cubicBezTo>
                  <a:cubicBezTo>
                    <a:pt x="2445" y="2206"/>
                    <a:pt x="2455" y="2201"/>
                    <a:pt x="2461" y="2195"/>
                  </a:cubicBezTo>
                  <a:cubicBezTo>
                    <a:pt x="2467" y="2190"/>
                    <a:pt x="2477" y="2182"/>
                    <a:pt x="2480" y="2178"/>
                  </a:cubicBezTo>
                  <a:cubicBezTo>
                    <a:pt x="2490" y="2170"/>
                    <a:pt x="2498" y="2161"/>
                    <a:pt x="2508" y="2153"/>
                  </a:cubicBezTo>
                  <a:cubicBezTo>
                    <a:pt x="2527" y="2132"/>
                    <a:pt x="2545" y="2111"/>
                    <a:pt x="2566" y="2089"/>
                  </a:cubicBezTo>
                  <a:cubicBezTo>
                    <a:pt x="2567" y="2086"/>
                    <a:pt x="2569" y="2083"/>
                    <a:pt x="2571" y="2082"/>
                  </a:cubicBezTo>
                  <a:cubicBezTo>
                    <a:pt x="2578" y="2072"/>
                    <a:pt x="2585" y="2061"/>
                    <a:pt x="2592" y="2050"/>
                  </a:cubicBezTo>
                  <a:cubicBezTo>
                    <a:pt x="2607" y="2026"/>
                    <a:pt x="2620" y="2003"/>
                    <a:pt x="2633" y="1979"/>
                  </a:cubicBezTo>
                  <a:cubicBezTo>
                    <a:pt x="2635" y="1975"/>
                    <a:pt x="2636" y="1972"/>
                    <a:pt x="2637" y="1968"/>
                  </a:cubicBezTo>
                  <a:cubicBezTo>
                    <a:pt x="2641" y="1961"/>
                    <a:pt x="2644" y="1954"/>
                    <a:pt x="2648" y="1946"/>
                  </a:cubicBezTo>
                  <a:lnTo>
                    <a:pt x="2648" y="1946"/>
                  </a:lnTo>
                  <a:cubicBezTo>
                    <a:pt x="2647" y="1949"/>
                    <a:pt x="2646" y="1950"/>
                    <a:pt x="2646" y="1950"/>
                  </a:cubicBezTo>
                  <a:cubicBezTo>
                    <a:pt x="2646" y="1950"/>
                    <a:pt x="2651" y="1937"/>
                    <a:pt x="2655" y="1928"/>
                  </a:cubicBezTo>
                  <a:cubicBezTo>
                    <a:pt x="2672" y="1880"/>
                    <a:pt x="2685" y="1830"/>
                    <a:pt x="2696" y="1780"/>
                  </a:cubicBezTo>
                  <a:cubicBezTo>
                    <a:pt x="2697" y="1775"/>
                    <a:pt x="2697" y="1770"/>
                    <a:pt x="2699" y="1764"/>
                  </a:cubicBezTo>
                  <a:lnTo>
                    <a:pt x="2702" y="1737"/>
                  </a:lnTo>
                  <a:cubicBezTo>
                    <a:pt x="2702" y="1724"/>
                    <a:pt x="2706" y="1708"/>
                    <a:pt x="2707" y="1695"/>
                  </a:cubicBezTo>
                  <a:cubicBezTo>
                    <a:pt x="2711" y="1664"/>
                    <a:pt x="2711" y="1635"/>
                    <a:pt x="2712" y="1604"/>
                  </a:cubicBezTo>
                  <a:cubicBezTo>
                    <a:pt x="2712" y="1568"/>
                    <a:pt x="2711" y="1533"/>
                    <a:pt x="2708" y="1498"/>
                  </a:cubicBezTo>
                  <a:lnTo>
                    <a:pt x="2705" y="1451"/>
                  </a:lnTo>
                  <a:cubicBezTo>
                    <a:pt x="2705" y="1445"/>
                    <a:pt x="2701" y="1423"/>
                    <a:pt x="2701" y="1418"/>
                  </a:cubicBezTo>
                  <a:cubicBezTo>
                    <a:pt x="2690" y="1337"/>
                    <a:pt x="2673" y="1256"/>
                    <a:pt x="2655" y="1175"/>
                  </a:cubicBezTo>
                  <a:cubicBezTo>
                    <a:pt x="2615" y="1014"/>
                    <a:pt x="2561" y="846"/>
                    <a:pt x="2499" y="699"/>
                  </a:cubicBezTo>
                  <a:cubicBezTo>
                    <a:pt x="2400" y="460"/>
                    <a:pt x="2266" y="223"/>
                    <a:pt x="2119" y="0"/>
                  </a:cubicBezTo>
                  <a:close/>
                </a:path>
              </a:pathLst>
            </a:custGeom>
            <a:solidFill>
              <a:srgbClr val="FFCD6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55" name="Google Shape;2303;p56"/>
            <p:cNvSpPr/>
            <p:nvPr/>
          </p:nvSpPr>
          <p:spPr>
            <a:xfrm flipH="1">
              <a:off x="1628702" y="1353200"/>
              <a:ext cx="115156" cy="38110"/>
            </a:xfrm>
            <a:custGeom>
              <a:avLst/>
              <a:gdLst/>
              <a:ahLst/>
              <a:cxnLst/>
              <a:rect l="l" t="t" r="r" b="b"/>
              <a:pathLst>
                <a:path w="2309" h="765" extrusionOk="0">
                  <a:moveTo>
                    <a:pt x="2309" y="1"/>
                  </a:moveTo>
                  <a:lnTo>
                    <a:pt x="2309" y="1"/>
                  </a:lnTo>
                  <a:cubicBezTo>
                    <a:pt x="1915" y="46"/>
                    <a:pt x="1518" y="95"/>
                    <a:pt x="1118" y="152"/>
                  </a:cubicBezTo>
                  <a:cubicBezTo>
                    <a:pt x="1104" y="153"/>
                    <a:pt x="1092" y="154"/>
                    <a:pt x="1080" y="158"/>
                  </a:cubicBezTo>
                  <a:cubicBezTo>
                    <a:pt x="1019" y="166"/>
                    <a:pt x="957" y="175"/>
                    <a:pt x="895" y="183"/>
                  </a:cubicBezTo>
                  <a:cubicBezTo>
                    <a:pt x="880" y="187"/>
                    <a:pt x="863" y="188"/>
                    <a:pt x="846" y="191"/>
                  </a:cubicBezTo>
                  <a:cubicBezTo>
                    <a:pt x="771" y="200"/>
                    <a:pt x="697" y="212"/>
                    <a:pt x="621" y="224"/>
                  </a:cubicBezTo>
                  <a:cubicBezTo>
                    <a:pt x="413" y="255"/>
                    <a:pt x="207" y="288"/>
                    <a:pt x="0" y="321"/>
                  </a:cubicBezTo>
                  <a:cubicBezTo>
                    <a:pt x="40" y="349"/>
                    <a:pt x="79" y="375"/>
                    <a:pt x="120" y="401"/>
                  </a:cubicBezTo>
                  <a:cubicBezTo>
                    <a:pt x="383" y="570"/>
                    <a:pt x="640" y="687"/>
                    <a:pt x="947" y="740"/>
                  </a:cubicBezTo>
                  <a:cubicBezTo>
                    <a:pt x="1012" y="752"/>
                    <a:pt x="1067" y="758"/>
                    <a:pt x="1143" y="762"/>
                  </a:cubicBezTo>
                  <a:cubicBezTo>
                    <a:pt x="1173" y="764"/>
                    <a:pt x="1203" y="764"/>
                    <a:pt x="1233" y="764"/>
                  </a:cubicBezTo>
                  <a:cubicBezTo>
                    <a:pt x="1279" y="764"/>
                    <a:pt x="1325" y="762"/>
                    <a:pt x="1371" y="758"/>
                  </a:cubicBezTo>
                  <a:cubicBezTo>
                    <a:pt x="1385" y="756"/>
                    <a:pt x="1417" y="754"/>
                    <a:pt x="1417" y="754"/>
                  </a:cubicBezTo>
                  <a:cubicBezTo>
                    <a:pt x="1416" y="754"/>
                    <a:pt x="1454" y="748"/>
                    <a:pt x="1464" y="746"/>
                  </a:cubicBezTo>
                  <a:cubicBezTo>
                    <a:pt x="1497" y="740"/>
                    <a:pt x="1530" y="733"/>
                    <a:pt x="1561" y="725"/>
                  </a:cubicBezTo>
                  <a:cubicBezTo>
                    <a:pt x="1599" y="715"/>
                    <a:pt x="1637" y="704"/>
                    <a:pt x="1673" y="691"/>
                  </a:cubicBezTo>
                  <a:cubicBezTo>
                    <a:pt x="1689" y="686"/>
                    <a:pt x="1705" y="680"/>
                    <a:pt x="1719" y="674"/>
                  </a:cubicBezTo>
                  <a:cubicBezTo>
                    <a:pt x="1739" y="667"/>
                    <a:pt x="1729" y="670"/>
                    <a:pt x="1753" y="659"/>
                  </a:cubicBezTo>
                  <a:cubicBezTo>
                    <a:pt x="1812" y="632"/>
                    <a:pt x="1869" y="600"/>
                    <a:pt x="1922" y="564"/>
                  </a:cubicBezTo>
                  <a:cubicBezTo>
                    <a:pt x="1927" y="560"/>
                    <a:pt x="1945" y="547"/>
                    <a:pt x="1949" y="545"/>
                  </a:cubicBezTo>
                  <a:cubicBezTo>
                    <a:pt x="1960" y="536"/>
                    <a:pt x="1971" y="528"/>
                    <a:pt x="1982" y="517"/>
                  </a:cubicBezTo>
                  <a:cubicBezTo>
                    <a:pt x="2003" y="499"/>
                    <a:pt x="2024" y="479"/>
                    <a:pt x="2044" y="459"/>
                  </a:cubicBezTo>
                  <a:cubicBezTo>
                    <a:pt x="2067" y="436"/>
                    <a:pt x="2090" y="412"/>
                    <a:pt x="2112" y="385"/>
                  </a:cubicBezTo>
                  <a:cubicBezTo>
                    <a:pt x="2116" y="380"/>
                    <a:pt x="2131" y="362"/>
                    <a:pt x="2133" y="359"/>
                  </a:cubicBezTo>
                  <a:cubicBezTo>
                    <a:pt x="2140" y="349"/>
                    <a:pt x="2147" y="340"/>
                    <a:pt x="2154" y="330"/>
                  </a:cubicBezTo>
                  <a:cubicBezTo>
                    <a:pt x="2191" y="279"/>
                    <a:pt x="2223" y="226"/>
                    <a:pt x="2249" y="169"/>
                  </a:cubicBezTo>
                  <a:cubicBezTo>
                    <a:pt x="2252" y="163"/>
                    <a:pt x="2264" y="134"/>
                    <a:pt x="2264" y="133"/>
                  </a:cubicBezTo>
                  <a:cubicBezTo>
                    <a:pt x="2269" y="123"/>
                    <a:pt x="2274" y="111"/>
                    <a:pt x="2278" y="99"/>
                  </a:cubicBezTo>
                  <a:cubicBezTo>
                    <a:pt x="2288" y="70"/>
                    <a:pt x="2298" y="41"/>
                    <a:pt x="2305" y="11"/>
                  </a:cubicBezTo>
                  <a:cubicBezTo>
                    <a:pt x="2307" y="8"/>
                    <a:pt x="2307" y="5"/>
                    <a:pt x="2309" y="1"/>
                  </a:cubicBezTo>
                  <a:close/>
                </a:path>
              </a:pathLst>
            </a:custGeom>
            <a:solidFill>
              <a:srgbClr val="FFCD6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56" name="Google Shape;2304;p56"/>
            <p:cNvSpPr/>
            <p:nvPr/>
          </p:nvSpPr>
          <p:spPr>
            <a:xfrm flipH="1">
              <a:off x="1774778" y="1375320"/>
              <a:ext cx="150864" cy="63019"/>
            </a:xfrm>
            <a:custGeom>
              <a:avLst/>
              <a:gdLst/>
              <a:ahLst/>
              <a:cxnLst/>
              <a:rect l="l" t="t" r="r" b="b"/>
              <a:pathLst>
                <a:path w="3025" h="1265" extrusionOk="0">
                  <a:moveTo>
                    <a:pt x="2939" y="0"/>
                  </a:moveTo>
                  <a:cubicBezTo>
                    <a:pt x="2222" y="128"/>
                    <a:pt x="1526" y="268"/>
                    <a:pt x="859" y="420"/>
                  </a:cubicBezTo>
                  <a:cubicBezTo>
                    <a:pt x="568" y="486"/>
                    <a:pt x="280" y="555"/>
                    <a:pt x="0" y="625"/>
                  </a:cubicBezTo>
                  <a:cubicBezTo>
                    <a:pt x="64" y="667"/>
                    <a:pt x="128" y="710"/>
                    <a:pt x="193" y="752"/>
                  </a:cubicBezTo>
                  <a:cubicBezTo>
                    <a:pt x="529" y="966"/>
                    <a:pt x="861" y="1122"/>
                    <a:pt x="1248" y="1209"/>
                  </a:cubicBezTo>
                  <a:cubicBezTo>
                    <a:pt x="1414" y="1247"/>
                    <a:pt x="1557" y="1265"/>
                    <a:pt x="1728" y="1265"/>
                  </a:cubicBezTo>
                  <a:cubicBezTo>
                    <a:pt x="1748" y="1265"/>
                    <a:pt x="1769" y="1264"/>
                    <a:pt x="1790" y="1264"/>
                  </a:cubicBezTo>
                  <a:cubicBezTo>
                    <a:pt x="1840" y="1263"/>
                    <a:pt x="1888" y="1262"/>
                    <a:pt x="1938" y="1257"/>
                  </a:cubicBezTo>
                  <a:cubicBezTo>
                    <a:pt x="1960" y="1256"/>
                    <a:pt x="1983" y="1252"/>
                    <a:pt x="2004" y="1251"/>
                  </a:cubicBezTo>
                  <a:cubicBezTo>
                    <a:pt x="2010" y="1251"/>
                    <a:pt x="2016" y="1250"/>
                    <a:pt x="2022" y="1248"/>
                  </a:cubicBezTo>
                  <a:cubicBezTo>
                    <a:pt x="2026" y="1248"/>
                    <a:pt x="2038" y="1245"/>
                    <a:pt x="2043" y="1245"/>
                  </a:cubicBezTo>
                  <a:cubicBezTo>
                    <a:pt x="2126" y="1231"/>
                    <a:pt x="2210" y="1212"/>
                    <a:pt x="2291" y="1186"/>
                  </a:cubicBezTo>
                  <a:cubicBezTo>
                    <a:pt x="2332" y="1172"/>
                    <a:pt x="2372" y="1158"/>
                    <a:pt x="2410" y="1142"/>
                  </a:cubicBezTo>
                  <a:cubicBezTo>
                    <a:pt x="2414" y="1141"/>
                    <a:pt x="2416" y="1139"/>
                    <a:pt x="2419" y="1139"/>
                  </a:cubicBezTo>
                  <a:cubicBezTo>
                    <a:pt x="2430" y="1135"/>
                    <a:pt x="2440" y="1129"/>
                    <a:pt x="2451" y="1125"/>
                  </a:cubicBezTo>
                  <a:lnTo>
                    <a:pt x="2503" y="1099"/>
                  </a:lnTo>
                  <a:cubicBezTo>
                    <a:pt x="2544" y="1077"/>
                    <a:pt x="2583" y="1055"/>
                    <a:pt x="2623" y="1030"/>
                  </a:cubicBezTo>
                  <a:cubicBezTo>
                    <a:pt x="2639" y="1019"/>
                    <a:pt x="2654" y="1008"/>
                    <a:pt x="2670" y="997"/>
                  </a:cubicBezTo>
                  <a:lnTo>
                    <a:pt x="2688" y="984"/>
                  </a:lnTo>
                  <a:cubicBezTo>
                    <a:pt x="2691" y="981"/>
                    <a:pt x="2695" y="978"/>
                    <a:pt x="2697" y="976"/>
                  </a:cubicBezTo>
                  <a:cubicBezTo>
                    <a:pt x="2709" y="968"/>
                    <a:pt x="2718" y="958"/>
                    <a:pt x="2728" y="949"/>
                  </a:cubicBezTo>
                  <a:cubicBezTo>
                    <a:pt x="2752" y="929"/>
                    <a:pt x="2774" y="909"/>
                    <a:pt x="2793" y="887"/>
                  </a:cubicBezTo>
                  <a:cubicBezTo>
                    <a:pt x="2807" y="874"/>
                    <a:pt x="2820" y="859"/>
                    <a:pt x="2832" y="846"/>
                  </a:cubicBezTo>
                  <a:lnTo>
                    <a:pt x="2849" y="826"/>
                  </a:lnTo>
                  <a:lnTo>
                    <a:pt x="2849" y="826"/>
                  </a:lnTo>
                  <a:cubicBezTo>
                    <a:pt x="2847" y="828"/>
                    <a:pt x="2846" y="830"/>
                    <a:pt x="2846" y="830"/>
                  </a:cubicBezTo>
                  <a:cubicBezTo>
                    <a:pt x="2846" y="830"/>
                    <a:pt x="2847" y="828"/>
                    <a:pt x="2850" y="824"/>
                  </a:cubicBezTo>
                  <a:lnTo>
                    <a:pt x="2850" y="824"/>
                  </a:lnTo>
                  <a:lnTo>
                    <a:pt x="2854" y="820"/>
                  </a:lnTo>
                  <a:lnTo>
                    <a:pt x="2854" y="820"/>
                  </a:lnTo>
                  <a:cubicBezTo>
                    <a:pt x="2853" y="820"/>
                    <a:pt x="2852" y="822"/>
                    <a:pt x="2851" y="823"/>
                  </a:cubicBezTo>
                  <a:lnTo>
                    <a:pt x="2851" y="823"/>
                  </a:lnTo>
                  <a:cubicBezTo>
                    <a:pt x="2852" y="821"/>
                    <a:pt x="2853" y="819"/>
                    <a:pt x="2855" y="817"/>
                  </a:cubicBezTo>
                  <a:cubicBezTo>
                    <a:pt x="2879" y="784"/>
                    <a:pt x="2901" y="749"/>
                    <a:pt x="2921" y="713"/>
                  </a:cubicBezTo>
                  <a:cubicBezTo>
                    <a:pt x="2930" y="696"/>
                    <a:pt x="2939" y="679"/>
                    <a:pt x="2947" y="663"/>
                  </a:cubicBezTo>
                  <a:cubicBezTo>
                    <a:pt x="2948" y="662"/>
                    <a:pt x="2948" y="661"/>
                    <a:pt x="2948" y="659"/>
                  </a:cubicBezTo>
                  <a:cubicBezTo>
                    <a:pt x="2952" y="649"/>
                    <a:pt x="2956" y="638"/>
                    <a:pt x="2959" y="628"/>
                  </a:cubicBezTo>
                  <a:cubicBezTo>
                    <a:pt x="3024" y="442"/>
                    <a:pt x="3013" y="261"/>
                    <a:pt x="2961" y="73"/>
                  </a:cubicBezTo>
                  <a:cubicBezTo>
                    <a:pt x="2954" y="48"/>
                    <a:pt x="2947" y="23"/>
                    <a:pt x="2939" y="0"/>
                  </a:cubicBezTo>
                  <a:close/>
                </a:path>
              </a:pathLst>
            </a:custGeom>
            <a:solidFill>
              <a:srgbClr val="FFCD6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57" name="Google Shape;2305;p56"/>
            <p:cNvSpPr/>
            <p:nvPr/>
          </p:nvSpPr>
          <p:spPr>
            <a:xfrm flipH="1">
              <a:off x="1458038" y="1089463"/>
              <a:ext cx="580466" cy="283860"/>
            </a:xfrm>
            <a:custGeom>
              <a:avLst/>
              <a:gdLst/>
              <a:ahLst/>
              <a:cxnLst/>
              <a:rect l="l" t="t" r="r" b="b"/>
              <a:pathLst>
                <a:path w="11639" h="5698" extrusionOk="0">
                  <a:moveTo>
                    <a:pt x="5973" y="1"/>
                  </a:moveTo>
                  <a:cubicBezTo>
                    <a:pt x="5908" y="1"/>
                    <a:pt x="5843" y="2"/>
                    <a:pt x="5778" y="4"/>
                  </a:cubicBezTo>
                  <a:cubicBezTo>
                    <a:pt x="5524" y="14"/>
                    <a:pt x="5304" y="39"/>
                    <a:pt x="5066" y="83"/>
                  </a:cubicBezTo>
                  <a:cubicBezTo>
                    <a:pt x="4569" y="176"/>
                    <a:pt x="4099" y="336"/>
                    <a:pt x="3662" y="565"/>
                  </a:cubicBezTo>
                  <a:cubicBezTo>
                    <a:pt x="3182" y="814"/>
                    <a:pt x="2756" y="1125"/>
                    <a:pt x="2372" y="1500"/>
                  </a:cubicBezTo>
                  <a:cubicBezTo>
                    <a:pt x="2160" y="1704"/>
                    <a:pt x="1969" y="1926"/>
                    <a:pt x="1784" y="2156"/>
                  </a:cubicBezTo>
                  <a:cubicBezTo>
                    <a:pt x="1596" y="2388"/>
                    <a:pt x="1410" y="2621"/>
                    <a:pt x="1237" y="2865"/>
                  </a:cubicBezTo>
                  <a:cubicBezTo>
                    <a:pt x="861" y="3400"/>
                    <a:pt x="583" y="3982"/>
                    <a:pt x="354" y="4593"/>
                  </a:cubicBezTo>
                  <a:cubicBezTo>
                    <a:pt x="217" y="4955"/>
                    <a:pt x="100" y="5325"/>
                    <a:pt x="0" y="5698"/>
                  </a:cubicBezTo>
                  <a:cubicBezTo>
                    <a:pt x="534" y="5458"/>
                    <a:pt x="1098" y="5233"/>
                    <a:pt x="1683" y="5028"/>
                  </a:cubicBezTo>
                  <a:cubicBezTo>
                    <a:pt x="1759" y="5000"/>
                    <a:pt x="1836" y="4975"/>
                    <a:pt x="1914" y="4948"/>
                  </a:cubicBezTo>
                  <a:cubicBezTo>
                    <a:pt x="2001" y="4919"/>
                    <a:pt x="2086" y="4890"/>
                    <a:pt x="2173" y="4861"/>
                  </a:cubicBezTo>
                  <a:lnTo>
                    <a:pt x="2294" y="4821"/>
                  </a:lnTo>
                  <a:cubicBezTo>
                    <a:pt x="2415" y="4783"/>
                    <a:pt x="2537" y="4745"/>
                    <a:pt x="2660" y="4708"/>
                  </a:cubicBezTo>
                  <a:cubicBezTo>
                    <a:pt x="2809" y="4662"/>
                    <a:pt x="2956" y="4618"/>
                    <a:pt x="3106" y="4575"/>
                  </a:cubicBezTo>
                  <a:cubicBezTo>
                    <a:pt x="4173" y="4269"/>
                    <a:pt x="5282" y="4026"/>
                    <a:pt x="6382" y="3863"/>
                  </a:cubicBezTo>
                  <a:cubicBezTo>
                    <a:pt x="7033" y="3765"/>
                    <a:pt x="7685" y="3694"/>
                    <a:pt x="8333" y="3648"/>
                  </a:cubicBezTo>
                  <a:cubicBezTo>
                    <a:pt x="8490" y="3636"/>
                    <a:pt x="8648" y="3628"/>
                    <a:pt x="8805" y="3619"/>
                  </a:cubicBezTo>
                  <a:cubicBezTo>
                    <a:pt x="8938" y="3612"/>
                    <a:pt x="9071" y="3606"/>
                    <a:pt x="9203" y="3602"/>
                  </a:cubicBezTo>
                  <a:lnTo>
                    <a:pt x="9312" y="3597"/>
                  </a:lnTo>
                  <a:cubicBezTo>
                    <a:pt x="9401" y="3595"/>
                    <a:pt x="9492" y="3594"/>
                    <a:pt x="9581" y="3590"/>
                  </a:cubicBezTo>
                  <a:lnTo>
                    <a:pt x="9834" y="3585"/>
                  </a:lnTo>
                  <a:cubicBezTo>
                    <a:pt x="9911" y="3585"/>
                    <a:pt x="9987" y="3584"/>
                    <a:pt x="10062" y="3584"/>
                  </a:cubicBezTo>
                  <a:cubicBezTo>
                    <a:pt x="10599" y="3584"/>
                    <a:pt x="11125" y="3602"/>
                    <a:pt x="11639" y="3641"/>
                  </a:cubicBezTo>
                  <a:cubicBezTo>
                    <a:pt x="11329" y="3166"/>
                    <a:pt x="10986" y="2714"/>
                    <a:pt x="10604" y="2294"/>
                  </a:cubicBezTo>
                  <a:cubicBezTo>
                    <a:pt x="10208" y="1859"/>
                    <a:pt x="9771" y="1442"/>
                    <a:pt x="9297" y="1105"/>
                  </a:cubicBezTo>
                  <a:cubicBezTo>
                    <a:pt x="8880" y="808"/>
                    <a:pt x="8414" y="551"/>
                    <a:pt x="7951" y="374"/>
                  </a:cubicBezTo>
                  <a:cubicBezTo>
                    <a:pt x="7716" y="284"/>
                    <a:pt x="7474" y="208"/>
                    <a:pt x="7229" y="149"/>
                  </a:cubicBezTo>
                  <a:cubicBezTo>
                    <a:pt x="7105" y="119"/>
                    <a:pt x="6979" y="95"/>
                    <a:pt x="6854" y="72"/>
                  </a:cubicBezTo>
                  <a:cubicBezTo>
                    <a:pt x="6726" y="50"/>
                    <a:pt x="6644" y="39"/>
                    <a:pt x="6518" y="27"/>
                  </a:cubicBezTo>
                  <a:cubicBezTo>
                    <a:pt x="6336" y="9"/>
                    <a:pt x="6155" y="1"/>
                    <a:pt x="5973" y="1"/>
                  </a:cubicBezTo>
                  <a:close/>
                </a:path>
              </a:pathLst>
            </a:custGeom>
            <a:solidFill>
              <a:srgbClr val="D1A184"/>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58" name="Google Shape;2306;p56"/>
            <p:cNvSpPr/>
            <p:nvPr/>
          </p:nvSpPr>
          <p:spPr>
            <a:xfrm flipH="1">
              <a:off x="1217952" y="1283355"/>
              <a:ext cx="988772" cy="224278"/>
            </a:xfrm>
            <a:custGeom>
              <a:avLst/>
              <a:gdLst/>
              <a:ahLst/>
              <a:cxnLst/>
              <a:rect l="l" t="t" r="r" b="b"/>
              <a:pathLst>
                <a:path w="19826" h="4502" extrusionOk="0">
                  <a:moveTo>
                    <a:pt x="13338" y="1"/>
                  </a:moveTo>
                  <a:cubicBezTo>
                    <a:pt x="13262" y="1"/>
                    <a:pt x="13184" y="3"/>
                    <a:pt x="13105" y="3"/>
                  </a:cubicBezTo>
                  <a:cubicBezTo>
                    <a:pt x="13062" y="3"/>
                    <a:pt x="13019" y="4"/>
                    <a:pt x="12976" y="4"/>
                  </a:cubicBezTo>
                  <a:cubicBezTo>
                    <a:pt x="12902" y="6"/>
                    <a:pt x="12828" y="7"/>
                    <a:pt x="12755" y="10"/>
                  </a:cubicBezTo>
                  <a:cubicBezTo>
                    <a:pt x="12671" y="13"/>
                    <a:pt x="12588" y="16"/>
                    <a:pt x="12503" y="18"/>
                  </a:cubicBezTo>
                  <a:cubicBezTo>
                    <a:pt x="11613" y="53"/>
                    <a:pt x="10704" y="138"/>
                    <a:pt x="9799" y="274"/>
                  </a:cubicBezTo>
                  <a:cubicBezTo>
                    <a:pt x="8458" y="474"/>
                    <a:pt x="7104" y="794"/>
                    <a:pt x="5829" y="1201"/>
                  </a:cubicBezTo>
                  <a:cubicBezTo>
                    <a:pt x="5730" y="1233"/>
                    <a:pt x="5631" y="1265"/>
                    <a:pt x="5534" y="1296"/>
                  </a:cubicBezTo>
                  <a:cubicBezTo>
                    <a:pt x="5447" y="1325"/>
                    <a:pt x="5360" y="1354"/>
                    <a:pt x="5273" y="1385"/>
                  </a:cubicBezTo>
                  <a:cubicBezTo>
                    <a:pt x="5272" y="1385"/>
                    <a:pt x="5271" y="1387"/>
                    <a:pt x="5269" y="1387"/>
                  </a:cubicBezTo>
                  <a:cubicBezTo>
                    <a:pt x="5203" y="1410"/>
                    <a:pt x="5138" y="1432"/>
                    <a:pt x="5074" y="1455"/>
                  </a:cubicBezTo>
                  <a:cubicBezTo>
                    <a:pt x="5014" y="1476"/>
                    <a:pt x="4953" y="1498"/>
                    <a:pt x="4892" y="1521"/>
                  </a:cubicBezTo>
                  <a:cubicBezTo>
                    <a:pt x="4755" y="1571"/>
                    <a:pt x="4619" y="1623"/>
                    <a:pt x="4486" y="1676"/>
                  </a:cubicBezTo>
                  <a:cubicBezTo>
                    <a:pt x="4476" y="1679"/>
                    <a:pt x="4465" y="1683"/>
                    <a:pt x="4455" y="1687"/>
                  </a:cubicBezTo>
                  <a:cubicBezTo>
                    <a:pt x="4378" y="1716"/>
                    <a:pt x="4303" y="1746"/>
                    <a:pt x="4227" y="1777"/>
                  </a:cubicBezTo>
                  <a:cubicBezTo>
                    <a:pt x="4132" y="1816"/>
                    <a:pt x="4037" y="1853"/>
                    <a:pt x="3943" y="1894"/>
                  </a:cubicBezTo>
                  <a:cubicBezTo>
                    <a:pt x="3715" y="1990"/>
                    <a:pt x="3494" y="2088"/>
                    <a:pt x="3277" y="2189"/>
                  </a:cubicBezTo>
                  <a:cubicBezTo>
                    <a:pt x="3219" y="2216"/>
                    <a:pt x="3160" y="2244"/>
                    <a:pt x="3102" y="2271"/>
                  </a:cubicBezTo>
                  <a:cubicBezTo>
                    <a:pt x="3043" y="2299"/>
                    <a:pt x="2985" y="2328"/>
                    <a:pt x="2927" y="2356"/>
                  </a:cubicBezTo>
                  <a:cubicBezTo>
                    <a:pt x="2807" y="2415"/>
                    <a:pt x="2690" y="2474"/>
                    <a:pt x="2573" y="2534"/>
                  </a:cubicBezTo>
                  <a:cubicBezTo>
                    <a:pt x="1687" y="2996"/>
                    <a:pt x="962" y="3483"/>
                    <a:pt x="479" y="3940"/>
                  </a:cubicBezTo>
                  <a:cubicBezTo>
                    <a:pt x="270" y="4136"/>
                    <a:pt x="110" y="4325"/>
                    <a:pt x="3" y="4498"/>
                  </a:cubicBezTo>
                  <a:lnTo>
                    <a:pt x="3" y="4498"/>
                  </a:lnTo>
                  <a:cubicBezTo>
                    <a:pt x="4" y="4496"/>
                    <a:pt x="6" y="4495"/>
                    <a:pt x="8" y="4493"/>
                  </a:cubicBezTo>
                  <a:lnTo>
                    <a:pt x="33" y="4468"/>
                  </a:lnTo>
                  <a:lnTo>
                    <a:pt x="48" y="4453"/>
                  </a:lnTo>
                  <a:cubicBezTo>
                    <a:pt x="60" y="4443"/>
                    <a:pt x="71" y="4432"/>
                    <a:pt x="83" y="4421"/>
                  </a:cubicBezTo>
                  <a:cubicBezTo>
                    <a:pt x="85" y="4418"/>
                    <a:pt x="89" y="4417"/>
                    <a:pt x="90" y="4414"/>
                  </a:cubicBezTo>
                  <a:cubicBezTo>
                    <a:pt x="105" y="4400"/>
                    <a:pt x="119" y="4388"/>
                    <a:pt x="135" y="4374"/>
                  </a:cubicBezTo>
                  <a:cubicBezTo>
                    <a:pt x="140" y="4369"/>
                    <a:pt x="143" y="4366"/>
                    <a:pt x="148" y="4362"/>
                  </a:cubicBezTo>
                  <a:cubicBezTo>
                    <a:pt x="160" y="4352"/>
                    <a:pt x="170" y="4342"/>
                    <a:pt x="182" y="4333"/>
                  </a:cubicBezTo>
                  <a:cubicBezTo>
                    <a:pt x="187" y="4329"/>
                    <a:pt x="193" y="4323"/>
                    <a:pt x="199" y="4318"/>
                  </a:cubicBezTo>
                  <a:cubicBezTo>
                    <a:pt x="209" y="4310"/>
                    <a:pt x="219" y="4301"/>
                    <a:pt x="230" y="4293"/>
                  </a:cubicBezTo>
                  <a:cubicBezTo>
                    <a:pt x="236" y="4287"/>
                    <a:pt x="244" y="4282"/>
                    <a:pt x="250" y="4276"/>
                  </a:cubicBezTo>
                  <a:cubicBezTo>
                    <a:pt x="259" y="4267"/>
                    <a:pt x="271" y="4259"/>
                    <a:pt x="281" y="4250"/>
                  </a:cubicBezTo>
                  <a:cubicBezTo>
                    <a:pt x="287" y="4246"/>
                    <a:pt x="294" y="4240"/>
                    <a:pt x="300" y="4236"/>
                  </a:cubicBezTo>
                  <a:cubicBezTo>
                    <a:pt x="312" y="4226"/>
                    <a:pt x="326" y="4217"/>
                    <a:pt x="337" y="4208"/>
                  </a:cubicBezTo>
                  <a:lnTo>
                    <a:pt x="355" y="4195"/>
                  </a:lnTo>
                  <a:cubicBezTo>
                    <a:pt x="372" y="4182"/>
                    <a:pt x="389" y="4168"/>
                    <a:pt x="408" y="4156"/>
                  </a:cubicBezTo>
                  <a:lnTo>
                    <a:pt x="409" y="4154"/>
                  </a:lnTo>
                  <a:cubicBezTo>
                    <a:pt x="903" y="3802"/>
                    <a:pt x="1631" y="3443"/>
                    <a:pt x="2568" y="3091"/>
                  </a:cubicBezTo>
                  <a:cubicBezTo>
                    <a:pt x="2846" y="2987"/>
                    <a:pt x="3140" y="2884"/>
                    <a:pt x="3445" y="2782"/>
                  </a:cubicBezTo>
                  <a:cubicBezTo>
                    <a:pt x="3508" y="2762"/>
                    <a:pt x="3570" y="2741"/>
                    <a:pt x="3634" y="2721"/>
                  </a:cubicBezTo>
                  <a:cubicBezTo>
                    <a:pt x="3699" y="2700"/>
                    <a:pt x="3764" y="2679"/>
                    <a:pt x="3831" y="2659"/>
                  </a:cubicBezTo>
                  <a:cubicBezTo>
                    <a:pt x="4151" y="2559"/>
                    <a:pt x="4481" y="2462"/>
                    <a:pt x="4824" y="2368"/>
                  </a:cubicBezTo>
                  <a:lnTo>
                    <a:pt x="4968" y="2329"/>
                  </a:lnTo>
                  <a:cubicBezTo>
                    <a:pt x="4976" y="2327"/>
                    <a:pt x="4985" y="2325"/>
                    <a:pt x="4994" y="2322"/>
                  </a:cubicBezTo>
                  <a:cubicBezTo>
                    <a:pt x="5045" y="2309"/>
                    <a:pt x="5096" y="2294"/>
                    <a:pt x="5148" y="2281"/>
                  </a:cubicBezTo>
                  <a:cubicBezTo>
                    <a:pt x="5154" y="2280"/>
                    <a:pt x="5160" y="2279"/>
                    <a:pt x="5167" y="2276"/>
                  </a:cubicBezTo>
                  <a:cubicBezTo>
                    <a:pt x="5221" y="2262"/>
                    <a:pt x="5273" y="2248"/>
                    <a:pt x="5327" y="2234"/>
                  </a:cubicBezTo>
                  <a:cubicBezTo>
                    <a:pt x="5330" y="2233"/>
                    <a:pt x="5333" y="2233"/>
                    <a:pt x="5336" y="2230"/>
                  </a:cubicBezTo>
                  <a:cubicBezTo>
                    <a:pt x="5519" y="2183"/>
                    <a:pt x="5706" y="2136"/>
                    <a:pt x="5894" y="2091"/>
                  </a:cubicBezTo>
                  <a:cubicBezTo>
                    <a:pt x="6708" y="1896"/>
                    <a:pt x="7570" y="1714"/>
                    <a:pt x="8461" y="1555"/>
                  </a:cubicBezTo>
                  <a:cubicBezTo>
                    <a:pt x="8490" y="1549"/>
                    <a:pt x="8519" y="1544"/>
                    <a:pt x="8548" y="1539"/>
                  </a:cubicBezTo>
                  <a:cubicBezTo>
                    <a:pt x="8554" y="1537"/>
                    <a:pt x="8559" y="1537"/>
                    <a:pt x="8565" y="1536"/>
                  </a:cubicBezTo>
                  <a:cubicBezTo>
                    <a:pt x="8580" y="1533"/>
                    <a:pt x="8597" y="1531"/>
                    <a:pt x="8614" y="1527"/>
                  </a:cubicBezTo>
                  <a:cubicBezTo>
                    <a:pt x="8662" y="1519"/>
                    <a:pt x="8710" y="1511"/>
                    <a:pt x="8758" y="1503"/>
                  </a:cubicBezTo>
                  <a:cubicBezTo>
                    <a:pt x="8760" y="1503"/>
                    <a:pt x="8764" y="1501"/>
                    <a:pt x="8766" y="1501"/>
                  </a:cubicBezTo>
                  <a:cubicBezTo>
                    <a:pt x="8829" y="1491"/>
                    <a:pt x="8890" y="1479"/>
                    <a:pt x="8952" y="1469"/>
                  </a:cubicBezTo>
                  <a:cubicBezTo>
                    <a:pt x="9251" y="1418"/>
                    <a:pt x="9553" y="1370"/>
                    <a:pt x="9857" y="1325"/>
                  </a:cubicBezTo>
                  <a:cubicBezTo>
                    <a:pt x="9859" y="1325"/>
                    <a:pt x="9860" y="1325"/>
                    <a:pt x="9863" y="1324"/>
                  </a:cubicBezTo>
                  <a:cubicBezTo>
                    <a:pt x="9944" y="1312"/>
                    <a:pt x="10025" y="1300"/>
                    <a:pt x="10105" y="1288"/>
                  </a:cubicBezTo>
                  <a:cubicBezTo>
                    <a:pt x="10152" y="1281"/>
                    <a:pt x="10197" y="1275"/>
                    <a:pt x="10243" y="1269"/>
                  </a:cubicBezTo>
                  <a:cubicBezTo>
                    <a:pt x="10278" y="1265"/>
                    <a:pt x="10313" y="1259"/>
                    <a:pt x="10347" y="1254"/>
                  </a:cubicBezTo>
                  <a:cubicBezTo>
                    <a:pt x="10395" y="1247"/>
                    <a:pt x="10446" y="1242"/>
                    <a:pt x="10495" y="1235"/>
                  </a:cubicBezTo>
                  <a:cubicBezTo>
                    <a:pt x="10511" y="1232"/>
                    <a:pt x="10527" y="1230"/>
                    <a:pt x="10542" y="1229"/>
                  </a:cubicBezTo>
                  <a:cubicBezTo>
                    <a:pt x="10556" y="1226"/>
                    <a:pt x="10568" y="1225"/>
                    <a:pt x="10580" y="1223"/>
                  </a:cubicBezTo>
                  <a:cubicBezTo>
                    <a:pt x="10925" y="1177"/>
                    <a:pt x="11267" y="1134"/>
                    <a:pt x="11607" y="1096"/>
                  </a:cubicBezTo>
                  <a:cubicBezTo>
                    <a:pt x="11613" y="1096"/>
                    <a:pt x="11620" y="1095"/>
                    <a:pt x="11626" y="1095"/>
                  </a:cubicBezTo>
                  <a:cubicBezTo>
                    <a:pt x="11670" y="1091"/>
                    <a:pt x="11713" y="1085"/>
                    <a:pt x="11757" y="1080"/>
                  </a:cubicBezTo>
                  <a:cubicBezTo>
                    <a:pt x="11765" y="1079"/>
                    <a:pt x="11772" y="1079"/>
                    <a:pt x="11781" y="1078"/>
                  </a:cubicBezTo>
                  <a:lnTo>
                    <a:pt x="11908" y="1064"/>
                  </a:lnTo>
                  <a:cubicBezTo>
                    <a:pt x="11917" y="1063"/>
                    <a:pt x="11926" y="1063"/>
                    <a:pt x="11937" y="1062"/>
                  </a:cubicBezTo>
                  <a:cubicBezTo>
                    <a:pt x="12112" y="1043"/>
                    <a:pt x="12285" y="1026"/>
                    <a:pt x="12459" y="1009"/>
                  </a:cubicBezTo>
                  <a:cubicBezTo>
                    <a:pt x="12509" y="1005"/>
                    <a:pt x="12560" y="1000"/>
                    <a:pt x="12612" y="994"/>
                  </a:cubicBezTo>
                  <a:lnTo>
                    <a:pt x="12764" y="982"/>
                  </a:lnTo>
                  <a:cubicBezTo>
                    <a:pt x="12930" y="968"/>
                    <a:pt x="13095" y="954"/>
                    <a:pt x="13260" y="941"/>
                  </a:cubicBezTo>
                  <a:cubicBezTo>
                    <a:pt x="13314" y="936"/>
                    <a:pt x="13370" y="933"/>
                    <a:pt x="13424" y="929"/>
                  </a:cubicBezTo>
                  <a:cubicBezTo>
                    <a:pt x="13480" y="925"/>
                    <a:pt x="13535" y="922"/>
                    <a:pt x="13590" y="918"/>
                  </a:cubicBezTo>
                  <a:cubicBezTo>
                    <a:pt x="13714" y="910"/>
                    <a:pt x="13838" y="902"/>
                    <a:pt x="13959" y="895"/>
                  </a:cubicBezTo>
                  <a:cubicBezTo>
                    <a:pt x="14021" y="892"/>
                    <a:pt x="14080" y="888"/>
                    <a:pt x="14142" y="884"/>
                  </a:cubicBezTo>
                  <a:cubicBezTo>
                    <a:pt x="14202" y="882"/>
                    <a:pt x="14263" y="878"/>
                    <a:pt x="14323" y="876"/>
                  </a:cubicBezTo>
                  <a:cubicBezTo>
                    <a:pt x="14787" y="854"/>
                    <a:pt x="15238" y="841"/>
                    <a:pt x="15671" y="838"/>
                  </a:cubicBezTo>
                  <a:cubicBezTo>
                    <a:pt x="15732" y="838"/>
                    <a:pt x="15793" y="837"/>
                    <a:pt x="15853" y="837"/>
                  </a:cubicBezTo>
                  <a:cubicBezTo>
                    <a:pt x="15882" y="837"/>
                    <a:pt x="15912" y="837"/>
                    <a:pt x="15942" y="838"/>
                  </a:cubicBezTo>
                  <a:cubicBezTo>
                    <a:pt x="16024" y="838"/>
                    <a:pt x="16105" y="840"/>
                    <a:pt x="16185" y="840"/>
                  </a:cubicBezTo>
                  <a:cubicBezTo>
                    <a:pt x="16419" y="842"/>
                    <a:pt x="16648" y="848"/>
                    <a:pt x="16869" y="857"/>
                  </a:cubicBezTo>
                  <a:cubicBezTo>
                    <a:pt x="17852" y="896"/>
                    <a:pt x="19023" y="1011"/>
                    <a:pt x="19825" y="1305"/>
                  </a:cubicBezTo>
                  <a:cubicBezTo>
                    <a:pt x="19826" y="1305"/>
                    <a:pt x="19825" y="1305"/>
                    <a:pt x="19823" y="1304"/>
                  </a:cubicBezTo>
                  <a:cubicBezTo>
                    <a:pt x="19268" y="918"/>
                    <a:pt x="18310" y="567"/>
                    <a:pt x="17114" y="332"/>
                  </a:cubicBezTo>
                  <a:cubicBezTo>
                    <a:pt x="16625" y="237"/>
                    <a:pt x="16111" y="161"/>
                    <a:pt x="15582" y="105"/>
                  </a:cubicBezTo>
                  <a:cubicBezTo>
                    <a:pt x="15520" y="100"/>
                    <a:pt x="15459" y="94"/>
                    <a:pt x="15396" y="88"/>
                  </a:cubicBezTo>
                  <a:cubicBezTo>
                    <a:pt x="15333" y="82"/>
                    <a:pt x="15271" y="76"/>
                    <a:pt x="15209" y="73"/>
                  </a:cubicBezTo>
                  <a:cubicBezTo>
                    <a:pt x="14675" y="28"/>
                    <a:pt x="14124" y="4"/>
                    <a:pt x="13562" y="1"/>
                  </a:cubicBezTo>
                  <a:close/>
                  <a:moveTo>
                    <a:pt x="3" y="4498"/>
                  </a:moveTo>
                  <a:lnTo>
                    <a:pt x="3" y="4498"/>
                  </a:lnTo>
                  <a:cubicBezTo>
                    <a:pt x="2" y="4499"/>
                    <a:pt x="1" y="4500"/>
                    <a:pt x="1" y="4501"/>
                  </a:cubicBezTo>
                  <a:cubicBezTo>
                    <a:pt x="1" y="4500"/>
                    <a:pt x="2" y="4499"/>
                    <a:pt x="3" y="4498"/>
                  </a:cubicBezTo>
                  <a:close/>
                </a:path>
              </a:pathLst>
            </a:custGeom>
            <a:solidFill>
              <a:srgbClr val="DDB9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59" name="Google Shape;2307;p56"/>
            <p:cNvSpPr/>
            <p:nvPr/>
          </p:nvSpPr>
          <p:spPr>
            <a:xfrm flipH="1">
              <a:off x="1706253" y="2170766"/>
              <a:ext cx="168120" cy="64813"/>
            </a:xfrm>
            <a:custGeom>
              <a:avLst/>
              <a:gdLst/>
              <a:ahLst/>
              <a:cxnLst/>
              <a:rect l="l" t="t" r="r" b="b"/>
              <a:pathLst>
                <a:path w="3371" h="1301" extrusionOk="0">
                  <a:moveTo>
                    <a:pt x="99" y="1"/>
                  </a:moveTo>
                  <a:cubicBezTo>
                    <a:pt x="65" y="93"/>
                    <a:pt x="32" y="187"/>
                    <a:pt x="0" y="279"/>
                  </a:cubicBezTo>
                  <a:cubicBezTo>
                    <a:pt x="1078" y="767"/>
                    <a:pt x="2204" y="1108"/>
                    <a:pt x="3354" y="1301"/>
                  </a:cubicBezTo>
                  <a:cubicBezTo>
                    <a:pt x="3360" y="1203"/>
                    <a:pt x="3366" y="1107"/>
                    <a:pt x="3370" y="1009"/>
                  </a:cubicBezTo>
                  <a:cubicBezTo>
                    <a:pt x="2251" y="817"/>
                    <a:pt x="1153" y="480"/>
                    <a:pt x="99" y="1"/>
                  </a:cubicBezTo>
                  <a:close/>
                </a:path>
              </a:pathLst>
            </a:custGeom>
            <a:solidFill>
              <a:srgbClr val="99EBFA"/>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60" name="Google Shape;2308;p56"/>
            <p:cNvSpPr/>
            <p:nvPr/>
          </p:nvSpPr>
          <p:spPr>
            <a:xfrm flipH="1">
              <a:off x="1095365" y="2508633"/>
              <a:ext cx="273750" cy="93856"/>
            </a:xfrm>
            <a:custGeom>
              <a:avLst/>
              <a:gdLst/>
              <a:ahLst/>
              <a:cxnLst/>
              <a:rect l="l" t="t" r="r" b="b"/>
              <a:pathLst>
                <a:path w="5489" h="1884" extrusionOk="0">
                  <a:moveTo>
                    <a:pt x="5158" y="1"/>
                  </a:moveTo>
                  <a:cubicBezTo>
                    <a:pt x="5066" y="36"/>
                    <a:pt x="4977" y="69"/>
                    <a:pt x="4886" y="102"/>
                  </a:cubicBezTo>
                  <a:cubicBezTo>
                    <a:pt x="4839" y="119"/>
                    <a:pt x="4789" y="139"/>
                    <a:pt x="4741" y="156"/>
                  </a:cubicBezTo>
                  <a:cubicBezTo>
                    <a:pt x="4694" y="174"/>
                    <a:pt x="4644" y="192"/>
                    <a:pt x="4596" y="210"/>
                  </a:cubicBezTo>
                  <a:cubicBezTo>
                    <a:pt x="3092" y="758"/>
                    <a:pt x="1557" y="1226"/>
                    <a:pt x="1" y="1609"/>
                  </a:cubicBezTo>
                  <a:cubicBezTo>
                    <a:pt x="45" y="1618"/>
                    <a:pt x="88" y="1627"/>
                    <a:pt x="132" y="1634"/>
                  </a:cubicBezTo>
                  <a:cubicBezTo>
                    <a:pt x="203" y="1645"/>
                    <a:pt x="277" y="1663"/>
                    <a:pt x="348" y="1669"/>
                  </a:cubicBezTo>
                  <a:cubicBezTo>
                    <a:pt x="359" y="1669"/>
                    <a:pt x="370" y="1670"/>
                    <a:pt x="381" y="1670"/>
                  </a:cubicBezTo>
                  <a:cubicBezTo>
                    <a:pt x="423" y="1670"/>
                    <a:pt x="466" y="1665"/>
                    <a:pt x="510" y="1665"/>
                  </a:cubicBezTo>
                  <a:cubicBezTo>
                    <a:pt x="521" y="1665"/>
                    <a:pt x="532" y="1665"/>
                    <a:pt x="544" y="1666"/>
                  </a:cubicBezTo>
                  <a:cubicBezTo>
                    <a:pt x="606" y="1671"/>
                    <a:pt x="669" y="1678"/>
                    <a:pt x="731" y="1689"/>
                  </a:cubicBezTo>
                  <a:cubicBezTo>
                    <a:pt x="756" y="1640"/>
                    <a:pt x="796" y="1598"/>
                    <a:pt x="847" y="1573"/>
                  </a:cubicBezTo>
                  <a:cubicBezTo>
                    <a:pt x="895" y="1550"/>
                    <a:pt x="945" y="1537"/>
                    <a:pt x="998" y="1537"/>
                  </a:cubicBezTo>
                  <a:cubicBezTo>
                    <a:pt x="1012" y="1537"/>
                    <a:pt x="1027" y="1538"/>
                    <a:pt x="1042" y="1540"/>
                  </a:cubicBezTo>
                  <a:cubicBezTo>
                    <a:pt x="1108" y="1548"/>
                    <a:pt x="1169" y="1576"/>
                    <a:pt x="1216" y="1624"/>
                  </a:cubicBezTo>
                  <a:cubicBezTo>
                    <a:pt x="1266" y="1676"/>
                    <a:pt x="1294" y="1744"/>
                    <a:pt x="1296" y="1817"/>
                  </a:cubicBezTo>
                  <a:lnTo>
                    <a:pt x="1296" y="1831"/>
                  </a:lnTo>
                  <a:cubicBezTo>
                    <a:pt x="1327" y="1840"/>
                    <a:pt x="1357" y="1848"/>
                    <a:pt x="1389" y="1857"/>
                  </a:cubicBezTo>
                  <a:cubicBezTo>
                    <a:pt x="1428" y="1866"/>
                    <a:pt x="1468" y="1875"/>
                    <a:pt x="1506" y="1883"/>
                  </a:cubicBezTo>
                  <a:cubicBezTo>
                    <a:pt x="1572" y="1865"/>
                    <a:pt x="1637" y="1847"/>
                    <a:pt x="1702" y="1829"/>
                  </a:cubicBezTo>
                  <a:cubicBezTo>
                    <a:pt x="2413" y="1626"/>
                    <a:pt x="3120" y="1406"/>
                    <a:pt x="3820" y="1170"/>
                  </a:cubicBezTo>
                  <a:cubicBezTo>
                    <a:pt x="4083" y="1081"/>
                    <a:pt x="4346" y="990"/>
                    <a:pt x="4607" y="896"/>
                  </a:cubicBezTo>
                  <a:cubicBezTo>
                    <a:pt x="4683" y="868"/>
                    <a:pt x="4760" y="840"/>
                    <a:pt x="4835" y="813"/>
                  </a:cubicBezTo>
                  <a:cubicBezTo>
                    <a:pt x="4834" y="774"/>
                    <a:pt x="4833" y="734"/>
                    <a:pt x="4832" y="694"/>
                  </a:cubicBezTo>
                  <a:lnTo>
                    <a:pt x="4832" y="687"/>
                  </a:lnTo>
                  <a:cubicBezTo>
                    <a:pt x="4828" y="622"/>
                    <a:pt x="4862" y="578"/>
                    <a:pt x="4907" y="558"/>
                  </a:cubicBezTo>
                  <a:cubicBezTo>
                    <a:pt x="4929" y="548"/>
                    <a:pt x="4952" y="543"/>
                    <a:pt x="4976" y="543"/>
                  </a:cubicBezTo>
                  <a:cubicBezTo>
                    <a:pt x="5050" y="543"/>
                    <a:pt x="5126" y="591"/>
                    <a:pt x="5129" y="687"/>
                  </a:cubicBezTo>
                  <a:lnTo>
                    <a:pt x="5129" y="704"/>
                  </a:lnTo>
                  <a:cubicBezTo>
                    <a:pt x="5249" y="659"/>
                    <a:pt x="5369" y="615"/>
                    <a:pt x="5489" y="567"/>
                  </a:cubicBezTo>
                  <a:cubicBezTo>
                    <a:pt x="5397" y="419"/>
                    <a:pt x="5311" y="275"/>
                    <a:pt x="5231" y="137"/>
                  </a:cubicBezTo>
                  <a:cubicBezTo>
                    <a:pt x="5207" y="89"/>
                    <a:pt x="5182" y="46"/>
                    <a:pt x="5158" y="1"/>
                  </a:cubicBezTo>
                  <a:close/>
                </a:path>
              </a:pathLst>
            </a:custGeom>
            <a:solidFill>
              <a:srgbClr val="A0E5A5"/>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61" name="Google Shape;2309;p56"/>
            <p:cNvSpPr/>
            <p:nvPr/>
          </p:nvSpPr>
          <p:spPr>
            <a:xfrm flipH="1">
              <a:off x="1565613" y="2475056"/>
              <a:ext cx="150" cy="149"/>
            </a:xfrm>
            <a:custGeom>
              <a:avLst/>
              <a:gdLst/>
              <a:ahLst/>
              <a:cxnLst/>
              <a:rect l="l" t="t" r="r" b="b"/>
              <a:pathLst>
                <a:path w="3" h="3" extrusionOk="0">
                  <a:moveTo>
                    <a:pt x="0" y="1"/>
                  </a:moveTo>
                  <a:cubicBezTo>
                    <a:pt x="0" y="2"/>
                    <a:pt x="3" y="2"/>
                    <a:pt x="3" y="3"/>
                  </a:cubicBezTo>
                  <a:cubicBezTo>
                    <a:pt x="3" y="2"/>
                    <a:pt x="3" y="2"/>
                    <a:pt x="0" y="1"/>
                  </a:cubicBezTo>
                  <a:close/>
                </a:path>
              </a:pathLst>
            </a:custGeom>
            <a:solidFill>
              <a:srgbClr val="D3468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62" name="Google Shape;2310;p56"/>
            <p:cNvSpPr/>
            <p:nvPr/>
          </p:nvSpPr>
          <p:spPr>
            <a:xfrm flipH="1">
              <a:off x="1565613" y="2474508"/>
              <a:ext cx="499" cy="598"/>
            </a:xfrm>
            <a:custGeom>
              <a:avLst/>
              <a:gdLst/>
              <a:ahLst/>
              <a:cxnLst/>
              <a:rect l="l" t="t" r="r" b="b"/>
              <a:pathLst>
                <a:path w="10" h="12" extrusionOk="0">
                  <a:moveTo>
                    <a:pt x="0" y="0"/>
                  </a:moveTo>
                  <a:cubicBezTo>
                    <a:pt x="0" y="1"/>
                    <a:pt x="1" y="2"/>
                    <a:pt x="4" y="6"/>
                  </a:cubicBezTo>
                  <a:cubicBezTo>
                    <a:pt x="5" y="7"/>
                    <a:pt x="6" y="9"/>
                    <a:pt x="10" y="12"/>
                  </a:cubicBezTo>
                  <a:cubicBezTo>
                    <a:pt x="7" y="8"/>
                    <a:pt x="4" y="2"/>
                    <a:pt x="0" y="0"/>
                  </a:cubicBezTo>
                  <a:close/>
                </a:path>
              </a:pathLst>
            </a:custGeom>
            <a:solidFill>
              <a:srgbClr val="D3468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63" name="Google Shape;2311;p56"/>
            <p:cNvSpPr/>
            <p:nvPr/>
          </p:nvSpPr>
          <p:spPr>
            <a:xfrm flipH="1">
              <a:off x="1312161" y="2411587"/>
              <a:ext cx="150" cy="797"/>
            </a:xfrm>
            <a:custGeom>
              <a:avLst/>
              <a:gdLst/>
              <a:ahLst/>
              <a:cxnLst/>
              <a:rect l="l" t="t" r="r" b="b"/>
              <a:pathLst>
                <a:path w="3" h="16" extrusionOk="0">
                  <a:moveTo>
                    <a:pt x="2" y="0"/>
                  </a:moveTo>
                  <a:cubicBezTo>
                    <a:pt x="2" y="4"/>
                    <a:pt x="0" y="11"/>
                    <a:pt x="0" y="15"/>
                  </a:cubicBezTo>
                  <a:cubicBezTo>
                    <a:pt x="0" y="12"/>
                    <a:pt x="2" y="10"/>
                    <a:pt x="2" y="6"/>
                  </a:cubicBezTo>
                  <a:lnTo>
                    <a:pt x="2" y="0"/>
                  </a:lnTo>
                  <a:close/>
                </a:path>
              </a:pathLst>
            </a:custGeom>
            <a:solidFill>
              <a:srgbClr val="D3468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64" name="Google Shape;2312;p56"/>
            <p:cNvSpPr/>
            <p:nvPr/>
          </p:nvSpPr>
          <p:spPr>
            <a:xfrm flipH="1">
              <a:off x="1312261" y="2412335"/>
              <a:ext cx="50" cy="50"/>
            </a:xfrm>
            <a:custGeom>
              <a:avLst/>
              <a:gdLst/>
              <a:ahLst/>
              <a:cxnLst/>
              <a:rect l="l" t="t" r="r" b="b"/>
              <a:pathLst>
                <a:path w="1" h="1" extrusionOk="0">
                  <a:moveTo>
                    <a:pt x="0" y="0"/>
                  </a:moveTo>
                  <a:lnTo>
                    <a:pt x="0" y="0"/>
                  </a:lnTo>
                  <a:lnTo>
                    <a:pt x="0" y="0"/>
                  </a:lnTo>
                  <a:close/>
                </a:path>
              </a:pathLst>
            </a:custGeom>
            <a:solidFill>
              <a:srgbClr val="D3468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65" name="Google Shape;2313;p56"/>
            <p:cNvSpPr/>
            <p:nvPr/>
          </p:nvSpPr>
          <p:spPr>
            <a:xfrm flipH="1">
              <a:off x="1310615" y="2237573"/>
              <a:ext cx="287964" cy="276637"/>
            </a:xfrm>
            <a:custGeom>
              <a:avLst/>
              <a:gdLst/>
              <a:ahLst/>
              <a:cxnLst/>
              <a:rect l="l" t="t" r="r" b="b"/>
              <a:pathLst>
                <a:path w="5774" h="5553" extrusionOk="0">
                  <a:moveTo>
                    <a:pt x="5059" y="0"/>
                  </a:moveTo>
                  <a:cubicBezTo>
                    <a:pt x="5053" y="1"/>
                    <a:pt x="5047" y="1"/>
                    <a:pt x="5042" y="4"/>
                  </a:cubicBezTo>
                  <a:cubicBezTo>
                    <a:pt x="5001" y="10"/>
                    <a:pt x="4958" y="15"/>
                    <a:pt x="4917" y="21"/>
                  </a:cubicBezTo>
                  <a:cubicBezTo>
                    <a:pt x="4912" y="22"/>
                    <a:pt x="4906" y="22"/>
                    <a:pt x="4900" y="23"/>
                  </a:cubicBezTo>
                  <a:cubicBezTo>
                    <a:pt x="4852" y="30"/>
                    <a:pt x="4804" y="36"/>
                    <a:pt x="4755" y="44"/>
                  </a:cubicBezTo>
                  <a:cubicBezTo>
                    <a:pt x="4706" y="51"/>
                    <a:pt x="4659" y="57"/>
                    <a:pt x="4609" y="64"/>
                  </a:cubicBezTo>
                  <a:cubicBezTo>
                    <a:pt x="4603" y="65"/>
                    <a:pt x="4596" y="65"/>
                    <a:pt x="4590" y="68"/>
                  </a:cubicBezTo>
                  <a:cubicBezTo>
                    <a:pt x="4401" y="93"/>
                    <a:pt x="4213" y="121"/>
                    <a:pt x="4024" y="149"/>
                  </a:cubicBezTo>
                  <a:cubicBezTo>
                    <a:pt x="3332" y="251"/>
                    <a:pt x="2640" y="363"/>
                    <a:pt x="1951" y="489"/>
                  </a:cubicBezTo>
                  <a:cubicBezTo>
                    <a:pt x="1299" y="608"/>
                    <a:pt x="649" y="741"/>
                    <a:pt x="1" y="888"/>
                  </a:cubicBezTo>
                  <a:cubicBezTo>
                    <a:pt x="0" y="976"/>
                    <a:pt x="0" y="1066"/>
                    <a:pt x="0" y="1154"/>
                  </a:cubicBezTo>
                  <a:cubicBezTo>
                    <a:pt x="3" y="1676"/>
                    <a:pt x="36" y="2199"/>
                    <a:pt x="101" y="2717"/>
                  </a:cubicBezTo>
                  <a:lnTo>
                    <a:pt x="115" y="2821"/>
                  </a:lnTo>
                  <a:cubicBezTo>
                    <a:pt x="116" y="2830"/>
                    <a:pt x="116" y="2833"/>
                    <a:pt x="116" y="2833"/>
                  </a:cubicBezTo>
                  <a:cubicBezTo>
                    <a:pt x="116" y="2835"/>
                    <a:pt x="117" y="2838"/>
                    <a:pt x="117" y="2839"/>
                  </a:cubicBezTo>
                  <a:cubicBezTo>
                    <a:pt x="119" y="2855"/>
                    <a:pt x="122" y="2870"/>
                    <a:pt x="123" y="2885"/>
                  </a:cubicBezTo>
                  <a:cubicBezTo>
                    <a:pt x="133" y="2951"/>
                    <a:pt x="142" y="3016"/>
                    <a:pt x="152" y="3083"/>
                  </a:cubicBezTo>
                  <a:cubicBezTo>
                    <a:pt x="167" y="3175"/>
                    <a:pt x="182" y="3268"/>
                    <a:pt x="200" y="3361"/>
                  </a:cubicBezTo>
                  <a:cubicBezTo>
                    <a:pt x="206" y="3398"/>
                    <a:pt x="214" y="3433"/>
                    <a:pt x="220" y="3469"/>
                  </a:cubicBezTo>
                  <a:cubicBezTo>
                    <a:pt x="222" y="3485"/>
                    <a:pt x="225" y="3500"/>
                    <a:pt x="228" y="3515"/>
                  </a:cubicBezTo>
                  <a:cubicBezTo>
                    <a:pt x="238" y="3567"/>
                    <a:pt x="246" y="3616"/>
                    <a:pt x="257" y="3667"/>
                  </a:cubicBezTo>
                  <a:cubicBezTo>
                    <a:pt x="291" y="3846"/>
                    <a:pt x="332" y="4025"/>
                    <a:pt x="383" y="4200"/>
                  </a:cubicBezTo>
                  <a:cubicBezTo>
                    <a:pt x="399" y="4255"/>
                    <a:pt x="417" y="4310"/>
                    <a:pt x="437" y="4364"/>
                  </a:cubicBezTo>
                  <a:cubicBezTo>
                    <a:pt x="447" y="4393"/>
                    <a:pt x="459" y="4422"/>
                    <a:pt x="470" y="4450"/>
                  </a:cubicBezTo>
                  <a:cubicBezTo>
                    <a:pt x="471" y="4454"/>
                    <a:pt x="475" y="4458"/>
                    <a:pt x="476" y="4462"/>
                  </a:cubicBezTo>
                  <a:cubicBezTo>
                    <a:pt x="482" y="4475"/>
                    <a:pt x="488" y="4487"/>
                    <a:pt x="493" y="4501"/>
                  </a:cubicBezTo>
                  <a:cubicBezTo>
                    <a:pt x="518" y="4553"/>
                    <a:pt x="544" y="4602"/>
                    <a:pt x="574" y="4652"/>
                  </a:cubicBezTo>
                  <a:cubicBezTo>
                    <a:pt x="589" y="4677"/>
                    <a:pt x="606" y="4704"/>
                    <a:pt x="623" y="4729"/>
                  </a:cubicBezTo>
                  <a:lnTo>
                    <a:pt x="645" y="4760"/>
                  </a:lnTo>
                  <a:lnTo>
                    <a:pt x="647" y="4762"/>
                  </a:lnTo>
                  <a:cubicBezTo>
                    <a:pt x="646" y="4760"/>
                    <a:pt x="646" y="4760"/>
                    <a:pt x="647" y="4760"/>
                  </a:cubicBezTo>
                  <a:cubicBezTo>
                    <a:pt x="648" y="4760"/>
                    <a:pt x="653" y="4765"/>
                    <a:pt x="656" y="4773"/>
                  </a:cubicBezTo>
                  <a:cubicBezTo>
                    <a:pt x="721" y="4855"/>
                    <a:pt x="794" y="4928"/>
                    <a:pt x="875" y="4994"/>
                  </a:cubicBezTo>
                  <a:cubicBezTo>
                    <a:pt x="885" y="5002"/>
                    <a:pt x="895" y="5011"/>
                    <a:pt x="907" y="5019"/>
                  </a:cubicBezTo>
                  <a:cubicBezTo>
                    <a:pt x="910" y="5021"/>
                    <a:pt x="912" y="5024"/>
                    <a:pt x="916" y="5025"/>
                  </a:cubicBezTo>
                  <a:lnTo>
                    <a:pt x="976" y="5069"/>
                  </a:lnTo>
                  <a:cubicBezTo>
                    <a:pt x="1020" y="5098"/>
                    <a:pt x="1063" y="5125"/>
                    <a:pt x="1109" y="5152"/>
                  </a:cubicBezTo>
                  <a:cubicBezTo>
                    <a:pt x="1155" y="5180"/>
                    <a:pt x="1203" y="5204"/>
                    <a:pt x="1251" y="5227"/>
                  </a:cubicBezTo>
                  <a:cubicBezTo>
                    <a:pt x="1277" y="5240"/>
                    <a:pt x="1303" y="5252"/>
                    <a:pt x="1329" y="5263"/>
                  </a:cubicBezTo>
                  <a:cubicBezTo>
                    <a:pt x="1341" y="5269"/>
                    <a:pt x="1352" y="5274"/>
                    <a:pt x="1364" y="5279"/>
                  </a:cubicBezTo>
                  <a:cubicBezTo>
                    <a:pt x="1367" y="5281"/>
                    <a:pt x="1368" y="5281"/>
                    <a:pt x="1371" y="5282"/>
                  </a:cubicBezTo>
                  <a:lnTo>
                    <a:pt x="1373" y="5282"/>
                  </a:lnTo>
                  <a:cubicBezTo>
                    <a:pt x="1473" y="5322"/>
                    <a:pt x="1576" y="5360"/>
                    <a:pt x="1678" y="5391"/>
                  </a:cubicBezTo>
                  <a:cubicBezTo>
                    <a:pt x="1792" y="5426"/>
                    <a:pt x="1907" y="5455"/>
                    <a:pt x="2023" y="5478"/>
                  </a:cubicBezTo>
                  <a:cubicBezTo>
                    <a:pt x="2081" y="5490"/>
                    <a:pt x="2140" y="5501"/>
                    <a:pt x="2199" y="5510"/>
                  </a:cubicBezTo>
                  <a:cubicBezTo>
                    <a:pt x="2217" y="5513"/>
                    <a:pt x="2234" y="5516"/>
                    <a:pt x="2252" y="5517"/>
                  </a:cubicBezTo>
                  <a:cubicBezTo>
                    <a:pt x="2259" y="5518"/>
                    <a:pt x="2281" y="5523"/>
                    <a:pt x="2281" y="5523"/>
                  </a:cubicBezTo>
                  <a:cubicBezTo>
                    <a:pt x="2282" y="5523"/>
                    <a:pt x="2277" y="5522"/>
                    <a:pt x="2263" y="5519"/>
                  </a:cubicBezTo>
                  <a:lnTo>
                    <a:pt x="2263" y="5519"/>
                  </a:lnTo>
                  <a:cubicBezTo>
                    <a:pt x="2290" y="5524"/>
                    <a:pt x="2320" y="5525"/>
                    <a:pt x="2348" y="5529"/>
                  </a:cubicBezTo>
                  <a:cubicBezTo>
                    <a:pt x="2494" y="5545"/>
                    <a:pt x="2640" y="5553"/>
                    <a:pt x="2787" y="5553"/>
                  </a:cubicBezTo>
                  <a:cubicBezTo>
                    <a:pt x="2876" y="5553"/>
                    <a:pt x="2965" y="5550"/>
                    <a:pt x="3054" y="5544"/>
                  </a:cubicBezTo>
                  <a:cubicBezTo>
                    <a:pt x="3114" y="5541"/>
                    <a:pt x="3173" y="5536"/>
                    <a:pt x="3232" y="5529"/>
                  </a:cubicBezTo>
                  <a:cubicBezTo>
                    <a:pt x="3249" y="5528"/>
                    <a:pt x="3265" y="5525"/>
                    <a:pt x="3280" y="5523"/>
                  </a:cubicBezTo>
                  <a:cubicBezTo>
                    <a:pt x="3288" y="5521"/>
                    <a:pt x="3295" y="5521"/>
                    <a:pt x="3301" y="5520"/>
                  </a:cubicBezTo>
                  <a:cubicBezTo>
                    <a:pt x="3302" y="5520"/>
                    <a:pt x="3304" y="5520"/>
                    <a:pt x="3308" y="5519"/>
                  </a:cubicBezTo>
                  <a:lnTo>
                    <a:pt x="3307" y="5519"/>
                  </a:lnTo>
                  <a:cubicBezTo>
                    <a:pt x="3299" y="5519"/>
                    <a:pt x="3297" y="5520"/>
                    <a:pt x="3296" y="5520"/>
                  </a:cubicBezTo>
                  <a:cubicBezTo>
                    <a:pt x="3296" y="5520"/>
                    <a:pt x="3308" y="5518"/>
                    <a:pt x="3312" y="5517"/>
                  </a:cubicBezTo>
                  <a:cubicBezTo>
                    <a:pt x="3319" y="5516"/>
                    <a:pt x="3326" y="5516"/>
                    <a:pt x="3332" y="5514"/>
                  </a:cubicBezTo>
                  <a:cubicBezTo>
                    <a:pt x="3348" y="5512"/>
                    <a:pt x="3365" y="5510"/>
                    <a:pt x="3378" y="5507"/>
                  </a:cubicBezTo>
                  <a:cubicBezTo>
                    <a:pt x="3493" y="5490"/>
                    <a:pt x="3608" y="5466"/>
                    <a:pt x="3721" y="5437"/>
                  </a:cubicBezTo>
                  <a:cubicBezTo>
                    <a:pt x="3837" y="5408"/>
                    <a:pt x="3953" y="5375"/>
                    <a:pt x="4067" y="5336"/>
                  </a:cubicBezTo>
                  <a:cubicBezTo>
                    <a:pt x="4122" y="5315"/>
                    <a:pt x="4179" y="5296"/>
                    <a:pt x="4235" y="5274"/>
                  </a:cubicBezTo>
                  <a:cubicBezTo>
                    <a:pt x="4249" y="5268"/>
                    <a:pt x="4264" y="5262"/>
                    <a:pt x="4279" y="5256"/>
                  </a:cubicBezTo>
                  <a:cubicBezTo>
                    <a:pt x="4284" y="5255"/>
                    <a:pt x="4288" y="5253"/>
                    <a:pt x="4293" y="5250"/>
                  </a:cubicBezTo>
                  <a:cubicBezTo>
                    <a:pt x="4317" y="5240"/>
                    <a:pt x="4341" y="5230"/>
                    <a:pt x="4364" y="5218"/>
                  </a:cubicBezTo>
                  <a:cubicBezTo>
                    <a:pt x="4558" y="5130"/>
                    <a:pt x="4746" y="5025"/>
                    <a:pt x="4917" y="4899"/>
                  </a:cubicBezTo>
                  <a:cubicBezTo>
                    <a:pt x="4934" y="4891"/>
                    <a:pt x="4945" y="4881"/>
                    <a:pt x="4957" y="4873"/>
                  </a:cubicBezTo>
                  <a:cubicBezTo>
                    <a:pt x="4960" y="4870"/>
                    <a:pt x="4965" y="4867"/>
                    <a:pt x="4967" y="4864"/>
                  </a:cubicBezTo>
                  <a:cubicBezTo>
                    <a:pt x="4986" y="4850"/>
                    <a:pt x="5006" y="4835"/>
                    <a:pt x="5023" y="4820"/>
                  </a:cubicBezTo>
                  <a:cubicBezTo>
                    <a:pt x="5062" y="4785"/>
                    <a:pt x="5104" y="4750"/>
                    <a:pt x="5142" y="4713"/>
                  </a:cubicBezTo>
                  <a:cubicBezTo>
                    <a:pt x="5219" y="4641"/>
                    <a:pt x="5290" y="4563"/>
                    <a:pt x="5355" y="4481"/>
                  </a:cubicBezTo>
                  <a:cubicBezTo>
                    <a:pt x="5358" y="4476"/>
                    <a:pt x="5362" y="4472"/>
                    <a:pt x="5366" y="4467"/>
                  </a:cubicBezTo>
                  <a:lnTo>
                    <a:pt x="5387" y="4437"/>
                  </a:lnTo>
                  <a:cubicBezTo>
                    <a:pt x="5402" y="4416"/>
                    <a:pt x="5416" y="4394"/>
                    <a:pt x="5431" y="4374"/>
                  </a:cubicBezTo>
                  <a:cubicBezTo>
                    <a:pt x="5462" y="4328"/>
                    <a:pt x="5489" y="4280"/>
                    <a:pt x="5515" y="4231"/>
                  </a:cubicBezTo>
                  <a:cubicBezTo>
                    <a:pt x="5542" y="4184"/>
                    <a:pt x="5565" y="4133"/>
                    <a:pt x="5587" y="4084"/>
                  </a:cubicBezTo>
                  <a:cubicBezTo>
                    <a:pt x="5588" y="4079"/>
                    <a:pt x="5590" y="4074"/>
                    <a:pt x="5593" y="4069"/>
                  </a:cubicBezTo>
                  <a:cubicBezTo>
                    <a:pt x="5596" y="4057"/>
                    <a:pt x="5602" y="4045"/>
                    <a:pt x="5607" y="4032"/>
                  </a:cubicBezTo>
                  <a:cubicBezTo>
                    <a:pt x="5616" y="4008"/>
                    <a:pt x="5625" y="3982"/>
                    <a:pt x="5635" y="3956"/>
                  </a:cubicBezTo>
                  <a:cubicBezTo>
                    <a:pt x="5671" y="3849"/>
                    <a:pt x="5698" y="3738"/>
                    <a:pt x="5720" y="3628"/>
                  </a:cubicBezTo>
                  <a:cubicBezTo>
                    <a:pt x="5726" y="3599"/>
                    <a:pt x="5730" y="3569"/>
                    <a:pt x="5736" y="3540"/>
                  </a:cubicBezTo>
                  <a:lnTo>
                    <a:pt x="5740" y="3510"/>
                  </a:lnTo>
                  <a:cubicBezTo>
                    <a:pt x="5736" y="3501"/>
                    <a:pt x="5739" y="3491"/>
                    <a:pt x="5741" y="3491"/>
                  </a:cubicBezTo>
                  <a:cubicBezTo>
                    <a:pt x="5741" y="3491"/>
                    <a:pt x="5741" y="3492"/>
                    <a:pt x="5741" y="3493"/>
                  </a:cubicBezTo>
                  <a:lnTo>
                    <a:pt x="5741" y="3491"/>
                  </a:lnTo>
                  <a:cubicBezTo>
                    <a:pt x="5749" y="3435"/>
                    <a:pt x="5753" y="3381"/>
                    <a:pt x="5758" y="3324"/>
                  </a:cubicBezTo>
                  <a:cubicBezTo>
                    <a:pt x="5774" y="3093"/>
                    <a:pt x="5768" y="2862"/>
                    <a:pt x="5751" y="2632"/>
                  </a:cubicBezTo>
                  <a:cubicBezTo>
                    <a:pt x="5741" y="2517"/>
                    <a:pt x="5729" y="2404"/>
                    <a:pt x="5716" y="2291"/>
                  </a:cubicBezTo>
                  <a:cubicBezTo>
                    <a:pt x="5711" y="2262"/>
                    <a:pt x="5709" y="2232"/>
                    <a:pt x="5704" y="2203"/>
                  </a:cubicBezTo>
                  <a:cubicBezTo>
                    <a:pt x="5704" y="2198"/>
                    <a:pt x="5703" y="2194"/>
                    <a:pt x="5703" y="2189"/>
                  </a:cubicBezTo>
                  <a:lnTo>
                    <a:pt x="5703" y="2188"/>
                  </a:lnTo>
                  <a:cubicBezTo>
                    <a:pt x="5701" y="2174"/>
                    <a:pt x="5698" y="2159"/>
                    <a:pt x="5697" y="2145"/>
                  </a:cubicBezTo>
                  <a:cubicBezTo>
                    <a:pt x="5688" y="2082"/>
                    <a:pt x="5676" y="2021"/>
                    <a:pt x="5665" y="1960"/>
                  </a:cubicBezTo>
                  <a:cubicBezTo>
                    <a:pt x="5619" y="1722"/>
                    <a:pt x="5558" y="1489"/>
                    <a:pt x="5485" y="1258"/>
                  </a:cubicBezTo>
                  <a:cubicBezTo>
                    <a:pt x="5353" y="835"/>
                    <a:pt x="5194" y="421"/>
                    <a:pt x="5059" y="0"/>
                  </a:cubicBezTo>
                  <a:close/>
                </a:path>
              </a:pathLst>
            </a:custGeom>
            <a:solidFill>
              <a:srgbClr val="A0E5A5"/>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66" name="Google Shape;2314;p56"/>
            <p:cNvSpPr/>
            <p:nvPr/>
          </p:nvSpPr>
          <p:spPr>
            <a:xfrm flipH="1">
              <a:off x="1592694" y="2377661"/>
              <a:ext cx="100" cy="598"/>
            </a:xfrm>
            <a:custGeom>
              <a:avLst/>
              <a:gdLst/>
              <a:ahLst/>
              <a:cxnLst/>
              <a:rect l="l" t="t" r="r" b="b"/>
              <a:pathLst>
                <a:path w="2" h="12" extrusionOk="0">
                  <a:moveTo>
                    <a:pt x="0" y="0"/>
                  </a:moveTo>
                  <a:cubicBezTo>
                    <a:pt x="0" y="4"/>
                    <a:pt x="1" y="7"/>
                    <a:pt x="1" y="12"/>
                  </a:cubicBezTo>
                  <a:lnTo>
                    <a:pt x="1" y="12"/>
                  </a:lnTo>
                  <a:cubicBezTo>
                    <a:pt x="1" y="7"/>
                    <a:pt x="0" y="3"/>
                    <a:pt x="0" y="0"/>
                  </a:cubicBezTo>
                  <a:close/>
                </a:path>
              </a:pathLst>
            </a:custGeom>
            <a:solidFill>
              <a:srgbClr val="D3468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67" name="Google Shape;2315;p56"/>
            <p:cNvSpPr/>
            <p:nvPr/>
          </p:nvSpPr>
          <p:spPr>
            <a:xfrm flipH="1">
              <a:off x="997964" y="1873202"/>
              <a:ext cx="74011" cy="233096"/>
            </a:xfrm>
            <a:custGeom>
              <a:avLst/>
              <a:gdLst/>
              <a:ahLst/>
              <a:cxnLst/>
              <a:rect l="l" t="t" r="r" b="b"/>
              <a:pathLst>
                <a:path w="1484" h="4679" extrusionOk="0">
                  <a:moveTo>
                    <a:pt x="1201" y="1"/>
                  </a:moveTo>
                  <a:cubicBezTo>
                    <a:pt x="1187" y="133"/>
                    <a:pt x="1172" y="268"/>
                    <a:pt x="1156" y="399"/>
                  </a:cubicBezTo>
                  <a:lnTo>
                    <a:pt x="1156" y="403"/>
                  </a:lnTo>
                  <a:cubicBezTo>
                    <a:pt x="1150" y="451"/>
                    <a:pt x="1143" y="501"/>
                    <a:pt x="1137" y="548"/>
                  </a:cubicBezTo>
                  <a:cubicBezTo>
                    <a:pt x="1129" y="599"/>
                    <a:pt x="1122" y="650"/>
                    <a:pt x="1115" y="699"/>
                  </a:cubicBezTo>
                  <a:cubicBezTo>
                    <a:pt x="1114" y="705"/>
                    <a:pt x="1114" y="711"/>
                    <a:pt x="1111" y="715"/>
                  </a:cubicBezTo>
                  <a:cubicBezTo>
                    <a:pt x="1095" y="825"/>
                    <a:pt x="1079" y="933"/>
                    <a:pt x="1059" y="1042"/>
                  </a:cubicBezTo>
                  <a:cubicBezTo>
                    <a:pt x="983" y="1492"/>
                    <a:pt x="886" y="1939"/>
                    <a:pt x="769" y="2380"/>
                  </a:cubicBezTo>
                  <a:cubicBezTo>
                    <a:pt x="734" y="2513"/>
                    <a:pt x="697" y="2647"/>
                    <a:pt x="658" y="2778"/>
                  </a:cubicBezTo>
                  <a:cubicBezTo>
                    <a:pt x="622" y="2903"/>
                    <a:pt x="582" y="3026"/>
                    <a:pt x="543" y="3149"/>
                  </a:cubicBezTo>
                  <a:cubicBezTo>
                    <a:pt x="387" y="3633"/>
                    <a:pt x="206" y="4109"/>
                    <a:pt x="2" y="4577"/>
                  </a:cubicBezTo>
                  <a:cubicBezTo>
                    <a:pt x="2" y="4579"/>
                    <a:pt x="1" y="4580"/>
                    <a:pt x="1" y="4580"/>
                  </a:cubicBezTo>
                  <a:cubicBezTo>
                    <a:pt x="102" y="4615"/>
                    <a:pt x="193" y="4646"/>
                    <a:pt x="279" y="4679"/>
                  </a:cubicBezTo>
                  <a:cubicBezTo>
                    <a:pt x="279" y="4678"/>
                    <a:pt x="279" y="4678"/>
                    <a:pt x="280" y="4675"/>
                  </a:cubicBezTo>
                  <a:cubicBezTo>
                    <a:pt x="400" y="4401"/>
                    <a:pt x="511" y="4126"/>
                    <a:pt x="615" y="3845"/>
                  </a:cubicBezTo>
                  <a:cubicBezTo>
                    <a:pt x="654" y="3735"/>
                    <a:pt x="694" y="3624"/>
                    <a:pt x="733" y="3512"/>
                  </a:cubicBezTo>
                  <a:cubicBezTo>
                    <a:pt x="774" y="3395"/>
                    <a:pt x="812" y="3277"/>
                    <a:pt x="849" y="3160"/>
                  </a:cubicBezTo>
                  <a:cubicBezTo>
                    <a:pt x="998" y="2691"/>
                    <a:pt x="1123" y="2215"/>
                    <a:pt x="1226" y="1736"/>
                  </a:cubicBezTo>
                  <a:cubicBezTo>
                    <a:pt x="1254" y="1609"/>
                    <a:pt x="1279" y="1481"/>
                    <a:pt x="1303" y="1355"/>
                  </a:cubicBezTo>
                  <a:cubicBezTo>
                    <a:pt x="1325" y="1238"/>
                    <a:pt x="1347" y="1118"/>
                    <a:pt x="1366" y="1000"/>
                  </a:cubicBezTo>
                  <a:cubicBezTo>
                    <a:pt x="1380" y="907"/>
                    <a:pt x="1395" y="815"/>
                    <a:pt x="1407" y="722"/>
                  </a:cubicBezTo>
                  <a:cubicBezTo>
                    <a:pt x="1414" y="671"/>
                    <a:pt x="1422" y="621"/>
                    <a:pt x="1428" y="572"/>
                  </a:cubicBezTo>
                  <a:cubicBezTo>
                    <a:pt x="1435" y="523"/>
                    <a:pt x="1441" y="472"/>
                    <a:pt x="1448" y="421"/>
                  </a:cubicBezTo>
                  <a:cubicBezTo>
                    <a:pt x="1461" y="315"/>
                    <a:pt x="1475" y="210"/>
                    <a:pt x="1484" y="105"/>
                  </a:cubicBezTo>
                  <a:cubicBezTo>
                    <a:pt x="1390" y="70"/>
                    <a:pt x="1296" y="35"/>
                    <a:pt x="1201" y="1"/>
                  </a:cubicBezTo>
                  <a:close/>
                </a:path>
              </a:pathLst>
            </a:custGeom>
            <a:solidFill>
              <a:srgbClr val="99EBFA"/>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68" name="Google Shape;2316;p56"/>
            <p:cNvSpPr/>
            <p:nvPr/>
          </p:nvSpPr>
          <p:spPr>
            <a:xfrm flipH="1">
              <a:off x="1295304" y="2221481"/>
              <a:ext cx="318685" cy="307723"/>
            </a:xfrm>
            <a:custGeom>
              <a:avLst/>
              <a:gdLst/>
              <a:ahLst/>
              <a:cxnLst/>
              <a:rect l="l" t="t" r="r" b="b"/>
              <a:pathLst>
                <a:path w="6390" h="6177" extrusionOk="0">
                  <a:moveTo>
                    <a:pt x="425" y="3135"/>
                  </a:moveTo>
                  <a:cubicBezTo>
                    <a:pt x="426" y="3139"/>
                    <a:pt x="426" y="3143"/>
                    <a:pt x="426" y="3147"/>
                  </a:cubicBezTo>
                  <a:cubicBezTo>
                    <a:pt x="425" y="3142"/>
                    <a:pt x="425" y="3137"/>
                    <a:pt x="425" y="3135"/>
                  </a:cubicBezTo>
                  <a:close/>
                  <a:moveTo>
                    <a:pt x="3623" y="5838"/>
                  </a:moveTo>
                  <a:cubicBezTo>
                    <a:pt x="3622" y="5838"/>
                    <a:pt x="3622" y="5838"/>
                    <a:pt x="3621" y="5838"/>
                  </a:cubicBezTo>
                  <a:lnTo>
                    <a:pt x="3621" y="5838"/>
                  </a:lnTo>
                  <a:cubicBezTo>
                    <a:pt x="3621" y="5838"/>
                    <a:pt x="3621" y="5838"/>
                    <a:pt x="3621" y="5838"/>
                  </a:cubicBezTo>
                  <a:close/>
                  <a:moveTo>
                    <a:pt x="5373" y="321"/>
                  </a:moveTo>
                  <a:cubicBezTo>
                    <a:pt x="5507" y="742"/>
                    <a:pt x="5669" y="1156"/>
                    <a:pt x="5798" y="1578"/>
                  </a:cubicBezTo>
                  <a:cubicBezTo>
                    <a:pt x="5869" y="1809"/>
                    <a:pt x="5932" y="2042"/>
                    <a:pt x="5978" y="2280"/>
                  </a:cubicBezTo>
                  <a:cubicBezTo>
                    <a:pt x="5990" y="2341"/>
                    <a:pt x="6000" y="2404"/>
                    <a:pt x="6011" y="2464"/>
                  </a:cubicBezTo>
                  <a:cubicBezTo>
                    <a:pt x="6013" y="2479"/>
                    <a:pt x="6014" y="2493"/>
                    <a:pt x="6017" y="2508"/>
                  </a:cubicBezTo>
                  <a:lnTo>
                    <a:pt x="6017" y="2510"/>
                  </a:lnTo>
                  <a:cubicBezTo>
                    <a:pt x="6017" y="2514"/>
                    <a:pt x="6018" y="2518"/>
                    <a:pt x="6018" y="2522"/>
                  </a:cubicBezTo>
                  <a:cubicBezTo>
                    <a:pt x="6022" y="2551"/>
                    <a:pt x="6025" y="2582"/>
                    <a:pt x="6029" y="2611"/>
                  </a:cubicBezTo>
                  <a:cubicBezTo>
                    <a:pt x="6043" y="2724"/>
                    <a:pt x="6055" y="2839"/>
                    <a:pt x="6064" y="2952"/>
                  </a:cubicBezTo>
                  <a:cubicBezTo>
                    <a:pt x="6083" y="3182"/>
                    <a:pt x="6089" y="3414"/>
                    <a:pt x="6071" y="3643"/>
                  </a:cubicBezTo>
                  <a:cubicBezTo>
                    <a:pt x="6067" y="3699"/>
                    <a:pt x="6063" y="3756"/>
                    <a:pt x="6055" y="3811"/>
                  </a:cubicBezTo>
                  <a:lnTo>
                    <a:pt x="6055" y="3814"/>
                  </a:lnTo>
                  <a:lnTo>
                    <a:pt x="6055" y="3820"/>
                  </a:lnTo>
                  <a:cubicBezTo>
                    <a:pt x="6055" y="3822"/>
                    <a:pt x="6054" y="3826"/>
                    <a:pt x="6054" y="3828"/>
                  </a:cubicBezTo>
                  <a:lnTo>
                    <a:pt x="6054" y="3829"/>
                  </a:lnTo>
                  <a:lnTo>
                    <a:pt x="6049" y="3861"/>
                  </a:lnTo>
                  <a:cubicBezTo>
                    <a:pt x="6046" y="3891"/>
                    <a:pt x="6039" y="3920"/>
                    <a:pt x="6034" y="3949"/>
                  </a:cubicBezTo>
                  <a:cubicBezTo>
                    <a:pt x="6013" y="4060"/>
                    <a:pt x="5984" y="4169"/>
                    <a:pt x="5948" y="4276"/>
                  </a:cubicBezTo>
                  <a:cubicBezTo>
                    <a:pt x="5939" y="4300"/>
                    <a:pt x="5931" y="4327"/>
                    <a:pt x="5920" y="4351"/>
                  </a:cubicBezTo>
                  <a:cubicBezTo>
                    <a:pt x="5913" y="4366"/>
                    <a:pt x="5909" y="4378"/>
                    <a:pt x="5903" y="4391"/>
                  </a:cubicBezTo>
                  <a:cubicBezTo>
                    <a:pt x="5902" y="4396"/>
                    <a:pt x="5898" y="4401"/>
                    <a:pt x="5897" y="4406"/>
                  </a:cubicBezTo>
                  <a:cubicBezTo>
                    <a:pt x="5875" y="4456"/>
                    <a:pt x="5852" y="4506"/>
                    <a:pt x="5826" y="4553"/>
                  </a:cubicBezTo>
                  <a:cubicBezTo>
                    <a:pt x="5800" y="4603"/>
                    <a:pt x="5773" y="4649"/>
                    <a:pt x="5742" y="4696"/>
                  </a:cubicBezTo>
                  <a:cubicBezTo>
                    <a:pt x="5728" y="4717"/>
                    <a:pt x="5715" y="4738"/>
                    <a:pt x="5699" y="4758"/>
                  </a:cubicBezTo>
                  <a:lnTo>
                    <a:pt x="5677" y="4789"/>
                  </a:lnTo>
                  <a:cubicBezTo>
                    <a:pt x="5672" y="4792"/>
                    <a:pt x="5670" y="4798"/>
                    <a:pt x="5665" y="4803"/>
                  </a:cubicBezTo>
                  <a:cubicBezTo>
                    <a:pt x="5600" y="4885"/>
                    <a:pt x="5529" y="4963"/>
                    <a:pt x="5454" y="5035"/>
                  </a:cubicBezTo>
                  <a:cubicBezTo>
                    <a:pt x="5414" y="5071"/>
                    <a:pt x="5374" y="5108"/>
                    <a:pt x="5333" y="5141"/>
                  </a:cubicBezTo>
                  <a:cubicBezTo>
                    <a:pt x="5315" y="5156"/>
                    <a:pt x="5297" y="5172"/>
                    <a:pt x="5277" y="5186"/>
                  </a:cubicBezTo>
                  <a:cubicBezTo>
                    <a:pt x="5275" y="5189"/>
                    <a:pt x="5270" y="5192"/>
                    <a:pt x="5268" y="5195"/>
                  </a:cubicBezTo>
                  <a:cubicBezTo>
                    <a:pt x="5257" y="5203"/>
                    <a:pt x="5245" y="5213"/>
                    <a:pt x="5233" y="5219"/>
                  </a:cubicBezTo>
                  <a:cubicBezTo>
                    <a:pt x="5060" y="5345"/>
                    <a:pt x="4874" y="5450"/>
                    <a:pt x="4679" y="5539"/>
                  </a:cubicBezTo>
                  <a:cubicBezTo>
                    <a:pt x="4655" y="5548"/>
                    <a:pt x="4631" y="5561"/>
                    <a:pt x="4608" y="5570"/>
                  </a:cubicBezTo>
                  <a:cubicBezTo>
                    <a:pt x="4603" y="5571"/>
                    <a:pt x="4599" y="5573"/>
                    <a:pt x="4595" y="5576"/>
                  </a:cubicBezTo>
                  <a:cubicBezTo>
                    <a:pt x="4580" y="5582"/>
                    <a:pt x="4566" y="5587"/>
                    <a:pt x="4550" y="5593"/>
                  </a:cubicBezTo>
                  <a:cubicBezTo>
                    <a:pt x="4494" y="5615"/>
                    <a:pt x="4438" y="5637"/>
                    <a:pt x="4381" y="5656"/>
                  </a:cubicBezTo>
                  <a:cubicBezTo>
                    <a:pt x="4268" y="5695"/>
                    <a:pt x="4152" y="5730"/>
                    <a:pt x="4036" y="5757"/>
                  </a:cubicBezTo>
                  <a:cubicBezTo>
                    <a:pt x="3923" y="5785"/>
                    <a:pt x="3808" y="5808"/>
                    <a:pt x="3693" y="5828"/>
                  </a:cubicBezTo>
                  <a:cubicBezTo>
                    <a:pt x="3678" y="5830"/>
                    <a:pt x="3662" y="5831"/>
                    <a:pt x="3647" y="5835"/>
                  </a:cubicBezTo>
                  <a:cubicBezTo>
                    <a:pt x="3640" y="5836"/>
                    <a:pt x="3633" y="5836"/>
                    <a:pt x="3627" y="5837"/>
                  </a:cubicBezTo>
                  <a:cubicBezTo>
                    <a:pt x="3623" y="5838"/>
                    <a:pt x="3611" y="5839"/>
                    <a:pt x="3611" y="5839"/>
                  </a:cubicBezTo>
                  <a:cubicBezTo>
                    <a:pt x="3611" y="5839"/>
                    <a:pt x="3613" y="5839"/>
                    <a:pt x="3619" y="5838"/>
                  </a:cubicBezTo>
                  <a:lnTo>
                    <a:pt x="3619" y="5838"/>
                  </a:lnTo>
                  <a:cubicBezTo>
                    <a:pt x="3617" y="5839"/>
                    <a:pt x="3616" y="5839"/>
                    <a:pt x="3616" y="5840"/>
                  </a:cubicBezTo>
                  <a:cubicBezTo>
                    <a:pt x="3609" y="5842"/>
                    <a:pt x="3600" y="5842"/>
                    <a:pt x="3595" y="5843"/>
                  </a:cubicBezTo>
                  <a:cubicBezTo>
                    <a:pt x="3580" y="5844"/>
                    <a:pt x="3563" y="5847"/>
                    <a:pt x="3547" y="5848"/>
                  </a:cubicBezTo>
                  <a:cubicBezTo>
                    <a:pt x="3488" y="5854"/>
                    <a:pt x="3429" y="5860"/>
                    <a:pt x="3368" y="5865"/>
                  </a:cubicBezTo>
                  <a:cubicBezTo>
                    <a:pt x="3281" y="5871"/>
                    <a:pt x="3193" y="5874"/>
                    <a:pt x="3106" y="5874"/>
                  </a:cubicBezTo>
                  <a:cubicBezTo>
                    <a:pt x="2958" y="5874"/>
                    <a:pt x="2809" y="5865"/>
                    <a:pt x="2663" y="5848"/>
                  </a:cubicBezTo>
                  <a:cubicBezTo>
                    <a:pt x="2635" y="5846"/>
                    <a:pt x="2606" y="5844"/>
                    <a:pt x="2578" y="5838"/>
                  </a:cubicBezTo>
                  <a:lnTo>
                    <a:pt x="2578" y="5838"/>
                  </a:lnTo>
                  <a:cubicBezTo>
                    <a:pt x="2592" y="5841"/>
                    <a:pt x="2596" y="5843"/>
                    <a:pt x="2596" y="5843"/>
                  </a:cubicBezTo>
                  <a:cubicBezTo>
                    <a:pt x="2596" y="5843"/>
                    <a:pt x="2574" y="5838"/>
                    <a:pt x="2566" y="5837"/>
                  </a:cubicBezTo>
                  <a:cubicBezTo>
                    <a:pt x="2549" y="5835"/>
                    <a:pt x="2532" y="5831"/>
                    <a:pt x="2514" y="5830"/>
                  </a:cubicBezTo>
                  <a:cubicBezTo>
                    <a:pt x="2455" y="5822"/>
                    <a:pt x="2397" y="5809"/>
                    <a:pt x="2338" y="5799"/>
                  </a:cubicBezTo>
                  <a:cubicBezTo>
                    <a:pt x="2222" y="5775"/>
                    <a:pt x="2107" y="5746"/>
                    <a:pt x="1993" y="5712"/>
                  </a:cubicBezTo>
                  <a:cubicBezTo>
                    <a:pt x="1889" y="5679"/>
                    <a:pt x="1788" y="5643"/>
                    <a:pt x="1688" y="5602"/>
                  </a:cubicBezTo>
                  <a:lnTo>
                    <a:pt x="1686" y="5602"/>
                  </a:lnTo>
                  <a:cubicBezTo>
                    <a:pt x="1683" y="5601"/>
                    <a:pt x="1682" y="5601"/>
                    <a:pt x="1679" y="5599"/>
                  </a:cubicBezTo>
                  <a:cubicBezTo>
                    <a:pt x="1667" y="5595"/>
                    <a:pt x="1655" y="5590"/>
                    <a:pt x="1644" y="5584"/>
                  </a:cubicBezTo>
                  <a:cubicBezTo>
                    <a:pt x="1618" y="5572"/>
                    <a:pt x="1592" y="5561"/>
                    <a:pt x="1566" y="5547"/>
                  </a:cubicBezTo>
                  <a:cubicBezTo>
                    <a:pt x="1517" y="5524"/>
                    <a:pt x="1470" y="5498"/>
                    <a:pt x="1423" y="5471"/>
                  </a:cubicBezTo>
                  <a:cubicBezTo>
                    <a:pt x="1378" y="5446"/>
                    <a:pt x="1334" y="5418"/>
                    <a:pt x="1291" y="5389"/>
                  </a:cubicBezTo>
                  <a:lnTo>
                    <a:pt x="1231" y="5346"/>
                  </a:lnTo>
                  <a:cubicBezTo>
                    <a:pt x="1227" y="5344"/>
                    <a:pt x="1225" y="5341"/>
                    <a:pt x="1221" y="5340"/>
                  </a:cubicBezTo>
                  <a:cubicBezTo>
                    <a:pt x="1212" y="5331"/>
                    <a:pt x="1200" y="5323"/>
                    <a:pt x="1190" y="5313"/>
                  </a:cubicBezTo>
                  <a:cubicBezTo>
                    <a:pt x="1110" y="5247"/>
                    <a:pt x="1038" y="5173"/>
                    <a:pt x="971" y="5093"/>
                  </a:cubicBezTo>
                  <a:lnTo>
                    <a:pt x="971" y="5094"/>
                  </a:lnTo>
                  <a:cubicBezTo>
                    <a:pt x="971" y="5094"/>
                    <a:pt x="971" y="5093"/>
                    <a:pt x="970" y="5092"/>
                  </a:cubicBezTo>
                  <a:cubicBezTo>
                    <a:pt x="968" y="5091"/>
                    <a:pt x="966" y="5087"/>
                    <a:pt x="964" y="5086"/>
                  </a:cubicBezTo>
                  <a:cubicBezTo>
                    <a:pt x="963" y="5083"/>
                    <a:pt x="960" y="5081"/>
                    <a:pt x="960" y="5081"/>
                  </a:cubicBezTo>
                  <a:cubicBezTo>
                    <a:pt x="960" y="5080"/>
                    <a:pt x="959" y="5080"/>
                    <a:pt x="959" y="5080"/>
                  </a:cubicBezTo>
                  <a:lnTo>
                    <a:pt x="937" y="5050"/>
                  </a:lnTo>
                  <a:cubicBezTo>
                    <a:pt x="920" y="5025"/>
                    <a:pt x="902" y="4999"/>
                    <a:pt x="887" y="4971"/>
                  </a:cubicBezTo>
                  <a:cubicBezTo>
                    <a:pt x="858" y="4922"/>
                    <a:pt x="830" y="4872"/>
                    <a:pt x="807" y="4820"/>
                  </a:cubicBezTo>
                  <a:cubicBezTo>
                    <a:pt x="801" y="4807"/>
                    <a:pt x="795" y="4796"/>
                    <a:pt x="790" y="4783"/>
                  </a:cubicBezTo>
                  <a:cubicBezTo>
                    <a:pt x="787" y="4778"/>
                    <a:pt x="785" y="4774"/>
                    <a:pt x="784" y="4769"/>
                  </a:cubicBezTo>
                  <a:cubicBezTo>
                    <a:pt x="772" y="4740"/>
                    <a:pt x="761" y="4713"/>
                    <a:pt x="750" y="4684"/>
                  </a:cubicBezTo>
                  <a:cubicBezTo>
                    <a:pt x="730" y="4630"/>
                    <a:pt x="713" y="4575"/>
                    <a:pt x="697" y="4520"/>
                  </a:cubicBezTo>
                  <a:cubicBezTo>
                    <a:pt x="646" y="4346"/>
                    <a:pt x="606" y="4168"/>
                    <a:pt x="570" y="3988"/>
                  </a:cubicBezTo>
                  <a:cubicBezTo>
                    <a:pt x="560" y="3937"/>
                    <a:pt x="551" y="3886"/>
                    <a:pt x="541" y="3835"/>
                  </a:cubicBezTo>
                  <a:cubicBezTo>
                    <a:pt x="538" y="3820"/>
                    <a:pt x="536" y="3804"/>
                    <a:pt x="532" y="3789"/>
                  </a:cubicBezTo>
                  <a:cubicBezTo>
                    <a:pt x="525" y="3753"/>
                    <a:pt x="519" y="3718"/>
                    <a:pt x="513" y="3682"/>
                  </a:cubicBezTo>
                  <a:lnTo>
                    <a:pt x="466" y="3403"/>
                  </a:lnTo>
                  <a:cubicBezTo>
                    <a:pt x="455" y="3338"/>
                    <a:pt x="446" y="3272"/>
                    <a:pt x="437" y="3206"/>
                  </a:cubicBezTo>
                  <a:cubicBezTo>
                    <a:pt x="436" y="3190"/>
                    <a:pt x="432" y="3176"/>
                    <a:pt x="431" y="3160"/>
                  </a:cubicBezTo>
                  <a:cubicBezTo>
                    <a:pt x="431" y="3158"/>
                    <a:pt x="431" y="3156"/>
                    <a:pt x="430" y="3154"/>
                  </a:cubicBezTo>
                  <a:cubicBezTo>
                    <a:pt x="430" y="3153"/>
                    <a:pt x="430" y="3149"/>
                    <a:pt x="429" y="3142"/>
                  </a:cubicBezTo>
                  <a:lnTo>
                    <a:pt x="415" y="3038"/>
                  </a:lnTo>
                  <a:cubicBezTo>
                    <a:pt x="350" y="2518"/>
                    <a:pt x="316" y="1996"/>
                    <a:pt x="314" y="1473"/>
                  </a:cubicBezTo>
                  <a:cubicBezTo>
                    <a:pt x="314" y="1385"/>
                    <a:pt x="314" y="1297"/>
                    <a:pt x="315" y="1209"/>
                  </a:cubicBezTo>
                  <a:cubicBezTo>
                    <a:pt x="963" y="1060"/>
                    <a:pt x="1612" y="928"/>
                    <a:pt x="2265" y="809"/>
                  </a:cubicBezTo>
                  <a:cubicBezTo>
                    <a:pt x="2954" y="683"/>
                    <a:pt x="3645" y="572"/>
                    <a:pt x="4337" y="468"/>
                  </a:cubicBezTo>
                  <a:cubicBezTo>
                    <a:pt x="4527" y="440"/>
                    <a:pt x="4715" y="414"/>
                    <a:pt x="4904" y="387"/>
                  </a:cubicBezTo>
                  <a:cubicBezTo>
                    <a:pt x="4910" y="386"/>
                    <a:pt x="4916" y="386"/>
                    <a:pt x="4922" y="385"/>
                  </a:cubicBezTo>
                  <a:cubicBezTo>
                    <a:pt x="4971" y="377"/>
                    <a:pt x="5020" y="371"/>
                    <a:pt x="5069" y="364"/>
                  </a:cubicBezTo>
                  <a:cubicBezTo>
                    <a:pt x="5116" y="357"/>
                    <a:pt x="5166" y="351"/>
                    <a:pt x="5214" y="344"/>
                  </a:cubicBezTo>
                  <a:cubicBezTo>
                    <a:pt x="5219" y="342"/>
                    <a:pt x="5225" y="342"/>
                    <a:pt x="5231" y="341"/>
                  </a:cubicBezTo>
                  <a:cubicBezTo>
                    <a:pt x="5272" y="335"/>
                    <a:pt x="5315" y="329"/>
                    <a:pt x="5355" y="323"/>
                  </a:cubicBezTo>
                  <a:cubicBezTo>
                    <a:pt x="5361" y="322"/>
                    <a:pt x="5367" y="322"/>
                    <a:pt x="5373" y="321"/>
                  </a:cubicBezTo>
                  <a:close/>
                  <a:moveTo>
                    <a:pt x="5472" y="1"/>
                  </a:moveTo>
                  <a:cubicBezTo>
                    <a:pt x="5460" y="1"/>
                    <a:pt x="5448" y="3"/>
                    <a:pt x="5436" y="8"/>
                  </a:cubicBezTo>
                  <a:cubicBezTo>
                    <a:pt x="5385" y="15"/>
                    <a:pt x="5334" y="21"/>
                    <a:pt x="5283" y="27"/>
                  </a:cubicBezTo>
                  <a:cubicBezTo>
                    <a:pt x="5233" y="34"/>
                    <a:pt x="5182" y="42"/>
                    <a:pt x="5130" y="48"/>
                  </a:cubicBezTo>
                  <a:cubicBezTo>
                    <a:pt x="5078" y="55"/>
                    <a:pt x="5027" y="62"/>
                    <a:pt x="4975" y="69"/>
                  </a:cubicBezTo>
                  <a:cubicBezTo>
                    <a:pt x="4486" y="138"/>
                    <a:pt x="3997" y="211"/>
                    <a:pt x="3510" y="287"/>
                  </a:cubicBezTo>
                  <a:cubicBezTo>
                    <a:pt x="3459" y="295"/>
                    <a:pt x="3408" y="303"/>
                    <a:pt x="3357" y="312"/>
                  </a:cubicBezTo>
                  <a:cubicBezTo>
                    <a:pt x="3324" y="317"/>
                    <a:pt x="3288" y="323"/>
                    <a:pt x="3256" y="328"/>
                  </a:cubicBezTo>
                  <a:cubicBezTo>
                    <a:pt x="2913" y="385"/>
                    <a:pt x="2570" y="443"/>
                    <a:pt x="2229" y="504"/>
                  </a:cubicBezTo>
                  <a:cubicBezTo>
                    <a:pt x="1914" y="562"/>
                    <a:pt x="1599" y="621"/>
                    <a:pt x="1284" y="686"/>
                  </a:cubicBezTo>
                  <a:cubicBezTo>
                    <a:pt x="1154" y="712"/>
                    <a:pt x="1024" y="740"/>
                    <a:pt x="894" y="767"/>
                  </a:cubicBezTo>
                  <a:cubicBezTo>
                    <a:pt x="638" y="821"/>
                    <a:pt x="380" y="877"/>
                    <a:pt x="124" y="937"/>
                  </a:cubicBezTo>
                  <a:cubicBezTo>
                    <a:pt x="59" y="951"/>
                    <a:pt x="13" y="1018"/>
                    <a:pt x="12" y="1083"/>
                  </a:cubicBezTo>
                  <a:cubicBezTo>
                    <a:pt x="1" y="1617"/>
                    <a:pt x="19" y="2152"/>
                    <a:pt x="71" y="2685"/>
                  </a:cubicBezTo>
                  <a:cubicBezTo>
                    <a:pt x="107" y="3059"/>
                    <a:pt x="160" y="3432"/>
                    <a:pt x="228" y="3801"/>
                  </a:cubicBezTo>
                  <a:cubicBezTo>
                    <a:pt x="236" y="3852"/>
                    <a:pt x="247" y="3903"/>
                    <a:pt x="257" y="3956"/>
                  </a:cubicBezTo>
                  <a:cubicBezTo>
                    <a:pt x="267" y="4007"/>
                    <a:pt x="277" y="4055"/>
                    <a:pt x="287" y="4107"/>
                  </a:cubicBezTo>
                  <a:cubicBezTo>
                    <a:pt x="300" y="4169"/>
                    <a:pt x="314" y="4230"/>
                    <a:pt x="327" y="4292"/>
                  </a:cubicBezTo>
                  <a:cubicBezTo>
                    <a:pt x="381" y="4537"/>
                    <a:pt x="448" y="4780"/>
                    <a:pt x="560" y="5005"/>
                  </a:cubicBezTo>
                  <a:cubicBezTo>
                    <a:pt x="662" y="5210"/>
                    <a:pt x="809" y="5395"/>
                    <a:pt x="989" y="5540"/>
                  </a:cubicBezTo>
                  <a:cubicBezTo>
                    <a:pt x="1355" y="5836"/>
                    <a:pt x="1813" y="6003"/>
                    <a:pt x="2270" y="6093"/>
                  </a:cubicBezTo>
                  <a:cubicBezTo>
                    <a:pt x="2544" y="6149"/>
                    <a:pt x="2822" y="6176"/>
                    <a:pt x="3100" y="6176"/>
                  </a:cubicBezTo>
                  <a:cubicBezTo>
                    <a:pt x="3324" y="6176"/>
                    <a:pt x="3549" y="6159"/>
                    <a:pt x="3771" y="6125"/>
                  </a:cubicBezTo>
                  <a:cubicBezTo>
                    <a:pt x="4242" y="6050"/>
                    <a:pt x="4706" y="5895"/>
                    <a:pt x="5121" y="5657"/>
                  </a:cubicBezTo>
                  <a:cubicBezTo>
                    <a:pt x="5513" y="5432"/>
                    <a:pt x="5867" y="5121"/>
                    <a:pt x="6084" y="4720"/>
                  </a:cubicBezTo>
                  <a:cubicBezTo>
                    <a:pt x="6316" y="4295"/>
                    <a:pt x="6389" y="3806"/>
                    <a:pt x="6385" y="3329"/>
                  </a:cubicBezTo>
                  <a:cubicBezTo>
                    <a:pt x="6383" y="3095"/>
                    <a:pt x="6362" y="2860"/>
                    <a:pt x="6333" y="2628"/>
                  </a:cubicBezTo>
                  <a:cubicBezTo>
                    <a:pt x="6300" y="2370"/>
                    <a:pt x="6257" y="2116"/>
                    <a:pt x="6193" y="1864"/>
                  </a:cubicBezTo>
                  <a:cubicBezTo>
                    <a:pt x="6071" y="1386"/>
                    <a:pt x="5892" y="927"/>
                    <a:pt x="5735" y="462"/>
                  </a:cubicBezTo>
                  <a:cubicBezTo>
                    <a:pt x="5695" y="346"/>
                    <a:pt x="5658" y="230"/>
                    <a:pt x="5622" y="113"/>
                  </a:cubicBezTo>
                  <a:cubicBezTo>
                    <a:pt x="5620" y="109"/>
                    <a:pt x="5619" y="104"/>
                    <a:pt x="5617" y="102"/>
                  </a:cubicBezTo>
                  <a:cubicBezTo>
                    <a:pt x="5610" y="81"/>
                    <a:pt x="5599" y="62"/>
                    <a:pt x="5583" y="46"/>
                  </a:cubicBezTo>
                  <a:cubicBezTo>
                    <a:pt x="5558" y="23"/>
                    <a:pt x="5520" y="2"/>
                    <a:pt x="5485" y="2"/>
                  </a:cubicBezTo>
                  <a:cubicBezTo>
                    <a:pt x="5481" y="1"/>
                    <a:pt x="5477" y="1"/>
                    <a:pt x="5472" y="1"/>
                  </a:cubicBezTo>
                  <a:close/>
                </a:path>
              </a:pathLst>
            </a:custGeom>
            <a:solidFill>
              <a:srgbClr val="0000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69" name="Google Shape;2317;p56"/>
            <p:cNvSpPr/>
            <p:nvPr/>
          </p:nvSpPr>
          <p:spPr>
            <a:xfrm flipH="1">
              <a:off x="1565563" y="2474358"/>
              <a:ext cx="598" cy="797"/>
            </a:xfrm>
            <a:custGeom>
              <a:avLst/>
              <a:gdLst/>
              <a:ahLst/>
              <a:cxnLst/>
              <a:rect l="l" t="t" r="r" b="b"/>
              <a:pathLst>
                <a:path w="12" h="16" extrusionOk="0">
                  <a:moveTo>
                    <a:pt x="1" y="1"/>
                  </a:moveTo>
                  <a:lnTo>
                    <a:pt x="1" y="1"/>
                  </a:lnTo>
                  <a:cubicBezTo>
                    <a:pt x="0" y="1"/>
                    <a:pt x="0" y="2"/>
                    <a:pt x="1" y="3"/>
                  </a:cubicBezTo>
                  <a:cubicBezTo>
                    <a:pt x="5" y="5"/>
                    <a:pt x="9" y="10"/>
                    <a:pt x="11" y="15"/>
                  </a:cubicBezTo>
                  <a:lnTo>
                    <a:pt x="12" y="16"/>
                  </a:lnTo>
                  <a:cubicBezTo>
                    <a:pt x="8" y="7"/>
                    <a:pt x="2" y="1"/>
                    <a:pt x="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70" name="Google Shape;2318;p56"/>
            <p:cNvSpPr/>
            <p:nvPr/>
          </p:nvSpPr>
          <p:spPr>
            <a:xfrm flipH="1">
              <a:off x="1312161" y="2411388"/>
              <a:ext cx="249" cy="996"/>
            </a:xfrm>
            <a:custGeom>
              <a:avLst/>
              <a:gdLst/>
              <a:ahLst/>
              <a:cxnLst/>
              <a:rect l="l" t="t" r="r" b="b"/>
              <a:pathLst>
                <a:path w="5" h="20" extrusionOk="0">
                  <a:moveTo>
                    <a:pt x="4" y="0"/>
                  </a:moveTo>
                  <a:cubicBezTo>
                    <a:pt x="3" y="0"/>
                    <a:pt x="0" y="11"/>
                    <a:pt x="2" y="19"/>
                  </a:cubicBezTo>
                  <a:cubicBezTo>
                    <a:pt x="2" y="16"/>
                    <a:pt x="4" y="8"/>
                    <a:pt x="4" y="3"/>
                  </a:cubicBezTo>
                  <a:cubicBezTo>
                    <a:pt x="5" y="1"/>
                    <a:pt x="5" y="0"/>
                    <a:pt x="4" y="0"/>
                  </a:cubicBezTo>
                  <a:close/>
                </a:path>
              </a:pathLst>
            </a:custGeom>
            <a:solidFill>
              <a:srgbClr val="0000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71" name="Google Shape;2319;p56"/>
            <p:cNvSpPr/>
            <p:nvPr/>
          </p:nvSpPr>
          <p:spPr>
            <a:xfrm flipH="1">
              <a:off x="457188" y="1074468"/>
              <a:ext cx="2685534" cy="3657551"/>
            </a:xfrm>
            <a:custGeom>
              <a:avLst/>
              <a:gdLst/>
              <a:ahLst/>
              <a:cxnLst/>
              <a:rect l="l" t="t" r="r" b="b"/>
              <a:pathLst>
                <a:path w="53848" h="73419" extrusionOk="0">
                  <a:moveTo>
                    <a:pt x="28122" y="302"/>
                  </a:moveTo>
                  <a:cubicBezTo>
                    <a:pt x="28301" y="302"/>
                    <a:pt x="28481" y="312"/>
                    <a:pt x="28659" y="329"/>
                  </a:cubicBezTo>
                  <a:cubicBezTo>
                    <a:pt x="28785" y="342"/>
                    <a:pt x="28869" y="353"/>
                    <a:pt x="28995" y="375"/>
                  </a:cubicBezTo>
                  <a:cubicBezTo>
                    <a:pt x="29122" y="397"/>
                    <a:pt x="29246" y="421"/>
                    <a:pt x="29370" y="451"/>
                  </a:cubicBezTo>
                  <a:cubicBezTo>
                    <a:pt x="29615" y="510"/>
                    <a:pt x="29855" y="586"/>
                    <a:pt x="30092" y="676"/>
                  </a:cubicBezTo>
                  <a:cubicBezTo>
                    <a:pt x="30555" y="853"/>
                    <a:pt x="31021" y="1110"/>
                    <a:pt x="31438" y="1408"/>
                  </a:cubicBezTo>
                  <a:cubicBezTo>
                    <a:pt x="31909" y="1744"/>
                    <a:pt x="32349" y="2161"/>
                    <a:pt x="32745" y="2596"/>
                  </a:cubicBezTo>
                  <a:cubicBezTo>
                    <a:pt x="33127" y="3016"/>
                    <a:pt x="33471" y="3467"/>
                    <a:pt x="33778" y="3944"/>
                  </a:cubicBezTo>
                  <a:cubicBezTo>
                    <a:pt x="33262" y="3908"/>
                    <a:pt x="32732" y="3889"/>
                    <a:pt x="32193" y="3889"/>
                  </a:cubicBezTo>
                  <a:cubicBezTo>
                    <a:pt x="32120" y="3889"/>
                    <a:pt x="32046" y="3889"/>
                    <a:pt x="31973" y="3890"/>
                  </a:cubicBezTo>
                  <a:cubicBezTo>
                    <a:pt x="31889" y="3891"/>
                    <a:pt x="31805" y="3891"/>
                    <a:pt x="31721" y="3893"/>
                  </a:cubicBezTo>
                  <a:cubicBezTo>
                    <a:pt x="31631" y="3896"/>
                    <a:pt x="31541" y="3898"/>
                    <a:pt x="31451" y="3901"/>
                  </a:cubicBezTo>
                  <a:lnTo>
                    <a:pt x="31343" y="3905"/>
                  </a:lnTo>
                  <a:cubicBezTo>
                    <a:pt x="31211" y="3910"/>
                    <a:pt x="31078" y="3915"/>
                    <a:pt x="30945" y="3922"/>
                  </a:cubicBezTo>
                  <a:cubicBezTo>
                    <a:pt x="30788" y="3932"/>
                    <a:pt x="30630" y="3940"/>
                    <a:pt x="30472" y="3951"/>
                  </a:cubicBezTo>
                  <a:cubicBezTo>
                    <a:pt x="29825" y="3998"/>
                    <a:pt x="29173" y="4070"/>
                    <a:pt x="28520" y="4166"/>
                  </a:cubicBezTo>
                  <a:cubicBezTo>
                    <a:pt x="27423" y="4331"/>
                    <a:pt x="26313" y="4575"/>
                    <a:pt x="25245" y="4879"/>
                  </a:cubicBezTo>
                  <a:cubicBezTo>
                    <a:pt x="25096" y="4920"/>
                    <a:pt x="24946" y="4966"/>
                    <a:pt x="24800" y="5011"/>
                  </a:cubicBezTo>
                  <a:cubicBezTo>
                    <a:pt x="24678" y="5048"/>
                    <a:pt x="24556" y="5086"/>
                    <a:pt x="24434" y="5126"/>
                  </a:cubicBezTo>
                  <a:lnTo>
                    <a:pt x="24312" y="5164"/>
                  </a:lnTo>
                  <a:cubicBezTo>
                    <a:pt x="24225" y="5193"/>
                    <a:pt x="24138" y="5222"/>
                    <a:pt x="24052" y="5251"/>
                  </a:cubicBezTo>
                  <a:cubicBezTo>
                    <a:pt x="23976" y="5278"/>
                    <a:pt x="23899" y="5306"/>
                    <a:pt x="23823" y="5331"/>
                  </a:cubicBezTo>
                  <a:cubicBezTo>
                    <a:pt x="23237" y="5538"/>
                    <a:pt x="22671" y="5762"/>
                    <a:pt x="22140" y="6002"/>
                  </a:cubicBezTo>
                  <a:cubicBezTo>
                    <a:pt x="22241" y="5627"/>
                    <a:pt x="22358" y="5258"/>
                    <a:pt x="22495" y="4895"/>
                  </a:cubicBezTo>
                  <a:cubicBezTo>
                    <a:pt x="22724" y="4284"/>
                    <a:pt x="23002" y="3701"/>
                    <a:pt x="23378" y="3167"/>
                  </a:cubicBezTo>
                  <a:cubicBezTo>
                    <a:pt x="23549" y="2922"/>
                    <a:pt x="23737" y="2689"/>
                    <a:pt x="23925" y="2458"/>
                  </a:cubicBezTo>
                  <a:cubicBezTo>
                    <a:pt x="24110" y="2230"/>
                    <a:pt x="24302" y="2009"/>
                    <a:pt x="24513" y="1802"/>
                  </a:cubicBezTo>
                  <a:cubicBezTo>
                    <a:pt x="24897" y="1428"/>
                    <a:pt x="25323" y="1114"/>
                    <a:pt x="25803" y="867"/>
                  </a:cubicBezTo>
                  <a:cubicBezTo>
                    <a:pt x="26240" y="639"/>
                    <a:pt x="26709" y="478"/>
                    <a:pt x="27207" y="385"/>
                  </a:cubicBezTo>
                  <a:cubicBezTo>
                    <a:pt x="27445" y="340"/>
                    <a:pt x="27665" y="315"/>
                    <a:pt x="27919" y="306"/>
                  </a:cubicBezTo>
                  <a:cubicBezTo>
                    <a:pt x="27987" y="303"/>
                    <a:pt x="28054" y="302"/>
                    <a:pt x="28122" y="302"/>
                  </a:cubicBezTo>
                  <a:close/>
                  <a:moveTo>
                    <a:pt x="30358" y="5598"/>
                  </a:moveTo>
                  <a:lnTo>
                    <a:pt x="30358" y="5598"/>
                  </a:lnTo>
                  <a:cubicBezTo>
                    <a:pt x="30356" y="5602"/>
                    <a:pt x="30356" y="5604"/>
                    <a:pt x="30354" y="5609"/>
                  </a:cubicBezTo>
                  <a:cubicBezTo>
                    <a:pt x="30346" y="5638"/>
                    <a:pt x="30337" y="5668"/>
                    <a:pt x="30327" y="5697"/>
                  </a:cubicBezTo>
                  <a:cubicBezTo>
                    <a:pt x="30323" y="5708"/>
                    <a:pt x="30318" y="5719"/>
                    <a:pt x="30313" y="5730"/>
                  </a:cubicBezTo>
                  <a:cubicBezTo>
                    <a:pt x="30312" y="5732"/>
                    <a:pt x="30300" y="5761"/>
                    <a:pt x="30298" y="5766"/>
                  </a:cubicBezTo>
                  <a:cubicBezTo>
                    <a:pt x="30271" y="5823"/>
                    <a:pt x="30238" y="5877"/>
                    <a:pt x="30203" y="5928"/>
                  </a:cubicBezTo>
                  <a:cubicBezTo>
                    <a:pt x="30196" y="5938"/>
                    <a:pt x="30189" y="5946"/>
                    <a:pt x="30182" y="5957"/>
                  </a:cubicBezTo>
                  <a:cubicBezTo>
                    <a:pt x="30180" y="5958"/>
                    <a:pt x="30164" y="5979"/>
                    <a:pt x="30161" y="5982"/>
                  </a:cubicBezTo>
                  <a:cubicBezTo>
                    <a:pt x="30139" y="6009"/>
                    <a:pt x="30119" y="6033"/>
                    <a:pt x="30093" y="6057"/>
                  </a:cubicBezTo>
                  <a:cubicBezTo>
                    <a:pt x="30073" y="6077"/>
                    <a:pt x="30052" y="6096"/>
                    <a:pt x="30031" y="6115"/>
                  </a:cubicBezTo>
                  <a:cubicBezTo>
                    <a:pt x="30021" y="6124"/>
                    <a:pt x="30009" y="6133"/>
                    <a:pt x="29998" y="6142"/>
                  </a:cubicBezTo>
                  <a:cubicBezTo>
                    <a:pt x="29994" y="6144"/>
                    <a:pt x="29976" y="6159"/>
                    <a:pt x="29971" y="6161"/>
                  </a:cubicBezTo>
                  <a:cubicBezTo>
                    <a:pt x="29918" y="6199"/>
                    <a:pt x="29861" y="6229"/>
                    <a:pt x="29802" y="6257"/>
                  </a:cubicBezTo>
                  <a:cubicBezTo>
                    <a:pt x="29778" y="6267"/>
                    <a:pt x="29788" y="6264"/>
                    <a:pt x="29768" y="6271"/>
                  </a:cubicBezTo>
                  <a:cubicBezTo>
                    <a:pt x="29753" y="6277"/>
                    <a:pt x="29737" y="6283"/>
                    <a:pt x="29722" y="6289"/>
                  </a:cubicBezTo>
                  <a:cubicBezTo>
                    <a:pt x="29686" y="6301"/>
                    <a:pt x="29648" y="6313"/>
                    <a:pt x="29610" y="6322"/>
                  </a:cubicBezTo>
                  <a:cubicBezTo>
                    <a:pt x="29579" y="6330"/>
                    <a:pt x="29545" y="6339"/>
                    <a:pt x="29513" y="6344"/>
                  </a:cubicBezTo>
                  <a:cubicBezTo>
                    <a:pt x="29502" y="6346"/>
                    <a:pt x="29466" y="6351"/>
                    <a:pt x="29466" y="6351"/>
                  </a:cubicBezTo>
                  <a:cubicBezTo>
                    <a:pt x="29466" y="6351"/>
                    <a:pt x="29434" y="6356"/>
                    <a:pt x="29420" y="6356"/>
                  </a:cubicBezTo>
                  <a:cubicBezTo>
                    <a:pt x="29375" y="6360"/>
                    <a:pt x="29329" y="6362"/>
                    <a:pt x="29284" y="6362"/>
                  </a:cubicBezTo>
                  <a:cubicBezTo>
                    <a:pt x="29253" y="6362"/>
                    <a:pt x="29223" y="6361"/>
                    <a:pt x="29192" y="6359"/>
                  </a:cubicBezTo>
                  <a:cubicBezTo>
                    <a:pt x="29116" y="6356"/>
                    <a:pt x="29061" y="6350"/>
                    <a:pt x="28996" y="6339"/>
                  </a:cubicBezTo>
                  <a:cubicBezTo>
                    <a:pt x="28689" y="6284"/>
                    <a:pt x="28431" y="6167"/>
                    <a:pt x="28168" y="6000"/>
                  </a:cubicBezTo>
                  <a:cubicBezTo>
                    <a:pt x="28127" y="5974"/>
                    <a:pt x="28089" y="5947"/>
                    <a:pt x="28049" y="5921"/>
                  </a:cubicBezTo>
                  <a:cubicBezTo>
                    <a:pt x="28255" y="5887"/>
                    <a:pt x="28461" y="5855"/>
                    <a:pt x="28670" y="5823"/>
                  </a:cubicBezTo>
                  <a:cubicBezTo>
                    <a:pt x="28746" y="5812"/>
                    <a:pt x="28820" y="5801"/>
                    <a:pt x="28895" y="5790"/>
                  </a:cubicBezTo>
                  <a:cubicBezTo>
                    <a:pt x="28910" y="5787"/>
                    <a:pt x="28928" y="5785"/>
                    <a:pt x="28944" y="5783"/>
                  </a:cubicBezTo>
                  <a:cubicBezTo>
                    <a:pt x="29006" y="5773"/>
                    <a:pt x="29067" y="5765"/>
                    <a:pt x="29129" y="5756"/>
                  </a:cubicBezTo>
                  <a:cubicBezTo>
                    <a:pt x="29141" y="5755"/>
                    <a:pt x="29153" y="5754"/>
                    <a:pt x="29166" y="5750"/>
                  </a:cubicBezTo>
                  <a:cubicBezTo>
                    <a:pt x="29567" y="5694"/>
                    <a:pt x="29964" y="5643"/>
                    <a:pt x="30358" y="5598"/>
                  </a:cubicBezTo>
                  <a:close/>
                  <a:moveTo>
                    <a:pt x="27345" y="6038"/>
                  </a:moveTo>
                  <a:cubicBezTo>
                    <a:pt x="27352" y="6062"/>
                    <a:pt x="27359" y="6086"/>
                    <a:pt x="27366" y="6111"/>
                  </a:cubicBezTo>
                  <a:cubicBezTo>
                    <a:pt x="27418" y="6299"/>
                    <a:pt x="27430" y="6480"/>
                    <a:pt x="27365" y="6666"/>
                  </a:cubicBezTo>
                  <a:cubicBezTo>
                    <a:pt x="27360" y="6676"/>
                    <a:pt x="27358" y="6687"/>
                    <a:pt x="27353" y="6696"/>
                  </a:cubicBezTo>
                  <a:cubicBezTo>
                    <a:pt x="27353" y="6698"/>
                    <a:pt x="27352" y="6700"/>
                    <a:pt x="27352" y="6701"/>
                  </a:cubicBezTo>
                  <a:cubicBezTo>
                    <a:pt x="27343" y="6717"/>
                    <a:pt x="27336" y="6734"/>
                    <a:pt x="27326" y="6751"/>
                  </a:cubicBezTo>
                  <a:cubicBezTo>
                    <a:pt x="27307" y="6787"/>
                    <a:pt x="27285" y="6821"/>
                    <a:pt x="27260" y="6855"/>
                  </a:cubicBezTo>
                  <a:cubicBezTo>
                    <a:pt x="27258" y="6858"/>
                    <a:pt x="27256" y="6861"/>
                    <a:pt x="27254" y="6863"/>
                  </a:cubicBezTo>
                  <a:lnTo>
                    <a:pt x="27254" y="6863"/>
                  </a:lnTo>
                  <a:cubicBezTo>
                    <a:pt x="27256" y="6861"/>
                    <a:pt x="27258" y="6859"/>
                    <a:pt x="27259" y="6857"/>
                  </a:cubicBezTo>
                  <a:lnTo>
                    <a:pt x="27259" y="6857"/>
                  </a:lnTo>
                  <a:lnTo>
                    <a:pt x="27252" y="6866"/>
                  </a:lnTo>
                  <a:lnTo>
                    <a:pt x="27252" y="6866"/>
                  </a:lnTo>
                  <a:cubicBezTo>
                    <a:pt x="27252" y="6865"/>
                    <a:pt x="27253" y="6864"/>
                    <a:pt x="27254" y="6863"/>
                  </a:cubicBezTo>
                  <a:lnTo>
                    <a:pt x="27254" y="6863"/>
                  </a:lnTo>
                  <a:cubicBezTo>
                    <a:pt x="27253" y="6865"/>
                    <a:pt x="27252" y="6866"/>
                    <a:pt x="27251" y="6867"/>
                  </a:cubicBezTo>
                  <a:lnTo>
                    <a:pt x="27251" y="6867"/>
                  </a:lnTo>
                  <a:lnTo>
                    <a:pt x="27252" y="6866"/>
                  </a:lnTo>
                  <a:lnTo>
                    <a:pt x="27252" y="6866"/>
                  </a:lnTo>
                  <a:cubicBezTo>
                    <a:pt x="27251" y="6867"/>
                    <a:pt x="27251" y="6867"/>
                    <a:pt x="27251" y="6867"/>
                  </a:cubicBezTo>
                  <a:cubicBezTo>
                    <a:pt x="27251" y="6867"/>
                    <a:pt x="27251" y="6867"/>
                    <a:pt x="27251" y="6867"/>
                  </a:cubicBezTo>
                  <a:lnTo>
                    <a:pt x="27251" y="6867"/>
                  </a:lnTo>
                  <a:lnTo>
                    <a:pt x="27237" y="6884"/>
                  </a:lnTo>
                  <a:cubicBezTo>
                    <a:pt x="27225" y="6898"/>
                    <a:pt x="27213" y="6912"/>
                    <a:pt x="27199" y="6925"/>
                  </a:cubicBezTo>
                  <a:cubicBezTo>
                    <a:pt x="27179" y="6946"/>
                    <a:pt x="27156" y="6966"/>
                    <a:pt x="27134" y="6986"/>
                  </a:cubicBezTo>
                  <a:cubicBezTo>
                    <a:pt x="27123" y="6997"/>
                    <a:pt x="27112" y="7006"/>
                    <a:pt x="27102" y="7014"/>
                  </a:cubicBezTo>
                  <a:cubicBezTo>
                    <a:pt x="27100" y="7015"/>
                    <a:pt x="27097" y="7019"/>
                    <a:pt x="27093" y="7022"/>
                  </a:cubicBezTo>
                  <a:lnTo>
                    <a:pt x="27076" y="7035"/>
                  </a:lnTo>
                  <a:cubicBezTo>
                    <a:pt x="27059" y="7047"/>
                    <a:pt x="27044" y="7057"/>
                    <a:pt x="27028" y="7066"/>
                  </a:cubicBezTo>
                  <a:cubicBezTo>
                    <a:pt x="26990" y="7092"/>
                    <a:pt x="26949" y="7115"/>
                    <a:pt x="26908" y="7136"/>
                  </a:cubicBezTo>
                  <a:lnTo>
                    <a:pt x="26856" y="7163"/>
                  </a:lnTo>
                  <a:cubicBezTo>
                    <a:pt x="26845" y="7168"/>
                    <a:pt x="26835" y="7173"/>
                    <a:pt x="26824" y="7176"/>
                  </a:cubicBezTo>
                  <a:cubicBezTo>
                    <a:pt x="26821" y="7176"/>
                    <a:pt x="26819" y="7178"/>
                    <a:pt x="26816" y="7180"/>
                  </a:cubicBezTo>
                  <a:cubicBezTo>
                    <a:pt x="26777" y="7196"/>
                    <a:pt x="26737" y="7210"/>
                    <a:pt x="26696" y="7223"/>
                  </a:cubicBezTo>
                  <a:cubicBezTo>
                    <a:pt x="26615" y="7250"/>
                    <a:pt x="26531" y="7268"/>
                    <a:pt x="26448" y="7283"/>
                  </a:cubicBezTo>
                  <a:cubicBezTo>
                    <a:pt x="26443" y="7283"/>
                    <a:pt x="26432" y="7286"/>
                    <a:pt x="26427" y="7286"/>
                  </a:cubicBezTo>
                  <a:cubicBezTo>
                    <a:pt x="26421" y="7287"/>
                    <a:pt x="26415" y="7287"/>
                    <a:pt x="26409" y="7289"/>
                  </a:cubicBezTo>
                  <a:cubicBezTo>
                    <a:pt x="26389" y="7291"/>
                    <a:pt x="26367" y="7293"/>
                    <a:pt x="26343" y="7295"/>
                  </a:cubicBezTo>
                  <a:cubicBezTo>
                    <a:pt x="26293" y="7298"/>
                    <a:pt x="26245" y="7302"/>
                    <a:pt x="26195" y="7302"/>
                  </a:cubicBezTo>
                  <a:cubicBezTo>
                    <a:pt x="26183" y="7302"/>
                    <a:pt x="26172" y="7302"/>
                    <a:pt x="26160" y="7302"/>
                  </a:cubicBezTo>
                  <a:cubicBezTo>
                    <a:pt x="25978" y="7302"/>
                    <a:pt x="25828" y="7284"/>
                    <a:pt x="25653" y="7246"/>
                  </a:cubicBezTo>
                  <a:cubicBezTo>
                    <a:pt x="25266" y="7159"/>
                    <a:pt x="24933" y="7002"/>
                    <a:pt x="24598" y="6790"/>
                  </a:cubicBezTo>
                  <a:cubicBezTo>
                    <a:pt x="24533" y="6749"/>
                    <a:pt x="24469" y="6705"/>
                    <a:pt x="24406" y="6662"/>
                  </a:cubicBezTo>
                  <a:cubicBezTo>
                    <a:pt x="24686" y="6590"/>
                    <a:pt x="24974" y="6523"/>
                    <a:pt x="25265" y="6457"/>
                  </a:cubicBezTo>
                  <a:cubicBezTo>
                    <a:pt x="25931" y="6305"/>
                    <a:pt x="26628" y="6165"/>
                    <a:pt x="27345" y="6038"/>
                  </a:cubicBezTo>
                  <a:close/>
                  <a:moveTo>
                    <a:pt x="32934" y="5385"/>
                  </a:moveTo>
                  <a:cubicBezTo>
                    <a:pt x="33081" y="5609"/>
                    <a:pt x="33215" y="5845"/>
                    <a:pt x="33316" y="6084"/>
                  </a:cubicBezTo>
                  <a:cubicBezTo>
                    <a:pt x="33376" y="6231"/>
                    <a:pt x="33433" y="6399"/>
                    <a:pt x="33470" y="6560"/>
                  </a:cubicBezTo>
                  <a:cubicBezTo>
                    <a:pt x="33496" y="6637"/>
                    <a:pt x="33511" y="6720"/>
                    <a:pt x="33521" y="6802"/>
                  </a:cubicBezTo>
                  <a:cubicBezTo>
                    <a:pt x="33521" y="6805"/>
                    <a:pt x="33525" y="6827"/>
                    <a:pt x="33525" y="6833"/>
                  </a:cubicBezTo>
                  <a:lnTo>
                    <a:pt x="33528" y="6881"/>
                  </a:lnTo>
                  <a:cubicBezTo>
                    <a:pt x="33532" y="6915"/>
                    <a:pt x="33532" y="6953"/>
                    <a:pt x="33532" y="6987"/>
                  </a:cubicBezTo>
                  <a:cubicBezTo>
                    <a:pt x="33532" y="7017"/>
                    <a:pt x="33530" y="7047"/>
                    <a:pt x="33527" y="7077"/>
                  </a:cubicBezTo>
                  <a:lnTo>
                    <a:pt x="33522" y="7121"/>
                  </a:lnTo>
                  <a:lnTo>
                    <a:pt x="33519" y="7146"/>
                  </a:lnTo>
                  <a:cubicBezTo>
                    <a:pt x="33517" y="7152"/>
                    <a:pt x="33517" y="7157"/>
                    <a:pt x="33515" y="7163"/>
                  </a:cubicBezTo>
                  <a:cubicBezTo>
                    <a:pt x="33505" y="7214"/>
                    <a:pt x="33492" y="7262"/>
                    <a:pt x="33475" y="7310"/>
                  </a:cubicBezTo>
                  <a:cubicBezTo>
                    <a:pt x="33471" y="7319"/>
                    <a:pt x="33465" y="7333"/>
                    <a:pt x="33466" y="7333"/>
                  </a:cubicBezTo>
                  <a:cubicBezTo>
                    <a:pt x="33466" y="7333"/>
                    <a:pt x="33467" y="7332"/>
                    <a:pt x="33468" y="7330"/>
                  </a:cubicBezTo>
                  <a:lnTo>
                    <a:pt x="33468" y="7330"/>
                  </a:lnTo>
                  <a:cubicBezTo>
                    <a:pt x="33464" y="7337"/>
                    <a:pt x="33461" y="7344"/>
                    <a:pt x="33457" y="7351"/>
                  </a:cubicBezTo>
                  <a:cubicBezTo>
                    <a:pt x="33456" y="7354"/>
                    <a:pt x="33455" y="7359"/>
                    <a:pt x="33453" y="7361"/>
                  </a:cubicBezTo>
                  <a:cubicBezTo>
                    <a:pt x="33441" y="7385"/>
                    <a:pt x="33427" y="7409"/>
                    <a:pt x="33412" y="7432"/>
                  </a:cubicBezTo>
                  <a:cubicBezTo>
                    <a:pt x="33405" y="7442"/>
                    <a:pt x="33398" y="7454"/>
                    <a:pt x="33391" y="7464"/>
                  </a:cubicBezTo>
                  <a:cubicBezTo>
                    <a:pt x="33389" y="7467"/>
                    <a:pt x="33387" y="7470"/>
                    <a:pt x="33385" y="7471"/>
                  </a:cubicBezTo>
                  <a:cubicBezTo>
                    <a:pt x="33364" y="7492"/>
                    <a:pt x="33347" y="7515"/>
                    <a:pt x="33327" y="7535"/>
                  </a:cubicBezTo>
                  <a:cubicBezTo>
                    <a:pt x="33318" y="7544"/>
                    <a:pt x="33308" y="7552"/>
                    <a:pt x="33300" y="7562"/>
                  </a:cubicBezTo>
                  <a:cubicBezTo>
                    <a:pt x="33296" y="7563"/>
                    <a:pt x="33287" y="7571"/>
                    <a:pt x="33281" y="7577"/>
                  </a:cubicBezTo>
                  <a:cubicBezTo>
                    <a:pt x="33275" y="7582"/>
                    <a:pt x="33265" y="7588"/>
                    <a:pt x="33261" y="7592"/>
                  </a:cubicBezTo>
                  <a:cubicBezTo>
                    <a:pt x="33250" y="7600"/>
                    <a:pt x="33237" y="7608"/>
                    <a:pt x="33224" y="7615"/>
                  </a:cubicBezTo>
                  <a:cubicBezTo>
                    <a:pt x="33200" y="7629"/>
                    <a:pt x="33174" y="7643"/>
                    <a:pt x="33149" y="7655"/>
                  </a:cubicBezTo>
                  <a:cubicBezTo>
                    <a:pt x="33145" y="7656"/>
                    <a:pt x="33143" y="7657"/>
                    <a:pt x="33142" y="7658"/>
                  </a:cubicBezTo>
                  <a:cubicBezTo>
                    <a:pt x="33139" y="7658"/>
                    <a:pt x="33138" y="7660"/>
                    <a:pt x="33137" y="7660"/>
                  </a:cubicBezTo>
                  <a:cubicBezTo>
                    <a:pt x="33122" y="7666"/>
                    <a:pt x="33108" y="7671"/>
                    <a:pt x="33092" y="7676"/>
                  </a:cubicBezTo>
                  <a:cubicBezTo>
                    <a:pt x="33064" y="7685"/>
                    <a:pt x="33037" y="7693"/>
                    <a:pt x="33009" y="7699"/>
                  </a:cubicBezTo>
                  <a:cubicBezTo>
                    <a:pt x="32993" y="7703"/>
                    <a:pt x="32976" y="7706"/>
                    <a:pt x="32959" y="7709"/>
                  </a:cubicBezTo>
                  <a:cubicBezTo>
                    <a:pt x="32958" y="7709"/>
                    <a:pt x="32954" y="7710"/>
                    <a:pt x="32950" y="7710"/>
                  </a:cubicBezTo>
                  <a:cubicBezTo>
                    <a:pt x="32940" y="7711"/>
                    <a:pt x="32927" y="7714"/>
                    <a:pt x="32923" y="7715"/>
                  </a:cubicBezTo>
                  <a:cubicBezTo>
                    <a:pt x="32876" y="7720"/>
                    <a:pt x="32827" y="7723"/>
                    <a:pt x="32779" y="7723"/>
                  </a:cubicBezTo>
                  <a:cubicBezTo>
                    <a:pt x="32761" y="7723"/>
                    <a:pt x="32744" y="7723"/>
                    <a:pt x="32726" y="7722"/>
                  </a:cubicBezTo>
                  <a:cubicBezTo>
                    <a:pt x="32696" y="7721"/>
                    <a:pt x="32666" y="7720"/>
                    <a:pt x="32633" y="7717"/>
                  </a:cubicBezTo>
                  <a:cubicBezTo>
                    <a:pt x="32619" y="7716"/>
                    <a:pt x="32603" y="7715"/>
                    <a:pt x="32588" y="7714"/>
                  </a:cubicBezTo>
                  <a:cubicBezTo>
                    <a:pt x="32582" y="7714"/>
                    <a:pt x="32575" y="7711"/>
                    <a:pt x="32570" y="7711"/>
                  </a:cubicBezTo>
                  <a:cubicBezTo>
                    <a:pt x="32570" y="7711"/>
                    <a:pt x="32557" y="7710"/>
                    <a:pt x="32551" y="7709"/>
                  </a:cubicBezTo>
                  <a:cubicBezTo>
                    <a:pt x="32542" y="7708"/>
                    <a:pt x="32528" y="7705"/>
                    <a:pt x="32523" y="7705"/>
                  </a:cubicBezTo>
                  <a:lnTo>
                    <a:pt x="32476" y="7696"/>
                  </a:lnTo>
                  <a:cubicBezTo>
                    <a:pt x="32447" y="7691"/>
                    <a:pt x="32416" y="7682"/>
                    <a:pt x="32387" y="7676"/>
                  </a:cubicBezTo>
                  <a:cubicBezTo>
                    <a:pt x="32330" y="7662"/>
                    <a:pt x="32274" y="7644"/>
                    <a:pt x="32220" y="7622"/>
                  </a:cubicBezTo>
                  <a:cubicBezTo>
                    <a:pt x="32207" y="7617"/>
                    <a:pt x="32196" y="7612"/>
                    <a:pt x="32182" y="7607"/>
                  </a:cubicBezTo>
                  <a:lnTo>
                    <a:pt x="32182" y="7607"/>
                  </a:lnTo>
                  <a:cubicBezTo>
                    <a:pt x="32192" y="7611"/>
                    <a:pt x="32195" y="7613"/>
                    <a:pt x="32195" y="7613"/>
                  </a:cubicBezTo>
                  <a:cubicBezTo>
                    <a:pt x="32194" y="7613"/>
                    <a:pt x="32181" y="7607"/>
                    <a:pt x="32173" y="7604"/>
                  </a:cubicBezTo>
                  <a:cubicBezTo>
                    <a:pt x="32146" y="7592"/>
                    <a:pt x="32122" y="7578"/>
                    <a:pt x="32097" y="7565"/>
                  </a:cubicBezTo>
                  <a:cubicBezTo>
                    <a:pt x="32047" y="7540"/>
                    <a:pt x="32000" y="7512"/>
                    <a:pt x="31953" y="7479"/>
                  </a:cubicBezTo>
                  <a:cubicBezTo>
                    <a:pt x="31931" y="7465"/>
                    <a:pt x="31912" y="7450"/>
                    <a:pt x="31889" y="7435"/>
                  </a:cubicBezTo>
                  <a:lnTo>
                    <a:pt x="31877" y="7426"/>
                  </a:lnTo>
                  <a:cubicBezTo>
                    <a:pt x="31865" y="7418"/>
                    <a:pt x="31853" y="7407"/>
                    <a:pt x="31842" y="7399"/>
                  </a:cubicBezTo>
                  <a:cubicBezTo>
                    <a:pt x="31757" y="7330"/>
                    <a:pt x="31681" y="7251"/>
                    <a:pt x="31610" y="7167"/>
                  </a:cubicBezTo>
                  <a:cubicBezTo>
                    <a:pt x="31590" y="7145"/>
                    <a:pt x="31573" y="7123"/>
                    <a:pt x="31555" y="7101"/>
                  </a:cubicBezTo>
                  <a:cubicBezTo>
                    <a:pt x="31554" y="7100"/>
                    <a:pt x="31554" y="7099"/>
                    <a:pt x="31553" y="7099"/>
                  </a:cubicBezTo>
                  <a:cubicBezTo>
                    <a:pt x="31552" y="7098"/>
                    <a:pt x="31549" y="7094"/>
                    <a:pt x="31548" y="7091"/>
                  </a:cubicBezTo>
                  <a:cubicBezTo>
                    <a:pt x="31540" y="7080"/>
                    <a:pt x="31530" y="7066"/>
                    <a:pt x="31520" y="7055"/>
                  </a:cubicBezTo>
                  <a:cubicBezTo>
                    <a:pt x="31488" y="7008"/>
                    <a:pt x="31454" y="6961"/>
                    <a:pt x="31424" y="6911"/>
                  </a:cubicBezTo>
                  <a:cubicBezTo>
                    <a:pt x="31373" y="6832"/>
                    <a:pt x="31327" y="6751"/>
                    <a:pt x="31283" y="6667"/>
                  </a:cubicBezTo>
                  <a:cubicBezTo>
                    <a:pt x="31273" y="6648"/>
                    <a:pt x="31263" y="6629"/>
                    <a:pt x="31252" y="6609"/>
                  </a:cubicBezTo>
                  <a:cubicBezTo>
                    <a:pt x="31198" y="6502"/>
                    <a:pt x="31148" y="6393"/>
                    <a:pt x="31100" y="6283"/>
                  </a:cubicBezTo>
                  <a:cubicBezTo>
                    <a:pt x="31095" y="6271"/>
                    <a:pt x="31090" y="6260"/>
                    <a:pt x="31084" y="6247"/>
                  </a:cubicBezTo>
                  <a:cubicBezTo>
                    <a:pt x="31082" y="6241"/>
                    <a:pt x="31079" y="6235"/>
                    <a:pt x="31077" y="6229"/>
                  </a:cubicBezTo>
                  <a:cubicBezTo>
                    <a:pt x="31065" y="6202"/>
                    <a:pt x="31054" y="6173"/>
                    <a:pt x="31042" y="6145"/>
                  </a:cubicBezTo>
                  <a:cubicBezTo>
                    <a:pt x="31019" y="6089"/>
                    <a:pt x="30997" y="6033"/>
                    <a:pt x="30975" y="5978"/>
                  </a:cubicBezTo>
                  <a:cubicBezTo>
                    <a:pt x="30920" y="5835"/>
                    <a:pt x="30868" y="5693"/>
                    <a:pt x="30816" y="5551"/>
                  </a:cubicBezTo>
                  <a:cubicBezTo>
                    <a:pt x="30954" y="5536"/>
                    <a:pt x="31091" y="5523"/>
                    <a:pt x="31228" y="5510"/>
                  </a:cubicBezTo>
                  <a:cubicBezTo>
                    <a:pt x="31279" y="5505"/>
                    <a:pt x="31328" y="5502"/>
                    <a:pt x="31378" y="5497"/>
                  </a:cubicBezTo>
                  <a:cubicBezTo>
                    <a:pt x="31428" y="5493"/>
                    <a:pt x="31479" y="5488"/>
                    <a:pt x="31529" y="5483"/>
                  </a:cubicBezTo>
                  <a:cubicBezTo>
                    <a:pt x="31744" y="5465"/>
                    <a:pt x="31959" y="5447"/>
                    <a:pt x="32170" y="5433"/>
                  </a:cubicBezTo>
                  <a:cubicBezTo>
                    <a:pt x="32225" y="5429"/>
                    <a:pt x="32279" y="5425"/>
                    <a:pt x="32333" y="5422"/>
                  </a:cubicBezTo>
                  <a:cubicBezTo>
                    <a:pt x="32387" y="5417"/>
                    <a:pt x="32442" y="5414"/>
                    <a:pt x="32495" y="5411"/>
                  </a:cubicBezTo>
                  <a:cubicBezTo>
                    <a:pt x="32643" y="5402"/>
                    <a:pt x="32789" y="5394"/>
                    <a:pt x="32934" y="5385"/>
                  </a:cubicBezTo>
                  <a:close/>
                  <a:moveTo>
                    <a:pt x="35274" y="5343"/>
                  </a:moveTo>
                  <a:lnTo>
                    <a:pt x="35274" y="5343"/>
                  </a:lnTo>
                  <a:cubicBezTo>
                    <a:pt x="35393" y="5346"/>
                    <a:pt x="35511" y="5351"/>
                    <a:pt x="35628" y="5354"/>
                  </a:cubicBezTo>
                  <a:cubicBezTo>
                    <a:pt x="37496" y="5430"/>
                    <a:pt x="38777" y="5730"/>
                    <a:pt x="39142" y="6177"/>
                  </a:cubicBezTo>
                  <a:cubicBezTo>
                    <a:pt x="39147" y="6184"/>
                    <a:pt x="39153" y="6190"/>
                    <a:pt x="39160" y="6196"/>
                  </a:cubicBezTo>
                  <a:cubicBezTo>
                    <a:pt x="39203" y="6254"/>
                    <a:pt x="39230" y="6315"/>
                    <a:pt x="39238" y="6376"/>
                  </a:cubicBezTo>
                  <a:cubicBezTo>
                    <a:pt x="39273" y="6614"/>
                    <a:pt x="39057" y="6907"/>
                    <a:pt x="38611" y="7223"/>
                  </a:cubicBezTo>
                  <a:cubicBezTo>
                    <a:pt x="38178" y="7533"/>
                    <a:pt x="37549" y="7848"/>
                    <a:pt x="36745" y="8165"/>
                  </a:cubicBezTo>
                  <a:cubicBezTo>
                    <a:pt x="36610" y="7525"/>
                    <a:pt x="36352" y="6907"/>
                    <a:pt x="36021" y="6350"/>
                  </a:cubicBezTo>
                  <a:cubicBezTo>
                    <a:pt x="35807" y="5992"/>
                    <a:pt x="35557" y="5650"/>
                    <a:pt x="35274" y="5343"/>
                  </a:cubicBezTo>
                  <a:close/>
                  <a:moveTo>
                    <a:pt x="32330" y="4192"/>
                  </a:moveTo>
                  <a:cubicBezTo>
                    <a:pt x="32891" y="4194"/>
                    <a:pt x="33441" y="4219"/>
                    <a:pt x="33976" y="4262"/>
                  </a:cubicBezTo>
                  <a:cubicBezTo>
                    <a:pt x="34039" y="4268"/>
                    <a:pt x="34101" y="4273"/>
                    <a:pt x="34164" y="4279"/>
                  </a:cubicBezTo>
                  <a:cubicBezTo>
                    <a:pt x="34226" y="4284"/>
                    <a:pt x="34287" y="4290"/>
                    <a:pt x="34350" y="4296"/>
                  </a:cubicBezTo>
                  <a:cubicBezTo>
                    <a:pt x="34880" y="4351"/>
                    <a:pt x="35392" y="4426"/>
                    <a:pt x="35882" y="4522"/>
                  </a:cubicBezTo>
                  <a:cubicBezTo>
                    <a:pt x="37078" y="4757"/>
                    <a:pt x="38036" y="5108"/>
                    <a:pt x="38591" y="5494"/>
                  </a:cubicBezTo>
                  <a:cubicBezTo>
                    <a:pt x="38593" y="5496"/>
                    <a:pt x="38594" y="5496"/>
                    <a:pt x="38595" y="5497"/>
                  </a:cubicBezTo>
                  <a:cubicBezTo>
                    <a:pt x="37794" y="5202"/>
                    <a:pt x="36622" y="5088"/>
                    <a:pt x="35639" y="5049"/>
                  </a:cubicBezTo>
                  <a:cubicBezTo>
                    <a:pt x="35417" y="5040"/>
                    <a:pt x="35189" y="5034"/>
                    <a:pt x="34956" y="5032"/>
                  </a:cubicBezTo>
                  <a:cubicBezTo>
                    <a:pt x="34874" y="5030"/>
                    <a:pt x="34793" y="5030"/>
                    <a:pt x="34712" y="5030"/>
                  </a:cubicBezTo>
                  <a:lnTo>
                    <a:pt x="34443" y="5030"/>
                  </a:lnTo>
                  <a:cubicBezTo>
                    <a:pt x="34009" y="5033"/>
                    <a:pt x="33557" y="5046"/>
                    <a:pt x="33093" y="5068"/>
                  </a:cubicBezTo>
                  <a:cubicBezTo>
                    <a:pt x="33033" y="5070"/>
                    <a:pt x="32972" y="5074"/>
                    <a:pt x="32912" y="5076"/>
                  </a:cubicBezTo>
                  <a:cubicBezTo>
                    <a:pt x="32853" y="5079"/>
                    <a:pt x="32791" y="5082"/>
                    <a:pt x="32731" y="5086"/>
                  </a:cubicBezTo>
                  <a:cubicBezTo>
                    <a:pt x="32609" y="5093"/>
                    <a:pt x="32485" y="5101"/>
                    <a:pt x="32361" y="5110"/>
                  </a:cubicBezTo>
                  <a:cubicBezTo>
                    <a:pt x="32305" y="5114"/>
                    <a:pt x="32250" y="5117"/>
                    <a:pt x="32195" y="5121"/>
                  </a:cubicBezTo>
                  <a:cubicBezTo>
                    <a:pt x="32140" y="5126"/>
                    <a:pt x="32084" y="5128"/>
                    <a:pt x="32030" y="5133"/>
                  </a:cubicBezTo>
                  <a:cubicBezTo>
                    <a:pt x="31866" y="5144"/>
                    <a:pt x="31701" y="5159"/>
                    <a:pt x="31536" y="5173"/>
                  </a:cubicBezTo>
                  <a:lnTo>
                    <a:pt x="31382" y="5186"/>
                  </a:lnTo>
                  <a:cubicBezTo>
                    <a:pt x="31332" y="5191"/>
                    <a:pt x="31281" y="5195"/>
                    <a:pt x="31229" y="5201"/>
                  </a:cubicBezTo>
                  <a:cubicBezTo>
                    <a:pt x="31056" y="5218"/>
                    <a:pt x="30882" y="5235"/>
                    <a:pt x="30707" y="5253"/>
                  </a:cubicBezTo>
                  <a:cubicBezTo>
                    <a:pt x="30696" y="5255"/>
                    <a:pt x="30688" y="5255"/>
                    <a:pt x="30678" y="5256"/>
                  </a:cubicBezTo>
                  <a:lnTo>
                    <a:pt x="30551" y="5270"/>
                  </a:lnTo>
                  <a:cubicBezTo>
                    <a:pt x="30543" y="5271"/>
                    <a:pt x="30535" y="5271"/>
                    <a:pt x="30527" y="5272"/>
                  </a:cubicBezTo>
                  <a:cubicBezTo>
                    <a:pt x="30483" y="5277"/>
                    <a:pt x="30440" y="5283"/>
                    <a:pt x="30396" y="5287"/>
                  </a:cubicBezTo>
                  <a:cubicBezTo>
                    <a:pt x="30390" y="5287"/>
                    <a:pt x="30383" y="5288"/>
                    <a:pt x="30377" y="5288"/>
                  </a:cubicBezTo>
                  <a:cubicBezTo>
                    <a:pt x="30038" y="5325"/>
                    <a:pt x="29696" y="5368"/>
                    <a:pt x="29350" y="5415"/>
                  </a:cubicBezTo>
                  <a:cubicBezTo>
                    <a:pt x="29337" y="5416"/>
                    <a:pt x="29325" y="5417"/>
                    <a:pt x="29313" y="5421"/>
                  </a:cubicBezTo>
                  <a:cubicBezTo>
                    <a:pt x="29297" y="5422"/>
                    <a:pt x="29282" y="5424"/>
                    <a:pt x="29267" y="5426"/>
                  </a:cubicBezTo>
                  <a:cubicBezTo>
                    <a:pt x="29217" y="5433"/>
                    <a:pt x="29166" y="5439"/>
                    <a:pt x="29117" y="5446"/>
                  </a:cubicBezTo>
                  <a:cubicBezTo>
                    <a:pt x="29082" y="5451"/>
                    <a:pt x="29047" y="5457"/>
                    <a:pt x="29014" y="5461"/>
                  </a:cubicBezTo>
                  <a:cubicBezTo>
                    <a:pt x="28967" y="5467"/>
                    <a:pt x="28922" y="5474"/>
                    <a:pt x="28876" y="5480"/>
                  </a:cubicBezTo>
                  <a:cubicBezTo>
                    <a:pt x="28794" y="5491"/>
                    <a:pt x="28715" y="5503"/>
                    <a:pt x="28634" y="5516"/>
                  </a:cubicBezTo>
                  <a:cubicBezTo>
                    <a:pt x="28632" y="5516"/>
                    <a:pt x="28631" y="5516"/>
                    <a:pt x="28628" y="5517"/>
                  </a:cubicBezTo>
                  <a:cubicBezTo>
                    <a:pt x="28323" y="5562"/>
                    <a:pt x="28021" y="5612"/>
                    <a:pt x="27723" y="5661"/>
                  </a:cubicBezTo>
                  <a:cubicBezTo>
                    <a:pt x="27661" y="5671"/>
                    <a:pt x="27598" y="5682"/>
                    <a:pt x="27538" y="5693"/>
                  </a:cubicBezTo>
                  <a:cubicBezTo>
                    <a:pt x="27534" y="5693"/>
                    <a:pt x="27532" y="5694"/>
                    <a:pt x="27528" y="5694"/>
                  </a:cubicBezTo>
                  <a:cubicBezTo>
                    <a:pt x="27481" y="5703"/>
                    <a:pt x="27433" y="5711"/>
                    <a:pt x="27384" y="5719"/>
                  </a:cubicBezTo>
                  <a:cubicBezTo>
                    <a:pt x="27369" y="5722"/>
                    <a:pt x="27353" y="5725"/>
                    <a:pt x="27336" y="5728"/>
                  </a:cubicBezTo>
                  <a:cubicBezTo>
                    <a:pt x="27330" y="5729"/>
                    <a:pt x="27324" y="5729"/>
                    <a:pt x="27318" y="5730"/>
                  </a:cubicBezTo>
                  <a:cubicBezTo>
                    <a:pt x="27289" y="5736"/>
                    <a:pt x="27260" y="5741"/>
                    <a:pt x="27231" y="5747"/>
                  </a:cubicBezTo>
                  <a:cubicBezTo>
                    <a:pt x="27120" y="5766"/>
                    <a:pt x="27009" y="5787"/>
                    <a:pt x="26897" y="5807"/>
                  </a:cubicBezTo>
                  <a:cubicBezTo>
                    <a:pt x="26124" y="5951"/>
                    <a:pt x="25375" y="6111"/>
                    <a:pt x="24663" y="6283"/>
                  </a:cubicBezTo>
                  <a:cubicBezTo>
                    <a:pt x="24475" y="6328"/>
                    <a:pt x="24289" y="6376"/>
                    <a:pt x="24105" y="6422"/>
                  </a:cubicBezTo>
                  <a:cubicBezTo>
                    <a:pt x="24102" y="6424"/>
                    <a:pt x="24099" y="6424"/>
                    <a:pt x="24097" y="6426"/>
                  </a:cubicBezTo>
                  <a:cubicBezTo>
                    <a:pt x="24042" y="6440"/>
                    <a:pt x="23989" y="6453"/>
                    <a:pt x="23936" y="6467"/>
                  </a:cubicBezTo>
                  <a:cubicBezTo>
                    <a:pt x="23929" y="6469"/>
                    <a:pt x="23924" y="6471"/>
                    <a:pt x="23917" y="6473"/>
                  </a:cubicBezTo>
                  <a:cubicBezTo>
                    <a:pt x="23866" y="6486"/>
                    <a:pt x="23815" y="6501"/>
                    <a:pt x="23763" y="6514"/>
                  </a:cubicBezTo>
                  <a:cubicBezTo>
                    <a:pt x="23755" y="6517"/>
                    <a:pt x="23746" y="6518"/>
                    <a:pt x="23737" y="6521"/>
                  </a:cubicBezTo>
                  <a:lnTo>
                    <a:pt x="23593" y="6560"/>
                  </a:lnTo>
                  <a:cubicBezTo>
                    <a:pt x="23251" y="6654"/>
                    <a:pt x="22920" y="6752"/>
                    <a:pt x="22601" y="6850"/>
                  </a:cubicBezTo>
                  <a:cubicBezTo>
                    <a:pt x="22533" y="6871"/>
                    <a:pt x="22468" y="6891"/>
                    <a:pt x="22403" y="6913"/>
                  </a:cubicBezTo>
                  <a:cubicBezTo>
                    <a:pt x="22340" y="6933"/>
                    <a:pt x="22277" y="6954"/>
                    <a:pt x="22214" y="6973"/>
                  </a:cubicBezTo>
                  <a:cubicBezTo>
                    <a:pt x="21909" y="7074"/>
                    <a:pt x="21615" y="7176"/>
                    <a:pt x="21337" y="7283"/>
                  </a:cubicBezTo>
                  <a:cubicBezTo>
                    <a:pt x="20986" y="7414"/>
                    <a:pt x="20664" y="7548"/>
                    <a:pt x="20372" y="7681"/>
                  </a:cubicBezTo>
                  <a:cubicBezTo>
                    <a:pt x="19887" y="7904"/>
                    <a:pt x="19487" y="8126"/>
                    <a:pt x="19178" y="8346"/>
                  </a:cubicBezTo>
                  <a:lnTo>
                    <a:pt x="19177" y="8347"/>
                  </a:lnTo>
                  <a:cubicBezTo>
                    <a:pt x="19159" y="8360"/>
                    <a:pt x="19141" y="8374"/>
                    <a:pt x="19124" y="8387"/>
                  </a:cubicBezTo>
                  <a:lnTo>
                    <a:pt x="19106" y="8400"/>
                  </a:lnTo>
                  <a:cubicBezTo>
                    <a:pt x="19095" y="8409"/>
                    <a:pt x="19081" y="8418"/>
                    <a:pt x="19069" y="8428"/>
                  </a:cubicBezTo>
                  <a:cubicBezTo>
                    <a:pt x="19062" y="8432"/>
                    <a:pt x="19056" y="8438"/>
                    <a:pt x="19051" y="8441"/>
                  </a:cubicBezTo>
                  <a:cubicBezTo>
                    <a:pt x="19039" y="8451"/>
                    <a:pt x="19029" y="8459"/>
                    <a:pt x="19019" y="8468"/>
                  </a:cubicBezTo>
                  <a:cubicBezTo>
                    <a:pt x="19013" y="8474"/>
                    <a:pt x="19005" y="8479"/>
                    <a:pt x="19000" y="8484"/>
                  </a:cubicBezTo>
                  <a:cubicBezTo>
                    <a:pt x="18990" y="8493"/>
                    <a:pt x="18979" y="8502"/>
                    <a:pt x="18968" y="8510"/>
                  </a:cubicBezTo>
                  <a:cubicBezTo>
                    <a:pt x="18962" y="8515"/>
                    <a:pt x="18957" y="8520"/>
                    <a:pt x="18951" y="8525"/>
                  </a:cubicBezTo>
                  <a:cubicBezTo>
                    <a:pt x="18939" y="8534"/>
                    <a:pt x="18928" y="8544"/>
                    <a:pt x="18917" y="8554"/>
                  </a:cubicBezTo>
                  <a:cubicBezTo>
                    <a:pt x="18912" y="8558"/>
                    <a:pt x="18909" y="8561"/>
                    <a:pt x="18904" y="8566"/>
                  </a:cubicBezTo>
                  <a:cubicBezTo>
                    <a:pt x="18889" y="8578"/>
                    <a:pt x="18874" y="8591"/>
                    <a:pt x="18859" y="8606"/>
                  </a:cubicBezTo>
                  <a:cubicBezTo>
                    <a:pt x="18857" y="8609"/>
                    <a:pt x="18853" y="8610"/>
                    <a:pt x="18852" y="8613"/>
                  </a:cubicBezTo>
                  <a:cubicBezTo>
                    <a:pt x="18841" y="8624"/>
                    <a:pt x="18829" y="8635"/>
                    <a:pt x="18817" y="8645"/>
                  </a:cubicBezTo>
                  <a:cubicBezTo>
                    <a:pt x="18813" y="8649"/>
                    <a:pt x="18807" y="8654"/>
                    <a:pt x="18802" y="8660"/>
                  </a:cubicBezTo>
                  <a:lnTo>
                    <a:pt x="18777" y="8685"/>
                  </a:lnTo>
                  <a:cubicBezTo>
                    <a:pt x="18776" y="8689"/>
                    <a:pt x="18772" y="8690"/>
                    <a:pt x="18770" y="8693"/>
                  </a:cubicBezTo>
                  <a:cubicBezTo>
                    <a:pt x="18877" y="8517"/>
                    <a:pt x="19038" y="8328"/>
                    <a:pt x="19247" y="8130"/>
                  </a:cubicBezTo>
                  <a:cubicBezTo>
                    <a:pt x="19732" y="7673"/>
                    <a:pt x="20455" y="7188"/>
                    <a:pt x="21341" y="6724"/>
                  </a:cubicBezTo>
                  <a:cubicBezTo>
                    <a:pt x="21458" y="6664"/>
                    <a:pt x="21575" y="6604"/>
                    <a:pt x="21695" y="6546"/>
                  </a:cubicBezTo>
                  <a:cubicBezTo>
                    <a:pt x="21753" y="6518"/>
                    <a:pt x="21811" y="6489"/>
                    <a:pt x="21870" y="6462"/>
                  </a:cubicBezTo>
                  <a:cubicBezTo>
                    <a:pt x="21928" y="6434"/>
                    <a:pt x="21986" y="6407"/>
                    <a:pt x="22045" y="6379"/>
                  </a:cubicBezTo>
                  <a:cubicBezTo>
                    <a:pt x="22262" y="6278"/>
                    <a:pt x="22483" y="6181"/>
                    <a:pt x="22711" y="6084"/>
                  </a:cubicBezTo>
                  <a:cubicBezTo>
                    <a:pt x="22805" y="6045"/>
                    <a:pt x="22900" y="6007"/>
                    <a:pt x="22995" y="5967"/>
                  </a:cubicBezTo>
                  <a:cubicBezTo>
                    <a:pt x="23071" y="5937"/>
                    <a:pt x="23146" y="5906"/>
                    <a:pt x="23223" y="5877"/>
                  </a:cubicBezTo>
                  <a:cubicBezTo>
                    <a:pt x="23233" y="5873"/>
                    <a:pt x="23244" y="5870"/>
                    <a:pt x="23254" y="5865"/>
                  </a:cubicBezTo>
                  <a:cubicBezTo>
                    <a:pt x="23387" y="5813"/>
                    <a:pt x="23523" y="5763"/>
                    <a:pt x="23660" y="5712"/>
                  </a:cubicBezTo>
                  <a:cubicBezTo>
                    <a:pt x="23721" y="5690"/>
                    <a:pt x="23782" y="5667"/>
                    <a:pt x="23842" y="5645"/>
                  </a:cubicBezTo>
                  <a:cubicBezTo>
                    <a:pt x="23907" y="5621"/>
                    <a:pt x="23971" y="5598"/>
                    <a:pt x="24037" y="5577"/>
                  </a:cubicBezTo>
                  <a:cubicBezTo>
                    <a:pt x="24039" y="5577"/>
                    <a:pt x="24040" y="5575"/>
                    <a:pt x="24041" y="5575"/>
                  </a:cubicBezTo>
                  <a:cubicBezTo>
                    <a:pt x="24128" y="5545"/>
                    <a:pt x="24215" y="5516"/>
                    <a:pt x="24302" y="5487"/>
                  </a:cubicBezTo>
                  <a:cubicBezTo>
                    <a:pt x="24399" y="5455"/>
                    <a:pt x="24498" y="5423"/>
                    <a:pt x="24597" y="5392"/>
                  </a:cubicBezTo>
                  <a:cubicBezTo>
                    <a:pt x="25872" y="4983"/>
                    <a:pt x="27226" y="4664"/>
                    <a:pt x="28567" y="4464"/>
                  </a:cubicBezTo>
                  <a:cubicBezTo>
                    <a:pt x="29472" y="4330"/>
                    <a:pt x="30381" y="4244"/>
                    <a:pt x="31271" y="4209"/>
                  </a:cubicBezTo>
                  <a:cubicBezTo>
                    <a:pt x="31356" y="4206"/>
                    <a:pt x="31438" y="4203"/>
                    <a:pt x="31523" y="4200"/>
                  </a:cubicBezTo>
                  <a:cubicBezTo>
                    <a:pt x="31596" y="4199"/>
                    <a:pt x="31670" y="4196"/>
                    <a:pt x="31744" y="4194"/>
                  </a:cubicBezTo>
                  <a:cubicBezTo>
                    <a:pt x="31787" y="4193"/>
                    <a:pt x="31829" y="4193"/>
                    <a:pt x="31873" y="4193"/>
                  </a:cubicBezTo>
                  <a:cubicBezTo>
                    <a:pt x="31951" y="4192"/>
                    <a:pt x="32029" y="4192"/>
                    <a:pt x="32106" y="4192"/>
                  </a:cubicBezTo>
                  <a:close/>
                  <a:moveTo>
                    <a:pt x="22080" y="7341"/>
                  </a:moveTo>
                  <a:lnTo>
                    <a:pt x="22080" y="7341"/>
                  </a:lnTo>
                  <a:cubicBezTo>
                    <a:pt x="21777" y="8328"/>
                    <a:pt x="21827" y="9421"/>
                    <a:pt x="22263" y="10374"/>
                  </a:cubicBezTo>
                  <a:cubicBezTo>
                    <a:pt x="22276" y="10405"/>
                    <a:pt x="22291" y="10434"/>
                    <a:pt x="22305" y="10463"/>
                  </a:cubicBezTo>
                  <a:cubicBezTo>
                    <a:pt x="22160" y="10456"/>
                    <a:pt x="22015" y="10448"/>
                    <a:pt x="21871" y="10440"/>
                  </a:cubicBezTo>
                  <a:cubicBezTo>
                    <a:pt x="20898" y="10377"/>
                    <a:pt x="20124" y="10252"/>
                    <a:pt x="19573" y="10069"/>
                  </a:cubicBezTo>
                  <a:cubicBezTo>
                    <a:pt x="19113" y="9914"/>
                    <a:pt x="18832" y="9727"/>
                    <a:pt x="18749" y="9521"/>
                  </a:cubicBezTo>
                  <a:cubicBezTo>
                    <a:pt x="18748" y="9515"/>
                    <a:pt x="18748" y="9511"/>
                    <a:pt x="18745" y="9506"/>
                  </a:cubicBezTo>
                  <a:cubicBezTo>
                    <a:pt x="18740" y="9489"/>
                    <a:pt x="18735" y="9474"/>
                    <a:pt x="18730" y="9462"/>
                  </a:cubicBezTo>
                  <a:cubicBezTo>
                    <a:pt x="18729" y="9456"/>
                    <a:pt x="18728" y="9449"/>
                    <a:pt x="18726" y="9443"/>
                  </a:cubicBezTo>
                  <a:cubicBezTo>
                    <a:pt x="18691" y="9205"/>
                    <a:pt x="18908" y="8911"/>
                    <a:pt x="19351" y="8596"/>
                  </a:cubicBezTo>
                  <a:cubicBezTo>
                    <a:pt x="19768" y="8300"/>
                    <a:pt x="20361" y="7997"/>
                    <a:pt x="21119" y="7695"/>
                  </a:cubicBezTo>
                  <a:cubicBezTo>
                    <a:pt x="21169" y="7674"/>
                    <a:pt x="21220" y="7655"/>
                    <a:pt x="21272" y="7634"/>
                  </a:cubicBezTo>
                  <a:cubicBezTo>
                    <a:pt x="21328" y="7612"/>
                    <a:pt x="21383" y="7591"/>
                    <a:pt x="21440" y="7570"/>
                  </a:cubicBezTo>
                  <a:cubicBezTo>
                    <a:pt x="21647" y="7493"/>
                    <a:pt x="21859" y="7417"/>
                    <a:pt x="22080" y="7341"/>
                  </a:cubicBezTo>
                  <a:close/>
                  <a:moveTo>
                    <a:pt x="30601" y="5831"/>
                  </a:moveTo>
                  <a:cubicBezTo>
                    <a:pt x="30684" y="6054"/>
                    <a:pt x="30768" y="6275"/>
                    <a:pt x="30864" y="6491"/>
                  </a:cubicBezTo>
                  <a:cubicBezTo>
                    <a:pt x="30961" y="6712"/>
                    <a:pt x="31074" y="6930"/>
                    <a:pt x="31209" y="7131"/>
                  </a:cubicBezTo>
                  <a:cubicBezTo>
                    <a:pt x="31349" y="7339"/>
                    <a:pt x="31513" y="7528"/>
                    <a:pt x="31715" y="7680"/>
                  </a:cubicBezTo>
                  <a:cubicBezTo>
                    <a:pt x="31908" y="7826"/>
                    <a:pt x="32134" y="7932"/>
                    <a:pt x="32372" y="7982"/>
                  </a:cubicBezTo>
                  <a:cubicBezTo>
                    <a:pt x="32501" y="8009"/>
                    <a:pt x="32637" y="8027"/>
                    <a:pt x="32773" y="8027"/>
                  </a:cubicBezTo>
                  <a:cubicBezTo>
                    <a:pt x="32924" y="8027"/>
                    <a:pt x="33075" y="8005"/>
                    <a:pt x="33214" y="7952"/>
                  </a:cubicBezTo>
                  <a:cubicBezTo>
                    <a:pt x="33469" y="7854"/>
                    <a:pt x="33658" y="7669"/>
                    <a:pt x="33760" y="7414"/>
                  </a:cubicBezTo>
                  <a:cubicBezTo>
                    <a:pt x="33763" y="7412"/>
                    <a:pt x="33763" y="7409"/>
                    <a:pt x="33764" y="7406"/>
                  </a:cubicBezTo>
                  <a:cubicBezTo>
                    <a:pt x="33844" y="7389"/>
                    <a:pt x="33926" y="7380"/>
                    <a:pt x="34007" y="7380"/>
                  </a:cubicBezTo>
                  <a:cubicBezTo>
                    <a:pt x="34189" y="7380"/>
                    <a:pt x="34367" y="7425"/>
                    <a:pt x="34512" y="7517"/>
                  </a:cubicBezTo>
                  <a:cubicBezTo>
                    <a:pt x="34784" y="7686"/>
                    <a:pt x="34967" y="8011"/>
                    <a:pt x="35005" y="8386"/>
                  </a:cubicBezTo>
                  <a:cubicBezTo>
                    <a:pt x="35018" y="8510"/>
                    <a:pt x="35017" y="8635"/>
                    <a:pt x="35005" y="8758"/>
                  </a:cubicBezTo>
                  <a:cubicBezTo>
                    <a:pt x="35000" y="8813"/>
                    <a:pt x="34993" y="8869"/>
                    <a:pt x="34982" y="8923"/>
                  </a:cubicBezTo>
                  <a:cubicBezTo>
                    <a:pt x="34971" y="8981"/>
                    <a:pt x="34958" y="9038"/>
                    <a:pt x="34942" y="9095"/>
                  </a:cubicBezTo>
                  <a:cubicBezTo>
                    <a:pt x="34873" y="9333"/>
                    <a:pt x="34758" y="9564"/>
                    <a:pt x="34599" y="9782"/>
                  </a:cubicBezTo>
                  <a:cubicBezTo>
                    <a:pt x="34314" y="10173"/>
                    <a:pt x="33893" y="10511"/>
                    <a:pt x="33412" y="10732"/>
                  </a:cubicBezTo>
                  <a:cubicBezTo>
                    <a:pt x="33364" y="10754"/>
                    <a:pt x="33331" y="10801"/>
                    <a:pt x="33325" y="10853"/>
                  </a:cubicBezTo>
                  <a:cubicBezTo>
                    <a:pt x="33324" y="10870"/>
                    <a:pt x="33323" y="10887"/>
                    <a:pt x="33319" y="10904"/>
                  </a:cubicBezTo>
                  <a:cubicBezTo>
                    <a:pt x="33317" y="10933"/>
                    <a:pt x="33313" y="10960"/>
                    <a:pt x="33310" y="10986"/>
                  </a:cubicBezTo>
                  <a:cubicBezTo>
                    <a:pt x="33192" y="11698"/>
                    <a:pt x="32899" y="12336"/>
                    <a:pt x="32482" y="12784"/>
                  </a:cubicBezTo>
                  <a:cubicBezTo>
                    <a:pt x="32387" y="12885"/>
                    <a:pt x="32296" y="12972"/>
                    <a:pt x="32204" y="13045"/>
                  </a:cubicBezTo>
                  <a:cubicBezTo>
                    <a:pt x="32174" y="13070"/>
                    <a:pt x="32144" y="13091"/>
                    <a:pt x="32112" y="13113"/>
                  </a:cubicBezTo>
                  <a:cubicBezTo>
                    <a:pt x="32046" y="13159"/>
                    <a:pt x="31978" y="13204"/>
                    <a:pt x="31908" y="13250"/>
                  </a:cubicBezTo>
                  <a:cubicBezTo>
                    <a:pt x="31873" y="13270"/>
                    <a:pt x="31837" y="13294"/>
                    <a:pt x="31801" y="13316"/>
                  </a:cubicBezTo>
                  <a:cubicBezTo>
                    <a:pt x="31757" y="13342"/>
                    <a:pt x="31714" y="13368"/>
                    <a:pt x="31670" y="13393"/>
                  </a:cubicBezTo>
                  <a:cubicBezTo>
                    <a:pt x="31627" y="13418"/>
                    <a:pt x="31582" y="13442"/>
                    <a:pt x="31538" y="13467"/>
                  </a:cubicBezTo>
                  <a:cubicBezTo>
                    <a:pt x="31345" y="13571"/>
                    <a:pt x="31143" y="13668"/>
                    <a:pt x="30934" y="13757"/>
                  </a:cubicBezTo>
                  <a:cubicBezTo>
                    <a:pt x="30881" y="13780"/>
                    <a:pt x="30828" y="13802"/>
                    <a:pt x="30774" y="13824"/>
                  </a:cubicBezTo>
                  <a:cubicBezTo>
                    <a:pt x="30724" y="13844"/>
                    <a:pt x="30673" y="13862"/>
                    <a:pt x="30624" y="13882"/>
                  </a:cubicBezTo>
                  <a:cubicBezTo>
                    <a:pt x="30497" y="13930"/>
                    <a:pt x="30369" y="13974"/>
                    <a:pt x="30240" y="14012"/>
                  </a:cubicBezTo>
                  <a:cubicBezTo>
                    <a:pt x="29620" y="14204"/>
                    <a:pt x="29026" y="14298"/>
                    <a:pt x="28478" y="14298"/>
                  </a:cubicBezTo>
                  <a:cubicBezTo>
                    <a:pt x="27566" y="14298"/>
                    <a:pt x="26782" y="14036"/>
                    <a:pt x="26217" y="13522"/>
                  </a:cubicBezTo>
                  <a:cubicBezTo>
                    <a:pt x="25610" y="12970"/>
                    <a:pt x="25084" y="12181"/>
                    <a:pt x="24608" y="11107"/>
                  </a:cubicBezTo>
                  <a:cubicBezTo>
                    <a:pt x="24565" y="11010"/>
                    <a:pt x="24516" y="10895"/>
                    <a:pt x="24463" y="10765"/>
                  </a:cubicBezTo>
                  <a:cubicBezTo>
                    <a:pt x="24445" y="10716"/>
                    <a:pt x="24424" y="10666"/>
                    <a:pt x="24404" y="10614"/>
                  </a:cubicBezTo>
                  <a:cubicBezTo>
                    <a:pt x="24386" y="10565"/>
                    <a:pt x="24366" y="10514"/>
                    <a:pt x="24347" y="10464"/>
                  </a:cubicBezTo>
                  <a:cubicBezTo>
                    <a:pt x="24260" y="10229"/>
                    <a:pt x="24169" y="9963"/>
                    <a:pt x="24086" y="9677"/>
                  </a:cubicBezTo>
                  <a:cubicBezTo>
                    <a:pt x="24330" y="9652"/>
                    <a:pt x="24629" y="9507"/>
                    <a:pt x="24898" y="9265"/>
                  </a:cubicBezTo>
                  <a:cubicBezTo>
                    <a:pt x="25349" y="8863"/>
                    <a:pt x="25540" y="8345"/>
                    <a:pt x="25328" y="8106"/>
                  </a:cubicBezTo>
                  <a:cubicBezTo>
                    <a:pt x="25256" y="8027"/>
                    <a:pt x="25149" y="7989"/>
                    <a:pt x="25021" y="7989"/>
                  </a:cubicBezTo>
                  <a:cubicBezTo>
                    <a:pt x="24766" y="7989"/>
                    <a:pt x="24428" y="8139"/>
                    <a:pt x="24130" y="8407"/>
                  </a:cubicBezTo>
                  <a:cubicBezTo>
                    <a:pt x="24026" y="8499"/>
                    <a:pt x="23935" y="8599"/>
                    <a:pt x="23861" y="8701"/>
                  </a:cubicBezTo>
                  <a:cubicBezTo>
                    <a:pt x="23842" y="8592"/>
                    <a:pt x="23826" y="8482"/>
                    <a:pt x="23812" y="8371"/>
                  </a:cubicBezTo>
                  <a:cubicBezTo>
                    <a:pt x="23741" y="7786"/>
                    <a:pt x="23753" y="7264"/>
                    <a:pt x="23847" y="6807"/>
                  </a:cubicBezTo>
                  <a:cubicBezTo>
                    <a:pt x="23906" y="6791"/>
                    <a:pt x="23964" y="6775"/>
                    <a:pt x="24023" y="6761"/>
                  </a:cubicBezTo>
                  <a:cubicBezTo>
                    <a:pt x="24467" y="7105"/>
                    <a:pt x="24958" y="7388"/>
                    <a:pt x="25501" y="7523"/>
                  </a:cubicBezTo>
                  <a:cubicBezTo>
                    <a:pt x="25714" y="7577"/>
                    <a:pt x="25937" y="7609"/>
                    <a:pt x="26160" y="7609"/>
                  </a:cubicBezTo>
                  <a:cubicBezTo>
                    <a:pt x="26350" y="7609"/>
                    <a:pt x="26539" y="7586"/>
                    <a:pt x="26720" y="7535"/>
                  </a:cubicBezTo>
                  <a:cubicBezTo>
                    <a:pt x="26998" y="7456"/>
                    <a:pt x="27278" y="7308"/>
                    <a:pt x="27468" y="7084"/>
                  </a:cubicBezTo>
                  <a:cubicBezTo>
                    <a:pt x="27522" y="7019"/>
                    <a:pt x="27571" y="6946"/>
                    <a:pt x="27609" y="6868"/>
                  </a:cubicBezTo>
                  <a:cubicBezTo>
                    <a:pt x="27749" y="6578"/>
                    <a:pt x="27731" y="6281"/>
                    <a:pt x="27647" y="5993"/>
                  </a:cubicBezTo>
                  <a:lnTo>
                    <a:pt x="27647" y="5993"/>
                  </a:lnTo>
                  <a:cubicBezTo>
                    <a:pt x="27931" y="6219"/>
                    <a:pt x="28236" y="6418"/>
                    <a:pt x="28576" y="6538"/>
                  </a:cubicBezTo>
                  <a:cubicBezTo>
                    <a:pt x="28209" y="6644"/>
                    <a:pt x="27960" y="6852"/>
                    <a:pt x="27960" y="7079"/>
                  </a:cubicBezTo>
                  <a:lnTo>
                    <a:pt x="27960" y="7093"/>
                  </a:lnTo>
                  <a:cubicBezTo>
                    <a:pt x="27962" y="7141"/>
                    <a:pt x="27975" y="7187"/>
                    <a:pt x="27998" y="7232"/>
                  </a:cubicBezTo>
                  <a:cubicBezTo>
                    <a:pt x="28100" y="7421"/>
                    <a:pt x="28386" y="7564"/>
                    <a:pt x="28747" y="7606"/>
                  </a:cubicBezTo>
                  <a:cubicBezTo>
                    <a:pt x="28822" y="7615"/>
                    <a:pt x="28901" y="7619"/>
                    <a:pt x="28981" y="7619"/>
                  </a:cubicBezTo>
                  <a:cubicBezTo>
                    <a:pt x="29013" y="7619"/>
                    <a:pt x="29045" y="7619"/>
                    <a:pt x="29078" y="7617"/>
                  </a:cubicBezTo>
                  <a:cubicBezTo>
                    <a:pt x="29681" y="7588"/>
                    <a:pt x="30157" y="7309"/>
                    <a:pt x="30143" y="6991"/>
                  </a:cubicBezTo>
                  <a:cubicBezTo>
                    <a:pt x="30136" y="6826"/>
                    <a:pt x="29997" y="6682"/>
                    <a:pt x="29778" y="6588"/>
                  </a:cubicBezTo>
                  <a:cubicBezTo>
                    <a:pt x="29803" y="6580"/>
                    <a:pt x="29826" y="6572"/>
                    <a:pt x="29852" y="6561"/>
                  </a:cubicBezTo>
                  <a:cubicBezTo>
                    <a:pt x="30137" y="6450"/>
                    <a:pt x="30376" y="6252"/>
                    <a:pt x="30528" y="5982"/>
                  </a:cubicBezTo>
                  <a:cubicBezTo>
                    <a:pt x="30556" y="5935"/>
                    <a:pt x="30579" y="5884"/>
                    <a:pt x="30601" y="5831"/>
                  </a:cubicBezTo>
                  <a:close/>
                  <a:moveTo>
                    <a:pt x="34640" y="5336"/>
                  </a:moveTo>
                  <a:cubicBezTo>
                    <a:pt x="34708" y="5336"/>
                    <a:pt x="34775" y="5337"/>
                    <a:pt x="34842" y="5337"/>
                  </a:cubicBezTo>
                  <a:cubicBezTo>
                    <a:pt x="35046" y="5525"/>
                    <a:pt x="35226" y="5741"/>
                    <a:pt x="35390" y="5958"/>
                  </a:cubicBezTo>
                  <a:cubicBezTo>
                    <a:pt x="35878" y="6608"/>
                    <a:pt x="36234" y="7353"/>
                    <a:pt x="36427" y="8143"/>
                  </a:cubicBezTo>
                  <a:cubicBezTo>
                    <a:pt x="36438" y="8186"/>
                    <a:pt x="36447" y="8230"/>
                    <a:pt x="36456" y="8276"/>
                  </a:cubicBezTo>
                  <a:cubicBezTo>
                    <a:pt x="36467" y="8325"/>
                    <a:pt x="36475" y="8376"/>
                    <a:pt x="36484" y="8428"/>
                  </a:cubicBezTo>
                  <a:cubicBezTo>
                    <a:pt x="36492" y="8479"/>
                    <a:pt x="36498" y="8531"/>
                    <a:pt x="36505" y="8581"/>
                  </a:cubicBezTo>
                  <a:cubicBezTo>
                    <a:pt x="36583" y="9233"/>
                    <a:pt x="36521" y="9898"/>
                    <a:pt x="36667" y="10542"/>
                  </a:cubicBezTo>
                  <a:cubicBezTo>
                    <a:pt x="36758" y="10940"/>
                    <a:pt x="36938" y="11301"/>
                    <a:pt x="37209" y="11606"/>
                  </a:cubicBezTo>
                  <a:cubicBezTo>
                    <a:pt x="37483" y="11914"/>
                    <a:pt x="37822" y="12159"/>
                    <a:pt x="38157" y="12395"/>
                  </a:cubicBezTo>
                  <a:cubicBezTo>
                    <a:pt x="38848" y="12885"/>
                    <a:pt x="39574" y="13326"/>
                    <a:pt x="40248" y="13844"/>
                  </a:cubicBezTo>
                  <a:cubicBezTo>
                    <a:pt x="40830" y="14290"/>
                    <a:pt x="41356" y="14805"/>
                    <a:pt x="41772" y="15408"/>
                  </a:cubicBezTo>
                  <a:cubicBezTo>
                    <a:pt x="41116" y="15218"/>
                    <a:pt x="40448" y="15065"/>
                    <a:pt x="39772" y="14952"/>
                  </a:cubicBezTo>
                  <a:cubicBezTo>
                    <a:pt x="38816" y="14793"/>
                    <a:pt x="37849" y="14712"/>
                    <a:pt x="36880" y="14712"/>
                  </a:cubicBezTo>
                  <a:cubicBezTo>
                    <a:pt x="36853" y="14712"/>
                    <a:pt x="36827" y="14712"/>
                    <a:pt x="36800" y="14712"/>
                  </a:cubicBezTo>
                  <a:cubicBezTo>
                    <a:pt x="36800" y="14701"/>
                    <a:pt x="36800" y="14693"/>
                    <a:pt x="36801" y="14683"/>
                  </a:cubicBezTo>
                  <a:cubicBezTo>
                    <a:pt x="36804" y="14606"/>
                    <a:pt x="36733" y="14531"/>
                    <a:pt x="36656" y="14531"/>
                  </a:cubicBezTo>
                  <a:cubicBezTo>
                    <a:pt x="36653" y="14531"/>
                    <a:pt x="36651" y="14531"/>
                    <a:pt x="36649" y="14531"/>
                  </a:cubicBezTo>
                  <a:cubicBezTo>
                    <a:pt x="36341" y="14548"/>
                    <a:pt x="36033" y="14571"/>
                    <a:pt x="35725" y="14596"/>
                  </a:cubicBezTo>
                  <a:cubicBezTo>
                    <a:pt x="35655" y="14602"/>
                    <a:pt x="35600" y="14639"/>
                    <a:pt x="35579" y="14707"/>
                  </a:cubicBezTo>
                  <a:cubicBezTo>
                    <a:pt x="35573" y="14725"/>
                    <a:pt x="35567" y="14743"/>
                    <a:pt x="35563" y="14761"/>
                  </a:cubicBezTo>
                  <a:cubicBezTo>
                    <a:pt x="35349" y="14777"/>
                    <a:pt x="35135" y="14798"/>
                    <a:pt x="34922" y="14822"/>
                  </a:cubicBezTo>
                  <a:cubicBezTo>
                    <a:pt x="34892" y="14824"/>
                    <a:pt x="34862" y="14829"/>
                    <a:pt x="34831" y="14834"/>
                  </a:cubicBezTo>
                  <a:cubicBezTo>
                    <a:pt x="34775" y="14839"/>
                    <a:pt x="34718" y="14846"/>
                    <a:pt x="34660" y="14853"/>
                  </a:cubicBezTo>
                  <a:cubicBezTo>
                    <a:pt x="34441" y="14882"/>
                    <a:pt x="34207" y="14920"/>
                    <a:pt x="33931" y="14968"/>
                  </a:cubicBezTo>
                  <a:lnTo>
                    <a:pt x="32778" y="12909"/>
                  </a:lnTo>
                  <a:cubicBezTo>
                    <a:pt x="33195" y="12426"/>
                    <a:pt x="33490" y="11766"/>
                    <a:pt x="33608" y="11039"/>
                  </a:cubicBezTo>
                  <a:cubicBezTo>
                    <a:pt x="33613" y="11016"/>
                    <a:pt x="33614" y="10993"/>
                    <a:pt x="33617" y="10974"/>
                  </a:cubicBezTo>
                  <a:cubicBezTo>
                    <a:pt x="34111" y="10730"/>
                    <a:pt x="34542" y="10374"/>
                    <a:pt x="34843" y="9964"/>
                  </a:cubicBezTo>
                  <a:cubicBezTo>
                    <a:pt x="35065" y="9660"/>
                    <a:pt x="35210" y="9333"/>
                    <a:pt x="35277" y="8996"/>
                  </a:cubicBezTo>
                  <a:cubicBezTo>
                    <a:pt x="35289" y="8940"/>
                    <a:pt x="35296" y="8885"/>
                    <a:pt x="35303" y="8828"/>
                  </a:cubicBezTo>
                  <a:cubicBezTo>
                    <a:pt x="35308" y="8775"/>
                    <a:pt x="35314" y="8719"/>
                    <a:pt x="35315" y="8665"/>
                  </a:cubicBezTo>
                  <a:cubicBezTo>
                    <a:pt x="35320" y="8563"/>
                    <a:pt x="35318" y="8461"/>
                    <a:pt x="35307" y="8358"/>
                  </a:cubicBezTo>
                  <a:cubicBezTo>
                    <a:pt x="35261" y="7890"/>
                    <a:pt x="35023" y="7481"/>
                    <a:pt x="34671" y="7261"/>
                  </a:cubicBezTo>
                  <a:cubicBezTo>
                    <a:pt x="34474" y="7138"/>
                    <a:pt x="34239" y="7077"/>
                    <a:pt x="34000" y="7077"/>
                  </a:cubicBezTo>
                  <a:cubicBezTo>
                    <a:pt x="33944" y="7077"/>
                    <a:pt x="33888" y="7081"/>
                    <a:pt x="33832" y="7087"/>
                  </a:cubicBezTo>
                  <a:cubicBezTo>
                    <a:pt x="33845" y="6906"/>
                    <a:pt x="33821" y="6720"/>
                    <a:pt x="33782" y="6544"/>
                  </a:cubicBezTo>
                  <a:cubicBezTo>
                    <a:pt x="33693" y="6125"/>
                    <a:pt x="33514" y="5732"/>
                    <a:pt x="33288" y="5366"/>
                  </a:cubicBezTo>
                  <a:cubicBezTo>
                    <a:pt x="33754" y="5346"/>
                    <a:pt x="34207" y="5336"/>
                    <a:pt x="34640" y="5336"/>
                  </a:cubicBezTo>
                  <a:close/>
                  <a:moveTo>
                    <a:pt x="32560" y="13136"/>
                  </a:moveTo>
                  <a:lnTo>
                    <a:pt x="33619" y="15026"/>
                  </a:lnTo>
                  <a:lnTo>
                    <a:pt x="33694" y="15161"/>
                  </a:lnTo>
                  <a:lnTo>
                    <a:pt x="33720" y="15207"/>
                  </a:lnTo>
                  <a:cubicBezTo>
                    <a:pt x="33747" y="15257"/>
                    <a:pt x="33800" y="15286"/>
                    <a:pt x="33857" y="15286"/>
                  </a:cubicBezTo>
                  <a:cubicBezTo>
                    <a:pt x="33865" y="15286"/>
                    <a:pt x="33872" y="15285"/>
                    <a:pt x="33881" y="15283"/>
                  </a:cubicBezTo>
                  <a:cubicBezTo>
                    <a:pt x="34200" y="15225"/>
                    <a:pt x="34461" y="15183"/>
                    <a:pt x="34701" y="15152"/>
                  </a:cubicBezTo>
                  <a:cubicBezTo>
                    <a:pt x="34762" y="15143"/>
                    <a:pt x="34822" y="15137"/>
                    <a:pt x="34884" y="15131"/>
                  </a:cubicBezTo>
                  <a:lnTo>
                    <a:pt x="34884" y="15131"/>
                  </a:lnTo>
                  <a:cubicBezTo>
                    <a:pt x="34833" y="15507"/>
                    <a:pt x="34723" y="15863"/>
                    <a:pt x="34559" y="16197"/>
                  </a:cubicBezTo>
                  <a:cubicBezTo>
                    <a:pt x="34329" y="16657"/>
                    <a:pt x="34013" y="17027"/>
                    <a:pt x="33640" y="17266"/>
                  </a:cubicBezTo>
                  <a:cubicBezTo>
                    <a:pt x="33630" y="17273"/>
                    <a:pt x="33620" y="17279"/>
                    <a:pt x="33609" y="17285"/>
                  </a:cubicBezTo>
                  <a:cubicBezTo>
                    <a:pt x="33566" y="17311"/>
                    <a:pt x="33522" y="17337"/>
                    <a:pt x="33477" y="17360"/>
                  </a:cubicBezTo>
                  <a:cubicBezTo>
                    <a:pt x="33433" y="17383"/>
                    <a:pt x="33388" y="17405"/>
                    <a:pt x="33341" y="17424"/>
                  </a:cubicBezTo>
                  <a:cubicBezTo>
                    <a:pt x="33106" y="17525"/>
                    <a:pt x="32858" y="17577"/>
                    <a:pt x="32617" y="17577"/>
                  </a:cubicBezTo>
                  <a:cubicBezTo>
                    <a:pt x="32514" y="17577"/>
                    <a:pt x="32412" y="17568"/>
                    <a:pt x="32313" y="17548"/>
                  </a:cubicBezTo>
                  <a:cubicBezTo>
                    <a:pt x="31862" y="17458"/>
                    <a:pt x="31421" y="17149"/>
                    <a:pt x="31104" y="16699"/>
                  </a:cubicBezTo>
                  <a:cubicBezTo>
                    <a:pt x="30961" y="16495"/>
                    <a:pt x="30836" y="16255"/>
                    <a:pt x="30725" y="15967"/>
                  </a:cubicBezTo>
                  <a:cubicBezTo>
                    <a:pt x="30759" y="15960"/>
                    <a:pt x="30793" y="15955"/>
                    <a:pt x="30828" y="15948"/>
                  </a:cubicBezTo>
                  <a:cubicBezTo>
                    <a:pt x="30938" y="15925"/>
                    <a:pt x="31057" y="15900"/>
                    <a:pt x="31194" y="15869"/>
                  </a:cubicBezTo>
                  <a:cubicBezTo>
                    <a:pt x="31241" y="15860"/>
                    <a:pt x="31281" y="15827"/>
                    <a:pt x="31300" y="15784"/>
                  </a:cubicBezTo>
                  <a:cubicBezTo>
                    <a:pt x="31313" y="15753"/>
                    <a:pt x="31316" y="15721"/>
                    <a:pt x="31310" y="15689"/>
                  </a:cubicBezTo>
                  <a:cubicBezTo>
                    <a:pt x="31307" y="15675"/>
                    <a:pt x="31301" y="15660"/>
                    <a:pt x="31294" y="15647"/>
                  </a:cubicBezTo>
                  <a:lnTo>
                    <a:pt x="31241" y="15552"/>
                  </a:lnTo>
                  <a:lnTo>
                    <a:pt x="30783" y="14735"/>
                  </a:lnTo>
                  <a:lnTo>
                    <a:pt x="30671" y="14532"/>
                  </a:lnTo>
                  <a:lnTo>
                    <a:pt x="30558" y="14333"/>
                  </a:lnTo>
                  <a:lnTo>
                    <a:pt x="30508" y="14242"/>
                  </a:lnTo>
                  <a:cubicBezTo>
                    <a:pt x="30522" y="14241"/>
                    <a:pt x="30539" y="14235"/>
                    <a:pt x="30555" y="14228"/>
                  </a:cubicBezTo>
                  <a:cubicBezTo>
                    <a:pt x="30562" y="14226"/>
                    <a:pt x="30569" y="14222"/>
                    <a:pt x="30578" y="14221"/>
                  </a:cubicBezTo>
                  <a:cubicBezTo>
                    <a:pt x="30589" y="14216"/>
                    <a:pt x="30600" y="14214"/>
                    <a:pt x="30609" y="14209"/>
                  </a:cubicBezTo>
                  <a:cubicBezTo>
                    <a:pt x="30635" y="14201"/>
                    <a:pt x="30660" y="14192"/>
                    <a:pt x="30685" y="14181"/>
                  </a:cubicBezTo>
                  <a:cubicBezTo>
                    <a:pt x="30701" y="14176"/>
                    <a:pt x="30717" y="14170"/>
                    <a:pt x="30735" y="14164"/>
                  </a:cubicBezTo>
                  <a:cubicBezTo>
                    <a:pt x="30735" y="14164"/>
                    <a:pt x="30736" y="14164"/>
                    <a:pt x="30736" y="14163"/>
                  </a:cubicBezTo>
                  <a:cubicBezTo>
                    <a:pt x="30764" y="14154"/>
                    <a:pt x="30792" y="14141"/>
                    <a:pt x="30818" y="14132"/>
                  </a:cubicBezTo>
                  <a:cubicBezTo>
                    <a:pt x="30833" y="14126"/>
                    <a:pt x="30846" y="14121"/>
                    <a:pt x="30861" y="14115"/>
                  </a:cubicBezTo>
                  <a:cubicBezTo>
                    <a:pt x="30874" y="14109"/>
                    <a:pt x="30888" y="14105"/>
                    <a:pt x="30902" y="14099"/>
                  </a:cubicBezTo>
                  <a:cubicBezTo>
                    <a:pt x="30927" y="14090"/>
                    <a:pt x="30955" y="14078"/>
                    <a:pt x="30981" y="14068"/>
                  </a:cubicBezTo>
                  <a:cubicBezTo>
                    <a:pt x="30983" y="14068"/>
                    <a:pt x="30984" y="14067"/>
                    <a:pt x="30985" y="14067"/>
                  </a:cubicBezTo>
                  <a:cubicBezTo>
                    <a:pt x="31027" y="14049"/>
                    <a:pt x="31068" y="14032"/>
                    <a:pt x="31108" y="14014"/>
                  </a:cubicBezTo>
                  <a:cubicBezTo>
                    <a:pt x="31120" y="14008"/>
                    <a:pt x="31132" y="14004"/>
                    <a:pt x="31146" y="13998"/>
                  </a:cubicBezTo>
                  <a:lnTo>
                    <a:pt x="31233" y="13959"/>
                  </a:lnTo>
                  <a:cubicBezTo>
                    <a:pt x="31247" y="13952"/>
                    <a:pt x="31262" y="13946"/>
                    <a:pt x="31277" y="13939"/>
                  </a:cubicBezTo>
                  <a:cubicBezTo>
                    <a:pt x="31303" y="13927"/>
                    <a:pt x="31328" y="13916"/>
                    <a:pt x="31354" y="13902"/>
                  </a:cubicBezTo>
                  <a:cubicBezTo>
                    <a:pt x="31370" y="13895"/>
                    <a:pt x="31386" y="13887"/>
                    <a:pt x="31402" y="13879"/>
                  </a:cubicBezTo>
                  <a:cubicBezTo>
                    <a:pt x="31426" y="13867"/>
                    <a:pt x="31450" y="13855"/>
                    <a:pt x="31473" y="13844"/>
                  </a:cubicBezTo>
                  <a:cubicBezTo>
                    <a:pt x="31489" y="13836"/>
                    <a:pt x="31505" y="13829"/>
                    <a:pt x="31520" y="13819"/>
                  </a:cubicBezTo>
                  <a:cubicBezTo>
                    <a:pt x="31544" y="13808"/>
                    <a:pt x="31567" y="13796"/>
                    <a:pt x="31590" y="13783"/>
                  </a:cubicBezTo>
                  <a:lnTo>
                    <a:pt x="31638" y="13757"/>
                  </a:lnTo>
                  <a:cubicBezTo>
                    <a:pt x="31647" y="13753"/>
                    <a:pt x="31655" y="13749"/>
                    <a:pt x="31664" y="13743"/>
                  </a:cubicBezTo>
                  <a:cubicBezTo>
                    <a:pt x="31677" y="13736"/>
                    <a:pt x="31692" y="13728"/>
                    <a:pt x="31705" y="13721"/>
                  </a:cubicBezTo>
                  <a:lnTo>
                    <a:pt x="31753" y="13695"/>
                  </a:lnTo>
                  <a:cubicBezTo>
                    <a:pt x="31768" y="13686"/>
                    <a:pt x="31782" y="13679"/>
                    <a:pt x="31797" y="13670"/>
                  </a:cubicBezTo>
                  <a:lnTo>
                    <a:pt x="31818" y="13657"/>
                  </a:lnTo>
                  <a:cubicBezTo>
                    <a:pt x="31834" y="13649"/>
                    <a:pt x="31849" y="13639"/>
                    <a:pt x="31864" y="13631"/>
                  </a:cubicBezTo>
                  <a:cubicBezTo>
                    <a:pt x="31886" y="13617"/>
                    <a:pt x="31907" y="13606"/>
                    <a:pt x="31928" y="13593"/>
                  </a:cubicBezTo>
                  <a:cubicBezTo>
                    <a:pt x="31930" y="13593"/>
                    <a:pt x="31930" y="13592"/>
                    <a:pt x="31931" y="13592"/>
                  </a:cubicBezTo>
                  <a:lnTo>
                    <a:pt x="31974" y="13565"/>
                  </a:lnTo>
                  <a:cubicBezTo>
                    <a:pt x="31996" y="13552"/>
                    <a:pt x="32019" y="13538"/>
                    <a:pt x="32041" y="13523"/>
                  </a:cubicBezTo>
                  <a:cubicBezTo>
                    <a:pt x="32054" y="13515"/>
                    <a:pt x="32069" y="13506"/>
                    <a:pt x="32082" y="13499"/>
                  </a:cubicBezTo>
                  <a:cubicBezTo>
                    <a:pt x="32106" y="13483"/>
                    <a:pt x="32130" y="13469"/>
                    <a:pt x="32153" y="13453"/>
                  </a:cubicBezTo>
                  <a:cubicBezTo>
                    <a:pt x="32165" y="13446"/>
                    <a:pt x="32175" y="13438"/>
                    <a:pt x="32187" y="13431"/>
                  </a:cubicBezTo>
                  <a:cubicBezTo>
                    <a:pt x="32221" y="13407"/>
                    <a:pt x="32255" y="13384"/>
                    <a:pt x="32288" y="13361"/>
                  </a:cubicBezTo>
                  <a:cubicBezTo>
                    <a:pt x="32308" y="13347"/>
                    <a:pt x="32328" y="13332"/>
                    <a:pt x="32350" y="13316"/>
                  </a:cubicBezTo>
                  <a:cubicBezTo>
                    <a:pt x="32356" y="13312"/>
                    <a:pt x="32362" y="13308"/>
                    <a:pt x="32369" y="13302"/>
                  </a:cubicBezTo>
                  <a:cubicBezTo>
                    <a:pt x="32384" y="13290"/>
                    <a:pt x="32400" y="13279"/>
                    <a:pt x="32414" y="13267"/>
                  </a:cubicBezTo>
                  <a:cubicBezTo>
                    <a:pt x="32420" y="13261"/>
                    <a:pt x="32427" y="13256"/>
                    <a:pt x="32433" y="13251"/>
                  </a:cubicBezTo>
                  <a:cubicBezTo>
                    <a:pt x="32450" y="13237"/>
                    <a:pt x="32467" y="13222"/>
                    <a:pt x="32485" y="13205"/>
                  </a:cubicBezTo>
                  <a:lnTo>
                    <a:pt x="32494" y="13197"/>
                  </a:lnTo>
                  <a:cubicBezTo>
                    <a:pt x="32514" y="13180"/>
                    <a:pt x="32535" y="13161"/>
                    <a:pt x="32554" y="13140"/>
                  </a:cubicBezTo>
                  <a:cubicBezTo>
                    <a:pt x="32557" y="13139"/>
                    <a:pt x="32558" y="13138"/>
                    <a:pt x="32560" y="13136"/>
                  </a:cubicBezTo>
                  <a:close/>
                  <a:moveTo>
                    <a:pt x="37404" y="15020"/>
                  </a:moveTo>
                  <a:cubicBezTo>
                    <a:pt x="37987" y="15039"/>
                    <a:pt x="38568" y="15088"/>
                    <a:pt x="39144" y="15164"/>
                  </a:cubicBezTo>
                  <a:cubicBezTo>
                    <a:pt x="40115" y="15293"/>
                    <a:pt x="41078" y="15506"/>
                    <a:pt x="42016" y="15797"/>
                  </a:cubicBezTo>
                  <a:cubicBezTo>
                    <a:pt x="42087" y="15819"/>
                    <a:pt x="42158" y="15842"/>
                    <a:pt x="42230" y="15865"/>
                  </a:cubicBezTo>
                  <a:cubicBezTo>
                    <a:pt x="42295" y="15886"/>
                    <a:pt x="42359" y="15907"/>
                    <a:pt x="42424" y="15929"/>
                  </a:cubicBezTo>
                  <a:cubicBezTo>
                    <a:pt x="42418" y="16016"/>
                    <a:pt x="42407" y="16103"/>
                    <a:pt x="42399" y="16190"/>
                  </a:cubicBezTo>
                  <a:cubicBezTo>
                    <a:pt x="42391" y="16266"/>
                    <a:pt x="42382" y="16341"/>
                    <a:pt x="42371" y="16417"/>
                  </a:cubicBezTo>
                  <a:cubicBezTo>
                    <a:pt x="42369" y="16437"/>
                    <a:pt x="42366" y="16460"/>
                    <a:pt x="42363" y="16483"/>
                  </a:cubicBezTo>
                  <a:cubicBezTo>
                    <a:pt x="42359" y="16511"/>
                    <a:pt x="42356" y="16540"/>
                    <a:pt x="42352" y="16567"/>
                  </a:cubicBezTo>
                  <a:lnTo>
                    <a:pt x="42330" y="16719"/>
                  </a:lnTo>
                  <a:cubicBezTo>
                    <a:pt x="42292" y="16975"/>
                    <a:pt x="42247" y="17229"/>
                    <a:pt x="42196" y="17481"/>
                  </a:cubicBezTo>
                  <a:cubicBezTo>
                    <a:pt x="42165" y="17639"/>
                    <a:pt x="42130" y="17798"/>
                    <a:pt x="42092" y="17955"/>
                  </a:cubicBezTo>
                  <a:cubicBezTo>
                    <a:pt x="42058" y="18099"/>
                    <a:pt x="42022" y="18242"/>
                    <a:pt x="41983" y="18385"/>
                  </a:cubicBezTo>
                  <a:cubicBezTo>
                    <a:pt x="41789" y="19110"/>
                    <a:pt x="41539" y="19820"/>
                    <a:pt x="41234" y="20514"/>
                  </a:cubicBezTo>
                  <a:cubicBezTo>
                    <a:pt x="40485" y="20266"/>
                    <a:pt x="39722" y="20062"/>
                    <a:pt x="38947" y="19906"/>
                  </a:cubicBezTo>
                  <a:cubicBezTo>
                    <a:pt x="38935" y="19905"/>
                    <a:pt x="38924" y="19903"/>
                    <a:pt x="38913" y="19903"/>
                  </a:cubicBezTo>
                  <a:cubicBezTo>
                    <a:pt x="38909" y="19903"/>
                    <a:pt x="38904" y="19903"/>
                    <a:pt x="38900" y="19904"/>
                  </a:cubicBezTo>
                  <a:cubicBezTo>
                    <a:pt x="38465" y="19480"/>
                    <a:pt x="38092" y="18988"/>
                    <a:pt x="37786" y="18443"/>
                  </a:cubicBezTo>
                  <a:cubicBezTo>
                    <a:pt x="37474" y="17887"/>
                    <a:pt x="37287" y="17273"/>
                    <a:pt x="37171" y="16650"/>
                  </a:cubicBezTo>
                  <a:cubicBezTo>
                    <a:pt x="37050" y="15996"/>
                    <a:pt x="37142" y="15467"/>
                    <a:pt x="37404" y="15020"/>
                  </a:cubicBezTo>
                  <a:close/>
                  <a:moveTo>
                    <a:pt x="42723" y="16035"/>
                  </a:moveTo>
                  <a:cubicBezTo>
                    <a:pt x="42818" y="16070"/>
                    <a:pt x="42913" y="16104"/>
                    <a:pt x="43007" y="16139"/>
                  </a:cubicBezTo>
                  <a:cubicBezTo>
                    <a:pt x="42996" y="16245"/>
                    <a:pt x="42984" y="16350"/>
                    <a:pt x="42971" y="16455"/>
                  </a:cubicBezTo>
                  <a:cubicBezTo>
                    <a:pt x="42965" y="16506"/>
                    <a:pt x="42957" y="16556"/>
                    <a:pt x="42950" y="16606"/>
                  </a:cubicBezTo>
                  <a:cubicBezTo>
                    <a:pt x="42943" y="16657"/>
                    <a:pt x="42938" y="16708"/>
                    <a:pt x="42931" y="16757"/>
                  </a:cubicBezTo>
                  <a:cubicBezTo>
                    <a:pt x="42917" y="16849"/>
                    <a:pt x="42903" y="16941"/>
                    <a:pt x="42888" y="17034"/>
                  </a:cubicBezTo>
                  <a:cubicBezTo>
                    <a:pt x="42869" y="17152"/>
                    <a:pt x="42847" y="17272"/>
                    <a:pt x="42826" y="17389"/>
                  </a:cubicBezTo>
                  <a:cubicBezTo>
                    <a:pt x="42803" y="17517"/>
                    <a:pt x="42776" y="17643"/>
                    <a:pt x="42748" y="17770"/>
                  </a:cubicBezTo>
                  <a:cubicBezTo>
                    <a:pt x="42646" y="18249"/>
                    <a:pt x="42520" y="18726"/>
                    <a:pt x="42371" y="19194"/>
                  </a:cubicBezTo>
                  <a:cubicBezTo>
                    <a:pt x="42334" y="19311"/>
                    <a:pt x="42296" y="19430"/>
                    <a:pt x="42255" y="19547"/>
                  </a:cubicBezTo>
                  <a:cubicBezTo>
                    <a:pt x="42218" y="19658"/>
                    <a:pt x="42179" y="19770"/>
                    <a:pt x="42137" y="19881"/>
                  </a:cubicBezTo>
                  <a:cubicBezTo>
                    <a:pt x="42034" y="20158"/>
                    <a:pt x="41922" y="20435"/>
                    <a:pt x="41803" y="20709"/>
                  </a:cubicBezTo>
                  <a:cubicBezTo>
                    <a:pt x="41803" y="20712"/>
                    <a:pt x="41803" y="20712"/>
                    <a:pt x="41801" y="20713"/>
                  </a:cubicBezTo>
                  <a:cubicBezTo>
                    <a:pt x="41716" y="20683"/>
                    <a:pt x="41625" y="20650"/>
                    <a:pt x="41523" y="20614"/>
                  </a:cubicBezTo>
                  <a:cubicBezTo>
                    <a:pt x="41523" y="20614"/>
                    <a:pt x="41523" y="20613"/>
                    <a:pt x="41524" y="20612"/>
                  </a:cubicBezTo>
                  <a:cubicBezTo>
                    <a:pt x="41730" y="20143"/>
                    <a:pt x="41909" y="19667"/>
                    <a:pt x="42065" y="19184"/>
                  </a:cubicBezTo>
                  <a:cubicBezTo>
                    <a:pt x="42104" y="19060"/>
                    <a:pt x="42144" y="18937"/>
                    <a:pt x="42180" y="18813"/>
                  </a:cubicBezTo>
                  <a:cubicBezTo>
                    <a:pt x="42219" y="18681"/>
                    <a:pt x="42256" y="18547"/>
                    <a:pt x="42291" y="18414"/>
                  </a:cubicBezTo>
                  <a:cubicBezTo>
                    <a:pt x="42407" y="17973"/>
                    <a:pt x="42505" y="17527"/>
                    <a:pt x="42581" y="17076"/>
                  </a:cubicBezTo>
                  <a:cubicBezTo>
                    <a:pt x="42601" y="16968"/>
                    <a:pt x="42619" y="16859"/>
                    <a:pt x="42635" y="16750"/>
                  </a:cubicBezTo>
                  <a:cubicBezTo>
                    <a:pt x="42636" y="16744"/>
                    <a:pt x="42636" y="16738"/>
                    <a:pt x="42637" y="16733"/>
                  </a:cubicBezTo>
                  <a:cubicBezTo>
                    <a:pt x="42644" y="16683"/>
                    <a:pt x="42652" y="16634"/>
                    <a:pt x="42659" y="16583"/>
                  </a:cubicBezTo>
                  <a:cubicBezTo>
                    <a:pt x="42666" y="16535"/>
                    <a:pt x="42672" y="16486"/>
                    <a:pt x="42678" y="16437"/>
                  </a:cubicBezTo>
                  <a:lnTo>
                    <a:pt x="42678" y="16433"/>
                  </a:lnTo>
                  <a:cubicBezTo>
                    <a:pt x="42695" y="16301"/>
                    <a:pt x="42710" y="16168"/>
                    <a:pt x="42723" y="16035"/>
                  </a:cubicBezTo>
                  <a:close/>
                  <a:moveTo>
                    <a:pt x="43299" y="16252"/>
                  </a:moveTo>
                  <a:cubicBezTo>
                    <a:pt x="43434" y="16307"/>
                    <a:pt x="43572" y="16364"/>
                    <a:pt x="43707" y="16422"/>
                  </a:cubicBezTo>
                  <a:cubicBezTo>
                    <a:pt x="43839" y="16478"/>
                    <a:pt x="43971" y="16538"/>
                    <a:pt x="44100" y="16599"/>
                  </a:cubicBezTo>
                  <a:cubicBezTo>
                    <a:pt x="44121" y="16607"/>
                    <a:pt x="44143" y="16616"/>
                    <a:pt x="44163" y="16627"/>
                  </a:cubicBezTo>
                  <a:cubicBezTo>
                    <a:pt x="44159" y="16670"/>
                    <a:pt x="44153" y="16715"/>
                    <a:pt x="44147" y="16759"/>
                  </a:cubicBezTo>
                  <a:cubicBezTo>
                    <a:pt x="44141" y="16809"/>
                    <a:pt x="44134" y="16859"/>
                    <a:pt x="44127" y="16910"/>
                  </a:cubicBezTo>
                  <a:cubicBezTo>
                    <a:pt x="44053" y="17451"/>
                    <a:pt x="43944" y="17986"/>
                    <a:pt x="43798" y="18511"/>
                  </a:cubicBezTo>
                  <a:cubicBezTo>
                    <a:pt x="43625" y="19124"/>
                    <a:pt x="43402" y="19731"/>
                    <a:pt x="43073" y="20281"/>
                  </a:cubicBezTo>
                  <a:cubicBezTo>
                    <a:pt x="43066" y="20294"/>
                    <a:pt x="43060" y="20305"/>
                    <a:pt x="43051" y="20318"/>
                  </a:cubicBezTo>
                  <a:cubicBezTo>
                    <a:pt x="43033" y="20351"/>
                    <a:pt x="43013" y="20381"/>
                    <a:pt x="42993" y="20412"/>
                  </a:cubicBezTo>
                  <a:cubicBezTo>
                    <a:pt x="42967" y="20456"/>
                    <a:pt x="42938" y="20499"/>
                    <a:pt x="42906" y="20542"/>
                  </a:cubicBezTo>
                  <a:cubicBezTo>
                    <a:pt x="42795" y="20702"/>
                    <a:pt x="42672" y="20853"/>
                    <a:pt x="42533" y="20993"/>
                  </a:cubicBezTo>
                  <a:cubicBezTo>
                    <a:pt x="42485" y="20974"/>
                    <a:pt x="42439" y="20954"/>
                    <a:pt x="42391" y="20934"/>
                  </a:cubicBezTo>
                  <a:cubicBezTo>
                    <a:pt x="42342" y="20916"/>
                    <a:pt x="42295" y="20897"/>
                    <a:pt x="42248" y="20879"/>
                  </a:cubicBezTo>
                  <a:cubicBezTo>
                    <a:pt x="42195" y="20858"/>
                    <a:pt x="42143" y="20838"/>
                    <a:pt x="42089" y="20817"/>
                  </a:cubicBezTo>
                  <a:cubicBezTo>
                    <a:pt x="42161" y="20652"/>
                    <a:pt x="42230" y="20485"/>
                    <a:pt x="42295" y="20318"/>
                  </a:cubicBezTo>
                  <a:cubicBezTo>
                    <a:pt x="42313" y="20272"/>
                    <a:pt x="42331" y="20224"/>
                    <a:pt x="42350" y="20178"/>
                  </a:cubicBezTo>
                  <a:cubicBezTo>
                    <a:pt x="42364" y="20140"/>
                    <a:pt x="42379" y="20102"/>
                    <a:pt x="42392" y="20066"/>
                  </a:cubicBezTo>
                  <a:cubicBezTo>
                    <a:pt x="42397" y="20056"/>
                    <a:pt x="42399" y="20046"/>
                    <a:pt x="42404" y="20037"/>
                  </a:cubicBezTo>
                  <a:cubicBezTo>
                    <a:pt x="42418" y="19999"/>
                    <a:pt x="42432" y="19963"/>
                    <a:pt x="42444" y="19925"/>
                  </a:cubicBezTo>
                  <a:cubicBezTo>
                    <a:pt x="42586" y="19535"/>
                    <a:pt x="42713" y="19140"/>
                    <a:pt x="42823" y="18741"/>
                  </a:cubicBezTo>
                  <a:cubicBezTo>
                    <a:pt x="42870" y="18569"/>
                    <a:pt x="42916" y="18395"/>
                    <a:pt x="42957" y="18221"/>
                  </a:cubicBezTo>
                  <a:cubicBezTo>
                    <a:pt x="42992" y="18074"/>
                    <a:pt x="43026" y="17928"/>
                    <a:pt x="43056" y="17781"/>
                  </a:cubicBezTo>
                  <a:cubicBezTo>
                    <a:pt x="43126" y="17452"/>
                    <a:pt x="43184" y="17121"/>
                    <a:pt x="43231" y="16788"/>
                  </a:cubicBezTo>
                  <a:cubicBezTo>
                    <a:pt x="43239" y="16737"/>
                    <a:pt x="43246" y="16687"/>
                    <a:pt x="43252" y="16637"/>
                  </a:cubicBezTo>
                  <a:cubicBezTo>
                    <a:pt x="43259" y="16587"/>
                    <a:pt x="43265" y="16536"/>
                    <a:pt x="43271" y="16486"/>
                  </a:cubicBezTo>
                  <a:cubicBezTo>
                    <a:pt x="43281" y="16407"/>
                    <a:pt x="43289" y="16331"/>
                    <a:pt x="43299" y="16252"/>
                  </a:cubicBezTo>
                  <a:close/>
                  <a:moveTo>
                    <a:pt x="35481" y="15067"/>
                  </a:moveTo>
                  <a:lnTo>
                    <a:pt x="35481" y="15067"/>
                  </a:lnTo>
                  <a:cubicBezTo>
                    <a:pt x="35267" y="15977"/>
                    <a:pt x="35283" y="16920"/>
                    <a:pt x="35327" y="17852"/>
                  </a:cubicBezTo>
                  <a:cubicBezTo>
                    <a:pt x="35381" y="18938"/>
                    <a:pt x="35463" y="20026"/>
                    <a:pt x="35568" y="21109"/>
                  </a:cubicBezTo>
                  <a:cubicBezTo>
                    <a:pt x="35501" y="21120"/>
                    <a:pt x="35435" y="21132"/>
                    <a:pt x="35368" y="21145"/>
                  </a:cubicBezTo>
                  <a:cubicBezTo>
                    <a:pt x="35315" y="21155"/>
                    <a:pt x="35263" y="21165"/>
                    <a:pt x="35213" y="21177"/>
                  </a:cubicBezTo>
                  <a:cubicBezTo>
                    <a:pt x="35162" y="21187"/>
                    <a:pt x="35112" y="21199"/>
                    <a:pt x="35062" y="21208"/>
                  </a:cubicBezTo>
                  <a:cubicBezTo>
                    <a:pt x="34379" y="21359"/>
                    <a:pt x="33702" y="21551"/>
                    <a:pt x="33006" y="21619"/>
                  </a:cubicBezTo>
                  <a:cubicBezTo>
                    <a:pt x="32788" y="21641"/>
                    <a:pt x="32570" y="21650"/>
                    <a:pt x="32352" y="21650"/>
                  </a:cubicBezTo>
                  <a:cubicBezTo>
                    <a:pt x="31762" y="21650"/>
                    <a:pt x="31171" y="21583"/>
                    <a:pt x="30585" y="21515"/>
                  </a:cubicBezTo>
                  <a:cubicBezTo>
                    <a:pt x="30240" y="19861"/>
                    <a:pt x="30103" y="18172"/>
                    <a:pt x="30173" y="16487"/>
                  </a:cubicBezTo>
                  <a:cubicBezTo>
                    <a:pt x="30179" y="16346"/>
                    <a:pt x="30186" y="16207"/>
                    <a:pt x="30195" y="16066"/>
                  </a:cubicBezTo>
                  <a:cubicBezTo>
                    <a:pt x="30248" y="16058"/>
                    <a:pt x="30302" y="16049"/>
                    <a:pt x="30358" y="16038"/>
                  </a:cubicBezTo>
                  <a:cubicBezTo>
                    <a:pt x="30376" y="16036"/>
                    <a:pt x="30398" y="16031"/>
                    <a:pt x="30420" y="16027"/>
                  </a:cubicBezTo>
                  <a:cubicBezTo>
                    <a:pt x="30544" y="16361"/>
                    <a:pt x="30686" y="16639"/>
                    <a:pt x="30853" y="16876"/>
                  </a:cubicBezTo>
                  <a:cubicBezTo>
                    <a:pt x="31220" y="17395"/>
                    <a:pt x="31717" y="17741"/>
                    <a:pt x="32252" y="17846"/>
                  </a:cubicBezTo>
                  <a:cubicBezTo>
                    <a:pt x="32371" y="17870"/>
                    <a:pt x="32494" y="17881"/>
                    <a:pt x="32617" y="17881"/>
                  </a:cubicBezTo>
                  <a:cubicBezTo>
                    <a:pt x="32901" y="17881"/>
                    <a:pt x="33192" y="17818"/>
                    <a:pt x="33467" y="17701"/>
                  </a:cubicBezTo>
                  <a:cubicBezTo>
                    <a:pt x="33513" y="17680"/>
                    <a:pt x="33557" y="17661"/>
                    <a:pt x="33602" y="17637"/>
                  </a:cubicBezTo>
                  <a:cubicBezTo>
                    <a:pt x="33648" y="17614"/>
                    <a:pt x="33691" y="17590"/>
                    <a:pt x="33736" y="17563"/>
                  </a:cubicBezTo>
                  <a:cubicBezTo>
                    <a:pt x="33759" y="17550"/>
                    <a:pt x="33782" y="17535"/>
                    <a:pt x="33804" y="17521"/>
                  </a:cubicBezTo>
                  <a:cubicBezTo>
                    <a:pt x="34222" y="17252"/>
                    <a:pt x="34576" y="16841"/>
                    <a:pt x="34830" y="16332"/>
                  </a:cubicBezTo>
                  <a:cubicBezTo>
                    <a:pt x="35022" y="15947"/>
                    <a:pt x="35144" y="15530"/>
                    <a:pt x="35192" y="15092"/>
                  </a:cubicBezTo>
                  <a:cubicBezTo>
                    <a:pt x="35289" y="15083"/>
                    <a:pt x="35385" y="15074"/>
                    <a:pt x="35481" y="15067"/>
                  </a:cubicBezTo>
                  <a:close/>
                  <a:moveTo>
                    <a:pt x="28966" y="16301"/>
                  </a:moveTo>
                  <a:lnTo>
                    <a:pt x="28966" y="16301"/>
                  </a:lnTo>
                  <a:cubicBezTo>
                    <a:pt x="28892" y="17010"/>
                    <a:pt x="28790" y="17714"/>
                    <a:pt x="28729" y="18424"/>
                  </a:cubicBezTo>
                  <a:cubicBezTo>
                    <a:pt x="28677" y="19059"/>
                    <a:pt x="28689" y="19689"/>
                    <a:pt x="28719" y="20322"/>
                  </a:cubicBezTo>
                  <a:cubicBezTo>
                    <a:pt x="28725" y="20440"/>
                    <a:pt x="28731" y="20557"/>
                    <a:pt x="28739" y="20677"/>
                  </a:cubicBezTo>
                  <a:lnTo>
                    <a:pt x="28756" y="20977"/>
                  </a:lnTo>
                  <a:cubicBezTo>
                    <a:pt x="28789" y="21553"/>
                    <a:pt x="28818" y="22130"/>
                    <a:pt x="28811" y="22707"/>
                  </a:cubicBezTo>
                  <a:cubicBezTo>
                    <a:pt x="27721" y="22515"/>
                    <a:pt x="26657" y="22184"/>
                    <a:pt x="25632" y="21717"/>
                  </a:cubicBezTo>
                  <a:cubicBezTo>
                    <a:pt x="25721" y="21467"/>
                    <a:pt x="25811" y="21219"/>
                    <a:pt x="25901" y="20972"/>
                  </a:cubicBezTo>
                  <a:cubicBezTo>
                    <a:pt x="26166" y="20241"/>
                    <a:pt x="26412" y="19500"/>
                    <a:pt x="26702" y="18779"/>
                  </a:cubicBezTo>
                  <a:cubicBezTo>
                    <a:pt x="26936" y="18193"/>
                    <a:pt x="27224" y="17604"/>
                    <a:pt x="27645" y="17130"/>
                  </a:cubicBezTo>
                  <a:cubicBezTo>
                    <a:pt x="27852" y="16899"/>
                    <a:pt x="28086" y="16699"/>
                    <a:pt x="28356" y="16547"/>
                  </a:cubicBezTo>
                  <a:cubicBezTo>
                    <a:pt x="28548" y="16437"/>
                    <a:pt x="28754" y="16360"/>
                    <a:pt x="28966" y="16301"/>
                  </a:cubicBezTo>
                  <a:close/>
                  <a:moveTo>
                    <a:pt x="39110" y="20250"/>
                  </a:moveTo>
                  <a:cubicBezTo>
                    <a:pt x="39829" y="20403"/>
                    <a:pt x="40538" y="20600"/>
                    <a:pt x="41234" y="20834"/>
                  </a:cubicBezTo>
                  <a:cubicBezTo>
                    <a:pt x="41244" y="20839"/>
                    <a:pt x="41256" y="20845"/>
                    <a:pt x="41268" y="20850"/>
                  </a:cubicBezTo>
                  <a:cubicBezTo>
                    <a:pt x="41495" y="20926"/>
                    <a:pt x="41668" y="20987"/>
                    <a:pt x="41829" y="21048"/>
                  </a:cubicBezTo>
                  <a:cubicBezTo>
                    <a:pt x="41840" y="21053"/>
                    <a:pt x="41851" y="21054"/>
                    <a:pt x="41861" y="21055"/>
                  </a:cubicBezTo>
                  <a:cubicBezTo>
                    <a:pt x="41935" y="21083"/>
                    <a:pt x="42010" y="21111"/>
                    <a:pt x="42085" y="21140"/>
                  </a:cubicBezTo>
                  <a:cubicBezTo>
                    <a:pt x="41970" y="21309"/>
                    <a:pt x="41846" y="21472"/>
                    <a:pt x="41709" y="21625"/>
                  </a:cubicBezTo>
                  <a:cubicBezTo>
                    <a:pt x="41255" y="22134"/>
                    <a:pt x="40685" y="22553"/>
                    <a:pt x="40047" y="22802"/>
                  </a:cubicBezTo>
                  <a:cubicBezTo>
                    <a:pt x="39909" y="22855"/>
                    <a:pt x="39769" y="22900"/>
                    <a:pt x="39630" y="22936"/>
                  </a:cubicBezTo>
                  <a:cubicBezTo>
                    <a:pt x="39499" y="22130"/>
                    <a:pt x="39353" y="21327"/>
                    <a:pt x="39174" y="20528"/>
                  </a:cubicBezTo>
                  <a:cubicBezTo>
                    <a:pt x="39154" y="20435"/>
                    <a:pt x="39132" y="20343"/>
                    <a:pt x="39110" y="20250"/>
                  </a:cubicBezTo>
                  <a:close/>
                  <a:moveTo>
                    <a:pt x="36789" y="15012"/>
                  </a:moveTo>
                  <a:cubicBezTo>
                    <a:pt x="36895" y="15012"/>
                    <a:pt x="37000" y="15012"/>
                    <a:pt x="37106" y="15014"/>
                  </a:cubicBezTo>
                  <a:cubicBezTo>
                    <a:pt x="37010" y="15199"/>
                    <a:pt x="36938" y="15403"/>
                    <a:pt x="36895" y="15636"/>
                  </a:cubicBezTo>
                  <a:cubicBezTo>
                    <a:pt x="36763" y="16379"/>
                    <a:pt x="37015" y="17302"/>
                    <a:pt x="37306" y="17980"/>
                  </a:cubicBezTo>
                  <a:cubicBezTo>
                    <a:pt x="37653" y="18788"/>
                    <a:pt x="38147" y="19495"/>
                    <a:pt x="38759" y="20085"/>
                  </a:cubicBezTo>
                  <a:cubicBezTo>
                    <a:pt x="38760" y="20098"/>
                    <a:pt x="38762" y="20111"/>
                    <a:pt x="38767" y="20122"/>
                  </a:cubicBezTo>
                  <a:cubicBezTo>
                    <a:pt x="38993" y="21071"/>
                    <a:pt x="39174" y="22031"/>
                    <a:pt x="39330" y="22994"/>
                  </a:cubicBezTo>
                  <a:cubicBezTo>
                    <a:pt x="39224" y="22911"/>
                    <a:pt x="39116" y="22826"/>
                    <a:pt x="39003" y="22747"/>
                  </a:cubicBezTo>
                  <a:cubicBezTo>
                    <a:pt x="38782" y="22591"/>
                    <a:pt x="38593" y="22385"/>
                    <a:pt x="38435" y="22167"/>
                  </a:cubicBezTo>
                  <a:cubicBezTo>
                    <a:pt x="38098" y="21703"/>
                    <a:pt x="37880" y="21164"/>
                    <a:pt x="37691" y="20627"/>
                  </a:cubicBezTo>
                  <a:cubicBezTo>
                    <a:pt x="37470" y="20005"/>
                    <a:pt x="37288" y="19367"/>
                    <a:pt x="37147" y="18721"/>
                  </a:cubicBezTo>
                  <a:cubicBezTo>
                    <a:pt x="36880" y="17503"/>
                    <a:pt x="36765" y="16258"/>
                    <a:pt x="36789" y="15012"/>
                  </a:cubicBezTo>
                  <a:close/>
                  <a:moveTo>
                    <a:pt x="25531" y="22007"/>
                  </a:moveTo>
                  <a:cubicBezTo>
                    <a:pt x="26585" y="22486"/>
                    <a:pt x="27683" y="22823"/>
                    <a:pt x="28802" y="23015"/>
                  </a:cubicBezTo>
                  <a:cubicBezTo>
                    <a:pt x="28798" y="23113"/>
                    <a:pt x="28793" y="23209"/>
                    <a:pt x="28786" y="23307"/>
                  </a:cubicBezTo>
                  <a:cubicBezTo>
                    <a:pt x="27635" y="23114"/>
                    <a:pt x="26510" y="22773"/>
                    <a:pt x="25432" y="22285"/>
                  </a:cubicBezTo>
                  <a:cubicBezTo>
                    <a:pt x="25438" y="22269"/>
                    <a:pt x="25443" y="22255"/>
                    <a:pt x="25449" y="22239"/>
                  </a:cubicBezTo>
                  <a:cubicBezTo>
                    <a:pt x="25476" y="22161"/>
                    <a:pt x="25503" y="22083"/>
                    <a:pt x="25531" y="22007"/>
                  </a:cubicBezTo>
                  <a:close/>
                  <a:moveTo>
                    <a:pt x="25333" y="22574"/>
                  </a:moveTo>
                  <a:cubicBezTo>
                    <a:pt x="26435" y="23070"/>
                    <a:pt x="27584" y="23417"/>
                    <a:pt x="28760" y="23611"/>
                  </a:cubicBezTo>
                  <a:cubicBezTo>
                    <a:pt x="28725" y="23927"/>
                    <a:pt x="28663" y="24242"/>
                    <a:pt x="28612" y="24556"/>
                  </a:cubicBezTo>
                  <a:lnTo>
                    <a:pt x="27645" y="24235"/>
                  </a:lnTo>
                  <a:cubicBezTo>
                    <a:pt x="27059" y="24039"/>
                    <a:pt x="26473" y="23845"/>
                    <a:pt x="25887" y="23649"/>
                  </a:cubicBezTo>
                  <a:cubicBezTo>
                    <a:pt x="25753" y="23603"/>
                    <a:pt x="25617" y="23557"/>
                    <a:pt x="25480" y="23513"/>
                  </a:cubicBezTo>
                  <a:cubicBezTo>
                    <a:pt x="25469" y="23510"/>
                    <a:pt x="25459" y="23507"/>
                    <a:pt x="25449" y="23507"/>
                  </a:cubicBezTo>
                  <a:cubicBezTo>
                    <a:pt x="25328" y="23441"/>
                    <a:pt x="25207" y="23375"/>
                    <a:pt x="25089" y="23305"/>
                  </a:cubicBezTo>
                  <a:cubicBezTo>
                    <a:pt x="25167" y="23059"/>
                    <a:pt x="25248" y="22817"/>
                    <a:pt x="25333" y="22574"/>
                  </a:cubicBezTo>
                  <a:close/>
                  <a:moveTo>
                    <a:pt x="53170" y="22074"/>
                  </a:moveTo>
                  <a:cubicBezTo>
                    <a:pt x="53259" y="22074"/>
                    <a:pt x="53348" y="22112"/>
                    <a:pt x="53406" y="22188"/>
                  </a:cubicBezTo>
                  <a:cubicBezTo>
                    <a:pt x="53505" y="22319"/>
                    <a:pt x="53481" y="22505"/>
                    <a:pt x="53352" y="22603"/>
                  </a:cubicBezTo>
                  <a:lnTo>
                    <a:pt x="49286" y="25731"/>
                  </a:lnTo>
                  <a:cubicBezTo>
                    <a:pt x="49258" y="25481"/>
                    <a:pt x="49265" y="25231"/>
                    <a:pt x="49290" y="24981"/>
                  </a:cubicBezTo>
                  <a:lnTo>
                    <a:pt x="52990" y="22134"/>
                  </a:lnTo>
                  <a:cubicBezTo>
                    <a:pt x="53045" y="22094"/>
                    <a:pt x="53108" y="22074"/>
                    <a:pt x="53170" y="22074"/>
                  </a:cubicBezTo>
                  <a:close/>
                  <a:moveTo>
                    <a:pt x="23522" y="6897"/>
                  </a:moveTo>
                  <a:lnTo>
                    <a:pt x="23522" y="6897"/>
                  </a:lnTo>
                  <a:cubicBezTo>
                    <a:pt x="23447" y="7348"/>
                    <a:pt x="23443" y="7853"/>
                    <a:pt x="23512" y="8409"/>
                  </a:cubicBezTo>
                  <a:cubicBezTo>
                    <a:pt x="23542" y="8658"/>
                    <a:pt x="23586" y="8905"/>
                    <a:pt x="23639" y="9144"/>
                  </a:cubicBezTo>
                  <a:cubicBezTo>
                    <a:pt x="23596" y="9315"/>
                    <a:pt x="23611" y="9466"/>
                    <a:pt x="23703" y="9567"/>
                  </a:cubicBezTo>
                  <a:cubicBezTo>
                    <a:pt x="23719" y="9585"/>
                    <a:pt x="23737" y="9601"/>
                    <a:pt x="23755" y="9614"/>
                  </a:cubicBezTo>
                  <a:cubicBezTo>
                    <a:pt x="23841" y="9926"/>
                    <a:pt x="23936" y="10217"/>
                    <a:pt x="24029" y="10476"/>
                  </a:cubicBezTo>
                  <a:cubicBezTo>
                    <a:pt x="24048" y="10527"/>
                    <a:pt x="24068" y="10577"/>
                    <a:pt x="24085" y="10626"/>
                  </a:cubicBezTo>
                  <a:cubicBezTo>
                    <a:pt x="24105" y="10678"/>
                    <a:pt x="24124" y="10728"/>
                    <a:pt x="24143" y="10776"/>
                  </a:cubicBezTo>
                  <a:cubicBezTo>
                    <a:pt x="24213" y="10952"/>
                    <a:pt x="24278" y="11105"/>
                    <a:pt x="24332" y="11230"/>
                  </a:cubicBezTo>
                  <a:cubicBezTo>
                    <a:pt x="24824" y="12343"/>
                    <a:pt x="25375" y="13165"/>
                    <a:pt x="26014" y="13747"/>
                  </a:cubicBezTo>
                  <a:cubicBezTo>
                    <a:pt x="26636" y="14313"/>
                    <a:pt x="27492" y="14602"/>
                    <a:pt x="28480" y="14602"/>
                  </a:cubicBezTo>
                  <a:cubicBezTo>
                    <a:pt x="29023" y="14602"/>
                    <a:pt x="29606" y="14514"/>
                    <a:pt x="30210" y="14337"/>
                  </a:cubicBezTo>
                  <a:lnTo>
                    <a:pt x="30457" y="14778"/>
                  </a:lnTo>
                  <a:lnTo>
                    <a:pt x="30563" y="14968"/>
                  </a:lnTo>
                  <a:lnTo>
                    <a:pt x="30667" y="15154"/>
                  </a:lnTo>
                  <a:lnTo>
                    <a:pt x="30927" y="15617"/>
                  </a:lnTo>
                  <a:cubicBezTo>
                    <a:pt x="30765" y="15652"/>
                    <a:pt x="30626" y="15680"/>
                    <a:pt x="30492" y="15705"/>
                  </a:cubicBezTo>
                  <a:cubicBezTo>
                    <a:pt x="30489" y="15705"/>
                    <a:pt x="30486" y="15706"/>
                    <a:pt x="30482" y="15709"/>
                  </a:cubicBezTo>
                  <a:cubicBezTo>
                    <a:pt x="30479" y="15710"/>
                    <a:pt x="30476" y="15710"/>
                    <a:pt x="30474" y="15711"/>
                  </a:cubicBezTo>
                  <a:cubicBezTo>
                    <a:pt x="30419" y="15721"/>
                    <a:pt x="30367" y="15732"/>
                    <a:pt x="30313" y="15740"/>
                  </a:cubicBezTo>
                  <a:cubicBezTo>
                    <a:pt x="30276" y="15747"/>
                    <a:pt x="30239" y="15753"/>
                    <a:pt x="30202" y="15761"/>
                  </a:cubicBezTo>
                  <a:cubicBezTo>
                    <a:pt x="30193" y="15739"/>
                    <a:pt x="30179" y="15720"/>
                    <a:pt x="30161" y="15705"/>
                  </a:cubicBezTo>
                  <a:cubicBezTo>
                    <a:pt x="30130" y="15681"/>
                    <a:pt x="30088" y="15668"/>
                    <a:pt x="30048" y="15668"/>
                  </a:cubicBezTo>
                  <a:cubicBezTo>
                    <a:pt x="30037" y="15668"/>
                    <a:pt x="30027" y="15669"/>
                    <a:pt x="30018" y="15670"/>
                  </a:cubicBezTo>
                  <a:cubicBezTo>
                    <a:pt x="29716" y="15724"/>
                    <a:pt x="29413" y="15779"/>
                    <a:pt x="29111" y="15833"/>
                  </a:cubicBezTo>
                  <a:cubicBezTo>
                    <a:pt x="29042" y="15844"/>
                    <a:pt x="29006" y="15915"/>
                    <a:pt x="29000" y="15978"/>
                  </a:cubicBezTo>
                  <a:cubicBezTo>
                    <a:pt x="28891" y="16006"/>
                    <a:pt x="28782" y="16037"/>
                    <a:pt x="28676" y="16074"/>
                  </a:cubicBezTo>
                  <a:cubicBezTo>
                    <a:pt x="28342" y="16191"/>
                    <a:pt x="28038" y="16366"/>
                    <a:pt x="27766" y="16592"/>
                  </a:cubicBezTo>
                  <a:cubicBezTo>
                    <a:pt x="27265" y="17011"/>
                    <a:pt x="26911" y="17585"/>
                    <a:pt x="26636" y="18171"/>
                  </a:cubicBezTo>
                  <a:cubicBezTo>
                    <a:pt x="26325" y="18839"/>
                    <a:pt x="26096" y="19542"/>
                    <a:pt x="25847" y="20235"/>
                  </a:cubicBezTo>
                  <a:cubicBezTo>
                    <a:pt x="25613" y="20881"/>
                    <a:pt x="25375" y="21526"/>
                    <a:pt x="25149" y="22175"/>
                  </a:cubicBezTo>
                  <a:cubicBezTo>
                    <a:pt x="25133" y="22222"/>
                    <a:pt x="25115" y="22268"/>
                    <a:pt x="25100" y="22314"/>
                  </a:cubicBezTo>
                  <a:lnTo>
                    <a:pt x="25100" y="22318"/>
                  </a:lnTo>
                  <a:cubicBezTo>
                    <a:pt x="25054" y="22452"/>
                    <a:pt x="25008" y="22587"/>
                    <a:pt x="24962" y="22722"/>
                  </a:cubicBezTo>
                  <a:cubicBezTo>
                    <a:pt x="24894" y="22925"/>
                    <a:pt x="24828" y="23128"/>
                    <a:pt x="24762" y="23333"/>
                  </a:cubicBezTo>
                  <a:cubicBezTo>
                    <a:pt x="24742" y="23397"/>
                    <a:pt x="24777" y="23470"/>
                    <a:pt x="24831" y="23504"/>
                  </a:cubicBezTo>
                  <a:cubicBezTo>
                    <a:pt x="24970" y="23589"/>
                    <a:pt x="25113" y="23668"/>
                    <a:pt x="25255" y="23746"/>
                  </a:cubicBezTo>
                  <a:cubicBezTo>
                    <a:pt x="24921" y="24844"/>
                    <a:pt x="24673" y="25963"/>
                    <a:pt x="24506" y="27097"/>
                  </a:cubicBezTo>
                  <a:cubicBezTo>
                    <a:pt x="24015" y="26828"/>
                    <a:pt x="23582" y="26452"/>
                    <a:pt x="23261" y="25989"/>
                  </a:cubicBezTo>
                  <a:cubicBezTo>
                    <a:pt x="22761" y="25269"/>
                    <a:pt x="22515" y="24392"/>
                    <a:pt x="22577" y="23517"/>
                  </a:cubicBezTo>
                  <a:cubicBezTo>
                    <a:pt x="22640" y="22617"/>
                    <a:pt x="22989" y="21697"/>
                    <a:pt x="22752" y="20795"/>
                  </a:cubicBezTo>
                  <a:cubicBezTo>
                    <a:pt x="22645" y="20388"/>
                    <a:pt x="22407" y="20047"/>
                    <a:pt x="22113" y="19751"/>
                  </a:cubicBezTo>
                  <a:cubicBezTo>
                    <a:pt x="21834" y="19469"/>
                    <a:pt x="21516" y="19223"/>
                    <a:pt x="21250" y="18923"/>
                  </a:cubicBezTo>
                  <a:cubicBezTo>
                    <a:pt x="20674" y="18271"/>
                    <a:pt x="20616" y="17383"/>
                    <a:pt x="20831" y="16573"/>
                  </a:cubicBezTo>
                  <a:cubicBezTo>
                    <a:pt x="21068" y="15682"/>
                    <a:pt x="21620" y="14925"/>
                    <a:pt x="22131" y="14173"/>
                  </a:cubicBezTo>
                  <a:cubicBezTo>
                    <a:pt x="22637" y="13428"/>
                    <a:pt x="23280" y="12558"/>
                    <a:pt x="23104" y="11603"/>
                  </a:cubicBezTo>
                  <a:cubicBezTo>
                    <a:pt x="23051" y="11314"/>
                    <a:pt x="22935" y="11045"/>
                    <a:pt x="22805" y="10782"/>
                  </a:cubicBezTo>
                  <a:cubicBezTo>
                    <a:pt x="22781" y="10731"/>
                    <a:pt x="22755" y="10679"/>
                    <a:pt x="22728" y="10628"/>
                  </a:cubicBezTo>
                  <a:cubicBezTo>
                    <a:pt x="22703" y="10577"/>
                    <a:pt x="22677" y="10525"/>
                    <a:pt x="22652" y="10475"/>
                  </a:cubicBezTo>
                  <a:cubicBezTo>
                    <a:pt x="22634" y="10440"/>
                    <a:pt x="22617" y="10403"/>
                    <a:pt x="22599" y="10368"/>
                  </a:cubicBezTo>
                  <a:cubicBezTo>
                    <a:pt x="22421" y="10001"/>
                    <a:pt x="22292" y="9617"/>
                    <a:pt x="22230" y="9212"/>
                  </a:cubicBezTo>
                  <a:cubicBezTo>
                    <a:pt x="22129" y="8549"/>
                    <a:pt x="22206" y="7852"/>
                    <a:pt x="22442" y="7222"/>
                  </a:cubicBezTo>
                  <a:cubicBezTo>
                    <a:pt x="22786" y="7110"/>
                    <a:pt x="23146" y="7002"/>
                    <a:pt x="23522" y="6897"/>
                  </a:cubicBezTo>
                  <a:close/>
                  <a:moveTo>
                    <a:pt x="29188" y="27706"/>
                  </a:moveTo>
                  <a:cubicBezTo>
                    <a:pt x="29371" y="28122"/>
                    <a:pt x="29567" y="28532"/>
                    <a:pt x="29754" y="28942"/>
                  </a:cubicBezTo>
                  <a:cubicBezTo>
                    <a:pt x="29654" y="28913"/>
                    <a:pt x="29552" y="28884"/>
                    <a:pt x="29452" y="28855"/>
                  </a:cubicBezTo>
                  <a:cubicBezTo>
                    <a:pt x="29324" y="28818"/>
                    <a:pt x="29192" y="28777"/>
                    <a:pt x="29064" y="28737"/>
                  </a:cubicBezTo>
                  <a:cubicBezTo>
                    <a:pt x="28993" y="28715"/>
                    <a:pt x="28851" y="28690"/>
                    <a:pt x="28833" y="28603"/>
                  </a:cubicBezTo>
                  <a:cubicBezTo>
                    <a:pt x="28821" y="28551"/>
                    <a:pt x="28838" y="28494"/>
                    <a:pt x="28850" y="28443"/>
                  </a:cubicBezTo>
                  <a:cubicBezTo>
                    <a:pt x="28867" y="28360"/>
                    <a:pt x="28887" y="28275"/>
                    <a:pt x="28907" y="28191"/>
                  </a:cubicBezTo>
                  <a:cubicBezTo>
                    <a:pt x="28941" y="28043"/>
                    <a:pt x="28973" y="27895"/>
                    <a:pt x="29006" y="27749"/>
                  </a:cubicBezTo>
                  <a:cubicBezTo>
                    <a:pt x="29066" y="27735"/>
                    <a:pt x="29127" y="27721"/>
                    <a:pt x="29188" y="27706"/>
                  </a:cubicBezTo>
                  <a:close/>
                  <a:moveTo>
                    <a:pt x="44424" y="16963"/>
                  </a:moveTo>
                  <a:cubicBezTo>
                    <a:pt x="44756" y="17022"/>
                    <a:pt x="45087" y="17087"/>
                    <a:pt x="45418" y="17160"/>
                  </a:cubicBezTo>
                  <a:cubicBezTo>
                    <a:pt x="45827" y="17249"/>
                    <a:pt x="46230" y="17350"/>
                    <a:pt x="46643" y="17417"/>
                  </a:cubicBezTo>
                  <a:cubicBezTo>
                    <a:pt x="46996" y="17475"/>
                    <a:pt x="47349" y="17527"/>
                    <a:pt x="47697" y="17604"/>
                  </a:cubicBezTo>
                  <a:cubicBezTo>
                    <a:pt x="47872" y="17643"/>
                    <a:pt x="48045" y="17689"/>
                    <a:pt x="48216" y="17743"/>
                  </a:cubicBezTo>
                  <a:cubicBezTo>
                    <a:pt x="48299" y="17771"/>
                    <a:pt x="48381" y="17800"/>
                    <a:pt x="48459" y="17831"/>
                  </a:cubicBezTo>
                  <a:cubicBezTo>
                    <a:pt x="48463" y="17834"/>
                    <a:pt x="48470" y="17836"/>
                    <a:pt x="48475" y="17837"/>
                  </a:cubicBezTo>
                  <a:cubicBezTo>
                    <a:pt x="48479" y="17839"/>
                    <a:pt x="48483" y="17841"/>
                    <a:pt x="48486" y="17843"/>
                  </a:cubicBezTo>
                  <a:cubicBezTo>
                    <a:pt x="48505" y="17852"/>
                    <a:pt x="48523" y="17859"/>
                    <a:pt x="48543" y="17868"/>
                  </a:cubicBezTo>
                  <a:cubicBezTo>
                    <a:pt x="48584" y="17887"/>
                    <a:pt x="48622" y="17906"/>
                    <a:pt x="48661" y="17928"/>
                  </a:cubicBezTo>
                  <a:cubicBezTo>
                    <a:pt x="48734" y="17965"/>
                    <a:pt x="48804" y="18009"/>
                    <a:pt x="48871" y="18055"/>
                  </a:cubicBezTo>
                  <a:cubicBezTo>
                    <a:pt x="48886" y="18066"/>
                    <a:pt x="48899" y="18075"/>
                    <a:pt x="48914" y="18085"/>
                  </a:cubicBezTo>
                  <a:cubicBezTo>
                    <a:pt x="48916" y="18087"/>
                    <a:pt x="48918" y="18089"/>
                    <a:pt x="48921" y="18090"/>
                  </a:cubicBezTo>
                  <a:cubicBezTo>
                    <a:pt x="48927" y="18095"/>
                    <a:pt x="48932" y="18098"/>
                    <a:pt x="48938" y="18103"/>
                  </a:cubicBezTo>
                  <a:cubicBezTo>
                    <a:pt x="48968" y="18127"/>
                    <a:pt x="48997" y="18154"/>
                    <a:pt x="49025" y="18181"/>
                  </a:cubicBezTo>
                  <a:cubicBezTo>
                    <a:pt x="49050" y="18206"/>
                    <a:pt x="49077" y="18233"/>
                    <a:pt x="49101" y="18259"/>
                  </a:cubicBezTo>
                  <a:cubicBezTo>
                    <a:pt x="49113" y="18273"/>
                    <a:pt x="49124" y="18287"/>
                    <a:pt x="49136" y="18302"/>
                  </a:cubicBezTo>
                  <a:lnTo>
                    <a:pt x="49137" y="18304"/>
                  </a:lnTo>
                  <a:cubicBezTo>
                    <a:pt x="49144" y="18314"/>
                    <a:pt x="49152" y="18322"/>
                    <a:pt x="49159" y="18333"/>
                  </a:cubicBezTo>
                  <a:cubicBezTo>
                    <a:pt x="49201" y="18393"/>
                    <a:pt x="49236" y="18457"/>
                    <a:pt x="49268" y="18524"/>
                  </a:cubicBezTo>
                  <a:lnTo>
                    <a:pt x="49268" y="18525"/>
                  </a:lnTo>
                  <a:cubicBezTo>
                    <a:pt x="49268" y="18526"/>
                    <a:pt x="49269" y="18526"/>
                    <a:pt x="49269" y="18528"/>
                  </a:cubicBezTo>
                  <a:lnTo>
                    <a:pt x="49278" y="18550"/>
                  </a:lnTo>
                  <a:cubicBezTo>
                    <a:pt x="49286" y="18567"/>
                    <a:pt x="49292" y="18586"/>
                    <a:pt x="49297" y="18603"/>
                  </a:cubicBezTo>
                  <a:cubicBezTo>
                    <a:pt x="49312" y="18654"/>
                    <a:pt x="49326" y="18706"/>
                    <a:pt x="49336" y="18757"/>
                  </a:cubicBezTo>
                  <a:cubicBezTo>
                    <a:pt x="49362" y="18873"/>
                    <a:pt x="49379" y="18982"/>
                    <a:pt x="49390" y="19089"/>
                  </a:cubicBezTo>
                  <a:cubicBezTo>
                    <a:pt x="49417" y="19346"/>
                    <a:pt x="49423" y="19605"/>
                    <a:pt x="49419" y="19861"/>
                  </a:cubicBezTo>
                  <a:cubicBezTo>
                    <a:pt x="49416" y="20117"/>
                    <a:pt x="49404" y="20375"/>
                    <a:pt x="49392" y="20633"/>
                  </a:cubicBezTo>
                  <a:cubicBezTo>
                    <a:pt x="49382" y="20888"/>
                    <a:pt x="49380" y="21142"/>
                    <a:pt x="49374" y="21396"/>
                  </a:cubicBezTo>
                  <a:cubicBezTo>
                    <a:pt x="49353" y="22310"/>
                    <a:pt x="49245" y="23218"/>
                    <a:pt x="49109" y="24121"/>
                  </a:cubicBezTo>
                  <a:lnTo>
                    <a:pt x="49124" y="24113"/>
                  </a:lnTo>
                  <a:lnTo>
                    <a:pt x="49124" y="24113"/>
                  </a:lnTo>
                  <a:cubicBezTo>
                    <a:pt x="49078" y="24348"/>
                    <a:pt x="49034" y="24583"/>
                    <a:pt x="49004" y="24821"/>
                  </a:cubicBezTo>
                  <a:cubicBezTo>
                    <a:pt x="48996" y="24891"/>
                    <a:pt x="48987" y="24960"/>
                    <a:pt x="48982" y="25030"/>
                  </a:cubicBezTo>
                  <a:cubicBezTo>
                    <a:pt x="48976" y="25096"/>
                    <a:pt x="48972" y="25165"/>
                    <a:pt x="48969" y="25232"/>
                  </a:cubicBezTo>
                  <a:cubicBezTo>
                    <a:pt x="48968" y="25259"/>
                    <a:pt x="48968" y="25286"/>
                    <a:pt x="48967" y="25313"/>
                  </a:cubicBezTo>
                  <a:cubicBezTo>
                    <a:pt x="48964" y="25357"/>
                    <a:pt x="48964" y="25403"/>
                    <a:pt x="48967" y="25448"/>
                  </a:cubicBezTo>
                  <a:cubicBezTo>
                    <a:pt x="48968" y="25512"/>
                    <a:pt x="48970" y="25574"/>
                    <a:pt x="48975" y="25638"/>
                  </a:cubicBezTo>
                  <a:cubicBezTo>
                    <a:pt x="48982" y="25740"/>
                    <a:pt x="48996" y="25842"/>
                    <a:pt x="49014" y="25943"/>
                  </a:cubicBezTo>
                  <a:cubicBezTo>
                    <a:pt x="49025" y="25999"/>
                    <a:pt x="49036" y="26054"/>
                    <a:pt x="49049" y="26109"/>
                  </a:cubicBezTo>
                  <a:cubicBezTo>
                    <a:pt x="49062" y="26163"/>
                    <a:pt x="49077" y="26215"/>
                    <a:pt x="49092" y="26267"/>
                  </a:cubicBezTo>
                  <a:cubicBezTo>
                    <a:pt x="49116" y="26340"/>
                    <a:pt x="49143" y="26417"/>
                    <a:pt x="49175" y="26491"/>
                  </a:cubicBezTo>
                  <a:cubicBezTo>
                    <a:pt x="49211" y="26578"/>
                    <a:pt x="49254" y="26661"/>
                    <a:pt x="49304" y="26741"/>
                  </a:cubicBezTo>
                  <a:cubicBezTo>
                    <a:pt x="49243" y="26713"/>
                    <a:pt x="49184" y="26678"/>
                    <a:pt x="49130" y="26638"/>
                  </a:cubicBezTo>
                  <a:cubicBezTo>
                    <a:pt x="49123" y="26634"/>
                    <a:pt x="49117" y="26630"/>
                    <a:pt x="49112" y="26625"/>
                  </a:cubicBezTo>
                  <a:cubicBezTo>
                    <a:pt x="49109" y="26623"/>
                    <a:pt x="49108" y="26621"/>
                    <a:pt x="49106" y="26620"/>
                  </a:cubicBezTo>
                  <a:cubicBezTo>
                    <a:pt x="49101" y="26618"/>
                    <a:pt x="49097" y="26613"/>
                    <a:pt x="49094" y="26612"/>
                  </a:cubicBezTo>
                  <a:cubicBezTo>
                    <a:pt x="49087" y="26605"/>
                    <a:pt x="49079" y="26599"/>
                    <a:pt x="49072" y="26592"/>
                  </a:cubicBezTo>
                  <a:cubicBezTo>
                    <a:pt x="49043" y="26568"/>
                    <a:pt x="49015" y="26543"/>
                    <a:pt x="48990" y="26518"/>
                  </a:cubicBezTo>
                  <a:cubicBezTo>
                    <a:pt x="48956" y="26486"/>
                    <a:pt x="48925" y="26453"/>
                    <a:pt x="48892" y="26419"/>
                  </a:cubicBezTo>
                  <a:lnTo>
                    <a:pt x="48835" y="26359"/>
                  </a:lnTo>
                  <a:cubicBezTo>
                    <a:pt x="48821" y="26341"/>
                    <a:pt x="48806" y="26324"/>
                    <a:pt x="48790" y="26307"/>
                  </a:cubicBezTo>
                  <a:cubicBezTo>
                    <a:pt x="48759" y="26267"/>
                    <a:pt x="48725" y="26228"/>
                    <a:pt x="48695" y="26189"/>
                  </a:cubicBezTo>
                  <a:cubicBezTo>
                    <a:pt x="48689" y="26182"/>
                    <a:pt x="48683" y="26177"/>
                    <a:pt x="48679" y="26168"/>
                  </a:cubicBezTo>
                  <a:cubicBezTo>
                    <a:pt x="48659" y="26144"/>
                    <a:pt x="48621" y="26131"/>
                    <a:pt x="48592" y="26127"/>
                  </a:cubicBezTo>
                  <a:cubicBezTo>
                    <a:pt x="48584" y="26126"/>
                    <a:pt x="48576" y="26125"/>
                    <a:pt x="48568" y="26125"/>
                  </a:cubicBezTo>
                  <a:cubicBezTo>
                    <a:pt x="48543" y="26125"/>
                    <a:pt x="48516" y="26131"/>
                    <a:pt x="48494" y="26144"/>
                  </a:cubicBezTo>
                  <a:cubicBezTo>
                    <a:pt x="48473" y="26158"/>
                    <a:pt x="48454" y="26175"/>
                    <a:pt x="48440" y="26199"/>
                  </a:cubicBezTo>
                  <a:cubicBezTo>
                    <a:pt x="48421" y="26228"/>
                    <a:pt x="48411" y="26283"/>
                    <a:pt x="48423" y="26317"/>
                  </a:cubicBezTo>
                  <a:cubicBezTo>
                    <a:pt x="48433" y="26337"/>
                    <a:pt x="48440" y="26359"/>
                    <a:pt x="48448" y="26380"/>
                  </a:cubicBezTo>
                  <a:cubicBezTo>
                    <a:pt x="48468" y="26428"/>
                    <a:pt x="48486" y="26478"/>
                    <a:pt x="48506" y="26527"/>
                  </a:cubicBezTo>
                  <a:cubicBezTo>
                    <a:pt x="48527" y="26576"/>
                    <a:pt x="48544" y="26626"/>
                    <a:pt x="48564" y="26674"/>
                  </a:cubicBezTo>
                  <a:cubicBezTo>
                    <a:pt x="48689" y="26996"/>
                    <a:pt x="48812" y="27316"/>
                    <a:pt x="48934" y="27638"/>
                  </a:cubicBezTo>
                  <a:cubicBezTo>
                    <a:pt x="48953" y="27690"/>
                    <a:pt x="48974" y="27741"/>
                    <a:pt x="48992" y="27793"/>
                  </a:cubicBezTo>
                  <a:cubicBezTo>
                    <a:pt x="48980" y="27791"/>
                    <a:pt x="48968" y="27786"/>
                    <a:pt x="48956" y="27782"/>
                  </a:cubicBezTo>
                  <a:cubicBezTo>
                    <a:pt x="48936" y="27776"/>
                    <a:pt x="48917" y="27768"/>
                    <a:pt x="48898" y="27761"/>
                  </a:cubicBezTo>
                  <a:lnTo>
                    <a:pt x="48898" y="27761"/>
                  </a:lnTo>
                  <a:cubicBezTo>
                    <a:pt x="48891" y="27758"/>
                    <a:pt x="48879" y="27753"/>
                    <a:pt x="48875" y="27750"/>
                  </a:cubicBezTo>
                  <a:cubicBezTo>
                    <a:pt x="48862" y="27744"/>
                    <a:pt x="48848" y="27739"/>
                    <a:pt x="48837" y="27731"/>
                  </a:cubicBezTo>
                  <a:cubicBezTo>
                    <a:pt x="48787" y="27705"/>
                    <a:pt x="48738" y="27675"/>
                    <a:pt x="48692" y="27641"/>
                  </a:cubicBezTo>
                  <a:cubicBezTo>
                    <a:pt x="48684" y="27634"/>
                    <a:pt x="48674" y="27626"/>
                    <a:pt x="48665" y="27621"/>
                  </a:cubicBezTo>
                  <a:lnTo>
                    <a:pt x="48665" y="27621"/>
                  </a:lnTo>
                  <a:cubicBezTo>
                    <a:pt x="48678" y="27628"/>
                    <a:pt x="48682" y="27631"/>
                    <a:pt x="48683" y="27631"/>
                  </a:cubicBezTo>
                  <a:cubicBezTo>
                    <a:pt x="48683" y="27631"/>
                    <a:pt x="48662" y="27618"/>
                    <a:pt x="48654" y="27612"/>
                  </a:cubicBezTo>
                  <a:cubicBezTo>
                    <a:pt x="48632" y="27594"/>
                    <a:pt x="48610" y="27574"/>
                    <a:pt x="48591" y="27555"/>
                  </a:cubicBezTo>
                  <a:cubicBezTo>
                    <a:pt x="48550" y="27518"/>
                    <a:pt x="48510" y="27478"/>
                    <a:pt x="48476" y="27433"/>
                  </a:cubicBezTo>
                  <a:cubicBezTo>
                    <a:pt x="48468" y="27423"/>
                    <a:pt x="48458" y="27411"/>
                    <a:pt x="48450" y="27402"/>
                  </a:cubicBezTo>
                  <a:cubicBezTo>
                    <a:pt x="48447" y="27397"/>
                    <a:pt x="48442" y="27393"/>
                    <a:pt x="48440" y="27388"/>
                  </a:cubicBezTo>
                  <a:cubicBezTo>
                    <a:pt x="48421" y="27364"/>
                    <a:pt x="48404" y="27339"/>
                    <a:pt x="48386" y="27313"/>
                  </a:cubicBezTo>
                  <a:cubicBezTo>
                    <a:pt x="48318" y="27213"/>
                    <a:pt x="48260" y="27107"/>
                    <a:pt x="48206" y="26999"/>
                  </a:cubicBezTo>
                  <a:cubicBezTo>
                    <a:pt x="48201" y="26988"/>
                    <a:pt x="48195" y="26975"/>
                    <a:pt x="48189" y="26962"/>
                  </a:cubicBezTo>
                  <a:cubicBezTo>
                    <a:pt x="48166" y="26916"/>
                    <a:pt x="48144" y="26868"/>
                    <a:pt x="48122" y="26822"/>
                  </a:cubicBezTo>
                  <a:cubicBezTo>
                    <a:pt x="48100" y="26773"/>
                    <a:pt x="48080" y="26726"/>
                    <a:pt x="48058" y="26678"/>
                  </a:cubicBezTo>
                  <a:cubicBezTo>
                    <a:pt x="48051" y="26661"/>
                    <a:pt x="48044" y="26643"/>
                    <a:pt x="48035" y="26626"/>
                  </a:cubicBezTo>
                  <a:cubicBezTo>
                    <a:pt x="48022" y="26597"/>
                    <a:pt x="47989" y="26575"/>
                    <a:pt x="47963" y="26563"/>
                  </a:cubicBezTo>
                  <a:cubicBezTo>
                    <a:pt x="47946" y="26556"/>
                    <a:pt x="47929" y="26551"/>
                    <a:pt x="47912" y="26550"/>
                  </a:cubicBezTo>
                  <a:cubicBezTo>
                    <a:pt x="47908" y="26550"/>
                    <a:pt x="47904" y="26550"/>
                    <a:pt x="47900" y="26550"/>
                  </a:cubicBezTo>
                  <a:cubicBezTo>
                    <a:pt x="47887" y="26550"/>
                    <a:pt x="47875" y="26551"/>
                    <a:pt x="47864" y="26555"/>
                  </a:cubicBezTo>
                  <a:cubicBezTo>
                    <a:pt x="47839" y="26563"/>
                    <a:pt x="47815" y="26576"/>
                    <a:pt x="47797" y="26593"/>
                  </a:cubicBezTo>
                  <a:cubicBezTo>
                    <a:pt x="47768" y="26620"/>
                    <a:pt x="47760" y="26656"/>
                    <a:pt x="47754" y="26692"/>
                  </a:cubicBezTo>
                  <a:cubicBezTo>
                    <a:pt x="47754" y="26695"/>
                    <a:pt x="47751" y="26698"/>
                    <a:pt x="47751" y="26701"/>
                  </a:cubicBezTo>
                  <a:cubicBezTo>
                    <a:pt x="47743" y="26772"/>
                    <a:pt x="47743" y="26843"/>
                    <a:pt x="47749" y="26915"/>
                  </a:cubicBezTo>
                  <a:cubicBezTo>
                    <a:pt x="47754" y="26973"/>
                    <a:pt x="47763" y="27028"/>
                    <a:pt x="47777" y="27085"/>
                  </a:cubicBezTo>
                  <a:cubicBezTo>
                    <a:pt x="47789" y="27137"/>
                    <a:pt x="47804" y="27190"/>
                    <a:pt x="47823" y="27242"/>
                  </a:cubicBezTo>
                  <a:cubicBezTo>
                    <a:pt x="47859" y="27344"/>
                    <a:pt x="47905" y="27444"/>
                    <a:pt x="47953" y="27538"/>
                  </a:cubicBezTo>
                  <a:cubicBezTo>
                    <a:pt x="48086" y="27789"/>
                    <a:pt x="48249" y="28023"/>
                    <a:pt x="48371" y="28279"/>
                  </a:cubicBezTo>
                  <a:cubicBezTo>
                    <a:pt x="48381" y="28297"/>
                    <a:pt x="48389" y="28315"/>
                    <a:pt x="48396" y="28333"/>
                  </a:cubicBezTo>
                  <a:cubicBezTo>
                    <a:pt x="48399" y="28340"/>
                    <a:pt x="48401" y="28349"/>
                    <a:pt x="48406" y="28356"/>
                  </a:cubicBezTo>
                  <a:lnTo>
                    <a:pt x="48406" y="28357"/>
                  </a:lnTo>
                  <a:cubicBezTo>
                    <a:pt x="48421" y="28394"/>
                    <a:pt x="48435" y="28430"/>
                    <a:pt x="48447" y="28467"/>
                  </a:cubicBezTo>
                  <a:cubicBezTo>
                    <a:pt x="48448" y="28472"/>
                    <a:pt x="48450" y="28478"/>
                    <a:pt x="48451" y="28483"/>
                  </a:cubicBezTo>
                  <a:cubicBezTo>
                    <a:pt x="48448" y="28481"/>
                    <a:pt x="48447" y="28481"/>
                    <a:pt x="48444" y="28479"/>
                  </a:cubicBezTo>
                  <a:cubicBezTo>
                    <a:pt x="48413" y="28470"/>
                    <a:pt x="48383" y="28458"/>
                    <a:pt x="48353" y="28447"/>
                  </a:cubicBezTo>
                  <a:cubicBezTo>
                    <a:pt x="48346" y="28443"/>
                    <a:pt x="48340" y="28441"/>
                    <a:pt x="48332" y="28437"/>
                  </a:cubicBezTo>
                  <a:cubicBezTo>
                    <a:pt x="48318" y="28430"/>
                    <a:pt x="48302" y="28423"/>
                    <a:pt x="48288" y="28415"/>
                  </a:cubicBezTo>
                  <a:cubicBezTo>
                    <a:pt x="48227" y="28385"/>
                    <a:pt x="48169" y="28350"/>
                    <a:pt x="48114" y="28313"/>
                  </a:cubicBezTo>
                  <a:cubicBezTo>
                    <a:pt x="48098" y="28303"/>
                    <a:pt x="48086" y="28293"/>
                    <a:pt x="48071" y="28284"/>
                  </a:cubicBezTo>
                  <a:cubicBezTo>
                    <a:pt x="48064" y="28280"/>
                    <a:pt x="48059" y="28274"/>
                    <a:pt x="48052" y="28269"/>
                  </a:cubicBezTo>
                  <a:lnTo>
                    <a:pt x="48052" y="28269"/>
                  </a:lnTo>
                  <a:cubicBezTo>
                    <a:pt x="48052" y="28269"/>
                    <a:pt x="48053" y="28269"/>
                    <a:pt x="48053" y="28269"/>
                  </a:cubicBezTo>
                  <a:cubicBezTo>
                    <a:pt x="48028" y="28249"/>
                    <a:pt x="48001" y="28227"/>
                    <a:pt x="47977" y="28204"/>
                  </a:cubicBezTo>
                  <a:cubicBezTo>
                    <a:pt x="47926" y="28159"/>
                    <a:pt x="47878" y="28110"/>
                    <a:pt x="47833" y="28059"/>
                  </a:cubicBezTo>
                  <a:cubicBezTo>
                    <a:pt x="47810" y="28032"/>
                    <a:pt x="47786" y="28006"/>
                    <a:pt x="47765" y="27978"/>
                  </a:cubicBezTo>
                  <a:cubicBezTo>
                    <a:pt x="47762" y="27973"/>
                    <a:pt x="47757" y="27968"/>
                    <a:pt x="47755" y="27965"/>
                  </a:cubicBezTo>
                  <a:lnTo>
                    <a:pt x="47754" y="27963"/>
                  </a:lnTo>
                  <a:lnTo>
                    <a:pt x="47714" y="27910"/>
                  </a:lnTo>
                  <a:cubicBezTo>
                    <a:pt x="47627" y="27789"/>
                    <a:pt x="47552" y="27659"/>
                    <a:pt x="47483" y="27524"/>
                  </a:cubicBezTo>
                  <a:cubicBezTo>
                    <a:pt x="47481" y="27518"/>
                    <a:pt x="47478" y="27510"/>
                    <a:pt x="47475" y="27504"/>
                  </a:cubicBezTo>
                  <a:cubicBezTo>
                    <a:pt x="47452" y="27458"/>
                    <a:pt x="47430" y="27411"/>
                    <a:pt x="47408" y="27364"/>
                  </a:cubicBezTo>
                  <a:cubicBezTo>
                    <a:pt x="47396" y="27341"/>
                    <a:pt x="47386" y="27316"/>
                    <a:pt x="47374" y="27293"/>
                  </a:cubicBezTo>
                  <a:cubicBezTo>
                    <a:pt x="47365" y="27270"/>
                    <a:pt x="47355" y="27245"/>
                    <a:pt x="47344" y="27222"/>
                  </a:cubicBezTo>
                  <a:cubicBezTo>
                    <a:pt x="47338" y="27208"/>
                    <a:pt x="47333" y="27194"/>
                    <a:pt x="47327" y="27182"/>
                  </a:cubicBezTo>
                  <a:lnTo>
                    <a:pt x="47327" y="27183"/>
                  </a:lnTo>
                  <a:cubicBezTo>
                    <a:pt x="47322" y="27171"/>
                    <a:pt x="47316" y="27160"/>
                    <a:pt x="47313" y="27148"/>
                  </a:cubicBezTo>
                  <a:cubicBezTo>
                    <a:pt x="47307" y="27135"/>
                    <a:pt x="47302" y="27121"/>
                    <a:pt x="47297" y="27108"/>
                  </a:cubicBezTo>
                  <a:lnTo>
                    <a:pt x="47287" y="27086"/>
                  </a:lnTo>
                  <a:cubicBezTo>
                    <a:pt x="47275" y="27055"/>
                    <a:pt x="47262" y="27031"/>
                    <a:pt x="47233" y="27009"/>
                  </a:cubicBezTo>
                  <a:cubicBezTo>
                    <a:pt x="47223" y="27002"/>
                    <a:pt x="47212" y="26996"/>
                    <a:pt x="47203" y="26990"/>
                  </a:cubicBezTo>
                  <a:cubicBezTo>
                    <a:pt x="47185" y="26982"/>
                    <a:pt x="47165" y="26976"/>
                    <a:pt x="47146" y="26976"/>
                  </a:cubicBezTo>
                  <a:cubicBezTo>
                    <a:pt x="47145" y="26976"/>
                    <a:pt x="47143" y="26976"/>
                    <a:pt x="47141" y="26976"/>
                  </a:cubicBezTo>
                  <a:cubicBezTo>
                    <a:pt x="47113" y="26979"/>
                    <a:pt x="47089" y="26985"/>
                    <a:pt x="47064" y="26997"/>
                  </a:cubicBezTo>
                  <a:cubicBezTo>
                    <a:pt x="47035" y="27013"/>
                    <a:pt x="46999" y="27055"/>
                    <a:pt x="46995" y="27089"/>
                  </a:cubicBezTo>
                  <a:cubicBezTo>
                    <a:pt x="46989" y="27126"/>
                    <a:pt x="46986" y="27162"/>
                    <a:pt x="46983" y="27200"/>
                  </a:cubicBezTo>
                  <a:cubicBezTo>
                    <a:pt x="46979" y="27248"/>
                    <a:pt x="46977" y="27298"/>
                    <a:pt x="46980" y="27346"/>
                  </a:cubicBezTo>
                  <a:cubicBezTo>
                    <a:pt x="46982" y="27367"/>
                    <a:pt x="46983" y="27388"/>
                    <a:pt x="46984" y="27409"/>
                  </a:cubicBezTo>
                  <a:cubicBezTo>
                    <a:pt x="46988" y="27437"/>
                    <a:pt x="46991" y="27466"/>
                    <a:pt x="46996" y="27493"/>
                  </a:cubicBezTo>
                  <a:cubicBezTo>
                    <a:pt x="47002" y="27527"/>
                    <a:pt x="47008" y="27562"/>
                    <a:pt x="47017" y="27597"/>
                  </a:cubicBezTo>
                  <a:cubicBezTo>
                    <a:pt x="47020" y="27618"/>
                    <a:pt x="47026" y="27638"/>
                    <a:pt x="47031" y="27657"/>
                  </a:cubicBezTo>
                  <a:cubicBezTo>
                    <a:pt x="47046" y="27710"/>
                    <a:pt x="47061" y="27760"/>
                    <a:pt x="47081" y="27811"/>
                  </a:cubicBezTo>
                  <a:cubicBezTo>
                    <a:pt x="47111" y="27892"/>
                    <a:pt x="47146" y="27972"/>
                    <a:pt x="47182" y="28049"/>
                  </a:cubicBezTo>
                  <a:cubicBezTo>
                    <a:pt x="47316" y="28332"/>
                    <a:pt x="47488" y="28594"/>
                    <a:pt x="47616" y="28879"/>
                  </a:cubicBezTo>
                  <a:cubicBezTo>
                    <a:pt x="47620" y="28889"/>
                    <a:pt x="47624" y="28899"/>
                    <a:pt x="47628" y="28907"/>
                  </a:cubicBezTo>
                  <a:cubicBezTo>
                    <a:pt x="47630" y="28908"/>
                    <a:pt x="47630" y="28912"/>
                    <a:pt x="47632" y="28913"/>
                  </a:cubicBezTo>
                  <a:cubicBezTo>
                    <a:pt x="47639" y="28932"/>
                    <a:pt x="47647" y="28951"/>
                    <a:pt x="47655" y="28970"/>
                  </a:cubicBezTo>
                  <a:cubicBezTo>
                    <a:pt x="47668" y="29004"/>
                    <a:pt x="47680" y="29036"/>
                    <a:pt x="47691" y="29071"/>
                  </a:cubicBezTo>
                  <a:cubicBezTo>
                    <a:pt x="47657" y="29052"/>
                    <a:pt x="47623" y="29033"/>
                    <a:pt x="47591" y="29012"/>
                  </a:cubicBezTo>
                  <a:cubicBezTo>
                    <a:pt x="47562" y="28993"/>
                    <a:pt x="47533" y="28972"/>
                    <a:pt x="47504" y="28953"/>
                  </a:cubicBezTo>
                  <a:cubicBezTo>
                    <a:pt x="47490" y="28943"/>
                    <a:pt x="47478" y="28929"/>
                    <a:pt x="47464" y="28922"/>
                  </a:cubicBezTo>
                  <a:cubicBezTo>
                    <a:pt x="47456" y="28917"/>
                    <a:pt x="47450" y="28911"/>
                    <a:pt x="47443" y="28906"/>
                  </a:cubicBezTo>
                  <a:cubicBezTo>
                    <a:pt x="47388" y="28861"/>
                    <a:pt x="47334" y="28813"/>
                    <a:pt x="47285" y="28762"/>
                  </a:cubicBezTo>
                  <a:cubicBezTo>
                    <a:pt x="47234" y="28711"/>
                    <a:pt x="47186" y="28658"/>
                    <a:pt x="47141" y="28603"/>
                  </a:cubicBezTo>
                  <a:cubicBezTo>
                    <a:pt x="47136" y="28597"/>
                    <a:pt x="47131" y="28592"/>
                    <a:pt x="47127" y="28586"/>
                  </a:cubicBezTo>
                  <a:cubicBezTo>
                    <a:pt x="47117" y="28572"/>
                    <a:pt x="47106" y="28558"/>
                    <a:pt x="47096" y="28545"/>
                  </a:cubicBezTo>
                  <a:cubicBezTo>
                    <a:pt x="47075" y="28516"/>
                    <a:pt x="47054" y="28485"/>
                    <a:pt x="47034" y="28455"/>
                  </a:cubicBezTo>
                  <a:cubicBezTo>
                    <a:pt x="46995" y="28396"/>
                    <a:pt x="46959" y="28333"/>
                    <a:pt x="46926" y="28269"/>
                  </a:cubicBezTo>
                  <a:cubicBezTo>
                    <a:pt x="46910" y="28238"/>
                    <a:pt x="46895" y="28206"/>
                    <a:pt x="46880" y="28174"/>
                  </a:cubicBezTo>
                  <a:cubicBezTo>
                    <a:pt x="46875" y="28165"/>
                    <a:pt x="46873" y="28158"/>
                    <a:pt x="46869" y="28149"/>
                  </a:cubicBezTo>
                  <a:cubicBezTo>
                    <a:pt x="46869" y="28147"/>
                    <a:pt x="46868" y="28145"/>
                    <a:pt x="46867" y="28141"/>
                  </a:cubicBezTo>
                  <a:cubicBezTo>
                    <a:pt x="46866" y="28137"/>
                    <a:pt x="46863" y="28132"/>
                    <a:pt x="46861" y="28129"/>
                  </a:cubicBezTo>
                  <a:cubicBezTo>
                    <a:pt x="46857" y="28120"/>
                    <a:pt x="46854" y="28110"/>
                    <a:pt x="46850" y="28101"/>
                  </a:cubicBezTo>
                  <a:cubicBezTo>
                    <a:pt x="46838" y="28072"/>
                    <a:pt x="46828" y="28044"/>
                    <a:pt x="46820" y="28015"/>
                  </a:cubicBezTo>
                  <a:cubicBezTo>
                    <a:pt x="46802" y="27965"/>
                    <a:pt x="46786" y="27913"/>
                    <a:pt x="46773" y="27858"/>
                  </a:cubicBezTo>
                  <a:cubicBezTo>
                    <a:pt x="46759" y="27804"/>
                    <a:pt x="46748" y="27748"/>
                    <a:pt x="46738" y="27693"/>
                  </a:cubicBezTo>
                  <a:cubicBezTo>
                    <a:pt x="46736" y="27682"/>
                    <a:pt x="46735" y="27670"/>
                    <a:pt x="46733" y="27659"/>
                  </a:cubicBezTo>
                  <a:cubicBezTo>
                    <a:pt x="46730" y="27652"/>
                    <a:pt x="46730" y="27643"/>
                    <a:pt x="46729" y="27637"/>
                  </a:cubicBezTo>
                  <a:cubicBezTo>
                    <a:pt x="46723" y="27577"/>
                    <a:pt x="46719" y="27518"/>
                    <a:pt x="46717" y="27460"/>
                  </a:cubicBezTo>
                  <a:cubicBezTo>
                    <a:pt x="46716" y="27392"/>
                    <a:pt x="46719" y="27323"/>
                    <a:pt x="46724" y="27257"/>
                  </a:cubicBezTo>
                  <a:cubicBezTo>
                    <a:pt x="46724" y="27249"/>
                    <a:pt x="46727" y="27243"/>
                    <a:pt x="46727" y="27236"/>
                  </a:cubicBezTo>
                  <a:cubicBezTo>
                    <a:pt x="46728" y="27220"/>
                    <a:pt x="46729" y="27205"/>
                    <a:pt x="46733" y="27190"/>
                  </a:cubicBezTo>
                  <a:cubicBezTo>
                    <a:pt x="46735" y="27172"/>
                    <a:pt x="46729" y="27150"/>
                    <a:pt x="46721" y="27133"/>
                  </a:cubicBezTo>
                  <a:cubicBezTo>
                    <a:pt x="46717" y="27126"/>
                    <a:pt x="46715" y="27119"/>
                    <a:pt x="46711" y="27114"/>
                  </a:cubicBezTo>
                  <a:cubicBezTo>
                    <a:pt x="46693" y="27085"/>
                    <a:pt x="46669" y="27066"/>
                    <a:pt x="46637" y="27052"/>
                  </a:cubicBezTo>
                  <a:lnTo>
                    <a:pt x="46612" y="27043"/>
                  </a:lnTo>
                  <a:cubicBezTo>
                    <a:pt x="46600" y="27041"/>
                    <a:pt x="46587" y="27040"/>
                    <a:pt x="46576" y="27040"/>
                  </a:cubicBezTo>
                  <a:cubicBezTo>
                    <a:pt x="46573" y="27040"/>
                    <a:pt x="46569" y="27040"/>
                    <a:pt x="46565" y="27040"/>
                  </a:cubicBezTo>
                  <a:cubicBezTo>
                    <a:pt x="46532" y="27043"/>
                    <a:pt x="46498" y="27057"/>
                    <a:pt x="46473" y="27083"/>
                  </a:cubicBezTo>
                  <a:cubicBezTo>
                    <a:pt x="46454" y="27100"/>
                    <a:pt x="46434" y="27115"/>
                    <a:pt x="46417" y="27133"/>
                  </a:cubicBezTo>
                  <a:cubicBezTo>
                    <a:pt x="46259" y="27278"/>
                    <a:pt x="46100" y="27422"/>
                    <a:pt x="45938" y="27562"/>
                  </a:cubicBezTo>
                  <a:cubicBezTo>
                    <a:pt x="45730" y="27742"/>
                    <a:pt x="45520" y="27919"/>
                    <a:pt x="45306" y="28089"/>
                  </a:cubicBezTo>
                  <a:cubicBezTo>
                    <a:pt x="45261" y="28125"/>
                    <a:pt x="45215" y="28162"/>
                    <a:pt x="45169" y="28198"/>
                  </a:cubicBezTo>
                  <a:cubicBezTo>
                    <a:pt x="45169" y="28183"/>
                    <a:pt x="45172" y="28168"/>
                    <a:pt x="45173" y="28153"/>
                  </a:cubicBezTo>
                  <a:cubicBezTo>
                    <a:pt x="45173" y="28146"/>
                    <a:pt x="45174" y="28139"/>
                    <a:pt x="45174" y="28133"/>
                  </a:cubicBezTo>
                  <a:cubicBezTo>
                    <a:pt x="45181" y="28090"/>
                    <a:pt x="45190" y="28050"/>
                    <a:pt x="45202" y="28009"/>
                  </a:cubicBezTo>
                  <a:cubicBezTo>
                    <a:pt x="45208" y="27988"/>
                    <a:pt x="45215" y="27967"/>
                    <a:pt x="45222" y="27945"/>
                  </a:cubicBezTo>
                  <a:cubicBezTo>
                    <a:pt x="45226" y="27936"/>
                    <a:pt x="45230" y="27926"/>
                    <a:pt x="45233" y="27915"/>
                  </a:cubicBezTo>
                  <a:lnTo>
                    <a:pt x="45233" y="27915"/>
                  </a:lnTo>
                  <a:cubicBezTo>
                    <a:pt x="45232" y="27919"/>
                    <a:pt x="45232" y="27920"/>
                    <a:pt x="45231" y="27922"/>
                  </a:cubicBezTo>
                  <a:lnTo>
                    <a:pt x="45235" y="27914"/>
                  </a:lnTo>
                  <a:cubicBezTo>
                    <a:pt x="45235" y="27913"/>
                    <a:pt x="45237" y="27910"/>
                    <a:pt x="45237" y="27909"/>
                  </a:cubicBezTo>
                  <a:cubicBezTo>
                    <a:pt x="45237" y="27908"/>
                    <a:pt x="45238" y="27905"/>
                    <a:pt x="45239" y="27903"/>
                  </a:cubicBezTo>
                  <a:lnTo>
                    <a:pt x="45239" y="27902"/>
                  </a:lnTo>
                  <a:cubicBezTo>
                    <a:pt x="45280" y="27812"/>
                    <a:pt x="45331" y="27727"/>
                    <a:pt x="45389" y="27648"/>
                  </a:cubicBezTo>
                  <a:cubicBezTo>
                    <a:pt x="45392" y="27643"/>
                    <a:pt x="45396" y="27640"/>
                    <a:pt x="45399" y="27635"/>
                  </a:cubicBezTo>
                  <a:cubicBezTo>
                    <a:pt x="45400" y="27634"/>
                    <a:pt x="45401" y="27632"/>
                    <a:pt x="45401" y="27631"/>
                  </a:cubicBezTo>
                  <a:cubicBezTo>
                    <a:pt x="45405" y="27626"/>
                    <a:pt x="45410" y="27623"/>
                    <a:pt x="45412" y="27619"/>
                  </a:cubicBezTo>
                  <a:cubicBezTo>
                    <a:pt x="45428" y="27599"/>
                    <a:pt x="45444" y="27580"/>
                    <a:pt x="45462" y="27561"/>
                  </a:cubicBezTo>
                  <a:cubicBezTo>
                    <a:pt x="45476" y="27545"/>
                    <a:pt x="45492" y="27530"/>
                    <a:pt x="45506" y="27514"/>
                  </a:cubicBezTo>
                  <a:cubicBezTo>
                    <a:pt x="45528" y="27491"/>
                    <a:pt x="45550" y="27468"/>
                    <a:pt x="45573" y="27446"/>
                  </a:cubicBezTo>
                  <a:cubicBezTo>
                    <a:pt x="45650" y="27373"/>
                    <a:pt x="45731" y="27303"/>
                    <a:pt x="45813" y="27235"/>
                  </a:cubicBezTo>
                  <a:cubicBezTo>
                    <a:pt x="45976" y="27100"/>
                    <a:pt x="46144" y="26969"/>
                    <a:pt x="46292" y="26816"/>
                  </a:cubicBezTo>
                  <a:cubicBezTo>
                    <a:pt x="46332" y="26773"/>
                    <a:pt x="46369" y="26730"/>
                    <a:pt x="46404" y="26684"/>
                  </a:cubicBezTo>
                  <a:cubicBezTo>
                    <a:pt x="46460" y="26614"/>
                    <a:pt x="46507" y="26540"/>
                    <a:pt x="46549" y="26463"/>
                  </a:cubicBezTo>
                  <a:cubicBezTo>
                    <a:pt x="46583" y="26401"/>
                    <a:pt x="46613" y="26337"/>
                    <a:pt x="46637" y="26271"/>
                  </a:cubicBezTo>
                  <a:cubicBezTo>
                    <a:pt x="46659" y="26210"/>
                    <a:pt x="46677" y="26150"/>
                    <a:pt x="46688" y="26086"/>
                  </a:cubicBezTo>
                  <a:cubicBezTo>
                    <a:pt x="46715" y="25948"/>
                    <a:pt x="46713" y="25803"/>
                    <a:pt x="46676" y="25669"/>
                  </a:cubicBezTo>
                  <a:cubicBezTo>
                    <a:pt x="46669" y="25642"/>
                    <a:pt x="46658" y="25615"/>
                    <a:pt x="46647" y="25587"/>
                  </a:cubicBezTo>
                  <a:cubicBezTo>
                    <a:pt x="46641" y="25574"/>
                    <a:pt x="46636" y="25564"/>
                    <a:pt x="46630" y="25552"/>
                  </a:cubicBezTo>
                  <a:lnTo>
                    <a:pt x="46671" y="25529"/>
                  </a:lnTo>
                  <a:cubicBezTo>
                    <a:pt x="46669" y="25443"/>
                    <a:pt x="46665" y="25357"/>
                    <a:pt x="46664" y="25273"/>
                  </a:cubicBezTo>
                  <a:cubicBezTo>
                    <a:pt x="46641" y="24502"/>
                    <a:pt x="46618" y="23731"/>
                    <a:pt x="46593" y="22961"/>
                  </a:cubicBezTo>
                  <a:cubicBezTo>
                    <a:pt x="46579" y="22524"/>
                    <a:pt x="46567" y="22088"/>
                    <a:pt x="46553" y="21653"/>
                  </a:cubicBezTo>
                  <a:cubicBezTo>
                    <a:pt x="46549" y="21582"/>
                    <a:pt x="46506" y="21530"/>
                    <a:pt x="46440" y="21507"/>
                  </a:cubicBezTo>
                  <a:cubicBezTo>
                    <a:pt x="45415" y="21134"/>
                    <a:pt x="44389" y="20760"/>
                    <a:pt x="43364" y="20389"/>
                  </a:cubicBezTo>
                  <a:cubicBezTo>
                    <a:pt x="43489" y="20173"/>
                    <a:pt x="43597" y="19948"/>
                    <a:pt x="43694" y="19722"/>
                  </a:cubicBezTo>
                  <a:cubicBezTo>
                    <a:pt x="43972" y="19075"/>
                    <a:pt x="44164" y="18393"/>
                    <a:pt x="44301" y="17702"/>
                  </a:cubicBezTo>
                  <a:cubicBezTo>
                    <a:pt x="44349" y="17458"/>
                    <a:pt x="44389" y="17210"/>
                    <a:pt x="44424" y="16963"/>
                  </a:cubicBezTo>
                  <a:close/>
                  <a:moveTo>
                    <a:pt x="43205" y="20649"/>
                  </a:moveTo>
                  <a:cubicBezTo>
                    <a:pt x="43958" y="20922"/>
                    <a:pt x="44709" y="21196"/>
                    <a:pt x="45462" y="21468"/>
                  </a:cubicBezTo>
                  <a:cubicBezTo>
                    <a:pt x="45723" y="21565"/>
                    <a:pt x="45989" y="21660"/>
                    <a:pt x="46252" y="21756"/>
                  </a:cubicBezTo>
                  <a:cubicBezTo>
                    <a:pt x="46275" y="22494"/>
                    <a:pt x="46297" y="23231"/>
                    <a:pt x="46321" y="23969"/>
                  </a:cubicBezTo>
                  <a:lnTo>
                    <a:pt x="46368" y="25550"/>
                  </a:lnTo>
                  <a:cubicBezTo>
                    <a:pt x="46351" y="25582"/>
                    <a:pt x="46339" y="25628"/>
                    <a:pt x="46353" y="25664"/>
                  </a:cubicBezTo>
                  <a:cubicBezTo>
                    <a:pt x="46361" y="25681"/>
                    <a:pt x="46367" y="25698"/>
                    <a:pt x="46373" y="25718"/>
                  </a:cubicBezTo>
                  <a:cubicBezTo>
                    <a:pt x="46375" y="25830"/>
                    <a:pt x="46380" y="25942"/>
                    <a:pt x="46382" y="26054"/>
                  </a:cubicBezTo>
                  <a:cubicBezTo>
                    <a:pt x="46379" y="26070"/>
                    <a:pt x="46375" y="26086"/>
                    <a:pt x="46372" y="26102"/>
                  </a:cubicBezTo>
                  <a:cubicBezTo>
                    <a:pt x="46366" y="26126"/>
                    <a:pt x="46357" y="26148"/>
                    <a:pt x="46350" y="26170"/>
                  </a:cubicBezTo>
                  <a:cubicBezTo>
                    <a:pt x="46345" y="26180"/>
                    <a:pt x="46343" y="26191"/>
                    <a:pt x="46338" y="26202"/>
                  </a:cubicBezTo>
                  <a:cubicBezTo>
                    <a:pt x="46337" y="26204"/>
                    <a:pt x="46334" y="26208"/>
                    <a:pt x="46334" y="26210"/>
                  </a:cubicBezTo>
                  <a:cubicBezTo>
                    <a:pt x="46294" y="26300"/>
                    <a:pt x="46246" y="26383"/>
                    <a:pt x="46189" y="26463"/>
                  </a:cubicBezTo>
                  <a:cubicBezTo>
                    <a:pt x="46184" y="26470"/>
                    <a:pt x="46179" y="26477"/>
                    <a:pt x="46174" y="26485"/>
                  </a:cubicBezTo>
                  <a:cubicBezTo>
                    <a:pt x="46172" y="26488"/>
                    <a:pt x="46170" y="26491"/>
                    <a:pt x="46169" y="26493"/>
                  </a:cubicBezTo>
                  <a:cubicBezTo>
                    <a:pt x="46152" y="26514"/>
                    <a:pt x="46136" y="26533"/>
                    <a:pt x="46119" y="26551"/>
                  </a:cubicBezTo>
                  <a:cubicBezTo>
                    <a:pt x="46084" y="26591"/>
                    <a:pt x="46048" y="26627"/>
                    <a:pt x="46010" y="26663"/>
                  </a:cubicBezTo>
                  <a:cubicBezTo>
                    <a:pt x="45934" y="26736"/>
                    <a:pt x="45855" y="26806"/>
                    <a:pt x="45774" y="26872"/>
                  </a:cubicBezTo>
                  <a:cubicBezTo>
                    <a:pt x="45611" y="27008"/>
                    <a:pt x="45443" y="27137"/>
                    <a:pt x="45295" y="27290"/>
                  </a:cubicBezTo>
                  <a:cubicBezTo>
                    <a:pt x="45144" y="27445"/>
                    <a:pt x="45023" y="27624"/>
                    <a:pt x="44942" y="27826"/>
                  </a:cubicBezTo>
                  <a:cubicBezTo>
                    <a:pt x="44922" y="27874"/>
                    <a:pt x="44906" y="27927"/>
                    <a:pt x="44893" y="27980"/>
                  </a:cubicBezTo>
                  <a:lnTo>
                    <a:pt x="41970" y="30229"/>
                  </a:lnTo>
                  <a:cubicBezTo>
                    <a:pt x="41784" y="29940"/>
                    <a:pt x="41596" y="29651"/>
                    <a:pt x="41414" y="29360"/>
                  </a:cubicBezTo>
                  <a:cubicBezTo>
                    <a:pt x="41413" y="29358"/>
                    <a:pt x="41410" y="29353"/>
                    <a:pt x="41408" y="29349"/>
                  </a:cubicBezTo>
                  <a:cubicBezTo>
                    <a:pt x="41225" y="29054"/>
                    <a:pt x="41065" y="28785"/>
                    <a:pt x="40924" y="28528"/>
                  </a:cubicBezTo>
                  <a:cubicBezTo>
                    <a:pt x="40921" y="28522"/>
                    <a:pt x="40917" y="28516"/>
                    <a:pt x="40913" y="28510"/>
                  </a:cubicBezTo>
                  <a:cubicBezTo>
                    <a:pt x="40836" y="28370"/>
                    <a:pt x="40762" y="28228"/>
                    <a:pt x="40692" y="28084"/>
                  </a:cubicBezTo>
                  <a:cubicBezTo>
                    <a:pt x="40460" y="27608"/>
                    <a:pt x="40279" y="27108"/>
                    <a:pt x="40147" y="26597"/>
                  </a:cubicBezTo>
                  <a:cubicBezTo>
                    <a:pt x="40067" y="25998"/>
                    <a:pt x="39986" y="25399"/>
                    <a:pt x="39904" y="24800"/>
                  </a:cubicBezTo>
                  <a:lnTo>
                    <a:pt x="39869" y="24548"/>
                  </a:lnTo>
                  <a:cubicBezTo>
                    <a:pt x="39863" y="24300"/>
                    <a:pt x="39868" y="24052"/>
                    <a:pt x="39880" y="23806"/>
                  </a:cubicBezTo>
                  <a:cubicBezTo>
                    <a:pt x="39884" y="23702"/>
                    <a:pt x="39925" y="23553"/>
                    <a:pt x="39888" y="23455"/>
                  </a:cubicBezTo>
                  <a:cubicBezTo>
                    <a:pt x="39856" y="23366"/>
                    <a:pt x="39760" y="23316"/>
                    <a:pt x="39681" y="23264"/>
                  </a:cubicBezTo>
                  <a:cubicBezTo>
                    <a:pt x="39679" y="23256"/>
                    <a:pt x="39678" y="23249"/>
                    <a:pt x="39678" y="23240"/>
                  </a:cubicBezTo>
                  <a:cubicBezTo>
                    <a:pt x="40288" y="23081"/>
                    <a:pt x="40859" y="22777"/>
                    <a:pt x="41350" y="22384"/>
                  </a:cubicBezTo>
                  <a:cubicBezTo>
                    <a:pt x="41748" y="22066"/>
                    <a:pt x="42096" y="21682"/>
                    <a:pt x="42375" y="21254"/>
                  </a:cubicBezTo>
                  <a:cubicBezTo>
                    <a:pt x="42426" y="21275"/>
                    <a:pt x="42478" y="21294"/>
                    <a:pt x="42528" y="21316"/>
                  </a:cubicBezTo>
                  <a:cubicBezTo>
                    <a:pt x="42540" y="21321"/>
                    <a:pt x="42553" y="21324"/>
                    <a:pt x="42566" y="21324"/>
                  </a:cubicBezTo>
                  <a:cubicBezTo>
                    <a:pt x="42607" y="21324"/>
                    <a:pt x="42649" y="21302"/>
                    <a:pt x="42677" y="21277"/>
                  </a:cubicBezTo>
                  <a:cubicBezTo>
                    <a:pt x="42876" y="21090"/>
                    <a:pt x="43050" y="20876"/>
                    <a:pt x="43205" y="20649"/>
                  </a:cubicBezTo>
                  <a:close/>
                  <a:moveTo>
                    <a:pt x="36493" y="14842"/>
                  </a:moveTo>
                  <a:lnTo>
                    <a:pt x="36493" y="14865"/>
                  </a:lnTo>
                  <a:cubicBezTo>
                    <a:pt x="36492" y="14915"/>
                    <a:pt x="36491" y="14964"/>
                    <a:pt x="36489" y="15015"/>
                  </a:cubicBezTo>
                  <a:cubicBezTo>
                    <a:pt x="36457" y="16670"/>
                    <a:pt x="36673" y="18328"/>
                    <a:pt x="37144" y="19917"/>
                  </a:cubicBezTo>
                  <a:cubicBezTo>
                    <a:pt x="37368" y="20672"/>
                    <a:pt x="37624" y="21457"/>
                    <a:pt x="38048" y="22129"/>
                  </a:cubicBezTo>
                  <a:cubicBezTo>
                    <a:pt x="38229" y="22414"/>
                    <a:pt x="38444" y="22682"/>
                    <a:pt x="38708" y="22896"/>
                  </a:cubicBezTo>
                  <a:cubicBezTo>
                    <a:pt x="38769" y="22947"/>
                    <a:pt x="38835" y="22999"/>
                    <a:pt x="38899" y="23050"/>
                  </a:cubicBezTo>
                  <a:cubicBezTo>
                    <a:pt x="38959" y="23098"/>
                    <a:pt x="39021" y="23145"/>
                    <a:pt x="39082" y="23193"/>
                  </a:cubicBezTo>
                  <a:cubicBezTo>
                    <a:pt x="39139" y="23237"/>
                    <a:pt x="39197" y="23280"/>
                    <a:pt x="39254" y="23324"/>
                  </a:cubicBezTo>
                  <a:cubicBezTo>
                    <a:pt x="39305" y="23361"/>
                    <a:pt x="39354" y="23399"/>
                    <a:pt x="39405" y="23435"/>
                  </a:cubicBezTo>
                  <a:cubicBezTo>
                    <a:pt x="39462" y="23477"/>
                    <a:pt x="39520" y="23518"/>
                    <a:pt x="39576" y="23561"/>
                  </a:cubicBezTo>
                  <a:cubicBezTo>
                    <a:pt x="39581" y="23564"/>
                    <a:pt x="39586" y="23568"/>
                    <a:pt x="39592" y="23570"/>
                  </a:cubicBezTo>
                  <a:lnTo>
                    <a:pt x="39592" y="23657"/>
                  </a:lnTo>
                  <a:cubicBezTo>
                    <a:pt x="39590" y="24015"/>
                    <a:pt x="39585" y="24367"/>
                    <a:pt x="39592" y="24718"/>
                  </a:cubicBezTo>
                  <a:cubicBezTo>
                    <a:pt x="39602" y="25116"/>
                    <a:pt x="39628" y="25513"/>
                    <a:pt x="39695" y="25917"/>
                  </a:cubicBezTo>
                  <a:cubicBezTo>
                    <a:pt x="39737" y="26173"/>
                    <a:pt x="39790" y="26427"/>
                    <a:pt x="39858" y="26678"/>
                  </a:cubicBezTo>
                  <a:cubicBezTo>
                    <a:pt x="39930" y="26955"/>
                    <a:pt x="40015" y="27229"/>
                    <a:pt x="40115" y="27497"/>
                  </a:cubicBezTo>
                  <a:cubicBezTo>
                    <a:pt x="40184" y="27682"/>
                    <a:pt x="40259" y="27863"/>
                    <a:pt x="40340" y="28042"/>
                  </a:cubicBezTo>
                  <a:lnTo>
                    <a:pt x="40432" y="28238"/>
                  </a:lnTo>
                  <a:cubicBezTo>
                    <a:pt x="40478" y="28332"/>
                    <a:pt x="40526" y="28426"/>
                    <a:pt x="40576" y="28519"/>
                  </a:cubicBezTo>
                  <a:cubicBezTo>
                    <a:pt x="40520" y="28539"/>
                    <a:pt x="40467" y="28560"/>
                    <a:pt x="40411" y="28581"/>
                  </a:cubicBezTo>
                  <a:cubicBezTo>
                    <a:pt x="40364" y="28599"/>
                    <a:pt x="40315" y="28617"/>
                    <a:pt x="40266" y="28635"/>
                  </a:cubicBezTo>
                  <a:cubicBezTo>
                    <a:pt x="40219" y="28652"/>
                    <a:pt x="40170" y="28671"/>
                    <a:pt x="40121" y="28688"/>
                  </a:cubicBezTo>
                  <a:cubicBezTo>
                    <a:pt x="38421" y="29312"/>
                    <a:pt x="36680" y="29830"/>
                    <a:pt x="34914" y="30241"/>
                  </a:cubicBezTo>
                  <a:cubicBezTo>
                    <a:pt x="34884" y="30235"/>
                    <a:pt x="34856" y="30228"/>
                    <a:pt x="34830" y="30222"/>
                  </a:cubicBezTo>
                  <a:cubicBezTo>
                    <a:pt x="34402" y="30118"/>
                    <a:pt x="33973" y="30014"/>
                    <a:pt x="33544" y="29911"/>
                  </a:cubicBezTo>
                  <a:cubicBezTo>
                    <a:pt x="32594" y="29680"/>
                    <a:pt x="31643" y="29448"/>
                    <a:pt x="30698" y="29200"/>
                  </a:cubicBezTo>
                  <a:cubicBezTo>
                    <a:pt x="30637" y="29184"/>
                    <a:pt x="30578" y="29167"/>
                    <a:pt x="30517" y="29151"/>
                  </a:cubicBezTo>
                  <a:cubicBezTo>
                    <a:pt x="30456" y="29136"/>
                    <a:pt x="30394" y="29117"/>
                    <a:pt x="30332" y="29102"/>
                  </a:cubicBezTo>
                  <a:cubicBezTo>
                    <a:pt x="30272" y="29086"/>
                    <a:pt x="30209" y="29069"/>
                    <a:pt x="30149" y="29051"/>
                  </a:cubicBezTo>
                  <a:cubicBezTo>
                    <a:pt x="30146" y="29051"/>
                    <a:pt x="30145" y="29050"/>
                    <a:pt x="30144" y="29050"/>
                  </a:cubicBezTo>
                  <a:cubicBezTo>
                    <a:pt x="29947" y="28595"/>
                    <a:pt x="29734" y="28147"/>
                    <a:pt x="29537" y="27700"/>
                  </a:cubicBezTo>
                  <a:cubicBezTo>
                    <a:pt x="29525" y="27675"/>
                    <a:pt x="29516" y="27649"/>
                    <a:pt x="29505" y="27624"/>
                  </a:cubicBezTo>
                  <a:cubicBezTo>
                    <a:pt x="29484" y="27576"/>
                    <a:pt x="29463" y="27530"/>
                    <a:pt x="29442" y="27481"/>
                  </a:cubicBezTo>
                  <a:cubicBezTo>
                    <a:pt x="29422" y="27435"/>
                    <a:pt x="29401" y="27387"/>
                    <a:pt x="29380" y="27341"/>
                  </a:cubicBezTo>
                  <a:cubicBezTo>
                    <a:pt x="29310" y="27176"/>
                    <a:pt x="29240" y="27009"/>
                    <a:pt x="29176" y="26839"/>
                  </a:cubicBezTo>
                  <a:cubicBezTo>
                    <a:pt x="29180" y="26788"/>
                    <a:pt x="29181" y="26737"/>
                    <a:pt x="29181" y="26686"/>
                  </a:cubicBezTo>
                  <a:cubicBezTo>
                    <a:pt x="29180" y="26511"/>
                    <a:pt x="29153" y="26336"/>
                    <a:pt x="29090" y="26166"/>
                  </a:cubicBezTo>
                  <a:cubicBezTo>
                    <a:pt x="29044" y="26040"/>
                    <a:pt x="28985" y="25919"/>
                    <a:pt x="28930" y="25796"/>
                  </a:cubicBezTo>
                  <a:cubicBezTo>
                    <a:pt x="28927" y="25791"/>
                    <a:pt x="28925" y="25787"/>
                    <a:pt x="28925" y="25785"/>
                  </a:cubicBezTo>
                  <a:cubicBezTo>
                    <a:pt x="28925" y="25784"/>
                    <a:pt x="28924" y="25783"/>
                    <a:pt x="28922" y="25780"/>
                  </a:cubicBezTo>
                  <a:cubicBezTo>
                    <a:pt x="28916" y="25766"/>
                    <a:pt x="28910" y="25752"/>
                    <a:pt x="28907" y="25738"/>
                  </a:cubicBezTo>
                  <a:cubicBezTo>
                    <a:pt x="28895" y="25708"/>
                    <a:pt x="28884" y="25675"/>
                    <a:pt x="28873" y="25645"/>
                  </a:cubicBezTo>
                  <a:cubicBezTo>
                    <a:pt x="28857" y="25594"/>
                    <a:pt x="28844" y="25543"/>
                    <a:pt x="28834" y="25491"/>
                  </a:cubicBezTo>
                  <a:cubicBezTo>
                    <a:pt x="28833" y="25458"/>
                    <a:pt x="28833" y="25423"/>
                    <a:pt x="28833" y="25390"/>
                  </a:cubicBezTo>
                  <a:cubicBezTo>
                    <a:pt x="28833" y="25268"/>
                    <a:pt x="28840" y="25146"/>
                    <a:pt x="28855" y="25025"/>
                  </a:cubicBezTo>
                  <a:cubicBezTo>
                    <a:pt x="28874" y="24847"/>
                    <a:pt x="28905" y="24670"/>
                    <a:pt x="28938" y="24490"/>
                  </a:cubicBezTo>
                  <a:cubicBezTo>
                    <a:pt x="28989" y="24213"/>
                    <a:pt x="29032" y="23936"/>
                    <a:pt x="29061" y="23657"/>
                  </a:cubicBezTo>
                  <a:cubicBezTo>
                    <a:pt x="29067" y="23607"/>
                    <a:pt x="29072" y="23556"/>
                    <a:pt x="29076" y="23506"/>
                  </a:cubicBezTo>
                  <a:lnTo>
                    <a:pt x="29089" y="23354"/>
                  </a:lnTo>
                  <a:cubicBezTo>
                    <a:pt x="29090" y="23343"/>
                    <a:pt x="29090" y="23330"/>
                    <a:pt x="29093" y="23318"/>
                  </a:cubicBezTo>
                  <a:cubicBezTo>
                    <a:pt x="29098" y="23233"/>
                    <a:pt x="29102" y="23149"/>
                    <a:pt x="29107" y="23064"/>
                  </a:cubicBezTo>
                  <a:cubicBezTo>
                    <a:pt x="29110" y="23013"/>
                    <a:pt x="29111" y="22963"/>
                    <a:pt x="29112" y="22912"/>
                  </a:cubicBezTo>
                  <a:cubicBezTo>
                    <a:pt x="29113" y="22861"/>
                    <a:pt x="29116" y="22809"/>
                    <a:pt x="29117" y="22758"/>
                  </a:cubicBezTo>
                  <a:cubicBezTo>
                    <a:pt x="29122" y="22512"/>
                    <a:pt x="29118" y="22263"/>
                    <a:pt x="29111" y="22017"/>
                  </a:cubicBezTo>
                  <a:cubicBezTo>
                    <a:pt x="29107" y="21875"/>
                    <a:pt x="29102" y="21734"/>
                    <a:pt x="29095" y="21591"/>
                  </a:cubicBezTo>
                  <a:cubicBezTo>
                    <a:pt x="29082" y="21311"/>
                    <a:pt x="29067" y="21027"/>
                    <a:pt x="29052" y="20746"/>
                  </a:cubicBezTo>
                  <a:cubicBezTo>
                    <a:pt x="29042" y="20553"/>
                    <a:pt x="29031" y="20361"/>
                    <a:pt x="29024" y="20169"/>
                  </a:cubicBezTo>
                  <a:cubicBezTo>
                    <a:pt x="29011" y="19838"/>
                    <a:pt x="29002" y="19508"/>
                    <a:pt x="29006" y="19177"/>
                  </a:cubicBezTo>
                  <a:cubicBezTo>
                    <a:pt x="29008" y="18957"/>
                    <a:pt x="29015" y="18739"/>
                    <a:pt x="29030" y="18518"/>
                  </a:cubicBezTo>
                  <a:cubicBezTo>
                    <a:pt x="29035" y="18456"/>
                    <a:pt x="29038" y="18394"/>
                    <a:pt x="29044" y="18333"/>
                  </a:cubicBezTo>
                  <a:cubicBezTo>
                    <a:pt x="29107" y="17628"/>
                    <a:pt x="29209" y="16928"/>
                    <a:pt x="29281" y="16226"/>
                  </a:cubicBezTo>
                  <a:cubicBezTo>
                    <a:pt x="29285" y="16187"/>
                    <a:pt x="29288" y="16147"/>
                    <a:pt x="29292" y="16108"/>
                  </a:cubicBezTo>
                  <a:cubicBezTo>
                    <a:pt x="29494" y="16072"/>
                    <a:pt x="29694" y="16036"/>
                    <a:pt x="29896" y="16001"/>
                  </a:cubicBezTo>
                  <a:lnTo>
                    <a:pt x="29896" y="16001"/>
                  </a:lnTo>
                  <a:cubicBezTo>
                    <a:pt x="29893" y="16041"/>
                    <a:pt x="29891" y="16079"/>
                    <a:pt x="29889" y="16117"/>
                  </a:cubicBezTo>
                  <a:cubicBezTo>
                    <a:pt x="29883" y="16222"/>
                    <a:pt x="29877" y="16327"/>
                    <a:pt x="29872" y="16432"/>
                  </a:cubicBezTo>
                  <a:cubicBezTo>
                    <a:pt x="29867" y="16570"/>
                    <a:pt x="29862" y="16709"/>
                    <a:pt x="29859" y="16847"/>
                  </a:cubicBezTo>
                  <a:cubicBezTo>
                    <a:pt x="29855" y="16977"/>
                    <a:pt x="29854" y="17106"/>
                    <a:pt x="29853" y="17237"/>
                  </a:cubicBezTo>
                  <a:cubicBezTo>
                    <a:pt x="29845" y="18734"/>
                    <a:pt x="29999" y="20228"/>
                    <a:pt x="30312" y="21695"/>
                  </a:cubicBezTo>
                  <a:cubicBezTo>
                    <a:pt x="30326" y="21765"/>
                    <a:pt x="30395" y="21799"/>
                    <a:pt x="30459" y="21806"/>
                  </a:cubicBezTo>
                  <a:cubicBezTo>
                    <a:pt x="31084" y="21880"/>
                    <a:pt x="31717" y="21957"/>
                    <a:pt x="32349" y="21957"/>
                  </a:cubicBezTo>
                  <a:cubicBezTo>
                    <a:pt x="32597" y="21957"/>
                    <a:pt x="32845" y="21945"/>
                    <a:pt x="33093" y="21916"/>
                  </a:cubicBezTo>
                  <a:cubicBezTo>
                    <a:pt x="33802" y="21837"/>
                    <a:pt x="34491" y="21642"/>
                    <a:pt x="35189" y="21493"/>
                  </a:cubicBezTo>
                  <a:cubicBezTo>
                    <a:pt x="35240" y="21483"/>
                    <a:pt x="35291" y="21472"/>
                    <a:pt x="35342" y="21461"/>
                  </a:cubicBezTo>
                  <a:cubicBezTo>
                    <a:pt x="35394" y="21451"/>
                    <a:pt x="35444" y="21440"/>
                    <a:pt x="35496" y="21431"/>
                  </a:cubicBezTo>
                  <a:cubicBezTo>
                    <a:pt x="35589" y="21414"/>
                    <a:pt x="35681" y="21398"/>
                    <a:pt x="35774" y="21381"/>
                  </a:cubicBezTo>
                  <a:cubicBezTo>
                    <a:pt x="35833" y="21371"/>
                    <a:pt x="35891" y="21295"/>
                    <a:pt x="35885" y="21235"/>
                  </a:cubicBezTo>
                  <a:cubicBezTo>
                    <a:pt x="35777" y="20143"/>
                    <a:pt x="35694" y="19047"/>
                    <a:pt x="35638" y="17950"/>
                  </a:cubicBezTo>
                  <a:cubicBezTo>
                    <a:pt x="35588" y="16977"/>
                    <a:pt x="35560" y="15992"/>
                    <a:pt x="35802" y="15044"/>
                  </a:cubicBezTo>
                  <a:cubicBezTo>
                    <a:pt x="35814" y="14993"/>
                    <a:pt x="35827" y="14942"/>
                    <a:pt x="35842" y="14893"/>
                  </a:cubicBezTo>
                  <a:cubicBezTo>
                    <a:pt x="35842" y="14892"/>
                    <a:pt x="35843" y="14889"/>
                    <a:pt x="35843" y="14888"/>
                  </a:cubicBezTo>
                  <a:cubicBezTo>
                    <a:pt x="36059" y="14871"/>
                    <a:pt x="36277" y="14855"/>
                    <a:pt x="36493" y="14842"/>
                  </a:cubicBezTo>
                  <a:close/>
                  <a:moveTo>
                    <a:pt x="38801" y="30521"/>
                  </a:moveTo>
                  <a:cubicBezTo>
                    <a:pt x="38801" y="30521"/>
                    <a:pt x="38801" y="30521"/>
                    <a:pt x="38802" y="30523"/>
                  </a:cubicBezTo>
                  <a:cubicBezTo>
                    <a:pt x="38801" y="30521"/>
                    <a:pt x="38801" y="30521"/>
                    <a:pt x="38801" y="30521"/>
                  </a:cubicBezTo>
                  <a:close/>
                  <a:moveTo>
                    <a:pt x="40722" y="28789"/>
                  </a:moveTo>
                  <a:cubicBezTo>
                    <a:pt x="40747" y="28832"/>
                    <a:pt x="40772" y="28877"/>
                    <a:pt x="40798" y="28922"/>
                  </a:cubicBezTo>
                  <a:cubicBezTo>
                    <a:pt x="40878" y="29062"/>
                    <a:pt x="40964" y="29203"/>
                    <a:pt x="41054" y="29353"/>
                  </a:cubicBezTo>
                  <a:cubicBezTo>
                    <a:pt x="40935" y="29399"/>
                    <a:pt x="40815" y="29445"/>
                    <a:pt x="40694" y="29490"/>
                  </a:cubicBezTo>
                  <a:lnTo>
                    <a:pt x="40694" y="29472"/>
                  </a:lnTo>
                  <a:cubicBezTo>
                    <a:pt x="40692" y="29376"/>
                    <a:pt x="40615" y="29328"/>
                    <a:pt x="40541" y="29328"/>
                  </a:cubicBezTo>
                  <a:cubicBezTo>
                    <a:pt x="40517" y="29328"/>
                    <a:pt x="40494" y="29333"/>
                    <a:pt x="40473" y="29342"/>
                  </a:cubicBezTo>
                  <a:cubicBezTo>
                    <a:pt x="40427" y="29363"/>
                    <a:pt x="40395" y="29406"/>
                    <a:pt x="40397" y="29472"/>
                  </a:cubicBezTo>
                  <a:lnTo>
                    <a:pt x="40397" y="29479"/>
                  </a:lnTo>
                  <a:cubicBezTo>
                    <a:pt x="40398" y="29519"/>
                    <a:pt x="40401" y="29557"/>
                    <a:pt x="40402" y="29598"/>
                  </a:cubicBezTo>
                  <a:cubicBezTo>
                    <a:pt x="40325" y="29626"/>
                    <a:pt x="40248" y="29654"/>
                    <a:pt x="40172" y="29680"/>
                  </a:cubicBezTo>
                  <a:cubicBezTo>
                    <a:pt x="39911" y="29775"/>
                    <a:pt x="39650" y="29865"/>
                    <a:pt x="39386" y="29955"/>
                  </a:cubicBezTo>
                  <a:cubicBezTo>
                    <a:pt x="38685" y="30192"/>
                    <a:pt x="37979" y="30412"/>
                    <a:pt x="37268" y="30613"/>
                  </a:cubicBezTo>
                  <a:cubicBezTo>
                    <a:pt x="37204" y="30633"/>
                    <a:pt x="37137" y="30652"/>
                    <a:pt x="37072" y="30669"/>
                  </a:cubicBezTo>
                  <a:cubicBezTo>
                    <a:pt x="37033" y="30660"/>
                    <a:pt x="36995" y="30652"/>
                    <a:pt x="36955" y="30641"/>
                  </a:cubicBezTo>
                  <a:cubicBezTo>
                    <a:pt x="36925" y="30634"/>
                    <a:pt x="36892" y="30625"/>
                    <a:pt x="36862" y="30617"/>
                  </a:cubicBezTo>
                  <a:lnTo>
                    <a:pt x="36862" y="30602"/>
                  </a:lnTo>
                  <a:cubicBezTo>
                    <a:pt x="36859" y="30530"/>
                    <a:pt x="36832" y="30462"/>
                    <a:pt x="36782" y="30409"/>
                  </a:cubicBezTo>
                  <a:cubicBezTo>
                    <a:pt x="36736" y="30361"/>
                    <a:pt x="36673" y="30334"/>
                    <a:pt x="36608" y="30325"/>
                  </a:cubicBezTo>
                  <a:cubicBezTo>
                    <a:pt x="36593" y="30323"/>
                    <a:pt x="36578" y="30322"/>
                    <a:pt x="36562" y="30322"/>
                  </a:cubicBezTo>
                  <a:cubicBezTo>
                    <a:pt x="36511" y="30322"/>
                    <a:pt x="36461" y="30335"/>
                    <a:pt x="36412" y="30358"/>
                  </a:cubicBezTo>
                  <a:cubicBezTo>
                    <a:pt x="36362" y="30385"/>
                    <a:pt x="36324" y="30426"/>
                    <a:pt x="36296" y="30474"/>
                  </a:cubicBezTo>
                  <a:cubicBezTo>
                    <a:pt x="36232" y="30466"/>
                    <a:pt x="36169" y="30457"/>
                    <a:pt x="36107" y="30454"/>
                  </a:cubicBezTo>
                  <a:cubicBezTo>
                    <a:pt x="36096" y="30454"/>
                    <a:pt x="36086" y="30453"/>
                    <a:pt x="36075" y="30453"/>
                  </a:cubicBezTo>
                  <a:cubicBezTo>
                    <a:pt x="36032" y="30453"/>
                    <a:pt x="35990" y="30458"/>
                    <a:pt x="35948" y="30458"/>
                  </a:cubicBezTo>
                  <a:cubicBezTo>
                    <a:pt x="35935" y="30458"/>
                    <a:pt x="35923" y="30458"/>
                    <a:pt x="35911" y="30457"/>
                  </a:cubicBezTo>
                  <a:cubicBezTo>
                    <a:pt x="35838" y="30451"/>
                    <a:pt x="35766" y="30435"/>
                    <a:pt x="35695" y="30422"/>
                  </a:cubicBezTo>
                  <a:cubicBezTo>
                    <a:pt x="35651" y="30415"/>
                    <a:pt x="35608" y="30406"/>
                    <a:pt x="35564" y="30397"/>
                  </a:cubicBezTo>
                  <a:cubicBezTo>
                    <a:pt x="37120" y="30014"/>
                    <a:pt x="38655" y="29546"/>
                    <a:pt x="40159" y="28998"/>
                  </a:cubicBezTo>
                  <a:cubicBezTo>
                    <a:pt x="40207" y="28980"/>
                    <a:pt x="40257" y="28963"/>
                    <a:pt x="40304" y="28944"/>
                  </a:cubicBezTo>
                  <a:cubicBezTo>
                    <a:pt x="40352" y="28927"/>
                    <a:pt x="40402" y="28907"/>
                    <a:pt x="40449" y="28890"/>
                  </a:cubicBezTo>
                  <a:cubicBezTo>
                    <a:pt x="40540" y="28857"/>
                    <a:pt x="40631" y="28823"/>
                    <a:pt x="40721" y="28789"/>
                  </a:cubicBezTo>
                  <a:close/>
                  <a:moveTo>
                    <a:pt x="41221" y="29615"/>
                  </a:moveTo>
                  <a:cubicBezTo>
                    <a:pt x="41391" y="29881"/>
                    <a:pt x="41564" y="30144"/>
                    <a:pt x="41735" y="30410"/>
                  </a:cubicBezTo>
                  <a:lnTo>
                    <a:pt x="40880" y="31068"/>
                  </a:lnTo>
                  <a:cubicBezTo>
                    <a:pt x="40793" y="30648"/>
                    <a:pt x="40737" y="30224"/>
                    <a:pt x="40709" y="29809"/>
                  </a:cubicBezTo>
                  <a:cubicBezTo>
                    <a:pt x="40880" y="29745"/>
                    <a:pt x="41052" y="29680"/>
                    <a:pt x="41221" y="29615"/>
                  </a:cubicBezTo>
                  <a:close/>
                  <a:moveTo>
                    <a:pt x="40418" y="29915"/>
                  </a:moveTo>
                  <a:cubicBezTo>
                    <a:pt x="40453" y="30364"/>
                    <a:pt x="40519" y="30820"/>
                    <a:pt x="40619" y="31267"/>
                  </a:cubicBezTo>
                  <a:lnTo>
                    <a:pt x="38935" y="32562"/>
                  </a:lnTo>
                  <a:cubicBezTo>
                    <a:pt x="38766" y="32283"/>
                    <a:pt x="38576" y="32018"/>
                    <a:pt x="38354" y="31778"/>
                  </a:cubicBezTo>
                  <a:cubicBezTo>
                    <a:pt x="38285" y="31704"/>
                    <a:pt x="38212" y="31635"/>
                    <a:pt x="38135" y="31568"/>
                  </a:cubicBezTo>
                  <a:cubicBezTo>
                    <a:pt x="38451" y="31471"/>
                    <a:pt x="38747" y="31286"/>
                    <a:pt x="38937" y="31024"/>
                  </a:cubicBezTo>
                  <a:cubicBezTo>
                    <a:pt x="39051" y="30872"/>
                    <a:pt x="39144" y="30645"/>
                    <a:pt x="39097" y="30451"/>
                  </a:cubicBezTo>
                  <a:cubicBezTo>
                    <a:pt x="39092" y="30424"/>
                    <a:pt x="39081" y="30401"/>
                    <a:pt x="39068" y="30380"/>
                  </a:cubicBezTo>
                  <a:cubicBezTo>
                    <a:pt x="39521" y="30233"/>
                    <a:pt x="39971" y="30077"/>
                    <a:pt x="40418" y="29915"/>
                  </a:cubicBezTo>
                  <a:close/>
                  <a:moveTo>
                    <a:pt x="46415" y="27546"/>
                  </a:moveTo>
                  <a:cubicBezTo>
                    <a:pt x="46422" y="27664"/>
                    <a:pt x="46439" y="27784"/>
                    <a:pt x="46467" y="27901"/>
                  </a:cubicBezTo>
                  <a:lnTo>
                    <a:pt x="42447" y="30990"/>
                  </a:lnTo>
                  <a:lnTo>
                    <a:pt x="42325" y="31083"/>
                  </a:lnTo>
                  <a:lnTo>
                    <a:pt x="42205" y="31176"/>
                  </a:lnTo>
                  <a:lnTo>
                    <a:pt x="41132" y="32002"/>
                  </a:lnTo>
                  <a:lnTo>
                    <a:pt x="40884" y="32192"/>
                  </a:lnTo>
                  <a:lnTo>
                    <a:pt x="39368" y="33357"/>
                  </a:lnTo>
                  <a:cubicBezTo>
                    <a:pt x="39277" y="33178"/>
                    <a:pt x="39186" y="33000"/>
                    <a:pt x="39089" y="32824"/>
                  </a:cubicBezTo>
                  <a:lnTo>
                    <a:pt x="40699" y="31590"/>
                  </a:lnTo>
                  <a:lnTo>
                    <a:pt x="40954" y="31394"/>
                  </a:lnTo>
                  <a:lnTo>
                    <a:pt x="41899" y="30669"/>
                  </a:lnTo>
                  <a:lnTo>
                    <a:pt x="42014" y="30581"/>
                  </a:lnTo>
                  <a:lnTo>
                    <a:pt x="42133" y="30488"/>
                  </a:lnTo>
                  <a:lnTo>
                    <a:pt x="44877" y="28377"/>
                  </a:lnTo>
                  <a:cubicBezTo>
                    <a:pt x="44886" y="28423"/>
                    <a:pt x="44898" y="28469"/>
                    <a:pt x="44913" y="28512"/>
                  </a:cubicBezTo>
                  <a:cubicBezTo>
                    <a:pt x="44930" y="28558"/>
                    <a:pt x="44956" y="28592"/>
                    <a:pt x="45002" y="28610"/>
                  </a:cubicBezTo>
                  <a:cubicBezTo>
                    <a:pt x="45022" y="28619"/>
                    <a:pt x="45045" y="28624"/>
                    <a:pt x="45068" y="28624"/>
                  </a:cubicBezTo>
                  <a:cubicBezTo>
                    <a:pt x="45094" y="28624"/>
                    <a:pt x="45118" y="28618"/>
                    <a:pt x="45137" y="28603"/>
                  </a:cubicBezTo>
                  <a:cubicBezTo>
                    <a:pt x="45557" y="28283"/>
                    <a:pt x="45965" y="27946"/>
                    <a:pt x="46359" y="27595"/>
                  </a:cubicBezTo>
                  <a:cubicBezTo>
                    <a:pt x="46379" y="27578"/>
                    <a:pt x="46396" y="27561"/>
                    <a:pt x="46415" y="27546"/>
                  </a:cubicBezTo>
                  <a:close/>
                  <a:moveTo>
                    <a:pt x="35655" y="33349"/>
                  </a:moveTo>
                  <a:cubicBezTo>
                    <a:pt x="35755" y="33352"/>
                    <a:pt x="35855" y="33357"/>
                    <a:pt x="35956" y="33360"/>
                  </a:cubicBezTo>
                  <a:cubicBezTo>
                    <a:pt x="36108" y="33606"/>
                    <a:pt x="36120" y="33892"/>
                    <a:pt x="36127" y="34182"/>
                  </a:cubicBezTo>
                  <a:cubicBezTo>
                    <a:pt x="36130" y="34354"/>
                    <a:pt x="36128" y="34524"/>
                    <a:pt x="36127" y="34696"/>
                  </a:cubicBezTo>
                  <a:cubicBezTo>
                    <a:pt x="36041" y="34712"/>
                    <a:pt x="35954" y="34727"/>
                    <a:pt x="35869" y="34744"/>
                  </a:cubicBezTo>
                  <a:cubicBezTo>
                    <a:pt x="35799" y="34277"/>
                    <a:pt x="35730" y="33813"/>
                    <a:pt x="35655" y="33349"/>
                  </a:cubicBezTo>
                  <a:close/>
                  <a:moveTo>
                    <a:pt x="42355" y="31443"/>
                  </a:moveTo>
                  <a:cubicBezTo>
                    <a:pt x="42556" y="31809"/>
                    <a:pt x="42732" y="32185"/>
                    <a:pt x="42875" y="32580"/>
                  </a:cubicBezTo>
                  <a:cubicBezTo>
                    <a:pt x="43133" y="33309"/>
                    <a:pt x="43268" y="34062"/>
                    <a:pt x="43309" y="34822"/>
                  </a:cubicBezTo>
                  <a:cubicBezTo>
                    <a:pt x="42319" y="34289"/>
                    <a:pt x="41653" y="33364"/>
                    <a:pt x="41240" y="32302"/>
                  </a:cubicBezTo>
                  <a:lnTo>
                    <a:pt x="42355" y="31443"/>
                  </a:lnTo>
                  <a:close/>
                  <a:moveTo>
                    <a:pt x="37047" y="34397"/>
                  </a:moveTo>
                  <a:cubicBezTo>
                    <a:pt x="37106" y="34597"/>
                    <a:pt x="37165" y="34797"/>
                    <a:pt x="37251" y="34986"/>
                  </a:cubicBezTo>
                  <a:lnTo>
                    <a:pt x="36954" y="35215"/>
                  </a:lnTo>
                  <a:lnTo>
                    <a:pt x="36899" y="35255"/>
                  </a:lnTo>
                  <a:cubicBezTo>
                    <a:pt x="36904" y="35236"/>
                    <a:pt x="36909" y="35214"/>
                    <a:pt x="36913" y="35194"/>
                  </a:cubicBezTo>
                  <a:cubicBezTo>
                    <a:pt x="36942" y="35044"/>
                    <a:pt x="36963" y="34893"/>
                    <a:pt x="36981" y="34741"/>
                  </a:cubicBezTo>
                  <a:lnTo>
                    <a:pt x="36990" y="34662"/>
                  </a:lnTo>
                  <a:cubicBezTo>
                    <a:pt x="36997" y="34585"/>
                    <a:pt x="37003" y="34506"/>
                    <a:pt x="37007" y="34428"/>
                  </a:cubicBezTo>
                  <a:lnTo>
                    <a:pt x="37047" y="34397"/>
                  </a:lnTo>
                  <a:close/>
                  <a:moveTo>
                    <a:pt x="37834" y="35325"/>
                  </a:moveTo>
                  <a:cubicBezTo>
                    <a:pt x="37833" y="35329"/>
                    <a:pt x="37833" y="35330"/>
                    <a:pt x="37832" y="35330"/>
                  </a:cubicBezTo>
                  <a:cubicBezTo>
                    <a:pt x="37832" y="35330"/>
                    <a:pt x="37832" y="35330"/>
                    <a:pt x="37831" y="35330"/>
                  </a:cubicBezTo>
                  <a:cubicBezTo>
                    <a:pt x="37829" y="35328"/>
                    <a:pt x="37833" y="35327"/>
                    <a:pt x="37834" y="35325"/>
                  </a:cubicBezTo>
                  <a:close/>
                  <a:moveTo>
                    <a:pt x="36480" y="35452"/>
                  </a:moveTo>
                  <a:lnTo>
                    <a:pt x="36480" y="35452"/>
                  </a:lnTo>
                  <a:cubicBezTo>
                    <a:pt x="36480" y="35452"/>
                    <a:pt x="36479" y="35452"/>
                    <a:pt x="36478" y="35453"/>
                  </a:cubicBezTo>
                  <a:cubicBezTo>
                    <a:pt x="36479" y="35453"/>
                    <a:pt x="36479" y="35452"/>
                    <a:pt x="36480" y="35452"/>
                  </a:cubicBezTo>
                  <a:close/>
                  <a:moveTo>
                    <a:pt x="36460" y="35443"/>
                  </a:moveTo>
                  <a:lnTo>
                    <a:pt x="36460" y="35443"/>
                  </a:lnTo>
                  <a:cubicBezTo>
                    <a:pt x="36460" y="35443"/>
                    <a:pt x="36460" y="35443"/>
                    <a:pt x="36459" y="35444"/>
                  </a:cubicBezTo>
                  <a:lnTo>
                    <a:pt x="36459" y="35444"/>
                  </a:lnTo>
                  <a:cubicBezTo>
                    <a:pt x="36461" y="35447"/>
                    <a:pt x="36462" y="35451"/>
                    <a:pt x="36463" y="35455"/>
                  </a:cubicBezTo>
                  <a:lnTo>
                    <a:pt x="36463" y="35455"/>
                  </a:lnTo>
                  <a:cubicBezTo>
                    <a:pt x="36465" y="35454"/>
                    <a:pt x="36467" y="35454"/>
                    <a:pt x="36469" y="35453"/>
                  </a:cubicBezTo>
                  <a:cubicBezTo>
                    <a:pt x="36465" y="35446"/>
                    <a:pt x="36462" y="35443"/>
                    <a:pt x="36460" y="35443"/>
                  </a:cubicBezTo>
                  <a:close/>
                  <a:moveTo>
                    <a:pt x="25539" y="23851"/>
                  </a:moveTo>
                  <a:cubicBezTo>
                    <a:pt x="25864" y="23960"/>
                    <a:pt x="26188" y="24067"/>
                    <a:pt x="26513" y="24176"/>
                  </a:cubicBezTo>
                  <a:cubicBezTo>
                    <a:pt x="26568" y="24193"/>
                    <a:pt x="26622" y="24212"/>
                    <a:pt x="26675" y="24229"/>
                  </a:cubicBezTo>
                  <a:cubicBezTo>
                    <a:pt x="26940" y="24317"/>
                    <a:pt x="27203" y="24404"/>
                    <a:pt x="27468" y="24494"/>
                  </a:cubicBezTo>
                  <a:cubicBezTo>
                    <a:pt x="27736" y="24583"/>
                    <a:pt x="28003" y="24671"/>
                    <a:pt x="28271" y="24762"/>
                  </a:cubicBezTo>
                  <a:cubicBezTo>
                    <a:pt x="28331" y="24782"/>
                    <a:pt x="28390" y="24801"/>
                    <a:pt x="28449" y="24821"/>
                  </a:cubicBezTo>
                  <a:cubicBezTo>
                    <a:pt x="28455" y="24825"/>
                    <a:pt x="28462" y="24826"/>
                    <a:pt x="28468" y="24828"/>
                  </a:cubicBezTo>
                  <a:cubicBezTo>
                    <a:pt x="28495" y="24837"/>
                    <a:pt x="28519" y="24845"/>
                    <a:pt x="28545" y="24855"/>
                  </a:cubicBezTo>
                  <a:cubicBezTo>
                    <a:pt x="28543" y="24869"/>
                    <a:pt x="28541" y="24884"/>
                    <a:pt x="28538" y="24900"/>
                  </a:cubicBezTo>
                  <a:cubicBezTo>
                    <a:pt x="28538" y="24901"/>
                    <a:pt x="28538" y="24902"/>
                    <a:pt x="28537" y="24903"/>
                  </a:cubicBezTo>
                  <a:cubicBezTo>
                    <a:pt x="28531" y="24942"/>
                    <a:pt x="28526" y="24981"/>
                    <a:pt x="28522" y="25018"/>
                  </a:cubicBezTo>
                  <a:cubicBezTo>
                    <a:pt x="28503" y="25194"/>
                    <a:pt x="28503" y="25371"/>
                    <a:pt x="28533" y="25545"/>
                  </a:cubicBezTo>
                  <a:cubicBezTo>
                    <a:pt x="28549" y="25633"/>
                    <a:pt x="28572" y="25722"/>
                    <a:pt x="28605" y="25808"/>
                  </a:cubicBezTo>
                  <a:cubicBezTo>
                    <a:pt x="28653" y="25934"/>
                    <a:pt x="28712" y="26055"/>
                    <a:pt x="28768" y="26178"/>
                  </a:cubicBezTo>
                  <a:cubicBezTo>
                    <a:pt x="28769" y="26182"/>
                    <a:pt x="28770" y="26185"/>
                    <a:pt x="28771" y="26186"/>
                  </a:cubicBezTo>
                  <a:cubicBezTo>
                    <a:pt x="28771" y="26188"/>
                    <a:pt x="28773" y="26189"/>
                    <a:pt x="28775" y="26194"/>
                  </a:cubicBezTo>
                  <a:cubicBezTo>
                    <a:pt x="28780" y="26208"/>
                    <a:pt x="28786" y="26221"/>
                    <a:pt x="28791" y="26236"/>
                  </a:cubicBezTo>
                  <a:cubicBezTo>
                    <a:pt x="28802" y="26266"/>
                    <a:pt x="28814" y="26298"/>
                    <a:pt x="28822" y="26329"/>
                  </a:cubicBezTo>
                  <a:cubicBezTo>
                    <a:pt x="28833" y="26362"/>
                    <a:pt x="28841" y="26395"/>
                    <a:pt x="28849" y="26428"/>
                  </a:cubicBezTo>
                  <a:cubicBezTo>
                    <a:pt x="28852" y="26445"/>
                    <a:pt x="28856" y="26462"/>
                    <a:pt x="28858" y="26478"/>
                  </a:cubicBezTo>
                  <a:cubicBezTo>
                    <a:pt x="28860" y="26485"/>
                    <a:pt x="28864" y="26514"/>
                    <a:pt x="28866" y="26519"/>
                  </a:cubicBezTo>
                  <a:cubicBezTo>
                    <a:pt x="28883" y="26648"/>
                    <a:pt x="28879" y="26778"/>
                    <a:pt x="28864" y="26908"/>
                  </a:cubicBezTo>
                  <a:cubicBezTo>
                    <a:pt x="28855" y="26998"/>
                    <a:pt x="28838" y="27089"/>
                    <a:pt x="28818" y="27177"/>
                  </a:cubicBezTo>
                  <a:cubicBezTo>
                    <a:pt x="28794" y="27280"/>
                    <a:pt x="28773" y="27384"/>
                    <a:pt x="28750" y="27486"/>
                  </a:cubicBezTo>
                  <a:lnTo>
                    <a:pt x="28715" y="27647"/>
                  </a:lnTo>
                  <a:cubicBezTo>
                    <a:pt x="28704" y="27703"/>
                    <a:pt x="28690" y="27758"/>
                    <a:pt x="28677" y="27814"/>
                  </a:cubicBezTo>
                  <a:cubicBezTo>
                    <a:pt x="28657" y="27908"/>
                    <a:pt x="28637" y="28001"/>
                    <a:pt x="28614" y="28095"/>
                  </a:cubicBezTo>
                  <a:cubicBezTo>
                    <a:pt x="28553" y="28371"/>
                    <a:pt x="28420" y="28718"/>
                    <a:pt x="28705" y="28913"/>
                  </a:cubicBezTo>
                  <a:cubicBezTo>
                    <a:pt x="28809" y="28986"/>
                    <a:pt x="28943" y="29016"/>
                    <a:pt x="29064" y="29055"/>
                  </a:cubicBezTo>
                  <a:cubicBezTo>
                    <a:pt x="29180" y="29091"/>
                    <a:pt x="29296" y="29125"/>
                    <a:pt x="29413" y="29160"/>
                  </a:cubicBezTo>
                  <a:cubicBezTo>
                    <a:pt x="29579" y="29209"/>
                    <a:pt x="29745" y="29255"/>
                    <a:pt x="29912" y="29302"/>
                  </a:cubicBezTo>
                  <a:cubicBezTo>
                    <a:pt x="29942" y="29311"/>
                    <a:pt x="29975" y="29319"/>
                    <a:pt x="30005" y="29329"/>
                  </a:cubicBezTo>
                  <a:cubicBezTo>
                    <a:pt x="30037" y="29337"/>
                    <a:pt x="30067" y="29346"/>
                    <a:pt x="30099" y="29354"/>
                  </a:cubicBezTo>
                  <a:cubicBezTo>
                    <a:pt x="30164" y="29372"/>
                    <a:pt x="30228" y="29389"/>
                    <a:pt x="30294" y="29406"/>
                  </a:cubicBezTo>
                  <a:cubicBezTo>
                    <a:pt x="30295" y="29406"/>
                    <a:pt x="30295" y="29406"/>
                    <a:pt x="30296" y="29409"/>
                  </a:cubicBezTo>
                  <a:cubicBezTo>
                    <a:pt x="30358" y="29424"/>
                    <a:pt x="30420" y="29441"/>
                    <a:pt x="30481" y="29457"/>
                  </a:cubicBezTo>
                  <a:cubicBezTo>
                    <a:pt x="30542" y="29474"/>
                    <a:pt x="30604" y="29491"/>
                    <a:pt x="30666" y="29507"/>
                  </a:cubicBezTo>
                  <a:cubicBezTo>
                    <a:pt x="31361" y="29689"/>
                    <a:pt x="32059" y="29862"/>
                    <a:pt x="32759" y="30033"/>
                  </a:cubicBezTo>
                  <a:cubicBezTo>
                    <a:pt x="33253" y="30154"/>
                    <a:pt x="33747" y="30273"/>
                    <a:pt x="34241" y="30393"/>
                  </a:cubicBezTo>
                  <a:cubicBezTo>
                    <a:pt x="34354" y="30421"/>
                    <a:pt x="34467" y="30448"/>
                    <a:pt x="34578" y="30474"/>
                  </a:cubicBezTo>
                  <a:cubicBezTo>
                    <a:pt x="34689" y="30501"/>
                    <a:pt x="34799" y="30529"/>
                    <a:pt x="34908" y="30554"/>
                  </a:cubicBezTo>
                  <a:lnTo>
                    <a:pt x="35265" y="30641"/>
                  </a:lnTo>
                  <a:cubicBezTo>
                    <a:pt x="35364" y="30665"/>
                    <a:pt x="35463" y="30689"/>
                    <a:pt x="35563" y="30708"/>
                  </a:cubicBezTo>
                  <a:cubicBezTo>
                    <a:pt x="35688" y="30730"/>
                    <a:pt x="35819" y="30760"/>
                    <a:pt x="35948" y="30760"/>
                  </a:cubicBezTo>
                  <a:cubicBezTo>
                    <a:pt x="35964" y="30760"/>
                    <a:pt x="35980" y="30759"/>
                    <a:pt x="35997" y="30758"/>
                  </a:cubicBezTo>
                  <a:cubicBezTo>
                    <a:pt x="36015" y="30757"/>
                    <a:pt x="36034" y="30756"/>
                    <a:pt x="36053" y="30756"/>
                  </a:cubicBezTo>
                  <a:cubicBezTo>
                    <a:pt x="36120" y="30756"/>
                    <a:pt x="36186" y="30764"/>
                    <a:pt x="36253" y="30775"/>
                  </a:cubicBezTo>
                  <a:cubicBezTo>
                    <a:pt x="36304" y="30784"/>
                    <a:pt x="36354" y="30793"/>
                    <a:pt x="36404" y="30807"/>
                  </a:cubicBezTo>
                  <a:cubicBezTo>
                    <a:pt x="36433" y="30814"/>
                    <a:pt x="36461" y="30821"/>
                    <a:pt x="36490" y="30828"/>
                  </a:cubicBezTo>
                  <a:lnTo>
                    <a:pt x="36550" y="30845"/>
                  </a:lnTo>
                  <a:cubicBezTo>
                    <a:pt x="36551" y="30845"/>
                    <a:pt x="36554" y="30848"/>
                    <a:pt x="36556" y="30848"/>
                  </a:cubicBezTo>
                  <a:lnTo>
                    <a:pt x="36586" y="30856"/>
                  </a:lnTo>
                  <a:cubicBezTo>
                    <a:pt x="36626" y="30867"/>
                    <a:pt x="36664" y="30879"/>
                    <a:pt x="36701" y="30889"/>
                  </a:cubicBezTo>
                  <a:cubicBezTo>
                    <a:pt x="36725" y="30896"/>
                    <a:pt x="36749" y="30903"/>
                    <a:pt x="36774" y="30909"/>
                  </a:cubicBezTo>
                  <a:lnTo>
                    <a:pt x="36804" y="30918"/>
                  </a:lnTo>
                  <a:cubicBezTo>
                    <a:pt x="36815" y="30921"/>
                    <a:pt x="36823" y="30924"/>
                    <a:pt x="36833" y="30925"/>
                  </a:cubicBezTo>
                  <a:cubicBezTo>
                    <a:pt x="36839" y="30927"/>
                    <a:pt x="36846" y="30929"/>
                    <a:pt x="36852" y="30931"/>
                  </a:cubicBezTo>
                  <a:cubicBezTo>
                    <a:pt x="36927" y="30952"/>
                    <a:pt x="37004" y="30967"/>
                    <a:pt x="37079" y="30982"/>
                  </a:cubicBezTo>
                  <a:cubicBezTo>
                    <a:pt x="37089" y="30983"/>
                    <a:pt x="37099" y="30985"/>
                    <a:pt x="37107" y="30987"/>
                  </a:cubicBezTo>
                  <a:cubicBezTo>
                    <a:pt x="37220" y="31006"/>
                    <a:pt x="37333" y="31018"/>
                    <a:pt x="37447" y="31018"/>
                  </a:cubicBezTo>
                  <a:cubicBezTo>
                    <a:pt x="37517" y="31018"/>
                    <a:pt x="37586" y="31014"/>
                    <a:pt x="37656" y="31004"/>
                  </a:cubicBezTo>
                  <a:cubicBezTo>
                    <a:pt x="37903" y="30971"/>
                    <a:pt x="38149" y="30885"/>
                    <a:pt x="38368" y="30766"/>
                  </a:cubicBezTo>
                  <a:cubicBezTo>
                    <a:pt x="38424" y="30735"/>
                    <a:pt x="38481" y="30703"/>
                    <a:pt x="38538" y="30671"/>
                  </a:cubicBezTo>
                  <a:cubicBezTo>
                    <a:pt x="38568" y="30656"/>
                    <a:pt x="38598" y="30639"/>
                    <a:pt x="38631" y="30624"/>
                  </a:cubicBezTo>
                  <a:cubicBezTo>
                    <a:pt x="38645" y="30617"/>
                    <a:pt x="38660" y="30610"/>
                    <a:pt x="38674" y="30604"/>
                  </a:cubicBezTo>
                  <a:cubicBezTo>
                    <a:pt x="38683" y="30599"/>
                    <a:pt x="38690" y="30596"/>
                    <a:pt x="38698" y="30592"/>
                  </a:cubicBezTo>
                  <a:cubicBezTo>
                    <a:pt x="38701" y="30592"/>
                    <a:pt x="38702" y="30590"/>
                    <a:pt x="38704" y="30589"/>
                  </a:cubicBezTo>
                  <a:cubicBezTo>
                    <a:pt x="38733" y="30578"/>
                    <a:pt x="38762" y="30569"/>
                    <a:pt x="38791" y="30560"/>
                  </a:cubicBezTo>
                  <a:cubicBezTo>
                    <a:pt x="38795" y="30560"/>
                    <a:pt x="38797" y="30559"/>
                    <a:pt x="38799" y="30559"/>
                  </a:cubicBezTo>
                  <a:lnTo>
                    <a:pt x="38799" y="30559"/>
                  </a:lnTo>
                  <a:cubicBezTo>
                    <a:pt x="38797" y="30582"/>
                    <a:pt x="38797" y="30592"/>
                    <a:pt x="38788" y="30633"/>
                  </a:cubicBezTo>
                  <a:cubicBezTo>
                    <a:pt x="38776" y="30682"/>
                    <a:pt x="38761" y="30724"/>
                    <a:pt x="38739" y="30766"/>
                  </a:cubicBezTo>
                  <a:cubicBezTo>
                    <a:pt x="38695" y="30851"/>
                    <a:pt x="38633" y="30923"/>
                    <a:pt x="38564" y="30988"/>
                  </a:cubicBezTo>
                  <a:cubicBezTo>
                    <a:pt x="38416" y="31123"/>
                    <a:pt x="38231" y="31220"/>
                    <a:pt x="38040" y="31279"/>
                  </a:cubicBezTo>
                  <a:cubicBezTo>
                    <a:pt x="37954" y="31307"/>
                    <a:pt x="37851" y="31330"/>
                    <a:pt x="37778" y="31337"/>
                  </a:cubicBezTo>
                  <a:cubicBezTo>
                    <a:pt x="37629" y="31353"/>
                    <a:pt x="37567" y="31535"/>
                    <a:pt x="37700" y="31621"/>
                  </a:cubicBezTo>
                  <a:cubicBezTo>
                    <a:pt x="38002" y="31814"/>
                    <a:pt x="38246" y="32093"/>
                    <a:pt x="38452" y="32387"/>
                  </a:cubicBezTo>
                  <a:cubicBezTo>
                    <a:pt x="38536" y="32505"/>
                    <a:pt x="38615" y="32627"/>
                    <a:pt x="38689" y="32751"/>
                  </a:cubicBezTo>
                  <a:cubicBezTo>
                    <a:pt x="38715" y="32794"/>
                    <a:pt x="38741" y="32838"/>
                    <a:pt x="38767" y="32882"/>
                  </a:cubicBezTo>
                  <a:cubicBezTo>
                    <a:pt x="38793" y="32927"/>
                    <a:pt x="38818" y="32971"/>
                    <a:pt x="38842" y="33016"/>
                  </a:cubicBezTo>
                  <a:cubicBezTo>
                    <a:pt x="38913" y="33143"/>
                    <a:pt x="38981" y="33273"/>
                    <a:pt x="39046" y="33402"/>
                  </a:cubicBezTo>
                  <a:cubicBezTo>
                    <a:pt x="39072" y="33450"/>
                    <a:pt x="39096" y="33499"/>
                    <a:pt x="39120" y="33548"/>
                  </a:cubicBezTo>
                  <a:cubicBezTo>
                    <a:pt x="39143" y="33595"/>
                    <a:pt x="39166" y="33641"/>
                    <a:pt x="39189" y="33686"/>
                  </a:cubicBezTo>
                  <a:cubicBezTo>
                    <a:pt x="39212" y="33733"/>
                    <a:pt x="39234" y="33779"/>
                    <a:pt x="39258" y="33826"/>
                  </a:cubicBezTo>
                  <a:cubicBezTo>
                    <a:pt x="39279" y="33869"/>
                    <a:pt x="39299" y="33913"/>
                    <a:pt x="39321" y="33956"/>
                  </a:cubicBezTo>
                  <a:cubicBezTo>
                    <a:pt x="39340" y="33995"/>
                    <a:pt x="39363" y="34024"/>
                    <a:pt x="39331" y="34041"/>
                  </a:cubicBezTo>
                  <a:cubicBezTo>
                    <a:pt x="39320" y="34047"/>
                    <a:pt x="39309" y="34049"/>
                    <a:pt x="39297" y="34049"/>
                  </a:cubicBezTo>
                  <a:cubicBezTo>
                    <a:pt x="39270" y="34049"/>
                    <a:pt x="39240" y="34037"/>
                    <a:pt x="39214" y="34025"/>
                  </a:cubicBezTo>
                  <a:cubicBezTo>
                    <a:pt x="39173" y="34005"/>
                    <a:pt x="39133" y="33979"/>
                    <a:pt x="39095" y="33952"/>
                  </a:cubicBezTo>
                  <a:cubicBezTo>
                    <a:pt x="39052" y="33921"/>
                    <a:pt x="39012" y="33888"/>
                    <a:pt x="38973" y="33855"/>
                  </a:cubicBezTo>
                  <a:cubicBezTo>
                    <a:pt x="38934" y="33820"/>
                    <a:pt x="38894" y="33785"/>
                    <a:pt x="38858" y="33751"/>
                  </a:cubicBezTo>
                  <a:cubicBezTo>
                    <a:pt x="38855" y="33749"/>
                    <a:pt x="38851" y="33746"/>
                    <a:pt x="38848" y="33743"/>
                  </a:cubicBezTo>
                  <a:cubicBezTo>
                    <a:pt x="38704" y="33612"/>
                    <a:pt x="38569" y="33472"/>
                    <a:pt x="38448" y="33322"/>
                  </a:cubicBezTo>
                  <a:cubicBezTo>
                    <a:pt x="38416" y="33282"/>
                    <a:pt x="38384" y="33244"/>
                    <a:pt x="38354" y="33204"/>
                  </a:cubicBezTo>
                  <a:cubicBezTo>
                    <a:pt x="38323" y="33163"/>
                    <a:pt x="38292" y="33122"/>
                    <a:pt x="38263" y="33079"/>
                  </a:cubicBezTo>
                  <a:cubicBezTo>
                    <a:pt x="38251" y="33062"/>
                    <a:pt x="38239" y="33045"/>
                    <a:pt x="38227" y="33027"/>
                  </a:cubicBezTo>
                  <a:cubicBezTo>
                    <a:pt x="38193" y="32978"/>
                    <a:pt x="38146" y="32957"/>
                    <a:pt x="38100" y="32957"/>
                  </a:cubicBezTo>
                  <a:cubicBezTo>
                    <a:pt x="37996" y="32957"/>
                    <a:pt x="37897" y="33062"/>
                    <a:pt x="37965" y="33182"/>
                  </a:cubicBezTo>
                  <a:cubicBezTo>
                    <a:pt x="37982" y="33211"/>
                    <a:pt x="37997" y="33241"/>
                    <a:pt x="38016" y="33271"/>
                  </a:cubicBezTo>
                  <a:cubicBezTo>
                    <a:pt x="38040" y="33316"/>
                    <a:pt x="38066" y="33360"/>
                    <a:pt x="38091" y="33404"/>
                  </a:cubicBezTo>
                  <a:lnTo>
                    <a:pt x="38164" y="33540"/>
                  </a:lnTo>
                  <a:cubicBezTo>
                    <a:pt x="38261" y="33717"/>
                    <a:pt x="38354" y="33895"/>
                    <a:pt x="38435" y="34077"/>
                  </a:cubicBezTo>
                  <a:cubicBezTo>
                    <a:pt x="38457" y="34126"/>
                    <a:pt x="38477" y="34174"/>
                    <a:pt x="38497" y="34221"/>
                  </a:cubicBezTo>
                  <a:cubicBezTo>
                    <a:pt x="38515" y="34262"/>
                    <a:pt x="38530" y="34304"/>
                    <a:pt x="38546" y="34347"/>
                  </a:cubicBezTo>
                  <a:cubicBezTo>
                    <a:pt x="38550" y="34354"/>
                    <a:pt x="38552" y="34361"/>
                    <a:pt x="38556" y="34370"/>
                  </a:cubicBezTo>
                  <a:cubicBezTo>
                    <a:pt x="38639" y="34594"/>
                    <a:pt x="38725" y="34894"/>
                    <a:pt x="38615" y="35120"/>
                  </a:cubicBezTo>
                  <a:cubicBezTo>
                    <a:pt x="38468" y="34968"/>
                    <a:pt x="38358" y="34785"/>
                    <a:pt x="38256" y="34599"/>
                  </a:cubicBezTo>
                  <a:cubicBezTo>
                    <a:pt x="38251" y="34590"/>
                    <a:pt x="38246" y="34580"/>
                    <a:pt x="38242" y="34571"/>
                  </a:cubicBezTo>
                  <a:lnTo>
                    <a:pt x="38185" y="34463"/>
                  </a:lnTo>
                  <a:cubicBezTo>
                    <a:pt x="38161" y="34417"/>
                    <a:pt x="38138" y="34371"/>
                    <a:pt x="38112" y="34326"/>
                  </a:cubicBezTo>
                  <a:cubicBezTo>
                    <a:pt x="38019" y="34149"/>
                    <a:pt x="37929" y="33971"/>
                    <a:pt x="37836" y="33792"/>
                  </a:cubicBezTo>
                  <a:cubicBezTo>
                    <a:pt x="37814" y="33751"/>
                    <a:pt x="37793" y="33710"/>
                    <a:pt x="37772" y="33669"/>
                  </a:cubicBezTo>
                  <a:lnTo>
                    <a:pt x="37763" y="33656"/>
                  </a:lnTo>
                  <a:cubicBezTo>
                    <a:pt x="37735" y="33616"/>
                    <a:pt x="37687" y="33594"/>
                    <a:pt x="37638" y="33594"/>
                  </a:cubicBezTo>
                  <a:cubicBezTo>
                    <a:pt x="37617" y="33594"/>
                    <a:pt x="37596" y="33598"/>
                    <a:pt x="37576" y="33607"/>
                  </a:cubicBezTo>
                  <a:cubicBezTo>
                    <a:pt x="37571" y="33610"/>
                    <a:pt x="37567" y="33612"/>
                    <a:pt x="37563" y="33616"/>
                  </a:cubicBezTo>
                  <a:cubicBezTo>
                    <a:pt x="37546" y="33625"/>
                    <a:pt x="37532" y="33636"/>
                    <a:pt x="37523" y="33650"/>
                  </a:cubicBezTo>
                  <a:cubicBezTo>
                    <a:pt x="37483" y="33698"/>
                    <a:pt x="37483" y="33763"/>
                    <a:pt x="37509" y="33822"/>
                  </a:cubicBezTo>
                  <a:lnTo>
                    <a:pt x="37518" y="33844"/>
                  </a:lnTo>
                  <a:cubicBezTo>
                    <a:pt x="37538" y="33892"/>
                    <a:pt x="37557" y="33942"/>
                    <a:pt x="37576" y="33990"/>
                  </a:cubicBezTo>
                  <a:cubicBezTo>
                    <a:pt x="37650" y="34190"/>
                    <a:pt x="37709" y="34393"/>
                    <a:pt x="37755" y="34600"/>
                  </a:cubicBezTo>
                  <a:lnTo>
                    <a:pt x="37776" y="34704"/>
                  </a:lnTo>
                  <a:cubicBezTo>
                    <a:pt x="37780" y="34725"/>
                    <a:pt x="37784" y="34747"/>
                    <a:pt x="37787" y="34767"/>
                  </a:cubicBezTo>
                  <a:cubicBezTo>
                    <a:pt x="37798" y="34824"/>
                    <a:pt x="37807" y="34882"/>
                    <a:pt x="37814" y="34939"/>
                  </a:cubicBezTo>
                  <a:cubicBezTo>
                    <a:pt x="37822" y="35010"/>
                    <a:pt x="37830" y="35081"/>
                    <a:pt x="37836" y="35154"/>
                  </a:cubicBezTo>
                  <a:cubicBezTo>
                    <a:pt x="37838" y="35202"/>
                    <a:pt x="37844" y="35253"/>
                    <a:pt x="37837" y="35296"/>
                  </a:cubicBezTo>
                  <a:cubicBezTo>
                    <a:pt x="37758" y="35238"/>
                    <a:pt x="37692" y="35160"/>
                    <a:pt x="37636" y="35074"/>
                  </a:cubicBezTo>
                  <a:cubicBezTo>
                    <a:pt x="37610" y="35031"/>
                    <a:pt x="37583" y="34987"/>
                    <a:pt x="37560" y="34941"/>
                  </a:cubicBezTo>
                  <a:cubicBezTo>
                    <a:pt x="37535" y="34893"/>
                    <a:pt x="37513" y="34847"/>
                    <a:pt x="37495" y="34800"/>
                  </a:cubicBezTo>
                  <a:cubicBezTo>
                    <a:pt x="37494" y="34796"/>
                    <a:pt x="37490" y="34790"/>
                    <a:pt x="37489" y="34785"/>
                  </a:cubicBezTo>
                  <a:cubicBezTo>
                    <a:pt x="37410" y="34597"/>
                    <a:pt x="37357" y="34400"/>
                    <a:pt x="37299" y="34204"/>
                  </a:cubicBezTo>
                  <a:cubicBezTo>
                    <a:pt x="37291" y="34174"/>
                    <a:pt x="37281" y="34144"/>
                    <a:pt x="37271" y="34112"/>
                  </a:cubicBezTo>
                  <a:cubicBezTo>
                    <a:pt x="37265" y="34091"/>
                    <a:pt x="37258" y="34070"/>
                    <a:pt x="37251" y="34048"/>
                  </a:cubicBezTo>
                  <a:cubicBezTo>
                    <a:pt x="37235" y="33999"/>
                    <a:pt x="37217" y="33947"/>
                    <a:pt x="37200" y="33896"/>
                  </a:cubicBezTo>
                  <a:cubicBezTo>
                    <a:pt x="37136" y="33712"/>
                    <a:pt x="37060" y="33534"/>
                    <a:pt x="36955" y="33370"/>
                  </a:cubicBezTo>
                  <a:cubicBezTo>
                    <a:pt x="36925" y="33325"/>
                    <a:pt x="36877" y="33296"/>
                    <a:pt x="36824" y="33296"/>
                  </a:cubicBezTo>
                  <a:cubicBezTo>
                    <a:pt x="36820" y="33296"/>
                    <a:pt x="36815" y="33296"/>
                    <a:pt x="36810" y="33296"/>
                  </a:cubicBezTo>
                  <a:cubicBezTo>
                    <a:pt x="36801" y="33298"/>
                    <a:pt x="36793" y="33298"/>
                    <a:pt x="36782" y="33300"/>
                  </a:cubicBezTo>
                  <a:cubicBezTo>
                    <a:pt x="36723" y="33316"/>
                    <a:pt x="36664" y="33381"/>
                    <a:pt x="36671" y="33447"/>
                  </a:cubicBezTo>
                  <a:cubicBezTo>
                    <a:pt x="36702" y="33721"/>
                    <a:pt x="36714" y="34000"/>
                    <a:pt x="36706" y="34277"/>
                  </a:cubicBezTo>
                  <a:cubicBezTo>
                    <a:pt x="36704" y="34343"/>
                    <a:pt x="36701" y="34408"/>
                    <a:pt x="36695" y="34475"/>
                  </a:cubicBezTo>
                  <a:cubicBezTo>
                    <a:pt x="36693" y="34515"/>
                    <a:pt x="36689" y="34556"/>
                    <a:pt x="36687" y="34594"/>
                  </a:cubicBezTo>
                  <a:lnTo>
                    <a:pt x="36678" y="34681"/>
                  </a:lnTo>
                  <a:lnTo>
                    <a:pt x="36673" y="34725"/>
                  </a:lnTo>
                  <a:cubicBezTo>
                    <a:pt x="36672" y="34733"/>
                    <a:pt x="36672" y="34742"/>
                    <a:pt x="36671" y="34753"/>
                  </a:cubicBezTo>
                  <a:lnTo>
                    <a:pt x="36671" y="34755"/>
                  </a:lnTo>
                  <a:cubicBezTo>
                    <a:pt x="36667" y="34784"/>
                    <a:pt x="36664" y="34812"/>
                    <a:pt x="36659" y="34841"/>
                  </a:cubicBezTo>
                  <a:cubicBezTo>
                    <a:pt x="36656" y="34864"/>
                    <a:pt x="36652" y="34887"/>
                    <a:pt x="36649" y="34911"/>
                  </a:cubicBezTo>
                  <a:cubicBezTo>
                    <a:pt x="36637" y="34988"/>
                    <a:pt x="36624" y="35067"/>
                    <a:pt x="36608" y="35145"/>
                  </a:cubicBezTo>
                  <a:cubicBezTo>
                    <a:pt x="36591" y="35232"/>
                    <a:pt x="36580" y="35339"/>
                    <a:pt x="36530" y="35414"/>
                  </a:cubicBezTo>
                  <a:cubicBezTo>
                    <a:pt x="36516" y="35435"/>
                    <a:pt x="36503" y="35446"/>
                    <a:pt x="36480" y="35452"/>
                  </a:cubicBezTo>
                  <a:lnTo>
                    <a:pt x="36480" y="35452"/>
                  </a:lnTo>
                  <a:cubicBezTo>
                    <a:pt x="36480" y="35452"/>
                    <a:pt x="36480" y="35452"/>
                    <a:pt x="36480" y="35452"/>
                  </a:cubicBezTo>
                  <a:lnTo>
                    <a:pt x="36480" y="35452"/>
                  </a:lnTo>
                  <a:cubicBezTo>
                    <a:pt x="36481" y="35452"/>
                    <a:pt x="36467" y="35457"/>
                    <a:pt x="36464" y="35457"/>
                  </a:cubicBezTo>
                  <a:lnTo>
                    <a:pt x="36467" y="35456"/>
                  </a:lnTo>
                  <a:lnTo>
                    <a:pt x="36467" y="35456"/>
                  </a:lnTo>
                  <a:cubicBezTo>
                    <a:pt x="36467" y="35456"/>
                    <a:pt x="36464" y="35456"/>
                    <a:pt x="36464" y="35457"/>
                  </a:cubicBezTo>
                  <a:cubicBezTo>
                    <a:pt x="36464" y="35456"/>
                    <a:pt x="36464" y="35456"/>
                    <a:pt x="36463" y="35455"/>
                  </a:cubicBezTo>
                  <a:lnTo>
                    <a:pt x="36463" y="35455"/>
                  </a:lnTo>
                  <a:cubicBezTo>
                    <a:pt x="36463" y="35455"/>
                    <a:pt x="36462" y="35455"/>
                    <a:pt x="36461" y="35455"/>
                  </a:cubicBezTo>
                  <a:cubicBezTo>
                    <a:pt x="36453" y="35455"/>
                    <a:pt x="36455" y="35444"/>
                    <a:pt x="36459" y="35444"/>
                  </a:cubicBezTo>
                  <a:lnTo>
                    <a:pt x="36459" y="35444"/>
                  </a:lnTo>
                  <a:cubicBezTo>
                    <a:pt x="36432" y="35360"/>
                    <a:pt x="36438" y="35255"/>
                    <a:pt x="36433" y="35171"/>
                  </a:cubicBezTo>
                  <a:cubicBezTo>
                    <a:pt x="36428" y="35098"/>
                    <a:pt x="36427" y="35023"/>
                    <a:pt x="36426" y="34951"/>
                  </a:cubicBezTo>
                  <a:cubicBezTo>
                    <a:pt x="36426" y="34927"/>
                    <a:pt x="36426" y="34901"/>
                    <a:pt x="36424" y="34876"/>
                  </a:cubicBezTo>
                  <a:lnTo>
                    <a:pt x="36424" y="34797"/>
                  </a:lnTo>
                  <a:lnTo>
                    <a:pt x="36424" y="34770"/>
                  </a:lnTo>
                  <a:lnTo>
                    <a:pt x="36424" y="34684"/>
                  </a:lnTo>
                  <a:lnTo>
                    <a:pt x="36424" y="34644"/>
                  </a:lnTo>
                  <a:cubicBezTo>
                    <a:pt x="36424" y="34593"/>
                    <a:pt x="36426" y="34542"/>
                    <a:pt x="36426" y="34492"/>
                  </a:cubicBezTo>
                  <a:cubicBezTo>
                    <a:pt x="36427" y="34250"/>
                    <a:pt x="36426" y="34010"/>
                    <a:pt x="36399" y="33770"/>
                  </a:cubicBezTo>
                  <a:cubicBezTo>
                    <a:pt x="36391" y="33687"/>
                    <a:pt x="36375" y="33606"/>
                    <a:pt x="36353" y="33526"/>
                  </a:cubicBezTo>
                  <a:cubicBezTo>
                    <a:pt x="36322" y="33410"/>
                    <a:pt x="36275" y="33300"/>
                    <a:pt x="36207" y="33199"/>
                  </a:cubicBezTo>
                  <a:cubicBezTo>
                    <a:pt x="36205" y="33198"/>
                    <a:pt x="36203" y="33194"/>
                    <a:pt x="36203" y="33193"/>
                  </a:cubicBezTo>
                  <a:cubicBezTo>
                    <a:pt x="36171" y="33142"/>
                    <a:pt x="36136" y="33084"/>
                    <a:pt x="36073" y="33068"/>
                  </a:cubicBezTo>
                  <a:cubicBezTo>
                    <a:pt x="36035" y="33058"/>
                    <a:pt x="35991" y="33061"/>
                    <a:pt x="35951" y="33060"/>
                  </a:cubicBezTo>
                  <a:cubicBezTo>
                    <a:pt x="35861" y="33056"/>
                    <a:pt x="35771" y="33053"/>
                    <a:pt x="35681" y="33049"/>
                  </a:cubicBezTo>
                  <a:cubicBezTo>
                    <a:pt x="35655" y="33048"/>
                    <a:pt x="35628" y="33047"/>
                    <a:pt x="35602" y="33045"/>
                  </a:cubicBezTo>
                  <a:cubicBezTo>
                    <a:pt x="35501" y="33041"/>
                    <a:pt x="35400" y="33036"/>
                    <a:pt x="35300" y="33031"/>
                  </a:cubicBezTo>
                  <a:cubicBezTo>
                    <a:pt x="34217" y="32975"/>
                    <a:pt x="33138" y="32890"/>
                    <a:pt x="32058" y="32801"/>
                  </a:cubicBezTo>
                  <a:cubicBezTo>
                    <a:pt x="31958" y="32793"/>
                    <a:pt x="31859" y="32786"/>
                    <a:pt x="31758" y="32776"/>
                  </a:cubicBezTo>
                  <a:lnTo>
                    <a:pt x="31176" y="32729"/>
                  </a:lnTo>
                  <a:cubicBezTo>
                    <a:pt x="31088" y="32722"/>
                    <a:pt x="30997" y="32714"/>
                    <a:pt x="30909" y="32707"/>
                  </a:cubicBezTo>
                  <a:cubicBezTo>
                    <a:pt x="30859" y="32702"/>
                    <a:pt x="30811" y="32699"/>
                    <a:pt x="30763" y="32695"/>
                  </a:cubicBezTo>
                  <a:cubicBezTo>
                    <a:pt x="30708" y="32691"/>
                    <a:pt x="30654" y="32687"/>
                    <a:pt x="30599" y="32682"/>
                  </a:cubicBezTo>
                  <a:cubicBezTo>
                    <a:pt x="30054" y="32637"/>
                    <a:pt x="29507" y="32595"/>
                    <a:pt x="28961" y="32556"/>
                  </a:cubicBezTo>
                  <a:cubicBezTo>
                    <a:pt x="28220" y="32504"/>
                    <a:pt x="27475" y="32486"/>
                    <a:pt x="26736" y="32418"/>
                  </a:cubicBezTo>
                  <a:cubicBezTo>
                    <a:pt x="26276" y="32376"/>
                    <a:pt x="25818" y="32305"/>
                    <a:pt x="25374" y="32176"/>
                  </a:cubicBezTo>
                  <a:cubicBezTo>
                    <a:pt x="25177" y="32118"/>
                    <a:pt x="24979" y="32052"/>
                    <a:pt x="24793" y="31963"/>
                  </a:cubicBezTo>
                  <a:cubicBezTo>
                    <a:pt x="24656" y="31890"/>
                    <a:pt x="24502" y="31797"/>
                    <a:pt x="24435" y="31645"/>
                  </a:cubicBezTo>
                  <a:cubicBezTo>
                    <a:pt x="24360" y="31466"/>
                    <a:pt x="24401" y="31242"/>
                    <a:pt x="24412" y="31054"/>
                  </a:cubicBezTo>
                  <a:cubicBezTo>
                    <a:pt x="24427" y="30828"/>
                    <a:pt x="24444" y="30601"/>
                    <a:pt x="24462" y="30374"/>
                  </a:cubicBezTo>
                  <a:cubicBezTo>
                    <a:pt x="24498" y="29929"/>
                    <a:pt x="24541" y="29484"/>
                    <a:pt x="24584" y="29038"/>
                  </a:cubicBezTo>
                  <a:cubicBezTo>
                    <a:pt x="24632" y="28542"/>
                    <a:pt x="24683" y="28045"/>
                    <a:pt x="24746" y="27549"/>
                  </a:cubicBezTo>
                  <a:cubicBezTo>
                    <a:pt x="24753" y="27497"/>
                    <a:pt x="24760" y="27445"/>
                    <a:pt x="24766" y="27393"/>
                  </a:cubicBezTo>
                  <a:lnTo>
                    <a:pt x="24788" y="27236"/>
                  </a:lnTo>
                  <a:cubicBezTo>
                    <a:pt x="24814" y="27054"/>
                    <a:pt x="24840" y="26873"/>
                    <a:pt x="24871" y="26690"/>
                  </a:cubicBezTo>
                  <a:cubicBezTo>
                    <a:pt x="25002" y="25892"/>
                    <a:pt x="25178" y="25101"/>
                    <a:pt x="25399" y="24323"/>
                  </a:cubicBezTo>
                  <a:cubicBezTo>
                    <a:pt x="25439" y="24178"/>
                    <a:pt x="25483" y="24032"/>
                    <a:pt x="25527" y="23888"/>
                  </a:cubicBezTo>
                  <a:cubicBezTo>
                    <a:pt x="25532" y="23875"/>
                    <a:pt x="25536" y="23864"/>
                    <a:pt x="25539" y="23851"/>
                  </a:cubicBezTo>
                  <a:close/>
                  <a:moveTo>
                    <a:pt x="30857" y="33003"/>
                  </a:moveTo>
                  <a:cubicBezTo>
                    <a:pt x="31154" y="33027"/>
                    <a:pt x="31451" y="33053"/>
                    <a:pt x="31747" y="33077"/>
                  </a:cubicBezTo>
                  <a:cubicBezTo>
                    <a:pt x="31627" y="34535"/>
                    <a:pt x="30933" y="35904"/>
                    <a:pt x="29597" y="36505"/>
                  </a:cubicBezTo>
                  <a:cubicBezTo>
                    <a:pt x="29715" y="36152"/>
                    <a:pt x="29836" y="35803"/>
                    <a:pt x="29964" y="35455"/>
                  </a:cubicBezTo>
                  <a:cubicBezTo>
                    <a:pt x="30242" y="34697"/>
                    <a:pt x="30595" y="33959"/>
                    <a:pt x="30811" y="33180"/>
                  </a:cubicBezTo>
                  <a:cubicBezTo>
                    <a:pt x="30829" y="33119"/>
                    <a:pt x="30844" y="33061"/>
                    <a:pt x="30857" y="33003"/>
                  </a:cubicBezTo>
                  <a:close/>
                  <a:moveTo>
                    <a:pt x="32046" y="33100"/>
                  </a:moveTo>
                  <a:cubicBezTo>
                    <a:pt x="33146" y="33190"/>
                    <a:pt x="34249" y="33277"/>
                    <a:pt x="35354" y="33334"/>
                  </a:cubicBezTo>
                  <a:cubicBezTo>
                    <a:pt x="35430" y="33824"/>
                    <a:pt x="35506" y="34314"/>
                    <a:pt x="35578" y="34805"/>
                  </a:cubicBezTo>
                  <a:cubicBezTo>
                    <a:pt x="35545" y="34825"/>
                    <a:pt x="35516" y="34861"/>
                    <a:pt x="35510" y="34896"/>
                  </a:cubicBezTo>
                  <a:cubicBezTo>
                    <a:pt x="35488" y="35014"/>
                    <a:pt x="35467" y="35131"/>
                    <a:pt x="35446" y="35247"/>
                  </a:cubicBezTo>
                  <a:lnTo>
                    <a:pt x="28355" y="40701"/>
                  </a:lnTo>
                  <a:cubicBezTo>
                    <a:pt x="28403" y="40529"/>
                    <a:pt x="28451" y="40359"/>
                    <a:pt x="28497" y="40188"/>
                  </a:cubicBezTo>
                  <a:cubicBezTo>
                    <a:pt x="28804" y="39079"/>
                    <a:pt x="29118" y="37974"/>
                    <a:pt x="29473" y="36880"/>
                  </a:cubicBezTo>
                  <a:cubicBezTo>
                    <a:pt x="31063" y="36308"/>
                    <a:pt x="31909" y="34751"/>
                    <a:pt x="32046" y="33100"/>
                  </a:cubicBezTo>
                  <a:close/>
                  <a:moveTo>
                    <a:pt x="36132" y="35102"/>
                  </a:moveTo>
                  <a:cubicBezTo>
                    <a:pt x="36136" y="35163"/>
                    <a:pt x="36138" y="35224"/>
                    <a:pt x="36143" y="35284"/>
                  </a:cubicBezTo>
                  <a:cubicBezTo>
                    <a:pt x="36154" y="35440"/>
                    <a:pt x="36161" y="35623"/>
                    <a:pt x="36310" y="35711"/>
                  </a:cubicBezTo>
                  <a:lnTo>
                    <a:pt x="35551" y="36296"/>
                  </a:lnTo>
                  <a:lnTo>
                    <a:pt x="35366" y="36437"/>
                  </a:lnTo>
                  <a:lnTo>
                    <a:pt x="35181" y="36578"/>
                  </a:lnTo>
                  <a:lnTo>
                    <a:pt x="27973" y="42123"/>
                  </a:lnTo>
                  <a:lnTo>
                    <a:pt x="27784" y="42268"/>
                  </a:lnTo>
                  <a:lnTo>
                    <a:pt x="27594" y="42415"/>
                  </a:lnTo>
                  <a:lnTo>
                    <a:pt x="18316" y="49552"/>
                  </a:lnTo>
                  <a:lnTo>
                    <a:pt x="18195" y="49645"/>
                  </a:lnTo>
                  <a:lnTo>
                    <a:pt x="18075" y="49738"/>
                  </a:lnTo>
                  <a:lnTo>
                    <a:pt x="16672" y="50817"/>
                  </a:lnTo>
                  <a:cubicBezTo>
                    <a:pt x="16619" y="50857"/>
                    <a:pt x="16558" y="50877"/>
                    <a:pt x="16492" y="50877"/>
                  </a:cubicBezTo>
                  <a:cubicBezTo>
                    <a:pt x="16399" y="50877"/>
                    <a:pt x="16314" y="50835"/>
                    <a:pt x="16257" y="50761"/>
                  </a:cubicBezTo>
                  <a:cubicBezTo>
                    <a:pt x="16159" y="50632"/>
                    <a:pt x="16182" y="50447"/>
                    <a:pt x="16312" y="50347"/>
                  </a:cubicBezTo>
                  <a:lnTo>
                    <a:pt x="17679" y="49295"/>
                  </a:lnTo>
                  <a:lnTo>
                    <a:pt x="17800" y="49203"/>
                  </a:lnTo>
                  <a:lnTo>
                    <a:pt x="17919" y="49110"/>
                  </a:lnTo>
                  <a:lnTo>
                    <a:pt x="27826" y="41491"/>
                  </a:lnTo>
                  <a:lnTo>
                    <a:pt x="28025" y="41339"/>
                  </a:lnTo>
                  <a:lnTo>
                    <a:pt x="28219" y="41189"/>
                  </a:lnTo>
                  <a:lnTo>
                    <a:pt x="35361" y="35696"/>
                  </a:lnTo>
                  <a:lnTo>
                    <a:pt x="35542" y="35557"/>
                  </a:lnTo>
                  <a:lnTo>
                    <a:pt x="35722" y="35418"/>
                  </a:lnTo>
                  <a:lnTo>
                    <a:pt x="36132" y="35102"/>
                  </a:lnTo>
                  <a:close/>
                  <a:moveTo>
                    <a:pt x="42585" y="54518"/>
                  </a:moveTo>
                  <a:cubicBezTo>
                    <a:pt x="42582" y="54519"/>
                    <a:pt x="42580" y="54519"/>
                    <a:pt x="42579" y="54520"/>
                  </a:cubicBezTo>
                  <a:lnTo>
                    <a:pt x="42579" y="54520"/>
                  </a:lnTo>
                  <a:cubicBezTo>
                    <a:pt x="42581" y="54519"/>
                    <a:pt x="42583" y="54518"/>
                    <a:pt x="42585" y="54518"/>
                  </a:cubicBezTo>
                  <a:close/>
                  <a:moveTo>
                    <a:pt x="42579" y="54520"/>
                  </a:moveTo>
                  <a:cubicBezTo>
                    <a:pt x="42576" y="54521"/>
                    <a:pt x="42574" y="54522"/>
                    <a:pt x="42574" y="54522"/>
                  </a:cubicBezTo>
                  <a:cubicBezTo>
                    <a:pt x="42574" y="54522"/>
                    <a:pt x="42575" y="54522"/>
                    <a:pt x="42579" y="54520"/>
                  </a:cubicBezTo>
                  <a:cubicBezTo>
                    <a:pt x="42579" y="54520"/>
                    <a:pt x="42579" y="54520"/>
                    <a:pt x="42579" y="54520"/>
                  </a:cubicBezTo>
                  <a:close/>
                  <a:moveTo>
                    <a:pt x="40995" y="32493"/>
                  </a:moveTo>
                  <a:cubicBezTo>
                    <a:pt x="41458" y="33646"/>
                    <a:pt x="42207" y="34638"/>
                    <a:pt x="43319" y="35176"/>
                  </a:cubicBezTo>
                  <a:cubicBezTo>
                    <a:pt x="43329" y="35841"/>
                    <a:pt x="43273" y="36512"/>
                    <a:pt x="43169" y="37173"/>
                  </a:cubicBezTo>
                  <a:cubicBezTo>
                    <a:pt x="42894" y="38908"/>
                    <a:pt x="42457" y="40629"/>
                    <a:pt x="42067" y="42340"/>
                  </a:cubicBezTo>
                  <a:cubicBezTo>
                    <a:pt x="41842" y="43329"/>
                    <a:pt x="41613" y="44317"/>
                    <a:pt x="41377" y="45303"/>
                  </a:cubicBezTo>
                  <a:cubicBezTo>
                    <a:pt x="41271" y="45757"/>
                    <a:pt x="41145" y="46226"/>
                    <a:pt x="41179" y="46700"/>
                  </a:cubicBezTo>
                  <a:cubicBezTo>
                    <a:pt x="41213" y="47155"/>
                    <a:pt x="41372" y="47585"/>
                    <a:pt x="41529" y="48010"/>
                  </a:cubicBezTo>
                  <a:cubicBezTo>
                    <a:pt x="42155" y="49724"/>
                    <a:pt x="42661" y="51488"/>
                    <a:pt x="43205" y="53228"/>
                  </a:cubicBezTo>
                  <a:cubicBezTo>
                    <a:pt x="43271" y="53441"/>
                    <a:pt x="43338" y="53654"/>
                    <a:pt x="43404" y="53869"/>
                  </a:cubicBezTo>
                  <a:lnTo>
                    <a:pt x="43300" y="53908"/>
                  </a:lnTo>
                  <a:cubicBezTo>
                    <a:pt x="42709" y="54131"/>
                    <a:pt x="42126" y="54378"/>
                    <a:pt x="41557" y="54648"/>
                  </a:cubicBezTo>
                  <a:cubicBezTo>
                    <a:pt x="41551" y="54651"/>
                    <a:pt x="41545" y="54654"/>
                    <a:pt x="41537" y="54657"/>
                  </a:cubicBezTo>
                  <a:cubicBezTo>
                    <a:pt x="41454" y="54696"/>
                    <a:pt x="41371" y="54737"/>
                    <a:pt x="41287" y="54778"/>
                  </a:cubicBezTo>
                  <a:cubicBezTo>
                    <a:pt x="41286" y="54778"/>
                    <a:pt x="41285" y="54779"/>
                    <a:pt x="41284" y="54779"/>
                  </a:cubicBezTo>
                  <a:cubicBezTo>
                    <a:pt x="41253" y="54793"/>
                    <a:pt x="41221" y="54809"/>
                    <a:pt x="41191" y="54825"/>
                  </a:cubicBezTo>
                  <a:cubicBezTo>
                    <a:pt x="41134" y="54854"/>
                    <a:pt x="41076" y="54882"/>
                    <a:pt x="41019" y="54911"/>
                  </a:cubicBezTo>
                  <a:cubicBezTo>
                    <a:pt x="40976" y="54932"/>
                    <a:pt x="40931" y="54955"/>
                    <a:pt x="40888" y="54978"/>
                  </a:cubicBezTo>
                  <a:lnTo>
                    <a:pt x="40752" y="55048"/>
                  </a:lnTo>
                  <a:cubicBezTo>
                    <a:pt x="40705" y="55074"/>
                    <a:pt x="40658" y="55099"/>
                    <a:pt x="40611" y="55124"/>
                  </a:cubicBezTo>
                  <a:cubicBezTo>
                    <a:pt x="40569" y="55146"/>
                    <a:pt x="40528" y="55168"/>
                    <a:pt x="40485" y="55191"/>
                  </a:cubicBezTo>
                  <a:cubicBezTo>
                    <a:pt x="40438" y="55216"/>
                    <a:pt x="40391" y="55243"/>
                    <a:pt x="40344" y="55269"/>
                  </a:cubicBezTo>
                  <a:lnTo>
                    <a:pt x="40227" y="55335"/>
                  </a:lnTo>
                  <a:cubicBezTo>
                    <a:pt x="40224" y="55336"/>
                    <a:pt x="40223" y="55336"/>
                    <a:pt x="40222" y="55337"/>
                  </a:cubicBezTo>
                  <a:cubicBezTo>
                    <a:pt x="40221" y="55338"/>
                    <a:pt x="40219" y="55338"/>
                    <a:pt x="40217" y="55341"/>
                  </a:cubicBezTo>
                  <a:cubicBezTo>
                    <a:pt x="40123" y="55393"/>
                    <a:pt x="40031" y="55446"/>
                    <a:pt x="39938" y="55501"/>
                  </a:cubicBezTo>
                  <a:cubicBezTo>
                    <a:pt x="39917" y="55512"/>
                    <a:pt x="39897" y="55526"/>
                    <a:pt x="39876" y="55538"/>
                  </a:cubicBezTo>
                  <a:cubicBezTo>
                    <a:pt x="39801" y="55581"/>
                    <a:pt x="39728" y="55626"/>
                    <a:pt x="39653" y="55671"/>
                  </a:cubicBezTo>
                  <a:cubicBezTo>
                    <a:pt x="39629" y="55685"/>
                    <a:pt x="39603" y="55701"/>
                    <a:pt x="39579" y="55715"/>
                  </a:cubicBezTo>
                  <a:cubicBezTo>
                    <a:pt x="39562" y="55727"/>
                    <a:pt x="39543" y="55737"/>
                    <a:pt x="39526" y="55749"/>
                  </a:cubicBezTo>
                  <a:cubicBezTo>
                    <a:pt x="38870" y="54284"/>
                    <a:pt x="38232" y="52813"/>
                    <a:pt x="37610" y="51333"/>
                  </a:cubicBezTo>
                  <a:cubicBezTo>
                    <a:pt x="37268" y="50522"/>
                    <a:pt x="36931" y="49710"/>
                    <a:pt x="36600" y="48896"/>
                  </a:cubicBezTo>
                  <a:cubicBezTo>
                    <a:pt x="36432" y="48484"/>
                    <a:pt x="36289" y="48077"/>
                    <a:pt x="36272" y="47629"/>
                  </a:cubicBezTo>
                  <a:cubicBezTo>
                    <a:pt x="36255" y="47196"/>
                    <a:pt x="36298" y="46761"/>
                    <a:pt x="36323" y="46330"/>
                  </a:cubicBezTo>
                  <a:cubicBezTo>
                    <a:pt x="36426" y="44509"/>
                    <a:pt x="36528" y="42691"/>
                    <a:pt x="36631" y="40870"/>
                  </a:cubicBezTo>
                  <a:cubicBezTo>
                    <a:pt x="36730" y="39119"/>
                    <a:pt x="36830" y="37370"/>
                    <a:pt x="36928" y="35619"/>
                  </a:cubicBezTo>
                  <a:lnTo>
                    <a:pt x="37402" y="35255"/>
                  </a:lnTo>
                  <a:cubicBezTo>
                    <a:pt x="37426" y="35290"/>
                    <a:pt x="37453" y="35327"/>
                    <a:pt x="37480" y="35360"/>
                  </a:cubicBezTo>
                  <a:cubicBezTo>
                    <a:pt x="37569" y="35469"/>
                    <a:pt x="37699" y="35613"/>
                    <a:pt x="37849" y="35621"/>
                  </a:cubicBezTo>
                  <a:cubicBezTo>
                    <a:pt x="37854" y="35621"/>
                    <a:pt x="37859" y="35621"/>
                    <a:pt x="37864" y="35621"/>
                  </a:cubicBezTo>
                  <a:cubicBezTo>
                    <a:pt x="38020" y="35621"/>
                    <a:pt x="38118" y="35487"/>
                    <a:pt x="38140" y="35341"/>
                  </a:cubicBezTo>
                  <a:cubicBezTo>
                    <a:pt x="38157" y="35223"/>
                    <a:pt x="38146" y="35096"/>
                    <a:pt x="38128" y="34973"/>
                  </a:cubicBezTo>
                  <a:lnTo>
                    <a:pt x="38128" y="34973"/>
                  </a:lnTo>
                  <a:cubicBezTo>
                    <a:pt x="38240" y="35151"/>
                    <a:pt x="38370" y="35318"/>
                    <a:pt x="38533" y="35451"/>
                  </a:cubicBezTo>
                  <a:cubicBezTo>
                    <a:pt x="38567" y="35479"/>
                    <a:pt x="38607" y="35495"/>
                    <a:pt x="38646" y="35495"/>
                  </a:cubicBezTo>
                  <a:cubicBezTo>
                    <a:pt x="38683" y="35495"/>
                    <a:pt x="38718" y="35481"/>
                    <a:pt x="38748" y="35451"/>
                  </a:cubicBezTo>
                  <a:cubicBezTo>
                    <a:pt x="39050" y="35151"/>
                    <a:pt x="38997" y="34696"/>
                    <a:pt x="38867" y="34327"/>
                  </a:cubicBezTo>
                  <a:cubicBezTo>
                    <a:pt x="38849" y="34277"/>
                    <a:pt x="38829" y="34225"/>
                    <a:pt x="38811" y="34175"/>
                  </a:cubicBezTo>
                  <a:lnTo>
                    <a:pt x="38854" y="34141"/>
                  </a:lnTo>
                  <a:cubicBezTo>
                    <a:pt x="38984" y="34244"/>
                    <a:pt x="39132" y="34354"/>
                    <a:pt x="39299" y="34354"/>
                  </a:cubicBezTo>
                  <a:cubicBezTo>
                    <a:pt x="39334" y="34354"/>
                    <a:pt x="39370" y="34349"/>
                    <a:pt x="39406" y="34339"/>
                  </a:cubicBezTo>
                  <a:cubicBezTo>
                    <a:pt x="39504" y="34312"/>
                    <a:pt x="39588" y="34245"/>
                    <a:pt x="39629" y="34153"/>
                  </a:cubicBezTo>
                  <a:cubicBezTo>
                    <a:pt x="39681" y="34034"/>
                    <a:pt x="39641" y="33915"/>
                    <a:pt x="39586" y="33805"/>
                  </a:cubicBezTo>
                  <a:cubicBezTo>
                    <a:pt x="39559" y="33750"/>
                    <a:pt x="39533" y="33694"/>
                    <a:pt x="39505" y="33640"/>
                  </a:cubicBezTo>
                  <a:lnTo>
                    <a:pt x="40995" y="32493"/>
                  </a:lnTo>
                  <a:close/>
                  <a:moveTo>
                    <a:pt x="35087" y="37037"/>
                  </a:moveTo>
                  <a:lnTo>
                    <a:pt x="35087" y="37037"/>
                  </a:lnTo>
                  <a:cubicBezTo>
                    <a:pt x="34884" y="37958"/>
                    <a:pt x="34661" y="38874"/>
                    <a:pt x="34416" y="39784"/>
                  </a:cubicBezTo>
                  <a:cubicBezTo>
                    <a:pt x="34201" y="40582"/>
                    <a:pt x="33969" y="41376"/>
                    <a:pt x="33722" y="42165"/>
                  </a:cubicBezTo>
                  <a:cubicBezTo>
                    <a:pt x="33474" y="42953"/>
                    <a:pt x="33190" y="43730"/>
                    <a:pt x="32964" y="44524"/>
                  </a:cubicBezTo>
                  <a:cubicBezTo>
                    <a:pt x="32760" y="45242"/>
                    <a:pt x="32609" y="45981"/>
                    <a:pt x="32594" y="46729"/>
                  </a:cubicBezTo>
                  <a:cubicBezTo>
                    <a:pt x="32578" y="47536"/>
                    <a:pt x="32774" y="48314"/>
                    <a:pt x="32888" y="49106"/>
                  </a:cubicBezTo>
                  <a:cubicBezTo>
                    <a:pt x="33085" y="50492"/>
                    <a:pt x="33173" y="51891"/>
                    <a:pt x="33311" y="53284"/>
                  </a:cubicBezTo>
                  <a:cubicBezTo>
                    <a:pt x="33403" y="54204"/>
                    <a:pt x="33488" y="55125"/>
                    <a:pt x="33572" y="56046"/>
                  </a:cubicBezTo>
                  <a:cubicBezTo>
                    <a:pt x="33568" y="56046"/>
                    <a:pt x="33563" y="56048"/>
                    <a:pt x="33559" y="56048"/>
                  </a:cubicBezTo>
                  <a:cubicBezTo>
                    <a:pt x="33549" y="56050"/>
                    <a:pt x="33537" y="56051"/>
                    <a:pt x="33527" y="56052"/>
                  </a:cubicBezTo>
                  <a:cubicBezTo>
                    <a:pt x="33469" y="56060"/>
                    <a:pt x="33411" y="56068"/>
                    <a:pt x="33353" y="56077"/>
                  </a:cubicBezTo>
                  <a:cubicBezTo>
                    <a:pt x="33311" y="56083"/>
                    <a:pt x="33270" y="56089"/>
                    <a:pt x="33229" y="56095"/>
                  </a:cubicBezTo>
                  <a:cubicBezTo>
                    <a:pt x="33125" y="56109"/>
                    <a:pt x="33021" y="56125"/>
                    <a:pt x="32918" y="56141"/>
                  </a:cubicBezTo>
                  <a:cubicBezTo>
                    <a:pt x="32713" y="56173"/>
                    <a:pt x="32510" y="56207"/>
                    <a:pt x="32306" y="56247"/>
                  </a:cubicBezTo>
                  <a:cubicBezTo>
                    <a:pt x="31909" y="56321"/>
                    <a:pt x="31517" y="56405"/>
                    <a:pt x="31126" y="56499"/>
                  </a:cubicBezTo>
                  <a:cubicBezTo>
                    <a:pt x="30967" y="56538"/>
                    <a:pt x="30807" y="56579"/>
                    <a:pt x="30649" y="56621"/>
                  </a:cubicBezTo>
                  <a:cubicBezTo>
                    <a:pt x="30644" y="56623"/>
                    <a:pt x="30642" y="56623"/>
                    <a:pt x="30637" y="56624"/>
                  </a:cubicBezTo>
                  <a:cubicBezTo>
                    <a:pt x="30533" y="56651"/>
                    <a:pt x="30428" y="56680"/>
                    <a:pt x="30324" y="56711"/>
                  </a:cubicBezTo>
                  <a:cubicBezTo>
                    <a:pt x="30301" y="56717"/>
                    <a:pt x="30279" y="56724"/>
                    <a:pt x="30255" y="56730"/>
                  </a:cubicBezTo>
                  <a:cubicBezTo>
                    <a:pt x="30196" y="56747"/>
                    <a:pt x="30138" y="56765"/>
                    <a:pt x="30079" y="56782"/>
                  </a:cubicBezTo>
                  <a:cubicBezTo>
                    <a:pt x="30043" y="56794"/>
                    <a:pt x="30005" y="56804"/>
                    <a:pt x="29969" y="56816"/>
                  </a:cubicBezTo>
                  <a:cubicBezTo>
                    <a:pt x="29966" y="56816"/>
                    <a:pt x="29965" y="56816"/>
                    <a:pt x="29965" y="56817"/>
                  </a:cubicBezTo>
                  <a:cubicBezTo>
                    <a:pt x="29964" y="56817"/>
                    <a:pt x="29963" y="56818"/>
                    <a:pt x="29961" y="56818"/>
                  </a:cubicBezTo>
                  <a:cubicBezTo>
                    <a:pt x="29859" y="56850"/>
                    <a:pt x="29755" y="56882"/>
                    <a:pt x="29653" y="56914"/>
                  </a:cubicBezTo>
                  <a:cubicBezTo>
                    <a:pt x="29630" y="56921"/>
                    <a:pt x="29606" y="56930"/>
                    <a:pt x="29582" y="56937"/>
                  </a:cubicBezTo>
                  <a:cubicBezTo>
                    <a:pt x="29542" y="56950"/>
                    <a:pt x="29502" y="56963"/>
                    <a:pt x="29463" y="56977"/>
                  </a:cubicBezTo>
                  <a:cubicBezTo>
                    <a:pt x="29342" y="56284"/>
                    <a:pt x="29227" y="55591"/>
                    <a:pt x="29116" y="54897"/>
                  </a:cubicBezTo>
                  <a:cubicBezTo>
                    <a:pt x="28854" y="53266"/>
                    <a:pt x="28605" y="51633"/>
                    <a:pt x="28349" y="50000"/>
                  </a:cubicBezTo>
                  <a:cubicBezTo>
                    <a:pt x="28222" y="49198"/>
                    <a:pt x="28093" y="48397"/>
                    <a:pt x="27958" y="47596"/>
                  </a:cubicBezTo>
                  <a:cubicBezTo>
                    <a:pt x="27816" y="46747"/>
                    <a:pt x="27656" y="45896"/>
                    <a:pt x="27620" y="45035"/>
                  </a:cubicBezTo>
                  <a:cubicBezTo>
                    <a:pt x="27585" y="44206"/>
                    <a:pt x="27694" y="43393"/>
                    <a:pt x="27868" y="42589"/>
                  </a:cubicBezTo>
                  <a:lnTo>
                    <a:pt x="35087" y="37037"/>
                  </a:lnTo>
                  <a:close/>
                  <a:moveTo>
                    <a:pt x="44626" y="53767"/>
                  </a:moveTo>
                  <a:cubicBezTo>
                    <a:pt x="44649" y="53831"/>
                    <a:pt x="44674" y="53895"/>
                    <a:pt x="44697" y="53961"/>
                  </a:cubicBezTo>
                  <a:cubicBezTo>
                    <a:pt x="44801" y="54240"/>
                    <a:pt x="44908" y="54519"/>
                    <a:pt x="45017" y="54797"/>
                  </a:cubicBezTo>
                  <a:lnTo>
                    <a:pt x="45016" y="54797"/>
                  </a:lnTo>
                  <a:cubicBezTo>
                    <a:pt x="44833" y="54873"/>
                    <a:pt x="44652" y="54949"/>
                    <a:pt x="44471" y="55025"/>
                  </a:cubicBezTo>
                  <a:cubicBezTo>
                    <a:pt x="44424" y="55046"/>
                    <a:pt x="44377" y="55064"/>
                    <a:pt x="44330" y="55084"/>
                  </a:cubicBezTo>
                  <a:cubicBezTo>
                    <a:pt x="44284" y="55105"/>
                    <a:pt x="44237" y="55124"/>
                    <a:pt x="44189" y="55144"/>
                  </a:cubicBezTo>
                  <a:cubicBezTo>
                    <a:pt x="44168" y="55153"/>
                    <a:pt x="44147" y="55162"/>
                    <a:pt x="44125" y="55171"/>
                  </a:cubicBezTo>
                  <a:cubicBezTo>
                    <a:pt x="44099" y="55183"/>
                    <a:pt x="44071" y="55195"/>
                    <a:pt x="44046" y="55206"/>
                  </a:cubicBezTo>
                  <a:cubicBezTo>
                    <a:pt x="44025" y="55215"/>
                    <a:pt x="44005" y="55223"/>
                    <a:pt x="43983" y="55233"/>
                  </a:cubicBezTo>
                  <a:cubicBezTo>
                    <a:pt x="43938" y="55251"/>
                    <a:pt x="43895" y="55270"/>
                    <a:pt x="43850" y="55291"/>
                  </a:cubicBezTo>
                  <a:cubicBezTo>
                    <a:pt x="43549" y="55419"/>
                    <a:pt x="43251" y="55551"/>
                    <a:pt x="42952" y="55684"/>
                  </a:cubicBezTo>
                  <a:cubicBezTo>
                    <a:pt x="42729" y="55784"/>
                    <a:pt x="42506" y="55884"/>
                    <a:pt x="42284" y="55986"/>
                  </a:cubicBezTo>
                  <a:cubicBezTo>
                    <a:pt x="42238" y="56008"/>
                    <a:pt x="42193" y="56028"/>
                    <a:pt x="42146" y="56050"/>
                  </a:cubicBezTo>
                  <a:cubicBezTo>
                    <a:pt x="42100" y="56072"/>
                    <a:pt x="42056" y="56091"/>
                    <a:pt x="42009" y="56113"/>
                  </a:cubicBezTo>
                  <a:cubicBezTo>
                    <a:pt x="41960" y="56134"/>
                    <a:pt x="41914" y="56156"/>
                    <a:pt x="41866" y="56178"/>
                  </a:cubicBezTo>
                  <a:cubicBezTo>
                    <a:pt x="41507" y="56347"/>
                    <a:pt x="41148" y="56517"/>
                    <a:pt x="40793" y="56691"/>
                  </a:cubicBezTo>
                  <a:cubicBezTo>
                    <a:pt x="40564" y="56805"/>
                    <a:pt x="40335" y="56920"/>
                    <a:pt x="40107" y="57036"/>
                  </a:cubicBezTo>
                  <a:lnTo>
                    <a:pt x="39973" y="57106"/>
                  </a:lnTo>
                  <a:lnTo>
                    <a:pt x="39838" y="57175"/>
                  </a:lnTo>
                  <a:cubicBezTo>
                    <a:pt x="39807" y="57190"/>
                    <a:pt x="39775" y="57207"/>
                    <a:pt x="39745" y="57223"/>
                  </a:cubicBezTo>
                  <a:cubicBezTo>
                    <a:pt x="39665" y="57063"/>
                    <a:pt x="39586" y="56904"/>
                    <a:pt x="39513" y="56742"/>
                  </a:cubicBezTo>
                  <a:cubicBezTo>
                    <a:pt x="39490" y="56691"/>
                    <a:pt x="39467" y="56642"/>
                    <a:pt x="39444" y="56589"/>
                  </a:cubicBezTo>
                  <a:cubicBezTo>
                    <a:pt x="39444" y="56587"/>
                    <a:pt x="39443" y="56585"/>
                    <a:pt x="39441" y="56581"/>
                  </a:cubicBezTo>
                  <a:cubicBezTo>
                    <a:pt x="39440" y="56578"/>
                    <a:pt x="39438" y="56575"/>
                    <a:pt x="39437" y="56572"/>
                  </a:cubicBezTo>
                  <a:lnTo>
                    <a:pt x="39437" y="56572"/>
                  </a:lnTo>
                  <a:cubicBezTo>
                    <a:pt x="39437" y="56572"/>
                    <a:pt x="39437" y="56573"/>
                    <a:pt x="39438" y="56573"/>
                  </a:cubicBezTo>
                  <a:cubicBezTo>
                    <a:pt x="39433" y="56563"/>
                    <a:pt x="39428" y="56551"/>
                    <a:pt x="39424" y="56541"/>
                  </a:cubicBezTo>
                  <a:cubicBezTo>
                    <a:pt x="39421" y="56532"/>
                    <a:pt x="39417" y="56523"/>
                    <a:pt x="39414" y="56515"/>
                  </a:cubicBezTo>
                  <a:cubicBezTo>
                    <a:pt x="39404" y="56488"/>
                    <a:pt x="39393" y="56464"/>
                    <a:pt x="39383" y="56438"/>
                  </a:cubicBezTo>
                  <a:cubicBezTo>
                    <a:pt x="39367" y="56399"/>
                    <a:pt x="39353" y="56359"/>
                    <a:pt x="39338" y="56320"/>
                  </a:cubicBezTo>
                  <a:cubicBezTo>
                    <a:pt x="39334" y="56307"/>
                    <a:pt x="39330" y="56296"/>
                    <a:pt x="39324" y="56283"/>
                  </a:cubicBezTo>
                  <a:lnTo>
                    <a:pt x="39311" y="56243"/>
                  </a:lnTo>
                  <a:cubicBezTo>
                    <a:pt x="39337" y="56226"/>
                    <a:pt x="39364" y="56209"/>
                    <a:pt x="39390" y="56191"/>
                  </a:cubicBezTo>
                  <a:cubicBezTo>
                    <a:pt x="39434" y="56163"/>
                    <a:pt x="39476" y="56137"/>
                    <a:pt x="39520" y="56110"/>
                  </a:cubicBezTo>
                  <a:cubicBezTo>
                    <a:pt x="39563" y="56082"/>
                    <a:pt x="39607" y="56057"/>
                    <a:pt x="39649" y="56029"/>
                  </a:cubicBezTo>
                  <a:cubicBezTo>
                    <a:pt x="39841" y="55910"/>
                    <a:pt x="40037" y="55792"/>
                    <a:pt x="40235" y="55679"/>
                  </a:cubicBezTo>
                  <a:cubicBezTo>
                    <a:pt x="40582" y="55481"/>
                    <a:pt x="40936" y="55292"/>
                    <a:pt x="41292" y="55112"/>
                  </a:cubicBezTo>
                  <a:cubicBezTo>
                    <a:pt x="41367" y="55075"/>
                    <a:pt x="41444" y="55036"/>
                    <a:pt x="41522" y="54999"/>
                  </a:cubicBezTo>
                  <a:cubicBezTo>
                    <a:pt x="41564" y="54978"/>
                    <a:pt x="41605" y="54959"/>
                    <a:pt x="41649" y="54938"/>
                  </a:cubicBezTo>
                  <a:lnTo>
                    <a:pt x="41658" y="54933"/>
                  </a:lnTo>
                  <a:cubicBezTo>
                    <a:pt x="41704" y="54912"/>
                    <a:pt x="41749" y="54890"/>
                    <a:pt x="41796" y="54868"/>
                  </a:cubicBezTo>
                  <a:cubicBezTo>
                    <a:pt x="41992" y="54777"/>
                    <a:pt x="42187" y="54688"/>
                    <a:pt x="42384" y="54601"/>
                  </a:cubicBezTo>
                  <a:cubicBezTo>
                    <a:pt x="42429" y="54582"/>
                    <a:pt x="42476" y="54562"/>
                    <a:pt x="42521" y="54543"/>
                  </a:cubicBezTo>
                  <a:cubicBezTo>
                    <a:pt x="42543" y="54535"/>
                    <a:pt x="42564" y="54526"/>
                    <a:pt x="42586" y="54515"/>
                  </a:cubicBezTo>
                  <a:cubicBezTo>
                    <a:pt x="42589" y="54514"/>
                    <a:pt x="42593" y="54513"/>
                    <a:pt x="42596" y="54512"/>
                  </a:cubicBezTo>
                  <a:cubicBezTo>
                    <a:pt x="42608" y="54507"/>
                    <a:pt x="42620" y="54501"/>
                    <a:pt x="42631" y="54497"/>
                  </a:cubicBezTo>
                  <a:cubicBezTo>
                    <a:pt x="42724" y="54457"/>
                    <a:pt x="42818" y="54420"/>
                    <a:pt x="42911" y="54382"/>
                  </a:cubicBezTo>
                  <a:cubicBezTo>
                    <a:pt x="43007" y="54344"/>
                    <a:pt x="43104" y="54305"/>
                    <a:pt x="43201" y="54268"/>
                  </a:cubicBezTo>
                  <a:cubicBezTo>
                    <a:pt x="43208" y="54265"/>
                    <a:pt x="43214" y="54264"/>
                    <a:pt x="43222" y="54260"/>
                  </a:cubicBezTo>
                  <a:cubicBezTo>
                    <a:pt x="43304" y="54229"/>
                    <a:pt x="43388" y="54196"/>
                    <a:pt x="43471" y="54165"/>
                  </a:cubicBezTo>
                  <a:cubicBezTo>
                    <a:pt x="43473" y="54165"/>
                    <a:pt x="43475" y="54164"/>
                    <a:pt x="43477" y="54164"/>
                  </a:cubicBezTo>
                  <a:cubicBezTo>
                    <a:pt x="43483" y="54161"/>
                    <a:pt x="43487" y="54159"/>
                    <a:pt x="43492" y="54158"/>
                  </a:cubicBezTo>
                  <a:cubicBezTo>
                    <a:pt x="43506" y="54153"/>
                    <a:pt x="43519" y="54148"/>
                    <a:pt x="43533" y="54143"/>
                  </a:cubicBezTo>
                  <a:cubicBezTo>
                    <a:pt x="43567" y="54130"/>
                    <a:pt x="43600" y="54119"/>
                    <a:pt x="43634" y="54107"/>
                  </a:cubicBezTo>
                  <a:cubicBezTo>
                    <a:pt x="43682" y="54090"/>
                    <a:pt x="43730" y="54072"/>
                    <a:pt x="43779" y="54055"/>
                  </a:cubicBezTo>
                  <a:cubicBezTo>
                    <a:pt x="43780" y="54055"/>
                    <a:pt x="43780" y="54055"/>
                    <a:pt x="43781" y="54054"/>
                  </a:cubicBezTo>
                  <a:cubicBezTo>
                    <a:pt x="43785" y="54051"/>
                    <a:pt x="43788" y="54050"/>
                    <a:pt x="43792" y="54049"/>
                  </a:cubicBezTo>
                  <a:cubicBezTo>
                    <a:pt x="43817" y="54040"/>
                    <a:pt x="43844" y="54030"/>
                    <a:pt x="43868" y="54021"/>
                  </a:cubicBezTo>
                  <a:cubicBezTo>
                    <a:pt x="43885" y="54015"/>
                    <a:pt x="43901" y="54009"/>
                    <a:pt x="43916" y="54005"/>
                  </a:cubicBezTo>
                  <a:cubicBezTo>
                    <a:pt x="43922" y="54004"/>
                    <a:pt x="43928" y="54001"/>
                    <a:pt x="43933" y="53999"/>
                  </a:cubicBezTo>
                  <a:cubicBezTo>
                    <a:pt x="43983" y="53980"/>
                    <a:pt x="44031" y="53964"/>
                    <a:pt x="44080" y="53949"/>
                  </a:cubicBezTo>
                  <a:lnTo>
                    <a:pt x="44092" y="53944"/>
                  </a:lnTo>
                  <a:lnTo>
                    <a:pt x="44183" y="53914"/>
                  </a:lnTo>
                  <a:cubicBezTo>
                    <a:pt x="44256" y="53890"/>
                    <a:pt x="44327" y="53866"/>
                    <a:pt x="44400" y="53841"/>
                  </a:cubicBezTo>
                  <a:cubicBezTo>
                    <a:pt x="44432" y="53830"/>
                    <a:pt x="44467" y="53819"/>
                    <a:pt x="44501" y="53808"/>
                  </a:cubicBezTo>
                  <a:cubicBezTo>
                    <a:pt x="44539" y="53795"/>
                    <a:pt x="44577" y="53783"/>
                    <a:pt x="44616" y="53770"/>
                  </a:cubicBezTo>
                  <a:cubicBezTo>
                    <a:pt x="44618" y="53769"/>
                    <a:pt x="44622" y="53769"/>
                    <a:pt x="44626" y="53767"/>
                  </a:cubicBezTo>
                  <a:close/>
                  <a:moveTo>
                    <a:pt x="27497" y="42873"/>
                  </a:moveTo>
                  <a:lnTo>
                    <a:pt x="27497" y="42873"/>
                  </a:lnTo>
                  <a:cubicBezTo>
                    <a:pt x="27471" y="43001"/>
                    <a:pt x="27449" y="43128"/>
                    <a:pt x="27428" y="43257"/>
                  </a:cubicBezTo>
                  <a:cubicBezTo>
                    <a:pt x="27160" y="44927"/>
                    <a:pt x="27475" y="46539"/>
                    <a:pt x="27748" y="48186"/>
                  </a:cubicBezTo>
                  <a:cubicBezTo>
                    <a:pt x="28019" y="49826"/>
                    <a:pt x="28269" y="51469"/>
                    <a:pt x="28525" y="53112"/>
                  </a:cubicBezTo>
                  <a:cubicBezTo>
                    <a:pt x="28732" y="54435"/>
                    <a:pt x="28942" y="55758"/>
                    <a:pt x="29170" y="57078"/>
                  </a:cubicBezTo>
                  <a:cubicBezTo>
                    <a:pt x="29124" y="57094"/>
                    <a:pt x="29076" y="57112"/>
                    <a:pt x="29030" y="57128"/>
                  </a:cubicBezTo>
                  <a:cubicBezTo>
                    <a:pt x="28996" y="57139"/>
                    <a:pt x="28965" y="57151"/>
                    <a:pt x="28931" y="57161"/>
                  </a:cubicBezTo>
                  <a:cubicBezTo>
                    <a:pt x="28892" y="57177"/>
                    <a:pt x="28854" y="57189"/>
                    <a:pt x="28814" y="57204"/>
                  </a:cubicBezTo>
                  <a:cubicBezTo>
                    <a:pt x="28766" y="57222"/>
                    <a:pt x="28718" y="57239"/>
                    <a:pt x="28670" y="57258"/>
                  </a:cubicBezTo>
                  <a:cubicBezTo>
                    <a:pt x="28612" y="57280"/>
                    <a:pt x="28551" y="57334"/>
                    <a:pt x="28559" y="57404"/>
                  </a:cubicBezTo>
                  <a:lnTo>
                    <a:pt x="28576" y="57556"/>
                  </a:lnTo>
                  <a:cubicBezTo>
                    <a:pt x="28578" y="57576"/>
                    <a:pt x="28582" y="57595"/>
                    <a:pt x="28583" y="57614"/>
                  </a:cubicBezTo>
                  <a:cubicBezTo>
                    <a:pt x="28589" y="57652"/>
                    <a:pt x="28594" y="57688"/>
                    <a:pt x="28599" y="57727"/>
                  </a:cubicBezTo>
                  <a:cubicBezTo>
                    <a:pt x="28601" y="57739"/>
                    <a:pt x="28603" y="57752"/>
                    <a:pt x="28605" y="57765"/>
                  </a:cubicBezTo>
                  <a:cubicBezTo>
                    <a:pt x="28624" y="57881"/>
                    <a:pt x="28646" y="57997"/>
                    <a:pt x="28669" y="58112"/>
                  </a:cubicBezTo>
                  <a:cubicBezTo>
                    <a:pt x="26790" y="57526"/>
                    <a:pt x="24818" y="57306"/>
                    <a:pt x="22851" y="57280"/>
                  </a:cubicBezTo>
                  <a:cubicBezTo>
                    <a:pt x="22678" y="57277"/>
                    <a:pt x="22505" y="57276"/>
                    <a:pt x="22332" y="57276"/>
                  </a:cubicBezTo>
                  <a:cubicBezTo>
                    <a:pt x="20425" y="57276"/>
                    <a:pt x="18513" y="57418"/>
                    <a:pt x="16612" y="57601"/>
                  </a:cubicBezTo>
                  <a:cubicBezTo>
                    <a:pt x="17703" y="56885"/>
                    <a:pt x="18823" y="56015"/>
                    <a:pt x="19916" y="55031"/>
                  </a:cubicBezTo>
                  <a:cubicBezTo>
                    <a:pt x="20497" y="54508"/>
                    <a:pt x="21050" y="53944"/>
                    <a:pt x="21557" y="53355"/>
                  </a:cubicBezTo>
                  <a:cubicBezTo>
                    <a:pt x="21610" y="53299"/>
                    <a:pt x="21610" y="53213"/>
                    <a:pt x="21557" y="53156"/>
                  </a:cubicBezTo>
                  <a:lnTo>
                    <a:pt x="18519" y="49778"/>
                  </a:lnTo>
                  <a:lnTo>
                    <a:pt x="27497" y="42873"/>
                  </a:lnTo>
                  <a:close/>
                  <a:moveTo>
                    <a:pt x="44275" y="55439"/>
                  </a:moveTo>
                  <a:cubicBezTo>
                    <a:pt x="44407" y="55883"/>
                    <a:pt x="44518" y="56333"/>
                    <a:pt x="44609" y="56787"/>
                  </a:cubicBezTo>
                  <a:cubicBezTo>
                    <a:pt x="44616" y="56804"/>
                    <a:pt x="44620" y="56824"/>
                    <a:pt x="44625" y="56845"/>
                  </a:cubicBezTo>
                  <a:cubicBezTo>
                    <a:pt x="44678" y="57120"/>
                    <a:pt x="44725" y="57397"/>
                    <a:pt x="44762" y="57676"/>
                  </a:cubicBezTo>
                  <a:cubicBezTo>
                    <a:pt x="44771" y="57744"/>
                    <a:pt x="44777" y="57814"/>
                    <a:pt x="44778" y="57882"/>
                  </a:cubicBezTo>
                  <a:cubicBezTo>
                    <a:pt x="44779" y="57949"/>
                    <a:pt x="44777" y="58018"/>
                    <a:pt x="44770" y="58085"/>
                  </a:cubicBezTo>
                  <a:cubicBezTo>
                    <a:pt x="44761" y="58137"/>
                    <a:pt x="44749" y="58187"/>
                    <a:pt x="44733" y="58237"/>
                  </a:cubicBezTo>
                  <a:cubicBezTo>
                    <a:pt x="44731" y="58245"/>
                    <a:pt x="44727" y="58255"/>
                    <a:pt x="44724" y="58263"/>
                  </a:cubicBezTo>
                  <a:cubicBezTo>
                    <a:pt x="44710" y="58291"/>
                    <a:pt x="44695" y="58318"/>
                    <a:pt x="44676" y="58344"/>
                  </a:cubicBezTo>
                  <a:cubicBezTo>
                    <a:pt x="44659" y="58366"/>
                    <a:pt x="44639" y="58385"/>
                    <a:pt x="44618" y="58402"/>
                  </a:cubicBezTo>
                  <a:cubicBezTo>
                    <a:pt x="44601" y="58414"/>
                    <a:pt x="44582" y="58425"/>
                    <a:pt x="44562" y="58435"/>
                  </a:cubicBezTo>
                  <a:cubicBezTo>
                    <a:pt x="44537" y="58443"/>
                    <a:pt x="44511" y="58451"/>
                    <a:pt x="44483" y="58457"/>
                  </a:cubicBezTo>
                  <a:cubicBezTo>
                    <a:pt x="44465" y="58458"/>
                    <a:pt x="44447" y="58459"/>
                    <a:pt x="44428" y="58459"/>
                  </a:cubicBezTo>
                  <a:cubicBezTo>
                    <a:pt x="44405" y="58459"/>
                    <a:pt x="44383" y="58458"/>
                    <a:pt x="44360" y="58457"/>
                  </a:cubicBezTo>
                  <a:cubicBezTo>
                    <a:pt x="44290" y="58445"/>
                    <a:pt x="44220" y="58424"/>
                    <a:pt x="44153" y="58399"/>
                  </a:cubicBezTo>
                  <a:cubicBezTo>
                    <a:pt x="44060" y="58356"/>
                    <a:pt x="43975" y="58303"/>
                    <a:pt x="43894" y="58243"/>
                  </a:cubicBezTo>
                  <a:cubicBezTo>
                    <a:pt x="43686" y="58079"/>
                    <a:pt x="43509" y="57876"/>
                    <a:pt x="43343" y="57674"/>
                  </a:cubicBezTo>
                  <a:cubicBezTo>
                    <a:pt x="43297" y="57619"/>
                    <a:pt x="43252" y="57564"/>
                    <a:pt x="43209" y="57507"/>
                  </a:cubicBezTo>
                  <a:cubicBezTo>
                    <a:pt x="43008" y="57246"/>
                    <a:pt x="42826" y="56972"/>
                    <a:pt x="42658" y="56688"/>
                  </a:cubicBezTo>
                  <a:cubicBezTo>
                    <a:pt x="42574" y="56547"/>
                    <a:pt x="42494" y="56404"/>
                    <a:pt x="42418" y="56259"/>
                  </a:cubicBezTo>
                  <a:cubicBezTo>
                    <a:pt x="42596" y="56177"/>
                    <a:pt x="42774" y="56096"/>
                    <a:pt x="42952" y="56016"/>
                  </a:cubicBezTo>
                  <a:cubicBezTo>
                    <a:pt x="43280" y="55870"/>
                    <a:pt x="43607" y="55726"/>
                    <a:pt x="43937" y="55584"/>
                  </a:cubicBezTo>
                  <a:cubicBezTo>
                    <a:pt x="43973" y="55568"/>
                    <a:pt x="44008" y="55553"/>
                    <a:pt x="44044" y="55538"/>
                  </a:cubicBezTo>
                  <a:cubicBezTo>
                    <a:pt x="44053" y="55534"/>
                    <a:pt x="44060" y="55530"/>
                    <a:pt x="44069" y="55527"/>
                  </a:cubicBezTo>
                  <a:cubicBezTo>
                    <a:pt x="44117" y="55507"/>
                    <a:pt x="44163" y="55487"/>
                    <a:pt x="44211" y="55466"/>
                  </a:cubicBezTo>
                  <a:cubicBezTo>
                    <a:pt x="44233" y="55458"/>
                    <a:pt x="44255" y="55447"/>
                    <a:pt x="44275" y="55439"/>
                  </a:cubicBezTo>
                  <a:close/>
                  <a:moveTo>
                    <a:pt x="34596" y="56235"/>
                  </a:moveTo>
                  <a:cubicBezTo>
                    <a:pt x="34606" y="56306"/>
                    <a:pt x="34616" y="56377"/>
                    <a:pt x="34625" y="56447"/>
                  </a:cubicBezTo>
                  <a:cubicBezTo>
                    <a:pt x="34668" y="56745"/>
                    <a:pt x="34712" y="57036"/>
                    <a:pt x="34756" y="57329"/>
                  </a:cubicBezTo>
                  <a:lnTo>
                    <a:pt x="34172" y="57433"/>
                  </a:lnTo>
                  <a:cubicBezTo>
                    <a:pt x="34123" y="57442"/>
                    <a:pt x="34072" y="57453"/>
                    <a:pt x="34023" y="57461"/>
                  </a:cubicBezTo>
                  <a:cubicBezTo>
                    <a:pt x="34018" y="57462"/>
                    <a:pt x="34012" y="57464"/>
                    <a:pt x="34005" y="57464"/>
                  </a:cubicBezTo>
                  <a:cubicBezTo>
                    <a:pt x="33962" y="57472"/>
                    <a:pt x="33918" y="57479"/>
                    <a:pt x="33875" y="57489"/>
                  </a:cubicBezTo>
                  <a:cubicBezTo>
                    <a:pt x="33869" y="57490"/>
                    <a:pt x="33864" y="57491"/>
                    <a:pt x="33857" y="57491"/>
                  </a:cubicBezTo>
                  <a:cubicBezTo>
                    <a:pt x="33807" y="57500"/>
                    <a:pt x="33757" y="57510"/>
                    <a:pt x="33707" y="57519"/>
                  </a:cubicBezTo>
                  <a:cubicBezTo>
                    <a:pt x="33318" y="57591"/>
                    <a:pt x="32930" y="57669"/>
                    <a:pt x="32543" y="57746"/>
                  </a:cubicBezTo>
                  <a:cubicBezTo>
                    <a:pt x="32306" y="57794"/>
                    <a:pt x="32069" y="57845"/>
                    <a:pt x="31833" y="57896"/>
                  </a:cubicBezTo>
                  <a:cubicBezTo>
                    <a:pt x="31784" y="57906"/>
                    <a:pt x="31734" y="57918"/>
                    <a:pt x="31684" y="57927"/>
                  </a:cubicBezTo>
                  <a:cubicBezTo>
                    <a:pt x="31635" y="57938"/>
                    <a:pt x="31585" y="57949"/>
                    <a:pt x="31537" y="57960"/>
                  </a:cubicBezTo>
                  <a:cubicBezTo>
                    <a:pt x="31100" y="58055"/>
                    <a:pt x="30665" y="58156"/>
                    <a:pt x="30231" y="58262"/>
                  </a:cubicBezTo>
                  <a:cubicBezTo>
                    <a:pt x="30058" y="58303"/>
                    <a:pt x="29885" y="58347"/>
                    <a:pt x="29713" y="58390"/>
                  </a:cubicBezTo>
                  <a:cubicBezTo>
                    <a:pt x="29668" y="58402"/>
                    <a:pt x="29623" y="58414"/>
                    <a:pt x="29577" y="58425"/>
                  </a:cubicBezTo>
                  <a:cubicBezTo>
                    <a:pt x="29572" y="58426"/>
                    <a:pt x="29570" y="58426"/>
                    <a:pt x="29565" y="58429"/>
                  </a:cubicBezTo>
                  <a:lnTo>
                    <a:pt x="29418" y="58467"/>
                  </a:lnTo>
                  <a:cubicBezTo>
                    <a:pt x="29385" y="58476"/>
                    <a:pt x="29354" y="58483"/>
                    <a:pt x="29321" y="58493"/>
                  </a:cubicBezTo>
                  <a:cubicBezTo>
                    <a:pt x="29243" y="58512"/>
                    <a:pt x="29163" y="58534"/>
                    <a:pt x="29084" y="58554"/>
                  </a:cubicBezTo>
                  <a:cubicBezTo>
                    <a:pt x="29072" y="58501"/>
                    <a:pt x="29058" y="58447"/>
                    <a:pt x="29044" y="58394"/>
                  </a:cubicBezTo>
                  <a:cubicBezTo>
                    <a:pt x="29030" y="58336"/>
                    <a:pt x="29017" y="58279"/>
                    <a:pt x="29003" y="58221"/>
                  </a:cubicBezTo>
                  <a:cubicBezTo>
                    <a:pt x="28990" y="58162"/>
                    <a:pt x="28977" y="58101"/>
                    <a:pt x="28965" y="58042"/>
                  </a:cubicBezTo>
                  <a:cubicBezTo>
                    <a:pt x="28943" y="57939"/>
                    <a:pt x="28922" y="57837"/>
                    <a:pt x="28905" y="57732"/>
                  </a:cubicBezTo>
                  <a:lnTo>
                    <a:pt x="28901" y="57710"/>
                  </a:lnTo>
                  <a:cubicBezTo>
                    <a:pt x="28896" y="57682"/>
                    <a:pt x="28892" y="57655"/>
                    <a:pt x="28887" y="57626"/>
                  </a:cubicBezTo>
                  <a:cubicBezTo>
                    <a:pt x="28886" y="57614"/>
                    <a:pt x="28885" y="57602"/>
                    <a:pt x="28883" y="57590"/>
                  </a:cubicBezTo>
                  <a:cubicBezTo>
                    <a:pt x="28883" y="57587"/>
                    <a:pt x="28880" y="57577"/>
                    <a:pt x="28879" y="57568"/>
                  </a:cubicBezTo>
                  <a:cubicBezTo>
                    <a:pt x="28876" y="57547"/>
                    <a:pt x="28873" y="57526"/>
                    <a:pt x="28870" y="57504"/>
                  </a:cubicBezTo>
                  <a:cubicBezTo>
                    <a:pt x="28986" y="57461"/>
                    <a:pt x="29102" y="57420"/>
                    <a:pt x="29218" y="57380"/>
                  </a:cubicBezTo>
                  <a:cubicBezTo>
                    <a:pt x="29267" y="57362"/>
                    <a:pt x="29315" y="57346"/>
                    <a:pt x="29363" y="57329"/>
                  </a:cubicBezTo>
                  <a:cubicBezTo>
                    <a:pt x="29412" y="57312"/>
                    <a:pt x="29460" y="57297"/>
                    <a:pt x="29508" y="57280"/>
                  </a:cubicBezTo>
                  <a:cubicBezTo>
                    <a:pt x="29633" y="57237"/>
                    <a:pt x="29760" y="57196"/>
                    <a:pt x="29885" y="57158"/>
                  </a:cubicBezTo>
                  <a:cubicBezTo>
                    <a:pt x="30271" y="57037"/>
                    <a:pt x="30657" y="56928"/>
                    <a:pt x="31048" y="56831"/>
                  </a:cubicBezTo>
                  <a:cubicBezTo>
                    <a:pt x="31132" y="56811"/>
                    <a:pt x="31216" y="56790"/>
                    <a:pt x="31299" y="56770"/>
                  </a:cubicBezTo>
                  <a:cubicBezTo>
                    <a:pt x="31344" y="56760"/>
                    <a:pt x="31388" y="56748"/>
                    <a:pt x="31435" y="56738"/>
                  </a:cubicBezTo>
                  <a:cubicBezTo>
                    <a:pt x="31439" y="56737"/>
                    <a:pt x="31443" y="56737"/>
                    <a:pt x="31446" y="56736"/>
                  </a:cubicBezTo>
                  <a:cubicBezTo>
                    <a:pt x="31496" y="56724"/>
                    <a:pt x="31545" y="56712"/>
                    <a:pt x="31595" y="56702"/>
                  </a:cubicBezTo>
                  <a:cubicBezTo>
                    <a:pt x="31802" y="56655"/>
                    <a:pt x="32011" y="56612"/>
                    <a:pt x="32221" y="56572"/>
                  </a:cubicBezTo>
                  <a:cubicBezTo>
                    <a:pt x="32589" y="56500"/>
                    <a:pt x="32961" y="56438"/>
                    <a:pt x="33332" y="56384"/>
                  </a:cubicBezTo>
                  <a:cubicBezTo>
                    <a:pt x="33358" y="56382"/>
                    <a:pt x="33382" y="56377"/>
                    <a:pt x="33405" y="56375"/>
                  </a:cubicBezTo>
                  <a:lnTo>
                    <a:pt x="33406" y="56375"/>
                  </a:lnTo>
                  <a:cubicBezTo>
                    <a:pt x="33429" y="56371"/>
                    <a:pt x="33453" y="56369"/>
                    <a:pt x="33476" y="56364"/>
                  </a:cubicBezTo>
                  <a:cubicBezTo>
                    <a:pt x="33489" y="56363"/>
                    <a:pt x="33504" y="56359"/>
                    <a:pt x="33517" y="56358"/>
                  </a:cubicBezTo>
                  <a:cubicBezTo>
                    <a:pt x="33522" y="56357"/>
                    <a:pt x="33528" y="56357"/>
                    <a:pt x="33534" y="56356"/>
                  </a:cubicBezTo>
                  <a:cubicBezTo>
                    <a:pt x="33535" y="56356"/>
                    <a:pt x="33537" y="56356"/>
                    <a:pt x="33541" y="56355"/>
                  </a:cubicBezTo>
                  <a:lnTo>
                    <a:pt x="33541" y="56355"/>
                  </a:lnTo>
                  <a:cubicBezTo>
                    <a:pt x="33547" y="56354"/>
                    <a:pt x="33561" y="56352"/>
                    <a:pt x="33564" y="56351"/>
                  </a:cubicBezTo>
                  <a:cubicBezTo>
                    <a:pt x="33575" y="56349"/>
                    <a:pt x="33586" y="56348"/>
                    <a:pt x="33597" y="56347"/>
                  </a:cubicBezTo>
                  <a:lnTo>
                    <a:pt x="33600" y="56347"/>
                  </a:lnTo>
                  <a:cubicBezTo>
                    <a:pt x="33624" y="56344"/>
                    <a:pt x="33650" y="56340"/>
                    <a:pt x="33676" y="56336"/>
                  </a:cubicBezTo>
                  <a:cubicBezTo>
                    <a:pt x="33684" y="56335"/>
                    <a:pt x="33693" y="56335"/>
                    <a:pt x="33701" y="56334"/>
                  </a:cubicBezTo>
                  <a:cubicBezTo>
                    <a:pt x="33708" y="56333"/>
                    <a:pt x="33716" y="56333"/>
                    <a:pt x="33723" y="56330"/>
                  </a:cubicBezTo>
                  <a:cubicBezTo>
                    <a:pt x="33731" y="56329"/>
                    <a:pt x="33739" y="56329"/>
                    <a:pt x="33747" y="56328"/>
                  </a:cubicBezTo>
                  <a:cubicBezTo>
                    <a:pt x="33781" y="56324"/>
                    <a:pt x="33815" y="56319"/>
                    <a:pt x="33847" y="56317"/>
                  </a:cubicBezTo>
                  <a:cubicBezTo>
                    <a:pt x="33853" y="56317"/>
                    <a:pt x="33859" y="56315"/>
                    <a:pt x="33865" y="56315"/>
                  </a:cubicBezTo>
                  <a:cubicBezTo>
                    <a:pt x="33868" y="56315"/>
                    <a:pt x="33870" y="56315"/>
                    <a:pt x="33874" y="56313"/>
                  </a:cubicBezTo>
                  <a:cubicBezTo>
                    <a:pt x="33882" y="56312"/>
                    <a:pt x="33890" y="56312"/>
                    <a:pt x="33898" y="56311"/>
                  </a:cubicBezTo>
                  <a:cubicBezTo>
                    <a:pt x="33925" y="56307"/>
                    <a:pt x="33952" y="56304"/>
                    <a:pt x="33978" y="56300"/>
                  </a:cubicBezTo>
                  <a:cubicBezTo>
                    <a:pt x="33991" y="56299"/>
                    <a:pt x="34003" y="56298"/>
                    <a:pt x="34016" y="56296"/>
                  </a:cubicBezTo>
                  <a:cubicBezTo>
                    <a:pt x="34019" y="56296"/>
                    <a:pt x="34020" y="56296"/>
                    <a:pt x="34024" y="56295"/>
                  </a:cubicBezTo>
                  <a:cubicBezTo>
                    <a:pt x="34071" y="56289"/>
                    <a:pt x="34119" y="56284"/>
                    <a:pt x="34166" y="56278"/>
                  </a:cubicBezTo>
                  <a:cubicBezTo>
                    <a:pt x="34224" y="56272"/>
                    <a:pt x="34282" y="56265"/>
                    <a:pt x="34343" y="56260"/>
                  </a:cubicBezTo>
                  <a:cubicBezTo>
                    <a:pt x="34386" y="56255"/>
                    <a:pt x="34430" y="56250"/>
                    <a:pt x="34472" y="56247"/>
                  </a:cubicBezTo>
                  <a:cubicBezTo>
                    <a:pt x="34506" y="56243"/>
                    <a:pt x="34540" y="56239"/>
                    <a:pt x="34575" y="56236"/>
                  </a:cubicBezTo>
                  <a:cubicBezTo>
                    <a:pt x="34582" y="56236"/>
                    <a:pt x="34589" y="56235"/>
                    <a:pt x="34596" y="56235"/>
                  </a:cubicBezTo>
                  <a:close/>
                  <a:moveTo>
                    <a:pt x="14186" y="45415"/>
                  </a:moveTo>
                  <a:lnTo>
                    <a:pt x="17472" y="49069"/>
                  </a:lnTo>
                  <a:lnTo>
                    <a:pt x="16124" y="50107"/>
                  </a:lnTo>
                  <a:cubicBezTo>
                    <a:pt x="15861" y="50307"/>
                    <a:pt x="15812" y="50685"/>
                    <a:pt x="16014" y="50948"/>
                  </a:cubicBezTo>
                  <a:cubicBezTo>
                    <a:pt x="16128" y="51097"/>
                    <a:pt x="16300" y="51181"/>
                    <a:pt x="16489" y="51181"/>
                  </a:cubicBezTo>
                  <a:cubicBezTo>
                    <a:pt x="16623" y="51181"/>
                    <a:pt x="16749" y="51137"/>
                    <a:pt x="16855" y="51056"/>
                  </a:cubicBezTo>
                  <a:lnTo>
                    <a:pt x="18277" y="49963"/>
                  </a:lnTo>
                  <a:lnTo>
                    <a:pt x="21242" y="53259"/>
                  </a:lnTo>
                  <a:cubicBezTo>
                    <a:pt x="20767" y="53801"/>
                    <a:pt x="20253" y="54320"/>
                    <a:pt x="19716" y="54804"/>
                  </a:cubicBezTo>
                  <a:cubicBezTo>
                    <a:pt x="18463" y="55932"/>
                    <a:pt x="17176" y="56907"/>
                    <a:pt x="15944" y="57669"/>
                  </a:cubicBezTo>
                  <a:cubicBezTo>
                    <a:pt x="15842" y="57731"/>
                    <a:pt x="15742" y="57792"/>
                    <a:pt x="15642" y="57851"/>
                  </a:cubicBezTo>
                  <a:cubicBezTo>
                    <a:pt x="15535" y="57913"/>
                    <a:pt x="15430" y="57976"/>
                    <a:pt x="15325" y="58035"/>
                  </a:cubicBezTo>
                  <a:cubicBezTo>
                    <a:pt x="15198" y="58108"/>
                    <a:pt x="15069" y="58179"/>
                    <a:pt x="14942" y="58245"/>
                  </a:cubicBezTo>
                  <a:cubicBezTo>
                    <a:pt x="13332" y="59106"/>
                    <a:pt x="11896" y="59541"/>
                    <a:pt x="10668" y="59541"/>
                  </a:cubicBezTo>
                  <a:cubicBezTo>
                    <a:pt x="10577" y="59541"/>
                    <a:pt x="10487" y="59538"/>
                    <a:pt x="10398" y="59534"/>
                  </a:cubicBezTo>
                  <a:cubicBezTo>
                    <a:pt x="9706" y="59496"/>
                    <a:pt x="9088" y="59311"/>
                    <a:pt x="8554" y="58976"/>
                  </a:cubicBezTo>
                  <a:cubicBezTo>
                    <a:pt x="8497" y="58942"/>
                    <a:pt x="8442" y="58906"/>
                    <a:pt x="8387" y="58866"/>
                  </a:cubicBezTo>
                  <a:cubicBezTo>
                    <a:pt x="8331" y="58828"/>
                    <a:pt x="8275" y="58785"/>
                    <a:pt x="8221" y="58742"/>
                  </a:cubicBezTo>
                  <a:cubicBezTo>
                    <a:pt x="8053" y="58610"/>
                    <a:pt x="7897" y="58462"/>
                    <a:pt x="7748" y="58298"/>
                  </a:cubicBezTo>
                  <a:cubicBezTo>
                    <a:pt x="7060" y="57530"/>
                    <a:pt x="6700" y="56650"/>
                    <a:pt x="6677" y="55681"/>
                  </a:cubicBezTo>
                  <a:cubicBezTo>
                    <a:pt x="6659" y="54796"/>
                    <a:pt x="6920" y="53811"/>
                    <a:pt x="7456" y="52756"/>
                  </a:cubicBezTo>
                  <a:cubicBezTo>
                    <a:pt x="8360" y="50974"/>
                    <a:pt x="10053" y="48960"/>
                    <a:pt x="12487" y="46770"/>
                  </a:cubicBezTo>
                  <a:cubicBezTo>
                    <a:pt x="13025" y="46285"/>
                    <a:pt x="13596" y="45831"/>
                    <a:pt x="14186" y="45415"/>
                  </a:cubicBezTo>
                  <a:close/>
                  <a:moveTo>
                    <a:pt x="36616" y="35859"/>
                  </a:moveTo>
                  <a:lnTo>
                    <a:pt x="36616" y="35859"/>
                  </a:lnTo>
                  <a:cubicBezTo>
                    <a:pt x="36429" y="39169"/>
                    <a:pt x="36243" y="42477"/>
                    <a:pt x="36053" y="45785"/>
                  </a:cubicBezTo>
                  <a:cubicBezTo>
                    <a:pt x="36002" y="46637"/>
                    <a:pt x="35843" y="47562"/>
                    <a:pt x="36092" y="48391"/>
                  </a:cubicBezTo>
                  <a:cubicBezTo>
                    <a:pt x="36341" y="49227"/>
                    <a:pt x="36740" y="50035"/>
                    <a:pt x="37077" y="50839"/>
                  </a:cubicBezTo>
                  <a:cubicBezTo>
                    <a:pt x="37757" y="52469"/>
                    <a:pt x="38457" y="54094"/>
                    <a:pt x="39178" y="55707"/>
                  </a:cubicBezTo>
                  <a:cubicBezTo>
                    <a:pt x="39208" y="55776"/>
                    <a:pt x="39238" y="55842"/>
                    <a:pt x="39268" y="55910"/>
                  </a:cubicBezTo>
                  <a:cubicBezTo>
                    <a:pt x="39239" y="55929"/>
                    <a:pt x="39209" y="55948"/>
                    <a:pt x="39180" y="55967"/>
                  </a:cubicBezTo>
                  <a:cubicBezTo>
                    <a:pt x="39138" y="55994"/>
                    <a:pt x="39096" y="56021"/>
                    <a:pt x="39056" y="56048"/>
                  </a:cubicBezTo>
                  <a:cubicBezTo>
                    <a:pt x="39042" y="56057"/>
                    <a:pt x="39029" y="56068"/>
                    <a:pt x="39019" y="56080"/>
                  </a:cubicBezTo>
                  <a:cubicBezTo>
                    <a:pt x="39019" y="56081"/>
                    <a:pt x="39017" y="56081"/>
                    <a:pt x="39017" y="56083"/>
                  </a:cubicBezTo>
                  <a:cubicBezTo>
                    <a:pt x="38987" y="56120"/>
                    <a:pt x="38971" y="56171"/>
                    <a:pt x="38987" y="56219"/>
                  </a:cubicBezTo>
                  <a:cubicBezTo>
                    <a:pt x="39003" y="56267"/>
                    <a:pt x="39021" y="56315"/>
                    <a:pt x="39038" y="56363"/>
                  </a:cubicBezTo>
                  <a:cubicBezTo>
                    <a:pt x="39044" y="56380"/>
                    <a:pt x="39051" y="56399"/>
                    <a:pt x="39058" y="56416"/>
                  </a:cubicBezTo>
                  <a:lnTo>
                    <a:pt x="39102" y="56529"/>
                  </a:lnTo>
                  <a:cubicBezTo>
                    <a:pt x="39104" y="56538"/>
                    <a:pt x="39109" y="56546"/>
                    <a:pt x="39111" y="56556"/>
                  </a:cubicBezTo>
                  <a:cubicBezTo>
                    <a:pt x="39320" y="57080"/>
                    <a:pt x="39592" y="57580"/>
                    <a:pt x="39848" y="58081"/>
                  </a:cubicBezTo>
                  <a:cubicBezTo>
                    <a:pt x="40114" y="58599"/>
                    <a:pt x="40380" y="59119"/>
                    <a:pt x="40640" y="59640"/>
                  </a:cubicBezTo>
                  <a:cubicBezTo>
                    <a:pt x="39065" y="59878"/>
                    <a:pt x="37501" y="60189"/>
                    <a:pt x="35905" y="60189"/>
                  </a:cubicBezTo>
                  <a:cubicBezTo>
                    <a:pt x="35899" y="60189"/>
                    <a:pt x="35893" y="60189"/>
                    <a:pt x="35887" y="60189"/>
                  </a:cubicBezTo>
                  <a:cubicBezTo>
                    <a:pt x="35773" y="60189"/>
                    <a:pt x="35658" y="60187"/>
                    <a:pt x="35545" y="60182"/>
                  </a:cubicBezTo>
                  <a:cubicBezTo>
                    <a:pt x="35535" y="60125"/>
                    <a:pt x="35525" y="60069"/>
                    <a:pt x="35516" y="60013"/>
                  </a:cubicBezTo>
                  <a:cubicBezTo>
                    <a:pt x="35368" y="59155"/>
                    <a:pt x="35218" y="58298"/>
                    <a:pt x="35083" y="57438"/>
                  </a:cubicBezTo>
                  <a:cubicBezTo>
                    <a:pt x="35083" y="57428"/>
                    <a:pt x="35082" y="57419"/>
                    <a:pt x="35081" y="57409"/>
                  </a:cubicBezTo>
                  <a:cubicBezTo>
                    <a:pt x="35044" y="57181"/>
                    <a:pt x="35009" y="56955"/>
                    <a:pt x="34976" y="56726"/>
                  </a:cubicBezTo>
                  <a:cubicBezTo>
                    <a:pt x="34960" y="56618"/>
                    <a:pt x="34944" y="56508"/>
                    <a:pt x="34928" y="56399"/>
                  </a:cubicBezTo>
                  <a:cubicBezTo>
                    <a:pt x="34914" y="56290"/>
                    <a:pt x="34898" y="56181"/>
                    <a:pt x="34884" y="56073"/>
                  </a:cubicBezTo>
                  <a:cubicBezTo>
                    <a:pt x="34884" y="56058"/>
                    <a:pt x="34880" y="56044"/>
                    <a:pt x="34874" y="56029"/>
                  </a:cubicBezTo>
                  <a:cubicBezTo>
                    <a:pt x="34869" y="56006"/>
                    <a:pt x="34858" y="55983"/>
                    <a:pt x="34838" y="55965"/>
                  </a:cubicBezTo>
                  <a:cubicBezTo>
                    <a:pt x="34835" y="55963"/>
                    <a:pt x="34831" y="55959"/>
                    <a:pt x="34828" y="55957"/>
                  </a:cubicBezTo>
                  <a:cubicBezTo>
                    <a:pt x="34807" y="55935"/>
                    <a:pt x="34779" y="55921"/>
                    <a:pt x="34746" y="55921"/>
                  </a:cubicBezTo>
                  <a:cubicBezTo>
                    <a:pt x="34741" y="55921"/>
                    <a:pt x="34736" y="55921"/>
                    <a:pt x="34730" y="55922"/>
                  </a:cubicBezTo>
                  <a:cubicBezTo>
                    <a:pt x="34725" y="55922"/>
                    <a:pt x="34719" y="55923"/>
                    <a:pt x="34713" y="55923"/>
                  </a:cubicBezTo>
                  <a:cubicBezTo>
                    <a:pt x="34445" y="55946"/>
                    <a:pt x="34177" y="55974"/>
                    <a:pt x="33910" y="56004"/>
                  </a:cubicBezTo>
                  <a:lnTo>
                    <a:pt x="33875" y="56009"/>
                  </a:lnTo>
                  <a:cubicBezTo>
                    <a:pt x="33812" y="55342"/>
                    <a:pt x="33750" y="54676"/>
                    <a:pt x="33688" y="54008"/>
                  </a:cubicBezTo>
                  <a:cubicBezTo>
                    <a:pt x="33627" y="53369"/>
                    <a:pt x="33562" y="52731"/>
                    <a:pt x="33505" y="52091"/>
                  </a:cubicBezTo>
                  <a:cubicBezTo>
                    <a:pt x="33429" y="51238"/>
                    <a:pt x="33359" y="50385"/>
                    <a:pt x="33253" y="49534"/>
                  </a:cubicBezTo>
                  <a:cubicBezTo>
                    <a:pt x="33151" y="48720"/>
                    <a:pt x="32936" y="47904"/>
                    <a:pt x="32905" y="47083"/>
                  </a:cubicBezTo>
                  <a:cubicBezTo>
                    <a:pt x="32842" y="45433"/>
                    <a:pt x="33500" y="43878"/>
                    <a:pt x="33990" y="42335"/>
                  </a:cubicBezTo>
                  <a:cubicBezTo>
                    <a:pt x="34503" y="40713"/>
                    <a:pt x="34947" y="39068"/>
                    <a:pt x="35319" y="37406"/>
                  </a:cubicBezTo>
                  <a:cubicBezTo>
                    <a:pt x="35368" y="37186"/>
                    <a:pt x="35414" y="36967"/>
                    <a:pt x="35460" y="36749"/>
                  </a:cubicBezTo>
                  <a:lnTo>
                    <a:pt x="36616" y="35859"/>
                  </a:lnTo>
                  <a:close/>
                  <a:moveTo>
                    <a:pt x="33896" y="57793"/>
                  </a:moveTo>
                  <a:cubicBezTo>
                    <a:pt x="33904" y="57916"/>
                    <a:pt x="33911" y="58040"/>
                    <a:pt x="33917" y="58162"/>
                  </a:cubicBezTo>
                  <a:cubicBezTo>
                    <a:pt x="33919" y="58182"/>
                    <a:pt x="33919" y="58202"/>
                    <a:pt x="33920" y="58222"/>
                  </a:cubicBezTo>
                  <a:cubicBezTo>
                    <a:pt x="33938" y="58652"/>
                    <a:pt x="33938" y="59081"/>
                    <a:pt x="33919" y="59510"/>
                  </a:cubicBezTo>
                  <a:cubicBezTo>
                    <a:pt x="33916" y="59592"/>
                    <a:pt x="33910" y="59673"/>
                    <a:pt x="33905" y="59754"/>
                  </a:cubicBezTo>
                  <a:cubicBezTo>
                    <a:pt x="33903" y="59800"/>
                    <a:pt x="33899" y="59846"/>
                    <a:pt x="33897" y="59892"/>
                  </a:cubicBezTo>
                  <a:cubicBezTo>
                    <a:pt x="33896" y="59922"/>
                    <a:pt x="33893" y="59951"/>
                    <a:pt x="33891" y="59981"/>
                  </a:cubicBezTo>
                  <a:cubicBezTo>
                    <a:pt x="33887" y="60036"/>
                    <a:pt x="33882" y="60091"/>
                    <a:pt x="33876" y="60144"/>
                  </a:cubicBezTo>
                  <a:cubicBezTo>
                    <a:pt x="33875" y="60161"/>
                    <a:pt x="33873" y="60179"/>
                    <a:pt x="33870" y="60196"/>
                  </a:cubicBezTo>
                  <a:cubicBezTo>
                    <a:pt x="33867" y="60228"/>
                    <a:pt x="33861" y="60258"/>
                    <a:pt x="33855" y="60288"/>
                  </a:cubicBezTo>
                  <a:cubicBezTo>
                    <a:pt x="33841" y="60368"/>
                    <a:pt x="33819" y="60448"/>
                    <a:pt x="33789" y="60526"/>
                  </a:cubicBezTo>
                  <a:cubicBezTo>
                    <a:pt x="33768" y="60576"/>
                    <a:pt x="33742" y="60622"/>
                    <a:pt x="33710" y="60665"/>
                  </a:cubicBezTo>
                  <a:cubicBezTo>
                    <a:pt x="33691" y="60688"/>
                    <a:pt x="33670" y="60710"/>
                    <a:pt x="33646" y="60729"/>
                  </a:cubicBezTo>
                  <a:cubicBezTo>
                    <a:pt x="33627" y="60743"/>
                    <a:pt x="33606" y="60756"/>
                    <a:pt x="33585" y="60766"/>
                  </a:cubicBezTo>
                  <a:cubicBezTo>
                    <a:pt x="33562" y="60774"/>
                    <a:pt x="33539" y="60780"/>
                    <a:pt x="33514" y="60785"/>
                  </a:cubicBezTo>
                  <a:cubicBezTo>
                    <a:pt x="33500" y="60786"/>
                    <a:pt x="33485" y="60786"/>
                    <a:pt x="33471" y="60786"/>
                  </a:cubicBezTo>
                  <a:cubicBezTo>
                    <a:pt x="33457" y="60786"/>
                    <a:pt x="33443" y="60786"/>
                    <a:pt x="33428" y="60785"/>
                  </a:cubicBezTo>
                  <a:cubicBezTo>
                    <a:pt x="33383" y="60778"/>
                    <a:pt x="33340" y="60764"/>
                    <a:pt x="33296" y="60746"/>
                  </a:cubicBezTo>
                  <a:cubicBezTo>
                    <a:pt x="33230" y="60716"/>
                    <a:pt x="33167" y="60679"/>
                    <a:pt x="33108" y="60635"/>
                  </a:cubicBezTo>
                  <a:cubicBezTo>
                    <a:pt x="33021" y="60565"/>
                    <a:pt x="32944" y="60484"/>
                    <a:pt x="32875" y="60396"/>
                  </a:cubicBezTo>
                  <a:cubicBezTo>
                    <a:pt x="32784" y="60275"/>
                    <a:pt x="32706" y="60147"/>
                    <a:pt x="32632" y="60017"/>
                  </a:cubicBezTo>
                  <a:cubicBezTo>
                    <a:pt x="32617" y="59991"/>
                    <a:pt x="32604" y="59966"/>
                    <a:pt x="32590" y="59940"/>
                  </a:cubicBezTo>
                  <a:cubicBezTo>
                    <a:pt x="32556" y="59876"/>
                    <a:pt x="32521" y="59811"/>
                    <a:pt x="32488" y="59746"/>
                  </a:cubicBezTo>
                  <a:cubicBezTo>
                    <a:pt x="32458" y="59683"/>
                    <a:pt x="32427" y="59623"/>
                    <a:pt x="32397" y="59560"/>
                  </a:cubicBezTo>
                  <a:lnTo>
                    <a:pt x="32393" y="59551"/>
                  </a:lnTo>
                  <a:cubicBezTo>
                    <a:pt x="32356" y="59473"/>
                    <a:pt x="32320" y="59393"/>
                    <a:pt x="32286" y="59313"/>
                  </a:cubicBezTo>
                  <a:cubicBezTo>
                    <a:pt x="32145" y="58975"/>
                    <a:pt x="32028" y="58627"/>
                    <a:pt x="31929" y="58274"/>
                  </a:cubicBezTo>
                  <a:cubicBezTo>
                    <a:pt x="31921" y="58248"/>
                    <a:pt x="31914" y="58220"/>
                    <a:pt x="31906" y="58192"/>
                  </a:cubicBezTo>
                  <a:cubicBezTo>
                    <a:pt x="32486" y="58067"/>
                    <a:pt x="33066" y="57949"/>
                    <a:pt x="33649" y="57839"/>
                  </a:cubicBezTo>
                  <a:cubicBezTo>
                    <a:pt x="33677" y="57833"/>
                    <a:pt x="33705" y="57829"/>
                    <a:pt x="33731" y="57823"/>
                  </a:cubicBezTo>
                  <a:cubicBezTo>
                    <a:pt x="33781" y="57815"/>
                    <a:pt x="33832" y="57804"/>
                    <a:pt x="33881" y="57796"/>
                  </a:cubicBezTo>
                  <a:cubicBezTo>
                    <a:pt x="33886" y="57794"/>
                    <a:pt x="33891" y="57794"/>
                    <a:pt x="33896" y="57793"/>
                  </a:cubicBezTo>
                  <a:close/>
                  <a:moveTo>
                    <a:pt x="45121" y="55079"/>
                  </a:moveTo>
                  <a:cubicBezTo>
                    <a:pt x="45357" y="55678"/>
                    <a:pt x="45599" y="56275"/>
                    <a:pt x="45842" y="56870"/>
                  </a:cubicBezTo>
                  <a:cubicBezTo>
                    <a:pt x="46275" y="57925"/>
                    <a:pt x="46712" y="58979"/>
                    <a:pt x="47118" y="60043"/>
                  </a:cubicBezTo>
                  <a:cubicBezTo>
                    <a:pt x="47135" y="60071"/>
                    <a:pt x="47146" y="60100"/>
                    <a:pt x="47157" y="60128"/>
                  </a:cubicBezTo>
                  <a:cubicBezTo>
                    <a:pt x="47169" y="60159"/>
                    <a:pt x="47182" y="60193"/>
                    <a:pt x="47193" y="60224"/>
                  </a:cubicBezTo>
                  <a:cubicBezTo>
                    <a:pt x="47216" y="60284"/>
                    <a:pt x="47239" y="60344"/>
                    <a:pt x="47262" y="60404"/>
                  </a:cubicBezTo>
                  <a:cubicBezTo>
                    <a:pt x="47644" y="61415"/>
                    <a:pt x="48009" y="62434"/>
                    <a:pt x="48404" y="63441"/>
                  </a:cubicBezTo>
                  <a:cubicBezTo>
                    <a:pt x="48404" y="63441"/>
                    <a:pt x="48404" y="63442"/>
                    <a:pt x="48405" y="63442"/>
                  </a:cubicBezTo>
                  <a:cubicBezTo>
                    <a:pt x="48423" y="63489"/>
                    <a:pt x="48443" y="63535"/>
                    <a:pt x="48463" y="63581"/>
                  </a:cubicBezTo>
                  <a:cubicBezTo>
                    <a:pt x="48484" y="63629"/>
                    <a:pt x="48502" y="63675"/>
                    <a:pt x="48521" y="63723"/>
                  </a:cubicBezTo>
                  <a:cubicBezTo>
                    <a:pt x="48569" y="63851"/>
                    <a:pt x="48603" y="63983"/>
                    <a:pt x="48594" y="64121"/>
                  </a:cubicBezTo>
                  <a:cubicBezTo>
                    <a:pt x="48580" y="64295"/>
                    <a:pt x="48491" y="64465"/>
                    <a:pt x="48356" y="64582"/>
                  </a:cubicBezTo>
                  <a:cubicBezTo>
                    <a:pt x="48271" y="64656"/>
                    <a:pt x="48166" y="64696"/>
                    <a:pt x="48066" y="64742"/>
                  </a:cubicBezTo>
                  <a:cubicBezTo>
                    <a:pt x="47936" y="64801"/>
                    <a:pt x="47811" y="64864"/>
                    <a:pt x="47684" y="64929"/>
                  </a:cubicBezTo>
                  <a:cubicBezTo>
                    <a:pt x="47428" y="65061"/>
                    <a:pt x="47178" y="65203"/>
                    <a:pt x="46929" y="65348"/>
                  </a:cubicBezTo>
                  <a:cubicBezTo>
                    <a:pt x="45978" y="65898"/>
                    <a:pt x="45050" y="66490"/>
                    <a:pt x="44054" y="66959"/>
                  </a:cubicBezTo>
                  <a:cubicBezTo>
                    <a:pt x="43930" y="67018"/>
                    <a:pt x="43803" y="67075"/>
                    <a:pt x="43676" y="67129"/>
                  </a:cubicBezTo>
                  <a:cubicBezTo>
                    <a:pt x="42464" y="67654"/>
                    <a:pt x="41184" y="67997"/>
                    <a:pt x="39891" y="68254"/>
                  </a:cubicBezTo>
                  <a:cubicBezTo>
                    <a:pt x="39791" y="68273"/>
                    <a:pt x="39688" y="68300"/>
                    <a:pt x="39586" y="68300"/>
                  </a:cubicBezTo>
                  <a:cubicBezTo>
                    <a:pt x="39562" y="68300"/>
                    <a:pt x="39539" y="68299"/>
                    <a:pt x="39515" y="68295"/>
                  </a:cubicBezTo>
                  <a:cubicBezTo>
                    <a:pt x="39411" y="68282"/>
                    <a:pt x="39310" y="68240"/>
                    <a:pt x="39225" y="68175"/>
                  </a:cubicBezTo>
                  <a:cubicBezTo>
                    <a:pt x="39142" y="68112"/>
                    <a:pt x="39087" y="68032"/>
                    <a:pt x="39051" y="67945"/>
                  </a:cubicBezTo>
                  <a:cubicBezTo>
                    <a:pt x="39031" y="67895"/>
                    <a:pt x="39016" y="67843"/>
                    <a:pt x="39005" y="67789"/>
                  </a:cubicBezTo>
                  <a:cubicBezTo>
                    <a:pt x="38994" y="67737"/>
                    <a:pt x="38987" y="67685"/>
                    <a:pt x="38980" y="67632"/>
                  </a:cubicBezTo>
                  <a:cubicBezTo>
                    <a:pt x="38976" y="67597"/>
                    <a:pt x="38973" y="67561"/>
                    <a:pt x="38970" y="67526"/>
                  </a:cubicBezTo>
                  <a:cubicBezTo>
                    <a:pt x="38916" y="66914"/>
                    <a:pt x="39027" y="66308"/>
                    <a:pt x="39381" y="65797"/>
                  </a:cubicBezTo>
                  <a:cubicBezTo>
                    <a:pt x="39716" y="65313"/>
                    <a:pt x="40210" y="64946"/>
                    <a:pt x="40692" y="64621"/>
                  </a:cubicBezTo>
                  <a:cubicBezTo>
                    <a:pt x="40953" y="64445"/>
                    <a:pt x="41225" y="64280"/>
                    <a:pt x="41501" y="64129"/>
                  </a:cubicBezTo>
                  <a:cubicBezTo>
                    <a:pt x="41644" y="64051"/>
                    <a:pt x="41789" y="63977"/>
                    <a:pt x="41935" y="63908"/>
                  </a:cubicBezTo>
                  <a:cubicBezTo>
                    <a:pt x="42052" y="63851"/>
                    <a:pt x="42171" y="63796"/>
                    <a:pt x="42276" y="63717"/>
                  </a:cubicBezTo>
                  <a:cubicBezTo>
                    <a:pt x="42384" y="63636"/>
                    <a:pt x="42479" y="63540"/>
                    <a:pt x="42527" y="63410"/>
                  </a:cubicBezTo>
                  <a:cubicBezTo>
                    <a:pt x="42581" y="63262"/>
                    <a:pt x="42555" y="63107"/>
                    <a:pt x="42498" y="62963"/>
                  </a:cubicBezTo>
                  <a:cubicBezTo>
                    <a:pt x="42371" y="62641"/>
                    <a:pt x="42230" y="62323"/>
                    <a:pt x="42090" y="62005"/>
                  </a:cubicBezTo>
                  <a:cubicBezTo>
                    <a:pt x="41820" y="61395"/>
                    <a:pt x="41536" y="60790"/>
                    <a:pt x="41243" y="60192"/>
                  </a:cubicBezTo>
                  <a:cubicBezTo>
                    <a:pt x="41189" y="60080"/>
                    <a:pt x="41135" y="59971"/>
                    <a:pt x="41081" y="59862"/>
                  </a:cubicBezTo>
                  <a:cubicBezTo>
                    <a:pt x="41060" y="59820"/>
                    <a:pt x="41040" y="59780"/>
                    <a:pt x="41019" y="59737"/>
                  </a:cubicBezTo>
                  <a:cubicBezTo>
                    <a:pt x="40996" y="59690"/>
                    <a:pt x="40973" y="59643"/>
                    <a:pt x="40949" y="59596"/>
                  </a:cubicBezTo>
                  <a:cubicBezTo>
                    <a:pt x="40747" y="59192"/>
                    <a:pt x="40543" y="58790"/>
                    <a:pt x="40338" y="58388"/>
                  </a:cubicBezTo>
                  <a:cubicBezTo>
                    <a:pt x="40185" y="58090"/>
                    <a:pt x="40028" y="57795"/>
                    <a:pt x="39875" y="57497"/>
                  </a:cubicBezTo>
                  <a:cubicBezTo>
                    <a:pt x="39904" y="57483"/>
                    <a:pt x="39933" y="57467"/>
                    <a:pt x="39962" y="57452"/>
                  </a:cubicBezTo>
                  <a:cubicBezTo>
                    <a:pt x="40007" y="57428"/>
                    <a:pt x="40051" y="57406"/>
                    <a:pt x="40096" y="57382"/>
                  </a:cubicBezTo>
                  <a:lnTo>
                    <a:pt x="40230" y="57312"/>
                  </a:lnTo>
                  <a:cubicBezTo>
                    <a:pt x="40422" y="57216"/>
                    <a:pt x="40614" y="57118"/>
                    <a:pt x="40806" y="57022"/>
                  </a:cubicBezTo>
                  <a:cubicBezTo>
                    <a:pt x="41160" y="56847"/>
                    <a:pt x="41516" y="56676"/>
                    <a:pt x="41872" y="56508"/>
                  </a:cubicBezTo>
                  <a:cubicBezTo>
                    <a:pt x="41960" y="56465"/>
                    <a:pt x="42051" y="56424"/>
                    <a:pt x="42140" y="56383"/>
                  </a:cubicBezTo>
                  <a:cubicBezTo>
                    <a:pt x="42195" y="56486"/>
                    <a:pt x="42249" y="56589"/>
                    <a:pt x="42307" y="56690"/>
                  </a:cubicBezTo>
                  <a:cubicBezTo>
                    <a:pt x="42471" y="56980"/>
                    <a:pt x="42651" y="57264"/>
                    <a:pt x="42848" y="57532"/>
                  </a:cubicBezTo>
                  <a:cubicBezTo>
                    <a:pt x="43049" y="57804"/>
                    <a:pt x="43264" y="58072"/>
                    <a:pt x="43507" y="58308"/>
                  </a:cubicBezTo>
                  <a:cubicBezTo>
                    <a:pt x="43628" y="58424"/>
                    <a:pt x="43762" y="58533"/>
                    <a:pt x="43908" y="58614"/>
                  </a:cubicBezTo>
                  <a:cubicBezTo>
                    <a:pt x="44063" y="58700"/>
                    <a:pt x="44240" y="58761"/>
                    <a:pt x="44420" y="58761"/>
                  </a:cubicBezTo>
                  <a:cubicBezTo>
                    <a:pt x="44423" y="58761"/>
                    <a:pt x="44427" y="58761"/>
                    <a:pt x="44430" y="58761"/>
                  </a:cubicBezTo>
                  <a:cubicBezTo>
                    <a:pt x="44576" y="58759"/>
                    <a:pt x="44725" y="58710"/>
                    <a:pt x="44833" y="58612"/>
                  </a:cubicBezTo>
                  <a:cubicBezTo>
                    <a:pt x="44853" y="58596"/>
                    <a:pt x="44870" y="58578"/>
                    <a:pt x="44887" y="58558"/>
                  </a:cubicBezTo>
                  <a:cubicBezTo>
                    <a:pt x="44908" y="58531"/>
                    <a:pt x="44929" y="58504"/>
                    <a:pt x="44947" y="58475"/>
                  </a:cubicBezTo>
                  <a:cubicBezTo>
                    <a:pt x="44989" y="58404"/>
                    <a:pt x="45022" y="58325"/>
                    <a:pt x="45042" y="58244"/>
                  </a:cubicBezTo>
                  <a:cubicBezTo>
                    <a:pt x="45047" y="58221"/>
                    <a:pt x="45053" y="58197"/>
                    <a:pt x="45057" y="58173"/>
                  </a:cubicBezTo>
                  <a:cubicBezTo>
                    <a:pt x="45080" y="58033"/>
                    <a:pt x="45082" y="57891"/>
                    <a:pt x="45070" y="57750"/>
                  </a:cubicBezTo>
                  <a:cubicBezTo>
                    <a:pt x="45053" y="57571"/>
                    <a:pt x="45023" y="57392"/>
                    <a:pt x="44994" y="57216"/>
                  </a:cubicBezTo>
                  <a:cubicBezTo>
                    <a:pt x="44936" y="56856"/>
                    <a:pt x="44864" y="56499"/>
                    <a:pt x="44779" y="56145"/>
                  </a:cubicBezTo>
                  <a:cubicBezTo>
                    <a:pt x="44713" y="55865"/>
                    <a:pt x="44638" y="55588"/>
                    <a:pt x="44554" y="55314"/>
                  </a:cubicBezTo>
                  <a:lnTo>
                    <a:pt x="44586" y="55301"/>
                  </a:lnTo>
                  <a:cubicBezTo>
                    <a:pt x="44588" y="55299"/>
                    <a:pt x="44593" y="55298"/>
                    <a:pt x="44595" y="55296"/>
                  </a:cubicBezTo>
                  <a:cubicBezTo>
                    <a:pt x="44605" y="55292"/>
                    <a:pt x="44617" y="55287"/>
                    <a:pt x="44627" y="55284"/>
                  </a:cubicBezTo>
                  <a:cubicBezTo>
                    <a:pt x="44651" y="55273"/>
                    <a:pt x="44674" y="55263"/>
                    <a:pt x="44698" y="55255"/>
                  </a:cubicBezTo>
                  <a:lnTo>
                    <a:pt x="44833" y="55198"/>
                  </a:lnTo>
                  <a:cubicBezTo>
                    <a:pt x="44926" y="55158"/>
                    <a:pt x="45017" y="55121"/>
                    <a:pt x="45110" y="55083"/>
                  </a:cubicBezTo>
                  <a:cubicBezTo>
                    <a:pt x="45114" y="55082"/>
                    <a:pt x="45117" y="55081"/>
                    <a:pt x="45121" y="55079"/>
                  </a:cubicBezTo>
                  <a:close/>
                  <a:moveTo>
                    <a:pt x="48888" y="63932"/>
                  </a:moveTo>
                  <a:cubicBezTo>
                    <a:pt x="48913" y="63967"/>
                    <a:pt x="48938" y="64002"/>
                    <a:pt x="48960" y="64039"/>
                  </a:cubicBezTo>
                  <a:cubicBezTo>
                    <a:pt x="49007" y="64116"/>
                    <a:pt x="49049" y="64198"/>
                    <a:pt x="49088" y="64280"/>
                  </a:cubicBezTo>
                  <a:cubicBezTo>
                    <a:pt x="49097" y="64301"/>
                    <a:pt x="49107" y="64321"/>
                    <a:pt x="49116" y="64342"/>
                  </a:cubicBezTo>
                  <a:cubicBezTo>
                    <a:pt x="49120" y="64350"/>
                    <a:pt x="49123" y="64360"/>
                    <a:pt x="49128" y="64369"/>
                  </a:cubicBezTo>
                  <a:cubicBezTo>
                    <a:pt x="49129" y="64372"/>
                    <a:pt x="49130" y="64373"/>
                    <a:pt x="49130" y="64376"/>
                  </a:cubicBezTo>
                  <a:cubicBezTo>
                    <a:pt x="49130" y="64378"/>
                    <a:pt x="49131" y="64379"/>
                    <a:pt x="49131" y="64381"/>
                  </a:cubicBezTo>
                  <a:cubicBezTo>
                    <a:pt x="49151" y="64424"/>
                    <a:pt x="49168" y="64469"/>
                    <a:pt x="49184" y="64512"/>
                  </a:cubicBezTo>
                  <a:cubicBezTo>
                    <a:pt x="49217" y="64599"/>
                    <a:pt x="49250" y="64686"/>
                    <a:pt x="49280" y="64773"/>
                  </a:cubicBezTo>
                  <a:cubicBezTo>
                    <a:pt x="49339" y="64940"/>
                    <a:pt x="49409" y="65108"/>
                    <a:pt x="49461" y="65277"/>
                  </a:cubicBezTo>
                  <a:cubicBezTo>
                    <a:pt x="49476" y="65322"/>
                    <a:pt x="49490" y="65380"/>
                    <a:pt x="49491" y="65412"/>
                  </a:cubicBezTo>
                  <a:cubicBezTo>
                    <a:pt x="49493" y="65467"/>
                    <a:pt x="49490" y="65497"/>
                    <a:pt x="49473" y="65532"/>
                  </a:cubicBezTo>
                  <a:cubicBezTo>
                    <a:pt x="49464" y="65549"/>
                    <a:pt x="49462" y="65550"/>
                    <a:pt x="49445" y="65568"/>
                  </a:cubicBezTo>
                  <a:cubicBezTo>
                    <a:pt x="49425" y="65589"/>
                    <a:pt x="49412" y="65601"/>
                    <a:pt x="49398" y="65609"/>
                  </a:cubicBezTo>
                  <a:cubicBezTo>
                    <a:pt x="49350" y="65644"/>
                    <a:pt x="49300" y="65676"/>
                    <a:pt x="49250" y="65708"/>
                  </a:cubicBezTo>
                  <a:cubicBezTo>
                    <a:pt x="48823" y="65984"/>
                    <a:pt x="48385" y="66244"/>
                    <a:pt x="47938" y="66485"/>
                  </a:cubicBezTo>
                  <a:cubicBezTo>
                    <a:pt x="47474" y="66738"/>
                    <a:pt x="46998" y="66970"/>
                    <a:pt x="46514" y="67184"/>
                  </a:cubicBezTo>
                  <a:cubicBezTo>
                    <a:pt x="46343" y="66981"/>
                    <a:pt x="46177" y="66772"/>
                    <a:pt x="45984" y="66586"/>
                  </a:cubicBezTo>
                  <a:cubicBezTo>
                    <a:pt x="45954" y="66556"/>
                    <a:pt x="45917" y="66542"/>
                    <a:pt x="45881" y="66542"/>
                  </a:cubicBezTo>
                  <a:cubicBezTo>
                    <a:pt x="45842" y="66542"/>
                    <a:pt x="45802" y="66558"/>
                    <a:pt x="45769" y="66586"/>
                  </a:cubicBezTo>
                  <a:cubicBezTo>
                    <a:pt x="45369" y="66924"/>
                    <a:pt x="44872" y="67166"/>
                    <a:pt x="44406" y="67416"/>
                  </a:cubicBezTo>
                  <a:cubicBezTo>
                    <a:pt x="43895" y="67689"/>
                    <a:pt x="43375" y="67940"/>
                    <a:pt x="42840" y="68161"/>
                  </a:cubicBezTo>
                  <a:cubicBezTo>
                    <a:pt x="41770" y="68601"/>
                    <a:pt x="40641" y="68945"/>
                    <a:pt x="39479" y="69002"/>
                  </a:cubicBezTo>
                  <a:cubicBezTo>
                    <a:pt x="39450" y="69004"/>
                    <a:pt x="39413" y="69005"/>
                    <a:pt x="39380" y="69005"/>
                  </a:cubicBezTo>
                  <a:cubicBezTo>
                    <a:pt x="39347" y="69005"/>
                    <a:pt x="39316" y="69004"/>
                    <a:pt x="39298" y="69000"/>
                  </a:cubicBezTo>
                  <a:cubicBezTo>
                    <a:pt x="39258" y="68989"/>
                    <a:pt x="39255" y="68991"/>
                    <a:pt x="39226" y="68973"/>
                  </a:cubicBezTo>
                  <a:cubicBezTo>
                    <a:pt x="39223" y="68971"/>
                    <a:pt x="39218" y="68969"/>
                    <a:pt x="39215" y="68967"/>
                  </a:cubicBezTo>
                  <a:cubicBezTo>
                    <a:pt x="39215" y="68967"/>
                    <a:pt x="39214" y="68966"/>
                    <a:pt x="39211" y="68962"/>
                  </a:cubicBezTo>
                  <a:cubicBezTo>
                    <a:pt x="39206" y="68958"/>
                    <a:pt x="39185" y="68932"/>
                    <a:pt x="39184" y="68932"/>
                  </a:cubicBezTo>
                  <a:lnTo>
                    <a:pt x="39184" y="68932"/>
                  </a:lnTo>
                  <a:cubicBezTo>
                    <a:pt x="39184" y="68932"/>
                    <a:pt x="39184" y="68933"/>
                    <a:pt x="39185" y="68934"/>
                  </a:cubicBezTo>
                  <a:cubicBezTo>
                    <a:pt x="39143" y="68878"/>
                    <a:pt x="39115" y="68808"/>
                    <a:pt x="39086" y="68745"/>
                  </a:cubicBezTo>
                  <a:cubicBezTo>
                    <a:pt x="39056" y="68677"/>
                    <a:pt x="39026" y="68611"/>
                    <a:pt x="39002" y="68542"/>
                  </a:cubicBezTo>
                  <a:cubicBezTo>
                    <a:pt x="38979" y="68474"/>
                    <a:pt x="38956" y="68398"/>
                    <a:pt x="38947" y="68333"/>
                  </a:cubicBezTo>
                  <a:lnTo>
                    <a:pt x="38947" y="68330"/>
                  </a:lnTo>
                  <a:cubicBezTo>
                    <a:pt x="39099" y="68486"/>
                    <a:pt x="39301" y="68579"/>
                    <a:pt x="39522" y="68601"/>
                  </a:cubicBezTo>
                  <a:cubicBezTo>
                    <a:pt x="39545" y="68603"/>
                    <a:pt x="39567" y="68604"/>
                    <a:pt x="39590" y="68604"/>
                  </a:cubicBezTo>
                  <a:cubicBezTo>
                    <a:pt x="39714" y="68604"/>
                    <a:pt x="39836" y="68574"/>
                    <a:pt x="39956" y="68550"/>
                  </a:cubicBezTo>
                  <a:cubicBezTo>
                    <a:pt x="40125" y="68516"/>
                    <a:pt x="40294" y="68481"/>
                    <a:pt x="40462" y="68444"/>
                  </a:cubicBezTo>
                  <a:cubicBezTo>
                    <a:pt x="40791" y="68373"/>
                    <a:pt x="41116" y="68294"/>
                    <a:pt x="41441" y="68208"/>
                  </a:cubicBezTo>
                  <a:cubicBezTo>
                    <a:pt x="42087" y="68038"/>
                    <a:pt x="42729" y="67835"/>
                    <a:pt x="43351" y="67588"/>
                  </a:cubicBezTo>
                  <a:cubicBezTo>
                    <a:pt x="43512" y="67527"/>
                    <a:pt x="43670" y="67462"/>
                    <a:pt x="43828" y="67394"/>
                  </a:cubicBezTo>
                  <a:cubicBezTo>
                    <a:pt x="44855" y="66947"/>
                    <a:pt x="45809" y="66357"/>
                    <a:pt x="46773" y="65791"/>
                  </a:cubicBezTo>
                  <a:cubicBezTo>
                    <a:pt x="47273" y="65496"/>
                    <a:pt x="47777" y="65205"/>
                    <a:pt x="48306" y="64965"/>
                  </a:cubicBezTo>
                  <a:cubicBezTo>
                    <a:pt x="48710" y="64783"/>
                    <a:pt x="48939" y="64367"/>
                    <a:pt x="48888" y="63932"/>
                  </a:cubicBezTo>
                  <a:close/>
                  <a:moveTo>
                    <a:pt x="34804" y="57630"/>
                  </a:moveTo>
                  <a:cubicBezTo>
                    <a:pt x="34905" y="58274"/>
                    <a:pt x="35014" y="58918"/>
                    <a:pt x="35125" y="59561"/>
                  </a:cubicBezTo>
                  <a:cubicBezTo>
                    <a:pt x="35160" y="59764"/>
                    <a:pt x="35195" y="59968"/>
                    <a:pt x="35232" y="60171"/>
                  </a:cubicBezTo>
                  <a:cubicBezTo>
                    <a:pt x="35240" y="60223"/>
                    <a:pt x="35249" y="60275"/>
                    <a:pt x="35258" y="60327"/>
                  </a:cubicBezTo>
                  <a:cubicBezTo>
                    <a:pt x="35268" y="60378"/>
                    <a:pt x="35276" y="60428"/>
                    <a:pt x="35285" y="60481"/>
                  </a:cubicBezTo>
                  <a:cubicBezTo>
                    <a:pt x="35431" y="61330"/>
                    <a:pt x="35575" y="62178"/>
                    <a:pt x="35699" y="63031"/>
                  </a:cubicBezTo>
                  <a:cubicBezTo>
                    <a:pt x="35870" y="64187"/>
                    <a:pt x="36015" y="65347"/>
                    <a:pt x="36195" y="66501"/>
                  </a:cubicBezTo>
                  <a:cubicBezTo>
                    <a:pt x="36195" y="66501"/>
                    <a:pt x="36194" y="66501"/>
                    <a:pt x="36194" y="66501"/>
                  </a:cubicBezTo>
                  <a:lnTo>
                    <a:pt x="36194" y="66501"/>
                  </a:lnTo>
                  <a:cubicBezTo>
                    <a:pt x="36194" y="66501"/>
                    <a:pt x="36194" y="66502"/>
                    <a:pt x="36195" y="66502"/>
                  </a:cubicBezTo>
                  <a:cubicBezTo>
                    <a:pt x="36202" y="66552"/>
                    <a:pt x="36212" y="66601"/>
                    <a:pt x="36221" y="66651"/>
                  </a:cubicBezTo>
                  <a:cubicBezTo>
                    <a:pt x="36230" y="66702"/>
                    <a:pt x="36239" y="66752"/>
                    <a:pt x="36247" y="66802"/>
                  </a:cubicBezTo>
                  <a:cubicBezTo>
                    <a:pt x="36266" y="66932"/>
                    <a:pt x="36272" y="67061"/>
                    <a:pt x="36237" y="67185"/>
                  </a:cubicBezTo>
                  <a:cubicBezTo>
                    <a:pt x="36187" y="67355"/>
                    <a:pt x="36074" y="67504"/>
                    <a:pt x="35918" y="67593"/>
                  </a:cubicBezTo>
                  <a:cubicBezTo>
                    <a:pt x="35825" y="67647"/>
                    <a:pt x="35720" y="67668"/>
                    <a:pt x="35611" y="67691"/>
                  </a:cubicBezTo>
                  <a:cubicBezTo>
                    <a:pt x="35478" y="67720"/>
                    <a:pt x="35346" y="67751"/>
                    <a:pt x="35214" y="67785"/>
                  </a:cubicBezTo>
                  <a:cubicBezTo>
                    <a:pt x="34934" y="67858"/>
                    <a:pt x="34658" y="67942"/>
                    <a:pt x="34382" y="68029"/>
                  </a:cubicBezTo>
                  <a:cubicBezTo>
                    <a:pt x="33325" y="68363"/>
                    <a:pt x="32281" y="68743"/>
                    <a:pt x="31199" y="68991"/>
                  </a:cubicBezTo>
                  <a:cubicBezTo>
                    <a:pt x="31061" y="69022"/>
                    <a:pt x="30923" y="69051"/>
                    <a:pt x="30785" y="69078"/>
                  </a:cubicBezTo>
                  <a:cubicBezTo>
                    <a:pt x="29677" y="69290"/>
                    <a:pt x="28550" y="69365"/>
                    <a:pt x="27424" y="69365"/>
                  </a:cubicBezTo>
                  <a:cubicBezTo>
                    <a:pt x="27194" y="69365"/>
                    <a:pt x="26963" y="69362"/>
                    <a:pt x="26732" y="69356"/>
                  </a:cubicBezTo>
                  <a:cubicBezTo>
                    <a:pt x="26610" y="69353"/>
                    <a:pt x="26503" y="69343"/>
                    <a:pt x="26398" y="69288"/>
                  </a:cubicBezTo>
                  <a:cubicBezTo>
                    <a:pt x="26307" y="69240"/>
                    <a:pt x="26228" y="69172"/>
                    <a:pt x="26175" y="69092"/>
                  </a:cubicBezTo>
                  <a:cubicBezTo>
                    <a:pt x="26131" y="69025"/>
                    <a:pt x="26100" y="68951"/>
                    <a:pt x="26085" y="68877"/>
                  </a:cubicBezTo>
                  <a:cubicBezTo>
                    <a:pt x="26081" y="68854"/>
                    <a:pt x="26078" y="68830"/>
                    <a:pt x="26076" y="68810"/>
                  </a:cubicBezTo>
                  <a:cubicBezTo>
                    <a:pt x="26075" y="68777"/>
                    <a:pt x="26075" y="68747"/>
                    <a:pt x="26075" y="68714"/>
                  </a:cubicBezTo>
                  <a:cubicBezTo>
                    <a:pt x="26076" y="68661"/>
                    <a:pt x="26081" y="68608"/>
                    <a:pt x="26087" y="68554"/>
                  </a:cubicBezTo>
                  <a:cubicBezTo>
                    <a:pt x="26093" y="68504"/>
                    <a:pt x="26098" y="68456"/>
                    <a:pt x="26105" y="68407"/>
                  </a:cubicBezTo>
                  <a:cubicBezTo>
                    <a:pt x="26185" y="67849"/>
                    <a:pt x="26403" y="67313"/>
                    <a:pt x="26810" y="66912"/>
                  </a:cubicBezTo>
                  <a:cubicBezTo>
                    <a:pt x="27228" y="66500"/>
                    <a:pt x="27779" y="66240"/>
                    <a:pt x="28316" y="66022"/>
                  </a:cubicBezTo>
                  <a:cubicBezTo>
                    <a:pt x="28620" y="65898"/>
                    <a:pt x="28932" y="65790"/>
                    <a:pt x="29249" y="65697"/>
                  </a:cubicBezTo>
                  <a:cubicBezTo>
                    <a:pt x="29407" y="65651"/>
                    <a:pt x="29566" y="65609"/>
                    <a:pt x="29726" y="65569"/>
                  </a:cubicBezTo>
                  <a:cubicBezTo>
                    <a:pt x="29853" y="65539"/>
                    <a:pt x="29980" y="65515"/>
                    <a:pt x="30100" y="65467"/>
                  </a:cubicBezTo>
                  <a:cubicBezTo>
                    <a:pt x="30219" y="65421"/>
                    <a:pt x="30337" y="65359"/>
                    <a:pt x="30421" y="65260"/>
                  </a:cubicBezTo>
                  <a:cubicBezTo>
                    <a:pt x="30524" y="65137"/>
                    <a:pt x="30561" y="64982"/>
                    <a:pt x="30543" y="64823"/>
                  </a:cubicBezTo>
                  <a:cubicBezTo>
                    <a:pt x="30524" y="64650"/>
                    <a:pt x="30486" y="64479"/>
                    <a:pt x="30456" y="64309"/>
                  </a:cubicBezTo>
                  <a:cubicBezTo>
                    <a:pt x="30424" y="64138"/>
                    <a:pt x="30390" y="63967"/>
                    <a:pt x="30358" y="63796"/>
                  </a:cubicBezTo>
                  <a:cubicBezTo>
                    <a:pt x="30225" y="63135"/>
                    <a:pt x="30077" y="62474"/>
                    <a:pt x="29919" y="61819"/>
                  </a:cubicBezTo>
                  <a:cubicBezTo>
                    <a:pt x="29761" y="61163"/>
                    <a:pt x="29594" y="60508"/>
                    <a:pt x="29426" y="59854"/>
                  </a:cubicBezTo>
                  <a:cubicBezTo>
                    <a:pt x="29339" y="59521"/>
                    <a:pt x="29247" y="59189"/>
                    <a:pt x="29160" y="58853"/>
                  </a:cubicBezTo>
                  <a:cubicBezTo>
                    <a:pt x="29267" y="58826"/>
                    <a:pt x="29372" y="58797"/>
                    <a:pt x="29477" y="58769"/>
                  </a:cubicBezTo>
                  <a:cubicBezTo>
                    <a:pt x="29506" y="58762"/>
                    <a:pt x="29536" y="58754"/>
                    <a:pt x="29565" y="58746"/>
                  </a:cubicBezTo>
                  <a:cubicBezTo>
                    <a:pt x="29586" y="58740"/>
                    <a:pt x="29604" y="58736"/>
                    <a:pt x="29624" y="58730"/>
                  </a:cubicBezTo>
                  <a:cubicBezTo>
                    <a:pt x="29674" y="58717"/>
                    <a:pt x="29723" y="58705"/>
                    <a:pt x="29772" y="58692"/>
                  </a:cubicBezTo>
                  <a:cubicBezTo>
                    <a:pt x="29785" y="58688"/>
                    <a:pt x="29802" y="58685"/>
                    <a:pt x="29816" y="58681"/>
                  </a:cubicBezTo>
                  <a:cubicBezTo>
                    <a:pt x="29900" y="58658"/>
                    <a:pt x="29983" y="58639"/>
                    <a:pt x="30067" y="58618"/>
                  </a:cubicBezTo>
                  <a:cubicBezTo>
                    <a:pt x="30488" y="58513"/>
                    <a:pt x="30909" y="58414"/>
                    <a:pt x="31330" y="58320"/>
                  </a:cubicBezTo>
                  <a:cubicBezTo>
                    <a:pt x="31425" y="58298"/>
                    <a:pt x="31519" y="58278"/>
                    <a:pt x="31612" y="58257"/>
                  </a:cubicBezTo>
                  <a:cubicBezTo>
                    <a:pt x="31646" y="58379"/>
                    <a:pt x="31681" y="58501"/>
                    <a:pt x="31717" y="58621"/>
                  </a:cubicBezTo>
                  <a:cubicBezTo>
                    <a:pt x="31799" y="58887"/>
                    <a:pt x="31893" y="59149"/>
                    <a:pt x="32001" y="59406"/>
                  </a:cubicBezTo>
                  <a:cubicBezTo>
                    <a:pt x="32029" y="59470"/>
                    <a:pt x="32054" y="59535"/>
                    <a:pt x="32083" y="59597"/>
                  </a:cubicBezTo>
                  <a:lnTo>
                    <a:pt x="32083" y="59599"/>
                  </a:lnTo>
                  <a:cubicBezTo>
                    <a:pt x="32112" y="59665"/>
                    <a:pt x="32142" y="59730"/>
                    <a:pt x="32175" y="59795"/>
                  </a:cubicBezTo>
                  <a:cubicBezTo>
                    <a:pt x="32217" y="59882"/>
                    <a:pt x="32261" y="59968"/>
                    <a:pt x="32305" y="60051"/>
                  </a:cubicBezTo>
                  <a:cubicBezTo>
                    <a:pt x="32380" y="60190"/>
                    <a:pt x="32459" y="60330"/>
                    <a:pt x="32547" y="60461"/>
                  </a:cubicBezTo>
                  <a:cubicBezTo>
                    <a:pt x="32639" y="60594"/>
                    <a:pt x="32740" y="60723"/>
                    <a:pt x="32865" y="60828"/>
                  </a:cubicBezTo>
                  <a:cubicBezTo>
                    <a:pt x="32999" y="60941"/>
                    <a:pt x="33156" y="61040"/>
                    <a:pt x="33330" y="61075"/>
                  </a:cubicBezTo>
                  <a:cubicBezTo>
                    <a:pt x="33376" y="61084"/>
                    <a:pt x="33424" y="61089"/>
                    <a:pt x="33472" y="61089"/>
                  </a:cubicBezTo>
                  <a:cubicBezTo>
                    <a:pt x="33593" y="61089"/>
                    <a:pt x="33713" y="61057"/>
                    <a:pt x="33812" y="60983"/>
                  </a:cubicBezTo>
                  <a:cubicBezTo>
                    <a:pt x="33877" y="60935"/>
                    <a:pt x="33929" y="60881"/>
                    <a:pt x="33976" y="60815"/>
                  </a:cubicBezTo>
                  <a:cubicBezTo>
                    <a:pt x="33985" y="60803"/>
                    <a:pt x="33992" y="60792"/>
                    <a:pt x="33999" y="60780"/>
                  </a:cubicBezTo>
                  <a:cubicBezTo>
                    <a:pt x="34031" y="60732"/>
                    <a:pt x="34054" y="60680"/>
                    <a:pt x="34075" y="60628"/>
                  </a:cubicBezTo>
                  <a:cubicBezTo>
                    <a:pt x="34096" y="60579"/>
                    <a:pt x="34112" y="60532"/>
                    <a:pt x="34125" y="60483"/>
                  </a:cubicBezTo>
                  <a:cubicBezTo>
                    <a:pt x="34137" y="60438"/>
                    <a:pt x="34148" y="60391"/>
                    <a:pt x="34156" y="60346"/>
                  </a:cubicBezTo>
                  <a:cubicBezTo>
                    <a:pt x="34161" y="60318"/>
                    <a:pt x="34166" y="60293"/>
                    <a:pt x="34170" y="60265"/>
                  </a:cubicBezTo>
                  <a:cubicBezTo>
                    <a:pt x="34172" y="60245"/>
                    <a:pt x="34173" y="60224"/>
                    <a:pt x="34177" y="60202"/>
                  </a:cubicBezTo>
                  <a:cubicBezTo>
                    <a:pt x="34184" y="60149"/>
                    <a:pt x="34188" y="60095"/>
                    <a:pt x="34194" y="60042"/>
                  </a:cubicBezTo>
                  <a:cubicBezTo>
                    <a:pt x="34202" y="59946"/>
                    <a:pt x="34208" y="59850"/>
                    <a:pt x="34214" y="59754"/>
                  </a:cubicBezTo>
                  <a:lnTo>
                    <a:pt x="34214" y="59746"/>
                  </a:lnTo>
                  <a:cubicBezTo>
                    <a:pt x="34236" y="59376"/>
                    <a:pt x="34245" y="59004"/>
                    <a:pt x="34240" y="58634"/>
                  </a:cubicBezTo>
                  <a:cubicBezTo>
                    <a:pt x="34235" y="58336"/>
                    <a:pt x="34222" y="58038"/>
                    <a:pt x="34199" y="57739"/>
                  </a:cubicBezTo>
                  <a:cubicBezTo>
                    <a:pt x="34400" y="57701"/>
                    <a:pt x="34602" y="57665"/>
                    <a:pt x="34804" y="57630"/>
                  </a:cubicBezTo>
                  <a:close/>
                  <a:moveTo>
                    <a:pt x="36561" y="67087"/>
                  </a:moveTo>
                  <a:cubicBezTo>
                    <a:pt x="36562" y="67089"/>
                    <a:pt x="36562" y="67091"/>
                    <a:pt x="36563" y="67092"/>
                  </a:cubicBezTo>
                  <a:cubicBezTo>
                    <a:pt x="36568" y="67102"/>
                    <a:pt x="36573" y="67112"/>
                    <a:pt x="36578" y="67123"/>
                  </a:cubicBezTo>
                  <a:cubicBezTo>
                    <a:pt x="36578" y="67126"/>
                    <a:pt x="36579" y="67127"/>
                    <a:pt x="36579" y="67128"/>
                  </a:cubicBezTo>
                  <a:cubicBezTo>
                    <a:pt x="36588" y="67151"/>
                    <a:pt x="36597" y="67173"/>
                    <a:pt x="36605" y="67196"/>
                  </a:cubicBezTo>
                  <a:cubicBezTo>
                    <a:pt x="36636" y="67285"/>
                    <a:pt x="36660" y="67375"/>
                    <a:pt x="36681" y="67468"/>
                  </a:cubicBezTo>
                  <a:cubicBezTo>
                    <a:pt x="36701" y="67559"/>
                    <a:pt x="36717" y="67654"/>
                    <a:pt x="36731" y="67747"/>
                  </a:cubicBezTo>
                  <a:cubicBezTo>
                    <a:pt x="36735" y="67766"/>
                    <a:pt x="36737" y="67788"/>
                    <a:pt x="36740" y="67808"/>
                  </a:cubicBezTo>
                  <a:cubicBezTo>
                    <a:pt x="36742" y="67816"/>
                    <a:pt x="36742" y="67823"/>
                    <a:pt x="36743" y="67830"/>
                  </a:cubicBezTo>
                  <a:cubicBezTo>
                    <a:pt x="36743" y="67835"/>
                    <a:pt x="36746" y="67849"/>
                    <a:pt x="36746" y="67852"/>
                  </a:cubicBezTo>
                  <a:lnTo>
                    <a:pt x="36764" y="67996"/>
                  </a:lnTo>
                  <a:lnTo>
                    <a:pt x="36794" y="68248"/>
                  </a:lnTo>
                  <a:cubicBezTo>
                    <a:pt x="36800" y="68293"/>
                    <a:pt x="36805" y="68337"/>
                    <a:pt x="36812" y="68383"/>
                  </a:cubicBezTo>
                  <a:cubicBezTo>
                    <a:pt x="36822" y="68438"/>
                    <a:pt x="36826" y="68458"/>
                    <a:pt x="36830" y="68508"/>
                  </a:cubicBezTo>
                  <a:cubicBezTo>
                    <a:pt x="36834" y="68557"/>
                    <a:pt x="36836" y="68607"/>
                    <a:pt x="36832" y="68655"/>
                  </a:cubicBezTo>
                  <a:cubicBezTo>
                    <a:pt x="36832" y="68655"/>
                    <a:pt x="36832" y="68655"/>
                    <a:pt x="36832" y="68655"/>
                  </a:cubicBezTo>
                  <a:cubicBezTo>
                    <a:pt x="36831" y="68655"/>
                    <a:pt x="36824" y="68695"/>
                    <a:pt x="36823" y="68699"/>
                  </a:cubicBezTo>
                  <a:cubicBezTo>
                    <a:pt x="36822" y="68707"/>
                    <a:pt x="36818" y="68716"/>
                    <a:pt x="36816" y="68724"/>
                  </a:cubicBezTo>
                  <a:cubicBezTo>
                    <a:pt x="36816" y="68724"/>
                    <a:pt x="36805" y="68747"/>
                    <a:pt x="36803" y="68752"/>
                  </a:cubicBezTo>
                  <a:cubicBezTo>
                    <a:pt x="36798" y="68759"/>
                    <a:pt x="36794" y="68765"/>
                    <a:pt x="36789" y="68771"/>
                  </a:cubicBezTo>
                  <a:cubicBezTo>
                    <a:pt x="36788" y="68772"/>
                    <a:pt x="36772" y="68788"/>
                    <a:pt x="36771" y="68790"/>
                  </a:cubicBezTo>
                  <a:cubicBezTo>
                    <a:pt x="36760" y="68799"/>
                    <a:pt x="36740" y="68812"/>
                    <a:pt x="36720" y="68822"/>
                  </a:cubicBezTo>
                  <a:cubicBezTo>
                    <a:pt x="36679" y="68844"/>
                    <a:pt x="36631" y="68859"/>
                    <a:pt x="36580" y="68879"/>
                  </a:cubicBezTo>
                  <a:cubicBezTo>
                    <a:pt x="36098" y="69060"/>
                    <a:pt x="35608" y="69223"/>
                    <a:pt x="35111" y="69364"/>
                  </a:cubicBezTo>
                  <a:cubicBezTo>
                    <a:pt x="34593" y="69513"/>
                    <a:pt x="34070" y="69641"/>
                    <a:pt x="33542" y="69746"/>
                  </a:cubicBezTo>
                  <a:cubicBezTo>
                    <a:pt x="33418" y="69513"/>
                    <a:pt x="33302" y="69275"/>
                    <a:pt x="33156" y="69054"/>
                  </a:cubicBezTo>
                  <a:cubicBezTo>
                    <a:pt x="33124" y="69007"/>
                    <a:pt x="33075" y="68980"/>
                    <a:pt x="33023" y="68980"/>
                  </a:cubicBezTo>
                  <a:cubicBezTo>
                    <a:pt x="32998" y="68980"/>
                    <a:pt x="32972" y="68986"/>
                    <a:pt x="32948" y="68999"/>
                  </a:cubicBezTo>
                  <a:cubicBezTo>
                    <a:pt x="32484" y="69242"/>
                    <a:pt x="31965" y="69369"/>
                    <a:pt x="31461" y="69509"/>
                  </a:cubicBezTo>
                  <a:cubicBezTo>
                    <a:pt x="30903" y="69666"/>
                    <a:pt x="30341" y="69802"/>
                    <a:pt x="29770" y="69903"/>
                  </a:cubicBezTo>
                  <a:cubicBezTo>
                    <a:pt x="29063" y="70028"/>
                    <a:pt x="28341" y="70113"/>
                    <a:pt x="27620" y="70113"/>
                  </a:cubicBezTo>
                  <a:cubicBezTo>
                    <a:pt x="27167" y="70113"/>
                    <a:pt x="26715" y="70079"/>
                    <a:pt x="26268" y="70000"/>
                  </a:cubicBezTo>
                  <a:cubicBezTo>
                    <a:pt x="26210" y="69990"/>
                    <a:pt x="26130" y="69974"/>
                    <a:pt x="26094" y="69955"/>
                  </a:cubicBezTo>
                  <a:cubicBezTo>
                    <a:pt x="26051" y="69933"/>
                    <a:pt x="26024" y="69913"/>
                    <a:pt x="26006" y="69871"/>
                  </a:cubicBezTo>
                  <a:cubicBezTo>
                    <a:pt x="25975" y="69804"/>
                    <a:pt x="25965" y="69726"/>
                    <a:pt x="25949" y="69657"/>
                  </a:cubicBezTo>
                  <a:cubicBezTo>
                    <a:pt x="25932" y="69583"/>
                    <a:pt x="25917" y="69508"/>
                    <a:pt x="25909" y="69434"/>
                  </a:cubicBezTo>
                  <a:cubicBezTo>
                    <a:pt x="25902" y="69368"/>
                    <a:pt x="25900" y="69300"/>
                    <a:pt x="25903" y="69234"/>
                  </a:cubicBezTo>
                  <a:lnTo>
                    <a:pt x="25903" y="69234"/>
                  </a:lnTo>
                  <a:cubicBezTo>
                    <a:pt x="26000" y="69386"/>
                    <a:pt x="26140" y="69509"/>
                    <a:pt x="26309" y="69583"/>
                  </a:cubicBezTo>
                  <a:cubicBezTo>
                    <a:pt x="26441" y="69639"/>
                    <a:pt x="26574" y="69658"/>
                    <a:pt x="26718" y="69660"/>
                  </a:cubicBezTo>
                  <a:cubicBezTo>
                    <a:pt x="26888" y="69665"/>
                    <a:pt x="27058" y="69668"/>
                    <a:pt x="27229" y="69670"/>
                  </a:cubicBezTo>
                  <a:cubicBezTo>
                    <a:pt x="27294" y="69670"/>
                    <a:pt x="27359" y="69670"/>
                    <a:pt x="27424" y="69670"/>
                  </a:cubicBezTo>
                  <a:cubicBezTo>
                    <a:pt x="27708" y="69670"/>
                    <a:pt x="27991" y="69666"/>
                    <a:pt x="28276" y="69654"/>
                  </a:cubicBezTo>
                  <a:cubicBezTo>
                    <a:pt x="28973" y="69629"/>
                    <a:pt x="29669" y="69567"/>
                    <a:pt x="30360" y="69459"/>
                  </a:cubicBezTo>
                  <a:cubicBezTo>
                    <a:pt x="30528" y="69433"/>
                    <a:pt x="30696" y="69404"/>
                    <a:pt x="30865" y="69370"/>
                  </a:cubicBezTo>
                  <a:cubicBezTo>
                    <a:pt x="31978" y="69154"/>
                    <a:pt x="33049" y="68778"/>
                    <a:pt x="34125" y="68430"/>
                  </a:cubicBezTo>
                  <a:cubicBezTo>
                    <a:pt x="34670" y="68254"/>
                    <a:pt x="35217" y="68084"/>
                    <a:pt x="35777" y="67965"/>
                  </a:cubicBezTo>
                  <a:cubicBezTo>
                    <a:pt x="36202" y="67875"/>
                    <a:pt x="36519" y="67513"/>
                    <a:pt x="36561" y="67087"/>
                  </a:cubicBezTo>
                  <a:close/>
                  <a:moveTo>
                    <a:pt x="22421" y="57577"/>
                  </a:moveTo>
                  <a:cubicBezTo>
                    <a:pt x="23692" y="57577"/>
                    <a:pt x="24963" y="57650"/>
                    <a:pt x="26218" y="57850"/>
                  </a:cubicBezTo>
                  <a:cubicBezTo>
                    <a:pt x="27078" y="57985"/>
                    <a:pt x="27923" y="58186"/>
                    <a:pt x="28748" y="58454"/>
                  </a:cubicBezTo>
                  <a:cubicBezTo>
                    <a:pt x="28828" y="58788"/>
                    <a:pt x="28920" y="59120"/>
                    <a:pt x="29007" y="59452"/>
                  </a:cubicBezTo>
                  <a:cubicBezTo>
                    <a:pt x="29180" y="60115"/>
                    <a:pt x="29351" y="60779"/>
                    <a:pt x="29516" y="61444"/>
                  </a:cubicBezTo>
                  <a:cubicBezTo>
                    <a:pt x="29680" y="62111"/>
                    <a:pt x="29836" y="62781"/>
                    <a:pt x="29977" y="63454"/>
                  </a:cubicBezTo>
                  <a:cubicBezTo>
                    <a:pt x="30048" y="63790"/>
                    <a:pt x="30115" y="64128"/>
                    <a:pt x="30175" y="64466"/>
                  </a:cubicBezTo>
                  <a:cubicBezTo>
                    <a:pt x="30192" y="64552"/>
                    <a:pt x="30208" y="64639"/>
                    <a:pt x="30222" y="64725"/>
                  </a:cubicBezTo>
                  <a:cubicBezTo>
                    <a:pt x="30236" y="64794"/>
                    <a:pt x="30251" y="64870"/>
                    <a:pt x="30243" y="64942"/>
                  </a:cubicBezTo>
                  <a:cubicBezTo>
                    <a:pt x="30231" y="65049"/>
                    <a:pt x="30157" y="65105"/>
                    <a:pt x="30058" y="65155"/>
                  </a:cubicBezTo>
                  <a:cubicBezTo>
                    <a:pt x="29960" y="65204"/>
                    <a:pt x="29833" y="65232"/>
                    <a:pt x="29720" y="65258"/>
                  </a:cubicBezTo>
                  <a:cubicBezTo>
                    <a:pt x="29557" y="65296"/>
                    <a:pt x="29392" y="65340"/>
                    <a:pt x="29231" y="65386"/>
                  </a:cubicBezTo>
                  <a:cubicBezTo>
                    <a:pt x="28914" y="65477"/>
                    <a:pt x="28601" y="65583"/>
                    <a:pt x="28294" y="65705"/>
                  </a:cubicBezTo>
                  <a:cubicBezTo>
                    <a:pt x="27717" y="65935"/>
                    <a:pt x="27131" y="66204"/>
                    <a:pt x="26668" y="66628"/>
                  </a:cubicBezTo>
                  <a:cubicBezTo>
                    <a:pt x="26227" y="67031"/>
                    <a:pt x="25953" y="67577"/>
                    <a:pt x="25840" y="68162"/>
                  </a:cubicBezTo>
                  <a:cubicBezTo>
                    <a:pt x="25811" y="68315"/>
                    <a:pt x="25791" y="68468"/>
                    <a:pt x="25779" y="68622"/>
                  </a:cubicBezTo>
                  <a:cubicBezTo>
                    <a:pt x="25776" y="68668"/>
                    <a:pt x="25774" y="68713"/>
                    <a:pt x="25774" y="68759"/>
                  </a:cubicBezTo>
                  <a:cubicBezTo>
                    <a:pt x="25681" y="68876"/>
                    <a:pt x="25625" y="69028"/>
                    <a:pt x="25606" y="69181"/>
                  </a:cubicBezTo>
                  <a:cubicBezTo>
                    <a:pt x="25589" y="69334"/>
                    <a:pt x="25609" y="69491"/>
                    <a:pt x="25638" y="69642"/>
                  </a:cubicBezTo>
                  <a:cubicBezTo>
                    <a:pt x="25666" y="69782"/>
                    <a:pt x="25688" y="69947"/>
                    <a:pt x="25772" y="70068"/>
                  </a:cubicBezTo>
                  <a:cubicBezTo>
                    <a:pt x="25856" y="70188"/>
                    <a:pt x="25989" y="70251"/>
                    <a:pt x="26130" y="70280"/>
                  </a:cubicBezTo>
                  <a:cubicBezTo>
                    <a:pt x="26284" y="70312"/>
                    <a:pt x="26442" y="70332"/>
                    <a:pt x="26597" y="70351"/>
                  </a:cubicBezTo>
                  <a:cubicBezTo>
                    <a:pt x="26912" y="70390"/>
                    <a:pt x="27229" y="70409"/>
                    <a:pt x="27546" y="70412"/>
                  </a:cubicBezTo>
                  <a:cubicBezTo>
                    <a:pt x="27573" y="70413"/>
                    <a:pt x="27601" y="70413"/>
                    <a:pt x="27629" y="70413"/>
                  </a:cubicBezTo>
                  <a:cubicBezTo>
                    <a:pt x="28238" y="70413"/>
                    <a:pt x="28844" y="70352"/>
                    <a:pt x="29447" y="70261"/>
                  </a:cubicBezTo>
                  <a:cubicBezTo>
                    <a:pt x="30063" y="70167"/>
                    <a:pt x="30676" y="70041"/>
                    <a:pt x="31277" y="69875"/>
                  </a:cubicBezTo>
                  <a:cubicBezTo>
                    <a:pt x="31845" y="69721"/>
                    <a:pt x="32436" y="69581"/>
                    <a:pt x="32970" y="69326"/>
                  </a:cubicBezTo>
                  <a:cubicBezTo>
                    <a:pt x="33101" y="69542"/>
                    <a:pt x="33209" y="69769"/>
                    <a:pt x="33330" y="69991"/>
                  </a:cubicBezTo>
                  <a:cubicBezTo>
                    <a:pt x="33357" y="70041"/>
                    <a:pt x="33409" y="70065"/>
                    <a:pt x="33462" y="70065"/>
                  </a:cubicBezTo>
                  <a:cubicBezTo>
                    <a:pt x="33475" y="70065"/>
                    <a:pt x="33488" y="70063"/>
                    <a:pt x="33501" y="70061"/>
                  </a:cubicBezTo>
                  <a:cubicBezTo>
                    <a:pt x="34577" y="69853"/>
                    <a:pt x="35637" y="69555"/>
                    <a:pt x="36662" y="69171"/>
                  </a:cubicBezTo>
                  <a:cubicBezTo>
                    <a:pt x="36786" y="69124"/>
                    <a:pt x="36920" y="69081"/>
                    <a:pt x="37010" y="68978"/>
                  </a:cubicBezTo>
                  <a:cubicBezTo>
                    <a:pt x="37097" y="68879"/>
                    <a:pt x="37132" y="68754"/>
                    <a:pt x="37137" y="68624"/>
                  </a:cubicBezTo>
                  <a:cubicBezTo>
                    <a:pt x="37142" y="68512"/>
                    <a:pt x="37122" y="68402"/>
                    <a:pt x="37105" y="68293"/>
                  </a:cubicBezTo>
                  <a:cubicBezTo>
                    <a:pt x="37101" y="68276"/>
                    <a:pt x="37099" y="68258"/>
                    <a:pt x="37097" y="68241"/>
                  </a:cubicBezTo>
                  <a:cubicBezTo>
                    <a:pt x="37096" y="68235"/>
                    <a:pt x="37093" y="68213"/>
                    <a:pt x="37093" y="68206"/>
                  </a:cubicBezTo>
                  <a:lnTo>
                    <a:pt x="37076" y="68067"/>
                  </a:lnTo>
                  <a:cubicBezTo>
                    <a:pt x="37027" y="67670"/>
                    <a:pt x="36990" y="67249"/>
                    <a:pt x="36801" y="66889"/>
                  </a:cubicBezTo>
                  <a:cubicBezTo>
                    <a:pt x="36731" y="66755"/>
                    <a:pt x="36635" y="66641"/>
                    <a:pt x="36511" y="66571"/>
                  </a:cubicBezTo>
                  <a:cubicBezTo>
                    <a:pt x="36491" y="66442"/>
                    <a:pt x="36470" y="66314"/>
                    <a:pt x="36450" y="66184"/>
                  </a:cubicBezTo>
                  <a:cubicBezTo>
                    <a:pt x="36404" y="65887"/>
                    <a:pt x="36360" y="65589"/>
                    <a:pt x="36317" y="65290"/>
                  </a:cubicBezTo>
                  <a:cubicBezTo>
                    <a:pt x="36231" y="64702"/>
                    <a:pt x="36154" y="64113"/>
                    <a:pt x="36073" y="63525"/>
                  </a:cubicBezTo>
                  <a:cubicBezTo>
                    <a:pt x="35935" y="62510"/>
                    <a:pt x="35767" y="61501"/>
                    <a:pt x="35593" y="60491"/>
                  </a:cubicBezTo>
                  <a:lnTo>
                    <a:pt x="35593" y="60491"/>
                  </a:lnTo>
                  <a:cubicBezTo>
                    <a:pt x="35692" y="60494"/>
                    <a:pt x="35792" y="60495"/>
                    <a:pt x="35891" y="60495"/>
                  </a:cubicBezTo>
                  <a:cubicBezTo>
                    <a:pt x="36860" y="60495"/>
                    <a:pt x="37826" y="60377"/>
                    <a:pt x="38783" y="60234"/>
                  </a:cubicBezTo>
                  <a:cubicBezTo>
                    <a:pt x="39438" y="60137"/>
                    <a:pt x="40100" y="60014"/>
                    <a:pt x="40767" y="59908"/>
                  </a:cubicBezTo>
                  <a:cubicBezTo>
                    <a:pt x="40770" y="59913"/>
                    <a:pt x="40771" y="59918"/>
                    <a:pt x="40774" y="59922"/>
                  </a:cubicBezTo>
                  <a:cubicBezTo>
                    <a:pt x="41076" y="60534"/>
                    <a:pt x="41372" y="61147"/>
                    <a:pt x="41653" y="61766"/>
                  </a:cubicBezTo>
                  <a:cubicBezTo>
                    <a:pt x="41796" y="62079"/>
                    <a:pt x="41934" y="62393"/>
                    <a:pt x="42067" y="62710"/>
                  </a:cubicBezTo>
                  <a:cubicBezTo>
                    <a:pt x="42129" y="62857"/>
                    <a:pt x="42213" y="63013"/>
                    <a:pt x="42247" y="63171"/>
                  </a:cubicBezTo>
                  <a:cubicBezTo>
                    <a:pt x="42272" y="63287"/>
                    <a:pt x="42219" y="63371"/>
                    <a:pt x="42131" y="63444"/>
                  </a:cubicBezTo>
                  <a:cubicBezTo>
                    <a:pt x="42039" y="63522"/>
                    <a:pt x="41925" y="63573"/>
                    <a:pt x="41818" y="63627"/>
                  </a:cubicBezTo>
                  <a:cubicBezTo>
                    <a:pt x="41670" y="63696"/>
                    <a:pt x="41525" y="63769"/>
                    <a:pt x="41383" y="63847"/>
                  </a:cubicBezTo>
                  <a:cubicBezTo>
                    <a:pt x="41092" y="64004"/>
                    <a:pt x="40809" y="64174"/>
                    <a:pt x="40537" y="64359"/>
                  </a:cubicBezTo>
                  <a:cubicBezTo>
                    <a:pt x="40028" y="64702"/>
                    <a:pt x="39526" y="65084"/>
                    <a:pt x="39158" y="65583"/>
                  </a:cubicBezTo>
                  <a:cubicBezTo>
                    <a:pt x="38779" y="66097"/>
                    <a:pt x="38626" y="66732"/>
                    <a:pt x="38652" y="67366"/>
                  </a:cubicBezTo>
                  <a:cubicBezTo>
                    <a:pt x="38660" y="67539"/>
                    <a:pt x="38668" y="67727"/>
                    <a:pt x="38712" y="67902"/>
                  </a:cubicBezTo>
                  <a:cubicBezTo>
                    <a:pt x="38646" y="68040"/>
                    <a:pt x="38625" y="68201"/>
                    <a:pt x="38644" y="68352"/>
                  </a:cubicBezTo>
                  <a:cubicBezTo>
                    <a:pt x="38663" y="68519"/>
                    <a:pt x="38721" y="68673"/>
                    <a:pt x="38789" y="68825"/>
                  </a:cubicBezTo>
                  <a:cubicBezTo>
                    <a:pt x="38844" y="68955"/>
                    <a:pt x="38901" y="69101"/>
                    <a:pt x="39012" y="69194"/>
                  </a:cubicBezTo>
                  <a:cubicBezTo>
                    <a:pt x="39120" y="69284"/>
                    <a:pt x="39257" y="69310"/>
                    <a:pt x="39395" y="69310"/>
                  </a:cubicBezTo>
                  <a:cubicBezTo>
                    <a:pt x="39410" y="69310"/>
                    <a:pt x="39425" y="69309"/>
                    <a:pt x="39440" y="69309"/>
                  </a:cubicBezTo>
                  <a:cubicBezTo>
                    <a:pt x="39593" y="69303"/>
                    <a:pt x="39749" y="69289"/>
                    <a:pt x="39901" y="69274"/>
                  </a:cubicBezTo>
                  <a:cubicBezTo>
                    <a:pt x="40210" y="69240"/>
                    <a:pt x="40516" y="69193"/>
                    <a:pt x="40820" y="69126"/>
                  </a:cubicBezTo>
                  <a:cubicBezTo>
                    <a:pt x="41425" y="68998"/>
                    <a:pt x="42017" y="68807"/>
                    <a:pt x="42595" y="68584"/>
                  </a:cubicBezTo>
                  <a:cubicBezTo>
                    <a:pt x="43181" y="68357"/>
                    <a:pt x="43757" y="68102"/>
                    <a:pt x="44313" y="67808"/>
                  </a:cubicBezTo>
                  <a:cubicBezTo>
                    <a:pt x="44598" y="67658"/>
                    <a:pt x="44884" y="67507"/>
                    <a:pt x="45164" y="67350"/>
                  </a:cubicBezTo>
                  <a:cubicBezTo>
                    <a:pt x="45406" y="67214"/>
                    <a:pt x="45642" y="67066"/>
                    <a:pt x="45860" y="66897"/>
                  </a:cubicBezTo>
                  <a:cubicBezTo>
                    <a:pt x="46036" y="67082"/>
                    <a:pt x="46194" y="67284"/>
                    <a:pt x="46361" y="67475"/>
                  </a:cubicBezTo>
                  <a:cubicBezTo>
                    <a:pt x="46388" y="67505"/>
                    <a:pt x="46423" y="67517"/>
                    <a:pt x="46459" y="67517"/>
                  </a:cubicBezTo>
                  <a:cubicBezTo>
                    <a:pt x="46489" y="67517"/>
                    <a:pt x="46518" y="67510"/>
                    <a:pt x="46545" y="67498"/>
                  </a:cubicBezTo>
                  <a:cubicBezTo>
                    <a:pt x="47536" y="67069"/>
                    <a:pt x="48492" y="66557"/>
                    <a:pt x="49398" y="65970"/>
                  </a:cubicBezTo>
                  <a:cubicBezTo>
                    <a:pt x="49506" y="65900"/>
                    <a:pt x="49622" y="65834"/>
                    <a:pt x="49700" y="65731"/>
                  </a:cubicBezTo>
                  <a:cubicBezTo>
                    <a:pt x="49788" y="65614"/>
                    <a:pt x="49803" y="65472"/>
                    <a:pt x="49781" y="65330"/>
                  </a:cubicBezTo>
                  <a:cubicBezTo>
                    <a:pt x="49764" y="65218"/>
                    <a:pt x="49721" y="65113"/>
                    <a:pt x="49680" y="65007"/>
                  </a:cubicBezTo>
                  <a:cubicBezTo>
                    <a:pt x="49649" y="64925"/>
                    <a:pt x="49620" y="64844"/>
                    <a:pt x="49591" y="64762"/>
                  </a:cubicBezTo>
                  <a:cubicBezTo>
                    <a:pt x="49461" y="64389"/>
                    <a:pt x="49330" y="63991"/>
                    <a:pt x="49071" y="63686"/>
                  </a:cubicBezTo>
                  <a:cubicBezTo>
                    <a:pt x="49007" y="63610"/>
                    <a:pt x="48928" y="63538"/>
                    <a:pt x="48842" y="63489"/>
                  </a:cubicBezTo>
                  <a:cubicBezTo>
                    <a:pt x="48804" y="63465"/>
                    <a:pt x="48763" y="63449"/>
                    <a:pt x="48723" y="63438"/>
                  </a:cubicBezTo>
                  <a:cubicBezTo>
                    <a:pt x="48679" y="63326"/>
                    <a:pt x="48633" y="63212"/>
                    <a:pt x="48591" y="63101"/>
                  </a:cubicBezTo>
                  <a:cubicBezTo>
                    <a:pt x="48480" y="62818"/>
                    <a:pt x="48371" y="62533"/>
                    <a:pt x="48264" y="62250"/>
                  </a:cubicBezTo>
                  <a:cubicBezTo>
                    <a:pt x="48051" y="61690"/>
                    <a:pt x="47847" y="61123"/>
                    <a:pt x="47638" y="60561"/>
                  </a:cubicBezTo>
                  <a:cubicBezTo>
                    <a:pt x="47633" y="60548"/>
                    <a:pt x="47627" y="60535"/>
                    <a:pt x="47623" y="60523"/>
                  </a:cubicBezTo>
                  <a:lnTo>
                    <a:pt x="47623" y="60523"/>
                  </a:lnTo>
                  <a:cubicBezTo>
                    <a:pt x="48776" y="60897"/>
                    <a:pt x="49925" y="61364"/>
                    <a:pt x="50934" y="62038"/>
                  </a:cubicBezTo>
                  <a:cubicBezTo>
                    <a:pt x="51592" y="62478"/>
                    <a:pt x="52471" y="63183"/>
                    <a:pt x="52369" y="64079"/>
                  </a:cubicBezTo>
                  <a:cubicBezTo>
                    <a:pt x="52316" y="64553"/>
                    <a:pt x="51984" y="64947"/>
                    <a:pt x="51640" y="65253"/>
                  </a:cubicBezTo>
                  <a:cubicBezTo>
                    <a:pt x="51289" y="65562"/>
                    <a:pt x="50883" y="65802"/>
                    <a:pt x="50521" y="66096"/>
                  </a:cubicBezTo>
                  <a:cubicBezTo>
                    <a:pt x="50156" y="66393"/>
                    <a:pt x="49880" y="66753"/>
                    <a:pt x="49661" y="67169"/>
                  </a:cubicBezTo>
                  <a:cubicBezTo>
                    <a:pt x="49434" y="67597"/>
                    <a:pt x="49266" y="68053"/>
                    <a:pt x="49022" y="68473"/>
                  </a:cubicBezTo>
                  <a:cubicBezTo>
                    <a:pt x="48767" y="68909"/>
                    <a:pt x="48416" y="69268"/>
                    <a:pt x="48031" y="69589"/>
                  </a:cubicBezTo>
                  <a:cubicBezTo>
                    <a:pt x="47278" y="70220"/>
                    <a:pt x="46387" y="70679"/>
                    <a:pt x="45479" y="71041"/>
                  </a:cubicBezTo>
                  <a:cubicBezTo>
                    <a:pt x="44596" y="71394"/>
                    <a:pt x="43682" y="71659"/>
                    <a:pt x="42759" y="71883"/>
                  </a:cubicBezTo>
                  <a:cubicBezTo>
                    <a:pt x="39354" y="72706"/>
                    <a:pt x="35852" y="73116"/>
                    <a:pt x="32350" y="73116"/>
                  </a:cubicBezTo>
                  <a:cubicBezTo>
                    <a:pt x="31245" y="73116"/>
                    <a:pt x="30139" y="73075"/>
                    <a:pt x="29037" y="72993"/>
                  </a:cubicBezTo>
                  <a:cubicBezTo>
                    <a:pt x="26710" y="72820"/>
                    <a:pt x="24427" y="72407"/>
                    <a:pt x="22136" y="71991"/>
                  </a:cubicBezTo>
                  <a:cubicBezTo>
                    <a:pt x="20062" y="71613"/>
                    <a:pt x="17966" y="71270"/>
                    <a:pt x="15854" y="71270"/>
                  </a:cubicBezTo>
                  <a:cubicBezTo>
                    <a:pt x="15665" y="71270"/>
                    <a:pt x="15476" y="71272"/>
                    <a:pt x="15287" y="71278"/>
                  </a:cubicBezTo>
                  <a:cubicBezTo>
                    <a:pt x="12974" y="71348"/>
                    <a:pt x="10695" y="71817"/>
                    <a:pt x="8384" y="71894"/>
                  </a:cubicBezTo>
                  <a:cubicBezTo>
                    <a:pt x="8170" y="71902"/>
                    <a:pt x="7954" y="71906"/>
                    <a:pt x="7739" y="71906"/>
                  </a:cubicBezTo>
                  <a:cubicBezTo>
                    <a:pt x="6831" y="71906"/>
                    <a:pt x="5919" y="71833"/>
                    <a:pt x="5036" y="71624"/>
                  </a:cubicBezTo>
                  <a:cubicBezTo>
                    <a:pt x="4181" y="71421"/>
                    <a:pt x="3248" y="71017"/>
                    <a:pt x="2688" y="70308"/>
                  </a:cubicBezTo>
                  <a:cubicBezTo>
                    <a:pt x="2444" y="69997"/>
                    <a:pt x="2295" y="69614"/>
                    <a:pt x="2344" y="69213"/>
                  </a:cubicBezTo>
                  <a:cubicBezTo>
                    <a:pt x="2404" y="68718"/>
                    <a:pt x="2731" y="68299"/>
                    <a:pt x="2809" y="67806"/>
                  </a:cubicBezTo>
                  <a:cubicBezTo>
                    <a:pt x="2941" y="66982"/>
                    <a:pt x="2281" y="66440"/>
                    <a:pt x="1698" y="65987"/>
                  </a:cubicBezTo>
                  <a:cubicBezTo>
                    <a:pt x="1356" y="65723"/>
                    <a:pt x="993" y="65457"/>
                    <a:pt x="743" y="65096"/>
                  </a:cubicBezTo>
                  <a:cubicBezTo>
                    <a:pt x="486" y="64721"/>
                    <a:pt x="362" y="64275"/>
                    <a:pt x="364" y="63823"/>
                  </a:cubicBezTo>
                  <a:cubicBezTo>
                    <a:pt x="366" y="62906"/>
                    <a:pt x="863" y="62104"/>
                    <a:pt x="1507" y="61487"/>
                  </a:cubicBezTo>
                  <a:cubicBezTo>
                    <a:pt x="2755" y="60289"/>
                    <a:pt x="4515" y="59789"/>
                    <a:pt x="6163" y="59438"/>
                  </a:cubicBezTo>
                  <a:cubicBezTo>
                    <a:pt x="6816" y="59299"/>
                    <a:pt x="7472" y="59171"/>
                    <a:pt x="8129" y="59053"/>
                  </a:cubicBezTo>
                  <a:cubicBezTo>
                    <a:pt x="8765" y="59528"/>
                    <a:pt x="9520" y="59792"/>
                    <a:pt x="10385" y="59839"/>
                  </a:cubicBezTo>
                  <a:cubicBezTo>
                    <a:pt x="10478" y="59842"/>
                    <a:pt x="10572" y="59846"/>
                    <a:pt x="10667" y="59846"/>
                  </a:cubicBezTo>
                  <a:cubicBezTo>
                    <a:pt x="11947" y="59846"/>
                    <a:pt x="13433" y="59399"/>
                    <a:pt x="15090" y="58513"/>
                  </a:cubicBezTo>
                  <a:cubicBezTo>
                    <a:pt x="15405" y="58345"/>
                    <a:pt x="15728" y="58159"/>
                    <a:pt x="16052" y="57960"/>
                  </a:cubicBezTo>
                  <a:cubicBezTo>
                    <a:pt x="17201" y="57845"/>
                    <a:pt x="18353" y="57752"/>
                    <a:pt x="19507" y="57680"/>
                  </a:cubicBezTo>
                  <a:cubicBezTo>
                    <a:pt x="20474" y="57620"/>
                    <a:pt x="21448" y="57577"/>
                    <a:pt x="22421" y="57577"/>
                  </a:cubicBezTo>
                  <a:close/>
                  <a:moveTo>
                    <a:pt x="28136" y="0"/>
                  </a:moveTo>
                  <a:cubicBezTo>
                    <a:pt x="27405" y="0"/>
                    <a:pt x="26680" y="145"/>
                    <a:pt x="26001" y="435"/>
                  </a:cubicBezTo>
                  <a:cubicBezTo>
                    <a:pt x="25498" y="650"/>
                    <a:pt x="25037" y="944"/>
                    <a:pt x="24618" y="1296"/>
                  </a:cubicBezTo>
                  <a:cubicBezTo>
                    <a:pt x="24156" y="1683"/>
                    <a:pt x="23773" y="2146"/>
                    <a:pt x="23404" y="2620"/>
                  </a:cubicBezTo>
                  <a:cubicBezTo>
                    <a:pt x="23211" y="2870"/>
                    <a:pt x="23027" y="3124"/>
                    <a:pt x="22863" y="3393"/>
                  </a:cubicBezTo>
                  <a:cubicBezTo>
                    <a:pt x="22689" y="3679"/>
                    <a:pt x="22543" y="3978"/>
                    <a:pt x="22410" y="4286"/>
                  </a:cubicBezTo>
                  <a:cubicBezTo>
                    <a:pt x="22152" y="4895"/>
                    <a:pt x="21939" y="5523"/>
                    <a:pt x="21781" y="6166"/>
                  </a:cubicBezTo>
                  <a:cubicBezTo>
                    <a:pt x="21582" y="6260"/>
                    <a:pt x="21388" y="6357"/>
                    <a:pt x="21199" y="6455"/>
                  </a:cubicBezTo>
                  <a:cubicBezTo>
                    <a:pt x="19276" y="7458"/>
                    <a:pt x="18195" y="8510"/>
                    <a:pt x="18308" y="9265"/>
                  </a:cubicBezTo>
                  <a:cubicBezTo>
                    <a:pt x="18326" y="9387"/>
                    <a:pt x="18377" y="9507"/>
                    <a:pt x="18461" y="9621"/>
                  </a:cubicBezTo>
                  <a:cubicBezTo>
                    <a:pt x="18574" y="9922"/>
                    <a:pt x="18915" y="10169"/>
                    <a:pt x="19477" y="10356"/>
                  </a:cubicBezTo>
                  <a:cubicBezTo>
                    <a:pt x="20052" y="10549"/>
                    <a:pt x="20851" y="10679"/>
                    <a:pt x="21851" y="10743"/>
                  </a:cubicBezTo>
                  <a:cubicBezTo>
                    <a:pt x="22048" y="10756"/>
                    <a:pt x="22251" y="10764"/>
                    <a:pt x="22460" y="10772"/>
                  </a:cubicBezTo>
                  <a:cubicBezTo>
                    <a:pt x="22599" y="11048"/>
                    <a:pt x="22733" y="11327"/>
                    <a:pt x="22798" y="11632"/>
                  </a:cubicBezTo>
                  <a:cubicBezTo>
                    <a:pt x="22900" y="12109"/>
                    <a:pt x="22739" y="12568"/>
                    <a:pt x="22514" y="12985"/>
                  </a:cubicBezTo>
                  <a:cubicBezTo>
                    <a:pt x="22055" y="13837"/>
                    <a:pt x="21423" y="14579"/>
                    <a:pt x="20965" y="15432"/>
                  </a:cubicBezTo>
                  <a:cubicBezTo>
                    <a:pt x="20547" y="16215"/>
                    <a:pt x="20285" y="17128"/>
                    <a:pt x="20465" y="18016"/>
                  </a:cubicBezTo>
                  <a:cubicBezTo>
                    <a:pt x="20551" y="18437"/>
                    <a:pt x="20751" y="18815"/>
                    <a:pt x="21034" y="19137"/>
                  </a:cubicBezTo>
                  <a:cubicBezTo>
                    <a:pt x="21305" y="19444"/>
                    <a:pt x="21633" y="19694"/>
                    <a:pt x="21919" y="19988"/>
                  </a:cubicBezTo>
                  <a:cubicBezTo>
                    <a:pt x="22220" y="20296"/>
                    <a:pt x="22434" y="20650"/>
                    <a:pt x="22501" y="21084"/>
                  </a:cubicBezTo>
                  <a:cubicBezTo>
                    <a:pt x="22570" y="21543"/>
                    <a:pt x="22494" y="22014"/>
                    <a:pt x="22417" y="22466"/>
                  </a:cubicBezTo>
                  <a:cubicBezTo>
                    <a:pt x="22341" y="22932"/>
                    <a:pt x="22252" y="23399"/>
                    <a:pt x="22263" y="23874"/>
                  </a:cubicBezTo>
                  <a:cubicBezTo>
                    <a:pt x="22272" y="24323"/>
                    <a:pt x="22356" y="24774"/>
                    <a:pt x="22510" y="25195"/>
                  </a:cubicBezTo>
                  <a:cubicBezTo>
                    <a:pt x="22799" y="25987"/>
                    <a:pt x="23319" y="26679"/>
                    <a:pt x="24016" y="27155"/>
                  </a:cubicBezTo>
                  <a:cubicBezTo>
                    <a:pt x="24158" y="27252"/>
                    <a:pt x="24307" y="27339"/>
                    <a:pt x="24460" y="27416"/>
                  </a:cubicBezTo>
                  <a:cubicBezTo>
                    <a:pt x="24452" y="27480"/>
                    <a:pt x="24442" y="27544"/>
                    <a:pt x="24435" y="27608"/>
                  </a:cubicBezTo>
                  <a:cubicBezTo>
                    <a:pt x="24348" y="28298"/>
                    <a:pt x="24283" y="28990"/>
                    <a:pt x="24221" y="29683"/>
                  </a:cubicBezTo>
                  <a:cubicBezTo>
                    <a:pt x="24186" y="30061"/>
                    <a:pt x="24151" y="30438"/>
                    <a:pt x="24126" y="30816"/>
                  </a:cubicBezTo>
                  <a:cubicBezTo>
                    <a:pt x="24114" y="30995"/>
                    <a:pt x="24098" y="31175"/>
                    <a:pt x="24094" y="31355"/>
                  </a:cubicBezTo>
                  <a:cubicBezTo>
                    <a:pt x="24092" y="31530"/>
                    <a:pt x="24115" y="31710"/>
                    <a:pt x="24210" y="31861"/>
                  </a:cubicBezTo>
                  <a:cubicBezTo>
                    <a:pt x="24390" y="32141"/>
                    <a:pt x="24726" y="32268"/>
                    <a:pt x="25026" y="32375"/>
                  </a:cubicBezTo>
                  <a:cubicBezTo>
                    <a:pt x="25391" y="32504"/>
                    <a:pt x="25770" y="32587"/>
                    <a:pt x="26152" y="32645"/>
                  </a:cubicBezTo>
                  <a:cubicBezTo>
                    <a:pt x="26845" y="32749"/>
                    <a:pt x="27546" y="32766"/>
                    <a:pt x="28245" y="32808"/>
                  </a:cubicBezTo>
                  <a:cubicBezTo>
                    <a:pt x="29013" y="32853"/>
                    <a:pt x="29780" y="32912"/>
                    <a:pt x="30547" y="32975"/>
                  </a:cubicBezTo>
                  <a:cubicBezTo>
                    <a:pt x="30493" y="33201"/>
                    <a:pt x="30423" y="33426"/>
                    <a:pt x="30341" y="33652"/>
                  </a:cubicBezTo>
                  <a:cubicBezTo>
                    <a:pt x="30056" y="34436"/>
                    <a:pt x="29727" y="35203"/>
                    <a:pt x="29454" y="35992"/>
                  </a:cubicBezTo>
                  <a:cubicBezTo>
                    <a:pt x="29181" y="36781"/>
                    <a:pt x="28932" y="37578"/>
                    <a:pt x="28698" y="38378"/>
                  </a:cubicBezTo>
                  <a:cubicBezTo>
                    <a:pt x="28462" y="39179"/>
                    <a:pt x="28241" y="39985"/>
                    <a:pt x="28019" y="40790"/>
                  </a:cubicBezTo>
                  <a:cubicBezTo>
                    <a:pt x="27998" y="40861"/>
                    <a:pt x="27980" y="40934"/>
                    <a:pt x="27959" y="41005"/>
                  </a:cubicBezTo>
                  <a:lnTo>
                    <a:pt x="17716" y="48883"/>
                  </a:lnTo>
                  <a:lnTo>
                    <a:pt x="14323" y="45112"/>
                  </a:lnTo>
                  <a:cubicBezTo>
                    <a:pt x="14294" y="45079"/>
                    <a:pt x="14252" y="45061"/>
                    <a:pt x="14210" y="45061"/>
                  </a:cubicBezTo>
                  <a:cubicBezTo>
                    <a:pt x="14180" y="45061"/>
                    <a:pt x="14150" y="45070"/>
                    <a:pt x="14123" y="45088"/>
                  </a:cubicBezTo>
                  <a:cubicBezTo>
                    <a:pt x="13484" y="45531"/>
                    <a:pt x="12865" y="46020"/>
                    <a:pt x="12285" y="46543"/>
                  </a:cubicBezTo>
                  <a:cubicBezTo>
                    <a:pt x="9822" y="48758"/>
                    <a:pt x="8107" y="50802"/>
                    <a:pt x="7185" y="52618"/>
                  </a:cubicBezTo>
                  <a:cubicBezTo>
                    <a:pt x="6002" y="54953"/>
                    <a:pt x="6117" y="56933"/>
                    <a:pt x="7525" y="58504"/>
                  </a:cubicBezTo>
                  <a:cubicBezTo>
                    <a:pt x="7624" y="58614"/>
                    <a:pt x="7727" y="58717"/>
                    <a:pt x="7833" y="58813"/>
                  </a:cubicBezTo>
                  <a:cubicBezTo>
                    <a:pt x="6271" y="59086"/>
                    <a:pt x="4694" y="59375"/>
                    <a:pt x="3237" y="60014"/>
                  </a:cubicBezTo>
                  <a:cubicBezTo>
                    <a:pt x="1752" y="60667"/>
                    <a:pt x="187" y="61898"/>
                    <a:pt x="64" y="63644"/>
                  </a:cubicBezTo>
                  <a:cubicBezTo>
                    <a:pt x="1" y="64555"/>
                    <a:pt x="406" y="65327"/>
                    <a:pt x="1093" y="65898"/>
                  </a:cubicBezTo>
                  <a:cubicBezTo>
                    <a:pt x="1696" y="66400"/>
                    <a:pt x="2727" y="66945"/>
                    <a:pt x="2483" y="67883"/>
                  </a:cubicBezTo>
                  <a:cubicBezTo>
                    <a:pt x="2361" y="68354"/>
                    <a:pt x="2073" y="68765"/>
                    <a:pt x="2035" y="69260"/>
                  </a:cubicBezTo>
                  <a:cubicBezTo>
                    <a:pt x="2006" y="69618"/>
                    <a:pt x="2112" y="69978"/>
                    <a:pt x="2300" y="70283"/>
                  </a:cubicBezTo>
                  <a:cubicBezTo>
                    <a:pt x="2751" y="71012"/>
                    <a:pt x="3581" y="71467"/>
                    <a:pt x="4368" y="71746"/>
                  </a:cubicBezTo>
                  <a:cubicBezTo>
                    <a:pt x="5396" y="72109"/>
                    <a:pt x="6536" y="72201"/>
                    <a:pt x="7619" y="72210"/>
                  </a:cubicBezTo>
                  <a:cubicBezTo>
                    <a:pt x="7664" y="72210"/>
                    <a:pt x="7708" y="72210"/>
                    <a:pt x="7752" y="72210"/>
                  </a:cubicBezTo>
                  <a:cubicBezTo>
                    <a:pt x="8881" y="72210"/>
                    <a:pt x="10006" y="72098"/>
                    <a:pt x="11125" y="71970"/>
                  </a:cubicBezTo>
                  <a:cubicBezTo>
                    <a:pt x="12301" y="71835"/>
                    <a:pt x="13475" y="71682"/>
                    <a:pt x="14658" y="71612"/>
                  </a:cubicBezTo>
                  <a:cubicBezTo>
                    <a:pt x="15054" y="71589"/>
                    <a:pt x="15451" y="71577"/>
                    <a:pt x="15847" y="71577"/>
                  </a:cubicBezTo>
                  <a:cubicBezTo>
                    <a:pt x="16655" y="71577"/>
                    <a:pt x="17462" y="71624"/>
                    <a:pt x="18267" y="71707"/>
                  </a:cubicBezTo>
                  <a:cubicBezTo>
                    <a:pt x="20664" y="71956"/>
                    <a:pt x="23015" y="72501"/>
                    <a:pt x="25393" y="72875"/>
                  </a:cubicBezTo>
                  <a:cubicBezTo>
                    <a:pt x="27699" y="73238"/>
                    <a:pt x="30032" y="73419"/>
                    <a:pt x="32365" y="73419"/>
                  </a:cubicBezTo>
                  <a:cubicBezTo>
                    <a:pt x="34734" y="73419"/>
                    <a:pt x="37104" y="73232"/>
                    <a:pt x="39446" y="72858"/>
                  </a:cubicBezTo>
                  <a:cubicBezTo>
                    <a:pt x="40585" y="72676"/>
                    <a:pt x="41717" y="72448"/>
                    <a:pt x="42840" y="72177"/>
                  </a:cubicBezTo>
                  <a:cubicBezTo>
                    <a:pt x="44742" y="71713"/>
                    <a:pt x="46719" y="71080"/>
                    <a:pt x="48247" y="69806"/>
                  </a:cubicBezTo>
                  <a:cubicBezTo>
                    <a:pt x="48609" y="69505"/>
                    <a:pt x="48946" y="69166"/>
                    <a:pt x="49201" y="68769"/>
                  </a:cubicBezTo>
                  <a:cubicBezTo>
                    <a:pt x="49471" y="68347"/>
                    <a:pt x="49647" y="67877"/>
                    <a:pt x="49869" y="67431"/>
                  </a:cubicBezTo>
                  <a:cubicBezTo>
                    <a:pt x="50115" y="66943"/>
                    <a:pt x="50427" y="66545"/>
                    <a:pt x="50862" y="66215"/>
                  </a:cubicBezTo>
                  <a:cubicBezTo>
                    <a:pt x="51226" y="65937"/>
                    <a:pt x="51620" y="65696"/>
                    <a:pt x="51954" y="65380"/>
                  </a:cubicBezTo>
                  <a:cubicBezTo>
                    <a:pt x="52625" y="64742"/>
                    <a:pt x="52915" y="63873"/>
                    <a:pt x="52410" y="63041"/>
                  </a:cubicBezTo>
                  <a:cubicBezTo>
                    <a:pt x="51859" y="62130"/>
                    <a:pt x="50811" y="61545"/>
                    <a:pt x="49882" y="61094"/>
                  </a:cubicBezTo>
                  <a:cubicBezTo>
                    <a:pt x="49113" y="60722"/>
                    <a:pt x="48311" y="60413"/>
                    <a:pt x="47494" y="60157"/>
                  </a:cubicBezTo>
                  <a:cubicBezTo>
                    <a:pt x="47126" y="59183"/>
                    <a:pt x="46730" y="58221"/>
                    <a:pt x="46337" y="57258"/>
                  </a:cubicBezTo>
                  <a:cubicBezTo>
                    <a:pt x="46008" y="56458"/>
                    <a:pt x="45679" y="55660"/>
                    <a:pt x="45364" y="54855"/>
                  </a:cubicBezTo>
                  <a:cubicBezTo>
                    <a:pt x="45363" y="54851"/>
                    <a:pt x="45362" y="54845"/>
                    <a:pt x="45360" y="54840"/>
                  </a:cubicBezTo>
                  <a:cubicBezTo>
                    <a:pt x="45234" y="54518"/>
                    <a:pt x="45108" y="54194"/>
                    <a:pt x="44987" y="53869"/>
                  </a:cubicBezTo>
                  <a:cubicBezTo>
                    <a:pt x="44947" y="53760"/>
                    <a:pt x="44906" y="53650"/>
                    <a:pt x="44865" y="53541"/>
                  </a:cubicBezTo>
                  <a:cubicBezTo>
                    <a:pt x="44853" y="53499"/>
                    <a:pt x="44820" y="53463"/>
                    <a:pt x="44783" y="53444"/>
                  </a:cubicBezTo>
                  <a:cubicBezTo>
                    <a:pt x="44774" y="53440"/>
                    <a:pt x="44764" y="53435"/>
                    <a:pt x="44754" y="53433"/>
                  </a:cubicBezTo>
                  <a:cubicBezTo>
                    <a:pt x="44743" y="53430"/>
                    <a:pt x="44732" y="53428"/>
                    <a:pt x="44720" y="53428"/>
                  </a:cubicBezTo>
                  <a:cubicBezTo>
                    <a:pt x="44714" y="53428"/>
                    <a:pt x="44709" y="53428"/>
                    <a:pt x="44703" y="53429"/>
                  </a:cubicBezTo>
                  <a:cubicBezTo>
                    <a:pt x="44695" y="53430"/>
                    <a:pt x="44687" y="53433"/>
                    <a:pt x="44678" y="53435"/>
                  </a:cubicBezTo>
                  <a:cubicBezTo>
                    <a:pt x="44348" y="53538"/>
                    <a:pt x="44019" y="53649"/>
                    <a:pt x="43693" y="53766"/>
                  </a:cubicBezTo>
                  <a:cubicBezTo>
                    <a:pt x="43329" y="52594"/>
                    <a:pt x="42959" y="51425"/>
                    <a:pt x="42585" y="50255"/>
                  </a:cubicBezTo>
                  <a:cubicBezTo>
                    <a:pt x="42336" y="49481"/>
                    <a:pt x="42102" y="48698"/>
                    <a:pt x="41824" y="47932"/>
                  </a:cubicBezTo>
                  <a:cubicBezTo>
                    <a:pt x="41610" y="47352"/>
                    <a:pt x="41419" y="46789"/>
                    <a:pt x="41508" y="46162"/>
                  </a:cubicBezTo>
                  <a:cubicBezTo>
                    <a:pt x="41597" y="45547"/>
                    <a:pt x="41781" y="44939"/>
                    <a:pt x="41923" y="44334"/>
                  </a:cubicBezTo>
                  <a:cubicBezTo>
                    <a:pt x="42210" y="43107"/>
                    <a:pt x="42491" y="41881"/>
                    <a:pt x="42760" y="40651"/>
                  </a:cubicBezTo>
                  <a:cubicBezTo>
                    <a:pt x="43238" y="38483"/>
                    <a:pt x="43859" y="36258"/>
                    <a:pt x="43541" y="34021"/>
                  </a:cubicBezTo>
                  <a:cubicBezTo>
                    <a:pt x="43402" y="33046"/>
                    <a:pt x="43077" y="32116"/>
                    <a:pt x="42601" y="31259"/>
                  </a:cubicBezTo>
                  <a:lnTo>
                    <a:pt x="46567" y="28210"/>
                  </a:lnTo>
                  <a:cubicBezTo>
                    <a:pt x="46578" y="28241"/>
                    <a:pt x="46592" y="28272"/>
                    <a:pt x="46606" y="28304"/>
                  </a:cubicBezTo>
                  <a:cubicBezTo>
                    <a:pt x="46758" y="28652"/>
                    <a:pt x="47004" y="28955"/>
                    <a:pt x="47304" y="29186"/>
                  </a:cubicBezTo>
                  <a:cubicBezTo>
                    <a:pt x="47474" y="29316"/>
                    <a:pt x="47662" y="29416"/>
                    <a:pt x="47864" y="29485"/>
                  </a:cubicBezTo>
                  <a:cubicBezTo>
                    <a:pt x="47876" y="29490"/>
                    <a:pt x="47890" y="29492"/>
                    <a:pt x="47903" y="29492"/>
                  </a:cubicBezTo>
                  <a:cubicBezTo>
                    <a:pt x="47981" y="29492"/>
                    <a:pt x="48066" y="29420"/>
                    <a:pt x="48057" y="29339"/>
                  </a:cubicBezTo>
                  <a:cubicBezTo>
                    <a:pt x="48040" y="29195"/>
                    <a:pt x="48008" y="29056"/>
                    <a:pt x="47958" y="28919"/>
                  </a:cubicBezTo>
                  <a:cubicBezTo>
                    <a:pt x="47907" y="28781"/>
                    <a:pt x="47843" y="28646"/>
                    <a:pt x="47776" y="28516"/>
                  </a:cubicBezTo>
                  <a:cubicBezTo>
                    <a:pt x="47747" y="28459"/>
                    <a:pt x="47714" y="28402"/>
                    <a:pt x="47684" y="28348"/>
                  </a:cubicBezTo>
                  <a:lnTo>
                    <a:pt x="47684" y="28348"/>
                  </a:lnTo>
                  <a:cubicBezTo>
                    <a:pt x="47814" y="28481"/>
                    <a:pt x="47963" y="28595"/>
                    <a:pt x="48130" y="28681"/>
                  </a:cubicBezTo>
                  <a:cubicBezTo>
                    <a:pt x="48293" y="28766"/>
                    <a:pt x="48466" y="28817"/>
                    <a:pt x="48649" y="28833"/>
                  </a:cubicBezTo>
                  <a:cubicBezTo>
                    <a:pt x="48652" y="28833"/>
                    <a:pt x="48656" y="28834"/>
                    <a:pt x="48659" y="28834"/>
                  </a:cubicBezTo>
                  <a:cubicBezTo>
                    <a:pt x="48732" y="28834"/>
                    <a:pt x="48809" y="28755"/>
                    <a:pt x="48801" y="28681"/>
                  </a:cubicBezTo>
                  <a:cubicBezTo>
                    <a:pt x="48786" y="28546"/>
                    <a:pt x="48753" y="28418"/>
                    <a:pt x="48704" y="28291"/>
                  </a:cubicBezTo>
                  <a:cubicBezTo>
                    <a:pt x="48653" y="28165"/>
                    <a:pt x="48594" y="28044"/>
                    <a:pt x="48527" y="27927"/>
                  </a:cubicBezTo>
                  <a:lnTo>
                    <a:pt x="48497" y="27874"/>
                  </a:lnTo>
                  <a:lnTo>
                    <a:pt x="48497" y="27874"/>
                  </a:lnTo>
                  <a:cubicBezTo>
                    <a:pt x="48578" y="27937"/>
                    <a:pt x="48665" y="27989"/>
                    <a:pt x="48760" y="28030"/>
                  </a:cubicBezTo>
                  <a:cubicBezTo>
                    <a:pt x="48897" y="28088"/>
                    <a:pt x="49040" y="28125"/>
                    <a:pt x="49189" y="28125"/>
                  </a:cubicBezTo>
                  <a:cubicBezTo>
                    <a:pt x="49200" y="28125"/>
                    <a:pt x="49211" y="28124"/>
                    <a:pt x="49222" y="28124"/>
                  </a:cubicBezTo>
                  <a:cubicBezTo>
                    <a:pt x="49271" y="28123"/>
                    <a:pt x="49311" y="28102"/>
                    <a:pt x="49340" y="28065"/>
                  </a:cubicBezTo>
                  <a:cubicBezTo>
                    <a:pt x="49368" y="28030"/>
                    <a:pt x="49384" y="27977"/>
                    <a:pt x="49368" y="27932"/>
                  </a:cubicBezTo>
                  <a:cubicBezTo>
                    <a:pt x="49240" y="27589"/>
                    <a:pt x="49110" y="27247"/>
                    <a:pt x="48978" y="26904"/>
                  </a:cubicBezTo>
                  <a:lnTo>
                    <a:pt x="48978" y="26904"/>
                  </a:lnTo>
                  <a:cubicBezTo>
                    <a:pt x="49084" y="26980"/>
                    <a:pt x="49201" y="27039"/>
                    <a:pt x="49327" y="27071"/>
                  </a:cubicBezTo>
                  <a:cubicBezTo>
                    <a:pt x="49390" y="27087"/>
                    <a:pt x="49453" y="27094"/>
                    <a:pt x="49515" y="27094"/>
                  </a:cubicBezTo>
                  <a:cubicBezTo>
                    <a:pt x="49569" y="27094"/>
                    <a:pt x="49622" y="27089"/>
                    <a:pt x="49676" y="27079"/>
                  </a:cubicBezTo>
                  <a:cubicBezTo>
                    <a:pt x="49727" y="27071"/>
                    <a:pt x="49768" y="27020"/>
                    <a:pt x="49781" y="26974"/>
                  </a:cubicBezTo>
                  <a:cubicBezTo>
                    <a:pt x="49796" y="26920"/>
                    <a:pt x="49780" y="26866"/>
                    <a:pt x="49743" y="26825"/>
                  </a:cubicBezTo>
                  <a:cubicBezTo>
                    <a:pt x="49716" y="26796"/>
                    <a:pt x="49690" y="26766"/>
                    <a:pt x="49665" y="26736"/>
                  </a:cubicBezTo>
                  <a:cubicBezTo>
                    <a:pt x="49659" y="26729"/>
                    <a:pt x="49654" y="26720"/>
                    <a:pt x="49648" y="26713"/>
                  </a:cubicBezTo>
                  <a:cubicBezTo>
                    <a:pt x="49636" y="26696"/>
                    <a:pt x="49625" y="26679"/>
                    <a:pt x="49613" y="26663"/>
                  </a:cubicBezTo>
                  <a:cubicBezTo>
                    <a:pt x="49569" y="26597"/>
                    <a:pt x="49528" y="26527"/>
                    <a:pt x="49491" y="26454"/>
                  </a:cubicBezTo>
                  <a:cubicBezTo>
                    <a:pt x="49474" y="26422"/>
                    <a:pt x="49455" y="26386"/>
                    <a:pt x="49443" y="26351"/>
                  </a:cubicBezTo>
                  <a:lnTo>
                    <a:pt x="49443" y="26351"/>
                  </a:lnTo>
                  <a:cubicBezTo>
                    <a:pt x="49445" y="26356"/>
                    <a:pt x="49450" y="26369"/>
                    <a:pt x="49451" y="26369"/>
                  </a:cubicBezTo>
                  <a:cubicBezTo>
                    <a:pt x="49451" y="26369"/>
                    <a:pt x="49450" y="26367"/>
                    <a:pt x="49448" y="26361"/>
                  </a:cubicBezTo>
                  <a:cubicBezTo>
                    <a:pt x="49447" y="26358"/>
                    <a:pt x="49445" y="26353"/>
                    <a:pt x="49444" y="26350"/>
                  </a:cubicBezTo>
                  <a:cubicBezTo>
                    <a:pt x="49439" y="26341"/>
                    <a:pt x="49437" y="26331"/>
                    <a:pt x="49432" y="26323"/>
                  </a:cubicBezTo>
                  <a:lnTo>
                    <a:pt x="49410" y="26266"/>
                  </a:lnTo>
                  <a:cubicBezTo>
                    <a:pt x="49387" y="26202"/>
                    <a:pt x="49368" y="26137"/>
                    <a:pt x="49351" y="26071"/>
                  </a:cubicBezTo>
                  <a:lnTo>
                    <a:pt x="53539" y="22851"/>
                  </a:lnTo>
                  <a:cubicBezTo>
                    <a:pt x="53799" y="22643"/>
                    <a:pt x="53848" y="22266"/>
                    <a:pt x="53646" y="22005"/>
                  </a:cubicBezTo>
                  <a:cubicBezTo>
                    <a:pt x="53528" y="21851"/>
                    <a:pt x="53350" y="21771"/>
                    <a:pt x="53169" y="21771"/>
                  </a:cubicBezTo>
                  <a:cubicBezTo>
                    <a:pt x="53042" y="21771"/>
                    <a:pt x="52913" y="21811"/>
                    <a:pt x="52804" y="21894"/>
                  </a:cubicBezTo>
                  <a:lnTo>
                    <a:pt x="49350" y="24552"/>
                  </a:lnTo>
                  <a:cubicBezTo>
                    <a:pt x="49379" y="24384"/>
                    <a:pt x="49411" y="24216"/>
                    <a:pt x="49444" y="24049"/>
                  </a:cubicBezTo>
                  <a:cubicBezTo>
                    <a:pt x="49449" y="24019"/>
                    <a:pt x="49448" y="23986"/>
                    <a:pt x="49437" y="23955"/>
                  </a:cubicBezTo>
                  <a:cubicBezTo>
                    <a:pt x="49509" y="23455"/>
                    <a:pt x="49572" y="22951"/>
                    <a:pt x="49616" y="22448"/>
                  </a:cubicBezTo>
                  <a:cubicBezTo>
                    <a:pt x="49672" y="21786"/>
                    <a:pt x="49672" y="21125"/>
                    <a:pt x="49700" y="20462"/>
                  </a:cubicBezTo>
                  <a:cubicBezTo>
                    <a:pt x="49727" y="19847"/>
                    <a:pt x="49758" y="19209"/>
                    <a:pt x="49608" y="18606"/>
                  </a:cubicBezTo>
                  <a:cubicBezTo>
                    <a:pt x="49509" y="18203"/>
                    <a:pt x="49230" y="17899"/>
                    <a:pt x="48875" y="17695"/>
                  </a:cubicBezTo>
                  <a:cubicBezTo>
                    <a:pt x="48502" y="17482"/>
                    <a:pt x="48076" y="17367"/>
                    <a:pt x="47659" y="17282"/>
                  </a:cubicBezTo>
                  <a:cubicBezTo>
                    <a:pt x="47251" y="17198"/>
                    <a:pt x="46838" y="17145"/>
                    <a:pt x="46430" y="17069"/>
                  </a:cubicBezTo>
                  <a:cubicBezTo>
                    <a:pt x="46159" y="17018"/>
                    <a:pt x="45891" y="16948"/>
                    <a:pt x="45623" y="16890"/>
                  </a:cubicBezTo>
                  <a:cubicBezTo>
                    <a:pt x="45282" y="16815"/>
                    <a:pt x="44941" y="16745"/>
                    <a:pt x="44597" y="16682"/>
                  </a:cubicBezTo>
                  <a:cubicBezTo>
                    <a:pt x="44552" y="16674"/>
                    <a:pt x="44507" y="16667"/>
                    <a:pt x="44460" y="16658"/>
                  </a:cubicBezTo>
                  <a:cubicBezTo>
                    <a:pt x="44465" y="16616"/>
                    <a:pt x="44470" y="16576"/>
                    <a:pt x="44473" y="16534"/>
                  </a:cubicBezTo>
                  <a:cubicBezTo>
                    <a:pt x="44479" y="16485"/>
                    <a:pt x="44442" y="16424"/>
                    <a:pt x="44398" y="16403"/>
                  </a:cubicBezTo>
                  <a:cubicBezTo>
                    <a:pt x="44017" y="16223"/>
                    <a:pt x="43629" y="16056"/>
                    <a:pt x="43237" y="15904"/>
                  </a:cubicBezTo>
                  <a:lnTo>
                    <a:pt x="43220" y="15896"/>
                  </a:lnTo>
                  <a:cubicBezTo>
                    <a:pt x="43027" y="15821"/>
                    <a:pt x="42830" y="15748"/>
                    <a:pt x="42634" y="15681"/>
                  </a:cubicBezTo>
                  <a:cubicBezTo>
                    <a:pt x="42627" y="15677"/>
                    <a:pt x="42621" y="15676"/>
                    <a:pt x="42614" y="15675"/>
                  </a:cubicBezTo>
                  <a:cubicBezTo>
                    <a:pt x="42483" y="15630"/>
                    <a:pt x="42353" y="15586"/>
                    <a:pt x="42220" y="15544"/>
                  </a:cubicBezTo>
                  <a:cubicBezTo>
                    <a:pt x="41945" y="15091"/>
                    <a:pt x="41615" y="14672"/>
                    <a:pt x="41240" y="14302"/>
                  </a:cubicBezTo>
                  <a:cubicBezTo>
                    <a:pt x="40619" y="13691"/>
                    <a:pt x="39892" y="13201"/>
                    <a:pt x="39169" y="12719"/>
                  </a:cubicBezTo>
                  <a:cubicBezTo>
                    <a:pt x="38804" y="12474"/>
                    <a:pt x="38437" y="12231"/>
                    <a:pt x="38083" y="11969"/>
                  </a:cubicBezTo>
                  <a:cubicBezTo>
                    <a:pt x="37757" y="11729"/>
                    <a:pt x="37432" y="11463"/>
                    <a:pt x="37216" y="11115"/>
                  </a:cubicBezTo>
                  <a:cubicBezTo>
                    <a:pt x="36778" y="10406"/>
                    <a:pt x="36891" y="9527"/>
                    <a:pt x="36824" y="8733"/>
                  </a:cubicBezTo>
                  <a:cubicBezTo>
                    <a:pt x="36817" y="8645"/>
                    <a:pt x="36807" y="8556"/>
                    <a:pt x="36794" y="8469"/>
                  </a:cubicBezTo>
                  <a:cubicBezTo>
                    <a:pt x="37649" y="8137"/>
                    <a:pt x="38319" y="7802"/>
                    <a:pt x="38784" y="7470"/>
                  </a:cubicBezTo>
                  <a:cubicBezTo>
                    <a:pt x="39335" y="7077"/>
                    <a:pt x="39587" y="6694"/>
                    <a:pt x="39534" y="6329"/>
                  </a:cubicBezTo>
                  <a:cubicBezTo>
                    <a:pt x="39516" y="6213"/>
                    <a:pt x="39469" y="6104"/>
                    <a:pt x="39390" y="6003"/>
                  </a:cubicBezTo>
                  <a:cubicBezTo>
                    <a:pt x="39178" y="5272"/>
                    <a:pt x="37893" y="4609"/>
                    <a:pt x="35936" y="4224"/>
                  </a:cubicBezTo>
                  <a:cubicBezTo>
                    <a:pt x="35371" y="4113"/>
                    <a:pt x="34773" y="4030"/>
                    <a:pt x="34154" y="3973"/>
                  </a:cubicBezTo>
                  <a:cubicBezTo>
                    <a:pt x="33556" y="3002"/>
                    <a:pt x="32806" y="2106"/>
                    <a:pt x="31916" y="1392"/>
                  </a:cubicBezTo>
                  <a:cubicBezTo>
                    <a:pt x="31085" y="725"/>
                    <a:pt x="30096" y="247"/>
                    <a:pt x="29040" y="74"/>
                  </a:cubicBezTo>
                  <a:cubicBezTo>
                    <a:pt x="28740" y="25"/>
                    <a:pt x="28438" y="0"/>
                    <a:pt x="28136" y="0"/>
                  </a:cubicBezTo>
                  <a:close/>
                </a:path>
              </a:pathLst>
            </a:custGeom>
            <a:solidFill>
              <a:srgbClr val="19191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72" name="Google Shape;2320;p56"/>
            <p:cNvSpPr/>
            <p:nvPr/>
          </p:nvSpPr>
          <p:spPr>
            <a:xfrm flipH="1">
              <a:off x="745410" y="2482877"/>
              <a:ext cx="948" cy="648"/>
            </a:xfrm>
            <a:custGeom>
              <a:avLst/>
              <a:gdLst/>
              <a:ahLst/>
              <a:cxnLst/>
              <a:rect l="l" t="t" r="r" b="b"/>
              <a:pathLst>
                <a:path w="19" h="13" extrusionOk="0">
                  <a:moveTo>
                    <a:pt x="1" y="0"/>
                  </a:moveTo>
                  <a:lnTo>
                    <a:pt x="1" y="0"/>
                  </a:lnTo>
                  <a:cubicBezTo>
                    <a:pt x="1" y="0"/>
                    <a:pt x="1" y="0"/>
                    <a:pt x="1" y="0"/>
                  </a:cubicBezTo>
                  <a:lnTo>
                    <a:pt x="1" y="0"/>
                  </a:lnTo>
                  <a:cubicBezTo>
                    <a:pt x="1" y="1"/>
                    <a:pt x="1" y="1"/>
                    <a:pt x="2" y="1"/>
                  </a:cubicBezTo>
                  <a:lnTo>
                    <a:pt x="2" y="1"/>
                  </a:lnTo>
                  <a:cubicBezTo>
                    <a:pt x="1" y="1"/>
                    <a:pt x="1" y="0"/>
                    <a:pt x="1" y="0"/>
                  </a:cubicBezTo>
                  <a:lnTo>
                    <a:pt x="1" y="0"/>
                  </a:lnTo>
                  <a:cubicBezTo>
                    <a:pt x="1" y="1"/>
                    <a:pt x="1" y="1"/>
                    <a:pt x="2" y="1"/>
                  </a:cubicBezTo>
                  <a:lnTo>
                    <a:pt x="2" y="1"/>
                  </a:lnTo>
                  <a:cubicBezTo>
                    <a:pt x="2" y="1"/>
                    <a:pt x="2" y="1"/>
                    <a:pt x="2" y="1"/>
                  </a:cubicBezTo>
                  <a:lnTo>
                    <a:pt x="2" y="1"/>
                  </a:lnTo>
                  <a:cubicBezTo>
                    <a:pt x="7" y="5"/>
                    <a:pt x="18" y="12"/>
                    <a:pt x="18" y="12"/>
                  </a:cubicBezTo>
                  <a:cubicBezTo>
                    <a:pt x="18" y="12"/>
                    <a:pt x="14" y="9"/>
                    <a:pt x="2" y="1"/>
                  </a:cubicBezTo>
                  <a:lnTo>
                    <a:pt x="2" y="1"/>
                  </a:lnTo>
                  <a:cubicBezTo>
                    <a:pt x="2" y="1"/>
                    <a:pt x="2" y="1"/>
                    <a:pt x="2" y="1"/>
                  </a:cubicBezTo>
                  <a:cubicBezTo>
                    <a:pt x="2" y="1"/>
                    <a:pt x="2" y="0"/>
                    <a:pt x="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73" name="Google Shape;2321;p56"/>
            <p:cNvSpPr/>
            <p:nvPr/>
          </p:nvSpPr>
          <p:spPr>
            <a:xfrm flipH="1">
              <a:off x="782515" y="2427728"/>
              <a:ext cx="449" cy="996"/>
            </a:xfrm>
            <a:custGeom>
              <a:avLst/>
              <a:gdLst/>
              <a:ahLst/>
              <a:cxnLst/>
              <a:rect l="l" t="t" r="r" b="b"/>
              <a:pathLst>
                <a:path w="9" h="20" extrusionOk="0">
                  <a:moveTo>
                    <a:pt x="1" y="1"/>
                  </a:moveTo>
                  <a:cubicBezTo>
                    <a:pt x="1" y="1"/>
                    <a:pt x="6" y="15"/>
                    <a:pt x="8" y="20"/>
                  </a:cubicBezTo>
                  <a:cubicBezTo>
                    <a:pt x="3" y="6"/>
                    <a:pt x="1" y="1"/>
                    <a:pt x="1" y="1"/>
                  </a:cubicBezTo>
                  <a:close/>
                </a:path>
              </a:pathLst>
            </a:custGeom>
            <a:solidFill>
              <a:srgbClr val="0000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74" name="Google Shape;2322;p56"/>
            <p:cNvSpPr/>
            <p:nvPr/>
          </p:nvSpPr>
          <p:spPr>
            <a:xfrm flipH="1">
              <a:off x="886499" y="2464146"/>
              <a:ext cx="399" cy="797"/>
            </a:xfrm>
            <a:custGeom>
              <a:avLst/>
              <a:gdLst/>
              <a:ahLst/>
              <a:cxnLst/>
              <a:rect l="l" t="t" r="r" b="b"/>
              <a:pathLst>
                <a:path w="8" h="16" extrusionOk="0">
                  <a:moveTo>
                    <a:pt x="8" y="1"/>
                  </a:moveTo>
                  <a:lnTo>
                    <a:pt x="8" y="1"/>
                  </a:lnTo>
                  <a:cubicBezTo>
                    <a:pt x="8" y="1"/>
                    <a:pt x="6" y="3"/>
                    <a:pt x="5" y="6"/>
                  </a:cubicBezTo>
                  <a:cubicBezTo>
                    <a:pt x="3" y="7"/>
                    <a:pt x="3" y="11"/>
                    <a:pt x="1" y="12"/>
                  </a:cubicBezTo>
                  <a:cubicBezTo>
                    <a:pt x="1" y="13"/>
                    <a:pt x="0" y="14"/>
                    <a:pt x="0" y="14"/>
                  </a:cubicBezTo>
                  <a:lnTo>
                    <a:pt x="0" y="15"/>
                  </a:lnTo>
                  <a:cubicBezTo>
                    <a:pt x="0" y="15"/>
                    <a:pt x="0" y="14"/>
                    <a:pt x="1" y="14"/>
                  </a:cubicBezTo>
                  <a:cubicBezTo>
                    <a:pt x="6" y="4"/>
                    <a:pt x="8" y="1"/>
                    <a:pt x="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75" name="Google Shape;2323;p56"/>
            <p:cNvSpPr/>
            <p:nvPr/>
          </p:nvSpPr>
          <p:spPr>
            <a:xfrm flipH="1">
              <a:off x="1429361" y="1468430"/>
              <a:ext cx="50421" cy="124195"/>
            </a:xfrm>
            <a:custGeom>
              <a:avLst/>
              <a:gdLst/>
              <a:ahLst/>
              <a:cxnLst/>
              <a:rect l="l" t="t" r="r" b="b"/>
              <a:pathLst>
                <a:path w="1011" h="2493" extrusionOk="0">
                  <a:moveTo>
                    <a:pt x="919" y="1"/>
                  </a:moveTo>
                  <a:cubicBezTo>
                    <a:pt x="911" y="1"/>
                    <a:pt x="902" y="3"/>
                    <a:pt x="892" y="7"/>
                  </a:cubicBezTo>
                  <a:cubicBezTo>
                    <a:pt x="292" y="248"/>
                    <a:pt x="48" y="747"/>
                    <a:pt x="7" y="1301"/>
                  </a:cubicBezTo>
                  <a:cubicBezTo>
                    <a:pt x="2" y="1353"/>
                    <a:pt x="1" y="1405"/>
                    <a:pt x="1" y="1460"/>
                  </a:cubicBezTo>
                  <a:cubicBezTo>
                    <a:pt x="1" y="1512"/>
                    <a:pt x="1" y="1564"/>
                    <a:pt x="3" y="1616"/>
                  </a:cubicBezTo>
                  <a:cubicBezTo>
                    <a:pt x="15" y="1895"/>
                    <a:pt x="72" y="2178"/>
                    <a:pt x="152" y="2440"/>
                  </a:cubicBezTo>
                  <a:cubicBezTo>
                    <a:pt x="162" y="2477"/>
                    <a:pt x="191" y="2492"/>
                    <a:pt x="221" y="2492"/>
                  </a:cubicBezTo>
                  <a:cubicBezTo>
                    <a:pt x="266" y="2492"/>
                    <a:pt x="312" y="2456"/>
                    <a:pt x="294" y="2401"/>
                  </a:cubicBezTo>
                  <a:cubicBezTo>
                    <a:pt x="217" y="2144"/>
                    <a:pt x="159" y="1860"/>
                    <a:pt x="146" y="1578"/>
                  </a:cubicBezTo>
                  <a:cubicBezTo>
                    <a:pt x="142" y="1526"/>
                    <a:pt x="142" y="1473"/>
                    <a:pt x="142" y="1421"/>
                  </a:cubicBezTo>
                  <a:cubicBezTo>
                    <a:pt x="144" y="1368"/>
                    <a:pt x="147" y="1316"/>
                    <a:pt x="152" y="1263"/>
                  </a:cubicBezTo>
                  <a:cubicBezTo>
                    <a:pt x="169" y="1071"/>
                    <a:pt x="214" y="885"/>
                    <a:pt x="298" y="719"/>
                  </a:cubicBezTo>
                  <a:cubicBezTo>
                    <a:pt x="430" y="841"/>
                    <a:pt x="518" y="995"/>
                    <a:pt x="559" y="1159"/>
                  </a:cubicBezTo>
                  <a:cubicBezTo>
                    <a:pt x="571" y="1209"/>
                    <a:pt x="579" y="1259"/>
                    <a:pt x="583" y="1309"/>
                  </a:cubicBezTo>
                  <a:cubicBezTo>
                    <a:pt x="588" y="1361"/>
                    <a:pt x="587" y="1414"/>
                    <a:pt x="581" y="1467"/>
                  </a:cubicBezTo>
                  <a:cubicBezTo>
                    <a:pt x="567" y="1586"/>
                    <a:pt x="530" y="1704"/>
                    <a:pt x="467" y="1815"/>
                  </a:cubicBezTo>
                  <a:cubicBezTo>
                    <a:pt x="434" y="1873"/>
                    <a:pt x="486" y="1926"/>
                    <a:pt x="536" y="1926"/>
                  </a:cubicBezTo>
                  <a:cubicBezTo>
                    <a:pt x="559" y="1926"/>
                    <a:pt x="581" y="1916"/>
                    <a:pt x="596" y="1890"/>
                  </a:cubicBezTo>
                  <a:cubicBezTo>
                    <a:pt x="681" y="1745"/>
                    <a:pt x="726" y="1585"/>
                    <a:pt x="733" y="1427"/>
                  </a:cubicBezTo>
                  <a:cubicBezTo>
                    <a:pt x="735" y="1375"/>
                    <a:pt x="734" y="1323"/>
                    <a:pt x="730" y="1270"/>
                  </a:cubicBezTo>
                  <a:cubicBezTo>
                    <a:pt x="726" y="1219"/>
                    <a:pt x="717" y="1171"/>
                    <a:pt x="704" y="1121"/>
                  </a:cubicBezTo>
                  <a:cubicBezTo>
                    <a:pt x="654" y="921"/>
                    <a:pt x="544" y="734"/>
                    <a:pt x="379" y="591"/>
                  </a:cubicBezTo>
                  <a:cubicBezTo>
                    <a:pt x="378" y="590"/>
                    <a:pt x="376" y="590"/>
                    <a:pt x="374" y="589"/>
                  </a:cubicBezTo>
                  <a:cubicBezTo>
                    <a:pt x="497" y="405"/>
                    <a:pt x="680" y="250"/>
                    <a:pt x="932" y="150"/>
                  </a:cubicBezTo>
                  <a:cubicBezTo>
                    <a:pt x="1010" y="119"/>
                    <a:pt x="988" y="1"/>
                    <a:pt x="919" y="1"/>
                  </a:cubicBezTo>
                  <a:close/>
                </a:path>
              </a:pathLst>
            </a:custGeom>
            <a:solidFill>
              <a:srgbClr val="0000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76" name="Google Shape;2324;p56"/>
            <p:cNvSpPr/>
            <p:nvPr/>
          </p:nvSpPr>
          <p:spPr>
            <a:xfrm flipH="1">
              <a:off x="1680170" y="1566821"/>
              <a:ext cx="65682" cy="68051"/>
            </a:xfrm>
            <a:custGeom>
              <a:avLst/>
              <a:gdLst/>
              <a:ahLst/>
              <a:cxnLst/>
              <a:rect l="l" t="t" r="r" b="b"/>
              <a:pathLst>
                <a:path w="1317" h="1366" extrusionOk="0">
                  <a:moveTo>
                    <a:pt x="1207" y="0"/>
                  </a:moveTo>
                  <a:cubicBezTo>
                    <a:pt x="1163" y="0"/>
                    <a:pt x="1116" y="37"/>
                    <a:pt x="1130" y="93"/>
                  </a:cubicBezTo>
                  <a:cubicBezTo>
                    <a:pt x="1132" y="107"/>
                    <a:pt x="1137" y="122"/>
                    <a:pt x="1140" y="136"/>
                  </a:cubicBezTo>
                  <a:cubicBezTo>
                    <a:pt x="1150" y="187"/>
                    <a:pt x="1159" y="235"/>
                    <a:pt x="1164" y="286"/>
                  </a:cubicBezTo>
                  <a:cubicBezTo>
                    <a:pt x="1167" y="338"/>
                    <a:pt x="1169" y="390"/>
                    <a:pt x="1167" y="439"/>
                  </a:cubicBezTo>
                  <a:cubicBezTo>
                    <a:pt x="1159" y="630"/>
                    <a:pt x="1098" y="816"/>
                    <a:pt x="972" y="975"/>
                  </a:cubicBezTo>
                  <a:cubicBezTo>
                    <a:pt x="846" y="1132"/>
                    <a:pt x="648" y="1216"/>
                    <a:pt x="451" y="1216"/>
                  </a:cubicBezTo>
                  <a:cubicBezTo>
                    <a:pt x="346" y="1216"/>
                    <a:pt x="241" y="1192"/>
                    <a:pt x="148" y="1143"/>
                  </a:cubicBezTo>
                  <a:cubicBezTo>
                    <a:pt x="136" y="1136"/>
                    <a:pt x="123" y="1133"/>
                    <a:pt x="112" y="1133"/>
                  </a:cubicBezTo>
                  <a:cubicBezTo>
                    <a:pt x="44" y="1133"/>
                    <a:pt x="0" y="1233"/>
                    <a:pt x="73" y="1272"/>
                  </a:cubicBezTo>
                  <a:cubicBezTo>
                    <a:pt x="193" y="1336"/>
                    <a:pt x="319" y="1366"/>
                    <a:pt x="443" y="1366"/>
                  </a:cubicBezTo>
                  <a:cubicBezTo>
                    <a:pt x="655" y="1366"/>
                    <a:pt x="864" y="1278"/>
                    <a:pt x="1034" y="1127"/>
                  </a:cubicBezTo>
                  <a:cubicBezTo>
                    <a:pt x="1233" y="949"/>
                    <a:pt x="1313" y="681"/>
                    <a:pt x="1317" y="418"/>
                  </a:cubicBezTo>
                  <a:cubicBezTo>
                    <a:pt x="1317" y="367"/>
                    <a:pt x="1316" y="314"/>
                    <a:pt x="1311" y="264"/>
                  </a:cubicBezTo>
                  <a:cubicBezTo>
                    <a:pt x="1304" y="212"/>
                    <a:pt x="1297" y="163"/>
                    <a:pt x="1287" y="114"/>
                  </a:cubicBezTo>
                  <a:cubicBezTo>
                    <a:pt x="1282" y="94"/>
                    <a:pt x="1277" y="72"/>
                    <a:pt x="1274" y="53"/>
                  </a:cubicBezTo>
                  <a:cubicBezTo>
                    <a:pt x="1265" y="16"/>
                    <a:pt x="1236" y="0"/>
                    <a:pt x="1207" y="0"/>
                  </a:cubicBezTo>
                  <a:close/>
                </a:path>
              </a:pathLst>
            </a:custGeom>
            <a:solidFill>
              <a:srgbClr val="0000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77" name="Google Shape;2325;p56"/>
            <p:cNvSpPr/>
            <p:nvPr/>
          </p:nvSpPr>
          <p:spPr>
            <a:xfrm flipH="1">
              <a:off x="1834476" y="1554366"/>
              <a:ext cx="36108" cy="52757"/>
            </a:xfrm>
            <a:custGeom>
              <a:avLst/>
              <a:gdLst/>
              <a:ahLst/>
              <a:cxnLst/>
              <a:rect l="l" t="t" r="r" b="b"/>
              <a:pathLst>
                <a:path w="724" h="1059" extrusionOk="0">
                  <a:moveTo>
                    <a:pt x="235" y="0"/>
                  </a:moveTo>
                  <a:cubicBezTo>
                    <a:pt x="214" y="0"/>
                    <a:pt x="194" y="4"/>
                    <a:pt x="175" y="12"/>
                  </a:cubicBezTo>
                  <a:cubicBezTo>
                    <a:pt x="28" y="71"/>
                    <a:pt x="1" y="351"/>
                    <a:pt x="116" y="636"/>
                  </a:cubicBezTo>
                  <a:cubicBezTo>
                    <a:pt x="134" y="682"/>
                    <a:pt x="155" y="726"/>
                    <a:pt x="178" y="764"/>
                  </a:cubicBezTo>
                  <a:cubicBezTo>
                    <a:pt x="209" y="820"/>
                    <a:pt x="243" y="867"/>
                    <a:pt x="279" y="909"/>
                  </a:cubicBezTo>
                  <a:cubicBezTo>
                    <a:pt x="342" y="981"/>
                    <a:pt x="409" y="1029"/>
                    <a:pt x="473" y="1048"/>
                  </a:cubicBezTo>
                  <a:cubicBezTo>
                    <a:pt x="494" y="1055"/>
                    <a:pt x="514" y="1059"/>
                    <a:pt x="533" y="1059"/>
                  </a:cubicBezTo>
                  <a:cubicBezTo>
                    <a:pt x="554" y="1059"/>
                    <a:pt x="573" y="1055"/>
                    <a:pt x="592" y="1047"/>
                  </a:cubicBezTo>
                  <a:lnTo>
                    <a:pt x="609" y="1039"/>
                  </a:lnTo>
                  <a:cubicBezTo>
                    <a:pt x="660" y="1010"/>
                    <a:pt x="694" y="953"/>
                    <a:pt x="711" y="878"/>
                  </a:cubicBezTo>
                  <a:cubicBezTo>
                    <a:pt x="720" y="832"/>
                    <a:pt x="724" y="780"/>
                    <a:pt x="720" y="726"/>
                  </a:cubicBezTo>
                  <a:cubicBezTo>
                    <a:pt x="717" y="629"/>
                    <a:pt x="694" y="525"/>
                    <a:pt x="651" y="420"/>
                  </a:cubicBezTo>
                  <a:cubicBezTo>
                    <a:pt x="552" y="172"/>
                    <a:pt x="377" y="0"/>
                    <a:pt x="235" y="0"/>
                  </a:cubicBezTo>
                  <a:close/>
                </a:path>
              </a:pathLst>
            </a:custGeom>
            <a:solidFill>
              <a:srgbClr val="0000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sp>
          <p:nvSpPr>
            <p:cNvPr id="78" name="Google Shape;2326;p56"/>
            <p:cNvSpPr/>
            <p:nvPr/>
          </p:nvSpPr>
          <p:spPr>
            <a:xfrm flipH="1">
              <a:off x="1659673" y="1488357"/>
              <a:ext cx="35958" cy="52707"/>
            </a:xfrm>
            <a:custGeom>
              <a:avLst/>
              <a:gdLst/>
              <a:ahLst/>
              <a:cxnLst/>
              <a:rect l="l" t="t" r="r" b="b"/>
              <a:pathLst>
                <a:path w="721" h="1058" extrusionOk="0">
                  <a:moveTo>
                    <a:pt x="222" y="1"/>
                  </a:moveTo>
                  <a:cubicBezTo>
                    <a:pt x="202" y="1"/>
                    <a:pt x="183" y="4"/>
                    <a:pt x="165" y="12"/>
                  </a:cubicBezTo>
                  <a:cubicBezTo>
                    <a:pt x="153" y="16"/>
                    <a:pt x="145" y="22"/>
                    <a:pt x="135" y="29"/>
                  </a:cubicBezTo>
                  <a:cubicBezTo>
                    <a:pt x="14" y="114"/>
                    <a:pt x="0" y="374"/>
                    <a:pt x="106" y="637"/>
                  </a:cubicBezTo>
                  <a:cubicBezTo>
                    <a:pt x="205" y="886"/>
                    <a:pt x="380" y="1058"/>
                    <a:pt x="522" y="1058"/>
                  </a:cubicBezTo>
                  <a:cubicBezTo>
                    <a:pt x="543" y="1058"/>
                    <a:pt x="563" y="1054"/>
                    <a:pt x="581" y="1047"/>
                  </a:cubicBezTo>
                  <a:cubicBezTo>
                    <a:pt x="602" y="1038"/>
                    <a:pt x="622" y="1025"/>
                    <a:pt x="637" y="1007"/>
                  </a:cubicBezTo>
                  <a:cubicBezTo>
                    <a:pt x="678" y="963"/>
                    <a:pt x="703" y="897"/>
                    <a:pt x="710" y="815"/>
                  </a:cubicBezTo>
                  <a:cubicBezTo>
                    <a:pt x="721" y="702"/>
                    <a:pt x="699" y="562"/>
                    <a:pt x="641" y="421"/>
                  </a:cubicBezTo>
                  <a:cubicBezTo>
                    <a:pt x="559" y="218"/>
                    <a:pt x="427" y="66"/>
                    <a:pt x="304" y="17"/>
                  </a:cubicBezTo>
                  <a:cubicBezTo>
                    <a:pt x="276" y="7"/>
                    <a:pt x="248" y="1"/>
                    <a:pt x="222" y="1"/>
                  </a:cubicBezTo>
                  <a:close/>
                </a:path>
              </a:pathLst>
            </a:custGeom>
            <a:solidFill>
              <a:srgbClr val="0000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cs typeface="Arial"/>
                <a:sym typeface="Arial"/>
              </a:endParaRPr>
            </a:p>
          </p:txBody>
        </p:sp>
      </p:grpSp>
      <p:sp>
        <p:nvSpPr>
          <p:cNvPr id="79" name="Google Shape;2327;p56"/>
          <p:cNvSpPr txBox="1">
            <a:spLocks/>
          </p:cNvSpPr>
          <p:nvPr/>
        </p:nvSpPr>
        <p:spPr>
          <a:xfrm>
            <a:off x="3263612" y="4978194"/>
            <a:ext cx="1688697" cy="1594821"/>
          </a:xfrm>
          <a:prstGeom prst="rect">
            <a:avLst/>
          </a:prstGeom>
          <a:noFill/>
          <a:ln w="9525" cap="flat" cmpd="sng">
            <a:solidFill>
              <a:srgbClr val="000000"/>
            </a:solidFill>
            <a:prstDash val="solid"/>
            <a:round/>
            <a:headEnd type="none" w="sm" len="sm"/>
            <a:tailEnd type="none" w="sm" len="sm"/>
          </a:ln>
        </p:spPr>
        <p:txBody>
          <a:bodyPr spcFirstLastPara="1" wrap="square" lIns="182875" tIns="91425" rIns="18287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1pPr>
            <a:lvl2pPr marL="914400" marR="0" lvl="1"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2pPr>
            <a:lvl3pPr marL="1371600" marR="0" lvl="2"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3pPr>
            <a:lvl4pPr marL="1828800" marR="0" lvl="3"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4pPr>
            <a:lvl5pPr marL="2286000" marR="0" lvl="4"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5pPr>
            <a:lvl6pPr marL="2743200" marR="0" lvl="5"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6pPr>
            <a:lvl7pPr marL="3200400" marR="0" lvl="6"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7pPr>
            <a:lvl8pPr marL="3657600" marR="0" lvl="7"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8pPr>
            <a:lvl9pPr marL="4114800" marR="0" lvl="8" indent="-304800" algn="l" rtl="0">
              <a:lnSpc>
                <a:spcPct val="100000"/>
              </a:lnSpc>
              <a:spcBef>
                <a:spcPts val="1600"/>
              </a:spcBef>
              <a:spcAft>
                <a:spcPts val="1600"/>
              </a:spcAft>
              <a:buClr>
                <a:srgbClr val="000000"/>
              </a:buClr>
              <a:buSzPts val="1200"/>
              <a:buFont typeface="Roboto"/>
              <a:buChar char="■"/>
              <a:defRPr sz="1200" b="0" i="0" u="none" strike="noStrike" cap="none">
                <a:solidFill>
                  <a:srgbClr val="000000"/>
                </a:solidFill>
                <a:latin typeface="Roboto"/>
                <a:ea typeface="Roboto"/>
                <a:cs typeface="Roboto"/>
                <a:sym typeface="Roboto"/>
              </a:defRPr>
            </a:lvl9pPr>
          </a:lstStyle>
          <a:p>
            <a:pPr marL="0" marR="0" lvl="0" indent="0" algn="ctr" defTabSz="914400" rtl="0" eaLnBrk="1" fontAlgn="auto" latinLnBrk="0" hangingPunct="1">
              <a:lnSpc>
                <a:spcPct val="100000"/>
              </a:lnSpc>
              <a:spcBef>
                <a:spcPts val="0"/>
              </a:spcBef>
              <a:spcAft>
                <a:spcPts val="1600"/>
              </a:spcAft>
              <a:buClr>
                <a:srgbClr val="000000"/>
              </a:buClr>
              <a:buSzPts val="1200"/>
              <a:buFont typeface="Roboto"/>
              <a:buNone/>
              <a:tabLst/>
              <a:defRPr/>
            </a:pPr>
            <a:endParaRPr kumimoji="0" lang="en-US" sz="1200" b="0" i="0" u="none" strike="noStrike" kern="0" cap="none" spc="0" normalizeH="0" baseline="0" noProof="0" dirty="0">
              <a:ln>
                <a:noFill/>
              </a:ln>
              <a:solidFill>
                <a:srgbClr val="000000"/>
              </a:solidFill>
              <a:effectLst/>
              <a:uLnTx/>
              <a:uFillTx/>
              <a:latin typeface="+mn-lt"/>
              <a:sym typeface="Roboto"/>
            </a:endParaRPr>
          </a:p>
        </p:txBody>
      </p:sp>
      <p:sp>
        <p:nvSpPr>
          <p:cNvPr id="80" name="Google Shape;2328;p56"/>
          <p:cNvSpPr txBox="1">
            <a:spLocks/>
          </p:cNvSpPr>
          <p:nvPr/>
        </p:nvSpPr>
        <p:spPr>
          <a:xfrm>
            <a:off x="5243842" y="4978195"/>
            <a:ext cx="1763073" cy="1593560"/>
          </a:xfrm>
          <a:prstGeom prst="rect">
            <a:avLst/>
          </a:prstGeom>
          <a:noFill/>
          <a:ln w="9525" cap="flat" cmpd="sng">
            <a:solidFill>
              <a:srgbClr val="000000"/>
            </a:solidFill>
            <a:prstDash val="solid"/>
            <a:round/>
            <a:headEnd type="none" w="sm" len="sm"/>
            <a:tailEnd type="none" w="sm" len="sm"/>
          </a:ln>
        </p:spPr>
        <p:txBody>
          <a:bodyPr spcFirstLastPara="1" wrap="square" lIns="182875" tIns="91425" rIns="18287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1pPr>
            <a:lvl2pPr marL="914400" marR="0" lvl="1"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2pPr>
            <a:lvl3pPr marL="1371600" marR="0" lvl="2"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3pPr>
            <a:lvl4pPr marL="1828800" marR="0" lvl="3"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4pPr>
            <a:lvl5pPr marL="2286000" marR="0" lvl="4"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5pPr>
            <a:lvl6pPr marL="2743200" marR="0" lvl="5"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6pPr>
            <a:lvl7pPr marL="3200400" marR="0" lvl="6"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7pPr>
            <a:lvl8pPr marL="3657600" marR="0" lvl="7"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8pPr>
            <a:lvl9pPr marL="4114800" marR="0" lvl="8" indent="-304800" algn="l" rtl="0">
              <a:lnSpc>
                <a:spcPct val="100000"/>
              </a:lnSpc>
              <a:spcBef>
                <a:spcPts val="1600"/>
              </a:spcBef>
              <a:spcAft>
                <a:spcPts val="1600"/>
              </a:spcAft>
              <a:buClr>
                <a:srgbClr val="000000"/>
              </a:buClr>
              <a:buSzPts val="1200"/>
              <a:buFont typeface="Roboto"/>
              <a:buChar char="■"/>
              <a:defRPr sz="1200" b="0" i="0" u="none" strike="noStrike" cap="none">
                <a:solidFill>
                  <a:srgbClr val="000000"/>
                </a:solidFill>
                <a:latin typeface="Roboto"/>
                <a:ea typeface="Roboto"/>
                <a:cs typeface="Roboto"/>
                <a:sym typeface="Roboto"/>
              </a:defRPr>
            </a:lvl9pPr>
          </a:lstStyle>
          <a:p>
            <a:pPr marL="0" marR="0" lvl="0" indent="0" algn="ctr" defTabSz="914400" rtl="0" eaLnBrk="1" fontAlgn="auto" latinLnBrk="0" hangingPunct="1">
              <a:lnSpc>
                <a:spcPct val="100000"/>
              </a:lnSpc>
              <a:spcBef>
                <a:spcPts val="0"/>
              </a:spcBef>
              <a:spcAft>
                <a:spcPts val="1600"/>
              </a:spcAft>
              <a:buClr>
                <a:srgbClr val="000000"/>
              </a:buClr>
              <a:buSzPts val="1200"/>
              <a:buFont typeface="Roboto"/>
              <a:buNone/>
              <a:tabLst/>
              <a:defRPr/>
            </a:pPr>
            <a:endParaRPr kumimoji="0" lang="en-US" sz="1200" b="0" i="0" u="none" strike="noStrike" kern="0" cap="none" spc="0" normalizeH="0" baseline="0" noProof="0" dirty="0">
              <a:ln>
                <a:noFill/>
              </a:ln>
              <a:solidFill>
                <a:srgbClr val="000000"/>
              </a:solidFill>
              <a:effectLst/>
              <a:uLnTx/>
              <a:uFillTx/>
              <a:latin typeface="+mn-lt"/>
              <a:sym typeface="Roboto"/>
            </a:endParaRPr>
          </a:p>
        </p:txBody>
      </p:sp>
      <p:sp>
        <p:nvSpPr>
          <p:cNvPr id="81" name="Google Shape;2329;p56"/>
          <p:cNvSpPr txBox="1">
            <a:spLocks/>
          </p:cNvSpPr>
          <p:nvPr/>
        </p:nvSpPr>
        <p:spPr>
          <a:xfrm>
            <a:off x="7322114" y="4978195"/>
            <a:ext cx="1763073" cy="1593560"/>
          </a:xfrm>
          <a:prstGeom prst="rect">
            <a:avLst/>
          </a:prstGeom>
          <a:noFill/>
          <a:ln w="9525" cap="flat" cmpd="sng">
            <a:solidFill>
              <a:srgbClr val="000000"/>
            </a:solidFill>
            <a:prstDash val="solid"/>
            <a:round/>
            <a:headEnd type="none" w="sm" len="sm"/>
            <a:tailEnd type="none" w="sm" len="sm"/>
          </a:ln>
        </p:spPr>
        <p:txBody>
          <a:bodyPr spcFirstLastPara="1" wrap="square" lIns="182875" tIns="91425" rIns="18287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1pPr>
            <a:lvl2pPr marL="914400" marR="0" lvl="1"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2pPr>
            <a:lvl3pPr marL="1371600" marR="0" lvl="2"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3pPr>
            <a:lvl4pPr marL="1828800" marR="0" lvl="3"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4pPr>
            <a:lvl5pPr marL="2286000" marR="0" lvl="4"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5pPr>
            <a:lvl6pPr marL="2743200" marR="0" lvl="5"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6pPr>
            <a:lvl7pPr marL="3200400" marR="0" lvl="6"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7pPr>
            <a:lvl8pPr marL="3657600" marR="0" lvl="7" indent="-304800" algn="l" rtl="0">
              <a:lnSpc>
                <a:spcPct val="100000"/>
              </a:lnSpc>
              <a:spcBef>
                <a:spcPts val="1600"/>
              </a:spcBef>
              <a:spcAft>
                <a:spcPts val="0"/>
              </a:spcAft>
              <a:buClr>
                <a:srgbClr val="000000"/>
              </a:buClr>
              <a:buSzPts val="1200"/>
              <a:buFont typeface="Roboto"/>
              <a:buChar char="○"/>
              <a:defRPr sz="1200" b="0" i="0" u="none" strike="noStrike" cap="none">
                <a:solidFill>
                  <a:srgbClr val="000000"/>
                </a:solidFill>
                <a:latin typeface="Roboto"/>
                <a:ea typeface="Roboto"/>
                <a:cs typeface="Roboto"/>
                <a:sym typeface="Roboto"/>
              </a:defRPr>
            </a:lvl8pPr>
            <a:lvl9pPr marL="4114800" marR="0" lvl="8" indent="-304800" algn="l" rtl="0">
              <a:lnSpc>
                <a:spcPct val="100000"/>
              </a:lnSpc>
              <a:spcBef>
                <a:spcPts val="1600"/>
              </a:spcBef>
              <a:spcAft>
                <a:spcPts val="1600"/>
              </a:spcAft>
              <a:buClr>
                <a:srgbClr val="000000"/>
              </a:buClr>
              <a:buSzPts val="1200"/>
              <a:buFont typeface="Roboto"/>
              <a:buChar char="■"/>
              <a:defRPr sz="1200" b="0" i="0" u="none" strike="noStrike" cap="none">
                <a:solidFill>
                  <a:srgbClr val="000000"/>
                </a:solidFill>
                <a:latin typeface="Roboto"/>
                <a:ea typeface="Roboto"/>
                <a:cs typeface="Roboto"/>
                <a:sym typeface="Roboto"/>
              </a:defRPr>
            </a:lvl9pPr>
          </a:lstStyle>
          <a:p>
            <a:pPr marL="0" marR="0" lvl="0" indent="0" algn="ctr" defTabSz="914400" rtl="0" eaLnBrk="1" fontAlgn="auto" latinLnBrk="0" hangingPunct="1">
              <a:lnSpc>
                <a:spcPct val="100000"/>
              </a:lnSpc>
              <a:spcBef>
                <a:spcPts val="0"/>
              </a:spcBef>
              <a:spcAft>
                <a:spcPts val="1600"/>
              </a:spcAft>
              <a:buClr>
                <a:srgbClr val="000000"/>
              </a:buClr>
              <a:buSzPts val="1200"/>
              <a:buFont typeface="Roboto"/>
              <a:buNone/>
              <a:tabLst/>
              <a:defRPr/>
            </a:pPr>
            <a:endParaRPr kumimoji="0" lang="en-US" sz="1200" b="0" i="0" u="none" strike="noStrike" kern="0" cap="none" spc="0" normalizeH="0" baseline="0" noProof="0" dirty="0">
              <a:ln>
                <a:noFill/>
              </a:ln>
              <a:solidFill>
                <a:srgbClr val="000000"/>
              </a:solidFill>
              <a:effectLst/>
              <a:uLnTx/>
              <a:uFillTx/>
              <a:latin typeface="+mn-lt"/>
              <a:sym typeface="Roboto"/>
            </a:endParaRPr>
          </a:p>
        </p:txBody>
      </p:sp>
      <p:sp>
        <p:nvSpPr>
          <p:cNvPr id="82" name="Google Shape;2330;p56"/>
          <p:cNvSpPr txBox="1">
            <a:spLocks/>
          </p:cNvSpPr>
          <p:nvPr/>
        </p:nvSpPr>
        <p:spPr>
          <a:xfrm>
            <a:off x="5243935" y="4464485"/>
            <a:ext cx="1763073" cy="513600"/>
          </a:xfrm>
          <a:prstGeom prst="rect">
            <a:avLst/>
          </a:prstGeom>
          <a:solidFill>
            <a:srgbClr val="FFBDBC"/>
          </a:solidFill>
          <a:ln w="9525" cap="flat" cmpd="sng">
            <a:solidFill>
              <a:srgbClr val="191919"/>
            </a:solidFill>
            <a:prstDash val="solid"/>
            <a:round/>
            <a:headEnd type="none" w="sm" len="sm"/>
            <a:tailEnd type="none" w="sm" len="sm"/>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1pPr>
            <a:lvl2pPr marR="0" lvl="1"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2pPr>
            <a:lvl3pPr marR="0" lvl="2"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3pPr>
            <a:lvl4pPr marR="0" lvl="3"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4pPr>
            <a:lvl5pPr marR="0" lvl="4"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5pPr>
            <a:lvl6pPr marR="0" lvl="5"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6pPr>
            <a:lvl7pPr marR="0" lvl="6"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7pPr>
            <a:lvl8pPr marR="0" lvl="7"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8pPr>
            <a:lvl9pPr marR="0" lvl="8"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9pPr>
          </a:lstStyle>
          <a:p>
            <a:pPr marL="0" marR="0" lvl="0" indent="0" algn="ctr" defTabSz="914400" rtl="0" eaLnBrk="1" fontAlgn="auto" latinLnBrk="0" hangingPunct="1">
              <a:lnSpc>
                <a:spcPct val="100000"/>
              </a:lnSpc>
              <a:spcBef>
                <a:spcPts val="0"/>
              </a:spcBef>
              <a:spcAft>
                <a:spcPts val="0"/>
              </a:spcAft>
              <a:buClr>
                <a:srgbClr val="000000"/>
              </a:buClr>
              <a:buSzPts val="3500"/>
              <a:buFont typeface="Fira Sans Extra Condensed SemiBold"/>
              <a:buNone/>
              <a:tabLst/>
              <a:defRPr/>
            </a:pPr>
            <a:endParaRPr kumimoji="0" lang="es-CR" sz="1800" b="0" i="0" u="none" strike="noStrike" kern="0" cap="none" spc="0" normalizeH="0" baseline="0" noProof="0" dirty="0">
              <a:ln>
                <a:noFill/>
              </a:ln>
              <a:solidFill>
                <a:srgbClr val="000000"/>
              </a:solidFill>
              <a:effectLst/>
              <a:uLnTx/>
              <a:uFillTx/>
              <a:latin typeface="+mn-lt"/>
              <a:sym typeface="Fira Sans Extra Condensed SemiBold"/>
            </a:endParaRPr>
          </a:p>
        </p:txBody>
      </p:sp>
      <p:sp>
        <p:nvSpPr>
          <p:cNvPr id="83" name="Google Shape;2331;p56"/>
          <p:cNvSpPr txBox="1">
            <a:spLocks/>
          </p:cNvSpPr>
          <p:nvPr/>
        </p:nvSpPr>
        <p:spPr>
          <a:xfrm>
            <a:off x="3263719" y="4464485"/>
            <a:ext cx="1688697" cy="513600"/>
          </a:xfrm>
          <a:prstGeom prst="rect">
            <a:avLst/>
          </a:prstGeom>
          <a:solidFill>
            <a:srgbClr val="CCF5FC"/>
          </a:solidFill>
          <a:ln w="9525" cap="flat" cmpd="sng">
            <a:solidFill>
              <a:srgbClr val="191919"/>
            </a:solidFill>
            <a:prstDash val="solid"/>
            <a:round/>
            <a:headEnd type="none" w="sm" len="sm"/>
            <a:tailEnd type="none" w="sm" len="sm"/>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1pPr>
            <a:lvl2pPr marR="0" lvl="1"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2pPr>
            <a:lvl3pPr marR="0" lvl="2"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3pPr>
            <a:lvl4pPr marR="0" lvl="3"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4pPr>
            <a:lvl5pPr marR="0" lvl="4"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5pPr>
            <a:lvl6pPr marR="0" lvl="5"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6pPr>
            <a:lvl7pPr marR="0" lvl="6"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7pPr>
            <a:lvl8pPr marR="0" lvl="7"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8pPr>
            <a:lvl9pPr marR="0" lvl="8"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9pPr>
          </a:lstStyle>
          <a:p>
            <a:pPr marL="0" marR="0" lvl="0" indent="0" algn="ctr" defTabSz="914400" rtl="0" eaLnBrk="1" fontAlgn="auto" latinLnBrk="0" hangingPunct="1">
              <a:lnSpc>
                <a:spcPct val="100000"/>
              </a:lnSpc>
              <a:spcBef>
                <a:spcPts val="0"/>
              </a:spcBef>
              <a:spcAft>
                <a:spcPts val="0"/>
              </a:spcAft>
              <a:buClr>
                <a:srgbClr val="000000"/>
              </a:buClr>
              <a:buSzPts val="3500"/>
              <a:buFont typeface="Fira Sans Extra Condensed SemiBold"/>
              <a:buNone/>
              <a:tabLst/>
              <a:defRPr/>
            </a:pPr>
            <a:endParaRPr kumimoji="0" lang="es-CR" sz="1800" b="0" i="0" u="none" strike="noStrike" kern="0" cap="none" spc="0" normalizeH="0" baseline="0" noProof="0" dirty="0">
              <a:ln>
                <a:noFill/>
              </a:ln>
              <a:solidFill>
                <a:srgbClr val="000000"/>
              </a:solidFill>
              <a:effectLst/>
              <a:uLnTx/>
              <a:uFillTx/>
              <a:latin typeface="+mn-lt"/>
              <a:sym typeface="Fira Sans Extra Condensed SemiBold"/>
            </a:endParaRPr>
          </a:p>
        </p:txBody>
      </p:sp>
      <p:sp>
        <p:nvSpPr>
          <p:cNvPr id="84" name="Google Shape;2332;p56"/>
          <p:cNvSpPr txBox="1">
            <a:spLocks/>
          </p:cNvSpPr>
          <p:nvPr/>
        </p:nvSpPr>
        <p:spPr>
          <a:xfrm>
            <a:off x="7322114" y="4464485"/>
            <a:ext cx="1763073" cy="513600"/>
          </a:xfrm>
          <a:prstGeom prst="rect">
            <a:avLst/>
          </a:prstGeom>
          <a:solidFill>
            <a:srgbClr val="DDB9A3"/>
          </a:solidFill>
          <a:ln w="9525" cap="flat" cmpd="sng">
            <a:solidFill>
              <a:srgbClr val="191919"/>
            </a:solidFill>
            <a:prstDash val="solid"/>
            <a:round/>
            <a:headEnd type="none" w="sm" len="sm"/>
            <a:tailEnd type="none" w="sm" len="sm"/>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1pPr>
            <a:lvl2pPr marR="0" lvl="1"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2pPr>
            <a:lvl3pPr marR="0" lvl="2"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3pPr>
            <a:lvl4pPr marR="0" lvl="3"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4pPr>
            <a:lvl5pPr marR="0" lvl="4"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5pPr>
            <a:lvl6pPr marR="0" lvl="5"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6pPr>
            <a:lvl7pPr marR="0" lvl="6"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7pPr>
            <a:lvl8pPr marR="0" lvl="7"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8pPr>
            <a:lvl9pPr marR="0" lvl="8"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9pPr>
          </a:lstStyle>
          <a:p>
            <a:pPr lvl="0"/>
            <a:r>
              <a:rPr lang="es-CR" sz="1800" b="1" dirty="0" smtClean="0">
                <a:latin typeface="+mn-lt"/>
              </a:rPr>
              <a:t>Tecnología</a:t>
            </a:r>
            <a:endParaRPr kumimoji="0" lang="es-CR" sz="1800" b="0" i="0" u="none" strike="noStrike" kern="0" cap="none" spc="0" normalizeH="0" baseline="0" noProof="0" dirty="0">
              <a:ln>
                <a:noFill/>
              </a:ln>
              <a:solidFill>
                <a:srgbClr val="000000"/>
              </a:solidFill>
              <a:effectLst/>
              <a:uLnTx/>
              <a:uFillTx/>
              <a:latin typeface="+mn-lt"/>
              <a:sym typeface="Fira Sans Extra Condensed SemiBold"/>
            </a:endParaRPr>
          </a:p>
        </p:txBody>
      </p:sp>
      <p:grpSp>
        <p:nvGrpSpPr>
          <p:cNvPr id="85" name="Google Shape;2333;p56"/>
          <p:cNvGrpSpPr/>
          <p:nvPr/>
        </p:nvGrpSpPr>
        <p:grpSpPr>
          <a:xfrm>
            <a:off x="7962841" y="3822254"/>
            <a:ext cx="540240" cy="446541"/>
            <a:chOff x="8358804" y="1783639"/>
            <a:chExt cx="352430" cy="286869"/>
          </a:xfrm>
        </p:grpSpPr>
        <p:sp>
          <p:nvSpPr>
            <p:cNvPr id="86" name="Google Shape;2334;p56"/>
            <p:cNvSpPr/>
            <p:nvPr/>
          </p:nvSpPr>
          <p:spPr>
            <a:xfrm>
              <a:off x="8400412" y="1790609"/>
              <a:ext cx="289234" cy="178257"/>
            </a:xfrm>
            <a:custGeom>
              <a:avLst/>
              <a:gdLst/>
              <a:ahLst/>
              <a:cxnLst/>
              <a:rect l="l" t="t" r="r" b="b"/>
              <a:pathLst>
                <a:path w="9419" h="5805" extrusionOk="0">
                  <a:moveTo>
                    <a:pt x="1804" y="1"/>
                  </a:moveTo>
                  <a:cubicBezTo>
                    <a:pt x="1366" y="1"/>
                    <a:pt x="999" y="331"/>
                    <a:pt x="954" y="766"/>
                  </a:cubicBezTo>
                  <a:lnTo>
                    <a:pt x="832" y="1921"/>
                  </a:lnTo>
                  <a:cubicBezTo>
                    <a:pt x="797" y="2252"/>
                    <a:pt x="572" y="2522"/>
                    <a:pt x="272" y="2625"/>
                  </a:cubicBezTo>
                  <a:cubicBezTo>
                    <a:pt x="112" y="2680"/>
                    <a:pt x="0" y="2827"/>
                    <a:pt x="0" y="2996"/>
                  </a:cubicBezTo>
                  <a:lnTo>
                    <a:pt x="0" y="4918"/>
                  </a:lnTo>
                  <a:cubicBezTo>
                    <a:pt x="21" y="4914"/>
                    <a:pt x="42" y="4912"/>
                    <a:pt x="63" y="4912"/>
                  </a:cubicBezTo>
                  <a:cubicBezTo>
                    <a:pt x="370" y="4912"/>
                    <a:pt x="696" y="5333"/>
                    <a:pt x="1373" y="5804"/>
                  </a:cubicBezTo>
                  <a:lnTo>
                    <a:pt x="9419" y="5804"/>
                  </a:lnTo>
                  <a:lnTo>
                    <a:pt x="9417" y="4298"/>
                  </a:lnTo>
                  <a:cubicBezTo>
                    <a:pt x="9417" y="3777"/>
                    <a:pt x="8994" y="3356"/>
                    <a:pt x="8473" y="3356"/>
                  </a:cubicBezTo>
                  <a:lnTo>
                    <a:pt x="5145" y="3356"/>
                  </a:lnTo>
                  <a:lnTo>
                    <a:pt x="5065" y="1070"/>
                  </a:lnTo>
                  <a:lnTo>
                    <a:pt x="6297" y="1070"/>
                  </a:lnTo>
                  <a:lnTo>
                    <a:pt x="6297" y="1"/>
                  </a:lnTo>
                  <a:close/>
                </a:path>
              </a:pathLst>
            </a:custGeom>
            <a:solidFill>
              <a:srgbClr val="FF9C9B"/>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87" name="Google Shape;2335;p56"/>
            <p:cNvSpPr/>
            <p:nvPr/>
          </p:nvSpPr>
          <p:spPr>
            <a:xfrm>
              <a:off x="8442420" y="1968866"/>
              <a:ext cx="185136" cy="39613"/>
            </a:xfrm>
            <a:custGeom>
              <a:avLst/>
              <a:gdLst/>
              <a:ahLst/>
              <a:cxnLst/>
              <a:rect l="l" t="t" r="r" b="b"/>
              <a:pathLst>
                <a:path w="6029" h="1290" extrusionOk="0">
                  <a:moveTo>
                    <a:pt x="1" y="1"/>
                  </a:moveTo>
                  <a:cubicBezTo>
                    <a:pt x="843" y="587"/>
                    <a:pt x="1633" y="1253"/>
                    <a:pt x="1632" y="1290"/>
                  </a:cubicBezTo>
                  <a:lnTo>
                    <a:pt x="4506" y="1290"/>
                  </a:lnTo>
                  <a:cubicBezTo>
                    <a:pt x="4626" y="559"/>
                    <a:pt x="5264" y="1"/>
                    <a:pt x="6028" y="1"/>
                  </a:cubicBezTo>
                  <a:close/>
                </a:path>
              </a:pathLst>
            </a:custGeom>
            <a:solidFill>
              <a:srgbClr val="FAF7F5"/>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88" name="Google Shape;2336;p56"/>
            <p:cNvSpPr/>
            <p:nvPr/>
          </p:nvSpPr>
          <p:spPr>
            <a:xfrm>
              <a:off x="8627648" y="1968866"/>
              <a:ext cx="76646" cy="39613"/>
            </a:xfrm>
            <a:custGeom>
              <a:avLst/>
              <a:gdLst/>
              <a:ahLst/>
              <a:cxnLst/>
              <a:rect l="l" t="t" r="r" b="b"/>
              <a:pathLst>
                <a:path w="2496" h="1290" extrusionOk="0">
                  <a:moveTo>
                    <a:pt x="1" y="1"/>
                  </a:moveTo>
                  <a:lnTo>
                    <a:pt x="1547" y="1290"/>
                  </a:lnTo>
                  <a:lnTo>
                    <a:pt x="2496" y="1290"/>
                  </a:lnTo>
                  <a:lnTo>
                    <a:pt x="2496" y="1"/>
                  </a:lnTo>
                  <a:close/>
                </a:path>
              </a:pathLst>
            </a:custGeom>
            <a:solidFill>
              <a:srgbClr val="FAF7F5"/>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89" name="Google Shape;2337;p56"/>
            <p:cNvSpPr/>
            <p:nvPr/>
          </p:nvSpPr>
          <p:spPr>
            <a:xfrm>
              <a:off x="8502699" y="1823436"/>
              <a:ext cx="93781" cy="70259"/>
            </a:xfrm>
            <a:custGeom>
              <a:avLst/>
              <a:gdLst/>
              <a:ahLst/>
              <a:cxnLst/>
              <a:rect l="l" t="t" r="r" b="b"/>
              <a:pathLst>
                <a:path w="3054" h="2288" extrusionOk="0">
                  <a:moveTo>
                    <a:pt x="0" y="1"/>
                  </a:moveTo>
                  <a:lnTo>
                    <a:pt x="0" y="2287"/>
                  </a:lnTo>
                  <a:lnTo>
                    <a:pt x="3054" y="2287"/>
                  </a:lnTo>
                  <a:lnTo>
                    <a:pt x="2385" y="1"/>
                  </a:lnTo>
                  <a:close/>
                </a:path>
              </a:pathLst>
            </a:custGeom>
            <a:solidFill>
              <a:srgbClr val="FAF7F5"/>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90" name="Google Shape;2338;p56"/>
            <p:cNvSpPr/>
            <p:nvPr/>
          </p:nvSpPr>
          <p:spPr>
            <a:xfrm>
              <a:off x="8580143" y="1968866"/>
              <a:ext cx="94917" cy="94825"/>
            </a:xfrm>
            <a:custGeom>
              <a:avLst/>
              <a:gdLst/>
              <a:ahLst/>
              <a:cxnLst/>
              <a:rect l="l" t="t" r="r" b="b"/>
              <a:pathLst>
                <a:path w="3091" h="3088" extrusionOk="0">
                  <a:moveTo>
                    <a:pt x="1546" y="1"/>
                  </a:moveTo>
                  <a:cubicBezTo>
                    <a:pt x="693" y="1"/>
                    <a:pt x="1" y="691"/>
                    <a:pt x="1" y="1543"/>
                  </a:cubicBezTo>
                  <a:cubicBezTo>
                    <a:pt x="1" y="2397"/>
                    <a:pt x="691" y="3088"/>
                    <a:pt x="1546" y="3088"/>
                  </a:cubicBezTo>
                  <a:cubicBezTo>
                    <a:pt x="2399" y="3088"/>
                    <a:pt x="3091" y="2397"/>
                    <a:pt x="3091" y="1543"/>
                  </a:cubicBezTo>
                  <a:cubicBezTo>
                    <a:pt x="3091" y="691"/>
                    <a:pt x="2400" y="1"/>
                    <a:pt x="1546" y="1"/>
                  </a:cubicBezTo>
                  <a:close/>
                </a:path>
              </a:pathLst>
            </a:custGeom>
            <a:solidFill>
              <a:srgbClr val="CCF5FC"/>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91" name="Google Shape;2339;p56"/>
            <p:cNvSpPr/>
            <p:nvPr/>
          </p:nvSpPr>
          <p:spPr>
            <a:xfrm>
              <a:off x="8365590" y="1910154"/>
              <a:ext cx="153169" cy="152923"/>
            </a:xfrm>
            <a:custGeom>
              <a:avLst/>
              <a:gdLst/>
              <a:ahLst/>
              <a:cxnLst/>
              <a:rect l="l" t="t" r="r" b="b"/>
              <a:pathLst>
                <a:path w="4988" h="4980" extrusionOk="0">
                  <a:moveTo>
                    <a:pt x="2494" y="0"/>
                  </a:moveTo>
                  <a:cubicBezTo>
                    <a:pt x="1120" y="0"/>
                    <a:pt x="1" y="1116"/>
                    <a:pt x="1" y="2490"/>
                  </a:cubicBezTo>
                  <a:cubicBezTo>
                    <a:pt x="1" y="3863"/>
                    <a:pt x="1120" y="4979"/>
                    <a:pt x="2494" y="4979"/>
                  </a:cubicBezTo>
                  <a:cubicBezTo>
                    <a:pt x="3870" y="4979"/>
                    <a:pt x="4987" y="3862"/>
                    <a:pt x="4987" y="2490"/>
                  </a:cubicBezTo>
                  <a:cubicBezTo>
                    <a:pt x="4987" y="1116"/>
                    <a:pt x="3870" y="0"/>
                    <a:pt x="2494" y="0"/>
                  </a:cubicBezTo>
                  <a:close/>
                </a:path>
              </a:pathLst>
            </a:custGeom>
            <a:solidFill>
              <a:srgbClr val="CCF5FC"/>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92" name="Google Shape;2340;p56"/>
            <p:cNvSpPr/>
            <p:nvPr/>
          </p:nvSpPr>
          <p:spPr>
            <a:xfrm>
              <a:off x="8413340" y="1957781"/>
              <a:ext cx="57669" cy="57699"/>
            </a:xfrm>
            <a:custGeom>
              <a:avLst/>
              <a:gdLst/>
              <a:ahLst/>
              <a:cxnLst/>
              <a:rect l="l" t="t" r="r" b="b"/>
              <a:pathLst>
                <a:path w="1878" h="1879" extrusionOk="0">
                  <a:moveTo>
                    <a:pt x="939" y="1"/>
                  </a:moveTo>
                  <a:cubicBezTo>
                    <a:pt x="420" y="1"/>
                    <a:pt x="0" y="420"/>
                    <a:pt x="0" y="939"/>
                  </a:cubicBezTo>
                  <a:cubicBezTo>
                    <a:pt x="0" y="1457"/>
                    <a:pt x="420" y="1878"/>
                    <a:pt x="939" y="1878"/>
                  </a:cubicBezTo>
                  <a:cubicBezTo>
                    <a:pt x="1458" y="1878"/>
                    <a:pt x="1878" y="1457"/>
                    <a:pt x="1878" y="939"/>
                  </a:cubicBezTo>
                  <a:cubicBezTo>
                    <a:pt x="1878" y="420"/>
                    <a:pt x="1458" y="1"/>
                    <a:pt x="939" y="1"/>
                  </a:cubicBezTo>
                  <a:close/>
                </a:path>
              </a:pathLst>
            </a:custGeom>
            <a:solidFill>
              <a:srgbClr val="D1A184"/>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93" name="Google Shape;2341;p56"/>
            <p:cNvSpPr/>
            <p:nvPr/>
          </p:nvSpPr>
          <p:spPr>
            <a:xfrm>
              <a:off x="8609408" y="1999144"/>
              <a:ext cx="36296" cy="36266"/>
            </a:xfrm>
            <a:custGeom>
              <a:avLst/>
              <a:gdLst/>
              <a:ahLst/>
              <a:cxnLst/>
              <a:rect l="l" t="t" r="r" b="b"/>
              <a:pathLst>
                <a:path w="1182" h="1181" extrusionOk="0">
                  <a:moveTo>
                    <a:pt x="590" y="0"/>
                  </a:moveTo>
                  <a:cubicBezTo>
                    <a:pt x="265" y="0"/>
                    <a:pt x="1" y="264"/>
                    <a:pt x="1" y="591"/>
                  </a:cubicBezTo>
                  <a:cubicBezTo>
                    <a:pt x="1" y="917"/>
                    <a:pt x="265" y="1181"/>
                    <a:pt x="590" y="1181"/>
                  </a:cubicBezTo>
                  <a:cubicBezTo>
                    <a:pt x="918" y="1181"/>
                    <a:pt x="1182" y="917"/>
                    <a:pt x="1182" y="591"/>
                  </a:cubicBezTo>
                  <a:cubicBezTo>
                    <a:pt x="1182" y="267"/>
                    <a:pt x="918" y="3"/>
                    <a:pt x="590" y="0"/>
                  </a:cubicBezTo>
                  <a:close/>
                </a:path>
              </a:pathLst>
            </a:custGeom>
            <a:solidFill>
              <a:srgbClr val="D1A184"/>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94" name="Google Shape;2342;p56"/>
            <p:cNvSpPr/>
            <p:nvPr/>
          </p:nvSpPr>
          <p:spPr>
            <a:xfrm>
              <a:off x="8618098" y="1855249"/>
              <a:ext cx="31782" cy="38354"/>
            </a:xfrm>
            <a:custGeom>
              <a:avLst/>
              <a:gdLst/>
              <a:ahLst/>
              <a:cxnLst/>
              <a:rect l="l" t="t" r="r" b="b"/>
              <a:pathLst>
                <a:path w="1035" h="1249" extrusionOk="0">
                  <a:moveTo>
                    <a:pt x="1" y="0"/>
                  </a:moveTo>
                  <a:lnTo>
                    <a:pt x="1" y="1248"/>
                  </a:lnTo>
                  <a:lnTo>
                    <a:pt x="1035" y="1248"/>
                  </a:lnTo>
                  <a:lnTo>
                    <a:pt x="1035" y="0"/>
                  </a:lnTo>
                  <a:close/>
                </a:path>
              </a:pathLst>
            </a:custGeom>
            <a:solidFill>
              <a:srgbClr val="FFBDBC"/>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95" name="Google Shape;2343;p56"/>
            <p:cNvSpPr/>
            <p:nvPr/>
          </p:nvSpPr>
          <p:spPr>
            <a:xfrm>
              <a:off x="8640146" y="1934996"/>
              <a:ext cx="49408" cy="33901"/>
            </a:xfrm>
            <a:custGeom>
              <a:avLst/>
              <a:gdLst/>
              <a:ahLst/>
              <a:cxnLst/>
              <a:rect l="l" t="t" r="r" b="b"/>
              <a:pathLst>
                <a:path w="1609" h="1104" extrusionOk="0">
                  <a:moveTo>
                    <a:pt x="0" y="1"/>
                  </a:moveTo>
                  <a:lnTo>
                    <a:pt x="0" y="1104"/>
                  </a:lnTo>
                  <a:lnTo>
                    <a:pt x="1609" y="1104"/>
                  </a:lnTo>
                  <a:lnTo>
                    <a:pt x="1609" y="1"/>
                  </a:lnTo>
                  <a:close/>
                </a:path>
              </a:pathLst>
            </a:custGeom>
            <a:solidFill>
              <a:srgbClr val="FFE6B4"/>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96" name="Google Shape;2344;p56"/>
            <p:cNvSpPr/>
            <p:nvPr/>
          </p:nvSpPr>
          <p:spPr>
            <a:xfrm>
              <a:off x="8358804" y="1783639"/>
              <a:ext cx="352430" cy="286869"/>
            </a:xfrm>
            <a:custGeom>
              <a:avLst/>
              <a:gdLst/>
              <a:ahLst/>
              <a:cxnLst/>
              <a:rect l="l" t="t" r="r" b="b"/>
              <a:pathLst>
                <a:path w="11477" h="9342" extrusionOk="0">
                  <a:moveTo>
                    <a:pt x="6904" y="1521"/>
                  </a:moveTo>
                  <a:lnTo>
                    <a:pt x="7440" y="3359"/>
                  </a:lnTo>
                  <a:lnTo>
                    <a:pt x="4909" y="3359"/>
                  </a:lnTo>
                  <a:lnTo>
                    <a:pt x="4909" y="1521"/>
                  </a:lnTo>
                  <a:close/>
                  <a:moveTo>
                    <a:pt x="9256" y="2558"/>
                  </a:moveTo>
                  <a:lnTo>
                    <a:pt x="9256" y="3359"/>
                  </a:lnTo>
                  <a:lnTo>
                    <a:pt x="8669" y="3359"/>
                  </a:lnTo>
                  <a:lnTo>
                    <a:pt x="8669" y="2558"/>
                  </a:lnTo>
                  <a:close/>
                  <a:moveTo>
                    <a:pt x="9828" y="3806"/>
                  </a:moveTo>
                  <a:cubicBezTo>
                    <a:pt x="10225" y="3806"/>
                    <a:pt x="10548" y="4129"/>
                    <a:pt x="10548" y="4525"/>
                  </a:cubicBezTo>
                  <a:lnTo>
                    <a:pt x="10548" y="4705"/>
                  </a:lnTo>
                  <a:lnTo>
                    <a:pt x="9165" y="4705"/>
                  </a:lnTo>
                  <a:cubicBezTo>
                    <a:pt x="9040" y="4705"/>
                    <a:pt x="8941" y="4807"/>
                    <a:pt x="8941" y="4928"/>
                  </a:cubicBezTo>
                  <a:lnTo>
                    <a:pt x="8941" y="5807"/>
                  </a:lnTo>
                  <a:lnTo>
                    <a:pt x="7965" y="5807"/>
                  </a:lnTo>
                  <a:lnTo>
                    <a:pt x="7965" y="3806"/>
                  </a:lnTo>
                  <a:close/>
                  <a:moveTo>
                    <a:pt x="10548" y="5153"/>
                  </a:moveTo>
                  <a:lnTo>
                    <a:pt x="10548" y="5807"/>
                  </a:lnTo>
                  <a:lnTo>
                    <a:pt x="9388" y="5807"/>
                  </a:lnTo>
                  <a:lnTo>
                    <a:pt x="9388" y="5153"/>
                  </a:lnTo>
                  <a:close/>
                  <a:moveTo>
                    <a:pt x="7577" y="6256"/>
                  </a:moveTo>
                  <a:cubicBezTo>
                    <a:pt x="7327" y="6478"/>
                    <a:pt x="7143" y="6767"/>
                    <a:pt x="7049" y="7097"/>
                  </a:cubicBezTo>
                  <a:lnTo>
                    <a:pt x="5389" y="7097"/>
                  </a:lnTo>
                  <a:cubicBezTo>
                    <a:pt x="5418" y="6940"/>
                    <a:pt x="5433" y="6776"/>
                    <a:pt x="5433" y="6610"/>
                  </a:cubicBezTo>
                  <a:cubicBezTo>
                    <a:pt x="5433" y="6490"/>
                    <a:pt x="5425" y="6371"/>
                    <a:pt x="5408" y="6256"/>
                  </a:cubicBezTo>
                  <a:close/>
                  <a:moveTo>
                    <a:pt x="11023" y="6256"/>
                  </a:moveTo>
                  <a:lnTo>
                    <a:pt x="11023" y="7097"/>
                  </a:lnTo>
                  <a:lnTo>
                    <a:pt x="10457" y="7097"/>
                  </a:lnTo>
                  <a:cubicBezTo>
                    <a:pt x="10363" y="6769"/>
                    <a:pt x="10178" y="6478"/>
                    <a:pt x="9929" y="6256"/>
                  </a:cubicBezTo>
                  <a:close/>
                  <a:moveTo>
                    <a:pt x="2715" y="4342"/>
                  </a:moveTo>
                  <a:cubicBezTo>
                    <a:pt x="3966" y="4342"/>
                    <a:pt x="4985" y="5358"/>
                    <a:pt x="4985" y="6608"/>
                  </a:cubicBezTo>
                  <a:cubicBezTo>
                    <a:pt x="4985" y="7859"/>
                    <a:pt x="3966" y="8873"/>
                    <a:pt x="2715" y="8873"/>
                  </a:cubicBezTo>
                  <a:cubicBezTo>
                    <a:pt x="1465" y="8873"/>
                    <a:pt x="446" y="7859"/>
                    <a:pt x="446" y="6608"/>
                  </a:cubicBezTo>
                  <a:cubicBezTo>
                    <a:pt x="446" y="5359"/>
                    <a:pt x="1463" y="4342"/>
                    <a:pt x="2715" y="4342"/>
                  </a:cubicBezTo>
                  <a:close/>
                  <a:moveTo>
                    <a:pt x="8754" y="6256"/>
                  </a:moveTo>
                  <a:cubicBezTo>
                    <a:pt x="9483" y="6256"/>
                    <a:pt x="10076" y="6848"/>
                    <a:pt x="10076" y="7575"/>
                  </a:cubicBezTo>
                  <a:cubicBezTo>
                    <a:pt x="10076" y="8304"/>
                    <a:pt x="9483" y="8895"/>
                    <a:pt x="8754" y="8895"/>
                  </a:cubicBezTo>
                  <a:cubicBezTo>
                    <a:pt x="8024" y="8895"/>
                    <a:pt x="7432" y="8303"/>
                    <a:pt x="7432" y="7575"/>
                  </a:cubicBezTo>
                  <a:cubicBezTo>
                    <a:pt x="7432" y="6848"/>
                    <a:pt x="8026" y="6256"/>
                    <a:pt x="8754" y="6256"/>
                  </a:cubicBezTo>
                  <a:close/>
                  <a:moveTo>
                    <a:pt x="3156" y="0"/>
                  </a:moveTo>
                  <a:cubicBezTo>
                    <a:pt x="2604" y="0"/>
                    <a:pt x="2142" y="416"/>
                    <a:pt x="2083" y="967"/>
                  </a:cubicBezTo>
                  <a:lnTo>
                    <a:pt x="1961" y="2121"/>
                  </a:lnTo>
                  <a:cubicBezTo>
                    <a:pt x="1936" y="2359"/>
                    <a:pt x="1775" y="2560"/>
                    <a:pt x="1551" y="2637"/>
                  </a:cubicBezTo>
                  <a:cubicBezTo>
                    <a:pt x="1298" y="2722"/>
                    <a:pt x="1130" y="2957"/>
                    <a:pt x="1130" y="3220"/>
                  </a:cubicBezTo>
                  <a:lnTo>
                    <a:pt x="1130" y="4406"/>
                  </a:lnTo>
                  <a:cubicBezTo>
                    <a:pt x="445" y="4899"/>
                    <a:pt x="0" y="5703"/>
                    <a:pt x="0" y="6608"/>
                  </a:cubicBezTo>
                  <a:cubicBezTo>
                    <a:pt x="0" y="8103"/>
                    <a:pt x="1219" y="9321"/>
                    <a:pt x="2716" y="9321"/>
                  </a:cubicBezTo>
                  <a:cubicBezTo>
                    <a:pt x="3887" y="9321"/>
                    <a:pt x="4886" y="8580"/>
                    <a:pt x="5267" y="7543"/>
                  </a:cubicBezTo>
                  <a:lnTo>
                    <a:pt x="6984" y="7543"/>
                  </a:lnTo>
                  <a:lnTo>
                    <a:pt x="6984" y="7574"/>
                  </a:lnTo>
                  <a:cubicBezTo>
                    <a:pt x="6984" y="8549"/>
                    <a:pt x="7778" y="9341"/>
                    <a:pt x="8756" y="9341"/>
                  </a:cubicBezTo>
                  <a:cubicBezTo>
                    <a:pt x="9731" y="9341"/>
                    <a:pt x="10526" y="8548"/>
                    <a:pt x="10526" y="7574"/>
                  </a:cubicBezTo>
                  <a:lnTo>
                    <a:pt x="10526" y="7543"/>
                  </a:lnTo>
                  <a:lnTo>
                    <a:pt x="11252" y="7543"/>
                  </a:lnTo>
                  <a:cubicBezTo>
                    <a:pt x="11377" y="7543"/>
                    <a:pt x="11476" y="7442"/>
                    <a:pt x="11476" y="7319"/>
                  </a:cubicBezTo>
                  <a:lnTo>
                    <a:pt x="11476" y="6030"/>
                  </a:lnTo>
                  <a:cubicBezTo>
                    <a:pt x="11475" y="5908"/>
                    <a:pt x="11374" y="5807"/>
                    <a:pt x="11251" y="5807"/>
                  </a:cubicBezTo>
                  <a:lnTo>
                    <a:pt x="10995" y="5807"/>
                  </a:lnTo>
                  <a:lnTo>
                    <a:pt x="10995" y="4525"/>
                  </a:lnTo>
                  <a:cubicBezTo>
                    <a:pt x="10995" y="3883"/>
                    <a:pt x="10472" y="3359"/>
                    <a:pt x="9828" y="3359"/>
                  </a:cubicBezTo>
                  <a:lnTo>
                    <a:pt x="9705" y="3359"/>
                  </a:lnTo>
                  <a:lnTo>
                    <a:pt x="9705" y="2335"/>
                  </a:lnTo>
                  <a:cubicBezTo>
                    <a:pt x="9705" y="2209"/>
                    <a:pt x="9604" y="2111"/>
                    <a:pt x="9482" y="2111"/>
                  </a:cubicBezTo>
                  <a:lnTo>
                    <a:pt x="8448" y="2111"/>
                  </a:lnTo>
                  <a:cubicBezTo>
                    <a:pt x="8323" y="2111"/>
                    <a:pt x="8224" y="2212"/>
                    <a:pt x="8224" y="2335"/>
                  </a:cubicBezTo>
                  <a:lnTo>
                    <a:pt x="8224" y="3359"/>
                  </a:lnTo>
                  <a:lnTo>
                    <a:pt x="7910" y="3359"/>
                  </a:lnTo>
                  <a:lnTo>
                    <a:pt x="7373" y="1520"/>
                  </a:lnTo>
                  <a:lnTo>
                    <a:pt x="7652" y="1520"/>
                  </a:lnTo>
                  <a:cubicBezTo>
                    <a:pt x="7776" y="1520"/>
                    <a:pt x="7876" y="1420"/>
                    <a:pt x="7876" y="1297"/>
                  </a:cubicBezTo>
                  <a:lnTo>
                    <a:pt x="7876" y="228"/>
                  </a:lnTo>
                  <a:cubicBezTo>
                    <a:pt x="7876" y="103"/>
                    <a:pt x="7775" y="5"/>
                    <a:pt x="7652" y="5"/>
                  </a:cubicBezTo>
                  <a:lnTo>
                    <a:pt x="6241" y="5"/>
                  </a:lnTo>
                  <a:cubicBezTo>
                    <a:pt x="6117" y="5"/>
                    <a:pt x="6016" y="106"/>
                    <a:pt x="6016" y="228"/>
                  </a:cubicBezTo>
                  <a:cubicBezTo>
                    <a:pt x="6016" y="351"/>
                    <a:pt x="6117" y="452"/>
                    <a:pt x="6241" y="452"/>
                  </a:cubicBezTo>
                  <a:lnTo>
                    <a:pt x="7429" y="452"/>
                  </a:lnTo>
                  <a:lnTo>
                    <a:pt x="7429" y="1071"/>
                  </a:lnTo>
                  <a:lnTo>
                    <a:pt x="4688" y="1071"/>
                  </a:lnTo>
                  <a:cubicBezTo>
                    <a:pt x="4564" y="1071"/>
                    <a:pt x="4463" y="1172"/>
                    <a:pt x="4463" y="1296"/>
                  </a:cubicBezTo>
                  <a:lnTo>
                    <a:pt x="4463" y="3580"/>
                  </a:lnTo>
                  <a:cubicBezTo>
                    <a:pt x="4463" y="3705"/>
                    <a:pt x="4564" y="3805"/>
                    <a:pt x="4688" y="3805"/>
                  </a:cubicBezTo>
                  <a:lnTo>
                    <a:pt x="7518" y="3805"/>
                  </a:lnTo>
                  <a:lnTo>
                    <a:pt x="7518" y="5805"/>
                  </a:lnTo>
                  <a:lnTo>
                    <a:pt x="5312" y="5805"/>
                  </a:lnTo>
                  <a:cubicBezTo>
                    <a:pt x="4969" y="4698"/>
                    <a:pt x="3935" y="3893"/>
                    <a:pt x="2716" y="3893"/>
                  </a:cubicBezTo>
                  <a:cubicBezTo>
                    <a:pt x="2310" y="3893"/>
                    <a:pt x="1924" y="3982"/>
                    <a:pt x="1578" y="4142"/>
                  </a:cubicBezTo>
                  <a:lnTo>
                    <a:pt x="1578" y="3218"/>
                  </a:lnTo>
                  <a:cubicBezTo>
                    <a:pt x="1578" y="3146"/>
                    <a:pt x="1625" y="3085"/>
                    <a:pt x="1697" y="3058"/>
                  </a:cubicBezTo>
                  <a:cubicBezTo>
                    <a:pt x="2086" y="2925"/>
                    <a:pt x="2366" y="2576"/>
                    <a:pt x="2408" y="2168"/>
                  </a:cubicBezTo>
                  <a:lnTo>
                    <a:pt x="2530" y="1012"/>
                  </a:lnTo>
                  <a:cubicBezTo>
                    <a:pt x="2562" y="691"/>
                    <a:pt x="2834" y="448"/>
                    <a:pt x="3156" y="448"/>
                  </a:cubicBezTo>
                  <a:lnTo>
                    <a:pt x="4212" y="448"/>
                  </a:lnTo>
                  <a:cubicBezTo>
                    <a:pt x="4337" y="448"/>
                    <a:pt x="4437" y="347"/>
                    <a:pt x="4437" y="225"/>
                  </a:cubicBezTo>
                  <a:cubicBezTo>
                    <a:pt x="4437" y="100"/>
                    <a:pt x="4336" y="0"/>
                    <a:pt x="4212" y="0"/>
                  </a:cubicBezTo>
                  <a:close/>
                </a:path>
              </a:pathLst>
            </a:custGeom>
            <a:solidFill>
              <a:srgbClr val="000000"/>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97" name="Google Shape;2345;p56"/>
            <p:cNvSpPr/>
            <p:nvPr/>
          </p:nvSpPr>
          <p:spPr>
            <a:xfrm>
              <a:off x="8406400" y="1950903"/>
              <a:ext cx="71548" cy="71395"/>
            </a:xfrm>
            <a:custGeom>
              <a:avLst/>
              <a:gdLst/>
              <a:ahLst/>
              <a:cxnLst/>
              <a:rect l="l" t="t" r="r" b="b"/>
              <a:pathLst>
                <a:path w="2330" h="2325" extrusionOk="0">
                  <a:moveTo>
                    <a:pt x="1165" y="449"/>
                  </a:moveTo>
                  <a:cubicBezTo>
                    <a:pt x="1560" y="449"/>
                    <a:pt x="1881" y="770"/>
                    <a:pt x="1881" y="1163"/>
                  </a:cubicBezTo>
                  <a:cubicBezTo>
                    <a:pt x="1881" y="1555"/>
                    <a:pt x="1560" y="1876"/>
                    <a:pt x="1165" y="1876"/>
                  </a:cubicBezTo>
                  <a:cubicBezTo>
                    <a:pt x="770" y="1876"/>
                    <a:pt x="451" y="1555"/>
                    <a:pt x="451" y="1163"/>
                  </a:cubicBezTo>
                  <a:cubicBezTo>
                    <a:pt x="451" y="769"/>
                    <a:pt x="770" y="449"/>
                    <a:pt x="1165" y="449"/>
                  </a:cubicBezTo>
                  <a:close/>
                  <a:moveTo>
                    <a:pt x="1165" y="0"/>
                  </a:moveTo>
                  <a:cubicBezTo>
                    <a:pt x="524" y="0"/>
                    <a:pt x="1" y="521"/>
                    <a:pt x="1" y="1163"/>
                  </a:cubicBezTo>
                  <a:cubicBezTo>
                    <a:pt x="1" y="1804"/>
                    <a:pt x="524" y="2325"/>
                    <a:pt x="1165" y="2325"/>
                  </a:cubicBezTo>
                  <a:cubicBezTo>
                    <a:pt x="1807" y="2325"/>
                    <a:pt x="2329" y="1804"/>
                    <a:pt x="2329" y="1163"/>
                  </a:cubicBezTo>
                  <a:cubicBezTo>
                    <a:pt x="2329" y="521"/>
                    <a:pt x="1807" y="0"/>
                    <a:pt x="1165" y="0"/>
                  </a:cubicBezTo>
                  <a:close/>
                </a:path>
              </a:pathLst>
            </a:custGeom>
            <a:solidFill>
              <a:srgbClr val="000000"/>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98" name="Google Shape;2346;p56"/>
            <p:cNvSpPr/>
            <p:nvPr/>
          </p:nvSpPr>
          <p:spPr>
            <a:xfrm>
              <a:off x="8602498" y="1992296"/>
              <a:ext cx="50145" cy="50023"/>
            </a:xfrm>
            <a:custGeom>
              <a:avLst/>
              <a:gdLst/>
              <a:ahLst/>
              <a:cxnLst/>
              <a:rect l="l" t="t" r="r" b="b"/>
              <a:pathLst>
                <a:path w="1633" h="1629" extrusionOk="0">
                  <a:moveTo>
                    <a:pt x="815" y="450"/>
                  </a:moveTo>
                  <a:cubicBezTo>
                    <a:pt x="1018" y="450"/>
                    <a:pt x="1182" y="615"/>
                    <a:pt x="1182" y="816"/>
                  </a:cubicBezTo>
                  <a:cubicBezTo>
                    <a:pt x="1182" y="1015"/>
                    <a:pt x="1018" y="1181"/>
                    <a:pt x="815" y="1181"/>
                  </a:cubicBezTo>
                  <a:cubicBezTo>
                    <a:pt x="615" y="1181"/>
                    <a:pt x="449" y="1018"/>
                    <a:pt x="449" y="816"/>
                  </a:cubicBezTo>
                  <a:cubicBezTo>
                    <a:pt x="449" y="615"/>
                    <a:pt x="615" y="450"/>
                    <a:pt x="815" y="450"/>
                  </a:cubicBezTo>
                  <a:close/>
                  <a:moveTo>
                    <a:pt x="815" y="0"/>
                  </a:moveTo>
                  <a:cubicBezTo>
                    <a:pt x="367" y="0"/>
                    <a:pt x="0" y="365"/>
                    <a:pt x="0" y="814"/>
                  </a:cubicBezTo>
                  <a:cubicBezTo>
                    <a:pt x="0" y="1263"/>
                    <a:pt x="365" y="1628"/>
                    <a:pt x="815" y="1628"/>
                  </a:cubicBezTo>
                  <a:cubicBezTo>
                    <a:pt x="1266" y="1628"/>
                    <a:pt x="1629" y="1263"/>
                    <a:pt x="1629" y="814"/>
                  </a:cubicBezTo>
                  <a:cubicBezTo>
                    <a:pt x="1632" y="367"/>
                    <a:pt x="1266" y="0"/>
                    <a:pt x="815" y="0"/>
                  </a:cubicBezTo>
                  <a:close/>
                </a:path>
              </a:pathLst>
            </a:custGeom>
            <a:solidFill>
              <a:srgbClr val="000000"/>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99" name="Google Shape;2347;p56"/>
            <p:cNvSpPr/>
            <p:nvPr/>
          </p:nvSpPr>
          <p:spPr>
            <a:xfrm>
              <a:off x="8511788" y="1783792"/>
              <a:ext cx="15077" cy="13757"/>
            </a:xfrm>
            <a:custGeom>
              <a:avLst/>
              <a:gdLst/>
              <a:ahLst/>
              <a:cxnLst/>
              <a:rect l="l" t="t" r="r" b="b"/>
              <a:pathLst>
                <a:path w="491" h="448" extrusionOk="0">
                  <a:moveTo>
                    <a:pt x="248" y="0"/>
                  </a:moveTo>
                  <a:cubicBezTo>
                    <a:pt x="204" y="0"/>
                    <a:pt x="161" y="12"/>
                    <a:pt x="124" y="37"/>
                  </a:cubicBezTo>
                  <a:cubicBezTo>
                    <a:pt x="34" y="95"/>
                    <a:pt x="0" y="213"/>
                    <a:pt x="41" y="309"/>
                  </a:cubicBezTo>
                  <a:cubicBezTo>
                    <a:pt x="76" y="392"/>
                    <a:pt x="158" y="448"/>
                    <a:pt x="247" y="448"/>
                  </a:cubicBezTo>
                  <a:cubicBezTo>
                    <a:pt x="251" y="448"/>
                    <a:pt x="256" y="447"/>
                    <a:pt x="260" y="447"/>
                  </a:cubicBezTo>
                  <a:cubicBezTo>
                    <a:pt x="351" y="443"/>
                    <a:pt x="433" y="380"/>
                    <a:pt x="461" y="292"/>
                  </a:cubicBezTo>
                  <a:cubicBezTo>
                    <a:pt x="490" y="204"/>
                    <a:pt x="459" y="101"/>
                    <a:pt x="385" y="45"/>
                  </a:cubicBezTo>
                  <a:cubicBezTo>
                    <a:pt x="344" y="15"/>
                    <a:pt x="296" y="0"/>
                    <a:pt x="248" y="0"/>
                  </a:cubicBezTo>
                  <a:close/>
                </a:path>
              </a:pathLst>
            </a:custGeom>
            <a:solidFill>
              <a:srgbClr val="000000"/>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sp>
        <p:nvSpPr>
          <p:cNvPr id="100" name="Google Shape;2362;p56"/>
          <p:cNvSpPr txBox="1">
            <a:spLocks/>
          </p:cNvSpPr>
          <p:nvPr/>
        </p:nvSpPr>
        <p:spPr>
          <a:xfrm>
            <a:off x="5243908" y="2934360"/>
            <a:ext cx="1763099" cy="365700"/>
          </a:xfrm>
          <a:prstGeom prst="rect">
            <a:avLst/>
          </a:prstGeom>
          <a:noFill/>
          <a:ln w="9525" cap="flat" cmpd="sng">
            <a:solidFill>
              <a:srgbClr val="191919"/>
            </a:solidFill>
            <a:prstDash val="solid"/>
            <a:round/>
            <a:headEnd type="none" w="sm" len="sm"/>
            <a:tailEnd type="none" w="sm" len="sm"/>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1pPr>
            <a:lvl2pPr marR="0" lvl="1"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2pPr>
            <a:lvl3pPr marR="0" lvl="2"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3pPr>
            <a:lvl4pPr marR="0" lvl="3"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4pPr>
            <a:lvl5pPr marR="0" lvl="4"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5pPr>
            <a:lvl6pPr marR="0" lvl="5"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6pPr>
            <a:lvl7pPr marR="0" lvl="6"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7pPr>
            <a:lvl8pPr marR="0" lvl="7"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8pPr>
            <a:lvl9pPr marR="0" lvl="8" algn="ctr" rtl="0">
              <a:lnSpc>
                <a:spcPct val="100000"/>
              </a:lnSpc>
              <a:spcBef>
                <a:spcPts val="0"/>
              </a:spcBef>
              <a:spcAft>
                <a:spcPts val="0"/>
              </a:spcAft>
              <a:buClr>
                <a:srgbClr val="000000"/>
              </a:buClr>
              <a:buSzPts val="3500"/>
              <a:buFont typeface="Fira Sans Extra Condensed SemiBold"/>
              <a:buNone/>
              <a:defRPr sz="3500" b="0" i="0" u="none" strike="noStrike" cap="none">
                <a:solidFill>
                  <a:srgbClr val="000000"/>
                </a:solidFill>
                <a:latin typeface="Fira Sans Extra Condensed SemiBold"/>
                <a:ea typeface="Fira Sans Extra Condensed SemiBold"/>
                <a:cs typeface="Fira Sans Extra Condensed SemiBold"/>
                <a:sym typeface="Fira Sans Extra Condensed SemiBold"/>
              </a:defRPr>
            </a:lvl9pPr>
          </a:lstStyle>
          <a:p>
            <a:pPr marL="0" marR="0" lvl="0" indent="0" algn="ctr" defTabSz="914400" rtl="0" eaLnBrk="1" fontAlgn="auto" latinLnBrk="0" hangingPunct="1">
              <a:lnSpc>
                <a:spcPct val="100000"/>
              </a:lnSpc>
              <a:spcBef>
                <a:spcPts val="0"/>
              </a:spcBef>
              <a:spcAft>
                <a:spcPts val="0"/>
              </a:spcAft>
              <a:buClr>
                <a:srgbClr val="000000"/>
              </a:buClr>
              <a:buSzPts val="3500"/>
              <a:buFont typeface="Fira Sans Extra Condensed SemiBold"/>
              <a:buNone/>
              <a:tabLst/>
              <a:defRPr/>
            </a:pPr>
            <a:r>
              <a:rPr lang="es-EC" sz="1800" kern="0" dirty="0" smtClean="0">
                <a:latin typeface="+mn-lt"/>
              </a:rPr>
              <a:t>Características</a:t>
            </a:r>
            <a:endParaRPr kumimoji="0" lang="es-CR" sz="1800" b="0" i="0" u="none" strike="noStrike" kern="0" cap="none" spc="0" normalizeH="0" baseline="0" noProof="0" dirty="0">
              <a:ln>
                <a:noFill/>
              </a:ln>
              <a:solidFill>
                <a:srgbClr val="000000"/>
              </a:solidFill>
              <a:effectLst/>
              <a:uLnTx/>
              <a:uFillTx/>
              <a:latin typeface="+mn-lt"/>
              <a:sym typeface="Fira Sans Extra Condensed SemiBold"/>
            </a:endParaRPr>
          </a:p>
        </p:txBody>
      </p:sp>
      <p:cxnSp>
        <p:nvCxnSpPr>
          <p:cNvPr id="101" name="Google Shape;2363;p56"/>
          <p:cNvCxnSpPr>
            <a:stCxn id="100" idx="2"/>
            <a:endCxn id="5" idx="0"/>
          </p:cNvCxnSpPr>
          <p:nvPr/>
        </p:nvCxnSpPr>
        <p:spPr>
          <a:xfrm>
            <a:off x="6125458" y="3300060"/>
            <a:ext cx="11" cy="250025"/>
          </a:xfrm>
          <a:prstGeom prst="straightConnector1">
            <a:avLst/>
          </a:prstGeom>
          <a:noFill/>
          <a:ln w="9525" cap="flat" cmpd="sng">
            <a:solidFill>
              <a:srgbClr val="191919"/>
            </a:solidFill>
            <a:prstDash val="solid"/>
            <a:round/>
            <a:headEnd type="none" w="med" len="med"/>
            <a:tailEnd type="none" w="med" len="med"/>
          </a:ln>
        </p:spPr>
      </p:cxnSp>
      <p:cxnSp>
        <p:nvCxnSpPr>
          <p:cNvPr id="102" name="Google Shape;2364;p56"/>
          <p:cNvCxnSpPr>
            <a:stCxn id="100" idx="1"/>
            <a:endCxn id="4" idx="0"/>
          </p:cNvCxnSpPr>
          <p:nvPr/>
        </p:nvCxnSpPr>
        <p:spPr>
          <a:xfrm rot="10800000" flipV="1">
            <a:off x="4108060" y="3117209"/>
            <a:ext cx="1135848" cy="432875"/>
          </a:xfrm>
          <a:prstGeom prst="bentConnector2">
            <a:avLst/>
          </a:prstGeom>
          <a:noFill/>
          <a:ln w="9525" cap="flat" cmpd="sng">
            <a:solidFill>
              <a:srgbClr val="191919"/>
            </a:solidFill>
            <a:prstDash val="solid"/>
            <a:round/>
            <a:headEnd type="none" w="med" len="med"/>
            <a:tailEnd type="none" w="med" len="med"/>
          </a:ln>
        </p:spPr>
      </p:cxnSp>
      <p:cxnSp>
        <p:nvCxnSpPr>
          <p:cNvPr id="103" name="Google Shape;2365;p56"/>
          <p:cNvCxnSpPr>
            <a:stCxn id="100" idx="3"/>
            <a:endCxn id="6" idx="0"/>
          </p:cNvCxnSpPr>
          <p:nvPr/>
        </p:nvCxnSpPr>
        <p:spPr>
          <a:xfrm>
            <a:off x="7007007" y="3117210"/>
            <a:ext cx="1196646" cy="432875"/>
          </a:xfrm>
          <a:prstGeom prst="bentConnector2">
            <a:avLst/>
          </a:prstGeom>
          <a:noFill/>
          <a:ln w="9525" cap="flat" cmpd="sng">
            <a:solidFill>
              <a:srgbClr val="191919"/>
            </a:solidFill>
            <a:prstDash val="solid"/>
            <a:round/>
            <a:headEnd type="none" w="med" len="med"/>
            <a:tailEnd type="none" w="med" len="med"/>
          </a:ln>
        </p:spPr>
      </p:cxnSp>
      <p:sp>
        <p:nvSpPr>
          <p:cNvPr id="104" name="Google Shape;2366;p56"/>
          <p:cNvSpPr/>
          <p:nvPr/>
        </p:nvSpPr>
        <p:spPr>
          <a:xfrm>
            <a:off x="1858067" y="5012724"/>
            <a:ext cx="860100" cy="860100"/>
          </a:xfrm>
          <a:prstGeom prst="ellipse">
            <a:avLst/>
          </a:prstGeom>
          <a:noFill/>
          <a:ln w="9525" cap="flat" cmpd="sng">
            <a:solidFill>
              <a:srgbClr val="191919"/>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cxnSp>
        <p:nvCxnSpPr>
          <p:cNvPr id="105" name="Google Shape;2367;p56"/>
          <p:cNvCxnSpPr>
            <a:endCxn id="4" idx="1"/>
          </p:cNvCxnSpPr>
          <p:nvPr/>
        </p:nvCxnSpPr>
        <p:spPr>
          <a:xfrm rot="5400000" flipH="1" flipV="1">
            <a:off x="2226009" y="4369384"/>
            <a:ext cx="1399801" cy="675604"/>
          </a:xfrm>
          <a:prstGeom prst="bentConnector2">
            <a:avLst/>
          </a:prstGeom>
          <a:noFill/>
          <a:ln w="9525" cap="flat" cmpd="sng">
            <a:solidFill>
              <a:srgbClr val="000000"/>
            </a:solidFill>
            <a:prstDash val="dot"/>
            <a:round/>
            <a:headEnd type="none" w="med" len="med"/>
            <a:tailEnd type="none" w="med" len="med"/>
          </a:ln>
        </p:spPr>
      </p:cxnSp>
      <p:sp>
        <p:nvSpPr>
          <p:cNvPr id="106" name="Rectángulo 105"/>
          <p:cNvSpPr/>
          <p:nvPr/>
        </p:nvSpPr>
        <p:spPr>
          <a:xfrm>
            <a:off x="658042" y="1330482"/>
            <a:ext cx="9694226" cy="369332"/>
          </a:xfrm>
          <a:prstGeom prst="rect">
            <a:avLst/>
          </a:prstGeom>
        </p:spPr>
        <p:txBody>
          <a:bodyPr wrap="square">
            <a:spAutoFit/>
          </a:bodyPr>
          <a:lstStyle/>
          <a:p>
            <a:r>
              <a:rPr lang="es-EC" b="1" dirty="0">
                <a:ea typeface="Calibri" panose="020F0502020204030204" pitchFamily="34" charset="0"/>
                <a:cs typeface="Times New Roman" panose="02020603050405020304" pitchFamily="18" charset="0"/>
              </a:rPr>
              <a:t>Las preguntas de esta sección hacen referencia a la “Unidad de Producción”</a:t>
            </a:r>
            <a:r>
              <a:rPr lang="es-EC" dirty="0">
                <a:ea typeface="Calibri" panose="020F0502020204030204" pitchFamily="34" charset="0"/>
                <a:cs typeface="Times New Roman" panose="02020603050405020304" pitchFamily="18" charset="0"/>
              </a:rPr>
              <a:t> </a:t>
            </a:r>
            <a:endParaRPr lang="es-CR" dirty="0"/>
          </a:p>
        </p:txBody>
      </p:sp>
      <p:sp>
        <p:nvSpPr>
          <p:cNvPr id="107" name="Rectángulo 106"/>
          <p:cNvSpPr/>
          <p:nvPr/>
        </p:nvSpPr>
        <p:spPr>
          <a:xfrm>
            <a:off x="704871" y="2473917"/>
            <a:ext cx="11234012" cy="317844"/>
          </a:xfrm>
          <a:prstGeom prst="rect">
            <a:avLst/>
          </a:prstGeom>
        </p:spPr>
        <p:txBody>
          <a:bodyPr wrap="square">
            <a:spAutoFit/>
          </a:bodyPr>
          <a:lstStyle/>
          <a:p>
            <a:pPr algn="just">
              <a:lnSpc>
                <a:spcPct val="115000"/>
              </a:lnSpc>
              <a:spcAft>
                <a:spcPts val="600"/>
              </a:spcAft>
            </a:pPr>
            <a:r>
              <a:rPr lang="es-EC" sz="1400" b="1" dirty="0" smtClean="0">
                <a:ea typeface="Calibri" panose="020F0502020204030204" pitchFamily="34" charset="0"/>
                <a:cs typeface="Calibri" panose="020F0502020204030204" pitchFamily="34" charset="0"/>
              </a:rPr>
              <a:t>Ejemplos: </a:t>
            </a:r>
            <a:r>
              <a:rPr lang="es-EC" sz="1400" dirty="0">
                <a:solidFill>
                  <a:schemeClr val="tx1">
                    <a:lumMod val="65000"/>
                    <a:lumOff val="35000"/>
                  </a:schemeClr>
                </a:solidFill>
                <a:ea typeface="Calibri" panose="020F0502020204030204" pitchFamily="34" charset="0"/>
                <a:cs typeface="Calibri" panose="020F0502020204030204" pitchFamily="34" charset="0"/>
              </a:rPr>
              <a:t>Granjas lecheras, huertos orgánicos, fincas avícolas, explotaciones ganaderas y viveros de plantas</a:t>
            </a:r>
            <a:r>
              <a:rPr lang="es-EC" sz="1400" dirty="0">
                <a:solidFill>
                  <a:schemeClr val="tx1">
                    <a:lumMod val="65000"/>
                    <a:lumOff val="35000"/>
                  </a:schemeClr>
                </a:solidFill>
                <a:ea typeface="Calibri" panose="020F0502020204030204" pitchFamily="34" charset="0"/>
                <a:cs typeface="Times New Roman" panose="02020603050405020304" pitchFamily="18" charset="0"/>
              </a:rPr>
              <a:t>.</a:t>
            </a:r>
            <a:endParaRPr lang="es-CR" sz="1400" dirty="0">
              <a:solidFill>
                <a:schemeClr val="tx1">
                  <a:lumMod val="65000"/>
                  <a:lumOff val="35000"/>
                </a:schemeClr>
              </a:solidFill>
              <a:effectLst/>
              <a:ea typeface="Calibri" panose="020F0502020204030204" pitchFamily="34" charset="0"/>
              <a:cs typeface="Times New Roman" panose="02020603050405020304" pitchFamily="18" charset="0"/>
            </a:endParaRPr>
          </a:p>
        </p:txBody>
      </p:sp>
      <p:sp>
        <p:nvSpPr>
          <p:cNvPr id="108" name="Rectángulo 107"/>
          <p:cNvSpPr/>
          <p:nvPr/>
        </p:nvSpPr>
        <p:spPr>
          <a:xfrm>
            <a:off x="3533971" y="4428016"/>
            <a:ext cx="1515400" cy="584775"/>
          </a:xfrm>
          <a:prstGeom prst="rect">
            <a:avLst/>
          </a:prstGeom>
        </p:spPr>
        <p:txBody>
          <a:bodyPr wrap="square">
            <a:spAutoFit/>
          </a:bodyPr>
          <a:lstStyle/>
          <a:p>
            <a:r>
              <a:rPr lang="es-CR" sz="1600" b="1" dirty="0"/>
              <a:t>Variedad de </a:t>
            </a:r>
            <a:r>
              <a:rPr lang="es-CR" sz="1600" b="1" dirty="0" smtClean="0"/>
              <a:t>Actividades</a:t>
            </a:r>
            <a:endParaRPr lang="es-CR" sz="1600" dirty="0"/>
          </a:p>
        </p:txBody>
      </p:sp>
      <p:sp>
        <p:nvSpPr>
          <p:cNvPr id="109" name="Rectángulo 108"/>
          <p:cNvSpPr/>
          <p:nvPr/>
        </p:nvSpPr>
        <p:spPr>
          <a:xfrm>
            <a:off x="3216112" y="4955927"/>
            <a:ext cx="1833259" cy="1615827"/>
          </a:xfrm>
          <a:prstGeom prst="rect">
            <a:avLst/>
          </a:prstGeom>
        </p:spPr>
        <p:txBody>
          <a:bodyPr wrap="square">
            <a:spAutoFit/>
          </a:bodyPr>
          <a:lstStyle/>
          <a:p>
            <a:r>
              <a:rPr lang="es-EC" sz="1100" dirty="0" smtClean="0">
                <a:ea typeface="Calibri" panose="020F0502020204030204" pitchFamily="34" charset="0"/>
                <a:cs typeface="Calibri" panose="020F0502020204030204" pitchFamily="34" charset="0"/>
              </a:rPr>
              <a:t>Incluyen </a:t>
            </a:r>
            <a:r>
              <a:rPr lang="es-EC" sz="1100" dirty="0">
                <a:ea typeface="Calibri" panose="020F0502020204030204" pitchFamily="34" charset="0"/>
                <a:cs typeface="Calibri" panose="020F0502020204030204" pitchFamily="34" charset="0"/>
              </a:rPr>
              <a:t>diversos tipos de cultivos, como cereales, frutas, verduras y plantas medicinales, así como la cría de animales para carne, leche u otros productos derivados</a:t>
            </a:r>
            <a:r>
              <a:rPr lang="es-EC" sz="1100" dirty="0" smtClean="0">
                <a:ea typeface="Calibri" panose="020F0502020204030204" pitchFamily="34" charset="0"/>
                <a:cs typeface="Calibri" panose="020F0502020204030204" pitchFamily="34" charset="0"/>
              </a:rPr>
              <a:t>.</a:t>
            </a:r>
            <a:endParaRPr lang="es-CR" sz="1100" dirty="0">
              <a:ea typeface="Calibri" panose="020F0502020204030204" pitchFamily="34" charset="0"/>
              <a:cs typeface="Calibri" panose="020F0502020204030204" pitchFamily="34" charset="0"/>
            </a:endParaRPr>
          </a:p>
        </p:txBody>
      </p:sp>
      <p:sp>
        <p:nvSpPr>
          <p:cNvPr id="110" name="Rectángulo 109"/>
          <p:cNvSpPr/>
          <p:nvPr/>
        </p:nvSpPr>
        <p:spPr>
          <a:xfrm>
            <a:off x="5420940" y="4536900"/>
            <a:ext cx="1459502" cy="338554"/>
          </a:xfrm>
          <a:prstGeom prst="rect">
            <a:avLst/>
          </a:prstGeom>
        </p:spPr>
        <p:txBody>
          <a:bodyPr wrap="none">
            <a:spAutoFit/>
          </a:bodyPr>
          <a:lstStyle/>
          <a:p>
            <a:r>
              <a:rPr lang="es-CR" sz="1600" b="1" dirty="0"/>
              <a:t>Infraestructura</a:t>
            </a:r>
            <a:endParaRPr lang="es-CR" sz="1600" dirty="0"/>
          </a:p>
        </p:txBody>
      </p:sp>
      <p:sp>
        <p:nvSpPr>
          <p:cNvPr id="111" name="Rectángulo 110"/>
          <p:cNvSpPr/>
          <p:nvPr/>
        </p:nvSpPr>
        <p:spPr>
          <a:xfrm>
            <a:off x="5243935" y="5028690"/>
            <a:ext cx="1713261" cy="1446550"/>
          </a:xfrm>
          <a:prstGeom prst="rect">
            <a:avLst/>
          </a:prstGeom>
        </p:spPr>
        <p:txBody>
          <a:bodyPr wrap="square">
            <a:spAutoFit/>
          </a:bodyPr>
          <a:lstStyle/>
          <a:p>
            <a:r>
              <a:rPr lang="es-EC" sz="1100" dirty="0"/>
              <a:t>Puede contar con estructuras como graneros, establos, invernaderos y equipos para facilitar las operaciones de cultivo y crianza de animales.</a:t>
            </a:r>
            <a:endParaRPr lang="es-CR" sz="1100" dirty="0"/>
          </a:p>
        </p:txBody>
      </p:sp>
      <p:sp>
        <p:nvSpPr>
          <p:cNvPr id="112" name="Rectángulo 111"/>
          <p:cNvSpPr/>
          <p:nvPr/>
        </p:nvSpPr>
        <p:spPr>
          <a:xfrm>
            <a:off x="7321229" y="5028690"/>
            <a:ext cx="1826182" cy="1446550"/>
          </a:xfrm>
          <a:prstGeom prst="rect">
            <a:avLst/>
          </a:prstGeom>
        </p:spPr>
        <p:txBody>
          <a:bodyPr wrap="square">
            <a:spAutoFit/>
          </a:bodyPr>
          <a:lstStyle/>
          <a:p>
            <a:r>
              <a:rPr lang="es-EC" sz="1100" dirty="0"/>
              <a:t>Dependiendo de la escala, puede utilizar tecnología </a:t>
            </a:r>
            <a:r>
              <a:rPr lang="es-EC" sz="1100" dirty="0" smtClean="0"/>
              <a:t>moderna, </a:t>
            </a:r>
            <a:r>
              <a:rPr lang="es-EC" sz="1100" dirty="0"/>
              <a:t>como sistemas de riego automatizados, maquinaria agrícola avanzada y sistemas de monitoreo.</a:t>
            </a:r>
            <a:endParaRPr lang="es-CR" sz="1100" dirty="0"/>
          </a:p>
        </p:txBody>
      </p:sp>
      <p:grpSp>
        <p:nvGrpSpPr>
          <p:cNvPr id="113" name="Google Shape;3365;p65"/>
          <p:cNvGrpSpPr/>
          <p:nvPr/>
        </p:nvGrpSpPr>
        <p:grpSpPr>
          <a:xfrm>
            <a:off x="3739131" y="3795934"/>
            <a:ext cx="656849" cy="425080"/>
            <a:chOff x="4041761" y="1757317"/>
            <a:chExt cx="352376" cy="314941"/>
          </a:xfrm>
        </p:grpSpPr>
        <p:sp>
          <p:nvSpPr>
            <p:cNvPr id="114" name="Google Shape;3366;p65"/>
            <p:cNvSpPr/>
            <p:nvPr/>
          </p:nvSpPr>
          <p:spPr>
            <a:xfrm>
              <a:off x="4048620" y="1940746"/>
              <a:ext cx="338627" cy="36125"/>
            </a:xfrm>
            <a:custGeom>
              <a:avLst/>
              <a:gdLst/>
              <a:ahLst/>
              <a:cxnLst/>
              <a:rect l="l" t="t" r="r" b="b"/>
              <a:pathLst>
                <a:path w="11108" h="1185" extrusionOk="0">
                  <a:moveTo>
                    <a:pt x="1" y="0"/>
                  </a:moveTo>
                  <a:lnTo>
                    <a:pt x="1" y="1185"/>
                  </a:lnTo>
                  <a:lnTo>
                    <a:pt x="11108" y="1185"/>
                  </a:lnTo>
                  <a:lnTo>
                    <a:pt x="11108" y="0"/>
                  </a:lnTo>
                  <a:close/>
                </a:path>
              </a:pathLst>
            </a:custGeom>
            <a:solidFill>
              <a:srgbClr val="B8E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3367;p65"/>
            <p:cNvSpPr/>
            <p:nvPr/>
          </p:nvSpPr>
          <p:spPr>
            <a:xfrm>
              <a:off x="4048620" y="1976840"/>
              <a:ext cx="338627" cy="88528"/>
            </a:xfrm>
            <a:custGeom>
              <a:avLst/>
              <a:gdLst/>
              <a:ahLst/>
              <a:cxnLst/>
              <a:rect l="l" t="t" r="r" b="b"/>
              <a:pathLst>
                <a:path w="11108" h="2904" extrusionOk="0">
                  <a:moveTo>
                    <a:pt x="1" y="1"/>
                  </a:moveTo>
                  <a:lnTo>
                    <a:pt x="1" y="2904"/>
                  </a:lnTo>
                  <a:lnTo>
                    <a:pt x="11108" y="2904"/>
                  </a:lnTo>
                  <a:lnTo>
                    <a:pt x="11108" y="1"/>
                  </a:lnTo>
                  <a:close/>
                </a:path>
              </a:pathLst>
            </a:custGeom>
            <a:solidFill>
              <a:srgbClr val="DDB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3368;p65"/>
            <p:cNvSpPr/>
            <p:nvPr/>
          </p:nvSpPr>
          <p:spPr>
            <a:xfrm>
              <a:off x="4223451" y="1777895"/>
              <a:ext cx="68195" cy="138707"/>
            </a:xfrm>
            <a:custGeom>
              <a:avLst/>
              <a:gdLst/>
              <a:ahLst/>
              <a:cxnLst/>
              <a:rect l="l" t="t" r="r" b="b"/>
              <a:pathLst>
                <a:path w="2237" h="4550" extrusionOk="0">
                  <a:moveTo>
                    <a:pt x="2237" y="1"/>
                  </a:moveTo>
                  <a:cubicBezTo>
                    <a:pt x="2237" y="1"/>
                    <a:pt x="1258" y="590"/>
                    <a:pt x="631" y="1678"/>
                  </a:cubicBezTo>
                  <a:lnTo>
                    <a:pt x="0" y="4550"/>
                  </a:lnTo>
                  <a:lnTo>
                    <a:pt x="411" y="4440"/>
                  </a:lnTo>
                  <a:cubicBezTo>
                    <a:pt x="503" y="4333"/>
                    <a:pt x="610" y="4140"/>
                    <a:pt x="722" y="4005"/>
                  </a:cubicBezTo>
                  <a:cubicBezTo>
                    <a:pt x="1471" y="3116"/>
                    <a:pt x="1956" y="2031"/>
                    <a:pt x="2115" y="879"/>
                  </a:cubicBezTo>
                  <a:lnTo>
                    <a:pt x="2237" y="1"/>
                  </a:lnTo>
                  <a:close/>
                </a:path>
              </a:pathLst>
            </a:custGeom>
            <a:solidFill>
              <a:srgbClr val="A0E5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3369;p65"/>
            <p:cNvSpPr/>
            <p:nvPr/>
          </p:nvSpPr>
          <p:spPr>
            <a:xfrm>
              <a:off x="4144221" y="1777895"/>
              <a:ext cx="67768" cy="138585"/>
            </a:xfrm>
            <a:custGeom>
              <a:avLst/>
              <a:gdLst/>
              <a:ahLst/>
              <a:cxnLst/>
              <a:rect l="l" t="t" r="r" b="b"/>
              <a:pathLst>
                <a:path w="2223" h="4546" extrusionOk="0">
                  <a:moveTo>
                    <a:pt x="1" y="1"/>
                  </a:moveTo>
                  <a:lnTo>
                    <a:pt x="122" y="879"/>
                  </a:lnTo>
                  <a:cubicBezTo>
                    <a:pt x="284" y="2031"/>
                    <a:pt x="766" y="3113"/>
                    <a:pt x="1515" y="4005"/>
                  </a:cubicBezTo>
                  <a:cubicBezTo>
                    <a:pt x="1628" y="4138"/>
                    <a:pt x="1734" y="4332"/>
                    <a:pt x="1826" y="4440"/>
                  </a:cubicBezTo>
                  <a:lnTo>
                    <a:pt x="2222" y="4545"/>
                  </a:lnTo>
                  <a:lnTo>
                    <a:pt x="2222" y="4545"/>
                  </a:lnTo>
                  <a:lnTo>
                    <a:pt x="1602" y="1672"/>
                  </a:lnTo>
                  <a:cubicBezTo>
                    <a:pt x="976" y="588"/>
                    <a:pt x="1" y="1"/>
                    <a:pt x="1" y="1"/>
                  </a:cubicBezTo>
                  <a:close/>
                </a:path>
              </a:pathLst>
            </a:custGeom>
            <a:solidFill>
              <a:srgbClr val="A0E5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3370;p65"/>
            <p:cNvSpPr/>
            <p:nvPr/>
          </p:nvSpPr>
          <p:spPr>
            <a:xfrm>
              <a:off x="4193606" y="1764268"/>
              <a:ext cx="48532" cy="152425"/>
            </a:xfrm>
            <a:custGeom>
              <a:avLst/>
              <a:gdLst/>
              <a:ahLst/>
              <a:cxnLst/>
              <a:rect l="l" t="t" r="r" b="b"/>
              <a:pathLst>
                <a:path w="1592" h="5000" extrusionOk="0">
                  <a:moveTo>
                    <a:pt x="782" y="1"/>
                  </a:moveTo>
                  <a:cubicBezTo>
                    <a:pt x="782" y="1"/>
                    <a:pt x="0" y="1140"/>
                    <a:pt x="9" y="2538"/>
                  </a:cubicBezTo>
                  <a:cubicBezTo>
                    <a:pt x="11" y="2928"/>
                    <a:pt x="422" y="4399"/>
                    <a:pt x="602" y="4992"/>
                  </a:cubicBezTo>
                  <a:lnTo>
                    <a:pt x="798" y="5000"/>
                  </a:lnTo>
                  <a:lnTo>
                    <a:pt x="979" y="4997"/>
                  </a:lnTo>
                  <a:cubicBezTo>
                    <a:pt x="1167" y="4401"/>
                    <a:pt x="1592" y="2952"/>
                    <a:pt x="1587" y="2523"/>
                  </a:cubicBezTo>
                  <a:cubicBezTo>
                    <a:pt x="1578" y="1127"/>
                    <a:pt x="782" y="1"/>
                    <a:pt x="782" y="1"/>
                  </a:cubicBezTo>
                  <a:close/>
                </a:path>
              </a:pathLst>
            </a:custGeom>
            <a:solidFill>
              <a:srgbClr val="B8E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3371;p65"/>
            <p:cNvSpPr/>
            <p:nvPr/>
          </p:nvSpPr>
          <p:spPr>
            <a:xfrm>
              <a:off x="4217751" y="1916663"/>
              <a:ext cx="56641" cy="112886"/>
            </a:xfrm>
            <a:custGeom>
              <a:avLst/>
              <a:gdLst/>
              <a:ahLst/>
              <a:cxnLst/>
              <a:rect l="l" t="t" r="r" b="b"/>
              <a:pathLst>
                <a:path w="1858" h="3703" extrusionOk="0">
                  <a:moveTo>
                    <a:pt x="1" y="1"/>
                  </a:moveTo>
                  <a:lnTo>
                    <a:pt x="1" y="3702"/>
                  </a:lnTo>
                  <a:lnTo>
                    <a:pt x="6" y="3702"/>
                  </a:lnTo>
                  <a:cubicBezTo>
                    <a:pt x="1028" y="3702"/>
                    <a:pt x="1858" y="3100"/>
                    <a:pt x="1858" y="2078"/>
                  </a:cubicBezTo>
                  <a:cubicBezTo>
                    <a:pt x="1858" y="1056"/>
                    <a:pt x="1028" y="1"/>
                    <a:pt x="6" y="1"/>
                  </a:cubicBezTo>
                  <a:close/>
                </a:path>
              </a:pathLst>
            </a:custGeom>
            <a:solidFill>
              <a:srgbClr val="FFDA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3372;p65"/>
            <p:cNvSpPr/>
            <p:nvPr/>
          </p:nvSpPr>
          <p:spPr>
            <a:xfrm>
              <a:off x="4161475" y="1916663"/>
              <a:ext cx="56306" cy="112886"/>
            </a:xfrm>
            <a:custGeom>
              <a:avLst/>
              <a:gdLst/>
              <a:ahLst/>
              <a:cxnLst/>
              <a:rect l="l" t="t" r="r" b="b"/>
              <a:pathLst>
                <a:path w="1847" h="3703" extrusionOk="0">
                  <a:moveTo>
                    <a:pt x="1847" y="1"/>
                  </a:moveTo>
                  <a:cubicBezTo>
                    <a:pt x="826" y="5"/>
                    <a:pt x="1" y="1057"/>
                    <a:pt x="1" y="2078"/>
                  </a:cubicBezTo>
                  <a:cubicBezTo>
                    <a:pt x="1" y="3099"/>
                    <a:pt x="829" y="3701"/>
                    <a:pt x="1847" y="3702"/>
                  </a:cubicBezTo>
                  <a:lnTo>
                    <a:pt x="1847" y="1770"/>
                  </a:lnTo>
                  <a:lnTo>
                    <a:pt x="1847" y="1"/>
                  </a:lnTo>
                  <a:close/>
                </a:path>
              </a:pathLst>
            </a:custGeom>
            <a:solidFill>
              <a:srgbClr val="FFDA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3373;p65"/>
            <p:cNvSpPr/>
            <p:nvPr/>
          </p:nvSpPr>
          <p:spPr>
            <a:xfrm>
              <a:off x="4210343" y="2058418"/>
              <a:ext cx="14724" cy="13840"/>
            </a:xfrm>
            <a:custGeom>
              <a:avLst/>
              <a:gdLst/>
              <a:ahLst/>
              <a:cxnLst/>
              <a:rect l="l" t="t" r="r" b="b"/>
              <a:pathLst>
                <a:path w="483" h="454" extrusionOk="0">
                  <a:moveTo>
                    <a:pt x="243" y="1"/>
                  </a:moveTo>
                  <a:cubicBezTo>
                    <a:pt x="191" y="1"/>
                    <a:pt x="139" y="19"/>
                    <a:pt x="98" y="55"/>
                  </a:cubicBezTo>
                  <a:cubicBezTo>
                    <a:pt x="29" y="115"/>
                    <a:pt x="1" y="214"/>
                    <a:pt x="32" y="303"/>
                  </a:cubicBezTo>
                  <a:cubicBezTo>
                    <a:pt x="64" y="391"/>
                    <a:pt x="151" y="453"/>
                    <a:pt x="244" y="453"/>
                  </a:cubicBezTo>
                  <a:cubicBezTo>
                    <a:pt x="352" y="453"/>
                    <a:pt x="445" y="376"/>
                    <a:pt x="465" y="273"/>
                  </a:cubicBezTo>
                  <a:cubicBezTo>
                    <a:pt x="483" y="181"/>
                    <a:pt x="442" y="85"/>
                    <a:pt x="363" y="36"/>
                  </a:cubicBezTo>
                  <a:cubicBezTo>
                    <a:pt x="326" y="12"/>
                    <a:pt x="285" y="1"/>
                    <a:pt x="24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3374;p65"/>
            <p:cNvSpPr/>
            <p:nvPr/>
          </p:nvSpPr>
          <p:spPr>
            <a:xfrm>
              <a:off x="4041761" y="1757317"/>
              <a:ext cx="352376" cy="314941"/>
            </a:xfrm>
            <a:custGeom>
              <a:avLst/>
              <a:gdLst/>
              <a:ahLst/>
              <a:cxnLst/>
              <a:rect l="l" t="t" r="r" b="b"/>
              <a:pathLst>
                <a:path w="11559" h="10331" extrusionOk="0">
                  <a:moveTo>
                    <a:pt x="3657" y="1173"/>
                  </a:moveTo>
                  <a:lnTo>
                    <a:pt x="3657" y="1173"/>
                  </a:lnTo>
                  <a:cubicBezTo>
                    <a:pt x="3980" y="1439"/>
                    <a:pt x="4430" y="1877"/>
                    <a:pt x="4768" y="2459"/>
                  </a:cubicBezTo>
                  <a:cubicBezTo>
                    <a:pt x="4771" y="2462"/>
                    <a:pt x="4773" y="2465"/>
                    <a:pt x="4773" y="2467"/>
                  </a:cubicBezTo>
                  <a:cubicBezTo>
                    <a:pt x="4765" y="2564"/>
                    <a:pt x="4764" y="2665"/>
                    <a:pt x="4764" y="2766"/>
                  </a:cubicBezTo>
                  <a:cubicBezTo>
                    <a:pt x="4765" y="3118"/>
                    <a:pt x="5037" y="4136"/>
                    <a:pt x="5216" y="4764"/>
                  </a:cubicBezTo>
                  <a:cubicBezTo>
                    <a:pt x="5163" y="4686"/>
                    <a:pt x="5109" y="4605"/>
                    <a:pt x="5049" y="4534"/>
                  </a:cubicBezTo>
                  <a:cubicBezTo>
                    <a:pt x="4325" y="3674"/>
                    <a:pt x="3863" y="2635"/>
                    <a:pt x="3707" y="1521"/>
                  </a:cubicBezTo>
                  <a:lnTo>
                    <a:pt x="3657" y="1173"/>
                  </a:lnTo>
                  <a:close/>
                  <a:moveTo>
                    <a:pt x="7901" y="1173"/>
                  </a:moveTo>
                  <a:lnTo>
                    <a:pt x="7852" y="1521"/>
                  </a:lnTo>
                  <a:cubicBezTo>
                    <a:pt x="7696" y="2632"/>
                    <a:pt x="7232" y="3674"/>
                    <a:pt x="6510" y="4533"/>
                  </a:cubicBezTo>
                  <a:cubicBezTo>
                    <a:pt x="6447" y="4611"/>
                    <a:pt x="6388" y="4696"/>
                    <a:pt x="6331" y="4780"/>
                  </a:cubicBezTo>
                  <a:cubicBezTo>
                    <a:pt x="6516" y="4156"/>
                    <a:pt x="6798" y="3135"/>
                    <a:pt x="6795" y="2749"/>
                  </a:cubicBezTo>
                  <a:cubicBezTo>
                    <a:pt x="6795" y="2655"/>
                    <a:pt x="6792" y="2561"/>
                    <a:pt x="6784" y="2471"/>
                  </a:cubicBezTo>
                  <a:cubicBezTo>
                    <a:pt x="6786" y="2470"/>
                    <a:pt x="6786" y="2467"/>
                    <a:pt x="6787" y="2465"/>
                  </a:cubicBezTo>
                  <a:cubicBezTo>
                    <a:pt x="7125" y="1878"/>
                    <a:pt x="7575" y="1439"/>
                    <a:pt x="7901" y="1173"/>
                  </a:cubicBezTo>
                  <a:close/>
                  <a:moveTo>
                    <a:pt x="5765" y="671"/>
                  </a:moveTo>
                  <a:cubicBezTo>
                    <a:pt x="5990" y="1086"/>
                    <a:pt x="6335" y="1866"/>
                    <a:pt x="6341" y="2752"/>
                  </a:cubicBezTo>
                  <a:cubicBezTo>
                    <a:pt x="6343" y="3090"/>
                    <a:pt x="6025" y="4249"/>
                    <a:pt x="5792" y="5001"/>
                  </a:cubicBezTo>
                  <a:lnTo>
                    <a:pt x="5750" y="5001"/>
                  </a:lnTo>
                  <a:cubicBezTo>
                    <a:pt x="5511" y="4196"/>
                    <a:pt x="5214" y="3052"/>
                    <a:pt x="5211" y="2764"/>
                  </a:cubicBezTo>
                  <a:cubicBezTo>
                    <a:pt x="5210" y="1877"/>
                    <a:pt x="5547" y="1089"/>
                    <a:pt x="5765" y="671"/>
                  </a:cubicBezTo>
                  <a:close/>
                  <a:moveTo>
                    <a:pt x="3962" y="6245"/>
                  </a:moveTo>
                  <a:cubicBezTo>
                    <a:pt x="3843" y="6478"/>
                    <a:pt x="3765" y="6726"/>
                    <a:pt x="3728" y="6976"/>
                  </a:cubicBezTo>
                  <a:lnTo>
                    <a:pt x="451" y="6976"/>
                  </a:lnTo>
                  <a:lnTo>
                    <a:pt x="451" y="6245"/>
                  </a:lnTo>
                  <a:close/>
                  <a:moveTo>
                    <a:pt x="11108" y="6245"/>
                  </a:moveTo>
                  <a:lnTo>
                    <a:pt x="11108" y="6976"/>
                  </a:lnTo>
                  <a:lnTo>
                    <a:pt x="7831" y="6976"/>
                  </a:lnTo>
                  <a:cubicBezTo>
                    <a:pt x="7793" y="6726"/>
                    <a:pt x="7714" y="6478"/>
                    <a:pt x="7596" y="6245"/>
                  </a:cubicBezTo>
                  <a:close/>
                  <a:moveTo>
                    <a:pt x="6002" y="5474"/>
                  </a:moveTo>
                  <a:cubicBezTo>
                    <a:pt x="6808" y="5616"/>
                    <a:pt x="7406" y="6519"/>
                    <a:pt x="7406" y="7305"/>
                  </a:cubicBezTo>
                  <a:cubicBezTo>
                    <a:pt x="7406" y="8272"/>
                    <a:pt x="6589" y="8704"/>
                    <a:pt x="5779" y="8704"/>
                  </a:cubicBezTo>
                  <a:lnTo>
                    <a:pt x="5777" y="8704"/>
                  </a:lnTo>
                  <a:cubicBezTo>
                    <a:pt x="4969" y="8703"/>
                    <a:pt x="4156" y="8269"/>
                    <a:pt x="4156" y="7305"/>
                  </a:cubicBezTo>
                  <a:cubicBezTo>
                    <a:pt x="4156" y="6523"/>
                    <a:pt x="4750" y="5624"/>
                    <a:pt x="5552" y="5475"/>
                  </a:cubicBezTo>
                  <a:lnTo>
                    <a:pt x="5552" y="6997"/>
                  </a:lnTo>
                  <a:cubicBezTo>
                    <a:pt x="5552" y="7121"/>
                    <a:pt x="5652" y="7223"/>
                    <a:pt x="5777" y="7223"/>
                  </a:cubicBezTo>
                  <a:cubicBezTo>
                    <a:pt x="5900" y="7223"/>
                    <a:pt x="6002" y="7121"/>
                    <a:pt x="6002" y="6997"/>
                  </a:cubicBezTo>
                  <a:lnTo>
                    <a:pt x="6002" y="5474"/>
                  </a:lnTo>
                  <a:close/>
                  <a:moveTo>
                    <a:pt x="5760" y="0"/>
                  </a:moveTo>
                  <a:cubicBezTo>
                    <a:pt x="5688" y="0"/>
                    <a:pt x="5618" y="38"/>
                    <a:pt x="5577" y="98"/>
                  </a:cubicBezTo>
                  <a:cubicBezTo>
                    <a:pt x="5550" y="136"/>
                    <a:pt x="5085" y="822"/>
                    <a:pt x="4872" y="1791"/>
                  </a:cubicBezTo>
                  <a:cubicBezTo>
                    <a:pt x="4252" y="951"/>
                    <a:pt x="3513" y="500"/>
                    <a:pt x="3477" y="481"/>
                  </a:cubicBezTo>
                  <a:cubicBezTo>
                    <a:pt x="3441" y="459"/>
                    <a:pt x="3400" y="448"/>
                    <a:pt x="3360" y="448"/>
                  </a:cubicBezTo>
                  <a:cubicBezTo>
                    <a:pt x="3317" y="448"/>
                    <a:pt x="3274" y="461"/>
                    <a:pt x="3237" y="485"/>
                  </a:cubicBezTo>
                  <a:cubicBezTo>
                    <a:pt x="3163" y="535"/>
                    <a:pt x="3126" y="619"/>
                    <a:pt x="3138" y="706"/>
                  </a:cubicBezTo>
                  <a:lnTo>
                    <a:pt x="3260" y="1584"/>
                  </a:lnTo>
                  <a:cubicBezTo>
                    <a:pt x="3426" y="2779"/>
                    <a:pt x="3926" y="3899"/>
                    <a:pt x="4702" y="4824"/>
                  </a:cubicBezTo>
                  <a:cubicBezTo>
                    <a:pt x="4753" y="4884"/>
                    <a:pt x="4930" y="5151"/>
                    <a:pt x="4968" y="5199"/>
                  </a:cubicBezTo>
                  <a:cubicBezTo>
                    <a:pt x="4723" y="5324"/>
                    <a:pt x="4495" y="5505"/>
                    <a:pt x="4297" y="5736"/>
                  </a:cubicBezTo>
                  <a:cubicBezTo>
                    <a:pt x="4282" y="5754"/>
                    <a:pt x="4267" y="5774"/>
                    <a:pt x="4250" y="5792"/>
                  </a:cubicBezTo>
                  <a:lnTo>
                    <a:pt x="226" y="5792"/>
                  </a:lnTo>
                  <a:cubicBezTo>
                    <a:pt x="101" y="5792"/>
                    <a:pt x="0" y="5894"/>
                    <a:pt x="0" y="6017"/>
                  </a:cubicBezTo>
                  <a:lnTo>
                    <a:pt x="0" y="10105"/>
                  </a:lnTo>
                  <a:cubicBezTo>
                    <a:pt x="0" y="10228"/>
                    <a:pt x="101" y="10330"/>
                    <a:pt x="226" y="10330"/>
                  </a:cubicBezTo>
                  <a:lnTo>
                    <a:pt x="4759" y="10330"/>
                  </a:lnTo>
                  <a:cubicBezTo>
                    <a:pt x="4882" y="10330"/>
                    <a:pt x="4984" y="10228"/>
                    <a:pt x="4984" y="10105"/>
                  </a:cubicBezTo>
                  <a:cubicBezTo>
                    <a:pt x="4984" y="9980"/>
                    <a:pt x="4882" y="9880"/>
                    <a:pt x="4759" y="9880"/>
                  </a:cubicBezTo>
                  <a:lnTo>
                    <a:pt x="451" y="9880"/>
                  </a:lnTo>
                  <a:lnTo>
                    <a:pt x="451" y="7427"/>
                  </a:lnTo>
                  <a:lnTo>
                    <a:pt x="3705" y="7427"/>
                  </a:lnTo>
                  <a:cubicBezTo>
                    <a:pt x="3767" y="8449"/>
                    <a:pt x="4600" y="9153"/>
                    <a:pt x="5774" y="9155"/>
                  </a:cubicBezTo>
                  <a:lnTo>
                    <a:pt x="5779" y="9155"/>
                  </a:lnTo>
                  <a:cubicBezTo>
                    <a:pt x="6341" y="9155"/>
                    <a:pt x="6859" y="8985"/>
                    <a:pt x="7233" y="8673"/>
                  </a:cubicBezTo>
                  <a:cubicBezTo>
                    <a:pt x="7610" y="8359"/>
                    <a:pt x="7823" y="7930"/>
                    <a:pt x="7852" y="7427"/>
                  </a:cubicBezTo>
                  <a:lnTo>
                    <a:pt x="11106" y="7427"/>
                  </a:lnTo>
                  <a:lnTo>
                    <a:pt x="11106" y="9880"/>
                  </a:lnTo>
                  <a:lnTo>
                    <a:pt x="6796" y="9880"/>
                  </a:lnTo>
                  <a:cubicBezTo>
                    <a:pt x="6673" y="9880"/>
                    <a:pt x="6571" y="9980"/>
                    <a:pt x="6571" y="10105"/>
                  </a:cubicBezTo>
                  <a:cubicBezTo>
                    <a:pt x="6571" y="10228"/>
                    <a:pt x="6673" y="10330"/>
                    <a:pt x="6796" y="10330"/>
                  </a:cubicBezTo>
                  <a:lnTo>
                    <a:pt x="11331" y="10330"/>
                  </a:lnTo>
                  <a:cubicBezTo>
                    <a:pt x="11454" y="10330"/>
                    <a:pt x="11557" y="10228"/>
                    <a:pt x="11557" y="10105"/>
                  </a:cubicBezTo>
                  <a:lnTo>
                    <a:pt x="11557" y="6017"/>
                  </a:lnTo>
                  <a:cubicBezTo>
                    <a:pt x="11558" y="5894"/>
                    <a:pt x="11459" y="5792"/>
                    <a:pt x="11333" y="5792"/>
                  </a:cubicBezTo>
                  <a:lnTo>
                    <a:pt x="7308" y="5792"/>
                  </a:lnTo>
                  <a:cubicBezTo>
                    <a:pt x="7293" y="5774"/>
                    <a:pt x="7275" y="5754"/>
                    <a:pt x="7260" y="5736"/>
                  </a:cubicBezTo>
                  <a:cubicBezTo>
                    <a:pt x="7064" y="5505"/>
                    <a:pt x="6837" y="5325"/>
                    <a:pt x="6592" y="5199"/>
                  </a:cubicBezTo>
                  <a:cubicBezTo>
                    <a:pt x="6628" y="5151"/>
                    <a:pt x="6807" y="4884"/>
                    <a:pt x="6855" y="4824"/>
                  </a:cubicBezTo>
                  <a:cubicBezTo>
                    <a:pt x="7634" y="3899"/>
                    <a:pt x="8134" y="2779"/>
                    <a:pt x="8297" y="1584"/>
                  </a:cubicBezTo>
                  <a:lnTo>
                    <a:pt x="8421" y="706"/>
                  </a:lnTo>
                  <a:cubicBezTo>
                    <a:pt x="8431" y="619"/>
                    <a:pt x="8394" y="535"/>
                    <a:pt x="8320" y="485"/>
                  </a:cubicBezTo>
                  <a:cubicBezTo>
                    <a:pt x="8283" y="461"/>
                    <a:pt x="8240" y="448"/>
                    <a:pt x="8196" y="448"/>
                  </a:cubicBezTo>
                  <a:cubicBezTo>
                    <a:pt x="8156" y="448"/>
                    <a:pt x="8115" y="459"/>
                    <a:pt x="8080" y="481"/>
                  </a:cubicBezTo>
                  <a:cubicBezTo>
                    <a:pt x="8045" y="503"/>
                    <a:pt x="7299" y="955"/>
                    <a:pt x="6681" y="1802"/>
                  </a:cubicBezTo>
                  <a:cubicBezTo>
                    <a:pt x="6456" y="823"/>
                    <a:pt x="5974" y="133"/>
                    <a:pt x="5947" y="95"/>
                  </a:cubicBezTo>
                  <a:cubicBezTo>
                    <a:pt x="5903" y="35"/>
                    <a:pt x="5836" y="0"/>
                    <a:pt x="576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3" name="Google Shape;3970;p66"/>
          <p:cNvGrpSpPr/>
          <p:nvPr/>
        </p:nvGrpSpPr>
        <p:grpSpPr>
          <a:xfrm>
            <a:off x="5902763" y="3757339"/>
            <a:ext cx="445229" cy="457218"/>
            <a:chOff x="1196586" y="1778633"/>
            <a:chExt cx="352338" cy="297034"/>
          </a:xfrm>
        </p:grpSpPr>
        <p:sp>
          <p:nvSpPr>
            <p:cNvPr id="124" name="Google Shape;3971;p66"/>
            <p:cNvSpPr/>
            <p:nvPr/>
          </p:nvSpPr>
          <p:spPr>
            <a:xfrm>
              <a:off x="1217130" y="1785573"/>
              <a:ext cx="311128" cy="144786"/>
            </a:xfrm>
            <a:custGeom>
              <a:avLst/>
              <a:gdLst/>
              <a:ahLst/>
              <a:cxnLst/>
              <a:rect l="l" t="t" r="r" b="b"/>
              <a:pathLst>
                <a:path w="10132" h="4715" extrusionOk="0">
                  <a:moveTo>
                    <a:pt x="5066" y="1"/>
                  </a:moveTo>
                  <a:lnTo>
                    <a:pt x="0" y="3402"/>
                  </a:lnTo>
                  <a:lnTo>
                    <a:pt x="0" y="4714"/>
                  </a:lnTo>
                  <a:lnTo>
                    <a:pt x="5066" y="1313"/>
                  </a:lnTo>
                  <a:lnTo>
                    <a:pt x="10131" y="4714"/>
                  </a:lnTo>
                  <a:lnTo>
                    <a:pt x="10131" y="3402"/>
                  </a:lnTo>
                  <a:lnTo>
                    <a:pt x="5066" y="1"/>
                  </a:lnTo>
                  <a:close/>
                </a:path>
              </a:pathLst>
            </a:custGeom>
            <a:solidFill>
              <a:srgbClr val="FFBD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3972;p66"/>
            <p:cNvSpPr/>
            <p:nvPr/>
          </p:nvSpPr>
          <p:spPr>
            <a:xfrm>
              <a:off x="1231040" y="1825892"/>
              <a:ext cx="283307" cy="213663"/>
            </a:xfrm>
            <a:custGeom>
              <a:avLst/>
              <a:gdLst/>
              <a:ahLst/>
              <a:cxnLst/>
              <a:rect l="l" t="t" r="r" b="b"/>
              <a:pathLst>
                <a:path w="9226" h="6958" extrusionOk="0">
                  <a:moveTo>
                    <a:pt x="4613" y="0"/>
                  </a:moveTo>
                  <a:lnTo>
                    <a:pt x="0" y="3096"/>
                  </a:lnTo>
                  <a:lnTo>
                    <a:pt x="0" y="6958"/>
                  </a:lnTo>
                  <a:lnTo>
                    <a:pt x="9225" y="6958"/>
                  </a:lnTo>
                  <a:lnTo>
                    <a:pt x="9225" y="3096"/>
                  </a:lnTo>
                  <a:lnTo>
                    <a:pt x="4613" y="0"/>
                  </a:lnTo>
                  <a:close/>
                </a:path>
              </a:pathLst>
            </a:custGeom>
            <a:solidFill>
              <a:srgbClr val="FFE6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3973;p66"/>
            <p:cNvSpPr/>
            <p:nvPr/>
          </p:nvSpPr>
          <p:spPr>
            <a:xfrm>
              <a:off x="1203342" y="2039432"/>
              <a:ext cx="338704" cy="29326"/>
            </a:xfrm>
            <a:custGeom>
              <a:avLst/>
              <a:gdLst/>
              <a:ahLst/>
              <a:cxnLst/>
              <a:rect l="l" t="t" r="r" b="b"/>
              <a:pathLst>
                <a:path w="11030" h="955" extrusionOk="0">
                  <a:moveTo>
                    <a:pt x="0" y="1"/>
                  </a:moveTo>
                  <a:lnTo>
                    <a:pt x="0" y="954"/>
                  </a:lnTo>
                  <a:lnTo>
                    <a:pt x="11029" y="954"/>
                  </a:lnTo>
                  <a:lnTo>
                    <a:pt x="11029" y="1"/>
                  </a:lnTo>
                  <a:close/>
                </a:path>
              </a:pathLst>
            </a:custGeom>
            <a:solidFill>
              <a:srgbClr val="D0F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3974;p66"/>
            <p:cNvSpPr/>
            <p:nvPr/>
          </p:nvSpPr>
          <p:spPr>
            <a:xfrm>
              <a:off x="1301514" y="1964537"/>
              <a:ext cx="36511" cy="74926"/>
            </a:xfrm>
            <a:custGeom>
              <a:avLst/>
              <a:gdLst/>
              <a:ahLst/>
              <a:cxnLst/>
              <a:rect l="l" t="t" r="r" b="b"/>
              <a:pathLst>
                <a:path w="1189" h="2440" extrusionOk="0">
                  <a:moveTo>
                    <a:pt x="1161" y="1"/>
                  </a:moveTo>
                  <a:lnTo>
                    <a:pt x="0" y="1220"/>
                  </a:lnTo>
                  <a:lnTo>
                    <a:pt x="1161" y="2440"/>
                  </a:lnTo>
                  <a:lnTo>
                    <a:pt x="1188" y="2440"/>
                  </a:lnTo>
                  <a:lnTo>
                    <a:pt x="1188" y="1"/>
                  </a:lnTo>
                  <a:close/>
                </a:path>
              </a:pathLst>
            </a:custGeom>
            <a:solidFill>
              <a:srgbClr val="FFDA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3975;p66"/>
            <p:cNvSpPr/>
            <p:nvPr/>
          </p:nvSpPr>
          <p:spPr>
            <a:xfrm>
              <a:off x="1265801" y="1964598"/>
              <a:ext cx="71364" cy="37463"/>
            </a:xfrm>
            <a:custGeom>
              <a:avLst/>
              <a:gdLst/>
              <a:ahLst/>
              <a:cxnLst/>
              <a:rect l="l" t="t" r="r" b="b"/>
              <a:pathLst>
                <a:path w="2324" h="1220" extrusionOk="0">
                  <a:moveTo>
                    <a:pt x="0" y="0"/>
                  </a:moveTo>
                  <a:lnTo>
                    <a:pt x="1162" y="1219"/>
                  </a:lnTo>
                  <a:lnTo>
                    <a:pt x="2324" y="0"/>
                  </a:lnTo>
                  <a:close/>
                </a:path>
              </a:pathLst>
            </a:custGeom>
            <a:solidFill>
              <a:srgbClr val="FFE6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3976;p66"/>
            <p:cNvSpPr/>
            <p:nvPr/>
          </p:nvSpPr>
          <p:spPr>
            <a:xfrm>
              <a:off x="1263652" y="1964598"/>
              <a:ext cx="37832" cy="74957"/>
            </a:xfrm>
            <a:custGeom>
              <a:avLst/>
              <a:gdLst/>
              <a:ahLst/>
              <a:cxnLst/>
              <a:rect l="l" t="t" r="r" b="b"/>
              <a:pathLst>
                <a:path w="1232" h="2441" extrusionOk="0">
                  <a:moveTo>
                    <a:pt x="0" y="0"/>
                  </a:moveTo>
                  <a:lnTo>
                    <a:pt x="0" y="2441"/>
                  </a:lnTo>
                  <a:lnTo>
                    <a:pt x="70" y="2441"/>
                  </a:lnTo>
                  <a:lnTo>
                    <a:pt x="1232" y="1220"/>
                  </a:lnTo>
                  <a:lnTo>
                    <a:pt x="70" y="0"/>
                  </a:lnTo>
                  <a:close/>
                </a:path>
              </a:pathLst>
            </a:custGeom>
            <a:solidFill>
              <a:srgbClr val="FFDA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3977;p66"/>
            <p:cNvSpPr/>
            <p:nvPr/>
          </p:nvSpPr>
          <p:spPr>
            <a:xfrm>
              <a:off x="1265893" y="2002031"/>
              <a:ext cx="71272" cy="37432"/>
            </a:xfrm>
            <a:custGeom>
              <a:avLst/>
              <a:gdLst/>
              <a:ahLst/>
              <a:cxnLst/>
              <a:rect l="l" t="t" r="r" b="b"/>
              <a:pathLst>
                <a:path w="2321" h="1219" extrusionOk="0">
                  <a:moveTo>
                    <a:pt x="1160" y="0"/>
                  </a:moveTo>
                  <a:lnTo>
                    <a:pt x="0" y="1219"/>
                  </a:lnTo>
                  <a:lnTo>
                    <a:pt x="2321" y="1219"/>
                  </a:lnTo>
                  <a:lnTo>
                    <a:pt x="1160" y="0"/>
                  </a:lnTo>
                  <a:close/>
                </a:path>
              </a:pathLst>
            </a:custGeom>
            <a:solidFill>
              <a:srgbClr val="FFE6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3978;p66"/>
            <p:cNvSpPr/>
            <p:nvPr/>
          </p:nvSpPr>
          <p:spPr>
            <a:xfrm>
              <a:off x="1445225" y="1964537"/>
              <a:ext cx="36511" cy="74926"/>
            </a:xfrm>
            <a:custGeom>
              <a:avLst/>
              <a:gdLst/>
              <a:ahLst/>
              <a:cxnLst/>
              <a:rect l="l" t="t" r="r" b="b"/>
              <a:pathLst>
                <a:path w="1189" h="2440" extrusionOk="0">
                  <a:moveTo>
                    <a:pt x="1160" y="1"/>
                  </a:moveTo>
                  <a:lnTo>
                    <a:pt x="0" y="1220"/>
                  </a:lnTo>
                  <a:lnTo>
                    <a:pt x="1160" y="2440"/>
                  </a:lnTo>
                  <a:lnTo>
                    <a:pt x="1188" y="2440"/>
                  </a:lnTo>
                  <a:lnTo>
                    <a:pt x="1188" y="1"/>
                  </a:lnTo>
                  <a:close/>
                </a:path>
              </a:pathLst>
            </a:custGeom>
            <a:solidFill>
              <a:srgbClr val="FFDA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3979;p66"/>
            <p:cNvSpPr/>
            <p:nvPr/>
          </p:nvSpPr>
          <p:spPr>
            <a:xfrm>
              <a:off x="1409543" y="1964598"/>
              <a:ext cx="71334" cy="37463"/>
            </a:xfrm>
            <a:custGeom>
              <a:avLst/>
              <a:gdLst/>
              <a:ahLst/>
              <a:cxnLst/>
              <a:rect l="l" t="t" r="r" b="b"/>
              <a:pathLst>
                <a:path w="2323" h="1220" extrusionOk="0">
                  <a:moveTo>
                    <a:pt x="1" y="0"/>
                  </a:moveTo>
                  <a:lnTo>
                    <a:pt x="1161" y="1219"/>
                  </a:lnTo>
                  <a:lnTo>
                    <a:pt x="2322" y="0"/>
                  </a:lnTo>
                  <a:close/>
                </a:path>
              </a:pathLst>
            </a:custGeom>
            <a:solidFill>
              <a:srgbClr val="FFE6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3980;p66"/>
            <p:cNvSpPr/>
            <p:nvPr/>
          </p:nvSpPr>
          <p:spPr>
            <a:xfrm>
              <a:off x="1407332" y="1964598"/>
              <a:ext cx="37862" cy="74957"/>
            </a:xfrm>
            <a:custGeom>
              <a:avLst/>
              <a:gdLst/>
              <a:ahLst/>
              <a:cxnLst/>
              <a:rect l="l" t="t" r="r" b="b"/>
              <a:pathLst>
                <a:path w="1233" h="2441" extrusionOk="0">
                  <a:moveTo>
                    <a:pt x="1" y="0"/>
                  </a:moveTo>
                  <a:lnTo>
                    <a:pt x="1" y="2441"/>
                  </a:lnTo>
                  <a:lnTo>
                    <a:pt x="73" y="2441"/>
                  </a:lnTo>
                  <a:lnTo>
                    <a:pt x="1233" y="1220"/>
                  </a:lnTo>
                  <a:lnTo>
                    <a:pt x="73" y="0"/>
                  </a:lnTo>
                  <a:close/>
                </a:path>
              </a:pathLst>
            </a:custGeom>
            <a:solidFill>
              <a:srgbClr val="FFDA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3981;p66"/>
            <p:cNvSpPr/>
            <p:nvPr/>
          </p:nvSpPr>
          <p:spPr>
            <a:xfrm>
              <a:off x="1409604" y="2002031"/>
              <a:ext cx="71303" cy="37432"/>
            </a:xfrm>
            <a:custGeom>
              <a:avLst/>
              <a:gdLst/>
              <a:ahLst/>
              <a:cxnLst/>
              <a:rect l="l" t="t" r="r" b="b"/>
              <a:pathLst>
                <a:path w="2322" h="1219" extrusionOk="0">
                  <a:moveTo>
                    <a:pt x="1160" y="0"/>
                  </a:moveTo>
                  <a:lnTo>
                    <a:pt x="0" y="1219"/>
                  </a:lnTo>
                  <a:lnTo>
                    <a:pt x="2322" y="1219"/>
                  </a:lnTo>
                  <a:lnTo>
                    <a:pt x="1160" y="0"/>
                  </a:lnTo>
                  <a:close/>
                </a:path>
              </a:pathLst>
            </a:custGeom>
            <a:solidFill>
              <a:srgbClr val="FFE6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3982;p66"/>
            <p:cNvSpPr/>
            <p:nvPr/>
          </p:nvSpPr>
          <p:spPr>
            <a:xfrm>
              <a:off x="1337994" y="1964598"/>
              <a:ext cx="69368" cy="74926"/>
            </a:xfrm>
            <a:custGeom>
              <a:avLst/>
              <a:gdLst/>
              <a:ahLst/>
              <a:cxnLst/>
              <a:rect l="l" t="t" r="r" b="b"/>
              <a:pathLst>
                <a:path w="2259" h="2440" extrusionOk="0">
                  <a:moveTo>
                    <a:pt x="0" y="0"/>
                  </a:moveTo>
                  <a:lnTo>
                    <a:pt x="0" y="2439"/>
                  </a:lnTo>
                  <a:lnTo>
                    <a:pt x="2259" y="2439"/>
                  </a:lnTo>
                  <a:lnTo>
                    <a:pt x="2259" y="0"/>
                  </a:lnTo>
                  <a:close/>
                </a:path>
              </a:pathLst>
            </a:custGeom>
            <a:solidFill>
              <a:srgbClr val="FAF7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3983;p66"/>
            <p:cNvSpPr/>
            <p:nvPr/>
          </p:nvSpPr>
          <p:spPr>
            <a:xfrm>
              <a:off x="1310204" y="1902968"/>
              <a:ext cx="124918" cy="29264"/>
            </a:xfrm>
            <a:custGeom>
              <a:avLst/>
              <a:gdLst/>
              <a:ahLst/>
              <a:cxnLst/>
              <a:rect l="l" t="t" r="r" b="b"/>
              <a:pathLst>
                <a:path w="4068" h="953" extrusionOk="0">
                  <a:moveTo>
                    <a:pt x="1" y="1"/>
                  </a:moveTo>
                  <a:lnTo>
                    <a:pt x="1" y="953"/>
                  </a:lnTo>
                  <a:lnTo>
                    <a:pt x="4067" y="953"/>
                  </a:lnTo>
                  <a:lnTo>
                    <a:pt x="4067" y="1"/>
                  </a:lnTo>
                  <a:close/>
                </a:path>
              </a:pathLst>
            </a:custGeom>
            <a:solidFill>
              <a:srgbClr val="FAF7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3984;p66"/>
            <p:cNvSpPr/>
            <p:nvPr/>
          </p:nvSpPr>
          <p:spPr>
            <a:xfrm>
              <a:off x="1196586" y="1778633"/>
              <a:ext cx="352338" cy="297034"/>
            </a:xfrm>
            <a:custGeom>
              <a:avLst/>
              <a:gdLst/>
              <a:ahLst/>
              <a:cxnLst/>
              <a:rect l="l" t="t" r="r" b="b"/>
              <a:pathLst>
                <a:path w="11474" h="9673" extrusionOk="0">
                  <a:moveTo>
                    <a:pt x="5735" y="496"/>
                  </a:moveTo>
                  <a:lnTo>
                    <a:pt x="10576" y="3746"/>
                  </a:lnTo>
                  <a:lnTo>
                    <a:pt x="10576" y="4518"/>
                  </a:lnTo>
                  <a:lnTo>
                    <a:pt x="5859" y="1351"/>
                  </a:lnTo>
                  <a:cubicBezTo>
                    <a:pt x="5853" y="1349"/>
                    <a:pt x="5846" y="1344"/>
                    <a:pt x="5840" y="1341"/>
                  </a:cubicBezTo>
                  <a:cubicBezTo>
                    <a:pt x="5807" y="1323"/>
                    <a:pt x="5771" y="1314"/>
                    <a:pt x="5734" y="1314"/>
                  </a:cubicBezTo>
                  <a:cubicBezTo>
                    <a:pt x="5697" y="1314"/>
                    <a:pt x="5660" y="1323"/>
                    <a:pt x="5626" y="1341"/>
                  </a:cubicBezTo>
                  <a:cubicBezTo>
                    <a:pt x="5620" y="1344"/>
                    <a:pt x="5613" y="1349"/>
                    <a:pt x="5607" y="1351"/>
                  </a:cubicBezTo>
                  <a:lnTo>
                    <a:pt x="893" y="4518"/>
                  </a:lnTo>
                  <a:lnTo>
                    <a:pt x="893" y="3746"/>
                  </a:lnTo>
                  <a:lnTo>
                    <a:pt x="5735" y="496"/>
                  </a:lnTo>
                  <a:close/>
                  <a:moveTo>
                    <a:pt x="4057" y="6279"/>
                  </a:moveTo>
                  <a:lnTo>
                    <a:pt x="3417" y="6951"/>
                  </a:lnTo>
                  <a:lnTo>
                    <a:pt x="2779" y="6279"/>
                  </a:lnTo>
                  <a:close/>
                  <a:moveTo>
                    <a:pt x="8735" y="6279"/>
                  </a:moveTo>
                  <a:lnTo>
                    <a:pt x="8097" y="6951"/>
                  </a:lnTo>
                  <a:lnTo>
                    <a:pt x="7459" y="6279"/>
                  </a:lnTo>
                  <a:close/>
                  <a:moveTo>
                    <a:pt x="4381" y="6587"/>
                  </a:moveTo>
                  <a:lnTo>
                    <a:pt x="4381" y="7963"/>
                  </a:lnTo>
                  <a:lnTo>
                    <a:pt x="3727" y="7275"/>
                  </a:lnTo>
                  <a:lnTo>
                    <a:pt x="4381" y="6587"/>
                  </a:lnTo>
                  <a:close/>
                  <a:moveTo>
                    <a:pt x="9062" y="6587"/>
                  </a:moveTo>
                  <a:lnTo>
                    <a:pt x="9062" y="7963"/>
                  </a:lnTo>
                  <a:lnTo>
                    <a:pt x="8407" y="7275"/>
                  </a:lnTo>
                  <a:lnTo>
                    <a:pt x="9062" y="6587"/>
                  </a:lnTo>
                  <a:close/>
                  <a:moveTo>
                    <a:pt x="2408" y="6542"/>
                  </a:moveTo>
                  <a:lnTo>
                    <a:pt x="3108" y="7276"/>
                  </a:lnTo>
                  <a:lnTo>
                    <a:pt x="2408" y="8010"/>
                  </a:lnTo>
                  <a:lnTo>
                    <a:pt x="2408" y="6542"/>
                  </a:lnTo>
                  <a:close/>
                  <a:moveTo>
                    <a:pt x="7090" y="6542"/>
                  </a:moveTo>
                  <a:lnTo>
                    <a:pt x="7788" y="7275"/>
                  </a:lnTo>
                  <a:lnTo>
                    <a:pt x="7090" y="8010"/>
                  </a:lnTo>
                  <a:lnTo>
                    <a:pt x="7090" y="6542"/>
                  </a:lnTo>
                  <a:close/>
                  <a:moveTo>
                    <a:pt x="3417" y="7599"/>
                  </a:moveTo>
                  <a:lnTo>
                    <a:pt x="4055" y="8271"/>
                  </a:lnTo>
                  <a:lnTo>
                    <a:pt x="2779" y="8271"/>
                  </a:lnTo>
                  <a:lnTo>
                    <a:pt x="3417" y="7599"/>
                  </a:lnTo>
                  <a:close/>
                  <a:moveTo>
                    <a:pt x="6640" y="6279"/>
                  </a:moveTo>
                  <a:lnTo>
                    <a:pt x="6640" y="8271"/>
                  </a:lnTo>
                  <a:lnTo>
                    <a:pt x="4828" y="8271"/>
                  </a:lnTo>
                  <a:lnTo>
                    <a:pt x="4828" y="6279"/>
                  </a:lnTo>
                  <a:close/>
                  <a:moveTo>
                    <a:pt x="8097" y="7599"/>
                  </a:moveTo>
                  <a:lnTo>
                    <a:pt x="8735" y="8271"/>
                  </a:lnTo>
                  <a:lnTo>
                    <a:pt x="7459" y="8271"/>
                  </a:lnTo>
                  <a:lnTo>
                    <a:pt x="8097" y="7599"/>
                  </a:lnTo>
                  <a:close/>
                  <a:moveTo>
                    <a:pt x="5736" y="1809"/>
                  </a:moveTo>
                  <a:lnTo>
                    <a:pt x="10126" y="4754"/>
                  </a:lnTo>
                  <a:lnTo>
                    <a:pt x="10126" y="8271"/>
                  </a:lnTo>
                  <a:lnTo>
                    <a:pt x="9510" y="8271"/>
                  </a:lnTo>
                  <a:lnTo>
                    <a:pt x="9510" y="6055"/>
                  </a:lnTo>
                  <a:cubicBezTo>
                    <a:pt x="9510" y="5929"/>
                    <a:pt x="9409" y="5830"/>
                    <a:pt x="9285" y="5830"/>
                  </a:cubicBezTo>
                  <a:lnTo>
                    <a:pt x="6936" y="5830"/>
                  </a:lnTo>
                  <a:cubicBezTo>
                    <a:pt x="6923" y="5830"/>
                    <a:pt x="6911" y="5832"/>
                    <a:pt x="6901" y="5835"/>
                  </a:cubicBezTo>
                  <a:cubicBezTo>
                    <a:pt x="6889" y="5832"/>
                    <a:pt x="6877" y="5830"/>
                    <a:pt x="6864" y="5830"/>
                  </a:cubicBezTo>
                  <a:lnTo>
                    <a:pt x="2186" y="5830"/>
                  </a:lnTo>
                  <a:cubicBezTo>
                    <a:pt x="2061" y="5830"/>
                    <a:pt x="1961" y="5932"/>
                    <a:pt x="1961" y="6055"/>
                  </a:cubicBezTo>
                  <a:lnTo>
                    <a:pt x="1961" y="8271"/>
                  </a:lnTo>
                  <a:lnTo>
                    <a:pt x="1348" y="8271"/>
                  </a:lnTo>
                  <a:lnTo>
                    <a:pt x="1348" y="4754"/>
                  </a:lnTo>
                  <a:lnTo>
                    <a:pt x="5736" y="1809"/>
                  </a:lnTo>
                  <a:close/>
                  <a:moveTo>
                    <a:pt x="5736" y="0"/>
                  </a:moveTo>
                  <a:cubicBezTo>
                    <a:pt x="5693" y="0"/>
                    <a:pt x="5649" y="13"/>
                    <a:pt x="5611" y="39"/>
                  </a:cubicBezTo>
                  <a:lnTo>
                    <a:pt x="544" y="3440"/>
                  </a:lnTo>
                  <a:cubicBezTo>
                    <a:pt x="483" y="3482"/>
                    <a:pt x="446" y="3551"/>
                    <a:pt x="446" y="3626"/>
                  </a:cubicBezTo>
                  <a:lnTo>
                    <a:pt x="446" y="4939"/>
                  </a:lnTo>
                  <a:cubicBezTo>
                    <a:pt x="446" y="5022"/>
                    <a:pt x="492" y="5099"/>
                    <a:pt x="565" y="5138"/>
                  </a:cubicBezTo>
                  <a:cubicBezTo>
                    <a:pt x="598" y="5155"/>
                    <a:pt x="634" y="5164"/>
                    <a:pt x="670" y="5164"/>
                  </a:cubicBezTo>
                  <a:cubicBezTo>
                    <a:pt x="714" y="5164"/>
                    <a:pt x="757" y="5151"/>
                    <a:pt x="795" y="5126"/>
                  </a:cubicBezTo>
                  <a:lnTo>
                    <a:pt x="901" y="5056"/>
                  </a:lnTo>
                  <a:lnTo>
                    <a:pt x="901" y="8272"/>
                  </a:lnTo>
                  <a:lnTo>
                    <a:pt x="223" y="8272"/>
                  </a:lnTo>
                  <a:cubicBezTo>
                    <a:pt x="99" y="8272"/>
                    <a:pt x="0" y="8373"/>
                    <a:pt x="0" y="8495"/>
                  </a:cubicBezTo>
                  <a:lnTo>
                    <a:pt x="0" y="9449"/>
                  </a:lnTo>
                  <a:cubicBezTo>
                    <a:pt x="0" y="9575"/>
                    <a:pt x="100" y="9673"/>
                    <a:pt x="223" y="9673"/>
                  </a:cubicBezTo>
                  <a:lnTo>
                    <a:pt x="4724" y="9673"/>
                  </a:lnTo>
                  <a:cubicBezTo>
                    <a:pt x="4849" y="9673"/>
                    <a:pt x="4947" y="9572"/>
                    <a:pt x="4947" y="9449"/>
                  </a:cubicBezTo>
                  <a:cubicBezTo>
                    <a:pt x="4947" y="9327"/>
                    <a:pt x="4847" y="9226"/>
                    <a:pt x="4724" y="9226"/>
                  </a:cubicBezTo>
                  <a:lnTo>
                    <a:pt x="448" y="9226"/>
                  </a:lnTo>
                  <a:lnTo>
                    <a:pt x="448" y="8721"/>
                  </a:lnTo>
                  <a:lnTo>
                    <a:pt x="11026" y="8721"/>
                  </a:lnTo>
                  <a:lnTo>
                    <a:pt x="11026" y="9226"/>
                  </a:lnTo>
                  <a:lnTo>
                    <a:pt x="6750" y="9226"/>
                  </a:lnTo>
                  <a:cubicBezTo>
                    <a:pt x="6625" y="9226"/>
                    <a:pt x="6527" y="9327"/>
                    <a:pt x="6527" y="9449"/>
                  </a:cubicBezTo>
                  <a:cubicBezTo>
                    <a:pt x="6527" y="9575"/>
                    <a:pt x="6626" y="9673"/>
                    <a:pt x="6750" y="9673"/>
                  </a:cubicBezTo>
                  <a:lnTo>
                    <a:pt x="11251" y="9673"/>
                  </a:lnTo>
                  <a:cubicBezTo>
                    <a:pt x="11375" y="9673"/>
                    <a:pt x="11473" y="9572"/>
                    <a:pt x="11473" y="9449"/>
                  </a:cubicBezTo>
                  <a:lnTo>
                    <a:pt x="11473" y="8495"/>
                  </a:lnTo>
                  <a:cubicBezTo>
                    <a:pt x="11472" y="8372"/>
                    <a:pt x="11374" y="8271"/>
                    <a:pt x="11249" y="8271"/>
                  </a:cubicBezTo>
                  <a:lnTo>
                    <a:pt x="10573" y="8271"/>
                  </a:lnTo>
                  <a:lnTo>
                    <a:pt x="10573" y="5055"/>
                  </a:lnTo>
                  <a:lnTo>
                    <a:pt x="10677" y="5125"/>
                  </a:lnTo>
                  <a:cubicBezTo>
                    <a:pt x="10715" y="5150"/>
                    <a:pt x="10758" y="5163"/>
                    <a:pt x="10802" y="5163"/>
                  </a:cubicBezTo>
                  <a:cubicBezTo>
                    <a:pt x="10838" y="5163"/>
                    <a:pt x="10874" y="5154"/>
                    <a:pt x="10906" y="5138"/>
                  </a:cubicBezTo>
                  <a:cubicBezTo>
                    <a:pt x="10979" y="5099"/>
                    <a:pt x="11025" y="5022"/>
                    <a:pt x="11025" y="4939"/>
                  </a:cubicBezTo>
                  <a:lnTo>
                    <a:pt x="11025" y="3626"/>
                  </a:lnTo>
                  <a:cubicBezTo>
                    <a:pt x="11025" y="3551"/>
                    <a:pt x="10988" y="3482"/>
                    <a:pt x="10926" y="3440"/>
                  </a:cubicBezTo>
                  <a:lnTo>
                    <a:pt x="5861" y="39"/>
                  </a:lnTo>
                  <a:cubicBezTo>
                    <a:pt x="5823" y="13"/>
                    <a:pt x="5780" y="0"/>
                    <a:pt x="5736"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3985;p66"/>
            <p:cNvSpPr/>
            <p:nvPr/>
          </p:nvSpPr>
          <p:spPr>
            <a:xfrm>
              <a:off x="1365386" y="2061910"/>
              <a:ext cx="15016" cy="13757"/>
            </a:xfrm>
            <a:custGeom>
              <a:avLst/>
              <a:gdLst/>
              <a:ahLst/>
              <a:cxnLst/>
              <a:rect l="l" t="t" r="r" b="b"/>
              <a:pathLst>
                <a:path w="489" h="448" extrusionOk="0">
                  <a:moveTo>
                    <a:pt x="240" y="0"/>
                  </a:moveTo>
                  <a:cubicBezTo>
                    <a:pt x="190" y="0"/>
                    <a:pt x="140" y="17"/>
                    <a:pt x="100" y="50"/>
                  </a:cubicBezTo>
                  <a:cubicBezTo>
                    <a:pt x="29" y="108"/>
                    <a:pt x="0" y="203"/>
                    <a:pt x="28" y="288"/>
                  </a:cubicBezTo>
                  <a:cubicBezTo>
                    <a:pt x="56" y="380"/>
                    <a:pt x="139" y="445"/>
                    <a:pt x="236" y="448"/>
                  </a:cubicBezTo>
                  <a:cubicBezTo>
                    <a:pt x="238" y="448"/>
                    <a:pt x="241" y="448"/>
                    <a:pt x="243" y="448"/>
                  </a:cubicBezTo>
                  <a:cubicBezTo>
                    <a:pt x="333" y="448"/>
                    <a:pt x="417" y="392"/>
                    <a:pt x="452" y="307"/>
                  </a:cubicBezTo>
                  <a:cubicBezTo>
                    <a:pt x="488" y="207"/>
                    <a:pt x="453" y="94"/>
                    <a:pt x="365" y="37"/>
                  </a:cubicBezTo>
                  <a:cubicBezTo>
                    <a:pt x="328" y="13"/>
                    <a:pt x="284" y="0"/>
                    <a:pt x="24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3986;p66"/>
            <p:cNvSpPr/>
            <p:nvPr/>
          </p:nvSpPr>
          <p:spPr>
            <a:xfrm>
              <a:off x="1303356" y="1896151"/>
              <a:ext cx="138706" cy="42990"/>
            </a:xfrm>
            <a:custGeom>
              <a:avLst/>
              <a:gdLst/>
              <a:ahLst/>
              <a:cxnLst/>
              <a:rect l="l" t="t" r="r" b="b"/>
              <a:pathLst>
                <a:path w="4517" h="1400" extrusionOk="0">
                  <a:moveTo>
                    <a:pt x="4067" y="449"/>
                  </a:moveTo>
                  <a:lnTo>
                    <a:pt x="4067" y="952"/>
                  </a:lnTo>
                  <a:lnTo>
                    <a:pt x="448" y="952"/>
                  </a:lnTo>
                  <a:lnTo>
                    <a:pt x="448" y="449"/>
                  </a:lnTo>
                  <a:close/>
                  <a:moveTo>
                    <a:pt x="225" y="0"/>
                  </a:moveTo>
                  <a:cubicBezTo>
                    <a:pt x="100" y="0"/>
                    <a:pt x="1" y="101"/>
                    <a:pt x="1" y="223"/>
                  </a:cubicBezTo>
                  <a:lnTo>
                    <a:pt x="1" y="1175"/>
                  </a:lnTo>
                  <a:cubicBezTo>
                    <a:pt x="1" y="1299"/>
                    <a:pt x="102" y="1399"/>
                    <a:pt x="225" y="1399"/>
                  </a:cubicBezTo>
                  <a:lnTo>
                    <a:pt x="4290" y="1399"/>
                  </a:lnTo>
                  <a:cubicBezTo>
                    <a:pt x="4415" y="1399"/>
                    <a:pt x="4513" y="1298"/>
                    <a:pt x="4513" y="1175"/>
                  </a:cubicBezTo>
                  <a:lnTo>
                    <a:pt x="4513" y="223"/>
                  </a:lnTo>
                  <a:cubicBezTo>
                    <a:pt x="4516" y="101"/>
                    <a:pt x="4415" y="0"/>
                    <a:pt x="429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0" name="Rectángulo 139"/>
          <p:cNvSpPr/>
          <p:nvPr/>
        </p:nvSpPr>
        <p:spPr>
          <a:xfrm>
            <a:off x="9210915" y="3575871"/>
            <a:ext cx="2693391" cy="172662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15000"/>
              </a:lnSpc>
              <a:spcAft>
                <a:spcPts val="600"/>
              </a:spcAft>
            </a:pPr>
            <a:r>
              <a:rPr lang="es-EC" sz="1100" dirty="0">
                <a:ea typeface="Calibri" panose="020F0502020204030204" pitchFamily="34" charset="0"/>
                <a:cs typeface="Calibri" panose="020F0502020204030204" pitchFamily="34" charset="0"/>
              </a:rPr>
              <a:t>Estimado </a:t>
            </a:r>
            <a:r>
              <a:rPr lang="es-EC" sz="1100" dirty="0" smtClean="0">
                <a:ea typeface="Calibri" panose="020F0502020204030204" pitchFamily="34" charset="0"/>
                <a:cs typeface="Calibri" panose="020F0502020204030204" pitchFamily="34" charset="0"/>
              </a:rPr>
              <a:t>señor encuestador</a:t>
            </a:r>
            <a:r>
              <a:rPr lang="es-EC" sz="1100" dirty="0">
                <a:ea typeface="Calibri" panose="020F0502020204030204" pitchFamily="34" charset="0"/>
                <a:cs typeface="Calibri" panose="020F0502020204030204" pitchFamily="34" charset="0"/>
              </a:rPr>
              <a:t>, al llevar a cabo la entrevista, es recomendable adaptar la terminología según el contexto. </a:t>
            </a:r>
            <a:endParaRPr lang="es-EC" sz="1100" dirty="0" smtClean="0">
              <a:ea typeface="Calibri" panose="020F0502020204030204" pitchFamily="34" charset="0"/>
              <a:cs typeface="Calibri" panose="020F0502020204030204" pitchFamily="34" charset="0"/>
            </a:endParaRPr>
          </a:p>
          <a:p>
            <a:pPr>
              <a:lnSpc>
                <a:spcPct val="115000"/>
              </a:lnSpc>
              <a:spcAft>
                <a:spcPts val="600"/>
              </a:spcAft>
            </a:pPr>
            <a:r>
              <a:rPr lang="es-EC" sz="1100" dirty="0" smtClean="0">
                <a:ea typeface="Calibri" panose="020F0502020204030204" pitchFamily="34" charset="0"/>
                <a:cs typeface="Calibri" panose="020F0502020204030204" pitchFamily="34" charset="0"/>
              </a:rPr>
              <a:t>Esto </a:t>
            </a:r>
            <a:r>
              <a:rPr lang="es-EC" sz="1100" dirty="0">
                <a:ea typeface="Calibri" panose="020F0502020204030204" pitchFamily="34" charset="0"/>
                <a:cs typeface="Calibri" panose="020F0502020204030204" pitchFamily="34" charset="0"/>
              </a:rPr>
              <a:t>implica que, dependiendo de la situación específica, puede indagarse sobre la 'finca', 'terreno', 'hacienda' u otros términos pertinentes para referirse a la unidad de producción en cuestión</a:t>
            </a:r>
            <a:r>
              <a:rPr lang="es-EC" sz="1100" dirty="0">
                <a:ea typeface="Calibri" panose="020F0502020204030204" pitchFamily="34" charset="0"/>
                <a:cs typeface="Times New Roman" panose="02020603050405020304" pitchFamily="18" charset="0"/>
              </a:rPr>
              <a:t>.</a:t>
            </a:r>
            <a:endParaRPr lang="es-CR" sz="1100" dirty="0">
              <a:effectLst/>
              <a:ea typeface="Calibri" panose="020F0502020204030204" pitchFamily="34" charset="0"/>
              <a:cs typeface="Times New Roman" panose="02020603050405020304" pitchFamily="18" charset="0"/>
            </a:endParaRPr>
          </a:p>
        </p:txBody>
      </p:sp>
      <p:sp>
        <p:nvSpPr>
          <p:cNvPr id="141" name="Rectángulo 140"/>
          <p:cNvSpPr/>
          <p:nvPr/>
        </p:nvSpPr>
        <p:spPr>
          <a:xfrm>
            <a:off x="685246" y="1768250"/>
            <a:ext cx="11423560" cy="738664"/>
          </a:xfrm>
          <a:prstGeom prst="rect">
            <a:avLst/>
          </a:prstGeom>
        </p:spPr>
        <p:txBody>
          <a:bodyPr wrap="square">
            <a:spAutoFit/>
          </a:bodyPr>
          <a:lstStyle/>
          <a:p>
            <a:r>
              <a:rPr lang="es-EC" sz="1400" dirty="0">
                <a:solidFill>
                  <a:schemeClr val="tx1">
                    <a:lumMod val="65000"/>
                    <a:lumOff val="35000"/>
                  </a:schemeClr>
                </a:solidFill>
                <a:ea typeface="Calibri" panose="020F0502020204030204" pitchFamily="34" charset="0"/>
                <a:cs typeface="Calibri" panose="020F0502020204030204" pitchFamily="34" charset="0"/>
              </a:rPr>
              <a:t>Una</a:t>
            </a:r>
            <a:r>
              <a:rPr lang="es-EC" sz="1400" b="1" dirty="0">
                <a:ea typeface="Calibri" panose="020F0502020204030204" pitchFamily="34" charset="0"/>
                <a:cs typeface="Calibri" panose="020F0502020204030204" pitchFamily="34" charset="0"/>
              </a:rPr>
              <a:t> </a:t>
            </a:r>
            <a:r>
              <a:rPr lang="es-EC" sz="1400" b="1" dirty="0" smtClean="0">
                <a:ea typeface="Calibri" panose="020F0502020204030204" pitchFamily="34" charset="0"/>
                <a:cs typeface="Calibri" panose="020F0502020204030204" pitchFamily="34" charset="0"/>
              </a:rPr>
              <a:t>Unidad </a:t>
            </a:r>
            <a:r>
              <a:rPr lang="es-EC" sz="1400" b="1" dirty="0">
                <a:ea typeface="Calibri" panose="020F0502020204030204" pitchFamily="34" charset="0"/>
                <a:cs typeface="Calibri" panose="020F0502020204030204" pitchFamily="34" charset="0"/>
              </a:rPr>
              <a:t>de </a:t>
            </a:r>
            <a:r>
              <a:rPr lang="es-EC" sz="1400" b="1" dirty="0" smtClean="0">
                <a:ea typeface="Calibri" panose="020F0502020204030204" pitchFamily="34" charset="0"/>
                <a:cs typeface="Calibri" panose="020F0502020204030204" pitchFamily="34" charset="0"/>
              </a:rPr>
              <a:t>Producción </a:t>
            </a:r>
            <a:r>
              <a:rPr lang="es-EC" sz="1400" b="1" dirty="0">
                <a:ea typeface="Calibri" panose="020F0502020204030204" pitchFamily="34" charset="0"/>
                <a:cs typeface="Calibri" panose="020F0502020204030204" pitchFamily="34" charset="0"/>
              </a:rPr>
              <a:t>A</a:t>
            </a:r>
            <a:r>
              <a:rPr lang="es-EC" sz="1400" b="1" dirty="0" smtClean="0">
                <a:ea typeface="Calibri" panose="020F0502020204030204" pitchFamily="34" charset="0"/>
                <a:cs typeface="Calibri" panose="020F0502020204030204" pitchFamily="34" charset="0"/>
              </a:rPr>
              <a:t>gropecuaria </a:t>
            </a:r>
            <a:r>
              <a:rPr lang="es-EC" sz="1400" dirty="0">
                <a:solidFill>
                  <a:schemeClr val="tx1">
                    <a:lumMod val="65000"/>
                    <a:lumOff val="35000"/>
                  </a:schemeClr>
                </a:solidFill>
                <a:ea typeface="Calibri" panose="020F0502020204030204" pitchFamily="34" charset="0"/>
                <a:cs typeface="Calibri" panose="020F0502020204030204" pitchFamily="34" charset="0"/>
              </a:rPr>
              <a:t>es un espacio físico donde se desarrollan actividades económicas relacionadas con la agricultura y la ganadería. Puede variar en tamaño y enfoque, desde pequeñas explotaciones familiares hasta extensas fincas comerciales. Esta unidad es el núcleo de la producción de alimentos y otros productos agrícolas.</a:t>
            </a:r>
            <a:endParaRPr lang="es-CR" sz="1400" dirty="0">
              <a:solidFill>
                <a:schemeClr val="tx1">
                  <a:lumMod val="65000"/>
                  <a:lumOff val="35000"/>
                </a:schemeClr>
              </a:solidFill>
              <a:ea typeface="Calibri" panose="020F0502020204030204" pitchFamily="34" charset="0"/>
              <a:cs typeface="Calibri" panose="020F0502020204030204" pitchFamily="34" charset="0"/>
            </a:endParaRPr>
          </a:p>
        </p:txBody>
      </p:sp>
      <p:sp>
        <p:nvSpPr>
          <p:cNvPr id="142" name="Rectángulo 141"/>
          <p:cNvSpPr/>
          <p:nvPr/>
        </p:nvSpPr>
        <p:spPr>
          <a:xfrm>
            <a:off x="9210915" y="5413277"/>
            <a:ext cx="2693391" cy="938719"/>
          </a:xfrm>
          <a:prstGeom prst="rect">
            <a:avLst/>
          </a:prstGeom>
          <a:ln>
            <a:solidFill>
              <a:schemeClr val="accent2"/>
            </a:solidFill>
          </a:ln>
        </p:spPr>
        <p:txBody>
          <a:bodyPr wrap="square">
            <a:spAutoFit/>
          </a:bodyPr>
          <a:lstStyle/>
          <a:p>
            <a:pPr algn="just"/>
            <a:r>
              <a:rPr lang="es-EC" sz="1100" dirty="0">
                <a:solidFill>
                  <a:schemeClr val="dk1"/>
                </a:solidFill>
                <a:ea typeface="Calibri" panose="020F0502020204030204" pitchFamily="34" charset="0"/>
                <a:cs typeface="Calibri" panose="020F0502020204030204" pitchFamily="34" charset="0"/>
              </a:rPr>
              <a:t>Esta sección deberá contener información siempre que exista al menos un registro en los capítulos del 2 al 11 (producción agropecuaria).</a:t>
            </a:r>
          </a:p>
        </p:txBody>
      </p:sp>
    </p:spTree>
    <p:extLst>
      <p:ext uri="{BB962C8B-B14F-4D97-AF65-F5344CB8AC3E}">
        <p14:creationId xmlns:p14="http://schemas.microsoft.com/office/powerpoint/2010/main" val="4285259009"/>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a:spLocks noGrp="1"/>
          </p:cNvSpPr>
          <p:nvPr>
            <p:ph type="title"/>
          </p:nvPr>
        </p:nvSpPr>
        <p:spPr>
          <a:xfrm>
            <a:off x="1117800" y="366085"/>
            <a:ext cx="8300660" cy="895630"/>
          </a:xfrm>
          <a:prstGeom prst="rect">
            <a:avLst/>
          </a:prstGeom>
        </p:spPr>
        <p:txBody>
          <a:bodyPr wrap="square">
            <a:spAutoFit/>
          </a:bodyPr>
          <a:lstStyle/>
          <a:p>
            <a:r>
              <a:rPr lang="es-MX" sz="2900" b="1" dirty="0"/>
              <a:t>Sección I. Extensión </a:t>
            </a:r>
            <a:r>
              <a:rPr lang="es-MX" sz="2900" dirty="0"/>
              <a:t>A</a:t>
            </a:r>
            <a:r>
              <a:rPr lang="es-MX" sz="2900" b="1" dirty="0"/>
              <a:t>graria y Buenas prácticas agropecuarias </a:t>
            </a:r>
            <a:endParaRPr lang="es-EC" sz="2900" b="1" dirty="0"/>
          </a:p>
        </p:txBody>
      </p:sp>
      <p:sp>
        <p:nvSpPr>
          <p:cNvPr id="3" name="Marcador de texto 2"/>
          <p:cNvSpPr>
            <a:spLocks noGrp="1"/>
          </p:cNvSpPr>
          <p:nvPr>
            <p:ph type="body" sz="quarter" idx="10"/>
          </p:nvPr>
        </p:nvSpPr>
        <p:spPr>
          <a:xfrm>
            <a:off x="1117800" y="1246920"/>
            <a:ext cx="7227614" cy="499155"/>
          </a:xfrm>
        </p:spPr>
        <p:txBody>
          <a:bodyPr>
            <a:normAutofit/>
          </a:bodyPr>
          <a:lstStyle/>
          <a:p>
            <a:r>
              <a:rPr lang="es-EC" sz="1800" b="1" dirty="0" smtClean="0">
                <a:solidFill>
                  <a:schemeClr val="tx1"/>
                </a:solidFill>
              </a:rPr>
              <a:t>1. Capacitación </a:t>
            </a:r>
            <a:r>
              <a:rPr lang="es-EC" sz="1800" b="1" dirty="0">
                <a:solidFill>
                  <a:schemeClr val="tx1"/>
                </a:solidFill>
              </a:rPr>
              <a:t>y/o asistencia técnica?</a:t>
            </a:r>
          </a:p>
        </p:txBody>
      </p:sp>
      <p:sp>
        <p:nvSpPr>
          <p:cNvPr id="5" name="12 Rectángulo">
            <a:extLst>
              <a:ext uri="{FF2B5EF4-FFF2-40B4-BE49-F238E27FC236}">
                <a16:creationId xmlns="" xmlns:a16="http://schemas.microsoft.com/office/drawing/2014/main" id="{D6C1FC54-193D-4932-9868-836FA7C80DF7}"/>
              </a:ext>
            </a:extLst>
          </p:cNvPr>
          <p:cNvSpPr/>
          <p:nvPr/>
        </p:nvSpPr>
        <p:spPr>
          <a:xfrm>
            <a:off x="1128850" y="1733741"/>
            <a:ext cx="10758350" cy="523220"/>
          </a:xfrm>
          <a:prstGeom prst="rect">
            <a:avLst/>
          </a:prstGeom>
        </p:spPr>
        <p:txBody>
          <a:bodyPr wrap="square">
            <a:spAutoFit/>
          </a:bodyPr>
          <a:lstStyle/>
          <a:p>
            <a:pPr algn="just"/>
            <a:r>
              <a:rPr lang="es-EC" sz="1400" dirty="0">
                <a:cs typeface="Calibri" panose="020F0502020204030204" pitchFamily="34" charset="0"/>
              </a:rPr>
              <a:t>Con esta pregunta se quiere determinar el número de </a:t>
            </a:r>
            <a:r>
              <a:rPr lang="es-EC" sz="1400" dirty="0" smtClean="0">
                <a:cs typeface="Calibri" panose="020F0502020204030204" pitchFamily="34" charset="0"/>
              </a:rPr>
              <a:t>unidades productivas </a:t>
            </a:r>
            <a:r>
              <a:rPr lang="es-EC" sz="1400" dirty="0">
                <a:cs typeface="Calibri" panose="020F0502020204030204" pitchFamily="34" charset="0"/>
              </a:rPr>
              <a:t>que recibieron capacitación y asistencia técnica sobre temas agrícolas y pecuarios en general y la entidad que proporcionó la capacitación.</a:t>
            </a:r>
          </a:p>
        </p:txBody>
      </p:sp>
      <p:pic>
        <p:nvPicPr>
          <p:cNvPr id="11" name="Imagen 10"/>
          <p:cNvPicPr>
            <a:picLocks noChangeAspect="1"/>
          </p:cNvPicPr>
          <p:nvPr/>
        </p:nvPicPr>
        <p:blipFill>
          <a:blip r:embed="rId2"/>
          <a:stretch>
            <a:fillRect/>
          </a:stretch>
        </p:blipFill>
        <p:spPr>
          <a:xfrm>
            <a:off x="1117800" y="2365025"/>
            <a:ext cx="5108433" cy="1696457"/>
          </a:xfrm>
          <a:prstGeom prst="rect">
            <a:avLst/>
          </a:prstGeom>
        </p:spPr>
      </p:pic>
      <p:pic>
        <p:nvPicPr>
          <p:cNvPr id="12" name="Imagen 11"/>
          <p:cNvPicPr>
            <a:picLocks noChangeAspect="1"/>
          </p:cNvPicPr>
          <p:nvPr/>
        </p:nvPicPr>
        <p:blipFill>
          <a:blip r:embed="rId3"/>
          <a:stretch>
            <a:fillRect/>
          </a:stretch>
        </p:blipFill>
        <p:spPr>
          <a:xfrm>
            <a:off x="1128850" y="5371635"/>
            <a:ext cx="5115113" cy="1189763"/>
          </a:xfrm>
          <a:prstGeom prst="rect">
            <a:avLst/>
          </a:prstGeom>
        </p:spPr>
      </p:pic>
      <p:sp>
        <p:nvSpPr>
          <p:cNvPr id="13" name="12 Rectángulo">
            <a:extLst>
              <a:ext uri="{FF2B5EF4-FFF2-40B4-BE49-F238E27FC236}">
                <a16:creationId xmlns="" xmlns:a16="http://schemas.microsoft.com/office/drawing/2014/main" id="{D6C1FC54-193D-4932-9868-836FA7C80DF7}"/>
              </a:ext>
            </a:extLst>
          </p:cNvPr>
          <p:cNvSpPr/>
          <p:nvPr/>
        </p:nvSpPr>
        <p:spPr>
          <a:xfrm>
            <a:off x="1026360" y="4547203"/>
            <a:ext cx="10935655" cy="523220"/>
          </a:xfrm>
          <a:prstGeom prst="rect">
            <a:avLst/>
          </a:prstGeom>
        </p:spPr>
        <p:txBody>
          <a:bodyPr wrap="square">
            <a:spAutoFit/>
          </a:bodyPr>
          <a:lstStyle/>
          <a:p>
            <a:pPr algn="just"/>
            <a:r>
              <a:rPr lang="es-MX" sz="1400" dirty="0">
                <a:cs typeface="Calibri" panose="020F0502020204030204" pitchFamily="34" charset="0"/>
              </a:rPr>
              <a:t>El análisis de suelo. Es una herramienta que evalúa la fertilidad del suelo y es base para definir la dosis de nutrientes a </a:t>
            </a:r>
            <a:r>
              <a:rPr lang="es-MX" sz="1400" dirty="0" smtClean="0">
                <a:cs typeface="Calibri" panose="020F0502020204030204" pitchFamily="34" charset="0"/>
              </a:rPr>
              <a:t>aplicar. Esta </a:t>
            </a:r>
            <a:r>
              <a:rPr lang="es-MX" sz="1400" dirty="0">
                <a:cs typeface="Calibri" panose="020F0502020204030204" pitchFamily="34" charset="0"/>
              </a:rPr>
              <a:t>pregunta se direcciona a si la PP ha realizado o no algún análisis y hace cuanto la </a:t>
            </a:r>
            <a:r>
              <a:rPr lang="es-MX" sz="1400" dirty="0" smtClean="0">
                <a:cs typeface="Calibri" panose="020F0502020204030204" pitchFamily="34" charset="0"/>
              </a:rPr>
              <a:t>realizó. Si </a:t>
            </a:r>
            <a:r>
              <a:rPr lang="es-MX" sz="1400" dirty="0">
                <a:cs typeface="Calibri" panose="020F0502020204030204" pitchFamily="34" charset="0"/>
              </a:rPr>
              <a:t>la </a:t>
            </a:r>
            <a:r>
              <a:rPr lang="es-ES" sz="1400" dirty="0">
                <a:cs typeface="Calibri" panose="020F0502020204030204" pitchFamily="34" charset="0"/>
              </a:rPr>
              <a:t>repuesta es código 1, 2 o 3 responda la pregunta 2.1.</a:t>
            </a:r>
            <a:endParaRPr lang="es-EC" sz="1400" dirty="0">
              <a:cs typeface="Calibri" panose="020F0502020204030204" pitchFamily="34" charset="0"/>
            </a:endParaRPr>
          </a:p>
        </p:txBody>
      </p:sp>
      <p:sp>
        <p:nvSpPr>
          <p:cNvPr id="14" name="12 Rectángulo">
            <a:extLst>
              <a:ext uri="{FF2B5EF4-FFF2-40B4-BE49-F238E27FC236}">
                <a16:creationId xmlns="" xmlns:a16="http://schemas.microsoft.com/office/drawing/2014/main" id="{74587CDA-87D7-47A1-1D3A-831D3D915314}"/>
              </a:ext>
            </a:extLst>
          </p:cNvPr>
          <p:cNvSpPr/>
          <p:nvPr/>
        </p:nvSpPr>
        <p:spPr>
          <a:xfrm>
            <a:off x="1026360" y="4245991"/>
            <a:ext cx="6122285" cy="369332"/>
          </a:xfrm>
          <a:prstGeom prst="rect">
            <a:avLst/>
          </a:prstGeom>
        </p:spPr>
        <p:txBody>
          <a:bodyPr wrap="square">
            <a:spAutoFit/>
          </a:bodyPr>
          <a:lstStyle/>
          <a:p>
            <a:pPr algn="just"/>
            <a:r>
              <a:rPr lang="es-EC" b="1" dirty="0"/>
              <a:t>2. A</a:t>
            </a:r>
            <a:r>
              <a:rPr lang="es-EC" b="1" dirty="0" smtClean="0"/>
              <a:t>nálisis </a:t>
            </a:r>
            <a:r>
              <a:rPr lang="es-EC" b="1" dirty="0"/>
              <a:t>de </a:t>
            </a:r>
            <a:r>
              <a:rPr lang="es-EC" b="1" dirty="0" smtClean="0"/>
              <a:t>suelo</a:t>
            </a:r>
            <a:endParaRPr lang="es-EC" b="1" dirty="0"/>
          </a:p>
        </p:txBody>
      </p:sp>
    </p:spTree>
    <p:extLst>
      <p:ext uri="{BB962C8B-B14F-4D97-AF65-F5344CB8AC3E}">
        <p14:creationId xmlns:p14="http://schemas.microsoft.com/office/powerpoint/2010/main" val="3399516282"/>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0 CuadroTexto"/>
          <p:cNvSpPr txBox="1"/>
          <p:nvPr/>
        </p:nvSpPr>
        <p:spPr>
          <a:xfrm>
            <a:off x="1048123" y="1458572"/>
            <a:ext cx="10586249" cy="461665"/>
          </a:xfrm>
          <a:prstGeom prst="rect">
            <a:avLst/>
          </a:prstGeom>
          <a:noFill/>
          <a:ln>
            <a:solidFill>
              <a:schemeClr val="accent2"/>
            </a:solidFill>
          </a:ln>
        </p:spPr>
        <p:txBody>
          <a:bodyPr wrap="square" rtlCol="0">
            <a:spAutoFit/>
          </a:bodyPr>
          <a:lstStyle/>
          <a:p>
            <a:pPr algn="just"/>
            <a:r>
              <a:rPr lang="es-EC" sz="1200" dirty="0" smtClean="0"/>
              <a:t>La pregunta 3 debe contener   </a:t>
            </a:r>
            <a:r>
              <a:rPr lang="es-EC" sz="1200" dirty="0"/>
              <a:t>información siempre que </a:t>
            </a:r>
            <a:r>
              <a:rPr lang="es-EC" sz="1200" dirty="0" smtClean="0"/>
              <a:t>se utilicen </a:t>
            </a:r>
            <a:r>
              <a:rPr lang="es-EC" sz="1200" dirty="0"/>
              <a:t>plaguicidas en los capítulos 3, 4 y 6 (cultivos permanentes, transitorios, flores permanentes y transitorias)</a:t>
            </a:r>
          </a:p>
        </p:txBody>
      </p:sp>
      <p:sp>
        <p:nvSpPr>
          <p:cNvPr id="3" name="1 Rectángulo"/>
          <p:cNvSpPr txBox="1">
            <a:spLocks/>
          </p:cNvSpPr>
          <p:nvPr/>
        </p:nvSpPr>
        <p:spPr>
          <a:xfrm>
            <a:off x="932298" y="414370"/>
            <a:ext cx="8300660" cy="895630"/>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3200" b="1" kern="1200">
                <a:solidFill>
                  <a:srgbClr val="212D5A"/>
                </a:solidFill>
                <a:latin typeface="+mj-lt"/>
                <a:ea typeface="+mj-ea"/>
                <a:cs typeface="+mj-cs"/>
              </a:defRPr>
            </a:lvl1pPr>
          </a:lstStyle>
          <a:p>
            <a:r>
              <a:rPr lang="es-MX" sz="2900" dirty="0"/>
              <a:t>Sección I. Extensión Agraria y Buenas prácticas agropecuarias </a:t>
            </a:r>
            <a:endParaRPr lang="es-EC" sz="2900" dirty="0"/>
          </a:p>
        </p:txBody>
      </p:sp>
      <p:sp>
        <p:nvSpPr>
          <p:cNvPr id="5" name="Marcador de texto 2"/>
          <p:cNvSpPr>
            <a:spLocks noGrp="1"/>
          </p:cNvSpPr>
          <p:nvPr>
            <p:ph type="body" sz="quarter" idx="10"/>
          </p:nvPr>
        </p:nvSpPr>
        <p:spPr>
          <a:xfrm>
            <a:off x="1067397" y="1974507"/>
            <a:ext cx="6852618" cy="499155"/>
          </a:xfrm>
        </p:spPr>
        <p:txBody>
          <a:bodyPr>
            <a:noAutofit/>
          </a:bodyPr>
          <a:lstStyle/>
          <a:p>
            <a:r>
              <a:rPr lang="es-EC" sz="1800" b="1" dirty="0">
                <a:solidFill>
                  <a:schemeClr val="tx1"/>
                </a:solidFill>
              </a:rPr>
              <a:t>Uso de Plaguicidas:</a:t>
            </a:r>
          </a:p>
        </p:txBody>
      </p:sp>
      <p:sp>
        <p:nvSpPr>
          <p:cNvPr id="6" name="Rectángulo 5"/>
          <p:cNvSpPr/>
          <p:nvPr/>
        </p:nvSpPr>
        <p:spPr>
          <a:xfrm>
            <a:off x="1067398" y="5465758"/>
            <a:ext cx="6630186" cy="523220"/>
          </a:xfrm>
          <a:prstGeom prst="rect">
            <a:avLst/>
          </a:prstGeom>
        </p:spPr>
        <p:txBody>
          <a:bodyPr wrap="square">
            <a:spAutoFit/>
          </a:bodyPr>
          <a:lstStyle/>
          <a:p>
            <a:pPr algn="just">
              <a:spcAft>
                <a:spcPts val="600"/>
              </a:spcAft>
            </a:pPr>
            <a:r>
              <a:rPr lang="es-EC" sz="1400" dirty="0">
                <a:ea typeface="Calibri" panose="020F0502020204030204" pitchFamily="34" charset="0"/>
                <a:cs typeface="Calibri" panose="020F0502020204030204" pitchFamily="34" charset="0"/>
              </a:rPr>
              <a:t>Esta pregunta busca </a:t>
            </a:r>
            <a:r>
              <a:rPr lang="es-EC" sz="1400" dirty="0"/>
              <a:t>o</a:t>
            </a:r>
            <a:r>
              <a:rPr lang="es-EC" sz="1400" dirty="0" smtClean="0"/>
              <a:t>btener </a:t>
            </a:r>
            <a:r>
              <a:rPr lang="es-EC" sz="1400" dirty="0"/>
              <a:t>información sobre la rentabilidad de la unidad productiva en un periodo de tiempo determinado.</a:t>
            </a:r>
            <a:endParaRPr lang="es-EC" sz="1400" b="1" u="sng" dirty="0">
              <a:solidFill>
                <a:srgbClr val="FF0000"/>
              </a:solidFill>
              <a:effectLst/>
              <a:ea typeface="Calibri" panose="020F0502020204030204" pitchFamily="34" charset="0"/>
              <a:cs typeface="Calibri" panose="020F0502020204030204" pitchFamily="34" charset="0"/>
            </a:endParaRPr>
          </a:p>
        </p:txBody>
      </p:sp>
      <p:sp>
        <p:nvSpPr>
          <p:cNvPr id="7" name="CuadroTexto 6">
            <a:extLst>
              <a:ext uri="{FF2B5EF4-FFF2-40B4-BE49-F238E27FC236}">
                <a16:creationId xmlns="" xmlns:a16="http://schemas.microsoft.com/office/drawing/2014/main" id="{16697BD0-7E8B-7FE4-D90A-8BC7582581C0}"/>
              </a:ext>
            </a:extLst>
          </p:cNvPr>
          <p:cNvSpPr txBox="1"/>
          <p:nvPr/>
        </p:nvSpPr>
        <p:spPr>
          <a:xfrm>
            <a:off x="1037252" y="2410560"/>
            <a:ext cx="6660333" cy="1031051"/>
          </a:xfrm>
          <a:prstGeom prst="rect">
            <a:avLst/>
          </a:prstGeom>
          <a:noFill/>
        </p:spPr>
        <p:txBody>
          <a:bodyPr wrap="square">
            <a:spAutoFit/>
          </a:bodyPr>
          <a:lstStyle/>
          <a:p>
            <a:pPr algn="just"/>
            <a:r>
              <a:rPr lang="es-EC" sz="1400" b="1" dirty="0">
                <a:effectLst/>
                <a:ea typeface="Calibri" panose="020F0502020204030204" pitchFamily="34" charset="0"/>
                <a:cs typeface="Calibri" panose="020F0502020204030204" pitchFamily="34" charset="0"/>
              </a:rPr>
              <a:t>3. </a:t>
            </a:r>
            <a:r>
              <a:rPr lang="es-EC" sz="1400" b="1" dirty="0" smtClean="0">
                <a:effectLst/>
                <a:ea typeface="Calibri" panose="020F0502020204030204" pitchFamily="34" charset="0"/>
                <a:cs typeface="Calibri" panose="020F0502020204030204" pitchFamily="34" charset="0"/>
              </a:rPr>
              <a:t>¿</a:t>
            </a:r>
            <a:r>
              <a:rPr lang="es-EC" sz="1400" b="1" dirty="0" smtClean="0">
                <a:ea typeface="Calibri" panose="020F0502020204030204" pitchFamily="34" charset="0"/>
                <a:cs typeface="Times New Roman" panose="02020603050405020304" pitchFamily="18" charset="0"/>
              </a:rPr>
              <a:t>Cuál </a:t>
            </a:r>
            <a:r>
              <a:rPr lang="es-EC" sz="1400" b="1" dirty="0">
                <a:ea typeface="Calibri" panose="020F0502020204030204" pitchFamily="34" charset="0"/>
                <a:cs typeface="Times New Roman" panose="02020603050405020304" pitchFamily="18" charset="0"/>
              </a:rPr>
              <a:t>o cuáles de los siguientes elementos de protección utiliza al aplicar plaguicidas?</a:t>
            </a:r>
            <a:endParaRPr lang="es-EC" sz="1400" dirty="0">
              <a:ea typeface="Calibri" panose="020F0502020204030204" pitchFamily="34" charset="0"/>
              <a:cs typeface="Times New Roman" panose="02020603050405020304" pitchFamily="18" charset="0"/>
            </a:endParaRPr>
          </a:p>
          <a:p>
            <a:pPr algn="just"/>
            <a:r>
              <a:rPr lang="es-EC" sz="500" dirty="0" smtClean="0">
                <a:effectLst/>
                <a:ea typeface="Calibri" panose="020F0502020204030204" pitchFamily="34" charset="0"/>
                <a:cs typeface="Calibri" panose="020F0502020204030204" pitchFamily="34" charset="0"/>
              </a:rPr>
              <a:t> </a:t>
            </a:r>
            <a:endParaRPr lang="es-EC" sz="200" dirty="0">
              <a:ea typeface="Calibri" panose="020F0502020204030204" pitchFamily="34" charset="0"/>
              <a:cs typeface="Calibri" panose="020F0502020204030204" pitchFamily="34" charset="0"/>
            </a:endParaRPr>
          </a:p>
          <a:p>
            <a:pPr algn="just">
              <a:spcAft>
                <a:spcPts val="600"/>
              </a:spcAft>
            </a:pPr>
            <a:r>
              <a:rPr lang="es-EC" sz="1400" dirty="0">
                <a:ea typeface="Calibri" panose="020F0502020204030204" pitchFamily="34" charset="0"/>
                <a:cs typeface="Times New Roman" panose="02020603050405020304" pitchFamily="18" charset="0"/>
              </a:rPr>
              <a:t>Se busca conocer el nivel de protección de la PP al momento de aplicar las </a:t>
            </a:r>
            <a:r>
              <a:rPr lang="es-EC" sz="1400" dirty="0" smtClean="0">
                <a:ea typeface="Calibri" panose="020F0502020204030204" pitchFamily="34" charset="0"/>
                <a:cs typeface="Times New Roman" panose="02020603050405020304" pitchFamily="18" charset="0"/>
              </a:rPr>
              <a:t>soluciones de plaguicidas.</a:t>
            </a:r>
            <a:endParaRPr lang="es-EC" sz="1400" dirty="0">
              <a:ea typeface="Calibri" panose="020F0502020204030204" pitchFamily="34" charset="0"/>
              <a:cs typeface="Times New Roman" panose="02020603050405020304" pitchFamily="18" charset="0"/>
            </a:endParaRPr>
          </a:p>
        </p:txBody>
      </p:sp>
      <p:sp>
        <p:nvSpPr>
          <p:cNvPr id="8" name="CuadroTexto 7">
            <a:extLst>
              <a:ext uri="{FF2B5EF4-FFF2-40B4-BE49-F238E27FC236}">
                <a16:creationId xmlns="" xmlns:a16="http://schemas.microsoft.com/office/drawing/2014/main" id="{AD7D48E0-239F-BC5B-1628-6E5A65DB5664}"/>
              </a:ext>
            </a:extLst>
          </p:cNvPr>
          <p:cNvSpPr txBox="1"/>
          <p:nvPr/>
        </p:nvSpPr>
        <p:spPr>
          <a:xfrm>
            <a:off x="1037251" y="4012249"/>
            <a:ext cx="6660333" cy="827150"/>
          </a:xfrm>
          <a:prstGeom prst="rect">
            <a:avLst/>
          </a:prstGeom>
          <a:noFill/>
        </p:spPr>
        <p:txBody>
          <a:bodyPr wrap="square">
            <a:spAutoFit/>
          </a:bodyPr>
          <a:lstStyle/>
          <a:p>
            <a:pPr algn="just"/>
            <a:r>
              <a:rPr lang="es-EC" sz="1400" b="1" dirty="0">
                <a:effectLst/>
                <a:ea typeface="Calibri" panose="020F0502020204030204" pitchFamily="34" charset="0"/>
                <a:cs typeface="Times New Roman" panose="02020603050405020304" pitchFamily="18" charset="0"/>
              </a:rPr>
              <a:t>4. </a:t>
            </a:r>
            <a:r>
              <a:rPr lang="es-EC" sz="1400" b="1" dirty="0" smtClean="0">
                <a:effectLst/>
                <a:ea typeface="Calibri" panose="020F0502020204030204" pitchFamily="34" charset="0"/>
                <a:cs typeface="Times New Roman" panose="02020603050405020304" pitchFamily="18" charset="0"/>
              </a:rPr>
              <a:t>¿Realiza usted actividades de post cosecha como:</a:t>
            </a:r>
            <a:endParaRPr lang="es-EC" sz="1400" dirty="0">
              <a:effectLst/>
              <a:ea typeface="Calibri" panose="020F0502020204030204" pitchFamily="34" charset="0"/>
              <a:cs typeface="Times New Roman" panose="02020603050405020304" pitchFamily="18" charset="0"/>
            </a:endParaRPr>
          </a:p>
          <a:p>
            <a:pPr algn="just">
              <a:lnSpc>
                <a:spcPct val="115000"/>
              </a:lnSpc>
            </a:pPr>
            <a:r>
              <a:rPr lang="es-EC" sz="500" dirty="0">
                <a:effectLst/>
                <a:ea typeface="Calibri" panose="020F0502020204030204" pitchFamily="34" charset="0"/>
                <a:cs typeface="Times New Roman" panose="02020603050405020304" pitchFamily="18" charset="0"/>
              </a:rPr>
              <a:t> </a:t>
            </a:r>
            <a:endParaRPr lang="es-EC" sz="300" dirty="0">
              <a:effectLst/>
              <a:ea typeface="Calibri" panose="020F0502020204030204" pitchFamily="34" charset="0"/>
              <a:cs typeface="Times New Roman" panose="02020603050405020304" pitchFamily="18" charset="0"/>
            </a:endParaRPr>
          </a:p>
          <a:p>
            <a:pPr algn="just">
              <a:spcAft>
                <a:spcPts val="600"/>
              </a:spcAft>
            </a:pPr>
            <a:r>
              <a:rPr lang="es-MX" sz="1400" dirty="0">
                <a:ea typeface="Calibri" panose="020F0502020204030204" pitchFamily="34" charset="0"/>
                <a:cs typeface="Times New Roman" panose="02020603050405020304" pitchFamily="18" charset="0"/>
              </a:rPr>
              <a:t>Con esta pregunta se busca determinar el número de productores/as que realizan actividades de post cosecha (agregación de valor en la fuente)</a:t>
            </a:r>
            <a:endParaRPr lang="es-EC" sz="1400" dirty="0">
              <a:effectLst/>
              <a:ea typeface="Calibri" panose="020F0502020204030204" pitchFamily="34" charset="0"/>
              <a:cs typeface="Times New Roman" panose="02020603050405020304" pitchFamily="18" charset="0"/>
            </a:endParaRPr>
          </a:p>
        </p:txBody>
      </p:sp>
      <p:sp>
        <p:nvSpPr>
          <p:cNvPr id="9" name="CuadroTexto 8">
            <a:extLst>
              <a:ext uri="{FF2B5EF4-FFF2-40B4-BE49-F238E27FC236}">
                <a16:creationId xmlns="" xmlns:a16="http://schemas.microsoft.com/office/drawing/2014/main" id="{7CFB50C4-C8F7-C59F-4304-52AB81699B31}"/>
              </a:ext>
            </a:extLst>
          </p:cNvPr>
          <p:cNvSpPr txBox="1"/>
          <p:nvPr/>
        </p:nvSpPr>
        <p:spPr>
          <a:xfrm>
            <a:off x="1067397" y="5216172"/>
            <a:ext cx="5665901" cy="307777"/>
          </a:xfrm>
          <a:prstGeom prst="rect">
            <a:avLst/>
          </a:prstGeom>
          <a:noFill/>
        </p:spPr>
        <p:txBody>
          <a:bodyPr wrap="square">
            <a:spAutoFit/>
          </a:bodyPr>
          <a:lstStyle/>
          <a:p>
            <a:r>
              <a:rPr lang="es-EC" sz="1400" b="1" dirty="0">
                <a:effectLst/>
                <a:ea typeface="Calibri" panose="020F0502020204030204" pitchFamily="34" charset="0"/>
                <a:cs typeface="Times New Roman" panose="02020603050405020304" pitchFamily="18" charset="0"/>
              </a:rPr>
              <a:t>5. </a:t>
            </a:r>
            <a:r>
              <a:rPr lang="es-EC" sz="1400" b="1" dirty="0" smtClean="0">
                <a:effectLst/>
                <a:ea typeface="Calibri" panose="020F0502020204030204" pitchFamily="34" charset="0"/>
                <a:cs typeface="Times New Roman" panose="02020603050405020304" pitchFamily="18" charset="0"/>
              </a:rPr>
              <a:t>¿La unidad de producción agropecuaria fue rentable?</a:t>
            </a:r>
            <a:endParaRPr lang="es-EC" sz="1400" dirty="0"/>
          </a:p>
        </p:txBody>
      </p:sp>
      <p:pic>
        <p:nvPicPr>
          <p:cNvPr id="11" name="Imagen 10"/>
          <p:cNvPicPr>
            <a:picLocks noChangeAspect="1"/>
          </p:cNvPicPr>
          <p:nvPr/>
        </p:nvPicPr>
        <p:blipFill>
          <a:blip r:embed="rId2"/>
          <a:stretch>
            <a:fillRect/>
          </a:stretch>
        </p:blipFill>
        <p:spPr>
          <a:xfrm>
            <a:off x="7697585" y="2136271"/>
            <a:ext cx="4139739" cy="1543265"/>
          </a:xfrm>
          <a:prstGeom prst="rect">
            <a:avLst/>
          </a:prstGeom>
        </p:spPr>
      </p:pic>
      <p:pic>
        <p:nvPicPr>
          <p:cNvPr id="12" name="Imagen 11"/>
          <p:cNvPicPr>
            <a:picLocks noChangeAspect="1"/>
          </p:cNvPicPr>
          <p:nvPr/>
        </p:nvPicPr>
        <p:blipFill>
          <a:blip r:embed="rId3"/>
          <a:stretch>
            <a:fillRect/>
          </a:stretch>
        </p:blipFill>
        <p:spPr>
          <a:xfrm>
            <a:off x="7697585" y="3679536"/>
            <a:ext cx="4139739" cy="2433446"/>
          </a:xfrm>
          <a:prstGeom prst="rect">
            <a:avLst/>
          </a:prstGeom>
        </p:spPr>
      </p:pic>
      <p:sp>
        <p:nvSpPr>
          <p:cNvPr id="13" name="Marcador de texto 2"/>
          <p:cNvSpPr txBox="1">
            <a:spLocks/>
          </p:cNvSpPr>
          <p:nvPr/>
        </p:nvSpPr>
        <p:spPr>
          <a:xfrm>
            <a:off x="1037252" y="3618892"/>
            <a:ext cx="6852618" cy="49915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646E78"/>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C" sz="1800" b="1" dirty="0" smtClean="0">
                <a:solidFill>
                  <a:schemeClr val="tx1"/>
                </a:solidFill>
              </a:rPr>
              <a:t>Actividades de post cosecha:</a:t>
            </a:r>
            <a:endParaRPr lang="es-EC" sz="1800" b="1" dirty="0">
              <a:solidFill>
                <a:schemeClr val="tx1"/>
              </a:solidFill>
            </a:endParaRPr>
          </a:p>
        </p:txBody>
      </p:sp>
      <p:sp>
        <p:nvSpPr>
          <p:cNvPr id="14" name="Marcador de texto 2"/>
          <p:cNvSpPr txBox="1">
            <a:spLocks/>
          </p:cNvSpPr>
          <p:nvPr/>
        </p:nvSpPr>
        <p:spPr>
          <a:xfrm>
            <a:off x="1045565" y="4868305"/>
            <a:ext cx="6852618" cy="49915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646E78"/>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C" sz="1800" b="1" dirty="0" smtClean="0">
                <a:solidFill>
                  <a:schemeClr val="tx1"/>
                </a:solidFill>
              </a:rPr>
              <a:t>Evaluación de rentabilidad:</a:t>
            </a:r>
            <a:endParaRPr lang="es-EC" sz="1800" b="1" dirty="0">
              <a:solidFill>
                <a:schemeClr val="tx1"/>
              </a:solidFill>
            </a:endParaRPr>
          </a:p>
        </p:txBody>
      </p:sp>
    </p:spTree>
    <p:extLst>
      <p:ext uri="{BB962C8B-B14F-4D97-AF65-F5344CB8AC3E}">
        <p14:creationId xmlns:p14="http://schemas.microsoft.com/office/powerpoint/2010/main" val="3383546424"/>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a:blip r:embed="rId2"/>
          <a:stretch>
            <a:fillRect/>
          </a:stretch>
        </p:blipFill>
        <p:spPr>
          <a:xfrm>
            <a:off x="446630" y="1755571"/>
            <a:ext cx="4479981" cy="1991859"/>
          </a:xfrm>
          <a:prstGeom prst="rect">
            <a:avLst/>
          </a:prstGeom>
        </p:spPr>
      </p:pic>
      <p:sp>
        <p:nvSpPr>
          <p:cNvPr id="10" name="1 Rectángulo"/>
          <p:cNvSpPr txBox="1">
            <a:spLocks/>
          </p:cNvSpPr>
          <p:nvPr/>
        </p:nvSpPr>
        <p:spPr>
          <a:xfrm>
            <a:off x="1023738" y="468559"/>
            <a:ext cx="8300660" cy="493981"/>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3200" b="1" kern="1200">
                <a:solidFill>
                  <a:srgbClr val="212D5A"/>
                </a:solidFill>
                <a:latin typeface="+mj-lt"/>
                <a:ea typeface="+mj-ea"/>
                <a:cs typeface="+mj-cs"/>
              </a:defRPr>
            </a:lvl1pPr>
          </a:lstStyle>
          <a:p>
            <a:r>
              <a:rPr lang="es-EC" sz="2800" dirty="0" smtClean="0"/>
              <a:t>Sección </a:t>
            </a:r>
            <a:r>
              <a:rPr lang="es-EC" sz="2800" dirty="0"/>
              <a:t>II: Infraestructura y </a:t>
            </a:r>
            <a:r>
              <a:rPr lang="es-EC" sz="2800" dirty="0" smtClean="0"/>
              <a:t>Maquinaría</a:t>
            </a:r>
            <a:endParaRPr lang="es-EC" sz="2900" dirty="0"/>
          </a:p>
        </p:txBody>
      </p:sp>
      <p:sp>
        <p:nvSpPr>
          <p:cNvPr id="11" name="Rectángulo 10"/>
          <p:cNvSpPr/>
          <p:nvPr/>
        </p:nvSpPr>
        <p:spPr>
          <a:xfrm>
            <a:off x="4934990" y="1876480"/>
            <a:ext cx="6702829" cy="1677382"/>
          </a:xfrm>
          <a:prstGeom prst="rect">
            <a:avLst/>
          </a:prstGeom>
        </p:spPr>
        <p:txBody>
          <a:bodyPr wrap="square">
            <a:spAutoFit/>
          </a:bodyPr>
          <a:lstStyle/>
          <a:p>
            <a:pPr lvl="0" algn="just">
              <a:spcAft>
                <a:spcPts val="600"/>
              </a:spcAft>
            </a:pPr>
            <a:r>
              <a:rPr lang="es-ES" sz="1400" b="1" dirty="0" smtClean="0">
                <a:ea typeface="Calibri" panose="020F0502020204030204" pitchFamily="34" charset="0"/>
                <a:cs typeface="Calibri" panose="020F0502020204030204" pitchFamily="34" charset="0"/>
              </a:rPr>
              <a:t>6. ¿En </a:t>
            </a:r>
            <a:r>
              <a:rPr lang="es-ES" sz="1400" b="1" dirty="0">
                <a:ea typeface="Calibri" panose="020F0502020204030204" pitchFamily="34" charset="0"/>
                <a:cs typeface="Calibri" panose="020F0502020204030204" pitchFamily="34" charset="0"/>
              </a:rPr>
              <a:t>el desarrollo de sus actividades lleva un registro de control financiero o contable?</a:t>
            </a:r>
            <a:endParaRPr lang="es-EC" sz="1400" b="1" dirty="0">
              <a:ea typeface="Calibri" panose="020F0502020204030204" pitchFamily="34" charset="0"/>
              <a:cs typeface="Calibri" panose="020F0502020204030204" pitchFamily="34" charset="0"/>
            </a:endParaRPr>
          </a:p>
          <a:p>
            <a:pPr algn="just">
              <a:spcAft>
                <a:spcPts val="0"/>
              </a:spcAft>
            </a:pPr>
            <a:r>
              <a:rPr lang="es-ES" sz="1400" dirty="0">
                <a:ea typeface="Calibri" panose="020F0502020204030204" pitchFamily="34" charset="0"/>
                <a:cs typeface="Calibri" panose="020F0502020204030204" pitchFamily="34" charset="0"/>
              </a:rPr>
              <a:t>El objetivo de esta pregunta es identificar si la persona productora </a:t>
            </a:r>
            <a:r>
              <a:rPr lang="es-ES" sz="1400" dirty="0" smtClean="0">
                <a:ea typeface="Calibri" panose="020F0502020204030204" pitchFamily="34" charset="0"/>
                <a:cs typeface="Calibri" panose="020F0502020204030204" pitchFamily="34" charset="0"/>
              </a:rPr>
              <a:t>(PP</a:t>
            </a:r>
            <a:r>
              <a:rPr lang="es-ES" sz="1400" dirty="0">
                <a:ea typeface="Calibri" panose="020F0502020204030204" pitchFamily="34" charset="0"/>
                <a:cs typeface="Calibri" panose="020F0502020204030204" pitchFamily="34" charset="0"/>
              </a:rPr>
              <a:t>) lleva algún tipo de registro financiero o contable relacionado con sus actividades agrícolas, pecuarias o ambas.</a:t>
            </a:r>
            <a:endParaRPr lang="es-EC" sz="1400" dirty="0">
              <a:ea typeface="Calibri" panose="020F0502020204030204" pitchFamily="34" charset="0"/>
              <a:cs typeface="Calibri" panose="020F0502020204030204" pitchFamily="34" charset="0"/>
            </a:endParaRPr>
          </a:p>
          <a:p>
            <a:pPr algn="just">
              <a:spcAft>
                <a:spcPts val="0"/>
              </a:spcAft>
            </a:pPr>
            <a:r>
              <a:rPr lang="es-ES" sz="1400" b="1" dirty="0">
                <a:ea typeface="Calibri" panose="020F0502020204030204" pitchFamily="34" charset="0"/>
                <a:cs typeface="Calibri" panose="020F0502020204030204" pitchFamily="34" charset="0"/>
              </a:rPr>
              <a:t>Importante: </a:t>
            </a:r>
            <a:r>
              <a:rPr lang="es-ES" sz="1400" dirty="0">
                <a:ea typeface="Calibri" panose="020F0502020204030204" pitchFamily="34" charset="0"/>
                <a:cs typeface="Calibri" panose="020F0502020204030204" pitchFamily="34" charset="0"/>
              </a:rPr>
              <a:t>Si el productor solo realiza agricultura, los ítems como Producción de leche o Producción de carne deben marcarse con el código 4 – No aplica.</a:t>
            </a:r>
            <a:endParaRPr lang="es-EC" sz="1400" dirty="0">
              <a:ea typeface="Calibri" panose="020F0502020204030204" pitchFamily="34" charset="0"/>
              <a:cs typeface="Calibri" panose="020F0502020204030204" pitchFamily="34" charset="0"/>
            </a:endParaRPr>
          </a:p>
          <a:p>
            <a:pPr algn="just">
              <a:spcAft>
                <a:spcPts val="0"/>
              </a:spcAft>
            </a:pPr>
            <a:r>
              <a:rPr lang="es-ES" sz="1400" dirty="0">
                <a:ea typeface="Calibri" panose="020F0502020204030204" pitchFamily="34" charset="0"/>
                <a:cs typeface="Calibri" panose="020F0502020204030204" pitchFamily="34" charset="0"/>
              </a:rPr>
              <a:t>Si el productor realiza actividades combinadas (agropecuarias), aplique todos los ítems. </a:t>
            </a:r>
            <a:endParaRPr lang="es-EC" sz="1400" dirty="0">
              <a:ea typeface="Calibri" panose="020F0502020204030204" pitchFamily="34" charset="0"/>
              <a:cs typeface="Calibri" panose="020F0502020204030204" pitchFamily="34" charset="0"/>
            </a:endParaRPr>
          </a:p>
        </p:txBody>
      </p:sp>
      <p:pic>
        <p:nvPicPr>
          <p:cNvPr id="12" name="Imagen 11"/>
          <p:cNvPicPr>
            <a:picLocks noChangeAspect="1"/>
          </p:cNvPicPr>
          <p:nvPr/>
        </p:nvPicPr>
        <p:blipFill>
          <a:blip r:embed="rId3"/>
          <a:stretch>
            <a:fillRect/>
          </a:stretch>
        </p:blipFill>
        <p:spPr>
          <a:xfrm>
            <a:off x="455009" y="4106487"/>
            <a:ext cx="4479981" cy="2247662"/>
          </a:xfrm>
          <a:prstGeom prst="rect">
            <a:avLst/>
          </a:prstGeom>
        </p:spPr>
      </p:pic>
      <p:sp>
        <p:nvSpPr>
          <p:cNvPr id="13" name="Rectángulo 12"/>
          <p:cNvSpPr/>
          <p:nvPr/>
        </p:nvSpPr>
        <p:spPr>
          <a:xfrm>
            <a:off x="5066003" y="4714792"/>
            <a:ext cx="6571816" cy="1031051"/>
          </a:xfrm>
          <a:prstGeom prst="rect">
            <a:avLst/>
          </a:prstGeom>
        </p:spPr>
        <p:txBody>
          <a:bodyPr wrap="square">
            <a:spAutoFit/>
          </a:bodyPr>
          <a:lstStyle/>
          <a:p>
            <a:pPr algn="just">
              <a:spcAft>
                <a:spcPts val="600"/>
              </a:spcAft>
            </a:pPr>
            <a:r>
              <a:rPr lang="es-ES" sz="1400" b="1" dirty="0">
                <a:ea typeface="Calibri" panose="020F0502020204030204" pitchFamily="34" charset="0"/>
                <a:cs typeface="Calibri" panose="020F0502020204030204" pitchFamily="34" charset="0"/>
              </a:rPr>
              <a:t>7. ¿Para desarrollar actividades agropecuarias usted cuenta con:</a:t>
            </a:r>
            <a:endParaRPr lang="es-EC" sz="1400" b="1" dirty="0">
              <a:ea typeface="Calibri" panose="020F0502020204030204" pitchFamily="34" charset="0"/>
              <a:cs typeface="Calibri" panose="020F0502020204030204" pitchFamily="34" charset="0"/>
            </a:endParaRPr>
          </a:p>
          <a:p>
            <a:pPr algn="just">
              <a:spcAft>
                <a:spcPts val="600"/>
              </a:spcAft>
            </a:pPr>
            <a:r>
              <a:rPr lang="es-ES" sz="1400" dirty="0">
                <a:ea typeface="Calibri" panose="020F0502020204030204" pitchFamily="34" charset="0"/>
                <a:cs typeface="Calibri" panose="020F0502020204030204" pitchFamily="34" charset="0"/>
              </a:rPr>
              <a:t>El objetivo es identificar cuántos </a:t>
            </a:r>
            <a:r>
              <a:rPr lang="es-ES" sz="1400" dirty="0" smtClean="0">
                <a:ea typeface="Calibri" panose="020F0502020204030204" pitchFamily="34" charset="0"/>
                <a:cs typeface="Calibri" panose="020F0502020204030204" pitchFamily="34" charset="0"/>
              </a:rPr>
              <a:t>unidades de producción </a:t>
            </a:r>
            <a:r>
              <a:rPr lang="es-ES" sz="1400" dirty="0">
                <a:ea typeface="Calibri" panose="020F0502020204030204" pitchFamily="34" charset="0"/>
                <a:cs typeface="Calibri" panose="020F0502020204030204" pitchFamily="34" charset="0"/>
              </a:rPr>
              <a:t>disponen de infraestructura para el desarrollo de sus actividades agropecuarias, así como determinar si dicha infraestructura fue construida durante el período de referencia.</a:t>
            </a:r>
            <a:endParaRPr lang="es-EC" sz="1400"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98166446"/>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Rectángulo"/>
          <p:cNvSpPr txBox="1">
            <a:spLocks/>
          </p:cNvSpPr>
          <p:nvPr/>
        </p:nvSpPr>
        <p:spPr>
          <a:xfrm>
            <a:off x="1023738" y="468559"/>
            <a:ext cx="8300660" cy="493981"/>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3200" b="1" kern="1200">
                <a:solidFill>
                  <a:srgbClr val="212D5A"/>
                </a:solidFill>
                <a:latin typeface="+mj-lt"/>
                <a:ea typeface="+mj-ea"/>
                <a:cs typeface="+mj-cs"/>
              </a:defRPr>
            </a:lvl1pPr>
          </a:lstStyle>
          <a:p>
            <a:r>
              <a:rPr lang="es-EC" sz="2800" dirty="0" smtClean="0"/>
              <a:t>Sección </a:t>
            </a:r>
            <a:r>
              <a:rPr lang="es-EC" sz="2800" dirty="0"/>
              <a:t>II: Infraestructura y </a:t>
            </a:r>
            <a:r>
              <a:rPr lang="es-EC" sz="2800" dirty="0" smtClean="0"/>
              <a:t>Maquinaría</a:t>
            </a:r>
            <a:endParaRPr lang="es-EC" sz="2900" dirty="0"/>
          </a:p>
        </p:txBody>
      </p:sp>
      <p:sp>
        <p:nvSpPr>
          <p:cNvPr id="10" name="Rectángulo 9"/>
          <p:cNvSpPr/>
          <p:nvPr/>
        </p:nvSpPr>
        <p:spPr>
          <a:xfrm>
            <a:off x="511001" y="1124897"/>
            <a:ext cx="10559935" cy="1107996"/>
          </a:xfrm>
          <a:prstGeom prst="rect">
            <a:avLst/>
          </a:prstGeom>
        </p:spPr>
        <p:txBody>
          <a:bodyPr wrap="square">
            <a:spAutoFit/>
          </a:bodyPr>
          <a:lstStyle/>
          <a:p>
            <a:pPr algn="just">
              <a:spcAft>
                <a:spcPts val="600"/>
              </a:spcAft>
            </a:pPr>
            <a:r>
              <a:rPr lang="es-ES" sz="1400" dirty="0">
                <a:ea typeface="Calibri" panose="020F0502020204030204" pitchFamily="34" charset="0"/>
                <a:cs typeface="Calibri" panose="020F0502020204030204" pitchFamily="34" charset="0"/>
              </a:rPr>
              <a:t>Determinar </a:t>
            </a:r>
            <a:r>
              <a:rPr lang="es-ES" sz="1400" dirty="0" smtClean="0">
                <a:ea typeface="Calibri" panose="020F0502020204030204" pitchFamily="34" charset="0"/>
                <a:cs typeface="Calibri" panose="020F0502020204030204" pitchFamily="34" charset="0"/>
              </a:rPr>
              <a:t>cuántas unidades agropecuarias cuentan </a:t>
            </a:r>
            <a:r>
              <a:rPr lang="es-ES" sz="1400" dirty="0">
                <a:ea typeface="Calibri" panose="020F0502020204030204" pitchFamily="34" charset="0"/>
                <a:cs typeface="Calibri" panose="020F0502020204030204" pitchFamily="34" charset="0"/>
              </a:rPr>
              <a:t>con algún tipo de maquinaria o equipo para el desarrollo de sus actividades. </a:t>
            </a:r>
            <a:endParaRPr lang="es-ES" sz="1400" dirty="0" smtClean="0">
              <a:ea typeface="Calibri" panose="020F0502020204030204" pitchFamily="34" charset="0"/>
              <a:cs typeface="Calibri" panose="020F0502020204030204" pitchFamily="34" charset="0"/>
            </a:endParaRPr>
          </a:p>
          <a:p>
            <a:pPr algn="just">
              <a:spcAft>
                <a:spcPts val="600"/>
              </a:spcAft>
            </a:pPr>
            <a:r>
              <a:rPr lang="es-ES" sz="1400" b="1" dirty="0" smtClean="0">
                <a:ea typeface="Calibri" panose="020F0502020204030204" pitchFamily="34" charset="0"/>
                <a:cs typeface="Calibri" panose="020F0502020204030204" pitchFamily="34" charset="0"/>
              </a:rPr>
              <a:t>En </a:t>
            </a:r>
            <a:r>
              <a:rPr lang="es-ES" sz="1400" b="1" dirty="0">
                <a:ea typeface="Calibri" panose="020F0502020204030204" pitchFamily="34" charset="0"/>
                <a:cs typeface="Calibri" panose="020F0502020204030204" pitchFamily="34" charset="0"/>
              </a:rPr>
              <a:t>caso de no poseerla, identificar si acceden a ella mediante alquiler, préstamo u otro medio (ajeno)</a:t>
            </a:r>
            <a:r>
              <a:rPr lang="es-ES" sz="1400" dirty="0">
                <a:ea typeface="Calibri" panose="020F0502020204030204" pitchFamily="34" charset="0"/>
                <a:cs typeface="Calibri" panose="020F0502020204030204" pitchFamily="34" charset="0"/>
              </a:rPr>
              <a:t>.</a:t>
            </a:r>
            <a:endParaRPr lang="es-EC" sz="1400" dirty="0">
              <a:ea typeface="Calibri" panose="020F0502020204030204" pitchFamily="34" charset="0"/>
              <a:cs typeface="Calibri" panose="020F0502020204030204" pitchFamily="34" charset="0"/>
            </a:endParaRPr>
          </a:p>
          <a:p>
            <a:pPr algn="just">
              <a:spcAft>
                <a:spcPts val="600"/>
              </a:spcAft>
            </a:pPr>
            <a:r>
              <a:rPr lang="es-ES" sz="1400" dirty="0">
                <a:ea typeface="Calibri" panose="020F0502020204030204" pitchFamily="34" charset="0"/>
                <a:cs typeface="Calibri" panose="020F0502020204030204" pitchFamily="34" charset="0"/>
              </a:rPr>
              <a:t>Esta pregunta aplica a todas las actividades agropecuarias (agrícolas o pecuarias), y es especialmente importante para quienes realizan labores de preparación del suelo (Capítulo 4).</a:t>
            </a:r>
            <a:endParaRPr lang="es-EC" sz="1400" dirty="0">
              <a:ea typeface="Calibri" panose="020F0502020204030204" pitchFamily="34" charset="0"/>
              <a:cs typeface="Calibri" panose="020F0502020204030204" pitchFamily="34" charset="0"/>
            </a:endParaRPr>
          </a:p>
        </p:txBody>
      </p:sp>
      <p:sp>
        <p:nvSpPr>
          <p:cNvPr id="15" name="Rectángulo 14"/>
          <p:cNvSpPr/>
          <p:nvPr/>
        </p:nvSpPr>
        <p:spPr>
          <a:xfrm>
            <a:off x="8698272" y="4455448"/>
            <a:ext cx="3190564" cy="203132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endParaRPr lang="es-ES" sz="1400" dirty="0">
              <a:ea typeface="Calibri" panose="020F0502020204030204" pitchFamily="34" charset="0"/>
              <a:cs typeface="Calibri" panose="020F0502020204030204" pitchFamily="34" charset="0"/>
            </a:endParaRPr>
          </a:p>
          <a:p>
            <a:pPr algn="just"/>
            <a:r>
              <a:rPr lang="es-ES" sz="1400" b="1" dirty="0">
                <a:ea typeface="Calibri" panose="020F0502020204030204" pitchFamily="34" charset="0"/>
                <a:cs typeface="Calibri" panose="020F0502020204030204" pitchFamily="34" charset="0"/>
              </a:rPr>
              <a:t>✅ </a:t>
            </a:r>
            <a:r>
              <a:rPr lang="es-ES" sz="1400" b="1" dirty="0" smtClean="0">
                <a:ea typeface="Calibri" panose="020F0502020204030204" pitchFamily="34" charset="0"/>
                <a:cs typeface="Calibri" panose="020F0502020204030204" pitchFamily="34" charset="0"/>
              </a:rPr>
              <a:t>Maquinaria </a:t>
            </a:r>
            <a:r>
              <a:rPr lang="es-ES" sz="1400" b="1" dirty="0">
                <a:ea typeface="Calibri" panose="020F0502020204030204" pitchFamily="34" charset="0"/>
                <a:cs typeface="Calibri" panose="020F0502020204030204" pitchFamily="34" charset="0"/>
              </a:rPr>
              <a:t>principal</a:t>
            </a:r>
          </a:p>
          <a:p>
            <a:pPr algn="just"/>
            <a:endParaRPr lang="es-EC" sz="1400" dirty="0">
              <a:ea typeface="Calibri" panose="020F0502020204030204" pitchFamily="34" charset="0"/>
              <a:cs typeface="Calibri" panose="020F0502020204030204" pitchFamily="34" charset="0"/>
            </a:endParaRPr>
          </a:p>
          <a:p>
            <a:pPr marL="342900" lvl="0" indent="-342900" algn="just">
              <a:tabLst>
                <a:tab pos="457200" algn="l"/>
              </a:tabLst>
            </a:pPr>
            <a:r>
              <a:rPr lang="es-ES" sz="1400" b="1" dirty="0">
                <a:ea typeface="Calibri" panose="020F0502020204030204" pitchFamily="34" charset="0"/>
                <a:cs typeface="Calibri" panose="020F0502020204030204" pitchFamily="34" charset="0"/>
              </a:rPr>
              <a:t>Mayor impacto en el proceso </a:t>
            </a:r>
            <a:r>
              <a:rPr lang="es-ES" sz="1400" b="1" dirty="0" smtClean="0">
                <a:ea typeface="Calibri" panose="020F0502020204030204" pitchFamily="34" charset="0"/>
                <a:cs typeface="Calibri" panose="020F0502020204030204" pitchFamily="34" charset="0"/>
              </a:rPr>
              <a:t>productivo: </a:t>
            </a:r>
            <a:r>
              <a:rPr lang="es-ES" sz="1400" dirty="0" smtClean="0">
                <a:ea typeface="Calibri" panose="020F0502020204030204" pitchFamily="34" charset="0"/>
                <a:cs typeface="Calibri" panose="020F0502020204030204" pitchFamily="34" charset="0"/>
              </a:rPr>
              <a:t>esencial </a:t>
            </a:r>
            <a:r>
              <a:rPr lang="es-ES" sz="1400" dirty="0">
                <a:ea typeface="Calibri" panose="020F0502020204030204" pitchFamily="34" charset="0"/>
                <a:cs typeface="Calibri" panose="020F0502020204030204" pitchFamily="34" charset="0"/>
              </a:rPr>
              <a:t>para realizar la actividad; sin él no puede llevarse a </a:t>
            </a:r>
            <a:r>
              <a:rPr lang="es-ES" sz="1400" dirty="0" smtClean="0">
                <a:ea typeface="Calibri" panose="020F0502020204030204" pitchFamily="34" charset="0"/>
                <a:cs typeface="Calibri" panose="020F0502020204030204" pitchFamily="34" charset="0"/>
              </a:rPr>
              <a:t>cabo.</a:t>
            </a:r>
            <a:endParaRPr lang="es-EC" sz="1400" dirty="0">
              <a:ea typeface="Calibri" panose="020F0502020204030204" pitchFamily="34" charset="0"/>
              <a:cs typeface="Calibri" panose="020F0502020204030204" pitchFamily="34" charset="0"/>
            </a:endParaRPr>
          </a:p>
          <a:p>
            <a:pPr marL="342900" lvl="0" indent="-342900" algn="just">
              <a:tabLst>
                <a:tab pos="457200" algn="l"/>
              </a:tabLst>
            </a:pPr>
            <a:r>
              <a:rPr lang="es-ES" sz="1400" b="1" dirty="0">
                <a:ea typeface="Calibri" panose="020F0502020204030204" pitchFamily="34" charset="0"/>
                <a:cs typeface="Calibri" panose="020F0502020204030204" pitchFamily="34" charset="0"/>
              </a:rPr>
              <a:t>Mayor frecuencia de uso </a:t>
            </a:r>
            <a:r>
              <a:rPr lang="es-ES" sz="1400" dirty="0">
                <a:ea typeface="Calibri" panose="020F0502020204030204" pitchFamily="34" charset="0"/>
                <a:cs typeface="Calibri" panose="020F0502020204030204" pitchFamily="34" charset="0"/>
              </a:rPr>
              <a:t>durante la etapa.</a:t>
            </a:r>
            <a:endParaRPr lang="es-EC" sz="1400" dirty="0">
              <a:ea typeface="Calibri" panose="020F0502020204030204" pitchFamily="34" charset="0"/>
              <a:cs typeface="Calibri" panose="020F0502020204030204" pitchFamily="34" charset="0"/>
            </a:endParaRPr>
          </a:p>
        </p:txBody>
      </p:sp>
      <p:grpSp>
        <p:nvGrpSpPr>
          <p:cNvPr id="66" name="Google Shape;1244;p45"/>
          <p:cNvGrpSpPr/>
          <p:nvPr/>
        </p:nvGrpSpPr>
        <p:grpSpPr>
          <a:xfrm>
            <a:off x="480762" y="2603967"/>
            <a:ext cx="2261100" cy="3657600"/>
            <a:chOff x="688580" y="1074425"/>
            <a:chExt cx="2261100" cy="3657600"/>
          </a:xfrm>
        </p:grpSpPr>
        <p:sp>
          <p:nvSpPr>
            <p:cNvPr id="67" name="Google Shape;1245;p45"/>
            <p:cNvSpPr/>
            <p:nvPr/>
          </p:nvSpPr>
          <p:spPr>
            <a:xfrm>
              <a:off x="688580" y="1805825"/>
              <a:ext cx="2261100" cy="457200"/>
            </a:xfrm>
            <a:prstGeom prst="rect">
              <a:avLst/>
            </a:prstGeom>
            <a:solidFill>
              <a:srgbClr val="A0E5A5"/>
            </a:solidFill>
            <a:ln w="9525" cap="flat" cmpd="sng">
              <a:solidFill>
                <a:srgbClr val="19191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lang="en" sz="1600" kern="0" dirty="0" smtClean="0">
                  <a:solidFill>
                    <a:srgbClr val="000000"/>
                  </a:solidFill>
                  <a:latin typeface="Fira Sans Extra Condensed SemiBold"/>
                  <a:ea typeface="Fira Sans Extra Condensed SemiBold"/>
                  <a:cs typeface="Fira Sans Extra Condensed SemiBold"/>
                  <a:sym typeface="Fira Sans Extra Condensed SemiBold"/>
                </a:rPr>
                <a:t>Preparación del suelo</a:t>
              </a:r>
              <a:endParaRPr kumimoji="0" sz="1600" b="0" i="0" u="none" strike="noStrike" kern="0" cap="none" spc="0" normalizeH="0" baseline="0" noProof="0" dirty="0" smtClean="0">
                <a:ln>
                  <a:noFill/>
                </a:ln>
                <a:solidFill>
                  <a:srgbClr val="000000"/>
                </a:solidFill>
                <a:effectLst/>
                <a:uLnTx/>
                <a:uFillTx/>
                <a:latin typeface="Fira Sans Extra Condensed SemiBold"/>
                <a:ea typeface="Fira Sans Extra Condensed SemiBold"/>
                <a:cs typeface="Fira Sans Extra Condensed SemiBold"/>
                <a:sym typeface="Fira Sans Extra Condensed SemiBold"/>
              </a:endParaRPr>
            </a:p>
          </p:txBody>
        </p:sp>
        <p:sp>
          <p:nvSpPr>
            <p:cNvPr id="68" name="Google Shape;1246;p45"/>
            <p:cNvSpPr/>
            <p:nvPr/>
          </p:nvSpPr>
          <p:spPr>
            <a:xfrm>
              <a:off x="688580" y="2263025"/>
              <a:ext cx="2261100" cy="548700"/>
            </a:xfrm>
            <a:prstGeom prst="rect">
              <a:avLst/>
            </a:prstGeom>
            <a:noFill/>
            <a:ln w="9525" cap="flat" cmpd="sng">
              <a:solidFill>
                <a:srgbClr val="191919"/>
              </a:solidFill>
              <a:prstDash val="solid"/>
              <a:round/>
              <a:headEnd type="none" w="sm" len="sm"/>
              <a:tailEnd type="none" w="sm" len="sm"/>
            </a:ln>
          </p:spPr>
          <p:txBody>
            <a:bodyPr spcFirstLastPara="1" wrap="square"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100" b="0" i="0" u="none" strike="noStrike" kern="0" cap="none" spc="0" normalizeH="0" baseline="0" noProof="0" dirty="0" smtClean="0">
                <a:ln>
                  <a:noFill/>
                </a:ln>
                <a:solidFill>
                  <a:srgbClr val="000000"/>
                </a:solidFill>
                <a:effectLst/>
                <a:uLnTx/>
                <a:uFillTx/>
                <a:latin typeface="Roboto"/>
                <a:ea typeface="Roboto"/>
                <a:cs typeface="Roboto"/>
                <a:sym typeface="Roboto"/>
              </a:endParaRPr>
            </a:p>
          </p:txBody>
        </p:sp>
        <p:sp>
          <p:nvSpPr>
            <p:cNvPr id="69" name="Google Shape;1247;p45"/>
            <p:cNvSpPr/>
            <p:nvPr/>
          </p:nvSpPr>
          <p:spPr>
            <a:xfrm>
              <a:off x="688580" y="3726125"/>
              <a:ext cx="2261100" cy="457200"/>
            </a:xfrm>
            <a:prstGeom prst="rect">
              <a:avLst/>
            </a:prstGeom>
            <a:solidFill>
              <a:srgbClr val="B8ECBC"/>
            </a:solidFill>
            <a:ln w="9525" cap="flat" cmpd="sng">
              <a:solidFill>
                <a:srgbClr val="19191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lang="en" kern="0" dirty="0" smtClean="0">
                  <a:solidFill>
                    <a:srgbClr val="000000"/>
                  </a:solidFill>
                  <a:latin typeface="Fira Sans Extra Condensed SemiBold"/>
                  <a:ea typeface="Fira Sans Extra Condensed SemiBold"/>
                  <a:cs typeface="Fira Sans Extra Condensed SemiBold"/>
                  <a:sym typeface="Fira Sans Extra Condensed SemiBold"/>
                </a:rPr>
                <a:t>Aperos</a:t>
              </a:r>
              <a:endParaRPr kumimoji="0" sz="1800" b="0" i="0" u="none" strike="noStrike" kern="0" cap="none" spc="0" normalizeH="0" baseline="0" noProof="0" dirty="0" smtClean="0">
                <a:ln>
                  <a:noFill/>
                </a:ln>
                <a:solidFill>
                  <a:srgbClr val="000000"/>
                </a:solidFill>
                <a:effectLst/>
                <a:uLnTx/>
                <a:uFillTx/>
                <a:latin typeface="Fira Sans Extra Condensed SemiBold"/>
                <a:ea typeface="Fira Sans Extra Condensed SemiBold"/>
                <a:cs typeface="Fira Sans Extra Condensed SemiBold"/>
                <a:sym typeface="Fira Sans Extra Condensed SemiBold"/>
              </a:endParaRPr>
            </a:p>
          </p:txBody>
        </p:sp>
        <p:sp>
          <p:nvSpPr>
            <p:cNvPr id="70" name="Google Shape;1248;p45"/>
            <p:cNvSpPr/>
            <p:nvPr/>
          </p:nvSpPr>
          <p:spPr>
            <a:xfrm>
              <a:off x="688580" y="4183325"/>
              <a:ext cx="2261100" cy="548700"/>
            </a:xfrm>
            <a:prstGeom prst="rect">
              <a:avLst/>
            </a:prstGeom>
            <a:noFill/>
            <a:ln w="9525" cap="flat" cmpd="sng">
              <a:solidFill>
                <a:srgbClr val="191919"/>
              </a:solidFill>
              <a:prstDash val="solid"/>
              <a:round/>
              <a:headEnd type="none" w="sm" len="sm"/>
              <a:tailEnd type="none" w="sm" len="sm"/>
            </a:ln>
          </p:spPr>
          <p:txBody>
            <a:bodyPr spcFirstLastPara="1" wrap="square"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200" b="0" i="0" u="none" strike="noStrike" kern="0" cap="none" spc="0" normalizeH="0" baseline="0" noProof="0" dirty="0" smtClean="0">
                <a:ln>
                  <a:noFill/>
                </a:ln>
                <a:solidFill>
                  <a:srgbClr val="000000"/>
                </a:solidFill>
                <a:effectLst/>
                <a:uLnTx/>
                <a:uFillTx/>
                <a:latin typeface="Roboto"/>
                <a:ea typeface="Roboto"/>
                <a:cs typeface="Roboto"/>
                <a:sym typeface="Roboto"/>
              </a:endParaRPr>
            </a:p>
          </p:txBody>
        </p:sp>
        <p:sp>
          <p:nvSpPr>
            <p:cNvPr id="71" name="Google Shape;1249;p45"/>
            <p:cNvSpPr/>
            <p:nvPr/>
          </p:nvSpPr>
          <p:spPr>
            <a:xfrm>
              <a:off x="688580" y="2994725"/>
              <a:ext cx="1245900" cy="731400"/>
            </a:xfrm>
            <a:prstGeom prst="rect">
              <a:avLst/>
            </a:prstGeom>
            <a:noFill/>
            <a:ln w="9525" cap="flat" cmpd="sng">
              <a:solidFill>
                <a:srgbClr val="191919"/>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latin typeface="Arial"/>
                <a:cs typeface="Arial"/>
                <a:sym typeface="Arial"/>
              </a:endParaRPr>
            </a:p>
          </p:txBody>
        </p:sp>
        <p:sp>
          <p:nvSpPr>
            <p:cNvPr id="72" name="Google Shape;1250;p45"/>
            <p:cNvSpPr/>
            <p:nvPr/>
          </p:nvSpPr>
          <p:spPr>
            <a:xfrm>
              <a:off x="688580" y="1074425"/>
              <a:ext cx="1245900" cy="731400"/>
            </a:xfrm>
            <a:prstGeom prst="rect">
              <a:avLst/>
            </a:prstGeom>
            <a:noFill/>
            <a:ln w="9525" cap="flat" cmpd="sng">
              <a:solidFill>
                <a:srgbClr val="191919"/>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latin typeface="Arial"/>
                <a:cs typeface="Arial"/>
                <a:sym typeface="Arial"/>
              </a:endParaRPr>
            </a:p>
          </p:txBody>
        </p:sp>
        <p:cxnSp>
          <p:nvCxnSpPr>
            <p:cNvPr id="73" name="Google Shape;1251;p45"/>
            <p:cNvCxnSpPr>
              <a:stCxn id="67" idx="1"/>
              <a:endCxn id="69" idx="1"/>
            </p:cNvCxnSpPr>
            <p:nvPr/>
          </p:nvCxnSpPr>
          <p:spPr>
            <a:xfrm>
              <a:off x="688580" y="2034425"/>
              <a:ext cx="600" cy="1920300"/>
            </a:xfrm>
            <a:prstGeom prst="bentConnector3">
              <a:avLst>
                <a:gd name="adj1" fmla="val -39687500"/>
              </a:avLst>
            </a:prstGeom>
            <a:noFill/>
            <a:ln w="9525" cap="flat" cmpd="sng">
              <a:solidFill>
                <a:srgbClr val="191919"/>
              </a:solidFill>
              <a:prstDash val="solid"/>
              <a:round/>
              <a:headEnd type="none" w="med" len="med"/>
              <a:tailEnd type="none" w="med" len="med"/>
            </a:ln>
          </p:spPr>
        </p:cxnSp>
      </p:grpSp>
      <p:grpSp>
        <p:nvGrpSpPr>
          <p:cNvPr id="74" name="Google Shape;1252;p45"/>
          <p:cNvGrpSpPr/>
          <p:nvPr/>
        </p:nvGrpSpPr>
        <p:grpSpPr>
          <a:xfrm>
            <a:off x="3349300" y="2603967"/>
            <a:ext cx="2261104" cy="3657600"/>
            <a:chOff x="3557118" y="1074425"/>
            <a:chExt cx="2261104" cy="3657600"/>
          </a:xfrm>
        </p:grpSpPr>
        <p:sp>
          <p:nvSpPr>
            <p:cNvPr id="75" name="Google Shape;1253;p45"/>
            <p:cNvSpPr/>
            <p:nvPr/>
          </p:nvSpPr>
          <p:spPr>
            <a:xfrm>
              <a:off x="3557122" y="1805825"/>
              <a:ext cx="2261100" cy="457200"/>
            </a:xfrm>
            <a:prstGeom prst="rect">
              <a:avLst/>
            </a:prstGeom>
            <a:solidFill>
              <a:srgbClr val="FFCD69"/>
            </a:solidFill>
            <a:ln w="9525" cap="flat" cmpd="sng">
              <a:solidFill>
                <a:srgbClr val="19191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lang="en" kern="0" dirty="0" smtClean="0">
                  <a:solidFill>
                    <a:srgbClr val="000000"/>
                  </a:solidFill>
                  <a:latin typeface="Fira Sans Extra Condensed SemiBold"/>
                  <a:ea typeface="Fira Sans Extra Condensed SemiBold"/>
                  <a:cs typeface="Fira Sans Extra Condensed SemiBold"/>
                  <a:sym typeface="Fira Sans Extra Condensed SemiBold"/>
                </a:rPr>
                <a:t>Siembra</a:t>
              </a:r>
              <a:endParaRPr kumimoji="0" sz="1800" b="0" i="0" u="none" strike="noStrike" kern="0" cap="none" spc="0" normalizeH="0" baseline="0" noProof="0" dirty="0" smtClean="0">
                <a:ln>
                  <a:noFill/>
                </a:ln>
                <a:solidFill>
                  <a:srgbClr val="000000"/>
                </a:solidFill>
                <a:effectLst/>
                <a:uLnTx/>
                <a:uFillTx/>
                <a:latin typeface="Fira Sans Extra Condensed SemiBold"/>
                <a:ea typeface="Fira Sans Extra Condensed SemiBold"/>
                <a:cs typeface="Fira Sans Extra Condensed SemiBold"/>
                <a:sym typeface="Fira Sans Extra Condensed SemiBold"/>
              </a:endParaRPr>
            </a:p>
          </p:txBody>
        </p:sp>
        <p:sp>
          <p:nvSpPr>
            <p:cNvPr id="76" name="Google Shape;1254;p45"/>
            <p:cNvSpPr/>
            <p:nvPr/>
          </p:nvSpPr>
          <p:spPr>
            <a:xfrm>
              <a:off x="3557122" y="2263025"/>
              <a:ext cx="2261100" cy="548700"/>
            </a:xfrm>
            <a:prstGeom prst="rect">
              <a:avLst/>
            </a:prstGeom>
            <a:noFill/>
            <a:ln w="9525" cap="flat" cmpd="sng">
              <a:solidFill>
                <a:srgbClr val="191919"/>
              </a:solidFill>
              <a:prstDash val="solid"/>
              <a:round/>
              <a:headEnd type="none" w="sm" len="sm"/>
              <a:tailEnd type="none" w="sm" len="sm"/>
            </a:ln>
          </p:spPr>
          <p:txBody>
            <a:bodyPr spcFirstLastPara="1" wrap="square"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200" b="0" i="0" u="none" strike="noStrike" kern="0" cap="none" spc="0" normalizeH="0" baseline="0" noProof="0" dirty="0" smtClean="0">
                <a:ln>
                  <a:noFill/>
                </a:ln>
                <a:solidFill>
                  <a:srgbClr val="000000"/>
                </a:solidFill>
                <a:effectLst/>
                <a:uLnTx/>
                <a:uFillTx/>
                <a:latin typeface="Roboto"/>
                <a:ea typeface="Roboto"/>
                <a:cs typeface="Roboto"/>
                <a:sym typeface="Roboto"/>
              </a:endParaRPr>
            </a:p>
          </p:txBody>
        </p:sp>
        <p:sp>
          <p:nvSpPr>
            <p:cNvPr id="77" name="Google Shape;1255;p45"/>
            <p:cNvSpPr/>
            <p:nvPr/>
          </p:nvSpPr>
          <p:spPr>
            <a:xfrm>
              <a:off x="3557122" y="3726125"/>
              <a:ext cx="2261100" cy="457200"/>
            </a:xfrm>
            <a:prstGeom prst="rect">
              <a:avLst/>
            </a:prstGeom>
            <a:solidFill>
              <a:srgbClr val="FFE6B4"/>
            </a:solidFill>
            <a:ln w="9525" cap="flat" cmpd="sng">
              <a:solidFill>
                <a:srgbClr val="19191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lang="en" kern="0" dirty="0" smtClean="0">
                  <a:solidFill>
                    <a:srgbClr val="000000"/>
                  </a:solidFill>
                  <a:latin typeface="Fira Sans Extra Condensed SemiBold"/>
                  <a:ea typeface="Fira Sans Extra Condensed SemiBold"/>
                  <a:cs typeface="Fira Sans Extra Condensed SemiBold"/>
                  <a:sym typeface="Fira Sans Extra Condensed SemiBold"/>
                </a:rPr>
                <a:t>Desarrollo</a:t>
              </a:r>
              <a:endParaRPr kumimoji="0" sz="1800" b="0" i="0" u="none" strike="noStrike" kern="0" cap="none" spc="0" normalizeH="0" baseline="0" noProof="0" dirty="0" smtClean="0">
                <a:ln>
                  <a:noFill/>
                </a:ln>
                <a:solidFill>
                  <a:srgbClr val="000000"/>
                </a:solidFill>
                <a:effectLst/>
                <a:uLnTx/>
                <a:uFillTx/>
                <a:latin typeface="Fira Sans Extra Condensed SemiBold"/>
                <a:ea typeface="Fira Sans Extra Condensed SemiBold"/>
                <a:cs typeface="Fira Sans Extra Condensed SemiBold"/>
                <a:sym typeface="Fira Sans Extra Condensed SemiBold"/>
              </a:endParaRPr>
            </a:p>
          </p:txBody>
        </p:sp>
        <p:sp>
          <p:nvSpPr>
            <p:cNvPr id="78" name="Google Shape;1256;p45"/>
            <p:cNvSpPr/>
            <p:nvPr/>
          </p:nvSpPr>
          <p:spPr>
            <a:xfrm>
              <a:off x="3557122" y="4183325"/>
              <a:ext cx="2261100" cy="548700"/>
            </a:xfrm>
            <a:prstGeom prst="rect">
              <a:avLst/>
            </a:prstGeom>
            <a:noFill/>
            <a:ln w="9525" cap="flat" cmpd="sng">
              <a:solidFill>
                <a:srgbClr val="191919"/>
              </a:solidFill>
              <a:prstDash val="solid"/>
              <a:round/>
              <a:headEnd type="none" w="sm" len="sm"/>
              <a:tailEnd type="none" w="sm" len="sm"/>
            </a:ln>
          </p:spPr>
          <p:txBody>
            <a:bodyPr spcFirstLastPara="1" wrap="square" lIns="91425" tIns="91425" rIns="91425" bIns="91425" anchor="t"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200" b="0" i="0" u="none" strike="noStrike" kern="0" cap="none" spc="0" normalizeH="0" baseline="0" noProof="0" dirty="0" smtClean="0">
                <a:ln>
                  <a:noFill/>
                </a:ln>
                <a:solidFill>
                  <a:srgbClr val="000000"/>
                </a:solidFill>
                <a:effectLst/>
                <a:uLnTx/>
                <a:uFillTx/>
                <a:latin typeface="Roboto"/>
                <a:ea typeface="Roboto"/>
                <a:cs typeface="Roboto"/>
                <a:sym typeface="Roboto"/>
              </a:endParaRPr>
            </a:p>
          </p:txBody>
        </p:sp>
        <p:sp>
          <p:nvSpPr>
            <p:cNvPr id="79" name="Google Shape;1257;p45"/>
            <p:cNvSpPr/>
            <p:nvPr/>
          </p:nvSpPr>
          <p:spPr>
            <a:xfrm>
              <a:off x="3557118" y="2994725"/>
              <a:ext cx="1245900" cy="731400"/>
            </a:xfrm>
            <a:prstGeom prst="rect">
              <a:avLst/>
            </a:prstGeom>
            <a:noFill/>
            <a:ln w="9525" cap="flat" cmpd="sng">
              <a:solidFill>
                <a:srgbClr val="191919"/>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latin typeface="Arial"/>
                <a:cs typeface="Arial"/>
                <a:sym typeface="Arial"/>
              </a:endParaRPr>
            </a:p>
          </p:txBody>
        </p:sp>
        <p:sp>
          <p:nvSpPr>
            <p:cNvPr id="80" name="Google Shape;1258;p45"/>
            <p:cNvSpPr/>
            <p:nvPr/>
          </p:nvSpPr>
          <p:spPr>
            <a:xfrm>
              <a:off x="3557118" y="1074425"/>
              <a:ext cx="1245900" cy="731400"/>
            </a:xfrm>
            <a:prstGeom prst="rect">
              <a:avLst/>
            </a:prstGeom>
            <a:noFill/>
            <a:ln w="9525" cap="flat" cmpd="sng">
              <a:solidFill>
                <a:srgbClr val="191919"/>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smtClean="0">
                <a:ln>
                  <a:noFill/>
                </a:ln>
                <a:solidFill>
                  <a:srgbClr val="000000"/>
                </a:solidFill>
                <a:effectLst/>
                <a:uLnTx/>
                <a:uFillTx/>
                <a:latin typeface="Arial"/>
                <a:cs typeface="Arial"/>
                <a:sym typeface="Arial"/>
              </a:endParaRPr>
            </a:p>
          </p:txBody>
        </p:sp>
        <p:cxnSp>
          <p:nvCxnSpPr>
            <p:cNvPr id="81" name="Google Shape;1259;p45"/>
            <p:cNvCxnSpPr>
              <a:stCxn id="75" idx="1"/>
              <a:endCxn id="77" idx="1"/>
            </p:cNvCxnSpPr>
            <p:nvPr/>
          </p:nvCxnSpPr>
          <p:spPr>
            <a:xfrm>
              <a:off x="3557122" y="2034425"/>
              <a:ext cx="600" cy="1920300"/>
            </a:xfrm>
            <a:prstGeom prst="bentConnector3">
              <a:avLst>
                <a:gd name="adj1" fmla="val -39687500"/>
              </a:avLst>
            </a:prstGeom>
            <a:noFill/>
            <a:ln w="9525" cap="flat" cmpd="sng">
              <a:solidFill>
                <a:srgbClr val="191919"/>
              </a:solidFill>
              <a:prstDash val="solid"/>
              <a:round/>
              <a:headEnd type="none" w="med" len="med"/>
              <a:tailEnd type="none" w="med" len="med"/>
            </a:ln>
          </p:spPr>
        </p:cxnSp>
      </p:grpSp>
      <p:sp>
        <p:nvSpPr>
          <p:cNvPr id="115" name="Rectángulo 114"/>
          <p:cNvSpPr/>
          <p:nvPr/>
        </p:nvSpPr>
        <p:spPr>
          <a:xfrm>
            <a:off x="487309" y="3760899"/>
            <a:ext cx="2198950" cy="646331"/>
          </a:xfrm>
          <a:prstGeom prst="rect">
            <a:avLst/>
          </a:prstGeom>
        </p:spPr>
        <p:txBody>
          <a:bodyPr wrap="square">
            <a:spAutoFit/>
          </a:bodyPr>
          <a:lstStyle/>
          <a:p>
            <a:pPr lvl="0" algn="ctr">
              <a:buClr>
                <a:srgbClr val="000000"/>
              </a:buClr>
              <a:defRPr/>
            </a:pPr>
            <a:r>
              <a:rPr lang="es-MX" sz="1200" kern="0" dirty="0">
                <a:solidFill>
                  <a:srgbClr val="000000"/>
                </a:solidFill>
                <a:latin typeface="Roboto"/>
                <a:ea typeface="Roboto"/>
                <a:cs typeface="Roboto"/>
                <a:sym typeface="Roboto"/>
              </a:rPr>
              <a:t>Maquinas usadas para preparación del suelo </a:t>
            </a:r>
            <a:r>
              <a:rPr lang="es-MX" sz="1200" kern="0" dirty="0" smtClean="0">
                <a:solidFill>
                  <a:srgbClr val="000000"/>
                </a:solidFill>
                <a:latin typeface="Roboto"/>
                <a:ea typeface="Roboto"/>
                <a:cs typeface="Roboto"/>
                <a:sym typeface="Roboto"/>
              </a:rPr>
              <a:t>u otras labores</a:t>
            </a:r>
            <a:endParaRPr lang="es-MX" sz="1200" kern="0" dirty="0">
              <a:solidFill>
                <a:srgbClr val="000000"/>
              </a:solidFill>
              <a:latin typeface="Roboto"/>
              <a:ea typeface="Roboto"/>
              <a:cs typeface="Roboto"/>
              <a:sym typeface="Roboto"/>
            </a:endParaRPr>
          </a:p>
        </p:txBody>
      </p:sp>
      <p:sp>
        <p:nvSpPr>
          <p:cNvPr id="116" name="Rectángulo 115"/>
          <p:cNvSpPr/>
          <p:nvPr/>
        </p:nvSpPr>
        <p:spPr>
          <a:xfrm>
            <a:off x="583164" y="5756234"/>
            <a:ext cx="2158698" cy="461665"/>
          </a:xfrm>
          <a:prstGeom prst="rect">
            <a:avLst/>
          </a:prstGeom>
        </p:spPr>
        <p:txBody>
          <a:bodyPr wrap="square">
            <a:spAutoFit/>
          </a:bodyPr>
          <a:lstStyle/>
          <a:p>
            <a:r>
              <a:rPr lang="es-MX" sz="1200" dirty="0">
                <a:solidFill>
                  <a:srgbClr val="001D35"/>
                </a:solidFill>
                <a:latin typeface="Google Sans"/>
              </a:rPr>
              <a:t>Se utilizan para preparar el suelo antes de la </a:t>
            </a:r>
            <a:r>
              <a:rPr lang="es-MX" sz="1200" dirty="0" smtClean="0">
                <a:solidFill>
                  <a:srgbClr val="001D35"/>
                </a:solidFill>
                <a:latin typeface="Google Sans"/>
              </a:rPr>
              <a:t>siembra</a:t>
            </a:r>
            <a:endParaRPr lang="es-EC" sz="1200" dirty="0"/>
          </a:p>
        </p:txBody>
      </p:sp>
      <p:grpSp>
        <p:nvGrpSpPr>
          <p:cNvPr id="133" name="Google Shape;1260;p45"/>
          <p:cNvGrpSpPr/>
          <p:nvPr/>
        </p:nvGrpSpPr>
        <p:grpSpPr>
          <a:xfrm>
            <a:off x="6023783" y="3723513"/>
            <a:ext cx="2261106" cy="1737300"/>
            <a:chOff x="6425657" y="1074425"/>
            <a:chExt cx="2261106" cy="1737300"/>
          </a:xfrm>
        </p:grpSpPr>
        <p:sp>
          <p:nvSpPr>
            <p:cNvPr id="134" name="Google Shape;1261;p45"/>
            <p:cNvSpPr/>
            <p:nvPr/>
          </p:nvSpPr>
          <p:spPr>
            <a:xfrm>
              <a:off x="6425663" y="1805825"/>
              <a:ext cx="2261100" cy="457200"/>
            </a:xfrm>
            <a:prstGeom prst="rect">
              <a:avLst/>
            </a:prstGeom>
            <a:solidFill>
              <a:schemeClr val="accent3"/>
            </a:solidFill>
            <a:ln w="9525" cap="flat" cmpd="sng">
              <a:solidFill>
                <a:srgbClr val="19191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dirty="0" smtClean="0">
                  <a:latin typeface="Fira Sans Extra Condensed SemiBold"/>
                  <a:ea typeface="Fira Sans Extra Condensed SemiBold"/>
                  <a:cs typeface="Fira Sans Extra Condensed SemiBold"/>
                  <a:sym typeface="Fira Sans Extra Condensed SemiBold"/>
                </a:rPr>
                <a:t>Cosecha</a:t>
              </a:r>
              <a:endParaRPr sz="1800" dirty="0">
                <a:latin typeface="Fira Sans Extra Condensed SemiBold"/>
                <a:ea typeface="Fira Sans Extra Condensed SemiBold"/>
                <a:cs typeface="Fira Sans Extra Condensed SemiBold"/>
                <a:sym typeface="Fira Sans Extra Condensed SemiBold"/>
              </a:endParaRPr>
            </a:p>
          </p:txBody>
        </p:sp>
        <p:sp>
          <p:nvSpPr>
            <p:cNvPr id="135" name="Google Shape;1262;p45"/>
            <p:cNvSpPr/>
            <p:nvPr/>
          </p:nvSpPr>
          <p:spPr>
            <a:xfrm>
              <a:off x="6425663" y="2263025"/>
              <a:ext cx="2261100" cy="548700"/>
            </a:xfrm>
            <a:prstGeom prst="rect">
              <a:avLst/>
            </a:prstGeom>
            <a:noFill/>
            <a:ln w="9525" cap="flat" cmpd="sng">
              <a:solidFill>
                <a:srgbClr val="191919"/>
              </a:solidFill>
              <a:prstDash val="solid"/>
              <a:round/>
              <a:headEnd type="none" w="sm" len="sm"/>
              <a:tailEnd type="none" w="sm" len="sm"/>
            </a:ln>
          </p:spPr>
          <p:txBody>
            <a:bodyPr spcFirstLastPara="1" wrap="square" lIns="182875" tIns="91425" rIns="182875" bIns="91425" anchor="t" anchorCtr="0">
              <a:noAutofit/>
            </a:bodyPr>
            <a:lstStyle/>
            <a:p>
              <a:pPr marL="0" lvl="0" indent="0" algn="ctr" rtl="0">
                <a:spcBef>
                  <a:spcPts val="0"/>
                </a:spcBef>
                <a:spcAft>
                  <a:spcPts val="0"/>
                </a:spcAft>
                <a:buNone/>
              </a:pPr>
              <a:endParaRPr sz="1200" dirty="0">
                <a:latin typeface="Roboto"/>
                <a:ea typeface="Roboto"/>
                <a:cs typeface="Roboto"/>
                <a:sym typeface="Roboto"/>
              </a:endParaRPr>
            </a:p>
          </p:txBody>
        </p:sp>
        <p:sp>
          <p:nvSpPr>
            <p:cNvPr id="139" name="Google Shape;1266;p45"/>
            <p:cNvSpPr/>
            <p:nvPr/>
          </p:nvSpPr>
          <p:spPr>
            <a:xfrm>
              <a:off x="6425657" y="1074425"/>
              <a:ext cx="1245900" cy="731400"/>
            </a:xfrm>
            <a:prstGeom prst="rect">
              <a:avLst/>
            </a:prstGeom>
            <a:noFill/>
            <a:ln w="9525" cap="flat" cmpd="sng">
              <a:solidFill>
                <a:srgbClr val="19191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1" name="Rectángulo 140"/>
          <p:cNvSpPr/>
          <p:nvPr/>
        </p:nvSpPr>
        <p:spPr>
          <a:xfrm>
            <a:off x="3459187" y="3826359"/>
            <a:ext cx="2038802" cy="461665"/>
          </a:xfrm>
          <a:prstGeom prst="rect">
            <a:avLst/>
          </a:prstGeom>
        </p:spPr>
        <p:txBody>
          <a:bodyPr wrap="square">
            <a:spAutoFit/>
          </a:bodyPr>
          <a:lstStyle/>
          <a:p>
            <a:pPr algn="ctr"/>
            <a:r>
              <a:rPr lang="es-EC" sz="1200" dirty="0" smtClean="0">
                <a:latin typeface="Century Gothic" panose="020B0502020202020204" pitchFamily="34" charset="0"/>
                <a:ea typeface="Calibri" panose="020F0502020204030204" pitchFamily="34" charset="0"/>
                <a:cs typeface="Times New Roman" panose="02020603050405020304" pitchFamily="18" charset="0"/>
              </a:rPr>
              <a:t>Uso maquinaria </a:t>
            </a:r>
            <a:r>
              <a:rPr lang="es-EC" sz="1200" dirty="0">
                <a:latin typeface="Century Gothic" panose="020B0502020202020204" pitchFamily="34" charset="0"/>
                <a:ea typeface="Calibri" panose="020F0502020204030204" pitchFamily="34" charset="0"/>
                <a:cs typeface="Times New Roman" panose="02020603050405020304" pitchFamily="18" charset="0"/>
              </a:rPr>
              <a:t>en la labor de siembra </a:t>
            </a:r>
            <a:endParaRPr lang="es-EC" sz="1200" dirty="0"/>
          </a:p>
        </p:txBody>
      </p:sp>
      <p:sp>
        <p:nvSpPr>
          <p:cNvPr id="142" name="Rectángulo 141"/>
          <p:cNvSpPr/>
          <p:nvPr/>
        </p:nvSpPr>
        <p:spPr>
          <a:xfrm>
            <a:off x="6233620" y="4878861"/>
            <a:ext cx="2091849" cy="646331"/>
          </a:xfrm>
          <a:prstGeom prst="rect">
            <a:avLst/>
          </a:prstGeom>
        </p:spPr>
        <p:txBody>
          <a:bodyPr wrap="square">
            <a:spAutoFit/>
          </a:bodyPr>
          <a:lstStyle/>
          <a:p>
            <a:pPr algn="ctr"/>
            <a:r>
              <a:rPr lang="es-EC" sz="1200" dirty="0">
                <a:latin typeface="Century Gothic" panose="020B0502020202020204" pitchFamily="34" charset="0"/>
                <a:ea typeface="Calibri" panose="020F0502020204030204" pitchFamily="34" charset="0"/>
                <a:cs typeface="Times New Roman" panose="02020603050405020304" pitchFamily="18" charset="0"/>
              </a:rPr>
              <a:t>uso de máquinas en la fase de cosecha de cultivos</a:t>
            </a:r>
            <a:endParaRPr lang="es-EC" sz="1200" dirty="0"/>
          </a:p>
        </p:txBody>
      </p:sp>
      <p:sp>
        <p:nvSpPr>
          <p:cNvPr id="143" name="Rectángulo 142"/>
          <p:cNvSpPr/>
          <p:nvPr/>
        </p:nvSpPr>
        <p:spPr>
          <a:xfrm>
            <a:off x="3349300" y="5726247"/>
            <a:ext cx="2261104" cy="461665"/>
          </a:xfrm>
          <a:prstGeom prst="rect">
            <a:avLst/>
          </a:prstGeom>
        </p:spPr>
        <p:txBody>
          <a:bodyPr wrap="square">
            <a:spAutoFit/>
          </a:bodyPr>
          <a:lstStyle/>
          <a:p>
            <a:pPr lvl="0" algn="ctr">
              <a:buClr>
                <a:srgbClr val="000000"/>
              </a:buClr>
              <a:defRPr/>
            </a:pPr>
            <a:r>
              <a:rPr lang="es-MX" sz="1200" kern="0" dirty="0">
                <a:solidFill>
                  <a:srgbClr val="000000"/>
                </a:solidFill>
                <a:latin typeface="Roboto"/>
                <a:ea typeface="Roboto"/>
                <a:cs typeface="Roboto"/>
                <a:sym typeface="Roboto"/>
              </a:rPr>
              <a:t>Herramientas usadas durante el desarrollo de cultivos</a:t>
            </a:r>
          </a:p>
        </p:txBody>
      </p:sp>
      <p:grpSp>
        <p:nvGrpSpPr>
          <p:cNvPr id="144" name="Google Shape;1361;p46"/>
          <p:cNvGrpSpPr/>
          <p:nvPr/>
        </p:nvGrpSpPr>
        <p:grpSpPr>
          <a:xfrm>
            <a:off x="774539" y="2745255"/>
            <a:ext cx="555476" cy="498612"/>
            <a:chOff x="4041700" y="2400825"/>
            <a:chExt cx="352437" cy="319849"/>
          </a:xfrm>
        </p:grpSpPr>
        <p:sp>
          <p:nvSpPr>
            <p:cNvPr id="145" name="Google Shape;1362;p46"/>
            <p:cNvSpPr/>
            <p:nvPr/>
          </p:nvSpPr>
          <p:spPr>
            <a:xfrm>
              <a:off x="4070508" y="2532856"/>
              <a:ext cx="316739" cy="119166"/>
            </a:xfrm>
            <a:custGeom>
              <a:avLst/>
              <a:gdLst/>
              <a:ahLst/>
              <a:cxnLst/>
              <a:rect l="l" t="t" r="r" b="b"/>
              <a:pathLst>
                <a:path w="10390" h="3909" extrusionOk="0">
                  <a:moveTo>
                    <a:pt x="101" y="1"/>
                  </a:moveTo>
                  <a:lnTo>
                    <a:pt x="0" y="1793"/>
                  </a:lnTo>
                  <a:cubicBezTo>
                    <a:pt x="437" y="1359"/>
                    <a:pt x="1039" y="1091"/>
                    <a:pt x="1704" y="1091"/>
                  </a:cubicBezTo>
                  <a:cubicBezTo>
                    <a:pt x="3040" y="1091"/>
                    <a:pt x="4125" y="2178"/>
                    <a:pt x="4125" y="3514"/>
                  </a:cubicBezTo>
                  <a:cubicBezTo>
                    <a:pt x="4125" y="3649"/>
                    <a:pt x="4115" y="3781"/>
                    <a:pt x="4094" y="3908"/>
                  </a:cubicBezTo>
                  <a:lnTo>
                    <a:pt x="6936" y="3908"/>
                  </a:lnTo>
                  <a:cubicBezTo>
                    <a:pt x="7150" y="3353"/>
                    <a:pt x="7691" y="2957"/>
                    <a:pt x="8324" y="2957"/>
                  </a:cubicBezTo>
                  <a:cubicBezTo>
                    <a:pt x="8955" y="2957"/>
                    <a:pt x="9497" y="3350"/>
                    <a:pt x="9713" y="3908"/>
                  </a:cubicBezTo>
                  <a:lnTo>
                    <a:pt x="10390" y="3908"/>
                  </a:lnTo>
                  <a:lnTo>
                    <a:pt x="10390" y="1061"/>
                  </a:lnTo>
                  <a:cubicBezTo>
                    <a:pt x="10390" y="481"/>
                    <a:pt x="9920" y="2"/>
                    <a:pt x="9341" y="1"/>
                  </a:cubicBezTo>
                  <a:close/>
                </a:path>
              </a:pathLst>
            </a:custGeom>
            <a:solidFill>
              <a:srgbClr val="FFDA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363;p46"/>
            <p:cNvSpPr/>
            <p:nvPr/>
          </p:nvSpPr>
          <p:spPr>
            <a:xfrm>
              <a:off x="4142940" y="2438261"/>
              <a:ext cx="132640" cy="94595"/>
            </a:xfrm>
            <a:custGeom>
              <a:avLst/>
              <a:gdLst/>
              <a:ahLst/>
              <a:cxnLst/>
              <a:rect l="l" t="t" r="r" b="b"/>
              <a:pathLst>
                <a:path w="4351" h="3103" extrusionOk="0">
                  <a:moveTo>
                    <a:pt x="1" y="1"/>
                  </a:moveTo>
                  <a:lnTo>
                    <a:pt x="1" y="3102"/>
                  </a:lnTo>
                  <a:lnTo>
                    <a:pt x="4351" y="3102"/>
                  </a:lnTo>
                  <a:lnTo>
                    <a:pt x="3494" y="1"/>
                  </a:lnTo>
                  <a:close/>
                </a:path>
              </a:pathLst>
            </a:custGeom>
            <a:solidFill>
              <a:srgbClr val="FAF7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364;p46"/>
            <p:cNvSpPr/>
            <p:nvPr/>
          </p:nvSpPr>
          <p:spPr>
            <a:xfrm>
              <a:off x="4302103" y="2485055"/>
              <a:ext cx="43594" cy="47831"/>
            </a:xfrm>
            <a:custGeom>
              <a:avLst/>
              <a:gdLst/>
              <a:ahLst/>
              <a:cxnLst/>
              <a:rect l="l" t="t" r="r" b="b"/>
              <a:pathLst>
                <a:path w="1430" h="1569" extrusionOk="0">
                  <a:moveTo>
                    <a:pt x="226" y="0"/>
                  </a:moveTo>
                  <a:lnTo>
                    <a:pt x="1" y="1569"/>
                  </a:lnTo>
                  <a:lnTo>
                    <a:pt x="1430" y="1569"/>
                  </a:lnTo>
                  <a:lnTo>
                    <a:pt x="1203" y="0"/>
                  </a:lnTo>
                  <a:close/>
                </a:path>
              </a:pathLst>
            </a:custGeom>
            <a:solidFill>
              <a:srgbClr val="CCF5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365;p46"/>
            <p:cNvSpPr/>
            <p:nvPr/>
          </p:nvSpPr>
          <p:spPr>
            <a:xfrm>
              <a:off x="4073556" y="2407745"/>
              <a:ext cx="199280" cy="125141"/>
            </a:xfrm>
            <a:custGeom>
              <a:avLst/>
              <a:gdLst/>
              <a:ahLst/>
              <a:cxnLst/>
              <a:rect l="l" t="t" r="r" b="b"/>
              <a:pathLst>
                <a:path w="6537" h="4105" extrusionOk="0">
                  <a:moveTo>
                    <a:pt x="1259" y="1"/>
                  </a:moveTo>
                  <a:cubicBezTo>
                    <a:pt x="682" y="1"/>
                    <a:pt x="208" y="451"/>
                    <a:pt x="175" y="1026"/>
                  </a:cubicBezTo>
                  <a:lnTo>
                    <a:pt x="1" y="4105"/>
                  </a:lnTo>
                  <a:lnTo>
                    <a:pt x="2277" y="4105"/>
                  </a:lnTo>
                  <a:lnTo>
                    <a:pt x="2277" y="1003"/>
                  </a:lnTo>
                  <a:lnTo>
                    <a:pt x="5612" y="1003"/>
                  </a:lnTo>
                  <a:cubicBezTo>
                    <a:pt x="6123" y="1003"/>
                    <a:pt x="6537" y="816"/>
                    <a:pt x="6537" y="305"/>
                  </a:cubicBezTo>
                  <a:lnTo>
                    <a:pt x="6537" y="1"/>
                  </a:lnTo>
                  <a:close/>
                </a:path>
              </a:pathLst>
            </a:custGeom>
            <a:solidFill>
              <a:srgbClr val="FFE6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366;p46"/>
            <p:cNvSpPr/>
            <p:nvPr/>
          </p:nvSpPr>
          <p:spPr>
            <a:xfrm>
              <a:off x="4048620" y="2566054"/>
              <a:ext cx="147761" cy="147700"/>
            </a:xfrm>
            <a:custGeom>
              <a:avLst/>
              <a:gdLst/>
              <a:ahLst/>
              <a:cxnLst/>
              <a:rect l="l" t="t" r="r" b="b"/>
              <a:pathLst>
                <a:path w="4847" h="4845" extrusionOk="0">
                  <a:moveTo>
                    <a:pt x="2424" y="0"/>
                  </a:moveTo>
                  <a:cubicBezTo>
                    <a:pt x="1088" y="0"/>
                    <a:pt x="1" y="1087"/>
                    <a:pt x="1" y="2423"/>
                  </a:cubicBezTo>
                  <a:cubicBezTo>
                    <a:pt x="1" y="3759"/>
                    <a:pt x="1088" y="4844"/>
                    <a:pt x="2424" y="4844"/>
                  </a:cubicBezTo>
                  <a:cubicBezTo>
                    <a:pt x="3758" y="4844"/>
                    <a:pt x="4846" y="3759"/>
                    <a:pt x="4846" y="2423"/>
                  </a:cubicBezTo>
                  <a:cubicBezTo>
                    <a:pt x="4846" y="1087"/>
                    <a:pt x="3760" y="0"/>
                    <a:pt x="2424" y="0"/>
                  </a:cubicBezTo>
                  <a:close/>
                </a:path>
              </a:pathLst>
            </a:custGeom>
            <a:solidFill>
              <a:srgbClr val="DDB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367;p46"/>
            <p:cNvSpPr/>
            <p:nvPr/>
          </p:nvSpPr>
          <p:spPr>
            <a:xfrm>
              <a:off x="4091177" y="2608611"/>
              <a:ext cx="62647" cy="62616"/>
            </a:xfrm>
            <a:custGeom>
              <a:avLst/>
              <a:gdLst/>
              <a:ahLst/>
              <a:cxnLst/>
              <a:rect l="l" t="t" r="r" b="b"/>
              <a:pathLst>
                <a:path w="2055" h="2054" extrusionOk="0">
                  <a:moveTo>
                    <a:pt x="1028" y="0"/>
                  </a:moveTo>
                  <a:cubicBezTo>
                    <a:pt x="460" y="0"/>
                    <a:pt x="1" y="460"/>
                    <a:pt x="1" y="1027"/>
                  </a:cubicBezTo>
                  <a:cubicBezTo>
                    <a:pt x="1" y="1593"/>
                    <a:pt x="460" y="2054"/>
                    <a:pt x="1028" y="2054"/>
                  </a:cubicBezTo>
                  <a:cubicBezTo>
                    <a:pt x="1592" y="2054"/>
                    <a:pt x="2054" y="1593"/>
                    <a:pt x="2054" y="1027"/>
                  </a:cubicBezTo>
                  <a:cubicBezTo>
                    <a:pt x="2054" y="460"/>
                    <a:pt x="1593" y="0"/>
                    <a:pt x="1028" y="0"/>
                  </a:cubicBezTo>
                  <a:close/>
                </a:path>
              </a:pathLst>
            </a:custGeom>
            <a:solidFill>
              <a:srgbClr val="FAF7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368;p46"/>
            <p:cNvSpPr/>
            <p:nvPr/>
          </p:nvSpPr>
          <p:spPr>
            <a:xfrm>
              <a:off x="4278812" y="2622970"/>
              <a:ext cx="90876" cy="90876"/>
            </a:xfrm>
            <a:custGeom>
              <a:avLst/>
              <a:gdLst/>
              <a:ahLst/>
              <a:cxnLst/>
              <a:rect l="l" t="t" r="r" b="b"/>
              <a:pathLst>
                <a:path w="2981" h="2981" extrusionOk="0">
                  <a:moveTo>
                    <a:pt x="1491" y="1"/>
                  </a:moveTo>
                  <a:cubicBezTo>
                    <a:pt x="667" y="1"/>
                    <a:pt x="1" y="669"/>
                    <a:pt x="1" y="1490"/>
                  </a:cubicBezTo>
                  <a:cubicBezTo>
                    <a:pt x="1" y="2314"/>
                    <a:pt x="669" y="2980"/>
                    <a:pt x="1491" y="2980"/>
                  </a:cubicBezTo>
                  <a:cubicBezTo>
                    <a:pt x="2314" y="2980"/>
                    <a:pt x="2980" y="2312"/>
                    <a:pt x="2980" y="1490"/>
                  </a:cubicBezTo>
                  <a:cubicBezTo>
                    <a:pt x="2980" y="667"/>
                    <a:pt x="2314" y="1"/>
                    <a:pt x="1491" y="1"/>
                  </a:cubicBezTo>
                  <a:close/>
                </a:path>
              </a:pathLst>
            </a:custGeom>
            <a:solidFill>
              <a:srgbClr val="DDB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369;p46"/>
            <p:cNvSpPr/>
            <p:nvPr/>
          </p:nvSpPr>
          <p:spPr>
            <a:xfrm>
              <a:off x="4308565" y="2652723"/>
              <a:ext cx="31369" cy="31369"/>
            </a:xfrm>
            <a:custGeom>
              <a:avLst/>
              <a:gdLst/>
              <a:ahLst/>
              <a:cxnLst/>
              <a:rect l="l" t="t" r="r" b="b"/>
              <a:pathLst>
                <a:path w="1029" h="1029" extrusionOk="0">
                  <a:moveTo>
                    <a:pt x="515" y="0"/>
                  </a:moveTo>
                  <a:cubicBezTo>
                    <a:pt x="232" y="0"/>
                    <a:pt x="0" y="232"/>
                    <a:pt x="0" y="514"/>
                  </a:cubicBezTo>
                  <a:cubicBezTo>
                    <a:pt x="0" y="797"/>
                    <a:pt x="232" y="1029"/>
                    <a:pt x="515" y="1029"/>
                  </a:cubicBezTo>
                  <a:cubicBezTo>
                    <a:pt x="797" y="1029"/>
                    <a:pt x="1029" y="797"/>
                    <a:pt x="1029" y="514"/>
                  </a:cubicBezTo>
                  <a:cubicBezTo>
                    <a:pt x="1029" y="232"/>
                    <a:pt x="800" y="0"/>
                    <a:pt x="515" y="0"/>
                  </a:cubicBezTo>
                  <a:close/>
                </a:path>
              </a:pathLst>
            </a:custGeom>
            <a:solidFill>
              <a:srgbClr val="FAF7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370;p46"/>
            <p:cNvSpPr/>
            <p:nvPr/>
          </p:nvSpPr>
          <p:spPr>
            <a:xfrm>
              <a:off x="4201715" y="2559225"/>
              <a:ext cx="14694" cy="13749"/>
            </a:xfrm>
            <a:custGeom>
              <a:avLst/>
              <a:gdLst/>
              <a:ahLst/>
              <a:cxnLst/>
              <a:rect l="l" t="t" r="r" b="b"/>
              <a:pathLst>
                <a:path w="482" h="451" extrusionOk="0">
                  <a:moveTo>
                    <a:pt x="243" y="1"/>
                  </a:moveTo>
                  <a:cubicBezTo>
                    <a:pt x="191" y="1"/>
                    <a:pt x="139" y="19"/>
                    <a:pt x="98" y="53"/>
                  </a:cubicBezTo>
                  <a:cubicBezTo>
                    <a:pt x="29" y="113"/>
                    <a:pt x="0" y="215"/>
                    <a:pt x="32" y="301"/>
                  </a:cubicBezTo>
                  <a:cubicBezTo>
                    <a:pt x="65" y="389"/>
                    <a:pt x="150" y="451"/>
                    <a:pt x="245" y="451"/>
                  </a:cubicBezTo>
                  <a:cubicBezTo>
                    <a:pt x="351" y="451"/>
                    <a:pt x="444" y="373"/>
                    <a:pt x="464" y="271"/>
                  </a:cubicBezTo>
                  <a:cubicBezTo>
                    <a:pt x="482" y="179"/>
                    <a:pt x="441" y="83"/>
                    <a:pt x="362" y="35"/>
                  </a:cubicBezTo>
                  <a:cubicBezTo>
                    <a:pt x="325" y="12"/>
                    <a:pt x="284" y="1"/>
                    <a:pt x="24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371;p46"/>
            <p:cNvSpPr/>
            <p:nvPr/>
          </p:nvSpPr>
          <p:spPr>
            <a:xfrm>
              <a:off x="4233511" y="2559164"/>
              <a:ext cx="97308" cy="13779"/>
            </a:xfrm>
            <a:custGeom>
              <a:avLst/>
              <a:gdLst/>
              <a:ahLst/>
              <a:cxnLst/>
              <a:rect l="l" t="t" r="r" b="b"/>
              <a:pathLst>
                <a:path w="3192" h="452" extrusionOk="0">
                  <a:moveTo>
                    <a:pt x="226" y="1"/>
                  </a:moveTo>
                  <a:cubicBezTo>
                    <a:pt x="102" y="1"/>
                    <a:pt x="0" y="102"/>
                    <a:pt x="0" y="226"/>
                  </a:cubicBezTo>
                  <a:cubicBezTo>
                    <a:pt x="0" y="351"/>
                    <a:pt x="102" y="451"/>
                    <a:pt x="226" y="451"/>
                  </a:cubicBezTo>
                  <a:lnTo>
                    <a:pt x="2965" y="451"/>
                  </a:lnTo>
                  <a:cubicBezTo>
                    <a:pt x="3090" y="451"/>
                    <a:pt x="3190" y="351"/>
                    <a:pt x="3190" y="226"/>
                  </a:cubicBezTo>
                  <a:cubicBezTo>
                    <a:pt x="3192" y="103"/>
                    <a:pt x="3091" y="1"/>
                    <a:pt x="296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372;p46"/>
            <p:cNvSpPr/>
            <p:nvPr/>
          </p:nvSpPr>
          <p:spPr>
            <a:xfrm>
              <a:off x="4041700" y="2400825"/>
              <a:ext cx="352437" cy="319849"/>
            </a:xfrm>
            <a:custGeom>
              <a:avLst/>
              <a:gdLst/>
              <a:ahLst/>
              <a:cxnLst/>
              <a:rect l="l" t="t" r="r" b="b"/>
              <a:pathLst>
                <a:path w="11561" h="10492" extrusionOk="0">
                  <a:moveTo>
                    <a:pt x="7355" y="453"/>
                  </a:moveTo>
                  <a:lnTo>
                    <a:pt x="7355" y="531"/>
                  </a:lnTo>
                  <a:cubicBezTo>
                    <a:pt x="7355" y="646"/>
                    <a:pt x="7355" y="1004"/>
                    <a:pt x="6657" y="1004"/>
                  </a:cubicBezTo>
                  <a:lnTo>
                    <a:pt x="3322" y="1004"/>
                  </a:lnTo>
                  <a:cubicBezTo>
                    <a:pt x="3198" y="1004"/>
                    <a:pt x="3096" y="1104"/>
                    <a:pt x="3096" y="1229"/>
                  </a:cubicBezTo>
                  <a:lnTo>
                    <a:pt x="3096" y="4105"/>
                  </a:lnTo>
                  <a:lnTo>
                    <a:pt x="1286" y="4105"/>
                  </a:lnTo>
                  <a:lnTo>
                    <a:pt x="1445" y="1263"/>
                  </a:lnTo>
                  <a:cubicBezTo>
                    <a:pt x="1472" y="810"/>
                    <a:pt x="1849" y="453"/>
                    <a:pt x="2304" y="453"/>
                  </a:cubicBezTo>
                  <a:close/>
                  <a:moveTo>
                    <a:pt x="6644" y="1454"/>
                  </a:moveTo>
                  <a:lnTo>
                    <a:pt x="7375" y="4105"/>
                  </a:lnTo>
                  <a:lnTo>
                    <a:pt x="3550" y="4105"/>
                  </a:lnTo>
                  <a:lnTo>
                    <a:pt x="3550" y="1454"/>
                  </a:lnTo>
                  <a:close/>
                  <a:moveTo>
                    <a:pt x="9551" y="2988"/>
                  </a:moveTo>
                  <a:lnTo>
                    <a:pt x="9714" y="4105"/>
                  </a:lnTo>
                  <a:lnTo>
                    <a:pt x="8805" y="4105"/>
                  </a:lnTo>
                  <a:lnTo>
                    <a:pt x="8964" y="2988"/>
                  </a:lnTo>
                  <a:close/>
                  <a:moveTo>
                    <a:pt x="10287" y="4557"/>
                  </a:moveTo>
                  <a:cubicBezTo>
                    <a:pt x="10742" y="4558"/>
                    <a:pt x="11113" y="4934"/>
                    <a:pt x="11113" y="5392"/>
                  </a:cubicBezTo>
                  <a:lnTo>
                    <a:pt x="11113" y="8011"/>
                  </a:lnTo>
                  <a:lnTo>
                    <a:pt x="10805" y="8011"/>
                  </a:lnTo>
                  <a:cubicBezTo>
                    <a:pt x="10524" y="7448"/>
                    <a:pt x="9942" y="7061"/>
                    <a:pt x="9271" y="7061"/>
                  </a:cubicBezTo>
                  <a:cubicBezTo>
                    <a:pt x="8598" y="7061"/>
                    <a:pt x="8017" y="7448"/>
                    <a:pt x="7735" y="8011"/>
                  </a:cubicBezTo>
                  <a:lnTo>
                    <a:pt x="5294" y="8011"/>
                  </a:lnTo>
                  <a:cubicBezTo>
                    <a:pt x="5297" y="7956"/>
                    <a:pt x="5300" y="7899"/>
                    <a:pt x="5300" y="7843"/>
                  </a:cubicBezTo>
                  <a:cubicBezTo>
                    <a:pt x="5300" y="6929"/>
                    <a:pt x="4835" y="6123"/>
                    <a:pt x="4129" y="5645"/>
                  </a:cubicBezTo>
                  <a:lnTo>
                    <a:pt x="4477" y="5645"/>
                  </a:lnTo>
                  <a:cubicBezTo>
                    <a:pt x="4602" y="5645"/>
                    <a:pt x="4703" y="5545"/>
                    <a:pt x="4703" y="5420"/>
                  </a:cubicBezTo>
                  <a:cubicBezTo>
                    <a:pt x="4703" y="5296"/>
                    <a:pt x="4602" y="5195"/>
                    <a:pt x="4477" y="5195"/>
                  </a:cubicBezTo>
                  <a:lnTo>
                    <a:pt x="2652" y="5195"/>
                  </a:lnTo>
                  <a:cubicBezTo>
                    <a:pt x="2116" y="5195"/>
                    <a:pt x="1616" y="5354"/>
                    <a:pt x="1200" y="5630"/>
                  </a:cubicBezTo>
                  <a:lnTo>
                    <a:pt x="1262" y="4557"/>
                  </a:lnTo>
                  <a:close/>
                  <a:moveTo>
                    <a:pt x="2651" y="5645"/>
                  </a:moveTo>
                  <a:cubicBezTo>
                    <a:pt x="3862" y="5645"/>
                    <a:pt x="4848" y="6630"/>
                    <a:pt x="4848" y="7843"/>
                  </a:cubicBezTo>
                  <a:cubicBezTo>
                    <a:pt x="4845" y="9054"/>
                    <a:pt x="3861" y="10039"/>
                    <a:pt x="2651" y="10039"/>
                  </a:cubicBezTo>
                  <a:cubicBezTo>
                    <a:pt x="1438" y="10039"/>
                    <a:pt x="453" y="9054"/>
                    <a:pt x="453" y="7843"/>
                  </a:cubicBezTo>
                  <a:cubicBezTo>
                    <a:pt x="453" y="6630"/>
                    <a:pt x="1438" y="5645"/>
                    <a:pt x="2651" y="5645"/>
                  </a:cubicBezTo>
                  <a:close/>
                  <a:moveTo>
                    <a:pt x="9271" y="7514"/>
                  </a:moveTo>
                  <a:cubicBezTo>
                    <a:pt x="9967" y="7514"/>
                    <a:pt x="10533" y="8080"/>
                    <a:pt x="10533" y="8777"/>
                  </a:cubicBezTo>
                  <a:cubicBezTo>
                    <a:pt x="10533" y="9473"/>
                    <a:pt x="9967" y="10039"/>
                    <a:pt x="9271" y="10039"/>
                  </a:cubicBezTo>
                  <a:cubicBezTo>
                    <a:pt x="8574" y="10039"/>
                    <a:pt x="8008" y="9473"/>
                    <a:pt x="8008" y="8777"/>
                  </a:cubicBezTo>
                  <a:cubicBezTo>
                    <a:pt x="8008" y="8080"/>
                    <a:pt x="8574" y="7514"/>
                    <a:pt x="9271" y="7514"/>
                  </a:cubicBezTo>
                  <a:close/>
                  <a:moveTo>
                    <a:pt x="2305" y="1"/>
                  </a:moveTo>
                  <a:cubicBezTo>
                    <a:pt x="1610" y="1"/>
                    <a:pt x="1035" y="546"/>
                    <a:pt x="995" y="1238"/>
                  </a:cubicBezTo>
                  <a:lnTo>
                    <a:pt x="821" y="4317"/>
                  </a:lnTo>
                  <a:lnTo>
                    <a:pt x="722" y="6028"/>
                  </a:lnTo>
                  <a:cubicBezTo>
                    <a:pt x="274" y="6503"/>
                    <a:pt x="1" y="7141"/>
                    <a:pt x="1" y="7843"/>
                  </a:cubicBezTo>
                  <a:cubicBezTo>
                    <a:pt x="1" y="9302"/>
                    <a:pt x="1188" y="10491"/>
                    <a:pt x="2649" y="10491"/>
                  </a:cubicBezTo>
                  <a:cubicBezTo>
                    <a:pt x="3894" y="10491"/>
                    <a:pt x="4943" y="9625"/>
                    <a:pt x="5222" y="8462"/>
                  </a:cubicBezTo>
                  <a:lnTo>
                    <a:pt x="7582" y="8462"/>
                  </a:lnTo>
                  <a:cubicBezTo>
                    <a:pt x="7562" y="8564"/>
                    <a:pt x="7553" y="8669"/>
                    <a:pt x="7553" y="8775"/>
                  </a:cubicBezTo>
                  <a:cubicBezTo>
                    <a:pt x="7553" y="9721"/>
                    <a:pt x="8322" y="10490"/>
                    <a:pt x="9268" y="10490"/>
                  </a:cubicBezTo>
                  <a:cubicBezTo>
                    <a:pt x="10213" y="10490"/>
                    <a:pt x="10984" y="9721"/>
                    <a:pt x="10984" y="8775"/>
                  </a:cubicBezTo>
                  <a:cubicBezTo>
                    <a:pt x="10984" y="8669"/>
                    <a:pt x="10975" y="8564"/>
                    <a:pt x="10955" y="8462"/>
                  </a:cubicBezTo>
                  <a:lnTo>
                    <a:pt x="11335" y="8462"/>
                  </a:lnTo>
                  <a:cubicBezTo>
                    <a:pt x="11458" y="8462"/>
                    <a:pt x="11560" y="8361"/>
                    <a:pt x="11560" y="8236"/>
                  </a:cubicBezTo>
                  <a:lnTo>
                    <a:pt x="11560" y="5390"/>
                  </a:lnTo>
                  <a:cubicBezTo>
                    <a:pt x="11560" y="4685"/>
                    <a:pt x="10990" y="4108"/>
                    <a:pt x="10286" y="4105"/>
                  </a:cubicBezTo>
                  <a:lnTo>
                    <a:pt x="10170" y="4105"/>
                  </a:lnTo>
                  <a:lnTo>
                    <a:pt x="9970" y="2730"/>
                  </a:lnTo>
                  <a:cubicBezTo>
                    <a:pt x="9954" y="2619"/>
                    <a:pt x="9859" y="2536"/>
                    <a:pt x="9747" y="2536"/>
                  </a:cubicBezTo>
                  <a:lnTo>
                    <a:pt x="8769" y="2536"/>
                  </a:lnTo>
                  <a:cubicBezTo>
                    <a:pt x="8657" y="2536"/>
                    <a:pt x="8561" y="2619"/>
                    <a:pt x="8546" y="2730"/>
                  </a:cubicBezTo>
                  <a:lnTo>
                    <a:pt x="8348" y="4105"/>
                  </a:lnTo>
                  <a:lnTo>
                    <a:pt x="7845" y="4105"/>
                  </a:lnTo>
                  <a:lnTo>
                    <a:pt x="7097" y="1403"/>
                  </a:lnTo>
                  <a:cubicBezTo>
                    <a:pt x="7550" y="1286"/>
                    <a:pt x="7809" y="978"/>
                    <a:pt x="7809" y="531"/>
                  </a:cubicBezTo>
                  <a:lnTo>
                    <a:pt x="7809" y="226"/>
                  </a:lnTo>
                  <a:cubicBezTo>
                    <a:pt x="7809" y="103"/>
                    <a:pt x="7708" y="1"/>
                    <a:pt x="758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373;p46"/>
            <p:cNvSpPr/>
            <p:nvPr/>
          </p:nvSpPr>
          <p:spPr>
            <a:xfrm>
              <a:off x="4301737" y="2645864"/>
              <a:ext cx="45118" cy="45087"/>
            </a:xfrm>
            <a:custGeom>
              <a:avLst/>
              <a:gdLst/>
              <a:ahLst/>
              <a:cxnLst/>
              <a:rect l="l" t="t" r="r" b="b"/>
              <a:pathLst>
                <a:path w="1480" h="1479" extrusionOk="0">
                  <a:moveTo>
                    <a:pt x="741" y="451"/>
                  </a:moveTo>
                  <a:cubicBezTo>
                    <a:pt x="898" y="451"/>
                    <a:pt x="1027" y="580"/>
                    <a:pt x="1027" y="737"/>
                  </a:cubicBezTo>
                  <a:cubicBezTo>
                    <a:pt x="1027" y="895"/>
                    <a:pt x="900" y="1024"/>
                    <a:pt x="741" y="1024"/>
                  </a:cubicBezTo>
                  <a:cubicBezTo>
                    <a:pt x="583" y="1024"/>
                    <a:pt x="454" y="896"/>
                    <a:pt x="454" y="737"/>
                  </a:cubicBezTo>
                  <a:cubicBezTo>
                    <a:pt x="454" y="580"/>
                    <a:pt x="582" y="451"/>
                    <a:pt x="741" y="451"/>
                  </a:cubicBezTo>
                  <a:close/>
                  <a:moveTo>
                    <a:pt x="741" y="0"/>
                  </a:moveTo>
                  <a:cubicBezTo>
                    <a:pt x="334" y="0"/>
                    <a:pt x="1" y="332"/>
                    <a:pt x="1" y="739"/>
                  </a:cubicBezTo>
                  <a:cubicBezTo>
                    <a:pt x="1" y="1147"/>
                    <a:pt x="334" y="1479"/>
                    <a:pt x="741" y="1479"/>
                  </a:cubicBezTo>
                  <a:cubicBezTo>
                    <a:pt x="1148" y="1479"/>
                    <a:pt x="1478" y="1147"/>
                    <a:pt x="1479" y="739"/>
                  </a:cubicBezTo>
                  <a:cubicBezTo>
                    <a:pt x="1479" y="332"/>
                    <a:pt x="1148" y="0"/>
                    <a:pt x="741"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374;p46"/>
            <p:cNvSpPr/>
            <p:nvPr/>
          </p:nvSpPr>
          <p:spPr>
            <a:xfrm>
              <a:off x="4084318" y="2601782"/>
              <a:ext cx="76365" cy="76365"/>
            </a:xfrm>
            <a:custGeom>
              <a:avLst/>
              <a:gdLst/>
              <a:ahLst/>
              <a:cxnLst/>
              <a:rect l="l" t="t" r="r" b="b"/>
              <a:pathLst>
                <a:path w="2505" h="2505" extrusionOk="0">
                  <a:moveTo>
                    <a:pt x="1253" y="451"/>
                  </a:moveTo>
                  <a:cubicBezTo>
                    <a:pt x="1694" y="451"/>
                    <a:pt x="2051" y="810"/>
                    <a:pt x="2054" y="1253"/>
                  </a:cubicBezTo>
                  <a:cubicBezTo>
                    <a:pt x="2054" y="1695"/>
                    <a:pt x="1694" y="2054"/>
                    <a:pt x="1253" y="2054"/>
                  </a:cubicBezTo>
                  <a:cubicBezTo>
                    <a:pt x="810" y="2054"/>
                    <a:pt x="451" y="1694"/>
                    <a:pt x="451" y="1253"/>
                  </a:cubicBezTo>
                  <a:cubicBezTo>
                    <a:pt x="451" y="810"/>
                    <a:pt x="811" y="451"/>
                    <a:pt x="1253" y="451"/>
                  </a:cubicBezTo>
                  <a:close/>
                  <a:moveTo>
                    <a:pt x="1253" y="1"/>
                  </a:moveTo>
                  <a:cubicBezTo>
                    <a:pt x="562" y="1"/>
                    <a:pt x="1" y="562"/>
                    <a:pt x="1" y="1253"/>
                  </a:cubicBezTo>
                  <a:cubicBezTo>
                    <a:pt x="1" y="1943"/>
                    <a:pt x="562" y="2505"/>
                    <a:pt x="1253" y="2505"/>
                  </a:cubicBezTo>
                  <a:cubicBezTo>
                    <a:pt x="1943" y="2505"/>
                    <a:pt x="2505" y="1942"/>
                    <a:pt x="2505" y="1253"/>
                  </a:cubicBezTo>
                  <a:cubicBezTo>
                    <a:pt x="2505" y="562"/>
                    <a:pt x="1943" y="1"/>
                    <a:pt x="125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8" name="Google Shape;3463;p65"/>
          <p:cNvGrpSpPr/>
          <p:nvPr/>
        </p:nvGrpSpPr>
        <p:grpSpPr>
          <a:xfrm>
            <a:off x="3758006" y="2745256"/>
            <a:ext cx="565312" cy="452862"/>
            <a:chOff x="7610975" y="1092683"/>
            <a:chExt cx="352407" cy="352407"/>
          </a:xfrm>
        </p:grpSpPr>
        <p:sp>
          <p:nvSpPr>
            <p:cNvPr id="159" name="Google Shape;3464;p65"/>
            <p:cNvSpPr/>
            <p:nvPr/>
          </p:nvSpPr>
          <p:spPr>
            <a:xfrm>
              <a:off x="7617834" y="1397351"/>
              <a:ext cx="338597" cy="40850"/>
            </a:xfrm>
            <a:custGeom>
              <a:avLst/>
              <a:gdLst/>
              <a:ahLst/>
              <a:cxnLst/>
              <a:rect l="l" t="t" r="r" b="b"/>
              <a:pathLst>
                <a:path w="11107" h="1340" extrusionOk="0">
                  <a:moveTo>
                    <a:pt x="1" y="0"/>
                  </a:moveTo>
                  <a:lnTo>
                    <a:pt x="1" y="1339"/>
                  </a:lnTo>
                  <a:lnTo>
                    <a:pt x="11106" y="1339"/>
                  </a:lnTo>
                  <a:lnTo>
                    <a:pt x="11106" y="0"/>
                  </a:lnTo>
                  <a:close/>
                </a:path>
              </a:pathLst>
            </a:custGeom>
            <a:solidFill>
              <a:srgbClr val="DDB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3465;p65"/>
            <p:cNvSpPr/>
            <p:nvPr/>
          </p:nvSpPr>
          <p:spPr>
            <a:xfrm>
              <a:off x="7617834" y="1356562"/>
              <a:ext cx="338597" cy="40819"/>
            </a:xfrm>
            <a:custGeom>
              <a:avLst/>
              <a:gdLst/>
              <a:ahLst/>
              <a:cxnLst/>
              <a:rect l="l" t="t" r="r" b="b"/>
              <a:pathLst>
                <a:path w="11107" h="1339" extrusionOk="0">
                  <a:moveTo>
                    <a:pt x="1" y="1"/>
                  </a:moveTo>
                  <a:lnTo>
                    <a:pt x="1" y="1338"/>
                  </a:lnTo>
                  <a:lnTo>
                    <a:pt x="11106" y="1338"/>
                  </a:lnTo>
                  <a:lnTo>
                    <a:pt x="11106" y="1"/>
                  </a:lnTo>
                  <a:close/>
                </a:path>
              </a:pathLst>
            </a:custGeom>
            <a:solidFill>
              <a:srgbClr val="A0E5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3466;p65"/>
            <p:cNvSpPr/>
            <p:nvPr/>
          </p:nvSpPr>
          <p:spPr>
            <a:xfrm>
              <a:off x="7777636" y="1099573"/>
              <a:ext cx="158339" cy="144346"/>
            </a:xfrm>
            <a:custGeom>
              <a:avLst/>
              <a:gdLst/>
              <a:ahLst/>
              <a:cxnLst/>
              <a:rect l="l" t="t" r="r" b="b"/>
              <a:pathLst>
                <a:path w="5194" h="4735" extrusionOk="0">
                  <a:moveTo>
                    <a:pt x="1" y="0"/>
                  </a:moveTo>
                  <a:lnTo>
                    <a:pt x="1" y="4735"/>
                  </a:lnTo>
                  <a:lnTo>
                    <a:pt x="5193" y="4735"/>
                  </a:lnTo>
                  <a:lnTo>
                    <a:pt x="5193" y="0"/>
                  </a:lnTo>
                  <a:close/>
                </a:path>
              </a:pathLst>
            </a:custGeom>
            <a:solidFill>
              <a:srgbClr val="FAF7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3467;p65"/>
            <p:cNvSpPr/>
            <p:nvPr/>
          </p:nvSpPr>
          <p:spPr>
            <a:xfrm>
              <a:off x="7743463" y="1099604"/>
              <a:ext cx="34265" cy="151236"/>
            </a:xfrm>
            <a:custGeom>
              <a:avLst/>
              <a:gdLst/>
              <a:ahLst/>
              <a:cxnLst/>
              <a:rect l="l" t="t" r="r" b="b"/>
              <a:pathLst>
                <a:path w="1124" h="4961" extrusionOk="0">
                  <a:moveTo>
                    <a:pt x="0" y="1"/>
                  </a:moveTo>
                  <a:lnTo>
                    <a:pt x="0" y="4961"/>
                  </a:lnTo>
                  <a:lnTo>
                    <a:pt x="1123" y="4735"/>
                  </a:lnTo>
                  <a:lnTo>
                    <a:pt x="1123" y="1"/>
                  </a:lnTo>
                  <a:close/>
                </a:path>
              </a:pathLst>
            </a:custGeom>
            <a:solidFill>
              <a:srgbClr val="99EB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3468;p65"/>
            <p:cNvSpPr/>
            <p:nvPr/>
          </p:nvSpPr>
          <p:spPr>
            <a:xfrm>
              <a:off x="7819553" y="1133015"/>
              <a:ext cx="45727" cy="38472"/>
            </a:xfrm>
            <a:custGeom>
              <a:avLst/>
              <a:gdLst/>
              <a:ahLst/>
              <a:cxnLst/>
              <a:rect l="l" t="t" r="r" b="b"/>
              <a:pathLst>
                <a:path w="1500" h="1262" extrusionOk="0">
                  <a:moveTo>
                    <a:pt x="402" y="1"/>
                  </a:moveTo>
                  <a:cubicBezTo>
                    <a:pt x="241" y="1"/>
                    <a:pt x="124" y="22"/>
                    <a:pt x="124" y="22"/>
                  </a:cubicBezTo>
                  <a:cubicBezTo>
                    <a:pt x="124" y="22"/>
                    <a:pt x="1" y="705"/>
                    <a:pt x="346" y="1050"/>
                  </a:cubicBezTo>
                  <a:cubicBezTo>
                    <a:pt x="516" y="1218"/>
                    <a:pt x="723" y="1261"/>
                    <a:pt x="892" y="1261"/>
                  </a:cubicBezTo>
                  <a:cubicBezTo>
                    <a:pt x="1068" y="1261"/>
                    <a:pt x="1202" y="1213"/>
                    <a:pt x="1202" y="1213"/>
                  </a:cubicBezTo>
                  <a:cubicBezTo>
                    <a:pt x="1202" y="1213"/>
                    <a:pt x="1499" y="590"/>
                    <a:pt x="1154" y="245"/>
                  </a:cubicBezTo>
                  <a:cubicBezTo>
                    <a:pt x="951" y="43"/>
                    <a:pt x="632" y="1"/>
                    <a:pt x="402" y="1"/>
                  </a:cubicBezTo>
                  <a:close/>
                </a:path>
              </a:pathLst>
            </a:custGeom>
            <a:solidFill>
              <a:srgbClr val="FFC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3469;p65"/>
            <p:cNvSpPr/>
            <p:nvPr/>
          </p:nvSpPr>
          <p:spPr>
            <a:xfrm>
              <a:off x="7819553" y="1171975"/>
              <a:ext cx="45727" cy="38472"/>
            </a:xfrm>
            <a:custGeom>
              <a:avLst/>
              <a:gdLst/>
              <a:ahLst/>
              <a:cxnLst/>
              <a:rect l="l" t="t" r="r" b="b"/>
              <a:pathLst>
                <a:path w="1500" h="1262" extrusionOk="0">
                  <a:moveTo>
                    <a:pt x="892" y="0"/>
                  </a:moveTo>
                  <a:cubicBezTo>
                    <a:pt x="723" y="0"/>
                    <a:pt x="516" y="43"/>
                    <a:pt x="346" y="212"/>
                  </a:cubicBezTo>
                  <a:cubicBezTo>
                    <a:pt x="1" y="557"/>
                    <a:pt x="124" y="1240"/>
                    <a:pt x="124" y="1240"/>
                  </a:cubicBezTo>
                  <a:cubicBezTo>
                    <a:pt x="124" y="1240"/>
                    <a:pt x="242" y="1261"/>
                    <a:pt x="405" y="1261"/>
                  </a:cubicBezTo>
                  <a:cubicBezTo>
                    <a:pt x="634" y="1261"/>
                    <a:pt x="952" y="1219"/>
                    <a:pt x="1154" y="1016"/>
                  </a:cubicBezTo>
                  <a:cubicBezTo>
                    <a:pt x="1499" y="671"/>
                    <a:pt x="1202" y="48"/>
                    <a:pt x="1202" y="48"/>
                  </a:cubicBezTo>
                  <a:cubicBezTo>
                    <a:pt x="1202" y="48"/>
                    <a:pt x="1068" y="0"/>
                    <a:pt x="892" y="0"/>
                  </a:cubicBezTo>
                  <a:close/>
                </a:path>
              </a:pathLst>
            </a:custGeom>
            <a:solidFill>
              <a:srgbClr val="FFE6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3470;p65"/>
            <p:cNvSpPr/>
            <p:nvPr/>
          </p:nvSpPr>
          <p:spPr>
            <a:xfrm>
              <a:off x="7856532" y="1133015"/>
              <a:ext cx="45667" cy="38472"/>
            </a:xfrm>
            <a:custGeom>
              <a:avLst/>
              <a:gdLst/>
              <a:ahLst/>
              <a:cxnLst/>
              <a:rect l="l" t="t" r="r" b="b"/>
              <a:pathLst>
                <a:path w="1498" h="1262" extrusionOk="0">
                  <a:moveTo>
                    <a:pt x="400" y="1"/>
                  </a:moveTo>
                  <a:cubicBezTo>
                    <a:pt x="239" y="1"/>
                    <a:pt x="122" y="22"/>
                    <a:pt x="122" y="22"/>
                  </a:cubicBezTo>
                  <a:cubicBezTo>
                    <a:pt x="122" y="22"/>
                    <a:pt x="1" y="705"/>
                    <a:pt x="346" y="1050"/>
                  </a:cubicBezTo>
                  <a:cubicBezTo>
                    <a:pt x="515" y="1218"/>
                    <a:pt x="723" y="1261"/>
                    <a:pt x="891" y="1261"/>
                  </a:cubicBezTo>
                  <a:cubicBezTo>
                    <a:pt x="1068" y="1261"/>
                    <a:pt x="1202" y="1213"/>
                    <a:pt x="1202" y="1213"/>
                  </a:cubicBezTo>
                  <a:cubicBezTo>
                    <a:pt x="1202" y="1213"/>
                    <a:pt x="1498" y="590"/>
                    <a:pt x="1152" y="245"/>
                  </a:cubicBezTo>
                  <a:cubicBezTo>
                    <a:pt x="949" y="43"/>
                    <a:pt x="630" y="1"/>
                    <a:pt x="400" y="1"/>
                  </a:cubicBezTo>
                  <a:close/>
                </a:path>
              </a:pathLst>
            </a:custGeom>
            <a:solidFill>
              <a:srgbClr val="FFE6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3471;p65"/>
            <p:cNvSpPr/>
            <p:nvPr/>
          </p:nvSpPr>
          <p:spPr>
            <a:xfrm>
              <a:off x="7856532" y="1171975"/>
              <a:ext cx="45667" cy="38472"/>
            </a:xfrm>
            <a:custGeom>
              <a:avLst/>
              <a:gdLst/>
              <a:ahLst/>
              <a:cxnLst/>
              <a:rect l="l" t="t" r="r" b="b"/>
              <a:pathLst>
                <a:path w="1498" h="1262" extrusionOk="0">
                  <a:moveTo>
                    <a:pt x="891" y="0"/>
                  </a:moveTo>
                  <a:cubicBezTo>
                    <a:pt x="723" y="0"/>
                    <a:pt x="515" y="43"/>
                    <a:pt x="346" y="212"/>
                  </a:cubicBezTo>
                  <a:cubicBezTo>
                    <a:pt x="1" y="557"/>
                    <a:pt x="122" y="1240"/>
                    <a:pt x="122" y="1240"/>
                  </a:cubicBezTo>
                  <a:cubicBezTo>
                    <a:pt x="122" y="1240"/>
                    <a:pt x="240" y="1261"/>
                    <a:pt x="403" y="1261"/>
                  </a:cubicBezTo>
                  <a:cubicBezTo>
                    <a:pt x="632" y="1261"/>
                    <a:pt x="949" y="1219"/>
                    <a:pt x="1152" y="1016"/>
                  </a:cubicBezTo>
                  <a:cubicBezTo>
                    <a:pt x="1498" y="671"/>
                    <a:pt x="1202" y="48"/>
                    <a:pt x="1202" y="48"/>
                  </a:cubicBezTo>
                  <a:cubicBezTo>
                    <a:pt x="1202" y="48"/>
                    <a:pt x="1068" y="0"/>
                    <a:pt x="891" y="0"/>
                  </a:cubicBezTo>
                  <a:close/>
                </a:path>
              </a:pathLst>
            </a:custGeom>
            <a:solidFill>
              <a:srgbClr val="FFC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3472;p65"/>
            <p:cNvSpPr/>
            <p:nvPr/>
          </p:nvSpPr>
          <p:spPr>
            <a:xfrm>
              <a:off x="7725934" y="1281050"/>
              <a:ext cx="35027" cy="45240"/>
            </a:xfrm>
            <a:custGeom>
              <a:avLst/>
              <a:gdLst/>
              <a:ahLst/>
              <a:cxnLst/>
              <a:rect l="l" t="t" r="r" b="b"/>
              <a:pathLst>
                <a:path w="1149" h="1484" extrusionOk="0">
                  <a:moveTo>
                    <a:pt x="575" y="1"/>
                  </a:moveTo>
                  <a:cubicBezTo>
                    <a:pt x="257" y="1"/>
                    <a:pt x="1" y="334"/>
                    <a:pt x="1" y="742"/>
                  </a:cubicBezTo>
                  <a:cubicBezTo>
                    <a:pt x="1" y="1152"/>
                    <a:pt x="257" y="1484"/>
                    <a:pt x="575" y="1484"/>
                  </a:cubicBezTo>
                  <a:cubicBezTo>
                    <a:pt x="892" y="1484"/>
                    <a:pt x="1149" y="1152"/>
                    <a:pt x="1149" y="742"/>
                  </a:cubicBezTo>
                  <a:cubicBezTo>
                    <a:pt x="1149" y="334"/>
                    <a:pt x="892" y="1"/>
                    <a:pt x="575" y="1"/>
                  </a:cubicBezTo>
                  <a:close/>
                </a:path>
              </a:pathLst>
            </a:custGeom>
            <a:solidFill>
              <a:srgbClr val="FFC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3473;p65"/>
            <p:cNvSpPr/>
            <p:nvPr/>
          </p:nvSpPr>
          <p:spPr>
            <a:xfrm>
              <a:off x="7854398" y="1311139"/>
              <a:ext cx="35088" cy="45179"/>
            </a:xfrm>
            <a:custGeom>
              <a:avLst/>
              <a:gdLst/>
              <a:ahLst/>
              <a:cxnLst/>
              <a:rect l="l" t="t" r="r" b="b"/>
              <a:pathLst>
                <a:path w="1151" h="1482" extrusionOk="0">
                  <a:moveTo>
                    <a:pt x="575" y="0"/>
                  </a:moveTo>
                  <a:cubicBezTo>
                    <a:pt x="259" y="0"/>
                    <a:pt x="0" y="332"/>
                    <a:pt x="0" y="740"/>
                  </a:cubicBezTo>
                  <a:cubicBezTo>
                    <a:pt x="0" y="1150"/>
                    <a:pt x="259" y="1482"/>
                    <a:pt x="575" y="1482"/>
                  </a:cubicBezTo>
                  <a:cubicBezTo>
                    <a:pt x="892" y="1482"/>
                    <a:pt x="1150" y="1150"/>
                    <a:pt x="1150" y="740"/>
                  </a:cubicBezTo>
                  <a:cubicBezTo>
                    <a:pt x="1150" y="333"/>
                    <a:pt x="892" y="2"/>
                    <a:pt x="575" y="0"/>
                  </a:cubicBezTo>
                  <a:close/>
                </a:path>
              </a:pathLst>
            </a:custGeom>
            <a:solidFill>
              <a:srgbClr val="FFC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3474;p65"/>
            <p:cNvSpPr/>
            <p:nvPr/>
          </p:nvSpPr>
          <p:spPr>
            <a:xfrm>
              <a:off x="7774588" y="1350617"/>
              <a:ext cx="35027" cy="45240"/>
            </a:xfrm>
            <a:custGeom>
              <a:avLst/>
              <a:gdLst/>
              <a:ahLst/>
              <a:cxnLst/>
              <a:rect l="l" t="t" r="r" b="b"/>
              <a:pathLst>
                <a:path w="1149" h="1484" extrusionOk="0">
                  <a:moveTo>
                    <a:pt x="574" y="1"/>
                  </a:moveTo>
                  <a:cubicBezTo>
                    <a:pt x="257" y="1"/>
                    <a:pt x="0" y="332"/>
                    <a:pt x="0" y="742"/>
                  </a:cubicBezTo>
                  <a:cubicBezTo>
                    <a:pt x="0" y="1152"/>
                    <a:pt x="257" y="1484"/>
                    <a:pt x="574" y="1484"/>
                  </a:cubicBezTo>
                  <a:cubicBezTo>
                    <a:pt x="890" y="1484"/>
                    <a:pt x="1149" y="1152"/>
                    <a:pt x="1149" y="742"/>
                  </a:cubicBezTo>
                  <a:cubicBezTo>
                    <a:pt x="1149" y="332"/>
                    <a:pt x="890" y="4"/>
                    <a:pt x="574" y="1"/>
                  </a:cubicBezTo>
                  <a:close/>
                </a:path>
              </a:pathLst>
            </a:custGeom>
            <a:solidFill>
              <a:srgbClr val="FFE6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3475;p65"/>
            <p:cNvSpPr/>
            <p:nvPr/>
          </p:nvSpPr>
          <p:spPr>
            <a:xfrm>
              <a:off x="7779648" y="1431280"/>
              <a:ext cx="14724" cy="13810"/>
            </a:xfrm>
            <a:custGeom>
              <a:avLst/>
              <a:gdLst/>
              <a:ahLst/>
              <a:cxnLst/>
              <a:rect l="l" t="t" r="r" b="b"/>
              <a:pathLst>
                <a:path w="483" h="453" extrusionOk="0">
                  <a:moveTo>
                    <a:pt x="244" y="1"/>
                  </a:moveTo>
                  <a:cubicBezTo>
                    <a:pt x="189" y="1"/>
                    <a:pt x="134" y="21"/>
                    <a:pt x="92" y="60"/>
                  </a:cubicBezTo>
                  <a:cubicBezTo>
                    <a:pt x="23" y="121"/>
                    <a:pt x="1" y="220"/>
                    <a:pt x="32" y="306"/>
                  </a:cubicBezTo>
                  <a:cubicBezTo>
                    <a:pt x="64" y="393"/>
                    <a:pt x="151" y="453"/>
                    <a:pt x="243" y="453"/>
                  </a:cubicBezTo>
                  <a:cubicBezTo>
                    <a:pt x="352" y="453"/>
                    <a:pt x="447" y="370"/>
                    <a:pt x="468" y="264"/>
                  </a:cubicBezTo>
                  <a:cubicBezTo>
                    <a:pt x="483" y="172"/>
                    <a:pt x="438" y="78"/>
                    <a:pt x="357" y="31"/>
                  </a:cubicBezTo>
                  <a:cubicBezTo>
                    <a:pt x="322" y="11"/>
                    <a:pt x="283" y="1"/>
                    <a:pt x="244"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3476;p65"/>
            <p:cNvSpPr/>
            <p:nvPr/>
          </p:nvSpPr>
          <p:spPr>
            <a:xfrm>
              <a:off x="7719014" y="1274191"/>
              <a:ext cx="48867" cy="58988"/>
            </a:xfrm>
            <a:custGeom>
              <a:avLst/>
              <a:gdLst/>
              <a:ahLst/>
              <a:cxnLst/>
              <a:rect l="l" t="t" r="r" b="b"/>
              <a:pathLst>
                <a:path w="1603" h="1935" extrusionOk="0">
                  <a:moveTo>
                    <a:pt x="802" y="454"/>
                  </a:moveTo>
                  <a:cubicBezTo>
                    <a:pt x="990" y="454"/>
                    <a:pt x="1151" y="688"/>
                    <a:pt x="1151" y="967"/>
                  </a:cubicBezTo>
                  <a:cubicBezTo>
                    <a:pt x="1151" y="1245"/>
                    <a:pt x="992" y="1482"/>
                    <a:pt x="802" y="1482"/>
                  </a:cubicBezTo>
                  <a:cubicBezTo>
                    <a:pt x="612" y="1482"/>
                    <a:pt x="453" y="1247"/>
                    <a:pt x="453" y="967"/>
                  </a:cubicBezTo>
                  <a:cubicBezTo>
                    <a:pt x="453" y="690"/>
                    <a:pt x="612" y="454"/>
                    <a:pt x="802" y="454"/>
                  </a:cubicBezTo>
                  <a:close/>
                  <a:moveTo>
                    <a:pt x="802" y="1"/>
                  </a:moveTo>
                  <a:cubicBezTo>
                    <a:pt x="360" y="1"/>
                    <a:pt x="1" y="434"/>
                    <a:pt x="1" y="967"/>
                  </a:cubicBezTo>
                  <a:cubicBezTo>
                    <a:pt x="1" y="1500"/>
                    <a:pt x="361" y="1934"/>
                    <a:pt x="802" y="1934"/>
                  </a:cubicBezTo>
                  <a:cubicBezTo>
                    <a:pt x="1242" y="1934"/>
                    <a:pt x="1601" y="1500"/>
                    <a:pt x="1603" y="967"/>
                  </a:cubicBezTo>
                  <a:cubicBezTo>
                    <a:pt x="1603" y="434"/>
                    <a:pt x="1245" y="1"/>
                    <a:pt x="80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3477;p65"/>
            <p:cNvSpPr/>
            <p:nvPr/>
          </p:nvSpPr>
          <p:spPr>
            <a:xfrm>
              <a:off x="7610975" y="1304249"/>
              <a:ext cx="352407" cy="140810"/>
            </a:xfrm>
            <a:custGeom>
              <a:avLst/>
              <a:gdLst/>
              <a:ahLst/>
              <a:cxnLst/>
              <a:rect l="l" t="t" r="r" b="b"/>
              <a:pathLst>
                <a:path w="11560" h="4619" extrusionOk="0">
                  <a:moveTo>
                    <a:pt x="8560" y="453"/>
                  </a:moveTo>
                  <a:cubicBezTo>
                    <a:pt x="8749" y="453"/>
                    <a:pt x="8910" y="688"/>
                    <a:pt x="8910" y="966"/>
                  </a:cubicBezTo>
                  <a:cubicBezTo>
                    <a:pt x="8910" y="1247"/>
                    <a:pt x="8749" y="1481"/>
                    <a:pt x="8560" y="1481"/>
                  </a:cubicBezTo>
                  <a:cubicBezTo>
                    <a:pt x="8371" y="1481"/>
                    <a:pt x="8212" y="1244"/>
                    <a:pt x="8212" y="966"/>
                  </a:cubicBezTo>
                  <a:cubicBezTo>
                    <a:pt x="8212" y="688"/>
                    <a:pt x="8371" y="453"/>
                    <a:pt x="8560" y="453"/>
                  </a:cubicBezTo>
                  <a:close/>
                  <a:moveTo>
                    <a:pt x="5941" y="1750"/>
                  </a:moveTo>
                  <a:cubicBezTo>
                    <a:pt x="6130" y="1750"/>
                    <a:pt x="6290" y="1985"/>
                    <a:pt x="6290" y="2263"/>
                  </a:cubicBezTo>
                  <a:cubicBezTo>
                    <a:pt x="6290" y="2542"/>
                    <a:pt x="6130" y="2778"/>
                    <a:pt x="5941" y="2778"/>
                  </a:cubicBezTo>
                  <a:cubicBezTo>
                    <a:pt x="5752" y="2778"/>
                    <a:pt x="5592" y="2541"/>
                    <a:pt x="5592" y="2263"/>
                  </a:cubicBezTo>
                  <a:cubicBezTo>
                    <a:pt x="5592" y="1984"/>
                    <a:pt x="5752" y="1750"/>
                    <a:pt x="5941" y="1750"/>
                  </a:cubicBezTo>
                  <a:close/>
                  <a:moveTo>
                    <a:pt x="5187" y="1942"/>
                  </a:moveTo>
                  <a:cubicBezTo>
                    <a:pt x="5157" y="2044"/>
                    <a:pt x="5142" y="2151"/>
                    <a:pt x="5142" y="2263"/>
                  </a:cubicBezTo>
                  <a:cubicBezTo>
                    <a:pt x="5142" y="2473"/>
                    <a:pt x="5198" y="2670"/>
                    <a:pt x="5294" y="2829"/>
                  </a:cubicBezTo>
                  <a:lnTo>
                    <a:pt x="452" y="2829"/>
                  </a:lnTo>
                  <a:lnTo>
                    <a:pt x="452" y="1942"/>
                  </a:lnTo>
                  <a:close/>
                  <a:moveTo>
                    <a:pt x="11109" y="1942"/>
                  </a:moveTo>
                  <a:lnTo>
                    <a:pt x="11109" y="2831"/>
                  </a:lnTo>
                  <a:lnTo>
                    <a:pt x="6591" y="2831"/>
                  </a:lnTo>
                  <a:lnTo>
                    <a:pt x="6591" y="2829"/>
                  </a:lnTo>
                  <a:cubicBezTo>
                    <a:pt x="6685" y="2670"/>
                    <a:pt x="6742" y="2475"/>
                    <a:pt x="6742" y="2263"/>
                  </a:cubicBezTo>
                  <a:cubicBezTo>
                    <a:pt x="6742" y="2151"/>
                    <a:pt x="6726" y="2041"/>
                    <a:pt x="6697" y="1942"/>
                  </a:cubicBezTo>
                  <a:close/>
                  <a:moveTo>
                    <a:pt x="8559" y="1"/>
                  </a:moveTo>
                  <a:cubicBezTo>
                    <a:pt x="8116" y="1"/>
                    <a:pt x="7757" y="433"/>
                    <a:pt x="7757" y="966"/>
                  </a:cubicBezTo>
                  <a:cubicBezTo>
                    <a:pt x="7757" y="1160"/>
                    <a:pt x="7804" y="1338"/>
                    <a:pt x="7885" y="1490"/>
                  </a:cubicBezTo>
                  <a:lnTo>
                    <a:pt x="6420" y="1490"/>
                  </a:lnTo>
                  <a:cubicBezTo>
                    <a:pt x="6286" y="1368"/>
                    <a:pt x="6119" y="1296"/>
                    <a:pt x="5939" y="1296"/>
                  </a:cubicBezTo>
                  <a:cubicBezTo>
                    <a:pt x="5759" y="1296"/>
                    <a:pt x="5594" y="1368"/>
                    <a:pt x="5459" y="1490"/>
                  </a:cubicBezTo>
                  <a:lnTo>
                    <a:pt x="226" y="1490"/>
                  </a:lnTo>
                  <a:cubicBezTo>
                    <a:pt x="101" y="1490"/>
                    <a:pt x="1" y="1592"/>
                    <a:pt x="1" y="1715"/>
                  </a:cubicBezTo>
                  <a:lnTo>
                    <a:pt x="1" y="4393"/>
                  </a:lnTo>
                  <a:cubicBezTo>
                    <a:pt x="1" y="4516"/>
                    <a:pt x="101" y="4618"/>
                    <a:pt x="226" y="4618"/>
                  </a:cubicBezTo>
                  <a:lnTo>
                    <a:pt x="4759" y="4618"/>
                  </a:lnTo>
                  <a:cubicBezTo>
                    <a:pt x="4882" y="4618"/>
                    <a:pt x="4984" y="4516"/>
                    <a:pt x="4984" y="4393"/>
                  </a:cubicBezTo>
                  <a:cubicBezTo>
                    <a:pt x="4984" y="4269"/>
                    <a:pt x="4882" y="4168"/>
                    <a:pt x="4759" y="4168"/>
                  </a:cubicBezTo>
                  <a:lnTo>
                    <a:pt x="451" y="4168"/>
                  </a:lnTo>
                  <a:lnTo>
                    <a:pt x="451" y="3279"/>
                  </a:lnTo>
                  <a:lnTo>
                    <a:pt x="11106" y="3279"/>
                  </a:lnTo>
                  <a:lnTo>
                    <a:pt x="11106" y="4168"/>
                  </a:lnTo>
                  <a:lnTo>
                    <a:pt x="6798" y="4168"/>
                  </a:lnTo>
                  <a:cubicBezTo>
                    <a:pt x="6675" y="4168"/>
                    <a:pt x="6573" y="4269"/>
                    <a:pt x="6573" y="4393"/>
                  </a:cubicBezTo>
                  <a:cubicBezTo>
                    <a:pt x="6573" y="4516"/>
                    <a:pt x="6675" y="4618"/>
                    <a:pt x="6798" y="4618"/>
                  </a:cubicBezTo>
                  <a:lnTo>
                    <a:pt x="11331" y="4618"/>
                  </a:lnTo>
                  <a:cubicBezTo>
                    <a:pt x="11456" y="4618"/>
                    <a:pt x="11557" y="4516"/>
                    <a:pt x="11557" y="4393"/>
                  </a:cubicBezTo>
                  <a:lnTo>
                    <a:pt x="11557" y="1715"/>
                  </a:lnTo>
                  <a:cubicBezTo>
                    <a:pt x="11560" y="1591"/>
                    <a:pt x="11458" y="1490"/>
                    <a:pt x="11331" y="1490"/>
                  </a:cubicBezTo>
                  <a:lnTo>
                    <a:pt x="9233" y="1490"/>
                  </a:lnTo>
                  <a:cubicBezTo>
                    <a:pt x="9312" y="1340"/>
                    <a:pt x="9360" y="1160"/>
                    <a:pt x="9360" y="966"/>
                  </a:cubicBezTo>
                  <a:cubicBezTo>
                    <a:pt x="9360" y="433"/>
                    <a:pt x="9002" y="1"/>
                    <a:pt x="855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3478;p65"/>
            <p:cNvSpPr/>
            <p:nvPr/>
          </p:nvSpPr>
          <p:spPr>
            <a:xfrm>
              <a:off x="7736604" y="1092683"/>
              <a:ext cx="206292" cy="165015"/>
            </a:xfrm>
            <a:custGeom>
              <a:avLst/>
              <a:gdLst/>
              <a:ahLst/>
              <a:cxnLst/>
              <a:rect l="l" t="t" r="r" b="b"/>
              <a:pathLst>
                <a:path w="6767" h="5413" extrusionOk="0">
                  <a:moveTo>
                    <a:pt x="3121" y="1547"/>
                  </a:moveTo>
                  <a:cubicBezTo>
                    <a:pt x="3321" y="1547"/>
                    <a:pt x="3571" y="1584"/>
                    <a:pt x="3714" y="1727"/>
                  </a:cubicBezTo>
                  <a:cubicBezTo>
                    <a:pt x="3878" y="1892"/>
                    <a:pt x="3807" y="2194"/>
                    <a:pt x="3756" y="2347"/>
                  </a:cubicBezTo>
                  <a:cubicBezTo>
                    <a:pt x="3717" y="2354"/>
                    <a:pt x="3669" y="2360"/>
                    <a:pt x="3616" y="2360"/>
                  </a:cubicBezTo>
                  <a:cubicBezTo>
                    <a:pt x="3493" y="2360"/>
                    <a:pt x="3345" y="2330"/>
                    <a:pt x="3229" y="2214"/>
                  </a:cubicBezTo>
                  <a:cubicBezTo>
                    <a:pt x="3070" y="2055"/>
                    <a:pt x="3043" y="1756"/>
                    <a:pt x="3051" y="1549"/>
                  </a:cubicBezTo>
                  <a:cubicBezTo>
                    <a:pt x="3073" y="1548"/>
                    <a:pt x="3097" y="1547"/>
                    <a:pt x="3121" y="1547"/>
                  </a:cubicBezTo>
                  <a:close/>
                  <a:moveTo>
                    <a:pt x="4334" y="1547"/>
                  </a:moveTo>
                  <a:cubicBezTo>
                    <a:pt x="4532" y="1547"/>
                    <a:pt x="4783" y="1584"/>
                    <a:pt x="4927" y="1727"/>
                  </a:cubicBezTo>
                  <a:cubicBezTo>
                    <a:pt x="5091" y="1892"/>
                    <a:pt x="5019" y="2194"/>
                    <a:pt x="4969" y="2347"/>
                  </a:cubicBezTo>
                  <a:cubicBezTo>
                    <a:pt x="4930" y="2354"/>
                    <a:pt x="4882" y="2360"/>
                    <a:pt x="4829" y="2360"/>
                  </a:cubicBezTo>
                  <a:cubicBezTo>
                    <a:pt x="4706" y="2360"/>
                    <a:pt x="4558" y="2330"/>
                    <a:pt x="4441" y="2214"/>
                  </a:cubicBezTo>
                  <a:cubicBezTo>
                    <a:pt x="4282" y="2055"/>
                    <a:pt x="4256" y="1756"/>
                    <a:pt x="4264" y="1549"/>
                  </a:cubicBezTo>
                  <a:cubicBezTo>
                    <a:pt x="4286" y="1548"/>
                    <a:pt x="4309" y="1547"/>
                    <a:pt x="4334" y="1547"/>
                  </a:cubicBezTo>
                  <a:close/>
                  <a:moveTo>
                    <a:pt x="3616" y="2826"/>
                  </a:moveTo>
                  <a:cubicBezTo>
                    <a:pt x="3669" y="2826"/>
                    <a:pt x="3717" y="2831"/>
                    <a:pt x="3756" y="2838"/>
                  </a:cubicBezTo>
                  <a:cubicBezTo>
                    <a:pt x="3807" y="2990"/>
                    <a:pt x="3878" y="3295"/>
                    <a:pt x="3716" y="3458"/>
                  </a:cubicBezTo>
                  <a:cubicBezTo>
                    <a:pt x="3571" y="3602"/>
                    <a:pt x="3315" y="3636"/>
                    <a:pt x="3114" y="3636"/>
                  </a:cubicBezTo>
                  <a:cubicBezTo>
                    <a:pt x="3092" y="3636"/>
                    <a:pt x="3071" y="3636"/>
                    <a:pt x="3051" y="3635"/>
                  </a:cubicBezTo>
                  <a:cubicBezTo>
                    <a:pt x="3043" y="3430"/>
                    <a:pt x="3070" y="3132"/>
                    <a:pt x="3229" y="2972"/>
                  </a:cubicBezTo>
                  <a:cubicBezTo>
                    <a:pt x="3345" y="2856"/>
                    <a:pt x="3493" y="2826"/>
                    <a:pt x="3616" y="2826"/>
                  </a:cubicBezTo>
                  <a:close/>
                  <a:moveTo>
                    <a:pt x="4828" y="2826"/>
                  </a:moveTo>
                  <a:cubicBezTo>
                    <a:pt x="4881" y="2826"/>
                    <a:pt x="4930" y="2831"/>
                    <a:pt x="4969" y="2838"/>
                  </a:cubicBezTo>
                  <a:cubicBezTo>
                    <a:pt x="5019" y="2990"/>
                    <a:pt x="5091" y="3295"/>
                    <a:pt x="4927" y="3458"/>
                  </a:cubicBezTo>
                  <a:cubicBezTo>
                    <a:pt x="4784" y="3602"/>
                    <a:pt x="4527" y="3636"/>
                    <a:pt x="4327" y="3636"/>
                  </a:cubicBezTo>
                  <a:cubicBezTo>
                    <a:pt x="4305" y="3636"/>
                    <a:pt x="4284" y="3636"/>
                    <a:pt x="4264" y="3635"/>
                  </a:cubicBezTo>
                  <a:cubicBezTo>
                    <a:pt x="4253" y="3430"/>
                    <a:pt x="4280" y="3132"/>
                    <a:pt x="4441" y="2972"/>
                  </a:cubicBezTo>
                  <a:cubicBezTo>
                    <a:pt x="4558" y="2856"/>
                    <a:pt x="4705" y="2826"/>
                    <a:pt x="4828" y="2826"/>
                  </a:cubicBezTo>
                  <a:close/>
                  <a:moveTo>
                    <a:pt x="6316" y="451"/>
                  </a:moveTo>
                  <a:lnTo>
                    <a:pt x="6316" y="2359"/>
                  </a:lnTo>
                  <a:lnTo>
                    <a:pt x="5436" y="2359"/>
                  </a:lnTo>
                  <a:cubicBezTo>
                    <a:pt x="5502" y="2095"/>
                    <a:pt x="5534" y="1696"/>
                    <a:pt x="5248" y="1409"/>
                  </a:cubicBezTo>
                  <a:cubicBezTo>
                    <a:pt x="4989" y="1150"/>
                    <a:pt x="4601" y="1098"/>
                    <a:pt x="4330" y="1098"/>
                  </a:cubicBezTo>
                  <a:cubicBezTo>
                    <a:pt x="4158" y="1098"/>
                    <a:pt x="4032" y="1119"/>
                    <a:pt x="4019" y="1121"/>
                  </a:cubicBezTo>
                  <a:cubicBezTo>
                    <a:pt x="3941" y="1136"/>
                    <a:pt x="3875" y="1191"/>
                    <a:pt x="3848" y="1263"/>
                  </a:cubicBezTo>
                  <a:cubicBezTo>
                    <a:pt x="3613" y="1128"/>
                    <a:pt x="3334" y="1097"/>
                    <a:pt x="3124" y="1097"/>
                  </a:cubicBezTo>
                  <a:cubicBezTo>
                    <a:pt x="2949" y="1097"/>
                    <a:pt x="2822" y="1119"/>
                    <a:pt x="2809" y="1121"/>
                  </a:cubicBezTo>
                  <a:cubicBezTo>
                    <a:pt x="2714" y="1139"/>
                    <a:pt x="2644" y="1211"/>
                    <a:pt x="2627" y="1304"/>
                  </a:cubicBezTo>
                  <a:cubicBezTo>
                    <a:pt x="2621" y="1336"/>
                    <a:pt x="2488" y="2107"/>
                    <a:pt x="2914" y="2532"/>
                  </a:cubicBezTo>
                  <a:cubicBezTo>
                    <a:pt x="2935" y="2553"/>
                    <a:pt x="2958" y="2574"/>
                    <a:pt x="2980" y="2592"/>
                  </a:cubicBezTo>
                  <a:cubicBezTo>
                    <a:pt x="2958" y="2612"/>
                    <a:pt x="2937" y="2630"/>
                    <a:pt x="2914" y="2652"/>
                  </a:cubicBezTo>
                  <a:cubicBezTo>
                    <a:pt x="2489" y="3077"/>
                    <a:pt x="2621" y="3848"/>
                    <a:pt x="2627" y="3881"/>
                  </a:cubicBezTo>
                  <a:cubicBezTo>
                    <a:pt x="2644" y="3976"/>
                    <a:pt x="2717" y="4047"/>
                    <a:pt x="2809" y="4063"/>
                  </a:cubicBezTo>
                  <a:cubicBezTo>
                    <a:pt x="2822" y="4066"/>
                    <a:pt x="2947" y="4089"/>
                    <a:pt x="3123" y="4089"/>
                  </a:cubicBezTo>
                  <a:cubicBezTo>
                    <a:pt x="3333" y="4089"/>
                    <a:pt x="3614" y="4056"/>
                    <a:pt x="3848" y="3921"/>
                  </a:cubicBezTo>
                  <a:cubicBezTo>
                    <a:pt x="3876" y="3994"/>
                    <a:pt x="3941" y="4051"/>
                    <a:pt x="4019" y="4063"/>
                  </a:cubicBezTo>
                  <a:cubicBezTo>
                    <a:pt x="4032" y="4066"/>
                    <a:pt x="4159" y="4089"/>
                    <a:pt x="4333" y="4089"/>
                  </a:cubicBezTo>
                  <a:cubicBezTo>
                    <a:pt x="4603" y="4089"/>
                    <a:pt x="4989" y="4036"/>
                    <a:pt x="5248" y="3778"/>
                  </a:cubicBezTo>
                  <a:cubicBezTo>
                    <a:pt x="5540" y="3488"/>
                    <a:pt x="5502" y="3077"/>
                    <a:pt x="5432" y="2813"/>
                  </a:cubicBezTo>
                  <a:lnTo>
                    <a:pt x="6316" y="2813"/>
                  </a:lnTo>
                  <a:lnTo>
                    <a:pt x="6316" y="4736"/>
                  </a:lnTo>
                  <a:lnTo>
                    <a:pt x="1574" y="4736"/>
                  </a:lnTo>
                  <a:lnTo>
                    <a:pt x="1574" y="451"/>
                  </a:lnTo>
                  <a:close/>
                  <a:moveTo>
                    <a:pt x="1122" y="451"/>
                  </a:moveTo>
                  <a:lnTo>
                    <a:pt x="1122" y="4775"/>
                  </a:lnTo>
                  <a:lnTo>
                    <a:pt x="451" y="4910"/>
                  </a:lnTo>
                  <a:lnTo>
                    <a:pt x="451" y="451"/>
                  </a:lnTo>
                  <a:close/>
                  <a:moveTo>
                    <a:pt x="225" y="1"/>
                  </a:moveTo>
                  <a:cubicBezTo>
                    <a:pt x="101" y="1"/>
                    <a:pt x="0" y="103"/>
                    <a:pt x="0" y="226"/>
                  </a:cubicBezTo>
                  <a:lnTo>
                    <a:pt x="0" y="5188"/>
                  </a:lnTo>
                  <a:cubicBezTo>
                    <a:pt x="0" y="5255"/>
                    <a:pt x="30" y="5320"/>
                    <a:pt x="83" y="5362"/>
                  </a:cubicBezTo>
                  <a:cubicBezTo>
                    <a:pt x="123" y="5396"/>
                    <a:pt x="174" y="5413"/>
                    <a:pt x="225" y="5413"/>
                  </a:cubicBezTo>
                  <a:cubicBezTo>
                    <a:pt x="240" y="5413"/>
                    <a:pt x="255" y="5411"/>
                    <a:pt x="270" y="5410"/>
                  </a:cubicBezTo>
                  <a:lnTo>
                    <a:pt x="1371" y="5188"/>
                  </a:lnTo>
                  <a:lnTo>
                    <a:pt x="6541" y="5188"/>
                  </a:lnTo>
                  <a:cubicBezTo>
                    <a:pt x="6666" y="5188"/>
                    <a:pt x="6766" y="5087"/>
                    <a:pt x="6766" y="4962"/>
                  </a:cubicBezTo>
                  <a:lnTo>
                    <a:pt x="6766" y="228"/>
                  </a:lnTo>
                  <a:cubicBezTo>
                    <a:pt x="6766" y="100"/>
                    <a:pt x="6666" y="1"/>
                    <a:pt x="6541"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4" name="Google Shape;3723;p66"/>
          <p:cNvGrpSpPr/>
          <p:nvPr/>
        </p:nvGrpSpPr>
        <p:grpSpPr>
          <a:xfrm>
            <a:off x="730218" y="4569867"/>
            <a:ext cx="840888" cy="587851"/>
            <a:chOff x="6910607" y="1750905"/>
            <a:chExt cx="352461" cy="352491"/>
          </a:xfrm>
        </p:grpSpPr>
        <p:sp>
          <p:nvSpPr>
            <p:cNvPr id="175" name="Google Shape;3724;p66"/>
            <p:cNvSpPr/>
            <p:nvPr/>
          </p:nvSpPr>
          <p:spPr>
            <a:xfrm>
              <a:off x="7113553" y="1989778"/>
              <a:ext cx="130814" cy="56840"/>
            </a:xfrm>
            <a:custGeom>
              <a:avLst/>
              <a:gdLst/>
              <a:ahLst/>
              <a:cxnLst/>
              <a:rect l="l" t="t" r="r" b="b"/>
              <a:pathLst>
                <a:path w="4260" h="1851" extrusionOk="0">
                  <a:moveTo>
                    <a:pt x="1380" y="0"/>
                  </a:moveTo>
                  <a:lnTo>
                    <a:pt x="1" y="1851"/>
                  </a:lnTo>
                  <a:lnTo>
                    <a:pt x="4260" y="1851"/>
                  </a:lnTo>
                  <a:cubicBezTo>
                    <a:pt x="4260" y="829"/>
                    <a:pt x="3431" y="0"/>
                    <a:pt x="2408" y="0"/>
                  </a:cubicBezTo>
                  <a:close/>
                </a:path>
              </a:pathLst>
            </a:custGeom>
            <a:solidFill>
              <a:srgbClr val="D1A1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3725;p66"/>
            <p:cNvSpPr/>
            <p:nvPr/>
          </p:nvSpPr>
          <p:spPr>
            <a:xfrm>
              <a:off x="6917486" y="2046556"/>
              <a:ext cx="338642" cy="49961"/>
            </a:xfrm>
            <a:custGeom>
              <a:avLst/>
              <a:gdLst/>
              <a:ahLst/>
              <a:cxnLst/>
              <a:rect l="l" t="t" r="r" b="b"/>
              <a:pathLst>
                <a:path w="11028" h="1627" extrusionOk="0">
                  <a:moveTo>
                    <a:pt x="0" y="0"/>
                  </a:moveTo>
                  <a:lnTo>
                    <a:pt x="0" y="1627"/>
                  </a:lnTo>
                  <a:lnTo>
                    <a:pt x="11028" y="1627"/>
                  </a:lnTo>
                  <a:lnTo>
                    <a:pt x="11028" y="0"/>
                  </a:lnTo>
                  <a:close/>
                </a:path>
              </a:pathLst>
            </a:custGeom>
            <a:solidFill>
              <a:srgbClr val="D1A1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3726;p66"/>
            <p:cNvSpPr/>
            <p:nvPr/>
          </p:nvSpPr>
          <p:spPr>
            <a:xfrm>
              <a:off x="6929185" y="1937238"/>
              <a:ext cx="248639" cy="109319"/>
            </a:xfrm>
            <a:custGeom>
              <a:avLst/>
              <a:gdLst/>
              <a:ahLst/>
              <a:cxnLst/>
              <a:rect l="l" t="t" r="r" b="b"/>
              <a:pathLst>
                <a:path w="8097" h="3560" extrusionOk="0">
                  <a:moveTo>
                    <a:pt x="4178" y="0"/>
                  </a:moveTo>
                  <a:cubicBezTo>
                    <a:pt x="3731" y="0"/>
                    <a:pt x="3299" y="231"/>
                    <a:pt x="3060" y="635"/>
                  </a:cubicBezTo>
                  <a:cubicBezTo>
                    <a:pt x="3059" y="635"/>
                    <a:pt x="3059" y="633"/>
                    <a:pt x="3057" y="633"/>
                  </a:cubicBezTo>
                  <a:cubicBezTo>
                    <a:pt x="2869" y="539"/>
                    <a:pt x="2670" y="494"/>
                    <a:pt x="2473" y="494"/>
                  </a:cubicBezTo>
                  <a:cubicBezTo>
                    <a:pt x="1997" y="494"/>
                    <a:pt x="1540" y="756"/>
                    <a:pt x="1312" y="1208"/>
                  </a:cubicBezTo>
                  <a:cubicBezTo>
                    <a:pt x="1272" y="1283"/>
                    <a:pt x="1243" y="1362"/>
                    <a:pt x="1222" y="1441"/>
                  </a:cubicBezTo>
                  <a:cubicBezTo>
                    <a:pt x="815" y="1498"/>
                    <a:pt x="441" y="1748"/>
                    <a:pt x="241" y="2144"/>
                  </a:cubicBezTo>
                  <a:cubicBezTo>
                    <a:pt x="1" y="2620"/>
                    <a:pt x="81" y="3173"/>
                    <a:pt x="403" y="3559"/>
                  </a:cubicBezTo>
                  <a:lnTo>
                    <a:pt x="8096" y="3559"/>
                  </a:lnTo>
                  <a:lnTo>
                    <a:pt x="8096" y="3304"/>
                  </a:lnTo>
                  <a:cubicBezTo>
                    <a:pt x="8096" y="2199"/>
                    <a:pt x="7200" y="1302"/>
                    <a:pt x="6093" y="1302"/>
                  </a:cubicBezTo>
                  <a:cubicBezTo>
                    <a:pt x="5876" y="1302"/>
                    <a:pt x="5668" y="1337"/>
                    <a:pt x="5471" y="1399"/>
                  </a:cubicBezTo>
                  <a:cubicBezTo>
                    <a:pt x="5509" y="890"/>
                    <a:pt x="5244" y="384"/>
                    <a:pt x="4760" y="139"/>
                  </a:cubicBezTo>
                  <a:cubicBezTo>
                    <a:pt x="4573" y="45"/>
                    <a:pt x="4374" y="0"/>
                    <a:pt x="4178" y="0"/>
                  </a:cubicBezTo>
                  <a:close/>
                </a:path>
              </a:pathLst>
            </a:custGeom>
            <a:solidFill>
              <a:srgbClr val="D1A1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3727;p66"/>
            <p:cNvSpPr/>
            <p:nvPr/>
          </p:nvSpPr>
          <p:spPr>
            <a:xfrm>
              <a:off x="7116777" y="1892036"/>
              <a:ext cx="80546" cy="97773"/>
            </a:xfrm>
            <a:custGeom>
              <a:avLst/>
              <a:gdLst/>
              <a:ahLst/>
              <a:cxnLst/>
              <a:rect l="l" t="t" r="r" b="b"/>
              <a:pathLst>
                <a:path w="2623" h="3184" extrusionOk="0">
                  <a:moveTo>
                    <a:pt x="4" y="1"/>
                  </a:moveTo>
                  <a:lnTo>
                    <a:pt x="0" y="1919"/>
                  </a:lnTo>
                  <a:cubicBezTo>
                    <a:pt x="0" y="2306"/>
                    <a:pt x="220" y="2658"/>
                    <a:pt x="569" y="2827"/>
                  </a:cubicBezTo>
                  <a:lnTo>
                    <a:pt x="1307" y="3183"/>
                  </a:lnTo>
                  <a:lnTo>
                    <a:pt x="2047" y="2824"/>
                  </a:lnTo>
                  <a:cubicBezTo>
                    <a:pt x="2396" y="2652"/>
                    <a:pt x="2618" y="2300"/>
                    <a:pt x="2618" y="1914"/>
                  </a:cubicBezTo>
                  <a:lnTo>
                    <a:pt x="2622" y="1"/>
                  </a:lnTo>
                  <a:close/>
                </a:path>
              </a:pathLst>
            </a:custGeom>
            <a:solidFill>
              <a:srgbClr val="CCF5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3728;p66"/>
            <p:cNvSpPr/>
            <p:nvPr/>
          </p:nvSpPr>
          <p:spPr>
            <a:xfrm>
              <a:off x="7140453" y="1757845"/>
              <a:ext cx="33133" cy="91355"/>
            </a:xfrm>
            <a:custGeom>
              <a:avLst/>
              <a:gdLst/>
              <a:ahLst/>
              <a:cxnLst/>
              <a:rect l="l" t="t" r="r" b="b"/>
              <a:pathLst>
                <a:path w="1079" h="2975" extrusionOk="0">
                  <a:moveTo>
                    <a:pt x="1" y="0"/>
                  </a:moveTo>
                  <a:lnTo>
                    <a:pt x="1" y="2974"/>
                  </a:lnTo>
                  <a:lnTo>
                    <a:pt x="1078" y="2974"/>
                  </a:lnTo>
                  <a:lnTo>
                    <a:pt x="1078" y="0"/>
                  </a:lnTo>
                  <a:close/>
                </a:path>
              </a:pathLst>
            </a:custGeom>
            <a:solidFill>
              <a:srgbClr val="FFDA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3729;p66"/>
            <p:cNvSpPr/>
            <p:nvPr/>
          </p:nvSpPr>
          <p:spPr>
            <a:xfrm>
              <a:off x="6910607" y="1750905"/>
              <a:ext cx="352461" cy="352430"/>
            </a:xfrm>
            <a:custGeom>
              <a:avLst/>
              <a:gdLst/>
              <a:ahLst/>
              <a:cxnLst/>
              <a:rect l="l" t="t" r="r" b="b"/>
              <a:pathLst>
                <a:path w="11478" h="11477" extrusionOk="0">
                  <a:moveTo>
                    <a:pt x="8341" y="449"/>
                  </a:moveTo>
                  <a:lnTo>
                    <a:pt x="8341" y="2977"/>
                  </a:lnTo>
                  <a:lnTo>
                    <a:pt x="7710" y="2977"/>
                  </a:lnTo>
                  <a:lnTo>
                    <a:pt x="7710" y="449"/>
                  </a:lnTo>
                  <a:close/>
                  <a:moveTo>
                    <a:pt x="9110" y="4820"/>
                  </a:moveTo>
                  <a:lnTo>
                    <a:pt x="9106" y="6508"/>
                  </a:lnTo>
                  <a:cubicBezTo>
                    <a:pt x="9106" y="6807"/>
                    <a:pt x="8930" y="7085"/>
                    <a:pt x="8662" y="7216"/>
                  </a:cubicBezTo>
                  <a:lnTo>
                    <a:pt x="8018" y="7527"/>
                  </a:lnTo>
                  <a:lnTo>
                    <a:pt x="7376" y="7217"/>
                  </a:lnTo>
                  <a:cubicBezTo>
                    <a:pt x="7109" y="7087"/>
                    <a:pt x="6934" y="6813"/>
                    <a:pt x="6936" y="6513"/>
                  </a:cubicBezTo>
                  <a:lnTo>
                    <a:pt x="6941" y="4820"/>
                  </a:lnTo>
                  <a:lnTo>
                    <a:pt x="7801" y="4820"/>
                  </a:lnTo>
                  <a:lnTo>
                    <a:pt x="7801" y="5482"/>
                  </a:lnTo>
                  <a:cubicBezTo>
                    <a:pt x="7801" y="5609"/>
                    <a:pt x="7902" y="5707"/>
                    <a:pt x="8025" y="5707"/>
                  </a:cubicBezTo>
                  <a:cubicBezTo>
                    <a:pt x="8150" y="5707"/>
                    <a:pt x="8248" y="5606"/>
                    <a:pt x="8248" y="5482"/>
                  </a:cubicBezTo>
                  <a:lnTo>
                    <a:pt x="8248" y="4820"/>
                  </a:lnTo>
                  <a:close/>
                  <a:moveTo>
                    <a:pt x="4784" y="6295"/>
                  </a:moveTo>
                  <a:cubicBezTo>
                    <a:pt x="4946" y="6295"/>
                    <a:pt x="5110" y="6332"/>
                    <a:pt x="5264" y="6409"/>
                  </a:cubicBezTo>
                  <a:cubicBezTo>
                    <a:pt x="5655" y="6604"/>
                    <a:pt x="5885" y="7015"/>
                    <a:pt x="5853" y="7452"/>
                  </a:cubicBezTo>
                  <a:cubicBezTo>
                    <a:pt x="5847" y="7527"/>
                    <a:pt x="5878" y="7599"/>
                    <a:pt x="5937" y="7644"/>
                  </a:cubicBezTo>
                  <a:cubicBezTo>
                    <a:pt x="5976" y="7676"/>
                    <a:pt x="6025" y="7693"/>
                    <a:pt x="6074" y="7693"/>
                  </a:cubicBezTo>
                  <a:cubicBezTo>
                    <a:pt x="6098" y="7693"/>
                    <a:pt x="6121" y="7689"/>
                    <a:pt x="6144" y="7681"/>
                  </a:cubicBezTo>
                  <a:cubicBezTo>
                    <a:pt x="6322" y="7622"/>
                    <a:pt x="6507" y="7596"/>
                    <a:pt x="6696" y="7596"/>
                  </a:cubicBezTo>
                  <a:cubicBezTo>
                    <a:pt x="7676" y="7596"/>
                    <a:pt x="8474" y="8392"/>
                    <a:pt x="8474" y="9373"/>
                  </a:cubicBezTo>
                  <a:lnTo>
                    <a:pt x="8474" y="9404"/>
                  </a:lnTo>
                  <a:lnTo>
                    <a:pt x="1119" y="9404"/>
                  </a:lnTo>
                  <a:cubicBezTo>
                    <a:pt x="899" y="9084"/>
                    <a:pt x="870" y="8666"/>
                    <a:pt x="1046" y="8314"/>
                  </a:cubicBezTo>
                  <a:cubicBezTo>
                    <a:pt x="1204" y="7999"/>
                    <a:pt x="1508" y="7782"/>
                    <a:pt x="1858" y="7732"/>
                  </a:cubicBezTo>
                  <a:cubicBezTo>
                    <a:pt x="1946" y="7720"/>
                    <a:pt x="2020" y="7657"/>
                    <a:pt x="2043" y="7571"/>
                  </a:cubicBezTo>
                  <a:cubicBezTo>
                    <a:pt x="2062" y="7505"/>
                    <a:pt x="2087" y="7439"/>
                    <a:pt x="2118" y="7379"/>
                  </a:cubicBezTo>
                  <a:cubicBezTo>
                    <a:pt x="2247" y="7122"/>
                    <a:pt x="2468" y="6931"/>
                    <a:pt x="2741" y="6842"/>
                  </a:cubicBezTo>
                  <a:cubicBezTo>
                    <a:pt x="2851" y="6806"/>
                    <a:pt x="2965" y="6788"/>
                    <a:pt x="3078" y="6788"/>
                  </a:cubicBezTo>
                  <a:cubicBezTo>
                    <a:pt x="3244" y="6788"/>
                    <a:pt x="3408" y="6826"/>
                    <a:pt x="3559" y="6901"/>
                  </a:cubicBezTo>
                  <a:cubicBezTo>
                    <a:pt x="3561" y="6901"/>
                    <a:pt x="3562" y="6902"/>
                    <a:pt x="3562" y="6902"/>
                  </a:cubicBezTo>
                  <a:cubicBezTo>
                    <a:pt x="3595" y="6919"/>
                    <a:pt x="3630" y="6927"/>
                    <a:pt x="3665" y="6927"/>
                  </a:cubicBezTo>
                  <a:cubicBezTo>
                    <a:pt x="3742" y="6927"/>
                    <a:pt x="3816" y="6887"/>
                    <a:pt x="3859" y="6818"/>
                  </a:cubicBezTo>
                  <a:cubicBezTo>
                    <a:pt x="4058" y="6484"/>
                    <a:pt x="4416" y="6295"/>
                    <a:pt x="4784" y="6295"/>
                  </a:cubicBezTo>
                  <a:close/>
                  <a:moveTo>
                    <a:pt x="9017" y="8002"/>
                  </a:moveTo>
                  <a:cubicBezTo>
                    <a:pt x="9838" y="8002"/>
                    <a:pt x="10518" y="8612"/>
                    <a:pt x="10628" y="9404"/>
                  </a:cubicBezTo>
                  <a:lnTo>
                    <a:pt x="8926" y="9404"/>
                  </a:lnTo>
                  <a:lnTo>
                    <a:pt x="8926" y="9373"/>
                  </a:lnTo>
                  <a:cubicBezTo>
                    <a:pt x="8926" y="8857"/>
                    <a:pt x="8747" y="8380"/>
                    <a:pt x="8452" y="8002"/>
                  </a:cubicBezTo>
                  <a:close/>
                  <a:moveTo>
                    <a:pt x="7486" y="0"/>
                  </a:moveTo>
                  <a:cubicBezTo>
                    <a:pt x="7361" y="0"/>
                    <a:pt x="7263" y="101"/>
                    <a:pt x="7263" y="223"/>
                  </a:cubicBezTo>
                  <a:lnTo>
                    <a:pt x="7263" y="3199"/>
                  </a:lnTo>
                  <a:cubicBezTo>
                    <a:pt x="7263" y="3324"/>
                    <a:pt x="7364" y="3423"/>
                    <a:pt x="7486" y="3423"/>
                  </a:cubicBezTo>
                  <a:lnTo>
                    <a:pt x="7801" y="3423"/>
                  </a:lnTo>
                  <a:lnTo>
                    <a:pt x="7801" y="4369"/>
                  </a:lnTo>
                  <a:lnTo>
                    <a:pt x="6718" y="4369"/>
                  </a:lnTo>
                  <a:cubicBezTo>
                    <a:pt x="6595" y="4369"/>
                    <a:pt x="6494" y="4469"/>
                    <a:pt x="6494" y="4592"/>
                  </a:cubicBezTo>
                  <a:lnTo>
                    <a:pt x="6491" y="6512"/>
                  </a:lnTo>
                  <a:cubicBezTo>
                    <a:pt x="6491" y="6738"/>
                    <a:pt x="6553" y="6955"/>
                    <a:pt x="6664" y="7144"/>
                  </a:cubicBezTo>
                  <a:cubicBezTo>
                    <a:pt x="6540" y="7146"/>
                    <a:pt x="6415" y="7159"/>
                    <a:pt x="6295" y="7181"/>
                  </a:cubicBezTo>
                  <a:cubicBezTo>
                    <a:pt x="6235" y="6682"/>
                    <a:pt x="5929" y="6239"/>
                    <a:pt x="5467" y="6006"/>
                  </a:cubicBezTo>
                  <a:cubicBezTo>
                    <a:pt x="5250" y="5896"/>
                    <a:pt x="5017" y="5844"/>
                    <a:pt x="4787" y="5844"/>
                  </a:cubicBezTo>
                  <a:cubicBezTo>
                    <a:pt x="4328" y="5844"/>
                    <a:pt x="3880" y="6052"/>
                    <a:pt x="3587" y="6424"/>
                  </a:cubicBezTo>
                  <a:cubicBezTo>
                    <a:pt x="3423" y="6366"/>
                    <a:pt x="3252" y="6337"/>
                    <a:pt x="3081" y="6337"/>
                  </a:cubicBezTo>
                  <a:cubicBezTo>
                    <a:pt x="2920" y="6337"/>
                    <a:pt x="2759" y="6363"/>
                    <a:pt x="2602" y="6415"/>
                  </a:cubicBezTo>
                  <a:cubicBezTo>
                    <a:pt x="2215" y="6543"/>
                    <a:pt x="1902" y="6813"/>
                    <a:pt x="1719" y="7175"/>
                  </a:cubicBezTo>
                  <a:cubicBezTo>
                    <a:pt x="1697" y="7219"/>
                    <a:pt x="1676" y="7267"/>
                    <a:pt x="1657" y="7313"/>
                  </a:cubicBezTo>
                  <a:cubicBezTo>
                    <a:pt x="1222" y="7415"/>
                    <a:pt x="851" y="7707"/>
                    <a:pt x="648" y="8111"/>
                  </a:cubicBezTo>
                  <a:cubicBezTo>
                    <a:pt x="440" y="8521"/>
                    <a:pt x="433" y="8993"/>
                    <a:pt x="612" y="9403"/>
                  </a:cubicBezTo>
                  <a:lnTo>
                    <a:pt x="224" y="9403"/>
                  </a:lnTo>
                  <a:cubicBezTo>
                    <a:pt x="100" y="9403"/>
                    <a:pt x="0" y="9504"/>
                    <a:pt x="0" y="9627"/>
                  </a:cubicBezTo>
                  <a:lnTo>
                    <a:pt x="0" y="11252"/>
                  </a:lnTo>
                  <a:cubicBezTo>
                    <a:pt x="0" y="11377"/>
                    <a:pt x="101" y="11476"/>
                    <a:pt x="224" y="11476"/>
                  </a:cubicBezTo>
                  <a:lnTo>
                    <a:pt x="4725" y="11476"/>
                  </a:lnTo>
                  <a:cubicBezTo>
                    <a:pt x="4850" y="11476"/>
                    <a:pt x="4948" y="11375"/>
                    <a:pt x="4948" y="11252"/>
                  </a:cubicBezTo>
                  <a:cubicBezTo>
                    <a:pt x="4948" y="11130"/>
                    <a:pt x="4847" y="11029"/>
                    <a:pt x="4725" y="11029"/>
                  </a:cubicBezTo>
                  <a:lnTo>
                    <a:pt x="449" y="11029"/>
                  </a:lnTo>
                  <a:lnTo>
                    <a:pt x="449" y="9851"/>
                  </a:lnTo>
                  <a:lnTo>
                    <a:pt x="11027" y="9851"/>
                  </a:lnTo>
                  <a:lnTo>
                    <a:pt x="11027" y="11029"/>
                  </a:lnTo>
                  <a:lnTo>
                    <a:pt x="6751" y="11029"/>
                  </a:lnTo>
                  <a:cubicBezTo>
                    <a:pt x="6626" y="11029"/>
                    <a:pt x="6528" y="11130"/>
                    <a:pt x="6528" y="11252"/>
                  </a:cubicBezTo>
                  <a:cubicBezTo>
                    <a:pt x="6528" y="11375"/>
                    <a:pt x="6628" y="11476"/>
                    <a:pt x="6751" y="11476"/>
                  </a:cubicBezTo>
                  <a:lnTo>
                    <a:pt x="11252" y="11476"/>
                  </a:lnTo>
                  <a:cubicBezTo>
                    <a:pt x="11376" y="11476"/>
                    <a:pt x="11475" y="11375"/>
                    <a:pt x="11475" y="11252"/>
                  </a:cubicBezTo>
                  <a:lnTo>
                    <a:pt x="11475" y="9627"/>
                  </a:lnTo>
                  <a:cubicBezTo>
                    <a:pt x="11478" y="9505"/>
                    <a:pt x="11376" y="9404"/>
                    <a:pt x="11252" y="9404"/>
                  </a:cubicBezTo>
                  <a:lnTo>
                    <a:pt x="11079" y="9404"/>
                  </a:lnTo>
                  <a:cubicBezTo>
                    <a:pt x="10967" y="8366"/>
                    <a:pt x="10084" y="7553"/>
                    <a:pt x="9017" y="7553"/>
                  </a:cubicBezTo>
                  <a:lnTo>
                    <a:pt x="8979" y="7553"/>
                  </a:lnTo>
                  <a:cubicBezTo>
                    <a:pt x="9332" y="7329"/>
                    <a:pt x="9556" y="6933"/>
                    <a:pt x="9558" y="6508"/>
                  </a:cubicBezTo>
                  <a:lnTo>
                    <a:pt x="9561" y="4594"/>
                  </a:lnTo>
                  <a:cubicBezTo>
                    <a:pt x="9561" y="4535"/>
                    <a:pt x="9537" y="4476"/>
                    <a:pt x="9495" y="4435"/>
                  </a:cubicBezTo>
                  <a:cubicBezTo>
                    <a:pt x="9454" y="4393"/>
                    <a:pt x="9396" y="4369"/>
                    <a:pt x="9336" y="4369"/>
                  </a:cubicBezTo>
                  <a:lnTo>
                    <a:pt x="8248" y="4369"/>
                  </a:lnTo>
                  <a:lnTo>
                    <a:pt x="8248" y="3423"/>
                  </a:lnTo>
                  <a:lnTo>
                    <a:pt x="8563" y="3423"/>
                  </a:lnTo>
                  <a:cubicBezTo>
                    <a:pt x="8688" y="3423"/>
                    <a:pt x="8788" y="3322"/>
                    <a:pt x="8788" y="3199"/>
                  </a:cubicBezTo>
                  <a:lnTo>
                    <a:pt x="8788" y="223"/>
                  </a:lnTo>
                  <a:cubicBezTo>
                    <a:pt x="8788" y="99"/>
                    <a:pt x="8687" y="0"/>
                    <a:pt x="856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3730;p66"/>
            <p:cNvSpPr/>
            <p:nvPr/>
          </p:nvSpPr>
          <p:spPr>
            <a:xfrm>
              <a:off x="7079345" y="2089578"/>
              <a:ext cx="14924" cy="13818"/>
            </a:xfrm>
            <a:custGeom>
              <a:avLst/>
              <a:gdLst/>
              <a:ahLst/>
              <a:cxnLst/>
              <a:rect l="l" t="t" r="r" b="b"/>
              <a:pathLst>
                <a:path w="486" h="450" extrusionOk="0">
                  <a:moveTo>
                    <a:pt x="239" y="1"/>
                  </a:moveTo>
                  <a:cubicBezTo>
                    <a:pt x="232" y="1"/>
                    <a:pt x="225" y="1"/>
                    <a:pt x="219" y="2"/>
                  </a:cubicBezTo>
                  <a:cubicBezTo>
                    <a:pt x="124" y="10"/>
                    <a:pt x="43" y="81"/>
                    <a:pt x="21" y="175"/>
                  </a:cubicBezTo>
                  <a:cubicBezTo>
                    <a:pt x="0" y="263"/>
                    <a:pt x="37" y="358"/>
                    <a:pt x="112" y="409"/>
                  </a:cubicBezTo>
                  <a:cubicBezTo>
                    <a:pt x="149" y="436"/>
                    <a:pt x="194" y="449"/>
                    <a:pt x="239" y="449"/>
                  </a:cubicBezTo>
                  <a:cubicBezTo>
                    <a:pt x="283" y="449"/>
                    <a:pt x="328" y="436"/>
                    <a:pt x="366" y="411"/>
                  </a:cubicBezTo>
                  <a:cubicBezTo>
                    <a:pt x="451" y="352"/>
                    <a:pt x="486" y="236"/>
                    <a:pt x="446" y="139"/>
                  </a:cubicBezTo>
                  <a:cubicBezTo>
                    <a:pt x="412" y="56"/>
                    <a:pt x="328" y="1"/>
                    <a:pt x="23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2" name="Google Shape;4221;p66"/>
          <p:cNvGrpSpPr/>
          <p:nvPr/>
        </p:nvGrpSpPr>
        <p:grpSpPr>
          <a:xfrm>
            <a:off x="6379003" y="3814695"/>
            <a:ext cx="468707" cy="583444"/>
            <a:chOff x="507572" y="3104153"/>
            <a:chExt cx="251955" cy="352461"/>
          </a:xfrm>
        </p:grpSpPr>
        <p:sp>
          <p:nvSpPr>
            <p:cNvPr id="183" name="Google Shape;4222;p66"/>
            <p:cNvSpPr/>
            <p:nvPr/>
          </p:nvSpPr>
          <p:spPr>
            <a:xfrm>
              <a:off x="514389" y="3181690"/>
              <a:ext cx="238229" cy="268015"/>
            </a:xfrm>
            <a:custGeom>
              <a:avLst/>
              <a:gdLst/>
              <a:ahLst/>
              <a:cxnLst/>
              <a:rect l="l" t="t" r="r" b="b"/>
              <a:pathLst>
                <a:path w="7758" h="8728" extrusionOk="0">
                  <a:moveTo>
                    <a:pt x="3878" y="0"/>
                  </a:moveTo>
                  <a:cubicBezTo>
                    <a:pt x="2078" y="0"/>
                    <a:pt x="621" y="1459"/>
                    <a:pt x="621" y="3259"/>
                  </a:cubicBezTo>
                  <a:lnTo>
                    <a:pt x="621" y="7566"/>
                  </a:lnTo>
                  <a:lnTo>
                    <a:pt x="581" y="7566"/>
                  </a:lnTo>
                  <a:cubicBezTo>
                    <a:pt x="261" y="7566"/>
                    <a:pt x="0" y="7826"/>
                    <a:pt x="0" y="8147"/>
                  </a:cubicBezTo>
                  <a:cubicBezTo>
                    <a:pt x="0" y="8468"/>
                    <a:pt x="261" y="8728"/>
                    <a:pt x="581" y="8728"/>
                  </a:cubicBezTo>
                  <a:lnTo>
                    <a:pt x="7176" y="8728"/>
                  </a:lnTo>
                  <a:cubicBezTo>
                    <a:pt x="7496" y="8728"/>
                    <a:pt x="7757" y="8468"/>
                    <a:pt x="7757" y="8147"/>
                  </a:cubicBezTo>
                  <a:cubicBezTo>
                    <a:pt x="7754" y="7826"/>
                    <a:pt x="7493" y="7566"/>
                    <a:pt x="7175" y="7566"/>
                  </a:cubicBezTo>
                  <a:lnTo>
                    <a:pt x="7135" y="7566"/>
                  </a:lnTo>
                  <a:lnTo>
                    <a:pt x="7135" y="3259"/>
                  </a:lnTo>
                  <a:cubicBezTo>
                    <a:pt x="7135" y="1459"/>
                    <a:pt x="5676" y="0"/>
                    <a:pt x="3878" y="0"/>
                  </a:cubicBezTo>
                  <a:close/>
                </a:path>
              </a:pathLst>
            </a:custGeom>
            <a:solidFill>
              <a:srgbClr val="D1A1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4223;p66"/>
            <p:cNvSpPr/>
            <p:nvPr/>
          </p:nvSpPr>
          <p:spPr>
            <a:xfrm>
              <a:off x="582529" y="3152026"/>
              <a:ext cx="101795" cy="29663"/>
            </a:xfrm>
            <a:custGeom>
              <a:avLst/>
              <a:gdLst/>
              <a:ahLst/>
              <a:cxnLst/>
              <a:rect l="l" t="t" r="r" b="b"/>
              <a:pathLst>
                <a:path w="3315" h="966" extrusionOk="0">
                  <a:moveTo>
                    <a:pt x="483" y="1"/>
                  </a:moveTo>
                  <a:cubicBezTo>
                    <a:pt x="216" y="1"/>
                    <a:pt x="0" y="218"/>
                    <a:pt x="0" y="483"/>
                  </a:cubicBezTo>
                  <a:cubicBezTo>
                    <a:pt x="0" y="749"/>
                    <a:pt x="216" y="966"/>
                    <a:pt x="483" y="966"/>
                  </a:cubicBezTo>
                  <a:lnTo>
                    <a:pt x="2832" y="966"/>
                  </a:lnTo>
                  <a:cubicBezTo>
                    <a:pt x="3098" y="966"/>
                    <a:pt x="3315" y="752"/>
                    <a:pt x="3315" y="483"/>
                  </a:cubicBezTo>
                  <a:cubicBezTo>
                    <a:pt x="3315" y="218"/>
                    <a:pt x="3098" y="1"/>
                    <a:pt x="2832" y="1"/>
                  </a:cubicBezTo>
                  <a:close/>
                </a:path>
              </a:pathLst>
            </a:custGeom>
            <a:solidFill>
              <a:srgbClr val="FAF7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4224;p66"/>
            <p:cNvSpPr/>
            <p:nvPr/>
          </p:nvSpPr>
          <p:spPr>
            <a:xfrm>
              <a:off x="591035" y="3111001"/>
              <a:ext cx="84845" cy="41148"/>
            </a:xfrm>
            <a:custGeom>
              <a:avLst/>
              <a:gdLst/>
              <a:ahLst/>
              <a:cxnLst/>
              <a:rect l="l" t="t" r="r" b="b"/>
              <a:pathLst>
                <a:path w="2763" h="1340" extrusionOk="0">
                  <a:moveTo>
                    <a:pt x="0" y="1"/>
                  </a:moveTo>
                  <a:lnTo>
                    <a:pt x="0" y="221"/>
                  </a:lnTo>
                  <a:cubicBezTo>
                    <a:pt x="0" y="681"/>
                    <a:pt x="223" y="1088"/>
                    <a:pt x="569" y="1340"/>
                  </a:cubicBezTo>
                  <a:lnTo>
                    <a:pt x="2193" y="1340"/>
                  </a:lnTo>
                  <a:cubicBezTo>
                    <a:pt x="2539" y="1088"/>
                    <a:pt x="2762" y="681"/>
                    <a:pt x="2762" y="221"/>
                  </a:cubicBezTo>
                  <a:lnTo>
                    <a:pt x="2762" y="1"/>
                  </a:lnTo>
                  <a:close/>
                </a:path>
              </a:pathLst>
            </a:custGeom>
            <a:solidFill>
              <a:srgbClr val="D1A1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4225;p66"/>
            <p:cNvSpPr/>
            <p:nvPr/>
          </p:nvSpPr>
          <p:spPr>
            <a:xfrm>
              <a:off x="633411" y="3270435"/>
              <a:ext cx="36511" cy="44127"/>
            </a:xfrm>
            <a:custGeom>
              <a:avLst/>
              <a:gdLst/>
              <a:ahLst/>
              <a:cxnLst/>
              <a:rect l="l" t="t" r="r" b="b"/>
              <a:pathLst>
                <a:path w="1189" h="1437" extrusionOk="0">
                  <a:moveTo>
                    <a:pt x="842" y="1"/>
                  </a:moveTo>
                  <a:cubicBezTo>
                    <a:pt x="376" y="1"/>
                    <a:pt x="1" y="379"/>
                    <a:pt x="1" y="842"/>
                  </a:cubicBezTo>
                  <a:lnTo>
                    <a:pt x="1" y="1436"/>
                  </a:lnTo>
                  <a:lnTo>
                    <a:pt x="347" y="1436"/>
                  </a:lnTo>
                  <a:cubicBezTo>
                    <a:pt x="813" y="1436"/>
                    <a:pt x="1188" y="1061"/>
                    <a:pt x="1188" y="595"/>
                  </a:cubicBezTo>
                  <a:lnTo>
                    <a:pt x="1188" y="1"/>
                  </a:lnTo>
                  <a:close/>
                </a:path>
              </a:pathLst>
            </a:custGeom>
            <a:solidFill>
              <a:srgbClr val="FFDA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4226;p66"/>
            <p:cNvSpPr/>
            <p:nvPr/>
          </p:nvSpPr>
          <p:spPr>
            <a:xfrm>
              <a:off x="633411" y="3312227"/>
              <a:ext cx="36511" cy="44065"/>
            </a:xfrm>
            <a:custGeom>
              <a:avLst/>
              <a:gdLst/>
              <a:ahLst/>
              <a:cxnLst/>
              <a:rect l="l" t="t" r="r" b="b"/>
              <a:pathLst>
                <a:path w="1189" h="1435" extrusionOk="0">
                  <a:moveTo>
                    <a:pt x="842" y="1"/>
                  </a:moveTo>
                  <a:cubicBezTo>
                    <a:pt x="376" y="1"/>
                    <a:pt x="1" y="378"/>
                    <a:pt x="1" y="841"/>
                  </a:cubicBezTo>
                  <a:lnTo>
                    <a:pt x="1" y="1435"/>
                  </a:lnTo>
                  <a:lnTo>
                    <a:pt x="347" y="1435"/>
                  </a:lnTo>
                  <a:cubicBezTo>
                    <a:pt x="810" y="1435"/>
                    <a:pt x="1188" y="1060"/>
                    <a:pt x="1188" y="595"/>
                  </a:cubicBezTo>
                  <a:lnTo>
                    <a:pt x="1188" y="1"/>
                  </a:lnTo>
                  <a:close/>
                </a:path>
              </a:pathLst>
            </a:custGeom>
            <a:solidFill>
              <a:srgbClr val="FFE6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4227;p66"/>
            <p:cNvSpPr/>
            <p:nvPr/>
          </p:nvSpPr>
          <p:spPr>
            <a:xfrm>
              <a:off x="596930" y="3270435"/>
              <a:ext cx="36511" cy="44127"/>
            </a:xfrm>
            <a:custGeom>
              <a:avLst/>
              <a:gdLst/>
              <a:ahLst/>
              <a:cxnLst/>
              <a:rect l="l" t="t" r="r" b="b"/>
              <a:pathLst>
                <a:path w="1189" h="1437" extrusionOk="0">
                  <a:moveTo>
                    <a:pt x="1" y="1"/>
                  </a:moveTo>
                  <a:lnTo>
                    <a:pt x="1" y="595"/>
                  </a:lnTo>
                  <a:cubicBezTo>
                    <a:pt x="2" y="1061"/>
                    <a:pt x="377" y="1436"/>
                    <a:pt x="842" y="1436"/>
                  </a:cubicBezTo>
                  <a:lnTo>
                    <a:pt x="1189" y="1436"/>
                  </a:lnTo>
                  <a:lnTo>
                    <a:pt x="1189" y="842"/>
                  </a:lnTo>
                  <a:cubicBezTo>
                    <a:pt x="1189" y="379"/>
                    <a:pt x="813" y="1"/>
                    <a:pt x="347" y="1"/>
                  </a:cubicBezTo>
                  <a:close/>
                </a:path>
              </a:pathLst>
            </a:custGeom>
            <a:solidFill>
              <a:srgbClr val="FFDA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4228;p66"/>
            <p:cNvSpPr/>
            <p:nvPr/>
          </p:nvSpPr>
          <p:spPr>
            <a:xfrm>
              <a:off x="596930" y="3312227"/>
              <a:ext cx="36511" cy="44065"/>
            </a:xfrm>
            <a:custGeom>
              <a:avLst/>
              <a:gdLst/>
              <a:ahLst/>
              <a:cxnLst/>
              <a:rect l="l" t="t" r="r" b="b"/>
              <a:pathLst>
                <a:path w="1189" h="1435" extrusionOk="0">
                  <a:moveTo>
                    <a:pt x="1" y="1"/>
                  </a:moveTo>
                  <a:lnTo>
                    <a:pt x="1" y="595"/>
                  </a:lnTo>
                  <a:cubicBezTo>
                    <a:pt x="2" y="1060"/>
                    <a:pt x="377" y="1435"/>
                    <a:pt x="842" y="1435"/>
                  </a:cubicBezTo>
                  <a:lnTo>
                    <a:pt x="1189" y="1435"/>
                  </a:lnTo>
                  <a:lnTo>
                    <a:pt x="1189" y="841"/>
                  </a:lnTo>
                  <a:cubicBezTo>
                    <a:pt x="1189" y="378"/>
                    <a:pt x="813" y="1"/>
                    <a:pt x="347" y="1"/>
                  </a:cubicBezTo>
                  <a:close/>
                </a:path>
              </a:pathLst>
            </a:custGeom>
            <a:solidFill>
              <a:srgbClr val="FFE6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4229;p66"/>
            <p:cNvSpPr/>
            <p:nvPr/>
          </p:nvSpPr>
          <p:spPr>
            <a:xfrm>
              <a:off x="615631" y="3234323"/>
              <a:ext cx="35682" cy="49562"/>
            </a:xfrm>
            <a:custGeom>
              <a:avLst/>
              <a:gdLst/>
              <a:ahLst/>
              <a:cxnLst/>
              <a:rect l="l" t="t" r="r" b="b"/>
              <a:pathLst>
                <a:path w="1162" h="1614" extrusionOk="0">
                  <a:moveTo>
                    <a:pt x="581" y="0"/>
                  </a:moveTo>
                  <a:cubicBezTo>
                    <a:pt x="581" y="0"/>
                    <a:pt x="0" y="361"/>
                    <a:pt x="0" y="807"/>
                  </a:cubicBezTo>
                  <a:cubicBezTo>
                    <a:pt x="0" y="1251"/>
                    <a:pt x="581" y="1614"/>
                    <a:pt x="581" y="1614"/>
                  </a:cubicBezTo>
                  <a:cubicBezTo>
                    <a:pt x="581" y="1614"/>
                    <a:pt x="1162" y="1251"/>
                    <a:pt x="1162" y="807"/>
                  </a:cubicBezTo>
                  <a:cubicBezTo>
                    <a:pt x="1162" y="361"/>
                    <a:pt x="581" y="0"/>
                    <a:pt x="581" y="0"/>
                  </a:cubicBezTo>
                  <a:close/>
                </a:path>
              </a:pathLst>
            </a:custGeom>
            <a:solidFill>
              <a:srgbClr val="FFC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4230;p66"/>
            <p:cNvSpPr/>
            <p:nvPr/>
          </p:nvSpPr>
          <p:spPr>
            <a:xfrm>
              <a:off x="507572" y="3104153"/>
              <a:ext cx="251955" cy="352461"/>
            </a:xfrm>
            <a:custGeom>
              <a:avLst/>
              <a:gdLst/>
              <a:ahLst/>
              <a:cxnLst/>
              <a:rect l="l" t="t" r="r" b="b"/>
              <a:pathLst>
                <a:path w="8205" h="11478" extrusionOk="0">
                  <a:moveTo>
                    <a:pt x="5257" y="448"/>
                  </a:moveTo>
                  <a:cubicBezTo>
                    <a:pt x="5256" y="793"/>
                    <a:pt x="5099" y="1120"/>
                    <a:pt x="4833" y="1339"/>
                  </a:cubicBezTo>
                  <a:lnTo>
                    <a:pt x="3365" y="1339"/>
                  </a:lnTo>
                  <a:cubicBezTo>
                    <a:pt x="3100" y="1120"/>
                    <a:pt x="2943" y="793"/>
                    <a:pt x="2941" y="448"/>
                  </a:cubicBezTo>
                  <a:close/>
                  <a:moveTo>
                    <a:pt x="5273" y="1787"/>
                  </a:moveTo>
                  <a:cubicBezTo>
                    <a:pt x="5417" y="1787"/>
                    <a:pt x="5530" y="1903"/>
                    <a:pt x="5530" y="2044"/>
                  </a:cubicBezTo>
                  <a:cubicBezTo>
                    <a:pt x="5530" y="2186"/>
                    <a:pt x="5414" y="2301"/>
                    <a:pt x="5273" y="2301"/>
                  </a:cubicBezTo>
                  <a:lnTo>
                    <a:pt x="2924" y="2301"/>
                  </a:lnTo>
                  <a:cubicBezTo>
                    <a:pt x="2780" y="2301"/>
                    <a:pt x="2667" y="2186"/>
                    <a:pt x="2667" y="2044"/>
                  </a:cubicBezTo>
                  <a:cubicBezTo>
                    <a:pt x="2667" y="1903"/>
                    <a:pt x="2782" y="1787"/>
                    <a:pt x="2924" y="1787"/>
                  </a:cubicBezTo>
                  <a:close/>
                  <a:moveTo>
                    <a:pt x="4097" y="2752"/>
                  </a:moveTo>
                  <a:cubicBezTo>
                    <a:pt x="4355" y="2752"/>
                    <a:pt x="4563" y="2964"/>
                    <a:pt x="4563" y="3220"/>
                  </a:cubicBezTo>
                  <a:lnTo>
                    <a:pt x="4563" y="3538"/>
                  </a:lnTo>
                  <a:cubicBezTo>
                    <a:pt x="4563" y="3663"/>
                    <a:pt x="4665" y="3763"/>
                    <a:pt x="4788" y="3763"/>
                  </a:cubicBezTo>
                  <a:cubicBezTo>
                    <a:pt x="4912" y="3763"/>
                    <a:pt x="5011" y="3662"/>
                    <a:pt x="5011" y="3538"/>
                  </a:cubicBezTo>
                  <a:lnTo>
                    <a:pt x="5011" y="3220"/>
                  </a:lnTo>
                  <a:cubicBezTo>
                    <a:pt x="5011" y="3097"/>
                    <a:pt x="4987" y="2980"/>
                    <a:pt x="4943" y="2871"/>
                  </a:cubicBezTo>
                  <a:lnTo>
                    <a:pt x="4943" y="2871"/>
                  </a:lnTo>
                  <a:cubicBezTo>
                    <a:pt x="6205" y="3239"/>
                    <a:pt x="7129" y="4405"/>
                    <a:pt x="7129" y="5787"/>
                  </a:cubicBezTo>
                  <a:lnTo>
                    <a:pt x="7129" y="10093"/>
                  </a:lnTo>
                  <a:cubicBezTo>
                    <a:pt x="7129" y="10217"/>
                    <a:pt x="7230" y="10316"/>
                    <a:pt x="7353" y="10316"/>
                  </a:cubicBezTo>
                  <a:lnTo>
                    <a:pt x="7391" y="10316"/>
                  </a:lnTo>
                  <a:cubicBezTo>
                    <a:pt x="7588" y="10316"/>
                    <a:pt x="7746" y="10475"/>
                    <a:pt x="7746" y="10672"/>
                  </a:cubicBezTo>
                  <a:cubicBezTo>
                    <a:pt x="7752" y="10868"/>
                    <a:pt x="7592" y="11027"/>
                    <a:pt x="7397" y="11027"/>
                  </a:cubicBezTo>
                  <a:lnTo>
                    <a:pt x="802" y="11027"/>
                  </a:lnTo>
                  <a:cubicBezTo>
                    <a:pt x="607" y="11027"/>
                    <a:pt x="447" y="10868"/>
                    <a:pt x="447" y="10672"/>
                  </a:cubicBezTo>
                  <a:cubicBezTo>
                    <a:pt x="447" y="10475"/>
                    <a:pt x="607" y="10316"/>
                    <a:pt x="802" y="10316"/>
                  </a:cubicBezTo>
                  <a:lnTo>
                    <a:pt x="4892" y="10316"/>
                  </a:lnTo>
                  <a:cubicBezTo>
                    <a:pt x="5017" y="10316"/>
                    <a:pt x="5116" y="10216"/>
                    <a:pt x="5116" y="10093"/>
                  </a:cubicBezTo>
                  <a:cubicBezTo>
                    <a:pt x="5116" y="9968"/>
                    <a:pt x="5015" y="9868"/>
                    <a:pt x="4892" y="9868"/>
                  </a:cubicBezTo>
                  <a:lnTo>
                    <a:pt x="1064" y="9868"/>
                  </a:lnTo>
                  <a:lnTo>
                    <a:pt x="1064" y="5787"/>
                  </a:lnTo>
                  <a:cubicBezTo>
                    <a:pt x="1064" y="4408"/>
                    <a:pt x="1988" y="3239"/>
                    <a:pt x="3249" y="2871"/>
                  </a:cubicBezTo>
                  <a:lnTo>
                    <a:pt x="3249" y="2871"/>
                  </a:lnTo>
                  <a:cubicBezTo>
                    <a:pt x="3205" y="2980"/>
                    <a:pt x="3182" y="3097"/>
                    <a:pt x="3182" y="3220"/>
                  </a:cubicBezTo>
                  <a:lnTo>
                    <a:pt x="3182" y="3538"/>
                  </a:lnTo>
                  <a:cubicBezTo>
                    <a:pt x="3182" y="3663"/>
                    <a:pt x="3283" y="3763"/>
                    <a:pt x="3405" y="3763"/>
                  </a:cubicBezTo>
                  <a:cubicBezTo>
                    <a:pt x="3529" y="3763"/>
                    <a:pt x="3629" y="3662"/>
                    <a:pt x="3629" y="3538"/>
                  </a:cubicBezTo>
                  <a:lnTo>
                    <a:pt x="3629" y="3220"/>
                  </a:lnTo>
                  <a:cubicBezTo>
                    <a:pt x="3629" y="2961"/>
                    <a:pt x="3840" y="2752"/>
                    <a:pt x="4097" y="2752"/>
                  </a:cubicBezTo>
                  <a:close/>
                  <a:moveTo>
                    <a:pt x="2718" y="1"/>
                  </a:moveTo>
                  <a:cubicBezTo>
                    <a:pt x="2595" y="1"/>
                    <a:pt x="2494" y="101"/>
                    <a:pt x="2494" y="224"/>
                  </a:cubicBezTo>
                  <a:lnTo>
                    <a:pt x="2494" y="444"/>
                  </a:lnTo>
                  <a:cubicBezTo>
                    <a:pt x="2494" y="772"/>
                    <a:pt x="2595" y="1089"/>
                    <a:pt x="2779" y="1353"/>
                  </a:cubicBezTo>
                  <a:cubicBezTo>
                    <a:pt x="2459" y="1421"/>
                    <a:pt x="2220" y="1705"/>
                    <a:pt x="2220" y="2044"/>
                  </a:cubicBezTo>
                  <a:cubicBezTo>
                    <a:pt x="2220" y="2305"/>
                    <a:pt x="2362" y="2534"/>
                    <a:pt x="2573" y="2656"/>
                  </a:cubicBezTo>
                  <a:cubicBezTo>
                    <a:pt x="1416" y="3222"/>
                    <a:pt x="618" y="4411"/>
                    <a:pt x="618" y="5784"/>
                  </a:cubicBezTo>
                  <a:lnTo>
                    <a:pt x="618" y="9889"/>
                  </a:lnTo>
                  <a:cubicBezTo>
                    <a:pt x="265" y="9974"/>
                    <a:pt x="1" y="10292"/>
                    <a:pt x="1" y="10672"/>
                  </a:cubicBezTo>
                  <a:cubicBezTo>
                    <a:pt x="1" y="11115"/>
                    <a:pt x="362" y="11477"/>
                    <a:pt x="806" y="11477"/>
                  </a:cubicBezTo>
                  <a:lnTo>
                    <a:pt x="7400" y="11477"/>
                  </a:lnTo>
                  <a:cubicBezTo>
                    <a:pt x="7843" y="11477"/>
                    <a:pt x="8205" y="11115"/>
                    <a:pt x="8205" y="10672"/>
                  </a:cubicBezTo>
                  <a:cubicBezTo>
                    <a:pt x="8199" y="10292"/>
                    <a:pt x="7935" y="9974"/>
                    <a:pt x="7582" y="9889"/>
                  </a:cubicBezTo>
                  <a:lnTo>
                    <a:pt x="7582" y="5784"/>
                  </a:lnTo>
                  <a:cubicBezTo>
                    <a:pt x="7582" y="4411"/>
                    <a:pt x="6784" y="3222"/>
                    <a:pt x="5627" y="2656"/>
                  </a:cubicBezTo>
                  <a:cubicBezTo>
                    <a:pt x="5838" y="2532"/>
                    <a:pt x="5980" y="2305"/>
                    <a:pt x="5980" y="2044"/>
                  </a:cubicBezTo>
                  <a:cubicBezTo>
                    <a:pt x="5980" y="1705"/>
                    <a:pt x="5741" y="1421"/>
                    <a:pt x="5421" y="1353"/>
                  </a:cubicBezTo>
                  <a:cubicBezTo>
                    <a:pt x="5603" y="1088"/>
                    <a:pt x="5706" y="772"/>
                    <a:pt x="5706" y="444"/>
                  </a:cubicBezTo>
                  <a:lnTo>
                    <a:pt x="5706" y="224"/>
                  </a:lnTo>
                  <a:cubicBezTo>
                    <a:pt x="5706" y="99"/>
                    <a:pt x="5605" y="1"/>
                    <a:pt x="548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4231;p66"/>
            <p:cNvSpPr/>
            <p:nvPr/>
          </p:nvSpPr>
          <p:spPr>
            <a:xfrm>
              <a:off x="681652" y="3407144"/>
              <a:ext cx="15016" cy="13788"/>
            </a:xfrm>
            <a:custGeom>
              <a:avLst/>
              <a:gdLst/>
              <a:ahLst/>
              <a:cxnLst/>
              <a:rect l="l" t="t" r="r" b="b"/>
              <a:pathLst>
                <a:path w="489" h="449" extrusionOk="0">
                  <a:moveTo>
                    <a:pt x="240" y="0"/>
                  </a:moveTo>
                  <a:cubicBezTo>
                    <a:pt x="233" y="0"/>
                    <a:pt x="227" y="1"/>
                    <a:pt x="220" y="1"/>
                  </a:cubicBezTo>
                  <a:cubicBezTo>
                    <a:pt x="126" y="12"/>
                    <a:pt x="49" y="78"/>
                    <a:pt x="24" y="167"/>
                  </a:cubicBezTo>
                  <a:cubicBezTo>
                    <a:pt x="0" y="256"/>
                    <a:pt x="35" y="353"/>
                    <a:pt x="110" y="407"/>
                  </a:cubicBezTo>
                  <a:cubicBezTo>
                    <a:pt x="148" y="435"/>
                    <a:pt x="194" y="448"/>
                    <a:pt x="240" y="448"/>
                  </a:cubicBezTo>
                  <a:cubicBezTo>
                    <a:pt x="285" y="448"/>
                    <a:pt x="330" y="435"/>
                    <a:pt x="368" y="409"/>
                  </a:cubicBezTo>
                  <a:cubicBezTo>
                    <a:pt x="453" y="350"/>
                    <a:pt x="489" y="234"/>
                    <a:pt x="448" y="139"/>
                  </a:cubicBezTo>
                  <a:cubicBezTo>
                    <a:pt x="413" y="56"/>
                    <a:pt x="329" y="0"/>
                    <a:pt x="240"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4232;p66"/>
            <p:cNvSpPr/>
            <p:nvPr/>
          </p:nvSpPr>
          <p:spPr>
            <a:xfrm>
              <a:off x="590083" y="3227383"/>
              <a:ext cx="86779" cy="158512"/>
            </a:xfrm>
            <a:custGeom>
              <a:avLst/>
              <a:gdLst/>
              <a:ahLst/>
              <a:cxnLst/>
              <a:rect l="l" t="t" r="r" b="b"/>
              <a:pathLst>
                <a:path w="2826" h="5162" extrusionOk="0">
                  <a:moveTo>
                    <a:pt x="1412" y="502"/>
                  </a:moveTo>
                  <a:cubicBezTo>
                    <a:pt x="1564" y="625"/>
                    <a:pt x="1769" y="835"/>
                    <a:pt x="1769" y="1033"/>
                  </a:cubicBezTo>
                  <a:cubicBezTo>
                    <a:pt x="1769" y="1231"/>
                    <a:pt x="1564" y="1441"/>
                    <a:pt x="1412" y="1564"/>
                  </a:cubicBezTo>
                  <a:cubicBezTo>
                    <a:pt x="1259" y="1441"/>
                    <a:pt x="1054" y="1233"/>
                    <a:pt x="1054" y="1033"/>
                  </a:cubicBezTo>
                  <a:cubicBezTo>
                    <a:pt x="1054" y="835"/>
                    <a:pt x="1259" y="625"/>
                    <a:pt x="1412" y="502"/>
                  </a:cubicBezTo>
                  <a:close/>
                  <a:moveTo>
                    <a:pt x="571" y="1629"/>
                  </a:moveTo>
                  <a:cubicBezTo>
                    <a:pt x="911" y="1629"/>
                    <a:pt x="1187" y="1906"/>
                    <a:pt x="1187" y="2244"/>
                  </a:cubicBezTo>
                  <a:lnTo>
                    <a:pt x="1187" y="2613"/>
                  </a:lnTo>
                  <a:lnTo>
                    <a:pt x="1065" y="2613"/>
                  </a:lnTo>
                  <a:cubicBezTo>
                    <a:pt x="724" y="2613"/>
                    <a:pt x="449" y="2335"/>
                    <a:pt x="449" y="1997"/>
                  </a:cubicBezTo>
                  <a:lnTo>
                    <a:pt x="449" y="1629"/>
                  </a:lnTo>
                  <a:close/>
                  <a:moveTo>
                    <a:pt x="2375" y="1629"/>
                  </a:moveTo>
                  <a:lnTo>
                    <a:pt x="2375" y="1997"/>
                  </a:lnTo>
                  <a:cubicBezTo>
                    <a:pt x="2375" y="2335"/>
                    <a:pt x="2099" y="2613"/>
                    <a:pt x="1759" y="2613"/>
                  </a:cubicBezTo>
                  <a:lnTo>
                    <a:pt x="1637" y="2613"/>
                  </a:lnTo>
                  <a:lnTo>
                    <a:pt x="1637" y="2244"/>
                  </a:lnTo>
                  <a:cubicBezTo>
                    <a:pt x="1637" y="1906"/>
                    <a:pt x="1913" y="1629"/>
                    <a:pt x="2253" y="1629"/>
                  </a:cubicBezTo>
                  <a:close/>
                  <a:moveTo>
                    <a:pt x="571" y="2991"/>
                  </a:moveTo>
                  <a:cubicBezTo>
                    <a:pt x="913" y="2991"/>
                    <a:pt x="1187" y="3267"/>
                    <a:pt x="1187" y="3607"/>
                  </a:cubicBezTo>
                  <a:lnTo>
                    <a:pt x="1187" y="3975"/>
                  </a:lnTo>
                  <a:lnTo>
                    <a:pt x="1065" y="3975"/>
                  </a:lnTo>
                  <a:cubicBezTo>
                    <a:pt x="725" y="3975"/>
                    <a:pt x="449" y="3698"/>
                    <a:pt x="449" y="3359"/>
                  </a:cubicBezTo>
                  <a:lnTo>
                    <a:pt x="449" y="2991"/>
                  </a:lnTo>
                  <a:close/>
                  <a:moveTo>
                    <a:pt x="2375" y="2991"/>
                  </a:moveTo>
                  <a:lnTo>
                    <a:pt x="2375" y="3359"/>
                  </a:lnTo>
                  <a:cubicBezTo>
                    <a:pt x="2375" y="3698"/>
                    <a:pt x="2099" y="3975"/>
                    <a:pt x="1759" y="3975"/>
                  </a:cubicBezTo>
                  <a:lnTo>
                    <a:pt x="1637" y="3975"/>
                  </a:lnTo>
                  <a:lnTo>
                    <a:pt x="1637" y="3607"/>
                  </a:lnTo>
                  <a:cubicBezTo>
                    <a:pt x="1637" y="3267"/>
                    <a:pt x="1913" y="2991"/>
                    <a:pt x="2253" y="2991"/>
                  </a:cubicBezTo>
                  <a:close/>
                  <a:moveTo>
                    <a:pt x="1413" y="1"/>
                  </a:moveTo>
                  <a:cubicBezTo>
                    <a:pt x="1372" y="1"/>
                    <a:pt x="1331" y="12"/>
                    <a:pt x="1294" y="36"/>
                  </a:cubicBezTo>
                  <a:cubicBezTo>
                    <a:pt x="1224" y="80"/>
                    <a:pt x="606" y="479"/>
                    <a:pt x="606" y="1033"/>
                  </a:cubicBezTo>
                  <a:cubicBezTo>
                    <a:pt x="606" y="1084"/>
                    <a:pt x="612" y="1133"/>
                    <a:pt x="621" y="1181"/>
                  </a:cubicBezTo>
                  <a:cubicBezTo>
                    <a:pt x="605" y="1181"/>
                    <a:pt x="589" y="1180"/>
                    <a:pt x="571" y="1180"/>
                  </a:cubicBezTo>
                  <a:lnTo>
                    <a:pt x="225" y="1180"/>
                  </a:lnTo>
                  <a:cubicBezTo>
                    <a:pt x="102" y="1180"/>
                    <a:pt x="1" y="1279"/>
                    <a:pt x="1" y="1403"/>
                  </a:cubicBezTo>
                  <a:lnTo>
                    <a:pt x="1" y="1997"/>
                  </a:lnTo>
                  <a:cubicBezTo>
                    <a:pt x="1" y="2200"/>
                    <a:pt x="58" y="2388"/>
                    <a:pt x="158" y="2550"/>
                  </a:cubicBezTo>
                  <a:cubicBezTo>
                    <a:pt x="67" y="2579"/>
                    <a:pt x="1" y="2664"/>
                    <a:pt x="1" y="2762"/>
                  </a:cubicBezTo>
                  <a:lnTo>
                    <a:pt x="1" y="3356"/>
                  </a:lnTo>
                  <a:cubicBezTo>
                    <a:pt x="1" y="3943"/>
                    <a:pt x="480" y="4422"/>
                    <a:pt x="1067" y="4422"/>
                  </a:cubicBezTo>
                  <a:lnTo>
                    <a:pt x="1190" y="4422"/>
                  </a:lnTo>
                  <a:lnTo>
                    <a:pt x="1190" y="4937"/>
                  </a:lnTo>
                  <a:cubicBezTo>
                    <a:pt x="1190" y="5062"/>
                    <a:pt x="1290" y="5162"/>
                    <a:pt x="1413" y="5162"/>
                  </a:cubicBezTo>
                  <a:cubicBezTo>
                    <a:pt x="1536" y="5162"/>
                    <a:pt x="1637" y="5060"/>
                    <a:pt x="1637" y="4937"/>
                  </a:cubicBezTo>
                  <a:lnTo>
                    <a:pt x="1637" y="4422"/>
                  </a:lnTo>
                  <a:lnTo>
                    <a:pt x="1759" y="4422"/>
                  </a:lnTo>
                  <a:cubicBezTo>
                    <a:pt x="2346" y="4422"/>
                    <a:pt x="2825" y="3943"/>
                    <a:pt x="2825" y="3356"/>
                  </a:cubicBezTo>
                  <a:lnTo>
                    <a:pt x="2825" y="2762"/>
                  </a:lnTo>
                  <a:cubicBezTo>
                    <a:pt x="2825" y="2664"/>
                    <a:pt x="2759" y="2577"/>
                    <a:pt x="2668" y="2550"/>
                  </a:cubicBezTo>
                  <a:cubicBezTo>
                    <a:pt x="2768" y="2388"/>
                    <a:pt x="2825" y="2200"/>
                    <a:pt x="2825" y="1997"/>
                  </a:cubicBezTo>
                  <a:lnTo>
                    <a:pt x="2825" y="1403"/>
                  </a:lnTo>
                  <a:cubicBezTo>
                    <a:pt x="2822" y="1279"/>
                    <a:pt x="2723" y="1180"/>
                    <a:pt x="2599" y="1180"/>
                  </a:cubicBezTo>
                  <a:lnTo>
                    <a:pt x="2253" y="1180"/>
                  </a:lnTo>
                  <a:cubicBezTo>
                    <a:pt x="2236" y="1180"/>
                    <a:pt x="2220" y="1180"/>
                    <a:pt x="2203" y="1181"/>
                  </a:cubicBezTo>
                  <a:cubicBezTo>
                    <a:pt x="2212" y="1133"/>
                    <a:pt x="2218" y="1084"/>
                    <a:pt x="2218" y="1033"/>
                  </a:cubicBezTo>
                  <a:cubicBezTo>
                    <a:pt x="2218" y="479"/>
                    <a:pt x="1601" y="80"/>
                    <a:pt x="1530" y="36"/>
                  </a:cubicBezTo>
                  <a:cubicBezTo>
                    <a:pt x="1494" y="12"/>
                    <a:pt x="1454" y="1"/>
                    <a:pt x="141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4" name="Google Shape;3393;p65"/>
          <p:cNvGrpSpPr/>
          <p:nvPr/>
        </p:nvGrpSpPr>
        <p:grpSpPr>
          <a:xfrm>
            <a:off x="3687984" y="4583248"/>
            <a:ext cx="635334" cy="620024"/>
            <a:chOff x="2593754" y="1738630"/>
            <a:chExt cx="352407" cy="352407"/>
          </a:xfrm>
        </p:grpSpPr>
        <p:sp>
          <p:nvSpPr>
            <p:cNvPr id="195" name="Google Shape;3394;p65"/>
            <p:cNvSpPr/>
            <p:nvPr/>
          </p:nvSpPr>
          <p:spPr>
            <a:xfrm>
              <a:off x="2758921" y="1861515"/>
              <a:ext cx="74444" cy="36155"/>
            </a:xfrm>
            <a:custGeom>
              <a:avLst/>
              <a:gdLst/>
              <a:ahLst/>
              <a:cxnLst/>
              <a:rect l="l" t="t" r="r" b="b"/>
              <a:pathLst>
                <a:path w="2442" h="1186" extrusionOk="0">
                  <a:moveTo>
                    <a:pt x="1323" y="1"/>
                  </a:moveTo>
                  <a:lnTo>
                    <a:pt x="11" y="83"/>
                  </a:lnTo>
                  <a:lnTo>
                    <a:pt x="1" y="850"/>
                  </a:lnTo>
                  <a:lnTo>
                    <a:pt x="2441" y="1185"/>
                  </a:lnTo>
                  <a:lnTo>
                    <a:pt x="1323" y="1"/>
                  </a:lnTo>
                  <a:close/>
                </a:path>
              </a:pathLst>
            </a:custGeom>
            <a:solidFill>
              <a:srgbClr val="FAF7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3395;p65"/>
            <p:cNvSpPr/>
            <p:nvPr/>
          </p:nvSpPr>
          <p:spPr>
            <a:xfrm>
              <a:off x="2758647" y="1746008"/>
              <a:ext cx="94443" cy="94443"/>
            </a:xfrm>
            <a:custGeom>
              <a:avLst/>
              <a:gdLst/>
              <a:ahLst/>
              <a:cxnLst/>
              <a:rect l="l" t="t" r="r" b="b"/>
              <a:pathLst>
                <a:path w="3098" h="3098" extrusionOk="0">
                  <a:moveTo>
                    <a:pt x="2362" y="1"/>
                  </a:moveTo>
                  <a:lnTo>
                    <a:pt x="1" y="2362"/>
                  </a:lnTo>
                  <a:lnTo>
                    <a:pt x="696" y="3098"/>
                  </a:lnTo>
                  <a:lnTo>
                    <a:pt x="3097" y="696"/>
                  </a:lnTo>
                  <a:lnTo>
                    <a:pt x="2362" y="1"/>
                  </a:lnTo>
                  <a:close/>
                </a:path>
              </a:pathLst>
            </a:custGeom>
            <a:solidFill>
              <a:srgbClr val="FAF7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3396;p65"/>
            <p:cNvSpPr/>
            <p:nvPr/>
          </p:nvSpPr>
          <p:spPr>
            <a:xfrm>
              <a:off x="2779834" y="1767195"/>
              <a:ext cx="143310" cy="141054"/>
            </a:xfrm>
            <a:custGeom>
              <a:avLst/>
              <a:gdLst/>
              <a:ahLst/>
              <a:cxnLst/>
              <a:rect l="l" t="t" r="r" b="b"/>
              <a:pathLst>
                <a:path w="4701" h="4627" extrusionOk="0">
                  <a:moveTo>
                    <a:pt x="2402" y="1"/>
                  </a:moveTo>
                  <a:lnTo>
                    <a:pt x="1" y="2403"/>
                  </a:lnTo>
                  <a:lnTo>
                    <a:pt x="1921" y="4410"/>
                  </a:lnTo>
                  <a:cubicBezTo>
                    <a:pt x="2058" y="4554"/>
                    <a:pt x="2242" y="4626"/>
                    <a:pt x="2425" y="4626"/>
                  </a:cubicBezTo>
                  <a:cubicBezTo>
                    <a:pt x="2601" y="4626"/>
                    <a:pt x="2777" y="4559"/>
                    <a:pt x="2911" y="4425"/>
                  </a:cubicBezTo>
                  <a:lnTo>
                    <a:pt x="4428" y="2908"/>
                  </a:lnTo>
                  <a:cubicBezTo>
                    <a:pt x="4701" y="2635"/>
                    <a:pt x="4693" y="2188"/>
                    <a:pt x="4413" y="1918"/>
                  </a:cubicBezTo>
                  <a:lnTo>
                    <a:pt x="2402" y="1"/>
                  </a:lnTo>
                  <a:close/>
                </a:path>
              </a:pathLst>
            </a:custGeom>
            <a:solidFill>
              <a:srgbClr val="FFDA8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3397;p65"/>
            <p:cNvSpPr/>
            <p:nvPr/>
          </p:nvSpPr>
          <p:spPr>
            <a:xfrm>
              <a:off x="2814861" y="1947422"/>
              <a:ext cx="54050" cy="41612"/>
            </a:xfrm>
            <a:custGeom>
              <a:avLst/>
              <a:gdLst/>
              <a:ahLst/>
              <a:cxnLst/>
              <a:rect l="l" t="t" r="r" b="b"/>
              <a:pathLst>
                <a:path w="1773" h="1365" extrusionOk="0">
                  <a:moveTo>
                    <a:pt x="1274" y="0"/>
                  </a:moveTo>
                  <a:cubicBezTo>
                    <a:pt x="975" y="0"/>
                    <a:pt x="557" y="55"/>
                    <a:pt x="291" y="320"/>
                  </a:cubicBezTo>
                  <a:cubicBezTo>
                    <a:pt x="122" y="490"/>
                    <a:pt x="38" y="722"/>
                    <a:pt x="0" y="945"/>
                  </a:cubicBezTo>
                  <a:cubicBezTo>
                    <a:pt x="141" y="1071"/>
                    <a:pt x="267" y="1212"/>
                    <a:pt x="380" y="1365"/>
                  </a:cubicBezTo>
                  <a:cubicBezTo>
                    <a:pt x="611" y="1281"/>
                    <a:pt x="863" y="1234"/>
                    <a:pt x="1126" y="1234"/>
                  </a:cubicBezTo>
                  <a:cubicBezTo>
                    <a:pt x="1231" y="1234"/>
                    <a:pt x="1336" y="1243"/>
                    <a:pt x="1441" y="1258"/>
                  </a:cubicBezTo>
                  <a:cubicBezTo>
                    <a:pt x="1773" y="785"/>
                    <a:pt x="1638" y="27"/>
                    <a:pt x="1638" y="27"/>
                  </a:cubicBezTo>
                  <a:cubicBezTo>
                    <a:pt x="1638" y="27"/>
                    <a:pt x="1485" y="0"/>
                    <a:pt x="1274" y="0"/>
                  </a:cubicBezTo>
                  <a:close/>
                </a:path>
              </a:pathLst>
            </a:custGeom>
            <a:solidFill>
              <a:srgbClr val="B8E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3398;p65"/>
            <p:cNvSpPr/>
            <p:nvPr/>
          </p:nvSpPr>
          <p:spPr>
            <a:xfrm>
              <a:off x="2650090" y="1961384"/>
              <a:ext cx="52251" cy="41521"/>
            </a:xfrm>
            <a:custGeom>
              <a:avLst/>
              <a:gdLst/>
              <a:ahLst/>
              <a:cxnLst/>
              <a:rect l="l" t="t" r="r" b="b"/>
              <a:pathLst>
                <a:path w="1714" h="1362" extrusionOk="0">
                  <a:moveTo>
                    <a:pt x="522" y="0"/>
                  </a:moveTo>
                  <a:cubicBezTo>
                    <a:pt x="311" y="0"/>
                    <a:pt x="158" y="27"/>
                    <a:pt x="158" y="27"/>
                  </a:cubicBezTo>
                  <a:cubicBezTo>
                    <a:pt x="158" y="27"/>
                    <a:pt x="1" y="905"/>
                    <a:pt x="441" y="1362"/>
                  </a:cubicBezTo>
                  <a:cubicBezTo>
                    <a:pt x="624" y="1296"/>
                    <a:pt x="813" y="1258"/>
                    <a:pt x="992" y="1258"/>
                  </a:cubicBezTo>
                  <a:cubicBezTo>
                    <a:pt x="1086" y="1258"/>
                    <a:pt x="1179" y="1266"/>
                    <a:pt x="1269" y="1279"/>
                  </a:cubicBezTo>
                  <a:cubicBezTo>
                    <a:pt x="1386" y="1045"/>
                    <a:pt x="1536" y="830"/>
                    <a:pt x="1714" y="643"/>
                  </a:cubicBezTo>
                  <a:cubicBezTo>
                    <a:pt x="1666" y="524"/>
                    <a:pt x="1600" y="412"/>
                    <a:pt x="1506" y="320"/>
                  </a:cubicBezTo>
                  <a:cubicBezTo>
                    <a:pt x="1240" y="55"/>
                    <a:pt x="823" y="0"/>
                    <a:pt x="522" y="0"/>
                  </a:cubicBezTo>
                  <a:close/>
                </a:path>
              </a:pathLst>
            </a:custGeom>
            <a:solidFill>
              <a:srgbClr val="B8E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3399;p65"/>
            <p:cNvSpPr/>
            <p:nvPr/>
          </p:nvSpPr>
          <p:spPr>
            <a:xfrm>
              <a:off x="2600582" y="2043236"/>
              <a:ext cx="338688" cy="40911"/>
            </a:xfrm>
            <a:custGeom>
              <a:avLst/>
              <a:gdLst/>
              <a:ahLst/>
              <a:cxnLst/>
              <a:rect l="l" t="t" r="r" b="b"/>
              <a:pathLst>
                <a:path w="11110" h="1342" extrusionOk="0">
                  <a:moveTo>
                    <a:pt x="632" y="1"/>
                  </a:moveTo>
                  <a:cubicBezTo>
                    <a:pt x="283" y="1"/>
                    <a:pt x="1" y="285"/>
                    <a:pt x="1" y="634"/>
                  </a:cubicBezTo>
                  <a:lnTo>
                    <a:pt x="1" y="1341"/>
                  </a:lnTo>
                  <a:lnTo>
                    <a:pt x="11109" y="1341"/>
                  </a:lnTo>
                  <a:lnTo>
                    <a:pt x="11109" y="634"/>
                  </a:lnTo>
                  <a:cubicBezTo>
                    <a:pt x="11109" y="285"/>
                    <a:pt x="10825" y="1"/>
                    <a:pt x="10476" y="1"/>
                  </a:cubicBezTo>
                  <a:close/>
                </a:path>
              </a:pathLst>
            </a:custGeom>
            <a:solidFill>
              <a:srgbClr val="D1A1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3400;p65"/>
            <p:cNvSpPr/>
            <p:nvPr/>
          </p:nvSpPr>
          <p:spPr>
            <a:xfrm>
              <a:off x="2626708" y="1955622"/>
              <a:ext cx="286468" cy="87736"/>
            </a:xfrm>
            <a:custGeom>
              <a:avLst/>
              <a:gdLst/>
              <a:ahLst/>
              <a:cxnLst/>
              <a:rect l="l" t="t" r="r" b="b"/>
              <a:pathLst>
                <a:path w="9397" h="2878" extrusionOk="0">
                  <a:moveTo>
                    <a:pt x="4407" y="0"/>
                  </a:moveTo>
                  <a:cubicBezTo>
                    <a:pt x="3368" y="0"/>
                    <a:pt x="2470" y="598"/>
                    <a:pt x="2036" y="1468"/>
                  </a:cubicBezTo>
                  <a:cubicBezTo>
                    <a:pt x="1946" y="1455"/>
                    <a:pt x="1852" y="1447"/>
                    <a:pt x="1759" y="1447"/>
                  </a:cubicBezTo>
                  <a:cubicBezTo>
                    <a:pt x="976" y="1447"/>
                    <a:pt x="1" y="2162"/>
                    <a:pt x="1" y="2875"/>
                  </a:cubicBezTo>
                  <a:lnTo>
                    <a:pt x="9397" y="2875"/>
                  </a:lnTo>
                  <a:cubicBezTo>
                    <a:pt x="9395" y="1755"/>
                    <a:pt x="8307" y="964"/>
                    <a:pt x="7298" y="964"/>
                  </a:cubicBezTo>
                  <a:cubicBezTo>
                    <a:pt x="7035" y="964"/>
                    <a:pt x="6784" y="1010"/>
                    <a:pt x="6552" y="1094"/>
                  </a:cubicBezTo>
                  <a:cubicBezTo>
                    <a:pt x="6070" y="432"/>
                    <a:pt x="5288" y="0"/>
                    <a:pt x="4407" y="0"/>
                  </a:cubicBezTo>
                  <a:close/>
                  <a:moveTo>
                    <a:pt x="9397" y="2875"/>
                  </a:moveTo>
                  <a:cubicBezTo>
                    <a:pt x="9397" y="2876"/>
                    <a:pt x="9397" y="2877"/>
                    <a:pt x="9397" y="2878"/>
                  </a:cubicBezTo>
                  <a:lnTo>
                    <a:pt x="9397" y="2875"/>
                  </a:lnTo>
                  <a:close/>
                </a:path>
              </a:pathLst>
            </a:custGeom>
            <a:solidFill>
              <a:srgbClr val="DDB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3401;p65"/>
            <p:cNvSpPr/>
            <p:nvPr/>
          </p:nvSpPr>
          <p:spPr>
            <a:xfrm>
              <a:off x="2756178" y="2003209"/>
              <a:ext cx="46246" cy="39996"/>
            </a:xfrm>
            <a:custGeom>
              <a:avLst/>
              <a:gdLst/>
              <a:ahLst/>
              <a:cxnLst/>
              <a:rect l="l" t="t" r="r" b="b"/>
              <a:pathLst>
                <a:path w="1517" h="1312" extrusionOk="0">
                  <a:moveTo>
                    <a:pt x="1111" y="0"/>
                  </a:moveTo>
                  <a:cubicBezTo>
                    <a:pt x="879" y="0"/>
                    <a:pt x="556" y="43"/>
                    <a:pt x="350" y="248"/>
                  </a:cubicBezTo>
                  <a:cubicBezTo>
                    <a:pt x="0" y="599"/>
                    <a:pt x="124" y="1290"/>
                    <a:pt x="124" y="1290"/>
                  </a:cubicBezTo>
                  <a:cubicBezTo>
                    <a:pt x="124" y="1290"/>
                    <a:pt x="243" y="1311"/>
                    <a:pt x="407" y="1311"/>
                  </a:cubicBezTo>
                  <a:cubicBezTo>
                    <a:pt x="638" y="1311"/>
                    <a:pt x="960" y="1269"/>
                    <a:pt x="1165" y="1063"/>
                  </a:cubicBezTo>
                  <a:cubicBezTo>
                    <a:pt x="1517" y="712"/>
                    <a:pt x="1392" y="21"/>
                    <a:pt x="1392" y="21"/>
                  </a:cubicBezTo>
                  <a:cubicBezTo>
                    <a:pt x="1392" y="21"/>
                    <a:pt x="1274" y="0"/>
                    <a:pt x="1111" y="0"/>
                  </a:cubicBezTo>
                  <a:close/>
                </a:path>
              </a:pathLst>
            </a:custGeom>
            <a:solidFill>
              <a:srgbClr val="B8E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3402;p65"/>
            <p:cNvSpPr/>
            <p:nvPr/>
          </p:nvSpPr>
          <p:spPr>
            <a:xfrm>
              <a:off x="2716273" y="2003209"/>
              <a:ext cx="46215" cy="39996"/>
            </a:xfrm>
            <a:custGeom>
              <a:avLst/>
              <a:gdLst/>
              <a:ahLst/>
              <a:cxnLst/>
              <a:rect l="l" t="t" r="r" b="b"/>
              <a:pathLst>
                <a:path w="1516" h="1312" extrusionOk="0">
                  <a:moveTo>
                    <a:pt x="404" y="0"/>
                  </a:moveTo>
                  <a:cubicBezTo>
                    <a:pt x="241" y="0"/>
                    <a:pt x="124" y="21"/>
                    <a:pt x="124" y="21"/>
                  </a:cubicBezTo>
                  <a:cubicBezTo>
                    <a:pt x="124" y="21"/>
                    <a:pt x="0" y="712"/>
                    <a:pt x="350" y="1063"/>
                  </a:cubicBezTo>
                  <a:cubicBezTo>
                    <a:pt x="556" y="1269"/>
                    <a:pt x="877" y="1311"/>
                    <a:pt x="1109" y="1311"/>
                  </a:cubicBezTo>
                  <a:cubicBezTo>
                    <a:pt x="1273" y="1311"/>
                    <a:pt x="1392" y="1290"/>
                    <a:pt x="1392" y="1290"/>
                  </a:cubicBezTo>
                  <a:cubicBezTo>
                    <a:pt x="1392" y="1290"/>
                    <a:pt x="1515" y="599"/>
                    <a:pt x="1164" y="248"/>
                  </a:cubicBezTo>
                  <a:cubicBezTo>
                    <a:pt x="959" y="43"/>
                    <a:pt x="636" y="0"/>
                    <a:pt x="404" y="0"/>
                  </a:cubicBezTo>
                  <a:close/>
                </a:path>
              </a:pathLst>
            </a:custGeom>
            <a:solidFill>
              <a:srgbClr val="B8E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3403;p65"/>
            <p:cNvSpPr/>
            <p:nvPr/>
          </p:nvSpPr>
          <p:spPr>
            <a:xfrm>
              <a:off x="2762366" y="2077288"/>
              <a:ext cx="14724" cy="13749"/>
            </a:xfrm>
            <a:custGeom>
              <a:avLst/>
              <a:gdLst/>
              <a:ahLst/>
              <a:cxnLst/>
              <a:rect l="l" t="t" r="r" b="b"/>
              <a:pathLst>
                <a:path w="483" h="451" extrusionOk="0">
                  <a:moveTo>
                    <a:pt x="242" y="0"/>
                  </a:moveTo>
                  <a:cubicBezTo>
                    <a:pt x="191" y="0"/>
                    <a:pt x="139" y="18"/>
                    <a:pt x="98" y="53"/>
                  </a:cubicBezTo>
                  <a:cubicBezTo>
                    <a:pt x="27" y="113"/>
                    <a:pt x="0" y="212"/>
                    <a:pt x="32" y="301"/>
                  </a:cubicBezTo>
                  <a:cubicBezTo>
                    <a:pt x="63" y="389"/>
                    <a:pt x="150" y="451"/>
                    <a:pt x="243" y="451"/>
                  </a:cubicBezTo>
                  <a:cubicBezTo>
                    <a:pt x="350" y="451"/>
                    <a:pt x="445" y="373"/>
                    <a:pt x="463" y="271"/>
                  </a:cubicBezTo>
                  <a:cubicBezTo>
                    <a:pt x="482" y="179"/>
                    <a:pt x="440" y="83"/>
                    <a:pt x="362" y="35"/>
                  </a:cubicBezTo>
                  <a:cubicBezTo>
                    <a:pt x="325" y="12"/>
                    <a:pt x="284" y="0"/>
                    <a:pt x="242"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3404;p65"/>
            <p:cNvSpPr/>
            <p:nvPr/>
          </p:nvSpPr>
          <p:spPr>
            <a:xfrm>
              <a:off x="2593754" y="1940563"/>
              <a:ext cx="352407" cy="150443"/>
            </a:xfrm>
            <a:custGeom>
              <a:avLst/>
              <a:gdLst/>
              <a:ahLst/>
              <a:cxnLst/>
              <a:rect l="l" t="t" r="r" b="b"/>
              <a:pathLst>
                <a:path w="11560" h="4935" extrusionOk="0">
                  <a:moveTo>
                    <a:pt x="8540" y="450"/>
                  </a:moveTo>
                  <a:cubicBezTo>
                    <a:pt x="8592" y="450"/>
                    <a:pt x="8642" y="452"/>
                    <a:pt x="8687" y="455"/>
                  </a:cubicBezTo>
                  <a:cubicBezTo>
                    <a:pt x="8700" y="649"/>
                    <a:pt x="8696" y="980"/>
                    <a:pt x="8553" y="1237"/>
                  </a:cubicBezTo>
                  <a:cubicBezTo>
                    <a:pt x="8494" y="1234"/>
                    <a:pt x="8437" y="1230"/>
                    <a:pt x="8379" y="1230"/>
                  </a:cubicBezTo>
                  <a:cubicBezTo>
                    <a:pt x="8152" y="1230"/>
                    <a:pt x="7929" y="1261"/>
                    <a:pt x="7714" y="1324"/>
                  </a:cubicBezTo>
                  <a:cubicBezTo>
                    <a:pt x="7645" y="1240"/>
                    <a:pt x="7570" y="1159"/>
                    <a:pt x="7493" y="1081"/>
                  </a:cubicBezTo>
                  <a:cubicBezTo>
                    <a:pt x="7529" y="929"/>
                    <a:pt x="7595" y="814"/>
                    <a:pt x="7703" y="704"/>
                  </a:cubicBezTo>
                  <a:cubicBezTo>
                    <a:pt x="7909" y="500"/>
                    <a:pt x="8265" y="450"/>
                    <a:pt x="8540" y="450"/>
                  </a:cubicBezTo>
                  <a:close/>
                  <a:moveTo>
                    <a:pt x="2357" y="908"/>
                  </a:moveTo>
                  <a:cubicBezTo>
                    <a:pt x="2632" y="908"/>
                    <a:pt x="2987" y="958"/>
                    <a:pt x="3192" y="1162"/>
                  </a:cubicBezTo>
                  <a:cubicBezTo>
                    <a:pt x="3233" y="1204"/>
                    <a:pt x="3261" y="1243"/>
                    <a:pt x="3285" y="1294"/>
                  </a:cubicBezTo>
                  <a:cubicBezTo>
                    <a:pt x="3173" y="1428"/>
                    <a:pt x="3074" y="1570"/>
                    <a:pt x="2988" y="1722"/>
                  </a:cubicBezTo>
                  <a:cubicBezTo>
                    <a:pt x="2937" y="1717"/>
                    <a:pt x="2886" y="1716"/>
                    <a:pt x="2838" y="1716"/>
                  </a:cubicBezTo>
                  <a:cubicBezTo>
                    <a:pt x="2694" y="1716"/>
                    <a:pt x="2545" y="1737"/>
                    <a:pt x="2394" y="1776"/>
                  </a:cubicBezTo>
                  <a:cubicBezTo>
                    <a:pt x="2202" y="1515"/>
                    <a:pt x="2194" y="1129"/>
                    <a:pt x="2209" y="913"/>
                  </a:cubicBezTo>
                  <a:cubicBezTo>
                    <a:pt x="2254" y="910"/>
                    <a:pt x="2304" y="908"/>
                    <a:pt x="2357" y="908"/>
                  </a:cubicBezTo>
                  <a:close/>
                  <a:moveTo>
                    <a:pt x="4414" y="2282"/>
                  </a:moveTo>
                  <a:cubicBezTo>
                    <a:pt x="4616" y="2282"/>
                    <a:pt x="4877" y="2317"/>
                    <a:pt x="5024" y="2464"/>
                  </a:cubicBezTo>
                  <a:cubicBezTo>
                    <a:pt x="5187" y="2626"/>
                    <a:pt x="5213" y="2930"/>
                    <a:pt x="5204" y="3139"/>
                  </a:cubicBezTo>
                  <a:cubicBezTo>
                    <a:pt x="5182" y="3140"/>
                    <a:pt x="5158" y="3141"/>
                    <a:pt x="5134" y="3141"/>
                  </a:cubicBezTo>
                  <a:cubicBezTo>
                    <a:pt x="4933" y="3141"/>
                    <a:pt x="4674" y="3103"/>
                    <a:pt x="4528" y="2959"/>
                  </a:cubicBezTo>
                  <a:cubicBezTo>
                    <a:pt x="4365" y="2795"/>
                    <a:pt x="4339" y="2491"/>
                    <a:pt x="4348" y="2283"/>
                  </a:cubicBezTo>
                  <a:cubicBezTo>
                    <a:pt x="4369" y="2283"/>
                    <a:pt x="4391" y="2282"/>
                    <a:pt x="4414" y="2282"/>
                  </a:cubicBezTo>
                  <a:close/>
                  <a:moveTo>
                    <a:pt x="6435" y="2281"/>
                  </a:moveTo>
                  <a:cubicBezTo>
                    <a:pt x="6463" y="2281"/>
                    <a:pt x="6489" y="2282"/>
                    <a:pt x="6514" y="2283"/>
                  </a:cubicBezTo>
                  <a:cubicBezTo>
                    <a:pt x="6523" y="2491"/>
                    <a:pt x="6496" y="2795"/>
                    <a:pt x="6334" y="2959"/>
                  </a:cubicBezTo>
                  <a:cubicBezTo>
                    <a:pt x="6188" y="3103"/>
                    <a:pt x="5931" y="3141"/>
                    <a:pt x="5729" y="3141"/>
                  </a:cubicBezTo>
                  <a:cubicBezTo>
                    <a:pt x="5705" y="3141"/>
                    <a:pt x="5681" y="3140"/>
                    <a:pt x="5659" y="3139"/>
                  </a:cubicBezTo>
                  <a:cubicBezTo>
                    <a:pt x="5648" y="2932"/>
                    <a:pt x="5675" y="2626"/>
                    <a:pt x="5839" y="2464"/>
                  </a:cubicBezTo>
                  <a:cubicBezTo>
                    <a:pt x="5981" y="2320"/>
                    <a:pt x="6234" y="2281"/>
                    <a:pt x="6435" y="2281"/>
                  </a:cubicBezTo>
                  <a:close/>
                  <a:moveTo>
                    <a:pt x="5488" y="724"/>
                  </a:moveTo>
                  <a:cubicBezTo>
                    <a:pt x="6261" y="724"/>
                    <a:pt x="6995" y="1098"/>
                    <a:pt x="7448" y="1725"/>
                  </a:cubicBezTo>
                  <a:cubicBezTo>
                    <a:pt x="7492" y="1785"/>
                    <a:pt x="7560" y="1819"/>
                    <a:pt x="7630" y="1819"/>
                  </a:cubicBezTo>
                  <a:cubicBezTo>
                    <a:pt x="7657" y="1819"/>
                    <a:pt x="7683" y="1814"/>
                    <a:pt x="7709" y="1805"/>
                  </a:cubicBezTo>
                  <a:cubicBezTo>
                    <a:pt x="7923" y="1725"/>
                    <a:pt x="8148" y="1686"/>
                    <a:pt x="8377" y="1686"/>
                  </a:cubicBezTo>
                  <a:cubicBezTo>
                    <a:pt x="9194" y="1686"/>
                    <a:pt x="10098" y="2276"/>
                    <a:pt x="10233" y="3148"/>
                  </a:cubicBezTo>
                  <a:lnTo>
                    <a:pt x="6762" y="3148"/>
                  </a:lnTo>
                  <a:lnTo>
                    <a:pt x="6762" y="3147"/>
                  </a:lnTo>
                  <a:cubicBezTo>
                    <a:pt x="7056" y="2707"/>
                    <a:pt x="6947" y="2067"/>
                    <a:pt x="6942" y="2037"/>
                  </a:cubicBezTo>
                  <a:cubicBezTo>
                    <a:pt x="6924" y="1943"/>
                    <a:pt x="6852" y="1872"/>
                    <a:pt x="6759" y="1856"/>
                  </a:cubicBezTo>
                  <a:cubicBezTo>
                    <a:pt x="6746" y="1853"/>
                    <a:pt x="6618" y="1831"/>
                    <a:pt x="6442" y="1831"/>
                  </a:cubicBezTo>
                  <a:cubicBezTo>
                    <a:pt x="6169" y="1831"/>
                    <a:pt x="5779" y="1884"/>
                    <a:pt x="5519" y="2144"/>
                  </a:cubicBezTo>
                  <a:cubicBezTo>
                    <a:pt x="5488" y="2175"/>
                    <a:pt x="5458" y="2211"/>
                    <a:pt x="5431" y="2247"/>
                  </a:cubicBezTo>
                  <a:cubicBezTo>
                    <a:pt x="5405" y="2211"/>
                    <a:pt x="5375" y="2175"/>
                    <a:pt x="5344" y="2144"/>
                  </a:cubicBezTo>
                  <a:cubicBezTo>
                    <a:pt x="5084" y="1884"/>
                    <a:pt x="4694" y="1831"/>
                    <a:pt x="4421" y="1831"/>
                  </a:cubicBezTo>
                  <a:cubicBezTo>
                    <a:pt x="4244" y="1831"/>
                    <a:pt x="4116" y="1853"/>
                    <a:pt x="4102" y="1856"/>
                  </a:cubicBezTo>
                  <a:cubicBezTo>
                    <a:pt x="4009" y="1872"/>
                    <a:pt x="3937" y="1946"/>
                    <a:pt x="3920" y="2037"/>
                  </a:cubicBezTo>
                  <a:cubicBezTo>
                    <a:pt x="3914" y="2067"/>
                    <a:pt x="3806" y="2707"/>
                    <a:pt x="4101" y="3147"/>
                  </a:cubicBezTo>
                  <a:lnTo>
                    <a:pt x="1350" y="3147"/>
                  </a:lnTo>
                  <a:cubicBezTo>
                    <a:pt x="1528" y="2659"/>
                    <a:pt x="2232" y="2168"/>
                    <a:pt x="2838" y="2168"/>
                  </a:cubicBezTo>
                  <a:cubicBezTo>
                    <a:pt x="2919" y="2168"/>
                    <a:pt x="3002" y="2174"/>
                    <a:pt x="3084" y="2187"/>
                  </a:cubicBezTo>
                  <a:cubicBezTo>
                    <a:pt x="3095" y="2189"/>
                    <a:pt x="3105" y="2190"/>
                    <a:pt x="3115" y="2190"/>
                  </a:cubicBezTo>
                  <a:cubicBezTo>
                    <a:pt x="3199" y="2190"/>
                    <a:pt x="3280" y="2142"/>
                    <a:pt x="3318" y="2066"/>
                  </a:cubicBezTo>
                  <a:cubicBezTo>
                    <a:pt x="3731" y="1237"/>
                    <a:pt x="4563" y="724"/>
                    <a:pt x="5488" y="724"/>
                  </a:cubicBezTo>
                  <a:close/>
                  <a:moveTo>
                    <a:pt x="8528" y="1"/>
                  </a:moveTo>
                  <a:cubicBezTo>
                    <a:pt x="8187" y="1"/>
                    <a:pt x="7705" y="66"/>
                    <a:pt x="7385" y="386"/>
                  </a:cubicBezTo>
                  <a:cubicBezTo>
                    <a:pt x="7267" y="505"/>
                    <a:pt x="7179" y="632"/>
                    <a:pt x="7118" y="778"/>
                  </a:cubicBezTo>
                  <a:cubicBezTo>
                    <a:pt x="6644" y="452"/>
                    <a:pt x="6075" y="269"/>
                    <a:pt x="5488" y="269"/>
                  </a:cubicBezTo>
                  <a:cubicBezTo>
                    <a:pt x="4943" y="269"/>
                    <a:pt x="4413" y="422"/>
                    <a:pt x="3955" y="712"/>
                  </a:cubicBezTo>
                  <a:cubicBezTo>
                    <a:pt x="3835" y="787"/>
                    <a:pt x="3722" y="872"/>
                    <a:pt x="3614" y="964"/>
                  </a:cubicBezTo>
                  <a:cubicBezTo>
                    <a:pt x="3587" y="925"/>
                    <a:pt x="3553" y="883"/>
                    <a:pt x="3514" y="844"/>
                  </a:cubicBezTo>
                  <a:cubicBezTo>
                    <a:pt x="3193" y="522"/>
                    <a:pt x="2708" y="457"/>
                    <a:pt x="2367" y="457"/>
                  </a:cubicBezTo>
                  <a:cubicBezTo>
                    <a:pt x="2145" y="457"/>
                    <a:pt x="1983" y="485"/>
                    <a:pt x="1967" y="487"/>
                  </a:cubicBezTo>
                  <a:cubicBezTo>
                    <a:pt x="1876" y="505"/>
                    <a:pt x="1802" y="575"/>
                    <a:pt x="1786" y="667"/>
                  </a:cubicBezTo>
                  <a:cubicBezTo>
                    <a:pt x="1780" y="701"/>
                    <a:pt x="1652" y="1405"/>
                    <a:pt x="1961" y="1938"/>
                  </a:cubicBezTo>
                  <a:cubicBezTo>
                    <a:pt x="1440" y="2193"/>
                    <a:pt x="987" y="2641"/>
                    <a:pt x="881" y="3144"/>
                  </a:cubicBezTo>
                  <a:lnTo>
                    <a:pt x="858" y="3144"/>
                  </a:lnTo>
                  <a:cubicBezTo>
                    <a:pt x="385" y="3144"/>
                    <a:pt x="1" y="3529"/>
                    <a:pt x="1" y="4002"/>
                  </a:cubicBezTo>
                  <a:lnTo>
                    <a:pt x="1" y="4709"/>
                  </a:lnTo>
                  <a:cubicBezTo>
                    <a:pt x="1" y="4832"/>
                    <a:pt x="101" y="4935"/>
                    <a:pt x="226" y="4935"/>
                  </a:cubicBezTo>
                  <a:lnTo>
                    <a:pt x="4760" y="4935"/>
                  </a:lnTo>
                  <a:cubicBezTo>
                    <a:pt x="4883" y="4935"/>
                    <a:pt x="4985" y="4832"/>
                    <a:pt x="4985" y="4709"/>
                  </a:cubicBezTo>
                  <a:cubicBezTo>
                    <a:pt x="4985" y="4585"/>
                    <a:pt x="4883" y="4484"/>
                    <a:pt x="4760" y="4484"/>
                  </a:cubicBezTo>
                  <a:lnTo>
                    <a:pt x="451" y="4484"/>
                  </a:lnTo>
                  <a:lnTo>
                    <a:pt x="451" y="4004"/>
                  </a:lnTo>
                  <a:cubicBezTo>
                    <a:pt x="451" y="3780"/>
                    <a:pt x="633" y="3598"/>
                    <a:pt x="856" y="3598"/>
                  </a:cubicBezTo>
                  <a:lnTo>
                    <a:pt x="10700" y="3598"/>
                  </a:lnTo>
                  <a:cubicBezTo>
                    <a:pt x="10923" y="3598"/>
                    <a:pt x="11105" y="3780"/>
                    <a:pt x="11105" y="4004"/>
                  </a:cubicBezTo>
                  <a:lnTo>
                    <a:pt x="11105" y="4484"/>
                  </a:lnTo>
                  <a:lnTo>
                    <a:pt x="6797" y="4484"/>
                  </a:lnTo>
                  <a:cubicBezTo>
                    <a:pt x="6674" y="4484"/>
                    <a:pt x="6571" y="4585"/>
                    <a:pt x="6571" y="4709"/>
                  </a:cubicBezTo>
                  <a:cubicBezTo>
                    <a:pt x="6571" y="4832"/>
                    <a:pt x="6674" y="4935"/>
                    <a:pt x="6797" y="4935"/>
                  </a:cubicBezTo>
                  <a:lnTo>
                    <a:pt x="11330" y="4935"/>
                  </a:lnTo>
                  <a:cubicBezTo>
                    <a:pt x="11455" y="4935"/>
                    <a:pt x="11555" y="4832"/>
                    <a:pt x="11555" y="4709"/>
                  </a:cubicBezTo>
                  <a:lnTo>
                    <a:pt x="11555" y="4002"/>
                  </a:lnTo>
                  <a:cubicBezTo>
                    <a:pt x="11560" y="3531"/>
                    <a:pt x="11173" y="3147"/>
                    <a:pt x="10703" y="3147"/>
                  </a:cubicBezTo>
                  <a:lnTo>
                    <a:pt x="10691" y="3147"/>
                  </a:lnTo>
                  <a:cubicBezTo>
                    <a:pt x="10631" y="2645"/>
                    <a:pt x="10375" y="2181"/>
                    <a:pt x="9954" y="1823"/>
                  </a:cubicBezTo>
                  <a:cubicBezTo>
                    <a:pt x="9679" y="1590"/>
                    <a:pt x="9355" y="1420"/>
                    <a:pt x="9012" y="1323"/>
                  </a:cubicBezTo>
                  <a:cubicBezTo>
                    <a:pt x="9223" y="815"/>
                    <a:pt x="9119" y="239"/>
                    <a:pt x="9113" y="212"/>
                  </a:cubicBezTo>
                  <a:cubicBezTo>
                    <a:pt x="9096" y="119"/>
                    <a:pt x="9023" y="48"/>
                    <a:pt x="8931" y="32"/>
                  </a:cubicBezTo>
                  <a:cubicBezTo>
                    <a:pt x="8915" y="29"/>
                    <a:pt x="8752" y="1"/>
                    <a:pt x="852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3405;p65"/>
            <p:cNvSpPr/>
            <p:nvPr/>
          </p:nvSpPr>
          <p:spPr>
            <a:xfrm>
              <a:off x="2751148" y="1738630"/>
              <a:ext cx="176722" cy="176447"/>
            </a:xfrm>
            <a:custGeom>
              <a:avLst/>
              <a:gdLst/>
              <a:ahLst/>
              <a:cxnLst/>
              <a:rect l="l" t="t" r="r" b="b"/>
              <a:pathLst>
                <a:path w="5797" h="5788" extrusionOk="0">
                  <a:moveTo>
                    <a:pt x="4055" y="546"/>
                  </a:moveTo>
                  <a:lnTo>
                    <a:pt x="4716" y="1206"/>
                  </a:lnTo>
                  <a:cubicBezTo>
                    <a:pt x="4852" y="1343"/>
                    <a:pt x="4929" y="1525"/>
                    <a:pt x="4929" y="1720"/>
                  </a:cubicBezTo>
                  <a:cubicBezTo>
                    <a:pt x="4929" y="1841"/>
                    <a:pt x="4900" y="1959"/>
                    <a:pt x="4845" y="2062"/>
                  </a:cubicBezTo>
                  <a:lnTo>
                    <a:pt x="3666" y="936"/>
                  </a:lnTo>
                  <a:lnTo>
                    <a:pt x="4055" y="546"/>
                  </a:lnTo>
                  <a:close/>
                  <a:moveTo>
                    <a:pt x="2614" y="558"/>
                  </a:moveTo>
                  <a:lnTo>
                    <a:pt x="3021" y="944"/>
                  </a:lnTo>
                  <a:lnTo>
                    <a:pt x="948" y="3017"/>
                  </a:lnTo>
                  <a:lnTo>
                    <a:pt x="562" y="2610"/>
                  </a:lnTo>
                  <a:lnTo>
                    <a:pt x="2614" y="558"/>
                  </a:lnTo>
                  <a:close/>
                  <a:moveTo>
                    <a:pt x="1511" y="4263"/>
                  </a:moveTo>
                  <a:lnTo>
                    <a:pt x="2132" y="4911"/>
                  </a:lnTo>
                  <a:lnTo>
                    <a:pt x="484" y="4685"/>
                  </a:lnTo>
                  <a:lnTo>
                    <a:pt x="487" y="4326"/>
                  </a:lnTo>
                  <a:lnTo>
                    <a:pt x="1511" y="4263"/>
                  </a:lnTo>
                  <a:close/>
                  <a:moveTo>
                    <a:pt x="3346" y="1253"/>
                  </a:moveTo>
                  <a:lnTo>
                    <a:pt x="5196" y="3020"/>
                  </a:lnTo>
                  <a:cubicBezTo>
                    <a:pt x="5289" y="3108"/>
                    <a:pt x="5340" y="3229"/>
                    <a:pt x="5342" y="3356"/>
                  </a:cubicBezTo>
                  <a:cubicBezTo>
                    <a:pt x="5345" y="3482"/>
                    <a:pt x="5295" y="3598"/>
                    <a:pt x="5206" y="3686"/>
                  </a:cubicBezTo>
                  <a:lnTo>
                    <a:pt x="3690" y="5203"/>
                  </a:lnTo>
                  <a:cubicBezTo>
                    <a:pt x="3605" y="5290"/>
                    <a:pt x="3488" y="5338"/>
                    <a:pt x="3366" y="5338"/>
                  </a:cubicBezTo>
                  <a:lnTo>
                    <a:pt x="3360" y="5338"/>
                  </a:lnTo>
                  <a:cubicBezTo>
                    <a:pt x="3232" y="5336"/>
                    <a:pt x="3112" y="5285"/>
                    <a:pt x="3024" y="5191"/>
                  </a:cubicBezTo>
                  <a:lnTo>
                    <a:pt x="1257" y="3343"/>
                  </a:lnTo>
                  <a:lnTo>
                    <a:pt x="3346" y="1253"/>
                  </a:lnTo>
                  <a:close/>
                  <a:moveTo>
                    <a:pt x="4055" y="1"/>
                  </a:moveTo>
                  <a:cubicBezTo>
                    <a:pt x="3995" y="1"/>
                    <a:pt x="3938" y="25"/>
                    <a:pt x="3896" y="67"/>
                  </a:cubicBezTo>
                  <a:lnTo>
                    <a:pt x="3340" y="622"/>
                  </a:lnTo>
                  <a:lnTo>
                    <a:pt x="2764" y="78"/>
                  </a:lnTo>
                  <a:cubicBezTo>
                    <a:pt x="2721" y="36"/>
                    <a:pt x="2664" y="16"/>
                    <a:pt x="2608" y="16"/>
                  </a:cubicBezTo>
                  <a:cubicBezTo>
                    <a:pt x="2550" y="16"/>
                    <a:pt x="2492" y="38"/>
                    <a:pt x="2449" y="82"/>
                  </a:cubicBezTo>
                  <a:lnTo>
                    <a:pt x="87" y="2445"/>
                  </a:lnTo>
                  <a:cubicBezTo>
                    <a:pt x="2" y="2530"/>
                    <a:pt x="0" y="2670"/>
                    <a:pt x="84" y="2760"/>
                  </a:cubicBezTo>
                  <a:lnTo>
                    <a:pt x="776" y="3493"/>
                  </a:lnTo>
                  <a:lnTo>
                    <a:pt x="781" y="3497"/>
                  </a:lnTo>
                  <a:lnTo>
                    <a:pt x="1105" y="3836"/>
                  </a:lnTo>
                  <a:lnTo>
                    <a:pt x="253" y="3891"/>
                  </a:lnTo>
                  <a:cubicBezTo>
                    <a:pt x="135" y="3898"/>
                    <a:pt x="42" y="3996"/>
                    <a:pt x="41" y="4113"/>
                  </a:cubicBezTo>
                  <a:lnTo>
                    <a:pt x="32" y="4880"/>
                  </a:lnTo>
                  <a:cubicBezTo>
                    <a:pt x="30" y="4994"/>
                    <a:pt x="114" y="5091"/>
                    <a:pt x="227" y="5106"/>
                  </a:cubicBezTo>
                  <a:lnTo>
                    <a:pt x="2635" y="5435"/>
                  </a:lnTo>
                  <a:lnTo>
                    <a:pt x="2699" y="5503"/>
                  </a:lnTo>
                  <a:cubicBezTo>
                    <a:pt x="2875" y="5684"/>
                    <a:pt x="3108" y="5787"/>
                    <a:pt x="3357" y="5788"/>
                  </a:cubicBezTo>
                  <a:lnTo>
                    <a:pt x="3367" y="5788"/>
                  </a:lnTo>
                  <a:cubicBezTo>
                    <a:pt x="3612" y="5788"/>
                    <a:pt x="3840" y="5695"/>
                    <a:pt x="4012" y="5522"/>
                  </a:cubicBezTo>
                  <a:lnTo>
                    <a:pt x="5528" y="4006"/>
                  </a:lnTo>
                  <a:cubicBezTo>
                    <a:pt x="5702" y="3830"/>
                    <a:pt x="5796" y="3598"/>
                    <a:pt x="5792" y="3350"/>
                  </a:cubicBezTo>
                  <a:cubicBezTo>
                    <a:pt x="5790" y="3101"/>
                    <a:pt x="5687" y="2867"/>
                    <a:pt x="5507" y="2694"/>
                  </a:cubicBezTo>
                  <a:lnTo>
                    <a:pt x="5179" y="2380"/>
                  </a:lnTo>
                  <a:cubicBezTo>
                    <a:pt x="5490" y="1924"/>
                    <a:pt x="5442" y="1294"/>
                    <a:pt x="5034" y="887"/>
                  </a:cubicBezTo>
                  <a:lnTo>
                    <a:pt x="4214" y="67"/>
                  </a:lnTo>
                  <a:cubicBezTo>
                    <a:pt x="4171" y="24"/>
                    <a:pt x="4115" y="1"/>
                    <a:pt x="405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7" name="Rectángulo 206"/>
          <p:cNvSpPr/>
          <p:nvPr/>
        </p:nvSpPr>
        <p:spPr>
          <a:xfrm>
            <a:off x="8713374" y="3054307"/>
            <a:ext cx="3175462" cy="120032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s-ES" sz="1200" dirty="0">
                <a:latin typeface="Segoe UI Symbol" panose="020B0502040204020203" pitchFamily="34" charset="0"/>
                <a:ea typeface="Calibri" panose="020F0502020204030204" pitchFamily="34" charset="0"/>
                <a:cs typeface="Segoe UI Symbol" panose="020B0502040204020203" pitchFamily="34" charset="0"/>
              </a:rPr>
              <a:t>📋</a:t>
            </a:r>
            <a:r>
              <a:rPr lang="es-ES" sz="1200" dirty="0">
                <a:latin typeface="Century Gothic" panose="020B0502020202020204" pitchFamily="34" charset="0"/>
                <a:ea typeface="Calibri" panose="020F0502020204030204" pitchFamily="34" charset="0"/>
                <a:cs typeface="Times New Roman" panose="02020603050405020304" pitchFamily="18" charset="0"/>
              </a:rPr>
              <a:t> Los datos a recolectar de:  </a:t>
            </a:r>
            <a:endParaRPr lang="es-EC" sz="12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SzPts val="1000"/>
              <a:buFont typeface="Symbol" panose="05050102010706020507" pitchFamily="18" charset="2"/>
              <a:buChar char=""/>
              <a:tabLst>
                <a:tab pos="457200" algn="l"/>
              </a:tabLst>
            </a:pPr>
            <a:r>
              <a:rPr lang="es-ES" sz="1200" b="1" dirty="0">
                <a:latin typeface="Century Gothic" panose="020B0502020202020204" pitchFamily="34" charset="0"/>
                <a:ea typeface="Calibri" panose="020F0502020204030204" pitchFamily="34" charset="0"/>
                <a:cs typeface="Calibri" panose="020F0502020204030204" pitchFamily="34" charset="0"/>
              </a:rPr>
              <a:t>Tenencia</a:t>
            </a:r>
            <a:r>
              <a:rPr lang="es-ES" sz="1200" dirty="0">
                <a:latin typeface="Century Gothic" panose="020B0502020202020204" pitchFamily="34" charset="0"/>
                <a:ea typeface="Calibri" panose="020F0502020204030204" pitchFamily="34" charset="0"/>
                <a:cs typeface="Calibri" panose="020F0502020204030204" pitchFamily="34" charset="0"/>
              </a:rPr>
              <a:t> </a:t>
            </a:r>
            <a:r>
              <a:rPr lang="es-ES" sz="1200" dirty="0" smtClean="0">
                <a:latin typeface="Century Gothic" panose="020B0502020202020204" pitchFamily="34" charset="0"/>
                <a:ea typeface="Calibri" panose="020F0502020204030204" pitchFamily="34" charset="0"/>
                <a:cs typeface="Calibri" panose="020F0502020204030204" pitchFamily="34" charset="0"/>
              </a:rPr>
              <a:t>propia </a:t>
            </a:r>
            <a:r>
              <a:rPr lang="es-ES" sz="1200" dirty="0">
                <a:latin typeface="Century Gothic" panose="020B0502020202020204" pitchFamily="34" charset="0"/>
                <a:ea typeface="Calibri" panose="020F0502020204030204" pitchFamily="34" charset="0"/>
                <a:cs typeface="Calibri" panose="020F0502020204030204" pitchFamily="34" charset="0"/>
              </a:rPr>
              <a:t>o </a:t>
            </a:r>
            <a:r>
              <a:rPr lang="es-ES" sz="1200" dirty="0" smtClean="0">
                <a:latin typeface="Century Gothic" panose="020B0502020202020204" pitchFamily="34" charset="0"/>
                <a:ea typeface="Calibri" panose="020F0502020204030204" pitchFamily="34" charset="0"/>
                <a:cs typeface="Calibri" panose="020F0502020204030204" pitchFamily="34" charset="0"/>
              </a:rPr>
              <a:t>ajena</a:t>
            </a:r>
          </a:p>
          <a:p>
            <a:pPr marL="342900" lvl="0" indent="-342900" algn="just">
              <a:buSzPts val="1000"/>
              <a:buFont typeface="Symbol" panose="05050102010706020507" pitchFamily="18" charset="2"/>
              <a:buChar char=""/>
              <a:tabLst>
                <a:tab pos="457200" algn="l"/>
              </a:tabLst>
            </a:pPr>
            <a:r>
              <a:rPr lang="es-ES" sz="1200" b="1" dirty="0" smtClean="0">
                <a:latin typeface="Century Gothic" panose="020B0502020202020204" pitchFamily="34" charset="0"/>
                <a:ea typeface="Calibri" panose="020F0502020204030204" pitchFamily="34" charset="0"/>
                <a:cs typeface="Calibri" panose="020F0502020204030204" pitchFamily="34" charset="0"/>
              </a:rPr>
              <a:t>Número de equipos</a:t>
            </a:r>
            <a:endParaRPr lang="es-EC" sz="1200" b="1" dirty="0">
              <a:latin typeface="Times New Roman" panose="02020603050405020304" pitchFamily="18" charset="0"/>
              <a:ea typeface="Times New Roman" panose="02020603050405020304" pitchFamily="18" charset="0"/>
            </a:endParaRPr>
          </a:p>
          <a:p>
            <a:pPr marL="342900" lvl="0" indent="-342900" algn="just">
              <a:buSzPts val="1000"/>
              <a:buFont typeface="Symbol" panose="05050102010706020507" pitchFamily="18" charset="2"/>
              <a:buChar char=""/>
              <a:tabLst>
                <a:tab pos="457200" algn="l"/>
              </a:tabLst>
            </a:pPr>
            <a:r>
              <a:rPr lang="es-ES" sz="1200" b="1" dirty="0">
                <a:latin typeface="Century Gothic" panose="020B0502020202020204" pitchFamily="34" charset="0"/>
                <a:ea typeface="Calibri" panose="020F0502020204030204" pitchFamily="34" charset="0"/>
                <a:cs typeface="Calibri" panose="020F0502020204030204" pitchFamily="34" charset="0"/>
              </a:rPr>
              <a:t>Avalúo </a:t>
            </a:r>
            <a:r>
              <a:rPr lang="es-ES" sz="1200" dirty="0" smtClean="0">
                <a:latin typeface="Century Gothic" panose="020B0502020202020204" pitchFamily="34" charset="0"/>
                <a:ea typeface="Calibri" panose="020F0502020204030204" pitchFamily="34" charset="0"/>
                <a:cs typeface="Calibri" panose="020F0502020204030204" pitchFamily="34" charset="0"/>
              </a:rPr>
              <a:t>maquinaria principal</a:t>
            </a:r>
            <a:endParaRPr lang="es-EC" sz="1200" dirty="0">
              <a:latin typeface="Times New Roman" panose="02020603050405020304" pitchFamily="18" charset="0"/>
              <a:ea typeface="Times New Roman" panose="02020603050405020304" pitchFamily="18" charset="0"/>
            </a:endParaRPr>
          </a:p>
          <a:p>
            <a:pPr marL="342900" lvl="0" indent="-342900" algn="just">
              <a:buSzPts val="1000"/>
              <a:buFont typeface="Symbol" panose="05050102010706020507" pitchFamily="18" charset="2"/>
              <a:buChar char=""/>
              <a:tabLst>
                <a:tab pos="457200" algn="l"/>
              </a:tabLst>
            </a:pPr>
            <a:r>
              <a:rPr lang="es-ES" sz="1200" b="1" dirty="0">
                <a:latin typeface="Century Gothic" panose="020B0502020202020204" pitchFamily="34" charset="0"/>
                <a:ea typeface="Calibri" panose="020F0502020204030204" pitchFamily="34" charset="0"/>
                <a:cs typeface="Calibri" panose="020F0502020204030204" pitchFamily="34" charset="0"/>
              </a:rPr>
              <a:t>Años de </a:t>
            </a:r>
            <a:r>
              <a:rPr lang="es-ES" sz="1200" b="1" dirty="0" smtClean="0">
                <a:latin typeface="Century Gothic" panose="020B0502020202020204" pitchFamily="34" charset="0"/>
                <a:ea typeface="Calibri" panose="020F0502020204030204" pitchFamily="34" charset="0"/>
                <a:cs typeface="Calibri" panose="020F0502020204030204" pitchFamily="34" charset="0"/>
              </a:rPr>
              <a:t>antigüedad</a:t>
            </a:r>
            <a:endParaRPr lang="es-EC" sz="1200" dirty="0">
              <a:latin typeface="Times New Roman" panose="02020603050405020304" pitchFamily="18" charset="0"/>
              <a:ea typeface="Times New Roman" panose="02020603050405020304" pitchFamily="18" charset="0"/>
            </a:endParaRPr>
          </a:p>
          <a:p>
            <a:pPr marL="342900" lvl="0" indent="-342900" algn="just">
              <a:buSzPts val="1000"/>
              <a:buFont typeface="Symbol" panose="05050102010706020507" pitchFamily="18" charset="2"/>
              <a:buChar char=""/>
              <a:tabLst>
                <a:tab pos="457200" algn="l"/>
              </a:tabLst>
            </a:pPr>
            <a:r>
              <a:rPr lang="es-ES" sz="1200" b="1" dirty="0" smtClean="0">
                <a:latin typeface="Century Gothic" panose="020B0502020202020204" pitchFamily="34" charset="0"/>
                <a:ea typeface="Calibri" panose="020F0502020204030204" pitchFamily="34" charset="0"/>
                <a:cs typeface="Calibri" panose="020F0502020204030204" pitchFamily="34" charset="0"/>
              </a:rPr>
              <a:t>Potencia</a:t>
            </a:r>
            <a:endParaRPr lang="es-EC"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242775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C" dirty="0"/>
              <a:t>Estratificación del Ecuador</a:t>
            </a:r>
          </a:p>
        </p:txBody>
      </p:sp>
      <p:pic>
        <p:nvPicPr>
          <p:cNvPr id="4" name="Picture 4">
            <a:extLst>
              <a:ext uri="{FF2B5EF4-FFF2-40B4-BE49-F238E27FC236}">
                <a16:creationId xmlns="" xmlns:a16="http://schemas.microsoft.com/office/drawing/2014/main" id="{3D9AD80D-A57D-64B3-0FBA-93D4F6AD1726}"/>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55963" y="1347996"/>
            <a:ext cx="4345369" cy="4685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9 CuadroTexto">
            <a:extLst>
              <a:ext uri="{FF2B5EF4-FFF2-40B4-BE49-F238E27FC236}">
                <a16:creationId xmlns="" xmlns:a16="http://schemas.microsoft.com/office/drawing/2014/main" id="{E3345C5C-28D7-337D-4A8B-5835B97AEA2C}"/>
              </a:ext>
            </a:extLst>
          </p:cNvPr>
          <p:cNvSpPr txBox="1"/>
          <p:nvPr/>
        </p:nvSpPr>
        <p:spPr>
          <a:xfrm>
            <a:off x="2649186" y="6338408"/>
            <a:ext cx="1128918" cy="197052"/>
          </a:xfrm>
          <a:prstGeom prst="rect">
            <a:avLst/>
          </a:prstGeom>
          <a:noFill/>
          <a:ln>
            <a:noFill/>
          </a:ln>
        </p:spPr>
        <p:style>
          <a:lnRef idx="2">
            <a:schemeClr val="dk1"/>
          </a:lnRef>
          <a:fillRef idx="1">
            <a:schemeClr val="lt1"/>
          </a:fillRef>
          <a:effectRef idx="0">
            <a:schemeClr val="dk1"/>
          </a:effectRef>
          <a:fontRef idx="minor">
            <a:schemeClr val="dk1"/>
          </a:fontRef>
        </p:style>
        <p:txBody>
          <a:bodyPr wrap="none" lIns="73225" tIns="36613" rIns="73225" bIns="36613" rtlCol="0">
            <a:spAutoFit/>
          </a:bodyPr>
          <a:lstStyle/>
          <a:p>
            <a:r>
              <a:rPr lang="es-EC" sz="800" dirty="0">
                <a:solidFill>
                  <a:prstClr val="black"/>
                </a:solidFill>
              </a:rPr>
              <a:t>MM ESPAC – INEC 2018</a:t>
            </a:r>
            <a:endParaRPr lang="es-ES" sz="800" dirty="0">
              <a:solidFill>
                <a:prstClr val="black"/>
              </a:solidFill>
            </a:endParaRPr>
          </a:p>
        </p:txBody>
      </p:sp>
      <p:sp>
        <p:nvSpPr>
          <p:cNvPr id="6" name="2 Marcador de contenido">
            <a:extLst>
              <a:ext uri="{FF2B5EF4-FFF2-40B4-BE49-F238E27FC236}">
                <a16:creationId xmlns="" xmlns:a16="http://schemas.microsoft.com/office/drawing/2014/main" id="{1ED78001-581F-1BC6-48A5-7DD936896374}"/>
              </a:ext>
            </a:extLst>
          </p:cNvPr>
          <p:cNvSpPr txBox="1">
            <a:spLocks/>
          </p:cNvSpPr>
          <p:nvPr/>
        </p:nvSpPr>
        <p:spPr>
          <a:xfrm>
            <a:off x="6445547" y="1637886"/>
            <a:ext cx="4968241" cy="3041565"/>
          </a:xfrm>
          <a:prstGeom prst="rect">
            <a:avLst/>
          </a:prstGeom>
        </p:spPr>
        <p:txBody>
          <a:bodyPr vert="horz" lIns="73225" tIns="36613" rIns="73225" bIns="36613" rtlCol="0">
            <a:noAutofit/>
          </a:bodyPr>
          <a:lstStyle/>
          <a:p>
            <a:pPr algn="just">
              <a:spcBef>
                <a:spcPct val="20000"/>
              </a:spcBef>
              <a:defRPr/>
            </a:pPr>
            <a:r>
              <a:rPr lang="es-EC" sz="1400" dirty="0">
                <a:solidFill>
                  <a:schemeClr val="tx1">
                    <a:lumMod val="65000"/>
                    <a:lumOff val="35000"/>
                  </a:schemeClr>
                </a:solidFill>
                <a:cs typeface="Arial" panose="020B0604020202020204" pitchFamily="34" charset="0"/>
              </a:rPr>
              <a:t>Para estratificar se generó una cuadrícula uniforme sobre el Ecuador.</a:t>
            </a:r>
          </a:p>
          <a:p>
            <a:pPr algn="just">
              <a:spcBef>
                <a:spcPct val="20000"/>
              </a:spcBef>
              <a:defRPr/>
            </a:pPr>
            <a:r>
              <a:rPr lang="es-EC" sz="1400" dirty="0">
                <a:solidFill>
                  <a:schemeClr val="tx1">
                    <a:lumMod val="65000"/>
                    <a:lumOff val="35000"/>
                  </a:schemeClr>
                </a:solidFill>
                <a:cs typeface="Arial" panose="020B0604020202020204" pitchFamily="34" charset="0"/>
              </a:rPr>
              <a:t>Cada elemento de la cuadrícula se clasificó en función a la intensidad del uso de suelo contenida en la misma.</a:t>
            </a:r>
          </a:p>
          <a:p>
            <a:pPr algn="just">
              <a:spcBef>
                <a:spcPct val="20000"/>
              </a:spcBef>
              <a:defRPr/>
            </a:pPr>
            <a:endParaRPr lang="es-EC" sz="1400" dirty="0">
              <a:solidFill>
                <a:schemeClr val="tx1">
                  <a:lumMod val="65000"/>
                  <a:lumOff val="35000"/>
                </a:schemeClr>
              </a:solidFill>
              <a:cs typeface="Arial" panose="020B0604020202020204" pitchFamily="34" charset="0"/>
            </a:endParaRPr>
          </a:p>
          <a:p>
            <a:pPr algn="just">
              <a:spcBef>
                <a:spcPct val="20000"/>
              </a:spcBef>
              <a:defRPr/>
            </a:pPr>
            <a:r>
              <a:rPr lang="es-EC" sz="1400" dirty="0">
                <a:solidFill>
                  <a:schemeClr val="tx1">
                    <a:lumMod val="65000"/>
                    <a:lumOff val="35000"/>
                  </a:schemeClr>
                </a:solidFill>
                <a:cs typeface="Arial" panose="020B0604020202020204" pitchFamily="34" charset="0"/>
              </a:rPr>
              <a:t>Los conjuntos resultantes de este proceso son los estratos generados para la ronda 2018 de ESPAC.</a:t>
            </a:r>
            <a:endParaRPr lang="es-EC" sz="1100" dirty="0">
              <a:solidFill>
                <a:schemeClr val="tx1">
                  <a:lumMod val="65000"/>
                  <a:lumOff val="35000"/>
                </a:schemeClr>
              </a:solidFill>
              <a:cs typeface="Arial" panose="020B0604020202020204" pitchFamily="34" charset="0"/>
            </a:endParaRPr>
          </a:p>
        </p:txBody>
      </p:sp>
      <p:graphicFrame>
        <p:nvGraphicFramePr>
          <p:cNvPr id="7" name="7 Tabla">
            <a:extLst>
              <a:ext uri="{FF2B5EF4-FFF2-40B4-BE49-F238E27FC236}">
                <a16:creationId xmlns="" xmlns:a16="http://schemas.microsoft.com/office/drawing/2014/main" id="{C455EBE4-0C7C-8D34-2F13-A51EB1821365}"/>
              </a:ext>
            </a:extLst>
          </p:cNvPr>
          <p:cNvGraphicFramePr>
            <a:graphicFrameLocks noGrp="1"/>
          </p:cNvGraphicFramePr>
          <p:nvPr>
            <p:extLst/>
          </p:nvPr>
        </p:nvGraphicFramePr>
        <p:xfrm>
          <a:off x="7405846" y="4216200"/>
          <a:ext cx="3804459" cy="1724246"/>
        </p:xfrm>
        <a:graphic>
          <a:graphicData uri="http://schemas.openxmlformats.org/drawingml/2006/table">
            <a:tbl>
              <a:tblPr firstRow="1" bandRow="1">
                <a:tableStyleId>{ED083AE6-46FA-4A59-8FB0-9F97EB10719F}</a:tableStyleId>
              </a:tblPr>
              <a:tblGrid>
                <a:gridCol w="1268153">
                  <a:extLst>
                    <a:ext uri="{9D8B030D-6E8A-4147-A177-3AD203B41FA5}">
                      <a16:colId xmlns="" xmlns:a16="http://schemas.microsoft.com/office/drawing/2014/main" val="20000"/>
                    </a:ext>
                  </a:extLst>
                </a:gridCol>
                <a:gridCol w="1268153">
                  <a:extLst>
                    <a:ext uri="{9D8B030D-6E8A-4147-A177-3AD203B41FA5}">
                      <a16:colId xmlns="" xmlns:a16="http://schemas.microsoft.com/office/drawing/2014/main" val="20001"/>
                    </a:ext>
                  </a:extLst>
                </a:gridCol>
                <a:gridCol w="1268153">
                  <a:extLst>
                    <a:ext uri="{9D8B030D-6E8A-4147-A177-3AD203B41FA5}">
                      <a16:colId xmlns="" xmlns:a16="http://schemas.microsoft.com/office/drawing/2014/main" val="20002"/>
                    </a:ext>
                  </a:extLst>
                </a:gridCol>
              </a:tblGrid>
              <a:tr h="395570">
                <a:tc>
                  <a:txBody>
                    <a:bodyPr/>
                    <a:lstStyle/>
                    <a:p>
                      <a:pPr algn="ctr">
                        <a:spcAft>
                          <a:spcPts val="0"/>
                        </a:spcAft>
                      </a:pPr>
                      <a:r>
                        <a:rPr lang="es-ES" sz="1200" dirty="0">
                          <a:solidFill>
                            <a:schemeClr val="tx1">
                              <a:lumMod val="65000"/>
                              <a:lumOff val="35000"/>
                            </a:schemeClr>
                          </a:solidFill>
                        </a:rPr>
                        <a:t>Estratos</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solidFill>
                      <a:srgbClr val="FFF2CC"/>
                    </a:solidFill>
                  </a:tcPr>
                </a:tc>
                <a:tc>
                  <a:txBody>
                    <a:bodyPr/>
                    <a:lstStyle/>
                    <a:p>
                      <a:pPr algn="ctr">
                        <a:spcAft>
                          <a:spcPts val="0"/>
                        </a:spcAft>
                      </a:pPr>
                      <a:r>
                        <a:rPr lang="es-ES" sz="1200" dirty="0">
                          <a:solidFill>
                            <a:schemeClr val="tx1">
                              <a:lumMod val="65000"/>
                              <a:lumOff val="35000"/>
                            </a:schemeClr>
                          </a:solidFill>
                        </a:rPr>
                        <a:t>Área del segmento (ha)</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solidFill>
                      <a:srgbClr val="FFF2CC"/>
                    </a:solidFill>
                  </a:tcPr>
                </a:tc>
                <a:tc>
                  <a:txBody>
                    <a:bodyPr/>
                    <a:lstStyle/>
                    <a:p>
                      <a:pPr algn="ctr">
                        <a:spcAft>
                          <a:spcPts val="0"/>
                        </a:spcAft>
                      </a:pPr>
                      <a:r>
                        <a:rPr lang="es-ES" sz="1200" dirty="0">
                          <a:solidFill>
                            <a:schemeClr val="tx1">
                              <a:lumMod val="65000"/>
                              <a:lumOff val="35000"/>
                            </a:schemeClr>
                          </a:solidFill>
                        </a:rPr>
                        <a:t>Intensidad del uso</a:t>
                      </a:r>
                      <a:r>
                        <a:rPr lang="es-ES" sz="1200" baseline="0" dirty="0">
                          <a:solidFill>
                            <a:schemeClr val="tx1">
                              <a:lumMod val="65000"/>
                              <a:lumOff val="35000"/>
                            </a:schemeClr>
                          </a:solidFill>
                        </a:rPr>
                        <a:t> de suelo</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solidFill>
                      <a:srgbClr val="FFF2CC"/>
                    </a:solidFill>
                  </a:tcPr>
                </a:tc>
                <a:extLst>
                  <a:ext uri="{0D108BD9-81ED-4DB2-BD59-A6C34878D82A}">
                    <a16:rowId xmlns="" xmlns:a16="http://schemas.microsoft.com/office/drawing/2014/main" val="10000"/>
                  </a:ext>
                </a:extLst>
              </a:tr>
              <a:tr h="332169">
                <a:tc>
                  <a:txBody>
                    <a:bodyPr/>
                    <a:lstStyle/>
                    <a:p>
                      <a:pPr algn="ctr">
                        <a:spcAft>
                          <a:spcPts val="0"/>
                        </a:spcAft>
                      </a:pPr>
                      <a:r>
                        <a:rPr lang="es-ES" sz="1200" dirty="0">
                          <a:solidFill>
                            <a:schemeClr val="tx1">
                              <a:lumMod val="65000"/>
                              <a:lumOff val="35000"/>
                            </a:schemeClr>
                          </a:solidFill>
                        </a:rPr>
                        <a:t>Estrato 1a</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noFill/>
                  </a:tcPr>
                </a:tc>
                <a:tc>
                  <a:txBody>
                    <a:bodyPr/>
                    <a:lstStyle/>
                    <a:p>
                      <a:pPr algn="ctr">
                        <a:spcAft>
                          <a:spcPts val="0"/>
                        </a:spcAft>
                      </a:pPr>
                      <a:r>
                        <a:rPr lang="es-ES" sz="1200" dirty="0">
                          <a:solidFill>
                            <a:schemeClr val="tx1">
                              <a:lumMod val="65000"/>
                              <a:lumOff val="35000"/>
                            </a:schemeClr>
                          </a:solidFill>
                        </a:rPr>
                        <a:t>9 ha.</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noFill/>
                  </a:tcPr>
                </a:tc>
                <a:tc>
                  <a:txBody>
                    <a:bodyPr/>
                    <a:lstStyle/>
                    <a:p>
                      <a:pPr algn="ctr">
                        <a:spcAft>
                          <a:spcPts val="0"/>
                        </a:spcAft>
                      </a:pPr>
                      <a:r>
                        <a:rPr lang="es-ES" sz="1200" dirty="0">
                          <a:solidFill>
                            <a:schemeClr val="tx1">
                              <a:lumMod val="65000"/>
                              <a:lumOff val="35000"/>
                            </a:schemeClr>
                          </a:solidFill>
                        </a:rPr>
                        <a:t>60 – 100 %</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noFill/>
                  </a:tcPr>
                </a:tc>
                <a:extLst>
                  <a:ext uri="{0D108BD9-81ED-4DB2-BD59-A6C34878D82A}">
                    <a16:rowId xmlns="" xmlns:a16="http://schemas.microsoft.com/office/drawing/2014/main" val="10001"/>
                  </a:ext>
                </a:extLst>
              </a:tr>
              <a:tr h="332169">
                <a:tc>
                  <a:txBody>
                    <a:bodyPr/>
                    <a:lstStyle/>
                    <a:p>
                      <a:pPr algn="ctr">
                        <a:spcAft>
                          <a:spcPts val="0"/>
                        </a:spcAft>
                      </a:pPr>
                      <a:r>
                        <a:rPr lang="es-ES" sz="1200" dirty="0">
                          <a:solidFill>
                            <a:schemeClr val="tx1">
                              <a:lumMod val="65000"/>
                              <a:lumOff val="35000"/>
                            </a:schemeClr>
                          </a:solidFill>
                        </a:rPr>
                        <a:t>Estrato 1b</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tc>
                <a:tc>
                  <a:txBody>
                    <a:bodyPr/>
                    <a:lstStyle/>
                    <a:p>
                      <a:pPr algn="ctr">
                        <a:spcAft>
                          <a:spcPts val="0"/>
                        </a:spcAft>
                      </a:pPr>
                      <a:r>
                        <a:rPr lang="es-ES" sz="1200" dirty="0">
                          <a:solidFill>
                            <a:schemeClr val="tx1">
                              <a:lumMod val="65000"/>
                              <a:lumOff val="35000"/>
                            </a:schemeClr>
                          </a:solidFill>
                        </a:rPr>
                        <a:t>36 ha.</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tc>
                <a:tc>
                  <a:txBody>
                    <a:bodyPr/>
                    <a:lstStyle/>
                    <a:p>
                      <a:pPr algn="ctr">
                        <a:spcAft>
                          <a:spcPts val="0"/>
                        </a:spcAft>
                      </a:pPr>
                      <a:r>
                        <a:rPr lang="es-ES" sz="1200" dirty="0">
                          <a:solidFill>
                            <a:schemeClr val="tx1">
                              <a:lumMod val="65000"/>
                              <a:lumOff val="35000"/>
                            </a:schemeClr>
                          </a:solidFill>
                        </a:rPr>
                        <a:t>60 – 100 %</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tc>
                <a:extLst>
                  <a:ext uri="{0D108BD9-81ED-4DB2-BD59-A6C34878D82A}">
                    <a16:rowId xmlns="" xmlns:a16="http://schemas.microsoft.com/office/drawing/2014/main" val="10002"/>
                  </a:ext>
                </a:extLst>
              </a:tr>
              <a:tr h="332169">
                <a:tc>
                  <a:txBody>
                    <a:bodyPr/>
                    <a:lstStyle/>
                    <a:p>
                      <a:pPr algn="ctr">
                        <a:spcAft>
                          <a:spcPts val="0"/>
                        </a:spcAft>
                      </a:pPr>
                      <a:r>
                        <a:rPr lang="es-ES" sz="1200" dirty="0">
                          <a:solidFill>
                            <a:schemeClr val="tx1">
                              <a:lumMod val="65000"/>
                              <a:lumOff val="35000"/>
                            </a:schemeClr>
                          </a:solidFill>
                        </a:rPr>
                        <a:t>Estrato 2</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noFill/>
                  </a:tcPr>
                </a:tc>
                <a:tc>
                  <a:txBody>
                    <a:bodyPr/>
                    <a:lstStyle/>
                    <a:p>
                      <a:pPr algn="ctr">
                        <a:spcAft>
                          <a:spcPts val="0"/>
                        </a:spcAft>
                      </a:pPr>
                      <a:r>
                        <a:rPr lang="es-ES" sz="1200" dirty="0">
                          <a:solidFill>
                            <a:schemeClr val="tx1">
                              <a:lumMod val="65000"/>
                              <a:lumOff val="35000"/>
                            </a:schemeClr>
                          </a:solidFill>
                        </a:rPr>
                        <a:t>144 ha.</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noFill/>
                  </a:tcPr>
                </a:tc>
                <a:tc>
                  <a:txBody>
                    <a:bodyPr/>
                    <a:lstStyle/>
                    <a:p>
                      <a:pPr algn="ctr">
                        <a:spcAft>
                          <a:spcPts val="0"/>
                        </a:spcAft>
                      </a:pPr>
                      <a:r>
                        <a:rPr lang="es-ES" sz="1200" dirty="0">
                          <a:solidFill>
                            <a:schemeClr val="tx1">
                              <a:lumMod val="65000"/>
                              <a:lumOff val="35000"/>
                            </a:schemeClr>
                          </a:solidFill>
                        </a:rPr>
                        <a:t>20 – 60%</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noFill/>
                  </a:tcPr>
                </a:tc>
                <a:extLst>
                  <a:ext uri="{0D108BD9-81ED-4DB2-BD59-A6C34878D82A}">
                    <a16:rowId xmlns="" xmlns:a16="http://schemas.microsoft.com/office/drawing/2014/main" val="10003"/>
                  </a:ext>
                </a:extLst>
              </a:tr>
              <a:tr h="332169">
                <a:tc>
                  <a:txBody>
                    <a:bodyPr/>
                    <a:lstStyle/>
                    <a:p>
                      <a:pPr algn="ctr">
                        <a:spcAft>
                          <a:spcPts val="0"/>
                        </a:spcAft>
                      </a:pPr>
                      <a:r>
                        <a:rPr lang="es-ES" sz="1200" dirty="0">
                          <a:solidFill>
                            <a:schemeClr val="tx1">
                              <a:lumMod val="65000"/>
                              <a:lumOff val="35000"/>
                            </a:schemeClr>
                          </a:solidFill>
                        </a:rPr>
                        <a:t>Estrato 3</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tc>
                <a:tc>
                  <a:txBody>
                    <a:bodyPr/>
                    <a:lstStyle/>
                    <a:p>
                      <a:pPr algn="ctr">
                        <a:spcAft>
                          <a:spcPts val="0"/>
                        </a:spcAft>
                      </a:pPr>
                      <a:r>
                        <a:rPr lang="es-ES" sz="1200" dirty="0">
                          <a:solidFill>
                            <a:schemeClr val="tx1">
                              <a:lumMod val="65000"/>
                              <a:lumOff val="35000"/>
                            </a:schemeClr>
                          </a:solidFill>
                        </a:rPr>
                        <a:t>576 ha.</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tc>
                <a:tc>
                  <a:txBody>
                    <a:bodyPr/>
                    <a:lstStyle/>
                    <a:p>
                      <a:pPr algn="ctr">
                        <a:spcAft>
                          <a:spcPts val="0"/>
                        </a:spcAft>
                      </a:pPr>
                      <a:r>
                        <a:rPr lang="es-ES" sz="1200" dirty="0">
                          <a:solidFill>
                            <a:schemeClr val="tx1">
                              <a:lumMod val="65000"/>
                              <a:lumOff val="35000"/>
                            </a:schemeClr>
                          </a:solidFill>
                        </a:rPr>
                        <a:t>0 – 20%</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2247990505"/>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rotWithShape="1">
          <a:blip r:embed="rId2"/>
          <a:srcRect t="15090" r="40166"/>
          <a:stretch/>
        </p:blipFill>
        <p:spPr>
          <a:xfrm>
            <a:off x="289924" y="3046497"/>
            <a:ext cx="5226959" cy="2140647"/>
          </a:xfrm>
          <a:prstGeom prst="rect">
            <a:avLst/>
          </a:prstGeom>
        </p:spPr>
      </p:pic>
      <p:sp>
        <p:nvSpPr>
          <p:cNvPr id="9" name="1 Rectángulo"/>
          <p:cNvSpPr txBox="1">
            <a:spLocks/>
          </p:cNvSpPr>
          <p:nvPr/>
        </p:nvSpPr>
        <p:spPr>
          <a:xfrm>
            <a:off x="1023738" y="468559"/>
            <a:ext cx="8300660" cy="493981"/>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3200" b="1" kern="1200">
                <a:solidFill>
                  <a:srgbClr val="212D5A"/>
                </a:solidFill>
                <a:latin typeface="+mj-lt"/>
                <a:ea typeface="+mj-ea"/>
                <a:cs typeface="+mj-cs"/>
              </a:defRPr>
            </a:lvl1pPr>
          </a:lstStyle>
          <a:p>
            <a:r>
              <a:rPr lang="es-EC" sz="2800" dirty="0" smtClean="0"/>
              <a:t>Sección </a:t>
            </a:r>
            <a:r>
              <a:rPr lang="es-EC" sz="2800" dirty="0"/>
              <a:t>II: Infraestructura y </a:t>
            </a:r>
            <a:r>
              <a:rPr lang="es-EC" sz="2800" dirty="0" smtClean="0"/>
              <a:t>Maquinaría</a:t>
            </a:r>
            <a:endParaRPr lang="es-EC" sz="2900" dirty="0"/>
          </a:p>
        </p:txBody>
      </p:sp>
      <p:sp>
        <p:nvSpPr>
          <p:cNvPr id="11" name="Rectángulo 10"/>
          <p:cNvSpPr/>
          <p:nvPr/>
        </p:nvSpPr>
        <p:spPr>
          <a:xfrm>
            <a:off x="348969" y="1292625"/>
            <a:ext cx="9223201" cy="307777"/>
          </a:xfrm>
          <a:prstGeom prst="rect">
            <a:avLst/>
          </a:prstGeom>
        </p:spPr>
        <p:txBody>
          <a:bodyPr wrap="square">
            <a:spAutoFit/>
          </a:bodyPr>
          <a:lstStyle/>
          <a:p>
            <a:r>
              <a:rPr lang="es-MX" sz="1400" b="1" dirty="0" smtClean="0">
                <a:solidFill>
                  <a:srgbClr val="000000"/>
                </a:solidFill>
                <a:latin typeface="Arial" panose="020B0604020202020204" pitchFamily="34" charset="0"/>
              </a:rPr>
              <a:t>8. Para </a:t>
            </a:r>
            <a:r>
              <a:rPr lang="es-MX" sz="1400" b="1" dirty="0">
                <a:solidFill>
                  <a:srgbClr val="000000"/>
                </a:solidFill>
                <a:latin typeface="Arial" panose="020B0604020202020204" pitchFamily="34" charset="0"/>
              </a:rPr>
              <a:t>desarrollar las actividades agropecuarias, usted cuenta con:</a:t>
            </a:r>
            <a:endParaRPr lang="es-EC" sz="1400" dirty="0"/>
          </a:p>
        </p:txBody>
      </p:sp>
      <p:pic>
        <p:nvPicPr>
          <p:cNvPr id="12" name="Imagen 11"/>
          <p:cNvPicPr>
            <a:picLocks noChangeAspect="1"/>
          </p:cNvPicPr>
          <p:nvPr/>
        </p:nvPicPr>
        <p:blipFill rotWithShape="1">
          <a:blip r:embed="rId2"/>
          <a:srcRect l="67906" t="15090"/>
          <a:stretch/>
        </p:blipFill>
        <p:spPr>
          <a:xfrm>
            <a:off x="6222150" y="3038185"/>
            <a:ext cx="2803635" cy="2140647"/>
          </a:xfrm>
          <a:prstGeom prst="rect">
            <a:avLst/>
          </a:prstGeom>
        </p:spPr>
      </p:pic>
      <p:sp>
        <p:nvSpPr>
          <p:cNvPr id="13" name="Flecha derecha 12"/>
          <p:cNvSpPr/>
          <p:nvPr/>
        </p:nvSpPr>
        <p:spPr>
          <a:xfrm>
            <a:off x="5516883" y="4233198"/>
            <a:ext cx="613438" cy="214111"/>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s-EC"/>
          </a:p>
        </p:txBody>
      </p:sp>
      <p:sp>
        <p:nvSpPr>
          <p:cNvPr id="16" name="Rectángulo 15"/>
          <p:cNvSpPr/>
          <p:nvPr/>
        </p:nvSpPr>
        <p:spPr>
          <a:xfrm>
            <a:off x="2577246" y="1732493"/>
            <a:ext cx="2704563" cy="113122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s-EC"/>
          </a:p>
        </p:txBody>
      </p:sp>
      <p:sp>
        <p:nvSpPr>
          <p:cNvPr id="17" name="CuadroTexto 15">
            <a:extLst>
              <a:ext uri="{FF2B5EF4-FFF2-40B4-BE49-F238E27FC236}">
                <a16:creationId xmlns:a16="http://schemas.microsoft.com/office/drawing/2014/main" xmlns="" id="{DA62598B-7189-4D6B-8332-44048FA17F8B}"/>
              </a:ext>
            </a:extLst>
          </p:cNvPr>
          <p:cNvSpPr txBox="1"/>
          <p:nvPr/>
        </p:nvSpPr>
        <p:spPr>
          <a:xfrm>
            <a:off x="6161396" y="1694162"/>
            <a:ext cx="2925142" cy="1169551"/>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just"/>
            <a:r>
              <a:rPr lang="es-MX" sz="1400" b="1" dirty="0" smtClean="0">
                <a:latin typeface="Century Gothic" panose="020B0502020202020204" pitchFamily="34" charset="0"/>
              </a:rPr>
              <a:t>Siempre que use tractor o motocultor </a:t>
            </a:r>
            <a:r>
              <a:rPr lang="es-MX" sz="1400" dirty="0" smtClean="0">
                <a:latin typeface="Century Gothic" panose="020B0502020202020204" pitchFamily="34" charset="0"/>
              </a:rPr>
              <a:t>registre información de los aperos </a:t>
            </a:r>
            <a:r>
              <a:rPr lang="es-MX" sz="1400" dirty="0">
                <a:latin typeface="Century Gothic" panose="020B0502020202020204" pitchFamily="34" charset="0"/>
              </a:rPr>
              <a:t>utilizados para la actividad de preparación del suelo. </a:t>
            </a:r>
          </a:p>
        </p:txBody>
      </p:sp>
      <p:sp>
        <p:nvSpPr>
          <p:cNvPr id="18" name="Cerrar llave 17">
            <a:extLst>
              <a:ext uri="{FF2B5EF4-FFF2-40B4-BE49-F238E27FC236}">
                <a16:creationId xmlns:a16="http://schemas.microsoft.com/office/drawing/2014/main" xmlns="" id="{E6FC592E-9D52-461A-BDBA-02611B5E6024}"/>
              </a:ext>
            </a:extLst>
          </p:cNvPr>
          <p:cNvSpPr/>
          <p:nvPr/>
        </p:nvSpPr>
        <p:spPr>
          <a:xfrm rot="5400000">
            <a:off x="3739352" y="3729410"/>
            <a:ext cx="227280" cy="3158881"/>
          </a:xfrm>
          <a:prstGeom prst="rightBrace">
            <a:avLst>
              <a:gd name="adj1" fmla="val 8333"/>
              <a:gd name="adj2" fmla="val 4921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20" name="CuadroTexto 30">
            <a:extLst>
              <a:ext uri="{FF2B5EF4-FFF2-40B4-BE49-F238E27FC236}">
                <a16:creationId xmlns:a16="http://schemas.microsoft.com/office/drawing/2014/main" xmlns="" id="{94BB82E9-BE57-40D2-9111-5A944DCB2EBF}"/>
              </a:ext>
            </a:extLst>
          </p:cNvPr>
          <p:cNvSpPr txBox="1"/>
          <p:nvPr/>
        </p:nvSpPr>
        <p:spPr>
          <a:xfrm>
            <a:off x="2659379" y="5658323"/>
            <a:ext cx="2540298" cy="307777"/>
          </a:xfrm>
          <a:prstGeom prst="rect">
            <a:avLst/>
          </a:prstGeom>
          <a:noFill/>
          <a:ln w="28575">
            <a:solidFill>
              <a:srgbClr val="FF0000"/>
            </a:solidFill>
          </a:ln>
        </p:spPr>
        <p:txBody>
          <a:bodyPr wrap="square" rtlCol="0">
            <a:spAutoFit/>
          </a:bodyPr>
          <a:lstStyle/>
          <a:p>
            <a:pPr algn="ctr"/>
            <a:r>
              <a:rPr lang="es-MX" sz="1400" dirty="0" smtClean="0">
                <a:latin typeface="Century Gothic" panose="020B0502020202020204" pitchFamily="34" charset="0"/>
              </a:rPr>
              <a:t>Si la maquinaria es propia</a:t>
            </a:r>
            <a:endParaRPr lang="es-EC" sz="1400" dirty="0">
              <a:latin typeface="Century Gothic" panose="020B0502020202020204" pitchFamily="34" charset="0"/>
            </a:endParaRPr>
          </a:p>
        </p:txBody>
      </p:sp>
      <p:sp>
        <p:nvSpPr>
          <p:cNvPr id="2" name="Rectángulo 1"/>
          <p:cNvSpPr/>
          <p:nvPr/>
        </p:nvSpPr>
        <p:spPr>
          <a:xfrm>
            <a:off x="2577246" y="1748984"/>
            <a:ext cx="2675193" cy="1077218"/>
          </a:xfrm>
          <a:prstGeom prst="rect">
            <a:avLst/>
          </a:prstGeom>
        </p:spPr>
        <p:txBody>
          <a:bodyPr wrap="square">
            <a:spAutoFit/>
          </a:bodyPr>
          <a:lstStyle/>
          <a:p>
            <a:pPr algn="ctr"/>
            <a:r>
              <a:rPr lang="es-ES" sz="1600" dirty="0" smtClean="0">
                <a:latin typeface="Century Gothic" panose="020B0502020202020204" pitchFamily="34" charset="0"/>
                <a:ea typeface="Calibri" panose="020F0502020204030204" pitchFamily="34" charset="0"/>
                <a:cs typeface="Calibri" panose="020F0502020204030204" pitchFamily="34" charset="0"/>
              </a:rPr>
              <a:t>El </a:t>
            </a:r>
            <a:r>
              <a:rPr lang="es-ES" sz="1600" dirty="0">
                <a:latin typeface="Century Gothic" panose="020B0502020202020204" pitchFamily="34" charset="0"/>
                <a:ea typeface="Calibri" panose="020F0502020204030204" pitchFamily="34" charset="0"/>
                <a:cs typeface="Calibri" panose="020F0502020204030204" pitchFamily="34" charset="0"/>
              </a:rPr>
              <a:t>avaluó debe registrarse </a:t>
            </a:r>
            <a:r>
              <a:rPr lang="es-ES" sz="1600" dirty="0" smtClean="0">
                <a:latin typeface="Century Gothic" panose="020B0502020202020204" pitchFamily="34" charset="0"/>
                <a:ea typeface="Calibri" panose="020F0502020204030204" pitchFamily="34" charset="0"/>
                <a:cs typeface="Calibri" panose="020F0502020204030204" pitchFamily="34" charset="0"/>
              </a:rPr>
              <a:t>de </a:t>
            </a:r>
            <a:r>
              <a:rPr lang="es-ES" sz="1600" b="1" dirty="0" smtClean="0">
                <a:latin typeface="Century Gothic" panose="020B0502020202020204" pitchFamily="34" charset="0"/>
                <a:ea typeface="Calibri" panose="020F0502020204030204" pitchFamily="34" charset="0"/>
                <a:cs typeface="Calibri" panose="020F0502020204030204" pitchFamily="34" charset="0"/>
              </a:rPr>
              <a:t>una </a:t>
            </a:r>
            <a:r>
              <a:rPr lang="es-ES" sz="1600" b="1" dirty="0">
                <a:latin typeface="Century Gothic" panose="020B0502020202020204" pitchFamily="34" charset="0"/>
                <a:ea typeface="Calibri" panose="020F0502020204030204" pitchFamily="34" charset="0"/>
                <a:cs typeface="Calibri" panose="020F0502020204030204" pitchFamily="34" charset="0"/>
              </a:rPr>
              <a:t>sola </a:t>
            </a:r>
            <a:r>
              <a:rPr lang="es-ES" sz="1600" b="1" dirty="0" smtClean="0">
                <a:latin typeface="Century Gothic" panose="020B0502020202020204" pitchFamily="34" charset="0"/>
                <a:ea typeface="Calibri" panose="020F0502020204030204" pitchFamily="34" charset="0"/>
                <a:cs typeface="Calibri" panose="020F0502020204030204" pitchFamily="34" charset="0"/>
              </a:rPr>
              <a:t>maquina la que considere principal</a:t>
            </a:r>
            <a:endParaRPr lang="es-EC" sz="1600" dirty="0"/>
          </a:p>
        </p:txBody>
      </p:sp>
      <p:sp>
        <p:nvSpPr>
          <p:cNvPr id="21" name="Flecha derecha 20"/>
          <p:cNvSpPr/>
          <p:nvPr/>
        </p:nvSpPr>
        <p:spPr>
          <a:xfrm>
            <a:off x="5517741" y="4557503"/>
            <a:ext cx="613438" cy="214111"/>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s-EC"/>
          </a:p>
        </p:txBody>
      </p:sp>
      <p:sp>
        <p:nvSpPr>
          <p:cNvPr id="3" name="Rectángulo 2"/>
          <p:cNvSpPr/>
          <p:nvPr/>
        </p:nvSpPr>
        <p:spPr>
          <a:xfrm>
            <a:off x="547489" y="6013971"/>
            <a:ext cx="10566628" cy="738664"/>
          </a:xfrm>
          <a:prstGeom prst="rect">
            <a:avLst/>
          </a:prstGeom>
        </p:spPr>
        <p:txBody>
          <a:bodyPr wrap="square">
            <a:spAutoFit/>
          </a:bodyPr>
          <a:lstStyle/>
          <a:p>
            <a:pPr algn="just">
              <a:spcAft>
                <a:spcPts val="0"/>
              </a:spcAft>
            </a:pPr>
            <a:r>
              <a:rPr lang="es-ES" sz="1400" dirty="0">
                <a:latin typeface="Century Gothic" panose="020B0502020202020204" pitchFamily="34" charset="0"/>
                <a:ea typeface="Calibri" panose="020F0502020204030204" pitchFamily="34" charset="0"/>
              </a:rPr>
              <a:t>Tenga en cuenta que el tractor y el motocultor son máquinas cuya función principal es remolcar o accionar otros implementos que ejecutan labores </a:t>
            </a:r>
            <a:r>
              <a:rPr lang="es-ES" sz="1400" dirty="0" smtClean="0">
                <a:latin typeface="Century Gothic" panose="020B0502020202020204" pitchFamily="34" charset="0"/>
                <a:ea typeface="Calibri" panose="020F0502020204030204" pitchFamily="34" charset="0"/>
              </a:rPr>
              <a:t>específicas (aperos de labranza), </a:t>
            </a:r>
            <a:r>
              <a:rPr lang="es-ES" sz="1400" dirty="0">
                <a:latin typeface="Century Gothic" panose="020B0502020202020204" pitchFamily="34" charset="0"/>
                <a:ea typeface="Calibri" panose="020F0502020204030204" pitchFamily="34" charset="0"/>
              </a:rPr>
              <a:t>como el arado, la rastra o la fresadora, todos ellos empleados comúnmente en la preparación del terreno para cultivos.</a:t>
            </a:r>
            <a:endParaRPr lang="es-EC" sz="1400" dirty="0">
              <a:effectLst/>
              <a:latin typeface="Calibri" panose="020F0502020204030204" pitchFamily="34" charset="0"/>
              <a:ea typeface="Calibri" panose="020F0502020204030204" pitchFamily="34" charset="0"/>
            </a:endParaRPr>
          </a:p>
        </p:txBody>
      </p:sp>
      <p:pic>
        <p:nvPicPr>
          <p:cNvPr id="5" name="Imagen 4"/>
          <p:cNvPicPr>
            <a:picLocks noChangeAspect="1"/>
          </p:cNvPicPr>
          <p:nvPr/>
        </p:nvPicPr>
        <p:blipFill>
          <a:blip r:embed="rId3"/>
          <a:stretch>
            <a:fillRect/>
          </a:stretch>
        </p:blipFill>
        <p:spPr>
          <a:xfrm>
            <a:off x="9441541" y="1172579"/>
            <a:ext cx="2439119" cy="1539476"/>
          </a:xfrm>
          <a:prstGeom prst="rect">
            <a:avLst/>
          </a:prstGeom>
        </p:spPr>
      </p:pic>
      <p:pic>
        <p:nvPicPr>
          <p:cNvPr id="6" name="Imagen 5"/>
          <p:cNvPicPr>
            <a:picLocks noChangeAspect="1"/>
          </p:cNvPicPr>
          <p:nvPr/>
        </p:nvPicPr>
        <p:blipFill>
          <a:blip r:embed="rId4"/>
          <a:stretch>
            <a:fillRect/>
          </a:stretch>
        </p:blipFill>
        <p:spPr>
          <a:xfrm>
            <a:off x="9843074" y="2816246"/>
            <a:ext cx="1514206" cy="1691628"/>
          </a:xfrm>
          <a:prstGeom prst="rect">
            <a:avLst/>
          </a:prstGeom>
        </p:spPr>
      </p:pic>
      <p:pic>
        <p:nvPicPr>
          <p:cNvPr id="8" name="Imagen 7"/>
          <p:cNvPicPr>
            <a:picLocks noChangeAspect="1"/>
          </p:cNvPicPr>
          <p:nvPr/>
        </p:nvPicPr>
        <p:blipFill>
          <a:blip r:embed="rId5"/>
          <a:stretch>
            <a:fillRect/>
          </a:stretch>
        </p:blipFill>
        <p:spPr>
          <a:xfrm>
            <a:off x="9491418" y="4607781"/>
            <a:ext cx="2439119" cy="1377971"/>
          </a:xfrm>
          <a:prstGeom prst="rect">
            <a:avLst/>
          </a:prstGeom>
        </p:spPr>
      </p:pic>
      <p:sp>
        <p:nvSpPr>
          <p:cNvPr id="22" name="CuadroTexto 30">
            <a:extLst>
              <a:ext uri="{FF2B5EF4-FFF2-40B4-BE49-F238E27FC236}">
                <a16:creationId xmlns:a16="http://schemas.microsoft.com/office/drawing/2014/main" xmlns="" id="{94BB82E9-BE57-40D2-9111-5A944DCB2EBF}"/>
              </a:ext>
            </a:extLst>
          </p:cNvPr>
          <p:cNvSpPr txBox="1"/>
          <p:nvPr/>
        </p:nvSpPr>
        <p:spPr>
          <a:xfrm>
            <a:off x="6130321" y="5353304"/>
            <a:ext cx="3127719" cy="307777"/>
          </a:xfrm>
          <a:prstGeom prst="rect">
            <a:avLst/>
          </a:prstGeom>
          <a:noFill/>
          <a:ln w="28575">
            <a:solidFill>
              <a:srgbClr val="FF0000"/>
            </a:solidFill>
          </a:ln>
        </p:spPr>
        <p:txBody>
          <a:bodyPr wrap="square" rtlCol="0">
            <a:spAutoFit/>
          </a:bodyPr>
          <a:lstStyle/>
          <a:p>
            <a:pPr algn="ctr"/>
            <a:r>
              <a:rPr lang="es-MX" sz="1400" dirty="0" err="1" smtClean="0">
                <a:latin typeface="Century Gothic" panose="020B0502020202020204" pitchFamily="34" charset="0"/>
              </a:rPr>
              <a:t>Fangueador</a:t>
            </a:r>
            <a:r>
              <a:rPr lang="es-MX" sz="1400" dirty="0" smtClean="0">
                <a:latin typeface="Century Gothic" panose="020B0502020202020204" pitchFamily="34" charset="0"/>
              </a:rPr>
              <a:t> para cultivo de arroz </a:t>
            </a:r>
            <a:endParaRPr lang="es-EC" sz="1400" dirty="0">
              <a:latin typeface="Century Gothic" panose="020B0502020202020204" pitchFamily="34" charset="0"/>
            </a:endParaRPr>
          </a:p>
        </p:txBody>
      </p:sp>
    </p:spTree>
    <p:extLst>
      <p:ext uri="{BB962C8B-B14F-4D97-AF65-F5344CB8AC3E}">
        <p14:creationId xmlns:p14="http://schemas.microsoft.com/office/powerpoint/2010/main" val="11891812"/>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6 Diagrama"/>
          <p:cNvGraphicFramePr/>
          <p:nvPr>
            <p:extLst/>
          </p:nvPr>
        </p:nvGraphicFramePr>
        <p:xfrm>
          <a:off x="302027" y="3861048"/>
          <a:ext cx="11095646" cy="24009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9 Imagen"/>
          <p:cNvPicPr/>
          <p:nvPr/>
        </p:nvPicPr>
        <p:blipFill rotWithShape="1">
          <a:blip r:embed="rId7"/>
          <a:srcRect t="5762"/>
          <a:stretch/>
        </p:blipFill>
        <p:spPr bwMode="auto">
          <a:xfrm>
            <a:off x="2343520" y="1412776"/>
            <a:ext cx="8136904" cy="2376264"/>
          </a:xfrm>
          <a:prstGeom prst="rect">
            <a:avLst/>
          </a:prstGeom>
          <a:ln>
            <a:noFill/>
          </a:ln>
          <a:extLst>
            <a:ext uri="{53640926-AAD7-44D8-BBD7-CCE9431645EC}">
              <a14:shadowObscured xmlns:a14="http://schemas.microsoft.com/office/drawing/2010/main"/>
            </a:ext>
          </a:extLst>
        </p:spPr>
      </p:pic>
      <p:sp>
        <p:nvSpPr>
          <p:cNvPr id="8" name="1 Rectángulo"/>
          <p:cNvSpPr txBox="1">
            <a:spLocks/>
          </p:cNvSpPr>
          <p:nvPr/>
        </p:nvSpPr>
        <p:spPr>
          <a:xfrm>
            <a:off x="1023738" y="468559"/>
            <a:ext cx="8300660" cy="493981"/>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3200" b="1" kern="1200">
                <a:solidFill>
                  <a:srgbClr val="212D5A"/>
                </a:solidFill>
                <a:latin typeface="+mj-lt"/>
                <a:ea typeface="+mj-ea"/>
                <a:cs typeface="+mj-cs"/>
              </a:defRPr>
            </a:lvl1pPr>
          </a:lstStyle>
          <a:p>
            <a:r>
              <a:rPr lang="es-EC" sz="2800" dirty="0" smtClean="0"/>
              <a:t>Sección </a:t>
            </a:r>
            <a:r>
              <a:rPr lang="es-EC" sz="2800" dirty="0"/>
              <a:t>II: Infraestructura y </a:t>
            </a:r>
            <a:r>
              <a:rPr lang="es-EC" sz="2800" dirty="0" smtClean="0"/>
              <a:t>Maquinaría</a:t>
            </a:r>
            <a:endParaRPr lang="es-EC" sz="2900" dirty="0"/>
          </a:p>
        </p:txBody>
      </p:sp>
    </p:spTree>
    <p:extLst>
      <p:ext uri="{BB962C8B-B14F-4D97-AF65-F5344CB8AC3E}">
        <p14:creationId xmlns:p14="http://schemas.microsoft.com/office/powerpoint/2010/main" val="2417397049"/>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1 Rectángulo"/>
          <p:cNvSpPr txBox="1">
            <a:spLocks/>
          </p:cNvSpPr>
          <p:nvPr/>
        </p:nvSpPr>
        <p:spPr>
          <a:xfrm>
            <a:off x="1023738" y="468559"/>
            <a:ext cx="8300660" cy="493981"/>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3200" b="1" kern="1200">
                <a:solidFill>
                  <a:srgbClr val="212D5A"/>
                </a:solidFill>
                <a:latin typeface="+mj-lt"/>
                <a:ea typeface="+mj-ea"/>
                <a:cs typeface="+mj-cs"/>
              </a:defRPr>
            </a:lvl1pPr>
          </a:lstStyle>
          <a:p>
            <a:r>
              <a:rPr lang="es-EC" sz="2800" dirty="0" smtClean="0"/>
              <a:t>Sección </a:t>
            </a:r>
            <a:r>
              <a:rPr lang="es-EC" sz="2800" dirty="0"/>
              <a:t>II: Infraestructura y </a:t>
            </a:r>
            <a:r>
              <a:rPr lang="es-EC" sz="2800" dirty="0" smtClean="0"/>
              <a:t>Maquinaría</a:t>
            </a:r>
            <a:endParaRPr lang="es-EC" sz="2900" dirty="0"/>
          </a:p>
        </p:txBody>
      </p:sp>
      <p:graphicFrame>
        <p:nvGraphicFramePr>
          <p:cNvPr id="10" name="Tabla 9"/>
          <p:cNvGraphicFramePr>
            <a:graphicFrameLocks noGrp="1"/>
          </p:cNvGraphicFramePr>
          <p:nvPr>
            <p:extLst/>
          </p:nvPr>
        </p:nvGraphicFramePr>
        <p:xfrm>
          <a:off x="432610" y="2059520"/>
          <a:ext cx="6531608" cy="2965061"/>
        </p:xfrm>
        <a:graphic>
          <a:graphicData uri="http://schemas.openxmlformats.org/drawingml/2006/table">
            <a:tbl>
              <a:tblPr firstRow="1" firstCol="1" bandRow="1">
                <a:tableStyleId>{E8B1032C-EA38-4F05-BA0D-38AFFFC7BED3}</a:tableStyleId>
              </a:tblPr>
              <a:tblGrid>
                <a:gridCol w="1123161"/>
                <a:gridCol w="917967"/>
                <a:gridCol w="991405"/>
                <a:gridCol w="1217477"/>
                <a:gridCol w="1159158"/>
                <a:gridCol w="1122440"/>
              </a:tblGrid>
              <a:tr h="480256">
                <a:tc>
                  <a:txBody>
                    <a:bodyPr/>
                    <a:lstStyle/>
                    <a:p>
                      <a:pPr algn="ctr">
                        <a:spcAft>
                          <a:spcPts val="0"/>
                        </a:spcAft>
                      </a:pPr>
                      <a:r>
                        <a:rPr lang="es-CR" sz="1200" dirty="0">
                          <a:effectLst/>
                        </a:rPr>
                        <a:t>Equipo</a:t>
                      </a:r>
                      <a:endParaRPr lang="es-EC"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Potencia (HP)</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dirty="0">
                          <a:effectLst/>
                        </a:rPr>
                        <a:t>Potencia (KW)</a:t>
                      </a:r>
                      <a:endParaRPr lang="es-EC"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Nuevo (USD)</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Usado (USD)</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Marcas Comunes</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668183">
                <a:tc>
                  <a:txBody>
                    <a:bodyPr/>
                    <a:lstStyle/>
                    <a:p>
                      <a:pPr algn="ctr">
                        <a:spcAft>
                          <a:spcPts val="0"/>
                        </a:spcAft>
                      </a:pPr>
                      <a:r>
                        <a:rPr lang="es-CR" sz="1200">
                          <a:effectLst/>
                        </a:rPr>
                        <a:t>Motocultor</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5–12 HP</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3,7–9 KW</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2.500 – 6.000</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1.000 – 3.500</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Kubota, Yanmar, Honda</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668183">
                <a:tc>
                  <a:txBody>
                    <a:bodyPr/>
                    <a:lstStyle/>
                    <a:p>
                      <a:pPr algn="ctr">
                        <a:spcAft>
                          <a:spcPts val="0"/>
                        </a:spcAft>
                      </a:pPr>
                      <a:r>
                        <a:rPr lang="es-CR" sz="1200">
                          <a:effectLst/>
                        </a:rPr>
                        <a:t>Tractor Pequeño</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25–50 HP</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18,6–37,3 KW</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15.000 – 35.000</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8.000 – 20.000</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John Deere 3028E, Kubota M40</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668183">
                <a:tc>
                  <a:txBody>
                    <a:bodyPr/>
                    <a:lstStyle/>
                    <a:p>
                      <a:pPr algn="ctr">
                        <a:spcAft>
                          <a:spcPts val="0"/>
                        </a:spcAft>
                      </a:pPr>
                      <a:r>
                        <a:rPr lang="es-CR" sz="1200">
                          <a:effectLst/>
                        </a:rPr>
                        <a:t>Tractor Mediano</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50–100 HP</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37,3–74,6 KW</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40.000 – 80.000</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25.000 – 50.000</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New Holland 5610, Massey Ferguson</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480256">
                <a:tc>
                  <a:txBody>
                    <a:bodyPr/>
                    <a:lstStyle/>
                    <a:p>
                      <a:pPr algn="ctr">
                        <a:spcAft>
                          <a:spcPts val="0"/>
                        </a:spcAft>
                      </a:pPr>
                      <a:r>
                        <a:rPr lang="es-CR" sz="1200">
                          <a:effectLst/>
                        </a:rPr>
                        <a:t>Tractor Grande</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100+ HP</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74,6+ KW</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90.000 – 200.000+</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a:effectLst/>
                        </a:rPr>
                        <a:t>50.000 – 120.000</a:t>
                      </a:r>
                      <a:endParaRPr lang="es-EC"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s-CR" sz="1200" dirty="0">
                          <a:effectLst/>
                        </a:rPr>
                        <a:t>John </a:t>
                      </a:r>
                      <a:r>
                        <a:rPr lang="es-CR" sz="1200" dirty="0" err="1">
                          <a:effectLst/>
                        </a:rPr>
                        <a:t>Deere</a:t>
                      </a:r>
                      <a:r>
                        <a:rPr lang="es-CR" sz="1200" dirty="0">
                          <a:effectLst/>
                        </a:rPr>
                        <a:t> 6130, Case IH</a:t>
                      </a:r>
                      <a:endParaRPr lang="es-EC"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graphicFrame>
        <p:nvGraphicFramePr>
          <p:cNvPr id="11" name="13 Diagrama"/>
          <p:cNvGraphicFramePr/>
          <p:nvPr>
            <p:extLst/>
          </p:nvPr>
        </p:nvGraphicFramePr>
        <p:xfrm>
          <a:off x="6827557" y="1190260"/>
          <a:ext cx="5678480" cy="51372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Rectángulo 11"/>
          <p:cNvSpPr/>
          <p:nvPr/>
        </p:nvSpPr>
        <p:spPr>
          <a:xfrm>
            <a:off x="545397" y="1535607"/>
            <a:ext cx="4732386" cy="369332"/>
          </a:xfrm>
          <a:prstGeom prst="rect">
            <a:avLst/>
          </a:prstGeom>
        </p:spPr>
        <p:txBody>
          <a:bodyPr wrap="none">
            <a:spAutoFit/>
          </a:bodyPr>
          <a:lstStyle/>
          <a:p>
            <a:r>
              <a:rPr lang="es-EC" b="1" dirty="0">
                <a:latin typeface="Century Gothic" panose="020B0502020202020204" pitchFamily="34" charset="0"/>
                <a:ea typeface="Calibri" panose="020F0502020204030204" pitchFamily="34" charset="0"/>
                <a:cs typeface="Times New Roman" panose="02020603050405020304" pitchFamily="18" charset="0"/>
              </a:rPr>
              <a:t>Maquinaria </a:t>
            </a:r>
            <a:r>
              <a:rPr lang="es-EC" b="1" dirty="0" smtClean="0">
                <a:latin typeface="Century Gothic" panose="020B0502020202020204" pitchFamily="34" charset="0"/>
                <a:ea typeface="Calibri" panose="020F0502020204030204" pitchFamily="34" charset="0"/>
                <a:cs typeface="Times New Roman" panose="02020603050405020304" pitchFamily="18" charset="0"/>
              </a:rPr>
              <a:t>agrícola datos referenciales </a:t>
            </a:r>
            <a:endParaRPr lang="es-EC" dirty="0"/>
          </a:p>
        </p:txBody>
      </p:sp>
    </p:spTree>
    <p:extLst>
      <p:ext uri="{BB962C8B-B14F-4D97-AF65-F5344CB8AC3E}">
        <p14:creationId xmlns:p14="http://schemas.microsoft.com/office/powerpoint/2010/main" val="642834972"/>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7 Rectángulo"/>
          <p:cNvSpPr/>
          <p:nvPr/>
        </p:nvSpPr>
        <p:spPr>
          <a:xfrm>
            <a:off x="332509" y="4618253"/>
            <a:ext cx="4587978" cy="193899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s-EC" sz="1200" dirty="0"/>
              <a:t>El objetivo es determinar el número de productores/as que utilizan herramientas que les ayudan a mecanizar la labor de siembra y trasplante de cultivos en el suelo. Estas herramientas pueden usarse de forma manual o acoplada a un tractor para acelerar esta actividad (mecánicas).</a:t>
            </a:r>
          </a:p>
          <a:p>
            <a:pPr algn="just"/>
            <a:endParaRPr lang="es-EC" sz="1200" dirty="0"/>
          </a:p>
          <a:p>
            <a:pPr algn="just"/>
            <a:r>
              <a:rPr lang="es-ES" sz="1200" dirty="0"/>
              <a:t>El avaluó de la maquinaria se </a:t>
            </a:r>
            <a:r>
              <a:rPr lang="es-ES" sz="1200" dirty="0" smtClean="0"/>
              <a:t>registra:</a:t>
            </a:r>
          </a:p>
          <a:p>
            <a:pPr algn="just"/>
            <a:r>
              <a:rPr lang="es-ES" sz="1200" dirty="0" smtClean="0"/>
              <a:t>Cuando la </a:t>
            </a:r>
            <a:r>
              <a:rPr lang="es-ES" sz="1200" dirty="0"/>
              <a:t>PP sea propietaria de la </a:t>
            </a:r>
            <a:r>
              <a:rPr lang="es-ES" sz="1200" dirty="0" smtClean="0"/>
              <a:t>misma</a:t>
            </a:r>
            <a:endParaRPr lang="es-ES" sz="1200" dirty="0"/>
          </a:p>
          <a:p>
            <a:pPr algn="just"/>
            <a:r>
              <a:rPr lang="es-ES" sz="1200" dirty="0" smtClean="0"/>
              <a:t>Se registra de una sola maquina en el caso de que exista mas de una </a:t>
            </a:r>
          </a:p>
          <a:p>
            <a:pPr algn="just"/>
            <a:r>
              <a:rPr lang="es-ES" sz="1200" dirty="0" smtClean="0"/>
              <a:t>Se registra el valor de la maquinaria principal </a:t>
            </a:r>
            <a:endParaRPr lang="es-EC" sz="1200" dirty="0"/>
          </a:p>
        </p:txBody>
      </p:sp>
      <p:graphicFrame>
        <p:nvGraphicFramePr>
          <p:cNvPr id="11" name="13 Diagrama"/>
          <p:cNvGraphicFramePr/>
          <p:nvPr>
            <p:extLst/>
          </p:nvPr>
        </p:nvGraphicFramePr>
        <p:xfrm>
          <a:off x="5383912" y="637598"/>
          <a:ext cx="6702794" cy="53992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4" name="Imagen 13"/>
          <p:cNvPicPr>
            <a:picLocks noChangeAspect="1"/>
          </p:cNvPicPr>
          <p:nvPr/>
        </p:nvPicPr>
        <p:blipFill>
          <a:blip r:embed="rId7"/>
          <a:stretch>
            <a:fillRect/>
          </a:stretch>
        </p:blipFill>
        <p:spPr>
          <a:xfrm>
            <a:off x="332509" y="1560270"/>
            <a:ext cx="4587978" cy="2825086"/>
          </a:xfrm>
          <a:prstGeom prst="rect">
            <a:avLst/>
          </a:prstGeom>
        </p:spPr>
      </p:pic>
      <p:sp>
        <p:nvSpPr>
          <p:cNvPr id="16" name="1 Rectángulo"/>
          <p:cNvSpPr txBox="1">
            <a:spLocks/>
          </p:cNvSpPr>
          <p:nvPr/>
        </p:nvSpPr>
        <p:spPr>
          <a:xfrm>
            <a:off x="1023738" y="468559"/>
            <a:ext cx="8300660" cy="493981"/>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3200" b="1" kern="1200">
                <a:solidFill>
                  <a:srgbClr val="212D5A"/>
                </a:solidFill>
                <a:latin typeface="+mj-lt"/>
                <a:ea typeface="+mj-ea"/>
                <a:cs typeface="+mj-cs"/>
              </a:defRPr>
            </a:lvl1pPr>
          </a:lstStyle>
          <a:p>
            <a:r>
              <a:rPr lang="es-EC" sz="2800" dirty="0" smtClean="0"/>
              <a:t>Sección </a:t>
            </a:r>
            <a:r>
              <a:rPr lang="es-EC" sz="2800" dirty="0"/>
              <a:t>II: Infraestructura y </a:t>
            </a:r>
            <a:r>
              <a:rPr lang="es-EC" sz="2800" dirty="0" smtClean="0"/>
              <a:t>Maquinaría</a:t>
            </a:r>
            <a:endParaRPr lang="es-EC" sz="2900" dirty="0"/>
          </a:p>
        </p:txBody>
      </p:sp>
      <p:sp>
        <p:nvSpPr>
          <p:cNvPr id="17" name="Rectángulo 16"/>
          <p:cNvSpPr/>
          <p:nvPr/>
        </p:nvSpPr>
        <p:spPr>
          <a:xfrm>
            <a:off x="5883564" y="5711945"/>
            <a:ext cx="6096000" cy="954107"/>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ctr"/>
            <a:r>
              <a:rPr lang="es-EC" sz="1400" dirty="0">
                <a:latin typeface="Century Gothic" panose="020B0502020202020204" pitchFamily="34" charset="0"/>
                <a:ea typeface="Calibri" panose="020F0502020204030204" pitchFamily="34" charset="0"/>
                <a:cs typeface="Times New Roman" panose="02020603050405020304" pitchFamily="18" charset="0"/>
              </a:rPr>
              <a:t>Tome en cuenta que </a:t>
            </a:r>
            <a:r>
              <a:rPr lang="es-EC" sz="1400" b="1" dirty="0">
                <a:latin typeface="Century Gothic" panose="020B0502020202020204" pitchFamily="34" charset="0"/>
                <a:ea typeface="Calibri" panose="020F0502020204030204" pitchFamily="34" charset="0"/>
                <a:cs typeface="Times New Roman" panose="02020603050405020304" pitchFamily="18" charset="0"/>
              </a:rPr>
              <a:t>siembra</a:t>
            </a:r>
            <a:r>
              <a:rPr lang="es-EC" sz="1400" dirty="0">
                <a:latin typeface="Century Gothic" panose="020B0502020202020204" pitchFamily="34" charset="0"/>
                <a:ea typeface="Calibri" panose="020F0502020204030204" pitchFamily="34" charset="0"/>
                <a:cs typeface="Times New Roman" panose="02020603050405020304" pitchFamily="18" charset="0"/>
              </a:rPr>
              <a:t> se refiere a la actividad de depositar una semilla, </a:t>
            </a:r>
            <a:r>
              <a:rPr lang="es-EC" sz="1400" b="1" dirty="0">
                <a:latin typeface="Century Gothic" panose="020B0502020202020204" pitchFamily="34" charset="0"/>
                <a:ea typeface="Calibri" panose="020F0502020204030204" pitchFamily="34" charset="0"/>
                <a:cs typeface="Times New Roman" panose="02020603050405020304" pitchFamily="18" charset="0"/>
              </a:rPr>
              <a:t>plantar</a:t>
            </a:r>
            <a:r>
              <a:rPr lang="es-EC" sz="1400" dirty="0">
                <a:latin typeface="Century Gothic" panose="020B0502020202020204" pitchFamily="34" charset="0"/>
                <a:ea typeface="Calibri" panose="020F0502020204030204" pitchFamily="34" charset="0"/>
                <a:cs typeface="Times New Roman" panose="02020603050405020304" pitchFamily="18" charset="0"/>
              </a:rPr>
              <a:t> es depositar un bulbo o tubérculo en el suelo, mientras que </a:t>
            </a:r>
            <a:r>
              <a:rPr lang="es-EC" sz="1400" b="1" dirty="0">
                <a:latin typeface="Century Gothic" panose="020B0502020202020204" pitchFamily="34" charset="0"/>
                <a:ea typeface="Calibri" panose="020F0502020204030204" pitchFamily="34" charset="0"/>
                <a:cs typeface="Times New Roman" panose="02020603050405020304" pitchFamily="18" charset="0"/>
              </a:rPr>
              <a:t>trasplante</a:t>
            </a:r>
            <a:r>
              <a:rPr lang="es-EC" sz="1400" dirty="0">
                <a:latin typeface="Century Gothic" panose="020B0502020202020204" pitchFamily="34" charset="0"/>
                <a:ea typeface="Calibri" panose="020F0502020204030204" pitchFamily="34" charset="0"/>
                <a:cs typeface="Times New Roman" panose="02020603050405020304" pitchFamily="18" charset="0"/>
              </a:rPr>
              <a:t> se refiere al establecimiento de una plántula en el suelo por ejemplo de hortalizas con pilón.</a:t>
            </a:r>
            <a:endParaRPr lang="es-EC" sz="1400" dirty="0"/>
          </a:p>
        </p:txBody>
      </p:sp>
    </p:spTree>
    <p:extLst>
      <p:ext uri="{BB962C8B-B14F-4D97-AF65-F5344CB8AC3E}">
        <p14:creationId xmlns:p14="http://schemas.microsoft.com/office/powerpoint/2010/main" val="797116693"/>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10 Diagrama"/>
          <p:cNvGraphicFramePr/>
          <p:nvPr>
            <p:extLst/>
          </p:nvPr>
        </p:nvGraphicFramePr>
        <p:xfrm>
          <a:off x="5660967" y="1224169"/>
          <a:ext cx="6350924" cy="54343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Imagen 6"/>
          <p:cNvPicPr>
            <a:picLocks noChangeAspect="1"/>
          </p:cNvPicPr>
          <p:nvPr/>
        </p:nvPicPr>
        <p:blipFill>
          <a:blip r:embed="rId7"/>
          <a:stretch>
            <a:fillRect/>
          </a:stretch>
        </p:blipFill>
        <p:spPr>
          <a:xfrm>
            <a:off x="267474" y="2051151"/>
            <a:ext cx="4811603" cy="3143232"/>
          </a:xfrm>
          <a:prstGeom prst="rect">
            <a:avLst/>
          </a:prstGeom>
        </p:spPr>
      </p:pic>
      <p:sp>
        <p:nvSpPr>
          <p:cNvPr id="9" name="1 Rectángulo"/>
          <p:cNvSpPr txBox="1">
            <a:spLocks/>
          </p:cNvSpPr>
          <p:nvPr/>
        </p:nvSpPr>
        <p:spPr>
          <a:xfrm>
            <a:off x="1023738" y="468559"/>
            <a:ext cx="8300660" cy="493981"/>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3200" b="1" kern="1200">
                <a:solidFill>
                  <a:srgbClr val="212D5A"/>
                </a:solidFill>
                <a:latin typeface="+mj-lt"/>
                <a:ea typeface="+mj-ea"/>
                <a:cs typeface="+mj-cs"/>
              </a:defRPr>
            </a:lvl1pPr>
          </a:lstStyle>
          <a:p>
            <a:r>
              <a:rPr lang="es-EC" sz="2800" dirty="0" smtClean="0"/>
              <a:t>Sección </a:t>
            </a:r>
            <a:r>
              <a:rPr lang="es-EC" sz="2800" dirty="0"/>
              <a:t>II: Infraestructura y </a:t>
            </a:r>
            <a:r>
              <a:rPr lang="es-EC" sz="2800" dirty="0" smtClean="0"/>
              <a:t>Maquinaría</a:t>
            </a:r>
            <a:endParaRPr lang="es-EC" sz="2900" dirty="0"/>
          </a:p>
        </p:txBody>
      </p:sp>
    </p:spTree>
    <p:extLst>
      <p:ext uri="{BB962C8B-B14F-4D97-AF65-F5344CB8AC3E}">
        <p14:creationId xmlns:p14="http://schemas.microsoft.com/office/powerpoint/2010/main" val="3737348075"/>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9 Diagrama"/>
          <p:cNvGraphicFramePr/>
          <p:nvPr>
            <p:extLst/>
          </p:nvPr>
        </p:nvGraphicFramePr>
        <p:xfrm>
          <a:off x="5677593" y="1199183"/>
          <a:ext cx="6434051" cy="51372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1 Rectángulo"/>
          <p:cNvSpPr txBox="1">
            <a:spLocks/>
          </p:cNvSpPr>
          <p:nvPr/>
        </p:nvSpPr>
        <p:spPr>
          <a:xfrm>
            <a:off x="1023738" y="468559"/>
            <a:ext cx="8300660" cy="493981"/>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3200" b="1" kern="1200">
                <a:solidFill>
                  <a:srgbClr val="212D5A"/>
                </a:solidFill>
                <a:latin typeface="+mj-lt"/>
                <a:ea typeface="+mj-ea"/>
                <a:cs typeface="+mj-cs"/>
              </a:defRPr>
            </a:lvl1pPr>
          </a:lstStyle>
          <a:p>
            <a:r>
              <a:rPr lang="es-EC" sz="2800" dirty="0" smtClean="0"/>
              <a:t>Sección </a:t>
            </a:r>
            <a:r>
              <a:rPr lang="es-EC" sz="2800" dirty="0"/>
              <a:t>II: Infraestructura y </a:t>
            </a:r>
            <a:r>
              <a:rPr lang="es-EC" sz="2800" dirty="0" smtClean="0"/>
              <a:t>Maquinaría</a:t>
            </a:r>
            <a:endParaRPr lang="es-EC" sz="2900" dirty="0"/>
          </a:p>
        </p:txBody>
      </p:sp>
      <p:pic>
        <p:nvPicPr>
          <p:cNvPr id="8" name="Imagen 7"/>
          <p:cNvPicPr>
            <a:picLocks noChangeAspect="1"/>
          </p:cNvPicPr>
          <p:nvPr/>
        </p:nvPicPr>
        <p:blipFill>
          <a:blip r:embed="rId7"/>
          <a:stretch>
            <a:fillRect/>
          </a:stretch>
        </p:blipFill>
        <p:spPr>
          <a:xfrm>
            <a:off x="278602" y="2518756"/>
            <a:ext cx="5265309" cy="2186248"/>
          </a:xfrm>
          <a:prstGeom prst="rect">
            <a:avLst/>
          </a:prstGeom>
        </p:spPr>
      </p:pic>
      <p:sp>
        <p:nvSpPr>
          <p:cNvPr id="9" name="Rectángulo 8"/>
          <p:cNvSpPr/>
          <p:nvPr/>
        </p:nvSpPr>
        <p:spPr>
          <a:xfrm>
            <a:off x="2500710" y="1248929"/>
            <a:ext cx="2704563" cy="113122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s-EC"/>
          </a:p>
        </p:txBody>
      </p:sp>
      <p:sp>
        <p:nvSpPr>
          <p:cNvPr id="10" name="Cerrar llave 9">
            <a:extLst>
              <a:ext uri="{FF2B5EF4-FFF2-40B4-BE49-F238E27FC236}">
                <a16:creationId xmlns:a16="http://schemas.microsoft.com/office/drawing/2014/main" xmlns="" id="{E6FC592E-9D52-461A-BDBA-02611B5E6024}"/>
              </a:ext>
            </a:extLst>
          </p:cNvPr>
          <p:cNvSpPr/>
          <p:nvPr/>
        </p:nvSpPr>
        <p:spPr>
          <a:xfrm rot="5400000">
            <a:off x="4403988" y="3817328"/>
            <a:ext cx="227280" cy="2052566"/>
          </a:xfrm>
          <a:prstGeom prst="rightBrace">
            <a:avLst>
              <a:gd name="adj1" fmla="val 8333"/>
              <a:gd name="adj2" fmla="val 4921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11" name="CuadroTexto 30">
            <a:extLst>
              <a:ext uri="{FF2B5EF4-FFF2-40B4-BE49-F238E27FC236}">
                <a16:creationId xmlns:a16="http://schemas.microsoft.com/office/drawing/2014/main" xmlns="" id="{94BB82E9-BE57-40D2-9111-5A944DCB2EBF}"/>
              </a:ext>
            </a:extLst>
          </p:cNvPr>
          <p:cNvSpPr txBox="1"/>
          <p:nvPr/>
        </p:nvSpPr>
        <p:spPr>
          <a:xfrm>
            <a:off x="3468960" y="5144018"/>
            <a:ext cx="2097335" cy="276999"/>
          </a:xfrm>
          <a:prstGeom prst="rect">
            <a:avLst/>
          </a:prstGeom>
          <a:noFill/>
          <a:ln w="28575">
            <a:solidFill>
              <a:srgbClr val="FF0000"/>
            </a:solidFill>
          </a:ln>
        </p:spPr>
        <p:txBody>
          <a:bodyPr wrap="square" rtlCol="0">
            <a:spAutoFit/>
          </a:bodyPr>
          <a:lstStyle/>
          <a:p>
            <a:pPr algn="ctr"/>
            <a:r>
              <a:rPr lang="es-MX" sz="1200" dirty="0" smtClean="0">
                <a:latin typeface="Century Gothic" panose="020B0502020202020204" pitchFamily="34" charset="0"/>
              </a:rPr>
              <a:t>Si la maquinaria es propia</a:t>
            </a:r>
            <a:endParaRPr lang="es-EC" sz="1200" dirty="0">
              <a:latin typeface="Century Gothic" panose="020B0502020202020204" pitchFamily="34" charset="0"/>
            </a:endParaRPr>
          </a:p>
        </p:txBody>
      </p:sp>
      <p:sp>
        <p:nvSpPr>
          <p:cNvPr id="12" name="Rectángulo 11"/>
          <p:cNvSpPr/>
          <p:nvPr/>
        </p:nvSpPr>
        <p:spPr>
          <a:xfrm>
            <a:off x="2500710" y="1200511"/>
            <a:ext cx="2733920" cy="1200329"/>
          </a:xfrm>
          <a:prstGeom prst="rect">
            <a:avLst/>
          </a:prstGeom>
        </p:spPr>
        <p:txBody>
          <a:bodyPr wrap="square">
            <a:spAutoFit/>
          </a:bodyPr>
          <a:lstStyle/>
          <a:p>
            <a:pPr algn="ctr"/>
            <a:r>
              <a:rPr lang="es-ES" dirty="0">
                <a:latin typeface="Century Gothic" panose="020B0502020202020204" pitchFamily="34" charset="0"/>
                <a:ea typeface="Calibri" panose="020F0502020204030204" pitchFamily="34" charset="0"/>
                <a:cs typeface="Calibri" panose="020F0502020204030204" pitchFamily="34" charset="0"/>
              </a:rPr>
              <a:t>El avaluó debe registrarse de </a:t>
            </a:r>
            <a:r>
              <a:rPr lang="es-ES" b="1" dirty="0">
                <a:latin typeface="Century Gothic" panose="020B0502020202020204" pitchFamily="34" charset="0"/>
                <a:ea typeface="Calibri" panose="020F0502020204030204" pitchFamily="34" charset="0"/>
                <a:cs typeface="Calibri" panose="020F0502020204030204" pitchFamily="34" charset="0"/>
              </a:rPr>
              <a:t>una sola maquina la que considere principal</a:t>
            </a:r>
            <a:endParaRPr lang="es-EC" dirty="0"/>
          </a:p>
        </p:txBody>
      </p:sp>
    </p:spTree>
    <p:extLst>
      <p:ext uri="{BB962C8B-B14F-4D97-AF65-F5344CB8AC3E}">
        <p14:creationId xmlns:p14="http://schemas.microsoft.com/office/powerpoint/2010/main" val="44157686"/>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1 Rectángulo"/>
          <p:cNvSpPr txBox="1">
            <a:spLocks/>
          </p:cNvSpPr>
          <p:nvPr/>
        </p:nvSpPr>
        <p:spPr>
          <a:xfrm>
            <a:off x="1023738" y="468559"/>
            <a:ext cx="8300660" cy="493981"/>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3200" b="1" kern="1200">
                <a:solidFill>
                  <a:srgbClr val="212D5A"/>
                </a:solidFill>
                <a:latin typeface="+mj-lt"/>
                <a:ea typeface="+mj-ea"/>
                <a:cs typeface="+mj-cs"/>
              </a:defRPr>
            </a:lvl1pPr>
          </a:lstStyle>
          <a:p>
            <a:r>
              <a:rPr lang="es-EC" sz="2800" dirty="0" smtClean="0"/>
              <a:t>Sección </a:t>
            </a:r>
            <a:r>
              <a:rPr lang="es-EC" sz="2800" dirty="0"/>
              <a:t>II: Infraestructura y </a:t>
            </a:r>
            <a:r>
              <a:rPr lang="es-EC" sz="2800" dirty="0" smtClean="0"/>
              <a:t>Maquinaría</a:t>
            </a:r>
            <a:endParaRPr lang="es-EC" sz="2900" dirty="0"/>
          </a:p>
        </p:txBody>
      </p:sp>
      <p:graphicFrame>
        <p:nvGraphicFramePr>
          <p:cNvPr id="2" name="Tabla 1"/>
          <p:cNvGraphicFramePr>
            <a:graphicFrameLocks noGrp="1"/>
          </p:cNvGraphicFramePr>
          <p:nvPr>
            <p:extLst/>
          </p:nvPr>
        </p:nvGraphicFramePr>
        <p:xfrm>
          <a:off x="197485" y="2028576"/>
          <a:ext cx="7327266" cy="4391820"/>
        </p:xfrm>
        <a:graphic>
          <a:graphicData uri="http://schemas.openxmlformats.org/drawingml/2006/table">
            <a:tbl>
              <a:tblPr firstRow="1" firstCol="1" bandRow="1">
                <a:tableStyleId>{E8B1032C-EA38-4F05-BA0D-38AFFFC7BED3}</a:tableStyleId>
              </a:tblPr>
              <a:tblGrid>
                <a:gridCol w="1738912"/>
                <a:gridCol w="1738912"/>
                <a:gridCol w="1365729"/>
                <a:gridCol w="1365729"/>
                <a:gridCol w="1117984"/>
              </a:tblGrid>
              <a:tr h="365985">
                <a:tc>
                  <a:txBody>
                    <a:bodyPr/>
                    <a:lstStyle/>
                    <a:p>
                      <a:pPr algn="ctr">
                        <a:lnSpc>
                          <a:spcPct val="107000"/>
                        </a:lnSpc>
                        <a:spcAft>
                          <a:spcPts val="0"/>
                        </a:spcAft>
                      </a:pPr>
                      <a:r>
                        <a:rPr lang="es-CR" sz="1100" dirty="0">
                          <a:effectLst/>
                        </a:rPr>
                        <a:t>Equipo</a:t>
                      </a:r>
                      <a:endParaRPr lang="es-EC"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spcAft>
                          <a:spcPts val="0"/>
                        </a:spcAft>
                      </a:pPr>
                      <a:r>
                        <a:rPr lang="es-CR" sz="1100">
                          <a:effectLst/>
                        </a:rPr>
                        <a:t>Tipo/Especificación</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spcAft>
                          <a:spcPts val="0"/>
                        </a:spcAft>
                      </a:pPr>
                      <a:r>
                        <a:rPr lang="es-CR" sz="1100">
                          <a:effectLst/>
                        </a:rPr>
                        <a:t>Nuevo (USD)</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spcAft>
                          <a:spcPts val="0"/>
                        </a:spcAft>
                      </a:pPr>
                      <a:r>
                        <a:rPr lang="es-CR" sz="1100">
                          <a:effectLst/>
                        </a:rPr>
                        <a:t>Usado (USD)</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spcAft>
                          <a:spcPts val="0"/>
                        </a:spcAft>
                      </a:pPr>
                      <a:r>
                        <a:rPr lang="es-CR" sz="1100" dirty="0">
                          <a:effectLst/>
                        </a:rPr>
                        <a:t>Marcas Comunes</a:t>
                      </a:r>
                      <a:endParaRPr lang="es-EC"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r>
              <a:tr h="365985">
                <a:tc rowSpan="2">
                  <a:txBody>
                    <a:bodyPr/>
                    <a:lstStyle/>
                    <a:p>
                      <a:pPr algn="ctr">
                        <a:lnSpc>
                          <a:spcPct val="107000"/>
                        </a:lnSpc>
                        <a:spcAft>
                          <a:spcPts val="0"/>
                        </a:spcAft>
                      </a:pPr>
                      <a:r>
                        <a:rPr lang="es-CR" sz="1100">
                          <a:effectLst/>
                        </a:rPr>
                        <a:t>Trilladora</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nSpc>
                          <a:spcPct val="107000"/>
                        </a:lnSpc>
                        <a:spcAft>
                          <a:spcPts val="0"/>
                        </a:spcAft>
                      </a:pPr>
                      <a:r>
                        <a:rPr lang="es-CR" sz="1100">
                          <a:effectLst/>
                        </a:rPr>
                        <a:t>Pequeña (quinua/trigo)</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spcAft>
                          <a:spcPts val="0"/>
                        </a:spcAft>
                      </a:pPr>
                      <a:r>
                        <a:rPr lang="es-CR" sz="1100">
                          <a:effectLst/>
                        </a:rPr>
                        <a:t>8.000 – $20.000</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gn="ctr">
                        <a:lnSpc>
                          <a:spcPct val="107000"/>
                        </a:lnSpc>
                        <a:spcAft>
                          <a:spcPts val="0"/>
                        </a:spcAft>
                      </a:pPr>
                      <a:r>
                        <a:rPr lang="es-CR" sz="1100">
                          <a:effectLst/>
                        </a:rPr>
                        <a:t>5.000 – 30.000</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spcAft>
                          <a:spcPts val="0"/>
                        </a:spcAft>
                      </a:pPr>
                      <a:r>
                        <a:rPr lang="es-CR" sz="1100">
                          <a:effectLst/>
                        </a:rPr>
                        <a:t>Bisonte. Claas</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r>
              <a:tr h="365985">
                <a:tc vMerge="1">
                  <a:txBody>
                    <a:bodyPr/>
                    <a:lstStyle/>
                    <a:p>
                      <a:endParaRPr lang="es-EC"/>
                    </a:p>
                  </a:txBody>
                  <a:tcPr/>
                </a:tc>
                <a:tc>
                  <a:txBody>
                    <a:bodyPr/>
                    <a:lstStyle/>
                    <a:p>
                      <a:pPr indent="120650">
                        <a:lnSpc>
                          <a:spcPct val="107000"/>
                        </a:lnSpc>
                        <a:spcAft>
                          <a:spcPts val="0"/>
                        </a:spcAft>
                      </a:pPr>
                      <a:r>
                        <a:rPr lang="es-CR" sz="1100">
                          <a:effectLst/>
                        </a:rPr>
                        <a:t>Industrial (arroz/maíz)</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spcAft>
                          <a:spcPts val="0"/>
                        </a:spcAft>
                      </a:pPr>
                      <a:r>
                        <a:rPr lang="es-CR" sz="1100">
                          <a:effectLst/>
                        </a:rPr>
                        <a:t>25.000 – 60.000</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gn="ctr">
                        <a:lnSpc>
                          <a:spcPct val="107000"/>
                        </a:lnSpc>
                        <a:spcAft>
                          <a:spcPts val="0"/>
                        </a:spcAft>
                      </a:pPr>
                      <a:r>
                        <a:rPr lang="es-CR" sz="1100">
                          <a:effectLst/>
                        </a:rPr>
                        <a:t>15.000 – 40.000</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nSpc>
                          <a:spcPct val="107000"/>
                        </a:lnSpc>
                        <a:spcAft>
                          <a:spcPts val="0"/>
                        </a:spcAft>
                      </a:pPr>
                      <a:r>
                        <a:rPr lang="es-CR" sz="1100">
                          <a:effectLst/>
                        </a:rPr>
                        <a:t> </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r>
              <a:tr h="365985">
                <a:tc rowSpan="2">
                  <a:txBody>
                    <a:bodyPr/>
                    <a:lstStyle/>
                    <a:p>
                      <a:pPr algn="ctr">
                        <a:lnSpc>
                          <a:spcPct val="107000"/>
                        </a:lnSpc>
                        <a:spcAft>
                          <a:spcPts val="0"/>
                        </a:spcAft>
                      </a:pPr>
                      <a:r>
                        <a:rPr lang="es-CR" sz="1100">
                          <a:effectLst/>
                        </a:rPr>
                        <a:t>Cosechadora de Granos</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nSpc>
                          <a:spcPct val="107000"/>
                        </a:lnSpc>
                        <a:spcAft>
                          <a:spcPts val="0"/>
                        </a:spcAft>
                      </a:pPr>
                      <a:r>
                        <a:rPr lang="es-CR" sz="1100">
                          <a:effectLst/>
                        </a:rPr>
                        <a:t>Autopropulsada (finos)</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spcAft>
                          <a:spcPts val="0"/>
                        </a:spcAft>
                      </a:pPr>
                      <a:r>
                        <a:rPr lang="es-CR" sz="1100" dirty="0">
                          <a:effectLst/>
                        </a:rPr>
                        <a:t>250.000 – 400.000</a:t>
                      </a:r>
                      <a:endParaRPr lang="es-EC"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gn="ctr">
                        <a:lnSpc>
                          <a:spcPct val="107000"/>
                        </a:lnSpc>
                        <a:spcAft>
                          <a:spcPts val="0"/>
                        </a:spcAft>
                      </a:pPr>
                      <a:r>
                        <a:rPr lang="es-CR" sz="1100">
                          <a:effectLst/>
                        </a:rPr>
                        <a:t>80.000 – 200.000</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spcAft>
                          <a:spcPts val="0"/>
                        </a:spcAft>
                      </a:pPr>
                      <a:r>
                        <a:rPr lang="es-CR" sz="1100">
                          <a:effectLst/>
                        </a:rPr>
                        <a:t>John Deere. New Holland</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r>
              <a:tr h="365985">
                <a:tc vMerge="1">
                  <a:txBody>
                    <a:bodyPr/>
                    <a:lstStyle/>
                    <a:p>
                      <a:endParaRPr lang="es-EC"/>
                    </a:p>
                  </a:txBody>
                  <a:tcPr/>
                </a:tc>
                <a:tc>
                  <a:txBody>
                    <a:bodyPr/>
                    <a:lstStyle/>
                    <a:p>
                      <a:pPr indent="120650">
                        <a:lnSpc>
                          <a:spcPct val="107000"/>
                        </a:lnSpc>
                        <a:spcAft>
                          <a:spcPts val="0"/>
                        </a:spcAft>
                      </a:pPr>
                      <a:r>
                        <a:rPr lang="es-CR" sz="1100">
                          <a:effectLst/>
                        </a:rPr>
                        <a:t>Maíz (cabezal específico)</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spcAft>
                          <a:spcPts val="0"/>
                        </a:spcAft>
                      </a:pPr>
                      <a:r>
                        <a:rPr lang="es-CR" sz="1100">
                          <a:effectLst/>
                        </a:rPr>
                        <a:t>180.000 – 300.000</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gn="ctr">
                        <a:lnSpc>
                          <a:spcPct val="107000"/>
                        </a:lnSpc>
                        <a:spcAft>
                          <a:spcPts val="0"/>
                        </a:spcAft>
                      </a:pPr>
                      <a:r>
                        <a:rPr lang="es-CR" sz="1100">
                          <a:effectLst/>
                        </a:rPr>
                        <a:t>70.000 – 150.000</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nSpc>
                          <a:spcPct val="107000"/>
                        </a:lnSpc>
                        <a:spcAft>
                          <a:spcPts val="0"/>
                        </a:spcAft>
                      </a:pPr>
                      <a:r>
                        <a:rPr lang="es-CR" sz="1100">
                          <a:effectLst/>
                        </a:rPr>
                        <a:t> </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r>
              <a:tr h="365985">
                <a:tc rowSpan="2">
                  <a:txBody>
                    <a:bodyPr/>
                    <a:lstStyle/>
                    <a:p>
                      <a:pPr algn="ctr">
                        <a:lnSpc>
                          <a:spcPct val="107000"/>
                        </a:lnSpc>
                        <a:spcAft>
                          <a:spcPts val="0"/>
                        </a:spcAft>
                      </a:pPr>
                      <a:r>
                        <a:rPr lang="es-CR" sz="1100">
                          <a:effectLst/>
                        </a:rPr>
                        <a:t>Cosechadora de Tubérculos</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nSpc>
                          <a:spcPct val="107000"/>
                        </a:lnSpc>
                        <a:spcAft>
                          <a:spcPts val="0"/>
                        </a:spcAft>
                      </a:pPr>
                      <a:r>
                        <a:rPr lang="es-CR" sz="1100">
                          <a:effectLst/>
                        </a:rPr>
                        <a:t>Papa (2 hileras)</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spcAft>
                          <a:spcPts val="0"/>
                        </a:spcAft>
                      </a:pPr>
                      <a:r>
                        <a:rPr lang="es-CR" sz="1100">
                          <a:effectLst/>
                        </a:rPr>
                        <a:t>50.000 – 120.000</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gn="ctr">
                        <a:lnSpc>
                          <a:spcPct val="107000"/>
                        </a:lnSpc>
                        <a:spcAft>
                          <a:spcPts val="0"/>
                        </a:spcAft>
                      </a:pPr>
                      <a:r>
                        <a:rPr lang="es-CR" sz="1100">
                          <a:effectLst/>
                        </a:rPr>
                        <a:t>30.000 – 90.000</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spcAft>
                          <a:spcPts val="0"/>
                        </a:spcAft>
                      </a:pPr>
                      <a:r>
                        <a:rPr lang="es-CR" sz="1100">
                          <a:effectLst/>
                        </a:rPr>
                        <a:t>Grimme</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r>
              <a:tr h="365985">
                <a:tc vMerge="1">
                  <a:txBody>
                    <a:bodyPr/>
                    <a:lstStyle/>
                    <a:p>
                      <a:endParaRPr lang="es-EC"/>
                    </a:p>
                  </a:txBody>
                  <a:tcPr/>
                </a:tc>
                <a:tc>
                  <a:txBody>
                    <a:bodyPr/>
                    <a:lstStyle/>
                    <a:p>
                      <a:pPr indent="120650">
                        <a:lnSpc>
                          <a:spcPct val="107000"/>
                        </a:lnSpc>
                        <a:spcAft>
                          <a:spcPts val="0"/>
                        </a:spcAft>
                      </a:pPr>
                      <a:r>
                        <a:rPr lang="es-CR" sz="1100">
                          <a:effectLst/>
                        </a:rPr>
                        <a:t>Remolacha</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spcAft>
                          <a:spcPts val="0"/>
                        </a:spcAft>
                      </a:pPr>
                      <a:r>
                        <a:rPr lang="es-CR" sz="1100">
                          <a:effectLst/>
                        </a:rPr>
                        <a:t>70.000 – 150.000</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gn="ctr">
                        <a:lnSpc>
                          <a:spcPct val="107000"/>
                        </a:lnSpc>
                        <a:spcAft>
                          <a:spcPts val="0"/>
                        </a:spcAft>
                      </a:pPr>
                      <a:r>
                        <a:rPr lang="es-CR" sz="1100">
                          <a:effectLst/>
                        </a:rPr>
                        <a:t>40.000 – 100.000</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nSpc>
                          <a:spcPct val="107000"/>
                        </a:lnSpc>
                        <a:spcAft>
                          <a:spcPts val="0"/>
                        </a:spcAft>
                      </a:pPr>
                      <a:r>
                        <a:rPr lang="es-CR" sz="1100">
                          <a:effectLst/>
                        </a:rPr>
                        <a:t> </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r>
              <a:tr h="365985">
                <a:tc>
                  <a:txBody>
                    <a:bodyPr/>
                    <a:lstStyle/>
                    <a:p>
                      <a:pPr algn="ctr">
                        <a:lnSpc>
                          <a:spcPct val="107000"/>
                        </a:lnSpc>
                        <a:spcAft>
                          <a:spcPts val="0"/>
                        </a:spcAft>
                      </a:pPr>
                      <a:r>
                        <a:rPr lang="es-CR" sz="1100">
                          <a:effectLst/>
                        </a:rPr>
                        <a:t>Cosechadora de Caña de Azúcar</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nSpc>
                          <a:spcPct val="107000"/>
                        </a:lnSpc>
                        <a:spcAft>
                          <a:spcPts val="0"/>
                        </a:spcAft>
                      </a:pPr>
                      <a:r>
                        <a:rPr lang="es-CR" sz="1100" dirty="0">
                          <a:effectLst/>
                        </a:rPr>
                        <a:t>Autopropulsada</a:t>
                      </a:r>
                      <a:endParaRPr lang="es-EC"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spcAft>
                          <a:spcPts val="0"/>
                        </a:spcAft>
                      </a:pPr>
                      <a:r>
                        <a:rPr lang="es-CR" sz="1100">
                          <a:effectLst/>
                        </a:rPr>
                        <a:t>300.000 – 600.000</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spcAft>
                          <a:spcPts val="0"/>
                        </a:spcAft>
                      </a:pPr>
                      <a:r>
                        <a:rPr lang="es-CR" sz="1100">
                          <a:effectLst/>
                        </a:rPr>
                        <a:t>150.000 – 350.000</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spcAft>
                          <a:spcPts val="0"/>
                        </a:spcAft>
                      </a:pPr>
                      <a:r>
                        <a:rPr lang="es-CR" sz="1100">
                          <a:effectLst/>
                        </a:rPr>
                        <a:t>Case IH</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r>
              <a:tr h="365985">
                <a:tc>
                  <a:txBody>
                    <a:bodyPr/>
                    <a:lstStyle/>
                    <a:p>
                      <a:pPr algn="ctr">
                        <a:lnSpc>
                          <a:spcPct val="107000"/>
                        </a:lnSpc>
                        <a:spcAft>
                          <a:spcPts val="0"/>
                        </a:spcAft>
                      </a:pPr>
                      <a:r>
                        <a:rPr lang="es-CR" sz="1100">
                          <a:effectLst/>
                        </a:rPr>
                        <a:t>Segadora/Cortadora de Pastos</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nSpc>
                          <a:spcPct val="107000"/>
                        </a:lnSpc>
                        <a:spcAft>
                          <a:spcPts val="0"/>
                        </a:spcAft>
                      </a:pPr>
                      <a:r>
                        <a:rPr lang="es-CR" sz="1100" dirty="0">
                          <a:effectLst/>
                        </a:rPr>
                        <a:t>Rotativa (</a:t>
                      </a:r>
                      <a:r>
                        <a:rPr lang="es-CR" sz="1100" dirty="0" err="1">
                          <a:effectLst/>
                        </a:rPr>
                        <a:t>tractorizada</a:t>
                      </a:r>
                      <a:r>
                        <a:rPr lang="es-CR" sz="1100" dirty="0">
                          <a:effectLst/>
                        </a:rPr>
                        <a:t>)</a:t>
                      </a:r>
                      <a:endParaRPr lang="es-EC"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spcAft>
                          <a:spcPts val="0"/>
                        </a:spcAft>
                      </a:pPr>
                      <a:r>
                        <a:rPr lang="es-CR" sz="1100">
                          <a:effectLst/>
                        </a:rPr>
                        <a:t>3.000 – 12.000</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gn="ctr">
                        <a:lnSpc>
                          <a:spcPct val="107000"/>
                        </a:lnSpc>
                        <a:spcAft>
                          <a:spcPts val="0"/>
                        </a:spcAft>
                      </a:pPr>
                      <a:r>
                        <a:rPr lang="es-CR" sz="1100">
                          <a:effectLst/>
                        </a:rPr>
                        <a:t>1.500 – 8.000</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spcAft>
                          <a:spcPts val="0"/>
                        </a:spcAft>
                      </a:pPr>
                      <a:r>
                        <a:rPr lang="es-CR" sz="1100">
                          <a:effectLst/>
                        </a:rPr>
                        <a:t>Kuhn</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r>
              <a:tr h="365985">
                <a:tc rowSpan="3">
                  <a:txBody>
                    <a:bodyPr/>
                    <a:lstStyle/>
                    <a:p>
                      <a:pPr algn="ctr">
                        <a:lnSpc>
                          <a:spcPct val="107000"/>
                        </a:lnSpc>
                        <a:spcAft>
                          <a:spcPts val="0"/>
                        </a:spcAft>
                      </a:pPr>
                      <a:r>
                        <a:rPr lang="es-CR" sz="1100" dirty="0">
                          <a:effectLst/>
                        </a:rPr>
                        <a:t>Otras Cosechadoras</a:t>
                      </a:r>
                      <a:endParaRPr lang="es-EC"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nSpc>
                          <a:spcPct val="107000"/>
                        </a:lnSpc>
                        <a:spcAft>
                          <a:spcPts val="0"/>
                        </a:spcAft>
                      </a:pPr>
                      <a:r>
                        <a:rPr lang="es-CR" sz="1100">
                          <a:effectLst/>
                        </a:rPr>
                        <a:t>Autopropulsada</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spcAft>
                          <a:spcPts val="0"/>
                        </a:spcAft>
                      </a:pPr>
                      <a:r>
                        <a:rPr lang="es-CR" sz="1100">
                          <a:effectLst/>
                        </a:rPr>
                        <a:t>15.000 – 40.000</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gn="ctr">
                        <a:lnSpc>
                          <a:spcPct val="107000"/>
                        </a:lnSpc>
                        <a:spcAft>
                          <a:spcPts val="0"/>
                        </a:spcAft>
                      </a:pPr>
                      <a:r>
                        <a:rPr lang="es-CR" sz="1100">
                          <a:effectLst/>
                        </a:rPr>
                        <a:t>8.000 – 25.000</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nSpc>
                          <a:spcPct val="107000"/>
                        </a:lnSpc>
                        <a:spcAft>
                          <a:spcPts val="0"/>
                        </a:spcAft>
                      </a:pPr>
                      <a:r>
                        <a:rPr lang="es-CR" sz="1100">
                          <a:effectLst/>
                        </a:rPr>
                        <a:t> </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r>
              <a:tr h="365985">
                <a:tc vMerge="1">
                  <a:txBody>
                    <a:bodyPr/>
                    <a:lstStyle/>
                    <a:p>
                      <a:endParaRPr lang="es-EC"/>
                    </a:p>
                  </a:txBody>
                  <a:tcPr/>
                </a:tc>
                <a:tc>
                  <a:txBody>
                    <a:bodyPr/>
                    <a:lstStyle/>
                    <a:p>
                      <a:pPr indent="120650">
                        <a:lnSpc>
                          <a:spcPct val="107000"/>
                        </a:lnSpc>
                        <a:spcAft>
                          <a:spcPts val="0"/>
                        </a:spcAft>
                      </a:pPr>
                      <a:r>
                        <a:rPr lang="es-CR" sz="1100">
                          <a:effectLst/>
                        </a:rPr>
                        <a:t>Café (selectiva)</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spcAft>
                          <a:spcPts val="0"/>
                        </a:spcAft>
                      </a:pPr>
                      <a:r>
                        <a:rPr lang="es-CR" sz="1100">
                          <a:effectLst/>
                        </a:rPr>
                        <a:t>20.000 – 50.000</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gn="ctr">
                        <a:lnSpc>
                          <a:spcPct val="107000"/>
                        </a:lnSpc>
                        <a:spcAft>
                          <a:spcPts val="0"/>
                        </a:spcAft>
                      </a:pPr>
                      <a:r>
                        <a:rPr lang="es-CR" sz="1100">
                          <a:effectLst/>
                        </a:rPr>
                        <a:t>10.000 – 30.000</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spcAft>
                          <a:spcPts val="0"/>
                        </a:spcAft>
                      </a:pPr>
                      <a:r>
                        <a:rPr lang="es-CR" sz="1100">
                          <a:effectLst/>
                        </a:rPr>
                        <a:t>BRAUD</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r>
              <a:tr h="365985">
                <a:tc vMerge="1">
                  <a:txBody>
                    <a:bodyPr/>
                    <a:lstStyle/>
                    <a:p>
                      <a:endParaRPr lang="es-EC"/>
                    </a:p>
                  </a:txBody>
                  <a:tcPr/>
                </a:tc>
                <a:tc>
                  <a:txBody>
                    <a:bodyPr/>
                    <a:lstStyle/>
                    <a:p>
                      <a:pPr indent="120650">
                        <a:lnSpc>
                          <a:spcPct val="107000"/>
                        </a:lnSpc>
                        <a:spcAft>
                          <a:spcPts val="0"/>
                        </a:spcAft>
                      </a:pPr>
                      <a:r>
                        <a:rPr lang="es-CR" sz="1100">
                          <a:effectLst/>
                        </a:rPr>
                        <a:t>Hortalizas (brócoli)</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nSpc>
                          <a:spcPct val="107000"/>
                        </a:lnSpc>
                        <a:spcAft>
                          <a:spcPts val="0"/>
                        </a:spcAft>
                      </a:pPr>
                      <a:r>
                        <a:rPr lang="es-CR" sz="1100">
                          <a:effectLst/>
                        </a:rPr>
                        <a:t>30.000 – 80.000</a:t>
                      </a:r>
                      <a:endParaRPr lang="es-EC" sz="12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nSpc>
                          <a:spcPct val="107000"/>
                        </a:lnSpc>
                        <a:spcAft>
                          <a:spcPts val="0"/>
                        </a:spcAft>
                      </a:pPr>
                      <a:r>
                        <a:rPr lang="es-CR" sz="1100" dirty="0">
                          <a:effectLst/>
                        </a:rPr>
                        <a:t>15.000 – 50.000</a:t>
                      </a:r>
                      <a:endParaRPr lang="es-EC"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indent="120650">
                        <a:lnSpc>
                          <a:spcPct val="107000"/>
                        </a:lnSpc>
                        <a:spcAft>
                          <a:spcPts val="0"/>
                        </a:spcAft>
                      </a:pPr>
                      <a:r>
                        <a:rPr lang="es-CR" sz="1100" dirty="0">
                          <a:effectLst/>
                        </a:rPr>
                        <a:t> </a:t>
                      </a:r>
                      <a:endParaRPr lang="es-EC"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r>
            </a:tbl>
          </a:graphicData>
        </a:graphic>
      </p:graphicFrame>
      <p:sp>
        <p:nvSpPr>
          <p:cNvPr id="13" name="Rectángulo 12"/>
          <p:cNvSpPr/>
          <p:nvPr/>
        </p:nvSpPr>
        <p:spPr>
          <a:xfrm>
            <a:off x="2320107" y="1554657"/>
            <a:ext cx="4732386" cy="369332"/>
          </a:xfrm>
          <a:prstGeom prst="rect">
            <a:avLst/>
          </a:prstGeom>
        </p:spPr>
        <p:txBody>
          <a:bodyPr wrap="none">
            <a:spAutoFit/>
          </a:bodyPr>
          <a:lstStyle/>
          <a:p>
            <a:r>
              <a:rPr lang="es-EC" b="1" dirty="0">
                <a:latin typeface="Century Gothic" panose="020B0502020202020204" pitchFamily="34" charset="0"/>
                <a:ea typeface="Calibri" panose="020F0502020204030204" pitchFamily="34" charset="0"/>
                <a:cs typeface="Times New Roman" panose="02020603050405020304" pitchFamily="18" charset="0"/>
              </a:rPr>
              <a:t>Maquinaria </a:t>
            </a:r>
            <a:r>
              <a:rPr lang="es-EC" b="1" dirty="0" smtClean="0">
                <a:latin typeface="Century Gothic" panose="020B0502020202020204" pitchFamily="34" charset="0"/>
                <a:ea typeface="Calibri" panose="020F0502020204030204" pitchFamily="34" charset="0"/>
                <a:cs typeface="Times New Roman" panose="02020603050405020304" pitchFamily="18" charset="0"/>
              </a:rPr>
              <a:t>agrícola datos referenciales </a:t>
            </a:r>
            <a:endParaRPr lang="es-EC" dirty="0"/>
          </a:p>
        </p:txBody>
      </p:sp>
      <p:graphicFrame>
        <p:nvGraphicFramePr>
          <p:cNvPr id="14" name="10 Diagrama"/>
          <p:cNvGraphicFramePr/>
          <p:nvPr>
            <p:extLst/>
          </p:nvPr>
        </p:nvGraphicFramePr>
        <p:xfrm>
          <a:off x="7699317" y="1300369"/>
          <a:ext cx="4178358" cy="54343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93932364"/>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p:cNvPicPr>
            <a:picLocks noChangeAspect="1"/>
          </p:cNvPicPr>
          <p:nvPr/>
        </p:nvPicPr>
        <p:blipFill>
          <a:blip r:embed="rId2"/>
          <a:stretch>
            <a:fillRect/>
          </a:stretch>
        </p:blipFill>
        <p:spPr>
          <a:xfrm>
            <a:off x="628660" y="2088822"/>
            <a:ext cx="11108854" cy="3563801"/>
          </a:xfrm>
          <a:prstGeom prst="rect">
            <a:avLst/>
          </a:prstGeom>
        </p:spPr>
      </p:pic>
      <p:sp>
        <p:nvSpPr>
          <p:cNvPr id="4" name="Título 1">
            <a:extLst>
              <a:ext uri="{FF2B5EF4-FFF2-40B4-BE49-F238E27FC236}">
                <a16:creationId xmlns:a16="http://schemas.microsoft.com/office/drawing/2014/main" xmlns="" id="{C21A2DBA-0636-4ED9-8748-45EAD79BCF6B}"/>
              </a:ext>
            </a:extLst>
          </p:cNvPr>
          <p:cNvSpPr txBox="1">
            <a:spLocks noGrp="1"/>
          </p:cNvSpPr>
          <p:nvPr>
            <p:ph type="title"/>
          </p:nvPr>
        </p:nvSpPr>
        <p:spPr>
          <a:xfrm>
            <a:off x="797198" y="385376"/>
            <a:ext cx="8369951" cy="53002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dirty="0"/>
              <a:t>SECCIÓN III: AGUA</a:t>
            </a:r>
          </a:p>
        </p:txBody>
      </p:sp>
      <p:sp>
        <p:nvSpPr>
          <p:cNvPr id="5" name="6 CuadroTexto"/>
          <p:cNvSpPr txBox="1"/>
          <p:nvPr/>
        </p:nvSpPr>
        <p:spPr>
          <a:xfrm>
            <a:off x="1152466" y="1120307"/>
            <a:ext cx="9699292" cy="800219"/>
          </a:xfrm>
          <a:prstGeom prst="rect">
            <a:avLst/>
          </a:prstGeom>
          <a:noFill/>
          <a:ln>
            <a:solidFill>
              <a:srgbClr val="FF0000"/>
            </a:solidFill>
          </a:ln>
        </p:spPr>
        <p:txBody>
          <a:bodyPr wrap="square" rtlCol="0">
            <a:spAutoFit/>
          </a:bodyPr>
          <a:lstStyle/>
          <a:p>
            <a:pPr algn="ctr"/>
            <a:r>
              <a:rPr lang="es-EC" dirty="0">
                <a:latin typeface="Century Gothic" panose="020B0502020202020204" pitchFamily="34" charset="0"/>
                <a:ea typeface="Calibri" panose="020F0502020204030204" pitchFamily="34" charset="0"/>
                <a:cs typeface="Calibri" panose="020F0502020204030204" pitchFamily="34" charset="0"/>
              </a:rPr>
              <a:t>Esta sección </a:t>
            </a:r>
            <a:r>
              <a:rPr lang="es-EC" dirty="0" smtClean="0">
                <a:latin typeface="Century Gothic" panose="020B0502020202020204" pitchFamily="34" charset="0"/>
                <a:ea typeface="Calibri" panose="020F0502020204030204" pitchFamily="34" charset="0"/>
                <a:cs typeface="Calibri" panose="020F0502020204030204" pitchFamily="34" charset="0"/>
              </a:rPr>
              <a:t>deberá contener </a:t>
            </a:r>
            <a:r>
              <a:rPr lang="es-EC" dirty="0">
                <a:latin typeface="Century Gothic" panose="020B0502020202020204" pitchFamily="34" charset="0"/>
                <a:ea typeface="Calibri" panose="020F0502020204030204" pitchFamily="34" charset="0"/>
                <a:cs typeface="Calibri" panose="020F0502020204030204" pitchFamily="34" charset="0"/>
              </a:rPr>
              <a:t>información siempre que en los </a:t>
            </a:r>
            <a:r>
              <a:rPr lang="es-EC" b="1" dirty="0">
                <a:latin typeface="Century Gothic" panose="020B0502020202020204" pitchFamily="34" charset="0"/>
                <a:ea typeface="Calibri" panose="020F0502020204030204" pitchFamily="34" charset="0"/>
                <a:cs typeface="Calibri" panose="020F0502020204030204" pitchFamily="34" charset="0"/>
              </a:rPr>
              <a:t>capítulos 3, 4, o 6; </a:t>
            </a:r>
            <a:r>
              <a:rPr lang="es-EC" dirty="0">
                <a:latin typeface="Century Gothic" panose="020B0502020202020204" pitchFamily="34" charset="0"/>
                <a:ea typeface="Calibri" panose="020F0502020204030204" pitchFamily="34" charset="0"/>
                <a:cs typeface="Calibri" panose="020F0502020204030204" pitchFamily="34" charset="0"/>
              </a:rPr>
              <a:t>exista información positiva en la pregunta ¿Aplica riego en sus cultivo? </a:t>
            </a:r>
          </a:p>
          <a:p>
            <a:pPr algn="ctr"/>
            <a:endParaRPr lang="es-EC" sz="1000" dirty="0"/>
          </a:p>
        </p:txBody>
      </p:sp>
      <p:sp>
        <p:nvSpPr>
          <p:cNvPr id="6" name="7 CuadroTexto"/>
          <p:cNvSpPr txBox="1"/>
          <p:nvPr/>
        </p:nvSpPr>
        <p:spPr>
          <a:xfrm>
            <a:off x="6406984" y="5989214"/>
            <a:ext cx="4137879" cy="646331"/>
          </a:xfrm>
          <a:prstGeom prst="rect">
            <a:avLst/>
          </a:prstGeom>
          <a:noFill/>
          <a:ln>
            <a:solidFill>
              <a:srgbClr val="FF0000"/>
            </a:solidFill>
          </a:ln>
        </p:spPr>
        <p:txBody>
          <a:bodyPr wrap="square" rtlCol="0">
            <a:spAutoFit/>
          </a:bodyPr>
          <a:lstStyle/>
          <a:p>
            <a:r>
              <a:rPr lang="es-EC" sz="1200" dirty="0"/>
              <a:t>Con esta pregunta se desea conocer si el sistema de drenaje es utilizado a su vez como un sistema de riego en temporal de verano. </a:t>
            </a:r>
          </a:p>
        </p:txBody>
      </p:sp>
      <p:cxnSp>
        <p:nvCxnSpPr>
          <p:cNvPr id="7" name="Conector recto de flecha 6">
            <a:extLst>
              <a:ext uri="{FF2B5EF4-FFF2-40B4-BE49-F238E27FC236}">
                <a16:creationId xmlns:a16="http://schemas.microsoft.com/office/drawing/2014/main" xmlns="" id="{BC48BF8D-3476-4AC4-9620-EA1B5F7681E3}"/>
              </a:ext>
            </a:extLst>
          </p:cNvPr>
          <p:cNvCxnSpPr>
            <a:cxnSpLocks/>
          </p:cNvCxnSpPr>
          <p:nvPr/>
        </p:nvCxnSpPr>
        <p:spPr>
          <a:xfrm>
            <a:off x="7096176" y="5568744"/>
            <a:ext cx="0" cy="42047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Rectángulo 7">
            <a:extLst>
              <a:ext uri="{FF2B5EF4-FFF2-40B4-BE49-F238E27FC236}">
                <a16:creationId xmlns:a16="http://schemas.microsoft.com/office/drawing/2014/main" xmlns="" id="{E802AFA0-6D11-4FFF-8261-060DC8B177D0}"/>
              </a:ext>
            </a:extLst>
          </p:cNvPr>
          <p:cNvSpPr/>
          <p:nvPr/>
        </p:nvSpPr>
        <p:spPr>
          <a:xfrm>
            <a:off x="5804152" y="4624944"/>
            <a:ext cx="5549648" cy="94379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extLst>
      <p:ext uri="{BB962C8B-B14F-4D97-AF65-F5344CB8AC3E}">
        <p14:creationId xmlns:p14="http://schemas.microsoft.com/office/powerpoint/2010/main" val="86289232"/>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C21A2DBA-0636-4ED9-8748-45EAD79BCF6B}"/>
              </a:ext>
            </a:extLst>
          </p:cNvPr>
          <p:cNvSpPr txBox="1">
            <a:spLocks noGrp="1"/>
          </p:cNvSpPr>
          <p:nvPr>
            <p:ph type="title"/>
          </p:nvPr>
        </p:nvSpPr>
        <p:spPr>
          <a:xfrm>
            <a:off x="797198" y="385376"/>
            <a:ext cx="8381526" cy="53002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dirty="0"/>
              <a:t>SECCIÓN IV: AGRICULTURA  DE PRECISIÓN</a:t>
            </a:r>
          </a:p>
        </p:txBody>
      </p:sp>
      <p:sp>
        <p:nvSpPr>
          <p:cNvPr id="5" name="4 CuadroTexto"/>
          <p:cNvSpPr txBox="1"/>
          <p:nvPr/>
        </p:nvSpPr>
        <p:spPr>
          <a:xfrm>
            <a:off x="552061" y="1634882"/>
            <a:ext cx="11347058" cy="646331"/>
          </a:xfrm>
          <a:prstGeom prst="rect">
            <a:avLst/>
          </a:prstGeom>
          <a:noFill/>
          <a:ln>
            <a:solidFill>
              <a:srgbClr val="FF0000"/>
            </a:solidFill>
          </a:ln>
        </p:spPr>
        <p:txBody>
          <a:bodyPr wrap="square" rtlCol="0">
            <a:spAutoFit/>
          </a:bodyPr>
          <a:lstStyle/>
          <a:p>
            <a:pPr algn="ctr"/>
            <a:r>
              <a:rPr lang="es-EC" b="1" dirty="0">
                <a:latin typeface="Century Gothic" panose="020B0502020202020204" pitchFamily="34" charset="0"/>
                <a:ea typeface="Calibri" panose="020F0502020204030204" pitchFamily="34" charset="0"/>
                <a:cs typeface="Calibri" panose="020F0502020204030204" pitchFamily="34" charset="0"/>
              </a:rPr>
              <a:t>Agricultura de precisión.- </a:t>
            </a:r>
            <a:r>
              <a:rPr lang="es-EC" dirty="0">
                <a:latin typeface="Century Gothic" panose="020B0502020202020204" pitchFamily="34" charset="0"/>
                <a:ea typeface="Calibri" panose="020F0502020204030204" pitchFamily="34" charset="0"/>
                <a:cs typeface="Calibri" panose="020F0502020204030204" pitchFamily="34" charset="0"/>
              </a:rPr>
              <a:t>Es un conjunto de tecnologías que se aplican al trabajo en el campo y que permiten que cada ambiente logre desarrollar su máximo aprovechamiento productivo </a:t>
            </a:r>
            <a:r>
              <a:rPr lang="es-EC" dirty="0" smtClean="0">
                <a:latin typeface="Century Gothic" panose="020B0502020202020204" pitchFamily="34" charset="0"/>
                <a:ea typeface="Calibri" panose="020F0502020204030204" pitchFamily="34" charset="0"/>
                <a:cs typeface="Calibri" panose="020F0502020204030204" pitchFamily="34" charset="0"/>
              </a:rPr>
              <a:t>posible</a:t>
            </a:r>
            <a:endParaRPr lang="es-EC" dirty="0">
              <a:latin typeface="Century Gothic" panose="020B0502020202020204" pitchFamily="34" charset="0"/>
              <a:ea typeface="Calibri" panose="020F0502020204030204" pitchFamily="34" charset="0"/>
              <a:cs typeface="Calibri" panose="020F0502020204030204" pitchFamily="34" charset="0"/>
            </a:endParaRPr>
          </a:p>
        </p:txBody>
      </p:sp>
      <p:pic>
        <p:nvPicPr>
          <p:cNvPr id="7" name="Imagen 6"/>
          <p:cNvPicPr>
            <a:picLocks noChangeAspect="1"/>
          </p:cNvPicPr>
          <p:nvPr/>
        </p:nvPicPr>
        <p:blipFill>
          <a:blip r:embed="rId2"/>
          <a:stretch>
            <a:fillRect/>
          </a:stretch>
        </p:blipFill>
        <p:spPr>
          <a:xfrm>
            <a:off x="3467099" y="2725594"/>
            <a:ext cx="8432019" cy="3194740"/>
          </a:xfrm>
          <a:prstGeom prst="rect">
            <a:avLst/>
          </a:prstGeom>
        </p:spPr>
      </p:pic>
      <p:sp>
        <p:nvSpPr>
          <p:cNvPr id="8" name="Rectángulo 7"/>
          <p:cNvSpPr/>
          <p:nvPr/>
        </p:nvSpPr>
        <p:spPr>
          <a:xfrm>
            <a:off x="438150" y="3814504"/>
            <a:ext cx="2704563" cy="113122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s-EC"/>
          </a:p>
        </p:txBody>
      </p:sp>
      <p:sp>
        <p:nvSpPr>
          <p:cNvPr id="9" name="Rectángulo 8"/>
          <p:cNvSpPr/>
          <p:nvPr/>
        </p:nvSpPr>
        <p:spPr>
          <a:xfrm>
            <a:off x="328611" y="3889874"/>
            <a:ext cx="2923639" cy="923330"/>
          </a:xfrm>
          <a:prstGeom prst="rect">
            <a:avLst/>
          </a:prstGeom>
        </p:spPr>
        <p:txBody>
          <a:bodyPr wrap="square">
            <a:spAutoFit/>
          </a:bodyPr>
          <a:lstStyle/>
          <a:p>
            <a:pPr algn="ctr"/>
            <a:r>
              <a:rPr lang="es-ES" dirty="0" smtClean="0">
                <a:latin typeface="Century Gothic" panose="020B0502020202020204" pitchFamily="34" charset="0"/>
                <a:ea typeface="Calibri" panose="020F0502020204030204" pitchFamily="34" charset="0"/>
                <a:cs typeface="Calibri" panose="020F0502020204030204" pitchFamily="34" charset="0"/>
              </a:rPr>
              <a:t>Todas las categorías deben responderse con</a:t>
            </a:r>
            <a:r>
              <a:rPr lang="es-ES" b="1" dirty="0" smtClean="0">
                <a:latin typeface="Century Gothic" panose="020B0502020202020204" pitchFamily="34" charset="0"/>
                <a:ea typeface="Calibri" panose="020F0502020204030204" pitchFamily="34" charset="0"/>
                <a:cs typeface="Calibri" panose="020F0502020204030204" pitchFamily="34" charset="0"/>
              </a:rPr>
              <a:t> SI o NO</a:t>
            </a:r>
            <a:endParaRPr lang="es-EC" b="1" dirty="0"/>
          </a:p>
        </p:txBody>
      </p:sp>
      <p:sp>
        <p:nvSpPr>
          <p:cNvPr id="12" name="Flecha derecha 11"/>
          <p:cNvSpPr/>
          <p:nvPr/>
        </p:nvSpPr>
        <p:spPr>
          <a:xfrm>
            <a:off x="3212036" y="4203189"/>
            <a:ext cx="729200" cy="3524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extLst>
      <p:ext uri="{BB962C8B-B14F-4D97-AF65-F5344CB8AC3E}">
        <p14:creationId xmlns:p14="http://schemas.microsoft.com/office/powerpoint/2010/main" val="1191463970"/>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03A438B6-E1B8-D545-A500-A72F0E9D7BAC}"/>
              </a:ext>
            </a:extLst>
          </p:cNvPr>
          <p:cNvSpPr>
            <a:spLocks noGrp="1"/>
          </p:cNvSpPr>
          <p:nvPr>
            <p:ph type="title"/>
          </p:nvPr>
        </p:nvSpPr>
        <p:spPr/>
        <p:txBody>
          <a:bodyPr>
            <a:normAutofit/>
          </a:bodyPr>
          <a:lstStyle/>
          <a:p>
            <a:r>
              <a:rPr lang="es-ES_tradnl" sz="3600" dirty="0">
                <a:latin typeface="Century Gothic" panose="020B0502020202020204" pitchFamily="34" charset="0"/>
              </a:rPr>
              <a:t>Capítulo 14.- Financiamiento</a:t>
            </a:r>
            <a:endParaRPr lang="es-419" sz="3600" dirty="0">
              <a:latin typeface="Century Gothic" panose="020B0502020202020204" pitchFamily="34" charset="0"/>
            </a:endParaRPr>
          </a:p>
        </p:txBody>
      </p:sp>
      <p:sp>
        <p:nvSpPr>
          <p:cNvPr id="3" name="Marcador de texto 2">
            <a:extLst>
              <a:ext uri="{FF2B5EF4-FFF2-40B4-BE49-F238E27FC236}">
                <a16:creationId xmlns="" xmlns:a16="http://schemas.microsoft.com/office/drawing/2014/main" id="{C57AFB70-4B1F-6A4D-B19D-216E22AF0E50}"/>
              </a:ext>
            </a:extLst>
          </p:cNvPr>
          <p:cNvSpPr>
            <a:spLocks noGrp="1"/>
          </p:cNvSpPr>
          <p:nvPr>
            <p:ph type="body" sz="quarter" idx="11"/>
          </p:nvPr>
        </p:nvSpPr>
        <p:spPr/>
        <p:txBody>
          <a:bodyPr/>
          <a:lstStyle/>
          <a:p>
            <a:r>
              <a:rPr lang="es-ES" b="1" dirty="0" smtClean="0"/>
              <a:t>ESPAC</a:t>
            </a:r>
            <a:endParaRPr lang="es-EC" b="1" dirty="0"/>
          </a:p>
        </p:txBody>
      </p:sp>
    </p:spTree>
    <p:extLst>
      <p:ext uri="{BB962C8B-B14F-4D97-AF65-F5344CB8AC3E}">
        <p14:creationId xmlns:p14="http://schemas.microsoft.com/office/powerpoint/2010/main" val="2371410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17832" y="432878"/>
            <a:ext cx="8060035" cy="530024"/>
          </a:xfrm>
        </p:spPr>
        <p:txBody>
          <a:bodyPr>
            <a:noAutofit/>
          </a:bodyPr>
          <a:lstStyle/>
          <a:p>
            <a:r>
              <a:rPr lang="es-EC" sz="2000" dirty="0"/>
              <a:t>Dimensiones y superficies de las cuadrículas en las </a:t>
            </a:r>
            <a:r>
              <a:rPr lang="es-EC" sz="2000" dirty="0" err="1"/>
              <a:t>ortofotos</a:t>
            </a:r>
            <a:r>
              <a:rPr lang="es-EC" sz="2000" dirty="0"/>
              <a:t> según estrato</a:t>
            </a:r>
          </a:p>
        </p:txBody>
      </p:sp>
      <p:grpSp>
        <p:nvGrpSpPr>
          <p:cNvPr id="5" name="987 Grupo"/>
          <p:cNvGrpSpPr>
            <a:grpSpLocks/>
          </p:cNvGrpSpPr>
          <p:nvPr/>
        </p:nvGrpSpPr>
        <p:grpSpPr>
          <a:xfrm>
            <a:off x="891822" y="1702778"/>
            <a:ext cx="5108003" cy="3829907"/>
            <a:chOff x="1278674" y="220578"/>
            <a:chExt cx="7418871" cy="3808150"/>
          </a:xfrm>
        </p:grpSpPr>
        <p:sp>
          <p:nvSpPr>
            <p:cNvPr id="6" name="41 Rectángulo"/>
            <p:cNvSpPr/>
            <p:nvPr/>
          </p:nvSpPr>
          <p:spPr>
            <a:xfrm>
              <a:off x="1726221" y="1266435"/>
              <a:ext cx="2701516" cy="2449214"/>
            </a:xfrm>
            <a:prstGeom prst="rect">
              <a:avLst/>
            </a:prstGeom>
            <a:solidFill>
              <a:schemeClr val="accent3">
                <a:lumMod val="20000"/>
                <a:lumOff val="80000"/>
              </a:schemeClr>
            </a:solidFill>
            <a:ln w="57150" cap="flat" cmpd="sng" algn="ctr">
              <a:solidFill>
                <a:srgbClr val="FF0000"/>
              </a:solidFill>
              <a:prstDash val="solid"/>
              <a:miter lim="800000"/>
            </a:ln>
            <a:effectLst/>
          </p:spPr>
          <p:txBody>
            <a:bodyPr rtlCol="0" anchor="ctr"/>
            <a:lstStyle/>
            <a:p>
              <a:endParaRPr lang="es-EC"/>
            </a:p>
          </p:txBody>
        </p:sp>
        <p:grpSp>
          <p:nvGrpSpPr>
            <p:cNvPr id="7" name="40 Grupo"/>
            <p:cNvGrpSpPr/>
            <p:nvPr/>
          </p:nvGrpSpPr>
          <p:grpSpPr>
            <a:xfrm>
              <a:off x="1726276" y="1266612"/>
              <a:ext cx="2683110" cy="2450424"/>
              <a:chOff x="1726276" y="1266611"/>
              <a:chExt cx="4752528" cy="4320480"/>
            </a:xfrm>
          </p:grpSpPr>
          <p:sp>
            <p:nvSpPr>
              <p:cNvPr id="60" name="4 Rectángulo"/>
              <p:cNvSpPr/>
              <p:nvPr/>
            </p:nvSpPr>
            <p:spPr>
              <a:xfrm>
                <a:off x="3310452" y="270677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61" name="5 Rectángulo"/>
              <p:cNvSpPr/>
              <p:nvPr/>
            </p:nvSpPr>
            <p:spPr>
              <a:xfrm>
                <a:off x="4102540" y="270677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62" name="6 Rectángulo"/>
              <p:cNvSpPr/>
              <p:nvPr/>
            </p:nvSpPr>
            <p:spPr>
              <a:xfrm>
                <a:off x="4894628" y="270677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63" name="7 Rectángulo"/>
              <p:cNvSpPr/>
              <p:nvPr/>
            </p:nvSpPr>
            <p:spPr>
              <a:xfrm>
                <a:off x="2518364" y="270677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64" name="8 Rectángulo"/>
              <p:cNvSpPr/>
              <p:nvPr/>
            </p:nvSpPr>
            <p:spPr>
              <a:xfrm>
                <a:off x="1726276" y="270677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65" name="9 Rectángulo"/>
              <p:cNvSpPr/>
              <p:nvPr/>
            </p:nvSpPr>
            <p:spPr>
              <a:xfrm>
                <a:off x="5686716" y="270677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66" name="10 Rectángulo"/>
              <p:cNvSpPr/>
              <p:nvPr/>
            </p:nvSpPr>
            <p:spPr>
              <a:xfrm>
                <a:off x="3310452" y="198669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67" name="11 Rectángulo"/>
              <p:cNvSpPr/>
              <p:nvPr/>
            </p:nvSpPr>
            <p:spPr>
              <a:xfrm>
                <a:off x="4102540" y="198669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68" name="12 Rectángulo"/>
              <p:cNvSpPr/>
              <p:nvPr/>
            </p:nvSpPr>
            <p:spPr>
              <a:xfrm>
                <a:off x="4894628" y="198669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69" name="13 Rectángulo"/>
              <p:cNvSpPr/>
              <p:nvPr/>
            </p:nvSpPr>
            <p:spPr>
              <a:xfrm>
                <a:off x="2518364" y="198669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70" name="14 Rectángulo"/>
              <p:cNvSpPr/>
              <p:nvPr/>
            </p:nvSpPr>
            <p:spPr>
              <a:xfrm>
                <a:off x="1726276" y="198669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71" name="15 Rectángulo"/>
              <p:cNvSpPr/>
              <p:nvPr/>
            </p:nvSpPr>
            <p:spPr>
              <a:xfrm>
                <a:off x="5686716" y="198669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72" name="16 Rectángulo"/>
              <p:cNvSpPr/>
              <p:nvPr/>
            </p:nvSpPr>
            <p:spPr>
              <a:xfrm>
                <a:off x="3310452" y="12666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73" name="17 Rectángulo"/>
              <p:cNvSpPr/>
              <p:nvPr/>
            </p:nvSpPr>
            <p:spPr>
              <a:xfrm>
                <a:off x="4102540" y="12666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74" name="18 Rectángulo"/>
              <p:cNvSpPr/>
              <p:nvPr/>
            </p:nvSpPr>
            <p:spPr>
              <a:xfrm>
                <a:off x="4894628" y="12666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75" name="19 Rectángulo"/>
              <p:cNvSpPr/>
              <p:nvPr/>
            </p:nvSpPr>
            <p:spPr>
              <a:xfrm>
                <a:off x="2518364" y="12666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76" name="20 Rectángulo"/>
              <p:cNvSpPr/>
              <p:nvPr/>
            </p:nvSpPr>
            <p:spPr>
              <a:xfrm>
                <a:off x="1726276" y="12666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77" name="21 Rectángulo"/>
              <p:cNvSpPr/>
              <p:nvPr/>
            </p:nvSpPr>
            <p:spPr>
              <a:xfrm>
                <a:off x="5686716" y="12666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78" name="22 Rectángulo"/>
              <p:cNvSpPr/>
              <p:nvPr/>
            </p:nvSpPr>
            <p:spPr>
              <a:xfrm>
                <a:off x="3310452" y="342685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79" name="23 Rectángulo"/>
              <p:cNvSpPr/>
              <p:nvPr/>
            </p:nvSpPr>
            <p:spPr>
              <a:xfrm>
                <a:off x="4102540" y="342685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80" name="24 Rectángulo"/>
              <p:cNvSpPr/>
              <p:nvPr/>
            </p:nvSpPr>
            <p:spPr>
              <a:xfrm>
                <a:off x="4894628" y="342685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81" name="25 Rectángulo"/>
              <p:cNvSpPr/>
              <p:nvPr/>
            </p:nvSpPr>
            <p:spPr>
              <a:xfrm>
                <a:off x="2518364" y="342685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82" name="26 Rectángulo"/>
              <p:cNvSpPr/>
              <p:nvPr/>
            </p:nvSpPr>
            <p:spPr>
              <a:xfrm>
                <a:off x="1726276" y="342685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83" name="27 Rectángulo"/>
              <p:cNvSpPr/>
              <p:nvPr/>
            </p:nvSpPr>
            <p:spPr>
              <a:xfrm>
                <a:off x="5686716" y="342685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84" name="28 Rectángulo"/>
              <p:cNvSpPr/>
              <p:nvPr/>
            </p:nvSpPr>
            <p:spPr>
              <a:xfrm>
                <a:off x="3310452" y="414693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85" name="29 Rectángulo"/>
              <p:cNvSpPr/>
              <p:nvPr/>
            </p:nvSpPr>
            <p:spPr>
              <a:xfrm>
                <a:off x="4102540" y="414693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86" name="30 Rectángulo"/>
              <p:cNvSpPr/>
              <p:nvPr/>
            </p:nvSpPr>
            <p:spPr>
              <a:xfrm>
                <a:off x="4894628" y="414693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87" name="31 Rectángulo"/>
              <p:cNvSpPr/>
              <p:nvPr/>
            </p:nvSpPr>
            <p:spPr>
              <a:xfrm>
                <a:off x="2518364" y="414693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88" name="32 Rectángulo"/>
              <p:cNvSpPr/>
              <p:nvPr/>
            </p:nvSpPr>
            <p:spPr>
              <a:xfrm>
                <a:off x="1726276" y="414693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89" name="33 Rectángulo"/>
              <p:cNvSpPr/>
              <p:nvPr/>
            </p:nvSpPr>
            <p:spPr>
              <a:xfrm>
                <a:off x="5686716" y="414693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90" name="34 Rectángulo"/>
              <p:cNvSpPr/>
              <p:nvPr/>
            </p:nvSpPr>
            <p:spPr>
              <a:xfrm>
                <a:off x="3310452" y="48670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91" name="35 Rectángulo"/>
              <p:cNvSpPr/>
              <p:nvPr/>
            </p:nvSpPr>
            <p:spPr>
              <a:xfrm>
                <a:off x="4102540" y="48670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92" name="36 Rectángulo"/>
              <p:cNvSpPr/>
              <p:nvPr/>
            </p:nvSpPr>
            <p:spPr>
              <a:xfrm>
                <a:off x="4894628" y="48670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93" name="37 Rectángulo"/>
              <p:cNvSpPr/>
              <p:nvPr/>
            </p:nvSpPr>
            <p:spPr>
              <a:xfrm>
                <a:off x="2518364" y="48670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94" name="38 Rectángulo"/>
              <p:cNvSpPr/>
              <p:nvPr/>
            </p:nvSpPr>
            <p:spPr>
              <a:xfrm>
                <a:off x="1726276" y="48670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95" name="39 Rectángulo"/>
              <p:cNvSpPr/>
              <p:nvPr/>
            </p:nvSpPr>
            <p:spPr>
              <a:xfrm>
                <a:off x="5686716" y="48670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grpSp>
        <p:sp>
          <p:nvSpPr>
            <p:cNvPr id="8" name="42 CuadroTexto"/>
            <p:cNvSpPr txBox="1"/>
            <p:nvPr/>
          </p:nvSpPr>
          <p:spPr>
            <a:xfrm>
              <a:off x="1691680" y="141335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9" name="50 CuadroTexto"/>
            <p:cNvSpPr txBox="1"/>
            <p:nvPr/>
          </p:nvSpPr>
          <p:spPr>
            <a:xfrm>
              <a:off x="2843808" y="764705"/>
              <a:ext cx="970487" cy="216024"/>
            </a:xfrm>
            <a:prstGeom prst="rect">
              <a:avLst/>
            </a:prstGeom>
            <a:noFill/>
            <a:ln w="12700" cap="flat" cmpd="sng" algn="ctr">
              <a:noFill/>
              <a:prstDash val="solid"/>
              <a:miter lim="800000"/>
            </a:ln>
            <a:effectLst/>
          </p:spPr>
          <p:txBody>
            <a:bodyPr wrap="square" rtlCol="0">
              <a:noAutofit/>
            </a:bodyPr>
            <a:lstStyle/>
            <a:p>
              <a:pPr algn="ctr"/>
              <a:r>
                <a:rPr lang="es-EC" sz="1100" b="1" dirty="0">
                  <a:solidFill>
                    <a:srgbClr val="000000"/>
                  </a:solidFill>
                  <a:latin typeface="+mj-lt"/>
                  <a:ea typeface="Times New Roman"/>
                </a:rPr>
                <a:t>300 m</a:t>
              </a:r>
              <a:endParaRPr lang="es-EC" sz="2800" b="1" dirty="0">
                <a:latin typeface="+mj-lt"/>
                <a:ea typeface="Times New Roman"/>
              </a:endParaRPr>
            </a:p>
          </p:txBody>
        </p:sp>
        <p:cxnSp>
          <p:nvCxnSpPr>
            <p:cNvPr id="10" name="53 Conector recto"/>
            <p:cNvCxnSpPr/>
            <p:nvPr/>
          </p:nvCxnSpPr>
          <p:spPr>
            <a:xfrm flipV="1">
              <a:off x="1547664" y="1225771"/>
              <a:ext cx="15999" cy="2491261"/>
            </a:xfrm>
            <a:prstGeom prst="line">
              <a:avLst/>
            </a:prstGeom>
            <a:noFill/>
            <a:ln w="12700" cap="flat" cmpd="sng" algn="ctr">
              <a:solidFill>
                <a:srgbClr val="4472C4"/>
              </a:solidFill>
              <a:prstDash val="solid"/>
              <a:miter lim="800000"/>
            </a:ln>
            <a:effectLst/>
          </p:spPr>
        </p:cxnSp>
        <p:sp>
          <p:nvSpPr>
            <p:cNvPr id="11" name="55 CuadroTexto"/>
            <p:cNvSpPr txBox="1"/>
            <p:nvPr/>
          </p:nvSpPr>
          <p:spPr>
            <a:xfrm rot="16200000">
              <a:off x="1098679" y="2059211"/>
              <a:ext cx="770417" cy="410428"/>
            </a:xfrm>
            <a:prstGeom prst="rect">
              <a:avLst/>
            </a:prstGeom>
            <a:noFill/>
            <a:ln w="12700" cap="flat" cmpd="sng" algn="ctr">
              <a:noFill/>
              <a:prstDash val="solid"/>
              <a:miter lim="800000"/>
            </a:ln>
            <a:effectLst/>
          </p:spPr>
          <p:txBody>
            <a:bodyPr wrap="square" rtlCol="0">
              <a:noAutofit/>
            </a:bodyPr>
            <a:lstStyle/>
            <a:p>
              <a:pPr algn="ctr"/>
              <a:r>
                <a:rPr lang="es-EC" sz="1100" b="1" dirty="0">
                  <a:solidFill>
                    <a:srgbClr val="000000"/>
                  </a:solidFill>
                  <a:ea typeface="Times New Roman"/>
                </a:rPr>
                <a:t>300 m</a:t>
              </a:r>
              <a:endParaRPr lang="es-EC" sz="2800" b="1" dirty="0">
                <a:ea typeface="Times New Roman"/>
              </a:endParaRPr>
            </a:p>
          </p:txBody>
        </p:sp>
        <p:cxnSp>
          <p:nvCxnSpPr>
            <p:cNvPr id="12" name="87 Conector recto"/>
            <p:cNvCxnSpPr/>
            <p:nvPr/>
          </p:nvCxnSpPr>
          <p:spPr>
            <a:xfrm>
              <a:off x="1726276" y="1184930"/>
              <a:ext cx="447185" cy="0"/>
            </a:xfrm>
            <a:prstGeom prst="line">
              <a:avLst/>
            </a:prstGeom>
            <a:noFill/>
            <a:ln w="12700" cap="flat" cmpd="sng" algn="ctr">
              <a:solidFill>
                <a:srgbClr val="A5A5A5"/>
              </a:solidFill>
              <a:prstDash val="solid"/>
              <a:miter lim="800000"/>
            </a:ln>
            <a:effectLst/>
          </p:spPr>
        </p:cxnSp>
        <p:sp>
          <p:nvSpPr>
            <p:cNvPr id="13" name="88 CuadroTexto"/>
            <p:cNvSpPr txBox="1"/>
            <p:nvPr/>
          </p:nvSpPr>
          <p:spPr>
            <a:xfrm>
              <a:off x="1726223" y="983306"/>
              <a:ext cx="1027108" cy="214539"/>
            </a:xfrm>
            <a:prstGeom prst="rect">
              <a:avLst/>
            </a:prstGeom>
            <a:noFill/>
            <a:ln w="12700" cap="flat" cmpd="sng" algn="ctr">
              <a:noFill/>
              <a:prstDash val="solid"/>
              <a:miter lim="800000"/>
            </a:ln>
            <a:effectLst/>
          </p:spPr>
          <p:txBody>
            <a:bodyPr wrap="square" rtlCol="0">
              <a:noAutofit/>
            </a:bodyPr>
            <a:lstStyle/>
            <a:p>
              <a:pPr algn="just"/>
              <a:r>
                <a:rPr lang="es-EC" sz="1100" b="1" dirty="0">
                  <a:solidFill>
                    <a:srgbClr val="000000"/>
                  </a:solidFill>
                  <a:latin typeface="+mj-lt"/>
                  <a:ea typeface="Times New Roman"/>
                </a:rPr>
                <a:t>50 m</a:t>
              </a:r>
              <a:endParaRPr lang="es-EC" sz="1100" b="1" dirty="0">
                <a:latin typeface="+mj-lt"/>
                <a:ea typeface="Times New Roman"/>
              </a:endParaRPr>
            </a:p>
          </p:txBody>
        </p:sp>
        <p:cxnSp>
          <p:nvCxnSpPr>
            <p:cNvPr id="14" name="95 Conector recto"/>
            <p:cNvCxnSpPr/>
            <p:nvPr/>
          </p:nvCxnSpPr>
          <p:spPr>
            <a:xfrm>
              <a:off x="1691680" y="980728"/>
              <a:ext cx="2736304" cy="0"/>
            </a:xfrm>
            <a:prstGeom prst="line">
              <a:avLst/>
            </a:prstGeom>
            <a:noFill/>
            <a:ln w="12700" cap="flat" cmpd="sng" algn="ctr">
              <a:solidFill>
                <a:srgbClr val="4472C4"/>
              </a:solidFill>
              <a:prstDash val="solid"/>
              <a:miter lim="800000"/>
            </a:ln>
            <a:effectLst/>
          </p:spPr>
        </p:cxnSp>
        <p:sp>
          <p:nvSpPr>
            <p:cNvPr id="15" name="97 CuadroTexto"/>
            <p:cNvSpPr txBox="1"/>
            <p:nvPr/>
          </p:nvSpPr>
          <p:spPr>
            <a:xfrm>
              <a:off x="2126969" y="141277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16" name="98 CuadroTexto"/>
            <p:cNvSpPr txBox="1"/>
            <p:nvPr/>
          </p:nvSpPr>
          <p:spPr>
            <a:xfrm>
              <a:off x="2627784" y="141335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17" name="99 CuadroTexto"/>
            <p:cNvSpPr txBox="1"/>
            <p:nvPr/>
          </p:nvSpPr>
          <p:spPr>
            <a:xfrm>
              <a:off x="3063073" y="1412776"/>
              <a:ext cx="644831" cy="215444"/>
            </a:xfrm>
            <a:prstGeom prst="rect">
              <a:avLst/>
            </a:prstGeom>
            <a:noFill/>
          </p:spPr>
          <p:txBody>
            <a:bodyPr wrap="square" rtlCol="0">
              <a:noAutofit/>
            </a:bodyPr>
            <a:lstStyle/>
            <a:p>
              <a:pPr algn="just"/>
              <a:r>
                <a:rPr lang="es-EC" sz="600" dirty="0">
                  <a:solidFill>
                    <a:srgbClr val="000000"/>
                  </a:solidFill>
                  <a:latin typeface="Calibri"/>
                  <a:ea typeface="Times New Roman"/>
                </a:rPr>
                <a:t>0,25 Ha</a:t>
              </a:r>
              <a:endParaRPr lang="es-EC" sz="1200" dirty="0">
                <a:latin typeface="Times New Roman"/>
                <a:ea typeface="Times New Roman"/>
              </a:endParaRPr>
            </a:p>
          </p:txBody>
        </p:sp>
        <p:sp>
          <p:nvSpPr>
            <p:cNvPr id="18" name="100 CuadroTexto"/>
            <p:cNvSpPr txBox="1"/>
            <p:nvPr/>
          </p:nvSpPr>
          <p:spPr>
            <a:xfrm>
              <a:off x="3491880" y="141335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19" name="101 CuadroTexto"/>
            <p:cNvSpPr txBox="1"/>
            <p:nvPr/>
          </p:nvSpPr>
          <p:spPr>
            <a:xfrm>
              <a:off x="3927169" y="141277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20" name="102 CuadroTexto"/>
            <p:cNvSpPr txBox="1"/>
            <p:nvPr/>
          </p:nvSpPr>
          <p:spPr>
            <a:xfrm>
              <a:off x="1691680" y="177339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21" name="103 CuadroTexto"/>
            <p:cNvSpPr txBox="1"/>
            <p:nvPr/>
          </p:nvSpPr>
          <p:spPr>
            <a:xfrm>
              <a:off x="2126969" y="177281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22" name="104 CuadroTexto"/>
            <p:cNvSpPr txBox="1"/>
            <p:nvPr/>
          </p:nvSpPr>
          <p:spPr>
            <a:xfrm>
              <a:off x="2627784" y="177339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23" name="105 CuadroTexto"/>
            <p:cNvSpPr txBox="1"/>
            <p:nvPr/>
          </p:nvSpPr>
          <p:spPr>
            <a:xfrm>
              <a:off x="3063073" y="177281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24" name="106 CuadroTexto"/>
            <p:cNvSpPr txBox="1"/>
            <p:nvPr/>
          </p:nvSpPr>
          <p:spPr>
            <a:xfrm>
              <a:off x="3491880" y="177339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25" name="107 CuadroTexto"/>
            <p:cNvSpPr txBox="1"/>
            <p:nvPr/>
          </p:nvSpPr>
          <p:spPr>
            <a:xfrm>
              <a:off x="3927169" y="177281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26" name="108 CuadroTexto"/>
            <p:cNvSpPr txBox="1"/>
            <p:nvPr/>
          </p:nvSpPr>
          <p:spPr>
            <a:xfrm>
              <a:off x="1691680" y="213343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27" name="109 CuadroTexto"/>
            <p:cNvSpPr txBox="1"/>
            <p:nvPr/>
          </p:nvSpPr>
          <p:spPr>
            <a:xfrm>
              <a:off x="2126969" y="213285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28" name="110 CuadroTexto"/>
            <p:cNvSpPr txBox="1"/>
            <p:nvPr/>
          </p:nvSpPr>
          <p:spPr>
            <a:xfrm>
              <a:off x="2627784" y="213343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29" name="111 CuadroTexto"/>
            <p:cNvSpPr txBox="1"/>
            <p:nvPr/>
          </p:nvSpPr>
          <p:spPr>
            <a:xfrm>
              <a:off x="3063073" y="213285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30" name="112 CuadroTexto"/>
            <p:cNvSpPr txBox="1"/>
            <p:nvPr/>
          </p:nvSpPr>
          <p:spPr>
            <a:xfrm>
              <a:off x="3491880" y="213343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31" name="113 CuadroTexto"/>
            <p:cNvSpPr txBox="1"/>
            <p:nvPr/>
          </p:nvSpPr>
          <p:spPr>
            <a:xfrm>
              <a:off x="3927169" y="213285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32" name="114 CuadroTexto"/>
            <p:cNvSpPr txBox="1"/>
            <p:nvPr/>
          </p:nvSpPr>
          <p:spPr>
            <a:xfrm>
              <a:off x="1691680" y="2565484"/>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33" name="115 CuadroTexto"/>
            <p:cNvSpPr txBox="1"/>
            <p:nvPr/>
          </p:nvSpPr>
          <p:spPr>
            <a:xfrm>
              <a:off x="2126969" y="2564904"/>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34" name="116 CuadroTexto"/>
            <p:cNvSpPr txBox="1"/>
            <p:nvPr/>
          </p:nvSpPr>
          <p:spPr>
            <a:xfrm>
              <a:off x="2627784" y="2565484"/>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35" name="117 CuadroTexto"/>
            <p:cNvSpPr txBox="1"/>
            <p:nvPr/>
          </p:nvSpPr>
          <p:spPr>
            <a:xfrm>
              <a:off x="3063073" y="2564904"/>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36" name="118 CuadroTexto"/>
            <p:cNvSpPr txBox="1"/>
            <p:nvPr/>
          </p:nvSpPr>
          <p:spPr>
            <a:xfrm>
              <a:off x="3491880" y="2565484"/>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37" name="119 CuadroTexto"/>
            <p:cNvSpPr txBox="1"/>
            <p:nvPr/>
          </p:nvSpPr>
          <p:spPr>
            <a:xfrm>
              <a:off x="3927169" y="2564904"/>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38" name="120 CuadroTexto"/>
            <p:cNvSpPr txBox="1"/>
            <p:nvPr/>
          </p:nvSpPr>
          <p:spPr>
            <a:xfrm>
              <a:off x="1691680" y="299753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39" name="121 CuadroTexto"/>
            <p:cNvSpPr txBox="1"/>
            <p:nvPr/>
          </p:nvSpPr>
          <p:spPr>
            <a:xfrm>
              <a:off x="2126969" y="299695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40" name="122 CuadroTexto"/>
            <p:cNvSpPr txBox="1"/>
            <p:nvPr/>
          </p:nvSpPr>
          <p:spPr>
            <a:xfrm>
              <a:off x="2627784" y="299753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41" name="123 CuadroTexto"/>
            <p:cNvSpPr txBox="1"/>
            <p:nvPr/>
          </p:nvSpPr>
          <p:spPr>
            <a:xfrm>
              <a:off x="3063073" y="299695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42" name="124 CuadroTexto"/>
            <p:cNvSpPr txBox="1"/>
            <p:nvPr/>
          </p:nvSpPr>
          <p:spPr>
            <a:xfrm>
              <a:off x="3491880" y="299753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43" name="125 CuadroTexto"/>
            <p:cNvSpPr txBox="1"/>
            <p:nvPr/>
          </p:nvSpPr>
          <p:spPr>
            <a:xfrm>
              <a:off x="3927169" y="299695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44" name="126 CuadroTexto"/>
            <p:cNvSpPr txBox="1"/>
            <p:nvPr/>
          </p:nvSpPr>
          <p:spPr>
            <a:xfrm>
              <a:off x="1691680" y="335757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45" name="127 CuadroTexto"/>
            <p:cNvSpPr txBox="1"/>
            <p:nvPr/>
          </p:nvSpPr>
          <p:spPr>
            <a:xfrm>
              <a:off x="2126969" y="335699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46" name="128 CuadroTexto"/>
            <p:cNvSpPr txBox="1"/>
            <p:nvPr/>
          </p:nvSpPr>
          <p:spPr>
            <a:xfrm>
              <a:off x="2627784" y="335757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47" name="129 CuadroTexto"/>
            <p:cNvSpPr txBox="1"/>
            <p:nvPr/>
          </p:nvSpPr>
          <p:spPr>
            <a:xfrm>
              <a:off x="3063073" y="335699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48" name="130 CuadroTexto"/>
            <p:cNvSpPr txBox="1"/>
            <p:nvPr/>
          </p:nvSpPr>
          <p:spPr>
            <a:xfrm>
              <a:off x="3491880" y="335757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49" name="131 CuadroTexto"/>
            <p:cNvSpPr txBox="1"/>
            <p:nvPr/>
          </p:nvSpPr>
          <p:spPr>
            <a:xfrm>
              <a:off x="3927169" y="3356992"/>
              <a:ext cx="644831" cy="215444"/>
            </a:xfrm>
            <a:prstGeom prst="rect">
              <a:avLst/>
            </a:prstGeom>
            <a:noFill/>
          </p:spPr>
          <p:txBody>
            <a:bodyPr wrap="square" rtlCol="0">
              <a:noAutofit/>
            </a:bodyPr>
            <a:lstStyle/>
            <a:p>
              <a:pPr algn="just"/>
              <a:r>
                <a:rPr lang="es-EC" sz="600" dirty="0">
                  <a:solidFill>
                    <a:srgbClr val="000000"/>
                  </a:solidFill>
                  <a:latin typeface="Calibri"/>
                  <a:ea typeface="Times New Roman"/>
                </a:rPr>
                <a:t>0,25 Ha</a:t>
              </a:r>
              <a:endParaRPr lang="es-EC" sz="1200" dirty="0">
                <a:latin typeface="Times New Roman"/>
                <a:ea typeface="Times New Roman"/>
              </a:endParaRPr>
            </a:p>
          </p:txBody>
        </p:sp>
        <p:cxnSp>
          <p:nvCxnSpPr>
            <p:cNvPr id="50" name="139 Conector recto de flecha"/>
            <p:cNvCxnSpPr/>
            <p:nvPr/>
          </p:nvCxnSpPr>
          <p:spPr>
            <a:xfrm>
              <a:off x="4332775" y="2584386"/>
              <a:ext cx="1130382" cy="0"/>
            </a:xfrm>
            <a:prstGeom prst="straightConnector1">
              <a:avLst/>
            </a:prstGeom>
            <a:noFill/>
            <a:ln w="38100" cap="flat" cmpd="sng" algn="ctr">
              <a:solidFill>
                <a:srgbClr val="70AD47"/>
              </a:solidFill>
              <a:prstDash val="solid"/>
              <a:miter lim="800000"/>
              <a:tailEnd type="arrow"/>
            </a:ln>
            <a:effectLst/>
          </p:spPr>
        </p:cxnSp>
        <p:sp>
          <p:nvSpPr>
            <p:cNvPr id="51" name="141 CuadroTexto"/>
            <p:cNvSpPr txBox="1"/>
            <p:nvPr/>
          </p:nvSpPr>
          <p:spPr>
            <a:xfrm>
              <a:off x="1403648" y="220578"/>
              <a:ext cx="4320480" cy="400110"/>
            </a:xfrm>
            <a:prstGeom prst="rect">
              <a:avLst/>
            </a:prstGeom>
            <a:solidFill>
              <a:schemeClr val="bg1"/>
            </a:solidFill>
          </p:spPr>
          <p:txBody>
            <a:bodyPr wrap="square" rtlCol="0">
              <a:noAutofit/>
            </a:bodyPr>
            <a:lstStyle/>
            <a:p>
              <a:pPr algn="just"/>
              <a:r>
                <a:rPr lang="es-EC" sz="1400" b="1" dirty="0">
                  <a:solidFill>
                    <a:srgbClr val="000000"/>
                  </a:solidFill>
                  <a:latin typeface="Century Gothic" panose="020B0502020202020204" pitchFamily="34" charset="0"/>
                  <a:ea typeface="Times New Roman"/>
                </a:rPr>
                <a:t>Estrato 1: 9 Ha</a:t>
              </a:r>
              <a:endParaRPr lang="es-EC" sz="1400" dirty="0">
                <a:latin typeface="Century Gothic" panose="020B0502020202020204" pitchFamily="34" charset="0"/>
                <a:ea typeface="Times New Roman"/>
              </a:endParaRPr>
            </a:p>
          </p:txBody>
        </p:sp>
        <p:pic>
          <p:nvPicPr>
            <p:cNvPr id="52" name="Picture 3"/>
            <p:cNvPicPr>
              <a:picLocks noChangeAspect="1" noChangeArrowheads="1"/>
            </p:cNvPicPr>
            <p:nvPr/>
          </p:nvPicPr>
          <p:blipFill>
            <a:blip r:embed="rId2" cstate="print">
              <a:clrChange>
                <a:clrFrom>
                  <a:srgbClr val="FBFBFA"/>
                </a:clrFrom>
                <a:clrTo>
                  <a:srgbClr val="FBFBFA">
                    <a:alpha val="0"/>
                  </a:srgbClr>
                </a:clrTo>
              </a:clrChange>
            </a:blip>
            <a:srcRect/>
            <a:stretch>
              <a:fillRect/>
            </a:stretch>
          </p:blipFill>
          <p:spPr bwMode="auto">
            <a:xfrm>
              <a:off x="5724128" y="980728"/>
              <a:ext cx="2943225" cy="3048000"/>
            </a:xfrm>
            <a:prstGeom prst="rect">
              <a:avLst/>
            </a:prstGeom>
            <a:noFill/>
            <a:ln w="9525">
              <a:noFill/>
              <a:miter lim="800000"/>
              <a:headEnd/>
              <a:tailEnd/>
            </a:ln>
          </p:spPr>
        </p:pic>
        <p:sp>
          <p:nvSpPr>
            <p:cNvPr id="53" name="225 CuadroTexto"/>
            <p:cNvSpPr txBox="1"/>
            <p:nvPr/>
          </p:nvSpPr>
          <p:spPr>
            <a:xfrm>
              <a:off x="6804119" y="908710"/>
              <a:ext cx="576580" cy="243840"/>
            </a:xfrm>
            <a:prstGeom prst="rect">
              <a:avLst/>
            </a:prstGeom>
            <a:noFill/>
            <a:ln w="12700" cap="flat" cmpd="sng" algn="ctr">
              <a:noFill/>
              <a:prstDash val="solid"/>
              <a:miter lim="800000"/>
            </a:ln>
            <a:effectLst/>
          </p:spPr>
          <p:txBody>
            <a:bodyPr wrap="square" rtlCol="0">
              <a:noAutofit/>
            </a:bodyPr>
            <a:lstStyle/>
            <a:p>
              <a:pPr algn="ctr"/>
              <a:r>
                <a:rPr lang="es-EC" sz="800">
                  <a:solidFill>
                    <a:srgbClr val="000000"/>
                  </a:solidFill>
                  <a:latin typeface="Calibri"/>
                  <a:ea typeface="Times New Roman"/>
                </a:rPr>
                <a:t>50 m</a:t>
              </a:r>
              <a:endParaRPr lang="es-EC" sz="1600">
                <a:latin typeface="Times New Roman"/>
                <a:ea typeface="Times New Roman"/>
              </a:endParaRPr>
            </a:p>
          </p:txBody>
        </p:sp>
        <p:sp>
          <p:nvSpPr>
            <p:cNvPr id="54" name="226 CuadroTexto"/>
            <p:cNvSpPr txBox="1"/>
            <p:nvPr/>
          </p:nvSpPr>
          <p:spPr>
            <a:xfrm rot="16200000">
              <a:off x="5479406" y="2161428"/>
              <a:ext cx="575945" cy="243840"/>
            </a:xfrm>
            <a:prstGeom prst="rect">
              <a:avLst/>
            </a:prstGeom>
            <a:noFill/>
            <a:ln w="12700" cap="flat" cmpd="sng" algn="ctr">
              <a:noFill/>
              <a:prstDash val="solid"/>
              <a:miter lim="800000"/>
            </a:ln>
            <a:effectLst/>
          </p:spPr>
          <p:txBody>
            <a:bodyPr wrap="square" rtlCol="0">
              <a:noAutofit/>
            </a:bodyPr>
            <a:lstStyle/>
            <a:p>
              <a:pPr algn="ctr"/>
              <a:r>
                <a:rPr lang="es-EC" sz="800" dirty="0">
                  <a:solidFill>
                    <a:srgbClr val="000000"/>
                  </a:solidFill>
                  <a:latin typeface="Calibri"/>
                  <a:ea typeface="Times New Roman"/>
                </a:rPr>
                <a:t>50 m</a:t>
              </a:r>
              <a:endParaRPr lang="es-EC" sz="1600" dirty="0">
                <a:latin typeface="Times New Roman"/>
                <a:ea typeface="Times New Roman"/>
              </a:endParaRPr>
            </a:p>
          </p:txBody>
        </p:sp>
        <p:sp>
          <p:nvSpPr>
            <p:cNvPr id="55" name="227 CuadroTexto"/>
            <p:cNvSpPr txBox="1"/>
            <p:nvPr/>
          </p:nvSpPr>
          <p:spPr>
            <a:xfrm>
              <a:off x="6876126" y="1844801"/>
              <a:ext cx="720090" cy="275590"/>
            </a:xfrm>
            <a:prstGeom prst="rect">
              <a:avLst/>
            </a:prstGeom>
            <a:noFill/>
            <a:ln w="12700" cap="flat" cmpd="sng" algn="ctr">
              <a:noFill/>
              <a:prstDash val="solid"/>
              <a:miter lim="800000"/>
            </a:ln>
            <a:effectLst/>
          </p:spPr>
          <p:txBody>
            <a:bodyPr wrap="square" rtlCol="0">
              <a:noAutofit/>
            </a:bodyPr>
            <a:lstStyle/>
            <a:p>
              <a:pPr algn="ctr"/>
              <a:r>
                <a:rPr lang="es-EC" sz="800">
                  <a:solidFill>
                    <a:srgbClr val="000000"/>
                  </a:solidFill>
                  <a:latin typeface="Calibri"/>
                  <a:ea typeface="Times New Roman"/>
                </a:rPr>
                <a:t>2 500 m</a:t>
              </a:r>
              <a:r>
                <a:rPr lang="es-EC" sz="800" baseline="30000">
                  <a:solidFill>
                    <a:srgbClr val="000000"/>
                  </a:solidFill>
                  <a:latin typeface="Calibri"/>
                  <a:ea typeface="Times New Roman"/>
                </a:rPr>
                <a:t>2</a:t>
              </a:r>
              <a:endParaRPr lang="es-EC" sz="1600">
                <a:latin typeface="Times New Roman"/>
                <a:ea typeface="Times New Roman"/>
              </a:endParaRPr>
            </a:p>
          </p:txBody>
        </p:sp>
        <p:sp>
          <p:nvSpPr>
            <p:cNvPr id="56" name="228 CuadroTexto"/>
            <p:cNvSpPr txBox="1"/>
            <p:nvPr/>
          </p:nvSpPr>
          <p:spPr>
            <a:xfrm>
              <a:off x="7380170" y="2636877"/>
              <a:ext cx="647700" cy="275590"/>
            </a:xfrm>
            <a:prstGeom prst="rect">
              <a:avLst/>
            </a:prstGeom>
            <a:noFill/>
            <a:ln w="12700" cap="flat" cmpd="sng" algn="ctr">
              <a:noFill/>
              <a:prstDash val="solid"/>
              <a:miter lim="800000"/>
            </a:ln>
            <a:effectLst/>
          </p:spPr>
          <p:txBody>
            <a:bodyPr wrap="square" rtlCol="0">
              <a:noAutofit/>
            </a:bodyPr>
            <a:lstStyle/>
            <a:p>
              <a:pPr algn="ctr"/>
              <a:r>
                <a:rPr lang="es-EC" sz="800">
                  <a:solidFill>
                    <a:srgbClr val="000000"/>
                  </a:solidFill>
                  <a:latin typeface="Calibri"/>
                  <a:ea typeface="Times New Roman"/>
                </a:rPr>
                <a:t>625 m</a:t>
              </a:r>
              <a:r>
                <a:rPr lang="es-EC" sz="800" baseline="30000">
                  <a:solidFill>
                    <a:srgbClr val="000000"/>
                  </a:solidFill>
                  <a:latin typeface="Calibri"/>
                  <a:ea typeface="Times New Roman"/>
                </a:rPr>
                <a:t>2</a:t>
              </a:r>
              <a:endParaRPr lang="es-EC" sz="1600">
                <a:latin typeface="Times New Roman"/>
                <a:ea typeface="Times New Roman"/>
              </a:endParaRPr>
            </a:p>
          </p:txBody>
        </p:sp>
        <p:sp>
          <p:nvSpPr>
            <p:cNvPr id="57" name="229 CuadroTexto"/>
            <p:cNvSpPr txBox="1"/>
            <p:nvPr/>
          </p:nvSpPr>
          <p:spPr>
            <a:xfrm>
              <a:off x="7544419" y="3212933"/>
              <a:ext cx="907429" cy="252360"/>
            </a:xfrm>
            <a:prstGeom prst="rect">
              <a:avLst/>
            </a:prstGeom>
            <a:noFill/>
            <a:ln w="12700" cap="flat" cmpd="sng" algn="ctr">
              <a:noFill/>
              <a:prstDash val="solid"/>
              <a:miter lim="800000"/>
            </a:ln>
            <a:effectLst/>
          </p:spPr>
          <p:txBody>
            <a:bodyPr wrap="square" rtlCol="0">
              <a:noAutofit/>
            </a:bodyPr>
            <a:lstStyle/>
            <a:p>
              <a:pPr algn="ctr"/>
              <a:r>
                <a:rPr lang="es-EC" sz="800" dirty="0">
                  <a:solidFill>
                    <a:srgbClr val="000000"/>
                  </a:solidFill>
                  <a:latin typeface="Calibri"/>
                  <a:ea typeface="Times New Roman"/>
                </a:rPr>
                <a:t>156,25 m</a:t>
              </a:r>
              <a:endParaRPr lang="es-EC" sz="1600" dirty="0">
                <a:latin typeface="Times New Roman"/>
                <a:ea typeface="Times New Roman"/>
              </a:endParaRPr>
            </a:p>
          </p:txBody>
        </p:sp>
        <p:sp>
          <p:nvSpPr>
            <p:cNvPr id="58" name="230 CuadroTexto"/>
            <p:cNvSpPr txBox="1"/>
            <p:nvPr/>
          </p:nvSpPr>
          <p:spPr>
            <a:xfrm rot="5400000">
              <a:off x="8287652" y="2881498"/>
              <a:ext cx="575945" cy="243840"/>
            </a:xfrm>
            <a:prstGeom prst="rect">
              <a:avLst/>
            </a:prstGeom>
            <a:noFill/>
            <a:ln w="12700" cap="flat" cmpd="sng" algn="ctr">
              <a:noFill/>
              <a:prstDash val="solid"/>
              <a:miter lim="800000"/>
            </a:ln>
            <a:effectLst/>
          </p:spPr>
          <p:txBody>
            <a:bodyPr wrap="square" rtlCol="0">
              <a:noAutofit/>
            </a:bodyPr>
            <a:lstStyle/>
            <a:p>
              <a:pPr algn="ctr"/>
              <a:r>
                <a:rPr lang="es-EC" sz="800">
                  <a:solidFill>
                    <a:srgbClr val="000000"/>
                  </a:solidFill>
                  <a:latin typeface="Calibri"/>
                  <a:ea typeface="Times New Roman"/>
                </a:rPr>
                <a:t>25 m</a:t>
              </a:r>
              <a:endParaRPr lang="es-EC" sz="1600">
                <a:latin typeface="Times New Roman"/>
                <a:ea typeface="Times New Roman"/>
              </a:endParaRPr>
            </a:p>
          </p:txBody>
        </p:sp>
        <p:sp>
          <p:nvSpPr>
            <p:cNvPr id="59" name="231 CuadroTexto"/>
            <p:cNvSpPr txBox="1"/>
            <p:nvPr/>
          </p:nvSpPr>
          <p:spPr>
            <a:xfrm>
              <a:off x="7570069" y="3765373"/>
              <a:ext cx="957283" cy="239740"/>
            </a:xfrm>
            <a:prstGeom prst="rect">
              <a:avLst/>
            </a:prstGeom>
            <a:noFill/>
            <a:ln w="12700" cap="flat" cmpd="sng" algn="ctr">
              <a:noFill/>
              <a:prstDash val="solid"/>
              <a:miter lim="800000"/>
            </a:ln>
            <a:effectLst/>
          </p:spPr>
          <p:txBody>
            <a:bodyPr wrap="square" rtlCol="0">
              <a:noAutofit/>
            </a:bodyPr>
            <a:lstStyle/>
            <a:p>
              <a:pPr algn="ctr"/>
              <a:r>
                <a:rPr lang="es-EC" sz="800" dirty="0">
                  <a:solidFill>
                    <a:srgbClr val="000000"/>
                  </a:solidFill>
                  <a:latin typeface="Calibri"/>
                  <a:ea typeface="Times New Roman"/>
                </a:rPr>
                <a:t>12,5 m</a:t>
              </a:r>
              <a:endParaRPr lang="es-EC" sz="1600" dirty="0">
                <a:latin typeface="Times New Roman"/>
                <a:ea typeface="Times New Roman"/>
              </a:endParaRPr>
            </a:p>
          </p:txBody>
        </p:sp>
      </p:grpSp>
      <p:cxnSp>
        <p:nvCxnSpPr>
          <p:cNvPr id="96" name="5 Conector recto"/>
          <p:cNvCxnSpPr/>
          <p:nvPr/>
        </p:nvCxnSpPr>
        <p:spPr>
          <a:xfrm>
            <a:off x="6161469" y="1294410"/>
            <a:ext cx="0" cy="5201392"/>
          </a:xfrm>
          <a:prstGeom prst="line">
            <a:avLst/>
          </a:prstGeom>
          <a:ln w="57150"/>
        </p:spPr>
        <p:style>
          <a:lnRef idx="3">
            <a:schemeClr val="accent2"/>
          </a:lnRef>
          <a:fillRef idx="0">
            <a:schemeClr val="accent2"/>
          </a:fillRef>
          <a:effectRef idx="2">
            <a:schemeClr val="accent2"/>
          </a:effectRef>
          <a:fontRef idx="minor">
            <a:schemeClr val="tx1"/>
          </a:fontRef>
        </p:style>
      </p:cxnSp>
      <p:grpSp>
        <p:nvGrpSpPr>
          <p:cNvPr id="97" name="285 Grupo"/>
          <p:cNvGrpSpPr/>
          <p:nvPr/>
        </p:nvGrpSpPr>
        <p:grpSpPr>
          <a:xfrm>
            <a:off x="6221818" y="2221357"/>
            <a:ext cx="5236404" cy="3184000"/>
            <a:chOff x="3144456" y="1904275"/>
            <a:chExt cx="5975795" cy="3184000"/>
          </a:xfrm>
        </p:grpSpPr>
        <p:sp>
          <p:nvSpPr>
            <p:cNvPr id="98" name="41 Rectángulo"/>
            <p:cNvSpPr/>
            <p:nvPr/>
          </p:nvSpPr>
          <p:spPr>
            <a:xfrm>
              <a:off x="3529643" y="2594746"/>
              <a:ext cx="2110458" cy="2375151"/>
            </a:xfrm>
            <a:prstGeom prst="rect">
              <a:avLst/>
            </a:prstGeom>
            <a:ln w="38100">
              <a:solidFill>
                <a:srgbClr val="35AEEB"/>
              </a:solidFill>
            </a:ln>
          </p:spPr>
          <p:style>
            <a:lnRef idx="2">
              <a:schemeClr val="accent5"/>
            </a:lnRef>
            <a:fillRef idx="1">
              <a:schemeClr val="lt1"/>
            </a:fillRef>
            <a:effectRef idx="0">
              <a:schemeClr val="accent5"/>
            </a:effectRef>
            <a:fontRef idx="minor">
              <a:schemeClr val="dk1"/>
            </a:fontRef>
          </p:style>
          <p:txBody>
            <a:bodyPr rtlCol="0" anchor="ctr"/>
            <a:lstStyle/>
            <a:p>
              <a:endParaRPr lang="es-EC"/>
            </a:p>
          </p:txBody>
        </p:sp>
        <p:grpSp>
          <p:nvGrpSpPr>
            <p:cNvPr id="99" name="40 Grupo"/>
            <p:cNvGrpSpPr/>
            <p:nvPr/>
          </p:nvGrpSpPr>
          <p:grpSpPr>
            <a:xfrm>
              <a:off x="3529686" y="2594918"/>
              <a:ext cx="2096079" cy="2376325"/>
              <a:chOff x="1726276" y="1266611"/>
              <a:chExt cx="4752528" cy="4320480"/>
            </a:xfrm>
            <a:solidFill>
              <a:srgbClr val="F5F9FD"/>
            </a:solidFill>
          </p:grpSpPr>
          <p:sp>
            <p:nvSpPr>
              <p:cNvPr id="146" name="4 Rectángulo"/>
              <p:cNvSpPr/>
              <p:nvPr/>
            </p:nvSpPr>
            <p:spPr>
              <a:xfrm>
                <a:off x="3310452"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47" name="5 Rectángulo"/>
              <p:cNvSpPr/>
              <p:nvPr/>
            </p:nvSpPr>
            <p:spPr>
              <a:xfrm>
                <a:off x="4102540"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48" name="6 Rectángulo"/>
              <p:cNvSpPr/>
              <p:nvPr/>
            </p:nvSpPr>
            <p:spPr>
              <a:xfrm>
                <a:off x="4894628"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49" name="7 Rectángulo"/>
              <p:cNvSpPr/>
              <p:nvPr/>
            </p:nvSpPr>
            <p:spPr>
              <a:xfrm>
                <a:off x="2518364"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50" name="8 Rectángulo"/>
              <p:cNvSpPr/>
              <p:nvPr/>
            </p:nvSpPr>
            <p:spPr>
              <a:xfrm>
                <a:off x="1726276"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51" name="9 Rectángulo"/>
              <p:cNvSpPr/>
              <p:nvPr/>
            </p:nvSpPr>
            <p:spPr>
              <a:xfrm>
                <a:off x="5686716"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52" name="10 Rectángulo"/>
              <p:cNvSpPr/>
              <p:nvPr/>
            </p:nvSpPr>
            <p:spPr>
              <a:xfrm>
                <a:off x="3310452"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53" name="11 Rectángulo"/>
              <p:cNvSpPr/>
              <p:nvPr/>
            </p:nvSpPr>
            <p:spPr>
              <a:xfrm>
                <a:off x="4102540"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54" name="12 Rectángulo"/>
              <p:cNvSpPr/>
              <p:nvPr/>
            </p:nvSpPr>
            <p:spPr>
              <a:xfrm>
                <a:off x="4894628"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55" name="13 Rectángulo"/>
              <p:cNvSpPr/>
              <p:nvPr/>
            </p:nvSpPr>
            <p:spPr>
              <a:xfrm>
                <a:off x="2518364"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56" name="14 Rectángulo"/>
              <p:cNvSpPr/>
              <p:nvPr/>
            </p:nvSpPr>
            <p:spPr>
              <a:xfrm>
                <a:off x="1726276"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57" name="15 Rectángulo"/>
              <p:cNvSpPr/>
              <p:nvPr/>
            </p:nvSpPr>
            <p:spPr>
              <a:xfrm>
                <a:off x="5686716"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58" name="16 Rectángulo"/>
              <p:cNvSpPr/>
              <p:nvPr/>
            </p:nvSpPr>
            <p:spPr>
              <a:xfrm>
                <a:off x="3310452"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59" name="17 Rectángulo"/>
              <p:cNvSpPr/>
              <p:nvPr/>
            </p:nvSpPr>
            <p:spPr>
              <a:xfrm>
                <a:off x="4102540"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60" name="18 Rectángulo"/>
              <p:cNvSpPr/>
              <p:nvPr/>
            </p:nvSpPr>
            <p:spPr>
              <a:xfrm>
                <a:off x="4894628"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61" name="19 Rectángulo"/>
              <p:cNvSpPr/>
              <p:nvPr/>
            </p:nvSpPr>
            <p:spPr>
              <a:xfrm>
                <a:off x="2518364"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62" name="20 Rectángulo"/>
              <p:cNvSpPr/>
              <p:nvPr/>
            </p:nvSpPr>
            <p:spPr>
              <a:xfrm>
                <a:off x="1726276"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63" name="21 Rectángulo"/>
              <p:cNvSpPr/>
              <p:nvPr/>
            </p:nvSpPr>
            <p:spPr>
              <a:xfrm>
                <a:off x="5686716"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64" name="22 Rectángulo"/>
              <p:cNvSpPr/>
              <p:nvPr/>
            </p:nvSpPr>
            <p:spPr>
              <a:xfrm>
                <a:off x="3310452"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65" name="23 Rectángulo"/>
              <p:cNvSpPr/>
              <p:nvPr/>
            </p:nvSpPr>
            <p:spPr>
              <a:xfrm>
                <a:off x="4102540"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66" name="24 Rectángulo"/>
              <p:cNvSpPr/>
              <p:nvPr/>
            </p:nvSpPr>
            <p:spPr>
              <a:xfrm>
                <a:off x="4894628"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67" name="25 Rectángulo"/>
              <p:cNvSpPr/>
              <p:nvPr/>
            </p:nvSpPr>
            <p:spPr>
              <a:xfrm>
                <a:off x="2518364"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68" name="26 Rectángulo"/>
              <p:cNvSpPr/>
              <p:nvPr/>
            </p:nvSpPr>
            <p:spPr>
              <a:xfrm>
                <a:off x="1726276"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69" name="27 Rectángulo"/>
              <p:cNvSpPr/>
              <p:nvPr/>
            </p:nvSpPr>
            <p:spPr>
              <a:xfrm>
                <a:off x="5686716"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70" name="28 Rectángulo"/>
              <p:cNvSpPr/>
              <p:nvPr/>
            </p:nvSpPr>
            <p:spPr>
              <a:xfrm>
                <a:off x="3310452"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71" name="29 Rectángulo"/>
              <p:cNvSpPr/>
              <p:nvPr/>
            </p:nvSpPr>
            <p:spPr>
              <a:xfrm>
                <a:off x="4102540"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72" name="30 Rectángulo"/>
              <p:cNvSpPr/>
              <p:nvPr/>
            </p:nvSpPr>
            <p:spPr>
              <a:xfrm>
                <a:off x="4894628"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73" name="31 Rectángulo"/>
              <p:cNvSpPr/>
              <p:nvPr/>
            </p:nvSpPr>
            <p:spPr>
              <a:xfrm>
                <a:off x="2518364"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74" name="32 Rectángulo"/>
              <p:cNvSpPr/>
              <p:nvPr/>
            </p:nvSpPr>
            <p:spPr>
              <a:xfrm>
                <a:off x="1726276"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75" name="33 Rectángulo"/>
              <p:cNvSpPr/>
              <p:nvPr/>
            </p:nvSpPr>
            <p:spPr>
              <a:xfrm>
                <a:off x="5686716"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76" name="34 Rectángulo"/>
              <p:cNvSpPr/>
              <p:nvPr/>
            </p:nvSpPr>
            <p:spPr>
              <a:xfrm>
                <a:off x="3310452"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77" name="35 Rectángulo"/>
              <p:cNvSpPr/>
              <p:nvPr/>
            </p:nvSpPr>
            <p:spPr>
              <a:xfrm>
                <a:off x="4102540"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78" name="36 Rectángulo"/>
              <p:cNvSpPr/>
              <p:nvPr/>
            </p:nvSpPr>
            <p:spPr>
              <a:xfrm>
                <a:off x="4894628"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79" name="37 Rectángulo"/>
              <p:cNvSpPr/>
              <p:nvPr/>
            </p:nvSpPr>
            <p:spPr>
              <a:xfrm>
                <a:off x="2518364"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80" name="38 Rectángulo"/>
              <p:cNvSpPr/>
              <p:nvPr/>
            </p:nvSpPr>
            <p:spPr>
              <a:xfrm>
                <a:off x="1726276"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181" name="39 Rectángulo"/>
              <p:cNvSpPr/>
              <p:nvPr/>
            </p:nvSpPr>
            <p:spPr>
              <a:xfrm>
                <a:off x="5686716"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grpSp>
        <p:sp>
          <p:nvSpPr>
            <p:cNvPr id="100" name="42 CuadroTexto"/>
            <p:cNvSpPr txBox="1"/>
            <p:nvPr/>
          </p:nvSpPr>
          <p:spPr>
            <a:xfrm>
              <a:off x="3502659" y="2737224"/>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01" name="50 CuadroTexto"/>
            <p:cNvSpPr txBox="1"/>
            <p:nvPr/>
          </p:nvSpPr>
          <p:spPr>
            <a:xfrm>
              <a:off x="4402714" y="2108187"/>
              <a:ext cx="873704" cy="205971"/>
            </a:xfrm>
            <a:prstGeom prst="rect">
              <a:avLst/>
            </a:prstGeom>
            <a:noFill/>
            <a:ln w="12700" cap="flat" cmpd="sng" algn="ctr">
              <a:noFill/>
              <a:prstDash val="solid"/>
              <a:miter lim="800000"/>
            </a:ln>
            <a:effectLst/>
          </p:spPr>
          <p:txBody>
            <a:bodyPr wrap="square" rtlCol="0">
              <a:noAutofit/>
            </a:bodyPr>
            <a:lstStyle/>
            <a:p>
              <a:pPr algn="ctr"/>
              <a:r>
                <a:rPr lang="es-EC" sz="1100" b="1" dirty="0">
                  <a:solidFill>
                    <a:srgbClr val="000000"/>
                  </a:solidFill>
                  <a:latin typeface="+mj-lt"/>
                  <a:ea typeface="Times New Roman"/>
                </a:rPr>
                <a:t>600 m</a:t>
              </a:r>
              <a:endParaRPr lang="es-EC" sz="1100" b="1" dirty="0">
                <a:latin typeface="+mj-lt"/>
                <a:ea typeface="Times New Roman"/>
              </a:endParaRPr>
            </a:p>
          </p:txBody>
        </p:sp>
        <p:cxnSp>
          <p:nvCxnSpPr>
            <p:cNvPr id="102" name="53 Conector recto"/>
            <p:cNvCxnSpPr/>
            <p:nvPr/>
          </p:nvCxnSpPr>
          <p:spPr>
            <a:xfrm flipV="1">
              <a:off x="3390152" y="2555312"/>
              <a:ext cx="12499" cy="2415927"/>
            </a:xfrm>
            <a:prstGeom prst="line">
              <a:avLst/>
            </a:prstGeom>
            <a:noFill/>
            <a:ln w="12700" cap="flat" cmpd="sng" algn="ctr">
              <a:solidFill>
                <a:srgbClr val="4472C4"/>
              </a:solidFill>
              <a:prstDash val="solid"/>
              <a:miter lim="800000"/>
            </a:ln>
            <a:effectLst/>
          </p:spPr>
        </p:cxnSp>
        <p:sp>
          <p:nvSpPr>
            <p:cNvPr id="103" name="55 CuadroTexto"/>
            <p:cNvSpPr txBox="1"/>
            <p:nvPr/>
          </p:nvSpPr>
          <p:spPr>
            <a:xfrm rot="16200000">
              <a:off x="2959803" y="3373652"/>
              <a:ext cx="738804" cy="369498"/>
            </a:xfrm>
            <a:prstGeom prst="rect">
              <a:avLst/>
            </a:prstGeom>
            <a:noFill/>
            <a:ln w="12700" cap="flat" cmpd="sng" algn="ctr">
              <a:noFill/>
              <a:prstDash val="solid"/>
              <a:miter lim="800000"/>
            </a:ln>
            <a:effectLst/>
          </p:spPr>
          <p:txBody>
            <a:bodyPr wrap="square" rtlCol="0">
              <a:noAutofit/>
            </a:bodyPr>
            <a:lstStyle/>
            <a:p>
              <a:pPr algn="ctr"/>
              <a:r>
                <a:rPr lang="es-EC" sz="1100" b="1" dirty="0">
                  <a:solidFill>
                    <a:srgbClr val="000000"/>
                  </a:solidFill>
                  <a:latin typeface="+mj-lt"/>
                  <a:ea typeface="Times New Roman"/>
                </a:rPr>
                <a:t>600 m</a:t>
              </a:r>
              <a:endParaRPr lang="es-EC" sz="1100" b="1" dirty="0">
                <a:latin typeface="+mj-lt"/>
                <a:ea typeface="Times New Roman"/>
              </a:endParaRPr>
            </a:p>
          </p:txBody>
        </p:sp>
        <p:cxnSp>
          <p:nvCxnSpPr>
            <p:cNvPr id="104" name="87 Conector recto"/>
            <p:cNvCxnSpPr/>
            <p:nvPr/>
          </p:nvCxnSpPr>
          <p:spPr>
            <a:xfrm>
              <a:off x="3529686" y="2515706"/>
              <a:ext cx="349346" cy="0"/>
            </a:xfrm>
            <a:prstGeom prst="line">
              <a:avLst/>
            </a:prstGeom>
            <a:noFill/>
            <a:ln w="12700" cap="flat" cmpd="sng" algn="ctr">
              <a:solidFill>
                <a:srgbClr val="A5A5A5"/>
              </a:solidFill>
              <a:prstDash val="solid"/>
              <a:miter lim="800000"/>
            </a:ln>
            <a:effectLst/>
          </p:spPr>
        </p:cxnSp>
        <p:sp>
          <p:nvSpPr>
            <p:cNvPr id="105" name="88 CuadroTexto"/>
            <p:cNvSpPr txBox="1"/>
            <p:nvPr/>
          </p:nvSpPr>
          <p:spPr>
            <a:xfrm>
              <a:off x="3529645" y="2320180"/>
              <a:ext cx="924677" cy="204556"/>
            </a:xfrm>
            <a:prstGeom prst="rect">
              <a:avLst/>
            </a:prstGeom>
            <a:noFill/>
            <a:ln w="12700" cap="flat" cmpd="sng" algn="ctr">
              <a:noFill/>
              <a:prstDash val="solid"/>
              <a:miter lim="800000"/>
            </a:ln>
            <a:effectLst/>
          </p:spPr>
          <p:txBody>
            <a:bodyPr wrap="square" rtlCol="0">
              <a:noAutofit/>
            </a:bodyPr>
            <a:lstStyle/>
            <a:p>
              <a:pPr algn="just"/>
              <a:r>
                <a:rPr lang="es-EC" sz="1100" b="1" dirty="0">
                  <a:solidFill>
                    <a:srgbClr val="000000"/>
                  </a:solidFill>
                  <a:latin typeface="+mj-lt"/>
                  <a:ea typeface="Times New Roman"/>
                </a:rPr>
                <a:t>100 m</a:t>
              </a:r>
              <a:endParaRPr lang="es-EC" sz="1100" b="1" dirty="0">
                <a:latin typeface="+mj-lt"/>
                <a:ea typeface="Times New Roman"/>
              </a:endParaRPr>
            </a:p>
          </p:txBody>
        </p:sp>
        <p:cxnSp>
          <p:nvCxnSpPr>
            <p:cNvPr id="106" name="95 Conector recto"/>
            <p:cNvCxnSpPr/>
            <p:nvPr/>
          </p:nvCxnSpPr>
          <p:spPr>
            <a:xfrm>
              <a:off x="3502659" y="2317679"/>
              <a:ext cx="2137634" cy="0"/>
            </a:xfrm>
            <a:prstGeom prst="line">
              <a:avLst/>
            </a:prstGeom>
            <a:noFill/>
            <a:ln w="12700" cap="flat" cmpd="sng" algn="ctr">
              <a:solidFill>
                <a:srgbClr val="4472C4"/>
              </a:solidFill>
              <a:prstDash val="solid"/>
              <a:miter lim="800000"/>
            </a:ln>
            <a:effectLst/>
          </p:spPr>
        </p:cxnSp>
        <p:cxnSp>
          <p:nvCxnSpPr>
            <p:cNvPr id="107" name="139 Conector recto de flecha"/>
            <p:cNvCxnSpPr/>
            <p:nvPr/>
          </p:nvCxnSpPr>
          <p:spPr>
            <a:xfrm>
              <a:off x="5565915" y="3872843"/>
              <a:ext cx="883068" cy="0"/>
            </a:xfrm>
            <a:prstGeom prst="straightConnector1">
              <a:avLst/>
            </a:prstGeom>
            <a:noFill/>
            <a:ln w="38100" cap="flat" cmpd="sng" algn="ctr">
              <a:solidFill>
                <a:srgbClr val="70AD47"/>
              </a:solidFill>
              <a:prstDash val="solid"/>
              <a:miter lim="800000"/>
              <a:tailEnd type="arrow"/>
            </a:ln>
            <a:effectLst/>
          </p:spPr>
        </p:cxnSp>
        <p:cxnSp>
          <p:nvCxnSpPr>
            <p:cNvPr id="108" name="296 Conector recto"/>
            <p:cNvCxnSpPr/>
            <p:nvPr/>
          </p:nvCxnSpPr>
          <p:spPr>
            <a:xfrm>
              <a:off x="3502659" y="4971243"/>
              <a:ext cx="213763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9" name="297 Conector recto"/>
            <p:cNvCxnSpPr/>
            <p:nvPr/>
          </p:nvCxnSpPr>
          <p:spPr>
            <a:xfrm>
              <a:off x="3529643" y="2594746"/>
              <a:ext cx="43" cy="2376497"/>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10" name="42 CuadroTexto"/>
            <p:cNvSpPr txBox="1"/>
            <p:nvPr/>
          </p:nvSpPr>
          <p:spPr>
            <a:xfrm>
              <a:off x="3855282" y="2737223"/>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11" name="42 CuadroTexto"/>
            <p:cNvSpPr txBox="1"/>
            <p:nvPr/>
          </p:nvSpPr>
          <p:spPr>
            <a:xfrm>
              <a:off x="4192754" y="2737222"/>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12" name="42 CuadroTexto"/>
            <p:cNvSpPr txBox="1"/>
            <p:nvPr/>
          </p:nvSpPr>
          <p:spPr>
            <a:xfrm>
              <a:off x="4538824" y="2717394"/>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13" name="42 CuadroTexto"/>
            <p:cNvSpPr txBox="1"/>
            <p:nvPr/>
          </p:nvSpPr>
          <p:spPr>
            <a:xfrm>
              <a:off x="4879572" y="2717393"/>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14" name="42 CuadroTexto"/>
            <p:cNvSpPr txBox="1"/>
            <p:nvPr/>
          </p:nvSpPr>
          <p:spPr>
            <a:xfrm>
              <a:off x="5240794" y="2717392"/>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15" name="42 CuadroTexto"/>
            <p:cNvSpPr txBox="1"/>
            <p:nvPr/>
          </p:nvSpPr>
          <p:spPr>
            <a:xfrm>
              <a:off x="3484832" y="309463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16" name="42 CuadroTexto"/>
            <p:cNvSpPr txBox="1"/>
            <p:nvPr/>
          </p:nvSpPr>
          <p:spPr>
            <a:xfrm>
              <a:off x="3837455" y="3094634"/>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17" name="42 CuadroTexto"/>
            <p:cNvSpPr txBox="1"/>
            <p:nvPr/>
          </p:nvSpPr>
          <p:spPr>
            <a:xfrm>
              <a:off x="4174927" y="3094633"/>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18" name="42 CuadroTexto"/>
            <p:cNvSpPr txBox="1"/>
            <p:nvPr/>
          </p:nvSpPr>
          <p:spPr>
            <a:xfrm>
              <a:off x="4520997" y="307480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19" name="42 CuadroTexto"/>
            <p:cNvSpPr txBox="1"/>
            <p:nvPr/>
          </p:nvSpPr>
          <p:spPr>
            <a:xfrm>
              <a:off x="4861745" y="3074804"/>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20" name="42 CuadroTexto"/>
            <p:cNvSpPr txBox="1"/>
            <p:nvPr/>
          </p:nvSpPr>
          <p:spPr>
            <a:xfrm>
              <a:off x="5222967" y="3074803"/>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21" name="42 CuadroTexto"/>
            <p:cNvSpPr txBox="1"/>
            <p:nvPr/>
          </p:nvSpPr>
          <p:spPr>
            <a:xfrm>
              <a:off x="3481720" y="349627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22" name="42 CuadroTexto"/>
            <p:cNvSpPr txBox="1"/>
            <p:nvPr/>
          </p:nvSpPr>
          <p:spPr>
            <a:xfrm>
              <a:off x="3834343" y="3496274"/>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23" name="42 CuadroTexto"/>
            <p:cNvSpPr txBox="1"/>
            <p:nvPr/>
          </p:nvSpPr>
          <p:spPr>
            <a:xfrm>
              <a:off x="4171815" y="3496273"/>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24" name="42 CuadroTexto"/>
            <p:cNvSpPr txBox="1"/>
            <p:nvPr/>
          </p:nvSpPr>
          <p:spPr>
            <a:xfrm>
              <a:off x="4517885" y="347644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25" name="42 CuadroTexto"/>
            <p:cNvSpPr txBox="1"/>
            <p:nvPr/>
          </p:nvSpPr>
          <p:spPr>
            <a:xfrm>
              <a:off x="4858633" y="3476444"/>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26" name="42 CuadroTexto"/>
            <p:cNvSpPr txBox="1"/>
            <p:nvPr/>
          </p:nvSpPr>
          <p:spPr>
            <a:xfrm>
              <a:off x="5219855" y="3476443"/>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27" name="42 CuadroTexto"/>
            <p:cNvSpPr txBox="1"/>
            <p:nvPr/>
          </p:nvSpPr>
          <p:spPr>
            <a:xfrm>
              <a:off x="3490482" y="3908350"/>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28" name="42 CuadroTexto"/>
            <p:cNvSpPr txBox="1"/>
            <p:nvPr/>
          </p:nvSpPr>
          <p:spPr>
            <a:xfrm>
              <a:off x="3843105" y="3908349"/>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29" name="42 CuadroTexto"/>
            <p:cNvSpPr txBox="1"/>
            <p:nvPr/>
          </p:nvSpPr>
          <p:spPr>
            <a:xfrm>
              <a:off x="4180577" y="390834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30" name="42 CuadroTexto"/>
            <p:cNvSpPr txBox="1"/>
            <p:nvPr/>
          </p:nvSpPr>
          <p:spPr>
            <a:xfrm>
              <a:off x="4526647" y="3888520"/>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31" name="42 CuadroTexto"/>
            <p:cNvSpPr txBox="1"/>
            <p:nvPr/>
          </p:nvSpPr>
          <p:spPr>
            <a:xfrm>
              <a:off x="4867395" y="3888519"/>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32" name="42 CuadroTexto"/>
            <p:cNvSpPr txBox="1"/>
            <p:nvPr/>
          </p:nvSpPr>
          <p:spPr>
            <a:xfrm>
              <a:off x="5228617" y="388851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33" name="42 CuadroTexto"/>
            <p:cNvSpPr txBox="1"/>
            <p:nvPr/>
          </p:nvSpPr>
          <p:spPr>
            <a:xfrm>
              <a:off x="3490784" y="4304404"/>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34" name="42 CuadroTexto"/>
            <p:cNvSpPr txBox="1"/>
            <p:nvPr/>
          </p:nvSpPr>
          <p:spPr>
            <a:xfrm>
              <a:off x="3843407" y="4304403"/>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35" name="42 CuadroTexto"/>
            <p:cNvSpPr txBox="1"/>
            <p:nvPr/>
          </p:nvSpPr>
          <p:spPr>
            <a:xfrm>
              <a:off x="4180879" y="4304402"/>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36" name="42 CuadroTexto"/>
            <p:cNvSpPr txBox="1"/>
            <p:nvPr/>
          </p:nvSpPr>
          <p:spPr>
            <a:xfrm>
              <a:off x="4526949" y="4284574"/>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37" name="42 CuadroTexto"/>
            <p:cNvSpPr txBox="1"/>
            <p:nvPr/>
          </p:nvSpPr>
          <p:spPr>
            <a:xfrm>
              <a:off x="4867697" y="4284573"/>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38" name="42 CuadroTexto"/>
            <p:cNvSpPr txBox="1"/>
            <p:nvPr/>
          </p:nvSpPr>
          <p:spPr>
            <a:xfrm>
              <a:off x="5228919" y="4284572"/>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39" name="42 CuadroTexto"/>
            <p:cNvSpPr txBox="1"/>
            <p:nvPr/>
          </p:nvSpPr>
          <p:spPr>
            <a:xfrm>
              <a:off x="3486337" y="467670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40" name="42 CuadroTexto"/>
            <p:cNvSpPr txBox="1"/>
            <p:nvPr/>
          </p:nvSpPr>
          <p:spPr>
            <a:xfrm>
              <a:off x="3838960" y="4676707"/>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41" name="42 CuadroTexto"/>
            <p:cNvSpPr txBox="1"/>
            <p:nvPr/>
          </p:nvSpPr>
          <p:spPr>
            <a:xfrm>
              <a:off x="4176432" y="4676706"/>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42" name="42 CuadroTexto"/>
            <p:cNvSpPr txBox="1"/>
            <p:nvPr/>
          </p:nvSpPr>
          <p:spPr>
            <a:xfrm>
              <a:off x="4522502" y="465687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43" name="42 CuadroTexto"/>
            <p:cNvSpPr txBox="1"/>
            <p:nvPr/>
          </p:nvSpPr>
          <p:spPr>
            <a:xfrm>
              <a:off x="4863250" y="4656877"/>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144" name="42 CuadroTexto"/>
            <p:cNvSpPr txBox="1"/>
            <p:nvPr/>
          </p:nvSpPr>
          <p:spPr>
            <a:xfrm>
              <a:off x="5224472" y="4656876"/>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pic>
          <p:nvPicPr>
            <p:cNvPr id="145" name="333 Imagen"/>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58813" t="9890" b="6561"/>
            <a:stretch/>
          </p:blipFill>
          <p:spPr bwMode="auto">
            <a:xfrm>
              <a:off x="6614809" y="1904275"/>
              <a:ext cx="2505442" cy="3184000"/>
            </a:xfrm>
            <a:prstGeom prst="rect">
              <a:avLst/>
            </a:prstGeom>
            <a:noFill/>
            <a:ln>
              <a:noFill/>
            </a:ln>
          </p:spPr>
        </p:pic>
      </p:grpSp>
      <p:sp>
        <p:nvSpPr>
          <p:cNvPr id="182" name="141 CuadroTexto"/>
          <p:cNvSpPr txBox="1"/>
          <p:nvPr/>
        </p:nvSpPr>
        <p:spPr>
          <a:xfrm>
            <a:off x="6951160" y="1607414"/>
            <a:ext cx="2681262" cy="402396"/>
          </a:xfrm>
          <a:prstGeom prst="rect">
            <a:avLst/>
          </a:prstGeom>
          <a:solidFill>
            <a:schemeClr val="bg1"/>
          </a:solidFill>
        </p:spPr>
        <p:txBody>
          <a:bodyPr wrap="square" rtlCol="0">
            <a:noAutofit/>
          </a:bodyPr>
          <a:lstStyle/>
          <a:p>
            <a:pPr algn="just"/>
            <a:r>
              <a:rPr lang="es-EC" sz="1400" b="1" dirty="0">
                <a:solidFill>
                  <a:srgbClr val="000000"/>
                </a:solidFill>
                <a:latin typeface="Century Gothic" panose="020B0502020202020204" pitchFamily="34" charset="0"/>
                <a:ea typeface="Times New Roman"/>
              </a:rPr>
              <a:t>Estrato 2: 36 Ha</a:t>
            </a:r>
            <a:endParaRPr lang="es-EC" sz="1400" dirty="0">
              <a:latin typeface="Century Gothic" panose="020B0502020202020204" pitchFamily="34" charset="0"/>
              <a:ea typeface="Times New Roman"/>
            </a:endParaRPr>
          </a:p>
        </p:txBody>
      </p:sp>
    </p:spTree>
    <p:extLst>
      <p:ext uri="{BB962C8B-B14F-4D97-AF65-F5344CB8AC3E}">
        <p14:creationId xmlns:p14="http://schemas.microsoft.com/office/powerpoint/2010/main" val="1290501279"/>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352726" y="1204732"/>
            <a:ext cx="8433392" cy="4906701"/>
          </a:xfrm>
          <a:prstGeom prst="rect">
            <a:avLst/>
          </a:prstGeom>
        </p:spPr>
      </p:pic>
      <p:sp>
        <p:nvSpPr>
          <p:cNvPr id="4" name="CuadroTexto 9">
            <a:extLst>
              <a:ext uri="{FF2B5EF4-FFF2-40B4-BE49-F238E27FC236}">
                <a16:creationId xmlns="" xmlns:a16="http://schemas.microsoft.com/office/drawing/2014/main" id="{83C526A4-6166-421F-9ED8-A54E2D07985E}"/>
              </a:ext>
            </a:extLst>
          </p:cNvPr>
          <p:cNvSpPr txBox="1"/>
          <p:nvPr/>
        </p:nvSpPr>
        <p:spPr>
          <a:xfrm>
            <a:off x="9073998" y="1573951"/>
            <a:ext cx="2874933" cy="1815882"/>
          </a:xfrm>
          <a:prstGeom prst="rect">
            <a:avLst/>
          </a:prstGeom>
          <a:noFill/>
          <a:ln>
            <a:solidFill>
              <a:schemeClr val="accent2"/>
            </a:solidFill>
          </a:ln>
        </p:spPr>
        <p:txBody>
          <a:bodyPr wrap="square" rtlCol="0">
            <a:spAutoFit/>
          </a:bodyPr>
          <a:lstStyle/>
          <a:p>
            <a:pPr marL="285750" indent="-285750">
              <a:buFont typeface="Arial" panose="020B0604020202020204" pitchFamily="34" charset="0"/>
              <a:buChar char="•"/>
            </a:pPr>
            <a:r>
              <a:rPr lang="es-MX" sz="1400" dirty="0" smtClean="0"/>
              <a:t>Son </a:t>
            </a:r>
            <a:r>
              <a:rPr lang="es-MX" sz="1400" dirty="0"/>
              <a:t>preguntas cerradas  con </a:t>
            </a:r>
            <a:r>
              <a:rPr lang="es-MX" sz="1400" dirty="0" smtClean="0"/>
              <a:t> opciones de </a:t>
            </a:r>
            <a:r>
              <a:rPr lang="es-MX" sz="1400" dirty="0"/>
              <a:t>SI o NO</a:t>
            </a:r>
          </a:p>
          <a:p>
            <a:pPr marL="285750" indent="-285750" algn="just">
              <a:buFont typeface="Arial" panose="020B0604020202020204" pitchFamily="34" charset="0"/>
              <a:buChar char="•"/>
            </a:pPr>
            <a:endParaRPr lang="es-MX" sz="1400" dirty="0"/>
          </a:p>
          <a:p>
            <a:pPr marL="285750" indent="-285750">
              <a:buFont typeface="Arial" panose="020B0604020202020204" pitchFamily="34" charset="0"/>
              <a:buChar char="•"/>
            </a:pPr>
            <a:r>
              <a:rPr lang="es-MX" sz="1400" dirty="0"/>
              <a:t>En la pregunta 1 por cada fuente de financiamiento </a:t>
            </a:r>
            <a:r>
              <a:rPr lang="es-MX" sz="1400" dirty="0" smtClean="0"/>
              <a:t>debe responderse </a:t>
            </a:r>
            <a:r>
              <a:rPr lang="es-MX" sz="1400" dirty="0"/>
              <a:t>la columna 01 o 02, según </a:t>
            </a:r>
            <a:r>
              <a:rPr lang="es-MX" sz="1400" dirty="0" smtClean="0"/>
              <a:t>corresponda.</a:t>
            </a:r>
            <a:endParaRPr lang="es-EC" sz="1400" dirty="0"/>
          </a:p>
        </p:txBody>
      </p:sp>
      <p:sp>
        <p:nvSpPr>
          <p:cNvPr id="5" name="CuadroTexto 9">
            <a:extLst>
              <a:ext uri="{FF2B5EF4-FFF2-40B4-BE49-F238E27FC236}">
                <a16:creationId xmlns="" xmlns:a16="http://schemas.microsoft.com/office/drawing/2014/main" id="{83C526A4-6166-421F-9ED8-A54E2D07985E}"/>
              </a:ext>
            </a:extLst>
          </p:cNvPr>
          <p:cNvSpPr txBox="1"/>
          <p:nvPr/>
        </p:nvSpPr>
        <p:spPr>
          <a:xfrm>
            <a:off x="9073997" y="4198389"/>
            <a:ext cx="2874933" cy="1600438"/>
          </a:xfrm>
          <a:prstGeom prst="rect">
            <a:avLst/>
          </a:prstGeom>
          <a:noFill/>
          <a:ln>
            <a:solidFill>
              <a:schemeClr val="accent2"/>
            </a:solidFill>
          </a:ln>
        </p:spPr>
        <p:txBody>
          <a:bodyPr wrap="square" rtlCol="0">
            <a:spAutoFit/>
          </a:bodyPr>
          <a:lstStyle/>
          <a:p>
            <a:r>
              <a:rPr lang="es-MX" sz="1400" dirty="0" smtClean="0">
                <a:solidFill>
                  <a:srgbClr val="FF0000"/>
                </a:solidFill>
              </a:rPr>
              <a:t>En caso que la pregunta 2 obtenga únicamente códigos 2 en todos sus apartados, se </a:t>
            </a:r>
            <a:r>
              <a:rPr lang="es-MX" sz="1400" dirty="0">
                <a:solidFill>
                  <a:srgbClr val="FF0000"/>
                </a:solidFill>
              </a:rPr>
              <a:t>debe justificar en </a:t>
            </a:r>
            <a:r>
              <a:rPr lang="es-MX" sz="1400" dirty="0" smtClean="0">
                <a:solidFill>
                  <a:srgbClr val="FF0000"/>
                </a:solidFill>
              </a:rPr>
              <a:t>observaciones </a:t>
            </a:r>
            <a:r>
              <a:rPr lang="es-MX" sz="1400" dirty="0">
                <a:solidFill>
                  <a:srgbClr val="FF0000"/>
                </a:solidFill>
              </a:rPr>
              <a:t>la razón por la cual la PP no ha solicitado un </a:t>
            </a:r>
            <a:r>
              <a:rPr lang="es-MX" sz="1400" dirty="0" smtClean="0">
                <a:solidFill>
                  <a:srgbClr val="FF0000"/>
                </a:solidFill>
              </a:rPr>
              <a:t>préstamo.</a:t>
            </a:r>
            <a:endParaRPr lang="es-EC" sz="1400" dirty="0">
              <a:solidFill>
                <a:srgbClr val="FF0000"/>
              </a:solidFill>
            </a:endParaRPr>
          </a:p>
        </p:txBody>
      </p:sp>
      <p:sp>
        <p:nvSpPr>
          <p:cNvPr id="6" name="Título 4">
            <a:extLst>
              <a:ext uri="{FF2B5EF4-FFF2-40B4-BE49-F238E27FC236}">
                <a16:creationId xmlns="" xmlns:a16="http://schemas.microsoft.com/office/drawing/2014/main" id="{C934A5FF-07CC-9C46-8654-B40279F49B4B}"/>
              </a:ext>
            </a:extLst>
          </p:cNvPr>
          <p:cNvSpPr>
            <a:spLocks noGrp="1"/>
          </p:cNvSpPr>
          <p:nvPr>
            <p:ph type="title"/>
          </p:nvPr>
        </p:nvSpPr>
        <p:spPr>
          <a:xfrm>
            <a:off x="1117832" y="372496"/>
            <a:ext cx="7227771" cy="530024"/>
          </a:xfrm>
        </p:spPr>
        <p:txBody>
          <a:bodyPr/>
          <a:lstStyle/>
          <a:p>
            <a:r>
              <a:rPr lang="es-419" dirty="0" smtClean="0"/>
              <a:t>Financiamiento</a:t>
            </a:r>
            <a:endParaRPr lang="es-419" dirty="0"/>
          </a:p>
        </p:txBody>
      </p:sp>
    </p:spTree>
    <p:extLst>
      <p:ext uri="{BB962C8B-B14F-4D97-AF65-F5344CB8AC3E}">
        <p14:creationId xmlns:p14="http://schemas.microsoft.com/office/powerpoint/2010/main" val="206250594"/>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03A438B6-E1B8-D545-A500-A72F0E9D7BAC}"/>
              </a:ext>
            </a:extLst>
          </p:cNvPr>
          <p:cNvSpPr>
            <a:spLocks noGrp="1"/>
          </p:cNvSpPr>
          <p:nvPr>
            <p:ph type="title"/>
          </p:nvPr>
        </p:nvSpPr>
        <p:spPr/>
        <p:txBody>
          <a:bodyPr>
            <a:normAutofit fontScale="90000"/>
          </a:bodyPr>
          <a:lstStyle/>
          <a:p>
            <a:r>
              <a:rPr lang="es-ES_tradnl" sz="3600" dirty="0">
                <a:latin typeface="Century Gothic" panose="020B0502020202020204" pitchFamily="34" charset="0"/>
              </a:rPr>
              <a:t>Capítulo </a:t>
            </a:r>
            <a:r>
              <a:rPr lang="es-ES_tradnl" sz="3600" dirty="0" smtClean="0">
                <a:latin typeface="Century Gothic" panose="020B0502020202020204" pitchFamily="34" charset="0"/>
              </a:rPr>
              <a:t>15.- Otros ingresos a nivel finca</a:t>
            </a:r>
            <a:endParaRPr lang="es-419" sz="3600" dirty="0">
              <a:latin typeface="Century Gothic" panose="020B0502020202020204" pitchFamily="34" charset="0"/>
            </a:endParaRPr>
          </a:p>
        </p:txBody>
      </p:sp>
      <p:sp>
        <p:nvSpPr>
          <p:cNvPr id="3" name="Marcador de texto 2">
            <a:extLst>
              <a:ext uri="{FF2B5EF4-FFF2-40B4-BE49-F238E27FC236}">
                <a16:creationId xmlns="" xmlns:a16="http://schemas.microsoft.com/office/drawing/2014/main" id="{C57AFB70-4B1F-6A4D-B19D-216E22AF0E50}"/>
              </a:ext>
            </a:extLst>
          </p:cNvPr>
          <p:cNvSpPr>
            <a:spLocks noGrp="1"/>
          </p:cNvSpPr>
          <p:nvPr>
            <p:ph type="body" sz="quarter" idx="11"/>
          </p:nvPr>
        </p:nvSpPr>
        <p:spPr/>
        <p:txBody>
          <a:bodyPr/>
          <a:lstStyle/>
          <a:p>
            <a:r>
              <a:rPr lang="es-ES" b="1" dirty="0" smtClean="0"/>
              <a:t>ESPAC</a:t>
            </a:r>
            <a:endParaRPr lang="es-EC" b="1" dirty="0"/>
          </a:p>
        </p:txBody>
      </p:sp>
    </p:spTree>
    <p:extLst>
      <p:ext uri="{BB962C8B-B14F-4D97-AF65-F5344CB8AC3E}">
        <p14:creationId xmlns:p14="http://schemas.microsoft.com/office/powerpoint/2010/main" val="4266121404"/>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 xmlns:a16="http://schemas.microsoft.com/office/drawing/2014/main" id="{C934A5FF-07CC-9C46-8654-B40279F49B4B}"/>
              </a:ext>
            </a:extLst>
          </p:cNvPr>
          <p:cNvSpPr>
            <a:spLocks noGrp="1"/>
          </p:cNvSpPr>
          <p:nvPr>
            <p:ph type="title"/>
          </p:nvPr>
        </p:nvSpPr>
        <p:spPr/>
        <p:txBody>
          <a:bodyPr/>
          <a:lstStyle/>
          <a:p>
            <a:r>
              <a:rPr lang="es-ES_tradnl" dirty="0"/>
              <a:t>Otros ingresos a nivel de finca</a:t>
            </a:r>
            <a:endParaRPr lang="es-419" dirty="0"/>
          </a:p>
        </p:txBody>
      </p:sp>
      <p:pic>
        <p:nvPicPr>
          <p:cNvPr id="2" name="Imagen 1"/>
          <p:cNvPicPr>
            <a:picLocks noChangeAspect="1"/>
          </p:cNvPicPr>
          <p:nvPr/>
        </p:nvPicPr>
        <p:blipFill>
          <a:blip r:embed="rId2"/>
          <a:stretch>
            <a:fillRect/>
          </a:stretch>
        </p:blipFill>
        <p:spPr>
          <a:xfrm>
            <a:off x="754607" y="1500727"/>
            <a:ext cx="6819900" cy="1552575"/>
          </a:xfrm>
          <a:prstGeom prst="rect">
            <a:avLst/>
          </a:prstGeom>
        </p:spPr>
      </p:pic>
      <p:sp>
        <p:nvSpPr>
          <p:cNvPr id="4" name="CuadroTexto 10">
            <a:extLst>
              <a:ext uri="{FF2B5EF4-FFF2-40B4-BE49-F238E27FC236}">
                <a16:creationId xmlns="" xmlns:a16="http://schemas.microsoft.com/office/drawing/2014/main" id="{54420078-F845-4FCA-8406-49B03FDB499C}"/>
              </a:ext>
            </a:extLst>
          </p:cNvPr>
          <p:cNvSpPr txBox="1"/>
          <p:nvPr/>
        </p:nvSpPr>
        <p:spPr>
          <a:xfrm>
            <a:off x="3850230" y="3608559"/>
            <a:ext cx="4495373" cy="954107"/>
          </a:xfrm>
          <a:prstGeom prst="rect">
            <a:avLst/>
          </a:prstGeom>
          <a:noFill/>
          <a:ln>
            <a:solidFill>
              <a:schemeClr val="accent2"/>
            </a:solidFill>
          </a:ln>
        </p:spPr>
        <p:txBody>
          <a:bodyPr wrap="square" rtlCol="0">
            <a:spAutoFit/>
          </a:bodyPr>
          <a:lstStyle/>
          <a:p>
            <a:pPr marL="285750" indent="-285750">
              <a:buFont typeface="Arial" panose="020B0604020202020204" pitchFamily="34" charset="0"/>
              <a:buChar char="•"/>
            </a:pPr>
            <a:r>
              <a:rPr lang="es-MX" sz="1400" dirty="0"/>
              <a:t>En este capítulo se </a:t>
            </a:r>
            <a:r>
              <a:rPr lang="es-MX" sz="1400" dirty="0" smtClean="0"/>
              <a:t>registran los ingresos de la PP adicionalmente de la </a:t>
            </a:r>
            <a:r>
              <a:rPr lang="es-MX" sz="1400" dirty="0"/>
              <a:t>venta de </a:t>
            </a:r>
            <a:r>
              <a:rPr lang="es-MX" sz="1400" dirty="0" smtClean="0"/>
              <a:t>la producción, crianza de </a:t>
            </a:r>
            <a:r>
              <a:rPr lang="es-MX" sz="1400" dirty="0"/>
              <a:t>animales</a:t>
            </a:r>
            <a:r>
              <a:rPr lang="es-MX" sz="1400" dirty="0" smtClean="0"/>
              <a:t>, producción de </a:t>
            </a:r>
            <a:r>
              <a:rPr lang="es-MX" sz="1400" dirty="0"/>
              <a:t>huevos</a:t>
            </a:r>
            <a:r>
              <a:rPr lang="es-MX" sz="1400" dirty="0" smtClean="0"/>
              <a:t>, producción de leche, etc.</a:t>
            </a:r>
            <a:endParaRPr lang="es-EC" sz="1400" dirty="0"/>
          </a:p>
        </p:txBody>
      </p:sp>
      <p:sp>
        <p:nvSpPr>
          <p:cNvPr id="6" name="CuadroTexto 10">
            <a:extLst>
              <a:ext uri="{FF2B5EF4-FFF2-40B4-BE49-F238E27FC236}">
                <a16:creationId xmlns="" xmlns:a16="http://schemas.microsoft.com/office/drawing/2014/main" id="{54420078-F845-4FCA-8406-49B03FDB499C}"/>
              </a:ext>
            </a:extLst>
          </p:cNvPr>
          <p:cNvSpPr txBox="1"/>
          <p:nvPr/>
        </p:nvSpPr>
        <p:spPr>
          <a:xfrm>
            <a:off x="6356117" y="5117924"/>
            <a:ext cx="5034915" cy="738664"/>
          </a:xfrm>
          <a:prstGeom prst="rect">
            <a:avLst/>
          </a:prstGeom>
          <a:noFill/>
          <a:ln>
            <a:solidFill>
              <a:schemeClr val="accent2"/>
            </a:solidFill>
          </a:ln>
        </p:spPr>
        <p:txBody>
          <a:bodyPr wrap="square" rtlCol="0">
            <a:spAutoFit/>
          </a:bodyPr>
          <a:lstStyle/>
          <a:p>
            <a:r>
              <a:rPr lang="es-MX" sz="1400" b="1" dirty="0" smtClean="0">
                <a:solidFill>
                  <a:srgbClr val="FF0000"/>
                </a:solidFill>
              </a:rPr>
              <a:t>NOTA:</a:t>
            </a:r>
            <a:r>
              <a:rPr lang="es-MX" sz="1400" dirty="0" smtClean="0">
                <a:solidFill>
                  <a:srgbClr val="FF0000"/>
                </a:solidFill>
              </a:rPr>
              <a:t> En este apartado “</a:t>
            </a:r>
            <a:r>
              <a:rPr lang="es-MX" sz="1400" b="1" dirty="0" smtClean="0">
                <a:solidFill>
                  <a:srgbClr val="FF0000"/>
                </a:solidFill>
              </a:rPr>
              <a:t>Otros ingresos a nivel finca” </a:t>
            </a:r>
            <a:r>
              <a:rPr lang="es-MX" sz="1400" dirty="0" smtClean="0">
                <a:solidFill>
                  <a:srgbClr val="FF0000"/>
                </a:solidFill>
              </a:rPr>
              <a:t>se pueden registrar actividades como: Venta de plantas y venta de pasto cortado, etc. </a:t>
            </a:r>
            <a:endParaRPr lang="es-EC" sz="1400" b="1" dirty="0">
              <a:solidFill>
                <a:srgbClr val="FF0000"/>
              </a:solidFill>
            </a:endParaRPr>
          </a:p>
        </p:txBody>
      </p:sp>
    </p:spTree>
    <p:extLst>
      <p:ext uri="{BB962C8B-B14F-4D97-AF65-F5344CB8AC3E}">
        <p14:creationId xmlns:p14="http://schemas.microsoft.com/office/powerpoint/2010/main" val="3439246673"/>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03A438B6-E1B8-D545-A500-A72F0E9D7BAC}"/>
              </a:ext>
            </a:extLst>
          </p:cNvPr>
          <p:cNvSpPr>
            <a:spLocks noGrp="1"/>
          </p:cNvSpPr>
          <p:nvPr>
            <p:ph type="title"/>
          </p:nvPr>
        </p:nvSpPr>
        <p:spPr/>
        <p:txBody>
          <a:bodyPr>
            <a:normAutofit/>
          </a:bodyPr>
          <a:lstStyle/>
          <a:p>
            <a:r>
              <a:rPr lang="es-ES_tradnl" sz="3600" dirty="0">
                <a:latin typeface="Century Gothic" panose="020B0502020202020204" pitchFamily="34" charset="0"/>
              </a:rPr>
              <a:t>Capítulo </a:t>
            </a:r>
            <a:r>
              <a:rPr lang="es-ES_tradnl" sz="3600" dirty="0" smtClean="0">
                <a:latin typeface="Century Gothic" panose="020B0502020202020204" pitchFamily="34" charset="0"/>
              </a:rPr>
              <a:t>16.- Costos en finca</a:t>
            </a:r>
            <a:endParaRPr lang="es-419" sz="3600" dirty="0">
              <a:latin typeface="Century Gothic" panose="020B0502020202020204" pitchFamily="34" charset="0"/>
            </a:endParaRPr>
          </a:p>
        </p:txBody>
      </p:sp>
      <p:sp>
        <p:nvSpPr>
          <p:cNvPr id="3" name="Marcador de texto 2">
            <a:extLst>
              <a:ext uri="{FF2B5EF4-FFF2-40B4-BE49-F238E27FC236}">
                <a16:creationId xmlns="" xmlns:a16="http://schemas.microsoft.com/office/drawing/2014/main" id="{C57AFB70-4B1F-6A4D-B19D-216E22AF0E50}"/>
              </a:ext>
            </a:extLst>
          </p:cNvPr>
          <p:cNvSpPr>
            <a:spLocks noGrp="1"/>
          </p:cNvSpPr>
          <p:nvPr>
            <p:ph type="body" sz="quarter" idx="11"/>
          </p:nvPr>
        </p:nvSpPr>
        <p:spPr/>
        <p:txBody>
          <a:bodyPr/>
          <a:lstStyle/>
          <a:p>
            <a:r>
              <a:rPr lang="es-ES" b="1" dirty="0" smtClean="0"/>
              <a:t>ESPAC</a:t>
            </a:r>
            <a:endParaRPr lang="es-EC" b="1" dirty="0"/>
          </a:p>
        </p:txBody>
      </p:sp>
    </p:spTree>
    <p:extLst>
      <p:ext uri="{BB962C8B-B14F-4D97-AF65-F5344CB8AC3E}">
        <p14:creationId xmlns:p14="http://schemas.microsoft.com/office/powerpoint/2010/main" val="197843253"/>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a:t>Costos </a:t>
            </a:r>
            <a:r>
              <a:rPr lang="es-ES_tradnl" dirty="0" smtClean="0"/>
              <a:t>en finca</a:t>
            </a:r>
            <a:endParaRPr lang="es-EC" dirty="0"/>
          </a:p>
        </p:txBody>
      </p:sp>
      <p:sp>
        <p:nvSpPr>
          <p:cNvPr id="3" name="CuadroTexto 10">
            <a:extLst>
              <a:ext uri="{FF2B5EF4-FFF2-40B4-BE49-F238E27FC236}">
                <a16:creationId xmlns="" xmlns:a16="http://schemas.microsoft.com/office/drawing/2014/main" id="{54420078-F845-4FCA-8406-49B03FDB499C}"/>
              </a:ext>
            </a:extLst>
          </p:cNvPr>
          <p:cNvSpPr txBox="1"/>
          <p:nvPr/>
        </p:nvSpPr>
        <p:spPr>
          <a:xfrm>
            <a:off x="1482998" y="4733401"/>
            <a:ext cx="9204052" cy="523220"/>
          </a:xfrm>
          <a:prstGeom prst="rect">
            <a:avLst/>
          </a:prstGeom>
          <a:noFill/>
          <a:ln>
            <a:solidFill>
              <a:schemeClr val="accent2"/>
            </a:solidFill>
          </a:ln>
        </p:spPr>
        <p:txBody>
          <a:bodyPr wrap="square" rtlCol="0">
            <a:spAutoFit/>
          </a:bodyPr>
          <a:lstStyle/>
          <a:p>
            <a:r>
              <a:rPr lang="es-EC" sz="1400" dirty="0" smtClean="0"/>
              <a:t>Se registra la cantidad de dinero que </a:t>
            </a:r>
            <a:r>
              <a:rPr lang="es-EC" sz="1400" dirty="0"/>
              <a:t>el productor gasta </a:t>
            </a:r>
            <a:r>
              <a:rPr lang="es-EC" sz="1400" b="1" dirty="0" smtClean="0">
                <a:solidFill>
                  <a:srgbClr val="FF0000"/>
                </a:solidFill>
              </a:rPr>
              <a:t>DENTRO</a:t>
            </a:r>
            <a:r>
              <a:rPr lang="es-EC" sz="1400" dirty="0" smtClean="0"/>
              <a:t> </a:t>
            </a:r>
            <a:r>
              <a:rPr lang="es-EC" sz="1400" b="1" dirty="0">
                <a:solidFill>
                  <a:srgbClr val="FF0000"/>
                </a:solidFill>
              </a:rPr>
              <a:t>DE SU FINCA O </a:t>
            </a:r>
            <a:r>
              <a:rPr lang="es-EC" sz="1400" b="1" dirty="0" smtClean="0">
                <a:solidFill>
                  <a:srgbClr val="FF0000"/>
                </a:solidFill>
              </a:rPr>
              <a:t>TERRENO durante todo el año</a:t>
            </a:r>
            <a:r>
              <a:rPr lang="es-EC" sz="1400" dirty="0" smtClean="0"/>
              <a:t>. </a:t>
            </a:r>
            <a:endParaRPr lang="es-EC" sz="1400" dirty="0"/>
          </a:p>
        </p:txBody>
      </p:sp>
      <p:sp>
        <p:nvSpPr>
          <p:cNvPr id="4" name="CuadroTexto 10">
            <a:extLst>
              <a:ext uri="{FF2B5EF4-FFF2-40B4-BE49-F238E27FC236}">
                <a16:creationId xmlns="" xmlns:a16="http://schemas.microsoft.com/office/drawing/2014/main" id="{54420078-F845-4FCA-8406-49B03FDB499C}"/>
              </a:ext>
            </a:extLst>
          </p:cNvPr>
          <p:cNvSpPr txBox="1"/>
          <p:nvPr/>
        </p:nvSpPr>
        <p:spPr>
          <a:xfrm>
            <a:off x="1482998" y="5786174"/>
            <a:ext cx="9204052" cy="523220"/>
          </a:xfrm>
          <a:prstGeom prst="rect">
            <a:avLst/>
          </a:prstGeom>
          <a:noFill/>
          <a:ln>
            <a:solidFill>
              <a:schemeClr val="accent2"/>
            </a:solidFill>
          </a:ln>
        </p:spPr>
        <p:txBody>
          <a:bodyPr wrap="square" rtlCol="0">
            <a:spAutoFit/>
          </a:bodyPr>
          <a:lstStyle/>
          <a:p>
            <a:r>
              <a:rPr lang="es-EC" sz="1400" b="1" dirty="0" smtClean="0">
                <a:solidFill>
                  <a:srgbClr val="FF0000"/>
                </a:solidFill>
              </a:rPr>
              <a:t>En el apartado otros gastos puede registrarse la adquisición de herramientas y contratación de seguridad para la finca, etc.</a:t>
            </a:r>
            <a:endParaRPr lang="es-EC" sz="1400" b="1" dirty="0">
              <a:solidFill>
                <a:srgbClr val="FF0000"/>
              </a:solidFill>
            </a:endParaRPr>
          </a:p>
        </p:txBody>
      </p:sp>
      <p:pic>
        <p:nvPicPr>
          <p:cNvPr id="5" name="Imagen 4"/>
          <p:cNvPicPr>
            <a:picLocks noChangeAspect="1"/>
          </p:cNvPicPr>
          <p:nvPr/>
        </p:nvPicPr>
        <p:blipFill>
          <a:blip r:embed="rId2"/>
          <a:stretch>
            <a:fillRect/>
          </a:stretch>
        </p:blipFill>
        <p:spPr>
          <a:xfrm>
            <a:off x="2341699" y="1432073"/>
            <a:ext cx="7486650" cy="2771775"/>
          </a:xfrm>
          <a:prstGeom prst="rect">
            <a:avLst/>
          </a:prstGeom>
        </p:spPr>
      </p:pic>
    </p:spTree>
    <p:extLst>
      <p:ext uri="{BB962C8B-B14F-4D97-AF65-F5344CB8AC3E}">
        <p14:creationId xmlns:p14="http://schemas.microsoft.com/office/powerpoint/2010/main" val="2802954346"/>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03A438B6-E1B8-D545-A500-A72F0E9D7BAC}"/>
              </a:ext>
            </a:extLst>
          </p:cNvPr>
          <p:cNvSpPr>
            <a:spLocks noGrp="1"/>
          </p:cNvSpPr>
          <p:nvPr>
            <p:ph type="title"/>
          </p:nvPr>
        </p:nvSpPr>
        <p:spPr/>
        <p:txBody>
          <a:bodyPr>
            <a:normAutofit fontScale="90000"/>
          </a:bodyPr>
          <a:lstStyle/>
          <a:p>
            <a:r>
              <a:rPr lang="es-ES_tradnl" sz="3600" dirty="0">
                <a:latin typeface="Century Gothic" panose="020B0502020202020204" pitchFamily="34" charset="0"/>
              </a:rPr>
              <a:t>Capítulo </a:t>
            </a:r>
            <a:r>
              <a:rPr lang="es-ES_tradnl" sz="3600" dirty="0" smtClean="0">
                <a:latin typeface="Century Gothic" panose="020B0502020202020204" pitchFamily="34" charset="0"/>
              </a:rPr>
              <a:t>17.- Otros ingresos a nivel finca</a:t>
            </a:r>
            <a:endParaRPr lang="es-419" sz="3600" dirty="0">
              <a:latin typeface="Century Gothic" panose="020B0502020202020204" pitchFamily="34" charset="0"/>
            </a:endParaRPr>
          </a:p>
        </p:txBody>
      </p:sp>
      <p:sp>
        <p:nvSpPr>
          <p:cNvPr id="3" name="Marcador de texto 2">
            <a:extLst>
              <a:ext uri="{FF2B5EF4-FFF2-40B4-BE49-F238E27FC236}">
                <a16:creationId xmlns="" xmlns:a16="http://schemas.microsoft.com/office/drawing/2014/main" id="{C57AFB70-4B1F-6A4D-B19D-216E22AF0E50}"/>
              </a:ext>
            </a:extLst>
          </p:cNvPr>
          <p:cNvSpPr>
            <a:spLocks noGrp="1"/>
          </p:cNvSpPr>
          <p:nvPr>
            <p:ph type="body" sz="quarter" idx="11"/>
          </p:nvPr>
        </p:nvSpPr>
        <p:spPr/>
        <p:txBody>
          <a:bodyPr/>
          <a:lstStyle/>
          <a:p>
            <a:r>
              <a:rPr lang="es-ES" b="1" dirty="0" smtClean="0"/>
              <a:t>ESPAC</a:t>
            </a:r>
            <a:endParaRPr lang="es-EC" b="1" dirty="0"/>
          </a:p>
        </p:txBody>
      </p:sp>
    </p:spTree>
    <p:extLst>
      <p:ext uri="{BB962C8B-B14F-4D97-AF65-F5344CB8AC3E}">
        <p14:creationId xmlns:p14="http://schemas.microsoft.com/office/powerpoint/2010/main" val="3783718757"/>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5235" y="372496"/>
            <a:ext cx="8593327" cy="530024"/>
          </a:xfrm>
        </p:spPr>
        <p:txBody>
          <a:bodyPr>
            <a:normAutofit fontScale="90000"/>
          </a:bodyPr>
          <a:lstStyle/>
          <a:p>
            <a:r>
              <a:rPr lang="es-ES_tradnl" sz="3200" dirty="0"/>
              <a:t>Datos adicionales de los miembros del hogar</a:t>
            </a:r>
            <a:endParaRPr lang="es-EC" dirty="0"/>
          </a:p>
        </p:txBody>
      </p:sp>
      <p:pic>
        <p:nvPicPr>
          <p:cNvPr id="3" name="Imagen 2"/>
          <p:cNvPicPr>
            <a:picLocks noChangeAspect="1"/>
          </p:cNvPicPr>
          <p:nvPr/>
        </p:nvPicPr>
        <p:blipFill>
          <a:blip r:embed="rId2"/>
          <a:stretch>
            <a:fillRect/>
          </a:stretch>
        </p:blipFill>
        <p:spPr>
          <a:xfrm>
            <a:off x="681451" y="1196290"/>
            <a:ext cx="7486650" cy="4114800"/>
          </a:xfrm>
          <a:prstGeom prst="rect">
            <a:avLst/>
          </a:prstGeom>
        </p:spPr>
      </p:pic>
      <p:sp>
        <p:nvSpPr>
          <p:cNvPr id="4" name="18 CuadroTexto">
            <a:extLst>
              <a:ext uri="{FF2B5EF4-FFF2-40B4-BE49-F238E27FC236}">
                <a16:creationId xmlns="" xmlns:a16="http://schemas.microsoft.com/office/drawing/2014/main" id="{14DA1486-4AA2-45F4-B69E-326B36DCA551}"/>
              </a:ext>
            </a:extLst>
          </p:cNvPr>
          <p:cNvSpPr txBox="1"/>
          <p:nvPr/>
        </p:nvSpPr>
        <p:spPr>
          <a:xfrm>
            <a:off x="8451785" y="1539286"/>
            <a:ext cx="2810382" cy="1384995"/>
          </a:xfrm>
          <a:prstGeom prst="rect">
            <a:avLst/>
          </a:prstGeom>
          <a:noFill/>
          <a:ln>
            <a:solidFill>
              <a:srgbClr val="FF0000"/>
            </a:solidFill>
          </a:ln>
        </p:spPr>
        <p:txBody>
          <a:bodyPr wrap="square" rtlCol="0">
            <a:spAutoFit/>
          </a:bodyPr>
          <a:lstStyle/>
          <a:p>
            <a:r>
              <a:rPr lang="es-EC" sz="1400" dirty="0" smtClean="0">
                <a:solidFill>
                  <a:schemeClr val="tx1">
                    <a:lumMod val="65000"/>
                    <a:lumOff val="35000"/>
                  </a:schemeClr>
                </a:solidFill>
              </a:rPr>
              <a:t>Se registra información únicamente cuando existe información dentro de los </a:t>
            </a:r>
            <a:r>
              <a:rPr lang="es-EC" sz="1400" dirty="0">
                <a:solidFill>
                  <a:schemeClr val="tx1">
                    <a:lumMod val="65000"/>
                    <a:lumOff val="35000"/>
                  </a:schemeClr>
                </a:solidFill>
              </a:rPr>
              <a:t>capítulos 3, 4, </a:t>
            </a:r>
            <a:r>
              <a:rPr lang="es-EC" sz="1400" dirty="0" smtClean="0">
                <a:solidFill>
                  <a:schemeClr val="tx1">
                    <a:lumMod val="65000"/>
                    <a:lumOff val="35000"/>
                  </a:schemeClr>
                </a:solidFill>
              </a:rPr>
              <a:t>6, ganados, o </a:t>
            </a:r>
            <a:r>
              <a:rPr lang="es-EC" sz="1400" dirty="0">
                <a:solidFill>
                  <a:schemeClr val="tx1">
                    <a:lumMod val="65000"/>
                    <a:lumOff val="35000"/>
                  </a:schemeClr>
                </a:solidFill>
              </a:rPr>
              <a:t>aves, es decir </a:t>
            </a:r>
            <a:r>
              <a:rPr lang="es-EC" sz="1400" dirty="0" smtClean="0">
                <a:solidFill>
                  <a:schemeClr val="tx1">
                    <a:lumMod val="65000"/>
                    <a:lumOff val="35000"/>
                  </a:schemeClr>
                </a:solidFill>
              </a:rPr>
              <a:t>producción agropecuaria.</a:t>
            </a:r>
            <a:endParaRPr lang="es-EC" sz="1400" b="1" dirty="0">
              <a:solidFill>
                <a:srgbClr val="FF0000"/>
              </a:solidFill>
            </a:endParaRPr>
          </a:p>
        </p:txBody>
      </p:sp>
      <p:sp>
        <p:nvSpPr>
          <p:cNvPr id="5" name="CuadroTexto 10">
            <a:extLst>
              <a:ext uri="{FF2B5EF4-FFF2-40B4-BE49-F238E27FC236}">
                <a16:creationId xmlns="" xmlns:a16="http://schemas.microsoft.com/office/drawing/2014/main" id="{2FD867BD-6D6B-4B8A-960D-262015B5A786}"/>
              </a:ext>
            </a:extLst>
          </p:cNvPr>
          <p:cNvSpPr txBox="1"/>
          <p:nvPr/>
        </p:nvSpPr>
        <p:spPr>
          <a:xfrm>
            <a:off x="1068092" y="5544172"/>
            <a:ext cx="7158082" cy="307777"/>
          </a:xfrm>
          <a:prstGeom prst="rect">
            <a:avLst/>
          </a:prstGeom>
          <a:noFill/>
          <a:ln>
            <a:solidFill>
              <a:schemeClr val="accent2">
                <a:lumMod val="75000"/>
              </a:schemeClr>
            </a:solidFill>
          </a:ln>
        </p:spPr>
        <p:txBody>
          <a:bodyPr wrap="square" rtlCol="0">
            <a:spAutoFit/>
          </a:bodyPr>
          <a:lstStyle/>
          <a:p>
            <a:pPr algn="just"/>
            <a:r>
              <a:rPr lang="es-MX" sz="1400" dirty="0">
                <a:solidFill>
                  <a:schemeClr val="tx1">
                    <a:lumMod val="65000"/>
                    <a:lumOff val="35000"/>
                  </a:schemeClr>
                </a:solidFill>
              </a:rPr>
              <a:t>D</a:t>
            </a:r>
            <a:r>
              <a:rPr lang="es-MX" sz="1400" dirty="0" smtClean="0">
                <a:solidFill>
                  <a:schemeClr val="tx1">
                    <a:lumMod val="65000"/>
                    <a:lumOff val="35000"/>
                  </a:schemeClr>
                </a:solidFill>
              </a:rPr>
              <a:t>erechos </a:t>
            </a:r>
            <a:r>
              <a:rPr lang="es-MX" sz="1400" b="1" dirty="0">
                <a:solidFill>
                  <a:srgbClr val="FF0000"/>
                </a:solidFill>
              </a:rPr>
              <a:t>(documento legal) </a:t>
            </a:r>
            <a:r>
              <a:rPr lang="es-MX" sz="1400" dirty="0">
                <a:solidFill>
                  <a:schemeClr val="tx1">
                    <a:lumMod val="65000"/>
                    <a:lumOff val="35000"/>
                  </a:schemeClr>
                </a:solidFill>
              </a:rPr>
              <a:t>sobre </a:t>
            </a:r>
            <a:r>
              <a:rPr lang="es-MX" sz="1400" b="1" dirty="0">
                <a:solidFill>
                  <a:srgbClr val="FF0000"/>
                </a:solidFill>
              </a:rPr>
              <a:t>algún</a:t>
            </a:r>
            <a:r>
              <a:rPr lang="es-MX" sz="1400" dirty="0">
                <a:solidFill>
                  <a:schemeClr val="tx1">
                    <a:lumMod val="65000"/>
                    <a:lumOff val="35000"/>
                  </a:schemeClr>
                </a:solidFill>
              </a:rPr>
              <a:t> terreno con actividad </a:t>
            </a:r>
            <a:r>
              <a:rPr lang="es-MX" sz="1400" dirty="0" smtClean="0">
                <a:solidFill>
                  <a:schemeClr val="tx1">
                    <a:lumMod val="65000"/>
                    <a:lumOff val="35000"/>
                  </a:schemeClr>
                </a:solidFill>
              </a:rPr>
              <a:t>agropecuaria</a:t>
            </a:r>
            <a:endParaRPr lang="es-MX" sz="1400" dirty="0">
              <a:solidFill>
                <a:schemeClr val="tx1">
                  <a:lumMod val="65000"/>
                  <a:lumOff val="35000"/>
                </a:schemeClr>
              </a:solidFill>
            </a:endParaRPr>
          </a:p>
        </p:txBody>
      </p:sp>
      <p:sp>
        <p:nvSpPr>
          <p:cNvPr id="6" name="CuadroTexto 14">
            <a:extLst>
              <a:ext uri="{FF2B5EF4-FFF2-40B4-BE49-F238E27FC236}">
                <a16:creationId xmlns="" xmlns:a16="http://schemas.microsoft.com/office/drawing/2014/main" id="{B9C24828-1DC2-463B-A99C-B58287A6438D}"/>
              </a:ext>
            </a:extLst>
          </p:cNvPr>
          <p:cNvSpPr txBox="1"/>
          <p:nvPr/>
        </p:nvSpPr>
        <p:spPr>
          <a:xfrm>
            <a:off x="1349100" y="6085031"/>
            <a:ext cx="7945595" cy="307777"/>
          </a:xfrm>
          <a:prstGeom prst="rect">
            <a:avLst/>
          </a:prstGeom>
          <a:noFill/>
          <a:ln>
            <a:solidFill>
              <a:schemeClr val="accent6"/>
            </a:solidFill>
          </a:ln>
        </p:spPr>
        <p:txBody>
          <a:bodyPr wrap="square">
            <a:spAutoFit/>
          </a:bodyPr>
          <a:lstStyle/>
          <a:p>
            <a:pPr algn="just"/>
            <a:r>
              <a:rPr lang="es-MX" sz="1400" dirty="0" smtClean="0">
                <a:solidFill>
                  <a:schemeClr val="tx1">
                    <a:lumMod val="65000"/>
                    <a:lumOff val="35000"/>
                  </a:schemeClr>
                </a:solidFill>
              </a:rPr>
              <a:t>El registro se lo realiza de manera descendente </a:t>
            </a:r>
            <a:r>
              <a:rPr lang="es-MX" sz="1400" dirty="0">
                <a:solidFill>
                  <a:schemeClr val="tx1">
                    <a:lumMod val="65000"/>
                    <a:lumOff val="35000"/>
                  </a:schemeClr>
                </a:solidFill>
              </a:rPr>
              <a:t>de acuerdo a la </a:t>
            </a:r>
            <a:r>
              <a:rPr lang="es-MX" sz="1400" dirty="0" smtClean="0">
                <a:solidFill>
                  <a:schemeClr val="tx1">
                    <a:lumMod val="65000"/>
                    <a:lumOff val="35000"/>
                  </a:schemeClr>
                </a:solidFill>
              </a:rPr>
              <a:t>edad (hasta </a:t>
            </a:r>
            <a:r>
              <a:rPr lang="es-MX" sz="1400" dirty="0">
                <a:solidFill>
                  <a:schemeClr val="tx1">
                    <a:lumMod val="65000"/>
                    <a:lumOff val="35000"/>
                  </a:schemeClr>
                </a:solidFill>
              </a:rPr>
              <a:t>15 años). </a:t>
            </a:r>
            <a:endParaRPr lang="es-EC" sz="1400" dirty="0">
              <a:solidFill>
                <a:schemeClr val="tx1">
                  <a:lumMod val="65000"/>
                  <a:lumOff val="35000"/>
                </a:schemeClr>
              </a:solidFill>
            </a:endParaRPr>
          </a:p>
        </p:txBody>
      </p:sp>
      <p:sp>
        <p:nvSpPr>
          <p:cNvPr id="8" name="18 CuadroTexto">
            <a:extLst>
              <a:ext uri="{FF2B5EF4-FFF2-40B4-BE49-F238E27FC236}">
                <a16:creationId xmlns="" xmlns:a16="http://schemas.microsoft.com/office/drawing/2014/main" id="{14DA1486-4AA2-45F4-B69E-326B36DCA551}"/>
              </a:ext>
            </a:extLst>
          </p:cNvPr>
          <p:cNvSpPr txBox="1"/>
          <p:nvPr/>
        </p:nvSpPr>
        <p:spPr>
          <a:xfrm>
            <a:off x="8451785" y="3558862"/>
            <a:ext cx="2810382" cy="738664"/>
          </a:xfrm>
          <a:prstGeom prst="rect">
            <a:avLst/>
          </a:prstGeom>
          <a:noFill/>
          <a:ln>
            <a:solidFill>
              <a:srgbClr val="FF0000"/>
            </a:solidFill>
          </a:ln>
        </p:spPr>
        <p:txBody>
          <a:bodyPr wrap="square" rtlCol="0">
            <a:spAutoFit/>
          </a:bodyPr>
          <a:lstStyle/>
          <a:p>
            <a:r>
              <a:rPr lang="es-EC" sz="1400" b="1" dirty="0" smtClean="0">
                <a:solidFill>
                  <a:srgbClr val="FF0000"/>
                </a:solidFill>
              </a:rPr>
              <a:t>En este acápite no </a:t>
            </a:r>
            <a:r>
              <a:rPr lang="es-EC" sz="1400" b="1" dirty="0">
                <a:solidFill>
                  <a:srgbClr val="FF0000"/>
                </a:solidFill>
              </a:rPr>
              <a:t>se </a:t>
            </a:r>
            <a:r>
              <a:rPr lang="es-EC" sz="1400" b="1" dirty="0" smtClean="0">
                <a:solidFill>
                  <a:srgbClr val="FF0000"/>
                </a:solidFill>
              </a:rPr>
              <a:t>deben </a:t>
            </a:r>
            <a:r>
              <a:rPr lang="es-EC" sz="1400" b="1" dirty="0">
                <a:solidFill>
                  <a:srgbClr val="FF0000"/>
                </a:solidFill>
              </a:rPr>
              <a:t>registrar a las personas </a:t>
            </a:r>
            <a:r>
              <a:rPr lang="es-EC" sz="1400" b="1" dirty="0" smtClean="0">
                <a:solidFill>
                  <a:srgbClr val="FF0000"/>
                </a:solidFill>
              </a:rPr>
              <a:t>responsables (PR). </a:t>
            </a:r>
            <a:endParaRPr lang="es-EC" sz="1400" b="1" dirty="0">
              <a:solidFill>
                <a:srgbClr val="FF0000"/>
              </a:solidFill>
            </a:endParaRPr>
          </a:p>
        </p:txBody>
      </p:sp>
    </p:spTree>
    <p:extLst>
      <p:ext uri="{BB962C8B-B14F-4D97-AF65-F5344CB8AC3E}">
        <p14:creationId xmlns:p14="http://schemas.microsoft.com/office/powerpoint/2010/main" val="3128255306"/>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03A438B6-E1B8-D545-A500-A72F0E9D7BAC}"/>
              </a:ext>
            </a:extLst>
          </p:cNvPr>
          <p:cNvSpPr>
            <a:spLocks noGrp="1"/>
          </p:cNvSpPr>
          <p:nvPr>
            <p:ph type="title"/>
          </p:nvPr>
        </p:nvSpPr>
        <p:spPr/>
        <p:txBody>
          <a:bodyPr>
            <a:normAutofit fontScale="90000"/>
          </a:bodyPr>
          <a:lstStyle/>
          <a:p>
            <a:r>
              <a:rPr lang="es-ES_tradnl" sz="3600" dirty="0">
                <a:latin typeface="Century Gothic" panose="020B0502020202020204" pitchFamily="34" charset="0"/>
              </a:rPr>
              <a:t>Capítulo </a:t>
            </a:r>
            <a:r>
              <a:rPr lang="es-ES_tradnl" sz="3600" dirty="0" smtClean="0">
                <a:latin typeface="Century Gothic" panose="020B0502020202020204" pitchFamily="34" charset="0"/>
              </a:rPr>
              <a:t>18.- Datos adicionales del informante</a:t>
            </a:r>
            <a:endParaRPr lang="es-419" sz="3600" dirty="0">
              <a:latin typeface="Century Gothic" panose="020B0502020202020204" pitchFamily="34" charset="0"/>
            </a:endParaRPr>
          </a:p>
        </p:txBody>
      </p:sp>
      <p:sp>
        <p:nvSpPr>
          <p:cNvPr id="3" name="Marcador de texto 2">
            <a:extLst>
              <a:ext uri="{FF2B5EF4-FFF2-40B4-BE49-F238E27FC236}">
                <a16:creationId xmlns="" xmlns:a16="http://schemas.microsoft.com/office/drawing/2014/main" id="{C57AFB70-4B1F-6A4D-B19D-216E22AF0E50}"/>
              </a:ext>
            </a:extLst>
          </p:cNvPr>
          <p:cNvSpPr>
            <a:spLocks noGrp="1"/>
          </p:cNvSpPr>
          <p:nvPr>
            <p:ph type="body" sz="quarter" idx="11"/>
          </p:nvPr>
        </p:nvSpPr>
        <p:spPr/>
        <p:txBody>
          <a:bodyPr/>
          <a:lstStyle/>
          <a:p>
            <a:r>
              <a:rPr lang="es-ES" b="1" dirty="0" smtClean="0"/>
              <a:t>ESPAC</a:t>
            </a:r>
            <a:endParaRPr lang="es-EC" b="1" dirty="0"/>
          </a:p>
        </p:txBody>
      </p:sp>
    </p:spTree>
    <p:extLst>
      <p:ext uri="{BB962C8B-B14F-4D97-AF65-F5344CB8AC3E}">
        <p14:creationId xmlns:p14="http://schemas.microsoft.com/office/powerpoint/2010/main" val="1312748686"/>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_tradnl" sz="3200" dirty="0"/>
              <a:t>Datos adicionales del </a:t>
            </a:r>
            <a:r>
              <a:rPr lang="es-ES_tradnl" sz="3200" dirty="0" smtClean="0"/>
              <a:t>informante</a:t>
            </a:r>
            <a:endParaRPr lang="es-EC" dirty="0"/>
          </a:p>
        </p:txBody>
      </p:sp>
      <p:pic>
        <p:nvPicPr>
          <p:cNvPr id="4" name="Imagen 3"/>
          <p:cNvPicPr>
            <a:picLocks noChangeAspect="1"/>
          </p:cNvPicPr>
          <p:nvPr/>
        </p:nvPicPr>
        <p:blipFill>
          <a:blip r:embed="rId2"/>
          <a:stretch>
            <a:fillRect/>
          </a:stretch>
        </p:blipFill>
        <p:spPr>
          <a:xfrm>
            <a:off x="993673" y="1198522"/>
            <a:ext cx="9874955" cy="4931204"/>
          </a:xfrm>
          <a:prstGeom prst="rect">
            <a:avLst/>
          </a:prstGeom>
        </p:spPr>
      </p:pic>
      <p:sp>
        <p:nvSpPr>
          <p:cNvPr id="6" name="CuadroTexto 9">
            <a:extLst>
              <a:ext uri="{FF2B5EF4-FFF2-40B4-BE49-F238E27FC236}">
                <a16:creationId xmlns="" xmlns:a16="http://schemas.microsoft.com/office/drawing/2014/main" id="{34C36F62-B527-427F-A2F1-238D3F2A46A2}"/>
              </a:ext>
            </a:extLst>
          </p:cNvPr>
          <p:cNvSpPr txBox="1"/>
          <p:nvPr/>
        </p:nvSpPr>
        <p:spPr>
          <a:xfrm>
            <a:off x="1457534" y="6271839"/>
            <a:ext cx="8947231" cy="30777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es-MX" sz="1400" dirty="0"/>
              <a:t>Si el informante es la PP, los datos registrados en este capítulo deben ser iguales a los del capítulo 1</a:t>
            </a:r>
            <a:endParaRPr lang="es-EC" sz="1400" dirty="0"/>
          </a:p>
        </p:txBody>
      </p:sp>
    </p:spTree>
    <p:extLst>
      <p:ext uri="{BB962C8B-B14F-4D97-AF65-F5344CB8AC3E}">
        <p14:creationId xmlns:p14="http://schemas.microsoft.com/office/powerpoint/2010/main" val="1880156509"/>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03A438B6-E1B8-D545-A500-A72F0E9D7BAC}"/>
              </a:ext>
            </a:extLst>
          </p:cNvPr>
          <p:cNvSpPr>
            <a:spLocks noGrp="1"/>
          </p:cNvSpPr>
          <p:nvPr>
            <p:ph type="title"/>
          </p:nvPr>
        </p:nvSpPr>
        <p:spPr/>
        <p:txBody>
          <a:bodyPr>
            <a:normAutofit/>
          </a:bodyPr>
          <a:lstStyle/>
          <a:p>
            <a:r>
              <a:rPr lang="es-ES_tradnl" sz="3600" dirty="0" smtClean="0">
                <a:latin typeface="Century Gothic" panose="020B0502020202020204" pitchFamily="34" charset="0"/>
              </a:rPr>
              <a:t>Carpeta del Segmento</a:t>
            </a:r>
            <a:endParaRPr lang="es-419" sz="3600" dirty="0">
              <a:latin typeface="Century Gothic" panose="020B0502020202020204" pitchFamily="34" charset="0"/>
            </a:endParaRPr>
          </a:p>
        </p:txBody>
      </p:sp>
      <p:sp>
        <p:nvSpPr>
          <p:cNvPr id="3" name="Marcador de texto 2">
            <a:extLst>
              <a:ext uri="{FF2B5EF4-FFF2-40B4-BE49-F238E27FC236}">
                <a16:creationId xmlns="" xmlns:a16="http://schemas.microsoft.com/office/drawing/2014/main" id="{C57AFB70-4B1F-6A4D-B19D-216E22AF0E50}"/>
              </a:ext>
            </a:extLst>
          </p:cNvPr>
          <p:cNvSpPr>
            <a:spLocks noGrp="1"/>
          </p:cNvSpPr>
          <p:nvPr>
            <p:ph type="body" sz="quarter" idx="11"/>
          </p:nvPr>
        </p:nvSpPr>
        <p:spPr/>
        <p:txBody>
          <a:bodyPr/>
          <a:lstStyle/>
          <a:p>
            <a:r>
              <a:rPr lang="es-ES" b="1" dirty="0" smtClean="0"/>
              <a:t>ESPAC</a:t>
            </a:r>
            <a:endParaRPr lang="es-EC" b="1" dirty="0"/>
          </a:p>
        </p:txBody>
      </p:sp>
    </p:spTree>
    <p:extLst>
      <p:ext uri="{BB962C8B-B14F-4D97-AF65-F5344CB8AC3E}">
        <p14:creationId xmlns:p14="http://schemas.microsoft.com/office/powerpoint/2010/main" val="26749748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CONTENIDO</a:t>
            </a:r>
            <a:endParaRPr lang="es-EC" dirty="0"/>
          </a:p>
        </p:txBody>
      </p:sp>
      <p:sp>
        <p:nvSpPr>
          <p:cNvPr id="12" name="CuadroTexto 11">
            <a:extLst>
              <a:ext uri="{FF2B5EF4-FFF2-40B4-BE49-F238E27FC236}">
                <a16:creationId xmlns="" xmlns:a16="http://schemas.microsoft.com/office/drawing/2014/main" id="{EBC5379A-2C03-4842-AF23-E3EC7E2FCC79}"/>
              </a:ext>
            </a:extLst>
          </p:cNvPr>
          <p:cNvSpPr txBox="1"/>
          <p:nvPr/>
        </p:nvSpPr>
        <p:spPr>
          <a:xfrm>
            <a:off x="5121488" y="1358192"/>
            <a:ext cx="807395" cy="707886"/>
          </a:xfrm>
          <a:prstGeom prst="rect">
            <a:avLst/>
          </a:prstGeom>
          <a:noFill/>
        </p:spPr>
        <p:txBody>
          <a:bodyPr wrap="square" rtlCol="0">
            <a:spAutoFit/>
          </a:bodyPr>
          <a:lstStyle/>
          <a:p>
            <a:r>
              <a:rPr lang="es-EC" sz="4000" b="1" dirty="0">
                <a:ln w="9525">
                  <a:solidFill>
                    <a:srgbClr val="646E78"/>
                  </a:solidFill>
                </a:ln>
                <a:noFill/>
              </a:rPr>
              <a:t>01</a:t>
            </a:r>
          </a:p>
        </p:txBody>
      </p:sp>
      <p:sp>
        <p:nvSpPr>
          <p:cNvPr id="13" name="Triángulo 3">
            <a:extLst>
              <a:ext uri="{FF2B5EF4-FFF2-40B4-BE49-F238E27FC236}">
                <a16:creationId xmlns="" xmlns:a16="http://schemas.microsoft.com/office/drawing/2014/main" id="{F0DCD03B-8B5B-DF48-BEED-90C0484BC520}"/>
              </a:ext>
            </a:extLst>
          </p:cNvPr>
          <p:cNvSpPr/>
          <p:nvPr/>
        </p:nvSpPr>
        <p:spPr>
          <a:xfrm rot="5400000">
            <a:off x="6104701" y="1630927"/>
            <a:ext cx="188403" cy="162416"/>
          </a:xfrm>
          <a:prstGeom prst="triangle">
            <a:avLst/>
          </a:prstGeom>
          <a:solidFill>
            <a:srgbClr val="646E78">
              <a:alpha val="25000"/>
            </a:srgbClr>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15" name="CuadroTexto 14">
            <a:extLst>
              <a:ext uri="{FF2B5EF4-FFF2-40B4-BE49-F238E27FC236}">
                <a16:creationId xmlns="" xmlns:a16="http://schemas.microsoft.com/office/drawing/2014/main" id="{F0900CE5-CD8C-3F4F-9C83-199F7B1C9BA7}"/>
              </a:ext>
            </a:extLst>
          </p:cNvPr>
          <p:cNvSpPr txBox="1"/>
          <p:nvPr/>
        </p:nvSpPr>
        <p:spPr>
          <a:xfrm>
            <a:off x="5108610" y="2220606"/>
            <a:ext cx="807395" cy="707886"/>
          </a:xfrm>
          <a:prstGeom prst="rect">
            <a:avLst/>
          </a:prstGeom>
          <a:noFill/>
        </p:spPr>
        <p:txBody>
          <a:bodyPr wrap="square" rtlCol="0">
            <a:spAutoFit/>
          </a:bodyPr>
          <a:lstStyle/>
          <a:p>
            <a:r>
              <a:rPr lang="es-EC" sz="4000" b="1" dirty="0">
                <a:ln w="9525">
                  <a:solidFill>
                    <a:srgbClr val="646E78"/>
                  </a:solidFill>
                </a:ln>
                <a:noFill/>
              </a:rPr>
              <a:t>02</a:t>
            </a:r>
          </a:p>
        </p:txBody>
      </p:sp>
      <p:sp>
        <p:nvSpPr>
          <p:cNvPr id="16" name="Triángulo 6">
            <a:extLst>
              <a:ext uri="{FF2B5EF4-FFF2-40B4-BE49-F238E27FC236}">
                <a16:creationId xmlns="" xmlns:a16="http://schemas.microsoft.com/office/drawing/2014/main" id="{CD87BB72-6593-8E4D-981D-7B0772449CFA}"/>
              </a:ext>
            </a:extLst>
          </p:cNvPr>
          <p:cNvSpPr/>
          <p:nvPr/>
        </p:nvSpPr>
        <p:spPr>
          <a:xfrm rot="5400000">
            <a:off x="6091822" y="2428948"/>
            <a:ext cx="188403" cy="162416"/>
          </a:xfrm>
          <a:prstGeom prst="triangle">
            <a:avLst/>
          </a:prstGeom>
          <a:solidFill>
            <a:srgbClr val="646E78">
              <a:alpha val="25000"/>
            </a:srgbClr>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18" name="CuadroTexto 17">
            <a:extLst>
              <a:ext uri="{FF2B5EF4-FFF2-40B4-BE49-F238E27FC236}">
                <a16:creationId xmlns="" xmlns:a16="http://schemas.microsoft.com/office/drawing/2014/main" id="{34D42EF5-6BED-064D-9780-9596531619A8}"/>
              </a:ext>
            </a:extLst>
          </p:cNvPr>
          <p:cNvSpPr txBox="1"/>
          <p:nvPr/>
        </p:nvSpPr>
        <p:spPr>
          <a:xfrm>
            <a:off x="5173005" y="3031504"/>
            <a:ext cx="807395" cy="707886"/>
          </a:xfrm>
          <a:prstGeom prst="rect">
            <a:avLst/>
          </a:prstGeom>
          <a:noFill/>
        </p:spPr>
        <p:txBody>
          <a:bodyPr wrap="square" rtlCol="0">
            <a:spAutoFit/>
          </a:bodyPr>
          <a:lstStyle/>
          <a:p>
            <a:r>
              <a:rPr lang="es-EC" sz="4000" b="1" dirty="0">
                <a:ln w="9525">
                  <a:solidFill>
                    <a:srgbClr val="646E78"/>
                  </a:solidFill>
                </a:ln>
                <a:noFill/>
              </a:rPr>
              <a:t>03</a:t>
            </a:r>
          </a:p>
        </p:txBody>
      </p:sp>
      <p:sp>
        <p:nvSpPr>
          <p:cNvPr id="19" name="Triángulo 9">
            <a:extLst>
              <a:ext uri="{FF2B5EF4-FFF2-40B4-BE49-F238E27FC236}">
                <a16:creationId xmlns="" xmlns:a16="http://schemas.microsoft.com/office/drawing/2014/main" id="{DAB33FDF-8843-F742-ABCF-D0E27CFC9B18}"/>
              </a:ext>
            </a:extLst>
          </p:cNvPr>
          <p:cNvSpPr/>
          <p:nvPr/>
        </p:nvSpPr>
        <p:spPr>
          <a:xfrm rot="5400000">
            <a:off x="6117580" y="3239847"/>
            <a:ext cx="188403" cy="162416"/>
          </a:xfrm>
          <a:prstGeom prst="triangle">
            <a:avLst/>
          </a:prstGeom>
          <a:solidFill>
            <a:srgbClr val="646E78">
              <a:alpha val="25000"/>
            </a:srgbClr>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21" name="CuadroTexto 20">
            <a:extLst>
              <a:ext uri="{FF2B5EF4-FFF2-40B4-BE49-F238E27FC236}">
                <a16:creationId xmlns="" xmlns:a16="http://schemas.microsoft.com/office/drawing/2014/main" id="{3ADB5574-5A0F-8448-8229-7B7E1B56AA91}"/>
              </a:ext>
            </a:extLst>
          </p:cNvPr>
          <p:cNvSpPr txBox="1"/>
          <p:nvPr/>
        </p:nvSpPr>
        <p:spPr>
          <a:xfrm>
            <a:off x="5173003" y="3765130"/>
            <a:ext cx="807395" cy="707886"/>
          </a:xfrm>
          <a:prstGeom prst="rect">
            <a:avLst/>
          </a:prstGeom>
          <a:noFill/>
        </p:spPr>
        <p:txBody>
          <a:bodyPr wrap="square" rtlCol="0">
            <a:spAutoFit/>
          </a:bodyPr>
          <a:lstStyle/>
          <a:p>
            <a:r>
              <a:rPr lang="es-EC" sz="4000" b="1" dirty="0">
                <a:ln w="9525">
                  <a:solidFill>
                    <a:srgbClr val="646E78"/>
                  </a:solidFill>
                </a:ln>
                <a:noFill/>
              </a:rPr>
              <a:t>04</a:t>
            </a:r>
          </a:p>
        </p:txBody>
      </p:sp>
      <p:sp>
        <p:nvSpPr>
          <p:cNvPr id="22" name="Triángulo 12">
            <a:extLst>
              <a:ext uri="{FF2B5EF4-FFF2-40B4-BE49-F238E27FC236}">
                <a16:creationId xmlns="" xmlns:a16="http://schemas.microsoft.com/office/drawing/2014/main" id="{6BEE483F-DECF-6541-8EE9-768CBE82869B}"/>
              </a:ext>
            </a:extLst>
          </p:cNvPr>
          <p:cNvSpPr/>
          <p:nvPr/>
        </p:nvSpPr>
        <p:spPr>
          <a:xfrm rot="5400000">
            <a:off x="6156216" y="5003783"/>
            <a:ext cx="188403" cy="162416"/>
          </a:xfrm>
          <a:prstGeom prst="triangle">
            <a:avLst/>
          </a:prstGeom>
          <a:solidFill>
            <a:srgbClr val="646E78">
              <a:alpha val="25000"/>
            </a:srgbClr>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24" name="CuadroTexto 23">
            <a:extLst>
              <a:ext uri="{FF2B5EF4-FFF2-40B4-BE49-F238E27FC236}">
                <a16:creationId xmlns="" xmlns:a16="http://schemas.microsoft.com/office/drawing/2014/main" id="{3ADB5574-5A0F-8448-8229-7B7E1B56AA91}"/>
              </a:ext>
            </a:extLst>
          </p:cNvPr>
          <p:cNvSpPr txBox="1"/>
          <p:nvPr/>
        </p:nvSpPr>
        <p:spPr>
          <a:xfrm>
            <a:off x="5160125" y="4691939"/>
            <a:ext cx="807395" cy="707886"/>
          </a:xfrm>
          <a:prstGeom prst="rect">
            <a:avLst/>
          </a:prstGeom>
          <a:noFill/>
        </p:spPr>
        <p:txBody>
          <a:bodyPr wrap="square" rtlCol="0">
            <a:spAutoFit/>
          </a:bodyPr>
          <a:lstStyle/>
          <a:p>
            <a:r>
              <a:rPr lang="es-EC" sz="4000" b="1" dirty="0" smtClean="0">
                <a:ln w="9525">
                  <a:solidFill>
                    <a:srgbClr val="646E78"/>
                  </a:solidFill>
                </a:ln>
                <a:noFill/>
              </a:rPr>
              <a:t>05</a:t>
            </a:r>
            <a:endParaRPr lang="es-EC" sz="4000" b="1" dirty="0">
              <a:ln w="9525">
                <a:solidFill>
                  <a:srgbClr val="646E78"/>
                </a:solidFill>
              </a:ln>
              <a:noFill/>
            </a:endParaRPr>
          </a:p>
        </p:txBody>
      </p:sp>
      <p:sp>
        <p:nvSpPr>
          <p:cNvPr id="25" name="Triángulo 12">
            <a:extLst>
              <a:ext uri="{FF2B5EF4-FFF2-40B4-BE49-F238E27FC236}">
                <a16:creationId xmlns="" xmlns:a16="http://schemas.microsoft.com/office/drawing/2014/main" id="{6BEE483F-DECF-6541-8EE9-768CBE82869B}"/>
              </a:ext>
            </a:extLst>
          </p:cNvPr>
          <p:cNvSpPr/>
          <p:nvPr/>
        </p:nvSpPr>
        <p:spPr>
          <a:xfrm rot="5400000">
            <a:off x="6212522" y="5953354"/>
            <a:ext cx="188403" cy="162416"/>
          </a:xfrm>
          <a:prstGeom prst="triangle">
            <a:avLst/>
          </a:prstGeom>
          <a:solidFill>
            <a:srgbClr val="646E78">
              <a:alpha val="25000"/>
            </a:srgbClr>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28" name="CuadroTexto 27">
            <a:extLst>
              <a:ext uri="{FF2B5EF4-FFF2-40B4-BE49-F238E27FC236}">
                <a16:creationId xmlns="" xmlns:a16="http://schemas.microsoft.com/office/drawing/2014/main" id="{3ADB5574-5A0F-8448-8229-7B7E1B56AA91}"/>
              </a:ext>
            </a:extLst>
          </p:cNvPr>
          <p:cNvSpPr txBox="1"/>
          <p:nvPr/>
        </p:nvSpPr>
        <p:spPr>
          <a:xfrm>
            <a:off x="5209494" y="5681466"/>
            <a:ext cx="807395" cy="707886"/>
          </a:xfrm>
          <a:prstGeom prst="rect">
            <a:avLst/>
          </a:prstGeom>
          <a:noFill/>
        </p:spPr>
        <p:txBody>
          <a:bodyPr wrap="square" rtlCol="0">
            <a:spAutoFit/>
          </a:bodyPr>
          <a:lstStyle/>
          <a:p>
            <a:r>
              <a:rPr lang="es-EC" sz="4000" b="1" dirty="0" smtClean="0">
                <a:ln w="9525">
                  <a:solidFill>
                    <a:srgbClr val="646E78"/>
                  </a:solidFill>
                </a:ln>
                <a:noFill/>
              </a:rPr>
              <a:t>06</a:t>
            </a:r>
            <a:endParaRPr lang="es-EC" sz="4000" b="1" dirty="0">
              <a:ln w="9525">
                <a:solidFill>
                  <a:srgbClr val="646E78"/>
                </a:solidFill>
              </a:ln>
              <a:noFill/>
            </a:endParaRPr>
          </a:p>
        </p:txBody>
      </p:sp>
      <p:sp>
        <p:nvSpPr>
          <p:cNvPr id="29" name="Triángulo 12">
            <a:extLst>
              <a:ext uri="{FF2B5EF4-FFF2-40B4-BE49-F238E27FC236}">
                <a16:creationId xmlns="" xmlns:a16="http://schemas.microsoft.com/office/drawing/2014/main" id="{6BEE483F-DECF-6541-8EE9-768CBE82869B}"/>
              </a:ext>
            </a:extLst>
          </p:cNvPr>
          <p:cNvSpPr/>
          <p:nvPr/>
        </p:nvSpPr>
        <p:spPr>
          <a:xfrm rot="5400000">
            <a:off x="6089675" y="4035721"/>
            <a:ext cx="188403" cy="162416"/>
          </a:xfrm>
          <a:prstGeom prst="triangle">
            <a:avLst/>
          </a:prstGeom>
          <a:solidFill>
            <a:srgbClr val="646E78">
              <a:alpha val="25000"/>
            </a:srgbClr>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30" name="CuadroTexto 29">
            <a:extLst>
              <a:ext uri="{FF2B5EF4-FFF2-40B4-BE49-F238E27FC236}">
                <a16:creationId xmlns:a16="http://schemas.microsoft.com/office/drawing/2014/main" xmlns="" id="{FD34F5C9-CCA6-3841-8172-8E91437A4B3F}"/>
              </a:ext>
            </a:extLst>
          </p:cNvPr>
          <p:cNvSpPr txBox="1"/>
          <p:nvPr/>
        </p:nvSpPr>
        <p:spPr>
          <a:xfrm>
            <a:off x="6515110" y="1455163"/>
            <a:ext cx="4696291" cy="400110"/>
          </a:xfrm>
          <a:prstGeom prst="rect">
            <a:avLst/>
          </a:prstGeom>
          <a:noFill/>
        </p:spPr>
        <p:txBody>
          <a:bodyPr wrap="square" rtlCol="0">
            <a:spAutoFit/>
          </a:bodyPr>
          <a:lstStyle/>
          <a:p>
            <a:r>
              <a:rPr lang="es-ES_tradnl" sz="2000" b="1" dirty="0">
                <a:ln w="12700">
                  <a:noFill/>
                </a:ln>
                <a:solidFill>
                  <a:srgbClr val="646E78"/>
                </a:solidFill>
              </a:rPr>
              <a:t>Objetivo y ficha técnica</a:t>
            </a:r>
          </a:p>
        </p:txBody>
      </p:sp>
      <p:sp>
        <p:nvSpPr>
          <p:cNvPr id="31" name="CuadroTexto 30">
            <a:extLst>
              <a:ext uri="{FF2B5EF4-FFF2-40B4-BE49-F238E27FC236}">
                <a16:creationId xmlns:a16="http://schemas.microsoft.com/office/drawing/2014/main" xmlns="" id="{740DA090-A62C-C441-BD0A-B05877185F45}"/>
              </a:ext>
            </a:extLst>
          </p:cNvPr>
          <p:cNvSpPr txBox="1"/>
          <p:nvPr/>
        </p:nvSpPr>
        <p:spPr>
          <a:xfrm>
            <a:off x="6363525" y="2320904"/>
            <a:ext cx="4696291" cy="707886"/>
          </a:xfrm>
          <a:prstGeom prst="rect">
            <a:avLst/>
          </a:prstGeom>
          <a:noFill/>
        </p:spPr>
        <p:txBody>
          <a:bodyPr wrap="square" rtlCol="0">
            <a:spAutoFit/>
          </a:bodyPr>
          <a:lstStyle/>
          <a:p>
            <a:r>
              <a:rPr lang="es-ES_tradnl" sz="2000" b="1" dirty="0">
                <a:ln w="12700">
                  <a:noFill/>
                </a:ln>
                <a:solidFill>
                  <a:srgbClr val="646E78"/>
                </a:solidFill>
              </a:rPr>
              <a:t>Generalidades ESPAC, Responsabilidades</a:t>
            </a:r>
          </a:p>
        </p:txBody>
      </p:sp>
      <p:sp>
        <p:nvSpPr>
          <p:cNvPr id="32" name="CuadroTexto 31">
            <a:extLst>
              <a:ext uri="{FF2B5EF4-FFF2-40B4-BE49-F238E27FC236}">
                <a16:creationId xmlns:a16="http://schemas.microsoft.com/office/drawing/2014/main" xmlns="" id="{131BEFFB-0C9C-5943-926B-E038EB2ADF64}"/>
              </a:ext>
            </a:extLst>
          </p:cNvPr>
          <p:cNvSpPr txBox="1"/>
          <p:nvPr/>
        </p:nvSpPr>
        <p:spPr>
          <a:xfrm>
            <a:off x="6424961" y="3111073"/>
            <a:ext cx="4696291" cy="400110"/>
          </a:xfrm>
          <a:prstGeom prst="rect">
            <a:avLst/>
          </a:prstGeom>
          <a:noFill/>
        </p:spPr>
        <p:txBody>
          <a:bodyPr wrap="square" rtlCol="0">
            <a:spAutoFit/>
          </a:bodyPr>
          <a:lstStyle/>
          <a:p>
            <a:r>
              <a:rPr lang="es-ES_tradnl" sz="2000" b="1" dirty="0">
                <a:ln w="12700">
                  <a:noFill/>
                </a:ln>
                <a:solidFill>
                  <a:srgbClr val="646E78"/>
                </a:solidFill>
              </a:rPr>
              <a:t>Orto-fotografía</a:t>
            </a:r>
          </a:p>
        </p:txBody>
      </p:sp>
      <p:sp>
        <p:nvSpPr>
          <p:cNvPr id="33" name="CuadroTexto 32">
            <a:extLst>
              <a:ext uri="{FF2B5EF4-FFF2-40B4-BE49-F238E27FC236}">
                <a16:creationId xmlns:a16="http://schemas.microsoft.com/office/drawing/2014/main" xmlns="" id="{B0F24049-CBDB-3A40-A57E-3673DB2A76A4}"/>
              </a:ext>
            </a:extLst>
          </p:cNvPr>
          <p:cNvSpPr txBox="1"/>
          <p:nvPr/>
        </p:nvSpPr>
        <p:spPr>
          <a:xfrm>
            <a:off x="6505193" y="3889308"/>
            <a:ext cx="4696291" cy="400110"/>
          </a:xfrm>
          <a:prstGeom prst="rect">
            <a:avLst/>
          </a:prstGeom>
          <a:noFill/>
        </p:spPr>
        <p:txBody>
          <a:bodyPr wrap="square" rtlCol="0">
            <a:spAutoFit/>
          </a:bodyPr>
          <a:lstStyle/>
          <a:p>
            <a:r>
              <a:rPr lang="es-ES_tradnl" sz="2000" b="1" dirty="0">
                <a:ln w="12700">
                  <a:noFill/>
                </a:ln>
                <a:solidFill>
                  <a:srgbClr val="646E78"/>
                </a:solidFill>
              </a:rPr>
              <a:t>Formulario ESPAC 02</a:t>
            </a:r>
          </a:p>
        </p:txBody>
      </p:sp>
      <p:sp>
        <p:nvSpPr>
          <p:cNvPr id="34" name="CuadroTexto 33">
            <a:extLst>
              <a:ext uri="{FF2B5EF4-FFF2-40B4-BE49-F238E27FC236}">
                <a16:creationId xmlns:a16="http://schemas.microsoft.com/office/drawing/2014/main" xmlns="" id="{B0F24049-CBDB-3A40-A57E-3673DB2A76A4}"/>
              </a:ext>
            </a:extLst>
          </p:cNvPr>
          <p:cNvSpPr txBox="1"/>
          <p:nvPr/>
        </p:nvSpPr>
        <p:spPr>
          <a:xfrm>
            <a:off x="6489356" y="4864498"/>
            <a:ext cx="4696291" cy="400110"/>
          </a:xfrm>
          <a:prstGeom prst="rect">
            <a:avLst/>
          </a:prstGeom>
          <a:noFill/>
        </p:spPr>
        <p:txBody>
          <a:bodyPr wrap="square" rtlCol="0">
            <a:spAutoFit/>
          </a:bodyPr>
          <a:lstStyle/>
          <a:p>
            <a:r>
              <a:rPr lang="es-ES_tradnl" sz="2000" b="1" dirty="0">
                <a:ln w="12700">
                  <a:noFill/>
                </a:ln>
                <a:solidFill>
                  <a:srgbClr val="646E78"/>
                </a:solidFill>
              </a:rPr>
              <a:t>Cuestionario ESPAC 01</a:t>
            </a:r>
          </a:p>
        </p:txBody>
      </p:sp>
      <p:sp>
        <p:nvSpPr>
          <p:cNvPr id="35" name="CuadroTexto 34">
            <a:extLst>
              <a:ext uri="{FF2B5EF4-FFF2-40B4-BE49-F238E27FC236}">
                <a16:creationId xmlns:a16="http://schemas.microsoft.com/office/drawing/2014/main" xmlns="" id="{B0F24049-CBDB-3A40-A57E-3673DB2A76A4}"/>
              </a:ext>
            </a:extLst>
          </p:cNvPr>
          <p:cNvSpPr txBox="1"/>
          <p:nvPr/>
        </p:nvSpPr>
        <p:spPr>
          <a:xfrm>
            <a:off x="6489356" y="5847943"/>
            <a:ext cx="4696291" cy="400110"/>
          </a:xfrm>
          <a:prstGeom prst="rect">
            <a:avLst/>
          </a:prstGeom>
          <a:noFill/>
        </p:spPr>
        <p:txBody>
          <a:bodyPr wrap="square" rtlCol="0">
            <a:spAutoFit/>
          </a:bodyPr>
          <a:lstStyle/>
          <a:p>
            <a:r>
              <a:rPr lang="es-ES_tradnl" sz="2000" b="1" dirty="0">
                <a:ln w="12700">
                  <a:noFill/>
                </a:ln>
                <a:solidFill>
                  <a:srgbClr val="646E78"/>
                </a:solidFill>
              </a:rPr>
              <a:t>Carpeta del Segmento</a:t>
            </a:r>
          </a:p>
        </p:txBody>
      </p:sp>
    </p:spTree>
    <p:extLst>
      <p:ext uri="{BB962C8B-B14F-4D97-AF65-F5344CB8AC3E}">
        <p14:creationId xmlns:p14="http://schemas.microsoft.com/office/powerpoint/2010/main" val="2760765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7 Grupo"/>
          <p:cNvGrpSpPr/>
          <p:nvPr/>
        </p:nvGrpSpPr>
        <p:grpSpPr>
          <a:xfrm>
            <a:off x="756356" y="1275858"/>
            <a:ext cx="5186665" cy="4272256"/>
            <a:chOff x="3168775" y="1413164"/>
            <a:chExt cx="5951474" cy="4272256"/>
          </a:xfrm>
        </p:grpSpPr>
        <p:sp>
          <p:nvSpPr>
            <p:cNvPr id="5" name="41 Rectángulo"/>
            <p:cNvSpPr/>
            <p:nvPr/>
          </p:nvSpPr>
          <p:spPr>
            <a:xfrm>
              <a:off x="3529643" y="2594746"/>
              <a:ext cx="2110458" cy="2375151"/>
            </a:xfrm>
            <a:prstGeom prst="rect">
              <a:avLst/>
            </a:prstGeom>
            <a:solidFill>
              <a:srgbClr val="FFFF00"/>
            </a:solidFill>
            <a:ln w="38100">
              <a:solidFill>
                <a:srgbClr val="FFFF00"/>
              </a:solidFill>
            </a:ln>
          </p:spPr>
          <p:style>
            <a:lnRef idx="2">
              <a:schemeClr val="accent5"/>
            </a:lnRef>
            <a:fillRef idx="1">
              <a:schemeClr val="lt1"/>
            </a:fillRef>
            <a:effectRef idx="0">
              <a:schemeClr val="accent5"/>
            </a:effectRef>
            <a:fontRef idx="minor">
              <a:schemeClr val="dk1"/>
            </a:fontRef>
          </p:style>
          <p:txBody>
            <a:bodyPr rtlCol="0" anchor="ctr"/>
            <a:lstStyle/>
            <a:p>
              <a:endParaRPr lang="es-EC"/>
            </a:p>
          </p:txBody>
        </p:sp>
        <p:grpSp>
          <p:nvGrpSpPr>
            <p:cNvPr id="6" name="40 Grupo"/>
            <p:cNvGrpSpPr/>
            <p:nvPr/>
          </p:nvGrpSpPr>
          <p:grpSpPr>
            <a:xfrm>
              <a:off x="3529686" y="2594918"/>
              <a:ext cx="2096079" cy="2376325"/>
              <a:chOff x="1726276" y="1266611"/>
              <a:chExt cx="4752528" cy="4320480"/>
            </a:xfrm>
            <a:solidFill>
              <a:srgbClr val="F5F9FD"/>
            </a:solidFill>
          </p:grpSpPr>
          <p:sp>
            <p:nvSpPr>
              <p:cNvPr id="52" name="4 Rectángulo"/>
              <p:cNvSpPr/>
              <p:nvPr/>
            </p:nvSpPr>
            <p:spPr>
              <a:xfrm>
                <a:off x="3310452"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53" name="5 Rectángulo"/>
              <p:cNvSpPr/>
              <p:nvPr/>
            </p:nvSpPr>
            <p:spPr>
              <a:xfrm>
                <a:off x="4102540"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54" name="6 Rectángulo"/>
              <p:cNvSpPr/>
              <p:nvPr/>
            </p:nvSpPr>
            <p:spPr>
              <a:xfrm>
                <a:off x="4894628"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55" name="7 Rectángulo"/>
              <p:cNvSpPr/>
              <p:nvPr/>
            </p:nvSpPr>
            <p:spPr>
              <a:xfrm>
                <a:off x="2518364"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56" name="8 Rectángulo"/>
              <p:cNvSpPr/>
              <p:nvPr/>
            </p:nvSpPr>
            <p:spPr>
              <a:xfrm>
                <a:off x="1726276"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57" name="9 Rectángulo"/>
              <p:cNvSpPr/>
              <p:nvPr/>
            </p:nvSpPr>
            <p:spPr>
              <a:xfrm>
                <a:off x="5686716"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58" name="10 Rectángulo"/>
              <p:cNvSpPr/>
              <p:nvPr/>
            </p:nvSpPr>
            <p:spPr>
              <a:xfrm>
                <a:off x="3310452"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59" name="11 Rectángulo"/>
              <p:cNvSpPr/>
              <p:nvPr/>
            </p:nvSpPr>
            <p:spPr>
              <a:xfrm>
                <a:off x="4102540"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60" name="12 Rectángulo"/>
              <p:cNvSpPr/>
              <p:nvPr/>
            </p:nvSpPr>
            <p:spPr>
              <a:xfrm>
                <a:off x="4894628"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61" name="13 Rectángulo"/>
              <p:cNvSpPr/>
              <p:nvPr/>
            </p:nvSpPr>
            <p:spPr>
              <a:xfrm>
                <a:off x="2518364"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62" name="14 Rectángulo"/>
              <p:cNvSpPr/>
              <p:nvPr/>
            </p:nvSpPr>
            <p:spPr>
              <a:xfrm>
                <a:off x="1726276"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63" name="15 Rectángulo"/>
              <p:cNvSpPr/>
              <p:nvPr/>
            </p:nvSpPr>
            <p:spPr>
              <a:xfrm>
                <a:off x="5686716"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64" name="16 Rectángulo"/>
              <p:cNvSpPr/>
              <p:nvPr/>
            </p:nvSpPr>
            <p:spPr>
              <a:xfrm>
                <a:off x="3310452"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65" name="17 Rectángulo"/>
              <p:cNvSpPr/>
              <p:nvPr/>
            </p:nvSpPr>
            <p:spPr>
              <a:xfrm>
                <a:off x="4102540"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66" name="18 Rectángulo"/>
              <p:cNvSpPr/>
              <p:nvPr/>
            </p:nvSpPr>
            <p:spPr>
              <a:xfrm>
                <a:off x="4894628"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67" name="19 Rectángulo"/>
              <p:cNvSpPr/>
              <p:nvPr/>
            </p:nvSpPr>
            <p:spPr>
              <a:xfrm>
                <a:off x="2518364"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68" name="20 Rectángulo"/>
              <p:cNvSpPr/>
              <p:nvPr/>
            </p:nvSpPr>
            <p:spPr>
              <a:xfrm>
                <a:off x="1726276"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69" name="21 Rectángulo"/>
              <p:cNvSpPr/>
              <p:nvPr/>
            </p:nvSpPr>
            <p:spPr>
              <a:xfrm>
                <a:off x="5686716"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70" name="22 Rectángulo"/>
              <p:cNvSpPr/>
              <p:nvPr/>
            </p:nvSpPr>
            <p:spPr>
              <a:xfrm>
                <a:off x="3310452"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71" name="23 Rectángulo"/>
              <p:cNvSpPr/>
              <p:nvPr/>
            </p:nvSpPr>
            <p:spPr>
              <a:xfrm>
                <a:off x="4102540"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72" name="24 Rectángulo"/>
              <p:cNvSpPr/>
              <p:nvPr/>
            </p:nvSpPr>
            <p:spPr>
              <a:xfrm>
                <a:off x="4894628"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73" name="25 Rectángulo"/>
              <p:cNvSpPr/>
              <p:nvPr/>
            </p:nvSpPr>
            <p:spPr>
              <a:xfrm>
                <a:off x="2518364"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74" name="26 Rectángulo"/>
              <p:cNvSpPr/>
              <p:nvPr/>
            </p:nvSpPr>
            <p:spPr>
              <a:xfrm>
                <a:off x="1726276"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75" name="27 Rectángulo"/>
              <p:cNvSpPr/>
              <p:nvPr/>
            </p:nvSpPr>
            <p:spPr>
              <a:xfrm>
                <a:off x="5686716"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76" name="28 Rectángulo"/>
              <p:cNvSpPr/>
              <p:nvPr/>
            </p:nvSpPr>
            <p:spPr>
              <a:xfrm>
                <a:off x="3310452"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77" name="29 Rectángulo"/>
              <p:cNvSpPr/>
              <p:nvPr/>
            </p:nvSpPr>
            <p:spPr>
              <a:xfrm>
                <a:off x="4102540"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78" name="30 Rectángulo"/>
              <p:cNvSpPr/>
              <p:nvPr/>
            </p:nvSpPr>
            <p:spPr>
              <a:xfrm>
                <a:off x="4894628"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79" name="31 Rectángulo"/>
              <p:cNvSpPr/>
              <p:nvPr/>
            </p:nvSpPr>
            <p:spPr>
              <a:xfrm>
                <a:off x="2518364"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80" name="32 Rectángulo"/>
              <p:cNvSpPr/>
              <p:nvPr/>
            </p:nvSpPr>
            <p:spPr>
              <a:xfrm>
                <a:off x="1726276"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81" name="33 Rectángulo"/>
              <p:cNvSpPr/>
              <p:nvPr/>
            </p:nvSpPr>
            <p:spPr>
              <a:xfrm>
                <a:off x="5686716"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82" name="34 Rectángulo"/>
              <p:cNvSpPr/>
              <p:nvPr/>
            </p:nvSpPr>
            <p:spPr>
              <a:xfrm>
                <a:off x="3310452"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83" name="35 Rectángulo"/>
              <p:cNvSpPr/>
              <p:nvPr/>
            </p:nvSpPr>
            <p:spPr>
              <a:xfrm>
                <a:off x="4102540"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84" name="36 Rectángulo"/>
              <p:cNvSpPr/>
              <p:nvPr/>
            </p:nvSpPr>
            <p:spPr>
              <a:xfrm>
                <a:off x="4894628"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85" name="37 Rectángulo"/>
              <p:cNvSpPr/>
              <p:nvPr/>
            </p:nvSpPr>
            <p:spPr>
              <a:xfrm>
                <a:off x="2518364"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86" name="38 Rectángulo"/>
              <p:cNvSpPr/>
              <p:nvPr/>
            </p:nvSpPr>
            <p:spPr>
              <a:xfrm>
                <a:off x="1726276"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87" name="39 Rectángulo"/>
              <p:cNvSpPr/>
              <p:nvPr/>
            </p:nvSpPr>
            <p:spPr>
              <a:xfrm>
                <a:off x="5686716"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grpSp>
        <p:sp>
          <p:nvSpPr>
            <p:cNvPr id="7" name="50 CuadroTexto"/>
            <p:cNvSpPr txBox="1"/>
            <p:nvPr/>
          </p:nvSpPr>
          <p:spPr>
            <a:xfrm>
              <a:off x="4402715" y="2108187"/>
              <a:ext cx="726758" cy="209492"/>
            </a:xfrm>
            <a:prstGeom prst="rect">
              <a:avLst/>
            </a:prstGeom>
            <a:noFill/>
            <a:ln w="12700" cap="flat" cmpd="sng" algn="ctr">
              <a:noFill/>
              <a:prstDash val="solid"/>
              <a:miter lim="800000"/>
            </a:ln>
            <a:effectLst/>
          </p:spPr>
          <p:txBody>
            <a:bodyPr wrap="square" rtlCol="0">
              <a:noAutofit/>
            </a:bodyPr>
            <a:lstStyle/>
            <a:p>
              <a:pPr algn="ctr"/>
              <a:r>
                <a:rPr lang="es-EC" sz="1100" b="1" dirty="0">
                  <a:solidFill>
                    <a:srgbClr val="000000"/>
                  </a:solidFill>
                  <a:latin typeface="+mj-lt"/>
                  <a:ea typeface="Times New Roman"/>
                </a:rPr>
                <a:t>1200 m</a:t>
              </a:r>
              <a:endParaRPr lang="es-EC" sz="1100" b="1" dirty="0">
                <a:latin typeface="+mj-lt"/>
                <a:ea typeface="Times New Roman"/>
              </a:endParaRPr>
            </a:p>
          </p:txBody>
        </p:sp>
        <p:cxnSp>
          <p:nvCxnSpPr>
            <p:cNvPr id="8" name="53 Conector recto"/>
            <p:cNvCxnSpPr/>
            <p:nvPr/>
          </p:nvCxnSpPr>
          <p:spPr>
            <a:xfrm flipV="1">
              <a:off x="3390152" y="2555312"/>
              <a:ext cx="12499" cy="2415927"/>
            </a:xfrm>
            <a:prstGeom prst="line">
              <a:avLst/>
            </a:prstGeom>
            <a:noFill/>
            <a:ln w="12700" cap="flat" cmpd="sng" algn="ctr">
              <a:solidFill>
                <a:srgbClr val="4472C4"/>
              </a:solidFill>
              <a:prstDash val="solid"/>
              <a:miter lim="800000"/>
            </a:ln>
            <a:effectLst/>
          </p:spPr>
        </p:cxnSp>
        <p:sp>
          <p:nvSpPr>
            <p:cNvPr id="9" name="55 CuadroTexto"/>
            <p:cNvSpPr txBox="1"/>
            <p:nvPr/>
          </p:nvSpPr>
          <p:spPr>
            <a:xfrm rot="16200000">
              <a:off x="2948890" y="3408883"/>
              <a:ext cx="747121" cy="307352"/>
            </a:xfrm>
            <a:prstGeom prst="rect">
              <a:avLst/>
            </a:prstGeom>
            <a:noFill/>
            <a:ln w="12700" cap="flat" cmpd="sng" algn="ctr">
              <a:noFill/>
              <a:prstDash val="solid"/>
              <a:miter lim="800000"/>
            </a:ln>
            <a:effectLst/>
          </p:spPr>
          <p:txBody>
            <a:bodyPr wrap="square" rtlCol="0">
              <a:noAutofit/>
            </a:bodyPr>
            <a:lstStyle/>
            <a:p>
              <a:pPr algn="ctr"/>
              <a:r>
                <a:rPr lang="es-EC" sz="1100" b="1" dirty="0">
                  <a:solidFill>
                    <a:srgbClr val="000000"/>
                  </a:solidFill>
                  <a:latin typeface="+mj-lt"/>
                  <a:ea typeface="Times New Roman"/>
                </a:rPr>
                <a:t>1200 m</a:t>
              </a:r>
              <a:endParaRPr lang="es-EC" sz="1100" b="1" dirty="0">
                <a:latin typeface="+mj-lt"/>
                <a:ea typeface="Times New Roman"/>
              </a:endParaRPr>
            </a:p>
          </p:txBody>
        </p:sp>
        <p:cxnSp>
          <p:nvCxnSpPr>
            <p:cNvPr id="10" name="87 Conector recto"/>
            <p:cNvCxnSpPr/>
            <p:nvPr/>
          </p:nvCxnSpPr>
          <p:spPr>
            <a:xfrm>
              <a:off x="3529686" y="2515706"/>
              <a:ext cx="349346" cy="0"/>
            </a:xfrm>
            <a:prstGeom prst="line">
              <a:avLst/>
            </a:prstGeom>
            <a:noFill/>
            <a:ln w="12700" cap="flat" cmpd="sng" algn="ctr">
              <a:solidFill>
                <a:srgbClr val="A5A5A5"/>
              </a:solidFill>
              <a:prstDash val="solid"/>
              <a:miter lim="800000"/>
            </a:ln>
            <a:effectLst/>
          </p:spPr>
        </p:cxnSp>
        <p:sp>
          <p:nvSpPr>
            <p:cNvPr id="11" name="88 CuadroTexto"/>
            <p:cNvSpPr txBox="1"/>
            <p:nvPr/>
          </p:nvSpPr>
          <p:spPr>
            <a:xfrm>
              <a:off x="3529645" y="2320180"/>
              <a:ext cx="769160" cy="208052"/>
            </a:xfrm>
            <a:prstGeom prst="rect">
              <a:avLst/>
            </a:prstGeom>
            <a:noFill/>
            <a:ln w="12700" cap="flat" cmpd="sng" algn="ctr">
              <a:noFill/>
              <a:prstDash val="solid"/>
              <a:miter lim="800000"/>
            </a:ln>
            <a:effectLst/>
          </p:spPr>
          <p:txBody>
            <a:bodyPr wrap="square" rtlCol="0">
              <a:noAutofit/>
            </a:bodyPr>
            <a:lstStyle/>
            <a:p>
              <a:pPr algn="just"/>
              <a:r>
                <a:rPr lang="es-EC" sz="1100" b="1" dirty="0">
                  <a:solidFill>
                    <a:srgbClr val="000000"/>
                  </a:solidFill>
                  <a:latin typeface="+mj-lt"/>
                  <a:ea typeface="Times New Roman"/>
                </a:rPr>
                <a:t>200 m</a:t>
              </a:r>
              <a:endParaRPr lang="es-EC" sz="1100" b="1" dirty="0">
                <a:latin typeface="+mj-lt"/>
                <a:ea typeface="Times New Roman"/>
              </a:endParaRPr>
            </a:p>
          </p:txBody>
        </p:sp>
        <p:cxnSp>
          <p:nvCxnSpPr>
            <p:cNvPr id="12" name="95 Conector recto"/>
            <p:cNvCxnSpPr/>
            <p:nvPr/>
          </p:nvCxnSpPr>
          <p:spPr>
            <a:xfrm>
              <a:off x="3502659" y="2317679"/>
              <a:ext cx="2137634" cy="0"/>
            </a:xfrm>
            <a:prstGeom prst="line">
              <a:avLst/>
            </a:prstGeom>
            <a:noFill/>
            <a:ln w="12700" cap="flat" cmpd="sng" algn="ctr">
              <a:solidFill>
                <a:srgbClr val="4472C4"/>
              </a:solidFill>
              <a:prstDash val="solid"/>
              <a:miter lim="800000"/>
            </a:ln>
            <a:effectLst/>
          </p:spPr>
        </p:cxnSp>
        <p:cxnSp>
          <p:nvCxnSpPr>
            <p:cNvPr id="13" name="139 Conector recto de flecha"/>
            <p:cNvCxnSpPr/>
            <p:nvPr/>
          </p:nvCxnSpPr>
          <p:spPr>
            <a:xfrm>
              <a:off x="5565915" y="3872843"/>
              <a:ext cx="883068" cy="0"/>
            </a:xfrm>
            <a:prstGeom prst="straightConnector1">
              <a:avLst/>
            </a:prstGeom>
            <a:noFill/>
            <a:ln w="38100" cap="flat" cmpd="sng" algn="ctr">
              <a:solidFill>
                <a:srgbClr val="70AD47"/>
              </a:solidFill>
              <a:prstDash val="solid"/>
              <a:miter lim="800000"/>
              <a:tailEnd type="arrow"/>
            </a:ln>
            <a:effectLst/>
          </p:spPr>
        </p:cxnSp>
        <p:cxnSp>
          <p:nvCxnSpPr>
            <p:cNvPr id="14" name="17 Conector recto"/>
            <p:cNvCxnSpPr/>
            <p:nvPr/>
          </p:nvCxnSpPr>
          <p:spPr>
            <a:xfrm>
              <a:off x="3529643" y="2594746"/>
              <a:ext cx="43" cy="2376497"/>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sp>
          <p:nvSpPr>
            <p:cNvPr id="15" name="42 CuadroTexto"/>
            <p:cNvSpPr txBox="1"/>
            <p:nvPr/>
          </p:nvSpPr>
          <p:spPr>
            <a:xfrm>
              <a:off x="3484832" y="272410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16" name="42 CuadroTexto"/>
            <p:cNvSpPr txBox="1"/>
            <p:nvPr/>
          </p:nvSpPr>
          <p:spPr>
            <a:xfrm>
              <a:off x="3879032" y="271490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17" name="42 CuadroTexto"/>
            <p:cNvSpPr txBox="1"/>
            <p:nvPr/>
          </p:nvSpPr>
          <p:spPr>
            <a:xfrm>
              <a:off x="4192754" y="2712229"/>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18" name="42 CuadroTexto"/>
            <p:cNvSpPr txBox="1"/>
            <p:nvPr/>
          </p:nvSpPr>
          <p:spPr>
            <a:xfrm>
              <a:off x="4537372" y="2712230"/>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19" name="42 CuadroTexto"/>
            <p:cNvSpPr txBox="1"/>
            <p:nvPr/>
          </p:nvSpPr>
          <p:spPr>
            <a:xfrm>
              <a:off x="4891448" y="271222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20" name="42 CuadroTexto"/>
            <p:cNvSpPr txBox="1"/>
            <p:nvPr/>
          </p:nvSpPr>
          <p:spPr>
            <a:xfrm>
              <a:off x="5244316" y="271490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21" name="42 CuadroTexto"/>
            <p:cNvSpPr txBox="1"/>
            <p:nvPr/>
          </p:nvSpPr>
          <p:spPr>
            <a:xfrm>
              <a:off x="3482857" y="311400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22" name="42 CuadroTexto"/>
            <p:cNvSpPr txBox="1"/>
            <p:nvPr/>
          </p:nvSpPr>
          <p:spPr>
            <a:xfrm>
              <a:off x="3877057" y="310480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23" name="42 CuadroTexto"/>
            <p:cNvSpPr txBox="1"/>
            <p:nvPr/>
          </p:nvSpPr>
          <p:spPr>
            <a:xfrm>
              <a:off x="4190779" y="3102129"/>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24" name="42 CuadroTexto"/>
            <p:cNvSpPr txBox="1"/>
            <p:nvPr/>
          </p:nvSpPr>
          <p:spPr>
            <a:xfrm>
              <a:off x="4535397" y="3102130"/>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25" name="42 CuadroTexto"/>
            <p:cNvSpPr txBox="1"/>
            <p:nvPr/>
          </p:nvSpPr>
          <p:spPr>
            <a:xfrm>
              <a:off x="4889473" y="310212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26" name="42 CuadroTexto"/>
            <p:cNvSpPr txBox="1"/>
            <p:nvPr/>
          </p:nvSpPr>
          <p:spPr>
            <a:xfrm>
              <a:off x="5242341" y="310480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27" name="42 CuadroTexto"/>
            <p:cNvSpPr txBox="1"/>
            <p:nvPr/>
          </p:nvSpPr>
          <p:spPr>
            <a:xfrm>
              <a:off x="3482857" y="3482130"/>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28" name="42 CuadroTexto"/>
            <p:cNvSpPr txBox="1"/>
            <p:nvPr/>
          </p:nvSpPr>
          <p:spPr>
            <a:xfrm>
              <a:off x="3877057" y="3472933"/>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29" name="42 CuadroTexto"/>
            <p:cNvSpPr txBox="1"/>
            <p:nvPr/>
          </p:nvSpPr>
          <p:spPr>
            <a:xfrm>
              <a:off x="4190779" y="3470254"/>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30" name="42 CuadroTexto"/>
            <p:cNvSpPr txBox="1"/>
            <p:nvPr/>
          </p:nvSpPr>
          <p:spPr>
            <a:xfrm>
              <a:off x="4535397" y="347025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31" name="42 CuadroTexto"/>
            <p:cNvSpPr txBox="1"/>
            <p:nvPr/>
          </p:nvSpPr>
          <p:spPr>
            <a:xfrm>
              <a:off x="4889473" y="3470253"/>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32" name="42 CuadroTexto"/>
            <p:cNvSpPr txBox="1"/>
            <p:nvPr/>
          </p:nvSpPr>
          <p:spPr>
            <a:xfrm>
              <a:off x="5242341" y="3472930"/>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33" name="42 CuadroTexto"/>
            <p:cNvSpPr txBox="1"/>
            <p:nvPr/>
          </p:nvSpPr>
          <p:spPr>
            <a:xfrm>
              <a:off x="3470982" y="392150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34" name="42 CuadroTexto"/>
            <p:cNvSpPr txBox="1"/>
            <p:nvPr/>
          </p:nvSpPr>
          <p:spPr>
            <a:xfrm>
              <a:off x="3865182" y="391230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35" name="42 CuadroTexto"/>
            <p:cNvSpPr txBox="1"/>
            <p:nvPr/>
          </p:nvSpPr>
          <p:spPr>
            <a:xfrm>
              <a:off x="4178904" y="3909629"/>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36" name="42 CuadroTexto"/>
            <p:cNvSpPr txBox="1"/>
            <p:nvPr/>
          </p:nvSpPr>
          <p:spPr>
            <a:xfrm>
              <a:off x="4523522" y="3909630"/>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37" name="42 CuadroTexto"/>
            <p:cNvSpPr txBox="1"/>
            <p:nvPr/>
          </p:nvSpPr>
          <p:spPr>
            <a:xfrm>
              <a:off x="4877598" y="390962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38" name="42 CuadroTexto"/>
            <p:cNvSpPr txBox="1"/>
            <p:nvPr/>
          </p:nvSpPr>
          <p:spPr>
            <a:xfrm>
              <a:off x="5230466" y="391230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39" name="42 CuadroTexto"/>
            <p:cNvSpPr txBox="1"/>
            <p:nvPr/>
          </p:nvSpPr>
          <p:spPr>
            <a:xfrm>
              <a:off x="3470982" y="427775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40" name="42 CuadroTexto"/>
            <p:cNvSpPr txBox="1"/>
            <p:nvPr/>
          </p:nvSpPr>
          <p:spPr>
            <a:xfrm>
              <a:off x="3865182" y="426855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41" name="42 CuadroTexto"/>
            <p:cNvSpPr txBox="1"/>
            <p:nvPr/>
          </p:nvSpPr>
          <p:spPr>
            <a:xfrm>
              <a:off x="4178904" y="4265879"/>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42" name="42 CuadroTexto"/>
            <p:cNvSpPr txBox="1"/>
            <p:nvPr/>
          </p:nvSpPr>
          <p:spPr>
            <a:xfrm>
              <a:off x="4523522" y="4265880"/>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43" name="42 CuadroTexto"/>
            <p:cNvSpPr txBox="1"/>
            <p:nvPr/>
          </p:nvSpPr>
          <p:spPr>
            <a:xfrm>
              <a:off x="4877598" y="426587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44" name="42 CuadroTexto"/>
            <p:cNvSpPr txBox="1"/>
            <p:nvPr/>
          </p:nvSpPr>
          <p:spPr>
            <a:xfrm>
              <a:off x="5230466" y="426855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45" name="42 CuadroTexto"/>
            <p:cNvSpPr txBox="1"/>
            <p:nvPr/>
          </p:nvSpPr>
          <p:spPr>
            <a:xfrm>
              <a:off x="3470982" y="468150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46" name="42 CuadroTexto"/>
            <p:cNvSpPr txBox="1"/>
            <p:nvPr/>
          </p:nvSpPr>
          <p:spPr>
            <a:xfrm>
              <a:off x="3865182" y="467230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47" name="42 CuadroTexto"/>
            <p:cNvSpPr txBox="1"/>
            <p:nvPr/>
          </p:nvSpPr>
          <p:spPr>
            <a:xfrm>
              <a:off x="4178904" y="4669629"/>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48" name="42 CuadroTexto"/>
            <p:cNvSpPr txBox="1"/>
            <p:nvPr/>
          </p:nvSpPr>
          <p:spPr>
            <a:xfrm>
              <a:off x="4523522" y="4669630"/>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49" name="42 CuadroTexto"/>
            <p:cNvSpPr txBox="1"/>
            <p:nvPr/>
          </p:nvSpPr>
          <p:spPr>
            <a:xfrm>
              <a:off x="4877598" y="466962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50" name="42 CuadroTexto"/>
            <p:cNvSpPr txBox="1"/>
            <p:nvPr/>
          </p:nvSpPr>
          <p:spPr>
            <a:xfrm>
              <a:off x="5230466" y="467230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pic>
          <p:nvPicPr>
            <p:cNvPr id="51" name="54 Imagen"/>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59449" t="3625"/>
            <a:stretch/>
          </p:blipFill>
          <p:spPr bwMode="auto">
            <a:xfrm>
              <a:off x="6448983" y="1413164"/>
              <a:ext cx="2671266" cy="4272256"/>
            </a:xfrm>
            <a:prstGeom prst="rect">
              <a:avLst/>
            </a:prstGeom>
            <a:noFill/>
            <a:ln>
              <a:noFill/>
            </a:ln>
          </p:spPr>
        </p:pic>
      </p:grpSp>
      <p:sp>
        <p:nvSpPr>
          <p:cNvPr id="88" name="141 CuadroTexto"/>
          <p:cNvSpPr txBox="1"/>
          <p:nvPr/>
        </p:nvSpPr>
        <p:spPr>
          <a:xfrm>
            <a:off x="2988543" y="1195138"/>
            <a:ext cx="2659346" cy="402396"/>
          </a:xfrm>
          <a:prstGeom prst="rect">
            <a:avLst/>
          </a:prstGeom>
          <a:solidFill>
            <a:schemeClr val="bg1"/>
          </a:solidFill>
        </p:spPr>
        <p:txBody>
          <a:bodyPr wrap="square" rtlCol="0">
            <a:noAutofit/>
          </a:bodyPr>
          <a:lstStyle/>
          <a:p>
            <a:pPr algn="just"/>
            <a:r>
              <a:rPr lang="es-EC" sz="1400" b="1" dirty="0">
                <a:solidFill>
                  <a:srgbClr val="000000"/>
                </a:solidFill>
                <a:latin typeface="Century Gothic" panose="020B0502020202020204" pitchFamily="34" charset="0"/>
                <a:ea typeface="Times New Roman"/>
              </a:rPr>
              <a:t>Estrato 3: 144 Ha</a:t>
            </a:r>
            <a:endParaRPr lang="es-EC" sz="1400" dirty="0">
              <a:latin typeface="Century Gothic" panose="020B0502020202020204" pitchFamily="34" charset="0"/>
              <a:ea typeface="Times New Roman"/>
            </a:endParaRPr>
          </a:p>
        </p:txBody>
      </p:sp>
      <p:sp>
        <p:nvSpPr>
          <p:cNvPr id="89" name="141 CuadroTexto"/>
          <p:cNvSpPr txBox="1"/>
          <p:nvPr/>
        </p:nvSpPr>
        <p:spPr>
          <a:xfrm>
            <a:off x="8089442" y="1195138"/>
            <a:ext cx="2659346" cy="402396"/>
          </a:xfrm>
          <a:prstGeom prst="rect">
            <a:avLst/>
          </a:prstGeom>
          <a:solidFill>
            <a:schemeClr val="bg1"/>
          </a:solidFill>
        </p:spPr>
        <p:txBody>
          <a:bodyPr wrap="square" rtlCol="0">
            <a:noAutofit/>
          </a:bodyPr>
          <a:lstStyle/>
          <a:p>
            <a:pPr algn="just"/>
            <a:r>
              <a:rPr lang="es-EC" sz="1400" b="1" dirty="0">
                <a:solidFill>
                  <a:srgbClr val="000000"/>
                </a:solidFill>
                <a:latin typeface="Century Gothic" panose="020B0502020202020204" pitchFamily="34" charset="0"/>
                <a:ea typeface="Times New Roman"/>
              </a:rPr>
              <a:t>Estrato 4: 576 Ha</a:t>
            </a:r>
            <a:endParaRPr lang="es-EC" sz="1400" dirty="0">
              <a:latin typeface="Century Gothic" panose="020B0502020202020204" pitchFamily="34" charset="0"/>
              <a:ea typeface="Times New Roman"/>
            </a:endParaRPr>
          </a:p>
        </p:txBody>
      </p:sp>
      <p:cxnSp>
        <p:nvCxnSpPr>
          <p:cNvPr id="90" name="91 Conector recto"/>
          <p:cNvCxnSpPr/>
          <p:nvPr/>
        </p:nvCxnSpPr>
        <p:spPr>
          <a:xfrm>
            <a:off x="6036779" y="1242877"/>
            <a:ext cx="0" cy="5201392"/>
          </a:xfrm>
          <a:prstGeom prst="line">
            <a:avLst/>
          </a:prstGeom>
          <a:ln w="57150"/>
        </p:spPr>
        <p:style>
          <a:lnRef idx="3">
            <a:schemeClr val="accent2"/>
          </a:lnRef>
          <a:fillRef idx="0">
            <a:schemeClr val="accent2"/>
          </a:fillRef>
          <a:effectRef idx="2">
            <a:schemeClr val="accent2"/>
          </a:effectRef>
          <a:fontRef idx="minor">
            <a:schemeClr val="tx1"/>
          </a:fontRef>
        </p:style>
      </p:cxnSp>
      <p:pic>
        <p:nvPicPr>
          <p:cNvPr id="9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6072" y="2075628"/>
            <a:ext cx="5340506" cy="35504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1226563"/>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Carpeta del Segmento</a:t>
            </a:r>
            <a:endParaRPr lang="es-EC" dirty="0"/>
          </a:p>
        </p:txBody>
      </p:sp>
      <p:pic>
        <p:nvPicPr>
          <p:cNvPr id="3" name="Imagen 2"/>
          <p:cNvPicPr>
            <a:picLocks noChangeAspect="1"/>
          </p:cNvPicPr>
          <p:nvPr/>
        </p:nvPicPr>
        <p:blipFill>
          <a:blip r:embed="rId2"/>
          <a:stretch>
            <a:fillRect/>
          </a:stretch>
        </p:blipFill>
        <p:spPr>
          <a:xfrm>
            <a:off x="1423363" y="902520"/>
            <a:ext cx="3874406" cy="5764980"/>
          </a:xfrm>
          <a:prstGeom prst="rect">
            <a:avLst/>
          </a:prstGeom>
        </p:spPr>
      </p:pic>
      <p:sp>
        <p:nvSpPr>
          <p:cNvPr id="5" name="CuadroTexto 4">
            <a:extLst>
              <a:ext uri="{FF2B5EF4-FFF2-40B4-BE49-F238E27FC236}">
                <a16:creationId xmlns="" xmlns:a16="http://schemas.microsoft.com/office/drawing/2014/main" id="{C825670D-474D-4B85-8B3F-B72D0AD327AA}"/>
              </a:ext>
            </a:extLst>
          </p:cNvPr>
          <p:cNvSpPr txBox="1"/>
          <p:nvPr/>
        </p:nvSpPr>
        <p:spPr>
          <a:xfrm>
            <a:off x="5603300" y="1369871"/>
            <a:ext cx="6096000" cy="33239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anose="020B0604020202020204" pitchFamily="34" charset="0"/>
              </a:rPr>
              <a:t>Este documento es el segundo en ser </a:t>
            </a:r>
            <a:r>
              <a:rPr kumimoji="0" lang="es-MX" sz="1400" b="1" i="0" u="none" strike="noStrike" kern="1200" cap="none" spc="0" normalizeH="0" baseline="0" noProof="0" dirty="0">
                <a:ln>
                  <a:noFill/>
                </a:ln>
                <a:solidFill>
                  <a:srgbClr val="FF0000"/>
                </a:solidFill>
                <a:effectLst/>
                <a:uLnTx/>
                <a:uFillTx/>
                <a:latin typeface="Century Gothic" panose="020F0302020204030204"/>
                <a:ea typeface="+mn-ea"/>
                <a:cs typeface="Arial" panose="020B0604020202020204" pitchFamily="34" charset="0"/>
              </a:rPr>
              <a:t>digitado</a:t>
            </a: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anose="020B0604020202020204" pitchFamily="34" charset="0"/>
              </a:rPr>
              <a:t> en el sistema por lo que este también presenta validaciones con el sistema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anose="020B0604020202020204" pitchFamily="34" charset="0"/>
            </a:endParaRPr>
          </a:p>
          <a:p>
            <a:pPr>
              <a:defRPr/>
            </a:pPr>
            <a:r>
              <a:rPr lang="es-MX" sz="1400" dirty="0">
                <a:solidFill>
                  <a:prstClr val="black"/>
                </a:solidFill>
                <a:cs typeface="Arial" panose="020B0604020202020204" pitchFamily="34" charset="0"/>
              </a:rPr>
              <a:t>Valida la superficie registrado en este formulario y la sumatoria de todo lo registrado en los cuestionarios ESPAC 01, que conforman el segmento.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MX" sz="1400" dirty="0">
              <a:solidFill>
                <a:prstClr val="black"/>
              </a:solidFill>
              <a:latin typeface="Century Gothic" panose="020F0302020204030204"/>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smtClean="0">
                <a:ln>
                  <a:noFill/>
                </a:ln>
                <a:solidFill>
                  <a:prstClr val="black"/>
                </a:solidFill>
                <a:effectLst/>
                <a:uLnTx/>
                <a:uFillTx/>
                <a:latin typeface="Century Gothic" panose="020F0302020204030204"/>
                <a:ea typeface="+mn-ea"/>
                <a:cs typeface="Arial" panose="020B0604020202020204" pitchFamily="34" charset="0"/>
              </a:rPr>
              <a:t>Valida </a:t>
            </a: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anose="020B0604020202020204" pitchFamily="34" charset="0"/>
              </a:rPr>
              <a:t>la cantidad de ganado registrado en este formulario y la sumatoria de todo lo registrado en los cuestionarios ESPAC 01, que conforman el segmento.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anose="020B0604020202020204" pitchFamily="34" charset="0"/>
              </a:rPr>
              <a:t>Además muestra quién trabajó el segmento, el supervisor y digitador y poder llevar un control de la información que </a:t>
            </a:r>
            <a:r>
              <a:rPr kumimoji="0" lang="es-MX" sz="1400" b="0" i="0" u="none" strike="noStrike" kern="1200" cap="none" spc="0" normalizeH="0" baseline="0" noProof="0" dirty="0" smtClean="0">
                <a:ln>
                  <a:noFill/>
                </a:ln>
                <a:solidFill>
                  <a:prstClr val="black"/>
                </a:solidFill>
                <a:effectLst/>
                <a:uLnTx/>
                <a:uFillTx/>
                <a:latin typeface="Century Gothic" panose="020F0302020204030204"/>
                <a:ea typeface="+mn-ea"/>
                <a:cs typeface="Arial" panose="020B0604020202020204" pitchFamily="34" charset="0"/>
              </a:rPr>
              <a:t>trabaja </a:t>
            </a: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anose="020B0604020202020204" pitchFamily="34" charset="0"/>
              </a:rPr>
              <a:t>cada uno.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C" sz="1400" b="0"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3315636170"/>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03A438B6-E1B8-D545-A500-A72F0E9D7BAC}"/>
              </a:ext>
            </a:extLst>
          </p:cNvPr>
          <p:cNvSpPr>
            <a:spLocks noGrp="1"/>
          </p:cNvSpPr>
          <p:nvPr>
            <p:ph type="title"/>
          </p:nvPr>
        </p:nvSpPr>
        <p:spPr/>
        <p:txBody>
          <a:bodyPr>
            <a:normAutofit fontScale="90000"/>
          </a:bodyPr>
          <a:lstStyle/>
          <a:p>
            <a:r>
              <a:rPr lang="es-ES_tradnl" sz="3600" dirty="0" smtClean="0">
                <a:latin typeface="Century Gothic" panose="020B0502020202020204" pitchFamily="34" charset="0"/>
              </a:rPr>
              <a:t>Formulario de Delimitación (DELI)</a:t>
            </a:r>
            <a:endParaRPr lang="es-419" sz="3600" dirty="0">
              <a:latin typeface="Century Gothic" panose="020B0502020202020204" pitchFamily="34" charset="0"/>
            </a:endParaRPr>
          </a:p>
        </p:txBody>
      </p:sp>
      <p:sp>
        <p:nvSpPr>
          <p:cNvPr id="3" name="Marcador de texto 2">
            <a:extLst>
              <a:ext uri="{FF2B5EF4-FFF2-40B4-BE49-F238E27FC236}">
                <a16:creationId xmlns="" xmlns:a16="http://schemas.microsoft.com/office/drawing/2014/main" id="{C57AFB70-4B1F-6A4D-B19D-216E22AF0E50}"/>
              </a:ext>
            </a:extLst>
          </p:cNvPr>
          <p:cNvSpPr>
            <a:spLocks noGrp="1"/>
          </p:cNvSpPr>
          <p:nvPr>
            <p:ph type="body" sz="quarter" idx="11"/>
          </p:nvPr>
        </p:nvSpPr>
        <p:spPr/>
        <p:txBody>
          <a:bodyPr/>
          <a:lstStyle/>
          <a:p>
            <a:r>
              <a:rPr lang="es-ES" b="1" dirty="0" smtClean="0"/>
              <a:t>ESPAC</a:t>
            </a:r>
            <a:endParaRPr lang="es-EC" b="1" dirty="0"/>
          </a:p>
        </p:txBody>
      </p:sp>
    </p:spTree>
    <p:extLst>
      <p:ext uri="{BB962C8B-B14F-4D97-AF65-F5344CB8AC3E}">
        <p14:creationId xmlns:p14="http://schemas.microsoft.com/office/powerpoint/2010/main" val="3411094801"/>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Formulario de Delimitación (DELI)</a:t>
            </a:r>
            <a:endParaRPr lang="es-EC" dirty="0"/>
          </a:p>
        </p:txBody>
      </p:sp>
      <p:pic>
        <p:nvPicPr>
          <p:cNvPr id="3" name="Imagen 2"/>
          <p:cNvPicPr>
            <a:picLocks noChangeAspect="1"/>
          </p:cNvPicPr>
          <p:nvPr/>
        </p:nvPicPr>
        <p:blipFill>
          <a:blip r:embed="rId2"/>
          <a:stretch>
            <a:fillRect/>
          </a:stretch>
        </p:blipFill>
        <p:spPr>
          <a:xfrm>
            <a:off x="1634632" y="902520"/>
            <a:ext cx="4036179" cy="5779267"/>
          </a:xfrm>
          <a:prstGeom prst="rect">
            <a:avLst/>
          </a:prstGeom>
        </p:spPr>
      </p:pic>
      <p:sp>
        <p:nvSpPr>
          <p:cNvPr id="4" name="11 Rectángulo"/>
          <p:cNvSpPr/>
          <p:nvPr/>
        </p:nvSpPr>
        <p:spPr>
          <a:xfrm>
            <a:off x="6031695" y="1788351"/>
            <a:ext cx="5647161" cy="3108543"/>
          </a:xfrm>
          <a:prstGeom prst="rect">
            <a:avLst/>
          </a:prstGeom>
        </p:spPr>
        <p:txBody>
          <a:bodyPr wrap="square">
            <a:spAutoFit/>
          </a:bodyPr>
          <a:lstStyle/>
          <a:p>
            <a:pPr algn="just"/>
            <a:r>
              <a:rPr lang="es-MX" sz="1400" dirty="0"/>
              <a:t>Este documento describe </a:t>
            </a:r>
            <a:r>
              <a:rPr lang="es-MX" sz="1400" dirty="0" smtClean="0"/>
              <a:t>el recorrido </a:t>
            </a:r>
            <a:r>
              <a:rPr lang="es-MX" sz="1400" dirty="0"/>
              <a:t>realizado hacia el SM, también se registra información </a:t>
            </a:r>
            <a:r>
              <a:rPr lang="es-MX" sz="1400" dirty="0" smtClean="0"/>
              <a:t>sobre: </a:t>
            </a:r>
            <a:r>
              <a:rPr lang="es-MX" sz="1400" dirty="0"/>
              <a:t>contrataciones realizadas, personas que pueden colaborar con la investigación, un croquis de la ruta hecha hacia el SM y uno del SM </a:t>
            </a:r>
            <a:r>
              <a:rPr lang="es-MX" sz="1400" dirty="0" smtClean="0"/>
              <a:t>delimitado por </a:t>
            </a:r>
            <a:r>
              <a:rPr lang="es-MX" sz="1400" dirty="0"/>
              <a:t>sus vértices. Este documento servirá como guía para el encuestador para llegar </a:t>
            </a:r>
            <a:r>
              <a:rPr lang="es-MX" sz="1400" dirty="0" smtClean="0"/>
              <a:t>a su </a:t>
            </a:r>
            <a:r>
              <a:rPr lang="es-MX" sz="1400" dirty="0"/>
              <a:t>respectivo SM</a:t>
            </a:r>
            <a:r>
              <a:rPr lang="es-MX" sz="1400" dirty="0" smtClean="0"/>
              <a:t>.</a:t>
            </a:r>
          </a:p>
          <a:p>
            <a:pPr algn="just"/>
            <a:endParaRPr lang="es-EC" sz="1400" dirty="0"/>
          </a:p>
          <a:p>
            <a:pPr algn="just"/>
            <a:r>
              <a:rPr lang="es-EC" sz="1400" dirty="0"/>
              <a:t>El DELI se compone de dos secciones</a:t>
            </a:r>
            <a:r>
              <a:rPr lang="es-EC" sz="1400" dirty="0" smtClean="0"/>
              <a:t>:</a:t>
            </a:r>
          </a:p>
          <a:p>
            <a:pPr algn="just"/>
            <a:r>
              <a:rPr lang="es-EC" sz="1400" dirty="0" smtClean="0"/>
              <a:t> </a:t>
            </a:r>
          </a:p>
          <a:p>
            <a:pPr marL="285750" indent="-285750" algn="just">
              <a:buFont typeface="Arial" panose="020B0604020202020204" pitchFamily="34" charset="0"/>
              <a:buChar char="•"/>
            </a:pPr>
            <a:r>
              <a:rPr lang="es-EC" sz="1400" dirty="0"/>
              <a:t>L</a:t>
            </a:r>
            <a:r>
              <a:rPr lang="es-EC" sz="1400" dirty="0" smtClean="0"/>
              <a:t>a </a:t>
            </a:r>
            <a:r>
              <a:rPr lang="es-EC" sz="1400" dirty="0"/>
              <a:t>primera está diseñada para registrar consideraciones previas al reconocimiento del </a:t>
            </a:r>
            <a:r>
              <a:rPr lang="es-EC" sz="1400" dirty="0" smtClean="0"/>
              <a:t>SM.</a:t>
            </a:r>
          </a:p>
          <a:p>
            <a:pPr algn="just"/>
            <a:r>
              <a:rPr lang="es-EC" sz="1400" dirty="0" smtClean="0"/>
              <a:t> </a:t>
            </a:r>
          </a:p>
          <a:p>
            <a:pPr marL="285750" indent="-285750" algn="just">
              <a:buFont typeface="Arial" panose="020B0604020202020204" pitchFamily="34" charset="0"/>
              <a:buChar char="•"/>
            </a:pPr>
            <a:r>
              <a:rPr lang="es-EC" sz="1400" dirty="0" smtClean="0"/>
              <a:t>El </a:t>
            </a:r>
            <a:r>
              <a:rPr lang="es-EC" sz="1400" dirty="0"/>
              <a:t>reconocimiento de los límites del SM, </a:t>
            </a:r>
            <a:r>
              <a:rPr lang="es-EC" sz="1400" dirty="0" err="1"/>
              <a:t>graficación</a:t>
            </a:r>
            <a:r>
              <a:rPr lang="es-EC" sz="1400" dirty="0"/>
              <a:t> y descripción de los vértices SM. </a:t>
            </a:r>
          </a:p>
        </p:txBody>
      </p:sp>
    </p:spTree>
    <p:extLst>
      <p:ext uri="{BB962C8B-B14F-4D97-AF65-F5344CB8AC3E}">
        <p14:creationId xmlns:p14="http://schemas.microsoft.com/office/powerpoint/2010/main" val="2960688544"/>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Formulario de Delimitación (DELI)</a:t>
            </a:r>
            <a:endParaRPr lang="es-EC" dirty="0"/>
          </a:p>
        </p:txBody>
      </p:sp>
      <p:pic>
        <p:nvPicPr>
          <p:cNvPr id="3" name="Imagen 2"/>
          <p:cNvPicPr>
            <a:picLocks noChangeAspect="1"/>
          </p:cNvPicPr>
          <p:nvPr/>
        </p:nvPicPr>
        <p:blipFill>
          <a:blip r:embed="rId2"/>
          <a:stretch>
            <a:fillRect/>
          </a:stretch>
        </p:blipFill>
        <p:spPr>
          <a:xfrm>
            <a:off x="1166065" y="902520"/>
            <a:ext cx="3703115" cy="5518878"/>
          </a:xfrm>
          <a:prstGeom prst="rect">
            <a:avLst/>
          </a:prstGeom>
        </p:spPr>
      </p:pic>
      <p:pic>
        <p:nvPicPr>
          <p:cNvPr id="4" name="Imagen 3"/>
          <p:cNvPicPr>
            <a:picLocks noChangeAspect="1"/>
          </p:cNvPicPr>
          <p:nvPr/>
        </p:nvPicPr>
        <p:blipFill>
          <a:blip r:embed="rId3"/>
          <a:stretch>
            <a:fillRect/>
          </a:stretch>
        </p:blipFill>
        <p:spPr>
          <a:xfrm>
            <a:off x="6247230" y="902520"/>
            <a:ext cx="3664173" cy="5518878"/>
          </a:xfrm>
          <a:prstGeom prst="rect">
            <a:avLst/>
          </a:prstGeom>
        </p:spPr>
      </p:pic>
    </p:spTree>
    <p:extLst>
      <p:ext uri="{BB962C8B-B14F-4D97-AF65-F5344CB8AC3E}">
        <p14:creationId xmlns:p14="http://schemas.microsoft.com/office/powerpoint/2010/main" val="466780957"/>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03A438B6-E1B8-D545-A500-A72F0E9D7BAC}"/>
              </a:ext>
            </a:extLst>
          </p:cNvPr>
          <p:cNvSpPr>
            <a:spLocks noGrp="1"/>
          </p:cNvSpPr>
          <p:nvPr>
            <p:ph type="title"/>
          </p:nvPr>
        </p:nvSpPr>
        <p:spPr/>
        <p:txBody>
          <a:bodyPr>
            <a:normAutofit/>
          </a:bodyPr>
          <a:lstStyle/>
          <a:p>
            <a:r>
              <a:rPr lang="es-ES_tradnl" sz="3600" dirty="0" smtClean="0">
                <a:latin typeface="Century Gothic" panose="020B0502020202020204" pitchFamily="34" charset="0"/>
              </a:rPr>
              <a:t>Validaciones del Sistema</a:t>
            </a:r>
            <a:endParaRPr lang="es-419" sz="3600" dirty="0">
              <a:latin typeface="Century Gothic" panose="020B0502020202020204" pitchFamily="34" charset="0"/>
            </a:endParaRPr>
          </a:p>
        </p:txBody>
      </p:sp>
      <p:sp>
        <p:nvSpPr>
          <p:cNvPr id="3" name="Marcador de texto 2">
            <a:extLst>
              <a:ext uri="{FF2B5EF4-FFF2-40B4-BE49-F238E27FC236}">
                <a16:creationId xmlns="" xmlns:a16="http://schemas.microsoft.com/office/drawing/2014/main" id="{C57AFB70-4B1F-6A4D-B19D-216E22AF0E50}"/>
              </a:ext>
            </a:extLst>
          </p:cNvPr>
          <p:cNvSpPr>
            <a:spLocks noGrp="1"/>
          </p:cNvSpPr>
          <p:nvPr>
            <p:ph type="body" sz="quarter" idx="11"/>
          </p:nvPr>
        </p:nvSpPr>
        <p:spPr/>
        <p:txBody>
          <a:bodyPr/>
          <a:lstStyle/>
          <a:p>
            <a:r>
              <a:rPr lang="es-ES" b="1" dirty="0" smtClean="0"/>
              <a:t>ESPAC</a:t>
            </a:r>
            <a:endParaRPr lang="es-EC" b="1" dirty="0"/>
          </a:p>
        </p:txBody>
      </p:sp>
    </p:spTree>
    <p:extLst>
      <p:ext uri="{BB962C8B-B14F-4D97-AF65-F5344CB8AC3E}">
        <p14:creationId xmlns:p14="http://schemas.microsoft.com/office/powerpoint/2010/main" val="360272822"/>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Validaciones del </a:t>
            </a:r>
            <a:r>
              <a:rPr lang="es-MX" dirty="0"/>
              <a:t>sistema</a:t>
            </a:r>
            <a:endParaRPr lang="es-EC" dirty="0"/>
          </a:p>
        </p:txBody>
      </p:sp>
      <p:sp>
        <p:nvSpPr>
          <p:cNvPr id="3" name="Marcador de contenido 5">
            <a:extLst>
              <a:ext uri="{FF2B5EF4-FFF2-40B4-BE49-F238E27FC236}">
                <a16:creationId xmlns="" xmlns:a16="http://schemas.microsoft.com/office/drawing/2014/main" id="{5B99E9D3-2F07-4FFE-B5B7-6565474DE29B}"/>
              </a:ext>
            </a:extLst>
          </p:cNvPr>
          <p:cNvSpPr txBox="1">
            <a:spLocks/>
          </p:cNvSpPr>
          <p:nvPr/>
        </p:nvSpPr>
        <p:spPr>
          <a:xfrm>
            <a:off x="959077" y="1064653"/>
            <a:ext cx="7227614" cy="380965"/>
          </a:xfrm>
          <a:prstGeom prst="rect">
            <a:avLst/>
          </a:prstGeom>
        </p:spPr>
        <p:txBody>
          <a:bodyPr>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dirty="0" smtClean="0"/>
              <a:t>Superficie</a:t>
            </a:r>
            <a:endParaRPr lang="es-EC" dirty="0"/>
          </a:p>
        </p:txBody>
      </p:sp>
      <p:pic>
        <p:nvPicPr>
          <p:cNvPr id="4" name="Imagen 3">
            <a:extLst>
              <a:ext uri="{FF2B5EF4-FFF2-40B4-BE49-F238E27FC236}">
                <a16:creationId xmlns="" xmlns:a16="http://schemas.microsoft.com/office/drawing/2014/main" id="{2EFAEBBF-FDE4-4640-A548-F7ECFACDED11}"/>
              </a:ext>
            </a:extLst>
          </p:cNvPr>
          <p:cNvPicPr>
            <a:picLocks noChangeAspect="1"/>
          </p:cNvPicPr>
          <p:nvPr/>
        </p:nvPicPr>
        <p:blipFill>
          <a:blip r:embed="rId2"/>
          <a:stretch>
            <a:fillRect/>
          </a:stretch>
        </p:blipFill>
        <p:spPr>
          <a:xfrm>
            <a:off x="5327276" y="1593095"/>
            <a:ext cx="6648443" cy="3256217"/>
          </a:xfrm>
          <a:prstGeom prst="rect">
            <a:avLst/>
          </a:prstGeom>
        </p:spPr>
      </p:pic>
      <p:pic>
        <p:nvPicPr>
          <p:cNvPr id="5" name="Imagen 4">
            <a:extLst>
              <a:ext uri="{FF2B5EF4-FFF2-40B4-BE49-F238E27FC236}">
                <a16:creationId xmlns="" xmlns:a16="http://schemas.microsoft.com/office/drawing/2014/main" id="{D96CA559-2CB5-419F-AF04-47DF0B418153}"/>
              </a:ext>
            </a:extLst>
          </p:cNvPr>
          <p:cNvPicPr>
            <a:picLocks noChangeAspect="1"/>
          </p:cNvPicPr>
          <p:nvPr/>
        </p:nvPicPr>
        <p:blipFill>
          <a:blip r:embed="rId3"/>
          <a:stretch>
            <a:fillRect/>
          </a:stretch>
        </p:blipFill>
        <p:spPr>
          <a:xfrm>
            <a:off x="272508" y="1593095"/>
            <a:ext cx="5054768" cy="1483621"/>
          </a:xfrm>
          <a:prstGeom prst="rect">
            <a:avLst/>
          </a:prstGeom>
        </p:spPr>
      </p:pic>
      <p:cxnSp>
        <p:nvCxnSpPr>
          <p:cNvPr id="6" name="Conector recto de flecha 5">
            <a:extLst>
              <a:ext uri="{FF2B5EF4-FFF2-40B4-BE49-F238E27FC236}">
                <a16:creationId xmlns="" xmlns:a16="http://schemas.microsoft.com/office/drawing/2014/main" id="{271938B0-B140-4123-BED4-C824717792C7}"/>
              </a:ext>
            </a:extLst>
          </p:cNvPr>
          <p:cNvCxnSpPr/>
          <p:nvPr/>
        </p:nvCxnSpPr>
        <p:spPr>
          <a:xfrm>
            <a:off x="3407475" y="1954286"/>
            <a:ext cx="1787279"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CuadroTexto 6">
            <a:extLst>
              <a:ext uri="{FF2B5EF4-FFF2-40B4-BE49-F238E27FC236}">
                <a16:creationId xmlns="" xmlns:a16="http://schemas.microsoft.com/office/drawing/2014/main" id="{566DA00D-E40E-45D6-9215-8F5A41E4FC78}"/>
              </a:ext>
            </a:extLst>
          </p:cNvPr>
          <p:cNvSpPr txBox="1"/>
          <p:nvPr/>
        </p:nvSpPr>
        <p:spPr>
          <a:xfrm>
            <a:off x="1552172" y="2464113"/>
            <a:ext cx="234563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Seleccionar Marco de áreas</a:t>
            </a:r>
            <a:endParaRPr kumimoji="0" lang="es-EC" sz="1400" b="1"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sp>
        <p:nvSpPr>
          <p:cNvPr id="8" name="CuadroTexto 7">
            <a:extLst>
              <a:ext uri="{FF2B5EF4-FFF2-40B4-BE49-F238E27FC236}">
                <a16:creationId xmlns="" xmlns:a16="http://schemas.microsoft.com/office/drawing/2014/main" id="{8A14DFEB-53DB-4B5C-9A5B-703568D6F118}"/>
              </a:ext>
            </a:extLst>
          </p:cNvPr>
          <p:cNvSpPr txBox="1"/>
          <p:nvPr/>
        </p:nvSpPr>
        <p:spPr>
          <a:xfrm>
            <a:off x="5199306" y="2648660"/>
            <a:ext cx="234563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Seleccionar la provincia</a:t>
            </a:r>
            <a:endParaRPr kumimoji="0" lang="es-EC" sz="1400" b="1"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sp>
        <p:nvSpPr>
          <p:cNvPr id="9" name="CuadroTexto 8">
            <a:extLst>
              <a:ext uri="{FF2B5EF4-FFF2-40B4-BE49-F238E27FC236}">
                <a16:creationId xmlns="" xmlns:a16="http://schemas.microsoft.com/office/drawing/2014/main" id="{6355E452-4270-4AB0-A6E7-74DF9D5AE1C5}"/>
              </a:ext>
            </a:extLst>
          </p:cNvPr>
          <p:cNvSpPr txBox="1"/>
          <p:nvPr/>
        </p:nvSpPr>
        <p:spPr>
          <a:xfrm>
            <a:off x="6357105" y="3890928"/>
            <a:ext cx="234563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Seleccionar cobertura errores</a:t>
            </a:r>
            <a:endParaRPr kumimoji="0" lang="es-EC" sz="1400" b="1"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pic>
        <p:nvPicPr>
          <p:cNvPr id="10" name="Imagen 9">
            <a:extLst>
              <a:ext uri="{FF2B5EF4-FFF2-40B4-BE49-F238E27FC236}">
                <a16:creationId xmlns="" xmlns:a16="http://schemas.microsoft.com/office/drawing/2014/main" id="{1CA12A99-ADCC-420B-B010-B254175FC1B0}"/>
              </a:ext>
            </a:extLst>
          </p:cNvPr>
          <p:cNvPicPr>
            <a:picLocks noChangeAspect="1"/>
          </p:cNvPicPr>
          <p:nvPr/>
        </p:nvPicPr>
        <p:blipFill>
          <a:blip r:embed="rId4"/>
          <a:stretch>
            <a:fillRect/>
          </a:stretch>
        </p:blipFill>
        <p:spPr>
          <a:xfrm>
            <a:off x="94875" y="3497159"/>
            <a:ext cx="5410035" cy="2076450"/>
          </a:xfrm>
          <a:prstGeom prst="rect">
            <a:avLst/>
          </a:prstGeom>
        </p:spPr>
      </p:pic>
      <p:cxnSp>
        <p:nvCxnSpPr>
          <p:cNvPr id="11" name="Conector recto de flecha 10">
            <a:extLst>
              <a:ext uri="{FF2B5EF4-FFF2-40B4-BE49-F238E27FC236}">
                <a16:creationId xmlns="" xmlns:a16="http://schemas.microsoft.com/office/drawing/2014/main" id="{65551628-F141-43AD-A3EA-9B0C1CFD51B8}"/>
              </a:ext>
            </a:extLst>
          </p:cNvPr>
          <p:cNvCxnSpPr>
            <a:stCxn id="9" idx="1"/>
          </p:cNvCxnSpPr>
          <p:nvPr/>
        </p:nvCxnSpPr>
        <p:spPr>
          <a:xfrm flipH="1">
            <a:off x="5504910" y="4152538"/>
            <a:ext cx="852195" cy="2148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CuadroTexto 11">
            <a:extLst>
              <a:ext uri="{FF2B5EF4-FFF2-40B4-BE49-F238E27FC236}">
                <a16:creationId xmlns="" xmlns:a16="http://schemas.microsoft.com/office/drawing/2014/main" id="{33C9E790-3876-4AD1-92EE-31EC8F7C5CD1}"/>
              </a:ext>
            </a:extLst>
          </p:cNvPr>
          <p:cNvSpPr txBox="1"/>
          <p:nvPr/>
        </p:nvSpPr>
        <p:spPr>
          <a:xfrm>
            <a:off x="1552172" y="5732442"/>
            <a:ext cx="234563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Muestra el error a corregir</a:t>
            </a:r>
            <a:endParaRPr kumimoji="0" lang="es-EC" sz="1400" b="1"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1690497032"/>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Validaciones </a:t>
            </a:r>
            <a:r>
              <a:rPr lang="es-MX" dirty="0" smtClean="0"/>
              <a:t>del sistema</a:t>
            </a:r>
            <a:endParaRPr lang="es-EC" dirty="0"/>
          </a:p>
        </p:txBody>
      </p:sp>
      <p:sp>
        <p:nvSpPr>
          <p:cNvPr id="3" name="Marcador de contenido 5">
            <a:extLst>
              <a:ext uri="{FF2B5EF4-FFF2-40B4-BE49-F238E27FC236}">
                <a16:creationId xmlns="" xmlns:a16="http://schemas.microsoft.com/office/drawing/2014/main" id="{76628FEB-5187-4CAE-BA3A-717D42EAFE60}"/>
              </a:ext>
            </a:extLst>
          </p:cNvPr>
          <p:cNvSpPr txBox="1">
            <a:spLocks/>
          </p:cNvSpPr>
          <p:nvPr/>
        </p:nvSpPr>
        <p:spPr>
          <a:xfrm>
            <a:off x="1023290" y="1028484"/>
            <a:ext cx="7227614" cy="380064"/>
          </a:xfrm>
          <a:prstGeom prst="rect">
            <a:avLst/>
          </a:prstGeom>
        </p:spPr>
        <p:txBody>
          <a:bodyPr>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dirty="0" smtClean="0"/>
              <a:t>Ganado</a:t>
            </a:r>
            <a:endParaRPr lang="es-EC" dirty="0"/>
          </a:p>
        </p:txBody>
      </p:sp>
      <p:pic>
        <p:nvPicPr>
          <p:cNvPr id="4" name="Imagen 3">
            <a:extLst>
              <a:ext uri="{FF2B5EF4-FFF2-40B4-BE49-F238E27FC236}">
                <a16:creationId xmlns="" xmlns:a16="http://schemas.microsoft.com/office/drawing/2014/main" id="{2FE880A0-F596-4B0E-8D12-5B22F26F376C}"/>
              </a:ext>
            </a:extLst>
          </p:cNvPr>
          <p:cNvPicPr>
            <a:picLocks noChangeAspect="1"/>
          </p:cNvPicPr>
          <p:nvPr/>
        </p:nvPicPr>
        <p:blipFill>
          <a:blip r:embed="rId2"/>
          <a:stretch>
            <a:fillRect/>
          </a:stretch>
        </p:blipFill>
        <p:spPr>
          <a:xfrm>
            <a:off x="52987" y="1580252"/>
            <a:ext cx="5054768" cy="1483621"/>
          </a:xfrm>
          <a:prstGeom prst="rect">
            <a:avLst/>
          </a:prstGeom>
        </p:spPr>
      </p:pic>
      <p:cxnSp>
        <p:nvCxnSpPr>
          <p:cNvPr id="5" name="Conector recto de flecha 4">
            <a:extLst>
              <a:ext uri="{FF2B5EF4-FFF2-40B4-BE49-F238E27FC236}">
                <a16:creationId xmlns="" xmlns:a16="http://schemas.microsoft.com/office/drawing/2014/main" id="{80646E8D-BACA-4103-8E80-73D92C5E312E}"/>
              </a:ext>
            </a:extLst>
          </p:cNvPr>
          <p:cNvCxnSpPr/>
          <p:nvPr/>
        </p:nvCxnSpPr>
        <p:spPr>
          <a:xfrm>
            <a:off x="3161450" y="2322062"/>
            <a:ext cx="1787279"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CuadroTexto 5">
            <a:extLst>
              <a:ext uri="{FF2B5EF4-FFF2-40B4-BE49-F238E27FC236}">
                <a16:creationId xmlns="" xmlns:a16="http://schemas.microsoft.com/office/drawing/2014/main" id="{F9E991FF-3EB8-4DBA-8152-92411CA82552}"/>
              </a:ext>
            </a:extLst>
          </p:cNvPr>
          <p:cNvSpPr txBox="1"/>
          <p:nvPr/>
        </p:nvSpPr>
        <p:spPr>
          <a:xfrm>
            <a:off x="1332651" y="2451270"/>
            <a:ext cx="234563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Seleccionar ganado</a:t>
            </a:r>
            <a:endParaRPr kumimoji="0" lang="es-EC" sz="1400" b="1"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pic>
        <p:nvPicPr>
          <p:cNvPr id="7" name="Imagen 6">
            <a:extLst>
              <a:ext uri="{FF2B5EF4-FFF2-40B4-BE49-F238E27FC236}">
                <a16:creationId xmlns="" xmlns:a16="http://schemas.microsoft.com/office/drawing/2014/main" id="{B766E199-635B-41B5-822A-EB5B0B5AE060}"/>
              </a:ext>
            </a:extLst>
          </p:cNvPr>
          <p:cNvPicPr>
            <a:picLocks noChangeAspect="1"/>
          </p:cNvPicPr>
          <p:nvPr/>
        </p:nvPicPr>
        <p:blipFill>
          <a:blip r:embed="rId3"/>
          <a:stretch>
            <a:fillRect/>
          </a:stretch>
        </p:blipFill>
        <p:spPr>
          <a:xfrm>
            <a:off x="5107755" y="1649108"/>
            <a:ext cx="6945904" cy="2562225"/>
          </a:xfrm>
          <a:prstGeom prst="rect">
            <a:avLst/>
          </a:prstGeom>
        </p:spPr>
      </p:pic>
      <p:sp>
        <p:nvSpPr>
          <p:cNvPr id="8" name="CuadroTexto 7">
            <a:extLst>
              <a:ext uri="{FF2B5EF4-FFF2-40B4-BE49-F238E27FC236}">
                <a16:creationId xmlns="" xmlns:a16="http://schemas.microsoft.com/office/drawing/2014/main" id="{A4078DB7-EA84-408C-886F-D8C051068FE3}"/>
              </a:ext>
            </a:extLst>
          </p:cNvPr>
          <p:cNvSpPr txBox="1"/>
          <p:nvPr/>
        </p:nvSpPr>
        <p:spPr>
          <a:xfrm>
            <a:off x="4840947" y="2699685"/>
            <a:ext cx="234563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Seleccionar la provincia</a:t>
            </a:r>
            <a:endParaRPr kumimoji="0" lang="es-EC" sz="1400" b="1"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sp>
        <p:nvSpPr>
          <p:cNvPr id="9" name="CuadroTexto 8">
            <a:extLst>
              <a:ext uri="{FF2B5EF4-FFF2-40B4-BE49-F238E27FC236}">
                <a16:creationId xmlns="" xmlns:a16="http://schemas.microsoft.com/office/drawing/2014/main" id="{E920D7BA-9DA6-4FAE-82FF-C659087DE95A}"/>
              </a:ext>
            </a:extLst>
          </p:cNvPr>
          <p:cNvSpPr txBox="1"/>
          <p:nvPr/>
        </p:nvSpPr>
        <p:spPr>
          <a:xfrm>
            <a:off x="4840947" y="3814271"/>
            <a:ext cx="234563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Seleccionar</a:t>
            </a:r>
            <a:endParaRPr kumimoji="0" lang="es-EC" sz="1400" b="1"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cxnSp>
        <p:nvCxnSpPr>
          <p:cNvPr id="10" name="Conector recto de flecha 9">
            <a:extLst>
              <a:ext uri="{FF2B5EF4-FFF2-40B4-BE49-F238E27FC236}">
                <a16:creationId xmlns="" xmlns:a16="http://schemas.microsoft.com/office/drawing/2014/main" id="{2FE8338D-A1B8-437A-BE2A-69AE01295825}"/>
              </a:ext>
            </a:extLst>
          </p:cNvPr>
          <p:cNvCxnSpPr>
            <a:cxnSpLocks/>
          </p:cNvCxnSpPr>
          <p:nvPr/>
        </p:nvCxnSpPr>
        <p:spPr>
          <a:xfrm flipH="1">
            <a:off x="4055089" y="3730918"/>
            <a:ext cx="1035435" cy="39113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1" name="Imagen 10">
            <a:extLst>
              <a:ext uri="{FF2B5EF4-FFF2-40B4-BE49-F238E27FC236}">
                <a16:creationId xmlns="" xmlns:a16="http://schemas.microsoft.com/office/drawing/2014/main" id="{5B4F0F76-241D-45C7-866C-9FF827EE67E8}"/>
              </a:ext>
            </a:extLst>
          </p:cNvPr>
          <p:cNvPicPr>
            <a:picLocks noChangeAspect="1"/>
          </p:cNvPicPr>
          <p:nvPr/>
        </p:nvPicPr>
        <p:blipFill>
          <a:blip r:embed="rId4"/>
          <a:stretch>
            <a:fillRect/>
          </a:stretch>
        </p:blipFill>
        <p:spPr>
          <a:xfrm>
            <a:off x="581390" y="4225144"/>
            <a:ext cx="4367339" cy="2400007"/>
          </a:xfrm>
          <a:prstGeom prst="rect">
            <a:avLst/>
          </a:prstGeom>
        </p:spPr>
      </p:pic>
      <p:sp>
        <p:nvSpPr>
          <p:cNvPr id="12" name="CuadroTexto 11">
            <a:extLst>
              <a:ext uri="{FF2B5EF4-FFF2-40B4-BE49-F238E27FC236}">
                <a16:creationId xmlns="" xmlns:a16="http://schemas.microsoft.com/office/drawing/2014/main" id="{A390C303-4300-42DB-8FA5-B3FAD1776E47}"/>
              </a:ext>
            </a:extLst>
          </p:cNvPr>
          <p:cNvSpPr txBox="1"/>
          <p:nvPr/>
        </p:nvSpPr>
        <p:spPr>
          <a:xfrm>
            <a:off x="4725208" y="5781717"/>
            <a:ext cx="234563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Muestra el error a corregir</a:t>
            </a:r>
            <a:endParaRPr kumimoji="0" lang="es-EC" sz="1400" b="1"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3523897883"/>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09629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318821" y="1140177"/>
            <a:ext cx="5543463" cy="5624865"/>
          </a:xfrm>
          <a:prstGeom prst="rect">
            <a:avLst/>
          </a:prstGeom>
        </p:spPr>
      </p:pic>
      <p:sp>
        <p:nvSpPr>
          <p:cNvPr id="5" name="Título 1"/>
          <p:cNvSpPr>
            <a:spLocks noGrp="1"/>
          </p:cNvSpPr>
          <p:nvPr>
            <p:ph type="title"/>
          </p:nvPr>
        </p:nvSpPr>
        <p:spPr>
          <a:xfrm>
            <a:off x="1117832" y="432878"/>
            <a:ext cx="7227771" cy="530024"/>
          </a:xfrm>
        </p:spPr>
        <p:txBody>
          <a:bodyPr/>
          <a:lstStyle/>
          <a:p>
            <a:r>
              <a:rPr lang="es-MX" dirty="0" smtClean="0"/>
              <a:t>COORDINACIONES ZONALES </a:t>
            </a:r>
            <a:endParaRPr lang="es-EC" dirty="0"/>
          </a:p>
        </p:txBody>
      </p:sp>
      <p:sp>
        <p:nvSpPr>
          <p:cNvPr id="6" name="2 CuadroTexto"/>
          <p:cNvSpPr txBox="1">
            <a:spLocks noChangeArrowheads="1"/>
          </p:cNvSpPr>
          <p:nvPr/>
        </p:nvSpPr>
        <p:spPr bwMode="auto">
          <a:xfrm>
            <a:off x="6361319" y="2216122"/>
            <a:ext cx="5154660" cy="1929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5" tIns="60959" rIns="121915" bIns="60959">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just"/>
            <a:r>
              <a:rPr lang="es-MX" sz="1467" dirty="0" smtClean="0">
                <a:solidFill>
                  <a:schemeClr val="tx1">
                    <a:lumMod val="65000"/>
                    <a:lumOff val="35000"/>
                  </a:schemeClr>
                </a:solidFill>
                <a:latin typeface="+mj-lt"/>
                <a:ea typeface="Century Gothic" charset="0"/>
                <a:cs typeface="Century Gothic" charset="0"/>
              </a:rPr>
              <a:t>La Coordinación Zonal AC. CAMPO abarca las provincias de:</a:t>
            </a:r>
          </a:p>
          <a:p>
            <a:pPr algn="just"/>
            <a:endParaRPr lang="es-MX" sz="1467" dirty="0">
              <a:solidFill>
                <a:schemeClr val="tx1">
                  <a:lumMod val="65000"/>
                  <a:lumOff val="35000"/>
                </a:schemeClr>
              </a:solidFill>
              <a:latin typeface="+mj-lt"/>
              <a:ea typeface="Century Gothic" charset="0"/>
              <a:cs typeface="Century Gothic" charset="0"/>
            </a:endParaRP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Carchi</a:t>
            </a: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Imbabura</a:t>
            </a: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Pichincha (Quito)</a:t>
            </a: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Esmeraldas</a:t>
            </a: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Sucumbíos</a:t>
            </a:r>
            <a:endParaRPr lang="es-EC" sz="1467" dirty="0">
              <a:solidFill>
                <a:schemeClr val="tx1">
                  <a:lumMod val="65000"/>
                  <a:lumOff val="35000"/>
                </a:schemeClr>
              </a:solidFill>
              <a:latin typeface="+mj-lt"/>
              <a:ea typeface="Century Gothic" charset="0"/>
              <a:cs typeface="Century Gothic" charset="0"/>
            </a:endParaRPr>
          </a:p>
        </p:txBody>
      </p:sp>
      <p:sp>
        <p:nvSpPr>
          <p:cNvPr id="8" name="CuadroTexto 7"/>
          <p:cNvSpPr txBox="1"/>
          <p:nvPr/>
        </p:nvSpPr>
        <p:spPr>
          <a:xfrm>
            <a:off x="1727201" y="1752435"/>
            <a:ext cx="1579278" cy="369332"/>
          </a:xfrm>
          <a:prstGeom prst="rect">
            <a:avLst/>
          </a:prstGeom>
          <a:noFill/>
        </p:spPr>
        <p:txBody>
          <a:bodyPr wrap="none" rtlCol="0">
            <a:spAutoFit/>
          </a:bodyPr>
          <a:lstStyle/>
          <a:p>
            <a:r>
              <a:rPr lang="es-MX" b="1" dirty="0" smtClean="0">
                <a:solidFill>
                  <a:schemeClr val="bg1"/>
                </a:solidFill>
              </a:rPr>
              <a:t>AC. CAMPO</a:t>
            </a:r>
            <a:endParaRPr lang="es-EC" b="1" dirty="0">
              <a:solidFill>
                <a:schemeClr val="bg1"/>
              </a:solidFill>
            </a:endParaRPr>
          </a:p>
        </p:txBody>
      </p:sp>
    </p:spTree>
    <p:extLst>
      <p:ext uri="{BB962C8B-B14F-4D97-AF65-F5344CB8AC3E}">
        <p14:creationId xmlns:p14="http://schemas.microsoft.com/office/powerpoint/2010/main" val="34168191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318821" y="1140177"/>
            <a:ext cx="5543463" cy="5624865"/>
          </a:xfrm>
          <a:prstGeom prst="rect">
            <a:avLst/>
          </a:prstGeom>
        </p:spPr>
      </p:pic>
      <p:sp>
        <p:nvSpPr>
          <p:cNvPr id="5" name="Título 1"/>
          <p:cNvSpPr>
            <a:spLocks noGrp="1"/>
          </p:cNvSpPr>
          <p:nvPr>
            <p:ph type="title"/>
          </p:nvPr>
        </p:nvSpPr>
        <p:spPr>
          <a:xfrm>
            <a:off x="1117832" y="432878"/>
            <a:ext cx="7227771" cy="530024"/>
          </a:xfrm>
        </p:spPr>
        <p:txBody>
          <a:bodyPr/>
          <a:lstStyle/>
          <a:p>
            <a:r>
              <a:rPr lang="es-MX" dirty="0" smtClean="0"/>
              <a:t>COORDINACIONES ZONALES </a:t>
            </a:r>
            <a:endParaRPr lang="es-EC" dirty="0"/>
          </a:p>
        </p:txBody>
      </p:sp>
      <p:sp>
        <p:nvSpPr>
          <p:cNvPr id="6" name="2 CuadroTexto"/>
          <p:cNvSpPr txBox="1">
            <a:spLocks noChangeArrowheads="1"/>
          </p:cNvSpPr>
          <p:nvPr/>
        </p:nvSpPr>
        <p:spPr bwMode="auto">
          <a:xfrm>
            <a:off x="6361319" y="2216122"/>
            <a:ext cx="5154660" cy="21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5" tIns="60959" rIns="121915" bIns="60959">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just"/>
            <a:r>
              <a:rPr lang="es-MX" sz="1467" dirty="0" smtClean="0">
                <a:solidFill>
                  <a:schemeClr val="tx1">
                    <a:lumMod val="65000"/>
                    <a:lumOff val="35000"/>
                  </a:schemeClr>
                </a:solidFill>
                <a:latin typeface="+mj-lt"/>
                <a:ea typeface="Century Gothic" charset="0"/>
                <a:cs typeface="Century Gothic" charset="0"/>
              </a:rPr>
              <a:t>La Coordinación Zonal CENTRO investiga las provincias de:</a:t>
            </a:r>
          </a:p>
          <a:p>
            <a:pPr algn="just"/>
            <a:endParaRPr lang="es-MX" sz="1467" dirty="0">
              <a:solidFill>
                <a:schemeClr val="tx1">
                  <a:lumMod val="65000"/>
                  <a:lumOff val="35000"/>
                </a:schemeClr>
              </a:solidFill>
              <a:latin typeface="+mj-lt"/>
              <a:ea typeface="Century Gothic" charset="0"/>
              <a:cs typeface="Century Gothic" charset="0"/>
            </a:endParaRP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Chimborazo</a:t>
            </a: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Tungurahua</a:t>
            </a: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Cotopaxi</a:t>
            </a: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Pastaza</a:t>
            </a: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Napo</a:t>
            </a: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Orellana</a:t>
            </a:r>
            <a:endParaRPr lang="es-EC" sz="1467" dirty="0">
              <a:solidFill>
                <a:schemeClr val="tx1">
                  <a:lumMod val="65000"/>
                  <a:lumOff val="35000"/>
                </a:schemeClr>
              </a:solidFill>
              <a:latin typeface="+mj-lt"/>
              <a:ea typeface="Century Gothic" charset="0"/>
              <a:cs typeface="Century Gothic" charset="0"/>
            </a:endParaRPr>
          </a:p>
        </p:txBody>
      </p:sp>
      <p:sp>
        <p:nvSpPr>
          <p:cNvPr id="8" name="CuadroTexto 7"/>
          <p:cNvSpPr txBox="1"/>
          <p:nvPr/>
        </p:nvSpPr>
        <p:spPr>
          <a:xfrm>
            <a:off x="3214729" y="2924296"/>
            <a:ext cx="1080745" cy="369332"/>
          </a:xfrm>
          <a:prstGeom prst="rect">
            <a:avLst/>
          </a:prstGeom>
          <a:noFill/>
        </p:spPr>
        <p:txBody>
          <a:bodyPr wrap="none" rtlCol="0">
            <a:spAutoFit/>
          </a:bodyPr>
          <a:lstStyle/>
          <a:p>
            <a:r>
              <a:rPr lang="es-MX" b="1" dirty="0" smtClean="0">
                <a:solidFill>
                  <a:schemeClr val="bg1"/>
                </a:solidFill>
              </a:rPr>
              <a:t>CENTRO</a:t>
            </a:r>
            <a:endParaRPr lang="es-EC" b="1" dirty="0">
              <a:solidFill>
                <a:schemeClr val="bg1"/>
              </a:solidFill>
            </a:endParaRPr>
          </a:p>
        </p:txBody>
      </p:sp>
    </p:spTree>
    <p:extLst>
      <p:ext uri="{BB962C8B-B14F-4D97-AF65-F5344CB8AC3E}">
        <p14:creationId xmlns:p14="http://schemas.microsoft.com/office/powerpoint/2010/main" val="4945532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318821" y="1140177"/>
            <a:ext cx="5543463" cy="5624865"/>
          </a:xfrm>
          <a:prstGeom prst="rect">
            <a:avLst/>
          </a:prstGeom>
        </p:spPr>
      </p:pic>
      <p:sp>
        <p:nvSpPr>
          <p:cNvPr id="5" name="Título 1"/>
          <p:cNvSpPr>
            <a:spLocks noGrp="1"/>
          </p:cNvSpPr>
          <p:nvPr>
            <p:ph type="title"/>
          </p:nvPr>
        </p:nvSpPr>
        <p:spPr>
          <a:xfrm>
            <a:off x="1117832" y="432878"/>
            <a:ext cx="7227771" cy="530024"/>
          </a:xfrm>
        </p:spPr>
        <p:txBody>
          <a:bodyPr/>
          <a:lstStyle/>
          <a:p>
            <a:r>
              <a:rPr lang="es-MX" dirty="0" smtClean="0"/>
              <a:t>COORDINACIONES ZONALES </a:t>
            </a:r>
            <a:endParaRPr lang="es-EC" dirty="0"/>
          </a:p>
        </p:txBody>
      </p:sp>
      <p:sp>
        <p:nvSpPr>
          <p:cNvPr id="6" name="2 CuadroTexto"/>
          <p:cNvSpPr txBox="1">
            <a:spLocks noChangeArrowheads="1"/>
          </p:cNvSpPr>
          <p:nvPr/>
        </p:nvSpPr>
        <p:spPr bwMode="auto">
          <a:xfrm>
            <a:off x="6361319" y="2216122"/>
            <a:ext cx="5154660" cy="21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5" tIns="60959" rIns="121915" bIns="60959">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just"/>
            <a:r>
              <a:rPr lang="es-MX" sz="1467" dirty="0" smtClean="0">
                <a:solidFill>
                  <a:schemeClr val="tx1">
                    <a:lumMod val="65000"/>
                    <a:lumOff val="35000"/>
                  </a:schemeClr>
                </a:solidFill>
                <a:latin typeface="+mj-lt"/>
                <a:ea typeface="Century Gothic" charset="0"/>
                <a:cs typeface="Century Gothic" charset="0"/>
              </a:rPr>
              <a:t>La Coordinación Zonal LITORAL consta de las provincias de:</a:t>
            </a:r>
          </a:p>
          <a:p>
            <a:pPr algn="just"/>
            <a:endParaRPr lang="es-MX" sz="1467" dirty="0">
              <a:solidFill>
                <a:schemeClr val="tx1">
                  <a:lumMod val="65000"/>
                  <a:lumOff val="35000"/>
                </a:schemeClr>
              </a:solidFill>
              <a:latin typeface="+mj-lt"/>
              <a:ea typeface="Century Gothic" charset="0"/>
              <a:cs typeface="Century Gothic" charset="0"/>
            </a:endParaRP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Manabí</a:t>
            </a: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Santo. Domingo</a:t>
            </a: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Los Ríos</a:t>
            </a: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Bolívar</a:t>
            </a: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Guayas</a:t>
            </a: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Santa Elena</a:t>
            </a:r>
            <a:endParaRPr lang="es-EC" sz="1467" dirty="0">
              <a:solidFill>
                <a:schemeClr val="tx1">
                  <a:lumMod val="65000"/>
                  <a:lumOff val="35000"/>
                </a:schemeClr>
              </a:solidFill>
              <a:latin typeface="+mj-lt"/>
              <a:ea typeface="Century Gothic" charset="0"/>
              <a:cs typeface="Century Gothic" charset="0"/>
            </a:endParaRPr>
          </a:p>
        </p:txBody>
      </p:sp>
      <p:sp>
        <p:nvSpPr>
          <p:cNvPr id="8" name="CuadroTexto 7"/>
          <p:cNvSpPr txBox="1"/>
          <p:nvPr/>
        </p:nvSpPr>
        <p:spPr>
          <a:xfrm>
            <a:off x="971076" y="3398611"/>
            <a:ext cx="1047082" cy="369332"/>
          </a:xfrm>
          <a:prstGeom prst="rect">
            <a:avLst/>
          </a:prstGeom>
          <a:noFill/>
        </p:spPr>
        <p:txBody>
          <a:bodyPr wrap="none" rtlCol="0">
            <a:spAutoFit/>
          </a:bodyPr>
          <a:lstStyle/>
          <a:p>
            <a:r>
              <a:rPr lang="es-MX" b="1" dirty="0" smtClean="0">
                <a:solidFill>
                  <a:schemeClr val="bg1"/>
                </a:solidFill>
              </a:rPr>
              <a:t>LITORAL</a:t>
            </a:r>
            <a:endParaRPr lang="es-EC" b="1" dirty="0">
              <a:solidFill>
                <a:schemeClr val="bg1"/>
              </a:solidFill>
            </a:endParaRPr>
          </a:p>
        </p:txBody>
      </p:sp>
    </p:spTree>
    <p:extLst>
      <p:ext uri="{BB962C8B-B14F-4D97-AF65-F5344CB8AC3E}">
        <p14:creationId xmlns:p14="http://schemas.microsoft.com/office/powerpoint/2010/main" val="7292912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318821" y="1140177"/>
            <a:ext cx="5543463" cy="5624865"/>
          </a:xfrm>
          <a:prstGeom prst="rect">
            <a:avLst/>
          </a:prstGeom>
        </p:spPr>
      </p:pic>
      <p:sp>
        <p:nvSpPr>
          <p:cNvPr id="5" name="Título 1"/>
          <p:cNvSpPr>
            <a:spLocks noGrp="1"/>
          </p:cNvSpPr>
          <p:nvPr>
            <p:ph type="title"/>
          </p:nvPr>
        </p:nvSpPr>
        <p:spPr>
          <a:xfrm>
            <a:off x="1117832" y="432878"/>
            <a:ext cx="7227771" cy="530024"/>
          </a:xfrm>
        </p:spPr>
        <p:txBody>
          <a:bodyPr/>
          <a:lstStyle/>
          <a:p>
            <a:r>
              <a:rPr lang="es-MX" dirty="0" smtClean="0"/>
              <a:t>COORDINACIONES ZONALES </a:t>
            </a:r>
            <a:endParaRPr lang="es-EC" dirty="0"/>
          </a:p>
        </p:txBody>
      </p:sp>
      <p:sp>
        <p:nvSpPr>
          <p:cNvPr id="6" name="2 CuadroTexto"/>
          <p:cNvSpPr txBox="1">
            <a:spLocks noChangeArrowheads="1"/>
          </p:cNvSpPr>
          <p:nvPr/>
        </p:nvSpPr>
        <p:spPr bwMode="auto">
          <a:xfrm>
            <a:off x="6361319" y="2216122"/>
            <a:ext cx="5154660" cy="21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5" tIns="60959" rIns="121915" bIns="60959">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just"/>
            <a:r>
              <a:rPr lang="es-MX" sz="1467" dirty="0" smtClean="0">
                <a:solidFill>
                  <a:schemeClr val="tx1">
                    <a:lumMod val="65000"/>
                    <a:lumOff val="35000"/>
                  </a:schemeClr>
                </a:solidFill>
                <a:latin typeface="+mj-lt"/>
                <a:ea typeface="Century Gothic" charset="0"/>
                <a:cs typeface="Century Gothic" charset="0"/>
              </a:rPr>
              <a:t>La Coordinación Zonal SUR levanta información de las provincias de:</a:t>
            </a:r>
          </a:p>
          <a:p>
            <a:pPr algn="just"/>
            <a:endParaRPr lang="es-MX" sz="1467" dirty="0">
              <a:solidFill>
                <a:schemeClr val="tx1">
                  <a:lumMod val="65000"/>
                  <a:lumOff val="35000"/>
                </a:schemeClr>
              </a:solidFill>
              <a:latin typeface="+mj-lt"/>
              <a:ea typeface="Century Gothic" charset="0"/>
              <a:cs typeface="Century Gothic" charset="0"/>
            </a:endParaRP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Azuay</a:t>
            </a: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Cañar</a:t>
            </a: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El Oro</a:t>
            </a: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Morona Santiago</a:t>
            </a: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Loja</a:t>
            </a:r>
          </a:p>
          <a:p>
            <a:pPr marL="285750" indent="-285750" algn="just">
              <a:buFont typeface="Arial" panose="020B0604020202020204" pitchFamily="34" charset="0"/>
              <a:buChar char="•"/>
            </a:pPr>
            <a:r>
              <a:rPr lang="es-MX" sz="1467" dirty="0" smtClean="0">
                <a:solidFill>
                  <a:schemeClr val="tx1">
                    <a:lumMod val="65000"/>
                    <a:lumOff val="35000"/>
                  </a:schemeClr>
                </a:solidFill>
                <a:latin typeface="+mj-lt"/>
                <a:ea typeface="Century Gothic" charset="0"/>
                <a:cs typeface="Century Gothic" charset="0"/>
              </a:rPr>
              <a:t>Zamora Chinchipe</a:t>
            </a:r>
            <a:endParaRPr lang="es-EC" sz="1467" dirty="0">
              <a:solidFill>
                <a:schemeClr val="tx1">
                  <a:lumMod val="65000"/>
                  <a:lumOff val="35000"/>
                </a:schemeClr>
              </a:solidFill>
              <a:latin typeface="+mj-lt"/>
              <a:ea typeface="Century Gothic" charset="0"/>
              <a:cs typeface="Century Gothic" charset="0"/>
            </a:endParaRPr>
          </a:p>
        </p:txBody>
      </p:sp>
      <p:sp>
        <p:nvSpPr>
          <p:cNvPr id="8" name="CuadroTexto 7"/>
          <p:cNvSpPr txBox="1"/>
          <p:nvPr/>
        </p:nvSpPr>
        <p:spPr>
          <a:xfrm>
            <a:off x="2088441" y="4861649"/>
            <a:ext cx="587020" cy="369332"/>
          </a:xfrm>
          <a:prstGeom prst="rect">
            <a:avLst/>
          </a:prstGeom>
          <a:noFill/>
        </p:spPr>
        <p:txBody>
          <a:bodyPr wrap="none" rtlCol="0">
            <a:spAutoFit/>
          </a:bodyPr>
          <a:lstStyle/>
          <a:p>
            <a:r>
              <a:rPr lang="es-MX" b="1" dirty="0" smtClean="0">
                <a:solidFill>
                  <a:schemeClr val="bg1"/>
                </a:solidFill>
              </a:rPr>
              <a:t>SUR</a:t>
            </a:r>
            <a:endParaRPr lang="es-EC" b="1" dirty="0">
              <a:solidFill>
                <a:schemeClr val="bg1"/>
              </a:solidFill>
            </a:endParaRPr>
          </a:p>
        </p:txBody>
      </p:sp>
    </p:spTree>
    <p:extLst>
      <p:ext uri="{BB962C8B-B14F-4D97-AF65-F5344CB8AC3E}">
        <p14:creationId xmlns:p14="http://schemas.microsoft.com/office/powerpoint/2010/main" val="16961064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p:txBody>
          <a:bodyPr>
            <a:normAutofit/>
          </a:bodyPr>
          <a:lstStyle/>
          <a:p>
            <a:r>
              <a:rPr lang="es-ES" sz="4000" dirty="0" smtClean="0">
                <a:latin typeface="Century Gothic" panose="020B0502020202020204" pitchFamily="34" charset="0"/>
              </a:rPr>
              <a:t>Actividades - </a:t>
            </a:r>
            <a:r>
              <a:rPr lang="es-ES" sz="4000" dirty="0" err="1" smtClean="0">
                <a:latin typeface="Century Gothic" panose="020B0502020202020204" pitchFamily="34" charset="0"/>
              </a:rPr>
              <a:t>Ortofoto</a:t>
            </a:r>
            <a:endParaRPr lang="es-EC" sz="4000" dirty="0">
              <a:latin typeface="Century Gothic" panose="020B0502020202020204" pitchFamily="34" charset="0"/>
            </a:endParaRPr>
          </a:p>
        </p:txBody>
      </p:sp>
      <p:sp>
        <p:nvSpPr>
          <p:cNvPr id="5" name="Marcador de texto 2"/>
          <p:cNvSpPr txBox="1">
            <a:spLocks/>
          </p:cNvSpPr>
          <p:nvPr/>
        </p:nvSpPr>
        <p:spPr>
          <a:xfrm>
            <a:off x="2608979" y="3443072"/>
            <a:ext cx="7077075" cy="628650"/>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dirty="0" smtClean="0"/>
              <a:t>ESPAC</a:t>
            </a:r>
            <a:endParaRPr lang="es-EC" dirty="0"/>
          </a:p>
        </p:txBody>
      </p:sp>
    </p:spTree>
    <p:extLst>
      <p:ext uri="{BB962C8B-B14F-4D97-AF65-F5344CB8AC3E}">
        <p14:creationId xmlns:p14="http://schemas.microsoft.com/office/powerpoint/2010/main" val="21539186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3"/>
          <p:cNvGrpSpPr/>
          <p:nvPr/>
        </p:nvGrpSpPr>
        <p:grpSpPr>
          <a:xfrm>
            <a:off x="978361" y="310067"/>
            <a:ext cx="8528514" cy="1248847"/>
            <a:chOff x="0" y="0"/>
            <a:chExt cx="8528514" cy="1248847"/>
          </a:xfrm>
        </p:grpSpPr>
        <p:sp>
          <p:nvSpPr>
            <p:cNvPr id="5" name="Rectángulo 4"/>
            <p:cNvSpPr/>
            <p:nvPr/>
          </p:nvSpPr>
          <p:spPr>
            <a:xfrm>
              <a:off x="0" y="0"/>
              <a:ext cx="8528514" cy="1248847"/>
            </a:xfrm>
            <a:prstGeom prst="rect">
              <a:avLst/>
            </a:prstGeom>
            <a:ln/>
          </p:spPr>
          <p:style>
            <a:lnRef idx="2">
              <a:schemeClr val="accent4"/>
            </a:lnRef>
            <a:fillRef idx="1">
              <a:schemeClr val="lt1"/>
            </a:fillRef>
            <a:effectRef idx="0">
              <a:schemeClr val="accent4"/>
            </a:effectRef>
            <a:fontRef idx="minor">
              <a:schemeClr val="dk1">
                <a:hueOff val="0"/>
                <a:satOff val="0"/>
                <a:lumOff val="0"/>
                <a:alphaOff val="0"/>
              </a:schemeClr>
            </a:fontRef>
          </p:style>
        </p:sp>
        <p:sp>
          <p:nvSpPr>
            <p:cNvPr id="6" name="Rectángulo 5"/>
            <p:cNvSpPr/>
            <p:nvPr/>
          </p:nvSpPr>
          <p:spPr>
            <a:xfrm>
              <a:off x="0" y="0"/>
              <a:ext cx="8528514" cy="124884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MX" sz="1400" b="1" kern="1200" dirty="0">
                  <a:solidFill>
                    <a:schemeClr val="tx1">
                      <a:lumMod val="65000"/>
                      <a:lumOff val="35000"/>
                    </a:schemeClr>
                  </a:solidFill>
                </a:rPr>
                <a:t>En la orto fotografía </a:t>
              </a:r>
              <a:r>
                <a:rPr lang="es-MX" sz="1400" kern="1200" dirty="0">
                  <a:solidFill>
                    <a:schemeClr val="tx1">
                      <a:lumMod val="65000"/>
                      <a:lumOff val="35000"/>
                    </a:schemeClr>
                  </a:solidFill>
                </a:rPr>
                <a:t>delimite con lápiz de color rojo toda la propiedad o conjunto de terrenos que corresponden a una sola persona responsable sea productora (PP) o no y con lápiz de color azul, dibuje o delimite los terrenos que se encuentran al interior de ésta propiedad o predio, realizando ésta actividad tantas veces como encuentre las Personas Responsables y los terrenos dentro de los límites del Segmento.</a:t>
              </a:r>
              <a:endParaRPr lang="es-EC" sz="1400" kern="1200" dirty="0">
                <a:solidFill>
                  <a:schemeClr val="tx1">
                    <a:lumMod val="65000"/>
                    <a:lumOff val="35000"/>
                  </a:schemeClr>
                </a:solidFill>
              </a:endParaRPr>
            </a:p>
          </p:txBody>
        </p:sp>
      </p:grpSp>
      <p:grpSp>
        <p:nvGrpSpPr>
          <p:cNvPr id="7" name="21 Grupo"/>
          <p:cNvGrpSpPr/>
          <p:nvPr/>
        </p:nvGrpSpPr>
        <p:grpSpPr>
          <a:xfrm>
            <a:off x="4285290" y="1674989"/>
            <a:ext cx="2831303" cy="2247445"/>
            <a:chOff x="3977779" y="5681600"/>
            <a:chExt cx="2670128" cy="2367660"/>
          </a:xfrm>
        </p:grpSpPr>
        <p:pic>
          <p:nvPicPr>
            <p:cNvPr id="8" name="Picture 9"/>
            <p:cNvPicPr>
              <a:picLocks noChangeAspect="1" noChangeArrowheads="1"/>
            </p:cNvPicPr>
            <p:nvPr/>
          </p:nvPicPr>
          <p:blipFill>
            <a:blip r:embed="rId2"/>
            <a:srcRect/>
            <a:stretch>
              <a:fillRect/>
            </a:stretch>
          </p:blipFill>
          <p:spPr bwMode="auto">
            <a:xfrm>
              <a:off x="4012069" y="6023610"/>
              <a:ext cx="1884363" cy="2025650"/>
            </a:xfrm>
            <a:prstGeom prst="rect">
              <a:avLst/>
            </a:prstGeom>
            <a:noFill/>
            <a:ln w="9525">
              <a:noFill/>
              <a:miter lim="800000"/>
              <a:headEnd/>
              <a:tailEnd/>
            </a:ln>
          </p:spPr>
        </p:pic>
        <p:sp>
          <p:nvSpPr>
            <p:cNvPr id="9" name="23 Forma libre"/>
            <p:cNvSpPr/>
            <p:nvPr/>
          </p:nvSpPr>
          <p:spPr>
            <a:xfrm>
              <a:off x="4069080" y="6172200"/>
              <a:ext cx="1827352" cy="1111865"/>
            </a:xfrm>
            <a:custGeom>
              <a:avLst/>
              <a:gdLst>
                <a:gd name="connsiteX0" fmla="*/ 1794510 w 1794510"/>
                <a:gd name="connsiteY0" fmla="*/ 34290 h 1111865"/>
                <a:gd name="connsiteX1" fmla="*/ 1657350 w 1794510"/>
                <a:gd name="connsiteY1" fmla="*/ 22860 h 1111865"/>
                <a:gd name="connsiteX2" fmla="*/ 1600200 w 1794510"/>
                <a:gd name="connsiteY2" fmla="*/ 11430 h 1111865"/>
                <a:gd name="connsiteX3" fmla="*/ 1451610 w 1794510"/>
                <a:gd name="connsiteY3" fmla="*/ 22860 h 1111865"/>
                <a:gd name="connsiteX4" fmla="*/ 1417320 w 1794510"/>
                <a:gd name="connsiteY4" fmla="*/ 34290 h 1111865"/>
                <a:gd name="connsiteX5" fmla="*/ 1257300 w 1794510"/>
                <a:gd name="connsiteY5" fmla="*/ 57150 h 1111865"/>
                <a:gd name="connsiteX6" fmla="*/ 891540 w 1794510"/>
                <a:gd name="connsiteY6" fmla="*/ 45720 h 1111865"/>
                <a:gd name="connsiteX7" fmla="*/ 708660 w 1794510"/>
                <a:gd name="connsiteY7" fmla="*/ 34290 h 1111865"/>
                <a:gd name="connsiteX8" fmla="*/ 640080 w 1794510"/>
                <a:gd name="connsiteY8" fmla="*/ 11430 h 1111865"/>
                <a:gd name="connsiteX9" fmla="*/ 605790 w 1794510"/>
                <a:gd name="connsiteY9" fmla="*/ 0 h 1111865"/>
                <a:gd name="connsiteX10" fmla="*/ 445770 w 1794510"/>
                <a:gd name="connsiteY10" fmla="*/ 11430 h 1111865"/>
                <a:gd name="connsiteX11" fmla="*/ 354330 w 1794510"/>
                <a:gd name="connsiteY11" fmla="*/ 34290 h 1111865"/>
                <a:gd name="connsiteX12" fmla="*/ 274320 w 1794510"/>
                <a:gd name="connsiteY12" fmla="*/ 57150 h 1111865"/>
                <a:gd name="connsiteX13" fmla="*/ 182880 w 1794510"/>
                <a:gd name="connsiteY13" fmla="*/ 91440 h 1111865"/>
                <a:gd name="connsiteX14" fmla="*/ 148590 w 1794510"/>
                <a:gd name="connsiteY14" fmla="*/ 114300 h 1111865"/>
                <a:gd name="connsiteX15" fmla="*/ 91440 w 1794510"/>
                <a:gd name="connsiteY15" fmla="*/ 125730 h 1111865"/>
                <a:gd name="connsiteX16" fmla="*/ 57150 w 1794510"/>
                <a:gd name="connsiteY16" fmla="*/ 137160 h 1111865"/>
                <a:gd name="connsiteX17" fmla="*/ 0 w 1794510"/>
                <a:gd name="connsiteY17" fmla="*/ 194310 h 1111865"/>
                <a:gd name="connsiteX18" fmla="*/ 22860 w 1794510"/>
                <a:gd name="connsiteY18" fmla="*/ 240030 h 1111865"/>
                <a:gd name="connsiteX19" fmla="*/ 34290 w 1794510"/>
                <a:gd name="connsiteY19" fmla="*/ 285750 h 1111865"/>
                <a:gd name="connsiteX20" fmla="*/ 45720 w 1794510"/>
                <a:gd name="connsiteY20" fmla="*/ 480060 h 1111865"/>
                <a:gd name="connsiteX21" fmla="*/ 91440 w 1794510"/>
                <a:gd name="connsiteY21" fmla="*/ 582930 h 1111865"/>
                <a:gd name="connsiteX22" fmla="*/ 114300 w 1794510"/>
                <a:gd name="connsiteY22" fmla="*/ 651510 h 1111865"/>
                <a:gd name="connsiteX23" fmla="*/ 137160 w 1794510"/>
                <a:gd name="connsiteY23" fmla="*/ 720090 h 1111865"/>
                <a:gd name="connsiteX24" fmla="*/ 148590 w 1794510"/>
                <a:gd name="connsiteY24" fmla="*/ 754380 h 1111865"/>
                <a:gd name="connsiteX25" fmla="*/ 171450 w 1794510"/>
                <a:gd name="connsiteY25" fmla="*/ 788670 h 1111865"/>
                <a:gd name="connsiteX26" fmla="*/ 228600 w 1794510"/>
                <a:gd name="connsiteY26" fmla="*/ 880110 h 1111865"/>
                <a:gd name="connsiteX27" fmla="*/ 342900 w 1794510"/>
                <a:gd name="connsiteY27" fmla="*/ 914400 h 1111865"/>
                <a:gd name="connsiteX28" fmla="*/ 582930 w 1794510"/>
                <a:gd name="connsiteY28" fmla="*/ 925830 h 1111865"/>
                <a:gd name="connsiteX29" fmla="*/ 628650 w 1794510"/>
                <a:gd name="connsiteY29" fmla="*/ 948690 h 1111865"/>
                <a:gd name="connsiteX30" fmla="*/ 662940 w 1794510"/>
                <a:gd name="connsiteY30" fmla="*/ 982980 h 1111865"/>
                <a:gd name="connsiteX31" fmla="*/ 731520 w 1794510"/>
                <a:gd name="connsiteY31" fmla="*/ 1017270 h 1111865"/>
                <a:gd name="connsiteX32" fmla="*/ 777240 w 1794510"/>
                <a:gd name="connsiteY32" fmla="*/ 1005840 h 1111865"/>
                <a:gd name="connsiteX33" fmla="*/ 811530 w 1794510"/>
                <a:gd name="connsiteY33" fmla="*/ 994410 h 1111865"/>
                <a:gd name="connsiteX34" fmla="*/ 868680 w 1794510"/>
                <a:gd name="connsiteY34" fmla="*/ 1005840 h 1111865"/>
                <a:gd name="connsiteX35" fmla="*/ 902970 w 1794510"/>
                <a:gd name="connsiteY35" fmla="*/ 1028700 h 1111865"/>
                <a:gd name="connsiteX36" fmla="*/ 914400 w 1794510"/>
                <a:gd name="connsiteY36" fmla="*/ 1062990 h 1111865"/>
                <a:gd name="connsiteX37" fmla="*/ 960120 w 1794510"/>
                <a:gd name="connsiteY37" fmla="*/ 1074420 h 1111865"/>
                <a:gd name="connsiteX38" fmla="*/ 1028700 w 1794510"/>
                <a:gd name="connsiteY38" fmla="*/ 1108710 h 1111865"/>
                <a:gd name="connsiteX39" fmla="*/ 1062990 w 1794510"/>
                <a:gd name="connsiteY39" fmla="*/ 1085850 h 1111865"/>
                <a:gd name="connsiteX40" fmla="*/ 1131570 w 1794510"/>
                <a:gd name="connsiteY40" fmla="*/ 948690 h 1111865"/>
                <a:gd name="connsiteX41" fmla="*/ 1154430 w 1794510"/>
                <a:gd name="connsiteY41" fmla="*/ 914400 h 1111865"/>
                <a:gd name="connsiteX42" fmla="*/ 1188720 w 1794510"/>
                <a:gd name="connsiteY42" fmla="*/ 880110 h 1111865"/>
                <a:gd name="connsiteX43" fmla="*/ 1211580 w 1794510"/>
                <a:gd name="connsiteY43" fmla="*/ 834390 h 1111865"/>
                <a:gd name="connsiteX44" fmla="*/ 1268730 w 1794510"/>
                <a:gd name="connsiteY44" fmla="*/ 765810 h 1111865"/>
                <a:gd name="connsiteX45" fmla="*/ 1348740 w 1794510"/>
                <a:gd name="connsiteY45" fmla="*/ 674370 h 1111865"/>
                <a:gd name="connsiteX46" fmla="*/ 1405890 w 1794510"/>
                <a:gd name="connsiteY46" fmla="*/ 571500 h 1111865"/>
                <a:gd name="connsiteX47" fmla="*/ 1440180 w 1794510"/>
                <a:gd name="connsiteY47" fmla="*/ 537210 h 1111865"/>
                <a:gd name="connsiteX48" fmla="*/ 1474470 w 1794510"/>
                <a:gd name="connsiteY48" fmla="*/ 525780 h 1111865"/>
                <a:gd name="connsiteX49" fmla="*/ 1543050 w 1794510"/>
                <a:gd name="connsiteY49" fmla="*/ 491490 h 1111865"/>
                <a:gd name="connsiteX50" fmla="*/ 1577340 w 1794510"/>
                <a:gd name="connsiteY50" fmla="*/ 468630 h 1111865"/>
                <a:gd name="connsiteX51" fmla="*/ 1668780 w 1794510"/>
                <a:gd name="connsiteY51" fmla="*/ 445770 h 1111865"/>
                <a:gd name="connsiteX52" fmla="*/ 1703070 w 1794510"/>
                <a:gd name="connsiteY52" fmla="*/ 434340 h 1111865"/>
                <a:gd name="connsiteX53" fmla="*/ 1737360 w 1794510"/>
                <a:gd name="connsiteY53" fmla="*/ 411480 h 1111865"/>
                <a:gd name="connsiteX54" fmla="*/ 1760220 w 1794510"/>
                <a:gd name="connsiteY54" fmla="*/ 377190 h 1111865"/>
                <a:gd name="connsiteX55" fmla="*/ 1794510 w 1794510"/>
                <a:gd name="connsiteY55" fmla="*/ 377190 h 1111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794510" h="1111865">
                  <a:moveTo>
                    <a:pt x="1794510" y="34290"/>
                  </a:moveTo>
                  <a:cubicBezTo>
                    <a:pt x="1748790" y="30480"/>
                    <a:pt x="1702914" y="28220"/>
                    <a:pt x="1657350" y="22860"/>
                  </a:cubicBezTo>
                  <a:cubicBezTo>
                    <a:pt x="1638056" y="20590"/>
                    <a:pt x="1619627" y="11430"/>
                    <a:pt x="1600200" y="11430"/>
                  </a:cubicBezTo>
                  <a:cubicBezTo>
                    <a:pt x="1550524" y="11430"/>
                    <a:pt x="1501140" y="19050"/>
                    <a:pt x="1451610" y="22860"/>
                  </a:cubicBezTo>
                  <a:cubicBezTo>
                    <a:pt x="1440180" y="26670"/>
                    <a:pt x="1429009" y="31368"/>
                    <a:pt x="1417320" y="34290"/>
                  </a:cubicBezTo>
                  <a:cubicBezTo>
                    <a:pt x="1359092" y="48847"/>
                    <a:pt x="1321312" y="50038"/>
                    <a:pt x="1257300" y="57150"/>
                  </a:cubicBezTo>
                  <a:lnTo>
                    <a:pt x="891540" y="45720"/>
                  </a:lnTo>
                  <a:cubicBezTo>
                    <a:pt x="830514" y="43177"/>
                    <a:pt x="769179" y="42543"/>
                    <a:pt x="708660" y="34290"/>
                  </a:cubicBezTo>
                  <a:cubicBezTo>
                    <a:pt x="684784" y="31034"/>
                    <a:pt x="662940" y="19050"/>
                    <a:pt x="640080" y="11430"/>
                  </a:cubicBezTo>
                  <a:lnTo>
                    <a:pt x="605790" y="0"/>
                  </a:lnTo>
                  <a:cubicBezTo>
                    <a:pt x="552450" y="3810"/>
                    <a:pt x="498952" y="5832"/>
                    <a:pt x="445770" y="11430"/>
                  </a:cubicBezTo>
                  <a:cubicBezTo>
                    <a:pt x="390579" y="17240"/>
                    <a:pt x="398508" y="21668"/>
                    <a:pt x="354330" y="34290"/>
                  </a:cubicBezTo>
                  <a:cubicBezTo>
                    <a:pt x="253865" y="62994"/>
                    <a:pt x="356536" y="29745"/>
                    <a:pt x="274320" y="57150"/>
                  </a:cubicBezTo>
                  <a:cubicBezTo>
                    <a:pt x="193904" y="110761"/>
                    <a:pt x="295873" y="49068"/>
                    <a:pt x="182880" y="91440"/>
                  </a:cubicBezTo>
                  <a:cubicBezTo>
                    <a:pt x="170018" y="96263"/>
                    <a:pt x="161452" y="109477"/>
                    <a:pt x="148590" y="114300"/>
                  </a:cubicBezTo>
                  <a:cubicBezTo>
                    <a:pt x="130400" y="121121"/>
                    <a:pt x="110287" y="121018"/>
                    <a:pt x="91440" y="125730"/>
                  </a:cubicBezTo>
                  <a:cubicBezTo>
                    <a:pt x="79751" y="128652"/>
                    <a:pt x="68580" y="133350"/>
                    <a:pt x="57150" y="137160"/>
                  </a:cubicBezTo>
                  <a:cubicBezTo>
                    <a:pt x="41910" y="147320"/>
                    <a:pt x="0" y="168910"/>
                    <a:pt x="0" y="194310"/>
                  </a:cubicBezTo>
                  <a:cubicBezTo>
                    <a:pt x="0" y="211349"/>
                    <a:pt x="16877" y="224076"/>
                    <a:pt x="22860" y="240030"/>
                  </a:cubicBezTo>
                  <a:cubicBezTo>
                    <a:pt x="28376" y="254739"/>
                    <a:pt x="30480" y="270510"/>
                    <a:pt x="34290" y="285750"/>
                  </a:cubicBezTo>
                  <a:cubicBezTo>
                    <a:pt x="38100" y="350520"/>
                    <a:pt x="37328" y="415723"/>
                    <a:pt x="45720" y="480060"/>
                  </a:cubicBezTo>
                  <a:cubicBezTo>
                    <a:pt x="58285" y="576394"/>
                    <a:pt x="63559" y="520198"/>
                    <a:pt x="91440" y="582930"/>
                  </a:cubicBezTo>
                  <a:cubicBezTo>
                    <a:pt x="101227" y="604950"/>
                    <a:pt x="106680" y="628650"/>
                    <a:pt x="114300" y="651510"/>
                  </a:cubicBezTo>
                  <a:lnTo>
                    <a:pt x="137160" y="720090"/>
                  </a:lnTo>
                  <a:cubicBezTo>
                    <a:pt x="140970" y="731520"/>
                    <a:pt x="141907" y="744355"/>
                    <a:pt x="148590" y="754380"/>
                  </a:cubicBezTo>
                  <a:cubicBezTo>
                    <a:pt x="156210" y="765810"/>
                    <a:pt x="165871" y="776117"/>
                    <a:pt x="171450" y="788670"/>
                  </a:cubicBezTo>
                  <a:cubicBezTo>
                    <a:pt x="198223" y="848909"/>
                    <a:pt x="174506" y="856068"/>
                    <a:pt x="228600" y="880110"/>
                  </a:cubicBezTo>
                  <a:cubicBezTo>
                    <a:pt x="237190" y="883928"/>
                    <a:pt x="322627" y="912778"/>
                    <a:pt x="342900" y="914400"/>
                  </a:cubicBezTo>
                  <a:cubicBezTo>
                    <a:pt x="422746" y="920788"/>
                    <a:pt x="502920" y="922020"/>
                    <a:pt x="582930" y="925830"/>
                  </a:cubicBezTo>
                  <a:cubicBezTo>
                    <a:pt x="598170" y="933450"/>
                    <a:pt x="614785" y="938786"/>
                    <a:pt x="628650" y="948690"/>
                  </a:cubicBezTo>
                  <a:cubicBezTo>
                    <a:pt x="641804" y="958085"/>
                    <a:pt x="650522" y="972632"/>
                    <a:pt x="662940" y="982980"/>
                  </a:cubicBezTo>
                  <a:cubicBezTo>
                    <a:pt x="692483" y="1007599"/>
                    <a:pt x="697153" y="1005814"/>
                    <a:pt x="731520" y="1017270"/>
                  </a:cubicBezTo>
                  <a:cubicBezTo>
                    <a:pt x="746760" y="1013460"/>
                    <a:pt x="762135" y="1010156"/>
                    <a:pt x="777240" y="1005840"/>
                  </a:cubicBezTo>
                  <a:cubicBezTo>
                    <a:pt x="788825" y="1002530"/>
                    <a:pt x="799482" y="994410"/>
                    <a:pt x="811530" y="994410"/>
                  </a:cubicBezTo>
                  <a:cubicBezTo>
                    <a:pt x="830957" y="994410"/>
                    <a:pt x="849630" y="1002030"/>
                    <a:pt x="868680" y="1005840"/>
                  </a:cubicBezTo>
                  <a:cubicBezTo>
                    <a:pt x="880110" y="1013460"/>
                    <a:pt x="894388" y="1017973"/>
                    <a:pt x="902970" y="1028700"/>
                  </a:cubicBezTo>
                  <a:cubicBezTo>
                    <a:pt x="910496" y="1038108"/>
                    <a:pt x="904992" y="1055464"/>
                    <a:pt x="914400" y="1062990"/>
                  </a:cubicBezTo>
                  <a:cubicBezTo>
                    <a:pt x="926667" y="1072803"/>
                    <a:pt x="944880" y="1070610"/>
                    <a:pt x="960120" y="1074420"/>
                  </a:cubicBezTo>
                  <a:cubicBezTo>
                    <a:pt x="972061" y="1082381"/>
                    <a:pt x="1009771" y="1111865"/>
                    <a:pt x="1028700" y="1108710"/>
                  </a:cubicBezTo>
                  <a:cubicBezTo>
                    <a:pt x="1042250" y="1106452"/>
                    <a:pt x="1051560" y="1093470"/>
                    <a:pt x="1062990" y="1085850"/>
                  </a:cubicBezTo>
                  <a:cubicBezTo>
                    <a:pt x="1094538" y="991206"/>
                    <a:pt x="1072484" y="1037320"/>
                    <a:pt x="1131570" y="948690"/>
                  </a:cubicBezTo>
                  <a:cubicBezTo>
                    <a:pt x="1139190" y="937260"/>
                    <a:pt x="1144716" y="924114"/>
                    <a:pt x="1154430" y="914400"/>
                  </a:cubicBezTo>
                  <a:cubicBezTo>
                    <a:pt x="1165860" y="902970"/>
                    <a:pt x="1179325" y="893264"/>
                    <a:pt x="1188720" y="880110"/>
                  </a:cubicBezTo>
                  <a:cubicBezTo>
                    <a:pt x="1198624" y="866245"/>
                    <a:pt x="1203126" y="849184"/>
                    <a:pt x="1211580" y="834390"/>
                  </a:cubicBezTo>
                  <a:cubicBezTo>
                    <a:pt x="1249282" y="768412"/>
                    <a:pt x="1217813" y="831275"/>
                    <a:pt x="1268730" y="765810"/>
                  </a:cubicBezTo>
                  <a:cubicBezTo>
                    <a:pt x="1340534" y="673491"/>
                    <a:pt x="1282358" y="718625"/>
                    <a:pt x="1348740" y="674370"/>
                  </a:cubicBezTo>
                  <a:cubicBezTo>
                    <a:pt x="1368858" y="614016"/>
                    <a:pt x="1353487" y="650105"/>
                    <a:pt x="1405890" y="571500"/>
                  </a:cubicBezTo>
                  <a:cubicBezTo>
                    <a:pt x="1414856" y="558050"/>
                    <a:pt x="1426730" y="546176"/>
                    <a:pt x="1440180" y="537210"/>
                  </a:cubicBezTo>
                  <a:cubicBezTo>
                    <a:pt x="1450205" y="530527"/>
                    <a:pt x="1463040" y="529590"/>
                    <a:pt x="1474470" y="525780"/>
                  </a:cubicBezTo>
                  <a:cubicBezTo>
                    <a:pt x="1572740" y="460266"/>
                    <a:pt x="1448406" y="538812"/>
                    <a:pt x="1543050" y="491490"/>
                  </a:cubicBezTo>
                  <a:cubicBezTo>
                    <a:pt x="1555337" y="485347"/>
                    <a:pt x="1565053" y="474773"/>
                    <a:pt x="1577340" y="468630"/>
                  </a:cubicBezTo>
                  <a:cubicBezTo>
                    <a:pt x="1603467" y="455566"/>
                    <a:pt x="1642695" y="452291"/>
                    <a:pt x="1668780" y="445770"/>
                  </a:cubicBezTo>
                  <a:cubicBezTo>
                    <a:pt x="1680469" y="442848"/>
                    <a:pt x="1691640" y="438150"/>
                    <a:pt x="1703070" y="434340"/>
                  </a:cubicBezTo>
                  <a:cubicBezTo>
                    <a:pt x="1714500" y="426720"/>
                    <a:pt x="1727646" y="421194"/>
                    <a:pt x="1737360" y="411480"/>
                  </a:cubicBezTo>
                  <a:cubicBezTo>
                    <a:pt x="1747074" y="401766"/>
                    <a:pt x="1748440" y="384258"/>
                    <a:pt x="1760220" y="377190"/>
                  </a:cubicBezTo>
                  <a:cubicBezTo>
                    <a:pt x="1770021" y="371309"/>
                    <a:pt x="1783080" y="377190"/>
                    <a:pt x="1794510" y="377190"/>
                  </a:cubicBezTo>
                </a:path>
              </a:pathLst>
            </a:custGeom>
            <a:ln w="19050">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C" sz="1400" dirty="0"/>
            </a:p>
          </p:txBody>
        </p:sp>
        <p:sp>
          <p:nvSpPr>
            <p:cNvPr id="10" name="24 Forma libre"/>
            <p:cNvSpPr/>
            <p:nvPr/>
          </p:nvSpPr>
          <p:spPr>
            <a:xfrm>
              <a:off x="4526280" y="6217920"/>
              <a:ext cx="274320" cy="925830"/>
            </a:xfrm>
            <a:custGeom>
              <a:avLst/>
              <a:gdLst>
                <a:gd name="connsiteX0" fmla="*/ 0 w 274320"/>
                <a:gd name="connsiteY0" fmla="*/ 0 h 925830"/>
                <a:gd name="connsiteX1" fmla="*/ 22860 w 274320"/>
                <a:gd name="connsiteY1" fmla="*/ 68580 h 925830"/>
                <a:gd name="connsiteX2" fmla="*/ 45720 w 274320"/>
                <a:gd name="connsiteY2" fmla="*/ 102870 h 925830"/>
                <a:gd name="connsiteX3" fmla="*/ 68580 w 274320"/>
                <a:gd name="connsiteY3" fmla="*/ 194310 h 925830"/>
                <a:gd name="connsiteX4" fmla="*/ 80010 w 274320"/>
                <a:gd name="connsiteY4" fmla="*/ 228600 h 925830"/>
                <a:gd name="connsiteX5" fmla="*/ 91440 w 274320"/>
                <a:gd name="connsiteY5" fmla="*/ 331470 h 925830"/>
                <a:gd name="connsiteX6" fmla="*/ 102870 w 274320"/>
                <a:gd name="connsiteY6" fmla="*/ 388620 h 925830"/>
                <a:gd name="connsiteX7" fmla="*/ 228600 w 274320"/>
                <a:gd name="connsiteY7" fmla="*/ 422910 h 925830"/>
                <a:gd name="connsiteX8" fmla="*/ 251460 w 274320"/>
                <a:gd name="connsiteY8" fmla="*/ 560070 h 925830"/>
                <a:gd name="connsiteX9" fmla="*/ 274320 w 274320"/>
                <a:gd name="connsiteY9" fmla="*/ 640080 h 925830"/>
                <a:gd name="connsiteX10" fmla="*/ 262890 w 274320"/>
                <a:gd name="connsiteY10" fmla="*/ 925830 h 925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4320" h="925830">
                  <a:moveTo>
                    <a:pt x="0" y="0"/>
                  </a:moveTo>
                  <a:cubicBezTo>
                    <a:pt x="7620" y="22860"/>
                    <a:pt x="9494" y="48530"/>
                    <a:pt x="22860" y="68580"/>
                  </a:cubicBezTo>
                  <a:cubicBezTo>
                    <a:pt x="30480" y="80010"/>
                    <a:pt x="39577" y="90583"/>
                    <a:pt x="45720" y="102870"/>
                  </a:cubicBezTo>
                  <a:cubicBezTo>
                    <a:pt x="58784" y="128997"/>
                    <a:pt x="62059" y="168225"/>
                    <a:pt x="68580" y="194310"/>
                  </a:cubicBezTo>
                  <a:cubicBezTo>
                    <a:pt x="71502" y="205999"/>
                    <a:pt x="76200" y="217170"/>
                    <a:pt x="80010" y="228600"/>
                  </a:cubicBezTo>
                  <a:cubicBezTo>
                    <a:pt x="83820" y="262890"/>
                    <a:pt x="86561" y="297316"/>
                    <a:pt x="91440" y="331470"/>
                  </a:cubicBezTo>
                  <a:cubicBezTo>
                    <a:pt x="94187" y="350702"/>
                    <a:pt x="89133" y="374883"/>
                    <a:pt x="102870" y="388620"/>
                  </a:cubicBezTo>
                  <a:cubicBezTo>
                    <a:pt x="117372" y="403122"/>
                    <a:pt x="206280" y="418446"/>
                    <a:pt x="228600" y="422910"/>
                  </a:cubicBezTo>
                  <a:cubicBezTo>
                    <a:pt x="254123" y="499479"/>
                    <a:pt x="229585" y="417881"/>
                    <a:pt x="251460" y="560070"/>
                  </a:cubicBezTo>
                  <a:cubicBezTo>
                    <a:pt x="255561" y="586724"/>
                    <a:pt x="265785" y="614475"/>
                    <a:pt x="274320" y="640080"/>
                  </a:cubicBezTo>
                  <a:cubicBezTo>
                    <a:pt x="258061" y="818931"/>
                    <a:pt x="262890" y="723727"/>
                    <a:pt x="262890" y="925830"/>
                  </a:cubicBezTo>
                </a:path>
              </a:pathLst>
            </a:custGeom>
            <a:ln w="38100">
              <a:solidFill>
                <a:schemeClr val="accent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C" sz="1400" dirty="0"/>
            </a:p>
          </p:txBody>
        </p:sp>
        <p:sp>
          <p:nvSpPr>
            <p:cNvPr id="11" name="25 Forma libre"/>
            <p:cNvSpPr/>
            <p:nvPr/>
          </p:nvSpPr>
          <p:spPr>
            <a:xfrm>
              <a:off x="4606290" y="6346512"/>
              <a:ext cx="388620" cy="165612"/>
            </a:xfrm>
            <a:custGeom>
              <a:avLst/>
              <a:gdLst>
                <a:gd name="connsiteX0" fmla="*/ 0 w 388620"/>
                <a:gd name="connsiteY0" fmla="*/ 8568 h 165612"/>
                <a:gd name="connsiteX1" fmla="*/ 102870 w 388620"/>
                <a:gd name="connsiteY1" fmla="*/ 42858 h 165612"/>
                <a:gd name="connsiteX2" fmla="*/ 171450 w 388620"/>
                <a:gd name="connsiteY2" fmla="*/ 65718 h 165612"/>
                <a:gd name="connsiteX3" fmla="*/ 205740 w 388620"/>
                <a:gd name="connsiteY3" fmla="*/ 77148 h 165612"/>
                <a:gd name="connsiteX4" fmla="*/ 240030 w 388620"/>
                <a:gd name="connsiteY4" fmla="*/ 100008 h 165612"/>
                <a:gd name="connsiteX5" fmla="*/ 274320 w 388620"/>
                <a:gd name="connsiteY5" fmla="*/ 111438 h 165612"/>
                <a:gd name="connsiteX6" fmla="*/ 388620 w 388620"/>
                <a:gd name="connsiteY6" fmla="*/ 157158 h 165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620" h="165612">
                  <a:moveTo>
                    <a:pt x="0" y="8568"/>
                  </a:moveTo>
                  <a:cubicBezTo>
                    <a:pt x="154435" y="34307"/>
                    <a:pt x="6439" y="0"/>
                    <a:pt x="102870" y="42858"/>
                  </a:cubicBezTo>
                  <a:cubicBezTo>
                    <a:pt x="124890" y="52645"/>
                    <a:pt x="148590" y="58098"/>
                    <a:pt x="171450" y="65718"/>
                  </a:cubicBezTo>
                  <a:lnTo>
                    <a:pt x="205740" y="77148"/>
                  </a:lnTo>
                  <a:cubicBezTo>
                    <a:pt x="217170" y="84768"/>
                    <a:pt x="227743" y="93865"/>
                    <a:pt x="240030" y="100008"/>
                  </a:cubicBezTo>
                  <a:cubicBezTo>
                    <a:pt x="250806" y="105396"/>
                    <a:pt x="263788" y="105587"/>
                    <a:pt x="274320" y="111438"/>
                  </a:cubicBezTo>
                  <a:cubicBezTo>
                    <a:pt x="371833" y="165612"/>
                    <a:pt x="306411" y="157158"/>
                    <a:pt x="388620" y="157158"/>
                  </a:cubicBezTo>
                </a:path>
              </a:pathLst>
            </a:custGeom>
            <a:ln w="38100">
              <a:solidFill>
                <a:schemeClr val="accent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C" sz="1400" dirty="0"/>
            </a:p>
          </p:txBody>
        </p:sp>
        <p:sp>
          <p:nvSpPr>
            <p:cNvPr id="12" name="26 Forma libre"/>
            <p:cNvSpPr/>
            <p:nvPr/>
          </p:nvSpPr>
          <p:spPr>
            <a:xfrm>
              <a:off x="4880610" y="6240780"/>
              <a:ext cx="402460" cy="720090"/>
            </a:xfrm>
            <a:custGeom>
              <a:avLst/>
              <a:gdLst>
                <a:gd name="connsiteX0" fmla="*/ 0 w 402460"/>
                <a:gd name="connsiteY0" fmla="*/ 0 h 720090"/>
                <a:gd name="connsiteX1" fmla="*/ 91440 w 402460"/>
                <a:gd name="connsiteY1" fmla="*/ 137160 h 720090"/>
                <a:gd name="connsiteX2" fmla="*/ 114300 w 402460"/>
                <a:gd name="connsiteY2" fmla="*/ 205740 h 720090"/>
                <a:gd name="connsiteX3" fmla="*/ 137160 w 402460"/>
                <a:gd name="connsiteY3" fmla="*/ 274320 h 720090"/>
                <a:gd name="connsiteX4" fmla="*/ 160020 w 402460"/>
                <a:gd name="connsiteY4" fmla="*/ 308610 h 720090"/>
                <a:gd name="connsiteX5" fmla="*/ 182880 w 402460"/>
                <a:gd name="connsiteY5" fmla="*/ 377190 h 720090"/>
                <a:gd name="connsiteX6" fmla="*/ 228600 w 402460"/>
                <a:gd name="connsiteY6" fmla="*/ 445770 h 720090"/>
                <a:gd name="connsiteX7" fmla="*/ 240030 w 402460"/>
                <a:gd name="connsiteY7" fmla="*/ 480060 h 720090"/>
                <a:gd name="connsiteX8" fmla="*/ 308610 w 402460"/>
                <a:gd name="connsiteY8" fmla="*/ 537210 h 720090"/>
                <a:gd name="connsiteX9" fmla="*/ 354330 w 402460"/>
                <a:gd name="connsiteY9" fmla="*/ 594360 h 720090"/>
                <a:gd name="connsiteX10" fmla="*/ 377190 w 402460"/>
                <a:gd name="connsiteY10" fmla="*/ 628650 h 720090"/>
                <a:gd name="connsiteX11" fmla="*/ 400050 w 402460"/>
                <a:gd name="connsiteY11" fmla="*/ 720090 h 72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2460" h="720090">
                  <a:moveTo>
                    <a:pt x="0" y="0"/>
                  </a:moveTo>
                  <a:lnTo>
                    <a:pt x="91440" y="137160"/>
                  </a:lnTo>
                  <a:cubicBezTo>
                    <a:pt x="104806" y="157210"/>
                    <a:pt x="106680" y="182880"/>
                    <a:pt x="114300" y="205740"/>
                  </a:cubicBezTo>
                  <a:lnTo>
                    <a:pt x="137160" y="274320"/>
                  </a:lnTo>
                  <a:cubicBezTo>
                    <a:pt x="141504" y="287352"/>
                    <a:pt x="154441" y="296057"/>
                    <a:pt x="160020" y="308610"/>
                  </a:cubicBezTo>
                  <a:cubicBezTo>
                    <a:pt x="169807" y="330630"/>
                    <a:pt x="175260" y="354330"/>
                    <a:pt x="182880" y="377190"/>
                  </a:cubicBezTo>
                  <a:cubicBezTo>
                    <a:pt x="191568" y="403254"/>
                    <a:pt x="219912" y="419706"/>
                    <a:pt x="228600" y="445770"/>
                  </a:cubicBezTo>
                  <a:cubicBezTo>
                    <a:pt x="232410" y="457200"/>
                    <a:pt x="233347" y="470035"/>
                    <a:pt x="240030" y="480060"/>
                  </a:cubicBezTo>
                  <a:cubicBezTo>
                    <a:pt x="257631" y="506462"/>
                    <a:pt x="283308" y="520342"/>
                    <a:pt x="308610" y="537210"/>
                  </a:cubicBezTo>
                  <a:cubicBezTo>
                    <a:pt x="330862" y="603966"/>
                    <a:pt x="302629" y="542659"/>
                    <a:pt x="354330" y="594360"/>
                  </a:cubicBezTo>
                  <a:cubicBezTo>
                    <a:pt x="364044" y="604074"/>
                    <a:pt x="371611" y="616097"/>
                    <a:pt x="377190" y="628650"/>
                  </a:cubicBezTo>
                  <a:cubicBezTo>
                    <a:pt x="402460" y="685507"/>
                    <a:pt x="400050" y="679127"/>
                    <a:pt x="400050" y="720090"/>
                  </a:cubicBezTo>
                </a:path>
              </a:pathLst>
            </a:custGeom>
            <a:ln w="38100">
              <a:solidFill>
                <a:schemeClr val="accent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C" sz="1400" dirty="0"/>
            </a:p>
          </p:txBody>
        </p:sp>
        <p:sp>
          <p:nvSpPr>
            <p:cNvPr id="13" name="27 Forma libre"/>
            <p:cNvSpPr/>
            <p:nvPr/>
          </p:nvSpPr>
          <p:spPr>
            <a:xfrm>
              <a:off x="5417820" y="6229350"/>
              <a:ext cx="217170" cy="379318"/>
            </a:xfrm>
            <a:custGeom>
              <a:avLst/>
              <a:gdLst>
                <a:gd name="connsiteX0" fmla="*/ 0 w 217170"/>
                <a:gd name="connsiteY0" fmla="*/ 0 h 379318"/>
                <a:gd name="connsiteX1" fmla="*/ 34290 w 217170"/>
                <a:gd name="connsiteY1" fmla="*/ 68580 h 379318"/>
                <a:gd name="connsiteX2" fmla="*/ 68580 w 217170"/>
                <a:gd name="connsiteY2" fmla="*/ 91440 h 379318"/>
                <a:gd name="connsiteX3" fmla="*/ 91440 w 217170"/>
                <a:gd name="connsiteY3" fmla="*/ 160020 h 379318"/>
                <a:gd name="connsiteX4" fmla="*/ 137160 w 217170"/>
                <a:gd name="connsiteY4" fmla="*/ 228600 h 379318"/>
                <a:gd name="connsiteX5" fmla="*/ 148590 w 217170"/>
                <a:gd name="connsiteY5" fmla="*/ 262890 h 379318"/>
                <a:gd name="connsiteX6" fmla="*/ 171450 w 217170"/>
                <a:gd name="connsiteY6" fmla="*/ 297180 h 379318"/>
                <a:gd name="connsiteX7" fmla="*/ 217170 w 217170"/>
                <a:gd name="connsiteY7" fmla="*/ 377190 h 37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7170" h="379318">
                  <a:moveTo>
                    <a:pt x="0" y="0"/>
                  </a:moveTo>
                  <a:cubicBezTo>
                    <a:pt x="9296" y="27889"/>
                    <a:pt x="12133" y="46423"/>
                    <a:pt x="34290" y="68580"/>
                  </a:cubicBezTo>
                  <a:cubicBezTo>
                    <a:pt x="44004" y="78294"/>
                    <a:pt x="57150" y="83820"/>
                    <a:pt x="68580" y="91440"/>
                  </a:cubicBezTo>
                  <a:cubicBezTo>
                    <a:pt x="76200" y="114300"/>
                    <a:pt x="78074" y="139970"/>
                    <a:pt x="91440" y="160020"/>
                  </a:cubicBezTo>
                  <a:cubicBezTo>
                    <a:pt x="106680" y="182880"/>
                    <a:pt x="128472" y="202536"/>
                    <a:pt x="137160" y="228600"/>
                  </a:cubicBezTo>
                  <a:cubicBezTo>
                    <a:pt x="140970" y="240030"/>
                    <a:pt x="143202" y="252114"/>
                    <a:pt x="148590" y="262890"/>
                  </a:cubicBezTo>
                  <a:cubicBezTo>
                    <a:pt x="154733" y="275177"/>
                    <a:pt x="165871" y="284627"/>
                    <a:pt x="171450" y="297180"/>
                  </a:cubicBezTo>
                  <a:cubicBezTo>
                    <a:pt x="207956" y="379318"/>
                    <a:pt x="168885" y="353048"/>
                    <a:pt x="217170" y="377190"/>
                  </a:cubicBez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C" sz="1400" dirty="0"/>
            </a:p>
          </p:txBody>
        </p:sp>
        <p:sp>
          <p:nvSpPr>
            <p:cNvPr id="14" name="28 Forma libre"/>
            <p:cNvSpPr/>
            <p:nvPr/>
          </p:nvSpPr>
          <p:spPr>
            <a:xfrm>
              <a:off x="5703570" y="6240780"/>
              <a:ext cx="116179" cy="274320"/>
            </a:xfrm>
            <a:custGeom>
              <a:avLst/>
              <a:gdLst>
                <a:gd name="connsiteX0" fmla="*/ 0 w 116179"/>
                <a:gd name="connsiteY0" fmla="*/ 0 h 274320"/>
                <a:gd name="connsiteX1" fmla="*/ 57150 w 116179"/>
                <a:gd name="connsiteY1" fmla="*/ 102870 h 274320"/>
                <a:gd name="connsiteX2" fmla="*/ 80010 w 116179"/>
                <a:gd name="connsiteY2" fmla="*/ 171450 h 274320"/>
                <a:gd name="connsiteX3" fmla="*/ 114300 w 116179"/>
                <a:gd name="connsiteY3" fmla="*/ 240030 h 274320"/>
                <a:gd name="connsiteX4" fmla="*/ 114300 w 116179"/>
                <a:gd name="connsiteY4" fmla="*/ 274320 h 274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179" h="274320">
                  <a:moveTo>
                    <a:pt x="0" y="0"/>
                  </a:moveTo>
                  <a:cubicBezTo>
                    <a:pt x="20118" y="60354"/>
                    <a:pt x="4747" y="24265"/>
                    <a:pt x="57150" y="102870"/>
                  </a:cubicBezTo>
                  <a:cubicBezTo>
                    <a:pt x="70516" y="122920"/>
                    <a:pt x="66644" y="151400"/>
                    <a:pt x="80010" y="171450"/>
                  </a:cubicBezTo>
                  <a:cubicBezTo>
                    <a:pt x="97563" y="197780"/>
                    <a:pt x="109042" y="208482"/>
                    <a:pt x="114300" y="240030"/>
                  </a:cubicBezTo>
                  <a:cubicBezTo>
                    <a:pt x="116179" y="251304"/>
                    <a:pt x="114300" y="262890"/>
                    <a:pt x="114300" y="274320"/>
                  </a:cubicBez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C" sz="1400" dirty="0"/>
            </a:p>
          </p:txBody>
        </p:sp>
        <p:sp>
          <p:nvSpPr>
            <p:cNvPr id="15" name="29 Rectángulo"/>
            <p:cNvSpPr/>
            <p:nvPr/>
          </p:nvSpPr>
          <p:spPr>
            <a:xfrm>
              <a:off x="3977779" y="6492791"/>
              <a:ext cx="868680" cy="32319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C" sz="1050" b="1" dirty="0">
                  <a:solidFill>
                    <a:schemeClr val="bg1"/>
                  </a:solidFill>
                </a:rPr>
                <a:t>1-1</a:t>
              </a:r>
            </a:p>
            <a:p>
              <a:pPr algn="ctr"/>
              <a:r>
                <a:rPr lang="es-EC" sz="1050" b="1" dirty="0">
                  <a:solidFill>
                    <a:schemeClr val="bg1"/>
                  </a:solidFill>
                </a:rPr>
                <a:t>501</a:t>
              </a:r>
            </a:p>
          </p:txBody>
        </p:sp>
        <p:sp>
          <p:nvSpPr>
            <p:cNvPr id="16" name="30 Rectángulo"/>
            <p:cNvSpPr/>
            <p:nvPr/>
          </p:nvSpPr>
          <p:spPr>
            <a:xfrm>
              <a:off x="4549140" y="6654388"/>
              <a:ext cx="868680" cy="32319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C" sz="1050" b="1" dirty="0">
                  <a:solidFill>
                    <a:schemeClr val="bg1"/>
                  </a:solidFill>
                </a:rPr>
                <a:t>1-2</a:t>
              </a:r>
            </a:p>
            <a:p>
              <a:pPr algn="ctr"/>
              <a:r>
                <a:rPr lang="es-EC" sz="1050" b="1" dirty="0">
                  <a:solidFill>
                    <a:schemeClr val="bg1"/>
                  </a:solidFill>
                </a:rPr>
                <a:t>507</a:t>
              </a:r>
            </a:p>
          </p:txBody>
        </p:sp>
        <p:sp>
          <p:nvSpPr>
            <p:cNvPr id="17" name="31 Rectángulo"/>
            <p:cNvSpPr/>
            <p:nvPr/>
          </p:nvSpPr>
          <p:spPr>
            <a:xfrm>
              <a:off x="4848730" y="6240780"/>
              <a:ext cx="868680" cy="32319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C" sz="1050" b="1" dirty="0">
                  <a:solidFill>
                    <a:schemeClr val="bg1"/>
                  </a:solidFill>
                </a:rPr>
                <a:t>1-4</a:t>
              </a:r>
            </a:p>
            <a:p>
              <a:pPr algn="ctr"/>
              <a:r>
                <a:rPr lang="es-EC" sz="1050" b="1" dirty="0">
                  <a:solidFill>
                    <a:schemeClr val="bg1"/>
                  </a:solidFill>
                </a:rPr>
                <a:t>306</a:t>
              </a:r>
            </a:p>
          </p:txBody>
        </p:sp>
        <p:cxnSp>
          <p:nvCxnSpPr>
            <p:cNvPr id="18" name="32 Conector recto de flecha"/>
            <p:cNvCxnSpPr/>
            <p:nvPr/>
          </p:nvCxnSpPr>
          <p:spPr>
            <a:xfrm>
              <a:off x="5812502" y="6346512"/>
              <a:ext cx="350173"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9" name="33 Rectángulo"/>
            <p:cNvSpPr/>
            <p:nvPr/>
          </p:nvSpPr>
          <p:spPr>
            <a:xfrm>
              <a:off x="6067589" y="6164260"/>
              <a:ext cx="580318" cy="32319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C" sz="1050" b="1" dirty="0">
                  <a:solidFill>
                    <a:schemeClr val="tx1"/>
                  </a:solidFill>
                </a:rPr>
                <a:t>1-6</a:t>
              </a:r>
            </a:p>
            <a:p>
              <a:pPr algn="ctr"/>
              <a:r>
                <a:rPr lang="es-EC" sz="1050" b="1" dirty="0">
                  <a:solidFill>
                    <a:schemeClr val="tx1"/>
                  </a:solidFill>
                </a:rPr>
                <a:t>308</a:t>
              </a:r>
            </a:p>
          </p:txBody>
        </p:sp>
        <p:cxnSp>
          <p:nvCxnSpPr>
            <p:cNvPr id="20" name="34 Conector recto de flecha"/>
            <p:cNvCxnSpPr/>
            <p:nvPr/>
          </p:nvCxnSpPr>
          <p:spPr>
            <a:xfrm flipH="1" flipV="1">
              <a:off x="4782298" y="5840730"/>
              <a:ext cx="18302" cy="505782"/>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21" name="35 Rectángulo"/>
            <p:cNvSpPr/>
            <p:nvPr/>
          </p:nvSpPr>
          <p:spPr>
            <a:xfrm>
              <a:off x="4606290" y="5681600"/>
              <a:ext cx="868680" cy="32319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C" sz="1050" b="1" dirty="0">
                  <a:solidFill>
                    <a:schemeClr val="tx1"/>
                  </a:solidFill>
                </a:rPr>
                <a:t>1-3</a:t>
              </a:r>
            </a:p>
            <a:p>
              <a:pPr algn="ctr"/>
              <a:r>
                <a:rPr lang="es-EC" sz="1050" b="1" dirty="0">
                  <a:solidFill>
                    <a:schemeClr val="tx1"/>
                  </a:solidFill>
                </a:rPr>
                <a:t>756</a:t>
              </a:r>
            </a:p>
          </p:txBody>
        </p:sp>
        <p:sp>
          <p:nvSpPr>
            <p:cNvPr id="22" name="36 Rectángulo"/>
            <p:cNvSpPr/>
            <p:nvPr/>
          </p:nvSpPr>
          <p:spPr>
            <a:xfrm>
              <a:off x="5217447" y="6191820"/>
              <a:ext cx="868680" cy="32319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C" sz="800" b="1" dirty="0">
                  <a:solidFill>
                    <a:schemeClr val="bg1"/>
                  </a:solidFill>
                </a:rPr>
                <a:t>1-5</a:t>
              </a:r>
            </a:p>
            <a:p>
              <a:pPr algn="ctr"/>
              <a:r>
                <a:rPr lang="es-EC" sz="800" b="1" dirty="0">
                  <a:solidFill>
                    <a:schemeClr val="bg1"/>
                  </a:solidFill>
                </a:rPr>
                <a:t>407</a:t>
              </a:r>
            </a:p>
          </p:txBody>
        </p:sp>
      </p:grpSp>
      <p:sp>
        <p:nvSpPr>
          <p:cNvPr id="23" name="4 Rectángulo"/>
          <p:cNvSpPr/>
          <p:nvPr/>
        </p:nvSpPr>
        <p:spPr>
          <a:xfrm>
            <a:off x="3017950" y="4014474"/>
            <a:ext cx="5789065" cy="30777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es-MX" sz="1400" dirty="0"/>
              <a:t>   </a:t>
            </a:r>
            <a:r>
              <a:rPr lang="es-MX" sz="1100" dirty="0"/>
              <a:t>La identificación o nomenclatura para éstas delimitaciones son:</a:t>
            </a:r>
            <a:endParaRPr lang="es-EC" sz="1100" dirty="0"/>
          </a:p>
        </p:txBody>
      </p:sp>
      <p:pic>
        <p:nvPicPr>
          <p:cNvPr id="24" name="Picture 6" descr="http://wealthntrust.com/wp-content/uploads/2015/05/Visto-Bueno-1000x1024.png"/>
          <p:cNvPicPr>
            <a:picLocks noChangeAspect="1" noChangeArrowheads="1"/>
          </p:cNvPicPr>
          <p:nvPr/>
        </p:nvPicPr>
        <p:blipFill>
          <a:blip r:embed="rId3"/>
          <a:srcRect/>
          <a:stretch>
            <a:fillRect/>
          </a:stretch>
        </p:blipFill>
        <p:spPr bwMode="auto">
          <a:xfrm>
            <a:off x="2628361" y="3861880"/>
            <a:ext cx="389588" cy="413441"/>
          </a:xfrm>
          <a:prstGeom prst="rect">
            <a:avLst/>
          </a:prstGeom>
          <a:noFill/>
        </p:spPr>
      </p:pic>
      <p:grpSp>
        <p:nvGrpSpPr>
          <p:cNvPr id="25" name="6 Grupo"/>
          <p:cNvGrpSpPr/>
          <p:nvPr/>
        </p:nvGrpSpPr>
        <p:grpSpPr>
          <a:xfrm>
            <a:off x="1852450" y="4586226"/>
            <a:ext cx="4146361" cy="1270654"/>
            <a:chOff x="1889154" y="5461422"/>
            <a:chExt cx="6817807" cy="1567729"/>
          </a:xfrm>
        </p:grpSpPr>
        <p:sp>
          <p:nvSpPr>
            <p:cNvPr id="26" name="7 Rectángulo"/>
            <p:cNvSpPr/>
            <p:nvPr/>
          </p:nvSpPr>
          <p:spPr>
            <a:xfrm>
              <a:off x="1889154" y="5461422"/>
              <a:ext cx="6817807" cy="156772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C" sz="1100" dirty="0"/>
            </a:p>
          </p:txBody>
        </p:sp>
        <p:grpSp>
          <p:nvGrpSpPr>
            <p:cNvPr id="27" name="8 Grupo"/>
            <p:cNvGrpSpPr/>
            <p:nvPr/>
          </p:nvGrpSpPr>
          <p:grpSpPr>
            <a:xfrm>
              <a:off x="1889154" y="5548302"/>
              <a:ext cx="6687874" cy="1219246"/>
              <a:chOff x="1889154" y="3251171"/>
              <a:chExt cx="6687874" cy="1219246"/>
            </a:xfrm>
          </p:grpSpPr>
          <p:sp>
            <p:nvSpPr>
              <p:cNvPr id="28" name="9 CuadroTexto"/>
              <p:cNvSpPr txBox="1"/>
              <p:nvPr/>
            </p:nvSpPr>
            <p:spPr>
              <a:xfrm>
                <a:off x="6351382" y="3290741"/>
                <a:ext cx="2225646" cy="531627"/>
              </a:xfrm>
              <a:prstGeom prst="rect">
                <a:avLst/>
              </a:prstGeom>
              <a:noFill/>
            </p:spPr>
            <p:txBody>
              <a:bodyPr wrap="square" rtlCol="0">
                <a:spAutoFit/>
              </a:bodyPr>
              <a:lstStyle/>
              <a:p>
                <a:pPr algn="ctr"/>
                <a:r>
                  <a:rPr lang="es-EC" sz="1100" b="1" dirty="0"/>
                  <a:t>Número de terreno</a:t>
                </a:r>
              </a:p>
            </p:txBody>
          </p:sp>
          <p:grpSp>
            <p:nvGrpSpPr>
              <p:cNvPr id="29" name="10 Grupo"/>
              <p:cNvGrpSpPr/>
              <p:nvPr/>
            </p:nvGrpSpPr>
            <p:grpSpPr>
              <a:xfrm>
                <a:off x="1889154" y="3251171"/>
                <a:ext cx="6498637" cy="1219246"/>
                <a:chOff x="791874" y="3340625"/>
                <a:chExt cx="6222943" cy="950703"/>
              </a:xfrm>
            </p:grpSpPr>
            <p:cxnSp>
              <p:nvCxnSpPr>
                <p:cNvPr id="30" name="19 Conector recto"/>
                <p:cNvCxnSpPr/>
                <p:nvPr/>
              </p:nvCxnSpPr>
              <p:spPr>
                <a:xfrm>
                  <a:off x="3933658" y="3578748"/>
                  <a:ext cx="400050" cy="0"/>
                </a:xfrm>
                <a:prstGeom prst="line">
                  <a:avLst/>
                </a:prstGeom>
                <a:ln w="76200">
                  <a:solidFill>
                    <a:srgbClr val="0066FF"/>
                  </a:solidFill>
                </a:ln>
              </p:spPr>
              <p:style>
                <a:lnRef idx="3">
                  <a:schemeClr val="dk1"/>
                </a:lnRef>
                <a:fillRef idx="0">
                  <a:schemeClr val="dk1"/>
                </a:fillRef>
                <a:effectRef idx="2">
                  <a:schemeClr val="dk1"/>
                </a:effectRef>
                <a:fontRef idx="minor">
                  <a:schemeClr val="tx1"/>
                </a:fontRef>
              </p:style>
            </p:cxnSp>
            <p:sp>
              <p:nvSpPr>
                <p:cNvPr id="31" name="12 CuadroTexto"/>
                <p:cNvSpPr txBox="1"/>
                <p:nvPr/>
              </p:nvSpPr>
              <p:spPr>
                <a:xfrm>
                  <a:off x="3598714" y="4000479"/>
                  <a:ext cx="1028701" cy="251681"/>
                </a:xfrm>
                <a:prstGeom prst="rect">
                  <a:avLst/>
                </a:prstGeom>
                <a:noFill/>
              </p:spPr>
              <p:txBody>
                <a:bodyPr wrap="square" rtlCol="0">
                  <a:spAutoFit/>
                </a:bodyPr>
                <a:lstStyle/>
                <a:p>
                  <a:pPr algn="ctr"/>
                  <a:r>
                    <a:rPr lang="es-EC" sz="1100" b="1" dirty="0">
                      <a:solidFill>
                        <a:schemeClr val="accent2">
                          <a:lumMod val="75000"/>
                        </a:schemeClr>
                      </a:solidFill>
                    </a:rPr>
                    <a:t>407</a:t>
                  </a:r>
                </a:p>
              </p:txBody>
            </p:sp>
            <p:cxnSp>
              <p:nvCxnSpPr>
                <p:cNvPr id="32" name="13 Conector recto de flecha"/>
                <p:cNvCxnSpPr/>
                <p:nvPr/>
              </p:nvCxnSpPr>
              <p:spPr>
                <a:xfrm>
                  <a:off x="4789170" y="3587661"/>
                  <a:ext cx="400050"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33" name="14 CuadroTexto"/>
                <p:cNvSpPr txBox="1"/>
                <p:nvPr/>
              </p:nvSpPr>
              <p:spPr>
                <a:xfrm>
                  <a:off x="4789169" y="3876794"/>
                  <a:ext cx="2225648" cy="414534"/>
                </a:xfrm>
                <a:prstGeom prst="rect">
                  <a:avLst/>
                </a:prstGeom>
                <a:noFill/>
              </p:spPr>
              <p:txBody>
                <a:bodyPr wrap="square" rtlCol="0">
                  <a:spAutoFit/>
                </a:bodyPr>
                <a:lstStyle/>
                <a:p>
                  <a:pPr algn="ctr"/>
                  <a:r>
                    <a:rPr lang="es-EC" sz="1100" b="1" dirty="0"/>
                    <a:t>Código de cultivo o uso del suelo</a:t>
                  </a:r>
                </a:p>
              </p:txBody>
            </p:sp>
            <p:cxnSp>
              <p:nvCxnSpPr>
                <p:cNvPr id="34" name="15 Conector recto de flecha"/>
                <p:cNvCxnSpPr/>
                <p:nvPr/>
              </p:nvCxnSpPr>
              <p:spPr>
                <a:xfrm>
                  <a:off x="4507230" y="4126320"/>
                  <a:ext cx="400050"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35" name="16 CuadroTexto"/>
                <p:cNvSpPr txBox="1"/>
                <p:nvPr/>
              </p:nvSpPr>
              <p:spPr>
                <a:xfrm>
                  <a:off x="791874" y="3340625"/>
                  <a:ext cx="2225646" cy="740239"/>
                </a:xfrm>
                <a:prstGeom prst="rect">
                  <a:avLst/>
                </a:prstGeom>
                <a:noFill/>
              </p:spPr>
              <p:txBody>
                <a:bodyPr wrap="square" rtlCol="0">
                  <a:spAutoFit/>
                </a:bodyPr>
                <a:lstStyle/>
                <a:p>
                  <a:pPr algn="ctr"/>
                  <a:r>
                    <a:rPr lang="es-EC" sz="1100" b="1" dirty="0"/>
                    <a:t>Número de persona responsable productora o no</a:t>
                  </a:r>
                </a:p>
              </p:txBody>
            </p:sp>
          </p:grpSp>
        </p:grpSp>
      </p:grpSp>
      <p:sp>
        <p:nvSpPr>
          <p:cNvPr id="47" name="52 CuadroTexto"/>
          <p:cNvSpPr txBox="1"/>
          <p:nvPr/>
        </p:nvSpPr>
        <p:spPr>
          <a:xfrm>
            <a:off x="3067988" y="5960447"/>
            <a:ext cx="1922653" cy="26161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s-EC" sz="1100" b="1" dirty="0"/>
              <a:t>CULTIVO SOLO</a:t>
            </a:r>
          </a:p>
        </p:txBody>
      </p:sp>
      <p:grpSp>
        <p:nvGrpSpPr>
          <p:cNvPr id="48" name="37 Grupo"/>
          <p:cNvGrpSpPr/>
          <p:nvPr/>
        </p:nvGrpSpPr>
        <p:grpSpPr>
          <a:xfrm>
            <a:off x="6268292" y="4590285"/>
            <a:ext cx="4211276" cy="1270654"/>
            <a:chOff x="1889154" y="5446771"/>
            <a:chExt cx="6924546" cy="1567729"/>
          </a:xfrm>
        </p:grpSpPr>
        <p:sp>
          <p:nvSpPr>
            <p:cNvPr id="49" name="38 Rectángulo"/>
            <p:cNvSpPr/>
            <p:nvPr/>
          </p:nvSpPr>
          <p:spPr>
            <a:xfrm>
              <a:off x="1889154" y="5446771"/>
              <a:ext cx="6817808" cy="156772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C" sz="1100" dirty="0"/>
            </a:p>
          </p:txBody>
        </p:sp>
        <p:grpSp>
          <p:nvGrpSpPr>
            <p:cNvPr id="50" name="26 Grupo"/>
            <p:cNvGrpSpPr/>
            <p:nvPr/>
          </p:nvGrpSpPr>
          <p:grpSpPr>
            <a:xfrm>
              <a:off x="1889154" y="5548310"/>
              <a:ext cx="6924546" cy="1219245"/>
              <a:chOff x="1889154" y="3251179"/>
              <a:chExt cx="6924546" cy="1219245"/>
            </a:xfrm>
          </p:grpSpPr>
          <p:sp>
            <p:nvSpPr>
              <p:cNvPr id="51" name="40 CuadroTexto"/>
              <p:cNvSpPr txBox="1"/>
              <p:nvPr/>
            </p:nvSpPr>
            <p:spPr>
              <a:xfrm>
                <a:off x="6272428" y="3348315"/>
                <a:ext cx="2225648" cy="531627"/>
              </a:xfrm>
              <a:prstGeom prst="rect">
                <a:avLst/>
              </a:prstGeom>
              <a:noFill/>
            </p:spPr>
            <p:txBody>
              <a:bodyPr wrap="square" rtlCol="0">
                <a:spAutoFit/>
              </a:bodyPr>
              <a:lstStyle/>
              <a:p>
                <a:pPr algn="ctr"/>
                <a:r>
                  <a:rPr lang="es-EC" sz="1100" b="1" dirty="0"/>
                  <a:t>Número de terreno</a:t>
                </a:r>
              </a:p>
            </p:txBody>
          </p:sp>
          <p:grpSp>
            <p:nvGrpSpPr>
              <p:cNvPr id="52" name="25 Grupo"/>
              <p:cNvGrpSpPr/>
              <p:nvPr/>
            </p:nvGrpSpPr>
            <p:grpSpPr>
              <a:xfrm>
                <a:off x="1889154" y="3251179"/>
                <a:ext cx="6924546" cy="1219245"/>
                <a:chOff x="791874" y="3340625"/>
                <a:chExt cx="6630785" cy="950701"/>
              </a:xfrm>
            </p:grpSpPr>
            <p:cxnSp>
              <p:nvCxnSpPr>
                <p:cNvPr id="53" name="50 Conector recto"/>
                <p:cNvCxnSpPr/>
                <p:nvPr/>
              </p:nvCxnSpPr>
              <p:spPr>
                <a:xfrm>
                  <a:off x="3989912" y="3578745"/>
                  <a:ext cx="400051" cy="0"/>
                </a:xfrm>
                <a:prstGeom prst="line">
                  <a:avLst/>
                </a:prstGeom>
                <a:ln w="76200">
                  <a:solidFill>
                    <a:srgbClr val="0066FF"/>
                  </a:solidFill>
                </a:ln>
              </p:spPr>
              <p:style>
                <a:lnRef idx="3">
                  <a:schemeClr val="dk1"/>
                </a:lnRef>
                <a:fillRef idx="0">
                  <a:schemeClr val="dk1"/>
                </a:fillRef>
                <a:effectRef idx="2">
                  <a:schemeClr val="dk1"/>
                </a:effectRef>
                <a:fontRef idx="minor">
                  <a:schemeClr val="tx1"/>
                </a:fontRef>
              </p:style>
            </p:cxnSp>
            <p:sp>
              <p:nvSpPr>
                <p:cNvPr id="54" name="43 CuadroTexto"/>
                <p:cNvSpPr txBox="1"/>
                <p:nvPr/>
              </p:nvSpPr>
              <p:spPr>
                <a:xfrm>
                  <a:off x="3189461" y="3955023"/>
                  <a:ext cx="2232661" cy="251681"/>
                </a:xfrm>
                <a:prstGeom prst="rect">
                  <a:avLst/>
                </a:prstGeom>
                <a:noFill/>
              </p:spPr>
              <p:txBody>
                <a:bodyPr wrap="square" rtlCol="0">
                  <a:spAutoFit/>
                </a:bodyPr>
                <a:lstStyle/>
                <a:p>
                  <a:pPr algn="ctr"/>
                  <a:r>
                    <a:rPr lang="es-EC" sz="1100" b="1" dirty="0">
                      <a:solidFill>
                        <a:schemeClr val="accent2">
                          <a:lumMod val="75000"/>
                        </a:schemeClr>
                      </a:solidFill>
                    </a:rPr>
                    <a:t>551-530</a:t>
                  </a:r>
                </a:p>
              </p:txBody>
            </p:sp>
            <p:cxnSp>
              <p:nvCxnSpPr>
                <p:cNvPr id="55" name="44 Conector recto de flecha"/>
                <p:cNvCxnSpPr/>
                <p:nvPr/>
              </p:nvCxnSpPr>
              <p:spPr>
                <a:xfrm>
                  <a:off x="4789170" y="3587661"/>
                  <a:ext cx="400050"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56" name="45 CuadroTexto"/>
                <p:cNvSpPr txBox="1"/>
                <p:nvPr/>
              </p:nvSpPr>
              <p:spPr>
                <a:xfrm>
                  <a:off x="5197012" y="3876792"/>
                  <a:ext cx="2225647" cy="414534"/>
                </a:xfrm>
                <a:prstGeom prst="rect">
                  <a:avLst/>
                </a:prstGeom>
                <a:noFill/>
              </p:spPr>
              <p:txBody>
                <a:bodyPr wrap="square" rtlCol="0">
                  <a:spAutoFit/>
                </a:bodyPr>
                <a:lstStyle/>
                <a:p>
                  <a:pPr algn="ctr"/>
                  <a:r>
                    <a:rPr lang="es-EC" sz="1100" b="1" dirty="0"/>
                    <a:t>Código de cultivo o uso del suelo</a:t>
                  </a:r>
                </a:p>
              </p:txBody>
            </p:sp>
            <p:cxnSp>
              <p:nvCxnSpPr>
                <p:cNvPr id="57" name="46 Conector recto de flecha"/>
                <p:cNvCxnSpPr/>
                <p:nvPr/>
              </p:nvCxnSpPr>
              <p:spPr>
                <a:xfrm>
                  <a:off x="4929136" y="4089832"/>
                  <a:ext cx="400049"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58" name="47 CuadroTexto"/>
                <p:cNvSpPr txBox="1"/>
                <p:nvPr/>
              </p:nvSpPr>
              <p:spPr>
                <a:xfrm>
                  <a:off x="791874" y="3340625"/>
                  <a:ext cx="2225645" cy="740239"/>
                </a:xfrm>
                <a:prstGeom prst="rect">
                  <a:avLst/>
                </a:prstGeom>
                <a:noFill/>
              </p:spPr>
              <p:txBody>
                <a:bodyPr wrap="square" rtlCol="0">
                  <a:spAutoFit/>
                </a:bodyPr>
                <a:lstStyle/>
                <a:p>
                  <a:pPr algn="ctr"/>
                  <a:r>
                    <a:rPr lang="es-EC" sz="1100" b="1" dirty="0"/>
                    <a:t>Número de persona responsable productora o no</a:t>
                  </a:r>
                </a:p>
              </p:txBody>
            </p:sp>
          </p:grpSp>
        </p:grpSp>
      </p:grpSp>
      <p:sp>
        <p:nvSpPr>
          <p:cNvPr id="59" name="53 CuadroTexto"/>
          <p:cNvSpPr txBox="1"/>
          <p:nvPr/>
        </p:nvSpPr>
        <p:spPr>
          <a:xfrm>
            <a:off x="7143386" y="5960447"/>
            <a:ext cx="2006597" cy="26161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s-EC" sz="1100" b="1" dirty="0"/>
              <a:t>CULTIVO ASOCIADO</a:t>
            </a:r>
          </a:p>
        </p:txBody>
      </p:sp>
      <p:sp>
        <p:nvSpPr>
          <p:cNvPr id="60" name="64 CuadroTexto"/>
          <p:cNvSpPr txBox="1"/>
          <p:nvPr/>
        </p:nvSpPr>
        <p:spPr>
          <a:xfrm>
            <a:off x="8479229" y="4636155"/>
            <a:ext cx="558967" cy="584775"/>
          </a:xfrm>
          <a:prstGeom prst="rect">
            <a:avLst/>
          </a:prstGeom>
          <a:noFill/>
        </p:spPr>
        <p:txBody>
          <a:bodyPr wrap="square" rtlCol="0">
            <a:spAutoFit/>
          </a:bodyPr>
          <a:lstStyle/>
          <a:p>
            <a:r>
              <a:rPr lang="es-EC" sz="3200" b="1" dirty="0">
                <a:solidFill>
                  <a:schemeClr val="tx2">
                    <a:lumMod val="60000"/>
                    <a:lumOff val="40000"/>
                  </a:schemeClr>
                </a:solidFill>
              </a:rPr>
              <a:t>2</a:t>
            </a:r>
          </a:p>
        </p:txBody>
      </p:sp>
      <p:sp>
        <p:nvSpPr>
          <p:cNvPr id="61" name="6 CuadroTexto"/>
          <p:cNvSpPr txBox="1"/>
          <p:nvPr/>
        </p:nvSpPr>
        <p:spPr>
          <a:xfrm>
            <a:off x="7898852" y="4664905"/>
            <a:ext cx="558967" cy="584775"/>
          </a:xfrm>
          <a:prstGeom prst="rect">
            <a:avLst/>
          </a:prstGeom>
          <a:noFill/>
        </p:spPr>
        <p:txBody>
          <a:bodyPr wrap="square" rtlCol="0">
            <a:spAutoFit/>
          </a:bodyPr>
          <a:lstStyle/>
          <a:p>
            <a:r>
              <a:rPr lang="es-EC" sz="3200" b="1" dirty="0">
                <a:solidFill>
                  <a:schemeClr val="tx2">
                    <a:lumMod val="60000"/>
                    <a:lumOff val="40000"/>
                  </a:schemeClr>
                </a:solidFill>
              </a:rPr>
              <a:t>3</a:t>
            </a:r>
          </a:p>
        </p:txBody>
      </p:sp>
      <p:sp>
        <p:nvSpPr>
          <p:cNvPr id="62" name="61 CuadroTexto"/>
          <p:cNvSpPr txBox="1"/>
          <p:nvPr/>
        </p:nvSpPr>
        <p:spPr>
          <a:xfrm>
            <a:off x="3533602" y="4590286"/>
            <a:ext cx="558967" cy="584775"/>
          </a:xfrm>
          <a:prstGeom prst="rect">
            <a:avLst/>
          </a:prstGeom>
          <a:noFill/>
        </p:spPr>
        <p:txBody>
          <a:bodyPr wrap="square" rtlCol="0">
            <a:spAutoFit/>
          </a:bodyPr>
          <a:lstStyle/>
          <a:p>
            <a:r>
              <a:rPr lang="es-EC" sz="3200" b="1" dirty="0">
                <a:solidFill>
                  <a:schemeClr val="tx2">
                    <a:lumMod val="60000"/>
                    <a:lumOff val="40000"/>
                  </a:schemeClr>
                </a:solidFill>
              </a:rPr>
              <a:t>1</a:t>
            </a:r>
          </a:p>
        </p:txBody>
      </p:sp>
      <p:sp>
        <p:nvSpPr>
          <p:cNvPr id="63" name="62 CuadroTexto"/>
          <p:cNvSpPr txBox="1"/>
          <p:nvPr/>
        </p:nvSpPr>
        <p:spPr>
          <a:xfrm>
            <a:off x="4057455" y="4586227"/>
            <a:ext cx="558967" cy="584775"/>
          </a:xfrm>
          <a:prstGeom prst="rect">
            <a:avLst/>
          </a:prstGeom>
          <a:noFill/>
        </p:spPr>
        <p:txBody>
          <a:bodyPr wrap="square" rtlCol="0">
            <a:spAutoFit/>
          </a:bodyPr>
          <a:lstStyle/>
          <a:p>
            <a:r>
              <a:rPr lang="es-EC" sz="3200" b="1" dirty="0">
                <a:solidFill>
                  <a:schemeClr val="tx2">
                    <a:lumMod val="60000"/>
                    <a:lumOff val="40000"/>
                  </a:schemeClr>
                </a:solidFill>
              </a:rPr>
              <a:t>1</a:t>
            </a:r>
          </a:p>
        </p:txBody>
      </p:sp>
    </p:spTree>
    <p:extLst>
      <p:ext uri="{BB962C8B-B14F-4D97-AF65-F5344CB8AC3E}">
        <p14:creationId xmlns:p14="http://schemas.microsoft.com/office/powerpoint/2010/main" val="39110869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latin typeface="Century Gothic" panose="020B0502020202020204" pitchFamily="34" charset="0"/>
              </a:rPr>
              <a:t>Casos especiales</a:t>
            </a:r>
            <a:endParaRPr lang="es-EC" dirty="0">
              <a:latin typeface="Century Gothic" panose="020B0502020202020204" pitchFamily="34" charset="0"/>
            </a:endParaRPr>
          </a:p>
        </p:txBody>
      </p:sp>
      <p:sp>
        <p:nvSpPr>
          <p:cNvPr id="3" name="Marcador de texto 2"/>
          <p:cNvSpPr>
            <a:spLocks noGrp="1"/>
          </p:cNvSpPr>
          <p:nvPr>
            <p:ph type="body" sz="quarter" idx="10"/>
          </p:nvPr>
        </p:nvSpPr>
        <p:spPr/>
        <p:txBody>
          <a:bodyPr/>
          <a:lstStyle/>
          <a:p>
            <a:r>
              <a:rPr lang="es-MX" dirty="0" smtClean="0"/>
              <a:t>Ortofoto</a:t>
            </a:r>
            <a:endParaRPr lang="es-EC" dirty="0"/>
          </a:p>
        </p:txBody>
      </p:sp>
      <p:sp>
        <p:nvSpPr>
          <p:cNvPr id="4" name="Rectangle 1">
            <a:extLst>
              <a:ext uri="{FF2B5EF4-FFF2-40B4-BE49-F238E27FC236}">
                <a16:creationId xmlns="" xmlns:a16="http://schemas.microsoft.com/office/drawing/2014/main" id="{7B8AF318-06EF-4C05-9486-312AF6FDCD55}"/>
              </a:ext>
            </a:extLst>
          </p:cNvPr>
          <p:cNvSpPr>
            <a:spLocks noChangeArrowheads="1"/>
          </p:cNvSpPr>
          <p:nvPr/>
        </p:nvSpPr>
        <p:spPr bwMode="auto">
          <a:xfrm>
            <a:off x="823965" y="1515268"/>
            <a:ext cx="9578992"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r>
              <a:rPr lang="es-EC" sz="1400" dirty="0">
                <a:ea typeface="Calibri" pitchFamily="34" charset="0"/>
                <a:cs typeface="Times New Roman" pitchFamily="18" charset="0"/>
              </a:rPr>
              <a:t>Existen varios casos especiales dentro de la recolección de información en la Encuesta de Superficie y Producción Agropecuaria Continua (ESPAC), de los cuales mencionaremos algunos:</a:t>
            </a:r>
          </a:p>
          <a:p>
            <a:pPr algn="just" fontAlgn="base">
              <a:spcBef>
                <a:spcPct val="0"/>
              </a:spcBef>
              <a:spcAft>
                <a:spcPct val="0"/>
              </a:spcAft>
            </a:pPr>
            <a:endParaRPr lang="es-EC" sz="1400" dirty="0">
              <a:cs typeface="Times New Roman" pitchFamily="18" charset="0"/>
            </a:endParaRPr>
          </a:p>
          <a:p>
            <a:pPr marL="342900" indent="-342900" algn="just" eaLnBrk="0" fontAlgn="base" hangingPunct="0">
              <a:spcBef>
                <a:spcPct val="0"/>
              </a:spcBef>
              <a:spcAft>
                <a:spcPct val="0"/>
              </a:spcAft>
              <a:buAutoNum type="arabicPeriod"/>
            </a:pPr>
            <a:r>
              <a:rPr lang="es-EC" sz="1400" dirty="0">
                <a:ea typeface="Calibri" pitchFamily="34" charset="0"/>
                <a:cs typeface="Times New Roman" pitchFamily="18" charset="0"/>
              </a:rPr>
              <a:t>Cuando un terreno tiene conexión por fuera de la orto-fotografía se registran los terrenos con el mismo número de terreno y mismo código del cultivo. Adicional se deberá dibujar con una flecha la conexión de estos terrenos.</a:t>
            </a:r>
          </a:p>
          <a:p>
            <a:pPr marL="342900" indent="-342900" algn="just" eaLnBrk="0" fontAlgn="base" hangingPunct="0">
              <a:spcBef>
                <a:spcPct val="0"/>
              </a:spcBef>
              <a:spcAft>
                <a:spcPct val="0"/>
              </a:spcAft>
              <a:buAutoNum type="arabicPeriod"/>
            </a:pPr>
            <a:endParaRPr lang="es-EC" sz="1400" dirty="0">
              <a:cs typeface="Times New Roman" pitchFamily="18" charset="0"/>
            </a:endParaRPr>
          </a:p>
          <a:p>
            <a:pPr marL="342900" indent="-342900" algn="just" eaLnBrk="0" fontAlgn="base" hangingPunct="0">
              <a:spcBef>
                <a:spcPct val="0"/>
              </a:spcBef>
              <a:spcAft>
                <a:spcPct val="0"/>
              </a:spcAft>
              <a:buAutoNum type="arabicPeriod"/>
            </a:pPr>
            <a:endParaRPr lang="es-EC" sz="1400" dirty="0">
              <a:cs typeface="Times New Roman" pitchFamily="18" charset="0"/>
            </a:endParaRPr>
          </a:p>
          <a:p>
            <a:pPr marL="342900" indent="-342900" algn="just" eaLnBrk="0" fontAlgn="base" hangingPunct="0">
              <a:spcBef>
                <a:spcPct val="0"/>
              </a:spcBef>
              <a:spcAft>
                <a:spcPct val="0"/>
              </a:spcAft>
              <a:buAutoNum type="arabicPeriod"/>
            </a:pPr>
            <a:endParaRPr lang="es-EC" sz="1400" dirty="0">
              <a:cs typeface="Times New Roman" pitchFamily="18" charset="0"/>
            </a:endParaRPr>
          </a:p>
          <a:p>
            <a:pPr marL="342900" indent="-342900" algn="just" eaLnBrk="0" fontAlgn="base" hangingPunct="0">
              <a:spcBef>
                <a:spcPct val="0"/>
              </a:spcBef>
              <a:spcAft>
                <a:spcPct val="0"/>
              </a:spcAft>
              <a:buAutoNum type="arabicPeriod"/>
            </a:pPr>
            <a:endParaRPr lang="es-EC" sz="1400" dirty="0">
              <a:cs typeface="Times New Roman" pitchFamily="18" charset="0"/>
            </a:endParaRPr>
          </a:p>
          <a:p>
            <a:pPr marL="342900" indent="-342900" algn="just" eaLnBrk="0" fontAlgn="base" hangingPunct="0">
              <a:spcBef>
                <a:spcPct val="0"/>
              </a:spcBef>
              <a:spcAft>
                <a:spcPct val="0"/>
              </a:spcAft>
            </a:pPr>
            <a:endParaRPr lang="es-EC" sz="1400" dirty="0">
              <a:cs typeface="Times New Roman" pitchFamily="18" charset="0"/>
            </a:endParaRPr>
          </a:p>
          <a:p>
            <a:pPr marL="342900" indent="-342900" algn="just" eaLnBrk="0" fontAlgn="base" hangingPunct="0">
              <a:spcBef>
                <a:spcPct val="0"/>
              </a:spcBef>
              <a:spcAft>
                <a:spcPct val="0"/>
              </a:spcAft>
              <a:buAutoNum type="arabicPeriod"/>
            </a:pPr>
            <a:endParaRPr lang="es-EC" sz="1400" dirty="0">
              <a:cs typeface="Times New Roman" pitchFamily="18" charset="0"/>
            </a:endParaRPr>
          </a:p>
          <a:p>
            <a:pPr marL="342900" indent="-342900" algn="just" eaLnBrk="0" fontAlgn="base" hangingPunct="0">
              <a:spcBef>
                <a:spcPct val="0"/>
              </a:spcBef>
              <a:spcAft>
                <a:spcPct val="0"/>
              </a:spcAft>
              <a:buAutoNum type="arabicPeriod"/>
            </a:pPr>
            <a:endParaRPr lang="es-EC" sz="1400" dirty="0">
              <a:cs typeface="Times New Roman" pitchFamily="18" charset="0"/>
            </a:endParaRPr>
          </a:p>
          <a:p>
            <a:pPr marL="342900" indent="-342900" algn="just" eaLnBrk="0" fontAlgn="base" hangingPunct="0">
              <a:spcBef>
                <a:spcPct val="0"/>
              </a:spcBef>
              <a:spcAft>
                <a:spcPct val="0"/>
              </a:spcAft>
              <a:buAutoNum type="arabicPeriod"/>
            </a:pPr>
            <a:endParaRPr lang="es-EC" sz="1400" dirty="0">
              <a:cs typeface="Times New Roman" pitchFamily="18" charset="0"/>
            </a:endParaRPr>
          </a:p>
          <a:p>
            <a:pPr marL="342900" indent="-342900" algn="just" eaLnBrk="0" fontAlgn="base" hangingPunct="0">
              <a:spcBef>
                <a:spcPct val="0"/>
              </a:spcBef>
              <a:spcAft>
                <a:spcPct val="0"/>
              </a:spcAft>
              <a:buAutoNum type="arabicPeriod"/>
            </a:pPr>
            <a:endParaRPr lang="es-EC" sz="1400" dirty="0">
              <a:cs typeface="Times New Roman" pitchFamily="18" charset="0"/>
            </a:endParaRPr>
          </a:p>
          <a:p>
            <a:pPr marL="342900" indent="-342900" algn="just" eaLnBrk="0" fontAlgn="base" hangingPunct="0">
              <a:spcBef>
                <a:spcPct val="0"/>
              </a:spcBef>
              <a:spcAft>
                <a:spcPct val="0"/>
              </a:spcAft>
              <a:buAutoNum type="arabicPeriod"/>
            </a:pPr>
            <a:endParaRPr lang="es-EC" sz="1400" dirty="0">
              <a:cs typeface="Times New Roman" pitchFamily="18" charset="0"/>
            </a:endParaRPr>
          </a:p>
        </p:txBody>
      </p:sp>
      <p:pic>
        <p:nvPicPr>
          <p:cNvPr id="5" name="0 Imagen">
            <a:extLst>
              <a:ext uri="{FF2B5EF4-FFF2-40B4-BE49-F238E27FC236}">
                <a16:creationId xmlns="" xmlns:a16="http://schemas.microsoft.com/office/drawing/2014/main" id="{FACB1D7B-1F80-485E-909E-0289A06A469C}"/>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3990526" y="3113129"/>
            <a:ext cx="4750127" cy="2522983"/>
          </a:xfrm>
          <a:prstGeom prst="rect">
            <a:avLst/>
          </a:prstGeom>
        </p:spPr>
      </p:pic>
    </p:spTree>
    <p:extLst>
      <p:ext uri="{BB962C8B-B14F-4D97-AF65-F5344CB8AC3E}">
        <p14:creationId xmlns:p14="http://schemas.microsoft.com/office/powerpoint/2010/main" val="19609788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latin typeface="Century Gothic" panose="020B0502020202020204" pitchFamily="34" charset="0"/>
              </a:rPr>
              <a:t>Casos especiales</a:t>
            </a:r>
            <a:endParaRPr lang="es-EC" dirty="0">
              <a:latin typeface="Century Gothic" panose="020B0502020202020204" pitchFamily="34" charset="0"/>
            </a:endParaRPr>
          </a:p>
        </p:txBody>
      </p:sp>
      <p:sp>
        <p:nvSpPr>
          <p:cNvPr id="3" name="Marcador de texto 2"/>
          <p:cNvSpPr>
            <a:spLocks noGrp="1"/>
          </p:cNvSpPr>
          <p:nvPr>
            <p:ph type="body" sz="quarter" idx="10"/>
          </p:nvPr>
        </p:nvSpPr>
        <p:spPr/>
        <p:txBody>
          <a:bodyPr/>
          <a:lstStyle/>
          <a:p>
            <a:r>
              <a:rPr lang="es-MX" dirty="0"/>
              <a:t>Ortofoto, </a:t>
            </a:r>
            <a:r>
              <a:rPr lang="es-MX" dirty="0" smtClean="0"/>
              <a:t>Cuestionario</a:t>
            </a:r>
            <a:endParaRPr lang="es-EC" dirty="0"/>
          </a:p>
        </p:txBody>
      </p:sp>
      <p:sp>
        <p:nvSpPr>
          <p:cNvPr id="4" name="Rectangle 1">
            <a:extLst>
              <a:ext uri="{FF2B5EF4-FFF2-40B4-BE49-F238E27FC236}">
                <a16:creationId xmlns="" xmlns:a16="http://schemas.microsoft.com/office/drawing/2014/main" id="{3D47D550-5921-4893-9BF7-22A274A38FAD}"/>
              </a:ext>
            </a:extLst>
          </p:cNvPr>
          <p:cNvSpPr>
            <a:spLocks noChangeArrowheads="1"/>
          </p:cNvSpPr>
          <p:nvPr/>
        </p:nvSpPr>
        <p:spPr bwMode="auto">
          <a:xfrm>
            <a:off x="689114" y="1573088"/>
            <a:ext cx="11092070" cy="29546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pPr>
            <a:r>
              <a:rPr lang="es-EC" sz="1400" b="1" dirty="0">
                <a:ea typeface="Calibri" pitchFamily="34" charset="0"/>
                <a:cs typeface="Times New Roman" pitchFamily="18" charset="0"/>
              </a:rPr>
              <a:t>2. </a:t>
            </a:r>
            <a:r>
              <a:rPr lang="es-EC" sz="1400" dirty="0">
                <a:effectLst/>
                <a:ea typeface="Calibri" panose="020F0502020204030204" pitchFamily="34" charset="0"/>
                <a:cs typeface="Times New Roman" panose="02020603050405020304" pitchFamily="18" charset="0"/>
              </a:rPr>
              <a:t>Cuando los cultivos son los mismos dentro y fuera del segmento, pero están separados, se deben registrar el terreno que está dentro y el que esta fuera del segmento, considerando la continuidad del cultivo, en la ortofoto delimite solo el terreno que está dentro. </a:t>
            </a:r>
          </a:p>
          <a:p>
            <a:pPr algn="just" eaLnBrk="0" fontAlgn="base" hangingPunct="0">
              <a:spcBef>
                <a:spcPct val="0"/>
              </a:spcBef>
              <a:spcAft>
                <a:spcPct val="0"/>
              </a:spcAft>
            </a:pPr>
            <a:endParaRPr lang="es-EC" sz="1100" dirty="0">
              <a:ea typeface="Calibri" pitchFamily="34" charset="0"/>
              <a:cs typeface="Times New Roman" pitchFamily="18" charset="0"/>
            </a:endParaRPr>
          </a:p>
          <a:p>
            <a:pPr algn="just" eaLnBrk="0" fontAlgn="base" hangingPunct="0">
              <a:spcBef>
                <a:spcPct val="0"/>
              </a:spcBef>
              <a:spcAft>
                <a:spcPct val="0"/>
              </a:spcAft>
            </a:pPr>
            <a:endParaRPr lang="es-EC" sz="1100" dirty="0">
              <a:cs typeface="Times New Roman" pitchFamily="18" charset="0"/>
            </a:endParaRPr>
          </a:p>
          <a:p>
            <a:pPr algn="just" eaLnBrk="0" fontAlgn="base" hangingPunct="0">
              <a:spcBef>
                <a:spcPct val="0"/>
              </a:spcBef>
              <a:spcAft>
                <a:spcPct val="0"/>
              </a:spcAft>
            </a:pPr>
            <a:endParaRPr lang="es-EC" sz="1100" dirty="0">
              <a:cs typeface="Times New Roman" pitchFamily="18" charset="0"/>
            </a:endParaRPr>
          </a:p>
          <a:p>
            <a:pPr algn="just" eaLnBrk="0" fontAlgn="base" hangingPunct="0">
              <a:spcBef>
                <a:spcPct val="0"/>
              </a:spcBef>
              <a:spcAft>
                <a:spcPct val="0"/>
              </a:spcAft>
            </a:pPr>
            <a:endParaRPr lang="es-EC" sz="1100" dirty="0">
              <a:cs typeface="Times New Roman" pitchFamily="18" charset="0"/>
            </a:endParaRPr>
          </a:p>
          <a:p>
            <a:pPr algn="just" eaLnBrk="0" fontAlgn="base" hangingPunct="0">
              <a:spcBef>
                <a:spcPct val="0"/>
              </a:spcBef>
              <a:spcAft>
                <a:spcPct val="0"/>
              </a:spcAft>
            </a:pPr>
            <a:endParaRPr lang="es-EC" sz="1100" dirty="0">
              <a:cs typeface="Times New Roman" pitchFamily="18" charset="0"/>
            </a:endParaRPr>
          </a:p>
          <a:p>
            <a:pPr algn="just" eaLnBrk="0" fontAlgn="base" hangingPunct="0">
              <a:spcBef>
                <a:spcPct val="0"/>
              </a:spcBef>
              <a:spcAft>
                <a:spcPct val="0"/>
              </a:spcAft>
            </a:pPr>
            <a:endParaRPr lang="es-EC" sz="1100" dirty="0">
              <a:cs typeface="Times New Roman" pitchFamily="18" charset="0"/>
            </a:endParaRPr>
          </a:p>
          <a:p>
            <a:pPr algn="just" eaLnBrk="0" fontAlgn="base" hangingPunct="0">
              <a:spcBef>
                <a:spcPct val="0"/>
              </a:spcBef>
              <a:spcAft>
                <a:spcPct val="0"/>
              </a:spcAft>
            </a:pPr>
            <a:endParaRPr lang="es-EC" sz="1100" dirty="0">
              <a:cs typeface="Times New Roman" pitchFamily="18" charset="0"/>
            </a:endParaRPr>
          </a:p>
          <a:p>
            <a:pPr algn="just" eaLnBrk="0" fontAlgn="base" hangingPunct="0">
              <a:spcBef>
                <a:spcPct val="0"/>
              </a:spcBef>
              <a:spcAft>
                <a:spcPct val="0"/>
              </a:spcAft>
            </a:pPr>
            <a:endParaRPr lang="es-EC" sz="1100" dirty="0">
              <a:cs typeface="Times New Roman" pitchFamily="18" charset="0"/>
            </a:endParaRPr>
          </a:p>
          <a:p>
            <a:pPr algn="just" eaLnBrk="0" fontAlgn="base" hangingPunct="0">
              <a:spcBef>
                <a:spcPct val="0"/>
              </a:spcBef>
              <a:spcAft>
                <a:spcPct val="0"/>
              </a:spcAft>
            </a:pPr>
            <a:endParaRPr lang="es-EC" sz="1400" dirty="0">
              <a:cs typeface="Times New Roman" pitchFamily="18" charset="0"/>
            </a:endParaRPr>
          </a:p>
          <a:p>
            <a:pPr algn="just" eaLnBrk="0" fontAlgn="base" hangingPunct="0">
              <a:spcBef>
                <a:spcPct val="0"/>
              </a:spcBef>
              <a:spcAft>
                <a:spcPct val="0"/>
              </a:spcAft>
            </a:pPr>
            <a:r>
              <a:rPr lang="es-EC" sz="1400" b="1" dirty="0">
                <a:ea typeface="Calibri" pitchFamily="34" charset="0"/>
                <a:cs typeface="Times New Roman" pitchFamily="18" charset="0"/>
              </a:rPr>
              <a:t>3. </a:t>
            </a:r>
            <a:r>
              <a:rPr lang="es-MX" sz="1400" dirty="0">
                <a:ea typeface="Calibri" pitchFamily="34" charset="0"/>
                <a:cs typeface="Times New Roman" pitchFamily="18" charset="0"/>
              </a:rPr>
              <a:t>Cuando el cultivo es el mismo dentro y fuera del segmento (pasto Saboya) se debe registrar primero lo que está dentro del segmento considerando la continuidad del cultivo como un solo terreno, luego los terrenos que estén fuera del segmento y estén bajo la responsabilidad de la PP </a:t>
            </a:r>
            <a:endParaRPr lang="es-EC" sz="1400" dirty="0">
              <a:cs typeface="Arial" pitchFamily="34" charset="0"/>
            </a:endParaRPr>
          </a:p>
        </p:txBody>
      </p:sp>
      <p:pic>
        <p:nvPicPr>
          <p:cNvPr id="5" name="0 Imagen">
            <a:extLst>
              <a:ext uri="{FF2B5EF4-FFF2-40B4-BE49-F238E27FC236}">
                <a16:creationId xmlns="" xmlns:a16="http://schemas.microsoft.com/office/drawing/2014/main" id="{48F7966D-6603-455F-A2A2-2017B0CC3C1C}"/>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4803199" y="2330964"/>
            <a:ext cx="2405297" cy="1461327"/>
          </a:xfrm>
          <a:prstGeom prst="rect">
            <a:avLst/>
          </a:prstGeom>
        </p:spPr>
      </p:pic>
      <p:pic>
        <p:nvPicPr>
          <p:cNvPr id="6" name="0 Imagen">
            <a:extLst>
              <a:ext uri="{FF2B5EF4-FFF2-40B4-BE49-F238E27FC236}">
                <a16:creationId xmlns="" xmlns:a16="http://schemas.microsoft.com/office/drawing/2014/main" id="{0307C7CB-0509-458F-83BC-323E66B32508}"/>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753058" y="4527743"/>
            <a:ext cx="2964181" cy="1788738"/>
          </a:xfrm>
          <a:prstGeom prst="rect">
            <a:avLst/>
          </a:prstGeom>
        </p:spPr>
      </p:pic>
    </p:spTree>
    <p:extLst>
      <p:ext uri="{BB962C8B-B14F-4D97-AF65-F5344CB8AC3E}">
        <p14:creationId xmlns:p14="http://schemas.microsoft.com/office/powerpoint/2010/main" val="7005345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834886" y="959283"/>
            <a:ext cx="10530050" cy="738664"/>
          </a:xfrm>
          <a:prstGeom prst="rect">
            <a:avLst/>
          </a:prstGeom>
        </p:spPr>
        <p:txBody>
          <a:bodyPr wrap="square">
            <a:spAutoFit/>
          </a:bodyPr>
          <a:lstStyle/>
          <a:p>
            <a:pPr algn="just" eaLnBrk="0" fontAlgn="base" hangingPunct="0">
              <a:spcBef>
                <a:spcPct val="0"/>
              </a:spcBef>
              <a:spcAft>
                <a:spcPct val="0"/>
              </a:spcAft>
            </a:pPr>
            <a:r>
              <a:rPr lang="es-EC" sz="1400" b="1" dirty="0">
                <a:latin typeface="+mj-lt"/>
                <a:ea typeface="Calibri" pitchFamily="34" charset="0"/>
                <a:cs typeface="Times New Roman" pitchFamily="18" charset="0"/>
              </a:rPr>
              <a:t>4. </a:t>
            </a:r>
            <a:r>
              <a:rPr lang="es-MX" sz="1400" dirty="0">
                <a:latin typeface="+mj-lt"/>
                <a:ea typeface="Calibri" pitchFamily="34" charset="0"/>
                <a:cs typeface="Calibri" pitchFamily="34" charset="0"/>
              </a:rPr>
              <a:t>Cuando el cultivo es el mismo dentro y fuera del segmento (Cebada) y la PP tiene la vivienda junto al cultivo pero ubicada fuera del segmento, debe registrarse la superficie ocupada por la vivienda en el capítulo 2, con código 2 en la columna 1 (fuera del segmento), registrar la totalidad de la cebada por la continuidad del cultivo. </a:t>
            </a:r>
            <a:endParaRPr lang="es-EC" sz="1400" dirty="0">
              <a:latin typeface="+mj-lt"/>
              <a:cs typeface="Arial" pitchFamily="34" charset="0"/>
            </a:endParaRPr>
          </a:p>
        </p:txBody>
      </p:sp>
      <p:sp>
        <p:nvSpPr>
          <p:cNvPr id="5" name="6 Rectángulo"/>
          <p:cNvSpPr/>
          <p:nvPr/>
        </p:nvSpPr>
        <p:spPr>
          <a:xfrm>
            <a:off x="834886" y="3886123"/>
            <a:ext cx="10681251" cy="1169551"/>
          </a:xfrm>
          <a:prstGeom prst="rect">
            <a:avLst/>
          </a:prstGeom>
        </p:spPr>
        <p:txBody>
          <a:bodyPr wrap="square">
            <a:spAutoFit/>
          </a:bodyPr>
          <a:lstStyle/>
          <a:p>
            <a:pPr algn="just" eaLnBrk="0" fontAlgn="base" hangingPunct="0">
              <a:spcBef>
                <a:spcPct val="0"/>
              </a:spcBef>
              <a:spcAft>
                <a:spcPct val="0"/>
              </a:spcAft>
            </a:pPr>
            <a:r>
              <a:rPr lang="es-EC" sz="1400" b="1" dirty="0">
                <a:latin typeface="+mj-lt"/>
                <a:ea typeface="Calibri" pitchFamily="34" charset="0"/>
                <a:cs typeface="Times New Roman" pitchFamily="18" charset="0"/>
              </a:rPr>
              <a:t>5. </a:t>
            </a:r>
            <a:r>
              <a:rPr lang="es-MX" sz="1400" dirty="0">
                <a:latin typeface="+mj-lt"/>
              </a:rPr>
              <a:t>Cuando un carretero se encuentra en medio de un segmento, se debe preguntar si es de acceso público o privado; en caso de ser de acceso público se debe registrar en cuestionario independiente como 9999 en categoría otros usos; pero siendo de acceso privado y de uso exclusivo de la persona Responsable el encuestador debe registrar el mismo como otro terreno en el cuestionario asignado a esta PR o PP. Se debe aplicar este mismo procedimiento para las quebradas.</a:t>
            </a:r>
            <a:endParaRPr lang="es-EC" sz="1400" dirty="0">
              <a:latin typeface="+mj-lt"/>
              <a:cs typeface="Arial" pitchFamily="34" charset="0"/>
            </a:endParaRPr>
          </a:p>
        </p:txBody>
      </p:sp>
      <p:pic>
        <p:nvPicPr>
          <p:cNvPr id="6" name="0 Imagen"/>
          <p:cNvPicPr/>
          <p:nvPr/>
        </p:nvPicPr>
        <p:blipFill>
          <a:blip r:embed="rId2" cstate="print">
            <a:extLst>
              <a:ext uri="{28A0092B-C50C-407E-A947-70E740481C1C}">
                <a14:useLocalDpi xmlns:a14="http://schemas.microsoft.com/office/drawing/2010/main" val="0"/>
              </a:ext>
            </a:extLst>
          </a:blip>
          <a:stretch>
            <a:fillRect/>
          </a:stretch>
        </p:blipFill>
        <p:spPr>
          <a:xfrm>
            <a:off x="4775200" y="1667709"/>
            <a:ext cx="1824856" cy="2125357"/>
          </a:xfrm>
          <a:prstGeom prst="rect">
            <a:avLst/>
          </a:prstGeom>
        </p:spPr>
      </p:pic>
      <p:pic>
        <p:nvPicPr>
          <p:cNvPr id="7" name="0 Imagen"/>
          <p:cNvPicPr/>
          <p:nvPr/>
        </p:nvPicPr>
        <p:blipFill>
          <a:blip r:embed="rId3" cstate="print">
            <a:extLst>
              <a:ext uri="{28A0092B-C50C-407E-A947-70E740481C1C}">
                <a14:useLocalDpi xmlns:a14="http://schemas.microsoft.com/office/drawing/2010/main" val="0"/>
              </a:ext>
            </a:extLst>
          </a:blip>
          <a:stretch>
            <a:fillRect/>
          </a:stretch>
        </p:blipFill>
        <p:spPr>
          <a:xfrm>
            <a:off x="4079732" y="5055674"/>
            <a:ext cx="4573938" cy="1743068"/>
          </a:xfrm>
          <a:prstGeom prst="rect">
            <a:avLst/>
          </a:prstGeom>
        </p:spPr>
      </p:pic>
    </p:spTree>
    <p:extLst>
      <p:ext uri="{BB962C8B-B14F-4D97-AF65-F5344CB8AC3E}">
        <p14:creationId xmlns:p14="http://schemas.microsoft.com/office/powerpoint/2010/main" val="1185692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1"/>
          </p:nvPr>
        </p:nvSpPr>
        <p:spPr>
          <a:xfrm>
            <a:off x="2080944" y="3850582"/>
            <a:ext cx="7077075" cy="628650"/>
          </a:xfrm>
        </p:spPr>
        <p:txBody>
          <a:bodyPr/>
          <a:lstStyle/>
          <a:p>
            <a:r>
              <a:rPr lang="es-419" dirty="0"/>
              <a:t>ESPAC</a:t>
            </a:r>
          </a:p>
          <a:p>
            <a:endParaRPr lang="es-EC" dirty="0"/>
          </a:p>
        </p:txBody>
      </p:sp>
      <p:sp>
        <p:nvSpPr>
          <p:cNvPr id="5" name="Título 1">
            <a:extLst>
              <a:ext uri="{FF2B5EF4-FFF2-40B4-BE49-F238E27FC236}">
                <a16:creationId xmlns:a16="http://schemas.microsoft.com/office/drawing/2014/main" xmlns="" id="{D8774E8C-AF5C-BA44-B263-0035EA65EA14}"/>
              </a:ext>
            </a:extLst>
          </p:cNvPr>
          <p:cNvSpPr>
            <a:spLocks noGrp="1"/>
          </p:cNvSpPr>
          <p:nvPr>
            <p:ph type="title"/>
          </p:nvPr>
        </p:nvSpPr>
        <p:spPr>
          <a:xfrm>
            <a:off x="2557153" y="2819431"/>
            <a:ext cx="7077694" cy="829703"/>
          </a:xfrm>
        </p:spPr>
        <p:txBody>
          <a:bodyPr>
            <a:normAutofit fontScale="90000"/>
          </a:bodyPr>
          <a:lstStyle/>
          <a:p>
            <a:r>
              <a:rPr lang="es-419" dirty="0" smtClean="0">
                <a:latin typeface="Century Gothic" panose="020B0502020202020204" pitchFamily="34" charset="0"/>
              </a:rPr>
              <a:t>Objetivo y ficha técnica</a:t>
            </a:r>
            <a:endParaRPr lang="es-419" dirty="0">
              <a:latin typeface="Century Gothic" panose="020B0502020202020204" pitchFamily="34" charset="0"/>
            </a:endParaRPr>
          </a:p>
        </p:txBody>
      </p:sp>
    </p:spTree>
    <p:extLst>
      <p:ext uri="{BB962C8B-B14F-4D97-AF65-F5344CB8AC3E}">
        <p14:creationId xmlns:p14="http://schemas.microsoft.com/office/powerpoint/2010/main" val="27308073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461863" y="1047763"/>
            <a:ext cx="11165693" cy="738664"/>
          </a:xfrm>
          <a:prstGeom prst="rect">
            <a:avLst/>
          </a:prstGeom>
        </p:spPr>
        <p:txBody>
          <a:bodyPr wrap="square">
            <a:spAutoFit/>
          </a:bodyPr>
          <a:lstStyle/>
          <a:p>
            <a:pPr algn="just" eaLnBrk="0" fontAlgn="base" hangingPunct="0">
              <a:spcBef>
                <a:spcPct val="0"/>
              </a:spcBef>
              <a:spcAft>
                <a:spcPct val="0"/>
              </a:spcAft>
            </a:pPr>
            <a:r>
              <a:rPr lang="es-MX" sz="1400" b="1" dirty="0">
                <a:ea typeface="Calibri" pitchFamily="34" charset="0"/>
                <a:cs typeface="Times New Roman" pitchFamily="18" charset="0"/>
              </a:rPr>
              <a:t>6.</a:t>
            </a:r>
            <a:r>
              <a:rPr lang="es-MX" sz="1400" dirty="0">
                <a:ea typeface="Calibri" pitchFamily="34" charset="0"/>
                <a:cs typeface="Times New Roman" pitchFamily="18" charset="0"/>
              </a:rPr>
              <a:t> Los ríos y esteros deben ser registrados siempre en cuestionarios 9999 considerando que “los recursos hídricos son parte del patrimonio natural del Estado” (LEY ORGÁNICA DE RECURSOS HÍDRICOS, USOS Y APROVECHAMIENTO DEL AGUA), en la categoría de otros usos</a:t>
            </a:r>
            <a:r>
              <a:rPr lang="es-MX" sz="1400" dirty="0" smtClean="0">
                <a:ea typeface="Calibri" pitchFamily="34" charset="0"/>
                <a:cs typeface="Times New Roman" pitchFamily="18" charset="0"/>
              </a:rPr>
              <a:t>.</a:t>
            </a:r>
            <a:endParaRPr lang="es-EC" sz="1400" dirty="0"/>
          </a:p>
        </p:txBody>
      </p:sp>
      <p:pic>
        <p:nvPicPr>
          <p:cNvPr id="6" name="0 Imagen"/>
          <p:cNvPicPr/>
          <p:nvPr/>
        </p:nvPicPr>
        <p:blipFill>
          <a:blip r:embed="rId2" cstate="print">
            <a:extLst>
              <a:ext uri="{28A0092B-C50C-407E-A947-70E740481C1C}">
                <a14:useLocalDpi xmlns:a14="http://schemas.microsoft.com/office/drawing/2010/main" val="0"/>
              </a:ext>
            </a:extLst>
          </a:blip>
          <a:stretch>
            <a:fillRect/>
          </a:stretch>
        </p:blipFill>
        <p:spPr>
          <a:xfrm>
            <a:off x="4539945" y="1786427"/>
            <a:ext cx="3652195" cy="2056477"/>
          </a:xfrm>
          <a:prstGeom prst="rect">
            <a:avLst/>
          </a:prstGeom>
        </p:spPr>
      </p:pic>
      <p:sp>
        <p:nvSpPr>
          <p:cNvPr id="7" name="5 Rectángulo"/>
          <p:cNvSpPr/>
          <p:nvPr/>
        </p:nvSpPr>
        <p:spPr>
          <a:xfrm>
            <a:off x="461863" y="3996792"/>
            <a:ext cx="10609563" cy="523220"/>
          </a:xfrm>
          <a:prstGeom prst="rect">
            <a:avLst/>
          </a:prstGeom>
        </p:spPr>
        <p:txBody>
          <a:bodyPr wrap="square">
            <a:spAutoFit/>
          </a:bodyPr>
          <a:lstStyle/>
          <a:p>
            <a:pPr algn="just" eaLnBrk="0" fontAlgn="base" hangingPunct="0">
              <a:spcBef>
                <a:spcPct val="0"/>
              </a:spcBef>
              <a:spcAft>
                <a:spcPct val="0"/>
              </a:spcAft>
            </a:pPr>
            <a:r>
              <a:rPr lang="es-MX" sz="1400" b="1" dirty="0">
                <a:latin typeface="+mj-lt"/>
                <a:ea typeface="Calibri" pitchFamily="34" charset="0"/>
                <a:cs typeface="Times New Roman" pitchFamily="18" charset="0"/>
              </a:rPr>
              <a:t>7.</a:t>
            </a:r>
            <a:r>
              <a:rPr lang="es-MX" sz="1400" dirty="0">
                <a:latin typeface="+mj-lt"/>
                <a:ea typeface="Calibri" pitchFamily="34" charset="0"/>
                <a:cs typeface="Times New Roman" pitchFamily="18" charset="0"/>
              </a:rPr>
              <a:t> Si el terreno se encuentra divido por un accidente geográfico, aunque tenga el mismo cultivo, este deberá ser registrado como dos terrenos diferentes</a:t>
            </a:r>
            <a:r>
              <a:rPr lang="es-MX" sz="1400" dirty="0" smtClean="0">
                <a:latin typeface="+mj-lt"/>
                <a:ea typeface="Calibri" pitchFamily="34" charset="0"/>
                <a:cs typeface="Times New Roman" pitchFamily="18" charset="0"/>
              </a:rPr>
              <a:t>.</a:t>
            </a:r>
            <a:endParaRPr lang="es-EC" sz="1400" dirty="0">
              <a:latin typeface="+mj-lt"/>
            </a:endParaRPr>
          </a:p>
        </p:txBody>
      </p:sp>
      <p:pic>
        <p:nvPicPr>
          <p:cNvPr id="8" name="0 Imagen"/>
          <p:cNvPicPr/>
          <p:nvPr/>
        </p:nvPicPr>
        <p:blipFill>
          <a:blip r:embed="rId3" cstate="print">
            <a:extLst>
              <a:ext uri="{28A0092B-C50C-407E-A947-70E740481C1C}">
                <a14:useLocalDpi xmlns:a14="http://schemas.microsoft.com/office/drawing/2010/main" val="0"/>
              </a:ext>
            </a:extLst>
          </a:blip>
          <a:stretch>
            <a:fillRect/>
          </a:stretch>
        </p:blipFill>
        <p:spPr>
          <a:xfrm>
            <a:off x="1879619" y="4520012"/>
            <a:ext cx="3229364" cy="2245227"/>
          </a:xfrm>
          <a:prstGeom prst="rect">
            <a:avLst/>
          </a:prstGeom>
        </p:spPr>
      </p:pic>
      <p:grpSp>
        <p:nvGrpSpPr>
          <p:cNvPr id="9" name="8 Grupo"/>
          <p:cNvGrpSpPr/>
          <p:nvPr/>
        </p:nvGrpSpPr>
        <p:grpSpPr>
          <a:xfrm>
            <a:off x="5244825" y="5051502"/>
            <a:ext cx="936103" cy="803064"/>
            <a:chOff x="1695262" y="6983729"/>
            <a:chExt cx="1669011" cy="948690"/>
          </a:xfrm>
        </p:grpSpPr>
        <p:pic>
          <p:nvPicPr>
            <p:cNvPr id="10" name="Picture 2"/>
            <p:cNvPicPr>
              <a:picLocks noChangeAspect="1" noChangeArrowheads="1"/>
            </p:cNvPicPr>
            <p:nvPr/>
          </p:nvPicPr>
          <p:blipFill>
            <a:blip r:embed="rId4"/>
            <a:srcRect/>
            <a:stretch>
              <a:fillRect/>
            </a:stretch>
          </p:blipFill>
          <p:spPr bwMode="auto">
            <a:xfrm>
              <a:off x="2309034" y="7133993"/>
              <a:ext cx="879936" cy="798426"/>
            </a:xfrm>
            <a:prstGeom prst="rect">
              <a:avLst/>
            </a:prstGeom>
            <a:noFill/>
            <a:ln w="9525">
              <a:noFill/>
              <a:miter lim="800000"/>
              <a:headEnd/>
              <a:tailEnd/>
            </a:ln>
          </p:spPr>
        </p:pic>
        <p:sp>
          <p:nvSpPr>
            <p:cNvPr id="11" name="10 CuadroTexto"/>
            <p:cNvSpPr txBox="1"/>
            <p:nvPr/>
          </p:nvSpPr>
          <p:spPr>
            <a:xfrm>
              <a:off x="1695262" y="6983729"/>
              <a:ext cx="1669011" cy="254512"/>
            </a:xfrm>
            <a:prstGeom prst="rect">
              <a:avLst/>
            </a:prstGeom>
            <a:noFill/>
          </p:spPr>
          <p:txBody>
            <a:bodyPr wrap="square" rtlCol="0">
              <a:spAutoFit/>
            </a:bodyPr>
            <a:lstStyle/>
            <a:p>
              <a:pPr algn="ctr"/>
              <a:r>
                <a:rPr lang="es-EC" sz="800" b="1" dirty="0">
                  <a:solidFill>
                    <a:schemeClr val="tx2"/>
                  </a:solidFill>
                  <a:effectLst>
                    <a:outerShdw blurRad="38100" dist="38100" dir="2700000" algn="tl">
                      <a:srgbClr val="000000">
                        <a:alpha val="43137"/>
                      </a:srgbClr>
                    </a:outerShdw>
                  </a:effectLst>
                  <a:latin typeface="Comic Sans MS" pitchFamily="66" charset="0"/>
                </a:rPr>
                <a:t>IMPORTANTE</a:t>
              </a:r>
            </a:p>
          </p:txBody>
        </p:sp>
      </p:grpSp>
      <p:sp>
        <p:nvSpPr>
          <p:cNvPr id="12" name="Rectangle 4"/>
          <p:cNvSpPr>
            <a:spLocks noChangeArrowheads="1"/>
          </p:cNvSpPr>
          <p:nvPr/>
        </p:nvSpPr>
        <p:spPr bwMode="auto">
          <a:xfrm>
            <a:off x="6366042" y="4793358"/>
            <a:ext cx="4988148" cy="1446550"/>
          </a:xfrm>
          <a:prstGeom prst="rect">
            <a:avLst/>
          </a:prstGeom>
          <a:ln>
            <a:solidFill>
              <a:srgbClr val="FF0000"/>
            </a:solidFill>
            <a:headEnd/>
            <a:tailEnd/>
          </a:ln>
          <a:effectLst>
            <a:innerShdw blurRad="63500" dist="50800" dir="18900000">
              <a:prstClr val="black">
                <a:alpha val="50000"/>
              </a:prstClr>
            </a:innerShdw>
          </a:effec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r>
              <a:rPr lang="es-ES" sz="1100" b="1" dirty="0">
                <a:solidFill>
                  <a:schemeClr val="tx1"/>
                </a:solidFill>
                <a:latin typeface="Calibri" pitchFamily="34" charset="0"/>
                <a:ea typeface="Calibri" pitchFamily="34" charset="0"/>
                <a:cs typeface="Calibri" pitchFamily="34" charset="0"/>
              </a:rPr>
              <a:t>Nota: </a:t>
            </a:r>
            <a:r>
              <a:rPr lang="es-ES" sz="1100" dirty="0"/>
              <a:t>Todos los ríos y esteros se registran en cuestionario 9999 en categoría otros usos; las quebradas se registrarán en el mismo cuestionario asignado a la persona responsable cuando se encuentran formando parte del predio (finca), si la quebrada no tiene dueño  y presenta vegetación arbustiva se registra en un cuestionario </a:t>
            </a:r>
            <a:r>
              <a:rPr lang="es-ES" sz="1100" b="1" dirty="0">
                <a:solidFill>
                  <a:srgbClr val="FF0000"/>
                </a:solidFill>
              </a:rPr>
              <a:t>diferente </a:t>
            </a:r>
            <a:r>
              <a:rPr lang="es-ES" sz="1100" dirty="0"/>
              <a:t>al 9999, como montes y bosques, mientras que las que se encuentran secas o sin vegetación se deben registrar como otros usos en el cuestionario 9999.</a:t>
            </a:r>
            <a:endParaRPr lang="es-EC" sz="1100" dirty="0"/>
          </a:p>
        </p:txBody>
      </p:sp>
    </p:spTree>
    <p:extLst>
      <p:ext uri="{BB962C8B-B14F-4D97-AF65-F5344CB8AC3E}">
        <p14:creationId xmlns:p14="http://schemas.microsoft.com/office/powerpoint/2010/main" val="20403771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Lst>
          </a:blip>
          <a:stretch>
            <a:fillRect/>
          </a:stretch>
        </p:blipFill>
        <p:spPr>
          <a:xfrm>
            <a:off x="1604266" y="776912"/>
            <a:ext cx="8713778" cy="6021276"/>
          </a:xfrm>
          <a:prstGeom prst="rect">
            <a:avLst/>
          </a:prstGeom>
        </p:spPr>
      </p:pic>
      <p:sp>
        <p:nvSpPr>
          <p:cNvPr id="5" name="Título 1"/>
          <p:cNvSpPr>
            <a:spLocks noGrp="1"/>
          </p:cNvSpPr>
          <p:nvPr>
            <p:ph type="title"/>
          </p:nvPr>
        </p:nvSpPr>
        <p:spPr>
          <a:xfrm>
            <a:off x="1072677" y="246888"/>
            <a:ext cx="7227771" cy="530024"/>
          </a:xfrm>
        </p:spPr>
        <p:txBody>
          <a:bodyPr>
            <a:normAutofit/>
          </a:bodyPr>
          <a:lstStyle/>
          <a:p>
            <a:r>
              <a:rPr lang="es-MX" sz="2000" dirty="0" smtClean="0">
                <a:latin typeface="Century Gothic" panose="020B0502020202020204" pitchFamily="34" charset="0"/>
              </a:rPr>
              <a:t>DELIMITACIÓN ORTO-FOTOGRAFÍA</a:t>
            </a:r>
            <a:endParaRPr lang="es-EC" sz="2000" dirty="0">
              <a:latin typeface="Century Gothic" panose="020B0502020202020204" pitchFamily="34" charset="0"/>
            </a:endParaRPr>
          </a:p>
        </p:txBody>
      </p:sp>
    </p:spTree>
    <p:extLst>
      <p:ext uri="{BB962C8B-B14F-4D97-AF65-F5344CB8AC3E}">
        <p14:creationId xmlns:p14="http://schemas.microsoft.com/office/powerpoint/2010/main" val="27449363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 xmlns:a16="http://schemas.microsoft.com/office/drawing/2014/main" id="{1EABEE1A-3E7B-422B-B1D6-95A6C60F9FAD}"/>
              </a:ext>
            </a:extLst>
          </p:cNvPr>
          <p:cNvPicPr>
            <a:picLocks noChangeAspect="1"/>
          </p:cNvPicPr>
          <p:nvPr/>
        </p:nvPicPr>
        <p:blipFill>
          <a:blip r:embed="rId2"/>
          <a:stretch>
            <a:fillRect/>
          </a:stretch>
        </p:blipFill>
        <p:spPr>
          <a:xfrm>
            <a:off x="152481" y="225083"/>
            <a:ext cx="6983435" cy="4628270"/>
          </a:xfrm>
          <a:prstGeom prst="rect">
            <a:avLst/>
          </a:prstGeom>
        </p:spPr>
      </p:pic>
      <p:pic>
        <p:nvPicPr>
          <p:cNvPr id="5" name="Imagen 4">
            <a:extLst>
              <a:ext uri="{FF2B5EF4-FFF2-40B4-BE49-F238E27FC236}">
                <a16:creationId xmlns="" xmlns:a16="http://schemas.microsoft.com/office/drawing/2014/main" id="{6E77B8C5-EFA8-405D-AF38-FB9C7E4E3801}"/>
              </a:ext>
            </a:extLst>
          </p:cNvPr>
          <p:cNvPicPr>
            <a:picLocks noChangeAspect="1"/>
          </p:cNvPicPr>
          <p:nvPr/>
        </p:nvPicPr>
        <p:blipFill>
          <a:blip r:embed="rId3"/>
          <a:stretch>
            <a:fillRect/>
          </a:stretch>
        </p:blipFill>
        <p:spPr>
          <a:xfrm>
            <a:off x="7026797" y="1505243"/>
            <a:ext cx="5012722" cy="4995496"/>
          </a:xfrm>
          <a:prstGeom prst="rect">
            <a:avLst/>
          </a:prstGeom>
        </p:spPr>
      </p:pic>
      <p:sp>
        <p:nvSpPr>
          <p:cNvPr id="6" name="CuadroTexto 5">
            <a:extLst>
              <a:ext uri="{FF2B5EF4-FFF2-40B4-BE49-F238E27FC236}">
                <a16:creationId xmlns="" xmlns:a16="http://schemas.microsoft.com/office/drawing/2014/main" id="{875F8236-473E-4A59-AF7E-6D1D3881960A}"/>
              </a:ext>
            </a:extLst>
          </p:cNvPr>
          <p:cNvSpPr txBox="1"/>
          <p:nvPr/>
        </p:nvSpPr>
        <p:spPr>
          <a:xfrm>
            <a:off x="1659988" y="5332045"/>
            <a:ext cx="4768947" cy="584775"/>
          </a:xfrm>
          <a:prstGeom prst="rect">
            <a:avLst/>
          </a:prstGeom>
          <a:noFill/>
        </p:spPr>
        <p:txBody>
          <a:bodyPr wrap="square" rtlCol="0">
            <a:spAutoFit/>
          </a:bodyPr>
          <a:lstStyle/>
          <a:p>
            <a:pPr algn="just"/>
            <a:r>
              <a:rPr lang="es-MX" sz="1600" b="1" dirty="0"/>
              <a:t>Los cuestionarios especiales también van  delimitados y codificados en la </a:t>
            </a:r>
            <a:r>
              <a:rPr lang="es-MX" sz="1600" b="1" dirty="0" smtClean="0"/>
              <a:t>orto-foto</a:t>
            </a:r>
            <a:endParaRPr lang="es-EC" sz="1600" b="1" dirty="0"/>
          </a:p>
        </p:txBody>
      </p:sp>
      <p:cxnSp>
        <p:nvCxnSpPr>
          <p:cNvPr id="7" name="Conector recto de flecha 6">
            <a:extLst>
              <a:ext uri="{FF2B5EF4-FFF2-40B4-BE49-F238E27FC236}">
                <a16:creationId xmlns="" xmlns:a16="http://schemas.microsoft.com/office/drawing/2014/main" id="{F094B79F-5F0D-4073-A21A-036F6CC8B93B}"/>
              </a:ext>
            </a:extLst>
          </p:cNvPr>
          <p:cNvCxnSpPr/>
          <p:nvPr/>
        </p:nvCxnSpPr>
        <p:spPr>
          <a:xfrm flipH="1">
            <a:off x="6428935" y="3291840"/>
            <a:ext cx="1026942" cy="236337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Conector recto 7">
            <a:extLst>
              <a:ext uri="{FF2B5EF4-FFF2-40B4-BE49-F238E27FC236}">
                <a16:creationId xmlns="" xmlns:a16="http://schemas.microsoft.com/office/drawing/2014/main" id="{04AAE97C-EB7F-4539-A959-062BD013790E}"/>
              </a:ext>
            </a:extLst>
          </p:cNvPr>
          <p:cNvCxnSpPr/>
          <p:nvPr/>
        </p:nvCxnSpPr>
        <p:spPr>
          <a:xfrm flipH="1" flipV="1">
            <a:off x="6428935" y="5655211"/>
            <a:ext cx="1895543" cy="182881"/>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9" name="Conector recto 8">
            <a:extLst>
              <a:ext uri="{FF2B5EF4-FFF2-40B4-BE49-F238E27FC236}">
                <a16:creationId xmlns="" xmlns:a16="http://schemas.microsoft.com/office/drawing/2014/main" id="{E9FE5DA0-BF5A-4FEE-94A6-FF208C363B19}"/>
              </a:ext>
            </a:extLst>
          </p:cNvPr>
          <p:cNvCxnSpPr/>
          <p:nvPr/>
        </p:nvCxnSpPr>
        <p:spPr>
          <a:xfrm flipH="1">
            <a:off x="6428935" y="5254282"/>
            <a:ext cx="4232031" cy="40092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Elipse 9">
            <a:extLst>
              <a:ext uri="{FF2B5EF4-FFF2-40B4-BE49-F238E27FC236}">
                <a16:creationId xmlns="" xmlns:a16="http://schemas.microsoft.com/office/drawing/2014/main" id="{19F5C510-CECE-47AF-946D-8CE90D86EA44}"/>
              </a:ext>
            </a:extLst>
          </p:cNvPr>
          <p:cNvSpPr/>
          <p:nvPr/>
        </p:nvSpPr>
        <p:spPr>
          <a:xfrm>
            <a:off x="7244862" y="2489982"/>
            <a:ext cx="970670" cy="8018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1" name="Elipse 10">
            <a:extLst>
              <a:ext uri="{FF2B5EF4-FFF2-40B4-BE49-F238E27FC236}">
                <a16:creationId xmlns="" xmlns:a16="http://schemas.microsoft.com/office/drawing/2014/main" id="{60C18B21-697C-4511-8ABC-1A878401907D}"/>
              </a:ext>
            </a:extLst>
          </p:cNvPr>
          <p:cNvSpPr/>
          <p:nvPr/>
        </p:nvSpPr>
        <p:spPr>
          <a:xfrm>
            <a:off x="10660966" y="4853353"/>
            <a:ext cx="970670" cy="8018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3" name="Elipse 12">
            <a:extLst>
              <a:ext uri="{FF2B5EF4-FFF2-40B4-BE49-F238E27FC236}">
                <a16:creationId xmlns="" xmlns:a16="http://schemas.microsoft.com/office/drawing/2014/main" id="{76B7BB0E-90FB-4F1D-B297-31A3ADF85736}"/>
              </a:ext>
            </a:extLst>
          </p:cNvPr>
          <p:cNvSpPr/>
          <p:nvPr/>
        </p:nvSpPr>
        <p:spPr>
          <a:xfrm>
            <a:off x="8358547" y="5406682"/>
            <a:ext cx="970670" cy="8018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extLst>
      <p:ext uri="{BB962C8B-B14F-4D97-AF65-F5344CB8AC3E}">
        <p14:creationId xmlns:p14="http://schemas.microsoft.com/office/powerpoint/2010/main" val="11931694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1 Título"/>
          <p:cNvSpPr txBox="1">
            <a:spLocks/>
          </p:cNvSpPr>
          <p:nvPr/>
        </p:nvSpPr>
        <p:spPr>
          <a:xfrm>
            <a:off x="1041896" y="432549"/>
            <a:ext cx="7227771" cy="53002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r>
              <a:rPr lang="es-EC" dirty="0" smtClean="0">
                <a:latin typeface="Century Gothic" panose="020B0502020202020204" pitchFamily="34" charset="0"/>
              </a:rPr>
              <a:t>Procedimiento segmentos estrato 4</a:t>
            </a:r>
            <a:endParaRPr lang="es-EC" dirty="0">
              <a:latin typeface="Century Gothic" panose="020B0502020202020204" pitchFamily="34" charset="0"/>
            </a:endParaRPr>
          </a:p>
        </p:txBody>
      </p:sp>
      <p:graphicFrame>
        <p:nvGraphicFramePr>
          <p:cNvPr id="9" name="6 Diagrama"/>
          <p:cNvGraphicFramePr/>
          <p:nvPr>
            <p:extLst>
              <p:ext uri="{D42A27DB-BD31-4B8C-83A1-F6EECF244321}">
                <p14:modId xmlns:p14="http://schemas.microsoft.com/office/powerpoint/2010/main" val="1584895726"/>
              </p:ext>
            </p:extLst>
          </p:nvPr>
        </p:nvGraphicFramePr>
        <p:xfrm>
          <a:off x="-181898" y="1893361"/>
          <a:ext cx="7682859" cy="40601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8 Elipse"/>
          <p:cNvSpPr/>
          <p:nvPr/>
        </p:nvSpPr>
        <p:spPr>
          <a:xfrm>
            <a:off x="908419" y="2133507"/>
            <a:ext cx="1282535" cy="129441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sz="3600" b="1" dirty="0"/>
              <a:t>1.</a:t>
            </a:r>
          </a:p>
        </p:txBody>
      </p:sp>
      <p:sp>
        <p:nvSpPr>
          <p:cNvPr id="11" name="10 Elipse"/>
          <p:cNvSpPr/>
          <p:nvPr/>
        </p:nvSpPr>
        <p:spPr>
          <a:xfrm>
            <a:off x="912011" y="4438570"/>
            <a:ext cx="1282535" cy="1294410"/>
          </a:xfrm>
          <a:prstGeom prst="ellipse">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sz="3600" b="1" dirty="0"/>
              <a:t>2.</a:t>
            </a:r>
          </a:p>
        </p:txBody>
      </p:sp>
      <p:grpSp>
        <p:nvGrpSpPr>
          <p:cNvPr id="12" name="Grupo 11"/>
          <p:cNvGrpSpPr/>
          <p:nvPr/>
        </p:nvGrpSpPr>
        <p:grpSpPr>
          <a:xfrm>
            <a:off x="7755083" y="3149281"/>
            <a:ext cx="3240000" cy="3242189"/>
            <a:chOff x="7665110" y="2948285"/>
            <a:chExt cx="3240000" cy="3242189"/>
          </a:xfrm>
        </p:grpSpPr>
        <p:sp>
          <p:nvSpPr>
            <p:cNvPr id="13" name="Rectángulo 12"/>
            <p:cNvSpPr/>
            <p:nvPr/>
          </p:nvSpPr>
          <p:spPr>
            <a:xfrm>
              <a:off x="7665110" y="2950474"/>
              <a:ext cx="3240000" cy="3240000"/>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14" name="Conector recto 13"/>
            <p:cNvCxnSpPr>
              <a:stCxn id="13" idx="0"/>
              <a:endCxn id="13" idx="2"/>
            </p:cNvCxnSpPr>
            <p:nvPr/>
          </p:nvCxnSpPr>
          <p:spPr>
            <a:xfrm>
              <a:off x="9285110" y="2950474"/>
              <a:ext cx="0" cy="324000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Rectángulo 14"/>
            <p:cNvSpPr/>
            <p:nvPr/>
          </p:nvSpPr>
          <p:spPr>
            <a:xfrm>
              <a:off x="7665110" y="2948285"/>
              <a:ext cx="380908" cy="400110"/>
            </a:xfrm>
            <a:prstGeom prst="rect">
              <a:avLst/>
            </a:prstGeom>
            <a:noFill/>
          </p:spPr>
          <p:txBody>
            <a:bodyPr wrap="square" lIns="91440" tIns="45720" rIns="91440" bIns="45720">
              <a:spAutoFit/>
            </a:bodyPr>
            <a:lstStyle/>
            <a:p>
              <a:pPr algn="ctr"/>
              <a:r>
                <a:rPr lang="es-ES" sz="2000" b="1" cap="none" spc="0" dirty="0">
                  <a:ln w="0"/>
                  <a:solidFill>
                    <a:schemeClr val="tx1"/>
                  </a:solidFill>
                  <a:effectLst>
                    <a:outerShdw blurRad="38100" dist="19050" dir="2700000" algn="tl" rotWithShape="0">
                      <a:schemeClr val="dk1">
                        <a:alpha val="40000"/>
                      </a:schemeClr>
                    </a:outerShdw>
                  </a:effectLst>
                </a:rPr>
                <a:t>W</a:t>
              </a:r>
            </a:p>
          </p:txBody>
        </p:sp>
        <p:sp>
          <p:nvSpPr>
            <p:cNvPr id="16" name="Rectángulo 15"/>
            <p:cNvSpPr/>
            <p:nvPr/>
          </p:nvSpPr>
          <p:spPr>
            <a:xfrm>
              <a:off x="10523946" y="2956282"/>
              <a:ext cx="380908" cy="400110"/>
            </a:xfrm>
            <a:prstGeom prst="rect">
              <a:avLst/>
            </a:prstGeom>
            <a:noFill/>
          </p:spPr>
          <p:txBody>
            <a:bodyPr wrap="square" lIns="91440" tIns="45720" rIns="91440" bIns="45720">
              <a:spAutoFit/>
            </a:bodyPr>
            <a:lstStyle/>
            <a:p>
              <a:pPr algn="ctr"/>
              <a:r>
                <a:rPr lang="es-ES" sz="2000" b="1" dirty="0">
                  <a:ln w="0"/>
                  <a:effectLst>
                    <a:outerShdw blurRad="38100" dist="19050" dir="2700000" algn="tl" rotWithShape="0">
                      <a:schemeClr val="dk1">
                        <a:alpha val="40000"/>
                      </a:schemeClr>
                    </a:outerShdw>
                  </a:effectLst>
                </a:rPr>
                <a:t>X</a:t>
              </a:r>
              <a:endParaRPr lang="es-ES" sz="2000" b="1" cap="none" spc="0" dirty="0">
                <a:ln w="0"/>
                <a:solidFill>
                  <a:schemeClr val="tx1"/>
                </a:solidFill>
                <a:effectLst>
                  <a:outerShdw blurRad="38100" dist="19050" dir="2700000" algn="tl" rotWithShape="0">
                    <a:schemeClr val="dk1">
                      <a:alpha val="40000"/>
                    </a:schemeClr>
                  </a:outerShdw>
                </a:effectLst>
              </a:endParaRPr>
            </a:p>
          </p:txBody>
        </p:sp>
        <p:sp>
          <p:nvSpPr>
            <p:cNvPr id="17" name="Rectángulo 16"/>
            <p:cNvSpPr/>
            <p:nvPr/>
          </p:nvSpPr>
          <p:spPr>
            <a:xfrm>
              <a:off x="7665110" y="5774035"/>
              <a:ext cx="380908" cy="400110"/>
            </a:xfrm>
            <a:prstGeom prst="rect">
              <a:avLst/>
            </a:prstGeom>
            <a:noFill/>
          </p:spPr>
          <p:txBody>
            <a:bodyPr wrap="square" lIns="91440" tIns="45720" rIns="91440" bIns="45720">
              <a:spAutoFit/>
            </a:bodyPr>
            <a:lstStyle/>
            <a:p>
              <a:pPr algn="ctr"/>
              <a:r>
                <a:rPr lang="es-ES" sz="2000" b="1" cap="none" spc="0" dirty="0">
                  <a:ln w="0"/>
                  <a:solidFill>
                    <a:schemeClr val="tx1"/>
                  </a:solidFill>
                  <a:effectLst>
                    <a:outerShdw blurRad="38100" dist="19050" dir="2700000" algn="tl" rotWithShape="0">
                      <a:schemeClr val="dk1">
                        <a:alpha val="40000"/>
                      </a:schemeClr>
                    </a:outerShdw>
                  </a:effectLst>
                </a:rPr>
                <a:t>Z</a:t>
              </a:r>
            </a:p>
          </p:txBody>
        </p:sp>
        <p:sp>
          <p:nvSpPr>
            <p:cNvPr id="18" name="Rectángulo 17"/>
            <p:cNvSpPr/>
            <p:nvPr/>
          </p:nvSpPr>
          <p:spPr>
            <a:xfrm>
              <a:off x="10517596" y="5782032"/>
              <a:ext cx="380908" cy="400110"/>
            </a:xfrm>
            <a:prstGeom prst="rect">
              <a:avLst/>
            </a:prstGeom>
            <a:noFill/>
          </p:spPr>
          <p:txBody>
            <a:bodyPr wrap="square" lIns="91440" tIns="45720" rIns="91440" bIns="45720">
              <a:spAutoFit/>
            </a:bodyPr>
            <a:lstStyle/>
            <a:p>
              <a:pPr algn="ctr"/>
              <a:r>
                <a:rPr lang="es-ES" sz="2000" b="1" dirty="0">
                  <a:ln w="0"/>
                  <a:effectLst>
                    <a:outerShdw blurRad="38100" dist="19050" dir="2700000" algn="tl" rotWithShape="0">
                      <a:schemeClr val="dk1">
                        <a:alpha val="40000"/>
                      </a:schemeClr>
                    </a:outerShdw>
                  </a:effectLst>
                </a:rPr>
                <a:t>Y</a:t>
              </a:r>
              <a:endParaRPr lang="es-ES" sz="2000" b="1" cap="none" spc="0" dirty="0">
                <a:ln w="0"/>
                <a:solidFill>
                  <a:schemeClr val="tx1"/>
                </a:solidFill>
                <a:effectLst>
                  <a:outerShdw blurRad="38100" dist="19050" dir="2700000" algn="tl" rotWithShape="0">
                    <a:schemeClr val="dk1">
                      <a:alpha val="40000"/>
                    </a:schemeClr>
                  </a:outerShdw>
                </a:effectLst>
              </a:endParaRPr>
            </a:p>
          </p:txBody>
        </p:sp>
        <p:sp>
          <p:nvSpPr>
            <p:cNvPr id="19" name="Elipse 18"/>
            <p:cNvSpPr/>
            <p:nvPr/>
          </p:nvSpPr>
          <p:spPr>
            <a:xfrm>
              <a:off x="8835110" y="4120473"/>
              <a:ext cx="900000" cy="900000"/>
            </a:xfrm>
            <a:prstGeom prst="ellipse">
              <a:avLst/>
            </a:prstGeom>
            <a:noFill/>
            <a:ln w="19050">
              <a:solidFill>
                <a:schemeClr val="accent6"/>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0" name="Rectángulo 19"/>
            <p:cNvSpPr/>
            <p:nvPr/>
          </p:nvSpPr>
          <p:spPr>
            <a:xfrm>
              <a:off x="8694438" y="4570475"/>
              <a:ext cx="349250" cy="2006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21" name="Conector recto 20"/>
            <p:cNvCxnSpPr>
              <a:stCxn id="13" idx="1"/>
              <a:endCxn id="13" idx="3"/>
            </p:cNvCxnSpPr>
            <p:nvPr/>
          </p:nvCxnSpPr>
          <p:spPr>
            <a:xfrm>
              <a:off x="7665110" y="4570474"/>
              <a:ext cx="3240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22" name="Triángulo isósceles 21"/>
            <p:cNvSpPr/>
            <p:nvPr/>
          </p:nvSpPr>
          <p:spPr>
            <a:xfrm rot="19470541">
              <a:off x="8864119" y="4774426"/>
              <a:ext cx="98359" cy="86548"/>
            </a:xfrm>
            <a:prstGeom prst="triangl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graphicFrame>
        <p:nvGraphicFramePr>
          <p:cNvPr id="23" name="Tabla 22"/>
          <p:cNvGraphicFramePr>
            <a:graphicFrameLocks noGrp="1"/>
          </p:cNvGraphicFramePr>
          <p:nvPr>
            <p:extLst>
              <p:ext uri="{D42A27DB-BD31-4B8C-83A1-F6EECF244321}">
                <p14:modId xmlns:p14="http://schemas.microsoft.com/office/powerpoint/2010/main" val="3505188791"/>
              </p:ext>
            </p:extLst>
          </p:nvPr>
        </p:nvGraphicFramePr>
        <p:xfrm>
          <a:off x="6708083" y="2114082"/>
          <a:ext cx="5334000" cy="581025"/>
        </p:xfrm>
        <a:graphic>
          <a:graphicData uri="http://schemas.openxmlformats.org/drawingml/2006/table">
            <a:tbl>
              <a:tblPr>
                <a:tableStyleId>{E8B1032C-EA38-4F05-BA0D-38AFFFC7BED3}</a:tableStyleId>
              </a:tblPr>
              <a:tblGrid>
                <a:gridCol w="762000">
                  <a:extLst>
                    <a:ext uri="{9D8B030D-6E8A-4147-A177-3AD203B41FA5}">
                      <a16:colId xmlns:a16="http://schemas.microsoft.com/office/drawing/2014/main" xmlns="" val="20000"/>
                    </a:ext>
                  </a:extLst>
                </a:gridCol>
                <a:gridCol w="762000">
                  <a:extLst>
                    <a:ext uri="{9D8B030D-6E8A-4147-A177-3AD203B41FA5}">
                      <a16:colId xmlns:a16="http://schemas.microsoft.com/office/drawing/2014/main" xmlns="" val="20001"/>
                    </a:ext>
                  </a:extLst>
                </a:gridCol>
                <a:gridCol w="921733">
                  <a:extLst>
                    <a:ext uri="{9D8B030D-6E8A-4147-A177-3AD203B41FA5}">
                      <a16:colId xmlns:a16="http://schemas.microsoft.com/office/drawing/2014/main" xmlns="" val="20002"/>
                    </a:ext>
                  </a:extLst>
                </a:gridCol>
                <a:gridCol w="769620">
                  <a:extLst>
                    <a:ext uri="{9D8B030D-6E8A-4147-A177-3AD203B41FA5}">
                      <a16:colId xmlns:a16="http://schemas.microsoft.com/office/drawing/2014/main" xmlns="" val="20003"/>
                    </a:ext>
                  </a:extLst>
                </a:gridCol>
                <a:gridCol w="739140">
                  <a:extLst>
                    <a:ext uri="{9D8B030D-6E8A-4147-A177-3AD203B41FA5}">
                      <a16:colId xmlns:a16="http://schemas.microsoft.com/office/drawing/2014/main" xmlns="" val="20004"/>
                    </a:ext>
                  </a:extLst>
                </a:gridCol>
                <a:gridCol w="617507">
                  <a:extLst>
                    <a:ext uri="{9D8B030D-6E8A-4147-A177-3AD203B41FA5}">
                      <a16:colId xmlns:a16="http://schemas.microsoft.com/office/drawing/2014/main" xmlns="" val="20005"/>
                    </a:ext>
                  </a:extLst>
                </a:gridCol>
                <a:gridCol w="762000">
                  <a:extLst>
                    <a:ext uri="{9D8B030D-6E8A-4147-A177-3AD203B41FA5}">
                      <a16:colId xmlns:a16="http://schemas.microsoft.com/office/drawing/2014/main" xmlns="" val="20006"/>
                    </a:ext>
                  </a:extLst>
                </a:gridCol>
              </a:tblGrid>
              <a:tr h="190500">
                <a:tc>
                  <a:txBody>
                    <a:bodyPr/>
                    <a:lstStyle/>
                    <a:p>
                      <a:pPr algn="ctr" fontAlgn="b"/>
                      <a:r>
                        <a:rPr lang="es-EC" sz="1050" u="none" strike="noStrike" dirty="0">
                          <a:effectLst/>
                        </a:rPr>
                        <a:t>provincia </a:t>
                      </a:r>
                      <a:endParaRPr lang="es-EC" sz="105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s-EC" sz="1050" u="none" strike="noStrike" dirty="0">
                          <a:effectLst/>
                        </a:rPr>
                        <a:t>estrato23</a:t>
                      </a:r>
                      <a:endParaRPr lang="es-EC" sz="105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s-EC" sz="1050" u="none" strike="noStrike" dirty="0">
                          <a:effectLst/>
                        </a:rPr>
                        <a:t>serpenteante</a:t>
                      </a:r>
                      <a:endParaRPr lang="es-EC" sz="105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s-EC" sz="1050" u="none" strike="noStrike" dirty="0">
                          <a:effectLst/>
                        </a:rPr>
                        <a:t>conjuntos</a:t>
                      </a:r>
                      <a:endParaRPr lang="es-EC" sz="105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s-EC" sz="1050" u="none" strike="noStrike" dirty="0">
                          <a:effectLst/>
                        </a:rPr>
                        <a:t>replica_23</a:t>
                      </a:r>
                      <a:endParaRPr lang="es-EC" sz="1050" b="1" i="0" u="none" strike="noStrike" dirty="0">
                        <a:solidFill>
                          <a:srgbClr val="000000"/>
                        </a:solidFill>
                        <a:effectLst/>
                        <a:latin typeface="Calibri" panose="020F0502020204030204" pitchFamily="34" charset="0"/>
                      </a:endParaRPr>
                    </a:p>
                  </a:txBody>
                  <a:tcPr marL="9525" marR="9525" marT="9525" marB="0" anchor="ctr"/>
                </a:tc>
                <a:tc gridSpan="2">
                  <a:txBody>
                    <a:bodyPr/>
                    <a:lstStyle/>
                    <a:p>
                      <a:pPr algn="ctr" fontAlgn="b"/>
                      <a:r>
                        <a:rPr lang="es-EC" sz="1050" u="none" strike="noStrike" dirty="0">
                          <a:effectLst/>
                        </a:rPr>
                        <a:t>Selección</a:t>
                      </a:r>
                      <a:endParaRPr lang="es-EC" sz="1050" b="1" i="0" u="none" strike="noStrike" dirty="0">
                        <a:solidFill>
                          <a:srgbClr val="000000"/>
                        </a:solidFill>
                        <a:effectLst/>
                        <a:latin typeface="Calibri" panose="020F0502020204030204" pitchFamily="34" charset="0"/>
                      </a:endParaRPr>
                    </a:p>
                  </a:txBody>
                  <a:tcPr marL="9525" marR="9525" marT="9525" marB="0" anchor="ctr"/>
                </a:tc>
                <a:tc hMerge="1">
                  <a:txBody>
                    <a:bodyPr/>
                    <a:lstStyle/>
                    <a:p>
                      <a:endParaRPr lang="es-EC"/>
                    </a:p>
                  </a:txBody>
                  <a:tcPr/>
                </a:tc>
                <a:extLst>
                  <a:ext uri="{0D108BD9-81ED-4DB2-BD59-A6C34878D82A}">
                    <a16:rowId xmlns:a16="http://schemas.microsoft.com/office/drawing/2014/main" xmlns="" val="10000"/>
                  </a:ext>
                </a:extLst>
              </a:tr>
              <a:tr h="190500">
                <a:tc>
                  <a:txBody>
                    <a:bodyPr/>
                    <a:lstStyle/>
                    <a:p>
                      <a:pPr algn="ctr" fontAlgn="b"/>
                      <a:r>
                        <a:rPr lang="es-EC" sz="1100" u="none" strike="noStrike" dirty="0">
                          <a:effectLst/>
                        </a:rPr>
                        <a:t>1</a:t>
                      </a:r>
                      <a:endParaRPr lang="es-EC"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100" u="none" strike="noStrike" dirty="0">
                          <a:effectLst/>
                        </a:rPr>
                        <a:t>4</a:t>
                      </a:r>
                      <a:endParaRPr lang="es-EC"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100" u="none" strike="noStrike" dirty="0">
                          <a:effectLst/>
                        </a:rPr>
                        <a:t>68</a:t>
                      </a:r>
                      <a:endParaRPr lang="es-EC"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100" u="none" strike="noStrike">
                          <a:effectLst/>
                        </a:rPr>
                        <a:t>1</a:t>
                      </a:r>
                      <a:endParaRPr lang="es-EC"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100" u="none" strike="noStrike">
                          <a:effectLst/>
                        </a:rPr>
                        <a:t>6</a:t>
                      </a:r>
                      <a:endParaRPr lang="es-EC"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100" u="none" strike="noStrike" dirty="0">
                          <a:effectLst/>
                        </a:rPr>
                        <a:t>X</a:t>
                      </a:r>
                      <a:endParaRPr lang="es-EC"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100" u="none" strike="noStrike">
                          <a:effectLst/>
                        </a:rPr>
                        <a:t>Z</a:t>
                      </a:r>
                      <a:endParaRPr lang="es-EC"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1"/>
                  </a:ext>
                </a:extLst>
              </a:tr>
              <a:tr h="200025">
                <a:tc>
                  <a:txBody>
                    <a:bodyPr/>
                    <a:lstStyle/>
                    <a:p>
                      <a:pPr algn="ctr" fontAlgn="b"/>
                      <a:r>
                        <a:rPr lang="es-EC" sz="1100" u="none" strike="noStrike">
                          <a:effectLst/>
                        </a:rPr>
                        <a:t>1</a:t>
                      </a:r>
                      <a:endParaRPr lang="es-EC"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100" u="none" strike="noStrike">
                          <a:effectLst/>
                        </a:rPr>
                        <a:t>4</a:t>
                      </a:r>
                      <a:endParaRPr lang="es-EC"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100" u="none" strike="noStrike" dirty="0">
                          <a:effectLst/>
                        </a:rPr>
                        <a:t>19</a:t>
                      </a:r>
                      <a:endParaRPr lang="es-EC"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100" u="none" strike="noStrike" dirty="0">
                          <a:effectLst/>
                        </a:rPr>
                        <a:t>1</a:t>
                      </a:r>
                      <a:endParaRPr lang="es-EC"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100" u="none" strike="noStrike" dirty="0">
                          <a:effectLst/>
                        </a:rPr>
                        <a:t>7</a:t>
                      </a:r>
                      <a:endParaRPr lang="es-EC"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100" u="none" strike="noStrike" dirty="0">
                          <a:effectLst/>
                        </a:rPr>
                        <a:t>W</a:t>
                      </a:r>
                      <a:endParaRPr lang="es-EC"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100" b="0" i="0" u="none" strike="noStrike" dirty="0">
                          <a:solidFill>
                            <a:schemeClr val="tx1"/>
                          </a:solidFill>
                          <a:effectLst/>
                          <a:latin typeface="+mn-lt"/>
                        </a:rPr>
                        <a:t>Y</a:t>
                      </a:r>
                      <a:endParaRPr lang="es-EC"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8620176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17832" y="432878"/>
            <a:ext cx="8039047" cy="530024"/>
          </a:xfrm>
        </p:spPr>
        <p:txBody>
          <a:bodyPr>
            <a:normAutofit fontScale="90000"/>
          </a:bodyPr>
          <a:lstStyle/>
          <a:p>
            <a:r>
              <a:rPr lang="es-ES_tradnl" dirty="0">
                <a:latin typeface="Century Gothic" panose="020B0502020202020204" pitchFamily="34" charset="0"/>
              </a:rPr>
              <a:t>Creación de cuestionario 5555 en SM estrato 4</a:t>
            </a:r>
            <a:endParaRPr lang="es-EC" dirty="0">
              <a:latin typeface="Century Gothic" panose="020B0502020202020204" pitchFamily="34" charset="0"/>
            </a:endParaRPr>
          </a:p>
        </p:txBody>
      </p:sp>
      <p:pic>
        <p:nvPicPr>
          <p:cNvPr id="4" name="Imagen 3">
            <a:extLst>
              <a:ext uri="{FF2B5EF4-FFF2-40B4-BE49-F238E27FC236}">
                <a16:creationId xmlns="" xmlns:a16="http://schemas.microsoft.com/office/drawing/2014/main" id="{3D9A4C93-4F6E-4365-BE64-E9A1666B7056}"/>
              </a:ext>
            </a:extLst>
          </p:cNvPr>
          <p:cNvPicPr>
            <a:picLocks noChangeAspect="1"/>
          </p:cNvPicPr>
          <p:nvPr/>
        </p:nvPicPr>
        <p:blipFill>
          <a:blip r:embed="rId2"/>
          <a:stretch>
            <a:fillRect/>
          </a:stretch>
        </p:blipFill>
        <p:spPr>
          <a:xfrm>
            <a:off x="843773" y="1123287"/>
            <a:ext cx="3744855" cy="2649060"/>
          </a:xfrm>
          <a:prstGeom prst="rect">
            <a:avLst/>
          </a:prstGeom>
        </p:spPr>
      </p:pic>
      <p:pic>
        <p:nvPicPr>
          <p:cNvPr id="5" name="Imagen 4">
            <a:extLst>
              <a:ext uri="{FF2B5EF4-FFF2-40B4-BE49-F238E27FC236}">
                <a16:creationId xmlns="" xmlns:a16="http://schemas.microsoft.com/office/drawing/2014/main" id="{80D59A4A-ABFB-4B99-B0A9-5E629319F5EF}"/>
              </a:ext>
            </a:extLst>
          </p:cNvPr>
          <p:cNvPicPr>
            <a:picLocks noChangeAspect="1"/>
          </p:cNvPicPr>
          <p:nvPr/>
        </p:nvPicPr>
        <p:blipFill>
          <a:blip r:embed="rId3"/>
          <a:stretch>
            <a:fillRect/>
          </a:stretch>
        </p:blipFill>
        <p:spPr>
          <a:xfrm>
            <a:off x="1100338" y="3815976"/>
            <a:ext cx="3974426" cy="2704115"/>
          </a:xfrm>
          <a:prstGeom prst="rect">
            <a:avLst/>
          </a:prstGeom>
        </p:spPr>
      </p:pic>
      <p:sp>
        <p:nvSpPr>
          <p:cNvPr id="6" name="CuadroTexto 5">
            <a:extLst>
              <a:ext uri="{FF2B5EF4-FFF2-40B4-BE49-F238E27FC236}">
                <a16:creationId xmlns="" xmlns:a16="http://schemas.microsoft.com/office/drawing/2014/main" id="{6755B42F-67A0-4BC8-A668-E24A852B6B7D}"/>
              </a:ext>
            </a:extLst>
          </p:cNvPr>
          <p:cNvSpPr txBox="1"/>
          <p:nvPr/>
        </p:nvSpPr>
        <p:spPr>
          <a:xfrm>
            <a:off x="4675873" y="1391351"/>
            <a:ext cx="6178565" cy="1231106"/>
          </a:xfrm>
          <a:prstGeom prst="rect">
            <a:avLst/>
          </a:prstGeom>
          <a:noFill/>
        </p:spPr>
        <p:txBody>
          <a:bodyPr wrap="square" rtlCol="0">
            <a:spAutoFit/>
          </a:bodyPr>
          <a:lstStyle/>
          <a:p>
            <a:pPr algn="just"/>
            <a:r>
              <a:rPr lang="es-MX" sz="1400" dirty="0"/>
              <a:t>Cuando se trabajan los cuadrantes completos de los segmentos de estrato 4 NO es necesario crear el cuestionario especial 5555 (Subdividido)</a:t>
            </a:r>
          </a:p>
          <a:p>
            <a:pPr algn="just"/>
            <a:endParaRPr lang="es-MX" sz="1400" dirty="0"/>
          </a:p>
          <a:p>
            <a:pPr algn="just"/>
            <a:endParaRPr lang="es-EC" dirty="0"/>
          </a:p>
        </p:txBody>
      </p:sp>
      <p:grpSp>
        <p:nvGrpSpPr>
          <p:cNvPr id="7" name="Grupo 6">
            <a:extLst>
              <a:ext uri="{FF2B5EF4-FFF2-40B4-BE49-F238E27FC236}">
                <a16:creationId xmlns="" xmlns:a16="http://schemas.microsoft.com/office/drawing/2014/main" id="{9B410242-44FB-41CB-943D-00DB7CEF62FF}"/>
              </a:ext>
            </a:extLst>
          </p:cNvPr>
          <p:cNvGrpSpPr/>
          <p:nvPr/>
        </p:nvGrpSpPr>
        <p:grpSpPr>
          <a:xfrm>
            <a:off x="5715879" y="2107570"/>
            <a:ext cx="4305300" cy="4533900"/>
            <a:chOff x="5715879" y="1905678"/>
            <a:chExt cx="4305300" cy="4533900"/>
          </a:xfrm>
        </p:grpSpPr>
        <p:pic>
          <p:nvPicPr>
            <p:cNvPr id="8" name="Imagen 7">
              <a:extLst>
                <a:ext uri="{FF2B5EF4-FFF2-40B4-BE49-F238E27FC236}">
                  <a16:creationId xmlns="" xmlns:a16="http://schemas.microsoft.com/office/drawing/2014/main" id="{790BAB06-EDC7-48BD-B56D-3EC1A36662E9}"/>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5715879" y="1905678"/>
              <a:ext cx="4305300" cy="4533900"/>
            </a:xfrm>
            <a:prstGeom prst="rect">
              <a:avLst/>
            </a:prstGeom>
          </p:spPr>
        </p:pic>
        <p:cxnSp>
          <p:nvCxnSpPr>
            <p:cNvPr id="9" name="Conector recto 8">
              <a:extLst>
                <a:ext uri="{FF2B5EF4-FFF2-40B4-BE49-F238E27FC236}">
                  <a16:creationId xmlns="" xmlns:a16="http://schemas.microsoft.com/office/drawing/2014/main" id="{0F433E63-1F5F-4E16-9FE7-CF48C7D16DE4}"/>
                </a:ext>
              </a:extLst>
            </p:cNvPr>
            <p:cNvCxnSpPr/>
            <p:nvPr/>
          </p:nvCxnSpPr>
          <p:spPr>
            <a:xfrm flipV="1">
              <a:off x="6096000" y="2968283"/>
              <a:ext cx="1542757" cy="1204345"/>
            </a:xfrm>
            <a:prstGeom prst="line">
              <a:avLst/>
            </a:prstGeom>
            <a:ln>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0" name="Conector recto 9">
              <a:extLst>
                <a:ext uri="{FF2B5EF4-FFF2-40B4-BE49-F238E27FC236}">
                  <a16:creationId xmlns="" xmlns:a16="http://schemas.microsoft.com/office/drawing/2014/main" id="{340A9B0D-0298-4B53-ADDD-D75D194448D3}"/>
                </a:ext>
              </a:extLst>
            </p:cNvPr>
            <p:cNvCxnSpPr/>
            <p:nvPr/>
          </p:nvCxnSpPr>
          <p:spPr>
            <a:xfrm flipH="1" flipV="1">
              <a:off x="6583680" y="2532185"/>
              <a:ext cx="422031" cy="896815"/>
            </a:xfrm>
            <a:prstGeom prst="line">
              <a:avLst/>
            </a:prstGeom>
            <a:ln>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CuadroTexto 10">
              <a:extLst>
                <a:ext uri="{FF2B5EF4-FFF2-40B4-BE49-F238E27FC236}">
                  <a16:creationId xmlns="" xmlns:a16="http://schemas.microsoft.com/office/drawing/2014/main" id="{51A733E4-1FB6-452A-A0E2-96960DFFEDEC}"/>
                </a:ext>
              </a:extLst>
            </p:cNvPr>
            <p:cNvSpPr txBox="1"/>
            <p:nvPr/>
          </p:nvSpPr>
          <p:spPr>
            <a:xfrm>
              <a:off x="6931774" y="2532185"/>
              <a:ext cx="759445" cy="369332"/>
            </a:xfrm>
            <a:prstGeom prst="rect">
              <a:avLst/>
            </a:prstGeom>
            <a:noFill/>
          </p:spPr>
          <p:txBody>
            <a:bodyPr wrap="square" rtlCol="0">
              <a:spAutoFit/>
            </a:bodyPr>
            <a:lstStyle/>
            <a:p>
              <a:r>
                <a:rPr lang="es-MX" sz="900" b="1" dirty="0">
                  <a:solidFill>
                    <a:schemeClr val="bg1">
                      <a:lumMod val="50000"/>
                    </a:schemeClr>
                  </a:solidFill>
                </a:rPr>
                <a:t>	12</a:t>
              </a:r>
              <a:endParaRPr lang="es-EC" sz="900" b="1" dirty="0">
                <a:solidFill>
                  <a:schemeClr val="bg1">
                    <a:lumMod val="50000"/>
                  </a:schemeClr>
                </a:solidFill>
              </a:endParaRPr>
            </a:p>
          </p:txBody>
        </p:sp>
        <p:sp>
          <p:nvSpPr>
            <p:cNvPr id="12" name="CuadroTexto 11">
              <a:extLst>
                <a:ext uri="{FF2B5EF4-FFF2-40B4-BE49-F238E27FC236}">
                  <a16:creationId xmlns="" xmlns:a16="http://schemas.microsoft.com/office/drawing/2014/main" id="{60B3BAD2-3902-442B-96D7-6846A0486AE2}"/>
                </a:ext>
              </a:extLst>
            </p:cNvPr>
            <p:cNvSpPr txBox="1"/>
            <p:nvPr/>
          </p:nvSpPr>
          <p:spPr>
            <a:xfrm>
              <a:off x="7005711" y="3446645"/>
              <a:ext cx="759445" cy="369332"/>
            </a:xfrm>
            <a:prstGeom prst="rect">
              <a:avLst/>
            </a:prstGeom>
            <a:noFill/>
          </p:spPr>
          <p:txBody>
            <a:bodyPr wrap="square" rtlCol="0">
              <a:spAutoFit/>
            </a:bodyPr>
            <a:lstStyle/>
            <a:p>
              <a:r>
                <a:rPr lang="es-MX" sz="900" b="1" dirty="0">
                  <a:solidFill>
                    <a:schemeClr val="bg1">
                      <a:lumMod val="50000"/>
                    </a:schemeClr>
                  </a:solidFill>
                </a:rPr>
                <a:t>	13</a:t>
              </a:r>
              <a:endParaRPr lang="es-EC" sz="900" b="1" dirty="0">
                <a:solidFill>
                  <a:schemeClr val="bg1">
                    <a:lumMod val="50000"/>
                  </a:schemeClr>
                </a:solidFill>
              </a:endParaRPr>
            </a:p>
          </p:txBody>
        </p:sp>
        <p:sp>
          <p:nvSpPr>
            <p:cNvPr id="13" name="CuadroTexto 12">
              <a:extLst>
                <a:ext uri="{FF2B5EF4-FFF2-40B4-BE49-F238E27FC236}">
                  <a16:creationId xmlns="" xmlns:a16="http://schemas.microsoft.com/office/drawing/2014/main" id="{536059A9-98EC-4A78-8E20-D9893EFE18B3}"/>
                </a:ext>
              </a:extLst>
            </p:cNvPr>
            <p:cNvSpPr txBox="1"/>
            <p:nvPr/>
          </p:nvSpPr>
          <p:spPr>
            <a:xfrm>
              <a:off x="6324729" y="3010547"/>
              <a:ext cx="759445" cy="369332"/>
            </a:xfrm>
            <a:prstGeom prst="rect">
              <a:avLst/>
            </a:prstGeom>
            <a:noFill/>
          </p:spPr>
          <p:txBody>
            <a:bodyPr wrap="square" rtlCol="0">
              <a:spAutoFit/>
            </a:bodyPr>
            <a:lstStyle/>
            <a:p>
              <a:r>
                <a:rPr lang="es-MX" sz="900" b="1" dirty="0">
                  <a:solidFill>
                    <a:schemeClr val="bg1">
                      <a:lumMod val="50000"/>
                    </a:schemeClr>
                  </a:solidFill>
                </a:rPr>
                <a:t>	14</a:t>
              </a:r>
              <a:endParaRPr lang="es-EC" sz="900" b="1" dirty="0">
                <a:solidFill>
                  <a:schemeClr val="bg1">
                    <a:lumMod val="50000"/>
                  </a:schemeClr>
                </a:solidFill>
              </a:endParaRPr>
            </a:p>
          </p:txBody>
        </p:sp>
        <p:sp>
          <p:nvSpPr>
            <p:cNvPr id="14" name="CuadroTexto 13">
              <a:extLst>
                <a:ext uri="{FF2B5EF4-FFF2-40B4-BE49-F238E27FC236}">
                  <a16:creationId xmlns="" xmlns:a16="http://schemas.microsoft.com/office/drawing/2014/main" id="{AD477153-0EAA-4EE4-8C98-5869799FF8E3}"/>
                </a:ext>
              </a:extLst>
            </p:cNvPr>
            <p:cNvSpPr txBox="1"/>
            <p:nvPr/>
          </p:nvSpPr>
          <p:spPr>
            <a:xfrm>
              <a:off x="6291923" y="3017216"/>
              <a:ext cx="886264" cy="461665"/>
            </a:xfrm>
            <a:prstGeom prst="rect">
              <a:avLst/>
            </a:prstGeom>
            <a:noFill/>
          </p:spPr>
          <p:txBody>
            <a:bodyPr wrap="square" rtlCol="0">
              <a:spAutoFit/>
            </a:bodyPr>
            <a:lstStyle/>
            <a:p>
              <a:pPr algn="r"/>
              <a:r>
                <a:rPr lang="es-MX" sz="2400" b="1" dirty="0"/>
                <a:t>W</a:t>
              </a:r>
              <a:endParaRPr lang="es-EC" sz="2400" b="1" dirty="0"/>
            </a:p>
          </p:txBody>
        </p:sp>
        <p:sp>
          <p:nvSpPr>
            <p:cNvPr id="15" name="CuadroTexto 14">
              <a:extLst>
                <a:ext uri="{FF2B5EF4-FFF2-40B4-BE49-F238E27FC236}">
                  <a16:creationId xmlns="" xmlns:a16="http://schemas.microsoft.com/office/drawing/2014/main" id="{7AD99B1E-5C2A-4E25-83C3-69B0FBA823F8}"/>
                </a:ext>
              </a:extLst>
            </p:cNvPr>
            <p:cNvSpPr txBox="1"/>
            <p:nvPr/>
          </p:nvSpPr>
          <p:spPr>
            <a:xfrm>
              <a:off x="8034997" y="4878250"/>
              <a:ext cx="886264" cy="461665"/>
            </a:xfrm>
            <a:prstGeom prst="rect">
              <a:avLst/>
            </a:prstGeom>
            <a:noFill/>
          </p:spPr>
          <p:txBody>
            <a:bodyPr wrap="square" rtlCol="0">
              <a:spAutoFit/>
            </a:bodyPr>
            <a:lstStyle/>
            <a:p>
              <a:pPr algn="r"/>
              <a:r>
                <a:rPr lang="es-MX" sz="2400" b="1" dirty="0"/>
                <a:t>Y</a:t>
              </a:r>
              <a:endParaRPr lang="es-EC" sz="2400" b="1" dirty="0"/>
            </a:p>
          </p:txBody>
        </p:sp>
        <p:sp>
          <p:nvSpPr>
            <p:cNvPr id="16" name="Rectángulo 15">
              <a:extLst>
                <a:ext uri="{FF2B5EF4-FFF2-40B4-BE49-F238E27FC236}">
                  <a16:creationId xmlns="" xmlns:a16="http://schemas.microsoft.com/office/drawing/2014/main" id="{4CDB3CD5-40C3-4CDD-A03B-D8F7323DAF55}"/>
                </a:ext>
              </a:extLst>
            </p:cNvPr>
            <p:cNvSpPr/>
            <p:nvPr/>
          </p:nvSpPr>
          <p:spPr>
            <a:xfrm>
              <a:off x="5964702" y="2504049"/>
              <a:ext cx="3545058" cy="3432517"/>
            </a:xfrm>
            <a:prstGeom prst="rect">
              <a:avLst/>
            </a:prstGeom>
            <a:no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7" name="Signo de multiplicación 28">
              <a:extLst>
                <a:ext uri="{FF2B5EF4-FFF2-40B4-BE49-F238E27FC236}">
                  <a16:creationId xmlns="" xmlns:a16="http://schemas.microsoft.com/office/drawing/2014/main" id="{023EC5E5-03C0-4A68-993E-B40C985522A4}"/>
                </a:ext>
              </a:extLst>
            </p:cNvPr>
            <p:cNvSpPr/>
            <p:nvPr/>
          </p:nvSpPr>
          <p:spPr>
            <a:xfrm>
              <a:off x="8173329" y="3017216"/>
              <a:ext cx="747932" cy="798761"/>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8" name="Signo de multiplicación 30">
              <a:extLst>
                <a:ext uri="{FF2B5EF4-FFF2-40B4-BE49-F238E27FC236}">
                  <a16:creationId xmlns="" xmlns:a16="http://schemas.microsoft.com/office/drawing/2014/main" id="{BA024099-94D4-4422-AAE4-910180AD3227}"/>
                </a:ext>
              </a:extLst>
            </p:cNvPr>
            <p:cNvSpPr/>
            <p:nvPr/>
          </p:nvSpPr>
          <p:spPr>
            <a:xfrm>
              <a:off x="6502938" y="4650990"/>
              <a:ext cx="747932" cy="798761"/>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spTree>
    <p:extLst>
      <p:ext uri="{BB962C8B-B14F-4D97-AF65-F5344CB8AC3E}">
        <p14:creationId xmlns:p14="http://schemas.microsoft.com/office/powerpoint/2010/main" val="36832202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3"/>
          <p:cNvGrpSpPr/>
          <p:nvPr/>
        </p:nvGrpSpPr>
        <p:grpSpPr>
          <a:xfrm>
            <a:off x="1379642" y="1268067"/>
            <a:ext cx="4238288" cy="4686300"/>
            <a:chOff x="1224665" y="1085850"/>
            <a:chExt cx="4238288" cy="4686300"/>
          </a:xfrm>
        </p:grpSpPr>
        <p:pic>
          <p:nvPicPr>
            <p:cNvPr id="5" name="Imagen 4">
              <a:extLst>
                <a:ext uri="{FF2B5EF4-FFF2-40B4-BE49-F238E27FC236}">
                  <a16:creationId xmlns="" xmlns:a16="http://schemas.microsoft.com/office/drawing/2014/main" id="{A94B849B-2B69-4DE2-80D4-5A3B5CCF3CFD}"/>
                </a:ext>
              </a:extLst>
            </p:cNvPr>
            <p:cNvPicPr>
              <a:picLocks noChangeAspect="1"/>
            </p:cNvPicPr>
            <p:nvPr/>
          </p:nvPicPr>
          <p:blipFill>
            <a:blip r:embed="rId2"/>
            <a:stretch>
              <a:fillRect/>
            </a:stretch>
          </p:blipFill>
          <p:spPr>
            <a:xfrm>
              <a:off x="1229604" y="1085850"/>
              <a:ext cx="4133850" cy="4686300"/>
            </a:xfrm>
            <a:prstGeom prst="rect">
              <a:avLst/>
            </a:prstGeom>
          </p:spPr>
        </p:pic>
        <p:sp>
          <p:nvSpPr>
            <p:cNvPr id="6" name="CuadroTexto 5">
              <a:extLst>
                <a:ext uri="{FF2B5EF4-FFF2-40B4-BE49-F238E27FC236}">
                  <a16:creationId xmlns="" xmlns:a16="http://schemas.microsoft.com/office/drawing/2014/main" id="{E0BDBB4C-A283-4D81-9ABF-55C12FDD58B1}"/>
                </a:ext>
              </a:extLst>
            </p:cNvPr>
            <p:cNvSpPr txBox="1"/>
            <p:nvPr/>
          </p:nvSpPr>
          <p:spPr>
            <a:xfrm>
              <a:off x="1273127" y="1494707"/>
              <a:ext cx="886264" cy="461665"/>
            </a:xfrm>
            <a:prstGeom prst="rect">
              <a:avLst/>
            </a:prstGeom>
            <a:noFill/>
          </p:spPr>
          <p:txBody>
            <a:bodyPr wrap="square" rtlCol="0">
              <a:spAutoFit/>
            </a:bodyPr>
            <a:lstStyle/>
            <a:p>
              <a:pPr algn="r"/>
              <a:r>
                <a:rPr lang="es-MX" sz="2400" b="1" dirty="0"/>
                <a:t>W</a:t>
              </a:r>
              <a:endParaRPr lang="es-EC" sz="2400" b="1" dirty="0"/>
            </a:p>
          </p:txBody>
        </p:sp>
        <p:sp>
          <p:nvSpPr>
            <p:cNvPr id="7" name="CuadroTexto 6">
              <a:extLst>
                <a:ext uri="{FF2B5EF4-FFF2-40B4-BE49-F238E27FC236}">
                  <a16:creationId xmlns="" xmlns:a16="http://schemas.microsoft.com/office/drawing/2014/main" id="{3ECD1CC4-CAD3-49EA-BDB6-075A2E0FBFE0}"/>
                </a:ext>
              </a:extLst>
            </p:cNvPr>
            <p:cNvSpPr txBox="1"/>
            <p:nvPr/>
          </p:nvSpPr>
          <p:spPr>
            <a:xfrm>
              <a:off x="4576689" y="4494997"/>
              <a:ext cx="886264" cy="461665"/>
            </a:xfrm>
            <a:prstGeom prst="rect">
              <a:avLst/>
            </a:prstGeom>
            <a:noFill/>
          </p:spPr>
          <p:txBody>
            <a:bodyPr wrap="square" rtlCol="0">
              <a:spAutoFit/>
            </a:bodyPr>
            <a:lstStyle/>
            <a:p>
              <a:pPr algn="r"/>
              <a:r>
                <a:rPr lang="es-MX" sz="2400" b="1" dirty="0"/>
                <a:t>Y</a:t>
              </a:r>
              <a:endParaRPr lang="es-EC" sz="2400" b="1" dirty="0"/>
            </a:p>
          </p:txBody>
        </p:sp>
        <p:sp>
          <p:nvSpPr>
            <p:cNvPr id="8" name="CuadroTexto 7">
              <a:extLst>
                <a:ext uri="{FF2B5EF4-FFF2-40B4-BE49-F238E27FC236}">
                  <a16:creationId xmlns="" xmlns:a16="http://schemas.microsoft.com/office/drawing/2014/main" id="{98E5867F-47C8-4BB3-A572-CAAFA9714FB2}"/>
                </a:ext>
              </a:extLst>
            </p:cNvPr>
            <p:cNvSpPr txBox="1"/>
            <p:nvPr/>
          </p:nvSpPr>
          <p:spPr>
            <a:xfrm>
              <a:off x="1224665" y="3345706"/>
              <a:ext cx="1198098" cy="338554"/>
            </a:xfrm>
            <a:prstGeom prst="rect">
              <a:avLst/>
            </a:prstGeom>
            <a:noFill/>
          </p:spPr>
          <p:txBody>
            <a:bodyPr wrap="square" rtlCol="0">
              <a:spAutoFit/>
            </a:bodyPr>
            <a:lstStyle/>
            <a:p>
              <a:pPr algn="r"/>
              <a:r>
                <a:rPr lang="es-MX" sz="1600" b="1" dirty="0"/>
                <a:t>5555-1</a:t>
              </a:r>
              <a:endParaRPr lang="es-EC" sz="1600" b="1" dirty="0"/>
            </a:p>
          </p:txBody>
        </p:sp>
        <p:sp>
          <p:nvSpPr>
            <p:cNvPr id="9" name="CuadroTexto 8">
              <a:extLst>
                <a:ext uri="{FF2B5EF4-FFF2-40B4-BE49-F238E27FC236}">
                  <a16:creationId xmlns="" xmlns:a16="http://schemas.microsoft.com/office/drawing/2014/main" id="{DF95A06D-61DB-4EFE-842E-30FB71D9C036}"/>
                </a:ext>
              </a:extLst>
            </p:cNvPr>
            <p:cNvSpPr txBox="1"/>
            <p:nvPr/>
          </p:nvSpPr>
          <p:spPr>
            <a:xfrm>
              <a:off x="3296529" y="4038166"/>
              <a:ext cx="1198098" cy="338554"/>
            </a:xfrm>
            <a:prstGeom prst="rect">
              <a:avLst/>
            </a:prstGeom>
            <a:noFill/>
          </p:spPr>
          <p:txBody>
            <a:bodyPr wrap="square" rtlCol="0">
              <a:spAutoFit/>
            </a:bodyPr>
            <a:lstStyle/>
            <a:p>
              <a:pPr algn="r"/>
              <a:r>
                <a:rPr lang="es-MX" sz="1600" b="1" dirty="0"/>
                <a:t>5555-2</a:t>
              </a:r>
              <a:endParaRPr lang="es-EC" sz="1600" b="1" dirty="0"/>
            </a:p>
          </p:txBody>
        </p:sp>
        <p:cxnSp>
          <p:nvCxnSpPr>
            <p:cNvPr id="10" name="Conector: curvado 16">
              <a:extLst>
                <a:ext uri="{FF2B5EF4-FFF2-40B4-BE49-F238E27FC236}">
                  <a16:creationId xmlns="" xmlns:a16="http://schemas.microsoft.com/office/drawing/2014/main" id="{3C0A7844-04CA-4E05-BFB5-DEE2F7FC9EF3}"/>
                </a:ext>
              </a:extLst>
            </p:cNvPr>
            <p:cNvCxnSpPr/>
            <p:nvPr/>
          </p:nvCxnSpPr>
          <p:spPr>
            <a:xfrm rot="16200000" flipH="1">
              <a:off x="1858369" y="2466681"/>
              <a:ext cx="1023425" cy="725658"/>
            </a:xfrm>
            <a:prstGeom prst="curvedConnector3">
              <a:avLst>
                <a:gd name="adj1" fmla="val 99485"/>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Conector: curvado 24">
              <a:extLst>
                <a:ext uri="{FF2B5EF4-FFF2-40B4-BE49-F238E27FC236}">
                  <a16:creationId xmlns="" xmlns:a16="http://schemas.microsoft.com/office/drawing/2014/main" id="{727FFBFF-2B81-4099-827B-3A12503644DD}"/>
                </a:ext>
              </a:extLst>
            </p:cNvPr>
            <p:cNvCxnSpPr/>
            <p:nvPr/>
          </p:nvCxnSpPr>
          <p:spPr>
            <a:xfrm flipV="1">
              <a:off x="3907374" y="4394323"/>
              <a:ext cx="681111" cy="663012"/>
            </a:xfrm>
            <a:prstGeom prst="curvedConnector3">
              <a:avLst>
                <a:gd name="adj1" fmla="val -22289"/>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Signo de multiplicación 27">
              <a:extLst>
                <a:ext uri="{FF2B5EF4-FFF2-40B4-BE49-F238E27FC236}">
                  <a16:creationId xmlns="" xmlns:a16="http://schemas.microsoft.com/office/drawing/2014/main" id="{64796B2C-6D42-45AD-87F8-DB75ECE846C9}"/>
                </a:ext>
              </a:extLst>
            </p:cNvPr>
            <p:cNvSpPr/>
            <p:nvPr/>
          </p:nvSpPr>
          <p:spPr>
            <a:xfrm>
              <a:off x="1996115" y="4113758"/>
              <a:ext cx="747932" cy="798761"/>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3" name="Signo de multiplicación 29">
              <a:extLst>
                <a:ext uri="{FF2B5EF4-FFF2-40B4-BE49-F238E27FC236}">
                  <a16:creationId xmlns="" xmlns:a16="http://schemas.microsoft.com/office/drawing/2014/main" id="{F18F555C-4227-4BC2-BA49-1FD0AFB576EE}"/>
                </a:ext>
              </a:extLst>
            </p:cNvPr>
            <p:cNvSpPr/>
            <p:nvPr/>
          </p:nvSpPr>
          <p:spPr>
            <a:xfrm>
              <a:off x="3840553" y="2340706"/>
              <a:ext cx="747932" cy="798761"/>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grpSp>
      <p:sp>
        <p:nvSpPr>
          <p:cNvPr id="14" name="CuadroTexto 13">
            <a:extLst>
              <a:ext uri="{FF2B5EF4-FFF2-40B4-BE49-F238E27FC236}">
                <a16:creationId xmlns="" xmlns:a16="http://schemas.microsoft.com/office/drawing/2014/main" id="{6755B42F-67A0-4BC8-A668-E24A852B6B7D}"/>
              </a:ext>
            </a:extLst>
          </p:cNvPr>
          <p:cNvSpPr txBox="1"/>
          <p:nvPr/>
        </p:nvSpPr>
        <p:spPr>
          <a:xfrm>
            <a:off x="6729247" y="1784952"/>
            <a:ext cx="3320274" cy="4678204"/>
          </a:xfrm>
          <a:prstGeom prst="rect">
            <a:avLst/>
          </a:prstGeom>
          <a:noFill/>
        </p:spPr>
        <p:txBody>
          <a:bodyPr wrap="square" rtlCol="0">
            <a:spAutoFit/>
          </a:bodyPr>
          <a:lstStyle/>
          <a:p>
            <a:pPr algn="just"/>
            <a:r>
              <a:rPr lang="es-MX" sz="1400" dirty="0" smtClean="0"/>
              <a:t>Si </a:t>
            </a:r>
            <a:r>
              <a:rPr lang="es-MX" sz="1400" dirty="0"/>
              <a:t>algunos de los cuadrantes son </a:t>
            </a:r>
            <a:r>
              <a:rPr lang="es-MX" sz="1400" dirty="0" smtClean="0"/>
              <a:t>subdivididos, </a:t>
            </a:r>
            <a:r>
              <a:rPr lang="es-MX" sz="1400" dirty="0"/>
              <a:t>SI es necesario crear el cuestionario 5555 con la superficie que no fue trabajada</a:t>
            </a:r>
          </a:p>
          <a:p>
            <a:pPr algn="just"/>
            <a:endParaRPr lang="es-MX" sz="1400" dirty="0"/>
          </a:p>
          <a:p>
            <a:pPr algn="just"/>
            <a:r>
              <a:rPr lang="es-MX" sz="1400" dirty="0"/>
              <a:t>La superficie del cuestionario 5555 será:</a:t>
            </a:r>
          </a:p>
          <a:p>
            <a:pPr algn="just"/>
            <a:r>
              <a:rPr lang="es-MX" sz="1400" dirty="0"/>
              <a:t>Terreno 1=108 ha</a:t>
            </a:r>
          </a:p>
          <a:p>
            <a:pPr algn="just"/>
            <a:r>
              <a:rPr lang="es-MX" sz="1400" dirty="0"/>
              <a:t>Terreno 2= 108 ha</a:t>
            </a:r>
          </a:p>
          <a:p>
            <a:pPr algn="just"/>
            <a:r>
              <a:rPr lang="es-MX" sz="1400" dirty="0"/>
              <a:t>Total        = 216 ha</a:t>
            </a:r>
          </a:p>
          <a:p>
            <a:pPr algn="just"/>
            <a:endParaRPr lang="es-MX" sz="1400" dirty="0"/>
          </a:p>
          <a:p>
            <a:pPr algn="just"/>
            <a:r>
              <a:rPr lang="es-MX" sz="1400" dirty="0"/>
              <a:t>Superficie trabajada  cuadrante w= 36ha</a:t>
            </a:r>
          </a:p>
          <a:p>
            <a:pPr algn="just"/>
            <a:r>
              <a:rPr lang="es-MX" sz="1400" dirty="0"/>
              <a:t>Superficie trabajada  cuadrante y= 36ha</a:t>
            </a:r>
          </a:p>
          <a:p>
            <a:pPr algn="just"/>
            <a:r>
              <a:rPr lang="es-MX" sz="1400" dirty="0"/>
              <a:t>Tota superficie trabajada=                72 ha</a:t>
            </a:r>
          </a:p>
          <a:p>
            <a:pPr algn="just"/>
            <a:endParaRPr lang="es-MX" sz="1400" dirty="0"/>
          </a:p>
          <a:p>
            <a:pPr algn="just"/>
            <a:r>
              <a:rPr lang="es-MX" sz="1400" dirty="0"/>
              <a:t>Total superficie del segmento: 216ha + 72 ha= 288 ha</a:t>
            </a:r>
          </a:p>
          <a:p>
            <a:pPr algn="just"/>
            <a:endParaRPr lang="es-EC" dirty="0"/>
          </a:p>
        </p:txBody>
      </p:sp>
      <p:sp>
        <p:nvSpPr>
          <p:cNvPr id="16" name="CuadroTexto 15">
            <a:extLst>
              <a:ext uri="{FF2B5EF4-FFF2-40B4-BE49-F238E27FC236}">
                <a16:creationId xmlns="" xmlns:a16="http://schemas.microsoft.com/office/drawing/2014/main" id="{234F30E2-7144-411E-A951-7F19494EDA79}"/>
              </a:ext>
            </a:extLst>
          </p:cNvPr>
          <p:cNvSpPr txBox="1"/>
          <p:nvPr/>
        </p:nvSpPr>
        <p:spPr>
          <a:xfrm>
            <a:off x="923418" y="6109270"/>
            <a:ext cx="10457438" cy="292388"/>
          </a:xfrm>
          <a:prstGeom prst="rect">
            <a:avLst/>
          </a:prstGeom>
          <a:noFill/>
        </p:spPr>
        <p:txBody>
          <a:bodyPr wrap="square" rtlCol="0">
            <a:spAutoFit/>
          </a:bodyPr>
          <a:lstStyle/>
          <a:p>
            <a:r>
              <a:rPr lang="es-MX" sz="1300" b="1" dirty="0">
                <a:solidFill>
                  <a:srgbClr val="FF0000"/>
                </a:solidFill>
              </a:rPr>
              <a:t>NOTA: SOLO EN LOS RÍOS SE TRABAJA EL SEGMENTO DE ESTRATO 4 COMPLETO ES DECIR LAS 576 HA, NO HAY SUBDIVISIÓN</a:t>
            </a:r>
          </a:p>
        </p:txBody>
      </p:sp>
      <p:sp>
        <p:nvSpPr>
          <p:cNvPr id="15" name="Título 1">
            <a:extLst>
              <a:ext uri="{FF2B5EF4-FFF2-40B4-BE49-F238E27FC236}">
                <a16:creationId xmlns:a16="http://schemas.microsoft.com/office/drawing/2014/main" xmlns="" id="{58658D1D-BC96-45E7-8858-BB16FCD19736}"/>
              </a:ext>
            </a:extLst>
          </p:cNvPr>
          <p:cNvSpPr>
            <a:spLocks noGrp="1"/>
          </p:cNvSpPr>
          <p:nvPr>
            <p:ph type="title"/>
          </p:nvPr>
        </p:nvSpPr>
        <p:spPr>
          <a:xfrm>
            <a:off x="995850" y="441962"/>
            <a:ext cx="8524602" cy="530024"/>
          </a:xfrm>
        </p:spPr>
        <p:txBody>
          <a:bodyPr>
            <a:normAutofit fontScale="90000"/>
          </a:bodyPr>
          <a:lstStyle/>
          <a:p>
            <a:r>
              <a:rPr lang="es-ES_tradnl" dirty="0">
                <a:latin typeface="Century Gothic" panose="020B0502020202020204" pitchFamily="34" charset="0"/>
              </a:rPr>
              <a:t>Creación de cuestionario 5555 en SM estrato 4</a:t>
            </a:r>
          </a:p>
        </p:txBody>
      </p:sp>
    </p:spTree>
    <p:extLst>
      <p:ext uri="{BB962C8B-B14F-4D97-AF65-F5344CB8AC3E}">
        <p14:creationId xmlns:p14="http://schemas.microsoft.com/office/powerpoint/2010/main" val="33347253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MX" dirty="0" smtClean="0">
                <a:latin typeface="Century Gothic" panose="020B0502020202020204" pitchFamily="34" charset="0"/>
              </a:rPr>
              <a:t>Subdividido</a:t>
            </a:r>
            <a:endParaRPr lang="es-EC" dirty="0">
              <a:latin typeface="Century Gothic" panose="020B0502020202020204" pitchFamily="34" charset="0"/>
            </a:endParaRPr>
          </a:p>
        </p:txBody>
      </p:sp>
      <p:sp>
        <p:nvSpPr>
          <p:cNvPr id="8" name="Título 1"/>
          <p:cNvSpPr txBox="1">
            <a:spLocks/>
          </p:cNvSpPr>
          <p:nvPr/>
        </p:nvSpPr>
        <p:spPr>
          <a:xfrm>
            <a:off x="491299" y="1113004"/>
            <a:ext cx="7227771" cy="5300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r>
              <a:rPr lang="es-MX" sz="2000" b="0" dirty="0" smtClean="0">
                <a:latin typeface="Century Gothic" panose="020B0502020202020204" pitchFamily="34" charset="0"/>
              </a:rPr>
              <a:t>Pasos para realizar subdivisiones</a:t>
            </a:r>
            <a:r>
              <a:rPr lang="es-MX" sz="2000" b="0" dirty="0" smtClean="0"/>
              <a:t>:</a:t>
            </a:r>
            <a:endParaRPr lang="es-EC" sz="2000" b="0" dirty="0"/>
          </a:p>
        </p:txBody>
      </p:sp>
      <p:graphicFrame>
        <p:nvGraphicFramePr>
          <p:cNvPr id="3" name="Diagrama 2"/>
          <p:cNvGraphicFramePr/>
          <p:nvPr>
            <p:extLst/>
          </p:nvPr>
        </p:nvGraphicFramePr>
        <p:xfrm>
          <a:off x="1038578" y="1896533"/>
          <a:ext cx="9832622" cy="45776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826828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185 Rectángulo"/>
          <p:cNvSpPr/>
          <p:nvPr/>
        </p:nvSpPr>
        <p:spPr>
          <a:xfrm>
            <a:off x="3056646" y="4317387"/>
            <a:ext cx="1519503" cy="1476570"/>
          </a:xfrm>
          <a:prstGeom prst="rec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endParaRPr lang="es-EC" dirty="0"/>
          </a:p>
        </p:txBody>
      </p:sp>
      <p:sp>
        <p:nvSpPr>
          <p:cNvPr id="2" name="Título 1"/>
          <p:cNvSpPr>
            <a:spLocks noGrp="1"/>
          </p:cNvSpPr>
          <p:nvPr>
            <p:ph type="title"/>
          </p:nvPr>
        </p:nvSpPr>
        <p:spPr/>
        <p:txBody>
          <a:bodyPr>
            <a:noAutofit/>
          </a:bodyPr>
          <a:lstStyle/>
          <a:p>
            <a:r>
              <a:rPr lang="es-EC" sz="2400" dirty="0">
                <a:latin typeface="Century Gothic" panose="020B0502020202020204" pitchFamily="34" charset="0"/>
              </a:rPr>
              <a:t>Relación entre segmentos, terrenos, tenencia, personas productoras</a:t>
            </a:r>
          </a:p>
        </p:txBody>
      </p:sp>
      <p:sp>
        <p:nvSpPr>
          <p:cNvPr id="4" name="183 CuadroTexto"/>
          <p:cNvSpPr txBox="1"/>
          <p:nvPr/>
        </p:nvSpPr>
        <p:spPr>
          <a:xfrm>
            <a:off x="2131367" y="1369655"/>
            <a:ext cx="3411974" cy="307777"/>
          </a:xfrm>
          <a:prstGeom prst="rect">
            <a:avLst/>
          </a:prstGeom>
          <a:noFill/>
        </p:spPr>
        <p:txBody>
          <a:bodyPr wrap="square" rtlCol="0">
            <a:spAutoFit/>
          </a:bodyPr>
          <a:lstStyle/>
          <a:p>
            <a:r>
              <a:rPr lang="es-EC" sz="1400" b="1" dirty="0">
                <a:solidFill>
                  <a:schemeClr val="tx1">
                    <a:lumMod val="65000"/>
                    <a:lumOff val="35000"/>
                  </a:schemeClr>
                </a:solidFill>
              </a:rPr>
              <a:t>a. Segmento, terrenos</a:t>
            </a:r>
          </a:p>
        </p:txBody>
      </p:sp>
      <p:grpSp>
        <p:nvGrpSpPr>
          <p:cNvPr id="5" name="198 Grupo"/>
          <p:cNvGrpSpPr/>
          <p:nvPr/>
        </p:nvGrpSpPr>
        <p:grpSpPr>
          <a:xfrm>
            <a:off x="2470922" y="1780306"/>
            <a:ext cx="960741" cy="812279"/>
            <a:chOff x="2083111" y="6983729"/>
            <a:chExt cx="1546202" cy="1279186"/>
          </a:xfrm>
        </p:grpSpPr>
        <p:pic>
          <p:nvPicPr>
            <p:cNvPr id="6" name="Picture 2"/>
            <p:cNvPicPr>
              <a:picLocks noChangeAspect="1" noChangeArrowheads="1"/>
            </p:cNvPicPr>
            <p:nvPr/>
          </p:nvPicPr>
          <p:blipFill>
            <a:blip r:embed="rId2"/>
            <a:srcRect/>
            <a:stretch>
              <a:fillRect/>
            </a:stretch>
          </p:blipFill>
          <p:spPr bwMode="auto">
            <a:xfrm>
              <a:off x="2309034" y="7133993"/>
              <a:ext cx="879936" cy="1128922"/>
            </a:xfrm>
            <a:prstGeom prst="rect">
              <a:avLst/>
            </a:prstGeom>
            <a:noFill/>
            <a:ln w="9525">
              <a:noFill/>
              <a:miter lim="800000"/>
              <a:headEnd/>
              <a:tailEnd/>
            </a:ln>
          </p:spPr>
        </p:pic>
        <p:sp>
          <p:nvSpPr>
            <p:cNvPr id="7" name="200 CuadroTexto"/>
            <p:cNvSpPr txBox="1"/>
            <p:nvPr/>
          </p:nvSpPr>
          <p:spPr>
            <a:xfrm>
              <a:off x="2083111" y="6983729"/>
              <a:ext cx="1546202" cy="339284"/>
            </a:xfrm>
            <a:prstGeom prst="rect">
              <a:avLst/>
            </a:prstGeom>
            <a:noFill/>
          </p:spPr>
          <p:txBody>
            <a:bodyPr wrap="square" rtlCol="0">
              <a:spAutoFit/>
            </a:bodyPr>
            <a:lstStyle/>
            <a:p>
              <a:pPr algn="ctr"/>
              <a:r>
                <a:rPr lang="es-EC" sz="800" b="1" dirty="0">
                  <a:solidFill>
                    <a:schemeClr val="tx2"/>
                  </a:solidFill>
                  <a:effectLst>
                    <a:outerShdw blurRad="38100" dist="38100" dir="2700000" algn="tl">
                      <a:srgbClr val="000000">
                        <a:alpha val="43137"/>
                      </a:srgbClr>
                    </a:outerShdw>
                  </a:effectLst>
                  <a:latin typeface="Comic Sans MS" pitchFamily="66" charset="0"/>
                </a:rPr>
                <a:t>IMPORTANTE</a:t>
              </a:r>
            </a:p>
          </p:txBody>
        </p:sp>
      </p:grpSp>
      <p:sp>
        <p:nvSpPr>
          <p:cNvPr id="8" name="Rectangle 1"/>
          <p:cNvSpPr>
            <a:spLocks noChangeArrowheads="1"/>
          </p:cNvSpPr>
          <p:nvPr/>
        </p:nvSpPr>
        <p:spPr bwMode="auto">
          <a:xfrm>
            <a:off x="3628432" y="1780306"/>
            <a:ext cx="5310301" cy="461665"/>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tabLst>
                <a:tab pos="449263" algn="l"/>
                <a:tab pos="457200" algn="l"/>
              </a:tabLst>
            </a:pPr>
            <a:r>
              <a:rPr lang="es-EC" sz="1200" dirty="0">
                <a:solidFill>
                  <a:schemeClr val="bg1"/>
                </a:solidFill>
                <a:ea typeface="Calibri" pitchFamily="34" charset="0"/>
                <a:cs typeface="Calibri" pitchFamily="34" charset="0"/>
              </a:rPr>
              <a:t>Comúnmente un terreno es de menor superficie que un segmento.</a:t>
            </a:r>
            <a:endParaRPr lang="es-EC" sz="1200" dirty="0">
              <a:solidFill>
                <a:schemeClr val="bg1"/>
              </a:solidFill>
              <a:cs typeface="Arial" pitchFamily="34" charset="0"/>
            </a:endParaRPr>
          </a:p>
          <a:p>
            <a:pPr algn="ctr" eaLnBrk="0" fontAlgn="base" hangingPunct="0">
              <a:spcBef>
                <a:spcPct val="0"/>
              </a:spcBef>
              <a:spcAft>
                <a:spcPct val="0"/>
              </a:spcAft>
            </a:pPr>
            <a:r>
              <a:rPr lang="es-EC" sz="1200" dirty="0">
                <a:solidFill>
                  <a:schemeClr val="bg1"/>
                </a:solidFill>
                <a:ea typeface="Calibri" pitchFamily="34" charset="0"/>
                <a:cs typeface="Calibri" pitchFamily="34" charset="0"/>
              </a:rPr>
              <a:t>Es importante indicar que, </a:t>
            </a:r>
            <a:r>
              <a:rPr lang="es-EC" sz="1200" b="1" u="sng" dirty="0">
                <a:solidFill>
                  <a:schemeClr val="bg1"/>
                </a:solidFill>
                <a:ea typeface="Calibri" pitchFamily="34" charset="0"/>
                <a:cs typeface="Calibri" pitchFamily="34" charset="0"/>
              </a:rPr>
              <a:t>el límite de un SM NO divide a los terrenos</a:t>
            </a:r>
            <a:r>
              <a:rPr lang="es-EC" sz="1200" dirty="0">
                <a:solidFill>
                  <a:schemeClr val="bg1"/>
                </a:solidFill>
                <a:ea typeface="Calibri" pitchFamily="34" charset="0"/>
                <a:cs typeface="Calibri" pitchFamily="34" charset="0"/>
              </a:rPr>
              <a:t>.  </a:t>
            </a:r>
            <a:endParaRPr lang="es-EC" sz="1200" dirty="0">
              <a:solidFill>
                <a:schemeClr val="bg1"/>
              </a:solidFill>
              <a:cs typeface="Arial" pitchFamily="34" charset="0"/>
            </a:endParaRPr>
          </a:p>
        </p:txBody>
      </p:sp>
      <p:sp>
        <p:nvSpPr>
          <p:cNvPr id="9" name="Rectangle 3"/>
          <p:cNvSpPr txBox="1">
            <a:spLocks noChangeArrowheads="1"/>
          </p:cNvSpPr>
          <p:nvPr/>
        </p:nvSpPr>
        <p:spPr>
          <a:xfrm>
            <a:off x="2236283" y="3056890"/>
            <a:ext cx="2480927" cy="1283985"/>
          </a:xfrm>
          <a:prstGeom prst="rect">
            <a:avLst/>
          </a:prstGeom>
        </p:spPr>
        <p:txBody>
          <a:bodyPr vert="horz" lIns="111410" tIns="55705" rIns="111410" bIns="55705" rtlCol="0">
            <a:normAutofit/>
          </a:bodyPr>
          <a:lstStyle/>
          <a:p>
            <a:pPr marL="417789" indent="-417789" algn="just" defTabSz="557052">
              <a:spcBef>
                <a:spcPct val="20000"/>
              </a:spcBef>
              <a:defRPr/>
            </a:pPr>
            <a:r>
              <a:rPr lang="es-ES" sz="1200" b="1" i="1" dirty="0">
                <a:solidFill>
                  <a:srgbClr val="008000"/>
                </a:solidFill>
                <a:latin typeface="+mj-lt"/>
              </a:rPr>
              <a:t>Caso 1:</a:t>
            </a:r>
            <a:r>
              <a:rPr lang="es-ES" sz="1200" b="1" dirty="0">
                <a:solidFill>
                  <a:srgbClr val="DD0707"/>
                </a:solidFill>
                <a:latin typeface="+mj-lt"/>
              </a:rPr>
              <a:t>  </a:t>
            </a:r>
            <a:r>
              <a:rPr lang="es-ES" sz="1200" dirty="0">
                <a:solidFill>
                  <a:srgbClr val="CC6600"/>
                </a:solidFill>
                <a:latin typeface="+mj-lt"/>
              </a:rPr>
              <a:t>El terreno con un mismo cultivo está totalmente  contenido en el SM .</a:t>
            </a:r>
          </a:p>
          <a:p>
            <a:pPr marL="417789" indent="-417789" defTabSz="557052">
              <a:spcBef>
                <a:spcPct val="20000"/>
              </a:spcBef>
              <a:defRPr/>
            </a:pPr>
            <a:endParaRPr lang="es-ES" sz="1200" dirty="0">
              <a:solidFill>
                <a:srgbClr val="CC6600"/>
              </a:solidFill>
              <a:latin typeface="+mj-lt"/>
            </a:endParaRPr>
          </a:p>
        </p:txBody>
      </p:sp>
      <p:sp>
        <p:nvSpPr>
          <p:cNvPr id="10" name="Rectangle 2"/>
          <p:cNvSpPr txBox="1">
            <a:spLocks noChangeArrowheads="1"/>
          </p:cNvSpPr>
          <p:nvPr/>
        </p:nvSpPr>
        <p:spPr>
          <a:xfrm>
            <a:off x="6023993" y="2780852"/>
            <a:ext cx="3334136" cy="1370016"/>
          </a:xfrm>
          <a:prstGeom prst="rect">
            <a:avLst/>
          </a:prstGeom>
          <a:no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pPr algn="just"/>
            <a:r>
              <a:rPr lang="es-ES" sz="1200" i="1" dirty="0">
                <a:solidFill>
                  <a:srgbClr val="008000"/>
                </a:solidFill>
              </a:rPr>
              <a:t>Caso 2:</a:t>
            </a:r>
            <a:r>
              <a:rPr lang="es-ES" sz="1200" dirty="0">
                <a:solidFill>
                  <a:srgbClr val="DD0707"/>
                </a:solidFill>
              </a:rPr>
              <a:t>  </a:t>
            </a:r>
            <a:r>
              <a:rPr lang="es-ES" sz="1200" b="0" dirty="0">
                <a:solidFill>
                  <a:srgbClr val="CC6600"/>
                </a:solidFill>
              </a:rPr>
              <a:t>Una parte de la superficie del terreno está dentro del SM y otra parte fuera del mismo de manera continua y con el mismo cultivo y/o usos de suelo.</a:t>
            </a:r>
          </a:p>
        </p:txBody>
      </p:sp>
      <p:grpSp>
        <p:nvGrpSpPr>
          <p:cNvPr id="11" name="Group 4"/>
          <p:cNvGrpSpPr>
            <a:grpSpLocks/>
          </p:cNvGrpSpPr>
          <p:nvPr/>
        </p:nvGrpSpPr>
        <p:grpSpPr bwMode="auto">
          <a:xfrm>
            <a:off x="1860075" y="4411530"/>
            <a:ext cx="2269471" cy="1005695"/>
            <a:chOff x="1921" y="9049"/>
            <a:chExt cx="1993" cy="1135"/>
          </a:xfrm>
        </p:grpSpPr>
        <p:sp>
          <p:nvSpPr>
            <p:cNvPr id="12" name="Freeform 7" descr="Lienzo"/>
            <p:cNvSpPr>
              <a:spLocks/>
            </p:cNvSpPr>
            <p:nvPr/>
          </p:nvSpPr>
          <p:spPr bwMode="auto">
            <a:xfrm>
              <a:off x="3364" y="9372"/>
              <a:ext cx="550" cy="643"/>
            </a:xfrm>
            <a:custGeom>
              <a:avLst/>
              <a:gdLst>
                <a:gd name="T0" fmla="*/ 17 w 886"/>
                <a:gd name="T1" fmla="*/ 4 h 1089"/>
                <a:gd name="T2" fmla="*/ 7 w 886"/>
                <a:gd name="T3" fmla="*/ 16 h 1089"/>
                <a:gd name="T4" fmla="*/ 1 w 886"/>
                <a:gd name="T5" fmla="*/ 33 h 1089"/>
                <a:gd name="T6" fmla="*/ 9 w 886"/>
                <a:gd name="T7" fmla="*/ 67 h 1089"/>
                <a:gd name="T8" fmla="*/ 34 w 886"/>
                <a:gd name="T9" fmla="*/ 60 h 1089"/>
                <a:gd name="T10" fmla="*/ 37 w 886"/>
                <a:gd name="T11" fmla="*/ 30 h 1089"/>
                <a:gd name="T12" fmla="*/ 49 w 886"/>
                <a:gd name="T13" fmla="*/ 10 h 1089"/>
                <a:gd name="T14" fmla="*/ 30 w 886"/>
                <a:gd name="T15" fmla="*/ 1 h 1089"/>
                <a:gd name="T16" fmla="*/ 17 w 886"/>
                <a:gd name="T17" fmla="*/ 4 h 10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86"/>
                <a:gd name="T28" fmla="*/ 0 h 1089"/>
                <a:gd name="T29" fmla="*/ 886 w 886"/>
                <a:gd name="T30" fmla="*/ 1089 h 108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86" h="1089">
                  <a:moveTo>
                    <a:pt x="293" y="73"/>
                  </a:moveTo>
                  <a:cubicBezTo>
                    <a:pt x="227" y="111"/>
                    <a:pt x="185" y="168"/>
                    <a:pt x="137" y="238"/>
                  </a:cubicBezTo>
                  <a:cubicBezTo>
                    <a:pt x="89" y="308"/>
                    <a:pt x="0" y="362"/>
                    <a:pt x="5" y="492"/>
                  </a:cubicBezTo>
                  <a:cubicBezTo>
                    <a:pt x="10" y="622"/>
                    <a:pt x="66" y="951"/>
                    <a:pt x="165" y="1020"/>
                  </a:cubicBezTo>
                  <a:cubicBezTo>
                    <a:pt x="264" y="1089"/>
                    <a:pt x="517" y="1003"/>
                    <a:pt x="597" y="908"/>
                  </a:cubicBezTo>
                  <a:cubicBezTo>
                    <a:pt x="677" y="813"/>
                    <a:pt x="601" y="580"/>
                    <a:pt x="646" y="452"/>
                  </a:cubicBezTo>
                  <a:cubicBezTo>
                    <a:pt x="691" y="324"/>
                    <a:pt x="886" y="215"/>
                    <a:pt x="867" y="142"/>
                  </a:cubicBezTo>
                  <a:cubicBezTo>
                    <a:pt x="848" y="69"/>
                    <a:pt x="629" y="24"/>
                    <a:pt x="533" y="12"/>
                  </a:cubicBezTo>
                  <a:cubicBezTo>
                    <a:pt x="437" y="0"/>
                    <a:pt x="378" y="20"/>
                    <a:pt x="293" y="73"/>
                  </a:cubicBezTo>
                  <a:close/>
                </a:path>
              </a:pathLst>
            </a:custGeom>
            <a:blipFill dpi="0" rotWithShape="1">
              <a:blip r:embed="rId3" cstate="print"/>
              <a:srcRect/>
              <a:tile tx="0" ty="0" sx="100000" sy="100000" flip="none" algn="tl"/>
            </a:blipFill>
            <a:ln w="6350">
              <a:solidFill>
                <a:srgbClr val="0000FF"/>
              </a:solidFill>
              <a:round/>
              <a:headEnd/>
              <a:tailEnd/>
            </a:ln>
          </p:spPr>
          <p:txBody>
            <a:bodyPr/>
            <a:lstStyle/>
            <a:p>
              <a:endParaRPr lang="es-EC" dirty="0"/>
            </a:p>
          </p:txBody>
        </p:sp>
        <p:sp>
          <p:nvSpPr>
            <p:cNvPr id="13" name="AutoShape 8"/>
            <p:cNvSpPr>
              <a:spLocks/>
            </p:cNvSpPr>
            <p:nvPr/>
          </p:nvSpPr>
          <p:spPr bwMode="auto">
            <a:xfrm>
              <a:off x="2309" y="9049"/>
              <a:ext cx="348" cy="204"/>
            </a:xfrm>
            <a:prstGeom prst="callout2">
              <a:avLst>
                <a:gd name="adj1" fmla="val 88236"/>
                <a:gd name="adj2" fmla="val 134481"/>
                <a:gd name="adj3" fmla="val 88236"/>
                <a:gd name="adj4" fmla="val 175861"/>
                <a:gd name="adj5" fmla="val 141176"/>
                <a:gd name="adj6" fmla="val 217241"/>
              </a:avLst>
            </a:prstGeom>
            <a:noFill/>
            <a:ln w="3175">
              <a:solidFill>
                <a:srgbClr val="000000"/>
              </a:solidFill>
              <a:miter lim="800000"/>
              <a:headEnd/>
              <a:tailEnd type="stealth" w="sm" len="sm"/>
            </a:ln>
          </p:spPr>
          <p:txBody>
            <a:bodyPr lIns="0" tIns="0" rIns="0" bIns="0"/>
            <a:lstStyle/>
            <a:p>
              <a:pPr algn="l"/>
              <a:r>
                <a:rPr lang="es-ES" sz="1400" b="1" dirty="0">
                  <a:solidFill>
                    <a:srgbClr val="800080"/>
                  </a:solidFill>
                </a:rPr>
                <a:t>SM</a:t>
              </a:r>
            </a:p>
          </p:txBody>
        </p:sp>
        <p:sp>
          <p:nvSpPr>
            <p:cNvPr id="14" name="AutoShape 9"/>
            <p:cNvSpPr>
              <a:spLocks/>
            </p:cNvSpPr>
            <p:nvPr/>
          </p:nvSpPr>
          <p:spPr bwMode="auto">
            <a:xfrm>
              <a:off x="1921" y="10004"/>
              <a:ext cx="828" cy="180"/>
            </a:xfrm>
            <a:prstGeom prst="callout2">
              <a:avLst>
                <a:gd name="adj1" fmla="val 100001"/>
                <a:gd name="adj2" fmla="val 109754"/>
                <a:gd name="adj3" fmla="val 100000"/>
                <a:gd name="adj4" fmla="val 144926"/>
                <a:gd name="adj5" fmla="val -93333"/>
                <a:gd name="adj6" fmla="val 175361"/>
              </a:avLst>
            </a:prstGeom>
            <a:noFill/>
            <a:ln w="3175">
              <a:solidFill>
                <a:srgbClr val="000000"/>
              </a:solidFill>
              <a:miter lim="800000"/>
              <a:headEnd/>
              <a:tailEnd type="stealth" w="sm" len="sm"/>
            </a:ln>
          </p:spPr>
          <p:txBody>
            <a:bodyPr lIns="0" tIns="0" rIns="0" bIns="0"/>
            <a:lstStyle/>
            <a:p>
              <a:pPr algn="r"/>
              <a:r>
                <a:rPr lang="es-ES" sz="1400" b="1" dirty="0">
                  <a:solidFill>
                    <a:srgbClr val="808080"/>
                  </a:solidFill>
                </a:rPr>
                <a:t>TERRENO</a:t>
              </a:r>
            </a:p>
          </p:txBody>
        </p:sp>
      </p:grpSp>
      <p:sp>
        <p:nvSpPr>
          <p:cNvPr id="16" name="184 Rectángulo"/>
          <p:cNvSpPr/>
          <p:nvPr/>
        </p:nvSpPr>
        <p:spPr>
          <a:xfrm>
            <a:off x="7486599" y="4272608"/>
            <a:ext cx="1181670" cy="1225622"/>
          </a:xfrm>
          <a:prstGeom prst="rec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endParaRPr lang="es-EC" dirty="0"/>
          </a:p>
        </p:txBody>
      </p:sp>
      <p:sp>
        <p:nvSpPr>
          <p:cNvPr id="17" name="AutoShape 7"/>
          <p:cNvSpPr>
            <a:spLocks/>
          </p:cNvSpPr>
          <p:nvPr/>
        </p:nvSpPr>
        <p:spPr bwMode="auto">
          <a:xfrm>
            <a:off x="6734179" y="4232605"/>
            <a:ext cx="357628" cy="268587"/>
          </a:xfrm>
          <a:prstGeom prst="callout2">
            <a:avLst>
              <a:gd name="adj1" fmla="val 88236"/>
              <a:gd name="adj2" fmla="val 134481"/>
              <a:gd name="adj3" fmla="val 88236"/>
              <a:gd name="adj4" fmla="val 175861"/>
              <a:gd name="adj5" fmla="val 167704"/>
              <a:gd name="adj6" fmla="val 242145"/>
            </a:avLst>
          </a:prstGeom>
          <a:noFill/>
          <a:ln w="9525">
            <a:solidFill>
              <a:schemeClr val="tx1"/>
            </a:solidFill>
            <a:miter lim="800000"/>
            <a:headEnd/>
            <a:tailEnd type="stealth" w="sm" len="sm"/>
          </a:ln>
        </p:spPr>
        <p:txBody>
          <a:bodyPr lIns="0" tIns="0" rIns="0" bIns="0"/>
          <a:lstStyle/>
          <a:p>
            <a:pPr algn="l"/>
            <a:r>
              <a:rPr lang="es-ES" sz="1400" b="1" dirty="0">
                <a:solidFill>
                  <a:srgbClr val="990033"/>
                </a:solidFill>
              </a:rPr>
              <a:t>SM</a:t>
            </a:r>
          </a:p>
        </p:txBody>
      </p:sp>
      <p:sp>
        <p:nvSpPr>
          <p:cNvPr id="18" name="AutoShape 8"/>
          <p:cNvSpPr>
            <a:spLocks/>
          </p:cNvSpPr>
          <p:nvPr/>
        </p:nvSpPr>
        <p:spPr bwMode="auto">
          <a:xfrm>
            <a:off x="6487539" y="5298730"/>
            <a:ext cx="850908" cy="236988"/>
          </a:xfrm>
          <a:prstGeom prst="callout2">
            <a:avLst>
              <a:gd name="adj1" fmla="val 69935"/>
              <a:gd name="adj2" fmla="val 104024"/>
              <a:gd name="adj3" fmla="val 100000"/>
              <a:gd name="adj4" fmla="val 131884"/>
              <a:gd name="adj5" fmla="val 144967"/>
              <a:gd name="adj6" fmla="val 152413"/>
            </a:avLst>
          </a:prstGeom>
          <a:noFill/>
          <a:ln w="3175">
            <a:solidFill>
              <a:schemeClr val="tx1"/>
            </a:solidFill>
            <a:miter lim="800000"/>
            <a:headEnd/>
            <a:tailEnd type="stealth" w="sm" len="sm"/>
          </a:ln>
        </p:spPr>
        <p:txBody>
          <a:bodyPr lIns="0" tIns="0" rIns="0" bIns="0"/>
          <a:lstStyle/>
          <a:p>
            <a:pPr algn="r"/>
            <a:r>
              <a:rPr lang="es-ES" sz="1400" b="1" dirty="0">
                <a:solidFill>
                  <a:srgbClr val="FF9900"/>
                </a:solidFill>
              </a:rPr>
              <a:t>TERRENO</a:t>
            </a:r>
          </a:p>
        </p:txBody>
      </p:sp>
      <p:sp>
        <p:nvSpPr>
          <p:cNvPr id="19" name="Freeform 6" descr="Esferas"/>
          <p:cNvSpPr>
            <a:spLocks/>
          </p:cNvSpPr>
          <p:nvPr/>
        </p:nvSpPr>
        <p:spPr bwMode="auto">
          <a:xfrm>
            <a:off x="7647215" y="5112431"/>
            <a:ext cx="565217" cy="846575"/>
          </a:xfrm>
          <a:custGeom>
            <a:avLst/>
            <a:gdLst>
              <a:gd name="T0" fmla="*/ 17 w 886"/>
              <a:gd name="T1" fmla="*/ 3 h 1089"/>
              <a:gd name="T2" fmla="*/ 7 w 886"/>
              <a:gd name="T3" fmla="*/ 10 h 1089"/>
              <a:gd name="T4" fmla="*/ 1 w 886"/>
              <a:gd name="T5" fmla="*/ 21 h 1089"/>
              <a:gd name="T6" fmla="*/ 9 w 886"/>
              <a:gd name="T7" fmla="*/ 43 h 1089"/>
              <a:gd name="T8" fmla="*/ 34 w 886"/>
              <a:gd name="T9" fmla="*/ 38 h 1089"/>
              <a:gd name="T10" fmla="*/ 37 w 886"/>
              <a:gd name="T11" fmla="*/ 19 h 1089"/>
              <a:gd name="T12" fmla="*/ 49 w 886"/>
              <a:gd name="T13" fmla="*/ 6 h 1089"/>
              <a:gd name="T14" fmla="*/ 30 w 886"/>
              <a:gd name="T15" fmla="*/ 1 h 1089"/>
              <a:gd name="T16" fmla="*/ 17 w 886"/>
              <a:gd name="T17" fmla="*/ 3 h 10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86"/>
              <a:gd name="T28" fmla="*/ 0 h 1089"/>
              <a:gd name="T29" fmla="*/ 886 w 886"/>
              <a:gd name="T30" fmla="*/ 1089 h 108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86" h="1089">
                <a:moveTo>
                  <a:pt x="293" y="73"/>
                </a:moveTo>
                <a:cubicBezTo>
                  <a:pt x="227" y="111"/>
                  <a:pt x="185" y="168"/>
                  <a:pt x="137" y="238"/>
                </a:cubicBezTo>
                <a:cubicBezTo>
                  <a:pt x="89" y="308"/>
                  <a:pt x="0" y="362"/>
                  <a:pt x="5" y="492"/>
                </a:cubicBezTo>
                <a:cubicBezTo>
                  <a:pt x="10" y="622"/>
                  <a:pt x="66" y="951"/>
                  <a:pt x="165" y="1020"/>
                </a:cubicBezTo>
                <a:cubicBezTo>
                  <a:pt x="264" y="1089"/>
                  <a:pt x="517" y="1003"/>
                  <a:pt x="597" y="908"/>
                </a:cubicBezTo>
                <a:cubicBezTo>
                  <a:pt x="677" y="813"/>
                  <a:pt x="601" y="580"/>
                  <a:pt x="646" y="452"/>
                </a:cubicBezTo>
                <a:cubicBezTo>
                  <a:pt x="691" y="324"/>
                  <a:pt x="886" y="215"/>
                  <a:pt x="867" y="142"/>
                </a:cubicBezTo>
                <a:cubicBezTo>
                  <a:pt x="848" y="69"/>
                  <a:pt x="629" y="24"/>
                  <a:pt x="533" y="12"/>
                </a:cubicBezTo>
                <a:cubicBezTo>
                  <a:pt x="437" y="0"/>
                  <a:pt x="378" y="20"/>
                  <a:pt x="293" y="73"/>
                </a:cubicBezTo>
                <a:close/>
              </a:path>
            </a:pathLst>
          </a:custGeom>
          <a:pattFill prst="sphere">
            <a:fgClr>
              <a:srgbClr val="DD0707"/>
            </a:fgClr>
            <a:bgClr>
              <a:srgbClr val="FFCC66"/>
            </a:bgClr>
          </a:pattFill>
          <a:ln w="6350">
            <a:solidFill>
              <a:schemeClr val="tx1"/>
            </a:solidFill>
            <a:round/>
            <a:headEnd/>
            <a:tailEnd/>
          </a:ln>
        </p:spPr>
        <p:txBody>
          <a:bodyPr/>
          <a:lstStyle/>
          <a:p>
            <a:endParaRPr lang="es-EC" dirty="0"/>
          </a:p>
        </p:txBody>
      </p:sp>
      <p:sp>
        <p:nvSpPr>
          <p:cNvPr id="20" name="196 Cerrar llave"/>
          <p:cNvSpPr/>
          <p:nvPr/>
        </p:nvSpPr>
        <p:spPr>
          <a:xfrm>
            <a:off x="8298751" y="5128193"/>
            <a:ext cx="35727" cy="578062"/>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C" dirty="0"/>
          </a:p>
        </p:txBody>
      </p:sp>
      <p:sp>
        <p:nvSpPr>
          <p:cNvPr id="21" name="197 CuadroTexto"/>
          <p:cNvSpPr txBox="1"/>
          <p:nvPr/>
        </p:nvSpPr>
        <p:spPr>
          <a:xfrm>
            <a:off x="8462797" y="5163309"/>
            <a:ext cx="1018233" cy="507831"/>
          </a:xfrm>
          <a:prstGeom prst="rect">
            <a:avLst/>
          </a:prstGeom>
          <a:noFill/>
        </p:spPr>
        <p:txBody>
          <a:bodyPr wrap="square" rtlCol="0">
            <a:spAutoFit/>
          </a:bodyPr>
          <a:lstStyle/>
          <a:p>
            <a:r>
              <a:rPr lang="es-EC" sz="900" b="1" dirty="0"/>
              <a:t>Un solo terreno y/o uso de suelo</a:t>
            </a:r>
          </a:p>
        </p:txBody>
      </p:sp>
    </p:spTree>
    <p:extLst>
      <p:ext uri="{BB962C8B-B14F-4D97-AF65-F5344CB8AC3E}">
        <p14:creationId xmlns:p14="http://schemas.microsoft.com/office/powerpoint/2010/main" val="11877727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96855" y="585555"/>
            <a:ext cx="7540746" cy="530024"/>
          </a:xfrm>
        </p:spPr>
        <p:txBody>
          <a:bodyPr>
            <a:noAutofit/>
          </a:bodyPr>
          <a:lstStyle/>
          <a:p>
            <a:r>
              <a:rPr lang="es-EC" sz="2000" dirty="0">
                <a:solidFill>
                  <a:schemeClr val="tx1">
                    <a:lumMod val="65000"/>
                    <a:lumOff val="35000"/>
                  </a:schemeClr>
                </a:solidFill>
                <a:latin typeface="Century Gothic" panose="020B0502020202020204" pitchFamily="34" charset="0"/>
                <a:ea typeface="+mn-ea"/>
                <a:cs typeface="+mn-cs"/>
              </a:rPr>
              <a:t>El límite provincial no divide los segmentos, ni los terrenos</a:t>
            </a:r>
            <a:br>
              <a:rPr lang="es-EC" sz="2000" dirty="0">
                <a:solidFill>
                  <a:schemeClr val="tx1">
                    <a:lumMod val="65000"/>
                    <a:lumOff val="35000"/>
                  </a:schemeClr>
                </a:solidFill>
                <a:latin typeface="Century Gothic" panose="020B0502020202020204" pitchFamily="34" charset="0"/>
                <a:ea typeface="+mn-ea"/>
                <a:cs typeface="+mn-cs"/>
              </a:rPr>
            </a:br>
            <a:endParaRPr lang="es-EC" sz="2000" dirty="0">
              <a:solidFill>
                <a:schemeClr val="tx1">
                  <a:lumMod val="65000"/>
                  <a:lumOff val="35000"/>
                </a:schemeClr>
              </a:solidFill>
              <a:latin typeface="Century Gothic" panose="020B0502020202020204" pitchFamily="34" charset="0"/>
              <a:ea typeface="+mn-ea"/>
              <a:cs typeface="+mn-cs"/>
            </a:endParaRPr>
          </a:p>
        </p:txBody>
      </p:sp>
      <p:sp>
        <p:nvSpPr>
          <p:cNvPr id="4" name="Freeform 2"/>
          <p:cNvSpPr>
            <a:spLocks/>
          </p:cNvSpPr>
          <p:nvPr/>
        </p:nvSpPr>
        <p:spPr bwMode="auto">
          <a:xfrm>
            <a:off x="3595494" y="2493557"/>
            <a:ext cx="1846262" cy="2536941"/>
          </a:xfrm>
          <a:custGeom>
            <a:avLst/>
            <a:gdLst>
              <a:gd name="T0" fmla="*/ 2147483647 w 1290"/>
              <a:gd name="T1" fmla="*/ 2147483647 h 2565"/>
              <a:gd name="T2" fmla="*/ 2147483647 w 1290"/>
              <a:gd name="T3" fmla="*/ 2147483647 h 2565"/>
              <a:gd name="T4" fmla="*/ 2147483647 w 1290"/>
              <a:gd name="T5" fmla="*/ 2147483647 h 2565"/>
              <a:gd name="T6" fmla="*/ 2147483647 w 1290"/>
              <a:gd name="T7" fmla="*/ 2147483647 h 2565"/>
              <a:gd name="T8" fmla="*/ 2147483647 w 1290"/>
              <a:gd name="T9" fmla="*/ 2147483647 h 2565"/>
              <a:gd name="T10" fmla="*/ 2147483647 w 1290"/>
              <a:gd name="T11" fmla="*/ 0 h 2565"/>
              <a:gd name="T12" fmla="*/ 2147483647 w 1290"/>
              <a:gd name="T13" fmla="*/ 2147483647 h 2565"/>
              <a:gd name="T14" fmla="*/ 2147483647 w 1290"/>
              <a:gd name="T15" fmla="*/ 2147483647 h 2565"/>
              <a:gd name="T16" fmla="*/ 2147483647 w 1290"/>
              <a:gd name="T17" fmla="*/ 2147483647 h 2565"/>
              <a:gd name="T18" fmla="*/ 2147483647 w 1290"/>
              <a:gd name="T19" fmla="*/ 2147483647 h 2565"/>
              <a:gd name="T20" fmla="*/ 2147483647 w 1290"/>
              <a:gd name="T21" fmla="*/ 2147483647 h 2565"/>
              <a:gd name="T22" fmla="*/ 2147483647 w 1290"/>
              <a:gd name="T23" fmla="*/ 0 h 2565"/>
              <a:gd name="T24" fmla="*/ 2147483647 w 1290"/>
              <a:gd name="T25" fmla="*/ 2147483647 h 2565"/>
              <a:gd name="T26" fmla="*/ 2147483647 w 1290"/>
              <a:gd name="T27" fmla="*/ 2147483647 h 2565"/>
              <a:gd name="T28" fmla="*/ 2147483647 w 1290"/>
              <a:gd name="T29" fmla="*/ 2147483647 h 2565"/>
              <a:gd name="T30" fmla="*/ 2147483647 w 1290"/>
              <a:gd name="T31" fmla="*/ 2147483647 h 2565"/>
              <a:gd name="T32" fmla="*/ 2147483647 w 1290"/>
              <a:gd name="T33" fmla="*/ 2147483647 h 2565"/>
              <a:gd name="T34" fmla="*/ 2147483647 w 1290"/>
              <a:gd name="T35" fmla="*/ 2147483647 h 2565"/>
              <a:gd name="T36" fmla="*/ 2147483647 w 1290"/>
              <a:gd name="T37" fmla="*/ 2147483647 h 2565"/>
              <a:gd name="T38" fmla="*/ 2147483647 w 1290"/>
              <a:gd name="T39" fmla="*/ 2147483647 h 2565"/>
              <a:gd name="T40" fmla="*/ 2147483647 w 1290"/>
              <a:gd name="T41" fmla="*/ 2147483647 h 2565"/>
              <a:gd name="T42" fmla="*/ 2147483647 w 1290"/>
              <a:gd name="T43" fmla="*/ 2147483647 h 2565"/>
              <a:gd name="T44" fmla="*/ 2147483647 w 1290"/>
              <a:gd name="T45" fmla="*/ 2147483647 h 2565"/>
              <a:gd name="T46" fmla="*/ 2147483647 w 1290"/>
              <a:gd name="T47" fmla="*/ 2147483647 h 2565"/>
              <a:gd name="T48" fmla="*/ 2147483647 w 1290"/>
              <a:gd name="T49" fmla="*/ 2147483647 h 2565"/>
              <a:gd name="T50" fmla="*/ 2147483647 w 1290"/>
              <a:gd name="T51" fmla="*/ 2147483647 h 2565"/>
              <a:gd name="T52" fmla="*/ 2147483647 w 1290"/>
              <a:gd name="T53" fmla="*/ 2147483647 h 2565"/>
              <a:gd name="T54" fmla="*/ 2147483647 w 1290"/>
              <a:gd name="T55" fmla="*/ 2147483647 h 2565"/>
              <a:gd name="T56" fmla="*/ 2147483647 w 1290"/>
              <a:gd name="T57" fmla="*/ 2147483647 h 2565"/>
              <a:gd name="T58" fmla="*/ 2147483647 w 1290"/>
              <a:gd name="T59" fmla="*/ 2147483647 h 2565"/>
              <a:gd name="T60" fmla="*/ 2147483647 w 1290"/>
              <a:gd name="T61" fmla="*/ 2147483647 h 2565"/>
              <a:gd name="T62" fmla="*/ 2147483647 w 1290"/>
              <a:gd name="T63" fmla="*/ 2147483647 h 2565"/>
              <a:gd name="T64" fmla="*/ 2147483647 w 1290"/>
              <a:gd name="T65" fmla="*/ 2147483647 h 2565"/>
              <a:gd name="T66" fmla="*/ 2147483647 w 1290"/>
              <a:gd name="T67" fmla="*/ 2147483647 h 2565"/>
              <a:gd name="T68" fmla="*/ 2147483647 w 1290"/>
              <a:gd name="T69" fmla="*/ 2147483647 h 2565"/>
              <a:gd name="T70" fmla="*/ 2147483647 w 1290"/>
              <a:gd name="T71" fmla="*/ 2147483647 h 2565"/>
              <a:gd name="T72" fmla="*/ 2147483647 w 1290"/>
              <a:gd name="T73" fmla="*/ 2147483647 h 2565"/>
              <a:gd name="T74" fmla="*/ 2147483647 w 1290"/>
              <a:gd name="T75" fmla="*/ 2147483647 h 2565"/>
              <a:gd name="T76" fmla="*/ 2147483647 w 1290"/>
              <a:gd name="T77" fmla="*/ 2147483647 h 2565"/>
              <a:gd name="T78" fmla="*/ 2147483647 w 1290"/>
              <a:gd name="T79" fmla="*/ 2147483647 h 2565"/>
              <a:gd name="T80" fmla="*/ 2147483647 w 1290"/>
              <a:gd name="T81" fmla="*/ 2147483647 h 2565"/>
              <a:gd name="T82" fmla="*/ 0 w 1290"/>
              <a:gd name="T83" fmla="*/ 2147483647 h 2565"/>
              <a:gd name="T84" fmla="*/ 2147483647 w 1290"/>
              <a:gd name="T85" fmla="*/ 2147483647 h 2565"/>
              <a:gd name="T86" fmla="*/ 2147483647 w 1290"/>
              <a:gd name="T87" fmla="*/ 2147483647 h 2565"/>
              <a:gd name="T88" fmla="*/ 2147483647 w 1290"/>
              <a:gd name="T89" fmla="*/ 2147483647 h 2565"/>
              <a:gd name="T90" fmla="*/ 2147483647 w 1290"/>
              <a:gd name="T91" fmla="*/ 2147483647 h 2565"/>
              <a:gd name="T92" fmla="*/ 2147483647 w 1290"/>
              <a:gd name="T93" fmla="*/ 2147483647 h 2565"/>
              <a:gd name="T94" fmla="*/ 2147483647 w 1290"/>
              <a:gd name="T95" fmla="*/ 2147483647 h 2565"/>
              <a:gd name="T96" fmla="*/ 2147483647 w 1290"/>
              <a:gd name="T97" fmla="*/ 2147483647 h 2565"/>
              <a:gd name="T98" fmla="*/ 2147483647 w 1290"/>
              <a:gd name="T99" fmla="*/ 2147483647 h 2565"/>
              <a:gd name="T100" fmla="*/ 2147483647 w 1290"/>
              <a:gd name="T101" fmla="*/ 2147483647 h 2565"/>
              <a:gd name="T102" fmla="*/ 2147483647 w 1290"/>
              <a:gd name="T103" fmla="*/ 2147483647 h 256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290"/>
              <a:gd name="T157" fmla="*/ 0 h 2565"/>
              <a:gd name="T158" fmla="*/ 1290 w 1290"/>
              <a:gd name="T159" fmla="*/ 2565 h 256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290" h="2565">
                <a:moveTo>
                  <a:pt x="825" y="510"/>
                </a:moveTo>
                <a:cubicBezTo>
                  <a:pt x="760" y="500"/>
                  <a:pt x="677" y="527"/>
                  <a:pt x="630" y="480"/>
                </a:cubicBezTo>
                <a:cubicBezTo>
                  <a:pt x="554" y="404"/>
                  <a:pt x="659" y="290"/>
                  <a:pt x="720" y="270"/>
                </a:cubicBezTo>
                <a:cubicBezTo>
                  <a:pt x="768" y="199"/>
                  <a:pt x="744" y="242"/>
                  <a:pt x="780" y="135"/>
                </a:cubicBezTo>
                <a:cubicBezTo>
                  <a:pt x="782" y="130"/>
                  <a:pt x="802" y="40"/>
                  <a:pt x="810" y="30"/>
                </a:cubicBezTo>
                <a:cubicBezTo>
                  <a:pt x="821" y="16"/>
                  <a:pt x="840" y="10"/>
                  <a:pt x="855" y="0"/>
                </a:cubicBezTo>
                <a:cubicBezTo>
                  <a:pt x="890" y="5"/>
                  <a:pt x="928" y="1"/>
                  <a:pt x="960" y="15"/>
                </a:cubicBezTo>
                <a:cubicBezTo>
                  <a:pt x="1011" y="38"/>
                  <a:pt x="1002" y="199"/>
                  <a:pt x="1005" y="240"/>
                </a:cubicBezTo>
                <a:cubicBezTo>
                  <a:pt x="1020" y="235"/>
                  <a:pt x="1038" y="235"/>
                  <a:pt x="1050" y="225"/>
                </a:cubicBezTo>
                <a:cubicBezTo>
                  <a:pt x="1064" y="214"/>
                  <a:pt x="1068" y="194"/>
                  <a:pt x="1080" y="180"/>
                </a:cubicBezTo>
                <a:cubicBezTo>
                  <a:pt x="1197" y="39"/>
                  <a:pt x="1033" y="272"/>
                  <a:pt x="1185" y="45"/>
                </a:cubicBezTo>
                <a:cubicBezTo>
                  <a:pt x="1201" y="21"/>
                  <a:pt x="1235" y="15"/>
                  <a:pt x="1260" y="0"/>
                </a:cubicBezTo>
                <a:cubicBezTo>
                  <a:pt x="1270" y="15"/>
                  <a:pt x="1290" y="27"/>
                  <a:pt x="1290" y="45"/>
                </a:cubicBezTo>
                <a:cubicBezTo>
                  <a:pt x="1290" y="63"/>
                  <a:pt x="1268" y="74"/>
                  <a:pt x="1260" y="90"/>
                </a:cubicBezTo>
                <a:cubicBezTo>
                  <a:pt x="1253" y="104"/>
                  <a:pt x="1248" y="120"/>
                  <a:pt x="1245" y="135"/>
                </a:cubicBezTo>
                <a:cubicBezTo>
                  <a:pt x="1235" y="182"/>
                  <a:pt x="1234" y="288"/>
                  <a:pt x="1200" y="330"/>
                </a:cubicBezTo>
                <a:cubicBezTo>
                  <a:pt x="1189" y="344"/>
                  <a:pt x="1170" y="350"/>
                  <a:pt x="1155" y="360"/>
                </a:cubicBezTo>
                <a:cubicBezTo>
                  <a:pt x="1089" y="459"/>
                  <a:pt x="1117" y="565"/>
                  <a:pt x="1080" y="675"/>
                </a:cubicBezTo>
                <a:cubicBezTo>
                  <a:pt x="1070" y="770"/>
                  <a:pt x="1060" y="865"/>
                  <a:pt x="1050" y="960"/>
                </a:cubicBezTo>
                <a:cubicBezTo>
                  <a:pt x="1047" y="991"/>
                  <a:pt x="1140" y="990"/>
                  <a:pt x="1140" y="990"/>
                </a:cubicBezTo>
                <a:cubicBezTo>
                  <a:pt x="1094" y="1060"/>
                  <a:pt x="1095" y="1105"/>
                  <a:pt x="1020" y="1155"/>
                </a:cubicBezTo>
                <a:cubicBezTo>
                  <a:pt x="1015" y="1170"/>
                  <a:pt x="1013" y="1186"/>
                  <a:pt x="1005" y="1200"/>
                </a:cubicBezTo>
                <a:cubicBezTo>
                  <a:pt x="987" y="1232"/>
                  <a:pt x="945" y="1290"/>
                  <a:pt x="945" y="1290"/>
                </a:cubicBezTo>
                <a:cubicBezTo>
                  <a:pt x="955" y="1320"/>
                  <a:pt x="965" y="1350"/>
                  <a:pt x="975" y="1380"/>
                </a:cubicBezTo>
                <a:cubicBezTo>
                  <a:pt x="980" y="1395"/>
                  <a:pt x="990" y="1425"/>
                  <a:pt x="990" y="1425"/>
                </a:cubicBezTo>
                <a:cubicBezTo>
                  <a:pt x="963" y="1507"/>
                  <a:pt x="982" y="1512"/>
                  <a:pt x="915" y="1545"/>
                </a:cubicBezTo>
                <a:cubicBezTo>
                  <a:pt x="901" y="1552"/>
                  <a:pt x="885" y="1555"/>
                  <a:pt x="870" y="1560"/>
                </a:cubicBezTo>
                <a:cubicBezTo>
                  <a:pt x="790" y="1680"/>
                  <a:pt x="865" y="1535"/>
                  <a:pt x="885" y="1635"/>
                </a:cubicBezTo>
                <a:cubicBezTo>
                  <a:pt x="975" y="2086"/>
                  <a:pt x="842" y="1870"/>
                  <a:pt x="945" y="2025"/>
                </a:cubicBezTo>
                <a:cubicBezTo>
                  <a:pt x="955" y="2060"/>
                  <a:pt x="970" y="2094"/>
                  <a:pt x="975" y="2130"/>
                </a:cubicBezTo>
                <a:cubicBezTo>
                  <a:pt x="1024" y="2497"/>
                  <a:pt x="893" y="2438"/>
                  <a:pt x="1050" y="2490"/>
                </a:cubicBezTo>
                <a:cubicBezTo>
                  <a:pt x="1060" y="2505"/>
                  <a:pt x="1091" y="2521"/>
                  <a:pt x="1080" y="2535"/>
                </a:cubicBezTo>
                <a:cubicBezTo>
                  <a:pt x="1065" y="2555"/>
                  <a:pt x="1030" y="2544"/>
                  <a:pt x="1005" y="2550"/>
                </a:cubicBezTo>
                <a:cubicBezTo>
                  <a:pt x="990" y="2554"/>
                  <a:pt x="975" y="2560"/>
                  <a:pt x="960" y="2565"/>
                </a:cubicBezTo>
                <a:cubicBezTo>
                  <a:pt x="945" y="2520"/>
                  <a:pt x="923" y="2477"/>
                  <a:pt x="915" y="2430"/>
                </a:cubicBezTo>
                <a:cubicBezTo>
                  <a:pt x="910" y="2400"/>
                  <a:pt x="929" y="2350"/>
                  <a:pt x="900" y="2340"/>
                </a:cubicBezTo>
                <a:cubicBezTo>
                  <a:pt x="805" y="2308"/>
                  <a:pt x="700" y="2330"/>
                  <a:pt x="600" y="2325"/>
                </a:cubicBezTo>
                <a:cubicBezTo>
                  <a:pt x="525" y="2250"/>
                  <a:pt x="529" y="2262"/>
                  <a:pt x="420" y="2280"/>
                </a:cubicBezTo>
                <a:cubicBezTo>
                  <a:pt x="378" y="2343"/>
                  <a:pt x="325" y="2377"/>
                  <a:pt x="255" y="2400"/>
                </a:cubicBezTo>
                <a:cubicBezTo>
                  <a:pt x="83" y="2343"/>
                  <a:pt x="179" y="2085"/>
                  <a:pt x="165" y="1950"/>
                </a:cubicBezTo>
                <a:cubicBezTo>
                  <a:pt x="160" y="1903"/>
                  <a:pt x="45" y="1875"/>
                  <a:pt x="45" y="1875"/>
                </a:cubicBezTo>
                <a:cubicBezTo>
                  <a:pt x="39" y="1863"/>
                  <a:pt x="0" y="1792"/>
                  <a:pt x="0" y="1770"/>
                </a:cubicBezTo>
                <a:cubicBezTo>
                  <a:pt x="0" y="1749"/>
                  <a:pt x="12" y="1730"/>
                  <a:pt x="15" y="1710"/>
                </a:cubicBezTo>
                <a:cubicBezTo>
                  <a:pt x="40" y="1559"/>
                  <a:pt x="32" y="1513"/>
                  <a:pt x="165" y="1425"/>
                </a:cubicBezTo>
                <a:cubicBezTo>
                  <a:pt x="265" y="1275"/>
                  <a:pt x="303" y="1197"/>
                  <a:pt x="435" y="1065"/>
                </a:cubicBezTo>
                <a:cubicBezTo>
                  <a:pt x="466" y="1034"/>
                  <a:pt x="489" y="939"/>
                  <a:pt x="510" y="900"/>
                </a:cubicBezTo>
                <a:cubicBezTo>
                  <a:pt x="527" y="868"/>
                  <a:pt x="550" y="840"/>
                  <a:pt x="570" y="810"/>
                </a:cubicBezTo>
                <a:cubicBezTo>
                  <a:pt x="582" y="791"/>
                  <a:pt x="612" y="793"/>
                  <a:pt x="630" y="780"/>
                </a:cubicBezTo>
                <a:cubicBezTo>
                  <a:pt x="694" y="735"/>
                  <a:pt x="789" y="611"/>
                  <a:pt x="825" y="540"/>
                </a:cubicBezTo>
                <a:cubicBezTo>
                  <a:pt x="835" y="520"/>
                  <a:pt x="846" y="501"/>
                  <a:pt x="855" y="480"/>
                </a:cubicBezTo>
                <a:cubicBezTo>
                  <a:pt x="861" y="465"/>
                  <a:pt x="884" y="442"/>
                  <a:pt x="870" y="435"/>
                </a:cubicBezTo>
                <a:cubicBezTo>
                  <a:pt x="813" y="406"/>
                  <a:pt x="825" y="503"/>
                  <a:pt x="825" y="510"/>
                </a:cubicBezTo>
                <a:close/>
              </a:path>
            </a:pathLst>
          </a:custGeom>
          <a:solidFill>
            <a:srgbClr val="FFFFFF"/>
          </a:solidFill>
          <a:ln w="25400">
            <a:solidFill>
              <a:srgbClr val="800000"/>
            </a:solidFill>
            <a:round/>
            <a:headEnd/>
            <a:tailEnd/>
          </a:ln>
        </p:spPr>
        <p:txBody>
          <a:bodyPr lIns="114181" tIns="57091" rIns="114181" bIns="57091"/>
          <a:lstStyle/>
          <a:p>
            <a:endParaRPr lang="es-EC" sz="1400" dirty="0">
              <a:latin typeface="+mj-lt"/>
            </a:endParaRPr>
          </a:p>
        </p:txBody>
      </p:sp>
      <p:sp>
        <p:nvSpPr>
          <p:cNvPr id="6" name="Freeform 3"/>
          <p:cNvSpPr>
            <a:spLocks/>
          </p:cNvSpPr>
          <p:nvPr/>
        </p:nvSpPr>
        <p:spPr bwMode="auto">
          <a:xfrm>
            <a:off x="5035357" y="1929620"/>
            <a:ext cx="2233613" cy="1831631"/>
          </a:xfrm>
          <a:custGeom>
            <a:avLst/>
            <a:gdLst>
              <a:gd name="T0" fmla="*/ 2147483647 w 1710"/>
              <a:gd name="T1" fmla="*/ 2147483647 h 1716"/>
              <a:gd name="T2" fmla="*/ 2147483647 w 1710"/>
              <a:gd name="T3" fmla="*/ 2147483647 h 1716"/>
              <a:gd name="T4" fmla="*/ 2147483647 w 1710"/>
              <a:gd name="T5" fmla="*/ 2147483647 h 1716"/>
              <a:gd name="T6" fmla="*/ 2147483647 w 1710"/>
              <a:gd name="T7" fmla="*/ 2147483647 h 1716"/>
              <a:gd name="T8" fmla="*/ 2147483647 w 1710"/>
              <a:gd name="T9" fmla="*/ 2147483647 h 1716"/>
              <a:gd name="T10" fmla="*/ 2147483647 w 1710"/>
              <a:gd name="T11" fmla="*/ 2147483647 h 1716"/>
              <a:gd name="T12" fmla="*/ 2147483647 w 1710"/>
              <a:gd name="T13" fmla="*/ 2147483647 h 1716"/>
              <a:gd name="T14" fmla="*/ 2147483647 w 1710"/>
              <a:gd name="T15" fmla="*/ 2147483647 h 1716"/>
              <a:gd name="T16" fmla="*/ 2147483647 w 1710"/>
              <a:gd name="T17" fmla="*/ 2147483647 h 1716"/>
              <a:gd name="T18" fmla="*/ 2147483647 w 1710"/>
              <a:gd name="T19" fmla="*/ 2147483647 h 1716"/>
              <a:gd name="T20" fmla="*/ 2147483647 w 1710"/>
              <a:gd name="T21" fmla="*/ 2147483647 h 1716"/>
              <a:gd name="T22" fmla="*/ 2147483647 w 1710"/>
              <a:gd name="T23" fmla="*/ 2147483647 h 1716"/>
              <a:gd name="T24" fmla="*/ 2147483647 w 1710"/>
              <a:gd name="T25" fmla="*/ 2147483647 h 1716"/>
              <a:gd name="T26" fmla="*/ 2147483647 w 1710"/>
              <a:gd name="T27" fmla="*/ 2147483647 h 1716"/>
              <a:gd name="T28" fmla="*/ 2147483647 w 1710"/>
              <a:gd name="T29" fmla="*/ 2147483647 h 1716"/>
              <a:gd name="T30" fmla="*/ 2147483647 w 1710"/>
              <a:gd name="T31" fmla="*/ 2147483647 h 1716"/>
              <a:gd name="T32" fmla="*/ 2147483647 w 1710"/>
              <a:gd name="T33" fmla="*/ 2147483647 h 1716"/>
              <a:gd name="T34" fmla="*/ 2147483647 w 1710"/>
              <a:gd name="T35" fmla="*/ 2147483647 h 1716"/>
              <a:gd name="T36" fmla="*/ 2147483647 w 1710"/>
              <a:gd name="T37" fmla="*/ 2147483647 h 1716"/>
              <a:gd name="T38" fmla="*/ 2147483647 w 1710"/>
              <a:gd name="T39" fmla="*/ 2147483647 h 1716"/>
              <a:gd name="T40" fmla="*/ 2147483647 w 1710"/>
              <a:gd name="T41" fmla="*/ 2147483647 h 1716"/>
              <a:gd name="T42" fmla="*/ 2147483647 w 1710"/>
              <a:gd name="T43" fmla="*/ 2147483647 h 1716"/>
              <a:gd name="T44" fmla="*/ 2147483647 w 1710"/>
              <a:gd name="T45" fmla="*/ 2147483647 h 1716"/>
              <a:gd name="T46" fmla="*/ 2147483647 w 1710"/>
              <a:gd name="T47" fmla="*/ 2147483647 h 1716"/>
              <a:gd name="T48" fmla="*/ 2147483647 w 1710"/>
              <a:gd name="T49" fmla="*/ 2147483647 h 1716"/>
              <a:gd name="T50" fmla="*/ 2147483647 w 1710"/>
              <a:gd name="T51" fmla="*/ 2147483647 h 1716"/>
              <a:gd name="T52" fmla="*/ 2147483647 w 1710"/>
              <a:gd name="T53" fmla="*/ 2147483647 h 1716"/>
              <a:gd name="T54" fmla="*/ 2147483647 w 1710"/>
              <a:gd name="T55" fmla="*/ 2147483647 h 1716"/>
              <a:gd name="T56" fmla="*/ 2147483647 w 1710"/>
              <a:gd name="T57" fmla="*/ 2147483647 h 1716"/>
              <a:gd name="T58" fmla="*/ 2147483647 w 1710"/>
              <a:gd name="T59" fmla="*/ 2147483647 h 1716"/>
              <a:gd name="T60" fmla="*/ 2147483647 w 1710"/>
              <a:gd name="T61" fmla="*/ 2147483647 h 1716"/>
              <a:gd name="T62" fmla="*/ 2147483647 w 1710"/>
              <a:gd name="T63" fmla="*/ 2147483647 h 1716"/>
              <a:gd name="T64" fmla="*/ 2147483647 w 1710"/>
              <a:gd name="T65" fmla="*/ 2147483647 h 1716"/>
              <a:gd name="T66" fmla="*/ 2147483647 w 1710"/>
              <a:gd name="T67" fmla="*/ 2147483647 h 1716"/>
              <a:gd name="T68" fmla="*/ 2147483647 w 1710"/>
              <a:gd name="T69" fmla="*/ 2147483647 h 1716"/>
              <a:gd name="T70" fmla="*/ 2147483647 w 1710"/>
              <a:gd name="T71" fmla="*/ 2147483647 h 1716"/>
              <a:gd name="T72" fmla="*/ 2147483647 w 1710"/>
              <a:gd name="T73" fmla="*/ 2147483647 h 1716"/>
              <a:gd name="T74" fmla="*/ 2147483647 w 1710"/>
              <a:gd name="T75" fmla="*/ 2147483647 h 1716"/>
              <a:gd name="T76" fmla="*/ 2147483647 w 1710"/>
              <a:gd name="T77" fmla="*/ 2147483647 h 1716"/>
              <a:gd name="T78" fmla="*/ 2147483647 w 1710"/>
              <a:gd name="T79" fmla="*/ 2147483647 h 1716"/>
              <a:gd name="T80" fmla="*/ 2147483647 w 1710"/>
              <a:gd name="T81" fmla="*/ 2147483647 h 1716"/>
              <a:gd name="T82" fmla="*/ 2147483647 w 1710"/>
              <a:gd name="T83" fmla="*/ 2147483647 h 1716"/>
              <a:gd name="T84" fmla="*/ 2147483647 w 1710"/>
              <a:gd name="T85" fmla="*/ 2147483647 h 1716"/>
              <a:gd name="T86" fmla="*/ 2147483647 w 1710"/>
              <a:gd name="T87" fmla="*/ 2147483647 h 1716"/>
              <a:gd name="T88" fmla="*/ 2147483647 w 1710"/>
              <a:gd name="T89" fmla="*/ 2147483647 h 1716"/>
              <a:gd name="T90" fmla="*/ 2147483647 w 1710"/>
              <a:gd name="T91" fmla="*/ 2147483647 h 1716"/>
              <a:gd name="T92" fmla="*/ 2147483647 w 1710"/>
              <a:gd name="T93" fmla="*/ 2147483647 h 1716"/>
              <a:gd name="T94" fmla="*/ 2147483647 w 1710"/>
              <a:gd name="T95" fmla="*/ 2147483647 h 1716"/>
              <a:gd name="T96" fmla="*/ 0 w 1710"/>
              <a:gd name="T97" fmla="*/ 2147483647 h 17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10"/>
              <a:gd name="T148" fmla="*/ 0 h 1716"/>
              <a:gd name="T149" fmla="*/ 1710 w 1710"/>
              <a:gd name="T150" fmla="*/ 1716 h 17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10" h="1716">
                <a:moveTo>
                  <a:pt x="150" y="561"/>
                </a:moveTo>
                <a:cubicBezTo>
                  <a:pt x="190" y="566"/>
                  <a:pt x="230" y="569"/>
                  <a:pt x="270" y="576"/>
                </a:cubicBezTo>
                <a:cubicBezTo>
                  <a:pt x="286" y="579"/>
                  <a:pt x="299" y="594"/>
                  <a:pt x="315" y="591"/>
                </a:cubicBezTo>
                <a:cubicBezTo>
                  <a:pt x="333" y="588"/>
                  <a:pt x="345" y="571"/>
                  <a:pt x="360" y="561"/>
                </a:cubicBezTo>
                <a:cubicBezTo>
                  <a:pt x="370" y="546"/>
                  <a:pt x="388" y="534"/>
                  <a:pt x="390" y="516"/>
                </a:cubicBezTo>
                <a:cubicBezTo>
                  <a:pt x="402" y="391"/>
                  <a:pt x="359" y="403"/>
                  <a:pt x="270" y="381"/>
                </a:cubicBezTo>
                <a:cubicBezTo>
                  <a:pt x="275" y="346"/>
                  <a:pt x="275" y="310"/>
                  <a:pt x="285" y="276"/>
                </a:cubicBezTo>
                <a:cubicBezTo>
                  <a:pt x="309" y="197"/>
                  <a:pt x="398" y="140"/>
                  <a:pt x="465" y="96"/>
                </a:cubicBezTo>
                <a:cubicBezTo>
                  <a:pt x="475" y="81"/>
                  <a:pt x="481" y="62"/>
                  <a:pt x="495" y="51"/>
                </a:cubicBezTo>
                <a:cubicBezTo>
                  <a:pt x="558" y="0"/>
                  <a:pt x="568" y="78"/>
                  <a:pt x="600" y="126"/>
                </a:cubicBezTo>
                <a:cubicBezTo>
                  <a:pt x="608" y="139"/>
                  <a:pt x="642" y="293"/>
                  <a:pt x="675" y="306"/>
                </a:cubicBezTo>
                <a:cubicBezTo>
                  <a:pt x="712" y="321"/>
                  <a:pt x="755" y="316"/>
                  <a:pt x="795" y="321"/>
                </a:cubicBezTo>
                <a:cubicBezTo>
                  <a:pt x="900" y="356"/>
                  <a:pt x="875" y="321"/>
                  <a:pt x="900" y="396"/>
                </a:cubicBezTo>
                <a:cubicBezTo>
                  <a:pt x="895" y="436"/>
                  <a:pt x="877" y="476"/>
                  <a:pt x="885" y="516"/>
                </a:cubicBezTo>
                <a:cubicBezTo>
                  <a:pt x="889" y="534"/>
                  <a:pt x="912" y="544"/>
                  <a:pt x="930" y="546"/>
                </a:cubicBezTo>
                <a:cubicBezTo>
                  <a:pt x="982" y="551"/>
                  <a:pt x="1056" y="529"/>
                  <a:pt x="1110" y="516"/>
                </a:cubicBezTo>
                <a:cubicBezTo>
                  <a:pt x="1145" y="528"/>
                  <a:pt x="1187" y="523"/>
                  <a:pt x="1215" y="546"/>
                </a:cubicBezTo>
                <a:cubicBezTo>
                  <a:pt x="1227" y="556"/>
                  <a:pt x="1216" y="584"/>
                  <a:pt x="1230" y="591"/>
                </a:cubicBezTo>
                <a:cubicBezTo>
                  <a:pt x="1262" y="607"/>
                  <a:pt x="1300" y="600"/>
                  <a:pt x="1335" y="606"/>
                </a:cubicBezTo>
                <a:cubicBezTo>
                  <a:pt x="1385" y="615"/>
                  <a:pt x="1438" y="635"/>
                  <a:pt x="1485" y="651"/>
                </a:cubicBezTo>
                <a:cubicBezTo>
                  <a:pt x="1500" y="656"/>
                  <a:pt x="1517" y="657"/>
                  <a:pt x="1530" y="666"/>
                </a:cubicBezTo>
                <a:cubicBezTo>
                  <a:pt x="1560" y="686"/>
                  <a:pt x="1620" y="726"/>
                  <a:pt x="1620" y="726"/>
                </a:cubicBezTo>
                <a:cubicBezTo>
                  <a:pt x="1673" y="805"/>
                  <a:pt x="1665" y="818"/>
                  <a:pt x="1650" y="921"/>
                </a:cubicBezTo>
                <a:cubicBezTo>
                  <a:pt x="1665" y="931"/>
                  <a:pt x="1687" y="935"/>
                  <a:pt x="1695" y="951"/>
                </a:cubicBezTo>
                <a:cubicBezTo>
                  <a:pt x="1709" y="978"/>
                  <a:pt x="1710" y="1011"/>
                  <a:pt x="1710" y="1041"/>
                </a:cubicBezTo>
                <a:cubicBezTo>
                  <a:pt x="1710" y="1164"/>
                  <a:pt x="1710" y="1206"/>
                  <a:pt x="1620" y="1266"/>
                </a:cubicBezTo>
                <a:cubicBezTo>
                  <a:pt x="1598" y="1331"/>
                  <a:pt x="1617" y="1423"/>
                  <a:pt x="1575" y="1476"/>
                </a:cubicBezTo>
                <a:cubicBezTo>
                  <a:pt x="1564" y="1490"/>
                  <a:pt x="1544" y="1494"/>
                  <a:pt x="1530" y="1506"/>
                </a:cubicBezTo>
                <a:cubicBezTo>
                  <a:pt x="1514" y="1520"/>
                  <a:pt x="1500" y="1536"/>
                  <a:pt x="1485" y="1551"/>
                </a:cubicBezTo>
                <a:cubicBezTo>
                  <a:pt x="1476" y="1579"/>
                  <a:pt x="1470" y="1626"/>
                  <a:pt x="1425" y="1626"/>
                </a:cubicBezTo>
                <a:cubicBezTo>
                  <a:pt x="1407" y="1626"/>
                  <a:pt x="1397" y="1603"/>
                  <a:pt x="1380" y="1596"/>
                </a:cubicBezTo>
                <a:cubicBezTo>
                  <a:pt x="1361" y="1588"/>
                  <a:pt x="1339" y="1589"/>
                  <a:pt x="1320" y="1581"/>
                </a:cubicBezTo>
                <a:cubicBezTo>
                  <a:pt x="1238" y="1548"/>
                  <a:pt x="1202" y="1516"/>
                  <a:pt x="1155" y="1446"/>
                </a:cubicBezTo>
                <a:cubicBezTo>
                  <a:pt x="1076" y="1472"/>
                  <a:pt x="1119" y="1448"/>
                  <a:pt x="1050" y="1551"/>
                </a:cubicBezTo>
                <a:cubicBezTo>
                  <a:pt x="1040" y="1566"/>
                  <a:pt x="1026" y="1579"/>
                  <a:pt x="1020" y="1596"/>
                </a:cubicBezTo>
                <a:cubicBezTo>
                  <a:pt x="1015" y="1611"/>
                  <a:pt x="1016" y="1630"/>
                  <a:pt x="1005" y="1641"/>
                </a:cubicBezTo>
                <a:cubicBezTo>
                  <a:pt x="980" y="1666"/>
                  <a:pt x="915" y="1701"/>
                  <a:pt x="915" y="1701"/>
                </a:cubicBezTo>
                <a:cubicBezTo>
                  <a:pt x="890" y="1696"/>
                  <a:pt x="858" y="1704"/>
                  <a:pt x="840" y="1686"/>
                </a:cubicBezTo>
                <a:cubicBezTo>
                  <a:pt x="700" y="1546"/>
                  <a:pt x="893" y="1623"/>
                  <a:pt x="765" y="1581"/>
                </a:cubicBezTo>
                <a:cubicBezTo>
                  <a:pt x="735" y="1591"/>
                  <a:pt x="705" y="1601"/>
                  <a:pt x="675" y="1611"/>
                </a:cubicBezTo>
                <a:cubicBezTo>
                  <a:pt x="626" y="1627"/>
                  <a:pt x="634" y="1674"/>
                  <a:pt x="600" y="1701"/>
                </a:cubicBezTo>
                <a:cubicBezTo>
                  <a:pt x="588" y="1711"/>
                  <a:pt x="570" y="1711"/>
                  <a:pt x="555" y="1716"/>
                </a:cubicBezTo>
                <a:cubicBezTo>
                  <a:pt x="510" y="1711"/>
                  <a:pt x="465" y="1708"/>
                  <a:pt x="420" y="1701"/>
                </a:cubicBezTo>
                <a:cubicBezTo>
                  <a:pt x="400" y="1698"/>
                  <a:pt x="375" y="1701"/>
                  <a:pt x="360" y="1686"/>
                </a:cubicBezTo>
                <a:cubicBezTo>
                  <a:pt x="345" y="1671"/>
                  <a:pt x="355" y="1644"/>
                  <a:pt x="345" y="1626"/>
                </a:cubicBezTo>
                <a:cubicBezTo>
                  <a:pt x="317" y="1578"/>
                  <a:pt x="259" y="1552"/>
                  <a:pt x="210" y="1536"/>
                </a:cubicBezTo>
                <a:cubicBezTo>
                  <a:pt x="139" y="1548"/>
                  <a:pt x="123" y="1548"/>
                  <a:pt x="60" y="1566"/>
                </a:cubicBezTo>
                <a:cubicBezTo>
                  <a:pt x="45" y="1570"/>
                  <a:pt x="30" y="1585"/>
                  <a:pt x="15" y="1581"/>
                </a:cubicBezTo>
                <a:cubicBezTo>
                  <a:pt x="4" y="1578"/>
                  <a:pt x="5" y="1561"/>
                  <a:pt x="0" y="1551"/>
                </a:cubicBezTo>
              </a:path>
            </a:pathLst>
          </a:custGeom>
          <a:noFill/>
          <a:ln w="25400">
            <a:solidFill>
              <a:srgbClr val="800080"/>
            </a:solidFill>
            <a:round/>
            <a:headEnd/>
            <a:tailEnd/>
          </a:ln>
        </p:spPr>
        <p:txBody>
          <a:bodyPr lIns="114181" tIns="57091" rIns="114181" bIns="57091"/>
          <a:lstStyle/>
          <a:p>
            <a:endParaRPr lang="es-EC" sz="1400" dirty="0">
              <a:latin typeface="+mj-lt"/>
            </a:endParaRPr>
          </a:p>
        </p:txBody>
      </p:sp>
      <p:sp>
        <p:nvSpPr>
          <p:cNvPr id="5" name="Rectangle 4"/>
          <p:cNvSpPr>
            <a:spLocks noChangeArrowheads="1"/>
          </p:cNvSpPr>
          <p:nvPr/>
        </p:nvSpPr>
        <p:spPr bwMode="auto">
          <a:xfrm>
            <a:off x="5035357" y="2791152"/>
            <a:ext cx="576263" cy="525267"/>
          </a:xfrm>
          <a:prstGeom prst="rect">
            <a:avLst/>
          </a:prstGeom>
          <a:noFill/>
          <a:ln w="22225">
            <a:solidFill>
              <a:srgbClr val="0000FF"/>
            </a:solidFill>
            <a:miter lim="800000"/>
            <a:headEnd/>
            <a:tailEnd/>
          </a:ln>
        </p:spPr>
        <p:txBody>
          <a:bodyPr lIns="114181" tIns="57091" rIns="114181" bIns="57091"/>
          <a:lstStyle/>
          <a:p>
            <a:endParaRPr lang="es-EC" sz="1400" dirty="0">
              <a:solidFill>
                <a:srgbClr val="000000"/>
              </a:solidFill>
              <a:latin typeface="+mj-lt"/>
            </a:endParaRPr>
          </a:p>
        </p:txBody>
      </p:sp>
      <p:sp>
        <p:nvSpPr>
          <p:cNvPr id="7" name="Line 9"/>
          <p:cNvSpPr>
            <a:spLocks noChangeShapeType="1"/>
          </p:cNvSpPr>
          <p:nvPr/>
        </p:nvSpPr>
        <p:spPr bwMode="auto">
          <a:xfrm flipH="1">
            <a:off x="5684644" y="1659467"/>
            <a:ext cx="2232026" cy="1186743"/>
          </a:xfrm>
          <a:prstGeom prst="line">
            <a:avLst/>
          </a:prstGeom>
          <a:noFill/>
          <a:ln w="9525">
            <a:solidFill>
              <a:srgbClr val="FF0000"/>
            </a:solidFill>
            <a:round/>
            <a:headEnd/>
            <a:tailEnd type="triangle" w="med" len="med"/>
          </a:ln>
        </p:spPr>
        <p:txBody>
          <a:bodyPr lIns="114181" tIns="57091" rIns="114181" bIns="57091"/>
          <a:lstStyle/>
          <a:p>
            <a:endParaRPr lang="es-EC" sz="1400" dirty="0">
              <a:latin typeface="+mj-lt"/>
            </a:endParaRPr>
          </a:p>
        </p:txBody>
      </p:sp>
      <p:sp>
        <p:nvSpPr>
          <p:cNvPr id="8" name="Line 11"/>
          <p:cNvSpPr>
            <a:spLocks noChangeShapeType="1"/>
          </p:cNvSpPr>
          <p:nvPr/>
        </p:nvSpPr>
        <p:spPr bwMode="auto">
          <a:xfrm flipH="1" flipV="1">
            <a:off x="5468742" y="3057494"/>
            <a:ext cx="2303463" cy="602756"/>
          </a:xfrm>
          <a:prstGeom prst="line">
            <a:avLst/>
          </a:prstGeom>
          <a:noFill/>
          <a:ln w="9525">
            <a:solidFill>
              <a:srgbClr val="008000"/>
            </a:solidFill>
            <a:round/>
            <a:headEnd/>
            <a:tailEnd type="triangle" w="med" len="med"/>
          </a:ln>
        </p:spPr>
        <p:txBody>
          <a:bodyPr lIns="114181" tIns="57091" rIns="114181" bIns="57091"/>
          <a:lstStyle/>
          <a:p>
            <a:endParaRPr lang="es-EC" sz="1400" dirty="0">
              <a:latin typeface="+mj-lt"/>
            </a:endParaRPr>
          </a:p>
        </p:txBody>
      </p:sp>
      <p:sp>
        <p:nvSpPr>
          <p:cNvPr id="9" name="Line 13"/>
          <p:cNvSpPr>
            <a:spLocks noChangeShapeType="1"/>
          </p:cNvSpPr>
          <p:nvPr/>
        </p:nvSpPr>
        <p:spPr bwMode="auto">
          <a:xfrm>
            <a:off x="3392741" y="2602138"/>
            <a:ext cx="1642616" cy="364104"/>
          </a:xfrm>
          <a:prstGeom prst="line">
            <a:avLst/>
          </a:prstGeom>
          <a:noFill/>
          <a:ln w="9525">
            <a:solidFill>
              <a:srgbClr val="008000"/>
            </a:solidFill>
            <a:round/>
            <a:headEnd/>
            <a:tailEnd type="triangle" w="med" len="med"/>
          </a:ln>
        </p:spPr>
        <p:txBody>
          <a:bodyPr lIns="114181" tIns="57091" rIns="114181" bIns="57091"/>
          <a:lstStyle/>
          <a:p>
            <a:endParaRPr lang="es-EC" sz="1400" dirty="0">
              <a:latin typeface="+mj-lt"/>
            </a:endParaRPr>
          </a:p>
        </p:txBody>
      </p:sp>
      <p:sp>
        <p:nvSpPr>
          <p:cNvPr id="10" name="Text Box 12"/>
          <p:cNvSpPr txBox="1">
            <a:spLocks noChangeArrowheads="1"/>
          </p:cNvSpPr>
          <p:nvPr/>
        </p:nvSpPr>
        <p:spPr bwMode="auto">
          <a:xfrm>
            <a:off x="956603" y="2427048"/>
            <a:ext cx="2492408" cy="539193"/>
          </a:xfrm>
          <a:prstGeom prst="rect">
            <a:avLst/>
          </a:prstGeom>
          <a:solidFill>
            <a:srgbClr val="FFFFFF"/>
          </a:solidFill>
          <a:ln w="9525">
            <a:solidFill>
              <a:srgbClr val="000000"/>
            </a:solidFill>
            <a:miter lim="800000"/>
            <a:headEnd/>
            <a:tailEnd/>
          </a:ln>
        </p:spPr>
        <p:txBody>
          <a:bodyPr lIns="114181" tIns="57091" rIns="114181" bIns="57091"/>
          <a:lstStyle/>
          <a:p>
            <a:pPr algn="l"/>
            <a:r>
              <a:rPr lang="es-EC" sz="1400" dirty="0">
                <a:solidFill>
                  <a:srgbClr val="000000"/>
                </a:solidFill>
                <a:latin typeface="+mj-lt"/>
                <a:cs typeface="Times New Roman" pitchFamily="18" charset="0"/>
              </a:rPr>
              <a:t>Parte del segmento en </a:t>
            </a:r>
            <a:r>
              <a:rPr lang="es-EC" sz="1400" dirty="0" smtClean="0">
                <a:solidFill>
                  <a:srgbClr val="000000"/>
                </a:solidFill>
                <a:latin typeface="+mj-lt"/>
                <a:cs typeface="Times New Roman" pitchFamily="18" charset="0"/>
              </a:rPr>
              <a:t>Los </a:t>
            </a:r>
            <a:r>
              <a:rPr lang="es-EC" sz="1400" dirty="0">
                <a:solidFill>
                  <a:srgbClr val="000000"/>
                </a:solidFill>
                <a:latin typeface="+mj-lt"/>
                <a:cs typeface="Times New Roman" pitchFamily="18" charset="0"/>
              </a:rPr>
              <a:t>Ríos</a:t>
            </a:r>
            <a:endParaRPr lang="es-EC" sz="1400" dirty="0">
              <a:solidFill>
                <a:srgbClr val="000000"/>
              </a:solidFill>
              <a:latin typeface="+mj-lt"/>
            </a:endParaRPr>
          </a:p>
        </p:txBody>
      </p:sp>
      <p:sp>
        <p:nvSpPr>
          <p:cNvPr id="11" name="Text Box 8"/>
          <p:cNvSpPr txBox="1">
            <a:spLocks noChangeArrowheads="1"/>
          </p:cNvSpPr>
          <p:nvPr/>
        </p:nvSpPr>
        <p:spPr bwMode="auto">
          <a:xfrm>
            <a:off x="7916670" y="1365684"/>
            <a:ext cx="2160587" cy="594461"/>
          </a:xfrm>
          <a:prstGeom prst="rect">
            <a:avLst/>
          </a:prstGeom>
          <a:solidFill>
            <a:srgbClr val="FFFFFF"/>
          </a:solidFill>
          <a:ln w="9525">
            <a:solidFill>
              <a:srgbClr val="000000"/>
            </a:solidFill>
            <a:miter lim="800000"/>
            <a:headEnd/>
            <a:tailEnd/>
          </a:ln>
        </p:spPr>
        <p:txBody>
          <a:bodyPr lIns="114181" tIns="57091" rIns="114181" bIns="57091"/>
          <a:lstStyle/>
          <a:p>
            <a:r>
              <a:rPr lang="es-EC" sz="1400" dirty="0">
                <a:solidFill>
                  <a:srgbClr val="000000"/>
                </a:solidFill>
                <a:latin typeface="+mj-lt"/>
                <a:cs typeface="Times New Roman" pitchFamily="18" charset="0"/>
              </a:rPr>
              <a:t>Parte del segmento en Cotopaxi</a:t>
            </a:r>
            <a:endParaRPr lang="es-EC" sz="1400" dirty="0">
              <a:solidFill>
                <a:srgbClr val="000000"/>
              </a:solidFill>
              <a:latin typeface="+mj-lt"/>
            </a:endParaRPr>
          </a:p>
          <a:p>
            <a:pPr algn="l"/>
            <a:endParaRPr lang="es-ES" sz="1400" b="1" dirty="0">
              <a:solidFill>
                <a:srgbClr val="000000"/>
              </a:solidFill>
              <a:latin typeface="+mj-lt"/>
            </a:endParaRPr>
          </a:p>
        </p:txBody>
      </p:sp>
      <p:sp>
        <p:nvSpPr>
          <p:cNvPr id="12" name="Text Box 10"/>
          <p:cNvSpPr txBox="1">
            <a:spLocks noChangeArrowheads="1"/>
          </p:cNvSpPr>
          <p:nvPr/>
        </p:nvSpPr>
        <p:spPr bwMode="auto">
          <a:xfrm>
            <a:off x="7772205" y="3480056"/>
            <a:ext cx="3425678" cy="1210952"/>
          </a:xfrm>
          <a:prstGeom prst="rect">
            <a:avLst/>
          </a:prstGeom>
          <a:solidFill>
            <a:srgbClr val="FFFFFF"/>
          </a:solidFill>
          <a:ln w="9525">
            <a:solidFill>
              <a:srgbClr val="000000"/>
            </a:solidFill>
            <a:miter lim="800000"/>
            <a:headEnd/>
            <a:tailEnd/>
          </a:ln>
        </p:spPr>
        <p:txBody>
          <a:bodyPr lIns="114181" tIns="57091" rIns="114181" bIns="57091"/>
          <a:lstStyle/>
          <a:p>
            <a:pPr algn="just"/>
            <a:r>
              <a:rPr lang="en-US" sz="1400" dirty="0">
                <a:solidFill>
                  <a:srgbClr val="000000"/>
                </a:solidFill>
                <a:latin typeface="+mj-lt"/>
                <a:cs typeface="Times New Roman" pitchFamily="18" charset="0"/>
              </a:rPr>
              <a:t> </a:t>
            </a:r>
            <a:r>
              <a:rPr lang="es-EC" sz="1400" dirty="0">
                <a:latin typeface="+mj-lt"/>
              </a:rPr>
              <a:t>Superficie total  del segmento: 36 Has. Los Datos se recolectan en la provincia donde se haya seleccionado el segmento.</a:t>
            </a:r>
          </a:p>
        </p:txBody>
      </p:sp>
      <p:sp>
        <p:nvSpPr>
          <p:cNvPr id="13" name="Text Box 6"/>
          <p:cNvSpPr txBox="1">
            <a:spLocks noChangeArrowheads="1"/>
          </p:cNvSpPr>
          <p:nvPr/>
        </p:nvSpPr>
        <p:spPr bwMode="auto">
          <a:xfrm>
            <a:off x="6045194" y="2785883"/>
            <a:ext cx="1439676" cy="400297"/>
          </a:xfrm>
          <a:prstGeom prst="rect">
            <a:avLst/>
          </a:prstGeom>
          <a:noFill/>
          <a:ln w="9525">
            <a:noFill/>
            <a:miter lim="800000"/>
            <a:headEnd/>
            <a:tailEnd/>
          </a:ln>
        </p:spPr>
        <p:txBody>
          <a:bodyPr lIns="114181" tIns="57091" rIns="114181" bIns="57091"/>
          <a:lstStyle/>
          <a:p>
            <a:pPr algn="l"/>
            <a:r>
              <a:rPr lang="es-EC" sz="1400" b="1" dirty="0">
                <a:solidFill>
                  <a:srgbClr val="000000"/>
                </a:solidFill>
                <a:latin typeface="+mj-lt"/>
                <a:cs typeface="Times New Roman" pitchFamily="18" charset="0"/>
              </a:rPr>
              <a:t>Cotopaxi</a:t>
            </a:r>
            <a:endParaRPr lang="es-EC" sz="1400" b="1" dirty="0">
              <a:solidFill>
                <a:srgbClr val="000000"/>
              </a:solidFill>
              <a:latin typeface="+mj-lt"/>
            </a:endParaRPr>
          </a:p>
        </p:txBody>
      </p:sp>
      <p:sp>
        <p:nvSpPr>
          <p:cNvPr id="14" name="Text Box 7"/>
          <p:cNvSpPr txBox="1">
            <a:spLocks noChangeArrowheads="1"/>
          </p:cNvSpPr>
          <p:nvPr/>
        </p:nvSpPr>
        <p:spPr bwMode="auto">
          <a:xfrm>
            <a:off x="3887729" y="4097060"/>
            <a:ext cx="1079499" cy="375530"/>
          </a:xfrm>
          <a:prstGeom prst="rect">
            <a:avLst/>
          </a:prstGeom>
          <a:noFill/>
          <a:ln w="9525">
            <a:noFill/>
            <a:miter lim="800000"/>
            <a:headEnd/>
            <a:tailEnd/>
          </a:ln>
        </p:spPr>
        <p:txBody>
          <a:bodyPr lIns="114181" tIns="57091" rIns="114181" bIns="57091"/>
          <a:lstStyle/>
          <a:p>
            <a:pPr algn="l"/>
            <a:r>
              <a:rPr lang="es-EC" sz="1400" b="1" dirty="0">
                <a:solidFill>
                  <a:srgbClr val="000000"/>
                </a:solidFill>
                <a:latin typeface="+mj-lt"/>
                <a:cs typeface="Times New Roman" pitchFamily="18" charset="0"/>
              </a:rPr>
              <a:t>Los Ríos</a:t>
            </a:r>
            <a:endParaRPr lang="es-EC" sz="1400" b="1" dirty="0">
              <a:solidFill>
                <a:srgbClr val="000000"/>
              </a:solidFill>
              <a:latin typeface="+mj-lt"/>
            </a:endParaRPr>
          </a:p>
        </p:txBody>
      </p:sp>
    </p:spTree>
    <p:extLst>
      <p:ext uri="{BB962C8B-B14F-4D97-AF65-F5344CB8AC3E}">
        <p14:creationId xmlns:p14="http://schemas.microsoft.com/office/powerpoint/2010/main" val="38673650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17832" y="432878"/>
            <a:ext cx="6815554" cy="530024"/>
          </a:xfrm>
        </p:spPr>
        <p:txBody>
          <a:bodyPr>
            <a:noAutofit/>
          </a:bodyPr>
          <a:lstStyle/>
          <a:p>
            <a:r>
              <a:rPr lang="es-EC" sz="2400" dirty="0">
                <a:solidFill>
                  <a:schemeClr val="tx1">
                    <a:lumMod val="65000"/>
                    <a:lumOff val="35000"/>
                  </a:schemeClr>
                </a:solidFill>
                <a:latin typeface="Century Gothic" panose="020B0502020202020204" pitchFamily="34" charset="0"/>
                <a:ea typeface="+mn-ea"/>
                <a:cs typeface="+mn-cs"/>
              </a:rPr>
              <a:t>El </a:t>
            </a:r>
            <a:r>
              <a:rPr lang="es-EC" sz="2400" dirty="0" smtClean="0">
                <a:solidFill>
                  <a:schemeClr val="tx1">
                    <a:lumMod val="65000"/>
                    <a:lumOff val="35000"/>
                  </a:schemeClr>
                </a:solidFill>
                <a:latin typeface="Century Gothic" panose="020B0502020202020204" pitchFamily="34" charset="0"/>
                <a:ea typeface="+mn-ea"/>
                <a:cs typeface="+mn-cs"/>
              </a:rPr>
              <a:t>límite </a:t>
            </a:r>
            <a:r>
              <a:rPr lang="es-EC" sz="2400" dirty="0">
                <a:solidFill>
                  <a:schemeClr val="tx1">
                    <a:lumMod val="65000"/>
                    <a:lumOff val="35000"/>
                  </a:schemeClr>
                </a:solidFill>
                <a:latin typeface="Century Gothic" panose="020B0502020202020204" pitchFamily="34" charset="0"/>
                <a:ea typeface="+mn-ea"/>
                <a:cs typeface="+mn-cs"/>
              </a:rPr>
              <a:t>de un cuadrante no divide terrenos</a:t>
            </a:r>
          </a:p>
        </p:txBody>
      </p:sp>
      <p:pic>
        <p:nvPicPr>
          <p:cNvPr id="4" name="9 Imagen" descr="E:\JULIO\MANUAL 2022\estrato4_2.jpg"/>
          <p:cNvPicPr/>
          <p:nvPr/>
        </p:nvPicPr>
        <p:blipFill rotWithShape="1">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l="3704" t="4458" r="3868" b="4394"/>
          <a:stretch/>
        </p:blipFill>
        <p:spPr bwMode="auto">
          <a:xfrm>
            <a:off x="1597306" y="1252132"/>
            <a:ext cx="5972537" cy="5380162"/>
          </a:xfrm>
          <a:prstGeom prst="rect">
            <a:avLst/>
          </a:prstGeom>
          <a:noFill/>
          <a:ln>
            <a:noFill/>
          </a:ln>
          <a:extLst>
            <a:ext uri="{53640926-AAD7-44D8-BBD7-CCE9431645EC}">
              <a14:shadowObscured xmlns:a14="http://schemas.microsoft.com/office/drawing/2010/main"/>
            </a:ext>
          </a:extLst>
        </p:spPr>
      </p:pic>
      <p:sp>
        <p:nvSpPr>
          <p:cNvPr id="5" name="CuadroTexto 5">
            <a:extLst>
              <a:ext uri="{FF2B5EF4-FFF2-40B4-BE49-F238E27FC236}">
                <a16:creationId xmlns="" xmlns:a16="http://schemas.microsoft.com/office/drawing/2014/main" id="{EBD3EA30-8EDC-4CF9-ABAE-EB25110D024B}"/>
              </a:ext>
            </a:extLst>
          </p:cNvPr>
          <p:cNvSpPr txBox="1"/>
          <p:nvPr/>
        </p:nvSpPr>
        <p:spPr>
          <a:xfrm>
            <a:off x="7940232" y="2366531"/>
            <a:ext cx="3823877" cy="2031325"/>
          </a:xfrm>
          <a:prstGeom prst="rect">
            <a:avLst/>
          </a:prstGeom>
          <a:noFill/>
        </p:spPr>
        <p:txBody>
          <a:bodyPr wrap="square" rtlCol="0">
            <a:spAutoFit/>
          </a:bodyPr>
          <a:lstStyle/>
          <a:p>
            <a:pPr algn="just"/>
            <a:r>
              <a:rPr lang="es-EC" sz="1400" dirty="0"/>
              <a:t>En segmentos subdivididos, el levantamiento deberá hacerse en los cuadrantes seleccionados, enumerando los terrenos del 1 a n, si existe algún terreno al límite de un cuadrante y el terreno es continuo hasta el otro cuadrante del mismo SM, se debe considerar como un solo terreno (los cuadrantes no dividen terrenos)</a:t>
            </a:r>
          </a:p>
        </p:txBody>
      </p:sp>
    </p:spTree>
    <p:extLst>
      <p:ext uri="{BB962C8B-B14F-4D97-AF65-F5344CB8AC3E}">
        <p14:creationId xmlns:p14="http://schemas.microsoft.com/office/powerpoint/2010/main" val="41583574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1067654" y="462650"/>
            <a:ext cx="7227771" cy="530024"/>
          </a:xfrm>
        </p:spPr>
        <p:txBody>
          <a:bodyPr>
            <a:normAutofit/>
          </a:bodyPr>
          <a:lstStyle/>
          <a:p>
            <a:r>
              <a:rPr lang="es-MX" sz="2800" dirty="0" smtClean="0">
                <a:latin typeface="Century Gothic" panose="020B0502020202020204" pitchFamily="34" charset="0"/>
              </a:rPr>
              <a:t>Objetivo y ficha </a:t>
            </a:r>
            <a:r>
              <a:rPr lang="es-MX" sz="2800" dirty="0">
                <a:latin typeface="Century Gothic" panose="020B0502020202020204" pitchFamily="34" charset="0"/>
              </a:rPr>
              <a:t>de la encuesta</a:t>
            </a:r>
            <a:endParaRPr lang="es-EC" sz="2800" dirty="0">
              <a:latin typeface="Century Gothic" panose="020B0502020202020204" pitchFamily="34" charset="0"/>
            </a:endParaRPr>
          </a:p>
        </p:txBody>
      </p:sp>
      <p:sp>
        <p:nvSpPr>
          <p:cNvPr id="5" name="Marcador de contenido 2"/>
          <p:cNvSpPr txBox="1">
            <a:spLocks/>
          </p:cNvSpPr>
          <p:nvPr/>
        </p:nvSpPr>
        <p:spPr>
          <a:xfrm>
            <a:off x="1067654" y="1200572"/>
            <a:ext cx="7621728" cy="3651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z="1400" dirty="0" smtClean="0">
                <a:latin typeface="Century Gothic" panose="020B0502020202020204" pitchFamily="34" charset="0"/>
              </a:rPr>
              <a:t>Encuesta de Superficie y Producción Agropecuaria Continua (ESPAC)</a:t>
            </a:r>
            <a:endParaRPr lang="es-EC" sz="1400" dirty="0">
              <a:latin typeface="Century Gothic" panose="020B0502020202020204" pitchFamily="34" charset="0"/>
            </a:endParaRPr>
          </a:p>
        </p:txBody>
      </p:sp>
      <p:graphicFrame>
        <p:nvGraphicFramePr>
          <p:cNvPr id="6" name="Diagrama 5"/>
          <p:cNvGraphicFramePr/>
          <p:nvPr>
            <p:extLst>
              <p:ext uri="{D42A27DB-BD31-4B8C-83A1-F6EECF244321}">
                <p14:modId xmlns:p14="http://schemas.microsoft.com/office/powerpoint/2010/main" val="1950528951"/>
              </p:ext>
            </p:extLst>
          </p:nvPr>
        </p:nvGraphicFramePr>
        <p:xfrm>
          <a:off x="945133" y="1743653"/>
          <a:ext cx="5635809" cy="45307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Imagen 6"/>
          <p:cNvPicPr>
            <a:picLocks noChangeAspect="1"/>
          </p:cNvPicPr>
          <p:nvPr/>
        </p:nvPicPr>
        <p:blipFill>
          <a:blip r:embed="rId7"/>
          <a:stretch>
            <a:fillRect/>
          </a:stretch>
        </p:blipFill>
        <p:spPr>
          <a:xfrm>
            <a:off x="9048573" y="1127109"/>
            <a:ext cx="2540226" cy="2569092"/>
          </a:xfrm>
          <a:prstGeom prst="rect">
            <a:avLst/>
          </a:prstGeom>
        </p:spPr>
      </p:pic>
      <p:sp>
        <p:nvSpPr>
          <p:cNvPr id="8" name="CuadroTexto 39"/>
          <p:cNvSpPr txBox="1"/>
          <p:nvPr/>
        </p:nvSpPr>
        <p:spPr>
          <a:xfrm>
            <a:off x="7528921" y="4308686"/>
            <a:ext cx="3363392" cy="1477319"/>
          </a:xfrm>
          <a:prstGeom prst="rect">
            <a:avLst/>
          </a:prstGeom>
        </p:spPr>
        <p:txBody>
          <a:bodyPr wrap="square" lIns="121912" tIns="60956" rIns="121912" bIns="60956">
            <a:spAutoFit/>
          </a:bodyPr>
          <a:lstStyle>
            <a:defPPr>
              <a:defRPr lang="es-ES_tradnl"/>
            </a:defPPr>
            <a:lvl1pPr algn="just">
              <a:lnSpc>
                <a:spcPct val="100000"/>
              </a:lnSpc>
              <a:spcBef>
                <a:spcPts val="0"/>
              </a:spcBef>
              <a:defRPr sz="1000">
                <a:solidFill>
                  <a:schemeClr val="bg2">
                    <a:lumMod val="50000"/>
                  </a:schemeClr>
                </a:solidFill>
              </a:defRPr>
            </a:lvl1pPr>
          </a:lstStyle>
          <a:p>
            <a:pPr marL="228578" indent="-228578">
              <a:buFont typeface="Arial" panose="020B0604020202020204" pitchFamily="34" charset="0"/>
              <a:buChar char="•"/>
            </a:pPr>
            <a:r>
              <a:rPr lang="es-EC" sz="1100" b="1" dirty="0">
                <a:solidFill>
                  <a:schemeClr val="tx1"/>
                </a:solidFill>
                <a:latin typeface="Century Gothic" panose="020B0502020202020204" pitchFamily="34" charset="0"/>
              </a:rPr>
              <a:t>Agrícola</a:t>
            </a:r>
          </a:p>
          <a:p>
            <a:pPr marL="685734" lvl="1" indent="-228578">
              <a:buFont typeface="Arial" panose="020B0604020202020204" pitchFamily="34" charset="0"/>
              <a:buChar char="•"/>
            </a:pPr>
            <a:r>
              <a:rPr lang="es-EC" sz="1100" dirty="0">
                <a:latin typeface="Century Gothic" panose="020B0502020202020204" pitchFamily="34" charset="0"/>
              </a:rPr>
              <a:t>Cultivos permanentes y transitorios</a:t>
            </a:r>
          </a:p>
          <a:p>
            <a:pPr marL="685734" lvl="1" indent="-228578">
              <a:buFont typeface="Arial" panose="020B0604020202020204" pitchFamily="34" charset="0"/>
              <a:buChar char="•"/>
            </a:pPr>
            <a:r>
              <a:rPr lang="es-EC" sz="1100" dirty="0">
                <a:latin typeface="Century Gothic" panose="020B0502020202020204" pitchFamily="34" charset="0"/>
              </a:rPr>
              <a:t>Pastos cultivados</a:t>
            </a:r>
          </a:p>
          <a:p>
            <a:pPr marL="685734" lvl="1" indent="-228578">
              <a:buFont typeface="Arial" panose="020B0604020202020204" pitchFamily="34" charset="0"/>
              <a:buChar char="•"/>
            </a:pPr>
            <a:r>
              <a:rPr lang="es-EC" sz="1100" dirty="0">
                <a:latin typeface="Century Gothic" panose="020B0502020202020204" pitchFamily="34" charset="0"/>
              </a:rPr>
              <a:t>Flores</a:t>
            </a:r>
          </a:p>
          <a:p>
            <a:pPr lvl="1"/>
            <a:endParaRPr lang="es-EC" sz="1100" dirty="0">
              <a:latin typeface="Century Gothic" panose="020B0502020202020204" pitchFamily="34" charset="0"/>
            </a:endParaRPr>
          </a:p>
          <a:p>
            <a:pPr marL="228578" indent="-228578">
              <a:buFont typeface="Arial" panose="020B0604020202020204" pitchFamily="34" charset="0"/>
              <a:buChar char="•"/>
            </a:pPr>
            <a:r>
              <a:rPr lang="es-EC" sz="1100" b="1" dirty="0">
                <a:solidFill>
                  <a:schemeClr val="tx1"/>
                </a:solidFill>
                <a:latin typeface="Century Gothic" panose="020B0502020202020204" pitchFamily="34" charset="0"/>
              </a:rPr>
              <a:t>Pecuario</a:t>
            </a:r>
          </a:p>
          <a:p>
            <a:pPr marL="685734" lvl="1" indent="-228578">
              <a:buFont typeface="Arial" panose="020B0604020202020204" pitchFamily="34" charset="0"/>
              <a:buChar char="•"/>
            </a:pPr>
            <a:r>
              <a:rPr lang="es-EC" sz="1100" dirty="0">
                <a:latin typeface="Century Gothic" panose="020B0502020202020204" pitchFamily="34" charset="0"/>
              </a:rPr>
              <a:t>Ganado</a:t>
            </a:r>
          </a:p>
          <a:p>
            <a:pPr marL="685734" lvl="1" indent="-228578">
              <a:buFont typeface="Arial" panose="020B0604020202020204" pitchFamily="34" charset="0"/>
              <a:buChar char="•"/>
            </a:pPr>
            <a:r>
              <a:rPr lang="es-EC" sz="1100" dirty="0">
                <a:latin typeface="Century Gothic" panose="020B0502020202020204" pitchFamily="34" charset="0"/>
              </a:rPr>
              <a:t>Aves</a:t>
            </a:r>
          </a:p>
        </p:txBody>
      </p:sp>
      <p:sp>
        <p:nvSpPr>
          <p:cNvPr id="9" name="CuadroTexto 41"/>
          <p:cNvSpPr txBox="1"/>
          <p:nvPr/>
        </p:nvSpPr>
        <p:spPr>
          <a:xfrm>
            <a:off x="8985218" y="3918272"/>
            <a:ext cx="2266826" cy="307768"/>
          </a:xfrm>
          <a:prstGeom prst="rect">
            <a:avLst/>
          </a:prstGeom>
        </p:spPr>
        <p:txBody>
          <a:bodyPr wrap="square" lIns="121912" tIns="60956" rIns="121912" bIns="60956">
            <a:spAutoFit/>
          </a:bodyPr>
          <a:lstStyle>
            <a:defPPr>
              <a:defRPr lang="es-ES_tradnl"/>
            </a:defPPr>
            <a:lvl1pPr algn="just">
              <a:lnSpc>
                <a:spcPct val="100000"/>
              </a:lnSpc>
              <a:spcBef>
                <a:spcPts val="0"/>
              </a:spcBef>
              <a:defRPr sz="1000">
                <a:solidFill>
                  <a:schemeClr val="bg2">
                    <a:lumMod val="50000"/>
                  </a:schemeClr>
                </a:solidFill>
              </a:defRPr>
            </a:lvl1pPr>
          </a:lstStyle>
          <a:p>
            <a:pPr algn="ctr"/>
            <a:r>
              <a:rPr lang="es-EC" sz="1200" b="1" dirty="0">
                <a:solidFill>
                  <a:schemeClr val="tx1"/>
                </a:solidFill>
                <a:latin typeface="Century Gothic" panose="020B0502020202020204" pitchFamily="34" charset="0"/>
              </a:rPr>
              <a:t>Sectores investigados:</a:t>
            </a:r>
          </a:p>
        </p:txBody>
      </p:sp>
      <p:sp>
        <p:nvSpPr>
          <p:cNvPr id="10" name="CuadroTexto 9"/>
          <p:cNvSpPr txBox="1"/>
          <p:nvPr/>
        </p:nvSpPr>
        <p:spPr>
          <a:xfrm>
            <a:off x="7528921" y="5786005"/>
            <a:ext cx="2410098" cy="769441"/>
          </a:xfrm>
          <a:prstGeom prst="rect">
            <a:avLst/>
          </a:prstGeom>
          <a:noFill/>
        </p:spPr>
        <p:txBody>
          <a:bodyPr wrap="square" rtlCol="0">
            <a:spAutoFit/>
          </a:bodyPr>
          <a:lstStyle/>
          <a:p>
            <a:pPr marL="380990" indent="-380990">
              <a:buFont typeface="Arial" panose="020B0604020202020204" pitchFamily="34" charset="0"/>
              <a:buChar char="•"/>
            </a:pPr>
            <a:r>
              <a:rPr lang="es-ES" sz="1100" b="1" dirty="0">
                <a:latin typeface="Century Gothic" panose="020B0502020202020204" pitchFamily="34" charset="0"/>
              </a:rPr>
              <a:t>Empleo</a:t>
            </a:r>
          </a:p>
          <a:p>
            <a:pPr marL="838146" lvl="1" indent="-380990">
              <a:buFont typeface="Arial" panose="020B0604020202020204" pitchFamily="34" charset="0"/>
              <a:buChar char="•"/>
            </a:pPr>
            <a:r>
              <a:rPr lang="es-ES" sz="1100" dirty="0">
                <a:latin typeface="Century Gothic" panose="020B0502020202020204" pitchFamily="34" charset="0"/>
              </a:rPr>
              <a:t>Familiar</a:t>
            </a:r>
          </a:p>
          <a:p>
            <a:pPr marL="838146" lvl="1" indent="-380990">
              <a:buFont typeface="Arial" panose="020B0604020202020204" pitchFamily="34" charset="0"/>
              <a:buChar char="•"/>
            </a:pPr>
            <a:r>
              <a:rPr lang="es-ES" sz="1100" dirty="0">
                <a:latin typeface="Century Gothic" panose="020B0502020202020204" pitchFamily="34" charset="0"/>
              </a:rPr>
              <a:t>Ocasional</a:t>
            </a:r>
          </a:p>
          <a:p>
            <a:pPr marL="838146" lvl="1" indent="-380990">
              <a:buFont typeface="Arial" panose="020B0604020202020204" pitchFamily="34" charset="0"/>
              <a:buChar char="•"/>
            </a:pPr>
            <a:r>
              <a:rPr lang="es-ES" sz="1100" dirty="0">
                <a:latin typeface="Century Gothic" panose="020B0502020202020204" pitchFamily="34" charset="0"/>
              </a:rPr>
              <a:t>Permanente</a:t>
            </a:r>
            <a:endParaRPr lang="es-EC" sz="1100" dirty="0">
              <a:latin typeface="Century Gothic" panose="020B0502020202020204" pitchFamily="34" charset="0"/>
            </a:endParaRPr>
          </a:p>
        </p:txBody>
      </p:sp>
    </p:spTree>
    <p:extLst>
      <p:ext uri="{BB962C8B-B14F-4D97-AF65-F5344CB8AC3E}">
        <p14:creationId xmlns:p14="http://schemas.microsoft.com/office/powerpoint/2010/main" val="30730793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1266563" y="501134"/>
            <a:ext cx="4716548" cy="400110"/>
          </a:xfrm>
          <a:prstGeom prst="rect">
            <a:avLst/>
          </a:prstGeom>
        </p:spPr>
        <p:txBody>
          <a:bodyPr wrap="square">
            <a:spAutoFit/>
          </a:bodyPr>
          <a:lstStyle/>
          <a:p>
            <a:r>
              <a:rPr lang="es-EC" sz="2000" b="1" dirty="0">
                <a:solidFill>
                  <a:schemeClr val="tx1">
                    <a:lumMod val="65000"/>
                    <a:lumOff val="35000"/>
                  </a:schemeClr>
                </a:solidFill>
                <a:latin typeface="Century Gothic" panose="020B0502020202020204" pitchFamily="34" charset="0"/>
              </a:rPr>
              <a:t>Terrenos y forma de tenencia</a:t>
            </a:r>
          </a:p>
        </p:txBody>
      </p:sp>
      <p:sp>
        <p:nvSpPr>
          <p:cNvPr id="5" name="Rectangle 1"/>
          <p:cNvSpPr>
            <a:spLocks noChangeArrowheads="1"/>
          </p:cNvSpPr>
          <p:nvPr/>
        </p:nvSpPr>
        <p:spPr bwMode="auto">
          <a:xfrm>
            <a:off x="893409" y="1586294"/>
            <a:ext cx="5594093" cy="738664"/>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tabLst>
                <a:tab pos="5311775" algn="l"/>
              </a:tabLst>
            </a:pPr>
            <a:r>
              <a:rPr lang="es-EC" sz="1400" dirty="0">
                <a:solidFill>
                  <a:schemeClr val="tx1"/>
                </a:solidFill>
                <a:latin typeface="+mj-lt"/>
                <a:ea typeface="Calibri" pitchFamily="34" charset="0"/>
                <a:cs typeface="Calibri" pitchFamily="34" charset="0"/>
              </a:rPr>
              <a:t>La forma de </a:t>
            </a:r>
            <a:r>
              <a:rPr lang="es-EC" sz="1400" dirty="0" smtClean="0">
                <a:solidFill>
                  <a:schemeClr val="tx1"/>
                </a:solidFill>
                <a:latin typeface="+mj-lt"/>
                <a:ea typeface="Calibri" pitchFamily="34" charset="0"/>
                <a:cs typeface="Calibri" pitchFamily="34" charset="0"/>
              </a:rPr>
              <a:t>tenencia, la edad y condición del cultivo </a:t>
            </a:r>
            <a:r>
              <a:rPr lang="es-EC" sz="1400" b="1" dirty="0">
                <a:solidFill>
                  <a:schemeClr val="tx1"/>
                </a:solidFill>
                <a:latin typeface="+mj-lt"/>
                <a:ea typeface="Calibri" pitchFamily="34" charset="0"/>
                <a:cs typeface="Calibri" pitchFamily="34" charset="0"/>
              </a:rPr>
              <a:t>divide</a:t>
            </a:r>
            <a:r>
              <a:rPr lang="es-EC" sz="1400" dirty="0">
                <a:solidFill>
                  <a:schemeClr val="tx1"/>
                </a:solidFill>
                <a:latin typeface="+mj-lt"/>
                <a:ea typeface="Calibri" pitchFamily="34" charset="0"/>
                <a:cs typeface="Calibri" pitchFamily="34" charset="0"/>
              </a:rPr>
              <a:t> en terrenos independientes cualquier superficie, bajo la operación de una persona productora o responsable.</a:t>
            </a:r>
            <a:endParaRPr lang="es-EC" sz="1400" dirty="0">
              <a:solidFill>
                <a:schemeClr val="tx1"/>
              </a:solidFill>
              <a:latin typeface="+mj-lt"/>
              <a:cs typeface="Arial" pitchFamily="34" charset="0"/>
            </a:endParaRPr>
          </a:p>
        </p:txBody>
      </p:sp>
      <p:pic>
        <p:nvPicPr>
          <p:cNvPr id="6" name="8 Imagen" descr="D:\2016 ESPAC\casos especiales espac.png"/>
          <p:cNvPicPr/>
          <p:nvPr/>
        </p:nvPicPr>
        <p:blipFill>
          <a:blip r:embed="rId2">
            <a:extLst>
              <a:ext uri="{28A0092B-C50C-407E-A947-70E740481C1C}">
                <a14:useLocalDpi xmlns:a14="http://schemas.microsoft.com/office/drawing/2010/main" val="0"/>
              </a:ext>
            </a:extLst>
          </a:blip>
          <a:srcRect/>
          <a:stretch>
            <a:fillRect/>
          </a:stretch>
        </p:blipFill>
        <p:spPr bwMode="auto">
          <a:xfrm>
            <a:off x="893408" y="2516101"/>
            <a:ext cx="5594093" cy="3319185"/>
          </a:xfrm>
          <a:prstGeom prst="rect">
            <a:avLst/>
          </a:prstGeom>
          <a:noFill/>
          <a:ln>
            <a:noFill/>
          </a:ln>
        </p:spPr>
      </p:pic>
      <p:sp>
        <p:nvSpPr>
          <p:cNvPr id="7" name="Rectangle 2"/>
          <p:cNvSpPr>
            <a:spLocks noChangeArrowheads="1"/>
          </p:cNvSpPr>
          <p:nvPr/>
        </p:nvSpPr>
        <p:spPr bwMode="auto">
          <a:xfrm>
            <a:off x="1279904" y="5933872"/>
            <a:ext cx="4407718"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tabLst>
                <a:tab pos="5311775" algn="l"/>
              </a:tabLst>
            </a:pPr>
            <a:r>
              <a:rPr lang="es-EC" sz="1400" b="1" dirty="0">
                <a:solidFill>
                  <a:schemeClr val="tx1">
                    <a:lumMod val="65000"/>
                    <a:lumOff val="35000"/>
                  </a:schemeClr>
                </a:solidFill>
              </a:rPr>
              <a:t>PROPIEDAD DE MISMO PRODUCTOR  DIVIDIDA EN TERRENOS INDEPENDIENTES POR TENENCIA</a:t>
            </a:r>
          </a:p>
        </p:txBody>
      </p:sp>
      <p:sp>
        <p:nvSpPr>
          <p:cNvPr id="8" name="Rectangle 3">
            <a:extLst>
              <a:ext uri="{FF2B5EF4-FFF2-40B4-BE49-F238E27FC236}">
                <a16:creationId xmlns="" xmlns:a16="http://schemas.microsoft.com/office/drawing/2014/main" id="{53F9A2DD-F792-458E-89A6-52666D2C804A}"/>
              </a:ext>
            </a:extLst>
          </p:cNvPr>
          <p:cNvSpPr>
            <a:spLocks noChangeArrowheads="1"/>
          </p:cNvSpPr>
          <p:nvPr/>
        </p:nvSpPr>
        <p:spPr bwMode="auto">
          <a:xfrm>
            <a:off x="6902548" y="1586293"/>
            <a:ext cx="5289452"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s-EC" sz="1400" dirty="0">
                <a:solidFill>
                  <a:srgbClr val="000000"/>
                </a:solidFill>
                <a:ea typeface="Calibri" pitchFamily="34" charset="0"/>
                <a:cs typeface="Arial" pitchFamily="34" charset="0"/>
              </a:rPr>
              <a:t>Un Segmento de Muestreo con tres terrenos de propiedad de Carlos Cueva; pero cada terreno dirigido o administrado por distintas personas</a:t>
            </a:r>
            <a:r>
              <a:rPr lang="es-EC" sz="1400" dirty="0">
                <a:cs typeface="Arial" pitchFamily="34" charset="0"/>
              </a:rPr>
              <a:t> </a:t>
            </a:r>
          </a:p>
        </p:txBody>
      </p:sp>
      <p:pic>
        <p:nvPicPr>
          <p:cNvPr id="9" name="Picture 2">
            <a:extLst>
              <a:ext uri="{FF2B5EF4-FFF2-40B4-BE49-F238E27FC236}">
                <a16:creationId xmlns="" xmlns:a16="http://schemas.microsoft.com/office/drawing/2014/main" id="{C81C89E1-B236-4C07-85AF-8E706D732818}"/>
              </a:ext>
            </a:extLst>
          </p:cNvPr>
          <p:cNvPicPr>
            <a:picLocks noChangeAspect="1" noChangeArrowheads="1"/>
          </p:cNvPicPr>
          <p:nvPr/>
        </p:nvPicPr>
        <p:blipFill>
          <a:blip r:embed="rId3"/>
          <a:srcRect/>
          <a:stretch>
            <a:fillRect/>
          </a:stretch>
        </p:blipFill>
        <p:spPr bwMode="auto">
          <a:xfrm>
            <a:off x="6902548" y="2491147"/>
            <a:ext cx="4942449" cy="3453079"/>
          </a:xfrm>
          <a:prstGeom prst="rect">
            <a:avLst/>
          </a:prstGeom>
          <a:noFill/>
          <a:ln w="9525">
            <a:noFill/>
            <a:miter lim="800000"/>
            <a:headEnd/>
            <a:tailEnd/>
          </a:ln>
        </p:spPr>
      </p:pic>
    </p:spTree>
    <p:extLst>
      <p:ext uri="{BB962C8B-B14F-4D97-AF65-F5344CB8AC3E}">
        <p14:creationId xmlns:p14="http://schemas.microsoft.com/office/powerpoint/2010/main" val="42022184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latin typeface="Century Gothic" panose="020B0502020202020204" pitchFamily="34" charset="0"/>
              </a:rPr>
              <a:t>Errores encontrados en cartografía</a:t>
            </a:r>
            <a:endParaRPr lang="es-EC" dirty="0">
              <a:latin typeface="Century Gothic" panose="020B0502020202020204" pitchFamily="34" charset="0"/>
            </a:endParaRPr>
          </a:p>
        </p:txBody>
      </p:sp>
      <p:graphicFrame>
        <p:nvGraphicFramePr>
          <p:cNvPr id="7" name="Diagrama 6">
            <a:extLst>
              <a:ext uri="{FF2B5EF4-FFF2-40B4-BE49-F238E27FC236}">
                <a16:creationId xmlns="" xmlns:a16="http://schemas.microsoft.com/office/drawing/2014/main" id="{EAF5D33C-69D3-49F4-A272-DB386EC64E6B}"/>
              </a:ext>
            </a:extLst>
          </p:cNvPr>
          <p:cNvGraphicFramePr/>
          <p:nvPr>
            <p:extLst/>
          </p:nvPr>
        </p:nvGraphicFramePr>
        <p:xfrm>
          <a:off x="-939065" y="1600837"/>
          <a:ext cx="7278029" cy="48830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CuadroTexto 7">
            <a:extLst>
              <a:ext uri="{FF2B5EF4-FFF2-40B4-BE49-F238E27FC236}">
                <a16:creationId xmlns="" xmlns:a16="http://schemas.microsoft.com/office/drawing/2014/main" id="{D9DFCF71-342B-489C-9EC8-5A64ABE29AE5}"/>
              </a:ext>
            </a:extLst>
          </p:cNvPr>
          <p:cNvSpPr txBox="1"/>
          <p:nvPr/>
        </p:nvSpPr>
        <p:spPr>
          <a:xfrm>
            <a:off x="4904088" y="1220777"/>
            <a:ext cx="2411687" cy="307777"/>
          </a:xfrm>
          <a:prstGeom prst="rect">
            <a:avLst/>
          </a:prstGeom>
          <a:noFill/>
        </p:spPr>
        <p:txBody>
          <a:bodyPr wrap="square" rtlCol="0">
            <a:spAutoFit/>
          </a:bodyPr>
          <a:lstStyle/>
          <a:p>
            <a:r>
              <a:rPr lang="es-MX" sz="1400" dirty="0"/>
              <a:t>Codificación incompleta</a:t>
            </a:r>
            <a:endParaRPr lang="es-EC" sz="1400" dirty="0"/>
          </a:p>
        </p:txBody>
      </p:sp>
      <p:pic>
        <p:nvPicPr>
          <p:cNvPr id="9" name="Imagen 8">
            <a:extLst>
              <a:ext uri="{FF2B5EF4-FFF2-40B4-BE49-F238E27FC236}">
                <a16:creationId xmlns="" xmlns:a16="http://schemas.microsoft.com/office/drawing/2014/main" id="{10AE2562-AAE3-4DF5-9D31-78E50A732E3D}"/>
              </a:ext>
            </a:extLst>
          </p:cNvPr>
          <p:cNvPicPr>
            <a:picLocks noChangeAspect="1"/>
          </p:cNvPicPr>
          <p:nvPr/>
        </p:nvPicPr>
        <p:blipFill>
          <a:blip r:embed="rId7"/>
          <a:stretch>
            <a:fillRect/>
          </a:stretch>
        </p:blipFill>
        <p:spPr>
          <a:xfrm>
            <a:off x="4904089" y="1557541"/>
            <a:ext cx="2411687" cy="2386773"/>
          </a:xfrm>
          <a:prstGeom prst="rect">
            <a:avLst/>
          </a:prstGeom>
        </p:spPr>
      </p:pic>
      <p:grpSp>
        <p:nvGrpSpPr>
          <p:cNvPr id="10" name="Grupo 9">
            <a:extLst>
              <a:ext uri="{FF2B5EF4-FFF2-40B4-BE49-F238E27FC236}">
                <a16:creationId xmlns="" xmlns:a16="http://schemas.microsoft.com/office/drawing/2014/main" id="{DCDA6FA7-A556-4B71-B9AC-41A28A2A6C46}"/>
              </a:ext>
            </a:extLst>
          </p:cNvPr>
          <p:cNvGrpSpPr/>
          <p:nvPr/>
        </p:nvGrpSpPr>
        <p:grpSpPr>
          <a:xfrm>
            <a:off x="5199002" y="4300609"/>
            <a:ext cx="2116774" cy="1999699"/>
            <a:chOff x="4872157" y="4300609"/>
            <a:chExt cx="2116774" cy="1999699"/>
          </a:xfrm>
        </p:grpSpPr>
        <p:pic>
          <p:nvPicPr>
            <p:cNvPr id="11" name="Imagen 10">
              <a:extLst>
                <a:ext uri="{FF2B5EF4-FFF2-40B4-BE49-F238E27FC236}">
                  <a16:creationId xmlns="" xmlns:a16="http://schemas.microsoft.com/office/drawing/2014/main" id="{66CAC62B-C958-49B5-9936-7A04C66B7614}"/>
                </a:ext>
              </a:extLst>
            </p:cNvPr>
            <p:cNvPicPr>
              <a:picLocks noChangeAspect="1"/>
            </p:cNvPicPr>
            <p:nvPr/>
          </p:nvPicPr>
          <p:blipFill rotWithShape="1">
            <a:blip r:embed="rId8"/>
            <a:srcRect t="2989" r="13403" b="6898"/>
            <a:stretch/>
          </p:blipFill>
          <p:spPr>
            <a:xfrm>
              <a:off x="4872157" y="4300609"/>
              <a:ext cx="1977939" cy="1999699"/>
            </a:xfrm>
            <a:prstGeom prst="rect">
              <a:avLst/>
            </a:prstGeom>
          </p:spPr>
        </p:pic>
        <p:sp>
          <p:nvSpPr>
            <p:cNvPr id="12" name="CuadroTexto 11">
              <a:extLst>
                <a:ext uri="{FF2B5EF4-FFF2-40B4-BE49-F238E27FC236}">
                  <a16:creationId xmlns="" xmlns:a16="http://schemas.microsoft.com/office/drawing/2014/main" id="{C3B99ABD-3C5D-4BB0-B612-325E27A70CD2}"/>
                </a:ext>
              </a:extLst>
            </p:cNvPr>
            <p:cNvSpPr txBox="1"/>
            <p:nvPr/>
          </p:nvSpPr>
          <p:spPr>
            <a:xfrm>
              <a:off x="5016193" y="4620470"/>
              <a:ext cx="751565" cy="369332"/>
            </a:xfrm>
            <a:prstGeom prst="rect">
              <a:avLst/>
            </a:prstGeom>
            <a:noFill/>
          </p:spPr>
          <p:txBody>
            <a:bodyPr wrap="square" rtlCol="0">
              <a:spAutoFit/>
            </a:bodyPr>
            <a:lstStyle/>
            <a:p>
              <a:r>
                <a:rPr lang="es-MX" dirty="0"/>
                <a:t>W</a:t>
              </a:r>
              <a:endParaRPr lang="es-EC" dirty="0"/>
            </a:p>
          </p:txBody>
        </p:sp>
        <p:sp>
          <p:nvSpPr>
            <p:cNvPr id="13" name="CuadroTexto 12">
              <a:extLst>
                <a:ext uri="{FF2B5EF4-FFF2-40B4-BE49-F238E27FC236}">
                  <a16:creationId xmlns="" xmlns:a16="http://schemas.microsoft.com/office/drawing/2014/main" id="{50CC1711-C547-4488-ADA5-5C0127F2D13C}"/>
                </a:ext>
              </a:extLst>
            </p:cNvPr>
            <p:cNvSpPr txBox="1"/>
            <p:nvPr/>
          </p:nvSpPr>
          <p:spPr>
            <a:xfrm>
              <a:off x="6176918" y="4744348"/>
              <a:ext cx="751565" cy="369332"/>
            </a:xfrm>
            <a:prstGeom prst="rect">
              <a:avLst/>
            </a:prstGeom>
            <a:noFill/>
          </p:spPr>
          <p:txBody>
            <a:bodyPr wrap="square" rtlCol="0">
              <a:spAutoFit/>
            </a:bodyPr>
            <a:lstStyle/>
            <a:p>
              <a:r>
                <a:rPr lang="es-MX" dirty="0"/>
                <a:t>X</a:t>
              </a:r>
              <a:endParaRPr lang="es-EC" dirty="0"/>
            </a:p>
          </p:txBody>
        </p:sp>
        <p:sp>
          <p:nvSpPr>
            <p:cNvPr id="14" name="CuadroTexto 13">
              <a:extLst>
                <a:ext uri="{FF2B5EF4-FFF2-40B4-BE49-F238E27FC236}">
                  <a16:creationId xmlns="" xmlns:a16="http://schemas.microsoft.com/office/drawing/2014/main" id="{E393037E-2CD8-4EBE-8ED5-9F2D6F562D8A}"/>
                </a:ext>
              </a:extLst>
            </p:cNvPr>
            <p:cNvSpPr txBox="1"/>
            <p:nvPr/>
          </p:nvSpPr>
          <p:spPr>
            <a:xfrm>
              <a:off x="6237366" y="5808879"/>
              <a:ext cx="751565" cy="369332"/>
            </a:xfrm>
            <a:prstGeom prst="rect">
              <a:avLst/>
            </a:prstGeom>
            <a:noFill/>
          </p:spPr>
          <p:txBody>
            <a:bodyPr wrap="square" rtlCol="0">
              <a:spAutoFit/>
            </a:bodyPr>
            <a:lstStyle/>
            <a:p>
              <a:r>
                <a:rPr lang="es-MX" dirty="0"/>
                <a:t>Y</a:t>
              </a:r>
              <a:endParaRPr lang="es-EC" dirty="0"/>
            </a:p>
          </p:txBody>
        </p:sp>
        <p:sp>
          <p:nvSpPr>
            <p:cNvPr id="15" name="CuadroTexto 14">
              <a:extLst>
                <a:ext uri="{FF2B5EF4-FFF2-40B4-BE49-F238E27FC236}">
                  <a16:creationId xmlns="" xmlns:a16="http://schemas.microsoft.com/office/drawing/2014/main" id="{D233A3B3-92E9-4D6F-91FD-0F6F528B8514}"/>
                </a:ext>
              </a:extLst>
            </p:cNvPr>
            <p:cNvSpPr txBox="1"/>
            <p:nvPr/>
          </p:nvSpPr>
          <p:spPr>
            <a:xfrm>
              <a:off x="5197146" y="5776613"/>
              <a:ext cx="751565" cy="369332"/>
            </a:xfrm>
            <a:prstGeom prst="rect">
              <a:avLst/>
            </a:prstGeom>
            <a:noFill/>
          </p:spPr>
          <p:txBody>
            <a:bodyPr wrap="square" rtlCol="0">
              <a:spAutoFit/>
            </a:bodyPr>
            <a:lstStyle/>
            <a:p>
              <a:r>
                <a:rPr lang="es-MX" dirty="0"/>
                <a:t>Z</a:t>
              </a:r>
              <a:endParaRPr lang="es-EC" dirty="0"/>
            </a:p>
          </p:txBody>
        </p:sp>
      </p:grpSp>
      <p:sp>
        <p:nvSpPr>
          <p:cNvPr id="16" name="CuadroTexto 15">
            <a:extLst>
              <a:ext uri="{FF2B5EF4-FFF2-40B4-BE49-F238E27FC236}">
                <a16:creationId xmlns="" xmlns:a16="http://schemas.microsoft.com/office/drawing/2014/main" id="{BA08F86F-E1F7-43BE-A842-4E4204309D47}"/>
              </a:ext>
            </a:extLst>
          </p:cNvPr>
          <p:cNvSpPr txBox="1"/>
          <p:nvPr/>
        </p:nvSpPr>
        <p:spPr>
          <a:xfrm>
            <a:off x="5204203" y="6378236"/>
            <a:ext cx="2237305" cy="307777"/>
          </a:xfrm>
          <a:prstGeom prst="rect">
            <a:avLst/>
          </a:prstGeom>
          <a:noFill/>
        </p:spPr>
        <p:txBody>
          <a:bodyPr wrap="square" rtlCol="0">
            <a:spAutoFit/>
          </a:bodyPr>
          <a:lstStyle/>
          <a:p>
            <a:r>
              <a:rPr lang="es-MX" sz="1400" dirty="0"/>
              <a:t>Cuadrantes trabajados</a:t>
            </a:r>
            <a:endParaRPr lang="es-EC" sz="1400" dirty="0"/>
          </a:p>
        </p:txBody>
      </p:sp>
      <p:sp>
        <p:nvSpPr>
          <p:cNvPr id="17" name="CuadroTexto 16">
            <a:extLst>
              <a:ext uri="{FF2B5EF4-FFF2-40B4-BE49-F238E27FC236}">
                <a16:creationId xmlns="" xmlns:a16="http://schemas.microsoft.com/office/drawing/2014/main" id="{76D24D74-FAE4-4C8F-9C83-6B6EE30B0C36}"/>
              </a:ext>
            </a:extLst>
          </p:cNvPr>
          <p:cNvSpPr txBox="1"/>
          <p:nvPr/>
        </p:nvSpPr>
        <p:spPr>
          <a:xfrm>
            <a:off x="8253024" y="1157583"/>
            <a:ext cx="2152357" cy="338554"/>
          </a:xfrm>
          <a:prstGeom prst="rect">
            <a:avLst/>
          </a:prstGeom>
          <a:noFill/>
        </p:spPr>
        <p:txBody>
          <a:bodyPr wrap="square" rtlCol="0">
            <a:spAutoFit/>
          </a:bodyPr>
          <a:lstStyle/>
          <a:p>
            <a:r>
              <a:rPr lang="es-MX" sz="1600" dirty="0"/>
              <a:t>Sin codificación</a:t>
            </a:r>
            <a:endParaRPr lang="es-EC" sz="1600" dirty="0"/>
          </a:p>
        </p:txBody>
      </p:sp>
      <p:grpSp>
        <p:nvGrpSpPr>
          <p:cNvPr id="18" name="Grupo 17">
            <a:extLst>
              <a:ext uri="{FF2B5EF4-FFF2-40B4-BE49-F238E27FC236}">
                <a16:creationId xmlns="" xmlns:a16="http://schemas.microsoft.com/office/drawing/2014/main" id="{B4F38043-93AA-4D3B-B52E-AD425E2D0DFB}"/>
              </a:ext>
            </a:extLst>
          </p:cNvPr>
          <p:cNvGrpSpPr/>
          <p:nvPr/>
        </p:nvGrpSpPr>
        <p:grpSpPr>
          <a:xfrm>
            <a:off x="8028527" y="1635467"/>
            <a:ext cx="2808954" cy="1965027"/>
            <a:chOff x="8717844" y="1518892"/>
            <a:chExt cx="2808954" cy="1965027"/>
          </a:xfrm>
        </p:grpSpPr>
        <p:pic>
          <p:nvPicPr>
            <p:cNvPr id="19" name="Imagen 18">
              <a:extLst>
                <a:ext uri="{FF2B5EF4-FFF2-40B4-BE49-F238E27FC236}">
                  <a16:creationId xmlns="" xmlns:a16="http://schemas.microsoft.com/office/drawing/2014/main" id="{918FF665-32BD-4833-AD0A-E5DBC8CE64FC}"/>
                </a:ext>
              </a:extLst>
            </p:cNvPr>
            <p:cNvPicPr>
              <a:picLocks noChangeAspect="1"/>
            </p:cNvPicPr>
            <p:nvPr/>
          </p:nvPicPr>
          <p:blipFill>
            <a:blip r:embed="rId9"/>
            <a:stretch>
              <a:fillRect/>
            </a:stretch>
          </p:blipFill>
          <p:spPr>
            <a:xfrm>
              <a:off x="8717844" y="1518892"/>
              <a:ext cx="2808954" cy="1965027"/>
            </a:xfrm>
            <a:prstGeom prst="rect">
              <a:avLst/>
            </a:prstGeom>
          </p:spPr>
        </p:pic>
        <p:sp>
          <p:nvSpPr>
            <p:cNvPr id="20" name="Elipse 19">
              <a:extLst>
                <a:ext uri="{FF2B5EF4-FFF2-40B4-BE49-F238E27FC236}">
                  <a16:creationId xmlns="" xmlns:a16="http://schemas.microsoft.com/office/drawing/2014/main" id="{895239AA-CE3B-4298-9E1E-F9CD83518FB7}"/>
                </a:ext>
              </a:extLst>
            </p:cNvPr>
            <p:cNvSpPr/>
            <p:nvPr/>
          </p:nvSpPr>
          <p:spPr>
            <a:xfrm>
              <a:off x="8997522" y="1816773"/>
              <a:ext cx="1209205" cy="1364566"/>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EC"/>
            </a:p>
          </p:txBody>
        </p:sp>
      </p:grpSp>
      <p:pic>
        <p:nvPicPr>
          <p:cNvPr id="21" name="Imagen 20">
            <a:extLst>
              <a:ext uri="{FF2B5EF4-FFF2-40B4-BE49-F238E27FC236}">
                <a16:creationId xmlns="" xmlns:a16="http://schemas.microsoft.com/office/drawing/2014/main" id="{D5460994-A18E-49A7-8375-E3D4F7B5EBA5}"/>
              </a:ext>
            </a:extLst>
          </p:cNvPr>
          <p:cNvPicPr>
            <a:picLocks noChangeAspect="1"/>
          </p:cNvPicPr>
          <p:nvPr/>
        </p:nvPicPr>
        <p:blipFill>
          <a:blip r:embed="rId10"/>
          <a:stretch>
            <a:fillRect/>
          </a:stretch>
        </p:blipFill>
        <p:spPr>
          <a:xfrm>
            <a:off x="7441508" y="3894533"/>
            <a:ext cx="4496144" cy="1046833"/>
          </a:xfrm>
          <a:prstGeom prst="rect">
            <a:avLst/>
          </a:prstGeom>
        </p:spPr>
      </p:pic>
      <p:sp>
        <p:nvSpPr>
          <p:cNvPr id="22" name="CuadroTexto 21">
            <a:extLst>
              <a:ext uri="{FF2B5EF4-FFF2-40B4-BE49-F238E27FC236}">
                <a16:creationId xmlns="" xmlns:a16="http://schemas.microsoft.com/office/drawing/2014/main" id="{37E355CA-3470-4033-A13C-5F882F2E212D}"/>
              </a:ext>
            </a:extLst>
          </p:cNvPr>
          <p:cNvSpPr txBox="1"/>
          <p:nvPr/>
        </p:nvSpPr>
        <p:spPr>
          <a:xfrm>
            <a:off x="8622021" y="4835913"/>
            <a:ext cx="1899223" cy="307777"/>
          </a:xfrm>
          <a:prstGeom prst="rect">
            <a:avLst/>
          </a:prstGeom>
          <a:noFill/>
        </p:spPr>
        <p:txBody>
          <a:bodyPr wrap="square" rtlCol="0">
            <a:spAutoFit/>
          </a:bodyPr>
          <a:lstStyle/>
          <a:p>
            <a:r>
              <a:rPr lang="es-MX" sz="1400" dirty="0"/>
              <a:t>Falta de cobertura</a:t>
            </a:r>
            <a:endParaRPr lang="es-EC" sz="1400" dirty="0"/>
          </a:p>
        </p:txBody>
      </p:sp>
      <p:graphicFrame>
        <p:nvGraphicFramePr>
          <p:cNvPr id="23" name="Tabla 32">
            <a:extLst>
              <a:ext uri="{FF2B5EF4-FFF2-40B4-BE49-F238E27FC236}">
                <a16:creationId xmlns="" xmlns:a16="http://schemas.microsoft.com/office/drawing/2014/main" id="{DFC09FAF-034D-4751-9FE0-A4813C382A70}"/>
              </a:ext>
            </a:extLst>
          </p:cNvPr>
          <p:cNvGraphicFramePr>
            <a:graphicFrameLocks noGrp="1"/>
          </p:cNvGraphicFramePr>
          <p:nvPr>
            <p:extLst/>
          </p:nvPr>
        </p:nvGraphicFramePr>
        <p:xfrm>
          <a:off x="8029318" y="5249334"/>
          <a:ext cx="2808954" cy="685226"/>
        </p:xfrm>
        <a:graphic>
          <a:graphicData uri="http://schemas.openxmlformats.org/drawingml/2006/table">
            <a:tbl>
              <a:tblPr firstRow="1" bandRow="1">
                <a:tableStyleId>{5C22544A-7EE6-4342-B048-85BDC9FD1C3A}</a:tableStyleId>
              </a:tblPr>
              <a:tblGrid>
                <a:gridCol w="1404477">
                  <a:extLst>
                    <a:ext uri="{9D8B030D-6E8A-4147-A177-3AD203B41FA5}">
                      <a16:colId xmlns="" xmlns:a16="http://schemas.microsoft.com/office/drawing/2014/main" val="703620625"/>
                    </a:ext>
                  </a:extLst>
                </a:gridCol>
                <a:gridCol w="1404477">
                  <a:extLst>
                    <a:ext uri="{9D8B030D-6E8A-4147-A177-3AD203B41FA5}">
                      <a16:colId xmlns="" xmlns:a16="http://schemas.microsoft.com/office/drawing/2014/main" val="410963023"/>
                    </a:ext>
                  </a:extLst>
                </a:gridCol>
              </a:tblGrid>
              <a:tr h="314386">
                <a:tc>
                  <a:txBody>
                    <a:bodyPr/>
                    <a:lstStyle/>
                    <a:p>
                      <a:r>
                        <a:rPr lang="es-MX" sz="1400" dirty="0"/>
                        <a:t>Cuadrante 1</a:t>
                      </a:r>
                      <a:endParaRPr lang="es-EC" sz="1400" dirty="0"/>
                    </a:p>
                  </a:txBody>
                  <a:tcPr/>
                </a:tc>
                <a:tc>
                  <a:txBody>
                    <a:bodyPr/>
                    <a:lstStyle/>
                    <a:p>
                      <a:r>
                        <a:rPr lang="es-MX" sz="1400" dirty="0"/>
                        <a:t>Cuadrante 2</a:t>
                      </a:r>
                      <a:endParaRPr lang="es-EC" sz="1400" dirty="0"/>
                    </a:p>
                  </a:txBody>
                  <a:tcPr/>
                </a:tc>
                <a:extLst>
                  <a:ext uri="{0D108BD9-81ED-4DB2-BD59-A6C34878D82A}">
                    <a16:rowId xmlns="" xmlns:a16="http://schemas.microsoft.com/office/drawing/2014/main" val="738956040"/>
                  </a:ext>
                </a:extLst>
              </a:tr>
              <a:tr h="370840">
                <a:tc>
                  <a:txBody>
                    <a:bodyPr/>
                    <a:lstStyle/>
                    <a:p>
                      <a:r>
                        <a:rPr lang="es-MX" sz="1400" dirty="0"/>
                        <a:t>w</a:t>
                      </a:r>
                      <a:endParaRPr lang="es-EC" sz="1400" dirty="0"/>
                    </a:p>
                  </a:txBody>
                  <a:tcPr/>
                </a:tc>
                <a:tc>
                  <a:txBody>
                    <a:bodyPr/>
                    <a:lstStyle/>
                    <a:p>
                      <a:r>
                        <a:rPr lang="es-MX" sz="1400" dirty="0"/>
                        <a:t>z</a:t>
                      </a:r>
                      <a:endParaRPr lang="es-EC" sz="1400" dirty="0"/>
                    </a:p>
                  </a:txBody>
                  <a:tcPr/>
                </a:tc>
                <a:extLst>
                  <a:ext uri="{0D108BD9-81ED-4DB2-BD59-A6C34878D82A}">
                    <a16:rowId xmlns="" xmlns:a16="http://schemas.microsoft.com/office/drawing/2014/main" val="4272902366"/>
                  </a:ext>
                </a:extLst>
              </a:tr>
            </a:tbl>
          </a:graphicData>
        </a:graphic>
      </p:graphicFrame>
      <p:sp>
        <p:nvSpPr>
          <p:cNvPr id="24" name="CuadroTexto 23">
            <a:extLst>
              <a:ext uri="{FF2B5EF4-FFF2-40B4-BE49-F238E27FC236}">
                <a16:creationId xmlns="" xmlns:a16="http://schemas.microsoft.com/office/drawing/2014/main" id="{DB73CD3C-2DC2-42CF-9A71-CAB4F407D604}"/>
              </a:ext>
            </a:extLst>
          </p:cNvPr>
          <p:cNvSpPr txBox="1"/>
          <p:nvPr/>
        </p:nvSpPr>
        <p:spPr>
          <a:xfrm>
            <a:off x="8215305" y="6075656"/>
            <a:ext cx="2946762" cy="307777"/>
          </a:xfrm>
          <a:prstGeom prst="rect">
            <a:avLst/>
          </a:prstGeom>
          <a:noFill/>
        </p:spPr>
        <p:txBody>
          <a:bodyPr wrap="square" rtlCol="0">
            <a:spAutoFit/>
          </a:bodyPr>
          <a:lstStyle/>
          <a:p>
            <a:r>
              <a:rPr lang="es-MX" sz="1400" dirty="0"/>
              <a:t>Cuadrantes según muestra</a:t>
            </a:r>
            <a:endParaRPr lang="es-EC" sz="1400" dirty="0"/>
          </a:p>
        </p:txBody>
      </p:sp>
    </p:spTree>
    <p:extLst>
      <p:ext uri="{BB962C8B-B14F-4D97-AF65-F5344CB8AC3E}">
        <p14:creationId xmlns:p14="http://schemas.microsoft.com/office/powerpoint/2010/main" val="30838373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texto 2"/>
          <p:cNvSpPr txBox="1">
            <a:spLocks/>
          </p:cNvSpPr>
          <p:nvPr/>
        </p:nvSpPr>
        <p:spPr>
          <a:xfrm>
            <a:off x="2608979" y="3443072"/>
            <a:ext cx="7077075" cy="628650"/>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dirty="0" smtClean="0"/>
              <a:t>ESPAC</a:t>
            </a:r>
            <a:endParaRPr lang="es-EC" dirty="0"/>
          </a:p>
        </p:txBody>
      </p:sp>
      <p:sp>
        <p:nvSpPr>
          <p:cNvPr id="6" name="Título 5"/>
          <p:cNvSpPr>
            <a:spLocks noGrp="1"/>
          </p:cNvSpPr>
          <p:nvPr>
            <p:ph type="title"/>
          </p:nvPr>
        </p:nvSpPr>
        <p:spPr/>
        <p:txBody>
          <a:bodyPr/>
          <a:lstStyle/>
          <a:p>
            <a:pPr algn="ctr"/>
            <a:r>
              <a:rPr lang="es-ES_tradnl" dirty="0">
                <a:latin typeface="Century Gothic" panose="020B0502020202020204" pitchFamily="34" charset="0"/>
              </a:rPr>
              <a:t>ESPAC- 02</a:t>
            </a:r>
          </a:p>
        </p:txBody>
      </p:sp>
    </p:spTree>
    <p:extLst>
      <p:ext uri="{BB962C8B-B14F-4D97-AF65-F5344CB8AC3E}">
        <p14:creationId xmlns:p14="http://schemas.microsoft.com/office/powerpoint/2010/main" val="260778504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46CA0824-383B-4B04-93F0-00E39F272C30}"/>
              </a:ext>
            </a:extLst>
          </p:cNvPr>
          <p:cNvSpPr>
            <a:spLocks noGrp="1"/>
          </p:cNvSpPr>
          <p:nvPr>
            <p:ph type="title"/>
          </p:nvPr>
        </p:nvSpPr>
        <p:spPr>
          <a:xfrm>
            <a:off x="951745" y="436892"/>
            <a:ext cx="7227771" cy="530024"/>
          </a:xfrm>
        </p:spPr>
        <p:txBody>
          <a:bodyPr>
            <a:normAutofit/>
          </a:bodyPr>
          <a:lstStyle/>
          <a:p>
            <a:r>
              <a:rPr lang="es-MX" dirty="0">
                <a:latin typeface="Century Gothic" panose="020B0502020202020204" pitchFamily="34" charset="0"/>
              </a:rPr>
              <a:t>ESPAC 02</a:t>
            </a:r>
            <a:endParaRPr lang="es-EC" dirty="0">
              <a:latin typeface="Century Gothic" panose="020B0502020202020204" pitchFamily="34" charset="0"/>
            </a:endParaRPr>
          </a:p>
        </p:txBody>
      </p:sp>
      <p:sp>
        <p:nvSpPr>
          <p:cNvPr id="5" name="Marcador de contenido 5">
            <a:extLst>
              <a:ext uri="{FF2B5EF4-FFF2-40B4-BE49-F238E27FC236}">
                <a16:creationId xmlns:a16="http://schemas.microsoft.com/office/drawing/2014/main" xmlns="" id="{76993D82-DF3B-4B64-9B19-7EBCF5B22E23}"/>
              </a:ext>
            </a:extLst>
          </p:cNvPr>
          <p:cNvSpPr>
            <a:spLocks noGrp="1"/>
          </p:cNvSpPr>
          <p:nvPr>
            <p:ph type="body" sz="quarter" idx="10"/>
          </p:nvPr>
        </p:nvSpPr>
        <p:spPr>
          <a:xfrm>
            <a:off x="951745" y="956040"/>
            <a:ext cx="7227614" cy="499155"/>
          </a:xfrm>
        </p:spPr>
        <p:txBody>
          <a:bodyPr/>
          <a:lstStyle/>
          <a:p>
            <a:r>
              <a:rPr lang="es-MX" dirty="0"/>
              <a:t>Registro</a:t>
            </a:r>
            <a:endParaRPr lang="es-EC" dirty="0"/>
          </a:p>
        </p:txBody>
      </p:sp>
      <p:sp>
        <p:nvSpPr>
          <p:cNvPr id="6" name="Rectangle 1">
            <a:extLst>
              <a:ext uri="{FF2B5EF4-FFF2-40B4-BE49-F238E27FC236}">
                <a16:creationId xmlns:a16="http://schemas.microsoft.com/office/drawing/2014/main" xmlns="" id="{E03BA0AF-13C4-4DD1-9353-F16A12B16A0F}"/>
              </a:ext>
            </a:extLst>
          </p:cNvPr>
          <p:cNvSpPr>
            <a:spLocks noChangeArrowheads="1"/>
          </p:cNvSpPr>
          <p:nvPr/>
        </p:nvSpPr>
        <p:spPr bwMode="auto">
          <a:xfrm>
            <a:off x="8870408" y="1987799"/>
            <a:ext cx="3218842" cy="1384995"/>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pPr>
            <a:r>
              <a:rPr lang="es-EC" sz="1400" dirty="0">
                <a:solidFill>
                  <a:srgbClr val="000000"/>
                </a:solidFill>
                <a:ea typeface="Calibri" pitchFamily="34" charset="0"/>
                <a:cs typeface="Calibri" pitchFamily="34" charset="0"/>
              </a:rPr>
              <a:t>Este documento está compuesto de dos partes la primera será utilizada por el Encuestador, col. 1 a 11, y la segunda parte será utilizada por el Digitador, col. 12 a 15.</a:t>
            </a:r>
          </a:p>
        </p:txBody>
      </p:sp>
      <p:sp>
        <p:nvSpPr>
          <p:cNvPr id="7" name="5 Rectángulo">
            <a:extLst>
              <a:ext uri="{FF2B5EF4-FFF2-40B4-BE49-F238E27FC236}">
                <a16:creationId xmlns:a16="http://schemas.microsoft.com/office/drawing/2014/main" xmlns="" id="{E94FCEAA-7795-43FE-A396-D8F417EA4B0C}"/>
              </a:ext>
            </a:extLst>
          </p:cNvPr>
          <p:cNvSpPr/>
          <p:nvPr/>
        </p:nvSpPr>
        <p:spPr>
          <a:xfrm>
            <a:off x="8870407" y="3692617"/>
            <a:ext cx="3218843" cy="203132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eaLnBrk="0" fontAlgn="base" hangingPunct="0">
              <a:spcBef>
                <a:spcPct val="0"/>
              </a:spcBef>
              <a:spcAft>
                <a:spcPct val="0"/>
              </a:spcAft>
            </a:pPr>
            <a:r>
              <a:rPr lang="es-EC" sz="1400" dirty="0">
                <a:solidFill>
                  <a:srgbClr val="000000"/>
                </a:solidFill>
                <a:ea typeface="Calibri" pitchFamily="34" charset="0"/>
                <a:cs typeface="Calibri" pitchFamily="34" charset="0"/>
              </a:rPr>
              <a:t>Este formulario constituye el </a:t>
            </a:r>
            <a:r>
              <a:rPr lang="es-EC" sz="1400" b="1" dirty="0">
                <a:solidFill>
                  <a:srgbClr val="C00000"/>
                </a:solidFill>
                <a:ea typeface="Calibri" pitchFamily="34" charset="0"/>
                <a:cs typeface="Calibri" pitchFamily="34" charset="0"/>
              </a:rPr>
              <a:t>primer documento </a:t>
            </a:r>
            <a:r>
              <a:rPr lang="es-EC" sz="1400" dirty="0">
                <a:solidFill>
                  <a:srgbClr val="000000"/>
                </a:solidFill>
                <a:ea typeface="Calibri" pitchFamily="34" charset="0"/>
                <a:cs typeface="Calibri" pitchFamily="34" charset="0"/>
              </a:rPr>
              <a:t>en que él encuestador</a:t>
            </a:r>
            <a:r>
              <a:rPr lang="es-EC" sz="1400" b="1" dirty="0">
                <a:solidFill>
                  <a:srgbClr val="000000"/>
                </a:solidFill>
                <a:ea typeface="Calibri" pitchFamily="34" charset="0"/>
                <a:cs typeface="Calibri" pitchFamily="34" charset="0"/>
              </a:rPr>
              <a:t> </a:t>
            </a:r>
            <a:r>
              <a:rPr lang="es-EC" sz="1400" dirty="0">
                <a:solidFill>
                  <a:srgbClr val="000000"/>
                </a:solidFill>
                <a:ea typeface="Calibri" pitchFamily="34" charset="0"/>
                <a:cs typeface="Calibri" pitchFamily="34" charset="0"/>
              </a:rPr>
              <a:t>registrará información del segmento, con el fin de lograr la cobertura total, para conocer cuántos terrenos corresponden a cada persona dentro del área de investigación y determinar sus superficies.</a:t>
            </a:r>
            <a:endParaRPr lang="es-EC" sz="1400" dirty="0">
              <a:cs typeface="Arial" pitchFamily="34" charset="0"/>
            </a:endParaRPr>
          </a:p>
        </p:txBody>
      </p:sp>
      <p:pic>
        <p:nvPicPr>
          <p:cNvPr id="10" name="Imagen 9"/>
          <p:cNvPicPr>
            <a:picLocks noChangeAspect="1"/>
          </p:cNvPicPr>
          <p:nvPr/>
        </p:nvPicPr>
        <p:blipFill>
          <a:blip r:embed="rId2"/>
          <a:stretch>
            <a:fillRect/>
          </a:stretch>
        </p:blipFill>
        <p:spPr>
          <a:xfrm>
            <a:off x="663204" y="1398830"/>
            <a:ext cx="7682306" cy="5347615"/>
          </a:xfrm>
          <a:prstGeom prst="rect">
            <a:avLst/>
          </a:prstGeom>
        </p:spPr>
      </p:pic>
    </p:spTree>
    <p:extLst>
      <p:ext uri="{BB962C8B-B14F-4D97-AF65-F5344CB8AC3E}">
        <p14:creationId xmlns:p14="http://schemas.microsoft.com/office/powerpoint/2010/main" val="171332167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1014801" y="420000"/>
            <a:ext cx="7227771" cy="530024"/>
          </a:xfrm>
        </p:spPr>
        <p:txBody>
          <a:bodyPr/>
          <a:lstStyle/>
          <a:p>
            <a:r>
              <a:rPr lang="es-MX" dirty="0">
                <a:latin typeface="Century Gothic" panose="020B0502020202020204" pitchFamily="34" charset="0"/>
              </a:rPr>
              <a:t>Validaciones del sistema</a:t>
            </a:r>
            <a:endParaRPr lang="es-EC" dirty="0">
              <a:latin typeface="Century Gothic" panose="020B0502020202020204" pitchFamily="34" charset="0"/>
            </a:endParaRPr>
          </a:p>
        </p:txBody>
      </p:sp>
      <p:sp>
        <p:nvSpPr>
          <p:cNvPr id="5" name="Marcador de texto 2"/>
          <p:cNvSpPr>
            <a:spLocks noGrp="1"/>
          </p:cNvSpPr>
          <p:nvPr>
            <p:ph type="body" sz="quarter" idx="10"/>
          </p:nvPr>
        </p:nvSpPr>
        <p:spPr>
          <a:xfrm>
            <a:off x="1014801" y="985649"/>
            <a:ext cx="7227614" cy="499155"/>
          </a:xfrm>
        </p:spPr>
        <p:txBody>
          <a:bodyPr/>
          <a:lstStyle/>
          <a:p>
            <a:r>
              <a:rPr lang="es-MX" dirty="0">
                <a:latin typeface="Century Gothic" panose="020B0502020202020204" pitchFamily="34" charset="0"/>
              </a:rPr>
              <a:t>Cultivos </a:t>
            </a:r>
            <a:r>
              <a:rPr lang="es-MX" dirty="0" smtClean="0">
                <a:latin typeface="Century Gothic" panose="020B0502020202020204" pitchFamily="34" charset="0"/>
              </a:rPr>
              <a:t>permanentes</a:t>
            </a:r>
            <a:endParaRPr lang="es-EC" dirty="0">
              <a:latin typeface="Century Gothic" panose="020B0502020202020204" pitchFamily="34" charset="0"/>
            </a:endParaRPr>
          </a:p>
        </p:txBody>
      </p:sp>
      <p:grpSp>
        <p:nvGrpSpPr>
          <p:cNvPr id="6" name="Grupo 5">
            <a:extLst>
              <a:ext uri="{FF2B5EF4-FFF2-40B4-BE49-F238E27FC236}">
                <a16:creationId xmlns="" xmlns:a16="http://schemas.microsoft.com/office/drawing/2014/main" id="{BB3F7B7B-6344-4D47-A00D-71E4E416973D}"/>
              </a:ext>
            </a:extLst>
          </p:cNvPr>
          <p:cNvGrpSpPr/>
          <p:nvPr/>
        </p:nvGrpSpPr>
        <p:grpSpPr>
          <a:xfrm>
            <a:off x="543742" y="1623120"/>
            <a:ext cx="8443733" cy="2908498"/>
            <a:chOff x="-291920" y="1398459"/>
            <a:chExt cx="8443733" cy="2908498"/>
          </a:xfrm>
        </p:grpSpPr>
        <p:pic>
          <p:nvPicPr>
            <p:cNvPr id="7" name="Imagen 6">
              <a:extLst>
                <a:ext uri="{FF2B5EF4-FFF2-40B4-BE49-F238E27FC236}">
                  <a16:creationId xmlns="" xmlns:a16="http://schemas.microsoft.com/office/drawing/2014/main" id="{173310A3-BA93-47ED-A0FC-37F3127F59E7}"/>
                </a:ext>
              </a:extLst>
            </p:cNvPr>
            <p:cNvPicPr>
              <a:picLocks noChangeAspect="1"/>
            </p:cNvPicPr>
            <p:nvPr/>
          </p:nvPicPr>
          <p:blipFill>
            <a:blip r:embed="rId2"/>
            <a:stretch>
              <a:fillRect/>
            </a:stretch>
          </p:blipFill>
          <p:spPr>
            <a:xfrm>
              <a:off x="-291920" y="1398459"/>
              <a:ext cx="4863922" cy="2908498"/>
            </a:xfrm>
            <a:prstGeom prst="rect">
              <a:avLst/>
            </a:prstGeom>
          </p:spPr>
        </p:pic>
        <p:pic>
          <p:nvPicPr>
            <p:cNvPr id="8" name="Imagen 7">
              <a:extLst>
                <a:ext uri="{FF2B5EF4-FFF2-40B4-BE49-F238E27FC236}">
                  <a16:creationId xmlns="" xmlns:a16="http://schemas.microsoft.com/office/drawing/2014/main" id="{0E18B545-83E0-44AD-AC4B-5BEF4CB8A14A}"/>
                </a:ext>
              </a:extLst>
            </p:cNvPr>
            <p:cNvPicPr>
              <a:picLocks noChangeAspect="1"/>
            </p:cNvPicPr>
            <p:nvPr/>
          </p:nvPicPr>
          <p:blipFill>
            <a:blip r:embed="rId3"/>
            <a:stretch>
              <a:fillRect/>
            </a:stretch>
          </p:blipFill>
          <p:spPr>
            <a:xfrm>
              <a:off x="4475163" y="1398459"/>
              <a:ext cx="3676650" cy="2908498"/>
            </a:xfrm>
            <a:prstGeom prst="rect">
              <a:avLst/>
            </a:prstGeom>
          </p:spPr>
        </p:pic>
      </p:grpSp>
      <p:sp>
        <p:nvSpPr>
          <p:cNvPr id="9" name="CuadroTexto 8">
            <a:extLst>
              <a:ext uri="{FF2B5EF4-FFF2-40B4-BE49-F238E27FC236}">
                <a16:creationId xmlns="" xmlns:a16="http://schemas.microsoft.com/office/drawing/2014/main" id="{9C2E2F4F-931C-4260-AFE5-8FD0EACA43F9}"/>
              </a:ext>
            </a:extLst>
          </p:cNvPr>
          <p:cNvSpPr txBox="1"/>
          <p:nvPr/>
        </p:nvSpPr>
        <p:spPr>
          <a:xfrm>
            <a:off x="9266545" y="1966222"/>
            <a:ext cx="2597137" cy="954107"/>
          </a:xfrm>
          <a:prstGeom prst="rect">
            <a:avLst/>
          </a:prstGeom>
          <a:noFill/>
        </p:spPr>
        <p:txBody>
          <a:bodyPr wrap="square" rtlCol="0">
            <a:spAutoFit/>
          </a:bodyPr>
          <a:lstStyle/>
          <a:p>
            <a:pPr algn="just"/>
            <a:r>
              <a:rPr lang="es-MX" sz="1400" dirty="0"/>
              <a:t>El resumen de delimitación de la ortofoto corresponde a la revisión que el digitador hace en la </a:t>
            </a:r>
            <a:r>
              <a:rPr lang="es-MX" sz="1400" dirty="0" smtClean="0"/>
              <a:t>ortofoto.</a:t>
            </a:r>
            <a:endParaRPr lang="es-EC" sz="1400" dirty="0"/>
          </a:p>
        </p:txBody>
      </p:sp>
      <p:pic>
        <p:nvPicPr>
          <p:cNvPr id="10" name="Picture 2" descr="El verdadero significado de algunos de los &quot;emojis&quot; más populares ...">
            <a:extLst>
              <a:ext uri="{FF2B5EF4-FFF2-40B4-BE49-F238E27FC236}">
                <a16:creationId xmlns="" xmlns:a16="http://schemas.microsoft.com/office/drawing/2014/main" id="{98EE08AE-0CCE-4E61-A35A-184877BDCFFB}"/>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40976" y="3009353"/>
            <a:ext cx="1848273" cy="1036837"/>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
            <a:extLst>
              <a:ext uri="{FF2B5EF4-FFF2-40B4-BE49-F238E27FC236}">
                <a16:creationId xmlns="" xmlns:a16="http://schemas.microsoft.com/office/drawing/2014/main" id="{AFD57671-D39B-4EB8-ACE9-91063A2D9E3F}"/>
              </a:ext>
            </a:extLst>
          </p:cNvPr>
          <p:cNvSpPr>
            <a:spLocks noChangeArrowheads="1"/>
          </p:cNvSpPr>
          <p:nvPr/>
        </p:nvSpPr>
        <p:spPr bwMode="auto">
          <a:xfrm>
            <a:off x="1431468" y="4893717"/>
            <a:ext cx="8961344" cy="1600438"/>
          </a:xfrm>
          <a:prstGeom prst="rect">
            <a:avLst/>
          </a:prstGeom>
          <a:noFill/>
          <a:ln>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pPr>
            <a:r>
              <a:rPr lang="es-EC" sz="1400" dirty="0">
                <a:solidFill>
                  <a:srgbClr val="000000"/>
                </a:solidFill>
                <a:latin typeface="Century Gothic" panose="020B0502020202020204" pitchFamily="34" charset="0"/>
                <a:ea typeface="Calibri" pitchFamily="34" charset="0"/>
                <a:cs typeface="Calibri" pitchFamily="34" charset="0"/>
              </a:rPr>
              <a:t>El formulario auxiliar ESPAC 02, también se digita y tiene validaciones con el cuestionario ESPAC 01</a:t>
            </a:r>
          </a:p>
          <a:p>
            <a:pPr marL="285750" indent="-285750" algn="just" eaLnBrk="0" fontAlgn="base" hangingPunct="0">
              <a:spcBef>
                <a:spcPct val="0"/>
              </a:spcBef>
              <a:spcAft>
                <a:spcPct val="0"/>
              </a:spcAft>
              <a:buFont typeface="Arial" panose="020B0604020202020204" pitchFamily="34" charset="0"/>
              <a:buChar char="•"/>
            </a:pPr>
            <a:r>
              <a:rPr lang="es-EC" sz="1400" dirty="0">
                <a:solidFill>
                  <a:srgbClr val="000000"/>
                </a:solidFill>
                <a:latin typeface="Century Gothic" panose="020B0502020202020204" pitchFamily="34" charset="0"/>
                <a:ea typeface="Calibri" pitchFamily="34" charset="0"/>
                <a:cs typeface="Calibri" pitchFamily="34" charset="0"/>
              </a:rPr>
              <a:t>Valida el número de terrenos dentro del segmento y la superficie.</a:t>
            </a:r>
          </a:p>
          <a:p>
            <a:pPr marL="285750" indent="-285750" algn="just" eaLnBrk="0" fontAlgn="base" hangingPunct="0">
              <a:spcBef>
                <a:spcPct val="0"/>
              </a:spcBef>
              <a:spcAft>
                <a:spcPct val="0"/>
              </a:spcAft>
              <a:buFont typeface="Arial" panose="020B0604020202020204" pitchFamily="34" charset="0"/>
              <a:buChar char="•"/>
            </a:pPr>
            <a:endParaRPr lang="es-EC" sz="1400" dirty="0">
              <a:solidFill>
                <a:srgbClr val="000000"/>
              </a:solidFill>
              <a:latin typeface="Century Gothic" panose="020B0502020202020204" pitchFamily="34" charset="0"/>
              <a:ea typeface="Calibri" pitchFamily="34" charset="0"/>
              <a:cs typeface="Calibri" pitchFamily="34" charset="0"/>
            </a:endParaRPr>
          </a:p>
          <a:p>
            <a:pPr marL="285750" indent="-285750" algn="just" eaLnBrk="0" fontAlgn="base" hangingPunct="0">
              <a:spcBef>
                <a:spcPct val="0"/>
              </a:spcBef>
              <a:spcAft>
                <a:spcPct val="0"/>
              </a:spcAft>
              <a:buFont typeface="Arial" panose="020B0604020202020204" pitchFamily="34" charset="0"/>
              <a:buChar char="•"/>
            </a:pPr>
            <a:r>
              <a:rPr lang="es-EC" sz="1400" dirty="0">
                <a:solidFill>
                  <a:srgbClr val="000000"/>
                </a:solidFill>
                <a:latin typeface="Century Gothic" panose="020B0502020202020204" pitchFamily="34" charset="0"/>
                <a:ea typeface="Calibri" pitchFamily="34" charset="0"/>
                <a:cs typeface="Calibri" pitchFamily="34" charset="0"/>
              </a:rPr>
              <a:t>El número de terrenos fuera del segmento y la superficie</a:t>
            </a:r>
          </a:p>
          <a:p>
            <a:pPr marL="285750" indent="-285750" algn="just" eaLnBrk="0" fontAlgn="base" hangingPunct="0">
              <a:spcBef>
                <a:spcPct val="0"/>
              </a:spcBef>
              <a:spcAft>
                <a:spcPct val="0"/>
              </a:spcAft>
              <a:buFont typeface="Arial" panose="020B0604020202020204" pitchFamily="34" charset="0"/>
              <a:buChar char="•"/>
            </a:pPr>
            <a:endParaRPr lang="es-EC" sz="1400" dirty="0">
              <a:solidFill>
                <a:srgbClr val="000000"/>
              </a:solidFill>
              <a:latin typeface="Century Gothic" panose="020B0502020202020204" pitchFamily="34" charset="0"/>
              <a:ea typeface="Calibri" pitchFamily="34" charset="0"/>
              <a:cs typeface="Calibri" pitchFamily="34" charset="0"/>
            </a:endParaRPr>
          </a:p>
          <a:p>
            <a:pPr marL="285750" indent="-285750" algn="just" eaLnBrk="0" fontAlgn="base" hangingPunct="0">
              <a:spcBef>
                <a:spcPct val="0"/>
              </a:spcBef>
              <a:spcAft>
                <a:spcPct val="0"/>
              </a:spcAft>
              <a:buFont typeface="Arial" panose="020B0604020202020204" pitchFamily="34" charset="0"/>
              <a:buChar char="•"/>
            </a:pPr>
            <a:r>
              <a:rPr lang="es-EC" sz="1400" dirty="0">
                <a:solidFill>
                  <a:srgbClr val="000000"/>
                </a:solidFill>
                <a:latin typeface="Century Gothic" panose="020B0502020202020204" pitchFamily="34" charset="0"/>
                <a:ea typeface="Calibri" pitchFamily="34" charset="0"/>
                <a:cs typeface="Calibri" pitchFamily="34" charset="0"/>
              </a:rPr>
              <a:t>La superficie total de la unidad de producción</a:t>
            </a:r>
          </a:p>
          <a:p>
            <a:pPr algn="just" eaLnBrk="0" fontAlgn="base" hangingPunct="0">
              <a:spcBef>
                <a:spcPct val="0"/>
              </a:spcBef>
              <a:spcAft>
                <a:spcPct val="0"/>
              </a:spcAft>
            </a:pPr>
            <a:endParaRPr lang="es-EC" sz="1400" dirty="0">
              <a:cs typeface="Arial" pitchFamily="34" charset="0"/>
            </a:endParaRPr>
          </a:p>
        </p:txBody>
      </p:sp>
    </p:spTree>
    <p:extLst>
      <p:ext uri="{BB962C8B-B14F-4D97-AF65-F5344CB8AC3E}">
        <p14:creationId xmlns:p14="http://schemas.microsoft.com/office/powerpoint/2010/main" val="18866792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438958" y="2890442"/>
            <a:ext cx="7077694" cy="957087"/>
          </a:xfrm>
        </p:spPr>
        <p:txBody>
          <a:bodyPr>
            <a:normAutofit fontScale="90000"/>
          </a:bodyPr>
          <a:lstStyle/>
          <a:p>
            <a:r>
              <a:rPr lang="es-ES_tradnl" dirty="0">
                <a:latin typeface="Century Gothic" panose="020B0502020202020204" pitchFamily="34" charset="0"/>
              </a:rPr>
              <a:t>Cuestionario ESPAC 01</a:t>
            </a:r>
          </a:p>
        </p:txBody>
      </p:sp>
    </p:spTree>
    <p:extLst>
      <p:ext uri="{BB962C8B-B14F-4D97-AF65-F5344CB8AC3E}">
        <p14:creationId xmlns:p14="http://schemas.microsoft.com/office/powerpoint/2010/main" val="14360835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latin typeface="Century Gothic" panose="020B0502020202020204" pitchFamily="34" charset="0"/>
              </a:rPr>
              <a:t>Temáticas</a:t>
            </a:r>
            <a:endParaRPr lang="es-EC" dirty="0">
              <a:latin typeface="Century Gothic" panose="020B0502020202020204" pitchFamily="34" charset="0"/>
            </a:endParaRPr>
          </a:p>
        </p:txBody>
      </p:sp>
      <p:sp>
        <p:nvSpPr>
          <p:cNvPr id="3" name="Marcador de texto 2"/>
          <p:cNvSpPr>
            <a:spLocks noGrp="1"/>
          </p:cNvSpPr>
          <p:nvPr>
            <p:ph type="body" sz="quarter" idx="10"/>
          </p:nvPr>
        </p:nvSpPr>
        <p:spPr>
          <a:xfrm>
            <a:off x="1117832" y="1107583"/>
            <a:ext cx="7227614" cy="557525"/>
          </a:xfrm>
        </p:spPr>
        <p:txBody>
          <a:bodyPr/>
          <a:lstStyle/>
          <a:p>
            <a:r>
              <a:rPr lang="es-ES" sz="2000" dirty="0" smtClean="0">
                <a:latin typeface="Century Gothic" panose="020B0502020202020204" pitchFamily="34" charset="0"/>
              </a:rPr>
              <a:t>ESPAC 2025</a:t>
            </a:r>
            <a:endParaRPr lang="es-EC" sz="2000" dirty="0">
              <a:latin typeface="Century Gothic" panose="020B0502020202020204" pitchFamily="34" charset="0"/>
            </a:endParaRPr>
          </a:p>
          <a:p>
            <a:endParaRPr lang="es-EC" dirty="0"/>
          </a:p>
        </p:txBody>
      </p:sp>
      <p:graphicFrame>
        <p:nvGraphicFramePr>
          <p:cNvPr id="4" name="7 Diagrama"/>
          <p:cNvGraphicFramePr/>
          <p:nvPr>
            <p:extLst/>
          </p:nvPr>
        </p:nvGraphicFramePr>
        <p:xfrm>
          <a:off x="495764" y="1491447"/>
          <a:ext cx="4186482" cy="4999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6 Diagrama"/>
          <p:cNvGraphicFramePr/>
          <p:nvPr>
            <p:extLst/>
          </p:nvPr>
        </p:nvGraphicFramePr>
        <p:xfrm>
          <a:off x="4262025" y="1485805"/>
          <a:ext cx="4186485" cy="499951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6" name="12 Diagrama"/>
          <p:cNvGraphicFramePr/>
          <p:nvPr>
            <p:extLst/>
          </p:nvPr>
        </p:nvGraphicFramePr>
        <p:xfrm>
          <a:off x="8024812" y="1491447"/>
          <a:ext cx="3888146" cy="408510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35804742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a:latin typeface="Century Gothic" panose="020B0502020202020204" pitchFamily="34" charset="0"/>
              </a:rPr>
              <a:t>Croquis del terreno</a:t>
            </a:r>
            <a:endParaRPr lang="es-EC" dirty="0">
              <a:latin typeface="Century Gothic" panose="020B0502020202020204" pitchFamily="34" charset="0"/>
            </a:endParaRPr>
          </a:p>
        </p:txBody>
      </p:sp>
      <p:sp>
        <p:nvSpPr>
          <p:cNvPr id="4" name="CuadroTexto 3">
            <a:extLst>
              <a:ext uri="{FF2B5EF4-FFF2-40B4-BE49-F238E27FC236}">
                <a16:creationId xmlns="" xmlns:a16="http://schemas.microsoft.com/office/drawing/2014/main" id="{273C4780-BA0E-4E99-B720-A12C3672FDAE}"/>
              </a:ext>
            </a:extLst>
          </p:cNvPr>
          <p:cNvSpPr txBox="1"/>
          <p:nvPr/>
        </p:nvSpPr>
        <p:spPr>
          <a:xfrm>
            <a:off x="308539" y="1088866"/>
            <a:ext cx="11709328" cy="307777"/>
          </a:xfrm>
          <a:prstGeom prst="rect">
            <a:avLst/>
          </a:prstGeom>
          <a:noFill/>
        </p:spPr>
        <p:txBody>
          <a:bodyPr wrap="square">
            <a:spAutoFit/>
          </a:bodyPr>
          <a:lstStyle/>
          <a:p>
            <a:pPr algn="just"/>
            <a:r>
              <a:rPr lang="es-ES_tradnl" sz="1400" dirty="0"/>
              <a:t>En la ESPAC </a:t>
            </a:r>
            <a:r>
              <a:rPr lang="es-ES_tradnl" sz="1400" dirty="0" smtClean="0"/>
              <a:t>2025 se </a:t>
            </a:r>
            <a:r>
              <a:rPr lang="es-ES_tradnl" sz="1400" dirty="0"/>
              <a:t>realizará el levantamiento de información de </a:t>
            </a:r>
            <a:r>
              <a:rPr lang="es-ES_tradnl" sz="1400" b="1" dirty="0">
                <a:solidFill>
                  <a:schemeClr val="accent2">
                    <a:lumMod val="75000"/>
                  </a:schemeClr>
                </a:solidFill>
              </a:rPr>
              <a:t>todos los terrenos </a:t>
            </a:r>
            <a:r>
              <a:rPr lang="es-ES_tradnl" sz="1400" dirty="0"/>
              <a:t>que tenga la PP a cargo el día de la entrevista.</a:t>
            </a:r>
          </a:p>
        </p:txBody>
      </p:sp>
      <p:grpSp>
        <p:nvGrpSpPr>
          <p:cNvPr id="5" name="Grupo 4">
            <a:extLst>
              <a:ext uri="{FF2B5EF4-FFF2-40B4-BE49-F238E27FC236}">
                <a16:creationId xmlns="" xmlns:a16="http://schemas.microsoft.com/office/drawing/2014/main" id="{8D437080-610B-4E7A-BE37-9A5EF1AA2B21}"/>
              </a:ext>
            </a:extLst>
          </p:cNvPr>
          <p:cNvGrpSpPr/>
          <p:nvPr/>
        </p:nvGrpSpPr>
        <p:grpSpPr>
          <a:xfrm>
            <a:off x="117652" y="1522607"/>
            <a:ext cx="5006718" cy="3273679"/>
            <a:chOff x="318764" y="2548465"/>
            <a:chExt cx="5006718" cy="3273679"/>
          </a:xfrm>
        </p:grpSpPr>
        <p:sp>
          <p:nvSpPr>
            <p:cNvPr id="6" name="Marcador de contenido 5"/>
            <p:cNvSpPr txBox="1">
              <a:spLocks/>
            </p:cNvSpPr>
            <p:nvPr/>
          </p:nvSpPr>
          <p:spPr>
            <a:xfrm>
              <a:off x="318764" y="2548465"/>
              <a:ext cx="3314634" cy="47623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sz="1600" b="1" dirty="0"/>
                <a:t>Croquis de los terrenos</a:t>
              </a:r>
            </a:p>
          </p:txBody>
        </p:sp>
        <p:grpSp>
          <p:nvGrpSpPr>
            <p:cNvPr id="7" name="Grupo 6">
              <a:extLst>
                <a:ext uri="{FF2B5EF4-FFF2-40B4-BE49-F238E27FC236}">
                  <a16:creationId xmlns="" xmlns:a16="http://schemas.microsoft.com/office/drawing/2014/main" id="{2FCF02B7-38FD-40E9-AF17-BB24FC4A2F56}"/>
                </a:ext>
              </a:extLst>
            </p:cNvPr>
            <p:cNvGrpSpPr/>
            <p:nvPr/>
          </p:nvGrpSpPr>
          <p:grpSpPr>
            <a:xfrm>
              <a:off x="827064" y="3147502"/>
              <a:ext cx="4498418" cy="2674642"/>
              <a:chOff x="6817233" y="2629008"/>
              <a:chExt cx="4498418" cy="2674642"/>
            </a:xfrm>
          </p:grpSpPr>
          <p:grpSp>
            <p:nvGrpSpPr>
              <p:cNvPr id="10" name="21 Grupo"/>
              <p:cNvGrpSpPr/>
              <p:nvPr/>
            </p:nvGrpSpPr>
            <p:grpSpPr>
              <a:xfrm>
                <a:off x="6817233" y="2629008"/>
                <a:ext cx="4498418" cy="2674642"/>
                <a:chOff x="7080274" y="2749166"/>
                <a:chExt cx="4063025" cy="2173576"/>
              </a:xfrm>
            </p:grpSpPr>
            <p:pic>
              <p:nvPicPr>
                <p:cNvPr id="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0274" y="2749166"/>
                  <a:ext cx="4063025" cy="2173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8 Forma libre"/>
                <p:cNvSpPr/>
                <p:nvPr/>
              </p:nvSpPr>
              <p:spPr>
                <a:xfrm>
                  <a:off x="9067272" y="4101119"/>
                  <a:ext cx="700644" cy="237506"/>
                </a:xfrm>
                <a:custGeom>
                  <a:avLst/>
                  <a:gdLst>
                    <a:gd name="connsiteX0" fmla="*/ 0 w 700644"/>
                    <a:gd name="connsiteY0" fmla="*/ 213756 h 237506"/>
                    <a:gd name="connsiteX1" fmla="*/ 11875 w 700644"/>
                    <a:gd name="connsiteY1" fmla="*/ 130628 h 237506"/>
                    <a:gd name="connsiteX2" fmla="*/ 83127 w 700644"/>
                    <a:gd name="connsiteY2" fmla="*/ 83127 h 237506"/>
                    <a:gd name="connsiteX3" fmla="*/ 118753 w 700644"/>
                    <a:gd name="connsiteY3" fmla="*/ 59376 h 237506"/>
                    <a:gd name="connsiteX4" fmla="*/ 273132 w 700644"/>
                    <a:gd name="connsiteY4" fmla="*/ 35626 h 237506"/>
                    <a:gd name="connsiteX5" fmla="*/ 344384 w 700644"/>
                    <a:gd name="connsiteY5" fmla="*/ 11875 h 237506"/>
                    <a:gd name="connsiteX6" fmla="*/ 380010 w 700644"/>
                    <a:gd name="connsiteY6" fmla="*/ 0 h 237506"/>
                    <a:gd name="connsiteX7" fmla="*/ 415636 w 700644"/>
                    <a:gd name="connsiteY7" fmla="*/ 23751 h 237506"/>
                    <a:gd name="connsiteX8" fmla="*/ 463138 w 700644"/>
                    <a:gd name="connsiteY8" fmla="*/ 59376 h 237506"/>
                    <a:gd name="connsiteX9" fmla="*/ 498764 w 700644"/>
                    <a:gd name="connsiteY9" fmla="*/ 71252 h 237506"/>
                    <a:gd name="connsiteX10" fmla="*/ 558140 w 700644"/>
                    <a:gd name="connsiteY10" fmla="*/ 142504 h 237506"/>
                    <a:gd name="connsiteX11" fmla="*/ 605641 w 700644"/>
                    <a:gd name="connsiteY11" fmla="*/ 154379 h 237506"/>
                    <a:gd name="connsiteX12" fmla="*/ 676893 w 700644"/>
                    <a:gd name="connsiteY12" fmla="*/ 178130 h 237506"/>
                    <a:gd name="connsiteX13" fmla="*/ 700644 w 700644"/>
                    <a:gd name="connsiteY13" fmla="*/ 237506 h 23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644" h="237506">
                      <a:moveTo>
                        <a:pt x="0" y="213756"/>
                      </a:moveTo>
                      <a:cubicBezTo>
                        <a:pt x="3958" y="186047"/>
                        <a:pt x="-3152" y="154243"/>
                        <a:pt x="11875" y="130628"/>
                      </a:cubicBezTo>
                      <a:cubicBezTo>
                        <a:pt x="27200" y="106546"/>
                        <a:pt x="59376" y="98961"/>
                        <a:pt x="83127" y="83127"/>
                      </a:cubicBezTo>
                      <a:cubicBezTo>
                        <a:pt x="95002" y="75210"/>
                        <a:pt x="104758" y="62175"/>
                        <a:pt x="118753" y="59376"/>
                      </a:cubicBezTo>
                      <a:cubicBezTo>
                        <a:pt x="209424" y="41242"/>
                        <a:pt x="158102" y="50004"/>
                        <a:pt x="273132" y="35626"/>
                      </a:cubicBezTo>
                      <a:lnTo>
                        <a:pt x="344384" y="11875"/>
                      </a:lnTo>
                      <a:lnTo>
                        <a:pt x="380010" y="0"/>
                      </a:lnTo>
                      <a:cubicBezTo>
                        <a:pt x="391885" y="7917"/>
                        <a:pt x="404022" y="15455"/>
                        <a:pt x="415636" y="23751"/>
                      </a:cubicBezTo>
                      <a:cubicBezTo>
                        <a:pt x="431742" y="35255"/>
                        <a:pt x="445953" y="49556"/>
                        <a:pt x="463138" y="59376"/>
                      </a:cubicBezTo>
                      <a:cubicBezTo>
                        <a:pt x="474007" y="65586"/>
                        <a:pt x="486889" y="67293"/>
                        <a:pt x="498764" y="71252"/>
                      </a:cubicBezTo>
                      <a:cubicBezTo>
                        <a:pt x="513898" y="93954"/>
                        <a:pt x="533522" y="128436"/>
                        <a:pt x="558140" y="142504"/>
                      </a:cubicBezTo>
                      <a:cubicBezTo>
                        <a:pt x="572311" y="150601"/>
                        <a:pt x="590008" y="149689"/>
                        <a:pt x="605641" y="154379"/>
                      </a:cubicBezTo>
                      <a:cubicBezTo>
                        <a:pt x="629621" y="161573"/>
                        <a:pt x="676893" y="178130"/>
                        <a:pt x="676893" y="178130"/>
                      </a:cubicBezTo>
                      <a:cubicBezTo>
                        <a:pt x="691568" y="222153"/>
                        <a:pt x="683171" y="202560"/>
                        <a:pt x="700644" y="237506"/>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17" name="10 Forma libre"/>
                <p:cNvSpPr/>
                <p:nvPr/>
              </p:nvSpPr>
              <p:spPr>
                <a:xfrm>
                  <a:off x="9423532" y="3554606"/>
                  <a:ext cx="676893" cy="534638"/>
                </a:xfrm>
                <a:custGeom>
                  <a:avLst/>
                  <a:gdLst>
                    <a:gd name="connsiteX0" fmla="*/ 0 w 676893"/>
                    <a:gd name="connsiteY0" fmla="*/ 534638 h 534638"/>
                    <a:gd name="connsiteX1" fmla="*/ 23750 w 676893"/>
                    <a:gd name="connsiteY1" fmla="*/ 475261 h 534638"/>
                    <a:gd name="connsiteX2" fmla="*/ 154379 w 676893"/>
                    <a:gd name="connsiteY2" fmla="*/ 368383 h 534638"/>
                    <a:gd name="connsiteX3" fmla="*/ 237506 w 676893"/>
                    <a:gd name="connsiteY3" fmla="*/ 309006 h 534638"/>
                    <a:gd name="connsiteX4" fmla="*/ 273132 w 676893"/>
                    <a:gd name="connsiteY4" fmla="*/ 297131 h 534638"/>
                    <a:gd name="connsiteX5" fmla="*/ 344384 w 676893"/>
                    <a:gd name="connsiteY5" fmla="*/ 249630 h 534638"/>
                    <a:gd name="connsiteX6" fmla="*/ 380010 w 676893"/>
                    <a:gd name="connsiteY6" fmla="*/ 225879 h 534638"/>
                    <a:gd name="connsiteX7" fmla="*/ 391885 w 676893"/>
                    <a:gd name="connsiteY7" fmla="*/ 190253 h 534638"/>
                    <a:gd name="connsiteX8" fmla="*/ 463137 w 676893"/>
                    <a:gd name="connsiteY8" fmla="*/ 130877 h 534638"/>
                    <a:gd name="connsiteX9" fmla="*/ 498763 w 676893"/>
                    <a:gd name="connsiteY9" fmla="*/ 95251 h 534638"/>
                    <a:gd name="connsiteX10" fmla="*/ 617517 w 676893"/>
                    <a:gd name="connsiteY10" fmla="*/ 23999 h 534638"/>
                    <a:gd name="connsiteX11" fmla="*/ 676893 w 676893"/>
                    <a:gd name="connsiteY11" fmla="*/ 248 h 53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6893" h="534638">
                      <a:moveTo>
                        <a:pt x="0" y="534638"/>
                      </a:moveTo>
                      <a:cubicBezTo>
                        <a:pt x="7917" y="514846"/>
                        <a:pt x="12452" y="493338"/>
                        <a:pt x="23750" y="475261"/>
                      </a:cubicBezTo>
                      <a:cubicBezTo>
                        <a:pt x="42460" y="445324"/>
                        <a:pt x="151786" y="370328"/>
                        <a:pt x="154379" y="368383"/>
                      </a:cubicBezTo>
                      <a:cubicBezTo>
                        <a:pt x="165136" y="360315"/>
                        <a:pt x="220142" y="317688"/>
                        <a:pt x="237506" y="309006"/>
                      </a:cubicBezTo>
                      <a:cubicBezTo>
                        <a:pt x="248702" y="303408"/>
                        <a:pt x="261257" y="301089"/>
                        <a:pt x="273132" y="297131"/>
                      </a:cubicBezTo>
                      <a:lnTo>
                        <a:pt x="344384" y="249630"/>
                      </a:lnTo>
                      <a:lnTo>
                        <a:pt x="380010" y="225879"/>
                      </a:lnTo>
                      <a:cubicBezTo>
                        <a:pt x="383968" y="214004"/>
                        <a:pt x="384941" y="200668"/>
                        <a:pt x="391885" y="190253"/>
                      </a:cubicBezTo>
                      <a:cubicBezTo>
                        <a:pt x="417906" y="151221"/>
                        <a:pt x="430276" y="158261"/>
                        <a:pt x="463137" y="130877"/>
                      </a:cubicBezTo>
                      <a:cubicBezTo>
                        <a:pt x="476039" y="120126"/>
                        <a:pt x="485506" y="105562"/>
                        <a:pt x="498763" y="95251"/>
                      </a:cubicBezTo>
                      <a:cubicBezTo>
                        <a:pt x="579220" y="32673"/>
                        <a:pt x="547910" y="63774"/>
                        <a:pt x="617517" y="23999"/>
                      </a:cubicBezTo>
                      <a:cubicBezTo>
                        <a:pt x="666767" y="-4143"/>
                        <a:pt x="634967" y="248"/>
                        <a:pt x="676893" y="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18" name="11 Forma libre"/>
                <p:cNvSpPr/>
                <p:nvPr/>
              </p:nvSpPr>
              <p:spPr>
                <a:xfrm>
                  <a:off x="9518534" y="3519228"/>
                  <a:ext cx="736270" cy="1104405"/>
                </a:xfrm>
                <a:custGeom>
                  <a:avLst/>
                  <a:gdLst>
                    <a:gd name="connsiteX0" fmla="*/ 0 w 736270"/>
                    <a:gd name="connsiteY0" fmla="*/ 843148 h 1104405"/>
                    <a:gd name="connsiteX1" fmla="*/ 106878 w 736270"/>
                    <a:gd name="connsiteY1" fmla="*/ 938151 h 1104405"/>
                    <a:gd name="connsiteX2" fmla="*/ 142504 w 736270"/>
                    <a:gd name="connsiteY2" fmla="*/ 973777 h 1104405"/>
                    <a:gd name="connsiteX3" fmla="*/ 213756 w 736270"/>
                    <a:gd name="connsiteY3" fmla="*/ 997527 h 1104405"/>
                    <a:gd name="connsiteX4" fmla="*/ 285008 w 736270"/>
                    <a:gd name="connsiteY4" fmla="*/ 1033153 h 1104405"/>
                    <a:gd name="connsiteX5" fmla="*/ 356260 w 736270"/>
                    <a:gd name="connsiteY5" fmla="*/ 1080655 h 1104405"/>
                    <a:gd name="connsiteX6" fmla="*/ 522515 w 736270"/>
                    <a:gd name="connsiteY6" fmla="*/ 1104405 h 1104405"/>
                    <a:gd name="connsiteX7" fmla="*/ 665018 w 736270"/>
                    <a:gd name="connsiteY7" fmla="*/ 1092530 h 1104405"/>
                    <a:gd name="connsiteX8" fmla="*/ 712520 w 736270"/>
                    <a:gd name="connsiteY8" fmla="*/ 1080655 h 1104405"/>
                    <a:gd name="connsiteX9" fmla="*/ 736270 w 736270"/>
                    <a:gd name="connsiteY9" fmla="*/ 1009403 h 1104405"/>
                    <a:gd name="connsiteX10" fmla="*/ 724395 w 736270"/>
                    <a:gd name="connsiteY10" fmla="*/ 261257 h 1104405"/>
                    <a:gd name="connsiteX11" fmla="*/ 712520 w 736270"/>
                    <a:gd name="connsiteY11" fmla="*/ 225631 h 1104405"/>
                    <a:gd name="connsiteX12" fmla="*/ 688769 w 736270"/>
                    <a:gd name="connsiteY12" fmla="*/ 190005 h 1104405"/>
                    <a:gd name="connsiteX13" fmla="*/ 665018 w 736270"/>
                    <a:gd name="connsiteY13" fmla="*/ 118753 h 1104405"/>
                    <a:gd name="connsiteX14" fmla="*/ 653143 w 736270"/>
                    <a:gd name="connsiteY14" fmla="*/ 71252 h 1104405"/>
                    <a:gd name="connsiteX15" fmla="*/ 629392 w 736270"/>
                    <a:gd name="connsiteY15" fmla="*/ 0 h 1104405"/>
                    <a:gd name="connsiteX16" fmla="*/ 546265 w 736270"/>
                    <a:gd name="connsiteY16" fmla="*/ 35626 h 110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36270" h="1104405">
                      <a:moveTo>
                        <a:pt x="0" y="843148"/>
                      </a:moveTo>
                      <a:cubicBezTo>
                        <a:pt x="147507" y="990655"/>
                        <a:pt x="-15436" y="833310"/>
                        <a:pt x="106878" y="938151"/>
                      </a:cubicBezTo>
                      <a:cubicBezTo>
                        <a:pt x="119629" y="949081"/>
                        <a:pt x="127823" y="965621"/>
                        <a:pt x="142504" y="973777"/>
                      </a:cubicBezTo>
                      <a:cubicBezTo>
                        <a:pt x="164389" y="985935"/>
                        <a:pt x="213756" y="997527"/>
                        <a:pt x="213756" y="997527"/>
                      </a:cubicBezTo>
                      <a:cubicBezTo>
                        <a:pt x="371914" y="1102967"/>
                        <a:pt x="137510" y="951209"/>
                        <a:pt x="285008" y="1033153"/>
                      </a:cubicBezTo>
                      <a:cubicBezTo>
                        <a:pt x="309961" y="1047016"/>
                        <a:pt x="327890" y="1077503"/>
                        <a:pt x="356260" y="1080655"/>
                      </a:cubicBezTo>
                      <a:cubicBezTo>
                        <a:pt x="483199" y="1094759"/>
                        <a:pt x="427989" y="1085500"/>
                        <a:pt x="522515" y="1104405"/>
                      </a:cubicBezTo>
                      <a:cubicBezTo>
                        <a:pt x="570016" y="1100447"/>
                        <a:pt x="617720" y="1098442"/>
                        <a:pt x="665018" y="1092530"/>
                      </a:cubicBezTo>
                      <a:cubicBezTo>
                        <a:pt x="681213" y="1090506"/>
                        <a:pt x="701898" y="1093047"/>
                        <a:pt x="712520" y="1080655"/>
                      </a:cubicBezTo>
                      <a:cubicBezTo>
                        <a:pt x="728813" y="1061647"/>
                        <a:pt x="736270" y="1009403"/>
                        <a:pt x="736270" y="1009403"/>
                      </a:cubicBezTo>
                      <a:cubicBezTo>
                        <a:pt x="732312" y="760021"/>
                        <a:pt x="731949" y="510556"/>
                        <a:pt x="724395" y="261257"/>
                      </a:cubicBezTo>
                      <a:cubicBezTo>
                        <a:pt x="724016" y="248745"/>
                        <a:pt x="718118" y="236827"/>
                        <a:pt x="712520" y="225631"/>
                      </a:cubicBezTo>
                      <a:cubicBezTo>
                        <a:pt x="706137" y="212865"/>
                        <a:pt x="696686" y="201880"/>
                        <a:pt x="688769" y="190005"/>
                      </a:cubicBezTo>
                      <a:cubicBezTo>
                        <a:pt x="680852" y="166254"/>
                        <a:pt x="671090" y="143041"/>
                        <a:pt x="665018" y="118753"/>
                      </a:cubicBezTo>
                      <a:cubicBezTo>
                        <a:pt x="661060" y="102919"/>
                        <a:pt x="657833" y="86885"/>
                        <a:pt x="653143" y="71252"/>
                      </a:cubicBezTo>
                      <a:cubicBezTo>
                        <a:pt x="645949" y="47272"/>
                        <a:pt x="629392" y="0"/>
                        <a:pt x="629392" y="0"/>
                      </a:cubicBezTo>
                      <a:cubicBezTo>
                        <a:pt x="538428" y="12995"/>
                        <a:pt x="546265" y="-16115"/>
                        <a:pt x="546265" y="35626"/>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19" name="13 Rectángulo redondeado"/>
                <p:cNvSpPr/>
                <p:nvPr/>
              </p:nvSpPr>
              <p:spPr>
                <a:xfrm>
                  <a:off x="7464103" y="4101119"/>
                  <a:ext cx="534390" cy="52251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20" name="17 Forma libre"/>
                <p:cNvSpPr/>
                <p:nvPr/>
              </p:nvSpPr>
              <p:spPr>
                <a:xfrm>
                  <a:off x="7547231" y="4124872"/>
                  <a:ext cx="795648" cy="702870"/>
                </a:xfrm>
                <a:custGeom>
                  <a:avLst/>
                  <a:gdLst>
                    <a:gd name="connsiteX0" fmla="*/ 558141 w 902525"/>
                    <a:gd name="connsiteY0" fmla="*/ 9874 h 383662"/>
                    <a:gd name="connsiteX1" fmla="*/ 890650 w 902525"/>
                    <a:gd name="connsiteY1" fmla="*/ 188004 h 383662"/>
                    <a:gd name="connsiteX2" fmla="*/ 902525 w 902525"/>
                    <a:gd name="connsiteY2" fmla="*/ 271131 h 383662"/>
                    <a:gd name="connsiteX3" fmla="*/ 190006 w 902525"/>
                    <a:gd name="connsiteY3" fmla="*/ 294882 h 383662"/>
                    <a:gd name="connsiteX4" fmla="*/ 35626 w 902525"/>
                    <a:gd name="connsiteY4" fmla="*/ 271131 h 383662"/>
                    <a:gd name="connsiteX5" fmla="*/ 0 w 902525"/>
                    <a:gd name="connsiteY5" fmla="*/ 271131 h 383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2525" h="383662">
                      <a:moveTo>
                        <a:pt x="558141" y="9874"/>
                      </a:moveTo>
                      <a:cubicBezTo>
                        <a:pt x="946848" y="24270"/>
                        <a:pt x="864633" y="-85172"/>
                        <a:pt x="890650" y="188004"/>
                      </a:cubicBezTo>
                      <a:cubicBezTo>
                        <a:pt x="893304" y="215868"/>
                        <a:pt x="898567" y="243422"/>
                        <a:pt x="902525" y="271131"/>
                      </a:cubicBezTo>
                      <a:cubicBezTo>
                        <a:pt x="751787" y="497235"/>
                        <a:pt x="886831" y="316323"/>
                        <a:pt x="190006" y="294882"/>
                      </a:cubicBezTo>
                      <a:cubicBezTo>
                        <a:pt x="152815" y="293738"/>
                        <a:pt x="74467" y="275447"/>
                        <a:pt x="35626" y="271131"/>
                      </a:cubicBezTo>
                      <a:cubicBezTo>
                        <a:pt x="23823" y="269820"/>
                        <a:pt x="11875" y="271131"/>
                        <a:pt x="0" y="271131"/>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grpSp>
          <p:sp>
            <p:nvSpPr>
              <p:cNvPr id="11" name="19 CuadroTexto"/>
              <p:cNvSpPr txBox="1"/>
              <p:nvPr/>
            </p:nvSpPr>
            <p:spPr>
              <a:xfrm>
                <a:off x="9850297" y="3886756"/>
                <a:ext cx="436773" cy="369332"/>
              </a:xfrm>
              <a:prstGeom prst="rect">
                <a:avLst/>
              </a:prstGeom>
              <a:noFill/>
            </p:spPr>
            <p:txBody>
              <a:bodyPr wrap="square" rtlCol="0">
                <a:spAutoFit/>
              </a:bodyPr>
              <a:lstStyle/>
              <a:p>
                <a:r>
                  <a:rPr lang="es-EC" b="1" dirty="0"/>
                  <a:t>t1</a:t>
                </a:r>
              </a:p>
            </p:txBody>
          </p:sp>
          <p:sp>
            <p:nvSpPr>
              <p:cNvPr id="12" name="37 CuadroTexto"/>
              <p:cNvSpPr txBox="1"/>
              <p:nvPr/>
            </p:nvSpPr>
            <p:spPr>
              <a:xfrm>
                <a:off x="9193207" y="4292621"/>
                <a:ext cx="436773" cy="369332"/>
              </a:xfrm>
              <a:prstGeom prst="rect">
                <a:avLst/>
              </a:prstGeom>
              <a:noFill/>
            </p:spPr>
            <p:txBody>
              <a:bodyPr wrap="square" rtlCol="0">
                <a:spAutoFit/>
              </a:bodyPr>
              <a:lstStyle/>
              <a:p>
                <a:r>
                  <a:rPr lang="es-EC" b="1" dirty="0"/>
                  <a:t>t2</a:t>
                </a:r>
              </a:p>
            </p:txBody>
          </p:sp>
          <p:sp>
            <p:nvSpPr>
              <p:cNvPr id="13" name="38 CuadroTexto"/>
              <p:cNvSpPr txBox="1"/>
              <p:nvPr/>
            </p:nvSpPr>
            <p:spPr>
              <a:xfrm>
                <a:off x="7319633" y="4418585"/>
                <a:ext cx="436773" cy="369332"/>
              </a:xfrm>
              <a:prstGeom prst="rect">
                <a:avLst/>
              </a:prstGeom>
              <a:noFill/>
            </p:spPr>
            <p:txBody>
              <a:bodyPr wrap="square" rtlCol="0">
                <a:spAutoFit/>
              </a:bodyPr>
              <a:lstStyle/>
              <a:p>
                <a:r>
                  <a:rPr lang="es-EC" b="1" dirty="0"/>
                  <a:t>t4</a:t>
                </a:r>
              </a:p>
            </p:txBody>
          </p:sp>
          <p:sp>
            <p:nvSpPr>
              <p:cNvPr id="14" name="39 CuadroTexto"/>
              <p:cNvSpPr txBox="1"/>
              <p:nvPr/>
            </p:nvSpPr>
            <p:spPr>
              <a:xfrm>
                <a:off x="7846618" y="4484823"/>
                <a:ext cx="436773" cy="369332"/>
              </a:xfrm>
              <a:prstGeom prst="rect">
                <a:avLst/>
              </a:prstGeom>
              <a:noFill/>
            </p:spPr>
            <p:txBody>
              <a:bodyPr wrap="square" rtlCol="0">
                <a:spAutoFit/>
              </a:bodyPr>
              <a:lstStyle/>
              <a:p>
                <a:r>
                  <a:rPr lang="es-EC" b="1" dirty="0"/>
                  <a:t>t3</a:t>
                </a:r>
              </a:p>
            </p:txBody>
          </p:sp>
        </p:grpSp>
        <p:sp>
          <p:nvSpPr>
            <p:cNvPr id="8" name="CuadroTexto 7">
              <a:extLst>
                <a:ext uri="{FF2B5EF4-FFF2-40B4-BE49-F238E27FC236}">
                  <a16:creationId xmlns="" xmlns:a16="http://schemas.microsoft.com/office/drawing/2014/main" id="{413FA61C-BA92-4322-97B4-6E34C38E39DA}"/>
                </a:ext>
              </a:extLst>
            </p:cNvPr>
            <p:cNvSpPr txBox="1"/>
            <p:nvPr/>
          </p:nvSpPr>
          <p:spPr>
            <a:xfrm>
              <a:off x="2465461" y="3686479"/>
              <a:ext cx="2860021" cy="215444"/>
            </a:xfrm>
            <a:prstGeom prst="rect">
              <a:avLst/>
            </a:prstGeom>
            <a:noFill/>
          </p:spPr>
          <p:txBody>
            <a:bodyPr wrap="square" rtlCol="0">
              <a:spAutoFit/>
            </a:bodyPr>
            <a:lstStyle/>
            <a:p>
              <a:r>
                <a:rPr lang="es-MX" sz="800" b="1" dirty="0"/>
                <a:t>Terrenos dentro del SM</a:t>
              </a:r>
              <a:endParaRPr lang="es-EC" sz="800" b="1" dirty="0"/>
            </a:p>
          </p:txBody>
        </p:sp>
        <p:sp>
          <p:nvSpPr>
            <p:cNvPr id="9" name="CuadroTexto 8">
              <a:extLst>
                <a:ext uri="{FF2B5EF4-FFF2-40B4-BE49-F238E27FC236}">
                  <a16:creationId xmlns="" xmlns:a16="http://schemas.microsoft.com/office/drawing/2014/main" id="{D7154602-56F5-44F2-9C15-D63E50662E91}"/>
                </a:ext>
              </a:extLst>
            </p:cNvPr>
            <p:cNvSpPr txBox="1"/>
            <p:nvPr/>
          </p:nvSpPr>
          <p:spPr>
            <a:xfrm>
              <a:off x="827064" y="3838879"/>
              <a:ext cx="2860021" cy="215444"/>
            </a:xfrm>
            <a:prstGeom prst="rect">
              <a:avLst/>
            </a:prstGeom>
            <a:noFill/>
          </p:spPr>
          <p:txBody>
            <a:bodyPr wrap="square" rtlCol="0">
              <a:spAutoFit/>
            </a:bodyPr>
            <a:lstStyle/>
            <a:p>
              <a:r>
                <a:rPr lang="es-MX" sz="800" b="1" dirty="0"/>
                <a:t>Terrenos fuera del SM</a:t>
              </a:r>
              <a:endParaRPr lang="es-EC" sz="800" b="1" dirty="0"/>
            </a:p>
          </p:txBody>
        </p:sp>
      </p:grpSp>
      <p:sp>
        <p:nvSpPr>
          <p:cNvPr id="22" name="23 Rectángulo"/>
          <p:cNvSpPr/>
          <p:nvPr/>
        </p:nvSpPr>
        <p:spPr>
          <a:xfrm>
            <a:off x="338304" y="5026508"/>
            <a:ext cx="3852090" cy="1384995"/>
          </a:xfrm>
          <a:prstGeom prst="rect">
            <a:avLst/>
          </a:prstGeom>
        </p:spPr>
        <p:txBody>
          <a:bodyPr wrap="square">
            <a:spAutoFit/>
          </a:bodyPr>
          <a:lstStyle/>
          <a:p>
            <a:pPr algn="just"/>
            <a:r>
              <a:rPr lang="es-ES_tradnl" sz="1400" dirty="0">
                <a:solidFill>
                  <a:srgbClr val="FF0000"/>
                </a:solidFill>
              </a:rPr>
              <a:t>Se debe revisar en los cuestionarios que </a:t>
            </a:r>
            <a:r>
              <a:rPr lang="es-ES_tradnl" sz="1400" dirty="0" smtClean="0">
                <a:solidFill>
                  <a:srgbClr val="FF0000"/>
                </a:solidFill>
              </a:rPr>
              <a:t>los </a:t>
            </a:r>
            <a:r>
              <a:rPr lang="es-ES_tradnl" sz="1400" dirty="0">
                <a:solidFill>
                  <a:srgbClr val="FF0000"/>
                </a:solidFill>
              </a:rPr>
              <a:t>terrenos a cargo de la PP dentro y fuera del  </a:t>
            </a:r>
            <a:r>
              <a:rPr lang="es-ES_tradnl" sz="1400" dirty="0" smtClean="0">
                <a:solidFill>
                  <a:srgbClr val="FF0000"/>
                </a:solidFill>
              </a:rPr>
              <a:t>segmento se encuentren dibujados, ya que ésta </a:t>
            </a:r>
            <a:r>
              <a:rPr lang="es-ES_tradnl" sz="1400" dirty="0">
                <a:solidFill>
                  <a:srgbClr val="FF0000"/>
                </a:solidFill>
              </a:rPr>
              <a:t>información permitirá validar la información tanto del cuestionario como la </a:t>
            </a:r>
            <a:r>
              <a:rPr lang="es-ES_tradnl" sz="1400" dirty="0" err="1" smtClean="0">
                <a:solidFill>
                  <a:srgbClr val="FF0000"/>
                </a:solidFill>
              </a:rPr>
              <a:t>ortofotografía</a:t>
            </a:r>
            <a:r>
              <a:rPr lang="es-ES_tradnl" sz="1400" dirty="0" smtClean="0">
                <a:solidFill>
                  <a:srgbClr val="FF0000"/>
                </a:solidFill>
              </a:rPr>
              <a:t>. </a:t>
            </a:r>
            <a:endParaRPr lang="es-ES_tradnl" sz="1400" dirty="0">
              <a:solidFill>
                <a:srgbClr val="FF0000"/>
              </a:solidFill>
            </a:endParaRPr>
          </a:p>
        </p:txBody>
      </p:sp>
      <p:pic>
        <p:nvPicPr>
          <p:cNvPr id="3" name="Imagen 2"/>
          <p:cNvPicPr>
            <a:picLocks noChangeAspect="1"/>
          </p:cNvPicPr>
          <p:nvPr/>
        </p:nvPicPr>
        <p:blipFill>
          <a:blip r:embed="rId3"/>
          <a:stretch>
            <a:fillRect/>
          </a:stretch>
        </p:blipFill>
        <p:spPr>
          <a:xfrm>
            <a:off x="5374049" y="1658709"/>
            <a:ext cx="6593269" cy="3441365"/>
          </a:xfrm>
          <a:prstGeom prst="rect">
            <a:avLst/>
          </a:prstGeom>
        </p:spPr>
      </p:pic>
      <p:sp>
        <p:nvSpPr>
          <p:cNvPr id="23" name="23 Rectángulo"/>
          <p:cNvSpPr/>
          <p:nvPr/>
        </p:nvSpPr>
        <p:spPr>
          <a:xfrm>
            <a:off x="4460784" y="5521287"/>
            <a:ext cx="7506534" cy="738664"/>
          </a:xfrm>
          <a:prstGeom prst="rect">
            <a:avLst/>
          </a:prstGeom>
        </p:spPr>
        <p:txBody>
          <a:bodyPr wrap="square">
            <a:spAutoFit/>
          </a:bodyPr>
          <a:lstStyle/>
          <a:p>
            <a:pPr algn="just"/>
            <a:r>
              <a:rPr lang="es-ES_tradnl" sz="1400" b="1" dirty="0" smtClean="0">
                <a:solidFill>
                  <a:srgbClr val="FF0000"/>
                </a:solidFill>
              </a:rPr>
              <a:t>Nota:</a:t>
            </a:r>
            <a:r>
              <a:rPr lang="es-ES_tradnl" sz="1400" dirty="0" smtClean="0">
                <a:solidFill>
                  <a:srgbClr val="FF0000"/>
                </a:solidFill>
              </a:rPr>
              <a:t> </a:t>
            </a:r>
            <a:r>
              <a:rPr lang="es-ES_tradnl" sz="1400" dirty="0"/>
              <a:t>L</a:t>
            </a:r>
            <a:r>
              <a:rPr lang="es-ES_tradnl" sz="1400" dirty="0" smtClean="0"/>
              <a:t>as condiciones expuestas sirven para definir las administraciones de un mismo productor fincas de tamaño grande, o Fincas que se encuentran descritas en el Marco de Lista.</a:t>
            </a:r>
            <a:endParaRPr lang="es-ES_tradnl" sz="1400" dirty="0"/>
          </a:p>
        </p:txBody>
      </p:sp>
    </p:spTree>
    <p:extLst>
      <p:ext uri="{BB962C8B-B14F-4D97-AF65-F5344CB8AC3E}">
        <p14:creationId xmlns:p14="http://schemas.microsoft.com/office/powerpoint/2010/main" val="31453538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276509" y="1468169"/>
            <a:ext cx="6487430" cy="4153480"/>
          </a:xfrm>
          <a:prstGeom prst="rect">
            <a:avLst/>
          </a:prstGeom>
        </p:spPr>
      </p:pic>
      <p:sp>
        <p:nvSpPr>
          <p:cNvPr id="5" name="CuadroTexto 10">
            <a:extLst>
              <a:ext uri="{FF2B5EF4-FFF2-40B4-BE49-F238E27FC236}">
                <a16:creationId xmlns:a16="http://schemas.microsoft.com/office/drawing/2014/main" xmlns="" id="{65C7ADE8-3535-4CAD-B5C8-DFB0C5664447}"/>
              </a:ext>
            </a:extLst>
          </p:cNvPr>
          <p:cNvSpPr txBox="1"/>
          <p:nvPr/>
        </p:nvSpPr>
        <p:spPr>
          <a:xfrm>
            <a:off x="7546406" y="2229233"/>
            <a:ext cx="4470400" cy="27699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es-MX" sz="1200" b="1" dirty="0">
                <a:solidFill>
                  <a:schemeClr val="tx1">
                    <a:lumMod val="65000"/>
                    <a:lumOff val="35000"/>
                  </a:schemeClr>
                </a:solidFill>
                <a:latin typeface="Century Gothic" panose="020B0502020202020204" pitchFamily="34" charset="0"/>
              </a:rPr>
              <a:t>Colocar en letras la provincia, cantón, parroquia</a:t>
            </a:r>
            <a:endParaRPr lang="es-EC" sz="1200" b="1" dirty="0">
              <a:solidFill>
                <a:schemeClr val="tx1">
                  <a:lumMod val="65000"/>
                  <a:lumOff val="35000"/>
                </a:schemeClr>
              </a:solidFill>
              <a:latin typeface="Century Gothic" panose="020B0502020202020204" pitchFamily="34" charset="0"/>
            </a:endParaRPr>
          </a:p>
        </p:txBody>
      </p:sp>
      <p:sp>
        <p:nvSpPr>
          <p:cNvPr id="6" name="CuadroTexto 14">
            <a:extLst>
              <a:ext uri="{FF2B5EF4-FFF2-40B4-BE49-F238E27FC236}">
                <a16:creationId xmlns:a16="http://schemas.microsoft.com/office/drawing/2014/main" xmlns="" id="{E8E598F5-087B-4BD3-A7E6-EC06D6A6118B}"/>
              </a:ext>
            </a:extLst>
          </p:cNvPr>
          <p:cNvSpPr txBox="1"/>
          <p:nvPr/>
        </p:nvSpPr>
        <p:spPr>
          <a:xfrm>
            <a:off x="7507770" y="2950570"/>
            <a:ext cx="4491047" cy="27699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s-MX" sz="1200" b="1" dirty="0">
                <a:solidFill>
                  <a:schemeClr val="tx1">
                    <a:lumMod val="65000"/>
                    <a:lumOff val="35000"/>
                  </a:schemeClr>
                </a:solidFill>
                <a:latin typeface="Century Gothic" panose="020B0502020202020204" pitchFamily="34" charset="0"/>
              </a:rPr>
              <a:t>Coordenadas donde están ubicados los terrenos código 1</a:t>
            </a:r>
            <a:endParaRPr lang="es-EC" sz="1200" b="1" dirty="0">
              <a:solidFill>
                <a:schemeClr val="tx1">
                  <a:lumMod val="65000"/>
                  <a:lumOff val="35000"/>
                </a:schemeClr>
              </a:solidFill>
              <a:latin typeface="Century Gothic" panose="020B0502020202020204" pitchFamily="34" charset="0"/>
            </a:endParaRPr>
          </a:p>
        </p:txBody>
      </p:sp>
      <p:sp>
        <p:nvSpPr>
          <p:cNvPr id="7" name="CuadroTexto 20">
            <a:extLst>
              <a:ext uri="{FF2B5EF4-FFF2-40B4-BE49-F238E27FC236}">
                <a16:creationId xmlns:a16="http://schemas.microsoft.com/office/drawing/2014/main" xmlns="" id="{384650DF-EF7A-442F-B9F9-BAB8CAF52408}"/>
              </a:ext>
            </a:extLst>
          </p:cNvPr>
          <p:cNvSpPr txBox="1"/>
          <p:nvPr/>
        </p:nvSpPr>
        <p:spPr>
          <a:xfrm>
            <a:off x="7610800" y="3411025"/>
            <a:ext cx="4491047" cy="646331"/>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just"/>
            <a:r>
              <a:rPr lang="es-MX" sz="1200" b="1" dirty="0">
                <a:solidFill>
                  <a:schemeClr val="tx1">
                    <a:lumMod val="65000"/>
                    <a:lumOff val="35000"/>
                  </a:schemeClr>
                </a:solidFill>
                <a:latin typeface="Century Gothic" panose="020B0502020202020204" pitchFamily="34" charset="0"/>
              </a:rPr>
              <a:t>Coordenadas donde se realizó la entrevista, código 2 </a:t>
            </a:r>
            <a:r>
              <a:rPr lang="es-MX" sz="1200" b="1" dirty="0" err="1">
                <a:solidFill>
                  <a:schemeClr val="tx1">
                    <a:lumMod val="65000"/>
                    <a:lumOff val="35000"/>
                  </a:schemeClr>
                </a:solidFill>
                <a:latin typeface="Century Gothic" panose="020B0502020202020204" pitchFamily="34" charset="0"/>
              </a:rPr>
              <a:t>ó</a:t>
            </a:r>
            <a:r>
              <a:rPr lang="es-MX" sz="1200" b="1" dirty="0">
                <a:solidFill>
                  <a:schemeClr val="tx1">
                    <a:lumMod val="65000"/>
                    <a:lumOff val="35000"/>
                  </a:schemeClr>
                </a:solidFill>
                <a:latin typeface="Century Gothic" panose="020B0502020202020204" pitchFamily="34" charset="0"/>
              </a:rPr>
              <a:t> 3; si la entrevista se realizó en los terrenos de la UPA ya no es necesario volver a registrar las coordenadas</a:t>
            </a:r>
            <a:endParaRPr lang="es-EC" sz="1200" b="1" dirty="0">
              <a:solidFill>
                <a:schemeClr val="tx1">
                  <a:lumMod val="65000"/>
                  <a:lumOff val="35000"/>
                </a:schemeClr>
              </a:solidFill>
              <a:latin typeface="Century Gothic" panose="020B0502020202020204" pitchFamily="34" charset="0"/>
            </a:endParaRPr>
          </a:p>
        </p:txBody>
      </p:sp>
      <p:sp>
        <p:nvSpPr>
          <p:cNvPr id="8" name="CuadroTexto 31">
            <a:extLst>
              <a:ext uri="{FF2B5EF4-FFF2-40B4-BE49-F238E27FC236}">
                <a16:creationId xmlns:a16="http://schemas.microsoft.com/office/drawing/2014/main" xmlns="" id="{89D1F23A-C07E-41D3-B130-8ED0A70BE9DA}"/>
              </a:ext>
            </a:extLst>
          </p:cNvPr>
          <p:cNvSpPr txBox="1"/>
          <p:nvPr/>
        </p:nvSpPr>
        <p:spPr>
          <a:xfrm>
            <a:off x="276375" y="6102141"/>
            <a:ext cx="4911782" cy="46166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just"/>
            <a:r>
              <a:rPr lang="es-MX" sz="1200" b="1" dirty="0">
                <a:solidFill>
                  <a:schemeClr val="tx1">
                    <a:lumMod val="65000"/>
                    <a:lumOff val="35000"/>
                  </a:schemeClr>
                </a:solidFill>
                <a:latin typeface="Century Gothic" panose="020B0502020202020204" pitchFamily="34" charset="0"/>
              </a:rPr>
              <a:t>Tanto en el cuestionario MA y ML debe existir la codificación de intersección</a:t>
            </a:r>
            <a:endParaRPr lang="es-EC" sz="1200" b="1" dirty="0">
              <a:solidFill>
                <a:schemeClr val="tx1">
                  <a:lumMod val="65000"/>
                  <a:lumOff val="35000"/>
                </a:schemeClr>
              </a:solidFill>
              <a:latin typeface="Century Gothic" panose="020B0502020202020204" pitchFamily="34" charset="0"/>
            </a:endParaRPr>
          </a:p>
        </p:txBody>
      </p:sp>
      <p:cxnSp>
        <p:nvCxnSpPr>
          <p:cNvPr id="9" name="Conector recto de flecha 26">
            <a:extLst>
              <a:ext uri="{FF2B5EF4-FFF2-40B4-BE49-F238E27FC236}">
                <a16:creationId xmlns:a16="http://schemas.microsoft.com/office/drawing/2014/main" xmlns="" id="{FF4C52AF-FA0C-4B1B-B502-A60F2911C86E}"/>
              </a:ext>
            </a:extLst>
          </p:cNvPr>
          <p:cNvCxnSpPr>
            <a:cxnSpLocks/>
          </p:cNvCxnSpPr>
          <p:nvPr/>
        </p:nvCxnSpPr>
        <p:spPr>
          <a:xfrm>
            <a:off x="1038590" y="4878810"/>
            <a:ext cx="4749" cy="1030148"/>
          </a:xfrm>
          <a:prstGeom prst="straightConnector1">
            <a:avLst/>
          </a:prstGeom>
          <a:ln>
            <a:solidFill>
              <a:srgbClr val="70AD47"/>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ector recto de flecha 9">
            <a:extLst>
              <a:ext uri="{FF2B5EF4-FFF2-40B4-BE49-F238E27FC236}">
                <a16:creationId xmlns:a16="http://schemas.microsoft.com/office/drawing/2014/main" xmlns="" id="{88AECD38-8320-42AA-8FE7-49692EB42FA0}"/>
              </a:ext>
            </a:extLst>
          </p:cNvPr>
          <p:cNvCxnSpPr>
            <a:cxnSpLocks/>
          </p:cNvCxnSpPr>
          <p:nvPr/>
        </p:nvCxnSpPr>
        <p:spPr>
          <a:xfrm flipV="1">
            <a:off x="4773576" y="3541690"/>
            <a:ext cx="2850717" cy="1519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ector recto de flecha 13">
            <a:extLst>
              <a:ext uri="{FF2B5EF4-FFF2-40B4-BE49-F238E27FC236}">
                <a16:creationId xmlns:a16="http://schemas.microsoft.com/office/drawing/2014/main" xmlns="" id="{6857413A-D830-48E3-B690-E3389889B9DF}"/>
              </a:ext>
            </a:extLst>
          </p:cNvPr>
          <p:cNvCxnSpPr>
            <a:cxnSpLocks/>
            <a:stCxn id="14" idx="0"/>
          </p:cNvCxnSpPr>
          <p:nvPr/>
        </p:nvCxnSpPr>
        <p:spPr>
          <a:xfrm>
            <a:off x="1436079" y="3114828"/>
            <a:ext cx="5956394" cy="185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ector recto de flecha 9">
            <a:extLst>
              <a:ext uri="{FF2B5EF4-FFF2-40B4-BE49-F238E27FC236}">
                <a16:creationId xmlns:a16="http://schemas.microsoft.com/office/drawing/2014/main" xmlns="" id="{0D3C9189-4938-47EE-9FFE-608D55F3A7F4}"/>
              </a:ext>
            </a:extLst>
          </p:cNvPr>
          <p:cNvCxnSpPr/>
          <p:nvPr/>
        </p:nvCxnSpPr>
        <p:spPr>
          <a:xfrm flipV="1">
            <a:off x="3783942" y="2382592"/>
            <a:ext cx="3660047" cy="10899"/>
          </a:xfrm>
          <a:prstGeom prst="straightConnector1">
            <a:avLst/>
          </a:prstGeom>
          <a:ln>
            <a:solidFill>
              <a:srgbClr val="4472C4"/>
            </a:solidFill>
            <a:tailEnd type="triangle"/>
          </a:ln>
        </p:spPr>
        <p:style>
          <a:lnRef idx="1">
            <a:schemeClr val="accent1"/>
          </a:lnRef>
          <a:fillRef idx="0">
            <a:schemeClr val="accent1"/>
          </a:fillRef>
          <a:effectRef idx="0">
            <a:schemeClr val="accent1"/>
          </a:effectRef>
          <a:fontRef idx="minor">
            <a:schemeClr val="tx1"/>
          </a:fontRef>
        </p:style>
      </p:cxnSp>
      <p:sp>
        <p:nvSpPr>
          <p:cNvPr id="13" name="Elipse 25">
            <a:extLst>
              <a:ext uri="{FF2B5EF4-FFF2-40B4-BE49-F238E27FC236}">
                <a16:creationId xmlns:a16="http://schemas.microsoft.com/office/drawing/2014/main" xmlns="" id="{92E0342A-3F2C-45A0-A65D-444CFEDA1631}"/>
              </a:ext>
            </a:extLst>
          </p:cNvPr>
          <p:cNvSpPr/>
          <p:nvPr/>
        </p:nvSpPr>
        <p:spPr>
          <a:xfrm>
            <a:off x="344945" y="4393938"/>
            <a:ext cx="1357713" cy="484873"/>
          </a:xfrm>
          <a:prstGeom prst="ellipse">
            <a:avLst/>
          </a:prstGeom>
          <a:noFill/>
          <a:ln w="19050">
            <a:solidFill>
              <a:srgbClr val="70AD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4" name="Elipse 12">
            <a:extLst>
              <a:ext uri="{FF2B5EF4-FFF2-40B4-BE49-F238E27FC236}">
                <a16:creationId xmlns:a16="http://schemas.microsoft.com/office/drawing/2014/main" xmlns="" id="{7091A0C9-B0E7-484F-A17D-A2ACA40FC9D4}"/>
              </a:ext>
            </a:extLst>
          </p:cNvPr>
          <p:cNvSpPr/>
          <p:nvPr/>
        </p:nvSpPr>
        <p:spPr>
          <a:xfrm>
            <a:off x="121830" y="3114828"/>
            <a:ext cx="2628497" cy="508382"/>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5" name="Elipse 7">
            <a:extLst>
              <a:ext uri="{FF2B5EF4-FFF2-40B4-BE49-F238E27FC236}">
                <a16:creationId xmlns:a16="http://schemas.microsoft.com/office/drawing/2014/main" xmlns="" id="{8BA7D158-E01F-49AF-8B52-E67A09DDBB88}"/>
              </a:ext>
            </a:extLst>
          </p:cNvPr>
          <p:cNvSpPr/>
          <p:nvPr/>
        </p:nvSpPr>
        <p:spPr>
          <a:xfrm>
            <a:off x="1362155" y="2142162"/>
            <a:ext cx="2427260" cy="522761"/>
          </a:xfrm>
          <a:prstGeom prst="ellipse">
            <a:avLst/>
          </a:prstGeom>
          <a:noFill/>
          <a:ln w="1905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6" name="Elipse 17">
            <a:extLst>
              <a:ext uri="{FF2B5EF4-FFF2-40B4-BE49-F238E27FC236}">
                <a16:creationId xmlns:a16="http://schemas.microsoft.com/office/drawing/2014/main" xmlns="" id="{1D223909-F51F-47C9-BFDC-3473A1B9691E}"/>
              </a:ext>
            </a:extLst>
          </p:cNvPr>
          <p:cNvSpPr/>
          <p:nvPr/>
        </p:nvSpPr>
        <p:spPr>
          <a:xfrm>
            <a:off x="2956390" y="3352616"/>
            <a:ext cx="1782911" cy="407195"/>
          </a:xfrm>
          <a:prstGeom prst="ellipse">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0" name="Título 1">
            <a:extLst>
              <a:ext uri="{FF2B5EF4-FFF2-40B4-BE49-F238E27FC236}">
                <a16:creationId xmlns:a16="http://schemas.microsoft.com/office/drawing/2014/main" xmlns="" id="{51247119-32E8-4349-818C-00F3B8537840}"/>
              </a:ext>
            </a:extLst>
          </p:cNvPr>
          <p:cNvSpPr>
            <a:spLocks noGrp="1"/>
          </p:cNvSpPr>
          <p:nvPr>
            <p:ph type="title"/>
          </p:nvPr>
        </p:nvSpPr>
        <p:spPr>
          <a:xfrm>
            <a:off x="1182688" y="446088"/>
            <a:ext cx="7227887" cy="530225"/>
          </a:xfrm>
        </p:spPr>
        <p:txBody>
          <a:bodyPr>
            <a:normAutofit/>
          </a:bodyPr>
          <a:lstStyle/>
          <a:p>
            <a:r>
              <a:rPr lang="es-MX" dirty="0">
                <a:latin typeface="Century Gothic" panose="020B0502020202020204" pitchFamily="34" charset="0"/>
              </a:rPr>
              <a:t>Información geográfica y muestral</a:t>
            </a:r>
            <a:endParaRPr lang="es-EC" dirty="0">
              <a:latin typeface="Century Gothic" panose="020B0502020202020204" pitchFamily="34" charset="0"/>
            </a:endParaRPr>
          </a:p>
        </p:txBody>
      </p:sp>
    </p:spTree>
    <p:extLst>
      <p:ext uri="{BB962C8B-B14F-4D97-AF65-F5344CB8AC3E}">
        <p14:creationId xmlns:p14="http://schemas.microsoft.com/office/powerpoint/2010/main" val="21568038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latin typeface="Century Gothic" panose="020B0502020202020204" pitchFamily="34" charset="0"/>
              </a:rPr>
              <a:t>Intersecciones</a:t>
            </a:r>
            <a:endParaRPr lang="es-EC" dirty="0">
              <a:latin typeface="Century Gothic" panose="020B0502020202020204" pitchFamily="34" charset="0"/>
            </a:endParaRPr>
          </a:p>
        </p:txBody>
      </p:sp>
      <p:pic>
        <p:nvPicPr>
          <p:cNvPr id="5" name="Imagen 4"/>
          <p:cNvPicPr>
            <a:picLocks noChangeAspect="1"/>
          </p:cNvPicPr>
          <p:nvPr/>
        </p:nvPicPr>
        <p:blipFill>
          <a:blip r:embed="rId2"/>
          <a:stretch>
            <a:fillRect/>
          </a:stretch>
        </p:blipFill>
        <p:spPr>
          <a:xfrm>
            <a:off x="592025" y="1326086"/>
            <a:ext cx="5895286" cy="1777810"/>
          </a:xfrm>
          <a:prstGeom prst="rect">
            <a:avLst/>
          </a:prstGeom>
        </p:spPr>
      </p:pic>
      <p:pic>
        <p:nvPicPr>
          <p:cNvPr id="6" name="Imagen 2">
            <a:extLst>
              <a:ext uri="{FF2B5EF4-FFF2-40B4-BE49-F238E27FC236}">
                <a16:creationId xmlns="" xmlns:a16="http://schemas.microsoft.com/office/drawing/2014/main" id="{3A19F7F0-B3E3-41A6-A0B5-093312D35606}"/>
              </a:ext>
            </a:extLst>
          </p:cNvPr>
          <p:cNvPicPr>
            <a:picLocks noChangeAspect="1"/>
          </p:cNvPicPr>
          <p:nvPr/>
        </p:nvPicPr>
        <p:blipFill rotWithShape="1">
          <a:blip r:embed="rId3"/>
          <a:srcRect t="21707"/>
          <a:stretch/>
        </p:blipFill>
        <p:spPr>
          <a:xfrm>
            <a:off x="6733088" y="1104232"/>
            <a:ext cx="5232389" cy="2820923"/>
          </a:xfrm>
          <a:prstGeom prst="rect">
            <a:avLst/>
          </a:prstGeom>
        </p:spPr>
      </p:pic>
      <p:sp>
        <p:nvSpPr>
          <p:cNvPr id="7" name="CuadroTexto 12">
            <a:extLst>
              <a:ext uri="{FF2B5EF4-FFF2-40B4-BE49-F238E27FC236}">
                <a16:creationId xmlns="" xmlns:a16="http://schemas.microsoft.com/office/drawing/2014/main" id="{2023F16C-2100-4272-9118-D2CDA532D6F6}"/>
              </a:ext>
            </a:extLst>
          </p:cNvPr>
          <p:cNvSpPr txBox="1"/>
          <p:nvPr/>
        </p:nvSpPr>
        <p:spPr>
          <a:xfrm>
            <a:off x="992420" y="3328580"/>
            <a:ext cx="5094496" cy="27699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s-MX" sz="1200" b="1" dirty="0">
                <a:solidFill>
                  <a:srgbClr val="FF0000"/>
                </a:solidFill>
              </a:rPr>
              <a:t>Registro de intersecciones e ingreso en el sistema</a:t>
            </a:r>
            <a:endParaRPr lang="es-EC" sz="1200" b="1" dirty="0">
              <a:solidFill>
                <a:srgbClr val="FF0000"/>
              </a:solidFill>
            </a:endParaRPr>
          </a:p>
        </p:txBody>
      </p:sp>
      <p:sp>
        <p:nvSpPr>
          <p:cNvPr id="8" name="CuadroTexto 16">
            <a:extLst>
              <a:ext uri="{FF2B5EF4-FFF2-40B4-BE49-F238E27FC236}">
                <a16:creationId xmlns="" xmlns:a16="http://schemas.microsoft.com/office/drawing/2014/main" id="{78821EF0-FD87-4748-A556-FD44B566347D}"/>
              </a:ext>
            </a:extLst>
          </p:cNvPr>
          <p:cNvSpPr txBox="1"/>
          <p:nvPr/>
        </p:nvSpPr>
        <p:spPr>
          <a:xfrm>
            <a:off x="892062" y="4062502"/>
            <a:ext cx="5595248" cy="738664"/>
          </a:xfrm>
          <a:prstGeom prst="rect">
            <a:avLst/>
          </a:prstGeom>
          <a:noFill/>
        </p:spPr>
        <p:txBody>
          <a:bodyPr wrap="square">
            <a:spAutoFit/>
          </a:bodyPr>
          <a:lstStyle/>
          <a:p>
            <a:pPr algn="just">
              <a:spcAft>
                <a:spcPts val="600"/>
              </a:spcAft>
            </a:pPr>
            <a:r>
              <a:rPr lang="es-EC" sz="1400" dirty="0">
                <a:effectLst/>
                <a:latin typeface="+mj-lt"/>
                <a:ea typeface="Calibri" panose="020F0502020204030204" pitchFamily="34" charset="0"/>
                <a:cs typeface="Times New Roman" panose="02020603050405020304" pitchFamily="18" charset="0"/>
              </a:rPr>
              <a:t>Tanto en el cuestionario de </a:t>
            </a:r>
            <a:r>
              <a:rPr lang="es-EC" sz="1400" dirty="0">
                <a:latin typeface="+mj-lt"/>
                <a:ea typeface="Calibri" panose="020F0502020204030204" pitchFamily="34" charset="0"/>
                <a:cs typeface="Times New Roman" panose="02020603050405020304" pitchFamily="18" charset="0"/>
              </a:rPr>
              <a:t>áreas como de </a:t>
            </a:r>
            <a:r>
              <a:rPr lang="es-EC" sz="1400" dirty="0">
                <a:effectLst/>
                <a:latin typeface="+mj-lt"/>
                <a:ea typeface="Calibri" panose="020F0502020204030204" pitchFamily="34" charset="0"/>
                <a:cs typeface="Times New Roman" panose="02020603050405020304" pitchFamily="18" charset="0"/>
              </a:rPr>
              <a:t>lista, la información debe ser la misma, es decir todos los cultivos (permanentes, transitorios), pastos, ganado, empleo, etc</a:t>
            </a:r>
            <a:r>
              <a:rPr lang="es-EC" sz="1400" dirty="0">
                <a:latin typeface="+mj-lt"/>
                <a:ea typeface="Calibri" panose="020F0502020204030204" pitchFamily="34" charset="0"/>
                <a:cs typeface="Times New Roman" panose="02020603050405020304" pitchFamily="18" charset="0"/>
              </a:rPr>
              <a:t>.</a:t>
            </a:r>
          </a:p>
        </p:txBody>
      </p:sp>
      <p:sp>
        <p:nvSpPr>
          <p:cNvPr id="9" name="CuadroTexto 18">
            <a:extLst>
              <a:ext uri="{FF2B5EF4-FFF2-40B4-BE49-F238E27FC236}">
                <a16:creationId xmlns="" xmlns:a16="http://schemas.microsoft.com/office/drawing/2014/main" id="{CDFBA583-2B61-4A6D-8007-2A8154DD4E0A}"/>
              </a:ext>
            </a:extLst>
          </p:cNvPr>
          <p:cNvSpPr txBox="1"/>
          <p:nvPr/>
        </p:nvSpPr>
        <p:spPr>
          <a:xfrm>
            <a:off x="797198" y="5036019"/>
            <a:ext cx="5690112" cy="835613"/>
          </a:xfrm>
          <a:prstGeom prst="rect">
            <a:avLst/>
          </a:prstGeom>
          <a:noFill/>
        </p:spPr>
        <p:txBody>
          <a:bodyPr wrap="square">
            <a:spAutoFit/>
          </a:bodyPr>
          <a:lstStyle/>
          <a:p>
            <a:pPr algn="just">
              <a:lnSpc>
                <a:spcPct val="115000"/>
              </a:lnSpc>
              <a:spcAft>
                <a:spcPts val="600"/>
              </a:spcAft>
            </a:pPr>
            <a:r>
              <a:rPr lang="es-EC" sz="1400" b="1" dirty="0">
                <a:solidFill>
                  <a:srgbClr val="FF0000"/>
                </a:solidFill>
                <a:latin typeface="+mj-lt"/>
                <a:cs typeface="Times New Roman" panose="02020603050405020304" pitchFamily="18" charset="0"/>
              </a:rPr>
              <a:t>El auxiliar de campo y responsable zonal deberán revisar las intersecciones y la información de éstas en los dos cuestionarios (ml y </a:t>
            </a:r>
            <a:r>
              <a:rPr lang="es-EC" sz="1400" b="1" dirty="0" err="1">
                <a:solidFill>
                  <a:srgbClr val="FF0000"/>
                </a:solidFill>
                <a:latin typeface="+mj-lt"/>
                <a:cs typeface="Times New Roman" panose="02020603050405020304" pitchFamily="18" charset="0"/>
              </a:rPr>
              <a:t>ma</a:t>
            </a:r>
            <a:r>
              <a:rPr lang="es-EC" sz="1400" b="1" dirty="0">
                <a:solidFill>
                  <a:srgbClr val="FF0000"/>
                </a:solidFill>
                <a:latin typeface="+mj-lt"/>
                <a:cs typeface="Times New Roman" panose="02020603050405020304" pitchFamily="18" charset="0"/>
              </a:rPr>
              <a:t>), como también la digitación de éstos</a:t>
            </a:r>
          </a:p>
        </p:txBody>
      </p:sp>
      <p:grpSp>
        <p:nvGrpSpPr>
          <p:cNvPr id="10" name="Grupo 11">
            <a:extLst>
              <a:ext uri="{FF2B5EF4-FFF2-40B4-BE49-F238E27FC236}">
                <a16:creationId xmlns="" xmlns:a16="http://schemas.microsoft.com/office/drawing/2014/main" id="{2FC03D34-815E-41E2-96CA-B7F0E56619CF}"/>
              </a:ext>
            </a:extLst>
          </p:cNvPr>
          <p:cNvGrpSpPr/>
          <p:nvPr/>
        </p:nvGrpSpPr>
        <p:grpSpPr>
          <a:xfrm>
            <a:off x="6771525" y="4308293"/>
            <a:ext cx="5114300" cy="1809510"/>
            <a:chOff x="6437990" y="1630005"/>
            <a:chExt cx="5114300" cy="1809510"/>
          </a:xfrm>
        </p:grpSpPr>
        <p:pic>
          <p:nvPicPr>
            <p:cNvPr id="11" name="Imagen 7">
              <a:extLst>
                <a:ext uri="{FF2B5EF4-FFF2-40B4-BE49-F238E27FC236}">
                  <a16:creationId xmlns="" xmlns:a16="http://schemas.microsoft.com/office/drawing/2014/main" id="{76FA0FEC-90B4-4155-A9A8-5DDDC93DA8E2}"/>
                </a:ext>
              </a:extLst>
            </p:cNvPr>
            <p:cNvPicPr>
              <a:picLocks noChangeAspect="1"/>
            </p:cNvPicPr>
            <p:nvPr/>
          </p:nvPicPr>
          <p:blipFill>
            <a:blip r:embed="rId4"/>
            <a:stretch>
              <a:fillRect/>
            </a:stretch>
          </p:blipFill>
          <p:spPr>
            <a:xfrm>
              <a:off x="6437990" y="1630005"/>
              <a:ext cx="5111941" cy="927804"/>
            </a:xfrm>
            <a:prstGeom prst="rect">
              <a:avLst/>
            </a:prstGeom>
          </p:spPr>
        </p:pic>
        <p:sp>
          <p:nvSpPr>
            <p:cNvPr id="12" name="CuadroTexto 9">
              <a:extLst>
                <a:ext uri="{FF2B5EF4-FFF2-40B4-BE49-F238E27FC236}">
                  <a16:creationId xmlns="" xmlns:a16="http://schemas.microsoft.com/office/drawing/2014/main" id="{3F7F6087-2D5F-436D-A019-50A6E0ED903F}"/>
                </a:ext>
              </a:extLst>
            </p:cNvPr>
            <p:cNvSpPr txBox="1"/>
            <p:nvPr/>
          </p:nvSpPr>
          <p:spPr>
            <a:xfrm>
              <a:off x="6455435" y="2702534"/>
              <a:ext cx="5094496" cy="27699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s-MX" sz="1200" b="1" dirty="0">
                  <a:solidFill>
                    <a:srgbClr val="FF0000"/>
                  </a:solidFill>
                </a:rPr>
                <a:t>Error de digitación de intersecciones</a:t>
              </a:r>
              <a:endParaRPr lang="es-EC" sz="1200" b="1" dirty="0">
                <a:solidFill>
                  <a:srgbClr val="FF0000"/>
                </a:solidFill>
              </a:endParaRPr>
            </a:p>
          </p:txBody>
        </p:sp>
        <p:sp>
          <p:nvSpPr>
            <p:cNvPr id="13" name="CuadroTexto 14">
              <a:extLst>
                <a:ext uri="{FF2B5EF4-FFF2-40B4-BE49-F238E27FC236}">
                  <a16:creationId xmlns="" xmlns:a16="http://schemas.microsoft.com/office/drawing/2014/main" id="{2F3B6051-1AD5-4076-AF45-D531A497442B}"/>
                </a:ext>
              </a:extLst>
            </p:cNvPr>
            <p:cNvSpPr txBox="1"/>
            <p:nvPr/>
          </p:nvSpPr>
          <p:spPr>
            <a:xfrm>
              <a:off x="6457794" y="2977850"/>
              <a:ext cx="5094496" cy="46166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s-MX" sz="1200" b="1" dirty="0">
                  <a:solidFill>
                    <a:schemeClr val="tx1"/>
                  </a:solidFill>
                </a:rPr>
                <a:t>No se digito la identificación del cuestionario de lista en el </a:t>
              </a:r>
              <a:r>
                <a:rPr lang="es-MX" sz="1200" b="1" dirty="0" smtClean="0">
                  <a:solidFill>
                    <a:schemeClr val="tx1"/>
                  </a:solidFill>
                </a:rPr>
                <a:t>cuestionario de </a:t>
              </a:r>
              <a:r>
                <a:rPr lang="es-MX" sz="1200" b="1" dirty="0">
                  <a:solidFill>
                    <a:schemeClr val="tx1"/>
                  </a:solidFill>
                </a:rPr>
                <a:t>áreas</a:t>
              </a:r>
              <a:endParaRPr lang="es-EC" sz="1200" b="1" dirty="0">
                <a:solidFill>
                  <a:schemeClr val="tx1"/>
                </a:solidFill>
              </a:endParaRPr>
            </a:p>
          </p:txBody>
        </p:sp>
      </p:grpSp>
    </p:spTree>
    <p:extLst>
      <p:ext uri="{BB962C8B-B14F-4D97-AF65-F5344CB8AC3E}">
        <p14:creationId xmlns:p14="http://schemas.microsoft.com/office/powerpoint/2010/main" val="8081494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latin typeface="Century Gothic" panose="020B0502020202020204" pitchFamily="34" charset="0"/>
              </a:rPr>
              <a:t>Publicación ESPAC</a:t>
            </a:r>
            <a:endParaRPr lang="es-EC" dirty="0">
              <a:latin typeface="Century Gothic" panose="020B0502020202020204" pitchFamily="34" charset="0"/>
            </a:endParaRPr>
          </a:p>
        </p:txBody>
      </p:sp>
      <p:sp>
        <p:nvSpPr>
          <p:cNvPr id="3" name="Marcador de texto 2"/>
          <p:cNvSpPr>
            <a:spLocks noGrp="1"/>
          </p:cNvSpPr>
          <p:nvPr>
            <p:ph type="body" sz="quarter" idx="10"/>
          </p:nvPr>
        </p:nvSpPr>
        <p:spPr>
          <a:xfrm>
            <a:off x="950407" y="1101558"/>
            <a:ext cx="7227614" cy="499155"/>
          </a:xfrm>
        </p:spPr>
        <p:txBody>
          <a:bodyPr/>
          <a:lstStyle/>
          <a:p>
            <a:r>
              <a:rPr lang="es-MX" dirty="0"/>
              <a:t>Resultados ESPAC </a:t>
            </a:r>
            <a:r>
              <a:rPr lang="es-MX" dirty="0" smtClean="0"/>
              <a:t>2024</a:t>
            </a:r>
            <a:endParaRPr lang="es-EC" dirty="0"/>
          </a:p>
          <a:p>
            <a:endParaRPr lang="es-EC" dirty="0"/>
          </a:p>
        </p:txBody>
      </p:sp>
      <p:pic>
        <p:nvPicPr>
          <p:cNvPr id="4" name="Imagen 3"/>
          <p:cNvPicPr>
            <a:picLocks noChangeAspect="1"/>
          </p:cNvPicPr>
          <p:nvPr/>
        </p:nvPicPr>
        <p:blipFill>
          <a:blip r:embed="rId2"/>
          <a:stretch>
            <a:fillRect/>
          </a:stretch>
        </p:blipFill>
        <p:spPr>
          <a:xfrm>
            <a:off x="796592" y="1663866"/>
            <a:ext cx="4187532" cy="3929939"/>
          </a:xfrm>
          <a:prstGeom prst="rect">
            <a:avLst/>
          </a:prstGeom>
        </p:spPr>
      </p:pic>
      <p:pic>
        <p:nvPicPr>
          <p:cNvPr id="5" name="Imagen 4"/>
          <p:cNvPicPr>
            <a:picLocks noChangeAspect="1"/>
          </p:cNvPicPr>
          <p:nvPr/>
        </p:nvPicPr>
        <p:blipFill>
          <a:blip r:embed="rId3"/>
          <a:stretch>
            <a:fillRect/>
          </a:stretch>
        </p:blipFill>
        <p:spPr>
          <a:xfrm>
            <a:off x="5962918" y="3878627"/>
            <a:ext cx="5145031" cy="2618763"/>
          </a:xfrm>
          <a:prstGeom prst="rect">
            <a:avLst/>
          </a:prstGeom>
        </p:spPr>
      </p:pic>
      <p:sp>
        <p:nvSpPr>
          <p:cNvPr id="6" name="CuadroTexto 10">
            <a:extLst>
              <a:ext uri="{FF2B5EF4-FFF2-40B4-BE49-F238E27FC236}">
                <a16:creationId xmlns="" xmlns:a16="http://schemas.microsoft.com/office/drawing/2014/main" id="{2E0AE501-3DD9-43BD-AB98-FB405929707C}"/>
              </a:ext>
            </a:extLst>
          </p:cNvPr>
          <p:cNvSpPr txBox="1"/>
          <p:nvPr/>
        </p:nvSpPr>
        <p:spPr>
          <a:xfrm>
            <a:off x="438198" y="5924578"/>
            <a:ext cx="4339883" cy="646331"/>
          </a:xfrm>
          <a:prstGeom prst="rect">
            <a:avLst/>
          </a:prstGeom>
          <a:noFill/>
        </p:spPr>
        <p:txBody>
          <a:bodyPr wrap="square">
            <a:spAutoFit/>
          </a:bodyPr>
          <a:lstStyle/>
          <a:p>
            <a:r>
              <a:rPr lang="es-EC" dirty="0">
                <a:latin typeface="Century Gothic" panose="020B0502020202020204" pitchFamily="34" charset="0"/>
              </a:rPr>
              <a:t>https://www.ecuadorencifras.gob.ec/estadisticas-agropecuarias-2/</a:t>
            </a:r>
          </a:p>
        </p:txBody>
      </p:sp>
      <p:pic>
        <p:nvPicPr>
          <p:cNvPr id="7" name="Imagen 6"/>
          <p:cNvPicPr>
            <a:picLocks noChangeAspect="1"/>
          </p:cNvPicPr>
          <p:nvPr/>
        </p:nvPicPr>
        <p:blipFill>
          <a:blip r:embed="rId4"/>
          <a:stretch>
            <a:fillRect/>
          </a:stretch>
        </p:blipFill>
        <p:spPr>
          <a:xfrm>
            <a:off x="6011713" y="965916"/>
            <a:ext cx="5082720" cy="2859030"/>
          </a:xfrm>
          <a:prstGeom prst="rect">
            <a:avLst/>
          </a:prstGeom>
        </p:spPr>
      </p:pic>
    </p:spTree>
    <p:extLst>
      <p:ext uri="{BB962C8B-B14F-4D97-AF65-F5344CB8AC3E}">
        <p14:creationId xmlns:p14="http://schemas.microsoft.com/office/powerpoint/2010/main" val="3498273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5"/>
          <p:cNvSpPr>
            <a:spLocks noGrp="1"/>
          </p:cNvSpPr>
          <p:nvPr>
            <p:ph type="title"/>
          </p:nvPr>
        </p:nvSpPr>
        <p:spPr/>
        <p:txBody>
          <a:bodyPr>
            <a:noAutofit/>
          </a:bodyPr>
          <a:lstStyle/>
          <a:p>
            <a:r>
              <a:rPr lang="es-ES_tradnl" sz="2400" dirty="0" smtClean="0">
                <a:latin typeface="Century Gothic" panose="020B0502020202020204" pitchFamily="34" charset="0"/>
              </a:rPr>
              <a:t>CASOS PARTICULARES DE COBERTURA</a:t>
            </a:r>
            <a:endParaRPr lang="es-ES_tradnl" sz="2400" dirty="0">
              <a:latin typeface="Century Gothic" panose="020B0502020202020204" pitchFamily="34" charset="0"/>
            </a:endParaRPr>
          </a:p>
        </p:txBody>
      </p:sp>
    </p:spTree>
    <p:extLst>
      <p:ext uri="{BB962C8B-B14F-4D97-AF65-F5344CB8AC3E}">
        <p14:creationId xmlns:p14="http://schemas.microsoft.com/office/powerpoint/2010/main" val="401171827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MX" dirty="0"/>
              <a:t>Otros </a:t>
            </a:r>
            <a:r>
              <a:rPr lang="es-MX" dirty="0" smtClean="0"/>
              <a:t>Usos</a:t>
            </a:r>
            <a:endParaRPr lang="es-EC" dirty="0"/>
          </a:p>
        </p:txBody>
      </p:sp>
      <p:sp>
        <p:nvSpPr>
          <p:cNvPr id="4" name="CuadroTexto 5">
            <a:extLst>
              <a:ext uri="{FF2B5EF4-FFF2-40B4-BE49-F238E27FC236}">
                <a16:creationId xmlns="" xmlns:a16="http://schemas.microsoft.com/office/drawing/2014/main" id="{EBD3EA30-8EDC-4CF9-ABAE-EB25110D024B}"/>
              </a:ext>
            </a:extLst>
          </p:cNvPr>
          <p:cNvSpPr txBox="1"/>
          <p:nvPr/>
        </p:nvSpPr>
        <p:spPr>
          <a:xfrm>
            <a:off x="810227" y="1096118"/>
            <a:ext cx="9944714" cy="954107"/>
          </a:xfrm>
          <a:prstGeom prst="rect">
            <a:avLst/>
          </a:prstGeom>
          <a:noFill/>
        </p:spPr>
        <p:txBody>
          <a:bodyPr wrap="square" rtlCol="0">
            <a:spAutoFit/>
          </a:bodyPr>
          <a:lstStyle/>
          <a:p>
            <a:r>
              <a:rPr lang="es-EC" sz="1400" dirty="0"/>
              <a:t>Cuando se abre un cuestionario </a:t>
            </a:r>
            <a:r>
              <a:rPr lang="es-EC" sz="1400" b="1" dirty="0"/>
              <a:t>9999</a:t>
            </a:r>
            <a:r>
              <a:rPr lang="es-EC" sz="1400" dirty="0"/>
              <a:t> el uso de suelo es solo para otros usos (carreteras, ríos), cuando se tenga superficies como montes y bosques, páramos, pasto natural en los cuales no tengan dueño, estos deberán ser asignados a cualquier cuestionario diferente al 9999. En caso de encontrar reservas naturales, abrir un cuestionario distinto al 9999 y registrar el uso de suelo correspondiente.</a:t>
            </a:r>
          </a:p>
        </p:txBody>
      </p:sp>
      <p:sp>
        <p:nvSpPr>
          <p:cNvPr id="3" name="Rectangle 2"/>
          <p:cNvSpPr>
            <a:spLocks noChangeArrowheads="1"/>
          </p:cNvSpPr>
          <p:nvPr/>
        </p:nvSpPr>
        <p:spPr bwMode="auto">
          <a:xfrm>
            <a:off x="2499061" y="2125386"/>
            <a:ext cx="1647275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EC"/>
          </a:p>
        </p:txBody>
      </p:sp>
      <p:graphicFrame>
        <p:nvGraphicFramePr>
          <p:cNvPr id="7" name="Objeto 6"/>
          <p:cNvGraphicFramePr>
            <a:graphicFrameLocks noChangeAspect="1"/>
          </p:cNvGraphicFramePr>
          <p:nvPr>
            <p:extLst>
              <p:ext uri="{D42A27DB-BD31-4B8C-83A1-F6EECF244321}">
                <p14:modId xmlns:p14="http://schemas.microsoft.com/office/powerpoint/2010/main" val="3787820729"/>
              </p:ext>
            </p:extLst>
          </p:nvPr>
        </p:nvGraphicFramePr>
        <p:xfrm>
          <a:off x="2499060" y="2125387"/>
          <a:ext cx="6588341" cy="4275413"/>
        </p:xfrm>
        <a:graphic>
          <a:graphicData uri="http://schemas.openxmlformats.org/presentationml/2006/ole">
            <mc:AlternateContent xmlns:mc="http://schemas.openxmlformats.org/markup-compatibility/2006">
              <mc:Choice xmlns:v="urn:schemas-microsoft-com:vml" Requires="v">
                <p:oleObj spid="_x0000_s3089" name="Visio" r:id="rId3" imgW="7400914" imgH="4829329" progId="Visio.Drawing.15">
                  <p:embed/>
                </p:oleObj>
              </mc:Choice>
              <mc:Fallback>
                <p:oleObj name="Visio" r:id="rId3" imgW="7400914" imgH="4829329"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9060" y="2125387"/>
                        <a:ext cx="6588341" cy="4275413"/>
                      </a:xfrm>
                      <a:prstGeom prst="rect">
                        <a:avLst/>
                      </a:prstGeom>
                      <a:noFill/>
                    </p:spPr>
                  </p:pic>
                </p:oleObj>
              </mc:Fallback>
            </mc:AlternateContent>
          </a:graphicData>
        </a:graphic>
      </p:graphicFrame>
    </p:spTree>
    <p:extLst>
      <p:ext uri="{BB962C8B-B14F-4D97-AF65-F5344CB8AC3E}">
        <p14:creationId xmlns:p14="http://schemas.microsoft.com/office/powerpoint/2010/main" val="4633866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MX" dirty="0"/>
              <a:t>Rechazo </a:t>
            </a:r>
            <a:r>
              <a:rPr lang="es-MX" dirty="0" smtClean="0"/>
              <a:t>Parcial</a:t>
            </a:r>
            <a:endParaRPr lang="es-EC" dirty="0"/>
          </a:p>
        </p:txBody>
      </p:sp>
      <p:sp>
        <p:nvSpPr>
          <p:cNvPr id="5" name="CuadroTexto 5">
            <a:extLst>
              <a:ext uri="{FF2B5EF4-FFF2-40B4-BE49-F238E27FC236}">
                <a16:creationId xmlns="" xmlns:a16="http://schemas.microsoft.com/office/drawing/2014/main" id="{EBD3EA30-8EDC-4CF9-ABAE-EB25110D024B}"/>
              </a:ext>
            </a:extLst>
          </p:cNvPr>
          <p:cNvSpPr txBox="1"/>
          <p:nvPr/>
        </p:nvSpPr>
        <p:spPr>
          <a:xfrm>
            <a:off x="810227" y="1096118"/>
            <a:ext cx="9944714" cy="738664"/>
          </a:xfrm>
          <a:prstGeom prst="rect">
            <a:avLst/>
          </a:prstGeom>
          <a:noFill/>
        </p:spPr>
        <p:txBody>
          <a:bodyPr wrap="square" rtlCol="0">
            <a:spAutoFit/>
          </a:bodyPr>
          <a:lstStyle/>
          <a:p>
            <a:r>
              <a:rPr lang="es-EC" sz="1400" dirty="0"/>
              <a:t>Cuando al investigar un segmento existen algunos Productores que se niegan a proporcionar datos, estamos hablando de rechazo parcial. En este caso procedemos abriendo un solo cuestionario ESPAC 01, con número </a:t>
            </a:r>
            <a:r>
              <a:rPr lang="es-EC" sz="1400" b="1" dirty="0"/>
              <a:t>8888</a:t>
            </a:r>
            <a:r>
              <a:rPr lang="es-EC" sz="1400" dirty="0"/>
              <a:t> estimando o calculando la superficie en la orto fotografía, de cada productor y registrándolos a cada uno con un número de terreno diferente.</a:t>
            </a:r>
          </a:p>
        </p:txBody>
      </p:sp>
      <p:sp>
        <p:nvSpPr>
          <p:cNvPr id="3" name="Rectangle 2"/>
          <p:cNvSpPr>
            <a:spLocks noChangeArrowheads="1"/>
          </p:cNvSpPr>
          <p:nvPr/>
        </p:nvSpPr>
        <p:spPr bwMode="auto">
          <a:xfrm>
            <a:off x="3412902" y="215077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C"/>
          </a:p>
        </p:txBody>
      </p:sp>
      <p:graphicFrame>
        <p:nvGraphicFramePr>
          <p:cNvPr id="4" name="Objeto 3"/>
          <p:cNvGraphicFramePr>
            <a:graphicFrameLocks noChangeAspect="1"/>
          </p:cNvGraphicFramePr>
          <p:nvPr>
            <p:extLst>
              <p:ext uri="{D42A27DB-BD31-4B8C-83A1-F6EECF244321}">
                <p14:modId xmlns:p14="http://schemas.microsoft.com/office/powerpoint/2010/main" val="2143162208"/>
              </p:ext>
            </p:extLst>
          </p:nvPr>
        </p:nvGraphicFramePr>
        <p:xfrm>
          <a:off x="2395471" y="2009105"/>
          <a:ext cx="6724466" cy="4468968"/>
        </p:xfrm>
        <a:graphic>
          <a:graphicData uri="http://schemas.openxmlformats.org/presentationml/2006/ole">
            <mc:AlternateContent xmlns:mc="http://schemas.openxmlformats.org/markup-compatibility/2006">
              <mc:Choice xmlns:v="urn:schemas-microsoft-com:vml" Requires="v">
                <p:oleObj spid="_x0000_s4113" name="Visio" r:id="rId3" imgW="7400914" imgH="4800484" progId="Visio.Drawing.15">
                  <p:embed/>
                </p:oleObj>
              </mc:Choice>
              <mc:Fallback>
                <p:oleObj name="Visio" r:id="rId3" imgW="7400914" imgH="4800484"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5471" y="2009105"/>
                        <a:ext cx="6724466" cy="4468968"/>
                      </a:xfrm>
                      <a:prstGeom prst="rect">
                        <a:avLst/>
                      </a:prstGeom>
                      <a:noFill/>
                    </p:spPr>
                  </p:pic>
                </p:oleObj>
              </mc:Fallback>
            </mc:AlternateContent>
          </a:graphicData>
        </a:graphic>
      </p:graphicFrame>
    </p:spTree>
    <p:extLst>
      <p:ext uri="{BB962C8B-B14F-4D97-AF65-F5344CB8AC3E}">
        <p14:creationId xmlns:p14="http://schemas.microsoft.com/office/powerpoint/2010/main" val="353635063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MX" dirty="0"/>
              <a:t>Rechazo </a:t>
            </a:r>
            <a:r>
              <a:rPr lang="es-MX" dirty="0" smtClean="0"/>
              <a:t>Total</a:t>
            </a:r>
            <a:endParaRPr lang="es-EC" dirty="0"/>
          </a:p>
        </p:txBody>
      </p:sp>
      <p:sp>
        <p:nvSpPr>
          <p:cNvPr id="4" name="CuadroTexto 5">
            <a:extLst>
              <a:ext uri="{FF2B5EF4-FFF2-40B4-BE49-F238E27FC236}">
                <a16:creationId xmlns="" xmlns:a16="http://schemas.microsoft.com/office/drawing/2014/main" id="{EBD3EA30-8EDC-4CF9-ABAE-EB25110D024B}"/>
              </a:ext>
            </a:extLst>
          </p:cNvPr>
          <p:cNvSpPr txBox="1"/>
          <p:nvPr/>
        </p:nvSpPr>
        <p:spPr>
          <a:xfrm>
            <a:off x="810227" y="1096118"/>
            <a:ext cx="9944714" cy="738664"/>
          </a:xfrm>
          <a:prstGeom prst="rect">
            <a:avLst/>
          </a:prstGeom>
          <a:noFill/>
        </p:spPr>
        <p:txBody>
          <a:bodyPr wrap="square" rtlCol="0">
            <a:spAutoFit/>
          </a:bodyPr>
          <a:lstStyle/>
          <a:p>
            <a:r>
              <a:rPr lang="es-EC" sz="1400" dirty="0"/>
              <a:t>Se presenta cuando al investigar un segmento todos los productores se niegan a proporcionar la información; en este caso procedemos a abrir un cuestionario ESPAC 01, con número 7777, calculando igualmente la superficie en la orto fotografía de todo el segmento.</a:t>
            </a:r>
          </a:p>
        </p:txBody>
      </p:sp>
      <p:sp>
        <p:nvSpPr>
          <p:cNvPr id="3" name="Rectangle 2"/>
          <p:cNvSpPr>
            <a:spLocks noChangeArrowheads="1"/>
          </p:cNvSpPr>
          <p:nvPr/>
        </p:nvSpPr>
        <p:spPr bwMode="auto">
          <a:xfrm>
            <a:off x="2846231" y="190607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C"/>
          </a:p>
        </p:txBody>
      </p:sp>
      <p:graphicFrame>
        <p:nvGraphicFramePr>
          <p:cNvPr id="7" name="Objeto 6"/>
          <p:cNvGraphicFramePr>
            <a:graphicFrameLocks noChangeAspect="1"/>
          </p:cNvGraphicFramePr>
          <p:nvPr>
            <p:extLst>
              <p:ext uri="{D42A27DB-BD31-4B8C-83A1-F6EECF244321}">
                <p14:modId xmlns:p14="http://schemas.microsoft.com/office/powerpoint/2010/main" val="340074369"/>
              </p:ext>
            </p:extLst>
          </p:nvPr>
        </p:nvGraphicFramePr>
        <p:xfrm>
          <a:off x="1931831" y="1880315"/>
          <a:ext cx="7048828" cy="4533364"/>
        </p:xfrm>
        <a:graphic>
          <a:graphicData uri="http://schemas.openxmlformats.org/presentationml/2006/ole">
            <mc:AlternateContent xmlns:mc="http://schemas.openxmlformats.org/markup-compatibility/2006">
              <mc:Choice xmlns:v="urn:schemas-microsoft-com:vml" Requires="v">
                <p:oleObj spid="_x0000_s5137" name="Visio" r:id="rId3" imgW="7400914" imgH="4800484" progId="Visio.Drawing.15">
                  <p:embed/>
                </p:oleObj>
              </mc:Choice>
              <mc:Fallback>
                <p:oleObj name="Visio" r:id="rId3" imgW="7400914" imgH="4800484"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1831" y="1880315"/>
                        <a:ext cx="7048828" cy="4533364"/>
                      </a:xfrm>
                      <a:prstGeom prst="rect">
                        <a:avLst/>
                      </a:prstGeom>
                      <a:noFill/>
                    </p:spPr>
                  </p:pic>
                </p:oleObj>
              </mc:Fallback>
            </mc:AlternateContent>
          </a:graphicData>
        </a:graphic>
      </p:graphicFrame>
    </p:spTree>
    <p:extLst>
      <p:ext uri="{BB962C8B-B14F-4D97-AF65-F5344CB8AC3E}">
        <p14:creationId xmlns:p14="http://schemas.microsoft.com/office/powerpoint/2010/main" val="11401380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MX" dirty="0"/>
              <a:t>Fuera del </a:t>
            </a:r>
            <a:r>
              <a:rPr lang="es-MX" dirty="0" smtClean="0"/>
              <a:t>territorio</a:t>
            </a:r>
            <a:endParaRPr lang="es-EC" dirty="0"/>
          </a:p>
        </p:txBody>
      </p:sp>
      <p:sp>
        <p:nvSpPr>
          <p:cNvPr id="4" name="CuadroTexto 5">
            <a:extLst>
              <a:ext uri="{FF2B5EF4-FFF2-40B4-BE49-F238E27FC236}">
                <a16:creationId xmlns="" xmlns:a16="http://schemas.microsoft.com/office/drawing/2014/main" id="{EBD3EA30-8EDC-4CF9-ABAE-EB25110D024B}"/>
              </a:ext>
            </a:extLst>
          </p:cNvPr>
          <p:cNvSpPr txBox="1"/>
          <p:nvPr/>
        </p:nvSpPr>
        <p:spPr>
          <a:xfrm>
            <a:off x="810227" y="1096118"/>
            <a:ext cx="9944714" cy="738664"/>
          </a:xfrm>
          <a:prstGeom prst="rect">
            <a:avLst/>
          </a:prstGeom>
          <a:noFill/>
        </p:spPr>
        <p:txBody>
          <a:bodyPr wrap="square" rtlCol="0">
            <a:spAutoFit/>
          </a:bodyPr>
          <a:lstStyle/>
          <a:p>
            <a:r>
              <a:rPr lang="es-EC" sz="1400" dirty="0"/>
              <a:t>Se presenta cuando se investiga un segmento y parte de este se encuentra fuera del territorio nacional o en el mar; en este caso procedemos a abrir un solo cuestionario ESPAC 01, con número 6666, calculando la superficie en la orto fotografía de la parte que se encuentra fuera del territorio.</a:t>
            </a:r>
          </a:p>
        </p:txBody>
      </p:sp>
      <p:sp>
        <p:nvSpPr>
          <p:cNvPr id="3" name="Rectangle 2"/>
          <p:cNvSpPr>
            <a:spLocks noChangeArrowheads="1"/>
          </p:cNvSpPr>
          <p:nvPr/>
        </p:nvSpPr>
        <p:spPr bwMode="auto">
          <a:xfrm>
            <a:off x="2601532" y="2021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C"/>
          </a:p>
        </p:txBody>
      </p:sp>
      <p:graphicFrame>
        <p:nvGraphicFramePr>
          <p:cNvPr id="7" name="Objeto 6"/>
          <p:cNvGraphicFramePr>
            <a:graphicFrameLocks noChangeAspect="1"/>
          </p:cNvGraphicFramePr>
          <p:nvPr>
            <p:extLst>
              <p:ext uri="{D42A27DB-BD31-4B8C-83A1-F6EECF244321}">
                <p14:modId xmlns:p14="http://schemas.microsoft.com/office/powerpoint/2010/main" val="3415511833"/>
              </p:ext>
            </p:extLst>
          </p:nvPr>
        </p:nvGraphicFramePr>
        <p:xfrm>
          <a:off x="2243723" y="1915966"/>
          <a:ext cx="7046139" cy="4617356"/>
        </p:xfrm>
        <a:graphic>
          <a:graphicData uri="http://schemas.openxmlformats.org/presentationml/2006/ole">
            <mc:AlternateContent xmlns:mc="http://schemas.openxmlformats.org/markup-compatibility/2006">
              <mc:Choice xmlns:v="urn:schemas-microsoft-com:vml" Requires="v">
                <p:oleObj spid="_x0000_s6161" name="Visio" r:id="rId3" imgW="7400914" imgH="4800484" progId="Visio.Drawing.15">
                  <p:embed/>
                </p:oleObj>
              </mc:Choice>
              <mc:Fallback>
                <p:oleObj name="Visio" r:id="rId3" imgW="7400914" imgH="4800484"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3723" y="1915966"/>
                        <a:ext cx="7046139" cy="4617356"/>
                      </a:xfrm>
                      <a:prstGeom prst="rect">
                        <a:avLst/>
                      </a:prstGeom>
                      <a:noFill/>
                    </p:spPr>
                  </p:pic>
                </p:oleObj>
              </mc:Fallback>
            </mc:AlternateContent>
          </a:graphicData>
        </a:graphic>
      </p:graphicFrame>
    </p:spTree>
    <p:extLst>
      <p:ext uri="{BB962C8B-B14F-4D97-AF65-F5344CB8AC3E}">
        <p14:creationId xmlns:p14="http://schemas.microsoft.com/office/powerpoint/2010/main" val="13937857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MX" dirty="0" smtClean="0"/>
              <a:t>Subdividido</a:t>
            </a:r>
            <a:endParaRPr lang="es-EC" dirty="0"/>
          </a:p>
        </p:txBody>
      </p:sp>
      <p:sp>
        <p:nvSpPr>
          <p:cNvPr id="5" name="CuadroTexto 5">
            <a:extLst>
              <a:ext uri="{FF2B5EF4-FFF2-40B4-BE49-F238E27FC236}">
                <a16:creationId xmlns="" xmlns:a16="http://schemas.microsoft.com/office/drawing/2014/main" id="{EBD3EA30-8EDC-4CF9-ABAE-EB25110D024B}"/>
              </a:ext>
            </a:extLst>
          </p:cNvPr>
          <p:cNvSpPr txBox="1"/>
          <p:nvPr/>
        </p:nvSpPr>
        <p:spPr>
          <a:xfrm>
            <a:off x="810227" y="1096118"/>
            <a:ext cx="9944714" cy="954107"/>
          </a:xfrm>
          <a:prstGeom prst="rect">
            <a:avLst/>
          </a:prstGeom>
          <a:noFill/>
        </p:spPr>
        <p:txBody>
          <a:bodyPr wrap="square" rtlCol="0">
            <a:spAutoFit/>
          </a:bodyPr>
          <a:lstStyle/>
          <a:p>
            <a:r>
              <a:rPr lang="es-EC" sz="1400" dirty="0"/>
              <a:t>El cuestionario </a:t>
            </a:r>
            <a:r>
              <a:rPr lang="es-EC" sz="1400" b="1" dirty="0"/>
              <a:t>5555</a:t>
            </a:r>
            <a:r>
              <a:rPr lang="es-EC" sz="1400" dirty="0"/>
              <a:t> de segmento subdividido solo se abre cuando se ha solicitado una subdivisión de los estratos 3 y 4 (debido al exagerado número de productores)  y esta ha sido aprobada desde administración central, en los segmentos estrato 4 (a  excepción de la provincia de Los Ríos) se investigara solo 288 hectáreas, si de esta superficie se solicita subdivisión y es aprobada se procederá a abrir un cuestionario 5555, de lo contrario no. </a:t>
            </a:r>
          </a:p>
        </p:txBody>
      </p:sp>
      <p:sp>
        <p:nvSpPr>
          <p:cNvPr id="3" name="Rectangle 2"/>
          <p:cNvSpPr>
            <a:spLocks noChangeArrowheads="1"/>
          </p:cNvSpPr>
          <p:nvPr/>
        </p:nvSpPr>
        <p:spPr bwMode="auto">
          <a:xfrm>
            <a:off x="3114261" y="23323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C"/>
          </a:p>
        </p:txBody>
      </p:sp>
      <p:graphicFrame>
        <p:nvGraphicFramePr>
          <p:cNvPr id="4" name="Objeto 3"/>
          <p:cNvGraphicFramePr>
            <a:graphicFrameLocks noChangeAspect="1"/>
          </p:cNvGraphicFramePr>
          <p:nvPr>
            <p:extLst>
              <p:ext uri="{D42A27DB-BD31-4B8C-83A1-F6EECF244321}">
                <p14:modId xmlns:p14="http://schemas.microsoft.com/office/powerpoint/2010/main" val="12530631"/>
              </p:ext>
            </p:extLst>
          </p:nvPr>
        </p:nvGraphicFramePr>
        <p:xfrm>
          <a:off x="2302891" y="2126320"/>
          <a:ext cx="6918382" cy="4449469"/>
        </p:xfrm>
        <a:graphic>
          <a:graphicData uri="http://schemas.openxmlformats.org/presentationml/2006/ole">
            <mc:AlternateContent xmlns:mc="http://schemas.openxmlformats.org/markup-compatibility/2006">
              <mc:Choice xmlns:v="urn:schemas-microsoft-com:vml" Requires="v">
                <p:oleObj spid="_x0000_s7185" name="Visio" r:id="rId3" imgW="7400914" imgH="4800484" progId="Visio.Drawing.15">
                  <p:embed/>
                </p:oleObj>
              </mc:Choice>
              <mc:Fallback>
                <p:oleObj name="Visio" r:id="rId3" imgW="7400914" imgH="4800484"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2891" y="2126320"/>
                        <a:ext cx="6918382" cy="4449469"/>
                      </a:xfrm>
                      <a:prstGeom prst="rect">
                        <a:avLst/>
                      </a:prstGeom>
                      <a:noFill/>
                    </p:spPr>
                  </p:pic>
                </p:oleObj>
              </mc:Fallback>
            </mc:AlternateContent>
          </a:graphicData>
        </a:graphic>
      </p:graphicFrame>
    </p:spTree>
    <p:extLst>
      <p:ext uri="{BB962C8B-B14F-4D97-AF65-F5344CB8AC3E}">
        <p14:creationId xmlns:p14="http://schemas.microsoft.com/office/powerpoint/2010/main" val="34567312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a:xfrm>
            <a:off x="2223912" y="2819431"/>
            <a:ext cx="8105421" cy="829703"/>
          </a:xfrm>
          <a:prstGeom prst="rect">
            <a:avLst/>
          </a:prstGeom>
        </p:spPr>
        <p:txBody>
          <a:bodyPr vert="horz" lIns="91440" tIns="45720" rIns="91440" bIns="45720" rtlCol="0" anchor="ctr">
            <a:normAutofit fontScale="75000" lnSpcReduction="20000"/>
          </a:bodyPr>
          <a:lstStyle>
            <a:lvl1pPr algn="ctr" defTabSz="914400" rtl="0" eaLnBrk="1" latinLnBrk="0" hangingPunct="1">
              <a:lnSpc>
                <a:spcPct val="90000"/>
              </a:lnSpc>
              <a:spcBef>
                <a:spcPct val="0"/>
              </a:spcBef>
              <a:buNone/>
              <a:defRPr sz="5000" b="1" kern="1200">
                <a:solidFill>
                  <a:schemeClr val="bg1"/>
                </a:solidFill>
                <a:latin typeface="+mj-lt"/>
                <a:ea typeface="+mj-ea"/>
                <a:cs typeface="+mj-cs"/>
              </a:defRPr>
            </a:lvl1pPr>
          </a:lstStyle>
          <a:p>
            <a:r>
              <a:rPr lang="es-ES_tradnl" sz="4000" dirty="0" smtClean="0">
                <a:latin typeface="Century Gothic" panose="020B0502020202020204" pitchFamily="34" charset="0"/>
              </a:rPr>
              <a:t>Capítulo 1.-Características generales de la persona productora o responsable</a:t>
            </a:r>
            <a:endParaRPr lang="es-EC" sz="4000" dirty="0">
              <a:latin typeface="Century Gothic" panose="020B0502020202020204" pitchFamily="34" charset="0"/>
            </a:endParaRPr>
          </a:p>
        </p:txBody>
      </p:sp>
      <p:sp>
        <p:nvSpPr>
          <p:cNvPr id="5" name="Marcador de texto 2"/>
          <p:cNvSpPr txBox="1">
            <a:spLocks/>
          </p:cNvSpPr>
          <p:nvPr/>
        </p:nvSpPr>
        <p:spPr>
          <a:xfrm>
            <a:off x="2455863" y="3687612"/>
            <a:ext cx="7077075" cy="628650"/>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dirty="0" smtClean="0">
                <a:latin typeface="Century Gothic" panose="020B0502020202020204" pitchFamily="34" charset="0"/>
              </a:rPr>
              <a:t>ESPAC</a:t>
            </a:r>
            <a:endParaRPr lang="es-EC" dirty="0">
              <a:latin typeface="Century Gothic" panose="020B0502020202020204" pitchFamily="34" charset="0"/>
            </a:endParaRPr>
          </a:p>
        </p:txBody>
      </p:sp>
    </p:spTree>
    <p:extLst>
      <p:ext uri="{BB962C8B-B14F-4D97-AF65-F5344CB8AC3E}">
        <p14:creationId xmlns:p14="http://schemas.microsoft.com/office/powerpoint/2010/main" val="26243895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es-ES_tradnl" dirty="0">
                <a:latin typeface="Century Gothic" panose="020B0502020202020204" pitchFamily="34" charset="0"/>
              </a:rPr>
              <a:t>Capítulo 1: Características generales de la PP o PR</a:t>
            </a:r>
            <a:endParaRPr lang="es-EC" dirty="0">
              <a:latin typeface="Century Gothic" panose="020B0502020202020204" pitchFamily="34" charset="0"/>
            </a:endParaRPr>
          </a:p>
        </p:txBody>
      </p:sp>
      <p:sp>
        <p:nvSpPr>
          <p:cNvPr id="4" name="Marcador de contenido 5"/>
          <p:cNvSpPr txBox="1">
            <a:spLocks noGrp="1"/>
          </p:cNvSpPr>
          <p:nvPr>
            <p:ph type="body" sz="quarter" idx="10"/>
          </p:nvPr>
        </p:nvSpPr>
        <p:spPr>
          <a:xfrm>
            <a:off x="937519" y="1629893"/>
            <a:ext cx="6583743" cy="278756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s-ES_tradnl" sz="1400" dirty="0">
                <a:latin typeface="Century Gothic" panose="020B0502020202020204" pitchFamily="34" charset="0"/>
              </a:rPr>
              <a:t>A partir de la ESPAC </a:t>
            </a:r>
            <a:r>
              <a:rPr lang="es-ES_tradnl" sz="1400" dirty="0" smtClean="0">
                <a:latin typeface="Century Gothic" panose="020B0502020202020204" pitchFamily="34" charset="0"/>
              </a:rPr>
              <a:t>2025, </a:t>
            </a:r>
            <a:r>
              <a:rPr lang="es-EC" sz="1400" dirty="0">
                <a:latin typeface="Century Gothic" panose="020B0502020202020204" pitchFamily="34" charset="0"/>
              </a:rPr>
              <a:t>número de teléfono se vuelve obligatorio y de no existir permitir “SN” y en el correo electrónico en caso de no </a:t>
            </a:r>
            <a:r>
              <a:rPr lang="es-EC" sz="1400" dirty="0" smtClean="0">
                <a:latin typeface="Century Gothic" panose="020B0502020202020204" pitchFamily="34" charset="0"/>
              </a:rPr>
              <a:t>registre </a:t>
            </a:r>
            <a:r>
              <a:rPr lang="es-EC" sz="1400" dirty="0">
                <a:latin typeface="Century Gothic" panose="020B0502020202020204" pitchFamily="34" charset="0"/>
              </a:rPr>
              <a:t>SN@SN</a:t>
            </a:r>
            <a:r>
              <a:rPr lang="es-EC" sz="1400" dirty="0" smtClean="0">
                <a:latin typeface="Century Gothic" panose="020B0502020202020204" pitchFamily="34" charset="0"/>
              </a:rPr>
              <a:t>”</a:t>
            </a:r>
            <a:r>
              <a:rPr lang="es-ES_tradnl" sz="1400" dirty="0" smtClean="0">
                <a:latin typeface="Century Gothic" panose="020B0502020202020204" pitchFamily="34" charset="0"/>
              </a:rPr>
              <a:t>.</a:t>
            </a:r>
            <a:endParaRPr lang="es-ES_tradnl" sz="1400" dirty="0">
              <a:latin typeface="Century Gothic" panose="020B0502020202020204" pitchFamily="34" charset="0"/>
            </a:endParaRPr>
          </a:p>
          <a:p>
            <a:pPr algn="just"/>
            <a:r>
              <a:rPr lang="es-ES_tradnl" sz="1400" dirty="0" smtClean="0">
                <a:latin typeface="Century Gothic" panose="020B0502020202020204" pitchFamily="34" charset="0"/>
              </a:rPr>
              <a:t>El </a:t>
            </a:r>
            <a:r>
              <a:rPr lang="es-ES_tradnl" sz="1400" dirty="0">
                <a:latin typeface="Century Gothic" panose="020B0502020202020204" pitchFamily="34" charset="0"/>
              </a:rPr>
              <a:t>objetivo de esta pregunta, es tener una manera formal de contacto con la Persona Productora o Persona Responsable, agendar citas, compartir información y resultados de la ESPAC.</a:t>
            </a:r>
          </a:p>
        </p:txBody>
      </p:sp>
      <p:pic>
        <p:nvPicPr>
          <p:cNvPr id="5" name="Imagen 4">
            <a:extLst>
              <a:ext uri="{FF2B5EF4-FFF2-40B4-BE49-F238E27FC236}">
                <a16:creationId xmlns:a16="http://schemas.microsoft.com/office/drawing/2014/main" xmlns="" id="{862C1A56-3A1F-53DE-FD19-A8F22EB5724D}"/>
              </a:ext>
            </a:extLst>
          </p:cNvPr>
          <p:cNvPicPr>
            <a:picLocks noChangeAspect="1"/>
          </p:cNvPicPr>
          <p:nvPr/>
        </p:nvPicPr>
        <p:blipFill>
          <a:blip r:embed="rId2"/>
          <a:stretch>
            <a:fillRect/>
          </a:stretch>
        </p:blipFill>
        <p:spPr>
          <a:xfrm>
            <a:off x="7937265" y="1752678"/>
            <a:ext cx="4460797" cy="2787998"/>
          </a:xfrm>
          <a:prstGeom prst="rect">
            <a:avLst/>
          </a:prstGeom>
        </p:spPr>
      </p:pic>
      <p:pic>
        <p:nvPicPr>
          <p:cNvPr id="6" name="Imagen 5"/>
          <p:cNvPicPr>
            <a:picLocks noChangeAspect="1"/>
          </p:cNvPicPr>
          <p:nvPr/>
        </p:nvPicPr>
        <p:blipFill>
          <a:blip r:embed="rId3"/>
          <a:stretch>
            <a:fillRect/>
          </a:stretch>
        </p:blipFill>
        <p:spPr>
          <a:xfrm>
            <a:off x="937519" y="5339366"/>
            <a:ext cx="6395761" cy="418522"/>
          </a:xfrm>
          <a:prstGeom prst="rect">
            <a:avLst/>
          </a:prstGeom>
          <a:ln>
            <a:solidFill>
              <a:schemeClr val="tx1"/>
            </a:solidFill>
          </a:ln>
        </p:spPr>
      </p:pic>
      <p:sp>
        <p:nvSpPr>
          <p:cNvPr id="7" name="Rectángulo 6"/>
          <p:cNvSpPr/>
          <p:nvPr/>
        </p:nvSpPr>
        <p:spPr>
          <a:xfrm>
            <a:off x="8256608" y="4788849"/>
            <a:ext cx="3367356" cy="110103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EC" sz="1400" dirty="0">
                <a:solidFill>
                  <a:schemeClr val="tx1">
                    <a:lumMod val="65000"/>
                    <a:lumOff val="35000"/>
                  </a:schemeClr>
                </a:solidFill>
              </a:rPr>
              <a:t>En caso de que la PP no tenga correo electrónico debe poner </a:t>
            </a:r>
            <a:r>
              <a:rPr lang="es-EC" sz="1400" dirty="0" smtClean="0">
                <a:solidFill>
                  <a:schemeClr val="tx1">
                    <a:lumMod val="65000"/>
                    <a:lumOff val="35000"/>
                  </a:schemeClr>
                </a:solidFill>
              </a:rPr>
              <a:t>SN @ SN.</a:t>
            </a:r>
            <a:endParaRPr lang="es-EC" sz="1400" dirty="0">
              <a:solidFill>
                <a:schemeClr val="tx1">
                  <a:lumMod val="65000"/>
                  <a:lumOff val="35000"/>
                </a:schemeClr>
              </a:solidFill>
            </a:endParaRPr>
          </a:p>
          <a:p>
            <a:pPr algn="just"/>
            <a:endParaRPr lang="es-EC" sz="1400" dirty="0">
              <a:solidFill>
                <a:schemeClr val="tx1">
                  <a:lumMod val="65000"/>
                  <a:lumOff val="35000"/>
                </a:schemeClr>
              </a:solidFill>
            </a:endParaRPr>
          </a:p>
        </p:txBody>
      </p:sp>
      <p:cxnSp>
        <p:nvCxnSpPr>
          <p:cNvPr id="8" name="Conector recto de flecha 7"/>
          <p:cNvCxnSpPr/>
          <p:nvPr/>
        </p:nvCxnSpPr>
        <p:spPr>
          <a:xfrm flipH="1">
            <a:off x="7429500" y="5533154"/>
            <a:ext cx="827108" cy="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Elipse 8"/>
          <p:cNvSpPr/>
          <p:nvPr/>
        </p:nvSpPr>
        <p:spPr>
          <a:xfrm>
            <a:off x="5626100" y="5270500"/>
            <a:ext cx="1803400" cy="525309"/>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extLst>
      <p:ext uri="{BB962C8B-B14F-4D97-AF65-F5344CB8AC3E}">
        <p14:creationId xmlns:p14="http://schemas.microsoft.com/office/powerpoint/2010/main" val="53790196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158794" y="1735437"/>
            <a:ext cx="7387693" cy="4356269"/>
          </a:xfrm>
          <a:prstGeom prst="rect">
            <a:avLst/>
          </a:prstGeom>
        </p:spPr>
      </p:pic>
      <p:sp>
        <p:nvSpPr>
          <p:cNvPr id="5" name="Rectángulo 14">
            <a:extLst>
              <a:ext uri="{FF2B5EF4-FFF2-40B4-BE49-F238E27FC236}">
                <a16:creationId xmlns="" xmlns:a16="http://schemas.microsoft.com/office/drawing/2014/main" id="{2E3DC281-99C2-477C-B5C3-0C441822C2F5}"/>
              </a:ext>
            </a:extLst>
          </p:cNvPr>
          <p:cNvSpPr/>
          <p:nvPr/>
        </p:nvSpPr>
        <p:spPr>
          <a:xfrm>
            <a:off x="1200154" y="2910597"/>
            <a:ext cx="7299902" cy="837155"/>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EC"/>
          </a:p>
        </p:txBody>
      </p:sp>
      <p:sp>
        <p:nvSpPr>
          <p:cNvPr id="6" name="Marcador de contenido 5">
            <a:extLst>
              <a:ext uri="{FF2B5EF4-FFF2-40B4-BE49-F238E27FC236}">
                <a16:creationId xmlns="" xmlns:a16="http://schemas.microsoft.com/office/drawing/2014/main" id="{812541BB-86D1-43DB-850D-463C04DDB3E8}"/>
              </a:ext>
            </a:extLst>
          </p:cNvPr>
          <p:cNvSpPr txBox="1">
            <a:spLocks/>
          </p:cNvSpPr>
          <p:nvPr/>
        </p:nvSpPr>
        <p:spPr>
          <a:xfrm>
            <a:off x="9262353" y="1738647"/>
            <a:ext cx="2779393" cy="3368534"/>
          </a:xfrm>
          <a:prstGeom prst="rect">
            <a:avLst/>
          </a:prstGeom>
          <a:ln w="28575">
            <a:solidFill>
              <a:schemeClr val="accent2"/>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s-ES_tradnl" sz="1400" dirty="0"/>
              <a:t>Estas preguntas permiten conocer si la PP vive en los terrenos de la UPA, de no ser así cual es la distancia entre la UPA y su vivienda.</a:t>
            </a:r>
          </a:p>
          <a:p>
            <a:pPr algn="just"/>
            <a:r>
              <a:rPr lang="es-ES_tradnl" sz="1400" dirty="0"/>
              <a:t>Si la respuesta en la </a:t>
            </a:r>
            <a:r>
              <a:rPr lang="es-ES_tradnl" sz="1400" b="1" dirty="0"/>
              <a:t>pregunta 04</a:t>
            </a:r>
            <a:r>
              <a:rPr lang="es-ES_tradnl" sz="1400" dirty="0"/>
              <a:t> es SI pasa a </a:t>
            </a:r>
            <a:r>
              <a:rPr lang="es-ES_tradnl" sz="1400" b="1" dirty="0"/>
              <a:t>la pregunta 05 </a:t>
            </a:r>
            <a:r>
              <a:rPr lang="es-ES_tradnl" sz="1400" dirty="0"/>
              <a:t>en donde se registra si este terreno esta dentro o fuera del SM</a:t>
            </a:r>
          </a:p>
          <a:p>
            <a:pPr algn="just"/>
            <a:r>
              <a:rPr lang="es-ES_tradnl" sz="1400" dirty="0"/>
              <a:t>Si la respuesta en </a:t>
            </a:r>
            <a:r>
              <a:rPr lang="es-ES_tradnl" sz="1400" b="1" dirty="0"/>
              <a:t>la pregunta 04 </a:t>
            </a:r>
            <a:r>
              <a:rPr lang="es-ES_tradnl" sz="1400" dirty="0"/>
              <a:t>es NO pasa directamente a la </a:t>
            </a:r>
            <a:r>
              <a:rPr lang="es-ES_tradnl" sz="1400" b="1" dirty="0"/>
              <a:t>pregunta 6 y 7 </a:t>
            </a:r>
            <a:r>
              <a:rPr lang="es-ES_tradnl" sz="1400" dirty="0" smtClean="0"/>
              <a:t>(distancia </a:t>
            </a:r>
            <a:r>
              <a:rPr lang="es-ES_tradnl" sz="1400" dirty="0"/>
              <a:t>y dirección donde vive la PP o PR</a:t>
            </a:r>
            <a:r>
              <a:rPr lang="es-ES_tradnl" sz="1400" dirty="0" smtClean="0"/>
              <a:t>)</a:t>
            </a:r>
            <a:endParaRPr lang="es-ES_tradnl" sz="1400" dirty="0"/>
          </a:p>
        </p:txBody>
      </p:sp>
      <p:cxnSp>
        <p:nvCxnSpPr>
          <p:cNvPr id="7" name="Conector recto de flecha 6">
            <a:extLst>
              <a:ext uri="{FF2B5EF4-FFF2-40B4-BE49-F238E27FC236}">
                <a16:creationId xmlns="" xmlns:a16="http://schemas.microsoft.com/office/drawing/2014/main" id="{5A936545-2052-4630-BA1F-3E8523995023}"/>
              </a:ext>
            </a:extLst>
          </p:cNvPr>
          <p:cNvCxnSpPr/>
          <p:nvPr/>
        </p:nvCxnSpPr>
        <p:spPr>
          <a:xfrm flipV="1">
            <a:off x="8531124" y="3206839"/>
            <a:ext cx="728786" cy="7964"/>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8" name="Título 1"/>
          <p:cNvSpPr>
            <a:spLocks noGrp="1"/>
          </p:cNvSpPr>
          <p:nvPr>
            <p:ph type="title"/>
          </p:nvPr>
        </p:nvSpPr>
        <p:spPr>
          <a:xfrm>
            <a:off x="1157807" y="644095"/>
            <a:ext cx="6891490" cy="360457"/>
          </a:xfrm>
        </p:spPr>
        <p:txBody>
          <a:bodyPr>
            <a:normAutofit fontScale="90000"/>
          </a:bodyPr>
          <a:lstStyle/>
          <a:p>
            <a:r>
              <a:rPr lang="es-ES_tradnl" dirty="0">
                <a:latin typeface="Century Gothic" panose="020B0502020202020204" pitchFamily="34" charset="0"/>
              </a:rPr>
              <a:t>Capítulo 1: Características generales de la PP o PR</a:t>
            </a:r>
          </a:p>
        </p:txBody>
      </p:sp>
    </p:spTree>
    <p:extLst>
      <p:ext uri="{BB962C8B-B14F-4D97-AF65-F5344CB8AC3E}">
        <p14:creationId xmlns:p14="http://schemas.microsoft.com/office/powerpoint/2010/main" val="19412011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a:xfrm>
            <a:off x="1072266" y="450911"/>
            <a:ext cx="8300503" cy="530024"/>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r>
              <a:rPr lang="es-ES_tradnl" dirty="0" smtClean="0">
                <a:latin typeface="Century Gothic" panose="020B0502020202020204" pitchFamily="34" charset="0"/>
              </a:rPr>
              <a:t>Capítulo 1: Características generales de la PP o PR</a:t>
            </a:r>
            <a:endParaRPr lang="es-ES_tradnl" dirty="0">
              <a:latin typeface="Century Gothic" panose="020B0502020202020204" pitchFamily="34" charset="0"/>
            </a:endParaRPr>
          </a:p>
        </p:txBody>
      </p:sp>
      <p:sp>
        <p:nvSpPr>
          <p:cNvPr id="5" name="Marcador de contenido 5">
            <a:extLst>
              <a:ext uri="{FF2B5EF4-FFF2-40B4-BE49-F238E27FC236}">
                <a16:creationId xmlns:a16="http://schemas.microsoft.com/office/drawing/2014/main" xmlns="" id="{557B9928-99B8-FF3F-85C8-6F47564819BC}"/>
              </a:ext>
            </a:extLst>
          </p:cNvPr>
          <p:cNvSpPr txBox="1">
            <a:spLocks/>
          </p:cNvSpPr>
          <p:nvPr/>
        </p:nvSpPr>
        <p:spPr>
          <a:xfrm>
            <a:off x="1064340" y="1175772"/>
            <a:ext cx="5496746" cy="45048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sz="1600" b="1" dirty="0"/>
              <a:t>Pregunta 09</a:t>
            </a:r>
          </a:p>
        </p:txBody>
      </p:sp>
      <p:sp>
        <p:nvSpPr>
          <p:cNvPr id="6" name="Marcador de contenido 5">
            <a:extLst>
              <a:ext uri="{FF2B5EF4-FFF2-40B4-BE49-F238E27FC236}">
                <a16:creationId xmlns:a16="http://schemas.microsoft.com/office/drawing/2014/main" xmlns="" id="{5D1163BC-7C2B-6E13-0BC6-7203B8774B70}"/>
              </a:ext>
            </a:extLst>
          </p:cNvPr>
          <p:cNvSpPr txBox="1">
            <a:spLocks/>
          </p:cNvSpPr>
          <p:nvPr/>
        </p:nvSpPr>
        <p:spPr>
          <a:xfrm>
            <a:off x="1064339" y="1585285"/>
            <a:ext cx="8128126" cy="45048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s-MX" sz="1400" dirty="0"/>
              <a:t>Escriba en el casillero con clave 101 </a:t>
            </a:r>
            <a:r>
              <a:rPr lang="es-MX" sz="1400" b="1" dirty="0"/>
              <a:t>el número en años cumplidos </a:t>
            </a:r>
            <a:r>
              <a:rPr lang="es-MX" sz="1400" dirty="0"/>
              <a:t>que tiene la Persona Responsable o Productora, recuerde que el período de referencia es el día de la entrevista.</a:t>
            </a:r>
            <a:endParaRPr lang="es-ES_tradnl" sz="1400" dirty="0"/>
          </a:p>
        </p:txBody>
      </p:sp>
      <p:pic>
        <p:nvPicPr>
          <p:cNvPr id="7" name="Imagen 6">
            <a:extLst>
              <a:ext uri="{FF2B5EF4-FFF2-40B4-BE49-F238E27FC236}">
                <a16:creationId xmlns:a16="http://schemas.microsoft.com/office/drawing/2014/main" xmlns="" id="{B33DDB4E-F756-A704-FCCA-ABBE9AC721C4}"/>
              </a:ext>
            </a:extLst>
          </p:cNvPr>
          <p:cNvPicPr>
            <a:picLocks noChangeAspect="1"/>
          </p:cNvPicPr>
          <p:nvPr/>
        </p:nvPicPr>
        <p:blipFill>
          <a:blip r:embed="rId2"/>
          <a:stretch>
            <a:fillRect/>
          </a:stretch>
        </p:blipFill>
        <p:spPr>
          <a:xfrm>
            <a:off x="9905408" y="1332467"/>
            <a:ext cx="1533739" cy="552527"/>
          </a:xfrm>
          <a:prstGeom prst="rect">
            <a:avLst/>
          </a:prstGeom>
        </p:spPr>
      </p:pic>
      <p:sp>
        <p:nvSpPr>
          <p:cNvPr id="8" name="Marcador de contenido 5">
            <a:extLst>
              <a:ext uri="{FF2B5EF4-FFF2-40B4-BE49-F238E27FC236}">
                <a16:creationId xmlns:a16="http://schemas.microsoft.com/office/drawing/2014/main" xmlns="" id="{5ACEF5F1-98B9-4C72-482C-8571EE47FA7D}"/>
              </a:ext>
            </a:extLst>
          </p:cNvPr>
          <p:cNvSpPr txBox="1">
            <a:spLocks/>
          </p:cNvSpPr>
          <p:nvPr/>
        </p:nvSpPr>
        <p:spPr>
          <a:xfrm>
            <a:off x="1064339" y="2106509"/>
            <a:ext cx="5496746" cy="45048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sz="1600" b="1" dirty="0"/>
              <a:t>Pregunta 10</a:t>
            </a:r>
          </a:p>
        </p:txBody>
      </p:sp>
      <p:sp>
        <p:nvSpPr>
          <p:cNvPr id="9" name="Marcador de contenido 5">
            <a:extLst>
              <a:ext uri="{FF2B5EF4-FFF2-40B4-BE49-F238E27FC236}">
                <a16:creationId xmlns:a16="http://schemas.microsoft.com/office/drawing/2014/main" xmlns="" id="{66FAD5B7-F68F-261D-A018-440164C17D28}"/>
              </a:ext>
            </a:extLst>
          </p:cNvPr>
          <p:cNvSpPr txBox="1">
            <a:spLocks/>
          </p:cNvSpPr>
          <p:nvPr/>
        </p:nvSpPr>
        <p:spPr>
          <a:xfrm>
            <a:off x="1064338" y="2527745"/>
            <a:ext cx="8128126" cy="45048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s-MX" sz="1400" b="1" dirty="0"/>
              <a:t>Auto identificación étnica.- </a:t>
            </a:r>
            <a:r>
              <a:rPr lang="es-MX" sz="1400" dirty="0"/>
              <a:t>Es el derecho de toda persona a decidir de manera libre y voluntaria su pertenencia a una nacionalidad o pueblo.</a:t>
            </a:r>
            <a:endParaRPr lang="es-ES_tradnl" sz="1400" dirty="0"/>
          </a:p>
        </p:txBody>
      </p:sp>
      <p:pic>
        <p:nvPicPr>
          <p:cNvPr id="10" name="Imagen 9">
            <a:extLst>
              <a:ext uri="{FF2B5EF4-FFF2-40B4-BE49-F238E27FC236}">
                <a16:creationId xmlns:a16="http://schemas.microsoft.com/office/drawing/2014/main" xmlns="" id="{FED9A088-1C4A-604D-2424-2B4DD73B8478}"/>
              </a:ext>
            </a:extLst>
          </p:cNvPr>
          <p:cNvPicPr>
            <a:picLocks noChangeAspect="1"/>
          </p:cNvPicPr>
          <p:nvPr/>
        </p:nvPicPr>
        <p:blipFill>
          <a:blip r:embed="rId3"/>
          <a:stretch>
            <a:fillRect/>
          </a:stretch>
        </p:blipFill>
        <p:spPr>
          <a:xfrm>
            <a:off x="9394812" y="2059217"/>
            <a:ext cx="2554930" cy="1000764"/>
          </a:xfrm>
          <a:prstGeom prst="rect">
            <a:avLst/>
          </a:prstGeom>
        </p:spPr>
      </p:pic>
      <p:sp>
        <p:nvSpPr>
          <p:cNvPr id="11" name="Marcador de contenido 5">
            <a:extLst>
              <a:ext uri="{FF2B5EF4-FFF2-40B4-BE49-F238E27FC236}">
                <a16:creationId xmlns:a16="http://schemas.microsoft.com/office/drawing/2014/main" xmlns="" id="{0620C139-1F73-A722-1270-FD1754DE9ED0}"/>
              </a:ext>
            </a:extLst>
          </p:cNvPr>
          <p:cNvSpPr txBox="1">
            <a:spLocks/>
          </p:cNvSpPr>
          <p:nvPr/>
        </p:nvSpPr>
        <p:spPr>
          <a:xfrm>
            <a:off x="1064339" y="3024752"/>
            <a:ext cx="5496746" cy="45048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sz="1600" b="1" dirty="0"/>
              <a:t>Pregunta 11</a:t>
            </a:r>
          </a:p>
        </p:txBody>
      </p:sp>
      <p:sp>
        <p:nvSpPr>
          <p:cNvPr id="12" name="Marcador de contenido 5">
            <a:extLst>
              <a:ext uri="{FF2B5EF4-FFF2-40B4-BE49-F238E27FC236}">
                <a16:creationId xmlns:a16="http://schemas.microsoft.com/office/drawing/2014/main" xmlns="" id="{6820129D-80F6-6972-2CFB-D34D845608EA}"/>
              </a:ext>
            </a:extLst>
          </p:cNvPr>
          <p:cNvSpPr txBox="1">
            <a:spLocks/>
          </p:cNvSpPr>
          <p:nvPr/>
        </p:nvSpPr>
        <p:spPr>
          <a:xfrm>
            <a:off x="1064338" y="3445988"/>
            <a:ext cx="7494488" cy="45048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s-MX" sz="1400" dirty="0"/>
              <a:t>Se debe registrar el nivel de educación </a:t>
            </a:r>
            <a:r>
              <a:rPr lang="es-MX" sz="1400" b="1" dirty="0"/>
              <a:t>más alto que ha sido aprobado </a:t>
            </a:r>
            <a:r>
              <a:rPr lang="es-MX" sz="1400" dirty="0"/>
              <a:t>por la PP o PR, se han previsto los siguientes niveles de instrucción.</a:t>
            </a:r>
            <a:endParaRPr lang="es-ES_tradnl" sz="1400" dirty="0"/>
          </a:p>
        </p:txBody>
      </p:sp>
      <p:pic>
        <p:nvPicPr>
          <p:cNvPr id="13" name="Imagen 12">
            <a:extLst>
              <a:ext uri="{FF2B5EF4-FFF2-40B4-BE49-F238E27FC236}">
                <a16:creationId xmlns:a16="http://schemas.microsoft.com/office/drawing/2014/main" xmlns="" id="{3519DF7C-4370-FF61-5FCC-9FDA7603E628}"/>
              </a:ext>
            </a:extLst>
          </p:cNvPr>
          <p:cNvPicPr>
            <a:picLocks noChangeAspect="1"/>
          </p:cNvPicPr>
          <p:nvPr/>
        </p:nvPicPr>
        <p:blipFill>
          <a:blip r:embed="rId4"/>
          <a:stretch>
            <a:fillRect/>
          </a:stretch>
        </p:blipFill>
        <p:spPr>
          <a:xfrm>
            <a:off x="8676784" y="3354930"/>
            <a:ext cx="3515216" cy="600159"/>
          </a:xfrm>
          <a:prstGeom prst="rect">
            <a:avLst/>
          </a:prstGeom>
        </p:spPr>
      </p:pic>
      <p:sp>
        <p:nvSpPr>
          <p:cNvPr id="14" name="Marcador de contenido 5">
            <a:extLst>
              <a:ext uri="{FF2B5EF4-FFF2-40B4-BE49-F238E27FC236}">
                <a16:creationId xmlns:a16="http://schemas.microsoft.com/office/drawing/2014/main" xmlns="" id="{64370D54-EA14-167C-FB64-4F029C3539D5}"/>
              </a:ext>
            </a:extLst>
          </p:cNvPr>
          <p:cNvSpPr txBox="1">
            <a:spLocks/>
          </p:cNvSpPr>
          <p:nvPr/>
        </p:nvSpPr>
        <p:spPr>
          <a:xfrm>
            <a:off x="1064339" y="3914887"/>
            <a:ext cx="5496746" cy="45048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sz="1600" b="1" dirty="0"/>
              <a:t>Pregunta 12</a:t>
            </a:r>
          </a:p>
        </p:txBody>
      </p:sp>
      <p:sp>
        <p:nvSpPr>
          <p:cNvPr id="15" name="Marcador de contenido 5">
            <a:extLst>
              <a:ext uri="{FF2B5EF4-FFF2-40B4-BE49-F238E27FC236}">
                <a16:creationId xmlns:a16="http://schemas.microsoft.com/office/drawing/2014/main" xmlns="" id="{60020649-52D2-4A76-E2A7-EC796AFFB1C1}"/>
              </a:ext>
            </a:extLst>
          </p:cNvPr>
          <p:cNvSpPr txBox="1">
            <a:spLocks/>
          </p:cNvSpPr>
          <p:nvPr/>
        </p:nvSpPr>
        <p:spPr>
          <a:xfrm>
            <a:off x="1064338" y="4347845"/>
            <a:ext cx="8128126" cy="7397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s-MX" sz="1400" b="1" dirty="0"/>
              <a:t>Seguro social campesino.-  </a:t>
            </a:r>
            <a:r>
              <a:rPr lang="es-MX" sz="1400" dirty="0"/>
              <a:t>Es un Seguro especializado que protege a la población del sector rural y pescadores artesanales del Ecuador con programas de salud integrales en la enfermedad y maternidad en sus propias unidades médicas, en las del seguro de salud del IESS y/o en las del Ministerio de Salud.</a:t>
            </a:r>
            <a:endParaRPr lang="es-ES_tradnl" sz="1400" dirty="0"/>
          </a:p>
        </p:txBody>
      </p:sp>
      <p:pic>
        <p:nvPicPr>
          <p:cNvPr id="16" name="Imagen 15">
            <a:extLst>
              <a:ext uri="{FF2B5EF4-FFF2-40B4-BE49-F238E27FC236}">
                <a16:creationId xmlns:a16="http://schemas.microsoft.com/office/drawing/2014/main" xmlns="" id="{0AE531A7-F8C3-FCA2-E852-BFE7B8A6E1B2}"/>
              </a:ext>
            </a:extLst>
          </p:cNvPr>
          <p:cNvPicPr>
            <a:picLocks noChangeAspect="1"/>
          </p:cNvPicPr>
          <p:nvPr/>
        </p:nvPicPr>
        <p:blipFill>
          <a:blip r:embed="rId5"/>
          <a:stretch>
            <a:fillRect/>
          </a:stretch>
        </p:blipFill>
        <p:spPr>
          <a:xfrm>
            <a:off x="9610091" y="4423988"/>
            <a:ext cx="2124371" cy="514422"/>
          </a:xfrm>
          <a:prstGeom prst="rect">
            <a:avLst/>
          </a:prstGeom>
        </p:spPr>
      </p:pic>
      <p:sp>
        <p:nvSpPr>
          <p:cNvPr id="17" name="Marcador de contenido 5">
            <a:extLst>
              <a:ext uri="{FF2B5EF4-FFF2-40B4-BE49-F238E27FC236}">
                <a16:creationId xmlns:a16="http://schemas.microsoft.com/office/drawing/2014/main" xmlns="" id="{37BD1F5A-DAEA-9AA4-BD7B-A1EAFAC22A1B}"/>
              </a:ext>
            </a:extLst>
          </p:cNvPr>
          <p:cNvSpPr txBox="1">
            <a:spLocks/>
          </p:cNvSpPr>
          <p:nvPr/>
        </p:nvSpPr>
        <p:spPr>
          <a:xfrm>
            <a:off x="1064338" y="5172609"/>
            <a:ext cx="5496746" cy="45048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sz="1600" b="1" dirty="0"/>
              <a:t>Pregunta 13</a:t>
            </a:r>
          </a:p>
        </p:txBody>
      </p:sp>
      <p:sp>
        <p:nvSpPr>
          <p:cNvPr id="18" name="Marcador de contenido 5">
            <a:extLst>
              <a:ext uri="{FF2B5EF4-FFF2-40B4-BE49-F238E27FC236}">
                <a16:creationId xmlns:a16="http://schemas.microsoft.com/office/drawing/2014/main" xmlns="" id="{0954C517-4C18-2DE8-8014-197BFD9332EB}"/>
              </a:ext>
            </a:extLst>
          </p:cNvPr>
          <p:cNvSpPr txBox="1">
            <a:spLocks/>
          </p:cNvSpPr>
          <p:nvPr/>
        </p:nvSpPr>
        <p:spPr>
          <a:xfrm>
            <a:off x="1064340" y="5673554"/>
            <a:ext cx="8330472" cy="92255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s-MX" sz="1400" dirty="0"/>
              <a:t>Pregunte a la PP / PR si dispone de: un computador en el hogar o UPA (de escritorio o laptop); teléfono inteligente, y servicio de internet, registre 1 (Sí) en caso afirmativo, caso contrario registre 2 (No).</a:t>
            </a:r>
          </a:p>
          <a:p>
            <a:pPr algn="just"/>
            <a:r>
              <a:rPr lang="es-MX" sz="1400" dirty="0"/>
              <a:t>En caso de tener internet considere que tenga el dispositivo fijo (</a:t>
            </a:r>
            <a:r>
              <a:rPr lang="es-MX" sz="1400" dirty="0" err="1"/>
              <a:t>router</a:t>
            </a:r>
            <a:r>
              <a:rPr lang="es-MX" sz="1400" dirty="0"/>
              <a:t>), no se considera como acceso a internet, las redes sociales.</a:t>
            </a:r>
          </a:p>
        </p:txBody>
      </p:sp>
      <p:pic>
        <p:nvPicPr>
          <p:cNvPr id="19" name="Imagen 18">
            <a:extLst>
              <a:ext uri="{FF2B5EF4-FFF2-40B4-BE49-F238E27FC236}">
                <a16:creationId xmlns:a16="http://schemas.microsoft.com/office/drawing/2014/main" xmlns="" id="{46A64A81-8479-34C9-0659-EA071CCC65F9}"/>
              </a:ext>
            </a:extLst>
          </p:cNvPr>
          <p:cNvPicPr>
            <a:picLocks noChangeAspect="1"/>
          </p:cNvPicPr>
          <p:nvPr/>
        </p:nvPicPr>
        <p:blipFill>
          <a:blip r:embed="rId6"/>
          <a:stretch>
            <a:fillRect/>
          </a:stretch>
        </p:blipFill>
        <p:spPr>
          <a:xfrm>
            <a:off x="9610091" y="5586121"/>
            <a:ext cx="2248214" cy="905001"/>
          </a:xfrm>
          <a:prstGeom prst="rect">
            <a:avLst/>
          </a:prstGeom>
        </p:spPr>
      </p:pic>
    </p:spTree>
    <p:extLst>
      <p:ext uri="{BB962C8B-B14F-4D97-AF65-F5344CB8AC3E}">
        <p14:creationId xmlns:p14="http://schemas.microsoft.com/office/powerpoint/2010/main" val="6289239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a:xfrm>
            <a:off x="1053438" y="548788"/>
            <a:ext cx="7227771" cy="53002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r>
              <a:rPr lang="es-ES" sz="2400" dirty="0" smtClean="0">
                <a:latin typeface="Century Gothic" panose="020B0502020202020204" pitchFamily="34" charset="0"/>
              </a:rPr>
              <a:t>Principales problemas encontrados en la ESPAC 2024</a:t>
            </a:r>
            <a:endParaRPr lang="es-EC" sz="2400" dirty="0">
              <a:latin typeface="Century Gothic" panose="020B0502020202020204" pitchFamily="34" charset="0"/>
            </a:endParaRPr>
          </a:p>
        </p:txBody>
      </p:sp>
      <p:graphicFrame>
        <p:nvGraphicFramePr>
          <p:cNvPr id="5" name="5 Diagrama"/>
          <p:cNvGraphicFramePr/>
          <p:nvPr>
            <p:extLst>
              <p:ext uri="{D42A27DB-BD31-4B8C-83A1-F6EECF244321}">
                <p14:modId xmlns:p14="http://schemas.microsoft.com/office/powerpoint/2010/main" val="814639540"/>
              </p:ext>
            </p:extLst>
          </p:nvPr>
        </p:nvGraphicFramePr>
        <p:xfrm>
          <a:off x="605078" y="1510327"/>
          <a:ext cx="10950452" cy="51224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7189213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contenido 5">
            <a:extLst>
              <a:ext uri="{FF2B5EF4-FFF2-40B4-BE49-F238E27FC236}">
                <a16:creationId xmlns:a16="http://schemas.microsoft.com/office/drawing/2014/main" xmlns="" id="{557B9928-99B8-FF3F-85C8-6F47564819BC}"/>
              </a:ext>
            </a:extLst>
          </p:cNvPr>
          <p:cNvSpPr txBox="1">
            <a:spLocks/>
          </p:cNvSpPr>
          <p:nvPr/>
        </p:nvSpPr>
        <p:spPr>
          <a:xfrm>
            <a:off x="1149880" y="1195587"/>
            <a:ext cx="5496746" cy="45048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sz="1600" b="1" dirty="0"/>
              <a:t>Pregunta 14</a:t>
            </a:r>
          </a:p>
        </p:txBody>
      </p:sp>
      <p:sp>
        <p:nvSpPr>
          <p:cNvPr id="6" name="Marcador de contenido 5">
            <a:extLst>
              <a:ext uri="{FF2B5EF4-FFF2-40B4-BE49-F238E27FC236}">
                <a16:creationId xmlns:a16="http://schemas.microsoft.com/office/drawing/2014/main" xmlns="" id="{5D1163BC-7C2B-6E13-0BC6-7203B8774B70}"/>
              </a:ext>
            </a:extLst>
          </p:cNvPr>
          <p:cNvSpPr txBox="1">
            <a:spLocks/>
          </p:cNvSpPr>
          <p:nvPr/>
        </p:nvSpPr>
        <p:spPr>
          <a:xfrm>
            <a:off x="1149880" y="1526170"/>
            <a:ext cx="10565933" cy="1915291"/>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spcBef>
                <a:spcPts val="600"/>
              </a:spcBef>
            </a:pPr>
            <a:r>
              <a:rPr lang="es-MX" sz="1400" dirty="0"/>
              <a:t>Registre en el casillero el código 1 si la Persona Responsable o Productora proporciona el número de cédula, caso contrario el código 2 si se trata del RUC. </a:t>
            </a:r>
          </a:p>
          <a:p>
            <a:pPr algn="just">
              <a:spcBef>
                <a:spcPts val="600"/>
              </a:spcBef>
            </a:pPr>
            <a:r>
              <a:rPr lang="es-MX" sz="1400" dirty="0"/>
              <a:t>Para los casos especiales como: rechazo a proporcionar esta información, olvido del número, por encontrarse lejos del lugar donde tiene éste documento, o el informante desconoce el número de la Persona Responsable o Productora, registrar el código 1 y 9999999999, además deberá REGISTRAR EN OBSERVACIONES la causa por la que no se obtuvo en número de cédula.</a:t>
            </a:r>
          </a:p>
          <a:p>
            <a:pPr algn="just">
              <a:spcBef>
                <a:spcPts val="600"/>
              </a:spcBef>
            </a:pPr>
            <a:r>
              <a:rPr lang="es-MX" sz="1400" dirty="0"/>
              <a:t>En los casilleros siguientes, registre el número de cédula (10 dígitos) o RUC (13 dígitos) de la persona responsable o productora.</a:t>
            </a:r>
          </a:p>
        </p:txBody>
      </p:sp>
      <p:sp>
        <p:nvSpPr>
          <p:cNvPr id="7" name="Marcador de contenido 5">
            <a:extLst>
              <a:ext uri="{FF2B5EF4-FFF2-40B4-BE49-F238E27FC236}">
                <a16:creationId xmlns:a16="http://schemas.microsoft.com/office/drawing/2014/main" xmlns="" id="{64370D54-EA14-167C-FB64-4F029C3539D5}"/>
              </a:ext>
            </a:extLst>
          </p:cNvPr>
          <p:cNvSpPr txBox="1">
            <a:spLocks/>
          </p:cNvSpPr>
          <p:nvPr/>
        </p:nvSpPr>
        <p:spPr>
          <a:xfrm>
            <a:off x="1149880" y="3934742"/>
            <a:ext cx="5496746" cy="45048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sz="1600" b="1" dirty="0"/>
              <a:t>Pregunta 15</a:t>
            </a:r>
          </a:p>
        </p:txBody>
      </p:sp>
      <p:sp>
        <p:nvSpPr>
          <p:cNvPr id="8" name="Marcador de contenido 5">
            <a:extLst>
              <a:ext uri="{FF2B5EF4-FFF2-40B4-BE49-F238E27FC236}">
                <a16:creationId xmlns:a16="http://schemas.microsoft.com/office/drawing/2014/main" xmlns="" id="{0954C517-4C18-2DE8-8014-197BFD9332EB}"/>
              </a:ext>
            </a:extLst>
          </p:cNvPr>
          <p:cNvSpPr txBox="1">
            <a:spLocks/>
          </p:cNvSpPr>
          <p:nvPr/>
        </p:nvSpPr>
        <p:spPr>
          <a:xfrm>
            <a:off x="1149879" y="4264485"/>
            <a:ext cx="10565932" cy="228923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spcBef>
                <a:spcPts val="600"/>
              </a:spcBef>
            </a:pPr>
            <a:r>
              <a:rPr lang="es-MX" sz="1400" dirty="0"/>
              <a:t>Registre en el espacio correspondiente la superficie total de todos los terrenos que se encuentren dentro y fuera del segmento investigado a cargo de una persona, sea productora o no, que estén manejados o administrados bajo una dirección o gerencia única; independientemente de su forma de tenencia y de su ubicación geográfica dentro de la misma provincia.</a:t>
            </a:r>
          </a:p>
          <a:p>
            <a:pPr algn="just">
              <a:spcBef>
                <a:spcPts val="600"/>
              </a:spcBef>
            </a:pPr>
            <a:r>
              <a:rPr lang="es-MX" sz="1400" dirty="0"/>
              <a:t>En el siguiente casillero escriba el código correspondiente a la unidad de medida de la superficie declarada por el informante: 1 para Hectáreas, 2 para Cuadras y 3 para metros cuadrados (m2) de acuerdo a las equivalencias descritas.</a:t>
            </a:r>
          </a:p>
          <a:p>
            <a:pPr algn="just">
              <a:spcBef>
                <a:spcPts val="600"/>
              </a:spcBef>
            </a:pPr>
            <a:r>
              <a:rPr lang="es-MX" sz="1400" dirty="0"/>
              <a:t>Siempre que registre datos de superficie, utilice la misma unidad de medida en todo el cuestionario y con dos (2) decimales mismos que se colocarán después de las líneas entrecortadas que reemplazan a las comas o puntos que separan enteros de decimales.</a:t>
            </a:r>
          </a:p>
        </p:txBody>
      </p:sp>
      <p:pic>
        <p:nvPicPr>
          <p:cNvPr id="9" name="Imagen 8">
            <a:extLst>
              <a:ext uri="{FF2B5EF4-FFF2-40B4-BE49-F238E27FC236}">
                <a16:creationId xmlns:a16="http://schemas.microsoft.com/office/drawing/2014/main" xmlns="" id="{F75FAC02-8891-3E97-BADF-AEDB9985EE3B}"/>
              </a:ext>
            </a:extLst>
          </p:cNvPr>
          <p:cNvPicPr>
            <a:picLocks noChangeAspect="1"/>
          </p:cNvPicPr>
          <p:nvPr/>
        </p:nvPicPr>
        <p:blipFill>
          <a:blip r:embed="rId2"/>
          <a:stretch>
            <a:fillRect/>
          </a:stretch>
        </p:blipFill>
        <p:spPr>
          <a:xfrm>
            <a:off x="3589055" y="3353861"/>
            <a:ext cx="6687483" cy="876422"/>
          </a:xfrm>
          <a:prstGeom prst="rect">
            <a:avLst/>
          </a:prstGeom>
        </p:spPr>
      </p:pic>
      <p:sp>
        <p:nvSpPr>
          <p:cNvPr id="10" name="Título 1"/>
          <p:cNvSpPr>
            <a:spLocks noGrp="1"/>
          </p:cNvSpPr>
          <p:nvPr>
            <p:ph type="title"/>
          </p:nvPr>
        </p:nvSpPr>
        <p:spPr>
          <a:xfrm>
            <a:off x="1079195" y="445756"/>
            <a:ext cx="7227771" cy="530024"/>
          </a:xfrm>
        </p:spPr>
        <p:txBody>
          <a:bodyPr>
            <a:noAutofit/>
          </a:bodyPr>
          <a:lstStyle/>
          <a:p>
            <a:r>
              <a:rPr lang="es-ES_tradnl" sz="2700" dirty="0">
                <a:latin typeface="Century Gothic" panose="020B0502020202020204" pitchFamily="34" charset="0"/>
              </a:rPr>
              <a:t>Capítulo 1: Características generales de la PP o PR</a:t>
            </a:r>
            <a:endParaRPr lang="es-EC" sz="2700" dirty="0">
              <a:latin typeface="Century Gothic" panose="020B0502020202020204" pitchFamily="34" charset="0"/>
            </a:endParaRPr>
          </a:p>
        </p:txBody>
      </p:sp>
    </p:spTree>
    <p:extLst>
      <p:ext uri="{BB962C8B-B14F-4D97-AF65-F5344CB8AC3E}">
        <p14:creationId xmlns:p14="http://schemas.microsoft.com/office/powerpoint/2010/main" val="9566493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2581637" y="2693258"/>
            <a:ext cx="7605551" cy="829703"/>
          </a:xfrm>
        </p:spPr>
        <p:txBody>
          <a:bodyPr>
            <a:normAutofit fontScale="90000"/>
          </a:bodyPr>
          <a:lstStyle/>
          <a:p>
            <a:r>
              <a:rPr lang="es-ES_tradnl" sz="4000" dirty="0">
                <a:latin typeface="Century Gothic" panose="020B0502020202020204" pitchFamily="34" charset="0"/>
              </a:rPr>
              <a:t>Capítulo 2.-Cultivos, </a:t>
            </a:r>
            <a:r>
              <a:rPr lang="es-ES_tradnl" sz="4000" dirty="0" smtClean="0">
                <a:latin typeface="Century Gothic" panose="020B0502020202020204" pitchFamily="34" charset="0"/>
              </a:rPr>
              <a:t>uso de suelo y superficie de los terrenos</a:t>
            </a:r>
            <a:endParaRPr lang="es-EC" sz="4000" dirty="0">
              <a:latin typeface="Century Gothic" panose="020B0502020202020204" pitchFamily="34" charset="0"/>
            </a:endParaRPr>
          </a:p>
        </p:txBody>
      </p:sp>
      <p:sp>
        <p:nvSpPr>
          <p:cNvPr id="5" name="Marcador de texto 2"/>
          <p:cNvSpPr>
            <a:spLocks noGrp="1"/>
          </p:cNvSpPr>
          <p:nvPr>
            <p:ph type="body" sz="quarter" idx="11"/>
          </p:nvPr>
        </p:nvSpPr>
        <p:spPr>
          <a:xfrm>
            <a:off x="2480189" y="3610498"/>
            <a:ext cx="7077075" cy="628650"/>
          </a:xfrm>
        </p:spPr>
        <p:txBody>
          <a:bodyPr/>
          <a:lstStyle/>
          <a:p>
            <a:r>
              <a:rPr lang="es-ES" dirty="0" smtClean="0">
                <a:latin typeface="Century Gothic" panose="020B0502020202020204" pitchFamily="34" charset="0"/>
              </a:rPr>
              <a:t>ESPAC</a:t>
            </a:r>
          </a:p>
        </p:txBody>
      </p:sp>
    </p:spTree>
    <p:extLst>
      <p:ext uri="{BB962C8B-B14F-4D97-AF65-F5344CB8AC3E}">
        <p14:creationId xmlns:p14="http://schemas.microsoft.com/office/powerpoint/2010/main" val="13342695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1011133" y="386930"/>
            <a:ext cx="8358187" cy="530024"/>
          </a:xfrm>
        </p:spPr>
        <p:txBody>
          <a:bodyPr>
            <a:normAutofit fontScale="90000"/>
          </a:bodyPr>
          <a:lstStyle/>
          <a:p>
            <a:r>
              <a:rPr lang="es-ES_tradnl" dirty="0">
                <a:latin typeface="Century Gothic" panose="020B0502020202020204" pitchFamily="34" charset="0"/>
              </a:rPr>
              <a:t>Capítulo 2: Cultivos, uso del suelo y superficie</a:t>
            </a:r>
          </a:p>
        </p:txBody>
      </p:sp>
      <p:sp>
        <p:nvSpPr>
          <p:cNvPr id="5" name="Marcador de contenido 5"/>
          <p:cNvSpPr txBox="1">
            <a:spLocks/>
          </p:cNvSpPr>
          <p:nvPr/>
        </p:nvSpPr>
        <p:spPr>
          <a:xfrm>
            <a:off x="350532" y="2840778"/>
            <a:ext cx="5496746" cy="45048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s-ES_tradnl" sz="1400" b="1" dirty="0"/>
              <a:t>Pregunta 03 ¿Cuáles son los cultivos, superficies y tenencia de cada uno de los terrenos dentro y fuera del SM</a:t>
            </a:r>
          </a:p>
        </p:txBody>
      </p:sp>
      <p:sp>
        <p:nvSpPr>
          <p:cNvPr id="6" name="CuadroTexto 5">
            <a:extLst>
              <a:ext uri="{FF2B5EF4-FFF2-40B4-BE49-F238E27FC236}">
                <a16:creationId xmlns="" xmlns:a16="http://schemas.microsoft.com/office/drawing/2014/main" id="{9ECFD9F7-9F7C-4908-B188-79136114032C}"/>
              </a:ext>
            </a:extLst>
          </p:cNvPr>
          <p:cNvSpPr txBox="1"/>
          <p:nvPr/>
        </p:nvSpPr>
        <p:spPr>
          <a:xfrm>
            <a:off x="350532" y="3314258"/>
            <a:ext cx="4750127" cy="523220"/>
          </a:xfrm>
          <a:prstGeom prst="rect">
            <a:avLst/>
          </a:prstGeom>
          <a:noFill/>
        </p:spPr>
        <p:txBody>
          <a:bodyPr wrap="square" rtlCol="0">
            <a:spAutoFit/>
          </a:bodyPr>
          <a:lstStyle/>
          <a:p>
            <a:pPr marL="342900" indent="-342900">
              <a:buFontTx/>
              <a:buAutoNum type="arabicPeriod"/>
            </a:pPr>
            <a:r>
              <a:rPr lang="es-MX" sz="1400" b="1" dirty="0"/>
              <a:t>Límites del SM: </a:t>
            </a:r>
            <a:r>
              <a:rPr lang="es-MX" sz="1400" dirty="0"/>
              <a:t>Se debe registrar primero los terrenos dentro y luego los terrenos fuera</a:t>
            </a:r>
            <a:endParaRPr lang="es-EC" sz="1400" dirty="0"/>
          </a:p>
        </p:txBody>
      </p:sp>
      <p:pic>
        <p:nvPicPr>
          <p:cNvPr id="7" name="Imagen 6">
            <a:extLst>
              <a:ext uri="{FF2B5EF4-FFF2-40B4-BE49-F238E27FC236}">
                <a16:creationId xmlns="" xmlns:a16="http://schemas.microsoft.com/office/drawing/2014/main" id="{400214B1-7DD4-4A34-88D3-54AB0B9251F8}"/>
              </a:ext>
            </a:extLst>
          </p:cNvPr>
          <p:cNvPicPr>
            <a:picLocks noChangeAspect="1"/>
          </p:cNvPicPr>
          <p:nvPr/>
        </p:nvPicPr>
        <p:blipFill rotWithShape="1">
          <a:blip r:embed="rId2"/>
          <a:srcRect r="56154"/>
          <a:stretch/>
        </p:blipFill>
        <p:spPr>
          <a:xfrm>
            <a:off x="344216" y="3907366"/>
            <a:ext cx="2639594" cy="1600033"/>
          </a:xfrm>
          <a:prstGeom prst="rect">
            <a:avLst/>
          </a:prstGeom>
        </p:spPr>
      </p:pic>
      <p:pic>
        <p:nvPicPr>
          <p:cNvPr id="8" name="Imagen 7">
            <a:extLst>
              <a:ext uri="{FF2B5EF4-FFF2-40B4-BE49-F238E27FC236}">
                <a16:creationId xmlns="" xmlns:a16="http://schemas.microsoft.com/office/drawing/2014/main" id="{44C2F83B-9428-4A10-9B42-0FF8D0796F8F}"/>
              </a:ext>
            </a:extLst>
          </p:cNvPr>
          <p:cNvPicPr>
            <a:picLocks noChangeAspect="1"/>
          </p:cNvPicPr>
          <p:nvPr/>
        </p:nvPicPr>
        <p:blipFill rotWithShape="1">
          <a:blip r:embed="rId3"/>
          <a:srcRect r="62133"/>
          <a:stretch/>
        </p:blipFill>
        <p:spPr>
          <a:xfrm>
            <a:off x="3338598" y="3907366"/>
            <a:ext cx="2368724" cy="1645130"/>
          </a:xfrm>
          <a:prstGeom prst="rect">
            <a:avLst/>
          </a:prstGeom>
        </p:spPr>
      </p:pic>
      <p:sp>
        <p:nvSpPr>
          <p:cNvPr id="9" name="CuadroTexto 8">
            <a:extLst>
              <a:ext uri="{FF2B5EF4-FFF2-40B4-BE49-F238E27FC236}">
                <a16:creationId xmlns="" xmlns:a16="http://schemas.microsoft.com/office/drawing/2014/main" id="{D9D1DD92-6AF9-442C-993B-3E28468C1540}"/>
              </a:ext>
            </a:extLst>
          </p:cNvPr>
          <p:cNvSpPr txBox="1"/>
          <p:nvPr/>
        </p:nvSpPr>
        <p:spPr>
          <a:xfrm>
            <a:off x="881110" y="5507399"/>
            <a:ext cx="2748373" cy="369332"/>
          </a:xfrm>
          <a:prstGeom prst="rect">
            <a:avLst/>
          </a:prstGeom>
          <a:noFill/>
        </p:spPr>
        <p:txBody>
          <a:bodyPr wrap="square" rtlCol="0">
            <a:spAutoFit/>
          </a:bodyPr>
          <a:lstStyle/>
          <a:p>
            <a:r>
              <a:rPr lang="es-MX" b="1" dirty="0">
                <a:solidFill>
                  <a:schemeClr val="tx1">
                    <a:lumMod val="65000"/>
                    <a:lumOff val="35000"/>
                  </a:schemeClr>
                </a:solidFill>
              </a:rPr>
              <a:t>Bien registrado </a:t>
            </a:r>
            <a:endParaRPr lang="es-EC" b="1" dirty="0">
              <a:solidFill>
                <a:schemeClr val="tx1">
                  <a:lumMod val="65000"/>
                  <a:lumOff val="35000"/>
                </a:schemeClr>
              </a:solidFill>
            </a:endParaRPr>
          </a:p>
        </p:txBody>
      </p:sp>
      <p:sp>
        <p:nvSpPr>
          <p:cNvPr id="10" name="CuadroTexto 9">
            <a:extLst>
              <a:ext uri="{FF2B5EF4-FFF2-40B4-BE49-F238E27FC236}">
                <a16:creationId xmlns="" xmlns:a16="http://schemas.microsoft.com/office/drawing/2014/main" id="{8AFAD014-60C4-475E-ABDF-833BBDC1221E}"/>
              </a:ext>
            </a:extLst>
          </p:cNvPr>
          <p:cNvSpPr txBox="1"/>
          <p:nvPr/>
        </p:nvSpPr>
        <p:spPr>
          <a:xfrm>
            <a:off x="3736046" y="5507360"/>
            <a:ext cx="2748373" cy="369332"/>
          </a:xfrm>
          <a:prstGeom prst="rect">
            <a:avLst/>
          </a:prstGeom>
          <a:noFill/>
        </p:spPr>
        <p:txBody>
          <a:bodyPr wrap="square" rtlCol="0">
            <a:spAutoFit/>
          </a:bodyPr>
          <a:lstStyle/>
          <a:p>
            <a:r>
              <a:rPr lang="es-MX" b="1" dirty="0">
                <a:solidFill>
                  <a:schemeClr val="tx1">
                    <a:lumMod val="65000"/>
                    <a:lumOff val="35000"/>
                  </a:schemeClr>
                </a:solidFill>
              </a:rPr>
              <a:t>Mal registrado </a:t>
            </a:r>
            <a:endParaRPr lang="es-EC" b="1" dirty="0">
              <a:solidFill>
                <a:schemeClr val="tx1">
                  <a:lumMod val="65000"/>
                  <a:lumOff val="35000"/>
                </a:schemeClr>
              </a:solidFill>
            </a:endParaRPr>
          </a:p>
        </p:txBody>
      </p:sp>
      <p:pic>
        <p:nvPicPr>
          <p:cNvPr id="11" name="Picture 2" descr="VISTO BUENO - TAXSTRATEGY S.A.">
            <a:extLst>
              <a:ext uri="{FF2B5EF4-FFF2-40B4-BE49-F238E27FC236}">
                <a16:creationId xmlns="" xmlns:a16="http://schemas.microsoft.com/office/drawing/2014/main" id="{43A2FACB-CB40-4686-9417-AD9E0DD5C12D}"/>
              </a:ext>
            </a:extLst>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27941" y="5905447"/>
            <a:ext cx="1272143" cy="954107"/>
          </a:xfrm>
          <a:prstGeom prst="rect">
            <a:avLst/>
          </a:prstGeom>
          <a:noFill/>
          <a:extLst>
            <a:ext uri="{909E8E84-426E-40DD-AFC4-6F175D3DCCD1}">
              <a14:hiddenFill xmlns:a14="http://schemas.microsoft.com/office/drawing/2010/main">
                <a:solidFill>
                  <a:srgbClr val="FFFFFF"/>
                </a:solidFill>
              </a14:hiddenFill>
            </a:ext>
          </a:extLst>
        </p:spPr>
      </p:pic>
      <p:pic>
        <p:nvPicPr>
          <p:cNvPr id="12" name="Imagen 11">
            <a:extLst>
              <a:ext uri="{FF2B5EF4-FFF2-40B4-BE49-F238E27FC236}">
                <a16:creationId xmlns="" xmlns:a16="http://schemas.microsoft.com/office/drawing/2014/main" id="{6DFD6609-8932-4D26-9FB4-CBAC884F94E8}"/>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067625" y="5905447"/>
            <a:ext cx="1033034" cy="835556"/>
          </a:xfrm>
          <a:prstGeom prst="rect">
            <a:avLst/>
          </a:prstGeom>
        </p:spPr>
      </p:pic>
      <p:sp>
        <p:nvSpPr>
          <p:cNvPr id="13" name="CuadroTexto 12">
            <a:extLst>
              <a:ext uri="{FF2B5EF4-FFF2-40B4-BE49-F238E27FC236}">
                <a16:creationId xmlns="" xmlns:a16="http://schemas.microsoft.com/office/drawing/2014/main" id="{210CE3C8-273C-4706-A47A-E5B2B4EE7FD1}"/>
              </a:ext>
            </a:extLst>
          </p:cNvPr>
          <p:cNvSpPr txBox="1"/>
          <p:nvPr/>
        </p:nvSpPr>
        <p:spPr>
          <a:xfrm>
            <a:off x="6165965" y="1215884"/>
            <a:ext cx="5587839" cy="1169551"/>
          </a:xfrm>
          <a:prstGeom prst="rect">
            <a:avLst/>
          </a:prstGeom>
          <a:noFill/>
        </p:spPr>
        <p:txBody>
          <a:bodyPr wrap="square" rtlCol="0">
            <a:spAutoFit/>
          </a:bodyPr>
          <a:lstStyle/>
          <a:p>
            <a:pPr algn="just"/>
            <a:r>
              <a:rPr lang="es-MX" sz="1400" b="1" dirty="0"/>
              <a:t>2. Nombre del cultivo: </a:t>
            </a:r>
            <a:r>
              <a:rPr lang="es-MX" sz="1400" dirty="0"/>
              <a:t>En cultivos que se cosechan y se vendan en diferente estado primario, el nombre debe ir acompañado del estado primario en que se cosecha. La codificación en la ortofoto debe ser de acuerdo a lo registrado en este capítulo.</a:t>
            </a:r>
            <a:endParaRPr lang="es-EC" sz="1400" dirty="0"/>
          </a:p>
        </p:txBody>
      </p:sp>
      <p:sp>
        <p:nvSpPr>
          <p:cNvPr id="14" name="Flecha: hacia abajo 36">
            <a:extLst>
              <a:ext uri="{FF2B5EF4-FFF2-40B4-BE49-F238E27FC236}">
                <a16:creationId xmlns="" xmlns:a16="http://schemas.microsoft.com/office/drawing/2014/main" id="{C53CA10A-0039-4231-9233-88E387BF05CC}"/>
              </a:ext>
            </a:extLst>
          </p:cNvPr>
          <p:cNvSpPr/>
          <p:nvPr/>
        </p:nvSpPr>
        <p:spPr>
          <a:xfrm>
            <a:off x="8430835" y="4852955"/>
            <a:ext cx="266700" cy="2849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5" name="Flecha: hacia abajo 37">
            <a:extLst>
              <a:ext uri="{FF2B5EF4-FFF2-40B4-BE49-F238E27FC236}">
                <a16:creationId xmlns="" xmlns:a16="http://schemas.microsoft.com/office/drawing/2014/main" id="{760323E1-0B79-4785-80F4-19838FB40BF4}"/>
              </a:ext>
            </a:extLst>
          </p:cNvPr>
          <p:cNvSpPr/>
          <p:nvPr/>
        </p:nvSpPr>
        <p:spPr>
          <a:xfrm>
            <a:off x="10551735" y="4834486"/>
            <a:ext cx="266700" cy="2849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nvGrpSpPr>
          <p:cNvPr id="16" name="Grupo 15">
            <a:extLst>
              <a:ext uri="{FF2B5EF4-FFF2-40B4-BE49-F238E27FC236}">
                <a16:creationId xmlns="" xmlns:a16="http://schemas.microsoft.com/office/drawing/2014/main" id="{477CD9C4-6EA6-4479-B1E4-C18FDB22B511}"/>
              </a:ext>
            </a:extLst>
          </p:cNvPr>
          <p:cNvGrpSpPr/>
          <p:nvPr/>
        </p:nvGrpSpPr>
        <p:grpSpPr>
          <a:xfrm>
            <a:off x="6254372" y="2685512"/>
            <a:ext cx="4886325" cy="2143432"/>
            <a:chOff x="6270484" y="2683958"/>
            <a:chExt cx="4886325" cy="2143432"/>
          </a:xfrm>
        </p:grpSpPr>
        <p:pic>
          <p:nvPicPr>
            <p:cNvPr id="17" name="Imagen 16">
              <a:extLst>
                <a:ext uri="{FF2B5EF4-FFF2-40B4-BE49-F238E27FC236}">
                  <a16:creationId xmlns="" xmlns:a16="http://schemas.microsoft.com/office/drawing/2014/main" id="{3FB05F85-AD22-4B85-9C6E-A781AD412011}"/>
                </a:ext>
              </a:extLst>
            </p:cNvPr>
            <p:cNvPicPr>
              <a:picLocks noChangeAspect="1"/>
            </p:cNvPicPr>
            <p:nvPr/>
          </p:nvPicPr>
          <p:blipFill>
            <a:blip r:embed="rId6"/>
            <a:stretch>
              <a:fillRect/>
            </a:stretch>
          </p:blipFill>
          <p:spPr>
            <a:xfrm>
              <a:off x="6822934" y="2703315"/>
              <a:ext cx="4333875" cy="2124075"/>
            </a:xfrm>
            <a:prstGeom prst="rect">
              <a:avLst/>
            </a:prstGeom>
          </p:spPr>
        </p:pic>
        <p:pic>
          <p:nvPicPr>
            <p:cNvPr id="18" name="Imagen 17">
              <a:extLst>
                <a:ext uri="{FF2B5EF4-FFF2-40B4-BE49-F238E27FC236}">
                  <a16:creationId xmlns="" xmlns:a16="http://schemas.microsoft.com/office/drawing/2014/main" id="{F49C8123-E524-4B1F-9765-F6C6AA86B0C8}"/>
                </a:ext>
              </a:extLst>
            </p:cNvPr>
            <p:cNvPicPr>
              <a:picLocks noChangeAspect="1"/>
            </p:cNvPicPr>
            <p:nvPr/>
          </p:nvPicPr>
          <p:blipFill>
            <a:blip r:embed="rId7"/>
            <a:stretch>
              <a:fillRect/>
            </a:stretch>
          </p:blipFill>
          <p:spPr>
            <a:xfrm>
              <a:off x="6270484" y="2683958"/>
              <a:ext cx="552450" cy="2124074"/>
            </a:xfrm>
            <a:prstGeom prst="rect">
              <a:avLst/>
            </a:prstGeom>
          </p:spPr>
        </p:pic>
      </p:grpSp>
      <p:sp>
        <p:nvSpPr>
          <p:cNvPr id="19" name="CuadroTexto 18">
            <a:extLst>
              <a:ext uri="{FF2B5EF4-FFF2-40B4-BE49-F238E27FC236}">
                <a16:creationId xmlns="" xmlns:a16="http://schemas.microsoft.com/office/drawing/2014/main" id="{2B2CE724-3D37-419E-9CDD-33B1AC73F0DD}"/>
              </a:ext>
            </a:extLst>
          </p:cNvPr>
          <p:cNvSpPr txBox="1"/>
          <p:nvPr/>
        </p:nvSpPr>
        <p:spPr>
          <a:xfrm>
            <a:off x="8031981" y="5125586"/>
            <a:ext cx="1337339" cy="307777"/>
          </a:xfrm>
          <a:prstGeom prst="rect">
            <a:avLst/>
          </a:prstGeom>
          <a:noFill/>
        </p:spPr>
        <p:txBody>
          <a:bodyPr wrap="square" rtlCol="0">
            <a:spAutoFit/>
          </a:bodyPr>
          <a:lstStyle/>
          <a:p>
            <a:r>
              <a:rPr lang="es-MX" sz="1400" b="1" dirty="0"/>
              <a:t>Cuestionario</a:t>
            </a:r>
            <a:endParaRPr lang="es-EC" sz="1400" dirty="0"/>
          </a:p>
        </p:txBody>
      </p:sp>
      <p:sp>
        <p:nvSpPr>
          <p:cNvPr id="20" name="CuadroTexto 19">
            <a:extLst>
              <a:ext uri="{FF2B5EF4-FFF2-40B4-BE49-F238E27FC236}">
                <a16:creationId xmlns="" xmlns:a16="http://schemas.microsoft.com/office/drawing/2014/main" id="{9A7AD232-66A8-4E24-9E1F-D3203F7B2DEA}"/>
              </a:ext>
            </a:extLst>
          </p:cNvPr>
          <p:cNvSpPr txBox="1"/>
          <p:nvPr/>
        </p:nvSpPr>
        <p:spPr>
          <a:xfrm>
            <a:off x="10269709" y="5114271"/>
            <a:ext cx="1337339" cy="307777"/>
          </a:xfrm>
          <a:prstGeom prst="rect">
            <a:avLst/>
          </a:prstGeom>
          <a:noFill/>
        </p:spPr>
        <p:txBody>
          <a:bodyPr wrap="square" rtlCol="0">
            <a:spAutoFit/>
          </a:bodyPr>
          <a:lstStyle/>
          <a:p>
            <a:r>
              <a:rPr lang="es-MX" sz="1400" b="1" dirty="0"/>
              <a:t>Ortofoto</a:t>
            </a:r>
            <a:endParaRPr lang="es-EC" sz="1400" dirty="0"/>
          </a:p>
        </p:txBody>
      </p:sp>
      <p:sp>
        <p:nvSpPr>
          <p:cNvPr id="21" name="CuadroTexto 20">
            <a:extLst>
              <a:ext uri="{FF2B5EF4-FFF2-40B4-BE49-F238E27FC236}">
                <a16:creationId xmlns="" xmlns:a16="http://schemas.microsoft.com/office/drawing/2014/main" id="{BE89C1CB-70D0-4209-8FF9-140C6F6320DB}"/>
              </a:ext>
            </a:extLst>
          </p:cNvPr>
          <p:cNvSpPr txBox="1"/>
          <p:nvPr/>
        </p:nvSpPr>
        <p:spPr>
          <a:xfrm>
            <a:off x="6254372" y="5643837"/>
            <a:ext cx="5587839" cy="523220"/>
          </a:xfrm>
          <a:prstGeom prst="rect">
            <a:avLst/>
          </a:prstGeom>
          <a:noFill/>
        </p:spPr>
        <p:txBody>
          <a:bodyPr wrap="square" rtlCol="0">
            <a:spAutoFit/>
          </a:bodyPr>
          <a:lstStyle/>
          <a:p>
            <a:pPr algn="just"/>
            <a:r>
              <a:rPr lang="es-MX" sz="1400" b="1" dirty="0"/>
              <a:t>3</a:t>
            </a:r>
            <a:r>
              <a:rPr lang="es-MX" sz="1400" dirty="0"/>
              <a:t>. </a:t>
            </a:r>
            <a:r>
              <a:rPr lang="es-MX" sz="1400" b="1" dirty="0"/>
              <a:t>Superficie: </a:t>
            </a:r>
            <a:r>
              <a:rPr lang="es-MX" sz="1400" dirty="0"/>
              <a:t>se registra la superficie de cada terreno, de a cuerdo a la unidad de medida registrada en la pregunta 1</a:t>
            </a:r>
          </a:p>
        </p:txBody>
      </p:sp>
      <p:sp>
        <p:nvSpPr>
          <p:cNvPr id="22" name="Marcador de contenido 5">
            <a:extLst>
              <a:ext uri="{FF2B5EF4-FFF2-40B4-BE49-F238E27FC236}">
                <a16:creationId xmlns="" xmlns:a16="http://schemas.microsoft.com/office/drawing/2014/main" id="{54367B90-326E-47C5-8869-218D3AB28A5E}"/>
              </a:ext>
            </a:extLst>
          </p:cNvPr>
          <p:cNvSpPr txBox="1">
            <a:spLocks/>
          </p:cNvSpPr>
          <p:nvPr/>
        </p:nvSpPr>
        <p:spPr>
          <a:xfrm>
            <a:off x="350532" y="1420425"/>
            <a:ext cx="5496746" cy="45048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s-ES_tradnl" sz="1400" b="1" dirty="0"/>
              <a:t>Pregunta 01  ¿Cuál es la Unidad de medida utilizada para medir la superficie de los terrenos?, </a:t>
            </a:r>
            <a:r>
              <a:rPr lang="es-ES_tradnl" sz="1400" dirty="0"/>
              <a:t>esta debe ser igual a al registrada en el capítulo 1</a:t>
            </a:r>
          </a:p>
        </p:txBody>
      </p:sp>
      <p:sp>
        <p:nvSpPr>
          <p:cNvPr id="23" name="Marcador de contenido 5">
            <a:extLst>
              <a:ext uri="{FF2B5EF4-FFF2-40B4-BE49-F238E27FC236}">
                <a16:creationId xmlns="" xmlns:a16="http://schemas.microsoft.com/office/drawing/2014/main" id="{6D47AF9F-7D9E-4E5A-8D38-DE37414C1A75}"/>
              </a:ext>
            </a:extLst>
          </p:cNvPr>
          <p:cNvSpPr txBox="1">
            <a:spLocks/>
          </p:cNvSpPr>
          <p:nvPr/>
        </p:nvSpPr>
        <p:spPr>
          <a:xfrm>
            <a:off x="350532" y="2179135"/>
            <a:ext cx="5496746" cy="45048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s-ES_tradnl" sz="1400" b="1" dirty="0"/>
              <a:t>Pregunta 02 Número de terrenos dentro y fuera del segmento</a:t>
            </a:r>
            <a:r>
              <a:rPr lang="es-ES_tradnl" sz="1400" dirty="0"/>
              <a:t>, debe ser igual a los registrado en el pregunta 3</a:t>
            </a:r>
          </a:p>
        </p:txBody>
      </p:sp>
    </p:spTree>
    <p:extLst>
      <p:ext uri="{BB962C8B-B14F-4D97-AF65-F5344CB8AC3E}">
        <p14:creationId xmlns:p14="http://schemas.microsoft.com/office/powerpoint/2010/main" val="145052828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a:spLocks noGrp="1"/>
          </p:cNvSpPr>
          <p:nvPr>
            <p:ph type="title"/>
          </p:nvPr>
        </p:nvSpPr>
        <p:spPr>
          <a:xfrm>
            <a:off x="1162554" y="385376"/>
            <a:ext cx="8416250" cy="530024"/>
          </a:xfrm>
        </p:spPr>
        <p:txBody>
          <a:bodyPr>
            <a:normAutofit fontScale="90000"/>
          </a:bodyPr>
          <a:lstStyle/>
          <a:p>
            <a:r>
              <a:rPr lang="es-ES_tradnl" dirty="0">
                <a:latin typeface="Century Gothic" panose="020B0502020202020204" pitchFamily="34" charset="0"/>
              </a:rPr>
              <a:t>Capítulo 2: Cultivos, uso del suelo y superficie</a:t>
            </a:r>
          </a:p>
        </p:txBody>
      </p:sp>
      <p:sp>
        <p:nvSpPr>
          <p:cNvPr id="11" name="CuadroTexto 10">
            <a:extLst>
              <a:ext uri="{FF2B5EF4-FFF2-40B4-BE49-F238E27FC236}">
                <a16:creationId xmlns="" xmlns:a16="http://schemas.microsoft.com/office/drawing/2014/main" id="{9ECFD9F7-9F7C-4908-B188-79136114032C}"/>
              </a:ext>
            </a:extLst>
          </p:cNvPr>
          <p:cNvSpPr txBox="1"/>
          <p:nvPr/>
        </p:nvSpPr>
        <p:spPr>
          <a:xfrm>
            <a:off x="551863" y="2725608"/>
            <a:ext cx="3145005" cy="738664"/>
          </a:xfrm>
          <a:prstGeom prst="rect">
            <a:avLst/>
          </a:prstGeom>
          <a:noFill/>
        </p:spPr>
        <p:txBody>
          <a:bodyPr wrap="square" rtlCol="0">
            <a:spAutoFit/>
          </a:bodyPr>
          <a:lstStyle/>
          <a:p>
            <a:r>
              <a:rPr lang="es-MX" sz="1400" b="1" dirty="0"/>
              <a:t>5. Forma de tenencia: </a:t>
            </a:r>
            <a:r>
              <a:rPr lang="es-MX" sz="1400" dirty="0"/>
              <a:t>Por cada terreno se registra la forma de tenencia</a:t>
            </a:r>
            <a:endParaRPr lang="es-EC" sz="1400" dirty="0"/>
          </a:p>
        </p:txBody>
      </p:sp>
      <p:sp>
        <p:nvSpPr>
          <p:cNvPr id="12" name="CuadroTexto 11">
            <a:extLst>
              <a:ext uri="{FF2B5EF4-FFF2-40B4-BE49-F238E27FC236}">
                <a16:creationId xmlns="" xmlns:a16="http://schemas.microsoft.com/office/drawing/2014/main" id="{BE89C1CB-70D0-4209-8FF9-140C6F6320DB}"/>
              </a:ext>
            </a:extLst>
          </p:cNvPr>
          <p:cNvSpPr txBox="1"/>
          <p:nvPr/>
        </p:nvSpPr>
        <p:spPr>
          <a:xfrm>
            <a:off x="488364" y="1443129"/>
            <a:ext cx="3272005" cy="1169551"/>
          </a:xfrm>
          <a:prstGeom prst="rect">
            <a:avLst/>
          </a:prstGeom>
          <a:noFill/>
        </p:spPr>
        <p:txBody>
          <a:bodyPr wrap="square" rtlCol="0">
            <a:spAutoFit/>
          </a:bodyPr>
          <a:lstStyle/>
          <a:p>
            <a:pPr algn="just"/>
            <a:r>
              <a:rPr lang="es-MX" sz="1400" b="1" dirty="0"/>
              <a:t>4. Categoría de uso de suelo: </a:t>
            </a:r>
            <a:r>
              <a:rPr lang="es-MX" sz="1400" dirty="0"/>
              <a:t>A que categoría corresponde el cultivo registrado en la columna 2, en el sistema de codifica automáticamente.</a:t>
            </a:r>
            <a:endParaRPr lang="es-EC" sz="1400" dirty="0"/>
          </a:p>
        </p:txBody>
      </p:sp>
      <p:sp>
        <p:nvSpPr>
          <p:cNvPr id="13" name="CuadroTexto 12">
            <a:extLst>
              <a:ext uri="{FF2B5EF4-FFF2-40B4-BE49-F238E27FC236}">
                <a16:creationId xmlns="" xmlns:a16="http://schemas.microsoft.com/office/drawing/2014/main" id="{334CFA86-F819-4956-9BF5-8F46E53EB8D8}"/>
              </a:ext>
            </a:extLst>
          </p:cNvPr>
          <p:cNvSpPr txBox="1"/>
          <p:nvPr/>
        </p:nvSpPr>
        <p:spPr>
          <a:xfrm>
            <a:off x="1107197" y="5452427"/>
            <a:ext cx="10188263" cy="1169551"/>
          </a:xfrm>
          <a:prstGeom prst="rect">
            <a:avLst/>
          </a:prstGeom>
          <a:noFill/>
        </p:spPr>
        <p:txBody>
          <a:bodyPr wrap="square" rtlCol="0">
            <a:spAutoFit/>
          </a:bodyPr>
          <a:lstStyle/>
          <a:p>
            <a:r>
              <a:rPr lang="es-MX" sz="1400" b="1" dirty="0" smtClean="0">
                <a:solidFill>
                  <a:srgbClr val="FF0000"/>
                </a:solidFill>
              </a:rPr>
              <a:t>El </a:t>
            </a:r>
            <a:r>
              <a:rPr lang="es-MX" sz="1400" b="1" dirty="0">
                <a:solidFill>
                  <a:srgbClr val="FF0000"/>
                </a:solidFill>
              </a:rPr>
              <a:t>sistema </a:t>
            </a:r>
            <a:r>
              <a:rPr lang="es-MX" sz="1400" b="1" dirty="0" smtClean="0">
                <a:solidFill>
                  <a:srgbClr val="FF0000"/>
                </a:solidFill>
              </a:rPr>
              <a:t>solicita </a:t>
            </a:r>
            <a:r>
              <a:rPr lang="es-MX" sz="1400" b="1" dirty="0">
                <a:solidFill>
                  <a:srgbClr val="FF0000"/>
                </a:solidFill>
              </a:rPr>
              <a:t>que se ingrese </a:t>
            </a:r>
            <a:r>
              <a:rPr lang="es-MX" sz="1400" b="1" dirty="0" smtClean="0">
                <a:solidFill>
                  <a:srgbClr val="FF0000"/>
                </a:solidFill>
              </a:rPr>
              <a:t>la definición a la </a:t>
            </a:r>
            <a:r>
              <a:rPr lang="es-MX" sz="1400" b="1" dirty="0">
                <a:solidFill>
                  <a:srgbClr val="FF0000"/>
                </a:solidFill>
              </a:rPr>
              <a:t>que corresponde la categoría OTRO. </a:t>
            </a:r>
          </a:p>
          <a:p>
            <a:endParaRPr lang="es-MX" sz="1400" b="1" dirty="0">
              <a:solidFill>
                <a:srgbClr val="FF0000"/>
              </a:solidFill>
            </a:endParaRPr>
          </a:p>
          <a:p>
            <a:r>
              <a:rPr lang="es-MX" sz="1400" b="1" dirty="0">
                <a:solidFill>
                  <a:srgbClr val="FF0000"/>
                </a:solidFill>
              </a:rPr>
              <a:t>P</a:t>
            </a:r>
            <a:r>
              <a:rPr lang="es-MX" sz="1400" b="1" dirty="0" smtClean="0">
                <a:solidFill>
                  <a:srgbClr val="FF0000"/>
                </a:solidFill>
              </a:rPr>
              <a:t>ara la ESPAC </a:t>
            </a:r>
            <a:r>
              <a:rPr lang="es-MX" sz="1400" b="1" dirty="0" smtClean="0">
                <a:solidFill>
                  <a:srgbClr val="FF0000"/>
                </a:solidFill>
              </a:rPr>
              <a:t>2025 </a:t>
            </a:r>
            <a:r>
              <a:rPr lang="es-MX" sz="1400" b="1" dirty="0" smtClean="0">
                <a:solidFill>
                  <a:srgbClr val="FF0000"/>
                </a:solidFill>
              </a:rPr>
              <a:t>hay que poner </a:t>
            </a:r>
            <a:r>
              <a:rPr lang="es-MX" sz="1400" b="1" dirty="0">
                <a:solidFill>
                  <a:srgbClr val="FF0000"/>
                </a:solidFill>
              </a:rPr>
              <a:t>mayor énfasis en que se registre en el cuestionario en observaciones a que corresponde la categoría OTRO. </a:t>
            </a:r>
          </a:p>
          <a:p>
            <a:endParaRPr lang="es-EC" sz="1400" b="1" dirty="0">
              <a:solidFill>
                <a:srgbClr val="FF0000"/>
              </a:solidFill>
            </a:endParaRPr>
          </a:p>
        </p:txBody>
      </p:sp>
      <p:pic>
        <p:nvPicPr>
          <p:cNvPr id="14" name="Picture 2" descr="VISTO BUENO - TAXSTRATEGY S.A.">
            <a:extLst>
              <a:ext uri="{FF2B5EF4-FFF2-40B4-BE49-F238E27FC236}">
                <a16:creationId xmlns="" xmlns:a16="http://schemas.microsoft.com/office/drawing/2014/main" id="{78DA087B-9AC2-48C3-91DE-EDEF4B73D474}"/>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73564" y="3920563"/>
            <a:ext cx="1272143" cy="954107"/>
          </a:xfrm>
          <a:prstGeom prst="rect">
            <a:avLst/>
          </a:prstGeom>
          <a:noFill/>
          <a:extLst>
            <a:ext uri="{909E8E84-426E-40DD-AFC4-6F175D3DCCD1}">
              <a14:hiddenFill xmlns:a14="http://schemas.microsoft.com/office/drawing/2010/main">
                <a:solidFill>
                  <a:srgbClr val="FFFFFF"/>
                </a:solidFill>
              </a14:hiddenFill>
            </a:ext>
          </a:extLst>
        </p:spPr>
      </p:pic>
      <p:pic>
        <p:nvPicPr>
          <p:cNvPr id="15" name="Imagen 14">
            <a:extLst>
              <a:ext uri="{FF2B5EF4-FFF2-40B4-BE49-F238E27FC236}">
                <a16:creationId xmlns="" xmlns:a16="http://schemas.microsoft.com/office/drawing/2014/main" id="{2D8569F0-90D6-488F-A625-402EAF305DA3}"/>
              </a:ext>
            </a:extLst>
          </p:cNvPr>
          <p:cNvPicPr>
            <a:picLocks noChangeAspect="1"/>
          </p:cNvPicPr>
          <p:nvPr/>
        </p:nvPicPr>
        <p:blipFill>
          <a:blip r:embed="rId3"/>
          <a:stretch>
            <a:fillRect/>
          </a:stretch>
        </p:blipFill>
        <p:spPr>
          <a:xfrm>
            <a:off x="4778061" y="1845072"/>
            <a:ext cx="6674464" cy="2570842"/>
          </a:xfrm>
          <a:prstGeom prst="rect">
            <a:avLst/>
          </a:prstGeom>
        </p:spPr>
      </p:pic>
    </p:spTree>
    <p:extLst>
      <p:ext uri="{BB962C8B-B14F-4D97-AF65-F5344CB8AC3E}">
        <p14:creationId xmlns:p14="http://schemas.microsoft.com/office/powerpoint/2010/main" val="32369201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900331" y="3008000"/>
            <a:ext cx="8840650" cy="829703"/>
          </a:xfrm>
        </p:spPr>
        <p:txBody>
          <a:bodyPr>
            <a:normAutofit fontScale="90000"/>
          </a:bodyPr>
          <a:lstStyle/>
          <a:p>
            <a:r>
              <a:rPr lang="es-ES_tradnl" sz="5400" dirty="0">
                <a:latin typeface="Century Gothic" panose="020B0502020202020204" pitchFamily="34" charset="0"/>
              </a:rPr>
              <a:t>Capítulo 3.- Cultivos permanentes y pastos cultivados</a:t>
            </a:r>
            <a:endParaRPr lang="es-EC" dirty="0">
              <a:latin typeface="Century Gothic" panose="020B0502020202020204" pitchFamily="34" charset="0"/>
            </a:endParaRPr>
          </a:p>
        </p:txBody>
      </p:sp>
    </p:spTree>
    <p:extLst>
      <p:ext uri="{BB962C8B-B14F-4D97-AF65-F5344CB8AC3E}">
        <p14:creationId xmlns:p14="http://schemas.microsoft.com/office/powerpoint/2010/main" val="206098266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 xmlns:a16="http://schemas.microsoft.com/office/drawing/2014/main" id="{92AC8D00-1409-4D26-982B-559B4E2AF89C}"/>
              </a:ext>
            </a:extLst>
          </p:cNvPr>
          <p:cNvSpPr>
            <a:spLocks noGrp="1"/>
          </p:cNvSpPr>
          <p:nvPr>
            <p:ph type="title"/>
          </p:nvPr>
        </p:nvSpPr>
        <p:spPr>
          <a:xfrm>
            <a:off x="1108357" y="524032"/>
            <a:ext cx="7227771" cy="530024"/>
          </a:xfrm>
        </p:spPr>
        <p:txBody>
          <a:bodyPr>
            <a:normAutofit/>
          </a:bodyPr>
          <a:lstStyle/>
          <a:p>
            <a:r>
              <a:rPr lang="es-MX" dirty="0">
                <a:latin typeface="Century Gothic" panose="020B0502020202020204" pitchFamily="34" charset="0"/>
              </a:rPr>
              <a:t>Cultivos permanentes</a:t>
            </a:r>
            <a:endParaRPr lang="es-EC" dirty="0">
              <a:latin typeface="Century Gothic" panose="020B0502020202020204" pitchFamily="34" charset="0"/>
            </a:endParaRPr>
          </a:p>
        </p:txBody>
      </p:sp>
      <p:sp>
        <p:nvSpPr>
          <p:cNvPr id="5" name="Marcador de contenido 8">
            <a:extLst>
              <a:ext uri="{FF2B5EF4-FFF2-40B4-BE49-F238E27FC236}">
                <a16:creationId xmlns="" xmlns:a16="http://schemas.microsoft.com/office/drawing/2014/main" id="{7656D0E6-E01E-40C7-AA2D-A77DDF778328}"/>
              </a:ext>
            </a:extLst>
          </p:cNvPr>
          <p:cNvSpPr>
            <a:spLocks noGrp="1"/>
          </p:cNvSpPr>
          <p:nvPr>
            <p:ph type="body" sz="quarter" idx="10"/>
          </p:nvPr>
        </p:nvSpPr>
        <p:spPr>
          <a:xfrm>
            <a:off x="1108357" y="1089681"/>
            <a:ext cx="7227614" cy="499155"/>
          </a:xfrm>
        </p:spPr>
        <p:txBody>
          <a:bodyPr>
            <a:normAutofit/>
          </a:bodyPr>
          <a:lstStyle/>
          <a:p>
            <a:r>
              <a:rPr lang="es-MX" dirty="0">
                <a:latin typeface="Century Gothic" panose="020B0502020202020204" pitchFamily="34" charset="0"/>
              </a:rPr>
              <a:t>Variables</a:t>
            </a:r>
            <a:endParaRPr lang="es-EC" dirty="0">
              <a:latin typeface="Century Gothic" panose="020B0502020202020204" pitchFamily="34" charset="0"/>
            </a:endParaRPr>
          </a:p>
        </p:txBody>
      </p:sp>
      <p:sp>
        <p:nvSpPr>
          <p:cNvPr id="6" name="CuadroTexto 5">
            <a:extLst>
              <a:ext uri="{FF2B5EF4-FFF2-40B4-BE49-F238E27FC236}">
                <a16:creationId xmlns="" xmlns:a16="http://schemas.microsoft.com/office/drawing/2014/main" id="{5EC39BDA-A1D5-4925-8773-1A922D4F2E7D}"/>
              </a:ext>
            </a:extLst>
          </p:cNvPr>
          <p:cNvSpPr txBox="1"/>
          <p:nvPr/>
        </p:nvSpPr>
        <p:spPr>
          <a:xfrm>
            <a:off x="1108357" y="4641762"/>
            <a:ext cx="9122586" cy="523220"/>
          </a:xfrm>
          <a:prstGeom prst="rect">
            <a:avLst/>
          </a:prstGeom>
          <a:noFill/>
        </p:spPr>
        <p:txBody>
          <a:bodyPr wrap="square">
            <a:spAutoFit/>
          </a:bodyPr>
          <a:lstStyle/>
          <a:p>
            <a:pPr lvl="0" algn="just"/>
            <a:r>
              <a:rPr lang="es-MX" sz="1400" dirty="0"/>
              <a:t>E</a:t>
            </a:r>
            <a:r>
              <a:rPr lang="es-EC" sz="1400" dirty="0"/>
              <a:t>l número de terreno a registrar en este capítulo corresponde al número al terreno en el que se realizó el registro en el capítulo 2.</a:t>
            </a:r>
          </a:p>
        </p:txBody>
      </p:sp>
      <p:pic>
        <p:nvPicPr>
          <p:cNvPr id="7" name="Picture 2" descr="Visto PNG Images | Visto Transparent PNG - Vippng">
            <a:extLst>
              <a:ext uri="{FF2B5EF4-FFF2-40B4-BE49-F238E27FC236}">
                <a16:creationId xmlns="" xmlns:a16="http://schemas.microsoft.com/office/drawing/2014/main" id="{B7A982CB-0F5A-4DAB-89BB-68C4E508D609}"/>
              </a:ext>
            </a:extLst>
          </p:cNvPr>
          <p:cNvPicPr>
            <a:picLocks noChangeAspect="1" noChangeArrowheads="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95181" y="4638092"/>
            <a:ext cx="523221" cy="523221"/>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n 7">
            <a:extLst>
              <a:ext uri="{FF2B5EF4-FFF2-40B4-BE49-F238E27FC236}">
                <a16:creationId xmlns="" xmlns:a16="http://schemas.microsoft.com/office/drawing/2014/main" id="{4D40B675-FA3D-4760-9A1B-3E0E8CEFAC8B}"/>
              </a:ext>
            </a:extLst>
          </p:cNvPr>
          <p:cNvPicPr>
            <a:picLocks noChangeAspect="1"/>
          </p:cNvPicPr>
          <p:nvPr/>
        </p:nvPicPr>
        <p:blipFill>
          <a:blip r:embed="rId3"/>
          <a:stretch>
            <a:fillRect/>
          </a:stretch>
        </p:blipFill>
        <p:spPr>
          <a:xfrm>
            <a:off x="2702788" y="5436704"/>
            <a:ext cx="3177468" cy="1169551"/>
          </a:xfrm>
          <a:prstGeom prst="rect">
            <a:avLst/>
          </a:prstGeom>
        </p:spPr>
      </p:pic>
      <p:pic>
        <p:nvPicPr>
          <p:cNvPr id="9" name="Imagen 8">
            <a:extLst>
              <a:ext uri="{FF2B5EF4-FFF2-40B4-BE49-F238E27FC236}">
                <a16:creationId xmlns="" xmlns:a16="http://schemas.microsoft.com/office/drawing/2014/main" id="{A42A8797-ED6B-4B66-B536-63050295EAEE}"/>
              </a:ext>
            </a:extLst>
          </p:cNvPr>
          <p:cNvPicPr>
            <a:picLocks noChangeAspect="1"/>
          </p:cNvPicPr>
          <p:nvPr/>
        </p:nvPicPr>
        <p:blipFill>
          <a:blip r:embed="rId4"/>
          <a:stretch>
            <a:fillRect/>
          </a:stretch>
        </p:blipFill>
        <p:spPr>
          <a:xfrm>
            <a:off x="6651993" y="5436704"/>
            <a:ext cx="3177468" cy="1216776"/>
          </a:xfrm>
          <a:prstGeom prst="rect">
            <a:avLst/>
          </a:prstGeom>
        </p:spPr>
      </p:pic>
      <p:sp>
        <p:nvSpPr>
          <p:cNvPr id="10" name="CuadroTexto 9">
            <a:extLst>
              <a:ext uri="{FF2B5EF4-FFF2-40B4-BE49-F238E27FC236}">
                <a16:creationId xmlns="" xmlns:a16="http://schemas.microsoft.com/office/drawing/2014/main" id="{48120E38-BD02-4A69-A0F7-BA6B46E599C8}"/>
              </a:ext>
            </a:extLst>
          </p:cNvPr>
          <p:cNvSpPr txBox="1"/>
          <p:nvPr/>
        </p:nvSpPr>
        <p:spPr>
          <a:xfrm>
            <a:off x="224524" y="5864282"/>
            <a:ext cx="2994587" cy="338554"/>
          </a:xfrm>
          <a:prstGeom prst="rect">
            <a:avLst/>
          </a:prstGeom>
          <a:noFill/>
        </p:spPr>
        <p:txBody>
          <a:bodyPr wrap="square" rtlCol="0">
            <a:spAutoFit/>
          </a:bodyPr>
          <a:lstStyle/>
          <a:p>
            <a:pPr algn="ctr"/>
            <a:r>
              <a:rPr lang="es-MX" sz="1600" b="1" dirty="0"/>
              <a:t>Capítulo 2</a:t>
            </a:r>
            <a:endParaRPr lang="es-EC" sz="1600" b="1" dirty="0"/>
          </a:p>
        </p:txBody>
      </p:sp>
      <p:sp>
        <p:nvSpPr>
          <p:cNvPr id="11" name="CuadroTexto 10">
            <a:extLst>
              <a:ext uri="{FF2B5EF4-FFF2-40B4-BE49-F238E27FC236}">
                <a16:creationId xmlns="" xmlns:a16="http://schemas.microsoft.com/office/drawing/2014/main" id="{D884480E-08A8-4345-96F3-598C6CC9CF26}"/>
              </a:ext>
            </a:extLst>
          </p:cNvPr>
          <p:cNvSpPr txBox="1"/>
          <p:nvPr/>
        </p:nvSpPr>
        <p:spPr>
          <a:xfrm>
            <a:off x="9103904" y="5935332"/>
            <a:ext cx="2994587" cy="338554"/>
          </a:xfrm>
          <a:prstGeom prst="rect">
            <a:avLst/>
          </a:prstGeom>
          <a:noFill/>
        </p:spPr>
        <p:txBody>
          <a:bodyPr wrap="square" rtlCol="0">
            <a:spAutoFit/>
          </a:bodyPr>
          <a:lstStyle/>
          <a:p>
            <a:pPr algn="ctr"/>
            <a:r>
              <a:rPr lang="es-MX" sz="1600" b="1" dirty="0"/>
              <a:t>Capítulo 3</a:t>
            </a:r>
            <a:endParaRPr lang="es-EC" sz="1600" b="1" dirty="0"/>
          </a:p>
        </p:txBody>
      </p:sp>
      <p:sp>
        <p:nvSpPr>
          <p:cNvPr id="12" name="Elipse 11">
            <a:extLst>
              <a:ext uri="{FF2B5EF4-FFF2-40B4-BE49-F238E27FC236}">
                <a16:creationId xmlns="" xmlns:a16="http://schemas.microsoft.com/office/drawing/2014/main" id="{CE387B75-6912-4D1F-B55B-D0A09D5B2A8B}"/>
              </a:ext>
            </a:extLst>
          </p:cNvPr>
          <p:cNvSpPr/>
          <p:nvPr/>
        </p:nvSpPr>
        <p:spPr>
          <a:xfrm>
            <a:off x="6739912" y="6289958"/>
            <a:ext cx="407963" cy="47212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3" name="Elipse 12">
            <a:extLst>
              <a:ext uri="{FF2B5EF4-FFF2-40B4-BE49-F238E27FC236}">
                <a16:creationId xmlns="" xmlns:a16="http://schemas.microsoft.com/office/drawing/2014/main" id="{0D59DA08-E2DE-4D39-98C5-D5094A5991A9}"/>
              </a:ext>
            </a:extLst>
          </p:cNvPr>
          <p:cNvSpPr/>
          <p:nvPr/>
        </p:nvSpPr>
        <p:spPr>
          <a:xfrm>
            <a:off x="2811148" y="6283089"/>
            <a:ext cx="407963" cy="47212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14" name="Conector recto de flecha 13">
            <a:extLst>
              <a:ext uri="{FF2B5EF4-FFF2-40B4-BE49-F238E27FC236}">
                <a16:creationId xmlns="" xmlns:a16="http://schemas.microsoft.com/office/drawing/2014/main" id="{9FBEFFCF-B6E2-4017-A78A-697C1DE36A74}"/>
              </a:ext>
            </a:extLst>
          </p:cNvPr>
          <p:cNvCxnSpPr>
            <a:stCxn id="13" idx="5"/>
            <a:endCxn id="12" idx="3"/>
          </p:cNvCxnSpPr>
          <p:nvPr/>
        </p:nvCxnSpPr>
        <p:spPr>
          <a:xfrm>
            <a:off x="3159366" y="6686075"/>
            <a:ext cx="3640291" cy="686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CuadroTexto 14">
            <a:extLst>
              <a:ext uri="{FF2B5EF4-FFF2-40B4-BE49-F238E27FC236}">
                <a16:creationId xmlns="" xmlns:a16="http://schemas.microsoft.com/office/drawing/2014/main" id="{84C10DAB-45F1-4538-BC95-D3B2BDFE947D}"/>
              </a:ext>
            </a:extLst>
          </p:cNvPr>
          <p:cNvSpPr txBox="1"/>
          <p:nvPr/>
        </p:nvSpPr>
        <p:spPr>
          <a:xfrm>
            <a:off x="1211076" y="1753356"/>
            <a:ext cx="9122586" cy="523220"/>
          </a:xfrm>
          <a:prstGeom prst="rect">
            <a:avLst/>
          </a:prstGeom>
          <a:noFill/>
        </p:spPr>
        <p:txBody>
          <a:bodyPr wrap="square">
            <a:spAutoFit/>
          </a:bodyPr>
          <a:lstStyle/>
          <a:p>
            <a:pPr lvl="0" algn="just"/>
            <a:r>
              <a:rPr lang="es-MX" sz="1400" dirty="0"/>
              <a:t>Todos los pastos cultivados y cultivos permanentes que se registren en la capítulo2, deben ser registrados también en el capítulo 3, estén o no  en edad productiva</a:t>
            </a:r>
            <a:endParaRPr lang="es-EC" sz="1400" dirty="0"/>
          </a:p>
        </p:txBody>
      </p:sp>
      <p:pic>
        <p:nvPicPr>
          <p:cNvPr id="16" name="Picture 2" descr="Visto PNG Images | Visto Transparent PNG - Vippng">
            <a:extLst>
              <a:ext uri="{FF2B5EF4-FFF2-40B4-BE49-F238E27FC236}">
                <a16:creationId xmlns="" xmlns:a16="http://schemas.microsoft.com/office/drawing/2014/main" id="{40040B56-C2F6-4E36-87EF-896F24821D52}"/>
              </a:ext>
            </a:extLst>
          </p:cNvPr>
          <p:cNvPicPr>
            <a:picLocks noChangeAspect="1" noChangeArrowheads="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69921" y="1753355"/>
            <a:ext cx="523221" cy="523221"/>
          </a:xfrm>
          <a:prstGeom prst="rect">
            <a:avLst/>
          </a:prstGeom>
          <a:noFill/>
          <a:extLst>
            <a:ext uri="{909E8E84-426E-40DD-AFC4-6F175D3DCCD1}">
              <a14:hiddenFill xmlns:a14="http://schemas.microsoft.com/office/drawing/2010/main">
                <a:solidFill>
                  <a:srgbClr val="FFFFFF"/>
                </a:solidFill>
              </a14:hiddenFill>
            </a:ext>
          </a:extLst>
        </p:spPr>
      </p:pic>
      <p:sp>
        <p:nvSpPr>
          <p:cNvPr id="17" name="CuadroTexto 16">
            <a:extLst>
              <a:ext uri="{FF2B5EF4-FFF2-40B4-BE49-F238E27FC236}">
                <a16:creationId xmlns="" xmlns:a16="http://schemas.microsoft.com/office/drawing/2014/main" id="{7BC51B60-EF3A-4DB8-8005-FD8C4B5D7F59}"/>
              </a:ext>
            </a:extLst>
          </p:cNvPr>
          <p:cNvSpPr txBox="1"/>
          <p:nvPr/>
        </p:nvSpPr>
        <p:spPr>
          <a:xfrm>
            <a:off x="1474632" y="2487465"/>
            <a:ext cx="9886318" cy="523220"/>
          </a:xfrm>
          <a:prstGeom prst="rect">
            <a:avLst/>
          </a:prstGeom>
          <a:noFill/>
        </p:spPr>
        <p:txBody>
          <a:bodyPr wrap="square">
            <a:spAutoFit/>
          </a:bodyPr>
          <a:lstStyle/>
          <a:p>
            <a:pPr marL="342900" indent="-342900" algn="just">
              <a:buFontTx/>
              <a:buAutoNum type="arabicPeriod"/>
            </a:pPr>
            <a:r>
              <a:rPr lang="es-MX" sz="1400" b="1" dirty="0">
                <a:cs typeface="Arial" pitchFamily="34" charset="0"/>
              </a:rPr>
              <a:t>ENTRE  EL 1 DE ENERO AL DÍA DE LA ENTREVISTA</a:t>
            </a:r>
            <a:r>
              <a:rPr lang="es-MX" sz="1400" dirty="0">
                <a:cs typeface="Arial" pitchFamily="34" charset="0"/>
              </a:rPr>
              <a:t>¿ Tuvo o tiene cultivos permanentes en plantaciones compactas y/o pastos cultivados?</a:t>
            </a:r>
          </a:p>
        </p:txBody>
      </p:sp>
      <p:sp>
        <p:nvSpPr>
          <p:cNvPr id="18" name="CuadroTexto 17">
            <a:extLst>
              <a:ext uri="{FF2B5EF4-FFF2-40B4-BE49-F238E27FC236}">
                <a16:creationId xmlns="" xmlns:a16="http://schemas.microsoft.com/office/drawing/2014/main" id="{23998C8B-2C5F-40AD-BF0D-4B68230DDB9E}"/>
              </a:ext>
            </a:extLst>
          </p:cNvPr>
          <p:cNvSpPr txBox="1"/>
          <p:nvPr/>
        </p:nvSpPr>
        <p:spPr>
          <a:xfrm>
            <a:off x="1464000" y="4176334"/>
            <a:ext cx="9886318" cy="307777"/>
          </a:xfrm>
          <a:prstGeom prst="rect">
            <a:avLst/>
          </a:prstGeom>
          <a:noFill/>
        </p:spPr>
        <p:txBody>
          <a:bodyPr wrap="square">
            <a:spAutoFit/>
          </a:bodyPr>
          <a:lstStyle/>
          <a:p>
            <a:pPr algn="just"/>
            <a:r>
              <a:rPr lang="es-MX" sz="1400" b="1" dirty="0">
                <a:cs typeface="Arial" pitchFamily="34" charset="0"/>
              </a:rPr>
              <a:t>Columna 01 Número de terreno</a:t>
            </a:r>
            <a:endParaRPr lang="es-MX" sz="1400" dirty="0">
              <a:cs typeface="Arial" pitchFamily="34" charset="0"/>
            </a:endParaRPr>
          </a:p>
        </p:txBody>
      </p:sp>
      <p:pic>
        <p:nvPicPr>
          <p:cNvPr id="20" name="Imagen 19"/>
          <p:cNvPicPr>
            <a:picLocks noChangeAspect="1"/>
          </p:cNvPicPr>
          <p:nvPr/>
        </p:nvPicPr>
        <p:blipFill>
          <a:blip r:embed="rId5"/>
          <a:stretch>
            <a:fillRect/>
          </a:stretch>
        </p:blipFill>
        <p:spPr>
          <a:xfrm>
            <a:off x="2635654" y="3054304"/>
            <a:ext cx="7049484" cy="981212"/>
          </a:xfrm>
          <a:prstGeom prst="rect">
            <a:avLst/>
          </a:prstGeom>
        </p:spPr>
      </p:pic>
    </p:spTree>
    <p:extLst>
      <p:ext uri="{BB962C8B-B14F-4D97-AF65-F5344CB8AC3E}">
        <p14:creationId xmlns:p14="http://schemas.microsoft.com/office/powerpoint/2010/main" val="143776172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 xmlns:a16="http://schemas.microsoft.com/office/drawing/2014/main" id="{7382D167-7ACB-4C40-86AD-39E897821498}"/>
              </a:ext>
            </a:extLst>
          </p:cNvPr>
          <p:cNvSpPr txBox="1"/>
          <p:nvPr/>
        </p:nvSpPr>
        <p:spPr>
          <a:xfrm>
            <a:off x="532544" y="1793949"/>
            <a:ext cx="9886318" cy="307777"/>
          </a:xfrm>
          <a:prstGeom prst="rect">
            <a:avLst/>
          </a:prstGeom>
          <a:noFill/>
        </p:spPr>
        <p:txBody>
          <a:bodyPr wrap="square">
            <a:spAutoFit/>
          </a:bodyPr>
          <a:lstStyle/>
          <a:p>
            <a:pPr algn="just"/>
            <a:r>
              <a:rPr lang="es-MX" sz="1400" b="1" dirty="0">
                <a:cs typeface="Arial" pitchFamily="34" charset="0"/>
              </a:rPr>
              <a:t>Columna 02 Nombre completo del cultivo</a:t>
            </a:r>
            <a:endParaRPr lang="es-MX" sz="1400" dirty="0">
              <a:cs typeface="Arial" pitchFamily="34" charset="0"/>
            </a:endParaRPr>
          </a:p>
        </p:txBody>
      </p:sp>
      <p:sp>
        <p:nvSpPr>
          <p:cNvPr id="5" name="CuadroTexto 4">
            <a:extLst>
              <a:ext uri="{FF2B5EF4-FFF2-40B4-BE49-F238E27FC236}">
                <a16:creationId xmlns="" xmlns:a16="http://schemas.microsoft.com/office/drawing/2014/main" id="{6B6150E0-C5BE-42DB-9745-00DDB38DB234}"/>
              </a:ext>
            </a:extLst>
          </p:cNvPr>
          <p:cNvSpPr txBox="1"/>
          <p:nvPr/>
        </p:nvSpPr>
        <p:spPr>
          <a:xfrm>
            <a:off x="3412975" y="2365543"/>
            <a:ext cx="3021497" cy="1169551"/>
          </a:xfrm>
          <a:prstGeom prst="rect">
            <a:avLst/>
          </a:prstGeom>
          <a:noFill/>
        </p:spPr>
        <p:txBody>
          <a:bodyPr wrap="square" rtlCol="0">
            <a:spAutoFit/>
          </a:bodyPr>
          <a:lstStyle/>
          <a:p>
            <a:pPr algn="just"/>
            <a:r>
              <a:rPr lang="es-MX" sz="1400" dirty="0"/>
              <a:t>Se debe registrar el nombre completo del cultivo, especialmente en aquellos que tienen más de un estado primario</a:t>
            </a:r>
            <a:endParaRPr lang="es-EC" sz="1400" dirty="0"/>
          </a:p>
        </p:txBody>
      </p:sp>
      <p:pic>
        <p:nvPicPr>
          <p:cNvPr id="6" name="Imagen 5">
            <a:extLst>
              <a:ext uri="{FF2B5EF4-FFF2-40B4-BE49-F238E27FC236}">
                <a16:creationId xmlns="" xmlns:a16="http://schemas.microsoft.com/office/drawing/2014/main" id="{114881E7-FF02-4D2C-A537-377E98E4E22D}"/>
              </a:ext>
            </a:extLst>
          </p:cNvPr>
          <p:cNvPicPr>
            <a:picLocks noChangeAspect="1"/>
          </p:cNvPicPr>
          <p:nvPr/>
        </p:nvPicPr>
        <p:blipFill rotWithShape="1">
          <a:blip r:embed="rId2"/>
          <a:srcRect r="22819"/>
          <a:stretch/>
        </p:blipFill>
        <p:spPr>
          <a:xfrm>
            <a:off x="655509" y="2248738"/>
            <a:ext cx="2465279" cy="1333500"/>
          </a:xfrm>
          <a:prstGeom prst="rect">
            <a:avLst/>
          </a:prstGeom>
        </p:spPr>
      </p:pic>
      <p:sp>
        <p:nvSpPr>
          <p:cNvPr id="7" name="CuadroTexto 6">
            <a:extLst>
              <a:ext uri="{FF2B5EF4-FFF2-40B4-BE49-F238E27FC236}">
                <a16:creationId xmlns="" xmlns:a16="http://schemas.microsoft.com/office/drawing/2014/main" id="{92D6BBA7-02CB-41CC-95A5-9706D5F268F7}"/>
              </a:ext>
            </a:extLst>
          </p:cNvPr>
          <p:cNvSpPr txBox="1"/>
          <p:nvPr/>
        </p:nvSpPr>
        <p:spPr>
          <a:xfrm>
            <a:off x="655509" y="3913223"/>
            <a:ext cx="9886318" cy="307777"/>
          </a:xfrm>
          <a:prstGeom prst="rect">
            <a:avLst/>
          </a:prstGeom>
          <a:noFill/>
        </p:spPr>
        <p:txBody>
          <a:bodyPr wrap="square">
            <a:spAutoFit/>
          </a:bodyPr>
          <a:lstStyle/>
          <a:p>
            <a:pPr algn="just"/>
            <a:r>
              <a:rPr lang="es-MX" sz="1400" b="1" dirty="0">
                <a:cs typeface="Arial" pitchFamily="34" charset="0"/>
              </a:rPr>
              <a:t>Columna 03 y 04  Condición de cultivo</a:t>
            </a:r>
            <a:endParaRPr lang="es-MX" sz="1400" dirty="0">
              <a:cs typeface="Arial" pitchFamily="34" charset="0"/>
            </a:endParaRPr>
          </a:p>
        </p:txBody>
      </p:sp>
      <p:sp>
        <p:nvSpPr>
          <p:cNvPr id="8" name="CuadroTexto 7">
            <a:extLst>
              <a:ext uri="{FF2B5EF4-FFF2-40B4-BE49-F238E27FC236}">
                <a16:creationId xmlns="" xmlns:a16="http://schemas.microsoft.com/office/drawing/2014/main" id="{706FE12E-6D96-4253-B7E8-CF9EE8A1CA68}"/>
              </a:ext>
            </a:extLst>
          </p:cNvPr>
          <p:cNvSpPr txBox="1"/>
          <p:nvPr/>
        </p:nvSpPr>
        <p:spPr>
          <a:xfrm>
            <a:off x="1683130" y="4438650"/>
            <a:ext cx="4697897" cy="1815882"/>
          </a:xfrm>
          <a:prstGeom prst="rect">
            <a:avLst/>
          </a:prstGeom>
          <a:noFill/>
        </p:spPr>
        <p:txBody>
          <a:bodyPr wrap="square" rtlCol="0">
            <a:spAutoFit/>
          </a:bodyPr>
          <a:lstStyle/>
          <a:p>
            <a:pPr algn="just"/>
            <a:r>
              <a:rPr lang="es-MX" sz="1400" dirty="0"/>
              <a:t>Registrar si el cultivo está solo, asociado o bajo invernadero</a:t>
            </a:r>
          </a:p>
          <a:p>
            <a:pPr algn="just"/>
            <a:r>
              <a:rPr lang="es-MX" sz="1400" b="1" dirty="0"/>
              <a:t>Si es 1 </a:t>
            </a:r>
            <a:r>
              <a:rPr lang="es-MX" sz="1400" dirty="0"/>
              <a:t>salta a la columna 05</a:t>
            </a:r>
          </a:p>
          <a:p>
            <a:pPr algn="just"/>
            <a:r>
              <a:rPr lang="es-MX" sz="1400" b="1" dirty="0"/>
              <a:t>Si es 02 </a:t>
            </a:r>
            <a:r>
              <a:rPr lang="es-MX" sz="1400" dirty="0"/>
              <a:t>Registra el número de orden del asociamiento</a:t>
            </a:r>
          </a:p>
          <a:p>
            <a:pPr algn="just"/>
            <a:r>
              <a:rPr lang="es-MX" sz="1400" b="1" dirty="0"/>
              <a:t>Si es 3 de</a:t>
            </a:r>
            <a:r>
              <a:rPr lang="es-MX" sz="1400" dirty="0"/>
              <a:t>terminar si el cultivo está solo o asociado; si esta asociado registre en orden del asociamiento del 20 en adelante.</a:t>
            </a:r>
            <a:endParaRPr lang="es-EC" sz="1400" dirty="0"/>
          </a:p>
        </p:txBody>
      </p:sp>
      <p:sp>
        <p:nvSpPr>
          <p:cNvPr id="9" name="CuadroTexto 8">
            <a:extLst>
              <a:ext uri="{FF2B5EF4-FFF2-40B4-BE49-F238E27FC236}">
                <a16:creationId xmlns="" xmlns:a16="http://schemas.microsoft.com/office/drawing/2014/main" id="{5DF2262A-0B72-4DB7-B667-CB152483D52B}"/>
              </a:ext>
            </a:extLst>
          </p:cNvPr>
          <p:cNvSpPr txBox="1"/>
          <p:nvPr/>
        </p:nvSpPr>
        <p:spPr>
          <a:xfrm>
            <a:off x="6858400" y="1437020"/>
            <a:ext cx="4824166" cy="1384995"/>
          </a:xfrm>
          <a:prstGeom prst="rect">
            <a:avLst/>
          </a:prstGeom>
          <a:noFill/>
        </p:spPr>
        <p:txBody>
          <a:bodyPr wrap="square">
            <a:spAutoFit/>
          </a:bodyPr>
          <a:lstStyle/>
          <a:p>
            <a:pPr algn="just"/>
            <a:r>
              <a:rPr lang="es-MX" sz="1400" b="1" dirty="0">
                <a:cs typeface="Arial" pitchFamily="34" charset="0"/>
              </a:rPr>
              <a:t>Columna 05 Edad de la plantación.- </a:t>
            </a:r>
            <a:r>
              <a:rPr lang="es-MX" sz="1400" dirty="0">
                <a:cs typeface="Arial" pitchFamily="34" charset="0"/>
              </a:rPr>
              <a:t>Se registra en años cumplidos:</a:t>
            </a:r>
          </a:p>
          <a:p>
            <a:pPr algn="just"/>
            <a:endParaRPr lang="es-MX" sz="1400" dirty="0">
              <a:cs typeface="Arial" pitchFamily="34" charset="0"/>
            </a:endParaRPr>
          </a:p>
          <a:p>
            <a:pPr algn="just"/>
            <a:r>
              <a:rPr lang="es-MX" sz="1400" dirty="0">
                <a:cs typeface="Arial" pitchFamily="34" charset="0"/>
              </a:rPr>
              <a:t>Si es &lt; a 0= 0</a:t>
            </a:r>
          </a:p>
          <a:p>
            <a:pPr algn="just"/>
            <a:r>
              <a:rPr lang="es-MX" sz="1400" dirty="0">
                <a:cs typeface="Arial" pitchFamily="34" charset="0"/>
              </a:rPr>
              <a:t>Si es &gt; 100= 99</a:t>
            </a:r>
          </a:p>
          <a:p>
            <a:pPr algn="just"/>
            <a:r>
              <a:rPr lang="es-MX" sz="1400" dirty="0">
                <a:cs typeface="Arial" pitchFamily="34" charset="0"/>
              </a:rPr>
              <a:t>Si se desconoce la edad =98</a:t>
            </a:r>
          </a:p>
        </p:txBody>
      </p:sp>
      <p:sp>
        <p:nvSpPr>
          <p:cNvPr id="10" name="CuadroTexto 9">
            <a:extLst>
              <a:ext uri="{FF2B5EF4-FFF2-40B4-BE49-F238E27FC236}">
                <a16:creationId xmlns="" xmlns:a16="http://schemas.microsoft.com/office/drawing/2014/main" id="{170BD055-3978-46A4-B1EB-E487502C21C7}"/>
              </a:ext>
            </a:extLst>
          </p:cNvPr>
          <p:cNvSpPr txBox="1"/>
          <p:nvPr/>
        </p:nvSpPr>
        <p:spPr>
          <a:xfrm>
            <a:off x="6858400" y="2998287"/>
            <a:ext cx="4824166" cy="738664"/>
          </a:xfrm>
          <a:prstGeom prst="rect">
            <a:avLst/>
          </a:prstGeom>
          <a:noFill/>
        </p:spPr>
        <p:txBody>
          <a:bodyPr wrap="square">
            <a:spAutoFit/>
          </a:bodyPr>
          <a:lstStyle/>
          <a:p>
            <a:pPr algn="just"/>
            <a:r>
              <a:rPr lang="es-MX" sz="1400" b="1" dirty="0">
                <a:cs typeface="Arial" pitchFamily="34" charset="0"/>
              </a:rPr>
              <a:t>Columna 06 Distancia entre plantas.- </a:t>
            </a:r>
            <a:r>
              <a:rPr lang="es-MX" sz="1400" dirty="0">
                <a:cs typeface="Arial" pitchFamily="34" charset="0"/>
              </a:rPr>
              <a:t>Se registra el distanciamiento que existe entre planta y planta</a:t>
            </a:r>
          </a:p>
          <a:p>
            <a:pPr algn="just"/>
            <a:r>
              <a:rPr lang="es-MX" sz="1400" dirty="0">
                <a:cs typeface="Arial" pitchFamily="34" charset="0"/>
              </a:rPr>
              <a:t>Ejemplo: 2x2; 3x3 </a:t>
            </a:r>
          </a:p>
        </p:txBody>
      </p:sp>
      <p:sp>
        <p:nvSpPr>
          <p:cNvPr id="11" name="CuadroTexto 10">
            <a:extLst>
              <a:ext uri="{FF2B5EF4-FFF2-40B4-BE49-F238E27FC236}">
                <a16:creationId xmlns="" xmlns:a16="http://schemas.microsoft.com/office/drawing/2014/main" id="{50DC63CD-C328-4817-860E-E292102943EB}"/>
              </a:ext>
            </a:extLst>
          </p:cNvPr>
          <p:cNvSpPr txBox="1"/>
          <p:nvPr/>
        </p:nvSpPr>
        <p:spPr>
          <a:xfrm>
            <a:off x="6858400" y="3884258"/>
            <a:ext cx="4824166" cy="1600438"/>
          </a:xfrm>
          <a:prstGeom prst="rect">
            <a:avLst/>
          </a:prstGeom>
          <a:noFill/>
        </p:spPr>
        <p:txBody>
          <a:bodyPr wrap="square">
            <a:spAutoFit/>
          </a:bodyPr>
          <a:lstStyle/>
          <a:p>
            <a:pPr algn="just"/>
            <a:r>
              <a:rPr lang="es-MX" sz="1400" b="1" dirty="0">
                <a:cs typeface="Arial" pitchFamily="34" charset="0"/>
              </a:rPr>
              <a:t>Columna 07 Tipo de semilla.- </a:t>
            </a:r>
            <a:r>
              <a:rPr lang="es-MX" sz="1400" dirty="0">
                <a:cs typeface="Arial" pitchFamily="34" charset="0"/>
              </a:rPr>
              <a:t>Se registra el tipo de semilla que la PP utilizó para plantar el cultivo.</a:t>
            </a:r>
          </a:p>
          <a:p>
            <a:pPr marL="342900" indent="-342900" algn="just">
              <a:buAutoNum type="arabicPeriod"/>
            </a:pPr>
            <a:r>
              <a:rPr lang="es-MX" sz="1400" dirty="0">
                <a:cs typeface="Arial" pitchFamily="34" charset="0"/>
              </a:rPr>
              <a:t>Común</a:t>
            </a:r>
          </a:p>
          <a:p>
            <a:pPr marL="342900" indent="-342900" algn="just">
              <a:buAutoNum type="arabicPeriod"/>
            </a:pPr>
            <a:r>
              <a:rPr lang="es-MX" sz="1400" dirty="0">
                <a:cs typeface="Arial" pitchFamily="34" charset="0"/>
              </a:rPr>
              <a:t>Mejorada</a:t>
            </a:r>
          </a:p>
          <a:p>
            <a:pPr marL="342900" indent="-342900" algn="just">
              <a:buAutoNum type="arabicPeriod"/>
            </a:pPr>
            <a:r>
              <a:rPr lang="es-MX" sz="1400" dirty="0">
                <a:cs typeface="Arial" pitchFamily="34" charset="0"/>
              </a:rPr>
              <a:t>Híbrida Nacional</a:t>
            </a:r>
          </a:p>
          <a:p>
            <a:pPr marL="342900" indent="-342900" algn="just">
              <a:buAutoNum type="arabicPeriod"/>
            </a:pPr>
            <a:r>
              <a:rPr lang="es-MX" sz="1400" dirty="0">
                <a:cs typeface="Arial" pitchFamily="34" charset="0"/>
              </a:rPr>
              <a:t>Híbrida internacional</a:t>
            </a:r>
          </a:p>
          <a:p>
            <a:pPr marL="342900" indent="-342900" algn="just">
              <a:buAutoNum type="arabicPeriod"/>
            </a:pPr>
            <a:endParaRPr lang="es-MX" sz="1400" dirty="0">
              <a:cs typeface="Arial" pitchFamily="34" charset="0"/>
            </a:endParaRPr>
          </a:p>
        </p:txBody>
      </p:sp>
      <p:sp>
        <p:nvSpPr>
          <p:cNvPr id="12" name="Título 1">
            <a:extLst>
              <a:ext uri="{FF2B5EF4-FFF2-40B4-BE49-F238E27FC236}">
                <a16:creationId xmlns="" xmlns:a16="http://schemas.microsoft.com/office/drawing/2014/main" id="{01D4B45A-76BB-4AE1-ADA2-6EE1B67B576F}"/>
              </a:ext>
            </a:extLst>
          </p:cNvPr>
          <p:cNvSpPr>
            <a:spLocks noGrp="1"/>
          </p:cNvSpPr>
          <p:nvPr>
            <p:ph type="title"/>
          </p:nvPr>
        </p:nvSpPr>
        <p:spPr>
          <a:xfrm>
            <a:off x="1185591" y="480494"/>
            <a:ext cx="7227771" cy="530024"/>
          </a:xfrm>
        </p:spPr>
        <p:txBody>
          <a:bodyPr>
            <a:normAutofit/>
          </a:bodyPr>
          <a:lstStyle/>
          <a:p>
            <a:r>
              <a:rPr lang="es-MX" dirty="0">
                <a:latin typeface="Century Gothic" panose="020B0502020202020204" pitchFamily="34" charset="0"/>
              </a:rPr>
              <a:t>Cultivos permanentes</a:t>
            </a:r>
            <a:endParaRPr lang="es-EC" dirty="0">
              <a:latin typeface="Century Gothic" panose="020B0502020202020204" pitchFamily="34" charset="0"/>
            </a:endParaRPr>
          </a:p>
        </p:txBody>
      </p:sp>
      <p:sp>
        <p:nvSpPr>
          <p:cNvPr id="13" name="Marcador de contenido 8">
            <a:extLst>
              <a:ext uri="{FF2B5EF4-FFF2-40B4-BE49-F238E27FC236}">
                <a16:creationId xmlns="" xmlns:a16="http://schemas.microsoft.com/office/drawing/2014/main" id="{9CEEAF21-66F4-4315-99B6-0B970577F0DD}"/>
              </a:ext>
            </a:extLst>
          </p:cNvPr>
          <p:cNvSpPr>
            <a:spLocks noGrp="1"/>
          </p:cNvSpPr>
          <p:nvPr>
            <p:ph type="body" sz="quarter" idx="10"/>
          </p:nvPr>
        </p:nvSpPr>
        <p:spPr>
          <a:xfrm>
            <a:off x="1185591" y="1046143"/>
            <a:ext cx="7227614" cy="499155"/>
          </a:xfrm>
        </p:spPr>
        <p:txBody>
          <a:bodyPr>
            <a:normAutofit/>
          </a:bodyPr>
          <a:lstStyle/>
          <a:p>
            <a:r>
              <a:rPr lang="es-MX" dirty="0">
                <a:latin typeface="Century Gothic" panose="020B0502020202020204" pitchFamily="34" charset="0"/>
              </a:rPr>
              <a:t>Variables</a:t>
            </a:r>
            <a:endParaRPr lang="es-EC" dirty="0">
              <a:latin typeface="Century Gothic" panose="020B0502020202020204" pitchFamily="34" charset="0"/>
            </a:endParaRPr>
          </a:p>
        </p:txBody>
      </p:sp>
      <p:pic>
        <p:nvPicPr>
          <p:cNvPr id="16" name="Imagen 15"/>
          <p:cNvPicPr>
            <a:picLocks noChangeAspect="1"/>
          </p:cNvPicPr>
          <p:nvPr/>
        </p:nvPicPr>
        <p:blipFill>
          <a:blip r:embed="rId3"/>
          <a:stretch>
            <a:fillRect/>
          </a:stretch>
        </p:blipFill>
        <p:spPr>
          <a:xfrm>
            <a:off x="751287" y="4262134"/>
            <a:ext cx="695422" cy="2429214"/>
          </a:xfrm>
          <a:prstGeom prst="rect">
            <a:avLst/>
          </a:prstGeom>
        </p:spPr>
      </p:pic>
      <p:pic>
        <p:nvPicPr>
          <p:cNvPr id="17" name="Imagen 16"/>
          <p:cNvPicPr>
            <a:picLocks noChangeAspect="1"/>
          </p:cNvPicPr>
          <p:nvPr/>
        </p:nvPicPr>
        <p:blipFill>
          <a:blip r:embed="rId4"/>
          <a:stretch>
            <a:fillRect/>
          </a:stretch>
        </p:blipFill>
        <p:spPr>
          <a:xfrm>
            <a:off x="9725406" y="4332701"/>
            <a:ext cx="1267002" cy="2391109"/>
          </a:xfrm>
          <a:prstGeom prst="rect">
            <a:avLst/>
          </a:prstGeom>
        </p:spPr>
      </p:pic>
    </p:spTree>
    <p:extLst>
      <p:ext uri="{BB962C8B-B14F-4D97-AF65-F5344CB8AC3E}">
        <p14:creationId xmlns:p14="http://schemas.microsoft.com/office/powerpoint/2010/main" val="9182629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 xmlns:a16="http://schemas.microsoft.com/office/drawing/2014/main" id="{1682ABFA-7134-4C26-8040-FD14F02E929D}"/>
              </a:ext>
            </a:extLst>
          </p:cNvPr>
          <p:cNvSpPr>
            <a:spLocks noGrp="1"/>
          </p:cNvSpPr>
          <p:nvPr>
            <p:ph type="title"/>
          </p:nvPr>
        </p:nvSpPr>
        <p:spPr>
          <a:xfrm>
            <a:off x="1020391" y="408122"/>
            <a:ext cx="7227771" cy="530024"/>
          </a:xfrm>
        </p:spPr>
        <p:txBody>
          <a:bodyPr>
            <a:normAutofit/>
          </a:bodyPr>
          <a:lstStyle/>
          <a:p>
            <a:r>
              <a:rPr lang="es-MX" dirty="0">
                <a:latin typeface="Century Gothic" panose="020B0502020202020204" pitchFamily="34" charset="0"/>
              </a:rPr>
              <a:t>Cultivos permanentes</a:t>
            </a:r>
            <a:endParaRPr lang="es-EC" dirty="0">
              <a:latin typeface="Century Gothic" panose="020B0502020202020204" pitchFamily="34" charset="0"/>
            </a:endParaRPr>
          </a:p>
        </p:txBody>
      </p:sp>
      <p:sp>
        <p:nvSpPr>
          <p:cNvPr id="5" name="Marcador de contenido 8">
            <a:extLst>
              <a:ext uri="{FF2B5EF4-FFF2-40B4-BE49-F238E27FC236}">
                <a16:creationId xmlns="" xmlns:a16="http://schemas.microsoft.com/office/drawing/2014/main" id="{040B403C-F26A-47D2-AD89-7905C5C245CD}"/>
              </a:ext>
            </a:extLst>
          </p:cNvPr>
          <p:cNvSpPr>
            <a:spLocks noGrp="1"/>
          </p:cNvSpPr>
          <p:nvPr>
            <p:ph type="body" sz="quarter" idx="10"/>
          </p:nvPr>
        </p:nvSpPr>
        <p:spPr>
          <a:xfrm>
            <a:off x="1020391" y="973771"/>
            <a:ext cx="7227614" cy="499155"/>
          </a:xfrm>
        </p:spPr>
        <p:txBody>
          <a:bodyPr>
            <a:normAutofit/>
          </a:bodyPr>
          <a:lstStyle/>
          <a:p>
            <a:r>
              <a:rPr lang="es-MX" dirty="0">
                <a:latin typeface="Century Gothic" panose="020B0502020202020204" pitchFamily="34" charset="0"/>
              </a:rPr>
              <a:t>Variables</a:t>
            </a:r>
            <a:endParaRPr lang="es-EC" dirty="0">
              <a:latin typeface="Century Gothic" panose="020B0502020202020204" pitchFamily="34" charset="0"/>
            </a:endParaRPr>
          </a:p>
        </p:txBody>
      </p:sp>
      <p:sp>
        <p:nvSpPr>
          <p:cNvPr id="6" name="CuadroTexto 5">
            <a:extLst>
              <a:ext uri="{FF2B5EF4-FFF2-40B4-BE49-F238E27FC236}">
                <a16:creationId xmlns="" xmlns:a16="http://schemas.microsoft.com/office/drawing/2014/main" id="{2EBAB2D2-743C-4B55-AB71-5B3E425D44F9}"/>
              </a:ext>
            </a:extLst>
          </p:cNvPr>
          <p:cNvSpPr txBox="1"/>
          <p:nvPr/>
        </p:nvSpPr>
        <p:spPr>
          <a:xfrm>
            <a:off x="996787" y="2398574"/>
            <a:ext cx="2486441" cy="954107"/>
          </a:xfrm>
          <a:prstGeom prst="rect">
            <a:avLst/>
          </a:prstGeom>
          <a:ln>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r>
              <a:rPr lang="es-EC" sz="1400" dirty="0">
                <a:latin typeface="Century Gothic" panose="020B0502020202020204" pitchFamily="34" charset="0"/>
                <a:ea typeface="Calibri" panose="020F0502020204030204" pitchFamily="34" charset="0"/>
                <a:cs typeface="Times New Roman" panose="02020603050405020304" pitchFamily="18" charset="0"/>
              </a:rPr>
              <a:t>R</a:t>
            </a:r>
            <a:r>
              <a:rPr lang="es-EC" sz="1400" dirty="0">
                <a:effectLst/>
                <a:latin typeface="Century Gothic" panose="020B0502020202020204" pitchFamily="34" charset="0"/>
                <a:ea typeface="Calibri" panose="020F0502020204030204" pitchFamily="34" charset="0"/>
                <a:cs typeface="Times New Roman" panose="02020603050405020304" pitchFamily="18" charset="0"/>
              </a:rPr>
              <a:t>egistre el tamaño del área que utilizan el o los cultivos del terreno que está investigando</a:t>
            </a:r>
            <a:endParaRPr lang="es-EC" sz="1400" dirty="0">
              <a:latin typeface="Century Gothic" panose="020B0502020202020204" pitchFamily="34" charset="0"/>
            </a:endParaRPr>
          </a:p>
        </p:txBody>
      </p:sp>
      <p:sp>
        <p:nvSpPr>
          <p:cNvPr id="7" name="CuadroTexto 6">
            <a:extLst>
              <a:ext uri="{FF2B5EF4-FFF2-40B4-BE49-F238E27FC236}">
                <a16:creationId xmlns="" xmlns:a16="http://schemas.microsoft.com/office/drawing/2014/main" id="{DAA5F253-5E84-4345-A326-B7ED64DE2920}"/>
              </a:ext>
            </a:extLst>
          </p:cNvPr>
          <p:cNvSpPr txBox="1"/>
          <p:nvPr/>
        </p:nvSpPr>
        <p:spPr>
          <a:xfrm>
            <a:off x="3215864" y="5901076"/>
            <a:ext cx="3432313" cy="738664"/>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s-MX" sz="1400" dirty="0">
                <a:latin typeface="Century Gothic" panose="020B0502020202020204" pitchFamily="34" charset="0"/>
                <a:ea typeface="Calibri" panose="020F0502020204030204" pitchFamily="34" charset="0"/>
                <a:cs typeface="Times New Roman" panose="02020603050405020304" pitchFamily="18" charset="0"/>
              </a:rPr>
              <a:t>Registe la superficie que esta edad productiva, </a:t>
            </a:r>
            <a:r>
              <a:rPr lang="es-MX" sz="1400" b="1" dirty="0">
                <a:latin typeface="Century Gothic" panose="020B0502020202020204" pitchFamily="34" charset="0"/>
                <a:ea typeface="Calibri" panose="020F0502020204030204" pitchFamily="34" charset="0"/>
                <a:cs typeface="Times New Roman" panose="02020603050405020304" pitchFamily="18" charset="0"/>
              </a:rPr>
              <a:t>esta puede ser igual o menor que la superficie plantada.</a:t>
            </a:r>
            <a:endParaRPr lang="es-EC" sz="1400" b="1" dirty="0">
              <a:latin typeface="Century Gothic" panose="020B0502020202020204" pitchFamily="34" charset="0"/>
              <a:ea typeface="Calibri" panose="020F0502020204030204" pitchFamily="34" charset="0"/>
              <a:cs typeface="Times New Roman" panose="02020603050405020304" pitchFamily="18" charset="0"/>
            </a:endParaRPr>
          </a:p>
        </p:txBody>
      </p:sp>
      <p:sp>
        <p:nvSpPr>
          <p:cNvPr id="8" name="CuadroTexto 7">
            <a:extLst>
              <a:ext uri="{FF2B5EF4-FFF2-40B4-BE49-F238E27FC236}">
                <a16:creationId xmlns="" xmlns:a16="http://schemas.microsoft.com/office/drawing/2014/main" id="{D52BC3E5-0756-4BBD-B926-1AEE1615C5DF}"/>
              </a:ext>
            </a:extLst>
          </p:cNvPr>
          <p:cNvSpPr txBox="1"/>
          <p:nvPr/>
        </p:nvSpPr>
        <p:spPr>
          <a:xfrm>
            <a:off x="7520874" y="5685633"/>
            <a:ext cx="3171535" cy="954107"/>
          </a:xfrm>
          <a:prstGeom prst="rect">
            <a:avLst/>
          </a:prstGeom>
          <a:ln>
            <a:solidFill>
              <a:schemeClr val="accent6"/>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MX" sz="1400" dirty="0">
                <a:latin typeface="Century Gothic" panose="020B0502020202020204" pitchFamily="34" charset="0"/>
                <a:ea typeface="Calibri" panose="020F0502020204030204" pitchFamily="34" charset="0"/>
                <a:cs typeface="Times New Roman" panose="02020603050405020304" pitchFamily="18" charset="0"/>
              </a:rPr>
              <a:t>Registe la superficie que cosechó la </a:t>
            </a:r>
            <a:r>
              <a:rPr lang="es-MX" sz="1400" dirty="0">
                <a:latin typeface="Century Gothic" panose="020B0502020202020204" pitchFamily="34" charset="0"/>
                <a:cs typeface="Times New Roman" panose="02020603050405020304" pitchFamily="18" charset="0"/>
              </a:rPr>
              <a:t>PP, </a:t>
            </a:r>
            <a:r>
              <a:rPr lang="es-EC" sz="1400" b="1" dirty="0">
                <a:latin typeface="Century Gothic" panose="020B0502020202020204" pitchFamily="34" charset="0"/>
                <a:ea typeface="Calibri" panose="020F0502020204030204" pitchFamily="34" charset="0"/>
                <a:cs typeface="Times New Roman" panose="02020603050405020304" pitchFamily="18" charset="0"/>
              </a:rPr>
              <a:t>que puede ser igual o menor a la superficie en edad productiva, NUNCA mayor.</a:t>
            </a:r>
          </a:p>
        </p:txBody>
      </p:sp>
      <p:sp>
        <p:nvSpPr>
          <p:cNvPr id="9" name="CuadroTexto 8">
            <a:extLst>
              <a:ext uri="{FF2B5EF4-FFF2-40B4-BE49-F238E27FC236}">
                <a16:creationId xmlns="" xmlns:a16="http://schemas.microsoft.com/office/drawing/2014/main" id="{C093693C-1099-4483-909D-2C2BB46D40F1}"/>
              </a:ext>
            </a:extLst>
          </p:cNvPr>
          <p:cNvSpPr txBox="1"/>
          <p:nvPr/>
        </p:nvSpPr>
        <p:spPr>
          <a:xfrm>
            <a:off x="9075645" y="2132571"/>
            <a:ext cx="2976428" cy="2246769"/>
          </a:xfrm>
          <a:prstGeom prst="rect">
            <a:avLst/>
          </a:prstGeom>
          <a:ln>
            <a:solidFill>
              <a:srgbClr val="7030A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EC" sz="1400" dirty="0">
                <a:effectLst/>
                <a:latin typeface="Century Gothic" panose="020B0502020202020204" pitchFamily="34" charset="0"/>
                <a:ea typeface="Calibri" panose="020F0502020204030204" pitchFamily="34" charset="0"/>
                <a:cs typeface="Times New Roman" panose="02020603050405020304" pitchFamily="18" charset="0"/>
              </a:rPr>
              <a:t>Registre en esta columna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un solo código de 1 a 6 </a:t>
            </a:r>
            <a:r>
              <a:rPr lang="es-EC" sz="1400" dirty="0">
                <a:effectLst/>
                <a:latin typeface="Century Gothic" panose="020B0502020202020204" pitchFamily="34" charset="0"/>
                <a:ea typeface="Calibri" panose="020F0502020204030204" pitchFamily="34" charset="0"/>
                <a:cs typeface="Times New Roman" panose="02020603050405020304" pitchFamily="18" charset="0"/>
              </a:rPr>
              <a:t>siempre y cuando la superficie cosechada sea menor a la superficie en edad productiva. </a:t>
            </a:r>
          </a:p>
          <a:p>
            <a:pPr algn="just"/>
            <a:endParaRPr lang="es-EC" sz="1400" dirty="0">
              <a:latin typeface="Century Gothic" panose="020B0502020202020204" pitchFamily="34" charset="0"/>
              <a:ea typeface="Calibri" panose="020F0502020204030204" pitchFamily="34" charset="0"/>
              <a:cs typeface="Times New Roman" panose="02020603050405020304" pitchFamily="18" charset="0"/>
            </a:endParaRPr>
          </a:p>
          <a:p>
            <a:pPr algn="just"/>
            <a:r>
              <a:rPr lang="es-EC" sz="1400" dirty="0">
                <a:effectLst/>
                <a:latin typeface="Century Gothic" panose="020B0502020202020204" pitchFamily="34" charset="0"/>
                <a:ea typeface="Calibri" panose="020F0502020204030204" pitchFamily="34" charset="0"/>
                <a:cs typeface="Times New Roman" panose="02020603050405020304" pitchFamily="18" charset="0"/>
              </a:rPr>
              <a:t>Si la razón de pérdida no corresponde a ninguno de los códigos señalados, escriba en observaciones</a:t>
            </a:r>
            <a:endParaRPr lang="es-EC" sz="1100" dirty="0">
              <a:latin typeface="Century Gothic" panose="020B0502020202020204" pitchFamily="34" charset="0"/>
            </a:endParaRPr>
          </a:p>
        </p:txBody>
      </p:sp>
      <p:cxnSp>
        <p:nvCxnSpPr>
          <p:cNvPr id="10" name="Conector recto de flecha 9">
            <a:extLst>
              <a:ext uri="{FF2B5EF4-FFF2-40B4-BE49-F238E27FC236}">
                <a16:creationId xmlns="" xmlns:a16="http://schemas.microsoft.com/office/drawing/2014/main" id="{127DAC2B-1F3A-4064-B5F4-9029E15D878D}"/>
              </a:ext>
            </a:extLst>
          </p:cNvPr>
          <p:cNvCxnSpPr>
            <a:endCxn id="7" idx="0"/>
          </p:cNvCxnSpPr>
          <p:nvPr/>
        </p:nvCxnSpPr>
        <p:spPr>
          <a:xfrm flipH="1">
            <a:off x="4932021" y="4823907"/>
            <a:ext cx="684807" cy="1077169"/>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ector recto de flecha 10">
            <a:extLst>
              <a:ext uri="{FF2B5EF4-FFF2-40B4-BE49-F238E27FC236}">
                <a16:creationId xmlns="" xmlns:a16="http://schemas.microsoft.com/office/drawing/2014/main" id="{6B2565D7-B649-418A-BCF1-33F769BFAE09}"/>
              </a:ext>
            </a:extLst>
          </p:cNvPr>
          <p:cNvCxnSpPr/>
          <p:nvPr/>
        </p:nvCxnSpPr>
        <p:spPr>
          <a:xfrm>
            <a:off x="7164262" y="4916365"/>
            <a:ext cx="1528977" cy="647308"/>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ector recto de flecha 11">
            <a:extLst>
              <a:ext uri="{FF2B5EF4-FFF2-40B4-BE49-F238E27FC236}">
                <a16:creationId xmlns="" xmlns:a16="http://schemas.microsoft.com/office/drawing/2014/main" id="{DAA1E896-2505-442A-9586-75CE030836F4}"/>
              </a:ext>
            </a:extLst>
          </p:cNvPr>
          <p:cNvCxnSpPr/>
          <p:nvPr/>
        </p:nvCxnSpPr>
        <p:spPr>
          <a:xfrm flipH="1">
            <a:off x="3483228" y="2918511"/>
            <a:ext cx="561559"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ector recto de flecha 12">
            <a:extLst>
              <a:ext uri="{FF2B5EF4-FFF2-40B4-BE49-F238E27FC236}">
                <a16:creationId xmlns="" xmlns:a16="http://schemas.microsoft.com/office/drawing/2014/main" id="{FDB84994-8720-433C-8737-B03F6C7ADE52}"/>
              </a:ext>
            </a:extLst>
          </p:cNvPr>
          <p:cNvCxnSpPr>
            <a:cxnSpLocks/>
          </p:cNvCxnSpPr>
          <p:nvPr/>
        </p:nvCxnSpPr>
        <p:spPr>
          <a:xfrm flipV="1">
            <a:off x="8313052" y="3289551"/>
            <a:ext cx="762593" cy="1"/>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4" name="CuadroTexto 13">
            <a:extLst>
              <a:ext uri="{FF2B5EF4-FFF2-40B4-BE49-F238E27FC236}">
                <a16:creationId xmlns="" xmlns:a16="http://schemas.microsoft.com/office/drawing/2014/main" id="{88F90E34-AE93-4DC4-BDED-FB35406E963B}"/>
              </a:ext>
            </a:extLst>
          </p:cNvPr>
          <p:cNvSpPr txBox="1"/>
          <p:nvPr/>
        </p:nvSpPr>
        <p:spPr>
          <a:xfrm>
            <a:off x="996787" y="3609362"/>
            <a:ext cx="2486441" cy="1169551"/>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s-MX" sz="1400" dirty="0">
                <a:latin typeface="Century Gothic" panose="020B0502020202020204" pitchFamily="34" charset="0"/>
              </a:rPr>
              <a:t>Totalice en la línea 98, la superficie plantada, sumando una sola vez la superficie que registró para los asociados.</a:t>
            </a:r>
            <a:endParaRPr lang="es-EC" sz="1400" dirty="0">
              <a:latin typeface="Century Gothic" panose="020B0502020202020204" pitchFamily="34" charset="0"/>
            </a:endParaRPr>
          </a:p>
        </p:txBody>
      </p:sp>
      <p:cxnSp>
        <p:nvCxnSpPr>
          <p:cNvPr id="15" name="Conector recto de flecha 14">
            <a:extLst>
              <a:ext uri="{FF2B5EF4-FFF2-40B4-BE49-F238E27FC236}">
                <a16:creationId xmlns="" xmlns:a16="http://schemas.microsoft.com/office/drawing/2014/main" id="{0429E722-E91E-44BE-8D04-2C26499848B8}"/>
              </a:ext>
            </a:extLst>
          </p:cNvPr>
          <p:cNvCxnSpPr>
            <a:endCxn id="14" idx="3"/>
          </p:cNvCxnSpPr>
          <p:nvPr/>
        </p:nvCxnSpPr>
        <p:spPr>
          <a:xfrm flipH="1">
            <a:off x="3483228" y="2905259"/>
            <a:ext cx="561559" cy="128887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8" name="Imagen 17"/>
          <p:cNvPicPr>
            <a:picLocks noChangeAspect="1"/>
          </p:cNvPicPr>
          <p:nvPr/>
        </p:nvPicPr>
        <p:blipFill>
          <a:blip r:embed="rId2"/>
          <a:stretch>
            <a:fillRect/>
          </a:stretch>
        </p:blipFill>
        <p:spPr>
          <a:xfrm>
            <a:off x="4050989" y="1407786"/>
            <a:ext cx="4590412" cy="3511943"/>
          </a:xfrm>
          <a:prstGeom prst="rect">
            <a:avLst/>
          </a:prstGeom>
        </p:spPr>
      </p:pic>
    </p:spTree>
    <p:extLst>
      <p:ext uri="{BB962C8B-B14F-4D97-AF65-F5344CB8AC3E}">
        <p14:creationId xmlns:p14="http://schemas.microsoft.com/office/powerpoint/2010/main" val="31167178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 xmlns:a16="http://schemas.microsoft.com/office/drawing/2014/main" id="{530A3105-13AB-41AE-8FF5-AD843DCB3E89}"/>
              </a:ext>
            </a:extLst>
          </p:cNvPr>
          <p:cNvSpPr>
            <a:spLocks noGrp="1"/>
          </p:cNvSpPr>
          <p:nvPr>
            <p:ph type="title"/>
          </p:nvPr>
        </p:nvSpPr>
        <p:spPr>
          <a:xfrm>
            <a:off x="1134694" y="446759"/>
            <a:ext cx="7227771" cy="530024"/>
          </a:xfrm>
        </p:spPr>
        <p:txBody>
          <a:bodyPr>
            <a:normAutofit/>
          </a:bodyPr>
          <a:lstStyle/>
          <a:p>
            <a:r>
              <a:rPr lang="es-MX" dirty="0">
                <a:latin typeface="Century Gothic" panose="020B0502020202020204" pitchFamily="34" charset="0"/>
              </a:rPr>
              <a:t>Cultivos permanentes</a:t>
            </a:r>
            <a:endParaRPr lang="es-EC" dirty="0">
              <a:latin typeface="Century Gothic" panose="020B0502020202020204" pitchFamily="34" charset="0"/>
            </a:endParaRPr>
          </a:p>
        </p:txBody>
      </p:sp>
      <p:sp>
        <p:nvSpPr>
          <p:cNvPr id="5" name="Marcador de contenido 8">
            <a:extLst>
              <a:ext uri="{FF2B5EF4-FFF2-40B4-BE49-F238E27FC236}">
                <a16:creationId xmlns="" xmlns:a16="http://schemas.microsoft.com/office/drawing/2014/main" id="{C79B7ADE-BDC2-4287-91E9-F7CAAA4527FC}"/>
              </a:ext>
            </a:extLst>
          </p:cNvPr>
          <p:cNvSpPr>
            <a:spLocks noGrp="1"/>
          </p:cNvSpPr>
          <p:nvPr>
            <p:ph type="body" sz="quarter" idx="10"/>
          </p:nvPr>
        </p:nvSpPr>
        <p:spPr>
          <a:xfrm>
            <a:off x="1134694" y="1012408"/>
            <a:ext cx="7227614" cy="499155"/>
          </a:xfrm>
        </p:spPr>
        <p:txBody>
          <a:bodyPr>
            <a:normAutofit/>
          </a:bodyPr>
          <a:lstStyle/>
          <a:p>
            <a:r>
              <a:rPr lang="es-MX" dirty="0">
                <a:latin typeface="Century Gothic" panose="020B0502020202020204" pitchFamily="34" charset="0"/>
              </a:rPr>
              <a:t>Variables</a:t>
            </a:r>
            <a:endParaRPr lang="es-EC" dirty="0">
              <a:latin typeface="Century Gothic" panose="020B0502020202020204" pitchFamily="34" charset="0"/>
            </a:endParaRPr>
          </a:p>
        </p:txBody>
      </p:sp>
      <p:sp>
        <p:nvSpPr>
          <p:cNvPr id="6" name="CuadroTexto 5">
            <a:extLst>
              <a:ext uri="{FF2B5EF4-FFF2-40B4-BE49-F238E27FC236}">
                <a16:creationId xmlns="" xmlns:a16="http://schemas.microsoft.com/office/drawing/2014/main" id="{E4D217CF-9CDF-4B52-996E-E2801A430ADE}"/>
              </a:ext>
            </a:extLst>
          </p:cNvPr>
          <p:cNvSpPr txBox="1"/>
          <p:nvPr/>
        </p:nvSpPr>
        <p:spPr>
          <a:xfrm>
            <a:off x="526742" y="2059956"/>
            <a:ext cx="2658345" cy="1169551"/>
          </a:xfrm>
          <a:prstGeom prst="rect">
            <a:avLst/>
          </a:prstGeom>
          <a:ln>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MX" sz="1400" dirty="0">
                <a:latin typeface="Century Gothic" panose="020B0502020202020204" pitchFamily="34" charset="0"/>
              </a:rPr>
              <a:t>Registre el total de la producción, se debe incluir el desperdicio o desecho de los cultivos que la PP obtiene de las cosechas</a:t>
            </a:r>
            <a:endParaRPr lang="es-EC" sz="1400" dirty="0">
              <a:latin typeface="Century Gothic" panose="020B0502020202020204" pitchFamily="34" charset="0"/>
            </a:endParaRPr>
          </a:p>
        </p:txBody>
      </p:sp>
      <p:cxnSp>
        <p:nvCxnSpPr>
          <p:cNvPr id="7" name="Conector recto de flecha 6">
            <a:extLst>
              <a:ext uri="{FF2B5EF4-FFF2-40B4-BE49-F238E27FC236}">
                <a16:creationId xmlns="" xmlns:a16="http://schemas.microsoft.com/office/drawing/2014/main" id="{6EB3BE6F-A378-4357-B2BB-BD88CA42E1AA}"/>
              </a:ext>
            </a:extLst>
          </p:cNvPr>
          <p:cNvCxnSpPr>
            <a:cxnSpLocks/>
          </p:cNvCxnSpPr>
          <p:nvPr/>
        </p:nvCxnSpPr>
        <p:spPr>
          <a:xfrm flipH="1" flipV="1">
            <a:off x="3172207" y="2796921"/>
            <a:ext cx="349576" cy="60452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12 Rectángulo">
            <a:extLst>
              <a:ext uri="{FF2B5EF4-FFF2-40B4-BE49-F238E27FC236}">
                <a16:creationId xmlns="" xmlns:a16="http://schemas.microsoft.com/office/drawing/2014/main" id="{955F74D0-EB19-4C14-8686-2B9136E3EF84}"/>
              </a:ext>
            </a:extLst>
          </p:cNvPr>
          <p:cNvSpPr/>
          <p:nvPr/>
        </p:nvSpPr>
        <p:spPr>
          <a:xfrm>
            <a:off x="7625759" y="5565002"/>
            <a:ext cx="4386535" cy="954107"/>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lgn="just"/>
            <a:r>
              <a:rPr lang="es-EC" sz="1400" b="1" dirty="0"/>
              <a:t>Equivalencia en libras.- </a:t>
            </a:r>
            <a:r>
              <a:rPr lang="es-EC" sz="1400" dirty="0"/>
              <a:t>Para registrar esta información se debe tener en cuenta que se refiere </a:t>
            </a:r>
            <a:r>
              <a:rPr lang="es-EC" sz="1400" b="1" dirty="0">
                <a:solidFill>
                  <a:srgbClr val="FF0000"/>
                </a:solidFill>
              </a:rPr>
              <a:t>al peso de una sola unidad de medida</a:t>
            </a:r>
            <a:r>
              <a:rPr lang="es-EC" sz="1400" dirty="0"/>
              <a:t>, NO el peso de toda la producción</a:t>
            </a:r>
          </a:p>
        </p:txBody>
      </p:sp>
      <p:cxnSp>
        <p:nvCxnSpPr>
          <p:cNvPr id="9" name="Conector recto de flecha 8">
            <a:extLst>
              <a:ext uri="{FF2B5EF4-FFF2-40B4-BE49-F238E27FC236}">
                <a16:creationId xmlns="" xmlns:a16="http://schemas.microsoft.com/office/drawing/2014/main" id="{47D5AFAA-2934-40F7-B24C-514D9D315E5A}"/>
              </a:ext>
            </a:extLst>
          </p:cNvPr>
          <p:cNvCxnSpPr>
            <a:cxnSpLocks/>
          </p:cNvCxnSpPr>
          <p:nvPr/>
        </p:nvCxnSpPr>
        <p:spPr>
          <a:xfrm>
            <a:off x="6273477" y="5094782"/>
            <a:ext cx="1428089" cy="417376"/>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ector recto de flecha 9">
            <a:extLst>
              <a:ext uri="{FF2B5EF4-FFF2-40B4-BE49-F238E27FC236}">
                <a16:creationId xmlns="" xmlns:a16="http://schemas.microsoft.com/office/drawing/2014/main" id="{AEC95FED-18E5-4D39-9C76-321057543CF4}"/>
              </a:ext>
            </a:extLst>
          </p:cNvPr>
          <p:cNvCxnSpPr>
            <a:cxnSpLocks/>
          </p:cNvCxnSpPr>
          <p:nvPr/>
        </p:nvCxnSpPr>
        <p:spPr>
          <a:xfrm flipV="1">
            <a:off x="8648808" y="3580327"/>
            <a:ext cx="611102" cy="9046"/>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1" name="CuadroTexto 10">
            <a:extLst>
              <a:ext uri="{FF2B5EF4-FFF2-40B4-BE49-F238E27FC236}">
                <a16:creationId xmlns="" xmlns:a16="http://schemas.microsoft.com/office/drawing/2014/main" id="{8338DFEC-6775-4E63-B4F6-FA2139D599A2}"/>
              </a:ext>
            </a:extLst>
          </p:cNvPr>
          <p:cNvSpPr txBox="1"/>
          <p:nvPr/>
        </p:nvSpPr>
        <p:spPr>
          <a:xfrm>
            <a:off x="9263198" y="3268144"/>
            <a:ext cx="2658345" cy="82105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just">
              <a:lnSpc>
                <a:spcPct val="115000"/>
              </a:lnSpc>
            </a:pPr>
            <a:r>
              <a:rPr lang="es-EC" sz="1400" dirty="0">
                <a:effectLst/>
                <a:latin typeface="Century Gothic" panose="020B0502020202020204" pitchFamily="34" charset="0"/>
                <a:ea typeface="Calibri" panose="020F0502020204030204" pitchFamily="34" charset="0"/>
                <a:cs typeface="Times New Roman" panose="02020603050405020304" pitchFamily="18" charset="0"/>
              </a:rPr>
              <a:t>Registre en esta columna si la producción ha sido afectado por algún factor</a:t>
            </a:r>
          </a:p>
        </p:txBody>
      </p:sp>
      <p:cxnSp>
        <p:nvCxnSpPr>
          <p:cNvPr id="12" name="Conector recto de flecha 11">
            <a:extLst>
              <a:ext uri="{FF2B5EF4-FFF2-40B4-BE49-F238E27FC236}">
                <a16:creationId xmlns="" xmlns:a16="http://schemas.microsoft.com/office/drawing/2014/main" id="{1B327CB3-0F48-4589-B124-6968535E0989}"/>
              </a:ext>
            </a:extLst>
          </p:cNvPr>
          <p:cNvCxnSpPr>
            <a:cxnSpLocks/>
          </p:cNvCxnSpPr>
          <p:nvPr/>
        </p:nvCxnSpPr>
        <p:spPr>
          <a:xfrm flipH="1">
            <a:off x="4070283" y="5081903"/>
            <a:ext cx="1017762" cy="584776"/>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3" name="CuadroTexto 12">
            <a:extLst>
              <a:ext uri="{FF2B5EF4-FFF2-40B4-BE49-F238E27FC236}">
                <a16:creationId xmlns="" xmlns:a16="http://schemas.microsoft.com/office/drawing/2014/main" id="{6439A8EE-85FD-475E-AC4A-1B8F91A8D58C}"/>
              </a:ext>
            </a:extLst>
          </p:cNvPr>
          <p:cNvSpPr txBox="1"/>
          <p:nvPr/>
        </p:nvSpPr>
        <p:spPr>
          <a:xfrm>
            <a:off x="373434" y="5698264"/>
            <a:ext cx="4150167" cy="835613"/>
          </a:xfrm>
          <a:prstGeom prst="rect">
            <a:avLst/>
          </a:prstGeom>
          <a:ln>
            <a:solidFill>
              <a:schemeClr val="accent5"/>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just">
              <a:lnSpc>
                <a:spcPct val="115000"/>
              </a:lnSpc>
            </a:pPr>
            <a:r>
              <a:rPr lang="es-MX" sz="1400" dirty="0">
                <a:latin typeface="Century Gothic" panose="020B0502020202020204" pitchFamily="34" charset="0"/>
                <a:ea typeface="Calibri" panose="020F0502020204030204" pitchFamily="34" charset="0"/>
                <a:cs typeface="Times New Roman" panose="02020603050405020304" pitchFamily="18" charset="0"/>
              </a:rPr>
              <a:t>R</a:t>
            </a:r>
            <a:r>
              <a:rPr lang="es-EC" sz="1400" dirty="0">
                <a:latin typeface="Century Gothic" panose="020B0502020202020204" pitchFamily="34" charset="0"/>
                <a:ea typeface="Calibri" panose="020F0502020204030204" pitchFamily="34" charset="0"/>
                <a:cs typeface="Times New Roman" panose="02020603050405020304" pitchFamily="18" charset="0"/>
              </a:rPr>
              <a:t>registre el nombre de la unidad de medida de cosecha. Ejemplo saco, quintal, arroba ,</a:t>
            </a:r>
            <a:r>
              <a:rPr lang="es-EC" sz="1400" dirty="0" smtClean="0">
                <a:latin typeface="Century Gothic" panose="020B0502020202020204" pitchFamily="34" charset="0"/>
                <a:ea typeface="Calibri" panose="020F0502020204030204" pitchFamily="34" charset="0"/>
                <a:cs typeface="Times New Roman" panose="02020603050405020304" pitchFamily="18" charset="0"/>
              </a:rPr>
              <a:t>etc.</a:t>
            </a:r>
            <a:endParaRPr lang="es-EC" sz="1400" dirty="0">
              <a:effectLst/>
              <a:latin typeface="Century Gothic" panose="020B0502020202020204" pitchFamily="34" charset="0"/>
              <a:ea typeface="Calibri" panose="020F0502020204030204" pitchFamily="34" charset="0"/>
              <a:cs typeface="Times New Roman" panose="02020603050405020304" pitchFamily="18" charset="0"/>
            </a:endParaRPr>
          </a:p>
        </p:txBody>
      </p:sp>
      <p:pic>
        <p:nvPicPr>
          <p:cNvPr id="15" name="Imagen 14"/>
          <p:cNvPicPr>
            <a:picLocks noChangeAspect="1"/>
          </p:cNvPicPr>
          <p:nvPr/>
        </p:nvPicPr>
        <p:blipFill>
          <a:blip r:embed="rId2"/>
          <a:stretch>
            <a:fillRect/>
          </a:stretch>
        </p:blipFill>
        <p:spPr>
          <a:xfrm>
            <a:off x="3497912" y="1424551"/>
            <a:ext cx="5163191" cy="3714121"/>
          </a:xfrm>
          <a:prstGeom prst="rect">
            <a:avLst/>
          </a:prstGeom>
        </p:spPr>
      </p:pic>
      <p:pic>
        <p:nvPicPr>
          <p:cNvPr id="17" name="Picture 8" descr="El Telégrafo - Noticias del Ecuador y del mundo - Exportaciones de ...">
            <a:extLst>
              <a:ext uri="{FF2B5EF4-FFF2-40B4-BE49-F238E27FC236}">
                <a16:creationId xmlns:a16="http://schemas.microsoft.com/office/drawing/2014/main" xmlns="" id="{30C0A515-109D-4DE5-965E-74EF50CBA4B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75409" y="5293217"/>
            <a:ext cx="1016687" cy="1155634"/>
          </a:xfrm>
          <a:prstGeom prst="rect">
            <a:avLst/>
          </a:prstGeom>
          <a:noFill/>
          <a:extLst>
            <a:ext uri="{909E8E84-426E-40DD-AFC4-6F175D3DCCD1}">
              <a14:hiddenFill xmlns:a14="http://schemas.microsoft.com/office/drawing/2010/main">
                <a:solidFill>
                  <a:srgbClr val="FFFFFF"/>
                </a:solidFill>
              </a14:hiddenFill>
            </a:ext>
          </a:extLst>
        </p:spPr>
      </p:pic>
      <p:sp>
        <p:nvSpPr>
          <p:cNvPr id="18" name="CuadroTexto 17">
            <a:extLst>
              <a:ext uri="{FF2B5EF4-FFF2-40B4-BE49-F238E27FC236}">
                <a16:creationId xmlns:a16="http://schemas.microsoft.com/office/drawing/2014/main" xmlns="" id="{4FE002A4-D7BA-41FD-9E59-7828AC21FEB9}"/>
              </a:ext>
            </a:extLst>
          </p:cNvPr>
          <p:cNvSpPr txBox="1"/>
          <p:nvPr/>
        </p:nvSpPr>
        <p:spPr>
          <a:xfrm>
            <a:off x="4988417" y="6369463"/>
            <a:ext cx="4300025" cy="307777"/>
          </a:xfrm>
          <a:prstGeom prst="rect">
            <a:avLst/>
          </a:prstGeom>
          <a:noFill/>
        </p:spPr>
        <p:txBody>
          <a:bodyPr wrap="square" rtlCol="0">
            <a:spAutoFit/>
          </a:bodyPr>
          <a:lstStyle/>
          <a:p>
            <a:r>
              <a:rPr lang="es-MX" sz="1400" b="1" dirty="0"/>
              <a:t>Peso de un saco de café grano oro</a:t>
            </a:r>
            <a:endParaRPr lang="es-EC" sz="1400" b="1" dirty="0"/>
          </a:p>
        </p:txBody>
      </p:sp>
    </p:spTree>
    <p:extLst>
      <p:ext uri="{BB962C8B-B14F-4D97-AF65-F5344CB8AC3E}">
        <p14:creationId xmlns:p14="http://schemas.microsoft.com/office/powerpoint/2010/main" val="275833346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 xmlns:a16="http://schemas.microsoft.com/office/drawing/2014/main" id="{6B0A257F-ED07-410D-AE7F-A046AA647BF5}"/>
              </a:ext>
            </a:extLst>
          </p:cNvPr>
          <p:cNvSpPr>
            <a:spLocks noGrp="1"/>
          </p:cNvSpPr>
          <p:nvPr>
            <p:ph type="title"/>
          </p:nvPr>
        </p:nvSpPr>
        <p:spPr>
          <a:xfrm>
            <a:off x="973791" y="421001"/>
            <a:ext cx="7227771" cy="530024"/>
          </a:xfrm>
        </p:spPr>
        <p:txBody>
          <a:bodyPr>
            <a:normAutofit/>
          </a:bodyPr>
          <a:lstStyle/>
          <a:p>
            <a:r>
              <a:rPr lang="es-MX" dirty="0">
                <a:latin typeface="Century Gothic" panose="020B0502020202020204" pitchFamily="34" charset="0"/>
              </a:rPr>
              <a:t>Cultivos permanentes</a:t>
            </a:r>
            <a:endParaRPr lang="es-EC" dirty="0">
              <a:latin typeface="Century Gothic" panose="020B0502020202020204" pitchFamily="34" charset="0"/>
            </a:endParaRPr>
          </a:p>
        </p:txBody>
      </p:sp>
      <p:sp>
        <p:nvSpPr>
          <p:cNvPr id="5" name="Marcador de contenido 8">
            <a:extLst>
              <a:ext uri="{FF2B5EF4-FFF2-40B4-BE49-F238E27FC236}">
                <a16:creationId xmlns="" xmlns:a16="http://schemas.microsoft.com/office/drawing/2014/main" id="{F402F188-3503-43E3-86EA-B15AA68590E0}"/>
              </a:ext>
            </a:extLst>
          </p:cNvPr>
          <p:cNvSpPr>
            <a:spLocks noGrp="1"/>
          </p:cNvSpPr>
          <p:nvPr>
            <p:ph type="body" sz="quarter" idx="10"/>
          </p:nvPr>
        </p:nvSpPr>
        <p:spPr>
          <a:xfrm>
            <a:off x="973791" y="986650"/>
            <a:ext cx="7227614" cy="499155"/>
          </a:xfrm>
        </p:spPr>
        <p:txBody>
          <a:bodyPr>
            <a:normAutofit/>
          </a:bodyPr>
          <a:lstStyle/>
          <a:p>
            <a:r>
              <a:rPr lang="es-MX" dirty="0">
                <a:latin typeface="Century Gothic" panose="020B0502020202020204" pitchFamily="34" charset="0"/>
              </a:rPr>
              <a:t>Variables</a:t>
            </a:r>
            <a:endParaRPr lang="es-EC" dirty="0">
              <a:latin typeface="Century Gothic" panose="020B0502020202020204" pitchFamily="34" charset="0"/>
            </a:endParaRPr>
          </a:p>
        </p:txBody>
      </p:sp>
      <p:cxnSp>
        <p:nvCxnSpPr>
          <p:cNvPr id="6" name="Conector recto de flecha 5">
            <a:extLst>
              <a:ext uri="{FF2B5EF4-FFF2-40B4-BE49-F238E27FC236}">
                <a16:creationId xmlns="" xmlns:a16="http://schemas.microsoft.com/office/drawing/2014/main" id="{ABFCFFCD-90E7-489D-BBC3-196F1D98A025}"/>
              </a:ext>
            </a:extLst>
          </p:cNvPr>
          <p:cNvCxnSpPr>
            <a:cxnSpLocks/>
          </p:cNvCxnSpPr>
          <p:nvPr/>
        </p:nvCxnSpPr>
        <p:spPr>
          <a:xfrm flipH="1">
            <a:off x="3780832" y="3464625"/>
            <a:ext cx="279776" cy="0"/>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7" name="CuadroTexto 6">
            <a:extLst>
              <a:ext uri="{FF2B5EF4-FFF2-40B4-BE49-F238E27FC236}">
                <a16:creationId xmlns="" xmlns:a16="http://schemas.microsoft.com/office/drawing/2014/main" id="{AB08A2C4-698F-4FAE-980C-BC9F749081B5}"/>
              </a:ext>
            </a:extLst>
          </p:cNvPr>
          <p:cNvSpPr txBox="1"/>
          <p:nvPr/>
        </p:nvSpPr>
        <p:spPr>
          <a:xfrm>
            <a:off x="1050884" y="1523636"/>
            <a:ext cx="2729948" cy="4756687"/>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just"/>
            <a:r>
              <a:rPr lang="es-MX" sz="1400" dirty="0">
                <a:effectLst/>
                <a:latin typeface="+mj-lt"/>
                <a:ea typeface="Calibri" panose="020F0502020204030204" pitchFamily="34" charset="0"/>
                <a:cs typeface="Times New Roman" panose="02020603050405020304" pitchFamily="18" charset="0"/>
              </a:rPr>
              <a:t>T</a:t>
            </a:r>
            <a:r>
              <a:rPr lang="es-EC" sz="1400" dirty="0">
                <a:effectLst/>
                <a:latin typeface="+mj-lt"/>
                <a:ea typeface="Calibri" panose="020F0502020204030204" pitchFamily="34" charset="0"/>
                <a:cs typeface="Times New Roman" panose="02020603050405020304" pitchFamily="18" charset="0"/>
              </a:rPr>
              <a:t>enga en cuenta que las ventas no deben ser superiores a las producciones </a:t>
            </a:r>
          </a:p>
          <a:p>
            <a:endParaRPr lang="es-EC" sz="1400" dirty="0">
              <a:latin typeface="+mj-lt"/>
              <a:ea typeface="Calibri" panose="020F0502020204030204" pitchFamily="34" charset="0"/>
              <a:cs typeface="Times New Roman" panose="02020603050405020304" pitchFamily="18" charset="0"/>
            </a:endParaRPr>
          </a:p>
          <a:p>
            <a:pPr algn="just"/>
            <a:r>
              <a:rPr lang="es-EC" sz="1400" dirty="0">
                <a:effectLst/>
                <a:latin typeface="+mj-lt"/>
                <a:ea typeface="Calibri" panose="020F0502020204030204" pitchFamily="34" charset="0"/>
                <a:cs typeface="Times New Roman" panose="02020603050405020304" pitchFamily="18" charset="0"/>
              </a:rPr>
              <a:t>El estado primario de las ventas puede ser igual o diferente al estado primario de la producción.</a:t>
            </a:r>
          </a:p>
          <a:p>
            <a:endParaRPr lang="es-EC" sz="1400" dirty="0">
              <a:effectLst/>
              <a:latin typeface="+mj-lt"/>
              <a:ea typeface="Calibri" panose="020F0502020204030204" pitchFamily="34" charset="0"/>
              <a:cs typeface="Times New Roman" panose="02020603050405020304" pitchFamily="18" charset="0"/>
            </a:endParaRPr>
          </a:p>
          <a:p>
            <a:pPr algn="just">
              <a:lnSpc>
                <a:spcPct val="115000"/>
              </a:lnSpc>
            </a:pPr>
            <a:r>
              <a:rPr lang="es-EC" sz="1400" dirty="0">
                <a:effectLst/>
                <a:latin typeface="+mj-lt"/>
                <a:ea typeface="Calibri" panose="020F0502020204030204" pitchFamily="34" charset="0"/>
                <a:cs typeface="Times New Roman" panose="02020603050405020304" pitchFamily="18" charset="0"/>
              </a:rPr>
              <a:t>Cuando se trate de productos para consumo de la familia, regalo a los familiares, vecinos, amigos e inclusive para consumo de los animales.</a:t>
            </a:r>
            <a:r>
              <a:rPr lang="es-EC" sz="1400" b="1" dirty="0">
                <a:effectLst/>
                <a:latin typeface="+mj-lt"/>
                <a:ea typeface="Calibri" panose="020F0502020204030204" pitchFamily="34" charset="0"/>
                <a:cs typeface="Times New Roman" panose="02020603050405020304" pitchFamily="18" charset="0"/>
              </a:rPr>
              <a:t> NO deben REGISTRARSE en ventas.</a:t>
            </a:r>
          </a:p>
          <a:p>
            <a:pPr algn="just">
              <a:lnSpc>
                <a:spcPct val="115000"/>
              </a:lnSpc>
            </a:pPr>
            <a:endParaRPr lang="es-EC" sz="1400" b="1" dirty="0">
              <a:latin typeface="+mj-lt"/>
              <a:ea typeface="Calibri" panose="020F0502020204030204" pitchFamily="34" charset="0"/>
              <a:cs typeface="Times New Roman" panose="02020603050405020304" pitchFamily="18" charset="0"/>
            </a:endParaRPr>
          </a:p>
          <a:p>
            <a:pPr algn="just">
              <a:lnSpc>
                <a:spcPct val="115000"/>
              </a:lnSpc>
            </a:pPr>
            <a:r>
              <a:rPr lang="es-EC" sz="1400" dirty="0">
                <a:effectLst/>
                <a:latin typeface="+mj-lt"/>
                <a:ea typeface="Calibri" panose="020F0502020204030204" pitchFamily="34" charset="0"/>
                <a:cs typeface="Times New Roman" panose="02020603050405020304" pitchFamily="18" charset="0"/>
              </a:rPr>
              <a:t>La producción dada como parte de pago </a:t>
            </a:r>
            <a:r>
              <a:rPr lang="es-EC" sz="1400" b="1" dirty="0">
                <a:effectLst/>
                <a:latin typeface="+mj-lt"/>
                <a:ea typeface="Calibri" panose="020F0502020204030204" pitchFamily="34" charset="0"/>
                <a:cs typeface="Times New Roman" panose="02020603050405020304" pitchFamily="18" charset="0"/>
              </a:rPr>
              <a:t>se registra como </a:t>
            </a:r>
            <a:r>
              <a:rPr lang="es-EC" sz="1400" b="1" dirty="0" smtClean="0">
                <a:effectLst/>
                <a:latin typeface="+mj-lt"/>
                <a:ea typeface="Calibri" panose="020F0502020204030204" pitchFamily="34" charset="0"/>
                <a:cs typeface="Times New Roman" panose="02020603050405020304" pitchFamily="18" charset="0"/>
              </a:rPr>
              <a:t>VENTAS</a:t>
            </a:r>
            <a:endParaRPr lang="es-EC" sz="1400" dirty="0">
              <a:effectLst/>
              <a:latin typeface="+mj-lt"/>
              <a:ea typeface="Calibri" panose="020F0502020204030204" pitchFamily="34" charset="0"/>
              <a:cs typeface="Times New Roman" panose="02020603050405020304" pitchFamily="18" charset="0"/>
            </a:endParaRPr>
          </a:p>
        </p:txBody>
      </p:sp>
      <p:sp>
        <p:nvSpPr>
          <p:cNvPr id="8" name="12 Rectángulo">
            <a:extLst>
              <a:ext uri="{FF2B5EF4-FFF2-40B4-BE49-F238E27FC236}">
                <a16:creationId xmlns="" xmlns:a16="http://schemas.microsoft.com/office/drawing/2014/main" id="{629F028E-ADA7-4DEF-B681-16D7E2764CE4}"/>
              </a:ext>
            </a:extLst>
          </p:cNvPr>
          <p:cNvSpPr/>
          <p:nvPr/>
        </p:nvSpPr>
        <p:spPr>
          <a:xfrm>
            <a:off x="5560123" y="5541659"/>
            <a:ext cx="5463540" cy="738664"/>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lgn="just"/>
            <a:r>
              <a:rPr lang="es-EC" sz="1400" b="1" dirty="0"/>
              <a:t>Equivalencia en libras.- </a:t>
            </a:r>
            <a:r>
              <a:rPr lang="es-EC" sz="1400" dirty="0"/>
              <a:t>Para registrar esta información se debe tener en cuenta que se refiere </a:t>
            </a:r>
            <a:r>
              <a:rPr lang="es-EC" sz="1400" b="1" dirty="0">
                <a:solidFill>
                  <a:srgbClr val="FF0000"/>
                </a:solidFill>
              </a:rPr>
              <a:t>al peso de una sola unidad de medida</a:t>
            </a:r>
            <a:r>
              <a:rPr lang="es-EC" sz="1400" dirty="0"/>
              <a:t>, NO el peso de toda la producción</a:t>
            </a:r>
          </a:p>
        </p:txBody>
      </p:sp>
      <p:cxnSp>
        <p:nvCxnSpPr>
          <p:cNvPr id="9" name="Conector recto de flecha 8">
            <a:extLst>
              <a:ext uri="{FF2B5EF4-FFF2-40B4-BE49-F238E27FC236}">
                <a16:creationId xmlns="" xmlns:a16="http://schemas.microsoft.com/office/drawing/2014/main" id="{F5E42EB2-EFF1-4A7E-B729-F00454553AD4}"/>
              </a:ext>
            </a:extLst>
          </p:cNvPr>
          <p:cNvCxnSpPr/>
          <p:nvPr/>
        </p:nvCxnSpPr>
        <p:spPr>
          <a:xfrm>
            <a:off x="6531575" y="4925676"/>
            <a:ext cx="1143098" cy="596349"/>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0" name="Rectángulo 9">
            <a:extLst>
              <a:ext uri="{FF2B5EF4-FFF2-40B4-BE49-F238E27FC236}">
                <a16:creationId xmlns="" xmlns:a16="http://schemas.microsoft.com/office/drawing/2014/main" id="{1E94C06E-DDA2-4A9D-B2BD-870BF3A1CA35}"/>
              </a:ext>
            </a:extLst>
          </p:cNvPr>
          <p:cNvSpPr/>
          <p:nvPr/>
        </p:nvSpPr>
        <p:spPr>
          <a:xfrm>
            <a:off x="9444535" y="3422263"/>
            <a:ext cx="2747465" cy="95943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a:solidFill>
                  <a:schemeClr val="tx1"/>
                </a:solidFill>
              </a:rPr>
              <a:t>Registre en porcentaje del total de las ventas cuanto esta destinado al mercado e internacional</a:t>
            </a:r>
            <a:endParaRPr lang="es-EC" sz="1400" dirty="0">
              <a:solidFill>
                <a:schemeClr val="tx1"/>
              </a:solidFill>
            </a:endParaRPr>
          </a:p>
        </p:txBody>
      </p:sp>
      <p:sp>
        <p:nvSpPr>
          <p:cNvPr id="11" name="Cerrar llave 10">
            <a:extLst>
              <a:ext uri="{FF2B5EF4-FFF2-40B4-BE49-F238E27FC236}">
                <a16:creationId xmlns="" xmlns:a16="http://schemas.microsoft.com/office/drawing/2014/main" id="{42C5EA2E-2216-4214-B839-637705DD1E45}"/>
              </a:ext>
            </a:extLst>
          </p:cNvPr>
          <p:cNvSpPr/>
          <p:nvPr/>
        </p:nvSpPr>
        <p:spPr>
          <a:xfrm>
            <a:off x="9023336" y="3087435"/>
            <a:ext cx="293210" cy="1838242"/>
          </a:xfrm>
          <a:prstGeom prst="rightBrace">
            <a:avLst>
              <a:gd name="adj1" fmla="val 102975"/>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pic>
        <p:nvPicPr>
          <p:cNvPr id="2" name="Imagen 1"/>
          <p:cNvPicPr>
            <a:picLocks noChangeAspect="1"/>
          </p:cNvPicPr>
          <p:nvPr/>
        </p:nvPicPr>
        <p:blipFill>
          <a:blip r:embed="rId2"/>
          <a:stretch>
            <a:fillRect/>
          </a:stretch>
        </p:blipFill>
        <p:spPr>
          <a:xfrm>
            <a:off x="4074109" y="1162209"/>
            <a:ext cx="4953981" cy="3809036"/>
          </a:xfrm>
          <a:prstGeom prst="rect">
            <a:avLst/>
          </a:prstGeom>
        </p:spPr>
      </p:pic>
    </p:spTree>
    <p:extLst>
      <p:ext uri="{BB962C8B-B14F-4D97-AF65-F5344CB8AC3E}">
        <p14:creationId xmlns:p14="http://schemas.microsoft.com/office/powerpoint/2010/main" val="4952290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latin typeface="Century Gothic" panose="020B0502020202020204" pitchFamily="34" charset="0"/>
              </a:rPr>
              <a:t>Módulo AGRIS</a:t>
            </a:r>
            <a:endParaRPr lang="es-EC" dirty="0">
              <a:latin typeface="Century Gothic" panose="020B0502020202020204" pitchFamily="34" charset="0"/>
            </a:endParaRPr>
          </a:p>
        </p:txBody>
      </p:sp>
    </p:spTree>
    <p:extLst>
      <p:ext uri="{BB962C8B-B14F-4D97-AF65-F5344CB8AC3E}">
        <p14:creationId xmlns:p14="http://schemas.microsoft.com/office/powerpoint/2010/main" val="34883029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ángulo 22"/>
          <p:cNvSpPr/>
          <p:nvPr/>
        </p:nvSpPr>
        <p:spPr>
          <a:xfrm>
            <a:off x="2781837" y="5666704"/>
            <a:ext cx="6156102" cy="1056068"/>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s-EC"/>
          </a:p>
        </p:txBody>
      </p:sp>
      <p:sp>
        <p:nvSpPr>
          <p:cNvPr id="4" name="Título 1">
            <a:extLst>
              <a:ext uri="{FF2B5EF4-FFF2-40B4-BE49-F238E27FC236}">
                <a16:creationId xmlns="" xmlns:a16="http://schemas.microsoft.com/office/drawing/2014/main" id="{A6A1866A-8AD7-4124-9817-1BE3658C7876}"/>
              </a:ext>
            </a:extLst>
          </p:cNvPr>
          <p:cNvSpPr>
            <a:spLocks noGrp="1"/>
          </p:cNvSpPr>
          <p:nvPr>
            <p:ph type="title"/>
          </p:nvPr>
        </p:nvSpPr>
        <p:spPr>
          <a:xfrm>
            <a:off x="955242" y="421001"/>
            <a:ext cx="7227771" cy="530024"/>
          </a:xfrm>
        </p:spPr>
        <p:txBody>
          <a:bodyPr>
            <a:normAutofit/>
          </a:bodyPr>
          <a:lstStyle/>
          <a:p>
            <a:r>
              <a:rPr lang="es-MX" dirty="0">
                <a:latin typeface="Century Gothic" panose="020B0502020202020204" pitchFamily="34" charset="0"/>
              </a:rPr>
              <a:t>Cultivos permanentes</a:t>
            </a:r>
            <a:endParaRPr lang="es-EC" dirty="0">
              <a:latin typeface="Century Gothic" panose="020B0502020202020204" pitchFamily="34" charset="0"/>
            </a:endParaRPr>
          </a:p>
        </p:txBody>
      </p:sp>
      <p:sp>
        <p:nvSpPr>
          <p:cNvPr id="5" name="Marcador de contenido 8">
            <a:extLst>
              <a:ext uri="{FF2B5EF4-FFF2-40B4-BE49-F238E27FC236}">
                <a16:creationId xmlns="" xmlns:a16="http://schemas.microsoft.com/office/drawing/2014/main" id="{500340E3-1DF8-4ABA-8715-5FC4D289729A}"/>
              </a:ext>
            </a:extLst>
          </p:cNvPr>
          <p:cNvSpPr>
            <a:spLocks noGrp="1"/>
          </p:cNvSpPr>
          <p:nvPr>
            <p:ph type="body" sz="quarter" idx="10"/>
          </p:nvPr>
        </p:nvSpPr>
        <p:spPr>
          <a:xfrm>
            <a:off x="955242" y="986650"/>
            <a:ext cx="7227614" cy="499155"/>
          </a:xfrm>
        </p:spPr>
        <p:txBody>
          <a:bodyPr>
            <a:normAutofit/>
          </a:bodyPr>
          <a:lstStyle/>
          <a:p>
            <a:r>
              <a:rPr lang="es-MX" dirty="0">
                <a:latin typeface="Century Gothic" panose="020B0502020202020204" pitchFamily="34" charset="0"/>
              </a:rPr>
              <a:t>Variables</a:t>
            </a:r>
            <a:endParaRPr lang="es-EC" dirty="0">
              <a:latin typeface="Century Gothic" panose="020B0502020202020204" pitchFamily="34" charset="0"/>
            </a:endParaRPr>
          </a:p>
        </p:txBody>
      </p:sp>
      <p:sp>
        <p:nvSpPr>
          <p:cNvPr id="6" name="CuadroTexto 5">
            <a:extLst>
              <a:ext uri="{FF2B5EF4-FFF2-40B4-BE49-F238E27FC236}">
                <a16:creationId xmlns="" xmlns:a16="http://schemas.microsoft.com/office/drawing/2014/main" id="{F915F001-AA2F-48D8-A585-45A092E2CD4F}"/>
              </a:ext>
            </a:extLst>
          </p:cNvPr>
          <p:cNvSpPr txBox="1"/>
          <p:nvPr/>
        </p:nvSpPr>
        <p:spPr>
          <a:xfrm>
            <a:off x="2806622" y="5773349"/>
            <a:ext cx="6195712" cy="954107"/>
          </a:xfrm>
          <a:prstGeom prst="rect">
            <a:avLst/>
          </a:prstGeom>
          <a:noFill/>
        </p:spPr>
        <p:txBody>
          <a:bodyPr wrap="square" rtlCol="0">
            <a:spAutoFit/>
          </a:bodyPr>
          <a:lstStyle/>
          <a:p>
            <a:pPr marL="285750" indent="-285750" algn="just">
              <a:buFont typeface="Arial" panose="020B0604020202020204" pitchFamily="34" charset="0"/>
              <a:buChar char="•"/>
            </a:pPr>
            <a:r>
              <a:rPr lang="es-MX" sz="1400" dirty="0"/>
              <a:t>Registre la cantidad de la producción que no haya sido considerada en ventas </a:t>
            </a:r>
          </a:p>
          <a:p>
            <a:pPr marL="285750" indent="-285750" algn="just">
              <a:buFont typeface="Arial" panose="020B0604020202020204" pitchFamily="34" charset="0"/>
              <a:buChar char="•"/>
            </a:pPr>
            <a:endParaRPr lang="es-MX" sz="1400" dirty="0"/>
          </a:p>
          <a:p>
            <a:pPr marL="285750" indent="-285750" algn="just">
              <a:buFont typeface="Arial" panose="020B0604020202020204" pitchFamily="34" charset="0"/>
              <a:buChar char="•"/>
            </a:pPr>
            <a:r>
              <a:rPr lang="es-MX" sz="1400" dirty="0"/>
              <a:t>La unidad de media es igual a las ventas, cuando no haya ventas la unidad de medida es igual a al producción</a:t>
            </a:r>
            <a:endParaRPr lang="es-EC" sz="1400" dirty="0"/>
          </a:p>
        </p:txBody>
      </p:sp>
      <p:sp>
        <p:nvSpPr>
          <p:cNvPr id="8" name="12 Rectángulo">
            <a:extLst>
              <a:ext uri="{FF2B5EF4-FFF2-40B4-BE49-F238E27FC236}">
                <a16:creationId xmlns="" xmlns:a16="http://schemas.microsoft.com/office/drawing/2014/main" id="{D6C1FC54-193D-4932-9868-836FA7C80DF7}"/>
              </a:ext>
            </a:extLst>
          </p:cNvPr>
          <p:cNvSpPr/>
          <p:nvPr/>
        </p:nvSpPr>
        <p:spPr>
          <a:xfrm>
            <a:off x="8267252" y="1527386"/>
            <a:ext cx="3467651" cy="1815882"/>
          </a:xfrm>
          <a:prstGeom prst="rect">
            <a:avLst/>
          </a:prstGeom>
        </p:spPr>
        <p:txBody>
          <a:bodyPr wrap="square">
            <a:spAutoFit/>
          </a:bodyPr>
          <a:lstStyle/>
          <a:p>
            <a:pPr lvl="0" algn="just"/>
            <a:r>
              <a:rPr lang="es-EC" sz="1400" b="1" dirty="0"/>
              <a:t>Precio de una unidad de medida.- </a:t>
            </a:r>
            <a:r>
              <a:rPr lang="es-EC" sz="1400" dirty="0"/>
              <a:t>Para registrar esta información se debe tener en cuenta que se refiere </a:t>
            </a:r>
            <a:r>
              <a:rPr lang="es-EC" sz="1400" b="1" dirty="0">
                <a:solidFill>
                  <a:srgbClr val="FF0000"/>
                </a:solidFill>
              </a:rPr>
              <a:t>al precio de venta de una sola unidad de medida</a:t>
            </a:r>
            <a:r>
              <a:rPr lang="es-EC" sz="1400" dirty="0"/>
              <a:t>, NO el peso de toda la venta. </a:t>
            </a:r>
            <a:r>
              <a:rPr lang="es-EC" sz="1400" b="1" dirty="0"/>
              <a:t>En caso de que no exista ventas, se debe hacer estimar al productor en cuanto vendería una unidad de medida de la producción</a:t>
            </a:r>
          </a:p>
        </p:txBody>
      </p:sp>
      <p:sp>
        <p:nvSpPr>
          <p:cNvPr id="9" name="CuadroTexto 8">
            <a:extLst>
              <a:ext uri="{FF2B5EF4-FFF2-40B4-BE49-F238E27FC236}">
                <a16:creationId xmlns="" xmlns:a16="http://schemas.microsoft.com/office/drawing/2014/main" id="{289EDAE9-2DDE-4BDC-9F8E-BE519EE69F6A}"/>
              </a:ext>
            </a:extLst>
          </p:cNvPr>
          <p:cNvSpPr txBox="1"/>
          <p:nvPr/>
        </p:nvSpPr>
        <p:spPr>
          <a:xfrm flipH="1">
            <a:off x="8264773" y="4816862"/>
            <a:ext cx="1550485" cy="646331"/>
          </a:xfrm>
          <a:prstGeom prst="rect">
            <a:avLst/>
          </a:prstGeom>
          <a:noFill/>
        </p:spPr>
        <p:txBody>
          <a:bodyPr wrap="square" rtlCol="0">
            <a:spAutoFit/>
          </a:bodyPr>
          <a:lstStyle/>
          <a:p>
            <a:pPr algn="ctr"/>
            <a:r>
              <a:rPr lang="es-MX" sz="1200" b="1" dirty="0"/>
              <a:t>Precio de una sola unidad de medida</a:t>
            </a:r>
            <a:endParaRPr lang="es-EC" sz="1200" b="1" dirty="0"/>
          </a:p>
        </p:txBody>
      </p:sp>
      <p:pic>
        <p:nvPicPr>
          <p:cNvPr id="10" name="Picture 2" descr="VISTO BUENO - TAXSTRATEGY S.A.">
            <a:extLst>
              <a:ext uri="{FF2B5EF4-FFF2-40B4-BE49-F238E27FC236}">
                <a16:creationId xmlns="" xmlns:a16="http://schemas.microsoft.com/office/drawing/2014/main" id="{3FD0B301-2D90-4077-8ED2-BC84F9D5E630}"/>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15394" y="3687441"/>
            <a:ext cx="657288" cy="915037"/>
          </a:xfrm>
          <a:prstGeom prst="rect">
            <a:avLst/>
          </a:prstGeom>
          <a:noFill/>
          <a:extLst>
            <a:ext uri="{909E8E84-426E-40DD-AFC4-6F175D3DCCD1}">
              <a14:hiddenFill xmlns:a14="http://schemas.microsoft.com/office/drawing/2010/main">
                <a:solidFill>
                  <a:srgbClr val="FFFFFF"/>
                </a:solidFill>
              </a14:hiddenFill>
            </a:ext>
          </a:extLst>
        </p:spPr>
      </p:pic>
      <p:sp>
        <p:nvSpPr>
          <p:cNvPr id="11" name="CuadroTexto 10">
            <a:extLst>
              <a:ext uri="{FF2B5EF4-FFF2-40B4-BE49-F238E27FC236}">
                <a16:creationId xmlns="" xmlns:a16="http://schemas.microsoft.com/office/drawing/2014/main" id="{CAA48836-D37D-42B5-B28D-17E53F3A1F5E}"/>
              </a:ext>
            </a:extLst>
          </p:cNvPr>
          <p:cNvSpPr txBox="1"/>
          <p:nvPr/>
        </p:nvSpPr>
        <p:spPr>
          <a:xfrm>
            <a:off x="10241664" y="4837967"/>
            <a:ext cx="1493239" cy="461665"/>
          </a:xfrm>
          <a:prstGeom prst="rect">
            <a:avLst/>
          </a:prstGeom>
          <a:noFill/>
        </p:spPr>
        <p:txBody>
          <a:bodyPr wrap="square" rtlCol="0">
            <a:spAutoFit/>
          </a:bodyPr>
          <a:lstStyle/>
          <a:p>
            <a:pPr algn="ctr"/>
            <a:r>
              <a:rPr lang="es-MX" sz="1200" b="1" dirty="0"/>
              <a:t>Precio del total de las ventas</a:t>
            </a:r>
            <a:endParaRPr lang="es-EC" sz="1200" b="1" dirty="0"/>
          </a:p>
        </p:txBody>
      </p:sp>
      <p:pic>
        <p:nvPicPr>
          <p:cNvPr id="12" name="Imagen 11">
            <a:extLst>
              <a:ext uri="{FF2B5EF4-FFF2-40B4-BE49-F238E27FC236}">
                <a16:creationId xmlns="" xmlns:a16="http://schemas.microsoft.com/office/drawing/2014/main" id="{BA711259-43B3-4E92-9746-9004C8CE177E}"/>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0881912" y="3640167"/>
            <a:ext cx="852991" cy="835556"/>
          </a:xfrm>
          <a:prstGeom prst="rect">
            <a:avLst/>
          </a:prstGeom>
        </p:spPr>
      </p:pic>
      <p:pic>
        <p:nvPicPr>
          <p:cNvPr id="13" name="Picture 10" descr="Venta de Café Colombiano en Daabon para exportación">
            <a:extLst>
              <a:ext uri="{FF2B5EF4-FFF2-40B4-BE49-F238E27FC236}">
                <a16:creationId xmlns="" xmlns:a16="http://schemas.microsoft.com/office/drawing/2014/main" id="{2C3C8C5E-635D-4A47-B467-AC5F33F8C9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0236" y="3640167"/>
            <a:ext cx="416950" cy="92257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4" descr="café especial sancarlos colombia bogotá">
            <a:extLst>
              <a:ext uri="{FF2B5EF4-FFF2-40B4-BE49-F238E27FC236}">
                <a16:creationId xmlns="" xmlns:a16="http://schemas.microsoft.com/office/drawing/2014/main" id="{49D56DDD-F60D-4099-AC46-35F3AC60B7E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957535" y="3777309"/>
            <a:ext cx="852991" cy="825169"/>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p:cNvPicPr>
            <a:picLocks noChangeAspect="1"/>
          </p:cNvPicPr>
          <p:nvPr/>
        </p:nvPicPr>
        <p:blipFill>
          <a:blip r:embed="rId6"/>
          <a:stretch>
            <a:fillRect/>
          </a:stretch>
        </p:blipFill>
        <p:spPr>
          <a:xfrm>
            <a:off x="3490174" y="2012910"/>
            <a:ext cx="4038659" cy="3161295"/>
          </a:xfrm>
          <a:prstGeom prst="rect">
            <a:avLst/>
          </a:prstGeom>
        </p:spPr>
      </p:pic>
      <p:sp>
        <p:nvSpPr>
          <p:cNvPr id="18" name="Google Shape;746;p40"/>
          <p:cNvSpPr/>
          <p:nvPr/>
        </p:nvSpPr>
        <p:spPr>
          <a:xfrm>
            <a:off x="450760" y="2468112"/>
            <a:ext cx="2318197" cy="674333"/>
          </a:xfrm>
          <a:prstGeom prst="rect">
            <a:avLst/>
          </a:prstGeom>
          <a:ln>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91425" tIns="91425" rIns="91425" bIns="91425" numCol="1" anchor="ctr" anchorCtr="0">
            <a:noAutofit/>
          </a:bodyPr>
          <a:lstStyle/>
          <a:p>
            <a:pPr algn="ctr"/>
            <a:r>
              <a:rPr lang="es-EC" sz="1400" dirty="0" smtClean="0">
                <a:effectLst/>
                <a:latin typeface="Century Gothic" panose="020B0502020202020204" pitchFamily="34" charset="0"/>
                <a:ea typeface="Calibri" panose="020F0502020204030204" pitchFamily="34" charset="0"/>
              </a:rPr>
              <a:t>La misma que se activarán solo si se realizaron</a:t>
            </a:r>
            <a:r>
              <a:rPr lang="es-EC" sz="1400" b="1" dirty="0" smtClean="0">
                <a:effectLst/>
                <a:latin typeface="Century Gothic" panose="020B0502020202020204" pitchFamily="34" charset="0"/>
                <a:ea typeface="Calibri" panose="020F0502020204030204" pitchFamily="34" charset="0"/>
              </a:rPr>
              <a:t> ventas</a:t>
            </a:r>
            <a:r>
              <a:rPr lang="es-EC" sz="1400" dirty="0" smtClean="0">
                <a:effectLst/>
                <a:latin typeface="Century Gothic" panose="020B0502020202020204" pitchFamily="34" charset="0"/>
                <a:ea typeface="Calibri" panose="020F0502020204030204" pitchFamily="34" charset="0"/>
              </a:rPr>
              <a:t>. </a:t>
            </a:r>
            <a:endParaRPr lang="es-EC" sz="1400" dirty="0">
              <a:latin typeface="Century Gothic" panose="020B0502020202020204" pitchFamily="34" charset="0"/>
            </a:endParaRPr>
          </a:p>
        </p:txBody>
      </p:sp>
      <p:cxnSp>
        <p:nvCxnSpPr>
          <p:cNvPr id="20" name="Conector recto de flecha 19"/>
          <p:cNvCxnSpPr/>
          <p:nvPr/>
        </p:nvCxnSpPr>
        <p:spPr>
          <a:xfrm flipH="1" flipV="1">
            <a:off x="2768958" y="3000777"/>
            <a:ext cx="695459" cy="1674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1" name="Imagen 20"/>
          <p:cNvPicPr>
            <a:picLocks noChangeAspect="1"/>
          </p:cNvPicPr>
          <p:nvPr/>
        </p:nvPicPr>
        <p:blipFill>
          <a:blip r:embed="rId7"/>
          <a:stretch>
            <a:fillRect/>
          </a:stretch>
        </p:blipFill>
        <p:spPr>
          <a:xfrm>
            <a:off x="864562" y="3323353"/>
            <a:ext cx="1119858" cy="1119858"/>
          </a:xfrm>
          <a:prstGeom prst="rect">
            <a:avLst/>
          </a:prstGeom>
        </p:spPr>
      </p:pic>
      <p:sp>
        <p:nvSpPr>
          <p:cNvPr id="22" name="Cerrar llave 21">
            <a:extLst>
              <a:ext uri="{FF2B5EF4-FFF2-40B4-BE49-F238E27FC236}">
                <a16:creationId xmlns="" xmlns:a16="http://schemas.microsoft.com/office/drawing/2014/main" id="{42C5EA2E-2216-4214-B839-637705DD1E45}"/>
              </a:ext>
            </a:extLst>
          </p:cNvPr>
          <p:cNvSpPr/>
          <p:nvPr/>
        </p:nvSpPr>
        <p:spPr>
          <a:xfrm rot="5400000">
            <a:off x="5203065" y="4365938"/>
            <a:ext cx="365729" cy="1950657"/>
          </a:xfrm>
          <a:prstGeom prst="rightBrace">
            <a:avLst>
              <a:gd name="adj1" fmla="val 112213"/>
              <a:gd name="adj2" fmla="val 46699"/>
            </a:avLst>
          </a:prstGeom>
          <a:ln w="28575"/>
        </p:spPr>
        <p:style>
          <a:lnRef idx="1">
            <a:schemeClr val="accent2"/>
          </a:lnRef>
          <a:fillRef idx="0">
            <a:schemeClr val="accent2"/>
          </a:fillRef>
          <a:effectRef idx="0">
            <a:schemeClr val="accent2"/>
          </a:effectRef>
          <a:fontRef idx="minor">
            <a:schemeClr val="tx1"/>
          </a:fontRef>
        </p:style>
        <p:txBody>
          <a:bodyPr rtlCol="0" anchor="ctr"/>
          <a:lstStyle/>
          <a:p>
            <a:pPr algn="ctr"/>
            <a:endParaRPr lang="es-EC" b="1">
              <a:ln w="22225">
                <a:solidFill>
                  <a:schemeClr val="accent2"/>
                </a:solidFill>
                <a:prstDash val="solid"/>
              </a:ln>
              <a:solidFill>
                <a:schemeClr val="accent2">
                  <a:lumMod val="40000"/>
                  <a:lumOff val="60000"/>
                </a:schemeClr>
              </a:solidFill>
            </a:endParaRPr>
          </a:p>
        </p:txBody>
      </p:sp>
      <p:sp>
        <p:nvSpPr>
          <p:cNvPr id="24" name="CuadroTexto 23">
            <a:extLst>
              <a:ext uri="{FF2B5EF4-FFF2-40B4-BE49-F238E27FC236}">
                <a16:creationId xmlns:a16="http://schemas.microsoft.com/office/drawing/2014/main" xmlns="" id="{661EA891-B33F-492A-8DFD-E8811D2212A6}"/>
              </a:ext>
            </a:extLst>
          </p:cNvPr>
          <p:cNvSpPr txBox="1"/>
          <p:nvPr/>
        </p:nvSpPr>
        <p:spPr>
          <a:xfrm>
            <a:off x="3188904" y="1557777"/>
            <a:ext cx="4611010" cy="338554"/>
          </a:xfrm>
          <a:prstGeom prst="rect">
            <a:avLst/>
          </a:prstGeom>
          <a:noFill/>
        </p:spPr>
        <p:txBody>
          <a:bodyPr wrap="square" rtlCol="0">
            <a:spAutoFit/>
          </a:bodyPr>
          <a:lstStyle/>
          <a:p>
            <a:pPr algn="ctr"/>
            <a:r>
              <a:rPr lang="es-MX" sz="1600" b="1" dirty="0">
                <a:effectLst>
                  <a:outerShdw blurRad="38100" dist="38100" dir="2700000" algn="tl">
                    <a:srgbClr val="000000">
                      <a:alpha val="43137"/>
                    </a:srgbClr>
                  </a:outerShdw>
                </a:effectLst>
              </a:rPr>
              <a:t>PRODUCCIÓN = VENTAS + OTROS DESTINOS</a:t>
            </a:r>
            <a:endParaRPr lang="es-EC" sz="1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6258094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xmlns="" id="{9D217806-ED1C-4182-8266-B30302A9E320}"/>
              </a:ext>
            </a:extLst>
          </p:cNvPr>
          <p:cNvSpPr txBox="1">
            <a:spLocks/>
          </p:cNvSpPr>
          <p:nvPr/>
        </p:nvSpPr>
        <p:spPr>
          <a:xfrm>
            <a:off x="1041897" y="514164"/>
            <a:ext cx="7227771" cy="53002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r>
              <a:rPr lang="es-MX" dirty="0" smtClean="0">
                <a:latin typeface="Century Gothic" panose="020B0502020202020204" pitchFamily="34" charset="0"/>
              </a:rPr>
              <a:t>Cultivos permanentes</a:t>
            </a:r>
            <a:endParaRPr lang="es-EC" dirty="0">
              <a:latin typeface="Century Gothic" panose="020B0502020202020204" pitchFamily="34" charset="0"/>
            </a:endParaRPr>
          </a:p>
        </p:txBody>
      </p:sp>
      <p:sp>
        <p:nvSpPr>
          <p:cNvPr id="5" name="Marcador de contenido 8">
            <a:extLst>
              <a:ext uri="{FF2B5EF4-FFF2-40B4-BE49-F238E27FC236}">
                <a16:creationId xmlns:a16="http://schemas.microsoft.com/office/drawing/2014/main" xmlns="" id="{FA991333-8009-4A7E-B321-2FDFEA76E2DD}"/>
              </a:ext>
            </a:extLst>
          </p:cNvPr>
          <p:cNvSpPr txBox="1">
            <a:spLocks/>
          </p:cNvSpPr>
          <p:nvPr/>
        </p:nvSpPr>
        <p:spPr>
          <a:xfrm>
            <a:off x="913108" y="1453300"/>
            <a:ext cx="7227614" cy="499155"/>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646E78"/>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z="1800" b="1" dirty="0" smtClean="0">
                <a:solidFill>
                  <a:schemeClr val="tx1"/>
                </a:solidFill>
                <a:latin typeface="Century Gothic" panose="020B0502020202020204" pitchFamily="34" charset="0"/>
              </a:rPr>
              <a:t>Variables</a:t>
            </a:r>
            <a:endParaRPr lang="es-EC" sz="1800" b="1" dirty="0">
              <a:solidFill>
                <a:schemeClr val="tx1"/>
              </a:solidFill>
              <a:latin typeface="Century Gothic" panose="020B0502020202020204" pitchFamily="34" charset="0"/>
            </a:endParaRPr>
          </a:p>
        </p:txBody>
      </p:sp>
      <p:sp>
        <p:nvSpPr>
          <p:cNvPr id="6" name="CuadroTexto 5">
            <a:extLst>
              <a:ext uri="{FF2B5EF4-FFF2-40B4-BE49-F238E27FC236}">
                <a16:creationId xmlns:a16="http://schemas.microsoft.com/office/drawing/2014/main" xmlns="" id="{8641EA7E-CD80-461D-9283-8D763A75F060}"/>
              </a:ext>
            </a:extLst>
          </p:cNvPr>
          <p:cNvSpPr txBox="1"/>
          <p:nvPr/>
        </p:nvSpPr>
        <p:spPr>
          <a:xfrm>
            <a:off x="4580039" y="2443783"/>
            <a:ext cx="6096000" cy="3219343"/>
          </a:xfrm>
          <a:prstGeom prst="rect">
            <a:avLst/>
          </a:prstGeom>
          <a:noFill/>
        </p:spPr>
        <p:txBody>
          <a:bodyPr wrap="square">
            <a:spAutoFit/>
          </a:bodyPr>
          <a:lstStyle/>
          <a:p>
            <a:pPr algn="just">
              <a:lnSpc>
                <a:spcPct val="115000"/>
              </a:lnSpc>
              <a:spcBef>
                <a:spcPts val="1200"/>
              </a:spcBef>
            </a:pP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Col </a:t>
            </a:r>
            <a:r>
              <a:rPr lang="es-EC" sz="1400" b="1" dirty="0" smtClean="0">
                <a:effectLst/>
                <a:latin typeface="Century Gothic" panose="020B0502020202020204" pitchFamily="34" charset="0"/>
                <a:ea typeface="Calibri" panose="020F0502020204030204" pitchFamily="34" charset="0"/>
                <a:cs typeface="Times New Roman" panose="02020603050405020304" pitchFamily="18" charset="0"/>
              </a:rPr>
              <a:t>75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Empleo - Trabajadores ocasionales</a:t>
            </a:r>
          </a:p>
          <a:p>
            <a:pPr algn="just">
              <a:lnSpc>
                <a:spcPct val="115000"/>
              </a:lnSpc>
            </a:pPr>
            <a:r>
              <a:rPr lang="es-EC" sz="1400" dirty="0">
                <a:effectLst/>
                <a:latin typeface="Century Gothic" panose="020B0502020202020204" pitchFamily="34" charset="0"/>
                <a:ea typeface="Calibri" panose="020F0502020204030204" pitchFamily="34" charset="0"/>
                <a:cs typeface="Times New Roman" panose="02020603050405020304" pitchFamily="18" charset="0"/>
              </a:rPr>
              <a:t>En esta pregunta se solicitará información exclusivamente sobre los trabajadores ocasionales contratados para el desarrollo del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cultivo en cuestión</a:t>
            </a:r>
            <a:r>
              <a:rPr lang="es-EC" sz="1400" dirty="0">
                <a:effectLst/>
                <a:latin typeface="Century Gothic" panose="020B0502020202020204" pitchFamily="34" charset="0"/>
                <a:ea typeface="Calibri" panose="020F0502020204030204" pitchFamily="34" charset="0"/>
                <a:cs typeface="Times New Roman" panose="02020603050405020304" pitchFamily="18" charset="0"/>
              </a:rPr>
              <a:t>,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si existen trabajadores permanentes no deberán registrarse en este apartado, sino en el capítulo 12.</a:t>
            </a:r>
          </a:p>
          <a:p>
            <a:pPr algn="just">
              <a:lnSpc>
                <a:spcPct val="115000"/>
              </a:lnSpc>
            </a:pP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 </a:t>
            </a:r>
          </a:p>
          <a:p>
            <a:pPr algn="just">
              <a:lnSpc>
                <a:spcPct val="115000"/>
              </a:lnSpc>
              <a:spcBef>
                <a:spcPts val="1200"/>
              </a:spcBef>
            </a:pP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Col </a:t>
            </a:r>
            <a:r>
              <a:rPr lang="es-EC" sz="1400" b="1" dirty="0" smtClean="0">
                <a:effectLst/>
                <a:latin typeface="Century Gothic" panose="020B0502020202020204" pitchFamily="34" charset="0"/>
                <a:ea typeface="Calibri" panose="020F0502020204030204" pitchFamily="34" charset="0"/>
                <a:cs typeface="Times New Roman" panose="02020603050405020304" pitchFamily="18" charset="0"/>
              </a:rPr>
              <a:t>76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Empleo - Trabajadores familiares</a:t>
            </a:r>
          </a:p>
          <a:p>
            <a:pPr algn="just">
              <a:lnSpc>
                <a:spcPct val="115000"/>
              </a:lnSpc>
            </a:pPr>
            <a:r>
              <a:rPr lang="es-EC" sz="1400" dirty="0">
                <a:effectLst/>
                <a:latin typeface="Century Gothic" panose="020B0502020202020204" pitchFamily="34" charset="0"/>
                <a:ea typeface="Calibri" panose="020F0502020204030204" pitchFamily="34" charset="0"/>
                <a:cs typeface="Times New Roman" panose="02020603050405020304" pitchFamily="18" charset="0"/>
              </a:rPr>
              <a:t>En esta categoría </a:t>
            </a:r>
            <a:r>
              <a:rPr lang="es-EC" sz="1400" b="1" u="sng" dirty="0">
                <a:solidFill>
                  <a:srgbClr val="FF0000"/>
                </a:solidFill>
              </a:rPr>
              <a:t>no se incluye a la Persona Productora,</a:t>
            </a:r>
            <a:r>
              <a:rPr lang="es-EC" sz="1400" dirty="0">
                <a:effectLst/>
                <a:latin typeface="Century Gothic" panose="020B0502020202020204" pitchFamily="34" charset="0"/>
                <a:ea typeface="Calibri" panose="020F0502020204030204" pitchFamily="34" charset="0"/>
                <a:cs typeface="Times New Roman" panose="02020603050405020304" pitchFamily="18" charset="0"/>
              </a:rPr>
              <a:t> se consideran a los familiares hombres y mujeres que tengan o no profesión, pero que hayan trabajado en los terrenos, en el cultivo especifico, sin percibir remuneración alguna. </a:t>
            </a:r>
            <a:r>
              <a:rPr lang="es-EC" sz="1400" b="1" u="sng" dirty="0">
                <a:solidFill>
                  <a:srgbClr val="FF0000"/>
                </a:solidFill>
              </a:rPr>
              <a:t>Y que solo hayan trabajado en determinado cultivo.</a:t>
            </a:r>
            <a:endParaRPr lang="es-EC" sz="1400" b="1" u="sng" dirty="0">
              <a:solidFill>
                <a:srgbClr val="FF0000"/>
              </a:solidFill>
              <a:effectLst/>
              <a:latin typeface="Century Gothic" panose="020B0502020202020204" pitchFamily="34" charset="0"/>
              <a:ea typeface="Calibri" panose="020F0502020204030204" pitchFamily="34" charset="0"/>
              <a:cs typeface="Times New Roman" panose="02020603050405020304" pitchFamily="18" charset="0"/>
            </a:endParaRPr>
          </a:p>
        </p:txBody>
      </p:sp>
      <p:pic>
        <p:nvPicPr>
          <p:cNvPr id="8" name="Imagen 7"/>
          <p:cNvPicPr>
            <a:picLocks noChangeAspect="1"/>
          </p:cNvPicPr>
          <p:nvPr/>
        </p:nvPicPr>
        <p:blipFill>
          <a:blip r:embed="rId2"/>
          <a:stretch>
            <a:fillRect/>
          </a:stretch>
        </p:blipFill>
        <p:spPr>
          <a:xfrm>
            <a:off x="1115632" y="2241213"/>
            <a:ext cx="2802913" cy="3760342"/>
          </a:xfrm>
          <a:prstGeom prst="rect">
            <a:avLst/>
          </a:prstGeom>
        </p:spPr>
      </p:pic>
    </p:spTree>
    <p:extLst>
      <p:ext uri="{BB962C8B-B14F-4D97-AF65-F5344CB8AC3E}">
        <p14:creationId xmlns:p14="http://schemas.microsoft.com/office/powerpoint/2010/main" val="86559900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 xmlns:a16="http://schemas.microsoft.com/office/drawing/2014/main" id="{46927DB8-28C7-4213-B67A-40C343ED6E05}"/>
              </a:ext>
            </a:extLst>
          </p:cNvPr>
          <p:cNvSpPr>
            <a:spLocks noGrp="1"/>
          </p:cNvSpPr>
          <p:nvPr>
            <p:ph type="title"/>
          </p:nvPr>
        </p:nvSpPr>
        <p:spPr>
          <a:xfrm>
            <a:off x="975833" y="421001"/>
            <a:ext cx="7227771" cy="530024"/>
          </a:xfrm>
        </p:spPr>
        <p:txBody>
          <a:bodyPr>
            <a:normAutofit/>
          </a:bodyPr>
          <a:lstStyle/>
          <a:p>
            <a:r>
              <a:rPr lang="es-MX" dirty="0">
                <a:latin typeface="Century Gothic" panose="020B0502020202020204" pitchFamily="34" charset="0"/>
              </a:rPr>
              <a:t>Casos especiales</a:t>
            </a:r>
            <a:endParaRPr lang="es-EC" dirty="0">
              <a:latin typeface="Century Gothic" panose="020B0502020202020204" pitchFamily="34" charset="0"/>
            </a:endParaRPr>
          </a:p>
        </p:txBody>
      </p:sp>
      <p:sp>
        <p:nvSpPr>
          <p:cNvPr id="5" name="Marcador de contenido 5">
            <a:extLst>
              <a:ext uri="{FF2B5EF4-FFF2-40B4-BE49-F238E27FC236}">
                <a16:creationId xmlns="" xmlns:a16="http://schemas.microsoft.com/office/drawing/2014/main" id="{4B917167-7754-4956-9F42-CFBA44F949E6}"/>
              </a:ext>
            </a:extLst>
          </p:cNvPr>
          <p:cNvSpPr>
            <a:spLocks noGrp="1"/>
          </p:cNvSpPr>
          <p:nvPr>
            <p:ph type="body" sz="quarter" idx="10"/>
          </p:nvPr>
        </p:nvSpPr>
        <p:spPr>
          <a:xfrm>
            <a:off x="975833" y="986650"/>
            <a:ext cx="7227614" cy="499155"/>
          </a:xfrm>
        </p:spPr>
        <p:txBody>
          <a:bodyPr>
            <a:normAutofit/>
          </a:bodyPr>
          <a:lstStyle/>
          <a:p>
            <a:r>
              <a:rPr lang="es-MX" dirty="0">
                <a:latin typeface="Century Gothic" panose="020B0502020202020204" pitchFamily="34" charset="0"/>
              </a:rPr>
              <a:t>Cultivos permanentes</a:t>
            </a:r>
            <a:endParaRPr lang="es-EC" dirty="0">
              <a:latin typeface="Century Gothic" panose="020B0502020202020204" pitchFamily="34" charset="0"/>
            </a:endParaRPr>
          </a:p>
        </p:txBody>
      </p:sp>
      <p:graphicFrame>
        <p:nvGraphicFramePr>
          <p:cNvPr id="6" name="3 Diagrama">
            <a:extLst>
              <a:ext uri="{FF2B5EF4-FFF2-40B4-BE49-F238E27FC236}">
                <a16:creationId xmlns="" xmlns:a16="http://schemas.microsoft.com/office/drawing/2014/main" id="{A5642240-41F6-4FB5-9EE3-6D9EDC16C116}"/>
              </a:ext>
            </a:extLst>
          </p:cNvPr>
          <p:cNvGraphicFramePr/>
          <p:nvPr>
            <p:extLst/>
          </p:nvPr>
        </p:nvGraphicFramePr>
        <p:xfrm>
          <a:off x="797198" y="1662997"/>
          <a:ext cx="10314480" cy="48193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5065214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agrama">
            <a:extLst>
              <a:ext uri="{FF2B5EF4-FFF2-40B4-BE49-F238E27FC236}">
                <a16:creationId xmlns="" xmlns:a16="http://schemas.microsoft.com/office/drawing/2014/main" id="{2F35A352-A6BA-4F1E-ABFB-335CED260AF3}"/>
              </a:ext>
            </a:extLst>
          </p:cNvPr>
          <p:cNvGraphicFramePr/>
          <p:nvPr>
            <p:extLst/>
          </p:nvPr>
        </p:nvGraphicFramePr>
        <p:xfrm>
          <a:off x="697082" y="1684352"/>
          <a:ext cx="10677432" cy="46325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ítulo 1">
            <a:extLst>
              <a:ext uri="{FF2B5EF4-FFF2-40B4-BE49-F238E27FC236}">
                <a16:creationId xmlns="" xmlns:a16="http://schemas.microsoft.com/office/drawing/2014/main" id="{128D5E1C-C5AA-402B-AA93-650501ECF204}"/>
              </a:ext>
            </a:extLst>
          </p:cNvPr>
          <p:cNvSpPr>
            <a:spLocks noGrp="1"/>
          </p:cNvSpPr>
          <p:nvPr>
            <p:ph type="title"/>
          </p:nvPr>
        </p:nvSpPr>
        <p:spPr>
          <a:xfrm>
            <a:off x="977820" y="421001"/>
            <a:ext cx="7227771" cy="530024"/>
          </a:xfrm>
        </p:spPr>
        <p:txBody>
          <a:bodyPr>
            <a:normAutofit/>
          </a:bodyPr>
          <a:lstStyle/>
          <a:p>
            <a:r>
              <a:rPr lang="es-MX" dirty="0">
                <a:latin typeface="Century Gothic" panose="020B0502020202020204" pitchFamily="34" charset="0"/>
              </a:rPr>
              <a:t>Casos especiales</a:t>
            </a:r>
            <a:endParaRPr lang="es-EC" dirty="0">
              <a:latin typeface="Century Gothic" panose="020B0502020202020204" pitchFamily="34" charset="0"/>
            </a:endParaRPr>
          </a:p>
        </p:txBody>
      </p:sp>
      <p:sp>
        <p:nvSpPr>
          <p:cNvPr id="6" name="Marcador de contenido 5">
            <a:extLst>
              <a:ext uri="{FF2B5EF4-FFF2-40B4-BE49-F238E27FC236}">
                <a16:creationId xmlns="" xmlns:a16="http://schemas.microsoft.com/office/drawing/2014/main" id="{5A7ECCF3-A92F-40D9-8E58-4C79A9377CC2}"/>
              </a:ext>
            </a:extLst>
          </p:cNvPr>
          <p:cNvSpPr>
            <a:spLocks noGrp="1"/>
          </p:cNvSpPr>
          <p:nvPr>
            <p:ph type="body" sz="quarter" idx="10"/>
          </p:nvPr>
        </p:nvSpPr>
        <p:spPr>
          <a:xfrm>
            <a:off x="977820" y="986650"/>
            <a:ext cx="7227614" cy="499155"/>
          </a:xfrm>
        </p:spPr>
        <p:txBody>
          <a:bodyPr>
            <a:normAutofit/>
          </a:bodyPr>
          <a:lstStyle/>
          <a:p>
            <a:r>
              <a:rPr lang="es-MX" dirty="0">
                <a:latin typeface="Century Gothic" panose="020B0502020202020204" pitchFamily="34" charset="0"/>
              </a:rPr>
              <a:t>Cultivos permanentes</a:t>
            </a:r>
            <a:endParaRPr lang="es-EC" dirty="0">
              <a:latin typeface="Century Gothic" panose="020B0502020202020204" pitchFamily="34" charset="0"/>
            </a:endParaRPr>
          </a:p>
        </p:txBody>
      </p:sp>
    </p:spTree>
    <p:extLst>
      <p:ext uri="{BB962C8B-B14F-4D97-AF65-F5344CB8AC3E}">
        <p14:creationId xmlns:p14="http://schemas.microsoft.com/office/powerpoint/2010/main" val="409379648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 xmlns:a16="http://schemas.microsoft.com/office/drawing/2014/main" id="{1A6AB6EE-E6C2-4DE5-B63C-83120439C4EE}"/>
              </a:ext>
            </a:extLst>
          </p:cNvPr>
          <p:cNvSpPr txBox="1">
            <a:spLocks/>
          </p:cNvSpPr>
          <p:nvPr/>
        </p:nvSpPr>
        <p:spPr>
          <a:xfrm>
            <a:off x="1022976" y="433844"/>
            <a:ext cx="7227771" cy="53002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r>
              <a:rPr lang="es-MX" dirty="0" smtClean="0">
                <a:latin typeface="Century Gothic" panose="020B0502020202020204" pitchFamily="34" charset="0"/>
              </a:rPr>
              <a:t>Casos especiales</a:t>
            </a:r>
            <a:endParaRPr lang="es-EC" dirty="0">
              <a:latin typeface="Century Gothic" panose="020B0502020202020204" pitchFamily="34" charset="0"/>
            </a:endParaRPr>
          </a:p>
        </p:txBody>
      </p:sp>
      <p:sp>
        <p:nvSpPr>
          <p:cNvPr id="5" name="Marcador de contenido 5">
            <a:extLst>
              <a:ext uri="{FF2B5EF4-FFF2-40B4-BE49-F238E27FC236}">
                <a16:creationId xmlns="" xmlns:a16="http://schemas.microsoft.com/office/drawing/2014/main" id="{F11A112E-0993-4719-9BB9-9BD61A2C8627}"/>
              </a:ext>
            </a:extLst>
          </p:cNvPr>
          <p:cNvSpPr txBox="1">
            <a:spLocks/>
          </p:cNvSpPr>
          <p:nvPr/>
        </p:nvSpPr>
        <p:spPr>
          <a:xfrm>
            <a:off x="1023133" y="1006743"/>
            <a:ext cx="7227614" cy="499155"/>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646E78"/>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smtClean="0">
                <a:latin typeface="Century Gothic" panose="020B0502020202020204" pitchFamily="34" charset="0"/>
              </a:rPr>
              <a:t>Cultivos permanentes</a:t>
            </a:r>
            <a:endParaRPr lang="es-EC" dirty="0">
              <a:latin typeface="Century Gothic" panose="020B0502020202020204" pitchFamily="34" charset="0"/>
            </a:endParaRPr>
          </a:p>
        </p:txBody>
      </p:sp>
      <p:graphicFrame>
        <p:nvGraphicFramePr>
          <p:cNvPr id="6" name="3 Diagrama">
            <a:extLst>
              <a:ext uri="{FF2B5EF4-FFF2-40B4-BE49-F238E27FC236}">
                <a16:creationId xmlns="" xmlns:a16="http://schemas.microsoft.com/office/drawing/2014/main" id="{DDA13AD5-A67A-43DD-BF90-18FAE9FCC179}"/>
              </a:ext>
            </a:extLst>
          </p:cNvPr>
          <p:cNvGraphicFramePr/>
          <p:nvPr>
            <p:extLst/>
          </p:nvPr>
        </p:nvGraphicFramePr>
        <p:xfrm>
          <a:off x="795136" y="1717629"/>
          <a:ext cx="9829180" cy="48464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0314404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4 Diagrama"/>
          <p:cNvGraphicFramePr/>
          <p:nvPr>
            <p:extLst/>
          </p:nvPr>
        </p:nvGraphicFramePr>
        <p:xfrm>
          <a:off x="574189" y="764358"/>
          <a:ext cx="5289379" cy="36316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5 Rectángulo redondeado"/>
          <p:cNvSpPr/>
          <p:nvPr/>
        </p:nvSpPr>
        <p:spPr>
          <a:xfrm>
            <a:off x="5945276" y="1102744"/>
            <a:ext cx="5809402" cy="3756450"/>
          </a:xfrm>
          <a:prstGeom prst="roundRect">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rtlCol="0" anchor="ctr"/>
          <a:lstStyle/>
          <a:p>
            <a:pPr>
              <a:buFont typeface="Wingdings" pitchFamily="2" charset="2"/>
              <a:buChar char="q"/>
            </a:pPr>
            <a:endParaRPr lang="es-EC" sz="1400" dirty="0">
              <a:latin typeface="+mj-lt"/>
            </a:endParaRPr>
          </a:p>
          <a:p>
            <a:pPr>
              <a:buFont typeface="Wingdings" pitchFamily="2" charset="2"/>
              <a:buChar char="q"/>
            </a:pPr>
            <a:endParaRPr lang="es-EC" sz="1400" dirty="0">
              <a:latin typeface="+mj-lt"/>
            </a:endParaRPr>
          </a:p>
          <a:p>
            <a:pPr>
              <a:buFont typeface="Wingdings" pitchFamily="2" charset="2"/>
              <a:buChar char="q"/>
            </a:pPr>
            <a:endParaRPr lang="es-EC" sz="1400" dirty="0">
              <a:latin typeface="+mj-lt"/>
            </a:endParaRPr>
          </a:p>
          <a:p>
            <a:pPr algn="just">
              <a:buFont typeface="Wingdings" pitchFamily="2" charset="2"/>
              <a:buChar char="q"/>
            </a:pPr>
            <a:r>
              <a:rPr lang="es-EC" sz="1400" dirty="0">
                <a:latin typeface="+mj-lt"/>
              </a:rPr>
              <a:t> </a:t>
            </a:r>
            <a:r>
              <a:rPr lang="es-ES" sz="1400" dirty="0">
                <a:highlight>
                  <a:srgbClr val="FFFF00"/>
                </a:highlight>
                <a:latin typeface="+mj-lt"/>
              </a:rPr>
              <a:t>Para el cultivo de caña de azúcar otros usos, debe registrarse como solo. Caso especial cuando la caña ha sido recién cortada, </a:t>
            </a:r>
            <a:endParaRPr lang="es-EC" sz="1400" b="1" dirty="0">
              <a:solidFill>
                <a:srgbClr val="FF0000"/>
              </a:solidFill>
              <a:highlight>
                <a:srgbClr val="FFFF00"/>
              </a:highlight>
              <a:latin typeface="+mj-lt"/>
            </a:endParaRPr>
          </a:p>
          <a:p>
            <a:pPr algn="just"/>
            <a:r>
              <a:rPr lang="es-ES" sz="1400" b="1" dirty="0">
                <a:solidFill>
                  <a:srgbClr val="FF0000"/>
                </a:solidFill>
                <a:highlight>
                  <a:srgbClr val="FFFF00"/>
                </a:highlight>
                <a:latin typeface="+mj-lt"/>
              </a:rPr>
              <a:t>en algunas zonas la asocian con algún cultivo transitorio hasta que la caña crezca.</a:t>
            </a:r>
            <a:endParaRPr lang="es-EC" sz="1400" dirty="0">
              <a:latin typeface="+mj-lt"/>
            </a:endParaRPr>
          </a:p>
          <a:p>
            <a:pPr lvl="0" algn="just">
              <a:buFont typeface="Wingdings" pitchFamily="2" charset="2"/>
              <a:buChar char="q"/>
            </a:pPr>
            <a:r>
              <a:rPr lang="es-EC" sz="1400" dirty="0">
                <a:highlight>
                  <a:srgbClr val="FFFF00"/>
                </a:highlight>
                <a:latin typeface="+mj-lt"/>
              </a:rPr>
              <a:t> Para el cultivo de caña de azúcar que es plantada y cosechada </a:t>
            </a:r>
            <a:r>
              <a:rPr lang="es-EC" sz="1400" b="1" dirty="0">
                <a:solidFill>
                  <a:srgbClr val="FF0000"/>
                </a:solidFill>
                <a:highlight>
                  <a:srgbClr val="FFFF00"/>
                </a:highlight>
                <a:latin typeface="+mj-lt"/>
              </a:rPr>
              <a:t>para combustible y otros usos, </a:t>
            </a:r>
            <a:r>
              <a:rPr lang="es-EC" sz="1400" dirty="0">
                <a:highlight>
                  <a:srgbClr val="FFFF00"/>
                </a:highlight>
                <a:latin typeface="+mj-lt"/>
              </a:rPr>
              <a:t>señor Encuestador, debe solicitar la  información de todas las columnas y de la producción como se lo hace para la caña de azúcar para azúcar.</a:t>
            </a:r>
          </a:p>
          <a:p>
            <a:pPr algn="just"/>
            <a:endParaRPr lang="es-EC" sz="1400" dirty="0">
              <a:latin typeface="+mj-lt"/>
            </a:endParaRPr>
          </a:p>
          <a:p>
            <a:pPr algn="just">
              <a:buFont typeface="Wingdings" pitchFamily="2" charset="2"/>
              <a:buChar char="q"/>
            </a:pPr>
            <a:r>
              <a:rPr lang="es-EC" sz="1400" dirty="0">
                <a:latin typeface="+mj-lt"/>
              </a:rPr>
              <a:t> Para el caso de Viveros frutícolas, registre en número de terreno, escriba en nombre del cultivo, VIVERO, en condición de cultivo el código 1 correspondiente a solo, en la columna </a:t>
            </a:r>
            <a:r>
              <a:rPr lang="es-EC" sz="1400" dirty="0" smtClean="0">
                <a:latin typeface="+mj-lt"/>
              </a:rPr>
              <a:t>11 </a:t>
            </a:r>
            <a:r>
              <a:rPr lang="es-EC" sz="1400" dirty="0">
                <a:latin typeface="+mj-lt"/>
              </a:rPr>
              <a:t>la superficie plantada y la información de la </a:t>
            </a:r>
            <a:r>
              <a:rPr lang="es-EC" sz="1400" dirty="0" smtClean="0">
                <a:latin typeface="+mj-lt"/>
              </a:rPr>
              <a:t>33 </a:t>
            </a:r>
            <a:r>
              <a:rPr lang="es-EC" sz="1400" dirty="0">
                <a:latin typeface="+mj-lt"/>
              </a:rPr>
              <a:t>a la </a:t>
            </a:r>
            <a:r>
              <a:rPr lang="es-EC" sz="1400" dirty="0" smtClean="0">
                <a:latin typeface="+mj-lt"/>
              </a:rPr>
              <a:t>96 </a:t>
            </a:r>
            <a:r>
              <a:rPr lang="es-EC" sz="1400" dirty="0">
                <a:latin typeface="+mj-lt"/>
              </a:rPr>
              <a:t>de prácticas en el </a:t>
            </a:r>
            <a:r>
              <a:rPr lang="es-EC" sz="1400" dirty="0" smtClean="0">
                <a:latin typeface="+mj-lt"/>
              </a:rPr>
              <a:t>cultivo, empleo y costos.</a:t>
            </a:r>
            <a:endParaRPr lang="es-EC" sz="1400" dirty="0">
              <a:latin typeface="+mj-lt"/>
            </a:endParaRPr>
          </a:p>
          <a:p>
            <a:endParaRPr lang="es-EC" sz="1400" dirty="0">
              <a:latin typeface="+mj-lt"/>
            </a:endParaRPr>
          </a:p>
          <a:p>
            <a:endParaRPr lang="es-EC" sz="1400" dirty="0">
              <a:latin typeface="+mj-lt"/>
            </a:endParaRPr>
          </a:p>
        </p:txBody>
      </p:sp>
      <p:sp>
        <p:nvSpPr>
          <p:cNvPr id="6" name="6 Rectángulo"/>
          <p:cNvSpPr/>
          <p:nvPr/>
        </p:nvSpPr>
        <p:spPr>
          <a:xfrm>
            <a:off x="819528" y="5211338"/>
            <a:ext cx="9094778" cy="1169551"/>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just"/>
            <a:r>
              <a:rPr lang="es-EC" sz="1400" dirty="0">
                <a:latin typeface="+mj-lt"/>
                <a:cs typeface="Arial" pitchFamily="34" charset="0"/>
              </a:rPr>
              <a:t>Se incluirá la información de pastos cultivados sean solos  o asociados.</a:t>
            </a:r>
          </a:p>
          <a:p>
            <a:pPr algn="just"/>
            <a:r>
              <a:rPr lang="es-EC" sz="1400" dirty="0">
                <a:latin typeface="+mj-lt"/>
                <a:cs typeface="Arial" pitchFamily="34" charset="0"/>
              </a:rPr>
              <a:t>Registre la información solo en las columnas 1 a 5 (N° del terreno, nombre del cultivo, condición de cultivo, número de orden del asociamiento y edad), 7 y </a:t>
            </a:r>
            <a:r>
              <a:rPr lang="es-EC" sz="1400" dirty="0" smtClean="0">
                <a:latin typeface="+mj-lt"/>
                <a:cs typeface="Arial" pitchFamily="34" charset="0"/>
              </a:rPr>
              <a:t>11 </a:t>
            </a:r>
            <a:r>
              <a:rPr lang="es-EC" sz="1400" dirty="0">
                <a:latin typeface="+mj-lt"/>
                <a:cs typeface="Arial" pitchFamily="34" charset="0"/>
              </a:rPr>
              <a:t>(semilla de más uso y superficie plantada), y de la </a:t>
            </a:r>
            <a:r>
              <a:rPr lang="es-EC" sz="1400" dirty="0" smtClean="0">
                <a:latin typeface="+mj-lt"/>
                <a:cs typeface="Arial" pitchFamily="34" charset="0"/>
              </a:rPr>
              <a:t>33 </a:t>
            </a:r>
            <a:r>
              <a:rPr lang="es-EC" sz="1400" dirty="0">
                <a:latin typeface="+mj-lt"/>
                <a:cs typeface="Arial" pitchFamily="34" charset="0"/>
              </a:rPr>
              <a:t>a la </a:t>
            </a:r>
            <a:r>
              <a:rPr lang="es-EC" sz="1400" dirty="0" smtClean="0">
                <a:latin typeface="+mj-lt"/>
                <a:cs typeface="Arial" pitchFamily="34" charset="0"/>
              </a:rPr>
              <a:t>96 </a:t>
            </a:r>
            <a:r>
              <a:rPr lang="es-EC" sz="1400" dirty="0">
                <a:latin typeface="+mj-lt"/>
                <a:cs typeface="Arial" pitchFamily="34" charset="0"/>
              </a:rPr>
              <a:t>(prácticas de cultivo</a:t>
            </a:r>
            <a:r>
              <a:rPr lang="es-EC" sz="1400" dirty="0" smtClean="0">
                <a:latin typeface="+mj-lt"/>
                <a:cs typeface="Arial" pitchFamily="34" charset="0"/>
              </a:rPr>
              <a:t>), de la columna 96 a la 100 (empleo) y de la columna 101 a la 104 (costos). </a:t>
            </a:r>
            <a:endParaRPr lang="es-EC" sz="1400" dirty="0">
              <a:latin typeface="+mj-lt"/>
              <a:cs typeface="Arial" pitchFamily="34" charset="0"/>
            </a:endParaRPr>
          </a:p>
        </p:txBody>
      </p:sp>
      <p:sp>
        <p:nvSpPr>
          <p:cNvPr id="7" name="7 Rectángulo redondeado"/>
          <p:cNvSpPr/>
          <p:nvPr/>
        </p:nvSpPr>
        <p:spPr>
          <a:xfrm>
            <a:off x="819528" y="4713286"/>
            <a:ext cx="2138260" cy="29181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EC" sz="1400" b="1" dirty="0">
                <a:solidFill>
                  <a:schemeClr val="tx1"/>
                </a:solidFill>
                <a:latin typeface="+mj-lt"/>
              </a:rPr>
              <a:t>PASTOS CULTIVADOS</a:t>
            </a:r>
          </a:p>
        </p:txBody>
      </p:sp>
    </p:spTree>
    <p:extLst>
      <p:ext uri="{BB962C8B-B14F-4D97-AF65-F5344CB8AC3E}">
        <p14:creationId xmlns:p14="http://schemas.microsoft.com/office/powerpoint/2010/main" val="339131363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 xmlns:a16="http://schemas.microsoft.com/office/drawing/2014/main" id="{92AC8D00-1409-4D26-982B-559B4E2AF89C}"/>
              </a:ext>
            </a:extLst>
          </p:cNvPr>
          <p:cNvSpPr>
            <a:spLocks noGrp="1"/>
          </p:cNvSpPr>
          <p:nvPr>
            <p:ph type="title"/>
          </p:nvPr>
        </p:nvSpPr>
        <p:spPr>
          <a:xfrm>
            <a:off x="955572" y="427499"/>
            <a:ext cx="7227771" cy="530024"/>
          </a:xfrm>
        </p:spPr>
        <p:txBody>
          <a:bodyPr>
            <a:normAutofit/>
          </a:bodyPr>
          <a:lstStyle/>
          <a:p>
            <a:r>
              <a:rPr lang="es-MX" dirty="0"/>
              <a:t>Consideraciones a tomar en cuenta</a:t>
            </a:r>
            <a:endParaRPr lang="es-EC" dirty="0"/>
          </a:p>
        </p:txBody>
      </p:sp>
      <p:sp>
        <p:nvSpPr>
          <p:cNvPr id="5" name="Marcador de contenido 5">
            <a:extLst>
              <a:ext uri="{FF2B5EF4-FFF2-40B4-BE49-F238E27FC236}">
                <a16:creationId xmlns="" xmlns:a16="http://schemas.microsoft.com/office/drawing/2014/main" id="{411CA2F9-1717-482E-AFF7-01FB5CA668DD}"/>
              </a:ext>
            </a:extLst>
          </p:cNvPr>
          <p:cNvSpPr txBox="1">
            <a:spLocks/>
          </p:cNvSpPr>
          <p:nvPr/>
        </p:nvSpPr>
        <p:spPr>
          <a:xfrm>
            <a:off x="955572" y="1079039"/>
            <a:ext cx="3184493"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smtClean="0"/>
              <a:t>Cultivos permanentes</a:t>
            </a:r>
            <a:endParaRPr lang="es-EC" dirty="0"/>
          </a:p>
        </p:txBody>
      </p:sp>
      <p:sp>
        <p:nvSpPr>
          <p:cNvPr id="6" name="CuadroTexto 2">
            <a:extLst>
              <a:ext uri="{FF2B5EF4-FFF2-40B4-BE49-F238E27FC236}">
                <a16:creationId xmlns="" xmlns:a16="http://schemas.microsoft.com/office/drawing/2014/main" id="{84C10DAB-45F1-4538-BC95-D3B2BDFE947D}"/>
              </a:ext>
            </a:extLst>
          </p:cNvPr>
          <p:cNvSpPr txBox="1"/>
          <p:nvPr/>
        </p:nvSpPr>
        <p:spPr>
          <a:xfrm>
            <a:off x="1534052" y="1964912"/>
            <a:ext cx="9122586" cy="523220"/>
          </a:xfrm>
          <a:prstGeom prst="rect">
            <a:avLst/>
          </a:prstGeom>
          <a:noFill/>
        </p:spPr>
        <p:txBody>
          <a:bodyPr wrap="square">
            <a:spAutoFit/>
          </a:bodyPr>
          <a:lstStyle/>
          <a:p>
            <a:pPr lvl="0" algn="just"/>
            <a:r>
              <a:rPr lang="es-MX" sz="1400" dirty="0"/>
              <a:t>Todos los pastos cultivados y cultivos permanentes que se que se registren en la capítulo2, deben ser registrados también en el capítulo 3, estén o no  en edad productiva</a:t>
            </a:r>
            <a:endParaRPr lang="es-EC" sz="1400" dirty="0"/>
          </a:p>
        </p:txBody>
      </p:sp>
      <p:sp>
        <p:nvSpPr>
          <p:cNvPr id="7" name="CuadroTexto 14">
            <a:extLst>
              <a:ext uri="{FF2B5EF4-FFF2-40B4-BE49-F238E27FC236}">
                <a16:creationId xmlns="" xmlns:a16="http://schemas.microsoft.com/office/drawing/2014/main" id="{5EC39BDA-A1D5-4925-8773-1A922D4F2E7D}"/>
              </a:ext>
            </a:extLst>
          </p:cNvPr>
          <p:cNvSpPr txBox="1"/>
          <p:nvPr/>
        </p:nvSpPr>
        <p:spPr>
          <a:xfrm>
            <a:off x="1681146" y="2956289"/>
            <a:ext cx="9122586" cy="523220"/>
          </a:xfrm>
          <a:prstGeom prst="rect">
            <a:avLst/>
          </a:prstGeom>
          <a:noFill/>
        </p:spPr>
        <p:txBody>
          <a:bodyPr wrap="square">
            <a:spAutoFit/>
          </a:bodyPr>
          <a:lstStyle/>
          <a:p>
            <a:pPr lvl="0" algn="just"/>
            <a:r>
              <a:rPr lang="es-MX" sz="1400" dirty="0"/>
              <a:t>E</a:t>
            </a:r>
            <a:r>
              <a:rPr lang="es-EC" sz="1400" dirty="0"/>
              <a:t>l número de terreno a registrar en este capítulo corresponde al número al terreno en el que se realizó el registro en el capítulo 2.</a:t>
            </a:r>
          </a:p>
        </p:txBody>
      </p:sp>
      <p:sp>
        <p:nvSpPr>
          <p:cNvPr id="8" name="CuadroTexto 25">
            <a:extLst>
              <a:ext uri="{FF2B5EF4-FFF2-40B4-BE49-F238E27FC236}">
                <a16:creationId xmlns="" xmlns:a16="http://schemas.microsoft.com/office/drawing/2014/main" id="{48120E38-BD02-4A69-A0F7-BA6B46E599C8}"/>
              </a:ext>
            </a:extLst>
          </p:cNvPr>
          <p:cNvSpPr txBox="1"/>
          <p:nvPr/>
        </p:nvSpPr>
        <p:spPr>
          <a:xfrm>
            <a:off x="1713177" y="3770654"/>
            <a:ext cx="2994587" cy="338554"/>
          </a:xfrm>
          <a:prstGeom prst="rect">
            <a:avLst/>
          </a:prstGeom>
          <a:noFill/>
        </p:spPr>
        <p:txBody>
          <a:bodyPr wrap="square" rtlCol="0">
            <a:spAutoFit/>
          </a:bodyPr>
          <a:lstStyle/>
          <a:p>
            <a:pPr algn="ctr"/>
            <a:r>
              <a:rPr lang="es-MX" sz="1600" b="1" dirty="0"/>
              <a:t>Capítulo 2</a:t>
            </a:r>
            <a:endParaRPr lang="es-EC" sz="1600" b="1" dirty="0"/>
          </a:p>
        </p:txBody>
      </p:sp>
      <p:sp>
        <p:nvSpPr>
          <p:cNvPr id="9" name="CuadroTexto 26">
            <a:extLst>
              <a:ext uri="{FF2B5EF4-FFF2-40B4-BE49-F238E27FC236}">
                <a16:creationId xmlns="" xmlns:a16="http://schemas.microsoft.com/office/drawing/2014/main" id="{D884480E-08A8-4345-96F3-598C6CC9CF26}"/>
              </a:ext>
            </a:extLst>
          </p:cNvPr>
          <p:cNvSpPr txBox="1"/>
          <p:nvPr/>
        </p:nvSpPr>
        <p:spPr>
          <a:xfrm>
            <a:off x="5662382" y="3794482"/>
            <a:ext cx="2994587" cy="338554"/>
          </a:xfrm>
          <a:prstGeom prst="rect">
            <a:avLst/>
          </a:prstGeom>
          <a:noFill/>
        </p:spPr>
        <p:txBody>
          <a:bodyPr wrap="square" rtlCol="0">
            <a:spAutoFit/>
          </a:bodyPr>
          <a:lstStyle/>
          <a:p>
            <a:pPr algn="ctr"/>
            <a:r>
              <a:rPr lang="es-MX" sz="1600" b="1" dirty="0"/>
              <a:t>Capítulo 3</a:t>
            </a:r>
            <a:endParaRPr lang="es-EC" sz="1600" b="1" dirty="0"/>
          </a:p>
        </p:txBody>
      </p:sp>
      <p:pic>
        <p:nvPicPr>
          <p:cNvPr id="10" name="Imagen 22">
            <a:extLst>
              <a:ext uri="{FF2B5EF4-FFF2-40B4-BE49-F238E27FC236}">
                <a16:creationId xmlns="" xmlns:a16="http://schemas.microsoft.com/office/drawing/2014/main" id="{4D40B675-FA3D-4760-9A1B-3E0E8CEFAC8B}"/>
              </a:ext>
            </a:extLst>
          </p:cNvPr>
          <p:cNvPicPr>
            <a:picLocks noChangeAspect="1"/>
          </p:cNvPicPr>
          <p:nvPr/>
        </p:nvPicPr>
        <p:blipFill>
          <a:blip r:embed="rId2"/>
          <a:stretch>
            <a:fillRect/>
          </a:stretch>
        </p:blipFill>
        <p:spPr>
          <a:xfrm>
            <a:off x="1713177" y="4165830"/>
            <a:ext cx="3177468" cy="1169551"/>
          </a:xfrm>
          <a:prstGeom prst="rect">
            <a:avLst/>
          </a:prstGeom>
        </p:spPr>
      </p:pic>
      <p:pic>
        <p:nvPicPr>
          <p:cNvPr id="11" name="Imagen 23">
            <a:extLst>
              <a:ext uri="{FF2B5EF4-FFF2-40B4-BE49-F238E27FC236}">
                <a16:creationId xmlns="" xmlns:a16="http://schemas.microsoft.com/office/drawing/2014/main" id="{A42A8797-ED6B-4B66-B536-63050295EAEE}"/>
              </a:ext>
            </a:extLst>
          </p:cNvPr>
          <p:cNvPicPr>
            <a:picLocks noChangeAspect="1"/>
          </p:cNvPicPr>
          <p:nvPr/>
        </p:nvPicPr>
        <p:blipFill>
          <a:blip r:embed="rId3"/>
          <a:stretch>
            <a:fillRect/>
          </a:stretch>
        </p:blipFill>
        <p:spPr>
          <a:xfrm>
            <a:off x="5662382" y="4165830"/>
            <a:ext cx="3177468" cy="1216776"/>
          </a:xfrm>
          <a:prstGeom prst="rect">
            <a:avLst/>
          </a:prstGeom>
        </p:spPr>
      </p:pic>
      <p:sp>
        <p:nvSpPr>
          <p:cNvPr id="12" name="Elipse 28">
            <a:extLst>
              <a:ext uri="{FF2B5EF4-FFF2-40B4-BE49-F238E27FC236}">
                <a16:creationId xmlns="" xmlns:a16="http://schemas.microsoft.com/office/drawing/2014/main" id="{CE387B75-6912-4D1F-B55B-D0A09D5B2A8B}"/>
              </a:ext>
            </a:extLst>
          </p:cNvPr>
          <p:cNvSpPr/>
          <p:nvPr/>
        </p:nvSpPr>
        <p:spPr>
          <a:xfrm>
            <a:off x="5750301" y="5019084"/>
            <a:ext cx="407963" cy="47212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13" name="Conector recto de flecha 32">
            <a:extLst>
              <a:ext uri="{FF2B5EF4-FFF2-40B4-BE49-F238E27FC236}">
                <a16:creationId xmlns="" xmlns:a16="http://schemas.microsoft.com/office/drawing/2014/main" id="{9FBEFFCF-B6E2-4017-A78A-697C1DE36A74}"/>
              </a:ext>
            </a:extLst>
          </p:cNvPr>
          <p:cNvCxnSpPr/>
          <p:nvPr/>
        </p:nvCxnSpPr>
        <p:spPr>
          <a:xfrm>
            <a:off x="2169755" y="5415201"/>
            <a:ext cx="3640291" cy="686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Elipse 29">
            <a:extLst>
              <a:ext uri="{FF2B5EF4-FFF2-40B4-BE49-F238E27FC236}">
                <a16:creationId xmlns="" xmlns:a16="http://schemas.microsoft.com/office/drawing/2014/main" id="{0D59DA08-E2DE-4D39-98C5-D5094A5991A9}"/>
              </a:ext>
            </a:extLst>
          </p:cNvPr>
          <p:cNvSpPr/>
          <p:nvPr/>
        </p:nvSpPr>
        <p:spPr>
          <a:xfrm>
            <a:off x="1821537" y="5012215"/>
            <a:ext cx="407963" cy="47212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5" name="CuadroTexto 7">
            <a:extLst>
              <a:ext uri="{FF2B5EF4-FFF2-40B4-BE49-F238E27FC236}">
                <a16:creationId xmlns="" xmlns:a16="http://schemas.microsoft.com/office/drawing/2014/main" id="{5DC133CC-A010-4AB5-ACA4-9F784C802D01}"/>
              </a:ext>
            </a:extLst>
          </p:cNvPr>
          <p:cNvSpPr txBox="1"/>
          <p:nvPr/>
        </p:nvSpPr>
        <p:spPr>
          <a:xfrm>
            <a:off x="1534051" y="5742531"/>
            <a:ext cx="9459655" cy="738664"/>
          </a:xfrm>
          <a:prstGeom prst="rect">
            <a:avLst/>
          </a:prstGeom>
          <a:noFill/>
        </p:spPr>
        <p:txBody>
          <a:bodyPr wrap="square">
            <a:spAutoFit/>
          </a:bodyPr>
          <a:lstStyle/>
          <a:p>
            <a:pPr lvl="0" algn="just"/>
            <a:r>
              <a:rPr lang="es-EC" sz="1400" dirty="0"/>
              <a:t>Para los cultivos permanentes que </a:t>
            </a:r>
            <a:r>
              <a:rPr lang="es-EC" sz="1400" b="1" dirty="0"/>
              <a:t>no están en edad productiva</a:t>
            </a:r>
            <a:r>
              <a:rPr lang="es-EC" sz="1400" dirty="0"/>
              <a:t>, se debe registrar la información en la columnas de la 1 a la </a:t>
            </a:r>
            <a:r>
              <a:rPr lang="es-EC" sz="1400" dirty="0" smtClean="0"/>
              <a:t>11, </a:t>
            </a:r>
            <a:r>
              <a:rPr lang="es-EC" sz="1400" dirty="0"/>
              <a:t>y las columnas de la </a:t>
            </a:r>
            <a:r>
              <a:rPr lang="es-EC" sz="1400" dirty="0" smtClean="0"/>
              <a:t>33 </a:t>
            </a:r>
            <a:r>
              <a:rPr lang="es-EC" sz="1400" dirty="0"/>
              <a:t>a la </a:t>
            </a:r>
            <a:r>
              <a:rPr lang="es-EC" sz="1400" dirty="0" smtClean="0"/>
              <a:t>96, </a:t>
            </a:r>
            <a:r>
              <a:rPr lang="es-EC" sz="1400" dirty="0"/>
              <a:t>correspondiente a prácticas en el cultivo, </a:t>
            </a:r>
            <a:r>
              <a:rPr lang="es-EC" sz="1400" dirty="0" smtClean="0"/>
              <a:t>empleo y costos</a:t>
            </a:r>
            <a:endParaRPr lang="es-EC" sz="1400" dirty="0"/>
          </a:p>
        </p:txBody>
      </p:sp>
      <p:pic>
        <p:nvPicPr>
          <p:cNvPr id="16" name="Picture 2" descr="Visto PNG Images | Visto Transparent PNG - Vippng">
            <a:extLst>
              <a:ext uri="{FF2B5EF4-FFF2-40B4-BE49-F238E27FC236}">
                <a16:creationId xmlns="" xmlns:a16="http://schemas.microsoft.com/office/drawing/2014/main" id="{55D8142B-4169-45DE-96AB-4C191E9911F3}"/>
              </a:ext>
            </a:extLst>
          </p:cNvPr>
          <p:cNvPicPr>
            <a:picLocks noChangeAspect="1" noChangeArrowheads="1"/>
          </p:cNvPicPr>
          <p:nvPr/>
        </p:nvPicPr>
        <p:blipFill>
          <a:blip r:embed="rId4"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69944" y="1710505"/>
            <a:ext cx="864108" cy="86410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Visto PNG Images | Visto Transparent PNG - Vippng">
            <a:extLst>
              <a:ext uri="{FF2B5EF4-FFF2-40B4-BE49-F238E27FC236}">
                <a16:creationId xmlns="" xmlns:a16="http://schemas.microsoft.com/office/drawing/2014/main" id="{B7A982CB-0F5A-4DAB-89BB-68C4E508D609}"/>
              </a:ext>
            </a:extLst>
          </p:cNvPr>
          <p:cNvPicPr>
            <a:picLocks noChangeAspect="1" noChangeArrowheads="1"/>
          </p:cNvPicPr>
          <p:nvPr/>
        </p:nvPicPr>
        <p:blipFill>
          <a:blip r:embed="rId4"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17038" y="2930374"/>
            <a:ext cx="864108" cy="86410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Visto PNG Images | Visto Transparent PNG - Vippng">
            <a:extLst>
              <a:ext uri="{FF2B5EF4-FFF2-40B4-BE49-F238E27FC236}">
                <a16:creationId xmlns="" xmlns:a16="http://schemas.microsoft.com/office/drawing/2014/main" id="{14BB6A7D-C3FC-41F3-BBB7-9E1BA3A8D3B8}"/>
              </a:ext>
            </a:extLst>
          </p:cNvPr>
          <p:cNvPicPr>
            <a:picLocks noChangeAspect="1" noChangeArrowheads="1"/>
          </p:cNvPicPr>
          <p:nvPr/>
        </p:nvPicPr>
        <p:blipFill>
          <a:blip r:embed="rId4"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69944" y="5527527"/>
            <a:ext cx="864108" cy="864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332100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 xmlns:a16="http://schemas.microsoft.com/office/drawing/2014/main" id="{CFEEB975-4D30-4EF6-A71C-FFAFFB620389}"/>
              </a:ext>
            </a:extLst>
          </p:cNvPr>
          <p:cNvSpPr>
            <a:spLocks noGrp="1"/>
          </p:cNvSpPr>
          <p:nvPr>
            <p:ph type="title"/>
          </p:nvPr>
        </p:nvSpPr>
        <p:spPr>
          <a:xfrm>
            <a:off x="1007637" y="373696"/>
            <a:ext cx="7227771" cy="530024"/>
          </a:xfrm>
        </p:spPr>
        <p:txBody>
          <a:bodyPr>
            <a:normAutofit/>
          </a:bodyPr>
          <a:lstStyle/>
          <a:p>
            <a:r>
              <a:rPr lang="es-MX" dirty="0"/>
              <a:t>Consideraciones a tomar en cuenta</a:t>
            </a:r>
            <a:endParaRPr lang="es-EC" dirty="0"/>
          </a:p>
        </p:txBody>
      </p:sp>
      <p:sp>
        <p:nvSpPr>
          <p:cNvPr id="5" name="Marcador de contenido 5">
            <a:extLst>
              <a:ext uri="{FF2B5EF4-FFF2-40B4-BE49-F238E27FC236}">
                <a16:creationId xmlns="" xmlns:a16="http://schemas.microsoft.com/office/drawing/2014/main" id="{1CE8A683-DBB4-430A-9A54-40461BFFF91E}"/>
              </a:ext>
            </a:extLst>
          </p:cNvPr>
          <p:cNvSpPr>
            <a:spLocks noGrp="1"/>
          </p:cNvSpPr>
          <p:nvPr>
            <p:ph type="body" sz="quarter" idx="10"/>
          </p:nvPr>
        </p:nvSpPr>
        <p:spPr>
          <a:xfrm>
            <a:off x="1052792" y="875964"/>
            <a:ext cx="7227614" cy="499155"/>
          </a:xfrm>
        </p:spPr>
        <p:txBody>
          <a:bodyPr>
            <a:normAutofit/>
          </a:bodyPr>
          <a:lstStyle/>
          <a:p>
            <a:r>
              <a:rPr lang="es-MX" sz="1800" dirty="0"/>
              <a:t>Cultivos permanentes</a:t>
            </a:r>
            <a:endParaRPr lang="es-EC" sz="1800" dirty="0"/>
          </a:p>
        </p:txBody>
      </p:sp>
      <p:sp>
        <p:nvSpPr>
          <p:cNvPr id="6" name="CuadroTexto 5">
            <a:extLst>
              <a:ext uri="{FF2B5EF4-FFF2-40B4-BE49-F238E27FC236}">
                <a16:creationId xmlns="" xmlns:a16="http://schemas.microsoft.com/office/drawing/2014/main" id="{CE36B1FE-B8B7-42E2-AF75-0F3A0D0BAC41}"/>
              </a:ext>
            </a:extLst>
          </p:cNvPr>
          <p:cNvSpPr txBox="1"/>
          <p:nvPr/>
        </p:nvSpPr>
        <p:spPr>
          <a:xfrm>
            <a:off x="1558773" y="1342065"/>
            <a:ext cx="9575815" cy="954107"/>
          </a:xfrm>
          <a:prstGeom prst="rect">
            <a:avLst/>
          </a:prstGeom>
          <a:noFill/>
        </p:spPr>
        <p:txBody>
          <a:bodyPr wrap="square">
            <a:spAutoFit/>
          </a:bodyPr>
          <a:lstStyle/>
          <a:p>
            <a:pPr lvl="0" algn="just"/>
            <a:r>
              <a:rPr lang="es-EC" sz="1400" b="1" dirty="0">
                <a:solidFill>
                  <a:srgbClr val="FF0000"/>
                </a:solidFill>
              </a:rPr>
              <a:t>Si el día de la entrevista el terreno está en barbecho en el capítulo 2, pero hubo alguna cosecha de cultivos permanentes en el período de referencia (de enero al día de la entrevista), entonces, se debe rectificar el barbecho registrando en el capítulo 2 por el cultivo permanente que fue cosechado, en el capítulo 3 con toda la información de superficies, producciones, etc.</a:t>
            </a:r>
          </a:p>
        </p:txBody>
      </p:sp>
      <p:pic>
        <p:nvPicPr>
          <p:cNvPr id="7" name="Picture 2" descr="Visto PNG Images | Visto Transparent PNG - Vippng">
            <a:extLst>
              <a:ext uri="{FF2B5EF4-FFF2-40B4-BE49-F238E27FC236}">
                <a16:creationId xmlns="" xmlns:a16="http://schemas.microsoft.com/office/drawing/2014/main" id="{FF992D3B-906C-4140-8F2A-96AACFEDB510}"/>
              </a:ext>
            </a:extLst>
          </p:cNvPr>
          <p:cNvPicPr>
            <a:picLocks noChangeAspect="1" noChangeArrowheads="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57887" y="1379270"/>
            <a:ext cx="907039" cy="864108"/>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upo 7">
            <a:extLst>
              <a:ext uri="{FF2B5EF4-FFF2-40B4-BE49-F238E27FC236}">
                <a16:creationId xmlns="" xmlns:a16="http://schemas.microsoft.com/office/drawing/2014/main" id="{F9B9BA6A-8AD7-40CD-A64E-381397D66BE9}"/>
              </a:ext>
            </a:extLst>
          </p:cNvPr>
          <p:cNvGrpSpPr/>
          <p:nvPr/>
        </p:nvGrpSpPr>
        <p:grpSpPr>
          <a:xfrm>
            <a:off x="626090" y="2473689"/>
            <a:ext cx="10728692" cy="1921045"/>
            <a:chOff x="359607" y="2723728"/>
            <a:chExt cx="11054181" cy="1598793"/>
          </a:xfrm>
        </p:grpSpPr>
        <p:pic>
          <p:nvPicPr>
            <p:cNvPr id="9" name="Imagen 8">
              <a:extLst>
                <a:ext uri="{FF2B5EF4-FFF2-40B4-BE49-F238E27FC236}">
                  <a16:creationId xmlns="" xmlns:a16="http://schemas.microsoft.com/office/drawing/2014/main" id="{7AE132D2-DD4F-4BED-9143-87F5E9883882}"/>
                </a:ext>
              </a:extLst>
            </p:cNvPr>
            <p:cNvPicPr>
              <a:picLocks noChangeAspect="1"/>
            </p:cNvPicPr>
            <p:nvPr/>
          </p:nvPicPr>
          <p:blipFill rotWithShape="1">
            <a:blip r:embed="rId3"/>
            <a:srcRect r="26316"/>
            <a:stretch/>
          </p:blipFill>
          <p:spPr>
            <a:xfrm>
              <a:off x="602054" y="2746975"/>
              <a:ext cx="3111818" cy="1031457"/>
            </a:xfrm>
            <a:prstGeom prst="rect">
              <a:avLst/>
            </a:prstGeom>
          </p:spPr>
        </p:pic>
        <p:pic>
          <p:nvPicPr>
            <p:cNvPr id="10" name="Imagen 9">
              <a:extLst>
                <a:ext uri="{FF2B5EF4-FFF2-40B4-BE49-F238E27FC236}">
                  <a16:creationId xmlns="" xmlns:a16="http://schemas.microsoft.com/office/drawing/2014/main" id="{CE67089F-5D27-48D6-8D63-84204C3C52E3}"/>
                </a:ext>
              </a:extLst>
            </p:cNvPr>
            <p:cNvPicPr>
              <a:picLocks noChangeAspect="1"/>
            </p:cNvPicPr>
            <p:nvPr/>
          </p:nvPicPr>
          <p:blipFill>
            <a:blip r:embed="rId4"/>
            <a:stretch>
              <a:fillRect/>
            </a:stretch>
          </p:blipFill>
          <p:spPr>
            <a:xfrm>
              <a:off x="4092914" y="2736836"/>
              <a:ext cx="3314700" cy="1086666"/>
            </a:xfrm>
            <a:prstGeom prst="rect">
              <a:avLst/>
            </a:prstGeom>
          </p:spPr>
        </p:pic>
        <p:pic>
          <p:nvPicPr>
            <p:cNvPr id="11" name="Imagen 10">
              <a:extLst>
                <a:ext uri="{FF2B5EF4-FFF2-40B4-BE49-F238E27FC236}">
                  <a16:creationId xmlns="" xmlns:a16="http://schemas.microsoft.com/office/drawing/2014/main" id="{F7E0FFBA-ED71-43B0-A4D6-3EBD7823D0B8}"/>
                </a:ext>
              </a:extLst>
            </p:cNvPr>
            <p:cNvPicPr>
              <a:picLocks noChangeAspect="1"/>
            </p:cNvPicPr>
            <p:nvPr/>
          </p:nvPicPr>
          <p:blipFill>
            <a:blip r:embed="rId5"/>
            <a:stretch>
              <a:fillRect/>
            </a:stretch>
          </p:blipFill>
          <p:spPr>
            <a:xfrm>
              <a:off x="8099087" y="2723728"/>
              <a:ext cx="3314701" cy="1082308"/>
            </a:xfrm>
            <a:prstGeom prst="rect">
              <a:avLst/>
            </a:prstGeom>
          </p:spPr>
        </p:pic>
        <p:sp>
          <p:nvSpPr>
            <p:cNvPr id="12" name="CuadroTexto 11">
              <a:extLst>
                <a:ext uri="{FF2B5EF4-FFF2-40B4-BE49-F238E27FC236}">
                  <a16:creationId xmlns="" xmlns:a16="http://schemas.microsoft.com/office/drawing/2014/main" id="{0F4DEB53-E525-495A-AE69-DF3672872F93}"/>
                </a:ext>
              </a:extLst>
            </p:cNvPr>
            <p:cNvSpPr txBox="1"/>
            <p:nvPr/>
          </p:nvSpPr>
          <p:spPr>
            <a:xfrm>
              <a:off x="1837973" y="3937675"/>
              <a:ext cx="2591312" cy="276999"/>
            </a:xfrm>
            <a:prstGeom prst="rect">
              <a:avLst/>
            </a:prstGeom>
            <a:noFill/>
          </p:spPr>
          <p:txBody>
            <a:bodyPr wrap="square" rtlCol="0">
              <a:spAutoFit/>
            </a:bodyPr>
            <a:lstStyle/>
            <a:p>
              <a:r>
                <a:rPr lang="es-MX" sz="1200" b="1" dirty="0"/>
                <a:t>Barbecho</a:t>
              </a:r>
              <a:endParaRPr lang="es-EC" sz="1200" b="1" dirty="0"/>
            </a:p>
          </p:txBody>
        </p:sp>
        <p:sp>
          <p:nvSpPr>
            <p:cNvPr id="13" name="CuadroTexto 12">
              <a:extLst>
                <a:ext uri="{FF2B5EF4-FFF2-40B4-BE49-F238E27FC236}">
                  <a16:creationId xmlns="" xmlns:a16="http://schemas.microsoft.com/office/drawing/2014/main" id="{701A38DC-0C3A-46B3-BC17-965D4F83210C}"/>
                </a:ext>
              </a:extLst>
            </p:cNvPr>
            <p:cNvSpPr txBox="1"/>
            <p:nvPr/>
          </p:nvSpPr>
          <p:spPr>
            <a:xfrm>
              <a:off x="4656599" y="3880456"/>
              <a:ext cx="2591312" cy="230533"/>
            </a:xfrm>
            <a:prstGeom prst="rect">
              <a:avLst/>
            </a:prstGeom>
            <a:noFill/>
          </p:spPr>
          <p:txBody>
            <a:bodyPr wrap="square" rtlCol="0">
              <a:spAutoFit/>
            </a:bodyPr>
            <a:lstStyle/>
            <a:p>
              <a:r>
                <a:rPr lang="es-MX" sz="1200" b="1" dirty="0"/>
                <a:t>Cosecha durante el </a:t>
              </a:r>
              <a:r>
                <a:rPr lang="es-MX" sz="1200" b="1" dirty="0" smtClean="0"/>
                <a:t>2024</a:t>
              </a:r>
              <a:endParaRPr lang="es-EC" sz="1200" b="1" dirty="0"/>
            </a:p>
          </p:txBody>
        </p:sp>
        <p:sp>
          <p:nvSpPr>
            <p:cNvPr id="14" name="CuadroTexto 13">
              <a:extLst>
                <a:ext uri="{FF2B5EF4-FFF2-40B4-BE49-F238E27FC236}">
                  <a16:creationId xmlns="" xmlns:a16="http://schemas.microsoft.com/office/drawing/2014/main" id="{355E68D0-BFCD-4156-86C4-2E49A1B5392A}"/>
                </a:ext>
              </a:extLst>
            </p:cNvPr>
            <p:cNvSpPr txBox="1"/>
            <p:nvPr/>
          </p:nvSpPr>
          <p:spPr>
            <a:xfrm>
              <a:off x="359607" y="3895845"/>
              <a:ext cx="1077907" cy="261610"/>
            </a:xfrm>
            <a:prstGeom prst="rect">
              <a:avLst/>
            </a:prstGeom>
            <a:noFill/>
          </p:spPr>
          <p:txBody>
            <a:bodyPr wrap="square" rtlCol="0">
              <a:spAutoFit/>
            </a:bodyPr>
            <a:lstStyle/>
            <a:p>
              <a:r>
                <a:rPr lang="es-MX" sz="1100" b="1" dirty="0">
                  <a:solidFill>
                    <a:srgbClr val="FF0000"/>
                  </a:solidFill>
                </a:rPr>
                <a:t>El día de hoy</a:t>
              </a:r>
              <a:endParaRPr lang="es-EC" sz="1100" b="1" dirty="0">
                <a:solidFill>
                  <a:srgbClr val="FF0000"/>
                </a:solidFill>
              </a:endParaRPr>
            </a:p>
          </p:txBody>
        </p:sp>
        <p:cxnSp>
          <p:nvCxnSpPr>
            <p:cNvPr id="15" name="Conector recto de flecha 14">
              <a:extLst>
                <a:ext uri="{FF2B5EF4-FFF2-40B4-BE49-F238E27FC236}">
                  <a16:creationId xmlns="" xmlns:a16="http://schemas.microsoft.com/office/drawing/2014/main" id="{985EC081-0594-4482-9D9C-FB2DE33C421A}"/>
                </a:ext>
              </a:extLst>
            </p:cNvPr>
            <p:cNvCxnSpPr/>
            <p:nvPr/>
          </p:nvCxnSpPr>
          <p:spPr>
            <a:xfrm>
              <a:off x="1223891" y="4109900"/>
              <a:ext cx="56270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CuadroTexto 15">
              <a:extLst>
                <a:ext uri="{FF2B5EF4-FFF2-40B4-BE49-F238E27FC236}">
                  <a16:creationId xmlns="" xmlns:a16="http://schemas.microsoft.com/office/drawing/2014/main" id="{1330ADE6-779D-4115-804B-1AEE5262CF9A}"/>
                </a:ext>
              </a:extLst>
            </p:cNvPr>
            <p:cNvSpPr txBox="1"/>
            <p:nvPr/>
          </p:nvSpPr>
          <p:spPr>
            <a:xfrm>
              <a:off x="8822476" y="3860856"/>
              <a:ext cx="2591312" cy="461665"/>
            </a:xfrm>
            <a:prstGeom prst="rect">
              <a:avLst/>
            </a:prstGeom>
            <a:noFill/>
          </p:spPr>
          <p:txBody>
            <a:bodyPr wrap="square" rtlCol="0">
              <a:spAutoFit/>
            </a:bodyPr>
            <a:lstStyle/>
            <a:p>
              <a:r>
                <a:rPr lang="es-MX" sz="1200" b="1" dirty="0"/>
                <a:t>Cambio en el cap.2 por el cultivo registrado en el cap.3</a:t>
              </a:r>
              <a:endParaRPr lang="es-EC" sz="1200" b="1" dirty="0"/>
            </a:p>
          </p:txBody>
        </p:sp>
        <p:sp>
          <p:nvSpPr>
            <p:cNvPr id="17" name="Flecha: curvada hacia arriba 23">
              <a:extLst>
                <a:ext uri="{FF2B5EF4-FFF2-40B4-BE49-F238E27FC236}">
                  <a16:creationId xmlns="" xmlns:a16="http://schemas.microsoft.com/office/drawing/2014/main" id="{4D5DE793-C6E8-445F-B337-E13702C40625}"/>
                </a:ext>
              </a:extLst>
            </p:cNvPr>
            <p:cNvSpPr/>
            <p:nvPr/>
          </p:nvSpPr>
          <p:spPr>
            <a:xfrm>
              <a:off x="6328314" y="3853088"/>
              <a:ext cx="3413760" cy="56954"/>
            </a:xfrm>
            <a:prstGeom prst="curvedUpArrow">
              <a:avLst/>
            </a:prstGeom>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sp>
          <p:nvSpPr>
            <p:cNvPr id="18" name="Flecha: a la derecha 24">
              <a:extLst>
                <a:ext uri="{FF2B5EF4-FFF2-40B4-BE49-F238E27FC236}">
                  <a16:creationId xmlns="" xmlns:a16="http://schemas.microsoft.com/office/drawing/2014/main" id="{8BD7A725-EB34-421D-9E44-9117C7ABEC50}"/>
                </a:ext>
              </a:extLst>
            </p:cNvPr>
            <p:cNvSpPr/>
            <p:nvPr/>
          </p:nvSpPr>
          <p:spPr>
            <a:xfrm>
              <a:off x="3480284" y="3175397"/>
              <a:ext cx="533788" cy="175652"/>
            </a:xfrm>
            <a:prstGeom prst="rightArrow">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9" name="Flecha: a la derecha 26">
              <a:extLst>
                <a:ext uri="{FF2B5EF4-FFF2-40B4-BE49-F238E27FC236}">
                  <a16:creationId xmlns="" xmlns:a16="http://schemas.microsoft.com/office/drawing/2014/main" id="{C8EE8DCA-DC8B-48BE-B18E-879944484560}"/>
                </a:ext>
              </a:extLst>
            </p:cNvPr>
            <p:cNvSpPr/>
            <p:nvPr/>
          </p:nvSpPr>
          <p:spPr>
            <a:xfrm>
              <a:off x="7541943" y="3231222"/>
              <a:ext cx="533788" cy="175652"/>
            </a:xfrm>
            <a:prstGeom prst="rightArrow">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pic>
        <p:nvPicPr>
          <p:cNvPr id="20" name="Picture 2" descr="Visto PNG Images | Visto Transparent PNG - Vippng">
            <a:extLst>
              <a:ext uri="{FF2B5EF4-FFF2-40B4-BE49-F238E27FC236}">
                <a16:creationId xmlns="" xmlns:a16="http://schemas.microsoft.com/office/drawing/2014/main" id="{4BEAE552-EB57-4611-A945-B780D81B22FA}"/>
              </a:ext>
            </a:extLst>
          </p:cNvPr>
          <p:cNvPicPr>
            <a:picLocks noChangeAspect="1" noChangeArrowheads="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81636" y="4318600"/>
            <a:ext cx="907039" cy="864108"/>
          </a:xfrm>
          <a:prstGeom prst="rect">
            <a:avLst/>
          </a:prstGeom>
          <a:noFill/>
          <a:extLst>
            <a:ext uri="{909E8E84-426E-40DD-AFC4-6F175D3DCCD1}">
              <a14:hiddenFill xmlns:a14="http://schemas.microsoft.com/office/drawing/2010/main">
                <a:solidFill>
                  <a:srgbClr val="FFFFFF"/>
                </a:solidFill>
              </a14:hiddenFill>
            </a:ext>
          </a:extLst>
        </p:spPr>
      </p:pic>
      <p:sp>
        <p:nvSpPr>
          <p:cNvPr id="21" name="AutoShape 6" descr="picture">
            <a:extLst>
              <a:ext uri="{FF2B5EF4-FFF2-40B4-BE49-F238E27FC236}">
                <a16:creationId xmlns="" xmlns:a16="http://schemas.microsoft.com/office/drawing/2014/main" id="{91CF48BC-00CD-4CAB-944F-13FDC460A76F}"/>
              </a:ext>
            </a:extLst>
          </p:cNvPr>
          <p:cNvSpPr>
            <a:spLocks noChangeAspect="1" noChangeArrowheads="1"/>
          </p:cNvSpPr>
          <p:nvPr/>
        </p:nvSpPr>
        <p:spPr bwMode="auto">
          <a:xfrm>
            <a:off x="5664400" y="3359783"/>
            <a:ext cx="304800" cy="44961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C"/>
          </a:p>
        </p:txBody>
      </p:sp>
      <p:grpSp>
        <p:nvGrpSpPr>
          <p:cNvPr id="22" name="Grupo 21">
            <a:extLst>
              <a:ext uri="{FF2B5EF4-FFF2-40B4-BE49-F238E27FC236}">
                <a16:creationId xmlns="" xmlns:a16="http://schemas.microsoft.com/office/drawing/2014/main" id="{85068465-A7E9-41C7-9585-1AEB35D283FF}"/>
              </a:ext>
            </a:extLst>
          </p:cNvPr>
          <p:cNvGrpSpPr/>
          <p:nvPr/>
        </p:nvGrpSpPr>
        <p:grpSpPr>
          <a:xfrm>
            <a:off x="1558773" y="4322292"/>
            <a:ext cx="9273069" cy="1089990"/>
            <a:chOff x="2058095" y="4902092"/>
            <a:chExt cx="9273069" cy="1089990"/>
          </a:xfrm>
        </p:grpSpPr>
        <p:sp>
          <p:nvSpPr>
            <p:cNvPr id="23" name="12 Rectángulo">
              <a:extLst>
                <a:ext uri="{FF2B5EF4-FFF2-40B4-BE49-F238E27FC236}">
                  <a16:creationId xmlns="" xmlns:a16="http://schemas.microsoft.com/office/drawing/2014/main" id="{9F0C74F4-BB44-41F4-82A5-BC4B3FB738A2}"/>
                </a:ext>
              </a:extLst>
            </p:cNvPr>
            <p:cNvSpPr/>
            <p:nvPr/>
          </p:nvSpPr>
          <p:spPr>
            <a:xfrm>
              <a:off x="2058095" y="5253418"/>
              <a:ext cx="9273069" cy="738664"/>
            </a:xfrm>
            <a:prstGeom prst="rect">
              <a:avLst/>
            </a:prstGeom>
          </p:spPr>
          <p:txBody>
            <a:bodyPr wrap="square">
              <a:spAutoFit/>
            </a:bodyPr>
            <a:lstStyle/>
            <a:p>
              <a:pPr lvl="0"/>
              <a:r>
                <a:rPr lang="es-EC" sz="1400" dirty="0"/>
                <a:t>La edad de la plantación en cultivos permanentes divide terrenos</a:t>
              </a:r>
            </a:p>
            <a:p>
              <a:pPr lvl="0"/>
              <a:r>
                <a:rPr lang="es-EC" sz="1400" dirty="0"/>
                <a:t>La variedad de los cultivos de cacao, divide en terrenos</a:t>
              </a:r>
            </a:p>
            <a:p>
              <a:pPr lvl="0"/>
              <a:r>
                <a:rPr lang="es-EC" sz="1400" dirty="0"/>
                <a:t>La especie de los cultivos de café divide en terrenos.</a:t>
              </a:r>
            </a:p>
          </p:txBody>
        </p:sp>
        <p:sp>
          <p:nvSpPr>
            <p:cNvPr id="24" name="CuadroTexto 23">
              <a:extLst>
                <a:ext uri="{FF2B5EF4-FFF2-40B4-BE49-F238E27FC236}">
                  <a16:creationId xmlns="" xmlns:a16="http://schemas.microsoft.com/office/drawing/2014/main" id="{F9808635-A7E6-472E-B73B-63AD01CEFCF2}"/>
                </a:ext>
              </a:extLst>
            </p:cNvPr>
            <p:cNvSpPr txBox="1"/>
            <p:nvPr/>
          </p:nvSpPr>
          <p:spPr>
            <a:xfrm>
              <a:off x="2086231" y="4902092"/>
              <a:ext cx="3896751" cy="338554"/>
            </a:xfrm>
            <a:prstGeom prst="rect">
              <a:avLst/>
            </a:prstGeom>
            <a:noFill/>
          </p:spPr>
          <p:txBody>
            <a:bodyPr wrap="square" rtlCol="0">
              <a:spAutoFit/>
            </a:bodyPr>
            <a:lstStyle/>
            <a:p>
              <a:r>
                <a:rPr lang="es-MX" sz="1600" b="1" dirty="0"/>
                <a:t>División de terrenos</a:t>
              </a:r>
              <a:endParaRPr lang="es-EC" sz="1600" b="1" dirty="0"/>
            </a:p>
          </p:txBody>
        </p:sp>
      </p:grpSp>
      <p:pic>
        <p:nvPicPr>
          <p:cNvPr id="25" name="Picture 2" descr="Visto PNG Images | Visto Transparent PNG - Vippng">
            <a:extLst>
              <a:ext uri="{FF2B5EF4-FFF2-40B4-BE49-F238E27FC236}">
                <a16:creationId xmlns="" xmlns:a16="http://schemas.microsoft.com/office/drawing/2014/main" id="{6E18C20C-0AA9-4955-B6E6-C9D0CB416384}"/>
              </a:ext>
            </a:extLst>
          </p:cNvPr>
          <p:cNvPicPr>
            <a:picLocks noChangeAspect="1" noChangeArrowheads="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87788" y="5554437"/>
            <a:ext cx="907039" cy="864108"/>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upo 25">
            <a:extLst>
              <a:ext uri="{FF2B5EF4-FFF2-40B4-BE49-F238E27FC236}">
                <a16:creationId xmlns="" xmlns:a16="http://schemas.microsoft.com/office/drawing/2014/main" id="{9BD2B49A-9134-45C4-A730-45E25562C80A}"/>
              </a:ext>
            </a:extLst>
          </p:cNvPr>
          <p:cNvGrpSpPr/>
          <p:nvPr/>
        </p:nvGrpSpPr>
        <p:grpSpPr>
          <a:xfrm>
            <a:off x="1549332" y="5581374"/>
            <a:ext cx="10363467" cy="1052683"/>
            <a:chOff x="2058095" y="4939399"/>
            <a:chExt cx="9273069" cy="1052683"/>
          </a:xfrm>
        </p:grpSpPr>
        <p:sp>
          <p:nvSpPr>
            <p:cNvPr id="27" name="12 Rectángulo">
              <a:extLst>
                <a:ext uri="{FF2B5EF4-FFF2-40B4-BE49-F238E27FC236}">
                  <a16:creationId xmlns="" xmlns:a16="http://schemas.microsoft.com/office/drawing/2014/main" id="{1E87E0AF-4ED8-4F50-87F5-8CB31F902D5D}"/>
                </a:ext>
              </a:extLst>
            </p:cNvPr>
            <p:cNvSpPr/>
            <p:nvPr/>
          </p:nvSpPr>
          <p:spPr>
            <a:xfrm>
              <a:off x="2058095" y="5253418"/>
              <a:ext cx="9273069" cy="738664"/>
            </a:xfrm>
            <a:prstGeom prst="rect">
              <a:avLst/>
            </a:prstGeom>
          </p:spPr>
          <p:txBody>
            <a:bodyPr wrap="square">
              <a:spAutoFit/>
            </a:bodyPr>
            <a:lstStyle/>
            <a:p>
              <a:pPr lvl="0"/>
              <a:r>
                <a:rPr lang="es-EC" sz="1400" dirty="0"/>
                <a:t>Se debe procurar registrar tanto producción y ventas en un solo estado primario, y así evitar el factor de conversión.</a:t>
              </a:r>
            </a:p>
            <a:p>
              <a:pPr lvl="0"/>
              <a:endParaRPr lang="es-EC" sz="1400" dirty="0"/>
            </a:p>
            <a:p>
              <a:pPr lvl="0"/>
              <a:r>
                <a:rPr lang="es-EC" sz="1400" b="1" dirty="0"/>
                <a:t>Ejemplo:  </a:t>
              </a:r>
              <a:r>
                <a:rPr lang="es-EC" sz="1400" dirty="0"/>
                <a:t>Si las ventas son en almendra seca, procurar registrar la producción en almendra seca.</a:t>
              </a:r>
            </a:p>
          </p:txBody>
        </p:sp>
        <p:sp>
          <p:nvSpPr>
            <p:cNvPr id="28" name="CuadroTexto 27">
              <a:extLst>
                <a:ext uri="{FF2B5EF4-FFF2-40B4-BE49-F238E27FC236}">
                  <a16:creationId xmlns="" xmlns:a16="http://schemas.microsoft.com/office/drawing/2014/main" id="{F6A03FDA-9440-489D-B29B-E89F53F5398F}"/>
                </a:ext>
              </a:extLst>
            </p:cNvPr>
            <p:cNvSpPr txBox="1"/>
            <p:nvPr/>
          </p:nvSpPr>
          <p:spPr>
            <a:xfrm>
              <a:off x="2078017" y="4939399"/>
              <a:ext cx="8154822" cy="338554"/>
            </a:xfrm>
            <a:prstGeom prst="rect">
              <a:avLst/>
            </a:prstGeom>
            <a:noFill/>
          </p:spPr>
          <p:txBody>
            <a:bodyPr wrap="square" rtlCol="0">
              <a:spAutoFit/>
            </a:bodyPr>
            <a:lstStyle/>
            <a:p>
              <a:r>
                <a:rPr lang="es-MX" sz="1600" b="1" dirty="0"/>
                <a:t>Registro de cultivos con más de un estados primarios Cacao, café y pimienta</a:t>
              </a:r>
              <a:endParaRPr lang="es-EC" sz="1600" b="1" dirty="0"/>
            </a:p>
          </p:txBody>
        </p:sp>
      </p:grpSp>
    </p:spTree>
    <p:extLst>
      <p:ext uri="{BB962C8B-B14F-4D97-AF65-F5344CB8AC3E}">
        <p14:creationId xmlns:p14="http://schemas.microsoft.com/office/powerpoint/2010/main" val="334095573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 xmlns:a16="http://schemas.microsoft.com/office/drawing/2014/main" id="{56C399F6-31E1-425F-82B2-9CDC61C2EBD4}"/>
              </a:ext>
            </a:extLst>
          </p:cNvPr>
          <p:cNvSpPr>
            <a:spLocks noGrp="1"/>
          </p:cNvSpPr>
          <p:nvPr>
            <p:ph type="title"/>
          </p:nvPr>
        </p:nvSpPr>
        <p:spPr>
          <a:xfrm>
            <a:off x="1029073" y="385376"/>
            <a:ext cx="7227771" cy="530024"/>
          </a:xfrm>
        </p:spPr>
        <p:txBody>
          <a:bodyPr>
            <a:normAutofit/>
          </a:bodyPr>
          <a:lstStyle/>
          <a:p>
            <a:r>
              <a:rPr lang="es-MX" dirty="0"/>
              <a:t>Consideraciones a tomar en cuenta</a:t>
            </a:r>
            <a:endParaRPr lang="es-EC" dirty="0"/>
          </a:p>
        </p:txBody>
      </p:sp>
      <p:sp>
        <p:nvSpPr>
          <p:cNvPr id="5" name="Marcador de contenido 5">
            <a:extLst>
              <a:ext uri="{FF2B5EF4-FFF2-40B4-BE49-F238E27FC236}">
                <a16:creationId xmlns="" xmlns:a16="http://schemas.microsoft.com/office/drawing/2014/main" id="{65E3F16D-7500-42A8-BC83-78C0A1F0663F}"/>
              </a:ext>
            </a:extLst>
          </p:cNvPr>
          <p:cNvSpPr txBox="1">
            <a:spLocks/>
          </p:cNvSpPr>
          <p:nvPr/>
        </p:nvSpPr>
        <p:spPr>
          <a:xfrm>
            <a:off x="1029073" y="1038698"/>
            <a:ext cx="2967687"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smtClean="0"/>
              <a:t>Cultivos permanentes</a:t>
            </a:r>
            <a:endParaRPr lang="es-EC" dirty="0"/>
          </a:p>
        </p:txBody>
      </p:sp>
      <p:sp>
        <p:nvSpPr>
          <p:cNvPr id="6" name="12 Rectángulo">
            <a:extLst>
              <a:ext uri="{FF2B5EF4-FFF2-40B4-BE49-F238E27FC236}">
                <a16:creationId xmlns="" xmlns:a16="http://schemas.microsoft.com/office/drawing/2014/main" id="{F8EF60C1-AB63-4D4C-8AD3-815472C4BA37}"/>
              </a:ext>
            </a:extLst>
          </p:cNvPr>
          <p:cNvSpPr/>
          <p:nvPr/>
        </p:nvSpPr>
        <p:spPr>
          <a:xfrm>
            <a:off x="1359343" y="1418197"/>
            <a:ext cx="7910561" cy="307777"/>
          </a:xfrm>
          <a:prstGeom prst="rect">
            <a:avLst/>
          </a:prstGeom>
        </p:spPr>
        <p:txBody>
          <a:bodyPr wrap="square">
            <a:spAutoFit/>
          </a:bodyPr>
          <a:lstStyle/>
          <a:p>
            <a:pPr lvl="0"/>
            <a:r>
              <a:rPr lang="es-EC" sz="1400" dirty="0"/>
              <a:t>Registro de huertos frutales y cultivos en superficies hasta 15000m2 (1,5 ha)</a:t>
            </a:r>
          </a:p>
        </p:txBody>
      </p:sp>
      <p:pic>
        <p:nvPicPr>
          <p:cNvPr id="7" name="Picture 2" descr="Visto PNG Images | Visto Transparent PNG - Vippng">
            <a:extLst>
              <a:ext uri="{FF2B5EF4-FFF2-40B4-BE49-F238E27FC236}">
                <a16:creationId xmlns="" xmlns:a16="http://schemas.microsoft.com/office/drawing/2014/main" id="{1373614C-3C91-49EE-9FAF-BEAB53533DF7}"/>
              </a:ext>
            </a:extLst>
          </p:cNvPr>
          <p:cNvPicPr>
            <a:picLocks noChangeAspect="1" noChangeArrowheads="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95805" y="1298675"/>
            <a:ext cx="587539" cy="559730"/>
          </a:xfrm>
          <a:prstGeom prst="rect">
            <a:avLst/>
          </a:prstGeom>
          <a:noFill/>
          <a:extLst>
            <a:ext uri="{909E8E84-426E-40DD-AFC4-6F175D3DCCD1}">
              <a14:hiddenFill xmlns:a14="http://schemas.microsoft.com/office/drawing/2010/main">
                <a:solidFill>
                  <a:srgbClr val="FFFFFF"/>
                </a:solidFill>
              </a14:hiddenFill>
            </a:ext>
          </a:extLst>
        </p:spPr>
      </p:pic>
      <p:sp>
        <p:nvSpPr>
          <p:cNvPr id="8" name="CuadroTexto 56">
            <a:extLst>
              <a:ext uri="{FF2B5EF4-FFF2-40B4-BE49-F238E27FC236}">
                <a16:creationId xmlns="" xmlns:a16="http://schemas.microsoft.com/office/drawing/2014/main" id="{52F1346D-3C63-4787-96CF-75BF4D795C46}"/>
              </a:ext>
            </a:extLst>
          </p:cNvPr>
          <p:cNvSpPr txBox="1"/>
          <p:nvPr/>
        </p:nvSpPr>
        <p:spPr>
          <a:xfrm>
            <a:off x="1700156" y="1864861"/>
            <a:ext cx="2796405" cy="369332"/>
          </a:xfrm>
          <a:prstGeom prst="rect">
            <a:avLst/>
          </a:prstGeom>
          <a:noFill/>
        </p:spPr>
        <p:txBody>
          <a:bodyPr wrap="square" rtlCol="0">
            <a:spAutoFit/>
          </a:bodyPr>
          <a:lstStyle/>
          <a:p>
            <a:pPr algn="ctr"/>
            <a:r>
              <a:rPr lang="es-MX" b="1" dirty="0"/>
              <a:t>Caso 1</a:t>
            </a:r>
            <a:endParaRPr lang="es-EC" b="1" dirty="0"/>
          </a:p>
        </p:txBody>
      </p:sp>
      <p:sp>
        <p:nvSpPr>
          <p:cNvPr id="9" name="CuadroTexto 57">
            <a:extLst>
              <a:ext uri="{FF2B5EF4-FFF2-40B4-BE49-F238E27FC236}">
                <a16:creationId xmlns="" xmlns:a16="http://schemas.microsoft.com/office/drawing/2014/main" id="{67AF569D-47BB-4575-8547-DE2AC6EB6D3E}"/>
              </a:ext>
            </a:extLst>
          </p:cNvPr>
          <p:cNvSpPr txBox="1"/>
          <p:nvPr/>
        </p:nvSpPr>
        <p:spPr>
          <a:xfrm>
            <a:off x="5007226" y="1866198"/>
            <a:ext cx="2796405" cy="369332"/>
          </a:xfrm>
          <a:prstGeom prst="rect">
            <a:avLst/>
          </a:prstGeom>
          <a:noFill/>
        </p:spPr>
        <p:txBody>
          <a:bodyPr wrap="square" rtlCol="0">
            <a:spAutoFit/>
          </a:bodyPr>
          <a:lstStyle/>
          <a:p>
            <a:pPr algn="ctr"/>
            <a:r>
              <a:rPr lang="es-MX" b="1" dirty="0"/>
              <a:t>Caso 2</a:t>
            </a:r>
            <a:endParaRPr lang="es-EC" b="1" dirty="0"/>
          </a:p>
        </p:txBody>
      </p:sp>
      <p:sp>
        <p:nvSpPr>
          <p:cNvPr id="10" name="CuadroTexto 58">
            <a:extLst>
              <a:ext uri="{FF2B5EF4-FFF2-40B4-BE49-F238E27FC236}">
                <a16:creationId xmlns="" xmlns:a16="http://schemas.microsoft.com/office/drawing/2014/main" id="{AE6CE905-AA7D-4BE9-BB73-E4056B17F62B}"/>
              </a:ext>
            </a:extLst>
          </p:cNvPr>
          <p:cNvSpPr txBox="1"/>
          <p:nvPr/>
        </p:nvSpPr>
        <p:spPr>
          <a:xfrm>
            <a:off x="8207891" y="1858405"/>
            <a:ext cx="2796405" cy="369332"/>
          </a:xfrm>
          <a:prstGeom prst="rect">
            <a:avLst/>
          </a:prstGeom>
          <a:noFill/>
        </p:spPr>
        <p:txBody>
          <a:bodyPr wrap="square" rtlCol="0">
            <a:spAutoFit/>
          </a:bodyPr>
          <a:lstStyle/>
          <a:p>
            <a:pPr algn="ctr"/>
            <a:r>
              <a:rPr lang="es-MX" b="1" dirty="0"/>
              <a:t>Caso 3</a:t>
            </a:r>
            <a:endParaRPr lang="es-EC" b="1" dirty="0"/>
          </a:p>
        </p:txBody>
      </p:sp>
      <p:grpSp>
        <p:nvGrpSpPr>
          <p:cNvPr id="11" name="Grupo 16">
            <a:extLst>
              <a:ext uri="{FF2B5EF4-FFF2-40B4-BE49-F238E27FC236}">
                <a16:creationId xmlns="" xmlns:a16="http://schemas.microsoft.com/office/drawing/2014/main" id="{3AA7E563-3C09-423D-BD45-A8A50F21418E}"/>
              </a:ext>
            </a:extLst>
          </p:cNvPr>
          <p:cNvGrpSpPr/>
          <p:nvPr/>
        </p:nvGrpSpPr>
        <p:grpSpPr>
          <a:xfrm>
            <a:off x="1938225" y="2293544"/>
            <a:ext cx="2320269" cy="1962029"/>
            <a:chOff x="6056287" y="4464562"/>
            <a:chExt cx="2876691" cy="2176908"/>
          </a:xfrm>
        </p:grpSpPr>
        <p:sp>
          <p:nvSpPr>
            <p:cNvPr id="12" name="7 Rectángulo">
              <a:extLst>
                <a:ext uri="{FF2B5EF4-FFF2-40B4-BE49-F238E27FC236}">
                  <a16:creationId xmlns="" xmlns:a16="http://schemas.microsoft.com/office/drawing/2014/main" id="{72FA1D02-D111-4700-A8D8-879CAB2AF51B}"/>
                </a:ext>
              </a:extLst>
            </p:cNvPr>
            <p:cNvSpPr/>
            <p:nvPr/>
          </p:nvSpPr>
          <p:spPr>
            <a:xfrm>
              <a:off x="6056287" y="4464562"/>
              <a:ext cx="2876691" cy="217690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13" name="Picture 4" descr="Resultado de imagen para ÃRBOLES CON FRUTOS">
              <a:extLst>
                <a:ext uri="{FF2B5EF4-FFF2-40B4-BE49-F238E27FC236}">
                  <a16:creationId xmlns="" xmlns:a16="http://schemas.microsoft.com/office/drawing/2014/main" id="{09E42B94-9233-4C88-BF13-8FF4F0FC459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5474" y="4575720"/>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Free árbol de coco PNG with Transparent Background">
              <a:extLst>
                <a:ext uri="{FF2B5EF4-FFF2-40B4-BE49-F238E27FC236}">
                  <a16:creationId xmlns="" xmlns:a16="http://schemas.microsoft.com/office/drawing/2014/main" id="{7D00F28E-AA0D-46C8-B7A5-B71104AA603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31221" y="4518882"/>
              <a:ext cx="386303" cy="57093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Icono de arbol de parque - Descargar PNG/SVG transparente">
              <a:extLst>
                <a:ext uri="{FF2B5EF4-FFF2-40B4-BE49-F238E27FC236}">
                  <a16:creationId xmlns="" xmlns:a16="http://schemas.microsoft.com/office/drawing/2014/main" id="{DF228113-1D71-486A-A5F3-BF9021C917E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37391" y="5309591"/>
              <a:ext cx="509044" cy="50904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Resultado de imagen para ÃRBOLES CON FRUTOS">
              <a:extLst>
                <a:ext uri="{FF2B5EF4-FFF2-40B4-BE49-F238E27FC236}">
                  <a16:creationId xmlns="" xmlns:a16="http://schemas.microsoft.com/office/drawing/2014/main" id="{5284A21E-99D9-4562-9E5A-788FEB1C62E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47103" y="4544315"/>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Resultado de imagen para ÃRBOLES CON FRUTOS">
              <a:extLst>
                <a:ext uri="{FF2B5EF4-FFF2-40B4-BE49-F238E27FC236}">
                  <a16:creationId xmlns="" xmlns:a16="http://schemas.microsoft.com/office/drawing/2014/main" id="{1414A966-E4E9-4939-808D-A4D5110E475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8786" y="5332336"/>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Resultado de imagen para ÃRBOLES CON FRUTOS">
              <a:extLst>
                <a:ext uri="{FF2B5EF4-FFF2-40B4-BE49-F238E27FC236}">
                  <a16:creationId xmlns="" xmlns:a16="http://schemas.microsoft.com/office/drawing/2014/main" id="{8899CAAD-5E1A-423A-BD3F-DCA21352E6D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5474" y="5347229"/>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Resultado de imagen para ÃRBOLES CON FRUTOS">
              <a:extLst>
                <a:ext uri="{FF2B5EF4-FFF2-40B4-BE49-F238E27FC236}">
                  <a16:creationId xmlns="" xmlns:a16="http://schemas.microsoft.com/office/drawing/2014/main" id="{1694A538-EFF8-45A2-81C7-3681CC63168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87549" y="6049132"/>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Resultado de imagen para ÃRBOLES CON FRUTOS">
              <a:extLst>
                <a:ext uri="{FF2B5EF4-FFF2-40B4-BE49-F238E27FC236}">
                  <a16:creationId xmlns="" xmlns:a16="http://schemas.microsoft.com/office/drawing/2014/main" id="{0D0666BF-6C04-45CF-8832-AF6FD5CE325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03336" y="6049132"/>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Resultado de imagen para ÃRBOLES CON FRUTOS">
              <a:extLst>
                <a:ext uri="{FF2B5EF4-FFF2-40B4-BE49-F238E27FC236}">
                  <a16:creationId xmlns="" xmlns:a16="http://schemas.microsoft.com/office/drawing/2014/main" id="{490F8705-BB44-4C52-A747-3DCB82F6574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46022" y="6049132"/>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Free árbol de coco PNG with Transparent Background">
              <a:extLst>
                <a:ext uri="{FF2B5EF4-FFF2-40B4-BE49-F238E27FC236}">
                  <a16:creationId xmlns="" xmlns:a16="http://schemas.microsoft.com/office/drawing/2014/main" id="{6C19CF5F-3FA7-4235-851D-C0ABA3D40B7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4808" y="5445436"/>
              <a:ext cx="386303" cy="5709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Grupo 38">
            <a:extLst>
              <a:ext uri="{FF2B5EF4-FFF2-40B4-BE49-F238E27FC236}">
                <a16:creationId xmlns="" xmlns:a16="http://schemas.microsoft.com/office/drawing/2014/main" id="{3E57B7A5-397D-40BF-9EC0-8B64574FEC77}"/>
              </a:ext>
            </a:extLst>
          </p:cNvPr>
          <p:cNvGrpSpPr/>
          <p:nvPr/>
        </p:nvGrpSpPr>
        <p:grpSpPr>
          <a:xfrm>
            <a:off x="5007226" y="2293544"/>
            <a:ext cx="2713030" cy="1919598"/>
            <a:chOff x="6056287" y="4464562"/>
            <a:chExt cx="2876691" cy="2176908"/>
          </a:xfrm>
        </p:grpSpPr>
        <p:sp>
          <p:nvSpPr>
            <p:cNvPr id="24" name="7 Rectángulo">
              <a:extLst>
                <a:ext uri="{FF2B5EF4-FFF2-40B4-BE49-F238E27FC236}">
                  <a16:creationId xmlns="" xmlns:a16="http://schemas.microsoft.com/office/drawing/2014/main" id="{6E2CC740-34F6-4BCA-AFB6-141B5D9E4DBD}"/>
                </a:ext>
              </a:extLst>
            </p:cNvPr>
            <p:cNvSpPr/>
            <p:nvPr/>
          </p:nvSpPr>
          <p:spPr>
            <a:xfrm>
              <a:off x="6056287" y="4464562"/>
              <a:ext cx="2876691" cy="217690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25" name="Picture 4" descr="Resultado de imagen para ÃRBOLES CON FRUTOS">
              <a:extLst>
                <a:ext uri="{FF2B5EF4-FFF2-40B4-BE49-F238E27FC236}">
                  <a16:creationId xmlns="" xmlns:a16="http://schemas.microsoft.com/office/drawing/2014/main" id="{C0711B7E-B07A-48B7-9BF4-8EA175C84D1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5474" y="4575720"/>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Free árbol de coco PNG with Transparent Background">
              <a:extLst>
                <a:ext uri="{FF2B5EF4-FFF2-40B4-BE49-F238E27FC236}">
                  <a16:creationId xmlns="" xmlns:a16="http://schemas.microsoft.com/office/drawing/2014/main" id="{B0AB3954-F900-4699-9276-E97229D9949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43765" y="4575154"/>
              <a:ext cx="386303" cy="57093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Icono de arbol de parque - Descargar PNG/SVG transparente">
              <a:extLst>
                <a:ext uri="{FF2B5EF4-FFF2-40B4-BE49-F238E27FC236}">
                  <a16:creationId xmlns="" xmlns:a16="http://schemas.microsoft.com/office/drawing/2014/main" id="{B0EAFB94-1C60-418A-B15C-61AC8E4092A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22169" y="5469224"/>
              <a:ext cx="462775" cy="46277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Resultado de imagen para ÃRBOLES CON FRUTOS">
              <a:extLst>
                <a:ext uri="{FF2B5EF4-FFF2-40B4-BE49-F238E27FC236}">
                  <a16:creationId xmlns="" xmlns:a16="http://schemas.microsoft.com/office/drawing/2014/main" id="{E122BB7B-EA74-42CB-ACD6-483F917858F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47103" y="4544315"/>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Resultado de imagen para ÃRBOLES CON FRUTOS">
              <a:extLst>
                <a:ext uri="{FF2B5EF4-FFF2-40B4-BE49-F238E27FC236}">
                  <a16:creationId xmlns="" xmlns:a16="http://schemas.microsoft.com/office/drawing/2014/main" id="{04460533-BB8E-48E8-B19F-247DB279F90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8786" y="5203580"/>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Resultado de imagen para ÃRBOLES CON FRUTOS">
              <a:extLst>
                <a:ext uri="{FF2B5EF4-FFF2-40B4-BE49-F238E27FC236}">
                  <a16:creationId xmlns="" xmlns:a16="http://schemas.microsoft.com/office/drawing/2014/main" id="{86887445-02E2-478C-B0AE-EC6C4903BAB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5474" y="5347229"/>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Resultado de imagen para ÃRBOLES CON FRUTOS">
              <a:extLst>
                <a:ext uri="{FF2B5EF4-FFF2-40B4-BE49-F238E27FC236}">
                  <a16:creationId xmlns="" xmlns:a16="http://schemas.microsoft.com/office/drawing/2014/main" id="{F16530EC-E0CF-4924-9470-FAEBE6E62FE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92546" y="6038035"/>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descr="Resultado de imagen para ÃRBOLES CON FRUTOS">
              <a:extLst>
                <a:ext uri="{FF2B5EF4-FFF2-40B4-BE49-F238E27FC236}">
                  <a16:creationId xmlns="" xmlns:a16="http://schemas.microsoft.com/office/drawing/2014/main" id="{4E34C3A9-FC50-46A2-A97A-ABA73D163E0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46022" y="6049132"/>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Free árbol de coco PNG with Transparent Background">
              <a:extLst>
                <a:ext uri="{FF2B5EF4-FFF2-40B4-BE49-F238E27FC236}">
                  <a16:creationId xmlns="" xmlns:a16="http://schemas.microsoft.com/office/drawing/2014/main" id="{0C282D23-66C1-47EC-8217-F24027B58ED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07486" y="5262834"/>
              <a:ext cx="386303" cy="5709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 name="Grupo 11">
            <a:extLst>
              <a:ext uri="{FF2B5EF4-FFF2-40B4-BE49-F238E27FC236}">
                <a16:creationId xmlns="" xmlns:a16="http://schemas.microsoft.com/office/drawing/2014/main" id="{63B2FF01-0F2E-415F-BC08-CEBBE6EBFE1A}"/>
              </a:ext>
            </a:extLst>
          </p:cNvPr>
          <p:cNvGrpSpPr/>
          <p:nvPr/>
        </p:nvGrpSpPr>
        <p:grpSpPr>
          <a:xfrm>
            <a:off x="8401538" y="2235530"/>
            <a:ext cx="2432856" cy="1923084"/>
            <a:chOff x="8249076" y="2140142"/>
            <a:chExt cx="2876691" cy="2176908"/>
          </a:xfrm>
        </p:grpSpPr>
        <p:grpSp>
          <p:nvGrpSpPr>
            <p:cNvPr id="35" name="Grupo 28">
              <a:extLst>
                <a:ext uri="{FF2B5EF4-FFF2-40B4-BE49-F238E27FC236}">
                  <a16:creationId xmlns="" xmlns:a16="http://schemas.microsoft.com/office/drawing/2014/main" id="{BABFCF8B-67A0-465B-A6F9-1F3C88761C51}"/>
                </a:ext>
              </a:extLst>
            </p:cNvPr>
            <p:cNvGrpSpPr/>
            <p:nvPr/>
          </p:nvGrpSpPr>
          <p:grpSpPr>
            <a:xfrm>
              <a:off x="8249076" y="2140142"/>
              <a:ext cx="2876691" cy="2176908"/>
              <a:chOff x="6056287" y="4464562"/>
              <a:chExt cx="2876691" cy="2176908"/>
            </a:xfrm>
          </p:grpSpPr>
          <p:sp>
            <p:nvSpPr>
              <p:cNvPr id="42" name="7 Rectángulo">
                <a:extLst>
                  <a:ext uri="{FF2B5EF4-FFF2-40B4-BE49-F238E27FC236}">
                    <a16:creationId xmlns="" xmlns:a16="http://schemas.microsoft.com/office/drawing/2014/main" id="{B36CAAA2-BF44-46C9-91B7-1FD2FBC60448}"/>
                  </a:ext>
                </a:extLst>
              </p:cNvPr>
              <p:cNvSpPr/>
              <p:nvPr/>
            </p:nvSpPr>
            <p:spPr>
              <a:xfrm>
                <a:off x="6056287" y="4464562"/>
                <a:ext cx="2876691" cy="217690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43" name="Picture 2" descr="Free árbol de coco PNG with Transparent Background">
                <a:extLst>
                  <a:ext uri="{FF2B5EF4-FFF2-40B4-BE49-F238E27FC236}">
                    <a16:creationId xmlns="" xmlns:a16="http://schemas.microsoft.com/office/drawing/2014/main" id="{693CEE3F-E8E2-4D6C-A48E-922DCB9C3009}"/>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35233" y="4575487"/>
                <a:ext cx="386303" cy="570930"/>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 descr="Icono de arbol de parque - Descargar PNG/SVG transparente">
                <a:extLst>
                  <a:ext uri="{FF2B5EF4-FFF2-40B4-BE49-F238E27FC236}">
                    <a16:creationId xmlns="" xmlns:a16="http://schemas.microsoft.com/office/drawing/2014/main" id="{3F4689BB-CD09-4A3A-8402-59F5AB31588A}"/>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931983" y="4863464"/>
                <a:ext cx="462775" cy="46277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 descr="Resultado de imagen para ÃRBOLES CON FRUTOS">
                <a:extLst>
                  <a:ext uri="{FF2B5EF4-FFF2-40B4-BE49-F238E27FC236}">
                    <a16:creationId xmlns="" xmlns:a16="http://schemas.microsoft.com/office/drawing/2014/main" id="{A4410C57-3572-474E-9D19-836ECED2C2F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40494" y="4572770"/>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 descr="Resultado de imagen para ÃRBOLES CON FRUTOS">
                <a:extLst>
                  <a:ext uri="{FF2B5EF4-FFF2-40B4-BE49-F238E27FC236}">
                    <a16:creationId xmlns="" xmlns:a16="http://schemas.microsoft.com/office/drawing/2014/main" id="{99D12E65-663D-49CC-8B33-27E758CE6AE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53770" y="6102967"/>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Free árbol de coco PNG with Transparent Background">
                <a:extLst>
                  <a:ext uri="{FF2B5EF4-FFF2-40B4-BE49-F238E27FC236}">
                    <a16:creationId xmlns="" xmlns:a16="http://schemas.microsoft.com/office/drawing/2014/main" id="{46503341-A8B9-474D-88A1-914CFA888F2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59042" y="5532037"/>
                <a:ext cx="386303" cy="570930"/>
              </a:xfrm>
              <a:prstGeom prst="rect">
                <a:avLst/>
              </a:prstGeom>
              <a:noFill/>
              <a:extLst>
                <a:ext uri="{909E8E84-426E-40DD-AFC4-6F175D3DCCD1}">
                  <a14:hiddenFill xmlns:a14="http://schemas.microsoft.com/office/drawing/2010/main">
                    <a:solidFill>
                      <a:srgbClr val="FFFFFF"/>
                    </a:solidFill>
                  </a14:hiddenFill>
                </a:ext>
              </a:extLst>
            </p:spPr>
          </p:pic>
        </p:grpSp>
        <p:pic>
          <p:nvPicPr>
            <p:cNvPr id="36" name="Picture 4" descr="Icono de arbol de parque - Descargar PNG/SVG transparente">
              <a:extLst>
                <a:ext uri="{FF2B5EF4-FFF2-40B4-BE49-F238E27FC236}">
                  <a16:creationId xmlns="" xmlns:a16="http://schemas.microsoft.com/office/drawing/2014/main" id="{0C97DCA4-70C6-42DB-AEAE-24F5C7129917}"/>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635765" y="3822792"/>
              <a:ext cx="462775" cy="46277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0" descr="Silueta del árbol 18 - Descargar PNG/SVG transparente">
              <a:extLst>
                <a:ext uri="{FF2B5EF4-FFF2-40B4-BE49-F238E27FC236}">
                  <a16:creationId xmlns="" xmlns:a16="http://schemas.microsoft.com/office/drawing/2014/main" id="{27D56E7B-514B-417E-A38D-A79F7891A82E}"/>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447284" y="3033554"/>
              <a:ext cx="547777" cy="547777"/>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Silueta del árbol 18 - Descargar PNG/SVG transparente">
              <a:extLst>
                <a:ext uri="{FF2B5EF4-FFF2-40B4-BE49-F238E27FC236}">
                  <a16:creationId xmlns="" xmlns:a16="http://schemas.microsoft.com/office/drawing/2014/main" id="{7FE3D40E-A28A-4AA7-AA88-9B9E88C0ACEE}"/>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461763" y="2411475"/>
              <a:ext cx="547777" cy="547777"/>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4" descr="Dibujos de arboles para imprimir-Imágenes y dibujos para imprimir">
              <a:extLst>
                <a:ext uri="{FF2B5EF4-FFF2-40B4-BE49-F238E27FC236}">
                  <a16:creationId xmlns="" xmlns:a16="http://schemas.microsoft.com/office/drawing/2014/main" id="{4113D2B7-F028-4F80-A98D-D82A95A105C5}"/>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638134" y="3559850"/>
              <a:ext cx="547777" cy="63974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8" descr="Juego de Unir Puntos de Árboles para imprimir">
              <a:extLst>
                <a:ext uri="{FF2B5EF4-FFF2-40B4-BE49-F238E27FC236}">
                  <a16:creationId xmlns="" xmlns:a16="http://schemas.microsoft.com/office/drawing/2014/main" id="{B0B4F251-0C61-4A52-876F-106A1E1F0339}"/>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919083" y="2847298"/>
              <a:ext cx="397077" cy="50136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2" descr="El árbol de los acuerdos | Vanguardia.com">
              <a:extLst>
                <a:ext uri="{FF2B5EF4-FFF2-40B4-BE49-F238E27FC236}">
                  <a16:creationId xmlns="" xmlns:a16="http://schemas.microsoft.com/office/drawing/2014/main" id="{E40236C8-C495-47B1-AE6C-94F820BD7D2F}"/>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0307025" y="3151266"/>
              <a:ext cx="657479" cy="438013"/>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CuadroTexto 59">
            <a:extLst>
              <a:ext uri="{FF2B5EF4-FFF2-40B4-BE49-F238E27FC236}">
                <a16:creationId xmlns="" xmlns:a16="http://schemas.microsoft.com/office/drawing/2014/main" id="{153F1FAB-4547-480B-AC54-3B2FF2E6B63A}"/>
              </a:ext>
            </a:extLst>
          </p:cNvPr>
          <p:cNvSpPr txBox="1"/>
          <p:nvPr/>
        </p:nvSpPr>
        <p:spPr>
          <a:xfrm>
            <a:off x="1712147" y="4421329"/>
            <a:ext cx="2796405" cy="523220"/>
          </a:xfrm>
          <a:prstGeom prst="rect">
            <a:avLst/>
          </a:prstGeom>
          <a:noFill/>
        </p:spPr>
        <p:txBody>
          <a:bodyPr wrap="square" rtlCol="0">
            <a:spAutoFit/>
          </a:bodyPr>
          <a:lstStyle/>
          <a:p>
            <a:pPr algn="ctr"/>
            <a:r>
              <a:rPr lang="es-MX" sz="1400" b="1" dirty="0"/>
              <a:t>Cultivo solo con árboles dispersos</a:t>
            </a:r>
            <a:endParaRPr lang="es-EC" sz="1400" b="1" dirty="0"/>
          </a:p>
        </p:txBody>
      </p:sp>
      <p:sp>
        <p:nvSpPr>
          <p:cNvPr id="49" name="CuadroTexto 61">
            <a:extLst>
              <a:ext uri="{FF2B5EF4-FFF2-40B4-BE49-F238E27FC236}">
                <a16:creationId xmlns="" xmlns:a16="http://schemas.microsoft.com/office/drawing/2014/main" id="{41ACDD3B-4724-4B5F-BC33-1805B717DEB8}"/>
              </a:ext>
            </a:extLst>
          </p:cNvPr>
          <p:cNvSpPr txBox="1"/>
          <p:nvPr/>
        </p:nvSpPr>
        <p:spPr>
          <a:xfrm>
            <a:off x="4965538" y="4421329"/>
            <a:ext cx="2796405" cy="523220"/>
          </a:xfrm>
          <a:prstGeom prst="rect">
            <a:avLst/>
          </a:prstGeom>
          <a:noFill/>
        </p:spPr>
        <p:txBody>
          <a:bodyPr wrap="square" rtlCol="0">
            <a:spAutoFit/>
          </a:bodyPr>
          <a:lstStyle/>
          <a:p>
            <a:pPr algn="ctr"/>
            <a:r>
              <a:rPr lang="es-MX" sz="1400" b="1" dirty="0"/>
              <a:t>Cultivo asociado con árboles dispersos</a:t>
            </a:r>
            <a:endParaRPr lang="es-EC" sz="1400" b="1" dirty="0"/>
          </a:p>
        </p:txBody>
      </p:sp>
      <p:sp>
        <p:nvSpPr>
          <p:cNvPr id="50" name="CuadroTexto 63">
            <a:extLst>
              <a:ext uri="{FF2B5EF4-FFF2-40B4-BE49-F238E27FC236}">
                <a16:creationId xmlns="" xmlns:a16="http://schemas.microsoft.com/office/drawing/2014/main" id="{511C914B-84BE-4D80-8CB3-55E7C08355C0}"/>
              </a:ext>
            </a:extLst>
          </p:cNvPr>
          <p:cNvSpPr txBox="1"/>
          <p:nvPr/>
        </p:nvSpPr>
        <p:spPr>
          <a:xfrm>
            <a:off x="8207890" y="4529050"/>
            <a:ext cx="2796405" cy="307777"/>
          </a:xfrm>
          <a:prstGeom prst="rect">
            <a:avLst/>
          </a:prstGeom>
          <a:noFill/>
        </p:spPr>
        <p:txBody>
          <a:bodyPr wrap="square" rtlCol="0">
            <a:spAutoFit/>
          </a:bodyPr>
          <a:lstStyle/>
          <a:p>
            <a:pPr algn="ctr"/>
            <a:r>
              <a:rPr lang="es-MX" sz="1400" b="1" dirty="0"/>
              <a:t>Huerto frutal</a:t>
            </a:r>
            <a:endParaRPr lang="es-EC" sz="1400" b="1" dirty="0"/>
          </a:p>
        </p:txBody>
      </p:sp>
      <p:pic>
        <p:nvPicPr>
          <p:cNvPr id="51" name="Picture 2" descr="Visto PNG Images | Visto Transparent PNG - Vippng">
            <a:extLst>
              <a:ext uri="{FF2B5EF4-FFF2-40B4-BE49-F238E27FC236}">
                <a16:creationId xmlns="" xmlns:a16="http://schemas.microsoft.com/office/drawing/2014/main" id="{1373614C-3C91-49EE-9FAF-BEAB53533DF7}"/>
              </a:ext>
            </a:extLst>
          </p:cNvPr>
          <p:cNvPicPr>
            <a:picLocks noChangeAspect="1" noChangeArrowheads="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771804" y="4977649"/>
            <a:ext cx="587539" cy="559730"/>
          </a:xfrm>
          <a:prstGeom prst="rect">
            <a:avLst/>
          </a:prstGeom>
          <a:noFill/>
          <a:extLst>
            <a:ext uri="{909E8E84-426E-40DD-AFC4-6F175D3DCCD1}">
              <a14:hiddenFill xmlns:a14="http://schemas.microsoft.com/office/drawing/2010/main">
                <a:solidFill>
                  <a:srgbClr val="FFFFFF"/>
                </a:solidFill>
              </a14:hiddenFill>
            </a:ext>
          </a:extLst>
        </p:spPr>
      </p:pic>
      <p:sp>
        <p:nvSpPr>
          <p:cNvPr id="52" name="12 Rectángulo">
            <a:extLst>
              <a:ext uri="{FF2B5EF4-FFF2-40B4-BE49-F238E27FC236}">
                <a16:creationId xmlns="" xmlns:a16="http://schemas.microsoft.com/office/drawing/2014/main" id="{F8EF60C1-AB63-4D4C-8AD3-815472C4BA37}"/>
              </a:ext>
            </a:extLst>
          </p:cNvPr>
          <p:cNvSpPr/>
          <p:nvPr/>
        </p:nvSpPr>
        <p:spPr>
          <a:xfrm>
            <a:off x="1359343" y="4977649"/>
            <a:ext cx="9221124" cy="523220"/>
          </a:xfrm>
          <a:prstGeom prst="rect">
            <a:avLst/>
          </a:prstGeom>
        </p:spPr>
        <p:txBody>
          <a:bodyPr wrap="square">
            <a:spAutoFit/>
          </a:bodyPr>
          <a:lstStyle/>
          <a:p>
            <a:r>
              <a:rPr lang="es-EC" sz="1400" dirty="0">
                <a:solidFill>
                  <a:srgbClr val="FF0000"/>
                </a:solidFill>
              </a:rPr>
              <a:t>Si la superficie cosechada es 0 en </a:t>
            </a:r>
            <a:r>
              <a:rPr lang="es-EC" sz="1400" b="1" dirty="0">
                <a:solidFill>
                  <a:srgbClr val="FF0000"/>
                </a:solidFill>
              </a:rPr>
              <a:t>cultivos con una cobertura extensa</a:t>
            </a:r>
            <a:r>
              <a:rPr lang="es-EC" sz="1400" dirty="0">
                <a:solidFill>
                  <a:srgbClr val="FF0000"/>
                </a:solidFill>
              </a:rPr>
              <a:t>, y ha registrado superficie en edad productiva, repreguntar </a:t>
            </a:r>
            <a:r>
              <a:rPr lang="es-EC" sz="1400" dirty="0" smtClean="0">
                <a:solidFill>
                  <a:srgbClr val="FF0000"/>
                </a:solidFill>
              </a:rPr>
              <a:t>a </a:t>
            </a:r>
            <a:r>
              <a:rPr lang="es-EC" sz="1400" dirty="0">
                <a:solidFill>
                  <a:srgbClr val="FF0000"/>
                </a:solidFill>
              </a:rPr>
              <a:t>que se </a:t>
            </a:r>
            <a:r>
              <a:rPr lang="es-EC" sz="1400" dirty="0" smtClean="0">
                <a:solidFill>
                  <a:srgbClr val="FF0000"/>
                </a:solidFill>
              </a:rPr>
              <a:t>debe, </a:t>
            </a:r>
            <a:r>
              <a:rPr lang="es-EC" sz="1400" dirty="0">
                <a:solidFill>
                  <a:srgbClr val="FF0000"/>
                </a:solidFill>
              </a:rPr>
              <a:t>por </a:t>
            </a:r>
            <a:r>
              <a:rPr lang="es-EC" sz="1400" dirty="0" smtClean="0">
                <a:solidFill>
                  <a:srgbClr val="FF0000"/>
                </a:solidFill>
              </a:rPr>
              <a:t>qué </a:t>
            </a:r>
            <a:r>
              <a:rPr lang="es-EC" sz="1400" dirty="0">
                <a:solidFill>
                  <a:srgbClr val="FF0000"/>
                </a:solidFill>
              </a:rPr>
              <a:t>no se </a:t>
            </a:r>
            <a:r>
              <a:rPr lang="es-EC" sz="1400" dirty="0" smtClean="0">
                <a:solidFill>
                  <a:srgbClr val="FF0000"/>
                </a:solidFill>
              </a:rPr>
              <a:t>cosechó?.</a:t>
            </a:r>
            <a:endParaRPr lang="es-EC" sz="1400" dirty="0">
              <a:solidFill>
                <a:srgbClr val="FF0000"/>
              </a:solidFill>
            </a:endParaRPr>
          </a:p>
        </p:txBody>
      </p:sp>
      <p:pic>
        <p:nvPicPr>
          <p:cNvPr id="53" name="Picture 2" descr="Visto PNG Images | Visto Transparent PNG - Vippng">
            <a:extLst>
              <a:ext uri="{FF2B5EF4-FFF2-40B4-BE49-F238E27FC236}">
                <a16:creationId xmlns="" xmlns:a16="http://schemas.microsoft.com/office/drawing/2014/main" id="{1373614C-3C91-49EE-9FAF-BEAB53533DF7}"/>
              </a:ext>
            </a:extLst>
          </p:cNvPr>
          <p:cNvPicPr>
            <a:picLocks noChangeAspect="1" noChangeArrowheads="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735304" y="5882404"/>
            <a:ext cx="587539" cy="559730"/>
          </a:xfrm>
          <a:prstGeom prst="rect">
            <a:avLst/>
          </a:prstGeom>
          <a:noFill/>
          <a:extLst>
            <a:ext uri="{909E8E84-426E-40DD-AFC4-6F175D3DCCD1}">
              <a14:hiddenFill xmlns:a14="http://schemas.microsoft.com/office/drawing/2010/main">
                <a:solidFill>
                  <a:srgbClr val="FFFFFF"/>
                </a:solidFill>
              </a14:hiddenFill>
            </a:ext>
          </a:extLst>
        </p:spPr>
      </p:pic>
      <p:sp>
        <p:nvSpPr>
          <p:cNvPr id="54" name="12 Rectángulo">
            <a:extLst>
              <a:ext uri="{FF2B5EF4-FFF2-40B4-BE49-F238E27FC236}">
                <a16:creationId xmlns="" xmlns:a16="http://schemas.microsoft.com/office/drawing/2014/main" id="{F8EF60C1-AB63-4D4C-8AD3-815472C4BA37}"/>
              </a:ext>
            </a:extLst>
          </p:cNvPr>
          <p:cNvSpPr/>
          <p:nvPr/>
        </p:nvSpPr>
        <p:spPr>
          <a:xfrm>
            <a:off x="1427252" y="5685215"/>
            <a:ext cx="9270760" cy="954107"/>
          </a:xfrm>
          <a:prstGeom prst="rect">
            <a:avLst/>
          </a:prstGeom>
        </p:spPr>
        <p:txBody>
          <a:bodyPr wrap="square">
            <a:spAutoFit/>
          </a:bodyPr>
          <a:lstStyle/>
          <a:p>
            <a:pPr lvl="0"/>
            <a:r>
              <a:rPr lang="es-EC" sz="1400" dirty="0"/>
              <a:t>Un cultivo permanente en proceso de renovación mediante poda de restauración o cambio de copa (injertos), solicite la información de todo el cultivo, de ser posible la PP deberá estimar la superficie cosechada de las plantas que no han recibido ningún tratamiento; y tendrá que registrar en la columna </a:t>
            </a:r>
            <a:r>
              <a:rPr lang="es-EC" sz="1400" dirty="0" smtClean="0"/>
              <a:t>14 </a:t>
            </a:r>
            <a:r>
              <a:rPr lang="es-EC" sz="1400" dirty="0"/>
              <a:t>opción 6 y </a:t>
            </a:r>
            <a:r>
              <a:rPr lang="es-EC" sz="1400" dirty="0" smtClean="0"/>
              <a:t>justificar.</a:t>
            </a:r>
            <a:endParaRPr lang="es-EC" sz="1400" dirty="0"/>
          </a:p>
        </p:txBody>
      </p:sp>
    </p:spTree>
    <p:extLst>
      <p:ext uri="{BB962C8B-B14F-4D97-AF65-F5344CB8AC3E}">
        <p14:creationId xmlns:p14="http://schemas.microsoft.com/office/powerpoint/2010/main" val="150577238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a:xfrm>
            <a:off x="2543965" y="2627679"/>
            <a:ext cx="7077694" cy="82970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5000" b="1" kern="1200">
                <a:solidFill>
                  <a:schemeClr val="bg1"/>
                </a:solidFill>
                <a:latin typeface="+mj-lt"/>
                <a:ea typeface="+mj-ea"/>
                <a:cs typeface="+mj-cs"/>
              </a:defRPr>
            </a:lvl1pPr>
          </a:lstStyle>
          <a:p>
            <a:r>
              <a:rPr lang="es-ES_tradnl" sz="4000" dirty="0" smtClean="0">
                <a:latin typeface="Century Gothic" panose="020B0502020202020204" pitchFamily="34" charset="0"/>
              </a:rPr>
              <a:t>Prácticas en el cultivo</a:t>
            </a:r>
            <a:endParaRPr lang="es-EC" sz="4000" dirty="0">
              <a:latin typeface="Century Gothic" panose="020B0502020202020204" pitchFamily="34" charset="0"/>
            </a:endParaRPr>
          </a:p>
        </p:txBody>
      </p:sp>
      <p:sp>
        <p:nvSpPr>
          <p:cNvPr id="5" name="Marcador de texto 2"/>
          <p:cNvSpPr>
            <a:spLocks noGrp="1"/>
          </p:cNvSpPr>
          <p:nvPr>
            <p:ph type="body" sz="quarter" idx="11"/>
          </p:nvPr>
        </p:nvSpPr>
        <p:spPr>
          <a:xfrm>
            <a:off x="2634736" y="3404435"/>
            <a:ext cx="7077075" cy="628650"/>
          </a:xfrm>
        </p:spPr>
        <p:txBody>
          <a:bodyPr/>
          <a:lstStyle/>
          <a:p>
            <a:r>
              <a:rPr lang="es-ES" dirty="0" smtClean="0">
                <a:latin typeface="Century Gothic" panose="020B0502020202020204" pitchFamily="34" charset="0"/>
              </a:rPr>
              <a:t>ESPAC</a:t>
            </a:r>
            <a:endParaRPr lang="es-EC" dirty="0">
              <a:latin typeface="Century Gothic" panose="020B0502020202020204" pitchFamily="34" charset="0"/>
            </a:endParaRPr>
          </a:p>
        </p:txBody>
      </p:sp>
    </p:spTree>
    <p:extLst>
      <p:ext uri="{BB962C8B-B14F-4D97-AF65-F5344CB8AC3E}">
        <p14:creationId xmlns:p14="http://schemas.microsoft.com/office/powerpoint/2010/main" val="24407303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a:xfrm>
            <a:off x="963286" y="484393"/>
            <a:ext cx="7227771" cy="5300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r>
              <a:rPr lang="es-ES" dirty="0" smtClean="0">
                <a:latin typeface="Century Gothic" panose="020B0502020202020204" pitchFamily="34" charset="0"/>
              </a:rPr>
              <a:t>Estructuración de módulos de AGRIS</a:t>
            </a:r>
            <a:endParaRPr lang="es-EC" dirty="0">
              <a:latin typeface="Century Gothic" panose="020B0502020202020204" pitchFamily="34" charset="0"/>
            </a:endParaRPr>
          </a:p>
        </p:txBody>
      </p:sp>
      <p:sp>
        <p:nvSpPr>
          <p:cNvPr id="5" name="3 Rectángulo"/>
          <p:cNvSpPr/>
          <p:nvPr/>
        </p:nvSpPr>
        <p:spPr>
          <a:xfrm>
            <a:off x="701767" y="1183051"/>
            <a:ext cx="10795756" cy="738664"/>
          </a:xfrm>
          <a:prstGeom prst="rect">
            <a:avLst/>
          </a:prstGeom>
        </p:spPr>
        <p:txBody>
          <a:bodyPr wrap="square">
            <a:spAutoFit/>
          </a:bodyPr>
          <a:lstStyle/>
          <a:p>
            <a:pPr algn="just"/>
            <a:r>
              <a:rPr lang="es-EC" sz="1400" dirty="0">
                <a:latin typeface="Century Gothic" panose="020B0502020202020204" pitchFamily="34" charset="0"/>
              </a:rPr>
              <a:t>Abarca diferentes dimensiones técnicas, económicas, medioambientales y sociales de las explotaciones agrícolas a través de su módulo central y sus 4 módulos temáticos: economía, empleo, maquinaria, equipos y otros activos, y métodos de producción y medio ambiente. </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2949" y="1988586"/>
            <a:ext cx="2380216" cy="2203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629" y="4971208"/>
            <a:ext cx="5822950" cy="1618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6 Rectángulo"/>
          <p:cNvSpPr/>
          <p:nvPr/>
        </p:nvSpPr>
        <p:spPr>
          <a:xfrm>
            <a:off x="304170" y="4539522"/>
            <a:ext cx="7674747" cy="307777"/>
          </a:xfrm>
          <a:prstGeom prst="rect">
            <a:avLst/>
          </a:prstGeom>
        </p:spPr>
        <p:txBody>
          <a:bodyPr wrap="square">
            <a:spAutoFit/>
          </a:bodyPr>
          <a:lstStyle/>
          <a:p>
            <a:pPr algn="just"/>
            <a:r>
              <a:rPr lang="es-EC" sz="1400" b="1" dirty="0"/>
              <a:t>Implementación de AGRIS</a:t>
            </a:r>
          </a:p>
        </p:txBody>
      </p:sp>
      <p:sp>
        <p:nvSpPr>
          <p:cNvPr id="9" name="4 Rectángulo"/>
          <p:cNvSpPr/>
          <p:nvPr/>
        </p:nvSpPr>
        <p:spPr>
          <a:xfrm>
            <a:off x="4358605" y="1988586"/>
            <a:ext cx="7240624" cy="2677656"/>
          </a:xfrm>
          <a:prstGeom prst="rect">
            <a:avLst/>
          </a:prstGeom>
        </p:spPr>
        <p:txBody>
          <a:bodyPr wrap="square">
            <a:spAutoFit/>
          </a:bodyPr>
          <a:lstStyle/>
          <a:p>
            <a:pPr marL="285750" indent="-285750" algn="just">
              <a:buFont typeface="Arial" panose="020B0604020202020204" pitchFamily="34" charset="0"/>
              <a:buChar char="•"/>
            </a:pPr>
            <a:r>
              <a:rPr lang="es-EC" sz="1400" b="1" dirty="0">
                <a:latin typeface="Century Gothic" panose="020B0502020202020204" pitchFamily="34" charset="0"/>
              </a:rPr>
              <a:t>Módulo principal </a:t>
            </a:r>
            <a:r>
              <a:rPr lang="es-EC" sz="1400" dirty="0">
                <a:latin typeface="Century Gothic" panose="020B0502020202020204" pitchFamily="34" charset="0"/>
              </a:rPr>
              <a:t>incluye el cuestionario de producción -repetido cada año- que permite monitorear los indicadores principales de manera oportuna, identificando tendencias. </a:t>
            </a:r>
          </a:p>
          <a:p>
            <a:pPr marL="285750" indent="-285750" algn="just">
              <a:buFont typeface="Arial" panose="020B0604020202020204" pitchFamily="34" charset="0"/>
              <a:buChar char="•"/>
            </a:pPr>
            <a:r>
              <a:rPr lang="es-EC" sz="1400" b="1" dirty="0">
                <a:latin typeface="Century Gothic" panose="020B0502020202020204" pitchFamily="34" charset="0"/>
              </a:rPr>
              <a:t>Módulo de Economía </a:t>
            </a:r>
            <a:r>
              <a:rPr lang="es-EC" sz="1400" dirty="0">
                <a:latin typeface="Century Gothic" panose="020B0502020202020204" pitchFamily="34" charset="0"/>
              </a:rPr>
              <a:t>se centra en el presupuesto de la explotación. Valora los costes de producción y la rentabilidad. </a:t>
            </a:r>
          </a:p>
          <a:p>
            <a:pPr marL="285750" indent="-285750" algn="just">
              <a:buFont typeface="Arial" panose="020B0604020202020204" pitchFamily="34" charset="0"/>
              <a:buChar char="•"/>
            </a:pPr>
            <a:r>
              <a:rPr lang="es-EC" sz="1400" b="1" dirty="0">
                <a:latin typeface="Century Gothic" panose="020B0502020202020204" pitchFamily="34" charset="0"/>
              </a:rPr>
              <a:t>Módulo de Empleo </a:t>
            </a:r>
            <a:r>
              <a:rPr lang="es-EC" sz="1400" dirty="0">
                <a:latin typeface="Century Gothic" panose="020B0502020202020204" pitchFamily="34" charset="0"/>
              </a:rPr>
              <a:t>recopila datos detallados sobre el aporte de mano de obra en la agricultura. </a:t>
            </a:r>
          </a:p>
          <a:p>
            <a:pPr marL="285750" indent="-285750" algn="just">
              <a:buFont typeface="Arial" panose="020B0604020202020204" pitchFamily="34" charset="0"/>
              <a:buChar char="•"/>
            </a:pPr>
            <a:r>
              <a:rPr lang="es-EC" sz="1400" b="1" dirty="0">
                <a:latin typeface="Century Gothic" panose="020B0502020202020204" pitchFamily="34" charset="0"/>
              </a:rPr>
              <a:t>Módulo de Producción y Medio Ambiente </a:t>
            </a:r>
            <a:r>
              <a:rPr lang="es-EC" sz="1400" dirty="0">
                <a:latin typeface="Century Gothic" panose="020B0502020202020204" pitchFamily="34" charset="0"/>
              </a:rPr>
              <a:t>recoge datos sobre los procesos de producción adoptados por las explotaciones y sus características medioambientales. </a:t>
            </a:r>
          </a:p>
          <a:p>
            <a:pPr marL="285750" indent="-285750" algn="just">
              <a:buFont typeface="Arial" panose="020B0604020202020204" pitchFamily="34" charset="0"/>
              <a:buChar char="•"/>
            </a:pPr>
            <a:r>
              <a:rPr lang="es-EC" sz="1400" b="1" dirty="0">
                <a:latin typeface="Century Gothic" panose="020B0502020202020204" pitchFamily="34" charset="0"/>
              </a:rPr>
              <a:t>Módulo de Equipos, Maquinaria y Otros Activos </a:t>
            </a:r>
            <a:r>
              <a:rPr lang="es-EC" sz="1400" dirty="0">
                <a:latin typeface="Century Gothic" panose="020B0502020202020204" pitchFamily="34" charset="0"/>
              </a:rPr>
              <a:t>recoge la información del equipo físico utilizado en las explotaciones.</a:t>
            </a:r>
          </a:p>
        </p:txBody>
      </p:sp>
    </p:spTree>
    <p:extLst>
      <p:ext uri="{BB962C8B-B14F-4D97-AF65-F5344CB8AC3E}">
        <p14:creationId xmlns:p14="http://schemas.microsoft.com/office/powerpoint/2010/main" val="81601130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noGrp="1"/>
          </p:cNvSpPr>
          <p:nvPr>
            <p:ph type="title"/>
          </p:nvPr>
        </p:nvSpPr>
        <p:spPr>
          <a:xfrm>
            <a:off x="913108" y="541446"/>
            <a:ext cx="7227771" cy="530024"/>
          </a:xfrm>
        </p:spPr>
        <p:txBody>
          <a:bodyPr/>
          <a:lstStyle/>
          <a:p>
            <a:r>
              <a:rPr lang="es-ES_tradnl" sz="2600" dirty="0">
                <a:solidFill>
                  <a:schemeClr val="tx2"/>
                </a:solidFill>
                <a:latin typeface="Century Gothic" panose="020B0502020202020204" pitchFamily="34" charset="0"/>
                <a:cs typeface="Arial" panose="020B0604020202020204" pitchFamily="34" charset="0"/>
              </a:rPr>
              <a:t>Prácticas en el cultivo</a:t>
            </a:r>
            <a:endParaRPr lang="es-EC" sz="2600" dirty="0">
              <a:solidFill>
                <a:schemeClr val="tx2"/>
              </a:solidFill>
              <a:latin typeface="Century Gothic" panose="020B0502020202020204" pitchFamily="34" charset="0"/>
              <a:cs typeface="Arial" panose="020B0604020202020204" pitchFamily="34" charset="0"/>
            </a:endParaRPr>
          </a:p>
        </p:txBody>
      </p:sp>
      <p:sp>
        <p:nvSpPr>
          <p:cNvPr id="5" name="5 Marcador de contenido"/>
          <p:cNvSpPr>
            <a:spLocks noGrp="1"/>
          </p:cNvSpPr>
          <p:nvPr>
            <p:ph type="body" sz="quarter" idx="10"/>
          </p:nvPr>
        </p:nvSpPr>
        <p:spPr>
          <a:xfrm>
            <a:off x="913108" y="1027940"/>
            <a:ext cx="7227614" cy="499155"/>
          </a:xfrm>
        </p:spPr>
        <p:txBody>
          <a:bodyPr>
            <a:noAutofit/>
          </a:bodyPr>
          <a:lstStyle/>
          <a:p>
            <a:r>
              <a:rPr lang="es-ES_tradnl" sz="1800" b="1" dirty="0">
                <a:solidFill>
                  <a:schemeClr val="tx1"/>
                </a:solidFill>
              </a:rPr>
              <a:t>¿Su cultivo dispone de sistema de Drenaje?</a:t>
            </a:r>
            <a:endParaRPr lang="es-EC" sz="1600" b="1" dirty="0">
              <a:solidFill>
                <a:schemeClr val="tx1"/>
              </a:solidFill>
            </a:endParaRPr>
          </a:p>
        </p:txBody>
      </p:sp>
      <p:sp>
        <p:nvSpPr>
          <p:cNvPr id="6" name="6 Rectángulo"/>
          <p:cNvSpPr/>
          <p:nvPr/>
        </p:nvSpPr>
        <p:spPr>
          <a:xfrm>
            <a:off x="913108" y="1478278"/>
            <a:ext cx="11020559" cy="738664"/>
          </a:xfrm>
          <a:prstGeom prst="rect">
            <a:avLst/>
          </a:prstGeom>
        </p:spPr>
        <p:txBody>
          <a:bodyPr wrap="square">
            <a:spAutoFit/>
          </a:bodyPr>
          <a:lstStyle/>
          <a:p>
            <a:pPr algn="just"/>
            <a:r>
              <a:rPr lang="es-EC" sz="1400" b="1" dirty="0"/>
              <a:t>Drenaje: </a:t>
            </a:r>
            <a:r>
              <a:rPr lang="es-EC" sz="1400" dirty="0"/>
              <a:t>El sistema de drenaje tiene como propósito principal evitar el exceso de agua en la zona radicular de las plantas, evitando problemas como el encharcamiento y la asfixia de las raíces. Un sistema de drenaje eficiente ayuda a controlar el exceso de humedad y a mantener un nivel de agua óptimo para el crecimiento de las plantas. </a:t>
            </a:r>
          </a:p>
        </p:txBody>
      </p:sp>
      <p:sp>
        <p:nvSpPr>
          <p:cNvPr id="7" name="9 Rectángulo"/>
          <p:cNvSpPr/>
          <p:nvPr/>
        </p:nvSpPr>
        <p:spPr>
          <a:xfrm>
            <a:off x="984520" y="6311494"/>
            <a:ext cx="3963488" cy="523220"/>
          </a:xfrm>
          <a:prstGeom prst="rect">
            <a:avLst/>
          </a:prstGeom>
        </p:spPr>
        <p:txBody>
          <a:bodyPr wrap="square">
            <a:spAutoFit/>
          </a:bodyPr>
          <a:lstStyle/>
          <a:p>
            <a:pPr algn="just"/>
            <a:r>
              <a:rPr lang="es-EC" sz="1400" b="1" dirty="0"/>
              <a:t>Columna </a:t>
            </a:r>
            <a:r>
              <a:rPr lang="es-EC" sz="1400" b="1" dirty="0" smtClean="0"/>
              <a:t>31. </a:t>
            </a:r>
            <a:r>
              <a:rPr lang="es-EC" sz="1400" dirty="0">
                <a:solidFill>
                  <a:prstClr val="black"/>
                </a:solidFill>
                <a:latin typeface="Century Gothic" panose="020B0502020202020204" pitchFamily="34" charset="0"/>
              </a:rPr>
              <a:t>Lea la pregunta, seleccione la alternativa 1 Si o 2 No, según corresponda. </a:t>
            </a:r>
          </a:p>
        </p:txBody>
      </p:sp>
      <p:sp>
        <p:nvSpPr>
          <p:cNvPr id="8" name="10 Rectángulo"/>
          <p:cNvSpPr/>
          <p:nvPr/>
        </p:nvSpPr>
        <p:spPr>
          <a:xfrm>
            <a:off x="6578803" y="6334780"/>
            <a:ext cx="3909386" cy="523220"/>
          </a:xfrm>
          <a:prstGeom prst="rect">
            <a:avLst/>
          </a:prstGeom>
        </p:spPr>
        <p:txBody>
          <a:bodyPr wrap="square">
            <a:spAutoFit/>
          </a:bodyPr>
          <a:lstStyle/>
          <a:p>
            <a:pPr algn="just"/>
            <a:r>
              <a:rPr lang="es-EC" sz="1400" b="1" dirty="0"/>
              <a:t>Columna </a:t>
            </a:r>
            <a:r>
              <a:rPr lang="es-EC" sz="1400" b="1" dirty="0" smtClean="0"/>
              <a:t>32. </a:t>
            </a:r>
            <a:r>
              <a:rPr lang="es-EC" sz="1400" dirty="0"/>
              <a:t>Registre el porcentaje de la superficie del terreno que cubre el sistema. </a:t>
            </a:r>
          </a:p>
        </p:txBody>
      </p:sp>
      <p:grpSp>
        <p:nvGrpSpPr>
          <p:cNvPr id="10" name="Grupo 9">
            <a:extLst>
              <a:ext uri="{FF2B5EF4-FFF2-40B4-BE49-F238E27FC236}">
                <a16:creationId xmlns="" xmlns:a16="http://schemas.microsoft.com/office/drawing/2014/main" id="{42F56C41-A39D-1797-8227-6A1ADC50E466}"/>
              </a:ext>
            </a:extLst>
          </p:cNvPr>
          <p:cNvGrpSpPr/>
          <p:nvPr/>
        </p:nvGrpSpPr>
        <p:grpSpPr>
          <a:xfrm>
            <a:off x="913108" y="2349766"/>
            <a:ext cx="9006190" cy="3756408"/>
            <a:chOff x="971933" y="2193696"/>
            <a:chExt cx="9006190" cy="3756408"/>
          </a:xfrm>
        </p:grpSpPr>
        <p:sp>
          <p:nvSpPr>
            <p:cNvPr id="11" name="Rectángulo 10"/>
            <p:cNvSpPr/>
            <p:nvPr/>
          </p:nvSpPr>
          <p:spPr>
            <a:xfrm>
              <a:off x="971933" y="2339667"/>
              <a:ext cx="2000259" cy="646331"/>
            </a:xfrm>
            <a:prstGeom prst="rect">
              <a:avLst/>
            </a:prstGeom>
          </p:spPr>
          <p:txBody>
            <a:bodyPr wrap="square">
              <a:spAutoFit/>
            </a:bodyPr>
            <a:lstStyle/>
            <a:p>
              <a:pPr algn="ctr"/>
              <a:r>
                <a:rPr lang="es-EC" b="1" dirty="0"/>
                <a:t>OBJETIVOS DEL DRENAJE:</a:t>
              </a:r>
            </a:p>
          </p:txBody>
        </p:sp>
        <p:grpSp>
          <p:nvGrpSpPr>
            <p:cNvPr id="12" name="Grupo 11">
              <a:extLst>
                <a:ext uri="{FF2B5EF4-FFF2-40B4-BE49-F238E27FC236}">
                  <a16:creationId xmlns="" xmlns:a16="http://schemas.microsoft.com/office/drawing/2014/main" id="{DC9072E4-446E-2823-C754-1C0E7CC8C772}"/>
                </a:ext>
              </a:extLst>
            </p:cNvPr>
            <p:cNvGrpSpPr/>
            <p:nvPr/>
          </p:nvGrpSpPr>
          <p:grpSpPr>
            <a:xfrm>
              <a:off x="1043345" y="2193696"/>
              <a:ext cx="8934778" cy="3756408"/>
              <a:chOff x="1043345" y="2193696"/>
              <a:chExt cx="8934778" cy="3756408"/>
            </a:xfrm>
          </p:grpSpPr>
          <p:grpSp>
            <p:nvGrpSpPr>
              <p:cNvPr id="13" name="Grupo 12"/>
              <p:cNvGrpSpPr/>
              <p:nvPr/>
            </p:nvGrpSpPr>
            <p:grpSpPr>
              <a:xfrm>
                <a:off x="2900786" y="2193696"/>
                <a:ext cx="7077337" cy="3756408"/>
                <a:chOff x="2899485" y="2235415"/>
                <a:chExt cx="6962574" cy="3998065"/>
              </a:xfrm>
            </p:grpSpPr>
            <p:grpSp>
              <p:nvGrpSpPr>
                <p:cNvPr id="15" name="Grupo 14"/>
                <p:cNvGrpSpPr/>
                <p:nvPr/>
              </p:nvGrpSpPr>
              <p:grpSpPr>
                <a:xfrm>
                  <a:off x="2899486" y="2235415"/>
                  <a:ext cx="6962573" cy="3998065"/>
                  <a:chOff x="2943029" y="2234408"/>
                  <a:chExt cx="6962573" cy="3998065"/>
                </a:xfrm>
              </p:grpSpPr>
              <p:sp>
                <p:nvSpPr>
                  <p:cNvPr id="18" name="Google Shape;1461;p48"/>
                  <p:cNvSpPr/>
                  <p:nvPr/>
                </p:nvSpPr>
                <p:spPr>
                  <a:xfrm>
                    <a:off x="3458682" y="2234408"/>
                    <a:ext cx="2069478" cy="641032"/>
                  </a:xfrm>
                  <a:prstGeom prst="rect">
                    <a:avLst/>
                  </a:prstGeom>
                  <a:solidFill>
                    <a:srgbClr val="A0E5A5"/>
                  </a:solidFill>
                  <a:ln w="9525" cap="flat" cmpd="sng">
                    <a:solidFill>
                      <a:srgbClr val="19191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s-EC" sz="1600" b="1" i="0" u="none" strike="noStrike" kern="0" cap="none" spc="0" normalizeH="0" baseline="0" noProof="0" dirty="0">
                        <a:ln>
                          <a:noFill/>
                        </a:ln>
                        <a:solidFill>
                          <a:srgbClr val="000000"/>
                        </a:solidFill>
                        <a:effectLst/>
                        <a:uLnTx/>
                        <a:uFillTx/>
                        <a:ea typeface="Fira Sans Extra Condensed SemiBold"/>
                        <a:cs typeface="Fira Sans Extra Condensed SemiBold"/>
                        <a:sym typeface="Fira Sans Extra Condensed SemiBold"/>
                      </a:rPr>
                      <a:t>Eliminación del</a:t>
                    </a:r>
                    <a:r>
                      <a:rPr kumimoji="0" lang="es-EC" sz="1600" b="1" i="0" u="none" strike="noStrike" kern="0" cap="none" spc="0" normalizeH="0" noProof="0" dirty="0">
                        <a:ln>
                          <a:noFill/>
                        </a:ln>
                        <a:solidFill>
                          <a:srgbClr val="000000"/>
                        </a:solidFill>
                        <a:effectLst/>
                        <a:uLnTx/>
                        <a:uFillTx/>
                        <a:ea typeface="Fira Sans Extra Condensed SemiBold"/>
                        <a:cs typeface="Fira Sans Extra Condensed SemiBold"/>
                        <a:sym typeface="Fira Sans Extra Condensed SemiBold"/>
                      </a:rPr>
                      <a:t> exceso de agua</a:t>
                    </a:r>
                    <a:endParaRPr kumimoji="0" sz="1600" b="1" i="0" u="none" strike="noStrike" kern="0" cap="none" spc="0" normalizeH="0" baseline="0" noProof="0" dirty="0">
                      <a:ln>
                        <a:noFill/>
                      </a:ln>
                      <a:solidFill>
                        <a:srgbClr val="000000"/>
                      </a:solidFill>
                      <a:effectLst/>
                      <a:uLnTx/>
                      <a:uFillTx/>
                      <a:ea typeface="Fira Sans Extra Condensed SemiBold"/>
                      <a:cs typeface="Fira Sans Extra Condensed SemiBold"/>
                      <a:sym typeface="Fira Sans Extra Condensed SemiBold"/>
                    </a:endParaRPr>
                  </a:p>
                </p:txBody>
              </p:sp>
              <p:sp>
                <p:nvSpPr>
                  <p:cNvPr id="19" name="Google Shape;1462;p48"/>
                  <p:cNvSpPr/>
                  <p:nvPr/>
                </p:nvSpPr>
                <p:spPr>
                  <a:xfrm>
                    <a:off x="5528160" y="2234408"/>
                    <a:ext cx="4377441" cy="641032"/>
                  </a:xfrm>
                  <a:prstGeom prst="rect">
                    <a:avLst/>
                  </a:prstGeom>
                  <a:noFill/>
                  <a:ln w="9525" cap="flat" cmpd="sng">
                    <a:solidFill>
                      <a:srgbClr val="191919"/>
                    </a:solidFill>
                    <a:prstDash val="solid"/>
                    <a:round/>
                    <a:headEnd type="none" w="sm" len="sm"/>
                    <a:tailEnd type="none" w="sm" len="sm"/>
                  </a:ln>
                </p:spPr>
                <p:txBody>
                  <a:bodyPr spcFirstLastPara="1" wrap="square" lIns="91425" tIns="0" rIns="91425" bIns="0" anchor="ctr" anchorCtr="0">
                    <a:noAutofit/>
                  </a:bodyPr>
                  <a:lstStyle/>
                  <a:p>
                    <a:pPr>
                      <a:buClr>
                        <a:srgbClr val="000000"/>
                      </a:buClr>
                      <a:defRPr/>
                    </a:pPr>
                    <a:r>
                      <a:rPr lang="es-EC" sz="1300" dirty="0">
                        <a:cs typeface="Calibri" panose="020F0502020204030204" pitchFamily="34" charset="0"/>
                      </a:rPr>
                      <a:t>Cuando llueve o se riega en exceso, el drenaje permite evacuar ese exceso de agua y evitar daños a las raíces por el encharcamiento</a:t>
                    </a:r>
                    <a:r>
                      <a:rPr lang="es-EC" sz="1200" dirty="0">
                        <a:cs typeface="Calibri" panose="020F0502020204030204" pitchFamily="34" charset="0"/>
                      </a:rPr>
                      <a:t>.</a:t>
                    </a:r>
                  </a:p>
                </p:txBody>
              </p:sp>
              <p:sp>
                <p:nvSpPr>
                  <p:cNvPr id="20" name="Google Shape;1464;p48"/>
                  <p:cNvSpPr/>
                  <p:nvPr/>
                </p:nvSpPr>
                <p:spPr>
                  <a:xfrm>
                    <a:off x="3458686" y="3085583"/>
                    <a:ext cx="2069475" cy="641032"/>
                  </a:xfrm>
                  <a:prstGeom prst="rect">
                    <a:avLst/>
                  </a:prstGeom>
                  <a:solidFill>
                    <a:srgbClr val="FFCD69"/>
                  </a:solidFill>
                  <a:ln w="9525" cap="flat" cmpd="sng">
                    <a:solidFill>
                      <a:srgbClr val="191919"/>
                    </a:solidFill>
                    <a:prstDash val="solid"/>
                    <a:round/>
                    <a:headEnd type="none" w="sm" len="sm"/>
                    <a:tailEnd type="none" w="sm" len="sm"/>
                  </a:ln>
                </p:spPr>
                <p:txBody>
                  <a:bodyPr spcFirstLastPara="1" wrap="square" lIns="91425" tIns="91425" rIns="91425" bIns="91425" anchor="ctr" anchorCtr="0">
                    <a:noAutofit/>
                  </a:bodyPr>
                  <a:lstStyle/>
                  <a:p>
                    <a:pPr lvl="0" algn="ctr">
                      <a:buClr>
                        <a:srgbClr val="000000"/>
                      </a:buClr>
                      <a:defRPr/>
                    </a:pPr>
                    <a:r>
                      <a:rPr kumimoji="0" lang="en" sz="1600" b="1" i="0" u="none" strike="noStrike" kern="0" cap="none" spc="0" normalizeH="0" baseline="0" noProof="0" dirty="0">
                        <a:ln>
                          <a:noFill/>
                        </a:ln>
                        <a:solidFill>
                          <a:srgbClr val="000000"/>
                        </a:solidFill>
                        <a:effectLst/>
                        <a:uLnTx/>
                        <a:uFillTx/>
                        <a:ea typeface="Fira Sans Extra Condensed SemiBold"/>
                        <a:cs typeface="Fira Sans Extra Condensed SemiBold"/>
                        <a:sym typeface="Fira Sans Extra Condensed SemiBold"/>
                      </a:rPr>
                      <a:t>Mejora</a:t>
                    </a:r>
                    <a:r>
                      <a:rPr kumimoji="0" lang="en" sz="1600" b="1" i="0" u="none" strike="noStrike" kern="0" cap="none" spc="0" normalizeH="0" noProof="0" dirty="0">
                        <a:ln>
                          <a:noFill/>
                        </a:ln>
                        <a:solidFill>
                          <a:srgbClr val="000000"/>
                        </a:solidFill>
                        <a:effectLst/>
                        <a:uLnTx/>
                        <a:uFillTx/>
                        <a:ea typeface="Fira Sans Extra Condensed SemiBold"/>
                        <a:cs typeface="Fira Sans Extra Condensed SemiBold"/>
                        <a:sym typeface="Fira Sans Extra Condensed SemiBold"/>
                      </a:rPr>
                      <a:t> de la aireaci</a:t>
                    </a:r>
                    <a:r>
                      <a:rPr kumimoji="0" lang="es-EC" sz="1600" b="1" i="0" u="none" strike="noStrike" kern="0" cap="none" spc="0" normalizeH="0" noProof="0" dirty="0">
                        <a:ln>
                          <a:noFill/>
                        </a:ln>
                        <a:solidFill>
                          <a:srgbClr val="000000"/>
                        </a:solidFill>
                        <a:effectLst/>
                        <a:uLnTx/>
                        <a:uFillTx/>
                        <a:ea typeface="Fira Sans Extra Condensed SemiBold"/>
                        <a:cs typeface="Fira Sans Extra Condensed SemiBold"/>
                        <a:sym typeface="Fira Sans Extra Condensed SemiBold"/>
                      </a:rPr>
                      <a:t>ó</a:t>
                    </a:r>
                    <a:r>
                      <a:rPr kumimoji="0" lang="en" sz="1600" b="1" i="0" u="none" strike="noStrike" kern="0" cap="none" spc="0" normalizeH="0" noProof="0" dirty="0">
                        <a:ln>
                          <a:noFill/>
                        </a:ln>
                        <a:solidFill>
                          <a:srgbClr val="000000"/>
                        </a:solidFill>
                        <a:effectLst/>
                        <a:uLnTx/>
                        <a:uFillTx/>
                        <a:ea typeface="Fira Sans Extra Condensed SemiBold"/>
                        <a:cs typeface="Fira Sans Extra Condensed SemiBold"/>
                        <a:sym typeface="Fira Sans Extra Condensed SemiBold"/>
                      </a:rPr>
                      <a:t>n del suelo</a:t>
                    </a:r>
                    <a:endParaRPr kumimoji="0" sz="1600" b="1" i="0" u="none" strike="noStrike" kern="0" cap="none" spc="0" normalizeH="0" baseline="0" noProof="0" dirty="0">
                      <a:ln>
                        <a:noFill/>
                      </a:ln>
                      <a:solidFill>
                        <a:srgbClr val="000000"/>
                      </a:solidFill>
                      <a:effectLst/>
                      <a:uLnTx/>
                      <a:uFillTx/>
                      <a:ea typeface="Fira Sans Extra Condensed SemiBold"/>
                      <a:cs typeface="Fira Sans Extra Condensed SemiBold"/>
                      <a:sym typeface="Fira Sans Extra Condensed SemiBold"/>
                    </a:endParaRPr>
                  </a:p>
                </p:txBody>
              </p:sp>
              <p:sp>
                <p:nvSpPr>
                  <p:cNvPr id="21" name="Google Shape;1465;p48"/>
                  <p:cNvSpPr/>
                  <p:nvPr/>
                </p:nvSpPr>
                <p:spPr>
                  <a:xfrm>
                    <a:off x="5528160" y="3085583"/>
                    <a:ext cx="4377441" cy="641032"/>
                  </a:xfrm>
                  <a:prstGeom prst="rect">
                    <a:avLst/>
                  </a:prstGeom>
                  <a:noFill/>
                  <a:ln w="9525" cap="flat" cmpd="sng">
                    <a:solidFill>
                      <a:srgbClr val="191919"/>
                    </a:solidFill>
                    <a:prstDash val="solid"/>
                    <a:round/>
                    <a:headEnd type="none" w="sm" len="sm"/>
                    <a:tailEnd type="none" w="sm" len="sm"/>
                  </a:ln>
                </p:spPr>
                <p:txBody>
                  <a:bodyPr spcFirstLastPara="1" wrap="square" lIns="91425" tIns="0" rIns="91425" bIns="0" anchor="ctr" anchorCtr="0">
                    <a:noAutofit/>
                  </a:bodyPr>
                  <a:lstStyle/>
                  <a:p>
                    <a:pPr>
                      <a:buClr>
                        <a:srgbClr val="000000"/>
                      </a:buClr>
                      <a:defRPr/>
                    </a:pPr>
                    <a:r>
                      <a:rPr lang="es-EC" sz="1300" dirty="0">
                        <a:cs typeface="Calibri" panose="020F0502020204030204" pitchFamily="34" charset="0"/>
                      </a:rPr>
                      <a:t>El drenaje adecuado ayuda a oxigenar el suelo, lo que es esencial para el buen desarrollo de las raíces y el crecimiento saludable de las plantas.</a:t>
                    </a:r>
                  </a:p>
                </p:txBody>
              </p:sp>
              <p:sp>
                <p:nvSpPr>
                  <p:cNvPr id="22" name="Google Shape;1467;p48"/>
                  <p:cNvSpPr/>
                  <p:nvPr/>
                </p:nvSpPr>
                <p:spPr>
                  <a:xfrm>
                    <a:off x="3458686" y="3928372"/>
                    <a:ext cx="2069470" cy="641032"/>
                  </a:xfrm>
                  <a:prstGeom prst="rect">
                    <a:avLst/>
                  </a:prstGeom>
                  <a:solidFill>
                    <a:srgbClr val="FF9C9B"/>
                  </a:solidFill>
                  <a:ln w="9525" cap="flat" cmpd="sng">
                    <a:solidFill>
                      <a:srgbClr val="191919"/>
                    </a:solidFill>
                    <a:prstDash val="solid"/>
                    <a:round/>
                    <a:headEnd type="none" w="sm" len="sm"/>
                    <a:tailEnd type="none" w="sm" len="sm"/>
                  </a:ln>
                </p:spPr>
                <p:txBody>
                  <a:bodyPr spcFirstLastPara="1" wrap="square" lIns="91425" tIns="91425" rIns="91425" bIns="91425" anchor="ctr" anchorCtr="0">
                    <a:noAutofit/>
                  </a:bodyPr>
                  <a:lstStyle/>
                  <a:p>
                    <a:pPr lvl="0" algn="ctr">
                      <a:buClr>
                        <a:srgbClr val="000000"/>
                      </a:buClr>
                      <a:defRPr/>
                    </a:pPr>
                    <a:r>
                      <a:rPr kumimoji="0" lang="en" sz="1600" b="1" i="0" u="none" strike="noStrike" kern="0" cap="none" spc="0" normalizeH="0" baseline="0" noProof="0" dirty="0">
                        <a:ln>
                          <a:noFill/>
                        </a:ln>
                        <a:solidFill>
                          <a:srgbClr val="000000"/>
                        </a:solidFill>
                        <a:effectLst/>
                        <a:uLnTx/>
                        <a:uFillTx/>
                        <a:ea typeface="Fira Sans Extra Condensed SemiBold"/>
                        <a:cs typeface="Fira Sans Extra Condensed SemiBold"/>
                        <a:sym typeface="Fira Sans Extra Condensed SemiBold"/>
                      </a:rPr>
                      <a:t>Evitar la</a:t>
                    </a:r>
                    <a:r>
                      <a:rPr kumimoji="0" lang="en" sz="1600" b="1" i="0" u="none" strike="noStrike" kern="0" cap="none" spc="0" normalizeH="0" noProof="0" dirty="0">
                        <a:ln>
                          <a:noFill/>
                        </a:ln>
                        <a:solidFill>
                          <a:srgbClr val="000000"/>
                        </a:solidFill>
                        <a:effectLst/>
                        <a:uLnTx/>
                        <a:uFillTx/>
                        <a:ea typeface="Fira Sans Extra Condensed SemiBold"/>
                        <a:cs typeface="Fira Sans Extra Condensed SemiBold"/>
                        <a:sym typeface="Fira Sans Extra Condensed SemiBold"/>
                      </a:rPr>
                      <a:t> eros</a:t>
                    </a:r>
                    <a:r>
                      <a:rPr lang="en" sz="1600" b="1" kern="0" dirty="0">
                        <a:solidFill>
                          <a:srgbClr val="000000"/>
                        </a:solidFill>
                        <a:ea typeface="Fira Sans Extra Condensed SemiBold"/>
                        <a:cs typeface="Fira Sans Extra Condensed SemiBold"/>
                        <a:sym typeface="Fira Sans Extra Condensed SemiBold"/>
                      </a:rPr>
                      <a:t>i</a:t>
                    </a:r>
                    <a:r>
                      <a:rPr lang="es-EC" sz="1600" b="1" kern="0" dirty="0">
                        <a:solidFill>
                          <a:srgbClr val="000000"/>
                        </a:solidFill>
                        <a:ea typeface="Fira Sans Extra Condensed SemiBold"/>
                        <a:cs typeface="Fira Sans Extra Condensed SemiBold"/>
                        <a:sym typeface="Fira Sans Extra Condensed SemiBold"/>
                      </a:rPr>
                      <a:t>ó</a:t>
                    </a:r>
                    <a:r>
                      <a:rPr lang="en" sz="1600" b="1" kern="0" dirty="0">
                        <a:solidFill>
                          <a:srgbClr val="000000"/>
                        </a:solidFill>
                        <a:ea typeface="Fira Sans Extra Condensed SemiBold"/>
                        <a:cs typeface="Fira Sans Extra Condensed SemiBold"/>
                        <a:sym typeface="Fira Sans Extra Condensed SemiBold"/>
                      </a:rPr>
                      <a:t>n </a:t>
                    </a:r>
                    <a:endParaRPr sz="1600" b="1" kern="0" dirty="0">
                      <a:solidFill>
                        <a:srgbClr val="000000"/>
                      </a:solidFill>
                      <a:ea typeface="Fira Sans Extra Condensed SemiBold"/>
                      <a:cs typeface="Fira Sans Extra Condensed SemiBold"/>
                      <a:sym typeface="Fira Sans Extra Condensed SemiBold"/>
                    </a:endParaRPr>
                  </a:p>
                </p:txBody>
              </p:sp>
              <p:sp>
                <p:nvSpPr>
                  <p:cNvPr id="23" name="Google Shape;1468;p48"/>
                  <p:cNvSpPr/>
                  <p:nvPr/>
                </p:nvSpPr>
                <p:spPr>
                  <a:xfrm>
                    <a:off x="5528161" y="3936758"/>
                    <a:ext cx="4377441" cy="641032"/>
                  </a:xfrm>
                  <a:prstGeom prst="rect">
                    <a:avLst/>
                  </a:prstGeom>
                  <a:noFill/>
                  <a:ln w="9525" cap="flat" cmpd="sng">
                    <a:solidFill>
                      <a:srgbClr val="191919"/>
                    </a:solidFill>
                    <a:prstDash val="solid"/>
                    <a:round/>
                    <a:headEnd type="none" w="sm" len="sm"/>
                    <a:tailEnd type="none" w="sm" len="sm"/>
                  </a:ln>
                </p:spPr>
                <p:txBody>
                  <a:bodyPr spcFirstLastPara="1" wrap="square" lIns="114300" tIns="0" rIns="182875" bIns="0" anchor="ctr" anchorCtr="0">
                    <a:noAutofit/>
                  </a:bodyPr>
                  <a:lstStyle/>
                  <a:p>
                    <a:pPr lvl="0">
                      <a:buClr>
                        <a:srgbClr val="000000"/>
                      </a:buClr>
                      <a:defRPr/>
                    </a:pPr>
                    <a:r>
                      <a:rPr lang="es-EC" sz="1300" dirty="0">
                        <a:cs typeface="Calibri" panose="020F0502020204030204" pitchFamily="34" charset="0"/>
                      </a:rPr>
                      <a:t>Ayuda a prevenir la erosión del suelo, ya que evita que el agua arrastre la capa superior del suelo.</a:t>
                    </a:r>
                    <a:endParaRPr kumimoji="0" sz="1300" b="0" i="0" u="none" strike="noStrike" kern="0" cap="none" spc="0" normalizeH="0" baseline="0" noProof="0" dirty="0">
                      <a:ln>
                        <a:noFill/>
                      </a:ln>
                      <a:solidFill>
                        <a:srgbClr val="000000"/>
                      </a:solidFill>
                      <a:effectLst/>
                      <a:uLnTx/>
                      <a:uFillTx/>
                      <a:ea typeface="Roboto"/>
                      <a:cs typeface="Calibri" panose="020F0502020204030204" pitchFamily="34" charset="0"/>
                      <a:sym typeface="Roboto"/>
                    </a:endParaRPr>
                  </a:p>
                </p:txBody>
              </p:sp>
              <p:sp>
                <p:nvSpPr>
                  <p:cNvPr id="24" name="Google Shape;1470;p48"/>
                  <p:cNvSpPr/>
                  <p:nvPr/>
                </p:nvSpPr>
                <p:spPr>
                  <a:xfrm>
                    <a:off x="3458683" y="4787933"/>
                    <a:ext cx="2069477" cy="641032"/>
                  </a:xfrm>
                  <a:prstGeom prst="rect">
                    <a:avLst/>
                  </a:prstGeom>
                  <a:solidFill>
                    <a:srgbClr val="D1A184"/>
                  </a:solidFill>
                  <a:ln w="9525" cap="flat" cmpd="sng">
                    <a:solidFill>
                      <a:srgbClr val="19191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 sz="1600" b="1" i="0" u="none" strike="noStrike" kern="0" cap="none" spc="0" normalizeH="0" baseline="0" noProof="0" dirty="0">
                        <a:ln>
                          <a:noFill/>
                        </a:ln>
                        <a:solidFill>
                          <a:srgbClr val="000000"/>
                        </a:solidFill>
                        <a:effectLst/>
                        <a:uLnTx/>
                        <a:uFillTx/>
                        <a:ea typeface="Fira Sans Extra Condensed SemiBold"/>
                        <a:cs typeface="Fira Sans Extra Condensed SemiBold"/>
                        <a:sym typeface="Fira Sans Extra Condensed SemiBold"/>
                      </a:rPr>
                      <a:t>Control</a:t>
                    </a:r>
                    <a:r>
                      <a:rPr kumimoji="0" lang="en" sz="1600" b="1" i="0" u="none" strike="noStrike" kern="0" cap="none" spc="0" normalizeH="0" noProof="0" dirty="0">
                        <a:ln>
                          <a:noFill/>
                        </a:ln>
                        <a:solidFill>
                          <a:srgbClr val="000000"/>
                        </a:solidFill>
                        <a:effectLst/>
                        <a:uLnTx/>
                        <a:uFillTx/>
                        <a:ea typeface="Fira Sans Extra Condensed SemiBold"/>
                        <a:cs typeface="Fira Sans Extra Condensed SemiBold"/>
                        <a:sym typeface="Fira Sans Extra Condensed SemiBold"/>
                      </a:rPr>
                      <a:t> de salinidad</a:t>
                    </a:r>
                    <a:endParaRPr kumimoji="0" sz="1600" b="1" i="0" u="none" strike="noStrike" kern="0" cap="none" spc="0" normalizeH="0" baseline="0" noProof="0" dirty="0">
                      <a:ln>
                        <a:noFill/>
                      </a:ln>
                      <a:solidFill>
                        <a:srgbClr val="000000"/>
                      </a:solidFill>
                      <a:effectLst/>
                      <a:uLnTx/>
                      <a:uFillTx/>
                      <a:ea typeface="Fira Sans Extra Condensed SemiBold"/>
                      <a:cs typeface="Fira Sans Extra Condensed SemiBold"/>
                      <a:sym typeface="Fira Sans Extra Condensed SemiBold"/>
                    </a:endParaRPr>
                  </a:p>
                </p:txBody>
              </p:sp>
              <p:sp>
                <p:nvSpPr>
                  <p:cNvPr id="25" name="Google Shape;1471;p48"/>
                  <p:cNvSpPr/>
                  <p:nvPr/>
                </p:nvSpPr>
                <p:spPr>
                  <a:xfrm>
                    <a:off x="5528161" y="4787933"/>
                    <a:ext cx="4377441" cy="641032"/>
                  </a:xfrm>
                  <a:prstGeom prst="rect">
                    <a:avLst/>
                  </a:prstGeom>
                  <a:noFill/>
                  <a:ln w="9525" cap="flat" cmpd="sng">
                    <a:solidFill>
                      <a:srgbClr val="191919"/>
                    </a:solidFill>
                    <a:prstDash val="solid"/>
                    <a:round/>
                    <a:headEnd type="none" w="sm" len="sm"/>
                    <a:tailEnd type="none" w="sm" len="sm"/>
                  </a:ln>
                </p:spPr>
                <p:txBody>
                  <a:bodyPr spcFirstLastPara="1" wrap="square" lIns="91425" tIns="0" rIns="91425" bIns="0" anchor="ctr" anchorCtr="0">
                    <a:noAutofit/>
                  </a:bodyPr>
                  <a:lstStyle/>
                  <a:p>
                    <a:pPr algn="just"/>
                    <a:r>
                      <a:rPr lang="es-EC" sz="1300" dirty="0">
                        <a:cs typeface="Calibri" panose="020F0502020204030204" pitchFamily="34" charset="0"/>
                      </a:rPr>
                      <a:t>En algunos casos, es necesario para controlar la acumulación de sales en el suelo, especialmente en áreas con problemas de salinidad.</a:t>
                    </a:r>
                  </a:p>
                </p:txBody>
              </p:sp>
              <p:cxnSp>
                <p:nvCxnSpPr>
                  <p:cNvPr id="26" name="Google Shape;1474;p48"/>
                  <p:cNvCxnSpPr>
                    <a:cxnSpLocks/>
                    <a:stCxn id="18" idx="1"/>
                  </p:cNvCxnSpPr>
                  <p:nvPr/>
                </p:nvCxnSpPr>
                <p:spPr>
                  <a:xfrm rot="10800000" flipV="1">
                    <a:off x="2943029" y="2554924"/>
                    <a:ext cx="515654" cy="1925764"/>
                  </a:xfrm>
                  <a:prstGeom prst="bentConnector3">
                    <a:avLst>
                      <a:gd name="adj1" fmla="val 50000"/>
                    </a:avLst>
                  </a:prstGeom>
                  <a:noFill/>
                  <a:ln w="9525" cap="flat" cmpd="sng">
                    <a:solidFill>
                      <a:schemeClr val="tx1"/>
                    </a:solidFill>
                    <a:prstDash val="solid"/>
                    <a:round/>
                    <a:headEnd type="none" w="med" len="med"/>
                    <a:tailEnd type="none" w="med" len="med"/>
                  </a:ln>
                </p:spPr>
              </p:cxnSp>
              <p:cxnSp>
                <p:nvCxnSpPr>
                  <p:cNvPr id="27" name="Google Shape;1475;p48"/>
                  <p:cNvCxnSpPr>
                    <a:cxnSpLocks/>
                    <a:stCxn id="20" idx="1"/>
                  </p:cNvCxnSpPr>
                  <p:nvPr/>
                </p:nvCxnSpPr>
                <p:spPr>
                  <a:xfrm rot="10800000" flipV="1">
                    <a:off x="2943029" y="3406098"/>
                    <a:ext cx="515657" cy="1074589"/>
                  </a:xfrm>
                  <a:prstGeom prst="bentConnector3">
                    <a:avLst>
                      <a:gd name="adj1" fmla="val 50000"/>
                    </a:avLst>
                  </a:prstGeom>
                  <a:noFill/>
                  <a:ln w="9525" cap="flat" cmpd="sng">
                    <a:solidFill>
                      <a:schemeClr val="tx1"/>
                    </a:solidFill>
                    <a:prstDash val="solid"/>
                    <a:round/>
                    <a:headEnd type="none" w="med" len="med"/>
                    <a:tailEnd type="none" w="med" len="med"/>
                  </a:ln>
                </p:spPr>
              </p:cxnSp>
              <p:cxnSp>
                <p:nvCxnSpPr>
                  <p:cNvPr id="28" name="Google Shape;1477;p48"/>
                  <p:cNvCxnSpPr>
                    <a:cxnSpLocks/>
                    <a:stCxn id="29" idx="1"/>
                  </p:cNvCxnSpPr>
                  <p:nvPr/>
                </p:nvCxnSpPr>
                <p:spPr>
                  <a:xfrm rot="10800000">
                    <a:off x="2943029" y="4480688"/>
                    <a:ext cx="515654" cy="1431269"/>
                  </a:xfrm>
                  <a:prstGeom prst="bentConnector3">
                    <a:avLst>
                      <a:gd name="adj1" fmla="val 50000"/>
                    </a:avLst>
                  </a:prstGeom>
                  <a:noFill/>
                  <a:ln w="9525" cap="flat" cmpd="sng">
                    <a:solidFill>
                      <a:schemeClr val="tx1"/>
                    </a:solidFill>
                    <a:prstDash val="solid"/>
                    <a:round/>
                    <a:headEnd type="none" w="med" len="med"/>
                    <a:tailEnd type="none" w="med" len="med"/>
                  </a:ln>
                </p:spPr>
              </p:cxnSp>
              <p:sp>
                <p:nvSpPr>
                  <p:cNvPr id="29" name="Google Shape;1470;p48"/>
                  <p:cNvSpPr/>
                  <p:nvPr/>
                </p:nvSpPr>
                <p:spPr>
                  <a:xfrm>
                    <a:off x="3458682" y="5591441"/>
                    <a:ext cx="2069478" cy="641032"/>
                  </a:xfrm>
                  <a:prstGeom prst="rect">
                    <a:avLst/>
                  </a:prstGeom>
                  <a:solidFill>
                    <a:schemeClr val="accent4">
                      <a:lumMod val="40000"/>
                      <a:lumOff val="60000"/>
                    </a:schemeClr>
                  </a:solidFill>
                  <a:ln w="9525" cap="flat" cmpd="sng">
                    <a:solidFill>
                      <a:srgbClr val="19191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 sz="1600" b="1" i="0" u="none" strike="noStrike" kern="0" cap="none" spc="0" normalizeH="0" baseline="0" noProof="0" dirty="0">
                        <a:ln>
                          <a:noFill/>
                        </a:ln>
                        <a:solidFill>
                          <a:srgbClr val="000000"/>
                        </a:solidFill>
                        <a:effectLst/>
                        <a:uLnTx/>
                        <a:uFillTx/>
                        <a:ea typeface="Fira Sans Extra Condensed SemiBold"/>
                        <a:cs typeface="Fira Sans Extra Condensed SemiBold"/>
                        <a:sym typeface="Fira Sans Extra Condensed SemiBold"/>
                      </a:rPr>
                      <a:t>Prevenir enfermedades</a:t>
                    </a:r>
                    <a:endParaRPr kumimoji="0" sz="1600" b="1" i="0" u="none" strike="noStrike" kern="0" cap="none" spc="0" normalizeH="0" baseline="0" noProof="0" dirty="0">
                      <a:ln>
                        <a:noFill/>
                      </a:ln>
                      <a:solidFill>
                        <a:srgbClr val="000000"/>
                      </a:solidFill>
                      <a:effectLst/>
                      <a:uLnTx/>
                      <a:uFillTx/>
                      <a:ea typeface="Fira Sans Extra Condensed SemiBold"/>
                      <a:cs typeface="Fira Sans Extra Condensed SemiBold"/>
                      <a:sym typeface="Fira Sans Extra Condensed SemiBold"/>
                    </a:endParaRPr>
                  </a:p>
                </p:txBody>
              </p:sp>
              <p:sp>
                <p:nvSpPr>
                  <p:cNvPr id="30" name="Google Shape;1471;p48"/>
                  <p:cNvSpPr/>
                  <p:nvPr/>
                </p:nvSpPr>
                <p:spPr>
                  <a:xfrm>
                    <a:off x="5528160" y="5591441"/>
                    <a:ext cx="4377440" cy="641032"/>
                  </a:xfrm>
                  <a:prstGeom prst="rect">
                    <a:avLst/>
                  </a:prstGeom>
                  <a:noFill/>
                  <a:ln w="9525" cap="flat" cmpd="sng">
                    <a:solidFill>
                      <a:srgbClr val="191919"/>
                    </a:solidFill>
                    <a:prstDash val="solid"/>
                    <a:round/>
                    <a:headEnd type="none" w="sm" len="sm"/>
                    <a:tailEnd type="none" w="sm" len="sm"/>
                  </a:ln>
                </p:spPr>
                <p:txBody>
                  <a:bodyPr spcFirstLastPara="1" wrap="square" lIns="91425" tIns="0" rIns="91425" bIns="0" anchor="ctr" anchorCtr="0">
                    <a:noAutofit/>
                  </a:bodyPr>
                  <a:lstStyle/>
                  <a:p>
                    <a:pPr algn="just"/>
                    <a:r>
                      <a:rPr lang="es-EC" sz="1300" dirty="0">
                        <a:cs typeface="Calibri" panose="020F0502020204030204" pitchFamily="34" charset="0"/>
                      </a:rPr>
                      <a:t>La eliminación del agua estancada puede reducir la propagación de enfermedades relacionadas con el exceso de humedad, como hongos y bacterias.</a:t>
                    </a:r>
                    <a:endParaRPr lang="es-CR" sz="1300" dirty="0">
                      <a:cs typeface="Calibri" panose="020F0502020204030204" pitchFamily="34" charset="0"/>
                    </a:endParaRPr>
                  </a:p>
                </p:txBody>
              </p:sp>
            </p:grpSp>
            <p:cxnSp>
              <p:nvCxnSpPr>
                <p:cNvPr id="16" name="Conector angular 15"/>
                <p:cNvCxnSpPr>
                  <a:cxnSpLocks/>
                </p:cNvCxnSpPr>
                <p:nvPr/>
              </p:nvCxnSpPr>
              <p:spPr>
                <a:xfrm flipV="1">
                  <a:off x="2899485" y="4301002"/>
                  <a:ext cx="515654" cy="180693"/>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Conector angular 16"/>
                <p:cNvCxnSpPr>
                  <a:cxnSpLocks/>
                  <a:endCxn id="24" idx="1"/>
                </p:cNvCxnSpPr>
                <p:nvPr/>
              </p:nvCxnSpPr>
              <p:spPr>
                <a:xfrm>
                  <a:off x="2899485" y="4481695"/>
                  <a:ext cx="515655" cy="627761"/>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 name="Picture 2">
                <a:extLst>
                  <a:ext uri="{FF2B5EF4-FFF2-40B4-BE49-F238E27FC236}">
                    <a16:creationId xmlns="" xmlns:a16="http://schemas.microsoft.com/office/drawing/2014/main" id="{14679AAE-6E8A-A712-A1D8-49DECA6C510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232" t="12835" r="10403"/>
              <a:stretch/>
            </p:blipFill>
            <p:spPr bwMode="auto">
              <a:xfrm>
                <a:off x="1043345" y="3172087"/>
                <a:ext cx="1857436" cy="24234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pic>
        <p:nvPicPr>
          <p:cNvPr id="31" name="Imagen 30"/>
          <p:cNvPicPr>
            <a:picLocks noChangeAspect="1"/>
          </p:cNvPicPr>
          <p:nvPr/>
        </p:nvPicPr>
        <p:blipFill>
          <a:blip r:embed="rId3"/>
          <a:stretch>
            <a:fillRect/>
          </a:stretch>
        </p:blipFill>
        <p:spPr>
          <a:xfrm>
            <a:off x="10450323" y="2222874"/>
            <a:ext cx="1476607" cy="3946105"/>
          </a:xfrm>
          <a:prstGeom prst="rect">
            <a:avLst/>
          </a:prstGeom>
        </p:spPr>
      </p:pic>
    </p:spTree>
    <p:extLst>
      <p:ext uri="{BB962C8B-B14F-4D97-AF65-F5344CB8AC3E}">
        <p14:creationId xmlns:p14="http://schemas.microsoft.com/office/powerpoint/2010/main" val="353932243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5 Rectángulo"/>
          <p:cNvSpPr/>
          <p:nvPr/>
        </p:nvSpPr>
        <p:spPr>
          <a:xfrm>
            <a:off x="850990" y="1938460"/>
            <a:ext cx="10919170" cy="307777"/>
          </a:xfrm>
          <a:prstGeom prst="rect">
            <a:avLst/>
          </a:prstGeom>
          <a:ln w="19050">
            <a:solidFill>
              <a:schemeClr val="accent3"/>
            </a:solidFill>
          </a:ln>
        </p:spPr>
        <p:txBody>
          <a:bodyPr wrap="square">
            <a:spAutoFit/>
          </a:bodyPr>
          <a:lstStyle/>
          <a:p>
            <a:r>
              <a:rPr lang="es-EC" sz="1400" b="1" dirty="0">
                <a:solidFill>
                  <a:prstClr val="black"/>
                </a:solidFill>
                <a:latin typeface="Century Gothic" panose="020B0502020202020204" pitchFamily="34" charset="0"/>
              </a:rPr>
              <a:t>Objetivo: </a:t>
            </a:r>
            <a:r>
              <a:rPr lang="es-EC" sz="1400" dirty="0">
                <a:solidFill>
                  <a:prstClr val="black"/>
                </a:solidFill>
                <a:latin typeface="Century Gothic" panose="020B0502020202020204" pitchFamily="34" charset="0"/>
              </a:rPr>
              <a:t>Conocer </a:t>
            </a:r>
            <a:r>
              <a:rPr lang="es-ES" sz="1400" dirty="0">
                <a:solidFill>
                  <a:prstClr val="black"/>
                </a:solidFill>
                <a:latin typeface="Century Gothic" panose="020B0502020202020204" pitchFamily="34" charset="0"/>
              </a:rPr>
              <a:t>la superficie del terreno, por ciclo y por cultivo que en el periodo de referencia ha sido regada</a:t>
            </a:r>
            <a:r>
              <a:rPr lang="es-EC" sz="1400" dirty="0" smtClean="0">
                <a:solidFill>
                  <a:prstClr val="black"/>
                </a:solidFill>
                <a:latin typeface="Century Gothic" panose="020B0502020202020204" pitchFamily="34" charset="0"/>
              </a:rPr>
              <a:t>.</a:t>
            </a:r>
            <a:endParaRPr lang="es-EC" sz="1400" dirty="0">
              <a:solidFill>
                <a:prstClr val="black"/>
              </a:solidFill>
              <a:latin typeface="Century Gothic" panose="020B0502020202020204" pitchFamily="34" charset="0"/>
            </a:endParaRPr>
          </a:p>
        </p:txBody>
      </p:sp>
      <p:sp>
        <p:nvSpPr>
          <p:cNvPr id="3" name="7 Rectángulo"/>
          <p:cNvSpPr/>
          <p:nvPr/>
        </p:nvSpPr>
        <p:spPr>
          <a:xfrm>
            <a:off x="850989" y="1291635"/>
            <a:ext cx="10919171" cy="523220"/>
          </a:xfrm>
          <a:prstGeom prst="rect">
            <a:avLst/>
          </a:prstGeom>
          <a:ln w="19050">
            <a:solidFill>
              <a:schemeClr val="accent3"/>
            </a:solidFill>
          </a:ln>
        </p:spPr>
        <p:txBody>
          <a:bodyPr wrap="square">
            <a:spAutoFit/>
          </a:bodyPr>
          <a:lstStyle/>
          <a:p>
            <a:r>
              <a:rPr lang="es-ES" sz="1400" b="1" dirty="0">
                <a:solidFill>
                  <a:prstClr val="black"/>
                </a:solidFill>
                <a:latin typeface="Century Gothic" panose="020B0502020202020204" pitchFamily="34" charset="0"/>
              </a:rPr>
              <a:t>El Riego: </a:t>
            </a:r>
            <a:r>
              <a:rPr lang="es-ES" sz="1400" dirty="0">
                <a:solidFill>
                  <a:prstClr val="black"/>
                </a:solidFill>
                <a:latin typeface="Century Gothic" panose="020B0502020202020204" pitchFamily="34" charset="0"/>
              </a:rPr>
              <a:t>El riego es un procedimiento que consiste en el aporte artificial de agua a los cultivos mediante diversos métodos artificiales de riego.</a:t>
            </a:r>
            <a:endParaRPr lang="es-EC" sz="1400" dirty="0">
              <a:solidFill>
                <a:prstClr val="black"/>
              </a:solidFill>
              <a:latin typeface="Century Gothic" panose="020B0502020202020204" pitchFamily="34" charset="0"/>
            </a:endParaRPr>
          </a:p>
        </p:txBody>
      </p:sp>
      <p:sp>
        <p:nvSpPr>
          <p:cNvPr id="4" name="12 Rectángulo"/>
          <p:cNvSpPr/>
          <p:nvPr/>
        </p:nvSpPr>
        <p:spPr>
          <a:xfrm>
            <a:off x="850990" y="2381354"/>
            <a:ext cx="10919170" cy="523220"/>
          </a:xfrm>
          <a:prstGeom prst="rect">
            <a:avLst/>
          </a:prstGeom>
          <a:ln w="19050">
            <a:solidFill>
              <a:schemeClr val="accent3">
                <a:lumMod val="75000"/>
              </a:schemeClr>
            </a:solidFill>
          </a:ln>
        </p:spPr>
        <p:txBody>
          <a:bodyPr wrap="square">
            <a:spAutoFit/>
          </a:bodyPr>
          <a:lstStyle/>
          <a:p>
            <a:r>
              <a:rPr lang="es-ES" sz="1400" b="1" dirty="0">
                <a:solidFill>
                  <a:prstClr val="black"/>
                </a:solidFill>
                <a:latin typeface="Century Gothic" panose="020B0502020202020204" pitchFamily="34" charset="0"/>
              </a:rPr>
              <a:t>Ejemplo: </a:t>
            </a:r>
            <a:r>
              <a:rPr lang="es-ES" sz="1400" dirty="0">
                <a:solidFill>
                  <a:prstClr val="black"/>
                </a:solidFill>
                <a:latin typeface="Century Gothic" panose="020B0502020202020204" pitchFamily="34" charset="0"/>
              </a:rPr>
              <a:t>La PP informa que cuenta con riego, </a:t>
            </a:r>
            <a:r>
              <a:rPr lang="es-ES" sz="1400" dirty="0" smtClean="0">
                <a:solidFill>
                  <a:prstClr val="black"/>
                </a:solidFill>
                <a:latin typeface="Century Gothic" panose="020B0502020202020204" pitchFamily="34" charset="0"/>
              </a:rPr>
              <a:t>donde cultiva 1 </a:t>
            </a:r>
            <a:r>
              <a:rPr lang="es-ES" sz="1400" dirty="0">
                <a:solidFill>
                  <a:prstClr val="black"/>
                </a:solidFill>
                <a:latin typeface="Century Gothic" panose="020B0502020202020204" pitchFamily="34" charset="0"/>
              </a:rPr>
              <a:t>ha </a:t>
            </a:r>
            <a:r>
              <a:rPr lang="es-ES" sz="1400" dirty="0" smtClean="0">
                <a:solidFill>
                  <a:prstClr val="black"/>
                </a:solidFill>
                <a:latin typeface="Century Gothic" panose="020B0502020202020204" pitchFamily="34" charset="0"/>
              </a:rPr>
              <a:t>plantada con tomate </a:t>
            </a:r>
            <a:r>
              <a:rPr lang="es-ES" sz="1400" dirty="0">
                <a:solidFill>
                  <a:prstClr val="black"/>
                </a:solidFill>
                <a:latin typeface="Century Gothic" panose="020B0502020202020204" pitchFamily="34" charset="0"/>
              </a:rPr>
              <a:t>de </a:t>
            </a:r>
            <a:r>
              <a:rPr lang="es-ES" sz="1400" dirty="0" smtClean="0">
                <a:solidFill>
                  <a:prstClr val="black"/>
                </a:solidFill>
                <a:latin typeface="Century Gothic" panose="020B0502020202020204" pitchFamily="34" charset="0"/>
              </a:rPr>
              <a:t>árbol. La hectárea se riega por surcos</a:t>
            </a:r>
            <a:endParaRPr lang="es-EC" sz="1400" dirty="0">
              <a:solidFill>
                <a:prstClr val="black"/>
              </a:solidFill>
              <a:latin typeface="Century Gothic" panose="020B0502020202020204" pitchFamily="34" charset="0"/>
            </a:endParaRPr>
          </a:p>
        </p:txBody>
      </p:sp>
      <p:sp>
        <p:nvSpPr>
          <p:cNvPr id="5" name="Título 1"/>
          <p:cNvSpPr txBox="1">
            <a:spLocks/>
          </p:cNvSpPr>
          <p:nvPr/>
        </p:nvSpPr>
        <p:spPr>
          <a:xfrm>
            <a:off x="1063682" y="714060"/>
            <a:ext cx="2952328" cy="414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1800" dirty="0">
                <a:solidFill>
                  <a:prstClr val="black">
                    <a:lumMod val="65000"/>
                    <a:lumOff val="35000"/>
                  </a:prstClr>
                </a:solidFill>
                <a:latin typeface="Calibri"/>
              </a:rPr>
              <a:t>¿Aplica riego en sus cultivos?</a:t>
            </a:r>
            <a:endParaRPr lang="es-ES_tradnl" sz="1800" dirty="0">
              <a:solidFill>
                <a:prstClr val="black">
                  <a:lumMod val="65000"/>
                  <a:lumOff val="35000"/>
                </a:prstClr>
              </a:solidFill>
              <a:latin typeface="Calibri"/>
            </a:endParaRPr>
          </a:p>
        </p:txBody>
      </p:sp>
      <p:sp>
        <p:nvSpPr>
          <p:cNvPr id="6" name="Título 1"/>
          <p:cNvSpPr txBox="1">
            <a:spLocks/>
          </p:cNvSpPr>
          <p:nvPr/>
        </p:nvSpPr>
        <p:spPr>
          <a:xfrm>
            <a:off x="850989" y="311020"/>
            <a:ext cx="3979487"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r>
              <a:rPr lang="es-ES_tradnl" sz="2600" dirty="0">
                <a:solidFill>
                  <a:schemeClr val="tx2"/>
                </a:solidFill>
                <a:latin typeface="Century Gothic" panose="020B0502020202020204" pitchFamily="34" charset="0"/>
                <a:cs typeface="Arial" panose="020B0604020202020204" pitchFamily="34" charset="0"/>
              </a:rPr>
              <a:t>Prácticas en el </a:t>
            </a:r>
            <a:r>
              <a:rPr lang="es-ES_tradnl" sz="2600" dirty="0" smtClean="0">
                <a:solidFill>
                  <a:schemeClr val="tx2"/>
                </a:solidFill>
                <a:latin typeface="Century Gothic" panose="020B0502020202020204" pitchFamily="34" charset="0"/>
                <a:cs typeface="Arial" panose="020B0604020202020204" pitchFamily="34" charset="0"/>
              </a:rPr>
              <a:t>cultivo</a:t>
            </a:r>
            <a:endParaRPr lang="es-ES_tradnl" sz="2400" dirty="0">
              <a:solidFill>
                <a:schemeClr val="tx1">
                  <a:lumMod val="65000"/>
                  <a:lumOff val="35000"/>
                </a:schemeClr>
              </a:solidFill>
              <a:latin typeface="Century Gothic" panose="020B0502020202020204" pitchFamily="34" charset="0"/>
              <a:ea typeface="+mn-ea"/>
              <a:cs typeface="+mn-cs"/>
            </a:endParaRPr>
          </a:p>
        </p:txBody>
      </p:sp>
      <p:pic>
        <p:nvPicPr>
          <p:cNvPr id="8" name="Imagen 7"/>
          <p:cNvPicPr>
            <a:picLocks noChangeAspect="1"/>
          </p:cNvPicPr>
          <p:nvPr/>
        </p:nvPicPr>
        <p:blipFill>
          <a:blip r:embed="rId2"/>
          <a:stretch>
            <a:fillRect/>
          </a:stretch>
        </p:blipFill>
        <p:spPr>
          <a:xfrm rot="19433773">
            <a:off x="6923269" y="1674918"/>
            <a:ext cx="4013080" cy="4731209"/>
          </a:xfrm>
          <a:prstGeom prst="rect">
            <a:avLst/>
          </a:prstGeom>
        </p:spPr>
      </p:pic>
      <p:sp>
        <p:nvSpPr>
          <p:cNvPr id="9" name="Forma libre 8"/>
          <p:cNvSpPr/>
          <p:nvPr/>
        </p:nvSpPr>
        <p:spPr>
          <a:xfrm>
            <a:off x="8929811" y="3219337"/>
            <a:ext cx="1731146" cy="1642369"/>
          </a:xfrm>
          <a:custGeom>
            <a:avLst/>
            <a:gdLst>
              <a:gd name="connsiteX0" fmla="*/ 17755 w 1731146"/>
              <a:gd name="connsiteY0" fmla="*/ 239697 h 1642369"/>
              <a:gd name="connsiteX1" fmla="*/ 0 w 1731146"/>
              <a:gd name="connsiteY1" fmla="*/ 1535837 h 1642369"/>
              <a:gd name="connsiteX2" fmla="*/ 1535837 w 1731146"/>
              <a:gd name="connsiteY2" fmla="*/ 1642369 h 1642369"/>
              <a:gd name="connsiteX3" fmla="*/ 1731146 w 1731146"/>
              <a:gd name="connsiteY3" fmla="*/ 0 h 1642369"/>
              <a:gd name="connsiteX4" fmla="*/ 772357 w 1731146"/>
              <a:gd name="connsiteY4" fmla="*/ 17755 h 1642369"/>
              <a:gd name="connsiteX5" fmla="*/ 17755 w 1731146"/>
              <a:gd name="connsiteY5" fmla="*/ 239697 h 164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1146" h="1642369">
                <a:moveTo>
                  <a:pt x="17755" y="239697"/>
                </a:moveTo>
                <a:lnTo>
                  <a:pt x="0" y="1535837"/>
                </a:lnTo>
                <a:lnTo>
                  <a:pt x="1535837" y="1642369"/>
                </a:lnTo>
                <a:lnTo>
                  <a:pt x="1731146" y="0"/>
                </a:lnTo>
                <a:lnTo>
                  <a:pt x="772357" y="17755"/>
                </a:lnTo>
                <a:lnTo>
                  <a:pt x="17755" y="239697"/>
                </a:lnTo>
                <a:close/>
              </a:path>
            </a:pathLst>
          </a:cu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sz="2000"/>
          </a:p>
        </p:txBody>
      </p:sp>
      <p:pic>
        <p:nvPicPr>
          <p:cNvPr id="14" name="Imagen 13"/>
          <p:cNvPicPr>
            <a:picLocks noChangeAspect="1"/>
          </p:cNvPicPr>
          <p:nvPr/>
        </p:nvPicPr>
        <p:blipFill>
          <a:blip r:embed="rId3"/>
          <a:stretch>
            <a:fillRect/>
          </a:stretch>
        </p:blipFill>
        <p:spPr>
          <a:xfrm>
            <a:off x="2097855" y="3293069"/>
            <a:ext cx="4258094" cy="3030458"/>
          </a:xfrm>
          <a:prstGeom prst="rect">
            <a:avLst/>
          </a:prstGeom>
        </p:spPr>
      </p:pic>
      <p:pic>
        <p:nvPicPr>
          <p:cNvPr id="15" name="Imagen 14"/>
          <p:cNvPicPr>
            <a:picLocks noChangeAspect="1"/>
          </p:cNvPicPr>
          <p:nvPr/>
        </p:nvPicPr>
        <p:blipFill>
          <a:blip r:embed="rId4"/>
          <a:stretch>
            <a:fillRect/>
          </a:stretch>
        </p:blipFill>
        <p:spPr>
          <a:xfrm>
            <a:off x="689365" y="3322673"/>
            <a:ext cx="1194383" cy="3013734"/>
          </a:xfrm>
          <a:prstGeom prst="rect">
            <a:avLst/>
          </a:prstGeom>
        </p:spPr>
      </p:pic>
      <p:sp>
        <p:nvSpPr>
          <p:cNvPr id="16" name="CuadroTexto 15"/>
          <p:cNvSpPr txBox="1"/>
          <p:nvPr/>
        </p:nvSpPr>
        <p:spPr>
          <a:xfrm>
            <a:off x="1017431" y="5962918"/>
            <a:ext cx="425003" cy="369332"/>
          </a:xfrm>
          <a:prstGeom prst="rect">
            <a:avLst/>
          </a:prstGeom>
          <a:noFill/>
        </p:spPr>
        <p:txBody>
          <a:bodyPr wrap="square" rtlCol="0">
            <a:spAutoFit/>
          </a:bodyPr>
          <a:lstStyle/>
          <a:p>
            <a:r>
              <a:rPr lang="es-ES" dirty="0" smtClean="0"/>
              <a:t>1</a:t>
            </a:r>
            <a:endParaRPr lang="es-EC" dirty="0"/>
          </a:p>
        </p:txBody>
      </p:sp>
      <p:sp>
        <p:nvSpPr>
          <p:cNvPr id="17" name="CuadroTexto 16"/>
          <p:cNvSpPr txBox="1"/>
          <p:nvPr/>
        </p:nvSpPr>
        <p:spPr>
          <a:xfrm>
            <a:off x="2251656" y="5999409"/>
            <a:ext cx="425003" cy="369332"/>
          </a:xfrm>
          <a:prstGeom prst="rect">
            <a:avLst/>
          </a:prstGeom>
          <a:noFill/>
        </p:spPr>
        <p:txBody>
          <a:bodyPr wrap="square" rtlCol="0">
            <a:spAutoFit/>
          </a:bodyPr>
          <a:lstStyle/>
          <a:p>
            <a:r>
              <a:rPr lang="es-ES" dirty="0" smtClean="0"/>
              <a:t>1</a:t>
            </a:r>
            <a:endParaRPr lang="es-EC" dirty="0"/>
          </a:p>
        </p:txBody>
      </p:sp>
      <p:sp>
        <p:nvSpPr>
          <p:cNvPr id="18" name="CuadroTexto 17"/>
          <p:cNvSpPr txBox="1"/>
          <p:nvPr/>
        </p:nvSpPr>
        <p:spPr>
          <a:xfrm>
            <a:off x="3202546" y="5984383"/>
            <a:ext cx="425003" cy="369332"/>
          </a:xfrm>
          <a:prstGeom prst="rect">
            <a:avLst/>
          </a:prstGeom>
          <a:noFill/>
        </p:spPr>
        <p:txBody>
          <a:bodyPr wrap="square" rtlCol="0">
            <a:spAutoFit/>
          </a:bodyPr>
          <a:lstStyle/>
          <a:p>
            <a:r>
              <a:rPr lang="es-ES" dirty="0" smtClean="0"/>
              <a:t>1</a:t>
            </a:r>
            <a:endParaRPr lang="es-EC" dirty="0"/>
          </a:p>
        </p:txBody>
      </p:sp>
      <p:sp>
        <p:nvSpPr>
          <p:cNvPr id="19" name="CuadroTexto 18"/>
          <p:cNvSpPr txBox="1"/>
          <p:nvPr/>
        </p:nvSpPr>
        <p:spPr>
          <a:xfrm>
            <a:off x="3889419" y="5975797"/>
            <a:ext cx="643944" cy="369332"/>
          </a:xfrm>
          <a:prstGeom prst="rect">
            <a:avLst/>
          </a:prstGeom>
          <a:noFill/>
        </p:spPr>
        <p:txBody>
          <a:bodyPr wrap="square" rtlCol="0">
            <a:spAutoFit/>
          </a:bodyPr>
          <a:lstStyle/>
          <a:p>
            <a:r>
              <a:rPr lang="es-ES" dirty="0" smtClean="0"/>
              <a:t>100</a:t>
            </a:r>
            <a:endParaRPr lang="es-EC" dirty="0"/>
          </a:p>
        </p:txBody>
      </p:sp>
      <p:sp>
        <p:nvSpPr>
          <p:cNvPr id="20" name="CuadroTexto 19"/>
          <p:cNvSpPr txBox="1"/>
          <p:nvPr/>
        </p:nvSpPr>
        <p:spPr>
          <a:xfrm>
            <a:off x="1506829" y="5962919"/>
            <a:ext cx="489397" cy="369332"/>
          </a:xfrm>
          <a:prstGeom prst="rect">
            <a:avLst/>
          </a:prstGeom>
          <a:noFill/>
        </p:spPr>
        <p:txBody>
          <a:bodyPr wrap="square" rtlCol="0">
            <a:spAutoFit/>
          </a:bodyPr>
          <a:lstStyle/>
          <a:p>
            <a:r>
              <a:rPr lang="es-ES" dirty="0" smtClean="0"/>
              <a:t>00</a:t>
            </a:r>
            <a:endParaRPr lang="es-EC" dirty="0"/>
          </a:p>
        </p:txBody>
      </p:sp>
      <p:sp>
        <p:nvSpPr>
          <p:cNvPr id="21" name="CuadroTexto 20"/>
          <p:cNvSpPr txBox="1"/>
          <p:nvPr/>
        </p:nvSpPr>
        <p:spPr>
          <a:xfrm>
            <a:off x="3591060" y="5986530"/>
            <a:ext cx="489397" cy="369332"/>
          </a:xfrm>
          <a:prstGeom prst="rect">
            <a:avLst/>
          </a:prstGeom>
          <a:noFill/>
        </p:spPr>
        <p:txBody>
          <a:bodyPr wrap="square" rtlCol="0">
            <a:spAutoFit/>
          </a:bodyPr>
          <a:lstStyle/>
          <a:p>
            <a:r>
              <a:rPr lang="es-ES" dirty="0" smtClean="0"/>
              <a:t>00</a:t>
            </a:r>
            <a:endParaRPr lang="es-EC" dirty="0"/>
          </a:p>
        </p:txBody>
      </p:sp>
    </p:spTree>
    <p:extLst>
      <p:ext uri="{BB962C8B-B14F-4D97-AF65-F5344CB8AC3E}">
        <p14:creationId xmlns:p14="http://schemas.microsoft.com/office/powerpoint/2010/main" val="27087196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2945" y="827861"/>
            <a:ext cx="8462549" cy="530024"/>
          </a:xfrm>
        </p:spPr>
        <p:txBody>
          <a:bodyPr>
            <a:noAutofit/>
          </a:bodyPr>
          <a:lstStyle/>
          <a:p>
            <a:r>
              <a:rPr lang="es-EC" sz="1600" dirty="0">
                <a:solidFill>
                  <a:schemeClr val="tx1">
                    <a:lumMod val="65000"/>
                    <a:lumOff val="35000"/>
                  </a:schemeClr>
                </a:solidFill>
                <a:latin typeface="+mn-lt"/>
                <a:ea typeface="+mn-ea"/>
                <a:cs typeface="+mn-cs"/>
              </a:rPr>
              <a:t>¿Qué método o métodos  de riego utiliza en su cultivo y en qué porcentaje: </a:t>
            </a:r>
            <a:endParaRPr lang="es-ES_tradnl" sz="1600" dirty="0">
              <a:solidFill>
                <a:schemeClr val="tx1">
                  <a:lumMod val="65000"/>
                  <a:lumOff val="35000"/>
                </a:schemeClr>
              </a:solidFill>
              <a:latin typeface="+mn-lt"/>
              <a:ea typeface="+mn-ea"/>
              <a:cs typeface="+mn-cs"/>
            </a:endParaRPr>
          </a:p>
        </p:txBody>
      </p:sp>
      <p:sp>
        <p:nvSpPr>
          <p:cNvPr id="3" name="5 Rectángulo redondeado"/>
          <p:cNvSpPr/>
          <p:nvPr/>
        </p:nvSpPr>
        <p:spPr>
          <a:xfrm>
            <a:off x="6063614" y="5244342"/>
            <a:ext cx="4578223" cy="1532334"/>
          </a:xfrm>
          <a:prstGeom prst="roundRect">
            <a:avLst/>
          </a:prstGeom>
          <a:ln w="15875"/>
        </p:spPr>
        <p:style>
          <a:lnRef idx="2">
            <a:schemeClr val="accent3"/>
          </a:lnRef>
          <a:fillRef idx="1">
            <a:schemeClr val="lt1"/>
          </a:fillRef>
          <a:effectRef idx="0">
            <a:schemeClr val="accent3"/>
          </a:effectRef>
          <a:fontRef idx="minor">
            <a:schemeClr val="dk1"/>
          </a:fontRef>
        </p:style>
        <p:txBody>
          <a:bodyPr wrap="square">
            <a:spAutoFit/>
          </a:bodyPr>
          <a:lstStyle/>
          <a:p>
            <a:pPr algn="just" defTabSz="451491"/>
            <a:r>
              <a:rPr lang="es-ES" sz="1400" b="1" dirty="0">
                <a:solidFill>
                  <a:prstClr val="black"/>
                </a:solidFill>
                <a:latin typeface="Century Gothic" panose="020B0502020202020204" pitchFamily="34" charset="0"/>
              </a:rPr>
              <a:t>E</a:t>
            </a:r>
            <a:r>
              <a:rPr lang="es-EC" sz="1400" b="1" dirty="0">
                <a:solidFill>
                  <a:prstClr val="black"/>
                </a:solidFill>
                <a:latin typeface="Century Gothic" panose="020B0502020202020204" pitchFamily="34" charset="0"/>
              </a:rPr>
              <a:t>l registro se realizaría distribuyendo los porcentajes en cada una de las opciones descritas.</a:t>
            </a:r>
          </a:p>
          <a:p>
            <a:pPr algn="just" defTabSz="451491"/>
            <a:r>
              <a:rPr lang="es-ES" sz="1400" b="1" dirty="0">
                <a:solidFill>
                  <a:prstClr val="black"/>
                </a:solidFill>
                <a:latin typeface="Century Gothic" panose="020B0502020202020204" pitchFamily="34" charset="0"/>
              </a:rPr>
              <a:t>Las opciones descritas deben sumar el 100%.</a:t>
            </a:r>
          </a:p>
          <a:p>
            <a:pPr algn="just" defTabSz="451491"/>
            <a:r>
              <a:rPr lang="es-ES" sz="1400" b="1" dirty="0">
                <a:solidFill>
                  <a:prstClr val="black"/>
                </a:solidFill>
                <a:latin typeface="Century Gothic" panose="020B0502020202020204" pitchFamily="34" charset="0"/>
              </a:rPr>
              <a:t>Si selecciona OTRO debe describir el otro en observaciones en el formulario y en el aplicativo</a:t>
            </a:r>
            <a:endParaRPr lang="es-EC" sz="1400" b="1" dirty="0">
              <a:solidFill>
                <a:prstClr val="black"/>
              </a:solidFill>
              <a:latin typeface="Century Gothic" panose="020B0502020202020204" pitchFamily="34" charset="0"/>
            </a:endParaRPr>
          </a:p>
        </p:txBody>
      </p:sp>
      <p:sp>
        <p:nvSpPr>
          <p:cNvPr id="4" name="6 Rectángulo"/>
          <p:cNvSpPr/>
          <p:nvPr/>
        </p:nvSpPr>
        <p:spPr>
          <a:xfrm>
            <a:off x="1162472" y="1438908"/>
            <a:ext cx="10071921" cy="307777"/>
          </a:xfrm>
          <a:prstGeom prst="rect">
            <a:avLst/>
          </a:prstGeom>
          <a:ln w="19050">
            <a:solidFill>
              <a:schemeClr val="accent3"/>
            </a:solidFill>
          </a:ln>
        </p:spPr>
        <p:txBody>
          <a:bodyPr wrap="square">
            <a:spAutoFit/>
          </a:bodyPr>
          <a:lstStyle/>
          <a:p>
            <a:r>
              <a:rPr lang="es-EC" sz="1400" b="1" dirty="0">
                <a:solidFill>
                  <a:prstClr val="black"/>
                </a:solidFill>
                <a:latin typeface="Century Gothic" panose="020B0502020202020204" pitchFamily="34" charset="0"/>
              </a:rPr>
              <a:t>Objetivo: </a:t>
            </a:r>
            <a:r>
              <a:rPr lang="es-EC" sz="1400" dirty="0">
                <a:solidFill>
                  <a:prstClr val="black"/>
                </a:solidFill>
                <a:latin typeface="Century Gothic" panose="020B0502020202020204" pitchFamily="34" charset="0"/>
              </a:rPr>
              <a:t>Conocer el porcentaje de el o de los métodos de riego usado/os en el total del área cultivada (terreno)</a:t>
            </a:r>
            <a:r>
              <a:rPr lang="es-EC" sz="1400" b="1" dirty="0">
                <a:solidFill>
                  <a:prstClr val="black"/>
                </a:solidFill>
                <a:latin typeface="Century Gothic" panose="020B0502020202020204" pitchFamily="34" charset="0"/>
              </a:rPr>
              <a:t> </a:t>
            </a:r>
          </a:p>
        </p:txBody>
      </p:sp>
      <p:sp>
        <p:nvSpPr>
          <p:cNvPr id="5" name="7 Rectángulo"/>
          <p:cNvSpPr/>
          <p:nvPr/>
        </p:nvSpPr>
        <p:spPr>
          <a:xfrm>
            <a:off x="1162473" y="1872116"/>
            <a:ext cx="10071921" cy="738664"/>
          </a:xfrm>
          <a:prstGeom prst="rect">
            <a:avLst/>
          </a:prstGeom>
          <a:ln w="19050">
            <a:solidFill>
              <a:schemeClr val="accent3"/>
            </a:solidFill>
          </a:ln>
        </p:spPr>
        <p:txBody>
          <a:bodyPr wrap="square">
            <a:spAutoFit/>
          </a:bodyPr>
          <a:lstStyle/>
          <a:p>
            <a:pPr algn="just"/>
            <a:r>
              <a:rPr lang="es-ES" sz="1400" b="1" dirty="0">
                <a:solidFill>
                  <a:prstClr val="black"/>
                </a:solidFill>
                <a:latin typeface="Century Gothic" panose="020B0502020202020204" pitchFamily="34" charset="0"/>
              </a:rPr>
              <a:t>Ejemplo: </a:t>
            </a:r>
            <a:r>
              <a:rPr lang="es-ES" sz="1400" dirty="0">
                <a:solidFill>
                  <a:prstClr val="black"/>
                </a:solidFill>
                <a:latin typeface="Century Gothic" panose="020B0502020202020204" pitchFamily="34" charset="0"/>
              </a:rPr>
              <a:t>La PP informa que cuenta con </a:t>
            </a:r>
            <a:r>
              <a:rPr lang="es-ES" sz="1400" dirty="0" smtClean="0">
                <a:solidFill>
                  <a:prstClr val="black"/>
                </a:solidFill>
                <a:latin typeface="Century Gothic" panose="020B0502020202020204" pitchFamily="34" charset="0"/>
              </a:rPr>
              <a:t>riego, el mismo le permite regar las 0,50 ha con Tomate </a:t>
            </a:r>
            <a:r>
              <a:rPr lang="es-ES" sz="1400" dirty="0">
                <a:solidFill>
                  <a:prstClr val="black"/>
                </a:solidFill>
                <a:latin typeface="Century Gothic" panose="020B0502020202020204" pitchFamily="34" charset="0"/>
              </a:rPr>
              <a:t>de </a:t>
            </a:r>
            <a:r>
              <a:rPr lang="es-ES" sz="1400" dirty="0" smtClean="0">
                <a:solidFill>
                  <a:prstClr val="black"/>
                </a:solidFill>
                <a:latin typeface="Century Gothic" panose="020B0502020202020204" pitchFamily="34" charset="0"/>
              </a:rPr>
              <a:t>árbol completamente, indica además </a:t>
            </a:r>
            <a:r>
              <a:rPr lang="es-ES" sz="1400" dirty="0">
                <a:solidFill>
                  <a:prstClr val="black"/>
                </a:solidFill>
                <a:latin typeface="Century Gothic" panose="020B0502020202020204" pitchFamily="34" charset="0"/>
              </a:rPr>
              <a:t>que  en el 80% de su terreno utiliza riego por surcos y en el 20% restante riega utilizando aspersión.</a:t>
            </a:r>
            <a:endParaRPr lang="es-EC" sz="1400" dirty="0">
              <a:solidFill>
                <a:prstClr val="black"/>
              </a:solidFill>
              <a:latin typeface="Century Gothic" panose="020B0502020202020204" pitchFamily="34" charset="0"/>
            </a:endParaRPr>
          </a:p>
        </p:txBody>
      </p:sp>
      <p:pic>
        <p:nvPicPr>
          <p:cNvPr id="6" name="Imagen 8"/>
          <p:cNvPicPr>
            <a:picLocks noChangeAspect="1"/>
          </p:cNvPicPr>
          <p:nvPr/>
        </p:nvPicPr>
        <p:blipFill>
          <a:blip r:embed="rId2"/>
          <a:stretch>
            <a:fillRect/>
          </a:stretch>
        </p:blipFill>
        <p:spPr>
          <a:xfrm>
            <a:off x="6529122" y="2762345"/>
            <a:ext cx="3798443" cy="2358791"/>
          </a:xfrm>
          <a:prstGeom prst="rect">
            <a:avLst/>
          </a:prstGeom>
        </p:spPr>
      </p:pic>
      <p:sp>
        <p:nvSpPr>
          <p:cNvPr id="7" name="Título 1"/>
          <p:cNvSpPr txBox="1">
            <a:spLocks/>
          </p:cNvSpPr>
          <p:nvPr/>
        </p:nvSpPr>
        <p:spPr>
          <a:xfrm>
            <a:off x="815233" y="413745"/>
            <a:ext cx="3979487"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r>
              <a:rPr lang="es-ES_tradnl" sz="2600" dirty="0">
                <a:solidFill>
                  <a:schemeClr val="tx2"/>
                </a:solidFill>
                <a:latin typeface="Century Gothic" panose="020B0502020202020204" pitchFamily="34" charset="0"/>
                <a:cs typeface="Arial" panose="020B0604020202020204" pitchFamily="34" charset="0"/>
              </a:rPr>
              <a:t>Prácticas en el </a:t>
            </a:r>
            <a:r>
              <a:rPr lang="es-ES_tradnl" sz="2600" dirty="0" smtClean="0">
                <a:solidFill>
                  <a:schemeClr val="tx2"/>
                </a:solidFill>
                <a:latin typeface="Century Gothic" panose="020B0502020202020204" pitchFamily="34" charset="0"/>
                <a:cs typeface="Arial" panose="020B0604020202020204" pitchFamily="34" charset="0"/>
              </a:rPr>
              <a:t>cultivo</a:t>
            </a:r>
            <a:endParaRPr lang="es-ES_tradnl" sz="1800" dirty="0">
              <a:solidFill>
                <a:prstClr val="black">
                  <a:lumMod val="65000"/>
                  <a:lumOff val="35000"/>
                </a:prstClr>
              </a:solidFill>
              <a:latin typeface="Century Gothic" panose="020B0502020202020204" pitchFamily="34" charset="0"/>
            </a:endParaRPr>
          </a:p>
        </p:txBody>
      </p:sp>
      <p:pic>
        <p:nvPicPr>
          <p:cNvPr id="9" name="Imagen 8"/>
          <p:cNvPicPr>
            <a:picLocks noChangeAspect="1"/>
          </p:cNvPicPr>
          <p:nvPr/>
        </p:nvPicPr>
        <p:blipFill>
          <a:blip r:embed="rId3"/>
          <a:stretch>
            <a:fillRect/>
          </a:stretch>
        </p:blipFill>
        <p:spPr>
          <a:xfrm>
            <a:off x="900119" y="2816550"/>
            <a:ext cx="4873360" cy="3468339"/>
          </a:xfrm>
          <a:prstGeom prst="rect">
            <a:avLst/>
          </a:prstGeom>
        </p:spPr>
      </p:pic>
      <p:sp>
        <p:nvSpPr>
          <p:cNvPr id="10" name="CuadroTexto 9"/>
          <p:cNvSpPr txBox="1"/>
          <p:nvPr/>
        </p:nvSpPr>
        <p:spPr>
          <a:xfrm>
            <a:off x="1107583" y="5911402"/>
            <a:ext cx="334851" cy="369332"/>
          </a:xfrm>
          <a:prstGeom prst="rect">
            <a:avLst/>
          </a:prstGeom>
          <a:noFill/>
        </p:spPr>
        <p:txBody>
          <a:bodyPr wrap="square" rtlCol="0">
            <a:spAutoFit/>
          </a:bodyPr>
          <a:lstStyle/>
          <a:p>
            <a:r>
              <a:rPr lang="es-ES" dirty="0" smtClean="0"/>
              <a:t>1</a:t>
            </a:r>
            <a:endParaRPr lang="es-EC" dirty="0"/>
          </a:p>
        </p:txBody>
      </p:sp>
      <p:sp>
        <p:nvSpPr>
          <p:cNvPr id="11" name="CuadroTexto 10"/>
          <p:cNvSpPr txBox="1"/>
          <p:nvPr/>
        </p:nvSpPr>
        <p:spPr>
          <a:xfrm>
            <a:off x="2163650" y="5937161"/>
            <a:ext cx="373488" cy="369332"/>
          </a:xfrm>
          <a:prstGeom prst="rect">
            <a:avLst/>
          </a:prstGeom>
          <a:noFill/>
        </p:spPr>
        <p:txBody>
          <a:bodyPr wrap="square" rtlCol="0">
            <a:spAutoFit/>
          </a:bodyPr>
          <a:lstStyle/>
          <a:p>
            <a:r>
              <a:rPr lang="es-ES" dirty="0" smtClean="0"/>
              <a:t>0</a:t>
            </a:r>
            <a:endParaRPr lang="es-EC" dirty="0"/>
          </a:p>
        </p:txBody>
      </p:sp>
      <p:sp>
        <p:nvSpPr>
          <p:cNvPr id="12" name="CuadroTexto 11"/>
          <p:cNvSpPr txBox="1"/>
          <p:nvPr/>
        </p:nvSpPr>
        <p:spPr>
          <a:xfrm>
            <a:off x="2653048" y="5937161"/>
            <a:ext cx="476518" cy="369332"/>
          </a:xfrm>
          <a:prstGeom prst="rect">
            <a:avLst/>
          </a:prstGeom>
          <a:noFill/>
        </p:spPr>
        <p:txBody>
          <a:bodyPr wrap="square" rtlCol="0">
            <a:spAutoFit/>
          </a:bodyPr>
          <a:lstStyle/>
          <a:p>
            <a:r>
              <a:rPr lang="es-ES" dirty="0" smtClean="0"/>
              <a:t>50</a:t>
            </a:r>
            <a:endParaRPr lang="es-EC" dirty="0"/>
          </a:p>
        </p:txBody>
      </p:sp>
      <p:sp>
        <p:nvSpPr>
          <p:cNvPr id="13" name="CuadroTexto 12"/>
          <p:cNvSpPr txBox="1"/>
          <p:nvPr/>
        </p:nvSpPr>
        <p:spPr>
          <a:xfrm>
            <a:off x="3065172" y="5924282"/>
            <a:ext cx="553791" cy="369332"/>
          </a:xfrm>
          <a:prstGeom prst="rect">
            <a:avLst/>
          </a:prstGeom>
          <a:noFill/>
        </p:spPr>
        <p:txBody>
          <a:bodyPr wrap="square" rtlCol="0">
            <a:spAutoFit/>
          </a:bodyPr>
          <a:lstStyle/>
          <a:p>
            <a:r>
              <a:rPr lang="es-ES" dirty="0" smtClean="0"/>
              <a:t>80</a:t>
            </a:r>
            <a:endParaRPr lang="es-EC" dirty="0"/>
          </a:p>
        </p:txBody>
      </p:sp>
      <p:sp>
        <p:nvSpPr>
          <p:cNvPr id="14" name="CuadroTexto 13"/>
          <p:cNvSpPr txBox="1"/>
          <p:nvPr/>
        </p:nvSpPr>
        <p:spPr>
          <a:xfrm>
            <a:off x="3503053" y="5898523"/>
            <a:ext cx="489397" cy="369332"/>
          </a:xfrm>
          <a:prstGeom prst="rect">
            <a:avLst/>
          </a:prstGeom>
          <a:noFill/>
        </p:spPr>
        <p:txBody>
          <a:bodyPr wrap="square" rtlCol="0">
            <a:spAutoFit/>
          </a:bodyPr>
          <a:lstStyle/>
          <a:p>
            <a:r>
              <a:rPr lang="es-ES" dirty="0" smtClean="0"/>
              <a:t>20</a:t>
            </a:r>
            <a:endParaRPr lang="es-EC" dirty="0"/>
          </a:p>
        </p:txBody>
      </p:sp>
    </p:spTree>
    <p:extLst>
      <p:ext uri="{BB962C8B-B14F-4D97-AF65-F5344CB8AC3E}">
        <p14:creationId xmlns:p14="http://schemas.microsoft.com/office/powerpoint/2010/main" val="200705246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6 Diagrama"/>
          <p:cNvGraphicFramePr/>
          <p:nvPr/>
        </p:nvGraphicFramePr>
        <p:xfrm>
          <a:off x="1343472" y="1772816"/>
          <a:ext cx="3672408"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7 Diagrama"/>
          <p:cNvGraphicFramePr/>
          <p:nvPr/>
        </p:nvGraphicFramePr>
        <p:xfrm>
          <a:off x="4799857" y="1844824"/>
          <a:ext cx="5472607" cy="468052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 name="Título 1"/>
          <p:cNvSpPr txBox="1">
            <a:spLocks/>
          </p:cNvSpPr>
          <p:nvPr/>
        </p:nvSpPr>
        <p:spPr>
          <a:xfrm>
            <a:off x="649872" y="393731"/>
            <a:ext cx="3979487"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r>
              <a:rPr lang="es-ES_tradnl" sz="2600" dirty="0">
                <a:solidFill>
                  <a:schemeClr val="tx2"/>
                </a:solidFill>
                <a:latin typeface="Century Gothic" panose="020B0502020202020204" pitchFamily="34" charset="0"/>
                <a:cs typeface="Arial" panose="020B0604020202020204" pitchFamily="34" charset="0"/>
              </a:rPr>
              <a:t>Métodos de </a:t>
            </a:r>
            <a:r>
              <a:rPr lang="es-ES_tradnl" sz="2600" dirty="0" smtClean="0">
                <a:solidFill>
                  <a:schemeClr val="tx2"/>
                </a:solidFill>
                <a:latin typeface="Century Gothic" panose="020B0502020202020204" pitchFamily="34" charset="0"/>
                <a:cs typeface="Arial" panose="020B0604020202020204" pitchFamily="34" charset="0"/>
              </a:rPr>
              <a:t>riego</a:t>
            </a:r>
            <a:endParaRPr lang="es-ES_tradnl" sz="1800" dirty="0">
              <a:solidFill>
                <a:prstClr val="black">
                  <a:lumMod val="65000"/>
                  <a:lumOff val="35000"/>
                </a:prstClr>
              </a:solidFill>
              <a:latin typeface="Century Gothic" panose="020B0502020202020204" pitchFamily="34" charset="0"/>
            </a:endParaRPr>
          </a:p>
        </p:txBody>
      </p:sp>
      <p:sp>
        <p:nvSpPr>
          <p:cNvPr id="5" name="Título 1"/>
          <p:cNvSpPr txBox="1">
            <a:spLocks/>
          </p:cNvSpPr>
          <p:nvPr/>
        </p:nvSpPr>
        <p:spPr>
          <a:xfrm>
            <a:off x="2639616" y="1124744"/>
            <a:ext cx="1728192" cy="414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1700" dirty="0">
                <a:solidFill>
                  <a:prstClr val="black">
                    <a:lumMod val="65000"/>
                    <a:lumOff val="35000"/>
                  </a:prstClr>
                </a:solidFill>
                <a:latin typeface="Calibri"/>
              </a:rPr>
              <a:t>GRAVEDAD</a:t>
            </a:r>
            <a:endParaRPr lang="es-ES_tradnl" sz="1700" dirty="0">
              <a:solidFill>
                <a:prstClr val="black">
                  <a:lumMod val="65000"/>
                  <a:lumOff val="35000"/>
                </a:prstClr>
              </a:solidFill>
              <a:latin typeface="Calibri"/>
            </a:endParaRPr>
          </a:p>
        </p:txBody>
      </p:sp>
      <p:sp>
        <p:nvSpPr>
          <p:cNvPr id="6" name="Título 1"/>
          <p:cNvSpPr txBox="1">
            <a:spLocks/>
          </p:cNvSpPr>
          <p:nvPr/>
        </p:nvSpPr>
        <p:spPr>
          <a:xfrm>
            <a:off x="6600056" y="1070668"/>
            <a:ext cx="1728192" cy="414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1800" dirty="0">
                <a:solidFill>
                  <a:prstClr val="black">
                    <a:lumMod val="65000"/>
                    <a:lumOff val="35000"/>
                  </a:prstClr>
                </a:solidFill>
                <a:latin typeface="Calibri"/>
              </a:rPr>
              <a:t>PRESURIZADOS</a:t>
            </a:r>
            <a:endParaRPr lang="es-ES_tradnl" sz="1800" dirty="0">
              <a:solidFill>
                <a:prstClr val="black">
                  <a:lumMod val="65000"/>
                  <a:lumOff val="35000"/>
                </a:prstClr>
              </a:solidFill>
              <a:latin typeface="Calibri"/>
            </a:endParaRPr>
          </a:p>
        </p:txBody>
      </p:sp>
      <p:sp>
        <p:nvSpPr>
          <p:cNvPr id="7" name="11 Abrir llave"/>
          <p:cNvSpPr/>
          <p:nvPr/>
        </p:nvSpPr>
        <p:spPr>
          <a:xfrm rot="5400000">
            <a:off x="3047090" y="291823"/>
            <a:ext cx="265172" cy="2664296"/>
          </a:xfrm>
          <a:prstGeom prst="leftBrac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solidFill>
                <a:prstClr val="black"/>
              </a:solidFill>
              <a:latin typeface="Calibri"/>
            </a:endParaRPr>
          </a:p>
        </p:txBody>
      </p:sp>
      <p:sp>
        <p:nvSpPr>
          <p:cNvPr id="8" name="12 Abrir llave"/>
          <p:cNvSpPr/>
          <p:nvPr/>
        </p:nvSpPr>
        <p:spPr>
          <a:xfrm rot="5400000">
            <a:off x="7367570" y="-794898"/>
            <a:ext cx="265172" cy="4824536"/>
          </a:xfrm>
          <a:prstGeom prst="leftBrac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solidFill>
                <a:prstClr val="black"/>
              </a:solidFill>
              <a:latin typeface="Calibri"/>
            </a:endParaRPr>
          </a:p>
        </p:txBody>
      </p:sp>
    </p:spTree>
    <p:extLst>
      <p:ext uri="{BB962C8B-B14F-4D97-AF65-F5344CB8AC3E}">
        <p14:creationId xmlns:p14="http://schemas.microsoft.com/office/powerpoint/2010/main" val="376336474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3942139" y="2632504"/>
            <a:ext cx="6572250" cy="3619500"/>
          </a:xfrm>
          <a:prstGeom prst="rect">
            <a:avLst/>
          </a:prstGeom>
        </p:spPr>
      </p:pic>
      <p:sp>
        <p:nvSpPr>
          <p:cNvPr id="3" name="Rectángulo 5"/>
          <p:cNvSpPr>
            <a:spLocks noChangeArrowheads="1"/>
          </p:cNvSpPr>
          <p:nvPr/>
        </p:nvSpPr>
        <p:spPr bwMode="auto">
          <a:xfrm>
            <a:off x="1841526" y="1465040"/>
            <a:ext cx="8255533" cy="307777"/>
          </a:xfrm>
          <a:prstGeom prst="rect">
            <a:avLst/>
          </a:prstGeom>
          <a:ln/>
        </p:spPr>
        <p:style>
          <a:lnRef idx="3">
            <a:schemeClr val="lt1"/>
          </a:lnRef>
          <a:fillRef idx="1">
            <a:schemeClr val="accent3"/>
          </a:fillRef>
          <a:effectRef idx="1">
            <a:schemeClr val="accent3"/>
          </a:effectRef>
          <a:fontRef idx="minor">
            <a:schemeClr val="lt1"/>
          </a:fontRef>
        </p:style>
        <p:txBody>
          <a:bodyPr wrap="square">
            <a:spAutoFit/>
          </a:bodyPr>
          <a:lstStyle/>
          <a:p>
            <a:pPr algn="ctr" defTabSz="451491"/>
            <a:r>
              <a:rPr lang="es-EC" sz="1400" b="1" dirty="0">
                <a:solidFill>
                  <a:prstClr val="white"/>
                </a:solidFill>
                <a:latin typeface="Calibri"/>
              </a:rPr>
              <a:t>Fertilizante: Material cuya función principal es proporcionar elementos nutrientes a las plantas.</a:t>
            </a:r>
            <a:endParaRPr lang="es-EC" altLang="es-EC" sz="1400" b="1" dirty="0">
              <a:solidFill>
                <a:prstClr val="white"/>
              </a:solidFill>
              <a:latin typeface="Calibri"/>
            </a:endParaRPr>
          </a:p>
        </p:txBody>
      </p:sp>
      <p:sp>
        <p:nvSpPr>
          <p:cNvPr id="4" name="Título 1"/>
          <p:cNvSpPr txBox="1">
            <a:spLocks/>
          </p:cNvSpPr>
          <p:nvPr/>
        </p:nvSpPr>
        <p:spPr>
          <a:xfrm>
            <a:off x="1000438" y="407221"/>
            <a:ext cx="3195783"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pPr algn="l"/>
            <a:r>
              <a:rPr lang="es-ES_tradnl" sz="2600" dirty="0" smtClean="0">
                <a:solidFill>
                  <a:schemeClr val="tx2"/>
                </a:solidFill>
                <a:latin typeface="Century Gothic" panose="020B0502020202020204" pitchFamily="34" charset="0"/>
                <a:cs typeface="Arial" panose="020B0604020202020204" pitchFamily="34" charset="0"/>
              </a:rPr>
              <a:t>Fertilizantes</a:t>
            </a:r>
            <a:endParaRPr lang="es-ES_tradnl" sz="1800" dirty="0">
              <a:solidFill>
                <a:schemeClr val="tx2"/>
              </a:solidFill>
              <a:latin typeface="Century Gothic" panose="020B0502020202020204" pitchFamily="34" charset="0"/>
            </a:endParaRPr>
          </a:p>
        </p:txBody>
      </p:sp>
      <p:sp>
        <p:nvSpPr>
          <p:cNvPr id="5" name="2 Rectángulo"/>
          <p:cNvSpPr/>
          <p:nvPr/>
        </p:nvSpPr>
        <p:spPr>
          <a:xfrm>
            <a:off x="952075" y="850147"/>
            <a:ext cx="3991797" cy="338554"/>
          </a:xfrm>
          <a:prstGeom prst="rect">
            <a:avLst/>
          </a:prstGeom>
        </p:spPr>
        <p:txBody>
          <a:bodyPr wrap="none">
            <a:spAutoFit/>
          </a:bodyPr>
          <a:lstStyle/>
          <a:p>
            <a:pPr marL="277920" indent="-277920" algn="ctr" defTabSz="451491"/>
            <a:r>
              <a:rPr lang="es-MX" sz="1600" b="1" dirty="0">
                <a:solidFill>
                  <a:schemeClr val="bg2">
                    <a:lumMod val="50000"/>
                  </a:schemeClr>
                </a:solidFill>
                <a:latin typeface="Century Gothic" panose="020B0502020202020204" pitchFamily="34" charset="0"/>
              </a:rPr>
              <a:t>Entre el 1 de enero al 31 de diciembre</a:t>
            </a:r>
          </a:p>
        </p:txBody>
      </p:sp>
      <p:pic>
        <p:nvPicPr>
          <p:cNvPr id="6" name="Imagen 5"/>
          <p:cNvPicPr>
            <a:picLocks noChangeAspect="1"/>
          </p:cNvPicPr>
          <p:nvPr/>
        </p:nvPicPr>
        <p:blipFill>
          <a:blip r:embed="rId3"/>
          <a:stretch>
            <a:fillRect/>
          </a:stretch>
        </p:blipFill>
        <p:spPr>
          <a:xfrm>
            <a:off x="1572256" y="2046622"/>
            <a:ext cx="4739769" cy="2102459"/>
          </a:xfrm>
          <a:prstGeom prst="rect">
            <a:avLst/>
          </a:prstGeom>
        </p:spPr>
      </p:pic>
      <p:sp>
        <p:nvSpPr>
          <p:cNvPr id="7" name="Flecha abajo 6"/>
          <p:cNvSpPr/>
          <p:nvPr/>
        </p:nvSpPr>
        <p:spPr>
          <a:xfrm>
            <a:off x="5401290" y="3992716"/>
            <a:ext cx="360040" cy="576064"/>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EC">
              <a:solidFill>
                <a:prstClr val="white"/>
              </a:solidFill>
              <a:latin typeface="Calibri"/>
            </a:endParaRPr>
          </a:p>
        </p:txBody>
      </p:sp>
      <p:sp>
        <p:nvSpPr>
          <p:cNvPr id="8" name="Forma libre 7"/>
          <p:cNvSpPr/>
          <p:nvPr/>
        </p:nvSpPr>
        <p:spPr>
          <a:xfrm>
            <a:off x="2447027" y="4477110"/>
            <a:ext cx="1052423" cy="1207699"/>
          </a:xfrm>
          <a:custGeom>
            <a:avLst/>
            <a:gdLst>
              <a:gd name="connsiteX0" fmla="*/ 86265 w 1052423"/>
              <a:gd name="connsiteY0" fmla="*/ 43133 h 1207699"/>
              <a:gd name="connsiteX1" fmla="*/ 86265 w 1052423"/>
              <a:gd name="connsiteY1" fmla="*/ 43133 h 1207699"/>
              <a:gd name="connsiteX2" fmla="*/ 51759 w 1052423"/>
              <a:gd name="connsiteY2" fmla="*/ 120770 h 1207699"/>
              <a:gd name="connsiteX3" fmla="*/ 34506 w 1052423"/>
              <a:gd name="connsiteY3" fmla="*/ 172529 h 1207699"/>
              <a:gd name="connsiteX4" fmla="*/ 0 w 1052423"/>
              <a:gd name="connsiteY4" fmla="*/ 250166 h 1207699"/>
              <a:gd name="connsiteX5" fmla="*/ 8627 w 1052423"/>
              <a:gd name="connsiteY5" fmla="*/ 465827 h 1207699"/>
              <a:gd name="connsiteX6" fmla="*/ 25880 w 1052423"/>
              <a:gd name="connsiteY6" fmla="*/ 500333 h 1207699"/>
              <a:gd name="connsiteX7" fmla="*/ 43132 w 1052423"/>
              <a:gd name="connsiteY7" fmla="*/ 526212 h 1207699"/>
              <a:gd name="connsiteX8" fmla="*/ 103517 w 1052423"/>
              <a:gd name="connsiteY8" fmla="*/ 577970 h 1207699"/>
              <a:gd name="connsiteX9" fmla="*/ 129397 w 1052423"/>
              <a:gd name="connsiteY9" fmla="*/ 595223 h 1207699"/>
              <a:gd name="connsiteX10" fmla="*/ 163902 w 1052423"/>
              <a:gd name="connsiteY10" fmla="*/ 603849 h 1207699"/>
              <a:gd name="connsiteX11" fmla="*/ 155276 w 1052423"/>
              <a:gd name="connsiteY11" fmla="*/ 681487 h 1207699"/>
              <a:gd name="connsiteX12" fmla="*/ 138023 w 1052423"/>
              <a:gd name="connsiteY12" fmla="*/ 741872 h 1207699"/>
              <a:gd name="connsiteX13" fmla="*/ 129397 w 1052423"/>
              <a:gd name="connsiteY13" fmla="*/ 776378 h 1207699"/>
              <a:gd name="connsiteX14" fmla="*/ 138023 w 1052423"/>
              <a:gd name="connsiteY14" fmla="*/ 948906 h 1207699"/>
              <a:gd name="connsiteX15" fmla="*/ 155276 w 1052423"/>
              <a:gd name="connsiteY15" fmla="*/ 1017917 h 1207699"/>
              <a:gd name="connsiteX16" fmla="*/ 172529 w 1052423"/>
              <a:gd name="connsiteY16" fmla="*/ 1043797 h 1207699"/>
              <a:gd name="connsiteX17" fmla="*/ 189782 w 1052423"/>
              <a:gd name="connsiteY17" fmla="*/ 1104182 h 1207699"/>
              <a:gd name="connsiteX18" fmla="*/ 241540 w 1052423"/>
              <a:gd name="connsiteY18" fmla="*/ 1155940 h 1207699"/>
              <a:gd name="connsiteX19" fmla="*/ 276046 w 1052423"/>
              <a:gd name="connsiteY19" fmla="*/ 1164566 h 1207699"/>
              <a:gd name="connsiteX20" fmla="*/ 301925 w 1052423"/>
              <a:gd name="connsiteY20" fmla="*/ 1181819 h 1207699"/>
              <a:gd name="connsiteX21" fmla="*/ 345057 w 1052423"/>
              <a:gd name="connsiteY21" fmla="*/ 1190446 h 1207699"/>
              <a:gd name="connsiteX22" fmla="*/ 370936 w 1052423"/>
              <a:gd name="connsiteY22" fmla="*/ 1199072 h 1207699"/>
              <a:gd name="connsiteX23" fmla="*/ 422695 w 1052423"/>
              <a:gd name="connsiteY23" fmla="*/ 1207699 h 1207699"/>
              <a:gd name="connsiteX24" fmla="*/ 517585 w 1052423"/>
              <a:gd name="connsiteY24" fmla="*/ 1173193 h 1207699"/>
              <a:gd name="connsiteX25" fmla="*/ 569344 w 1052423"/>
              <a:gd name="connsiteY25" fmla="*/ 1138687 h 1207699"/>
              <a:gd name="connsiteX26" fmla="*/ 621102 w 1052423"/>
              <a:gd name="connsiteY26" fmla="*/ 1061049 h 1207699"/>
              <a:gd name="connsiteX27" fmla="*/ 638355 w 1052423"/>
              <a:gd name="connsiteY27" fmla="*/ 1035170 h 1207699"/>
              <a:gd name="connsiteX28" fmla="*/ 664234 w 1052423"/>
              <a:gd name="connsiteY28" fmla="*/ 983412 h 1207699"/>
              <a:gd name="connsiteX29" fmla="*/ 681487 w 1052423"/>
              <a:gd name="connsiteY29" fmla="*/ 862642 h 1207699"/>
              <a:gd name="connsiteX30" fmla="*/ 690114 w 1052423"/>
              <a:gd name="connsiteY30" fmla="*/ 836763 h 1207699"/>
              <a:gd name="connsiteX31" fmla="*/ 767751 w 1052423"/>
              <a:gd name="connsiteY31" fmla="*/ 793631 h 1207699"/>
              <a:gd name="connsiteX32" fmla="*/ 845389 w 1052423"/>
              <a:gd name="connsiteY32" fmla="*/ 785004 h 1207699"/>
              <a:gd name="connsiteX33" fmla="*/ 905774 w 1052423"/>
              <a:gd name="connsiteY33" fmla="*/ 767751 h 1207699"/>
              <a:gd name="connsiteX34" fmla="*/ 957532 w 1052423"/>
              <a:gd name="connsiteY34" fmla="*/ 733246 h 1207699"/>
              <a:gd name="connsiteX35" fmla="*/ 1000665 w 1052423"/>
              <a:gd name="connsiteY35" fmla="*/ 672861 h 1207699"/>
              <a:gd name="connsiteX36" fmla="*/ 1035170 w 1052423"/>
              <a:gd name="connsiteY36" fmla="*/ 621102 h 1207699"/>
              <a:gd name="connsiteX37" fmla="*/ 1052423 w 1052423"/>
              <a:gd name="connsiteY37" fmla="*/ 569344 h 1207699"/>
              <a:gd name="connsiteX38" fmla="*/ 1035170 w 1052423"/>
              <a:gd name="connsiteY38" fmla="*/ 465827 h 1207699"/>
              <a:gd name="connsiteX39" fmla="*/ 1017917 w 1052423"/>
              <a:gd name="connsiteY39" fmla="*/ 439948 h 1207699"/>
              <a:gd name="connsiteX40" fmla="*/ 1009291 w 1052423"/>
              <a:gd name="connsiteY40" fmla="*/ 414068 h 1207699"/>
              <a:gd name="connsiteX41" fmla="*/ 966159 w 1052423"/>
              <a:gd name="connsiteY41" fmla="*/ 362310 h 1207699"/>
              <a:gd name="connsiteX42" fmla="*/ 914400 w 1052423"/>
              <a:gd name="connsiteY42" fmla="*/ 327804 h 1207699"/>
              <a:gd name="connsiteX43" fmla="*/ 888521 w 1052423"/>
              <a:gd name="connsiteY43" fmla="*/ 310551 h 1207699"/>
              <a:gd name="connsiteX44" fmla="*/ 845389 w 1052423"/>
              <a:gd name="connsiteY44" fmla="*/ 293299 h 1207699"/>
              <a:gd name="connsiteX45" fmla="*/ 819510 w 1052423"/>
              <a:gd name="connsiteY45" fmla="*/ 276046 h 1207699"/>
              <a:gd name="connsiteX46" fmla="*/ 767751 w 1052423"/>
              <a:gd name="connsiteY46" fmla="*/ 258793 h 1207699"/>
              <a:gd name="connsiteX47" fmla="*/ 741872 w 1052423"/>
              <a:gd name="connsiteY47" fmla="*/ 250166 h 1207699"/>
              <a:gd name="connsiteX48" fmla="*/ 707366 w 1052423"/>
              <a:gd name="connsiteY48" fmla="*/ 232914 h 1207699"/>
              <a:gd name="connsiteX49" fmla="*/ 681487 w 1052423"/>
              <a:gd name="connsiteY49" fmla="*/ 224287 h 1207699"/>
              <a:gd name="connsiteX50" fmla="*/ 621102 w 1052423"/>
              <a:gd name="connsiteY50" fmla="*/ 189782 h 1207699"/>
              <a:gd name="connsiteX51" fmla="*/ 595223 w 1052423"/>
              <a:gd name="connsiteY51" fmla="*/ 181155 h 1207699"/>
              <a:gd name="connsiteX52" fmla="*/ 569344 w 1052423"/>
              <a:gd name="connsiteY52" fmla="*/ 163902 h 1207699"/>
              <a:gd name="connsiteX53" fmla="*/ 500332 w 1052423"/>
              <a:gd name="connsiteY53" fmla="*/ 120770 h 1207699"/>
              <a:gd name="connsiteX54" fmla="*/ 474453 w 1052423"/>
              <a:gd name="connsiteY54" fmla="*/ 94891 h 1207699"/>
              <a:gd name="connsiteX55" fmla="*/ 439948 w 1052423"/>
              <a:gd name="connsiteY55" fmla="*/ 77638 h 1207699"/>
              <a:gd name="connsiteX56" fmla="*/ 405442 w 1052423"/>
              <a:gd name="connsiteY56" fmla="*/ 51759 h 1207699"/>
              <a:gd name="connsiteX57" fmla="*/ 353683 w 1052423"/>
              <a:gd name="connsiteY57" fmla="*/ 34506 h 1207699"/>
              <a:gd name="connsiteX58" fmla="*/ 327804 w 1052423"/>
              <a:gd name="connsiteY58" fmla="*/ 17253 h 1207699"/>
              <a:gd name="connsiteX59" fmla="*/ 215661 w 1052423"/>
              <a:gd name="connsiteY59" fmla="*/ 8627 h 1207699"/>
              <a:gd name="connsiteX60" fmla="*/ 181155 w 1052423"/>
              <a:gd name="connsiteY60" fmla="*/ 0 h 1207699"/>
              <a:gd name="connsiteX61" fmla="*/ 69012 w 1052423"/>
              <a:gd name="connsiteY61" fmla="*/ 17253 h 1207699"/>
              <a:gd name="connsiteX62" fmla="*/ 86265 w 1052423"/>
              <a:gd name="connsiteY62" fmla="*/ 43133 h 1207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052423" h="1207699">
                <a:moveTo>
                  <a:pt x="86265" y="43133"/>
                </a:moveTo>
                <a:lnTo>
                  <a:pt x="86265" y="43133"/>
                </a:lnTo>
                <a:cubicBezTo>
                  <a:pt x="74763" y="69012"/>
                  <a:pt x="62277" y="94476"/>
                  <a:pt x="51759" y="120770"/>
                </a:cubicBezTo>
                <a:cubicBezTo>
                  <a:pt x="45005" y="137655"/>
                  <a:pt x="44594" y="157397"/>
                  <a:pt x="34506" y="172529"/>
                </a:cubicBezTo>
                <a:cubicBezTo>
                  <a:pt x="7165" y="213540"/>
                  <a:pt x="20532" y="188572"/>
                  <a:pt x="0" y="250166"/>
                </a:cubicBezTo>
                <a:cubicBezTo>
                  <a:pt x="2876" y="322053"/>
                  <a:pt x="1224" y="394264"/>
                  <a:pt x="8627" y="465827"/>
                </a:cubicBezTo>
                <a:cubicBezTo>
                  <a:pt x="9950" y="478618"/>
                  <a:pt x="19500" y="489168"/>
                  <a:pt x="25880" y="500333"/>
                </a:cubicBezTo>
                <a:cubicBezTo>
                  <a:pt x="31024" y="509335"/>
                  <a:pt x="36495" y="518248"/>
                  <a:pt x="43132" y="526212"/>
                </a:cubicBezTo>
                <a:cubicBezTo>
                  <a:pt x="61571" y="548338"/>
                  <a:pt x="80003" y="561174"/>
                  <a:pt x="103517" y="577970"/>
                </a:cubicBezTo>
                <a:cubicBezTo>
                  <a:pt x="111954" y="583996"/>
                  <a:pt x="119867" y="591139"/>
                  <a:pt x="129397" y="595223"/>
                </a:cubicBezTo>
                <a:cubicBezTo>
                  <a:pt x="140294" y="599893"/>
                  <a:pt x="152400" y="600974"/>
                  <a:pt x="163902" y="603849"/>
                </a:cubicBezTo>
                <a:cubicBezTo>
                  <a:pt x="161027" y="629728"/>
                  <a:pt x="159235" y="655751"/>
                  <a:pt x="155276" y="681487"/>
                </a:cubicBezTo>
                <a:cubicBezTo>
                  <a:pt x="150782" y="710697"/>
                  <a:pt x="145537" y="715573"/>
                  <a:pt x="138023" y="741872"/>
                </a:cubicBezTo>
                <a:cubicBezTo>
                  <a:pt x="134766" y="753272"/>
                  <a:pt x="132272" y="764876"/>
                  <a:pt x="129397" y="776378"/>
                </a:cubicBezTo>
                <a:cubicBezTo>
                  <a:pt x="132272" y="833887"/>
                  <a:pt x="131889" y="891653"/>
                  <a:pt x="138023" y="948906"/>
                </a:cubicBezTo>
                <a:cubicBezTo>
                  <a:pt x="140549" y="972483"/>
                  <a:pt x="142123" y="998188"/>
                  <a:pt x="155276" y="1017917"/>
                </a:cubicBezTo>
                <a:lnTo>
                  <a:pt x="172529" y="1043797"/>
                </a:lnTo>
                <a:cubicBezTo>
                  <a:pt x="173171" y="1046363"/>
                  <a:pt x="185221" y="1098318"/>
                  <a:pt x="189782" y="1104182"/>
                </a:cubicBezTo>
                <a:cubicBezTo>
                  <a:pt x="204761" y="1123441"/>
                  <a:pt x="217869" y="1150023"/>
                  <a:pt x="241540" y="1155940"/>
                </a:cubicBezTo>
                <a:lnTo>
                  <a:pt x="276046" y="1164566"/>
                </a:lnTo>
                <a:cubicBezTo>
                  <a:pt x="284672" y="1170317"/>
                  <a:pt x="292218" y="1178179"/>
                  <a:pt x="301925" y="1181819"/>
                </a:cubicBezTo>
                <a:cubicBezTo>
                  <a:pt x="315653" y="1186967"/>
                  <a:pt x="330833" y="1186890"/>
                  <a:pt x="345057" y="1190446"/>
                </a:cubicBezTo>
                <a:cubicBezTo>
                  <a:pt x="353878" y="1192651"/>
                  <a:pt x="362060" y="1197099"/>
                  <a:pt x="370936" y="1199072"/>
                </a:cubicBezTo>
                <a:cubicBezTo>
                  <a:pt x="388010" y="1202866"/>
                  <a:pt x="405442" y="1204823"/>
                  <a:pt x="422695" y="1207699"/>
                </a:cubicBezTo>
                <a:cubicBezTo>
                  <a:pt x="531158" y="1194140"/>
                  <a:pt x="460923" y="1217264"/>
                  <a:pt x="517585" y="1173193"/>
                </a:cubicBezTo>
                <a:cubicBezTo>
                  <a:pt x="533953" y="1160463"/>
                  <a:pt x="569344" y="1138687"/>
                  <a:pt x="569344" y="1138687"/>
                </a:cubicBezTo>
                <a:lnTo>
                  <a:pt x="621102" y="1061049"/>
                </a:lnTo>
                <a:cubicBezTo>
                  <a:pt x="626853" y="1052423"/>
                  <a:pt x="635076" y="1045006"/>
                  <a:pt x="638355" y="1035170"/>
                </a:cubicBezTo>
                <a:cubicBezTo>
                  <a:pt x="650261" y="999456"/>
                  <a:pt x="641938" y="1016857"/>
                  <a:pt x="664234" y="983412"/>
                </a:cubicBezTo>
                <a:cubicBezTo>
                  <a:pt x="669601" y="935114"/>
                  <a:pt x="670502" y="906581"/>
                  <a:pt x="681487" y="862642"/>
                </a:cubicBezTo>
                <a:cubicBezTo>
                  <a:pt x="683692" y="853820"/>
                  <a:pt x="683684" y="843193"/>
                  <a:pt x="690114" y="836763"/>
                </a:cubicBezTo>
                <a:cubicBezTo>
                  <a:pt x="704937" y="821940"/>
                  <a:pt x="741716" y="797970"/>
                  <a:pt x="767751" y="793631"/>
                </a:cubicBezTo>
                <a:cubicBezTo>
                  <a:pt x="793435" y="789350"/>
                  <a:pt x="819510" y="787880"/>
                  <a:pt x="845389" y="785004"/>
                </a:cubicBezTo>
                <a:cubicBezTo>
                  <a:pt x="849995" y="783853"/>
                  <a:pt x="898346" y="772703"/>
                  <a:pt x="905774" y="767751"/>
                </a:cubicBezTo>
                <a:cubicBezTo>
                  <a:pt x="970388" y="724674"/>
                  <a:pt x="896001" y="753756"/>
                  <a:pt x="957532" y="733246"/>
                </a:cubicBezTo>
                <a:cubicBezTo>
                  <a:pt x="1013630" y="649097"/>
                  <a:pt x="925756" y="779873"/>
                  <a:pt x="1000665" y="672861"/>
                </a:cubicBezTo>
                <a:cubicBezTo>
                  <a:pt x="1012556" y="655874"/>
                  <a:pt x="1028613" y="640773"/>
                  <a:pt x="1035170" y="621102"/>
                </a:cubicBezTo>
                <a:lnTo>
                  <a:pt x="1052423" y="569344"/>
                </a:lnTo>
                <a:cubicBezTo>
                  <a:pt x="1049689" y="544738"/>
                  <a:pt x="1049623" y="494733"/>
                  <a:pt x="1035170" y="465827"/>
                </a:cubicBezTo>
                <a:cubicBezTo>
                  <a:pt x="1030533" y="456554"/>
                  <a:pt x="1023668" y="448574"/>
                  <a:pt x="1017917" y="439948"/>
                </a:cubicBezTo>
                <a:cubicBezTo>
                  <a:pt x="1015042" y="431321"/>
                  <a:pt x="1013358" y="422201"/>
                  <a:pt x="1009291" y="414068"/>
                </a:cubicBezTo>
                <a:cubicBezTo>
                  <a:pt x="1000230" y="395945"/>
                  <a:pt x="981767" y="374450"/>
                  <a:pt x="966159" y="362310"/>
                </a:cubicBezTo>
                <a:cubicBezTo>
                  <a:pt x="949791" y="349580"/>
                  <a:pt x="931653" y="339306"/>
                  <a:pt x="914400" y="327804"/>
                </a:cubicBezTo>
                <a:cubicBezTo>
                  <a:pt x="905774" y="322053"/>
                  <a:pt x="898147" y="314401"/>
                  <a:pt x="888521" y="310551"/>
                </a:cubicBezTo>
                <a:cubicBezTo>
                  <a:pt x="874144" y="304800"/>
                  <a:pt x="859239" y="300224"/>
                  <a:pt x="845389" y="293299"/>
                </a:cubicBezTo>
                <a:cubicBezTo>
                  <a:pt x="836116" y="288663"/>
                  <a:pt x="828984" y="280257"/>
                  <a:pt x="819510" y="276046"/>
                </a:cubicBezTo>
                <a:cubicBezTo>
                  <a:pt x="802891" y="268660"/>
                  <a:pt x="785004" y="264544"/>
                  <a:pt x="767751" y="258793"/>
                </a:cubicBezTo>
                <a:cubicBezTo>
                  <a:pt x="759125" y="255917"/>
                  <a:pt x="750005" y="254232"/>
                  <a:pt x="741872" y="250166"/>
                </a:cubicBezTo>
                <a:cubicBezTo>
                  <a:pt x="730370" y="244415"/>
                  <a:pt x="719186" y="237980"/>
                  <a:pt x="707366" y="232914"/>
                </a:cubicBezTo>
                <a:cubicBezTo>
                  <a:pt x="699008" y="229332"/>
                  <a:pt x="689620" y="228354"/>
                  <a:pt x="681487" y="224287"/>
                </a:cubicBezTo>
                <a:cubicBezTo>
                  <a:pt x="594862" y="180973"/>
                  <a:pt x="726956" y="235147"/>
                  <a:pt x="621102" y="189782"/>
                </a:cubicBezTo>
                <a:cubicBezTo>
                  <a:pt x="612744" y="186200"/>
                  <a:pt x="603356" y="185222"/>
                  <a:pt x="595223" y="181155"/>
                </a:cubicBezTo>
                <a:cubicBezTo>
                  <a:pt x="585950" y="176518"/>
                  <a:pt x="578346" y="169046"/>
                  <a:pt x="569344" y="163902"/>
                </a:cubicBezTo>
                <a:cubicBezTo>
                  <a:pt x="525162" y="138655"/>
                  <a:pt x="541567" y="156114"/>
                  <a:pt x="500332" y="120770"/>
                </a:cubicBezTo>
                <a:cubicBezTo>
                  <a:pt x="491069" y="112831"/>
                  <a:pt x="484380" y="101982"/>
                  <a:pt x="474453" y="94891"/>
                </a:cubicBezTo>
                <a:cubicBezTo>
                  <a:pt x="463989" y="87417"/>
                  <a:pt x="450853" y="84453"/>
                  <a:pt x="439948" y="77638"/>
                </a:cubicBezTo>
                <a:cubicBezTo>
                  <a:pt x="427756" y="70018"/>
                  <a:pt x="418302" y="58189"/>
                  <a:pt x="405442" y="51759"/>
                </a:cubicBezTo>
                <a:cubicBezTo>
                  <a:pt x="389176" y="43626"/>
                  <a:pt x="368815" y="44594"/>
                  <a:pt x="353683" y="34506"/>
                </a:cubicBezTo>
                <a:cubicBezTo>
                  <a:pt x="345057" y="28755"/>
                  <a:pt x="337994" y="19164"/>
                  <a:pt x="327804" y="17253"/>
                </a:cubicBezTo>
                <a:cubicBezTo>
                  <a:pt x="290955" y="10344"/>
                  <a:pt x="253042" y="11502"/>
                  <a:pt x="215661" y="8627"/>
                </a:cubicBezTo>
                <a:cubicBezTo>
                  <a:pt x="204159" y="5751"/>
                  <a:pt x="193011" y="0"/>
                  <a:pt x="181155" y="0"/>
                </a:cubicBezTo>
                <a:cubicBezTo>
                  <a:pt x="114440" y="0"/>
                  <a:pt x="113308" y="2488"/>
                  <a:pt x="69012" y="17253"/>
                </a:cubicBezTo>
                <a:lnTo>
                  <a:pt x="86265" y="43133"/>
                </a:lnTo>
                <a:close/>
              </a:path>
            </a:pathLst>
          </a:cu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prstClr val="white"/>
              </a:solidFill>
              <a:latin typeface="Calibri"/>
            </a:endParaRPr>
          </a:p>
        </p:txBody>
      </p:sp>
      <p:grpSp>
        <p:nvGrpSpPr>
          <p:cNvPr id="9" name="Grupo 8"/>
          <p:cNvGrpSpPr/>
          <p:nvPr/>
        </p:nvGrpSpPr>
        <p:grpSpPr>
          <a:xfrm>
            <a:off x="1585812" y="3717032"/>
            <a:ext cx="3502076" cy="2763012"/>
            <a:chOff x="1585812" y="3717032"/>
            <a:chExt cx="3502076" cy="2763012"/>
          </a:xfrm>
        </p:grpSpPr>
        <p:pic>
          <p:nvPicPr>
            <p:cNvPr id="10" name="Imagen 9"/>
            <p:cNvPicPr>
              <a:picLocks noChangeAspect="1"/>
            </p:cNvPicPr>
            <p:nvPr/>
          </p:nvPicPr>
          <p:blipFill>
            <a:blip r:embed="rId4"/>
            <a:stretch>
              <a:fillRect/>
            </a:stretch>
          </p:blipFill>
          <p:spPr>
            <a:xfrm>
              <a:off x="1585812" y="3717032"/>
              <a:ext cx="2448850" cy="2763012"/>
            </a:xfrm>
            <a:prstGeom prst="rect">
              <a:avLst/>
            </a:prstGeom>
          </p:spPr>
        </p:pic>
        <p:sp>
          <p:nvSpPr>
            <p:cNvPr id="11" name="Elipse 10"/>
            <p:cNvSpPr/>
            <p:nvPr/>
          </p:nvSpPr>
          <p:spPr>
            <a:xfrm>
              <a:off x="4799856" y="5080958"/>
              <a:ext cx="288032" cy="292258"/>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prstClr val="white"/>
                </a:solidFill>
                <a:latin typeface="Calibri"/>
              </a:endParaRPr>
            </a:p>
          </p:txBody>
        </p:sp>
        <p:cxnSp>
          <p:nvCxnSpPr>
            <p:cNvPr id="12" name="Conector recto 11"/>
            <p:cNvCxnSpPr>
              <a:endCxn id="11" idx="0"/>
            </p:cNvCxnSpPr>
            <p:nvPr/>
          </p:nvCxnSpPr>
          <p:spPr>
            <a:xfrm>
              <a:off x="3575720" y="4280748"/>
              <a:ext cx="1368152" cy="800210"/>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Conector recto 12"/>
            <p:cNvCxnSpPr>
              <a:endCxn id="11" idx="4"/>
            </p:cNvCxnSpPr>
            <p:nvPr/>
          </p:nvCxnSpPr>
          <p:spPr>
            <a:xfrm flipV="1">
              <a:off x="3448570" y="5373216"/>
              <a:ext cx="1495302" cy="746012"/>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4" name="Elipse 13"/>
          <p:cNvSpPr/>
          <p:nvPr/>
        </p:nvSpPr>
        <p:spPr>
          <a:xfrm>
            <a:off x="1676618" y="4050032"/>
            <a:ext cx="2331150" cy="2259288"/>
          </a:xfrm>
          <a:prstGeom prst="ellipse">
            <a:avLst/>
          </a:prstGeom>
          <a:noFill/>
          <a:ln w="349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prstClr val="white"/>
              </a:solidFill>
              <a:latin typeface="Calibri"/>
            </a:endParaRPr>
          </a:p>
        </p:txBody>
      </p:sp>
      <p:sp>
        <p:nvSpPr>
          <p:cNvPr id="15" name="Rectángulo 14"/>
          <p:cNvSpPr/>
          <p:nvPr/>
        </p:nvSpPr>
        <p:spPr>
          <a:xfrm>
            <a:off x="4923197" y="3191358"/>
            <a:ext cx="4176464" cy="45719"/>
          </a:xfrm>
          <a:prstGeom prst="rect">
            <a:avLst/>
          </a:prstGeom>
          <a:solidFill>
            <a:srgbClr val="75B743"/>
          </a:solidFill>
          <a:ln>
            <a:solidFill>
              <a:srgbClr val="75B7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16" name="Imagen 15"/>
          <p:cNvPicPr>
            <a:picLocks noChangeAspect="1"/>
          </p:cNvPicPr>
          <p:nvPr/>
        </p:nvPicPr>
        <p:blipFill>
          <a:blip r:embed="rId5"/>
          <a:stretch>
            <a:fillRect/>
          </a:stretch>
        </p:blipFill>
        <p:spPr>
          <a:xfrm>
            <a:off x="8337262" y="3662270"/>
            <a:ext cx="2193324" cy="973622"/>
          </a:xfrm>
          <a:prstGeom prst="rect">
            <a:avLst/>
          </a:prstGeom>
        </p:spPr>
      </p:pic>
      <p:sp>
        <p:nvSpPr>
          <p:cNvPr id="17" name="Flecha abajo 16"/>
          <p:cNvSpPr/>
          <p:nvPr/>
        </p:nvSpPr>
        <p:spPr>
          <a:xfrm>
            <a:off x="9082088" y="3191358"/>
            <a:ext cx="85725" cy="375755"/>
          </a:xfrm>
          <a:prstGeom prst="downArrow">
            <a:avLst/>
          </a:prstGeom>
          <a:solidFill>
            <a:srgbClr val="75B743"/>
          </a:solidFill>
          <a:ln>
            <a:solidFill>
              <a:srgbClr val="75B743"/>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s-EC"/>
          </a:p>
        </p:txBody>
      </p:sp>
      <p:grpSp>
        <p:nvGrpSpPr>
          <p:cNvPr id="18" name="Grupo 17"/>
          <p:cNvGrpSpPr/>
          <p:nvPr/>
        </p:nvGrpSpPr>
        <p:grpSpPr>
          <a:xfrm>
            <a:off x="2447027" y="4501470"/>
            <a:ext cx="1074576" cy="1213342"/>
            <a:chOff x="2447027" y="4501470"/>
            <a:chExt cx="1074576" cy="1213342"/>
          </a:xfrm>
        </p:grpSpPr>
        <p:sp>
          <p:nvSpPr>
            <p:cNvPr id="19" name="Elipse 18"/>
            <p:cNvSpPr/>
            <p:nvPr/>
          </p:nvSpPr>
          <p:spPr>
            <a:xfrm>
              <a:off x="2447027" y="4501470"/>
              <a:ext cx="530510" cy="519357"/>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0" name="Elipse 19"/>
            <p:cNvSpPr/>
            <p:nvPr/>
          </p:nvSpPr>
          <p:spPr>
            <a:xfrm>
              <a:off x="2544982" y="5195455"/>
              <a:ext cx="530510" cy="519357"/>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1" name="Elipse 20"/>
            <p:cNvSpPr/>
            <p:nvPr/>
          </p:nvSpPr>
          <p:spPr>
            <a:xfrm>
              <a:off x="2991093" y="4769277"/>
              <a:ext cx="530510" cy="519357"/>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spTree>
    <p:extLst>
      <p:ext uri="{BB962C8B-B14F-4D97-AF65-F5344CB8AC3E}">
        <p14:creationId xmlns:p14="http://schemas.microsoft.com/office/powerpoint/2010/main" val="960148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3960691" y="3146453"/>
            <a:ext cx="4296375" cy="3151315"/>
          </a:xfrm>
          <a:prstGeom prst="rect">
            <a:avLst/>
          </a:prstGeom>
        </p:spPr>
      </p:pic>
      <p:sp>
        <p:nvSpPr>
          <p:cNvPr id="5" name="Título 1"/>
          <p:cNvSpPr txBox="1">
            <a:spLocks/>
          </p:cNvSpPr>
          <p:nvPr/>
        </p:nvSpPr>
        <p:spPr>
          <a:xfrm>
            <a:off x="1041896" y="436891"/>
            <a:ext cx="7227771" cy="5300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b="1" kern="1200">
                <a:solidFill>
                  <a:srgbClr val="646E78"/>
                </a:solidFill>
                <a:latin typeface="+mj-lt"/>
                <a:ea typeface="+mj-ea"/>
                <a:cs typeface="+mj-cs"/>
              </a:defRPr>
            </a:lvl1pPr>
          </a:lstStyle>
          <a:p>
            <a:r>
              <a:rPr lang="es-EC" sz="2000" dirty="0" smtClean="0">
                <a:solidFill>
                  <a:schemeClr val="tx2"/>
                </a:solidFill>
                <a:latin typeface="Century Gothic" panose="020B0502020202020204" pitchFamily="34" charset="0"/>
                <a:cs typeface="Arial" panose="020B0604020202020204" pitchFamily="34" charset="0"/>
              </a:rPr>
              <a:t>¿Utiliza en sus cultivos fertilizantes orgánicos ?</a:t>
            </a:r>
            <a:endParaRPr lang="es-ES_tradnl" sz="2000" dirty="0">
              <a:solidFill>
                <a:schemeClr val="tx2"/>
              </a:solidFill>
              <a:latin typeface="Century Gothic" panose="020B0502020202020204" pitchFamily="34" charset="0"/>
              <a:cs typeface="Arial" panose="020B0604020202020204" pitchFamily="34" charset="0"/>
            </a:endParaRPr>
          </a:p>
        </p:txBody>
      </p:sp>
      <p:sp>
        <p:nvSpPr>
          <p:cNvPr id="6" name="18 Rectángulo"/>
          <p:cNvSpPr/>
          <p:nvPr/>
        </p:nvSpPr>
        <p:spPr>
          <a:xfrm>
            <a:off x="2025429" y="1536299"/>
            <a:ext cx="8563743" cy="523220"/>
          </a:xfrm>
          <a:prstGeom prst="rect">
            <a:avLst/>
          </a:prstGeom>
          <a:ln/>
        </p:spPr>
        <p:style>
          <a:lnRef idx="3">
            <a:schemeClr val="lt1"/>
          </a:lnRef>
          <a:fillRef idx="1">
            <a:schemeClr val="accent3"/>
          </a:fillRef>
          <a:effectRef idx="1">
            <a:schemeClr val="accent3"/>
          </a:effectRef>
          <a:fontRef idx="minor">
            <a:schemeClr val="lt1"/>
          </a:fontRef>
        </p:style>
        <p:txBody>
          <a:bodyPr wrap="square">
            <a:spAutoFit/>
          </a:bodyPr>
          <a:lstStyle/>
          <a:p>
            <a:pPr algn="ctr" defTabSz="451491"/>
            <a:r>
              <a:rPr lang="es-EC" sz="1400" b="1" dirty="0">
                <a:solidFill>
                  <a:prstClr val="white"/>
                </a:solidFill>
                <a:latin typeface="Century Gothic" panose="020B0502020202020204" pitchFamily="34" charset="0"/>
              </a:rPr>
              <a:t>Fertilizante Orgánico </a:t>
            </a:r>
            <a:r>
              <a:rPr lang="es-EC" altLang="es-EC" sz="1400" dirty="0">
                <a:solidFill>
                  <a:prstClr val="white"/>
                </a:solidFill>
                <a:latin typeface="Century Gothic" panose="020B0502020202020204" pitchFamily="34" charset="0"/>
              </a:rPr>
              <a:t>materiales de origen animal o vegetal que sirven para mejorar la calidad del suelo y para fertilizar los cultivos</a:t>
            </a:r>
            <a:endParaRPr lang="es-EC" sz="1400" dirty="0">
              <a:solidFill>
                <a:prstClr val="white"/>
              </a:solidFill>
              <a:latin typeface="Century Gothic" panose="020B0502020202020204" pitchFamily="34" charset="0"/>
            </a:endParaRPr>
          </a:p>
        </p:txBody>
      </p:sp>
      <p:sp>
        <p:nvSpPr>
          <p:cNvPr id="7" name="Rectángulo 5"/>
          <p:cNvSpPr>
            <a:spLocks noChangeArrowheads="1"/>
          </p:cNvSpPr>
          <p:nvPr/>
        </p:nvSpPr>
        <p:spPr bwMode="auto">
          <a:xfrm>
            <a:off x="2025429" y="2256379"/>
            <a:ext cx="8563742" cy="523220"/>
          </a:xfrm>
          <a:prstGeom prst="rect">
            <a:avLst/>
          </a:prstGeom>
          <a:ln w="15875"/>
        </p:spPr>
        <p:style>
          <a:lnRef idx="2">
            <a:schemeClr val="accent3"/>
          </a:lnRef>
          <a:fillRef idx="1">
            <a:schemeClr val="lt1"/>
          </a:fillRef>
          <a:effectRef idx="0">
            <a:schemeClr val="accent3"/>
          </a:effectRef>
          <a:fontRef idx="minor">
            <a:schemeClr val="dk1"/>
          </a:fontRef>
        </p:style>
        <p:txBody>
          <a:bodyPr wrap="square">
            <a:spAutoFit/>
          </a:bodyPr>
          <a:lstStyle/>
          <a:p>
            <a:pPr algn="just" defTabSz="451491"/>
            <a:r>
              <a:rPr lang="es-EC" sz="1400" b="1" dirty="0">
                <a:solidFill>
                  <a:prstClr val="black"/>
                </a:solidFill>
                <a:latin typeface="Century Gothic" panose="020B0502020202020204" pitchFamily="34" charset="0"/>
              </a:rPr>
              <a:t>EL OBJETIVO</a:t>
            </a:r>
            <a:r>
              <a:rPr lang="es-EC" sz="1400" dirty="0">
                <a:solidFill>
                  <a:prstClr val="black"/>
                </a:solidFill>
                <a:latin typeface="Century Gothic" panose="020B0502020202020204" pitchFamily="34" charset="0"/>
              </a:rPr>
              <a:t>: Conocer </a:t>
            </a:r>
            <a:r>
              <a:rPr lang="es-ES" sz="1400" dirty="0">
                <a:solidFill>
                  <a:prstClr val="black"/>
                </a:solidFill>
                <a:latin typeface="Century Gothic" panose="020B0502020202020204" pitchFamily="34" charset="0"/>
              </a:rPr>
              <a:t>la cantidad TOTAL de abono o abonos de origen  animal (ESTIÉRCOL /ES) con o sin desperdicios usados en cada uno de los cultivos. </a:t>
            </a:r>
          </a:p>
        </p:txBody>
      </p:sp>
      <p:sp>
        <p:nvSpPr>
          <p:cNvPr id="8" name="2 Rectángulo"/>
          <p:cNvSpPr/>
          <p:nvPr/>
        </p:nvSpPr>
        <p:spPr>
          <a:xfrm>
            <a:off x="1134493" y="979490"/>
            <a:ext cx="4049507" cy="338554"/>
          </a:xfrm>
          <a:prstGeom prst="rect">
            <a:avLst/>
          </a:prstGeom>
        </p:spPr>
        <p:txBody>
          <a:bodyPr wrap="none">
            <a:spAutoFit/>
          </a:bodyPr>
          <a:lstStyle/>
          <a:p>
            <a:pPr marL="277920" indent="-277920" algn="ctr" defTabSz="451491"/>
            <a:r>
              <a:rPr lang="es-MX" sz="1600" b="1" dirty="0">
                <a:solidFill>
                  <a:schemeClr val="bg2">
                    <a:lumMod val="50000"/>
                  </a:schemeClr>
                </a:solidFill>
                <a:latin typeface="Century Gothic" panose="020B0502020202020204" pitchFamily="34" charset="0"/>
              </a:rPr>
              <a:t>Entre </a:t>
            </a:r>
            <a:r>
              <a:rPr lang="es-MX" sz="1600" b="1" dirty="0" smtClean="0">
                <a:solidFill>
                  <a:schemeClr val="bg2">
                    <a:lumMod val="50000"/>
                  </a:schemeClr>
                </a:solidFill>
                <a:latin typeface="Century Gothic" panose="020B0502020202020204" pitchFamily="34" charset="0"/>
              </a:rPr>
              <a:t>el </a:t>
            </a:r>
            <a:r>
              <a:rPr lang="es-MX" sz="1600" b="1" dirty="0">
                <a:solidFill>
                  <a:schemeClr val="bg2">
                    <a:lumMod val="50000"/>
                  </a:schemeClr>
                </a:solidFill>
                <a:latin typeface="Century Gothic" panose="020B0502020202020204" pitchFamily="34" charset="0"/>
              </a:rPr>
              <a:t>1 de enero al 31 de diciembre</a:t>
            </a:r>
          </a:p>
        </p:txBody>
      </p:sp>
      <p:sp>
        <p:nvSpPr>
          <p:cNvPr id="9" name="5 Rectángulo"/>
          <p:cNvSpPr/>
          <p:nvPr/>
        </p:nvSpPr>
        <p:spPr>
          <a:xfrm>
            <a:off x="927603" y="4195252"/>
            <a:ext cx="2896581" cy="122713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C" sz="1600" dirty="0">
                <a:solidFill>
                  <a:prstClr val="black"/>
                </a:solidFill>
                <a:latin typeface="Century Gothic" panose="020B0502020202020204" pitchFamily="34" charset="0"/>
              </a:rPr>
              <a:t>Registre la cantidad total de abono usada en el cultivo y su respectiva unidad de medida</a:t>
            </a:r>
          </a:p>
        </p:txBody>
      </p:sp>
      <p:sp>
        <p:nvSpPr>
          <p:cNvPr id="10" name="30 Rectángulo"/>
          <p:cNvSpPr/>
          <p:nvPr/>
        </p:nvSpPr>
        <p:spPr>
          <a:xfrm>
            <a:off x="8511908" y="3234553"/>
            <a:ext cx="3029682" cy="77264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C" sz="1600" dirty="0">
                <a:solidFill>
                  <a:prstClr val="black"/>
                </a:solidFill>
                <a:latin typeface="Century Gothic" panose="020B0502020202020204" pitchFamily="34" charset="0"/>
              </a:rPr>
              <a:t>Ejemplos de distintos abonos </a:t>
            </a:r>
          </a:p>
        </p:txBody>
      </p:sp>
      <p:sp>
        <p:nvSpPr>
          <p:cNvPr id="11" name="32 Rectángulo"/>
          <p:cNvSpPr/>
          <p:nvPr/>
        </p:nvSpPr>
        <p:spPr>
          <a:xfrm>
            <a:off x="8500939" y="5183982"/>
            <a:ext cx="3511689" cy="913549"/>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C" sz="1600" dirty="0">
                <a:solidFill>
                  <a:prstClr val="black"/>
                </a:solidFill>
                <a:latin typeface="Century Gothic" panose="020B0502020202020204" pitchFamily="34" charset="0"/>
              </a:rPr>
              <a:t>Registre la cantidad  total usada es decir la suma de todas las aplicaciones realizadas</a:t>
            </a:r>
          </a:p>
        </p:txBody>
      </p:sp>
      <p:cxnSp>
        <p:nvCxnSpPr>
          <p:cNvPr id="12" name="48 Conector recto de flecha"/>
          <p:cNvCxnSpPr>
            <a:cxnSpLocks/>
          </p:cNvCxnSpPr>
          <p:nvPr/>
        </p:nvCxnSpPr>
        <p:spPr>
          <a:xfrm>
            <a:off x="3734033" y="5132467"/>
            <a:ext cx="1580409" cy="1032837"/>
          </a:xfrm>
          <a:prstGeom prst="straightConnector1">
            <a:avLst/>
          </a:prstGeom>
          <a:ln w="15875"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50 Conector recto de flecha"/>
          <p:cNvCxnSpPr/>
          <p:nvPr/>
        </p:nvCxnSpPr>
        <p:spPr>
          <a:xfrm>
            <a:off x="3534657" y="5437754"/>
            <a:ext cx="1167324" cy="802158"/>
          </a:xfrm>
          <a:prstGeom prst="straightConnector1">
            <a:avLst/>
          </a:prstGeom>
          <a:ln w="15875"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48 Conector recto de flecha"/>
          <p:cNvCxnSpPr/>
          <p:nvPr/>
        </p:nvCxnSpPr>
        <p:spPr>
          <a:xfrm flipH="1">
            <a:off x="7564834" y="3768547"/>
            <a:ext cx="929368" cy="0"/>
          </a:xfrm>
          <a:prstGeom prst="straightConnector1">
            <a:avLst/>
          </a:prstGeom>
          <a:ln w="15875"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48 Conector recto de flecha"/>
          <p:cNvCxnSpPr/>
          <p:nvPr/>
        </p:nvCxnSpPr>
        <p:spPr>
          <a:xfrm flipH="1" flipV="1">
            <a:off x="7708851" y="5373876"/>
            <a:ext cx="802253" cy="266880"/>
          </a:xfrm>
          <a:prstGeom prst="straightConnector1">
            <a:avLst/>
          </a:prstGeom>
          <a:ln w="15875"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730677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0 Rectángulo"/>
          <p:cNvSpPr/>
          <p:nvPr/>
        </p:nvSpPr>
        <p:spPr>
          <a:xfrm>
            <a:off x="1839224" y="1627537"/>
            <a:ext cx="9191250" cy="829835"/>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s-EC">
              <a:solidFill>
                <a:prstClr val="white"/>
              </a:solidFill>
              <a:latin typeface="Calibri"/>
            </a:endParaRPr>
          </a:p>
        </p:txBody>
      </p:sp>
      <p:sp>
        <p:nvSpPr>
          <p:cNvPr id="5" name="Título 1"/>
          <p:cNvSpPr>
            <a:spLocks noGrp="1"/>
          </p:cNvSpPr>
          <p:nvPr>
            <p:ph type="title"/>
          </p:nvPr>
        </p:nvSpPr>
        <p:spPr>
          <a:xfrm>
            <a:off x="1093412" y="604317"/>
            <a:ext cx="7227771" cy="530024"/>
          </a:xfrm>
        </p:spPr>
        <p:txBody>
          <a:bodyPr>
            <a:normAutofit fontScale="90000"/>
          </a:bodyPr>
          <a:lstStyle/>
          <a:p>
            <a:r>
              <a:rPr lang="es-EC" sz="2600" dirty="0">
                <a:solidFill>
                  <a:schemeClr val="tx2"/>
                </a:solidFill>
                <a:latin typeface="Century Gothic" panose="020B0502020202020204" pitchFamily="34" charset="0"/>
                <a:cs typeface="Arial" panose="020B0604020202020204" pitchFamily="34" charset="0"/>
              </a:rPr>
              <a:t>¿Utiliza en sus cultivos fertilizantes orgánicos ?</a:t>
            </a:r>
            <a:r>
              <a:rPr lang="es-EC" sz="1800" dirty="0">
                <a:solidFill>
                  <a:schemeClr val="tx2"/>
                </a:solidFill>
                <a:latin typeface="Century Gothic" panose="020B0502020202020204" pitchFamily="34" charset="0"/>
              </a:rPr>
              <a:t/>
            </a:r>
            <a:br>
              <a:rPr lang="es-EC" sz="1800" dirty="0">
                <a:solidFill>
                  <a:schemeClr val="tx2"/>
                </a:solidFill>
                <a:latin typeface="Century Gothic" panose="020B0502020202020204" pitchFamily="34" charset="0"/>
              </a:rPr>
            </a:br>
            <a:endParaRPr lang="es-ES_tradnl" sz="1800" dirty="0">
              <a:solidFill>
                <a:schemeClr val="tx2"/>
              </a:solidFill>
              <a:latin typeface="Century Gothic" panose="020B0502020202020204" pitchFamily="34" charset="0"/>
              <a:cs typeface="Arial" panose="020B0604020202020204" pitchFamily="34" charset="0"/>
            </a:endParaRPr>
          </a:p>
        </p:txBody>
      </p:sp>
      <p:sp>
        <p:nvSpPr>
          <p:cNvPr id="6" name="7 Rectángulo"/>
          <p:cNvSpPr/>
          <p:nvPr/>
        </p:nvSpPr>
        <p:spPr>
          <a:xfrm>
            <a:off x="3165949" y="5285541"/>
            <a:ext cx="4043551" cy="954107"/>
          </a:xfrm>
          <a:prstGeom prst="rect">
            <a:avLst/>
          </a:prstGeom>
        </p:spPr>
        <p:txBody>
          <a:bodyPr wrap="square">
            <a:spAutoFit/>
          </a:bodyPr>
          <a:lstStyle/>
          <a:p>
            <a:pPr algn="just" defTabSz="451491"/>
            <a:r>
              <a:rPr lang="es-EC" sz="1400" b="1" dirty="0">
                <a:solidFill>
                  <a:prstClr val="black"/>
                </a:solidFill>
                <a:latin typeface="Century Gothic" panose="020B0502020202020204" pitchFamily="34" charset="0"/>
              </a:rPr>
              <a:t>Guano: </a:t>
            </a:r>
            <a:r>
              <a:rPr lang="es-EC" sz="1400" dirty="0">
                <a:solidFill>
                  <a:prstClr val="black"/>
                </a:solidFill>
                <a:latin typeface="Century Gothic" panose="020B0502020202020204" pitchFamily="34" charset="0"/>
              </a:rPr>
              <a:t>se refiere a cualquier excremento de aves, focas o murciélagos que tenga valor para los seres humanos como fertilizante.</a:t>
            </a:r>
          </a:p>
        </p:txBody>
      </p:sp>
      <p:sp>
        <p:nvSpPr>
          <p:cNvPr id="7" name="8 Rectángulo"/>
          <p:cNvSpPr/>
          <p:nvPr/>
        </p:nvSpPr>
        <p:spPr>
          <a:xfrm>
            <a:off x="3067978" y="2855853"/>
            <a:ext cx="4260340" cy="738664"/>
          </a:xfrm>
          <a:prstGeom prst="rect">
            <a:avLst/>
          </a:prstGeom>
        </p:spPr>
        <p:txBody>
          <a:bodyPr wrap="square">
            <a:spAutoFit/>
          </a:bodyPr>
          <a:lstStyle/>
          <a:p>
            <a:pPr algn="just" defTabSz="451491"/>
            <a:r>
              <a:rPr lang="es-EC" sz="1400" b="1" dirty="0">
                <a:solidFill>
                  <a:prstClr val="black"/>
                </a:solidFill>
                <a:latin typeface="Century Gothic" panose="020B0502020202020204" pitchFamily="34" charset="0"/>
              </a:rPr>
              <a:t>Estiércol de ganado: </a:t>
            </a:r>
            <a:r>
              <a:rPr lang="es-EC" sz="1400" dirty="0">
                <a:solidFill>
                  <a:prstClr val="black"/>
                </a:solidFill>
                <a:latin typeface="Century Gothic" panose="020B0502020202020204" pitchFamily="34" charset="0"/>
              </a:rPr>
              <a:t>se refiere a la cantidad total de abono animal con o sin desperdicios derivado de distintas especies de ganado</a:t>
            </a:r>
          </a:p>
        </p:txBody>
      </p:sp>
      <p:sp>
        <p:nvSpPr>
          <p:cNvPr id="8" name="9 Rectángulo"/>
          <p:cNvSpPr/>
          <p:nvPr/>
        </p:nvSpPr>
        <p:spPr>
          <a:xfrm>
            <a:off x="3067978" y="3989979"/>
            <a:ext cx="4260340" cy="954107"/>
          </a:xfrm>
          <a:prstGeom prst="rect">
            <a:avLst/>
          </a:prstGeom>
        </p:spPr>
        <p:txBody>
          <a:bodyPr wrap="square">
            <a:spAutoFit/>
          </a:bodyPr>
          <a:lstStyle/>
          <a:p>
            <a:pPr algn="just" defTabSz="451491"/>
            <a:r>
              <a:rPr lang="es-EC" sz="1400" b="1" dirty="0">
                <a:solidFill>
                  <a:prstClr val="black"/>
                </a:solidFill>
                <a:latin typeface="Century Gothic" panose="020B0502020202020204" pitchFamily="34" charset="0"/>
              </a:rPr>
              <a:t>Gallinaza </a:t>
            </a:r>
            <a:r>
              <a:rPr lang="es-EC" sz="1400" dirty="0">
                <a:solidFill>
                  <a:prstClr val="black"/>
                </a:solidFill>
                <a:latin typeface="Century Gothic" panose="020B0502020202020204" pitchFamily="34" charset="0"/>
              </a:rPr>
              <a:t>es el estiércol de las gallinas que se crían para la producción de huevo. La Pollinaza se compone de estiércol de los pollos que se crían para consumo de carne.</a:t>
            </a:r>
          </a:p>
        </p:txBody>
      </p:sp>
      <p:sp>
        <p:nvSpPr>
          <p:cNvPr id="9" name="13 Rectángulo"/>
          <p:cNvSpPr/>
          <p:nvPr/>
        </p:nvSpPr>
        <p:spPr>
          <a:xfrm>
            <a:off x="2570305" y="2711838"/>
            <a:ext cx="5081565" cy="994412"/>
          </a:xfrm>
          <a:prstGeom prst="rect">
            <a:avLst/>
          </a:prstGeom>
          <a:noFill/>
          <a:ln w="15875">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sz="1400">
              <a:solidFill>
                <a:prstClr val="white"/>
              </a:solidFill>
              <a:latin typeface="Century Gothic" panose="020B0502020202020204" pitchFamily="34" charset="0"/>
            </a:endParaRPr>
          </a:p>
        </p:txBody>
      </p:sp>
      <p:sp>
        <p:nvSpPr>
          <p:cNvPr id="10" name="Elipse 16"/>
          <p:cNvSpPr/>
          <p:nvPr/>
        </p:nvSpPr>
        <p:spPr>
          <a:xfrm>
            <a:off x="2082894" y="2760096"/>
            <a:ext cx="974825" cy="946154"/>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1" name="15 Rectángulo"/>
          <p:cNvSpPr/>
          <p:nvPr/>
        </p:nvSpPr>
        <p:spPr>
          <a:xfrm>
            <a:off x="2570305" y="3899957"/>
            <a:ext cx="5081565" cy="1116136"/>
          </a:xfrm>
          <a:prstGeom prst="rect">
            <a:avLst/>
          </a:prstGeom>
          <a:noFill/>
          <a:ln w="15875">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sz="1400">
              <a:solidFill>
                <a:prstClr val="white"/>
              </a:solidFill>
              <a:latin typeface="Century Gothic" panose="020B0502020202020204" pitchFamily="34" charset="0"/>
            </a:endParaRPr>
          </a:p>
        </p:txBody>
      </p:sp>
      <p:sp>
        <p:nvSpPr>
          <p:cNvPr id="12" name="Elipse 18"/>
          <p:cNvSpPr/>
          <p:nvPr/>
        </p:nvSpPr>
        <p:spPr>
          <a:xfrm>
            <a:off x="2082893" y="3989979"/>
            <a:ext cx="974825" cy="954107"/>
          </a:xfrm>
          <a:prstGeom prst="ellipse">
            <a:avLst/>
          </a:prstGeom>
          <a:blipFill rotWithShape="1">
            <a:blip r:embed="rId3"/>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3" name="17 Rectángulo"/>
          <p:cNvSpPr/>
          <p:nvPr/>
        </p:nvSpPr>
        <p:spPr>
          <a:xfrm>
            <a:off x="2613839" y="5194129"/>
            <a:ext cx="5036438" cy="974093"/>
          </a:xfrm>
          <a:prstGeom prst="rect">
            <a:avLst/>
          </a:prstGeom>
          <a:noFill/>
          <a:ln w="15875">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sz="1400">
              <a:solidFill>
                <a:prstClr val="white"/>
              </a:solidFill>
              <a:latin typeface="Century Gothic" panose="020B0502020202020204" pitchFamily="34" charset="0"/>
            </a:endParaRPr>
          </a:p>
        </p:txBody>
      </p:sp>
      <p:sp>
        <p:nvSpPr>
          <p:cNvPr id="14" name="Elipse 14"/>
          <p:cNvSpPr/>
          <p:nvPr/>
        </p:nvSpPr>
        <p:spPr>
          <a:xfrm>
            <a:off x="2117521" y="5207518"/>
            <a:ext cx="950457" cy="906690"/>
          </a:xfrm>
          <a:prstGeom prst="ellipse">
            <a:avLst/>
          </a:prstGeom>
          <a:blipFill rotWithShape="1">
            <a:blip r:embed="rId4"/>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5" name="2 Rectángulo"/>
          <p:cNvSpPr/>
          <p:nvPr/>
        </p:nvSpPr>
        <p:spPr>
          <a:xfrm>
            <a:off x="1230187" y="1050421"/>
            <a:ext cx="4049507" cy="338554"/>
          </a:xfrm>
          <a:prstGeom prst="rect">
            <a:avLst/>
          </a:prstGeom>
        </p:spPr>
        <p:txBody>
          <a:bodyPr wrap="none">
            <a:spAutoFit/>
          </a:bodyPr>
          <a:lstStyle/>
          <a:p>
            <a:pPr marL="277920" indent="-277920" algn="ctr" defTabSz="451491"/>
            <a:r>
              <a:rPr lang="es-MX" sz="1600" b="1" dirty="0">
                <a:solidFill>
                  <a:schemeClr val="bg2">
                    <a:lumMod val="50000"/>
                  </a:schemeClr>
                </a:solidFill>
                <a:latin typeface="Century Gothic" panose="020B0502020202020204" pitchFamily="34" charset="0"/>
              </a:rPr>
              <a:t>Entre </a:t>
            </a:r>
            <a:r>
              <a:rPr lang="es-MX" sz="1600" b="1" dirty="0" smtClean="0">
                <a:solidFill>
                  <a:schemeClr val="bg2">
                    <a:lumMod val="50000"/>
                  </a:schemeClr>
                </a:solidFill>
                <a:latin typeface="Century Gothic" panose="020B0502020202020204" pitchFamily="34" charset="0"/>
              </a:rPr>
              <a:t>el </a:t>
            </a:r>
            <a:r>
              <a:rPr lang="es-MX" sz="1600" b="1" dirty="0">
                <a:solidFill>
                  <a:schemeClr val="bg2">
                    <a:lumMod val="50000"/>
                  </a:schemeClr>
                </a:solidFill>
                <a:latin typeface="Century Gothic" panose="020B0502020202020204" pitchFamily="34" charset="0"/>
              </a:rPr>
              <a:t>1 de enero al 31 de diciembre</a:t>
            </a:r>
          </a:p>
        </p:txBody>
      </p:sp>
      <p:sp>
        <p:nvSpPr>
          <p:cNvPr id="16" name="6 Rectángulo"/>
          <p:cNvSpPr/>
          <p:nvPr/>
        </p:nvSpPr>
        <p:spPr>
          <a:xfrm>
            <a:off x="2036090" y="1614228"/>
            <a:ext cx="8994384" cy="738664"/>
          </a:xfrm>
          <a:prstGeom prst="rect">
            <a:avLst/>
          </a:prstGeom>
        </p:spPr>
        <p:txBody>
          <a:bodyPr wrap="square">
            <a:spAutoFit/>
          </a:bodyPr>
          <a:lstStyle/>
          <a:p>
            <a:r>
              <a:rPr lang="es-EC" sz="1400" b="1" dirty="0">
                <a:solidFill>
                  <a:prstClr val="white"/>
                </a:solidFill>
                <a:latin typeface="Century Gothic" panose="020B0502020202020204" pitchFamily="34" charset="0"/>
              </a:rPr>
              <a:t>Estiércol</a:t>
            </a:r>
            <a:r>
              <a:rPr lang="es-EC" sz="1400" dirty="0">
                <a:solidFill>
                  <a:prstClr val="white"/>
                </a:solidFill>
                <a:latin typeface="Century Gothic" panose="020B0502020202020204" pitchFamily="34" charset="0"/>
              </a:rPr>
              <a:t>. Es el nombre con el que se denominan los excrementos de los animales que se utilizan para fertilizar los cultivos.  Este es un subproducto de las granjas pecuaria de gran valor; los que son recogidos y usados como abono</a:t>
            </a:r>
          </a:p>
        </p:txBody>
      </p:sp>
      <p:pic>
        <p:nvPicPr>
          <p:cNvPr id="1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32045" y="3215894"/>
            <a:ext cx="2990078" cy="1623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066510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Rectángulo"/>
          <p:cNvSpPr/>
          <p:nvPr/>
        </p:nvSpPr>
        <p:spPr>
          <a:xfrm>
            <a:off x="2925638" y="2621685"/>
            <a:ext cx="7565766" cy="954107"/>
          </a:xfrm>
          <a:prstGeom prst="rect">
            <a:avLst/>
          </a:prstGeom>
        </p:spPr>
        <p:txBody>
          <a:bodyPr wrap="square">
            <a:spAutoFit/>
          </a:bodyPr>
          <a:lstStyle/>
          <a:p>
            <a:pPr algn="just"/>
            <a:r>
              <a:rPr lang="es-EC" sz="1400" b="1" dirty="0">
                <a:solidFill>
                  <a:prstClr val="black"/>
                </a:solidFill>
                <a:latin typeface="Century Gothic" panose="020B0502020202020204" pitchFamily="34" charset="0"/>
              </a:rPr>
              <a:t>Compost: </a:t>
            </a:r>
            <a:r>
              <a:rPr lang="es-EC" sz="1400" dirty="0">
                <a:solidFill>
                  <a:prstClr val="black"/>
                </a:solidFill>
                <a:latin typeface="Century Gothic" panose="020B0502020202020204" pitchFamily="34" charset="0"/>
              </a:rPr>
              <a:t>es un abono que es el resultado de un proceso controlado de descomposición de materiales orgánicos debido a la actividad de alimentación de diferentes organismos del suelo (bacterias, hongos, lombrices, ácaros, insectos, etc.) en presencia de oxigeno.</a:t>
            </a:r>
            <a:endParaRPr lang="es-EC" sz="1400" b="1" dirty="0">
              <a:solidFill>
                <a:prstClr val="black"/>
              </a:solidFill>
              <a:latin typeface="Century Gothic" panose="020B0502020202020204" pitchFamily="34" charset="0"/>
            </a:endParaRPr>
          </a:p>
        </p:txBody>
      </p:sp>
      <p:sp>
        <p:nvSpPr>
          <p:cNvPr id="5" name="7 Rectángulo"/>
          <p:cNvSpPr/>
          <p:nvPr/>
        </p:nvSpPr>
        <p:spPr>
          <a:xfrm>
            <a:off x="2367018" y="2503742"/>
            <a:ext cx="8734438" cy="1054047"/>
          </a:xfrm>
          <a:prstGeom prst="rect">
            <a:avLst/>
          </a:prstGeom>
          <a:noFill/>
          <a:ln w="15875">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entury Gothic" panose="020B0502020202020204" pitchFamily="34" charset="0"/>
            </a:endParaRPr>
          </a:p>
        </p:txBody>
      </p:sp>
      <p:sp>
        <p:nvSpPr>
          <p:cNvPr id="6" name="Elipse 5"/>
          <p:cNvSpPr/>
          <p:nvPr/>
        </p:nvSpPr>
        <p:spPr>
          <a:xfrm>
            <a:off x="1850444" y="2490740"/>
            <a:ext cx="1033148" cy="1030396"/>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7" name="9 Rectángulo"/>
          <p:cNvSpPr/>
          <p:nvPr/>
        </p:nvSpPr>
        <p:spPr>
          <a:xfrm>
            <a:off x="2411035" y="3835560"/>
            <a:ext cx="8687939" cy="1018374"/>
          </a:xfrm>
          <a:prstGeom prst="rect">
            <a:avLst/>
          </a:prstGeom>
          <a:noFill/>
          <a:ln w="15875">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entury Gothic" panose="020B0502020202020204" pitchFamily="34" charset="0"/>
            </a:endParaRPr>
          </a:p>
        </p:txBody>
      </p:sp>
      <p:sp>
        <p:nvSpPr>
          <p:cNvPr id="8" name="10 Rectángulo"/>
          <p:cNvSpPr/>
          <p:nvPr/>
        </p:nvSpPr>
        <p:spPr>
          <a:xfrm>
            <a:off x="2411035" y="5217691"/>
            <a:ext cx="8687939" cy="1004394"/>
          </a:xfrm>
          <a:prstGeom prst="rect">
            <a:avLst/>
          </a:prstGeom>
          <a:noFill/>
          <a:ln w="15875">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entury Gothic" panose="020B0502020202020204" pitchFamily="34" charset="0"/>
            </a:endParaRPr>
          </a:p>
        </p:txBody>
      </p:sp>
      <p:sp>
        <p:nvSpPr>
          <p:cNvPr id="9" name="Elipse 7"/>
          <p:cNvSpPr/>
          <p:nvPr/>
        </p:nvSpPr>
        <p:spPr>
          <a:xfrm>
            <a:off x="1880365" y="3845625"/>
            <a:ext cx="990015" cy="1008308"/>
          </a:xfrm>
          <a:prstGeom prst="ellipse">
            <a:avLst/>
          </a:prstGeom>
          <a:blipFill rotWithShape="1">
            <a:blip r:embed="rId3"/>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0" name="Elipse 9"/>
          <p:cNvSpPr/>
          <p:nvPr/>
        </p:nvSpPr>
        <p:spPr>
          <a:xfrm>
            <a:off x="1885367" y="5217691"/>
            <a:ext cx="963302" cy="1004394"/>
          </a:xfrm>
          <a:prstGeom prst="ellipse">
            <a:avLst/>
          </a:prstGeom>
          <a:blipFill rotWithShape="1">
            <a:blip r:embed="rId4"/>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1" name="2 Rectángulo"/>
          <p:cNvSpPr/>
          <p:nvPr/>
        </p:nvSpPr>
        <p:spPr>
          <a:xfrm>
            <a:off x="2974826" y="3948281"/>
            <a:ext cx="7516578" cy="954107"/>
          </a:xfrm>
          <a:prstGeom prst="rect">
            <a:avLst/>
          </a:prstGeom>
        </p:spPr>
        <p:txBody>
          <a:bodyPr wrap="square">
            <a:spAutoFit/>
          </a:bodyPr>
          <a:lstStyle/>
          <a:p>
            <a:pPr algn="just" defTabSz="451491"/>
            <a:r>
              <a:rPr lang="es-EC" sz="1400" b="1" dirty="0">
                <a:solidFill>
                  <a:prstClr val="black"/>
                </a:solidFill>
                <a:latin typeface="Century Gothic" panose="020B0502020202020204" pitchFamily="34" charset="0"/>
              </a:rPr>
              <a:t>El humus </a:t>
            </a:r>
            <a:r>
              <a:rPr lang="es-EC" sz="1400" dirty="0">
                <a:solidFill>
                  <a:prstClr val="black"/>
                </a:solidFill>
                <a:latin typeface="Century Gothic" panose="020B0502020202020204" pitchFamily="34" charset="0"/>
              </a:rPr>
              <a:t>es un abono orgánico emerge naturalmente en cualquier tipo de tierra en su estado natural. Se diferencia del compost porque este es resultado de un proceso de descomposición más avanzado debido a la acción de hongos y bacterias.</a:t>
            </a:r>
          </a:p>
        </p:txBody>
      </p:sp>
      <p:sp>
        <p:nvSpPr>
          <p:cNvPr id="12" name="14 Rectángulo"/>
          <p:cNvSpPr/>
          <p:nvPr/>
        </p:nvSpPr>
        <p:spPr>
          <a:xfrm>
            <a:off x="2899343" y="5475140"/>
            <a:ext cx="7576652" cy="954107"/>
          </a:xfrm>
          <a:prstGeom prst="rect">
            <a:avLst/>
          </a:prstGeom>
        </p:spPr>
        <p:txBody>
          <a:bodyPr wrap="square">
            <a:spAutoFit/>
          </a:bodyPr>
          <a:lstStyle/>
          <a:p>
            <a:pPr algn="just" defTabSz="451491"/>
            <a:r>
              <a:rPr lang="es-EC" sz="1400" b="1" dirty="0" err="1">
                <a:solidFill>
                  <a:prstClr val="black"/>
                </a:solidFill>
                <a:latin typeface="Century Gothic" panose="020B0502020202020204" pitchFamily="34" charset="0"/>
              </a:rPr>
              <a:t>Bocashi</a:t>
            </a:r>
            <a:r>
              <a:rPr lang="es-EC" sz="1400" dirty="0">
                <a:solidFill>
                  <a:prstClr val="black"/>
                </a:solidFill>
                <a:latin typeface="Century Gothic" panose="020B0502020202020204" pitchFamily="34" charset="0"/>
              </a:rPr>
              <a:t> abono orgánico fermentado, significa cocer al vapor los materiales del abono, aprovechando el calor que se genera con la fermentación aeróbica de los mismos.</a:t>
            </a:r>
          </a:p>
          <a:p>
            <a:pPr algn="just" defTabSz="451491"/>
            <a:endParaRPr lang="es-EC" sz="1400" dirty="0">
              <a:solidFill>
                <a:prstClr val="black"/>
              </a:solidFill>
              <a:latin typeface="Century Gothic" panose="020B0502020202020204" pitchFamily="34" charset="0"/>
            </a:endParaRPr>
          </a:p>
        </p:txBody>
      </p:sp>
      <p:sp>
        <p:nvSpPr>
          <p:cNvPr id="13" name="Rectángulo 12"/>
          <p:cNvSpPr/>
          <p:nvPr/>
        </p:nvSpPr>
        <p:spPr>
          <a:xfrm>
            <a:off x="1850444" y="1541565"/>
            <a:ext cx="8784976" cy="738664"/>
          </a:xfrm>
          <a:prstGeom prst="rect">
            <a:avLst/>
          </a:prstGeom>
        </p:spPr>
        <p:txBody>
          <a:bodyPr wrap="square">
            <a:spAutoFit/>
          </a:bodyPr>
          <a:lstStyle/>
          <a:p>
            <a:pPr algn="just"/>
            <a:r>
              <a:rPr lang="es-ES" sz="1400" dirty="0">
                <a:solidFill>
                  <a:prstClr val="black"/>
                </a:solidFill>
                <a:latin typeface="Century Gothic" panose="020B0502020202020204" pitchFamily="34" charset="0"/>
              </a:rPr>
              <a:t>Esta pregunta tiene como objetivo conocer la cantidad total de abonos orgánicos utilizados en el cultivo, estos abonos (fermentados), para su elaboración han sufrido un proceso de descomposición por medio de microorganismos, en condiciones controladas </a:t>
            </a:r>
            <a:endParaRPr lang="es-EC" sz="1400" dirty="0">
              <a:solidFill>
                <a:prstClr val="black"/>
              </a:solidFill>
              <a:latin typeface="Century Gothic" panose="020B0502020202020204" pitchFamily="34" charset="0"/>
            </a:endParaRPr>
          </a:p>
        </p:txBody>
      </p:sp>
      <p:sp>
        <p:nvSpPr>
          <p:cNvPr id="14" name="Título 1"/>
          <p:cNvSpPr>
            <a:spLocks noGrp="1"/>
          </p:cNvSpPr>
          <p:nvPr>
            <p:ph type="title"/>
          </p:nvPr>
        </p:nvSpPr>
        <p:spPr>
          <a:xfrm>
            <a:off x="1016138" y="514165"/>
            <a:ext cx="7227771" cy="530024"/>
          </a:xfrm>
        </p:spPr>
        <p:txBody>
          <a:bodyPr>
            <a:normAutofit fontScale="90000"/>
          </a:bodyPr>
          <a:lstStyle/>
          <a:p>
            <a:r>
              <a:rPr lang="es-EC" sz="2600" dirty="0">
                <a:solidFill>
                  <a:schemeClr val="tx2"/>
                </a:solidFill>
                <a:latin typeface="Century Gothic" panose="020B0502020202020204" pitchFamily="34" charset="0"/>
                <a:cs typeface="Arial" panose="020B0604020202020204" pitchFamily="34" charset="0"/>
              </a:rPr>
              <a:t>¿Utiliza en sus cultivos fertilizantes orgánicos </a:t>
            </a:r>
            <a:r>
              <a:rPr lang="es-EC" sz="2600" dirty="0" smtClean="0">
                <a:solidFill>
                  <a:schemeClr val="tx2"/>
                </a:solidFill>
                <a:latin typeface="Century Gothic" panose="020B0502020202020204" pitchFamily="34" charset="0"/>
                <a:cs typeface="Arial" panose="020B0604020202020204" pitchFamily="34" charset="0"/>
              </a:rPr>
              <a:t>?</a:t>
            </a:r>
            <a:endParaRPr lang="es-ES_tradnl" sz="1800" dirty="0">
              <a:solidFill>
                <a:schemeClr val="tx2"/>
              </a:solidFill>
              <a:latin typeface="Century Gothic" panose="020B0502020202020204" pitchFamily="34" charset="0"/>
              <a:cs typeface="Arial" panose="020B0604020202020204" pitchFamily="34" charset="0"/>
            </a:endParaRPr>
          </a:p>
        </p:txBody>
      </p:sp>
      <p:sp>
        <p:nvSpPr>
          <p:cNvPr id="15" name="22 Rectángulo"/>
          <p:cNvSpPr/>
          <p:nvPr/>
        </p:nvSpPr>
        <p:spPr>
          <a:xfrm>
            <a:off x="1141339" y="1044189"/>
            <a:ext cx="4049507" cy="338554"/>
          </a:xfrm>
          <a:prstGeom prst="rect">
            <a:avLst/>
          </a:prstGeom>
        </p:spPr>
        <p:txBody>
          <a:bodyPr wrap="none">
            <a:spAutoFit/>
          </a:bodyPr>
          <a:lstStyle/>
          <a:p>
            <a:pPr marL="277920" indent="-277920" algn="ctr" defTabSz="451491"/>
            <a:r>
              <a:rPr lang="es-MX" sz="1600" b="1" dirty="0">
                <a:solidFill>
                  <a:schemeClr val="bg2">
                    <a:lumMod val="50000"/>
                  </a:schemeClr>
                </a:solidFill>
                <a:latin typeface="Century Gothic" panose="020B0502020202020204" pitchFamily="34" charset="0"/>
              </a:rPr>
              <a:t>Entre </a:t>
            </a:r>
            <a:r>
              <a:rPr lang="es-MX" sz="1600" b="1" dirty="0" smtClean="0">
                <a:solidFill>
                  <a:schemeClr val="bg2">
                    <a:lumMod val="50000"/>
                  </a:schemeClr>
                </a:solidFill>
                <a:latin typeface="Century Gothic" panose="020B0502020202020204" pitchFamily="34" charset="0"/>
              </a:rPr>
              <a:t>el </a:t>
            </a:r>
            <a:r>
              <a:rPr lang="es-MX" sz="1600" b="1" dirty="0">
                <a:solidFill>
                  <a:schemeClr val="bg2">
                    <a:lumMod val="50000"/>
                  </a:schemeClr>
                </a:solidFill>
                <a:latin typeface="Century Gothic" panose="020B0502020202020204" pitchFamily="34" charset="0"/>
              </a:rPr>
              <a:t>1 de enero al 31 de diciembre</a:t>
            </a:r>
          </a:p>
        </p:txBody>
      </p:sp>
    </p:spTree>
    <p:extLst>
      <p:ext uri="{BB962C8B-B14F-4D97-AF65-F5344CB8AC3E}">
        <p14:creationId xmlns:p14="http://schemas.microsoft.com/office/powerpoint/2010/main" val="78927221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Rectángulo"/>
          <p:cNvSpPr/>
          <p:nvPr/>
        </p:nvSpPr>
        <p:spPr>
          <a:xfrm>
            <a:off x="2991553" y="1968624"/>
            <a:ext cx="4128354" cy="1169551"/>
          </a:xfrm>
          <a:prstGeom prst="rect">
            <a:avLst/>
          </a:prstGeom>
        </p:spPr>
        <p:txBody>
          <a:bodyPr wrap="square">
            <a:spAutoFit/>
          </a:bodyPr>
          <a:lstStyle/>
          <a:p>
            <a:pPr algn="just" defTabSz="451491"/>
            <a:r>
              <a:rPr lang="es-ES" sz="1400" b="1" dirty="0" err="1">
                <a:solidFill>
                  <a:prstClr val="black"/>
                </a:solidFill>
                <a:latin typeface="Century Gothic" panose="020B0502020202020204" pitchFamily="34" charset="0"/>
              </a:rPr>
              <a:t>Biól</a:t>
            </a:r>
            <a:r>
              <a:rPr lang="es-ES" sz="1400" b="1" dirty="0">
                <a:solidFill>
                  <a:prstClr val="black"/>
                </a:solidFill>
                <a:latin typeface="Century Gothic" panose="020B0502020202020204" pitchFamily="34" charset="0"/>
              </a:rPr>
              <a:t>: </a:t>
            </a:r>
            <a:r>
              <a:rPr lang="es-ES" sz="1400" dirty="0">
                <a:solidFill>
                  <a:prstClr val="black"/>
                </a:solidFill>
                <a:latin typeface="Century Gothic" panose="020B0502020202020204" pitchFamily="34" charset="0"/>
              </a:rPr>
              <a:t>abono orgánico líquido resultado de la fermentación de estiércol y agua a través de la descomposición y transformaciones químicas de residuos orgánicos en un ambiente anaerobio.</a:t>
            </a:r>
          </a:p>
        </p:txBody>
      </p:sp>
      <p:sp>
        <p:nvSpPr>
          <p:cNvPr id="5" name="10 Rectángulo"/>
          <p:cNvSpPr/>
          <p:nvPr/>
        </p:nvSpPr>
        <p:spPr>
          <a:xfrm>
            <a:off x="2482619" y="3317239"/>
            <a:ext cx="4781304" cy="1104833"/>
          </a:xfrm>
          <a:prstGeom prst="rect">
            <a:avLst/>
          </a:prstGeom>
          <a:noFill/>
          <a:ln w="19050">
            <a:solidFill>
              <a:srgbClr val="63646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alibri"/>
            </a:endParaRPr>
          </a:p>
        </p:txBody>
      </p:sp>
      <p:sp>
        <p:nvSpPr>
          <p:cNvPr id="6" name="10 Rectángulo"/>
          <p:cNvSpPr/>
          <p:nvPr/>
        </p:nvSpPr>
        <p:spPr>
          <a:xfrm>
            <a:off x="2523091" y="1906463"/>
            <a:ext cx="4740832" cy="1226227"/>
          </a:xfrm>
          <a:prstGeom prst="rect">
            <a:avLst/>
          </a:prstGeom>
          <a:noFill/>
          <a:ln w="19050">
            <a:solidFill>
              <a:srgbClr val="63646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alibri"/>
            </a:endParaRPr>
          </a:p>
        </p:txBody>
      </p:sp>
      <p:sp>
        <p:nvSpPr>
          <p:cNvPr id="7" name="10 Rectángulo"/>
          <p:cNvSpPr/>
          <p:nvPr/>
        </p:nvSpPr>
        <p:spPr>
          <a:xfrm>
            <a:off x="2666421" y="4643036"/>
            <a:ext cx="4597502" cy="1104833"/>
          </a:xfrm>
          <a:prstGeom prst="rect">
            <a:avLst/>
          </a:prstGeom>
          <a:noFill/>
          <a:ln w="19050">
            <a:solidFill>
              <a:srgbClr val="63646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alibri"/>
            </a:endParaRPr>
          </a:p>
        </p:txBody>
      </p:sp>
      <p:sp>
        <p:nvSpPr>
          <p:cNvPr id="8" name="Elipse 13"/>
          <p:cNvSpPr/>
          <p:nvPr/>
        </p:nvSpPr>
        <p:spPr>
          <a:xfrm>
            <a:off x="1948626" y="4630244"/>
            <a:ext cx="1052814" cy="1112847"/>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9" name="Elipse 14"/>
          <p:cNvSpPr/>
          <p:nvPr/>
        </p:nvSpPr>
        <p:spPr>
          <a:xfrm>
            <a:off x="1993856" y="3328331"/>
            <a:ext cx="894410" cy="1104833"/>
          </a:xfrm>
          <a:prstGeom prst="ellipse">
            <a:avLst/>
          </a:prstGeom>
          <a:blipFill rotWithShape="1">
            <a:blip r:embed="rId3"/>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0" name="Elipse 15"/>
          <p:cNvSpPr/>
          <p:nvPr/>
        </p:nvSpPr>
        <p:spPr>
          <a:xfrm>
            <a:off x="1993857" y="1997731"/>
            <a:ext cx="949587" cy="1104834"/>
          </a:xfrm>
          <a:prstGeom prst="ellipse">
            <a:avLst/>
          </a:prstGeom>
          <a:blipFill rotWithShape="1">
            <a:blip r:embed="rId4"/>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1" name="Rectángulo 10"/>
          <p:cNvSpPr/>
          <p:nvPr/>
        </p:nvSpPr>
        <p:spPr>
          <a:xfrm>
            <a:off x="2944467" y="3484826"/>
            <a:ext cx="4175440" cy="954107"/>
          </a:xfrm>
          <a:prstGeom prst="rect">
            <a:avLst/>
          </a:prstGeom>
        </p:spPr>
        <p:txBody>
          <a:bodyPr wrap="square">
            <a:spAutoFit/>
          </a:bodyPr>
          <a:lstStyle/>
          <a:p>
            <a:pPr algn="just"/>
            <a:r>
              <a:rPr lang="es-EC" sz="1400" b="1" dirty="0">
                <a:solidFill>
                  <a:prstClr val="black"/>
                </a:solidFill>
                <a:latin typeface="Century Gothic" panose="020B0502020202020204" pitchFamily="34" charset="0"/>
              </a:rPr>
              <a:t>Purines</a:t>
            </a:r>
            <a:r>
              <a:rPr lang="es-EC" sz="1400" dirty="0">
                <a:solidFill>
                  <a:prstClr val="black"/>
                </a:solidFill>
                <a:latin typeface="Century Gothic" panose="020B0502020202020204" pitchFamily="34" charset="0"/>
              </a:rPr>
              <a:t>: están constituido por los orines que fluyen de los alojamientos del ganado o los líquidos que escurren del montón de estiércol, recogidos en una fosa</a:t>
            </a:r>
          </a:p>
        </p:txBody>
      </p:sp>
      <p:sp>
        <p:nvSpPr>
          <p:cNvPr id="12" name="Rectángulo 11"/>
          <p:cNvSpPr/>
          <p:nvPr/>
        </p:nvSpPr>
        <p:spPr>
          <a:xfrm>
            <a:off x="3001440" y="4467610"/>
            <a:ext cx="4118467" cy="1231106"/>
          </a:xfrm>
          <a:prstGeom prst="rect">
            <a:avLst/>
          </a:prstGeom>
        </p:spPr>
        <p:txBody>
          <a:bodyPr wrap="square">
            <a:spAutoFit/>
          </a:bodyPr>
          <a:lstStyle/>
          <a:p>
            <a:pPr algn="just" defTabSz="451491"/>
            <a:endParaRPr lang="es-EC" b="1" dirty="0">
              <a:solidFill>
                <a:prstClr val="black"/>
              </a:solidFill>
              <a:latin typeface="Century Gothic" panose="020B0502020202020204" pitchFamily="34" charset="0"/>
            </a:endParaRPr>
          </a:p>
          <a:p>
            <a:pPr algn="just" defTabSz="451491"/>
            <a:r>
              <a:rPr lang="es-EC" sz="1400" b="1" dirty="0">
                <a:solidFill>
                  <a:prstClr val="black"/>
                </a:solidFill>
                <a:latin typeface="Century Gothic" panose="020B0502020202020204" pitchFamily="34" charset="0"/>
              </a:rPr>
              <a:t>Tés: </a:t>
            </a:r>
            <a:r>
              <a:rPr lang="es-EC" sz="1400" dirty="0">
                <a:solidFill>
                  <a:prstClr val="black"/>
                </a:solidFill>
                <a:latin typeface="Century Gothic" panose="020B0502020202020204" pitchFamily="34" charset="0"/>
              </a:rPr>
              <a:t>es un extracto acuoso de alta actividad biológica que se consigue por una fermentación aeróbica de materiales como el compost humus o estiércol</a:t>
            </a:r>
          </a:p>
        </p:txBody>
      </p:sp>
      <p:sp>
        <p:nvSpPr>
          <p:cNvPr id="13" name="Rectángulo 12"/>
          <p:cNvSpPr/>
          <p:nvPr/>
        </p:nvSpPr>
        <p:spPr>
          <a:xfrm>
            <a:off x="2240754" y="5999196"/>
            <a:ext cx="4451789" cy="523220"/>
          </a:xfrm>
          <a:prstGeom prst="rect">
            <a:avLst/>
          </a:prstGeom>
        </p:spPr>
        <p:txBody>
          <a:bodyPr wrap="square">
            <a:spAutoFit/>
          </a:bodyPr>
          <a:lstStyle/>
          <a:p>
            <a:pPr algn="just" defTabSz="451491"/>
            <a:r>
              <a:rPr lang="es-ES" sz="1400" b="1" dirty="0">
                <a:solidFill>
                  <a:prstClr val="black"/>
                </a:solidFill>
                <a:latin typeface="Century Gothic" panose="020B0502020202020204" pitchFamily="34" charset="0"/>
              </a:rPr>
              <a:t>Otros: </a:t>
            </a:r>
            <a:r>
              <a:rPr lang="es-ES" sz="1400" dirty="0">
                <a:solidFill>
                  <a:prstClr val="black"/>
                </a:solidFill>
                <a:latin typeface="Century Gothic" panose="020B0502020202020204" pitchFamily="34" charset="0"/>
              </a:rPr>
              <a:t>todos los demás abonos de origen natural líquidos.</a:t>
            </a:r>
            <a:endParaRPr lang="es-EC" sz="1400" dirty="0">
              <a:solidFill>
                <a:prstClr val="black"/>
              </a:solidFill>
              <a:latin typeface="Century Gothic" panose="020B0502020202020204" pitchFamily="34" charset="0"/>
            </a:endParaRPr>
          </a:p>
        </p:txBody>
      </p:sp>
      <p:sp>
        <p:nvSpPr>
          <p:cNvPr id="14" name="Rectángulo 13"/>
          <p:cNvSpPr/>
          <p:nvPr/>
        </p:nvSpPr>
        <p:spPr>
          <a:xfrm>
            <a:off x="7598942" y="5397702"/>
            <a:ext cx="4073686" cy="738664"/>
          </a:xfrm>
          <a:prstGeom prst="rect">
            <a:avLst/>
          </a:prstGeom>
          <a:ln w="15875">
            <a:solidFill>
              <a:schemeClr val="accent3"/>
            </a:solidFill>
          </a:ln>
        </p:spPr>
        <p:txBody>
          <a:bodyPr wrap="square">
            <a:spAutoFit/>
          </a:bodyPr>
          <a:lstStyle/>
          <a:p>
            <a:pPr algn="just"/>
            <a:r>
              <a:rPr lang="es-ES" sz="1400" dirty="0">
                <a:solidFill>
                  <a:prstClr val="black"/>
                </a:solidFill>
                <a:latin typeface="Century Gothic" panose="020B0502020202020204" pitchFamily="34" charset="0"/>
              </a:rPr>
              <a:t>Registre la cantidad total de abonos orgánicos líquidos usados en el cultivo, así también su procedencia y costo unitario. </a:t>
            </a:r>
            <a:endParaRPr lang="es-EC" sz="1400" dirty="0">
              <a:solidFill>
                <a:prstClr val="black"/>
              </a:solidFill>
              <a:latin typeface="Century Gothic" panose="020B0502020202020204" pitchFamily="34" charset="0"/>
            </a:endParaRPr>
          </a:p>
        </p:txBody>
      </p:sp>
      <p:sp>
        <p:nvSpPr>
          <p:cNvPr id="15" name="Título 1"/>
          <p:cNvSpPr>
            <a:spLocks noGrp="1"/>
          </p:cNvSpPr>
          <p:nvPr>
            <p:ph type="title"/>
          </p:nvPr>
        </p:nvSpPr>
        <p:spPr>
          <a:xfrm>
            <a:off x="1029017" y="527044"/>
            <a:ext cx="7227771" cy="530024"/>
          </a:xfrm>
        </p:spPr>
        <p:txBody>
          <a:bodyPr>
            <a:normAutofit fontScale="90000"/>
          </a:bodyPr>
          <a:lstStyle/>
          <a:p>
            <a:r>
              <a:rPr lang="es-EC" sz="2600" dirty="0">
                <a:solidFill>
                  <a:schemeClr val="tx2"/>
                </a:solidFill>
                <a:latin typeface="Century Gothic" panose="020B0502020202020204" pitchFamily="34" charset="0"/>
                <a:cs typeface="Arial" panose="020B0604020202020204" pitchFamily="34" charset="0"/>
              </a:rPr>
              <a:t>¿Utiliza en sus cultivos fertilizantes orgánicos </a:t>
            </a:r>
            <a:r>
              <a:rPr lang="es-EC" sz="2600" dirty="0" smtClean="0">
                <a:solidFill>
                  <a:schemeClr val="tx2"/>
                </a:solidFill>
                <a:latin typeface="Century Gothic" panose="020B0502020202020204" pitchFamily="34" charset="0"/>
                <a:cs typeface="Arial" panose="020B0604020202020204" pitchFamily="34" charset="0"/>
              </a:rPr>
              <a:t>?</a:t>
            </a:r>
            <a:endParaRPr lang="es-ES_tradnl" sz="1800" dirty="0">
              <a:solidFill>
                <a:schemeClr val="tx2"/>
              </a:solidFill>
              <a:latin typeface="Century Gothic" panose="020B0502020202020204" pitchFamily="34" charset="0"/>
              <a:cs typeface="Arial" panose="020B0604020202020204" pitchFamily="34" charset="0"/>
            </a:endParaRPr>
          </a:p>
        </p:txBody>
      </p:sp>
      <p:sp>
        <p:nvSpPr>
          <p:cNvPr id="16" name="19 Rectángulo"/>
          <p:cNvSpPr/>
          <p:nvPr/>
        </p:nvSpPr>
        <p:spPr>
          <a:xfrm>
            <a:off x="1158584" y="974605"/>
            <a:ext cx="3991798" cy="338554"/>
          </a:xfrm>
          <a:prstGeom prst="rect">
            <a:avLst/>
          </a:prstGeom>
        </p:spPr>
        <p:txBody>
          <a:bodyPr wrap="none">
            <a:spAutoFit/>
          </a:bodyPr>
          <a:lstStyle/>
          <a:p>
            <a:pPr marL="277920" indent="-277920" algn="ctr" defTabSz="451491"/>
            <a:r>
              <a:rPr lang="es-MX" sz="1600" b="1" dirty="0">
                <a:solidFill>
                  <a:schemeClr val="bg2">
                    <a:lumMod val="50000"/>
                  </a:schemeClr>
                </a:solidFill>
                <a:latin typeface="Century Gothic" panose="020B0502020202020204" pitchFamily="34" charset="0"/>
              </a:rPr>
              <a:t>Entre el 1 de enero al 31 de diciembre</a:t>
            </a:r>
          </a:p>
        </p:txBody>
      </p:sp>
      <p:pic>
        <p:nvPicPr>
          <p:cNvPr id="1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79947" y="2355624"/>
            <a:ext cx="3227930" cy="25476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2752817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1106291" y="488407"/>
            <a:ext cx="7227771" cy="530024"/>
          </a:xfrm>
        </p:spPr>
        <p:txBody>
          <a:bodyPr>
            <a:normAutofit fontScale="90000"/>
          </a:bodyPr>
          <a:lstStyle/>
          <a:p>
            <a:r>
              <a:rPr lang="es-EC" sz="2600" dirty="0">
                <a:solidFill>
                  <a:schemeClr val="tx2"/>
                </a:solidFill>
                <a:latin typeface="Century Gothic" panose="020B0502020202020204" pitchFamily="34" charset="0"/>
                <a:cs typeface="Arial" panose="020B0604020202020204" pitchFamily="34" charset="0"/>
              </a:rPr>
              <a:t>¿Utiliza en sus cultivos fertilizantes orgánicos </a:t>
            </a:r>
            <a:r>
              <a:rPr lang="es-EC" sz="2600" dirty="0" smtClean="0">
                <a:solidFill>
                  <a:schemeClr val="tx2"/>
                </a:solidFill>
                <a:latin typeface="Century Gothic" panose="020B0502020202020204" pitchFamily="34" charset="0"/>
                <a:cs typeface="Arial" panose="020B0604020202020204" pitchFamily="34" charset="0"/>
              </a:rPr>
              <a:t>?</a:t>
            </a:r>
            <a:endParaRPr lang="es-ES_tradnl" sz="1800" dirty="0">
              <a:solidFill>
                <a:schemeClr val="tx2"/>
              </a:solidFill>
              <a:latin typeface="Century Gothic" panose="020B0502020202020204" pitchFamily="34" charset="0"/>
              <a:cs typeface="Arial" panose="020B0604020202020204" pitchFamily="34" charset="0"/>
            </a:endParaRPr>
          </a:p>
        </p:txBody>
      </p:sp>
      <p:sp>
        <p:nvSpPr>
          <p:cNvPr id="5" name="5 Rectángulo"/>
          <p:cNvSpPr/>
          <p:nvPr/>
        </p:nvSpPr>
        <p:spPr>
          <a:xfrm>
            <a:off x="1815198" y="1579465"/>
            <a:ext cx="8644208" cy="954107"/>
          </a:xfrm>
          <a:prstGeom prst="rect">
            <a:avLst/>
          </a:prstGeom>
        </p:spPr>
        <p:txBody>
          <a:bodyPr wrap="square">
            <a:spAutoFit/>
          </a:bodyPr>
          <a:lstStyle/>
          <a:p>
            <a:pPr algn="just"/>
            <a:r>
              <a:rPr lang="es-EC" sz="1400" dirty="0" smtClean="0">
                <a:solidFill>
                  <a:prstClr val="black"/>
                </a:solidFill>
                <a:latin typeface="Century Gothic" panose="020B0502020202020204" pitchFamily="34" charset="0"/>
              </a:rPr>
              <a:t>La </a:t>
            </a:r>
            <a:r>
              <a:rPr lang="es-EC" sz="1400" dirty="0">
                <a:solidFill>
                  <a:prstClr val="black"/>
                </a:solidFill>
                <a:latin typeface="Century Gothic" panose="020B0502020202020204" pitchFamily="34" charset="0"/>
              </a:rPr>
              <a:t>PP indica que en una hectárea (ha) de frutilla al momento de preparar el suelo (preparar las camas) aplicó ½ tonelada de estiércol de borrego y vacas y 1 tonelada de compost y para complementar la nutrición realizó aplicaciones de biol a razón de 20 litros por cada 200 </a:t>
            </a:r>
            <a:r>
              <a:rPr lang="es-EC" sz="1400" dirty="0" err="1">
                <a:solidFill>
                  <a:prstClr val="black"/>
                </a:solidFill>
                <a:latin typeface="Century Gothic" panose="020B0502020202020204" pitchFamily="34" charset="0"/>
              </a:rPr>
              <a:t>lt</a:t>
            </a:r>
            <a:r>
              <a:rPr lang="es-EC" sz="1400" dirty="0">
                <a:solidFill>
                  <a:prstClr val="black"/>
                </a:solidFill>
                <a:latin typeface="Century Gothic" panose="020B0502020202020204" pitchFamily="34" charset="0"/>
              </a:rPr>
              <a:t> de solución durante 6 meses  cada 15 días.</a:t>
            </a:r>
          </a:p>
        </p:txBody>
      </p:sp>
      <p:sp>
        <p:nvSpPr>
          <p:cNvPr id="6" name="5 Rectángulo"/>
          <p:cNvSpPr/>
          <p:nvPr/>
        </p:nvSpPr>
        <p:spPr>
          <a:xfrm>
            <a:off x="2012605" y="6196327"/>
            <a:ext cx="7509936" cy="523220"/>
          </a:xfrm>
          <a:prstGeom prst="rect">
            <a:avLst/>
          </a:prstGeom>
        </p:spPr>
        <p:txBody>
          <a:bodyPr wrap="square">
            <a:spAutoFit/>
          </a:bodyPr>
          <a:lstStyle/>
          <a:p>
            <a:pPr algn="just"/>
            <a:r>
              <a:rPr lang="es-EC" sz="1400" dirty="0">
                <a:solidFill>
                  <a:prstClr val="black"/>
                </a:solidFill>
                <a:latin typeface="Century Gothic" panose="020B0502020202020204" pitchFamily="34" charset="0"/>
              </a:rPr>
              <a:t>Registre la cantidad o el volumen TOTAL de  abono /s utilizado/s en cada uno de el/los cultivos descritos por la PP</a:t>
            </a:r>
          </a:p>
        </p:txBody>
      </p:sp>
      <p:sp>
        <p:nvSpPr>
          <p:cNvPr id="7" name="12 Rectángulo"/>
          <p:cNvSpPr/>
          <p:nvPr/>
        </p:nvSpPr>
        <p:spPr>
          <a:xfrm>
            <a:off x="1376404" y="1015311"/>
            <a:ext cx="1128386" cy="400110"/>
          </a:xfrm>
          <a:prstGeom prst="rect">
            <a:avLst/>
          </a:prstGeom>
        </p:spPr>
        <p:txBody>
          <a:bodyPr wrap="none">
            <a:spAutoFit/>
          </a:bodyPr>
          <a:lstStyle/>
          <a:p>
            <a:pPr marL="277920" indent="-277920" algn="ctr" defTabSz="451491"/>
            <a:r>
              <a:rPr lang="es-MX" sz="1600" b="1" dirty="0">
                <a:solidFill>
                  <a:schemeClr val="bg2">
                    <a:lumMod val="50000"/>
                  </a:schemeClr>
                </a:solidFill>
                <a:latin typeface="Century Gothic" panose="020B0502020202020204" pitchFamily="34" charset="0"/>
              </a:rPr>
              <a:t>Ejercicio</a:t>
            </a:r>
            <a:r>
              <a:rPr lang="es-MX" sz="2000" b="1" dirty="0">
                <a:solidFill>
                  <a:prstClr val="black"/>
                </a:solidFill>
                <a:latin typeface="Calibri"/>
              </a:rPr>
              <a:t> </a:t>
            </a:r>
          </a:p>
        </p:txBody>
      </p:sp>
      <p:sp>
        <p:nvSpPr>
          <p:cNvPr id="8" name="2 Rectángulo"/>
          <p:cNvSpPr/>
          <p:nvPr/>
        </p:nvSpPr>
        <p:spPr>
          <a:xfrm>
            <a:off x="1940597" y="5116207"/>
            <a:ext cx="2088232" cy="36004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C" sz="900" dirty="0">
                <a:solidFill>
                  <a:prstClr val="black"/>
                </a:solidFill>
                <a:latin typeface="Calibri"/>
              </a:rPr>
              <a:t>½ tonelada de estiércol</a:t>
            </a:r>
          </a:p>
        </p:txBody>
      </p:sp>
      <p:sp>
        <p:nvSpPr>
          <p:cNvPr id="9" name="14 Rectángulo"/>
          <p:cNvSpPr/>
          <p:nvPr/>
        </p:nvSpPr>
        <p:spPr>
          <a:xfrm>
            <a:off x="5032808" y="5123323"/>
            <a:ext cx="1440160" cy="36004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s-EC" sz="900" dirty="0">
                <a:solidFill>
                  <a:prstClr val="black"/>
                </a:solidFill>
                <a:latin typeface="Calibri"/>
              </a:rPr>
              <a:t>1 tonelada de compost</a:t>
            </a:r>
          </a:p>
        </p:txBody>
      </p:sp>
      <p:sp>
        <p:nvSpPr>
          <p:cNvPr id="10" name="15 Rectángulo"/>
          <p:cNvSpPr/>
          <p:nvPr/>
        </p:nvSpPr>
        <p:spPr>
          <a:xfrm>
            <a:off x="3141508" y="5748573"/>
            <a:ext cx="6480720" cy="18002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s-EC" sz="1200" dirty="0">
                <a:solidFill>
                  <a:prstClr val="white"/>
                </a:solidFill>
                <a:latin typeface="Calibri"/>
              </a:rPr>
              <a:t>Biol a razón de 20 litros por cada 200 </a:t>
            </a:r>
            <a:r>
              <a:rPr lang="es-EC" sz="1200" dirty="0" err="1">
                <a:solidFill>
                  <a:prstClr val="white"/>
                </a:solidFill>
                <a:latin typeface="Calibri"/>
              </a:rPr>
              <a:t>lt</a:t>
            </a:r>
            <a:r>
              <a:rPr lang="es-EC" sz="1200" dirty="0">
                <a:solidFill>
                  <a:prstClr val="white"/>
                </a:solidFill>
                <a:latin typeface="Calibri"/>
              </a:rPr>
              <a:t> de solución cada 15</a:t>
            </a:r>
          </a:p>
        </p:txBody>
      </p:sp>
      <p:pic>
        <p:nvPicPr>
          <p:cNvPr id="11" name="Imagen 10"/>
          <p:cNvPicPr>
            <a:picLocks noChangeAspect="1"/>
          </p:cNvPicPr>
          <p:nvPr/>
        </p:nvPicPr>
        <p:blipFill>
          <a:blip r:embed="rId2"/>
          <a:stretch>
            <a:fillRect/>
          </a:stretch>
        </p:blipFill>
        <p:spPr>
          <a:xfrm>
            <a:off x="1940597" y="3243999"/>
            <a:ext cx="1152128" cy="1618938"/>
          </a:xfrm>
          <a:prstGeom prst="rect">
            <a:avLst/>
          </a:prstGeom>
        </p:spPr>
      </p:pic>
      <p:pic>
        <p:nvPicPr>
          <p:cNvPr id="12" name="Imagen 11"/>
          <p:cNvPicPr>
            <a:picLocks noChangeAspect="1"/>
          </p:cNvPicPr>
          <p:nvPr/>
        </p:nvPicPr>
        <p:blipFill>
          <a:blip r:embed="rId3"/>
          <a:stretch>
            <a:fillRect/>
          </a:stretch>
        </p:blipFill>
        <p:spPr>
          <a:xfrm>
            <a:off x="3141509" y="2771750"/>
            <a:ext cx="7134225" cy="2095500"/>
          </a:xfrm>
          <a:prstGeom prst="rect">
            <a:avLst/>
          </a:prstGeom>
        </p:spPr>
      </p:pic>
      <p:sp>
        <p:nvSpPr>
          <p:cNvPr id="13" name="Rectángulo 12"/>
          <p:cNvSpPr/>
          <p:nvPr/>
        </p:nvSpPr>
        <p:spPr>
          <a:xfrm>
            <a:off x="4339526" y="5002556"/>
            <a:ext cx="389850" cy="584775"/>
          </a:xfrm>
          <a:prstGeom prst="rect">
            <a:avLst/>
          </a:prstGeom>
        </p:spPr>
        <p:txBody>
          <a:bodyPr wrap="none">
            <a:spAutoFit/>
          </a:bodyPr>
          <a:lstStyle/>
          <a:p>
            <a:r>
              <a:rPr lang="es-EC" sz="3200" b="1" dirty="0">
                <a:solidFill>
                  <a:prstClr val="black"/>
                </a:solidFill>
                <a:latin typeface="Calibri"/>
              </a:rPr>
              <a:t>+</a:t>
            </a:r>
            <a:endParaRPr lang="es-EC" b="1" dirty="0">
              <a:solidFill>
                <a:prstClr val="black"/>
              </a:solidFill>
              <a:latin typeface="Calibri"/>
            </a:endParaRPr>
          </a:p>
        </p:txBody>
      </p:sp>
    </p:spTree>
    <p:extLst>
      <p:ext uri="{BB962C8B-B14F-4D97-AF65-F5344CB8AC3E}">
        <p14:creationId xmlns:p14="http://schemas.microsoft.com/office/powerpoint/2010/main" val="1795805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1117832" y="432878"/>
            <a:ext cx="7227771" cy="530024"/>
          </a:xfrm>
        </p:spPr>
        <p:txBody>
          <a:bodyPr/>
          <a:lstStyle/>
          <a:p>
            <a:r>
              <a:rPr lang="es-ES" dirty="0" smtClean="0">
                <a:latin typeface="Century Gothic" panose="020B0502020202020204" pitchFamily="34" charset="0"/>
              </a:rPr>
              <a:t>Implementación AGRIS- ESPAC</a:t>
            </a:r>
            <a:endParaRPr lang="es-EC" dirty="0">
              <a:latin typeface="Century Gothic" panose="020B0502020202020204" pitchFamily="34" charset="0"/>
            </a:endParaRPr>
          </a:p>
        </p:txBody>
      </p:sp>
      <p:graphicFrame>
        <p:nvGraphicFramePr>
          <p:cNvPr id="5" name="Tabla 4"/>
          <p:cNvGraphicFramePr>
            <a:graphicFrameLocks noGrp="1"/>
          </p:cNvGraphicFramePr>
          <p:nvPr>
            <p:extLst/>
          </p:nvPr>
        </p:nvGraphicFramePr>
        <p:xfrm>
          <a:off x="734096" y="2202431"/>
          <a:ext cx="5962923" cy="2215023"/>
        </p:xfrm>
        <a:graphic>
          <a:graphicData uri="http://schemas.openxmlformats.org/drawingml/2006/table">
            <a:tbl>
              <a:tblPr/>
              <a:tblGrid>
                <a:gridCol w="2617053"/>
                <a:gridCol w="304170"/>
                <a:gridCol w="304170"/>
                <a:gridCol w="304170"/>
                <a:gridCol w="304170"/>
                <a:gridCol w="304170"/>
                <a:gridCol w="304170"/>
                <a:gridCol w="304170"/>
                <a:gridCol w="304170"/>
                <a:gridCol w="304170"/>
                <a:gridCol w="304170"/>
                <a:gridCol w="304170"/>
              </a:tblGrid>
              <a:tr h="256963">
                <a:tc rowSpan="2">
                  <a:txBody>
                    <a:bodyPr/>
                    <a:lstStyle/>
                    <a:p>
                      <a:pPr algn="ctr" fontAlgn="ctr"/>
                      <a:r>
                        <a:rPr lang="es-EC" sz="1000" b="1" i="0" u="none" strike="noStrike" dirty="0">
                          <a:solidFill>
                            <a:srgbClr val="000000"/>
                          </a:solidFill>
                          <a:effectLst/>
                          <a:latin typeface="+mn-lt"/>
                        </a:rPr>
                        <a:t>Módulos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11">
                  <a:txBody>
                    <a:bodyPr/>
                    <a:lstStyle/>
                    <a:p>
                      <a:pPr algn="ctr" fontAlgn="b"/>
                      <a:r>
                        <a:rPr lang="es-EC" sz="1000" b="1" i="0" u="none" strike="noStrike" dirty="0">
                          <a:solidFill>
                            <a:srgbClr val="000000"/>
                          </a:solidFill>
                          <a:effectLst/>
                          <a:latin typeface="+mn-lt"/>
                        </a:rPr>
                        <a:t>AÑO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r>
              <a:tr h="256963">
                <a:tc vMerge="1">
                  <a:txBody>
                    <a:bodyPr/>
                    <a:lstStyle/>
                    <a:p>
                      <a:endParaRPr lang="es-EC"/>
                    </a:p>
                  </a:txBody>
                  <a:tcPr/>
                </a:tc>
                <a:tc>
                  <a:txBody>
                    <a:bodyPr/>
                    <a:lstStyle/>
                    <a:p>
                      <a:pPr algn="r" fontAlgn="b"/>
                      <a:r>
                        <a:rPr lang="es-EC" sz="800" b="1" i="0" u="none" strike="noStrike" dirty="0">
                          <a:solidFill>
                            <a:srgbClr val="000000"/>
                          </a:solidFill>
                          <a:effectLst/>
                          <a:latin typeface="+mn-lt"/>
                        </a:rPr>
                        <a:t>2019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800" b="1" i="0" u="none" strike="noStrike" dirty="0">
                          <a:solidFill>
                            <a:srgbClr val="000000"/>
                          </a:solidFill>
                          <a:effectLst/>
                          <a:latin typeface="+mn-lt"/>
                        </a:rPr>
                        <a:t>2020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800" b="1" i="0" u="none" strike="noStrike" dirty="0">
                          <a:solidFill>
                            <a:srgbClr val="000000"/>
                          </a:solidFill>
                          <a:effectLst/>
                          <a:latin typeface="+mn-lt"/>
                        </a:rPr>
                        <a:t>2021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800" b="1" i="0" u="none" strike="noStrike" dirty="0">
                          <a:solidFill>
                            <a:srgbClr val="000000"/>
                          </a:solidFill>
                          <a:effectLst/>
                          <a:latin typeface="+mn-lt"/>
                        </a:rPr>
                        <a:t>2022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800" b="1" i="0" u="none" strike="noStrike" dirty="0">
                          <a:solidFill>
                            <a:srgbClr val="000000"/>
                          </a:solidFill>
                          <a:effectLst/>
                          <a:latin typeface="+mn-lt"/>
                        </a:rPr>
                        <a:t>2023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800" b="1" i="0" u="none" strike="noStrike" dirty="0">
                          <a:solidFill>
                            <a:srgbClr val="000000"/>
                          </a:solidFill>
                          <a:effectLst/>
                          <a:latin typeface="+mn-lt"/>
                        </a:rPr>
                        <a:t>2024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800" b="1" i="0" u="none" strike="noStrike" dirty="0">
                          <a:solidFill>
                            <a:srgbClr val="FF0000"/>
                          </a:solidFill>
                          <a:effectLst/>
                          <a:latin typeface="+mn-lt"/>
                        </a:rPr>
                        <a:t>2025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800" b="1" i="0" u="none" strike="noStrike" dirty="0">
                          <a:solidFill>
                            <a:srgbClr val="000000"/>
                          </a:solidFill>
                          <a:effectLst/>
                          <a:latin typeface="+mn-lt"/>
                        </a:rPr>
                        <a:t>2026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800" b="1" i="0" u="none" strike="noStrike" dirty="0">
                          <a:solidFill>
                            <a:srgbClr val="000000"/>
                          </a:solidFill>
                          <a:effectLst/>
                          <a:latin typeface="+mn-lt"/>
                        </a:rPr>
                        <a:t>2027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800" b="1" i="0" u="none" strike="noStrike" dirty="0">
                          <a:solidFill>
                            <a:srgbClr val="000000"/>
                          </a:solidFill>
                          <a:effectLst/>
                          <a:latin typeface="+mn-lt"/>
                        </a:rPr>
                        <a:t>2028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800" b="1" i="0" u="none" strike="noStrike" dirty="0">
                          <a:solidFill>
                            <a:srgbClr val="000000"/>
                          </a:solidFill>
                          <a:effectLst/>
                          <a:latin typeface="+mn-lt"/>
                        </a:rPr>
                        <a:t>2029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6963">
                <a:tc>
                  <a:txBody>
                    <a:bodyPr/>
                    <a:lstStyle/>
                    <a:p>
                      <a:pPr algn="l" fontAlgn="b"/>
                      <a:r>
                        <a:rPr lang="es-EC" sz="1000" b="0" i="0" u="none" strike="noStrike">
                          <a:solidFill>
                            <a:srgbClr val="000000"/>
                          </a:solidFill>
                          <a:effectLst/>
                          <a:latin typeface="Century Gothic" panose="020B0502020202020204" pitchFamily="34" charset="0"/>
                        </a:rPr>
                        <a:t>Principal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l" fontAlgn="b"/>
                      <a:r>
                        <a:rPr lang="es-EC" sz="1000" b="0" i="0" u="none" strike="noStrike" dirty="0">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256963">
                <a:tc>
                  <a:txBody>
                    <a:bodyPr/>
                    <a:lstStyle/>
                    <a:p>
                      <a:pPr algn="l" fontAlgn="b"/>
                      <a:r>
                        <a:rPr lang="es-EC" sz="1000" b="0" i="0" u="none" strike="noStrike" dirty="0">
                          <a:solidFill>
                            <a:srgbClr val="000000"/>
                          </a:solidFill>
                          <a:effectLst/>
                          <a:latin typeface="Century Gothic" panose="020B0502020202020204" pitchFamily="34" charset="0"/>
                        </a:rPr>
                        <a:t>Módulo 1: Económico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6963">
                <a:tc>
                  <a:txBody>
                    <a:bodyPr/>
                    <a:lstStyle/>
                    <a:p>
                      <a:pPr algn="l" fontAlgn="b"/>
                      <a:r>
                        <a:rPr lang="es-ES" sz="1000" b="0" i="0" u="none" strike="noStrike">
                          <a:solidFill>
                            <a:srgbClr val="000000"/>
                          </a:solidFill>
                          <a:effectLst/>
                          <a:latin typeface="Century Gothic" panose="020B0502020202020204" pitchFamily="34" charset="0"/>
                        </a:rPr>
                        <a:t>Módulo 2: Fuerza de trabajo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a:txBody>
                    <a:bodyPr/>
                    <a:lstStyle/>
                    <a:p>
                      <a:pPr algn="l" fontAlgn="b"/>
                      <a:r>
                        <a:rPr lang="es-EC" sz="1000" b="0" i="0" u="none" strike="noStrike" dirty="0">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l" fontAlgn="b"/>
                      <a:r>
                        <a:rPr lang="es-EC" sz="1000" b="0" i="0" u="none" strike="noStrike" dirty="0">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l" fontAlgn="b"/>
                      <a:r>
                        <a:rPr lang="es-EC" sz="1000" b="0" i="0" u="none" strike="noStrike" dirty="0">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l" fontAlgn="b"/>
                      <a:r>
                        <a:rPr lang="es-EC" sz="1000" b="0" i="0" u="none" strike="noStrike" dirty="0">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l" fontAlgn="b"/>
                      <a:r>
                        <a:rPr lang="es-EC" sz="1000" b="0" i="0" u="none" strike="noStrike" dirty="0">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l" fontAlgn="b"/>
                      <a:r>
                        <a:rPr lang="es-EC" sz="1000" b="0" i="0" u="none" strike="noStrike" dirty="0">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r>
              <a:tr h="465104">
                <a:tc>
                  <a:txBody>
                    <a:bodyPr/>
                    <a:lstStyle/>
                    <a:p>
                      <a:pPr algn="l" fontAlgn="b"/>
                      <a:r>
                        <a:rPr lang="es-ES" sz="1000" b="0" i="0" u="none" strike="noStrike">
                          <a:solidFill>
                            <a:srgbClr val="000000"/>
                          </a:solidFill>
                          <a:effectLst/>
                          <a:latin typeface="Century Gothic" panose="020B0502020202020204" pitchFamily="34" charset="0"/>
                        </a:rPr>
                        <a:t>Módulo 3: Métodos de producción y ambiente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r>
              <a:tr h="465104">
                <a:tc>
                  <a:txBody>
                    <a:bodyPr/>
                    <a:lstStyle/>
                    <a:p>
                      <a:pPr algn="l" fontAlgn="b"/>
                      <a:r>
                        <a:rPr lang="es-ES" sz="1200" b="1" i="0" u="none" strike="noStrike" dirty="0">
                          <a:solidFill>
                            <a:srgbClr val="FF0000"/>
                          </a:solidFill>
                          <a:effectLst/>
                          <a:latin typeface="Century Gothic" panose="020B0502020202020204" pitchFamily="34" charset="0"/>
                        </a:rPr>
                        <a:t>Módulo 4: Maquinaria, equipo y activos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D6BE"/>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D6BE"/>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D6BE"/>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D6BE"/>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5911"/>
                    </a:solidFill>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C" sz="1000" b="0" i="0" u="none" strike="noStrike" dirty="0">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C" sz="10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EC" sz="1000" b="0" i="0" u="none" strike="noStrike" dirty="0">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5911"/>
                    </a:solidFill>
                  </a:tcPr>
                </a:tc>
              </a:tr>
            </a:tbl>
          </a:graphicData>
        </a:graphic>
      </p:graphicFrame>
      <p:sp>
        <p:nvSpPr>
          <p:cNvPr id="6" name="2 Rectángulo"/>
          <p:cNvSpPr/>
          <p:nvPr/>
        </p:nvSpPr>
        <p:spPr>
          <a:xfrm>
            <a:off x="7367451" y="1800878"/>
            <a:ext cx="4206240" cy="461665"/>
          </a:xfrm>
          <a:prstGeom prst="rect">
            <a:avLst/>
          </a:prstGeom>
        </p:spPr>
        <p:txBody>
          <a:bodyPr wrap="square">
            <a:spAutoFit/>
          </a:bodyPr>
          <a:lstStyle/>
          <a:p>
            <a:pPr marL="171450" indent="-171450" algn="just" defTabSz="457200">
              <a:buFont typeface="Arial" panose="020B0604020202020204" pitchFamily="34" charset="0"/>
              <a:buChar char="•"/>
            </a:pPr>
            <a:r>
              <a:rPr lang="es-EC" sz="1200" dirty="0" smtClean="0">
                <a:solidFill>
                  <a:prstClr val="black"/>
                </a:solidFill>
                <a:latin typeface="Century Gothic" panose="020B0502020202020204" pitchFamily="34" charset="0"/>
              </a:rPr>
              <a:t>El módulo principal de ESPAC se levanta desde le año 2002</a:t>
            </a:r>
            <a:endParaRPr lang="es-EC" sz="1200" dirty="0">
              <a:solidFill>
                <a:prstClr val="black"/>
              </a:solidFill>
              <a:latin typeface="Century Gothic" panose="020B0502020202020204" pitchFamily="34" charset="0"/>
            </a:endParaRPr>
          </a:p>
        </p:txBody>
      </p:sp>
      <p:sp>
        <p:nvSpPr>
          <p:cNvPr id="7" name="2 Rectángulo"/>
          <p:cNvSpPr/>
          <p:nvPr/>
        </p:nvSpPr>
        <p:spPr>
          <a:xfrm>
            <a:off x="7367451" y="2370870"/>
            <a:ext cx="4206240" cy="646331"/>
          </a:xfrm>
          <a:prstGeom prst="rect">
            <a:avLst/>
          </a:prstGeom>
        </p:spPr>
        <p:txBody>
          <a:bodyPr wrap="square">
            <a:spAutoFit/>
          </a:bodyPr>
          <a:lstStyle/>
          <a:p>
            <a:pPr marL="171450" indent="-171450" algn="just" defTabSz="457200">
              <a:buFont typeface="Arial" panose="020B0604020202020204" pitchFamily="34" charset="0"/>
              <a:buChar char="•"/>
            </a:pPr>
            <a:r>
              <a:rPr lang="es-EC" sz="1200" dirty="0" smtClean="0">
                <a:solidFill>
                  <a:prstClr val="black"/>
                </a:solidFill>
                <a:latin typeface="Century Gothic" panose="020B0502020202020204" pitchFamily="34" charset="0"/>
              </a:rPr>
              <a:t>El módulo económico se levantó en el año 2019, el cual se considera nuevamente investigar en el año 2024.</a:t>
            </a:r>
            <a:endParaRPr lang="es-EC" sz="1200" dirty="0">
              <a:solidFill>
                <a:prstClr val="black"/>
              </a:solidFill>
              <a:latin typeface="Century Gothic" panose="020B0502020202020204" pitchFamily="34" charset="0"/>
            </a:endParaRPr>
          </a:p>
        </p:txBody>
      </p:sp>
      <p:sp>
        <p:nvSpPr>
          <p:cNvPr id="8" name="2 Rectángulo"/>
          <p:cNvSpPr/>
          <p:nvPr/>
        </p:nvSpPr>
        <p:spPr>
          <a:xfrm>
            <a:off x="7367451" y="3822073"/>
            <a:ext cx="4206240" cy="1200329"/>
          </a:xfrm>
          <a:prstGeom prst="rect">
            <a:avLst/>
          </a:prstGeom>
        </p:spPr>
        <p:txBody>
          <a:bodyPr wrap="square">
            <a:spAutoFit/>
          </a:bodyPr>
          <a:lstStyle/>
          <a:p>
            <a:pPr marL="171450" indent="-171450" algn="just" defTabSz="457200">
              <a:buFont typeface="Arial" panose="020B0604020202020204" pitchFamily="34" charset="0"/>
              <a:buChar char="•"/>
            </a:pPr>
            <a:r>
              <a:rPr lang="es-EC" sz="1200" dirty="0" smtClean="0">
                <a:solidFill>
                  <a:prstClr val="black"/>
                </a:solidFill>
                <a:latin typeface="Century Gothic" panose="020B0502020202020204" pitchFamily="34" charset="0"/>
              </a:rPr>
              <a:t>El módulo métodos de producción y ambiente se levanta parcialmente con el módulo principal desde el año 2013. Sin embargo en el año 2023 se amplia la oferta de información incrementado variables de extensión agraria, adaptación al cambio climático  , gestión de residuos.</a:t>
            </a:r>
            <a:endParaRPr lang="es-EC" sz="1200" dirty="0">
              <a:solidFill>
                <a:prstClr val="black"/>
              </a:solidFill>
              <a:latin typeface="Century Gothic" panose="020B0502020202020204" pitchFamily="34" charset="0"/>
            </a:endParaRPr>
          </a:p>
        </p:txBody>
      </p:sp>
      <p:sp>
        <p:nvSpPr>
          <p:cNvPr id="9" name="2 Rectángulo"/>
          <p:cNvSpPr/>
          <p:nvPr/>
        </p:nvSpPr>
        <p:spPr>
          <a:xfrm>
            <a:off x="7370243" y="5141372"/>
            <a:ext cx="4206240" cy="830997"/>
          </a:xfrm>
          <a:prstGeom prst="rect">
            <a:avLst/>
          </a:prstGeom>
        </p:spPr>
        <p:txBody>
          <a:bodyPr wrap="square">
            <a:spAutoFit/>
          </a:bodyPr>
          <a:lstStyle/>
          <a:p>
            <a:pPr marL="171450" indent="-171450" algn="just" defTabSz="457200">
              <a:buFont typeface="Arial" panose="020B0604020202020204" pitchFamily="34" charset="0"/>
              <a:buChar char="•"/>
            </a:pPr>
            <a:r>
              <a:rPr lang="es-EC" sz="1200" dirty="0" smtClean="0">
                <a:solidFill>
                  <a:prstClr val="black"/>
                </a:solidFill>
                <a:latin typeface="Century Gothic" panose="020B0502020202020204" pitchFamily="34" charset="0"/>
              </a:rPr>
              <a:t>El módulo maquinaria y equipo se levanta parcialmente con el módulo principal desde el año  2017, para el año 2025, se ha considerado ampliar la recolección de información.</a:t>
            </a:r>
            <a:endParaRPr lang="es-EC" sz="1200" dirty="0">
              <a:solidFill>
                <a:prstClr val="black"/>
              </a:solidFill>
              <a:latin typeface="Century Gothic" panose="020B0502020202020204" pitchFamily="34" charset="0"/>
            </a:endParaRPr>
          </a:p>
        </p:txBody>
      </p:sp>
      <p:sp>
        <p:nvSpPr>
          <p:cNvPr id="10" name="2 Rectángulo"/>
          <p:cNvSpPr/>
          <p:nvPr/>
        </p:nvSpPr>
        <p:spPr>
          <a:xfrm>
            <a:off x="7370243" y="3056773"/>
            <a:ext cx="4206240" cy="646331"/>
          </a:xfrm>
          <a:prstGeom prst="rect">
            <a:avLst/>
          </a:prstGeom>
        </p:spPr>
        <p:txBody>
          <a:bodyPr wrap="square">
            <a:spAutoFit/>
          </a:bodyPr>
          <a:lstStyle/>
          <a:p>
            <a:pPr marL="171450" indent="-171450" algn="just" defTabSz="457200">
              <a:buFont typeface="Arial" panose="020B0604020202020204" pitchFamily="34" charset="0"/>
              <a:buChar char="•"/>
            </a:pPr>
            <a:r>
              <a:rPr lang="es-EC" sz="1200" dirty="0" smtClean="0">
                <a:solidFill>
                  <a:prstClr val="black"/>
                </a:solidFill>
                <a:latin typeface="Century Gothic" panose="020B0502020202020204" pitchFamily="34" charset="0"/>
              </a:rPr>
              <a:t>El módulo fuerza de trabajo se levanta continuamente desde el año 2019, empleo familiar, ocasional y permanente por trimestre.</a:t>
            </a:r>
            <a:endParaRPr lang="es-EC" sz="1200" dirty="0">
              <a:solidFill>
                <a:prstClr val="black"/>
              </a:solidFill>
              <a:latin typeface="Century Gothic" panose="020B0502020202020204" pitchFamily="34" charset="0"/>
            </a:endParaRPr>
          </a:p>
        </p:txBody>
      </p:sp>
    </p:spTree>
    <p:extLst>
      <p:ext uri="{BB962C8B-B14F-4D97-AF65-F5344CB8AC3E}">
        <p14:creationId xmlns:p14="http://schemas.microsoft.com/office/powerpoint/2010/main" val="371952150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Rectángulo"/>
          <p:cNvSpPr/>
          <p:nvPr/>
        </p:nvSpPr>
        <p:spPr>
          <a:xfrm>
            <a:off x="1986846" y="6170569"/>
            <a:ext cx="7533085" cy="523220"/>
          </a:xfrm>
          <a:prstGeom prst="rect">
            <a:avLst/>
          </a:prstGeom>
        </p:spPr>
        <p:txBody>
          <a:bodyPr wrap="square">
            <a:spAutoFit/>
          </a:bodyPr>
          <a:lstStyle/>
          <a:p>
            <a:pPr algn="just"/>
            <a:r>
              <a:rPr lang="es-EC" sz="1400" dirty="0">
                <a:solidFill>
                  <a:prstClr val="black"/>
                </a:solidFill>
                <a:latin typeface="Century Gothic" panose="020B0502020202020204" pitchFamily="34" charset="0"/>
              </a:rPr>
              <a:t>Registre la cantidad o el volumen TOTAL de  abono /s utilizado/s en cada uno de el/los cultivos descritos por la PP</a:t>
            </a:r>
          </a:p>
        </p:txBody>
      </p:sp>
      <p:sp>
        <p:nvSpPr>
          <p:cNvPr id="5" name="Título 1"/>
          <p:cNvSpPr>
            <a:spLocks noGrp="1"/>
          </p:cNvSpPr>
          <p:nvPr>
            <p:ph type="title"/>
          </p:nvPr>
        </p:nvSpPr>
        <p:spPr>
          <a:xfrm>
            <a:off x="1080533" y="462649"/>
            <a:ext cx="7227771" cy="530024"/>
          </a:xfrm>
        </p:spPr>
        <p:txBody>
          <a:bodyPr>
            <a:normAutofit fontScale="90000"/>
          </a:bodyPr>
          <a:lstStyle/>
          <a:p>
            <a:r>
              <a:rPr lang="es-EC" sz="2600" dirty="0">
                <a:solidFill>
                  <a:schemeClr val="tx2"/>
                </a:solidFill>
                <a:latin typeface="Century Gothic" panose="020B0502020202020204" pitchFamily="34" charset="0"/>
                <a:cs typeface="Arial" panose="020B0604020202020204" pitchFamily="34" charset="0"/>
              </a:rPr>
              <a:t>¿Utiliza en sus cultivos fertilizantes orgánicos </a:t>
            </a:r>
            <a:r>
              <a:rPr lang="es-EC" sz="2600" dirty="0" smtClean="0">
                <a:solidFill>
                  <a:schemeClr val="tx2"/>
                </a:solidFill>
                <a:latin typeface="Century Gothic" panose="020B0502020202020204" pitchFamily="34" charset="0"/>
                <a:cs typeface="Arial" panose="020B0604020202020204" pitchFamily="34" charset="0"/>
              </a:rPr>
              <a:t>?</a:t>
            </a:r>
            <a:endParaRPr lang="es-ES_tradnl" sz="1800" dirty="0">
              <a:solidFill>
                <a:schemeClr val="tx2"/>
              </a:solidFill>
              <a:latin typeface="Century Gothic" panose="020B0502020202020204" pitchFamily="34" charset="0"/>
              <a:cs typeface="Arial" panose="020B0604020202020204" pitchFamily="34" charset="0"/>
            </a:endParaRPr>
          </a:p>
        </p:txBody>
      </p:sp>
      <p:sp>
        <p:nvSpPr>
          <p:cNvPr id="6" name="12 Rectángulo"/>
          <p:cNvSpPr/>
          <p:nvPr/>
        </p:nvSpPr>
        <p:spPr>
          <a:xfrm>
            <a:off x="1290509" y="992673"/>
            <a:ext cx="1128386" cy="400110"/>
          </a:xfrm>
          <a:prstGeom prst="rect">
            <a:avLst/>
          </a:prstGeom>
        </p:spPr>
        <p:txBody>
          <a:bodyPr wrap="none">
            <a:spAutoFit/>
          </a:bodyPr>
          <a:lstStyle/>
          <a:p>
            <a:pPr marL="277920" indent="-277920" algn="ctr" defTabSz="451491"/>
            <a:r>
              <a:rPr lang="es-MX" sz="1600" b="1" dirty="0">
                <a:solidFill>
                  <a:schemeClr val="bg2">
                    <a:lumMod val="50000"/>
                  </a:schemeClr>
                </a:solidFill>
                <a:latin typeface="Century Gothic" panose="020B0502020202020204" pitchFamily="34" charset="0"/>
              </a:rPr>
              <a:t>Ejercicio</a:t>
            </a:r>
            <a:r>
              <a:rPr lang="es-MX" sz="2000" b="1" dirty="0">
                <a:solidFill>
                  <a:prstClr val="black"/>
                </a:solidFill>
                <a:latin typeface="Calibri"/>
              </a:rPr>
              <a:t> </a:t>
            </a:r>
          </a:p>
        </p:txBody>
      </p:sp>
      <p:sp>
        <p:nvSpPr>
          <p:cNvPr id="7" name="5 Rectángulo"/>
          <p:cNvSpPr/>
          <p:nvPr/>
        </p:nvSpPr>
        <p:spPr>
          <a:xfrm>
            <a:off x="1530610" y="1497198"/>
            <a:ext cx="10373707" cy="738664"/>
          </a:xfrm>
          <a:prstGeom prst="rect">
            <a:avLst/>
          </a:prstGeom>
        </p:spPr>
        <p:txBody>
          <a:bodyPr wrap="square">
            <a:spAutoFit/>
          </a:bodyPr>
          <a:lstStyle/>
          <a:p>
            <a:pPr algn="just"/>
            <a:r>
              <a:rPr lang="es-EC" sz="1400" dirty="0" smtClean="0">
                <a:solidFill>
                  <a:prstClr val="black"/>
                </a:solidFill>
                <a:latin typeface="Century Gothic" panose="020B0502020202020204" pitchFamily="34" charset="0"/>
              </a:rPr>
              <a:t>La </a:t>
            </a:r>
            <a:r>
              <a:rPr lang="es-EC" sz="1400" dirty="0">
                <a:solidFill>
                  <a:prstClr val="black"/>
                </a:solidFill>
                <a:latin typeface="Century Gothic" panose="020B0502020202020204" pitchFamily="34" charset="0"/>
              </a:rPr>
              <a:t>PP indica que en una hectárea (ha) de frutilla al momento de preparar el suelo (preparar las camas) aplicó ½ tonelada de estiércol de borrego y vacas y 1 tonelada de compost y para complementar la nutrición realizó aplicaciones de biol a razón de 20 litros por cada 200 </a:t>
            </a:r>
            <a:r>
              <a:rPr lang="es-EC" sz="1400" dirty="0" err="1">
                <a:solidFill>
                  <a:prstClr val="black"/>
                </a:solidFill>
                <a:latin typeface="Century Gothic" panose="020B0502020202020204" pitchFamily="34" charset="0"/>
              </a:rPr>
              <a:t>lt</a:t>
            </a:r>
            <a:r>
              <a:rPr lang="es-EC" sz="1400" dirty="0">
                <a:solidFill>
                  <a:prstClr val="black"/>
                </a:solidFill>
                <a:latin typeface="Century Gothic" panose="020B0502020202020204" pitchFamily="34" charset="0"/>
              </a:rPr>
              <a:t> de solución durante 6 meses  cada 15 días.</a:t>
            </a:r>
          </a:p>
        </p:txBody>
      </p:sp>
      <p:pic>
        <p:nvPicPr>
          <p:cNvPr id="10" name="Imagen 9"/>
          <p:cNvPicPr>
            <a:picLocks noChangeAspect="1"/>
          </p:cNvPicPr>
          <p:nvPr/>
        </p:nvPicPr>
        <p:blipFill>
          <a:blip r:embed="rId2"/>
          <a:stretch>
            <a:fillRect/>
          </a:stretch>
        </p:blipFill>
        <p:spPr>
          <a:xfrm>
            <a:off x="2899860" y="2406367"/>
            <a:ext cx="4660039" cy="3690916"/>
          </a:xfrm>
          <a:prstGeom prst="rect">
            <a:avLst/>
          </a:prstGeom>
        </p:spPr>
      </p:pic>
      <p:sp>
        <p:nvSpPr>
          <p:cNvPr id="11" name="CuadroTexto 10"/>
          <p:cNvSpPr txBox="1"/>
          <p:nvPr/>
        </p:nvSpPr>
        <p:spPr>
          <a:xfrm>
            <a:off x="3129567" y="5692462"/>
            <a:ext cx="592428" cy="369332"/>
          </a:xfrm>
          <a:prstGeom prst="rect">
            <a:avLst/>
          </a:prstGeom>
          <a:noFill/>
        </p:spPr>
        <p:txBody>
          <a:bodyPr wrap="square" rtlCol="0">
            <a:spAutoFit/>
          </a:bodyPr>
          <a:lstStyle/>
          <a:p>
            <a:r>
              <a:rPr lang="es-ES" dirty="0" smtClean="0"/>
              <a:t>0.5</a:t>
            </a:r>
            <a:endParaRPr lang="es-EC" dirty="0"/>
          </a:p>
        </p:txBody>
      </p:sp>
      <p:sp>
        <p:nvSpPr>
          <p:cNvPr id="12" name="CuadroTexto 11"/>
          <p:cNvSpPr txBox="1"/>
          <p:nvPr/>
        </p:nvSpPr>
        <p:spPr>
          <a:xfrm>
            <a:off x="4005330" y="5692462"/>
            <a:ext cx="811369" cy="369332"/>
          </a:xfrm>
          <a:prstGeom prst="rect">
            <a:avLst/>
          </a:prstGeom>
          <a:noFill/>
        </p:spPr>
        <p:txBody>
          <a:bodyPr wrap="square" rtlCol="0">
            <a:spAutoFit/>
          </a:bodyPr>
          <a:lstStyle/>
          <a:p>
            <a:r>
              <a:rPr lang="es-ES" dirty="0" smtClean="0"/>
              <a:t>4</a:t>
            </a:r>
            <a:endParaRPr lang="es-EC" dirty="0"/>
          </a:p>
        </p:txBody>
      </p:sp>
      <p:sp>
        <p:nvSpPr>
          <p:cNvPr id="13" name="CuadroTexto 12"/>
          <p:cNvSpPr txBox="1"/>
          <p:nvPr/>
        </p:nvSpPr>
        <p:spPr>
          <a:xfrm>
            <a:off x="4711522" y="5728952"/>
            <a:ext cx="811369" cy="369332"/>
          </a:xfrm>
          <a:prstGeom prst="rect">
            <a:avLst/>
          </a:prstGeom>
          <a:noFill/>
        </p:spPr>
        <p:txBody>
          <a:bodyPr wrap="square" rtlCol="0">
            <a:spAutoFit/>
          </a:bodyPr>
          <a:lstStyle/>
          <a:p>
            <a:r>
              <a:rPr lang="es-ES" dirty="0"/>
              <a:t>1</a:t>
            </a:r>
            <a:endParaRPr lang="es-EC" dirty="0"/>
          </a:p>
        </p:txBody>
      </p:sp>
      <p:sp>
        <p:nvSpPr>
          <p:cNvPr id="14" name="CuadroTexto 13"/>
          <p:cNvSpPr txBox="1"/>
          <p:nvPr/>
        </p:nvSpPr>
        <p:spPr>
          <a:xfrm>
            <a:off x="5520744" y="5713927"/>
            <a:ext cx="811369" cy="369332"/>
          </a:xfrm>
          <a:prstGeom prst="rect">
            <a:avLst/>
          </a:prstGeom>
          <a:noFill/>
        </p:spPr>
        <p:txBody>
          <a:bodyPr wrap="square" rtlCol="0">
            <a:spAutoFit/>
          </a:bodyPr>
          <a:lstStyle/>
          <a:p>
            <a:r>
              <a:rPr lang="es-ES" dirty="0" smtClean="0"/>
              <a:t>4</a:t>
            </a:r>
            <a:endParaRPr lang="es-EC" dirty="0"/>
          </a:p>
        </p:txBody>
      </p:sp>
      <p:sp>
        <p:nvSpPr>
          <p:cNvPr id="15" name="CuadroTexto 14"/>
          <p:cNvSpPr txBox="1"/>
          <p:nvPr/>
        </p:nvSpPr>
        <p:spPr>
          <a:xfrm>
            <a:off x="6188299" y="5724659"/>
            <a:ext cx="811369" cy="369332"/>
          </a:xfrm>
          <a:prstGeom prst="rect">
            <a:avLst/>
          </a:prstGeom>
          <a:noFill/>
        </p:spPr>
        <p:txBody>
          <a:bodyPr wrap="square" rtlCol="0">
            <a:spAutoFit/>
          </a:bodyPr>
          <a:lstStyle/>
          <a:p>
            <a:r>
              <a:rPr lang="es-ES" dirty="0" smtClean="0"/>
              <a:t>240</a:t>
            </a:r>
            <a:endParaRPr lang="es-EC" dirty="0"/>
          </a:p>
        </p:txBody>
      </p:sp>
      <p:sp>
        <p:nvSpPr>
          <p:cNvPr id="16" name="CuadroTexto 15"/>
          <p:cNvSpPr txBox="1"/>
          <p:nvPr/>
        </p:nvSpPr>
        <p:spPr>
          <a:xfrm>
            <a:off x="7100553" y="5722513"/>
            <a:ext cx="811369" cy="369332"/>
          </a:xfrm>
          <a:prstGeom prst="rect">
            <a:avLst/>
          </a:prstGeom>
          <a:noFill/>
        </p:spPr>
        <p:txBody>
          <a:bodyPr wrap="square" rtlCol="0">
            <a:spAutoFit/>
          </a:bodyPr>
          <a:lstStyle/>
          <a:p>
            <a:r>
              <a:rPr lang="es-ES" dirty="0"/>
              <a:t>1</a:t>
            </a:r>
            <a:endParaRPr lang="es-EC" dirty="0"/>
          </a:p>
        </p:txBody>
      </p:sp>
    </p:spTree>
    <p:extLst>
      <p:ext uri="{BB962C8B-B14F-4D97-AF65-F5344CB8AC3E}">
        <p14:creationId xmlns:p14="http://schemas.microsoft.com/office/powerpoint/2010/main" val="171236491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3246894" y="3288016"/>
            <a:ext cx="5433467" cy="3157858"/>
          </a:xfrm>
          <a:prstGeom prst="rect">
            <a:avLst/>
          </a:prstGeom>
        </p:spPr>
      </p:pic>
      <p:sp>
        <p:nvSpPr>
          <p:cNvPr id="5" name="5 Rectángulo"/>
          <p:cNvSpPr/>
          <p:nvPr/>
        </p:nvSpPr>
        <p:spPr>
          <a:xfrm>
            <a:off x="1986847" y="1613503"/>
            <a:ext cx="8657350" cy="523220"/>
          </a:xfrm>
          <a:prstGeom prst="rect">
            <a:avLst/>
          </a:prstGeom>
        </p:spPr>
        <p:txBody>
          <a:bodyPr wrap="square">
            <a:spAutoFit/>
          </a:bodyPr>
          <a:lstStyle/>
          <a:p>
            <a:pPr algn="just"/>
            <a:r>
              <a:rPr lang="es-EC" sz="1400" dirty="0">
                <a:solidFill>
                  <a:prstClr val="black"/>
                </a:solidFill>
                <a:latin typeface="Century Gothic" panose="020B0502020202020204" pitchFamily="34" charset="0"/>
              </a:rPr>
              <a:t>Para el registro de fertilizantes y plaguicidas en cultivos asociados </a:t>
            </a:r>
            <a:r>
              <a:rPr lang="es-EC" sz="1400" b="1" dirty="0">
                <a:solidFill>
                  <a:prstClr val="black"/>
                </a:solidFill>
                <a:latin typeface="Century Gothic" panose="020B0502020202020204" pitchFamily="34" charset="0"/>
              </a:rPr>
              <a:t>divida la cantidad  de plaguicidas y fertilizantes para el número de cultivos que componen el asocio. </a:t>
            </a:r>
          </a:p>
        </p:txBody>
      </p:sp>
      <p:sp>
        <p:nvSpPr>
          <p:cNvPr id="6" name="6 Rectángulo"/>
          <p:cNvSpPr/>
          <p:nvPr/>
        </p:nvSpPr>
        <p:spPr>
          <a:xfrm>
            <a:off x="1986847" y="2234329"/>
            <a:ext cx="8619578" cy="307777"/>
          </a:xfrm>
          <a:prstGeom prst="rect">
            <a:avLst/>
          </a:prstGeom>
        </p:spPr>
        <p:style>
          <a:lnRef idx="3">
            <a:schemeClr val="lt1"/>
          </a:lnRef>
          <a:fillRef idx="1">
            <a:schemeClr val="accent3"/>
          </a:fillRef>
          <a:effectRef idx="1">
            <a:schemeClr val="accent3"/>
          </a:effectRef>
          <a:fontRef idx="minor">
            <a:schemeClr val="lt1"/>
          </a:fontRef>
        </p:style>
        <p:txBody>
          <a:bodyPr wrap="square">
            <a:spAutoFit/>
          </a:bodyPr>
          <a:lstStyle/>
          <a:p>
            <a:r>
              <a:rPr lang="es-EC" sz="1400" dirty="0">
                <a:solidFill>
                  <a:prstClr val="white"/>
                </a:solidFill>
                <a:latin typeface="Calibri"/>
              </a:rPr>
              <a:t>Registre la cantidad o el volumen </a:t>
            </a:r>
            <a:r>
              <a:rPr lang="es-EC" sz="1400" b="1" dirty="0">
                <a:solidFill>
                  <a:prstClr val="white"/>
                </a:solidFill>
                <a:latin typeface="Calibri"/>
              </a:rPr>
              <a:t>TOTAL</a:t>
            </a:r>
            <a:r>
              <a:rPr lang="es-EC" sz="1400" dirty="0">
                <a:solidFill>
                  <a:prstClr val="white"/>
                </a:solidFill>
                <a:latin typeface="Calibri"/>
              </a:rPr>
              <a:t> de  abonos /s utilizado/s en cada uno de el/los cultivos descritos por la PP.</a:t>
            </a:r>
            <a:endParaRPr lang="es-EC" sz="1400" b="1" dirty="0">
              <a:solidFill>
                <a:prstClr val="white"/>
              </a:solidFill>
              <a:latin typeface="Calibri"/>
            </a:endParaRPr>
          </a:p>
        </p:txBody>
      </p:sp>
      <p:sp>
        <p:nvSpPr>
          <p:cNvPr id="7" name="Título 1"/>
          <p:cNvSpPr>
            <a:spLocks noGrp="1"/>
          </p:cNvSpPr>
          <p:nvPr>
            <p:ph type="title"/>
          </p:nvPr>
        </p:nvSpPr>
        <p:spPr>
          <a:xfrm>
            <a:off x="1080533" y="527043"/>
            <a:ext cx="7227771" cy="530024"/>
          </a:xfrm>
        </p:spPr>
        <p:txBody>
          <a:bodyPr>
            <a:normAutofit fontScale="90000"/>
          </a:bodyPr>
          <a:lstStyle/>
          <a:p>
            <a:r>
              <a:rPr lang="es-EC" sz="2600" dirty="0">
                <a:solidFill>
                  <a:schemeClr val="tx2"/>
                </a:solidFill>
                <a:latin typeface="Century Gothic" panose="020B0502020202020204" pitchFamily="34" charset="0"/>
                <a:cs typeface="Arial" panose="020B0604020202020204" pitchFamily="34" charset="0"/>
              </a:rPr>
              <a:t>¿Utiliza en sus cultivos fertilizantes orgánicos </a:t>
            </a:r>
            <a:r>
              <a:rPr lang="es-EC" sz="2600" dirty="0" smtClean="0">
                <a:solidFill>
                  <a:schemeClr val="tx2"/>
                </a:solidFill>
                <a:latin typeface="Century Gothic" panose="020B0502020202020204" pitchFamily="34" charset="0"/>
                <a:cs typeface="Arial" panose="020B0604020202020204" pitchFamily="34" charset="0"/>
              </a:rPr>
              <a:t>?</a:t>
            </a:r>
            <a:endParaRPr lang="es-ES_tradnl" sz="1800" dirty="0">
              <a:solidFill>
                <a:schemeClr val="tx2"/>
              </a:solidFill>
              <a:latin typeface="Century Gothic" panose="020B0502020202020204" pitchFamily="34" charset="0"/>
              <a:cs typeface="Arial" panose="020B0604020202020204" pitchFamily="34" charset="0"/>
            </a:endParaRPr>
          </a:p>
        </p:txBody>
      </p:sp>
      <p:sp>
        <p:nvSpPr>
          <p:cNvPr id="8" name="17 Rectángulo"/>
          <p:cNvSpPr/>
          <p:nvPr/>
        </p:nvSpPr>
        <p:spPr>
          <a:xfrm>
            <a:off x="2418896" y="1208122"/>
            <a:ext cx="1008609" cy="338554"/>
          </a:xfrm>
          <a:prstGeom prst="rect">
            <a:avLst/>
          </a:prstGeom>
        </p:spPr>
        <p:txBody>
          <a:bodyPr wrap="none">
            <a:spAutoFit/>
          </a:bodyPr>
          <a:lstStyle/>
          <a:p>
            <a:r>
              <a:rPr lang="es-EC" sz="1600" b="1" dirty="0">
                <a:solidFill>
                  <a:schemeClr val="bg2">
                    <a:lumMod val="50000"/>
                  </a:schemeClr>
                </a:solidFill>
                <a:latin typeface="Century Gothic" panose="020B0502020202020204" pitchFamily="34" charset="0"/>
              </a:rPr>
              <a:t>ASOCIO</a:t>
            </a:r>
          </a:p>
        </p:txBody>
      </p:sp>
      <p:sp>
        <p:nvSpPr>
          <p:cNvPr id="9" name="18 Rectángulo"/>
          <p:cNvSpPr/>
          <p:nvPr/>
        </p:nvSpPr>
        <p:spPr>
          <a:xfrm>
            <a:off x="3715039" y="6101981"/>
            <a:ext cx="5110694" cy="276999"/>
          </a:xfrm>
          <a:prstGeom prst="rect">
            <a:avLst/>
          </a:prstGeom>
        </p:spPr>
        <p:txBody>
          <a:bodyPr wrap="none">
            <a:spAutoFit/>
          </a:bodyPr>
          <a:lstStyle/>
          <a:p>
            <a:r>
              <a:rPr lang="es-EC" sz="1200" b="1" dirty="0">
                <a:solidFill>
                  <a:prstClr val="black"/>
                </a:solidFill>
                <a:latin typeface="Calibri"/>
              </a:rPr>
              <a:t>13500                      1                   -                         -                    60                         1    </a:t>
            </a:r>
          </a:p>
        </p:txBody>
      </p:sp>
      <p:graphicFrame>
        <p:nvGraphicFramePr>
          <p:cNvPr id="10" name="10 Tabla"/>
          <p:cNvGraphicFramePr>
            <a:graphicFrameLocks noGrp="1"/>
          </p:cNvGraphicFramePr>
          <p:nvPr>
            <p:extLst>
              <p:ext uri="{D42A27DB-BD31-4B8C-83A1-F6EECF244321}">
                <p14:modId xmlns:p14="http://schemas.microsoft.com/office/powerpoint/2010/main" val="1754450669"/>
              </p:ext>
            </p:extLst>
          </p:nvPr>
        </p:nvGraphicFramePr>
        <p:xfrm>
          <a:off x="4595981" y="2680233"/>
          <a:ext cx="3295523" cy="558165"/>
        </p:xfrm>
        <a:graphic>
          <a:graphicData uri="http://schemas.openxmlformats.org/drawingml/2006/table">
            <a:tbl>
              <a:tblPr firstRow="1" bandRow="1">
                <a:tableStyleId>{F5AB1C69-6EDB-4FF4-983F-18BD219EF322}</a:tableStyleId>
              </a:tblPr>
              <a:tblGrid>
                <a:gridCol w="1520761">
                  <a:extLst>
                    <a:ext uri="{9D8B030D-6E8A-4147-A177-3AD203B41FA5}">
                      <a16:colId xmlns:a16="http://schemas.microsoft.com/office/drawing/2014/main" xmlns="" val="20000"/>
                    </a:ext>
                  </a:extLst>
                </a:gridCol>
                <a:gridCol w="1774762">
                  <a:extLst>
                    <a:ext uri="{9D8B030D-6E8A-4147-A177-3AD203B41FA5}">
                      <a16:colId xmlns:a16="http://schemas.microsoft.com/office/drawing/2014/main" xmlns="" val="20001"/>
                    </a:ext>
                  </a:extLst>
                </a:gridCol>
              </a:tblGrid>
              <a:tr h="161925">
                <a:tc>
                  <a:txBody>
                    <a:bodyPr/>
                    <a:lstStyle/>
                    <a:p>
                      <a:pPr algn="ctr" fontAlgn="ctr"/>
                      <a:r>
                        <a:rPr lang="es-EC" sz="1100" u="none" strike="noStrike" dirty="0">
                          <a:effectLst/>
                        </a:rPr>
                        <a:t>Abonos </a:t>
                      </a:r>
                      <a:endParaRPr lang="es-EC" sz="1100" b="1" i="0" u="none" strike="noStrike" dirty="0">
                        <a:solidFill>
                          <a:srgbClr val="595959"/>
                        </a:solidFill>
                        <a:effectLst/>
                        <a:latin typeface="Calibri"/>
                      </a:endParaRPr>
                    </a:p>
                  </a:txBody>
                  <a:tcPr marL="9525" marR="9525" marT="9525" marB="0" anchor="ctr"/>
                </a:tc>
                <a:tc>
                  <a:txBody>
                    <a:bodyPr/>
                    <a:lstStyle/>
                    <a:p>
                      <a:pPr algn="ctr" fontAlgn="ctr"/>
                      <a:r>
                        <a:rPr lang="es-EC" sz="1100" u="none" strike="noStrike" dirty="0">
                          <a:effectLst/>
                        </a:rPr>
                        <a:t>Cantidad</a:t>
                      </a:r>
                      <a:endParaRPr lang="es-EC" sz="1100" b="1" i="0" u="none" strike="noStrike" dirty="0">
                        <a:solidFill>
                          <a:srgbClr val="595959"/>
                        </a:solidFill>
                        <a:effectLst/>
                        <a:latin typeface="Calibri"/>
                      </a:endParaRPr>
                    </a:p>
                  </a:txBody>
                  <a:tcPr marL="9525" marR="9525" marT="9525" marB="0" anchor="ctr"/>
                </a:tc>
                <a:extLst>
                  <a:ext uri="{0D108BD9-81ED-4DB2-BD59-A6C34878D82A}">
                    <a16:rowId xmlns:a16="http://schemas.microsoft.com/office/drawing/2014/main" xmlns="" val="10000"/>
                  </a:ext>
                </a:extLst>
              </a:tr>
              <a:tr h="190500">
                <a:tc>
                  <a:txBody>
                    <a:bodyPr/>
                    <a:lstStyle/>
                    <a:p>
                      <a:pPr algn="ctr" fontAlgn="ctr"/>
                      <a:r>
                        <a:rPr lang="es-EC" sz="1100" u="none" strike="noStrike">
                          <a:effectLst/>
                        </a:rPr>
                        <a:t>Vaca</a:t>
                      </a:r>
                      <a:endParaRPr lang="es-EC" sz="1100" b="0" i="0" u="none" strike="noStrike">
                        <a:solidFill>
                          <a:schemeClr val="tx1"/>
                        </a:solidFill>
                        <a:effectLst/>
                        <a:latin typeface="Calibri"/>
                      </a:endParaRPr>
                    </a:p>
                  </a:txBody>
                  <a:tcPr marL="9525" marR="9525" marT="9525" marB="0" anchor="ctr"/>
                </a:tc>
                <a:tc>
                  <a:txBody>
                    <a:bodyPr/>
                    <a:lstStyle/>
                    <a:p>
                      <a:pPr algn="ctr" fontAlgn="ctr"/>
                      <a:r>
                        <a:rPr lang="es-EC" sz="1100" u="none" strike="noStrike" dirty="0">
                          <a:effectLst/>
                        </a:rPr>
                        <a:t>300 sacos/90lb</a:t>
                      </a:r>
                      <a:endParaRPr lang="es-EC" sz="1100" b="0" i="0" u="none" strike="noStrike" dirty="0">
                        <a:solidFill>
                          <a:schemeClr val="tx1"/>
                        </a:solidFill>
                        <a:effectLst/>
                        <a:latin typeface="Calibri"/>
                      </a:endParaRPr>
                    </a:p>
                  </a:txBody>
                  <a:tcPr marL="9525" marR="9525" marT="9525" marB="0" anchor="ctr"/>
                </a:tc>
                <a:extLst>
                  <a:ext uri="{0D108BD9-81ED-4DB2-BD59-A6C34878D82A}">
                    <a16:rowId xmlns:a16="http://schemas.microsoft.com/office/drawing/2014/main" xmlns="" val="10001"/>
                  </a:ext>
                </a:extLst>
              </a:tr>
              <a:tr h="190500">
                <a:tc>
                  <a:txBody>
                    <a:bodyPr/>
                    <a:lstStyle/>
                    <a:p>
                      <a:pPr algn="ctr" fontAlgn="ctr"/>
                      <a:r>
                        <a:rPr lang="es-EC" sz="1100" u="none" strike="noStrike" dirty="0">
                          <a:effectLst/>
                        </a:rPr>
                        <a:t>Biol </a:t>
                      </a:r>
                      <a:endParaRPr lang="es-EC" sz="1100" b="0" i="0" u="none" strike="noStrike" dirty="0">
                        <a:solidFill>
                          <a:schemeClr val="tx1"/>
                        </a:solidFill>
                        <a:effectLst/>
                        <a:latin typeface="Calibri"/>
                      </a:endParaRPr>
                    </a:p>
                  </a:txBody>
                  <a:tcPr marL="9525" marR="9525" marT="9525" marB="0" anchor="ctr"/>
                </a:tc>
                <a:tc>
                  <a:txBody>
                    <a:bodyPr/>
                    <a:lstStyle/>
                    <a:p>
                      <a:pPr algn="ctr" fontAlgn="ctr"/>
                      <a:r>
                        <a:rPr lang="es-EC" sz="1100" u="none" strike="noStrike" dirty="0">
                          <a:effectLst/>
                        </a:rPr>
                        <a:t>120 litros en</a:t>
                      </a:r>
                      <a:r>
                        <a:rPr lang="es-EC" sz="1100" u="none" strike="noStrike" baseline="0" dirty="0">
                          <a:effectLst/>
                        </a:rPr>
                        <a:t> </a:t>
                      </a:r>
                      <a:r>
                        <a:rPr lang="es-EC" sz="1100" u="none" strike="noStrike" dirty="0">
                          <a:effectLst/>
                        </a:rPr>
                        <a:t>12 meses </a:t>
                      </a:r>
                      <a:endParaRPr lang="es-EC" sz="1100" b="0" i="0" u="none" strike="noStrike" dirty="0">
                        <a:solidFill>
                          <a:schemeClr val="tx1"/>
                        </a:solidFill>
                        <a:effectLst/>
                        <a:latin typeface="Calibri"/>
                      </a:endParaRPr>
                    </a:p>
                  </a:txBody>
                  <a:tcPr marL="9525" marR="9525" marT="9525" marB="0" anchor="ctr"/>
                </a:tc>
                <a:extLst>
                  <a:ext uri="{0D108BD9-81ED-4DB2-BD59-A6C34878D82A}">
                    <a16:rowId xmlns:a16="http://schemas.microsoft.com/office/drawing/2014/main" xmlns="" val="10002"/>
                  </a:ext>
                </a:extLst>
              </a:tr>
            </a:tbl>
          </a:graphicData>
        </a:graphic>
      </p:graphicFrame>
      <p:sp>
        <p:nvSpPr>
          <p:cNvPr id="11" name="17 Rectángulo"/>
          <p:cNvSpPr/>
          <p:nvPr/>
        </p:nvSpPr>
        <p:spPr>
          <a:xfrm>
            <a:off x="1274351" y="2790483"/>
            <a:ext cx="3054041" cy="307777"/>
          </a:xfrm>
          <a:prstGeom prst="rect">
            <a:avLst/>
          </a:prstGeom>
        </p:spPr>
        <p:txBody>
          <a:bodyPr wrap="none">
            <a:spAutoFit/>
          </a:bodyPr>
          <a:lstStyle/>
          <a:p>
            <a:r>
              <a:rPr lang="es-EC" sz="1400" b="1" dirty="0">
                <a:solidFill>
                  <a:prstClr val="black"/>
                </a:solidFill>
                <a:latin typeface="Century Gothic" panose="020B0502020202020204" pitchFamily="34" charset="0"/>
              </a:rPr>
              <a:t>En un cultivo asociado se aplica:</a:t>
            </a:r>
            <a:endParaRPr lang="es-EC" sz="1400" dirty="0">
              <a:solidFill>
                <a:prstClr val="black"/>
              </a:solidFill>
              <a:latin typeface="Century Gothic" panose="020B0502020202020204" pitchFamily="34" charset="0"/>
            </a:endParaRPr>
          </a:p>
        </p:txBody>
      </p:sp>
      <p:sp>
        <p:nvSpPr>
          <p:cNvPr id="12" name="18 Rectángulo"/>
          <p:cNvSpPr/>
          <p:nvPr/>
        </p:nvSpPr>
        <p:spPr>
          <a:xfrm>
            <a:off x="3715039" y="5874924"/>
            <a:ext cx="5110694" cy="276999"/>
          </a:xfrm>
          <a:prstGeom prst="rect">
            <a:avLst/>
          </a:prstGeom>
        </p:spPr>
        <p:txBody>
          <a:bodyPr wrap="none">
            <a:spAutoFit/>
          </a:bodyPr>
          <a:lstStyle/>
          <a:p>
            <a:r>
              <a:rPr lang="es-EC" sz="1200" b="1" dirty="0">
                <a:solidFill>
                  <a:prstClr val="black"/>
                </a:solidFill>
                <a:latin typeface="Calibri"/>
              </a:rPr>
              <a:t>13500                      1                   -                         -                    60                         1    </a:t>
            </a:r>
          </a:p>
        </p:txBody>
      </p:sp>
      <p:sp>
        <p:nvSpPr>
          <p:cNvPr id="13" name="17 Rectángulo"/>
          <p:cNvSpPr/>
          <p:nvPr/>
        </p:nvSpPr>
        <p:spPr>
          <a:xfrm>
            <a:off x="8885547" y="3800878"/>
            <a:ext cx="1938278" cy="2031325"/>
          </a:xfrm>
          <a:prstGeom prst="rect">
            <a:avLst/>
          </a:prstGeom>
          <a:ln>
            <a:solidFill>
              <a:schemeClr val="accent6"/>
            </a:solidFill>
          </a:ln>
        </p:spPr>
        <p:txBody>
          <a:bodyPr wrap="square">
            <a:spAutoFit/>
          </a:bodyPr>
          <a:lstStyle/>
          <a:p>
            <a:r>
              <a:rPr lang="es-EC" sz="1400" b="1" dirty="0">
                <a:solidFill>
                  <a:prstClr val="black"/>
                </a:solidFill>
                <a:latin typeface="Century Gothic" panose="020B0502020202020204" pitchFamily="34" charset="0"/>
              </a:rPr>
              <a:t>Aplica para el registro de cultivos permanentes, transitorios y flores.</a:t>
            </a:r>
          </a:p>
          <a:p>
            <a:endParaRPr lang="es-EC" sz="1400" b="1" dirty="0">
              <a:solidFill>
                <a:prstClr val="black"/>
              </a:solidFill>
              <a:latin typeface="Century Gothic" panose="020B0502020202020204" pitchFamily="34" charset="0"/>
            </a:endParaRPr>
          </a:p>
          <a:p>
            <a:r>
              <a:rPr lang="es-EC" sz="1400" b="1" dirty="0">
                <a:solidFill>
                  <a:prstClr val="black"/>
                </a:solidFill>
                <a:latin typeface="Century Gothic" panose="020B0502020202020204" pitchFamily="34" charset="0"/>
              </a:rPr>
              <a:t>Fertilizantes y plaguicidas orgánicos y químicos </a:t>
            </a:r>
            <a:endParaRPr lang="es-EC" sz="1400" dirty="0">
              <a:solidFill>
                <a:prstClr val="black"/>
              </a:solidFill>
              <a:latin typeface="Century Gothic" panose="020B0502020202020204" pitchFamily="34" charset="0"/>
            </a:endParaRPr>
          </a:p>
        </p:txBody>
      </p:sp>
    </p:spTree>
    <p:extLst>
      <p:ext uri="{BB962C8B-B14F-4D97-AF65-F5344CB8AC3E}">
        <p14:creationId xmlns:p14="http://schemas.microsoft.com/office/powerpoint/2010/main" val="3696738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80">
                                          <p:stCondLst>
                                            <p:cond delay="0"/>
                                          </p:stCondLst>
                                        </p:cTn>
                                        <p:tgtEl>
                                          <p:spTgt spid="9"/>
                                        </p:tgtEl>
                                      </p:cBhvr>
                                    </p:animEffect>
                                    <p:anim calcmode="lin" valueType="num">
                                      <p:cBhvr>
                                        <p:cTn id="19"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4" dur="26">
                                          <p:stCondLst>
                                            <p:cond delay="650"/>
                                          </p:stCondLst>
                                        </p:cTn>
                                        <p:tgtEl>
                                          <p:spTgt spid="9"/>
                                        </p:tgtEl>
                                      </p:cBhvr>
                                      <p:to x="100000" y="60000"/>
                                    </p:animScale>
                                    <p:animScale>
                                      <p:cBhvr>
                                        <p:cTn id="25" dur="166" decel="50000">
                                          <p:stCondLst>
                                            <p:cond delay="676"/>
                                          </p:stCondLst>
                                        </p:cTn>
                                        <p:tgtEl>
                                          <p:spTgt spid="9"/>
                                        </p:tgtEl>
                                      </p:cBhvr>
                                      <p:to x="100000" y="100000"/>
                                    </p:animScale>
                                    <p:animScale>
                                      <p:cBhvr>
                                        <p:cTn id="26" dur="26">
                                          <p:stCondLst>
                                            <p:cond delay="1312"/>
                                          </p:stCondLst>
                                        </p:cTn>
                                        <p:tgtEl>
                                          <p:spTgt spid="9"/>
                                        </p:tgtEl>
                                      </p:cBhvr>
                                      <p:to x="100000" y="80000"/>
                                    </p:animScale>
                                    <p:animScale>
                                      <p:cBhvr>
                                        <p:cTn id="27" dur="166" decel="50000">
                                          <p:stCondLst>
                                            <p:cond delay="1338"/>
                                          </p:stCondLst>
                                        </p:cTn>
                                        <p:tgtEl>
                                          <p:spTgt spid="9"/>
                                        </p:tgtEl>
                                      </p:cBhvr>
                                      <p:to x="100000" y="100000"/>
                                    </p:animScale>
                                    <p:animScale>
                                      <p:cBhvr>
                                        <p:cTn id="28" dur="26">
                                          <p:stCondLst>
                                            <p:cond delay="1642"/>
                                          </p:stCondLst>
                                        </p:cTn>
                                        <p:tgtEl>
                                          <p:spTgt spid="9"/>
                                        </p:tgtEl>
                                      </p:cBhvr>
                                      <p:to x="100000" y="90000"/>
                                    </p:animScale>
                                    <p:animScale>
                                      <p:cBhvr>
                                        <p:cTn id="29" dur="166" decel="50000">
                                          <p:stCondLst>
                                            <p:cond delay="1668"/>
                                          </p:stCondLst>
                                        </p:cTn>
                                        <p:tgtEl>
                                          <p:spTgt spid="9"/>
                                        </p:tgtEl>
                                      </p:cBhvr>
                                      <p:to x="100000" y="100000"/>
                                    </p:animScale>
                                    <p:animScale>
                                      <p:cBhvr>
                                        <p:cTn id="30" dur="26">
                                          <p:stCondLst>
                                            <p:cond delay="1808"/>
                                          </p:stCondLst>
                                        </p:cTn>
                                        <p:tgtEl>
                                          <p:spTgt spid="9"/>
                                        </p:tgtEl>
                                      </p:cBhvr>
                                      <p:to x="100000" y="95000"/>
                                    </p:animScale>
                                    <p:animScale>
                                      <p:cBhvr>
                                        <p:cTn id="31" dur="166" decel="50000">
                                          <p:stCondLst>
                                            <p:cond delay="1834"/>
                                          </p:stCondLst>
                                        </p:cTn>
                                        <p:tgtEl>
                                          <p:spTgt spid="9"/>
                                        </p:tgtEl>
                                      </p:cBhvr>
                                      <p:to x="100000" y="100000"/>
                                    </p:animScale>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6"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580">
                                          <p:stCondLst>
                                            <p:cond delay="0"/>
                                          </p:stCondLst>
                                        </p:cTn>
                                        <p:tgtEl>
                                          <p:spTgt spid="12"/>
                                        </p:tgtEl>
                                      </p:cBhvr>
                                    </p:animEffect>
                                    <p:anim calcmode="lin" valueType="num">
                                      <p:cBhvr>
                                        <p:cTn id="41"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6" dur="26">
                                          <p:stCondLst>
                                            <p:cond delay="650"/>
                                          </p:stCondLst>
                                        </p:cTn>
                                        <p:tgtEl>
                                          <p:spTgt spid="12"/>
                                        </p:tgtEl>
                                      </p:cBhvr>
                                      <p:to x="100000" y="60000"/>
                                    </p:animScale>
                                    <p:animScale>
                                      <p:cBhvr>
                                        <p:cTn id="47" dur="166" decel="50000">
                                          <p:stCondLst>
                                            <p:cond delay="676"/>
                                          </p:stCondLst>
                                        </p:cTn>
                                        <p:tgtEl>
                                          <p:spTgt spid="12"/>
                                        </p:tgtEl>
                                      </p:cBhvr>
                                      <p:to x="100000" y="100000"/>
                                    </p:animScale>
                                    <p:animScale>
                                      <p:cBhvr>
                                        <p:cTn id="48" dur="26">
                                          <p:stCondLst>
                                            <p:cond delay="1312"/>
                                          </p:stCondLst>
                                        </p:cTn>
                                        <p:tgtEl>
                                          <p:spTgt spid="12"/>
                                        </p:tgtEl>
                                      </p:cBhvr>
                                      <p:to x="100000" y="80000"/>
                                    </p:animScale>
                                    <p:animScale>
                                      <p:cBhvr>
                                        <p:cTn id="49" dur="166" decel="50000">
                                          <p:stCondLst>
                                            <p:cond delay="1338"/>
                                          </p:stCondLst>
                                        </p:cTn>
                                        <p:tgtEl>
                                          <p:spTgt spid="12"/>
                                        </p:tgtEl>
                                      </p:cBhvr>
                                      <p:to x="100000" y="100000"/>
                                    </p:animScale>
                                    <p:animScale>
                                      <p:cBhvr>
                                        <p:cTn id="50" dur="26">
                                          <p:stCondLst>
                                            <p:cond delay="1642"/>
                                          </p:stCondLst>
                                        </p:cTn>
                                        <p:tgtEl>
                                          <p:spTgt spid="12"/>
                                        </p:tgtEl>
                                      </p:cBhvr>
                                      <p:to x="100000" y="90000"/>
                                    </p:animScale>
                                    <p:animScale>
                                      <p:cBhvr>
                                        <p:cTn id="51" dur="166" decel="50000">
                                          <p:stCondLst>
                                            <p:cond delay="1668"/>
                                          </p:stCondLst>
                                        </p:cTn>
                                        <p:tgtEl>
                                          <p:spTgt spid="12"/>
                                        </p:tgtEl>
                                      </p:cBhvr>
                                      <p:to x="100000" y="100000"/>
                                    </p:animScale>
                                    <p:animScale>
                                      <p:cBhvr>
                                        <p:cTn id="52" dur="26">
                                          <p:stCondLst>
                                            <p:cond delay="1808"/>
                                          </p:stCondLst>
                                        </p:cTn>
                                        <p:tgtEl>
                                          <p:spTgt spid="12"/>
                                        </p:tgtEl>
                                      </p:cBhvr>
                                      <p:to x="100000" y="95000"/>
                                    </p:animScale>
                                    <p:animScale>
                                      <p:cBhvr>
                                        <p:cTn id="53" dur="166" decel="50000">
                                          <p:stCondLst>
                                            <p:cond delay="1834"/>
                                          </p:stCondLst>
                                        </p:cTn>
                                        <p:tgtEl>
                                          <p:spTgt spid="12"/>
                                        </p:tgtEl>
                                      </p:cBhvr>
                                      <p:to x="100000" y="100000"/>
                                    </p:animScale>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1" grpId="0"/>
      <p:bldP spid="12" grpId="0"/>
      <p:bldP spid="13"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1029018" y="398255"/>
            <a:ext cx="7227771" cy="530024"/>
          </a:xfrm>
        </p:spPr>
        <p:txBody>
          <a:bodyPr>
            <a:normAutofit fontScale="90000"/>
          </a:bodyPr>
          <a:lstStyle/>
          <a:p>
            <a:r>
              <a:rPr lang="es-EC" sz="2600" dirty="0" smtClean="0">
                <a:solidFill>
                  <a:schemeClr val="tx2"/>
                </a:solidFill>
                <a:latin typeface="Century Gothic" panose="020B0502020202020204" pitchFamily="34" charset="0"/>
                <a:cs typeface="Arial" panose="020B0604020202020204" pitchFamily="34" charset="0"/>
              </a:rPr>
              <a:t>¿</a:t>
            </a:r>
            <a:r>
              <a:rPr lang="es-EC" sz="2600" dirty="0">
                <a:solidFill>
                  <a:schemeClr val="tx2"/>
                </a:solidFill>
                <a:latin typeface="Century Gothic" panose="020B0502020202020204" pitchFamily="34" charset="0"/>
                <a:cs typeface="Arial" panose="020B0604020202020204" pitchFamily="34" charset="0"/>
              </a:rPr>
              <a:t>Utiliza en sus cultivos fertilizantes Químicos? </a:t>
            </a:r>
          </a:p>
        </p:txBody>
      </p:sp>
      <p:sp>
        <p:nvSpPr>
          <p:cNvPr id="5" name="24 Rectángulo"/>
          <p:cNvSpPr/>
          <p:nvPr/>
        </p:nvSpPr>
        <p:spPr>
          <a:xfrm>
            <a:off x="4542966" y="5058448"/>
            <a:ext cx="2037481" cy="307777"/>
          </a:xfrm>
          <a:prstGeom prst="rect">
            <a:avLst/>
          </a:prstGeom>
        </p:spPr>
        <p:txBody>
          <a:bodyPr wrap="none">
            <a:spAutoFit/>
          </a:bodyPr>
          <a:lstStyle/>
          <a:p>
            <a:r>
              <a:rPr lang="es-EC" sz="1400" dirty="0">
                <a:solidFill>
                  <a:prstClr val="black"/>
                </a:solidFill>
                <a:latin typeface="Calibri"/>
              </a:rPr>
              <a:t>NITROGENADOS SIMPLES</a:t>
            </a:r>
          </a:p>
        </p:txBody>
      </p:sp>
      <p:sp>
        <p:nvSpPr>
          <p:cNvPr id="6" name="25 Rectángulo"/>
          <p:cNvSpPr/>
          <p:nvPr/>
        </p:nvSpPr>
        <p:spPr>
          <a:xfrm>
            <a:off x="4528620" y="5406393"/>
            <a:ext cx="1773434" cy="307777"/>
          </a:xfrm>
          <a:prstGeom prst="rect">
            <a:avLst/>
          </a:prstGeom>
        </p:spPr>
        <p:txBody>
          <a:bodyPr wrap="none">
            <a:spAutoFit/>
          </a:bodyPr>
          <a:lstStyle/>
          <a:p>
            <a:r>
              <a:rPr lang="es-EC" sz="1400" dirty="0">
                <a:solidFill>
                  <a:prstClr val="black"/>
                </a:solidFill>
                <a:latin typeface="Calibri"/>
              </a:rPr>
              <a:t>FOSFATADOS SIMPLES</a:t>
            </a:r>
          </a:p>
        </p:txBody>
      </p:sp>
      <p:sp>
        <p:nvSpPr>
          <p:cNvPr id="7" name="26 Rectángulo"/>
          <p:cNvSpPr/>
          <p:nvPr/>
        </p:nvSpPr>
        <p:spPr>
          <a:xfrm>
            <a:off x="4532297" y="5778067"/>
            <a:ext cx="1648465" cy="307777"/>
          </a:xfrm>
          <a:prstGeom prst="rect">
            <a:avLst/>
          </a:prstGeom>
        </p:spPr>
        <p:txBody>
          <a:bodyPr wrap="none">
            <a:spAutoFit/>
          </a:bodyPr>
          <a:lstStyle/>
          <a:p>
            <a:r>
              <a:rPr lang="es-EC" sz="1400" dirty="0">
                <a:solidFill>
                  <a:prstClr val="black"/>
                </a:solidFill>
                <a:latin typeface="Calibri"/>
              </a:rPr>
              <a:t>POTÁSICOS SIMPLES</a:t>
            </a:r>
          </a:p>
        </p:txBody>
      </p:sp>
      <p:sp>
        <p:nvSpPr>
          <p:cNvPr id="8" name="27 Rectángulo"/>
          <p:cNvSpPr/>
          <p:nvPr/>
        </p:nvSpPr>
        <p:spPr>
          <a:xfrm>
            <a:off x="4538285" y="3859360"/>
            <a:ext cx="2469203" cy="307777"/>
          </a:xfrm>
          <a:prstGeom prst="rect">
            <a:avLst/>
          </a:prstGeom>
        </p:spPr>
        <p:txBody>
          <a:bodyPr wrap="square">
            <a:spAutoFit/>
          </a:bodyPr>
          <a:lstStyle/>
          <a:p>
            <a:pPr fontAlgn="ctr"/>
            <a:r>
              <a:rPr lang="es-EC" sz="1400" dirty="0">
                <a:solidFill>
                  <a:prstClr val="black"/>
                </a:solidFill>
                <a:latin typeface="Calibri"/>
              </a:rPr>
              <a:t>FOSFATO DIAMÓNICO (DAP) </a:t>
            </a:r>
          </a:p>
        </p:txBody>
      </p:sp>
      <p:sp>
        <p:nvSpPr>
          <p:cNvPr id="9" name="28 Rectángulo"/>
          <p:cNvSpPr/>
          <p:nvPr/>
        </p:nvSpPr>
        <p:spPr>
          <a:xfrm>
            <a:off x="4550179" y="3517145"/>
            <a:ext cx="2623732" cy="307777"/>
          </a:xfrm>
          <a:prstGeom prst="rect">
            <a:avLst/>
          </a:prstGeom>
        </p:spPr>
        <p:txBody>
          <a:bodyPr wrap="none">
            <a:spAutoFit/>
          </a:bodyPr>
          <a:lstStyle/>
          <a:p>
            <a:pPr fontAlgn="ctr"/>
            <a:r>
              <a:rPr lang="es-EC" sz="1400" dirty="0">
                <a:solidFill>
                  <a:prstClr val="black"/>
                </a:solidFill>
                <a:latin typeface="Calibri"/>
              </a:rPr>
              <a:t>FOSFATO MONOAMÓNICO (MAP)</a:t>
            </a:r>
          </a:p>
        </p:txBody>
      </p:sp>
      <p:sp>
        <p:nvSpPr>
          <p:cNvPr id="10" name="29 Rectángulo"/>
          <p:cNvSpPr/>
          <p:nvPr/>
        </p:nvSpPr>
        <p:spPr>
          <a:xfrm>
            <a:off x="4550179" y="4536356"/>
            <a:ext cx="1997535" cy="307777"/>
          </a:xfrm>
          <a:prstGeom prst="rect">
            <a:avLst/>
          </a:prstGeom>
        </p:spPr>
        <p:txBody>
          <a:bodyPr wrap="none">
            <a:spAutoFit/>
          </a:bodyPr>
          <a:lstStyle/>
          <a:p>
            <a:pPr fontAlgn="ctr"/>
            <a:r>
              <a:rPr lang="es-EC" sz="1400" dirty="0">
                <a:solidFill>
                  <a:prstClr val="black"/>
                </a:solidFill>
                <a:latin typeface="Calibri"/>
              </a:rPr>
              <a:t>OTROS COMPUESTOS NP</a:t>
            </a:r>
          </a:p>
        </p:txBody>
      </p:sp>
      <p:sp>
        <p:nvSpPr>
          <p:cNvPr id="11" name="30 Rectángulo"/>
          <p:cNvSpPr/>
          <p:nvPr/>
        </p:nvSpPr>
        <p:spPr>
          <a:xfrm>
            <a:off x="4547413" y="2649247"/>
            <a:ext cx="1407758" cy="307777"/>
          </a:xfrm>
          <a:prstGeom prst="rect">
            <a:avLst/>
          </a:prstGeom>
        </p:spPr>
        <p:txBody>
          <a:bodyPr wrap="none">
            <a:spAutoFit/>
          </a:bodyPr>
          <a:lstStyle/>
          <a:p>
            <a:pPr fontAlgn="ctr"/>
            <a:r>
              <a:rPr lang="es-EC" sz="1400" dirty="0">
                <a:solidFill>
                  <a:prstClr val="black"/>
                </a:solidFill>
                <a:latin typeface="Calibri"/>
              </a:rPr>
              <a:t>COMPLEJOS NPK</a:t>
            </a:r>
          </a:p>
        </p:txBody>
      </p:sp>
      <p:sp>
        <p:nvSpPr>
          <p:cNvPr id="12" name="31 Rectángulo"/>
          <p:cNvSpPr/>
          <p:nvPr/>
        </p:nvSpPr>
        <p:spPr>
          <a:xfrm>
            <a:off x="4572292" y="2917866"/>
            <a:ext cx="1205908" cy="307777"/>
          </a:xfrm>
          <a:prstGeom prst="rect">
            <a:avLst/>
          </a:prstGeom>
        </p:spPr>
        <p:txBody>
          <a:bodyPr wrap="none">
            <a:spAutoFit/>
          </a:bodyPr>
          <a:lstStyle/>
          <a:p>
            <a:pPr fontAlgn="ctr"/>
            <a:r>
              <a:rPr lang="es-EC" sz="1400" dirty="0">
                <a:solidFill>
                  <a:prstClr val="black"/>
                </a:solidFill>
                <a:latin typeface="Calibri"/>
              </a:rPr>
              <a:t>MEZCLAS NPK</a:t>
            </a:r>
          </a:p>
        </p:txBody>
      </p:sp>
      <p:sp>
        <p:nvSpPr>
          <p:cNvPr id="13" name="32 Rectángulo"/>
          <p:cNvSpPr/>
          <p:nvPr/>
        </p:nvSpPr>
        <p:spPr>
          <a:xfrm>
            <a:off x="4538466" y="3219923"/>
            <a:ext cx="2361992" cy="307777"/>
          </a:xfrm>
          <a:prstGeom prst="rect">
            <a:avLst/>
          </a:prstGeom>
        </p:spPr>
        <p:txBody>
          <a:bodyPr wrap="square">
            <a:spAutoFit/>
          </a:bodyPr>
          <a:lstStyle/>
          <a:p>
            <a:pPr fontAlgn="ctr"/>
            <a:r>
              <a:rPr lang="es-EC" sz="1400" dirty="0">
                <a:solidFill>
                  <a:prstClr val="black"/>
                </a:solidFill>
                <a:latin typeface="Calibri"/>
              </a:rPr>
              <a:t>COMPUESTOS PK</a:t>
            </a:r>
          </a:p>
        </p:txBody>
      </p:sp>
      <p:sp>
        <p:nvSpPr>
          <p:cNvPr id="14" name="33 Rectángulo"/>
          <p:cNvSpPr/>
          <p:nvPr/>
        </p:nvSpPr>
        <p:spPr>
          <a:xfrm>
            <a:off x="4593190" y="4177798"/>
            <a:ext cx="1732077" cy="307777"/>
          </a:xfrm>
          <a:prstGeom prst="rect">
            <a:avLst/>
          </a:prstGeom>
        </p:spPr>
        <p:txBody>
          <a:bodyPr wrap="none">
            <a:spAutoFit/>
          </a:bodyPr>
          <a:lstStyle/>
          <a:p>
            <a:pPr fontAlgn="ctr"/>
            <a:r>
              <a:rPr lang="es-EC" sz="1400" dirty="0">
                <a:solidFill>
                  <a:prstClr val="black"/>
                </a:solidFill>
                <a:latin typeface="Calibri"/>
              </a:rPr>
              <a:t>NITRATO DE POTASIO</a:t>
            </a:r>
          </a:p>
        </p:txBody>
      </p:sp>
      <p:sp>
        <p:nvSpPr>
          <p:cNvPr id="15" name="34 Abrir llave"/>
          <p:cNvSpPr/>
          <p:nvPr/>
        </p:nvSpPr>
        <p:spPr>
          <a:xfrm>
            <a:off x="4251995" y="2611108"/>
            <a:ext cx="320604" cy="2263800"/>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EC" sz="1600" dirty="0">
              <a:solidFill>
                <a:prstClr val="black"/>
              </a:solidFill>
              <a:latin typeface="Calibri"/>
            </a:endParaRPr>
          </a:p>
        </p:txBody>
      </p:sp>
      <p:sp>
        <p:nvSpPr>
          <p:cNvPr id="16" name="35 Rectángulo"/>
          <p:cNvSpPr/>
          <p:nvPr/>
        </p:nvSpPr>
        <p:spPr>
          <a:xfrm>
            <a:off x="2836908" y="5314223"/>
            <a:ext cx="1362693" cy="523220"/>
          </a:xfrm>
          <a:prstGeom prst="rect">
            <a:avLst/>
          </a:prstGeom>
        </p:spPr>
        <p:txBody>
          <a:bodyPr wrap="square">
            <a:spAutoFit/>
          </a:bodyPr>
          <a:lstStyle/>
          <a:p>
            <a:pPr algn="ctr" defTabSz="451491"/>
            <a:r>
              <a:rPr lang="es-EC" sz="1400" b="1" dirty="0">
                <a:solidFill>
                  <a:prstClr val="black"/>
                </a:solidFill>
                <a:latin typeface="Calibri"/>
              </a:rPr>
              <a:t>FERTILIZANTES SIMPLES</a:t>
            </a:r>
          </a:p>
        </p:txBody>
      </p:sp>
      <p:sp>
        <p:nvSpPr>
          <p:cNvPr id="17" name="37 Rectángulo"/>
          <p:cNvSpPr/>
          <p:nvPr/>
        </p:nvSpPr>
        <p:spPr>
          <a:xfrm>
            <a:off x="954033" y="1066044"/>
            <a:ext cx="4402496" cy="338554"/>
          </a:xfrm>
          <a:prstGeom prst="rect">
            <a:avLst/>
          </a:prstGeom>
          <a:ln w="19050">
            <a:noFill/>
          </a:ln>
        </p:spPr>
        <p:style>
          <a:lnRef idx="2">
            <a:schemeClr val="accent3"/>
          </a:lnRef>
          <a:fillRef idx="1">
            <a:schemeClr val="lt1"/>
          </a:fillRef>
          <a:effectRef idx="0">
            <a:schemeClr val="accent3"/>
          </a:effectRef>
          <a:fontRef idx="minor">
            <a:schemeClr val="dk1"/>
          </a:fontRef>
        </p:style>
        <p:txBody>
          <a:bodyPr wrap="square">
            <a:spAutoFit/>
          </a:bodyPr>
          <a:lstStyle/>
          <a:p>
            <a:pPr defTabSz="451491"/>
            <a:r>
              <a:rPr lang="es-MX" sz="1600" b="1" dirty="0">
                <a:solidFill>
                  <a:schemeClr val="bg2">
                    <a:lumMod val="50000"/>
                  </a:schemeClr>
                </a:solidFill>
                <a:latin typeface="Century Gothic" panose="020B0502020202020204" pitchFamily="34" charset="0"/>
              </a:rPr>
              <a:t>ENTRE  EL 1 DE ENERO AL 31 DE DICIEMBRE </a:t>
            </a:r>
          </a:p>
        </p:txBody>
      </p:sp>
      <p:sp>
        <p:nvSpPr>
          <p:cNvPr id="18" name="38 Rectángulo"/>
          <p:cNvSpPr/>
          <p:nvPr/>
        </p:nvSpPr>
        <p:spPr>
          <a:xfrm>
            <a:off x="1357863" y="1522412"/>
            <a:ext cx="9395996" cy="954107"/>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just"/>
            <a:r>
              <a:rPr lang="es-EC" sz="1400" b="1" dirty="0">
                <a:solidFill>
                  <a:prstClr val="black"/>
                </a:solidFill>
                <a:latin typeface="Century Gothic" panose="020B0502020202020204" pitchFamily="34" charset="0"/>
              </a:rPr>
              <a:t>Fertilizante Químico: </a:t>
            </a:r>
            <a:r>
              <a:rPr lang="es-EC" sz="1400" dirty="0">
                <a:solidFill>
                  <a:prstClr val="black"/>
                </a:solidFill>
                <a:latin typeface="Century Gothic" panose="020B0502020202020204" pitchFamily="34" charset="0"/>
              </a:rPr>
              <a:t>O abono químico es un producto que contiene, por los menos, un elemento químico que la planta necesita para su ciclo de vida, son productos obtenidos mediante procesos químicos, elaborados en laboratorios o fábricas, se los llama también minerales y se los clasifica en simples y compuestos.</a:t>
            </a:r>
          </a:p>
        </p:txBody>
      </p:sp>
      <p:sp>
        <p:nvSpPr>
          <p:cNvPr id="19" name="39 Rectángulo"/>
          <p:cNvSpPr/>
          <p:nvPr/>
        </p:nvSpPr>
        <p:spPr>
          <a:xfrm>
            <a:off x="1524001" y="4212683"/>
            <a:ext cx="1239157" cy="523220"/>
          </a:xfrm>
          <a:prstGeom prst="rect">
            <a:avLst/>
          </a:prstGeom>
        </p:spPr>
        <p:txBody>
          <a:bodyPr wrap="square">
            <a:spAutoFit/>
          </a:bodyPr>
          <a:lstStyle/>
          <a:p>
            <a:pPr algn="ctr"/>
            <a:r>
              <a:rPr lang="es-EC" sz="1400" b="1" dirty="0">
                <a:solidFill>
                  <a:prstClr val="black"/>
                </a:solidFill>
                <a:latin typeface="Calibri"/>
              </a:rPr>
              <a:t>FERTILIZANTE QUÍMICO</a:t>
            </a:r>
          </a:p>
        </p:txBody>
      </p:sp>
      <p:sp>
        <p:nvSpPr>
          <p:cNvPr id="20" name="40 Rectángulo"/>
          <p:cNvSpPr/>
          <p:nvPr/>
        </p:nvSpPr>
        <p:spPr>
          <a:xfrm>
            <a:off x="2792240" y="3181093"/>
            <a:ext cx="1489020" cy="523220"/>
          </a:xfrm>
          <a:prstGeom prst="rect">
            <a:avLst/>
          </a:prstGeom>
        </p:spPr>
        <p:txBody>
          <a:bodyPr wrap="square">
            <a:spAutoFit/>
          </a:bodyPr>
          <a:lstStyle/>
          <a:p>
            <a:pPr algn="ctr"/>
            <a:r>
              <a:rPr lang="es-EC" sz="1400" b="1" dirty="0">
                <a:solidFill>
                  <a:prstClr val="black"/>
                </a:solidFill>
                <a:latin typeface="Calibri"/>
              </a:rPr>
              <a:t>FERTILIZANTES COMPUESTOS</a:t>
            </a:r>
          </a:p>
        </p:txBody>
      </p:sp>
      <p:sp>
        <p:nvSpPr>
          <p:cNvPr id="21" name="41 Abrir llave"/>
          <p:cNvSpPr/>
          <p:nvPr/>
        </p:nvSpPr>
        <p:spPr>
          <a:xfrm>
            <a:off x="2763157" y="2889753"/>
            <a:ext cx="311719" cy="3211455"/>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EC" sz="1600" dirty="0">
              <a:solidFill>
                <a:prstClr val="black"/>
              </a:solidFill>
              <a:latin typeface="Calibri"/>
            </a:endParaRPr>
          </a:p>
        </p:txBody>
      </p:sp>
      <p:sp>
        <p:nvSpPr>
          <p:cNvPr id="22" name="42 Abrir llave"/>
          <p:cNvSpPr/>
          <p:nvPr/>
        </p:nvSpPr>
        <p:spPr>
          <a:xfrm>
            <a:off x="4258770" y="4988913"/>
            <a:ext cx="320604" cy="1175332"/>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EC" sz="1600" dirty="0">
              <a:solidFill>
                <a:prstClr val="black"/>
              </a:solidFill>
              <a:latin typeface="Calibri"/>
            </a:endParaRPr>
          </a:p>
        </p:txBody>
      </p:sp>
      <p:pic>
        <p:nvPicPr>
          <p:cNvPr id="23" name="Imagen 22"/>
          <p:cNvPicPr>
            <a:picLocks noChangeAspect="1"/>
          </p:cNvPicPr>
          <p:nvPr/>
        </p:nvPicPr>
        <p:blipFill>
          <a:blip r:embed="rId2"/>
          <a:stretch>
            <a:fillRect/>
          </a:stretch>
        </p:blipFill>
        <p:spPr>
          <a:xfrm>
            <a:off x="7403222" y="2757246"/>
            <a:ext cx="2566449" cy="2412978"/>
          </a:xfrm>
          <a:prstGeom prst="rect">
            <a:avLst/>
          </a:prstGeom>
        </p:spPr>
      </p:pic>
      <p:sp>
        <p:nvSpPr>
          <p:cNvPr id="24" name="38 Rectángulo"/>
          <p:cNvSpPr/>
          <p:nvPr/>
        </p:nvSpPr>
        <p:spPr>
          <a:xfrm>
            <a:off x="7098462" y="5278230"/>
            <a:ext cx="3438729" cy="738664"/>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just"/>
            <a:r>
              <a:rPr lang="es-EC" sz="1400" dirty="0">
                <a:solidFill>
                  <a:prstClr val="black"/>
                </a:solidFill>
                <a:latin typeface="Century Gothic" panose="020B0502020202020204" pitchFamily="34" charset="0"/>
              </a:rPr>
              <a:t>El objetivo es conocer la cantidad de fertilizantes químicos utilizados en el cultivo por ciclo o por año.</a:t>
            </a:r>
          </a:p>
        </p:txBody>
      </p:sp>
    </p:spTree>
    <p:extLst>
      <p:ext uri="{BB962C8B-B14F-4D97-AF65-F5344CB8AC3E}">
        <p14:creationId xmlns:p14="http://schemas.microsoft.com/office/powerpoint/2010/main" val="159460633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19573" y="3409002"/>
            <a:ext cx="1244253" cy="183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ángulo 6"/>
          <p:cNvSpPr>
            <a:spLocks noChangeArrowheads="1"/>
          </p:cNvSpPr>
          <p:nvPr/>
        </p:nvSpPr>
        <p:spPr bwMode="auto">
          <a:xfrm>
            <a:off x="1537085" y="1844881"/>
            <a:ext cx="9925570" cy="1008891"/>
          </a:xfrm>
          <a:prstGeom prst="rect">
            <a:avLst/>
          </a:prstGeom>
          <a:ln/>
        </p:spPr>
        <p:style>
          <a:lnRef idx="2">
            <a:schemeClr val="accent3"/>
          </a:lnRef>
          <a:fillRef idx="1">
            <a:schemeClr val="lt1"/>
          </a:fillRef>
          <a:effectRef idx="0">
            <a:schemeClr val="accent3"/>
          </a:effectRef>
          <a:fontRef idx="minor">
            <a:schemeClr val="dk1"/>
          </a:fontRef>
        </p:style>
        <p:txBody>
          <a:bodyPr wrap="square" lIns="115214" tIns="57607" rIns="115214" bIns="57607">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a:spcBef>
                <a:spcPts val="1229"/>
              </a:spcBef>
              <a:spcAft>
                <a:spcPts val="756"/>
              </a:spcAft>
              <a:buNone/>
            </a:pPr>
            <a:r>
              <a:rPr lang="es-EC" altLang="es-EC" sz="1400" b="1" dirty="0">
                <a:solidFill>
                  <a:prstClr val="black">
                    <a:lumMod val="65000"/>
                    <a:lumOff val="35000"/>
                  </a:prstClr>
                </a:solidFill>
                <a:latin typeface="Century Gothic" panose="020B0502020202020204" pitchFamily="34" charset="0"/>
              </a:rPr>
              <a:t>Fertilizantes Compuestos: </a:t>
            </a:r>
            <a:r>
              <a:rPr lang="es-EC" altLang="es-EC" sz="1400" dirty="0">
                <a:solidFill>
                  <a:prstClr val="black">
                    <a:lumMod val="65000"/>
                    <a:lumOff val="35000"/>
                  </a:prstClr>
                </a:solidFill>
                <a:latin typeface="Century Gothic" panose="020B0502020202020204" pitchFamily="34" charset="0"/>
              </a:rPr>
              <a:t>Aquellos que </a:t>
            </a:r>
            <a:r>
              <a:rPr lang="es-EC" altLang="es-EC" sz="1400" b="1" dirty="0">
                <a:solidFill>
                  <a:srgbClr val="FF0000"/>
                </a:solidFill>
                <a:latin typeface="Century Gothic" panose="020B0502020202020204" pitchFamily="34" charset="0"/>
              </a:rPr>
              <a:t>contienen más de uno de los principales nutrientes</a:t>
            </a:r>
            <a:r>
              <a:rPr lang="es-EC" altLang="es-EC" sz="1400" dirty="0">
                <a:solidFill>
                  <a:prstClr val="black">
                    <a:lumMod val="65000"/>
                    <a:lumOff val="35000"/>
                  </a:prstClr>
                </a:solidFill>
                <a:latin typeface="Century Gothic" panose="020B0502020202020204" pitchFamily="34" charset="0"/>
              </a:rPr>
              <a:t> de las plantas, pueden ser tanto líquidos como sólidos, se pueden dividir en mezclas de fertilizantes, que son producidos mediante un proceso de mezclado, y los fertilizantes complejos, en los cuales están presentes dos de los principales nutrientes como resultado de una reacción química</a:t>
            </a:r>
            <a:r>
              <a:rPr lang="es-EC" altLang="es-EC" sz="1600" dirty="0">
                <a:solidFill>
                  <a:prstClr val="black"/>
                </a:solidFill>
                <a:latin typeface="Century Gothic" panose="020B0502020202020204" pitchFamily="34" charset="0"/>
              </a:rPr>
              <a:t>. </a:t>
            </a:r>
            <a:endParaRPr lang="es-EC" altLang="es-EC" sz="1600" dirty="0">
              <a:solidFill>
                <a:prstClr val="black"/>
              </a:solidFill>
              <a:latin typeface="Century Gothic" panose="020B0502020202020204" pitchFamily="34" charset="0"/>
              <a:ea typeface="Calibri" pitchFamily="34" charset="0"/>
              <a:cs typeface="Times New Roman" pitchFamily="18" charset="0"/>
            </a:endParaRPr>
          </a:p>
        </p:txBody>
      </p:sp>
      <p:sp>
        <p:nvSpPr>
          <p:cNvPr id="6" name="11 Rectángulo"/>
          <p:cNvSpPr/>
          <p:nvPr/>
        </p:nvSpPr>
        <p:spPr>
          <a:xfrm>
            <a:off x="1240184" y="1003138"/>
            <a:ext cx="4659359" cy="338554"/>
          </a:xfrm>
          <a:prstGeom prst="rect">
            <a:avLst/>
          </a:prstGeom>
          <a:ln>
            <a:noFill/>
          </a:ln>
        </p:spPr>
        <p:style>
          <a:lnRef idx="2">
            <a:schemeClr val="accent3"/>
          </a:lnRef>
          <a:fillRef idx="1">
            <a:schemeClr val="lt1"/>
          </a:fillRef>
          <a:effectRef idx="0">
            <a:schemeClr val="accent3"/>
          </a:effectRef>
          <a:fontRef idx="minor">
            <a:schemeClr val="dk1"/>
          </a:fontRef>
        </p:style>
        <p:txBody>
          <a:bodyPr wrap="square">
            <a:spAutoFit/>
          </a:bodyPr>
          <a:lstStyle/>
          <a:p>
            <a:pPr defTabSz="451491"/>
            <a:r>
              <a:rPr lang="es-MX" sz="1600" b="1" dirty="0">
                <a:solidFill>
                  <a:schemeClr val="bg2">
                    <a:lumMod val="50000"/>
                  </a:schemeClr>
                </a:solidFill>
                <a:latin typeface="Century Gothic" panose="020B0502020202020204" pitchFamily="34" charset="0"/>
              </a:rPr>
              <a:t>ENTRE  EL 1 DE ENERO AL 31 DE DICIEMBRE </a:t>
            </a:r>
          </a:p>
        </p:txBody>
      </p:sp>
      <p:pic>
        <p:nvPicPr>
          <p:cNvPr id="7" name="Picture 6" descr="http://2.bp.blogspot.com/-l67A35oD_QE/UDPuJEAYg1I/AAAAAAAAAPQ/APqHAqWZG8U/s1600/ABONO+COMPLETO.jpg"/>
          <p:cNvPicPr>
            <a:picLocks noChangeAspect="1" noChangeArrowheads="1"/>
          </p:cNvPicPr>
          <p:nvPr/>
        </p:nvPicPr>
        <p:blipFill>
          <a:blip r:embed="rId3" cstate="print">
            <a:extLst>
              <a:ext uri="{28A0092B-C50C-407E-A947-70E740481C1C}">
                <a14:useLocalDpi xmlns:a14="http://schemas.microsoft.com/office/drawing/2010/main" val="0"/>
              </a:ext>
            </a:extLst>
          </a:blip>
          <a:srcRect r="15842"/>
          <a:stretch>
            <a:fillRect/>
          </a:stretch>
        </p:blipFill>
        <p:spPr bwMode="auto">
          <a:xfrm>
            <a:off x="5299216" y="5353218"/>
            <a:ext cx="1200654" cy="150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ítulo 1"/>
          <p:cNvSpPr>
            <a:spLocks noGrp="1"/>
          </p:cNvSpPr>
          <p:nvPr>
            <p:ph type="title"/>
          </p:nvPr>
        </p:nvSpPr>
        <p:spPr>
          <a:xfrm>
            <a:off x="1080534" y="1336528"/>
            <a:ext cx="7227771" cy="530024"/>
          </a:xfrm>
        </p:spPr>
        <p:txBody>
          <a:bodyPr/>
          <a:lstStyle/>
          <a:p>
            <a:r>
              <a:rPr lang="es-EC" sz="1700" dirty="0">
                <a:solidFill>
                  <a:schemeClr val="tx1">
                    <a:lumMod val="65000"/>
                    <a:lumOff val="35000"/>
                  </a:schemeClr>
                </a:solidFill>
              </a:rPr>
              <a:t>Fertilizantes completos, compuestos, complejos</a:t>
            </a:r>
          </a:p>
        </p:txBody>
      </p:sp>
      <p:sp>
        <p:nvSpPr>
          <p:cNvPr id="9" name="Título 1"/>
          <p:cNvSpPr txBox="1">
            <a:spLocks/>
          </p:cNvSpPr>
          <p:nvPr/>
        </p:nvSpPr>
        <p:spPr>
          <a:xfrm>
            <a:off x="896734" y="525666"/>
            <a:ext cx="7782622"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r>
              <a:rPr lang="es-EC" sz="2600" dirty="0" smtClean="0">
                <a:solidFill>
                  <a:schemeClr val="tx2"/>
                </a:solidFill>
                <a:latin typeface="Century Gothic" panose="020B0502020202020204" pitchFamily="34" charset="0"/>
                <a:cs typeface="Arial" panose="020B0604020202020204" pitchFamily="34" charset="0"/>
              </a:rPr>
              <a:t>¿</a:t>
            </a:r>
            <a:r>
              <a:rPr lang="es-EC" sz="2600" dirty="0">
                <a:solidFill>
                  <a:schemeClr val="tx2"/>
                </a:solidFill>
                <a:latin typeface="Century Gothic" panose="020B0502020202020204" pitchFamily="34" charset="0"/>
                <a:cs typeface="Arial" panose="020B0604020202020204" pitchFamily="34" charset="0"/>
              </a:rPr>
              <a:t>Utiliza en sus cultivos fertilizantes Químicos? </a:t>
            </a:r>
          </a:p>
        </p:txBody>
      </p:sp>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5106" y="3405484"/>
            <a:ext cx="2979613" cy="31483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Imagen 10"/>
          <p:cNvPicPr>
            <a:picLocks noChangeAspect="1"/>
          </p:cNvPicPr>
          <p:nvPr/>
        </p:nvPicPr>
        <p:blipFill>
          <a:blip r:embed="rId5"/>
          <a:stretch>
            <a:fillRect/>
          </a:stretch>
        </p:blipFill>
        <p:spPr>
          <a:xfrm>
            <a:off x="7040394" y="3032748"/>
            <a:ext cx="3857625" cy="3343275"/>
          </a:xfrm>
          <a:prstGeom prst="rect">
            <a:avLst/>
          </a:prstGeom>
        </p:spPr>
      </p:pic>
    </p:spTree>
    <p:extLst>
      <p:ext uri="{BB962C8B-B14F-4D97-AF65-F5344CB8AC3E}">
        <p14:creationId xmlns:p14="http://schemas.microsoft.com/office/powerpoint/2010/main" val="112053109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C" sz="2400" dirty="0"/>
              <a:t>Tabla: Fuentes de fertilizantes compuestos</a:t>
            </a:r>
            <a:endParaRPr lang="es-ES_tradnl" sz="2400" dirty="0"/>
          </a:p>
        </p:txBody>
      </p:sp>
      <p:graphicFrame>
        <p:nvGraphicFramePr>
          <p:cNvPr id="6" name="Tabla 3"/>
          <p:cNvGraphicFramePr>
            <a:graphicFrameLocks noGrp="1"/>
          </p:cNvGraphicFramePr>
          <p:nvPr>
            <p:extLst/>
          </p:nvPr>
        </p:nvGraphicFramePr>
        <p:xfrm>
          <a:off x="1728697" y="1042366"/>
          <a:ext cx="6148571" cy="4801948"/>
        </p:xfrm>
        <a:graphic>
          <a:graphicData uri="http://schemas.openxmlformats.org/drawingml/2006/table">
            <a:tbl>
              <a:tblPr firstRow="1" firstCol="1" bandRow="1">
                <a:tableStyleId>{8799B23B-EC83-4686-B30A-512413B5E67A}</a:tableStyleId>
              </a:tblPr>
              <a:tblGrid>
                <a:gridCol w="2053727">
                  <a:extLst>
                    <a:ext uri="{9D8B030D-6E8A-4147-A177-3AD203B41FA5}">
                      <a16:colId xmlns:a16="http://schemas.microsoft.com/office/drawing/2014/main" xmlns="" val="20000"/>
                    </a:ext>
                  </a:extLst>
                </a:gridCol>
                <a:gridCol w="916313">
                  <a:extLst>
                    <a:ext uri="{9D8B030D-6E8A-4147-A177-3AD203B41FA5}">
                      <a16:colId xmlns:a16="http://schemas.microsoft.com/office/drawing/2014/main" xmlns="" val="20001"/>
                    </a:ext>
                  </a:extLst>
                </a:gridCol>
                <a:gridCol w="842859">
                  <a:extLst>
                    <a:ext uri="{9D8B030D-6E8A-4147-A177-3AD203B41FA5}">
                      <a16:colId xmlns:a16="http://schemas.microsoft.com/office/drawing/2014/main" xmlns="" val="20002"/>
                    </a:ext>
                  </a:extLst>
                </a:gridCol>
                <a:gridCol w="850279">
                  <a:extLst>
                    <a:ext uri="{9D8B030D-6E8A-4147-A177-3AD203B41FA5}">
                      <a16:colId xmlns:a16="http://schemas.microsoft.com/office/drawing/2014/main" xmlns="" val="20003"/>
                    </a:ext>
                  </a:extLst>
                </a:gridCol>
                <a:gridCol w="850279">
                  <a:extLst>
                    <a:ext uri="{9D8B030D-6E8A-4147-A177-3AD203B41FA5}">
                      <a16:colId xmlns:a16="http://schemas.microsoft.com/office/drawing/2014/main" xmlns="" val="20004"/>
                    </a:ext>
                  </a:extLst>
                </a:gridCol>
                <a:gridCol w="635114">
                  <a:extLst>
                    <a:ext uri="{9D8B030D-6E8A-4147-A177-3AD203B41FA5}">
                      <a16:colId xmlns:a16="http://schemas.microsoft.com/office/drawing/2014/main" xmlns="" val="20005"/>
                    </a:ext>
                  </a:extLst>
                </a:gridCol>
              </a:tblGrid>
              <a:tr h="249623">
                <a:tc rowSpan="2">
                  <a:txBody>
                    <a:bodyPr/>
                    <a:lstStyle/>
                    <a:p>
                      <a:pPr algn="ctr">
                        <a:lnSpc>
                          <a:spcPct val="115000"/>
                        </a:lnSpc>
                        <a:spcAft>
                          <a:spcPts val="1000"/>
                        </a:spcAft>
                      </a:pPr>
                      <a:r>
                        <a:rPr lang="es-EC" sz="1100" b="1" kern="1200" dirty="0"/>
                        <a:t>FERTILIZANTES COMPUESTOS</a:t>
                      </a:r>
                      <a:endParaRPr lang="es-EC" sz="1100" b="1"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b="1" kern="1200" dirty="0"/>
                        <a:t>NITRÓGENO</a:t>
                      </a:r>
                      <a:endParaRPr lang="es-EC" sz="1100" b="1"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b="1" kern="1200" dirty="0"/>
                        <a:t>FÓSFORO</a:t>
                      </a:r>
                      <a:endParaRPr lang="es-EC" sz="1100" b="1"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b="1" kern="1200" dirty="0"/>
                        <a:t>POTASIO</a:t>
                      </a:r>
                      <a:endParaRPr lang="es-EC" sz="1100" b="1"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b="1" kern="1200" dirty="0"/>
                        <a:t>MAGNESIO</a:t>
                      </a:r>
                      <a:endParaRPr lang="es-EC" sz="1100" b="1"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b="1" kern="1200" dirty="0"/>
                        <a:t>AZUFRE</a:t>
                      </a:r>
                      <a:endParaRPr lang="es-EC" sz="1100" b="1"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a16="http://schemas.microsoft.com/office/drawing/2014/main" xmlns="" val="10000"/>
                  </a:ext>
                </a:extLst>
              </a:tr>
              <a:tr h="249623">
                <a:tc vMerge="1">
                  <a:txBody>
                    <a:bodyPr/>
                    <a:lstStyle/>
                    <a:p>
                      <a:endParaRPr lang="es-EC"/>
                    </a:p>
                  </a:txBody>
                  <a:tcPr/>
                </a:tc>
                <a:tc>
                  <a:txBody>
                    <a:bodyPr/>
                    <a:lstStyle/>
                    <a:p>
                      <a:pPr algn="ctr">
                        <a:lnSpc>
                          <a:spcPct val="115000"/>
                        </a:lnSpc>
                        <a:spcAft>
                          <a:spcPts val="1000"/>
                        </a:spcAft>
                      </a:pPr>
                      <a:r>
                        <a:rPr lang="es-EC" sz="1100" b="1" kern="1200" dirty="0"/>
                        <a:t>N</a:t>
                      </a:r>
                      <a:endParaRPr lang="es-EC" sz="1100" b="1"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b="1" kern="1200" dirty="0"/>
                        <a:t>P2O5</a:t>
                      </a:r>
                      <a:endParaRPr lang="es-EC" sz="1100" b="1"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b="1" kern="1200" dirty="0"/>
                        <a:t>K2O</a:t>
                      </a:r>
                      <a:endParaRPr lang="es-EC" sz="1100" b="1"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b="1" kern="1200" dirty="0"/>
                        <a:t>Mg</a:t>
                      </a:r>
                      <a:endParaRPr lang="es-EC" sz="1100" b="1"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b="1" kern="1200" dirty="0"/>
                        <a:t>S</a:t>
                      </a:r>
                      <a:endParaRPr lang="es-EC" sz="1100" b="1"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a16="http://schemas.microsoft.com/office/drawing/2014/main" xmlns="" val="10001"/>
                  </a:ext>
                </a:extLst>
              </a:tr>
              <a:tr h="499246">
                <a:tc>
                  <a:txBody>
                    <a:bodyPr/>
                    <a:lstStyle/>
                    <a:p>
                      <a:pPr algn="just">
                        <a:lnSpc>
                          <a:spcPct val="115000"/>
                        </a:lnSpc>
                        <a:spcAft>
                          <a:spcPts val="1000"/>
                        </a:spcAft>
                      </a:pPr>
                      <a:r>
                        <a:rPr lang="es-EC" sz="1100" b="0" kern="1200" dirty="0"/>
                        <a:t>DAP Fosfato diamónico (Nitrógeno, Fósforo)</a:t>
                      </a:r>
                      <a:endParaRPr lang="es-EC" sz="1100" b="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18</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46</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0</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a16="http://schemas.microsoft.com/office/drawing/2014/main" xmlns="" val="10002"/>
                  </a:ext>
                </a:extLst>
              </a:tr>
              <a:tr h="499246">
                <a:tc>
                  <a:txBody>
                    <a:bodyPr/>
                    <a:lstStyle/>
                    <a:p>
                      <a:pPr algn="just">
                        <a:lnSpc>
                          <a:spcPct val="115000"/>
                        </a:lnSpc>
                        <a:spcAft>
                          <a:spcPts val="1000"/>
                        </a:spcAft>
                      </a:pPr>
                      <a:r>
                        <a:rPr lang="es-EC" sz="1100" b="0" kern="1200" dirty="0"/>
                        <a:t>MAP Fosfato </a:t>
                      </a:r>
                      <a:r>
                        <a:rPr lang="es-EC" sz="1100" b="0" kern="1200" dirty="0" err="1"/>
                        <a:t>monoamónico</a:t>
                      </a:r>
                      <a:r>
                        <a:rPr lang="es-EC" sz="1100" b="0" kern="1200" dirty="0"/>
                        <a:t>  (Nitrógeno, Fósforo)</a:t>
                      </a:r>
                      <a:endParaRPr lang="es-EC" sz="1100" b="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11</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52</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a16="http://schemas.microsoft.com/office/drawing/2014/main" xmlns="" val="10003"/>
                  </a:ext>
                </a:extLst>
              </a:tr>
              <a:tr h="249623">
                <a:tc rowSpan="4">
                  <a:txBody>
                    <a:bodyPr/>
                    <a:lstStyle/>
                    <a:p>
                      <a:pPr algn="just">
                        <a:lnSpc>
                          <a:spcPct val="115000"/>
                        </a:lnSpc>
                        <a:spcAft>
                          <a:spcPts val="1000"/>
                        </a:spcAft>
                      </a:pPr>
                      <a:r>
                        <a:rPr lang="es-EC" sz="1100" b="0" kern="1200" dirty="0"/>
                        <a:t>Complejos NPK (Nitrógeno, Fósforo, Potasio)</a:t>
                      </a:r>
                      <a:endParaRPr lang="es-EC" sz="1100" b="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15</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15</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15</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a:solidFill>
                          <a:prstClr val="black">
                            <a:lumMod val="65000"/>
                            <a:lumOff val="35000"/>
                          </a:prstClr>
                        </a:solidFill>
                        <a:latin typeface="+mn-lt"/>
                        <a:ea typeface="+mn-ea"/>
                        <a:cs typeface="+mn-cs"/>
                      </a:endParaRPr>
                    </a:p>
                  </a:txBody>
                  <a:tcPr marL="65819" marR="65819" marT="0" marB="0" anchor="ctr"/>
                </a:tc>
                <a:extLst>
                  <a:ext uri="{0D108BD9-81ED-4DB2-BD59-A6C34878D82A}">
                    <a16:rowId xmlns:a16="http://schemas.microsoft.com/office/drawing/2014/main" xmlns="" val="10004"/>
                  </a:ext>
                </a:extLst>
              </a:tr>
              <a:tr h="249623">
                <a:tc vMerge="1">
                  <a:txBody>
                    <a:bodyPr/>
                    <a:lstStyle/>
                    <a:p>
                      <a:endParaRPr lang="es-EC"/>
                    </a:p>
                  </a:txBody>
                  <a:tcPr/>
                </a:tc>
                <a:tc>
                  <a:txBody>
                    <a:bodyPr/>
                    <a:lstStyle/>
                    <a:p>
                      <a:pPr algn="ctr">
                        <a:lnSpc>
                          <a:spcPct val="115000"/>
                        </a:lnSpc>
                        <a:spcAft>
                          <a:spcPts val="1000"/>
                        </a:spcAft>
                      </a:pPr>
                      <a:r>
                        <a:rPr lang="es-EC" sz="1100" kern="1200" dirty="0"/>
                        <a:t>8</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20</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20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a16="http://schemas.microsoft.com/office/drawing/2014/main" xmlns="" val="10005"/>
                  </a:ext>
                </a:extLst>
              </a:tr>
              <a:tr h="249623">
                <a:tc vMerge="1">
                  <a:txBody>
                    <a:bodyPr/>
                    <a:lstStyle/>
                    <a:p>
                      <a:endParaRPr lang="es-EC"/>
                    </a:p>
                  </a:txBody>
                  <a:tcPr/>
                </a:tc>
                <a:tc>
                  <a:txBody>
                    <a:bodyPr/>
                    <a:lstStyle/>
                    <a:p>
                      <a:pPr algn="ctr">
                        <a:lnSpc>
                          <a:spcPct val="115000"/>
                        </a:lnSpc>
                        <a:spcAft>
                          <a:spcPts val="1000"/>
                        </a:spcAft>
                      </a:pPr>
                      <a:r>
                        <a:rPr lang="es-EC" sz="1100" kern="1200"/>
                        <a:t>10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30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10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a16="http://schemas.microsoft.com/office/drawing/2014/main" xmlns="" val="10006"/>
                  </a:ext>
                </a:extLst>
              </a:tr>
              <a:tr h="249623">
                <a:tc vMerge="1">
                  <a:txBody>
                    <a:bodyPr/>
                    <a:lstStyle/>
                    <a:p>
                      <a:endParaRPr lang="es-EC"/>
                    </a:p>
                  </a:txBody>
                  <a:tcPr/>
                </a:tc>
                <a:tc>
                  <a:txBody>
                    <a:bodyPr/>
                    <a:lstStyle/>
                    <a:p>
                      <a:pPr algn="ctr">
                        <a:lnSpc>
                          <a:spcPct val="115000"/>
                        </a:lnSpc>
                        <a:spcAft>
                          <a:spcPts val="1000"/>
                        </a:spcAft>
                      </a:pPr>
                      <a:r>
                        <a:rPr lang="es-EC" sz="1100" kern="1200"/>
                        <a:t>8</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24</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8</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a16="http://schemas.microsoft.com/office/drawing/2014/main" xmlns="" val="10007"/>
                  </a:ext>
                </a:extLst>
              </a:tr>
              <a:tr h="499246">
                <a:tc>
                  <a:txBody>
                    <a:bodyPr/>
                    <a:lstStyle/>
                    <a:p>
                      <a:pPr algn="just">
                        <a:lnSpc>
                          <a:spcPct val="115000"/>
                        </a:lnSpc>
                        <a:spcAft>
                          <a:spcPts val="1000"/>
                        </a:spcAft>
                      </a:pPr>
                      <a:r>
                        <a:rPr lang="es-EC" sz="1100" b="0" kern="1200" dirty="0"/>
                        <a:t>Mezclas NPK por Ej. Maíz Inicio (Nitrógeno, Fósforo, Potasio)</a:t>
                      </a:r>
                      <a:endParaRPr lang="es-EC" sz="1100" b="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10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12</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22</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5</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4</a:t>
                      </a: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a16="http://schemas.microsoft.com/office/drawing/2014/main" xmlns="" val="10008"/>
                  </a:ext>
                </a:extLst>
              </a:tr>
              <a:tr h="308734">
                <a:tc>
                  <a:txBody>
                    <a:bodyPr/>
                    <a:lstStyle/>
                    <a:p>
                      <a:pPr algn="just">
                        <a:lnSpc>
                          <a:spcPct val="115000"/>
                        </a:lnSpc>
                        <a:spcAft>
                          <a:spcPts val="1000"/>
                        </a:spcAft>
                      </a:pPr>
                      <a:r>
                        <a:rPr lang="es-EC" sz="1100" b="0" kern="1200" dirty="0"/>
                        <a:t>Compuestos PK (Fósforo, Potasio)</a:t>
                      </a:r>
                      <a:endParaRPr lang="es-EC" sz="1100" b="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0</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30 - 60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30 - 60</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a16="http://schemas.microsoft.com/office/drawing/2014/main" xmlns="" val="10009"/>
                  </a:ext>
                </a:extLst>
              </a:tr>
              <a:tr h="499246">
                <a:tc>
                  <a:txBody>
                    <a:bodyPr/>
                    <a:lstStyle/>
                    <a:p>
                      <a:pPr algn="just">
                        <a:lnSpc>
                          <a:spcPct val="115000"/>
                        </a:lnSpc>
                        <a:spcAft>
                          <a:spcPts val="1000"/>
                        </a:spcAft>
                      </a:pPr>
                      <a:r>
                        <a:rPr lang="es-EC" sz="1100" b="0" kern="1200" dirty="0"/>
                        <a:t>Nitrato de potasio NK (Nitrógeno, Potasio)</a:t>
                      </a:r>
                      <a:endParaRPr lang="es-EC" sz="1100" b="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13</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45</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a16="http://schemas.microsoft.com/office/drawing/2014/main" xmlns="" val="10010"/>
                  </a:ext>
                </a:extLst>
              </a:tr>
              <a:tr h="249623">
                <a:tc rowSpan="4">
                  <a:txBody>
                    <a:bodyPr/>
                    <a:lstStyle/>
                    <a:p>
                      <a:pPr algn="just">
                        <a:lnSpc>
                          <a:spcPct val="115000"/>
                        </a:lnSpc>
                        <a:spcAft>
                          <a:spcPts val="1000"/>
                        </a:spcAft>
                      </a:pPr>
                      <a:r>
                        <a:rPr lang="es-EC" sz="1100" b="0" kern="1200" dirty="0"/>
                        <a:t>Otros compuestos NP (Nitrógeno, Fósforo)</a:t>
                      </a:r>
                      <a:endParaRPr lang="es-EC" sz="1100" b="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28</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28</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0</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a16="http://schemas.microsoft.com/office/drawing/2014/main" xmlns="" val="10011"/>
                  </a:ext>
                </a:extLst>
              </a:tr>
              <a:tr h="249623">
                <a:tc vMerge="1">
                  <a:txBody>
                    <a:bodyPr/>
                    <a:lstStyle/>
                    <a:p>
                      <a:endParaRPr lang="es-EC"/>
                    </a:p>
                  </a:txBody>
                  <a:tcPr/>
                </a:tc>
                <a:tc>
                  <a:txBody>
                    <a:bodyPr/>
                    <a:lstStyle/>
                    <a:p>
                      <a:pPr algn="ctr">
                        <a:lnSpc>
                          <a:spcPct val="115000"/>
                        </a:lnSpc>
                        <a:spcAft>
                          <a:spcPts val="1000"/>
                        </a:spcAft>
                      </a:pPr>
                      <a:r>
                        <a:rPr lang="es-EC" sz="1100" kern="1200"/>
                        <a:t>26</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14</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a16="http://schemas.microsoft.com/office/drawing/2014/main" xmlns="" val="10012"/>
                  </a:ext>
                </a:extLst>
              </a:tr>
              <a:tr h="249623">
                <a:tc vMerge="1">
                  <a:txBody>
                    <a:bodyPr/>
                    <a:lstStyle/>
                    <a:p>
                      <a:endParaRPr lang="es-EC"/>
                    </a:p>
                  </a:txBody>
                  <a:tcPr/>
                </a:tc>
                <a:tc>
                  <a:txBody>
                    <a:bodyPr/>
                    <a:lstStyle/>
                    <a:p>
                      <a:pPr algn="ctr">
                        <a:lnSpc>
                          <a:spcPct val="115000"/>
                        </a:lnSpc>
                        <a:spcAft>
                          <a:spcPts val="1000"/>
                        </a:spcAft>
                      </a:pPr>
                      <a:r>
                        <a:rPr lang="es-EC" sz="1100" kern="1200"/>
                        <a:t>20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20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a16="http://schemas.microsoft.com/office/drawing/2014/main" xmlns="" val="10013"/>
                  </a:ext>
                </a:extLst>
              </a:tr>
              <a:tr h="249623">
                <a:tc vMerge="1">
                  <a:txBody>
                    <a:bodyPr/>
                    <a:lstStyle/>
                    <a:p>
                      <a:endParaRPr lang="es-EC"/>
                    </a:p>
                  </a:txBody>
                  <a:tcPr/>
                </a:tc>
                <a:tc>
                  <a:txBody>
                    <a:bodyPr/>
                    <a:lstStyle/>
                    <a:p>
                      <a:pPr algn="ctr">
                        <a:lnSpc>
                          <a:spcPct val="115000"/>
                        </a:lnSpc>
                        <a:spcAft>
                          <a:spcPts val="1000"/>
                        </a:spcAft>
                      </a:pPr>
                      <a:r>
                        <a:rPr lang="es-EC" sz="1100" kern="1200" dirty="0"/>
                        <a:t>16</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20</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a16="http://schemas.microsoft.com/office/drawing/2014/main" xmlns="" val="10014"/>
                  </a:ext>
                </a:extLst>
              </a:tr>
            </a:tbl>
          </a:graphicData>
        </a:graphic>
      </p:graphicFrame>
      <p:pic>
        <p:nvPicPr>
          <p:cNvPr id="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r="7060"/>
          <a:stretch/>
        </p:blipFill>
        <p:spPr bwMode="auto">
          <a:xfrm>
            <a:off x="7968208" y="2029722"/>
            <a:ext cx="2232248" cy="33040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12 Rectángulo"/>
          <p:cNvSpPr/>
          <p:nvPr/>
        </p:nvSpPr>
        <p:spPr>
          <a:xfrm>
            <a:off x="1122744" y="6284153"/>
            <a:ext cx="9213448" cy="276999"/>
          </a:xfrm>
          <a:prstGeom prst="rect">
            <a:avLst/>
          </a:prstGeom>
        </p:spPr>
        <p:txBody>
          <a:bodyPr wrap="square">
            <a:spAutoFit/>
          </a:bodyPr>
          <a:lstStyle/>
          <a:p>
            <a:r>
              <a:rPr lang="es-EC" sz="1200" b="1" dirty="0">
                <a:solidFill>
                  <a:srgbClr val="FF0000"/>
                </a:solidFill>
                <a:latin typeface="Calibri"/>
              </a:rPr>
              <a:t>RECUERDE QUE CADA SACO CONTIENE 50 KG DE PRODUCTO. </a:t>
            </a:r>
            <a:r>
              <a:rPr lang="es-EC" sz="1200" b="1" dirty="0" smtClean="0">
                <a:solidFill>
                  <a:srgbClr val="FF0000"/>
                </a:solidFill>
                <a:latin typeface="Calibri"/>
              </a:rPr>
              <a:t> “SI </a:t>
            </a:r>
            <a:r>
              <a:rPr lang="es-EC" sz="1200" b="1" dirty="0">
                <a:solidFill>
                  <a:srgbClr val="FF0000"/>
                </a:solidFill>
                <a:latin typeface="Calibri"/>
              </a:rPr>
              <a:t>LA PP DESCONOCE QUE APLICÓ RECURRA AL </a:t>
            </a:r>
            <a:r>
              <a:rPr lang="es-EC" sz="1200" b="1" dirty="0" smtClean="0">
                <a:solidFill>
                  <a:srgbClr val="FF0000"/>
                </a:solidFill>
                <a:latin typeface="Calibri"/>
              </a:rPr>
              <a:t>ENVASE”</a:t>
            </a:r>
            <a:endParaRPr lang="es-EC" sz="1200" b="1" dirty="0">
              <a:solidFill>
                <a:srgbClr val="FF0000"/>
              </a:solidFill>
              <a:latin typeface="Calibri"/>
            </a:endParaRPr>
          </a:p>
        </p:txBody>
      </p:sp>
      <p:sp>
        <p:nvSpPr>
          <p:cNvPr id="22" name="21 Rectángulo"/>
          <p:cNvSpPr/>
          <p:nvPr/>
        </p:nvSpPr>
        <p:spPr>
          <a:xfrm>
            <a:off x="1690634" y="1548187"/>
            <a:ext cx="5172401" cy="463175"/>
          </a:xfrm>
          <a:prstGeom prst="rect">
            <a:avLst/>
          </a:prstGeom>
          <a:noFill/>
          <a:ln w="635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alibri"/>
            </a:endParaRPr>
          </a:p>
        </p:txBody>
      </p:sp>
      <p:sp>
        <p:nvSpPr>
          <p:cNvPr id="28" name="27 Elipse"/>
          <p:cNvSpPr/>
          <p:nvPr/>
        </p:nvSpPr>
        <p:spPr>
          <a:xfrm>
            <a:off x="8616280" y="3349278"/>
            <a:ext cx="1195580" cy="664906"/>
          </a:xfrm>
          <a:prstGeom prst="ellipse">
            <a:avLst/>
          </a:prstGeom>
          <a:noFill/>
          <a:ln w="635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alibri"/>
            </a:endParaRPr>
          </a:p>
        </p:txBody>
      </p:sp>
      <p:cxnSp>
        <p:nvCxnSpPr>
          <p:cNvPr id="29" name="28 Conector recto"/>
          <p:cNvCxnSpPr>
            <a:stCxn id="22" idx="3"/>
            <a:endCxn id="28" idx="2"/>
          </p:cNvCxnSpPr>
          <p:nvPr/>
        </p:nvCxnSpPr>
        <p:spPr>
          <a:xfrm>
            <a:off x="6863035" y="1779775"/>
            <a:ext cx="1753245" cy="1901956"/>
          </a:xfrm>
          <a:prstGeom prst="line">
            <a:avLst/>
          </a:prstGeom>
          <a:ln w="63500">
            <a:solidFill>
              <a:srgbClr val="FFFF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01461067"/>
      </p:ext>
    </p:extLst>
  </p:cSld>
  <p:clrMapOvr>
    <a:overrideClrMapping bg1="lt1" tx1="dk1" bg2="lt2" tx2="dk2" accent1="accent1" accent2="accent2" accent3="accent3" accent4="accent4" accent5="accent5" accent6="accent6" hlink="hlink" folHlink="folHlink"/>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rotWithShape="1">
          <a:blip r:embed="rId2" cstate="print">
            <a:extLst>
              <a:ext uri="{28A0092B-C50C-407E-A947-70E740481C1C}">
                <a14:useLocalDpi xmlns:a14="http://schemas.microsoft.com/office/drawing/2010/main" val="0"/>
              </a:ext>
            </a:extLst>
          </a:blip>
          <a:srcRect t="23673"/>
          <a:stretch/>
        </p:blipFill>
        <p:spPr>
          <a:xfrm>
            <a:off x="1631504" y="4061200"/>
            <a:ext cx="4248472" cy="2639647"/>
          </a:xfrm>
          <a:prstGeom prst="rect">
            <a:avLst/>
          </a:prstGeom>
        </p:spPr>
      </p:pic>
      <p:sp>
        <p:nvSpPr>
          <p:cNvPr id="10" name="5 Rectángulo"/>
          <p:cNvSpPr/>
          <p:nvPr/>
        </p:nvSpPr>
        <p:spPr>
          <a:xfrm>
            <a:off x="609600" y="1482073"/>
            <a:ext cx="10919791" cy="738664"/>
          </a:xfrm>
          <a:prstGeom prst="rect">
            <a:avLst/>
          </a:prstGeom>
          <a:ln w="15875">
            <a:noFill/>
          </a:ln>
        </p:spPr>
        <p:txBody>
          <a:bodyPr wrap="square">
            <a:spAutoFit/>
          </a:bodyPr>
          <a:lstStyle/>
          <a:p>
            <a:r>
              <a:rPr lang="es-EC" sz="1400" dirty="0">
                <a:solidFill>
                  <a:prstClr val="black"/>
                </a:solidFill>
                <a:latin typeface="Century Gothic" panose="020B0502020202020204" pitchFamily="34" charset="0"/>
              </a:rPr>
              <a:t>El señor Juan </a:t>
            </a:r>
            <a:r>
              <a:rPr lang="es-EC" sz="1400" dirty="0" err="1">
                <a:solidFill>
                  <a:prstClr val="black"/>
                </a:solidFill>
                <a:latin typeface="Century Gothic" panose="020B0502020202020204" pitchFamily="34" charset="0"/>
              </a:rPr>
              <a:t>Maridueña</a:t>
            </a:r>
            <a:r>
              <a:rPr lang="es-EC" sz="1400" dirty="0">
                <a:solidFill>
                  <a:prstClr val="black"/>
                </a:solidFill>
                <a:latin typeface="Century Gothic" panose="020B0502020202020204" pitchFamily="34" charset="0"/>
              </a:rPr>
              <a:t> para dar mantenimiento a su media hectárea de plátano, aplicó fertilizantes químicos. Los fertilizantes aplicados a este cultivos fueron 1 saco de 18-46-00,  1 saco de 8-20-20, 1 saco de SAM (Sulfato de amonio) y 1 saco de urea.    </a:t>
            </a:r>
          </a:p>
        </p:txBody>
      </p:sp>
      <p:pic>
        <p:nvPicPr>
          <p:cNvPr id="13" name="Imagen 12"/>
          <p:cNvPicPr>
            <a:picLocks noChangeAspect="1"/>
          </p:cNvPicPr>
          <p:nvPr/>
        </p:nvPicPr>
        <p:blipFill rotWithShape="1">
          <a:blip r:embed="rId3" cstate="print">
            <a:extLst>
              <a:ext uri="{28A0092B-C50C-407E-A947-70E740481C1C}">
                <a14:useLocalDpi xmlns:a14="http://schemas.microsoft.com/office/drawing/2010/main" val="0"/>
              </a:ext>
            </a:extLst>
          </a:blip>
          <a:srcRect l="10768" t="25682" r="42338" b="17790"/>
          <a:stretch/>
        </p:blipFill>
        <p:spPr>
          <a:xfrm>
            <a:off x="6100459" y="2579645"/>
            <a:ext cx="2169013" cy="3600054"/>
          </a:xfrm>
          <a:prstGeom prst="rect">
            <a:avLst/>
          </a:prstGeom>
        </p:spPr>
      </p:pic>
      <p:sp>
        <p:nvSpPr>
          <p:cNvPr id="14" name="Llamada con línea 1 13"/>
          <p:cNvSpPr/>
          <p:nvPr/>
        </p:nvSpPr>
        <p:spPr>
          <a:xfrm>
            <a:off x="8772776" y="2493920"/>
            <a:ext cx="1743074" cy="589088"/>
          </a:xfrm>
          <a:prstGeom prst="borderCallout1">
            <a:avLst>
              <a:gd name="adj1" fmla="val 12478"/>
              <a:gd name="adj2" fmla="val -915"/>
              <a:gd name="adj3" fmla="val 209877"/>
              <a:gd name="adj4" fmla="val -103620"/>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dirty="0">
                <a:solidFill>
                  <a:prstClr val="black"/>
                </a:solidFill>
                <a:latin typeface="Calibri"/>
              </a:rPr>
              <a:t>Nitrógeno 18 %</a:t>
            </a:r>
          </a:p>
          <a:p>
            <a:pPr algn="ctr"/>
            <a:r>
              <a:rPr lang="es-EC" dirty="0">
                <a:solidFill>
                  <a:prstClr val="black"/>
                </a:solidFill>
                <a:latin typeface="Calibri"/>
              </a:rPr>
              <a:t>(N)</a:t>
            </a:r>
          </a:p>
        </p:txBody>
      </p:sp>
      <p:sp>
        <p:nvSpPr>
          <p:cNvPr id="15" name="Rectángulo 14"/>
          <p:cNvSpPr/>
          <p:nvPr/>
        </p:nvSpPr>
        <p:spPr>
          <a:xfrm>
            <a:off x="6687589" y="3619502"/>
            <a:ext cx="1258643" cy="409575"/>
          </a:xfrm>
          <a:prstGeom prst="rect">
            <a:avLst/>
          </a:prstGeom>
          <a:noFill/>
          <a:ln w="349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prstClr val="white"/>
              </a:solidFill>
              <a:latin typeface="Calibri"/>
            </a:endParaRPr>
          </a:p>
        </p:txBody>
      </p:sp>
      <p:sp>
        <p:nvSpPr>
          <p:cNvPr id="16" name="Llamada con línea 1 15"/>
          <p:cNvSpPr/>
          <p:nvPr/>
        </p:nvSpPr>
        <p:spPr>
          <a:xfrm>
            <a:off x="8772776" y="3269534"/>
            <a:ext cx="1743074" cy="554852"/>
          </a:xfrm>
          <a:prstGeom prst="borderCallout1">
            <a:avLst>
              <a:gd name="adj1" fmla="val 20415"/>
              <a:gd name="adj2" fmla="val 145"/>
              <a:gd name="adj3" fmla="val 86725"/>
              <a:gd name="adj4" fmla="val -76160"/>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dirty="0">
                <a:solidFill>
                  <a:prstClr val="black"/>
                </a:solidFill>
                <a:latin typeface="Calibri"/>
              </a:rPr>
              <a:t>Fosforo 46 %</a:t>
            </a:r>
          </a:p>
          <a:p>
            <a:pPr algn="ctr"/>
            <a:r>
              <a:rPr lang="es-EC" dirty="0">
                <a:solidFill>
                  <a:prstClr val="black"/>
                </a:solidFill>
                <a:latin typeface="Calibri"/>
              </a:rPr>
              <a:t>(P; P</a:t>
            </a:r>
            <a:r>
              <a:rPr lang="es-EC" sz="1400" dirty="0">
                <a:solidFill>
                  <a:prstClr val="black"/>
                </a:solidFill>
                <a:latin typeface="Calibri"/>
              </a:rPr>
              <a:t>2</a:t>
            </a:r>
            <a:r>
              <a:rPr lang="es-EC" dirty="0">
                <a:solidFill>
                  <a:prstClr val="black"/>
                </a:solidFill>
                <a:latin typeface="Calibri"/>
              </a:rPr>
              <a:t>O</a:t>
            </a:r>
            <a:r>
              <a:rPr lang="es-EC" sz="1400" dirty="0">
                <a:solidFill>
                  <a:prstClr val="black"/>
                </a:solidFill>
                <a:latin typeface="Calibri"/>
              </a:rPr>
              <a:t>5</a:t>
            </a:r>
            <a:r>
              <a:rPr lang="es-EC" dirty="0">
                <a:solidFill>
                  <a:prstClr val="black"/>
                </a:solidFill>
                <a:latin typeface="Calibri"/>
              </a:rPr>
              <a:t>)</a:t>
            </a:r>
          </a:p>
        </p:txBody>
      </p:sp>
      <p:sp>
        <p:nvSpPr>
          <p:cNvPr id="17" name="Llamada con línea 1 16"/>
          <p:cNvSpPr/>
          <p:nvPr/>
        </p:nvSpPr>
        <p:spPr>
          <a:xfrm>
            <a:off x="8772776" y="4078534"/>
            <a:ext cx="1743074" cy="602277"/>
          </a:xfrm>
          <a:prstGeom prst="borderCallout1">
            <a:avLst>
              <a:gd name="adj1" fmla="val 49422"/>
              <a:gd name="adj2" fmla="val -915"/>
              <a:gd name="adj3" fmla="val -41702"/>
              <a:gd name="adj4" fmla="val -58129"/>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dirty="0">
                <a:solidFill>
                  <a:prstClr val="black"/>
                </a:solidFill>
                <a:latin typeface="Calibri"/>
              </a:rPr>
              <a:t>Potasio 00 %</a:t>
            </a:r>
          </a:p>
          <a:p>
            <a:pPr algn="ctr"/>
            <a:r>
              <a:rPr lang="es-EC" dirty="0">
                <a:solidFill>
                  <a:prstClr val="black"/>
                </a:solidFill>
                <a:latin typeface="Calibri"/>
              </a:rPr>
              <a:t>(K ; K</a:t>
            </a:r>
            <a:r>
              <a:rPr lang="es-EC" sz="1400" dirty="0">
                <a:solidFill>
                  <a:prstClr val="black"/>
                </a:solidFill>
                <a:latin typeface="Calibri"/>
              </a:rPr>
              <a:t>2</a:t>
            </a:r>
            <a:r>
              <a:rPr lang="es-EC" dirty="0">
                <a:solidFill>
                  <a:prstClr val="black"/>
                </a:solidFill>
                <a:latin typeface="Calibri"/>
              </a:rPr>
              <a:t>O)</a:t>
            </a:r>
          </a:p>
        </p:txBody>
      </p:sp>
      <p:sp>
        <p:nvSpPr>
          <p:cNvPr id="21" name="Título 1"/>
          <p:cNvSpPr txBox="1">
            <a:spLocks/>
          </p:cNvSpPr>
          <p:nvPr/>
        </p:nvSpPr>
        <p:spPr>
          <a:xfrm>
            <a:off x="854299" y="474112"/>
            <a:ext cx="7782622"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r>
              <a:rPr lang="es-EC" sz="2600" dirty="0" smtClean="0">
                <a:solidFill>
                  <a:srgbClr val="9BBB59">
                    <a:lumMod val="75000"/>
                  </a:srgbClr>
                </a:solidFill>
                <a:latin typeface="Arial" panose="020B0604020202020204" pitchFamily="34" charset="0"/>
                <a:cs typeface="Arial" panose="020B0604020202020204" pitchFamily="34" charset="0"/>
              </a:rPr>
              <a:t>¿</a:t>
            </a:r>
            <a:r>
              <a:rPr lang="es-EC" sz="2600" dirty="0">
                <a:solidFill>
                  <a:srgbClr val="9BBB59">
                    <a:lumMod val="75000"/>
                  </a:srgbClr>
                </a:solidFill>
                <a:latin typeface="Arial" panose="020B0604020202020204" pitchFamily="34" charset="0"/>
                <a:cs typeface="Arial" panose="020B0604020202020204" pitchFamily="34" charset="0"/>
              </a:rPr>
              <a:t>Utiliza en sus cultivos fertilizantes Químicos? </a:t>
            </a:r>
          </a:p>
        </p:txBody>
      </p:sp>
      <p:pic>
        <p:nvPicPr>
          <p:cNvPr id="2" name="Imagen 1"/>
          <p:cNvPicPr>
            <a:picLocks noChangeAspect="1"/>
          </p:cNvPicPr>
          <p:nvPr/>
        </p:nvPicPr>
        <p:blipFill>
          <a:blip r:embed="rId4"/>
          <a:stretch>
            <a:fillRect/>
          </a:stretch>
        </p:blipFill>
        <p:spPr>
          <a:xfrm>
            <a:off x="1703512" y="2267520"/>
            <a:ext cx="4176464" cy="1764231"/>
          </a:xfrm>
          <a:prstGeom prst="rect">
            <a:avLst/>
          </a:prstGeom>
        </p:spPr>
      </p:pic>
      <p:sp>
        <p:nvSpPr>
          <p:cNvPr id="5" name="CuadroTexto 4"/>
          <p:cNvSpPr txBox="1"/>
          <p:nvPr/>
        </p:nvSpPr>
        <p:spPr>
          <a:xfrm>
            <a:off x="1081825" y="1043189"/>
            <a:ext cx="1455313" cy="369332"/>
          </a:xfrm>
          <a:prstGeom prst="rect">
            <a:avLst/>
          </a:prstGeom>
          <a:noFill/>
        </p:spPr>
        <p:txBody>
          <a:bodyPr wrap="square" rtlCol="0">
            <a:spAutoFit/>
          </a:bodyPr>
          <a:lstStyle/>
          <a:p>
            <a:r>
              <a:rPr lang="es-ES" b="1" dirty="0" smtClean="0">
                <a:latin typeface="Century Gothic" panose="020B0502020202020204" pitchFamily="34" charset="0"/>
              </a:rPr>
              <a:t>Ejemplo</a:t>
            </a:r>
            <a:endParaRPr lang="es-EC" b="1" dirty="0">
              <a:latin typeface="Century Gothic" panose="020B0502020202020204" pitchFamily="34" charset="0"/>
            </a:endParaRPr>
          </a:p>
        </p:txBody>
      </p:sp>
    </p:spTree>
    <p:extLst>
      <p:ext uri="{BB962C8B-B14F-4D97-AF65-F5344CB8AC3E}">
        <p14:creationId xmlns:p14="http://schemas.microsoft.com/office/powerpoint/2010/main" val="4241227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7"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3256604" y="2226063"/>
            <a:ext cx="5874518" cy="3762614"/>
          </a:xfrm>
          <a:prstGeom prst="rect">
            <a:avLst/>
          </a:prstGeom>
        </p:spPr>
      </p:pic>
      <p:sp>
        <p:nvSpPr>
          <p:cNvPr id="10" name="5 Rectángulo"/>
          <p:cNvSpPr/>
          <p:nvPr/>
        </p:nvSpPr>
        <p:spPr>
          <a:xfrm>
            <a:off x="730548" y="1432438"/>
            <a:ext cx="10641495" cy="738664"/>
          </a:xfrm>
          <a:prstGeom prst="rect">
            <a:avLst/>
          </a:prstGeom>
          <a:ln w="15875">
            <a:noFill/>
          </a:ln>
        </p:spPr>
        <p:txBody>
          <a:bodyPr wrap="square">
            <a:spAutoFit/>
          </a:bodyPr>
          <a:lstStyle/>
          <a:p>
            <a:r>
              <a:rPr lang="es-EC" sz="1400" dirty="0">
                <a:solidFill>
                  <a:prstClr val="black"/>
                </a:solidFill>
                <a:latin typeface="Century Gothic" panose="020B0502020202020204" pitchFamily="34" charset="0"/>
              </a:rPr>
              <a:t>El señor Juan </a:t>
            </a:r>
            <a:r>
              <a:rPr lang="es-EC" sz="1400" dirty="0" err="1">
                <a:solidFill>
                  <a:prstClr val="black"/>
                </a:solidFill>
                <a:latin typeface="Century Gothic" panose="020B0502020202020204" pitchFamily="34" charset="0"/>
              </a:rPr>
              <a:t>Maridueña</a:t>
            </a:r>
            <a:r>
              <a:rPr lang="es-EC" sz="1400" dirty="0">
                <a:solidFill>
                  <a:prstClr val="black"/>
                </a:solidFill>
                <a:latin typeface="Century Gothic" panose="020B0502020202020204" pitchFamily="34" charset="0"/>
              </a:rPr>
              <a:t> para dar mantenimiento a su media hectárea de plátano, aplicó fertilizantes químicos. Los fertilizantes aplicados a este cultivos fueron 1 saco de 18-46-00,  1 saco de 8-20-20, 1 saco de SAM (Sulfato de amonio) y 1 saco de urea.    </a:t>
            </a:r>
          </a:p>
        </p:txBody>
      </p:sp>
      <p:sp>
        <p:nvSpPr>
          <p:cNvPr id="11" name="9 Rectángulo"/>
          <p:cNvSpPr/>
          <p:nvPr/>
        </p:nvSpPr>
        <p:spPr>
          <a:xfrm>
            <a:off x="3359697" y="5691216"/>
            <a:ext cx="5684569" cy="307777"/>
          </a:xfrm>
          <a:prstGeom prst="rect">
            <a:avLst/>
          </a:prstGeom>
        </p:spPr>
        <p:txBody>
          <a:bodyPr wrap="none">
            <a:spAutoFit/>
          </a:bodyPr>
          <a:lstStyle/>
          <a:p>
            <a:r>
              <a:rPr lang="es-EC" sz="1400" b="1" dirty="0">
                <a:solidFill>
                  <a:prstClr val="black"/>
                </a:solidFill>
                <a:latin typeface="Calibri"/>
              </a:rPr>
              <a:t> 1                 100               2                100                  2                        -                    -  </a:t>
            </a:r>
          </a:p>
        </p:txBody>
      </p:sp>
      <p:sp>
        <p:nvSpPr>
          <p:cNvPr id="17" name="Título 1"/>
          <p:cNvSpPr>
            <a:spLocks noGrp="1"/>
          </p:cNvSpPr>
          <p:nvPr>
            <p:ph type="title"/>
          </p:nvPr>
        </p:nvSpPr>
        <p:spPr>
          <a:xfrm>
            <a:off x="1079196" y="857881"/>
            <a:ext cx="7227771" cy="530024"/>
          </a:xfrm>
        </p:spPr>
        <p:txBody>
          <a:bodyPr>
            <a:normAutofit/>
          </a:bodyPr>
          <a:lstStyle/>
          <a:p>
            <a:r>
              <a:rPr lang="es-EC" sz="1600" dirty="0">
                <a:solidFill>
                  <a:schemeClr val="bg2">
                    <a:lumMod val="50000"/>
                  </a:schemeClr>
                </a:solidFill>
                <a:latin typeface="Century Gothic" panose="020B0502020202020204" pitchFamily="34" charset="0"/>
                <a:ea typeface="+mn-ea"/>
                <a:cs typeface="+mn-cs"/>
              </a:rPr>
              <a:t>Ejemplo</a:t>
            </a:r>
          </a:p>
        </p:txBody>
      </p:sp>
      <p:sp>
        <p:nvSpPr>
          <p:cNvPr id="18" name="Título 1"/>
          <p:cNvSpPr txBox="1">
            <a:spLocks/>
          </p:cNvSpPr>
          <p:nvPr/>
        </p:nvSpPr>
        <p:spPr>
          <a:xfrm>
            <a:off x="896831" y="362805"/>
            <a:ext cx="7782622"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r>
              <a:rPr lang="es-EC" sz="2600" dirty="0" smtClean="0">
                <a:solidFill>
                  <a:schemeClr val="tx2"/>
                </a:solidFill>
                <a:latin typeface="Arial" panose="020B0604020202020204" pitchFamily="34" charset="0"/>
                <a:cs typeface="Arial" panose="020B0604020202020204" pitchFamily="34" charset="0"/>
              </a:rPr>
              <a:t>¿</a:t>
            </a:r>
            <a:r>
              <a:rPr lang="es-EC" sz="2600" dirty="0">
                <a:solidFill>
                  <a:schemeClr val="tx2"/>
                </a:solidFill>
                <a:latin typeface="Arial" panose="020B0604020202020204" pitchFamily="34" charset="0"/>
                <a:cs typeface="Arial" panose="020B0604020202020204" pitchFamily="34" charset="0"/>
              </a:rPr>
              <a:t>Utiliza en sus cultivos fertilizantes Químicos? </a:t>
            </a:r>
          </a:p>
        </p:txBody>
      </p:sp>
    </p:spTree>
    <p:extLst>
      <p:ext uri="{BB962C8B-B14F-4D97-AF65-F5344CB8AC3E}">
        <p14:creationId xmlns:p14="http://schemas.microsoft.com/office/powerpoint/2010/main" val="762957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p:cNvSpPr/>
          <p:nvPr/>
        </p:nvSpPr>
        <p:spPr>
          <a:xfrm>
            <a:off x="4434697" y="1324364"/>
            <a:ext cx="2410627" cy="36933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277920" indent="-277920" algn="ctr" defTabSz="451491"/>
            <a:r>
              <a:rPr lang="es-MX" b="1" dirty="0">
                <a:solidFill>
                  <a:prstClr val="black">
                    <a:lumMod val="65000"/>
                    <a:lumOff val="35000"/>
                  </a:prstClr>
                </a:solidFill>
                <a:latin typeface="Calibri"/>
              </a:rPr>
              <a:t>Cultivos Permanentes  </a:t>
            </a:r>
          </a:p>
        </p:txBody>
      </p:sp>
      <p:sp>
        <p:nvSpPr>
          <p:cNvPr id="14" name="Título 1"/>
          <p:cNvSpPr txBox="1">
            <a:spLocks/>
          </p:cNvSpPr>
          <p:nvPr/>
        </p:nvSpPr>
        <p:spPr>
          <a:xfrm>
            <a:off x="908459" y="415624"/>
            <a:ext cx="7782622"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r>
              <a:rPr lang="es-EC" sz="2600" dirty="0" smtClean="0">
                <a:solidFill>
                  <a:schemeClr val="tx2"/>
                </a:solidFill>
                <a:latin typeface="Century Gothic" panose="020B0502020202020204" pitchFamily="34" charset="0"/>
                <a:cs typeface="Arial" panose="020B0604020202020204" pitchFamily="34" charset="0"/>
              </a:rPr>
              <a:t>¿</a:t>
            </a:r>
            <a:r>
              <a:rPr lang="es-EC" sz="2600" dirty="0">
                <a:solidFill>
                  <a:schemeClr val="tx2"/>
                </a:solidFill>
                <a:latin typeface="Century Gothic" panose="020B0502020202020204" pitchFamily="34" charset="0"/>
                <a:cs typeface="Arial" panose="020B0604020202020204" pitchFamily="34" charset="0"/>
              </a:rPr>
              <a:t>Utiliza en sus cultivos fertilizantes Químicos? </a:t>
            </a:r>
          </a:p>
        </p:txBody>
      </p:sp>
      <p:graphicFrame>
        <p:nvGraphicFramePr>
          <p:cNvPr id="3" name="Tabla 2"/>
          <p:cNvGraphicFramePr>
            <a:graphicFrameLocks noGrp="1"/>
          </p:cNvGraphicFramePr>
          <p:nvPr>
            <p:extLst/>
          </p:nvPr>
        </p:nvGraphicFramePr>
        <p:xfrm>
          <a:off x="1111173" y="3287214"/>
          <a:ext cx="9377316" cy="2721201"/>
        </p:xfrm>
        <a:graphic>
          <a:graphicData uri="http://schemas.openxmlformats.org/drawingml/2006/table">
            <a:tbl>
              <a:tblPr>
                <a:tableStyleId>{8799B23B-EC83-4686-B30A-512413B5E67A}</a:tableStyleId>
              </a:tblPr>
              <a:tblGrid>
                <a:gridCol w="1573916">
                  <a:extLst>
                    <a:ext uri="{9D8B030D-6E8A-4147-A177-3AD203B41FA5}">
                      <a16:colId xmlns:a16="http://schemas.microsoft.com/office/drawing/2014/main" xmlns="" val="20000"/>
                    </a:ext>
                  </a:extLst>
                </a:gridCol>
                <a:gridCol w="651276">
                  <a:extLst>
                    <a:ext uri="{9D8B030D-6E8A-4147-A177-3AD203B41FA5}">
                      <a16:colId xmlns:a16="http://schemas.microsoft.com/office/drawing/2014/main" xmlns="" val="20001"/>
                    </a:ext>
                  </a:extLst>
                </a:gridCol>
                <a:gridCol w="651276">
                  <a:extLst>
                    <a:ext uri="{9D8B030D-6E8A-4147-A177-3AD203B41FA5}">
                      <a16:colId xmlns:a16="http://schemas.microsoft.com/office/drawing/2014/main" xmlns="" val="20002"/>
                    </a:ext>
                  </a:extLst>
                </a:gridCol>
                <a:gridCol w="651276">
                  <a:extLst>
                    <a:ext uri="{9D8B030D-6E8A-4147-A177-3AD203B41FA5}">
                      <a16:colId xmlns:a16="http://schemas.microsoft.com/office/drawing/2014/main" xmlns="" val="20003"/>
                    </a:ext>
                  </a:extLst>
                </a:gridCol>
                <a:gridCol w="651276">
                  <a:extLst>
                    <a:ext uri="{9D8B030D-6E8A-4147-A177-3AD203B41FA5}">
                      <a16:colId xmlns:a16="http://schemas.microsoft.com/office/drawing/2014/main" xmlns="" val="20004"/>
                    </a:ext>
                  </a:extLst>
                </a:gridCol>
                <a:gridCol w="651276">
                  <a:extLst>
                    <a:ext uri="{9D8B030D-6E8A-4147-A177-3AD203B41FA5}">
                      <a16:colId xmlns:a16="http://schemas.microsoft.com/office/drawing/2014/main" xmlns="" val="20005"/>
                    </a:ext>
                  </a:extLst>
                </a:gridCol>
                <a:gridCol w="651276">
                  <a:extLst>
                    <a:ext uri="{9D8B030D-6E8A-4147-A177-3AD203B41FA5}">
                      <a16:colId xmlns:a16="http://schemas.microsoft.com/office/drawing/2014/main" xmlns="" val="20006"/>
                    </a:ext>
                  </a:extLst>
                </a:gridCol>
                <a:gridCol w="651276">
                  <a:extLst>
                    <a:ext uri="{9D8B030D-6E8A-4147-A177-3AD203B41FA5}">
                      <a16:colId xmlns:a16="http://schemas.microsoft.com/office/drawing/2014/main" xmlns="" val="20007"/>
                    </a:ext>
                  </a:extLst>
                </a:gridCol>
                <a:gridCol w="651276">
                  <a:extLst>
                    <a:ext uri="{9D8B030D-6E8A-4147-A177-3AD203B41FA5}">
                      <a16:colId xmlns:a16="http://schemas.microsoft.com/office/drawing/2014/main" xmlns="" val="20008"/>
                    </a:ext>
                  </a:extLst>
                </a:gridCol>
                <a:gridCol w="651276">
                  <a:extLst>
                    <a:ext uri="{9D8B030D-6E8A-4147-A177-3AD203B41FA5}">
                      <a16:colId xmlns:a16="http://schemas.microsoft.com/office/drawing/2014/main" xmlns="" val="20009"/>
                    </a:ext>
                  </a:extLst>
                </a:gridCol>
                <a:gridCol w="820715">
                  <a:extLst>
                    <a:ext uri="{9D8B030D-6E8A-4147-A177-3AD203B41FA5}">
                      <a16:colId xmlns:a16="http://schemas.microsoft.com/office/drawing/2014/main" xmlns="" val="20010"/>
                    </a:ext>
                  </a:extLst>
                </a:gridCol>
                <a:gridCol w="1121201">
                  <a:extLst>
                    <a:ext uri="{9D8B030D-6E8A-4147-A177-3AD203B41FA5}">
                      <a16:colId xmlns:a16="http://schemas.microsoft.com/office/drawing/2014/main" xmlns="" val="20011"/>
                    </a:ext>
                  </a:extLst>
                </a:gridCol>
              </a:tblGrid>
              <a:tr h="357100">
                <a:tc>
                  <a:txBody>
                    <a:bodyPr/>
                    <a:lstStyle/>
                    <a:p>
                      <a:pPr algn="ctr" fontAlgn="ctr"/>
                      <a:r>
                        <a:rPr lang="es-EC" sz="1000" u="none" strike="noStrike" dirty="0">
                          <a:solidFill>
                            <a:schemeClr val="bg1"/>
                          </a:solidFill>
                          <a:effectLst/>
                        </a:rPr>
                        <a:t>Nombre Cultivo</a:t>
                      </a:r>
                      <a:endParaRPr lang="es-EC" sz="1000" b="1" i="0" u="none" strike="noStrike" dirty="0">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a:solidFill>
                            <a:schemeClr val="bg1"/>
                          </a:solidFill>
                          <a:effectLst/>
                        </a:rPr>
                        <a:t>Superficie</a:t>
                      </a:r>
                      <a:endParaRPr lang="es-EC" sz="1000" b="1" i="0" u="none" strike="noStrike">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dirty="0" err="1">
                          <a:solidFill>
                            <a:schemeClr val="bg1"/>
                          </a:solidFill>
                          <a:effectLst/>
                        </a:rPr>
                        <a:t>Cant</a:t>
                      </a:r>
                      <a:r>
                        <a:rPr lang="es-EC" sz="1000" u="none" strike="noStrike" dirty="0">
                          <a:solidFill>
                            <a:schemeClr val="bg1"/>
                          </a:solidFill>
                          <a:effectLst/>
                        </a:rPr>
                        <a:t> NPK</a:t>
                      </a:r>
                      <a:endParaRPr lang="es-EC" sz="1000" b="1" i="0" u="none" strike="noStrike" dirty="0">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dirty="0">
                          <a:solidFill>
                            <a:schemeClr val="bg1"/>
                          </a:solidFill>
                          <a:effectLst/>
                        </a:rPr>
                        <a:t>Unid NPK</a:t>
                      </a:r>
                      <a:endParaRPr lang="es-EC" sz="1000" b="1" i="0" u="none" strike="noStrike" dirty="0">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a:solidFill>
                            <a:schemeClr val="bg1"/>
                          </a:solidFill>
                          <a:effectLst/>
                        </a:rPr>
                        <a:t>Cant Nit</a:t>
                      </a:r>
                      <a:endParaRPr lang="es-EC" sz="1000" b="1" i="0" u="none" strike="noStrike">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a:solidFill>
                            <a:schemeClr val="bg1"/>
                          </a:solidFill>
                          <a:effectLst/>
                        </a:rPr>
                        <a:t>Unid Nit</a:t>
                      </a:r>
                      <a:endParaRPr lang="es-EC" sz="1000" b="1" i="0" u="none" strike="noStrike">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a:solidFill>
                            <a:schemeClr val="bg1"/>
                          </a:solidFill>
                          <a:effectLst/>
                        </a:rPr>
                        <a:t>Cant Fos</a:t>
                      </a:r>
                      <a:endParaRPr lang="es-EC" sz="1000" b="1" i="0" u="none" strike="noStrike">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dirty="0">
                          <a:solidFill>
                            <a:schemeClr val="bg1"/>
                          </a:solidFill>
                          <a:effectLst/>
                        </a:rPr>
                        <a:t>Unid </a:t>
                      </a:r>
                      <a:r>
                        <a:rPr lang="es-EC" sz="1000" u="none" strike="noStrike" dirty="0" err="1">
                          <a:solidFill>
                            <a:schemeClr val="bg1"/>
                          </a:solidFill>
                          <a:effectLst/>
                        </a:rPr>
                        <a:t>Fos</a:t>
                      </a:r>
                      <a:endParaRPr lang="es-EC" sz="1000" b="1" i="0" u="none" strike="noStrike" dirty="0">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dirty="0" err="1">
                          <a:solidFill>
                            <a:schemeClr val="bg1"/>
                          </a:solidFill>
                          <a:effectLst/>
                        </a:rPr>
                        <a:t>Cant</a:t>
                      </a:r>
                      <a:r>
                        <a:rPr lang="es-EC" sz="1000" u="none" strike="noStrike" dirty="0">
                          <a:solidFill>
                            <a:schemeClr val="bg1"/>
                          </a:solidFill>
                          <a:effectLst/>
                        </a:rPr>
                        <a:t> </a:t>
                      </a:r>
                      <a:r>
                        <a:rPr lang="es-EC" sz="1000" u="none" strike="noStrike" dirty="0" err="1">
                          <a:solidFill>
                            <a:schemeClr val="bg1"/>
                          </a:solidFill>
                          <a:effectLst/>
                        </a:rPr>
                        <a:t>Pot</a:t>
                      </a:r>
                      <a:endParaRPr lang="es-EC" sz="1000" b="1" i="0" u="none" strike="noStrike" dirty="0">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a:solidFill>
                            <a:schemeClr val="bg1"/>
                          </a:solidFill>
                          <a:effectLst/>
                        </a:rPr>
                        <a:t>Unid Pot</a:t>
                      </a:r>
                      <a:endParaRPr lang="es-EC" sz="1000" b="1" i="0" u="none" strike="noStrike">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dirty="0" err="1">
                          <a:solidFill>
                            <a:schemeClr val="bg1"/>
                          </a:solidFill>
                          <a:effectLst/>
                        </a:rPr>
                        <a:t>CantFertEsta</a:t>
                      </a:r>
                      <a:endParaRPr lang="es-EC" sz="1000" b="1" i="0" u="none" strike="noStrike" dirty="0">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dirty="0" err="1">
                          <a:solidFill>
                            <a:schemeClr val="bg1"/>
                          </a:solidFill>
                          <a:effectLst/>
                        </a:rPr>
                        <a:t>CantFertAplicado</a:t>
                      </a:r>
                      <a:endParaRPr lang="es-EC" sz="1000" b="1" i="0" u="none" strike="noStrike" dirty="0">
                        <a:solidFill>
                          <a:schemeClr val="bg1"/>
                        </a:solidFill>
                        <a:effectLst/>
                        <a:latin typeface="Arial Narrow" panose="020B0606020202030204" pitchFamily="34" charset="0"/>
                      </a:endParaRPr>
                    </a:p>
                  </a:txBody>
                  <a:tcPr marL="5344" marR="5344" marT="5344" marB="0" anchor="ctr">
                    <a:solidFill>
                      <a:schemeClr val="accent3"/>
                    </a:solidFill>
                  </a:tcPr>
                </a:tc>
                <a:extLst>
                  <a:ext uri="{0D108BD9-81ED-4DB2-BD59-A6C34878D82A}">
                    <a16:rowId xmlns:a16="http://schemas.microsoft.com/office/drawing/2014/main" xmlns="" val="10000"/>
                  </a:ext>
                </a:extLst>
              </a:tr>
              <a:tr h="181626">
                <a:tc>
                  <a:txBody>
                    <a:bodyPr/>
                    <a:lstStyle/>
                    <a:p>
                      <a:pPr algn="ctr" fontAlgn="ctr"/>
                      <a:r>
                        <a:rPr lang="es-EC" sz="1000" u="none" strike="noStrike" dirty="0">
                          <a:effectLst/>
                        </a:rPr>
                        <a:t>PASTO MIXTO</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0,06</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0</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0</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1</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600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833,33</a:t>
                      </a:r>
                      <a:endParaRPr lang="es-EC" sz="1000" b="1" i="0" u="none" strike="noStrike">
                        <a:solidFill>
                          <a:srgbClr val="000000"/>
                        </a:solidFill>
                        <a:effectLst/>
                        <a:latin typeface="Arial Narrow" panose="020B0606020202030204" pitchFamily="34" charset="0"/>
                      </a:endParaRPr>
                    </a:p>
                  </a:txBody>
                  <a:tcPr marL="5344" marR="5344" marT="5344" marB="0" anchor="ctr"/>
                </a:tc>
                <a:extLst>
                  <a:ext uri="{0D108BD9-81ED-4DB2-BD59-A6C34878D82A}">
                    <a16:rowId xmlns:a16="http://schemas.microsoft.com/office/drawing/2014/main" xmlns="" val="10001"/>
                  </a:ext>
                </a:extLst>
              </a:tr>
              <a:tr h="181626">
                <a:tc>
                  <a:txBody>
                    <a:bodyPr/>
                    <a:lstStyle/>
                    <a:p>
                      <a:pPr algn="ctr" fontAlgn="ctr"/>
                      <a:r>
                        <a:rPr lang="es-EC" sz="1000" u="none" strike="noStrike" dirty="0">
                          <a:effectLst/>
                        </a:rPr>
                        <a:t>ALFALFA</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0,06</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1</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600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833,33</a:t>
                      </a:r>
                      <a:endParaRPr lang="es-EC" sz="1000" b="1" i="0" u="none" strike="noStrike">
                        <a:solidFill>
                          <a:srgbClr val="000000"/>
                        </a:solidFill>
                        <a:effectLst/>
                        <a:latin typeface="Arial Narrow" panose="020B0606020202030204" pitchFamily="34" charset="0"/>
                      </a:endParaRPr>
                    </a:p>
                  </a:txBody>
                  <a:tcPr marL="5344" marR="5344" marT="5344" marB="0" anchor="ctr"/>
                </a:tc>
                <a:extLst>
                  <a:ext uri="{0D108BD9-81ED-4DB2-BD59-A6C34878D82A}">
                    <a16:rowId xmlns:a16="http://schemas.microsoft.com/office/drawing/2014/main" xmlns="" val="10002"/>
                  </a:ext>
                </a:extLst>
              </a:tr>
              <a:tr h="181626">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17,81</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0</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1560</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1506</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970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11.330,71</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a16="http://schemas.microsoft.com/office/drawing/2014/main" xmlns="" val="10003"/>
                  </a:ext>
                </a:extLst>
              </a:tr>
              <a:tr h="181626">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12,63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1056</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3</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1119</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687,75</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11.333,14</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a16="http://schemas.microsoft.com/office/drawing/2014/main" xmlns="" val="10004"/>
                  </a:ext>
                </a:extLst>
              </a:tr>
              <a:tr h="181626">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2,83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249</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246,4</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151,2</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11.424,03</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a16="http://schemas.microsoft.com/office/drawing/2014/main" xmlns="" val="10005"/>
                  </a:ext>
                </a:extLst>
              </a:tr>
              <a:tr h="181626">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7,5</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616</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664,5</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409,5</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11.266,67</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a16="http://schemas.microsoft.com/office/drawing/2014/main" xmlns="" val="10006"/>
                  </a:ext>
                </a:extLst>
              </a:tr>
              <a:tr h="181626">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6,5</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0</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572</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575,9</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354,9</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11.560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a16="http://schemas.microsoft.com/office/drawing/2014/main" xmlns="" val="10007"/>
                  </a:ext>
                </a:extLst>
              </a:tr>
              <a:tr h="181626">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9,8</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0</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862</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868,28</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535,08</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11.557,96</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a16="http://schemas.microsoft.com/office/drawing/2014/main" xmlns="" val="10008"/>
                  </a:ext>
                </a:extLst>
              </a:tr>
              <a:tr h="181626">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12,7</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1117,6</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1125,2</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693</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11.558,27</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a16="http://schemas.microsoft.com/office/drawing/2014/main" xmlns="" val="10009"/>
                  </a:ext>
                </a:extLst>
              </a:tr>
              <a:tr h="181626">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8,9</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783,2</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788,5</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480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3</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11.526,4</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a16="http://schemas.microsoft.com/office/drawing/2014/main" xmlns="" val="10010"/>
                  </a:ext>
                </a:extLst>
              </a:tr>
              <a:tr h="181626">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5</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440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443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270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3</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11.530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a16="http://schemas.microsoft.com/office/drawing/2014/main" xmlns="" val="10011"/>
                  </a:ext>
                </a:extLst>
              </a:tr>
              <a:tr h="181626">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7,2</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633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637,9</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405,5</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11.641,67</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a16="http://schemas.microsoft.com/office/drawing/2014/main" xmlns="" val="10012"/>
                  </a:ext>
                </a:extLst>
              </a:tr>
              <a:tr h="184589">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100,6</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89131</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2</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5492</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2</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9813</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2</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1.038,13</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a16="http://schemas.microsoft.com/office/drawing/2014/main" xmlns="" val="10013"/>
                  </a:ext>
                </a:extLst>
              </a:tr>
            </a:tbl>
          </a:graphicData>
        </a:graphic>
      </p:graphicFrame>
      <p:sp>
        <p:nvSpPr>
          <p:cNvPr id="18" name="17 Rectángulo"/>
          <p:cNvSpPr/>
          <p:nvPr/>
        </p:nvSpPr>
        <p:spPr>
          <a:xfrm>
            <a:off x="903525" y="986825"/>
            <a:ext cx="2787943" cy="313932"/>
          </a:xfrm>
          <a:prstGeom prst="rect">
            <a:avLst/>
          </a:prstGeom>
        </p:spPr>
        <p:txBody>
          <a:bodyPr wrap="none">
            <a:spAutoFit/>
          </a:bodyPr>
          <a:lstStyle/>
          <a:p>
            <a:pPr>
              <a:lnSpc>
                <a:spcPct val="90000"/>
              </a:lnSpc>
              <a:spcBef>
                <a:spcPct val="0"/>
              </a:spcBef>
            </a:pPr>
            <a:r>
              <a:rPr lang="es-MX" sz="1600" b="1" dirty="0">
                <a:solidFill>
                  <a:schemeClr val="bg2">
                    <a:lumMod val="50000"/>
                  </a:schemeClr>
                </a:solidFill>
                <a:latin typeface="Century Gothic" panose="020B0502020202020204" pitchFamily="34" charset="0"/>
              </a:rPr>
              <a:t>Validaciones de cantidad</a:t>
            </a:r>
          </a:p>
        </p:txBody>
      </p:sp>
      <p:sp>
        <p:nvSpPr>
          <p:cNvPr id="2" name="Rectángulo 1"/>
          <p:cNvSpPr/>
          <p:nvPr/>
        </p:nvSpPr>
        <p:spPr>
          <a:xfrm>
            <a:off x="8092969" y="1813499"/>
            <a:ext cx="2520280" cy="830997"/>
          </a:xfrm>
          <a:prstGeom prst="rect">
            <a:avLst/>
          </a:prstGeom>
          <a:ln w="15875">
            <a:solidFill>
              <a:schemeClr val="accent3"/>
            </a:solidFill>
          </a:ln>
        </p:spPr>
        <p:txBody>
          <a:bodyPr wrap="square">
            <a:spAutoFit/>
          </a:bodyPr>
          <a:lstStyle/>
          <a:p>
            <a:pPr algn="ctr"/>
            <a:r>
              <a:rPr lang="es-EC" sz="1200" dirty="0">
                <a:solidFill>
                  <a:prstClr val="black"/>
                </a:solidFill>
                <a:latin typeface="Century Gothic" panose="020B0502020202020204" pitchFamily="34" charset="0"/>
              </a:rPr>
              <a:t>Revisar las advertencias del sistema donde se muestran los valores del rango y lo registrado en el aplicativo </a:t>
            </a:r>
          </a:p>
        </p:txBody>
      </p:sp>
      <p:cxnSp>
        <p:nvCxnSpPr>
          <p:cNvPr id="7" name="Conector recto de flecha 6"/>
          <p:cNvCxnSpPr/>
          <p:nvPr/>
        </p:nvCxnSpPr>
        <p:spPr>
          <a:xfrm>
            <a:off x="9108247" y="2647803"/>
            <a:ext cx="0" cy="63941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ector recto de flecha 11"/>
          <p:cNvCxnSpPr/>
          <p:nvPr/>
        </p:nvCxnSpPr>
        <p:spPr>
          <a:xfrm>
            <a:off x="9840416" y="2647803"/>
            <a:ext cx="0" cy="63941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6209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ítulo 1"/>
          <p:cNvSpPr txBox="1">
            <a:spLocks/>
          </p:cNvSpPr>
          <p:nvPr/>
        </p:nvSpPr>
        <p:spPr>
          <a:xfrm>
            <a:off x="840153" y="376988"/>
            <a:ext cx="7782622"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r>
              <a:rPr lang="es-EC" sz="2600" dirty="0" smtClean="0">
                <a:solidFill>
                  <a:schemeClr val="tx2"/>
                </a:solidFill>
                <a:latin typeface="Century Gothic" panose="020B0502020202020204" pitchFamily="34" charset="0"/>
                <a:cs typeface="Arial" panose="020B0604020202020204" pitchFamily="34" charset="0"/>
              </a:rPr>
              <a:t>¿</a:t>
            </a:r>
            <a:r>
              <a:rPr lang="es-EC" sz="2600" dirty="0">
                <a:solidFill>
                  <a:schemeClr val="tx2"/>
                </a:solidFill>
                <a:latin typeface="Century Gothic" panose="020B0502020202020204" pitchFamily="34" charset="0"/>
                <a:cs typeface="Arial" panose="020B0604020202020204" pitchFamily="34" charset="0"/>
              </a:rPr>
              <a:t>Utiliza en sus cultivos plaguicidas orgánicos? </a:t>
            </a:r>
          </a:p>
        </p:txBody>
      </p:sp>
      <p:pic>
        <p:nvPicPr>
          <p:cNvPr id="15" name="Imagen 14"/>
          <p:cNvPicPr>
            <a:picLocks noChangeAspect="1"/>
          </p:cNvPicPr>
          <p:nvPr/>
        </p:nvPicPr>
        <p:blipFill>
          <a:blip r:embed="rId3"/>
          <a:stretch>
            <a:fillRect/>
          </a:stretch>
        </p:blipFill>
        <p:spPr>
          <a:xfrm>
            <a:off x="1512553" y="2897976"/>
            <a:ext cx="3536545" cy="2163235"/>
          </a:xfrm>
          <a:prstGeom prst="rect">
            <a:avLst/>
          </a:prstGeom>
        </p:spPr>
      </p:pic>
      <p:sp>
        <p:nvSpPr>
          <p:cNvPr id="19" name="Rectángulo 18"/>
          <p:cNvSpPr/>
          <p:nvPr/>
        </p:nvSpPr>
        <p:spPr>
          <a:xfrm>
            <a:off x="1139687" y="2528132"/>
            <a:ext cx="6642629" cy="307777"/>
          </a:xfrm>
          <a:prstGeom prst="rect">
            <a:avLst/>
          </a:prstGeom>
          <a:ln w="15875">
            <a:solidFill>
              <a:schemeClr val="accent3"/>
            </a:solidFill>
          </a:ln>
        </p:spPr>
        <p:txBody>
          <a:bodyPr wrap="square">
            <a:spAutoFit/>
          </a:bodyPr>
          <a:lstStyle/>
          <a:p>
            <a:pPr algn="just"/>
            <a:r>
              <a:rPr lang="es-ES" sz="1400" dirty="0">
                <a:solidFill>
                  <a:prstClr val="black"/>
                </a:solidFill>
                <a:latin typeface="Century Gothic" panose="020B0502020202020204" pitchFamily="34" charset="0"/>
              </a:rPr>
              <a:t>Registre la cantidad total de plaguicidas orgánicos usados en el cultivo. </a:t>
            </a:r>
            <a:endParaRPr lang="es-EC" sz="1400" dirty="0">
              <a:solidFill>
                <a:prstClr val="black"/>
              </a:solidFill>
              <a:latin typeface="Century Gothic" panose="020B0502020202020204" pitchFamily="34" charset="0"/>
            </a:endParaRPr>
          </a:p>
        </p:txBody>
      </p:sp>
      <p:pic>
        <p:nvPicPr>
          <p:cNvPr id="16" name="Imagen 15"/>
          <p:cNvPicPr>
            <a:picLocks noChangeAspect="1"/>
          </p:cNvPicPr>
          <p:nvPr/>
        </p:nvPicPr>
        <p:blipFill>
          <a:blip r:embed="rId4"/>
          <a:stretch>
            <a:fillRect/>
          </a:stretch>
        </p:blipFill>
        <p:spPr>
          <a:xfrm>
            <a:off x="7917256" y="2657840"/>
            <a:ext cx="2499224" cy="3171484"/>
          </a:xfrm>
          <a:prstGeom prst="rect">
            <a:avLst/>
          </a:prstGeom>
        </p:spPr>
      </p:pic>
      <p:pic>
        <p:nvPicPr>
          <p:cNvPr id="21" name="Imagen 20"/>
          <p:cNvPicPr>
            <a:picLocks noChangeAspect="1"/>
          </p:cNvPicPr>
          <p:nvPr/>
        </p:nvPicPr>
        <p:blipFill>
          <a:blip r:embed="rId5"/>
          <a:stretch>
            <a:fillRect/>
          </a:stretch>
        </p:blipFill>
        <p:spPr>
          <a:xfrm>
            <a:off x="3280824" y="4069624"/>
            <a:ext cx="4473982" cy="1759701"/>
          </a:xfrm>
          <a:prstGeom prst="rect">
            <a:avLst/>
          </a:prstGeom>
        </p:spPr>
      </p:pic>
      <p:sp>
        <p:nvSpPr>
          <p:cNvPr id="22" name="Rectangle 1"/>
          <p:cNvSpPr>
            <a:spLocks noChangeArrowheads="1"/>
          </p:cNvSpPr>
          <p:nvPr/>
        </p:nvSpPr>
        <p:spPr bwMode="auto">
          <a:xfrm>
            <a:off x="1660202" y="1257519"/>
            <a:ext cx="8756278" cy="1015663"/>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algn="just"/>
            <a:r>
              <a:rPr lang="es-EC" sz="1400" dirty="0">
                <a:solidFill>
                  <a:prstClr val="black"/>
                </a:solidFill>
                <a:latin typeface="Century Gothic" panose="020B0502020202020204" pitchFamily="34" charset="0"/>
              </a:rPr>
              <a:t>Provienen de fuentes naturales, usualmente de plantas, o de minerales, la mayoría de los  pesticidas orgánicos son insecticidas.  Se debe considerar que aunque el producto sea considerado orgánico este es todavía un plaguicida, algunos pesticidas orgánicos son tan tóxicos o más tóxicos que muchos de los pesticidas sintéticos.</a:t>
            </a:r>
            <a:r>
              <a:rPr lang="es-EC" dirty="0">
                <a:solidFill>
                  <a:prstClr val="black"/>
                </a:solidFill>
                <a:latin typeface="Century Gothic" panose="020B0502020202020204" pitchFamily="34" charset="0"/>
              </a:rPr>
              <a:t>  </a:t>
            </a:r>
            <a:endParaRPr lang="es-EC" sz="1400" dirty="0">
              <a:solidFill>
                <a:prstClr val="black"/>
              </a:solidFill>
              <a:latin typeface="Century Gothic" panose="020B0502020202020204" pitchFamily="34" charset="0"/>
            </a:endParaRPr>
          </a:p>
        </p:txBody>
      </p:sp>
      <p:sp>
        <p:nvSpPr>
          <p:cNvPr id="23" name="Rectángulo 22"/>
          <p:cNvSpPr/>
          <p:nvPr/>
        </p:nvSpPr>
        <p:spPr>
          <a:xfrm>
            <a:off x="5735961" y="4837912"/>
            <a:ext cx="1692113" cy="446597"/>
          </a:xfrm>
          <a:prstGeom prst="rect">
            <a:avLst/>
          </a:prstGeom>
        </p:spPr>
        <p:txBody>
          <a:bodyPr wrap="square">
            <a:spAutoFit/>
          </a:bodyPr>
          <a:lstStyle/>
          <a:p>
            <a:pPr>
              <a:lnSpc>
                <a:spcPct val="107000"/>
              </a:lnSpc>
              <a:spcAft>
                <a:spcPts val="800"/>
              </a:spcAft>
            </a:pPr>
            <a:r>
              <a:rPr lang="es-EC" sz="1050" dirty="0">
                <a:solidFill>
                  <a:prstClr val="white"/>
                </a:solidFill>
                <a:latin typeface="Calibri" panose="020F0502020204030204" pitchFamily="34" charset="0"/>
                <a:ea typeface="Calibri" panose="020F0502020204030204" pitchFamily="34" charset="0"/>
                <a:cs typeface="Times New Roman" panose="02020603050405020304" pitchFamily="18" charset="0"/>
              </a:rPr>
              <a:t>Plaguicidas que contengan azufre, cobre o cal. </a:t>
            </a:r>
          </a:p>
        </p:txBody>
      </p:sp>
    </p:spTree>
    <p:extLst>
      <p:ext uri="{BB962C8B-B14F-4D97-AF65-F5344CB8AC3E}">
        <p14:creationId xmlns:p14="http://schemas.microsoft.com/office/powerpoint/2010/main" val="286821743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n 15"/>
          <p:cNvPicPr>
            <a:picLocks noChangeAspect="1"/>
          </p:cNvPicPr>
          <p:nvPr/>
        </p:nvPicPr>
        <p:blipFill>
          <a:blip r:embed="rId2"/>
          <a:stretch>
            <a:fillRect/>
          </a:stretch>
        </p:blipFill>
        <p:spPr>
          <a:xfrm>
            <a:off x="4074442" y="2982708"/>
            <a:ext cx="3613275" cy="3505329"/>
          </a:xfrm>
          <a:prstGeom prst="rect">
            <a:avLst/>
          </a:prstGeom>
        </p:spPr>
      </p:pic>
      <p:sp>
        <p:nvSpPr>
          <p:cNvPr id="17" name="CuadroTexto 16"/>
          <p:cNvSpPr txBox="1"/>
          <p:nvPr/>
        </p:nvSpPr>
        <p:spPr>
          <a:xfrm>
            <a:off x="4269028" y="6114249"/>
            <a:ext cx="409432" cy="369332"/>
          </a:xfrm>
          <a:prstGeom prst="rect">
            <a:avLst/>
          </a:prstGeom>
          <a:noFill/>
        </p:spPr>
        <p:txBody>
          <a:bodyPr wrap="square" rtlCol="0">
            <a:spAutoFit/>
          </a:bodyPr>
          <a:lstStyle/>
          <a:p>
            <a:r>
              <a:rPr lang="es-ES" b="1" dirty="0" smtClean="0"/>
              <a:t>1</a:t>
            </a:r>
            <a:endParaRPr lang="es-EC" b="1" dirty="0"/>
          </a:p>
        </p:txBody>
      </p:sp>
      <p:sp>
        <p:nvSpPr>
          <p:cNvPr id="18" name="CuadroTexto 17"/>
          <p:cNvSpPr txBox="1"/>
          <p:nvPr/>
        </p:nvSpPr>
        <p:spPr>
          <a:xfrm>
            <a:off x="5053644" y="6114249"/>
            <a:ext cx="409432" cy="369332"/>
          </a:xfrm>
          <a:prstGeom prst="rect">
            <a:avLst/>
          </a:prstGeom>
          <a:noFill/>
        </p:spPr>
        <p:txBody>
          <a:bodyPr wrap="square" rtlCol="0">
            <a:spAutoFit/>
          </a:bodyPr>
          <a:lstStyle/>
          <a:p>
            <a:r>
              <a:rPr lang="es-ES" b="1" dirty="0" smtClean="0"/>
              <a:t>1</a:t>
            </a:r>
            <a:endParaRPr lang="es-EC" b="1" dirty="0"/>
          </a:p>
        </p:txBody>
      </p:sp>
      <p:sp>
        <p:nvSpPr>
          <p:cNvPr id="20" name="CuadroTexto 19"/>
          <p:cNvSpPr txBox="1"/>
          <p:nvPr/>
        </p:nvSpPr>
        <p:spPr>
          <a:xfrm>
            <a:off x="5919560" y="6137088"/>
            <a:ext cx="627797" cy="369332"/>
          </a:xfrm>
          <a:prstGeom prst="rect">
            <a:avLst/>
          </a:prstGeom>
          <a:noFill/>
        </p:spPr>
        <p:txBody>
          <a:bodyPr wrap="square" rtlCol="0">
            <a:spAutoFit/>
          </a:bodyPr>
          <a:lstStyle/>
          <a:p>
            <a:r>
              <a:rPr lang="es-ES" b="1" dirty="0" smtClean="0"/>
              <a:t>100</a:t>
            </a:r>
            <a:endParaRPr lang="es-EC" b="1" dirty="0"/>
          </a:p>
        </p:txBody>
      </p:sp>
      <p:sp>
        <p:nvSpPr>
          <p:cNvPr id="21" name="CuadroTexto 20"/>
          <p:cNvSpPr txBox="1"/>
          <p:nvPr/>
        </p:nvSpPr>
        <p:spPr>
          <a:xfrm>
            <a:off x="7166773" y="6118705"/>
            <a:ext cx="409432" cy="369332"/>
          </a:xfrm>
          <a:prstGeom prst="rect">
            <a:avLst/>
          </a:prstGeom>
          <a:noFill/>
        </p:spPr>
        <p:txBody>
          <a:bodyPr wrap="square" rtlCol="0">
            <a:spAutoFit/>
          </a:bodyPr>
          <a:lstStyle/>
          <a:p>
            <a:r>
              <a:rPr lang="es-ES" b="1" dirty="0" smtClean="0"/>
              <a:t>1</a:t>
            </a:r>
            <a:endParaRPr lang="es-EC" b="1" dirty="0"/>
          </a:p>
        </p:txBody>
      </p:sp>
      <p:sp>
        <p:nvSpPr>
          <p:cNvPr id="27" name="Título 1"/>
          <p:cNvSpPr>
            <a:spLocks noGrp="1"/>
          </p:cNvSpPr>
          <p:nvPr>
            <p:ph type="title"/>
          </p:nvPr>
        </p:nvSpPr>
        <p:spPr/>
        <p:txBody>
          <a:bodyPr>
            <a:normAutofit fontScale="90000"/>
          </a:bodyPr>
          <a:lstStyle/>
          <a:p>
            <a:r>
              <a:rPr lang="es-EC" sz="2600" dirty="0">
                <a:solidFill>
                  <a:schemeClr val="tx2"/>
                </a:solidFill>
                <a:latin typeface="Century Gothic" panose="020B0502020202020204" pitchFamily="34" charset="0"/>
                <a:cs typeface="Arial" panose="020B0604020202020204" pitchFamily="34" charset="0"/>
              </a:rPr>
              <a:t>¿Utiliza en sus cultivos plaguicidas orgánicos </a:t>
            </a:r>
            <a:r>
              <a:rPr lang="es-EC" sz="2600" dirty="0" smtClean="0">
                <a:solidFill>
                  <a:schemeClr val="tx2"/>
                </a:solidFill>
                <a:latin typeface="Century Gothic" panose="020B0502020202020204" pitchFamily="34" charset="0"/>
                <a:cs typeface="Arial" panose="020B0604020202020204" pitchFamily="34" charset="0"/>
              </a:rPr>
              <a:t>?</a:t>
            </a:r>
            <a:endParaRPr lang="es-ES_tradnl" sz="1800" dirty="0">
              <a:solidFill>
                <a:schemeClr val="tx2"/>
              </a:solidFill>
              <a:latin typeface="Century Gothic" panose="020B0502020202020204" pitchFamily="34" charset="0"/>
              <a:cs typeface="Arial" panose="020B0604020202020204" pitchFamily="34" charset="0"/>
            </a:endParaRPr>
          </a:p>
        </p:txBody>
      </p:sp>
      <p:sp>
        <p:nvSpPr>
          <p:cNvPr id="19" name="18 Rectángulo"/>
          <p:cNvSpPr/>
          <p:nvPr/>
        </p:nvSpPr>
        <p:spPr>
          <a:xfrm>
            <a:off x="927653" y="1484784"/>
            <a:ext cx="10098156" cy="523220"/>
          </a:xfrm>
          <a:prstGeom prst="rect">
            <a:avLst/>
          </a:prstGeom>
          <a:ln/>
        </p:spPr>
        <p:style>
          <a:lnRef idx="3">
            <a:schemeClr val="lt1"/>
          </a:lnRef>
          <a:fillRef idx="1">
            <a:schemeClr val="accent3"/>
          </a:fillRef>
          <a:effectRef idx="1">
            <a:schemeClr val="accent3"/>
          </a:effectRef>
          <a:fontRef idx="minor">
            <a:schemeClr val="lt1"/>
          </a:fontRef>
        </p:style>
        <p:txBody>
          <a:bodyPr wrap="square">
            <a:spAutoFit/>
          </a:bodyPr>
          <a:lstStyle/>
          <a:p>
            <a:pPr algn="ctr" defTabSz="451491"/>
            <a:r>
              <a:rPr lang="es-EC" sz="1400" b="1" dirty="0">
                <a:solidFill>
                  <a:prstClr val="white"/>
                </a:solidFill>
                <a:latin typeface="Century Gothic" panose="020B0502020202020204" pitchFamily="34" charset="0"/>
              </a:rPr>
              <a:t>Los plaguicidas orgánicos </a:t>
            </a:r>
            <a:r>
              <a:rPr lang="es-EC" sz="1400" dirty="0">
                <a:solidFill>
                  <a:prstClr val="white"/>
                </a:solidFill>
                <a:latin typeface="Century Gothic" panose="020B0502020202020204" pitchFamily="34" charset="0"/>
              </a:rPr>
              <a:t>son derivados de sustancias orgánicas  y se clasifican de acuerdo a la materia prima con la que son elaborados, pueden ser  botánicos y minerales. </a:t>
            </a:r>
          </a:p>
        </p:txBody>
      </p:sp>
      <p:sp>
        <p:nvSpPr>
          <p:cNvPr id="22" name="Rectángulo 5"/>
          <p:cNvSpPr>
            <a:spLocks noChangeArrowheads="1"/>
          </p:cNvSpPr>
          <p:nvPr/>
        </p:nvSpPr>
        <p:spPr bwMode="auto">
          <a:xfrm>
            <a:off x="927652" y="2204864"/>
            <a:ext cx="10098155" cy="523220"/>
          </a:xfrm>
          <a:prstGeom prst="rect">
            <a:avLst/>
          </a:prstGeom>
          <a:ln w="15875"/>
        </p:spPr>
        <p:style>
          <a:lnRef idx="2">
            <a:schemeClr val="accent3"/>
          </a:lnRef>
          <a:fillRef idx="1">
            <a:schemeClr val="lt1"/>
          </a:fillRef>
          <a:effectRef idx="0">
            <a:schemeClr val="accent3"/>
          </a:effectRef>
          <a:fontRef idx="minor">
            <a:schemeClr val="dk1"/>
          </a:fontRef>
        </p:style>
        <p:txBody>
          <a:bodyPr wrap="square">
            <a:spAutoFit/>
          </a:bodyPr>
          <a:lstStyle/>
          <a:p>
            <a:pPr algn="just" defTabSz="451491"/>
            <a:r>
              <a:rPr lang="es-EC" sz="1400" b="1" dirty="0">
                <a:solidFill>
                  <a:prstClr val="black"/>
                </a:solidFill>
                <a:latin typeface="Century Gothic" panose="020B0502020202020204" pitchFamily="34" charset="0"/>
              </a:rPr>
              <a:t>EL OBJETIVO</a:t>
            </a:r>
            <a:r>
              <a:rPr lang="es-EC" sz="1400" dirty="0">
                <a:solidFill>
                  <a:prstClr val="black"/>
                </a:solidFill>
                <a:latin typeface="Century Gothic" panose="020B0502020202020204" pitchFamily="34" charset="0"/>
              </a:rPr>
              <a:t>: Conocer </a:t>
            </a:r>
            <a:r>
              <a:rPr lang="es-ES" sz="1400" dirty="0">
                <a:solidFill>
                  <a:prstClr val="black"/>
                </a:solidFill>
                <a:latin typeface="Century Gothic" panose="020B0502020202020204" pitchFamily="34" charset="0"/>
              </a:rPr>
              <a:t>la cantidad TOTAL de plaguicidas de origen orgánico (natural), son usados en cada uno de los cultivos. </a:t>
            </a:r>
          </a:p>
        </p:txBody>
      </p:sp>
      <p:sp>
        <p:nvSpPr>
          <p:cNvPr id="3" name="2 Rectángulo"/>
          <p:cNvSpPr/>
          <p:nvPr/>
        </p:nvSpPr>
        <p:spPr>
          <a:xfrm>
            <a:off x="836924" y="950243"/>
            <a:ext cx="3991798" cy="338554"/>
          </a:xfrm>
          <a:prstGeom prst="rect">
            <a:avLst/>
          </a:prstGeom>
        </p:spPr>
        <p:txBody>
          <a:bodyPr wrap="none">
            <a:spAutoFit/>
          </a:bodyPr>
          <a:lstStyle/>
          <a:p>
            <a:pPr marL="277920" indent="-277920" algn="ctr" defTabSz="451491"/>
            <a:r>
              <a:rPr lang="es-MX" sz="1600" b="1" dirty="0">
                <a:solidFill>
                  <a:schemeClr val="bg2">
                    <a:lumMod val="50000"/>
                  </a:schemeClr>
                </a:solidFill>
                <a:latin typeface="Century Gothic" panose="020B0502020202020204" pitchFamily="34" charset="0"/>
              </a:rPr>
              <a:t>Entre el 1 de enero al 31 de diciembre</a:t>
            </a:r>
          </a:p>
        </p:txBody>
      </p:sp>
      <p:sp>
        <p:nvSpPr>
          <p:cNvPr id="25" name="5 Rectángulo"/>
          <p:cNvSpPr/>
          <p:nvPr/>
        </p:nvSpPr>
        <p:spPr>
          <a:xfrm>
            <a:off x="8192146" y="4250356"/>
            <a:ext cx="3472241" cy="151216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C" sz="1600" dirty="0">
                <a:solidFill>
                  <a:prstClr val="black"/>
                </a:solidFill>
                <a:latin typeface="Century Gothic" panose="020B0502020202020204" pitchFamily="34" charset="0"/>
              </a:rPr>
              <a:t>Registre la cantidad total de plaguicidas usadas en el cultivo y su respectiva unidad de medida</a:t>
            </a:r>
          </a:p>
        </p:txBody>
      </p:sp>
      <p:sp>
        <p:nvSpPr>
          <p:cNvPr id="28" name="32 Rectángulo"/>
          <p:cNvSpPr/>
          <p:nvPr/>
        </p:nvSpPr>
        <p:spPr>
          <a:xfrm>
            <a:off x="8149916" y="2951809"/>
            <a:ext cx="3472241" cy="913549"/>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C" sz="1600" dirty="0">
                <a:solidFill>
                  <a:prstClr val="black"/>
                </a:solidFill>
                <a:latin typeface="Century Gothic" panose="020B0502020202020204" pitchFamily="34" charset="0"/>
              </a:rPr>
              <a:t>Registre la cantidad  total usada es decir la suma de todas las aplicaciones realizadas</a:t>
            </a:r>
          </a:p>
        </p:txBody>
      </p:sp>
      <p:cxnSp>
        <p:nvCxnSpPr>
          <p:cNvPr id="29" name="48 Conector recto de flecha"/>
          <p:cNvCxnSpPr/>
          <p:nvPr/>
        </p:nvCxnSpPr>
        <p:spPr>
          <a:xfrm flipH="1">
            <a:off x="7542617" y="5701323"/>
            <a:ext cx="649529" cy="443203"/>
          </a:xfrm>
          <a:prstGeom prst="straightConnector1">
            <a:avLst/>
          </a:prstGeom>
          <a:ln w="15875"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50 Conector recto de flecha"/>
          <p:cNvCxnSpPr/>
          <p:nvPr/>
        </p:nvCxnSpPr>
        <p:spPr>
          <a:xfrm flipH="1">
            <a:off x="6672023" y="5153440"/>
            <a:ext cx="1520122" cy="965930"/>
          </a:xfrm>
          <a:prstGeom prst="straightConnector1">
            <a:avLst/>
          </a:prstGeom>
          <a:ln w="15875"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48 Conector recto de flecha"/>
          <p:cNvCxnSpPr>
            <a:cxnSpLocks/>
            <a:stCxn id="28" idx="1"/>
          </p:cNvCxnSpPr>
          <p:nvPr/>
        </p:nvCxnSpPr>
        <p:spPr>
          <a:xfrm flipH="1">
            <a:off x="6613898" y="3408584"/>
            <a:ext cx="1536018" cy="1615937"/>
          </a:xfrm>
          <a:prstGeom prst="straightConnector1">
            <a:avLst/>
          </a:prstGeom>
          <a:ln w="15875"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1186259"/>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2400</TotalTime>
  <Words>17827</Words>
  <Application>Microsoft Office PowerPoint</Application>
  <PresentationFormat>Panorámica</PresentationFormat>
  <Paragraphs>2339</Paragraphs>
  <Slides>207</Slides>
  <Notes>3</Notes>
  <HiddenSlides>0</HiddenSlides>
  <MMClips>0</MMClips>
  <ScaleCrop>false</ScaleCrop>
  <HeadingPairs>
    <vt:vector size="8" baseType="variant">
      <vt:variant>
        <vt:lpstr>Fuentes usadas</vt:lpstr>
      </vt:variant>
      <vt:variant>
        <vt:i4>13</vt:i4>
      </vt:variant>
      <vt:variant>
        <vt:lpstr>Tema</vt:lpstr>
      </vt:variant>
      <vt:variant>
        <vt:i4>1</vt:i4>
      </vt:variant>
      <vt:variant>
        <vt:lpstr>Servidores OLE incrustados</vt:lpstr>
      </vt:variant>
      <vt:variant>
        <vt:i4>2</vt:i4>
      </vt:variant>
      <vt:variant>
        <vt:lpstr>Títulos de diapositiva</vt:lpstr>
      </vt:variant>
      <vt:variant>
        <vt:i4>207</vt:i4>
      </vt:variant>
    </vt:vector>
  </HeadingPairs>
  <TitlesOfParts>
    <vt:vector size="223" baseType="lpstr">
      <vt:lpstr>Arial</vt:lpstr>
      <vt:lpstr>Arial Narrow</vt:lpstr>
      <vt:lpstr>Calibri</vt:lpstr>
      <vt:lpstr>Calibri Light</vt:lpstr>
      <vt:lpstr>Century Gothic</vt:lpstr>
      <vt:lpstr>Comic Sans MS</vt:lpstr>
      <vt:lpstr>Fira Sans Extra Condensed SemiBold</vt:lpstr>
      <vt:lpstr>Google Sans</vt:lpstr>
      <vt:lpstr>Roboto</vt:lpstr>
      <vt:lpstr>Segoe UI Symbol</vt:lpstr>
      <vt:lpstr>Symbol</vt:lpstr>
      <vt:lpstr>Times New Roman</vt:lpstr>
      <vt:lpstr>Wingdings</vt:lpstr>
      <vt:lpstr>Tema de Office</vt:lpstr>
      <vt:lpstr>Visio</vt:lpstr>
      <vt:lpstr>Dibujo de Microsoft Visio</vt:lpstr>
      <vt:lpstr>Capacitación</vt:lpstr>
      <vt:lpstr>CONTENIDO</vt:lpstr>
      <vt:lpstr>Objetivo y ficha técnica</vt:lpstr>
      <vt:lpstr>Objetivo y ficha de la encuesta</vt:lpstr>
      <vt:lpstr>Publicación ESPAC</vt:lpstr>
      <vt:lpstr>Presentación de PowerPoint</vt:lpstr>
      <vt:lpstr>Módulo AGRIS</vt:lpstr>
      <vt:lpstr>Presentación de PowerPoint</vt:lpstr>
      <vt:lpstr>Implementación AGRIS- ESPAC</vt:lpstr>
      <vt:lpstr>Módulos rotativo ESPAC</vt:lpstr>
      <vt:lpstr>Presentación de PowerPoint</vt:lpstr>
      <vt:lpstr>Presentación de PowerPoint</vt:lpstr>
      <vt:lpstr>Responsabilidades Generales</vt:lpstr>
      <vt:lpstr>Responsabilidades de los equipos de trabajo</vt:lpstr>
      <vt:lpstr>Entrega de cargas de trabajo</vt:lpstr>
      <vt:lpstr>Presentación de PowerPoint</vt:lpstr>
      <vt:lpstr>Metodología</vt:lpstr>
      <vt:lpstr>Estratificación del Ecuador</vt:lpstr>
      <vt:lpstr>Dimensiones y superficies de las cuadrículas en las ortofotos según estrato</vt:lpstr>
      <vt:lpstr>Presentación de PowerPoint</vt:lpstr>
      <vt:lpstr>COORDINACIONES ZONALES </vt:lpstr>
      <vt:lpstr>COORDINACIONES ZONALES </vt:lpstr>
      <vt:lpstr>COORDINACIONES ZONALES </vt:lpstr>
      <vt:lpstr>COORDINACIONES ZONALES </vt:lpstr>
      <vt:lpstr>Actividades - Ortofoto</vt:lpstr>
      <vt:lpstr>Presentación de PowerPoint</vt:lpstr>
      <vt:lpstr>Casos especiales</vt:lpstr>
      <vt:lpstr>Casos especiales</vt:lpstr>
      <vt:lpstr>Presentación de PowerPoint</vt:lpstr>
      <vt:lpstr>Presentación de PowerPoint</vt:lpstr>
      <vt:lpstr>DELIMITACIÓN ORTO-FOTOGRAFÍA</vt:lpstr>
      <vt:lpstr>Presentación de PowerPoint</vt:lpstr>
      <vt:lpstr>Presentación de PowerPoint</vt:lpstr>
      <vt:lpstr>Creación de cuestionario 5555 en SM estrato 4</vt:lpstr>
      <vt:lpstr>Creación de cuestionario 5555 en SM estrato 4</vt:lpstr>
      <vt:lpstr>Subdividido</vt:lpstr>
      <vt:lpstr>Relación entre segmentos, terrenos, tenencia, personas productoras</vt:lpstr>
      <vt:lpstr>El límite provincial no divide los segmentos, ni los terrenos </vt:lpstr>
      <vt:lpstr>El límite de un cuadrante no divide terrenos</vt:lpstr>
      <vt:lpstr>Presentación de PowerPoint</vt:lpstr>
      <vt:lpstr>Errores encontrados en cartografía</vt:lpstr>
      <vt:lpstr>ESPAC- 02</vt:lpstr>
      <vt:lpstr>ESPAC 02</vt:lpstr>
      <vt:lpstr>Validaciones del sistema</vt:lpstr>
      <vt:lpstr>Cuestionario ESPAC 01</vt:lpstr>
      <vt:lpstr>Temáticas</vt:lpstr>
      <vt:lpstr>Croquis del terreno</vt:lpstr>
      <vt:lpstr>Información geográfica y muestral</vt:lpstr>
      <vt:lpstr>Intersecciones</vt:lpstr>
      <vt:lpstr>CASOS PARTICULARES DE COBERTURA</vt:lpstr>
      <vt:lpstr>Otros Usos</vt:lpstr>
      <vt:lpstr>Rechazo Parcial</vt:lpstr>
      <vt:lpstr>Rechazo Total</vt:lpstr>
      <vt:lpstr>Fuera del territorio</vt:lpstr>
      <vt:lpstr>Subdividido</vt:lpstr>
      <vt:lpstr>Presentación de PowerPoint</vt:lpstr>
      <vt:lpstr>Capítulo 1: Características generales de la PP o PR</vt:lpstr>
      <vt:lpstr>Capítulo 1: Características generales de la PP o PR</vt:lpstr>
      <vt:lpstr>Presentación de PowerPoint</vt:lpstr>
      <vt:lpstr>Capítulo 1: Características generales de la PP o PR</vt:lpstr>
      <vt:lpstr>Capítulo 2.-Cultivos, uso de suelo y superficie de los terrenos</vt:lpstr>
      <vt:lpstr>Capítulo 2: Cultivos, uso del suelo y superficie</vt:lpstr>
      <vt:lpstr>Capítulo 2: Cultivos, uso del suelo y superficie</vt:lpstr>
      <vt:lpstr>Capítulo 3.- Cultivos permanentes y pastos cultivados</vt:lpstr>
      <vt:lpstr>Cultivos permanentes</vt:lpstr>
      <vt:lpstr>Cultivos permanentes</vt:lpstr>
      <vt:lpstr>Cultivos permanentes</vt:lpstr>
      <vt:lpstr>Cultivos permanentes</vt:lpstr>
      <vt:lpstr>Cultivos permanentes</vt:lpstr>
      <vt:lpstr>Cultivos permanentes</vt:lpstr>
      <vt:lpstr>Presentación de PowerPoint</vt:lpstr>
      <vt:lpstr>Casos especiales</vt:lpstr>
      <vt:lpstr>Casos especiales</vt:lpstr>
      <vt:lpstr>Presentación de PowerPoint</vt:lpstr>
      <vt:lpstr>Presentación de PowerPoint</vt:lpstr>
      <vt:lpstr>Consideraciones a tomar en cuenta</vt:lpstr>
      <vt:lpstr>Consideraciones a tomar en cuenta</vt:lpstr>
      <vt:lpstr>Consideraciones a tomar en cuenta</vt:lpstr>
      <vt:lpstr>Presentación de PowerPoint</vt:lpstr>
      <vt:lpstr>Prácticas en el cultivo</vt:lpstr>
      <vt:lpstr>Presentación de PowerPoint</vt:lpstr>
      <vt:lpstr>¿Qué método o métodos  de riego utiliza en su cultivo y en qué porcentaje: </vt:lpstr>
      <vt:lpstr>Presentación de PowerPoint</vt:lpstr>
      <vt:lpstr>Presentación de PowerPoint</vt:lpstr>
      <vt:lpstr>Presentación de PowerPoint</vt:lpstr>
      <vt:lpstr>¿Utiliza en sus cultivos fertilizantes orgánicos ? </vt:lpstr>
      <vt:lpstr>¿Utiliza en sus cultivos fertilizantes orgánicos ?</vt:lpstr>
      <vt:lpstr>¿Utiliza en sus cultivos fertilizantes orgánicos ?</vt:lpstr>
      <vt:lpstr>¿Utiliza en sus cultivos fertilizantes orgánicos ?</vt:lpstr>
      <vt:lpstr>¿Utiliza en sus cultivos fertilizantes orgánicos ?</vt:lpstr>
      <vt:lpstr>¿Utiliza en sus cultivos fertilizantes orgánicos ?</vt:lpstr>
      <vt:lpstr>¿Utiliza en sus cultivos fertilizantes Químicos? </vt:lpstr>
      <vt:lpstr>Fertilizantes completos, compuestos, complejos</vt:lpstr>
      <vt:lpstr>Tabla: Fuentes de fertilizantes compuestos</vt:lpstr>
      <vt:lpstr>Presentación de PowerPoint</vt:lpstr>
      <vt:lpstr>Ejemplo</vt:lpstr>
      <vt:lpstr>Presentación de PowerPoint</vt:lpstr>
      <vt:lpstr>Presentación de PowerPoint</vt:lpstr>
      <vt:lpstr>¿Utiliza en sus cultivos plaguicidas orgánicos ?</vt:lpstr>
      <vt:lpstr>¿Utiliza en sus cultivos Plaguicidas Químicos?</vt:lpstr>
      <vt:lpstr>Clasificación según el grado de toxicidad</vt:lpstr>
      <vt:lpstr> Unidades de medida </vt:lpstr>
      <vt:lpstr>¿Utiliza en sus cultivos Plaguicidas ?</vt:lpstr>
      <vt:lpstr>¿Utiliza en sus cultivos Plaguicidas ?</vt:lpstr>
      <vt:lpstr>¿Utiliza en sus cultivos Plaguicidas ?</vt:lpstr>
      <vt:lpstr>Presentación de PowerPoint</vt:lpstr>
      <vt:lpstr>Capítulo 4.- Cultivos transitorios y forrajes</vt:lpstr>
      <vt:lpstr>Registro de Maní con cáscara</vt:lpstr>
      <vt:lpstr>Cultivos transitorios</vt:lpstr>
      <vt:lpstr>Cultivos transitorios</vt:lpstr>
      <vt:lpstr>Presentación de PowerPoint</vt:lpstr>
      <vt:lpstr>Cultivos transitorios</vt:lpstr>
      <vt:lpstr>Cultivos transitorios</vt:lpstr>
      <vt:lpstr>Presentación de PowerPoint</vt:lpstr>
      <vt:lpstr>Capítulo 3, 4 y 5</vt:lpstr>
      <vt:lpstr>Presentación de PowerPoint</vt:lpstr>
      <vt:lpstr>Consideraciones a tomar en cuenta</vt:lpstr>
      <vt:lpstr>¿Para la preparación del suelo utilizo?</vt:lpstr>
      <vt:lpstr>Cultivos transitorios</vt:lpstr>
      <vt:lpstr>Cultivos transitorios</vt:lpstr>
      <vt:lpstr>Casos especiales</vt:lpstr>
      <vt:lpstr>Casos especiales</vt:lpstr>
      <vt:lpstr>Casos especiales</vt:lpstr>
      <vt:lpstr>Casos especiales</vt:lpstr>
      <vt:lpstr>Casos especiales</vt:lpstr>
      <vt:lpstr>Presentación de PowerPoint</vt:lpstr>
      <vt:lpstr>Casos especiales</vt:lpstr>
      <vt:lpstr>Casos especiales</vt:lpstr>
      <vt:lpstr>Presentación de PowerPoint</vt:lpstr>
      <vt:lpstr>Presentación de PowerPoint</vt:lpstr>
      <vt:lpstr>Presentación de PowerPoint</vt:lpstr>
      <vt:lpstr>Presentación de PowerPoint</vt:lpstr>
      <vt:lpstr>Presentación de PowerPoint</vt:lpstr>
      <vt:lpstr>Presentación de PowerPoint</vt:lpstr>
      <vt:lpstr>Capítulo 5: Árboles o plantas perennes dispersas</vt:lpstr>
      <vt:lpstr>Presentación de PowerPoint</vt:lpstr>
      <vt:lpstr>Capítulo 6: Floricultura</vt:lpstr>
      <vt:lpstr>Consideraciones</vt:lpstr>
      <vt:lpstr>Consideraciones</vt:lpstr>
      <vt:lpstr>Consideraciones</vt:lpstr>
      <vt:lpstr>Consideraciones</vt:lpstr>
      <vt:lpstr>Consideraciones</vt:lpstr>
      <vt:lpstr>Consideraciones</vt:lpstr>
      <vt:lpstr>Consideraciones</vt:lpstr>
      <vt:lpstr>Consideraciones</vt:lpstr>
      <vt:lpstr>Consideraciones</vt:lpstr>
      <vt:lpstr>Consideraciones</vt:lpstr>
      <vt:lpstr>Presentación de PowerPoint</vt:lpstr>
      <vt:lpstr>Capítulo 7: Ganado vacuno</vt:lpstr>
      <vt:lpstr>Capítulo 7: Ganado vacuno</vt:lpstr>
      <vt:lpstr>Capítulo 7: Ganado vacuno</vt:lpstr>
      <vt:lpstr>Presentación de PowerPoint</vt:lpstr>
      <vt:lpstr>Consideraciones</vt:lpstr>
      <vt:lpstr>Consideraciones</vt:lpstr>
      <vt:lpstr>Presentación de PowerPoint</vt:lpstr>
      <vt:lpstr>Capítulo 8.- Ganado porcino</vt:lpstr>
      <vt:lpstr>Capítulo 8 : Ganado porcino</vt:lpstr>
      <vt:lpstr>Presentación de PowerPoint</vt:lpstr>
      <vt:lpstr>Capítulo 9.- Ganado ovino</vt:lpstr>
      <vt:lpstr>Capítulo 9: Ganado ovino</vt:lpstr>
      <vt:lpstr>Capítulo 10.- Otros ganados</vt:lpstr>
      <vt:lpstr>Presentación de PowerPoint</vt:lpstr>
      <vt:lpstr>Capítulo 11.- Aves de Campo y Planteles Avícolas</vt:lpstr>
      <vt:lpstr>Capítulo 11: Aves de campo</vt:lpstr>
      <vt:lpstr>Ejemplo:</vt:lpstr>
      <vt:lpstr>Capítulo 11: Aves de planteles avícolas</vt:lpstr>
      <vt:lpstr>Ejemplo:</vt:lpstr>
      <vt:lpstr>Presentación de PowerPoint</vt:lpstr>
      <vt:lpstr>Presentación de PowerPoint</vt:lpstr>
      <vt:lpstr>Capítulo 12.- Empleo</vt:lpstr>
      <vt:lpstr>Capítulo 12: Empleo</vt:lpstr>
      <vt:lpstr>Capítulo 12: Empleo</vt:lpstr>
      <vt:lpstr>Capítulo 12: Empleo</vt:lpstr>
      <vt:lpstr>Presentación de PowerPoint</vt:lpstr>
      <vt:lpstr>Sección I. Extensión Agraria y Buenas prácticas agropecuarias </vt:lpstr>
      <vt:lpstr>Sección I. Extensión Agraria y Buenas prácticas agropecuarias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SECCIÓN III: AGUA</vt:lpstr>
      <vt:lpstr>SECCIÓN IV: AGRICULTURA  DE PRECISIÓN</vt:lpstr>
      <vt:lpstr>Capítulo 14.- Financiamiento</vt:lpstr>
      <vt:lpstr>Financiamiento</vt:lpstr>
      <vt:lpstr>Capítulo 15.- Otros ingresos a nivel finca</vt:lpstr>
      <vt:lpstr>Otros ingresos a nivel de finca</vt:lpstr>
      <vt:lpstr>Capítulo 16.- Costos en finca</vt:lpstr>
      <vt:lpstr>Costos en finca</vt:lpstr>
      <vt:lpstr>Capítulo 17.- Otros ingresos a nivel finca</vt:lpstr>
      <vt:lpstr>Datos adicionales de los miembros del hogar</vt:lpstr>
      <vt:lpstr>Capítulo 18.- Datos adicionales del informante</vt:lpstr>
      <vt:lpstr>Datos adicionales del informante</vt:lpstr>
      <vt:lpstr>Carpeta del Segmento</vt:lpstr>
      <vt:lpstr>Carpeta del Segmento</vt:lpstr>
      <vt:lpstr>Formulario de Delimitación (DELI)</vt:lpstr>
      <vt:lpstr>Formulario de Delimitación (DELI)</vt:lpstr>
      <vt:lpstr>Formulario de Delimitación (DELI)</vt:lpstr>
      <vt:lpstr>Validaciones del Sistema</vt:lpstr>
      <vt:lpstr>Validaciones del sistema</vt:lpstr>
      <vt:lpstr>Validaciones del sistema</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Capacitación Coordinadores Zonales</dc:title>
  <dc:creator>INEC Anaiz Balarezo</dc:creator>
  <cp:lastModifiedBy>INEC Anaiz Balarezo</cp:lastModifiedBy>
  <cp:revision>155</cp:revision>
  <dcterms:created xsi:type="dcterms:W3CDTF">2025-08-01T21:43:18Z</dcterms:created>
  <dcterms:modified xsi:type="dcterms:W3CDTF">2025-08-27T17:13:50Z</dcterms:modified>
</cp:coreProperties>
</file>