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Override1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heme/themeOverride4.xml" ContentType="application/vnd.openxmlformats-officedocument.themeOverride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3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4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charts/chart2.xml" ContentType="application/vnd.openxmlformats-officedocument.drawingml.chart+xml"/>
  <Override PartName="/ppt/notesSlides/notesSlide7.xml" ContentType="application/vnd.openxmlformats-officedocument.presentationml.notesSl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charts/chart3.xml" ContentType="application/vnd.openxmlformats-officedocument.drawingml.chart+xml"/>
  <Override PartName="/ppt/notesSlides/notesSlide9.xml" ContentType="application/vnd.openxmlformats-officedocument.presentationml.notesSlide+xml"/>
  <Override PartName="/ppt/charts/chart4.xml" ContentType="application/vnd.openxmlformats-officedocument.drawingml.chart+xml"/>
  <Override PartName="/ppt/theme/themeOverride9.xml" ContentType="application/vnd.openxmlformats-officedocument.themeOverride+xml"/>
  <Override PartName="/ppt/notesSlides/notesSlide10.xml" ContentType="application/vnd.openxmlformats-officedocument.presentationml.notesSlide+xml"/>
  <Override PartName="/ppt/charts/chart5.xml" ContentType="application/vnd.openxmlformats-officedocument.drawingml.chart+xml"/>
  <Override PartName="/ppt/theme/themeOverride10.xml" ContentType="application/vnd.openxmlformats-officedocument.themeOverride+xml"/>
  <Override PartName="/ppt/notesSlides/notesSlide11.xml" ContentType="application/vnd.openxmlformats-officedocument.presentationml.notesSlide+xml"/>
  <Override PartName="/ppt/charts/chart6.xml" ContentType="application/vnd.openxmlformats-officedocument.drawingml.chart+xml"/>
  <Override PartName="/ppt/theme/themeOverride11.xml" ContentType="application/vnd.openxmlformats-officedocument.themeOverride+xml"/>
  <Override PartName="/ppt/notesSlides/notesSlide12.xml" ContentType="application/vnd.openxmlformats-officedocument.presentationml.notesSlide+xml"/>
  <Override PartName="/ppt/charts/chart7.xml" ContentType="application/vnd.openxmlformats-officedocument.drawingml.chart+xml"/>
  <Override PartName="/ppt/drawings/drawing1.xml" ContentType="application/vnd.openxmlformats-officedocument.drawingml.chartshapes+xml"/>
  <Override PartName="/ppt/charts/chart8.xml" ContentType="application/vnd.openxmlformats-officedocument.drawingml.chart+xml"/>
  <Override PartName="/ppt/theme/themeOverride12.xml" ContentType="application/vnd.openxmlformats-officedocument.themeOverride+xml"/>
  <Override PartName="/ppt/notesSlides/notesSlide13.xml" ContentType="application/vnd.openxmlformats-officedocument.presentationml.notesSlide+xml"/>
  <Override PartName="/ppt/charts/chart9.xml" ContentType="application/vnd.openxmlformats-officedocument.drawingml.chart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charts/chart10.xml" ContentType="application/vnd.openxmlformats-officedocument.drawingml.chart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charts/chart11.xml" ContentType="application/vnd.openxmlformats-officedocument.drawingml.chart+xml"/>
  <Override PartName="/ppt/notesSlides/notesSlide16.xml" ContentType="application/vnd.openxmlformats-officedocument.presentationml.notesSlide+xml"/>
  <Override PartName="/ppt/charts/chart12.xml" ContentType="application/vnd.openxmlformats-officedocument.drawingml.chart+xml"/>
  <Override PartName="/ppt/theme/themeOverride16.xml" ContentType="application/vnd.openxmlformats-officedocument.themeOverride+xml"/>
  <Override PartName="/ppt/notesSlides/notesSlide17.xml" ContentType="application/vnd.openxmlformats-officedocument.presentationml.notesSlide+xml"/>
  <Override PartName="/ppt/charts/chart13.xml" ContentType="application/vnd.openxmlformats-officedocument.drawingml.chart+xml"/>
  <Override PartName="/ppt/theme/themeOverride17.xml" ContentType="application/vnd.openxmlformats-officedocument.themeOverride+xml"/>
  <Override PartName="/ppt/notesSlides/notesSlide18.xml" ContentType="application/vnd.openxmlformats-officedocument.presentationml.notesSlide+xml"/>
  <Override PartName="/ppt/charts/chart14.xml" ContentType="application/vnd.openxmlformats-officedocument.drawingml.chart+xml"/>
  <Override PartName="/ppt/theme/themeOverride18.xml" ContentType="application/vnd.openxmlformats-officedocument.themeOverride+xml"/>
  <Override PartName="/ppt/notesSlides/notesSlide19.xml" ContentType="application/vnd.openxmlformats-officedocument.presentationml.notesSlide+xml"/>
  <Override PartName="/ppt/charts/chart15.xml" ContentType="application/vnd.openxmlformats-officedocument.drawingml.chart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notesSlides/notesSlide20.xml" ContentType="application/vnd.openxmlformats-officedocument.presentationml.notesSlide+xml"/>
  <Override PartName="/ppt/charts/chart16.xml" ContentType="application/vnd.openxmlformats-officedocument.drawingml.chart+xml"/>
  <Override PartName="/ppt/notesSlides/notesSlide21.xml" ContentType="application/vnd.openxmlformats-officedocument.presentationml.notesSlide+xml"/>
  <Override PartName="/ppt/charts/chart17.xml" ContentType="application/vnd.openxmlformats-officedocument.drawingml.chart+xml"/>
  <Override PartName="/ppt/notesSlides/notesSlide22.xml" ContentType="application/vnd.openxmlformats-officedocument.presentationml.notesSlide+xml"/>
  <Override PartName="/ppt/charts/chart18.xml" ContentType="application/vnd.openxmlformats-officedocument.drawingml.chart+xml"/>
  <Override PartName="/ppt/notesSlides/notesSlide23.xml" ContentType="application/vnd.openxmlformats-officedocument.presentationml.notesSlide+xml"/>
  <Override PartName="/ppt/charts/chart19.xml" ContentType="application/vnd.openxmlformats-officedocument.drawingml.chart+xml"/>
  <Override PartName="/ppt/notesSlides/notesSlide24.xml" ContentType="application/vnd.openxmlformats-officedocument.presentationml.notesSlide+xml"/>
  <Override PartName="/ppt/charts/chart20.xml" ContentType="application/vnd.openxmlformats-officedocument.drawingml.chart+xml"/>
  <Override PartName="/ppt/notesSlides/notesSlide25.xml" ContentType="application/vnd.openxmlformats-officedocument.presentationml.notesSlide+xml"/>
  <Override PartName="/ppt/charts/chart21.xml" ContentType="application/vnd.openxmlformats-officedocument.drawingml.chart+xml"/>
  <Override PartName="/ppt/notesSlides/notesSlide26.xml" ContentType="application/vnd.openxmlformats-officedocument.presentationml.notesSlide+xml"/>
  <Override PartName="/ppt/charts/chart22.xml" ContentType="application/vnd.openxmlformats-officedocument.drawingml.chart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notesSlides/notesSlide27.xml" ContentType="application/vnd.openxmlformats-officedocument.presentationml.notesSlide+xml"/>
  <Override PartName="/ppt/charts/chart23.xml" ContentType="application/vnd.openxmlformats-officedocument.drawingml.chart+xml"/>
  <Override PartName="/ppt/theme/themeOverride23.xml" ContentType="application/vnd.openxmlformats-officedocument.themeOverride+xml"/>
  <Override PartName="/ppt/notesSlides/notesSlide28.xml" ContentType="application/vnd.openxmlformats-officedocument.presentationml.notesSlide+xml"/>
  <Override PartName="/ppt/charts/chart24.xml" ContentType="application/vnd.openxmlformats-officedocument.drawingml.chart+xml"/>
  <Override PartName="/ppt/theme/themeOverride24.xml" ContentType="application/vnd.openxmlformats-officedocument.themeOverride+xml"/>
  <Override PartName="/ppt/notesSlides/notesSlide29.xml" ContentType="application/vnd.openxmlformats-officedocument.presentationml.notesSlide+xml"/>
  <Override PartName="/ppt/charts/chart25.xml" ContentType="application/vnd.openxmlformats-officedocument.drawingml.chart+xml"/>
  <Override PartName="/ppt/notesSlides/notesSlide30.xml" ContentType="application/vnd.openxmlformats-officedocument.presentationml.notesSlide+xml"/>
  <Override PartName="/ppt/charts/chart26.xml" ContentType="application/vnd.openxmlformats-officedocument.drawingml.chart+xml"/>
  <Override PartName="/ppt/theme/themeOverride25.xml" ContentType="application/vnd.openxmlformats-officedocument.themeOverride+xml"/>
  <Override PartName="/ppt/notesSlides/notesSlide31.xml" ContentType="application/vnd.openxmlformats-officedocument.presentationml.notesSlide+xml"/>
  <Override PartName="/ppt/charts/chart27.xml" ContentType="application/vnd.openxmlformats-officedocument.drawingml.chart+xml"/>
  <Override PartName="/ppt/theme/themeOverride26.xml" ContentType="application/vnd.openxmlformats-officedocument.themeOverride+xml"/>
  <Override PartName="/ppt/notesSlides/notesSlide32.xml" ContentType="application/vnd.openxmlformats-officedocument.presentationml.notesSlide+xml"/>
  <Override PartName="/ppt/charts/chart28.xml" ContentType="application/vnd.openxmlformats-officedocument.drawingml.chart+xml"/>
  <Override PartName="/ppt/theme/themeOverride27.xml" ContentType="application/vnd.openxmlformats-officedocument.themeOverride+xml"/>
  <Override PartName="/ppt/notesSlides/notesSlide33.xml" ContentType="application/vnd.openxmlformats-officedocument.presentationml.notesSlide+xml"/>
  <Override PartName="/ppt/charts/chart29.xml" ContentType="application/vnd.openxmlformats-officedocument.drawingml.chart+xml"/>
  <Override PartName="/ppt/theme/themeOverride28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8" r:id="rId2"/>
    <p:sldMasterId id="2147483720" r:id="rId3"/>
    <p:sldMasterId id="2147483732" r:id="rId4"/>
  </p:sldMasterIdLst>
  <p:notesMasterIdLst>
    <p:notesMasterId r:id="rId54"/>
  </p:notesMasterIdLst>
  <p:sldIdLst>
    <p:sldId id="906" r:id="rId5"/>
    <p:sldId id="1265" r:id="rId6"/>
    <p:sldId id="1264" r:id="rId7"/>
    <p:sldId id="1274" r:id="rId8"/>
    <p:sldId id="1225" r:id="rId9"/>
    <p:sldId id="1273" r:id="rId10"/>
    <p:sldId id="1257" r:id="rId11"/>
    <p:sldId id="1258" r:id="rId12"/>
    <p:sldId id="1260" r:id="rId13"/>
    <p:sldId id="1261" r:id="rId14"/>
    <p:sldId id="1262" r:id="rId15"/>
    <p:sldId id="1259" r:id="rId16"/>
    <p:sldId id="933" r:id="rId17"/>
    <p:sldId id="1276" r:id="rId18"/>
    <p:sldId id="1285" r:id="rId19"/>
    <p:sldId id="1286" r:id="rId20"/>
    <p:sldId id="1275" r:id="rId21"/>
    <p:sldId id="940" r:id="rId22"/>
    <p:sldId id="1029" r:id="rId23"/>
    <p:sldId id="1229" r:id="rId24"/>
    <p:sldId id="1117" r:id="rId25"/>
    <p:sldId id="1155" r:id="rId26"/>
    <p:sldId id="1120" r:id="rId27"/>
    <p:sldId id="1287" r:id="rId28"/>
    <p:sldId id="1116" r:id="rId29"/>
    <p:sldId id="934" r:id="rId30"/>
    <p:sldId id="886" r:id="rId31"/>
    <p:sldId id="1033" r:id="rId32"/>
    <p:sldId id="1236" r:id="rId33"/>
    <p:sldId id="975" r:id="rId34"/>
    <p:sldId id="1009" r:id="rId35"/>
    <p:sldId id="1011" r:id="rId36"/>
    <p:sldId id="1277" r:id="rId37"/>
    <p:sldId id="1121" r:id="rId38"/>
    <p:sldId id="1271" r:id="rId39"/>
    <p:sldId id="1281" r:id="rId40"/>
    <p:sldId id="1282" r:id="rId41"/>
    <p:sldId id="1283" r:id="rId42"/>
    <p:sldId id="1284" r:id="rId43"/>
    <p:sldId id="1280" r:id="rId44"/>
    <p:sldId id="936" r:id="rId45"/>
    <p:sldId id="1278" r:id="rId46"/>
    <p:sldId id="1279" r:id="rId47"/>
    <p:sldId id="1125" r:id="rId48"/>
    <p:sldId id="1237" r:id="rId49"/>
    <p:sldId id="1005" r:id="rId50"/>
    <p:sldId id="1006" r:id="rId51"/>
    <p:sldId id="1123" r:id="rId52"/>
    <p:sldId id="904" r:id="rId53"/>
  </p:sldIdLst>
  <p:sldSz cx="9145588" cy="5710238"/>
  <p:notesSz cx="6799263" cy="9875838"/>
  <p:defaultTextStyle>
    <a:defPPr>
      <a:defRPr lang="es-AR"/>
    </a:defPPr>
    <a:lvl1pPr algn="l" defTabSz="806450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01638" indent="79375" algn="l" defTabSz="806450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806450" indent="158750" algn="l" defTabSz="806450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211263" indent="238125" algn="l" defTabSz="806450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616075" indent="315913" algn="l" defTabSz="806450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Sección predeterminada" id="{4A68F917-6743-4EB0-8D79-06D1594BEDA5}">
          <p14:sldIdLst>
            <p14:sldId id="906"/>
            <p14:sldId id="1265"/>
            <p14:sldId id="1264"/>
            <p14:sldId id="1274"/>
            <p14:sldId id="1225"/>
            <p14:sldId id="1273"/>
            <p14:sldId id="1257"/>
            <p14:sldId id="1258"/>
            <p14:sldId id="1260"/>
            <p14:sldId id="1261"/>
            <p14:sldId id="1262"/>
            <p14:sldId id="1259"/>
            <p14:sldId id="933"/>
            <p14:sldId id="1276"/>
            <p14:sldId id="1285"/>
            <p14:sldId id="1286"/>
            <p14:sldId id="1275"/>
            <p14:sldId id="940"/>
            <p14:sldId id="1029"/>
            <p14:sldId id="1229"/>
            <p14:sldId id="1117"/>
            <p14:sldId id="1155"/>
            <p14:sldId id="1120"/>
            <p14:sldId id="1287"/>
            <p14:sldId id="1116"/>
            <p14:sldId id="934"/>
            <p14:sldId id="886"/>
            <p14:sldId id="1033"/>
            <p14:sldId id="1236"/>
            <p14:sldId id="975"/>
            <p14:sldId id="1009"/>
            <p14:sldId id="1011"/>
            <p14:sldId id="1277"/>
            <p14:sldId id="1121"/>
            <p14:sldId id="1271"/>
            <p14:sldId id="1281"/>
            <p14:sldId id="1282"/>
            <p14:sldId id="1283"/>
            <p14:sldId id="1284"/>
            <p14:sldId id="1280"/>
            <p14:sldId id="936"/>
            <p14:sldId id="1278"/>
            <p14:sldId id="1279"/>
            <p14:sldId id="1125"/>
            <p14:sldId id="1237"/>
            <p14:sldId id="1005"/>
            <p14:sldId id="1006"/>
            <p14:sldId id="1123"/>
            <p14:sldId id="90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799">
          <p15:clr>
            <a:srgbClr val="A4A3A4"/>
          </p15:clr>
        </p15:guide>
        <p15:guide id="2" pos="288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trujillo" initials="l" lastIdx="4" clrIdx="0"/>
  <p:cmAuthor id="1" name="Silvia" initials="S" lastIdx="5" clrIdx="1"/>
  <p:cmAuthor id="2" name="INEC Libertad Trujillo" initials="ILT" lastIdx="8" clrIdx="2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474229"/>
    <a:srgbClr val="D0D8E8"/>
    <a:srgbClr val="E9EDF4"/>
    <a:srgbClr val="DE0000"/>
    <a:srgbClr val="00689A"/>
    <a:srgbClr val="D5D0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Estilo claro 3 - Acento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9631B5-78F2-41C9-869B-9F39066F8104}" styleName="Estilo medio 3 - Énfasis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E25E649-3F16-4E02-A733-19D2CDBF48F0}" styleName="Estilo medio 3 - Énfasis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16DA210-FB5B-4158-B5E0-FEB733F419BA}" styleName="Estilo cl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93D81CF-94F2-401A-BA57-92F5A7B2D0C5}" styleName="Estilo medio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3B4B98B0-60AC-42C2-AFA5-B58CD77FA1E5}" styleName="Estilo claro 1 - Acent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22" autoAdjust="0"/>
    <p:restoredTop sz="95210" autoAdjust="0"/>
  </p:normalViewPr>
  <p:slideViewPr>
    <p:cSldViewPr>
      <p:cViewPr varScale="1">
        <p:scale>
          <a:sx n="102" d="100"/>
          <a:sy n="102" d="100"/>
        </p:scale>
        <p:origin x="126" y="504"/>
      </p:cViewPr>
      <p:guideLst>
        <p:guide orient="horz" pos="1799"/>
        <p:guide pos="2881"/>
      </p:guideLst>
    </p:cSldViewPr>
  </p:slideViewPr>
  <p:outlineViewPr>
    <p:cViewPr>
      <p:scale>
        <a:sx n="33" d="100"/>
        <a:sy n="33" d="100"/>
      </p:scale>
      <p:origin x="0" y="31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bsolano\Documents\Betty\DIEE\BDD\DIEE2014\DIEE_2014\PRODUCTOS_DIEE_2014\Productos\Productos_Finales_20151207\Presentaciones_finales\Graficos_presentacion_DIEE_2014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bsolano\Documents\Betty\DIEE\BDD\DIEE2014\DIEE_2014\PRODUCTOS_DIEE_2014\Presentaciones%20finales%2020151208\Graficos_presentacion_DIEE_2014_finalizada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bsolano\Documents\Betty\DIEE\BDD\DIEE2014\DIEE_2014\PRODUCTOS_DIEE_2014\Productos\Productos_Finales_20151207\Presentaciones_finales\Graficos_presentacion_DIEE_2014.xlsx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bsolano\Documents\Betty\DIEE\BDD\DIEE2014\DIEE_2014\PRODUCTOS_DIEE_2014\Productos\Productos_Finales_20151207\Presentaciones_finales\Graficos_presentacion_DIEE_2014.xlsx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file:///F:\Productos_DIEE2014\Graficos_presentacion_diee_2014_20151130.xlsx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bsolano\Documents\Betty\DIEE\BDD\DIEE2014\DIEE_2014\PRODUCTOS_DIEE_2014\Productos\graficos_diee_20151127_2do.xlsx" TargetMode="Externa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bsolano\Documents\Betty\DIEE\BDD\DIEE2014\DIEE_2014\PRODUCTOS_DIEE_2014\Productos\Productos_Finales_20151207\Presentaciones_finales\Graficos_presentacion_DIEE_2014.xlsx" TargetMode="Externa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oleObject" Target="file:///F:\graficos_diee_20151127_2do.xlsx" TargetMode="External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bsolano\Documents\Betty\DIEE\BDD\DIEE2014\DIEE_2014\PRODUCTOS_DIEE_2014\Productos\graficos_diee_20151127_2do.xlsx" TargetMode="External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bsolano\Documents\Betty\DIEE\BDD\DIEE2014\DIEE_2014\PRODUCTOS_DIEE_2014\Productos\graficos_diee_20151127_2do.xlsx" TargetMode="External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bsolano\Documents\Betty\DIEE\BDD\DIEE2014\DIEE_2014\PRODUCTOS_DIEE_2014\Productos\graficos_diee_20151127_2do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bsolano\Documents\Betty\DIEE\BDD\DIEE2014\DIEE_2014\PRODUCTOS_DIEE_2014\Productos\Productos_Finales_20151207\Presentaciones_finales\Graficos_presentacion_DIEE_2014.xlsx" TargetMode="External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bsolano\Documents\Betty\DIEE\BDD\DIEE2014\DIEE_2014\PRODUCTOS_DIEE_2014\Productos\graficos_diee_20151127_2do.xlsx" TargetMode="External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bsolano\Documents\Betty\DIEE\BDD\DIEE2014\DIEE_2014\PRODUCTOS_DIEE_2014\Productos\graficos_diee_20151127_2do.xlsx" TargetMode="External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bsolano\Documents\Betty\DIEE\BDD\DIEE2014\DIEE_2014\PRODUCTOS_DIEE_2014\Productos\Productos_Finales_20151207\Presentaciones_finales\Graficos_presentacion_DIEE_2014.xlsx" TargetMode="External"/></Relationships>
</file>

<file path=ppt/charts/_rels/chart23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bsolano\Documents\Betty\DIEE\BDD\DIEE2014\DIEE_2014\PRODUCTOS_DIEE_2014\Productos\Productos_Finales_20151207\Presentaciones_finales\Graficos_presentacion_DIEE_2014.xlsx" TargetMode="External"/><Relationship Id="rId1" Type="http://schemas.openxmlformats.org/officeDocument/2006/relationships/themeOverride" Target="../theme/themeOverride23.xml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bsolano\Documents\Betty\DIEE\BDD\DIEE2014\DIEE_2014\PRODUCTOS_DIEE_2014\Productos\Productos_Finales_20151207\Presentaciones_finales\Graficos_presentacion_DIEE_2014.xlsx" TargetMode="External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bsolano\Documents\Betty\DIEE\BDD\DIEE2014\DIEE_2014\PRODUCTOS_DIEE_2014\Productos\Productos_Finales_20151207\Presentaciones_finales\Graficos_presentacion_DIEE_2014.xlsx" TargetMode="External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bsolano\Documents\Betty\DIEE\BDD\DIEE2014\DIEE_2014\PRODUCTOS_DIEE_2014\Productos\Productos_Finales_20151207\Presentaciones_finales\Graficos_presentacion_DIEE_2014.xlsx" TargetMode="External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bsolano\Documents\Betty\DIEE\BDD\DIEE2014\DIEE_2014\PRODUCTOS_DIEE_2014\Productos\graficos_diee_20151130.xlsx" TargetMode="External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bsolano\Documents\Betty\DIEE\BDD\DIEE2014\DIEE_2014\PRODUCTOS_DIEE_2014\Productos\graficos_diee_20151130.xlsx" TargetMode="External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bsolano\Documents\Betty\DIEE\BDD\DIEE2014\DIEE_2014\PRODUCTOS_DIEE_2014\Productos\Productos_Finales_20151207\Presentaciones_finales\Graficos_presentacion_DIEE_2014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bsolano\Documents\Betty\DIEE\BDD\DIEE2014\DIEE_2014\PRODUCTOS_DIEE_2014\Productos\Productos_Finales_20151207\Presentaciones_finales\Graficos_presentacion_DIEE_2014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bsolano\Documents\Betty\DIEE\BDD\DIEE2014\DIEE_2014\PRODUCTOS_DIEE_2014\Productos\Productos_Finales_20151207\Presentaciones_finales\Graficos_presentacion_DIEE_2014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bsolano\Documents\Betty\DIEE\BDD\DIEE2014\DIEE_2014\PRODUCTOS_DIEE_2014\Productos\graficos_diee_20151127_2do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bsolano\Documents\Betty\DIEE\BDD\DIEE2014\DIEE_2014\PRODUCTOS_DIEE_2014\Productos\Productos_Finales_20151207\Presentaciones_finales\Graficos_presentacion_DIEE_2014.xlsx" TargetMode="Externa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bsolano\Documents\Betty\DIEE\BDD\DIEE2014\DIEE_2014\PRODUCTOS_DIEE_2014\Productos\graficos_diee_20151127_2do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bsolano\Documents\Betty\DIEE\BDD\DIEE2014\DIEE_2014\PRODUCTOS_DIEE_2014\Productos\Productos_Finales_20151207\Presentaciones_finales\Graficos_presentacion_DIEE_2014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bsolano\Documents\Betty\DIEE\BDD\DIEE2014\DIEE_2014\PRODUCTOS_DIEE_2014\Productos\Productos_Finales_20151207\Presentaciones_finales\Graficos_presentacion_DIEE_2014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359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850358267565286E-2"/>
          <c:y val="0.20612660289512924"/>
          <c:w val="0.68257836356708035"/>
          <c:h val="0.60912855416821077"/>
        </c:manualLayout>
      </c:layout>
      <c:pie3DChart>
        <c:varyColors val="1"/>
        <c:ser>
          <c:idx val="0"/>
          <c:order val="0"/>
          <c:explosion val="11"/>
          <c:dLbls>
            <c:dLbl>
              <c:idx val="0"/>
              <c:layout>
                <c:manualLayout>
                  <c:x val="-0.20577548118985126"/>
                  <c:y val="9.7229512977544466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19019389763779529"/>
                  <c:y val="-0.18144320501603967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/>
                </a:pPr>
                <a:endParaRPr lang="es-EC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ORIGEN!$B$13:$B$16</c:f>
              <c:strCache>
                <c:ptCount val="4"/>
                <c:pt idx="0">
                  <c:v>RISE</c:v>
                </c:pt>
                <c:pt idx="1">
                  <c:v>Afiliados</c:v>
                </c:pt>
                <c:pt idx="2">
                  <c:v>Ventas y afiliados</c:v>
                </c:pt>
                <c:pt idx="3">
                  <c:v>Ventas</c:v>
                </c:pt>
              </c:strCache>
            </c:strRef>
          </c:cat>
          <c:val>
            <c:numRef>
              <c:f>ORIGEN!$D$13:$D$16</c:f>
              <c:numCache>
                <c:formatCode>###0.0%</c:formatCode>
                <c:ptCount val="4"/>
                <c:pt idx="0">
                  <c:v>0.43612234544428685</c:v>
                </c:pt>
                <c:pt idx="1">
                  <c:v>0.42918932630351192</c:v>
                </c:pt>
                <c:pt idx="2">
                  <c:v>0.11128272114778272</c:v>
                </c:pt>
                <c:pt idx="3">
                  <c:v>2.3405607104418455E-2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t"/>
      <c:layout>
        <c:manualLayout>
          <c:xMode val="edge"/>
          <c:yMode val="edge"/>
          <c:x val="1.9156459939825277E-2"/>
          <c:y val="3.9244045109881082E-2"/>
          <c:w val="0.54272994610576153"/>
          <c:h val="5.4588344132406083E-2"/>
        </c:manualLayout>
      </c:layout>
      <c:overlay val="0"/>
      <c:txPr>
        <a:bodyPr/>
        <a:lstStyle/>
        <a:p>
          <a:pPr>
            <a:defRPr sz="1100"/>
          </a:pPr>
          <a:endParaRPr lang="es-EC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evolucion_ventas!$B$37</c:f>
              <c:strCache>
                <c:ptCount val="1"/>
                <c:pt idx="0">
                  <c:v>Ventas totales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/>
                </a:pPr>
                <a:endParaRPr lang="es-EC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evolucion_ventas!$A$38:$A$43</c:f>
              <c:numCache>
                <c:formatCode>0</c:formatCode>
                <c:ptCount val="6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</c:numCache>
            </c:numRef>
          </c:cat>
          <c:val>
            <c:numRef>
              <c:f>evolucion_ventas!$B$38:$B$43</c:f>
              <c:numCache>
                <c:formatCode>_("$"* #,##0_);_("$"* \(#,##0\);_("$"* "-"_);_(@_)</c:formatCode>
                <c:ptCount val="6"/>
                <c:pt idx="0">
                  <c:v>96778.586122999928</c:v>
                </c:pt>
                <c:pt idx="1">
                  <c:v>110149.39801599953</c:v>
                </c:pt>
                <c:pt idx="2">
                  <c:v>130924.66912399894</c:v>
                </c:pt>
                <c:pt idx="3">
                  <c:v>144667.26382299804</c:v>
                </c:pt>
                <c:pt idx="4">
                  <c:v>157085.68325900019</c:v>
                </c:pt>
                <c:pt idx="5">
                  <c:v>169060.25508099835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8"/>
        <c:overlap val="-25"/>
        <c:axId val="195850304"/>
        <c:axId val="195850696"/>
      </c:barChart>
      <c:lineChart>
        <c:grouping val="standard"/>
        <c:varyColors val="0"/>
        <c:ser>
          <c:idx val="1"/>
          <c:order val="1"/>
          <c:tx>
            <c:strRef>
              <c:f>evolucion_ventas!$C$37</c:f>
              <c:strCache>
                <c:ptCount val="1"/>
                <c:pt idx="0">
                  <c:v>Ventas nacionales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/>
                </a:pPr>
                <a:endParaRPr lang="es-EC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evolucion_ventas!$A$38:$A$43</c:f>
              <c:numCache>
                <c:formatCode>0</c:formatCode>
                <c:ptCount val="6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</c:numCache>
            </c:numRef>
          </c:cat>
          <c:val>
            <c:numRef>
              <c:f>evolucion_ventas!$C$38:$C$43</c:f>
              <c:numCache>
                <c:formatCode>_("$"* #,##0_);_("$"* \(#,##0\);_("$"* "-"_);_(@_)</c:formatCode>
                <c:ptCount val="6"/>
                <c:pt idx="0">
                  <c:v>80979.015647000546</c:v>
                </c:pt>
                <c:pt idx="1">
                  <c:v>91240.282658999509</c:v>
                </c:pt>
                <c:pt idx="2">
                  <c:v>108493.27321599914</c:v>
                </c:pt>
                <c:pt idx="3">
                  <c:v>121102.86815899928</c:v>
                </c:pt>
                <c:pt idx="4">
                  <c:v>133000.34263700066</c:v>
                </c:pt>
                <c:pt idx="5">
                  <c:v>144133.66098900005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evolucion_ventas!$D$37</c:f>
              <c:strCache>
                <c:ptCount val="1"/>
                <c:pt idx="0">
                  <c:v>Exportaciones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/>
                </a:pPr>
                <a:endParaRPr lang="es-EC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evolucion_ventas!$A$38:$A$43</c:f>
              <c:numCache>
                <c:formatCode>0</c:formatCode>
                <c:ptCount val="6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</c:numCache>
            </c:numRef>
          </c:cat>
          <c:val>
            <c:numRef>
              <c:f>evolucion_ventas!$D$38:$D$43</c:f>
              <c:numCache>
                <c:formatCode>_("$"* #,##0_);_("$"* \(#,##0\);_("$"* "-"_);_(@_)</c:formatCode>
                <c:ptCount val="6"/>
                <c:pt idx="0">
                  <c:v>15799.570475999912</c:v>
                </c:pt>
                <c:pt idx="1">
                  <c:v>18909.115356999988</c:v>
                </c:pt>
                <c:pt idx="2">
                  <c:v>22431.395908000017</c:v>
                </c:pt>
                <c:pt idx="3">
                  <c:v>23564.395663999898</c:v>
                </c:pt>
                <c:pt idx="4">
                  <c:v>24085.340621999676</c:v>
                </c:pt>
                <c:pt idx="5">
                  <c:v>24926.594091999777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95850304"/>
        <c:axId val="195850696"/>
      </c:lineChart>
      <c:catAx>
        <c:axId val="195850304"/>
        <c:scaling>
          <c:orientation val="minMax"/>
        </c:scaling>
        <c:delete val="0"/>
        <c:axPos val="b"/>
        <c:numFmt formatCode="0" sourceLinked="1"/>
        <c:majorTickMark val="none"/>
        <c:minorTickMark val="none"/>
        <c:tickLblPos val="nextTo"/>
        <c:txPr>
          <a:bodyPr/>
          <a:lstStyle/>
          <a:p>
            <a:pPr>
              <a:defRPr sz="1200"/>
            </a:pPr>
            <a:endParaRPr lang="es-EC"/>
          </a:p>
        </c:txPr>
        <c:crossAx val="195850696"/>
        <c:crosses val="autoZero"/>
        <c:auto val="1"/>
        <c:lblAlgn val="ctr"/>
        <c:lblOffset val="100"/>
        <c:noMultiLvlLbl val="0"/>
      </c:catAx>
      <c:valAx>
        <c:axId val="195850696"/>
        <c:scaling>
          <c:orientation val="minMax"/>
        </c:scaling>
        <c:delete val="1"/>
        <c:axPos val="l"/>
        <c:numFmt formatCode="_(&quot;$&quot;* #,##0_);_(&quot;$&quot;* \(#,##0\);_(&quot;$&quot;* &quot;-&quot;_);_(@_)" sourceLinked="1"/>
        <c:majorTickMark val="out"/>
        <c:minorTickMark val="none"/>
        <c:tickLblPos val="nextTo"/>
        <c:crossAx val="195850304"/>
        <c:crosses val="autoZero"/>
        <c:crossBetween val="between"/>
      </c:valAx>
    </c:plotArea>
    <c:legend>
      <c:legendPos val="t"/>
      <c:overlay val="0"/>
      <c:txPr>
        <a:bodyPr/>
        <a:lstStyle/>
        <a:p>
          <a:pPr>
            <a:defRPr sz="1100"/>
          </a:pPr>
          <a:endParaRPr lang="es-EC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556163772967665"/>
          <c:y val="4.8611111111111112E-2"/>
          <c:w val="0.42073638404300462"/>
          <c:h val="0.91666666666666663"/>
        </c:manualLayout>
      </c:layout>
      <c:pieChart>
        <c:varyColors val="1"/>
        <c:ser>
          <c:idx val="0"/>
          <c:order val="0"/>
          <c:explosion val="2"/>
          <c:dLbls>
            <c:dLbl>
              <c:idx val="0"/>
              <c:layout>
                <c:manualLayout>
                  <c:x val="-8.6901137357830269E-2"/>
                  <c:y val="-0.21456364829396327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/>
                </a:pPr>
                <a:endParaRPr lang="es-EC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ventas_tamaño!$B$20:$B$23</c:f>
              <c:strCache>
                <c:ptCount val="4"/>
                <c:pt idx="0">
                  <c:v>Grande empresa</c:v>
                </c:pt>
                <c:pt idx="1">
                  <c:v>Pequeña empresa</c:v>
                </c:pt>
                <c:pt idx="2">
                  <c:v>Mediana empresa "B"</c:v>
                </c:pt>
                <c:pt idx="3">
                  <c:v>Mediana empresa "A"</c:v>
                </c:pt>
              </c:strCache>
            </c:strRef>
          </c:cat>
          <c:val>
            <c:numRef>
              <c:f>ventas_tamaño!$D$20:$D$23</c:f>
              <c:numCache>
                <c:formatCode>###0.0%</c:formatCode>
                <c:ptCount val="4"/>
                <c:pt idx="0">
                  <c:v>0.7312862367725983</c:v>
                </c:pt>
                <c:pt idx="1">
                  <c:v>0.11452446511288922</c:v>
                </c:pt>
                <c:pt idx="2">
                  <c:v>9.4541220509469379E-2</c:v>
                </c:pt>
                <c:pt idx="3">
                  <c:v>5.9648077605043766E-2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71185965950235786"/>
          <c:y val="0.3371952464275299"/>
          <c:w val="0.22651733475396976"/>
          <c:h val="0.33486876640419949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4499916675924903E-2"/>
          <c:y val="7.6388888888888895E-2"/>
          <c:w val="0.41677743478237866"/>
          <c:h val="0.91898148148148151"/>
        </c:manualLayout>
      </c:layout>
      <c:pieChart>
        <c:varyColors val="1"/>
        <c:ser>
          <c:idx val="0"/>
          <c:order val="0"/>
          <c:explosion val="2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/>
                </a:pPr>
                <a:endParaRPr lang="es-EC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ventas_sectorecon!$B$23:$B$28</c:f>
              <c:strCache>
                <c:ptCount val="6"/>
                <c:pt idx="0">
                  <c:v>Comercio</c:v>
                </c:pt>
                <c:pt idx="1">
                  <c:v>Servicios</c:v>
                </c:pt>
                <c:pt idx="2">
                  <c:v>Industrias Manufactureras</c:v>
                </c:pt>
                <c:pt idx="3">
                  <c:v>Explotación de Minas y Canteras</c:v>
                </c:pt>
                <c:pt idx="4">
                  <c:v>Construcción</c:v>
                </c:pt>
                <c:pt idx="5">
                  <c:v>Agricultura, ganadería, silvicultura y pesca</c:v>
                </c:pt>
              </c:strCache>
            </c:strRef>
          </c:cat>
          <c:val>
            <c:numRef>
              <c:f>ventas_sectorecon!$D$23:$D$28</c:f>
              <c:numCache>
                <c:formatCode>###0.0%</c:formatCode>
                <c:ptCount val="6"/>
                <c:pt idx="0">
                  <c:v>0.38369300790372479</c:v>
                </c:pt>
                <c:pt idx="1">
                  <c:v>0.22037953283667563</c:v>
                </c:pt>
                <c:pt idx="2">
                  <c:v>0.20313488736040328</c:v>
                </c:pt>
                <c:pt idx="3">
                  <c:v>0.10676040622529764</c:v>
                </c:pt>
                <c:pt idx="4">
                  <c:v>4.3734711818916132E-2</c:v>
                </c:pt>
                <c:pt idx="5">
                  <c:v>4.2297453854981445E-2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58268128938054498"/>
          <c:y val="0.10417833187518227"/>
          <c:w val="0.40472090402653671"/>
          <c:h val="0.70831000291630208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6874156124794943"/>
          <c:y val="3.403617921595456E-2"/>
          <c:w val="0.61378040077629015"/>
          <c:h val="0.93192764156809083"/>
        </c:manualLayout>
      </c:layout>
      <c:barChart>
        <c:barDir val="bar"/>
        <c:grouping val="clustered"/>
        <c:varyColors val="1"/>
        <c:ser>
          <c:idx val="0"/>
          <c:order val="0"/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ventas_activecon!$B$73:$B$91</c:f>
              <c:strCache>
                <c:ptCount val="19"/>
                <c:pt idx="0">
                  <c:v>Administración pública y defensa</c:v>
                </c:pt>
                <c:pt idx="1">
                  <c:v>Artes y recreación</c:v>
                </c:pt>
                <c:pt idx="2">
                  <c:v>Agua, alcantarillado y saneamiento</c:v>
                </c:pt>
                <c:pt idx="3">
                  <c:v>Otros servicios</c:v>
                </c:pt>
                <c:pt idx="4">
                  <c:v>Enseñanza</c:v>
                </c:pt>
                <c:pt idx="5">
                  <c:v>Salud y asistencia social</c:v>
                </c:pt>
                <c:pt idx="6">
                  <c:v>Actividades inmobiliarias</c:v>
                </c:pt>
                <c:pt idx="7">
                  <c:v>Alojamiento y comidas</c:v>
                </c:pt>
                <c:pt idx="8">
                  <c:v>Servicios administrativos y apoyo</c:v>
                </c:pt>
                <c:pt idx="9">
                  <c:v>Suministro electricidad, gas</c:v>
                </c:pt>
                <c:pt idx="10">
                  <c:v>Profesionales, científicos y técnicos</c:v>
                </c:pt>
                <c:pt idx="11">
                  <c:v>Información y comunicación</c:v>
                </c:pt>
                <c:pt idx="12">
                  <c:v>Actividades financieras y de seguros</c:v>
                </c:pt>
                <c:pt idx="13">
                  <c:v>Transporte y almacenamiento</c:v>
                </c:pt>
                <c:pt idx="14">
                  <c:v>Agricultura y ganadería</c:v>
                </c:pt>
                <c:pt idx="15">
                  <c:v>Construcción</c:v>
                </c:pt>
                <c:pt idx="16">
                  <c:v>Minas y canteras</c:v>
                </c:pt>
                <c:pt idx="17">
                  <c:v>Manufacturas</c:v>
                </c:pt>
                <c:pt idx="18">
                  <c:v>Comercio</c:v>
                </c:pt>
              </c:strCache>
            </c:strRef>
          </c:cat>
          <c:val>
            <c:numRef>
              <c:f>ventas_activecon!$C$73:$C$91</c:f>
              <c:numCache>
                <c:formatCode>0.0%</c:formatCode>
                <c:ptCount val="19"/>
                <c:pt idx="0">
                  <c:v>1.7350654052867714E-5</c:v>
                </c:pt>
                <c:pt idx="1">
                  <c:v>1.3864691372179486E-3</c:v>
                </c:pt>
                <c:pt idx="2">
                  <c:v>3.8054078866245778E-3</c:v>
                </c:pt>
                <c:pt idx="3">
                  <c:v>7.5846895083983091E-3</c:v>
                </c:pt>
                <c:pt idx="4">
                  <c:v>9.2037787134207974E-3</c:v>
                </c:pt>
                <c:pt idx="5">
                  <c:v>9.6376984952456658E-3</c:v>
                </c:pt>
                <c:pt idx="6">
                  <c:v>9.7181716022658841E-3</c:v>
                </c:pt>
                <c:pt idx="7">
                  <c:v>1.2099841195790878E-2</c:v>
                </c:pt>
                <c:pt idx="8">
                  <c:v>1.5752382691745396E-2</c:v>
                </c:pt>
                <c:pt idx="9">
                  <c:v>1.9120819221828435E-2</c:v>
                </c:pt>
                <c:pt idx="10">
                  <c:v>2.9350403745827883E-2</c:v>
                </c:pt>
                <c:pt idx="11">
                  <c:v>3.2494682037288551E-2</c:v>
                </c:pt>
                <c:pt idx="12">
                  <c:v>3.4345722501234868E-2</c:v>
                </c:pt>
                <c:pt idx="13">
                  <c:v>3.5862115445733721E-2</c:v>
                </c:pt>
                <c:pt idx="14">
                  <c:v>4.2297453854981376E-2</c:v>
                </c:pt>
                <c:pt idx="15">
                  <c:v>4.3734711818916486E-2</c:v>
                </c:pt>
                <c:pt idx="16">
                  <c:v>0.10676040622529767</c:v>
                </c:pt>
                <c:pt idx="17">
                  <c:v>0.20313488736040358</c:v>
                </c:pt>
                <c:pt idx="18">
                  <c:v>0.3836930079037269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4"/>
        <c:axId val="197265288"/>
        <c:axId val="197265680"/>
      </c:barChart>
      <c:catAx>
        <c:axId val="197265288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crossAx val="197265680"/>
        <c:crosses val="autoZero"/>
        <c:auto val="1"/>
        <c:lblAlgn val="ctr"/>
        <c:lblOffset val="100"/>
        <c:noMultiLvlLbl val="0"/>
      </c:catAx>
      <c:valAx>
        <c:axId val="197265680"/>
        <c:scaling>
          <c:orientation val="minMax"/>
        </c:scaling>
        <c:delete val="1"/>
        <c:axPos val="b"/>
        <c:numFmt formatCode="0.0%" sourceLinked="1"/>
        <c:majorTickMark val="out"/>
        <c:minorTickMark val="none"/>
        <c:tickLblPos val="nextTo"/>
        <c:crossAx val="19726528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4703421382931743"/>
          <c:y val="3.3833137002650462E-2"/>
          <c:w val="0.64422020142849146"/>
          <c:h val="0.95764779050482818"/>
        </c:manualLayout>
      </c:layout>
      <c:barChart>
        <c:barDir val="bar"/>
        <c:grouping val="clustered"/>
        <c:varyColors val="0"/>
        <c:ser>
          <c:idx val="0"/>
          <c:order val="0"/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ventas_provincia!$B$33:$B$56</c:f>
              <c:strCache>
                <c:ptCount val="24"/>
                <c:pt idx="0">
                  <c:v>Zamora Chinchipe</c:v>
                </c:pt>
                <c:pt idx="1">
                  <c:v>Napo</c:v>
                </c:pt>
                <c:pt idx="2">
                  <c:v>Morona Santiago</c:v>
                </c:pt>
                <c:pt idx="3">
                  <c:v>Pastaza</c:v>
                </c:pt>
                <c:pt idx="4">
                  <c:v>Bolívar</c:v>
                </c:pt>
                <c:pt idx="5">
                  <c:v>Galápagos</c:v>
                </c:pt>
                <c:pt idx="6">
                  <c:v>Carchi</c:v>
                </c:pt>
                <c:pt idx="7">
                  <c:v>Cañar</c:v>
                </c:pt>
                <c:pt idx="8">
                  <c:v>Santa Elena</c:v>
                </c:pt>
                <c:pt idx="9">
                  <c:v>Orellana</c:v>
                </c:pt>
                <c:pt idx="10">
                  <c:v>Sucumbíos</c:v>
                </c:pt>
                <c:pt idx="11">
                  <c:v>Esmeraldas</c:v>
                </c:pt>
                <c:pt idx="12">
                  <c:v>Chimborazo</c:v>
                </c:pt>
                <c:pt idx="13">
                  <c:v>Loja</c:v>
                </c:pt>
                <c:pt idx="14">
                  <c:v>Cotopaxi</c:v>
                </c:pt>
                <c:pt idx="15">
                  <c:v>Imbabura</c:v>
                </c:pt>
                <c:pt idx="16">
                  <c:v>Santo Domingo de los Tsáchilas</c:v>
                </c:pt>
                <c:pt idx="17">
                  <c:v>Los Ríos</c:v>
                </c:pt>
                <c:pt idx="18">
                  <c:v>Tungurahua</c:v>
                </c:pt>
                <c:pt idx="19">
                  <c:v>El Oro</c:v>
                </c:pt>
                <c:pt idx="20">
                  <c:v>Manabí</c:v>
                </c:pt>
                <c:pt idx="21">
                  <c:v>Azuay</c:v>
                </c:pt>
                <c:pt idx="22">
                  <c:v>Guayas</c:v>
                </c:pt>
                <c:pt idx="23">
                  <c:v>Pichincha</c:v>
                </c:pt>
              </c:strCache>
            </c:strRef>
          </c:cat>
          <c:val>
            <c:numRef>
              <c:f>ventas_provincia!$C$33:$C$56</c:f>
              <c:numCache>
                <c:formatCode>0.0%</c:formatCode>
                <c:ptCount val="24"/>
                <c:pt idx="0">
                  <c:v>6.5045178091481211E-4</c:v>
                </c:pt>
                <c:pt idx="1">
                  <c:v>8.6253186433009744E-4</c:v>
                </c:pt>
                <c:pt idx="2">
                  <c:v>8.8207589612158564E-4</c:v>
                </c:pt>
                <c:pt idx="3">
                  <c:v>9.7537744113788331E-4</c:v>
                </c:pt>
                <c:pt idx="4">
                  <c:v>1.0059615899521163E-3</c:v>
                </c:pt>
                <c:pt idx="5">
                  <c:v>1.1745510492911866E-3</c:v>
                </c:pt>
                <c:pt idx="6">
                  <c:v>2.5958526490282253E-3</c:v>
                </c:pt>
                <c:pt idx="7">
                  <c:v>2.985737403242214E-3</c:v>
                </c:pt>
                <c:pt idx="8">
                  <c:v>3.3356776714105339E-3</c:v>
                </c:pt>
                <c:pt idx="9">
                  <c:v>3.3589393836213183E-3</c:v>
                </c:pt>
                <c:pt idx="10">
                  <c:v>3.743933727610864E-3</c:v>
                </c:pt>
                <c:pt idx="11">
                  <c:v>4.9159330239794546E-3</c:v>
                </c:pt>
                <c:pt idx="12">
                  <c:v>5.7951641828813578E-3</c:v>
                </c:pt>
                <c:pt idx="13">
                  <c:v>7.594859403099871E-3</c:v>
                </c:pt>
                <c:pt idx="14">
                  <c:v>7.9580428193925922E-3</c:v>
                </c:pt>
                <c:pt idx="15">
                  <c:v>8.0386703092386793E-3</c:v>
                </c:pt>
                <c:pt idx="16">
                  <c:v>1.2103653913260006E-2</c:v>
                </c:pt>
                <c:pt idx="17">
                  <c:v>1.2327068417051472E-2</c:v>
                </c:pt>
                <c:pt idx="18">
                  <c:v>1.9273206303986587E-2</c:v>
                </c:pt>
                <c:pt idx="19">
                  <c:v>2.5872521302410467E-2</c:v>
                </c:pt>
                <c:pt idx="20">
                  <c:v>3.0969501929714108E-2</c:v>
                </c:pt>
                <c:pt idx="21">
                  <c:v>4.7293624146738995E-2</c:v>
                </c:pt>
                <c:pt idx="22">
                  <c:v>0.31004660897723313</c:v>
                </c:pt>
                <c:pt idx="23">
                  <c:v>0.48623937704415982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2"/>
        <c:axId val="197266464"/>
        <c:axId val="197266856"/>
      </c:barChart>
      <c:catAx>
        <c:axId val="197266464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crossAx val="197266856"/>
        <c:crosses val="autoZero"/>
        <c:auto val="1"/>
        <c:lblAlgn val="ctr"/>
        <c:lblOffset val="100"/>
        <c:noMultiLvlLbl val="0"/>
      </c:catAx>
      <c:valAx>
        <c:axId val="197266856"/>
        <c:scaling>
          <c:orientation val="minMax"/>
        </c:scaling>
        <c:delete val="1"/>
        <c:axPos val="b"/>
        <c:numFmt formatCode="0.0%" sourceLinked="1"/>
        <c:majorTickMark val="out"/>
        <c:minorTickMark val="none"/>
        <c:tickLblPos val="nextTo"/>
        <c:crossAx val="19726646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09897814674487"/>
          <c:y val="8.1018518518518517E-2"/>
          <c:w val="0.36895645056041027"/>
          <c:h val="0.84259259259259256"/>
        </c:manualLayout>
      </c:layout>
      <c:pieChart>
        <c:varyColors val="1"/>
        <c:ser>
          <c:idx val="0"/>
          <c:order val="0"/>
          <c:explosion val="2"/>
          <c:dLbls>
            <c:dLbl>
              <c:idx val="0"/>
              <c:layout>
                <c:manualLayout>
                  <c:x val="-9.5350831146106735E-2"/>
                  <c:y val="-0.25106044036162145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/>
                </a:pPr>
                <a:endParaRPr lang="es-EC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ventas_formainstituc!$B$39:$B$43</c:f>
              <c:strCache>
                <c:ptCount val="5"/>
                <c:pt idx="0">
                  <c:v>Sociedad con fines de lucro</c:v>
                </c:pt>
                <c:pt idx="1">
                  <c:v>Empresa Pública</c:v>
                </c:pt>
                <c:pt idx="2">
                  <c:v>Persona Natural obligado a llevar contabilidad</c:v>
                </c:pt>
                <c:pt idx="3">
                  <c:v>Sociedad sin fines de lucro</c:v>
                </c:pt>
                <c:pt idx="4">
                  <c:v>Otros sectores institucionales*</c:v>
                </c:pt>
              </c:strCache>
            </c:strRef>
          </c:cat>
          <c:val>
            <c:numRef>
              <c:f>ventas_formainstituc!$D$39:$D$43</c:f>
              <c:numCache>
                <c:formatCode>0.0%</c:formatCode>
                <c:ptCount val="5"/>
                <c:pt idx="0">
                  <c:v>0.73098956513930313</c:v>
                </c:pt>
                <c:pt idx="1">
                  <c:v>0.11893577481215913</c:v>
                </c:pt>
                <c:pt idx="2">
                  <c:v>0.11321684273355311</c:v>
                </c:pt>
                <c:pt idx="3">
                  <c:v>1.9339625368679888E-2</c:v>
                </c:pt>
                <c:pt idx="4">
                  <c:v>1.7518191946303604E-2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441205214486526E-2"/>
          <c:y val="5.8641429712075768E-2"/>
          <c:w val="0.967117589571027"/>
          <c:h val="0.8553624203776893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evolucion_personalafiliad!$B$38</c:f>
              <c:strCache>
                <c:ptCount val="1"/>
                <c:pt idx="0">
                  <c:v>Afiliados totales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/>
                </a:pPr>
                <a:endParaRPr lang="es-EC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evolucion_personalafiliad!$A$39:$A$47</c:f>
              <c:numCache>
                <c:formatCode>General</c:formatCode>
                <c:ptCount val="9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</c:numCache>
            </c:numRef>
          </c:cat>
          <c:val>
            <c:numRef>
              <c:f>evolucion_personalafiliad!$B$39:$B$47</c:f>
              <c:numCache>
                <c:formatCode>#,##0</c:formatCode>
                <c:ptCount val="9"/>
                <c:pt idx="0">
                  <c:v>1362241.000000007</c:v>
                </c:pt>
                <c:pt idx="1">
                  <c:v>1474192.9999999735</c:v>
                </c:pt>
                <c:pt idx="2">
                  <c:v>1679212.0000000158</c:v>
                </c:pt>
                <c:pt idx="3">
                  <c:v>1831934.9999999935</c:v>
                </c:pt>
                <c:pt idx="4">
                  <c:v>2062455.9999999835</c:v>
                </c:pt>
                <c:pt idx="5">
                  <c:v>2419802.0000000088</c:v>
                </c:pt>
                <c:pt idx="6">
                  <c:v>2715193.9999999474</c:v>
                </c:pt>
                <c:pt idx="7">
                  <c:v>2932572.000000095</c:v>
                </c:pt>
                <c:pt idx="8">
                  <c:v>3130524.9999999632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8"/>
        <c:overlap val="-25"/>
        <c:axId val="197268032"/>
        <c:axId val="197570600"/>
      </c:barChart>
      <c:lineChart>
        <c:grouping val="standard"/>
        <c:varyColors val="0"/>
        <c:ser>
          <c:idx val="1"/>
          <c:order val="1"/>
          <c:tx>
            <c:strRef>
              <c:f>evolucion_personalafiliad!$C$38</c:f>
              <c:strCache>
                <c:ptCount val="1"/>
                <c:pt idx="0">
                  <c:v>Afiliados hombres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/>
                </a:pPr>
                <a:endParaRPr lang="es-EC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evolucion_personalafiliad!$A$39:$A$47</c:f>
              <c:numCache>
                <c:formatCode>General</c:formatCode>
                <c:ptCount val="9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</c:numCache>
            </c:numRef>
          </c:cat>
          <c:val>
            <c:numRef>
              <c:f>evolucion_personalafiliad!$C$39:$C$47</c:f>
              <c:numCache>
                <c:formatCode>#,##0</c:formatCode>
                <c:ptCount val="9"/>
                <c:pt idx="0">
                  <c:v>850828.99999999371</c:v>
                </c:pt>
                <c:pt idx="1">
                  <c:v>918647.99999999709</c:v>
                </c:pt>
                <c:pt idx="2">
                  <c:v>1052377.000000004</c:v>
                </c:pt>
                <c:pt idx="3">
                  <c:v>1144337.9999999884</c:v>
                </c:pt>
                <c:pt idx="4">
                  <c:v>1284677.0000000063</c:v>
                </c:pt>
                <c:pt idx="5">
                  <c:v>1512871.99999999</c:v>
                </c:pt>
                <c:pt idx="6">
                  <c:v>1691501.9999999795</c:v>
                </c:pt>
                <c:pt idx="7">
                  <c:v>1818666.9999999907</c:v>
                </c:pt>
                <c:pt idx="8">
                  <c:v>1928237.9999999835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evolucion_personalafiliad!$D$38</c:f>
              <c:strCache>
                <c:ptCount val="1"/>
                <c:pt idx="0">
                  <c:v>Afiliados mujeres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/>
                </a:pPr>
                <a:endParaRPr lang="es-EC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evolucion_personalafiliad!$A$39:$A$47</c:f>
              <c:numCache>
                <c:formatCode>General</c:formatCode>
                <c:ptCount val="9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</c:numCache>
            </c:numRef>
          </c:cat>
          <c:val>
            <c:numRef>
              <c:f>evolucion_personalafiliad!$D$39:$D$47</c:f>
              <c:numCache>
                <c:formatCode>#,##0</c:formatCode>
                <c:ptCount val="9"/>
                <c:pt idx="0">
                  <c:v>511412.00000000402</c:v>
                </c:pt>
                <c:pt idx="1">
                  <c:v>555545.00000000349</c:v>
                </c:pt>
                <c:pt idx="2">
                  <c:v>626835.00000000582</c:v>
                </c:pt>
                <c:pt idx="3">
                  <c:v>687597.0000000078</c:v>
                </c:pt>
                <c:pt idx="4">
                  <c:v>777778.99999999942</c:v>
                </c:pt>
                <c:pt idx="5">
                  <c:v>906930.00000001094</c:v>
                </c:pt>
                <c:pt idx="6">
                  <c:v>1023692.0000000027</c:v>
                </c:pt>
                <c:pt idx="7">
                  <c:v>1113904.9999999723</c:v>
                </c:pt>
                <c:pt idx="8">
                  <c:v>1202286.9999999814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7268032"/>
        <c:axId val="197570600"/>
      </c:lineChart>
      <c:catAx>
        <c:axId val="197268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200"/>
            </a:pPr>
            <a:endParaRPr lang="es-EC"/>
          </a:p>
        </c:txPr>
        <c:crossAx val="197570600"/>
        <c:crosses val="autoZero"/>
        <c:auto val="1"/>
        <c:lblAlgn val="ctr"/>
        <c:lblOffset val="100"/>
        <c:noMultiLvlLbl val="0"/>
      </c:catAx>
      <c:valAx>
        <c:axId val="197570600"/>
        <c:scaling>
          <c:orientation val="minMax"/>
        </c:scaling>
        <c:delete val="1"/>
        <c:axPos val="l"/>
        <c:numFmt formatCode="#,##0" sourceLinked="1"/>
        <c:majorTickMark val="out"/>
        <c:minorTickMark val="none"/>
        <c:tickLblPos val="nextTo"/>
        <c:crossAx val="197268032"/>
        <c:crosses val="autoZero"/>
        <c:crossBetween val="between"/>
      </c:valAx>
    </c:plotArea>
    <c:legend>
      <c:legendPos val="t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82029269475109"/>
          <c:y val="3.9205811513605408E-2"/>
          <c:w val="0.42640110694771288"/>
          <c:h val="0.88498342951412112"/>
        </c:manualLayout>
      </c:layout>
      <c:pieChart>
        <c:varyColors val="1"/>
        <c:ser>
          <c:idx val="0"/>
          <c:order val="0"/>
          <c:explosion val="3"/>
          <c:dLbls>
            <c:dLbl>
              <c:idx val="0"/>
              <c:layout>
                <c:manualLayout>
                  <c:x val="-0.1350349956255468"/>
                  <c:y val="-6.341972878390200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11981102362204725"/>
                  <c:y val="5.9739720034995628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/>
                </a:pPr>
                <a:endParaRPr lang="es-EC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persafiliado_genero!$A$10:$A$11</c:f>
              <c:strCache>
                <c:ptCount val="2"/>
                <c:pt idx="0">
                  <c:v>Empleados hombres</c:v>
                </c:pt>
                <c:pt idx="1">
                  <c:v>Empleados mujeres</c:v>
                </c:pt>
              </c:strCache>
            </c:strRef>
          </c:cat>
          <c:val>
            <c:numRef>
              <c:f>persafiliado_genero!$C$10:$C$11</c:f>
              <c:numCache>
                <c:formatCode>0.0%</c:formatCode>
                <c:ptCount val="2"/>
                <c:pt idx="0">
                  <c:v>0.61594716541156469</c:v>
                </c:pt>
                <c:pt idx="1">
                  <c:v>0.38405283458843537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75289500661542652"/>
          <c:y val="0.32335479495988911"/>
          <c:w val="0.20810023633737665"/>
          <c:h val="0.16693795029063857"/>
        </c:manualLayout>
      </c:layout>
      <c:overlay val="0"/>
      <c:txPr>
        <a:bodyPr/>
        <a:lstStyle/>
        <a:p>
          <a:pPr>
            <a:defRPr sz="1200"/>
          </a:pPr>
          <a:endParaRPr lang="es-EC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791072684541884"/>
          <c:y val="6.2499937007884594E-2"/>
          <c:w val="0.43372154461084522"/>
          <c:h val="0.84940013028449257"/>
        </c:manualLayout>
      </c:layout>
      <c:pieChart>
        <c:varyColors val="1"/>
        <c:ser>
          <c:idx val="0"/>
          <c:order val="0"/>
          <c:explosion val="1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/>
                </a:pPr>
                <a:endParaRPr lang="es-EC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personafiliado_tamaño!$B$13:$B$17</c:f>
              <c:strCache>
                <c:ptCount val="5"/>
                <c:pt idx="0">
                  <c:v>Grande empresa</c:v>
                </c:pt>
                <c:pt idx="1">
                  <c:v>Microempresa</c:v>
                </c:pt>
                <c:pt idx="2">
                  <c:v>Pequeña empresa</c:v>
                </c:pt>
                <c:pt idx="3">
                  <c:v>Mediana empresa "B"</c:v>
                </c:pt>
                <c:pt idx="4">
                  <c:v>Mediana empresa "A"</c:v>
                </c:pt>
              </c:strCache>
            </c:strRef>
          </c:cat>
          <c:val>
            <c:numRef>
              <c:f>personafiliado_tamaño!$D$13:$D$17</c:f>
              <c:numCache>
                <c:formatCode>###0.0%</c:formatCode>
                <c:ptCount val="5"/>
                <c:pt idx="0">
                  <c:v>0.41693517860421847</c:v>
                </c:pt>
                <c:pt idx="1">
                  <c:v>0.2400961500067792</c:v>
                </c:pt>
                <c:pt idx="2">
                  <c:v>0.18070355611278871</c:v>
                </c:pt>
                <c:pt idx="3">
                  <c:v>9.4086455147297687E-2</c:v>
                </c:pt>
                <c:pt idx="4">
                  <c:v>6.8178660128890636E-2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8664190568864"/>
          <c:y val="9.8589518074685759E-2"/>
          <c:w val="0.38509578118395532"/>
          <c:h val="0.85695550737281223"/>
        </c:manualLayout>
      </c:layout>
      <c:pieChart>
        <c:varyColors val="1"/>
        <c:ser>
          <c:idx val="0"/>
          <c:order val="0"/>
          <c:explosion val="2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/>
                </a:pPr>
                <a:endParaRPr lang="es-EC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personafiliad_sectorecon!$B$16:$B$21</c:f>
              <c:strCache>
                <c:ptCount val="6"/>
                <c:pt idx="0">
                  <c:v>Servicios</c:v>
                </c:pt>
                <c:pt idx="1">
                  <c:v>Comercio</c:v>
                </c:pt>
                <c:pt idx="2">
                  <c:v>Industrias Manufactureras</c:v>
                </c:pt>
                <c:pt idx="3">
                  <c:v>Agricultura, ganadería, silvicultura y pesca</c:v>
                </c:pt>
                <c:pt idx="4">
                  <c:v>Construcción</c:v>
                </c:pt>
                <c:pt idx="5">
                  <c:v>Explotación de Minas y Canteras</c:v>
                </c:pt>
              </c:strCache>
            </c:strRef>
          </c:cat>
          <c:val>
            <c:numRef>
              <c:f>personafiliad_sectorecon!$D$16:$D$21</c:f>
              <c:numCache>
                <c:formatCode>###0.0%</c:formatCode>
                <c:ptCount val="6"/>
                <c:pt idx="0">
                  <c:v>0.54038731522665817</c:v>
                </c:pt>
                <c:pt idx="1">
                  <c:v>0.19482099647822296</c:v>
                </c:pt>
                <c:pt idx="2">
                  <c:v>0.13035161833877271</c:v>
                </c:pt>
                <c:pt idx="3">
                  <c:v>6.62444797597838E-2</c:v>
                </c:pt>
                <c:pt idx="4">
                  <c:v>5.4419626101052374E-2</c:v>
                </c:pt>
                <c:pt idx="5">
                  <c:v>1.3775964095478925E-2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2998843040428454"/>
          <c:y val="0.20452698344136561"/>
          <c:w val="0.3578481701266909"/>
          <c:h val="0.58643482115708678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359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explosion val="11"/>
          <c:dLbls>
            <c:dLbl>
              <c:idx val="0"/>
              <c:layout>
                <c:manualLayout>
                  <c:x val="-0.16028663604549431"/>
                  <c:y val="-0.29858012540099155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/>
                </a:pPr>
                <a:endParaRPr lang="es-EC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ORIGEN!$B$29:$B$31</c:f>
              <c:strCache>
                <c:ptCount val="3"/>
                <c:pt idx="0">
                  <c:v>Ventas y afiliados</c:v>
                </c:pt>
                <c:pt idx="1">
                  <c:v>Afiliados</c:v>
                </c:pt>
                <c:pt idx="2">
                  <c:v>Ventas</c:v>
                </c:pt>
              </c:strCache>
            </c:strRef>
          </c:cat>
          <c:val>
            <c:numRef>
              <c:f>ORIGEN!$D$29:$D$31</c:f>
              <c:numCache>
                <c:formatCode>###0.0%</c:formatCode>
                <c:ptCount val="3"/>
                <c:pt idx="0">
                  <c:v>0.80273807369881178</c:v>
                </c:pt>
                <c:pt idx="1">
                  <c:v>0.11359990350401061</c:v>
                </c:pt>
                <c:pt idx="2">
                  <c:v>8.3662022797177493E-2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t"/>
      <c:layout>
        <c:manualLayout>
          <c:xMode val="edge"/>
          <c:yMode val="edge"/>
          <c:x val="4.7448976257539993E-2"/>
          <c:y val="7.9186212869771844E-2"/>
          <c:w val="0.45691655175568729"/>
          <c:h val="6.9452317089484392E-2"/>
        </c:manualLayout>
      </c:layout>
      <c:overlay val="0"/>
      <c:txPr>
        <a:bodyPr/>
        <a:lstStyle/>
        <a:p>
          <a:pPr>
            <a:defRPr sz="1100"/>
          </a:pPr>
          <a:endParaRPr lang="es-EC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2464676982793453"/>
          <c:y val="3.4643968130525178E-2"/>
          <c:w val="0.57535323017206541"/>
          <c:h val="0.95834439556756679"/>
        </c:manualLayout>
      </c:layout>
      <c:barChart>
        <c:barDir val="bar"/>
        <c:grouping val="clustered"/>
        <c:varyColors val="1"/>
        <c:ser>
          <c:idx val="0"/>
          <c:order val="0"/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personafili_actividad!$B$26:$B$44</c:f>
              <c:strCache>
                <c:ptCount val="19"/>
                <c:pt idx="0">
                  <c:v>Artes y recreación</c:v>
                </c:pt>
                <c:pt idx="1">
                  <c:v>Agua, alcantarillado y saneamiento</c:v>
                </c:pt>
                <c:pt idx="2">
                  <c:v>Suministro electricidad, gas</c:v>
                </c:pt>
                <c:pt idx="3">
                  <c:v>Minas y canteras</c:v>
                </c:pt>
                <c:pt idx="4">
                  <c:v>Actividades inmobiliarias</c:v>
                </c:pt>
                <c:pt idx="5">
                  <c:v>Información y comunicación</c:v>
                </c:pt>
                <c:pt idx="6">
                  <c:v>Actividades financieras y de seguros</c:v>
                </c:pt>
                <c:pt idx="7">
                  <c:v>Otros servicios</c:v>
                </c:pt>
                <c:pt idx="8">
                  <c:v>Alojamiento y comidas</c:v>
                </c:pt>
                <c:pt idx="9">
                  <c:v>Salud y asistencia social</c:v>
                </c:pt>
                <c:pt idx="10">
                  <c:v>Construcción</c:v>
                </c:pt>
                <c:pt idx="11">
                  <c:v>Profesionales, científicos y técnicos</c:v>
                </c:pt>
                <c:pt idx="12">
                  <c:v>Transporte y almacenamiento</c:v>
                </c:pt>
                <c:pt idx="13">
                  <c:v>Servicios administrativos y apoyo</c:v>
                </c:pt>
                <c:pt idx="14">
                  <c:v>Agricultura y ganadería</c:v>
                </c:pt>
                <c:pt idx="15">
                  <c:v>Enseñanza</c:v>
                </c:pt>
                <c:pt idx="16">
                  <c:v>Administración pública y defensa</c:v>
                </c:pt>
                <c:pt idx="17">
                  <c:v>Manufacturas</c:v>
                </c:pt>
                <c:pt idx="18">
                  <c:v>Comercio</c:v>
                </c:pt>
              </c:strCache>
            </c:strRef>
          </c:cat>
          <c:val>
            <c:numRef>
              <c:f>personafili_actividad!$D$26:$D$44</c:f>
              <c:numCache>
                <c:formatCode>0.0%</c:formatCode>
                <c:ptCount val="19"/>
                <c:pt idx="0">
                  <c:v>5.3061387466957523E-3</c:v>
                </c:pt>
                <c:pt idx="1">
                  <c:v>5.4466902516350059E-3</c:v>
                </c:pt>
                <c:pt idx="2">
                  <c:v>6.8090815438303729E-3</c:v>
                </c:pt>
                <c:pt idx="3">
                  <c:v>1.3775964095478925E-2</c:v>
                </c:pt>
                <c:pt idx="4">
                  <c:v>1.523610257065482E-2</c:v>
                </c:pt>
                <c:pt idx="5">
                  <c:v>1.8387970068917823E-2</c:v>
                </c:pt>
                <c:pt idx="6">
                  <c:v>2.2811828686881121E-2</c:v>
                </c:pt>
                <c:pt idx="7">
                  <c:v>2.3659609809855497E-2</c:v>
                </c:pt>
                <c:pt idx="8">
                  <c:v>4.1391140463659493E-2</c:v>
                </c:pt>
                <c:pt idx="9">
                  <c:v>4.3388249574750688E-2</c:v>
                </c:pt>
                <c:pt idx="10">
                  <c:v>5.4419626101052374E-2</c:v>
                </c:pt>
                <c:pt idx="11">
                  <c:v>5.4549955678359539E-2</c:v>
                </c:pt>
                <c:pt idx="12">
                  <c:v>5.4688590571867507E-2</c:v>
                </c:pt>
                <c:pt idx="13">
                  <c:v>5.4849585932070601E-2</c:v>
                </c:pt>
                <c:pt idx="14">
                  <c:v>6.62444797597838E-2</c:v>
                </c:pt>
                <c:pt idx="15">
                  <c:v>6.6400364156170552E-2</c:v>
                </c:pt>
                <c:pt idx="16">
                  <c:v>0.1274620071713185</c:v>
                </c:pt>
                <c:pt idx="17">
                  <c:v>0.13035161833877271</c:v>
                </c:pt>
                <c:pt idx="18">
                  <c:v>0.19482099647822296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4"/>
        <c:axId val="197572560"/>
        <c:axId val="197572952"/>
      </c:barChart>
      <c:catAx>
        <c:axId val="197572560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000"/>
            </a:pPr>
            <a:endParaRPr lang="es-EC"/>
          </a:p>
        </c:txPr>
        <c:crossAx val="197572952"/>
        <c:crosses val="autoZero"/>
        <c:auto val="1"/>
        <c:lblAlgn val="ctr"/>
        <c:lblOffset val="100"/>
        <c:noMultiLvlLbl val="0"/>
      </c:catAx>
      <c:valAx>
        <c:axId val="197572952"/>
        <c:scaling>
          <c:orientation val="minMax"/>
        </c:scaling>
        <c:delete val="1"/>
        <c:axPos val="b"/>
        <c:numFmt formatCode="0.0%" sourceLinked="1"/>
        <c:majorTickMark val="out"/>
        <c:minorTickMark val="none"/>
        <c:tickLblPos val="nextTo"/>
        <c:crossAx val="19757256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9483420522026016"/>
          <c:y val="4.5668168819681415E-2"/>
          <c:w val="0.64866848378242226"/>
          <c:h val="0.93192764156809083"/>
        </c:manualLayout>
      </c:layout>
      <c:barChart>
        <c:barDir val="bar"/>
        <c:grouping val="clustered"/>
        <c:varyColors val="0"/>
        <c:ser>
          <c:idx val="0"/>
          <c:order val="0"/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/>
                </a:pPr>
                <a:endParaRPr lang="es-EC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personafilia_prov!$B$33:$B$56</c:f>
              <c:strCache>
                <c:ptCount val="24"/>
                <c:pt idx="0">
                  <c:v>Galápagos</c:v>
                </c:pt>
                <c:pt idx="1">
                  <c:v>Pastaza</c:v>
                </c:pt>
                <c:pt idx="2">
                  <c:v>Zamora Chinchipe</c:v>
                </c:pt>
                <c:pt idx="3">
                  <c:v>Napo</c:v>
                </c:pt>
                <c:pt idx="4">
                  <c:v>Morona Santiago</c:v>
                </c:pt>
                <c:pt idx="5">
                  <c:v>Bolívar</c:v>
                </c:pt>
                <c:pt idx="6">
                  <c:v>Carchi</c:v>
                </c:pt>
                <c:pt idx="7">
                  <c:v>Orellana</c:v>
                </c:pt>
                <c:pt idx="8">
                  <c:v>Sucumbíos</c:v>
                </c:pt>
                <c:pt idx="9">
                  <c:v>Santa Elena</c:v>
                </c:pt>
                <c:pt idx="10">
                  <c:v>Cañar</c:v>
                </c:pt>
                <c:pt idx="11">
                  <c:v>Esmeraldas</c:v>
                </c:pt>
                <c:pt idx="12">
                  <c:v>Santo Domingo de los Tsáchilas</c:v>
                </c:pt>
                <c:pt idx="13">
                  <c:v>Cotopaxi</c:v>
                </c:pt>
                <c:pt idx="14">
                  <c:v>Chimborazo</c:v>
                </c:pt>
                <c:pt idx="15">
                  <c:v>Imbabura</c:v>
                </c:pt>
                <c:pt idx="16">
                  <c:v>Los Ríos</c:v>
                </c:pt>
                <c:pt idx="17">
                  <c:v>Loja</c:v>
                </c:pt>
                <c:pt idx="18">
                  <c:v>Tungurahua</c:v>
                </c:pt>
                <c:pt idx="19">
                  <c:v>El Oro</c:v>
                </c:pt>
                <c:pt idx="20">
                  <c:v>Manabí</c:v>
                </c:pt>
                <c:pt idx="21">
                  <c:v>Azuay</c:v>
                </c:pt>
                <c:pt idx="22">
                  <c:v>Guayas</c:v>
                </c:pt>
                <c:pt idx="23">
                  <c:v>Pichincha</c:v>
                </c:pt>
              </c:strCache>
            </c:strRef>
          </c:cat>
          <c:val>
            <c:numRef>
              <c:f>personafilia_prov!$D$33:$D$56</c:f>
              <c:numCache>
                <c:formatCode>0.0%</c:formatCode>
                <c:ptCount val="24"/>
                <c:pt idx="0">
                  <c:v>2.6053138051923674E-3</c:v>
                </c:pt>
                <c:pt idx="1">
                  <c:v>4.0341476269954019E-3</c:v>
                </c:pt>
                <c:pt idx="2">
                  <c:v>4.4580381884826697E-3</c:v>
                </c:pt>
                <c:pt idx="3">
                  <c:v>4.7458493383696655E-3</c:v>
                </c:pt>
                <c:pt idx="4">
                  <c:v>5.2927224666788134E-3</c:v>
                </c:pt>
                <c:pt idx="5">
                  <c:v>5.3655537010564346E-3</c:v>
                </c:pt>
                <c:pt idx="6">
                  <c:v>5.8677058959757935E-3</c:v>
                </c:pt>
                <c:pt idx="7">
                  <c:v>6.5548110939857044E-3</c:v>
                </c:pt>
                <c:pt idx="8">
                  <c:v>7.034922257448689E-3</c:v>
                </c:pt>
                <c:pt idx="9">
                  <c:v>8.353550921969809E-3</c:v>
                </c:pt>
                <c:pt idx="10">
                  <c:v>8.6266680508858655E-3</c:v>
                </c:pt>
                <c:pt idx="11">
                  <c:v>1.5028789100869373E-2</c:v>
                </c:pt>
                <c:pt idx="12">
                  <c:v>1.5657118214995637E-2</c:v>
                </c:pt>
                <c:pt idx="13">
                  <c:v>1.6666853003888746E-2</c:v>
                </c:pt>
                <c:pt idx="14">
                  <c:v>1.6799738063104131E-2</c:v>
                </c:pt>
                <c:pt idx="15">
                  <c:v>2.0002076329049875E-2</c:v>
                </c:pt>
                <c:pt idx="16">
                  <c:v>2.0309373028485293E-2</c:v>
                </c:pt>
                <c:pt idx="17">
                  <c:v>2.1943284273404265E-2</c:v>
                </c:pt>
                <c:pt idx="18">
                  <c:v>3.0573466111913541E-2</c:v>
                </c:pt>
                <c:pt idx="19">
                  <c:v>3.3514825788006276E-2</c:v>
                </c:pt>
                <c:pt idx="20">
                  <c:v>5.2213606343982685E-2</c:v>
                </c:pt>
                <c:pt idx="21">
                  <c:v>5.6903235080376889E-2</c:v>
                </c:pt>
                <c:pt idx="22">
                  <c:v>0.27307464402935122</c:v>
                </c:pt>
                <c:pt idx="23">
                  <c:v>0.36437242954456023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2"/>
        <c:axId val="198176264"/>
        <c:axId val="198176656"/>
      </c:barChart>
      <c:catAx>
        <c:axId val="198176264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crossAx val="198176656"/>
        <c:crosses val="autoZero"/>
        <c:auto val="1"/>
        <c:lblAlgn val="ctr"/>
        <c:lblOffset val="100"/>
        <c:noMultiLvlLbl val="0"/>
      </c:catAx>
      <c:valAx>
        <c:axId val="198176656"/>
        <c:scaling>
          <c:orientation val="minMax"/>
        </c:scaling>
        <c:delete val="1"/>
        <c:axPos val="b"/>
        <c:numFmt formatCode="0.0%" sourceLinked="1"/>
        <c:majorTickMark val="out"/>
        <c:minorTickMark val="none"/>
        <c:tickLblPos val="nextTo"/>
        <c:crossAx val="19817626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187055604932786"/>
          <c:y val="7.1315379024986511E-2"/>
          <c:w val="0.40899101488723477"/>
          <c:h val="0.81769984111415828"/>
        </c:manualLayout>
      </c:layout>
      <c:pieChart>
        <c:varyColors val="1"/>
        <c:ser>
          <c:idx val="0"/>
          <c:order val="0"/>
          <c:explosion val="2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/>
                </a:pPr>
                <a:endParaRPr lang="es-EC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personafiliado_formainstituc!$B$15:$B$22</c:f>
              <c:strCache>
                <c:ptCount val="8"/>
                <c:pt idx="0">
                  <c:v>Sociedad con fines de lucro</c:v>
                </c:pt>
                <c:pt idx="1">
                  <c:v>Institución Pública</c:v>
                </c:pt>
                <c:pt idx="2">
                  <c:v>Persona Natural no obligado a llevar contabilidad</c:v>
                </c:pt>
                <c:pt idx="3">
                  <c:v>Persona Natural obligado a llevar contabilidad</c:v>
                </c:pt>
                <c:pt idx="4">
                  <c:v>Sociedad sin fines de lucro</c:v>
                </c:pt>
                <c:pt idx="5">
                  <c:v>Régimen simplificado RISE</c:v>
                </c:pt>
                <c:pt idx="6">
                  <c:v>Empresa Pública</c:v>
                </c:pt>
                <c:pt idx="7">
                  <c:v>Economía Popular y Solidaria</c:v>
                </c:pt>
              </c:strCache>
            </c:strRef>
          </c:cat>
          <c:val>
            <c:numRef>
              <c:f>personafiliado_formainstituc!$D$15:$D$22</c:f>
              <c:numCache>
                <c:formatCode>###0.0%</c:formatCode>
                <c:ptCount val="8"/>
                <c:pt idx="0">
                  <c:v>0.4398578513188624</c:v>
                </c:pt>
                <c:pt idx="1">
                  <c:v>0.18692839060540675</c:v>
                </c:pt>
                <c:pt idx="2">
                  <c:v>0.18596433505561502</c:v>
                </c:pt>
                <c:pt idx="3">
                  <c:v>8.5707668841486673E-2</c:v>
                </c:pt>
                <c:pt idx="4">
                  <c:v>4.7082837543222948E-2</c:v>
                </c:pt>
                <c:pt idx="5">
                  <c:v>2.5155844466981866E-2</c:v>
                </c:pt>
                <c:pt idx="6">
                  <c:v>1.9567963839930719E-2</c:v>
                </c:pt>
                <c:pt idx="7" formatCode="####.0%">
                  <c:v>9.7351083284751127E-3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1289075519386738"/>
          <c:y val="6.1260938585659182E-2"/>
          <c:w val="0.37388154788356848"/>
          <c:h val="0.87747777576480734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7168692170879737E-2"/>
          <c:y val="0.1699737263235527"/>
          <c:w val="0.96566261565824052"/>
          <c:h val="0.7360189884339092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evolucion_pafiliadsinmicro!$B$28</c:f>
              <c:strCache>
                <c:ptCount val="1"/>
                <c:pt idx="0">
                  <c:v>Afiliados totales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/>
                </a:pPr>
                <a:endParaRPr lang="es-EC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evolucion_pafiliadsinmicro!$A$29:$A$34</c:f>
              <c:numCache>
                <c:formatCode>General</c:formatCode>
                <c:ptCount val="6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</c:numCache>
            </c:numRef>
          </c:cat>
          <c:val>
            <c:numRef>
              <c:f>evolucion_pafiliadsinmicro!$B$29:$B$34</c:f>
              <c:numCache>
                <c:formatCode>#,##0</c:formatCode>
                <c:ptCount val="6"/>
                <c:pt idx="0">
                  <c:v>1561477.0000000033</c:v>
                </c:pt>
                <c:pt idx="1">
                  <c:v>1708117.0000000002</c:v>
                </c:pt>
                <c:pt idx="2">
                  <c:v>1916322.9999999898</c:v>
                </c:pt>
                <c:pt idx="3">
                  <c:v>2093394.9999999925</c:v>
                </c:pt>
                <c:pt idx="4">
                  <c:v>2235920.9999999888</c:v>
                </c:pt>
                <c:pt idx="5">
                  <c:v>2378897.9999999939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8"/>
        <c:overlap val="-25"/>
        <c:axId val="198177832"/>
        <c:axId val="198178224"/>
      </c:barChart>
      <c:lineChart>
        <c:grouping val="standard"/>
        <c:varyColors val="0"/>
        <c:ser>
          <c:idx val="1"/>
          <c:order val="1"/>
          <c:tx>
            <c:strRef>
              <c:f>evolucion_pafiliadsinmicro!$C$28</c:f>
              <c:strCache>
                <c:ptCount val="1"/>
                <c:pt idx="0">
                  <c:v>Afiliados hombres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/>
                </a:pPr>
                <a:endParaRPr lang="es-EC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evolucion_pafiliadsinmicro!$A$29:$A$34</c:f>
              <c:numCache>
                <c:formatCode>General</c:formatCode>
                <c:ptCount val="6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</c:numCache>
            </c:numRef>
          </c:cat>
          <c:val>
            <c:numRef>
              <c:f>evolucion_pafiliadsinmicro!$C$29:$C$34</c:f>
              <c:numCache>
                <c:formatCode>#,##0</c:formatCode>
                <c:ptCount val="6"/>
                <c:pt idx="0">
                  <c:v>991487.99999999779</c:v>
                </c:pt>
                <c:pt idx="1">
                  <c:v>1083569.0000000014</c:v>
                </c:pt>
                <c:pt idx="2">
                  <c:v>1223081.9999999946</c:v>
                </c:pt>
                <c:pt idx="3">
                  <c:v>1334196.999999996</c:v>
                </c:pt>
                <c:pt idx="4">
                  <c:v>1419097.9999999984</c:v>
                </c:pt>
                <c:pt idx="5">
                  <c:v>1498334.9999999921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evolucion_pafiliadsinmicro!$D$28</c:f>
              <c:strCache>
                <c:ptCount val="1"/>
                <c:pt idx="0">
                  <c:v>Afiliados mujeres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/>
                </a:pPr>
                <a:endParaRPr lang="es-EC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evolucion_pafiliadsinmicro!$A$29:$A$34</c:f>
              <c:numCache>
                <c:formatCode>General</c:formatCode>
                <c:ptCount val="6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</c:numCache>
            </c:numRef>
          </c:cat>
          <c:val>
            <c:numRef>
              <c:f>evolucion_pafiliadsinmicro!$D$29:$D$34</c:f>
              <c:numCache>
                <c:formatCode>#,##0</c:formatCode>
                <c:ptCount val="6"/>
                <c:pt idx="0">
                  <c:v>569988.99999999732</c:v>
                </c:pt>
                <c:pt idx="1">
                  <c:v>624548.0000000014</c:v>
                </c:pt>
                <c:pt idx="2">
                  <c:v>693241.00000000116</c:v>
                </c:pt>
                <c:pt idx="3">
                  <c:v>759197.99999999977</c:v>
                </c:pt>
                <c:pt idx="4">
                  <c:v>816822.99999999674</c:v>
                </c:pt>
                <c:pt idx="5">
                  <c:v>880563.00000000291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98177832"/>
        <c:axId val="198178224"/>
      </c:lineChart>
      <c:catAx>
        <c:axId val="1981778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98178224"/>
        <c:crosses val="autoZero"/>
        <c:auto val="1"/>
        <c:lblAlgn val="ctr"/>
        <c:lblOffset val="100"/>
        <c:noMultiLvlLbl val="0"/>
      </c:catAx>
      <c:valAx>
        <c:axId val="198178224"/>
        <c:scaling>
          <c:orientation val="minMax"/>
        </c:scaling>
        <c:delete val="1"/>
        <c:axPos val="l"/>
        <c:numFmt formatCode="#,##0" sourceLinked="1"/>
        <c:majorTickMark val="out"/>
        <c:minorTickMark val="none"/>
        <c:tickLblPos val="nextTo"/>
        <c:crossAx val="198177832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21759111327846561"/>
          <c:y val="2.2515228804364528E-2"/>
          <c:w val="0.56481777344306872"/>
          <c:h val="8.3665349240155354E-2"/>
        </c:manualLayout>
      </c:layout>
      <c:overlay val="0"/>
      <c:txPr>
        <a:bodyPr/>
        <a:lstStyle/>
        <a:p>
          <a:pPr>
            <a:defRPr sz="1100"/>
          </a:pPr>
          <a:endParaRPr lang="es-EC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explosion val="2"/>
          <c:dLbls>
            <c:dLbl>
              <c:idx val="0"/>
              <c:layout>
                <c:manualLayout>
                  <c:x val="-0.13877580927384078"/>
                  <c:y val="-6.646361913094196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13188517060367455"/>
                  <c:y val="6.741324001166521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/>
                </a:pPr>
                <a:endParaRPr lang="es-EC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pafiliad_generosinmicro!$A$7:$A$8</c:f>
              <c:strCache>
                <c:ptCount val="2"/>
                <c:pt idx="0">
                  <c:v>Empleados hombres</c:v>
                </c:pt>
                <c:pt idx="1">
                  <c:v>Empleados mujeres</c:v>
                </c:pt>
              </c:strCache>
            </c:strRef>
          </c:cat>
          <c:val>
            <c:numRef>
              <c:f>pafiliad_generosinmicro!$C$7:$C$8</c:f>
              <c:numCache>
                <c:formatCode>0.0%</c:formatCode>
                <c:ptCount val="2"/>
                <c:pt idx="0">
                  <c:v>0.62984415473046951</c:v>
                </c:pt>
                <c:pt idx="1">
                  <c:v>0.37015584526953088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3591515357152502E-2"/>
          <c:y val="0.11709049523597906"/>
          <c:w val="0.48232140873236307"/>
          <c:h val="0.84980438681416348"/>
        </c:manualLayout>
      </c:layout>
      <c:pieChart>
        <c:varyColors val="1"/>
        <c:ser>
          <c:idx val="0"/>
          <c:order val="0"/>
          <c:explosion val="2"/>
          <c:dLbls>
            <c:dLbl>
              <c:idx val="0"/>
              <c:layout>
                <c:manualLayout>
                  <c:x val="-0.13635870516185478"/>
                  <c:y val="-1.0577427821522309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/>
                </a:pPr>
                <a:endParaRPr lang="es-EC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pafiliad_tamañosinmicro!$B$11:$B$14</c:f>
              <c:strCache>
                <c:ptCount val="4"/>
                <c:pt idx="0">
                  <c:v>Grande empresa</c:v>
                </c:pt>
                <c:pt idx="1">
                  <c:v>Pequeña empresa</c:v>
                </c:pt>
                <c:pt idx="2">
                  <c:v>Mediana empresa "B"</c:v>
                </c:pt>
                <c:pt idx="3">
                  <c:v>Mediana empresa "A"</c:v>
                </c:pt>
              </c:strCache>
            </c:strRef>
          </c:cat>
          <c:val>
            <c:numRef>
              <c:f>pafiliad_tamañosinmicro!$D$11:$D$14</c:f>
              <c:numCache>
                <c:formatCode>###0.0%</c:formatCode>
                <c:ptCount val="4"/>
                <c:pt idx="0">
                  <c:v>0.54866833298443773</c:v>
                </c:pt>
                <c:pt idx="1">
                  <c:v>0.23779792155864002</c:v>
                </c:pt>
                <c:pt idx="2">
                  <c:v>0.12381363135367868</c:v>
                </c:pt>
                <c:pt idx="3">
                  <c:v>8.9720114103253756E-2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r"/>
      <c:overlay val="0"/>
      <c:txPr>
        <a:bodyPr/>
        <a:lstStyle/>
        <a:p>
          <a:pPr>
            <a:defRPr sz="1100"/>
          </a:pPr>
          <a:endParaRPr lang="es-EC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606897761025214E-2"/>
          <c:y val="7.1318464615042765E-2"/>
          <c:w val="0.43656126561573477"/>
          <c:h val="0.90586462615264973"/>
        </c:manualLayout>
      </c:layout>
      <c:pieChart>
        <c:varyColors val="1"/>
        <c:ser>
          <c:idx val="0"/>
          <c:order val="0"/>
          <c:explosion val="2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/>
                </a:pPr>
                <a:endParaRPr lang="es-EC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pafiliad_sectoreconsinmicro!$B$14:$B$19</c:f>
              <c:strCache>
                <c:ptCount val="6"/>
                <c:pt idx="0">
                  <c:v>Servicios</c:v>
                </c:pt>
                <c:pt idx="1">
                  <c:v>Comercio</c:v>
                </c:pt>
                <c:pt idx="2">
                  <c:v>Industrias Manufactureras</c:v>
                </c:pt>
                <c:pt idx="3">
                  <c:v>Agricultura, ganadería, silvicultura y pesca</c:v>
                </c:pt>
                <c:pt idx="4">
                  <c:v>Construcción</c:v>
                </c:pt>
                <c:pt idx="5">
                  <c:v>Explotación de Minas y Canteras</c:v>
                </c:pt>
              </c:strCache>
            </c:strRef>
          </c:cat>
          <c:val>
            <c:numRef>
              <c:f>pafiliad_sectoreconsinmicro!$D$14:$D$19</c:f>
              <c:numCache>
                <c:formatCode>###0.0%</c:formatCode>
                <c:ptCount val="6"/>
                <c:pt idx="0">
                  <c:v>0.53610243062123708</c:v>
                </c:pt>
                <c:pt idx="1">
                  <c:v>0.17841832646881112</c:v>
                </c:pt>
                <c:pt idx="2">
                  <c:v>0.13678686517875105</c:v>
                </c:pt>
                <c:pt idx="3">
                  <c:v>7.5409286148460625E-2</c:v>
                </c:pt>
                <c:pt idx="4">
                  <c:v>5.6522810141502539E-2</c:v>
                </c:pt>
                <c:pt idx="5">
                  <c:v>1.6760281441238794E-2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57770087125526881"/>
          <c:y val="0.14947714142873014"/>
          <c:w val="0.39679995395424605"/>
          <c:h val="0.62608876791467616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9804316236249071"/>
          <c:y val="3.3449348539817417E-2"/>
          <c:w val="0.5454280720801391"/>
          <c:h val="0.93310130292036519"/>
        </c:manualLayout>
      </c:layout>
      <c:barChart>
        <c:barDir val="bar"/>
        <c:grouping val="clustered"/>
        <c:varyColors val="1"/>
        <c:ser>
          <c:idx val="0"/>
          <c:order val="0"/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pafiliad_activideconsinmicro!$B$27:$B$45</c:f>
              <c:strCache>
                <c:ptCount val="19"/>
                <c:pt idx="0">
                  <c:v>Artes y recreación</c:v>
                </c:pt>
                <c:pt idx="1">
                  <c:v>Agua, alcantarillado y saneamiento</c:v>
                </c:pt>
                <c:pt idx="2">
                  <c:v>Actividades inmobiliarias</c:v>
                </c:pt>
                <c:pt idx="3">
                  <c:v>Suministro electricidad, gas</c:v>
                </c:pt>
                <c:pt idx="4">
                  <c:v>Otros servicios</c:v>
                </c:pt>
                <c:pt idx="5">
                  <c:v>Minas y canteras</c:v>
                </c:pt>
                <c:pt idx="6">
                  <c:v>Información y comunicación</c:v>
                </c:pt>
                <c:pt idx="7">
                  <c:v>Actividades financieras y de seguros</c:v>
                </c:pt>
                <c:pt idx="8">
                  <c:v>Alojamiento y comidas</c:v>
                </c:pt>
                <c:pt idx="9">
                  <c:v>Transporte y almacenamiento</c:v>
                </c:pt>
                <c:pt idx="10">
                  <c:v>Profesionales, científicos y técnicos</c:v>
                </c:pt>
                <c:pt idx="11">
                  <c:v>Salud y asistencia social</c:v>
                </c:pt>
                <c:pt idx="12">
                  <c:v>Construcción</c:v>
                </c:pt>
                <c:pt idx="13">
                  <c:v>Servicios administrativos y de apoyo</c:v>
                </c:pt>
                <c:pt idx="14">
                  <c:v>Agricultura y ganadería</c:v>
                </c:pt>
                <c:pt idx="15">
                  <c:v>Enseñanza</c:v>
                </c:pt>
                <c:pt idx="16">
                  <c:v>Manufacturas</c:v>
                </c:pt>
                <c:pt idx="17">
                  <c:v>Administración pública y defensa</c:v>
                </c:pt>
                <c:pt idx="18">
                  <c:v>Comercio</c:v>
                </c:pt>
              </c:strCache>
            </c:strRef>
          </c:cat>
          <c:val>
            <c:numRef>
              <c:f>pafiliad_activideconsinmicro!$D$27:$D$45</c:f>
              <c:numCache>
                <c:formatCode>0.0%</c:formatCode>
                <c:ptCount val="19"/>
                <c:pt idx="0">
                  <c:v>4.6366006445001081E-3</c:v>
                </c:pt>
                <c:pt idx="1">
                  <c:v>6.7384141732852879E-3</c:v>
                </c:pt>
                <c:pt idx="2">
                  <c:v>8.6556884742431377E-3</c:v>
                </c:pt>
                <c:pt idx="3">
                  <c:v>8.8276168208977577E-3</c:v>
                </c:pt>
                <c:pt idx="4">
                  <c:v>1.2440213914173744E-2</c:v>
                </c:pt>
                <c:pt idx="5">
                  <c:v>1.6760281441238783E-2</c:v>
                </c:pt>
                <c:pt idx="6">
                  <c:v>1.9484231774544402E-2</c:v>
                </c:pt>
                <c:pt idx="7">
                  <c:v>2.7902415320034787E-2</c:v>
                </c:pt>
                <c:pt idx="8">
                  <c:v>2.9066820014981704E-2</c:v>
                </c:pt>
                <c:pt idx="9">
                  <c:v>3.349155785578032E-2</c:v>
                </c:pt>
                <c:pt idx="10">
                  <c:v>4.092861484603378E-2</c:v>
                </c:pt>
                <c:pt idx="11">
                  <c:v>4.2870690546631299E-2</c:v>
                </c:pt>
                <c:pt idx="12">
                  <c:v>5.6522810141502518E-2</c:v>
                </c:pt>
                <c:pt idx="13">
                  <c:v>5.9037840210047064E-2</c:v>
                </c:pt>
                <c:pt idx="14">
                  <c:v>7.5409286148460403E-2</c:v>
                </c:pt>
                <c:pt idx="15">
                  <c:v>7.8115581248124163E-2</c:v>
                </c:pt>
                <c:pt idx="16">
                  <c:v>0.1367868651787508</c:v>
                </c:pt>
                <c:pt idx="17">
                  <c:v>0.16390614477796067</c:v>
                </c:pt>
                <c:pt idx="18">
                  <c:v>0.17841832646880978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4"/>
        <c:axId val="198179792"/>
        <c:axId val="215535584"/>
      </c:barChart>
      <c:catAx>
        <c:axId val="198179792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000"/>
            </a:pPr>
            <a:endParaRPr lang="es-EC"/>
          </a:p>
        </c:txPr>
        <c:crossAx val="215535584"/>
        <c:crosses val="autoZero"/>
        <c:auto val="1"/>
        <c:lblAlgn val="ctr"/>
        <c:lblOffset val="100"/>
        <c:noMultiLvlLbl val="0"/>
      </c:catAx>
      <c:valAx>
        <c:axId val="215535584"/>
        <c:scaling>
          <c:orientation val="minMax"/>
        </c:scaling>
        <c:delete val="1"/>
        <c:axPos val="b"/>
        <c:numFmt formatCode="0.0%" sourceLinked="1"/>
        <c:majorTickMark val="out"/>
        <c:minorTickMark val="none"/>
        <c:tickLblPos val="nextTo"/>
        <c:crossAx val="19817979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5277446650071911"/>
          <c:y val="1.0797344370315719E-2"/>
          <c:w val="0.67572446905298811"/>
          <c:h val="0.97840531125936858"/>
        </c:manualLayout>
      </c:layout>
      <c:barChart>
        <c:barDir val="bar"/>
        <c:grouping val="clustered"/>
        <c:varyColors val="0"/>
        <c:ser>
          <c:idx val="0"/>
          <c:order val="0"/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pafiliad_provsinmicro!$B$33:$B$56</c:f>
              <c:strCache>
                <c:ptCount val="24"/>
                <c:pt idx="0">
                  <c:v>Galápagos</c:v>
                </c:pt>
                <c:pt idx="1">
                  <c:v>Pastaza</c:v>
                </c:pt>
                <c:pt idx="2">
                  <c:v>Zamora Chinchipe</c:v>
                </c:pt>
                <c:pt idx="3">
                  <c:v>Napo</c:v>
                </c:pt>
                <c:pt idx="4">
                  <c:v>Bolívar</c:v>
                </c:pt>
                <c:pt idx="5">
                  <c:v>Morona Santiago</c:v>
                </c:pt>
                <c:pt idx="6">
                  <c:v>Carchi</c:v>
                </c:pt>
                <c:pt idx="7">
                  <c:v>Cañar</c:v>
                </c:pt>
                <c:pt idx="8">
                  <c:v>Sucumbíos</c:v>
                </c:pt>
                <c:pt idx="9">
                  <c:v>Orellana</c:v>
                </c:pt>
                <c:pt idx="10">
                  <c:v>Santa Elena</c:v>
                </c:pt>
                <c:pt idx="11">
                  <c:v>Santo Domingo de los Tsáchilas</c:v>
                </c:pt>
                <c:pt idx="12">
                  <c:v>Esmeraldas</c:v>
                </c:pt>
                <c:pt idx="13">
                  <c:v>Chimborazo</c:v>
                </c:pt>
                <c:pt idx="14">
                  <c:v>Cotopaxi</c:v>
                </c:pt>
                <c:pt idx="15">
                  <c:v>Imbabura</c:v>
                </c:pt>
                <c:pt idx="16">
                  <c:v>Loja</c:v>
                </c:pt>
                <c:pt idx="17">
                  <c:v>Los Ríos</c:v>
                </c:pt>
                <c:pt idx="18">
                  <c:v>Tungurahua</c:v>
                </c:pt>
                <c:pt idx="19">
                  <c:v>El Oro</c:v>
                </c:pt>
                <c:pt idx="20">
                  <c:v>Manabí</c:v>
                </c:pt>
                <c:pt idx="21">
                  <c:v>Azuay</c:v>
                </c:pt>
                <c:pt idx="22">
                  <c:v>Guayas</c:v>
                </c:pt>
                <c:pt idx="23">
                  <c:v>Pichincha</c:v>
                </c:pt>
              </c:strCache>
            </c:strRef>
          </c:cat>
          <c:val>
            <c:numRef>
              <c:f>pafiliad_provsinmicro!$D$33:$D$56</c:f>
              <c:numCache>
                <c:formatCode>0.0%</c:formatCode>
                <c:ptCount val="24"/>
                <c:pt idx="0">
                  <c:v>2.2888749328470615E-3</c:v>
                </c:pt>
                <c:pt idx="1">
                  <c:v>3.5629942939966385E-3</c:v>
                </c:pt>
                <c:pt idx="2">
                  <c:v>4.0245525449178624E-3</c:v>
                </c:pt>
                <c:pt idx="3">
                  <c:v>4.2919032257793376E-3</c:v>
                </c:pt>
                <c:pt idx="4">
                  <c:v>4.5483244762911301E-3</c:v>
                </c:pt>
                <c:pt idx="5">
                  <c:v>4.7513596631717815E-3</c:v>
                </c:pt>
                <c:pt idx="6">
                  <c:v>5.0489764588477603E-3</c:v>
                </c:pt>
                <c:pt idx="7">
                  <c:v>6.800627853737337E-3</c:v>
                </c:pt>
                <c:pt idx="8">
                  <c:v>6.8035703926776258E-3</c:v>
                </c:pt>
                <c:pt idx="9">
                  <c:v>7.0276237148461269E-3</c:v>
                </c:pt>
                <c:pt idx="10">
                  <c:v>7.8431273640147854E-3</c:v>
                </c:pt>
                <c:pt idx="11">
                  <c:v>1.3648756693225185E-2</c:v>
                </c:pt>
                <c:pt idx="12">
                  <c:v>1.4052725253457719E-2</c:v>
                </c:pt>
                <c:pt idx="13">
                  <c:v>1.4724464857257463E-2</c:v>
                </c:pt>
                <c:pt idx="14">
                  <c:v>1.5125911241255442E-2</c:v>
                </c:pt>
                <c:pt idx="15">
                  <c:v>1.7101195595607733E-2</c:v>
                </c:pt>
                <c:pt idx="16">
                  <c:v>1.9657841572022033E-2</c:v>
                </c:pt>
                <c:pt idx="17">
                  <c:v>2.0676800770777118E-2</c:v>
                </c:pt>
                <c:pt idx="18">
                  <c:v>2.456137253467788E-2</c:v>
                </c:pt>
                <c:pt idx="19">
                  <c:v>3.3225468263036163E-2</c:v>
                </c:pt>
                <c:pt idx="20">
                  <c:v>4.7649794148383086E-2</c:v>
                </c:pt>
                <c:pt idx="21">
                  <c:v>5.3606333688960228E-2</c:v>
                </c:pt>
                <c:pt idx="22">
                  <c:v>0.29057866289349077</c:v>
                </c:pt>
                <c:pt idx="23">
                  <c:v>0.37839705611589886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2"/>
        <c:axId val="215537152"/>
        <c:axId val="196448176"/>
      </c:barChart>
      <c:catAx>
        <c:axId val="215537152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crossAx val="196448176"/>
        <c:crosses val="autoZero"/>
        <c:auto val="1"/>
        <c:lblAlgn val="ctr"/>
        <c:lblOffset val="100"/>
        <c:noMultiLvlLbl val="0"/>
      </c:catAx>
      <c:valAx>
        <c:axId val="196448176"/>
        <c:scaling>
          <c:orientation val="minMax"/>
        </c:scaling>
        <c:delete val="1"/>
        <c:axPos val="b"/>
        <c:numFmt formatCode="0.0%" sourceLinked="1"/>
        <c:majorTickMark val="out"/>
        <c:minorTickMark val="none"/>
        <c:tickLblPos val="nextTo"/>
        <c:crossAx val="21553715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836543955433524"/>
          <c:y val="9.9263396021131753E-2"/>
          <c:w val="0.32368840631464235"/>
          <c:h val="0.90073660397886823"/>
        </c:manualLayout>
      </c:layout>
      <c:pieChart>
        <c:varyColors val="1"/>
        <c:ser>
          <c:idx val="0"/>
          <c:order val="0"/>
          <c:explosion val="2"/>
          <c:dLbls>
            <c:dLbl>
              <c:idx val="0"/>
              <c:layout>
                <c:manualLayout>
                  <c:x val="-0.148336832895888"/>
                  <c:y val="-2.342774861475649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/>
                </a:pPr>
                <a:endParaRPr lang="es-EC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pafiliad_formainstisinmicro!$B$27:$B$33</c:f>
              <c:strCache>
                <c:ptCount val="7"/>
                <c:pt idx="0">
                  <c:v>Sociedad con fines de lucro</c:v>
                </c:pt>
                <c:pt idx="1">
                  <c:v>Institución Pública</c:v>
                </c:pt>
                <c:pt idx="2">
                  <c:v>Persona Natural obligado a llevar contabilidad</c:v>
                </c:pt>
                <c:pt idx="3">
                  <c:v>Sociedad sin fines de lucro</c:v>
                </c:pt>
                <c:pt idx="4">
                  <c:v>Persona Natural no obligado a llevar contabilidad</c:v>
                </c:pt>
                <c:pt idx="5">
                  <c:v>Empresa Pública</c:v>
                </c:pt>
                <c:pt idx="6">
                  <c:v>Otros sectores institucionales*</c:v>
                </c:pt>
              </c:strCache>
            </c:strRef>
          </c:cat>
          <c:val>
            <c:numRef>
              <c:f>pafiliad_formainstisinmicro!$D$27:$D$33</c:f>
              <c:numCache>
                <c:formatCode>0.0%</c:formatCode>
                <c:ptCount val="7"/>
                <c:pt idx="0">
                  <c:v>0.5419580831124331</c:v>
                </c:pt>
                <c:pt idx="1">
                  <c:v>0.24032430142023808</c:v>
                </c:pt>
                <c:pt idx="2">
                  <c:v>9.7929377383981678E-2</c:v>
                </c:pt>
                <c:pt idx="3">
                  <c:v>5.076552252345435E-2</c:v>
                </c:pt>
                <c:pt idx="4">
                  <c:v>3.4027099942914793E-2</c:v>
                </c:pt>
                <c:pt idx="5">
                  <c:v>2.523227141306612E-2</c:v>
                </c:pt>
                <c:pt idx="6">
                  <c:v>9.7633442039129319E-3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1872672216314595"/>
          <c:y val="8.1030183727034119E-2"/>
          <c:w val="0.36867547124393585"/>
          <c:h val="0.7870137066200058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102376882366604"/>
          <c:y val="4.8513848356368051E-2"/>
          <c:w val="0.39820891113108642"/>
          <c:h val="0.92628232659728726"/>
        </c:manualLayout>
      </c:layout>
      <c:pie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-0.1242908952259346"/>
                  <c:y val="7.8584512600260628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/>
                </a:pPr>
                <a:endParaRPr lang="es-EC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empresas_tamaño!$B$12:$B$16</c:f>
              <c:strCache>
                <c:ptCount val="5"/>
                <c:pt idx="0">
                  <c:v>Microempresa</c:v>
                </c:pt>
                <c:pt idx="1">
                  <c:v>Pequeña empresa</c:v>
                </c:pt>
                <c:pt idx="2">
                  <c:v>Mediana empresa "A"</c:v>
                </c:pt>
                <c:pt idx="3">
                  <c:v>Mediana empresa "B"</c:v>
                </c:pt>
                <c:pt idx="4">
                  <c:v>Grande empresa</c:v>
                </c:pt>
              </c:strCache>
            </c:strRef>
          </c:cat>
          <c:val>
            <c:numRef>
              <c:f>empresas_tamaño!$D$12:$D$16</c:f>
              <c:numCache>
                <c:formatCode>0.0%</c:formatCode>
                <c:ptCount val="5"/>
                <c:pt idx="0">
                  <c:v>0.90172987658301362</c:v>
                </c:pt>
                <c:pt idx="1">
                  <c:v>7.7206736490747288E-2</c:v>
                </c:pt>
                <c:pt idx="2">
                  <c:v>9.3985140651744094E-3</c:v>
                </c:pt>
                <c:pt idx="3">
                  <c:v>6.6236469411268262E-3</c:v>
                </c:pt>
                <c:pt idx="4">
                  <c:v>5.0412259199377925E-3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272"/>
      </c:pieChart>
    </c:plotArea>
    <c:legend>
      <c:legendPos val="r"/>
      <c:layout>
        <c:manualLayout>
          <c:xMode val="edge"/>
          <c:yMode val="edge"/>
          <c:x val="0.68213475017927305"/>
          <c:y val="0.28924325018813207"/>
          <c:w val="0.21364703164294876"/>
          <c:h val="0.4215131325367546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099641102679411"/>
          <c:y val="3.1052989005744911E-2"/>
          <c:w val="0.36893152222852432"/>
          <c:h val="0.92644384486904174"/>
        </c:manualLayout>
      </c:layout>
      <c:pieChart>
        <c:varyColors val="1"/>
        <c:ser>
          <c:idx val="0"/>
          <c:order val="0"/>
          <c:explosion val="4"/>
          <c:dLbls>
            <c:dLbl>
              <c:idx val="0"/>
              <c:layout>
                <c:manualLayout>
                  <c:x val="3.7493348692250572E-2"/>
                  <c:y val="0.2424242424242424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0.10717195780463748"/>
                  <c:y val="-0.18356478167501789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/>
                </a:pPr>
                <a:endParaRPr lang="es-EC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empresas_sectorecon!$B$13:$B$18</c:f>
              <c:strCache>
                <c:ptCount val="6"/>
                <c:pt idx="0">
                  <c:v>Servicios</c:v>
                </c:pt>
                <c:pt idx="1">
                  <c:v>Comercio</c:v>
                </c:pt>
                <c:pt idx="2">
                  <c:v>Agricultura, ganadería, silvicultura y pesca</c:v>
                </c:pt>
                <c:pt idx="3">
                  <c:v>Industrias Manufactureras</c:v>
                </c:pt>
                <c:pt idx="4">
                  <c:v>Construcción</c:v>
                </c:pt>
                <c:pt idx="5">
                  <c:v>Explotación de Minas y Canteras</c:v>
                </c:pt>
              </c:strCache>
            </c:strRef>
          </c:cat>
          <c:val>
            <c:numRef>
              <c:f>empresas_sectorecon!$D$13:$D$18</c:f>
              <c:numCache>
                <c:formatCode>0.0%</c:formatCode>
                <c:ptCount val="6"/>
                <c:pt idx="0">
                  <c:v>0.40777033914779215</c:v>
                </c:pt>
                <c:pt idx="1">
                  <c:v>0.36575380136645314</c:v>
                </c:pt>
                <c:pt idx="2">
                  <c:v>0.10614429783178687</c:v>
                </c:pt>
                <c:pt idx="3">
                  <c:v>8.0715325421623338E-2</c:v>
                </c:pt>
                <c:pt idx="4">
                  <c:v>3.5286210771368016E-2</c:v>
                </c:pt>
                <c:pt idx="5">
                  <c:v>4.330025460976431E-3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272"/>
      </c:pieChart>
    </c:plotArea>
    <c:legend>
      <c:legendPos val="r"/>
      <c:layout>
        <c:manualLayout>
          <c:xMode val="edge"/>
          <c:yMode val="edge"/>
          <c:x val="0.57547352759249037"/>
          <c:y val="0.23879375217957896"/>
          <c:w val="0.41096711637160005"/>
          <c:h val="0.58279206357946522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7482678015934739"/>
          <c:y val="3.3447354414823334E-2"/>
          <c:w val="0.60785123577539002"/>
          <c:h val="0.93310529117035335"/>
        </c:manualLayout>
      </c:layout>
      <c:barChart>
        <c:barDir val="bar"/>
        <c:grouping val="clustered"/>
        <c:varyColors val="1"/>
        <c:ser>
          <c:idx val="0"/>
          <c:order val="0"/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empresas_activecon!$B$27:$B$45</c:f>
              <c:strCache>
                <c:ptCount val="19"/>
                <c:pt idx="0">
                  <c:v>Suministro electricidad, gas</c:v>
                </c:pt>
                <c:pt idx="1">
                  <c:v>Agua, alcantarillado y saneamiento</c:v>
                </c:pt>
                <c:pt idx="2">
                  <c:v>Administración pública y defensa</c:v>
                </c:pt>
                <c:pt idx="3">
                  <c:v>Actividades financieras y de seguros</c:v>
                </c:pt>
                <c:pt idx="4">
                  <c:v>Minas y canteras</c:v>
                </c:pt>
                <c:pt idx="5">
                  <c:v>Artes y recreación</c:v>
                </c:pt>
                <c:pt idx="6">
                  <c:v>Información y comunicación</c:v>
                </c:pt>
                <c:pt idx="7">
                  <c:v>Enseñanza</c:v>
                </c:pt>
                <c:pt idx="8">
                  <c:v>Salud y asistencia social</c:v>
                </c:pt>
                <c:pt idx="9">
                  <c:v>Actividades inmobiliarias</c:v>
                </c:pt>
                <c:pt idx="10">
                  <c:v>Servicios administrativos y de apoyo</c:v>
                </c:pt>
                <c:pt idx="11">
                  <c:v>Construcción</c:v>
                </c:pt>
                <c:pt idx="12">
                  <c:v>Profesionales, científicos y técnicos</c:v>
                </c:pt>
                <c:pt idx="13">
                  <c:v>Otros servicios</c:v>
                </c:pt>
                <c:pt idx="14">
                  <c:v>Alojamiento y comidas</c:v>
                </c:pt>
                <c:pt idx="15">
                  <c:v>Manufacturas</c:v>
                </c:pt>
                <c:pt idx="16">
                  <c:v>Transporte y almacenamiento</c:v>
                </c:pt>
                <c:pt idx="17">
                  <c:v>Agricultura y ganadería</c:v>
                </c:pt>
                <c:pt idx="18">
                  <c:v>Comercio</c:v>
                </c:pt>
              </c:strCache>
            </c:strRef>
          </c:cat>
          <c:val>
            <c:numRef>
              <c:f>empresas_activecon!$D$27:$D$45</c:f>
              <c:numCache>
                <c:formatCode>0.0%</c:formatCode>
                <c:ptCount val="19"/>
                <c:pt idx="0">
                  <c:v>3.3663488390837839E-4</c:v>
                </c:pt>
                <c:pt idx="1">
                  <c:v>6.2467106978773032E-4</c:v>
                </c:pt>
                <c:pt idx="2">
                  <c:v>2.9574085751810004E-3</c:v>
                </c:pt>
                <c:pt idx="3">
                  <c:v>3.1470620309040302E-3</c:v>
                </c:pt>
                <c:pt idx="4">
                  <c:v>4.330025460976431E-3</c:v>
                </c:pt>
                <c:pt idx="5">
                  <c:v>6.6947669870229621E-3</c:v>
                </c:pt>
                <c:pt idx="6">
                  <c:v>9.4340740881224787E-3</c:v>
                </c:pt>
                <c:pt idx="7">
                  <c:v>1.4501377358222189E-2</c:v>
                </c:pt>
                <c:pt idx="8">
                  <c:v>2.1068128262632106E-2</c:v>
                </c:pt>
                <c:pt idx="9">
                  <c:v>2.2240423685820087E-2</c:v>
                </c:pt>
                <c:pt idx="10">
                  <c:v>2.8406531665015101E-2</c:v>
                </c:pt>
                <c:pt idx="11">
                  <c:v>3.5286210771368016E-2</c:v>
                </c:pt>
                <c:pt idx="12">
                  <c:v>5.3702746656172501E-2</c:v>
                </c:pt>
                <c:pt idx="13">
                  <c:v>6.6049186623741762E-2</c:v>
                </c:pt>
                <c:pt idx="14">
                  <c:v>7.5228413880736422E-2</c:v>
                </c:pt>
                <c:pt idx="15">
                  <c:v>8.0715325421623338E-2</c:v>
                </c:pt>
                <c:pt idx="16">
                  <c:v>0.10337891338052543</c:v>
                </c:pt>
                <c:pt idx="17">
                  <c:v>0.10614429783178687</c:v>
                </c:pt>
                <c:pt idx="18">
                  <c:v>0.36575380136645314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4"/>
        <c:axId val="195058152"/>
        <c:axId val="195058544"/>
      </c:barChart>
      <c:catAx>
        <c:axId val="195058152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>
                <a:latin typeface="+mn-lt"/>
              </a:defRPr>
            </a:pPr>
            <a:endParaRPr lang="es-EC"/>
          </a:p>
        </c:txPr>
        <c:crossAx val="195058544"/>
        <c:crosses val="autoZero"/>
        <c:auto val="1"/>
        <c:lblAlgn val="ctr"/>
        <c:lblOffset val="100"/>
        <c:noMultiLvlLbl val="0"/>
      </c:catAx>
      <c:valAx>
        <c:axId val="195058544"/>
        <c:scaling>
          <c:orientation val="minMax"/>
        </c:scaling>
        <c:delete val="1"/>
        <c:axPos val="b"/>
        <c:numFmt formatCode="0.0%" sourceLinked="1"/>
        <c:majorTickMark val="out"/>
        <c:minorTickMark val="none"/>
        <c:tickLblPos val="nextTo"/>
        <c:crossAx val="195058152"/>
        <c:crosses val="autoZero"/>
        <c:crossBetween val="between"/>
      </c:valAx>
      <c:spPr>
        <a:noFill/>
      </c:spPr>
    </c:plotArea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416266879437638"/>
          <c:y val="5.4192808986136043E-2"/>
          <c:w val="0.47950642569296054"/>
          <c:h val="0.9458071910138639"/>
        </c:manualLayout>
      </c:layout>
      <c:pieChart>
        <c:varyColors val="1"/>
        <c:ser>
          <c:idx val="0"/>
          <c:order val="0"/>
          <c:explosion val="15"/>
          <c:dLbls>
            <c:dLbl>
              <c:idx val="0"/>
              <c:layout>
                <c:manualLayout>
                  <c:x val="-0.18159024978337038"/>
                  <c:y val="2.9892172797563565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1875949716811714E-2"/>
                  <c:y val="3.696906203258183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0111140413668387E-2"/>
                  <c:y val="-6.715675328171759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/>
                </a:pPr>
                <a:endParaRPr lang="es-EC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empresas_comerext!$B$13:$B$16</c:f>
              <c:strCache>
                <c:ptCount val="4"/>
                <c:pt idx="0">
                  <c:v>Mercado interno</c:v>
                </c:pt>
                <c:pt idx="1">
                  <c:v>Importador</c:v>
                </c:pt>
                <c:pt idx="2">
                  <c:v>Importador y Exportador</c:v>
                </c:pt>
                <c:pt idx="3">
                  <c:v>Exportador</c:v>
                </c:pt>
              </c:strCache>
            </c:strRef>
          </c:cat>
          <c:val>
            <c:numRef>
              <c:f>empresas_comerext!$D$13:$D$16</c:f>
              <c:numCache>
                <c:formatCode>0.0%</c:formatCode>
                <c:ptCount val="4"/>
                <c:pt idx="0">
                  <c:v>0.95960736993328932</c:v>
                </c:pt>
                <c:pt idx="1">
                  <c:v>3.2954658600073017E-2</c:v>
                </c:pt>
                <c:pt idx="2">
                  <c:v>4.3987748386760291E-3</c:v>
                </c:pt>
                <c:pt idx="3">
                  <c:v>3.0391966279615574E-3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273"/>
      </c:pieChart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9765336384045415"/>
          <c:y val="3.0397226693682555E-2"/>
          <c:w val="0.65653090597541219"/>
          <c:h val="0.93920554661263489"/>
        </c:manualLayout>
      </c:layout>
      <c:barChart>
        <c:barDir val="bar"/>
        <c:grouping val="clustered"/>
        <c:varyColors val="0"/>
        <c:ser>
          <c:idx val="0"/>
          <c:order val="0"/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partic_provinc!$B$34:$B$57</c:f>
              <c:strCache>
                <c:ptCount val="24"/>
                <c:pt idx="0">
                  <c:v>Galápagos</c:v>
                </c:pt>
                <c:pt idx="1">
                  <c:v>Pastaza</c:v>
                </c:pt>
                <c:pt idx="2">
                  <c:v>Morona Santiago</c:v>
                </c:pt>
                <c:pt idx="3">
                  <c:v>Napo</c:v>
                </c:pt>
                <c:pt idx="4">
                  <c:v>Zamora Chinchipe</c:v>
                </c:pt>
                <c:pt idx="5">
                  <c:v>Orellana</c:v>
                </c:pt>
                <c:pt idx="6">
                  <c:v>Sucumbíos</c:v>
                </c:pt>
                <c:pt idx="7">
                  <c:v>Carchi</c:v>
                </c:pt>
                <c:pt idx="8">
                  <c:v>Santa Elena</c:v>
                </c:pt>
                <c:pt idx="9">
                  <c:v>Bolívar</c:v>
                </c:pt>
                <c:pt idx="10">
                  <c:v>Cañar</c:v>
                </c:pt>
                <c:pt idx="11">
                  <c:v>Esmeraldas</c:v>
                </c:pt>
                <c:pt idx="12">
                  <c:v>Santo Domingo de los Tsáchilas</c:v>
                </c:pt>
                <c:pt idx="13">
                  <c:v>Cotopaxi</c:v>
                </c:pt>
                <c:pt idx="14">
                  <c:v>Imbabura</c:v>
                </c:pt>
                <c:pt idx="15">
                  <c:v>Chimborazo</c:v>
                </c:pt>
                <c:pt idx="16">
                  <c:v>Loja</c:v>
                </c:pt>
                <c:pt idx="17">
                  <c:v>Los Ríos</c:v>
                </c:pt>
                <c:pt idx="18">
                  <c:v>El Oro</c:v>
                </c:pt>
                <c:pt idx="19">
                  <c:v>Tungurahua</c:v>
                </c:pt>
                <c:pt idx="20">
                  <c:v>Azuay</c:v>
                </c:pt>
                <c:pt idx="21">
                  <c:v>Manabí</c:v>
                </c:pt>
                <c:pt idx="22">
                  <c:v>Guayas</c:v>
                </c:pt>
                <c:pt idx="23">
                  <c:v>Pichincha</c:v>
                </c:pt>
              </c:strCache>
            </c:strRef>
          </c:cat>
          <c:val>
            <c:numRef>
              <c:f>partic_provinc!$D$34:$D$57</c:f>
              <c:numCache>
                <c:formatCode>0.0%</c:formatCode>
                <c:ptCount val="24"/>
                <c:pt idx="0">
                  <c:v>3.4042795302283903E-3</c:v>
                </c:pt>
                <c:pt idx="1">
                  <c:v>7.7900156938234613E-3</c:v>
                </c:pt>
                <c:pt idx="2">
                  <c:v>8.2534813262466165E-3</c:v>
                </c:pt>
                <c:pt idx="3">
                  <c:v>8.866299055051657E-3</c:v>
                </c:pt>
                <c:pt idx="4">
                  <c:v>9.2704979825613647E-3</c:v>
                </c:pt>
                <c:pt idx="5">
                  <c:v>9.3759927173073E-3</c:v>
                </c:pt>
                <c:pt idx="6">
                  <c:v>1.1449142055179672E-2</c:v>
                </c:pt>
                <c:pt idx="7">
                  <c:v>1.2622622812465921E-2</c:v>
                </c:pt>
                <c:pt idx="8">
                  <c:v>1.3391904642242462E-2</c:v>
                </c:pt>
                <c:pt idx="9">
                  <c:v>1.3943084997937519E-2</c:v>
                </c:pt>
                <c:pt idx="10">
                  <c:v>1.8466319916931786E-2</c:v>
                </c:pt>
                <c:pt idx="11">
                  <c:v>2.1541076567841412E-2</c:v>
                </c:pt>
                <c:pt idx="12">
                  <c:v>2.6723357245473207E-2</c:v>
                </c:pt>
                <c:pt idx="13">
                  <c:v>3.0579249067142066E-2</c:v>
                </c:pt>
                <c:pt idx="14">
                  <c:v>3.2345396873562783E-2</c:v>
                </c:pt>
                <c:pt idx="15">
                  <c:v>3.3747647111814938E-2</c:v>
                </c:pt>
                <c:pt idx="16">
                  <c:v>3.393492989934143E-2</c:v>
                </c:pt>
                <c:pt idx="17">
                  <c:v>3.4719621072395464E-2</c:v>
                </c:pt>
                <c:pt idx="18">
                  <c:v>4.936086785421339E-2</c:v>
                </c:pt>
                <c:pt idx="19">
                  <c:v>5.1012038253102021E-2</c:v>
                </c:pt>
                <c:pt idx="20">
                  <c:v>5.8112189501732955E-2</c:v>
                </c:pt>
                <c:pt idx="21">
                  <c:v>8.2512291914599037E-2</c:v>
                </c:pt>
                <c:pt idx="22">
                  <c:v>0.18957877967483916</c:v>
                </c:pt>
                <c:pt idx="23">
                  <c:v>0.23899772889986776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1"/>
        <c:axId val="195847560"/>
        <c:axId val="195847952"/>
      </c:barChart>
      <c:catAx>
        <c:axId val="195847560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crossAx val="195847952"/>
        <c:crosses val="autoZero"/>
        <c:auto val="1"/>
        <c:lblAlgn val="ctr"/>
        <c:lblOffset val="100"/>
        <c:noMultiLvlLbl val="0"/>
      </c:catAx>
      <c:valAx>
        <c:axId val="195847952"/>
        <c:scaling>
          <c:orientation val="minMax"/>
        </c:scaling>
        <c:delete val="1"/>
        <c:axPos val="b"/>
        <c:numFmt formatCode="0.0%" sourceLinked="1"/>
        <c:majorTickMark val="out"/>
        <c:minorTickMark val="none"/>
        <c:tickLblPos val="nextTo"/>
        <c:crossAx val="19584756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565113176848492"/>
          <c:y val="3.4549396238789998E-2"/>
          <c:w val="0.75051003141249228"/>
          <c:h val="0.94634505968364968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indicexc10000hab!$C$91</c:f>
              <c:strCache>
                <c:ptCount val="1"/>
                <c:pt idx="0">
                  <c:v>Pequeña, mediana y grande empresa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Pt>
            <c:idx val="17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solidFill>
                  <a:schemeClr val="tx1"/>
                </a:solidFill>
              </a:ln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/>
                </a:pPr>
                <a:endParaRPr lang="es-EC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indicexc10000hab!$B$92:$B$116</c:f>
              <c:strCache>
                <c:ptCount val="25"/>
                <c:pt idx="0">
                  <c:v>Galápagos</c:v>
                </c:pt>
                <c:pt idx="1">
                  <c:v>Tungurahua</c:v>
                </c:pt>
                <c:pt idx="2">
                  <c:v>Zamora Chinchipe</c:v>
                </c:pt>
                <c:pt idx="3">
                  <c:v>Pastaza</c:v>
                </c:pt>
                <c:pt idx="4">
                  <c:v>Pichincha</c:v>
                </c:pt>
                <c:pt idx="5">
                  <c:v>Napo</c:v>
                </c:pt>
                <c:pt idx="6">
                  <c:v>Cañar</c:v>
                </c:pt>
                <c:pt idx="7">
                  <c:v>Imbabura</c:v>
                </c:pt>
                <c:pt idx="8">
                  <c:v>Bolívar</c:v>
                </c:pt>
                <c:pt idx="9">
                  <c:v>El Oro</c:v>
                </c:pt>
                <c:pt idx="10">
                  <c:v>Azuay</c:v>
                </c:pt>
                <c:pt idx="11">
                  <c:v>Carchi</c:v>
                </c:pt>
                <c:pt idx="12">
                  <c:v>Loja</c:v>
                </c:pt>
                <c:pt idx="13">
                  <c:v>Chimborazo</c:v>
                </c:pt>
                <c:pt idx="14">
                  <c:v>Cotopaxi</c:v>
                </c:pt>
                <c:pt idx="15">
                  <c:v>Santo Domingo de los Tsáchilas</c:v>
                </c:pt>
                <c:pt idx="16">
                  <c:v>Orellana</c:v>
                </c:pt>
                <c:pt idx="17">
                  <c:v>Nacional</c:v>
                </c:pt>
                <c:pt idx="18">
                  <c:v>Manabí</c:v>
                </c:pt>
                <c:pt idx="19">
                  <c:v>Sucumbíos</c:v>
                </c:pt>
                <c:pt idx="20">
                  <c:v>Morona Santiago</c:v>
                </c:pt>
                <c:pt idx="21">
                  <c:v>Guayas</c:v>
                </c:pt>
                <c:pt idx="22">
                  <c:v>Los Ríos</c:v>
                </c:pt>
                <c:pt idx="23">
                  <c:v>Santa Elena</c:v>
                </c:pt>
                <c:pt idx="24">
                  <c:v>Esmeraldas</c:v>
                </c:pt>
              </c:strCache>
            </c:strRef>
          </c:cat>
          <c:val>
            <c:numRef>
              <c:f>indicexc10000hab!$C$92:$C$116</c:f>
              <c:numCache>
                <c:formatCode>###0</c:formatCode>
                <c:ptCount val="25"/>
                <c:pt idx="0">
                  <c:v>112.09357376592634</c:v>
                </c:pt>
                <c:pt idx="1">
                  <c:v>61.234641415168326</c:v>
                </c:pt>
                <c:pt idx="2">
                  <c:v>33.265851178086358</c:v>
                </c:pt>
                <c:pt idx="3">
                  <c:v>38.004799522107668</c:v>
                </c:pt>
                <c:pt idx="4">
                  <c:v>88.857855099409576</c:v>
                </c:pt>
                <c:pt idx="5">
                  <c:v>33.371642616949728</c:v>
                </c:pt>
                <c:pt idx="6">
                  <c:v>31.552451519126457</c:v>
                </c:pt>
                <c:pt idx="7">
                  <c:v>43.247627988370084</c:v>
                </c:pt>
                <c:pt idx="8">
                  <c:v>20.085551426024065</c:v>
                </c:pt>
                <c:pt idx="9">
                  <c:v>65.673614810365933</c:v>
                </c:pt>
                <c:pt idx="10">
                  <c:v>59.170854429147575</c:v>
                </c:pt>
                <c:pt idx="11">
                  <c:v>41.968714231209461</c:v>
                </c:pt>
                <c:pt idx="12">
                  <c:v>37.915349594624104</c:v>
                </c:pt>
                <c:pt idx="13">
                  <c:v>31.707047017021146</c:v>
                </c:pt>
                <c:pt idx="14">
                  <c:v>40.494898219422026</c:v>
                </c:pt>
                <c:pt idx="15">
                  <c:v>53.648460252695195</c:v>
                </c:pt>
                <c:pt idx="16">
                  <c:v>55.326337894503041</c:v>
                </c:pt>
                <c:pt idx="17">
                  <c:v>51.726829431427277</c:v>
                </c:pt>
                <c:pt idx="18">
                  <c:v>30.298122731014754</c:v>
                </c:pt>
                <c:pt idx="19">
                  <c:v>44.254844111314888</c:v>
                </c:pt>
                <c:pt idx="20">
                  <c:v>26.475791052119821</c:v>
                </c:pt>
                <c:pt idx="21">
                  <c:v>52.060545664283772</c:v>
                </c:pt>
                <c:pt idx="22">
                  <c:v>26.041971739247582</c:v>
                </c:pt>
                <c:pt idx="23">
                  <c:v>22.189011590763894</c:v>
                </c:pt>
                <c:pt idx="24">
                  <c:v>24.098915633472938</c:v>
                </c:pt>
              </c:numCache>
            </c:numRef>
          </c:val>
        </c:ser>
        <c:ser>
          <c:idx val="1"/>
          <c:order val="1"/>
          <c:tx>
            <c:strRef>
              <c:f>indicexc10000hab!$D$91</c:f>
              <c:strCache>
                <c:ptCount val="1"/>
                <c:pt idx="0">
                  <c:v>Microempresa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invertIfNegative val="0"/>
          <c:dPt>
            <c:idx val="17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c:spPr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indicexc10000hab!$B$92:$B$116</c:f>
              <c:strCache>
                <c:ptCount val="25"/>
                <c:pt idx="0">
                  <c:v>Galápagos</c:v>
                </c:pt>
                <c:pt idx="1">
                  <c:v>Tungurahua</c:v>
                </c:pt>
                <c:pt idx="2">
                  <c:v>Zamora Chinchipe</c:v>
                </c:pt>
                <c:pt idx="3">
                  <c:v>Pastaza</c:v>
                </c:pt>
                <c:pt idx="4">
                  <c:v>Pichincha</c:v>
                </c:pt>
                <c:pt idx="5">
                  <c:v>Napo</c:v>
                </c:pt>
                <c:pt idx="6">
                  <c:v>Cañar</c:v>
                </c:pt>
                <c:pt idx="7">
                  <c:v>Imbabura</c:v>
                </c:pt>
                <c:pt idx="8">
                  <c:v>Bolívar</c:v>
                </c:pt>
                <c:pt idx="9">
                  <c:v>El Oro</c:v>
                </c:pt>
                <c:pt idx="10">
                  <c:v>Azuay</c:v>
                </c:pt>
                <c:pt idx="11">
                  <c:v>Carchi</c:v>
                </c:pt>
                <c:pt idx="12">
                  <c:v>Loja</c:v>
                </c:pt>
                <c:pt idx="13">
                  <c:v>Chimborazo</c:v>
                </c:pt>
                <c:pt idx="14">
                  <c:v>Cotopaxi</c:v>
                </c:pt>
                <c:pt idx="15">
                  <c:v>Santo Domingo de los Tsáchilas</c:v>
                </c:pt>
                <c:pt idx="16">
                  <c:v>Orellana</c:v>
                </c:pt>
                <c:pt idx="17">
                  <c:v>Nacional</c:v>
                </c:pt>
                <c:pt idx="18">
                  <c:v>Manabí</c:v>
                </c:pt>
                <c:pt idx="19">
                  <c:v>Sucumbíos</c:v>
                </c:pt>
                <c:pt idx="20">
                  <c:v>Morona Santiago</c:v>
                </c:pt>
                <c:pt idx="21">
                  <c:v>Guayas</c:v>
                </c:pt>
                <c:pt idx="22">
                  <c:v>Los Ríos</c:v>
                </c:pt>
                <c:pt idx="23">
                  <c:v>Santa Elena</c:v>
                </c:pt>
                <c:pt idx="24">
                  <c:v>Esmeraldas</c:v>
                </c:pt>
              </c:strCache>
            </c:strRef>
          </c:cat>
          <c:val>
            <c:numRef>
              <c:f>indicexc10000hab!$D$92:$D$116</c:f>
              <c:numCache>
                <c:formatCode>###0</c:formatCode>
                <c:ptCount val="25"/>
                <c:pt idx="0">
                  <c:v>887.69755622084529</c:v>
                </c:pt>
                <c:pt idx="1">
                  <c:v>720.05620588491593</c:v>
                </c:pt>
                <c:pt idx="2">
                  <c:v>710.08335471852342</c:v>
                </c:pt>
                <c:pt idx="3">
                  <c:v>638.87200931066093</c:v>
                </c:pt>
                <c:pt idx="4">
                  <c:v>608.46516929785241</c:v>
                </c:pt>
                <c:pt idx="5">
                  <c:v>603.41378282892776</c:v>
                </c:pt>
                <c:pt idx="6">
                  <c:v>582.12500443152408</c:v>
                </c:pt>
                <c:pt idx="7">
                  <c:v>578.53386439658391</c:v>
                </c:pt>
                <c:pt idx="8">
                  <c:v>569.10731995632273</c:v>
                </c:pt>
                <c:pt idx="9">
                  <c:v>562.73776881740707</c:v>
                </c:pt>
                <c:pt idx="10">
                  <c:v>556.60293229201341</c:v>
                </c:pt>
                <c:pt idx="11">
                  <c:v>555.52438449626322</c:v>
                </c:pt>
                <c:pt idx="12">
                  <c:v>546.30345747991487</c:v>
                </c:pt>
                <c:pt idx="13">
                  <c:v>541.4557057586037</c:v>
                </c:pt>
                <c:pt idx="14">
                  <c:v>531.62305592332132</c:v>
                </c:pt>
                <c:pt idx="15">
                  <c:v>494.87967416771897</c:v>
                </c:pt>
                <c:pt idx="16">
                  <c:v>477.07187712437656</c:v>
                </c:pt>
                <c:pt idx="17">
                  <c:v>474.64708394951515</c:v>
                </c:pt>
                <c:pt idx="18">
                  <c:v>439.43074618405603</c:v>
                </c:pt>
                <c:pt idx="19">
                  <c:v>437.11625867155726</c:v>
                </c:pt>
                <c:pt idx="20">
                  <c:v>381.38025562024814</c:v>
                </c:pt>
                <c:pt idx="21">
                  <c:v>345.30546998468793</c:v>
                </c:pt>
                <c:pt idx="22">
                  <c:v>317.09585741698316</c:v>
                </c:pt>
                <c:pt idx="23">
                  <c:v>300.03650634297708</c:v>
                </c:pt>
                <c:pt idx="24">
                  <c:v>283.66608352823027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33"/>
        <c:overlap val="100"/>
        <c:axId val="195849520"/>
        <c:axId val="195849912"/>
      </c:barChart>
      <c:catAx>
        <c:axId val="195849520"/>
        <c:scaling>
          <c:orientation val="maxMin"/>
        </c:scaling>
        <c:delete val="0"/>
        <c:axPos val="l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lang="es-ES" sz="900"/>
            </a:pPr>
            <a:endParaRPr lang="es-EC"/>
          </a:p>
        </c:txPr>
        <c:crossAx val="195849912"/>
        <c:crosses val="autoZero"/>
        <c:auto val="1"/>
        <c:lblAlgn val="ctr"/>
        <c:lblOffset val="100"/>
        <c:noMultiLvlLbl val="0"/>
      </c:catAx>
      <c:valAx>
        <c:axId val="195849912"/>
        <c:scaling>
          <c:orientation val="minMax"/>
        </c:scaling>
        <c:delete val="0"/>
        <c:axPos val="t"/>
        <c:numFmt formatCode="###0" sourceLinked="1"/>
        <c:majorTickMark val="out"/>
        <c:minorTickMark val="none"/>
        <c:tickLblPos val="nextTo"/>
        <c:txPr>
          <a:bodyPr/>
          <a:lstStyle/>
          <a:p>
            <a:pPr>
              <a:defRPr lang="es-ES"/>
            </a:pPr>
            <a:endParaRPr lang="es-EC"/>
          </a:p>
        </c:txPr>
        <c:crossAx val="19584952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5051887017371655"/>
          <c:y val="0.30947744113513831"/>
          <c:w val="0.24800412630589791"/>
          <c:h val="0.10752322675024949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622364710799329"/>
          <c:y val="5.3240740740740741E-2"/>
          <c:w val="0.42622578972706737"/>
          <c:h val="0.88657407407407407"/>
        </c:manualLayout>
      </c:layout>
      <c:pieChart>
        <c:varyColors val="1"/>
        <c:ser>
          <c:idx val="0"/>
          <c:order val="0"/>
          <c:explosion val="2"/>
          <c:dLbls>
            <c:dLbl>
              <c:idx val="0"/>
              <c:layout>
                <c:manualLayout>
                  <c:x val="2.0963857851773085E-2"/>
                  <c:y val="0.2060185185185185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5.7942057363996595E-2"/>
                  <c:y val="-0.23850393700787401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/>
                </a:pPr>
                <a:endParaRPr lang="es-EC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empresa_formainstituc!$B$26:$B$31</c:f>
              <c:strCache>
                <c:ptCount val="6"/>
                <c:pt idx="0">
                  <c:v>Régimen simplificado RISE</c:v>
                </c:pt>
                <c:pt idx="1">
                  <c:v>Persona Natural no obligado a llevar contabilidad</c:v>
                </c:pt>
                <c:pt idx="2">
                  <c:v>Sociedad con fines de lucro</c:v>
                </c:pt>
                <c:pt idx="3">
                  <c:v>Persona Natural obligado a llevar contabilidad</c:v>
                </c:pt>
                <c:pt idx="4">
                  <c:v>Sociedad sin fines de lucro</c:v>
                </c:pt>
                <c:pt idx="5">
                  <c:v>Otros sectores institucionales</c:v>
                </c:pt>
              </c:strCache>
            </c:strRef>
          </c:cat>
          <c:val>
            <c:numRef>
              <c:f>empresa_formainstituc!$D$26:$D$31</c:f>
              <c:numCache>
                <c:formatCode>0.0%</c:formatCode>
                <c:ptCount val="6"/>
                <c:pt idx="0">
                  <c:v>0.45651009193451264</c:v>
                </c:pt>
                <c:pt idx="1">
                  <c:v>0.38007500794173849</c:v>
                </c:pt>
                <c:pt idx="2">
                  <c:v>8.135540583468856E-2</c:v>
                </c:pt>
                <c:pt idx="3">
                  <c:v>5.8165529536155065E-2</c:v>
                </c:pt>
                <c:pt idx="4">
                  <c:v>1.3278112568808644E-2</c:v>
                </c:pt>
                <c:pt idx="5">
                  <c:v>1.061585218409661E-2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272"/>
      </c:pieChart>
    </c:plotArea>
    <c:legend>
      <c:legendPos val="r"/>
      <c:layout>
        <c:manualLayout>
          <c:xMode val="edge"/>
          <c:yMode val="edge"/>
          <c:x val="0.65442050750974756"/>
          <c:y val="0.1551042578011082"/>
          <c:w val="0.33298168589733412"/>
          <c:h val="0.7870137066200058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AA99831-779A-4DAF-84F3-740BC68B06C9}" type="doc">
      <dgm:prSet loTypeId="urn:microsoft.com/office/officeart/2005/8/layout/equation2" loCatId="process" qsTypeId="urn:microsoft.com/office/officeart/2005/8/quickstyle/simple1" qsCatId="simple" csTypeId="urn:microsoft.com/office/officeart/2005/8/colors/accent1_2" csCatId="accent1" phldr="1"/>
      <dgm:spPr/>
    </dgm:pt>
    <dgm:pt modelId="{01B99EE2-2031-46D0-B8BC-8B8353FC1C97}">
      <dgm:prSet phldrT="[Texto]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es-EC" dirty="0" smtClean="0"/>
            <a:t>SRI</a:t>
          </a:r>
          <a:endParaRPr lang="es-EC" dirty="0"/>
        </a:p>
      </dgm:t>
    </dgm:pt>
    <dgm:pt modelId="{0ED16201-CFA5-4708-900F-7B2D1F357F96}" type="parTrans" cxnId="{B7172D2C-6F6D-42D8-AB8D-E20111693476}">
      <dgm:prSet/>
      <dgm:spPr/>
      <dgm:t>
        <a:bodyPr/>
        <a:lstStyle/>
        <a:p>
          <a:endParaRPr lang="es-EC"/>
        </a:p>
      </dgm:t>
    </dgm:pt>
    <dgm:pt modelId="{8F092EEA-887B-408C-A1C1-F433FA2127D2}" type="sibTrans" cxnId="{B7172D2C-6F6D-42D8-AB8D-E20111693476}">
      <dgm:prSet/>
      <dgm:spPr/>
      <dgm:t>
        <a:bodyPr/>
        <a:lstStyle/>
        <a:p>
          <a:endParaRPr lang="es-EC"/>
        </a:p>
      </dgm:t>
    </dgm:pt>
    <dgm:pt modelId="{5F215583-8C3E-43E9-BE3E-30953F501B68}">
      <dgm:prSet phldrT="[Texto]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es-EC" dirty="0" smtClean="0"/>
            <a:t>IESS</a:t>
          </a:r>
          <a:endParaRPr lang="es-EC" dirty="0"/>
        </a:p>
      </dgm:t>
    </dgm:pt>
    <dgm:pt modelId="{ABF8345D-B028-4899-BEB1-A6BEC07D8593}" type="parTrans" cxnId="{2DABC4C8-D842-4849-8098-1F12874B8016}">
      <dgm:prSet/>
      <dgm:spPr/>
      <dgm:t>
        <a:bodyPr/>
        <a:lstStyle/>
        <a:p>
          <a:endParaRPr lang="es-EC"/>
        </a:p>
      </dgm:t>
    </dgm:pt>
    <dgm:pt modelId="{34DF5494-2585-4102-9519-219F8D16364A}" type="sibTrans" cxnId="{2DABC4C8-D842-4849-8098-1F12874B8016}">
      <dgm:prSet/>
      <dgm:spPr/>
      <dgm:t>
        <a:bodyPr/>
        <a:lstStyle/>
        <a:p>
          <a:endParaRPr lang="es-EC"/>
        </a:p>
      </dgm:t>
    </dgm:pt>
    <dgm:pt modelId="{55374077-9B7E-4109-9311-741406ADB5D8}">
      <dgm:prSet phldrT="[Texto]"/>
      <dgm:spPr/>
      <dgm:t>
        <a:bodyPr/>
        <a:lstStyle/>
        <a:p>
          <a:r>
            <a:rPr lang="es-EC" dirty="0" smtClean="0"/>
            <a:t>Directorio de Empresas</a:t>
          </a:r>
          <a:endParaRPr lang="es-EC" dirty="0"/>
        </a:p>
      </dgm:t>
    </dgm:pt>
    <dgm:pt modelId="{B2021AE7-12E0-44E9-9318-0C8615A2A495}" type="parTrans" cxnId="{74E5851D-222C-4392-9EF5-1EF7A0A51D8C}">
      <dgm:prSet/>
      <dgm:spPr/>
      <dgm:t>
        <a:bodyPr/>
        <a:lstStyle/>
        <a:p>
          <a:endParaRPr lang="es-EC"/>
        </a:p>
      </dgm:t>
    </dgm:pt>
    <dgm:pt modelId="{DD4C6987-A152-4C8D-AC4A-BFB3E1C2B828}" type="sibTrans" cxnId="{74E5851D-222C-4392-9EF5-1EF7A0A51D8C}">
      <dgm:prSet/>
      <dgm:spPr/>
      <dgm:t>
        <a:bodyPr/>
        <a:lstStyle/>
        <a:p>
          <a:endParaRPr lang="es-EC"/>
        </a:p>
      </dgm:t>
    </dgm:pt>
    <dgm:pt modelId="{1E55F520-9C58-458D-AA97-A71E8AABD412}" type="pres">
      <dgm:prSet presAssocID="{8AA99831-779A-4DAF-84F3-740BC68B06C9}" presName="Name0" presStyleCnt="0">
        <dgm:presLayoutVars>
          <dgm:dir/>
          <dgm:resizeHandles val="exact"/>
        </dgm:presLayoutVars>
      </dgm:prSet>
      <dgm:spPr/>
    </dgm:pt>
    <dgm:pt modelId="{FDD86E11-C7D0-4B61-B818-94F3D22FDF44}" type="pres">
      <dgm:prSet presAssocID="{8AA99831-779A-4DAF-84F3-740BC68B06C9}" presName="vNodes" presStyleCnt="0"/>
      <dgm:spPr/>
    </dgm:pt>
    <dgm:pt modelId="{C3B39AC7-54D3-479C-A72A-D9CDEAFF9F97}" type="pres">
      <dgm:prSet presAssocID="{01B99EE2-2031-46D0-B8BC-8B8353FC1C97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A021D503-6C21-4BDF-92D1-2809A1199C88}" type="pres">
      <dgm:prSet presAssocID="{8F092EEA-887B-408C-A1C1-F433FA2127D2}" presName="spacerT" presStyleCnt="0"/>
      <dgm:spPr/>
    </dgm:pt>
    <dgm:pt modelId="{7E44241B-A6BA-46CA-A315-02D2CFE4B6C0}" type="pres">
      <dgm:prSet presAssocID="{8F092EEA-887B-408C-A1C1-F433FA2127D2}" presName="sibTrans" presStyleLbl="sibTrans2D1" presStyleIdx="0" presStyleCnt="2"/>
      <dgm:spPr/>
      <dgm:t>
        <a:bodyPr/>
        <a:lstStyle/>
        <a:p>
          <a:endParaRPr lang="es-MX"/>
        </a:p>
      </dgm:t>
    </dgm:pt>
    <dgm:pt modelId="{D2194883-5345-42CE-9528-85B009E578C4}" type="pres">
      <dgm:prSet presAssocID="{8F092EEA-887B-408C-A1C1-F433FA2127D2}" presName="spacerB" presStyleCnt="0"/>
      <dgm:spPr/>
    </dgm:pt>
    <dgm:pt modelId="{B575FABD-151A-45E7-83EC-96E226B40C5E}" type="pres">
      <dgm:prSet presAssocID="{5F215583-8C3E-43E9-BE3E-30953F501B68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744D6D0A-F2C7-4AF1-9B2B-F23F10FC5B59}" type="pres">
      <dgm:prSet presAssocID="{8AA99831-779A-4DAF-84F3-740BC68B06C9}" presName="sibTransLast" presStyleLbl="sibTrans2D1" presStyleIdx="1" presStyleCnt="2" custAng="0" custScaleX="186552" custLinFactNeighborX="-33229" custLinFactNeighborY="-2367"/>
      <dgm:spPr/>
      <dgm:t>
        <a:bodyPr/>
        <a:lstStyle/>
        <a:p>
          <a:endParaRPr lang="es-MX"/>
        </a:p>
      </dgm:t>
    </dgm:pt>
    <dgm:pt modelId="{B1D7734B-7BB2-40AA-913E-465946C9AE72}" type="pres">
      <dgm:prSet presAssocID="{8AA99831-779A-4DAF-84F3-740BC68B06C9}" presName="connectorText" presStyleLbl="sibTrans2D1" presStyleIdx="1" presStyleCnt="2"/>
      <dgm:spPr/>
      <dgm:t>
        <a:bodyPr/>
        <a:lstStyle/>
        <a:p>
          <a:endParaRPr lang="es-MX"/>
        </a:p>
      </dgm:t>
    </dgm:pt>
    <dgm:pt modelId="{A4B0CBFE-220E-472B-B2B8-95C5BE850014}" type="pres">
      <dgm:prSet presAssocID="{8AA99831-779A-4DAF-84F3-740BC68B06C9}" presName="las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</dgm:ptLst>
  <dgm:cxnLst>
    <dgm:cxn modelId="{9A16F251-4986-4DA7-94F7-25321B41F124}" type="presOf" srcId="{55374077-9B7E-4109-9311-741406ADB5D8}" destId="{A4B0CBFE-220E-472B-B2B8-95C5BE850014}" srcOrd="0" destOrd="0" presId="urn:microsoft.com/office/officeart/2005/8/layout/equation2"/>
    <dgm:cxn modelId="{B7172D2C-6F6D-42D8-AB8D-E20111693476}" srcId="{8AA99831-779A-4DAF-84F3-740BC68B06C9}" destId="{01B99EE2-2031-46D0-B8BC-8B8353FC1C97}" srcOrd="0" destOrd="0" parTransId="{0ED16201-CFA5-4708-900F-7B2D1F357F96}" sibTransId="{8F092EEA-887B-408C-A1C1-F433FA2127D2}"/>
    <dgm:cxn modelId="{9A22B85A-3BB2-4033-84D4-3C8BDCD5733D}" type="presOf" srcId="{34DF5494-2585-4102-9519-219F8D16364A}" destId="{B1D7734B-7BB2-40AA-913E-465946C9AE72}" srcOrd="1" destOrd="0" presId="urn:microsoft.com/office/officeart/2005/8/layout/equation2"/>
    <dgm:cxn modelId="{2DABC4C8-D842-4849-8098-1F12874B8016}" srcId="{8AA99831-779A-4DAF-84F3-740BC68B06C9}" destId="{5F215583-8C3E-43E9-BE3E-30953F501B68}" srcOrd="1" destOrd="0" parTransId="{ABF8345D-B028-4899-BEB1-A6BEC07D8593}" sibTransId="{34DF5494-2585-4102-9519-219F8D16364A}"/>
    <dgm:cxn modelId="{FA6A57CE-EFBF-47FD-8869-C8F9754CFEE0}" type="presOf" srcId="{34DF5494-2585-4102-9519-219F8D16364A}" destId="{744D6D0A-F2C7-4AF1-9B2B-F23F10FC5B59}" srcOrd="0" destOrd="0" presId="urn:microsoft.com/office/officeart/2005/8/layout/equation2"/>
    <dgm:cxn modelId="{74E5851D-222C-4392-9EF5-1EF7A0A51D8C}" srcId="{8AA99831-779A-4DAF-84F3-740BC68B06C9}" destId="{55374077-9B7E-4109-9311-741406ADB5D8}" srcOrd="2" destOrd="0" parTransId="{B2021AE7-12E0-44E9-9318-0C8615A2A495}" sibTransId="{DD4C6987-A152-4C8D-AC4A-BFB3E1C2B828}"/>
    <dgm:cxn modelId="{67D94346-453C-443E-A55A-B34B9BD39E9E}" type="presOf" srcId="{01B99EE2-2031-46D0-B8BC-8B8353FC1C97}" destId="{C3B39AC7-54D3-479C-A72A-D9CDEAFF9F97}" srcOrd="0" destOrd="0" presId="urn:microsoft.com/office/officeart/2005/8/layout/equation2"/>
    <dgm:cxn modelId="{ECDC231C-0E66-43B5-B4DF-8835576E9522}" type="presOf" srcId="{5F215583-8C3E-43E9-BE3E-30953F501B68}" destId="{B575FABD-151A-45E7-83EC-96E226B40C5E}" srcOrd="0" destOrd="0" presId="urn:microsoft.com/office/officeart/2005/8/layout/equation2"/>
    <dgm:cxn modelId="{9F5E25B6-1CA8-435A-87EC-112C9976D0C4}" type="presOf" srcId="{8AA99831-779A-4DAF-84F3-740BC68B06C9}" destId="{1E55F520-9C58-458D-AA97-A71E8AABD412}" srcOrd="0" destOrd="0" presId="urn:microsoft.com/office/officeart/2005/8/layout/equation2"/>
    <dgm:cxn modelId="{79081113-F186-44D7-A486-CB7099D9DF5A}" type="presOf" srcId="{8F092EEA-887B-408C-A1C1-F433FA2127D2}" destId="{7E44241B-A6BA-46CA-A315-02D2CFE4B6C0}" srcOrd="0" destOrd="0" presId="urn:microsoft.com/office/officeart/2005/8/layout/equation2"/>
    <dgm:cxn modelId="{6E8B46C5-BC96-4DEF-946E-50FF8397697F}" type="presParOf" srcId="{1E55F520-9C58-458D-AA97-A71E8AABD412}" destId="{FDD86E11-C7D0-4B61-B818-94F3D22FDF44}" srcOrd="0" destOrd="0" presId="urn:microsoft.com/office/officeart/2005/8/layout/equation2"/>
    <dgm:cxn modelId="{29A4DEC0-D5B8-4DAA-9141-DD71DBA116FB}" type="presParOf" srcId="{FDD86E11-C7D0-4B61-B818-94F3D22FDF44}" destId="{C3B39AC7-54D3-479C-A72A-D9CDEAFF9F97}" srcOrd="0" destOrd="0" presId="urn:microsoft.com/office/officeart/2005/8/layout/equation2"/>
    <dgm:cxn modelId="{4BE470D3-E144-48A6-BB6F-F748F565DE55}" type="presParOf" srcId="{FDD86E11-C7D0-4B61-B818-94F3D22FDF44}" destId="{A021D503-6C21-4BDF-92D1-2809A1199C88}" srcOrd="1" destOrd="0" presId="urn:microsoft.com/office/officeart/2005/8/layout/equation2"/>
    <dgm:cxn modelId="{C9AD4B92-1E95-4360-95A3-D9D78C6EA247}" type="presParOf" srcId="{FDD86E11-C7D0-4B61-B818-94F3D22FDF44}" destId="{7E44241B-A6BA-46CA-A315-02D2CFE4B6C0}" srcOrd="2" destOrd="0" presId="urn:microsoft.com/office/officeart/2005/8/layout/equation2"/>
    <dgm:cxn modelId="{6026D240-0BB9-43B0-9A5D-2C0AB23F08A8}" type="presParOf" srcId="{FDD86E11-C7D0-4B61-B818-94F3D22FDF44}" destId="{D2194883-5345-42CE-9528-85B009E578C4}" srcOrd="3" destOrd="0" presId="urn:microsoft.com/office/officeart/2005/8/layout/equation2"/>
    <dgm:cxn modelId="{89D97AA8-4604-496E-936F-EED5E7BA65C2}" type="presParOf" srcId="{FDD86E11-C7D0-4B61-B818-94F3D22FDF44}" destId="{B575FABD-151A-45E7-83EC-96E226B40C5E}" srcOrd="4" destOrd="0" presId="urn:microsoft.com/office/officeart/2005/8/layout/equation2"/>
    <dgm:cxn modelId="{93DF9850-3689-4607-9BA2-57C5D07AE7C9}" type="presParOf" srcId="{1E55F520-9C58-458D-AA97-A71E8AABD412}" destId="{744D6D0A-F2C7-4AF1-9B2B-F23F10FC5B59}" srcOrd="1" destOrd="0" presId="urn:microsoft.com/office/officeart/2005/8/layout/equation2"/>
    <dgm:cxn modelId="{148D1C2B-80B2-48E2-B766-7F3648969F6A}" type="presParOf" srcId="{744D6D0A-F2C7-4AF1-9B2B-F23F10FC5B59}" destId="{B1D7734B-7BB2-40AA-913E-465946C9AE72}" srcOrd="0" destOrd="0" presId="urn:microsoft.com/office/officeart/2005/8/layout/equation2"/>
    <dgm:cxn modelId="{AD37BFAF-1D85-4983-A381-ED5656D8C5EF}" type="presParOf" srcId="{1E55F520-9C58-458D-AA97-A71E8AABD412}" destId="{A4B0CBFE-220E-472B-B2B8-95C5BE850014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2FAF059-0EAA-46C8-AA91-662BCBC19BB3}" type="doc">
      <dgm:prSet loTypeId="urn:microsoft.com/office/officeart/2005/8/layout/vList5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s-EC"/>
        </a:p>
      </dgm:t>
    </dgm:pt>
    <dgm:pt modelId="{D4C5EED3-2362-4F8F-809C-C1754D9B93A3}">
      <dgm:prSet phldrT="[Texto]" custT="1"/>
      <dgm:spPr/>
      <dgm:t>
        <a:bodyPr/>
        <a:lstStyle/>
        <a:p>
          <a:pPr algn="l"/>
          <a:r>
            <a:rPr lang="es-ES" sz="1600" dirty="0" smtClean="0">
              <a:latin typeface="Calibri" panose="020F0502020204030204" pitchFamily="34" charset="0"/>
              <a:cs typeface="Calibri" panose="020F0502020204030204" pitchFamily="34" charset="0"/>
            </a:rPr>
            <a:t>Empresas y establecimientos a nivel nacional registrados en el SRI.</a:t>
          </a:r>
          <a:endParaRPr lang="es-EC" sz="1600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C853BCC7-7968-4F70-B1B9-67F2C36DB614}" type="parTrans" cxnId="{73BEA8A8-1E1F-427C-96F5-46135960C7F4}">
      <dgm:prSet/>
      <dgm:spPr/>
      <dgm:t>
        <a:bodyPr/>
        <a:lstStyle/>
        <a:p>
          <a:endParaRPr lang="es-EC" sz="200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0DDB1912-75E0-4B59-94DE-C2E80A554C9B}" type="sibTrans" cxnId="{73BEA8A8-1E1F-427C-96F5-46135960C7F4}">
      <dgm:prSet/>
      <dgm:spPr/>
      <dgm:t>
        <a:bodyPr/>
        <a:lstStyle/>
        <a:p>
          <a:endParaRPr lang="es-EC" sz="200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E5A3F701-66B1-4917-9B87-6F5354B650A1}">
      <dgm:prSet phldrT="[Texto]" custT="1"/>
      <dgm:spPr/>
      <dgm:t>
        <a:bodyPr/>
        <a:lstStyle/>
        <a:p>
          <a:pPr algn="l"/>
          <a:r>
            <a:rPr lang="es-EC" sz="1600" dirty="0" smtClean="0">
              <a:latin typeface="Calibri" panose="020F0502020204030204" pitchFamily="34" charset="0"/>
              <a:cs typeface="Calibri" panose="020F0502020204030204" pitchFamily="34" charset="0"/>
            </a:rPr>
            <a:t>843.644 empresas y 1’126.365 establecimientos.</a:t>
          </a:r>
          <a:endParaRPr lang="es-EC" sz="1600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16FCB257-ABDD-4698-B0AB-F05AA327C3F5}" type="parTrans" cxnId="{9C3A35FB-7FE9-4167-9CE3-5EE8BAC1D318}">
      <dgm:prSet/>
      <dgm:spPr/>
      <dgm:t>
        <a:bodyPr/>
        <a:lstStyle/>
        <a:p>
          <a:endParaRPr lang="es-EC" sz="200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8D7D5A45-807D-473B-987E-E592789E23F4}" type="sibTrans" cxnId="{9C3A35FB-7FE9-4167-9CE3-5EE8BAC1D318}">
      <dgm:prSet/>
      <dgm:spPr/>
      <dgm:t>
        <a:bodyPr/>
        <a:lstStyle/>
        <a:p>
          <a:endParaRPr lang="es-EC" sz="200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7E189562-78BE-4863-BFFC-EAF83855CC56}">
      <dgm:prSet phldrT="[Texto]" custT="1"/>
      <dgm:spPr/>
      <dgm:t>
        <a:bodyPr/>
        <a:lstStyle/>
        <a:p>
          <a:pPr algn="l"/>
          <a:r>
            <a:rPr lang="es-EC" sz="1600" dirty="0" smtClean="0">
              <a:latin typeface="Calibri" panose="020F0502020204030204" pitchFamily="34" charset="0"/>
              <a:cs typeface="Calibri" panose="020F0502020204030204" pitchFamily="34" charset="0"/>
            </a:rPr>
            <a:t>Provincia, cantón y parroquia rural. </a:t>
          </a:r>
          <a:endParaRPr lang="es-EC" sz="1600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A546BA34-C80A-4A05-BC21-DC81927AD8F7}" type="parTrans" cxnId="{FD0A5D12-2F50-4511-A398-3705C82E7A8C}">
      <dgm:prSet/>
      <dgm:spPr/>
      <dgm:t>
        <a:bodyPr/>
        <a:lstStyle/>
        <a:p>
          <a:endParaRPr lang="es-EC" sz="200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B6A2E0BC-1343-42C8-BC20-99EDD27E07ED}" type="sibTrans" cxnId="{FD0A5D12-2F50-4511-A398-3705C82E7A8C}">
      <dgm:prSet/>
      <dgm:spPr/>
      <dgm:t>
        <a:bodyPr/>
        <a:lstStyle/>
        <a:p>
          <a:endParaRPr lang="es-EC" sz="200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7D447C1F-7FF1-4FBD-B311-061754AAED67}">
      <dgm:prSet phldrT="[Texto]" custT="1"/>
      <dgm:spPr>
        <a:solidFill>
          <a:schemeClr val="tx2">
            <a:lumMod val="50000"/>
          </a:schemeClr>
        </a:solidFill>
      </dgm:spPr>
      <dgm:t>
        <a:bodyPr/>
        <a:lstStyle/>
        <a:p>
          <a:pPr algn="l"/>
          <a:r>
            <a:rPr lang="es-EC" sz="1600" b="1" dirty="0" smtClean="0">
              <a:latin typeface="Calibri" panose="020F0502020204030204" pitchFamily="34" charset="0"/>
              <a:cs typeface="Calibri" panose="020F0502020204030204" pitchFamily="34" charset="0"/>
            </a:rPr>
            <a:t>Cobertura de Actividad Económica</a:t>
          </a:r>
          <a:endParaRPr lang="es-EC" sz="1600" b="1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6362C50E-8AEF-4135-B0C9-318004B15E60}" type="parTrans" cxnId="{A33E20CB-1169-4EA0-B0F9-89820E5C3371}">
      <dgm:prSet/>
      <dgm:spPr/>
      <dgm:t>
        <a:bodyPr/>
        <a:lstStyle/>
        <a:p>
          <a:endParaRPr lang="es-EC" sz="20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39E946F4-1686-478B-9539-7DE835428DB7}" type="sibTrans" cxnId="{A33E20CB-1169-4EA0-B0F9-89820E5C3371}">
      <dgm:prSet/>
      <dgm:spPr/>
      <dgm:t>
        <a:bodyPr/>
        <a:lstStyle/>
        <a:p>
          <a:endParaRPr lang="es-EC" sz="20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B50EFCD1-25B9-485D-8369-7409398336AA}">
      <dgm:prSet phldrT="[Texto]" custT="1"/>
      <dgm:spPr/>
      <dgm:t>
        <a:bodyPr/>
        <a:lstStyle/>
        <a:p>
          <a:pPr algn="l"/>
          <a:r>
            <a:rPr lang="es-EC" sz="1600" dirty="0" smtClean="0">
              <a:latin typeface="Calibri" panose="020F0502020204030204" pitchFamily="34" charset="0"/>
              <a:cs typeface="Calibri" panose="020F0502020204030204" pitchFamily="34" charset="0"/>
            </a:rPr>
            <a:t>Todas las actividad económicas según la CIIU revisión 4, excepto actividades “T-Hogares como empleadores” y “U- Órganos extraterritoriales”.</a:t>
          </a:r>
          <a:endParaRPr lang="es-EC" sz="1600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B8793FC2-6734-406D-A2F0-D0D277351969}" type="parTrans" cxnId="{14C5DF74-AB7D-4D7F-9A88-8CEF920EF6FF}">
      <dgm:prSet/>
      <dgm:spPr/>
      <dgm:t>
        <a:bodyPr/>
        <a:lstStyle/>
        <a:p>
          <a:endParaRPr lang="es-EC" sz="20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E950FC3B-02D7-4F49-8B2C-AA29424524BE}" type="sibTrans" cxnId="{14C5DF74-AB7D-4D7F-9A88-8CEF920EF6FF}">
      <dgm:prSet/>
      <dgm:spPr/>
      <dgm:t>
        <a:bodyPr/>
        <a:lstStyle/>
        <a:p>
          <a:endParaRPr lang="es-EC" sz="20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A70DAECC-D2DD-4EF3-A13D-40534619EA59}">
      <dgm:prSet phldrT="[Texto]" custT="1"/>
      <dgm:spPr>
        <a:solidFill>
          <a:schemeClr val="tx2">
            <a:lumMod val="50000"/>
          </a:schemeClr>
        </a:solidFill>
      </dgm:spPr>
      <dgm:t>
        <a:bodyPr/>
        <a:lstStyle/>
        <a:p>
          <a:pPr algn="l"/>
          <a:r>
            <a:rPr lang="es-EC" sz="1600" b="1" dirty="0" smtClean="0">
              <a:latin typeface="Calibri" panose="020F0502020204030204" pitchFamily="34" charset="0"/>
              <a:cs typeface="Calibri" panose="020F0502020204030204" pitchFamily="34" charset="0"/>
            </a:rPr>
            <a:t>Cobertura Geográfica</a:t>
          </a:r>
          <a:endParaRPr lang="es-EC" sz="1600" b="1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E0CC8091-22EA-4E19-AB52-E79A3D995D3F}" type="sibTrans" cxnId="{A236E9DF-2B69-4C91-8FB8-B9D6491A3D1D}">
      <dgm:prSet/>
      <dgm:spPr/>
      <dgm:t>
        <a:bodyPr/>
        <a:lstStyle/>
        <a:p>
          <a:endParaRPr lang="es-EC" sz="180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0CDDDFDF-4D15-4F73-97AC-811B6D9031EF}" type="parTrans" cxnId="{A236E9DF-2B69-4C91-8FB8-B9D6491A3D1D}">
      <dgm:prSet/>
      <dgm:spPr/>
      <dgm:t>
        <a:bodyPr/>
        <a:lstStyle/>
        <a:p>
          <a:endParaRPr lang="es-EC" sz="180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16E56F72-92DA-47A3-BCF4-98E00B5A7D1E}">
      <dgm:prSet phldrT="[Texto]" custT="1"/>
      <dgm:spPr>
        <a:solidFill>
          <a:schemeClr val="tx2">
            <a:lumMod val="50000"/>
          </a:schemeClr>
        </a:solidFill>
      </dgm:spPr>
      <dgm:t>
        <a:bodyPr/>
        <a:lstStyle/>
        <a:p>
          <a:pPr algn="l"/>
          <a:r>
            <a:rPr lang="es-EC" sz="1600" b="1" dirty="0" smtClean="0">
              <a:latin typeface="Calibri" panose="020F0502020204030204" pitchFamily="34" charset="0"/>
              <a:cs typeface="Calibri" panose="020F0502020204030204" pitchFamily="34" charset="0"/>
            </a:rPr>
            <a:t>Cobertura de Empresas:</a:t>
          </a:r>
          <a:endParaRPr lang="es-EC" sz="1600" b="1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81D16A39-9E56-47D3-B34D-C190F0051E5E}" type="sibTrans" cxnId="{660BD48A-CB54-4D37-BEB5-0007A22205EC}">
      <dgm:prSet/>
      <dgm:spPr/>
      <dgm:t>
        <a:bodyPr/>
        <a:lstStyle/>
        <a:p>
          <a:endParaRPr lang="es-EC" sz="180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F7595088-0910-41EA-A8A7-994538B35D81}" type="parTrans" cxnId="{660BD48A-CB54-4D37-BEB5-0007A22205EC}">
      <dgm:prSet/>
      <dgm:spPr/>
      <dgm:t>
        <a:bodyPr/>
        <a:lstStyle/>
        <a:p>
          <a:endParaRPr lang="es-EC" sz="180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8631DFCC-EFBE-4FDD-A892-572584EDDB07}">
      <dgm:prSet phldrT="[Texto]" custT="1"/>
      <dgm:spPr>
        <a:solidFill>
          <a:schemeClr val="tx2">
            <a:lumMod val="50000"/>
          </a:schemeClr>
        </a:solidFill>
      </dgm:spPr>
      <dgm:t>
        <a:bodyPr/>
        <a:lstStyle/>
        <a:p>
          <a:pPr algn="l"/>
          <a:r>
            <a:rPr lang="es-EC" sz="1600" b="1" dirty="0" smtClean="0">
              <a:latin typeface="Calibri" panose="020F0502020204030204" pitchFamily="34" charset="0"/>
              <a:cs typeface="Calibri" panose="020F0502020204030204" pitchFamily="34" charset="0"/>
            </a:rPr>
            <a:t>Universo</a:t>
          </a:r>
          <a:endParaRPr lang="es-EC" sz="1600" b="1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B567E794-A390-4EAF-9408-C2A71622EC7C}" type="sibTrans" cxnId="{1F7B60F0-A68D-4AD0-ABC4-3B53ACF51F9C}">
      <dgm:prSet/>
      <dgm:spPr/>
      <dgm:t>
        <a:bodyPr/>
        <a:lstStyle/>
        <a:p>
          <a:endParaRPr lang="es-EC" sz="180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5832F4B4-9A4B-477A-B85A-F5891AE582F5}" type="parTrans" cxnId="{1F7B60F0-A68D-4AD0-ABC4-3B53ACF51F9C}">
      <dgm:prSet/>
      <dgm:spPr/>
      <dgm:t>
        <a:bodyPr/>
        <a:lstStyle/>
        <a:p>
          <a:endParaRPr lang="es-EC" sz="180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44EFE06F-C27E-4300-B199-EACBB4543FA9}">
      <dgm:prSet custT="1"/>
      <dgm:spPr>
        <a:solidFill>
          <a:schemeClr val="tx2">
            <a:lumMod val="50000"/>
          </a:schemeClr>
        </a:solidFill>
      </dgm:spPr>
      <dgm:t>
        <a:bodyPr/>
        <a:lstStyle/>
        <a:p>
          <a:pPr algn="l"/>
          <a:r>
            <a:rPr lang="es-EC" sz="1600" b="1" dirty="0" smtClean="0">
              <a:latin typeface="Calibri" panose="020F0502020204030204" pitchFamily="34" charset="0"/>
              <a:cs typeface="Calibri" panose="020F0502020204030204" pitchFamily="34" charset="0"/>
            </a:rPr>
            <a:t>Período referencia de la información</a:t>
          </a:r>
          <a:endParaRPr lang="es-EC" sz="1600" b="1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84ED3273-B596-43CB-A868-7F849A3EE217}" type="parTrans" cxnId="{726EAB8C-2FAF-4DBE-9E26-94B8843CADD2}">
      <dgm:prSet/>
      <dgm:spPr/>
      <dgm:t>
        <a:bodyPr/>
        <a:lstStyle/>
        <a:p>
          <a:endParaRPr lang="es-EC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0B304886-8A9F-4133-8E33-3DE93E1B5EE2}" type="sibTrans" cxnId="{726EAB8C-2FAF-4DBE-9E26-94B8843CADD2}">
      <dgm:prSet/>
      <dgm:spPr/>
      <dgm:t>
        <a:bodyPr/>
        <a:lstStyle/>
        <a:p>
          <a:endParaRPr lang="es-EC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674B3E7C-76D1-4D6E-A2BB-B6FAC96735FA}">
      <dgm:prSet custT="1"/>
      <dgm:spPr/>
      <dgm:t>
        <a:bodyPr/>
        <a:lstStyle/>
        <a:p>
          <a:pPr algn="l"/>
          <a:r>
            <a:rPr lang="es-EC" sz="1600" dirty="0" smtClean="0">
              <a:latin typeface="Calibri" panose="020F0502020204030204" pitchFamily="34" charset="0"/>
              <a:cs typeface="Calibri" panose="020F0502020204030204" pitchFamily="34" charset="0"/>
            </a:rPr>
            <a:t>2014</a:t>
          </a:r>
          <a:endParaRPr lang="es-EC" sz="1600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124B5729-E345-4E36-855B-64F9549336C9}" type="parTrans" cxnId="{3798E6CF-DB60-405A-88AF-9970D684C7C5}">
      <dgm:prSet/>
      <dgm:spPr/>
      <dgm:t>
        <a:bodyPr/>
        <a:lstStyle/>
        <a:p>
          <a:endParaRPr lang="es-EC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0605FABF-FCAA-4AEF-89A3-CFF91DE34FA0}" type="sibTrans" cxnId="{3798E6CF-DB60-405A-88AF-9970D684C7C5}">
      <dgm:prSet/>
      <dgm:spPr/>
      <dgm:t>
        <a:bodyPr/>
        <a:lstStyle/>
        <a:p>
          <a:endParaRPr lang="es-EC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578DD4D3-B3B5-483D-A9C7-28569DD277DD}" type="pres">
      <dgm:prSet presAssocID="{02FAF059-0EAA-46C8-AA91-662BCBC19BB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C"/>
        </a:p>
      </dgm:t>
    </dgm:pt>
    <dgm:pt modelId="{13635D3A-D688-4FF9-A381-DEB420B32587}" type="pres">
      <dgm:prSet presAssocID="{8631DFCC-EFBE-4FDD-A892-572584EDDB07}" presName="linNode" presStyleCnt="0"/>
      <dgm:spPr/>
      <dgm:t>
        <a:bodyPr/>
        <a:lstStyle/>
        <a:p>
          <a:endParaRPr lang="es-EC"/>
        </a:p>
      </dgm:t>
    </dgm:pt>
    <dgm:pt modelId="{59F446B1-82D4-4D1D-BAA3-D7AF1E6993A7}" type="pres">
      <dgm:prSet presAssocID="{8631DFCC-EFBE-4FDD-A892-572584EDDB07}" presName="parentText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3AC23CBF-0D08-43C9-AEF4-2022C73B2B24}" type="pres">
      <dgm:prSet presAssocID="{8631DFCC-EFBE-4FDD-A892-572584EDDB07}" presName="descendantText" presStyleLbl="alignAccFollowNode1" presStyleIdx="0" presStyleCnt="5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D6CC2822-D2D4-4D6C-867B-8986D3B08CAD}" type="pres">
      <dgm:prSet presAssocID="{B567E794-A390-4EAF-9408-C2A71622EC7C}" presName="sp" presStyleCnt="0"/>
      <dgm:spPr/>
      <dgm:t>
        <a:bodyPr/>
        <a:lstStyle/>
        <a:p>
          <a:endParaRPr lang="es-EC"/>
        </a:p>
      </dgm:t>
    </dgm:pt>
    <dgm:pt modelId="{2B53142B-0F4D-49F7-91E3-92121C4B730C}" type="pres">
      <dgm:prSet presAssocID="{16E56F72-92DA-47A3-BCF4-98E00B5A7D1E}" presName="linNode" presStyleCnt="0"/>
      <dgm:spPr/>
      <dgm:t>
        <a:bodyPr/>
        <a:lstStyle/>
        <a:p>
          <a:endParaRPr lang="es-EC"/>
        </a:p>
      </dgm:t>
    </dgm:pt>
    <dgm:pt modelId="{BB2DC189-8602-4B39-9819-E1BF670FAA3C}" type="pres">
      <dgm:prSet presAssocID="{16E56F72-92DA-47A3-BCF4-98E00B5A7D1E}" presName="parentText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157245C3-C75A-4562-A44A-8719CE40249F}" type="pres">
      <dgm:prSet presAssocID="{16E56F72-92DA-47A3-BCF4-98E00B5A7D1E}" presName="descendantText" presStyleLbl="alignAccFollowNode1" presStyleIdx="1" presStyleCnt="5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F71A5B22-D47A-4942-89E7-9BBD0DD91640}" type="pres">
      <dgm:prSet presAssocID="{81D16A39-9E56-47D3-B34D-C190F0051E5E}" presName="sp" presStyleCnt="0"/>
      <dgm:spPr/>
      <dgm:t>
        <a:bodyPr/>
        <a:lstStyle/>
        <a:p>
          <a:endParaRPr lang="es-EC"/>
        </a:p>
      </dgm:t>
    </dgm:pt>
    <dgm:pt modelId="{DB1CD189-E967-4DFE-8E3E-888E7DCD1A0F}" type="pres">
      <dgm:prSet presAssocID="{A70DAECC-D2DD-4EF3-A13D-40534619EA59}" presName="linNode" presStyleCnt="0"/>
      <dgm:spPr/>
      <dgm:t>
        <a:bodyPr/>
        <a:lstStyle/>
        <a:p>
          <a:endParaRPr lang="es-EC"/>
        </a:p>
      </dgm:t>
    </dgm:pt>
    <dgm:pt modelId="{1E9A9136-F741-499D-A008-D2B4CCBBF879}" type="pres">
      <dgm:prSet presAssocID="{A70DAECC-D2DD-4EF3-A13D-40534619EA59}" presName="parentText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83E341BE-D3FA-46EF-BB00-C6D411836274}" type="pres">
      <dgm:prSet presAssocID="{A70DAECC-D2DD-4EF3-A13D-40534619EA59}" presName="descendantText" presStyleLbl="alignAccFollowNode1" presStyleIdx="2" presStyleCnt="5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D7EBC54E-04A6-40AB-83BE-D22BFA095D03}" type="pres">
      <dgm:prSet presAssocID="{E0CC8091-22EA-4E19-AB52-E79A3D995D3F}" presName="sp" presStyleCnt="0"/>
      <dgm:spPr/>
      <dgm:t>
        <a:bodyPr/>
        <a:lstStyle/>
        <a:p>
          <a:endParaRPr lang="es-EC"/>
        </a:p>
      </dgm:t>
    </dgm:pt>
    <dgm:pt modelId="{C1CDC059-E548-4A6A-910B-C57E45178446}" type="pres">
      <dgm:prSet presAssocID="{7D447C1F-7FF1-4FBD-B311-061754AAED67}" presName="linNode" presStyleCnt="0"/>
      <dgm:spPr/>
      <dgm:t>
        <a:bodyPr/>
        <a:lstStyle/>
        <a:p>
          <a:endParaRPr lang="es-EC"/>
        </a:p>
      </dgm:t>
    </dgm:pt>
    <dgm:pt modelId="{1EE5EBFD-E52E-495D-9A1D-3655669BA90F}" type="pres">
      <dgm:prSet presAssocID="{7D447C1F-7FF1-4FBD-B311-061754AAED67}" presName="parentText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EC8D8DE4-FDAB-4AEC-AF63-9B1C5969E0AD}" type="pres">
      <dgm:prSet presAssocID="{7D447C1F-7FF1-4FBD-B311-061754AAED67}" presName="descendantText" presStyleLbl="alignAccFollowNode1" presStyleIdx="3" presStyleCnt="5" custScaleY="114406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CFD56E4E-1DED-4C9F-A729-4BC80453796E}" type="pres">
      <dgm:prSet presAssocID="{39E946F4-1686-478B-9539-7DE835428DB7}" presName="sp" presStyleCnt="0"/>
      <dgm:spPr/>
      <dgm:t>
        <a:bodyPr/>
        <a:lstStyle/>
        <a:p>
          <a:endParaRPr lang="es-EC"/>
        </a:p>
      </dgm:t>
    </dgm:pt>
    <dgm:pt modelId="{DE182815-B8A1-4555-8FB5-8F373FD36DC7}" type="pres">
      <dgm:prSet presAssocID="{44EFE06F-C27E-4300-B199-EACBB4543FA9}" presName="linNode" presStyleCnt="0"/>
      <dgm:spPr/>
      <dgm:t>
        <a:bodyPr/>
        <a:lstStyle/>
        <a:p>
          <a:endParaRPr lang="es-EC"/>
        </a:p>
      </dgm:t>
    </dgm:pt>
    <dgm:pt modelId="{0466B46F-3354-400C-B77A-A59984817324}" type="pres">
      <dgm:prSet presAssocID="{44EFE06F-C27E-4300-B199-EACBB4543FA9}" presName="parentText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8FB8FE46-F50C-4B02-9886-4F43BB89E00B}" type="pres">
      <dgm:prSet presAssocID="{44EFE06F-C27E-4300-B199-EACBB4543FA9}" presName="descendantText" presStyleLbl="alignAccFollowNode1" presStyleIdx="4" presStyleCnt="5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</dgm:ptLst>
  <dgm:cxnLst>
    <dgm:cxn modelId="{3798E6CF-DB60-405A-88AF-9970D684C7C5}" srcId="{44EFE06F-C27E-4300-B199-EACBB4543FA9}" destId="{674B3E7C-76D1-4D6E-A2BB-B6FAC96735FA}" srcOrd="0" destOrd="0" parTransId="{124B5729-E345-4E36-855B-64F9549336C9}" sibTransId="{0605FABF-FCAA-4AEF-89A3-CFF91DE34FA0}"/>
    <dgm:cxn modelId="{C953C9AF-96AF-4630-8FF7-AEEAD2A97451}" type="presOf" srcId="{B50EFCD1-25B9-485D-8369-7409398336AA}" destId="{EC8D8DE4-FDAB-4AEC-AF63-9B1C5969E0AD}" srcOrd="0" destOrd="0" presId="urn:microsoft.com/office/officeart/2005/8/layout/vList5"/>
    <dgm:cxn modelId="{9CA783CC-734C-44B8-86CD-A7AA3BD838A6}" type="presOf" srcId="{674B3E7C-76D1-4D6E-A2BB-B6FAC96735FA}" destId="{8FB8FE46-F50C-4B02-9886-4F43BB89E00B}" srcOrd="0" destOrd="0" presId="urn:microsoft.com/office/officeart/2005/8/layout/vList5"/>
    <dgm:cxn modelId="{D2844D44-2F8A-485A-AB1D-24C2EBF1961E}" type="presOf" srcId="{D4C5EED3-2362-4F8F-809C-C1754D9B93A3}" destId="{3AC23CBF-0D08-43C9-AEF4-2022C73B2B24}" srcOrd="0" destOrd="0" presId="urn:microsoft.com/office/officeart/2005/8/layout/vList5"/>
    <dgm:cxn modelId="{1D0DD60F-AF27-480A-9673-68B123518EA6}" type="presOf" srcId="{8631DFCC-EFBE-4FDD-A892-572584EDDB07}" destId="{59F446B1-82D4-4D1D-BAA3-D7AF1E6993A7}" srcOrd="0" destOrd="0" presId="urn:microsoft.com/office/officeart/2005/8/layout/vList5"/>
    <dgm:cxn modelId="{A236E9DF-2B69-4C91-8FB8-B9D6491A3D1D}" srcId="{02FAF059-0EAA-46C8-AA91-662BCBC19BB3}" destId="{A70DAECC-D2DD-4EF3-A13D-40534619EA59}" srcOrd="2" destOrd="0" parTransId="{0CDDDFDF-4D15-4F73-97AC-811B6D9031EF}" sibTransId="{E0CC8091-22EA-4E19-AB52-E79A3D995D3F}"/>
    <dgm:cxn modelId="{726EAB8C-2FAF-4DBE-9E26-94B8843CADD2}" srcId="{02FAF059-0EAA-46C8-AA91-662BCBC19BB3}" destId="{44EFE06F-C27E-4300-B199-EACBB4543FA9}" srcOrd="4" destOrd="0" parTransId="{84ED3273-B596-43CB-A868-7F849A3EE217}" sibTransId="{0B304886-8A9F-4133-8E33-3DE93E1B5EE2}"/>
    <dgm:cxn modelId="{3D2C02F5-BBD2-4A10-A52F-29F4B71A5CFD}" type="presOf" srcId="{44EFE06F-C27E-4300-B199-EACBB4543FA9}" destId="{0466B46F-3354-400C-B77A-A59984817324}" srcOrd="0" destOrd="0" presId="urn:microsoft.com/office/officeart/2005/8/layout/vList5"/>
    <dgm:cxn modelId="{CBFF5A45-7EAB-498D-ABEB-C526E88028BE}" type="presOf" srcId="{E5A3F701-66B1-4917-9B87-6F5354B650A1}" destId="{157245C3-C75A-4562-A44A-8719CE40249F}" srcOrd="0" destOrd="0" presId="urn:microsoft.com/office/officeart/2005/8/layout/vList5"/>
    <dgm:cxn modelId="{73BEA8A8-1E1F-427C-96F5-46135960C7F4}" srcId="{8631DFCC-EFBE-4FDD-A892-572584EDDB07}" destId="{D4C5EED3-2362-4F8F-809C-C1754D9B93A3}" srcOrd="0" destOrd="0" parTransId="{C853BCC7-7968-4F70-B1B9-67F2C36DB614}" sibTransId="{0DDB1912-75E0-4B59-94DE-C2E80A554C9B}"/>
    <dgm:cxn modelId="{660BD48A-CB54-4D37-BEB5-0007A22205EC}" srcId="{02FAF059-0EAA-46C8-AA91-662BCBC19BB3}" destId="{16E56F72-92DA-47A3-BCF4-98E00B5A7D1E}" srcOrd="1" destOrd="0" parTransId="{F7595088-0910-41EA-A8A7-994538B35D81}" sibTransId="{81D16A39-9E56-47D3-B34D-C190F0051E5E}"/>
    <dgm:cxn modelId="{FD309D90-C49B-47E5-8853-F15E42BA2AC5}" type="presOf" srcId="{7D447C1F-7FF1-4FBD-B311-061754AAED67}" destId="{1EE5EBFD-E52E-495D-9A1D-3655669BA90F}" srcOrd="0" destOrd="0" presId="urn:microsoft.com/office/officeart/2005/8/layout/vList5"/>
    <dgm:cxn modelId="{90EEBCA8-1A41-4046-A6D1-E0591793B59F}" type="presOf" srcId="{7E189562-78BE-4863-BFFC-EAF83855CC56}" destId="{83E341BE-D3FA-46EF-BB00-C6D411836274}" srcOrd="0" destOrd="0" presId="urn:microsoft.com/office/officeart/2005/8/layout/vList5"/>
    <dgm:cxn modelId="{A33E20CB-1169-4EA0-B0F9-89820E5C3371}" srcId="{02FAF059-0EAA-46C8-AA91-662BCBC19BB3}" destId="{7D447C1F-7FF1-4FBD-B311-061754AAED67}" srcOrd="3" destOrd="0" parTransId="{6362C50E-8AEF-4135-B0C9-318004B15E60}" sibTransId="{39E946F4-1686-478B-9539-7DE835428DB7}"/>
    <dgm:cxn modelId="{E9A49017-F8E9-45BA-911E-7296CCC86448}" type="presOf" srcId="{A70DAECC-D2DD-4EF3-A13D-40534619EA59}" destId="{1E9A9136-F741-499D-A008-D2B4CCBBF879}" srcOrd="0" destOrd="0" presId="urn:microsoft.com/office/officeart/2005/8/layout/vList5"/>
    <dgm:cxn modelId="{9C3A35FB-7FE9-4167-9CE3-5EE8BAC1D318}" srcId="{16E56F72-92DA-47A3-BCF4-98E00B5A7D1E}" destId="{E5A3F701-66B1-4917-9B87-6F5354B650A1}" srcOrd="0" destOrd="0" parTransId="{16FCB257-ABDD-4698-B0AB-F05AA327C3F5}" sibTransId="{8D7D5A45-807D-473B-987E-E592789E23F4}"/>
    <dgm:cxn modelId="{1F7B60F0-A68D-4AD0-ABC4-3B53ACF51F9C}" srcId="{02FAF059-0EAA-46C8-AA91-662BCBC19BB3}" destId="{8631DFCC-EFBE-4FDD-A892-572584EDDB07}" srcOrd="0" destOrd="0" parTransId="{5832F4B4-9A4B-477A-B85A-F5891AE582F5}" sibTransId="{B567E794-A390-4EAF-9408-C2A71622EC7C}"/>
    <dgm:cxn modelId="{074BD808-475E-4ED8-B1A9-287168014BB4}" type="presOf" srcId="{02FAF059-0EAA-46C8-AA91-662BCBC19BB3}" destId="{578DD4D3-B3B5-483D-A9C7-28569DD277DD}" srcOrd="0" destOrd="0" presId="urn:microsoft.com/office/officeart/2005/8/layout/vList5"/>
    <dgm:cxn modelId="{838512F7-1FD6-4E21-BCD7-E11F8F89E2C7}" type="presOf" srcId="{16E56F72-92DA-47A3-BCF4-98E00B5A7D1E}" destId="{BB2DC189-8602-4B39-9819-E1BF670FAA3C}" srcOrd="0" destOrd="0" presId="urn:microsoft.com/office/officeart/2005/8/layout/vList5"/>
    <dgm:cxn modelId="{14C5DF74-AB7D-4D7F-9A88-8CEF920EF6FF}" srcId="{7D447C1F-7FF1-4FBD-B311-061754AAED67}" destId="{B50EFCD1-25B9-485D-8369-7409398336AA}" srcOrd="0" destOrd="0" parTransId="{B8793FC2-6734-406D-A2F0-D0D277351969}" sibTransId="{E950FC3B-02D7-4F49-8B2C-AA29424524BE}"/>
    <dgm:cxn modelId="{FD0A5D12-2F50-4511-A398-3705C82E7A8C}" srcId="{A70DAECC-D2DD-4EF3-A13D-40534619EA59}" destId="{7E189562-78BE-4863-BFFC-EAF83855CC56}" srcOrd="0" destOrd="0" parTransId="{A546BA34-C80A-4A05-BC21-DC81927AD8F7}" sibTransId="{B6A2E0BC-1343-42C8-BC20-99EDD27E07ED}"/>
    <dgm:cxn modelId="{39492461-8E33-4907-90E6-D19043F8D9B7}" type="presParOf" srcId="{578DD4D3-B3B5-483D-A9C7-28569DD277DD}" destId="{13635D3A-D688-4FF9-A381-DEB420B32587}" srcOrd="0" destOrd="0" presId="urn:microsoft.com/office/officeart/2005/8/layout/vList5"/>
    <dgm:cxn modelId="{DAA22CC4-C84F-4025-9DAA-BBEBFE4CC796}" type="presParOf" srcId="{13635D3A-D688-4FF9-A381-DEB420B32587}" destId="{59F446B1-82D4-4D1D-BAA3-D7AF1E6993A7}" srcOrd="0" destOrd="0" presId="urn:microsoft.com/office/officeart/2005/8/layout/vList5"/>
    <dgm:cxn modelId="{271AC7A0-752A-4984-94B8-E7AAE144ABF6}" type="presParOf" srcId="{13635D3A-D688-4FF9-A381-DEB420B32587}" destId="{3AC23CBF-0D08-43C9-AEF4-2022C73B2B24}" srcOrd="1" destOrd="0" presId="urn:microsoft.com/office/officeart/2005/8/layout/vList5"/>
    <dgm:cxn modelId="{F51A1DA4-1929-4C05-851C-FF4DAC98BCF0}" type="presParOf" srcId="{578DD4D3-B3B5-483D-A9C7-28569DD277DD}" destId="{D6CC2822-D2D4-4D6C-867B-8986D3B08CAD}" srcOrd="1" destOrd="0" presId="urn:microsoft.com/office/officeart/2005/8/layout/vList5"/>
    <dgm:cxn modelId="{B4E559F2-265D-47CB-88C9-C3C06FF100EC}" type="presParOf" srcId="{578DD4D3-B3B5-483D-A9C7-28569DD277DD}" destId="{2B53142B-0F4D-49F7-91E3-92121C4B730C}" srcOrd="2" destOrd="0" presId="urn:microsoft.com/office/officeart/2005/8/layout/vList5"/>
    <dgm:cxn modelId="{7D4EBCC9-4CE8-43DF-BC2C-2886488D70E3}" type="presParOf" srcId="{2B53142B-0F4D-49F7-91E3-92121C4B730C}" destId="{BB2DC189-8602-4B39-9819-E1BF670FAA3C}" srcOrd="0" destOrd="0" presId="urn:microsoft.com/office/officeart/2005/8/layout/vList5"/>
    <dgm:cxn modelId="{87A0FC0C-22DF-435E-9191-29008123D11D}" type="presParOf" srcId="{2B53142B-0F4D-49F7-91E3-92121C4B730C}" destId="{157245C3-C75A-4562-A44A-8719CE40249F}" srcOrd="1" destOrd="0" presId="urn:microsoft.com/office/officeart/2005/8/layout/vList5"/>
    <dgm:cxn modelId="{591F6116-EA67-42A9-BC1B-9F21AE599EBA}" type="presParOf" srcId="{578DD4D3-B3B5-483D-A9C7-28569DD277DD}" destId="{F71A5B22-D47A-4942-89E7-9BBD0DD91640}" srcOrd="3" destOrd="0" presId="urn:microsoft.com/office/officeart/2005/8/layout/vList5"/>
    <dgm:cxn modelId="{3A1D96E8-D8BC-4EDF-BEC4-90375D515AE9}" type="presParOf" srcId="{578DD4D3-B3B5-483D-A9C7-28569DD277DD}" destId="{DB1CD189-E967-4DFE-8E3E-888E7DCD1A0F}" srcOrd="4" destOrd="0" presId="urn:microsoft.com/office/officeart/2005/8/layout/vList5"/>
    <dgm:cxn modelId="{9141B8AE-B5D9-426C-8B2B-0E531EC6C20D}" type="presParOf" srcId="{DB1CD189-E967-4DFE-8E3E-888E7DCD1A0F}" destId="{1E9A9136-F741-499D-A008-D2B4CCBBF879}" srcOrd="0" destOrd="0" presId="urn:microsoft.com/office/officeart/2005/8/layout/vList5"/>
    <dgm:cxn modelId="{6E727137-7CD5-41B3-B132-4C8F0A47895A}" type="presParOf" srcId="{DB1CD189-E967-4DFE-8E3E-888E7DCD1A0F}" destId="{83E341BE-D3FA-46EF-BB00-C6D411836274}" srcOrd="1" destOrd="0" presId="urn:microsoft.com/office/officeart/2005/8/layout/vList5"/>
    <dgm:cxn modelId="{81F90477-0308-4E27-9D2A-B6E1684D416A}" type="presParOf" srcId="{578DD4D3-B3B5-483D-A9C7-28569DD277DD}" destId="{D7EBC54E-04A6-40AB-83BE-D22BFA095D03}" srcOrd="5" destOrd="0" presId="urn:microsoft.com/office/officeart/2005/8/layout/vList5"/>
    <dgm:cxn modelId="{E61FE7E7-AFAA-457C-ABC9-5EB0428B7E1C}" type="presParOf" srcId="{578DD4D3-B3B5-483D-A9C7-28569DD277DD}" destId="{C1CDC059-E548-4A6A-910B-C57E45178446}" srcOrd="6" destOrd="0" presId="urn:microsoft.com/office/officeart/2005/8/layout/vList5"/>
    <dgm:cxn modelId="{1694DE29-1B83-4F4C-A2CC-1CB02D80C465}" type="presParOf" srcId="{C1CDC059-E548-4A6A-910B-C57E45178446}" destId="{1EE5EBFD-E52E-495D-9A1D-3655669BA90F}" srcOrd="0" destOrd="0" presId="urn:microsoft.com/office/officeart/2005/8/layout/vList5"/>
    <dgm:cxn modelId="{833F6FC8-1624-4283-86B6-F7F63796BE3A}" type="presParOf" srcId="{C1CDC059-E548-4A6A-910B-C57E45178446}" destId="{EC8D8DE4-FDAB-4AEC-AF63-9B1C5969E0AD}" srcOrd="1" destOrd="0" presId="urn:microsoft.com/office/officeart/2005/8/layout/vList5"/>
    <dgm:cxn modelId="{ACE4301E-C092-47C9-91E7-7DD379ACF8C9}" type="presParOf" srcId="{578DD4D3-B3B5-483D-A9C7-28569DD277DD}" destId="{CFD56E4E-1DED-4C9F-A729-4BC80453796E}" srcOrd="7" destOrd="0" presId="urn:microsoft.com/office/officeart/2005/8/layout/vList5"/>
    <dgm:cxn modelId="{1B4149B4-C50F-4C11-9F59-BFFCB7BDB1DA}" type="presParOf" srcId="{578DD4D3-B3B5-483D-A9C7-28569DD277DD}" destId="{DE182815-B8A1-4555-8FB5-8F373FD36DC7}" srcOrd="8" destOrd="0" presId="urn:microsoft.com/office/officeart/2005/8/layout/vList5"/>
    <dgm:cxn modelId="{7EC6533B-F8C7-4AFB-9C45-3D90D460B9C5}" type="presParOf" srcId="{DE182815-B8A1-4555-8FB5-8F373FD36DC7}" destId="{0466B46F-3354-400C-B77A-A59984817324}" srcOrd="0" destOrd="0" presId="urn:microsoft.com/office/officeart/2005/8/layout/vList5"/>
    <dgm:cxn modelId="{8DA5C1A9-B0BC-4915-A44B-81F408A43DFF}" type="presParOf" srcId="{DE182815-B8A1-4555-8FB5-8F373FD36DC7}" destId="{8FB8FE46-F50C-4B02-9886-4F43BB89E00B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2FAF059-0EAA-46C8-AA91-662BCBC19BB3}" type="doc">
      <dgm:prSet loTypeId="urn:microsoft.com/office/officeart/2005/8/layout/hList7#1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s-EC"/>
        </a:p>
      </dgm:t>
    </dgm:pt>
    <dgm:pt modelId="{E5A3F701-66B1-4917-9B87-6F5354B650A1}">
      <dgm:prSet phldrT="[Texto]" custT="1"/>
      <dgm:spPr>
        <a:solidFill>
          <a:schemeClr val="tx2">
            <a:lumMod val="50000"/>
          </a:schemeClr>
        </a:solidFill>
        <a:ln>
          <a:solidFill>
            <a:schemeClr val="tx2">
              <a:lumMod val="50000"/>
            </a:schemeClr>
          </a:solidFill>
        </a:ln>
      </dgm:spPr>
      <dgm:t>
        <a:bodyPr/>
        <a:lstStyle/>
        <a:p>
          <a:pPr algn="l"/>
          <a:r>
            <a:rPr lang="es-EC" sz="1350" dirty="0" smtClean="0">
              <a:solidFill>
                <a:schemeClr val="bg1"/>
              </a:solidFill>
            </a:rPr>
            <a:t>Es una empresa o parte de ella, ubicada en una única localización, en la que se realiza actividades productivas.</a:t>
          </a:r>
          <a:endParaRPr lang="es-EC" sz="1350" dirty="0">
            <a:solidFill>
              <a:schemeClr val="bg1"/>
            </a:solidFill>
            <a:latin typeface="+mn-lt"/>
            <a:cs typeface="Calibri" pitchFamily="34" charset="0"/>
          </a:endParaRPr>
        </a:p>
      </dgm:t>
    </dgm:pt>
    <dgm:pt modelId="{16FCB257-ABDD-4698-B0AB-F05AA327C3F5}" type="parTrans" cxnId="{9C3A35FB-7FE9-4167-9CE3-5EE8BAC1D318}">
      <dgm:prSet/>
      <dgm:spPr/>
      <dgm:t>
        <a:bodyPr/>
        <a:lstStyle/>
        <a:p>
          <a:pPr algn="just"/>
          <a:endParaRPr lang="es-EC" sz="1350">
            <a:solidFill>
              <a:schemeClr val="tx1"/>
            </a:solidFill>
          </a:endParaRPr>
        </a:p>
      </dgm:t>
    </dgm:pt>
    <dgm:pt modelId="{8D7D5A45-807D-473B-987E-E592789E23F4}" type="sibTrans" cxnId="{9C3A35FB-7FE9-4167-9CE3-5EE8BAC1D318}">
      <dgm:prSet/>
      <dgm:spPr/>
      <dgm:t>
        <a:bodyPr/>
        <a:lstStyle/>
        <a:p>
          <a:pPr algn="just"/>
          <a:endParaRPr lang="es-EC" sz="1350">
            <a:solidFill>
              <a:schemeClr val="tx1"/>
            </a:solidFill>
          </a:endParaRPr>
        </a:p>
      </dgm:t>
    </dgm:pt>
    <dgm:pt modelId="{7E189562-78BE-4863-BFFC-EAF83855CC56}">
      <dgm:prSet phldrT="[Texto]" custT="1"/>
      <dgm:spPr>
        <a:solidFill>
          <a:schemeClr val="tx2">
            <a:lumMod val="50000"/>
          </a:schemeClr>
        </a:solidFill>
        <a:ln>
          <a:solidFill>
            <a:schemeClr val="tx2">
              <a:lumMod val="50000"/>
            </a:schemeClr>
          </a:solidFill>
        </a:ln>
      </dgm:spPr>
      <dgm:t>
        <a:bodyPr/>
        <a:lstStyle/>
        <a:p>
          <a:pPr algn="l"/>
          <a:r>
            <a:rPr lang="es-EC" sz="1250" dirty="0" smtClean="0">
              <a:solidFill>
                <a:schemeClr val="bg1"/>
              </a:solidFill>
            </a:rPr>
            <a:t>Es el proceso que combina recursos tales como equipo, mano de obra, técnicas de fabricación e insumos, para la producción de bienes y servicios, que permite satisfacer las necesidades.  </a:t>
          </a:r>
          <a:endParaRPr lang="es-EC" sz="1250" dirty="0">
            <a:solidFill>
              <a:schemeClr val="bg1"/>
            </a:solidFill>
            <a:latin typeface="+mn-lt"/>
            <a:cs typeface="Calibri" pitchFamily="34" charset="0"/>
          </a:endParaRPr>
        </a:p>
      </dgm:t>
    </dgm:pt>
    <dgm:pt modelId="{A546BA34-C80A-4A05-BC21-DC81927AD8F7}" type="parTrans" cxnId="{FD0A5D12-2F50-4511-A398-3705C82E7A8C}">
      <dgm:prSet/>
      <dgm:spPr/>
      <dgm:t>
        <a:bodyPr/>
        <a:lstStyle/>
        <a:p>
          <a:pPr algn="just"/>
          <a:endParaRPr lang="es-EC" sz="1350">
            <a:solidFill>
              <a:schemeClr val="tx1"/>
            </a:solidFill>
          </a:endParaRPr>
        </a:p>
      </dgm:t>
    </dgm:pt>
    <dgm:pt modelId="{B6A2E0BC-1343-42C8-BC20-99EDD27E07ED}" type="sibTrans" cxnId="{FD0A5D12-2F50-4511-A398-3705C82E7A8C}">
      <dgm:prSet/>
      <dgm:spPr/>
      <dgm:t>
        <a:bodyPr/>
        <a:lstStyle/>
        <a:p>
          <a:pPr algn="just"/>
          <a:endParaRPr lang="es-EC" sz="1350">
            <a:solidFill>
              <a:schemeClr val="tx1"/>
            </a:solidFill>
          </a:endParaRPr>
        </a:p>
      </dgm:t>
    </dgm:pt>
    <dgm:pt modelId="{A70DAECC-D2DD-4EF3-A13D-40534619EA59}">
      <dgm:prSet phldrT="[Texto]" custT="1"/>
      <dgm:spPr>
        <a:solidFill>
          <a:schemeClr val="tx2">
            <a:lumMod val="50000"/>
          </a:schemeClr>
        </a:solidFill>
        <a:ln>
          <a:solidFill>
            <a:schemeClr val="tx2">
              <a:lumMod val="50000"/>
            </a:schemeClr>
          </a:solidFill>
        </a:ln>
      </dgm:spPr>
      <dgm:t>
        <a:bodyPr/>
        <a:lstStyle/>
        <a:p>
          <a:pPr algn="l"/>
          <a:r>
            <a:rPr lang="es-EC" sz="1350" b="1" dirty="0" smtClean="0">
              <a:solidFill>
                <a:schemeClr val="bg1"/>
              </a:solidFill>
              <a:latin typeface="+mn-lt"/>
              <a:cs typeface="Calibri" pitchFamily="34" charset="0"/>
            </a:rPr>
            <a:t>Actividad económica:</a:t>
          </a:r>
          <a:endParaRPr lang="es-EC" sz="1350" b="1" dirty="0">
            <a:solidFill>
              <a:schemeClr val="bg1"/>
            </a:solidFill>
            <a:latin typeface="+mn-lt"/>
            <a:cs typeface="Calibri" pitchFamily="34" charset="0"/>
          </a:endParaRPr>
        </a:p>
      </dgm:t>
    </dgm:pt>
    <dgm:pt modelId="{E0CC8091-22EA-4E19-AB52-E79A3D995D3F}" type="sibTrans" cxnId="{A236E9DF-2B69-4C91-8FB8-B9D6491A3D1D}">
      <dgm:prSet custT="1"/>
      <dgm:spPr/>
      <dgm:t>
        <a:bodyPr/>
        <a:lstStyle/>
        <a:p>
          <a:pPr algn="just"/>
          <a:endParaRPr lang="es-EC" sz="1350">
            <a:solidFill>
              <a:schemeClr val="tx1"/>
            </a:solidFill>
          </a:endParaRPr>
        </a:p>
      </dgm:t>
    </dgm:pt>
    <dgm:pt modelId="{0CDDDFDF-4D15-4F73-97AC-811B6D9031EF}" type="parTrans" cxnId="{A236E9DF-2B69-4C91-8FB8-B9D6491A3D1D}">
      <dgm:prSet/>
      <dgm:spPr/>
      <dgm:t>
        <a:bodyPr/>
        <a:lstStyle/>
        <a:p>
          <a:pPr algn="just"/>
          <a:endParaRPr lang="es-EC" sz="1350">
            <a:solidFill>
              <a:schemeClr val="tx1"/>
            </a:solidFill>
          </a:endParaRPr>
        </a:p>
      </dgm:t>
    </dgm:pt>
    <dgm:pt modelId="{16E56F72-92DA-47A3-BCF4-98E00B5A7D1E}">
      <dgm:prSet phldrT="[Texto]" custT="1"/>
      <dgm:spPr>
        <a:solidFill>
          <a:schemeClr val="tx2">
            <a:lumMod val="50000"/>
          </a:schemeClr>
        </a:solidFill>
        <a:ln>
          <a:solidFill>
            <a:schemeClr val="tx2">
              <a:lumMod val="50000"/>
            </a:schemeClr>
          </a:solidFill>
        </a:ln>
      </dgm:spPr>
      <dgm:t>
        <a:bodyPr/>
        <a:lstStyle/>
        <a:p>
          <a:pPr algn="l"/>
          <a:r>
            <a:rPr lang="es-EC" sz="1350" b="1" dirty="0" smtClean="0">
              <a:solidFill>
                <a:schemeClr val="bg1"/>
              </a:solidFill>
              <a:latin typeface="+mn-lt"/>
              <a:cs typeface="Calibri" pitchFamily="34" charset="0"/>
            </a:rPr>
            <a:t>Establecimientos:</a:t>
          </a:r>
          <a:endParaRPr lang="es-EC" sz="1350" b="1" dirty="0">
            <a:solidFill>
              <a:schemeClr val="bg1"/>
            </a:solidFill>
            <a:latin typeface="+mn-lt"/>
            <a:cs typeface="Calibri" pitchFamily="34" charset="0"/>
          </a:endParaRPr>
        </a:p>
      </dgm:t>
    </dgm:pt>
    <dgm:pt modelId="{81D16A39-9E56-47D3-B34D-C190F0051E5E}" type="sibTrans" cxnId="{660BD48A-CB54-4D37-BEB5-0007A22205EC}">
      <dgm:prSet custT="1"/>
      <dgm:spPr/>
      <dgm:t>
        <a:bodyPr/>
        <a:lstStyle/>
        <a:p>
          <a:pPr algn="just"/>
          <a:endParaRPr lang="es-EC" sz="1350">
            <a:solidFill>
              <a:schemeClr val="tx1"/>
            </a:solidFill>
          </a:endParaRPr>
        </a:p>
      </dgm:t>
    </dgm:pt>
    <dgm:pt modelId="{F7595088-0910-41EA-A8A7-994538B35D81}" type="parTrans" cxnId="{660BD48A-CB54-4D37-BEB5-0007A22205EC}">
      <dgm:prSet/>
      <dgm:spPr/>
      <dgm:t>
        <a:bodyPr/>
        <a:lstStyle/>
        <a:p>
          <a:pPr algn="just"/>
          <a:endParaRPr lang="es-EC" sz="1350">
            <a:solidFill>
              <a:schemeClr val="tx1"/>
            </a:solidFill>
          </a:endParaRPr>
        </a:p>
      </dgm:t>
    </dgm:pt>
    <dgm:pt modelId="{2040D967-A5AC-493A-9D03-A357452FE235}">
      <dgm:prSet custT="1"/>
      <dgm:spPr>
        <a:solidFill>
          <a:schemeClr val="tx2">
            <a:lumMod val="50000"/>
          </a:schemeClr>
        </a:solidFill>
        <a:ln>
          <a:solidFill>
            <a:schemeClr val="tx2">
              <a:lumMod val="50000"/>
            </a:schemeClr>
          </a:solidFill>
        </a:ln>
      </dgm:spPr>
      <dgm:t>
        <a:bodyPr/>
        <a:lstStyle/>
        <a:p>
          <a:pPr algn="l"/>
          <a:endParaRPr lang="es-EC" sz="1350" b="1" dirty="0" smtClean="0">
            <a:solidFill>
              <a:schemeClr val="bg1"/>
            </a:solidFill>
            <a:latin typeface="+mn-lt"/>
            <a:cs typeface="Calibri" pitchFamily="34" charset="0"/>
          </a:endParaRPr>
        </a:p>
        <a:p>
          <a:pPr algn="l"/>
          <a:endParaRPr lang="es-EC" sz="1350" b="1" dirty="0" smtClean="0">
            <a:solidFill>
              <a:schemeClr val="bg1"/>
            </a:solidFill>
            <a:latin typeface="+mn-lt"/>
            <a:cs typeface="Calibri" pitchFamily="34" charset="0"/>
          </a:endParaRPr>
        </a:p>
        <a:p>
          <a:pPr algn="l"/>
          <a:endParaRPr lang="es-EC" sz="1350" b="1" dirty="0" smtClean="0">
            <a:solidFill>
              <a:schemeClr val="bg1"/>
            </a:solidFill>
            <a:latin typeface="+mn-lt"/>
            <a:cs typeface="Calibri" pitchFamily="34" charset="0"/>
          </a:endParaRPr>
        </a:p>
        <a:p>
          <a:pPr algn="l"/>
          <a:r>
            <a:rPr lang="es-EC" sz="1350" b="1" dirty="0" smtClean="0">
              <a:solidFill>
                <a:schemeClr val="bg1"/>
              </a:solidFill>
              <a:latin typeface="+mn-lt"/>
              <a:cs typeface="Calibri" pitchFamily="34" charset="0"/>
            </a:rPr>
            <a:t>Registro administrativo:</a:t>
          </a:r>
        </a:p>
        <a:p>
          <a:pPr algn="l"/>
          <a:r>
            <a:rPr lang="es-EC" sz="1350" dirty="0" smtClean="0">
              <a:solidFill>
                <a:schemeClr val="bg1"/>
              </a:solidFill>
            </a:rPr>
            <a:t>Serie de datos sobre un tipo de sujeto, acción, hecho o evento, obtenidos mediante un proceso de captación, y que realiza una institución para fines propios.</a:t>
          </a:r>
        </a:p>
        <a:p>
          <a:pPr algn="l"/>
          <a:endParaRPr lang="es-EC" sz="700" dirty="0" smtClean="0">
            <a:solidFill>
              <a:schemeClr val="bg1"/>
            </a:solidFill>
          </a:endParaRPr>
        </a:p>
        <a:p>
          <a:pPr algn="l"/>
          <a:endParaRPr lang="es-EC" sz="700" dirty="0" smtClean="0">
            <a:solidFill>
              <a:schemeClr val="bg1"/>
            </a:solidFill>
          </a:endParaRPr>
        </a:p>
        <a:p>
          <a:pPr algn="l"/>
          <a:r>
            <a:rPr lang="es-EC" sz="800" dirty="0" smtClean="0">
              <a:solidFill>
                <a:schemeClr val="bg1"/>
              </a:solidFill>
            </a:rPr>
            <a:t>FUENTE: INEGI, Proceso estándar para el aprovechamiento estadístico de registros administrativos. </a:t>
          </a:r>
          <a:endParaRPr lang="es-EC" sz="800" dirty="0">
            <a:solidFill>
              <a:schemeClr val="bg1"/>
            </a:solidFill>
          </a:endParaRPr>
        </a:p>
      </dgm:t>
    </dgm:pt>
    <dgm:pt modelId="{99F681AA-0DF1-413C-A250-6FF7F53E0459}" type="parTrans" cxnId="{B0749378-5617-4905-9CAF-7CB23C4FE92A}">
      <dgm:prSet/>
      <dgm:spPr/>
      <dgm:t>
        <a:bodyPr/>
        <a:lstStyle/>
        <a:p>
          <a:pPr algn="just"/>
          <a:endParaRPr lang="es-EC" sz="1350"/>
        </a:p>
      </dgm:t>
    </dgm:pt>
    <dgm:pt modelId="{03B623FF-8A96-420C-9CAF-385C0FE071B6}" type="sibTrans" cxnId="{B0749378-5617-4905-9CAF-7CB23C4FE92A}">
      <dgm:prSet custT="1"/>
      <dgm:spPr/>
      <dgm:t>
        <a:bodyPr/>
        <a:lstStyle/>
        <a:p>
          <a:pPr algn="just"/>
          <a:endParaRPr lang="es-EC" sz="1350"/>
        </a:p>
      </dgm:t>
    </dgm:pt>
    <dgm:pt modelId="{09742B3B-F4AA-453F-8882-DBB4C81D9A69}">
      <dgm:prSet custT="1"/>
      <dgm:spPr>
        <a:solidFill>
          <a:schemeClr val="tx2">
            <a:lumMod val="50000"/>
          </a:schemeClr>
        </a:solidFill>
        <a:ln>
          <a:solidFill>
            <a:schemeClr val="tx2">
              <a:lumMod val="50000"/>
            </a:schemeClr>
          </a:solidFill>
        </a:ln>
      </dgm:spPr>
      <dgm:t>
        <a:bodyPr/>
        <a:lstStyle/>
        <a:p>
          <a:pPr algn="l"/>
          <a:r>
            <a:rPr lang="es-EC" sz="1350" b="1" dirty="0" smtClean="0">
              <a:solidFill>
                <a:schemeClr val="bg1"/>
              </a:solidFill>
              <a:latin typeface="+mn-lt"/>
              <a:cs typeface="Calibri" pitchFamily="34" charset="0"/>
            </a:rPr>
            <a:t>Empresas:</a:t>
          </a:r>
          <a:endParaRPr lang="es-EC" sz="1350" dirty="0">
            <a:solidFill>
              <a:schemeClr val="bg1"/>
            </a:solidFill>
          </a:endParaRPr>
        </a:p>
      </dgm:t>
    </dgm:pt>
    <dgm:pt modelId="{20648D3A-AD68-41F6-B904-7E3529C520D8}" type="parTrans" cxnId="{0256B8D1-B9A4-409D-AD62-BBB0C8C7EA77}">
      <dgm:prSet/>
      <dgm:spPr/>
      <dgm:t>
        <a:bodyPr/>
        <a:lstStyle/>
        <a:p>
          <a:endParaRPr lang="es-EC"/>
        </a:p>
      </dgm:t>
    </dgm:pt>
    <dgm:pt modelId="{70B03286-943E-4F9E-9E00-FB0496C808CA}" type="sibTrans" cxnId="{0256B8D1-B9A4-409D-AD62-BBB0C8C7EA77}">
      <dgm:prSet/>
      <dgm:spPr/>
      <dgm:t>
        <a:bodyPr/>
        <a:lstStyle/>
        <a:p>
          <a:endParaRPr lang="es-EC"/>
        </a:p>
      </dgm:t>
    </dgm:pt>
    <dgm:pt modelId="{B352F137-E75A-45D1-8B4E-209A034237DD}">
      <dgm:prSet custT="1"/>
      <dgm:spPr/>
      <dgm:t>
        <a:bodyPr/>
        <a:lstStyle/>
        <a:p>
          <a:r>
            <a:rPr lang="es-EC" sz="1350" dirty="0" smtClean="0">
              <a:solidFill>
                <a:schemeClr val="bg1"/>
              </a:solidFill>
            </a:rPr>
            <a:t>Agente económico (persona natural o sociedad) con autonomía, responsabilidades,  que puede realizar actividades productivas.</a:t>
          </a:r>
          <a:r>
            <a:rPr lang="es-EC" sz="1350" b="1" dirty="0" smtClean="0">
              <a:solidFill>
                <a:schemeClr val="bg1"/>
              </a:solidFill>
            </a:rPr>
            <a:t> </a:t>
          </a:r>
          <a:endParaRPr lang="es-EC" sz="1350" dirty="0">
            <a:solidFill>
              <a:schemeClr val="bg1"/>
            </a:solidFill>
            <a:latin typeface="+mn-lt"/>
            <a:cs typeface="Calibri" pitchFamily="34" charset="0"/>
          </a:endParaRPr>
        </a:p>
      </dgm:t>
    </dgm:pt>
    <dgm:pt modelId="{73AF3A0C-266F-47F4-A6A2-D1E4D53CE9A8}" type="sibTrans" cxnId="{804E032E-4BB8-454B-9103-0D1B06781D66}">
      <dgm:prSet/>
      <dgm:spPr/>
      <dgm:t>
        <a:bodyPr/>
        <a:lstStyle/>
        <a:p>
          <a:endParaRPr lang="es-EC"/>
        </a:p>
      </dgm:t>
    </dgm:pt>
    <dgm:pt modelId="{D1A6A714-C09E-4517-A30D-AD978236F4A7}" type="parTrans" cxnId="{804E032E-4BB8-454B-9103-0D1B06781D66}">
      <dgm:prSet/>
      <dgm:spPr/>
      <dgm:t>
        <a:bodyPr/>
        <a:lstStyle/>
        <a:p>
          <a:endParaRPr lang="es-EC"/>
        </a:p>
      </dgm:t>
    </dgm:pt>
    <dgm:pt modelId="{20A5C33C-ABDF-4CC3-9006-836516A6D3AF}">
      <dgm:prSet custT="1"/>
      <dgm:spPr/>
      <dgm:t>
        <a:bodyPr/>
        <a:lstStyle/>
        <a:p>
          <a:endParaRPr lang="es-EC" sz="1000" dirty="0">
            <a:solidFill>
              <a:schemeClr val="bg1"/>
            </a:solidFill>
            <a:latin typeface="+mn-lt"/>
            <a:cs typeface="Calibri" pitchFamily="34" charset="0"/>
          </a:endParaRPr>
        </a:p>
      </dgm:t>
    </dgm:pt>
    <dgm:pt modelId="{20260942-A778-41C9-BC34-54E1F01D2413}" type="parTrans" cxnId="{D25DCD2B-4B6E-4089-8B5C-E7DC10131598}">
      <dgm:prSet/>
      <dgm:spPr/>
      <dgm:t>
        <a:bodyPr/>
        <a:lstStyle/>
        <a:p>
          <a:endParaRPr lang="es-EC"/>
        </a:p>
      </dgm:t>
    </dgm:pt>
    <dgm:pt modelId="{4B3E55D1-9095-41C2-8274-629CEF4ABA33}" type="sibTrans" cxnId="{D25DCD2B-4B6E-4089-8B5C-E7DC10131598}">
      <dgm:prSet/>
      <dgm:spPr/>
      <dgm:t>
        <a:bodyPr/>
        <a:lstStyle/>
        <a:p>
          <a:endParaRPr lang="es-EC"/>
        </a:p>
      </dgm:t>
    </dgm:pt>
    <dgm:pt modelId="{B92B0D64-D202-4E56-8A4D-CF66707C25CA}">
      <dgm:prSet custT="1"/>
      <dgm:spPr/>
      <dgm:t>
        <a:bodyPr/>
        <a:lstStyle/>
        <a:p>
          <a:r>
            <a:rPr lang="es-EC" sz="800" dirty="0" smtClean="0">
              <a:solidFill>
                <a:schemeClr val="bg1"/>
              </a:solidFill>
            </a:rPr>
            <a:t>FUENTE: ONU, Clasificación Industrial Internacional Uniforme de todas las actividades económicas (CIIU) Rev. 4. </a:t>
          </a:r>
          <a:endParaRPr lang="es-EC" sz="1350" dirty="0">
            <a:solidFill>
              <a:schemeClr val="bg1"/>
            </a:solidFill>
            <a:latin typeface="+mn-lt"/>
            <a:cs typeface="Calibri" pitchFamily="34" charset="0"/>
          </a:endParaRPr>
        </a:p>
      </dgm:t>
    </dgm:pt>
    <dgm:pt modelId="{0222DBCD-C792-401B-9D24-2DD6ACEC96FD}" type="parTrans" cxnId="{EB05FCC2-225B-43A2-8FA7-91F9DB26F1E3}">
      <dgm:prSet/>
      <dgm:spPr/>
      <dgm:t>
        <a:bodyPr/>
        <a:lstStyle/>
        <a:p>
          <a:endParaRPr lang="es-EC"/>
        </a:p>
      </dgm:t>
    </dgm:pt>
    <dgm:pt modelId="{99D8CFB8-84A1-473C-9DE2-E025FFCB35DC}" type="sibTrans" cxnId="{EB05FCC2-225B-43A2-8FA7-91F9DB26F1E3}">
      <dgm:prSet/>
      <dgm:spPr/>
      <dgm:t>
        <a:bodyPr/>
        <a:lstStyle/>
        <a:p>
          <a:endParaRPr lang="es-EC"/>
        </a:p>
      </dgm:t>
    </dgm:pt>
    <dgm:pt modelId="{B5EE7DCD-F750-4263-9A59-44599592023E}">
      <dgm:prSet phldrT="[Texto]" custT="1"/>
      <dgm:spPr>
        <a:solidFill>
          <a:schemeClr val="tx2">
            <a:lumMod val="50000"/>
          </a:schemeClr>
        </a:solidFill>
        <a:ln>
          <a:solidFill>
            <a:schemeClr val="tx2">
              <a:lumMod val="50000"/>
            </a:schemeClr>
          </a:solidFill>
        </a:ln>
      </dgm:spPr>
      <dgm:t>
        <a:bodyPr/>
        <a:lstStyle/>
        <a:p>
          <a:pPr algn="l"/>
          <a:r>
            <a:rPr lang="es-EC" sz="800" dirty="0" smtClean="0">
              <a:solidFill>
                <a:schemeClr val="bg1"/>
              </a:solidFill>
            </a:rPr>
            <a:t>FUENTE: ONU, Clasificación Industrial Internacional Uniforme de todas las actividades económicas (CIIU) Rev. 4</a:t>
          </a:r>
          <a:endParaRPr lang="es-EC" sz="800" dirty="0">
            <a:solidFill>
              <a:schemeClr val="bg1"/>
            </a:solidFill>
            <a:latin typeface="+mn-lt"/>
            <a:cs typeface="Calibri" pitchFamily="34" charset="0"/>
          </a:endParaRPr>
        </a:p>
      </dgm:t>
    </dgm:pt>
    <dgm:pt modelId="{DB6187F3-89C7-4AF1-970B-0E0889C221C3}" type="parTrans" cxnId="{486D0D24-60A1-4064-84B8-1FCEA21EA3B1}">
      <dgm:prSet/>
      <dgm:spPr/>
      <dgm:t>
        <a:bodyPr/>
        <a:lstStyle/>
        <a:p>
          <a:endParaRPr lang="es-EC"/>
        </a:p>
      </dgm:t>
    </dgm:pt>
    <dgm:pt modelId="{EF80ED78-3982-4332-B2C4-60259C556B75}" type="sibTrans" cxnId="{486D0D24-60A1-4064-84B8-1FCEA21EA3B1}">
      <dgm:prSet/>
      <dgm:spPr/>
      <dgm:t>
        <a:bodyPr/>
        <a:lstStyle/>
        <a:p>
          <a:endParaRPr lang="es-EC"/>
        </a:p>
      </dgm:t>
    </dgm:pt>
    <dgm:pt modelId="{7C08122C-B00E-458E-9D5C-B39C1C535E73}">
      <dgm:prSet phldrT="[Texto]" custT="1"/>
      <dgm:spPr>
        <a:solidFill>
          <a:schemeClr val="tx2">
            <a:lumMod val="50000"/>
          </a:schemeClr>
        </a:solidFill>
        <a:ln>
          <a:solidFill>
            <a:schemeClr val="tx2">
              <a:lumMod val="50000"/>
            </a:schemeClr>
          </a:solidFill>
        </a:ln>
      </dgm:spPr>
      <dgm:t>
        <a:bodyPr/>
        <a:lstStyle/>
        <a:p>
          <a:pPr algn="l"/>
          <a:endParaRPr lang="es-EC" sz="1350" dirty="0">
            <a:solidFill>
              <a:schemeClr val="bg1"/>
            </a:solidFill>
            <a:latin typeface="+mn-lt"/>
            <a:cs typeface="Calibri" pitchFamily="34" charset="0"/>
          </a:endParaRPr>
        </a:p>
      </dgm:t>
    </dgm:pt>
    <dgm:pt modelId="{0A67199B-25E9-49C1-A52C-9C6FBC72D6E9}" type="parTrans" cxnId="{D6D80EC5-7B24-42EE-BC6E-6C8F95E5DDA2}">
      <dgm:prSet/>
      <dgm:spPr/>
      <dgm:t>
        <a:bodyPr/>
        <a:lstStyle/>
        <a:p>
          <a:endParaRPr lang="es-EC"/>
        </a:p>
      </dgm:t>
    </dgm:pt>
    <dgm:pt modelId="{56FCC786-DD31-48D6-BC2E-5DCBB6E5AE39}" type="sibTrans" cxnId="{D6D80EC5-7B24-42EE-BC6E-6C8F95E5DDA2}">
      <dgm:prSet/>
      <dgm:spPr/>
      <dgm:t>
        <a:bodyPr/>
        <a:lstStyle/>
        <a:p>
          <a:endParaRPr lang="es-EC"/>
        </a:p>
      </dgm:t>
    </dgm:pt>
    <dgm:pt modelId="{EB46EB40-579B-4831-B133-D83EDC9D4D8F}">
      <dgm:prSet phldrT="[Texto]" custT="1"/>
      <dgm:spPr>
        <a:solidFill>
          <a:schemeClr val="tx2">
            <a:lumMod val="50000"/>
          </a:schemeClr>
        </a:solidFill>
        <a:ln>
          <a:solidFill>
            <a:schemeClr val="tx2">
              <a:lumMod val="50000"/>
            </a:schemeClr>
          </a:solidFill>
        </a:ln>
      </dgm:spPr>
      <dgm:t>
        <a:bodyPr/>
        <a:lstStyle/>
        <a:p>
          <a:pPr algn="l"/>
          <a:endParaRPr lang="es-EC" sz="1350" dirty="0">
            <a:solidFill>
              <a:schemeClr val="bg1"/>
            </a:solidFill>
            <a:latin typeface="+mn-lt"/>
            <a:cs typeface="Calibri" pitchFamily="34" charset="0"/>
          </a:endParaRPr>
        </a:p>
      </dgm:t>
    </dgm:pt>
    <dgm:pt modelId="{4C5E9200-5C05-4702-AF87-887FE7D07386}" type="parTrans" cxnId="{F242D27A-1376-4F72-92DF-B53357DAC521}">
      <dgm:prSet/>
      <dgm:spPr/>
      <dgm:t>
        <a:bodyPr/>
        <a:lstStyle/>
        <a:p>
          <a:endParaRPr lang="es-EC"/>
        </a:p>
      </dgm:t>
    </dgm:pt>
    <dgm:pt modelId="{02B3D2D8-80AD-41C7-84A1-C124444DF3F4}" type="sibTrans" cxnId="{F242D27A-1376-4F72-92DF-B53357DAC521}">
      <dgm:prSet/>
      <dgm:spPr/>
      <dgm:t>
        <a:bodyPr/>
        <a:lstStyle/>
        <a:p>
          <a:endParaRPr lang="es-EC"/>
        </a:p>
      </dgm:t>
    </dgm:pt>
    <dgm:pt modelId="{1968611D-1333-4D27-ADC9-95625DA37B7F}">
      <dgm:prSet phldrT="[Texto]" custT="1"/>
      <dgm:spPr>
        <a:solidFill>
          <a:schemeClr val="tx2">
            <a:lumMod val="50000"/>
          </a:schemeClr>
        </a:solidFill>
        <a:ln>
          <a:solidFill>
            <a:schemeClr val="tx2">
              <a:lumMod val="50000"/>
            </a:schemeClr>
          </a:solidFill>
        </a:ln>
      </dgm:spPr>
      <dgm:t>
        <a:bodyPr/>
        <a:lstStyle/>
        <a:p>
          <a:pPr algn="l"/>
          <a:endParaRPr lang="es-EC" sz="1350" dirty="0">
            <a:solidFill>
              <a:schemeClr val="bg1"/>
            </a:solidFill>
            <a:latin typeface="+mn-lt"/>
            <a:cs typeface="Calibri" pitchFamily="34" charset="0"/>
          </a:endParaRPr>
        </a:p>
      </dgm:t>
    </dgm:pt>
    <dgm:pt modelId="{44F8584E-FC5E-4AAC-9E3A-9BC4A67FE1F9}" type="parTrans" cxnId="{40528E5F-6879-415A-8EC4-78E5F2541629}">
      <dgm:prSet/>
      <dgm:spPr/>
      <dgm:t>
        <a:bodyPr/>
        <a:lstStyle/>
        <a:p>
          <a:endParaRPr lang="es-EC"/>
        </a:p>
      </dgm:t>
    </dgm:pt>
    <dgm:pt modelId="{0F0BBA9B-7B86-46A0-867A-AB4A9DC3B64A}" type="sibTrans" cxnId="{40528E5F-6879-415A-8EC4-78E5F2541629}">
      <dgm:prSet/>
      <dgm:spPr/>
      <dgm:t>
        <a:bodyPr/>
        <a:lstStyle/>
        <a:p>
          <a:endParaRPr lang="es-EC"/>
        </a:p>
      </dgm:t>
    </dgm:pt>
    <dgm:pt modelId="{AF150AE9-45B6-4C1A-A303-A153B7AB8111}">
      <dgm:prSet phldrT="[Texto]" custT="1"/>
      <dgm:spPr>
        <a:solidFill>
          <a:schemeClr val="tx2">
            <a:lumMod val="50000"/>
          </a:schemeClr>
        </a:solidFill>
        <a:ln>
          <a:solidFill>
            <a:schemeClr val="tx2">
              <a:lumMod val="50000"/>
            </a:schemeClr>
          </a:solidFill>
        </a:ln>
      </dgm:spPr>
      <dgm:t>
        <a:bodyPr/>
        <a:lstStyle/>
        <a:p>
          <a:pPr algn="l"/>
          <a:endParaRPr lang="es-EC" sz="800" dirty="0">
            <a:solidFill>
              <a:schemeClr val="bg1"/>
            </a:solidFill>
            <a:latin typeface="+mn-lt"/>
            <a:cs typeface="Calibri" pitchFamily="34" charset="0"/>
          </a:endParaRPr>
        </a:p>
      </dgm:t>
    </dgm:pt>
    <dgm:pt modelId="{8390A79F-CF1E-4F68-A62E-2B6941DEED77}" type="parTrans" cxnId="{46D15778-3A30-408F-8507-4A384C2FA40B}">
      <dgm:prSet/>
      <dgm:spPr/>
      <dgm:t>
        <a:bodyPr/>
        <a:lstStyle/>
        <a:p>
          <a:endParaRPr lang="es-EC"/>
        </a:p>
      </dgm:t>
    </dgm:pt>
    <dgm:pt modelId="{70D1E3EA-C01F-4392-B32B-49501E989722}" type="sibTrans" cxnId="{46D15778-3A30-408F-8507-4A384C2FA40B}">
      <dgm:prSet/>
      <dgm:spPr/>
      <dgm:t>
        <a:bodyPr/>
        <a:lstStyle/>
        <a:p>
          <a:endParaRPr lang="es-EC"/>
        </a:p>
      </dgm:t>
    </dgm:pt>
    <dgm:pt modelId="{70826873-13A7-4994-BC1C-643BE89EB8FC}">
      <dgm:prSet phldrT="[Texto]" custT="1"/>
      <dgm:spPr>
        <a:solidFill>
          <a:schemeClr val="tx2">
            <a:lumMod val="50000"/>
          </a:schemeClr>
        </a:solidFill>
        <a:ln>
          <a:solidFill>
            <a:schemeClr val="tx2">
              <a:lumMod val="50000"/>
            </a:schemeClr>
          </a:solidFill>
        </a:ln>
      </dgm:spPr>
      <dgm:t>
        <a:bodyPr/>
        <a:lstStyle/>
        <a:p>
          <a:pPr algn="l"/>
          <a:endParaRPr lang="es-EC" sz="900" dirty="0">
            <a:solidFill>
              <a:schemeClr val="bg1"/>
            </a:solidFill>
            <a:latin typeface="+mn-lt"/>
            <a:cs typeface="Calibri" pitchFamily="34" charset="0"/>
          </a:endParaRPr>
        </a:p>
      </dgm:t>
    </dgm:pt>
    <dgm:pt modelId="{4CA092BB-3B96-4221-9BCA-0913E547E2F7}" type="parTrans" cxnId="{0873AC67-186C-4EE7-8D73-2B7E5A16BF3D}">
      <dgm:prSet/>
      <dgm:spPr/>
      <dgm:t>
        <a:bodyPr/>
        <a:lstStyle/>
        <a:p>
          <a:endParaRPr lang="es-EC"/>
        </a:p>
      </dgm:t>
    </dgm:pt>
    <dgm:pt modelId="{F4AE15FC-3FB9-4032-A305-1F27058A07F5}" type="sibTrans" cxnId="{0873AC67-186C-4EE7-8D73-2B7E5A16BF3D}">
      <dgm:prSet/>
      <dgm:spPr/>
      <dgm:t>
        <a:bodyPr/>
        <a:lstStyle/>
        <a:p>
          <a:endParaRPr lang="es-EC"/>
        </a:p>
      </dgm:t>
    </dgm:pt>
    <dgm:pt modelId="{3228180D-E6C0-41FC-9998-A881BF0479CB}">
      <dgm:prSet phldrT="[Texto]" custT="1"/>
      <dgm:spPr>
        <a:solidFill>
          <a:schemeClr val="tx2">
            <a:lumMod val="50000"/>
          </a:schemeClr>
        </a:solidFill>
        <a:ln>
          <a:solidFill>
            <a:schemeClr val="tx2">
              <a:lumMod val="50000"/>
            </a:schemeClr>
          </a:solidFill>
        </a:ln>
      </dgm:spPr>
      <dgm:t>
        <a:bodyPr/>
        <a:lstStyle/>
        <a:p>
          <a:pPr algn="l"/>
          <a:r>
            <a:rPr lang="es-EC" sz="800" dirty="0" smtClean="0">
              <a:solidFill>
                <a:schemeClr val="bg1"/>
              </a:solidFill>
            </a:rPr>
            <a:t>FUENTE: DANE, Clasificación  Industrial Internacional Uniforme de todas las actividades  Económicas (CIIU REV. 4.0).</a:t>
          </a:r>
          <a:endParaRPr lang="es-EC" sz="900" dirty="0">
            <a:solidFill>
              <a:schemeClr val="bg1"/>
            </a:solidFill>
            <a:latin typeface="+mn-lt"/>
            <a:cs typeface="Calibri" pitchFamily="34" charset="0"/>
          </a:endParaRPr>
        </a:p>
      </dgm:t>
    </dgm:pt>
    <dgm:pt modelId="{55496E9B-9893-45C0-9034-E29E2489A6F9}" type="parTrans" cxnId="{ED2B2424-BE15-40CD-BD90-63D04F90095B}">
      <dgm:prSet/>
      <dgm:spPr/>
      <dgm:t>
        <a:bodyPr/>
        <a:lstStyle/>
        <a:p>
          <a:endParaRPr lang="es-EC"/>
        </a:p>
      </dgm:t>
    </dgm:pt>
    <dgm:pt modelId="{C4669400-F20A-4BF5-9456-04580C17AD8D}" type="sibTrans" cxnId="{ED2B2424-BE15-40CD-BD90-63D04F90095B}">
      <dgm:prSet/>
      <dgm:spPr/>
      <dgm:t>
        <a:bodyPr/>
        <a:lstStyle/>
        <a:p>
          <a:endParaRPr lang="es-EC"/>
        </a:p>
      </dgm:t>
    </dgm:pt>
    <dgm:pt modelId="{0AE13223-DCDC-4E6E-B537-5E239AC7DF14}">
      <dgm:prSet custT="1"/>
      <dgm:spPr/>
      <dgm:t>
        <a:bodyPr/>
        <a:lstStyle/>
        <a:p>
          <a:endParaRPr lang="es-EC" sz="1000" dirty="0">
            <a:solidFill>
              <a:schemeClr val="bg1"/>
            </a:solidFill>
            <a:latin typeface="+mn-lt"/>
            <a:cs typeface="Calibri" pitchFamily="34" charset="0"/>
          </a:endParaRPr>
        </a:p>
      </dgm:t>
    </dgm:pt>
    <dgm:pt modelId="{833226FB-2452-4D6A-BE98-96E384D7EB02}" type="parTrans" cxnId="{FF7C5657-71CF-46F3-B226-684B1C4409EA}">
      <dgm:prSet/>
      <dgm:spPr/>
      <dgm:t>
        <a:bodyPr/>
        <a:lstStyle/>
        <a:p>
          <a:endParaRPr lang="es-EC"/>
        </a:p>
      </dgm:t>
    </dgm:pt>
    <dgm:pt modelId="{DE95C5F2-5C15-46E4-8C99-015AA9E994A2}" type="sibTrans" cxnId="{FF7C5657-71CF-46F3-B226-684B1C4409EA}">
      <dgm:prSet/>
      <dgm:spPr/>
      <dgm:t>
        <a:bodyPr/>
        <a:lstStyle/>
        <a:p>
          <a:endParaRPr lang="es-EC"/>
        </a:p>
      </dgm:t>
    </dgm:pt>
    <dgm:pt modelId="{1D1FC533-94B6-4487-AD87-49E06A42D534}" type="pres">
      <dgm:prSet presAssocID="{02FAF059-0EAA-46C8-AA91-662BCBC19BB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C"/>
        </a:p>
      </dgm:t>
    </dgm:pt>
    <dgm:pt modelId="{CD31C8ED-8923-4C55-A429-5588D91D0150}" type="pres">
      <dgm:prSet presAssocID="{02FAF059-0EAA-46C8-AA91-662BCBC19BB3}" presName="fgShape" presStyleLbl="fgShp" presStyleIdx="0" presStyleCnt="1" custScaleY="49631" custLinFactNeighborX="-631" custLinFactNeighborY="55312"/>
      <dgm:spPr>
        <a:noFill/>
        <a:ln>
          <a:noFill/>
        </a:ln>
      </dgm:spPr>
      <dgm:t>
        <a:bodyPr/>
        <a:lstStyle/>
        <a:p>
          <a:endParaRPr lang="es-EC"/>
        </a:p>
      </dgm:t>
    </dgm:pt>
    <dgm:pt modelId="{B2A359B7-3184-4CA9-92C8-AD7E774061EF}" type="pres">
      <dgm:prSet presAssocID="{02FAF059-0EAA-46C8-AA91-662BCBC19BB3}" presName="linComp" presStyleCnt="0"/>
      <dgm:spPr/>
    </dgm:pt>
    <dgm:pt modelId="{0921C813-E167-4C74-BA01-A46AA05A3358}" type="pres">
      <dgm:prSet presAssocID="{2040D967-A5AC-493A-9D03-A357452FE235}" presName="compNode" presStyleCnt="0"/>
      <dgm:spPr/>
    </dgm:pt>
    <dgm:pt modelId="{000AF8E0-DBE0-4DAC-B831-88EBDAE7344B}" type="pres">
      <dgm:prSet presAssocID="{2040D967-A5AC-493A-9D03-A357452FE235}" presName="bkgdShape" presStyleLbl="node1" presStyleIdx="0" presStyleCnt="4" custLinFactNeighborX="-4377"/>
      <dgm:spPr/>
      <dgm:t>
        <a:bodyPr/>
        <a:lstStyle/>
        <a:p>
          <a:endParaRPr lang="es-EC"/>
        </a:p>
      </dgm:t>
    </dgm:pt>
    <dgm:pt modelId="{3333D553-AE7A-44D5-95B4-8EE3295D3794}" type="pres">
      <dgm:prSet presAssocID="{2040D967-A5AC-493A-9D03-A357452FE235}" presName="nodeTx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16ABA8F3-5E87-4995-80FF-E560569FB73A}" type="pres">
      <dgm:prSet presAssocID="{2040D967-A5AC-493A-9D03-A357452FE235}" presName="invisiNode" presStyleLbl="node1" presStyleIdx="0" presStyleCnt="4"/>
      <dgm:spPr/>
    </dgm:pt>
    <dgm:pt modelId="{D540CE80-B531-4FE2-9CAA-3088883C84CE}" type="pres">
      <dgm:prSet presAssocID="{2040D967-A5AC-493A-9D03-A357452FE235}" presName="imagNode" presStyleLbl="fgImgPlace1" presStyleIdx="0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solidFill>
            <a:schemeClr val="tx2">
              <a:lumMod val="20000"/>
              <a:lumOff val="80000"/>
            </a:schemeClr>
          </a:solidFill>
        </a:ln>
      </dgm:spPr>
      <dgm:t>
        <a:bodyPr/>
        <a:lstStyle/>
        <a:p>
          <a:endParaRPr lang="es-EC"/>
        </a:p>
      </dgm:t>
    </dgm:pt>
    <dgm:pt modelId="{EF6D9846-7675-4843-B958-F675F52F1761}" type="pres">
      <dgm:prSet presAssocID="{03B623FF-8A96-420C-9CAF-385C0FE071B6}" presName="sibTrans" presStyleLbl="sibTrans2D1" presStyleIdx="0" presStyleCnt="0"/>
      <dgm:spPr/>
      <dgm:t>
        <a:bodyPr/>
        <a:lstStyle/>
        <a:p>
          <a:endParaRPr lang="es-EC"/>
        </a:p>
      </dgm:t>
    </dgm:pt>
    <dgm:pt modelId="{1E8648DE-E32F-4F0D-8152-8300F0BFBB99}" type="pres">
      <dgm:prSet presAssocID="{09742B3B-F4AA-453F-8882-DBB4C81D9A69}" presName="compNode" presStyleCnt="0"/>
      <dgm:spPr/>
    </dgm:pt>
    <dgm:pt modelId="{67B91B1C-7FBC-4012-8B1E-3618CE98CAED}" type="pres">
      <dgm:prSet presAssocID="{09742B3B-F4AA-453F-8882-DBB4C81D9A69}" presName="bkgdShape" presStyleLbl="node1" presStyleIdx="1" presStyleCnt="4"/>
      <dgm:spPr/>
      <dgm:t>
        <a:bodyPr/>
        <a:lstStyle/>
        <a:p>
          <a:endParaRPr lang="es-EC"/>
        </a:p>
      </dgm:t>
    </dgm:pt>
    <dgm:pt modelId="{E3C17541-B025-4938-9E50-DE6B14348653}" type="pres">
      <dgm:prSet presAssocID="{09742B3B-F4AA-453F-8882-DBB4C81D9A69}" presName="nodeTx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56F02083-5246-42B7-8804-B1F1B7ECB249}" type="pres">
      <dgm:prSet presAssocID="{09742B3B-F4AA-453F-8882-DBB4C81D9A69}" presName="invisiNode" presStyleLbl="node1" presStyleIdx="1" presStyleCnt="4"/>
      <dgm:spPr/>
    </dgm:pt>
    <dgm:pt modelId="{23A875AA-9CAE-4FDB-9565-7F1A9EC6CA46}" type="pres">
      <dgm:prSet presAssocID="{09742B3B-F4AA-453F-8882-DBB4C81D9A69}" presName="imagNode" presStyleLbl="fgImgPlace1" presStyleIdx="1" presStyleCnt="4"/>
      <dgm:spPr>
        <a:blipFill rotWithShape="0">
          <a:blip xmlns:r="http://schemas.openxmlformats.org/officeDocument/2006/relationships" r:embed="rId2"/>
          <a:stretch>
            <a:fillRect/>
          </a:stretch>
        </a:blipFill>
        <a:ln>
          <a:solidFill>
            <a:schemeClr val="accent1">
              <a:lumMod val="20000"/>
              <a:lumOff val="80000"/>
            </a:schemeClr>
          </a:solidFill>
        </a:ln>
      </dgm:spPr>
      <dgm:t>
        <a:bodyPr/>
        <a:lstStyle/>
        <a:p>
          <a:endParaRPr lang="es-EC"/>
        </a:p>
      </dgm:t>
    </dgm:pt>
    <dgm:pt modelId="{55C58672-D307-4D04-9FF4-7B9E2ACEA457}" type="pres">
      <dgm:prSet presAssocID="{70B03286-943E-4F9E-9E00-FB0496C808CA}" presName="sibTrans" presStyleLbl="sibTrans2D1" presStyleIdx="0" presStyleCnt="0"/>
      <dgm:spPr/>
      <dgm:t>
        <a:bodyPr/>
        <a:lstStyle/>
        <a:p>
          <a:endParaRPr lang="es-EC"/>
        </a:p>
      </dgm:t>
    </dgm:pt>
    <dgm:pt modelId="{872E7379-663F-4201-9BBA-65474E28576D}" type="pres">
      <dgm:prSet presAssocID="{16E56F72-92DA-47A3-BCF4-98E00B5A7D1E}" presName="compNode" presStyleCnt="0"/>
      <dgm:spPr/>
    </dgm:pt>
    <dgm:pt modelId="{9281A148-95D4-4CA8-821E-2738249BF184}" type="pres">
      <dgm:prSet presAssocID="{16E56F72-92DA-47A3-BCF4-98E00B5A7D1E}" presName="bkgdShape" presStyleLbl="node1" presStyleIdx="2" presStyleCnt="4"/>
      <dgm:spPr/>
      <dgm:t>
        <a:bodyPr/>
        <a:lstStyle/>
        <a:p>
          <a:endParaRPr lang="es-EC"/>
        </a:p>
      </dgm:t>
    </dgm:pt>
    <dgm:pt modelId="{F198F06D-7C80-46C0-BC39-894A8DBA4564}" type="pres">
      <dgm:prSet presAssocID="{16E56F72-92DA-47A3-BCF4-98E00B5A7D1E}" presName="nodeTx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8FB3009A-1391-43E2-9238-C9A50D470F81}" type="pres">
      <dgm:prSet presAssocID="{16E56F72-92DA-47A3-BCF4-98E00B5A7D1E}" presName="invisiNode" presStyleLbl="node1" presStyleIdx="2" presStyleCnt="4"/>
      <dgm:spPr/>
    </dgm:pt>
    <dgm:pt modelId="{4FEEE090-EF68-40BD-8CDC-A4282EBC4703}" type="pres">
      <dgm:prSet presAssocID="{16E56F72-92DA-47A3-BCF4-98E00B5A7D1E}" presName="imagNode" presStyleLbl="fgImgPlace1" presStyleIdx="2" presStyleCnt="4"/>
      <dgm:spPr>
        <a:blipFill rotWithShape="0">
          <a:blip xmlns:r="http://schemas.openxmlformats.org/officeDocument/2006/relationships" r:embed="rId3"/>
          <a:stretch>
            <a:fillRect/>
          </a:stretch>
        </a:blipFill>
        <a:ln>
          <a:solidFill>
            <a:schemeClr val="tx2">
              <a:lumMod val="20000"/>
              <a:lumOff val="80000"/>
            </a:schemeClr>
          </a:solidFill>
        </a:ln>
      </dgm:spPr>
      <dgm:t>
        <a:bodyPr/>
        <a:lstStyle/>
        <a:p>
          <a:endParaRPr lang="es-EC"/>
        </a:p>
      </dgm:t>
    </dgm:pt>
    <dgm:pt modelId="{DB68DC72-D21E-409B-A97E-B1474C4A12D3}" type="pres">
      <dgm:prSet presAssocID="{81D16A39-9E56-47D3-B34D-C190F0051E5E}" presName="sibTrans" presStyleLbl="sibTrans2D1" presStyleIdx="0" presStyleCnt="0"/>
      <dgm:spPr/>
      <dgm:t>
        <a:bodyPr/>
        <a:lstStyle/>
        <a:p>
          <a:endParaRPr lang="es-EC"/>
        </a:p>
      </dgm:t>
    </dgm:pt>
    <dgm:pt modelId="{5B8287EF-1B22-44FB-9922-EE2530529D1E}" type="pres">
      <dgm:prSet presAssocID="{A70DAECC-D2DD-4EF3-A13D-40534619EA59}" presName="compNode" presStyleCnt="0"/>
      <dgm:spPr/>
    </dgm:pt>
    <dgm:pt modelId="{5716AC86-21C7-490C-BC1F-13F73EA88CBA}" type="pres">
      <dgm:prSet presAssocID="{A70DAECC-D2DD-4EF3-A13D-40534619EA59}" presName="bkgdShape" presStyleLbl="node1" presStyleIdx="3" presStyleCnt="4"/>
      <dgm:spPr/>
      <dgm:t>
        <a:bodyPr/>
        <a:lstStyle/>
        <a:p>
          <a:endParaRPr lang="es-EC"/>
        </a:p>
      </dgm:t>
    </dgm:pt>
    <dgm:pt modelId="{E30C22E1-FF05-4F49-A234-8F17138D093C}" type="pres">
      <dgm:prSet presAssocID="{A70DAECC-D2DD-4EF3-A13D-40534619EA59}" presName="nodeTx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DEC93243-F4DC-4B16-B879-F591FCF8307D}" type="pres">
      <dgm:prSet presAssocID="{A70DAECC-D2DD-4EF3-A13D-40534619EA59}" presName="invisiNode" presStyleLbl="node1" presStyleIdx="3" presStyleCnt="4"/>
      <dgm:spPr/>
    </dgm:pt>
    <dgm:pt modelId="{607CE11E-2915-4924-972D-C592631496EB}" type="pres">
      <dgm:prSet presAssocID="{A70DAECC-D2DD-4EF3-A13D-40534619EA59}" presName="imagNode" presStyleLbl="fgImgPlace1" presStyleIdx="3" presStyleCnt="4"/>
      <dgm:spPr>
        <a:blipFill>
          <a:blip xmlns:r="http://schemas.openxmlformats.org/officeDocument/2006/relationships"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  <a:ln>
          <a:solidFill>
            <a:schemeClr val="tx2">
              <a:lumMod val="20000"/>
              <a:lumOff val="80000"/>
            </a:schemeClr>
          </a:solidFill>
        </a:ln>
      </dgm:spPr>
      <dgm:t>
        <a:bodyPr/>
        <a:lstStyle/>
        <a:p>
          <a:endParaRPr lang="es-EC"/>
        </a:p>
      </dgm:t>
    </dgm:pt>
  </dgm:ptLst>
  <dgm:cxnLst>
    <dgm:cxn modelId="{486D0D24-60A1-4064-84B8-1FCEA21EA3B1}" srcId="{16E56F72-92DA-47A3-BCF4-98E00B5A7D1E}" destId="{B5EE7DCD-F750-4263-9A59-44599592023E}" srcOrd="4" destOrd="0" parTransId="{DB6187F3-89C7-4AF1-970B-0E0889C221C3}" sibTransId="{EF80ED78-3982-4332-B2C4-60259C556B75}"/>
    <dgm:cxn modelId="{244FDC35-0F78-4831-821B-9054CB40FB1B}" type="presOf" srcId="{2040D967-A5AC-493A-9D03-A357452FE235}" destId="{3333D553-AE7A-44D5-95B4-8EE3295D3794}" srcOrd="1" destOrd="0" presId="urn:microsoft.com/office/officeart/2005/8/layout/hList7#1"/>
    <dgm:cxn modelId="{68E605A6-D2FE-4E17-84A7-0288E47F57B9}" type="presOf" srcId="{B92B0D64-D202-4E56-8A4D-CF66707C25CA}" destId="{67B91B1C-7FBC-4012-8B1E-3618CE98CAED}" srcOrd="0" destOrd="4" presId="urn:microsoft.com/office/officeart/2005/8/layout/hList7#1"/>
    <dgm:cxn modelId="{EED406C1-C790-4B2C-A0B2-7E37904655E8}" type="presOf" srcId="{EB46EB40-579B-4831-B133-D83EDC9D4D8F}" destId="{9281A148-95D4-4CA8-821E-2738249BF184}" srcOrd="0" destOrd="4" presId="urn:microsoft.com/office/officeart/2005/8/layout/hList7#1"/>
    <dgm:cxn modelId="{074368C5-A6F8-427C-80A4-509C14D42DED}" type="presOf" srcId="{A70DAECC-D2DD-4EF3-A13D-40534619EA59}" destId="{E30C22E1-FF05-4F49-A234-8F17138D093C}" srcOrd="1" destOrd="0" presId="urn:microsoft.com/office/officeart/2005/8/layout/hList7#1"/>
    <dgm:cxn modelId="{AD96D16E-B89D-4C19-90F7-3D4AAA42CB16}" type="presOf" srcId="{7C08122C-B00E-458E-9D5C-B39C1C535E73}" destId="{9281A148-95D4-4CA8-821E-2738249BF184}" srcOrd="0" destOrd="3" presId="urn:microsoft.com/office/officeart/2005/8/layout/hList7#1"/>
    <dgm:cxn modelId="{804E032E-4BB8-454B-9103-0D1B06781D66}" srcId="{09742B3B-F4AA-453F-8882-DBB4C81D9A69}" destId="{B352F137-E75A-45D1-8B4E-209A034237DD}" srcOrd="0" destOrd="0" parTransId="{D1A6A714-C09E-4517-A30D-AD978236F4A7}" sibTransId="{73AF3A0C-266F-47F4-A6A2-D1E4D53CE9A8}"/>
    <dgm:cxn modelId="{0E90C005-E451-40B1-95DB-993801F29C19}" type="presOf" srcId="{7E189562-78BE-4863-BFFC-EAF83855CC56}" destId="{E30C22E1-FF05-4F49-A234-8F17138D093C}" srcOrd="1" destOrd="1" presId="urn:microsoft.com/office/officeart/2005/8/layout/hList7#1"/>
    <dgm:cxn modelId="{F242D27A-1376-4F72-92DF-B53357DAC521}" srcId="{16E56F72-92DA-47A3-BCF4-98E00B5A7D1E}" destId="{EB46EB40-579B-4831-B133-D83EDC9D4D8F}" srcOrd="3" destOrd="0" parTransId="{4C5E9200-5C05-4702-AF87-887FE7D07386}" sibTransId="{02B3D2D8-80AD-41C7-84A1-C124444DF3F4}"/>
    <dgm:cxn modelId="{C272DD1A-E13F-40EC-ACBE-AE9BC78FD2C7}" type="presOf" srcId="{81D16A39-9E56-47D3-B34D-C190F0051E5E}" destId="{DB68DC72-D21E-409B-A97E-B1474C4A12D3}" srcOrd="0" destOrd="0" presId="urn:microsoft.com/office/officeart/2005/8/layout/hList7#1"/>
    <dgm:cxn modelId="{8B4581C6-640A-4675-A953-91C541BC82EE}" type="presOf" srcId="{B5EE7DCD-F750-4263-9A59-44599592023E}" destId="{9281A148-95D4-4CA8-821E-2738249BF184}" srcOrd="0" destOrd="5" presId="urn:microsoft.com/office/officeart/2005/8/layout/hList7#1"/>
    <dgm:cxn modelId="{CC1AEFC7-D7C9-40DA-AC2F-8A835888C523}" type="presOf" srcId="{B352F137-E75A-45D1-8B4E-209A034237DD}" destId="{E3C17541-B025-4938-9E50-DE6B14348653}" srcOrd="1" destOrd="1" presId="urn:microsoft.com/office/officeart/2005/8/layout/hList7#1"/>
    <dgm:cxn modelId="{8F077C24-1E42-437C-A6EA-29727D04EA87}" type="presOf" srcId="{E5A3F701-66B1-4917-9B87-6F5354B650A1}" destId="{F198F06D-7C80-46C0-BC39-894A8DBA4564}" srcOrd="1" destOrd="1" presId="urn:microsoft.com/office/officeart/2005/8/layout/hList7#1"/>
    <dgm:cxn modelId="{D98FE112-3C51-483B-9479-B0BE87BE04C8}" type="presOf" srcId="{B92B0D64-D202-4E56-8A4D-CF66707C25CA}" destId="{E3C17541-B025-4938-9E50-DE6B14348653}" srcOrd="1" destOrd="4" presId="urn:microsoft.com/office/officeart/2005/8/layout/hList7#1"/>
    <dgm:cxn modelId="{BB86D5AB-B24B-4E0D-94D5-7402249DEE61}" type="presOf" srcId="{02FAF059-0EAA-46C8-AA91-662BCBC19BB3}" destId="{1D1FC533-94B6-4487-AD87-49E06A42D534}" srcOrd="0" destOrd="0" presId="urn:microsoft.com/office/officeart/2005/8/layout/hList7#1"/>
    <dgm:cxn modelId="{3C7113EA-AF94-468A-87DA-2D1F183F72E5}" type="presOf" srcId="{20A5C33C-ABDF-4CC3-9006-836516A6D3AF}" destId="{67B91B1C-7FBC-4012-8B1E-3618CE98CAED}" srcOrd="0" destOrd="3" presId="urn:microsoft.com/office/officeart/2005/8/layout/hList7#1"/>
    <dgm:cxn modelId="{5EF0818E-91C0-482F-9D76-45464AD98F5F}" type="presOf" srcId="{09742B3B-F4AA-453F-8882-DBB4C81D9A69}" destId="{E3C17541-B025-4938-9E50-DE6B14348653}" srcOrd="1" destOrd="0" presId="urn:microsoft.com/office/officeart/2005/8/layout/hList7#1"/>
    <dgm:cxn modelId="{A16CEB23-117D-4FC3-8935-07B5A5132BD3}" type="presOf" srcId="{B5EE7DCD-F750-4263-9A59-44599592023E}" destId="{F198F06D-7C80-46C0-BC39-894A8DBA4564}" srcOrd="1" destOrd="5" presId="urn:microsoft.com/office/officeart/2005/8/layout/hList7#1"/>
    <dgm:cxn modelId="{D0536C01-5037-4E57-8CF4-47BFCF132DF0}" type="presOf" srcId="{70B03286-943E-4F9E-9E00-FB0496C808CA}" destId="{55C58672-D307-4D04-9FF4-7B9E2ACEA457}" srcOrd="0" destOrd="0" presId="urn:microsoft.com/office/officeart/2005/8/layout/hList7#1"/>
    <dgm:cxn modelId="{C13D9701-5369-46D7-A722-D8AF618489C3}" type="presOf" srcId="{70826873-13A7-4994-BC1C-643BE89EB8FC}" destId="{5716AC86-21C7-490C-BC1F-13F73EA88CBA}" srcOrd="0" destOrd="2" presId="urn:microsoft.com/office/officeart/2005/8/layout/hList7#1"/>
    <dgm:cxn modelId="{D6D80EC5-7B24-42EE-BC6E-6C8F95E5DDA2}" srcId="{16E56F72-92DA-47A3-BCF4-98E00B5A7D1E}" destId="{7C08122C-B00E-458E-9D5C-B39C1C535E73}" srcOrd="2" destOrd="0" parTransId="{0A67199B-25E9-49C1-A52C-9C6FBC72D6E9}" sibTransId="{56FCC786-DD31-48D6-BC2E-5DCBB6E5AE39}"/>
    <dgm:cxn modelId="{8D915E01-8773-4757-8E7F-AE95B96132C3}" type="presOf" srcId="{AF150AE9-45B6-4C1A-A303-A153B7AB8111}" destId="{E30C22E1-FF05-4F49-A234-8F17138D093C}" srcOrd="1" destOrd="4" presId="urn:microsoft.com/office/officeart/2005/8/layout/hList7#1"/>
    <dgm:cxn modelId="{E97A4B58-8A18-4D8D-9873-B1C5AC2F9ABA}" type="presOf" srcId="{0AE13223-DCDC-4E6E-B537-5E239AC7DF14}" destId="{67B91B1C-7FBC-4012-8B1E-3618CE98CAED}" srcOrd="0" destOrd="2" presId="urn:microsoft.com/office/officeart/2005/8/layout/hList7#1"/>
    <dgm:cxn modelId="{A236E9DF-2B69-4C91-8FB8-B9D6491A3D1D}" srcId="{02FAF059-0EAA-46C8-AA91-662BCBC19BB3}" destId="{A70DAECC-D2DD-4EF3-A13D-40534619EA59}" srcOrd="3" destOrd="0" parTransId="{0CDDDFDF-4D15-4F73-97AC-811B6D9031EF}" sibTransId="{E0CC8091-22EA-4E19-AB52-E79A3D995D3F}"/>
    <dgm:cxn modelId="{D25DCD2B-4B6E-4089-8B5C-E7DC10131598}" srcId="{09742B3B-F4AA-453F-8882-DBB4C81D9A69}" destId="{20A5C33C-ABDF-4CC3-9006-836516A6D3AF}" srcOrd="2" destOrd="0" parTransId="{20260942-A778-41C9-BC34-54E1F01D2413}" sibTransId="{4B3E55D1-9095-41C2-8274-629CEF4ABA33}"/>
    <dgm:cxn modelId="{9C3A35FB-7FE9-4167-9CE3-5EE8BAC1D318}" srcId="{16E56F72-92DA-47A3-BCF4-98E00B5A7D1E}" destId="{E5A3F701-66B1-4917-9B87-6F5354B650A1}" srcOrd="0" destOrd="0" parTransId="{16FCB257-ABDD-4698-B0AB-F05AA327C3F5}" sibTransId="{8D7D5A45-807D-473B-987E-E592789E23F4}"/>
    <dgm:cxn modelId="{D1D19BEA-4EC7-4A4D-B455-5B26B174D655}" type="presOf" srcId="{EB46EB40-579B-4831-B133-D83EDC9D4D8F}" destId="{F198F06D-7C80-46C0-BC39-894A8DBA4564}" srcOrd="1" destOrd="4" presId="urn:microsoft.com/office/officeart/2005/8/layout/hList7#1"/>
    <dgm:cxn modelId="{91E7F249-F02D-4E55-9271-3990D13C6A86}" type="presOf" srcId="{E5A3F701-66B1-4917-9B87-6F5354B650A1}" destId="{9281A148-95D4-4CA8-821E-2738249BF184}" srcOrd="0" destOrd="1" presId="urn:microsoft.com/office/officeart/2005/8/layout/hList7#1"/>
    <dgm:cxn modelId="{72D75988-C390-4ECB-82CF-60908E52D604}" type="presOf" srcId="{AF150AE9-45B6-4C1A-A303-A153B7AB8111}" destId="{5716AC86-21C7-490C-BC1F-13F73EA88CBA}" srcOrd="0" destOrd="4" presId="urn:microsoft.com/office/officeart/2005/8/layout/hList7#1"/>
    <dgm:cxn modelId="{FD0A5D12-2F50-4511-A398-3705C82E7A8C}" srcId="{A70DAECC-D2DD-4EF3-A13D-40534619EA59}" destId="{7E189562-78BE-4863-BFFC-EAF83855CC56}" srcOrd="0" destOrd="0" parTransId="{A546BA34-C80A-4A05-BC21-DC81927AD8F7}" sibTransId="{B6A2E0BC-1343-42C8-BC20-99EDD27E07ED}"/>
    <dgm:cxn modelId="{B0749378-5617-4905-9CAF-7CB23C4FE92A}" srcId="{02FAF059-0EAA-46C8-AA91-662BCBC19BB3}" destId="{2040D967-A5AC-493A-9D03-A357452FE235}" srcOrd="0" destOrd="0" parTransId="{99F681AA-0DF1-413C-A250-6FF7F53E0459}" sibTransId="{03B623FF-8A96-420C-9CAF-385C0FE071B6}"/>
    <dgm:cxn modelId="{64E57FF8-794C-465E-A050-62D81BE7C060}" type="presOf" srcId="{3228180D-E6C0-41FC-9998-A881BF0479CB}" destId="{5716AC86-21C7-490C-BC1F-13F73EA88CBA}" srcOrd="0" destOrd="3" presId="urn:microsoft.com/office/officeart/2005/8/layout/hList7#1"/>
    <dgm:cxn modelId="{07CB764F-CBF9-46E4-9A0E-39EBC02108E2}" type="presOf" srcId="{7C08122C-B00E-458E-9D5C-B39C1C535E73}" destId="{F198F06D-7C80-46C0-BC39-894A8DBA4564}" srcOrd="1" destOrd="3" presId="urn:microsoft.com/office/officeart/2005/8/layout/hList7#1"/>
    <dgm:cxn modelId="{6DD2F465-713F-469F-A2BC-62CF2DD754FF}" type="presOf" srcId="{1968611D-1333-4D27-ADC9-95625DA37B7F}" destId="{9281A148-95D4-4CA8-821E-2738249BF184}" srcOrd="0" destOrd="2" presId="urn:microsoft.com/office/officeart/2005/8/layout/hList7#1"/>
    <dgm:cxn modelId="{32EECDCC-75B3-4CFB-A274-8EDC03108DA1}" type="presOf" srcId="{3228180D-E6C0-41FC-9998-A881BF0479CB}" destId="{E30C22E1-FF05-4F49-A234-8F17138D093C}" srcOrd="1" destOrd="3" presId="urn:microsoft.com/office/officeart/2005/8/layout/hList7#1"/>
    <dgm:cxn modelId="{46D15778-3A30-408F-8507-4A384C2FA40B}" srcId="{A70DAECC-D2DD-4EF3-A13D-40534619EA59}" destId="{AF150AE9-45B6-4C1A-A303-A153B7AB8111}" srcOrd="3" destOrd="0" parTransId="{8390A79F-CF1E-4F68-A62E-2B6941DEED77}" sibTransId="{70D1E3EA-C01F-4392-B32B-49501E989722}"/>
    <dgm:cxn modelId="{0873AC67-186C-4EE7-8D73-2B7E5A16BF3D}" srcId="{A70DAECC-D2DD-4EF3-A13D-40534619EA59}" destId="{70826873-13A7-4994-BC1C-643BE89EB8FC}" srcOrd="1" destOrd="0" parTransId="{4CA092BB-3B96-4221-9BCA-0913E547E2F7}" sibTransId="{F4AE15FC-3FB9-4032-A305-1F27058A07F5}"/>
    <dgm:cxn modelId="{46C51BA4-E33C-488C-89BC-F5441947A472}" type="presOf" srcId="{2040D967-A5AC-493A-9D03-A357452FE235}" destId="{000AF8E0-DBE0-4DAC-B831-88EBDAE7344B}" srcOrd="0" destOrd="0" presId="urn:microsoft.com/office/officeart/2005/8/layout/hList7#1"/>
    <dgm:cxn modelId="{FF7C5657-71CF-46F3-B226-684B1C4409EA}" srcId="{09742B3B-F4AA-453F-8882-DBB4C81D9A69}" destId="{0AE13223-DCDC-4E6E-B537-5E239AC7DF14}" srcOrd="1" destOrd="0" parTransId="{833226FB-2452-4D6A-BE98-96E384D7EB02}" sibTransId="{DE95C5F2-5C15-46E4-8C99-015AA9E994A2}"/>
    <dgm:cxn modelId="{88E193BD-7DAA-49F5-A478-893A5116258B}" type="presOf" srcId="{A70DAECC-D2DD-4EF3-A13D-40534619EA59}" destId="{5716AC86-21C7-490C-BC1F-13F73EA88CBA}" srcOrd="0" destOrd="0" presId="urn:microsoft.com/office/officeart/2005/8/layout/hList7#1"/>
    <dgm:cxn modelId="{40528E5F-6879-415A-8EC4-78E5F2541629}" srcId="{16E56F72-92DA-47A3-BCF4-98E00B5A7D1E}" destId="{1968611D-1333-4D27-ADC9-95625DA37B7F}" srcOrd="1" destOrd="0" parTransId="{44F8584E-FC5E-4AAC-9E3A-9BC4A67FE1F9}" sibTransId="{0F0BBA9B-7B86-46A0-867A-AB4A9DC3B64A}"/>
    <dgm:cxn modelId="{0256B8D1-B9A4-409D-AD62-BBB0C8C7EA77}" srcId="{02FAF059-0EAA-46C8-AA91-662BCBC19BB3}" destId="{09742B3B-F4AA-453F-8882-DBB4C81D9A69}" srcOrd="1" destOrd="0" parTransId="{20648D3A-AD68-41F6-B904-7E3529C520D8}" sibTransId="{70B03286-943E-4F9E-9E00-FB0496C808CA}"/>
    <dgm:cxn modelId="{EB05FCC2-225B-43A2-8FA7-91F9DB26F1E3}" srcId="{09742B3B-F4AA-453F-8882-DBB4C81D9A69}" destId="{B92B0D64-D202-4E56-8A4D-CF66707C25CA}" srcOrd="3" destOrd="0" parTransId="{0222DBCD-C792-401B-9D24-2DD6ACEC96FD}" sibTransId="{99D8CFB8-84A1-473C-9DE2-E025FFCB35DC}"/>
    <dgm:cxn modelId="{660BD48A-CB54-4D37-BEB5-0007A22205EC}" srcId="{02FAF059-0EAA-46C8-AA91-662BCBC19BB3}" destId="{16E56F72-92DA-47A3-BCF4-98E00B5A7D1E}" srcOrd="2" destOrd="0" parTransId="{F7595088-0910-41EA-A8A7-994538B35D81}" sibTransId="{81D16A39-9E56-47D3-B34D-C190F0051E5E}"/>
    <dgm:cxn modelId="{2A3046BA-B979-476A-ADDC-E6C5484260E6}" type="presOf" srcId="{B352F137-E75A-45D1-8B4E-209A034237DD}" destId="{67B91B1C-7FBC-4012-8B1E-3618CE98CAED}" srcOrd="0" destOrd="1" presId="urn:microsoft.com/office/officeart/2005/8/layout/hList7#1"/>
    <dgm:cxn modelId="{ED2B2424-BE15-40CD-BD90-63D04F90095B}" srcId="{A70DAECC-D2DD-4EF3-A13D-40534619EA59}" destId="{3228180D-E6C0-41FC-9998-A881BF0479CB}" srcOrd="2" destOrd="0" parTransId="{55496E9B-9893-45C0-9034-E29E2489A6F9}" sibTransId="{C4669400-F20A-4BF5-9456-04580C17AD8D}"/>
    <dgm:cxn modelId="{2537FEED-74D1-42E8-A09E-38516CA20742}" type="presOf" srcId="{20A5C33C-ABDF-4CC3-9006-836516A6D3AF}" destId="{E3C17541-B025-4938-9E50-DE6B14348653}" srcOrd="1" destOrd="3" presId="urn:microsoft.com/office/officeart/2005/8/layout/hList7#1"/>
    <dgm:cxn modelId="{4BE6F21D-E2D0-487D-8BA7-3DC2FFBF6B0D}" type="presOf" srcId="{16E56F72-92DA-47A3-BCF4-98E00B5A7D1E}" destId="{F198F06D-7C80-46C0-BC39-894A8DBA4564}" srcOrd="1" destOrd="0" presId="urn:microsoft.com/office/officeart/2005/8/layout/hList7#1"/>
    <dgm:cxn modelId="{02C43999-D938-42EF-9F87-522E71B305BB}" type="presOf" srcId="{7E189562-78BE-4863-BFFC-EAF83855CC56}" destId="{5716AC86-21C7-490C-BC1F-13F73EA88CBA}" srcOrd="0" destOrd="1" presId="urn:microsoft.com/office/officeart/2005/8/layout/hList7#1"/>
    <dgm:cxn modelId="{8F9F9A29-14A1-4AB7-97CE-3B7DCD62B4BC}" type="presOf" srcId="{03B623FF-8A96-420C-9CAF-385C0FE071B6}" destId="{EF6D9846-7675-4843-B958-F675F52F1761}" srcOrd="0" destOrd="0" presId="urn:microsoft.com/office/officeart/2005/8/layout/hList7#1"/>
    <dgm:cxn modelId="{27FEF65F-2DCF-451D-ABC1-5FC3EFB36D44}" type="presOf" srcId="{16E56F72-92DA-47A3-BCF4-98E00B5A7D1E}" destId="{9281A148-95D4-4CA8-821E-2738249BF184}" srcOrd="0" destOrd="0" presId="urn:microsoft.com/office/officeart/2005/8/layout/hList7#1"/>
    <dgm:cxn modelId="{375C761F-7A42-407A-A33D-B83FC0C96610}" type="presOf" srcId="{1968611D-1333-4D27-ADC9-95625DA37B7F}" destId="{F198F06D-7C80-46C0-BC39-894A8DBA4564}" srcOrd="1" destOrd="2" presId="urn:microsoft.com/office/officeart/2005/8/layout/hList7#1"/>
    <dgm:cxn modelId="{88346DD3-0A7A-442F-BA0C-674F190950BC}" type="presOf" srcId="{0AE13223-DCDC-4E6E-B537-5E239AC7DF14}" destId="{E3C17541-B025-4938-9E50-DE6B14348653}" srcOrd="1" destOrd="2" presId="urn:microsoft.com/office/officeart/2005/8/layout/hList7#1"/>
    <dgm:cxn modelId="{12408444-8765-4DF4-9635-56043326A9AF}" type="presOf" srcId="{70826873-13A7-4994-BC1C-643BE89EB8FC}" destId="{E30C22E1-FF05-4F49-A234-8F17138D093C}" srcOrd="1" destOrd="2" presId="urn:microsoft.com/office/officeart/2005/8/layout/hList7#1"/>
    <dgm:cxn modelId="{5A816116-FD83-4DCD-94BB-84EFA8999B4A}" type="presOf" srcId="{09742B3B-F4AA-453F-8882-DBB4C81D9A69}" destId="{67B91B1C-7FBC-4012-8B1E-3618CE98CAED}" srcOrd="0" destOrd="0" presId="urn:microsoft.com/office/officeart/2005/8/layout/hList7#1"/>
    <dgm:cxn modelId="{DF87E722-474B-4D1E-A1A4-8310D7DEB42B}" type="presParOf" srcId="{1D1FC533-94B6-4487-AD87-49E06A42D534}" destId="{CD31C8ED-8923-4C55-A429-5588D91D0150}" srcOrd="0" destOrd="0" presId="urn:microsoft.com/office/officeart/2005/8/layout/hList7#1"/>
    <dgm:cxn modelId="{8A0ECE21-27E4-4928-9390-1C674C1140F0}" type="presParOf" srcId="{1D1FC533-94B6-4487-AD87-49E06A42D534}" destId="{B2A359B7-3184-4CA9-92C8-AD7E774061EF}" srcOrd="1" destOrd="0" presId="urn:microsoft.com/office/officeart/2005/8/layout/hList7#1"/>
    <dgm:cxn modelId="{45301636-0D99-4800-8412-7B2997218F00}" type="presParOf" srcId="{B2A359B7-3184-4CA9-92C8-AD7E774061EF}" destId="{0921C813-E167-4C74-BA01-A46AA05A3358}" srcOrd="0" destOrd="0" presId="urn:microsoft.com/office/officeart/2005/8/layout/hList7#1"/>
    <dgm:cxn modelId="{631AE54A-5710-4FAB-87A8-5EBEF15760E3}" type="presParOf" srcId="{0921C813-E167-4C74-BA01-A46AA05A3358}" destId="{000AF8E0-DBE0-4DAC-B831-88EBDAE7344B}" srcOrd="0" destOrd="0" presId="urn:microsoft.com/office/officeart/2005/8/layout/hList7#1"/>
    <dgm:cxn modelId="{3E311A27-CBE1-4C55-8501-DBD4D5A4EAEA}" type="presParOf" srcId="{0921C813-E167-4C74-BA01-A46AA05A3358}" destId="{3333D553-AE7A-44D5-95B4-8EE3295D3794}" srcOrd="1" destOrd="0" presId="urn:microsoft.com/office/officeart/2005/8/layout/hList7#1"/>
    <dgm:cxn modelId="{EC3712D5-7C9E-4A69-925A-04841D3F35F7}" type="presParOf" srcId="{0921C813-E167-4C74-BA01-A46AA05A3358}" destId="{16ABA8F3-5E87-4995-80FF-E560569FB73A}" srcOrd="2" destOrd="0" presId="urn:microsoft.com/office/officeart/2005/8/layout/hList7#1"/>
    <dgm:cxn modelId="{8B880267-C8B7-4B71-956A-BDA019BC299C}" type="presParOf" srcId="{0921C813-E167-4C74-BA01-A46AA05A3358}" destId="{D540CE80-B531-4FE2-9CAA-3088883C84CE}" srcOrd="3" destOrd="0" presId="urn:microsoft.com/office/officeart/2005/8/layout/hList7#1"/>
    <dgm:cxn modelId="{23BCA918-3CFC-46BA-8E82-20FA64C62E89}" type="presParOf" srcId="{B2A359B7-3184-4CA9-92C8-AD7E774061EF}" destId="{EF6D9846-7675-4843-B958-F675F52F1761}" srcOrd="1" destOrd="0" presId="urn:microsoft.com/office/officeart/2005/8/layout/hList7#1"/>
    <dgm:cxn modelId="{F5C5C094-BC6B-404E-BD47-6A8A46C061F6}" type="presParOf" srcId="{B2A359B7-3184-4CA9-92C8-AD7E774061EF}" destId="{1E8648DE-E32F-4F0D-8152-8300F0BFBB99}" srcOrd="2" destOrd="0" presId="urn:microsoft.com/office/officeart/2005/8/layout/hList7#1"/>
    <dgm:cxn modelId="{1B719A24-6BF7-43D4-8526-DCCB02E8598A}" type="presParOf" srcId="{1E8648DE-E32F-4F0D-8152-8300F0BFBB99}" destId="{67B91B1C-7FBC-4012-8B1E-3618CE98CAED}" srcOrd="0" destOrd="0" presId="urn:microsoft.com/office/officeart/2005/8/layout/hList7#1"/>
    <dgm:cxn modelId="{405680B9-180F-4BC8-BEA8-3DD4BE650F22}" type="presParOf" srcId="{1E8648DE-E32F-4F0D-8152-8300F0BFBB99}" destId="{E3C17541-B025-4938-9E50-DE6B14348653}" srcOrd="1" destOrd="0" presId="urn:microsoft.com/office/officeart/2005/8/layout/hList7#1"/>
    <dgm:cxn modelId="{C813C639-EF24-4ADD-B096-2BFAA38EB2FF}" type="presParOf" srcId="{1E8648DE-E32F-4F0D-8152-8300F0BFBB99}" destId="{56F02083-5246-42B7-8804-B1F1B7ECB249}" srcOrd="2" destOrd="0" presId="urn:microsoft.com/office/officeart/2005/8/layout/hList7#1"/>
    <dgm:cxn modelId="{90D58037-C464-4945-8BED-D70C74FE697D}" type="presParOf" srcId="{1E8648DE-E32F-4F0D-8152-8300F0BFBB99}" destId="{23A875AA-9CAE-4FDB-9565-7F1A9EC6CA46}" srcOrd="3" destOrd="0" presId="urn:microsoft.com/office/officeart/2005/8/layout/hList7#1"/>
    <dgm:cxn modelId="{28199076-7086-4A45-A401-244D145F983F}" type="presParOf" srcId="{B2A359B7-3184-4CA9-92C8-AD7E774061EF}" destId="{55C58672-D307-4D04-9FF4-7B9E2ACEA457}" srcOrd="3" destOrd="0" presId="urn:microsoft.com/office/officeart/2005/8/layout/hList7#1"/>
    <dgm:cxn modelId="{BC4EAF19-AC13-4424-8016-7AAA18AB8C89}" type="presParOf" srcId="{B2A359B7-3184-4CA9-92C8-AD7E774061EF}" destId="{872E7379-663F-4201-9BBA-65474E28576D}" srcOrd="4" destOrd="0" presId="urn:microsoft.com/office/officeart/2005/8/layout/hList7#1"/>
    <dgm:cxn modelId="{0380908E-FE0B-45D2-828F-DF29AAC6CAAB}" type="presParOf" srcId="{872E7379-663F-4201-9BBA-65474E28576D}" destId="{9281A148-95D4-4CA8-821E-2738249BF184}" srcOrd="0" destOrd="0" presId="urn:microsoft.com/office/officeart/2005/8/layout/hList7#1"/>
    <dgm:cxn modelId="{310B28A9-5A68-4897-98C5-B3F415EE2C15}" type="presParOf" srcId="{872E7379-663F-4201-9BBA-65474E28576D}" destId="{F198F06D-7C80-46C0-BC39-894A8DBA4564}" srcOrd="1" destOrd="0" presId="urn:microsoft.com/office/officeart/2005/8/layout/hList7#1"/>
    <dgm:cxn modelId="{7FCBF559-C5E6-48D2-A698-B5EC4EE62F12}" type="presParOf" srcId="{872E7379-663F-4201-9BBA-65474E28576D}" destId="{8FB3009A-1391-43E2-9238-C9A50D470F81}" srcOrd="2" destOrd="0" presId="urn:microsoft.com/office/officeart/2005/8/layout/hList7#1"/>
    <dgm:cxn modelId="{A270A3A9-8824-4202-85CD-E2CDCD16C82D}" type="presParOf" srcId="{872E7379-663F-4201-9BBA-65474E28576D}" destId="{4FEEE090-EF68-40BD-8CDC-A4282EBC4703}" srcOrd="3" destOrd="0" presId="urn:microsoft.com/office/officeart/2005/8/layout/hList7#1"/>
    <dgm:cxn modelId="{F3D2F8A0-2D59-4445-9CEE-7A60FB3AA57F}" type="presParOf" srcId="{B2A359B7-3184-4CA9-92C8-AD7E774061EF}" destId="{DB68DC72-D21E-409B-A97E-B1474C4A12D3}" srcOrd="5" destOrd="0" presId="urn:microsoft.com/office/officeart/2005/8/layout/hList7#1"/>
    <dgm:cxn modelId="{C9377D8A-E24B-45FC-B4DB-8C77F9B33B0F}" type="presParOf" srcId="{B2A359B7-3184-4CA9-92C8-AD7E774061EF}" destId="{5B8287EF-1B22-44FB-9922-EE2530529D1E}" srcOrd="6" destOrd="0" presId="urn:microsoft.com/office/officeart/2005/8/layout/hList7#1"/>
    <dgm:cxn modelId="{E999F939-7DC8-4635-8342-829E93D3BD32}" type="presParOf" srcId="{5B8287EF-1B22-44FB-9922-EE2530529D1E}" destId="{5716AC86-21C7-490C-BC1F-13F73EA88CBA}" srcOrd="0" destOrd="0" presId="urn:microsoft.com/office/officeart/2005/8/layout/hList7#1"/>
    <dgm:cxn modelId="{918F06BA-E5CA-4AEB-BF16-3DA83AF2A078}" type="presParOf" srcId="{5B8287EF-1B22-44FB-9922-EE2530529D1E}" destId="{E30C22E1-FF05-4F49-A234-8F17138D093C}" srcOrd="1" destOrd="0" presId="urn:microsoft.com/office/officeart/2005/8/layout/hList7#1"/>
    <dgm:cxn modelId="{7F839251-4E98-42CE-9B82-B30AC3818138}" type="presParOf" srcId="{5B8287EF-1B22-44FB-9922-EE2530529D1E}" destId="{DEC93243-F4DC-4B16-B879-F591FCF8307D}" srcOrd="2" destOrd="0" presId="urn:microsoft.com/office/officeart/2005/8/layout/hList7#1"/>
    <dgm:cxn modelId="{D3D2E69F-7CC7-4BE9-98CC-45C6C61B6376}" type="presParOf" srcId="{5B8287EF-1B22-44FB-9922-EE2530529D1E}" destId="{607CE11E-2915-4924-972D-C592631496EB}" srcOrd="3" destOrd="0" presId="urn:microsoft.com/office/officeart/2005/8/layout/hList7#1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5C392E3-59B5-4E3B-82D0-CADC5A4038ED}" type="doc">
      <dgm:prSet loTypeId="urn:microsoft.com/office/officeart/2005/8/layout/list1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s-EC"/>
        </a:p>
      </dgm:t>
    </dgm:pt>
    <dgm:pt modelId="{CBAE4692-97FC-472F-A911-77FED14EF554}">
      <dgm:prSet phldrT="[Texto]" custT="1"/>
      <dgm:spPr/>
      <dgm:t>
        <a:bodyPr/>
        <a:lstStyle/>
        <a:p>
          <a:r>
            <a:rPr lang="es-EC" sz="1800" b="1" smtClean="0"/>
            <a:t>Ventas:</a:t>
          </a:r>
          <a:endParaRPr lang="es-EC" sz="1800" b="1" dirty="0"/>
        </a:p>
      </dgm:t>
    </dgm:pt>
    <dgm:pt modelId="{4B67472B-A351-4FEA-A7C4-2004BCBB67CA}" type="parTrans" cxnId="{63F617A4-F604-41FC-B7BF-4C934C978B96}">
      <dgm:prSet/>
      <dgm:spPr/>
      <dgm:t>
        <a:bodyPr/>
        <a:lstStyle/>
        <a:p>
          <a:endParaRPr lang="es-EC"/>
        </a:p>
      </dgm:t>
    </dgm:pt>
    <dgm:pt modelId="{42153B66-7597-4323-AE8C-8F7F32A2D3DB}" type="sibTrans" cxnId="{63F617A4-F604-41FC-B7BF-4C934C978B96}">
      <dgm:prSet/>
      <dgm:spPr/>
      <dgm:t>
        <a:bodyPr/>
        <a:lstStyle/>
        <a:p>
          <a:endParaRPr lang="es-EC"/>
        </a:p>
      </dgm:t>
    </dgm:pt>
    <dgm:pt modelId="{67A7F85A-2F6B-4502-A352-E16FC1E8F7CA}">
      <dgm:prSet phldrT="[Texto]" custT="1"/>
      <dgm:spPr>
        <a:solidFill>
          <a:schemeClr val="bg1">
            <a:alpha val="90000"/>
          </a:schemeClr>
        </a:solidFill>
      </dgm:spPr>
      <dgm:t>
        <a:bodyPr/>
        <a:lstStyle/>
        <a:p>
          <a:r>
            <a:rPr lang="es-EC" sz="1400" dirty="0" smtClean="0"/>
            <a:t>Es el ingreso proveniente de las transacciones comerciales de bienes o servicios durante un año.  </a:t>
          </a:r>
          <a:r>
            <a:rPr lang="es-EC" sz="800" dirty="0" smtClean="0"/>
            <a:t>FUENTE: INEC, Directorio de Empresas y Establecimientos.</a:t>
          </a:r>
          <a:endParaRPr lang="es-EC" sz="1400" dirty="0"/>
        </a:p>
      </dgm:t>
    </dgm:pt>
    <dgm:pt modelId="{2A0502B7-EFA2-4816-A509-53EF4B9DDC23}" type="parTrans" cxnId="{35507020-D044-4D94-B23D-5A6CB30F80F5}">
      <dgm:prSet/>
      <dgm:spPr/>
      <dgm:t>
        <a:bodyPr/>
        <a:lstStyle/>
        <a:p>
          <a:endParaRPr lang="es-EC"/>
        </a:p>
      </dgm:t>
    </dgm:pt>
    <dgm:pt modelId="{8E00EE57-07DE-404F-8586-E063AE05CA91}" type="sibTrans" cxnId="{35507020-D044-4D94-B23D-5A6CB30F80F5}">
      <dgm:prSet/>
      <dgm:spPr/>
      <dgm:t>
        <a:bodyPr/>
        <a:lstStyle/>
        <a:p>
          <a:endParaRPr lang="es-EC"/>
        </a:p>
      </dgm:t>
    </dgm:pt>
    <dgm:pt modelId="{E5F965D3-5A65-46D1-98F1-FDB9E093EE2F}">
      <dgm:prSet phldrT="[Texto]" custT="1"/>
      <dgm:spPr/>
      <dgm:t>
        <a:bodyPr/>
        <a:lstStyle/>
        <a:p>
          <a:r>
            <a:rPr lang="es-EC" sz="1800" b="1" smtClean="0">
              <a:latin typeface="+mn-lt"/>
              <a:cs typeface="Calibri" pitchFamily="34" charset="0"/>
            </a:rPr>
            <a:t>Exportaciones:</a:t>
          </a:r>
          <a:endParaRPr lang="es-EC" sz="1800" dirty="0"/>
        </a:p>
      </dgm:t>
    </dgm:pt>
    <dgm:pt modelId="{C6BA982C-1D75-404F-9AA7-D97B552165FF}" type="parTrans" cxnId="{ABCB5C76-83ED-40FF-8F42-AAE9A9D1BF88}">
      <dgm:prSet/>
      <dgm:spPr/>
      <dgm:t>
        <a:bodyPr/>
        <a:lstStyle/>
        <a:p>
          <a:endParaRPr lang="es-EC"/>
        </a:p>
      </dgm:t>
    </dgm:pt>
    <dgm:pt modelId="{63339782-286C-4A3F-AE72-D80727F301AA}" type="sibTrans" cxnId="{ABCB5C76-83ED-40FF-8F42-AAE9A9D1BF88}">
      <dgm:prSet/>
      <dgm:spPr/>
      <dgm:t>
        <a:bodyPr/>
        <a:lstStyle/>
        <a:p>
          <a:endParaRPr lang="es-EC"/>
        </a:p>
      </dgm:t>
    </dgm:pt>
    <dgm:pt modelId="{961937AB-C06D-4ACC-869E-0F6A8EBA1E90}">
      <dgm:prSet phldrT="[Texto]" custT="1"/>
      <dgm:spPr>
        <a:solidFill>
          <a:schemeClr val="bg1">
            <a:alpha val="90000"/>
          </a:schemeClr>
        </a:solidFill>
      </dgm:spPr>
      <dgm:t>
        <a:bodyPr/>
        <a:lstStyle/>
        <a:p>
          <a:r>
            <a:rPr lang="es-ES" sz="1400" dirty="0" smtClean="0"/>
            <a:t>Es la venta de bienes o servicios para uso o consumo desde el país  hacia el</a:t>
          </a:r>
          <a:r>
            <a:rPr lang="es-ES" sz="1400" b="1" dirty="0" smtClean="0"/>
            <a:t> </a:t>
          </a:r>
          <a:r>
            <a:rPr lang="es-ES" sz="1400" dirty="0" smtClean="0"/>
            <a:t>resto del mundo. </a:t>
          </a:r>
          <a:r>
            <a:rPr lang="es-EC" sz="1400" dirty="0" smtClean="0"/>
            <a:t>FUENTE: INEC, Directorio de Empresas y Establecimientos.</a:t>
          </a:r>
          <a:r>
            <a:rPr lang="es-ES" sz="1400" dirty="0" smtClean="0"/>
            <a:t> </a:t>
          </a:r>
          <a:r>
            <a:rPr lang="es-EC" sz="800" dirty="0" smtClean="0"/>
            <a:t>FUENTE: IESS, Ley de seguridad social</a:t>
          </a:r>
          <a:endParaRPr lang="es-EC" sz="1400" dirty="0"/>
        </a:p>
      </dgm:t>
    </dgm:pt>
    <dgm:pt modelId="{07E71966-7BFB-426A-B65F-DE16FA98A82F}" type="parTrans" cxnId="{3B5D81E7-B02A-4628-86BE-20A3F6B30FB5}">
      <dgm:prSet/>
      <dgm:spPr/>
      <dgm:t>
        <a:bodyPr/>
        <a:lstStyle/>
        <a:p>
          <a:endParaRPr lang="es-EC"/>
        </a:p>
      </dgm:t>
    </dgm:pt>
    <dgm:pt modelId="{7F0BE993-98D5-40B5-8703-FC2387350AFC}" type="sibTrans" cxnId="{3B5D81E7-B02A-4628-86BE-20A3F6B30FB5}">
      <dgm:prSet/>
      <dgm:spPr/>
      <dgm:t>
        <a:bodyPr/>
        <a:lstStyle/>
        <a:p>
          <a:endParaRPr lang="es-EC"/>
        </a:p>
      </dgm:t>
    </dgm:pt>
    <dgm:pt modelId="{81724C44-AA39-46AB-B7CC-75559DFE4630}">
      <dgm:prSet custT="1"/>
      <dgm:spPr/>
      <dgm:t>
        <a:bodyPr/>
        <a:lstStyle/>
        <a:p>
          <a:r>
            <a:rPr lang="es-EC" sz="1800" b="1" dirty="0" smtClean="0">
              <a:latin typeface="+mn-lt"/>
              <a:cs typeface="Calibri" pitchFamily="34" charset="0"/>
            </a:rPr>
            <a:t>Personas afiliadas:</a:t>
          </a:r>
          <a:endParaRPr lang="es-EC" sz="1800" dirty="0"/>
        </a:p>
      </dgm:t>
    </dgm:pt>
    <dgm:pt modelId="{1422343D-4F5E-4D8C-B807-1FD869624934}" type="parTrans" cxnId="{FE13F68E-79F5-4112-81A3-6FB31EF8BD5E}">
      <dgm:prSet/>
      <dgm:spPr/>
      <dgm:t>
        <a:bodyPr/>
        <a:lstStyle/>
        <a:p>
          <a:endParaRPr lang="es-EC"/>
        </a:p>
      </dgm:t>
    </dgm:pt>
    <dgm:pt modelId="{C15EB13E-395C-4F57-BE88-8A4A9B6C24F0}" type="sibTrans" cxnId="{FE13F68E-79F5-4112-81A3-6FB31EF8BD5E}">
      <dgm:prSet/>
      <dgm:spPr/>
      <dgm:t>
        <a:bodyPr/>
        <a:lstStyle/>
        <a:p>
          <a:endParaRPr lang="es-EC"/>
        </a:p>
      </dgm:t>
    </dgm:pt>
    <dgm:pt modelId="{262534C9-CB49-4853-9F51-AEE47C451423}">
      <dgm:prSet phldrT="[Texto]" custT="1"/>
      <dgm:spPr>
        <a:solidFill>
          <a:schemeClr val="bg1">
            <a:alpha val="90000"/>
          </a:schemeClr>
        </a:solidFill>
      </dgm:spPr>
      <dgm:t>
        <a:bodyPr/>
        <a:lstStyle/>
        <a:p>
          <a:r>
            <a:rPr lang="es-ES" sz="1400" dirty="0" smtClean="0"/>
            <a:t>Personas que realizan  actividades laborales por las que perciben sueldos y salarios , son afiliados al IESS y tienen derecho a la seguridad social.</a:t>
          </a:r>
          <a:endParaRPr lang="es-EC" sz="1400" dirty="0"/>
        </a:p>
      </dgm:t>
    </dgm:pt>
    <dgm:pt modelId="{427CC3A5-7E3D-49F5-9ABE-DDACC55B68DD}" type="parTrans" cxnId="{76756870-70EC-43B0-81EB-541DFDAED38A}">
      <dgm:prSet/>
      <dgm:spPr/>
      <dgm:t>
        <a:bodyPr/>
        <a:lstStyle/>
        <a:p>
          <a:endParaRPr lang="es-EC"/>
        </a:p>
      </dgm:t>
    </dgm:pt>
    <dgm:pt modelId="{831251A3-963A-4B04-8CC1-D6A5137F3DF2}" type="sibTrans" cxnId="{76756870-70EC-43B0-81EB-541DFDAED38A}">
      <dgm:prSet/>
      <dgm:spPr/>
      <dgm:t>
        <a:bodyPr/>
        <a:lstStyle/>
        <a:p>
          <a:endParaRPr lang="es-EC"/>
        </a:p>
      </dgm:t>
    </dgm:pt>
    <dgm:pt modelId="{6CD6835B-211B-4831-8D65-C598B2084253}" type="pres">
      <dgm:prSet presAssocID="{05C392E3-59B5-4E3B-82D0-CADC5A4038E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C"/>
        </a:p>
      </dgm:t>
    </dgm:pt>
    <dgm:pt modelId="{D28A02B9-0E14-4A79-96A2-838E12E735E5}" type="pres">
      <dgm:prSet presAssocID="{CBAE4692-97FC-472F-A911-77FED14EF554}" presName="parentLin" presStyleCnt="0"/>
      <dgm:spPr/>
      <dgm:t>
        <a:bodyPr/>
        <a:lstStyle/>
        <a:p>
          <a:endParaRPr lang="es-EC"/>
        </a:p>
      </dgm:t>
    </dgm:pt>
    <dgm:pt modelId="{66690D54-C319-4573-AA18-DD84C0208528}" type="pres">
      <dgm:prSet presAssocID="{CBAE4692-97FC-472F-A911-77FED14EF554}" presName="parentLeftMargin" presStyleLbl="node1" presStyleIdx="0" presStyleCnt="3"/>
      <dgm:spPr/>
      <dgm:t>
        <a:bodyPr/>
        <a:lstStyle/>
        <a:p>
          <a:endParaRPr lang="es-EC"/>
        </a:p>
      </dgm:t>
    </dgm:pt>
    <dgm:pt modelId="{9E723869-E985-4F57-A214-803C6ED4F893}" type="pres">
      <dgm:prSet presAssocID="{CBAE4692-97FC-472F-A911-77FED14EF554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17153C95-0C19-4CE9-9646-997AFD135077}" type="pres">
      <dgm:prSet presAssocID="{CBAE4692-97FC-472F-A911-77FED14EF554}" presName="negativeSpace" presStyleCnt="0"/>
      <dgm:spPr/>
      <dgm:t>
        <a:bodyPr/>
        <a:lstStyle/>
        <a:p>
          <a:endParaRPr lang="es-EC"/>
        </a:p>
      </dgm:t>
    </dgm:pt>
    <dgm:pt modelId="{923E775D-F169-42D2-8C34-A467146D4956}" type="pres">
      <dgm:prSet presAssocID="{CBAE4692-97FC-472F-A911-77FED14EF554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3D6F8B06-64F3-47BD-BFC4-A97CF17D5B11}" type="pres">
      <dgm:prSet presAssocID="{42153B66-7597-4323-AE8C-8F7F32A2D3DB}" presName="spaceBetweenRectangles" presStyleCnt="0"/>
      <dgm:spPr/>
      <dgm:t>
        <a:bodyPr/>
        <a:lstStyle/>
        <a:p>
          <a:endParaRPr lang="es-EC"/>
        </a:p>
      </dgm:t>
    </dgm:pt>
    <dgm:pt modelId="{C7F41DA6-0E02-47BE-BC19-ED9C27361CBD}" type="pres">
      <dgm:prSet presAssocID="{E5F965D3-5A65-46D1-98F1-FDB9E093EE2F}" presName="parentLin" presStyleCnt="0"/>
      <dgm:spPr/>
      <dgm:t>
        <a:bodyPr/>
        <a:lstStyle/>
        <a:p>
          <a:endParaRPr lang="es-EC"/>
        </a:p>
      </dgm:t>
    </dgm:pt>
    <dgm:pt modelId="{BEBB6243-9B02-45E4-B766-826B3FBDCAEC}" type="pres">
      <dgm:prSet presAssocID="{E5F965D3-5A65-46D1-98F1-FDB9E093EE2F}" presName="parentLeftMargin" presStyleLbl="node1" presStyleIdx="0" presStyleCnt="3"/>
      <dgm:spPr/>
      <dgm:t>
        <a:bodyPr/>
        <a:lstStyle/>
        <a:p>
          <a:endParaRPr lang="es-EC"/>
        </a:p>
      </dgm:t>
    </dgm:pt>
    <dgm:pt modelId="{D034D450-4E24-4F25-B90C-DD15771F5ACE}" type="pres">
      <dgm:prSet presAssocID="{E5F965D3-5A65-46D1-98F1-FDB9E093EE2F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F5E5D94A-0658-4341-A776-8FDCD1C2C747}" type="pres">
      <dgm:prSet presAssocID="{E5F965D3-5A65-46D1-98F1-FDB9E093EE2F}" presName="negativeSpace" presStyleCnt="0"/>
      <dgm:spPr/>
      <dgm:t>
        <a:bodyPr/>
        <a:lstStyle/>
        <a:p>
          <a:endParaRPr lang="es-EC"/>
        </a:p>
      </dgm:t>
    </dgm:pt>
    <dgm:pt modelId="{98E9EE72-6A7E-4E8A-BCCA-79C7E5E4857B}" type="pres">
      <dgm:prSet presAssocID="{E5F965D3-5A65-46D1-98F1-FDB9E093EE2F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07365F16-84A3-4D4F-A8AE-0B5CEFDA76B2}" type="pres">
      <dgm:prSet presAssocID="{63339782-286C-4A3F-AE72-D80727F301AA}" presName="spaceBetweenRectangles" presStyleCnt="0"/>
      <dgm:spPr/>
      <dgm:t>
        <a:bodyPr/>
        <a:lstStyle/>
        <a:p>
          <a:endParaRPr lang="es-EC"/>
        </a:p>
      </dgm:t>
    </dgm:pt>
    <dgm:pt modelId="{938B5F4F-3D8F-4379-872F-5119234CBE9F}" type="pres">
      <dgm:prSet presAssocID="{81724C44-AA39-46AB-B7CC-75559DFE4630}" presName="parentLin" presStyleCnt="0"/>
      <dgm:spPr/>
      <dgm:t>
        <a:bodyPr/>
        <a:lstStyle/>
        <a:p>
          <a:endParaRPr lang="es-EC"/>
        </a:p>
      </dgm:t>
    </dgm:pt>
    <dgm:pt modelId="{DE176124-EEFC-4CD0-A139-5B83462ECFDB}" type="pres">
      <dgm:prSet presAssocID="{81724C44-AA39-46AB-B7CC-75559DFE4630}" presName="parentLeftMargin" presStyleLbl="node1" presStyleIdx="1" presStyleCnt="3"/>
      <dgm:spPr/>
      <dgm:t>
        <a:bodyPr/>
        <a:lstStyle/>
        <a:p>
          <a:endParaRPr lang="es-EC"/>
        </a:p>
      </dgm:t>
    </dgm:pt>
    <dgm:pt modelId="{5F7E6572-4CDD-41D7-829A-D6B405044FD7}" type="pres">
      <dgm:prSet presAssocID="{81724C44-AA39-46AB-B7CC-75559DFE4630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17FEF5B8-E0D8-4558-9AB0-20B3FA093294}" type="pres">
      <dgm:prSet presAssocID="{81724C44-AA39-46AB-B7CC-75559DFE4630}" presName="negativeSpace" presStyleCnt="0"/>
      <dgm:spPr/>
      <dgm:t>
        <a:bodyPr/>
        <a:lstStyle/>
        <a:p>
          <a:endParaRPr lang="es-EC"/>
        </a:p>
      </dgm:t>
    </dgm:pt>
    <dgm:pt modelId="{076E4359-DAE5-4326-9205-28F05832AA81}" type="pres">
      <dgm:prSet presAssocID="{81724C44-AA39-46AB-B7CC-75559DFE4630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</dgm:ptLst>
  <dgm:cxnLst>
    <dgm:cxn modelId="{3B5D81E7-B02A-4628-86BE-20A3F6B30FB5}" srcId="{E5F965D3-5A65-46D1-98F1-FDB9E093EE2F}" destId="{961937AB-C06D-4ACC-869E-0F6A8EBA1E90}" srcOrd="0" destOrd="0" parTransId="{07E71966-7BFB-426A-B65F-DE16FA98A82F}" sibTransId="{7F0BE993-98D5-40B5-8703-FC2387350AFC}"/>
    <dgm:cxn modelId="{35507020-D044-4D94-B23D-5A6CB30F80F5}" srcId="{CBAE4692-97FC-472F-A911-77FED14EF554}" destId="{67A7F85A-2F6B-4502-A352-E16FC1E8F7CA}" srcOrd="0" destOrd="0" parTransId="{2A0502B7-EFA2-4816-A509-53EF4B9DDC23}" sibTransId="{8E00EE57-07DE-404F-8586-E063AE05CA91}"/>
    <dgm:cxn modelId="{63F617A4-F604-41FC-B7BF-4C934C978B96}" srcId="{05C392E3-59B5-4E3B-82D0-CADC5A4038ED}" destId="{CBAE4692-97FC-472F-A911-77FED14EF554}" srcOrd="0" destOrd="0" parTransId="{4B67472B-A351-4FEA-A7C4-2004BCBB67CA}" sibTransId="{42153B66-7597-4323-AE8C-8F7F32A2D3DB}"/>
    <dgm:cxn modelId="{7EC263B5-8EC0-4B48-B1E2-708DFBA9BD32}" type="presOf" srcId="{81724C44-AA39-46AB-B7CC-75559DFE4630}" destId="{5F7E6572-4CDD-41D7-829A-D6B405044FD7}" srcOrd="1" destOrd="0" presId="urn:microsoft.com/office/officeart/2005/8/layout/list1"/>
    <dgm:cxn modelId="{FACA46B9-60A8-4DC5-A09C-2B37A8971521}" type="presOf" srcId="{05C392E3-59B5-4E3B-82D0-CADC5A4038ED}" destId="{6CD6835B-211B-4831-8D65-C598B2084253}" srcOrd="0" destOrd="0" presId="urn:microsoft.com/office/officeart/2005/8/layout/list1"/>
    <dgm:cxn modelId="{FE13F68E-79F5-4112-81A3-6FB31EF8BD5E}" srcId="{05C392E3-59B5-4E3B-82D0-CADC5A4038ED}" destId="{81724C44-AA39-46AB-B7CC-75559DFE4630}" srcOrd="2" destOrd="0" parTransId="{1422343D-4F5E-4D8C-B807-1FD869624934}" sibTransId="{C15EB13E-395C-4F57-BE88-8A4A9B6C24F0}"/>
    <dgm:cxn modelId="{C47B8D54-8BAD-4135-858C-272F1380E5A6}" type="presOf" srcId="{67A7F85A-2F6B-4502-A352-E16FC1E8F7CA}" destId="{923E775D-F169-42D2-8C34-A467146D4956}" srcOrd="0" destOrd="0" presId="urn:microsoft.com/office/officeart/2005/8/layout/list1"/>
    <dgm:cxn modelId="{B3B51DDF-BFF1-4333-BDE5-5AA55768CADE}" type="presOf" srcId="{81724C44-AA39-46AB-B7CC-75559DFE4630}" destId="{DE176124-EEFC-4CD0-A139-5B83462ECFDB}" srcOrd="0" destOrd="0" presId="urn:microsoft.com/office/officeart/2005/8/layout/list1"/>
    <dgm:cxn modelId="{048CF0E3-EA8E-4868-8011-9F2F03846BD8}" type="presOf" srcId="{E5F965D3-5A65-46D1-98F1-FDB9E093EE2F}" destId="{D034D450-4E24-4F25-B90C-DD15771F5ACE}" srcOrd="1" destOrd="0" presId="urn:microsoft.com/office/officeart/2005/8/layout/list1"/>
    <dgm:cxn modelId="{ABCB5C76-83ED-40FF-8F42-AAE9A9D1BF88}" srcId="{05C392E3-59B5-4E3B-82D0-CADC5A4038ED}" destId="{E5F965D3-5A65-46D1-98F1-FDB9E093EE2F}" srcOrd="1" destOrd="0" parTransId="{C6BA982C-1D75-404F-9AA7-D97B552165FF}" sibTransId="{63339782-286C-4A3F-AE72-D80727F301AA}"/>
    <dgm:cxn modelId="{7F443086-894A-48D7-8249-C569574E6CC1}" type="presOf" srcId="{961937AB-C06D-4ACC-869E-0F6A8EBA1E90}" destId="{98E9EE72-6A7E-4E8A-BCCA-79C7E5E4857B}" srcOrd="0" destOrd="0" presId="urn:microsoft.com/office/officeart/2005/8/layout/list1"/>
    <dgm:cxn modelId="{D040706E-6B1E-42C0-B5EE-F5CD0B84510B}" type="presOf" srcId="{E5F965D3-5A65-46D1-98F1-FDB9E093EE2F}" destId="{BEBB6243-9B02-45E4-B766-826B3FBDCAEC}" srcOrd="0" destOrd="0" presId="urn:microsoft.com/office/officeart/2005/8/layout/list1"/>
    <dgm:cxn modelId="{76756870-70EC-43B0-81EB-541DFDAED38A}" srcId="{81724C44-AA39-46AB-B7CC-75559DFE4630}" destId="{262534C9-CB49-4853-9F51-AEE47C451423}" srcOrd="0" destOrd="0" parTransId="{427CC3A5-7E3D-49F5-9ABE-DDACC55B68DD}" sibTransId="{831251A3-963A-4B04-8CC1-D6A5137F3DF2}"/>
    <dgm:cxn modelId="{7EDDA792-C324-4FF6-94B6-B53137CD3C41}" type="presOf" srcId="{262534C9-CB49-4853-9F51-AEE47C451423}" destId="{076E4359-DAE5-4326-9205-28F05832AA81}" srcOrd="0" destOrd="0" presId="urn:microsoft.com/office/officeart/2005/8/layout/list1"/>
    <dgm:cxn modelId="{3385E497-F976-44DA-9212-1ED147A83390}" type="presOf" srcId="{CBAE4692-97FC-472F-A911-77FED14EF554}" destId="{9E723869-E985-4F57-A214-803C6ED4F893}" srcOrd="1" destOrd="0" presId="urn:microsoft.com/office/officeart/2005/8/layout/list1"/>
    <dgm:cxn modelId="{BC117BA9-0432-4668-BAE7-3AAFBFC03CD4}" type="presOf" srcId="{CBAE4692-97FC-472F-A911-77FED14EF554}" destId="{66690D54-C319-4573-AA18-DD84C0208528}" srcOrd="0" destOrd="0" presId="urn:microsoft.com/office/officeart/2005/8/layout/list1"/>
    <dgm:cxn modelId="{976742AC-EEBB-4BE5-B070-D6BFF71FB0A5}" type="presParOf" srcId="{6CD6835B-211B-4831-8D65-C598B2084253}" destId="{D28A02B9-0E14-4A79-96A2-838E12E735E5}" srcOrd="0" destOrd="0" presId="urn:microsoft.com/office/officeart/2005/8/layout/list1"/>
    <dgm:cxn modelId="{DC3B2B71-CC9A-4950-A50F-0FA3A0029566}" type="presParOf" srcId="{D28A02B9-0E14-4A79-96A2-838E12E735E5}" destId="{66690D54-C319-4573-AA18-DD84C0208528}" srcOrd="0" destOrd="0" presId="urn:microsoft.com/office/officeart/2005/8/layout/list1"/>
    <dgm:cxn modelId="{FC81C7AA-F77E-4445-B1BD-830EC7390B98}" type="presParOf" srcId="{D28A02B9-0E14-4A79-96A2-838E12E735E5}" destId="{9E723869-E985-4F57-A214-803C6ED4F893}" srcOrd="1" destOrd="0" presId="urn:microsoft.com/office/officeart/2005/8/layout/list1"/>
    <dgm:cxn modelId="{7ADC1A00-F311-48A1-8B50-BA79505C8390}" type="presParOf" srcId="{6CD6835B-211B-4831-8D65-C598B2084253}" destId="{17153C95-0C19-4CE9-9646-997AFD135077}" srcOrd="1" destOrd="0" presId="urn:microsoft.com/office/officeart/2005/8/layout/list1"/>
    <dgm:cxn modelId="{FA05C028-9737-43F5-9744-F510868CA94F}" type="presParOf" srcId="{6CD6835B-211B-4831-8D65-C598B2084253}" destId="{923E775D-F169-42D2-8C34-A467146D4956}" srcOrd="2" destOrd="0" presId="urn:microsoft.com/office/officeart/2005/8/layout/list1"/>
    <dgm:cxn modelId="{C3E576B6-E060-4F84-9986-F1CFC4349739}" type="presParOf" srcId="{6CD6835B-211B-4831-8D65-C598B2084253}" destId="{3D6F8B06-64F3-47BD-BFC4-A97CF17D5B11}" srcOrd="3" destOrd="0" presId="urn:microsoft.com/office/officeart/2005/8/layout/list1"/>
    <dgm:cxn modelId="{4919E136-5CCD-4535-807C-25FBE0F372CE}" type="presParOf" srcId="{6CD6835B-211B-4831-8D65-C598B2084253}" destId="{C7F41DA6-0E02-47BE-BC19-ED9C27361CBD}" srcOrd="4" destOrd="0" presId="urn:microsoft.com/office/officeart/2005/8/layout/list1"/>
    <dgm:cxn modelId="{DE71EDCA-7C2E-407A-8B7F-AD6E80CAE096}" type="presParOf" srcId="{C7F41DA6-0E02-47BE-BC19-ED9C27361CBD}" destId="{BEBB6243-9B02-45E4-B766-826B3FBDCAEC}" srcOrd="0" destOrd="0" presId="urn:microsoft.com/office/officeart/2005/8/layout/list1"/>
    <dgm:cxn modelId="{35E98FEF-100F-4A42-8F8B-98176856C3AD}" type="presParOf" srcId="{C7F41DA6-0E02-47BE-BC19-ED9C27361CBD}" destId="{D034D450-4E24-4F25-B90C-DD15771F5ACE}" srcOrd="1" destOrd="0" presId="urn:microsoft.com/office/officeart/2005/8/layout/list1"/>
    <dgm:cxn modelId="{7962C454-95FB-4AAF-912A-22F29E7B4CC5}" type="presParOf" srcId="{6CD6835B-211B-4831-8D65-C598B2084253}" destId="{F5E5D94A-0658-4341-A776-8FDCD1C2C747}" srcOrd="5" destOrd="0" presId="urn:microsoft.com/office/officeart/2005/8/layout/list1"/>
    <dgm:cxn modelId="{A424E7A6-C8E6-4DCD-9227-AEE4C132B4C3}" type="presParOf" srcId="{6CD6835B-211B-4831-8D65-C598B2084253}" destId="{98E9EE72-6A7E-4E8A-BCCA-79C7E5E4857B}" srcOrd="6" destOrd="0" presId="urn:microsoft.com/office/officeart/2005/8/layout/list1"/>
    <dgm:cxn modelId="{8B0472E3-28AF-42D2-B414-3B2A9E8E2754}" type="presParOf" srcId="{6CD6835B-211B-4831-8D65-C598B2084253}" destId="{07365F16-84A3-4D4F-A8AE-0B5CEFDA76B2}" srcOrd="7" destOrd="0" presId="urn:microsoft.com/office/officeart/2005/8/layout/list1"/>
    <dgm:cxn modelId="{402E982F-14C6-4E0F-A083-FDFEC1579FB9}" type="presParOf" srcId="{6CD6835B-211B-4831-8D65-C598B2084253}" destId="{938B5F4F-3D8F-4379-872F-5119234CBE9F}" srcOrd="8" destOrd="0" presId="urn:microsoft.com/office/officeart/2005/8/layout/list1"/>
    <dgm:cxn modelId="{1DA83168-FC1D-46BF-B3FD-A807A6671290}" type="presParOf" srcId="{938B5F4F-3D8F-4379-872F-5119234CBE9F}" destId="{DE176124-EEFC-4CD0-A139-5B83462ECFDB}" srcOrd="0" destOrd="0" presId="urn:microsoft.com/office/officeart/2005/8/layout/list1"/>
    <dgm:cxn modelId="{0153850B-0A08-4807-A6CE-291672404372}" type="presParOf" srcId="{938B5F4F-3D8F-4379-872F-5119234CBE9F}" destId="{5F7E6572-4CDD-41D7-829A-D6B405044FD7}" srcOrd="1" destOrd="0" presId="urn:microsoft.com/office/officeart/2005/8/layout/list1"/>
    <dgm:cxn modelId="{7E3D0E45-5CF2-4F27-989E-80E224351738}" type="presParOf" srcId="{6CD6835B-211B-4831-8D65-C598B2084253}" destId="{17FEF5B8-E0D8-4558-9AB0-20B3FA093294}" srcOrd="9" destOrd="0" presId="urn:microsoft.com/office/officeart/2005/8/layout/list1"/>
    <dgm:cxn modelId="{34402D3F-1B92-4A05-9E7F-070AE2EE966F}" type="presParOf" srcId="{6CD6835B-211B-4831-8D65-C598B2084253}" destId="{076E4359-DAE5-4326-9205-28F05832AA81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29A481D-7AE4-40B0-89A8-4B7063D476C7}" type="doc">
      <dgm:prSet loTypeId="urn:microsoft.com/office/officeart/2005/8/layout/list1" loCatId="list" qsTypeId="urn:microsoft.com/office/officeart/2005/8/quickstyle/simple1" qsCatId="simple" csTypeId="urn:microsoft.com/office/officeart/2005/8/colors/accent0_3" csCatId="mainScheme" phldr="1"/>
      <dgm:spPr/>
    </dgm:pt>
    <dgm:pt modelId="{BF61792F-506A-4891-A1EA-B0CD750180FF}">
      <dgm:prSet phldrT="[Texto]" custT="1"/>
      <dgm:spPr>
        <a:solidFill>
          <a:schemeClr val="tx2">
            <a:lumMod val="50000"/>
          </a:schemeClr>
        </a:solidFill>
      </dgm:spPr>
      <dgm:t>
        <a:bodyPr/>
        <a:lstStyle/>
        <a:p>
          <a:r>
            <a:rPr lang="es-EC" sz="1600" b="1" dirty="0" smtClean="0"/>
            <a:t>Grande: </a:t>
          </a:r>
        </a:p>
      </dgm:t>
    </dgm:pt>
    <dgm:pt modelId="{9E11ADCB-FC40-40C2-AD63-894D0DBF11D1}" type="parTrans" cxnId="{2FDCA4F8-A22A-43DB-8C2B-4F652726D1E9}">
      <dgm:prSet/>
      <dgm:spPr/>
      <dgm:t>
        <a:bodyPr/>
        <a:lstStyle/>
        <a:p>
          <a:endParaRPr lang="es-EC" sz="1050"/>
        </a:p>
      </dgm:t>
    </dgm:pt>
    <dgm:pt modelId="{23288CF7-50CA-4D0A-9B0D-E7E9314CB874}" type="sibTrans" cxnId="{2FDCA4F8-A22A-43DB-8C2B-4F652726D1E9}">
      <dgm:prSet/>
      <dgm:spPr/>
      <dgm:t>
        <a:bodyPr/>
        <a:lstStyle/>
        <a:p>
          <a:endParaRPr lang="es-EC" sz="1050"/>
        </a:p>
      </dgm:t>
    </dgm:pt>
    <dgm:pt modelId="{7490027B-6ED2-4097-AD35-B5B99A9D9270}">
      <dgm:prSet phldrT="[Texto]" custT="1"/>
      <dgm:spPr>
        <a:solidFill>
          <a:schemeClr val="tx2">
            <a:lumMod val="50000"/>
          </a:schemeClr>
        </a:solidFill>
      </dgm:spPr>
      <dgm:t>
        <a:bodyPr/>
        <a:lstStyle/>
        <a:p>
          <a:r>
            <a:rPr lang="es-EC" sz="1600" b="1" dirty="0" smtClean="0"/>
            <a:t>Mediana “A”</a:t>
          </a:r>
          <a:r>
            <a:rPr lang="es-EC" sz="1100" dirty="0" smtClean="0"/>
            <a:t> </a:t>
          </a:r>
          <a:endParaRPr lang="es-EC" sz="1100" dirty="0"/>
        </a:p>
      </dgm:t>
    </dgm:pt>
    <dgm:pt modelId="{F6BFC45C-A235-4AE3-8B7F-8A0F8B6B63B3}" type="parTrans" cxnId="{AA127BB5-A589-49BE-8BAC-F8B8B5991FC6}">
      <dgm:prSet/>
      <dgm:spPr/>
      <dgm:t>
        <a:bodyPr/>
        <a:lstStyle/>
        <a:p>
          <a:endParaRPr lang="es-EC" sz="1050"/>
        </a:p>
      </dgm:t>
    </dgm:pt>
    <dgm:pt modelId="{27E05129-9E80-471B-ADF8-D6BC9E67019B}" type="sibTrans" cxnId="{AA127BB5-A589-49BE-8BAC-F8B8B5991FC6}">
      <dgm:prSet/>
      <dgm:spPr/>
      <dgm:t>
        <a:bodyPr/>
        <a:lstStyle/>
        <a:p>
          <a:endParaRPr lang="es-EC" sz="1050"/>
        </a:p>
      </dgm:t>
    </dgm:pt>
    <dgm:pt modelId="{1FBA3DB8-C756-407E-87C1-6193ADF60A2D}">
      <dgm:prSet phldrT="[Texto]" custT="1"/>
      <dgm:spPr>
        <a:solidFill>
          <a:schemeClr val="tx2">
            <a:lumMod val="50000"/>
          </a:schemeClr>
        </a:solidFill>
      </dgm:spPr>
      <dgm:t>
        <a:bodyPr/>
        <a:lstStyle/>
        <a:p>
          <a:r>
            <a:rPr lang="es-EC" sz="1600" b="1" dirty="0" smtClean="0"/>
            <a:t>Pequeña: </a:t>
          </a:r>
        </a:p>
      </dgm:t>
    </dgm:pt>
    <dgm:pt modelId="{45022197-946B-41BE-A1C1-AE177CFAA1EC}" type="parTrans" cxnId="{E044290C-0731-4952-B73F-7E372842C32D}">
      <dgm:prSet/>
      <dgm:spPr/>
      <dgm:t>
        <a:bodyPr/>
        <a:lstStyle/>
        <a:p>
          <a:endParaRPr lang="es-EC" sz="1050"/>
        </a:p>
      </dgm:t>
    </dgm:pt>
    <dgm:pt modelId="{F195AF07-0132-48CB-9805-DFB59B8FBE89}" type="sibTrans" cxnId="{E044290C-0731-4952-B73F-7E372842C32D}">
      <dgm:prSet/>
      <dgm:spPr/>
      <dgm:t>
        <a:bodyPr/>
        <a:lstStyle/>
        <a:p>
          <a:endParaRPr lang="es-EC" sz="1050"/>
        </a:p>
      </dgm:t>
    </dgm:pt>
    <dgm:pt modelId="{8CB5FB61-A188-4770-AC07-B8BE84F4E393}">
      <dgm:prSet phldrT="[Texto]" custT="1"/>
      <dgm:spPr>
        <a:solidFill>
          <a:schemeClr val="tx2">
            <a:lumMod val="50000"/>
          </a:schemeClr>
        </a:solidFill>
      </dgm:spPr>
      <dgm:t>
        <a:bodyPr/>
        <a:lstStyle/>
        <a:p>
          <a:r>
            <a:rPr lang="es-EC" sz="1600" b="1" dirty="0" smtClean="0"/>
            <a:t>Mediana “B”:</a:t>
          </a:r>
        </a:p>
      </dgm:t>
    </dgm:pt>
    <dgm:pt modelId="{EF863728-887D-4480-9F89-C0A32AB1EBD2}" type="parTrans" cxnId="{3CF37482-CE6C-4E91-9215-676F845FCD0D}">
      <dgm:prSet/>
      <dgm:spPr/>
      <dgm:t>
        <a:bodyPr/>
        <a:lstStyle/>
        <a:p>
          <a:endParaRPr lang="es-EC" sz="1050"/>
        </a:p>
      </dgm:t>
    </dgm:pt>
    <dgm:pt modelId="{C79F49E1-4732-4A5B-86A0-771EBED191CE}" type="sibTrans" cxnId="{3CF37482-CE6C-4E91-9215-676F845FCD0D}">
      <dgm:prSet/>
      <dgm:spPr/>
      <dgm:t>
        <a:bodyPr/>
        <a:lstStyle/>
        <a:p>
          <a:endParaRPr lang="es-EC" sz="1050"/>
        </a:p>
      </dgm:t>
    </dgm:pt>
    <dgm:pt modelId="{B852F024-1318-45FD-9872-A330C70717C4}">
      <dgm:prSet phldrT="[Texto]" custT="1"/>
      <dgm:spPr>
        <a:solidFill>
          <a:schemeClr val="tx2">
            <a:lumMod val="50000"/>
          </a:schemeClr>
        </a:solidFill>
      </dgm:spPr>
      <dgm:t>
        <a:bodyPr/>
        <a:lstStyle/>
        <a:p>
          <a:r>
            <a:rPr lang="es-EC" sz="1600" b="1" dirty="0" smtClean="0"/>
            <a:t>Microempresa: </a:t>
          </a:r>
        </a:p>
      </dgm:t>
    </dgm:pt>
    <dgm:pt modelId="{0184FEE0-46C0-4271-92CF-D5B029FDFE58}" type="parTrans" cxnId="{004FB926-5711-49DC-943F-CC4B5336FE62}">
      <dgm:prSet/>
      <dgm:spPr/>
      <dgm:t>
        <a:bodyPr/>
        <a:lstStyle/>
        <a:p>
          <a:endParaRPr lang="es-EC" sz="1050"/>
        </a:p>
      </dgm:t>
    </dgm:pt>
    <dgm:pt modelId="{2A321BBF-66E1-47D6-90AB-D6F824A898AB}" type="sibTrans" cxnId="{004FB926-5711-49DC-943F-CC4B5336FE62}">
      <dgm:prSet/>
      <dgm:spPr/>
      <dgm:t>
        <a:bodyPr/>
        <a:lstStyle/>
        <a:p>
          <a:endParaRPr lang="es-EC" sz="1050"/>
        </a:p>
      </dgm:t>
    </dgm:pt>
    <dgm:pt modelId="{A9B9B029-2CBF-461D-A3F0-B620ECA65220}">
      <dgm:prSet custT="1"/>
      <dgm:spPr>
        <a:noFill/>
      </dgm:spPr>
      <dgm:t>
        <a:bodyPr/>
        <a:lstStyle/>
        <a:p>
          <a:r>
            <a:rPr lang="es-EC" sz="1400" dirty="0" smtClean="0"/>
            <a:t>V: $5´000.001 en adelante. P: 200 en adelante. </a:t>
          </a:r>
          <a:endParaRPr lang="es-EC" sz="1400" dirty="0"/>
        </a:p>
      </dgm:t>
    </dgm:pt>
    <dgm:pt modelId="{5CDD34C3-0727-466B-A4E4-E185C5142D6D}" type="parTrans" cxnId="{E49167CC-3837-4077-A10B-C5C62E4FFEEB}">
      <dgm:prSet/>
      <dgm:spPr/>
      <dgm:t>
        <a:bodyPr/>
        <a:lstStyle/>
        <a:p>
          <a:endParaRPr lang="es-EC"/>
        </a:p>
      </dgm:t>
    </dgm:pt>
    <dgm:pt modelId="{0B13792B-849B-4885-B654-93255D0D858C}" type="sibTrans" cxnId="{E49167CC-3837-4077-A10B-C5C62E4FFEEB}">
      <dgm:prSet/>
      <dgm:spPr/>
      <dgm:t>
        <a:bodyPr/>
        <a:lstStyle/>
        <a:p>
          <a:endParaRPr lang="es-EC"/>
        </a:p>
      </dgm:t>
    </dgm:pt>
    <dgm:pt modelId="{5A7142DB-5B88-4355-9137-D5BCACBB08C0}">
      <dgm:prSet custT="1"/>
      <dgm:spPr>
        <a:noFill/>
      </dgm:spPr>
      <dgm:t>
        <a:bodyPr/>
        <a:lstStyle/>
        <a:p>
          <a:r>
            <a:rPr lang="es-EC" sz="1400" dirty="0" smtClean="0"/>
            <a:t>V: $2´000.001 a $5´000.000. P: 100 a 199.</a:t>
          </a:r>
          <a:endParaRPr lang="es-EC" sz="1400" dirty="0"/>
        </a:p>
      </dgm:t>
    </dgm:pt>
    <dgm:pt modelId="{59FF3200-9BA0-419D-941C-D1E7902717B5}" type="parTrans" cxnId="{4D957749-87D9-4B03-8B40-5979B90ECFAB}">
      <dgm:prSet/>
      <dgm:spPr/>
      <dgm:t>
        <a:bodyPr/>
        <a:lstStyle/>
        <a:p>
          <a:endParaRPr lang="es-EC"/>
        </a:p>
      </dgm:t>
    </dgm:pt>
    <dgm:pt modelId="{4C637EA9-3257-47C1-895F-9604F1EE4561}" type="sibTrans" cxnId="{4D957749-87D9-4B03-8B40-5979B90ECFAB}">
      <dgm:prSet/>
      <dgm:spPr/>
      <dgm:t>
        <a:bodyPr/>
        <a:lstStyle/>
        <a:p>
          <a:endParaRPr lang="es-EC"/>
        </a:p>
      </dgm:t>
    </dgm:pt>
    <dgm:pt modelId="{4685789E-74CE-44DF-99CD-2630BE176F8D}">
      <dgm:prSet custT="1"/>
      <dgm:spPr>
        <a:noFill/>
      </dgm:spPr>
      <dgm:t>
        <a:bodyPr/>
        <a:lstStyle/>
        <a:p>
          <a:r>
            <a:rPr lang="es-EC" sz="1400" dirty="0" smtClean="0"/>
            <a:t>V: $1´000.001 a $2´000.000. P: 50 a 99.</a:t>
          </a:r>
          <a:endParaRPr lang="es-EC" sz="1400" dirty="0"/>
        </a:p>
      </dgm:t>
    </dgm:pt>
    <dgm:pt modelId="{3033C385-74C6-42EB-A3CA-F0AFE3580EA6}" type="parTrans" cxnId="{15604455-E364-41C9-B179-6ED88033C199}">
      <dgm:prSet/>
      <dgm:spPr/>
      <dgm:t>
        <a:bodyPr/>
        <a:lstStyle/>
        <a:p>
          <a:endParaRPr lang="es-EC"/>
        </a:p>
      </dgm:t>
    </dgm:pt>
    <dgm:pt modelId="{49CC56AE-C21A-4EAC-85B9-1B0564D4A160}" type="sibTrans" cxnId="{15604455-E364-41C9-B179-6ED88033C199}">
      <dgm:prSet/>
      <dgm:spPr/>
      <dgm:t>
        <a:bodyPr/>
        <a:lstStyle/>
        <a:p>
          <a:endParaRPr lang="es-EC"/>
        </a:p>
      </dgm:t>
    </dgm:pt>
    <dgm:pt modelId="{37520241-9CE5-4680-A36F-956D2378DD4A}">
      <dgm:prSet custT="1"/>
      <dgm:spPr>
        <a:noFill/>
      </dgm:spPr>
      <dgm:t>
        <a:bodyPr/>
        <a:lstStyle/>
        <a:p>
          <a:r>
            <a:rPr lang="es-EC" sz="1400" dirty="0" smtClean="0"/>
            <a:t>V: $ $100.001 a $1´000.000. P: 10 a 49</a:t>
          </a:r>
          <a:endParaRPr lang="es-EC" sz="1400" dirty="0"/>
        </a:p>
      </dgm:t>
    </dgm:pt>
    <dgm:pt modelId="{E36F6F2F-601E-4977-B3FE-559AFAFCCAEF}" type="parTrans" cxnId="{358755F2-2F48-48F5-B8C9-87720619CB0A}">
      <dgm:prSet/>
      <dgm:spPr/>
      <dgm:t>
        <a:bodyPr/>
        <a:lstStyle/>
        <a:p>
          <a:endParaRPr lang="es-EC"/>
        </a:p>
      </dgm:t>
    </dgm:pt>
    <dgm:pt modelId="{D4466610-DD8B-465B-8743-2730FC98FDFD}" type="sibTrans" cxnId="{358755F2-2F48-48F5-B8C9-87720619CB0A}">
      <dgm:prSet/>
      <dgm:spPr/>
      <dgm:t>
        <a:bodyPr/>
        <a:lstStyle/>
        <a:p>
          <a:endParaRPr lang="es-EC"/>
        </a:p>
      </dgm:t>
    </dgm:pt>
    <dgm:pt modelId="{61510A3C-B85E-430A-A62D-20BBD59BBED8}">
      <dgm:prSet custT="1"/>
      <dgm:spPr>
        <a:noFill/>
      </dgm:spPr>
      <dgm:t>
        <a:bodyPr/>
        <a:lstStyle/>
        <a:p>
          <a:r>
            <a:rPr lang="es-EC" sz="1400" dirty="0" smtClean="0"/>
            <a:t>V: &lt; a $100.000. P: 1 a 9.</a:t>
          </a:r>
          <a:endParaRPr lang="es-EC" sz="1400" dirty="0"/>
        </a:p>
      </dgm:t>
    </dgm:pt>
    <dgm:pt modelId="{1A4B0D79-9E08-478D-B21C-57533FA616F9}" type="parTrans" cxnId="{731AD8F4-E32F-4C22-B757-E473D9B80B8F}">
      <dgm:prSet/>
      <dgm:spPr/>
      <dgm:t>
        <a:bodyPr/>
        <a:lstStyle/>
        <a:p>
          <a:endParaRPr lang="es-EC"/>
        </a:p>
      </dgm:t>
    </dgm:pt>
    <dgm:pt modelId="{C8536A1E-D424-4E17-8487-C92A3295A679}" type="sibTrans" cxnId="{731AD8F4-E32F-4C22-B757-E473D9B80B8F}">
      <dgm:prSet/>
      <dgm:spPr/>
      <dgm:t>
        <a:bodyPr/>
        <a:lstStyle/>
        <a:p>
          <a:endParaRPr lang="es-EC"/>
        </a:p>
      </dgm:t>
    </dgm:pt>
    <dgm:pt modelId="{C90147AD-9C8B-4D50-A944-A92A91F3A546}" type="pres">
      <dgm:prSet presAssocID="{C29A481D-7AE4-40B0-89A8-4B7063D476C7}" presName="linear" presStyleCnt="0">
        <dgm:presLayoutVars>
          <dgm:dir/>
          <dgm:animLvl val="lvl"/>
          <dgm:resizeHandles val="exact"/>
        </dgm:presLayoutVars>
      </dgm:prSet>
      <dgm:spPr/>
    </dgm:pt>
    <dgm:pt modelId="{7241E959-48EC-4FDC-BC14-E8421B286729}" type="pres">
      <dgm:prSet presAssocID="{BF61792F-506A-4891-A1EA-B0CD750180FF}" presName="parentLin" presStyleCnt="0"/>
      <dgm:spPr/>
    </dgm:pt>
    <dgm:pt modelId="{61E7820E-8F0F-44ED-AA96-4C6FA6A536B6}" type="pres">
      <dgm:prSet presAssocID="{BF61792F-506A-4891-A1EA-B0CD750180FF}" presName="parentLeftMargin" presStyleLbl="node1" presStyleIdx="0" presStyleCnt="5"/>
      <dgm:spPr/>
      <dgm:t>
        <a:bodyPr/>
        <a:lstStyle/>
        <a:p>
          <a:endParaRPr lang="es-EC"/>
        </a:p>
      </dgm:t>
    </dgm:pt>
    <dgm:pt modelId="{C5FEC45E-54B2-4F0C-A5AB-8677B913F9DE}" type="pres">
      <dgm:prSet presAssocID="{BF61792F-506A-4891-A1EA-B0CD750180FF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C83AC05A-C9F4-42D8-BE15-7624D7866260}" type="pres">
      <dgm:prSet presAssocID="{BF61792F-506A-4891-A1EA-B0CD750180FF}" presName="negativeSpace" presStyleCnt="0"/>
      <dgm:spPr/>
    </dgm:pt>
    <dgm:pt modelId="{7B2F670B-5178-4029-B898-CFFD43458B66}" type="pres">
      <dgm:prSet presAssocID="{BF61792F-506A-4891-A1EA-B0CD750180FF}" presName="childText" presStyleLbl="conFgAcc1" presStyleIdx="0" presStyleCnt="5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BCA643E8-54B3-4EB8-A7A5-20D73E0B5816}" type="pres">
      <dgm:prSet presAssocID="{23288CF7-50CA-4D0A-9B0D-E7E9314CB874}" presName="spaceBetweenRectangles" presStyleCnt="0"/>
      <dgm:spPr/>
    </dgm:pt>
    <dgm:pt modelId="{9E1BAD51-78A8-482D-8BDE-C7387AF7C815}" type="pres">
      <dgm:prSet presAssocID="{8CB5FB61-A188-4770-AC07-B8BE84F4E393}" presName="parentLin" presStyleCnt="0"/>
      <dgm:spPr/>
    </dgm:pt>
    <dgm:pt modelId="{DB6F3FF8-2DDB-4715-BA5F-33E251BB7AEA}" type="pres">
      <dgm:prSet presAssocID="{8CB5FB61-A188-4770-AC07-B8BE84F4E393}" presName="parentLeftMargin" presStyleLbl="node1" presStyleIdx="0" presStyleCnt="5"/>
      <dgm:spPr/>
      <dgm:t>
        <a:bodyPr/>
        <a:lstStyle/>
        <a:p>
          <a:endParaRPr lang="es-EC"/>
        </a:p>
      </dgm:t>
    </dgm:pt>
    <dgm:pt modelId="{07C64B5B-FAD4-4474-8BE2-A2E2E07B31BE}" type="pres">
      <dgm:prSet presAssocID="{8CB5FB61-A188-4770-AC07-B8BE84F4E393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B274059B-19B3-4496-83F9-4607640732B6}" type="pres">
      <dgm:prSet presAssocID="{8CB5FB61-A188-4770-AC07-B8BE84F4E393}" presName="negativeSpace" presStyleCnt="0"/>
      <dgm:spPr/>
    </dgm:pt>
    <dgm:pt modelId="{579FB65F-DA50-42EC-9CC3-30EDB7D1DE55}" type="pres">
      <dgm:prSet presAssocID="{8CB5FB61-A188-4770-AC07-B8BE84F4E393}" presName="childText" presStyleLbl="conFgAcc1" presStyleIdx="1" presStyleCnt="5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797CCD35-5F13-4399-B3AF-23A94A5D2066}" type="pres">
      <dgm:prSet presAssocID="{C79F49E1-4732-4A5B-86A0-771EBED191CE}" presName="spaceBetweenRectangles" presStyleCnt="0"/>
      <dgm:spPr/>
    </dgm:pt>
    <dgm:pt modelId="{F63C68B3-C308-485E-B1FD-58A49790FB0A}" type="pres">
      <dgm:prSet presAssocID="{7490027B-6ED2-4097-AD35-B5B99A9D9270}" presName="parentLin" presStyleCnt="0"/>
      <dgm:spPr/>
    </dgm:pt>
    <dgm:pt modelId="{48B3CAC1-BFA1-4EC9-8100-70D98028B7BE}" type="pres">
      <dgm:prSet presAssocID="{7490027B-6ED2-4097-AD35-B5B99A9D9270}" presName="parentLeftMargin" presStyleLbl="node1" presStyleIdx="1" presStyleCnt="5"/>
      <dgm:spPr/>
      <dgm:t>
        <a:bodyPr/>
        <a:lstStyle/>
        <a:p>
          <a:endParaRPr lang="es-EC"/>
        </a:p>
      </dgm:t>
    </dgm:pt>
    <dgm:pt modelId="{02CB6E92-CC47-4E37-871E-D86004C3EE1B}" type="pres">
      <dgm:prSet presAssocID="{7490027B-6ED2-4097-AD35-B5B99A9D9270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3A54D0FC-A35B-4196-9060-027B0CE098DE}" type="pres">
      <dgm:prSet presAssocID="{7490027B-6ED2-4097-AD35-B5B99A9D9270}" presName="negativeSpace" presStyleCnt="0"/>
      <dgm:spPr/>
    </dgm:pt>
    <dgm:pt modelId="{8B8B9A93-B2E2-4612-A788-13477324F225}" type="pres">
      <dgm:prSet presAssocID="{7490027B-6ED2-4097-AD35-B5B99A9D9270}" presName="childText" presStyleLbl="conFgAcc1" presStyleIdx="2" presStyleCnt="5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FABC7EE0-0578-4CB8-ADBC-2911B2866530}" type="pres">
      <dgm:prSet presAssocID="{27E05129-9E80-471B-ADF8-D6BC9E67019B}" presName="spaceBetweenRectangles" presStyleCnt="0"/>
      <dgm:spPr/>
    </dgm:pt>
    <dgm:pt modelId="{C4CC1E06-B20E-4AD1-82B1-269885B5229D}" type="pres">
      <dgm:prSet presAssocID="{1FBA3DB8-C756-407E-87C1-6193ADF60A2D}" presName="parentLin" presStyleCnt="0"/>
      <dgm:spPr/>
    </dgm:pt>
    <dgm:pt modelId="{70DBF9B8-3026-4132-9D3F-9B8839EEDF43}" type="pres">
      <dgm:prSet presAssocID="{1FBA3DB8-C756-407E-87C1-6193ADF60A2D}" presName="parentLeftMargin" presStyleLbl="node1" presStyleIdx="2" presStyleCnt="5"/>
      <dgm:spPr/>
      <dgm:t>
        <a:bodyPr/>
        <a:lstStyle/>
        <a:p>
          <a:endParaRPr lang="es-EC"/>
        </a:p>
      </dgm:t>
    </dgm:pt>
    <dgm:pt modelId="{2ECF8E2E-6C38-4721-900A-838FE0AB9F26}" type="pres">
      <dgm:prSet presAssocID="{1FBA3DB8-C756-407E-87C1-6193ADF60A2D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540D9510-DEB2-4FCA-95AA-A5B8E7ED7A1D}" type="pres">
      <dgm:prSet presAssocID="{1FBA3DB8-C756-407E-87C1-6193ADF60A2D}" presName="negativeSpace" presStyleCnt="0"/>
      <dgm:spPr/>
    </dgm:pt>
    <dgm:pt modelId="{A37CFC3A-ED93-43F1-882C-A49CA32A07D0}" type="pres">
      <dgm:prSet presAssocID="{1FBA3DB8-C756-407E-87C1-6193ADF60A2D}" presName="childText" presStyleLbl="conFgAcc1" presStyleIdx="3" presStyleCnt="5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C71DB231-1027-421C-A1A5-2CE91A7EFE6E}" type="pres">
      <dgm:prSet presAssocID="{F195AF07-0132-48CB-9805-DFB59B8FBE89}" presName="spaceBetweenRectangles" presStyleCnt="0"/>
      <dgm:spPr/>
    </dgm:pt>
    <dgm:pt modelId="{8B4B12FE-6E9A-459E-8D31-B3B1E3FD7B54}" type="pres">
      <dgm:prSet presAssocID="{B852F024-1318-45FD-9872-A330C70717C4}" presName="parentLin" presStyleCnt="0"/>
      <dgm:spPr/>
    </dgm:pt>
    <dgm:pt modelId="{35139064-E08F-49B4-9F55-0EAD44CF7C45}" type="pres">
      <dgm:prSet presAssocID="{B852F024-1318-45FD-9872-A330C70717C4}" presName="parentLeftMargin" presStyleLbl="node1" presStyleIdx="3" presStyleCnt="5"/>
      <dgm:spPr/>
      <dgm:t>
        <a:bodyPr/>
        <a:lstStyle/>
        <a:p>
          <a:endParaRPr lang="es-EC"/>
        </a:p>
      </dgm:t>
    </dgm:pt>
    <dgm:pt modelId="{DC631C37-3765-4E1A-A3D4-B55B6EAE8C0D}" type="pres">
      <dgm:prSet presAssocID="{B852F024-1318-45FD-9872-A330C70717C4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9CB6F21B-E05D-48B2-A245-E73F1057D2F0}" type="pres">
      <dgm:prSet presAssocID="{B852F024-1318-45FD-9872-A330C70717C4}" presName="negativeSpace" presStyleCnt="0"/>
      <dgm:spPr/>
    </dgm:pt>
    <dgm:pt modelId="{9DA346C6-C6DF-47ED-A07F-EA2AA25C7B40}" type="pres">
      <dgm:prSet presAssocID="{B852F024-1318-45FD-9872-A330C70717C4}" presName="childText" presStyleLbl="conFgAcc1" presStyleIdx="4" presStyleCnt="5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A957E47B-8215-4389-972F-23825E84E35D}" type="presOf" srcId="{C29A481D-7AE4-40B0-89A8-4B7063D476C7}" destId="{C90147AD-9C8B-4D50-A944-A92A91F3A546}" srcOrd="0" destOrd="0" presId="urn:microsoft.com/office/officeart/2005/8/layout/list1"/>
    <dgm:cxn modelId="{AA127BB5-A589-49BE-8BAC-F8B8B5991FC6}" srcId="{C29A481D-7AE4-40B0-89A8-4B7063D476C7}" destId="{7490027B-6ED2-4097-AD35-B5B99A9D9270}" srcOrd="2" destOrd="0" parTransId="{F6BFC45C-A235-4AE3-8B7F-8A0F8B6B63B3}" sibTransId="{27E05129-9E80-471B-ADF8-D6BC9E67019B}"/>
    <dgm:cxn modelId="{EDF91C22-AC9D-428F-9F19-BB204D3530C2}" type="presOf" srcId="{B852F024-1318-45FD-9872-A330C70717C4}" destId="{DC631C37-3765-4E1A-A3D4-B55B6EAE8C0D}" srcOrd="1" destOrd="0" presId="urn:microsoft.com/office/officeart/2005/8/layout/list1"/>
    <dgm:cxn modelId="{358755F2-2F48-48F5-B8C9-87720619CB0A}" srcId="{1FBA3DB8-C756-407E-87C1-6193ADF60A2D}" destId="{37520241-9CE5-4680-A36F-956D2378DD4A}" srcOrd="0" destOrd="0" parTransId="{E36F6F2F-601E-4977-B3FE-559AFAFCCAEF}" sibTransId="{D4466610-DD8B-465B-8743-2730FC98FDFD}"/>
    <dgm:cxn modelId="{E044290C-0731-4952-B73F-7E372842C32D}" srcId="{C29A481D-7AE4-40B0-89A8-4B7063D476C7}" destId="{1FBA3DB8-C756-407E-87C1-6193ADF60A2D}" srcOrd="3" destOrd="0" parTransId="{45022197-946B-41BE-A1C1-AE177CFAA1EC}" sibTransId="{F195AF07-0132-48CB-9805-DFB59B8FBE89}"/>
    <dgm:cxn modelId="{608E014F-13AD-4292-824D-5AC2BC023B24}" type="presOf" srcId="{1FBA3DB8-C756-407E-87C1-6193ADF60A2D}" destId="{2ECF8E2E-6C38-4721-900A-838FE0AB9F26}" srcOrd="1" destOrd="0" presId="urn:microsoft.com/office/officeart/2005/8/layout/list1"/>
    <dgm:cxn modelId="{D15C9016-ED16-4D78-A4E5-DFAE0BCA8341}" type="presOf" srcId="{A9B9B029-2CBF-461D-A3F0-B620ECA65220}" destId="{7B2F670B-5178-4029-B898-CFFD43458B66}" srcOrd="0" destOrd="0" presId="urn:microsoft.com/office/officeart/2005/8/layout/list1"/>
    <dgm:cxn modelId="{3CF37482-CE6C-4E91-9215-676F845FCD0D}" srcId="{C29A481D-7AE4-40B0-89A8-4B7063D476C7}" destId="{8CB5FB61-A188-4770-AC07-B8BE84F4E393}" srcOrd="1" destOrd="0" parTransId="{EF863728-887D-4480-9F89-C0A32AB1EBD2}" sibTransId="{C79F49E1-4732-4A5B-86A0-771EBED191CE}"/>
    <dgm:cxn modelId="{D9A7F98D-CB65-474D-A43A-C43261595E7D}" type="presOf" srcId="{37520241-9CE5-4680-A36F-956D2378DD4A}" destId="{A37CFC3A-ED93-43F1-882C-A49CA32A07D0}" srcOrd="0" destOrd="0" presId="urn:microsoft.com/office/officeart/2005/8/layout/list1"/>
    <dgm:cxn modelId="{A7015FC8-F7D9-407B-8DBA-9FFAA2708F06}" type="presOf" srcId="{7490027B-6ED2-4097-AD35-B5B99A9D9270}" destId="{48B3CAC1-BFA1-4EC9-8100-70D98028B7BE}" srcOrd="0" destOrd="0" presId="urn:microsoft.com/office/officeart/2005/8/layout/list1"/>
    <dgm:cxn modelId="{15604455-E364-41C9-B179-6ED88033C199}" srcId="{7490027B-6ED2-4097-AD35-B5B99A9D9270}" destId="{4685789E-74CE-44DF-99CD-2630BE176F8D}" srcOrd="0" destOrd="0" parTransId="{3033C385-74C6-42EB-A3CA-F0AFE3580EA6}" sibTransId="{49CC56AE-C21A-4EAC-85B9-1B0564D4A160}"/>
    <dgm:cxn modelId="{38C45023-0B76-495B-A74E-E7851D2AD9A0}" type="presOf" srcId="{B852F024-1318-45FD-9872-A330C70717C4}" destId="{35139064-E08F-49B4-9F55-0EAD44CF7C45}" srcOrd="0" destOrd="0" presId="urn:microsoft.com/office/officeart/2005/8/layout/list1"/>
    <dgm:cxn modelId="{731AD8F4-E32F-4C22-B757-E473D9B80B8F}" srcId="{B852F024-1318-45FD-9872-A330C70717C4}" destId="{61510A3C-B85E-430A-A62D-20BBD59BBED8}" srcOrd="0" destOrd="0" parTransId="{1A4B0D79-9E08-478D-B21C-57533FA616F9}" sibTransId="{C8536A1E-D424-4E17-8487-C92A3295A679}"/>
    <dgm:cxn modelId="{964F206C-B83E-4452-9B56-52A4BD872A15}" type="presOf" srcId="{7490027B-6ED2-4097-AD35-B5B99A9D9270}" destId="{02CB6E92-CC47-4E37-871E-D86004C3EE1B}" srcOrd="1" destOrd="0" presId="urn:microsoft.com/office/officeart/2005/8/layout/list1"/>
    <dgm:cxn modelId="{E49167CC-3837-4077-A10B-C5C62E4FFEEB}" srcId="{BF61792F-506A-4891-A1EA-B0CD750180FF}" destId="{A9B9B029-2CBF-461D-A3F0-B620ECA65220}" srcOrd="0" destOrd="0" parTransId="{5CDD34C3-0727-466B-A4E4-E185C5142D6D}" sibTransId="{0B13792B-849B-4885-B654-93255D0D858C}"/>
    <dgm:cxn modelId="{2FDCA4F8-A22A-43DB-8C2B-4F652726D1E9}" srcId="{C29A481D-7AE4-40B0-89A8-4B7063D476C7}" destId="{BF61792F-506A-4891-A1EA-B0CD750180FF}" srcOrd="0" destOrd="0" parTransId="{9E11ADCB-FC40-40C2-AD63-894D0DBF11D1}" sibTransId="{23288CF7-50CA-4D0A-9B0D-E7E9314CB874}"/>
    <dgm:cxn modelId="{33CDC173-2C07-4D3B-AA46-6FE4FA9DE7E8}" type="presOf" srcId="{8CB5FB61-A188-4770-AC07-B8BE84F4E393}" destId="{DB6F3FF8-2DDB-4715-BA5F-33E251BB7AEA}" srcOrd="0" destOrd="0" presId="urn:microsoft.com/office/officeart/2005/8/layout/list1"/>
    <dgm:cxn modelId="{14CB2D90-312B-44AB-AF16-72B5BC954720}" type="presOf" srcId="{8CB5FB61-A188-4770-AC07-B8BE84F4E393}" destId="{07C64B5B-FAD4-4474-8BE2-A2E2E07B31BE}" srcOrd="1" destOrd="0" presId="urn:microsoft.com/office/officeart/2005/8/layout/list1"/>
    <dgm:cxn modelId="{8BADF4F8-428D-4E2F-93A2-6ACDFFDECE03}" type="presOf" srcId="{BF61792F-506A-4891-A1EA-B0CD750180FF}" destId="{C5FEC45E-54B2-4F0C-A5AB-8677B913F9DE}" srcOrd="1" destOrd="0" presId="urn:microsoft.com/office/officeart/2005/8/layout/list1"/>
    <dgm:cxn modelId="{4D957749-87D9-4B03-8B40-5979B90ECFAB}" srcId="{8CB5FB61-A188-4770-AC07-B8BE84F4E393}" destId="{5A7142DB-5B88-4355-9137-D5BCACBB08C0}" srcOrd="0" destOrd="0" parTransId="{59FF3200-9BA0-419D-941C-D1E7902717B5}" sibTransId="{4C637EA9-3257-47C1-895F-9604F1EE4561}"/>
    <dgm:cxn modelId="{A1A97E8C-597F-4246-A467-F49D41FACFDB}" type="presOf" srcId="{61510A3C-B85E-430A-A62D-20BBD59BBED8}" destId="{9DA346C6-C6DF-47ED-A07F-EA2AA25C7B40}" srcOrd="0" destOrd="0" presId="urn:microsoft.com/office/officeart/2005/8/layout/list1"/>
    <dgm:cxn modelId="{CB9D1029-D8DE-466B-8C73-CC6BBE098B65}" type="presOf" srcId="{5A7142DB-5B88-4355-9137-D5BCACBB08C0}" destId="{579FB65F-DA50-42EC-9CC3-30EDB7D1DE55}" srcOrd="0" destOrd="0" presId="urn:microsoft.com/office/officeart/2005/8/layout/list1"/>
    <dgm:cxn modelId="{DD6594EC-6955-4419-93E6-F5A1CDE08E9B}" type="presOf" srcId="{1FBA3DB8-C756-407E-87C1-6193ADF60A2D}" destId="{70DBF9B8-3026-4132-9D3F-9B8839EEDF43}" srcOrd="0" destOrd="0" presId="urn:microsoft.com/office/officeart/2005/8/layout/list1"/>
    <dgm:cxn modelId="{BA2710E2-D59A-4074-B924-6AC5C1B7D405}" type="presOf" srcId="{4685789E-74CE-44DF-99CD-2630BE176F8D}" destId="{8B8B9A93-B2E2-4612-A788-13477324F225}" srcOrd="0" destOrd="0" presId="urn:microsoft.com/office/officeart/2005/8/layout/list1"/>
    <dgm:cxn modelId="{004FB926-5711-49DC-943F-CC4B5336FE62}" srcId="{C29A481D-7AE4-40B0-89A8-4B7063D476C7}" destId="{B852F024-1318-45FD-9872-A330C70717C4}" srcOrd="4" destOrd="0" parTransId="{0184FEE0-46C0-4271-92CF-D5B029FDFE58}" sibTransId="{2A321BBF-66E1-47D6-90AB-D6F824A898AB}"/>
    <dgm:cxn modelId="{BD63ECB8-70A6-4F89-9917-D161E44B4A20}" type="presOf" srcId="{BF61792F-506A-4891-A1EA-B0CD750180FF}" destId="{61E7820E-8F0F-44ED-AA96-4C6FA6A536B6}" srcOrd="0" destOrd="0" presId="urn:microsoft.com/office/officeart/2005/8/layout/list1"/>
    <dgm:cxn modelId="{973BB6A5-C0C3-4E2D-BF28-4B37C6FE5A59}" type="presParOf" srcId="{C90147AD-9C8B-4D50-A944-A92A91F3A546}" destId="{7241E959-48EC-4FDC-BC14-E8421B286729}" srcOrd="0" destOrd="0" presId="urn:microsoft.com/office/officeart/2005/8/layout/list1"/>
    <dgm:cxn modelId="{65F35661-971E-4C05-954F-4D6248E40772}" type="presParOf" srcId="{7241E959-48EC-4FDC-BC14-E8421B286729}" destId="{61E7820E-8F0F-44ED-AA96-4C6FA6A536B6}" srcOrd="0" destOrd="0" presId="urn:microsoft.com/office/officeart/2005/8/layout/list1"/>
    <dgm:cxn modelId="{726C4317-D76B-439F-B0B5-836AD4ECAAA0}" type="presParOf" srcId="{7241E959-48EC-4FDC-BC14-E8421B286729}" destId="{C5FEC45E-54B2-4F0C-A5AB-8677B913F9DE}" srcOrd="1" destOrd="0" presId="urn:microsoft.com/office/officeart/2005/8/layout/list1"/>
    <dgm:cxn modelId="{ED6B5523-9D06-4F7A-8F7B-AB6490B71CDA}" type="presParOf" srcId="{C90147AD-9C8B-4D50-A944-A92A91F3A546}" destId="{C83AC05A-C9F4-42D8-BE15-7624D7866260}" srcOrd="1" destOrd="0" presId="urn:microsoft.com/office/officeart/2005/8/layout/list1"/>
    <dgm:cxn modelId="{983DD6C1-F6C5-4F77-83C9-5F67E147968C}" type="presParOf" srcId="{C90147AD-9C8B-4D50-A944-A92A91F3A546}" destId="{7B2F670B-5178-4029-B898-CFFD43458B66}" srcOrd="2" destOrd="0" presId="urn:microsoft.com/office/officeart/2005/8/layout/list1"/>
    <dgm:cxn modelId="{0F4D75C2-556E-41B0-8120-76533CFCCDDE}" type="presParOf" srcId="{C90147AD-9C8B-4D50-A944-A92A91F3A546}" destId="{BCA643E8-54B3-4EB8-A7A5-20D73E0B5816}" srcOrd="3" destOrd="0" presId="urn:microsoft.com/office/officeart/2005/8/layout/list1"/>
    <dgm:cxn modelId="{98769680-A042-4B43-ACF1-DCB9BF91FC20}" type="presParOf" srcId="{C90147AD-9C8B-4D50-A944-A92A91F3A546}" destId="{9E1BAD51-78A8-482D-8BDE-C7387AF7C815}" srcOrd="4" destOrd="0" presId="urn:microsoft.com/office/officeart/2005/8/layout/list1"/>
    <dgm:cxn modelId="{C27349C8-2485-4392-BEF8-B039AAAFBD60}" type="presParOf" srcId="{9E1BAD51-78A8-482D-8BDE-C7387AF7C815}" destId="{DB6F3FF8-2DDB-4715-BA5F-33E251BB7AEA}" srcOrd="0" destOrd="0" presId="urn:microsoft.com/office/officeart/2005/8/layout/list1"/>
    <dgm:cxn modelId="{9ED14422-2871-4A3F-A874-DE53C2E69732}" type="presParOf" srcId="{9E1BAD51-78A8-482D-8BDE-C7387AF7C815}" destId="{07C64B5B-FAD4-4474-8BE2-A2E2E07B31BE}" srcOrd="1" destOrd="0" presId="urn:microsoft.com/office/officeart/2005/8/layout/list1"/>
    <dgm:cxn modelId="{FBB9F32A-54CC-4178-A610-548AF27D39F6}" type="presParOf" srcId="{C90147AD-9C8B-4D50-A944-A92A91F3A546}" destId="{B274059B-19B3-4496-83F9-4607640732B6}" srcOrd="5" destOrd="0" presId="urn:microsoft.com/office/officeart/2005/8/layout/list1"/>
    <dgm:cxn modelId="{0E28B940-DAB9-4DF5-BE6C-D12F68C56942}" type="presParOf" srcId="{C90147AD-9C8B-4D50-A944-A92A91F3A546}" destId="{579FB65F-DA50-42EC-9CC3-30EDB7D1DE55}" srcOrd="6" destOrd="0" presId="urn:microsoft.com/office/officeart/2005/8/layout/list1"/>
    <dgm:cxn modelId="{0ED07409-581A-429D-8C99-43194E2379EB}" type="presParOf" srcId="{C90147AD-9C8B-4D50-A944-A92A91F3A546}" destId="{797CCD35-5F13-4399-B3AF-23A94A5D2066}" srcOrd="7" destOrd="0" presId="urn:microsoft.com/office/officeart/2005/8/layout/list1"/>
    <dgm:cxn modelId="{F7DDA918-009B-4B63-8B78-D1F8117441FC}" type="presParOf" srcId="{C90147AD-9C8B-4D50-A944-A92A91F3A546}" destId="{F63C68B3-C308-485E-B1FD-58A49790FB0A}" srcOrd="8" destOrd="0" presId="urn:microsoft.com/office/officeart/2005/8/layout/list1"/>
    <dgm:cxn modelId="{414CE8ED-4615-4C8C-A039-F2618D88285D}" type="presParOf" srcId="{F63C68B3-C308-485E-B1FD-58A49790FB0A}" destId="{48B3CAC1-BFA1-4EC9-8100-70D98028B7BE}" srcOrd="0" destOrd="0" presId="urn:microsoft.com/office/officeart/2005/8/layout/list1"/>
    <dgm:cxn modelId="{2FC7C727-FCFC-4F87-A399-8F5FD57D97F2}" type="presParOf" srcId="{F63C68B3-C308-485E-B1FD-58A49790FB0A}" destId="{02CB6E92-CC47-4E37-871E-D86004C3EE1B}" srcOrd="1" destOrd="0" presId="urn:microsoft.com/office/officeart/2005/8/layout/list1"/>
    <dgm:cxn modelId="{2275E39F-0BC7-4E5C-9D0F-9EAAF0187845}" type="presParOf" srcId="{C90147AD-9C8B-4D50-A944-A92A91F3A546}" destId="{3A54D0FC-A35B-4196-9060-027B0CE098DE}" srcOrd="9" destOrd="0" presId="urn:microsoft.com/office/officeart/2005/8/layout/list1"/>
    <dgm:cxn modelId="{6CEBE6A2-087E-43F6-A4C0-F56A72681815}" type="presParOf" srcId="{C90147AD-9C8B-4D50-A944-A92A91F3A546}" destId="{8B8B9A93-B2E2-4612-A788-13477324F225}" srcOrd="10" destOrd="0" presId="urn:microsoft.com/office/officeart/2005/8/layout/list1"/>
    <dgm:cxn modelId="{97736A4E-A9FD-488F-9E9E-A5FC04399A09}" type="presParOf" srcId="{C90147AD-9C8B-4D50-A944-A92A91F3A546}" destId="{FABC7EE0-0578-4CB8-ADBC-2911B2866530}" srcOrd="11" destOrd="0" presId="urn:microsoft.com/office/officeart/2005/8/layout/list1"/>
    <dgm:cxn modelId="{8986B446-16DE-4FAB-89CF-8698C827D4B7}" type="presParOf" srcId="{C90147AD-9C8B-4D50-A944-A92A91F3A546}" destId="{C4CC1E06-B20E-4AD1-82B1-269885B5229D}" srcOrd="12" destOrd="0" presId="urn:microsoft.com/office/officeart/2005/8/layout/list1"/>
    <dgm:cxn modelId="{4D89740F-A2E9-45A1-944C-82E2290502FD}" type="presParOf" srcId="{C4CC1E06-B20E-4AD1-82B1-269885B5229D}" destId="{70DBF9B8-3026-4132-9D3F-9B8839EEDF43}" srcOrd="0" destOrd="0" presId="urn:microsoft.com/office/officeart/2005/8/layout/list1"/>
    <dgm:cxn modelId="{DD7FFD72-E019-45F5-8B12-C626F11AA52D}" type="presParOf" srcId="{C4CC1E06-B20E-4AD1-82B1-269885B5229D}" destId="{2ECF8E2E-6C38-4721-900A-838FE0AB9F26}" srcOrd="1" destOrd="0" presId="urn:microsoft.com/office/officeart/2005/8/layout/list1"/>
    <dgm:cxn modelId="{6F9BB17F-06E7-4995-A05D-385764552230}" type="presParOf" srcId="{C90147AD-9C8B-4D50-A944-A92A91F3A546}" destId="{540D9510-DEB2-4FCA-95AA-A5B8E7ED7A1D}" srcOrd="13" destOrd="0" presId="urn:microsoft.com/office/officeart/2005/8/layout/list1"/>
    <dgm:cxn modelId="{90D1A11B-906D-4387-891A-BEAD756BF872}" type="presParOf" srcId="{C90147AD-9C8B-4D50-A944-A92A91F3A546}" destId="{A37CFC3A-ED93-43F1-882C-A49CA32A07D0}" srcOrd="14" destOrd="0" presId="urn:microsoft.com/office/officeart/2005/8/layout/list1"/>
    <dgm:cxn modelId="{49477F16-4DE0-41FB-99E9-FCB3D755315B}" type="presParOf" srcId="{C90147AD-9C8B-4D50-A944-A92A91F3A546}" destId="{C71DB231-1027-421C-A1A5-2CE91A7EFE6E}" srcOrd="15" destOrd="0" presId="urn:microsoft.com/office/officeart/2005/8/layout/list1"/>
    <dgm:cxn modelId="{9473E7CE-1351-4985-B458-5E1507B3F4E9}" type="presParOf" srcId="{C90147AD-9C8B-4D50-A944-A92A91F3A546}" destId="{8B4B12FE-6E9A-459E-8D31-B3B1E3FD7B54}" srcOrd="16" destOrd="0" presId="urn:microsoft.com/office/officeart/2005/8/layout/list1"/>
    <dgm:cxn modelId="{9360D7F9-DFBB-4807-9220-93C60C34A500}" type="presParOf" srcId="{8B4B12FE-6E9A-459E-8D31-B3B1E3FD7B54}" destId="{35139064-E08F-49B4-9F55-0EAD44CF7C45}" srcOrd="0" destOrd="0" presId="urn:microsoft.com/office/officeart/2005/8/layout/list1"/>
    <dgm:cxn modelId="{2260A6F1-1F34-4F07-B95D-38A68D97E453}" type="presParOf" srcId="{8B4B12FE-6E9A-459E-8D31-B3B1E3FD7B54}" destId="{DC631C37-3765-4E1A-A3D4-B55B6EAE8C0D}" srcOrd="1" destOrd="0" presId="urn:microsoft.com/office/officeart/2005/8/layout/list1"/>
    <dgm:cxn modelId="{04A6F13B-C41D-40C2-B326-6729164D2F34}" type="presParOf" srcId="{C90147AD-9C8B-4D50-A944-A92A91F3A546}" destId="{9CB6F21B-E05D-48B2-A245-E73F1057D2F0}" srcOrd="17" destOrd="0" presId="urn:microsoft.com/office/officeart/2005/8/layout/list1"/>
    <dgm:cxn modelId="{8C62A8CA-18FD-4E63-B785-D5A26515F6EF}" type="presParOf" srcId="{C90147AD-9C8B-4D50-A944-A92A91F3A546}" destId="{9DA346C6-C6DF-47ED-A07F-EA2AA25C7B40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C79A74D-F263-4135-BDC9-97390F76DE02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C"/>
        </a:p>
      </dgm:t>
    </dgm:pt>
    <dgm:pt modelId="{4AF0BAD2-43F8-4BAC-90FE-5A391EA2CD25}">
      <dgm:prSet phldrT="[Texto]"/>
      <dgm:spPr/>
      <dgm:t>
        <a:bodyPr/>
        <a:lstStyle/>
        <a:p>
          <a:pPr algn="just"/>
          <a:r>
            <a:rPr lang="es-EC" sz="1400" dirty="0" smtClean="0">
              <a:solidFill>
                <a:schemeClr val="tx1"/>
              </a:solidFill>
            </a:rPr>
            <a:t>Constituye una estructura de clasificación coherente y consistente de todas las actividades económicas que realizan las empresas, emitida por la Organización de Naciones Unidas (ONU), basada en un conjunto de conceptos, principios y normas de clasificación.</a:t>
          </a:r>
          <a:endParaRPr lang="es-EC" sz="1400" dirty="0"/>
        </a:p>
      </dgm:t>
    </dgm:pt>
    <dgm:pt modelId="{494D2069-27FF-40C7-92F7-387E52582AB0}" type="parTrans" cxnId="{9E1109EF-EE09-4EEB-9A5A-9C73352EF4CD}">
      <dgm:prSet/>
      <dgm:spPr/>
      <dgm:t>
        <a:bodyPr/>
        <a:lstStyle/>
        <a:p>
          <a:endParaRPr lang="es-EC"/>
        </a:p>
      </dgm:t>
    </dgm:pt>
    <dgm:pt modelId="{ABBCA021-090F-4C58-BD3F-CF45DA7E8923}" type="sibTrans" cxnId="{9E1109EF-EE09-4EEB-9A5A-9C73352EF4CD}">
      <dgm:prSet/>
      <dgm:spPr/>
      <dgm:t>
        <a:bodyPr/>
        <a:lstStyle/>
        <a:p>
          <a:endParaRPr lang="es-EC"/>
        </a:p>
      </dgm:t>
    </dgm:pt>
    <dgm:pt modelId="{23109EB6-E298-4939-9301-D4C02E672C45}">
      <dgm:prSet phldrT="[Texto]" custT="1"/>
      <dgm:spPr>
        <a:solidFill>
          <a:schemeClr val="tx2">
            <a:lumMod val="50000"/>
          </a:schemeClr>
        </a:solidFill>
      </dgm:spPr>
      <dgm:t>
        <a:bodyPr/>
        <a:lstStyle/>
        <a:p>
          <a:r>
            <a:rPr lang="es-EC" sz="1400" b="1" dirty="0" smtClean="0"/>
            <a:t>CIIU Sección:</a:t>
          </a:r>
          <a:endParaRPr lang="es-EC" sz="1400" b="1" dirty="0"/>
        </a:p>
      </dgm:t>
    </dgm:pt>
    <dgm:pt modelId="{5648E08A-25AA-4A31-9A03-C161968CDF5A}" type="parTrans" cxnId="{01039652-CF64-489E-B3D0-38394E0B8730}">
      <dgm:prSet/>
      <dgm:spPr/>
      <dgm:t>
        <a:bodyPr/>
        <a:lstStyle/>
        <a:p>
          <a:endParaRPr lang="es-EC"/>
        </a:p>
      </dgm:t>
    </dgm:pt>
    <dgm:pt modelId="{7170D1F7-B99B-41CB-A81F-C8E8DFBC8485}" type="sibTrans" cxnId="{01039652-CF64-489E-B3D0-38394E0B8730}">
      <dgm:prSet/>
      <dgm:spPr/>
      <dgm:t>
        <a:bodyPr/>
        <a:lstStyle/>
        <a:p>
          <a:endParaRPr lang="es-EC"/>
        </a:p>
      </dgm:t>
    </dgm:pt>
    <dgm:pt modelId="{838F0C86-F4F4-47B2-9518-3FEB5D01C723}">
      <dgm:prSet phldrT="[Texto]"/>
      <dgm:spPr/>
      <dgm:t>
        <a:bodyPr/>
        <a:lstStyle/>
        <a:p>
          <a:pPr algn="just"/>
          <a:r>
            <a:rPr lang="es-EC" sz="1400" b="1" dirty="0" smtClean="0"/>
            <a:t>Secciones</a:t>
          </a:r>
          <a:r>
            <a:rPr lang="es-EC" sz="1400" b="0" dirty="0" smtClean="0"/>
            <a:t>: </a:t>
          </a:r>
          <a:r>
            <a:rPr lang="es-EC" sz="1400" b="1" dirty="0" smtClean="0"/>
            <a:t>A. </a:t>
          </a:r>
          <a:r>
            <a:rPr lang="es-EC" sz="1400" b="0" dirty="0" smtClean="0"/>
            <a:t>Agricultura </a:t>
          </a:r>
          <a:r>
            <a:rPr lang="es-EC" sz="1400" b="1" dirty="0" smtClean="0"/>
            <a:t>B. </a:t>
          </a:r>
          <a:r>
            <a:rPr lang="es-EC" sz="1400" b="0" dirty="0" smtClean="0"/>
            <a:t>Minas y canteras </a:t>
          </a:r>
          <a:r>
            <a:rPr lang="es-EC" sz="1400" b="1" dirty="0" smtClean="0"/>
            <a:t>C</a:t>
          </a:r>
          <a:r>
            <a:rPr lang="es-EC" sz="1400" b="0" dirty="0" smtClean="0"/>
            <a:t>. Manufacturas </a:t>
          </a:r>
          <a:r>
            <a:rPr lang="es-EC" sz="1400" b="1" dirty="0" smtClean="0"/>
            <a:t>D. </a:t>
          </a:r>
          <a:r>
            <a:rPr lang="es-EC" sz="1400" b="0" dirty="0" smtClean="0"/>
            <a:t>Suministro energías </a:t>
          </a:r>
          <a:r>
            <a:rPr lang="es-EC" sz="1400" b="1" dirty="0" smtClean="0"/>
            <a:t>E</a:t>
          </a:r>
          <a:r>
            <a:rPr lang="es-EC" sz="1400" b="0" dirty="0" smtClean="0"/>
            <a:t>. Distribución de agua   </a:t>
          </a:r>
          <a:r>
            <a:rPr lang="es-EC" sz="1400" b="1" dirty="0" smtClean="0"/>
            <a:t>F. </a:t>
          </a:r>
          <a:r>
            <a:rPr lang="es-EC" sz="1400" b="0" dirty="0" smtClean="0"/>
            <a:t>Construcción </a:t>
          </a:r>
          <a:r>
            <a:rPr lang="es-EC" sz="1400" b="1" dirty="0" smtClean="0"/>
            <a:t>G. </a:t>
          </a:r>
          <a:r>
            <a:rPr lang="es-EC" sz="1400" b="0" dirty="0" smtClean="0"/>
            <a:t>Comercio </a:t>
          </a:r>
          <a:r>
            <a:rPr lang="es-EC" sz="1400" b="1" dirty="0" smtClean="0"/>
            <a:t>H. </a:t>
          </a:r>
          <a:r>
            <a:rPr lang="es-EC" sz="1400" b="0" dirty="0" smtClean="0"/>
            <a:t>Transporte </a:t>
          </a:r>
          <a:r>
            <a:rPr lang="es-EC" sz="1400" b="1" dirty="0" smtClean="0"/>
            <a:t>I</a:t>
          </a:r>
          <a:r>
            <a:rPr lang="es-EC" sz="1400" b="0" dirty="0" smtClean="0"/>
            <a:t>. Alojamiento </a:t>
          </a:r>
          <a:r>
            <a:rPr lang="es-EC" sz="1400" b="1" dirty="0" smtClean="0"/>
            <a:t>J. </a:t>
          </a:r>
          <a:r>
            <a:rPr lang="es-EC" sz="1400" b="0" dirty="0" smtClean="0"/>
            <a:t>Información </a:t>
          </a:r>
          <a:r>
            <a:rPr lang="es-EC" sz="1400" b="1" dirty="0" smtClean="0"/>
            <a:t>K. </a:t>
          </a:r>
          <a:r>
            <a:rPr lang="es-EC" sz="1400" b="0" dirty="0" smtClean="0"/>
            <a:t>Financieras </a:t>
          </a:r>
          <a:r>
            <a:rPr lang="es-EC" sz="1400" b="1" dirty="0" smtClean="0"/>
            <a:t>L. </a:t>
          </a:r>
          <a:r>
            <a:rPr lang="es-EC" sz="1400" b="0" dirty="0" smtClean="0"/>
            <a:t>inmobiliaria   </a:t>
          </a:r>
          <a:r>
            <a:rPr lang="es-EC" sz="1400" b="1" dirty="0" smtClean="0"/>
            <a:t>M</a:t>
          </a:r>
          <a:r>
            <a:rPr lang="es-EC" sz="1400" b="0" dirty="0" smtClean="0"/>
            <a:t>. Científico Técnico </a:t>
          </a:r>
          <a:r>
            <a:rPr lang="es-EC" sz="1400" b="1" dirty="0" smtClean="0"/>
            <a:t>N</a:t>
          </a:r>
          <a:r>
            <a:rPr lang="es-EC" sz="1400" b="0" dirty="0" smtClean="0"/>
            <a:t>. Administrativos </a:t>
          </a:r>
          <a:r>
            <a:rPr lang="es-EC" sz="1400" b="1" dirty="0" smtClean="0"/>
            <a:t>O</a:t>
          </a:r>
          <a:r>
            <a:rPr lang="es-EC" sz="1400" b="0" dirty="0" smtClean="0"/>
            <a:t>. Administración publica </a:t>
          </a:r>
          <a:r>
            <a:rPr lang="es-EC" sz="1400" b="1" dirty="0" smtClean="0"/>
            <a:t>P</a:t>
          </a:r>
          <a:r>
            <a:rPr lang="es-EC" sz="1400" b="0" dirty="0" smtClean="0"/>
            <a:t>. Enseñanza </a:t>
          </a:r>
          <a:r>
            <a:rPr lang="es-EC" sz="1400" b="1" dirty="0" smtClean="0"/>
            <a:t>Q</a:t>
          </a:r>
          <a:r>
            <a:rPr lang="es-EC" sz="1400" b="0" dirty="0" smtClean="0"/>
            <a:t>. Salud humana </a:t>
          </a:r>
          <a:r>
            <a:rPr lang="es-EC" sz="1400" b="1" dirty="0" smtClean="0"/>
            <a:t>R</a:t>
          </a:r>
          <a:r>
            <a:rPr lang="es-EC" sz="1400" b="0" dirty="0" smtClean="0"/>
            <a:t>. Arte    </a:t>
          </a:r>
          <a:r>
            <a:rPr lang="es-EC" sz="1400" b="1" dirty="0" smtClean="0"/>
            <a:t>S.</a:t>
          </a:r>
          <a:r>
            <a:rPr lang="es-EC" sz="1400" b="0" dirty="0" smtClean="0"/>
            <a:t> otros servicios </a:t>
          </a:r>
          <a:endParaRPr lang="es-EC" sz="1400" b="0" dirty="0"/>
        </a:p>
      </dgm:t>
    </dgm:pt>
    <dgm:pt modelId="{8C38FBE1-3698-4422-9B21-B38796090809}" type="parTrans" cxnId="{E0C4672B-6F05-4E7B-9067-4C7F63FA3D5B}">
      <dgm:prSet/>
      <dgm:spPr/>
      <dgm:t>
        <a:bodyPr/>
        <a:lstStyle/>
        <a:p>
          <a:endParaRPr lang="es-EC"/>
        </a:p>
      </dgm:t>
    </dgm:pt>
    <dgm:pt modelId="{6CA7CAC9-595B-4868-AA0C-67EE11222C19}" type="sibTrans" cxnId="{E0C4672B-6F05-4E7B-9067-4C7F63FA3D5B}">
      <dgm:prSet/>
      <dgm:spPr/>
      <dgm:t>
        <a:bodyPr/>
        <a:lstStyle/>
        <a:p>
          <a:endParaRPr lang="es-EC"/>
        </a:p>
      </dgm:t>
    </dgm:pt>
    <dgm:pt modelId="{4CF936C1-81D3-4CA3-B16B-0C5DC2255C59}">
      <dgm:prSet phldrT="[Texto]" custT="1"/>
      <dgm:spPr>
        <a:solidFill>
          <a:schemeClr val="tx2">
            <a:lumMod val="50000"/>
          </a:schemeClr>
        </a:solidFill>
      </dgm:spPr>
      <dgm:t>
        <a:bodyPr/>
        <a:lstStyle/>
        <a:p>
          <a:r>
            <a:rPr lang="es-EC" sz="1400" b="1" dirty="0" smtClean="0"/>
            <a:t>CIIU (Clasificación Industrial Internacional Uniforme):</a:t>
          </a:r>
          <a:endParaRPr lang="es-EC" sz="1400" b="1" dirty="0"/>
        </a:p>
      </dgm:t>
    </dgm:pt>
    <dgm:pt modelId="{E4CD23D8-C2BF-4FB3-ABB5-EAE91BAC2FCD}" type="sibTrans" cxnId="{627D5BF6-F7EA-483E-A1E6-25BBF1456365}">
      <dgm:prSet/>
      <dgm:spPr/>
      <dgm:t>
        <a:bodyPr/>
        <a:lstStyle/>
        <a:p>
          <a:endParaRPr lang="es-EC"/>
        </a:p>
      </dgm:t>
    </dgm:pt>
    <dgm:pt modelId="{FFE11CBC-A54A-44B3-AFF2-8D5574BD0428}" type="parTrans" cxnId="{627D5BF6-F7EA-483E-A1E6-25BBF1456365}">
      <dgm:prSet/>
      <dgm:spPr/>
      <dgm:t>
        <a:bodyPr/>
        <a:lstStyle/>
        <a:p>
          <a:endParaRPr lang="es-EC"/>
        </a:p>
      </dgm:t>
    </dgm:pt>
    <dgm:pt modelId="{10F9B4CC-65F1-44E3-BF0E-A67C5F1BB10B}" type="pres">
      <dgm:prSet presAssocID="{6C79A74D-F263-4135-BDC9-97390F76DE0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C"/>
        </a:p>
      </dgm:t>
    </dgm:pt>
    <dgm:pt modelId="{E89F8C22-E4F4-454B-8F9D-66D5E621D161}" type="pres">
      <dgm:prSet presAssocID="{4CF936C1-81D3-4CA3-B16B-0C5DC2255C59}" presName="parentLin" presStyleCnt="0"/>
      <dgm:spPr/>
    </dgm:pt>
    <dgm:pt modelId="{32556A13-4BB3-44E6-92BD-904C22B8472A}" type="pres">
      <dgm:prSet presAssocID="{4CF936C1-81D3-4CA3-B16B-0C5DC2255C59}" presName="parentLeftMargin" presStyleLbl="node1" presStyleIdx="0" presStyleCnt="2"/>
      <dgm:spPr/>
      <dgm:t>
        <a:bodyPr/>
        <a:lstStyle/>
        <a:p>
          <a:endParaRPr lang="es-EC"/>
        </a:p>
      </dgm:t>
    </dgm:pt>
    <dgm:pt modelId="{5630B667-2655-4EF9-9892-08AE742E6EF8}" type="pres">
      <dgm:prSet presAssocID="{4CF936C1-81D3-4CA3-B16B-0C5DC2255C59}" presName="parentText" presStyleLbl="node1" presStyleIdx="0" presStyleCnt="2" custScaleY="201340" custLinFactNeighborX="3270" custLinFactNeighborY="-7117">
        <dgm:presLayoutVars>
          <dgm:chMax val="0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91C6A5CC-0A55-4D78-B4BD-7C8C56A143BD}" type="pres">
      <dgm:prSet presAssocID="{4CF936C1-81D3-4CA3-B16B-0C5DC2255C59}" presName="negativeSpace" presStyleCnt="0"/>
      <dgm:spPr/>
    </dgm:pt>
    <dgm:pt modelId="{6BDE2AE6-D41E-4348-8399-FA49A7DF15FB}" type="pres">
      <dgm:prSet presAssocID="{4CF936C1-81D3-4CA3-B16B-0C5DC2255C59}" presName="childText" presStyleLbl="conFgAcc1" presStyleIdx="0" presStyleCnt="2" custScaleY="148753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EFD93008-4745-49B4-BF84-69E293BCAA89}" type="pres">
      <dgm:prSet presAssocID="{E4CD23D8-C2BF-4FB3-ABB5-EAE91BAC2FCD}" presName="spaceBetweenRectangles" presStyleCnt="0"/>
      <dgm:spPr/>
    </dgm:pt>
    <dgm:pt modelId="{1F31E575-1DD3-459D-A891-ED6898AE20F6}" type="pres">
      <dgm:prSet presAssocID="{23109EB6-E298-4939-9301-D4C02E672C45}" presName="parentLin" presStyleCnt="0"/>
      <dgm:spPr/>
    </dgm:pt>
    <dgm:pt modelId="{E149E2A1-ED87-4C7F-8473-73C3666B1457}" type="pres">
      <dgm:prSet presAssocID="{23109EB6-E298-4939-9301-D4C02E672C45}" presName="parentLeftMargin" presStyleLbl="node1" presStyleIdx="0" presStyleCnt="2"/>
      <dgm:spPr/>
      <dgm:t>
        <a:bodyPr/>
        <a:lstStyle/>
        <a:p>
          <a:endParaRPr lang="es-EC"/>
        </a:p>
      </dgm:t>
    </dgm:pt>
    <dgm:pt modelId="{DE65F228-F2DE-4D42-9D64-B9D8B4A0103F}" type="pres">
      <dgm:prSet presAssocID="{23109EB6-E298-4939-9301-D4C02E672C45}" presName="parentText" presStyleLbl="node1" presStyleIdx="1" presStyleCnt="2" custScaleY="198195" custLinFactNeighborX="3270" custLinFactNeighborY="15554">
        <dgm:presLayoutVars>
          <dgm:chMax val="0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3F802095-2CBA-47E0-BD9E-4D953029C2CD}" type="pres">
      <dgm:prSet presAssocID="{23109EB6-E298-4939-9301-D4C02E672C45}" presName="negativeSpace" presStyleCnt="0"/>
      <dgm:spPr/>
    </dgm:pt>
    <dgm:pt modelId="{37C126C6-D9C7-47E8-9F38-7D76443E48A2}" type="pres">
      <dgm:prSet presAssocID="{23109EB6-E298-4939-9301-D4C02E672C45}" presName="childText" presStyleLbl="conFgAcc1" presStyleIdx="1" presStyleCnt="2" custScaleY="117475" custLinFactNeighborX="-9" custLinFactNeighborY="59180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</dgm:ptLst>
  <dgm:cxnLst>
    <dgm:cxn modelId="{01039652-CF64-489E-B3D0-38394E0B8730}" srcId="{6C79A74D-F263-4135-BDC9-97390F76DE02}" destId="{23109EB6-E298-4939-9301-D4C02E672C45}" srcOrd="1" destOrd="0" parTransId="{5648E08A-25AA-4A31-9A03-C161968CDF5A}" sibTransId="{7170D1F7-B99B-41CB-A81F-C8E8DFBC8485}"/>
    <dgm:cxn modelId="{F3EAB654-5A59-4218-AD67-0F1B1642313C}" type="presOf" srcId="{23109EB6-E298-4939-9301-D4C02E672C45}" destId="{DE65F228-F2DE-4D42-9D64-B9D8B4A0103F}" srcOrd="1" destOrd="0" presId="urn:microsoft.com/office/officeart/2005/8/layout/list1"/>
    <dgm:cxn modelId="{C39ED87A-17EB-456E-BCB3-76B5EAC1B36B}" type="presOf" srcId="{4CF936C1-81D3-4CA3-B16B-0C5DC2255C59}" destId="{5630B667-2655-4EF9-9892-08AE742E6EF8}" srcOrd="1" destOrd="0" presId="urn:microsoft.com/office/officeart/2005/8/layout/list1"/>
    <dgm:cxn modelId="{9E1109EF-EE09-4EEB-9A5A-9C73352EF4CD}" srcId="{4CF936C1-81D3-4CA3-B16B-0C5DC2255C59}" destId="{4AF0BAD2-43F8-4BAC-90FE-5A391EA2CD25}" srcOrd="0" destOrd="0" parTransId="{494D2069-27FF-40C7-92F7-387E52582AB0}" sibTransId="{ABBCA021-090F-4C58-BD3F-CF45DA7E8923}"/>
    <dgm:cxn modelId="{9FC3FC97-2F75-4A9D-87D9-063510904351}" type="presOf" srcId="{838F0C86-F4F4-47B2-9518-3FEB5D01C723}" destId="{37C126C6-D9C7-47E8-9F38-7D76443E48A2}" srcOrd="0" destOrd="0" presId="urn:microsoft.com/office/officeart/2005/8/layout/list1"/>
    <dgm:cxn modelId="{95AB359E-2321-4B9B-8096-56CCEE767872}" type="presOf" srcId="{4AF0BAD2-43F8-4BAC-90FE-5A391EA2CD25}" destId="{6BDE2AE6-D41E-4348-8399-FA49A7DF15FB}" srcOrd="0" destOrd="0" presId="urn:microsoft.com/office/officeart/2005/8/layout/list1"/>
    <dgm:cxn modelId="{DAF5B3C2-80B1-40C7-AC6C-3C87A3C8B8B1}" type="presOf" srcId="{6C79A74D-F263-4135-BDC9-97390F76DE02}" destId="{10F9B4CC-65F1-44E3-BF0E-A67C5F1BB10B}" srcOrd="0" destOrd="0" presId="urn:microsoft.com/office/officeart/2005/8/layout/list1"/>
    <dgm:cxn modelId="{E22020D9-DDAE-446E-A9FE-6BDB8B5507DA}" type="presOf" srcId="{23109EB6-E298-4939-9301-D4C02E672C45}" destId="{E149E2A1-ED87-4C7F-8473-73C3666B1457}" srcOrd="0" destOrd="0" presId="urn:microsoft.com/office/officeart/2005/8/layout/list1"/>
    <dgm:cxn modelId="{A3A64955-91B7-4287-A349-90C19806DBAD}" type="presOf" srcId="{4CF936C1-81D3-4CA3-B16B-0C5DC2255C59}" destId="{32556A13-4BB3-44E6-92BD-904C22B8472A}" srcOrd="0" destOrd="0" presId="urn:microsoft.com/office/officeart/2005/8/layout/list1"/>
    <dgm:cxn modelId="{E0C4672B-6F05-4E7B-9067-4C7F63FA3D5B}" srcId="{23109EB6-E298-4939-9301-D4C02E672C45}" destId="{838F0C86-F4F4-47B2-9518-3FEB5D01C723}" srcOrd="0" destOrd="0" parTransId="{8C38FBE1-3698-4422-9B21-B38796090809}" sibTransId="{6CA7CAC9-595B-4868-AA0C-67EE11222C19}"/>
    <dgm:cxn modelId="{627D5BF6-F7EA-483E-A1E6-25BBF1456365}" srcId="{6C79A74D-F263-4135-BDC9-97390F76DE02}" destId="{4CF936C1-81D3-4CA3-B16B-0C5DC2255C59}" srcOrd="0" destOrd="0" parTransId="{FFE11CBC-A54A-44B3-AFF2-8D5574BD0428}" sibTransId="{E4CD23D8-C2BF-4FB3-ABB5-EAE91BAC2FCD}"/>
    <dgm:cxn modelId="{8091FE57-2667-422D-BF9E-CDBC6DAD614B}" type="presParOf" srcId="{10F9B4CC-65F1-44E3-BF0E-A67C5F1BB10B}" destId="{E89F8C22-E4F4-454B-8F9D-66D5E621D161}" srcOrd="0" destOrd="0" presId="urn:microsoft.com/office/officeart/2005/8/layout/list1"/>
    <dgm:cxn modelId="{D56DC7EB-1951-41C8-A925-EDC65E660236}" type="presParOf" srcId="{E89F8C22-E4F4-454B-8F9D-66D5E621D161}" destId="{32556A13-4BB3-44E6-92BD-904C22B8472A}" srcOrd="0" destOrd="0" presId="urn:microsoft.com/office/officeart/2005/8/layout/list1"/>
    <dgm:cxn modelId="{2ABFFB0B-3C4B-4CFB-AD63-FD8FC48695AB}" type="presParOf" srcId="{E89F8C22-E4F4-454B-8F9D-66D5E621D161}" destId="{5630B667-2655-4EF9-9892-08AE742E6EF8}" srcOrd="1" destOrd="0" presId="urn:microsoft.com/office/officeart/2005/8/layout/list1"/>
    <dgm:cxn modelId="{6CAF6C72-5411-48DA-ABB1-BE41B0D3190E}" type="presParOf" srcId="{10F9B4CC-65F1-44E3-BF0E-A67C5F1BB10B}" destId="{91C6A5CC-0A55-4D78-B4BD-7C8C56A143BD}" srcOrd="1" destOrd="0" presId="urn:microsoft.com/office/officeart/2005/8/layout/list1"/>
    <dgm:cxn modelId="{BD62C661-C3F2-4A7A-98D3-83091BE458AE}" type="presParOf" srcId="{10F9B4CC-65F1-44E3-BF0E-A67C5F1BB10B}" destId="{6BDE2AE6-D41E-4348-8399-FA49A7DF15FB}" srcOrd="2" destOrd="0" presId="urn:microsoft.com/office/officeart/2005/8/layout/list1"/>
    <dgm:cxn modelId="{8CE61F30-AFA6-4691-8FCF-F855AD965388}" type="presParOf" srcId="{10F9B4CC-65F1-44E3-BF0E-A67C5F1BB10B}" destId="{EFD93008-4745-49B4-BF84-69E293BCAA89}" srcOrd="3" destOrd="0" presId="urn:microsoft.com/office/officeart/2005/8/layout/list1"/>
    <dgm:cxn modelId="{9686CD36-D6C6-4267-B678-3134A23FFD27}" type="presParOf" srcId="{10F9B4CC-65F1-44E3-BF0E-A67C5F1BB10B}" destId="{1F31E575-1DD3-459D-A891-ED6898AE20F6}" srcOrd="4" destOrd="0" presId="urn:microsoft.com/office/officeart/2005/8/layout/list1"/>
    <dgm:cxn modelId="{628759E4-A9C2-4613-93EE-B515E9732CA3}" type="presParOf" srcId="{1F31E575-1DD3-459D-A891-ED6898AE20F6}" destId="{E149E2A1-ED87-4C7F-8473-73C3666B1457}" srcOrd="0" destOrd="0" presId="urn:microsoft.com/office/officeart/2005/8/layout/list1"/>
    <dgm:cxn modelId="{C37B9E85-A65E-4623-9317-F0C138742AE4}" type="presParOf" srcId="{1F31E575-1DD3-459D-A891-ED6898AE20F6}" destId="{DE65F228-F2DE-4D42-9D64-B9D8B4A0103F}" srcOrd="1" destOrd="0" presId="urn:microsoft.com/office/officeart/2005/8/layout/list1"/>
    <dgm:cxn modelId="{CC79C886-36A6-462D-A8D5-EB6A23EB01BC}" type="presParOf" srcId="{10F9B4CC-65F1-44E3-BF0E-A67C5F1BB10B}" destId="{3F802095-2CBA-47E0-BD9E-4D953029C2CD}" srcOrd="5" destOrd="0" presId="urn:microsoft.com/office/officeart/2005/8/layout/list1"/>
    <dgm:cxn modelId="{E7148803-3E4B-43A8-B8A3-B307EDBA047C}" type="presParOf" srcId="{10F9B4CC-65F1-44E3-BF0E-A67C5F1BB10B}" destId="{37C126C6-D9C7-47E8-9F38-7D76443E48A2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C79A74D-F263-4135-BDC9-97390F76DE02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C"/>
        </a:p>
      </dgm:t>
    </dgm:pt>
    <dgm:pt modelId="{6AF2F998-EC95-4B06-8AD5-5C8F83E9D45B}">
      <dgm:prSet custT="1"/>
      <dgm:spPr>
        <a:solidFill>
          <a:schemeClr val="tx2">
            <a:lumMod val="50000"/>
          </a:schemeClr>
        </a:solidFill>
      </dgm:spPr>
      <dgm:t>
        <a:bodyPr/>
        <a:lstStyle/>
        <a:p>
          <a:r>
            <a:rPr lang="es-EC" sz="1400" b="1" dirty="0" smtClean="0"/>
            <a:t>1. Agricultura, ganadería, silvicultura y pesca.</a:t>
          </a:r>
          <a:endParaRPr lang="es-EC" sz="1400" b="1" dirty="0"/>
        </a:p>
      </dgm:t>
    </dgm:pt>
    <dgm:pt modelId="{5D0FE616-78B8-4BA5-B6A9-DB399CBA6CCD}" type="parTrans" cxnId="{0D545D2E-BFB1-4981-ABDA-4840FF437499}">
      <dgm:prSet/>
      <dgm:spPr/>
      <dgm:t>
        <a:bodyPr/>
        <a:lstStyle/>
        <a:p>
          <a:endParaRPr lang="es-EC"/>
        </a:p>
      </dgm:t>
    </dgm:pt>
    <dgm:pt modelId="{B0CBE005-6C04-42EA-862F-6D1124DD3816}" type="sibTrans" cxnId="{0D545D2E-BFB1-4981-ABDA-4840FF437499}">
      <dgm:prSet/>
      <dgm:spPr>
        <a:ln>
          <a:solidFill>
            <a:schemeClr val="tx2">
              <a:lumMod val="50000"/>
            </a:schemeClr>
          </a:solidFill>
        </a:ln>
      </dgm:spPr>
      <dgm:t>
        <a:bodyPr/>
        <a:lstStyle/>
        <a:p>
          <a:endParaRPr lang="es-EC"/>
        </a:p>
      </dgm:t>
    </dgm:pt>
    <dgm:pt modelId="{297D09AE-807D-481E-AE8E-0988C59AF636}">
      <dgm:prSet custT="1"/>
      <dgm:spPr>
        <a:solidFill>
          <a:schemeClr val="tx2">
            <a:lumMod val="50000"/>
          </a:schemeClr>
        </a:solidFill>
      </dgm:spPr>
      <dgm:t>
        <a:bodyPr/>
        <a:lstStyle/>
        <a:p>
          <a:pPr algn="l"/>
          <a:r>
            <a:rPr lang="es-EC" sz="1200" b="1" dirty="0" smtClean="0"/>
            <a:t>6. </a:t>
          </a:r>
          <a:r>
            <a:rPr lang="es-EC" sz="1400" b="1" dirty="0" smtClean="0"/>
            <a:t>Servicios</a:t>
          </a:r>
          <a:endParaRPr lang="es-EC" sz="1200" b="1" dirty="0" smtClean="0"/>
        </a:p>
      </dgm:t>
    </dgm:pt>
    <dgm:pt modelId="{A839A6FE-49C4-4138-9BC6-C5F150AB3E39}" type="parTrans" cxnId="{5628510A-3F25-4C72-A650-C9035E1ED0FD}">
      <dgm:prSet/>
      <dgm:spPr/>
      <dgm:t>
        <a:bodyPr/>
        <a:lstStyle/>
        <a:p>
          <a:endParaRPr lang="es-EC"/>
        </a:p>
      </dgm:t>
    </dgm:pt>
    <dgm:pt modelId="{2E5C063B-182E-4A2C-9393-49D4E5752246}" type="sibTrans" cxnId="{5628510A-3F25-4C72-A650-C9035E1ED0FD}">
      <dgm:prSet/>
      <dgm:spPr/>
      <dgm:t>
        <a:bodyPr/>
        <a:lstStyle/>
        <a:p>
          <a:endParaRPr lang="es-EC"/>
        </a:p>
      </dgm:t>
    </dgm:pt>
    <dgm:pt modelId="{E42F6042-6626-448F-A9D7-5C9A3789DA96}">
      <dgm:prSet custT="1"/>
      <dgm:spPr>
        <a:solidFill>
          <a:schemeClr val="tx2">
            <a:lumMod val="50000"/>
          </a:schemeClr>
        </a:solidFill>
      </dgm:spPr>
      <dgm:t>
        <a:bodyPr/>
        <a:lstStyle/>
        <a:p>
          <a:r>
            <a:rPr lang="es-EC" sz="1400" b="1" dirty="0" smtClean="0"/>
            <a:t>2. Explotación de minas y canteras.</a:t>
          </a:r>
          <a:endParaRPr lang="es-EC" sz="1400" b="1" dirty="0"/>
        </a:p>
      </dgm:t>
    </dgm:pt>
    <dgm:pt modelId="{03AD5A47-0FD3-4A20-B793-E3B2D323A85E}" type="parTrans" cxnId="{5F7164E4-8510-4EC7-A55A-FF50B8ABF5ED}">
      <dgm:prSet/>
      <dgm:spPr/>
      <dgm:t>
        <a:bodyPr/>
        <a:lstStyle/>
        <a:p>
          <a:endParaRPr lang="es-EC"/>
        </a:p>
      </dgm:t>
    </dgm:pt>
    <dgm:pt modelId="{EABE8C8F-0471-47ED-B55C-4F797C040B56}" type="sibTrans" cxnId="{5F7164E4-8510-4EC7-A55A-FF50B8ABF5ED}">
      <dgm:prSet/>
      <dgm:spPr/>
      <dgm:t>
        <a:bodyPr/>
        <a:lstStyle/>
        <a:p>
          <a:endParaRPr lang="es-EC"/>
        </a:p>
      </dgm:t>
    </dgm:pt>
    <dgm:pt modelId="{F3660FDE-CB55-4E31-B32B-45EF9D2FC2E3}">
      <dgm:prSet custT="1"/>
      <dgm:spPr>
        <a:solidFill>
          <a:schemeClr val="tx2">
            <a:lumMod val="50000"/>
          </a:schemeClr>
        </a:solidFill>
      </dgm:spPr>
      <dgm:t>
        <a:bodyPr/>
        <a:lstStyle/>
        <a:p>
          <a:r>
            <a:rPr lang="es-EC" sz="1400" b="1" dirty="0" smtClean="0"/>
            <a:t>3</a:t>
          </a:r>
          <a:r>
            <a:rPr lang="es-EC" sz="1400" b="0" dirty="0" smtClean="0"/>
            <a:t>. </a:t>
          </a:r>
          <a:r>
            <a:rPr lang="es-EC" sz="1400" b="1" dirty="0" smtClean="0"/>
            <a:t>Industrias manufactureras.</a:t>
          </a:r>
          <a:endParaRPr lang="es-EC" sz="1400" b="1" dirty="0"/>
        </a:p>
      </dgm:t>
    </dgm:pt>
    <dgm:pt modelId="{79AA60A9-AB5B-4417-BC73-95B53840B43F}" type="parTrans" cxnId="{EA93010B-3924-4A42-BF8F-FEA4E5CCAEF0}">
      <dgm:prSet/>
      <dgm:spPr/>
      <dgm:t>
        <a:bodyPr/>
        <a:lstStyle/>
        <a:p>
          <a:endParaRPr lang="es-EC"/>
        </a:p>
      </dgm:t>
    </dgm:pt>
    <dgm:pt modelId="{1C9A2F84-4F4C-4612-9C1A-F6E23D8ED98A}" type="sibTrans" cxnId="{EA93010B-3924-4A42-BF8F-FEA4E5CCAEF0}">
      <dgm:prSet/>
      <dgm:spPr/>
      <dgm:t>
        <a:bodyPr/>
        <a:lstStyle/>
        <a:p>
          <a:endParaRPr lang="es-EC"/>
        </a:p>
      </dgm:t>
    </dgm:pt>
    <dgm:pt modelId="{367A06AC-18D9-4339-904D-521A0AA53DED}">
      <dgm:prSet custT="1"/>
      <dgm:spPr>
        <a:solidFill>
          <a:schemeClr val="tx2">
            <a:lumMod val="50000"/>
          </a:schemeClr>
        </a:solidFill>
      </dgm:spPr>
      <dgm:t>
        <a:bodyPr/>
        <a:lstStyle/>
        <a:p>
          <a:r>
            <a:rPr lang="es-EC" sz="1400" b="1" dirty="0" smtClean="0"/>
            <a:t>4. Comercio</a:t>
          </a:r>
          <a:endParaRPr lang="es-EC" sz="1400" b="1" dirty="0"/>
        </a:p>
      </dgm:t>
    </dgm:pt>
    <dgm:pt modelId="{477BEBCF-5E1E-40E8-9D63-862EC52AF949}" type="parTrans" cxnId="{36489959-2BA9-43A6-BDC7-6D20AAE8E4B0}">
      <dgm:prSet/>
      <dgm:spPr/>
      <dgm:t>
        <a:bodyPr/>
        <a:lstStyle/>
        <a:p>
          <a:endParaRPr lang="es-EC"/>
        </a:p>
      </dgm:t>
    </dgm:pt>
    <dgm:pt modelId="{32CBEC9A-A221-4C10-AFCF-7CA21314BBD6}" type="sibTrans" cxnId="{36489959-2BA9-43A6-BDC7-6D20AAE8E4B0}">
      <dgm:prSet/>
      <dgm:spPr/>
      <dgm:t>
        <a:bodyPr/>
        <a:lstStyle/>
        <a:p>
          <a:endParaRPr lang="es-EC"/>
        </a:p>
      </dgm:t>
    </dgm:pt>
    <dgm:pt modelId="{A4EE5C27-FB42-4EEB-8331-6A4808677182}">
      <dgm:prSet/>
      <dgm:spPr/>
      <dgm:t>
        <a:bodyPr/>
        <a:lstStyle/>
        <a:p>
          <a:r>
            <a:rPr lang="es-EC" b="1" dirty="0" smtClean="0"/>
            <a:t>(Suministro energías, distribución de agua, transporte, alojamiento, información, financieras, inmobiliarias, científico técnico, administrativos, administración publica, enseñanza, salud, artes, otros servicios.)</a:t>
          </a:r>
          <a:endParaRPr lang="es-EC" dirty="0"/>
        </a:p>
      </dgm:t>
    </dgm:pt>
    <dgm:pt modelId="{F8E29076-B89B-4A19-8A4D-0EF2EC85F125}" type="parTrans" cxnId="{D67911D6-0A17-43E8-A813-7C71ABC1BC2C}">
      <dgm:prSet/>
      <dgm:spPr/>
      <dgm:t>
        <a:bodyPr/>
        <a:lstStyle/>
        <a:p>
          <a:endParaRPr lang="es-EC"/>
        </a:p>
      </dgm:t>
    </dgm:pt>
    <dgm:pt modelId="{53EAC230-D122-4EDA-9F72-654910EFF77A}" type="sibTrans" cxnId="{D67911D6-0A17-43E8-A813-7C71ABC1BC2C}">
      <dgm:prSet/>
      <dgm:spPr/>
      <dgm:t>
        <a:bodyPr/>
        <a:lstStyle/>
        <a:p>
          <a:endParaRPr lang="es-EC"/>
        </a:p>
      </dgm:t>
    </dgm:pt>
    <dgm:pt modelId="{C7747B73-117B-4F73-B770-CA1CC23F6AA9}">
      <dgm:prSet custT="1"/>
      <dgm:spPr>
        <a:solidFill>
          <a:schemeClr val="tx2">
            <a:lumMod val="50000"/>
          </a:schemeClr>
        </a:solidFill>
      </dgm:spPr>
      <dgm:t>
        <a:bodyPr/>
        <a:lstStyle/>
        <a:p>
          <a:r>
            <a:rPr lang="es-EC" sz="1400" b="1" dirty="0" smtClean="0"/>
            <a:t>5. Construcción</a:t>
          </a:r>
          <a:endParaRPr lang="es-EC" sz="1400" b="1" dirty="0"/>
        </a:p>
      </dgm:t>
    </dgm:pt>
    <dgm:pt modelId="{89496E57-5A63-4611-BA84-133E0BE798B5}" type="parTrans" cxnId="{F26A2A99-5856-4313-9E6E-AF3CB35E3CC1}">
      <dgm:prSet/>
      <dgm:spPr/>
      <dgm:t>
        <a:bodyPr/>
        <a:lstStyle/>
        <a:p>
          <a:endParaRPr lang="es-EC"/>
        </a:p>
      </dgm:t>
    </dgm:pt>
    <dgm:pt modelId="{7A31817D-F94B-4153-A563-AFB35F11446F}" type="sibTrans" cxnId="{F26A2A99-5856-4313-9E6E-AF3CB35E3CC1}">
      <dgm:prSet/>
      <dgm:spPr/>
      <dgm:t>
        <a:bodyPr/>
        <a:lstStyle/>
        <a:p>
          <a:endParaRPr lang="es-EC"/>
        </a:p>
      </dgm:t>
    </dgm:pt>
    <dgm:pt modelId="{28EF2356-87DD-46D3-A6BC-BCD340DBFEBE}" type="pres">
      <dgm:prSet presAssocID="{6C79A74D-F263-4135-BDC9-97390F76DE0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C"/>
        </a:p>
      </dgm:t>
    </dgm:pt>
    <dgm:pt modelId="{A8F28EFB-9E64-42D5-A93B-43EF8376459D}" type="pres">
      <dgm:prSet presAssocID="{6AF2F998-EC95-4B06-8AD5-5C8F83E9D45B}" presName="parentLin" presStyleCnt="0"/>
      <dgm:spPr/>
    </dgm:pt>
    <dgm:pt modelId="{164259AE-234A-4F8B-B110-A8CC12AFF145}" type="pres">
      <dgm:prSet presAssocID="{6AF2F998-EC95-4B06-8AD5-5C8F83E9D45B}" presName="parentLeftMargin" presStyleLbl="node1" presStyleIdx="0" presStyleCnt="6"/>
      <dgm:spPr/>
      <dgm:t>
        <a:bodyPr/>
        <a:lstStyle/>
        <a:p>
          <a:endParaRPr lang="es-EC"/>
        </a:p>
      </dgm:t>
    </dgm:pt>
    <dgm:pt modelId="{4EDCCF52-8EE4-410A-AA77-1182AF421EF9}" type="pres">
      <dgm:prSet presAssocID="{6AF2F998-EC95-4B06-8AD5-5C8F83E9D45B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989C109D-0B83-45D4-8A3C-C846400CF094}" type="pres">
      <dgm:prSet presAssocID="{6AF2F998-EC95-4B06-8AD5-5C8F83E9D45B}" presName="negativeSpace" presStyleCnt="0"/>
      <dgm:spPr/>
    </dgm:pt>
    <dgm:pt modelId="{04533C2C-B93E-4696-9791-61B6936243B9}" type="pres">
      <dgm:prSet presAssocID="{6AF2F998-EC95-4B06-8AD5-5C8F83E9D45B}" presName="childText" presStyleLbl="conFgAcc1" presStyleIdx="0" presStyleCnt="6">
        <dgm:presLayoutVars>
          <dgm:bulletEnabled val="1"/>
        </dgm:presLayoutVars>
      </dgm:prSet>
      <dgm:spPr/>
    </dgm:pt>
    <dgm:pt modelId="{18B473ED-EC5C-43E0-9CDA-88E3D1975C64}" type="pres">
      <dgm:prSet presAssocID="{B0CBE005-6C04-42EA-862F-6D1124DD3816}" presName="spaceBetweenRectangles" presStyleCnt="0"/>
      <dgm:spPr/>
    </dgm:pt>
    <dgm:pt modelId="{3FEA6A80-7210-4A3B-A5C6-105E4BD7E625}" type="pres">
      <dgm:prSet presAssocID="{E42F6042-6626-448F-A9D7-5C9A3789DA96}" presName="parentLin" presStyleCnt="0"/>
      <dgm:spPr/>
    </dgm:pt>
    <dgm:pt modelId="{F4F05F9C-906F-4CF2-BE76-590F0D5A6692}" type="pres">
      <dgm:prSet presAssocID="{E42F6042-6626-448F-A9D7-5C9A3789DA96}" presName="parentLeftMargin" presStyleLbl="node1" presStyleIdx="0" presStyleCnt="6"/>
      <dgm:spPr/>
      <dgm:t>
        <a:bodyPr/>
        <a:lstStyle/>
        <a:p>
          <a:endParaRPr lang="es-EC"/>
        </a:p>
      </dgm:t>
    </dgm:pt>
    <dgm:pt modelId="{84C03C94-A918-4212-A413-CD0EBCBBDC9F}" type="pres">
      <dgm:prSet presAssocID="{E42F6042-6626-448F-A9D7-5C9A3789DA96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0B80CE16-AAC8-48F7-AA20-172C1F465127}" type="pres">
      <dgm:prSet presAssocID="{E42F6042-6626-448F-A9D7-5C9A3789DA96}" presName="negativeSpace" presStyleCnt="0"/>
      <dgm:spPr/>
    </dgm:pt>
    <dgm:pt modelId="{F54D67D3-E115-41BE-8F8B-A0F7E7D0010A}" type="pres">
      <dgm:prSet presAssocID="{E42F6042-6626-448F-A9D7-5C9A3789DA96}" presName="childText" presStyleLbl="conFgAcc1" presStyleIdx="1" presStyleCnt="6">
        <dgm:presLayoutVars>
          <dgm:bulletEnabled val="1"/>
        </dgm:presLayoutVars>
      </dgm:prSet>
      <dgm:spPr/>
    </dgm:pt>
    <dgm:pt modelId="{E8432F4D-C5B6-46E2-81BD-A6462E40C83F}" type="pres">
      <dgm:prSet presAssocID="{EABE8C8F-0471-47ED-B55C-4F797C040B56}" presName="spaceBetweenRectangles" presStyleCnt="0"/>
      <dgm:spPr/>
    </dgm:pt>
    <dgm:pt modelId="{F12ADE32-62FA-497A-A7D8-872D1EC6B0CC}" type="pres">
      <dgm:prSet presAssocID="{F3660FDE-CB55-4E31-B32B-45EF9D2FC2E3}" presName="parentLin" presStyleCnt="0"/>
      <dgm:spPr/>
    </dgm:pt>
    <dgm:pt modelId="{32B0E026-41C2-41E2-ACDE-ACF611A4E56F}" type="pres">
      <dgm:prSet presAssocID="{F3660FDE-CB55-4E31-B32B-45EF9D2FC2E3}" presName="parentLeftMargin" presStyleLbl="node1" presStyleIdx="1" presStyleCnt="6"/>
      <dgm:spPr/>
      <dgm:t>
        <a:bodyPr/>
        <a:lstStyle/>
        <a:p>
          <a:endParaRPr lang="es-EC"/>
        </a:p>
      </dgm:t>
    </dgm:pt>
    <dgm:pt modelId="{A0EC270E-0779-46D3-9766-9A9BCB3E2C38}" type="pres">
      <dgm:prSet presAssocID="{F3660FDE-CB55-4E31-B32B-45EF9D2FC2E3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743BE45F-E483-4BC5-B652-A93A45601414}" type="pres">
      <dgm:prSet presAssocID="{F3660FDE-CB55-4E31-B32B-45EF9D2FC2E3}" presName="negativeSpace" presStyleCnt="0"/>
      <dgm:spPr/>
    </dgm:pt>
    <dgm:pt modelId="{A5E28DDA-4B07-416E-AB83-AFF00B0B641A}" type="pres">
      <dgm:prSet presAssocID="{F3660FDE-CB55-4E31-B32B-45EF9D2FC2E3}" presName="childText" presStyleLbl="conFgAcc1" presStyleIdx="2" presStyleCnt="6">
        <dgm:presLayoutVars>
          <dgm:bulletEnabled val="1"/>
        </dgm:presLayoutVars>
      </dgm:prSet>
      <dgm:spPr/>
    </dgm:pt>
    <dgm:pt modelId="{621A38AD-A898-44E3-8C67-C948E2146294}" type="pres">
      <dgm:prSet presAssocID="{1C9A2F84-4F4C-4612-9C1A-F6E23D8ED98A}" presName="spaceBetweenRectangles" presStyleCnt="0"/>
      <dgm:spPr/>
    </dgm:pt>
    <dgm:pt modelId="{E219AC54-D7AB-434D-B671-C85D23E401C5}" type="pres">
      <dgm:prSet presAssocID="{367A06AC-18D9-4339-904D-521A0AA53DED}" presName="parentLin" presStyleCnt="0"/>
      <dgm:spPr/>
    </dgm:pt>
    <dgm:pt modelId="{A3282D35-C543-4A44-8E95-03A3E92F729B}" type="pres">
      <dgm:prSet presAssocID="{367A06AC-18D9-4339-904D-521A0AA53DED}" presName="parentLeftMargin" presStyleLbl="node1" presStyleIdx="2" presStyleCnt="6"/>
      <dgm:spPr/>
      <dgm:t>
        <a:bodyPr/>
        <a:lstStyle/>
        <a:p>
          <a:endParaRPr lang="es-EC"/>
        </a:p>
      </dgm:t>
    </dgm:pt>
    <dgm:pt modelId="{206961C8-4124-44A0-99B1-572B72032906}" type="pres">
      <dgm:prSet presAssocID="{367A06AC-18D9-4339-904D-521A0AA53DED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1722AB5B-DAB1-4F88-8D72-F9BA24C4B592}" type="pres">
      <dgm:prSet presAssocID="{367A06AC-18D9-4339-904D-521A0AA53DED}" presName="negativeSpace" presStyleCnt="0"/>
      <dgm:spPr/>
    </dgm:pt>
    <dgm:pt modelId="{4A14F831-31F1-4F9B-A9B1-A78533CF2E8E}" type="pres">
      <dgm:prSet presAssocID="{367A06AC-18D9-4339-904D-521A0AA53DED}" presName="childText" presStyleLbl="conFgAcc1" presStyleIdx="3" presStyleCnt="6">
        <dgm:presLayoutVars>
          <dgm:bulletEnabled val="1"/>
        </dgm:presLayoutVars>
      </dgm:prSet>
      <dgm:spPr/>
    </dgm:pt>
    <dgm:pt modelId="{CBDEFED2-D457-4165-8CEB-C936CCABF6E5}" type="pres">
      <dgm:prSet presAssocID="{32CBEC9A-A221-4C10-AFCF-7CA21314BBD6}" presName="spaceBetweenRectangles" presStyleCnt="0"/>
      <dgm:spPr/>
    </dgm:pt>
    <dgm:pt modelId="{A82BC390-5FB4-41D7-B9C3-E4193B268605}" type="pres">
      <dgm:prSet presAssocID="{C7747B73-117B-4F73-B770-CA1CC23F6AA9}" presName="parentLin" presStyleCnt="0"/>
      <dgm:spPr/>
    </dgm:pt>
    <dgm:pt modelId="{5C403EDF-63F8-4515-BE52-0E0FE9178CFC}" type="pres">
      <dgm:prSet presAssocID="{C7747B73-117B-4F73-B770-CA1CC23F6AA9}" presName="parentLeftMargin" presStyleLbl="node1" presStyleIdx="3" presStyleCnt="6"/>
      <dgm:spPr/>
      <dgm:t>
        <a:bodyPr/>
        <a:lstStyle/>
        <a:p>
          <a:endParaRPr lang="es-EC"/>
        </a:p>
      </dgm:t>
    </dgm:pt>
    <dgm:pt modelId="{80437FD1-ACFF-4876-9788-C4E464CAE209}" type="pres">
      <dgm:prSet presAssocID="{C7747B73-117B-4F73-B770-CA1CC23F6AA9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ECDC5BC3-863B-49E0-A754-D570BCC0580D}" type="pres">
      <dgm:prSet presAssocID="{C7747B73-117B-4F73-B770-CA1CC23F6AA9}" presName="negativeSpace" presStyleCnt="0"/>
      <dgm:spPr/>
    </dgm:pt>
    <dgm:pt modelId="{02A4AC65-EB90-48FE-B36B-505F71EEADE2}" type="pres">
      <dgm:prSet presAssocID="{C7747B73-117B-4F73-B770-CA1CC23F6AA9}" presName="childText" presStyleLbl="conFgAcc1" presStyleIdx="4" presStyleCnt="6">
        <dgm:presLayoutVars>
          <dgm:bulletEnabled val="1"/>
        </dgm:presLayoutVars>
      </dgm:prSet>
      <dgm:spPr/>
    </dgm:pt>
    <dgm:pt modelId="{32809803-DB78-44EB-BE0F-80D402DDB8F4}" type="pres">
      <dgm:prSet presAssocID="{7A31817D-F94B-4153-A563-AFB35F11446F}" presName="spaceBetweenRectangles" presStyleCnt="0"/>
      <dgm:spPr/>
    </dgm:pt>
    <dgm:pt modelId="{5F0381B4-E356-48D0-B3E3-F11F3CFA7B32}" type="pres">
      <dgm:prSet presAssocID="{297D09AE-807D-481E-AE8E-0988C59AF636}" presName="parentLin" presStyleCnt="0"/>
      <dgm:spPr/>
    </dgm:pt>
    <dgm:pt modelId="{DA32B63D-DD9A-4C2D-9E01-7697E7AFABD5}" type="pres">
      <dgm:prSet presAssocID="{297D09AE-807D-481E-AE8E-0988C59AF636}" presName="parentLeftMargin" presStyleLbl="node1" presStyleIdx="4" presStyleCnt="6"/>
      <dgm:spPr/>
      <dgm:t>
        <a:bodyPr/>
        <a:lstStyle/>
        <a:p>
          <a:endParaRPr lang="es-EC"/>
        </a:p>
      </dgm:t>
    </dgm:pt>
    <dgm:pt modelId="{8C7120E6-8CF1-4ABB-B86C-103E16FF1A89}" type="pres">
      <dgm:prSet presAssocID="{297D09AE-807D-481E-AE8E-0988C59AF636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FBB972FB-3D05-4257-A313-C5FDEFF8D491}" type="pres">
      <dgm:prSet presAssocID="{297D09AE-807D-481E-AE8E-0988C59AF636}" presName="negativeSpace" presStyleCnt="0"/>
      <dgm:spPr/>
    </dgm:pt>
    <dgm:pt modelId="{3295EE70-6F21-4695-B73F-87FA7AB3A683}" type="pres">
      <dgm:prSet presAssocID="{297D09AE-807D-481E-AE8E-0988C59AF636}" presName="childText" presStyleLbl="conFgAcc1" presStyleIdx="5" presStyleCnt="6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</dgm:ptLst>
  <dgm:cxnLst>
    <dgm:cxn modelId="{36489959-2BA9-43A6-BDC7-6D20AAE8E4B0}" srcId="{6C79A74D-F263-4135-BDC9-97390F76DE02}" destId="{367A06AC-18D9-4339-904D-521A0AA53DED}" srcOrd="3" destOrd="0" parTransId="{477BEBCF-5E1E-40E8-9D63-862EC52AF949}" sibTransId="{32CBEC9A-A221-4C10-AFCF-7CA21314BBD6}"/>
    <dgm:cxn modelId="{039DC26B-F6A7-431C-BFAD-417BCF38761A}" type="presOf" srcId="{A4EE5C27-FB42-4EEB-8331-6A4808677182}" destId="{3295EE70-6F21-4695-B73F-87FA7AB3A683}" srcOrd="0" destOrd="0" presId="urn:microsoft.com/office/officeart/2005/8/layout/list1"/>
    <dgm:cxn modelId="{A37F05FE-15FB-4B93-9953-88175BA5354D}" type="presOf" srcId="{367A06AC-18D9-4339-904D-521A0AA53DED}" destId="{A3282D35-C543-4A44-8E95-03A3E92F729B}" srcOrd="0" destOrd="0" presId="urn:microsoft.com/office/officeart/2005/8/layout/list1"/>
    <dgm:cxn modelId="{6BD713DE-1FC3-4FA1-8A66-2FB870AB43F8}" type="presOf" srcId="{6AF2F998-EC95-4B06-8AD5-5C8F83E9D45B}" destId="{164259AE-234A-4F8B-B110-A8CC12AFF145}" srcOrd="0" destOrd="0" presId="urn:microsoft.com/office/officeart/2005/8/layout/list1"/>
    <dgm:cxn modelId="{EA93010B-3924-4A42-BF8F-FEA4E5CCAEF0}" srcId="{6C79A74D-F263-4135-BDC9-97390F76DE02}" destId="{F3660FDE-CB55-4E31-B32B-45EF9D2FC2E3}" srcOrd="2" destOrd="0" parTransId="{79AA60A9-AB5B-4417-BC73-95B53840B43F}" sibTransId="{1C9A2F84-4F4C-4612-9C1A-F6E23D8ED98A}"/>
    <dgm:cxn modelId="{0D545D2E-BFB1-4981-ABDA-4840FF437499}" srcId="{6C79A74D-F263-4135-BDC9-97390F76DE02}" destId="{6AF2F998-EC95-4B06-8AD5-5C8F83E9D45B}" srcOrd="0" destOrd="0" parTransId="{5D0FE616-78B8-4BA5-B6A9-DB399CBA6CCD}" sibTransId="{B0CBE005-6C04-42EA-862F-6D1124DD3816}"/>
    <dgm:cxn modelId="{5628510A-3F25-4C72-A650-C9035E1ED0FD}" srcId="{6C79A74D-F263-4135-BDC9-97390F76DE02}" destId="{297D09AE-807D-481E-AE8E-0988C59AF636}" srcOrd="5" destOrd="0" parTransId="{A839A6FE-49C4-4138-9BC6-C5F150AB3E39}" sibTransId="{2E5C063B-182E-4A2C-9393-49D4E5752246}"/>
    <dgm:cxn modelId="{5F7164E4-8510-4EC7-A55A-FF50B8ABF5ED}" srcId="{6C79A74D-F263-4135-BDC9-97390F76DE02}" destId="{E42F6042-6626-448F-A9D7-5C9A3789DA96}" srcOrd="1" destOrd="0" parTransId="{03AD5A47-0FD3-4A20-B793-E3B2D323A85E}" sibTransId="{EABE8C8F-0471-47ED-B55C-4F797C040B56}"/>
    <dgm:cxn modelId="{D67911D6-0A17-43E8-A813-7C71ABC1BC2C}" srcId="{297D09AE-807D-481E-AE8E-0988C59AF636}" destId="{A4EE5C27-FB42-4EEB-8331-6A4808677182}" srcOrd="0" destOrd="0" parTransId="{F8E29076-B89B-4A19-8A4D-0EF2EC85F125}" sibTransId="{53EAC230-D122-4EDA-9F72-654910EFF77A}"/>
    <dgm:cxn modelId="{5DDD49C5-D3C0-4679-9911-4DFC40246AAB}" type="presOf" srcId="{6AF2F998-EC95-4B06-8AD5-5C8F83E9D45B}" destId="{4EDCCF52-8EE4-410A-AA77-1182AF421EF9}" srcOrd="1" destOrd="0" presId="urn:microsoft.com/office/officeart/2005/8/layout/list1"/>
    <dgm:cxn modelId="{FA816CA0-A824-4F8D-B6B8-447EBF4732DE}" type="presOf" srcId="{6C79A74D-F263-4135-BDC9-97390F76DE02}" destId="{28EF2356-87DD-46D3-A6BC-BCD340DBFEBE}" srcOrd="0" destOrd="0" presId="urn:microsoft.com/office/officeart/2005/8/layout/list1"/>
    <dgm:cxn modelId="{386B915C-A591-4163-A0F3-BB360B9F9B81}" type="presOf" srcId="{F3660FDE-CB55-4E31-B32B-45EF9D2FC2E3}" destId="{32B0E026-41C2-41E2-ACDE-ACF611A4E56F}" srcOrd="0" destOrd="0" presId="urn:microsoft.com/office/officeart/2005/8/layout/list1"/>
    <dgm:cxn modelId="{62617E8B-8A63-4079-81FA-89DE99580667}" type="presOf" srcId="{297D09AE-807D-481E-AE8E-0988C59AF636}" destId="{8C7120E6-8CF1-4ABB-B86C-103E16FF1A89}" srcOrd="1" destOrd="0" presId="urn:microsoft.com/office/officeart/2005/8/layout/list1"/>
    <dgm:cxn modelId="{4E4C2A0F-4F8D-426C-9F04-3D64F9DCD166}" type="presOf" srcId="{F3660FDE-CB55-4E31-B32B-45EF9D2FC2E3}" destId="{A0EC270E-0779-46D3-9766-9A9BCB3E2C38}" srcOrd="1" destOrd="0" presId="urn:microsoft.com/office/officeart/2005/8/layout/list1"/>
    <dgm:cxn modelId="{3730B6F5-DB89-411A-9F08-3A6FB3E935C5}" type="presOf" srcId="{C7747B73-117B-4F73-B770-CA1CC23F6AA9}" destId="{80437FD1-ACFF-4876-9788-C4E464CAE209}" srcOrd="1" destOrd="0" presId="urn:microsoft.com/office/officeart/2005/8/layout/list1"/>
    <dgm:cxn modelId="{AFB81BFF-855F-416F-A0B7-E65B643579E6}" type="presOf" srcId="{E42F6042-6626-448F-A9D7-5C9A3789DA96}" destId="{84C03C94-A918-4212-A413-CD0EBCBBDC9F}" srcOrd="1" destOrd="0" presId="urn:microsoft.com/office/officeart/2005/8/layout/list1"/>
    <dgm:cxn modelId="{F26A2A99-5856-4313-9E6E-AF3CB35E3CC1}" srcId="{6C79A74D-F263-4135-BDC9-97390F76DE02}" destId="{C7747B73-117B-4F73-B770-CA1CC23F6AA9}" srcOrd="4" destOrd="0" parTransId="{89496E57-5A63-4611-BA84-133E0BE798B5}" sibTransId="{7A31817D-F94B-4153-A563-AFB35F11446F}"/>
    <dgm:cxn modelId="{C6542AD9-7E09-4C65-BC7C-82FB4ED055A3}" type="presOf" srcId="{367A06AC-18D9-4339-904D-521A0AA53DED}" destId="{206961C8-4124-44A0-99B1-572B72032906}" srcOrd="1" destOrd="0" presId="urn:microsoft.com/office/officeart/2005/8/layout/list1"/>
    <dgm:cxn modelId="{C5B5DB71-1E31-4AB7-B070-17B3A754259A}" type="presOf" srcId="{297D09AE-807D-481E-AE8E-0988C59AF636}" destId="{DA32B63D-DD9A-4C2D-9E01-7697E7AFABD5}" srcOrd="0" destOrd="0" presId="urn:microsoft.com/office/officeart/2005/8/layout/list1"/>
    <dgm:cxn modelId="{BF4B28AE-4165-45CF-B228-7C88C1E73964}" type="presOf" srcId="{E42F6042-6626-448F-A9D7-5C9A3789DA96}" destId="{F4F05F9C-906F-4CF2-BE76-590F0D5A6692}" srcOrd="0" destOrd="0" presId="urn:microsoft.com/office/officeart/2005/8/layout/list1"/>
    <dgm:cxn modelId="{5E692DAD-9B36-4BF5-A579-BE30F1496790}" type="presOf" srcId="{C7747B73-117B-4F73-B770-CA1CC23F6AA9}" destId="{5C403EDF-63F8-4515-BE52-0E0FE9178CFC}" srcOrd="0" destOrd="0" presId="urn:microsoft.com/office/officeart/2005/8/layout/list1"/>
    <dgm:cxn modelId="{5C1D39E7-ED0C-4892-AD4A-711CAC5ECFE9}" type="presParOf" srcId="{28EF2356-87DD-46D3-A6BC-BCD340DBFEBE}" destId="{A8F28EFB-9E64-42D5-A93B-43EF8376459D}" srcOrd="0" destOrd="0" presId="urn:microsoft.com/office/officeart/2005/8/layout/list1"/>
    <dgm:cxn modelId="{21D00FA6-67EA-4352-9695-63D537764783}" type="presParOf" srcId="{A8F28EFB-9E64-42D5-A93B-43EF8376459D}" destId="{164259AE-234A-4F8B-B110-A8CC12AFF145}" srcOrd="0" destOrd="0" presId="urn:microsoft.com/office/officeart/2005/8/layout/list1"/>
    <dgm:cxn modelId="{7BBBD910-2382-4047-9838-5753D2D67746}" type="presParOf" srcId="{A8F28EFB-9E64-42D5-A93B-43EF8376459D}" destId="{4EDCCF52-8EE4-410A-AA77-1182AF421EF9}" srcOrd="1" destOrd="0" presId="urn:microsoft.com/office/officeart/2005/8/layout/list1"/>
    <dgm:cxn modelId="{3463C15A-ED8A-4413-B5F2-F2A37E290558}" type="presParOf" srcId="{28EF2356-87DD-46D3-A6BC-BCD340DBFEBE}" destId="{989C109D-0B83-45D4-8A3C-C846400CF094}" srcOrd="1" destOrd="0" presId="urn:microsoft.com/office/officeart/2005/8/layout/list1"/>
    <dgm:cxn modelId="{182C7B01-F155-453B-9C76-E83F9349CB58}" type="presParOf" srcId="{28EF2356-87DD-46D3-A6BC-BCD340DBFEBE}" destId="{04533C2C-B93E-4696-9791-61B6936243B9}" srcOrd="2" destOrd="0" presId="urn:microsoft.com/office/officeart/2005/8/layout/list1"/>
    <dgm:cxn modelId="{CEC3EEA4-2DFA-4D28-AFA4-F821AD6CE4F3}" type="presParOf" srcId="{28EF2356-87DD-46D3-A6BC-BCD340DBFEBE}" destId="{18B473ED-EC5C-43E0-9CDA-88E3D1975C64}" srcOrd="3" destOrd="0" presId="urn:microsoft.com/office/officeart/2005/8/layout/list1"/>
    <dgm:cxn modelId="{D92AFC7A-8CD0-4B36-AD0A-F9CD9CD81D1C}" type="presParOf" srcId="{28EF2356-87DD-46D3-A6BC-BCD340DBFEBE}" destId="{3FEA6A80-7210-4A3B-A5C6-105E4BD7E625}" srcOrd="4" destOrd="0" presId="urn:microsoft.com/office/officeart/2005/8/layout/list1"/>
    <dgm:cxn modelId="{13034134-95F2-41E0-83E6-9E777ABEF3D8}" type="presParOf" srcId="{3FEA6A80-7210-4A3B-A5C6-105E4BD7E625}" destId="{F4F05F9C-906F-4CF2-BE76-590F0D5A6692}" srcOrd="0" destOrd="0" presId="urn:microsoft.com/office/officeart/2005/8/layout/list1"/>
    <dgm:cxn modelId="{82B01D45-9BD5-4B91-ABBE-295C732D2B94}" type="presParOf" srcId="{3FEA6A80-7210-4A3B-A5C6-105E4BD7E625}" destId="{84C03C94-A918-4212-A413-CD0EBCBBDC9F}" srcOrd="1" destOrd="0" presId="urn:microsoft.com/office/officeart/2005/8/layout/list1"/>
    <dgm:cxn modelId="{5C11C997-39D8-46E4-8B4C-8B5F02D6402B}" type="presParOf" srcId="{28EF2356-87DD-46D3-A6BC-BCD340DBFEBE}" destId="{0B80CE16-AAC8-48F7-AA20-172C1F465127}" srcOrd="5" destOrd="0" presId="urn:microsoft.com/office/officeart/2005/8/layout/list1"/>
    <dgm:cxn modelId="{ABBB1FC5-FC93-4CAB-8C2A-A830CFAC8C8A}" type="presParOf" srcId="{28EF2356-87DD-46D3-A6BC-BCD340DBFEBE}" destId="{F54D67D3-E115-41BE-8F8B-A0F7E7D0010A}" srcOrd="6" destOrd="0" presId="urn:microsoft.com/office/officeart/2005/8/layout/list1"/>
    <dgm:cxn modelId="{3B383CAC-BEF1-49B8-B45F-3B387A263AFD}" type="presParOf" srcId="{28EF2356-87DD-46D3-A6BC-BCD340DBFEBE}" destId="{E8432F4D-C5B6-46E2-81BD-A6462E40C83F}" srcOrd="7" destOrd="0" presId="urn:microsoft.com/office/officeart/2005/8/layout/list1"/>
    <dgm:cxn modelId="{6B363408-3F97-484F-8E1F-A2BB9B5C331D}" type="presParOf" srcId="{28EF2356-87DD-46D3-A6BC-BCD340DBFEBE}" destId="{F12ADE32-62FA-497A-A7D8-872D1EC6B0CC}" srcOrd="8" destOrd="0" presId="urn:microsoft.com/office/officeart/2005/8/layout/list1"/>
    <dgm:cxn modelId="{54D3044D-799F-42CD-A8AD-6A9617243BB7}" type="presParOf" srcId="{F12ADE32-62FA-497A-A7D8-872D1EC6B0CC}" destId="{32B0E026-41C2-41E2-ACDE-ACF611A4E56F}" srcOrd="0" destOrd="0" presId="urn:microsoft.com/office/officeart/2005/8/layout/list1"/>
    <dgm:cxn modelId="{42F9C5DA-4AA8-4A2E-B92C-45BA19D0542D}" type="presParOf" srcId="{F12ADE32-62FA-497A-A7D8-872D1EC6B0CC}" destId="{A0EC270E-0779-46D3-9766-9A9BCB3E2C38}" srcOrd="1" destOrd="0" presId="urn:microsoft.com/office/officeart/2005/8/layout/list1"/>
    <dgm:cxn modelId="{D7DFCC08-6A38-4597-A6A4-49EA6163DD39}" type="presParOf" srcId="{28EF2356-87DD-46D3-A6BC-BCD340DBFEBE}" destId="{743BE45F-E483-4BC5-B652-A93A45601414}" srcOrd="9" destOrd="0" presId="urn:microsoft.com/office/officeart/2005/8/layout/list1"/>
    <dgm:cxn modelId="{925968B0-6F77-47FB-AAC9-5D33DDE484CD}" type="presParOf" srcId="{28EF2356-87DD-46D3-A6BC-BCD340DBFEBE}" destId="{A5E28DDA-4B07-416E-AB83-AFF00B0B641A}" srcOrd="10" destOrd="0" presId="urn:microsoft.com/office/officeart/2005/8/layout/list1"/>
    <dgm:cxn modelId="{299D9ABE-1B94-48C9-B33C-2198DB611473}" type="presParOf" srcId="{28EF2356-87DD-46D3-A6BC-BCD340DBFEBE}" destId="{621A38AD-A898-44E3-8C67-C948E2146294}" srcOrd="11" destOrd="0" presId="urn:microsoft.com/office/officeart/2005/8/layout/list1"/>
    <dgm:cxn modelId="{688AAFCF-3D16-42EE-8FC9-12AF04D15FF6}" type="presParOf" srcId="{28EF2356-87DD-46D3-A6BC-BCD340DBFEBE}" destId="{E219AC54-D7AB-434D-B671-C85D23E401C5}" srcOrd="12" destOrd="0" presId="urn:microsoft.com/office/officeart/2005/8/layout/list1"/>
    <dgm:cxn modelId="{CAF48A17-6691-4DD5-BE6B-8DF07E61E6FC}" type="presParOf" srcId="{E219AC54-D7AB-434D-B671-C85D23E401C5}" destId="{A3282D35-C543-4A44-8E95-03A3E92F729B}" srcOrd="0" destOrd="0" presId="urn:microsoft.com/office/officeart/2005/8/layout/list1"/>
    <dgm:cxn modelId="{CA90663C-75BE-4BC8-BC2A-39A9B48DFC76}" type="presParOf" srcId="{E219AC54-D7AB-434D-B671-C85D23E401C5}" destId="{206961C8-4124-44A0-99B1-572B72032906}" srcOrd="1" destOrd="0" presId="urn:microsoft.com/office/officeart/2005/8/layout/list1"/>
    <dgm:cxn modelId="{6404BE3D-9CB4-4D4B-8DA4-F530F3EB1BA2}" type="presParOf" srcId="{28EF2356-87DD-46D3-A6BC-BCD340DBFEBE}" destId="{1722AB5B-DAB1-4F88-8D72-F9BA24C4B592}" srcOrd="13" destOrd="0" presId="urn:microsoft.com/office/officeart/2005/8/layout/list1"/>
    <dgm:cxn modelId="{81431CC7-04A8-45C2-8784-DAAA69D66572}" type="presParOf" srcId="{28EF2356-87DD-46D3-A6BC-BCD340DBFEBE}" destId="{4A14F831-31F1-4F9B-A9B1-A78533CF2E8E}" srcOrd="14" destOrd="0" presId="urn:microsoft.com/office/officeart/2005/8/layout/list1"/>
    <dgm:cxn modelId="{7EB6F20E-66B9-4265-A349-77BD18AD0A2B}" type="presParOf" srcId="{28EF2356-87DD-46D3-A6BC-BCD340DBFEBE}" destId="{CBDEFED2-D457-4165-8CEB-C936CCABF6E5}" srcOrd="15" destOrd="0" presId="urn:microsoft.com/office/officeart/2005/8/layout/list1"/>
    <dgm:cxn modelId="{B64402CA-E193-4C88-A06B-A3812DE709E1}" type="presParOf" srcId="{28EF2356-87DD-46D3-A6BC-BCD340DBFEBE}" destId="{A82BC390-5FB4-41D7-B9C3-E4193B268605}" srcOrd="16" destOrd="0" presId="urn:microsoft.com/office/officeart/2005/8/layout/list1"/>
    <dgm:cxn modelId="{5C7A93D9-5E17-4801-ABB9-F4A6CA34FE08}" type="presParOf" srcId="{A82BC390-5FB4-41D7-B9C3-E4193B268605}" destId="{5C403EDF-63F8-4515-BE52-0E0FE9178CFC}" srcOrd="0" destOrd="0" presId="urn:microsoft.com/office/officeart/2005/8/layout/list1"/>
    <dgm:cxn modelId="{981226A7-1604-4932-88C3-17094116A184}" type="presParOf" srcId="{A82BC390-5FB4-41D7-B9C3-E4193B268605}" destId="{80437FD1-ACFF-4876-9788-C4E464CAE209}" srcOrd="1" destOrd="0" presId="urn:microsoft.com/office/officeart/2005/8/layout/list1"/>
    <dgm:cxn modelId="{6D63689B-CFCD-445B-BEFD-4FA9C12976EF}" type="presParOf" srcId="{28EF2356-87DD-46D3-A6BC-BCD340DBFEBE}" destId="{ECDC5BC3-863B-49E0-A754-D570BCC0580D}" srcOrd="17" destOrd="0" presId="urn:microsoft.com/office/officeart/2005/8/layout/list1"/>
    <dgm:cxn modelId="{F425D8FC-2575-43C7-995C-972EAB812BE0}" type="presParOf" srcId="{28EF2356-87DD-46D3-A6BC-BCD340DBFEBE}" destId="{02A4AC65-EB90-48FE-B36B-505F71EEADE2}" srcOrd="18" destOrd="0" presId="urn:microsoft.com/office/officeart/2005/8/layout/list1"/>
    <dgm:cxn modelId="{51DD0FD8-BA62-4A56-80E9-6C9177B49C09}" type="presParOf" srcId="{28EF2356-87DD-46D3-A6BC-BCD340DBFEBE}" destId="{32809803-DB78-44EB-BE0F-80D402DDB8F4}" srcOrd="19" destOrd="0" presId="urn:microsoft.com/office/officeart/2005/8/layout/list1"/>
    <dgm:cxn modelId="{8C927521-861C-430A-B8F9-92AF075A0E46}" type="presParOf" srcId="{28EF2356-87DD-46D3-A6BC-BCD340DBFEBE}" destId="{5F0381B4-E356-48D0-B3E3-F11F3CFA7B32}" srcOrd="20" destOrd="0" presId="urn:microsoft.com/office/officeart/2005/8/layout/list1"/>
    <dgm:cxn modelId="{C8F29FBF-AC42-4FD5-83BE-31D3BA5F68C1}" type="presParOf" srcId="{5F0381B4-E356-48D0-B3E3-F11F3CFA7B32}" destId="{DA32B63D-DD9A-4C2D-9E01-7697E7AFABD5}" srcOrd="0" destOrd="0" presId="urn:microsoft.com/office/officeart/2005/8/layout/list1"/>
    <dgm:cxn modelId="{F13024D2-BEF7-41AD-8A47-C4EFFEBDB3B0}" type="presParOf" srcId="{5F0381B4-E356-48D0-B3E3-F11F3CFA7B32}" destId="{8C7120E6-8CF1-4ABB-B86C-103E16FF1A89}" srcOrd="1" destOrd="0" presId="urn:microsoft.com/office/officeart/2005/8/layout/list1"/>
    <dgm:cxn modelId="{F0989D97-3F01-474E-86AB-D650B33F2E7B}" type="presParOf" srcId="{28EF2356-87DD-46D3-A6BC-BCD340DBFEBE}" destId="{FBB972FB-3D05-4257-A313-C5FDEFF8D491}" srcOrd="21" destOrd="0" presId="urn:microsoft.com/office/officeart/2005/8/layout/list1"/>
    <dgm:cxn modelId="{B500EAF1-A029-4532-BF20-6EF579E10B2B}" type="presParOf" srcId="{28EF2356-87DD-46D3-A6BC-BCD340DBFEBE}" destId="{3295EE70-6F21-4695-B73F-87FA7AB3A683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C79A74D-F263-4135-BDC9-97390F76DE02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C"/>
        </a:p>
      </dgm:t>
    </dgm:pt>
    <dgm:pt modelId="{4CF936C1-81D3-4CA3-B16B-0C5DC2255C59}">
      <dgm:prSet phldrT="[Texto]"/>
      <dgm:spPr>
        <a:solidFill>
          <a:schemeClr val="tx2">
            <a:lumMod val="50000"/>
          </a:schemeClr>
        </a:solidFill>
      </dgm:spPr>
      <dgm:t>
        <a:bodyPr/>
        <a:lstStyle/>
        <a:p>
          <a:r>
            <a:rPr lang="es-EC" b="1" dirty="0" smtClean="0"/>
            <a:t>Persona natural</a:t>
          </a:r>
          <a:endParaRPr lang="es-EC" b="1" dirty="0"/>
        </a:p>
      </dgm:t>
    </dgm:pt>
    <dgm:pt modelId="{FFE11CBC-A54A-44B3-AFF2-8D5574BD0428}" type="parTrans" cxnId="{627D5BF6-F7EA-483E-A1E6-25BBF1456365}">
      <dgm:prSet/>
      <dgm:spPr/>
      <dgm:t>
        <a:bodyPr/>
        <a:lstStyle/>
        <a:p>
          <a:endParaRPr lang="es-EC"/>
        </a:p>
      </dgm:t>
    </dgm:pt>
    <dgm:pt modelId="{E4CD23D8-C2BF-4FB3-ABB5-EAE91BAC2FCD}" type="sibTrans" cxnId="{627D5BF6-F7EA-483E-A1E6-25BBF1456365}">
      <dgm:prSet/>
      <dgm:spPr/>
      <dgm:t>
        <a:bodyPr/>
        <a:lstStyle/>
        <a:p>
          <a:endParaRPr lang="es-EC"/>
        </a:p>
      </dgm:t>
    </dgm:pt>
    <dgm:pt modelId="{D0A5CEAE-2E15-4805-98F4-322B03B0244B}">
      <dgm:prSet phldrT="[Texto]"/>
      <dgm:spPr/>
      <dgm:t>
        <a:bodyPr/>
        <a:lstStyle/>
        <a:p>
          <a:r>
            <a:rPr lang="es-EC" dirty="0" smtClean="0"/>
            <a:t>Personas naturales no obligadas a llevar contabilidad.</a:t>
          </a:r>
          <a:endParaRPr lang="es-EC" dirty="0"/>
        </a:p>
      </dgm:t>
    </dgm:pt>
    <dgm:pt modelId="{CE7B5069-F9DC-40EE-8C95-52BDCC763AE5}" type="parTrans" cxnId="{355AF79D-EAA5-4FEB-A50F-443F35B569A0}">
      <dgm:prSet/>
      <dgm:spPr/>
      <dgm:t>
        <a:bodyPr/>
        <a:lstStyle/>
        <a:p>
          <a:endParaRPr lang="es-EC"/>
        </a:p>
      </dgm:t>
    </dgm:pt>
    <dgm:pt modelId="{DC434537-32E4-448D-83D5-6197C8AD2450}" type="sibTrans" cxnId="{355AF79D-EAA5-4FEB-A50F-443F35B569A0}">
      <dgm:prSet/>
      <dgm:spPr/>
      <dgm:t>
        <a:bodyPr/>
        <a:lstStyle/>
        <a:p>
          <a:endParaRPr lang="es-EC"/>
        </a:p>
      </dgm:t>
    </dgm:pt>
    <dgm:pt modelId="{23109EB6-E298-4939-9301-D4C02E672C45}">
      <dgm:prSet phldrT="[Texto]"/>
      <dgm:spPr>
        <a:solidFill>
          <a:schemeClr val="tx2">
            <a:lumMod val="50000"/>
          </a:schemeClr>
        </a:solidFill>
      </dgm:spPr>
      <dgm:t>
        <a:bodyPr/>
        <a:lstStyle/>
        <a:p>
          <a:r>
            <a:rPr lang="es-EC" b="1" dirty="0" smtClean="0"/>
            <a:t>Persona jurídica</a:t>
          </a:r>
          <a:endParaRPr lang="es-EC" b="1" dirty="0"/>
        </a:p>
      </dgm:t>
    </dgm:pt>
    <dgm:pt modelId="{5648E08A-25AA-4A31-9A03-C161968CDF5A}" type="parTrans" cxnId="{01039652-CF64-489E-B3D0-38394E0B8730}">
      <dgm:prSet/>
      <dgm:spPr/>
      <dgm:t>
        <a:bodyPr/>
        <a:lstStyle/>
        <a:p>
          <a:endParaRPr lang="es-EC"/>
        </a:p>
      </dgm:t>
    </dgm:pt>
    <dgm:pt modelId="{7170D1F7-B99B-41CB-A81F-C8E8DFBC8485}" type="sibTrans" cxnId="{01039652-CF64-489E-B3D0-38394E0B8730}">
      <dgm:prSet/>
      <dgm:spPr/>
      <dgm:t>
        <a:bodyPr/>
        <a:lstStyle/>
        <a:p>
          <a:endParaRPr lang="es-EC"/>
        </a:p>
      </dgm:t>
    </dgm:pt>
    <dgm:pt modelId="{838F0C86-F4F4-47B2-9518-3FEB5D01C723}">
      <dgm:prSet phldrT="[Texto]"/>
      <dgm:spPr/>
      <dgm:t>
        <a:bodyPr/>
        <a:lstStyle/>
        <a:p>
          <a:r>
            <a:rPr lang="es-ES" b="0" dirty="0" smtClean="0"/>
            <a:t>Empresa constituida en sociedad con fines de lucro.</a:t>
          </a:r>
          <a:endParaRPr lang="es-EC" b="0" dirty="0"/>
        </a:p>
      </dgm:t>
    </dgm:pt>
    <dgm:pt modelId="{8C38FBE1-3698-4422-9B21-B38796090809}" type="parTrans" cxnId="{E0C4672B-6F05-4E7B-9067-4C7F63FA3D5B}">
      <dgm:prSet/>
      <dgm:spPr/>
      <dgm:t>
        <a:bodyPr/>
        <a:lstStyle/>
        <a:p>
          <a:endParaRPr lang="es-EC"/>
        </a:p>
      </dgm:t>
    </dgm:pt>
    <dgm:pt modelId="{6CA7CAC9-595B-4868-AA0C-67EE11222C19}" type="sibTrans" cxnId="{E0C4672B-6F05-4E7B-9067-4C7F63FA3D5B}">
      <dgm:prSet/>
      <dgm:spPr/>
      <dgm:t>
        <a:bodyPr/>
        <a:lstStyle/>
        <a:p>
          <a:endParaRPr lang="es-EC"/>
        </a:p>
      </dgm:t>
    </dgm:pt>
    <dgm:pt modelId="{64273E5C-C88E-45EB-840F-CC29B3BB563F}">
      <dgm:prSet phldrT="[Texto]"/>
      <dgm:spPr/>
      <dgm:t>
        <a:bodyPr/>
        <a:lstStyle/>
        <a:p>
          <a:r>
            <a:rPr lang="es-ES" b="0" dirty="0" smtClean="0"/>
            <a:t>Empresa Pública</a:t>
          </a:r>
          <a:endParaRPr lang="es-EC" b="0" dirty="0"/>
        </a:p>
      </dgm:t>
    </dgm:pt>
    <dgm:pt modelId="{DB63264F-813B-4816-9229-5487E5DACBB9}" type="parTrans" cxnId="{21A04C5A-4F8D-4BC2-BB43-29F558FF647D}">
      <dgm:prSet/>
      <dgm:spPr/>
      <dgm:t>
        <a:bodyPr/>
        <a:lstStyle/>
        <a:p>
          <a:endParaRPr lang="es-EC"/>
        </a:p>
      </dgm:t>
    </dgm:pt>
    <dgm:pt modelId="{47D60523-17CC-4EE2-97F1-175FC2434613}" type="sibTrans" cxnId="{21A04C5A-4F8D-4BC2-BB43-29F558FF647D}">
      <dgm:prSet/>
      <dgm:spPr/>
      <dgm:t>
        <a:bodyPr/>
        <a:lstStyle/>
        <a:p>
          <a:endParaRPr lang="es-EC"/>
        </a:p>
      </dgm:t>
    </dgm:pt>
    <dgm:pt modelId="{A2544D73-81AE-4D02-B5A2-169314D131D6}">
      <dgm:prSet phldrT="[Texto]"/>
      <dgm:spPr/>
      <dgm:t>
        <a:bodyPr/>
        <a:lstStyle/>
        <a:p>
          <a:r>
            <a:rPr lang="es-EC" b="0" dirty="0" smtClean="0"/>
            <a:t>Instituciones públicas</a:t>
          </a:r>
          <a:endParaRPr lang="es-EC" b="0" dirty="0"/>
        </a:p>
      </dgm:t>
    </dgm:pt>
    <dgm:pt modelId="{EBC573A8-3873-4640-ACAD-0F3B10F4320F}" type="parTrans" cxnId="{71FAC7DD-FCBB-4393-B340-32062BD77CDC}">
      <dgm:prSet/>
      <dgm:spPr/>
      <dgm:t>
        <a:bodyPr/>
        <a:lstStyle/>
        <a:p>
          <a:endParaRPr lang="es-EC"/>
        </a:p>
      </dgm:t>
    </dgm:pt>
    <dgm:pt modelId="{FF5711E7-CD38-446C-9DD1-B0339657F3E2}" type="sibTrans" cxnId="{71FAC7DD-FCBB-4393-B340-32062BD77CDC}">
      <dgm:prSet/>
      <dgm:spPr/>
      <dgm:t>
        <a:bodyPr/>
        <a:lstStyle/>
        <a:p>
          <a:endParaRPr lang="es-EC"/>
        </a:p>
      </dgm:t>
    </dgm:pt>
    <dgm:pt modelId="{9CE0E5BE-DD6E-43AC-B230-0812C0C19654}">
      <dgm:prSet phldrT="[Texto]"/>
      <dgm:spPr/>
      <dgm:t>
        <a:bodyPr/>
        <a:lstStyle/>
        <a:p>
          <a:r>
            <a:rPr lang="es-EC" b="0" dirty="0" smtClean="0"/>
            <a:t>Organizaciones de la economía popular y solidaria</a:t>
          </a:r>
          <a:endParaRPr lang="es-EC" b="0" dirty="0"/>
        </a:p>
      </dgm:t>
    </dgm:pt>
    <dgm:pt modelId="{7A9CCB54-A27A-49CA-BA34-19583F40C663}" type="parTrans" cxnId="{5A6ACC26-7257-4AD0-BD7B-F55C739960B2}">
      <dgm:prSet/>
      <dgm:spPr/>
      <dgm:t>
        <a:bodyPr/>
        <a:lstStyle/>
        <a:p>
          <a:endParaRPr lang="es-EC"/>
        </a:p>
      </dgm:t>
    </dgm:pt>
    <dgm:pt modelId="{43D443C1-0066-4718-88C4-E25C2449525F}" type="sibTrans" cxnId="{5A6ACC26-7257-4AD0-BD7B-F55C739960B2}">
      <dgm:prSet/>
      <dgm:spPr/>
      <dgm:t>
        <a:bodyPr/>
        <a:lstStyle/>
        <a:p>
          <a:endParaRPr lang="es-EC"/>
        </a:p>
      </dgm:t>
    </dgm:pt>
    <dgm:pt modelId="{AECA5B38-EDDE-42CE-A87D-BFB82AFFFEC8}">
      <dgm:prSet phldrT="[Texto]"/>
      <dgm:spPr/>
      <dgm:t>
        <a:bodyPr/>
        <a:lstStyle/>
        <a:p>
          <a:r>
            <a:rPr lang="es-ES" b="0" dirty="0" smtClean="0"/>
            <a:t>Organización constituida en sociedad sin fines de lucro. </a:t>
          </a:r>
          <a:endParaRPr lang="es-EC" b="0" dirty="0"/>
        </a:p>
      </dgm:t>
    </dgm:pt>
    <dgm:pt modelId="{96CD55E6-6229-4F27-875C-6CDB543FEA2F}" type="parTrans" cxnId="{E4D35F9B-71C4-4BF3-901A-DF00E864265E}">
      <dgm:prSet/>
      <dgm:spPr/>
      <dgm:t>
        <a:bodyPr/>
        <a:lstStyle/>
        <a:p>
          <a:endParaRPr lang="es-EC"/>
        </a:p>
      </dgm:t>
    </dgm:pt>
    <dgm:pt modelId="{B9629DB5-B539-420B-A9F3-C146A6E68522}" type="sibTrans" cxnId="{E4D35F9B-71C4-4BF3-901A-DF00E864265E}">
      <dgm:prSet/>
      <dgm:spPr/>
      <dgm:t>
        <a:bodyPr/>
        <a:lstStyle/>
        <a:p>
          <a:endParaRPr lang="es-EC"/>
        </a:p>
      </dgm:t>
    </dgm:pt>
    <dgm:pt modelId="{48E84168-25BD-4489-9518-E669E5AE9374}">
      <dgm:prSet phldrT="[Texto]"/>
      <dgm:spPr/>
      <dgm:t>
        <a:bodyPr/>
        <a:lstStyle/>
        <a:p>
          <a:r>
            <a:rPr lang="es-EC" dirty="0" smtClean="0"/>
            <a:t>Régimen impositivo simplificado de Ecuador (RISE)</a:t>
          </a:r>
          <a:endParaRPr lang="es-EC" dirty="0"/>
        </a:p>
      </dgm:t>
    </dgm:pt>
    <dgm:pt modelId="{928F4BD6-A7B3-4628-971F-E76882993F80}" type="parTrans" cxnId="{D95AAE58-64D3-4FF6-A28A-E8FA3E962054}">
      <dgm:prSet/>
      <dgm:spPr/>
    </dgm:pt>
    <dgm:pt modelId="{C65008FE-8FDC-4886-9EB2-7A44FFB29218}" type="sibTrans" cxnId="{D95AAE58-64D3-4FF6-A28A-E8FA3E962054}">
      <dgm:prSet/>
      <dgm:spPr/>
    </dgm:pt>
    <dgm:pt modelId="{4AF0BAD2-43F8-4BAC-90FE-5A391EA2CD25}">
      <dgm:prSet phldrT="[Texto]"/>
      <dgm:spPr/>
      <dgm:t>
        <a:bodyPr/>
        <a:lstStyle/>
        <a:p>
          <a:r>
            <a:rPr lang="es-EC" dirty="0" smtClean="0"/>
            <a:t>Personas naturales obligadas a llevar contabilidad.</a:t>
          </a:r>
          <a:endParaRPr lang="es-EC" dirty="0"/>
        </a:p>
      </dgm:t>
    </dgm:pt>
    <dgm:pt modelId="{ABBCA021-090F-4C58-BD3F-CF45DA7E8923}" type="sibTrans" cxnId="{9E1109EF-EE09-4EEB-9A5A-9C73352EF4CD}">
      <dgm:prSet/>
      <dgm:spPr/>
      <dgm:t>
        <a:bodyPr/>
        <a:lstStyle/>
        <a:p>
          <a:endParaRPr lang="es-EC"/>
        </a:p>
      </dgm:t>
    </dgm:pt>
    <dgm:pt modelId="{494D2069-27FF-40C7-92F7-387E52582AB0}" type="parTrans" cxnId="{9E1109EF-EE09-4EEB-9A5A-9C73352EF4CD}">
      <dgm:prSet/>
      <dgm:spPr/>
      <dgm:t>
        <a:bodyPr/>
        <a:lstStyle/>
        <a:p>
          <a:endParaRPr lang="es-EC"/>
        </a:p>
      </dgm:t>
    </dgm:pt>
    <dgm:pt modelId="{10F9B4CC-65F1-44E3-BF0E-A67C5F1BB10B}" type="pres">
      <dgm:prSet presAssocID="{6C79A74D-F263-4135-BDC9-97390F76DE0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C"/>
        </a:p>
      </dgm:t>
    </dgm:pt>
    <dgm:pt modelId="{E89F8C22-E4F4-454B-8F9D-66D5E621D161}" type="pres">
      <dgm:prSet presAssocID="{4CF936C1-81D3-4CA3-B16B-0C5DC2255C59}" presName="parentLin" presStyleCnt="0"/>
      <dgm:spPr/>
    </dgm:pt>
    <dgm:pt modelId="{32556A13-4BB3-44E6-92BD-904C22B8472A}" type="pres">
      <dgm:prSet presAssocID="{4CF936C1-81D3-4CA3-B16B-0C5DC2255C59}" presName="parentLeftMargin" presStyleLbl="node1" presStyleIdx="0" presStyleCnt="2"/>
      <dgm:spPr/>
      <dgm:t>
        <a:bodyPr/>
        <a:lstStyle/>
        <a:p>
          <a:endParaRPr lang="es-EC"/>
        </a:p>
      </dgm:t>
    </dgm:pt>
    <dgm:pt modelId="{5630B667-2655-4EF9-9892-08AE742E6EF8}" type="pres">
      <dgm:prSet presAssocID="{4CF936C1-81D3-4CA3-B16B-0C5DC2255C59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91C6A5CC-0A55-4D78-B4BD-7C8C56A143BD}" type="pres">
      <dgm:prSet presAssocID="{4CF936C1-81D3-4CA3-B16B-0C5DC2255C59}" presName="negativeSpace" presStyleCnt="0"/>
      <dgm:spPr/>
    </dgm:pt>
    <dgm:pt modelId="{6BDE2AE6-D41E-4348-8399-FA49A7DF15FB}" type="pres">
      <dgm:prSet presAssocID="{4CF936C1-81D3-4CA3-B16B-0C5DC2255C59}" presName="childText" presStyleLbl="conFgAcc1" presStyleIdx="0" presStyleCnt="2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EFD93008-4745-49B4-BF84-69E293BCAA89}" type="pres">
      <dgm:prSet presAssocID="{E4CD23D8-C2BF-4FB3-ABB5-EAE91BAC2FCD}" presName="spaceBetweenRectangles" presStyleCnt="0"/>
      <dgm:spPr/>
    </dgm:pt>
    <dgm:pt modelId="{1F31E575-1DD3-459D-A891-ED6898AE20F6}" type="pres">
      <dgm:prSet presAssocID="{23109EB6-E298-4939-9301-D4C02E672C45}" presName="parentLin" presStyleCnt="0"/>
      <dgm:spPr/>
    </dgm:pt>
    <dgm:pt modelId="{E149E2A1-ED87-4C7F-8473-73C3666B1457}" type="pres">
      <dgm:prSet presAssocID="{23109EB6-E298-4939-9301-D4C02E672C45}" presName="parentLeftMargin" presStyleLbl="node1" presStyleIdx="0" presStyleCnt="2"/>
      <dgm:spPr/>
      <dgm:t>
        <a:bodyPr/>
        <a:lstStyle/>
        <a:p>
          <a:endParaRPr lang="es-EC"/>
        </a:p>
      </dgm:t>
    </dgm:pt>
    <dgm:pt modelId="{DE65F228-F2DE-4D42-9D64-B9D8B4A0103F}" type="pres">
      <dgm:prSet presAssocID="{23109EB6-E298-4939-9301-D4C02E672C45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3F802095-2CBA-47E0-BD9E-4D953029C2CD}" type="pres">
      <dgm:prSet presAssocID="{23109EB6-E298-4939-9301-D4C02E672C45}" presName="negativeSpace" presStyleCnt="0"/>
      <dgm:spPr/>
    </dgm:pt>
    <dgm:pt modelId="{37C126C6-D9C7-47E8-9F38-7D76443E48A2}" type="pres">
      <dgm:prSet presAssocID="{23109EB6-E298-4939-9301-D4C02E672C45}" presName="childText" presStyleLbl="conFgAcc1" presStyleIdx="1" presStyleCnt="2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</dgm:ptLst>
  <dgm:cxnLst>
    <dgm:cxn modelId="{F2C977D1-95DE-48B6-8761-6B215298822D}" type="presOf" srcId="{D0A5CEAE-2E15-4805-98F4-322B03B0244B}" destId="{6BDE2AE6-D41E-4348-8399-FA49A7DF15FB}" srcOrd="0" destOrd="2" presId="urn:microsoft.com/office/officeart/2005/8/layout/list1"/>
    <dgm:cxn modelId="{01039652-CF64-489E-B3D0-38394E0B8730}" srcId="{6C79A74D-F263-4135-BDC9-97390F76DE02}" destId="{23109EB6-E298-4939-9301-D4C02E672C45}" srcOrd="1" destOrd="0" parTransId="{5648E08A-25AA-4A31-9A03-C161968CDF5A}" sibTransId="{7170D1F7-B99B-41CB-A81F-C8E8DFBC8485}"/>
    <dgm:cxn modelId="{71FAC7DD-FCBB-4393-B340-32062BD77CDC}" srcId="{23109EB6-E298-4939-9301-D4C02E672C45}" destId="{A2544D73-81AE-4D02-B5A2-169314D131D6}" srcOrd="3" destOrd="0" parTransId="{EBC573A8-3873-4640-ACAD-0F3B10F4320F}" sibTransId="{FF5711E7-CD38-446C-9DD1-B0339657F3E2}"/>
    <dgm:cxn modelId="{16CB6F6C-2113-43A0-AA15-3520327E6C56}" type="presOf" srcId="{A2544D73-81AE-4D02-B5A2-169314D131D6}" destId="{37C126C6-D9C7-47E8-9F38-7D76443E48A2}" srcOrd="0" destOrd="3" presId="urn:microsoft.com/office/officeart/2005/8/layout/list1"/>
    <dgm:cxn modelId="{C75D1FB0-954B-4690-916E-2689B4A53436}" type="presOf" srcId="{23109EB6-E298-4939-9301-D4C02E672C45}" destId="{DE65F228-F2DE-4D42-9D64-B9D8B4A0103F}" srcOrd="1" destOrd="0" presId="urn:microsoft.com/office/officeart/2005/8/layout/list1"/>
    <dgm:cxn modelId="{21A04C5A-4F8D-4BC2-BB43-29F558FF647D}" srcId="{23109EB6-E298-4939-9301-D4C02E672C45}" destId="{64273E5C-C88E-45EB-840F-CC29B3BB563F}" srcOrd="2" destOrd="0" parTransId="{DB63264F-813B-4816-9229-5487E5DACBB9}" sibTransId="{47D60523-17CC-4EE2-97F1-175FC2434613}"/>
    <dgm:cxn modelId="{9E1109EF-EE09-4EEB-9A5A-9C73352EF4CD}" srcId="{4CF936C1-81D3-4CA3-B16B-0C5DC2255C59}" destId="{4AF0BAD2-43F8-4BAC-90FE-5A391EA2CD25}" srcOrd="1" destOrd="0" parTransId="{494D2069-27FF-40C7-92F7-387E52582AB0}" sibTransId="{ABBCA021-090F-4C58-BD3F-CF45DA7E8923}"/>
    <dgm:cxn modelId="{38FD70C1-9DF5-40C8-AB79-343A9F65DCA1}" type="presOf" srcId="{4CF936C1-81D3-4CA3-B16B-0C5DC2255C59}" destId="{32556A13-4BB3-44E6-92BD-904C22B8472A}" srcOrd="0" destOrd="0" presId="urn:microsoft.com/office/officeart/2005/8/layout/list1"/>
    <dgm:cxn modelId="{E4D35F9B-71C4-4BF3-901A-DF00E864265E}" srcId="{23109EB6-E298-4939-9301-D4C02E672C45}" destId="{AECA5B38-EDDE-42CE-A87D-BFB82AFFFEC8}" srcOrd="1" destOrd="0" parTransId="{96CD55E6-6229-4F27-875C-6CDB543FEA2F}" sibTransId="{B9629DB5-B539-420B-A9F3-C146A6E68522}"/>
    <dgm:cxn modelId="{11966916-B122-4CF1-919E-01E5E39EBA14}" type="presOf" srcId="{48E84168-25BD-4489-9518-E669E5AE9374}" destId="{6BDE2AE6-D41E-4348-8399-FA49A7DF15FB}" srcOrd="0" destOrd="0" presId="urn:microsoft.com/office/officeart/2005/8/layout/list1"/>
    <dgm:cxn modelId="{8EC6F376-1A36-45FD-B2AE-93CA68A2F33F}" type="presOf" srcId="{64273E5C-C88E-45EB-840F-CC29B3BB563F}" destId="{37C126C6-D9C7-47E8-9F38-7D76443E48A2}" srcOrd="0" destOrd="2" presId="urn:microsoft.com/office/officeart/2005/8/layout/list1"/>
    <dgm:cxn modelId="{D6172424-428C-407F-8D13-D7A03F7B7F9F}" type="presOf" srcId="{AECA5B38-EDDE-42CE-A87D-BFB82AFFFEC8}" destId="{37C126C6-D9C7-47E8-9F38-7D76443E48A2}" srcOrd="0" destOrd="1" presId="urn:microsoft.com/office/officeart/2005/8/layout/list1"/>
    <dgm:cxn modelId="{5A6ACC26-7257-4AD0-BD7B-F55C739960B2}" srcId="{23109EB6-E298-4939-9301-D4C02E672C45}" destId="{9CE0E5BE-DD6E-43AC-B230-0812C0C19654}" srcOrd="4" destOrd="0" parTransId="{7A9CCB54-A27A-49CA-BA34-19583F40C663}" sibTransId="{43D443C1-0066-4718-88C4-E25C2449525F}"/>
    <dgm:cxn modelId="{CE1ADCF3-7FE4-4DB3-BE3F-250EB9D16EFE}" type="presOf" srcId="{6C79A74D-F263-4135-BDC9-97390F76DE02}" destId="{10F9B4CC-65F1-44E3-BF0E-A67C5F1BB10B}" srcOrd="0" destOrd="0" presId="urn:microsoft.com/office/officeart/2005/8/layout/list1"/>
    <dgm:cxn modelId="{AE0DF585-774A-4AAF-9520-97F0603B1403}" type="presOf" srcId="{838F0C86-F4F4-47B2-9518-3FEB5D01C723}" destId="{37C126C6-D9C7-47E8-9F38-7D76443E48A2}" srcOrd="0" destOrd="0" presId="urn:microsoft.com/office/officeart/2005/8/layout/list1"/>
    <dgm:cxn modelId="{355AF79D-EAA5-4FEB-A50F-443F35B569A0}" srcId="{4CF936C1-81D3-4CA3-B16B-0C5DC2255C59}" destId="{D0A5CEAE-2E15-4805-98F4-322B03B0244B}" srcOrd="2" destOrd="0" parTransId="{CE7B5069-F9DC-40EE-8C95-52BDCC763AE5}" sibTransId="{DC434537-32E4-448D-83D5-6197C8AD2450}"/>
    <dgm:cxn modelId="{6AF8BA2C-E5C4-4389-9294-0183B7D9CB9B}" type="presOf" srcId="{9CE0E5BE-DD6E-43AC-B230-0812C0C19654}" destId="{37C126C6-D9C7-47E8-9F38-7D76443E48A2}" srcOrd="0" destOrd="4" presId="urn:microsoft.com/office/officeart/2005/8/layout/list1"/>
    <dgm:cxn modelId="{E0C4672B-6F05-4E7B-9067-4C7F63FA3D5B}" srcId="{23109EB6-E298-4939-9301-D4C02E672C45}" destId="{838F0C86-F4F4-47B2-9518-3FEB5D01C723}" srcOrd="0" destOrd="0" parTransId="{8C38FBE1-3698-4422-9B21-B38796090809}" sibTransId="{6CA7CAC9-595B-4868-AA0C-67EE11222C19}"/>
    <dgm:cxn modelId="{5D052C9F-22F4-45AF-9168-C70232D2C8A4}" type="presOf" srcId="{4CF936C1-81D3-4CA3-B16B-0C5DC2255C59}" destId="{5630B667-2655-4EF9-9892-08AE742E6EF8}" srcOrd="1" destOrd="0" presId="urn:microsoft.com/office/officeart/2005/8/layout/list1"/>
    <dgm:cxn modelId="{5BE9127E-D2DF-4C5A-97FF-530B75FBDD79}" type="presOf" srcId="{4AF0BAD2-43F8-4BAC-90FE-5A391EA2CD25}" destId="{6BDE2AE6-D41E-4348-8399-FA49A7DF15FB}" srcOrd="0" destOrd="1" presId="urn:microsoft.com/office/officeart/2005/8/layout/list1"/>
    <dgm:cxn modelId="{627D5BF6-F7EA-483E-A1E6-25BBF1456365}" srcId="{6C79A74D-F263-4135-BDC9-97390F76DE02}" destId="{4CF936C1-81D3-4CA3-B16B-0C5DC2255C59}" srcOrd="0" destOrd="0" parTransId="{FFE11CBC-A54A-44B3-AFF2-8D5574BD0428}" sibTransId="{E4CD23D8-C2BF-4FB3-ABB5-EAE91BAC2FCD}"/>
    <dgm:cxn modelId="{D95AAE58-64D3-4FF6-A28A-E8FA3E962054}" srcId="{4CF936C1-81D3-4CA3-B16B-0C5DC2255C59}" destId="{48E84168-25BD-4489-9518-E669E5AE9374}" srcOrd="0" destOrd="0" parTransId="{928F4BD6-A7B3-4628-971F-E76882993F80}" sibTransId="{C65008FE-8FDC-4886-9EB2-7A44FFB29218}"/>
    <dgm:cxn modelId="{54941AD8-55AF-4B3B-A2BE-FF5E797ABA05}" type="presOf" srcId="{23109EB6-E298-4939-9301-D4C02E672C45}" destId="{E149E2A1-ED87-4C7F-8473-73C3666B1457}" srcOrd="0" destOrd="0" presId="urn:microsoft.com/office/officeart/2005/8/layout/list1"/>
    <dgm:cxn modelId="{64E96313-B6A6-4909-9FB0-91C69D674680}" type="presParOf" srcId="{10F9B4CC-65F1-44E3-BF0E-A67C5F1BB10B}" destId="{E89F8C22-E4F4-454B-8F9D-66D5E621D161}" srcOrd="0" destOrd="0" presId="urn:microsoft.com/office/officeart/2005/8/layout/list1"/>
    <dgm:cxn modelId="{2F4BF727-AF15-4CD9-9C7A-657908ACB141}" type="presParOf" srcId="{E89F8C22-E4F4-454B-8F9D-66D5E621D161}" destId="{32556A13-4BB3-44E6-92BD-904C22B8472A}" srcOrd="0" destOrd="0" presId="urn:microsoft.com/office/officeart/2005/8/layout/list1"/>
    <dgm:cxn modelId="{40506C54-141A-469A-B86A-6397F8568000}" type="presParOf" srcId="{E89F8C22-E4F4-454B-8F9D-66D5E621D161}" destId="{5630B667-2655-4EF9-9892-08AE742E6EF8}" srcOrd="1" destOrd="0" presId="urn:microsoft.com/office/officeart/2005/8/layout/list1"/>
    <dgm:cxn modelId="{85521B16-FFDC-4646-AC8A-339CF79ED86F}" type="presParOf" srcId="{10F9B4CC-65F1-44E3-BF0E-A67C5F1BB10B}" destId="{91C6A5CC-0A55-4D78-B4BD-7C8C56A143BD}" srcOrd="1" destOrd="0" presId="urn:microsoft.com/office/officeart/2005/8/layout/list1"/>
    <dgm:cxn modelId="{8BB06C13-2303-4C33-A47B-58BE3EF71246}" type="presParOf" srcId="{10F9B4CC-65F1-44E3-BF0E-A67C5F1BB10B}" destId="{6BDE2AE6-D41E-4348-8399-FA49A7DF15FB}" srcOrd="2" destOrd="0" presId="urn:microsoft.com/office/officeart/2005/8/layout/list1"/>
    <dgm:cxn modelId="{DBC95AE4-50FE-4509-BB7A-274E71D6E02C}" type="presParOf" srcId="{10F9B4CC-65F1-44E3-BF0E-A67C5F1BB10B}" destId="{EFD93008-4745-49B4-BF84-69E293BCAA89}" srcOrd="3" destOrd="0" presId="urn:microsoft.com/office/officeart/2005/8/layout/list1"/>
    <dgm:cxn modelId="{D918DFF6-2444-4A8E-BBFA-21DC5D231359}" type="presParOf" srcId="{10F9B4CC-65F1-44E3-BF0E-A67C5F1BB10B}" destId="{1F31E575-1DD3-459D-A891-ED6898AE20F6}" srcOrd="4" destOrd="0" presId="urn:microsoft.com/office/officeart/2005/8/layout/list1"/>
    <dgm:cxn modelId="{9C8A2B4F-CEBE-436D-98CC-86B577F5CFBA}" type="presParOf" srcId="{1F31E575-1DD3-459D-A891-ED6898AE20F6}" destId="{E149E2A1-ED87-4C7F-8473-73C3666B1457}" srcOrd="0" destOrd="0" presId="urn:microsoft.com/office/officeart/2005/8/layout/list1"/>
    <dgm:cxn modelId="{A7BF9B28-3E09-411D-93EB-E6B02B68D12C}" type="presParOf" srcId="{1F31E575-1DD3-459D-A891-ED6898AE20F6}" destId="{DE65F228-F2DE-4D42-9D64-B9D8B4A0103F}" srcOrd="1" destOrd="0" presId="urn:microsoft.com/office/officeart/2005/8/layout/list1"/>
    <dgm:cxn modelId="{FAB8CB5F-8C0E-483A-8D89-627BD94E534F}" type="presParOf" srcId="{10F9B4CC-65F1-44E3-BF0E-A67C5F1BB10B}" destId="{3F802095-2CBA-47E0-BD9E-4D953029C2CD}" srcOrd="5" destOrd="0" presId="urn:microsoft.com/office/officeart/2005/8/layout/list1"/>
    <dgm:cxn modelId="{8696172C-4DC3-4EDD-A0F1-A48D089E6985}" type="presParOf" srcId="{10F9B4CC-65F1-44E3-BF0E-A67C5F1BB10B}" destId="{37C126C6-D9C7-47E8-9F38-7D76443E48A2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B39AC7-54D3-479C-A72A-D9CDEAFF9F97}">
      <dsp:nvSpPr>
        <dsp:cNvPr id="0" name=""/>
        <dsp:cNvSpPr/>
      </dsp:nvSpPr>
      <dsp:spPr>
        <a:xfrm>
          <a:off x="3356" y="398284"/>
          <a:ext cx="1191706" cy="1191706"/>
        </a:xfrm>
        <a:prstGeom prst="ellipse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0" tIns="44450" rIns="44450" bIns="444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3500" kern="1200" dirty="0" smtClean="0"/>
            <a:t>SRI</a:t>
          </a:r>
          <a:endParaRPr lang="es-EC" sz="3500" kern="1200" dirty="0"/>
        </a:p>
      </dsp:txBody>
      <dsp:txXfrm>
        <a:off x="177877" y="572805"/>
        <a:ext cx="842664" cy="842664"/>
      </dsp:txXfrm>
    </dsp:sp>
    <dsp:sp modelId="{7E44241B-A6BA-46CA-A315-02D2CFE4B6C0}">
      <dsp:nvSpPr>
        <dsp:cNvPr id="0" name=""/>
        <dsp:cNvSpPr/>
      </dsp:nvSpPr>
      <dsp:spPr>
        <a:xfrm>
          <a:off x="253615" y="1686757"/>
          <a:ext cx="691190" cy="691190"/>
        </a:xfrm>
        <a:prstGeom prst="mathPl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C" sz="1100" kern="1200"/>
        </a:p>
      </dsp:txBody>
      <dsp:txXfrm>
        <a:off x="345232" y="1951068"/>
        <a:ext cx="507956" cy="162568"/>
      </dsp:txXfrm>
    </dsp:sp>
    <dsp:sp modelId="{B575FABD-151A-45E7-83EC-96E226B40C5E}">
      <dsp:nvSpPr>
        <dsp:cNvPr id="0" name=""/>
        <dsp:cNvSpPr/>
      </dsp:nvSpPr>
      <dsp:spPr>
        <a:xfrm>
          <a:off x="3356" y="2474714"/>
          <a:ext cx="1191706" cy="1191706"/>
        </a:xfrm>
        <a:prstGeom prst="ellipse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0" tIns="44450" rIns="44450" bIns="444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3500" kern="1200" dirty="0" smtClean="0"/>
            <a:t>IESS</a:t>
          </a:r>
          <a:endParaRPr lang="es-EC" sz="3500" kern="1200" dirty="0"/>
        </a:p>
      </dsp:txBody>
      <dsp:txXfrm>
        <a:off x="177877" y="2649235"/>
        <a:ext cx="842664" cy="842664"/>
      </dsp:txXfrm>
    </dsp:sp>
    <dsp:sp modelId="{744D6D0A-F2C7-4AF1-9B2B-F23F10FC5B59}">
      <dsp:nvSpPr>
        <dsp:cNvPr id="0" name=""/>
        <dsp:cNvSpPr/>
      </dsp:nvSpPr>
      <dsp:spPr>
        <a:xfrm>
          <a:off x="1083894" y="1800202"/>
          <a:ext cx="706962" cy="44331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C" sz="1900" kern="1200"/>
        </a:p>
      </dsp:txBody>
      <dsp:txXfrm>
        <a:off x="1083894" y="1888865"/>
        <a:ext cx="573968" cy="265988"/>
      </dsp:txXfrm>
    </dsp:sp>
    <dsp:sp modelId="{A4B0CBFE-220E-472B-B2B8-95C5BE850014}">
      <dsp:nvSpPr>
        <dsp:cNvPr id="0" name=""/>
        <dsp:cNvSpPr/>
      </dsp:nvSpPr>
      <dsp:spPr>
        <a:xfrm>
          <a:off x="1910088" y="840646"/>
          <a:ext cx="2383413" cy="238341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3100" kern="1200" dirty="0" smtClean="0"/>
            <a:t>Directorio de Empresas</a:t>
          </a:r>
          <a:endParaRPr lang="es-EC" sz="3100" kern="1200" dirty="0"/>
        </a:p>
      </dsp:txBody>
      <dsp:txXfrm>
        <a:off x="2259131" y="1189689"/>
        <a:ext cx="1685327" cy="168532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C23CBF-0D08-43C9-AEF4-2022C73B2B24}">
      <dsp:nvSpPr>
        <dsp:cNvPr id="0" name=""/>
        <dsp:cNvSpPr/>
      </dsp:nvSpPr>
      <dsp:spPr>
        <a:xfrm rot="5400000">
          <a:off x="5491237" y="-2320583"/>
          <a:ext cx="671299" cy="548412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600" kern="1200" dirty="0" smtClean="0">
              <a:latin typeface="Calibri" panose="020F0502020204030204" pitchFamily="34" charset="0"/>
              <a:cs typeface="Calibri" panose="020F0502020204030204" pitchFamily="34" charset="0"/>
            </a:rPr>
            <a:t>Empresas y establecimientos a nivel nacional registrados en el SRI.</a:t>
          </a:r>
          <a:endParaRPr lang="es-EC" sz="1600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 rot="-5400000">
        <a:off x="3084822" y="118602"/>
        <a:ext cx="5451359" cy="605759"/>
      </dsp:txXfrm>
    </dsp:sp>
    <dsp:sp modelId="{59F446B1-82D4-4D1D-BAA3-D7AF1E6993A7}">
      <dsp:nvSpPr>
        <dsp:cNvPr id="0" name=""/>
        <dsp:cNvSpPr/>
      </dsp:nvSpPr>
      <dsp:spPr>
        <a:xfrm>
          <a:off x="0" y="1919"/>
          <a:ext cx="3084822" cy="839124"/>
        </a:xfrm>
        <a:prstGeom prst="roundRect">
          <a:avLst/>
        </a:prstGeom>
        <a:solidFill>
          <a:schemeClr val="tx2">
            <a:lumMod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1600" b="1" kern="1200" dirty="0" smtClean="0">
              <a:latin typeface="Calibri" panose="020F0502020204030204" pitchFamily="34" charset="0"/>
              <a:cs typeface="Calibri" panose="020F0502020204030204" pitchFamily="34" charset="0"/>
            </a:rPr>
            <a:t>Universo</a:t>
          </a:r>
          <a:endParaRPr lang="es-EC" sz="1600" b="1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40963" y="42882"/>
        <a:ext cx="3002896" cy="757198"/>
      </dsp:txXfrm>
    </dsp:sp>
    <dsp:sp modelId="{157245C3-C75A-4562-A44A-8719CE40249F}">
      <dsp:nvSpPr>
        <dsp:cNvPr id="0" name=""/>
        <dsp:cNvSpPr/>
      </dsp:nvSpPr>
      <dsp:spPr>
        <a:xfrm rot="5400000">
          <a:off x="5491237" y="-1439502"/>
          <a:ext cx="671299" cy="548412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1600" kern="1200" dirty="0" smtClean="0">
              <a:latin typeface="Calibri" panose="020F0502020204030204" pitchFamily="34" charset="0"/>
              <a:cs typeface="Calibri" panose="020F0502020204030204" pitchFamily="34" charset="0"/>
            </a:rPr>
            <a:t>843.644 empresas y 1’126.365 establecimientos.</a:t>
          </a:r>
          <a:endParaRPr lang="es-EC" sz="1600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 rot="-5400000">
        <a:off x="3084822" y="999683"/>
        <a:ext cx="5451359" cy="605759"/>
      </dsp:txXfrm>
    </dsp:sp>
    <dsp:sp modelId="{BB2DC189-8602-4B39-9819-E1BF670FAA3C}">
      <dsp:nvSpPr>
        <dsp:cNvPr id="0" name=""/>
        <dsp:cNvSpPr/>
      </dsp:nvSpPr>
      <dsp:spPr>
        <a:xfrm>
          <a:off x="0" y="882999"/>
          <a:ext cx="3084822" cy="839124"/>
        </a:xfrm>
        <a:prstGeom prst="roundRect">
          <a:avLst/>
        </a:prstGeom>
        <a:solidFill>
          <a:schemeClr val="tx2">
            <a:lumMod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1600" b="1" kern="1200" dirty="0" smtClean="0">
              <a:latin typeface="Calibri" panose="020F0502020204030204" pitchFamily="34" charset="0"/>
              <a:cs typeface="Calibri" panose="020F0502020204030204" pitchFamily="34" charset="0"/>
            </a:rPr>
            <a:t>Cobertura de Empresas:</a:t>
          </a:r>
          <a:endParaRPr lang="es-EC" sz="1600" b="1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40963" y="923962"/>
        <a:ext cx="3002896" cy="757198"/>
      </dsp:txXfrm>
    </dsp:sp>
    <dsp:sp modelId="{83E341BE-D3FA-46EF-BB00-C6D411836274}">
      <dsp:nvSpPr>
        <dsp:cNvPr id="0" name=""/>
        <dsp:cNvSpPr/>
      </dsp:nvSpPr>
      <dsp:spPr>
        <a:xfrm rot="5400000">
          <a:off x="5491237" y="-558421"/>
          <a:ext cx="671299" cy="548412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1600" kern="1200" dirty="0" smtClean="0">
              <a:latin typeface="Calibri" panose="020F0502020204030204" pitchFamily="34" charset="0"/>
              <a:cs typeface="Calibri" panose="020F0502020204030204" pitchFamily="34" charset="0"/>
            </a:rPr>
            <a:t>Provincia, cantón y parroquia rural. </a:t>
          </a:r>
          <a:endParaRPr lang="es-EC" sz="1600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 rot="-5400000">
        <a:off x="3084822" y="1880764"/>
        <a:ext cx="5451359" cy="605759"/>
      </dsp:txXfrm>
    </dsp:sp>
    <dsp:sp modelId="{1E9A9136-F741-499D-A008-D2B4CCBBF879}">
      <dsp:nvSpPr>
        <dsp:cNvPr id="0" name=""/>
        <dsp:cNvSpPr/>
      </dsp:nvSpPr>
      <dsp:spPr>
        <a:xfrm>
          <a:off x="0" y="1764080"/>
          <a:ext cx="3084822" cy="839124"/>
        </a:xfrm>
        <a:prstGeom prst="roundRect">
          <a:avLst/>
        </a:prstGeom>
        <a:solidFill>
          <a:schemeClr val="tx2">
            <a:lumMod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1600" b="1" kern="1200" dirty="0" smtClean="0">
              <a:latin typeface="Calibri" panose="020F0502020204030204" pitchFamily="34" charset="0"/>
              <a:cs typeface="Calibri" panose="020F0502020204030204" pitchFamily="34" charset="0"/>
            </a:rPr>
            <a:t>Cobertura Geográfica</a:t>
          </a:r>
          <a:endParaRPr lang="es-EC" sz="1600" b="1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40963" y="1805043"/>
        <a:ext cx="3002896" cy="757198"/>
      </dsp:txXfrm>
    </dsp:sp>
    <dsp:sp modelId="{EC8D8DE4-FDAB-4AEC-AF63-9B1C5969E0AD}">
      <dsp:nvSpPr>
        <dsp:cNvPr id="0" name=""/>
        <dsp:cNvSpPr/>
      </dsp:nvSpPr>
      <dsp:spPr>
        <a:xfrm rot="5400000">
          <a:off x="5442883" y="322659"/>
          <a:ext cx="768007" cy="548412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1600" kern="1200" dirty="0" smtClean="0">
              <a:latin typeface="Calibri" panose="020F0502020204030204" pitchFamily="34" charset="0"/>
              <a:cs typeface="Calibri" panose="020F0502020204030204" pitchFamily="34" charset="0"/>
            </a:rPr>
            <a:t>Todas las actividad económicas según la CIIU revisión 4, excepto actividades “T-Hogares como empleadores” y “U- Órganos extraterritoriales”.</a:t>
          </a:r>
          <a:endParaRPr lang="es-EC" sz="1600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 rot="-5400000">
        <a:off x="3084823" y="2718211"/>
        <a:ext cx="5446638" cy="693025"/>
      </dsp:txXfrm>
    </dsp:sp>
    <dsp:sp modelId="{1EE5EBFD-E52E-495D-9A1D-3655669BA90F}">
      <dsp:nvSpPr>
        <dsp:cNvPr id="0" name=""/>
        <dsp:cNvSpPr/>
      </dsp:nvSpPr>
      <dsp:spPr>
        <a:xfrm>
          <a:off x="0" y="2645161"/>
          <a:ext cx="3084822" cy="839124"/>
        </a:xfrm>
        <a:prstGeom prst="roundRect">
          <a:avLst/>
        </a:prstGeom>
        <a:solidFill>
          <a:schemeClr val="tx2">
            <a:lumMod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1600" b="1" kern="1200" dirty="0" smtClean="0">
              <a:latin typeface="Calibri" panose="020F0502020204030204" pitchFamily="34" charset="0"/>
              <a:cs typeface="Calibri" panose="020F0502020204030204" pitchFamily="34" charset="0"/>
            </a:rPr>
            <a:t>Cobertura de Actividad Económica</a:t>
          </a:r>
          <a:endParaRPr lang="es-EC" sz="1600" b="1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40963" y="2686124"/>
        <a:ext cx="3002896" cy="757198"/>
      </dsp:txXfrm>
    </dsp:sp>
    <dsp:sp modelId="{8FB8FE46-F50C-4B02-9886-4F43BB89E00B}">
      <dsp:nvSpPr>
        <dsp:cNvPr id="0" name=""/>
        <dsp:cNvSpPr/>
      </dsp:nvSpPr>
      <dsp:spPr>
        <a:xfrm rot="5400000">
          <a:off x="5491237" y="1203739"/>
          <a:ext cx="671299" cy="548412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1600" kern="1200" dirty="0" smtClean="0">
              <a:latin typeface="Calibri" panose="020F0502020204030204" pitchFamily="34" charset="0"/>
              <a:cs typeface="Calibri" panose="020F0502020204030204" pitchFamily="34" charset="0"/>
            </a:rPr>
            <a:t>2014</a:t>
          </a:r>
          <a:endParaRPr lang="es-EC" sz="1600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 rot="-5400000">
        <a:off x="3084822" y="3642924"/>
        <a:ext cx="5451359" cy="605759"/>
      </dsp:txXfrm>
    </dsp:sp>
    <dsp:sp modelId="{0466B46F-3354-400C-B77A-A59984817324}">
      <dsp:nvSpPr>
        <dsp:cNvPr id="0" name=""/>
        <dsp:cNvSpPr/>
      </dsp:nvSpPr>
      <dsp:spPr>
        <a:xfrm>
          <a:off x="0" y="3526242"/>
          <a:ext cx="3084822" cy="839124"/>
        </a:xfrm>
        <a:prstGeom prst="roundRect">
          <a:avLst/>
        </a:prstGeom>
        <a:solidFill>
          <a:schemeClr val="tx2">
            <a:lumMod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1600" b="1" kern="1200" dirty="0" smtClean="0">
              <a:latin typeface="Calibri" panose="020F0502020204030204" pitchFamily="34" charset="0"/>
              <a:cs typeface="Calibri" panose="020F0502020204030204" pitchFamily="34" charset="0"/>
            </a:rPr>
            <a:t>Período referencia de la información</a:t>
          </a:r>
          <a:endParaRPr lang="es-EC" sz="1600" b="1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40963" y="3567205"/>
        <a:ext cx="3002896" cy="75719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7#1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0.13514</cdr:x>
      <cdr:y>0.03244</cdr:y>
    </cdr:from>
    <cdr:to>
      <cdr:x>0.17108</cdr:x>
      <cdr:y>0.23147</cdr:y>
    </cdr:to>
    <cdr:sp macro="" textlink="">
      <cdr:nvSpPr>
        <cdr:cNvPr id="2" name="1 Abrir llave"/>
        <cdr:cNvSpPr/>
      </cdr:nvSpPr>
      <cdr:spPr>
        <a:xfrm xmlns:a="http://schemas.openxmlformats.org/drawingml/2006/main">
          <a:off x="1080120" y="144016"/>
          <a:ext cx="287284" cy="883534"/>
        </a:xfrm>
        <a:prstGeom xmlns:a="http://schemas.openxmlformats.org/drawingml/2006/main" prst="leftBrace">
          <a:avLst/>
        </a:prstGeom>
        <a:ln xmlns:a="http://schemas.openxmlformats.org/drawingml/2006/main" w="28575">
          <a:solidFill>
            <a:schemeClr val="accent1">
              <a:lumMod val="75000"/>
            </a:schemeClr>
          </a:solidFill>
        </a:ln>
      </cdr:spPr>
      <cdr:style>
        <a:lnRef xmlns:a="http://schemas.openxmlformats.org/drawingml/2006/main" idx="2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s-EC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37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76517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37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76517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3A2BBC6-A837-443A-9990-F82C3F5E5A19}" type="datetimeFigureOut">
              <a:rPr lang="es-AR"/>
              <a:pPr>
                <a:defRPr/>
              </a:pPr>
              <a:t>14/01/2016</a:t>
            </a:fld>
            <a:endParaRPr lang="es-AR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436563" y="741363"/>
            <a:ext cx="5926137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AR" noProof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79927" y="4691023"/>
            <a:ext cx="5439410" cy="44441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  <a:endParaRPr lang="es-AR" noProof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380332"/>
            <a:ext cx="2946347" cy="4937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76517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51342" y="9380332"/>
            <a:ext cx="2946347" cy="4937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76517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6FF1BB9-0966-4BBB-B961-A6F0CA95A966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5190141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80645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1638" algn="l" defTabSz="80645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06450" algn="l" defTabSz="80645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11263" algn="l" defTabSz="80645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16075" algn="l" defTabSz="80645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23683" algn="l" defTabSz="80947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28420" algn="l" defTabSz="80947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33157" algn="l" defTabSz="80947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37893" algn="l" defTabSz="80947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FF1BB9-0966-4BBB-B961-A6F0CA95A966}" type="slidenum">
              <a:rPr lang="es-AR" smtClean="0"/>
              <a:pPr>
                <a:defRPr/>
              </a:pPr>
              <a:t>7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1726987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436563" y="741363"/>
            <a:ext cx="5926137" cy="370205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8E217C-BCD3-44EF-AFDE-D63347CCCA10}" type="slidenum">
              <a:rPr lang="es-EC" smtClean="0"/>
              <a:pPr/>
              <a:t>21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9377828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FF1BB9-0966-4BBB-B961-A6F0CA95A966}" type="slidenum">
              <a:rPr lang="es-AR" smtClean="0"/>
              <a:pPr>
                <a:defRPr/>
              </a:pPr>
              <a:t>22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1161307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436563" y="741363"/>
            <a:ext cx="5926137" cy="370205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8E217C-BCD3-44EF-AFDE-D63347CCCA10}" type="slidenum">
              <a:rPr lang="es-EC" smtClean="0"/>
              <a:pPr/>
              <a:t>23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2388121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436563" y="741363"/>
            <a:ext cx="5926137" cy="370205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8E217C-BCD3-44EF-AFDE-D63347CCCA10}" type="slidenum">
              <a:rPr lang="es-EC" smtClean="0"/>
              <a:pPr/>
              <a:t>25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7985216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FF1BB9-0966-4BBB-B961-A6F0CA95A966}" type="slidenum">
              <a:rPr lang="es-AR" smtClean="0"/>
              <a:pPr>
                <a:defRPr/>
              </a:pPr>
              <a:t>27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8246768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FF1BB9-0966-4BBB-B961-A6F0CA95A966}" type="slidenum">
              <a:rPr lang="es-AR" smtClean="0"/>
              <a:pPr>
                <a:defRPr/>
              </a:pPr>
              <a:t>28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4031000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FF1BB9-0966-4BBB-B961-A6F0CA95A966}" type="slidenum">
              <a:rPr lang="es-AR" smtClean="0"/>
              <a:pPr>
                <a:defRPr/>
              </a:pPr>
              <a:t>29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0222191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436563" y="741363"/>
            <a:ext cx="5926137" cy="370205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8E217C-BCD3-44EF-AFDE-D63347CCCA10}" type="slidenum">
              <a:rPr lang="es-EC" smtClean="0"/>
              <a:pPr/>
              <a:t>30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29178105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436563" y="741363"/>
            <a:ext cx="5926137" cy="370205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8E217C-BCD3-44EF-AFDE-D63347CCCA10}" type="slidenum">
              <a:rPr lang="es-EC" smtClean="0"/>
              <a:pPr/>
              <a:t>31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42550803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FF1BB9-0966-4BBB-B961-A6F0CA95A966}" type="slidenum">
              <a:rPr lang="es-AR" smtClean="0"/>
              <a:pPr>
                <a:defRPr/>
              </a:pPr>
              <a:t>32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2895865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FF1BB9-0966-4BBB-B961-A6F0CA95A966}" type="slidenum">
              <a:rPr lang="es-AR" smtClean="0"/>
              <a:pPr>
                <a:defRPr/>
              </a:pPr>
              <a:t>9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9066046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endParaRPr lang="es-EC" sz="900" b="0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FF1BB9-0966-4BBB-B961-A6F0CA95A966}" type="slidenum">
              <a:rPr lang="es-AR" smtClean="0"/>
              <a:pPr>
                <a:defRPr/>
              </a:pPr>
              <a:t>34</a:t>
            </a:fld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34574093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FF1BB9-0966-4BBB-B961-A6F0CA95A966}" type="slidenum">
              <a:rPr lang="es-AR" smtClean="0"/>
              <a:pPr>
                <a:defRPr/>
              </a:pPr>
              <a:t>35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14710974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FF1BB9-0966-4BBB-B961-A6F0CA95A966}" type="slidenum">
              <a:rPr lang="es-AR" smtClean="0"/>
              <a:pPr>
                <a:defRPr/>
              </a:pPr>
              <a:t>36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21176677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FF1BB9-0966-4BBB-B961-A6F0CA95A966}" type="slidenum">
              <a:rPr lang="es-AR" smtClean="0"/>
              <a:pPr>
                <a:defRPr/>
              </a:pPr>
              <a:t>37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38558931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436563" y="741363"/>
            <a:ext cx="5926137" cy="370205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8E217C-BCD3-44EF-AFDE-D63347CCCA10}" type="slidenum">
              <a:rPr lang="es-EC" smtClean="0"/>
              <a:pPr/>
              <a:t>38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82033766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FF1BB9-0966-4BBB-B961-A6F0CA95A966}" type="slidenum">
              <a:rPr lang="es-AR" smtClean="0"/>
              <a:pPr>
                <a:defRPr/>
              </a:pPr>
              <a:t>39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95926153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FF1BB9-0966-4BBB-B961-A6F0CA95A966}" type="slidenum">
              <a:rPr lang="es-AR" smtClean="0"/>
              <a:pPr>
                <a:defRPr/>
              </a:pPr>
              <a:t>40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66908947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endParaRPr lang="es-EC" sz="900" b="0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FF1BB9-0966-4BBB-B961-A6F0CA95A966}" type="slidenum">
              <a:rPr lang="es-AR" smtClean="0">
                <a:solidFill>
                  <a:prstClr val="black"/>
                </a:solidFill>
              </a:rPr>
              <a:pPr>
                <a:defRPr/>
              </a:pPr>
              <a:t>42</a:t>
            </a:fld>
            <a:endParaRPr lang="es-A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083117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FF1BB9-0966-4BBB-B961-A6F0CA95A966}" type="slidenum">
              <a:rPr lang="es-AR" smtClean="0">
                <a:solidFill>
                  <a:prstClr val="black"/>
                </a:solidFill>
              </a:rPr>
              <a:pPr>
                <a:defRPr/>
              </a:pPr>
              <a:t>43</a:t>
            </a:fld>
            <a:endParaRPr lang="es-A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02043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FF1BB9-0966-4BBB-B961-A6F0CA95A966}" type="slidenum">
              <a:rPr lang="es-AR" smtClean="0"/>
              <a:pPr>
                <a:defRPr/>
              </a:pPr>
              <a:t>44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7909792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FF1BB9-0966-4BBB-B961-A6F0CA95A966}" type="slidenum">
              <a:rPr lang="es-AR" smtClean="0"/>
              <a:pPr>
                <a:defRPr/>
              </a:pPr>
              <a:t>11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5302661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FF1BB9-0966-4BBB-B961-A6F0CA95A966}" type="slidenum">
              <a:rPr lang="es-AR" smtClean="0"/>
              <a:pPr>
                <a:defRPr/>
              </a:pPr>
              <a:t>45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22434163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436563" y="741363"/>
            <a:ext cx="5926137" cy="370205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8E217C-BCD3-44EF-AFDE-D63347CCCA10}" type="slidenum">
              <a:rPr lang="es-EC" smtClean="0"/>
              <a:pPr/>
              <a:t>46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91781057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FF1BB9-0966-4BBB-B961-A6F0CA95A966}" type="slidenum">
              <a:rPr lang="es-AR" smtClean="0"/>
              <a:pPr>
                <a:defRPr/>
              </a:pPr>
              <a:t>47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85783498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FF1BB9-0966-4BBB-B961-A6F0CA95A966}" type="slidenum">
              <a:rPr lang="es-AR" smtClean="0"/>
              <a:pPr>
                <a:defRPr/>
              </a:pPr>
              <a:t>48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1149056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FF1BB9-0966-4BBB-B961-A6F0CA95A966}" type="slidenum">
              <a:rPr lang="es-AR" smtClean="0"/>
              <a:pPr>
                <a:defRPr/>
              </a:pPr>
              <a:t>12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27874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C" dirty="0" smtClean="0"/>
              <a:t>Pendiente</a:t>
            </a:r>
            <a:r>
              <a:rPr lang="es-EC" baseline="0" dirty="0" smtClean="0"/>
              <a:t> actualizar gráfico</a:t>
            </a:r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FF1BB9-0966-4BBB-B961-A6F0CA95A966}" type="slidenum">
              <a:rPr lang="es-AR" smtClean="0"/>
              <a:pPr>
                <a:defRPr/>
              </a:pPr>
              <a:t>14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7592420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C" dirty="0" smtClean="0"/>
              <a:t>Pendiente actualizar</a:t>
            </a:r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FF1BB9-0966-4BBB-B961-A6F0CA95A966}" type="slidenum">
              <a:rPr lang="es-AR" smtClean="0"/>
              <a:pPr>
                <a:defRPr/>
              </a:pPr>
              <a:t>15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373136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FF1BB9-0966-4BBB-B961-A6F0CA95A966}" type="slidenum">
              <a:rPr lang="es-AR" smtClean="0"/>
              <a:pPr>
                <a:defRPr/>
              </a:pPr>
              <a:t>16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2748650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>
              <a:solidFill>
                <a:srgbClr val="FF0000"/>
              </a:solidFill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FF1BB9-0966-4BBB-B961-A6F0CA95A966}" type="slidenum">
              <a:rPr lang="es-AR" smtClean="0"/>
              <a:pPr>
                <a:defRPr/>
              </a:pPr>
              <a:t>19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2614433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FF1BB9-0966-4BBB-B961-A6F0CA95A966}" type="slidenum">
              <a:rPr lang="es-AR" smtClean="0"/>
              <a:pPr>
                <a:defRPr/>
              </a:pPr>
              <a:t>20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1206639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920" y="1773879"/>
            <a:ext cx="7773751" cy="1224000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841" y="3235802"/>
            <a:ext cx="6401911" cy="145928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152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30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458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61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764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917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2069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5222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3C48F6-8135-41C9-9D9D-B63007F34077}" type="datetimeFigureOut">
              <a:rPr lang="es-AR" smtClean="0"/>
              <a:pPr>
                <a:defRPr/>
              </a:pPr>
              <a:t>14/01/2016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8737CD-27CB-4CC2-8A52-869B4A276619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331033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896722-1970-4C6B-B344-317FD8039AA8}" type="datetimeFigureOut">
              <a:rPr lang="es-AR" smtClean="0"/>
              <a:pPr>
                <a:defRPr/>
              </a:pPr>
              <a:t>14/01/2016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D6CA72-AE0E-4ABA-95E3-1DFF589037F2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0056970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7832501" y="228679"/>
            <a:ext cx="2430884" cy="4872208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539843" y="228679"/>
            <a:ext cx="7140228" cy="4872208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1CE19-DB71-4007-80A3-D952A5104D16}" type="datetimeFigureOut">
              <a:rPr lang="es-AR" smtClean="0"/>
              <a:pPr>
                <a:defRPr/>
              </a:pPr>
              <a:t>14/01/2016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2349D7-15F2-4808-B8D6-D4A8A3D05187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2558876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920" y="1773879"/>
            <a:ext cx="7773751" cy="1224000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841" y="3235802"/>
            <a:ext cx="6401911" cy="145928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152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30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458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61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764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917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2069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5222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3C48F6-8135-41C9-9D9D-B63007F34077}" type="datetimeFigureOut">
              <a:rPr lang="es-AR" smtClean="0"/>
              <a:pPr>
                <a:defRPr/>
              </a:pPr>
              <a:t>14/01/2016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8737CD-27CB-4CC2-8A52-869B4A276619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3377298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1799A1-8D78-4F94-8B7F-A8D747D0E454}" type="datetimeFigureOut">
              <a:rPr lang="es-AR" smtClean="0"/>
              <a:pPr>
                <a:defRPr/>
              </a:pPr>
              <a:t>14/01/2016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BF2040-D825-4B3A-A88B-97DB7A0AF6CD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1843981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439" y="3669362"/>
            <a:ext cx="7773751" cy="1134116"/>
          </a:xfrm>
        </p:spPr>
        <p:txBody>
          <a:bodyPr anchor="t"/>
          <a:lstStyle>
            <a:lvl1pPr algn="l">
              <a:defRPr sz="2758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439" y="2420246"/>
            <a:ext cx="7773751" cy="1249114"/>
          </a:xfrm>
        </p:spPr>
        <p:txBody>
          <a:bodyPr anchor="b"/>
          <a:lstStyle>
            <a:lvl1pPr marL="0" indent="0">
              <a:buNone/>
              <a:defRPr sz="1379">
                <a:solidFill>
                  <a:schemeClr val="tx1">
                    <a:tint val="75000"/>
                  </a:schemeClr>
                </a:solidFill>
              </a:defRPr>
            </a:lvl1pPr>
            <a:lvl2pPr marL="315285" indent="0">
              <a:buNone/>
              <a:defRPr sz="1241">
                <a:solidFill>
                  <a:schemeClr val="tx1">
                    <a:tint val="75000"/>
                  </a:schemeClr>
                </a:solidFill>
              </a:defRPr>
            </a:lvl2pPr>
            <a:lvl3pPr marL="630570" indent="0">
              <a:buNone/>
              <a:defRPr sz="1103">
                <a:solidFill>
                  <a:schemeClr val="tx1">
                    <a:tint val="75000"/>
                  </a:schemeClr>
                </a:solidFill>
              </a:defRPr>
            </a:lvl3pPr>
            <a:lvl4pPr marL="945855" indent="0">
              <a:buNone/>
              <a:defRPr sz="965">
                <a:solidFill>
                  <a:schemeClr val="tx1">
                    <a:tint val="75000"/>
                  </a:schemeClr>
                </a:solidFill>
              </a:defRPr>
            </a:lvl4pPr>
            <a:lvl5pPr marL="1261140" indent="0">
              <a:buNone/>
              <a:defRPr sz="965">
                <a:solidFill>
                  <a:schemeClr val="tx1">
                    <a:tint val="75000"/>
                  </a:schemeClr>
                </a:solidFill>
              </a:defRPr>
            </a:lvl5pPr>
            <a:lvl6pPr marL="1576426" indent="0">
              <a:buNone/>
              <a:defRPr sz="965">
                <a:solidFill>
                  <a:schemeClr val="tx1">
                    <a:tint val="75000"/>
                  </a:schemeClr>
                </a:solidFill>
              </a:defRPr>
            </a:lvl6pPr>
            <a:lvl7pPr marL="1891711" indent="0">
              <a:buNone/>
              <a:defRPr sz="965">
                <a:solidFill>
                  <a:schemeClr val="tx1">
                    <a:tint val="75000"/>
                  </a:schemeClr>
                </a:solidFill>
              </a:defRPr>
            </a:lvl7pPr>
            <a:lvl8pPr marL="2206996" indent="0">
              <a:buNone/>
              <a:defRPr sz="965">
                <a:solidFill>
                  <a:schemeClr val="tx1">
                    <a:tint val="75000"/>
                  </a:schemeClr>
                </a:solidFill>
              </a:defRPr>
            </a:lvl8pPr>
            <a:lvl9pPr marL="2522281" indent="0">
              <a:buNone/>
              <a:defRPr sz="9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23151E-F401-42C8-B3BB-4B5C47E7B11D}" type="datetimeFigureOut">
              <a:rPr lang="es-AR" smtClean="0"/>
              <a:pPr>
                <a:defRPr/>
              </a:pPr>
              <a:t>14/01/2016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D69347-5A4D-4BEC-A175-91E81686C66D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3820212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539845" y="1332393"/>
            <a:ext cx="4785555" cy="3768493"/>
          </a:xfrm>
        </p:spPr>
        <p:txBody>
          <a:bodyPr/>
          <a:lstStyle>
            <a:lvl1pPr>
              <a:defRPr sz="1931"/>
            </a:lvl1pPr>
            <a:lvl2pPr>
              <a:defRPr sz="1655"/>
            </a:lvl2pPr>
            <a:lvl3pPr>
              <a:defRPr sz="1379"/>
            </a:lvl3pPr>
            <a:lvl4pPr>
              <a:defRPr sz="1241"/>
            </a:lvl4pPr>
            <a:lvl5pPr>
              <a:defRPr sz="1241"/>
            </a:lvl5pPr>
            <a:lvl6pPr>
              <a:defRPr sz="1241"/>
            </a:lvl6pPr>
            <a:lvl7pPr>
              <a:defRPr sz="1241"/>
            </a:lvl7pPr>
            <a:lvl8pPr>
              <a:defRPr sz="1241"/>
            </a:lvl8pPr>
            <a:lvl9pPr>
              <a:defRPr sz="124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477828" y="1332393"/>
            <a:ext cx="4785555" cy="3768493"/>
          </a:xfrm>
        </p:spPr>
        <p:txBody>
          <a:bodyPr/>
          <a:lstStyle>
            <a:lvl1pPr>
              <a:defRPr sz="1931"/>
            </a:lvl1pPr>
            <a:lvl2pPr>
              <a:defRPr sz="1655"/>
            </a:lvl2pPr>
            <a:lvl3pPr>
              <a:defRPr sz="1379"/>
            </a:lvl3pPr>
            <a:lvl4pPr>
              <a:defRPr sz="1241"/>
            </a:lvl4pPr>
            <a:lvl5pPr>
              <a:defRPr sz="1241"/>
            </a:lvl5pPr>
            <a:lvl6pPr>
              <a:defRPr sz="1241"/>
            </a:lvl6pPr>
            <a:lvl7pPr>
              <a:defRPr sz="1241"/>
            </a:lvl7pPr>
            <a:lvl8pPr>
              <a:defRPr sz="1241"/>
            </a:lvl8pPr>
            <a:lvl9pPr>
              <a:defRPr sz="124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6B0D2-79BC-4F93-BDB0-D8CE87FD6F4A}" type="datetimeFigureOut">
              <a:rPr lang="es-AR" smtClean="0"/>
              <a:pPr>
                <a:defRPr/>
              </a:pPr>
              <a:t>14/01/2016</a:t>
            </a:fld>
            <a:endParaRPr lang="es-AR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C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87AE10-AE82-4881-A7C9-C950CD3FF25D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0714132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81" y="228677"/>
            <a:ext cx="8231030" cy="951707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80" y="1278198"/>
            <a:ext cx="4040889" cy="532691"/>
          </a:xfrm>
        </p:spPr>
        <p:txBody>
          <a:bodyPr anchor="b"/>
          <a:lstStyle>
            <a:lvl1pPr marL="0" indent="0">
              <a:buNone/>
              <a:defRPr sz="1655" b="1"/>
            </a:lvl1pPr>
            <a:lvl2pPr marL="315285" indent="0">
              <a:buNone/>
              <a:defRPr sz="1379" b="1"/>
            </a:lvl2pPr>
            <a:lvl3pPr marL="630570" indent="0">
              <a:buNone/>
              <a:defRPr sz="1241" b="1"/>
            </a:lvl3pPr>
            <a:lvl4pPr marL="945855" indent="0">
              <a:buNone/>
              <a:defRPr sz="1103" b="1"/>
            </a:lvl4pPr>
            <a:lvl5pPr marL="1261140" indent="0">
              <a:buNone/>
              <a:defRPr sz="1103" b="1"/>
            </a:lvl5pPr>
            <a:lvl6pPr marL="1576426" indent="0">
              <a:buNone/>
              <a:defRPr sz="1103" b="1"/>
            </a:lvl6pPr>
            <a:lvl7pPr marL="1891711" indent="0">
              <a:buNone/>
              <a:defRPr sz="1103" b="1"/>
            </a:lvl7pPr>
            <a:lvl8pPr marL="2206996" indent="0">
              <a:buNone/>
              <a:defRPr sz="1103" b="1"/>
            </a:lvl8pPr>
            <a:lvl9pPr marL="2522281" indent="0">
              <a:buNone/>
              <a:defRPr sz="1103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80" y="1810886"/>
            <a:ext cx="4040889" cy="3289996"/>
          </a:xfrm>
        </p:spPr>
        <p:txBody>
          <a:bodyPr/>
          <a:lstStyle>
            <a:lvl1pPr>
              <a:defRPr sz="1655"/>
            </a:lvl1pPr>
            <a:lvl2pPr>
              <a:defRPr sz="1379"/>
            </a:lvl2pPr>
            <a:lvl3pPr>
              <a:defRPr sz="1241"/>
            </a:lvl3pPr>
            <a:lvl4pPr>
              <a:defRPr sz="1103"/>
            </a:lvl4pPr>
            <a:lvl5pPr>
              <a:defRPr sz="1103"/>
            </a:lvl5pPr>
            <a:lvl6pPr>
              <a:defRPr sz="1103"/>
            </a:lvl6pPr>
            <a:lvl7pPr>
              <a:defRPr sz="1103"/>
            </a:lvl7pPr>
            <a:lvl8pPr>
              <a:defRPr sz="1103"/>
            </a:lvl8pPr>
            <a:lvl9pPr>
              <a:defRPr sz="1103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835" y="1278198"/>
            <a:ext cx="4042477" cy="532691"/>
          </a:xfrm>
        </p:spPr>
        <p:txBody>
          <a:bodyPr anchor="b"/>
          <a:lstStyle>
            <a:lvl1pPr marL="0" indent="0">
              <a:buNone/>
              <a:defRPr sz="1655" b="1"/>
            </a:lvl1pPr>
            <a:lvl2pPr marL="315285" indent="0">
              <a:buNone/>
              <a:defRPr sz="1379" b="1"/>
            </a:lvl2pPr>
            <a:lvl3pPr marL="630570" indent="0">
              <a:buNone/>
              <a:defRPr sz="1241" b="1"/>
            </a:lvl3pPr>
            <a:lvl4pPr marL="945855" indent="0">
              <a:buNone/>
              <a:defRPr sz="1103" b="1"/>
            </a:lvl4pPr>
            <a:lvl5pPr marL="1261140" indent="0">
              <a:buNone/>
              <a:defRPr sz="1103" b="1"/>
            </a:lvl5pPr>
            <a:lvl6pPr marL="1576426" indent="0">
              <a:buNone/>
              <a:defRPr sz="1103" b="1"/>
            </a:lvl6pPr>
            <a:lvl7pPr marL="1891711" indent="0">
              <a:buNone/>
              <a:defRPr sz="1103" b="1"/>
            </a:lvl7pPr>
            <a:lvl8pPr marL="2206996" indent="0">
              <a:buNone/>
              <a:defRPr sz="1103" b="1"/>
            </a:lvl8pPr>
            <a:lvl9pPr marL="2522281" indent="0">
              <a:buNone/>
              <a:defRPr sz="1103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835" y="1810886"/>
            <a:ext cx="4042477" cy="3289996"/>
          </a:xfrm>
        </p:spPr>
        <p:txBody>
          <a:bodyPr/>
          <a:lstStyle>
            <a:lvl1pPr>
              <a:defRPr sz="1655"/>
            </a:lvl1pPr>
            <a:lvl2pPr>
              <a:defRPr sz="1379"/>
            </a:lvl2pPr>
            <a:lvl3pPr>
              <a:defRPr sz="1241"/>
            </a:lvl3pPr>
            <a:lvl4pPr>
              <a:defRPr sz="1103"/>
            </a:lvl4pPr>
            <a:lvl5pPr>
              <a:defRPr sz="1103"/>
            </a:lvl5pPr>
            <a:lvl6pPr>
              <a:defRPr sz="1103"/>
            </a:lvl6pPr>
            <a:lvl7pPr>
              <a:defRPr sz="1103"/>
            </a:lvl7pPr>
            <a:lvl8pPr>
              <a:defRPr sz="1103"/>
            </a:lvl8pPr>
            <a:lvl9pPr>
              <a:defRPr sz="1103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D31620-2B0F-40EA-B6B7-284F98116141}" type="datetimeFigureOut">
              <a:rPr lang="es-AR" smtClean="0"/>
              <a:pPr>
                <a:defRPr/>
              </a:pPr>
              <a:t>14/01/2016</a:t>
            </a:fld>
            <a:endParaRPr lang="es-AR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C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AB722-F5E4-44DB-886D-65915D00BC52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2378967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A27751-FEC5-42AE-86E6-D58111945AA1}" type="datetimeFigureOut">
              <a:rPr lang="es-AR" smtClean="0"/>
              <a:pPr>
                <a:defRPr/>
              </a:pPr>
              <a:t>14/01/2016</a:t>
            </a:fld>
            <a:endParaRPr lang="es-AR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C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56B8F1-5176-4325-A6D2-2807AAA58220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6763477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BDBAD-40AE-4E85-98FF-931009E2BC06}" type="datetimeFigureOut">
              <a:rPr lang="es-AR" smtClean="0"/>
              <a:pPr>
                <a:defRPr/>
              </a:pPr>
              <a:t>14/01/2016</a:t>
            </a:fld>
            <a:endParaRPr lang="es-AR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C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33FC9-27C5-4A47-84A2-AC97E07AE36F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8876364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80" y="227352"/>
            <a:ext cx="3008836" cy="967568"/>
          </a:xfrm>
        </p:spPr>
        <p:txBody>
          <a:bodyPr anchor="b"/>
          <a:lstStyle>
            <a:lvl1pPr algn="l">
              <a:defRPr sz="1379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673" y="227353"/>
            <a:ext cx="5112638" cy="4873530"/>
          </a:xfrm>
        </p:spPr>
        <p:txBody>
          <a:bodyPr/>
          <a:lstStyle>
            <a:lvl1pPr>
              <a:defRPr sz="2207"/>
            </a:lvl1pPr>
            <a:lvl2pPr>
              <a:defRPr sz="1931"/>
            </a:lvl2pPr>
            <a:lvl3pPr>
              <a:defRPr sz="1655"/>
            </a:lvl3pPr>
            <a:lvl4pPr>
              <a:defRPr sz="1379"/>
            </a:lvl4pPr>
            <a:lvl5pPr>
              <a:defRPr sz="1379"/>
            </a:lvl5pPr>
            <a:lvl6pPr>
              <a:defRPr sz="1379"/>
            </a:lvl6pPr>
            <a:lvl7pPr>
              <a:defRPr sz="1379"/>
            </a:lvl7pPr>
            <a:lvl8pPr>
              <a:defRPr sz="1379"/>
            </a:lvl8pPr>
            <a:lvl9pPr>
              <a:defRPr sz="1379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80" y="1194921"/>
            <a:ext cx="3008836" cy="3905962"/>
          </a:xfrm>
        </p:spPr>
        <p:txBody>
          <a:bodyPr/>
          <a:lstStyle>
            <a:lvl1pPr marL="0" indent="0">
              <a:buNone/>
              <a:defRPr sz="965"/>
            </a:lvl1pPr>
            <a:lvl2pPr marL="315285" indent="0">
              <a:buNone/>
              <a:defRPr sz="828"/>
            </a:lvl2pPr>
            <a:lvl3pPr marL="630570" indent="0">
              <a:buNone/>
              <a:defRPr sz="690"/>
            </a:lvl3pPr>
            <a:lvl4pPr marL="945855" indent="0">
              <a:buNone/>
              <a:defRPr sz="621"/>
            </a:lvl4pPr>
            <a:lvl5pPr marL="1261140" indent="0">
              <a:buNone/>
              <a:defRPr sz="621"/>
            </a:lvl5pPr>
            <a:lvl6pPr marL="1576426" indent="0">
              <a:buNone/>
              <a:defRPr sz="621"/>
            </a:lvl6pPr>
            <a:lvl7pPr marL="1891711" indent="0">
              <a:buNone/>
              <a:defRPr sz="621"/>
            </a:lvl7pPr>
            <a:lvl8pPr marL="2206996" indent="0">
              <a:buNone/>
              <a:defRPr sz="621"/>
            </a:lvl8pPr>
            <a:lvl9pPr marL="2522281" indent="0">
              <a:buNone/>
              <a:defRPr sz="62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F2435A-F170-40DA-A06D-DD199DF68CBC}" type="datetimeFigureOut">
              <a:rPr lang="es-AR" smtClean="0"/>
              <a:pPr>
                <a:defRPr/>
              </a:pPr>
              <a:t>14/01/2016</a:t>
            </a:fld>
            <a:endParaRPr lang="es-AR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C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D687CA-441D-4752-9E52-F8331727E6C5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384865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1799A1-8D78-4F94-8B7F-A8D747D0E454}" type="datetimeFigureOut">
              <a:rPr lang="es-AR" smtClean="0"/>
              <a:pPr>
                <a:defRPr/>
              </a:pPr>
              <a:t>14/01/2016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BF2040-D825-4B3A-A88B-97DB7A0AF6CD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8266494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600" y="3997167"/>
            <a:ext cx="5487353" cy="471888"/>
          </a:xfrm>
        </p:spPr>
        <p:txBody>
          <a:bodyPr anchor="b"/>
          <a:lstStyle>
            <a:lvl1pPr algn="l">
              <a:defRPr sz="1379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600" y="510220"/>
            <a:ext cx="5487353" cy="3426143"/>
          </a:xfrm>
        </p:spPr>
        <p:txBody>
          <a:bodyPr rtlCol="0">
            <a:normAutofit/>
          </a:bodyPr>
          <a:lstStyle>
            <a:lvl1pPr marL="0" indent="0">
              <a:buNone/>
              <a:defRPr sz="2207"/>
            </a:lvl1pPr>
            <a:lvl2pPr marL="315285" indent="0">
              <a:buNone/>
              <a:defRPr sz="1931"/>
            </a:lvl2pPr>
            <a:lvl3pPr marL="630570" indent="0">
              <a:buNone/>
              <a:defRPr sz="1655"/>
            </a:lvl3pPr>
            <a:lvl4pPr marL="945855" indent="0">
              <a:buNone/>
              <a:defRPr sz="1379"/>
            </a:lvl4pPr>
            <a:lvl5pPr marL="1261140" indent="0">
              <a:buNone/>
              <a:defRPr sz="1379"/>
            </a:lvl5pPr>
            <a:lvl6pPr marL="1576426" indent="0">
              <a:buNone/>
              <a:defRPr sz="1379"/>
            </a:lvl6pPr>
            <a:lvl7pPr marL="1891711" indent="0">
              <a:buNone/>
              <a:defRPr sz="1379"/>
            </a:lvl7pPr>
            <a:lvl8pPr marL="2206996" indent="0">
              <a:buNone/>
              <a:defRPr sz="1379"/>
            </a:lvl8pPr>
            <a:lvl9pPr marL="2522281" indent="0">
              <a:buNone/>
              <a:defRPr sz="1379"/>
            </a:lvl9pPr>
          </a:lstStyle>
          <a:p>
            <a:pPr lvl="0"/>
            <a:r>
              <a:rPr lang="es-ES_tradnl" noProof="0" smtClean="0"/>
              <a:t>Arrastre la imagen al marcador de posición o haga clic en el icono para agregar</a:t>
            </a:r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600" y="4469055"/>
            <a:ext cx="5487353" cy="670159"/>
          </a:xfrm>
        </p:spPr>
        <p:txBody>
          <a:bodyPr/>
          <a:lstStyle>
            <a:lvl1pPr marL="0" indent="0">
              <a:buNone/>
              <a:defRPr sz="965"/>
            </a:lvl1pPr>
            <a:lvl2pPr marL="315285" indent="0">
              <a:buNone/>
              <a:defRPr sz="828"/>
            </a:lvl2pPr>
            <a:lvl3pPr marL="630570" indent="0">
              <a:buNone/>
              <a:defRPr sz="690"/>
            </a:lvl3pPr>
            <a:lvl4pPr marL="945855" indent="0">
              <a:buNone/>
              <a:defRPr sz="621"/>
            </a:lvl4pPr>
            <a:lvl5pPr marL="1261140" indent="0">
              <a:buNone/>
              <a:defRPr sz="621"/>
            </a:lvl5pPr>
            <a:lvl6pPr marL="1576426" indent="0">
              <a:buNone/>
              <a:defRPr sz="621"/>
            </a:lvl6pPr>
            <a:lvl7pPr marL="1891711" indent="0">
              <a:buNone/>
              <a:defRPr sz="621"/>
            </a:lvl7pPr>
            <a:lvl8pPr marL="2206996" indent="0">
              <a:buNone/>
              <a:defRPr sz="621"/>
            </a:lvl8pPr>
            <a:lvl9pPr marL="2522281" indent="0">
              <a:buNone/>
              <a:defRPr sz="62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EFC33-38F8-48BB-B8D7-171AB97A3311}" type="datetimeFigureOut">
              <a:rPr lang="es-AR" smtClean="0"/>
              <a:pPr>
                <a:defRPr/>
              </a:pPr>
              <a:t>14/01/2016</a:t>
            </a:fld>
            <a:endParaRPr lang="es-AR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C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2587F8-2267-47EF-A459-3A9A6226F061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0703572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896722-1970-4C6B-B344-317FD8039AA8}" type="datetimeFigureOut">
              <a:rPr lang="es-AR" smtClean="0"/>
              <a:pPr>
                <a:defRPr/>
              </a:pPr>
              <a:t>14/01/2016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D6CA72-AE0E-4ABA-95E3-1DFF589037F2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8456317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7832501" y="228679"/>
            <a:ext cx="2430884" cy="4872208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539843" y="228679"/>
            <a:ext cx="7140228" cy="4872208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1CE19-DB71-4007-80A3-D952A5104D16}" type="datetimeFigureOut">
              <a:rPr lang="es-AR" smtClean="0"/>
              <a:pPr>
                <a:defRPr/>
              </a:pPr>
              <a:t>14/01/2016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2349D7-15F2-4808-B8D6-D4A8A3D05187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74598300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920" y="1773879"/>
            <a:ext cx="7773751" cy="1224000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841" y="3235802"/>
            <a:ext cx="6401911" cy="145928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152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30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458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61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764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917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2069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5222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3C48F6-8135-41C9-9D9D-B63007F34077}" type="datetimeFigureOut">
              <a:rPr lang="es-AR" smtClean="0"/>
              <a:pPr>
                <a:defRPr/>
              </a:pPr>
              <a:t>14/01/2016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8737CD-27CB-4CC2-8A52-869B4A276619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58624643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1799A1-8D78-4F94-8B7F-A8D747D0E454}" type="datetimeFigureOut">
              <a:rPr lang="es-AR" smtClean="0"/>
              <a:pPr>
                <a:defRPr/>
              </a:pPr>
              <a:t>14/01/2016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BF2040-D825-4B3A-A88B-97DB7A0AF6CD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81821163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439" y="3669362"/>
            <a:ext cx="7773751" cy="1134116"/>
          </a:xfrm>
        </p:spPr>
        <p:txBody>
          <a:bodyPr anchor="t"/>
          <a:lstStyle>
            <a:lvl1pPr algn="l">
              <a:defRPr sz="2758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439" y="2420246"/>
            <a:ext cx="7773751" cy="1249114"/>
          </a:xfrm>
        </p:spPr>
        <p:txBody>
          <a:bodyPr anchor="b"/>
          <a:lstStyle>
            <a:lvl1pPr marL="0" indent="0">
              <a:buNone/>
              <a:defRPr sz="1379">
                <a:solidFill>
                  <a:schemeClr val="tx1">
                    <a:tint val="75000"/>
                  </a:schemeClr>
                </a:solidFill>
              </a:defRPr>
            </a:lvl1pPr>
            <a:lvl2pPr marL="315285" indent="0">
              <a:buNone/>
              <a:defRPr sz="1241">
                <a:solidFill>
                  <a:schemeClr val="tx1">
                    <a:tint val="75000"/>
                  </a:schemeClr>
                </a:solidFill>
              </a:defRPr>
            </a:lvl2pPr>
            <a:lvl3pPr marL="630570" indent="0">
              <a:buNone/>
              <a:defRPr sz="1103">
                <a:solidFill>
                  <a:schemeClr val="tx1">
                    <a:tint val="75000"/>
                  </a:schemeClr>
                </a:solidFill>
              </a:defRPr>
            </a:lvl3pPr>
            <a:lvl4pPr marL="945855" indent="0">
              <a:buNone/>
              <a:defRPr sz="965">
                <a:solidFill>
                  <a:schemeClr val="tx1">
                    <a:tint val="75000"/>
                  </a:schemeClr>
                </a:solidFill>
              </a:defRPr>
            </a:lvl4pPr>
            <a:lvl5pPr marL="1261140" indent="0">
              <a:buNone/>
              <a:defRPr sz="965">
                <a:solidFill>
                  <a:schemeClr val="tx1">
                    <a:tint val="75000"/>
                  </a:schemeClr>
                </a:solidFill>
              </a:defRPr>
            </a:lvl5pPr>
            <a:lvl6pPr marL="1576426" indent="0">
              <a:buNone/>
              <a:defRPr sz="965">
                <a:solidFill>
                  <a:schemeClr val="tx1">
                    <a:tint val="75000"/>
                  </a:schemeClr>
                </a:solidFill>
              </a:defRPr>
            </a:lvl6pPr>
            <a:lvl7pPr marL="1891711" indent="0">
              <a:buNone/>
              <a:defRPr sz="965">
                <a:solidFill>
                  <a:schemeClr val="tx1">
                    <a:tint val="75000"/>
                  </a:schemeClr>
                </a:solidFill>
              </a:defRPr>
            </a:lvl7pPr>
            <a:lvl8pPr marL="2206996" indent="0">
              <a:buNone/>
              <a:defRPr sz="965">
                <a:solidFill>
                  <a:schemeClr val="tx1">
                    <a:tint val="75000"/>
                  </a:schemeClr>
                </a:solidFill>
              </a:defRPr>
            </a:lvl8pPr>
            <a:lvl9pPr marL="2522281" indent="0">
              <a:buNone/>
              <a:defRPr sz="9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23151E-F401-42C8-B3BB-4B5C47E7B11D}" type="datetimeFigureOut">
              <a:rPr lang="es-AR" smtClean="0"/>
              <a:pPr>
                <a:defRPr/>
              </a:pPr>
              <a:t>14/01/2016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D69347-5A4D-4BEC-A175-91E81686C66D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20847495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539845" y="1332393"/>
            <a:ext cx="4785555" cy="3768493"/>
          </a:xfrm>
        </p:spPr>
        <p:txBody>
          <a:bodyPr/>
          <a:lstStyle>
            <a:lvl1pPr>
              <a:defRPr sz="1931"/>
            </a:lvl1pPr>
            <a:lvl2pPr>
              <a:defRPr sz="1655"/>
            </a:lvl2pPr>
            <a:lvl3pPr>
              <a:defRPr sz="1379"/>
            </a:lvl3pPr>
            <a:lvl4pPr>
              <a:defRPr sz="1241"/>
            </a:lvl4pPr>
            <a:lvl5pPr>
              <a:defRPr sz="1241"/>
            </a:lvl5pPr>
            <a:lvl6pPr>
              <a:defRPr sz="1241"/>
            </a:lvl6pPr>
            <a:lvl7pPr>
              <a:defRPr sz="1241"/>
            </a:lvl7pPr>
            <a:lvl8pPr>
              <a:defRPr sz="1241"/>
            </a:lvl8pPr>
            <a:lvl9pPr>
              <a:defRPr sz="124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477828" y="1332393"/>
            <a:ext cx="4785555" cy="3768493"/>
          </a:xfrm>
        </p:spPr>
        <p:txBody>
          <a:bodyPr/>
          <a:lstStyle>
            <a:lvl1pPr>
              <a:defRPr sz="1931"/>
            </a:lvl1pPr>
            <a:lvl2pPr>
              <a:defRPr sz="1655"/>
            </a:lvl2pPr>
            <a:lvl3pPr>
              <a:defRPr sz="1379"/>
            </a:lvl3pPr>
            <a:lvl4pPr>
              <a:defRPr sz="1241"/>
            </a:lvl4pPr>
            <a:lvl5pPr>
              <a:defRPr sz="1241"/>
            </a:lvl5pPr>
            <a:lvl6pPr>
              <a:defRPr sz="1241"/>
            </a:lvl6pPr>
            <a:lvl7pPr>
              <a:defRPr sz="1241"/>
            </a:lvl7pPr>
            <a:lvl8pPr>
              <a:defRPr sz="1241"/>
            </a:lvl8pPr>
            <a:lvl9pPr>
              <a:defRPr sz="124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6B0D2-79BC-4F93-BDB0-D8CE87FD6F4A}" type="datetimeFigureOut">
              <a:rPr lang="es-AR" smtClean="0"/>
              <a:pPr>
                <a:defRPr/>
              </a:pPr>
              <a:t>14/01/2016</a:t>
            </a:fld>
            <a:endParaRPr lang="es-AR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C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87AE10-AE82-4881-A7C9-C950CD3FF25D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54549236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81" y="228677"/>
            <a:ext cx="8231030" cy="951707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80" y="1278198"/>
            <a:ext cx="4040889" cy="532691"/>
          </a:xfrm>
        </p:spPr>
        <p:txBody>
          <a:bodyPr anchor="b"/>
          <a:lstStyle>
            <a:lvl1pPr marL="0" indent="0">
              <a:buNone/>
              <a:defRPr sz="1655" b="1"/>
            </a:lvl1pPr>
            <a:lvl2pPr marL="315285" indent="0">
              <a:buNone/>
              <a:defRPr sz="1379" b="1"/>
            </a:lvl2pPr>
            <a:lvl3pPr marL="630570" indent="0">
              <a:buNone/>
              <a:defRPr sz="1241" b="1"/>
            </a:lvl3pPr>
            <a:lvl4pPr marL="945855" indent="0">
              <a:buNone/>
              <a:defRPr sz="1103" b="1"/>
            </a:lvl4pPr>
            <a:lvl5pPr marL="1261140" indent="0">
              <a:buNone/>
              <a:defRPr sz="1103" b="1"/>
            </a:lvl5pPr>
            <a:lvl6pPr marL="1576426" indent="0">
              <a:buNone/>
              <a:defRPr sz="1103" b="1"/>
            </a:lvl6pPr>
            <a:lvl7pPr marL="1891711" indent="0">
              <a:buNone/>
              <a:defRPr sz="1103" b="1"/>
            </a:lvl7pPr>
            <a:lvl8pPr marL="2206996" indent="0">
              <a:buNone/>
              <a:defRPr sz="1103" b="1"/>
            </a:lvl8pPr>
            <a:lvl9pPr marL="2522281" indent="0">
              <a:buNone/>
              <a:defRPr sz="1103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80" y="1810886"/>
            <a:ext cx="4040889" cy="3289996"/>
          </a:xfrm>
        </p:spPr>
        <p:txBody>
          <a:bodyPr/>
          <a:lstStyle>
            <a:lvl1pPr>
              <a:defRPr sz="1655"/>
            </a:lvl1pPr>
            <a:lvl2pPr>
              <a:defRPr sz="1379"/>
            </a:lvl2pPr>
            <a:lvl3pPr>
              <a:defRPr sz="1241"/>
            </a:lvl3pPr>
            <a:lvl4pPr>
              <a:defRPr sz="1103"/>
            </a:lvl4pPr>
            <a:lvl5pPr>
              <a:defRPr sz="1103"/>
            </a:lvl5pPr>
            <a:lvl6pPr>
              <a:defRPr sz="1103"/>
            </a:lvl6pPr>
            <a:lvl7pPr>
              <a:defRPr sz="1103"/>
            </a:lvl7pPr>
            <a:lvl8pPr>
              <a:defRPr sz="1103"/>
            </a:lvl8pPr>
            <a:lvl9pPr>
              <a:defRPr sz="1103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835" y="1278198"/>
            <a:ext cx="4042477" cy="532691"/>
          </a:xfrm>
        </p:spPr>
        <p:txBody>
          <a:bodyPr anchor="b"/>
          <a:lstStyle>
            <a:lvl1pPr marL="0" indent="0">
              <a:buNone/>
              <a:defRPr sz="1655" b="1"/>
            </a:lvl1pPr>
            <a:lvl2pPr marL="315285" indent="0">
              <a:buNone/>
              <a:defRPr sz="1379" b="1"/>
            </a:lvl2pPr>
            <a:lvl3pPr marL="630570" indent="0">
              <a:buNone/>
              <a:defRPr sz="1241" b="1"/>
            </a:lvl3pPr>
            <a:lvl4pPr marL="945855" indent="0">
              <a:buNone/>
              <a:defRPr sz="1103" b="1"/>
            </a:lvl4pPr>
            <a:lvl5pPr marL="1261140" indent="0">
              <a:buNone/>
              <a:defRPr sz="1103" b="1"/>
            </a:lvl5pPr>
            <a:lvl6pPr marL="1576426" indent="0">
              <a:buNone/>
              <a:defRPr sz="1103" b="1"/>
            </a:lvl6pPr>
            <a:lvl7pPr marL="1891711" indent="0">
              <a:buNone/>
              <a:defRPr sz="1103" b="1"/>
            </a:lvl7pPr>
            <a:lvl8pPr marL="2206996" indent="0">
              <a:buNone/>
              <a:defRPr sz="1103" b="1"/>
            </a:lvl8pPr>
            <a:lvl9pPr marL="2522281" indent="0">
              <a:buNone/>
              <a:defRPr sz="1103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835" y="1810886"/>
            <a:ext cx="4042477" cy="3289996"/>
          </a:xfrm>
        </p:spPr>
        <p:txBody>
          <a:bodyPr/>
          <a:lstStyle>
            <a:lvl1pPr>
              <a:defRPr sz="1655"/>
            </a:lvl1pPr>
            <a:lvl2pPr>
              <a:defRPr sz="1379"/>
            </a:lvl2pPr>
            <a:lvl3pPr>
              <a:defRPr sz="1241"/>
            </a:lvl3pPr>
            <a:lvl4pPr>
              <a:defRPr sz="1103"/>
            </a:lvl4pPr>
            <a:lvl5pPr>
              <a:defRPr sz="1103"/>
            </a:lvl5pPr>
            <a:lvl6pPr>
              <a:defRPr sz="1103"/>
            </a:lvl6pPr>
            <a:lvl7pPr>
              <a:defRPr sz="1103"/>
            </a:lvl7pPr>
            <a:lvl8pPr>
              <a:defRPr sz="1103"/>
            </a:lvl8pPr>
            <a:lvl9pPr>
              <a:defRPr sz="1103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D31620-2B0F-40EA-B6B7-284F98116141}" type="datetimeFigureOut">
              <a:rPr lang="es-AR" smtClean="0"/>
              <a:pPr>
                <a:defRPr/>
              </a:pPr>
              <a:t>14/01/2016</a:t>
            </a:fld>
            <a:endParaRPr lang="es-AR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C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AB722-F5E4-44DB-886D-65915D00BC52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79210362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A27751-FEC5-42AE-86E6-D58111945AA1}" type="datetimeFigureOut">
              <a:rPr lang="es-AR" smtClean="0"/>
              <a:pPr>
                <a:defRPr/>
              </a:pPr>
              <a:t>14/01/2016</a:t>
            </a:fld>
            <a:endParaRPr lang="es-AR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C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56B8F1-5176-4325-A6D2-2807AAA58220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16936320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BDBAD-40AE-4E85-98FF-931009E2BC06}" type="datetimeFigureOut">
              <a:rPr lang="es-AR" smtClean="0"/>
              <a:pPr>
                <a:defRPr/>
              </a:pPr>
              <a:t>14/01/2016</a:t>
            </a:fld>
            <a:endParaRPr lang="es-AR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C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33FC9-27C5-4A47-84A2-AC97E07AE36F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3261586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439" y="3669362"/>
            <a:ext cx="7773751" cy="1134116"/>
          </a:xfrm>
        </p:spPr>
        <p:txBody>
          <a:bodyPr anchor="t"/>
          <a:lstStyle>
            <a:lvl1pPr algn="l">
              <a:defRPr sz="2758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439" y="2420246"/>
            <a:ext cx="7773751" cy="1249114"/>
          </a:xfrm>
        </p:spPr>
        <p:txBody>
          <a:bodyPr anchor="b"/>
          <a:lstStyle>
            <a:lvl1pPr marL="0" indent="0">
              <a:buNone/>
              <a:defRPr sz="1379">
                <a:solidFill>
                  <a:schemeClr val="tx1">
                    <a:tint val="75000"/>
                  </a:schemeClr>
                </a:solidFill>
              </a:defRPr>
            </a:lvl1pPr>
            <a:lvl2pPr marL="315285" indent="0">
              <a:buNone/>
              <a:defRPr sz="1241">
                <a:solidFill>
                  <a:schemeClr val="tx1">
                    <a:tint val="75000"/>
                  </a:schemeClr>
                </a:solidFill>
              </a:defRPr>
            </a:lvl2pPr>
            <a:lvl3pPr marL="630570" indent="0">
              <a:buNone/>
              <a:defRPr sz="1103">
                <a:solidFill>
                  <a:schemeClr val="tx1">
                    <a:tint val="75000"/>
                  </a:schemeClr>
                </a:solidFill>
              </a:defRPr>
            </a:lvl3pPr>
            <a:lvl4pPr marL="945855" indent="0">
              <a:buNone/>
              <a:defRPr sz="965">
                <a:solidFill>
                  <a:schemeClr val="tx1">
                    <a:tint val="75000"/>
                  </a:schemeClr>
                </a:solidFill>
              </a:defRPr>
            </a:lvl4pPr>
            <a:lvl5pPr marL="1261140" indent="0">
              <a:buNone/>
              <a:defRPr sz="965">
                <a:solidFill>
                  <a:schemeClr val="tx1">
                    <a:tint val="75000"/>
                  </a:schemeClr>
                </a:solidFill>
              </a:defRPr>
            </a:lvl5pPr>
            <a:lvl6pPr marL="1576426" indent="0">
              <a:buNone/>
              <a:defRPr sz="965">
                <a:solidFill>
                  <a:schemeClr val="tx1">
                    <a:tint val="75000"/>
                  </a:schemeClr>
                </a:solidFill>
              </a:defRPr>
            </a:lvl6pPr>
            <a:lvl7pPr marL="1891711" indent="0">
              <a:buNone/>
              <a:defRPr sz="965">
                <a:solidFill>
                  <a:schemeClr val="tx1">
                    <a:tint val="75000"/>
                  </a:schemeClr>
                </a:solidFill>
              </a:defRPr>
            </a:lvl7pPr>
            <a:lvl8pPr marL="2206996" indent="0">
              <a:buNone/>
              <a:defRPr sz="965">
                <a:solidFill>
                  <a:schemeClr val="tx1">
                    <a:tint val="75000"/>
                  </a:schemeClr>
                </a:solidFill>
              </a:defRPr>
            </a:lvl8pPr>
            <a:lvl9pPr marL="2522281" indent="0">
              <a:buNone/>
              <a:defRPr sz="9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23151E-F401-42C8-B3BB-4B5C47E7B11D}" type="datetimeFigureOut">
              <a:rPr lang="es-AR" smtClean="0"/>
              <a:pPr>
                <a:defRPr/>
              </a:pPr>
              <a:t>14/01/2016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D69347-5A4D-4BEC-A175-91E81686C66D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77485371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80" y="227352"/>
            <a:ext cx="3008836" cy="967568"/>
          </a:xfrm>
        </p:spPr>
        <p:txBody>
          <a:bodyPr anchor="b"/>
          <a:lstStyle>
            <a:lvl1pPr algn="l">
              <a:defRPr sz="1379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673" y="227353"/>
            <a:ext cx="5112638" cy="4873530"/>
          </a:xfrm>
        </p:spPr>
        <p:txBody>
          <a:bodyPr/>
          <a:lstStyle>
            <a:lvl1pPr>
              <a:defRPr sz="2207"/>
            </a:lvl1pPr>
            <a:lvl2pPr>
              <a:defRPr sz="1931"/>
            </a:lvl2pPr>
            <a:lvl3pPr>
              <a:defRPr sz="1655"/>
            </a:lvl3pPr>
            <a:lvl4pPr>
              <a:defRPr sz="1379"/>
            </a:lvl4pPr>
            <a:lvl5pPr>
              <a:defRPr sz="1379"/>
            </a:lvl5pPr>
            <a:lvl6pPr>
              <a:defRPr sz="1379"/>
            </a:lvl6pPr>
            <a:lvl7pPr>
              <a:defRPr sz="1379"/>
            </a:lvl7pPr>
            <a:lvl8pPr>
              <a:defRPr sz="1379"/>
            </a:lvl8pPr>
            <a:lvl9pPr>
              <a:defRPr sz="1379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80" y="1194921"/>
            <a:ext cx="3008836" cy="3905962"/>
          </a:xfrm>
        </p:spPr>
        <p:txBody>
          <a:bodyPr/>
          <a:lstStyle>
            <a:lvl1pPr marL="0" indent="0">
              <a:buNone/>
              <a:defRPr sz="965"/>
            </a:lvl1pPr>
            <a:lvl2pPr marL="315285" indent="0">
              <a:buNone/>
              <a:defRPr sz="828"/>
            </a:lvl2pPr>
            <a:lvl3pPr marL="630570" indent="0">
              <a:buNone/>
              <a:defRPr sz="690"/>
            </a:lvl3pPr>
            <a:lvl4pPr marL="945855" indent="0">
              <a:buNone/>
              <a:defRPr sz="621"/>
            </a:lvl4pPr>
            <a:lvl5pPr marL="1261140" indent="0">
              <a:buNone/>
              <a:defRPr sz="621"/>
            </a:lvl5pPr>
            <a:lvl6pPr marL="1576426" indent="0">
              <a:buNone/>
              <a:defRPr sz="621"/>
            </a:lvl6pPr>
            <a:lvl7pPr marL="1891711" indent="0">
              <a:buNone/>
              <a:defRPr sz="621"/>
            </a:lvl7pPr>
            <a:lvl8pPr marL="2206996" indent="0">
              <a:buNone/>
              <a:defRPr sz="621"/>
            </a:lvl8pPr>
            <a:lvl9pPr marL="2522281" indent="0">
              <a:buNone/>
              <a:defRPr sz="62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F2435A-F170-40DA-A06D-DD199DF68CBC}" type="datetimeFigureOut">
              <a:rPr lang="es-AR" smtClean="0"/>
              <a:pPr>
                <a:defRPr/>
              </a:pPr>
              <a:t>14/01/2016</a:t>
            </a:fld>
            <a:endParaRPr lang="es-AR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C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D687CA-441D-4752-9E52-F8331727E6C5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93375953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600" y="3997167"/>
            <a:ext cx="5487353" cy="471888"/>
          </a:xfrm>
        </p:spPr>
        <p:txBody>
          <a:bodyPr anchor="b"/>
          <a:lstStyle>
            <a:lvl1pPr algn="l">
              <a:defRPr sz="1379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600" y="510220"/>
            <a:ext cx="5487353" cy="3426143"/>
          </a:xfrm>
        </p:spPr>
        <p:txBody>
          <a:bodyPr rtlCol="0">
            <a:normAutofit/>
          </a:bodyPr>
          <a:lstStyle>
            <a:lvl1pPr marL="0" indent="0">
              <a:buNone/>
              <a:defRPr sz="2207"/>
            </a:lvl1pPr>
            <a:lvl2pPr marL="315285" indent="0">
              <a:buNone/>
              <a:defRPr sz="1931"/>
            </a:lvl2pPr>
            <a:lvl3pPr marL="630570" indent="0">
              <a:buNone/>
              <a:defRPr sz="1655"/>
            </a:lvl3pPr>
            <a:lvl4pPr marL="945855" indent="0">
              <a:buNone/>
              <a:defRPr sz="1379"/>
            </a:lvl4pPr>
            <a:lvl5pPr marL="1261140" indent="0">
              <a:buNone/>
              <a:defRPr sz="1379"/>
            </a:lvl5pPr>
            <a:lvl6pPr marL="1576426" indent="0">
              <a:buNone/>
              <a:defRPr sz="1379"/>
            </a:lvl6pPr>
            <a:lvl7pPr marL="1891711" indent="0">
              <a:buNone/>
              <a:defRPr sz="1379"/>
            </a:lvl7pPr>
            <a:lvl8pPr marL="2206996" indent="0">
              <a:buNone/>
              <a:defRPr sz="1379"/>
            </a:lvl8pPr>
            <a:lvl9pPr marL="2522281" indent="0">
              <a:buNone/>
              <a:defRPr sz="1379"/>
            </a:lvl9pPr>
          </a:lstStyle>
          <a:p>
            <a:pPr lvl="0"/>
            <a:r>
              <a:rPr lang="es-ES_tradnl" noProof="0" smtClean="0"/>
              <a:t>Arrastre la imagen al marcador de posición o haga clic en el icono para agregar</a:t>
            </a:r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600" y="4469055"/>
            <a:ext cx="5487353" cy="670159"/>
          </a:xfrm>
        </p:spPr>
        <p:txBody>
          <a:bodyPr/>
          <a:lstStyle>
            <a:lvl1pPr marL="0" indent="0">
              <a:buNone/>
              <a:defRPr sz="965"/>
            </a:lvl1pPr>
            <a:lvl2pPr marL="315285" indent="0">
              <a:buNone/>
              <a:defRPr sz="828"/>
            </a:lvl2pPr>
            <a:lvl3pPr marL="630570" indent="0">
              <a:buNone/>
              <a:defRPr sz="690"/>
            </a:lvl3pPr>
            <a:lvl4pPr marL="945855" indent="0">
              <a:buNone/>
              <a:defRPr sz="621"/>
            </a:lvl4pPr>
            <a:lvl5pPr marL="1261140" indent="0">
              <a:buNone/>
              <a:defRPr sz="621"/>
            </a:lvl5pPr>
            <a:lvl6pPr marL="1576426" indent="0">
              <a:buNone/>
              <a:defRPr sz="621"/>
            </a:lvl6pPr>
            <a:lvl7pPr marL="1891711" indent="0">
              <a:buNone/>
              <a:defRPr sz="621"/>
            </a:lvl7pPr>
            <a:lvl8pPr marL="2206996" indent="0">
              <a:buNone/>
              <a:defRPr sz="621"/>
            </a:lvl8pPr>
            <a:lvl9pPr marL="2522281" indent="0">
              <a:buNone/>
              <a:defRPr sz="62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EFC33-38F8-48BB-B8D7-171AB97A3311}" type="datetimeFigureOut">
              <a:rPr lang="es-AR" smtClean="0"/>
              <a:pPr>
                <a:defRPr/>
              </a:pPr>
              <a:t>14/01/2016</a:t>
            </a:fld>
            <a:endParaRPr lang="es-AR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C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2587F8-2267-47EF-A459-3A9A6226F061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7119108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896722-1970-4C6B-B344-317FD8039AA8}" type="datetimeFigureOut">
              <a:rPr lang="es-AR" smtClean="0"/>
              <a:pPr>
                <a:defRPr/>
              </a:pPr>
              <a:t>14/01/2016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D6CA72-AE0E-4ABA-95E3-1DFF589037F2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10635476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7832501" y="228679"/>
            <a:ext cx="2430884" cy="4872208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539843" y="228679"/>
            <a:ext cx="7140228" cy="4872208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1CE19-DB71-4007-80A3-D952A5104D16}" type="datetimeFigureOut">
              <a:rPr lang="es-AR" smtClean="0"/>
              <a:pPr>
                <a:defRPr/>
              </a:pPr>
              <a:t>14/01/2016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2349D7-15F2-4808-B8D6-D4A8A3D05187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00762332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6137" y="1773502"/>
            <a:ext cx="7773315" cy="1223935"/>
          </a:xfrm>
          <a:prstGeom prst="rect">
            <a:avLst/>
          </a:prstGeo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2273" y="3236093"/>
            <a:ext cx="6401043" cy="145930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152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30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458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61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764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917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2069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5222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73C48F6-8135-41C9-9D9D-B63007F34077}" type="datetimeFigureOut">
              <a:rPr lang="es-AR" smtClean="0"/>
              <a:pPr>
                <a:defRPr/>
              </a:pPr>
              <a:t>14/01/2016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C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8737CD-27CB-4CC2-8A52-869B4A276619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  <p:sp>
        <p:nvSpPr>
          <p:cNvPr id="7" name="CuadroTexto 6"/>
          <p:cNvSpPr txBox="1"/>
          <p:nvPr/>
        </p:nvSpPr>
        <p:spPr>
          <a:xfrm>
            <a:off x="1103919" y="450190"/>
            <a:ext cx="184731" cy="2620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sz="1103" dirty="0"/>
          </a:p>
        </p:txBody>
      </p:sp>
    </p:spTree>
    <p:extLst>
      <p:ext uri="{BB962C8B-B14F-4D97-AF65-F5344CB8AC3E}">
        <p14:creationId xmlns:p14="http://schemas.microsoft.com/office/powerpoint/2010/main" val="314397700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838" y="228804"/>
            <a:ext cx="8229912" cy="951341"/>
          </a:xfrm>
          <a:prstGeom prst="rect">
            <a:avLst/>
          </a:prstGeo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D1799A1-8D78-4F94-8B7F-A8D747D0E454}" type="datetimeFigureOut">
              <a:rPr lang="es-AR" smtClean="0"/>
              <a:pPr>
                <a:defRPr/>
              </a:pPr>
              <a:t>14/01/2016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C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BF2040-D825-4B3A-A88B-97DB7A0AF6CD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01511341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118" y="3669616"/>
            <a:ext cx="7774556" cy="1134165"/>
          </a:xfrm>
          <a:prstGeom prst="rect">
            <a:avLst/>
          </a:prstGeom>
        </p:spPr>
        <p:txBody>
          <a:bodyPr anchor="t"/>
          <a:lstStyle>
            <a:lvl1pPr algn="l">
              <a:defRPr sz="2758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118" y="2420502"/>
            <a:ext cx="7774556" cy="1249114"/>
          </a:xfrm>
        </p:spPr>
        <p:txBody>
          <a:bodyPr anchor="b"/>
          <a:lstStyle>
            <a:lvl1pPr marL="0" indent="0">
              <a:buNone/>
              <a:defRPr sz="1379">
                <a:solidFill>
                  <a:schemeClr val="tx1">
                    <a:tint val="75000"/>
                  </a:schemeClr>
                </a:solidFill>
              </a:defRPr>
            </a:lvl1pPr>
            <a:lvl2pPr marL="315285" indent="0">
              <a:buNone/>
              <a:defRPr sz="1241">
                <a:solidFill>
                  <a:schemeClr val="tx1">
                    <a:tint val="75000"/>
                  </a:schemeClr>
                </a:solidFill>
              </a:defRPr>
            </a:lvl2pPr>
            <a:lvl3pPr marL="630570" indent="0">
              <a:buNone/>
              <a:defRPr sz="1103">
                <a:solidFill>
                  <a:schemeClr val="tx1">
                    <a:tint val="75000"/>
                  </a:schemeClr>
                </a:solidFill>
              </a:defRPr>
            </a:lvl3pPr>
            <a:lvl4pPr marL="945855" indent="0">
              <a:buNone/>
              <a:defRPr sz="965">
                <a:solidFill>
                  <a:schemeClr val="tx1">
                    <a:tint val="75000"/>
                  </a:schemeClr>
                </a:solidFill>
              </a:defRPr>
            </a:lvl4pPr>
            <a:lvl5pPr marL="1261140" indent="0">
              <a:buNone/>
              <a:defRPr sz="965">
                <a:solidFill>
                  <a:schemeClr val="tx1">
                    <a:tint val="75000"/>
                  </a:schemeClr>
                </a:solidFill>
              </a:defRPr>
            </a:lvl5pPr>
            <a:lvl6pPr marL="1576426" indent="0">
              <a:buNone/>
              <a:defRPr sz="965">
                <a:solidFill>
                  <a:schemeClr val="tx1">
                    <a:tint val="75000"/>
                  </a:schemeClr>
                </a:solidFill>
              </a:defRPr>
            </a:lvl6pPr>
            <a:lvl7pPr marL="1891711" indent="0">
              <a:buNone/>
              <a:defRPr sz="965">
                <a:solidFill>
                  <a:schemeClr val="tx1">
                    <a:tint val="75000"/>
                  </a:schemeClr>
                </a:solidFill>
              </a:defRPr>
            </a:lvl7pPr>
            <a:lvl8pPr marL="2206996" indent="0">
              <a:buNone/>
              <a:defRPr sz="965">
                <a:solidFill>
                  <a:schemeClr val="tx1">
                    <a:tint val="75000"/>
                  </a:schemeClr>
                </a:solidFill>
              </a:defRPr>
            </a:lvl8pPr>
            <a:lvl9pPr marL="2522281" indent="0">
              <a:buNone/>
              <a:defRPr sz="9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D23151E-F401-42C8-B3BB-4B5C47E7B11D}" type="datetimeFigureOut">
              <a:rPr lang="es-AR" smtClean="0"/>
              <a:pPr>
                <a:defRPr/>
              </a:pPr>
              <a:t>14/01/2016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C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D69347-5A4D-4BEC-A175-91E81686C66D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01072452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838" y="228804"/>
            <a:ext cx="8229912" cy="951341"/>
          </a:xfrm>
          <a:prstGeom prst="rect">
            <a:avLst/>
          </a:prstGeo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838" y="1332317"/>
            <a:ext cx="4054780" cy="3768144"/>
          </a:xfrm>
        </p:spPr>
        <p:txBody>
          <a:bodyPr/>
          <a:lstStyle>
            <a:lvl1pPr>
              <a:defRPr sz="1931"/>
            </a:lvl1pPr>
            <a:lvl2pPr>
              <a:defRPr sz="1655"/>
            </a:lvl2pPr>
            <a:lvl3pPr>
              <a:defRPr sz="1379"/>
            </a:lvl3pPr>
            <a:lvl4pPr>
              <a:defRPr sz="1241"/>
            </a:lvl4pPr>
            <a:lvl5pPr>
              <a:defRPr sz="1241"/>
            </a:lvl5pPr>
            <a:lvl6pPr>
              <a:defRPr sz="1241"/>
            </a:lvl6pPr>
            <a:lvl7pPr>
              <a:defRPr sz="1241"/>
            </a:lvl7pPr>
            <a:lvl8pPr>
              <a:defRPr sz="1241"/>
            </a:lvl8pPr>
            <a:lvl9pPr>
              <a:defRPr sz="124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31730" y="1332317"/>
            <a:ext cx="4056020" cy="3768144"/>
          </a:xfrm>
        </p:spPr>
        <p:txBody>
          <a:bodyPr/>
          <a:lstStyle>
            <a:lvl1pPr>
              <a:defRPr sz="1931"/>
            </a:lvl1pPr>
            <a:lvl2pPr>
              <a:defRPr sz="1655"/>
            </a:lvl2pPr>
            <a:lvl3pPr>
              <a:defRPr sz="1379"/>
            </a:lvl3pPr>
            <a:lvl4pPr>
              <a:defRPr sz="1241"/>
            </a:lvl4pPr>
            <a:lvl5pPr>
              <a:defRPr sz="1241"/>
            </a:lvl5pPr>
            <a:lvl6pPr>
              <a:defRPr sz="1241"/>
            </a:lvl6pPr>
            <a:lvl7pPr>
              <a:defRPr sz="1241"/>
            </a:lvl7pPr>
            <a:lvl8pPr>
              <a:defRPr sz="1241"/>
            </a:lvl8pPr>
            <a:lvl9pPr>
              <a:defRPr sz="124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C86B0D2-79BC-4F93-BDB0-D8CE87FD6F4A}" type="datetimeFigureOut">
              <a:rPr lang="es-AR" smtClean="0"/>
              <a:pPr>
                <a:defRPr/>
              </a:pPr>
              <a:t>14/01/2016</a:t>
            </a:fld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C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87AE10-AE82-4881-A7C9-C950CD3FF25D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31661748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838" y="228804"/>
            <a:ext cx="8229912" cy="95134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838" y="1278673"/>
            <a:ext cx="4039891" cy="532051"/>
          </a:xfrm>
        </p:spPr>
        <p:txBody>
          <a:bodyPr anchor="b"/>
          <a:lstStyle>
            <a:lvl1pPr marL="0" indent="0">
              <a:buNone/>
              <a:defRPr sz="1655" b="1"/>
            </a:lvl1pPr>
            <a:lvl2pPr marL="315285" indent="0">
              <a:buNone/>
              <a:defRPr sz="1379" b="1"/>
            </a:lvl2pPr>
            <a:lvl3pPr marL="630570" indent="0">
              <a:buNone/>
              <a:defRPr sz="1241" b="1"/>
            </a:lvl3pPr>
            <a:lvl4pPr marL="945855" indent="0">
              <a:buNone/>
              <a:defRPr sz="1103" b="1"/>
            </a:lvl4pPr>
            <a:lvl5pPr marL="1261140" indent="0">
              <a:buNone/>
              <a:defRPr sz="1103" b="1"/>
            </a:lvl5pPr>
            <a:lvl6pPr marL="1576426" indent="0">
              <a:buNone/>
              <a:defRPr sz="1103" b="1"/>
            </a:lvl6pPr>
            <a:lvl7pPr marL="1891711" indent="0">
              <a:buNone/>
              <a:defRPr sz="1103" b="1"/>
            </a:lvl7pPr>
            <a:lvl8pPr marL="2206996" indent="0">
              <a:buNone/>
              <a:defRPr sz="1103" b="1"/>
            </a:lvl8pPr>
            <a:lvl9pPr marL="2522281" indent="0">
              <a:buNone/>
              <a:defRPr sz="1103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838" y="1810723"/>
            <a:ext cx="4039891" cy="3289737"/>
          </a:xfrm>
        </p:spPr>
        <p:txBody>
          <a:bodyPr/>
          <a:lstStyle>
            <a:lvl1pPr>
              <a:defRPr sz="1655"/>
            </a:lvl1pPr>
            <a:lvl2pPr>
              <a:defRPr sz="1379"/>
            </a:lvl2pPr>
            <a:lvl3pPr>
              <a:defRPr sz="1241"/>
            </a:lvl3pPr>
            <a:lvl4pPr>
              <a:defRPr sz="1103"/>
            </a:lvl4pPr>
            <a:lvl5pPr>
              <a:defRPr sz="1103"/>
            </a:lvl5pPr>
            <a:lvl6pPr>
              <a:defRPr sz="1103"/>
            </a:lvl6pPr>
            <a:lvl7pPr>
              <a:defRPr sz="1103"/>
            </a:lvl7pPr>
            <a:lvl8pPr>
              <a:defRPr sz="1103"/>
            </a:lvl8pPr>
            <a:lvl9pPr>
              <a:defRPr sz="1103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378" y="1278673"/>
            <a:ext cx="4042372" cy="532051"/>
          </a:xfrm>
        </p:spPr>
        <p:txBody>
          <a:bodyPr anchor="b"/>
          <a:lstStyle>
            <a:lvl1pPr marL="0" indent="0">
              <a:buNone/>
              <a:defRPr sz="1655" b="1"/>
            </a:lvl1pPr>
            <a:lvl2pPr marL="315285" indent="0">
              <a:buNone/>
              <a:defRPr sz="1379" b="1"/>
            </a:lvl2pPr>
            <a:lvl3pPr marL="630570" indent="0">
              <a:buNone/>
              <a:defRPr sz="1241" b="1"/>
            </a:lvl3pPr>
            <a:lvl4pPr marL="945855" indent="0">
              <a:buNone/>
              <a:defRPr sz="1103" b="1"/>
            </a:lvl4pPr>
            <a:lvl5pPr marL="1261140" indent="0">
              <a:buNone/>
              <a:defRPr sz="1103" b="1"/>
            </a:lvl5pPr>
            <a:lvl6pPr marL="1576426" indent="0">
              <a:buNone/>
              <a:defRPr sz="1103" b="1"/>
            </a:lvl6pPr>
            <a:lvl7pPr marL="1891711" indent="0">
              <a:buNone/>
              <a:defRPr sz="1103" b="1"/>
            </a:lvl7pPr>
            <a:lvl8pPr marL="2206996" indent="0">
              <a:buNone/>
              <a:defRPr sz="1103" b="1"/>
            </a:lvl8pPr>
            <a:lvl9pPr marL="2522281" indent="0">
              <a:buNone/>
              <a:defRPr sz="1103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378" y="1810723"/>
            <a:ext cx="4042372" cy="3289737"/>
          </a:xfrm>
        </p:spPr>
        <p:txBody>
          <a:bodyPr/>
          <a:lstStyle>
            <a:lvl1pPr>
              <a:defRPr sz="1655"/>
            </a:lvl1pPr>
            <a:lvl2pPr>
              <a:defRPr sz="1379"/>
            </a:lvl2pPr>
            <a:lvl3pPr>
              <a:defRPr sz="1241"/>
            </a:lvl3pPr>
            <a:lvl4pPr>
              <a:defRPr sz="1103"/>
            </a:lvl4pPr>
            <a:lvl5pPr>
              <a:defRPr sz="1103"/>
            </a:lvl5pPr>
            <a:lvl6pPr>
              <a:defRPr sz="1103"/>
            </a:lvl6pPr>
            <a:lvl7pPr>
              <a:defRPr sz="1103"/>
            </a:lvl7pPr>
            <a:lvl8pPr>
              <a:defRPr sz="1103"/>
            </a:lvl8pPr>
            <a:lvl9pPr>
              <a:defRPr sz="1103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BD31620-2B0F-40EA-B6B7-284F98116141}" type="datetimeFigureOut">
              <a:rPr lang="es-AR" smtClean="0"/>
              <a:pPr>
                <a:defRPr/>
              </a:pPr>
              <a:t>14/01/2016</a:t>
            </a:fld>
            <a:endParaRPr lang="es-AR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C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BAB722-F5E4-44DB-886D-65915D00BC52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84715425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838" y="228804"/>
            <a:ext cx="8229912" cy="951341"/>
          </a:xfrm>
          <a:prstGeom prst="rect">
            <a:avLst/>
          </a:prstGeo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A27751-FEC5-42AE-86E6-D58111945AA1}" type="datetimeFigureOut">
              <a:rPr lang="es-AR" smtClean="0"/>
              <a:pPr>
                <a:defRPr/>
              </a:pPr>
              <a:t>14/01/2016</a:t>
            </a:fld>
            <a:endParaRPr lang="es-AR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C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56B8F1-5176-4325-A6D2-2807AAA58220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6337551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539845" y="1332393"/>
            <a:ext cx="4785555" cy="3768493"/>
          </a:xfrm>
        </p:spPr>
        <p:txBody>
          <a:bodyPr/>
          <a:lstStyle>
            <a:lvl1pPr>
              <a:defRPr sz="1931"/>
            </a:lvl1pPr>
            <a:lvl2pPr>
              <a:defRPr sz="1655"/>
            </a:lvl2pPr>
            <a:lvl3pPr>
              <a:defRPr sz="1379"/>
            </a:lvl3pPr>
            <a:lvl4pPr>
              <a:defRPr sz="1241"/>
            </a:lvl4pPr>
            <a:lvl5pPr>
              <a:defRPr sz="1241"/>
            </a:lvl5pPr>
            <a:lvl6pPr>
              <a:defRPr sz="1241"/>
            </a:lvl6pPr>
            <a:lvl7pPr>
              <a:defRPr sz="1241"/>
            </a:lvl7pPr>
            <a:lvl8pPr>
              <a:defRPr sz="1241"/>
            </a:lvl8pPr>
            <a:lvl9pPr>
              <a:defRPr sz="124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477828" y="1332393"/>
            <a:ext cx="4785555" cy="3768493"/>
          </a:xfrm>
        </p:spPr>
        <p:txBody>
          <a:bodyPr/>
          <a:lstStyle>
            <a:lvl1pPr>
              <a:defRPr sz="1931"/>
            </a:lvl1pPr>
            <a:lvl2pPr>
              <a:defRPr sz="1655"/>
            </a:lvl2pPr>
            <a:lvl3pPr>
              <a:defRPr sz="1379"/>
            </a:lvl3pPr>
            <a:lvl4pPr>
              <a:defRPr sz="1241"/>
            </a:lvl4pPr>
            <a:lvl5pPr>
              <a:defRPr sz="1241"/>
            </a:lvl5pPr>
            <a:lvl6pPr>
              <a:defRPr sz="1241"/>
            </a:lvl6pPr>
            <a:lvl7pPr>
              <a:defRPr sz="1241"/>
            </a:lvl7pPr>
            <a:lvl8pPr>
              <a:defRPr sz="1241"/>
            </a:lvl8pPr>
            <a:lvl9pPr>
              <a:defRPr sz="124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6B0D2-79BC-4F93-BDB0-D8CE87FD6F4A}" type="datetimeFigureOut">
              <a:rPr lang="es-AR" smtClean="0"/>
              <a:pPr>
                <a:defRPr/>
              </a:pPr>
              <a:t>14/01/2016</a:t>
            </a:fld>
            <a:endParaRPr lang="es-AR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C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87AE10-AE82-4881-A7C9-C950CD3FF25D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72920006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C4BDBAD-40AE-4E85-98FF-931009E2BC06}" type="datetimeFigureOut">
              <a:rPr lang="es-AR" smtClean="0"/>
              <a:pPr>
                <a:defRPr/>
              </a:pPr>
              <a:t>14/01/2016</a:t>
            </a:fld>
            <a:endParaRPr lang="es-AR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C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233FC9-27C5-4A47-84A2-AC97E07AE36F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05228827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838" y="227709"/>
            <a:ext cx="3008825" cy="966668"/>
          </a:xfrm>
          <a:prstGeom prst="rect">
            <a:avLst/>
          </a:prstGeom>
        </p:spPr>
        <p:txBody>
          <a:bodyPr anchor="b"/>
          <a:lstStyle>
            <a:lvl1pPr algn="l">
              <a:defRPr sz="1379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849" y="227709"/>
            <a:ext cx="5111901" cy="4872751"/>
          </a:xfrm>
        </p:spPr>
        <p:txBody>
          <a:bodyPr/>
          <a:lstStyle>
            <a:lvl1pPr>
              <a:defRPr sz="2207"/>
            </a:lvl1pPr>
            <a:lvl2pPr>
              <a:defRPr sz="1931"/>
            </a:lvl2pPr>
            <a:lvl3pPr>
              <a:defRPr sz="1655"/>
            </a:lvl3pPr>
            <a:lvl4pPr>
              <a:defRPr sz="1379"/>
            </a:lvl4pPr>
            <a:lvl5pPr>
              <a:defRPr sz="1379"/>
            </a:lvl5pPr>
            <a:lvl6pPr>
              <a:defRPr sz="1379"/>
            </a:lvl6pPr>
            <a:lvl7pPr>
              <a:defRPr sz="1379"/>
            </a:lvl7pPr>
            <a:lvl8pPr>
              <a:defRPr sz="1379"/>
            </a:lvl8pPr>
            <a:lvl9pPr>
              <a:defRPr sz="1379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838" y="1194377"/>
            <a:ext cx="3008825" cy="3906083"/>
          </a:xfrm>
        </p:spPr>
        <p:txBody>
          <a:bodyPr/>
          <a:lstStyle>
            <a:lvl1pPr marL="0" indent="0">
              <a:buNone/>
              <a:defRPr sz="965"/>
            </a:lvl1pPr>
            <a:lvl2pPr marL="315285" indent="0">
              <a:buNone/>
              <a:defRPr sz="828"/>
            </a:lvl2pPr>
            <a:lvl3pPr marL="630570" indent="0">
              <a:buNone/>
              <a:defRPr sz="690"/>
            </a:lvl3pPr>
            <a:lvl4pPr marL="945855" indent="0">
              <a:buNone/>
              <a:defRPr sz="621"/>
            </a:lvl4pPr>
            <a:lvl5pPr marL="1261140" indent="0">
              <a:buNone/>
              <a:defRPr sz="621"/>
            </a:lvl5pPr>
            <a:lvl6pPr marL="1576426" indent="0">
              <a:buNone/>
              <a:defRPr sz="621"/>
            </a:lvl6pPr>
            <a:lvl7pPr marL="1891711" indent="0">
              <a:buNone/>
              <a:defRPr sz="621"/>
            </a:lvl7pPr>
            <a:lvl8pPr marL="2206996" indent="0">
              <a:buNone/>
              <a:defRPr sz="621"/>
            </a:lvl8pPr>
            <a:lvl9pPr marL="2522281" indent="0">
              <a:buNone/>
              <a:defRPr sz="62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7F2435A-F170-40DA-A06D-DD199DF68CBC}" type="datetimeFigureOut">
              <a:rPr lang="es-AR" smtClean="0"/>
              <a:pPr>
                <a:defRPr/>
              </a:pPr>
              <a:t>14/01/2016</a:t>
            </a:fld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C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D687CA-441D-4752-9E52-F8331727E6C5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165181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888" y="3996948"/>
            <a:ext cx="5486608" cy="471839"/>
          </a:xfrm>
          <a:prstGeom prst="rect">
            <a:avLst/>
          </a:prstGeom>
        </p:spPr>
        <p:txBody>
          <a:bodyPr anchor="b"/>
          <a:lstStyle>
            <a:lvl1pPr algn="l">
              <a:defRPr sz="1379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888" y="510156"/>
            <a:ext cx="5486608" cy="3426581"/>
          </a:xfrm>
        </p:spPr>
        <p:txBody>
          <a:bodyPr/>
          <a:lstStyle>
            <a:lvl1pPr marL="0" indent="0">
              <a:buNone/>
              <a:defRPr sz="2207"/>
            </a:lvl1pPr>
            <a:lvl2pPr marL="315285" indent="0">
              <a:buNone/>
              <a:defRPr sz="1931"/>
            </a:lvl2pPr>
            <a:lvl3pPr marL="630570" indent="0">
              <a:buNone/>
              <a:defRPr sz="1655"/>
            </a:lvl3pPr>
            <a:lvl4pPr marL="945855" indent="0">
              <a:buNone/>
              <a:defRPr sz="1379"/>
            </a:lvl4pPr>
            <a:lvl5pPr marL="1261140" indent="0">
              <a:buNone/>
              <a:defRPr sz="1379"/>
            </a:lvl5pPr>
            <a:lvl6pPr marL="1576426" indent="0">
              <a:buNone/>
              <a:defRPr sz="1379"/>
            </a:lvl6pPr>
            <a:lvl7pPr marL="1891711" indent="0">
              <a:buNone/>
              <a:defRPr sz="1379"/>
            </a:lvl7pPr>
            <a:lvl8pPr marL="2206996" indent="0">
              <a:buNone/>
              <a:defRPr sz="1379"/>
            </a:lvl8pPr>
            <a:lvl9pPr marL="2522281" indent="0">
              <a:buNone/>
              <a:defRPr sz="1379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888" y="4468787"/>
            <a:ext cx="5486608" cy="669990"/>
          </a:xfrm>
        </p:spPr>
        <p:txBody>
          <a:bodyPr/>
          <a:lstStyle>
            <a:lvl1pPr marL="0" indent="0">
              <a:buNone/>
              <a:defRPr sz="965"/>
            </a:lvl1pPr>
            <a:lvl2pPr marL="315285" indent="0">
              <a:buNone/>
              <a:defRPr sz="828"/>
            </a:lvl2pPr>
            <a:lvl3pPr marL="630570" indent="0">
              <a:buNone/>
              <a:defRPr sz="690"/>
            </a:lvl3pPr>
            <a:lvl4pPr marL="945855" indent="0">
              <a:buNone/>
              <a:defRPr sz="621"/>
            </a:lvl4pPr>
            <a:lvl5pPr marL="1261140" indent="0">
              <a:buNone/>
              <a:defRPr sz="621"/>
            </a:lvl5pPr>
            <a:lvl6pPr marL="1576426" indent="0">
              <a:buNone/>
              <a:defRPr sz="621"/>
            </a:lvl6pPr>
            <a:lvl7pPr marL="1891711" indent="0">
              <a:buNone/>
              <a:defRPr sz="621"/>
            </a:lvl7pPr>
            <a:lvl8pPr marL="2206996" indent="0">
              <a:buNone/>
              <a:defRPr sz="621"/>
            </a:lvl8pPr>
            <a:lvl9pPr marL="2522281" indent="0">
              <a:buNone/>
              <a:defRPr sz="62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7EEFC33-38F8-48BB-B8D7-171AB97A3311}" type="datetimeFigureOut">
              <a:rPr lang="es-AR" smtClean="0"/>
              <a:pPr>
                <a:defRPr/>
              </a:pPr>
              <a:t>14/01/2016</a:t>
            </a:fld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C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2587F8-2267-47EF-A459-3A9A6226F061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49717879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838" y="228804"/>
            <a:ext cx="8229912" cy="951341"/>
          </a:xfrm>
          <a:prstGeom prst="rect">
            <a:avLst/>
          </a:prstGeo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896722-1970-4C6B-B344-317FD8039AA8}" type="datetimeFigureOut">
              <a:rPr lang="es-AR" smtClean="0"/>
              <a:pPr>
                <a:defRPr/>
              </a:pPr>
              <a:t>14/01/2016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C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D6CA72-AE0E-4ABA-95E3-1DFF589037F2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88636337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30582" y="228804"/>
            <a:ext cx="2057168" cy="4871656"/>
          </a:xfrm>
          <a:prstGeom prst="rect">
            <a:avLst/>
          </a:prstGeo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838" y="228804"/>
            <a:ext cx="6053632" cy="4871656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C81CE19-DB71-4007-80A3-D952A5104D16}" type="datetimeFigureOut">
              <a:rPr lang="es-AR" smtClean="0"/>
              <a:pPr>
                <a:defRPr/>
              </a:pPr>
              <a:t>14/01/2016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C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2349D7-15F2-4808-B8D6-D4A8A3D05187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4694437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81" y="228677"/>
            <a:ext cx="8231030" cy="951707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80" y="1278198"/>
            <a:ext cx="4040889" cy="532691"/>
          </a:xfrm>
        </p:spPr>
        <p:txBody>
          <a:bodyPr anchor="b"/>
          <a:lstStyle>
            <a:lvl1pPr marL="0" indent="0">
              <a:buNone/>
              <a:defRPr sz="1655" b="1"/>
            </a:lvl1pPr>
            <a:lvl2pPr marL="315285" indent="0">
              <a:buNone/>
              <a:defRPr sz="1379" b="1"/>
            </a:lvl2pPr>
            <a:lvl3pPr marL="630570" indent="0">
              <a:buNone/>
              <a:defRPr sz="1241" b="1"/>
            </a:lvl3pPr>
            <a:lvl4pPr marL="945855" indent="0">
              <a:buNone/>
              <a:defRPr sz="1103" b="1"/>
            </a:lvl4pPr>
            <a:lvl5pPr marL="1261140" indent="0">
              <a:buNone/>
              <a:defRPr sz="1103" b="1"/>
            </a:lvl5pPr>
            <a:lvl6pPr marL="1576426" indent="0">
              <a:buNone/>
              <a:defRPr sz="1103" b="1"/>
            </a:lvl6pPr>
            <a:lvl7pPr marL="1891711" indent="0">
              <a:buNone/>
              <a:defRPr sz="1103" b="1"/>
            </a:lvl7pPr>
            <a:lvl8pPr marL="2206996" indent="0">
              <a:buNone/>
              <a:defRPr sz="1103" b="1"/>
            </a:lvl8pPr>
            <a:lvl9pPr marL="2522281" indent="0">
              <a:buNone/>
              <a:defRPr sz="1103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80" y="1810886"/>
            <a:ext cx="4040889" cy="3289996"/>
          </a:xfrm>
        </p:spPr>
        <p:txBody>
          <a:bodyPr/>
          <a:lstStyle>
            <a:lvl1pPr>
              <a:defRPr sz="1655"/>
            </a:lvl1pPr>
            <a:lvl2pPr>
              <a:defRPr sz="1379"/>
            </a:lvl2pPr>
            <a:lvl3pPr>
              <a:defRPr sz="1241"/>
            </a:lvl3pPr>
            <a:lvl4pPr>
              <a:defRPr sz="1103"/>
            </a:lvl4pPr>
            <a:lvl5pPr>
              <a:defRPr sz="1103"/>
            </a:lvl5pPr>
            <a:lvl6pPr>
              <a:defRPr sz="1103"/>
            </a:lvl6pPr>
            <a:lvl7pPr>
              <a:defRPr sz="1103"/>
            </a:lvl7pPr>
            <a:lvl8pPr>
              <a:defRPr sz="1103"/>
            </a:lvl8pPr>
            <a:lvl9pPr>
              <a:defRPr sz="1103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835" y="1278198"/>
            <a:ext cx="4042477" cy="532691"/>
          </a:xfrm>
        </p:spPr>
        <p:txBody>
          <a:bodyPr anchor="b"/>
          <a:lstStyle>
            <a:lvl1pPr marL="0" indent="0">
              <a:buNone/>
              <a:defRPr sz="1655" b="1"/>
            </a:lvl1pPr>
            <a:lvl2pPr marL="315285" indent="0">
              <a:buNone/>
              <a:defRPr sz="1379" b="1"/>
            </a:lvl2pPr>
            <a:lvl3pPr marL="630570" indent="0">
              <a:buNone/>
              <a:defRPr sz="1241" b="1"/>
            </a:lvl3pPr>
            <a:lvl4pPr marL="945855" indent="0">
              <a:buNone/>
              <a:defRPr sz="1103" b="1"/>
            </a:lvl4pPr>
            <a:lvl5pPr marL="1261140" indent="0">
              <a:buNone/>
              <a:defRPr sz="1103" b="1"/>
            </a:lvl5pPr>
            <a:lvl6pPr marL="1576426" indent="0">
              <a:buNone/>
              <a:defRPr sz="1103" b="1"/>
            </a:lvl6pPr>
            <a:lvl7pPr marL="1891711" indent="0">
              <a:buNone/>
              <a:defRPr sz="1103" b="1"/>
            </a:lvl7pPr>
            <a:lvl8pPr marL="2206996" indent="0">
              <a:buNone/>
              <a:defRPr sz="1103" b="1"/>
            </a:lvl8pPr>
            <a:lvl9pPr marL="2522281" indent="0">
              <a:buNone/>
              <a:defRPr sz="1103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835" y="1810886"/>
            <a:ext cx="4042477" cy="3289996"/>
          </a:xfrm>
        </p:spPr>
        <p:txBody>
          <a:bodyPr/>
          <a:lstStyle>
            <a:lvl1pPr>
              <a:defRPr sz="1655"/>
            </a:lvl1pPr>
            <a:lvl2pPr>
              <a:defRPr sz="1379"/>
            </a:lvl2pPr>
            <a:lvl3pPr>
              <a:defRPr sz="1241"/>
            </a:lvl3pPr>
            <a:lvl4pPr>
              <a:defRPr sz="1103"/>
            </a:lvl4pPr>
            <a:lvl5pPr>
              <a:defRPr sz="1103"/>
            </a:lvl5pPr>
            <a:lvl6pPr>
              <a:defRPr sz="1103"/>
            </a:lvl6pPr>
            <a:lvl7pPr>
              <a:defRPr sz="1103"/>
            </a:lvl7pPr>
            <a:lvl8pPr>
              <a:defRPr sz="1103"/>
            </a:lvl8pPr>
            <a:lvl9pPr>
              <a:defRPr sz="1103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D31620-2B0F-40EA-B6B7-284F98116141}" type="datetimeFigureOut">
              <a:rPr lang="es-AR" smtClean="0"/>
              <a:pPr>
                <a:defRPr/>
              </a:pPr>
              <a:t>14/01/2016</a:t>
            </a:fld>
            <a:endParaRPr lang="es-AR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C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AB722-F5E4-44DB-886D-65915D00BC52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9881559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A27751-FEC5-42AE-86E6-D58111945AA1}" type="datetimeFigureOut">
              <a:rPr lang="es-AR" smtClean="0"/>
              <a:pPr>
                <a:defRPr/>
              </a:pPr>
              <a:t>14/01/2016</a:t>
            </a:fld>
            <a:endParaRPr lang="es-AR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C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56B8F1-5176-4325-A6D2-2807AAA58220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6330333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BDBAD-40AE-4E85-98FF-931009E2BC06}" type="datetimeFigureOut">
              <a:rPr lang="es-AR" smtClean="0"/>
              <a:pPr>
                <a:defRPr/>
              </a:pPr>
              <a:t>14/01/2016</a:t>
            </a:fld>
            <a:endParaRPr lang="es-AR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C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33FC9-27C5-4A47-84A2-AC97E07AE36F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285780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80" y="227352"/>
            <a:ext cx="3008836" cy="967568"/>
          </a:xfrm>
        </p:spPr>
        <p:txBody>
          <a:bodyPr anchor="b"/>
          <a:lstStyle>
            <a:lvl1pPr algn="l">
              <a:defRPr sz="1379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673" y="227353"/>
            <a:ext cx="5112638" cy="4873530"/>
          </a:xfrm>
        </p:spPr>
        <p:txBody>
          <a:bodyPr/>
          <a:lstStyle>
            <a:lvl1pPr>
              <a:defRPr sz="2207"/>
            </a:lvl1pPr>
            <a:lvl2pPr>
              <a:defRPr sz="1931"/>
            </a:lvl2pPr>
            <a:lvl3pPr>
              <a:defRPr sz="1655"/>
            </a:lvl3pPr>
            <a:lvl4pPr>
              <a:defRPr sz="1379"/>
            </a:lvl4pPr>
            <a:lvl5pPr>
              <a:defRPr sz="1379"/>
            </a:lvl5pPr>
            <a:lvl6pPr>
              <a:defRPr sz="1379"/>
            </a:lvl6pPr>
            <a:lvl7pPr>
              <a:defRPr sz="1379"/>
            </a:lvl7pPr>
            <a:lvl8pPr>
              <a:defRPr sz="1379"/>
            </a:lvl8pPr>
            <a:lvl9pPr>
              <a:defRPr sz="1379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80" y="1194921"/>
            <a:ext cx="3008836" cy="3905962"/>
          </a:xfrm>
        </p:spPr>
        <p:txBody>
          <a:bodyPr/>
          <a:lstStyle>
            <a:lvl1pPr marL="0" indent="0">
              <a:buNone/>
              <a:defRPr sz="965"/>
            </a:lvl1pPr>
            <a:lvl2pPr marL="315285" indent="0">
              <a:buNone/>
              <a:defRPr sz="828"/>
            </a:lvl2pPr>
            <a:lvl3pPr marL="630570" indent="0">
              <a:buNone/>
              <a:defRPr sz="690"/>
            </a:lvl3pPr>
            <a:lvl4pPr marL="945855" indent="0">
              <a:buNone/>
              <a:defRPr sz="621"/>
            </a:lvl4pPr>
            <a:lvl5pPr marL="1261140" indent="0">
              <a:buNone/>
              <a:defRPr sz="621"/>
            </a:lvl5pPr>
            <a:lvl6pPr marL="1576426" indent="0">
              <a:buNone/>
              <a:defRPr sz="621"/>
            </a:lvl6pPr>
            <a:lvl7pPr marL="1891711" indent="0">
              <a:buNone/>
              <a:defRPr sz="621"/>
            </a:lvl7pPr>
            <a:lvl8pPr marL="2206996" indent="0">
              <a:buNone/>
              <a:defRPr sz="621"/>
            </a:lvl8pPr>
            <a:lvl9pPr marL="2522281" indent="0">
              <a:buNone/>
              <a:defRPr sz="62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F2435A-F170-40DA-A06D-DD199DF68CBC}" type="datetimeFigureOut">
              <a:rPr lang="es-AR" smtClean="0"/>
              <a:pPr>
                <a:defRPr/>
              </a:pPr>
              <a:t>14/01/2016</a:t>
            </a:fld>
            <a:endParaRPr lang="es-AR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C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D687CA-441D-4752-9E52-F8331727E6C5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6833227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600" y="3997167"/>
            <a:ext cx="5487353" cy="471888"/>
          </a:xfrm>
        </p:spPr>
        <p:txBody>
          <a:bodyPr anchor="b"/>
          <a:lstStyle>
            <a:lvl1pPr algn="l">
              <a:defRPr sz="1379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600" y="510220"/>
            <a:ext cx="5487353" cy="3426143"/>
          </a:xfrm>
        </p:spPr>
        <p:txBody>
          <a:bodyPr rtlCol="0">
            <a:normAutofit/>
          </a:bodyPr>
          <a:lstStyle>
            <a:lvl1pPr marL="0" indent="0">
              <a:buNone/>
              <a:defRPr sz="2207"/>
            </a:lvl1pPr>
            <a:lvl2pPr marL="315285" indent="0">
              <a:buNone/>
              <a:defRPr sz="1931"/>
            </a:lvl2pPr>
            <a:lvl3pPr marL="630570" indent="0">
              <a:buNone/>
              <a:defRPr sz="1655"/>
            </a:lvl3pPr>
            <a:lvl4pPr marL="945855" indent="0">
              <a:buNone/>
              <a:defRPr sz="1379"/>
            </a:lvl4pPr>
            <a:lvl5pPr marL="1261140" indent="0">
              <a:buNone/>
              <a:defRPr sz="1379"/>
            </a:lvl5pPr>
            <a:lvl6pPr marL="1576426" indent="0">
              <a:buNone/>
              <a:defRPr sz="1379"/>
            </a:lvl6pPr>
            <a:lvl7pPr marL="1891711" indent="0">
              <a:buNone/>
              <a:defRPr sz="1379"/>
            </a:lvl7pPr>
            <a:lvl8pPr marL="2206996" indent="0">
              <a:buNone/>
              <a:defRPr sz="1379"/>
            </a:lvl8pPr>
            <a:lvl9pPr marL="2522281" indent="0">
              <a:buNone/>
              <a:defRPr sz="1379"/>
            </a:lvl9pPr>
          </a:lstStyle>
          <a:p>
            <a:pPr lvl="0"/>
            <a:r>
              <a:rPr lang="es-ES_tradnl" noProof="0" smtClean="0"/>
              <a:t>Arrastre la imagen al marcador de posición o haga clic en el icono para agregar</a:t>
            </a:r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600" y="4469055"/>
            <a:ext cx="5487353" cy="670159"/>
          </a:xfrm>
        </p:spPr>
        <p:txBody>
          <a:bodyPr/>
          <a:lstStyle>
            <a:lvl1pPr marL="0" indent="0">
              <a:buNone/>
              <a:defRPr sz="965"/>
            </a:lvl1pPr>
            <a:lvl2pPr marL="315285" indent="0">
              <a:buNone/>
              <a:defRPr sz="828"/>
            </a:lvl2pPr>
            <a:lvl3pPr marL="630570" indent="0">
              <a:buNone/>
              <a:defRPr sz="690"/>
            </a:lvl3pPr>
            <a:lvl4pPr marL="945855" indent="0">
              <a:buNone/>
              <a:defRPr sz="621"/>
            </a:lvl4pPr>
            <a:lvl5pPr marL="1261140" indent="0">
              <a:buNone/>
              <a:defRPr sz="621"/>
            </a:lvl5pPr>
            <a:lvl6pPr marL="1576426" indent="0">
              <a:buNone/>
              <a:defRPr sz="621"/>
            </a:lvl6pPr>
            <a:lvl7pPr marL="1891711" indent="0">
              <a:buNone/>
              <a:defRPr sz="621"/>
            </a:lvl7pPr>
            <a:lvl8pPr marL="2206996" indent="0">
              <a:buNone/>
              <a:defRPr sz="621"/>
            </a:lvl8pPr>
            <a:lvl9pPr marL="2522281" indent="0">
              <a:buNone/>
              <a:defRPr sz="62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EFC33-38F8-48BB-B8D7-171AB97A3311}" type="datetimeFigureOut">
              <a:rPr lang="es-AR" smtClean="0"/>
              <a:pPr>
                <a:defRPr/>
              </a:pPr>
              <a:t>14/01/2016</a:t>
            </a:fld>
            <a:endParaRPr lang="es-AR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C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2587F8-2267-47EF-A459-3A9A6226F061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6793754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838" y="228804"/>
            <a:ext cx="8229912" cy="951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título del patrón</a:t>
            </a:r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838" y="1332317"/>
            <a:ext cx="8229912" cy="3768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838" y="5292042"/>
            <a:ext cx="2132853" cy="3043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828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44989EEC-8BC0-40F8-868E-D16886B568EF}" type="datetimeFigureOut">
              <a:rPr lang="es-AR" smtClean="0"/>
              <a:pPr>
                <a:defRPr/>
              </a:pPr>
              <a:t>14/01/2016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15" y="5292042"/>
            <a:ext cx="2897158" cy="3043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828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4897" y="5292042"/>
            <a:ext cx="2132853" cy="3043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828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435E3E65-A40D-4DB6-8836-75C41398DBA2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668349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034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034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034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034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034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315285" algn="ctr" rtl="0" eaLnBrk="1" fontAlgn="base" hangingPunct="1">
        <a:spcBef>
          <a:spcPct val="0"/>
        </a:spcBef>
        <a:spcAft>
          <a:spcPct val="0"/>
        </a:spcAft>
        <a:defRPr sz="3034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630570" algn="ctr" rtl="0" eaLnBrk="1" fontAlgn="base" hangingPunct="1">
        <a:spcBef>
          <a:spcPct val="0"/>
        </a:spcBef>
        <a:spcAft>
          <a:spcPct val="0"/>
        </a:spcAft>
        <a:defRPr sz="3034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945855" algn="ctr" rtl="0" eaLnBrk="1" fontAlgn="base" hangingPunct="1">
        <a:spcBef>
          <a:spcPct val="0"/>
        </a:spcBef>
        <a:spcAft>
          <a:spcPct val="0"/>
        </a:spcAft>
        <a:defRPr sz="3034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261140" algn="ctr" rtl="0" eaLnBrk="1" fontAlgn="base" hangingPunct="1">
        <a:spcBef>
          <a:spcPct val="0"/>
        </a:spcBef>
        <a:spcAft>
          <a:spcPct val="0"/>
        </a:spcAft>
        <a:defRPr sz="3034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236464" indent="-23646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07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512338" indent="-197053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931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788213" indent="-157643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1655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103498" indent="-157643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379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1418783" indent="-157643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379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1734068" indent="-157643" algn="l" defTabSz="630570" rtl="0" eaLnBrk="1" latinLnBrk="0" hangingPunct="1">
        <a:spcBef>
          <a:spcPct val="20000"/>
        </a:spcBef>
        <a:buFont typeface="Arial" pitchFamily="34" charset="0"/>
        <a:buChar char="•"/>
        <a:defRPr sz="1379" kern="1200">
          <a:solidFill>
            <a:schemeClr val="tx1"/>
          </a:solidFill>
          <a:latin typeface="+mn-lt"/>
          <a:ea typeface="+mn-ea"/>
          <a:cs typeface="+mn-cs"/>
        </a:defRPr>
      </a:lvl6pPr>
      <a:lvl7pPr marL="2049353" indent="-157643" algn="l" defTabSz="630570" rtl="0" eaLnBrk="1" latinLnBrk="0" hangingPunct="1">
        <a:spcBef>
          <a:spcPct val="20000"/>
        </a:spcBef>
        <a:buFont typeface="Arial" pitchFamily="34" charset="0"/>
        <a:buChar char="•"/>
        <a:defRPr sz="1379" kern="1200">
          <a:solidFill>
            <a:schemeClr val="tx1"/>
          </a:solidFill>
          <a:latin typeface="+mn-lt"/>
          <a:ea typeface="+mn-ea"/>
          <a:cs typeface="+mn-cs"/>
        </a:defRPr>
      </a:lvl7pPr>
      <a:lvl8pPr marL="2364638" indent="-157643" algn="l" defTabSz="630570" rtl="0" eaLnBrk="1" latinLnBrk="0" hangingPunct="1">
        <a:spcBef>
          <a:spcPct val="20000"/>
        </a:spcBef>
        <a:buFont typeface="Arial" pitchFamily="34" charset="0"/>
        <a:buChar char="•"/>
        <a:defRPr sz="1379" kern="1200">
          <a:solidFill>
            <a:schemeClr val="tx1"/>
          </a:solidFill>
          <a:latin typeface="+mn-lt"/>
          <a:ea typeface="+mn-ea"/>
          <a:cs typeface="+mn-cs"/>
        </a:defRPr>
      </a:lvl8pPr>
      <a:lvl9pPr marL="2679924" indent="-157643" algn="l" defTabSz="630570" rtl="0" eaLnBrk="1" latinLnBrk="0" hangingPunct="1">
        <a:spcBef>
          <a:spcPct val="20000"/>
        </a:spcBef>
        <a:buFont typeface="Arial" pitchFamily="34" charset="0"/>
        <a:buChar char="•"/>
        <a:defRPr sz="137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630570" rtl="0" eaLnBrk="1" latinLnBrk="0" hangingPunct="1">
        <a:defRPr sz="1241" kern="1200">
          <a:solidFill>
            <a:schemeClr val="tx1"/>
          </a:solidFill>
          <a:latin typeface="+mn-lt"/>
          <a:ea typeface="+mn-ea"/>
          <a:cs typeface="+mn-cs"/>
        </a:defRPr>
      </a:lvl1pPr>
      <a:lvl2pPr marL="315285" algn="l" defTabSz="630570" rtl="0" eaLnBrk="1" latinLnBrk="0" hangingPunct="1">
        <a:defRPr sz="1241" kern="1200">
          <a:solidFill>
            <a:schemeClr val="tx1"/>
          </a:solidFill>
          <a:latin typeface="+mn-lt"/>
          <a:ea typeface="+mn-ea"/>
          <a:cs typeface="+mn-cs"/>
        </a:defRPr>
      </a:lvl2pPr>
      <a:lvl3pPr marL="630570" algn="l" defTabSz="630570" rtl="0" eaLnBrk="1" latinLnBrk="0" hangingPunct="1">
        <a:defRPr sz="1241" kern="1200">
          <a:solidFill>
            <a:schemeClr val="tx1"/>
          </a:solidFill>
          <a:latin typeface="+mn-lt"/>
          <a:ea typeface="+mn-ea"/>
          <a:cs typeface="+mn-cs"/>
        </a:defRPr>
      </a:lvl3pPr>
      <a:lvl4pPr marL="945855" algn="l" defTabSz="630570" rtl="0" eaLnBrk="1" latinLnBrk="0" hangingPunct="1">
        <a:defRPr sz="1241" kern="1200">
          <a:solidFill>
            <a:schemeClr val="tx1"/>
          </a:solidFill>
          <a:latin typeface="+mn-lt"/>
          <a:ea typeface="+mn-ea"/>
          <a:cs typeface="+mn-cs"/>
        </a:defRPr>
      </a:lvl4pPr>
      <a:lvl5pPr marL="1261140" algn="l" defTabSz="630570" rtl="0" eaLnBrk="1" latinLnBrk="0" hangingPunct="1">
        <a:defRPr sz="1241" kern="1200">
          <a:solidFill>
            <a:schemeClr val="tx1"/>
          </a:solidFill>
          <a:latin typeface="+mn-lt"/>
          <a:ea typeface="+mn-ea"/>
          <a:cs typeface="+mn-cs"/>
        </a:defRPr>
      </a:lvl5pPr>
      <a:lvl6pPr marL="1576426" algn="l" defTabSz="630570" rtl="0" eaLnBrk="1" latinLnBrk="0" hangingPunct="1">
        <a:defRPr sz="1241" kern="1200">
          <a:solidFill>
            <a:schemeClr val="tx1"/>
          </a:solidFill>
          <a:latin typeface="+mn-lt"/>
          <a:ea typeface="+mn-ea"/>
          <a:cs typeface="+mn-cs"/>
        </a:defRPr>
      </a:lvl6pPr>
      <a:lvl7pPr marL="1891711" algn="l" defTabSz="630570" rtl="0" eaLnBrk="1" latinLnBrk="0" hangingPunct="1">
        <a:defRPr sz="1241" kern="1200">
          <a:solidFill>
            <a:schemeClr val="tx1"/>
          </a:solidFill>
          <a:latin typeface="+mn-lt"/>
          <a:ea typeface="+mn-ea"/>
          <a:cs typeface="+mn-cs"/>
        </a:defRPr>
      </a:lvl7pPr>
      <a:lvl8pPr marL="2206996" algn="l" defTabSz="630570" rtl="0" eaLnBrk="1" latinLnBrk="0" hangingPunct="1">
        <a:defRPr sz="1241" kern="1200">
          <a:solidFill>
            <a:schemeClr val="tx1"/>
          </a:solidFill>
          <a:latin typeface="+mn-lt"/>
          <a:ea typeface="+mn-ea"/>
          <a:cs typeface="+mn-cs"/>
        </a:defRPr>
      </a:lvl8pPr>
      <a:lvl9pPr marL="2522281" algn="l" defTabSz="630570" rtl="0" eaLnBrk="1" latinLnBrk="0" hangingPunct="1">
        <a:defRPr sz="124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838" y="228804"/>
            <a:ext cx="8229912" cy="951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título del patrón</a:t>
            </a:r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838" y="1332317"/>
            <a:ext cx="8229912" cy="3768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838" y="5292042"/>
            <a:ext cx="2132853" cy="3043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828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44989EEC-8BC0-40F8-868E-D16886B568EF}" type="datetimeFigureOut">
              <a:rPr lang="es-AR" smtClean="0"/>
              <a:pPr>
                <a:defRPr/>
              </a:pPr>
              <a:t>14/01/2016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15" y="5292042"/>
            <a:ext cx="2897158" cy="3043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828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4897" y="5292042"/>
            <a:ext cx="2132853" cy="3043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828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435E3E65-A40D-4DB6-8836-75C41398DBA2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924715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034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034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034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034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034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315285" algn="ctr" rtl="0" eaLnBrk="1" fontAlgn="base" hangingPunct="1">
        <a:spcBef>
          <a:spcPct val="0"/>
        </a:spcBef>
        <a:spcAft>
          <a:spcPct val="0"/>
        </a:spcAft>
        <a:defRPr sz="3034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630570" algn="ctr" rtl="0" eaLnBrk="1" fontAlgn="base" hangingPunct="1">
        <a:spcBef>
          <a:spcPct val="0"/>
        </a:spcBef>
        <a:spcAft>
          <a:spcPct val="0"/>
        </a:spcAft>
        <a:defRPr sz="3034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945855" algn="ctr" rtl="0" eaLnBrk="1" fontAlgn="base" hangingPunct="1">
        <a:spcBef>
          <a:spcPct val="0"/>
        </a:spcBef>
        <a:spcAft>
          <a:spcPct val="0"/>
        </a:spcAft>
        <a:defRPr sz="3034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261140" algn="ctr" rtl="0" eaLnBrk="1" fontAlgn="base" hangingPunct="1">
        <a:spcBef>
          <a:spcPct val="0"/>
        </a:spcBef>
        <a:spcAft>
          <a:spcPct val="0"/>
        </a:spcAft>
        <a:defRPr sz="3034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236464" indent="-23646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07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512338" indent="-197053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931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788213" indent="-157643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1655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103498" indent="-157643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379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1418783" indent="-157643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379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1734068" indent="-157643" algn="l" defTabSz="630570" rtl="0" eaLnBrk="1" latinLnBrk="0" hangingPunct="1">
        <a:spcBef>
          <a:spcPct val="20000"/>
        </a:spcBef>
        <a:buFont typeface="Arial" pitchFamily="34" charset="0"/>
        <a:buChar char="•"/>
        <a:defRPr sz="1379" kern="1200">
          <a:solidFill>
            <a:schemeClr val="tx1"/>
          </a:solidFill>
          <a:latin typeface="+mn-lt"/>
          <a:ea typeface="+mn-ea"/>
          <a:cs typeface="+mn-cs"/>
        </a:defRPr>
      </a:lvl6pPr>
      <a:lvl7pPr marL="2049353" indent="-157643" algn="l" defTabSz="630570" rtl="0" eaLnBrk="1" latinLnBrk="0" hangingPunct="1">
        <a:spcBef>
          <a:spcPct val="20000"/>
        </a:spcBef>
        <a:buFont typeface="Arial" pitchFamily="34" charset="0"/>
        <a:buChar char="•"/>
        <a:defRPr sz="1379" kern="1200">
          <a:solidFill>
            <a:schemeClr val="tx1"/>
          </a:solidFill>
          <a:latin typeface="+mn-lt"/>
          <a:ea typeface="+mn-ea"/>
          <a:cs typeface="+mn-cs"/>
        </a:defRPr>
      </a:lvl7pPr>
      <a:lvl8pPr marL="2364638" indent="-157643" algn="l" defTabSz="630570" rtl="0" eaLnBrk="1" latinLnBrk="0" hangingPunct="1">
        <a:spcBef>
          <a:spcPct val="20000"/>
        </a:spcBef>
        <a:buFont typeface="Arial" pitchFamily="34" charset="0"/>
        <a:buChar char="•"/>
        <a:defRPr sz="1379" kern="1200">
          <a:solidFill>
            <a:schemeClr val="tx1"/>
          </a:solidFill>
          <a:latin typeface="+mn-lt"/>
          <a:ea typeface="+mn-ea"/>
          <a:cs typeface="+mn-cs"/>
        </a:defRPr>
      </a:lvl8pPr>
      <a:lvl9pPr marL="2679924" indent="-157643" algn="l" defTabSz="630570" rtl="0" eaLnBrk="1" latinLnBrk="0" hangingPunct="1">
        <a:spcBef>
          <a:spcPct val="20000"/>
        </a:spcBef>
        <a:buFont typeface="Arial" pitchFamily="34" charset="0"/>
        <a:buChar char="•"/>
        <a:defRPr sz="137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630570" rtl="0" eaLnBrk="1" latinLnBrk="0" hangingPunct="1">
        <a:defRPr sz="1241" kern="1200">
          <a:solidFill>
            <a:schemeClr val="tx1"/>
          </a:solidFill>
          <a:latin typeface="+mn-lt"/>
          <a:ea typeface="+mn-ea"/>
          <a:cs typeface="+mn-cs"/>
        </a:defRPr>
      </a:lvl1pPr>
      <a:lvl2pPr marL="315285" algn="l" defTabSz="630570" rtl="0" eaLnBrk="1" latinLnBrk="0" hangingPunct="1">
        <a:defRPr sz="1241" kern="1200">
          <a:solidFill>
            <a:schemeClr val="tx1"/>
          </a:solidFill>
          <a:latin typeface="+mn-lt"/>
          <a:ea typeface="+mn-ea"/>
          <a:cs typeface="+mn-cs"/>
        </a:defRPr>
      </a:lvl2pPr>
      <a:lvl3pPr marL="630570" algn="l" defTabSz="630570" rtl="0" eaLnBrk="1" latinLnBrk="0" hangingPunct="1">
        <a:defRPr sz="1241" kern="1200">
          <a:solidFill>
            <a:schemeClr val="tx1"/>
          </a:solidFill>
          <a:latin typeface="+mn-lt"/>
          <a:ea typeface="+mn-ea"/>
          <a:cs typeface="+mn-cs"/>
        </a:defRPr>
      </a:lvl3pPr>
      <a:lvl4pPr marL="945855" algn="l" defTabSz="630570" rtl="0" eaLnBrk="1" latinLnBrk="0" hangingPunct="1">
        <a:defRPr sz="1241" kern="1200">
          <a:solidFill>
            <a:schemeClr val="tx1"/>
          </a:solidFill>
          <a:latin typeface="+mn-lt"/>
          <a:ea typeface="+mn-ea"/>
          <a:cs typeface="+mn-cs"/>
        </a:defRPr>
      </a:lvl4pPr>
      <a:lvl5pPr marL="1261140" algn="l" defTabSz="630570" rtl="0" eaLnBrk="1" latinLnBrk="0" hangingPunct="1">
        <a:defRPr sz="1241" kern="1200">
          <a:solidFill>
            <a:schemeClr val="tx1"/>
          </a:solidFill>
          <a:latin typeface="+mn-lt"/>
          <a:ea typeface="+mn-ea"/>
          <a:cs typeface="+mn-cs"/>
        </a:defRPr>
      </a:lvl5pPr>
      <a:lvl6pPr marL="1576426" algn="l" defTabSz="630570" rtl="0" eaLnBrk="1" latinLnBrk="0" hangingPunct="1">
        <a:defRPr sz="1241" kern="1200">
          <a:solidFill>
            <a:schemeClr val="tx1"/>
          </a:solidFill>
          <a:latin typeface="+mn-lt"/>
          <a:ea typeface="+mn-ea"/>
          <a:cs typeface="+mn-cs"/>
        </a:defRPr>
      </a:lvl6pPr>
      <a:lvl7pPr marL="1891711" algn="l" defTabSz="630570" rtl="0" eaLnBrk="1" latinLnBrk="0" hangingPunct="1">
        <a:defRPr sz="1241" kern="1200">
          <a:solidFill>
            <a:schemeClr val="tx1"/>
          </a:solidFill>
          <a:latin typeface="+mn-lt"/>
          <a:ea typeface="+mn-ea"/>
          <a:cs typeface="+mn-cs"/>
        </a:defRPr>
      </a:lvl7pPr>
      <a:lvl8pPr marL="2206996" algn="l" defTabSz="630570" rtl="0" eaLnBrk="1" latinLnBrk="0" hangingPunct="1">
        <a:defRPr sz="1241" kern="1200">
          <a:solidFill>
            <a:schemeClr val="tx1"/>
          </a:solidFill>
          <a:latin typeface="+mn-lt"/>
          <a:ea typeface="+mn-ea"/>
          <a:cs typeface="+mn-cs"/>
        </a:defRPr>
      </a:lvl8pPr>
      <a:lvl9pPr marL="2522281" algn="l" defTabSz="630570" rtl="0" eaLnBrk="1" latinLnBrk="0" hangingPunct="1">
        <a:defRPr sz="124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838" y="228804"/>
            <a:ext cx="8229912" cy="951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título del patrón</a:t>
            </a:r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838" y="1332317"/>
            <a:ext cx="8229912" cy="3768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838" y="5292042"/>
            <a:ext cx="2132853" cy="3043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828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44989EEC-8BC0-40F8-868E-D16886B568EF}" type="datetimeFigureOut">
              <a:rPr lang="es-AR" smtClean="0"/>
              <a:pPr>
                <a:defRPr/>
              </a:pPr>
              <a:t>14/01/2016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15" y="5292042"/>
            <a:ext cx="2897158" cy="3043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828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4897" y="5292042"/>
            <a:ext cx="2132853" cy="3043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828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435E3E65-A40D-4DB6-8836-75C41398DBA2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397015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034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034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034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034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034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315285" algn="ctr" rtl="0" eaLnBrk="1" fontAlgn="base" hangingPunct="1">
        <a:spcBef>
          <a:spcPct val="0"/>
        </a:spcBef>
        <a:spcAft>
          <a:spcPct val="0"/>
        </a:spcAft>
        <a:defRPr sz="3034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630570" algn="ctr" rtl="0" eaLnBrk="1" fontAlgn="base" hangingPunct="1">
        <a:spcBef>
          <a:spcPct val="0"/>
        </a:spcBef>
        <a:spcAft>
          <a:spcPct val="0"/>
        </a:spcAft>
        <a:defRPr sz="3034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945855" algn="ctr" rtl="0" eaLnBrk="1" fontAlgn="base" hangingPunct="1">
        <a:spcBef>
          <a:spcPct val="0"/>
        </a:spcBef>
        <a:spcAft>
          <a:spcPct val="0"/>
        </a:spcAft>
        <a:defRPr sz="3034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261140" algn="ctr" rtl="0" eaLnBrk="1" fontAlgn="base" hangingPunct="1">
        <a:spcBef>
          <a:spcPct val="0"/>
        </a:spcBef>
        <a:spcAft>
          <a:spcPct val="0"/>
        </a:spcAft>
        <a:defRPr sz="3034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236464" indent="-23646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07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512338" indent="-197053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931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788213" indent="-157643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1655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103498" indent="-157643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379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1418783" indent="-157643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379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1734068" indent="-157643" algn="l" defTabSz="630570" rtl="0" eaLnBrk="1" latinLnBrk="0" hangingPunct="1">
        <a:spcBef>
          <a:spcPct val="20000"/>
        </a:spcBef>
        <a:buFont typeface="Arial" pitchFamily="34" charset="0"/>
        <a:buChar char="•"/>
        <a:defRPr sz="1379" kern="1200">
          <a:solidFill>
            <a:schemeClr val="tx1"/>
          </a:solidFill>
          <a:latin typeface="+mn-lt"/>
          <a:ea typeface="+mn-ea"/>
          <a:cs typeface="+mn-cs"/>
        </a:defRPr>
      </a:lvl6pPr>
      <a:lvl7pPr marL="2049353" indent="-157643" algn="l" defTabSz="630570" rtl="0" eaLnBrk="1" latinLnBrk="0" hangingPunct="1">
        <a:spcBef>
          <a:spcPct val="20000"/>
        </a:spcBef>
        <a:buFont typeface="Arial" pitchFamily="34" charset="0"/>
        <a:buChar char="•"/>
        <a:defRPr sz="1379" kern="1200">
          <a:solidFill>
            <a:schemeClr val="tx1"/>
          </a:solidFill>
          <a:latin typeface="+mn-lt"/>
          <a:ea typeface="+mn-ea"/>
          <a:cs typeface="+mn-cs"/>
        </a:defRPr>
      </a:lvl7pPr>
      <a:lvl8pPr marL="2364638" indent="-157643" algn="l" defTabSz="630570" rtl="0" eaLnBrk="1" latinLnBrk="0" hangingPunct="1">
        <a:spcBef>
          <a:spcPct val="20000"/>
        </a:spcBef>
        <a:buFont typeface="Arial" pitchFamily="34" charset="0"/>
        <a:buChar char="•"/>
        <a:defRPr sz="1379" kern="1200">
          <a:solidFill>
            <a:schemeClr val="tx1"/>
          </a:solidFill>
          <a:latin typeface="+mn-lt"/>
          <a:ea typeface="+mn-ea"/>
          <a:cs typeface="+mn-cs"/>
        </a:defRPr>
      </a:lvl8pPr>
      <a:lvl9pPr marL="2679924" indent="-157643" algn="l" defTabSz="630570" rtl="0" eaLnBrk="1" latinLnBrk="0" hangingPunct="1">
        <a:spcBef>
          <a:spcPct val="20000"/>
        </a:spcBef>
        <a:buFont typeface="Arial" pitchFamily="34" charset="0"/>
        <a:buChar char="•"/>
        <a:defRPr sz="137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630570" rtl="0" eaLnBrk="1" latinLnBrk="0" hangingPunct="1">
        <a:defRPr sz="1241" kern="1200">
          <a:solidFill>
            <a:schemeClr val="tx1"/>
          </a:solidFill>
          <a:latin typeface="+mn-lt"/>
          <a:ea typeface="+mn-ea"/>
          <a:cs typeface="+mn-cs"/>
        </a:defRPr>
      </a:lvl1pPr>
      <a:lvl2pPr marL="315285" algn="l" defTabSz="630570" rtl="0" eaLnBrk="1" latinLnBrk="0" hangingPunct="1">
        <a:defRPr sz="1241" kern="1200">
          <a:solidFill>
            <a:schemeClr val="tx1"/>
          </a:solidFill>
          <a:latin typeface="+mn-lt"/>
          <a:ea typeface="+mn-ea"/>
          <a:cs typeface="+mn-cs"/>
        </a:defRPr>
      </a:lvl2pPr>
      <a:lvl3pPr marL="630570" algn="l" defTabSz="630570" rtl="0" eaLnBrk="1" latinLnBrk="0" hangingPunct="1">
        <a:defRPr sz="1241" kern="1200">
          <a:solidFill>
            <a:schemeClr val="tx1"/>
          </a:solidFill>
          <a:latin typeface="+mn-lt"/>
          <a:ea typeface="+mn-ea"/>
          <a:cs typeface="+mn-cs"/>
        </a:defRPr>
      </a:lvl3pPr>
      <a:lvl4pPr marL="945855" algn="l" defTabSz="630570" rtl="0" eaLnBrk="1" latinLnBrk="0" hangingPunct="1">
        <a:defRPr sz="1241" kern="1200">
          <a:solidFill>
            <a:schemeClr val="tx1"/>
          </a:solidFill>
          <a:latin typeface="+mn-lt"/>
          <a:ea typeface="+mn-ea"/>
          <a:cs typeface="+mn-cs"/>
        </a:defRPr>
      </a:lvl4pPr>
      <a:lvl5pPr marL="1261140" algn="l" defTabSz="630570" rtl="0" eaLnBrk="1" latinLnBrk="0" hangingPunct="1">
        <a:defRPr sz="1241" kern="1200">
          <a:solidFill>
            <a:schemeClr val="tx1"/>
          </a:solidFill>
          <a:latin typeface="+mn-lt"/>
          <a:ea typeface="+mn-ea"/>
          <a:cs typeface="+mn-cs"/>
        </a:defRPr>
      </a:lvl5pPr>
      <a:lvl6pPr marL="1576426" algn="l" defTabSz="630570" rtl="0" eaLnBrk="1" latinLnBrk="0" hangingPunct="1">
        <a:defRPr sz="1241" kern="1200">
          <a:solidFill>
            <a:schemeClr val="tx1"/>
          </a:solidFill>
          <a:latin typeface="+mn-lt"/>
          <a:ea typeface="+mn-ea"/>
          <a:cs typeface="+mn-cs"/>
        </a:defRPr>
      </a:lvl6pPr>
      <a:lvl7pPr marL="1891711" algn="l" defTabSz="630570" rtl="0" eaLnBrk="1" latinLnBrk="0" hangingPunct="1">
        <a:defRPr sz="1241" kern="1200">
          <a:solidFill>
            <a:schemeClr val="tx1"/>
          </a:solidFill>
          <a:latin typeface="+mn-lt"/>
          <a:ea typeface="+mn-ea"/>
          <a:cs typeface="+mn-cs"/>
        </a:defRPr>
      </a:lvl7pPr>
      <a:lvl8pPr marL="2206996" algn="l" defTabSz="630570" rtl="0" eaLnBrk="1" latinLnBrk="0" hangingPunct="1">
        <a:defRPr sz="1241" kern="1200">
          <a:solidFill>
            <a:schemeClr val="tx1"/>
          </a:solidFill>
          <a:latin typeface="+mn-lt"/>
          <a:ea typeface="+mn-ea"/>
          <a:cs typeface="+mn-cs"/>
        </a:defRPr>
      </a:lvl8pPr>
      <a:lvl9pPr marL="2522281" algn="l" defTabSz="630570" rtl="0" eaLnBrk="1" latinLnBrk="0" hangingPunct="1">
        <a:defRPr sz="124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838" y="1332317"/>
            <a:ext cx="8229912" cy="37681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dirty="0" smtClean="0"/>
              <a:t>Haga clic para modificar el estilo de texto del patrón</a:t>
            </a:r>
          </a:p>
          <a:p>
            <a:pPr lvl="1"/>
            <a:r>
              <a:rPr lang="es-ES_tradnl" dirty="0" smtClean="0"/>
              <a:t>Segundo nivel</a:t>
            </a:r>
          </a:p>
          <a:p>
            <a:pPr lvl="2"/>
            <a:r>
              <a:rPr lang="es-ES_tradnl" dirty="0" smtClean="0"/>
              <a:t>Tercer nivel</a:t>
            </a:r>
          </a:p>
          <a:p>
            <a:pPr lvl="3"/>
            <a:r>
              <a:rPr lang="es-ES_tradnl" dirty="0" smtClean="0"/>
              <a:t>Cuarto nivel</a:t>
            </a:r>
          </a:p>
          <a:p>
            <a:pPr lvl="4"/>
            <a:r>
              <a:rPr lang="es-ES_tradnl" dirty="0" smtClean="0"/>
              <a:t>Quinto nivel</a:t>
            </a:r>
            <a:endParaRPr lang="es-ES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838" y="5292042"/>
            <a:ext cx="2132853" cy="3043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4989EEC-8BC0-40F8-868E-D16886B568EF}" type="datetimeFigureOut">
              <a:rPr lang="es-AR" smtClean="0"/>
              <a:pPr>
                <a:defRPr/>
              </a:pPr>
              <a:t>14/01/2016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15" y="5292042"/>
            <a:ext cx="2897158" cy="3043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s-EC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4897" y="5292042"/>
            <a:ext cx="2132853" cy="3043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35E3E65-A40D-4DB6-8836-75C41398DBA2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514" y="-25008"/>
            <a:ext cx="9188284" cy="1500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457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315285" rtl="0" eaLnBrk="1" latinLnBrk="0" hangingPunct="1">
        <a:spcBef>
          <a:spcPct val="0"/>
        </a:spcBef>
        <a:buNone/>
        <a:defRPr sz="303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6464" indent="-236464" algn="l" defTabSz="315285" rtl="0" eaLnBrk="1" latinLnBrk="0" hangingPunct="1">
        <a:spcBef>
          <a:spcPct val="20000"/>
        </a:spcBef>
        <a:buFont typeface="Arial"/>
        <a:buChar char="•"/>
        <a:defRPr sz="2207" kern="1200">
          <a:solidFill>
            <a:schemeClr val="tx1"/>
          </a:solidFill>
          <a:latin typeface="+mn-lt"/>
          <a:ea typeface="+mn-ea"/>
          <a:cs typeface="+mn-cs"/>
        </a:defRPr>
      </a:lvl1pPr>
      <a:lvl2pPr marL="512338" indent="-197053" algn="l" defTabSz="315285" rtl="0" eaLnBrk="1" latinLnBrk="0" hangingPunct="1">
        <a:spcBef>
          <a:spcPct val="20000"/>
        </a:spcBef>
        <a:buFont typeface="Arial"/>
        <a:buChar char="–"/>
        <a:defRPr sz="1931" kern="1200">
          <a:solidFill>
            <a:schemeClr val="tx1"/>
          </a:solidFill>
          <a:latin typeface="+mn-lt"/>
          <a:ea typeface="+mn-ea"/>
          <a:cs typeface="+mn-cs"/>
        </a:defRPr>
      </a:lvl2pPr>
      <a:lvl3pPr marL="788213" indent="-157643" algn="l" defTabSz="315285" rtl="0" eaLnBrk="1" latinLnBrk="0" hangingPunct="1">
        <a:spcBef>
          <a:spcPct val="20000"/>
        </a:spcBef>
        <a:buFont typeface="Arial"/>
        <a:buChar char="•"/>
        <a:defRPr sz="1655" kern="1200">
          <a:solidFill>
            <a:schemeClr val="tx1"/>
          </a:solidFill>
          <a:latin typeface="+mn-lt"/>
          <a:ea typeface="+mn-ea"/>
          <a:cs typeface="+mn-cs"/>
        </a:defRPr>
      </a:lvl3pPr>
      <a:lvl4pPr marL="1103498" indent="-157643" algn="l" defTabSz="315285" rtl="0" eaLnBrk="1" latinLnBrk="0" hangingPunct="1">
        <a:spcBef>
          <a:spcPct val="20000"/>
        </a:spcBef>
        <a:buFont typeface="Arial"/>
        <a:buChar char="–"/>
        <a:defRPr sz="1379" kern="1200">
          <a:solidFill>
            <a:schemeClr val="tx1"/>
          </a:solidFill>
          <a:latin typeface="+mn-lt"/>
          <a:ea typeface="+mn-ea"/>
          <a:cs typeface="+mn-cs"/>
        </a:defRPr>
      </a:lvl4pPr>
      <a:lvl5pPr marL="1418783" indent="-157643" algn="l" defTabSz="315285" rtl="0" eaLnBrk="1" latinLnBrk="0" hangingPunct="1">
        <a:spcBef>
          <a:spcPct val="20000"/>
        </a:spcBef>
        <a:buFont typeface="Arial"/>
        <a:buChar char="»"/>
        <a:defRPr sz="1379" kern="1200">
          <a:solidFill>
            <a:schemeClr val="tx1"/>
          </a:solidFill>
          <a:latin typeface="+mn-lt"/>
          <a:ea typeface="+mn-ea"/>
          <a:cs typeface="+mn-cs"/>
        </a:defRPr>
      </a:lvl5pPr>
      <a:lvl6pPr marL="1734068" indent="-157643" algn="l" defTabSz="315285" rtl="0" eaLnBrk="1" latinLnBrk="0" hangingPunct="1">
        <a:spcBef>
          <a:spcPct val="20000"/>
        </a:spcBef>
        <a:buFont typeface="Arial"/>
        <a:buChar char="•"/>
        <a:defRPr sz="1379" kern="1200">
          <a:solidFill>
            <a:schemeClr val="tx1"/>
          </a:solidFill>
          <a:latin typeface="+mn-lt"/>
          <a:ea typeface="+mn-ea"/>
          <a:cs typeface="+mn-cs"/>
        </a:defRPr>
      </a:lvl6pPr>
      <a:lvl7pPr marL="2049353" indent="-157643" algn="l" defTabSz="315285" rtl="0" eaLnBrk="1" latinLnBrk="0" hangingPunct="1">
        <a:spcBef>
          <a:spcPct val="20000"/>
        </a:spcBef>
        <a:buFont typeface="Arial"/>
        <a:buChar char="•"/>
        <a:defRPr sz="1379" kern="1200">
          <a:solidFill>
            <a:schemeClr val="tx1"/>
          </a:solidFill>
          <a:latin typeface="+mn-lt"/>
          <a:ea typeface="+mn-ea"/>
          <a:cs typeface="+mn-cs"/>
        </a:defRPr>
      </a:lvl7pPr>
      <a:lvl8pPr marL="2364638" indent="-157643" algn="l" defTabSz="315285" rtl="0" eaLnBrk="1" latinLnBrk="0" hangingPunct="1">
        <a:spcBef>
          <a:spcPct val="20000"/>
        </a:spcBef>
        <a:buFont typeface="Arial"/>
        <a:buChar char="•"/>
        <a:defRPr sz="1379" kern="1200">
          <a:solidFill>
            <a:schemeClr val="tx1"/>
          </a:solidFill>
          <a:latin typeface="+mn-lt"/>
          <a:ea typeface="+mn-ea"/>
          <a:cs typeface="+mn-cs"/>
        </a:defRPr>
      </a:lvl8pPr>
      <a:lvl9pPr marL="2679924" indent="-157643" algn="l" defTabSz="315285" rtl="0" eaLnBrk="1" latinLnBrk="0" hangingPunct="1">
        <a:spcBef>
          <a:spcPct val="20000"/>
        </a:spcBef>
        <a:buFont typeface="Arial"/>
        <a:buChar char="•"/>
        <a:defRPr sz="137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315285" rtl="0" eaLnBrk="1" latinLnBrk="0" hangingPunct="1">
        <a:defRPr sz="1241" kern="1200">
          <a:solidFill>
            <a:schemeClr val="tx1"/>
          </a:solidFill>
          <a:latin typeface="+mn-lt"/>
          <a:ea typeface="+mn-ea"/>
          <a:cs typeface="+mn-cs"/>
        </a:defRPr>
      </a:lvl1pPr>
      <a:lvl2pPr marL="315285" algn="l" defTabSz="315285" rtl="0" eaLnBrk="1" latinLnBrk="0" hangingPunct="1">
        <a:defRPr sz="1241" kern="1200">
          <a:solidFill>
            <a:schemeClr val="tx1"/>
          </a:solidFill>
          <a:latin typeface="+mn-lt"/>
          <a:ea typeface="+mn-ea"/>
          <a:cs typeface="+mn-cs"/>
        </a:defRPr>
      </a:lvl2pPr>
      <a:lvl3pPr marL="630570" algn="l" defTabSz="315285" rtl="0" eaLnBrk="1" latinLnBrk="0" hangingPunct="1">
        <a:defRPr sz="1241" kern="1200">
          <a:solidFill>
            <a:schemeClr val="tx1"/>
          </a:solidFill>
          <a:latin typeface="+mn-lt"/>
          <a:ea typeface="+mn-ea"/>
          <a:cs typeface="+mn-cs"/>
        </a:defRPr>
      </a:lvl3pPr>
      <a:lvl4pPr marL="945855" algn="l" defTabSz="315285" rtl="0" eaLnBrk="1" latinLnBrk="0" hangingPunct="1">
        <a:defRPr sz="1241" kern="1200">
          <a:solidFill>
            <a:schemeClr val="tx1"/>
          </a:solidFill>
          <a:latin typeface="+mn-lt"/>
          <a:ea typeface="+mn-ea"/>
          <a:cs typeface="+mn-cs"/>
        </a:defRPr>
      </a:lvl4pPr>
      <a:lvl5pPr marL="1261140" algn="l" defTabSz="315285" rtl="0" eaLnBrk="1" latinLnBrk="0" hangingPunct="1">
        <a:defRPr sz="1241" kern="1200">
          <a:solidFill>
            <a:schemeClr val="tx1"/>
          </a:solidFill>
          <a:latin typeface="+mn-lt"/>
          <a:ea typeface="+mn-ea"/>
          <a:cs typeface="+mn-cs"/>
        </a:defRPr>
      </a:lvl5pPr>
      <a:lvl6pPr marL="1576426" algn="l" defTabSz="315285" rtl="0" eaLnBrk="1" latinLnBrk="0" hangingPunct="1">
        <a:defRPr sz="1241" kern="1200">
          <a:solidFill>
            <a:schemeClr val="tx1"/>
          </a:solidFill>
          <a:latin typeface="+mn-lt"/>
          <a:ea typeface="+mn-ea"/>
          <a:cs typeface="+mn-cs"/>
        </a:defRPr>
      </a:lvl6pPr>
      <a:lvl7pPr marL="1891711" algn="l" defTabSz="315285" rtl="0" eaLnBrk="1" latinLnBrk="0" hangingPunct="1">
        <a:defRPr sz="1241" kern="1200">
          <a:solidFill>
            <a:schemeClr val="tx1"/>
          </a:solidFill>
          <a:latin typeface="+mn-lt"/>
          <a:ea typeface="+mn-ea"/>
          <a:cs typeface="+mn-cs"/>
        </a:defRPr>
      </a:lvl7pPr>
      <a:lvl8pPr marL="2206996" algn="l" defTabSz="315285" rtl="0" eaLnBrk="1" latinLnBrk="0" hangingPunct="1">
        <a:defRPr sz="1241" kern="1200">
          <a:solidFill>
            <a:schemeClr val="tx1"/>
          </a:solidFill>
          <a:latin typeface="+mn-lt"/>
          <a:ea typeface="+mn-ea"/>
          <a:cs typeface="+mn-cs"/>
        </a:defRPr>
      </a:lvl8pPr>
      <a:lvl9pPr marL="2522281" algn="l" defTabSz="315285" rtl="0" eaLnBrk="1" latinLnBrk="0" hangingPunct="1">
        <a:defRPr sz="124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35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5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5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8.xml"/><Relationship Id="rId4" Type="http://schemas.openxmlformats.org/officeDocument/2006/relationships/chart" Target="../charts/char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9.xml"/><Relationship Id="rId4" Type="http://schemas.openxmlformats.org/officeDocument/2006/relationships/chart" Target="../charts/char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10.xml"/><Relationship Id="rId4" Type="http://schemas.openxmlformats.org/officeDocument/2006/relationships/chart" Target="../charts/char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11.xml"/><Relationship Id="rId4" Type="http://schemas.openxmlformats.org/officeDocument/2006/relationships/chart" Target="../charts/char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12.xml"/><Relationship Id="rId4" Type="http://schemas.openxmlformats.org/officeDocument/2006/relationships/chart" Target="../charts/char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14.xml"/><Relationship Id="rId4" Type="http://schemas.openxmlformats.org/officeDocument/2006/relationships/chart" Target="../charts/chart1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15.xml"/><Relationship Id="rId4" Type="http://schemas.openxmlformats.org/officeDocument/2006/relationships/chart" Target="../charts/char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16.xml"/><Relationship Id="rId4" Type="http://schemas.openxmlformats.org/officeDocument/2006/relationships/chart" Target="../charts/char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17.xml"/><Relationship Id="rId4" Type="http://schemas.openxmlformats.org/officeDocument/2006/relationships/chart" Target="../charts/chart1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18.xml"/><Relationship Id="rId4" Type="http://schemas.openxmlformats.org/officeDocument/2006/relationships/chart" Target="../charts/chart1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20.xml"/><Relationship Id="rId4" Type="http://schemas.openxmlformats.org/officeDocument/2006/relationships/chart" Target="../charts/chart1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2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22.xml"/><Relationship Id="rId4" Type="http://schemas.openxmlformats.org/officeDocument/2006/relationships/chart" Target="../charts/chart2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4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24.xml"/><Relationship Id="rId4" Type="http://schemas.openxmlformats.org/officeDocument/2006/relationships/chart" Target="../charts/chart2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6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25.xml"/><Relationship Id="rId4" Type="http://schemas.openxmlformats.org/officeDocument/2006/relationships/chart" Target="../charts/chart2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26.xml"/><Relationship Id="rId4" Type="http://schemas.openxmlformats.org/officeDocument/2006/relationships/chart" Target="../charts/chart2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27.xml"/><Relationship Id="rId4" Type="http://schemas.openxmlformats.org/officeDocument/2006/relationships/chart" Target="../charts/chart29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3.xml"/><Relationship Id="rId1" Type="http://schemas.openxmlformats.org/officeDocument/2006/relationships/themeOverride" Target="../theme/themeOverride2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slideLayout" Target="../slideLayouts/slideLayout34.xml"/><Relationship Id="rId1" Type="http://schemas.openxmlformats.org/officeDocument/2006/relationships/themeOverride" Target="../theme/themeOverride3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5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35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5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6 CuadroTexto"/>
          <p:cNvSpPr txBox="1">
            <a:spLocks noChangeArrowheads="1"/>
          </p:cNvSpPr>
          <p:nvPr/>
        </p:nvSpPr>
        <p:spPr bwMode="auto">
          <a:xfrm>
            <a:off x="-18646" y="1774999"/>
            <a:ext cx="895348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r" eaLnBrk="1" hangingPunct="1"/>
            <a:r>
              <a:rPr lang="es-EC" sz="2400" b="1" dirty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Directorio de Empresas y Establecimientos </a:t>
            </a:r>
          </a:p>
          <a:p>
            <a:pPr algn="r" eaLnBrk="1" hangingPunct="1"/>
            <a:r>
              <a:rPr lang="es-EC" sz="2400" b="1" dirty="0" smtClean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2014</a:t>
            </a:r>
            <a:endParaRPr lang="es-EC" sz="2400" b="1" dirty="0">
              <a:solidFill>
                <a:schemeClr val="tx2">
                  <a:lumMod val="75000"/>
                </a:schemeClr>
              </a:solidFill>
              <a:latin typeface="Arial" charset="0"/>
              <a:cs typeface="Arial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/>
          </p:nvPr>
        </p:nvGraphicFramePr>
        <p:xfrm>
          <a:off x="457200" y="1180145"/>
          <a:ext cx="8231188" cy="39072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180306" y="766887"/>
            <a:ext cx="8229912" cy="413258"/>
          </a:xfrm>
        </p:spPr>
        <p:txBody>
          <a:bodyPr/>
          <a:lstStyle/>
          <a:p>
            <a:pPr algn="l"/>
            <a:r>
              <a:rPr lang="es-EC" sz="2400" b="1" dirty="0" smtClean="0"/>
              <a:t>Variables de clasificación: Rama de actividad </a:t>
            </a:r>
            <a:endParaRPr lang="es-EC" sz="2400" b="1" dirty="0"/>
          </a:p>
        </p:txBody>
      </p:sp>
      <p:sp>
        <p:nvSpPr>
          <p:cNvPr id="6" name="Título 1"/>
          <p:cNvSpPr txBox="1">
            <a:spLocks/>
          </p:cNvSpPr>
          <p:nvPr/>
        </p:nvSpPr>
        <p:spPr bwMode="auto">
          <a:xfrm>
            <a:off x="468338" y="5303392"/>
            <a:ext cx="5328592" cy="144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7976" tIns="33988" rIns="67976" bIns="33988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tx1"/>
                </a:solidFill>
                <a:latin typeface="+mj-lt"/>
                <a:ea typeface="MS PGothic" pitchFamily="34" charset="-128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339882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679765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1019647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135953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lvl="0" algn="l" defTabSz="914400"/>
            <a:r>
              <a:rPr lang="es-EC" sz="900" dirty="0"/>
              <a:t>FUENTE: ONU, Clasificación Industrial Internacional Uniforme de todas las actividades económicas (CIIU) Rev. </a:t>
            </a:r>
            <a:r>
              <a:rPr lang="es-EC" sz="900" dirty="0" smtClean="0"/>
              <a:t>4</a:t>
            </a:r>
            <a:endParaRPr lang="es-EC" sz="900" dirty="0"/>
          </a:p>
        </p:txBody>
      </p:sp>
    </p:spTree>
    <p:extLst>
      <p:ext uri="{BB962C8B-B14F-4D97-AF65-F5344CB8AC3E}">
        <p14:creationId xmlns:p14="http://schemas.microsoft.com/office/powerpoint/2010/main" val="206091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2314" y="694879"/>
            <a:ext cx="8229912" cy="413258"/>
          </a:xfrm>
        </p:spPr>
        <p:txBody>
          <a:bodyPr/>
          <a:lstStyle/>
          <a:p>
            <a:pPr algn="l"/>
            <a:r>
              <a:rPr lang="es-EC" sz="2400" b="1" dirty="0" smtClean="0"/>
              <a:t>Variables de clasificación: Sector económico </a:t>
            </a:r>
            <a:endParaRPr lang="es-EC" sz="2400" b="1" dirty="0"/>
          </a:p>
        </p:txBody>
      </p:sp>
      <p:sp>
        <p:nvSpPr>
          <p:cNvPr id="14" name="Título 1"/>
          <p:cNvSpPr txBox="1">
            <a:spLocks/>
          </p:cNvSpPr>
          <p:nvPr/>
        </p:nvSpPr>
        <p:spPr bwMode="auto">
          <a:xfrm>
            <a:off x="4860826" y="5463265"/>
            <a:ext cx="3888432" cy="256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7976" tIns="33988" rIns="67976" bIns="33988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tx1"/>
                </a:solidFill>
                <a:latin typeface="+mj-lt"/>
                <a:ea typeface="MS PGothic" pitchFamily="34" charset="-128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339882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679765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1019647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135953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just" defTabSz="914400"/>
            <a:endParaRPr lang="es-EC" sz="7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aphicFrame>
        <p:nvGraphicFramePr>
          <p:cNvPr id="7" name="Diagrama 6"/>
          <p:cNvGraphicFramePr/>
          <p:nvPr>
            <p:extLst>
              <p:ext uri="{D42A27DB-BD31-4B8C-83A1-F6EECF244321}">
                <p14:modId xmlns:p14="http://schemas.microsoft.com/office/powerpoint/2010/main" val="3794848200"/>
              </p:ext>
            </p:extLst>
          </p:nvPr>
        </p:nvGraphicFramePr>
        <p:xfrm>
          <a:off x="1548458" y="1919015"/>
          <a:ext cx="6480720" cy="34946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5 Rectángulo"/>
          <p:cNvSpPr/>
          <p:nvPr/>
        </p:nvSpPr>
        <p:spPr>
          <a:xfrm>
            <a:off x="369325" y="1108137"/>
            <a:ext cx="799589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EC" b="1" dirty="0"/>
              <a:t>Sector </a:t>
            </a:r>
            <a:r>
              <a:rPr lang="es-EC" b="1" dirty="0" smtClean="0"/>
              <a:t>económico:</a:t>
            </a:r>
          </a:p>
          <a:p>
            <a:r>
              <a:rPr lang="es-EC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Corresponde </a:t>
            </a:r>
            <a:r>
              <a:rPr lang="es-EC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a un nivel agrupado de las actividades económicas (sección). La agregación permite simplificar la estructura sectorial de una </a:t>
            </a:r>
            <a:r>
              <a:rPr lang="es-EC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economía. </a:t>
            </a:r>
            <a:endParaRPr lang="es-EC" sz="1400" dirty="0"/>
          </a:p>
        </p:txBody>
      </p:sp>
      <p:sp>
        <p:nvSpPr>
          <p:cNvPr id="9" name="Título 1"/>
          <p:cNvSpPr txBox="1">
            <a:spLocks/>
          </p:cNvSpPr>
          <p:nvPr/>
        </p:nvSpPr>
        <p:spPr bwMode="auto">
          <a:xfrm>
            <a:off x="108298" y="5566222"/>
            <a:ext cx="3024336" cy="14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7976" tIns="33988" rIns="67976" bIns="33988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tx1"/>
                </a:solidFill>
                <a:latin typeface="+mj-lt"/>
                <a:ea typeface="MS PGothic" pitchFamily="34" charset="-128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339882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679765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1019647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135953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l" defTabSz="914400"/>
            <a:r>
              <a:rPr lang="es-EC" sz="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FUENTE: INEC, Directorio de Empresas y Establecimientos</a:t>
            </a:r>
            <a:r>
              <a:rPr lang="es-EC" sz="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 </a:t>
            </a:r>
            <a:endParaRPr lang="es-EC" sz="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l" defTabSz="914400"/>
            <a:endParaRPr lang="es-EC" sz="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213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80306" y="694879"/>
            <a:ext cx="8229912" cy="413258"/>
          </a:xfrm>
        </p:spPr>
        <p:txBody>
          <a:bodyPr/>
          <a:lstStyle/>
          <a:p>
            <a:pPr algn="l"/>
            <a:r>
              <a:rPr lang="es-EC" sz="2400" b="1" dirty="0" smtClean="0"/>
              <a:t>Variables de clasificación: Tipo de unidad legal</a:t>
            </a:r>
            <a:endParaRPr lang="es-EC" sz="2400" b="1" dirty="0"/>
          </a:p>
        </p:txBody>
      </p:sp>
      <p:sp>
        <p:nvSpPr>
          <p:cNvPr id="18" name="Título 1"/>
          <p:cNvSpPr txBox="1">
            <a:spLocks/>
          </p:cNvSpPr>
          <p:nvPr/>
        </p:nvSpPr>
        <p:spPr bwMode="auto">
          <a:xfrm>
            <a:off x="406830" y="5519416"/>
            <a:ext cx="3888432" cy="184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7976" tIns="33988" rIns="67976" bIns="33988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tx1"/>
                </a:solidFill>
                <a:latin typeface="+mj-lt"/>
                <a:ea typeface="MS PGothic" pitchFamily="34" charset="-128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339882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679765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1019647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135953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lvl="0" algn="just"/>
            <a:r>
              <a:rPr lang="es-EC" sz="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FUENTE: INEC, Directorio de Empresas y Establecimientos.</a:t>
            </a:r>
          </a:p>
          <a:p>
            <a:pPr algn="just" defTabSz="914400"/>
            <a:endParaRPr lang="es-EC" sz="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Título 1"/>
          <p:cNvSpPr txBox="1">
            <a:spLocks/>
          </p:cNvSpPr>
          <p:nvPr/>
        </p:nvSpPr>
        <p:spPr bwMode="auto">
          <a:xfrm>
            <a:off x="4860826" y="5463265"/>
            <a:ext cx="3888432" cy="256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7976" tIns="33988" rIns="67976" bIns="33988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tx1"/>
                </a:solidFill>
                <a:latin typeface="+mj-lt"/>
                <a:ea typeface="MS PGothic" pitchFamily="34" charset="-128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339882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679765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1019647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135953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just" defTabSz="914400"/>
            <a:endParaRPr lang="es-EC" sz="7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aphicFrame>
        <p:nvGraphicFramePr>
          <p:cNvPr id="4" name="Diagrama 3"/>
          <p:cNvGraphicFramePr/>
          <p:nvPr>
            <p:extLst/>
          </p:nvPr>
        </p:nvGraphicFramePr>
        <p:xfrm>
          <a:off x="1620466" y="2279055"/>
          <a:ext cx="6336704" cy="3055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5 Rectángulo"/>
          <p:cNvSpPr/>
          <p:nvPr/>
        </p:nvSpPr>
        <p:spPr>
          <a:xfrm>
            <a:off x="252314" y="1130424"/>
            <a:ext cx="849694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C" sz="1400" b="1" i="1" dirty="0" smtClean="0"/>
              <a:t>Las empresas e instituciones según el tipo de unidad legal pueden ser personas naturales o personas jurídicas</a:t>
            </a:r>
            <a:r>
              <a:rPr lang="es-ES" sz="1400" dirty="0" smtClean="0"/>
              <a:t>, a su vez este tipo de unidad legal con las particularidades jurídicas de cada empresa o institución puede derivarse en otra formas que el Directorio de Empresas denomina forma institucional (</a:t>
            </a:r>
            <a:r>
              <a:rPr lang="es-EC" sz="1200" dirty="0" smtClean="0"/>
              <a:t>sub-clasificación de la unidad legal  de las empresas e instituciones </a:t>
            </a:r>
            <a:r>
              <a:rPr lang="es-ES" sz="1200" dirty="0" smtClean="0"/>
              <a:t>de acuerdo a sus características jurídicas)</a:t>
            </a:r>
            <a:endParaRPr lang="es-EC" sz="105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just"/>
            <a:endParaRPr lang="es-EC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117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3060626" y="1847007"/>
            <a:ext cx="5904656" cy="810664"/>
          </a:xfrm>
          <a:prstGeom prst="rect">
            <a:avLst/>
          </a:prstGeom>
          <a:noFill/>
        </p:spPr>
        <p:txBody>
          <a:bodyPr wrap="square" lIns="71305" tIns="35652" rIns="71305" bIns="35652" rtlCol="0">
            <a:spAutoFit/>
          </a:bodyPr>
          <a:lstStyle/>
          <a:p>
            <a:pPr algn="r"/>
            <a:r>
              <a:rPr lang="es-EC" sz="2400" b="1" dirty="0">
                <a:solidFill>
                  <a:schemeClr val="tx2">
                    <a:lumMod val="75000"/>
                  </a:schemeClr>
                </a:solidFill>
                <a:latin typeface="Arial" charset="0"/>
                <a:ea typeface="ＭＳ Ｐゴシック" charset="0"/>
              </a:rPr>
              <a:t>Cobertura de empresas según sección de resultados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u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97881" y="766887"/>
            <a:ext cx="8229912" cy="466075"/>
          </a:xfrm>
        </p:spPr>
        <p:txBody>
          <a:bodyPr/>
          <a:lstStyle/>
          <a:p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Origen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para la estratificación de </a:t>
            </a:r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empresas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DIEE 2014</a:t>
            </a:r>
            <a:endParaRPr lang="es-EC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Marcador de contenido 2"/>
          <p:cNvSpPr txBox="1">
            <a:spLocks/>
          </p:cNvSpPr>
          <p:nvPr/>
        </p:nvSpPr>
        <p:spPr bwMode="auto">
          <a:xfrm>
            <a:off x="5724922" y="1240329"/>
            <a:ext cx="3195540" cy="4469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7976" tIns="33988" rIns="67976" bIns="33988" numCol="1" anchor="t" anchorCtr="0" compatLnSpc="1">
            <a:prstTxWarp prst="textNoShape">
              <a:avLst/>
            </a:prstTxWarp>
          </a:bodyPr>
          <a:lstStyle>
            <a:lvl1pPr marL="254912" indent="-254912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1pPr>
            <a:lvl2pPr marL="552309" indent="-212427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849706" indent="-169941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189589" indent="-169941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1529471" indent="-169941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1869354" indent="-169941" algn="l" defTabSz="679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09236" indent="-169941" algn="l" defTabSz="679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49119" indent="-169941" algn="l" defTabSz="679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89001" indent="-169941" algn="l" defTabSz="679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914400"/>
            <a:r>
              <a:rPr lang="es-EC" sz="1200" dirty="0" smtClean="0"/>
              <a:t>Existen </a:t>
            </a:r>
            <a:r>
              <a:rPr lang="es-EC" sz="1200" dirty="0" smtClean="0">
                <a:solidFill>
                  <a:srgbClr val="474229"/>
                </a:solidFill>
              </a:rPr>
              <a:t>843.644</a:t>
            </a:r>
            <a:r>
              <a:rPr lang="es-EC" sz="1200" dirty="0" smtClean="0"/>
              <a:t> </a:t>
            </a:r>
            <a:r>
              <a:rPr lang="es-EC" sz="1200" dirty="0"/>
              <a:t>empresas en el año </a:t>
            </a:r>
            <a:r>
              <a:rPr lang="es-EC" sz="1200" dirty="0" smtClean="0"/>
              <a:t>2014 que comprenden </a:t>
            </a:r>
            <a:r>
              <a:rPr lang="es-EC" sz="1200" dirty="0"/>
              <a:t>unidades económicas que registraron alguna de las </a:t>
            </a:r>
            <a:r>
              <a:rPr lang="es-EC" sz="1200" dirty="0" smtClean="0"/>
              <a:t>siguientes </a:t>
            </a:r>
            <a:r>
              <a:rPr lang="es-EC" sz="1200" dirty="0"/>
              <a:t>condiciones: 1) Ventas en el SRI, 2) Personal afiliado en el IESS, 3) Perteneciendo al RISE pagaron impuestos sobre sus ingresos en el SRI</a:t>
            </a:r>
            <a:r>
              <a:rPr lang="es-EC" sz="1200" dirty="0" smtClean="0"/>
              <a:t>.</a:t>
            </a:r>
          </a:p>
          <a:p>
            <a:pPr algn="just" defTabSz="914400"/>
            <a:r>
              <a:rPr lang="es-EC" sz="1200" dirty="0" smtClean="0"/>
              <a:t>De este número de empresas,  367.932, es decir, el 43,6% son microempresas pertenecientes al RISE, cuyos ingresos por ventas anuales son menores a 60.000 dólares.</a:t>
            </a:r>
          </a:p>
          <a:p>
            <a:pPr algn="just" defTabSz="914400"/>
            <a:r>
              <a:rPr lang="es-EC" sz="1200" dirty="0" smtClean="0"/>
              <a:t>362.083 empresas que representan el 42,9%, registran información únicamente de personal afiliado.</a:t>
            </a:r>
          </a:p>
          <a:p>
            <a:pPr algn="just" defTabSz="914400"/>
            <a:r>
              <a:rPr lang="es-EC" sz="1200" dirty="0" smtClean="0"/>
              <a:t>93.883 empresas que representan el 11,1%, cuentan con información de ventas y personal afiliado; y 19.746   que representan el 2.3%, solo con información de ventas.</a:t>
            </a:r>
          </a:p>
          <a:p>
            <a:pPr algn="just" defTabSz="914400"/>
            <a:r>
              <a:rPr lang="es-EC" sz="1200" dirty="0" smtClean="0"/>
              <a:t>El universo de empresas que cuenta con información de personal afiliado es de  455.966 empresas que representa el 54% del total de empresas.</a:t>
            </a:r>
          </a:p>
          <a:p>
            <a:pPr algn="just" defTabSz="914400"/>
            <a:endParaRPr lang="es-EC" sz="1200" dirty="0" smtClean="0"/>
          </a:p>
          <a:p>
            <a:pPr algn="just" defTabSz="914400"/>
            <a:endParaRPr lang="es-EC" sz="1200" dirty="0" smtClean="0"/>
          </a:p>
          <a:p>
            <a:pPr marL="0" indent="0" defTabSz="914400">
              <a:buFont typeface="Arial" pitchFamily="34" charset="0"/>
              <a:buNone/>
            </a:pPr>
            <a:endParaRPr lang="es-EC" sz="1200" dirty="0"/>
          </a:p>
        </p:txBody>
      </p:sp>
      <p:sp>
        <p:nvSpPr>
          <p:cNvPr id="10" name="1 CuadroTexto"/>
          <p:cNvSpPr txBox="1"/>
          <p:nvPr/>
        </p:nvSpPr>
        <p:spPr>
          <a:xfrm>
            <a:off x="252314" y="5142307"/>
            <a:ext cx="2455560" cy="263625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s-EC" sz="1400" dirty="0"/>
              <a:t>Cobertura</a:t>
            </a:r>
            <a:r>
              <a:rPr lang="es-EC" sz="1400" baseline="0" dirty="0"/>
              <a:t> </a:t>
            </a:r>
            <a:r>
              <a:rPr lang="es-EC" sz="1400" baseline="0" dirty="0" smtClean="0"/>
              <a:t>843.644 </a:t>
            </a:r>
            <a:r>
              <a:rPr lang="es-EC" sz="1400" baseline="0" dirty="0"/>
              <a:t>empresas</a:t>
            </a:r>
            <a:endParaRPr lang="es-EC" sz="1400" dirty="0"/>
          </a:p>
        </p:txBody>
      </p:sp>
      <p:graphicFrame>
        <p:nvGraphicFramePr>
          <p:cNvPr id="6" name="3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6253778"/>
              </p:ext>
            </p:extLst>
          </p:nvPr>
        </p:nvGraphicFramePr>
        <p:xfrm>
          <a:off x="540346" y="1486967"/>
          <a:ext cx="7056784" cy="39189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58572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8338" y="766887"/>
            <a:ext cx="8229912" cy="466075"/>
          </a:xfrm>
        </p:spPr>
        <p:txBody>
          <a:bodyPr/>
          <a:lstStyle/>
          <a:p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Origen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para la estratificación de pequeñas, medianas y grandes empresas DIEE 2014</a:t>
            </a:r>
            <a:endParaRPr lang="es-EC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Marcador de contenido 2"/>
          <p:cNvSpPr txBox="1">
            <a:spLocks/>
          </p:cNvSpPr>
          <p:nvPr/>
        </p:nvSpPr>
        <p:spPr bwMode="auto">
          <a:xfrm>
            <a:off x="5906456" y="1572264"/>
            <a:ext cx="3051524" cy="4137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7976" tIns="33988" rIns="67976" bIns="33988" numCol="1" anchor="t" anchorCtr="0" compatLnSpc="1">
            <a:prstTxWarp prst="textNoShape">
              <a:avLst/>
            </a:prstTxWarp>
          </a:bodyPr>
          <a:lstStyle>
            <a:lvl1pPr marL="254912" indent="-254912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1pPr>
            <a:lvl2pPr marL="552309" indent="-212427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849706" indent="-169941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189589" indent="-169941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1529471" indent="-169941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1869354" indent="-169941" algn="l" defTabSz="679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09236" indent="-169941" algn="l" defTabSz="679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49119" indent="-169941" algn="l" defTabSz="679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89001" indent="-169941" algn="l" defTabSz="679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914400"/>
            <a:r>
              <a:rPr lang="es-EC" sz="1200" dirty="0"/>
              <a:t>Existen </a:t>
            </a:r>
            <a:r>
              <a:rPr lang="es-EC" sz="1200" dirty="0" smtClean="0"/>
              <a:t>82.905 </a:t>
            </a:r>
            <a:r>
              <a:rPr lang="es-EC" sz="1200" dirty="0"/>
              <a:t>pequeñas, medianas y grandes empresas en el año </a:t>
            </a:r>
            <a:r>
              <a:rPr lang="es-EC" sz="1200" dirty="0" smtClean="0"/>
              <a:t>2014, </a:t>
            </a:r>
            <a:r>
              <a:rPr lang="es-EC" sz="1200" dirty="0"/>
              <a:t>comprende unidades económicas que registraron valores de ventas en el SRI y/o personal afiliado en el IESS</a:t>
            </a:r>
            <a:r>
              <a:rPr lang="es-EC" sz="1200" dirty="0" smtClean="0"/>
              <a:t>.</a:t>
            </a:r>
          </a:p>
          <a:p>
            <a:pPr algn="just" defTabSz="914400"/>
            <a:r>
              <a:rPr lang="es-EC" sz="1200" dirty="0" smtClean="0"/>
              <a:t>De este número de empresas, 66.551, es decir, el 80,3% registran información de ventas y afiliados.</a:t>
            </a:r>
          </a:p>
          <a:p>
            <a:pPr algn="just" defTabSz="914400"/>
            <a:r>
              <a:rPr lang="es-EC" sz="1200" dirty="0" smtClean="0"/>
              <a:t>9.418 empresas que representan el 11,4%, registran información de personal afiliado.</a:t>
            </a:r>
          </a:p>
          <a:p>
            <a:pPr algn="just" defTabSz="914400"/>
            <a:r>
              <a:rPr lang="es-EC" sz="1200" dirty="0" smtClean="0"/>
              <a:t>6.936 empresas que representan el 8,4%, cuentan solo con información de ventas.</a:t>
            </a:r>
          </a:p>
          <a:p>
            <a:pPr algn="just" defTabSz="914400"/>
            <a:r>
              <a:rPr lang="es-EC" sz="1200" dirty="0" smtClean="0"/>
              <a:t>El universo de empresas que cuenta con información de ventas es de 73.487 empresas, este número representa el 88,6% del total de empresas pequeñas, medianas y grandes. El universo de empresas que cuenta con información de personal afiliado es de 75.969 empresas, que representa el 91,6% del total de empresas pequeñas, medianas y grandes.</a:t>
            </a:r>
          </a:p>
        </p:txBody>
      </p:sp>
      <p:sp>
        <p:nvSpPr>
          <p:cNvPr id="8" name="1 CuadroTexto"/>
          <p:cNvSpPr txBox="1"/>
          <p:nvPr/>
        </p:nvSpPr>
        <p:spPr>
          <a:xfrm>
            <a:off x="180306" y="5087367"/>
            <a:ext cx="4596753" cy="409154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s-EC" sz="1400" dirty="0"/>
              <a:t>Cobertura</a:t>
            </a:r>
            <a:r>
              <a:rPr lang="es-EC" sz="1400" baseline="0" dirty="0"/>
              <a:t> </a:t>
            </a:r>
            <a:r>
              <a:rPr lang="es-EC" sz="1400" baseline="0" dirty="0" smtClean="0"/>
              <a:t>pequeñas,</a:t>
            </a:r>
            <a:r>
              <a:rPr lang="es-EC" sz="1400" dirty="0" smtClean="0"/>
              <a:t> medianas y grandes </a:t>
            </a:r>
            <a:r>
              <a:rPr lang="es-EC" sz="1400" baseline="0" dirty="0" smtClean="0"/>
              <a:t>empresas: </a:t>
            </a:r>
            <a:r>
              <a:rPr lang="es-EC" sz="1400" dirty="0" smtClean="0"/>
              <a:t>82.905</a:t>
            </a:r>
            <a:r>
              <a:rPr lang="es-EC" sz="1400" baseline="0" dirty="0" smtClean="0"/>
              <a:t> </a:t>
            </a:r>
            <a:endParaRPr lang="es-EC" sz="1400" dirty="0"/>
          </a:p>
        </p:txBody>
      </p:sp>
      <p:graphicFrame>
        <p:nvGraphicFramePr>
          <p:cNvPr id="9" name="4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05858060"/>
              </p:ext>
            </p:extLst>
          </p:nvPr>
        </p:nvGraphicFramePr>
        <p:xfrm>
          <a:off x="324322" y="1558975"/>
          <a:ext cx="6120680" cy="3528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34612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56935068"/>
              </p:ext>
            </p:extLst>
          </p:nvPr>
        </p:nvGraphicFramePr>
        <p:xfrm>
          <a:off x="252314" y="1486967"/>
          <a:ext cx="8064896" cy="381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4423"/>
                <a:gridCol w="1728192"/>
                <a:gridCol w="1645897"/>
                <a:gridCol w="1810487"/>
                <a:gridCol w="1645897"/>
              </a:tblGrid>
              <a:tr h="410308">
                <a:tc>
                  <a:txBody>
                    <a:bodyPr/>
                    <a:lstStyle/>
                    <a:p>
                      <a:endParaRPr lang="es-EC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C" dirty="0" smtClean="0"/>
                        <a:t>Sección</a:t>
                      </a:r>
                      <a:r>
                        <a:rPr lang="es-EC" baseline="0" dirty="0" smtClean="0"/>
                        <a:t> I</a:t>
                      </a:r>
                      <a:endParaRPr lang="es-EC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C" dirty="0" smtClean="0"/>
                        <a:t>Sección II</a:t>
                      </a:r>
                      <a:endParaRPr lang="es-EC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C" dirty="0" smtClean="0"/>
                        <a:t>Sección</a:t>
                      </a:r>
                      <a:r>
                        <a:rPr lang="es-EC" baseline="0" dirty="0" smtClean="0"/>
                        <a:t> III</a:t>
                      </a:r>
                      <a:endParaRPr lang="es-EC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C" dirty="0" smtClean="0"/>
                        <a:t>Sección IV</a:t>
                      </a:r>
                      <a:endParaRPr lang="es-EC" dirty="0"/>
                    </a:p>
                  </a:txBody>
                  <a:tcPr anchor="ctr"/>
                </a:tc>
              </a:tr>
              <a:tr h="944270">
                <a:tc>
                  <a:txBody>
                    <a:bodyPr/>
                    <a:lstStyle/>
                    <a:p>
                      <a:r>
                        <a:rPr lang="es-EC" sz="1200" b="1" i="0" dirty="0" smtClean="0">
                          <a:solidFill>
                            <a:schemeClr val="bg1"/>
                          </a:solidFill>
                        </a:rPr>
                        <a:t>Temática</a:t>
                      </a:r>
                      <a:endParaRPr lang="es-EC" sz="1200" b="1" i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3152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100" b="1" i="0" dirty="0" smtClean="0">
                          <a:solidFill>
                            <a:schemeClr val="tx1"/>
                          </a:solidFill>
                        </a:rPr>
                        <a:t>Principales indicadores económicos</a:t>
                      </a:r>
                      <a:r>
                        <a:rPr lang="es-EC" sz="1100" i="0" dirty="0" smtClean="0">
                          <a:solidFill>
                            <a:schemeClr val="tx1"/>
                          </a:solidFill>
                        </a:rPr>
                        <a:t> DIEE 2014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3152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100" i="0" dirty="0" smtClean="0">
                          <a:solidFill>
                            <a:schemeClr val="tx1"/>
                          </a:solidFill>
                        </a:rPr>
                        <a:t>Resultados sectoriales y territoriales en función de las</a:t>
                      </a:r>
                      <a:r>
                        <a:rPr lang="es-EC" sz="1100" b="1" i="0" dirty="0" smtClean="0">
                          <a:solidFill>
                            <a:schemeClr val="tx1"/>
                          </a:solidFill>
                        </a:rPr>
                        <a:t> ventas totales</a:t>
                      </a:r>
                      <a:r>
                        <a:rPr lang="es-EC" sz="1100" i="0" dirty="0" smtClean="0">
                          <a:solidFill>
                            <a:schemeClr val="tx1"/>
                          </a:solidFill>
                        </a:rPr>
                        <a:t> (2009 – 2014, universo PMG)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3152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100" i="0" dirty="0" smtClean="0">
                          <a:solidFill>
                            <a:schemeClr val="tx1"/>
                          </a:solidFill>
                        </a:rPr>
                        <a:t>Resultados sectoriales y territoriales en función del </a:t>
                      </a:r>
                      <a:r>
                        <a:rPr lang="es-EC" sz="1100" b="1" i="0" dirty="0" smtClean="0">
                          <a:solidFill>
                            <a:schemeClr val="tx1"/>
                          </a:solidFill>
                        </a:rPr>
                        <a:t>personal afiliado total</a:t>
                      </a:r>
                      <a:r>
                        <a:rPr lang="es-EC" sz="1100" i="0" dirty="0" smtClean="0">
                          <a:solidFill>
                            <a:schemeClr val="tx1"/>
                          </a:solidFill>
                        </a:rPr>
                        <a:t> (2006 – 2014, universo MPMG)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3152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100" i="0" dirty="0" smtClean="0">
                          <a:solidFill>
                            <a:schemeClr val="tx1"/>
                          </a:solidFill>
                        </a:rPr>
                        <a:t>Resultados sectoriales y territoriales en función del </a:t>
                      </a:r>
                      <a:r>
                        <a:rPr lang="es-EC" sz="1100" b="1" i="0" dirty="0" smtClean="0">
                          <a:solidFill>
                            <a:schemeClr val="tx1"/>
                          </a:solidFill>
                        </a:rPr>
                        <a:t>personal afiliado</a:t>
                      </a:r>
                      <a:r>
                        <a:rPr lang="es-EC" sz="1100" b="1" i="0" baseline="0" dirty="0" smtClean="0">
                          <a:solidFill>
                            <a:schemeClr val="tx1"/>
                          </a:solidFill>
                        </a:rPr>
                        <a:t> total</a:t>
                      </a:r>
                      <a:r>
                        <a:rPr lang="es-EC" sz="1100" b="1" i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s-EC" sz="1100" i="0" dirty="0" smtClean="0">
                          <a:solidFill>
                            <a:schemeClr val="tx1"/>
                          </a:solidFill>
                        </a:rPr>
                        <a:t>(2009 – 2014, universo PMG) </a:t>
                      </a:r>
                    </a:p>
                  </a:txBody>
                  <a:tcPr anchor="ctr"/>
                </a:tc>
              </a:tr>
              <a:tr h="1955988">
                <a:tc>
                  <a:txBody>
                    <a:bodyPr/>
                    <a:lstStyle/>
                    <a:p>
                      <a:r>
                        <a:rPr lang="es-EC" sz="1200" b="1" dirty="0" smtClean="0">
                          <a:solidFill>
                            <a:schemeClr val="bg1"/>
                          </a:solidFill>
                        </a:rPr>
                        <a:t>Descripción</a:t>
                      </a:r>
                      <a:r>
                        <a:rPr lang="es-EC" sz="1200" b="1" baseline="0" dirty="0" smtClean="0">
                          <a:solidFill>
                            <a:schemeClr val="bg1"/>
                          </a:solidFill>
                        </a:rPr>
                        <a:t> Universo</a:t>
                      </a:r>
                      <a:endParaRPr lang="es-EC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3152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s-EC" sz="1100" b="1" i="1" dirty="0" smtClean="0">
                          <a:solidFill>
                            <a:schemeClr val="tx2"/>
                          </a:solidFill>
                        </a:rPr>
                        <a:t>micros, </a:t>
                      </a:r>
                    </a:p>
                    <a:p>
                      <a:pPr marL="171450" marR="0" lvl="0" indent="-171450" algn="l" defTabSz="3152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s-EC" sz="1100" b="1" i="1" dirty="0" smtClean="0">
                          <a:solidFill>
                            <a:schemeClr val="tx2"/>
                          </a:solidFill>
                        </a:rPr>
                        <a:t>pequeñas, </a:t>
                      </a:r>
                    </a:p>
                    <a:p>
                      <a:pPr marL="171450" marR="0" lvl="0" indent="-171450" algn="l" defTabSz="3152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s-EC" sz="1100" b="1" i="1" dirty="0" smtClean="0">
                          <a:solidFill>
                            <a:schemeClr val="tx2"/>
                          </a:solidFill>
                        </a:rPr>
                        <a:t>medianas y </a:t>
                      </a:r>
                    </a:p>
                    <a:p>
                      <a:pPr marL="171450" marR="0" lvl="0" indent="-171450" algn="l" defTabSz="3152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s-EC" sz="1100" b="1" i="1" dirty="0" smtClean="0">
                          <a:solidFill>
                            <a:schemeClr val="tx2"/>
                          </a:solidFill>
                        </a:rPr>
                        <a:t>grandes empresas</a:t>
                      </a:r>
                      <a:r>
                        <a:rPr lang="es-EC" sz="1100" b="1" i="1" dirty="0" smtClean="0"/>
                        <a:t>, </a:t>
                      </a:r>
                    </a:p>
                    <a:p>
                      <a:pPr marL="0" marR="0" lvl="0" indent="0" algn="l" defTabSz="3152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100" dirty="0" smtClean="0"/>
                        <a:t>que registraron ventas en el SRI, registraron personal afiliado en el IESS o declararon impuestos por pertenecer al RISE en el año 2014 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lvl="0" indent="-171450" algn="l" defTabSz="3152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s-EC" sz="1100" b="1" i="1" dirty="0" smtClean="0">
                          <a:solidFill>
                            <a:schemeClr val="tx2"/>
                          </a:solidFill>
                        </a:rPr>
                        <a:t>pequeñas, </a:t>
                      </a:r>
                    </a:p>
                    <a:p>
                      <a:pPr marL="171450" marR="0" lvl="0" indent="-171450" algn="l" defTabSz="3152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s-EC" sz="1100" b="1" i="1" dirty="0" smtClean="0">
                          <a:solidFill>
                            <a:schemeClr val="tx2"/>
                          </a:solidFill>
                        </a:rPr>
                        <a:t>medianas y </a:t>
                      </a:r>
                    </a:p>
                    <a:p>
                      <a:pPr marL="171450" marR="0" lvl="0" indent="-171450" algn="l" defTabSz="3152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s-EC" sz="1100" b="1" i="1" dirty="0" smtClean="0">
                          <a:solidFill>
                            <a:schemeClr val="tx2"/>
                          </a:solidFill>
                        </a:rPr>
                        <a:t>grandes empresas</a:t>
                      </a:r>
                      <a:r>
                        <a:rPr lang="es-EC" sz="1100" dirty="0" smtClean="0"/>
                        <a:t>, </a:t>
                      </a:r>
                    </a:p>
                    <a:p>
                      <a:pPr marL="0" marR="0" lvl="0" indent="0" algn="l" defTabSz="3152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100" dirty="0" smtClean="0"/>
                        <a:t>que</a:t>
                      </a:r>
                      <a:r>
                        <a:rPr lang="es-EC" sz="1100" dirty="0" smtClean="0">
                          <a:solidFill>
                            <a:schemeClr val="tx1"/>
                          </a:solidFill>
                        </a:rPr>
                        <a:t> registraron </a:t>
                      </a:r>
                      <a:r>
                        <a:rPr lang="es-EC" sz="1100" smtClean="0">
                          <a:solidFill>
                            <a:schemeClr val="tx1"/>
                          </a:solidFill>
                        </a:rPr>
                        <a:t>ventas mayores a cero, </a:t>
                      </a:r>
                      <a:r>
                        <a:rPr lang="es-EC" sz="1100" dirty="0" smtClean="0">
                          <a:solidFill>
                            <a:schemeClr val="tx1"/>
                          </a:solidFill>
                        </a:rPr>
                        <a:t>en el SRI en el año 2014.</a:t>
                      </a:r>
                      <a:endParaRPr lang="es-EC" sz="1100" dirty="0" smtClean="0">
                        <a:solidFill>
                          <a:srgbClr val="FF0000"/>
                        </a:solidFill>
                      </a:endParaRPr>
                    </a:p>
                    <a:p>
                      <a:endParaRPr lang="es-EC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lvl="0" indent="-171450" algn="l" defTabSz="3152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s-EC" sz="1100" b="1" i="1" dirty="0" smtClean="0">
                          <a:solidFill>
                            <a:schemeClr val="tx2"/>
                          </a:solidFill>
                        </a:rPr>
                        <a:t>micros, </a:t>
                      </a:r>
                    </a:p>
                    <a:p>
                      <a:pPr marL="171450" marR="0" lvl="0" indent="-171450" algn="l" defTabSz="3152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s-EC" sz="1100" b="1" i="1" dirty="0" smtClean="0">
                          <a:solidFill>
                            <a:schemeClr val="tx2"/>
                          </a:solidFill>
                        </a:rPr>
                        <a:t>pequeñas, </a:t>
                      </a:r>
                    </a:p>
                    <a:p>
                      <a:pPr marL="171450" marR="0" lvl="0" indent="-171450" algn="l" defTabSz="3152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s-EC" sz="1100" b="1" i="1" dirty="0" smtClean="0">
                          <a:solidFill>
                            <a:schemeClr val="tx2"/>
                          </a:solidFill>
                        </a:rPr>
                        <a:t>medianas y </a:t>
                      </a:r>
                    </a:p>
                    <a:p>
                      <a:pPr marL="171450" marR="0" lvl="0" indent="-171450" algn="l" defTabSz="3152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s-EC" sz="1100" b="1" i="1" dirty="0" smtClean="0">
                          <a:solidFill>
                            <a:schemeClr val="tx2"/>
                          </a:solidFill>
                        </a:rPr>
                        <a:t>grandes empresas,</a:t>
                      </a:r>
                      <a:r>
                        <a:rPr lang="es-EC" sz="1100" dirty="0" smtClean="0"/>
                        <a:t> </a:t>
                      </a:r>
                    </a:p>
                    <a:p>
                      <a:pPr marL="0" marR="0" lvl="0" indent="0" algn="l" defTabSz="3152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100" dirty="0" smtClean="0"/>
                        <a:t>que registraron personal afiliado en el IESS en el año 2014 .</a:t>
                      </a:r>
                      <a:endParaRPr lang="es-EC" sz="1100" dirty="0" smtClean="0">
                        <a:solidFill>
                          <a:srgbClr val="FF0000"/>
                        </a:solidFill>
                      </a:endParaRPr>
                    </a:p>
                    <a:p>
                      <a:endParaRPr lang="es-EC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lvl="0" indent="-171450" algn="l" defTabSz="3152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s-EC" sz="1100" b="1" i="1" dirty="0" smtClean="0">
                          <a:solidFill>
                            <a:schemeClr val="tx2"/>
                          </a:solidFill>
                        </a:rPr>
                        <a:t>pequeñas, </a:t>
                      </a:r>
                    </a:p>
                    <a:p>
                      <a:pPr marL="171450" marR="0" lvl="0" indent="-171450" algn="l" defTabSz="3152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s-EC" sz="1100" b="1" i="1" dirty="0" smtClean="0">
                          <a:solidFill>
                            <a:schemeClr val="tx2"/>
                          </a:solidFill>
                        </a:rPr>
                        <a:t>medianas y </a:t>
                      </a:r>
                    </a:p>
                    <a:p>
                      <a:pPr marL="171450" marR="0" lvl="0" indent="-171450" algn="l" defTabSz="3152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s-EC" sz="1100" b="1" i="1" dirty="0" smtClean="0">
                          <a:solidFill>
                            <a:schemeClr val="tx2"/>
                          </a:solidFill>
                        </a:rPr>
                        <a:t>grandes empresas</a:t>
                      </a:r>
                      <a:r>
                        <a:rPr lang="es-EC" sz="1100" dirty="0" smtClean="0"/>
                        <a:t>, </a:t>
                      </a:r>
                    </a:p>
                    <a:p>
                      <a:pPr marL="0" marR="0" lvl="0" indent="0" algn="l" defTabSz="3152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100" dirty="0" smtClean="0"/>
                        <a:t>que registraron personal afiliado en el IESS en el año 2014.</a:t>
                      </a:r>
                    </a:p>
                    <a:p>
                      <a:endParaRPr lang="es-EC" sz="1100" dirty="0"/>
                    </a:p>
                  </a:txBody>
                  <a:tcPr/>
                </a:tc>
              </a:tr>
              <a:tr h="505859">
                <a:tc>
                  <a:txBody>
                    <a:bodyPr/>
                    <a:lstStyle/>
                    <a:p>
                      <a:r>
                        <a:rPr lang="es-EC" sz="1200" b="1" dirty="0" smtClean="0">
                          <a:solidFill>
                            <a:schemeClr val="bg1"/>
                          </a:solidFill>
                        </a:rPr>
                        <a:t>Número de empresas</a:t>
                      </a:r>
                      <a:endParaRPr lang="es-EC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C" sz="1100" b="1" i="0" dirty="0" smtClean="0"/>
                        <a:t>843.644</a:t>
                      </a:r>
                      <a:endParaRPr lang="es-EC" sz="1100" b="1" i="0" dirty="0"/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C" sz="1100" b="1" i="0" dirty="0" smtClean="0">
                          <a:solidFill>
                            <a:schemeClr val="tx1"/>
                          </a:solidFill>
                        </a:rPr>
                        <a:t>73.487</a:t>
                      </a:r>
                      <a:endParaRPr lang="es-EC" sz="1100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3152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100" b="1" i="0" dirty="0" smtClean="0">
                          <a:solidFill>
                            <a:schemeClr val="tx1"/>
                          </a:solidFill>
                        </a:rPr>
                        <a:t>455.966</a:t>
                      </a: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3152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100" b="1" i="0" dirty="0" smtClean="0">
                          <a:solidFill>
                            <a:schemeClr val="tx1"/>
                          </a:solidFill>
                        </a:rPr>
                        <a:t>75.969</a:t>
                      </a: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324322" y="694879"/>
            <a:ext cx="8229912" cy="432048"/>
          </a:xfrm>
        </p:spPr>
        <p:txBody>
          <a:bodyPr/>
          <a:lstStyle/>
          <a:p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Cobertura de empresas según secciones de resultados</a:t>
            </a:r>
            <a:endParaRPr lang="es-EC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1338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3060626" y="1847007"/>
            <a:ext cx="5904656" cy="441332"/>
          </a:xfrm>
          <a:prstGeom prst="rect">
            <a:avLst/>
          </a:prstGeom>
          <a:noFill/>
        </p:spPr>
        <p:txBody>
          <a:bodyPr wrap="square" lIns="71305" tIns="35652" rIns="71305" bIns="35652" rtlCol="0">
            <a:spAutoFit/>
          </a:bodyPr>
          <a:lstStyle/>
          <a:p>
            <a:pPr algn="r"/>
            <a:r>
              <a:rPr lang="es-EC" sz="2400" b="1" dirty="0" smtClean="0">
                <a:solidFill>
                  <a:srgbClr val="1F497D">
                    <a:lumMod val="75000"/>
                  </a:srgbClr>
                </a:solidFill>
                <a:latin typeface="Arial" charset="0"/>
                <a:ea typeface="ＭＳ Ｐゴシック" charset="0"/>
              </a:rPr>
              <a:t>Resultados económicos</a:t>
            </a:r>
            <a:endParaRPr lang="es-EC" sz="2400" b="1" dirty="0">
              <a:solidFill>
                <a:srgbClr val="1F497D">
                  <a:lumMod val="75000"/>
                </a:srgbClr>
              </a:solidFill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17579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ut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2772594" y="1702991"/>
            <a:ext cx="6192688" cy="1549328"/>
          </a:xfrm>
          <a:prstGeom prst="rect">
            <a:avLst/>
          </a:prstGeom>
          <a:noFill/>
        </p:spPr>
        <p:txBody>
          <a:bodyPr wrap="square" lIns="71305" tIns="35652" rIns="71305" bIns="35652" rtlCol="0">
            <a:spAutoFit/>
          </a:bodyPr>
          <a:lstStyle/>
          <a:p>
            <a:pPr algn="r"/>
            <a:r>
              <a:rPr lang="es-EC" sz="2400" b="1" dirty="0" smtClean="0">
                <a:solidFill>
                  <a:schemeClr val="tx2">
                    <a:lumMod val="75000"/>
                  </a:schemeClr>
                </a:solidFill>
                <a:latin typeface="Arial" charset="0"/>
                <a:ea typeface="ＭＳ Ｐゴシック" charset="0"/>
              </a:rPr>
              <a:t>Sección I </a:t>
            </a:r>
          </a:p>
          <a:p>
            <a:pPr algn="r"/>
            <a:r>
              <a:rPr lang="es-EC" sz="2400" b="1" dirty="0" smtClean="0">
                <a:solidFill>
                  <a:schemeClr val="tx2">
                    <a:lumMod val="75000"/>
                  </a:schemeClr>
                </a:solidFill>
                <a:latin typeface="Arial" charset="0"/>
                <a:ea typeface="ＭＳ Ｐゴシック" charset="0"/>
              </a:rPr>
              <a:t>Principales </a:t>
            </a:r>
            <a:r>
              <a:rPr lang="es-EC" sz="2400" b="1" dirty="0">
                <a:solidFill>
                  <a:schemeClr val="tx2">
                    <a:lumMod val="75000"/>
                  </a:schemeClr>
                </a:solidFill>
                <a:latin typeface="Arial" charset="0"/>
                <a:ea typeface="ＭＳ Ｐゴシック" charset="0"/>
              </a:rPr>
              <a:t>indicadores económicos </a:t>
            </a:r>
          </a:p>
          <a:p>
            <a:pPr algn="r"/>
            <a:r>
              <a:rPr lang="es-EC" sz="2400" b="1" dirty="0">
                <a:solidFill>
                  <a:schemeClr val="tx2">
                    <a:lumMod val="75000"/>
                  </a:schemeClr>
                </a:solidFill>
                <a:latin typeface="Arial" charset="0"/>
                <a:ea typeface="ＭＳ Ｐゴシック" charset="0"/>
              </a:rPr>
              <a:t>Directorio de Empresas y Establecimientos </a:t>
            </a:r>
            <a:r>
              <a:rPr lang="es-EC" sz="2400" b="1" dirty="0" smtClean="0">
                <a:solidFill>
                  <a:schemeClr val="tx2">
                    <a:lumMod val="75000"/>
                  </a:schemeClr>
                </a:solidFill>
                <a:latin typeface="Arial" charset="0"/>
                <a:ea typeface="ＭＳ Ｐゴシック" charset="0"/>
              </a:rPr>
              <a:t>2014</a:t>
            </a:r>
            <a:endParaRPr lang="es-EC" sz="2400" b="1" dirty="0">
              <a:solidFill>
                <a:schemeClr val="tx2">
                  <a:lumMod val="75000"/>
                </a:schemeClr>
              </a:solidFill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99838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ut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8338" y="766887"/>
            <a:ext cx="8229912" cy="720080"/>
          </a:xfrm>
        </p:spPr>
        <p:txBody>
          <a:bodyPr/>
          <a:lstStyle/>
          <a:p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Estructura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de empresas según su tamaño </a:t>
            </a:r>
            <a:b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Micro, pequeñas, medianas y grandes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empresas </a:t>
            </a:r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año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2014</a:t>
            </a:r>
            <a:endParaRPr lang="es-EC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ítulo 1"/>
          <p:cNvSpPr txBox="1">
            <a:spLocks/>
          </p:cNvSpPr>
          <p:nvPr/>
        </p:nvSpPr>
        <p:spPr bwMode="auto">
          <a:xfrm>
            <a:off x="324322" y="5350316"/>
            <a:ext cx="4392488" cy="359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7976" tIns="33988" rIns="67976" bIns="33988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tx1"/>
                </a:solidFill>
                <a:latin typeface="+mj-lt"/>
                <a:ea typeface="MS PGothic" pitchFamily="34" charset="-128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339882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679765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1019647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135953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l" defTabSz="914400"/>
            <a:r>
              <a:rPr lang="es-EC" sz="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NOTA: Clasificación emitida por la Comunidad Andina de Naciones (CAN) </a:t>
            </a:r>
            <a:endParaRPr lang="es-EC" sz="800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 defTabSz="914400"/>
            <a:endParaRPr lang="es-EC" sz="800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4481183"/>
              </p:ext>
            </p:extLst>
          </p:nvPr>
        </p:nvGraphicFramePr>
        <p:xfrm>
          <a:off x="684362" y="3863231"/>
          <a:ext cx="7560840" cy="1362075"/>
        </p:xfrm>
        <a:graphic>
          <a:graphicData uri="http://schemas.openxmlformats.org/drawingml/2006/table">
            <a:tbl>
              <a:tblPr/>
              <a:tblGrid>
                <a:gridCol w="4651523"/>
                <a:gridCol w="1556146"/>
                <a:gridCol w="1353171"/>
              </a:tblGrid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Tamaño de Empresa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No. Empresas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Porcentaje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Microempresa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760.739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90,2%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Pequeña empresa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65.135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7,7%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Mediana empresa "A"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7.929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Mediana empresa "B"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5.588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Grande empresa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4.253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843.644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100,0%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53969089"/>
              </p:ext>
            </p:extLst>
          </p:nvPr>
        </p:nvGraphicFramePr>
        <p:xfrm>
          <a:off x="1764482" y="1342951"/>
          <a:ext cx="6336704" cy="27241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2027816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838" y="711979"/>
            <a:ext cx="8229912" cy="468166"/>
          </a:xfrm>
        </p:spPr>
        <p:txBody>
          <a:bodyPr/>
          <a:lstStyle/>
          <a:p>
            <a:r>
              <a:rPr lang="es-EC" b="1" dirty="0" smtClean="0"/>
              <a:t>Contenido</a:t>
            </a:r>
            <a:endParaRPr lang="es-EC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838" y="1332317"/>
            <a:ext cx="8229912" cy="4259106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s-EC" sz="1600" dirty="0">
                <a:latin typeface="Arial" pitchFamily="34" charset="0"/>
                <a:cs typeface="Arial" pitchFamily="34" charset="0"/>
              </a:rPr>
              <a:t>¿</a:t>
            </a:r>
            <a:r>
              <a:rPr lang="es-EC" sz="1600" dirty="0" smtClean="0">
                <a:latin typeface="Arial" pitchFamily="34" charset="0"/>
                <a:cs typeface="Arial" pitchFamily="34" charset="0"/>
              </a:rPr>
              <a:t>Qué es el Directorio de Empresas y Establecimientos (DIEE)? </a:t>
            </a:r>
          </a:p>
          <a:p>
            <a:pPr>
              <a:lnSpc>
                <a:spcPct val="150000"/>
              </a:lnSpc>
            </a:pPr>
            <a:r>
              <a:rPr lang="es-EC" sz="1600" dirty="0" smtClean="0">
                <a:latin typeface="Arial" pitchFamily="34" charset="0"/>
                <a:cs typeface="Arial" pitchFamily="34" charset="0"/>
              </a:rPr>
              <a:t>Ficha metodológica</a:t>
            </a:r>
          </a:p>
          <a:p>
            <a:pPr>
              <a:lnSpc>
                <a:spcPct val="150000"/>
              </a:lnSpc>
            </a:pPr>
            <a:r>
              <a:rPr lang="es-EC" sz="1600" dirty="0" smtClean="0">
                <a:latin typeface="Arial" pitchFamily="34" charset="0"/>
                <a:cs typeface="Arial" pitchFamily="34" charset="0"/>
              </a:rPr>
              <a:t>Principales definiciones</a:t>
            </a:r>
          </a:p>
          <a:p>
            <a:pPr>
              <a:lnSpc>
                <a:spcPct val="150000"/>
              </a:lnSpc>
            </a:pPr>
            <a:r>
              <a:rPr lang="es-EC" sz="1600" dirty="0" smtClean="0">
                <a:latin typeface="Arial" pitchFamily="34" charset="0"/>
                <a:cs typeface="Arial" pitchFamily="34" charset="0"/>
              </a:rPr>
              <a:t>Cobertura de empresas según sección de resultados</a:t>
            </a:r>
          </a:p>
          <a:p>
            <a:pPr>
              <a:lnSpc>
                <a:spcPct val="150000"/>
              </a:lnSpc>
            </a:pPr>
            <a:r>
              <a:rPr lang="es-EC" sz="1600" dirty="0" smtClean="0">
                <a:latin typeface="Arial" pitchFamily="34" charset="0"/>
                <a:cs typeface="Arial" pitchFamily="34" charset="0"/>
              </a:rPr>
              <a:t>Resultados económicos</a:t>
            </a:r>
          </a:p>
          <a:p>
            <a:pPr lvl="1">
              <a:lnSpc>
                <a:spcPct val="150000"/>
              </a:lnSpc>
            </a:pPr>
            <a:r>
              <a:rPr lang="es-EC" sz="1400" b="1" dirty="0" smtClean="0">
                <a:latin typeface="Arial" pitchFamily="34" charset="0"/>
                <a:cs typeface="Arial" pitchFamily="34" charset="0"/>
              </a:rPr>
              <a:t>Principales indicadores económicos de empresas</a:t>
            </a:r>
          </a:p>
          <a:p>
            <a:pPr lvl="1">
              <a:lnSpc>
                <a:spcPct val="150000"/>
              </a:lnSpc>
            </a:pPr>
            <a:r>
              <a:rPr lang="es-EC" sz="1400" b="1" dirty="0" smtClean="0">
                <a:latin typeface="Arial" pitchFamily="34" charset="0"/>
                <a:cs typeface="Arial" pitchFamily="34" charset="0"/>
              </a:rPr>
              <a:t>Resultados sectoriales y territoriales en función de ventas</a:t>
            </a:r>
          </a:p>
          <a:p>
            <a:pPr lvl="1">
              <a:lnSpc>
                <a:spcPct val="150000"/>
              </a:lnSpc>
            </a:pPr>
            <a:r>
              <a:rPr lang="es-EC" sz="1400" b="1" dirty="0" smtClean="0">
                <a:latin typeface="Arial" pitchFamily="34" charset="0"/>
                <a:cs typeface="Arial" pitchFamily="34" charset="0"/>
              </a:rPr>
              <a:t>Resultados sectoriales y territoriales en función del personal afiliado total</a:t>
            </a:r>
          </a:p>
          <a:p>
            <a:pPr lvl="1">
              <a:lnSpc>
                <a:spcPct val="150000"/>
              </a:lnSpc>
            </a:pPr>
            <a:r>
              <a:rPr lang="es-EC" sz="1400" b="1" dirty="0">
                <a:latin typeface="Arial" pitchFamily="34" charset="0"/>
                <a:cs typeface="Arial" pitchFamily="34" charset="0"/>
              </a:rPr>
              <a:t>Resultados sectoriales y territoriales en función del personal </a:t>
            </a:r>
            <a:r>
              <a:rPr lang="es-EC" sz="1400" b="1" dirty="0" smtClean="0">
                <a:latin typeface="Arial" pitchFamily="34" charset="0"/>
                <a:cs typeface="Arial" pitchFamily="34" charset="0"/>
              </a:rPr>
              <a:t>afiliado, de la pequeña, mediana y grande empresa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16410" y="766887"/>
            <a:ext cx="7416824" cy="576064"/>
          </a:xfrm>
        </p:spPr>
        <p:txBody>
          <a:bodyPr/>
          <a:lstStyle/>
          <a:p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Estructura de empresas por sectores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económicos</a:t>
            </a:r>
            <a:b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Micro, pequeñas, medianas y grandes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empresas </a:t>
            </a:r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año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2014</a:t>
            </a:r>
            <a:endParaRPr lang="es-EC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5379371"/>
              </p:ext>
            </p:extLst>
          </p:nvPr>
        </p:nvGraphicFramePr>
        <p:xfrm>
          <a:off x="612353" y="4007247"/>
          <a:ext cx="7920880" cy="1552575"/>
        </p:xfrm>
        <a:graphic>
          <a:graphicData uri="http://schemas.openxmlformats.org/drawingml/2006/table">
            <a:tbl>
              <a:tblPr/>
              <a:tblGrid>
                <a:gridCol w="4670653"/>
                <a:gridCol w="1761574"/>
                <a:gridCol w="1488653"/>
              </a:tblGrid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Sector económico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No. Empresas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Porcentaje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Servicios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344.013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40,8%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Comercio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308.566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36,6%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Agricultura, ganadería, silvicultura y pesca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89.548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10,6%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Industrias Manufactureras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68.095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8,1%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Construcción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29.769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Explotación de Minas y Canteras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3.653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843.644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100,0%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5589363"/>
              </p:ext>
            </p:extLst>
          </p:nvPr>
        </p:nvGraphicFramePr>
        <p:xfrm>
          <a:off x="2196530" y="1414959"/>
          <a:ext cx="6624736" cy="27241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725283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8338" y="622871"/>
            <a:ext cx="8136904" cy="576766"/>
          </a:xfrm>
        </p:spPr>
        <p:txBody>
          <a:bodyPr>
            <a:noAutofit/>
          </a:bodyPr>
          <a:lstStyle/>
          <a:p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Estructura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de empresas por actividad económica </a:t>
            </a:r>
            <a:b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Micro, pequeñas, medianas y grandes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empresas </a:t>
            </a:r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año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2014 </a:t>
            </a:r>
            <a:endParaRPr lang="es-EC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Abrir llave 4"/>
          <p:cNvSpPr/>
          <p:nvPr/>
        </p:nvSpPr>
        <p:spPr>
          <a:xfrm>
            <a:off x="1920756" y="1414959"/>
            <a:ext cx="288032" cy="1009068"/>
          </a:xfrm>
          <a:prstGeom prst="leftBrac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7" name="CuadroTexto 6"/>
          <p:cNvSpPr txBox="1"/>
          <p:nvPr/>
        </p:nvSpPr>
        <p:spPr>
          <a:xfrm>
            <a:off x="468338" y="1565550"/>
            <a:ext cx="1440160" cy="707886"/>
          </a:xfrm>
          <a:prstGeom prst="rect">
            <a:avLst/>
          </a:prstGeom>
          <a:noFill/>
          <a:ln w="1905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s-EC" sz="1000" dirty="0" smtClean="0">
                <a:cs typeface="Calibri" panose="020F0502020204030204" pitchFamily="34" charset="0"/>
              </a:rPr>
              <a:t>Las 5 principales actividades económicas concentran el 73.1% de empresas.</a:t>
            </a:r>
            <a:endParaRPr lang="es-EC" sz="1000" dirty="0">
              <a:cs typeface="Calibri" panose="020F0502020204030204" pitchFamily="34" charset="0"/>
            </a:endParaRPr>
          </a:p>
        </p:txBody>
      </p:sp>
      <p:graphicFrame>
        <p:nvGraphicFramePr>
          <p:cNvPr id="8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0356727"/>
              </p:ext>
            </p:extLst>
          </p:nvPr>
        </p:nvGraphicFramePr>
        <p:xfrm>
          <a:off x="828378" y="1198935"/>
          <a:ext cx="8064896" cy="41767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4009459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96330" y="766887"/>
            <a:ext cx="8229912" cy="504056"/>
          </a:xfrm>
        </p:spPr>
        <p:txBody>
          <a:bodyPr/>
          <a:lstStyle/>
          <a:p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Estructura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de empresas según actividad de comercio exterior </a:t>
            </a:r>
            <a:b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Micro, pequeñas, medianas y grandes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empresas </a:t>
            </a:r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año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2014</a:t>
            </a:r>
            <a:endParaRPr lang="es-EC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8545257"/>
              </p:ext>
            </p:extLst>
          </p:nvPr>
        </p:nvGraphicFramePr>
        <p:xfrm>
          <a:off x="540346" y="4079256"/>
          <a:ext cx="8064896" cy="1315590"/>
        </p:xfrm>
        <a:graphic>
          <a:graphicData uri="http://schemas.openxmlformats.org/drawingml/2006/table">
            <a:tbl>
              <a:tblPr/>
              <a:tblGrid>
                <a:gridCol w="4124345"/>
                <a:gridCol w="2176126"/>
                <a:gridCol w="1764425"/>
              </a:tblGrid>
              <a:tr h="22461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Sectores Económicos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No. Empresas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Porcentaje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3917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Mercado interno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809.567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96,0%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</a:tr>
              <a:tr h="213917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Importador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27.802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13917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Importador y Exportador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3.711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</a:tr>
              <a:tr h="22461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Exportador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2.564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461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843.644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100,0%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8904727"/>
              </p:ext>
            </p:extLst>
          </p:nvPr>
        </p:nvGraphicFramePr>
        <p:xfrm>
          <a:off x="2556570" y="1342951"/>
          <a:ext cx="5544616" cy="2736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955914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116410" y="622871"/>
            <a:ext cx="7344816" cy="636722"/>
          </a:xfrm>
        </p:spPr>
        <p:txBody>
          <a:bodyPr>
            <a:noAutofit/>
          </a:bodyPr>
          <a:lstStyle/>
          <a:p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Estructura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de empresas según provincia </a:t>
            </a:r>
            <a:b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Micro, pequeñas, medianas y grandes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empresas </a:t>
            </a:r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año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2014</a:t>
            </a:r>
            <a:endParaRPr lang="es-EC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540346" y="1486967"/>
            <a:ext cx="1440160" cy="553998"/>
          </a:xfrm>
          <a:prstGeom prst="rect">
            <a:avLst/>
          </a:prstGeom>
          <a:noFill/>
          <a:ln w="1905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s-EC" sz="1000" dirty="0" smtClean="0">
                <a:cs typeface="Calibri" panose="020F0502020204030204" pitchFamily="34" charset="0"/>
              </a:rPr>
              <a:t>Las </a:t>
            </a:r>
            <a:r>
              <a:rPr lang="es-EC" sz="1000" dirty="0">
                <a:cs typeface="Calibri" panose="020F0502020204030204" pitchFamily="34" charset="0"/>
              </a:rPr>
              <a:t>5</a:t>
            </a:r>
            <a:r>
              <a:rPr lang="es-EC" sz="1000" dirty="0" smtClean="0">
                <a:cs typeface="Calibri" panose="020F0502020204030204" pitchFamily="34" charset="0"/>
              </a:rPr>
              <a:t> principales provincias concentran el 62.0% de empresas.</a:t>
            </a:r>
            <a:endParaRPr lang="es-EC" sz="1000" dirty="0">
              <a:cs typeface="Calibri" panose="020F0502020204030204" pitchFamily="34" charset="0"/>
            </a:endParaRPr>
          </a:p>
        </p:txBody>
      </p:sp>
      <p:graphicFrame>
        <p:nvGraphicFramePr>
          <p:cNvPr id="6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48213980"/>
              </p:ext>
            </p:extLst>
          </p:nvPr>
        </p:nvGraphicFramePr>
        <p:xfrm>
          <a:off x="900386" y="1270943"/>
          <a:ext cx="7992888" cy="44392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8345435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468338" y="622871"/>
            <a:ext cx="8229912" cy="413258"/>
          </a:xfrm>
        </p:spPr>
        <p:txBody>
          <a:bodyPr/>
          <a:lstStyle/>
          <a:p>
            <a:r>
              <a:rPr lang="es-EC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Índice de empresa por cada 10.000 habitantes según provincia 2014</a:t>
            </a:r>
            <a:r>
              <a:rPr lang="es-EC" sz="16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s-EC" sz="16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C" sz="1600" b="1" dirty="0">
                <a:latin typeface="Arial" panose="020B0604020202020204" pitchFamily="34" charset="0"/>
                <a:cs typeface="Arial" panose="020B0604020202020204" pitchFamily="34" charset="0"/>
              </a:rPr>
              <a:t>Micro, pequeñas, medianas y grandes </a:t>
            </a:r>
            <a:r>
              <a:rPr lang="es-EC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empresas</a:t>
            </a:r>
            <a:endParaRPr lang="es-EC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8 CuadroTexto"/>
          <p:cNvSpPr txBox="1"/>
          <p:nvPr/>
        </p:nvSpPr>
        <p:spPr>
          <a:xfrm>
            <a:off x="6733034" y="4031894"/>
            <a:ext cx="2117771" cy="677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EC" sz="1000" dirty="0" smtClean="0">
                <a:latin typeface="Arial" pitchFamily="34" charset="0"/>
                <a:cs typeface="Arial" pitchFamily="34" charset="0"/>
              </a:rPr>
              <a:t>A nivel nacional el índice de empresas por cada 10 mil habitantes alcanza las 527 empresas, la provincia con mayor índice es Galápagos con 1000 y la menor Esmeraldas con 308 empresas.</a:t>
            </a:r>
            <a:endParaRPr lang="es-EC" sz="10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1 Gráfico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023371"/>
              </p:ext>
            </p:extLst>
          </p:nvPr>
        </p:nvGraphicFramePr>
        <p:xfrm>
          <a:off x="108299" y="1247724"/>
          <a:ext cx="8568951" cy="41276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CuadroTexto 8"/>
          <p:cNvSpPr txBox="1"/>
          <p:nvPr/>
        </p:nvSpPr>
        <p:spPr>
          <a:xfrm>
            <a:off x="252313" y="5387555"/>
            <a:ext cx="85984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800" dirty="0" smtClean="0"/>
              <a:t>Nota: * Para determinar el número de habitantes en cada una de las provincias se toman los datos registrados en la proyecciones poblacionales  por provincia para el 2014,  construidos a partir del CPV 2010.</a:t>
            </a:r>
            <a:endParaRPr lang="es-EC" sz="800" dirty="0"/>
          </a:p>
        </p:txBody>
      </p:sp>
    </p:spTree>
    <p:extLst>
      <p:ext uri="{BB962C8B-B14F-4D97-AF65-F5344CB8AC3E}">
        <p14:creationId xmlns:p14="http://schemas.microsoft.com/office/powerpoint/2010/main" val="2722995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00386" y="766887"/>
            <a:ext cx="7344816" cy="419697"/>
          </a:xfrm>
        </p:spPr>
        <p:txBody>
          <a:bodyPr>
            <a:noAutofit/>
          </a:bodyPr>
          <a:lstStyle/>
          <a:p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Estructura de empresas según forma institucional </a:t>
            </a:r>
            <a:b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Micro, pequeñas, medianas y grandes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empresas </a:t>
            </a:r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año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2014</a:t>
            </a:r>
            <a:endParaRPr lang="es-EC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252314" y="5387555"/>
            <a:ext cx="82299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800" dirty="0" smtClean="0"/>
              <a:t>Nota: * Otros sectores institucionales</a:t>
            </a:r>
            <a:r>
              <a:rPr lang="es-EC" sz="800" dirty="0"/>
              <a:t>, agrupa </a:t>
            </a:r>
            <a:r>
              <a:rPr lang="es-EC" sz="800" dirty="0" smtClean="0"/>
              <a:t>los sectores </a:t>
            </a:r>
            <a:r>
              <a:rPr lang="es-EC" sz="800" dirty="0"/>
              <a:t>con participaciones individuales menores </a:t>
            </a:r>
            <a:r>
              <a:rPr lang="es-EC" sz="800" dirty="0" smtClean="0"/>
              <a:t> al 1%, lo conforman: </a:t>
            </a:r>
            <a:r>
              <a:rPr lang="es-EC" sz="800" dirty="0"/>
              <a:t>Institución </a:t>
            </a:r>
            <a:r>
              <a:rPr lang="es-EC" sz="800" dirty="0" smtClean="0"/>
              <a:t>pública</a:t>
            </a:r>
            <a:r>
              <a:rPr lang="es-EC" sz="800" dirty="0"/>
              <a:t>; Economía </a:t>
            </a:r>
            <a:r>
              <a:rPr lang="es-EC" sz="800" dirty="0" smtClean="0"/>
              <a:t>popular </a:t>
            </a:r>
            <a:r>
              <a:rPr lang="es-EC" sz="800" dirty="0"/>
              <a:t>y </a:t>
            </a:r>
            <a:r>
              <a:rPr lang="es-EC" sz="800" dirty="0" smtClean="0"/>
              <a:t>solidaria</a:t>
            </a:r>
            <a:r>
              <a:rPr lang="es-EC" sz="800" dirty="0"/>
              <a:t>; </a:t>
            </a:r>
            <a:r>
              <a:rPr lang="es-EC" sz="800" dirty="0" smtClean="0"/>
              <a:t>Empresa pública.</a:t>
            </a:r>
            <a:endParaRPr lang="es-EC" sz="800" dirty="0"/>
          </a:p>
        </p:txBody>
      </p:sp>
      <p:graphicFrame>
        <p:nvGraphicFramePr>
          <p:cNvPr id="8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69157102"/>
              </p:ext>
            </p:extLst>
          </p:nvPr>
        </p:nvGraphicFramePr>
        <p:xfrm>
          <a:off x="2052514" y="1342951"/>
          <a:ext cx="6048672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4931518"/>
              </p:ext>
            </p:extLst>
          </p:nvPr>
        </p:nvGraphicFramePr>
        <p:xfrm>
          <a:off x="396329" y="4079253"/>
          <a:ext cx="8352929" cy="1308302"/>
        </p:xfrm>
        <a:graphic>
          <a:graphicData uri="http://schemas.openxmlformats.org/drawingml/2006/table">
            <a:tbl>
              <a:tblPr/>
              <a:tblGrid>
                <a:gridCol w="5489067"/>
                <a:gridCol w="1431931"/>
                <a:gridCol w="1431931"/>
              </a:tblGrid>
              <a:tr h="168554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Forma institucional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No. Empresas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Porcentaje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0528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Régimen simplificado RISE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385.132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45,7%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</a:tr>
              <a:tr h="160528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Persona Natural no obligado a llevar contabilidad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320.649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38,0%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60528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Sociedad con fines de lucro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68.635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8,1%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</a:tr>
              <a:tr h="160528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Persona Natural obligado a llevar contabilidad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49.071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5,8%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60528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Sociedad sin fines de lucro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11.201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1,3%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</a:tr>
              <a:tr h="168554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Otros sectores institucionales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8.956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8554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843.644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100,0%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60700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988618" y="1702991"/>
            <a:ext cx="5832648" cy="1980215"/>
          </a:xfrm>
          <a:prstGeom prst="rect">
            <a:avLst/>
          </a:prstGeom>
          <a:noFill/>
        </p:spPr>
        <p:txBody>
          <a:bodyPr wrap="square" lIns="71305" tIns="35652" rIns="71305" bIns="35652" rtlCol="0">
            <a:spAutoFit/>
          </a:bodyPr>
          <a:lstStyle/>
          <a:p>
            <a:pPr algn="r"/>
            <a:r>
              <a:rPr lang="es-EC" sz="2400" b="1" dirty="0" smtClean="0">
                <a:solidFill>
                  <a:schemeClr val="tx2">
                    <a:lumMod val="75000"/>
                  </a:schemeClr>
                </a:solidFill>
                <a:latin typeface="Arial" charset="0"/>
                <a:ea typeface="ＭＳ Ｐゴシック" charset="0"/>
              </a:rPr>
              <a:t>Sección II</a:t>
            </a:r>
          </a:p>
          <a:p>
            <a:pPr algn="r"/>
            <a:r>
              <a:rPr lang="es-EC" sz="2400" b="1" dirty="0" smtClean="0">
                <a:solidFill>
                  <a:schemeClr val="tx2">
                    <a:lumMod val="75000"/>
                  </a:schemeClr>
                </a:solidFill>
                <a:latin typeface="Arial" charset="0"/>
                <a:ea typeface="ＭＳ Ｐゴシック" charset="0"/>
              </a:rPr>
              <a:t>Resultados </a:t>
            </a:r>
            <a:r>
              <a:rPr lang="es-EC" sz="2400" b="1" dirty="0">
                <a:solidFill>
                  <a:schemeClr val="tx2">
                    <a:lumMod val="75000"/>
                  </a:schemeClr>
                </a:solidFill>
                <a:latin typeface="Arial" charset="0"/>
                <a:ea typeface="ＭＳ Ｐゴシック" charset="0"/>
              </a:rPr>
              <a:t>sectoriales y territoriales en función de las ventas </a:t>
            </a:r>
            <a:r>
              <a:rPr lang="es-EC" sz="2400" b="1" dirty="0" smtClean="0">
                <a:solidFill>
                  <a:schemeClr val="tx2">
                    <a:lumMod val="75000"/>
                  </a:schemeClr>
                </a:solidFill>
                <a:latin typeface="Arial" charset="0"/>
                <a:ea typeface="ＭＳ Ｐゴシック" charset="0"/>
              </a:rPr>
              <a:t>totales </a:t>
            </a:r>
            <a:r>
              <a:rPr lang="es-EC" sz="2800" b="1" dirty="0">
                <a:solidFill>
                  <a:schemeClr val="tx2">
                    <a:lumMod val="75000"/>
                  </a:schemeClr>
                </a:solidFill>
                <a:latin typeface="Arial" charset="0"/>
                <a:ea typeface="ＭＳ Ｐゴシック" charset="0"/>
              </a:rPr>
              <a:t>PMG </a:t>
            </a:r>
            <a:r>
              <a:rPr lang="es-EC" sz="2400" b="1" dirty="0">
                <a:solidFill>
                  <a:schemeClr val="tx2">
                    <a:lumMod val="75000"/>
                  </a:schemeClr>
                </a:solidFill>
                <a:latin typeface="Arial" charset="0"/>
                <a:ea typeface="ＭＳ Ｐゴシック" charset="0"/>
              </a:rPr>
              <a:t>(pequeña, mediana y grande empresa)</a:t>
            </a:r>
          </a:p>
          <a:p>
            <a:pPr algn="r"/>
            <a:r>
              <a:rPr lang="es-EC" sz="2400" b="1" dirty="0">
                <a:solidFill>
                  <a:schemeClr val="tx2">
                    <a:lumMod val="75000"/>
                  </a:schemeClr>
                </a:solidFill>
                <a:latin typeface="Arial" charset="0"/>
                <a:ea typeface="ＭＳ Ｐゴシック" charset="0"/>
              </a:rPr>
              <a:t>(2009 – </a:t>
            </a:r>
            <a:r>
              <a:rPr lang="es-EC" sz="2400" b="1" dirty="0" smtClean="0">
                <a:solidFill>
                  <a:schemeClr val="tx2">
                    <a:lumMod val="75000"/>
                  </a:schemeClr>
                </a:solidFill>
                <a:latin typeface="Arial" charset="0"/>
                <a:ea typeface="ＭＳ Ｐゴシック" charset="0"/>
              </a:rPr>
              <a:t>2014)</a:t>
            </a:r>
            <a:endParaRPr lang="es-EC" sz="2400" b="1" dirty="0">
              <a:solidFill>
                <a:schemeClr val="tx2">
                  <a:lumMod val="75000"/>
                </a:schemeClr>
              </a:solidFill>
              <a:latin typeface="Arial" charset="0"/>
              <a:ea typeface="ＭＳ Ｐゴシック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ut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24322" y="766887"/>
            <a:ext cx="8229600" cy="576064"/>
          </a:xfrm>
        </p:spPr>
        <p:txBody>
          <a:bodyPr/>
          <a:lstStyle/>
          <a:p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Evolución de las Ventas 2009 </a:t>
            </a:r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2014</a:t>
            </a:r>
            <a:b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Pequeñas</a:t>
            </a:r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, medianas y grandes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empresas </a:t>
            </a:r>
            <a:b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C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Millones de dólares</a:t>
            </a:r>
            <a:endParaRPr lang="es-EC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uadroTexto 7"/>
          <p:cNvSpPr txBox="1"/>
          <p:nvPr/>
        </p:nvSpPr>
        <p:spPr>
          <a:xfrm>
            <a:off x="324322" y="5265588"/>
            <a:ext cx="8496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Nota: El universo  de resultados se concentra sobre las pequeñas, medianas y grandes empresas por su relevancia en la economía nacional. </a:t>
            </a:r>
          </a:p>
          <a:p>
            <a:r>
              <a:rPr lang="es-EC" sz="800" dirty="0">
                <a:latin typeface="Arial" panose="020B0604020202020204" pitchFamily="34" charset="0"/>
                <a:cs typeface="Arial" panose="020B0604020202020204" pitchFamily="34" charset="0"/>
              </a:rPr>
              <a:t>*El universo de </a:t>
            </a:r>
            <a:r>
              <a:rPr lang="es-EC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empresas con ventas (73.487) </a:t>
            </a:r>
            <a:r>
              <a:rPr lang="es-EC" sz="800" dirty="0">
                <a:latin typeface="Arial" panose="020B0604020202020204" pitchFamily="34" charset="0"/>
                <a:cs typeface="Arial" panose="020B0604020202020204" pitchFamily="34" charset="0"/>
              </a:rPr>
              <a:t>excluye el segmento de microempresas debido a ausencia de información en un 95% de los casos, esto sucede porque el segmento microempresas está conformado principalmente por personas naturales no obligadas a llevar contabilidad y pertenecientes al RISE que no declaran ventas en el SRI. </a:t>
            </a:r>
          </a:p>
        </p:txBody>
      </p:sp>
      <p:graphicFrame>
        <p:nvGraphicFramePr>
          <p:cNvPr id="6" name="4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57539689"/>
              </p:ext>
            </p:extLst>
          </p:nvPr>
        </p:nvGraphicFramePr>
        <p:xfrm>
          <a:off x="540346" y="1702991"/>
          <a:ext cx="7996015" cy="3456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ut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8338" y="694879"/>
            <a:ext cx="8229912" cy="720080"/>
          </a:xfrm>
        </p:spPr>
        <p:txBody>
          <a:bodyPr/>
          <a:lstStyle/>
          <a:p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Participación en ventas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según tamaño de la empresa </a:t>
            </a:r>
            <a:b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Pequeñas, medianas </a:t>
            </a:r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y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grandes empresas </a:t>
            </a:r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año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2014</a:t>
            </a:r>
            <a:r>
              <a:rPr lang="es-EC" sz="2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s-EC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s-EC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9972690"/>
              </p:ext>
            </p:extLst>
          </p:nvPr>
        </p:nvGraphicFramePr>
        <p:xfrm>
          <a:off x="540346" y="3863231"/>
          <a:ext cx="7920881" cy="1304925"/>
        </p:xfrm>
        <a:graphic>
          <a:graphicData uri="http://schemas.openxmlformats.org/drawingml/2006/table">
            <a:tbl>
              <a:tblPr/>
              <a:tblGrid>
                <a:gridCol w="3952032"/>
                <a:gridCol w="2085328"/>
                <a:gridCol w="1883521"/>
              </a:tblGrid>
              <a:tr h="333375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Tamaño de Empresa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Ventas (miles de USD)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Porcentaje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Grande empresa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$            123.631.438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73,1%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Pequeña empresa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$              19.361.535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11,5%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Mediana empresa "B"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$              15.983.163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9,5%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Mediana empresa "A"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$              10.084.119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6,0%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$            169.060.255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100,0%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25170882"/>
              </p:ext>
            </p:extLst>
          </p:nvPr>
        </p:nvGraphicFramePr>
        <p:xfrm>
          <a:off x="2268538" y="1342951"/>
          <a:ext cx="5976664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CuadroTexto 7"/>
          <p:cNvSpPr txBox="1"/>
          <p:nvPr/>
        </p:nvSpPr>
        <p:spPr>
          <a:xfrm>
            <a:off x="324322" y="5265588"/>
            <a:ext cx="8496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Nota: El universo  de resultados se concentra sobre las pequeñas, medianas y grandes empresas por su relevancia en la economía nacional. </a:t>
            </a:r>
          </a:p>
          <a:p>
            <a:r>
              <a:rPr lang="es-EC" sz="800" dirty="0">
                <a:latin typeface="Arial" panose="020B0604020202020204" pitchFamily="34" charset="0"/>
                <a:cs typeface="Arial" panose="020B0604020202020204" pitchFamily="34" charset="0"/>
              </a:rPr>
              <a:t>*El universo de </a:t>
            </a:r>
            <a:r>
              <a:rPr lang="es-EC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empresas con ventas (73.487) </a:t>
            </a:r>
            <a:r>
              <a:rPr lang="es-EC" sz="800" dirty="0">
                <a:latin typeface="Arial" panose="020B0604020202020204" pitchFamily="34" charset="0"/>
                <a:cs typeface="Arial" panose="020B0604020202020204" pitchFamily="34" charset="0"/>
              </a:rPr>
              <a:t>excluye el segmento de microempresas debido a ausencia de información en un 95% de los casos, esto sucede porque el segmento microempresas está conformado principalmente por personas naturales no obligadas a llevar contabilidad y pertenecientes al RISE que no declaran ventas en el SRI. </a:t>
            </a:r>
          </a:p>
        </p:txBody>
      </p:sp>
    </p:spTree>
    <p:extLst>
      <p:ext uri="{BB962C8B-B14F-4D97-AF65-F5344CB8AC3E}">
        <p14:creationId xmlns:p14="http://schemas.microsoft.com/office/powerpoint/2010/main" val="25270546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457838" y="694879"/>
            <a:ext cx="8229912" cy="754107"/>
          </a:xfrm>
        </p:spPr>
        <p:txBody>
          <a:bodyPr>
            <a:noAutofit/>
          </a:bodyPr>
          <a:lstStyle/>
          <a:p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Participación en ventas según sector económico, </a:t>
            </a:r>
            <a:b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Pequeñas, medianas </a:t>
            </a:r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y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grandes empresas </a:t>
            </a:r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año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2014</a:t>
            </a:r>
            <a:endParaRPr lang="es-EC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9759061"/>
              </p:ext>
            </p:extLst>
          </p:nvPr>
        </p:nvGraphicFramePr>
        <p:xfrm>
          <a:off x="540346" y="3935239"/>
          <a:ext cx="7992888" cy="1295400"/>
        </p:xfrm>
        <a:graphic>
          <a:graphicData uri="http://schemas.openxmlformats.org/drawingml/2006/table">
            <a:tbl>
              <a:tblPr/>
              <a:tblGrid>
                <a:gridCol w="4504279"/>
                <a:gridCol w="2163821"/>
                <a:gridCol w="1324788"/>
              </a:tblGrid>
              <a:tr h="155819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Sector Económico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Ventas (miles de USD)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Porcentaje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8399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Comercio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$                64.867.238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38,4%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</a:tr>
              <a:tr h="148399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Servicios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$                37.257.420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22,0%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8399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Industrias Manufactureras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$                34.342.036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20,3%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</a:tr>
              <a:tr h="148399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Explotación de Minas y Canteras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$                18.048.942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10,7%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8399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Construcción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$                   7.393.802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</a:tr>
              <a:tr h="155819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Agricultura, ganadería, silvicultura y pesca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$                   7.150.818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5819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$              169.060.255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100,0%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40828355"/>
              </p:ext>
            </p:extLst>
          </p:nvPr>
        </p:nvGraphicFramePr>
        <p:xfrm>
          <a:off x="2268538" y="1342951"/>
          <a:ext cx="6048672" cy="2448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uadroTexto 7"/>
          <p:cNvSpPr txBox="1"/>
          <p:nvPr/>
        </p:nvSpPr>
        <p:spPr>
          <a:xfrm>
            <a:off x="324322" y="5265588"/>
            <a:ext cx="8496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Nota: El universo  de resultados se concentra sobre las pequeñas, medianas y grandes empresas por su relevancia en la economía nacional. </a:t>
            </a:r>
          </a:p>
          <a:p>
            <a:r>
              <a:rPr lang="es-EC" sz="800" dirty="0">
                <a:latin typeface="Arial" panose="020B0604020202020204" pitchFamily="34" charset="0"/>
                <a:cs typeface="Arial" panose="020B0604020202020204" pitchFamily="34" charset="0"/>
              </a:rPr>
              <a:t>*El universo de </a:t>
            </a:r>
            <a:r>
              <a:rPr lang="es-EC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empresas con ventas (73.487) </a:t>
            </a:r>
            <a:r>
              <a:rPr lang="es-EC" sz="800" dirty="0">
                <a:latin typeface="Arial" panose="020B0604020202020204" pitchFamily="34" charset="0"/>
                <a:cs typeface="Arial" panose="020B0604020202020204" pitchFamily="34" charset="0"/>
              </a:rPr>
              <a:t>excluye el segmento de microempresas debido a ausencia de información en un 95% de los casos, esto sucede porque el segmento microempresas está conformado principalmente por personas naturales no obligadas a llevar contabilidad y pertenecientes al RISE que no declaran ventas en el SRI. </a:t>
            </a:r>
          </a:p>
        </p:txBody>
      </p:sp>
    </p:spTree>
    <p:extLst>
      <p:ext uri="{BB962C8B-B14F-4D97-AF65-F5344CB8AC3E}">
        <p14:creationId xmlns:p14="http://schemas.microsoft.com/office/powerpoint/2010/main" val="700342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80306" y="838895"/>
            <a:ext cx="8229600" cy="504056"/>
          </a:xfrm>
        </p:spPr>
        <p:txBody>
          <a:bodyPr/>
          <a:lstStyle/>
          <a:p>
            <a:pPr algn="l"/>
            <a:r>
              <a:rPr lang="es-EC" sz="2400" b="1" dirty="0" smtClean="0"/>
              <a:t>¿Qué es el Directorio de Empresas y Establecimientos (DIEE)?</a:t>
            </a:r>
            <a:endParaRPr lang="es-EC" sz="2000" dirty="0"/>
          </a:p>
        </p:txBody>
      </p:sp>
      <p:sp>
        <p:nvSpPr>
          <p:cNvPr id="4" name="2 Marcador de contenido"/>
          <p:cNvSpPr>
            <a:spLocks noGrp="1"/>
          </p:cNvSpPr>
          <p:nvPr>
            <p:ph idx="1"/>
          </p:nvPr>
        </p:nvSpPr>
        <p:spPr>
          <a:xfrm>
            <a:off x="252314" y="1847007"/>
            <a:ext cx="3816424" cy="3096344"/>
          </a:xfrm>
        </p:spPr>
        <p:txBody>
          <a:bodyPr>
            <a:normAutofit fontScale="92500" lnSpcReduction="20000"/>
          </a:bodyPr>
          <a:lstStyle/>
          <a:p>
            <a:pPr marL="90488" indent="0" algn="just"/>
            <a:r>
              <a:rPr lang="es-EC" sz="1600" dirty="0" smtClean="0"/>
              <a:t>Primer paso para la sistematización de los registros administrativos de empresas.</a:t>
            </a:r>
          </a:p>
          <a:p>
            <a:pPr marL="90488" indent="0" algn="just">
              <a:buNone/>
            </a:pPr>
            <a:endParaRPr lang="es-EC" sz="1600" dirty="0" smtClean="0"/>
          </a:p>
          <a:p>
            <a:pPr marL="90488" indent="0" algn="just"/>
            <a:r>
              <a:rPr lang="es-EC" sz="1600" dirty="0" smtClean="0"/>
              <a:t>Sistema de información de todas las empresas y establecimientos del país que se estructura a partir de registros administrativos.</a:t>
            </a:r>
          </a:p>
          <a:p>
            <a:pPr marL="90488" indent="0" algn="just">
              <a:buNone/>
            </a:pPr>
            <a:endParaRPr lang="es-EC" sz="1600" dirty="0" smtClean="0"/>
          </a:p>
          <a:p>
            <a:pPr marL="90488" indent="0" algn="just"/>
            <a:r>
              <a:rPr lang="es-EC" sz="1600" dirty="0" smtClean="0"/>
              <a:t>Fuente de actualización constante de información estadística para análisis e investigación.</a:t>
            </a:r>
          </a:p>
          <a:p>
            <a:pPr marL="90488" indent="0" algn="just">
              <a:buNone/>
            </a:pPr>
            <a:endParaRPr lang="es-EC" sz="1600" dirty="0" smtClean="0"/>
          </a:p>
          <a:p>
            <a:pPr marL="90488" indent="0" algn="just"/>
            <a:r>
              <a:rPr lang="es-EC" sz="1600" dirty="0" smtClean="0"/>
              <a:t> Marco muestral para el levantamiento de encuestas económicas.</a:t>
            </a:r>
          </a:p>
          <a:p>
            <a:pPr marL="90488" indent="0" algn="just">
              <a:buNone/>
            </a:pPr>
            <a:endParaRPr lang="es-EC" sz="1600" dirty="0" smtClean="0"/>
          </a:p>
          <a:p>
            <a:pPr algn="just">
              <a:buNone/>
            </a:pPr>
            <a:endParaRPr lang="es-EC" sz="1600" dirty="0"/>
          </a:p>
        </p:txBody>
      </p:sp>
      <p:graphicFrame>
        <p:nvGraphicFramePr>
          <p:cNvPr id="5" name="4 Diagrama"/>
          <p:cNvGraphicFramePr/>
          <p:nvPr>
            <p:extLst/>
          </p:nvPr>
        </p:nvGraphicFramePr>
        <p:xfrm>
          <a:off x="4500786" y="1414959"/>
          <a:ext cx="4296859" cy="40647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56573479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1564" y="694879"/>
            <a:ext cx="8894024" cy="576766"/>
          </a:xfrm>
        </p:spPr>
        <p:txBody>
          <a:bodyPr>
            <a:noAutofit/>
          </a:bodyPr>
          <a:lstStyle/>
          <a:p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Participación en ventas por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Actividad Económica </a:t>
            </a:r>
            <a:b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Pequeñas, medianas </a:t>
            </a:r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y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grandes empresas </a:t>
            </a:r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año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2014</a:t>
            </a:r>
            <a:endParaRPr lang="es-EC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279838" y="1646799"/>
            <a:ext cx="1440160" cy="707886"/>
          </a:xfrm>
          <a:prstGeom prst="rect">
            <a:avLst/>
          </a:prstGeom>
          <a:noFill/>
          <a:ln w="1905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s-EC" sz="1000" dirty="0" smtClean="0">
                <a:cs typeface="Calibri" panose="020F0502020204030204" pitchFamily="34" charset="0"/>
              </a:rPr>
              <a:t>Las 5 principales actividades económicas concentran el 78.0 % de ventas totales.</a:t>
            </a:r>
            <a:endParaRPr lang="es-EC" sz="1000" dirty="0">
              <a:cs typeface="Calibri" panose="020F0502020204030204" pitchFamily="34" charset="0"/>
            </a:endParaRPr>
          </a:p>
        </p:txBody>
      </p:sp>
      <p:sp>
        <p:nvSpPr>
          <p:cNvPr id="8" name="Abrir llave 7"/>
          <p:cNvSpPr/>
          <p:nvPr/>
        </p:nvSpPr>
        <p:spPr>
          <a:xfrm>
            <a:off x="1836490" y="1486967"/>
            <a:ext cx="287284" cy="1027550"/>
          </a:xfrm>
          <a:prstGeom prst="leftBrac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EC"/>
          </a:p>
        </p:txBody>
      </p:sp>
      <p:graphicFrame>
        <p:nvGraphicFramePr>
          <p:cNvPr id="6" name="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59229134"/>
              </p:ext>
            </p:extLst>
          </p:nvPr>
        </p:nvGraphicFramePr>
        <p:xfrm>
          <a:off x="756370" y="1486967"/>
          <a:ext cx="7992888" cy="374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CuadroTexto 7"/>
          <p:cNvSpPr txBox="1"/>
          <p:nvPr/>
        </p:nvSpPr>
        <p:spPr>
          <a:xfrm>
            <a:off x="324322" y="5265588"/>
            <a:ext cx="8496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Nota: El universo  de resultados se concentra sobre las pequeñas, medianas y grandes empresas por su relevancia en la economía nacional. </a:t>
            </a:r>
          </a:p>
          <a:p>
            <a:r>
              <a:rPr lang="es-EC" sz="800" dirty="0">
                <a:latin typeface="Arial" panose="020B0604020202020204" pitchFamily="34" charset="0"/>
                <a:cs typeface="Arial" panose="020B0604020202020204" pitchFamily="34" charset="0"/>
              </a:rPr>
              <a:t>*El universo de </a:t>
            </a:r>
            <a:r>
              <a:rPr lang="es-EC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empresas con ventas (73.487) </a:t>
            </a:r>
            <a:r>
              <a:rPr lang="es-EC" sz="800" dirty="0">
                <a:latin typeface="Arial" panose="020B0604020202020204" pitchFamily="34" charset="0"/>
                <a:cs typeface="Arial" panose="020B0604020202020204" pitchFamily="34" charset="0"/>
              </a:rPr>
              <a:t>excluye el segmento de microempresas debido a ausencia de información en un 95% de los casos, esto sucede porque el segmento microempresas está conformado principalmente por personas naturales no obligadas a llevar contabilidad y pertenecientes al RISE que no declaran ventas en el SRI. </a:t>
            </a:r>
          </a:p>
        </p:txBody>
      </p:sp>
    </p:spTree>
    <p:extLst>
      <p:ext uri="{BB962C8B-B14F-4D97-AF65-F5344CB8AC3E}">
        <p14:creationId xmlns:p14="http://schemas.microsoft.com/office/powerpoint/2010/main" val="36559412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44402" y="694879"/>
            <a:ext cx="7128792" cy="360040"/>
          </a:xfrm>
        </p:spPr>
        <p:txBody>
          <a:bodyPr>
            <a:noAutofit/>
          </a:bodyPr>
          <a:lstStyle/>
          <a:p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Participación en ventas por provincia </a:t>
            </a:r>
            <a:b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Pequeñas, medianas </a:t>
            </a:r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y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grandes empresas </a:t>
            </a:r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año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2014</a:t>
            </a:r>
            <a:endParaRPr lang="es-EC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468338" y="1702991"/>
            <a:ext cx="1584176" cy="553998"/>
          </a:xfrm>
          <a:prstGeom prst="rect">
            <a:avLst/>
          </a:prstGeom>
          <a:noFill/>
          <a:ln w="1905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s-EC" sz="1000" dirty="0" smtClean="0">
                <a:cs typeface="Calibri" panose="020F0502020204030204" pitchFamily="34" charset="0"/>
              </a:rPr>
              <a:t>Las </a:t>
            </a:r>
            <a:r>
              <a:rPr lang="es-EC" sz="1000" dirty="0">
                <a:cs typeface="Calibri" panose="020F0502020204030204" pitchFamily="34" charset="0"/>
              </a:rPr>
              <a:t>5</a:t>
            </a:r>
            <a:r>
              <a:rPr lang="es-EC" sz="1000" dirty="0" smtClean="0">
                <a:cs typeface="Calibri" panose="020F0502020204030204" pitchFamily="34" charset="0"/>
              </a:rPr>
              <a:t> principales provincias concentran el 90.0% de ventas totales.</a:t>
            </a:r>
            <a:endParaRPr lang="es-EC" sz="1000" dirty="0">
              <a:cs typeface="Calibri" panose="020F0502020204030204" pitchFamily="34" charset="0"/>
            </a:endParaRPr>
          </a:p>
        </p:txBody>
      </p:sp>
      <p:graphicFrame>
        <p:nvGraphicFramePr>
          <p:cNvPr id="5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98587498"/>
              </p:ext>
            </p:extLst>
          </p:nvPr>
        </p:nvGraphicFramePr>
        <p:xfrm>
          <a:off x="252314" y="1342951"/>
          <a:ext cx="8712968" cy="3888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5 Abrir llave"/>
          <p:cNvSpPr/>
          <p:nvPr/>
        </p:nvSpPr>
        <p:spPr>
          <a:xfrm>
            <a:off x="2191310" y="1466927"/>
            <a:ext cx="268834" cy="790062"/>
          </a:xfrm>
          <a:prstGeom prst="leftBrac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EC"/>
          </a:p>
        </p:txBody>
      </p:sp>
      <p:sp>
        <p:nvSpPr>
          <p:cNvPr id="9" name="CuadroTexto 7"/>
          <p:cNvSpPr txBox="1"/>
          <p:nvPr/>
        </p:nvSpPr>
        <p:spPr>
          <a:xfrm>
            <a:off x="324322" y="5265588"/>
            <a:ext cx="8496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Nota: El universo  de resultados se concentra sobre las pequeñas, medianas y grandes empresas por su relevancia en la economía nacional. </a:t>
            </a:r>
          </a:p>
          <a:p>
            <a:r>
              <a:rPr lang="es-EC" sz="800" dirty="0">
                <a:latin typeface="Arial" panose="020B0604020202020204" pitchFamily="34" charset="0"/>
                <a:cs typeface="Arial" panose="020B0604020202020204" pitchFamily="34" charset="0"/>
              </a:rPr>
              <a:t>*El universo de </a:t>
            </a:r>
            <a:r>
              <a:rPr lang="es-EC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empresas con ventas (73.487) </a:t>
            </a:r>
            <a:r>
              <a:rPr lang="es-EC" sz="800" dirty="0">
                <a:latin typeface="Arial" panose="020B0604020202020204" pitchFamily="34" charset="0"/>
                <a:cs typeface="Arial" panose="020B0604020202020204" pitchFamily="34" charset="0"/>
              </a:rPr>
              <a:t>excluye el segmento de microempresas debido a ausencia de información en un 95% de los casos, esto sucede porque el segmento microempresas está conformado principalmente por personas naturales no obligadas a llevar contabilidad y pertenecientes al RISE que no declaran ventas en el SRI. </a:t>
            </a:r>
          </a:p>
        </p:txBody>
      </p:sp>
    </p:spTree>
    <p:extLst>
      <p:ext uri="{BB962C8B-B14F-4D97-AF65-F5344CB8AC3E}">
        <p14:creationId xmlns:p14="http://schemas.microsoft.com/office/powerpoint/2010/main" val="3775947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83996" y="766887"/>
            <a:ext cx="8229912" cy="504056"/>
          </a:xfrm>
        </p:spPr>
        <p:txBody>
          <a:bodyPr/>
          <a:lstStyle/>
          <a:p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Participación en ventas según </a:t>
            </a:r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forma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institucional </a:t>
            </a:r>
            <a:b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Pequeñas, medianas </a:t>
            </a:r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y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grandes empresas </a:t>
            </a:r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año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2014</a:t>
            </a:r>
            <a:r>
              <a:rPr lang="es-EC" sz="2000" dirty="0"/>
              <a:t/>
            </a:r>
            <a:br>
              <a:rPr lang="es-EC" sz="2000" dirty="0"/>
            </a:br>
            <a:endParaRPr lang="es-EC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292824" y="4947814"/>
            <a:ext cx="85224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800" dirty="0" smtClean="0">
                <a:latin typeface="Arial" pitchFamily="34" charset="0"/>
                <a:cs typeface="Arial" pitchFamily="34" charset="0"/>
              </a:rPr>
              <a:t>Nota: * Otros sectores </a:t>
            </a:r>
            <a:r>
              <a:rPr lang="es-EC" sz="800" dirty="0">
                <a:latin typeface="Arial" pitchFamily="34" charset="0"/>
                <a:cs typeface="Arial" pitchFamily="34" charset="0"/>
              </a:rPr>
              <a:t>institucionales: Economía </a:t>
            </a:r>
            <a:r>
              <a:rPr lang="es-EC" sz="800" dirty="0" smtClean="0">
                <a:latin typeface="Arial" pitchFamily="34" charset="0"/>
                <a:cs typeface="Arial" pitchFamily="34" charset="0"/>
              </a:rPr>
              <a:t>popular </a:t>
            </a:r>
            <a:r>
              <a:rPr lang="es-EC" sz="800" dirty="0">
                <a:latin typeface="Arial" pitchFamily="34" charset="0"/>
                <a:cs typeface="Arial" pitchFamily="34" charset="0"/>
              </a:rPr>
              <a:t>y </a:t>
            </a:r>
            <a:r>
              <a:rPr lang="es-EC" sz="800" dirty="0" smtClean="0">
                <a:latin typeface="Arial" pitchFamily="34" charset="0"/>
                <a:cs typeface="Arial" pitchFamily="34" charset="0"/>
              </a:rPr>
              <a:t>solidaria</a:t>
            </a:r>
            <a:r>
              <a:rPr lang="es-EC" sz="800" dirty="0">
                <a:latin typeface="Arial" pitchFamily="34" charset="0"/>
                <a:cs typeface="Arial" pitchFamily="34" charset="0"/>
              </a:rPr>
              <a:t>; Persona </a:t>
            </a:r>
            <a:r>
              <a:rPr lang="es-EC" sz="800" dirty="0" smtClean="0">
                <a:latin typeface="Arial" pitchFamily="34" charset="0"/>
                <a:cs typeface="Arial" pitchFamily="34" charset="0"/>
              </a:rPr>
              <a:t>natural </a:t>
            </a:r>
            <a:r>
              <a:rPr lang="es-EC" sz="800" dirty="0">
                <a:latin typeface="Arial" pitchFamily="34" charset="0"/>
                <a:cs typeface="Arial" pitchFamily="34" charset="0"/>
              </a:rPr>
              <a:t>no obligada a llevar contabilidad; RISE e Institución </a:t>
            </a:r>
            <a:r>
              <a:rPr lang="es-EC" sz="800" dirty="0" smtClean="0">
                <a:latin typeface="Arial" pitchFamily="34" charset="0"/>
                <a:cs typeface="Arial" pitchFamily="34" charset="0"/>
              </a:rPr>
              <a:t>pública que tienen participaciones </a:t>
            </a:r>
            <a:r>
              <a:rPr lang="es-EC" sz="800" dirty="0">
                <a:latin typeface="Arial" pitchFamily="34" charset="0"/>
                <a:cs typeface="Arial" pitchFamily="34" charset="0"/>
              </a:rPr>
              <a:t>individuales menores </a:t>
            </a:r>
            <a:r>
              <a:rPr lang="es-EC" sz="800" dirty="0" smtClean="0">
                <a:latin typeface="Arial" pitchFamily="34" charset="0"/>
                <a:cs typeface="Arial" pitchFamily="34" charset="0"/>
              </a:rPr>
              <a:t>al 1%</a:t>
            </a:r>
            <a:endParaRPr lang="es-EC" sz="8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7637381"/>
              </p:ext>
            </p:extLst>
          </p:nvPr>
        </p:nvGraphicFramePr>
        <p:xfrm>
          <a:off x="409075" y="3719215"/>
          <a:ext cx="8208912" cy="1248073"/>
        </p:xfrm>
        <a:graphic>
          <a:graphicData uri="http://schemas.openxmlformats.org/drawingml/2006/table">
            <a:tbl>
              <a:tblPr/>
              <a:tblGrid>
                <a:gridCol w="5074600"/>
                <a:gridCol w="1855001"/>
                <a:gridCol w="1279311"/>
              </a:tblGrid>
              <a:tr h="272897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Forma institucional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Ventas (miles de USD)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Porcentaje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5941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Sociedad con fines de lucro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$         123.581.282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73,1%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</a:tr>
              <a:tr h="155941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Empresa Pública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$            20.107.312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11,9%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55941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Persona Natural obligado a llevar contabilidad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$            19.140.468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11,3%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</a:tr>
              <a:tr h="155941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Sociedad sin fines de lucro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$              3.269.562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63738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Otros sectores institucionales*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$              2.961.630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163738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$         169.060.255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100,0%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18503276"/>
              </p:ext>
            </p:extLst>
          </p:nvPr>
        </p:nvGraphicFramePr>
        <p:xfrm>
          <a:off x="1836490" y="1414959"/>
          <a:ext cx="6264696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CuadroTexto 7"/>
          <p:cNvSpPr txBox="1"/>
          <p:nvPr/>
        </p:nvSpPr>
        <p:spPr>
          <a:xfrm>
            <a:off x="324322" y="5265588"/>
            <a:ext cx="8496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Nota: El universo  de resultados se concentra sobre las pequeñas, medianas y grandes empresas por su relevancia en la economía nacional. </a:t>
            </a:r>
          </a:p>
          <a:p>
            <a:r>
              <a:rPr lang="es-EC" sz="800" dirty="0">
                <a:latin typeface="Arial" panose="020B0604020202020204" pitchFamily="34" charset="0"/>
                <a:cs typeface="Arial" panose="020B0604020202020204" pitchFamily="34" charset="0"/>
              </a:rPr>
              <a:t>*El universo de </a:t>
            </a:r>
            <a:r>
              <a:rPr lang="es-EC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empresas con ventas (73.487) </a:t>
            </a:r>
            <a:r>
              <a:rPr lang="es-EC" sz="800" dirty="0">
                <a:latin typeface="Arial" panose="020B0604020202020204" pitchFamily="34" charset="0"/>
                <a:cs typeface="Arial" panose="020B0604020202020204" pitchFamily="34" charset="0"/>
              </a:rPr>
              <a:t>excluye el segmento de microempresas debido a ausencia de información en un 95% de los casos, esto sucede porque el segmento microempresas está conformado principalmente por personas naturales no obligadas a llevar contabilidad y pertenecientes al RISE que no declaran ventas en el SRI. </a:t>
            </a:r>
          </a:p>
        </p:txBody>
      </p:sp>
    </p:spTree>
    <p:extLst>
      <p:ext uri="{BB962C8B-B14F-4D97-AF65-F5344CB8AC3E}">
        <p14:creationId xmlns:p14="http://schemas.microsoft.com/office/powerpoint/2010/main" val="3947607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2772594" y="1702991"/>
            <a:ext cx="6048672" cy="1918660"/>
          </a:xfrm>
          <a:prstGeom prst="rect">
            <a:avLst/>
          </a:prstGeom>
          <a:noFill/>
        </p:spPr>
        <p:txBody>
          <a:bodyPr wrap="square" lIns="71305" tIns="35652" rIns="71305" bIns="35652" rtlCol="0">
            <a:spAutoFit/>
          </a:bodyPr>
          <a:lstStyle/>
          <a:p>
            <a:pPr algn="r"/>
            <a:r>
              <a:rPr lang="es-EC" sz="2400" b="1" dirty="0" smtClean="0">
                <a:solidFill>
                  <a:srgbClr val="1F497D">
                    <a:lumMod val="75000"/>
                  </a:srgbClr>
                </a:solidFill>
                <a:latin typeface="Arial" charset="0"/>
                <a:ea typeface="ＭＳ Ｐゴシック" charset="0"/>
              </a:rPr>
              <a:t>Sección III</a:t>
            </a:r>
          </a:p>
          <a:p>
            <a:pPr algn="r"/>
            <a:r>
              <a:rPr lang="es-EC" sz="2400" b="1" dirty="0" smtClean="0">
                <a:solidFill>
                  <a:srgbClr val="1F497D">
                    <a:lumMod val="75000"/>
                  </a:srgbClr>
                </a:solidFill>
                <a:latin typeface="Arial" charset="0"/>
                <a:ea typeface="ＭＳ Ｐゴシック" charset="0"/>
              </a:rPr>
              <a:t>Resultados </a:t>
            </a:r>
            <a:r>
              <a:rPr lang="es-EC" sz="2400" b="1" dirty="0">
                <a:solidFill>
                  <a:srgbClr val="1F497D">
                    <a:lumMod val="75000"/>
                  </a:srgbClr>
                </a:solidFill>
                <a:latin typeface="Arial" charset="0"/>
                <a:ea typeface="ＭＳ Ｐゴシック" charset="0"/>
              </a:rPr>
              <a:t>sectoriales y territoriales en función del personal </a:t>
            </a:r>
            <a:r>
              <a:rPr lang="es-EC" sz="2400" b="1" dirty="0" smtClean="0">
                <a:solidFill>
                  <a:srgbClr val="1F497D">
                    <a:lumMod val="75000"/>
                  </a:srgbClr>
                </a:solidFill>
                <a:latin typeface="Arial" charset="0"/>
                <a:ea typeface="ＭＳ Ｐゴシック" charset="0"/>
              </a:rPr>
              <a:t>afiliado MPMG,</a:t>
            </a:r>
          </a:p>
          <a:p>
            <a:pPr algn="r"/>
            <a:r>
              <a:rPr lang="es-EC" sz="2000" b="1" dirty="0" smtClean="0">
                <a:solidFill>
                  <a:srgbClr val="1F497D">
                    <a:lumMod val="75000"/>
                  </a:srgbClr>
                </a:solidFill>
                <a:latin typeface="Arial" charset="0"/>
                <a:ea typeface="ＭＳ Ｐゴシック" charset="0"/>
              </a:rPr>
              <a:t>(micro, pequeña, mediana y grande empresa)</a:t>
            </a:r>
            <a:r>
              <a:rPr lang="es-EC" sz="2400" b="1" dirty="0" smtClean="0">
                <a:solidFill>
                  <a:srgbClr val="1F497D">
                    <a:lumMod val="75000"/>
                  </a:srgbClr>
                </a:solidFill>
                <a:latin typeface="Arial" charset="0"/>
                <a:ea typeface="ＭＳ Ｐゴシック" charset="0"/>
              </a:rPr>
              <a:t> </a:t>
            </a:r>
          </a:p>
          <a:p>
            <a:pPr algn="r"/>
            <a:r>
              <a:rPr lang="es-EC" sz="2400" b="1" dirty="0" smtClean="0">
                <a:solidFill>
                  <a:srgbClr val="1F497D">
                    <a:lumMod val="75000"/>
                  </a:srgbClr>
                </a:solidFill>
                <a:latin typeface="Arial" charset="0"/>
                <a:ea typeface="ＭＳ Ｐゴシック" charset="0"/>
              </a:rPr>
              <a:t>(2006 </a:t>
            </a:r>
            <a:r>
              <a:rPr lang="es-EC" sz="2400" b="1" dirty="0">
                <a:solidFill>
                  <a:srgbClr val="1F497D">
                    <a:lumMod val="75000"/>
                  </a:srgbClr>
                </a:solidFill>
                <a:latin typeface="Arial" charset="0"/>
                <a:ea typeface="ＭＳ Ｐゴシック" charset="0"/>
              </a:rPr>
              <a:t>– </a:t>
            </a:r>
            <a:r>
              <a:rPr lang="es-EC" sz="2400" b="1" dirty="0" smtClean="0">
                <a:solidFill>
                  <a:srgbClr val="1F497D">
                    <a:lumMod val="75000"/>
                  </a:srgbClr>
                </a:solidFill>
                <a:latin typeface="Arial" charset="0"/>
                <a:ea typeface="ＭＳ Ｐゴシック" charset="0"/>
              </a:rPr>
              <a:t>2014) </a:t>
            </a:r>
            <a:endParaRPr lang="es-EC" sz="2400" b="1" dirty="0">
              <a:solidFill>
                <a:srgbClr val="1F497D">
                  <a:lumMod val="75000"/>
                </a:srgbClr>
              </a:solidFill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84904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ut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04442" y="766887"/>
            <a:ext cx="6718861" cy="551361"/>
          </a:xfrm>
        </p:spPr>
        <p:txBody>
          <a:bodyPr>
            <a:noAutofit/>
          </a:bodyPr>
          <a:lstStyle/>
          <a:p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Evolución del total de personas afiliadas</a:t>
            </a:r>
            <a:b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Micro, pequeñas</a:t>
            </a:r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, medianas y grandes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empresas</a:t>
            </a:r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período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2006 – 2014</a:t>
            </a:r>
            <a:endParaRPr lang="es-EC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2 Subtítulo"/>
          <p:cNvSpPr txBox="1">
            <a:spLocks/>
          </p:cNvSpPr>
          <p:nvPr/>
        </p:nvSpPr>
        <p:spPr bwMode="auto">
          <a:xfrm>
            <a:off x="612354" y="5402645"/>
            <a:ext cx="8015005" cy="288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236464" indent="-236464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207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512338" indent="-19705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931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788213" indent="-15764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55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103498" indent="-15764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379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1418783" indent="-15764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379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1734068" indent="-157643" algn="l" defTabSz="6305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49353" indent="-157643" algn="l" defTabSz="6305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64638" indent="-157643" algn="l" defTabSz="6305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79924" indent="-157643" algn="l" defTabSz="6305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>
              <a:buNone/>
            </a:pPr>
            <a:r>
              <a:rPr lang="es-EC" sz="1000" dirty="0" smtClean="0"/>
              <a:t>Incluye todas las empresas (455.966) que registraron personal afiliado en el IESS durante el periodo 2009-2014. </a:t>
            </a:r>
            <a:endParaRPr lang="es-EC" sz="1000" dirty="0"/>
          </a:p>
        </p:txBody>
      </p:sp>
      <p:graphicFrame>
        <p:nvGraphicFramePr>
          <p:cNvPr id="6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47354742"/>
              </p:ext>
            </p:extLst>
          </p:nvPr>
        </p:nvGraphicFramePr>
        <p:xfrm>
          <a:off x="396330" y="1702991"/>
          <a:ext cx="8496944" cy="36996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231277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72394" y="838895"/>
            <a:ext cx="7488832" cy="610295"/>
          </a:xfrm>
        </p:spPr>
        <p:txBody>
          <a:bodyPr>
            <a:noAutofit/>
          </a:bodyPr>
          <a:lstStyle/>
          <a:p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Participación del personal afiliado según género </a:t>
            </a:r>
            <a:b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Micro, pequeñas, medianas y grandes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empresas, año 2014</a:t>
            </a:r>
            <a:endParaRPr lang="es-EC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5220866" y="3863231"/>
            <a:ext cx="361594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dirty="0" smtClean="0"/>
              <a:t>Total  de personal </a:t>
            </a:r>
            <a:r>
              <a:rPr lang="es-EC" smtClean="0"/>
              <a:t>afiliado 3’130.525 </a:t>
            </a:r>
            <a:r>
              <a:rPr lang="es-EC" dirty="0" smtClean="0"/>
              <a:t>, entre el 2009 y el 2014 la distribución de afiliados 62,0% y afiliadas 38,0%  se mantiene constante.</a:t>
            </a:r>
            <a:endParaRPr lang="es-EC" dirty="0"/>
          </a:p>
        </p:txBody>
      </p:sp>
      <p:graphicFrame>
        <p:nvGraphicFramePr>
          <p:cNvPr id="4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39320391"/>
              </p:ext>
            </p:extLst>
          </p:nvPr>
        </p:nvGraphicFramePr>
        <p:xfrm>
          <a:off x="468338" y="1558975"/>
          <a:ext cx="7920880" cy="36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2 Subtítulo"/>
          <p:cNvSpPr txBox="1">
            <a:spLocks/>
          </p:cNvSpPr>
          <p:nvPr/>
        </p:nvSpPr>
        <p:spPr bwMode="auto">
          <a:xfrm>
            <a:off x="396330" y="5402645"/>
            <a:ext cx="8015005" cy="288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236464" indent="-236464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207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512338" indent="-19705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931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788213" indent="-15764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55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103498" indent="-15764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379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1418783" indent="-15764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379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1734068" indent="-157643" algn="l" defTabSz="6305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49353" indent="-157643" algn="l" defTabSz="6305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64638" indent="-157643" algn="l" defTabSz="6305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79924" indent="-157643" algn="l" defTabSz="6305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>
              <a:buNone/>
            </a:pPr>
            <a:r>
              <a:rPr lang="es-EC" sz="1000" dirty="0" smtClean="0"/>
              <a:t>Incluye todas las empresas (455.966) que registraron personal afiliado en el IESS durante el </a:t>
            </a:r>
            <a:r>
              <a:rPr lang="es-EC" sz="1000" dirty="0"/>
              <a:t> </a:t>
            </a:r>
            <a:r>
              <a:rPr lang="es-EC" sz="1000" dirty="0" smtClean="0"/>
              <a:t>año 2014. </a:t>
            </a:r>
            <a:endParaRPr lang="es-EC" sz="1000" dirty="0"/>
          </a:p>
        </p:txBody>
      </p:sp>
    </p:spTree>
    <p:extLst>
      <p:ext uri="{BB962C8B-B14F-4D97-AF65-F5344CB8AC3E}">
        <p14:creationId xmlns:p14="http://schemas.microsoft.com/office/powerpoint/2010/main" val="151104316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56370" y="766887"/>
            <a:ext cx="8136904" cy="648071"/>
          </a:xfrm>
        </p:spPr>
        <p:txBody>
          <a:bodyPr/>
          <a:lstStyle/>
          <a:p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Participación del personal afiliado según tamaño de la empresa</a:t>
            </a:r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, Micro, pequeñas, medianas y grandes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empresas, </a:t>
            </a:r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año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2014</a:t>
            </a:r>
            <a:endParaRPr lang="es-EC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0936342"/>
              </p:ext>
            </p:extLst>
          </p:nvPr>
        </p:nvGraphicFramePr>
        <p:xfrm>
          <a:off x="756370" y="4079255"/>
          <a:ext cx="7560841" cy="1290066"/>
        </p:xfrm>
        <a:graphic>
          <a:graphicData uri="http://schemas.openxmlformats.org/drawingml/2006/table">
            <a:tbl>
              <a:tblPr/>
              <a:tblGrid>
                <a:gridCol w="4543414"/>
                <a:gridCol w="1635399"/>
                <a:gridCol w="1382028"/>
              </a:tblGrid>
              <a:tr h="189450">
                <a:tc>
                  <a:txBody>
                    <a:bodyPr/>
                    <a:lstStyle/>
                    <a:p>
                      <a:pPr algn="l" fontAlgn="t"/>
                      <a:r>
                        <a:rPr lang="es-E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Tamaño de Empresa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No. Empleados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Porcentaje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0429">
                <a:tc>
                  <a:txBody>
                    <a:bodyPr/>
                    <a:lstStyle/>
                    <a:p>
                      <a:pPr algn="l" fontAlgn="t"/>
                      <a:r>
                        <a:rPr lang="es-E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Grande empresa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1.305.226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41,7%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</a:tr>
              <a:tr h="180429">
                <a:tc>
                  <a:txBody>
                    <a:bodyPr/>
                    <a:lstStyle/>
                    <a:p>
                      <a:pPr algn="l" fontAlgn="t"/>
                      <a:r>
                        <a:rPr lang="es-E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Microempresa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751.627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24,0%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80429">
                <a:tc>
                  <a:txBody>
                    <a:bodyPr/>
                    <a:lstStyle/>
                    <a:p>
                      <a:pPr algn="l" fontAlgn="t"/>
                      <a:r>
                        <a:rPr lang="es-E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Pequeña empresa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565.697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18,1%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</a:tr>
              <a:tr h="180429">
                <a:tc>
                  <a:txBody>
                    <a:bodyPr/>
                    <a:lstStyle/>
                    <a:p>
                      <a:pPr algn="l" fontAlgn="t"/>
                      <a:r>
                        <a:rPr lang="es-E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Mediana empresa "B"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294.540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9,4%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89450">
                <a:tc>
                  <a:txBody>
                    <a:bodyPr/>
                    <a:lstStyle/>
                    <a:p>
                      <a:pPr algn="l" fontAlgn="t"/>
                      <a:r>
                        <a:rPr lang="es-E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Mediana empresa "A"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213.435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6,8%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189450">
                <a:tc>
                  <a:txBody>
                    <a:bodyPr/>
                    <a:lstStyle/>
                    <a:p>
                      <a:pPr algn="l" fontAlgn="t"/>
                      <a:r>
                        <a:rPr lang="es-E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Total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3.130.525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100,0%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88478722"/>
              </p:ext>
            </p:extLst>
          </p:nvPr>
        </p:nvGraphicFramePr>
        <p:xfrm>
          <a:off x="1658144" y="1366838"/>
          <a:ext cx="5829300" cy="28564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2 Subtítulo"/>
          <p:cNvSpPr txBox="1">
            <a:spLocks/>
          </p:cNvSpPr>
          <p:nvPr/>
        </p:nvSpPr>
        <p:spPr bwMode="auto">
          <a:xfrm>
            <a:off x="612354" y="5402645"/>
            <a:ext cx="8015005" cy="288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236464" indent="-236464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207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512338" indent="-19705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931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788213" indent="-15764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55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103498" indent="-15764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379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1418783" indent="-15764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379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1734068" indent="-157643" algn="l" defTabSz="6305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49353" indent="-157643" algn="l" defTabSz="6305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64638" indent="-157643" algn="l" defTabSz="6305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79924" indent="-157643" algn="l" defTabSz="6305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>
              <a:buNone/>
            </a:pPr>
            <a:r>
              <a:rPr lang="es-EC" sz="1000" dirty="0" smtClean="0"/>
              <a:t>Incluye todas las empresas (455.966) que registraron personal afiliado en el IESS durante el año 2014. </a:t>
            </a:r>
            <a:endParaRPr lang="es-EC" sz="1000" dirty="0"/>
          </a:p>
        </p:txBody>
      </p:sp>
    </p:spTree>
    <p:extLst>
      <p:ext uri="{BB962C8B-B14F-4D97-AF65-F5344CB8AC3E}">
        <p14:creationId xmlns:p14="http://schemas.microsoft.com/office/powerpoint/2010/main" val="174756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>
            <a:spLocks noGrp="1"/>
          </p:cNvSpPr>
          <p:nvPr>
            <p:ph type="title"/>
          </p:nvPr>
        </p:nvSpPr>
        <p:spPr>
          <a:xfrm>
            <a:off x="465504" y="694879"/>
            <a:ext cx="8229912" cy="682099"/>
          </a:xfrm>
        </p:spPr>
        <p:txBody>
          <a:bodyPr>
            <a:noAutofit/>
          </a:bodyPr>
          <a:lstStyle/>
          <a:p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Participación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del personal afiliado </a:t>
            </a:r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según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sector </a:t>
            </a:r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económico</a:t>
            </a:r>
            <a:b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Micro, pequeñas, medianas y grandes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empresas, </a:t>
            </a:r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año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2014</a:t>
            </a:r>
            <a:endParaRPr lang="es-EC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5286658"/>
              </p:ext>
            </p:extLst>
          </p:nvPr>
        </p:nvGraphicFramePr>
        <p:xfrm>
          <a:off x="756370" y="4079255"/>
          <a:ext cx="7704855" cy="1336552"/>
        </p:xfrm>
        <a:graphic>
          <a:graphicData uri="http://schemas.openxmlformats.org/drawingml/2006/table">
            <a:tbl>
              <a:tblPr/>
              <a:tblGrid>
                <a:gridCol w="4454369"/>
                <a:gridCol w="1805825"/>
                <a:gridCol w="1444661"/>
              </a:tblGrid>
              <a:tr h="172194"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Sector económico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No. Empleados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Porcentaje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3994">
                <a:tc>
                  <a:txBody>
                    <a:bodyPr/>
                    <a:lstStyle/>
                    <a:p>
                      <a:pPr algn="l" fontAlgn="t"/>
                      <a:r>
                        <a:rPr lang="es-E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Servicios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1.691.696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54,0%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</a:tr>
              <a:tr h="163994">
                <a:tc>
                  <a:txBody>
                    <a:bodyPr/>
                    <a:lstStyle/>
                    <a:p>
                      <a:pPr algn="l" fontAlgn="t"/>
                      <a:r>
                        <a:rPr lang="es-E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Comercio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609.892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19,5%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63994">
                <a:tc>
                  <a:txBody>
                    <a:bodyPr/>
                    <a:lstStyle/>
                    <a:p>
                      <a:pPr algn="l" fontAlgn="t"/>
                      <a:r>
                        <a:rPr lang="es-E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Industrias Manufactureras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408.069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13,0%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</a:tr>
              <a:tr h="163994">
                <a:tc>
                  <a:txBody>
                    <a:bodyPr/>
                    <a:lstStyle/>
                    <a:p>
                      <a:pPr algn="l" fontAlgn="t"/>
                      <a:r>
                        <a:rPr lang="es-E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Agricultura, ganadería, silvicultura y pesca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207.380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6,6%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63994">
                <a:tc>
                  <a:txBody>
                    <a:bodyPr/>
                    <a:lstStyle/>
                    <a:p>
                      <a:pPr algn="l" fontAlgn="t"/>
                      <a:r>
                        <a:rPr lang="es-E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Construcción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170.362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5,4%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</a:tr>
              <a:tr h="172194">
                <a:tc>
                  <a:txBody>
                    <a:bodyPr/>
                    <a:lstStyle/>
                    <a:p>
                      <a:pPr algn="l" fontAlgn="t"/>
                      <a:r>
                        <a:rPr lang="es-E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Explotación de Minas y Canteras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43.126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2194">
                <a:tc>
                  <a:txBody>
                    <a:bodyPr/>
                    <a:lstStyle/>
                    <a:p>
                      <a:pPr algn="l" fontAlgn="t"/>
                      <a:r>
                        <a:rPr lang="es-E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Total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3.130.525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100,0%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65848605"/>
              </p:ext>
            </p:extLst>
          </p:nvPr>
        </p:nvGraphicFramePr>
        <p:xfrm>
          <a:off x="1908498" y="1270943"/>
          <a:ext cx="6264696" cy="2736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2 Subtítulo"/>
          <p:cNvSpPr txBox="1">
            <a:spLocks/>
          </p:cNvSpPr>
          <p:nvPr/>
        </p:nvSpPr>
        <p:spPr bwMode="auto">
          <a:xfrm>
            <a:off x="612354" y="5402645"/>
            <a:ext cx="8015005" cy="288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236464" indent="-236464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207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512338" indent="-19705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931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788213" indent="-15764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55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103498" indent="-15764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379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1418783" indent="-15764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379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1734068" indent="-157643" algn="l" defTabSz="6305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49353" indent="-157643" algn="l" defTabSz="6305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64638" indent="-157643" algn="l" defTabSz="6305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79924" indent="-157643" algn="l" defTabSz="6305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>
              <a:buNone/>
            </a:pPr>
            <a:r>
              <a:rPr lang="es-EC" sz="1000" dirty="0" smtClean="0"/>
              <a:t>Incluye todas las empresas (455.966) que registraron personal afiliado en el IESS durante el  año 2014. </a:t>
            </a:r>
            <a:endParaRPr lang="es-EC" sz="1000" dirty="0"/>
          </a:p>
        </p:txBody>
      </p:sp>
    </p:spTree>
    <p:extLst>
      <p:ext uri="{BB962C8B-B14F-4D97-AF65-F5344CB8AC3E}">
        <p14:creationId xmlns:p14="http://schemas.microsoft.com/office/powerpoint/2010/main" val="4103360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694879"/>
            <a:ext cx="8894024" cy="576766"/>
          </a:xfrm>
        </p:spPr>
        <p:txBody>
          <a:bodyPr>
            <a:noAutofit/>
          </a:bodyPr>
          <a:lstStyle/>
          <a:p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Participación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del personal afiliado por </a:t>
            </a:r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ctividad </a:t>
            </a:r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económica</a:t>
            </a:r>
            <a:b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Micro, pequeñas, medianas y grandes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empresas, </a:t>
            </a:r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año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2014</a:t>
            </a:r>
            <a:b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s-EC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396330" y="1702991"/>
            <a:ext cx="1440160" cy="707886"/>
          </a:xfrm>
          <a:prstGeom prst="rect">
            <a:avLst/>
          </a:prstGeom>
          <a:noFill/>
          <a:ln w="19050">
            <a:solidFill>
              <a:schemeClr val="tx2"/>
            </a:solidFill>
          </a:ln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s-EC" sz="1000" dirty="0" smtClean="0">
                <a:latin typeface="Calibri" panose="020F0502020204030204" pitchFamily="34" charset="0"/>
                <a:cs typeface="Calibri" panose="020F0502020204030204" pitchFamily="34" charset="0"/>
              </a:rPr>
              <a:t>Las </a:t>
            </a:r>
            <a:r>
              <a:rPr lang="es-EC" sz="1000" dirty="0"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  <a:r>
              <a:rPr lang="es-EC" sz="1000" dirty="0" smtClean="0">
                <a:latin typeface="Calibri" panose="020F0502020204030204" pitchFamily="34" charset="0"/>
                <a:cs typeface="Calibri" panose="020F0502020204030204" pitchFamily="34" charset="0"/>
              </a:rPr>
              <a:t> principales actividades económicas concentran el 58.5% de personal afiliado</a:t>
            </a:r>
            <a:endParaRPr lang="es-EC" sz="1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Abrir llave 10"/>
          <p:cNvSpPr/>
          <p:nvPr/>
        </p:nvSpPr>
        <p:spPr>
          <a:xfrm>
            <a:off x="1915576" y="1414959"/>
            <a:ext cx="261160" cy="1080120"/>
          </a:xfrm>
          <a:prstGeom prst="leftBrac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EC"/>
          </a:p>
        </p:txBody>
      </p:sp>
      <p:graphicFrame>
        <p:nvGraphicFramePr>
          <p:cNvPr id="5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9207504"/>
              </p:ext>
            </p:extLst>
          </p:nvPr>
        </p:nvGraphicFramePr>
        <p:xfrm>
          <a:off x="756370" y="1342952"/>
          <a:ext cx="8136904" cy="4032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2 Subtítulo"/>
          <p:cNvSpPr txBox="1">
            <a:spLocks/>
          </p:cNvSpPr>
          <p:nvPr/>
        </p:nvSpPr>
        <p:spPr bwMode="auto">
          <a:xfrm>
            <a:off x="409258" y="5394895"/>
            <a:ext cx="8015005" cy="288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236464" indent="-236464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207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512338" indent="-19705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931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788213" indent="-15764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55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103498" indent="-15764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379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1418783" indent="-15764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379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1734068" indent="-157643" algn="l" defTabSz="6305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49353" indent="-157643" algn="l" defTabSz="6305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64638" indent="-157643" algn="l" defTabSz="6305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79924" indent="-157643" algn="l" defTabSz="6305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>
              <a:buNone/>
            </a:pPr>
            <a:r>
              <a:rPr lang="es-EC" sz="1000" dirty="0" smtClean="0"/>
              <a:t>Incluye todas las empresas (455.966) que registraron personal afiliado en el IESS durante el año 2014. </a:t>
            </a:r>
            <a:endParaRPr lang="es-EC" sz="1000" dirty="0"/>
          </a:p>
        </p:txBody>
      </p:sp>
    </p:spTree>
    <p:extLst>
      <p:ext uri="{BB962C8B-B14F-4D97-AF65-F5344CB8AC3E}">
        <p14:creationId xmlns:p14="http://schemas.microsoft.com/office/powerpoint/2010/main" val="2780947827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5464" y="694879"/>
            <a:ext cx="8642461" cy="723528"/>
          </a:xfrm>
        </p:spPr>
        <p:txBody>
          <a:bodyPr>
            <a:noAutofit/>
          </a:bodyPr>
          <a:lstStyle/>
          <a:p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Participación del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personal afiliado según </a:t>
            </a:r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provincia</a:t>
            </a:r>
            <a:b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Micro, pequeñas, medianas y grandes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empresas, </a:t>
            </a:r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año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2014</a:t>
            </a:r>
            <a:endParaRPr lang="es-EC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Abrir llave 5"/>
          <p:cNvSpPr/>
          <p:nvPr/>
        </p:nvSpPr>
        <p:spPr>
          <a:xfrm>
            <a:off x="1908498" y="1475216"/>
            <a:ext cx="261160" cy="792088"/>
          </a:xfrm>
          <a:prstGeom prst="leftBrac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EC"/>
          </a:p>
        </p:txBody>
      </p:sp>
      <p:sp>
        <p:nvSpPr>
          <p:cNvPr id="8" name="CuadroTexto 6"/>
          <p:cNvSpPr txBox="1"/>
          <p:nvPr/>
        </p:nvSpPr>
        <p:spPr>
          <a:xfrm>
            <a:off x="360736" y="1678000"/>
            <a:ext cx="1547762" cy="553998"/>
          </a:xfrm>
          <a:prstGeom prst="rect">
            <a:avLst/>
          </a:prstGeom>
          <a:noFill/>
          <a:ln w="19050">
            <a:solidFill>
              <a:schemeClr val="tx2"/>
            </a:solidFill>
          </a:ln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s-EC" sz="1000" dirty="0" smtClean="0">
                <a:latin typeface="Calibri" panose="020F0502020204030204" pitchFamily="34" charset="0"/>
                <a:cs typeface="Calibri" panose="020F0502020204030204" pitchFamily="34" charset="0"/>
              </a:rPr>
              <a:t>Las 5 principales provincias concentran el 78</a:t>
            </a:r>
            <a:r>
              <a:rPr lang="es-EC" sz="1000" dirty="0" smtClean="0">
                <a:cs typeface="Calibri" panose="020F0502020204030204" pitchFamily="34" charset="0"/>
              </a:rPr>
              <a:t>.0</a:t>
            </a:r>
            <a:r>
              <a:rPr lang="es-EC" sz="1000" dirty="0" smtClean="0">
                <a:latin typeface="Calibri" panose="020F0502020204030204" pitchFamily="34" charset="0"/>
                <a:cs typeface="Calibri" panose="020F0502020204030204" pitchFamily="34" charset="0"/>
              </a:rPr>
              <a:t>% de personal afiliado</a:t>
            </a:r>
            <a:endParaRPr lang="es-EC" sz="1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5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81553298"/>
              </p:ext>
            </p:extLst>
          </p:nvPr>
        </p:nvGraphicFramePr>
        <p:xfrm>
          <a:off x="756370" y="1353814"/>
          <a:ext cx="8389218" cy="40215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2 Subtítulo"/>
          <p:cNvSpPr txBox="1">
            <a:spLocks/>
          </p:cNvSpPr>
          <p:nvPr/>
        </p:nvSpPr>
        <p:spPr bwMode="auto">
          <a:xfrm>
            <a:off x="409258" y="5394895"/>
            <a:ext cx="8015005" cy="288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236464" indent="-236464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207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512338" indent="-19705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931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788213" indent="-15764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55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103498" indent="-15764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379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1418783" indent="-15764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379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1734068" indent="-157643" algn="l" defTabSz="6305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49353" indent="-157643" algn="l" defTabSz="6305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64638" indent="-157643" algn="l" defTabSz="6305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79924" indent="-157643" algn="l" defTabSz="6305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>
              <a:buNone/>
            </a:pPr>
            <a:r>
              <a:rPr lang="es-EC" sz="1000" dirty="0" smtClean="0"/>
              <a:t>Incluye todas las empresas (455.966) que registraron personal afiliado en el IESS durante el  año 2014. </a:t>
            </a:r>
            <a:endParaRPr lang="es-EC" sz="1000" dirty="0"/>
          </a:p>
        </p:txBody>
      </p:sp>
    </p:spTree>
    <p:extLst>
      <p:ext uri="{BB962C8B-B14F-4D97-AF65-F5344CB8AC3E}">
        <p14:creationId xmlns:p14="http://schemas.microsoft.com/office/powerpoint/2010/main" val="3433686575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6 CuadroTexto"/>
          <p:cNvSpPr txBox="1">
            <a:spLocks noChangeArrowheads="1"/>
          </p:cNvSpPr>
          <p:nvPr/>
        </p:nvSpPr>
        <p:spPr bwMode="auto">
          <a:xfrm>
            <a:off x="-18646" y="1774999"/>
            <a:ext cx="89534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r"/>
            <a:r>
              <a:rPr lang="es-EC" sz="2400" b="1" dirty="0" smtClean="0">
                <a:solidFill>
                  <a:srgbClr val="1F497D">
                    <a:lumMod val="75000"/>
                  </a:srgbClr>
                </a:solidFill>
                <a:latin typeface="Arial" charset="0"/>
                <a:cs typeface="Arial" charset="0"/>
              </a:rPr>
              <a:t>Ficha metodológica</a:t>
            </a:r>
            <a:endParaRPr lang="es-EC" sz="2400" b="1" dirty="0">
              <a:solidFill>
                <a:srgbClr val="1F497D">
                  <a:lumMod val="75000"/>
                </a:srgbClr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38009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ut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00386" y="694879"/>
            <a:ext cx="7632848" cy="648071"/>
          </a:xfrm>
        </p:spPr>
        <p:txBody>
          <a:bodyPr/>
          <a:lstStyle/>
          <a:p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Participación del personal afiliado según forma institucional </a:t>
            </a:r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Micro, pequeñas, medianas y grandes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empresas, </a:t>
            </a:r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año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2014</a:t>
            </a:r>
            <a:endParaRPr lang="es-EC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2450149"/>
              </p:ext>
            </p:extLst>
          </p:nvPr>
        </p:nvGraphicFramePr>
        <p:xfrm>
          <a:off x="468338" y="3719215"/>
          <a:ext cx="8352928" cy="1619250"/>
        </p:xfrm>
        <a:graphic>
          <a:graphicData uri="http://schemas.openxmlformats.org/drawingml/2006/table">
            <a:tbl>
              <a:tblPr/>
              <a:tblGrid>
                <a:gridCol w="5095519"/>
                <a:gridCol w="1861377"/>
                <a:gridCol w="1396032"/>
              </a:tblGrid>
              <a:tr h="151217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Forma institucional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No. Empleados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Porcentaje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1217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Sociedad con fines de lucro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1.376.986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44,0%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</a:tr>
              <a:tr h="151217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Institución Pública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585.184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18,7%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51217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Persona Natural no obligado a llevar contabilidad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582.166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18,6%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</a:tr>
              <a:tr h="151217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Persona Natural obligado a llevar contabilidad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268.310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8,6%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51217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Sociedad sin fines de lucro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147.394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</a:tr>
              <a:tr h="151217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Régimen simplificado RISE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78.751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2,5%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51217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Empresa Pública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61.258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2,0%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</a:tr>
              <a:tr h="151217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Economía Popular y Solidaria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30.476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1217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3.130.525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100,0%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98442784"/>
              </p:ext>
            </p:extLst>
          </p:nvPr>
        </p:nvGraphicFramePr>
        <p:xfrm>
          <a:off x="2340546" y="1270943"/>
          <a:ext cx="5760640" cy="259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2 Subtítulo"/>
          <p:cNvSpPr txBox="1">
            <a:spLocks/>
          </p:cNvSpPr>
          <p:nvPr/>
        </p:nvSpPr>
        <p:spPr bwMode="auto">
          <a:xfrm>
            <a:off x="409258" y="5394895"/>
            <a:ext cx="8015005" cy="288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236464" indent="-236464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207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512338" indent="-19705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931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788213" indent="-15764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55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103498" indent="-15764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379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1418783" indent="-15764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379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1734068" indent="-157643" algn="l" defTabSz="6305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49353" indent="-157643" algn="l" defTabSz="6305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64638" indent="-157643" algn="l" defTabSz="6305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79924" indent="-157643" algn="l" defTabSz="6305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>
              <a:buNone/>
            </a:pPr>
            <a:r>
              <a:rPr lang="es-EC" sz="1000" dirty="0" smtClean="0"/>
              <a:t>Incluye todas las empresas (455.966) que registraron personal afiliado en el IESS durante el  año 2014. </a:t>
            </a:r>
            <a:endParaRPr lang="es-EC" sz="1000" dirty="0"/>
          </a:p>
        </p:txBody>
      </p:sp>
    </p:spTree>
    <p:extLst>
      <p:ext uri="{BB962C8B-B14F-4D97-AF65-F5344CB8AC3E}">
        <p14:creationId xmlns:p14="http://schemas.microsoft.com/office/powerpoint/2010/main" val="2590535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2772594" y="1702991"/>
            <a:ext cx="6048672" cy="1857104"/>
          </a:xfrm>
          <a:prstGeom prst="rect">
            <a:avLst/>
          </a:prstGeom>
          <a:noFill/>
        </p:spPr>
        <p:txBody>
          <a:bodyPr wrap="square" lIns="71305" tIns="35652" rIns="71305" bIns="35652" rtlCol="0">
            <a:spAutoFit/>
          </a:bodyPr>
          <a:lstStyle/>
          <a:p>
            <a:pPr algn="r"/>
            <a:r>
              <a:rPr lang="es-EC" sz="2400" b="1" dirty="0" smtClean="0">
                <a:solidFill>
                  <a:schemeClr val="tx2">
                    <a:lumMod val="75000"/>
                  </a:schemeClr>
                </a:solidFill>
                <a:latin typeface="Arial" charset="0"/>
                <a:ea typeface="ＭＳ Ｐゴシック" charset="0"/>
              </a:rPr>
              <a:t>Sección IV</a:t>
            </a:r>
          </a:p>
          <a:p>
            <a:pPr algn="r"/>
            <a:r>
              <a:rPr lang="es-EC" sz="2400" b="1" dirty="0" smtClean="0">
                <a:solidFill>
                  <a:schemeClr val="tx2">
                    <a:lumMod val="75000"/>
                  </a:schemeClr>
                </a:solidFill>
                <a:latin typeface="Arial" charset="0"/>
                <a:ea typeface="ＭＳ Ｐゴシック" charset="0"/>
              </a:rPr>
              <a:t>Resultados </a:t>
            </a:r>
            <a:r>
              <a:rPr lang="es-EC" sz="2400" b="1" dirty="0">
                <a:solidFill>
                  <a:schemeClr val="tx2">
                    <a:lumMod val="75000"/>
                  </a:schemeClr>
                </a:solidFill>
                <a:latin typeface="Arial" charset="0"/>
                <a:ea typeface="ＭＳ Ｐゴシック" charset="0"/>
              </a:rPr>
              <a:t>sectoriales y territoriales en función del personal </a:t>
            </a:r>
            <a:r>
              <a:rPr lang="es-EC" sz="2400" b="1" dirty="0" smtClean="0">
                <a:solidFill>
                  <a:schemeClr val="tx2">
                    <a:lumMod val="75000"/>
                  </a:schemeClr>
                </a:solidFill>
                <a:latin typeface="Arial" charset="0"/>
                <a:ea typeface="ＭＳ Ｐゴシック" charset="0"/>
              </a:rPr>
              <a:t>afiliado, PMG </a:t>
            </a:r>
            <a:r>
              <a:rPr lang="es-EC" sz="2000" b="1" dirty="0" smtClean="0">
                <a:solidFill>
                  <a:schemeClr val="tx2">
                    <a:lumMod val="75000"/>
                  </a:schemeClr>
                </a:solidFill>
                <a:latin typeface="Arial" charset="0"/>
                <a:ea typeface="ＭＳ Ｐゴシック" charset="0"/>
              </a:rPr>
              <a:t>(pequeña, mediana y grande empresa)</a:t>
            </a:r>
            <a:endParaRPr lang="es-EC" sz="2000" b="1" dirty="0">
              <a:solidFill>
                <a:schemeClr val="tx2">
                  <a:lumMod val="75000"/>
                </a:schemeClr>
              </a:solidFill>
              <a:latin typeface="Arial" charset="0"/>
              <a:ea typeface="ＭＳ Ｐゴシック" charset="0"/>
            </a:endParaRPr>
          </a:p>
          <a:p>
            <a:pPr algn="r"/>
            <a:r>
              <a:rPr lang="es-EC" sz="2400" b="1" dirty="0">
                <a:solidFill>
                  <a:schemeClr val="tx2">
                    <a:lumMod val="75000"/>
                  </a:schemeClr>
                </a:solidFill>
                <a:latin typeface="Arial" charset="0"/>
                <a:ea typeface="ＭＳ Ｐゴシック" charset="0"/>
              </a:rPr>
              <a:t>(</a:t>
            </a:r>
            <a:r>
              <a:rPr lang="es-EC" sz="2400" b="1" dirty="0" smtClean="0">
                <a:solidFill>
                  <a:schemeClr val="tx2">
                    <a:lumMod val="75000"/>
                  </a:schemeClr>
                </a:solidFill>
                <a:latin typeface="Arial" charset="0"/>
                <a:ea typeface="ＭＳ Ｐゴシック" charset="0"/>
              </a:rPr>
              <a:t>2009 </a:t>
            </a:r>
            <a:r>
              <a:rPr lang="es-EC" sz="2400" b="1" dirty="0">
                <a:solidFill>
                  <a:schemeClr val="tx2">
                    <a:lumMod val="75000"/>
                  </a:schemeClr>
                </a:solidFill>
                <a:latin typeface="Arial" charset="0"/>
                <a:ea typeface="ＭＳ Ｐゴシック" charset="0"/>
              </a:rPr>
              <a:t>– </a:t>
            </a:r>
            <a:r>
              <a:rPr lang="es-EC" sz="2400" b="1" dirty="0" smtClean="0">
                <a:solidFill>
                  <a:schemeClr val="tx2">
                    <a:lumMod val="75000"/>
                  </a:schemeClr>
                </a:solidFill>
                <a:latin typeface="Arial" charset="0"/>
                <a:ea typeface="ＭＳ Ｐゴシック" charset="0"/>
              </a:rPr>
              <a:t>2014) </a:t>
            </a:r>
            <a:endParaRPr lang="es-EC" sz="2400" b="1" dirty="0">
              <a:solidFill>
                <a:schemeClr val="tx2">
                  <a:lumMod val="75000"/>
                </a:schemeClr>
              </a:solidFill>
              <a:latin typeface="Arial" charset="0"/>
              <a:ea typeface="ＭＳ Ｐゴシック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ut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04442" y="766887"/>
            <a:ext cx="6718861" cy="551361"/>
          </a:xfrm>
        </p:spPr>
        <p:txBody>
          <a:bodyPr>
            <a:noAutofit/>
          </a:bodyPr>
          <a:lstStyle/>
          <a:p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Evolución del total de personas afiliadas,</a:t>
            </a:r>
            <a:b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Pequeñas, medianas y grandes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empresas </a:t>
            </a:r>
            <a:b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período 2009 – 2014</a:t>
            </a:r>
            <a:endParaRPr lang="es-EC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324322" y="5248573"/>
            <a:ext cx="8496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800" dirty="0" smtClean="0">
                <a:latin typeface="Arial" panose="020B0604020202020204" pitchFamily="34" charset="0"/>
                <a:cs typeface="Arial" pitchFamily="34" charset="0"/>
              </a:rPr>
              <a:t>Nota: El universo de resultados se concentra sobre las pequeñas, medianas y grandes empresas por su relevancia en la economía nacional</a:t>
            </a:r>
            <a:r>
              <a:rPr lang="es-EC" sz="800" dirty="0">
                <a:latin typeface="Arial" pitchFamily="34" charset="0"/>
                <a:cs typeface="Arial" pitchFamily="34" charset="0"/>
              </a:rPr>
              <a:t>. </a:t>
            </a:r>
            <a:endParaRPr lang="es-EC" sz="800" dirty="0" smtClean="0">
              <a:latin typeface="Arial" pitchFamily="34" charset="0"/>
              <a:cs typeface="Arial" pitchFamily="34" charset="0"/>
            </a:endParaRPr>
          </a:p>
          <a:p>
            <a:r>
              <a:rPr lang="es-EC" sz="800" dirty="0">
                <a:latin typeface="Arial" panose="020B0604020202020204" pitchFamily="34" charset="0"/>
                <a:cs typeface="Arial" panose="020B0604020202020204" pitchFamily="34" charset="0"/>
              </a:rPr>
              <a:t>*El universo de empresas </a:t>
            </a:r>
            <a:r>
              <a:rPr lang="es-EC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(75.969) con </a:t>
            </a:r>
            <a:r>
              <a:rPr lang="es-EC" sz="800" dirty="0">
                <a:latin typeface="Arial" panose="020B0604020202020204" pitchFamily="34" charset="0"/>
                <a:cs typeface="Arial" panose="020B0604020202020204" pitchFamily="34" charset="0"/>
              </a:rPr>
              <a:t>personal afiliado excluye el segmento de microempresas debido a ausencia de información en un 51% de los casos, esto sucede porque el segmento microempresas incluye personas naturales no obligadas a llevar contabilidad y pertenecientes al RISE con bajos niveles de formalidad. </a:t>
            </a:r>
          </a:p>
        </p:txBody>
      </p:sp>
      <p:graphicFrame>
        <p:nvGraphicFramePr>
          <p:cNvPr id="7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85650131"/>
              </p:ext>
            </p:extLst>
          </p:nvPr>
        </p:nvGraphicFramePr>
        <p:xfrm>
          <a:off x="468338" y="1774999"/>
          <a:ext cx="8136904" cy="3384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8217405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548458" y="838895"/>
            <a:ext cx="6480720" cy="610295"/>
          </a:xfrm>
        </p:spPr>
        <p:txBody>
          <a:bodyPr>
            <a:noAutofit/>
          </a:bodyPr>
          <a:lstStyle/>
          <a:p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Participación del personal afiliado según género, </a:t>
            </a:r>
            <a:b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Pequeñas, medianas </a:t>
            </a:r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y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grandes empresas </a:t>
            </a:r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año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2014</a:t>
            </a:r>
            <a:endParaRPr lang="es-EC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5220866" y="3719215"/>
            <a:ext cx="36159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dirty="0">
                <a:solidFill>
                  <a:prstClr val="black"/>
                </a:solidFill>
              </a:rPr>
              <a:t>Total  de personal afiliado </a:t>
            </a:r>
            <a:r>
              <a:rPr lang="es-EC" dirty="0" smtClean="0">
                <a:solidFill>
                  <a:prstClr val="black"/>
                </a:solidFill>
              </a:rPr>
              <a:t>de la pequeña, mediana y grande empresa es 2’378.898. Entre el 2009 y el 2014 la distribución de afiliados 63,5% y afiliadas 36,5%  se mantiene constante.</a:t>
            </a:r>
            <a:endParaRPr lang="es-EC" dirty="0">
              <a:solidFill>
                <a:prstClr val="black"/>
              </a:solidFill>
            </a:endParaRPr>
          </a:p>
        </p:txBody>
      </p:sp>
      <p:graphicFrame>
        <p:nvGraphicFramePr>
          <p:cNvPr id="5" name="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11601065"/>
              </p:ext>
            </p:extLst>
          </p:nvPr>
        </p:nvGraphicFramePr>
        <p:xfrm>
          <a:off x="616336" y="1558975"/>
          <a:ext cx="6620754" cy="3312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CuadroTexto 5"/>
          <p:cNvSpPr txBox="1"/>
          <p:nvPr/>
        </p:nvSpPr>
        <p:spPr>
          <a:xfrm>
            <a:off x="324322" y="5248573"/>
            <a:ext cx="8496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800" dirty="0" smtClean="0">
                <a:latin typeface="Arial" panose="020B0604020202020204" pitchFamily="34" charset="0"/>
                <a:cs typeface="Arial" pitchFamily="34" charset="0"/>
              </a:rPr>
              <a:t>Nota: El universo de resultados se concentra sobre las pequeñas, medianas y grandes empresas por su relevancia en la economía nacional</a:t>
            </a:r>
            <a:r>
              <a:rPr lang="es-EC" sz="800" dirty="0">
                <a:latin typeface="Arial" pitchFamily="34" charset="0"/>
                <a:cs typeface="Arial" pitchFamily="34" charset="0"/>
              </a:rPr>
              <a:t>. </a:t>
            </a:r>
            <a:endParaRPr lang="es-EC" sz="800" dirty="0" smtClean="0">
              <a:latin typeface="Arial" pitchFamily="34" charset="0"/>
              <a:cs typeface="Arial" pitchFamily="34" charset="0"/>
            </a:endParaRPr>
          </a:p>
          <a:p>
            <a:r>
              <a:rPr lang="es-EC" sz="800" dirty="0">
                <a:latin typeface="Arial" panose="020B0604020202020204" pitchFamily="34" charset="0"/>
                <a:cs typeface="Arial" panose="020B0604020202020204" pitchFamily="34" charset="0"/>
              </a:rPr>
              <a:t>*El universo de empresas </a:t>
            </a:r>
            <a:r>
              <a:rPr lang="es-EC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(75.969) con </a:t>
            </a:r>
            <a:r>
              <a:rPr lang="es-EC" sz="800" dirty="0">
                <a:latin typeface="Arial" panose="020B0604020202020204" pitchFamily="34" charset="0"/>
                <a:cs typeface="Arial" panose="020B0604020202020204" pitchFamily="34" charset="0"/>
              </a:rPr>
              <a:t>personal afiliado excluye el segmento de microempresas debido a ausencia de información en un 51% de los casos, esto sucede porque el segmento microempresas incluye personas naturales no obligadas a llevar contabilidad y pertenecientes al RISE con bajos niveles de formalidad. </a:t>
            </a:r>
          </a:p>
        </p:txBody>
      </p:sp>
    </p:spTree>
    <p:extLst>
      <p:ext uri="{BB962C8B-B14F-4D97-AF65-F5344CB8AC3E}">
        <p14:creationId xmlns:p14="http://schemas.microsoft.com/office/powerpoint/2010/main" val="2455935500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56370" y="766887"/>
            <a:ext cx="8136904" cy="648071"/>
          </a:xfrm>
        </p:spPr>
        <p:txBody>
          <a:bodyPr/>
          <a:lstStyle/>
          <a:p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Participación del personal afiliado según tamaño de la empresa Pequeñas, medianas </a:t>
            </a:r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y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grandes empresas </a:t>
            </a:r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año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2014</a:t>
            </a:r>
            <a:endParaRPr lang="es-EC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2860712"/>
              </p:ext>
            </p:extLst>
          </p:nvPr>
        </p:nvGraphicFramePr>
        <p:xfrm>
          <a:off x="684362" y="3935239"/>
          <a:ext cx="7776863" cy="1171575"/>
        </p:xfrm>
        <a:graphic>
          <a:graphicData uri="http://schemas.openxmlformats.org/drawingml/2006/table">
            <a:tbl>
              <a:tblPr/>
              <a:tblGrid>
                <a:gridCol w="4194793"/>
                <a:gridCol w="2144529"/>
                <a:gridCol w="1437541"/>
              </a:tblGrid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Tamaño de Empresa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No. Empleados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Porcentaje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Grande empresa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1.305.226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54,9%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Pequeña empresa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565.697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23,8%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Mediana empresa "B"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294.540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12,4%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Mediana empresa "A"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213.435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9,0%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2.378.898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83336153"/>
              </p:ext>
            </p:extLst>
          </p:nvPr>
        </p:nvGraphicFramePr>
        <p:xfrm>
          <a:off x="2340546" y="1342951"/>
          <a:ext cx="5328592" cy="259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CuadroTexto 5"/>
          <p:cNvSpPr txBox="1"/>
          <p:nvPr/>
        </p:nvSpPr>
        <p:spPr>
          <a:xfrm>
            <a:off x="324322" y="5248573"/>
            <a:ext cx="8496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800" dirty="0" smtClean="0">
                <a:latin typeface="Arial" panose="020B0604020202020204" pitchFamily="34" charset="0"/>
                <a:cs typeface="Arial" pitchFamily="34" charset="0"/>
              </a:rPr>
              <a:t>Nota: El universo de resultados se concentra sobre las pequeñas, medianas y grandes empresas por su relevancia en la economía nacional</a:t>
            </a:r>
            <a:r>
              <a:rPr lang="es-EC" sz="800" dirty="0">
                <a:latin typeface="Arial" pitchFamily="34" charset="0"/>
                <a:cs typeface="Arial" pitchFamily="34" charset="0"/>
              </a:rPr>
              <a:t>. </a:t>
            </a:r>
            <a:endParaRPr lang="es-EC" sz="800" dirty="0" smtClean="0">
              <a:latin typeface="Arial" pitchFamily="34" charset="0"/>
              <a:cs typeface="Arial" pitchFamily="34" charset="0"/>
            </a:endParaRPr>
          </a:p>
          <a:p>
            <a:r>
              <a:rPr lang="es-EC" sz="800" dirty="0">
                <a:latin typeface="Arial" panose="020B0604020202020204" pitchFamily="34" charset="0"/>
                <a:cs typeface="Arial" panose="020B0604020202020204" pitchFamily="34" charset="0"/>
              </a:rPr>
              <a:t>*El universo de empresas </a:t>
            </a:r>
            <a:r>
              <a:rPr lang="es-EC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(75.969) con </a:t>
            </a:r>
            <a:r>
              <a:rPr lang="es-EC" sz="800" dirty="0">
                <a:latin typeface="Arial" panose="020B0604020202020204" pitchFamily="34" charset="0"/>
                <a:cs typeface="Arial" panose="020B0604020202020204" pitchFamily="34" charset="0"/>
              </a:rPr>
              <a:t>personal afiliado excluye el segmento de microempresas debido a ausencia de información en un 51% de los casos, esto sucede porque el segmento microempresas incluye personas naturales no obligadas a llevar contabilidad y pertenecientes al RISE con bajos niveles de formalidad. </a:t>
            </a:r>
          </a:p>
        </p:txBody>
      </p:sp>
    </p:spTree>
    <p:extLst>
      <p:ext uri="{BB962C8B-B14F-4D97-AF65-F5344CB8AC3E}">
        <p14:creationId xmlns:p14="http://schemas.microsoft.com/office/powerpoint/2010/main" val="21482041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>
            <a:spLocks noGrp="1"/>
          </p:cNvSpPr>
          <p:nvPr>
            <p:ph type="title"/>
          </p:nvPr>
        </p:nvSpPr>
        <p:spPr>
          <a:xfrm>
            <a:off x="465504" y="694879"/>
            <a:ext cx="8229912" cy="682099"/>
          </a:xfrm>
        </p:spPr>
        <p:txBody>
          <a:bodyPr>
            <a:noAutofit/>
          </a:bodyPr>
          <a:lstStyle/>
          <a:p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Participación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del personal afiliado </a:t>
            </a:r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según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sector económico </a:t>
            </a:r>
            <a:b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Pequeñas, medianas </a:t>
            </a:r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y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grandes empresas </a:t>
            </a:r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año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2014</a:t>
            </a:r>
            <a:endParaRPr lang="es-EC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9317071"/>
              </p:ext>
            </p:extLst>
          </p:nvPr>
        </p:nvGraphicFramePr>
        <p:xfrm>
          <a:off x="540346" y="3863231"/>
          <a:ext cx="8136904" cy="1295400"/>
        </p:xfrm>
        <a:graphic>
          <a:graphicData uri="http://schemas.openxmlformats.org/drawingml/2006/table">
            <a:tbl>
              <a:tblPr/>
              <a:tblGrid>
                <a:gridCol w="4803714"/>
                <a:gridCol w="1838156"/>
                <a:gridCol w="1495034"/>
              </a:tblGrid>
              <a:tr h="127988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Sector económico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No. Empleados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Porcentaje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189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Servicios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1.275.333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53,6%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</a:tr>
              <a:tr h="12189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Comercio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424.439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17,8%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2189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Industrias Manufactureras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325.402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13,7%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</a:tr>
              <a:tr h="12189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Agricultura, ganadería, silvicultura y pesca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179.391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7,5%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2189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Construcción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134.462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5,7%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</a:tr>
              <a:tr h="127988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Explotación de Minas y Canteras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39.871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7988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2.378.898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100,0%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81074812"/>
              </p:ext>
            </p:extLst>
          </p:nvPr>
        </p:nvGraphicFramePr>
        <p:xfrm>
          <a:off x="2268538" y="1342951"/>
          <a:ext cx="5976664" cy="2448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uadroTexto 5"/>
          <p:cNvSpPr txBox="1"/>
          <p:nvPr/>
        </p:nvSpPr>
        <p:spPr>
          <a:xfrm>
            <a:off x="324322" y="5248573"/>
            <a:ext cx="8496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800" dirty="0" smtClean="0">
                <a:latin typeface="Arial" panose="020B0604020202020204" pitchFamily="34" charset="0"/>
                <a:cs typeface="Arial" pitchFamily="34" charset="0"/>
              </a:rPr>
              <a:t>Nota: El universo de resultados se concentra sobre las pequeñas, medianas y grandes empresas por su relevancia en la economía nacional</a:t>
            </a:r>
            <a:r>
              <a:rPr lang="es-EC" sz="800" dirty="0">
                <a:latin typeface="Arial" pitchFamily="34" charset="0"/>
                <a:cs typeface="Arial" pitchFamily="34" charset="0"/>
              </a:rPr>
              <a:t>. </a:t>
            </a:r>
            <a:endParaRPr lang="es-EC" sz="800" dirty="0" smtClean="0">
              <a:latin typeface="Arial" pitchFamily="34" charset="0"/>
              <a:cs typeface="Arial" pitchFamily="34" charset="0"/>
            </a:endParaRPr>
          </a:p>
          <a:p>
            <a:r>
              <a:rPr lang="es-EC" sz="800" dirty="0">
                <a:latin typeface="Arial" panose="020B0604020202020204" pitchFamily="34" charset="0"/>
                <a:cs typeface="Arial" panose="020B0604020202020204" pitchFamily="34" charset="0"/>
              </a:rPr>
              <a:t>*El universo de empresas </a:t>
            </a:r>
            <a:r>
              <a:rPr lang="es-EC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(75.969) con </a:t>
            </a:r>
            <a:r>
              <a:rPr lang="es-EC" sz="800" dirty="0">
                <a:latin typeface="Arial" panose="020B0604020202020204" pitchFamily="34" charset="0"/>
                <a:cs typeface="Arial" panose="020B0604020202020204" pitchFamily="34" charset="0"/>
              </a:rPr>
              <a:t>personal afiliado excluye el segmento de microempresas debido a ausencia de información en un 51% de los casos, esto sucede porque el segmento microempresas incluye personas naturales no obligadas a llevar contabilidad y pertenecientes al RISE con bajos niveles de formalidad. </a:t>
            </a:r>
          </a:p>
        </p:txBody>
      </p:sp>
    </p:spTree>
    <p:extLst>
      <p:ext uri="{BB962C8B-B14F-4D97-AF65-F5344CB8AC3E}">
        <p14:creationId xmlns:p14="http://schemas.microsoft.com/office/powerpoint/2010/main" val="1896293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694879"/>
            <a:ext cx="8894024" cy="576766"/>
          </a:xfrm>
        </p:spPr>
        <p:txBody>
          <a:bodyPr>
            <a:noAutofit/>
          </a:bodyPr>
          <a:lstStyle/>
          <a:p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Participación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del personal afiliado por </a:t>
            </a:r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ctividad </a:t>
            </a:r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conómica </a:t>
            </a:r>
            <a:b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Pequeñas, medianas </a:t>
            </a:r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y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grandes empresas </a:t>
            </a:r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año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2014</a:t>
            </a:r>
            <a:b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s-EC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442900" y="1702991"/>
            <a:ext cx="1440160" cy="707886"/>
          </a:xfrm>
          <a:prstGeom prst="rect">
            <a:avLst/>
          </a:prstGeom>
          <a:noFill/>
          <a:ln w="19050">
            <a:solidFill>
              <a:schemeClr val="tx2"/>
            </a:solidFill>
          </a:ln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s-EC" sz="1000" dirty="0" smtClean="0">
                <a:latin typeface="Calibri" panose="020F0502020204030204" pitchFamily="34" charset="0"/>
                <a:cs typeface="Calibri" panose="020F0502020204030204" pitchFamily="34" charset="0"/>
              </a:rPr>
              <a:t>Las </a:t>
            </a:r>
            <a:r>
              <a:rPr lang="es-EC" sz="1000" dirty="0"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  <a:r>
              <a:rPr lang="es-EC" sz="1000" dirty="0" smtClean="0">
                <a:latin typeface="Calibri" panose="020F0502020204030204" pitchFamily="34" charset="0"/>
                <a:cs typeface="Calibri" panose="020F0502020204030204" pitchFamily="34" charset="0"/>
              </a:rPr>
              <a:t> principales actividades económicas concentran el 63.3% de personal afiliado</a:t>
            </a:r>
            <a:endParaRPr lang="es-EC" sz="1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Abrir llave 10"/>
          <p:cNvSpPr/>
          <p:nvPr/>
        </p:nvSpPr>
        <p:spPr>
          <a:xfrm>
            <a:off x="1908498" y="1489925"/>
            <a:ext cx="261160" cy="1080120"/>
          </a:xfrm>
          <a:prstGeom prst="leftBrac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EC"/>
          </a:p>
        </p:txBody>
      </p:sp>
      <p:graphicFrame>
        <p:nvGraphicFramePr>
          <p:cNvPr id="6" name="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97441079"/>
              </p:ext>
            </p:extLst>
          </p:nvPr>
        </p:nvGraphicFramePr>
        <p:xfrm>
          <a:off x="900386" y="1414958"/>
          <a:ext cx="8245202" cy="38884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CuadroTexto 5"/>
          <p:cNvSpPr txBox="1"/>
          <p:nvPr/>
        </p:nvSpPr>
        <p:spPr>
          <a:xfrm>
            <a:off x="324322" y="5248573"/>
            <a:ext cx="8496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800" dirty="0" smtClean="0">
                <a:latin typeface="Arial" panose="020B0604020202020204" pitchFamily="34" charset="0"/>
                <a:cs typeface="Arial" pitchFamily="34" charset="0"/>
              </a:rPr>
              <a:t>Nota: El universo de resultados se concentra sobre las pequeñas, medianas y grandes empresas por su relevancia en la economía nacional</a:t>
            </a:r>
            <a:r>
              <a:rPr lang="es-EC" sz="800" dirty="0">
                <a:latin typeface="Arial" pitchFamily="34" charset="0"/>
                <a:cs typeface="Arial" pitchFamily="34" charset="0"/>
              </a:rPr>
              <a:t>. </a:t>
            </a:r>
            <a:endParaRPr lang="es-EC" sz="800" dirty="0" smtClean="0">
              <a:latin typeface="Arial" pitchFamily="34" charset="0"/>
              <a:cs typeface="Arial" pitchFamily="34" charset="0"/>
            </a:endParaRPr>
          </a:p>
          <a:p>
            <a:r>
              <a:rPr lang="es-EC" sz="800" dirty="0">
                <a:latin typeface="Arial" panose="020B0604020202020204" pitchFamily="34" charset="0"/>
                <a:cs typeface="Arial" panose="020B0604020202020204" pitchFamily="34" charset="0"/>
              </a:rPr>
              <a:t>*El universo de empresas </a:t>
            </a:r>
            <a:r>
              <a:rPr lang="es-EC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(75.969) con </a:t>
            </a:r>
            <a:r>
              <a:rPr lang="es-EC" sz="800" dirty="0">
                <a:latin typeface="Arial" panose="020B0604020202020204" pitchFamily="34" charset="0"/>
                <a:cs typeface="Arial" panose="020B0604020202020204" pitchFamily="34" charset="0"/>
              </a:rPr>
              <a:t>personal afiliado excluye el segmento de microempresas debido a ausencia de información en un 51% de los casos, esto sucede porque el segmento microempresas incluye personas naturales no obligadas a llevar contabilidad y pertenecientes al RISE con bajos niveles de formalidad. </a:t>
            </a:r>
          </a:p>
        </p:txBody>
      </p:sp>
    </p:spTree>
    <p:extLst>
      <p:ext uri="{BB962C8B-B14F-4D97-AF65-F5344CB8AC3E}">
        <p14:creationId xmlns:p14="http://schemas.microsoft.com/office/powerpoint/2010/main" val="32320146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5464" y="694879"/>
            <a:ext cx="8642461" cy="723528"/>
          </a:xfrm>
        </p:spPr>
        <p:txBody>
          <a:bodyPr>
            <a:noAutofit/>
          </a:bodyPr>
          <a:lstStyle/>
          <a:p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Participación del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personal afiliado según provincia </a:t>
            </a:r>
            <a:b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Pequeñas, medianas </a:t>
            </a:r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y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grandes empresas </a:t>
            </a:r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año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2014</a:t>
            </a:r>
            <a:endParaRPr lang="es-EC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Abrir llave 5"/>
          <p:cNvSpPr/>
          <p:nvPr/>
        </p:nvSpPr>
        <p:spPr>
          <a:xfrm>
            <a:off x="1908498" y="1443062"/>
            <a:ext cx="261160" cy="792088"/>
          </a:xfrm>
          <a:prstGeom prst="leftBrac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EC"/>
          </a:p>
        </p:txBody>
      </p:sp>
      <p:sp>
        <p:nvSpPr>
          <p:cNvPr id="5" name="CuadroTexto 6"/>
          <p:cNvSpPr txBox="1"/>
          <p:nvPr/>
        </p:nvSpPr>
        <p:spPr>
          <a:xfrm>
            <a:off x="324322" y="1558487"/>
            <a:ext cx="1440160" cy="707886"/>
          </a:xfrm>
          <a:prstGeom prst="rect">
            <a:avLst/>
          </a:prstGeom>
          <a:noFill/>
          <a:ln w="19050">
            <a:solidFill>
              <a:schemeClr val="tx2"/>
            </a:solidFill>
          </a:ln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s-EC" sz="1000" dirty="0" smtClean="0">
                <a:latin typeface="Calibri" panose="020F0502020204030204" pitchFamily="34" charset="0"/>
                <a:cs typeface="Calibri" panose="020F0502020204030204" pitchFamily="34" charset="0"/>
              </a:rPr>
              <a:t>Las 5 principales provincias concentran el </a:t>
            </a:r>
            <a:r>
              <a:rPr lang="es-EC" sz="1000" dirty="0" smtClean="0">
                <a:cs typeface="Calibri" panose="020F0502020204030204" pitchFamily="34" charset="0"/>
              </a:rPr>
              <a:t>80.3</a:t>
            </a:r>
            <a:r>
              <a:rPr lang="es-EC" sz="1000" dirty="0" smtClean="0">
                <a:latin typeface="Calibri" panose="020F0502020204030204" pitchFamily="34" charset="0"/>
                <a:cs typeface="Calibri" panose="020F0502020204030204" pitchFamily="34" charset="0"/>
              </a:rPr>
              <a:t>% de personal afiliado</a:t>
            </a:r>
            <a:endParaRPr lang="es-EC" sz="1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7" name="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04525742"/>
              </p:ext>
            </p:extLst>
          </p:nvPr>
        </p:nvGraphicFramePr>
        <p:xfrm>
          <a:off x="1044402" y="1434487"/>
          <a:ext cx="7848872" cy="38140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CuadroTexto 5"/>
          <p:cNvSpPr txBox="1"/>
          <p:nvPr/>
        </p:nvSpPr>
        <p:spPr>
          <a:xfrm>
            <a:off x="324322" y="5248573"/>
            <a:ext cx="8496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800" dirty="0" smtClean="0">
                <a:latin typeface="Arial" panose="020B0604020202020204" pitchFamily="34" charset="0"/>
                <a:cs typeface="Arial" pitchFamily="34" charset="0"/>
              </a:rPr>
              <a:t>Nota: El universo de resultados se concentra sobre las pequeñas, medianas y grandes empresas por su relevancia en la economía nacional</a:t>
            </a:r>
            <a:r>
              <a:rPr lang="es-EC" sz="800" dirty="0">
                <a:latin typeface="Arial" pitchFamily="34" charset="0"/>
                <a:cs typeface="Arial" pitchFamily="34" charset="0"/>
              </a:rPr>
              <a:t>. </a:t>
            </a:r>
            <a:endParaRPr lang="es-EC" sz="800" dirty="0" smtClean="0">
              <a:latin typeface="Arial" pitchFamily="34" charset="0"/>
              <a:cs typeface="Arial" pitchFamily="34" charset="0"/>
            </a:endParaRPr>
          </a:p>
          <a:p>
            <a:r>
              <a:rPr lang="es-EC" sz="800" dirty="0">
                <a:latin typeface="Arial" panose="020B0604020202020204" pitchFamily="34" charset="0"/>
                <a:cs typeface="Arial" panose="020B0604020202020204" pitchFamily="34" charset="0"/>
              </a:rPr>
              <a:t>*El universo de empresas </a:t>
            </a:r>
            <a:r>
              <a:rPr lang="es-EC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(75.969) con </a:t>
            </a:r>
            <a:r>
              <a:rPr lang="es-EC" sz="800" dirty="0">
                <a:latin typeface="Arial" panose="020B0604020202020204" pitchFamily="34" charset="0"/>
                <a:cs typeface="Arial" panose="020B0604020202020204" pitchFamily="34" charset="0"/>
              </a:rPr>
              <a:t>personal afiliado excluye el segmento de microempresas debido a ausencia de información en un 51% de los casos, esto sucede porque el segmento microempresas incluye personas naturales no obligadas a llevar contabilidad y pertenecientes al RISE con bajos niveles de formalidad. </a:t>
            </a:r>
          </a:p>
        </p:txBody>
      </p:sp>
    </p:spTree>
    <p:extLst>
      <p:ext uri="{BB962C8B-B14F-4D97-AF65-F5344CB8AC3E}">
        <p14:creationId xmlns:p14="http://schemas.microsoft.com/office/powerpoint/2010/main" val="18296082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00386" y="694879"/>
            <a:ext cx="7632848" cy="648071"/>
          </a:xfrm>
        </p:spPr>
        <p:txBody>
          <a:bodyPr/>
          <a:lstStyle/>
          <a:p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Participación del personal afiliado según forma institucional Pequeñas, medianas </a:t>
            </a:r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y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grandes empresas </a:t>
            </a:r>
            <a:r>
              <a:rPr lang="es-EC" sz="2000" b="1" dirty="0">
                <a:latin typeface="Arial" panose="020B0604020202020204" pitchFamily="34" charset="0"/>
                <a:cs typeface="Arial" panose="020B0604020202020204" pitchFamily="34" charset="0"/>
              </a:rPr>
              <a:t>año </a:t>
            </a:r>
            <a:r>
              <a:rPr lang="es-EC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2014</a:t>
            </a:r>
            <a:endParaRPr lang="es-EC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324322" y="5033130"/>
            <a:ext cx="856895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C" sz="800" dirty="0" smtClean="0">
                <a:latin typeface="Arial" pitchFamily="34" charset="0"/>
                <a:cs typeface="Arial" pitchFamily="34" charset="0"/>
              </a:rPr>
              <a:t>Nota:  * Otros sectores institucionales</a:t>
            </a:r>
            <a:r>
              <a:rPr lang="es-EC" sz="800" dirty="0">
                <a:latin typeface="Arial" pitchFamily="34" charset="0"/>
                <a:cs typeface="Arial" pitchFamily="34" charset="0"/>
              </a:rPr>
              <a:t>, agrupa a </a:t>
            </a:r>
            <a:r>
              <a:rPr lang="es-EC" sz="800" dirty="0" smtClean="0">
                <a:latin typeface="Arial" pitchFamily="34" charset="0"/>
                <a:cs typeface="Arial" pitchFamily="34" charset="0"/>
              </a:rPr>
              <a:t>los sectores con participaciones individuales menores al 1</a:t>
            </a:r>
            <a:r>
              <a:rPr lang="es-EC" sz="800" dirty="0">
                <a:latin typeface="Arial" pitchFamily="34" charset="0"/>
                <a:cs typeface="Arial" pitchFamily="34" charset="0"/>
              </a:rPr>
              <a:t>%, lo conforman: </a:t>
            </a:r>
            <a:r>
              <a:rPr lang="es-EC" sz="800" dirty="0" smtClean="0">
                <a:latin typeface="Arial" pitchFamily="34" charset="0"/>
                <a:cs typeface="Arial" pitchFamily="34" charset="0"/>
              </a:rPr>
              <a:t>Economía </a:t>
            </a:r>
            <a:r>
              <a:rPr lang="es-EC" sz="800" dirty="0">
                <a:latin typeface="Arial" pitchFamily="34" charset="0"/>
                <a:cs typeface="Arial" pitchFamily="34" charset="0"/>
              </a:rPr>
              <a:t>p</a:t>
            </a:r>
            <a:r>
              <a:rPr lang="es-EC" sz="800" dirty="0" smtClean="0">
                <a:latin typeface="Arial" pitchFamily="34" charset="0"/>
                <a:cs typeface="Arial" pitchFamily="34" charset="0"/>
              </a:rPr>
              <a:t>opular </a:t>
            </a:r>
            <a:r>
              <a:rPr lang="es-EC" sz="800" dirty="0">
                <a:latin typeface="Arial" pitchFamily="34" charset="0"/>
                <a:cs typeface="Arial" pitchFamily="34" charset="0"/>
              </a:rPr>
              <a:t>y </a:t>
            </a:r>
            <a:r>
              <a:rPr lang="es-EC" sz="800" dirty="0" smtClean="0">
                <a:latin typeface="Arial" pitchFamily="34" charset="0"/>
                <a:cs typeface="Arial" pitchFamily="34" charset="0"/>
              </a:rPr>
              <a:t>solidaria; Régimen </a:t>
            </a:r>
            <a:r>
              <a:rPr lang="es-EC" sz="800" dirty="0">
                <a:latin typeface="Arial" pitchFamily="34" charset="0"/>
                <a:cs typeface="Arial" pitchFamily="34" charset="0"/>
              </a:rPr>
              <a:t>simplificado </a:t>
            </a:r>
            <a:r>
              <a:rPr lang="es-EC" sz="800" dirty="0" smtClean="0">
                <a:latin typeface="Arial" pitchFamily="34" charset="0"/>
                <a:cs typeface="Arial" pitchFamily="34" charset="0"/>
              </a:rPr>
              <a:t>RISE.</a:t>
            </a:r>
            <a:endParaRPr lang="es-EC" sz="8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4916311"/>
              </p:ext>
            </p:extLst>
          </p:nvPr>
        </p:nvGraphicFramePr>
        <p:xfrm>
          <a:off x="612354" y="3575805"/>
          <a:ext cx="8064895" cy="1457325"/>
        </p:xfrm>
        <a:graphic>
          <a:graphicData uri="http://schemas.openxmlformats.org/drawingml/2006/table">
            <a:tbl>
              <a:tblPr/>
              <a:tblGrid>
                <a:gridCol w="4942059"/>
                <a:gridCol w="1561418"/>
                <a:gridCol w="1561418"/>
              </a:tblGrid>
              <a:tr h="14592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Forma institucional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No. Empleados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Porcentaje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592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Sociedad con fines de lucro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1.289.263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54,2%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</a:tr>
              <a:tr h="14592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Institución Pública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571.707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24,0%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592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Persona Natural obligado a llevar contabilidad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232.964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9,8%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</a:tr>
              <a:tr h="14592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Sociedad sin fines de lucro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120.766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5,1%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592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Persona Natural no obligado a llevar contabilidad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80.947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</a:tr>
              <a:tr h="14592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Empresa Pública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60.025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2,5%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592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Otros sectores institucionales*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23.226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14592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2.378.898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100,0%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92472626"/>
              </p:ext>
            </p:extLst>
          </p:nvPr>
        </p:nvGraphicFramePr>
        <p:xfrm>
          <a:off x="2340546" y="1342951"/>
          <a:ext cx="6048672" cy="2088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CuadroTexto 5"/>
          <p:cNvSpPr txBox="1"/>
          <p:nvPr/>
        </p:nvSpPr>
        <p:spPr>
          <a:xfrm>
            <a:off x="324322" y="5259102"/>
            <a:ext cx="8640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C" sz="800" dirty="0" smtClean="0">
                <a:latin typeface="Arial" panose="020B0604020202020204" pitchFamily="34" charset="0"/>
                <a:cs typeface="Arial" pitchFamily="34" charset="0"/>
              </a:rPr>
              <a:t>Nota: El universo de resultados se concentra sobre las pequeñas, medianas y grandes empresas por su relevancia en la economía nacional</a:t>
            </a:r>
            <a:r>
              <a:rPr lang="es-EC" sz="800" dirty="0">
                <a:latin typeface="Arial" pitchFamily="34" charset="0"/>
                <a:cs typeface="Arial" pitchFamily="34" charset="0"/>
              </a:rPr>
              <a:t>. </a:t>
            </a:r>
            <a:endParaRPr lang="es-EC" sz="8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s-EC" sz="800" dirty="0">
                <a:latin typeface="Arial" panose="020B0604020202020204" pitchFamily="34" charset="0"/>
                <a:cs typeface="Arial" panose="020B0604020202020204" pitchFamily="34" charset="0"/>
              </a:rPr>
              <a:t>*El universo de empresas </a:t>
            </a:r>
            <a:r>
              <a:rPr lang="es-EC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(75.969) con </a:t>
            </a:r>
            <a:r>
              <a:rPr lang="es-EC" sz="800" dirty="0">
                <a:latin typeface="Arial" panose="020B0604020202020204" pitchFamily="34" charset="0"/>
                <a:cs typeface="Arial" panose="020B0604020202020204" pitchFamily="34" charset="0"/>
              </a:rPr>
              <a:t>personal afiliado excluye el segmento de microempresas debido a ausencia de información en un 51% de los casos, esto sucede porque el segmento microempresas incluye personas naturales no obligadas a llevar contabilidad y pertenecientes al RISE con bajos niveles de formalidad. </a:t>
            </a:r>
          </a:p>
        </p:txBody>
      </p:sp>
    </p:spTree>
    <p:extLst>
      <p:ext uri="{BB962C8B-B14F-4D97-AF65-F5344CB8AC3E}">
        <p14:creationId xmlns:p14="http://schemas.microsoft.com/office/powerpoint/2010/main" val="5851471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18178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Diagrama"/>
          <p:cNvGraphicFramePr/>
          <p:nvPr>
            <p:extLst>
              <p:ext uri="{D42A27DB-BD31-4B8C-83A1-F6EECF244321}">
                <p14:modId xmlns:p14="http://schemas.microsoft.com/office/powerpoint/2010/main" val="3514415488"/>
              </p:ext>
            </p:extLst>
          </p:nvPr>
        </p:nvGraphicFramePr>
        <p:xfrm>
          <a:off x="324322" y="1198935"/>
          <a:ext cx="8568952" cy="43672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4 CuadroTexto"/>
          <p:cNvSpPr txBox="1"/>
          <p:nvPr/>
        </p:nvSpPr>
        <p:spPr>
          <a:xfrm>
            <a:off x="180306" y="757603"/>
            <a:ext cx="3672408" cy="441332"/>
          </a:xfrm>
          <a:prstGeom prst="rect">
            <a:avLst/>
          </a:prstGeom>
          <a:noFill/>
        </p:spPr>
        <p:txBody>
          <a:bodyPr wrap="square" lIns="71305" tIns="35652" rIns="71305" bIns="35652" rtlCol="0">
            <a:spAutoFit/>
          </a:bodyPr>
          <a:lstStyle/>
          <a:p>
            <a:r>
              <a:rPr lang="es-EC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Ficha metodológica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7391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6 CuadroTexto"/>
          <p:cNvSpPr txBox="1">
            <a:spLocks noChangeArrowheads="1"/>
          </p:cNvSpPr>
          <p:nvPr/>
        </p:nvSpPr>
        <p:spPr bwMode="auto">
          <a:xfrm>
            <a:off x="-18646" y="1774999"/>
            <a:ext cx="89534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r"/>
            <a:r>
              <a:rPr lang="es-EC" sz="2400" b="1" dirty="0" smtClean="0">
                <a:solidFill>
                  <a:srgbClr val="1F497D">
                    <a:lumMod val="75000"/>
                  </a:srgbClr>
                </a:solidFill>
                <a:latin typeface="Arial" charset="0"/>
                <a:cs typeface="Arial" charset="0"/>
              </a:rPr>
              <a:t>Principales definiciones</a:t>
            </a:r>
            <a:endParaRPr lang="es-EC" sz="2400" b="1" dirty="0">
              <a:solidFill>
                <a:srgbClr val="1F497D">
                  <a:lumMod val="75000"/>
                </a:srgbClr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50238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8298" y="766887"/>
            <a:ext cx="8229912" cy="341250"/>
          </a:xfrm>
        </p:spPr>
        <p:txBody>
          <a:bodyPr/>
          <a:lstStyle/>
          <a:p>
            <a:pPr algn="l"/>
            <a:r>
              <a:rPr lang="es-EC" sz="2400" b="1" dirty="0" smtClean="0"/>
              <a:t>Definiciones conceptuales</a:t>
            </a:r>
            <a:endParaRPr lang="es-EC" sz="2400" b="1" dirty="0"/>
          </a:p>
        </p:txBody>
      </p:sp>
      <p:graphicFrame>
        <p:nvGraphicFramePr>
          <p:cNvPr id="15" name="2 Diagrama"/>
          <p:cNvGraphicFramePr>
            <a:graphicFrameLocks noGrp="1"/>
          </p:cNvGraphicFramePr>
          <p:nvPr>
            <p:ph idx="1"/>
            <p:extLst/>
          </p:nvPr>
        </p:nvGraphicFramePr>
        <p:xfrm>
          <a:off x="324322" y="1270943"/>
          <a:ext cx="8568952" cy="4248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304020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80306" y="694879"/>
            <a:ext cx="8229912" cy="576064"/>
          </a:xfrm>
        </p:spPr>
        <p:txBody>
          <a:bodyPr/>
          <a:lstStyle/>
          <a:p>
            <a:pPr algn="l"/>
            <a:r>
              <a:rPr lang="es-EC" sz="2400" b="1" dirty="0" smtClean="0"/>
              <a:t>Variables </a:t>
            </a:r>
            <a:r>
              <a:rPr lang="es-EC" sz="2400" b="1" dirty="0"/>
              <a:t>de resultados</a:t>
            </a:r>
            <a:endParaRPr lang="es-EC" sz="2400" dirty="0"/>
          </a:p>
        </p:txBody>
      </p:sp>
      <p:graphicFrame>
        <p:nvGraphicFramePr>
          <p:cNvPr id="5" name="Marcador de contenido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73271011"/>
              </p:ext>
            </p:extLst>
          </p:nvPr>
        </p:nvGraphicFramePr>
        <p:xfrm>
          <a:off x="540346" y="1414959"/>
          <a:ext cx="8231188" cy="38407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96494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838" y="766887"/>
            <a:ext cx="8229912" cy="413258"/>
          </a:xfrm>
        </p:spPr>
        <p:txBody>
          <a:bodyPr/>
          <a:lstStyle/>
          <a:p>
            <a:pPr algn="l"/>
            <a:r>
              <a:rPr lang="es-EC" sz="2400" b="1" dirty="0" smtClean="0"/>
              <a:t>Variables de clasificación: Tamaño de empresa</a:t>
            </a:r>
            <a:endParaRPr lang="es-EC" sz="2400" b="1" dirty="0"/>
          </a:p>
        </p:txBody>
      </p:sp>
      <p:sp>
        <p:nvSpPr>
          <p:cNvPr id="6" name="5 Rectángulo"/>
          <p:cNvSpPr/>
          <p:nvPr/>
        </p:nvSpPr>
        <p:spPr>
          <a:xfrm>
            <a:off x="540346" y="1054919"/>
            <a:ext cx="828092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EC" sz="1300" b="1" dirty="0" smtClean="0">
                <a:cs typeface="Calibri" pitchFamily="34" charset="0"/>
              </a:rPr>
              <a:t>Tamaño de empresas:</a:t>
            </a:r>
            <a:r>
              <a:rPr lang="es-EC" dirty="0" smtClean="0"/>
              <a:t/>
            </a:r>
            <a:br>
              <a:rPr lang="es-EC" dirty="0" smtClean="0"/>
            </a:br>
            <a:r>
              <a:rPr lang="es-EC" sz="1300" dirty="0" smtClean="0"/>
              <a:t>Se define </a:t>
            </a:r>
            <a:r>
              <a:rPr lang="es-ES" sz="1300" dirty="0" smtClean="0"/>
              <a:t>de acuerdo con el volumen de ventas anual (V) y el número de personas ocupadas (P).</a:t>
            </a:r>
            <a:endParaRPr lang="es-EC" sz="1200" dirty="0">
              <a:cs typeface="Calibri" pitchFamily="34" charset="0"/>
            </a:endParaRPr>
          </a:p>
        </p:txBody>
      </p:sp>
      <p:graphicFrame>
        <p:nvGraphicFramePr>
          <p:cNvPr id="3" name="Diagrama 2"/>
          <p:cNvGraphicFramePr/>
          <p:nvPr>
            <p:extLst/>
          </p:nvPr>
        </p:nvGraphicFramePr>
        <p:xfrm>
          <a:off x="1980506" y="1630983"/>
          <a:ext cx="5976664" cy="3744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8" name="Título 1"/>
          <p:cNvSpPr txBox="1">
            <a:spLocks/>
          </p:cNvSpPr>
          <p:nvPr/>
        </p:nvSpPr>
        <p:spPr bwMode="auto">
          <a:xfrm>
            <a:off x="324322" y="5447407"/>
            <a:ext cx="3024336" cy="262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7976" tIns="33988" rIns="67976" bIns="33988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tx1"/>
                </a:solidFill>
                <a:latin typeface="+mj-lt"/>
                <a:ea typeface="MS PGothic" pitchFamily="34" charset="-128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339882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679765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1019647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1359530" algn="ctr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l" defTabSz="914400"/>
            <a:r>
              <a:rPr lang="es-EC" sz="7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FUENTE: CAN, Decisión 702, Articulo 3. </a:t>
            </a:r>
          </a:p>
          <a:p>
            <a:pPr algn="l" defTabSz="914400"/>
            <a:endParaRPr lang="es-EC" sz="7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4577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PRESENTACION 201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ON 2015.pptx" id="{A48B4C2E-0EB3-4D67-A2D3-4F8D82572375}" vid="{064A3A42-D807-49F7-8787-3A410511F02A}"/>
    </a:ext>
  </a:extLst>
</a:theme>
</file>

<file path=ppt/theme/theme2.xml><?xml version="1.0" encoding="utf-8"?>
<a:theme xmlns:a="http://schemas.openxmlformats.org/drawingml/2006/main" name="2_PRESENTACION 201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ON 2015.pptx" id="{A48B4C2E-0EB3-4D67-A2D3-4F8D82572375}" vid="{064A3A42-D807-49F7-8787-3A410511F02A}"/>
    </a:ext>
  </a:extLst>
</a:theme>
</file>

<file path=ppt/theme/theme3.xml><?xml version="1.0" encoding="utf-8"?>
<a:theme xmlns:a="http://schemas.openxmlformats.org/drawingml/2006/main" name="3_PRESENTACION 201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ON 2015.pptx" id="{A48B4C2E-0EB3-4D67-A2D3-4F8D82572375}" vid="{064A3A42-D807-49F7-8787-3A410511F02A}"/>
    </a:ext>
  </a:extLst>
</a:theme>
</file>

<file path=ppt/theme/theme4.xml><?xml version="1.0" encoding="utf-8"?>
<a:theme xmlns:a="http://schemas.openxmlformats.org/drawingml/2006/main" name="1_Diseño personalizad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26057</TotalTime>
  <Words>3996</Words>
  <Application>Microsoft Office PowerPoint</Application>
  <PresentationFormat>Personalizado</PresentationFormat>
  <Paragraphs>573</Paragraphs>
  <Slides>49</Slides>
  <Notes>33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4</vt:i4>
      </vt:variant>
      <vt:variant>
        <vt:lpstr>Títulos de diapositiva</vt:lpstr>
      </vt:variant>
      <vt:variant>
        <vt:i4>49</vt:i4>
      </vt:variant>
    </vt:vector>
  </HeadingPairs>
  <TitlesOfParts>
    <vt:vector size="57" baseType="lpstr">
      <vt:lpstr>ＭＳ Ｐゴシック</vt:lpstr>
      <vt:lpstr>ＭＳ Ｐゴシック</vt:lpstr>
      <vt:lpstr>Arial</vt:lpstr>
      <vt:lpstr>Calibri</vt:lpstr>
      <vt:lpstr>1_PRESENTACION 2013</vt:lpstr>
      <vt:lpstr>2_PRESENTACION 2013</vt:lpstr>
      <vt:lpstr>3_PRESENTACION 2013</vt:lpstr>
      <vt:lpstr>1_Diseño personalizado</vt:lpstr>
      <vt:lpstr>Presentación de PowerPoint</vt:lpstr>
      <vt:lpstr>Contenido</vt:lpstr>
      <vt:lpstr>¿Qué es el Directorio de Empresas y Establecimientos (DIEE)?</vt:lpstr>
      <vt:lpstr>Presentación de PowerPoint</vt:lpstr>
      <vt:lpstr>Presentación de PowerPoint</vt:lpstr>
      <vt:lpstr>Presentación de PowerPoint</vt:lpstr>
      <vt:lpstr>Definiciones conceptuales</vt:lpstr>
      <vt:lpstr>Variables de resultados</vt:lpstr>
      <vt:lpstr>Variables de clasificación: Tamaño de empresa</vt:lpstr>
      <vt:lpstr>Variables de clasificación: Rama de actividad </vt:lpstr>
      <vt:lpstr>Variables de clasificación: Sector económico </vt:lpstr>
      <vt:lpstr>Variables de clasificación: Tipo de unidad legal</vt:lpstr>
      <vt:lpstr>Presentación de PowerPoint</vt:lpstr>
      <vt:lpstr>Origen para la estratificación de empresas DIEE 2014</vt:lpstr>
      <vt:lpstr>Origen para la estratificación de pequeñas, medianas y grandes empresas DIEE 2014</vt:lpstr>
      <vt:lpstr>Cobertura de empresas según secciones de resultados</vt:lpstr>
      <vt:lpstr>Presentación de PowerPoint</vt:lpstr>
      <vt:lpstr>Presentación de PowerPoint</vt:lpstr>
      <vt:lpstr>Estructura de empresas según su tamaño  Micro, pequeñas, medianas y grandes empresas año 2014</vt:lpstr>
      <vt:lpstr>Estructura de empresas por sectores económicos  Micro, pequeñas, medianas y grandes empresas año 2014</vt:lpstr>
      <vt:lpstr>Estructura de empresas por actividad económica  Micro, pequeñas, medianas y grandes empresas año 2014 </vt:lpstr>
      <vt:lpstr>Estructura de empresas según actividad de comercio exterior  Micro, pequeñas, medianas y grandes empresas año 2014</vt:lpstr>
      <vt:lpstr>Estructura de empresas según provincia  Micro, pequeñas, medianas y grandes empresas año 2014</vt:lpstr>
      <vt:lpstr>Índice de empresa por cada 10.000 habitantes según provincia 2014 Micro, pequeñas, medianas y grandes empresas</vt:lpstr>
      <vt:lpstr>Estructura de empresas según forma institucional  Micro, pequeñas, medianas y grandes empresas año 2014</vt:lpstr>
      <vt:lpstr>Presentación de PowerPoint</vt:lpstr>
      <vt:lpstr>Evolución de las Ventas 2009 – 2014 Pequeñas, medianas y grandes empresas  Millones de dólares</vt:lpstr>
      <vt:lpstr>Participación en ventas según tamaño de la empresa  Pequeñas, medianas y grandes empresas año 2014 </vt:lpstr>
      <vt:lpstr>Participación en ventas según sector económico,  Pequeñas, medianas y grandes empresas año 2014</vt:lpstr>
      <vt:lpstr>Participación en ventas por Actividad Económica  Pequeñas, medianas y grandes empresas año 2014</vt:lpstr>
      <vt:lpstr>Participación en ventas por provincia  Pequeñas, medianas y grandes empresas año 2014</vt:lpstr>
      <vt:lpstr>Participación en ventas según forma institucional  Pequeñas, medianas y grandes empresas año 2014 </vt:lpstr>
      <vt:lpstr>Presentación de PowerPoint</vt:lpstr>
      <vt:lpstr>Evolución del total de personas afiliadas Micro, pequeñas, medianas y grandes empresas período 2006 – 2014</vt:lpstr>
      <vt:lpstr>Participación del personal afiliado según género  Micro, pequeñas, medianas y grandes empresas, año 2014</vt:lpstr>
      <vt:lpstr>Participación del personal afiliado según tamaño de la empresa, Micro, pequeñas, medianas y grandes empresas, año 2014</vt:lpstr>
      <vt:lpstr>Participación del personal afiliado según sector económico Micro, pequeñas, medianas y grandes empresas, año 2014</vt:lpstr>
      <vt:lpstr>Participación del personal afiliado por actividad económica Micro, pequeñas, medianas y grandes empresas, año 2014 </vt:lpstr>
      <vt:lpstr>Participación del personal afiliado según provincia Micro, pequeñas, medianas y grandes empresas, año 2014</vt:lpstr>
      <vt:lpstr>Participación del personal afiliado según forma institucional Micro, pequeñas, medianas y grandes empresas, año 2014</vt:lpstr>
      <vt:lpstr>Presentación de PowerPoint</vt:lpstr>
      <vt:lpstr>Evolución del total de personas afiliadas, Pequeñas, medianas y grandes empresas  período 2009 – 2014</vt:lpstr>
      <vt:lpstr>Participación del personal afiliado según género,  Pequeñas, medianas y grandes empresas año 2014</vt:lpstr>
      <vt:lpstr>Participación del personal afiliado según tamaño de la empresa Pequeñas, medianas y grandes empresas año 2014</vt:lpstr>
      <vt:lpstr>Participación del personal afiliado según sector económico  Pequeñas, medianas y grandes empresas año 2014</vt:lpstr>
      <vt:lpstr>Participación del personal afiliado por actividad económica  Pequeñas, medianas y grandes empresas año 2014 </vt:lpstr>
      <vt:lpstr>Participación del personal afiliado según provincia  Pequeñas, medianas y grandes empresas año 2014</vt:lpstr>
      <vt:lpstr>Participación del personal afiliado según forma institucional Pequeñas, medianas y grandes empresas año 2014</vt:lpstr>
      <vt:lpstr>Presentación de PowerPoint</vt:lpstr>
    </vt:vector>
  </TitlesOfParts>
  <Company>Windows XP Colossus Edition 2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INEC Henry Valdiviezo</dc:creator>
  <cp:lastModifiedBy>INEC William Segura</cp:lastModifiedBy>
  <cp:revision>2201</cp:revision>
  <cp:lastPrinted>2015-03-13T21:52:45Z</cp:lastPrinted>
  <dcterms:created xsi:type="dcterms:W3CDTF">2011-10-05T20:20:47Z</dcterms:created>
  <dcterms:modified xsi:type="dcterms:W3CDTF">2016-01-14T17:27:38Z</dcterms:modified>
</cp:coreProperties>
</file>