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notesSlides/notesSlide18.xml" ContentType="application/vnd.openxmlformats-officedocument.presentationml.notesSlide+xml"/>
  <Override PartName="/ppt/charts/chart8.xml" ContentType="application/vnd.openxmlformats-officedocument.drawingml.chart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notesSlides/notesSlide21.xml" ContentType="application/vnd.openxmlformats-officedocument.presentationml.notesSlide+xml"/>
  <Override PartName="/ppt/charts/chart13.xml" ContentType="application/vnd.openxmlformats-officedocument.drawingml.chart+xml"/>
  <Override PartName="/ppt/notesSlides/notesSlide22.xml" ContentType="application/vnd.openxmlformats-officedocument.presentationml.notesSlide+xml"/>
  <Override PartName="/ppt/charts/chart14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294" r:id="rId3"/>
    <p:sldId id="422" r:id="rId4"/>
    <p:sldId id="423" r:id="rId5"/>
    <p:sldId id="424" r:id="rId6"/>
    <p:sldId id="425" r:id="rId7"/>
    <p:sldId id="386" r:id="rId8"/>
    <p:sldId id="366" r:id="rId9"/>
    <p:sldId id="389" r:id="rId10"/>
    <p:sldId id="411" r:id="rId11"/>
    <p:sldId id="396" r:id="rId12"/>
    <p:sldId id="379" r:id="rId13"/>
    <p:sldId id="410" r:id="rId14"/>
    <p:sldId id="413" r:id="rId15"/>
    <p:sldId id="403" r:id="rId16"/>
    <p:sldId id="373" r:id="rId17"/>
    <p:sldId id="404" r:id="rId18"/>
    <p:sldId id="415" r:id="rId19"/>
    <p:sldId id="407" r:id="rId20"/>
    <p:sldId id="298" r:id="rId21"/>
    <p:sldId id="418" r:id="rId22"/>
    <p:sldId id="406" r:id="rId23"/>
    <p:sldId id="446" r:id="rId24"/>
    <p:sldId id="420" r:id="rId25"/>
    <p:sldId id="401" r:id="rId26"/>
    <p:sldId id="340" r:id="rId27"/>
    <p:sldId id="409" r:id="rId28"/>
    <p:sldId id="419" r:id="rId29"/>
    <p:sldId id="325" r:id="rId30"/>
    <p:sldId id="448" r:id="rId31"/>
    <p:sldId id="441" r:id="rId32"/>
    <p:sldId id="442" r:id="rId33"/>
    <p:sldId id="443" r:id="rId34"/>
    <p:sldId id="434" r:id="rId35"/>
    <p:sldId id="435" r:id="rId36"/>
    <p:sldId id="450" r:id="rId37"/>
    <p:sldId id="444" r:id="rId38"/>
    <p:sldId id="384" r:id="rId39"/>
    <p:sldId id="436" r:id="rId40"/>
    <p:sldId id="439" r:id="rId41"/>
    <p:sldId id="445" r:id="rId42"/>
    <p:sldId id="421" r:id="rId43"/>
    <p:sldId id="364" r:id="rId44"/>
    <p:sldId id="338" r:id="rId45"/>
    <p:sldId id="339" r:id="rId46"/>
  </p:sldIdLst>
  <p:sldSz cx="11701463" cy="8280400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08">
          <p15:clr>
            <a:srgbClr val="A4A3A4"/>
          </p15:clr>
        </p15:guide>
        <p15:guide id="2" pos="36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oconda Carvajal" initials="G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55C9"/>
    <a:srgbClr val="B078F4"/>
    <a:srgbClr val="D580EC"/>
    <a:srgbClr val="EEBAB0"/>
    <a:srgbClr val="DE7554"/>
    <a:srgbClr val="922E7F"/>
    <a:srgbClr val="380373"/>
    <a:srgbClr val="3908C4"/>
    <a:srgbClr val="9B82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4" autoAdjust="0"/>
    <p:restoredTop sz="92007" autoAdjust="0"/>
  </p:normalViewPr>
  <p:slideViewPr>
    <p:cSldViewPr>
      <p:cViewPr>
        <p:scale>
          <a:sx n="66" d="100"/>
          <a:sy n="66" d="100"/>
        </p:scale>
        <p:origin x="-1296" y="102"/>
      </p:cViewPr>
      <p:guideLst>
        <p:guide orient="horz" pos="2608"/>
        <p:guide pos="36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3" d="100"/>
          <a:sy n="93" d="100"/>
        </p:scale>
        <p:origin x="-3774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esentaci&#243;n%20TNR\Indicadores%20Econ&#243;micos%202007-2013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rojas\AppData\Local\Microsoft\Windows\Temporary%20Internet%20Files\Content.Outlook\9KIJJYJO\Servicios%20sociales%20y%20de%20salud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Presentaci&#243;n%20TNR\Indicadores%20Econ&#243;micos%202007-201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rojas\Desktop\Indicadores%20Econ&#243;micos%202007-201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%20V2016-01-07\editable\Documentos%20editables\indicadores%20para%20la%20presentaci&#243;n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hogares%20Indicadores%20F&#237;sicos%20TNR%20(2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%20V2016-01-07\editable\Documentos%20editables\indicadores%20para%20la%20presentaci&#243;n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%20V2016-01-07\editable\Documentos%20editables\indicadores%20para%20la%20presentaci&#243;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6.2.18\Analisis%20de%20Sintesis\CUENTAS%20SATELITE\CSTNRH\2013\Publicaci&#243;n\CD%20TNR%202011-%202013\Documentos%20editables\indicadores%20para%20la%20presentaci&#243;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140055476531748E-2"/>
          <c:y val="1.616369274736212E-2"/>
          <c:w val="0.98237012827354342"/>
          <c:h val="0.890686837264995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'VAB - PIB'!$C$18:$I$18</c:f>
              <c:strCach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2012sd*</c:v>
                </c:pt>
                <c:pt idx="6">
                  <c:v>2013sd*</c:v>
                </c:pt>
              </c:strCache>
            </c:strRef>
          </c:cat>
          <c:val>
            <c:numRef>
              <c:f>'VAB - PIB'!$C$24:$I$24</c:f>
              <c:numCache>
                <c:formatCode>0.00%</c:formatCode>
                <c:ptCount val="7"/>
                <c:pt idx="0">
                  <c:v>0.10915511962028851</c:v>
                </c:pt>
                <c:pt idx="1">
                  <c:v>0.11659135009379054</c:v>
                </c:pt>
                <c:pt idx="2">
                  <c:v>0.13109114143663489</c:v>
                </c:pt>
                <c:pt idx="3">
                  <c:v>0.1541142899871408</c:v>
                </c:pt>
                <c:pt idx="4">
                  <c:v>0.16509660396406192</c:v>
                </c:pt>
                <c:pt idx="5">
                  <c:v>0.15143756673904391</c:v>
                </c:pt>
                <c:pt idx="6">
                  <c:v>0.14412479423888935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0987520"/>
        <c:axId val="111042944"/>
      </c:barChart>
      <c:catAx>
        <c:axId val="11098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1042944"/>
        <c:crosses val="autoZero"/>
        <c:auto val="1"/>
        <c:lblAlgn val="ctr"/>
        <c:lblOffset val="100"/>
        <c:noMultiLvlLbl val="0"/>
      </c:catAx>
      <c:valAx>
        <c:axId val="111042944"/>
        <c:scaling>
          <c:orientation val="minMax"/>
        </c:scaling>
        <c:delete val="1"/>
        <c:axPos val="l"/>
        <c:numFmt formatCode="0.00%" sourceLinked="0"/>
        <c:majorTickMark val="none"/>
        <c:minorTickMark val="none"/>
        <c:tickLblPos val="nextTo"/>
        <c:crossAx val="11098752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0209321980097"/>
          <c:y val="9.7734272368413491E-2"/>
          <c:w val="0.52566542705572394"/>
          <c:h val="0.75372606135255971"/>
        </c:manualLayout>
      </c:layout>
      <c:pieChart>
        <c:varyColors val="1"/>
        <c:ser>
          <c:idx val="0"/>
          <c:order val="0"/>
          <c:spPr>
            <a:solidFill>
              <a:srgbClr val="4F81BD"/>
            </a:solidFill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chemeClr val="accent1"/>
              </a:solidFill>
              <a:scene3d>
                <a:camera prst="orthographicFront"/>
                <a:lightRig rig="threePt" dir="t"/>
              </a:scene3d>
            </c:spPr>
          </c:dPt>
          <c:dPt>
            <c:idx val="1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</c:spPr>
          </c:dPt>
          <c:dPt>
            <c:idx val="2"/>
            <c:bubble3D val="0"/>
            <c:spPr>
              <a:solidFill>
                <a:schemeClr val="accent5"/>
              </a:solidFill>
              <a:scene3d>
                <a:camera prst="orthographicFront"/>
                <a:lightRig rig="threePt" dir="t"/>
              </a:scene3d>
            </c:spPr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scene3d>
                <a:camera prst="orthographicFront"/>
                <a:lightRig rig="threePt" dir="t"/>
              </a:scene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78,81%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7317929774184634"/>
                  <c:y val="9.052748946847981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9,43%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9444922786357073E-2"/>
                  <c:y val="0.14421701998096903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7,78%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4080295641754093E-2"/>
                  <c:y val="0.14187368117381094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3,98%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'Servicios sociales y de salud'!$C$25:$F$25</c:f>
              <c:strCache>
                <c:ptCount val="4"/>
                <c:pt idx="0">
                  <c:v>Cuidado de niños y niñas</c:v>
                </c:pt>
                <c:pt idx="1">
                  <c:v>Actividades de solidaridad</c:v>
                </c:pt>
                <c:pt idx="2">
                  <c:v>Cuidado de salud de los miembros del hogar</c:v>
                </c:pt>
                <c:pt idx="3">
                  <c:v>Cuidado a personas con discapacidad (PCD)</c:v>
                </c:pt>
              </c:strCache>
            </c:strRef>
          </c:cat>
          <c:val>
            <c:numRef>
              <c:f>'Servicios sociales y de salud'!$C$26:$F$26</c:f>
              <c:numCache>
                <c:formatCode>0.00%</c:formatCode>
                <c:ptCount val="4"/>
                <c:pt idx="0">
                  <c:v>0.76602517764250033</c:v>
                </c:pt>
                <c:pt idx="1">
                  <c:v>0.10194349299883533</c:v>
                </c:pt>
                <c:pt idx="2">
                  <c:v>6.8781948373095175E-2</c:v>
                </c:pt>
                <c:pt idx="3">
                  <c:v>6.3249380985575226E-2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plotVisOnly val="1"/>
    <c:dispBlanksAs val="zero"/>
    <c:showDLblsOverMax val="0"/>
  </c:chart>
  <c:spPr>
    <a:noFill/>
    <a:ln w="15875">
      <a:noFill/>
    </a:ln>
    <a:scene3d>
      <a:camera prst="orthographicFront"/>
      <a:lightRig rig="threePt" dir="t"/>
    </a:scene3d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4.2970558271059861E-2"/>
          <c:w val="1"/>
          <c:h val="0.762024393853414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presentación.xlsx]servicios de salud'!$N$15</c:f>
              <c:strCache>
                <c:ptCount val="1"/>
                <c:pt idx="0">
                  <c:v>Hombre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presentación.xlsx]servicios de salud'!$O$14:$R$14</c:f>
              <c:strCache>
                <c:ptCount val="4"/>
                <c:pt idx="0">
                  <c:v>Cuidado de niños y niñas</c:v>
                </c:pt>
                <c:pt idx="1">
                  <c:v>Actividades de solidaridad</c:v>
                </c:pt>
                <c:pt idx="2">
                  <c:v>Cuidado de salud</c:v>
                </c:pt>
                <c:pt idx="3">
                  <c:v>Cuidado de personas con discapacidad (PCD)</c:v>
                </c:pt>
              </c:strCache>
            </c:strRef>
          </c:cat>
          <c:val>
            <c:numRef>
              <c:f>'[indicadores para la presentación.xlsx]servicios de salud'!$O$15:$R$15</c:f>
              <c:numCache>
                <c:formatCode>0.00%</c:formatCode>
                <c:ptCount val="4"/>
                <c:pt idx="0">
                  <c:v>0.20990000000000009</c:v>
                </c:pt>
                <c:pt idx="1">
                  <c:v>0.28750000000000014</c:v>
                </c:pt>
                <c:pt idx="2">
                  <c:v>0.32050000000000017</c:v>
                </c:pt>
                <c:pt idx="3">
                  <c:v>0.1966</c:v>
                </c:pt>
              </c:numCache>
            </c:numRef>
          </c:val>
        </c:ser>
        <c:ser>
          <c:idx val="1"/>
          <c:order val="1"/>
          <c:tx>
            <c:strRef>
              <c:f>'[indicadores para la presentación.xlsx]servicios de salud'!$N$16</c:f>
              <c:strCache>
                <c:ptCount val="1"/>
                <c:pt idx="0">
                  <c:v>Mujer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presentación.xlsx]servicios de salud'!$O$14:$R$14</c:f>
              <c:strCache>
                <c:ptCount val="4"/>
                <c:pt idx="0">
                  <c:v>Cuidado de niños y niñas</c:v>
                </c:pt>
                <c:pt idx="1">
                  <c:v>Actividades de solidaridad</c:v>
                </c:pt>
                <c:pt idx="2">
                  <c:v>Cuidado de salud</c:v>
                </c:pt>
                <c:pt idx="3">
                  <c:v>Cuidado de personas con discapacidad (PCD)</c:v>
                </c:pt>
              </c:strCache>
            </c:strRef>
          </c:cat>
          <c:val>
            <c:numRef>
              <c:f>'[indicadores para la presentación.xlsx]servicios de salud'!$O$16:$R$16</c:f>
              <c:numCache>
                <c:formatCode>0.00%</c:formatCode>
                <c:ptCount val="4"/>
                <c:pt idx="0">
                  <c:v>0.79010000000000002</c:v>
                </c:pt>
                <c:pt idx="1">
                  <c:v>0.71250000000000002</c:v>
                </c:pt>
                <c:pt idx="2">
                  <c:v>0.67950000000000033</c:v>
                </c:pt>
                <c:pt idx="3">
                  <c:v>0.8034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182528"/>
        <c:axId val="130188416"/>
      </c:barChart>
      <c:catAx>
        <c:axId val="130182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188416"/>
        <c:crosses val="autoZero"/>
        <c:auto val="1"/>
        <c:lblAlgn val="ctr"/>
        <c:lblOffset val="100"/>
        <c:noMultiLvlLbl val="0"/>
      </c:catAx>
      <c:valAx>
        <c:axId val="130188416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30182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905975072518911"/>
          <c:y val="0.9306348044809728"/>
          <c:w val="0.39220734908136484"/>
          <c:h val="6.8198045318420192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086924030329543"/>
          <c:w val="0.99745058088783789"/>
          <c:h val="0.632711796442111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presentación.xlsx]Tareas Cuidado de niños y niñas'!$AB$22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presentación.xlsx]Tareas Cuidado de niños y niñas'!$Z$23:$Z$25</c:f>
              <c:strCache>
                <c:ptCount val="3"/>
                <c:pt idx="0">
                  <c:v>Jugar con niño/a</c:v>
                </c:pt>
                <c:pt idx="1">
                  <c:v>Dar de comer a un niño/a</c:v>
                </c:pt>
                <c:pt idx="2">
                  <c:v>Bañar a niño/a</c:v>
                </c:pt>
              </c:strCache>
            </c:strRef>
          </c:cat>
          <c:val>
            <c:numRef>
              <c:f>'[indicadores para la presentación.xlsx]Tareas Cuidado de niños y niñas'!$AB$23:$AB$25</c:f>
              <c:numCache>
                <c:formatCode>0.00%</c:formatCode>
                <c:ptCount val="3"/>
                <c:pt idx="0">
                  <c:v>0.43060000000000015</c:v>
                </c:pt>
                <c:pt idx="1">
                  <c:v>0.35000000000000014</c:v>
                </c:pt>
                <c:pt idx="2">
                  <c:v>0.21940000000000012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293120"/>
        <c:axId val="130299008"/>
      </c:barChart>
      <c:catAx>
        <c:axId val="13029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0299008"/>
        <c:crosses val="autoZero"/>
        <c:auto val="1"/>
        <c:lblAlgn val="ctr"/>
        <c:lblOffset val="100"/>
        <c:noMultiLvlLbl val="0"/>
      </c:catAx>
      <c:valAx>
        <c:axId val="13029900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3029312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646031393337231E-3"/>
          <c:y val="3.6159980011855317E-2"/>
          <c:w val="0.97917780960845624"/>
          <c:h val="0.778979775153603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presentación.xlsx]Tareas Cuidado de salud'!$AB$19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presentación.xlsx]Tareas Cuidado de salud'!$Z$20:$Z$23</c:f>
              <c:strCache>
                <c:ptCount val="4"/>
                <c:pt idx="0">
                  <c:v>Cuidar a miembros del hogar enfermo </c:v>
                </c:pt>
                <c:pt idx="1">
                  <c:v>Acompañar a miembros del hogar a citas médicas</c:v>
                </c:pt>
                <c:pt idx="2">
                  <c:v>Preparar remedios caseros </c:v>
                </c:pt>
                <c:pt idx="3">
                  <c:v>Practicar algun ejercicio especial o terápia  a niño/a</c:v>
                </c:pt>
              </c:strCache>
            </c:strRef>
          </c:cat>
          <c:val>
            <c:numRef>
              <c:f>'[indicadores para la presentación.xlsx]Tareas Cuidado de salud'!$AB$20:$AB$23</c:f>
              <c:numCache>
                <c:formatCode>0.00%</c:formatCode>
                <c:ptCount val="4"/>
                <c:pt idx="0">
                  <c:v>0.48090000000000022</c:v>
                </c:pt>
                <c:pt idx="1">
                  <c:v>0.24480000000000007</c:v>
                </c:pt>
                <c:pt idx="2">
                  <c:v>0.15080000000000007</c:v>
                </c:pt>
                <c:pt idx="3">
                  <c:v>0.12350000000000004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917312"/>
        <c:axId val="129918848"/>
      </c:barChart>
      <c:catAx>
        <c:axId val="129917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9918848"/>
        <c:crosses val="autoZero"/>
        <c:auto val="1"/>
        <c:lblAlgn val="ctr"/>
        <c:lblOffset val="100"/>
        <c:noMultiLvlLbl val="0"/>
      </c:catAx>
      <c:valAx>
        <c:axId val="12991884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91731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63966021438619E-3"/>
          <c:y val="3.7308888755950197E-2"/>
          <c:w val="0.99290963604605043"/>
          <c:h val="0.678646282891644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'Tareas Cuidado a PCD'!$AA$19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'Tareas Cuidado a PCD'!$Y$20:$Y$27</c:f>
              <c:strCache>
                <c:ptCount val="8"/>
                <c:pt idx="0">
                  <c:v>Dar de comer a PCD</c:v>
                </c:pt>
                <c:pt idx="1">
                  <c:v>Bañar, asear  o vestir a  PCD</c:v>
                </c:pt>
                <c:pt idx="2">
                  <c:v>Cuidar en la noche a PCD</c:v>
                </c:pt>
                <c:pt idx="3">
                  <c:v>Practicar alguna terapia especial a  PCD</c:v>
                </c:pt>
                <c:pt idx="4">
                  <c:v>Limpiar la habitación de  PCD</c:v>
                </c:pt>
                <c:pt idx="5">
                  <c:v>Lavar y/o planchar la ropa de  PCD</c:v>
                </c:pt>
                <c:pt idx="6">
                  <c:v>Llevar o acompañar a  PCD al servicio médico</c:v>
                </c:pt>
                <c:pt idx="7">
                  <c:v>Preparar comida a PCD</c:v>
                </c:pt>
              </c:strCache>
            </c:strRef>
          </c:cat>
          <c:val>
            <c:numRef>
              <c:f>'Tareas Cuidado a PCD'!$AA$20:$AA$27</c:f>
              <c:numCache>
                <c:formatCode>0.00%</c:formatCode>
                <c:ptCount val="8"/>
                <c:pt idx="0">
                  <c:v>0.22539999999999999</c:v>
                </c:pt>
                <c:pt idx="1">
                  <c:v>0.1988</c:v>
                </c:pt>
                <c:pt idx="2">
                  <c:v>0.14550000000000007</c:v>
                </c:pt>
                <c:pt idx="3">
                  <c:v>0.13420000000000001</c:v>
                </c:pt>
                <c:pt idx="4">
                  <c:v>0.1198</c:v>
                </c:pt>
                <c:pt idx="5">
                  <c:v>6.2900000000000011E-2</c:v>
                </c:pt>
                <c:pt idx="6">
                  <c:v>5.7400000000000027E-2</c:v>
                </c:pt>
                <c:pt idx="7">
                  <c:v>5.6000000000000001E-2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971328"/>
        <c:axId val="129972864"/>
      </c:barChart>
      <c:catAx>
        <c:axId val="129971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9972864"/>
        <c:crosses val="autoZero"/>
        <c:auto val="1"/>
        <c:lblAlgn val="ctr"/>
        <c:lblOffset val="100"/>
        <c:noMultiLvlLbl val="0"/>
      </c:catAx>
      <c:valAx>
        <c:axId val="12997286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971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5089138666826966E-2"/>
          <c:w val="0.99425925105664748"/>
          <c:h val="0.785003746538898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'VAB H - M'!$G$47</c:f>
              <c:strCache>
                <c:ptCount val="1"/>
                <c:pt idx="0">
                  <c:v>Hombre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8.635407463012480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9345185502928466E-3"/>
                  <c:y val="3.094198110541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67259275146423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9345185502928466E-3"/>
                  <c:y val="3.094198110541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168148187866057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7008889127196345E-3"/>
                  <c:y val="3.094198110541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934518550292846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'VAB H - M'!$H$46:$N$46</c:f>
              <c:strCach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2012sd*</c:v>
                </c:pt>
                <c:pt idx="6">
                  <c:v>2013sd*</c:v>
                </c:pt>
              </c:strCache>
            </c:strRef>
          </c:cat>
          <c:val>
            <c:numRef>
              <c:f>'VAB H - M'!$H$47:$N$47</c:f>
              <c:numCache>
                <c:formatCode>0.00%</c:formatCode>
                <c:ptCount val="7"/>
                <c:pt idx="0">
                  <c:v>2.7575402864547502E-2</c:v>
                </c:pt>
                <c:pt idx="1">
                  <c:v>2.78962515119376E-2</c:v>
                </c:pt>
                <c:pt idx="2">
                  <c:v>3.02948738418168E-2</c:v>
                </c:pt>
                <c:pt idx="3">
                  <c:v>3.402966732962534E-2</c:v>
                </c:pt>
                <c:pt idx="4">
                  <c:v>3.6346786741682263E-2</c:v>
                </c:pt>
                <c:pt idx="5">
                  <c:v>3.4049912161045741E-2</c:v>
                </c:pt>
                <c:pt idx="6">
                  <c:v>3.3329369608415281E-2</c:v>
                </c:pt>
              </c:numCache>
            </c:numRef>
          </c:val>
        </c:ser>
        <c:ser>
          <c:idx val="1"/>
          <c:order val="1"/>
          <c:tx>
            <c:strRef>
              <c:f>'VAB H - M'!$G$48</c:f>
              <c:strCache>
                <c:ptCount val="1"/>
                <c:pt idx="0">
                  <c:v>Mujer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'VAB H - M'!$H$46:$N$46</c:f>
              <c:strCach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2012sd*</c:v>
                </c:pt>
                <c:pt idx="6">
                  <c:v>2013sd*</c:v>
                </c:pt>
              </c:strCache>
            </c:strRef>
          </c:cat>
          <c:val>
            <c:numRef>
              <c:f>'VAB H - M'!$H$48:$N$48</c:f>
              <c:numCache>
                <c:formatCode>0.00%</c:formatCode>
                <c:ptCount val="7"/>
                <c:pt idx="0">
                  <c:v>8.1579716755740994E-2</c:v>
                </c:pt>
                <c:pt idx="1">
                  <c:v>8.8695098581852982E-2</c:v>
                </c:pt>
                <c:pt idx="2">
                  <c:v>0.1007962515998561</c:v>
                </c:pt>
                <c:pt idx="3">
                  <c:v>0.12008462265751543</c:v>
                </c:pt>
                <c:pt idx="4">
                  <c:v>0.12874981722237963</c:v>
                </c:pt>
                <c:pt idx="5">
                  <c:v>0.11738765457799814</c:v>
                </c:pt>
                <c:pt idx="6">
                  <c:v>0.11079542463047409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1174016"/>
        <c:axId val="111175552"/>
      </c:barChart>
      <c:catAx>
        <c:axId val="11117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1175552"/>
        <c:crosses val="autoZero"/>
        <c:auto val="1"/>
        <c:lblAlgn val="ctr"/>
        <c:lblOffset val="100"/>
        <c:noMultiLvlLbl val="0"/>
      </c:catAx>
      <c:valAx>
        <c:axId val="111175552"/>
        <c:scaling>
          <c:orientation val="minMax"/>
        </c:scaling>
        <c:delete val="1"/>
        <c:axPos val="l"/>
        <c:numFmt formatCode="0.00%" sourceLinked="0"/>
        <c:majorTickMark val="none"/>
        <c:minorTickMark val="none"/>
        <c:tickLblPos val="nextTo"/>
        <c:crossAx val="1111740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6964546455578068"/>
          <c:y val="0.92561152159541482"/>
          <c:w val="0.24485353027890522"/>
          <c:h val="4.0643939539578573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6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744478094084395E-2"/>
          <c:y val="3.0092148340704811E-2"/>
          <c:w val="0.96000487548803282"/>
          <c:h val="0.9036781931156856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'VAB Industrias '!$B$57:$B$65</c:f>
              <c:strCache>
                <c:ptCount val="9"/>
                <c:pt idx="0">
                  <c:v>Trabajo no Remunerado</c:v>
                </c:pt>
                <c:pt idx="1">
                  <c:v>Extracción de petróleo</c:v>
                </c:pt>
                <c:pt idx="2">
                  <c:v>Construcción</c:v>
                </c:pt>
                <c:pt idx="3">
                  <c:v>Comercio</c:v>
                </c:pt>
                <c:pt idx="4">
                  <c:v>Actividades profesionales</c:v>
                </c:pt>
                <c:pt idx="5">
                  <c:v>Administración pública</c:v>
                </c:pt>
                <c:pt idx="6">
                  <c:v>Servicios de enseñanza</c:v>
                </c:pt>
                <c:pt idx="7">
                  <c:v>Actividades inmobiliarias</c:v>
                </c:pt>
                <c:pt idx="8">
                  <c:v>Transporte y almacenamiento</c:v>
                </c:pt>
              </c:strCache>
            </c:strRef>
          </c:cat>
          <c:val>
            <c:numRef>
              <c:f>'VAB Industrias '!$F$57:$F$65</c:f>
              <c:numCache>
                <c:formatCode>0.00%</c:formatCode>
                <c:ptCount val="9"/>
                <c:pt idx="0">
                  <c:v>0.14412479423888933</c:v>
                </c:pt>
                <c:pt idx="1">
                  <c:v>0.10921518563157809</c:v>
                </c:pt>
                <c:pt idx="2">
                  <c:v>0.10652488911505922</c:v>
                </c:pt>
                <c:pt idx="3">
                  <c:v>9.4644592622808055E-2</c:v>
                </c:pt>
                <c:pt idx="4">
                  <c:v>6.9223392335858294E-2</c:v>
                </c:pt>
                <c:pt idx="5">
                  <c:v>6.3844234262684388E-2</c:v>
                </c:pt>
                <c:pt idx="6">
                  <c:v>4.9271341097661979E-2</c:v>
                </c:pt>
                <c:pt idx="7">
                  <c:v>4.451464962131306E-2</c:v>
                </c:pt>
                <c:pt idx="8">
                  <c:v>4.3351709612236923E-2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1206400"/>
        <c:axId val="129640704"/>
      </c:barChart>
      <c:catAx>
        <c:axId val="11120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9640704"/>
        <c:crosses val="autoZero"/>
        <c:auto val="1"/>
        <c:lblAlgn val="ctr"/>
        <c:lblOffset val="100"/>
        <c:noMultiLvlLbl val="0"/>
      </c:catAx>
      <c:valAx>
        <c:axId val="129640704"/>
        <c:scaling>
          <c:orientation val="minMax"/>
        </c:scaling>
        <c:delete val="1"/>
        <c:axPos val="l"/>
        <c:numFmt formatCode="0.00%" sourceLinked="0"/>
        <c:majorTickMark val="none"/>
        <c:minorTickMark val="none"/>
        <c:tickLblPos val="nextTo"/>
        <c:crossAx val="11120640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562689381545126E-3"/>
          <c:y val="3.5927078061285374E-2"/>
          <c:w val="0.97342380526973415"/>
          <c:h val="0.78844325939093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presentación.xlsx]VAB Industrias PIB'!$AO$23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presentación.xlsx]VAB Industrias PIB'!$AN$24:$AN$32</c:f>
              <c:strCache>
                <c:ptCount val="9"/>
                <c:pt idx="0">
                  <c:v>Hogares privados </c:v>
                </c:pt>
                <c:pt idx="1">
                  <c:v>Servicios sociales y de salud </c:v>
                </c:pt>
                <c:pt idx="2">
                  <c:v>Entretenimiento</c:v>
                </c:pt>
                <c:pt idx="3">
                  <c:v>Transporte y almacenamiento</c:v>
                </c:pt>
                <c:pt idx="4">
                  <c:v>Actividades profesionales</c:v>
                </c:pt>
                <c:pt idx="5">
                  <c:v>Servicios de enseñanza </c:v>
                </c:pt>
                <c:pt idx="6">
                  <c:v>Construcción</c:v>
                </c:pt>
                <c:pt idx="7">
                  <c:v>Servicios de reparación  de vehículos</c:v>
                </c:pt>
                <c:pt idx="8">
                  <c:v>Muebles</c:v>
                </c:pt>
              </c:strCache>
            </c:strRef>
          </c:cat>
          <c:val>
            <c:numRef>
              <c:f>'[indicadores para la presentación.xlsx]VAB Industrias PIB'!$AO$24:$AO$32</c:f>
              <c:numCache>
                <c:formatCode>0.00%</c:formatCode>
                <c:ptCount val="9"/>
                <c:pt idx="0">
                  <c:v>0.62530000000000008</c:v>
                </c:pt>
                <c:pt idx="1">
                  <c:v>0.16400000000000001</c:v>
                </c:pt>
                <c:pt idx="2">
                  <c:v>0.14180000000000001</c:v>
                </c:pt>
                <c:pt idx="3">
                  <c:v>2.5900000000000003E-2</c:v>
                </c:pt>
                <c:pt idx="4">
                  <c:v>2.3900000000000001E-2</c:v>
                </c:pt>
                <c:pt idx="5">
                  <c:v>7.8000000000000014E-3</c:v>
                </c:pt>
                <c:pt idx="6">
                  <c:v>5.5000000000000005E-3</c:v>
                </c:pt>
                <c:pt idx="7">
                  <c:v>5.1000000000000004E-3</c:v>
                </c:pt>
                <c:pt idx="8">
                  <c:v>7.000000000000001E-4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686912"/>
        <c:axId val="129594496"/>
      </c:barChart>
      <c:catAx>
        <c:axId val="129686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00"/>
            </a:pPr>
            <a:endParaRPr lang="en-US"/>
          </a:p>
        </c:txPr>
        <c:crossAx val="129594496"/>
        <c:crosses val="autoZero"/>
        <c:auto val="1"/>
        <c:lblAlgn val="ctr"/>
        <c:lblOffset val="100"/>
        <c:noMultiLvlLbl val="0"/>
      </c:catAx>
      <c:valAx>
        <c:axId val="129594496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68691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'Hogares privados'!$J$22</c:f>
              <c:strCache>
                <c:ptCount val="1"/>
                <c:pt idx="0">
                  <c:v>2010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54,81%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00" smtClean="0"/>
                      <a:t>22,85%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260361856751809"/>
                  <c:y val="0.16387605080401407"/>
                </c:manualLayout>
              </c:layout>
              <c:tx>
                <c:rich>
                  <a:bodyPr/>
                  <a:lstStyle/>
                  <a:p>
                    <a:r>
                      <a:rPr lang="en-US" sz="1600" smtClean="0"/>
                      <a:t>16,15</a:t>
                    </a:r>
                    <a:r>
                      <a:rPr lang="en-US" sz="160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289804823466097E-2"/>
                  <c:y val="0.12598251626076923"/>
                </c:manualLayout>
              </c:layout>
              <c:tx>
                <c:rich>
                  <a:bodyPr/>
                  <a:lstStyle/>
                  <a:p>
                    <a:r>
                      <a:rPr lang="en-US" sz="1600" smtClean="0"/>
                      <a:t>6,19%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'Hogares privados'!$I$23:$I$26</c:f>
              <c:strCache>
                <c:ptCount val="4"/>
                <c:pt idx="0">
                  <c:v>Actividades Culinarias</c:v>
                </c:pt>
                <c:pt idx="1">
                  <c:v>Mantenimiento del hogar</c:v>
                </c:pt>
                <c:pt idx="2">
                  <c:v>Cuidado de ropa</c:v>
                </c:pt>
                <c:pt idx="3">
                  <c:v>Otros</c:v>
                </c:pt>
              </c:strCache>
            </c:strRef>
          </c:cat>
          <c:val>
            <c:numRef>
              <c:f>'Hogares privados'!$J$23:$J$26</c:f>
              <c:numCache>
                <c:formatCode>0.00%</c:formatCode>
                <c:ptCount val="4"/>
                <c:pt idx="0">
                  <c:v>0.52578401270568853</c:v>
                </c:pt>
                <c:pt idx="1">
                  <c:v>0.23319674335795121</c:v>
                </c:pt>
                <c:pt idx="2">
                  <c:v>0.16946396703874639</c:v>
                </c:pt>
                <c:pt idx="3">
                  <c:v>7.1555276897614442E-2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606800048351196E-3"/>
          <c:w val="1"/>
          <c:h val="0.775557290686310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presentación.xlsx]hogares privados'!$N$15</c:f>
              <c:strCache>
                <c:ptCount val="1"/>
                <c:pt idx="0">
                  <c:v>Hombre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presentación.xlsx]hogares privados'!$O$14:$R$14</c:f>
              <c:strCache>
                <c:ptCount val="4"/>
                <c:pt idx="0">
                  <c:v>Actividades culinarias</c:v>
                </c:pt>
                <c:pt idx="1">
                  <c:v>Mantenimiento del hogar</c:v>
                </c:pt>
                <c:pt idx="2">
                  <c:v>Cuidado de ropa</c:v>
                </c:pt>
                <c:pt idx="3">
                  <c:v>Otros 1/</c:v>
                </c:pt>
              </c:strCache>
            </c:strRef>
          </c:cat>
          <c:val>
            <c:numRef>
              <c:f>'[indicadores para la presentación.xlsx]hogares privados'!$O$15:$R$15</c:f>
              <c:numCache>
                <c:formatCode>0.00%</c:formatCode>
                <c:ptCount val="4"/>
                <c:pt idx="0">
                  <c:v>0.11770000000000001</c:v>
                </c:pt>
                <c:pt idx="1">
                  <c:v>0.27160000000000001</c:v>
                </c:pt>
                <c:pt idx="2">
                  <c:v>0.13159999999999999</c:v>
                </c:pt>
                <c:pt idx="3">
                  <c:v>0.40460000000000002</c:v>
                </c:pt>
              </c:numCache>
            </c:numRef>
          </c:val>
        </c:ser>
        <c:ser>
          <c:idx val="1"/>
          <c:order val="1"/>
          <c:tx>
            <c:strRef>
              <c:f>'[indicadores para la presentación.xlsx]hogares privados'!$N$16</c:f>
              <c:strCache>
                <c:ptCount val="1"/>
                <c:pt idx="0">
                  <c:v>Mujer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presentación.xlsx]hogares privados'!$O$14:$R$14</c:f>
              <c:strCache>
                <c:ptCount val="4"/>
                <c:pt idx="0">
                  <c:v>Actividades culinarias</c:v>
                </c:pt>
                <c:pt idx="1">
                  <c:v>Mantenimiento del hogar</c:v>
                </c:pt>
                <c:pt idx="2">
                  <c:v>Cuidado de ropa</c:v>
                </c:pt>
                <c:pt idx="3">
                  <c:v>Otros 1/</c:v>
                </c:pt>
              </c:strCache>
            </c:strRef>
          </c:cat>
          <c:val>
            <c:numRef>
              <c:f>'[indicadores para la presentación.xlsx]hogares privados'!$O$16:$R$16</c:f>
              <c:numCache>
                <c:formatCode>0.00%</c:formatCode>
                <c:ptCount val="4"/>
                <c:pt idx="0">
                  <c:v>0.88229999999999997</c:v>
                </c:pt>
                <c:pt idx="1">
                  <c:v>0.72840000000000005</c:v>
                </c:pt>
                <c:pt idx="2">
                  <c:v>0.86839999999999995</c:v>
                </c:pt>
                <c:pt idx="3">
                  <c:v>0.59539999999999993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9746432"/>
        <c:axId val="129369600"/>
      </c:barChart>
      <c:catAx>
        <c:axId val="12974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29369600"/>
        <c:crosses val="autoZero"/>
        <c:auto val="1"/>
        <c:lblAlgn val="ctr"/>
        <c:lblOffset val="100"/>
        <c:noMultiLvlLbl val="0"/>
      </c:catAx>
      <c:valAx>
        <c:axId val="129369600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one"/>
        <c:crossAx val="1297464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856024144522922"/>
          <c:y val="0.90811609418387929"/>
          <c:w val="0.2991634242441007"/>
          <c:h val="6.988565559739815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0407459293504682"/>
          <c:w val="1"/>
          <c:h val="0.62385092470782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presentación.xlsx]Tareas culinarias'!$AA$17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presentación.xlsx]Tareas culinarias'!$Y$18:$Y$24</c:f>
              <c:strCache>
                <c:ptCount val="7"/>
                <c:pt idx="0">
                  <c:v>Cocinar</c:v>
                </c:pt>
                <c:pt idx="1">
                  <c:v>Lavar la vajilla</c:v>
                </c:pt>
                <c:pt idx="2">
                  <c:v>Limpiar y ordenar la cocina</c:v>
                </c:pt>
                <c:pt idx="3">
                  <c:v>Servir la comida</c:v>
                </c:pt>
                <c:pt idx="4">
                  <c:v>Desgranar, tostar, moler, lavar semillas</c:v>
                </c:pt>
                <c:pt idx="5">
                  <c:v>Encender el fogón </c:v>
                </c:pt>
                <c:pt idx="6">
                  <c:v>Llevar la comida</c:v>
                </c:pt>
              </c:strCache>
            </c:strRef>
          </c:cat>
          <c:val>
            <c:numRef>
              <c:f>'[indicadores para la presentación.xlsx]Tareas culinarias'!$AA$18:$AA$24</c:f>
              <c:numCache>
                <c:formatCode>0.00%</c:formatCode>
                <c:ptCount val="7"/>
                <c:pt idx="0">
                  <c:v>0.60200000000000009</c:v>
                </c:pt>
                <c:pt idx="1">
                  <c:v>0.13489999999999999</c:v>
                </c:pt>
                <c:pt idx="2">
                  <c:v>0.11770000000000001</c:v>
                </c:pt>
                <c:pt idx="3">
                  <c:v>0.1123</c:v>
                </c:pt>
                <c:pt idx="4">
                  <c:v>1.7100000000000001E-2</c:v>
                </c:pt>
                <c:pt idx="5">
                  <c:v>1.2300000000000002E-2</c:v>
                </c:pt>
                <c:pt idx="6">
                  <c:v>3.7000000000000006E-3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430656"/>
        <c:axId val="129432192"/>
      </c:barChart>
      <c:catAx>
        <c:axId val="12943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29432192"/>
        <c:crosses val="autoZero"/>
        <c:auto val="1"/>
        <c:lblAlgn val="ctr"/>
        <c:lblOffset val="100"/>
        <c:noMultiLvlLbl val="0"/>
      </c:catAx>
      <c:valAx>
        <c:axId val="129432192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4306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9930794139089882E-2"/>
          <c:w val="1"/>
          <c:h val="0.846518676010263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presentación.xlsx]Tareas Mantenimiento del hogar '!$AA$17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presentación.xlsx]Tareas Mantenimiento del hogar '!$Z$18:$Z$24</c:f>
              <c:strCache>
                <c:ptCount val="7"/>
                <c:pt idx="0">
                  <c:v>Limpiar  la casa</c:v>
                </c:pt>
                <c:pt idx="1">
                  <c:v>Tender las camas</c:v>
                </c:pt>
                <c:pt idx="2">
                  <c:v>Limpiar el baño</c:v>
                </c:pt>
                <c:pt idx="3">
                  <c:v>Botar o quemar la basura</c:v>
                </c:pt>
                <c:pt idx="4">
                  <c:v>Acarrear agua </c:v>
                </c:pt>
                <c:pt idx="5">
                  <c:v>Calentar agua para bañarse</c:v>
                </c:pt>
                <c:pt idx="6">
                  <c:v>Arreglar el jardin</c:v>
                </c:pt>
              </c:strCache>
            </c:strRef>
          </c:cat>
          <c:val>
            <c:numRef>
              <c:f>'[indicadores para la presentación.xlsx]Tareas Mantenimiento del hogar '!$AA$18:$AA$24</c:f>
              <c:numCache>
                <c:formatCode>0.00%</c:formatCode>
                <c:ptCount val="7"/>
                <c:pt idx="0">
                  <c:v>0.39570000000000016</c:v>
                </c:pt>
                <c:pt idx="1">
                  <c:v>0.21950000000000008</c:v>
                </c:pt>
                <c:pt idx="2">
                  <c:v>0.18450000000000008</c:v>
                </c:pt>
                <c:pt idx="3">
                  <c:v>6.9200000000000012E-2</c:v>
                </c:pt>
                <c:pt idx="4">
                  <c:v>5.5900000000000012E-2</c:v>
                </c:pt>
                <c:pt idx="5">
                  <c:v>5.0100000000000013E-2</c:v>
                </c:pt>
                <c:pt idx="6">
                  <c:v>2.5100000000000001E-2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497728"/>
        <c:axId val="129503616"/>
      </c:barChart>
      <c:catAx>
        <c:axId val="129497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9503616"/>
        <c:crosses val="autoZero"/>
        <c:auto val="1"/>
        <c:lblAlgn val="ctr"/>
        <c:lblOffset val="100"/>
        <c:noMultiLvlLbl val="0"/>
      </c:catAx>
      <c:valAx>
        <c:axId val="129503616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4977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'[indicadores para la presentación.xlsx]Tareas Cuidado de ropa'!$AA$21</c:f>
              <c:strCache>
                <c:ptCount val="1"/>
                <c:pt idx="0">
                  <c:v>2013sd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'[indicadores para la presentación.xlsx]Tareas Cuidado de ropa'!$Z$22:$Z$24</c:f>
              <c:strCache>
                <c:ptCount val="3"/>
                <c:pt idx="0">
                  <c:v>Lavar la ropa </c:v>
                </c:pt>
                <c:pt idx="1">
                  <c:v>Doblar la ropa  </c:v>
                </c:pt>
                <c:pt idx="2">
                  <c:v>Planchar la ropa </c:v>
                </c:pt>
              </c:strCache>
            </c:strRef>
          </c:cat>
          <c:val>
            <c:numRef>
              <c:f>'[indicadores para la presentación.xlsx]Tareas Cuidado de ropa'!$AA$22:$AA$24</c:f>
              <c:numCache>
                <c:formatCode>0.00%</c:formatCode>
                <c:ptCount val="3"/>
                <c:pt idx="0">
                  <c:v>0.64200000000000035</c:v>
                </c:pt>
                <c:pt idx="1">
                  <c:v>0.21290000000000009</c:v>
                </c:pt>
                <c:pt idx="2">
                  <c:v>0.14510000000000001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560576"/>
        <c:axId val="129562112"/>
      </c:barChart>
      <c:catAx>
        <c:axId val="129560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29562112"/>
        <c:crosses val="autoZero"/>
        <c:auto val="1"/>
        <c:lblAlgn val="ctr"/>
        <c:lblOffset val="100"/>
        <c:noMultiLvlLbl val="0"/>
      </c:catAx>
      <c:valAx>
        <c:axId val="129562112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29560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DC6F22-2771-46A7-9159-2D3DBDBBEB4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45FAB9E6-FF03-409F-9CEA-F388A800A249}">
      <dgm:prSet phldrT="[Texto]" custT="1"/>
      <dgm:spPr/>
      <dgm:t>
        <a:bodyPr/>
        <a:lstStyle/>
        <a:p>
          <a:r>
            <a:rPr lang="es-EC" sz="2400" b="1" dirty="0" smtClean="0"/>
            <a:t>En el propio </a:t>
          </a:r>
          <a:r>
            <a:rPr lang="es-EC" sz="2400" b="1" dirty="0" smtClean="0"/>
            <a:t>hogar.</a:t>
          </a:r>
          <a:endParaRPr lang="es-EC" sz="2400" b="1" dirty="0"/>
        </a:p>
      </dgm:t>
    </dgm:pt>
    <dgm:pt modelId="{8E5C62D1-A2D9-4843-A926-9DBBFCBDF3C0}" type="parTrans" cxnId="{BAFD95A4-7986-4103-BD4A-ECDBC627244D}">
      <dgm:prSet/>
      <dgm:spPr/>
      <dgm:t>
        <a:bodyPr/>
        <a:lstStyle/>
        <a:p>
          <a:endParaRPr lang="es-EC" sz="2400" b="1"/>
        </a:p>
      </dgm:t>
    </dgm:pt>
    <dgm:pt modelId="{B792E467-6057-447B-A2B0-C892EEA7E392}" type="sibTrans" cxnId="{BAFD95A4-7986-4103-BD4A-ECDBC627244D}">
      <dgm:prSet/>
      <dgm:spPr/>
      <dgm:t>
        <a:bodyPr/>
        <a:lstStyle/>
        <a:p>
          <a:endParaRPr lang="es-EC" sz="2400" b="1"/>
        </a:p>
      </dgm:t>
    </dgm:pt>
    <dgm:pt modelId="{F4B9FEF9-C5E0-4969-831C-2DB67427AFEA}">
      <dgm:prSet phldrT="[Texto]" custT="1"/>
      <dgm:spPr/>
      <dgm:t>
        <a:bodyPr/>
        <a:lstStyle/>
        <a:p>
          <a:r>
            <a:rPr lang="es-EC" sz="2400" b="1" dirty="0" smtClean="0"/>
            <a:t>Para otros </a:t>
          </a:r>
          <a:r>
            <a:rPr lang="es-EC" sz="2400" b="1" dirty="0" smtClean="0"/>
            <a:t>hogares.</a:t>
          </a:r>
          <a:endParaRPr lang="es-EC" sz="2400" b="1" dirty="0"/>
        </a:p>
      </dgm:t>
    </dgm:pt>
    <dgm:pt modelId="{B3BB2590-B8C5-41EF-9F24-BA7891BC0C67}" type="parTrans" cxnId="{66B4B310-F379-43A2-B43C-635230B3F15F}">
      <dgm:prSet/>
      <dgm:spPr/>
      <dgm:t>
        <a:bodyPr/>
        <a:lstStyle/>
        <a:p>
          <a:endParaRPr lang="es-EC" sz="2400" b="1"/>
        </a:p>
      </dgm:t>
    </dgm:pt>
    <dgm:pt modelId="{E67FEB4F-F35C-4714-A2A1-01F323081B4E}" type="sibTrans" cxnId="{66B4B310-F379-43A2-B43C-635230B3F15F}">
      <dgm:prSet/>
      <dgm:spPr/>
      <dgm:t>
        <a:bodyPr/>
        <a:lstStyle/>
        <a:p>
          <a:endParaRPr lang="es-EC" sz="2400" b="1"/>
        </a:p>
      </dgm:t>
    </dgm:pt>
    <dgm:pt modelId="{4CF4A90A-7512-4086-BA17-482D5161BBF7}">
      <dgm:prSet phldrT="[Texto]" custT="1"/>
      <dgm:spPr/>
      <dgm:t>
        <a:bodyPr/>
        <a:lstStyle/>
        <a:p>
          <a:r>
            <a:rPr lang="es-EC" sz="2400" b="1" dirty="0" smtClean="0"/>
            <a:t>Para la comunidad y trabajo </a:t>
          </a:r>
          <a:r>
            <a:rPr lang="es-EC" sz="2400" b="1" dirty="0" smtClean="0"/>
            <a:t>voluntario.</a:t>
          </a:r>
          <a:endParaRPr lang="es-EC" sz="2400" b="1" dirty="0"/>
        </a:p>
      </dgm:t>
    </dgm:pt>
    <dgm:pt modelId="{A520A751-ACB5-4235-81AA-954A27F043DD}" type="parTrans" cxnId="{94A1781A-87A2-406E-A6F7-702CF00E52E6}">
      <dgm:prSet/>
      <dgm:spPr/>
      <dgm:t>
        <a:bodyPr/>
        <a:lstStyle/>
        <a:p>
          <a:endParaRPr lang="es-EC" sz="2400" b="1"/>
        </a:p>
      </dgm:t>
    </dgm:pt>
    <dgm:pt modelId="{73506EFC-8C16-4A5C-8C1F-23429F844864}" type="sibTrans" cxnId="{94A1781A-87A2-406E-A6F7-702CF00E52E6}">
      <dgm:prSet/>
      <dgm:spPr/>
      <dgm:t>
        <a:bodyPr/>
        <a:lstStyle/>
        <a:p>
          <a:endParaRPr lang="es-EC" sz="2400" b="1"/>
        </a:p>
      </dgm:t>
    </dgm:pt>
    <dgm:pt modelId="{A94AD89A-D85B-444A-8291-3F1A20F74B77}" type="pres">
      <dgm:prSet presAssocID="{4FDC6F22-2771-46A7-9159-2D3DBDBBEB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C"/>
        </a:p>
      </dgm:t>
    </dgm:pt>
    <dgm:pt modelId="{B455B681-56C0-4D10-916B-54BF049FFEF6}" type="pres">
      <dgm:prSet presAssocID="{4FDC6F22-2771-46A7-9159-2D3DBDBBEB40}" presName="Name1" presStyleCnt="0"/>
      <dgm:spPr/>
    </dgm:pt>
    <dgm:pt modelId="{9FA572C7-9C72-4706-B138-02C404771E65}" type="pres">
      <dgm:prSet presAssocID="{4FDC6F22-2771-46A7-9159-2D3DBDBBEB40}" presName="cycle" presStyleCnt="0"/>
      <dgm:spPr/>
    </dgm:pt>
    <dgm:pt modelId="{B4B3B41B-A8C1-4B87-9F4D-E4B0014362A2}" type="pres">
      <dgm:prSet presAssocID="{4FDC6F22-2771-46A7-9159-2D3DBDBBEB40}" presName="srcNode" presStyleLbl="node1" presStyleIdx="0" presStyleCnt="3"/>
      <dgm:spPr/>
    </dgm:pt>
    <dgm:pt modelId="{937D1347-7292-4CC9-AFCC-30AF76FDA4BD}" type="pres">
      <dgm:prSet presAssocID="{4FDC6F22-2771-46A7-9159-2D3DBDBBEB40}" presName="conn" presStyleLbl="parChTrans1D2" presStyleIdx="0" presStyleCnt="1"/>
      <dgm:spPr/>
      <dgm:t>
        <a:bodyPr/>
        <a:lstStyle/>
        <a:p>
          <a:endParaRPr lang="es-EC"/>
        </a:p>
      </dgm:t>
    </dgm:pt>
    <dgm:pt modelId="{36290B59-922A-4EF6-B44A-1EBE686C3423}" type="pres">
      <dgm:prSet presAssocID="{4FDC6F22-2771-46A7-9159-2D3DBDBBEB40}" presName="extraNode" presStyleLbl="node1" presStyleIdx="0" presStyleCnt="3"/>
      <dgm:spPr/>
    </dgm:pt>
    <dgm:pt modelId="{82DACB2F-4C4B-41C9-B158-6FAC5DD0D87D}" type="pres">
      <dgm:prSet presAssocID="{4FDC6F22-2771-46A7-9159-2D3DBDBBEB40}" presName="dstNode" presStyleLbl="node1" presStyleIdx="0" presStyleCnt="3"/>
      <dgm:spPr/>
    </dgm:pt>
    <dgm:pt modelId="{EFD76299-2ECE-4B11-9334-5A9A554A296B}" type="pres">
      <dgm:prSet presAssocID="{45FAB9E6-FF03-409F-9CEA-F388A800A24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535861-E7D8-4C41-AD36-D0551CF2D4D1}" type="pres">
      <dgm:prSet presAssocID="{45FAB9E6-FF03-409F-9CEA-F388A800A249}" presName="accent_1" presStyleCnt="0"/>
      <dgm:spPr/>
    </dgm:pt>
    <dgm:pt modelId="{2B96BEB2-66FC-4133-8F5D-6BD97435BE49}" type="pres">
      <dgm:prSet presAssocID="{45FAB9E6-FF03-409F-9CEA-F388A800A249}" presName="accentRepeatNode" presStyleLbl="solidFgAcc1" presStyleIdx="0" presStyleCnt="3"/>
      <dgm:spPr/>
    </dgm:pt>
    <dgm:pt modelId="{87435DA9-9F81-4DC4-BF5E-67C80199E308}" type="pres">
      <dgm:prSet presAssocID="{F4B9FEF9-C5E0-4969-831C-2DB67427AFE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4EC0BC-0A86-4A47-AC1D-512025181053}" type="pres">
      <dgm:prSet presAssocID="{F4B9FEF9-C5E0-4969-831C-2DB67427AFEA}" presName="accent_2" presStyleCnt="0"/>
      <dgm:spPr/>
    </dgm:pt>
    <dgm:pt modelId="{11246E07-0C46-4FEB-B854-C98C82A7FEAC}" type="pres">
      <dgm:prSet presAssocID="{F4B9FEF9-C5E0-4969-831C-2DB67427AFEA}" presName="accentRepeatNode" presStyleLbl="solidFgAcc1" presStyleIdx="1" presStyleCnt="3"/>
      <dgm:spPr/>
    </dgm:pt>
    <dgm:pt modelId="{972185C7-95F4-41F7-92CD-1AF0D5470451}" type="pres">
      <dgm:prSet presAssocID="{4CF4A90A-7512-4086-BA17-482D5161BBF7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EA762F0-9AC0-4B9C-BEA4-5E672606C34C}" type="pres">
      <dgm:prSet presAssocID="{4CF4A90A-7512-4086-BA17-482D5161BBF7}" presName="accent_3" presStyleCnt="0"/>
      <dgm:spPr/>
    </dgm:pt>
    <dgm:pt modelId="{CFE343F3-C6FA-4A2A-B7DF-BA2882FDFA98}" type="pres">
      <dgm:prSet presAssocID="{4CF4A90A-7512-4086-BA17-482D5161BBF7}" presName="accentRepeatNode" presStyleLbl="solidFgAcc1" presStyleIdx="2" presStyleCnt="3"/>
      <dgm:spPr/>
    </dgm:pt>
  </dgm:ptLst>
  <dgm:cxnLst>
    <dgm:cxn modelId="{E9689019-454D-474E-9ECE-D5212C34C086}" type="presOf" srcId="{4CF4A90A-7512-4086-BA17-482D5161BBF7}" destId="{972185C7-95F4-41F7-92CD-1AF0D5470451}" srcOrd="0" destOrd="0" presId="urn:microsoft.com/office/officeart/2008/layout/VerticalCurvedList"/>
    <dgm:cxn modelId="{16483F99-1B0C-4ACE-9B30-116659B39E42}" type="presOf" srcId="{45FAB9E6-FF03-409F-9CEA-F388A800A249}" destId="{EFD76299-2ECE-4B11-9334-5A9A554A296B}" srcOrd="0" destOrd="0" presId="urn:microsoft.com/office/officeart/2008/layout/VerticalCurvedList"/>
    <dgm:cxn modelId="{166257E6-7F7B-4517-B925-0295AACCC9CE}" type="presOf" srcId="{B792E467-6057-447B-A2B0-C892EEA7E392}" destId="{937D1347-7292-4CC9-AFCC-30AF76FDA4BD}" srcOrd="0" destOrd="0" presId="urn:microsoft.com/office/officeart/2008/layout/VerticalCurvedList"/>
    <dgm:cxn modelId="{7813D8AC-9C89-4930-950F-E1D1B5B1026D}" type="presOf" srcId="{4FDC6F22-2771-46A7-9159-2D3DBDBBEB40}" destId="{A94AD89A-D85B-444A-8291-3F1A20F74B77}" srcOrd="0" destOrd="0" presId="urn:microsoft.com/office/officeart/2008/layout/VerticalCurvedList"/>
    <dgm:cxn modelId="{9EF1BD32-B491-45B7-8C11-0BD46C6D840B}" type="presOf" srcId="{F4B9FEF9-C5E0-4969-831C-2DB67427AFEA}" destId="{87435DA9-9F81-4DC4-BF5E-67C80199E308}" srcOrd="0" destOrd="0" presId="urn:microsoft.com/office/officeart/2008/layout/VerticalCurvedList"/>
    <dgm:cxn modelId="{94A1781A-87A2-406E-A6F7-702CF00E52E6}" srcId="{4FDC6F22-2771-46A7-9159-2D3DBDBBEB40}" destId="{4CF4A90A-7512-4086-BA17-482D5161BBF7}" srcOrd="2" destOrd="0" parTransId="{A520A751-ACB5-4235-81AA-954A27F043DD}" sibTransId="{73506EFC-8C16-4A5C-8C1F-23429F844864}"/>
    <dgm:cxn modelId="{66B4B310-F379-43A2-B43C-635230B3F15F}" srcId="{4FDC6F22-2771-46A7-9159-2D3DBDBBEB40}" destId="{F4B9FEF9-C5E0-4969-831C-2DB67427AFEA}" srcOrd="1" destOrd="0" parTransId="{B3BB2590-B8C5-41EF-9F24-BA7891BC0C67}" sibTransId="{E67FEB4F-F35C-4714-A2A1-01F323081B4E}"/>
    <dgm:cxn modelId="{BAFD95A4-7986-4103-BD4A-ECDBC627244D}" srcId="{4FDC6F22-2771-46A7-9159-2D3DBDBBEB40}" destId="{45FAB9E6-FF03-409F-9CEA-F388A800A249}" srcOrd="0" destOrd="0" parTransId="{8E5C62D1-A2D9-4843-A926-9DBBFCBDF3C0}" sibTransId="{B792E467-6057-447B-A2B0-C892EEA7E392}"/>
    <dgm:cxn modelId="{1057F060-3494-4619-AAF6-CA14D500E314}" type="presParOf" srcId="{A94AD89A-D85B-444A-8291-3F1A20F74B77}" destId="{B455B681-56C0-4D10-916B-54BF049FFEF6}" srcOrd="0" destOrd="0" presId="urn:microsoft.com/office/officeart/2008/layout/VerticalCurvedList"/>
    <dgm:cxn modelId="{8AE7E605-BE9D-4FED-95A4-8553C31097F7}" type="presParOf" srcId="{B455B681-56C0-4D10-916B-54BF049FFEF6}" destId="{9FA572C7-9C72-4706-B138-02C404771E65}" srcOrd="0" destOrd="0" presId="urn:microsoft.com/office/officeart/2008/layout/VerticalCurvedList"/>
    <dgm:cxn modelId="{B55E961C-12AA-41BA-91F8-CF92AB6496B0}" type="presParOf" srcId="{9FA572C7-9C72-4706-B138-02C404771E65}" destId="{B4B3B41B-A8C1-4B87-9F4D-E4B0014362A2}" srcOrd="0" destOrd="0" presId="urn:microsoft.com/office/officeart/2008/layout/VerticalCurvedList"/>
    <dgm:cxn modelId="{902A4B7B-C3E4-4A53-8635-13B3EDB3B3FC}" type="presParOf" srcId="{9FA572C7-9C72-4706-B138-02C404771E65}" destId="{937D1347-7292-4CC9-AFCC-30AF76FDA4BD}" srcOrd="1" destOrd="0" presId="urn:microsoft.com/office/officeart/2008/layout/VerticalCurvedList"/>
    <dgm:cxn modelId="{2E2C0447-E38F-41F7-853A-07C51062DBFB}" type="presParOf" srcId="{9FA572C7-9C72-4706-B138-02C404771E65}" destId="{36290B59-922A-4EF6-B44A-1EBE686C3423}" srcOrd="2" destOrd="0" presId="urn:microsoft.com/office/officeart/2008/layout/VerticalCurvedList"/>
    <dgm:cxn modelId="{69075D3A-2D22-482D-8BA2-B243325EFF53}" type="presParOf" srcId="{9FA572C7-9C72-4706-B138-02C404771E65}" destId="{82DACB2F-4C4B-41C9-B158-6FAC5DD0D87D}" srcOrd="3" destOrd="0" presId="urn:microsoft.com/office/officeart/2008/layout/VerticalCurvedList"/>
    <dgm:cxn modelId="{A3DED5D4-CDAD-43E3-A5B7-521944338A12}" type="presParOf" srcId="{B455B681-56C0-4D10-916B-54BF049FFEF6}" destId="{EFD76299-2ECE-4B11-9334-5A9A554A296B}" srcOrd="1" destOrd="0" presId="urn:microsoft.com/office/officeart/2008/layout/VerticalCurvedList"/>
    <dgm:cxn modelId="{8344CFA1-832A-46D9-A629-1FE01BFE2D00}" type="presParOf" srcId="{B455B681-56C0-4D10-916B-54BF049FFEF6}" destId="{D2535861-E7D8-4C41-AD36-D0551CF2D4D1}" srcOrd="2" destOrd="0" presId="urn:microsoft.com/office/officeart/2008/layout/VerticalCurvedList"/>
    <dgm:cxn modelId="{21992894-8E46-4251-AEBA-08F5BB4E69D5}" type="presParOf" srcId="{D2535861-E7D8-4C41-AD36-D0551CF2D4D1}" destId="{2B96BEB2-66FC-4133-8F5D-6BD97435BE49}" srcOrd="0" destOrd="0" presId="urn:microsoft.com/office/officeart/2008/layout/VerticalCurvedList"/>
    <dgm:cxn modelId="{42155500-D3C2-4077-A9C8-00D5790E0622}" type="presParOf" srcId="{B455B681-56C0-4D10-916B-54BF049FFEF6}" destId="{87435DA9-9F81-4DC4-BF5E-67C80199E308}" srcOrd="3" destOrd="0" presId="urn:microsoft.com/office/officeart/2008/layout/VerticalCurvedList"/>
    <dgm:cxn modelId="{5E805D47-37A3-4999-A1D7-3C0C53826660}" type="presParOf" srcId="{B455B681-56C0-4D10-916B-54BF049FFEF6}" destId="{EF4EC0BC-0A86-4A47-AC1D-512025181053}" srcOrd="4" destOrd="0" presId="urn:microsoft.com/office/officeart/2008/layout/VerticalCurvedList"/>
    <dgm:cxn modelId="{1636A794-BF45-437C-A857-D948EB18FE45}" type="presParOf" srcId="{EF4EC0BC-0A86-4A47-AC1D-512025181053}" destId="{11246E07-0C46-4FEB-B854-C98C82A7FEAC}" srcOrd="0" destOrd="0" presId="urn:microsoft.com/office/officeart/2008/layout/VerticalCurvedList"/>
    <dgm:cxn modelId="{BC45CC93-3D4E-495C-AC2E-7A78DB4CEDB2}" type="presParOf" srcId="{B455B681-56C0-4D10-916B-54BF049FFEF6}" destId="{972185C7-95F4-41F7-92CD-1AF0D5470451}" srcOrd="5" destOrd="0" presId="urn:microsoft.com/office/officeart/2008/layout/VerticalCurvedList"/>
    <dgm:cxn modelId="{85E6E8BF-5F9F-4761-B1E4-D77C7D61B480}" type="presParOf" srcId="{B455B681-56C0-4D10-916B-54BF049FFEF6}" destId="{AEA762F0-9AC0-4B9C-BEA4-5E672606C34C}" srcOrd="6" destOrd="0" presId="urn:microsoft.com/office/officeart/2008/layout/VerticalCurvedList"/>
    <dgm:cxn modelId="{BE7FC804-56B3-4B37-94C0-5649FEB81B71}" type="presParOf" srcId="{AEA762F0-9AC0-4B9C-BEA4-5E672606C34C}" destId="{CFE343F3-C6FA-4A2A-B7DF-BA2882FDFA9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DC6F22-2771-46A7-9159-2D3DBDBBEB4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C"/>
        </a:p>
      </dgm:t>
    </dgm:pt>
    <dgm:pt modelId="{45FAB9E6-FF03-409F-9CEA-F388A800A249}">
      <dgm:prSet phldrT="[Texto]" custT="1"/>
      <dgm:spPr/>
      <dgm:t>
        <a:bodyPr/>
        <a:lstStyle/>
        <a:p>
          <a:r>
            <a:rPr lang="es-EC" sz="2400" b="1" dirty="0" smtClean="0"/>
            <a:t>Permite visibilizar actividades que hacen al hogar como centro de la sociedad.</a:t>
          </a:r>
          <a:endParaRPr lang="en-US" sz="2400" b="1" dirty="0" smtClean="0"/>
        </a:p>
      </dgm:t>
    </dgm:pt>
    <dgm:pt modelId="{8E5C62D1-A2D9-4843-A926-9DBBFCBDF3C0}" type="parTrans" cxnId="{BAFD95A4-7986-4103-BD4A-ECDBC627244D}">
      <dgm:prSet/>
      <dgm:spPr/>
      <dgm:t>
        <a:bodyPr/>
        <a:lstStyle/>
        <a:p>
          <a:endParaRPr lang="es-EC" sz="2400" b="1"/>
        </a:p>
      </dgm:t>
    </dgm:pt>
    <dgm:pt modelId="{B792E467-6057-447B-A2B0-C892EEA7E392}" type="sibTrans" cxnId="{BAFD95A4-7986-4103-BD4A-ECDBC627244D}">
      <dgm:prSet/>
      <dgm:spPr/>
      <dgm:t>
        <a:bodyPr/>
        <a:lstStyle/>
        <a:p>
          <a:endParaRPr lang="es-EC" sz="2400" b="1"/>
        </a:p>
      </dgm:t>
    </dgm:pt>
    <dgm:pt modelId="{F4B9FEF9-C5E0-4969-831C-2DB67427AFEA}">
      <dgm:prSet phldrT="[Texto]" custT="1"/>
      <dgm:spPr/>
      <dgm:t>
        <a:bodyPr/>
        <a:lstStyle/>
        <a:p>
          <a:r>
            <a:rPr lang="es-EC" sz="2400" b="1" noProof="0" dirty="0" smtClean="0"/>
            <a:t>Permite comparar estas actividades del hogar frente a las medidas económicas tradicionales </a:t>
          </a:r>
          <a:r>
            <a:rPr lang="en-US" sz="2400" b="1" dirty="0" smtClean="0"/>
            <a:t>(PIB</a:t>
          </a:r>
          <a:r>
            <a:rPr lang="en-US" sz="2400" b="1" dirty="0" smtClean="0"/>
            <a:t>).</a:t>
          </a:r>
          <a:endParaRPr lang="es-EC" sz="2400" b="1" dirty="0"/>
        </a:p>
      </dgm:t>
    </dgm:pt>
    <dgm:pt modelId="{B3BB2590-B8C5-41EF-9F24-BA7891BC0C67}" type="parTrans" cxnId="{66B4B310-F379-43A2-B43C-635230B3F15F}">
      <dgm:prSet/>
      <dgm:spPr/>
      <dgm:t>
        <a:bodyPr/>
        <a:lstStyle/>
        <a:p>
          <a:endParaRPr lang="es-EC" sz="2400" b="1"/>
        </a:p>
      </dgm:t>
    </dgm:pt>
    <dgm:pt modelId="{E67FEB4F-F35C-4714-A2A1-01F323081B4E}" type="sibTrans" cxnId="{66B4B310-F379-43A2-B43C-635230B3F15F}">
      <dgm:prSet/>
      <dgm:spPr/>
      <dgm:t>
        <a:bodyPr/>
        <a:lstStyle/>
        <a:p>
          <a:endParaRPr lang="es-EC" sz="2400" b="1"/>
        </a:p>
      </dgm:t>
    </dgm:pt>
    <dgm:pt modelId="{A94AD89A-D85B-444A-8291-3F1A20F74B77}" type="pres">
      <dgm:prSet presAssocID="{4FDC6F22-2771-46A7-9159-2D3DBDBBEB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C"/>
        </a:p>
      </dgm:t>
    </dgm:pt>
    <dgm:pt modelId="{B455B681-56C0-4D10-916B-54BF049FFEF6}" type="pres">
      <dgm:prSet presAssocID="{4FDC6F22-2771-46A7-9159-2D3DBDBBEB40}" presName="Name1" presStyleCnt="0"/>
      <dgm:spPr/>
    </dgm:pt>
    <dgm:pt modelId="{9FA572C7-9C72-4706-B138-02C404771E65}" type="pres">
      <dgm:prSet presAssocID="{4FDC6F22-2771-46A7-9159-2D3DBDBBEB40}" presName="cycle" presStyleCnt="0"/>
      <dgm:spPr/>
    </dgm:pt>
    <dgm:pt modelId="{B4B3B41B-A8C1-4B87-9F4D-E4B0014362A2}" type="pres">
      <dgm:prSet presAssocID="{4FDC6F22-2771-46A7-9159-2D3DBDBBEB40}" presName="srcNode" presStyleLbl="node1" presStyleIdx="0" presStyleCnt="2"/>
      <dgm:spPr/>
    </dgm:pt>
    <dgm:pt modelId="{937D1347-7292-4CC9-AFCC-30AF76FDA4BD}" type="pres">
      <dgm:prSet presAssocID="{4FDC6F22-2771-46A7-9159-2D3DBDBBEB40}" presName="conn" presStyleLbl="parChTrans1D2" presStyleIdx="0" presStyleCnt="1"/>
      <dgm:spPr/>
      <dgm:t>
        <a:bodyPr/>
        <a:lstStyle/>
        <a:p>
          <a:endParaRPr lang="es-EC"/>
        </a:p>
      </dgm:t>
    </dgm:pt>
    <dgm:pt modelId="{36290B59-922A-4EF6-B44A-1EBE686C3423}" type="pres">
      <dgm:prSet presAssocID="{4FDC6F22-2771-46A7-9159-2D3DBDBBEB40}" presName="extraNode" presStyleLbl="node1" presStyleIdx="0" presStyleCnt="2"/>
      <dgm:spPr/>
    </dgm:pt>
    <dgm:pt modelId="{82DACB2F-4C4B-41C9-B158-6FAC5DD0D87D}" type="pres">
      <dgm:prSet presAssocID="{4FDC6F22-2771-46A7-9159-2D3DBDBBEB40}" presName="dstNode" presStyleLbl="node1" presStyleIdx="0" presStyleCnt="2"/>
      <dgm:spPr/>
    </dgm:pt>
    <dgm:pt modelId="{EFD76299-2ECE-4B11-9334-5A9A554A296B}" type="pres">
      <dgm:prSet presAssocID="{45FAB9E6-FF03-409F-9CEA-F388A800A249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535861-E7D8-4C41-AD36-D0551CF2D4D1}" type="pres">
      <dgm:prSet presAssocID="{45FAB9E6-FF03-409F-9CEA-F388A800A249}" presName="accent_1" presStyleCnt="0"/>
      <dgm:spPr/>
    </dgm:pt>
    <dgm:pt modelId="{2B96BEB2-66FC-4133-8F5D-6BD97435BE49}" type="pres">
      <dgm:prSet presAssocID="{45FAB9E6-FF03-409F-9CEA-F388A800A249}" presName="accentRepeatNode" presStyleLbl="solidFgAcc1" presStyleIdx="0" presStyleCnt="2"/>
      <dgm:spPr/>
    </dgm:pt>
    <dgm:pt modelId="{87435DA9-9F81-4DC4-BF5E-67C80199E308}" type="pres">
      <dgm:prSet presAssocID="{F4B9FEF9-C5E0-4969-831C-2DB67427AFEA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4EC0BC-0A86-4A47-AC1D-512025181053}" type="pres">
      <dgm:prSet presAssocID="{F4B9FEF9-C5E0-4969-831C-2DB67427AFEA}" presName="accent_2" presStyleCnt="0"/>
      <dgm:spPr/>
    </dgm:pt>
    <dgm:pt modelId="{11246E07-0C46-4FEB-B854-C98C82A7FEAC}" type="pres">
      <dgm:prSet presAssocID="{F4B9FEF9-C5E0-4969-831C-2DB67427AFEA}" presName="accentRepeatNode" presStyleLbl="solidFgAcc1" presStyleIdx="1" presStyleCnt="2"/>
      <dgm:spPr/>
    </dgm:pt>
  </dgm:ptLst>
  <dgm:cxnLst>
    <dgm:cxn modelId="{F6F14774-27E0-437F-8B9D-E18971B99C37}" type="presOf" srcId="{B792E467-6057-447B-A2B0-C892EEA7E392}" destId="{937D1347-7292-4CC9-AFCC-30AF76FDA4BD}" srcOrd="0" destOrd="0" presId="urn:microsoft.com/office/officeart/2008/layout/VerticalCurvedList"/>
    <dgm:cxn modelId="{BAFAF343-958B-401B-ADCF-9A34DF01BEBA}" type="presOf" srcId="{4FDC6F22-2771-46A7-9159-2D3DBDBBEB40}" destId="{A94AD89A-D85B-444A-8291-3F1A20F74B77}" srcOrd="0" destOrd="0" presId="urn:microsoft.com/office/officeart/2008/layout/VerticalCurvedList"/>
    <dgm:cxn modelId="{66B4B310-F379-43A2-B43C-635230B3F15F}" srcId="{4FDC6F22-2771-46A7-9159-2D3DBDBBEB40}" destId="{F4B9FEF9-C5E0-4969-831C-2DB67427AFEA}" srcOrd="1" destOrd="0" parTransId="{B3BB2590-B8C5-41EF-9F24-BA7891BC0C67}" sibTransId="{E67FEB4F-F35C-4714-A2A1-01F323081B4E}"/>
    <dgm:cxn modelId="{BAFD95A4-7986-4103-BD4A-ECDBC627244D}" srcId="{4FDC6F22-2771-46A7-9159-2D3DBDBBEB40}" destId="{45FAB9E6-FF03-409F-9CEA-F388A800A249}" srcOrd="0" destOrd="0" parTransId="{8E5C62D1-A2D9-4843-A926-9DBBFCBDF3C0}" sibTransId="{B792E467-6057-447B-A2B0-C892EEA7E392}"/>
    <dgm:cxn modelId="{BAE00057-1D0F-4621-8C19-B44C0D4D85EE}" type="presOf" srcId="{F4B9FEF9-C5E0-4969-831C-2DB67427AFEA}" destId="{87435DA9-9F81-4DC4-BF5E-67C80199E308}" srcOrd="0" destOrd="0" presId="urn:microsoft.com/office/officeart/2008/layout/VerticalCurvedList"/>
    <dgm:cxn modelId="{B13DBA70-31D7-4B50-B10D-2F23FCFE9C0A}" type="presOf" srcId="{45FAB9E6-FF03-409F-9CEA-F388A800A249}" destId="{EFD76299-2ECE-4B11-9334-5A9A554A296B}" srcOrd="0" destOrd="0" presId="urn:microsoft.com/office/officeart/2008/layout/VerticalCurvedList"/>
    <dgm:cxn modelId="{5279EFC5-4797-445B-8AEC-DE7856307DF1}" type="presParOf" srcId="{A94AD89A-D85B-444A-8291-3F1A20F74B77}" destId="{B455B681-56C0-4D10-916B-54BF049FFEF6}" srcOrd="0" destOrd="0" presId="urn:microsoft.com/office/officeart/2008/layout/VerticalCurvedList"/>
    <dgm:cxn modelId="{D5CE4D55-1BBE-4946-BD22-7359F841D1F5}" type="presParOf" srcId="{B455B681-56C0-4D10-916B-54BF049FFEF6}" destId="{9FA572C7-9C72-4706-B138-02C404771E65}" srcOrd="0" destOrd="0" presId="urn:microsoft.com/office/officeart/2008/layout/VerticalCurvedList"/>
    <dgm:cxn modelId="{55CDC516-FB59-467A-B80E-A21967F49A29}" type="presParOf" srcId="{9FA572C7-9C72-4706-B138-02C404771E65}" destId="{B4B3B41B-A8C1-4B87-9F4D-E4B0014362A2}" srcOrd="0" destOrd="0" presId="urn:microsoft.com/office/officeart/2008/layout/VerticalCurvedList"/>
    <dgm:cxn modelId="{5D29375F-2E3A-4349-8513-215C4ADE081E}" type="presParOf" srcId="{9FA572C7-9C72-4706-B138-02C404771E65}" destId="{937D1347-7292-4CC9-AFCC-30AF76FDA4BD}" srcOrd="1" destOrd="0" presId="urn:microsoft.com/office/officeart/2008/layout/VerticalCurvedList"/>
    <dgm:cxn modelId="{C49919ED-F12B-41C3-8277-CB4F43B22282}" type="presParOf" srcId="{9FA572C7-9C72-4706-B138-02C404771E65}" destId="{36290B59-922A-4EF6-B44A-1EBE686C3423}" srcOrd="2" destOrd="0" presId="urn:microsoft.com/office/officeart/2008/layout/VerticalCurvedList"/>
    <dgm:cxn modelId="{46E7CC92-D636-4056-B4DE-51A60653E727}" type="presParOf" srcId="{9FA572C7-9C72-4706-B138-02C404771E65}" destId="{82DACB2F-4C4B-41C9-B158-6FAC5DD0D87D}" srcOrd="3" destOrd="0" presId="urn:microsoft.com/office/officeart/2008/layout/VerticalCurvedList"/>
    <dgm:cxn modelId="{FDACF593-B45E-4552-A8FF-D85719B217F3}" type="presParOf" srcId="{B455B681-56C0-4D10-916B-54BF049FFEF6}" destId="{EFD76299-2ECE-4B11-9334-5A9A554A296B}" srcOrd="1" destOrd="0" presId="urn:microsoft.com/office/officeart/2008/layout/VerticalCurvedList"/>
    <dgm:cxn modelId="{05D5F31E-07A7-45C6-98E6-2CBABCFBC310}" type="presParOf" srcId="{B455B681-56C0-4D10-916B-54BF049FFEF6}" destId="{D2535861-E7D8-4C41-AD36-D0551CF2D4D1}" srcOrd="2" destOrd="0" presId="urn:microsoft.com/office/officeart/2008/layout/VerticalCurvedList"/>
    <dgm:cxn modelId="{C14859CF-CF1D-410C-9B96-696C640EAAB3}" type="presParOf" srcId="{D2535861-E7D8-4C41-AD36-D0551CF2D4D1}" destId="{2B96BEB2-66FC-4133-8F5D-6BD97435BE49}" srcOrd="0" destOrd="0" presId="urn:microsoft.com/office/officeart/2008/layout/VerticalCurvedList"/>
    <dgm:cxn modelId="{F28BB39E-20A2-4313-B4A6-B5A1897B37C5}" type="presParOf" srcId="{B455B681-56C0-4D10-916B-54BF049FFEF6}" destId="{87435DA9-9F81-4DC4-BF5E-67C80199E308}" srcOrd="3" destOrd="0" presId="urn:microsoft.com/office/officeart/2008/layout/VerticalCurvedList"/>
    <dgm:cxn modelId="{3FA9D0ED-82CA-4BB3-8DBC-8FC893D9FF3B}" type="presParOf" srcId="{B455B681-56C0-4D10-916B-54BF049FFEF6}" destId="{EF4EC0BC-0A86-4A47-AC1D-512025181053}" srcOrd="4" destOrd="0" presId="urn:microsoft.com/office/officeart/2008/layout/VerticalCurvedList"/>
    <dgm:cxn modelId="{290F3B14-13DD-424B-8C7C-55DD39C22604}" type="presParOf" srcId="{EF4EC0BC-0A86-4A47-AC1D-512025181053}" destId="{11246E07-0C46-4FEB-B854-C98C82A7FEA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7D1347-7292-4CC9-AFCC-30AF76FDA4BD}">
      <dsp:nvSpPr>
        <dsp:cNvPr id="0" name=""/>
        <dsp:cNvSpPr/>
      </dsp:nvSpPr>
      <dsp:spPr>
        <a:xfrm>
          <a:off x="-5878951" y="-899911"/>
          <a:ext cx="7000473" cy="7000473"/>
        </a:xfrm>
        <a:prstGeom prst="blockArc">
          <a:avLst>
            <a:gd name="adj1" fmla="val 18900000"/>
            <a:gd name="adj2" fmla="val 2700000"/>
            <a:gd name="adj3" fmla="val 309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D76299-2ECE-4B11-9334-5A9A554A296B}">
      <dsp:nvSpPr>
        <dsp:cNvPr id="0" name=""/>
        <dsp:cNvSpPr/>
      </dsp:nvSpPr>
      <dsp:spPr>
        <a:xfrm>
          <a:off x="721850" y="520065"/>
          <a:ext cx="7199267" cy="104013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En el propio </a:t>
          </a:r>
          <a:r>
            <a:rPr lang="es-EC" sz="2400" b="1" kern="1200" dirty="0" smtClean="0"/>
            <a:t>hogar.</a:t>
          </a:r>
          <a:endParaRPr lang="es-EC" sz="2400" b="1" kern="1200" dirty="0"/>
        </a:p>
      </dsp:txBody>
      <dsp:txXfrm>
        <a:off x="721850" y="520065"/>
        <a:ext cx="7199267" cy="1040130"/>
      </dsp:txXfrm>
    </dsp:sp>
    <dsp:sp modelId="{2B96BEB2-66FC-4133-8F5D-6BD97435BE49}">
      <dsp:nvSpPr>
        <dsp:cNvPr id="0" name=""/>
        <dsp:cNvSpPr/>
      </dsp:nvSpPr>
      <dsp:spPr>
        <a:xfrm>
          <a:off x="71768" y="390048"/>
          <a:ext cx="1300162" cy="1300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435DA9-9F81-4DC4-BF5E-67C80199E308}">
      <dsp:nvSpPr>
        <dsp:cNvPr id="0" name=""/>
        <dsp:cNvSpPr/>
      </dsp:nvSpPr>
      <dsp:spPr>
        <a:xfrm>
          <a:off x="1099937" y="2080260"/>
          <a:ext cx="6821180" cy="1040130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Para otros </a:t>
          </a:r>
          <a:r>
            <a:rPr lang="es-EC" sz="2400" b="1" kern="1200" dirty="0" smtClean="0"/>
            <a:t>hogares.</a:t>
          </a:r>
          <a:endParaRPr lang="es-EC" sz="2400" b="1" kern="1200" dirty="0"/>
        </a:p>
      </dsp:txBody>
      <dsp:txXfrm>
        <a:off x="1099937" y="2080260"/>
        <a:ext cx="6821180" cy="1040130"/>
      </dsp:txXfrm>
    </dsp:sp>
    <dsp:sp modelId="{11246E07-0C46-4FEB-B854-C98C82A7FEAC}">
      <dsp:nvSpPr>
        <dsp:cNvPr id="0" name=""/>
        <dsp:cNvSpPr/>
      </dsp:nvSpPr>
      <dsp:spPr>
        <a:xfrm>
          <a:off x="449856" y="1950243"/>
          <a:ext cx="1300162" cy="1300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2185C7-95F4-41F7-92CD-1AF0D5470451}">
      <dsp:nvSpPr>
        <dsp:cNvPr id="0" name=""/>
        <dsp:cNvSpPr/>
      </dsp:nvSpPr>
      <dsp:spPr>
        <a:xfrm>
          <a:off x="721850" y="3640455"/>
          <a:ext cx="7199267" cy="1040130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603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Para la comunidad y trabajo </a:t>
          </a:r>
          <a:r>
            <a:rPr lang="es-EC" sz="2400" b="1" kern="1200" dirty="0" smtClean="0"/>
            <a:t>voluntario.</a:t>
          </a:r>
          <a:endParaRPr lang="es-EC" sz="2400" b="1" kern="1200" dirty="0"/>
        </a:p>
      </dsp:txBody>
      <dsp:txXfrm>
        <a:off x="721850" y="3640455"/>
        <a:ext cx="7199267" cy="1040130"/>
      </dsp:txXfrm>
    </dsp:sp>
    <dsp:sp modelId="{CFE343F3-C6FA-4A2A-B7DF-BA2882FDFA98}">
      <dsp:nvSpPr>
        <dsp:cNvPr id="0" name=""/>
        <dsp:cNvSpPr/>
      </dsp:nvSpPr>
      <dsp:spPr>
        <a:xfrm>
          <a:off x="71768" y="3510438"/>
          <a:ext cx="1300162" cy="1300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7D1347-7292-4CC9-AFCC-30AF76FDA4BD}">
      <dsp:nvSpPr>
        <dsp:cNvPr id="0" name=""/>
        <dsp:cNvSpPr/>
      </dsp:nvSpPr>
      <dsp:spPr>
        <a:xfrm>
          <a:off x="-5574465" y="-859990"/>
          <a:ext cx="6688533" cy="6688533"/>
        </a:xfrm>
        <a:prstGeom prst="blockArc">
          <a:avLst>
            <a:gd name="adj1" fmla="val 18900000"/>
            <a:gd name="adj2" fmla="val 2700000"/>
            <a:gd name="adj3" fmla="val 32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D76299-2ECE-4B11-9334-5A9A554A296B}">
      <dsp:nvSpPr>
        <dsp:cNvPr id="0" name=""/>
        <dsp:cNvSpPr/>
      </dsp:nvSpPr>
      <dsp:spPr>
        <a:xfrm>
          <a:off x="913344" y="709807"/>
          <a:ext cx="9162235" cy="141941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666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Permite visibilizar actividades que hacen al hogar como centro de la sociedad.</a:t>
          </a:r>
          <a:endParaRPr lang="en-US" sz="2400" b="1" kern="1200" dirty="0" smtClean="0"/>
        </a:p>
      </dsp:txBody>
      <dsp:txXfrm>
        <a:off x="913344" y="709807"/>
        <a:ext cx="9162235" cy="1419415"/>
      </dsp:txXfrm>
    </dsp:sp>
    <dsp:sp modelId="{2B96BEB2-66FC-4133-8F5D-6BD97435BE49}">
      <dsp:nvSpPr>
        <dsp:cNvPr id="0" name=""/>
        <dsp:cNvSpPr/>
      </dsp:nvSpPr>
      <dsp:spPr>
        <a:xfrm>
          <a:off x="26209" y="532380"/>
          <a:ext cx="1774269" cy="17742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435DA9-9F81-4DC4-BF5E-67C80199E308}">
      <dsp:nvSpPr>
        <dsp:cNvPr id="0" name=""/>
        <dsp:cNvSpPr/>
      </dsp:nvSpPr>
      <dsp:spPr>
        <a:xfrm>
          <a:off x="913344" y="2839328"/>
          <a:ext cx="9162235" cy="1419415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666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noProof="0" dirty="0" smtClean="0"/>
            <a:t>Permite comparar estas actividades del hogar frente a las medidas económicas tradicionales </a:t>
          </a:r>
          <a:r>
            <a:rPr lang="en-US" sz="2400" b="1" kern="1200" dirty="0" smtClean="0"/>
            <a:t>(PIB</a:t>
          </a:r>
          <a:r>
            <a:rPr lang="en-US" sz="2400" b="1" kern="1200" dirty="0" smtClean="0"/>
            <a:t>).</a:t>
          </a:r>
          <a:endParaRPr lang="es-EC" sz="2400" b="1" kern="1200" dirty="0"/>
        </a:p>
      </dsp:txBody>
      <dsp:txXfrm>
        <a:off x="913344" y="2839328"/>
        <a:ext cx="9162235" cy="1419415"/>
      </dsp:txXfrm>
    </dsp:sp>
    <dsp:sp modelId="{11246E07-0C46-4FEB-B854-C98C82A7FEAC}">
      <dsp:nvSpPr>
        <dsp:cNvPr id="0" name=""/>
        <dsp:cNvSpPr/>
      </dsp:nvSpPr>
      <dsp:spPr>
        <a:xfrm>
          <a:off x="26209" y="2661901"/>
          <a:ext cx="1774269" cy="17742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0.07338</cdr:x>
      <cdr:y>0.02688</cdr:y>
    </cdr:from>
    <cdr:to>
      <cdr:x>0.92998</cdr:x>
      <cdr:y>0.15385</cdr:y>
    </cdr:to>
    <cdr:sp macro="" textlink="">
      <cdr:nvSpPr>
        <cdr:cNvPr id="3" name="2 Rectángulo"/>
        <cdr:cNvSpPr/>
      </cdr:nvSpPr>
      <cdr:spPr>
        <a:xfrm xmlns:a="http://schemas.openxmlformats.org/drawingml/2006/main">
          <a:off x="613176" y="136464"/>
          <a:ext cx="7158263" cy="64458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6350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s-EC" sz="1400">
            <a:solidFill>
              <a:sysClr val="windowText" lastClr="000000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28DB2-BDC6-4413-A88C-A82A88526A3A}" type="datetimeFigureOut">
              <a:rPr lang="es-EC" smtClean="0"/>
              <a:pPr/>
              <a:t>01/08/2016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0640C-EFA4-4F4E-87DF-E7C876DC2190}" type="slidenum">
              <a:rPr lang="es-EC" smtClean="0"/>
              <a:pPr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16721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69292-8FC1-4453-8EBB-3684567E0E9B}" type="datetimeFigureOut">
              <a:rPr lang="es-EC" smtClean="0"/>
              <a:pPr/>
              <a:t>01/08/2016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44575" y="1233488"/>
            <a:ext cx="47085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71771-706F-4A0A-921C-A3E1265F49FA}" type="slidenum">
              <a:rPr lang="es-EC" smtClean="0"/>
              <a:pPr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2882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2794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15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1911144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C" altLang="en-US" dirty="0" smtClean="0"/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0D6670-9DA4-4804-99D7-8CDEEB73EFF9}" type="slidenum">
              <a:rPr lang="es-EC" altLang="en-US"/>
              <a:pPr/>
              <a:t>16</a:t>
            </a:fld>
            <a:endParaRPr lang="es-EC" altLang="en-US"/>
          </a:p>
        </p:txBody>
      </p:sp>
    </p:spTree>
    <p:extLst>
      <p:ext uri="{BB962C8B-B14F-4D97-AF65-F5344CB8AC3E}">
        <p14:creationId xmlns:p14="http://schemas.microsoft.com/office/powerpoint/2010/main" val="826804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C" altLang="en-US" dirty="0" smtClean="0"/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0D6670-9DA4-4804-99D7-8CDEEB73EFF9}" type="slidenum">
              <a:rPr lang="es-EC" altLang="en-US"/>
              <a:pPr/>
              <a:t>17</a:t>
            </a:fld>
            <a:endParaRPr lang="es-EC" altLang="en-US"/>
          </a:p>
        </p:txBody>
      </p:sp>
    </p:spTree>
    <p:extLst>
      <p:ext uri="{BB962C8B-B14F-4D97-AF65-F5344CB8AC3E}">
        <p14:creationId xmlns:p14="http://schemas.microsoft.com/office/powerpoint/2010/main" val="585904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C" altLang="en-US" dirty="0" smtClean="0"/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0D6670-9DA4-4804-99D7-8CDEEB73EFF9}" type="slidenum">
              <a:rPr lang="es-EC" altLang="en-US"/>
              <a:pPr/>
              <a:t>18</a:t>
            </a:fld>
            <a:endParaRPr lang="es-EC" altLang="en-US"/>
          </a:p>
        </p:txBody>
      </p:sp>
    </p:spTree>
    <p:extLst>
      <p:ext uri="{BB962C8B-B14F-4D97-AF65-F5344CB8AC3E}">
        <p14:creationId xmlns:p14="http://schemas.microsoft.com/office/powerpoint/2010/main" val="184876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24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139821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C" altLang="es-EC" smtClean="0"/>
          </a:p>
        </p:txBody>
      </p:sp>
      <p:sp>
        <p:nvSpPr>
          <p:cNvPr id="2458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E3CEE9-D531-4FD7-A4F5-78D20ED31256}" type="slidenum">
              <a:rPr lang="es-EC" altLang="es-EC"/>
              <a:pPr/>
              <a:t>27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1805844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29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2188227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33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207546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34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2940539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35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2608589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87031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39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36513062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40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86417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B1D48-FF7A-4A24-A1C3-18344C0EA598}" type="slidenum">
              <a:rPr lang="es-EC" altLang="es-EC" smtClean="0"/>
              <a:pPr/>
              <a:t>41</a:t>
            </a:fld>
            <a:endParaRPr lang="es-EC" altLang="es-EC"/>
          </a:p>
        </p:txBody>
      </p:sp>
    </p:spTree>
    <p:extLst>
      <p:ext uri="{BB962C8B-B14F-4D97-AF65-F5344CB8AC3E}">
        <p14:creationId xmlns:p14="http://schemas.microsoft.com/office/powerpoint/2010/main" val="864178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43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89070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>
                <a:solidFill>
                  <a:prstClr val="black"/>
                </a:solidFill>
              </a:rPr>
              <a:pPr/>
              <a:t>4</a:t>
            </a:fld>
            <a:endParaRPr lang="es-EC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0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>
                <a:solidFill>
                  <a:prstClr val="black"/>
                </a:solidFill>
              </a:rPr>
              <a:pPr/>
              <a:t>5</a:t>
            </a:fld>
            <a:endParaRPr lang="es-EC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641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>
                <a:solidFill>
                  <a:prstClr val="black"/>
                </a:solidFill>
              </a:rPr>
              <a:pPr/>
              <a:t>6</a:t>
            </a:fld>
            <a:endParaRPr lang="es-EC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492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79513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C" altLang="en-US" dirty="0" smtClean="0"/>
          </a:p>
        </p:txBody>
      </p:sp>
      <p:sp>
        <p:nvSpPr>
          <p:cNvPr id="163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0D6670-9DA4-4804-99D7-8CDEEB73EFF9}" type="slidenum">
              <a:rPr lang="es-EC" altLang="en-US">
                <a:solidFill>
                  <a:prstClr val="black"/>
                </a:solidFill>
              </a:rPr>
              <a:pPr/>
              <a:t>11</a:t>
            </a:fld>
            <a:endParaRPr lang="es-EC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38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71771-706F-4A0A-921C-A3E1265F49FA}" type="slidenum">
              <a:rPr lang="es-EC" smtClean="0"/>
              <a:pPr/>
              <a:t>13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84440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544513" y="800100"/>
            <a:ext cx="5649912" cy="3998913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FF1BB9-0966-4BBB-B961-A6F0CA95A966}" type="slidenum">
              <a:rPr lang="es-AR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s-A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470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77611" y="2572297"/>
            <a:ext cx="9946245" cy="1774919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55223" y="4692227"/>
            <a:ext cx="8191023" cy="21161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26C49-F01B-8B42-854D-2CF21A5A7356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D4B56-F997-6D41-94F8-48604E23E6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93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DEAE9-4EE8-CB4C-AF36-17FD8B810139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484EC-0FDF-8847-980A-1B2B9EC7CF5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5761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0021413" y="331606"/>
            <a:ext cx="3110232" cy="706517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90711" y="331606"/>
            <a:ext cx="9135674" cy="706517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56933-F3AD-AC41-965E-F2AF59816002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804E4-574E-FD4E-9EB1-822CF860588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093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xavila\Desktop\presentacion cambios\contenid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949" y="0"/>
            <a:ext cx="11971412" cy="855100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avila\Desktop\presentacion cambios\header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701463" cy="83581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xavila\Desktop\presentacion cambios\footer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264"/>
            <a:ext cx="11701463" cy="83581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6762-A12D-684D-BD79-92728D545EF2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FF9F0-D8D4-B449-85C1-B289F868A3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645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24335" y="5320930"/>
            <a:ext cx="9946245" cy="16445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24335" y="3509591"/>
            <a:ext cx="9946245" cy="18113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CFB9D-92F1-0447-9E0C-73ED6A715A56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68C19-1518-C944-8BDA-4F6B76BCE4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94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90713" y="1932099"/>
            <a:ext cx="6122952" cy="54646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7008691" y="1932099"/>
            <a:ext cx="6122952" cy="54646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C24E7-76E4-0F41-A49D-511C7F14A3D3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4E8C0-25D4-AF49-83E5-0B5CB47216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677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5075" y="331604"/>
            <a:ext cx="10531318" cy="1380067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85074" y="1853511"/>
            <a:ext cx="5170178" cy="7724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85074" y="2625960"/>
            <a:ext cx="5170178" cy="47708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944184" y="1853511"/>
            <a:ext cx="5172209" cy="7724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944184" y="2625960"/>
            <a:ext cx="5172209" cy="47708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DE49-F54B-6A40-B01F-BF3CAF658A8C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D5628-A5BE-184F-A8AD-F155D9E1A1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170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3728-14DF-CA4A-971C-9428947E66D4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913B-449D-A443-8EA1-8C02C11286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507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72B09-DEA6-464D-9600-0FAB0172E634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3B77F-9A65-164D-81D8-5323C78F06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787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5074" y="329682"/>
            <a:ext cx="3849702" cy="14030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4949" y="329684"/>
            <a:ext cx="6541443" cy="70670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85074" y="1732752"/>
            <a:ext cx="3849702" cy="56640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39772-6611-7140-85EF-053322798295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F4651-7AC4-BA47-928D-91DF6BE24DD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576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93570" y="5796280"/>
            <a:ext cx="7020878" cy="68428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93570" y="739869"/>
            <a:ext cx="7020878" cy="496824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Arrastre la imagen al marcador de posición o haga clic en el icono para agregar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293570" y="6480564"/>
            <a:ext cx="7020878" cy="9717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C1AF3-DFC9-A24C-92DB-87B364960CA1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2CEE6-0946-744F-BD9B-0549A7A6E2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5318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85788" y="331788"/>
            <a:ext cx="10529887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85788" y="1931988"/>
            <a:ext cx="10529887" cy="546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85788" y="7673975"/>
            <a:ext cx="2728912" cy="441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34784CA-3735-4A45-A4DF-F924E51C6334}" type="datetimeFigureOut">
              <a:rPr lang="es-ES"/>
              <a:pPr>
                <a:defRPr/>
              </a:pPr>
              <a:t>01/08/2016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997325" y="7673975"/>
            <a:ext cx="3706813" cy="441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86763" y="7673975"/>
            <a:ext cx="2728912" cy="441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A8D332D-260A-7045-971F-0D702E61E2E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17.png"/><Relationship Id="rId7" Type="http://schemas.openxmlformats.org/officeDocument/2006/relationships/slide" Target="slide33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slide" Target="slide40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3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4.xm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inec@inec.gob.ec" TargetMode="External"/><Relationship Id="rId2" Type="http://schemas.openxmlformats.org/officeDocument/2006/relationships/hyperlink" Target="http://www.inec.gov.ec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6 CuadroTexto"/>
          <p:cNvSpPr txBox="1">
            <a:spLocks noChangeArrowheads="1"/>
          </p:cNvSpPr>
          <p:nvPr/>
        </p:nvSpPr>
        <p:spPr bwMode="auto">
          <a:xfrm>
            <a:off x="4914627" y="6026924"/>
            <a:ext cx="648114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s-ES" sz="3200" b="1" dirty="0" smtClean="0">
                <a:latin typeface="+mn-lt"/>
                <a:cs typeface="Arial" charset="0"/>
              </a:rPr>
              <a:t>Cuentas Satélite del Trabajo No Remunerado de los Hogares</a:t>
            </a:r>
          </a:p>
          <a:p>
            <a:pPr algn="r"/>
            <a:r>
              <a:rPr lang="es-ES" sz="3200" b="1" dirty="0" smtClean="0">
                <a:latin typeface="+mn-lt"/>
                <a:cs typeface="Arial" charset="0"/>
              </a:rPr>
              <a:t>2011 - 2013</a:t>
            </a:r>
            <a:endParaRPr lang="es-ES" sz="3200" b="1" dirty="0">
              <a:latin typeface="+mn-lt"/>
              <a:cs typeface="Arial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-4734445" y="1637660"/>
            <a:ext cx="11881320" cy="7650851"/>
          </a:xfrm>
          <a:prstGeom prst="rect">
            <a:avLst/>
          </a:prstGeom>
          <a:blipFill dpi="0" rotWithShape="1">
            <a:blip r:embed="rId4" cstate="print">
              <a:alphaModFix amt="5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4 Rectángulo"/>
          <p:cNvSpPr/>
          <p:nvPr/>
        </p:nvSpPr>
        <p:spPr>
          <a:xfrm>
            <a:off x="7146875" y="3564136"/>
            <a:ext cx="38164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6" name="5 Imagen" descr="logoBlanc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19083" y="2556024"/>
            <a:ext cx="2189262" cy="62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ángulo 1"/>
          <p:cNvSpPr>
            <a:spLocks noChangeArrowheads="1"/>
          </p:cNvSpPr>
          <p:nvPr/>
        </p:nvSpPr>
        <p:spPr bwMode="auto">
          <a:xfrm>
            <a:off x="1818283" y="1118766"/>
            <a:ext cx="799758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C" altLang="es-EC" sz="32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alibri"/>
                <a:cs typeface="Arial" pitchFamily="34" charset="0"/>
              </a:rPr>
              <a:t>¿Qué actividades se consideran dentro del Trabajo No Remunerado?</a:t>
            </a:r>
            <a:endParaRPr lang="es-ES" altLang="es-EC" sz="3200" b="1" dirty="0">
              <a:solidFill>
                <a:prstClr val="black">
                  <a:lumMod val="95000"/>
                  <a:lumOff val="5000"/>
                </a:prstClr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026" name="Picture 2" descr="tienda de mascotas : icono azul con el perro y el gato en el hogar con la silueta de hueso Ilustració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745" y="5083753"/>
            <a:ext cx="1665608" cy="195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uidado : Enfermería signo hog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683" y="4852658"/>
            <a:ext cx="2104759" cy="210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729" y="2776425"/>
            <a:ext cx="1696106" cy="133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999" y="2455024"/>
            <a:ext cx="1984103" cy="154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preparacion de alimentos : Fondo de cocina 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196" y="2667511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0"/>
          <a:stretch/>
        </p:blipFill>
        <p:spPr bwMode="auto">
          <a:xfrm>
            <a:off x="7239289" y="5502573"/>
            <a:ext cx="2996764" cy="153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283927" y="4130277"/>
            <a:ext cx="272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prstClr val="black"/>
                </a:solidFill>
              </a:rPr>
              <a:t>Cuidado de ropa</a:t>
            </a:r>
            <a:endParaRPr lang="es-SV" dirty="0">
              <a:solidFill>
                <a:prstClr val="black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559019" y="4130277"/>
            <a:ext cx="272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prstClr val="black"/>
                </a:solidFill>
              </a:rPr>
              <a:t>Limpieza de la vivienda</a:t>
            </a:r>
            <a:endParaRPr lang="es-SV" dirty="0">
              <a:solidFill>
                <a:prstClr val="black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519334" y="4130277"/>
            <a:ext cx="272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prstClr val="black"/>
                </a:solidFill>
              </a:rPr>
              <a:t>Preparación de alimentos</a:t>
            </a:r>
            <a:endParaRPr lang="es-SV" dirty="0">
              <a:solidFill>
                <a:prstClr val="black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988246" y="7022261"/>
            <a:ext cx="2723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SV" dirty="0" smtClean="0">
                <a:solidFill>
                  <a:prstClr val="black"/>
                </a:solidFill>
              </a:rPr>
              <a:t>Cuidado de los miembros del hogar</a:t>
            </a:r>
            <a:endParaRPr lang="es-SV" dirty="0">
              <a:solidFill>
                <a:prstClr val="black"/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4278974" y="7025868"/>
            <a:ext cx="272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prstClr val="black"/>
                </a:solidFill>
              </a:rPr>
              <a:t>Cuidado de mascotas</a:t>
            </a:r>
            <a:endParaRPr lang="es-SV" dirty="0">
              <a:solidFill>
                <a:prstClr val="black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7239289" y="7097812"/>
            <a:ext cx="2978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dirty="0" smtClean="0">
                <a:solidFill>
                  <a:prstClr val="black"/>
                </a:solidFill>
              </a:rPr>
              <a:t>Mingas o trabajo comunitario</a:t>
            </a:r>
            <a:endParaRPr lang="es-SV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90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1"/>
          <p:cNvSpPr/>
          <p:nvPr/>
        </p:nvSpPr>
        <p:spPr>
          <a:xfrm>
            <a:off x="6389299" y="2789779"/>
            <a:ext cx="4607451" cy="351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761" tIns="43880" rIns="87761" bIns="43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C"/>
          </a:p>
        </p:txBody>
      </p:sp>
      <p:sp>
        <p:nvSpPr>
          <p:cNvPr id="8" name="CuadroTexto 7"/>
          <p:cNvSpPr txBox="1"/>
          <p:nvPr/>
        </p:nvSpPr>
        <p:spPr>
          <a:xfrm>
            <a:off x="522139" y="1115864"/>
            <a:ext cx="10585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/>
              <a:t> ¿Dónde se puede realizar el Trabajo No Remunerado?</a:t>
            </a:r>
            <a:endParaRPr lang="es-EC" sz="3200" b="1" dirty="0"/>
          </a:p>
        </p:txBody>
      </p:sp>
      <p:graphicFrame>
        <p:nvGraphicFramePr>
          <p:cNvPr id="10" name="Diagrama 8"/>
          <p:cNvGraphicFramePr/>
          <p:nvPr>
            <p:extLst>
              <p:ext uri="{D42A27DB-BD31-4B8C-83A1-F6EECF244321}">
                <p14:modId xmlns:p14="http://schemas.microsoft.com/office/powerpoint/2010/main" val="1323970860"/>
              </p:ext>
            </p:extLst>
          </p:nvPr>
        </p:nvGraphicFramePr>
        <p:xfrm>
          <a:off x="667775" y="2283024"/>
          <a:ext cx="7992887" cy="5200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AutoShape 2" descr="data:image/jpeg;base64,/9j/4AAQSkZJRgABAQAAAQABAAD/2wCEAAkGBxQSEhUUEhQVFBQXGBgXFRYXFBUUFxUUFhcXGBQaFxUYHCghGBolHBoVITEiJSktLi4uGB8zODMtNygtLisBCgoKDg0OGhAQGywkHyQsLCwsKywsLCwsLC4sLDUsLCwsLCwuNywsLCwsLCw0LCwsLCwsLDc1LC4sLCwsLCwsLP/AABEIAOgA2QMBIgACEQEDEQH/xAAcAAEAAAcBAAAAAAAAAAAAAAAAAQIEBQYHCAP/xABNEAABAwIDBQMHBwkFBgcAAAABAAIDBBEhMUEFBgcSURNhcRQiMkJSYqEjgZGTsdHSCDNDY3JzksHwJDRTssIVJYOz4fEWRFRkgqKj/8QAGAEBAAMBAAAAAAAAAAAAAAAAAAECAwT/xAAgEQEAAgEFAQADAAAAAAAAAAAAAQIRAxIhMUFRBHHx/9oADAMBAAIRAxEAPwDeKIiAiIgIiICIiAi855gwFzslrHiJxIjowWC0k5Hmwg2awHJ0pH2ZnuGKtFc8qzbHDaHaDqO/FQjla70SD4EFcc7Z25VV7i6Z75LG4aL9mwaBrBg3xzOpVupqp8Lg6J7mPHrscWkeDmlVlaHbSLmPdfjLX0tmzEVcQwtKbSWA0mGN+9wct47mcQaPaQtC/kmtjBJZsgtmW42eO9pPfZBlaIiAiIgIiICIiAiIgIiICIiAiIgKUuUSVABBEKKIgKV7wBc4AZqZYDxM3zFHDZnnzPPJBHiTJJlctGJa0keJIGqmIyiZwtfEjfh8bm0tI3tKyXCJgAPZg+u4Zc1rkA4AC5wGNp3Y4ZxRfLV39qqHHmdz3dG1xzwP5w97sOgVz3A3WNMH1FSe0rpgXSvdYll8eRp7tbai2QCzC/T7b38fFdEV+sJn4p42hos0BoGQAsB4AK2bZ3cpasWqII3n2uWzx4SNs4fSrq4YlQWmMs2mN7eEskYMlC4ytzMTrdoP2XYB/hgfFa3HNE71mSNOGbXMc059Q4EfMusFjG9+5FNtAXeOzmAs2Zo87uDxk8eOPQhY20vjWur9Yrw+41Pj5Ydp3ezIVIF3t6do0Dzx7w87DJ17retHVsljbJE9sjHC7XNIc1w6gjNcib17n1NA75VvNGTZkrbljumPqu7j8c1cty976nZXnseSxxu6meCWPwz9x3vDpjfEDGYw2icurrqZYruPv3S7TZ8k7kmAvJA8gSN6ke233h1F7HBZUoSIiICIpSgmRShTICIiAiIgKBUUQSgKZEQERSyPDRcmwCC0b1bcjo6d8sjuVrW3J1tlh1cTYAdStW7l7KkrKg7VrG2LhakiOUUXqvx1sTY95dqLVe0CdtVpJx2dTP8AmqahuFh1jZlfI3Od8M0GC6KUc97IgqJef6wUFBasxRRFKEERRQec8DJGlkjWva4Wc1wDmuHQtOYWpt+eFjsZqElw1gc4kgfqnOOI9049Cclt1QVLVi3a1bTXpypTVEkEgc1z4Zo3ea4EsexwwIOo1C3duHxnLw2HaPKx+Qn9BryP8QZMPvAcvgrrvjuNT7QHM4dnOB5srRiegkHrt+I0K0ZvLu7UUUnZ1LLX9CRuMbwPZd/LMahc9qTV0VvFnX1HXNkyzzt3dR1CqVyruHxInoC1knNLTjJt/Pi/dk6e6cPDFdMbvbchrYGz08jZGOztm12rXDNpHQqs48TGfVyULKKKFhERAREQCpeYqZEBERAREQSSyBoJOAC19vjtWSqkFFTuLHPbzTSN/wDL05wJv/ivxa0aecdLq5747wdk0cje0e5wjgiGcspyv0aBck6NBKotg7K8nYeZ3aTSOMk8pzfIc7dGAWa1ugAW9KML3VWz6GOCJkUTQ2NgDWtGgHfqdSdSVUIi2YiiiKRBFFEBQREBRRQQFS7U2bFUxuinYJI3ZtP2g5tPeMVVq1xTGaoNvzUF2k4+fUEYjvaxpt+0/qxRKYaZ354byUfNNBzS0wxJzkiHvgZt94fOBrju629VTs+btqV/KcA5hxjkaNHt11xzF8CF02tY7+cL2y809CAyTN0OAY89WaMd3ZHu1wvpew2pqeS2Rw/4iU21GWaeyqALvgcce90Z9dvxGoGF8yXE0RlgluC+GWN17+cx8bh8Wlb64acYWVHLTbQIjmyZPg2OU6B4yjeevonuwBxbNvoiICIiAiIgIiICtu8G0WwQve9wY0Alzjk1oF3H6PtXtX1fJgPSPw71gu0f94z8jrupqd4MhxHa1DQHsjtk6JvpH3gBoVetfVLW8eO71M+Z5rZ2lr3t5aeJ2cFOccRpK/Bzug5W6FZAiLqiMOaZyKKgilCKgimUJQsigiIFFFBSCKIC9HuDQSbAC9yRewGZcTkFEymIWrbNW5jWsit20p5Iri4abXdI4eyxt3HqbDNwVTQUjYY2xsvytFrk3JObnOOriSSTqSSqXZ8HO91S4EF45ImnOOEO+BeQHnu5AfRV6oabtHW0GJ8FXPGZTjyFMiyKqoWvGVjoR/WIVjqaZzDZ3zHQqK3iybUmrEd9dyINoNufk5wPMlAz6CQes34jTUHQe39gz0UpiqGFrvVObXt9pjtR/RsV1Irdt7YUNbEYqhnM3MHJzHaOY7Q/brcKL6cTzCaakxw1nwy4m1FFy09Y181KAOV97yQNODbe2z3MxplyroDZ9dHPG2WF7ZI3i7XNNwR4rlrfzdSegwAL6c4NmFz3Brxmx3z2N8NQqXcPfyp2XJeI9pC43kgcSGu0u0+o+3rDoLg2XPMTHboic9OuEVj3R3rptpQiWmffLnjNhJG46Pbp45HQq+KEiIiAiKSaUNaXOIa1oJcTgAALkk9LIMI3n2q8PEMWM07i1hH6JjR8pMegY21urnNGqqaClbDE2KMEMYLC55nHqXOObjjc95Vm3avO6SucCO3NqcEWLKRpPZYaF5vIf2gNAr8uuseuW0z0KKKCuoIiiEEVBFBQlFERShBEUQggrdtGYTy+Tct2gCSoN/N5b/Jxkal5BJHstN/SCqNqVohjL7FxwDGDN8jjZjBfUuIF9MzgF57IoTEzzyHSvJfM8C3PK617e6AA1o0a1o0VZ54WjjlXkklZDQU3ZttqcT4q37GpbnnOQy8eqvKx1beNdKvopJog4WcLhTosWzH62gMZvm3r08VSErKiLq1VuytY/wCH7lvTV8lhfTxzCzVEDZGuY9oexws5rgCHA5gg5rSu/wDwydT3nog6SHN8WLnxDqNXs+I78St3ObY2OBRaWrFmdbTVy3sLbk1DM2amkLJG5kZOGrXNyc04YHoOgXSfDjiXBtNojfaGrA86K+D7ZuiJzGvLmO8YrBt/+GbajmnowGTZuiwayU6lujHn6D3Yk4fwo3MmqtotD2vjjpXtknJBa5rmm8bOoc5w7sA46Bc1qzXt01tFunUqIiqsLWHH3eU01CKdhtJVEtPdCyxl+m7G94c7otnrRH5StE/npJrEx8r476B9w4A9CRe37J6INp09KzySndDYxCGINtl2YYOQi2ll4LQG6XE+u2dGImOZLEPRilaXBgzPK5pDhfpcgdFtLcviDBtHzHAQVWJMV/MktmYXHM68hxztcArfTv5LHUp7DLERRW7AUERAUURBBFFEEFFQVs21O48sERLZZrjmFrxRC3ayY6i4a33nt0BUTKXnS/2icyn81CXMh6OlxbNL4Dzo2/8AEzBCvcMRe4NGqp6anbGxrGANYwBrWjJrWiwA+ZXzYtPgXnXAeGv9dyradsZWrG6cLjFGGgAZBToi5HUIiICIiDwqaVr/AEhj11+lak4pbxupamnoYT58zo3SuyLYnSBoYO91nXPQd+G4lz3xrw27Sn3Kc/8A7SK0WmOFZrE8t0RbKeT51mjxufgrvT0zWDzQBfM2xcQLXJ1NrL1RLXm3ZWkV6ERFVYVHtbZcNVE6GojbJE8Wc1ww7iNQRmCMQqxEHMnGLh9Hsx8UtOXmCYuFnnmMcgxtzatIJtfHzTcrXdnMcM2uFnDNpFwHNI+Ygg94XRP5R7f92wnXypnxhn+4KtZuLBtHZdA5wEdQykp+zmDQSD2DbB49duORy07wwfcbiWWhkG0Ta4HZ1ByIOQltlp5309VtUG+IxBxBGII7iuZt8d3aqhnMdWzlJuWOFzG9t843aj4444q87icQ5aEiKXmmpvZvd8ffGTp7pw8FtTVxxLG+nnmHQCiqPZO1IaqISwSNkjOo0PRwza7uOKq1vE5Y9IqCmY26n7Md48bfEaJkw8wiFQUoedVUNjY6R5DWMBc5xyDWi5KoNi07vOnlHLLNYlpteKJt+yiw1FyT7z3aWXnU/wBon7LOKAtfNlZ82Doo/wD4+bIe/s+pCvCr2npPFGXENGpssmjYGgAZAWVs2LTeudcG+GpVzebA3WGrbM4b6VcRlElW/bm3aejjMtVKyJnVxxcc7NaMXnuAJWn98uOQF49msvp5RKMPFkR+138K01tfa89VIZaiV8sh9Z5vYdAMmjuGCyat0bY42umqIoKCPkjdKxjppQC9zS8A8keTcNTc45BbuXFu7n97p/30X+dq7SQERQugiueuPbg3a9OdewhP0TzfcuhAVzp+UbcbSgP/ALVlvETT/wDRB0YiIgIiICIhQat/KDqAyhgJF7VLSPEQzW+JWbbjG+zaEnM0tOT9Sxa3/KUktTUjesrz/Cy3+pbA4b1jJdl0TmG4FPFGe58TBG8fM5pQXPb2w4K2Ew1MbZIzoc2nRzXZtd3hc6cQuFE+z+aaHmqKUXJcAO0iH61o098YYYgLpxEHGG728FRRSdpTyFhw5m5seBo9pwcPiNLFbs3P4lU1ZaOYimnNhyud8k8/q5DkfddbPAuVx394N09XzTUfLTTm5LbfIyHvaPzZ72i3dc3Wh9vbt1FDIYquJ0R9Vxxa8D2HDBw8MvgrVtNelbVi3bqFuBscMFMXDxv0vr4rnDdriDW0NmNeJYRlDNd7Gjox1+ZmHskDuWydjcX6KUAVEctM7UgCeP6RZ4/hPito1IntlOnMdNhE3VDtetMTByAOleQyFpNg6RwJF/daA5zvda5UlDvbQTFoirIHFxAa0lzHEuNgAx7Qb30Xru1Ea5zqthBhBfDTG+BY11pZR3ve0tHuxjK5VpvH1TZPxVbNohDG1gJcRcuebcz5HHme91tXOJPzq50FIZD7ozP8h3qsg2P7bvmH3q6RsDRYCwVLakRGIXrpzM5kAAFhpopJR5rvA/YvSyln9F3gfsWDdxCW4XH/AGKgBdRYTfD/ALqd+A835z/Lw+1BW7vgeV0376L/AJjV2iuLd3P73T/vov8AO1dpIClIUyIIALnr8pJv9tpj1p7fRI/710MtAflIt/tVKf1L/wDOg3803AUV5058xvgPsXogJdFLyoJkREGnvykNnSPpqaVoJZHI9r7C/L2gbyE9BdpF+rgNVrXhpxBl2U8gjtKWRwMkV7OBwBfH0cABgcDYDDAjqaqpmSsdHI1r2OBa5rgC1zTmCDmFztxU4VPouapow6SlzezFz4B3nN0Y9rMa3zQb73f29T1sImppGyMOds2uzLXtza7uKua423U3oqNnTCamfynJ7DiyRvsvbqPiNLLqDcLfin2pDzxHklaB2sJN3MPUe0zo76bHBBlKpNp7NiqIzFPGyWM5te0OHcbHI96q0Qae3n4EwSXdQzGA6RyXkj8A/wBNo8eZa62jwf2rE6wgbKPajljI+h5a74LqZEHNu6nCHaMkzTMBSRC4c8vY6Qtc0tdyNYT51iRja11ub/bVNQ1FDsqADmeCA2/5qGOJ7g5x1c5zbd93Hxyxc+0ch/8AGBLiSe2eMenkzg0fMLBB0EiIgKSf0XeB+xTqSf0XeB+xBxFzWGHzn+Sla6yiWqVBcd3P73T/AL6L/mNXaS4w3eFqqnGvbRfN8o34rs9AREQFoL8pVvy9Gf1cg+hzfvW7dtbap6SMy1MrImDVxtc9Gtzce4AlaP3i2nDvLtWkp6dsjYYg/tZHAAujuHPIb6oPKGgnV4wCDfNA68UZ6sb9gXupY2BoAAsAAAOgGSmQEREBERAUCL5oSgKDR/FPhEPOq9nM6ulpmj6XQj/R9HRab2XtaalmbNTvdFIw+aW6dQQcCDqDgdV2qtVcVOFLawOqaJrWVWJfHg1lR17myd+R16oLvwz4lRbTYI5OWKraPOjvZsls3RXz6luY7xis+XExZLBLY88MsbveY+N7T9LXAroHhbxZZV8tLXODKnBscps1k+gB0bIemR0scEG2ERSuKCZc+NNt77frz8addAgLn2qw3vH79nxp2/eg6EREQFJP6LvA/Yp15zHzT4H7EHETHfP3Kdw5cs+vTu8UqIHMdyuFj9+IsRmvO6C4buf3un/fRf52rtJcVbDlaypgc42a2WNzj0aHgk/Qt0748dGtvHs6PnOXbyghviyLM+LreBQbf2ttaGljMtRKyKMes9wGPQak9wxWnN8eOmcezY76dvK34xxfzd/Csd2PuBtbbMgqK2R8TD+kqAS7lOkVPhYZey3G4JW49z+HFDs6zoo+0mH6aWz3393CzM/VANsyUGoNicN9qbWkFRXyPhafXnu6Qt6Rw4cre48oxwut0bmbjUmzGkU7CZHAB8rzzPeBjbo0X0AAyWRglTAIIoiICIiAiIglKKZEBERBgnEvhvDtRhezliq2jzJbYPtkyW2Y6OzHeMDzLtrZE1JM6CojMcjc2npoQcnNOhGC7VWMb97k0+1IeSUcsjb9lM0DnjP+ph1afgbEBrLhTxaIDabaLiWCzWVTj6PstncdNA8/P1G8mG4ve4OXSy5G312FUbOl8nlZyXGD2+hM3Ilp1FrXuARc3AvjlHC7is+h5aerLpKTJrs3wfs+1H7uY06EOk1z1tk23vb+/g+MEa3/AEdWyVjZInNex4DmuaQWuByIIXP+8h5d7Wd9RS/GKIIOhkREAryl9E+B+xeq15v3xXo6EOijPlNRiOSNw5GHL5STEAj2Rc9bIOcNszMcWBhuA049Gl7ixvzNI8MlblnO6PDCt2iQ9sfk9Oce1l5gC39Ww+c/xwHeFvLc7hdQ7Ps/k7ecfpZQDY+4z0WeOJ70GkNzuFFdX2e5vk0Bx7SUEEj3I/Sd4mw71vTc7hnQ7Ps5kfbTj9NLZzgfcbkz5hfvKzNEBSkqJCAIACiiICIiAiIgIiICIiAiIgIiILRvPu5T7QgMFSzmacWkYPY7RzHeq4fHI3BIXMPEDcGfZctn/KQPNopgLB3uuHqvtprYkXxt1qqXaezoqmJ8M7GyRvFnNcLgj+RGYIxBQcv8O+Is2ypAzGWlcflIr5XzdET6Lvg7uwIu229sQ1W8lNUU7w+OSeiLXD/hNIcNHA3FlScT+GMuzXGaDmloyfSzdCTk2S2mgflobG18D2dWugljmjsHxvbIwkXHMxwc241xAQdtrD97eJVBs+7ZJe1mH6GKz3g9HG/KzMekQegK1Lsxu39uAfLSR059KTCnhLegEYDpteo6lbI3O4R0NFZ8jfKpxjzytHI0+5FiB4m570GHurtt7fwhb5BQu9a7m87Tb17c82F/RDWnIrNNzeE9DQcr3N8pnFj2koBa04Yxxei3EXBN3Dqs+RAREQEREBERAREQEREBERARY7tpjhKxjHyNBaSbSSaE5DmxOQVNSc3axfKyOY46ySdD72I+7wJ4rfmbb7ds9xGf3/VcsrRWeMy/4RdliKhzegItzHLHX6FEmYfoHHLKpOGV8zjqf6uu1Zd0VpIlwIiLgR/6hwINz3kEWt/WVXTwXHnhzT0Er3fG6CrReHkrer/rJPxJ5K3q/wCsk/Eg90Xh5K3q/wCsk/Enkrer/rJPxIPSWJrmlrgHNcCHNIBBBwIIOYIWFbK4UbNgnfOIecl3Mxkh544u5jDgccfOvbSyzHyVvV/1kn4k8lb1f9ZJ+JB7AWwCivDyVvV/1kn4k8lb1f8AWSfiQe6Lw8lb1f8AWSfiTyVvV/1kn4kHui8PJW9X/WSfiVNV7OJxZI9pGNi57mn5uYHHLP44qtpmIzEZFwRW+ihLhd5PgHyCx19b+vgqnyVvV/1kn4krbdGR7ovDyVvV/wBZJ+JQkpwAT55wP6ST71YVCKzUdQXi/JIcQPNkkwuNeYhVUQu6xZKBjiZH2yPvKtLxeu6OhXovDyVvV/1kn4k8lb1f9ZJ+JWHui8PJW9X/AFkn4lHycdXfxv8AvQW7bWy3yua+NwDmgixGBBve/wBJFiFSbL2PL2jZJXActyGCxzv0wHXC6IuW34enbU3zn73xn7hGHt/sFovZrr4YiW1wGlo9W3o2GWNhe+N3+wm5crupvKTc2Ixu3HMqCLqS9INjNYQWh4I/WnoR06E/0Skexm3BLXXFv0mVsLgAWvgERBc+d/sD+P8A6J2j/Y/+w+5EQTMc6+LbDrzXx8LL0REBERAREQEREBERAREQFLIDY2zth46IiC30cM4aeZw5ri1yXi1semqqeWX2mXub+abW0w5r3+dRRVpXbXAlc2XRzL4ZtJF9dbj6Socs3tR3/YdbW3r+CIrD1jD7+cW8vQNN/pv/ACXsiIP/2Q=="/>
          <p:cNvSpPr>
            <a:spLocks noChangeAspect="1" noChangeArrowheads="1"/>
          </p:cNvSpPr>
          <p:nvPr/>
        </p:nvSpPr>
        <p:spPr bwMode="auto">
          <a:xfrm>
            <a:off x="8405581" y="278977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pic>
        <p:nvPicPr>
          <p:cNvPr id="12" name="Imagen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184066" y="2401501"/>
            <a:ext cx="1572281" cy="1680964"/>
          </a:xfrm>
          <a:prstGeom prst="rect">
            <a:avLst/>
          </a:prstGeom>
        </p:spPr>
      </p:pic>
      <p:pic>
        <p:nvPicPr>
          <p:cNvPr id="13" name="Imagen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285482" y="4140399"/>
            <a:ext cx="1476375" cy="1485900"/>
          </a:xfrm>
          <a:prstGeom prst="rect">
            <a:avLst/>
          </a:prstGeom>
        </p:spPr>
      </p:pic>
      <p:pic>
        <p:nvPicPr>
          <p:cNvPr id="14" name="Imagen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947075" y="5885888"/>
            <a:ext cx="2366948" cy="110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8"/>
          <p:cNvSpPr txBox="1"/>
          <p:nvPr/>
        </p:nvSpPr>
        <p:spPr>
          <a:xfrm>
            <a:off x="877457" y="2916064"/>
            <a:ext cx="9961077" cy="42780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es-EC" altLang="es-EC" sz="2400" dirty="0" smtClean="0"/>
              <a:t>Es un instrumento que permite valorar</a:t>
            </a:r>
            <a:r>
              <a:rPr lang="es-EC" altLang="es-EC" sz="2400" dirty="0"/>
              <a:t> </a:t>
            </a:r>
            <a:r>
              <a:rPr lang="es-EC" sz="2400" dirty="0" smtClean="0"/>
              <a:t>las </a:t>
            </a:r>
            <a:r>
              <a:rPr lang="es-EC" sz="2400" dirty="0"/>
              <a:t>remuneraciones que los distintos sectores </a:t>
            </a:r>
            <a:r>
              <a:rPr lang="es-EC" sz="2400" dirty="0" smtClean="0"/>
              <a:t>económicos dejaron </a:t>
            </a:r>
            <a:r>
              <a:rPr lang="es-EC" sz="2400" dirty="0"/>
              <a:t>de pagar por </a:t>
            </a:r>
            <a:r>
              <a:rPr lang="es-EC" sz="2400" dirty="0" smtClean="0"/>
              <a:t>realizar su aportación al Trabajo No Remunerado efectuado por el hogar.</a:t>
            </a:r>
            <a:endParaRPr lang="es-EC" sz="2400" dirty="0"/>
          </a:p>
          <a:p>
            <a:pPr marL="342900" lvl="0" indent="-342900" algn="just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endParaRPr lang="es-EC" altLang="es-EC" sz="3200" dirty="0" smtClean="0"/>
          </a:p>
          <a:p>
            <a:pPr algn="ctr">
              <a:lnSpc>
                <a:spcPct val="200000"/>
              </a:lnSpc>
            </a:pPr>
            <a:endParaRPr lang="en-US" sz="3200" dirty="0"/>
          </a:p>
        </p:txBody>
      </p:sp>
      <p:sp>
        <p:nvSpPr>
          <p:cNvPr id="4" name="3 Rectángulo redondeado"/>
          <p:cNvSpPr/>
          <p:nvPr/>
        </p:nvSpPr>
        <p:spPr>
          <a:xfrm>
            <a:off x="246063" y="1330672"/>
            <a:ext cx="10801350" cy="6492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C" b="1" dirty="0"/>
              <a:t>Qué es la Cuenta Satélite de </a:t>
            </a:r>
            <a:r>
              <a:rPr lang="es-EC" b="1" dirty="0" smtClean="0"/>
              <a:t>Trabajo No Remunerado?</a:t>
            </a:r>
            <a:endParaRPr lang="es-EC" b="1" dirty="0"/>
          </a:p>
          <a:p>
            <a:endParaRPr lang="es-EC" b="1" dirty="0">
              <a:solidFill>
                <a:schemeClr val="tx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026195" y="1330672"/>
            <a:ext cx="9577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200" b="1" dirty="0" smtClean="0"/>
              <a:t> ¿Qué es la Cuenta Satélite de Trabajo No Remunerado?</a:t>
            </a:r>
            <a:endParaRPr lang="es-EC" sz="3200" b="1" dirty="0"/>
          </a:p>
        </p:txBody>
      </p:sp>
      <p:pic>
        <p:nvPicPr>
          <p:cNvPr id="7" name="6 Imagen" descr="cooking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6995" y="6362842"/>
            <a:ext cx="864096" cy="1066617"/>
          </a:xfrm>
          <a:prstGeom prst="rect">
            <a:avLst/>
          </a:prstGeom>
        </p:spPr>
      </p:pic>
      <p:pic>
        <p:nvPicPr>
          <p:cNvPr id="8" name="7 Imagen" descr="familiar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2658" y="6481590"/>
            <a:ext cx="938581" cy="938581"/>
          </a:xfrm>
          <a:prstGeom prst="rect">
            <a:avLst/>
          </a:prstGeom>
        </p:spPr>
      </p:pic>
      <p:pic>
        <p:nvPicPr>
          <p:cNvPr id="9" name="8 Imagen" descr="man42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0491" y="6650874"/>
            <a:ext cx="778433" cy="778433"/>
          </a:xfrm>
          <a:prstGeom prst="rect">
            <a:avLst/>
          </a:prstGeom>
        </p:spPr>
      </p:pic>
      <p:pic>
        <p:nvPicPr>
          <p:cNvPr id="10" name="9 Imagen" descr="washing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1862" y="6578866"/>
            <a:ext cx="867061" cy="867061"/>
          </a:xfrm>
          <a:prstGeom prst="rect">
            <a:avLst/>
          </a:prstGeom>
        </p:spPr>
      </p:pic>
      <p:pic>
        <p:nvPicPr>
          <p:cNvPr id="11" name="10 Imagen" descr="wiping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50331" y="6578866"/>
            <a:ext cx="873702" cy="873702"/>
          </a:xfrm>
          <a:prstGeom prst="rect">
            <a:avLst/>
          </a:prstGeom>
        </p:spPr>
      </p:pic>
      <p:pic>
        <p:nvPicPr>
          <p:cNvPr id="12" name="Imagen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6227" y="6550923"/>
            <a:ext cx="831727" cy="86924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374575" y="6388598"/>
            <a:ext cx="1085905" cy="105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2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1"/>
          <p:cNvSpPr txBox="1">
            <a:spLocks/>
          </p:cNvSpPr>
          <p:nvPr/>
        </p:nvSpPr>
        <p:spPr>
          <a:xfrm>
            <a:off x="585073" y="-36264"/>
            <a:ext cx="10531317" cy="1080473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dirty="0"/>
          </a:p>
        </p:txBody>
      </p:sp>
      <p:sp>
        <p:nvSpPr>
          <p:cNvPr id="40" name="Rectangle 70"/>
          <p:cNvSpPr/>
          <p:nvPr/>
        </p:nvSpPr>
        <p:spPr>
          <a:xfrm>
            <a:off x="1170211" y="4212208"/>
            <a:ext cx="4649356" cy="1754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45720" rIns="91440" bIns="45720" rtlCol="0" anchor="t"/>
          <a:lstStyle/>
          <a:p>
            <a:pPr algn="just"/>
            <a:endParaRPr lang="es-EC" altLang="es-EC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CuadroTexto 9"/>
          <p:cNvSpPr txBox="1"/>
          <p:nvPr/>
        </p:nvSpPr>
        <p:spPr>
          <a:xfrm>
            <a:off x="687186" y="1402189"/>
            <a:ext cx="10255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/>
              <a:t>¿Por </a:t>
            </a:r>
            <a:r>
              <a:rPr lang="es-EC" sz="3200" b="1" dirty="0"/>
              <a:t>qué es importante visibilizar o cuantificar el Trabajo </a:t>
            </a:r>
            <a:endParaRPr lang="es-EC" sz="3200" b="1" dirty="0" smtClean="0"/>
          </a:p>
          <a:p>
            <a:pPr algn="ctr"/>
            <a:r>
              <a:rPr lang="es-EC" sz="3200" b="1" dirty="0" smtClean="0"/>
              <a:t>No </a:t>
            </a:r>
            <a:r>
              <a:rPr lang="es-EC" sz="3200" b="1" dirty="0"/>
              <a:t>Remunerado?</a:t>
            </a:r>
          </a:p>
        </p:txBody>
      </p:sp>
      <p:sp>
        <p:nvSpPr>
          <p:cNvPr id="7" name="Rectángulo 1"/>
          <p:cNvSpPr/>
          <p:nvPr/>
        </p:nvSpPr>
        <p:spPr>
          <a:xfrm>
            <a:off x="6389299" y="2789779"/>
            <a:ext cx="4607451" cy="3510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761" tIns="43880" rIns="87761" bIns="43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C"/>
          </a:p>
        </p:txBody>
      </p:sp>
      <p:graphicFrame>
        <p:nvGraphicFramePr>
          <p:cNvPr id="8" name="Diagrama 8"/>
          <p:cNvGraphicFramePr/>
          <p:nvPr>
            <p:extLst>
              <p:ext uri="{D42A27DB-BD31-4B8C-83A1-F6EECF244321}">
                <p14:modId xmlns:p14="http://schemas.microsoft.com/office/powerpoint/2010/main" val="2138697792"/>
              </p:ext>
            </p:extLst>
          </p:nvPr>
        </p:nvGraphicFramePr>
        <p:xfrm>
          <a:off x="717494" y="2628032"/>
          <a:ext cx="10101789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AutoShape 2" descr="data:image/jpeg;base64,/9j/4AAQSkZJRgABAQAAAQABAAD/2wCEAAkGBxQSEhUUEhQVFBQXGBgXFRYXFBUUFxUUFhcXGBQaFxUYHCghGBolHBoVITEiJSktLi4uGB8zODMtNygtLisBCgoKDg0OGhAQGywkHyQsLCwsKywsLCwsLC4sLDUsLCwsLCwuNywsLCwsLCw0LCwsLCwsLDc1LC4sLCwsLCwsLP/AABEIAOgA2QMBIgACEQEDEQH/xAAcAAEAAAcBAAAAAAAAAAAAAAAAAQIEBQYHCAP/xABNEAABAwIDBQMHBwkFBgcAAAABAAIDBBEhMUEFBgcSURNhcRQiMkJSYqEjgZGTsdHSCDNDY3JzksHwJDRTssIVJYOz4fEWRFRkgqKj/8QAGAEBAAMBAAAAAAAAAAAAAAAAAAECAwT/xAAgEQEAAgEFAQADAAAAAAAAAAAAAQIRAxIhMUFRBHHx/9oADAMBAAIRAxEAPwDeKIiAiIgIiICIiAi855gwFzslrHiJxIjowWC0k5Hmwg2awHJ0pH2ZnuGKtFc8qzbHDaHaDqO/FQjla70SD4EFcc7Z25VV7i6Z75LG4aL9mwaBrBg3xzOpVupqp8Lg6J7mPHrscWkeDmlVlaHbSLmPdfjLX0tmzEVcQwtKbSWA0mGN+9wct47mcQaPaQtC/kmtjBJZsgtmW42eO9pPfZBlaIiAiIgIiICIiAiIgIiICIiAiIgKUuUSVABBEKKIgKV7wBc4AZqZYDxM3zFHDZnnzPPJBHiTJJlctGJa0keJIGqmIyiZwtfEjfh8bm0tI3tKyXCJgAPZg+u4Zc1rkA4AC5wGNp3Y4ZxRfLV39qqHHmdz3dG1xzwP5w97sOgVz3A3WNMH1FSe0rpgXSvdYll8eRp7tbai2QCzC/T7b38fFdEV+sJn4p42hos0BoGQAsB4AK2bZ3cpasWqII3n2uWzx4SNs4fSrq4YlQWmMs2mN7eEskYMlC4ytzMTrdoP2XYB/hgfFa3HNE71mSNOGbXMc059Q4EfMusFjG9+5FNtAXeOzmAs2Zo87uDxk8eOPQhY20vjWur9Yrw+41Pj5Ydp3ezIVIF3t6do0Dzx7w87DJ17retHVsljbJE9sjHC7XNIc1w6gjNcib17n1NA75VvNGTZkrbljumPqu7j8c1cty976nZXnseSxxu6meCWPwz9x3vDpjfEDGYw2icurrqZYruPv3S7TZ8k7kmAvJA8gSN6ke233h1F7HBZUoSIiICIpSgmRShTICIiAiIgKBUUQSgKZEQERSyPDRcmwCC0b1bcjo6d8sjuVrW3J1tlh1cTYAdStW7l7KkrKg7VrG2LhakiOUUXqvx1sTY95dqLVe0CdtVpJx2dTP8AmqahuFh1jZlfI3Od8M0GC6KUc97IgqJef6wUFBasxRRFKEERRQec8DJGlkjWva4Wc1wDmuHQtOYWpt+eFjsZqElw1gc4kgfqnOOI9049Cclt1QVLVi3a1bTXpypTVEkEgc1z4Zo3ea4EsexwwIOo1C3duHxnLw2HaPKx+Qn9BryP8QZMPvAcvgrrvjuNT7QHM4dnOB5srRiegkHrt+I0K0ZvLu7UUUnZ1LLX9CRuMbwPZd/LMahc9qTV0VvFnX1HXNkyzzt3dR1CqVyruHxInoC1knNLTjJt/Pi/dk6e6cPDFdMbvbchrYGz08jZGOztm12rXDNpHQqs48TGfVyULKKKFhERAREQCpeYqZEBERAREQSSyBoJOAC19vjtWSqkFFTuLHPbzTSN/wDL05wJv/ivxa0aecdLq5747wdk0cje0e5wjgiGcspyv0aBck6NBKotg7K8nYeZ3aTSOMk8pzfIc7dGAWa1ugAW9KML3VWz6GOCJkUTQ2NgDWtGgHfqdSdSVUIi2YiiiKRBFFEBQREBRRQQFS7U2bFUxuinYJI3ZtP2g5tPeMVVq1xTGaoNvzUF2k4+fUEYjvaxpt+0/qxRKYaZ354byUfNNBzS0wxJzkiHvgZt94fOBrju629VTs+btqV/KcA5hxjkaNHt11xzF8CF02tY7+cL2y809CAyTN0OAY89WaMd3ZHu1wvpew2pqeS2Rw/4iU21GWaeyqALvgcce90Z9dvxGoGF8yXE0RlgluC+GWN17+cx8bh8Wlb64acYWVHLTbQIjmyZPg2OU6B4yjeevonuwBxbNvoiICIiAiIgIiICtu8G0WwQve9wY0Alzjk1oF3H6PtXtX1fJgPSPw71gu0f94z8jrupqd4MhxHa1DQHsjtk6JvpH3gBoVetfVLW8eO71M+Z5rZ2lr3t5aeJ2cFOccRpK/Bzug5W6FZAiLqiMOaZyKKgilCKgimUJQsigiIFFFBSCKIC9HuDQSbAC9yRewGZcTkFEymIWrbNW5jWsit20p5Iri4abXdI4eyxt3HqbDNwVTQUjYY2xsvytFrk3JObnOOriSSTqSSqXZ8HO91S4EF45ImnOOEO+BeQHnu5AfRV6oabtHW0GJ8FXPGZTjyFMiyKqoWvGVjoR/WIVjqaZzDZ3zHQqK3iybUmrEd9dyINoNufk5wPMlAz6CQes34jTUHQe39gz0UpiqGFrvVObXt9pjtR/RsV1Irdt7YUNbEYqhnM3MHJzHaOY7Q/brcKL6cTzCaakxw1nwy4m1FFy09Y181KAOV97yQNODbe2z3MxplyroDZ9dHPG2WF7ZI3i7XNNwR4rlrfzdSegwAL6c4NmFz3Brxmx3z2N8NQqXcPfyp2XJeI9pC43kgcSGu0u0+o+3rDoLg2XPMTHboic9OuEVj3R3rptpQiWmffLnjNhJG46Pbp45HQq+KEiIiAiKSaUNaXOIa1oJcTgAALkk9LIMI3n2q8PEMWM07i1hH6JjR8pMegY21urnNGqqaClbDE2KMEMYLC55nHqXOObjjc95Vm3avO6SucCO3NqcEWLKRpPZYaF5vIf2gNAr8uuseuW0z0KKKCuoIiiEEVBFBQlFERShBEUQggrdtGYTy+Tct2gCSoN/N5b/Jxkal5BJHstN/SCqNqVohjL7FxwDGDN8jjZjBfUuIF9MzgF57IoTEzzyHSvJfM8C3PK617e6AA1o0a1o0VZ54WjjlXkklZDQU3ZttqcT4q37GpbnnOQy8eqvKx1beNdKvopJog4WcLhTosWzH62gMZvm3r08VSErKiLq1VuytY/wCH7lvTV8lhfTxzCzVEDZGuY9oexws5rgCHA5gg5rSu/wDwydT3nog6SHN8WLnxDqNXs+I78St3ObY2OBRaWrFmdbTVy3sLbk1DM2amkLJG5kZOGrXNyc04YHoOgXSfDjiXBtNojfaGrA86K+D7ZuiJzGvLmO8YrBt/+GbajmnowGTZuiwayU6lujHn6D3Yk4fwo3MmqtotD2vjjpXtknJBa5rmm8bOoc5w7sA46Bc1qzXt01tFunUqIiqsLWHH3eU01CKdhtJVEtPdCyxl+m7G94c7otnrRH5StE/npJrEx8r476B9w4A9CRe37J6INp09KzySndDYxCGINtl2YYOQi2ll4LQG6XE+u2dGImOZLEPRilaXBgzPK5pDhfpcgdFtLcviDBtHzHAQVWJMV/MktmYXHM68hxztcArfTv5LHUp7DLERRW7AUERAUURBBFFEEFFQVs21O48sERLZZrjmFrxRC3ayY6i4a33nt0BUTKXnS/2icyn81CXMh6OlxbNL4Dzo2/8AEzBCvcMRe4NGqp6anbGxrGANYwBrWjJrWiwA+ZXzYtPgXnXAeGv9dyradsZWrG6cLjFGGgAZBToi5HUIiICIiDwqaVr/AEhj11+lak4pbxupamnoYT58zo3SuyLYnSBoYO91nXPQd+G4lz3xrw27Sn3Kc/8A7SK0WmOFZrE8t0RbKeT51mjxufgrvT0zWDzQBfM2xcQLXJ1NrL1RLXm3ZWkV6ERFVYVHtbZcNVE6GojbJE8Wc1ww7iNQRmCMQqxEHMnGLh9Hsx8UtOXmCYuFnnmMcgxtzatIJtfHzTcrXdnMcM2uFnDNpFwHNI+Ygg94XRP5R7f92wnXypnxhn+4KtZuLBtHZdA5wEdQykp+zmDQSD2DbB49duORy07wwfcbiWWhkG0Ta4HZ1ByIOQltlp5309VtUG+IxBxBGII7iuZt8d3aqhnMdWzlJuWOFzG9t843aj4444q87icQ5aEiKXmmpvZvd8ffGTp7pw8FtTVxxLG+nnmHQCiqPZO1IaqISwSNkjOo0PRwza7uOKq1vE5Y9IqCmY26n7Md48bfEaJkw8wiFQUoedVUNjY6R5DWMBc5xyDWi5KoNi07vOnlHLLNYlpteKJt+yiw1FyT7z3aWXnU/wBon7LOKAtfNlZ82Doo/wD4+bIe/s+pCvCr2npPFGXENGpssmjYGgAZAWVs2LTeudcG+GpVzebA3WGrbM4b6VcRlElW/bm3aejjMtVKyJnVxxcc7NaMXnuAJWn98uOQF49msvp5RKMPFkR+138K01tfa89VIZaiV8sh9Z5vYdAMmjuGCyat0bY42umqIoKCPkjdKxjppQC9zS8A8keTcNTc45BbuXFu7n97p/30X+dq7SQERQugiueuPbg3a9OdewhP0TzfcuhAVzp+UbcbSgP/ALVlvETT/wDRB0YiIgIiICIhQat/KDqAyhgJF7VLSPEQzW+JWbbjG+zaEnM0tOT9Sxa3/KUktTUjesrz/Cy3+pbA4b1jJdl0TmG4FPFGe58TBG8fM5pQXPb2w4K2Ew1MbZIzoc2nRzXZtd3hc6cQuFE+z+aaHmqKUXJcAO0iH61o098YYYgLpxEHGG728FRRSdpTyFhw5m5seBo9pwcPiNLFbs3P4lU1ZaOYimnNhyud8k8/q5DkfddbPAuVx394N09XzTUfLTTm5LbfIyHvaPzZ72i3dc3Wh9vbt1FDIYquJ0R9Vxxa8D2HDBw8MvgrVtNelbVi3bqFuBscMFMXDxv0vr4rnDdriDW0NmNeJYRlDNd7Gjox1+ZmHskDuWydjcX6KUAVEctM7UgCeP6RZ4/hPito1IntlOnMdNhE3VDtetMTByAOleQyFpNg6RwJF/daA5zvda5UlDvbQTFoirIHFxAa0lzHEuNgAx7Qb30Xru1Ea5zqthBhBfDTG+BY11pZR3ve0tHuxjK5VpvH1TZPxVbNohDG1gJcRcuebcz5HHme91tXOJPzq50FIZD7ozP8h3qsg2P7bvmH3q6RsDRYCwVLakRGIXrpzM5kAAFhpopJR5rvA/YvSyln9F3gfsWDdxCW4XH/AGKgBdRYTfD/ALqd+A835z/Lw+1BW7vgeV0376L/AJjV2iuLd3P73T/vov8AO1dpIClIUyIIALnr8pJv9tpj1p7fRI/710MtAflIt/tVKf1L/wDOg3803AUV5058xvgPsXogJdFLyoJkREGnvykNnSPpqaVoJZHI9r7C/L2gbyE9BdpF+rgNVrXhpxBl2U8gjtKWRwMkV7OBwBfH0cABgcDYDDAjqaqpmSsdHI1r2OBa5rgC1zTmCDmFztxU4VPouapow6SlzezFz4B3nN0Y9rMa3zQb73f29T1sImppGyMOds2uzLXtza7uKua423U3oqNnTCamfynJ7DiyRvsvbqPiNLLqDcLfin2pDzxHklaB2sJN3MPUe0zo76bHBBlKpNp7NiqIzFPGyWM5te0OHcbHI96q0Qae3n4EwSXdQzGA6RyXkj8A/wBNo8eZa62jwf2rE6wgbKPajljI+h5a74LqZEHNu6nCHaMkzTMBSRC4c8vY6Qtc0tdyNYT51iRja11ub/bVNQ1FDsqADmeCA2/5qGOJ7g5x1c5zbd93Hxyxc+0ch/8AGBLiSe2eMenkzg0fMLBB0EiIgKSf0XeB+xTqSf0XeB+xBxFzWGHzn+Sla6yiWqVBcd3P73T/AL6L/mNXaS4w3eFqqnGvbRfN8o34rs9AREQFoL8pVvy9Gf1cg+hzfvW7dtbap6SMy1MrImDVxtc9Gtzce4AlaP3i2nDvLtWkp6dsjYYg/tZHAAujuHPIb6oPKGgnV4wCDfNA68UZ6sb9gXupY2BoAAsAAAOgGSmQEREBERAUCL5oSgKDR/FPhEPOq9nM6ulpmj6XQj/R9HRab2XtaalmbNTvdFIw+aW6dQQcCDqDgdV2qtVcVOFLawOqaJrWVWJfHg1lR17myd+R16oLvwz4lRbTYI5OWKraPOjvZsls3RXz6luY7xis+XExZLBLY88MsbveY+N7T9LXAroHhbxZZV8tLXODKnBscps1k+gB0bIemR0scEG2ERSuKCZc+NNt77frz8addAgLn2qw3vH79nxp2/eg6EREQFJP6LvA/Yp15zHzT4H7EHETHfP3Kdw5cs+vTu8UqIHMdyuFj9+IsRmvO6C4buf3un/fRf52rtJcVbDlaypgc42a2WNzj0aHgk/Qt0748dGtvHs6PnOXbyghviyLM+LreBQbf2ttaGljMtRKyKMes9wGPQak9wxWnN8eOmcezY76dvK34xxfzd/Csd2PuBtbbMgqK2R8TD+kqAS7lOkVPhYZey3G4JW49z+HFDs6zoo+0mH6aWz3393CzM/VANsyUGoNicN9qbWkFRXyPhafXnu6Qt6Rw4cre48oxwut0bmbjUmzGkU7CZHAB8rzzPeBjbo0X0AAyWRglTAIIoiICIiAiIglKKZEBERBgnEvhvDtRhezliq2jzJbYPtkyW2Y6OzHeMDzLtrZE1JM6CojMcjc2npoQcnNOhGC7VWMb97k0+1IeSUcsjb9lM0DnjP+ph1afgbEBrLhTxaIDabaLiWCzWVTj6PstncdNA8/P1G8mG4ve4OXSy5G312FUbOl8nlZyXGD2+hM3Ilp1FrXuARc3AvjlHC7is+h5aerLpKTJrs3wfs+1H7uY06EOk1z1tk23vb+/g+MEa3/AEdWyVjZInNex4DmuaQWuByIIXP+8h5d7Wd9RS/GKIIOhkREAryl9E+B+xeq15v3xXo6EOijPlNRiOSNw5GHL5STEAj2Rc9bIOcNszMcWBhuA049Gl7ixvzNI8MlblnO6PDCt2iQ9sfk9Oce1l5gC39Ww+c/xwHeFvLc7hdQ7Ps/k7ecfpZQDY+4z0WeOJ70GkNzuFFdX2e5vk0Bx7SUEEj3I/Sd4mw71vTc7hnQ7Ps5kfbTj9NLZzgfcbkz5hfvKzNEBSkqJCAIACiiICIiAiIgIiICIiAiIgIiILRvPu5T7QgMFSzmacWkYPY7RzHeq4fHI3BIXMPEDcGfZctn/KQPNopgLB3uuHqvtprYkXxt1qqXaezoqmJ8M7GyRvFnNcLgj+RGYIxBQcv8O+Is2ypAzGWlcflIr5XzdET6Lvg7uwIu229sQ1W8lNUU7w+OSeiLXD/hNIcNHA3FlScT+GMuzXGaDmloyfSzdCTk2S2mgflobG18D2dWugljmjsHxvbIwkXHMxwc241xAQdtrD97eJVBs+7ZJe1mH6GKz3g9HG/KzMekQegK1Lsxu39uAfLSR059KTCnhLegEYDpteo6lbI3O4R0NFZ8jfKpxjzytHI0+5FiB4m570GHurtt7fwhb5BQu9a7m87Tb17c82F/RDWnIrNNzeE9DQcr3N8pnFj2koBa04Yxxei3EXBN3Dqs+RAREQEREBERAREQEREBERARY7tpjhKxjHyNBaSbSSaE5DmxOQVNSc3axfKyOY46ySdD72I+7wJ4rfmbb7ds9xGf3/VcsrRWeMy/4RdliKhzegItzHLHX6FEmYfoHHLKpOGV8zjqf6uu1Zd0VpIlwIiLgR/6hwINz3kEWt/WVXTwXHnhzT0Er3fG6CrReHkrer/rJPxJ5K3q/wCsk/Eg90Xh5K3q/wCsk/Enkrer/rJPxIPSWJrmlrgHNcCHNIBBBwIIOYIWFbK4UbNgnfOIecl3Mxkh544u5jDgccfOvbSyzHyVvV/1kn4k8lb1f9ZJ+JB7AWwCivDyVvV/1kn4k8lb1f8AWSfiQe6Lw8lb1f8AWSfiTyVvV/1kn4kHui8PJW9X/WSfiVNV7OJxZI9pGNi57mn5uYHHLP44qtpmIzEZFwRW+ihLhd5PgHyCx19b+vgqnyVvV/1kn4krbdGR7ovDyVvV/wBZJ+JQkpwAT55wP6ST71YVCKzUdQXi/JIcQPNkkwuNeYhVUQu6xZKBjiZH2yPvKtLxeu6OhXovDyVvV/1kn4k8lb1f9ZJ+JWHui8PJW9X/AFkn4lHycdXfxv8AvQW7bWy3yua+NwDmgixGBBve/wBJFiFSbL2PL2jZJXActyGCxzv0wHXC6IuW34enbU3zn73xn7hGHt/sFovZrr4YiW1wGlo9W3o2GWNhe+N3+wm5crupvKTc2Ixu3HMqCLqS9INjNYQWh4I/WnoR06E/0Skexm3BLXXFv0mVsLgAWvgERBc+d/sD+P8A6J2j/Y/+w+5EQTMc6+LbDrzXx8LL0REBERAREQEREBERAREQFLIDY2zth46IiC30cM4aeZw5ri1yXi1semqqeWX2mXub+abW0w5r3+dRRVpXbXAlc2XRzL4ZtJF9dbj6Socs3tR3/YdbW3r+CIrD1jD7+cW8vQNN/pv/ACXsiIP/2Q=="/>
          <p:cNvSpPr>
            <a:spLocks noChangeAspect="1" noChangeArrowheads="1"/>
          </p:cNvSpPr>
          <p:nvPr/>
        </p:nvSpPr>
        <p:spPr bwMode="auto">
          <a:xfrm>
            <a:off x="8405581" y="278977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006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49258" y="7884616"/>
            <a:ext cx="1208985" cy="2391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954" b="1" dirty="0"/>
              <a:t>Fuente</a:t>
            </a:r>
            <a:r>
              <a:rPr lang="es-EC" sz="954" dirty="0"/>
              <a:t>: CEPAL 2010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738163" y="1115864"/>
            <a:ext cx="1016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800" b="1" dirty="0"/>
              <a:t> ¿Cómo se dividen las actividades humanas?</a:t>
            </a:r>
          </a:p>
        </p:txBody>
      </p:sp>
      <p:sp>
        <p:nvSpPr>
          <p:cNvPr id="10" name="3 Rectángulo redondeado"/>
          <p:cNvSpPr/>
          <p:nvPr/>
        </p:nvSpPr>
        <p:spPr>
          <a:xfrm>
            <a:off x="168892" y="4428232"/>
            <a:ext cx="1598378" cy="1107387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31" tIns="51716" rIns="103431" bIns="51716" rtlCol="0" anchor="ctr"/>
          <a:lstStyle/>
          <a:p>
            <a:pPr algn="ctr"/>
            <a:r>
              <a:rPr lang="es-EC" sz="2000" b="1" dirty="0">
                <a:solidFill>
                  <a:schemeClr val="tx1"/>
                </a:solidFill>
              </a:rPr>
              <a:t>Actividades Humanas</a:t>
            </a:r>
          </a:p>
        </p:txBody>
      </p:sp>
      <p:sp>
        <p:nvSpPr>
          <p:cNvPr id="20" name="9 CuadroTexto"/>
          <p:cNvSpPr txBox="1"/>
          <p:nvPr/>
        </p:nvSpPr>
        <p:spPr>
          <a:xfrm>
            <a:off x="6910030" y="1839847"/>
            <a:ext cx="4002256" cy="2024237"/>
          </a:xfrm>
          <a:prstGeom prst="roundRect">
            <a:avLst/>
          </a:prstGeom>
          <a:noFill/>
          <a:ln w="3175">
            <a:noFill/>
          </a:ln>
        </p:spPr>
        <p:txBody>
          <a:bodyPr wrap="square" lIns="74543" tIns="37272" rIns="74543" bIns="37272" rtlCol="0" anchor="ctr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Trabajadores </a:t>
            </a:r>
            <a:r>
              <a:rPr lang="es-EC" sz="1600" dirty="0" smtClean="0"/>
              <a:t>asalariados.</a:t>
            </a:r>
            <a:endParaRPr lang="es-EC" sz="1600" dirty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Trabajadores </a:t>
            </a:r>
            <a:r>
              <a:rPr lang="es-EC" sz="1600" dirty="0" smtClean="0"/>
              <a:t>independientes:</a:t>
            </a:r>
            <a:endParaRPr lang="es-EC" sz="16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C" sz="1400" dirty="0" smtClean="0"/>
              <a:t>Empleadores.</a:t>
            </a:r>
            <a:endParaRPr lang="es-EC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C" sz="1400" dirty="0"/>
              <a:t>Trabajadores por cuenta </a:t>
            </a:r>
            <a:r>
              <a:rPr lang="es-EC" sz="1400" dirty="0" smtClean="0"/>
              <a:t>propia.</a:t>
            </a:r>
            <a:endParaRPr lang="es-EC" sz="1400" dirty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Trabajadores no </a:t>
            </a:r>
            <a:r>
              <a:rPr lang="es-EC" sz="1600" dirty="0" smtClean="0"/>
              <a:t>remunerados (</a:t>
            </a:r>
            <a:r>
              <a:rPr lang="es-EC" sz="1600" dirty="0"/>
              <a:t>sin pago</a:t>
            </a:r>
            <a:r>
              <a:rPr lang="es-EC" sz="1600" dirty="0" smtClean="0"/>
              <a:t>).</a:t>
            </a:r>
            <a:endParaRPr lang="es-EC" sz="1600" dirty="0"/>
          </a:p>
        </p:txBody>
      </p:sp>
      <p:sp>
        <p:nvSpPr>
          <p:cNvPr id="22" name="11 CuadroTexto"/>
          <p:cNvSpPr txBox="1"/>
          <p:nvPr/>
        </p:nvSpPr>
        <p:spPr>
          <a:xfrm>
            <a:off x="6850282" y="4678375"/>
            <a:ext cx="4682531" cy="2024237"/>
          </a:xfrm>
          <a:prstGeom prst="roundRect">
            <a:avLst/>
          </a:prstGeom>
          <a:noFill/>
          <a:ln w="3175">
            <a:noFill/>
          </a:ln>
        </p:spPr>
        <p:txBody>
          <a:bodyPr wrap="square" lIns="74543" tIns="37272" rIns="74543" bIns="37272" rtlCol="0" anchor="ctr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 Trabajo </a:t>
            </a:r>
            <a:r>
              <a:rPr lang="es-EC" sz="1600" dirty="0" smtClean="0"/>
              <a:t>miembros </a:t>
            </a:r>
            <a:r>
              <a:rPr lang="es-EC" sz="1600" dirty="0"/>
              <a:t>del h</a:t>
            </a:r>
            <a:r>
              <a:rPr lang="es-EC" sz="1600" dirty="0" smtClean="0"/>
              <a:t>ogar </a:t>
            </a:r>
            <a:r>
              <a:rPr lang="es-EC" sz="1600" dirty="0"/>
              <a:t>para uso final propio: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C" sz="1400" dirty="0"/>
              <a:t>Servicio </a:t>
            </a:r>
            <a:r>
              <a:rPr lang="es-EC" sz="1400" dirty="0" smtClean="0"/>
              <a:t>doméstico.</a:t>
            </a:r>
            <a:endParaRPr lang="es-EC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C" sz="1400" dirty="0"/>
              <a:t>Servicio de cuidado de </a:t>
            </a:r>
            <a:r>
              <a:rPr lang="es-EC" sz="1400" dirty="0" smtClean="0"/>
              <a:t>personas.</a:t>
            </a:r>
            <a:endParaRPr lang="es-EC" sz="1400" dirty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Trabajo para otros  </a:t>
            </a:r>
            <a:r>
              <a:rPr lang="es-EC" sz="1600" dirty="0" smtClean="0"/>
              <a:t>hogares </a:t>
            </a:r>
            <a:r>
              <a:rPr lang="es-EC" sz="1600" dirty="0"/>
              <a:t>y para la </a:t>
            </a:r>
            <a:r>
              <a:rPr lang="es-EC" sz="1600" dirty="0" smtClean="0"/>
              <a:t>comunidad.</a:t>
            </a:r>
            <a:endParaRPr lang="es-EC" sz="1600" dirty="0"/>
          </a:p>
          <a:p>
            <a:pPr lvl="0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 smtClean="0"/>
              <a:t>Trabajo </a:t>
            </a:r>
            <a:r>
              <a:rPr lang="es-EC" sz="1600" dirty="0" smtClean="0"/>
              <a:t>voluntario.</a:t>
            </a:r>
            <a:endParaRPr lang="es-EC" sz="1600" dirty="0"/>
          </a:p>
        </p:txBody>
      </p:sp>
      <p:sp>
        <p:nvSpPr>
          <p:cNvPr id="23" name="12 CuadroTexto"/>
          <p:cNvSpPr txBox="1"/>
          <p:nvPr/>
        </p:nvSpPr>
        <p:spPr>
          <a:xfrm>
            <a:off x="4380553" y="6342096"/>
            <a:ext cx="3075349" cy="2262600"/>
          </a:xfrm>
          <a:prstGeom prst="roundRect">
            <a:avLst/>
          </a:prstGeom>
          <a:noFill/>
          <a:ln w="3175">
            <a:noFill/>
          </a:ln>
        </p:spPr>
        <p:txBody>
          <a:bodyPr wrap="square" lIns="74543" tIns="37272" rIns="74543" bIns="37272" rtlCol="0" anchor="ctr">
            <a:spAutoFit/>
          </a:bodyPr>
          <a:lstStyle/>
          <a:p>
            <a:pPr fontAlgn="ctr">
              <a:buFont typeface="Wingdings" pitchFamily="2" charset="2"/>
              <a:buChar char="§"/>
            </a:pPr>
            <a:endParaRPr lang="es-EC" sz="1600" dirty="0"/>
          </a:p>
          <a:p>
            <a:pPr fontAlgn="ctr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 smtClean="0"/>
              <a:t>Estudio.</a:t>
            </a:r>
            <a:endParaRPr lang="es-EC" sz="1600" dirty="0"/>
          </a:p>
          <a:p>
            <a:pPr fontAlgn="ctr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Convivencia </a:t>
            </a:r>
            <a:r>
              <a:rPr lang="es-EC" sz="1600" dirty="0" smtClean="0"/>
              <a:t>social.</a:t>
            </a:r>
            <a:endParaRPr lang="es-EC" sz="1600" dirty="0"/>
          </a:p>
          <a:p>
            <a:pPr fontAlgn="ctr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Deportes y </a:t>
            </a:r>
            <a:r>
              <a:rPr lang="es-EC" sz="1600" dirty="0" smtClean="0"/>
              <a:t>ejercicio </a:t>
            </a:r>
            <a:r>
              <a:rPr lang="es-EC" sz="1600" dirty="0" smtClean="0"/>
              <a:t>físico.</a:t>
            </a:r>
            <a:endParaRPr lang="es-EC" sz="1600" dirty="0"/>
          </a:p>
          <a:p>
            <a:pPr fontAlgn="ctr">
              <a:lnSpc>
                <a:spcPct val="150000"/>
              </a:lnSpc>
              <a:buFont typeface="Wingdings" pitchFamily="2" charset="2"/>
              <a:buChar char="§"/>
            </a:pPr>
            <a:r>
              <a:rPr lang="es-EC" sz="1600" dirty="0"/>
              <a:t>Cuidado </a:t>
            </a:r>
            <a:r>
              <a:rPr lang="es-EC" sz="1600" dirty="0" smtClean="0"/>
              <a:t>personal</a:t>
            </a:r>
            <a:r>
              <a:rPr lang="es-EC" sz="1600" dirty="0"/>
              <a:t>, entre </a:t>
            </a:r>
            <a:r>
              <a:rPr lang="es-EC" sz="1600" dirty="0" smtClean="0"/>
              <a:t>otros. </a:t>
            </a:r>
            <a:endParaRPr lang="es-EC" sz="1600" dirty="0"/>
          </a:p>
          <a:p>
            <a:pPr fontAlgn="ctr">
              <a:buFont typeface="Wingdings" pitchFamily="2" charset="2"/>
              <a:buChar char="§"/>
            </a:pPr>
            <a:endParaRPr lang="es-EC" sz="1600" dirty="0"/>
          </a:p>
        </p:txBody>
      </p:sp>
      <p:sp>
        <p:nvSpPr>
          <p:cNvPr id="25" name="14 Abrir llave"/>
          <p:cNvSpPr/>
          <p:nvPr/>
        </p:nvSpPr>
        <p:spPr>
          <a:xfrm>
            <a:off x="4215542" y="6838803"/>
            <a:ext cx="144016" cy="1371264"/>
          </a:xfrm>
          <a:prstGeom prst="leftBrace">
            <a:avLst/>
          </a:prstGeom>
          <a:noFill/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3431" tIns="51716" rIns="103431" bIns="51716" rtlCol="0" anchor="ctr"/>
          <a:lstStyle/>
          <a:p>
            <a:pPr algn="ctr"/>
            <a:endParaRPr lang="es-ES" sz="1431"/>
          </a:p>
        </p:txBody>
      </p:sp>
      <p:sp>
        <p:nvSpPr>
          <p:cNvPr id="31" name="4 Rectángulo redondeado"/>
          <p:cNvSpPr/>
          <p:nvPr/>
        </p:nvSpPr>
        <p:spPr>
          <a:xfrm>
            <a:off x="2199318" y="3526487"/>
            <a:ext cx="1901957" cy="111776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31" tIns="51716" rIns="103431" bIns="51716" rtlCol="0" anchor="ctr"/>
          <a:lstStyle/>
          <a:p>
            <a:pPr algn="ctr"/>
            <a:r>
              <a:rPr lang="es-EC" sz="2000" b="1" dirty="0"/>
              <a:t>Actividades Productivas</a:t>
            </a:r>
            <a:endParaRPr lang="es-ES" sz="2000" b="1" dirty="0"/>
          </a:p>
        </p:txBody>
      </p:sp>
      <p:sp>
        <p:nvSpPr>
          <p:cNvPr id="30" name="5 Rectángulo redondeado"/>
          <p:cNvSpPr/>
          <p:nvPr/>
        </p:nvSpPr>
        <p:spPr>
          <a:xfrm>
            <a:off x="4453242" y="2139593"/>
            <a:ext cx="1994548" cy="110934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31" tIns="51716" rIns="103431" bIns="51716" rtlCol="0" anchor="ctr"/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Dentro </a:t>
            </a:r>
            <a:r>
              <a:rPr lang="es-EC" b="1" dirty="0">
                <a:solidFill>
                  <a:schemeClr val="bg1"/>
                </a:solidFill>
              </a:rPr>
              <a:t>de la Frontera de la Producción SCN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37" name="17 CuadroTexto"/>
          <p:cNvSpPr txBox="1"/>
          <p:nvPr/>
        </p:nvSpPr>
        <p:spPr>
          <a:xfrm>
            <a:off x="5871726" y="4432086"/>
            <a:ext cx="2604375" cy="299795"/>
          </a:xfrm>
          <a:prstGeom prst="roundRect">
            <a:avLst/>
          </a:prstGeom>
          <a:noFill/>
          <a:ln w="3175">
            <a:noFill/>
          </a:ln>
        </p:spPr>
        <p:txBody>
          <a:bodyPr wrap="square" lIns="74543" tIns="37272" rIns="74543" bIns="37272" rtlCol="0" anchor="ctr">
            <a:spAutoFit/>
          </a:bodyPr>
          <a:lstStyle/>
          <a:p>
            <a:pPr lvl="0" algn="ctr"/>
            <a:r>
              <a:rPr lang="es-EC" sz="1272" b="1" dirty="0" smtClean="0"/>
              <a:t>Fuera de </a:t>
            </a:r>
            <a:r>
              <a:rPr lang="es-EC" sz="1272" b="1" dirty="0"/>
              <a:t>la Frontera del SCN</a:t>
            </a:r>
          </a:p>
        </p:txBody>
      </p:sp>
      <p:cxnSp>
        <p:nvCxnSpPr>
          <p:cNvPr id="38" name="19 Conector recto"/>
          <p:cNvCxnSpPr/>
          <p:nvPr/>
        </p:nvCxnSpPr>
        <p:spPr>
          <a:xfrm flipH="1">
            <a:off x="4453242" y="4299833"/>
            <a:ext cx="7086121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21 CuadroTexto"/>
          <p:cNvSpPr txBox="1"/>
          <p:nvPr/>
        </p:nvSpPr>
        <p:spPr>
          <a:xfrm>
            <a:off x="5931647" y="3864084"/>
            <a:ext cx="2604375" cy="299795"/>
          </a:xfrm>
          <a:prstGeom prst="roundRect">
            <a:avLst/>
          </a:prstGeom>
          <a:noFill/>
          <a:ln w="3175">
            <a:noFill/>
          </a:ln>
        </p:spPr>
        <p:txBody>
          <a:bodyPr wrap="square" lIns="74543" tIns="37272" rIns="74543" bIns="37272" rtlCol="0" anchor="ctr">
            <a:spAutoFit/>
          </a:bodyPr>
          <a:lstStyle/>
          <a:p>
            <a:pPr lvl="0" algn="ctr"/>
            <a:r>
              <a:rPr lang="es-EC" sz="1272" b="1" dirty="0" smtClean="0"/>
              <a:t>Dentro  </a:t>
            </a:r>
            <a:r>
              <a:rPr lang="es-EC" sz="1272" b="1" dirty="0"/>
              <a:t>de la Frontera del SCN</a:t>
            </a:r>
          </a:p>
        </p:txBody>
      </p:sp>
      <p:sp>
        <p:nvSpPr>
          <p:cNvPr id="29" name="4 Rectángulo redondeado"/>
          <p:cNvSpPr/>
          <p:nvPr/>
        </p:nvSpPr>
        <p:spPr>
          <a:xfrm>
            <a:off x="2199318" y="6877168"/>
            <a:ext cx="1901957" cy="111776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31" tIns="51716" rIns="103431" bIns="51716" rtlCol="0" anchor="ctr"/>
          <a:lstStyle/>
          <a:p>
            <a:pPr algn="ctr"/>
            <a:r>
              <a:rPr lang="es-EC" sz="2000" b="1" dirty="0" smtClean="0"/>
              <a:t>Actividades No  Productivas o Personales</a:t>
            </a:r>
            <a:endParaRPr lang="es-ES" sz="2000" b="1" dirty="0"/>
          </a:p>
        </p:txBody>
      </p:sp>
      <p:sp>
        <p:nvSpPr>
          <p:cNvPr id="5" name="Abrir llave 4"/>
          <p:cNvSpPr/>
          <p:nvPr/>
        </p:nvSpPr>
        <p:spPr>
          <a:xfrm>
            <a:off x="1911286" y="1703994"/>
            <a:ext cx="219740" cy="6506073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4" name="5 Rectángulo redondeado"/>
          <p:cNvSpPr/>
          <p:nvPr/>
        </p:nvSpPr>
        <p:spPr>
          <a:xfrm>
            <a:off x="4525250" y="5119091"/>
            <a:ext cx="1994548" cy="110934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3431" tIns="51716" rIns="103431" bIns="51716" rtlCol="0" anchor="ctr"/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Fuera </a:t>
            </a:r>
            <a:r>
              <a:rPr lang="es-EC" b="1" dirty="0">
                <a:solidFill>
                  <a:schemeClr val="bg1"/>
                </a:solidFill>
              </a:rPr>
              <a:t>de la Frontera de la Producción SCN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41" name="14 Abrir llave"/>
          <p:cNvSpPr/>
          <p:nvPr/>
        </p:nvSpPr>
        <p:spPr>
          <a:xfrm>
            <a:off x="6627003" y="1703994"/>
            <a:ext cx="283027" cy="1947767"/>
          </a:xfrm>
          <a:prstGeom prst="leftBrace">
            <a:avLst/>
          </a:prstGeom>
          <a:noFill/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3431" tIns="51716" rIns="103431" bIns="51716" rtlCol="0" anchor="ctr"/>
          <a:lstStyle/>
          <a:p>
            <a:pPr algn="ctr"/>
            <a:endParaRPr lang="es-ES" sz="1431"/>
          </a:p>
        </p:txBody>
      </p:sp>
      <p:sp>
        <p:nvSpPr>
          <p:cNvPr id="42" name="Abrir llave 41"/>
          <p:cNvSpPr/>
          <p:nvPr/>
        </p:nvSpPr>
        <p:spPr>
          <a:xfrm>
            <a:off x="4215542" y="1703995"/>
            <a:ext cx="144016" cy="4740462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4" name="14 Abrir llave"/>
          <p:cNvSpPr/>
          <p:nvPr/>
        </p:nvSpPr>
        <p:spPr>
          <a:xfrm>
            <a:off x="6663814" y="4971509"/>
            <a:ext cx="246216" cy="1472947"/>
          </a:xfrm>
          <a:prstGeom prst="leftBrace">
            <a:avLst/>
          </a:prstGeom>
          <a:noFill/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3431" tIns="51716" rIns="103431" bIns="51716" rtlCol="0" anchor="ctr"/>
          <a:lstStyle/>
          <a:p>
            <a:pPr algn="ctr"/>
            <a:endParaRPr lang="es-ES" sz="1431"/>
          </a:p>
        </p:txBody>
      </p:sp>
      <p:sp>
        <p:nvSpPr>
          <p:cNvPr id="9" name="Rectángulo 8"/>
          <p:cNvSpPr/>
          <p:nvPr/>
        </p:nvSpPr>
        <p:spPr>
          <a:xfrm>
            <a:off x="4431566" y="4766477"/>
            <a:ext cx="7107797" cy="1848034"/>
          </a:xfrm>
          <a:prstGeom prst="rect">
            <a:avLst/>
          </a:prstGeom>
          <a:noFill/>
          <a:ln w="44450">
            <a:solidFill>
              <a:srgbClr val="0070C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8041186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94147" y="5290338"/>
            <a:ext cx="14426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0" b="1" dirty="0">
                <a:solidFill>
                  <a:srgbClr val="8064A2">
                    <a:lumMod val="75000"/>
                  </a:srgbClr>
                </a:solidFill>
              </a:rPr>
              <a:t>3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250331" y="6878826"/>
            <a:ext cx="39604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000" b="1" dirty="0" smtClean="0">
                <a:solidFill>
                  <a:prstClr val="black"/>
                </a:solidFill>
              </a:rPr>
              <a:t>Metodología</a:t>
            </a:r>
            <a:endParaRPr lang="es-EC" sz="5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3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6115" y="1115864"/>
            <a:ext cx="1103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C" sz="3200" b="1" dirty="0" smtClean="0"/>
              <a:t>1. Entorno de la Cuenta Satélite de Trabajo No Remunerado</a:t>
            </a:r>
            <a:endParaRPr lang="es-EC" sz="3200" dirty="0"/>
          </a:p>
        </p:txBody>
      </p:sp>
      <p:sp>
        <p:nvSpPr>
          <p:cNvPr id="43" name="Flecha abajo 42"/>
          <p:cNvSpPr/>
          <p:nvPr/>
        </p:nvSpPr>
        <p:spPr>
          <a:xfrm>
            <a:off x="1736256" y="4599047"/>
            <a:ext cx="658091" cy="614747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Rectángulo 18"/>
          <p:cNvSpPr/>
          <p:nvPr/>
        </p:nvSpPr>
        <p:spPr>
          <a:xfrm>
            <a:off x="954187" y="5357810"/>
            <a:ext cx="2736304" cy="1656184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776" tIns="112776" rIns="112776" bIns="112776" numCol="1" spcCol="1270" anchor="ctr" anchorCtr="0">
            <a:noAutofit/>
          </a:bodyPr>
          <a:lstStyle/>
          <a:p>
            <a:pPr lvl="0" algn="ctr"/>
            <a:r>
              <a:rPr lang="es-EC" sz="2000" b="1" dirty="0">
                <a:solidFill>
                  <a:schemeClr val="accent4"/>
                </a:solidFill>
              </a:rPr>
              <a:t>Clasificación de Actividades del Uso del Tiempo para América Latina y el Caribe (CAUTAL)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4770611" y="5364336"/>
            <a:ext cx="2880320" cy="172819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776" tIns="112776" rIns="112776" bIns="112776" numCol="1" spcCol="1270" anchor="ctr" anchorCtr="0">
            <a:noAutofit/>
          </a:bodyPr>
          <a:lstStyle/>
          <a:p>
            <a:pPr algn="ctr"/>
            <a:r>
              <a:rPr lang="es-EC" sz="2000" b="1" dirty="0">
                <a:solidFill>
                  <a:schemeClr val="accent5"/>
                </a:solidFill>
              </a:rPr>
              <a:t>Clasificación de Productos de Cuentas Nacionales (CPCN)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8875067" y="5436344"/>
            <a:ext cx="2664296" cy="16561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776" tIns="112776" rIns="112776" bIns="112776" numCol="1" spcCol="1270" anchor="ctr" anchorCtr="0">
            <a:noAutofit/>
          </a:bodyPr>
          <a:lstStyle/>
          <a:p>
            <a:pPr lvl="0" algn="ctr"/>
            <a:r>
              <a:rPr lang="es-EC" sz="2000" b="1" dirty="0">
                <a:solidFill>
                  <a:schemeClr val="accent1"/>
                </a:solidFill>
              </a:rPr>
              <a:t>Clasificación de Industrias de Cuentas Nacionales (CICN)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424475" y="4093995"/>
            <a:ext cx="1545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¿A partir?</a:t>
            </a:r>
            <a:endParaRPr lang="es-EC" sz="2000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5346675" y="4140200"/>
            <a:ext cx="1656184" cy="406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¿Con qué?</a:t>
            </a:r>
            <a:endParaRPr lang="es-EC" sz="2000" b="1" dirty="0"/>
          </a:p>
        </p:txBody>
      </p:sp>
      <p:sp>
        <p:nvSpPr>
          <p:cNvPr id="30" name="CuadroTexto 29"/>
          <p:cNvSpPr txBox="1"/>
          <p:nvPr/>
        </p:nvSpPr>
        <p:spPr>
          <a:xfrm>
            <a:off x="9585129" y="4172138"/>
            <a:ext cx="1450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/>
              <a:t>¿Con qué?</a:t>
            </a:r>
            <a:endParaRPr lang="es-EC" sz="2000" b="1" dirty="0"/>
          </a:p>
        </p:txBody>
      </p:sp>
      <p:grpSp>
        <p:nvGrpSpPr>
          <p:cNvPr id="8" name="Grupo 7"/>
          <p:cNvGrpSpPr/>
          <p:nvPr/>
        </p:nvGrpSpPr>
        <p:grpSpPr>
          <a:xfrm>
            <a:off x="189912" y="1835944"/>
            <a:ext cx="3237909" cy="2199505"/>
            <a:chOff x="-163854" y="2051968"/>
            <a:chExt cx="3240361" cy="2440157"/>
          </a:xfrm>
        </p:grpSpPr>
        <p:sp>
          <p:nvSpPr>
            <p:cNvPr id="6" name="Rectángulo 5"/>
            <p:cNvSpPr/>
            <p:nvPr/>
          </p:nvSpPr>
          <p:spPr>
            <a:xfrm>
              <a:off x="66682" y="2357570"/>
              <a:ext cx="3009825" cy="2134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776" tIns="112776" rIns="112776" bIns="11277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000" b="1" kern="1200" dirty="0" smtClean="0">
                  <a:solidFill>
                    <a:schemeClr val="bg1"/>
                  </a:solidFill>
                </a:rPr>
                <a:t>Definición de actividades del Trabajo No Remunerado</a:t>
              </a:r>
            </a:p>
          </p:txBody>
        </p:sp>
        <p:sp>
          <p:nvSpPr>
            <p:cNvPr id="31" name="4 Elipse"/>
            <p:cNvSpPr/>
            <p:nvPr/>
          </p:nvSpPr>
          <p:spPr>
            <a:xfrm>
              <a:off x="-163854" y="2051968"/>
              <a:ext cx="656024" cy="6560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sz="3200" b="1" dirty="0"/>
                <a:t>1</a:t>
              </a: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4229655" y="1891192"/>
            <a:ext cx="3277260" cy="2147173"/>
            <a:chOff x="3898563" y="2123976"/>
            <a:chExt cx="3282037" cy="2368149"/>
          </a:xfrm>
        </p:grpSpPr>
        <p:sp>
          <p:nvSpPr>
            <p:cNvPr id="16" name="Rectángulo 15"/>
            <p:cNvSpPr/>
            <p:nvPr/>
          </p:nvSpPr>
          <p:spPr>
            <a:xfrm>
              <a:off x="4170775" y="2357570"/>
              <a:ext cx="3009825" cy="213455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776" tIns="112776" rIns="112776" bIns="11277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000" b="1" kern="1200" dirty="0" smtClean="0">
                  <a:solidFill>
                    <a:schemeClr val="bg1"/>
                  </a:solidFill>
                </a:rPr>
                <a:t>Homologaci</a:t>
              </a:r>
              <a:r>
                <a:rPr lang="es-EC" sz="2000" b="1" dirty="0" smtClean="0">
                  <a:solidFill>
                    <a:schemeClr val="bg1"/>
                  </a:solidFill>
                </a:rPr>
                <a:t>ón de</a:t>
              </a:r>
              <a:r>
                <a:rPr lang="es-EC" sz="2000" b="1" kern="1200" dirty="0" smtClean="0">
                  <a:solidFill>
                    <a:schemeClr val="bg1"/>
                  </a:solidFill>
                </a:rPr>
                <a:t> productos que se vinculan al Trabajo No Remunerado</a:t>
              </a:r>
              <a:endParaRPr lang="es-EC" sz="20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32" name="4 Elipse"/>
            <p:cNvSpPr/>
            <p:nvPr/>
          </p:nvSpPr>
          <p:spPr>
            <a:xfrm>
              <a:off x="3898563" y="2123976"/>
              <a:ext cx="656024" cy="65602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sz="3200" b="1" dirty="0" smtClean="0"/>
                <a:t>2</a:t>
              </a:r>
              <a:endParaRPr lang="es-EC" sz="3200" b="1" dirty="0"/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8354270" y="1894094"/>
            <a:ext cx="3257101" cy="2141355"/>
            <a:chOff x="8075027" y="2123976"/>
            <a:chExt cx="3536345" cy="2376264"/>
          </a:xfrm>
        </p:grpSpPr>
        <p:sp>
          <p:nvSpPr>
            <p:cNvPr id="18" name="Rectángulo 17"/>
            <p:cNvSpPr/>
            <p:nvPr/>
          </p:nvSpPr>
          <p:spPr>
            <a:xfrm>
              <a:off x="8371454" y="2365685"/>
              <a:ext cx="3239918" cy="21345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776" tIns="112776" rIns="112776" bIns="11277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000" b="1" dirty="0" smtClean="0">
                  <a:solidFill>
                    <a:schemeClr val="bg1"/>
                  </a:solidFill>
                </a:rPr>
                <a:t>Homologación  de industrias del Trabajo No Remunerado</a:t>
              </a:r>
              <a:endParaRPr lang="es-EC" sz="20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4 Elipse"/>
            <p:cNvSpPr/>
            <p:nvPr/>
          </p:nvSpPr>
          <p:spPr>
            <a:xfrm>
              <a:off x="8075027" y="2123976"/>
              <a:ext cx="656024" cy="65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C" sz="3200" b="1" dirty="0" smtClean="0"/>
                <a:t>3</a:t>
              </a:r>
              <a:endParaRPr lang="es-EC" sz="3200" b="1" dirty="0"/>
            </a:p>
          </p:txBody>
        </p:sp>
      </p:grpSp>
      <p:sp>
        <p:nvSpPr>
          <p:cNvPr id="25" name="Flecha derecha 2"/>
          <p:cNvSpPr/>
          <p:nvPr/>
        </p:nvSpPr>
        <p:spPr>
          <a:xfrm>
            <a:off x="7656063" y="2758190"/>
            <a:ext cx="930972" cy="66193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9" name="Flecha abajo 42"/>
          <p:cNvSpPr/>
          <p:nvPr/>
        </p:nvSpPr>
        <p:spPr>
          <a:xfrm>
            <a:off x="5840712" y="4644256"/>
            <a:ext cx="658091" cy="614747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3" name="Flecha abajo 42"/>
          <p:cNvSpPr/>
          <p:nvPr/>
        </p:nvSpPr>
        <p:spPr>
          <a:xfrm>
            <a:off x="9945169" y="4716264"/>
            <a:ext cx="658091" cy="614747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3" name="Rectángulo 22"/>
          <p:cNvSpPr/>
          <p:nvPr/>
        </p:nvSpPr>
        <p:spPr>
          <a:xfrm>
            <a:off x="954187" y="7380560"/>
            <a:ext cx="2736304" cy="6677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776" tIns="112776" rIns="112776" bIns="112776" numCol="1" spcCol="1270" anchor="ctr" anchorCtr="0">
            <a:noAutofit/>
          </a:bodyPr>
          <a:lstStyle/>
          <a:p>
            <a:pPr lvl="0" algn="ctr"/>
            <a:r>
              <a:rPr lang="es-EC" sz="2000" b="1" dirty="0" smtClean="0">
                <a:solidFill>
                  <a:schemeClr val="tx1"/>
                </a:solidFill>
              </a:rPr>
              <a:t>Encuestas de Uso del Tiempo</a:t>
            </a:r>
            <a:endParaRPr lang="es-EC" sz="2000" b="1" dirty="0">
              <a:solidFill>
                <a:schemeClr val="tx1"/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4770612" y="7380560"/>
            <a:ext cx="6768752" cy="6677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776" tIns="112776" rIns="112776" bIns="112776" numCol="1" spcCol="1270" anchor="ctr" anchorCtr="0">
            <a:noAutofit/>
          </a:bodyPr>
          <a:lstStyle/>
          <a:p>
            <a:pPr lvl="0" algn="ctr"/>
            <a:r>
              <a:rPr lang="es-EC" sz="2000" b="1" dirty="0" smtClean="0">
                <a:solidFill>
                  <a:schemeClr val="tx1"/>
                </a:solidFill>
              </a:rPr>
              <a:t>Sistema de Cuentas Nacionales (SCN)</a:t>
            </a:r>
            <a:endParaRPr lang="es-EC" sz="2000" b="1" dirty="0">
              <a:solidFill>
                <a:schemeClr val="tx1"/>
              </a:solidFill>
            </a:endParaRPr>
          </a:p>
        </p:txBody>
      </p:sp>
      <p:sp>
        <p:nvSpPr>
          <p:cNvPr id="10" name="Cerrar llave 9"/>
          <p:cNvSpPr/>
          <p:nvPr/>
        </p:nvSpPr>
        <p:spPr>
          <a:xfrm>
            <a:off x="3546475" y="2051968"/>
            <a:ext cx="236886" cy="2144257"/>
          </a:xfrm>
          <a:prstGeom prst="rightBrac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CuadroTexto 10"/>
          <p:cNvSpPr txBox="1"/>
          <p:nvPr/>
        </p:nvSpPr>
        <p:spPr>
          <a:xfrm>
            <a:off x="3690491" y="2123976"/>
            <a:ext cx="492443" cy="20568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EC" sz="2000" b="1" dirty="0" smtClean="0"/>
              <a:t>Transformación</a:t>
            </a:r>
            <a:endParaRPr lang="es-EC" sz="2000" b="1" dirty="0"/>
          </a:p>
        </p:txBody>
      </p:sp>
      <p:sp>
        <p:nvSpPr>
          <p:cNvPr id="34" name="Cerrar llave 33"/>
          <p:cNvSpPr/>
          <p:nvPr/>
        </p:nvSpPr>
        <p:spPr>
          <a:xfrm>
            <a:off x="3834507" y="5092287"/>
            <a:ext cx="236886" cy="2144257"/>
          </a:xfrm>
          <a:prstGeom prst="rightBrac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5" name="CuadroTexto 34"/>
          <p:cNvSpPr txBox="1"/>
          <p:nvPr/>
        </p:nvSpPr>
        <p:spPr>
          <a:xfrm>
            <a:off x="4000589" y="5076304"/>
            <a:ext cx="492443" cy="223010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EC" sz="2000" b="1" dirty="0" smtClean="0"/>
              <a:t>Correspondencia</a:t>
            </a:r>
            <a:endParaRPr lang="es-EC" sz="2000" b="1" dirty="0"/>
          </a:p>
        </p:txBody>
      </p:sp>
      <p:sp>
        <p:nvSpPr>
          <p:cNvPr id="37" name="Flecha derecha 2"/>
          <p:cNvSpPr/>
          <p:nvPr/>
        </p:nvSpPr>
        <p:spPr>
          <a:xfrm>
            <a:off x="7800079" y="5940400"/>
            <a:ext cx="930972" cy="66120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8" name="CuadroTexto 37"/>
          <p:cNvSpPr txBox="1"/>
          <p:nvPr/>
        </p:nvSpPr>
        <p:spPr>
          <a:xfrm>
            <a:off x="194618" y="5213794"/>
            <a:ext cx="492443" cy="184963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s-EC" sz="2000" b="1" dirty="0" smtClean="0"/>
              <a:t>Clasificador</a:t>
            </a:r>
            <a:endParaRPr lang="es-EC" sz="2000" b="1" dirty="0"/>
          </a:p>
        </p:txBody>
      </p:sp>
      <p:sp>
        <p:nvSpPr>
          <p:cNvPr id="39" name="CuadroTexto 38"/>
          <p:cNvSpPr txBox="1"/>
          <p:nvPr/>
        </p:nvSpPr>
        <p:spPr>
          <a:xfrm>
            <a:off x="264885" y="7306412"/>
            <a:ext cx="492443" cy="101025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vert="vert270" wrap="square" rtlCol="0" anchor="ctr">
            <a:spAutoFit/>
          </a:bodyPr>
          <a:lstStyle/>
          <a:p>
            <a:pPr algn="ctr"/>
            <a:r>
              <a:rPr lang="es-EC" sz="2000" b="1" dirty="0" smtClean="0"/>
              <a:t>Fuente</a:t>
            </a:r>
            <a:endParaRPr lang="es-EC" sz="2000" b="1" dirty="0"/>
          </a:p>
        </p:txBody>
      </p:sp>
    </p:spTree>
    <p:extLst>
      <p:ext uri="{BB962C8B-B14F-4D97-AF65-F5344CB8AC3E}">
        <p14:creationId xmlns:p14="http://schemas.microsoft.com/office/powerpoint/2010/main" val="124651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29915" y="1259880"/>
            <a:ext cx="10061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3200" b="1" dirty="0" smtClean="0"/>
              <a:t>2. </a:t>
            </a:r>
            <a:r>
              <a:rPr lang="es-EC" sz="3200" b="1" dirty="0"/>
              <a:t>Cálculo de la Producción del Trabajo No Remunerado</a:t>
            </a:r>
            <a:endParaRPr lang="es-EC" sz="3200" dirty="0"/>
          </a:p>
          <a:p>
            <a:pPr lvl="0" algn="ctr"/>
            <a:endParaRPr lang="es-EC" sz="3200" dirty="0"/>
          </a:p>
        </p:txBody>
      </p:sp>
      <p:grpSp>
        <p:nvGrpSpPr>
          <p:cNvPr id="45" name="Grupo 44"/>
          <p:cNvGrpSpPr/>
          <p:nvPr/>
        </p:nvGrpSpPr>
        <p:grpSpPr>
          <a:xfrm>
            <a:off x="1291253" y="2567422"/>
            <a:ext cx="10099204" cy="4835387"/>
            <a:chOff x="79508" y="2628032"/>
            <a:chExt cx="11377265" cy="5472608"/>
          </a:xfrm>
        </p:grpSpPr>
        <p:grpSp>
          <p:nvGrpSpPr>
            <p:cNvPr id="35" name="Grupo 34"/>
            <p:cNvGrpSpPr/>
            <p:nvPr/>
          </p:nvGrpSpPr>
          <p:grpSpPr>
            <a:xfrm>
              <a:off x="90091" y="2628032"/>
              <a:ext cx="11366682" cy="2142670"/>
              <a:chOff x="306115" y="2931519"/>
              <a:chExt cx="11366682" cy="2142670"/>
            </a:xfrm>
          </p:grpSpPr>
          <p:grpSp>
            <p:nvGrpSpPr>
              <p:cNvPr id="29" name="Grupo 28"/>
              <p:cNvGrpSpPr/>
              <p:nvPr/>
            </p:nvGrpSpPr>
            <p:grpSpPr>
              <a:xfrm>
                <a:off x="306115" y="2931519"/>
                <a:ext cx="11366682" cy="2142670"/>
                <a:chOff x="237714" y="3858852"/>
                <a:chExt cx="8842862" cy="1514714"/>
              </a:xfrm>
            </p:grpSpPr>
            <p:sp>
              <p:nvSpPr>
                <p:cNvPr id="6" name="Forma libre 5"/>
                <p:cNvSpPr/>
                <p:nvPr/>
              </p:nvSpPr>
              <p:spPr>
                <a:xfrm>
                  <a:off x="237714" y="3858852"/>
                  <a:ext cx="2402352" cy="1508977"/>
                </a:xfrm>
                <a:custGeom>
                  <a:avLst/>
                  <a:gdLst>
                    <a:gd name="connsiteX0" fmla="*/ 0 w 2402352"/>
                    <a:gd name="connsiteY0" fmla="*/ 150898 h 1508977"/>
                    <a:gd name="connsiteX1" fmla="*/ 150898 w 2402352"/>
                    <a:gd name="connsiteY1" fmla="*/ 0 h 1508977"/>
                    <a:gd name="connsiteX2" fmla="*/ 2251454 w 2402352"/>
                    <a:gd name="connsiteY2" fmla="*/ 0 h 1508977"/>
                    <a:gd name="connsiteX3" fmla="*/ 2402352 w 2402352"/>
                    <a:gd name="connsiteY3" fmla="*/ 150898 h 1508977"/>
                    <a:gd name="connsiteX4" fmla="*/ 2402352 w 2402352"/>
                    <a:gd name="connsiteY4" fmla="*/ 1358079 h 1508977"/>
                    <a:gd name="connsiteX5" fmla="*/ 2251454 w 2402352"/>
                    <a:gd name="connsiteY5" fmla="*/ 1508977 h 1508977"/>
                    <a:gd name="connsiteX6" fmla="*/ 150898 w 2402352"/>
                    <a:gd name="connsiteY6" fmla="*/ 1508977 h 1508977"/>
                    <a:gd name="connsiteX7" fmla="*/ 0 w 2402352"/>
                    <a:gd name="connsiteY7" fmla="*/ 1358079 h 1508977"/>
                    <a:gd name="connsiteX8" fmla="*/ 0 w 2402352"/>
                    <a:gd name="connsiteY8" fmla="*/ 150898 h 150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02352" h="1508977">
                      <a:moveTo>
                        <a:pt x="0" y="150898"/>
                      </a:moveTo>
                      <a:cubicBezTo>
                        <a:pt x="0" y="67559"/>
                        <a:pt x="67559" y="0"/>
                        <a:pt x="150898" y="0"/>
                      </a:cubicBezTo>
                      <a:lnTo>
                        <a:pt x="2251454" y="0"/>
                      </a:lnTo>
                      <a:cubicBezTo>
                        <a:pt x="2334793" y="0"/>
                        <a:pt x="2402352" y="67559"/>
                        <a:pt x="2402352" y="150898"/>
                      </a:cubicBezTo>
                      <a:lnTo>
                        <a:pt x="2402352" y="1358079"/>
                      </a:lnTo>
                      <a:cubicBezTo>
                        <a:pt x="2402352" y="1441418"/>
                        <a:pt x="2334793" y="1508977"/>
                        <a:pt x="2251454" y="1508977"/>
                      </a:cubicBezTo>
                      <a:lnTo>
                        <a:pt x="150898" y="1508977"/>
                      </a:lnTo>
                      <a:cubicBezTo>
                        <a:pt x="67559" y="1508977"/>
                        <a:pt x="0" y="1441418"/>
                        <a:pt x="0" y="1358079"/>
                      </a:cubicBezTo>
                      <a:lnTo>
                        <a:pt x="0" y="15089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12776" tIns="112776" rIns="112776" bIns="112776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s-EC" sz="2400" b="1" kern="1200" dirty="0" smtClean="0">
                      <a:solidFill>
                        <a:schemeClr val="bg1"/>
                      </a:solidFill>
                    </a:rPr>
                    <a:t>Tiempo</a:t>
                  </a:r>
                </a:p>
              </p:txBody>
            </p:sp>
            <p:sp>
              <p:nvSpPr>
                <p:cNvPr id="16" name="Forma libre 15"/>
                <p:cNvSpPr/>
                <p:nvPr/>
              </p:nvSpPr>
              <p:spPr>
                <a:xfrm>
                  <a:off x="3429087" y="3858852"/>
                  <a:ext cx="2402352" cy="1508977"/>
                </a:xfrm>
                <a:custGeom>
                  <a:avLst/>
                  <a:gdLst>
                    <a:gd name="connsiteX0" fmla="*/ 0 w 2402352"/>
                    <a:gd name="connsiteY0" fmla="*/ 150898 h 1508977"/>
                    <a:gd name="connsiteX1" fmla="*/ 150898 w 2402352"/>
                    <a:gd name="connsiteY1" fmla="*/ 0 h 1508977"/>
                    <a:gd name="connsiteX2" fmla="*/ 2251454 w 2402352"/>
                    <a:gd name="connsiteY2" fmla="*/ 0 h 1508977"/>
                    <a:gd name="connsiteX3" fmla="*/ 2402352 w 2402352"/>
                    <a:gd name="connsiteY3" fmla="*/ 150898 h 1508977"/>
                    <a:gd name="connsiteX4" fmla="*/ 2402352 w 2402352"/>
                    <a:gd name="connsiteY4" fmla="*/ 1358079 h 1508977"/>
                    <a:gd name="connsiteX5" fmla="*/ 2251454 w 2402352"/>
                    <a:gd name="connsiteY5" fmla="*/ 1508977 h 1508977"/>
                    <a:gd name="connsiteX6" fmla="*/ 150898 w 2402352"/>
                    <a:gd name="connsiteY6" fmla="*/ 1508977 h 1508977"/>
                    <a:gd name="connsiteX7" fmla="*/ 0 w 2402352"/>
                    <a:gd name="connsiteY7" fmla="*/ 1358079 h 1508977"/>
                    <a:gd name="connsiteX8" fmla="*/ 0 w 2402352"/>
                    <a:gd name="connsiteY8" fmla="*/ 150898 h 150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02352" h="1508977">
                      <a:moveTo>
                        <a:pt x="0" y="150898"/>
                      </a:moveTo>
                      <a:cubicBezTo>
                        <a:pt x="0" y="67559"/>
                        <a:pt x="67559" y="0"/>
                        <a:pt x="150898" y="0"/>
                      </a:cubicBezTo>
                      <a:lnTo>
                        <a:pt x="2251454" y="0"/>
                      </a:lnTo>
                      <a:cubicBezTo>
                        <a:pt x="2334793" y="0"/>
                        <a:pt x="2402352" y="67559"/>
                        <a:pt x="2402352" y="150898"/>
                      </a:cubicBezTo>
                      <a:lnTo>
                        <a:pt x="2402352" y="1358079"/>
                      </a:lnTo>
                      <a:cubicBezTo>
                        <a:pt x="2402352" y="1441418"/>
                        <a:pt x="2334793" y="1508977"/>
                        <a:pt x="2251454" y="1508977"/>
                      </a:cubicBezTo>
                      <a:lnTo>
                        <a:pt x="150898" y="1508977"/>
                      </a:lnTo>
                      <a:cubicBezTo>
                        <a:pt x="67559" y="1508977"/>
                        <a:pt x="0" y="1441418"/>
                        <a:pt x="0" y="1358079"/>
                      </a:cubicBezTo>
                      <a:lnTo>
                        <a:pt x="0" y="15089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12776" tIns="112776" rIns="112776" bIns="112776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s-EC" sz="2400" b="1" kern="1200" dirty="0" smtClean="0">
                      <a:solidFill>
                        <a:schemeClr val="bg1"/>
                      </a:solidFill>
                    </a:rPr>
                    <a:t>Remuneraciones promedio</a:t>
                  </a:r>
                  <a:endParaRPr lang="es-EC" sz="2400" b="1" kern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Forma libre 17"/>
                <p:cNvSpPr/>
                <p:nvPr/>
              </p:nvSpPr>
              <p:spPr>
                <a:xfrm>
                  <a:off x="6494571" y="3864589"/>
                  <a:ext cx="2586005" cy="1508977"/>
                </a:xfrm>
                <a:custGeom>
                  <a:avLst/>
                  <a:gdLst>
                    <a:gd name="connsiteX0" fmla="*/ 0 w 2402352"/>
                    <a:gd name="connsiteY0" fmla="*/ 150898 h 1508977"/>
                    <a:gd name="connsiteX1" fmla="*/ 150898 w 2402352"/>
                    <a:gd name="connsiteY1" fmla="*/ 0 h 1508977"/>
                    <a:gd name="connsiteX2" fmla="*/ 2251454 w 2402352"/>
                    <a:gd name="connsiteY2" fmla="*/ 0 h 1508977"/>
                    <a:gd name="connsiteX3" fmla="*/ 2402352 w 2402352"/>
                    <a:gd name="connsiteY3" fmla="*/ 150898 h 1508977"/>
                    <a:gd name="connsiteX4" fmla="*/ 2402352 w 2402352"/>
                    <a:gd name="connsiteY4" fmla="*/ 1358079 h 1508977"/>
                    <a:gd name="connsiteX5" fmla="*/ 2251454 w 2402352"/>
                    <a:gd name="connsiteY5" fmla="*/ 1508977 h 1508977"/>
                    <a:gd name="connsiteX6" fmla="*/ 150898 w 2402352"/>
                    <a:gd name="connsiteY6" fmla="*/ 1508977 h 1508977"/>
                    <a:gd name="connsiteX7" fmla="*/ 0 w 2402352"/>
                    <a:gd name="connsiteY7" fmla="*/ 1358079 h 1508977"/>
                    <a:gd name="connsiteX8" fmla="*/ 0 w 2402352"/>
                    <a:gd name="connsiteY8" fmla="*/ 150898 h 150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02352" h="1508977">
                      <a:moveTo>
                        <a:pt x="0" y="150898"/>
                      </a:moveTo>
                      <a:cubicBezTo>
                        <a:pt x="0" y="67559"/>
                        <a:pt x="67559" y="0"/>
                        <a:pt x="150898" y="0"/>
                      </a:cubicBezTo>
                      <a:lnTo>
                        <a:pt x="2251454" y="0"/>
                      </a:lnTo>
                      <a:cubicBezTo>
                        <a:pt x="2334793" y="0"/>
                        <a:pt x="2402352" y="67559"/>
                        <a:pt x="2402352" y="150898"/>
                      </a:cubicBezTo>
                      <a:lnTo>
                        <a:pt x="2402352" y="1358079"/>
                      </a:lnTo>
                      <a:cubicBezTo>
                        <a:pt x="2402352" y="1441418"/>
                        <a:pt x="2334793" y="1508977"/>
                        <a:pt x="2251454" y="1508977"/>
                      </a:cubicBezTo>
                      <a:lnTo>
                        <a:pt x="150898" y="1508977"/>
                      </a:lnTo>
                      <a:cubicBezTo>
                        <a:pt x="67559" y="1508977"/>
                        <a:pt x="0" y="1441418"/>
                        <a:pt x="0" y="1358079"/>
                      </a:cubicBezTo>
                      <a:lnTo>
                        <a:pt x="0" y="15089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12776" tIns="112776" rIns="112776" bIns="112776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s-EC" sz="2400" b="1" dirty="0" smtClean="0">
                      <a:solidFill>
                        <a:schemeClr val="bg1"/>
                      </a:solidFill>
                    </a:rPr>
                    <a:t>Producción</a:t>
                  </a:r>
                </a:p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s-EC" sz="2400" b="1" dirty="0" smtClean="0">
                      <a:solidFill>
                        <a:schemeClr val="bg1"/>
                      </a:solidFill>
                    </a:rPr>
                    <a:t>(Valor económico)</a:t>
                  </a:r>
                  <a:endParaRPr lang="es-EC" sz="2400" b="1" kern="12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3" name="Multiplicar 32"/>
              <p:cNvSpPr/>
              <p:nvPr/>
            </p:nvSpPr>
            <p:spPr>
              <a:xfrm>
                <a:off x="3463884" y="3492128"/>
                <a:ext cx="918183" cy="850756"/>
              </a:xfrm>
              <a:prstGeom prst="mathMultiply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sz="2400" b="1"/>
              </a:p>
            </p:txBody>
          </p:sp>
          <p:sp>
            <p:nvSpPr>
              <p:cNvPr id="34" name="Igual que 33"/>
              <p:cNvSpPr/>
              <p:nvPr/>
            </p:nvSpPr>
            <p:spPr>
              <a:xfrm>
                <a:off x="7640348" y="3721492"/>
                <a:ext cx="576064" cy="562724"/>
              </a:xfrm>
              <a:prstGeom prst="mathEqual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sz="2400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upo 36"/>
            <p:cNvGrpSpPr/>
            <p:nvPr/>
          </p:nvGrpSpPr>
          <p:grpSpPr>
            <a:xfrm>
              <a:off x="79508" y="5966085"/>
              <a:ext cx="7059024" cy="2134555"/>
              <a:chOff x="237714" y="3858852"/>
              <a:chExt cx="5491662" cy="1508977"/>
            </a:xfrm>
          </p:grpSpPr>
          <p:sp>
            <p:nvSpPr>
              <p:cNvPr id="40" name="Forma libre 39"/>
              <p:cNvSpPr/>
              <p:nvPr/>
            </p:nvSpPr>
            <p:spPr>
              <a:xfrm>
                <a:off x="237714" y="3858852"/>
                <a:ext cx="2402352" cy="1508977"/>
              </a:xfrm>
              <a:custGeom>
                <a:avLst/>
                <a:gdLst>
                  <a:gd name="connsiteX0" fmla="*/ 0 w 2402352"/>
                  <a:gd name="connsiteY0" fmla="*/ 150898 h 1508977"/>
                  <a:gd name="connsiteX1" fmla="*/ 150898 w 2402352"/>
                  <a:gd name="connsiteY1" fmla="*/ 0 h 1508977"/>
                  <a:gd name="connsiteX2" fmla="*/ 2251454 w 2402352"/>
                  <a:gd name="connsiteY2" fmla="*/ 0 h 1508977"/>
                  <a:gd name="connsiteX3" fmla="*/ 2402352 w 2402352"/>
                  <a:gd name="connsiteY3" fmla="*/ 150898 h 1508977"/>
                  <a:gd name="connsiteX4" fmla="*/ 2402352 w 2402352"/>
                  <a:gd name="connsiteY4" fmla="*/ 1358079 h 1508977"/>
                  <a:gd name="connsiteX5" fmla="*/ 2251454 w 2402352"/>
                  <a:gd name="connsiteY5" fmla="*/ 1508977 h 1508977"/>
                  <a:gd name="connsiteX6" fmla="*/ 150898 w 2402352"/>
                  <a:gd name="connsiteY6" fmla="*/ 1508977 h 1508977"/>
                  <a:gd name="connsiteX7" fmla="*/ 0 w 2402352"/>
                  <a:gd name="connsiteY7" fmla="*/ 1358079 h 1508977"/>
                  <a:gd name="connsiteX8" fmla="*/ 0 w 2402352"/>
                  <a:gd name="connsiteY8" fmla="*/ 150898 h 150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02352" h="1508977">
                    <a:moveTo>
                      <a:pt x="0" y="150898"/>
                    </a:moveTo>
                    <a:cubicBezTo>
                      <a:pt x="0" y="67559"/>
                      <a:pt x="67559" y="0"/>
                      <a:pt x="150898" y="0"/>
                    </a:cubicBezTo>
                    <a:lnTo>
                      <a:pt x="2251454" y="0"/>
                    </a:lnTo>
                    <a:cubicBezTo>
                      <a:pt x="2334793" y="0"/>
                      <a:pt x="2402352" y="67559"/>
                      <a:pt x="2402352" y="150898"/>
                    </a:cubicBezTo>
                    <a:lnTo>
                      <a:pt x="2402352" y="1358079"/>
                    </a:lnTo>
                    <a:cubicBezTo>
                      <a:pt x="2402352" y="1441418"/>
                      <a:pt x="2334793" y="1508977"/>
                      <a:pt x="2251454" y="1508977"/>
                    </a:cubicBezTo>
                    <a:lnTo>
                      <a:pt x="150898" y="1508977"/>
                    </a:lnTo>
                    <a:cubicBezTo>
                      <a:pt x="67559" y="1508977"/>
                      <a:pt x="0" y="1441418"/>
                      <a:pt x="0" y="1358079"/>
                    </a:cubicBezTo>
                    <a:lnTo>
                      <a:pt x="0" y="15089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2776" tIns="112776" rIns="112776" bIns="11277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C" sz="2400" b="1" kern="1200" dirty="0" smtClean="0">
                    <a:solidFill>
                      <a:schemeClr val="bg1"/>
                    </a:solidFill>
                  </a:rPr>
                  <a:t>Encuestas de Uso de Tiempo</a:t>
                </a:r>
              </a:p>
            </p:txBody>
          </p:sp>
          <p:sp>
            <p:nvSpPr>
              <p:cNvPr id="41" name="Forma libre 40"/>
              <p:cNvSpPr/>
              <p:nvPr/>
            </p:nvSpPr>
            <p:spPr>
              <a:xfrm>
                <a:off x="3327024" y="3858852"/>
                <a:ext cx="2402352" cy="1508977"/>
              </a:xfrm>
              <a:custGeom>
                <a:avLst/>
                <a:gdLst>
                  <a:gd name="connsiteX0" fmla="*/ 0 w 2402352"/>
                  <a:gd name="connsiteY0" fmla="*/ 150898 h 1508977"/>
                  <a:gd name="connsiteX1" fmla="*/ 150898 w 2402352"/>
                  <a:gd name="connsiteY1" fmla="*/ 0 h 1508977"/>
                  <a:gd name="connsiteX2" fmla="*/ 2251454 w 2402352"/>
                  <a:gd name="connsiteY2" fmla="*/ 0 h 1508977"/>
                  <a:gd name="connsiteX3" fmla="*/ 2402352 w 2402352"/>
                  <a:gd name="connsiteY3" fmla="*/ 150898 h 1508977"/>
                  <a:gd name="connsiteX4" fmla="*/ 2402352 w 2402352"/>
                  <a:gd name="connsiteY4" fmla="*/ 1358079 h 1508977"/>
                  <a:gd name="connsiteX5" fmla="*/ 2251454 w 2402352"/>
                  <a:gd name="connsiteY5" fmla="*/ 1508977 h 1508977"/>
                  <a:gd name="connsiteX6" fmla="*/ 150898 w 2402352"/>
                  <a:gd name="connsiteY6" fmla="*/ 1508977 h 1508977"/>
                  <a:gd name="connsiteX7" fmla="*/ 0 w 2402352"/>
                  <a:gd name="connsiteY7" fmla="*/ 1358079 h 1508977"/>
                  <a:gd name="connsiteX8" fmla="*/ 0 w 2402352"/>
                  <a:gd name="connsiteY8" fmla="*/ 150898 h 150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02352" h="1508977">
                    <a:moveTo>
                      <a:pt x="0" y="150898"/>
                    </a:moveTo>
                    <a:cubicBezTo>
                      <a:pt x="0" y="67559"/>
                      <a:pt x="67559" y="0"/>
                      <a:pt x="150898" y="0"/>
                    </a:cubicBezTo>
                    <a:lnTo>
                      <a:pt x="2251454" y="0"/>
                    </a:lnTo>
                    <a:cubicBezTo>
                      <a:pt x="2334793" y="0"/>
                      <a:pt x="2402352" y="67559"/>
                      <a:pt x="2402352" y="150898"/>
                    </a:cubicBezTo>
                    <a:lnTo>
                      <a:pt x="2402352" y="1358079"/>
                    </a:lnTo>
                    <a:cubicBezTo>
                      <a:pt x="2402352" y="1441418"/>
                      <a:pt x="2334793" y="1508977"/>
                      <a:pt x="2251454" y="1508977"/>
                    </a:cubicBezTo>
                    <a:lnTo>
                      <a:pt x="150898" y="1508977"/>
                    </a:lnTo>
                    <a:cubicBezTo>
                      <a:pt x="67559" y="1508977"/>
                      <a:pt x="0" y="1441418"/>
                      <a:pt x="0" y="1358079"/>
                    </a:cubicBezTo>
                    <a:lnTo>
                      <a:pt x="0" y="15089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2776" tIns="112776" rIns="112776" bIns="112776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C" sz="2400" b="1" kern="1200" dirty="0" smtClean="0">
                    <a:solidFill>
                      <a:schemeClr val="bg1"/>
                    </a:solidFill>
                  </a:rPr>
                  <a:t>Tablas de Oferta – Utilización (Cuentas Nacionales) </a:t>
                </a:r>
                <a:endParaRPr lang="es-EC" sz="2400" b="1" kern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Flecha abajo 42"/>
            <p:cNvSpPr/>
            <p:nvPr/>
          </p:nvSpPr>
          <p:spPr>
            <a:xfrm>
              <a:off x="1087620" y="4860280"/>
              <a:ext cx="936104" cy="1025682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2400" b="1"/>
            </a:p>
          </p:txBody>
        </p:sp>
        <p:sp>
          <p:nvSpPr>
            <p:cNvPr id="44" name="Flecha abajo 43"/>
            <p:cNvSpPr/>
            <p:nvPr/>
          </p:nvSpPr>
          <p:spPr>
            <a:xfrm>
              <a:off x="5192076" y="4860280"/>
              <a:ext cx="936104" cy="1025682"/>
            </a:xfrm>
            <a:prstGeom prst="down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2400" b="1"/>
            </a:p>
          </p:txBody>
        </p:sp>
      </p:grpSp>
      <p:sp>
        <p:nvSpPr>
          <p:cNvPr id="49" name="CuadroTexto 48"/>
          <p:cNvSpPr txBox="1"/>
          <p:nvPr/>
        </p:nvSpPr>
        <p:spPr>
          <a:xfrm>
            <a:off x="522139" y="2700040"/>
            <a:ext cx="492443" cy="176820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s-EC" sz="2000" dirty="0" smtClean="0"/>
              <a:t>Valoración</a:t>
            </a:r>
            <a:endParaRPr lang="es-EC" sz="2000" dirty="0"/>
          </a:p>
        </p:txBody>
      </p:sp>
      <p:sp>
        <p:nvSpPr>
          <p:cNvPr id="50" name="CuadroTexto 49"/>
          <p:cNvSpPr txBox="1"/>
          <p:nvPr/>
        </p:nvSpPr>
        <p:spPr>
          <a:xfrm>
            <a:off x="583694" y="5836394"/>
            <a:ext cx="492443" cy="1368152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vert="vert270" wrap="square" rtlCol="0" anchor="ctr">
            <a:spAutoFit/>
          </a:bodyPr>
          <a:lstStyle/>
          <a:p>
            <a:pPr algn="ctr"/>
            <a:r>
              <a:rPr lang="es-EC" sz="2000" dirty="0" smtClean="0"/>
              <a:t> Fuente</a:t>
            </a:r>
            <a:endParaRPr lang="es-EC" sz="2000" dirty="0"/>
          </a:p>
        </p:txBody>
      </p:sp>
    </p:spTree>
    <p:extLst>
      <p:ext uri="{BB962C8B-B14F-4D97-AF65-F5344CB8AC3E}">
        <p14:creationId xmlns:p14="http://schemas.microsoft.com/office/powerpoint/2010/main" val="12891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769645" y="1227970"/>
            <a:ext cx="10168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C" sz="3600" b="1" dirty="0"/>
              <a:t>3. </a:t>
            </a:r>
            <a:r>
              <a:rPr lang="es-EC" sz="3600" b="1" dirty="0" smtClean="0"/>
              <a:t>Métodos de valoración de la remuneraciones</a:t>
            </a:r>
            <a:endParaRPr lang="es-EC" sz="3600" dirty="0"/>
          </a:p>
        </p:txBody>
      </p:sp>
      <p:grpSp>
        <p:nvGrpSpPr>
          <p:cNvPr id="30" name="Grupo 29"/>
          <p:cNvGrpSpPr/>
          <p:nvPr/>
        </p:nvGrpSpPr>
        <p:grpSpPr>
          <a:xfrm>
            <a:off x="1458243" y="2332573"/>
            <a:ext cx="8640960" cy="2158976"/>
            <a:chOff x="1170693" y="2165558"/>
            <a:chExt cx="9556669" cy="2387769"/>
          </a:xfrm>
        </p:grpSpPr>
        <p:sp>
          <p:nvSpPr>
            <p:cNvPr id="7" name="Forma libre 6"/>
            <p:cNvSpPr/>
            <p:nvPr/>
          </p:nvSpPr>
          <p:spPr>
            <a:xfrm>
              <a:off x="5764938" y="2844056"/>
              <a:ext cx="3073214" cy="5040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2553"/>
                  </a:lnTo>
                  <a:lnTo>
                    <a:pt x="3486569" y="302553"/>
                  </a:lnTo>
                  <a:lnTo>
                    <a:pt x="3486569" y="605107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orma libre 10"/>
            <p:cNvSpPr/>
            <p:nvPr/>
          </p:nvSpPr>
          <p:spPr>
            <a:xfrm>
              <a:off x="2147585" y="2844057"/>
              <a:ext cx="2343132" cy="6051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486569" y="0"/>
                  </a:moveTo>
                  <a:lnTo>
                    <a:pt x="3486569" y="302553"/>
                  </a:lnTo>
                  <a:lnTo>
                    <a:pt x="0" y="302553"/>
                  </a:lnTo>
                  <a:lnTo>
                    <a:pt x="0" y="605107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orma libre 11"/>
            <p:cNvSpPr/>
            <p:nvPr/>
          </p:nvSpPr>
          <p:spPr>
            <a:xfrm>
              <a:off x="3878416" y="2165558"/>
              <a:ext cx="4433274" cy="843089"/>
            </a:xfrm>
            <a:custGeom>
              <a:avLst/>
              <a:gdLst>
                <a:gd name="connsiteX0" fmla="*/ 0 w 4433274"/>
                <a:gd name="connsiteY0" fmla="*/ 0 h 1440731"/>
                <a:gd name="connsiteX1" fmla="*/ 4433274 w 4433274"/>
                <a:gd name="connsiteY1" fmla="*/ 0 h 1440731"/>
                <a:gd name="connsiteX2" fmla="*/ 4433274 w 4433274"/>
                <a:gd name="connsiteY2" fmla="*/ 1440731 h 1440731"/>
                <a:gd name="connsiteX3" fmla="*/ 0 w 4433274"/>
                <a:gd name="connsiteY3" fmla="*/ 1440731 h 1440731"/>
                <a:gd name="connsiteX4" fmla="*/ 0 w 4433274"/>
                <a:gd name="connsiteY4" fmla="*/ 0 h 14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74" h="1440731">
                  <a:moveTo>
                    <a:pt x="0" y="0"/>
                  </a:moveTo>
                  <a:lnTo>
                    <a:pt x="4433274" y="0"/>
                  </a:lnTo>
                  <a:lnTo>
                    <a:pt x="4433274" y="1440731"/>
                  </a:lnTo>
                  <a:lnTo>
                    <a:pt x="0" y="1440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3200" b="1" kern="1200" dirty="0" smtClean="0">
                  <a:solidFill>
                    <a:schemeClr val="tx1"/>
                  </a:solidFill>
                </a:rPr>
                <a:t>Costos de producción</a:t>
              </a:r>
              <a:endParaRPr lang="es-EC" sz="32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Forma libre 18"/>
            <p:cNvSpPr/>
            <p:nvPr/>
          </p:nvSpPr>
          <p:spPr>
            <a:xfrm>
              <a:off x="1170693" y="3467388"/>
              <a:ext cx="2376264" cy="1025694"/>
            </a:xfrm>
            <a:custGeom>
              <a:avLst/>
              <a:gdLst>
                <a:gd name="connsiteX0" fmla="*/ 0 w 4433274"/>
                <a:gd name="connsiteY0" fmla="*/ 0 h 1440731"/>
                <a:gd name="connsiteX1" fmla="*/ 4433274 w 4433274"/>
                <a:gd name="connsiteY1" fmla="*/ 0 h 1440731"/>
                <a:gd name="connsiteX2" fmla="*/ 4433274 w 4433274"/>
                <a:gd name="connsiteY2" fmla="*/ 1440731 h 1440731"/>
                <a:gd name="connsiteX3" fmla="*/ 0 w 4433274"/>
                <a:gd name="connsiteY3" fmla="*/ 1440731 h 1440731"/>
                <a:gd name="connsiteX4" fmla="*/ 0 w 4433274"/>
                <a:gd name="connsiteY4" fmla="*/ 0 h 14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74" h="1440731">
                  <a:moveTo>
                    <a:pt x="0" y="0"/>
                  </a:moveTo>
                  <a:lnTo>
                    <a:pt x="4433274" y="0"/>
                  </a:lnTo>
                  <a:lnTo>
                    <a:pt x="4433274" y="1440731"/>
                  </a:lnTo>
                  <a:lnTo>
                    <a:pt x="0" y="1440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400" b="1" kern="1200" dirty="0" smtClean="0">
                  <a:solidFill>
                    <a:schemeClr val="tx1"/>
                  </a:solidFill>
                </a:rPr>
                <a:t>Costos de oportunidad</a:t>
              </a:r>
              <a:endParaRPr lang="es-EC" sz="24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Forma libre 19"/>
            <p:cNvSpPr/>
            <p:nvPr/>
          </p:nvSpPr>
          <p:spPr>
            <a:xfrm>
              <a:off x="8351098" y="3527633"/>
              <a:ext cx="2376264" cy="1025694"/>
            </a:xfrm>
            <a:custGeom>
              <a:avLst/>
              <a:gdLst>
                <a:gd name="connsiteX0" fmla="*/ 0 w 4433274"/>
                <a:gd name="connsiteY0" fmla="*/ 0 h 1440731"/>
                <a:gd name="connsiteX1" fmla="*/ 4433274 w 4433274"/>
                <a:gd name="connsiteY1" fmla="*/ 0 h 1440731"/>
                <a:gd name="connsiteX2" fmla="*/ 4433274 w 4433274"/>
                <a:gd name="connsiteY2" fmla="*/ 1440731 h 1440731"/>
                <a:gd name="connsiteX3" fmla="*/ 0 w 4433274"/>
                <a:gd name="connsiteY3" fmla="*/ 1440731 h 1440731"/>
                <a:gd name="connsiteX4" fmla="*/ 0 w 4433274"/>
                <a:gd name="connsiteY4" fmla="*/ 0 h 144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274" h="1440731">
                  <a:moveTo>
                    <a:pt x="0" y="0"/>
                  </a:moveTo>
                  <a:lnTo>
                    <a:pt x="4433274" y="0"/>
                  </a:lnTo>
                  <a:lnTo>
                    <a:pt x="4433274" y="1440731"/>
                  </a:lnTo>
                  <a:lnTo>
                    <a:pt x="0" y="1440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400" b="1" kern="1200" dirty="0" smtClean="0">
                  <a:solidFill>
                    <a:schemeClr val="tx1"/>
                  </a:solidFill>
                </a:rPr>
                <a:t>Costos de reemplazo</a:t>
              </a:r>
              <a:endParaRPr lang="es-EC" sz="24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1" name="Rectángulo 30"/>
          <p:cNvSpPr/>
          <p:nvPr/>
        </p:nvSpPr>
        <p:spPr>
          <a:xfrm>
            <a:off x="7362899" y="3420120"/>
            <a:ext cx="3240360" cy="1389215"/>
          </a:xfrm>
          <a:prstGeom prst="rect">
            <a:avLst/>
          </a:prstGeom>
          <a:noFill/>
          <a:ln w="476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accent4"/>
              </a:solidFill>
            </a:endParaRPr>
          </a:p>
        </p:txBody>
      </p:sp>
      <p:sp>
        <p:nvSpPr>
          <p:cNvPr id="56" name="Rectángulo 55"/>
          <p:cNvSpPr/>
          <p:nvPr/>
        </p:nvSpPr>
        <p:spPr>
          <a:xfrm>
            <a:off x="0" y="3204096"/>
            <a:ext cx="11179323" cy="2469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26" name="Grupo 25"/>
          <p:cNvGrpSpPr/>
          <p:nvPr/>
        </p:nvGrpSpPr>
        <p:grpSpPr>
          <a:xfrm>
            <a:off x="1026195" y="3204096"/>
            <a:ext cx="9041251" cy="4430937"/>
            <a:chOff x="455234" y="2294130"/>
            <a:chExt cx="9999380" cy="4900496"/>
          </a:xfrm>
        </p:grpSpPr>
        <p:grpSp>
          <p:nvGrpSpPr>
            <p:cNvPr id="27" name="Grupo 26"/>
            <p:cNvGrpSpPr/>
            <p:nvPr/>
          </p:nvGrpSpPr>
          <p:grpSpPr>
            <a:xfrm>
              <a:off x="455234" y="2294130"/>
              <a:ext cx="9999380" cy="4900496"/>
              <a:chOff x="455234" y="2294130"/>
              <a:chExt cx="9999380" cy="4900496"/>
            </a:xfrm>
          </p:grpSpPr>
          <p:sp>
            <p:nvSpPr>
              <p:cNvPr id="33" name="Forma libre 32"/>
              <p:cNvSpPr/>
              <p:nvPr/>
            </p:nvSpPr>
            <p:spPr>
              <a:xfrm>
                <a:off x="5755918" y="3128674"/>
                <a:ext cx="3486569" cy="60510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02553"/>
                    </a:lnTo>
                    <a:lnTo>
                      <a:pt x="3486569" y="302553"/>
                    </a:lnTo>
                    <a:lnTo>
                      <a:pt x="3486569" y="605107"/>
                    </a:lnTo>
                  </a:path>
                </a:pathLst>
              </a:custGeom>
              <a:noFill/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Forma libre 33"/>
              <p:cNvSpPr/>
              <p:nvPr/>
            </p:nvSpPr>
            <p:spPr>
              <a:xfrm>
                <a:off x="1895966" y="3132088"/>
                <a:ext cx="3486569" cy="605107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3486569" y="0"/>
                    </a:moveTo>
                    <a:lnTo>
                      <a:pt x="3486569" y="302553"/>
                    </a:lnTo>
                    <a:lnTo>
                      <a:pt x="0" y="302553"/>
                    </a:lnTo>
                    <a:lnTo>
                      <a:pt x="0" y="605107"/>
                    </a:lnTo>
                  </a:path>
                </a:pathLst>
              </a:custGeom>
              <a:noFill/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Forma libre 34"/>
              <p:cNvSpPr/>
              <p:nvPr/>
            </p:nvSpPr>
            <p:spPr>
              <a:xfrm>
                <a:off x="3629580" y="2294130"/>
                <a:ext cx="4391350" cy="837958"/>
              </a:xfrm>
              <a:custGeom>
                <a:avLst/>
                <a:gdLst>
                  <a:gd name="connsiteX0" fmla="*/ 0 w 4433274"/>
                  <a:gd name="connsiteY0" fmla="*/ 0 h 837958"/>
                  <a:gd name="connsiteX1" fmla="*/ 4433274 w 4433274"/>
                  <a:gd name="connsiteY1" fmla="*/ 0 h 837958"/>
                  <a:gd name="connsiteX2" fmla="*/ 4433274 w 4433274"/>
                  <a:gd name="connsiteY2" fmla="*/ 837958 h 837958"/>
                  <a:gd name="connsiteX3" fmla="*/ 0 w 4433274"/>
                  <a:gd name="connsiteY3" fmla="*/ 837958 h 837958"/>
                  <a:gd name="connsiteX4" fmla="*/ 0 w 4433274"/>
                  <a:gd name="connsiteY4" fmla="*/ 0 h 83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3274" h="837958">
                    <a:moveTo>
                      <a:pt x="0" y="0"/>
                    </a:moveTo>
                    <a:lnTo>
                      <a:pt x="4433274" y="0"/>
                    </a:lnTo>
                    <a:lnTo>
                      <a:pt x="4433274" y="837958"/>
                    </a:lnTo>
                    <a:lnTo>
                      <a:pt x="0" y="8379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algn="ctr" defTabSz="14224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3200" b="1" dirty="0" smtClean="0">
                    <a:solidFill>
                      <a:prstClr val="white"/>
                    </a:solidFill>
                  </a:rPr>
                  <a:t>Costo de reemplazo</a:t>
                </a:r>
                <a:endParaRPr lang="es-EC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Forma libre 35"/>
              <p:cNvSpPr/>
              <p:nvPr/>
            </p:nvSpPr>
            <p:spPr>
              <a:xfrm>
                <a:off x="455234" y="3881209"/>
                <a:ext cx="2881462" cy="914288"/>
              </a:xfrm>
              <a:custGeom>
                <a:avLst/>
                <a:gdLst>
                  <a:gd name="connsiteX0" fmla="*/ 0 w 2881462"/>
                  <a:gd name="connsiteY0" fmla="*/ 0 h 914288"/>
                  <a:gd name="connsiteX1" fmla="*/ 2881462 w 2881462"/>
                  <a:gd name="connsiteY1" fmla="*/ 0 h 914288"/>
                  <a:gd name="connsiteX2" fmla="*/ 2881462 w 2881462"/>
                  <a:gd name="connsiteY2" fmla="*/ 914288 h 914288"/>
                  <a:gd name="connsiteX3" fmla="*/ 0 w 2881462"/>
                  <a:gd name="connsiteY3" fmla="*/ 914288 h 914288"/>
                  <a:gd name="connsiteX4" fmla="*/ 0 w 2881462"/>
                  <a:gd name="connsiteY4" fmla="*/ 0 h 91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914288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914288"/>
                    </a:lnTo>
                    <a:lnTo>
                      <a:pt x="0" y="91428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400" b="1" dirty="0" smtClean="0">
                    <a:solidFill>
                      <a:prstClr val="white"/>
                    </a:solidFill>
                  </a:rPr>
                  <a:t>Salario generalista</a:t>
                </a:r>
                <a:endParaRPr lang="es-EC" sz="2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Forma libre 36"/>
              <p:cNvSpPr/>
              <p:nvPr/>
            </p:nvSpPr>
            <p:spPr>
              <a:xfrm>
                <a:off x="455234" y="5364336"/>
                <a:ext cx="2881462" cy="1830290"/>
              </a:xfrm>
              <a:custGeom>
                <a:avLst/>
                <a:gdLst>
                  <a:gd name="connsiteX0" fmla="*/ 0 w 2881462"/>
                  <a:gd name="connsiteY0" fmla="*/ 0 h 1830290"/>
                  <a:gd name="connsiteX1" fmla="*/ 2881462 w 2881462"/>
                  <a:gd name="connsiteY1" fmla="*/ 0 h 1830290"/>
                  <a:gd name="connsiteX2" fmla="*/ 2881462 w 2881462"/>
                  <a:gd name="connsiteY2" fmla="*/ 1830290 h 1830290"/>
                  <a:gd name="connsiteX3" fmla="*/ 0 w 2881462"/>
                  <a:gd name="connsiteY3" fmla="*/ 1830290 h 1830290"/>
                  <a:gd name="connsiteX4" fmla="*/ 0 w 2881462"/>
                  <a:gd name="connsiteY4" fmla="*/ 0 h 183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1830290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1830290"/>
                    </a:lnTo>
                    <a:lnTo>
                      <a:pt x="0" y="183029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000" dirty="0" smtClean="0">
                    <a:solidFill>
                      <a:prstClr val="white"/>
                    </a:solidFill>
                  </a:rPr>
                  <a:t>Asigna los salarios medios de trabajadores cuyo trabajo es el servicio doméstico remunerado. </a:t>
                </a:r>
                <a:endParaRPr lang="es-EC" sz="2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orma libre 37"/>
              <p:cNvSpPr/>
              <p:nvPr/>
            </p:nvSpPr>
            <p:spPr>
              <a:xfrm>
                <a:off x="3978514" y="3852164"/>
                <a:ext cx="2881462" cy="943333"/>
              </a:xfrm>
              <a:custGeom>
                <a:avLst/>
                <a:gdLst>
                  <a:gd name="connsiteX0" fmla="*/ 0 w 2881462"/>
                  <a:gd name="connsiteY0" fmla="*/ 0 h 1017141"/>
                  <a:gd name="connsiteX1" fmla="*/ 2881462 w 2881462"/>
                  <a:gd name="connsiteY1" fmla="*/ 0 h 1017141"/>
                  <a:gd name="connsiteX2" fmla="*/ 2881462 w 2881462"/>
                  <a:gd name="connsiteY2" fmla="*/ 1017141 h 1017141"/>
                  <a:gd name="connsiteX3" fmla="*/ 0 w 2881462"/>
                  <a:gd name="connsiteY3" fmla="*/ 1017141 h 1017141"/>
                  <a:gd name="connsiteX4" fmla="*/ 0 w 2881462"/>
                  <a:gd name="connsiteY4" fmla="*/ 0 h 1017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1017141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1017141"/>
                    </a:lnTo>
                    <a:lnTo>
                      <a:pt x="0" y="101714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400" b="1" dirty="0" smtClean="0">
                    <a:solidFill>
                      <a:prstClr val="white"/>
                    </a:solidFill>
                  </a:rPr>
                  <a:t>Salario especialista</a:t>
                </a:r>
                <a:endParaRPr lang="es-EC" sz="2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Forma libre 38"/>
              <p:cNvSpPr/>
              <p:nvPr/>
            </p:nvSpPr>
            <p:spPr>
              <a:xfrm>
                <a:off x="3987525" y="5364336"/>
                <a:ext cx="2881462" cy="1830290"/>
              </a:xfrm>
              <a:custGeom>
                <a:avLst/>
                <a:gdLst>
                  <a:gd name="connsiteX0" fmla="*/ 0 w 2881462"/>
                  <a:gd name="connsiteY0" fmla="*/ 0 h 1922972"/>
                  <a:gd name="connsiteX1" fmla="*/ 2881462 w 2881462"/>
                  <a:gd name="connsiteY1" fmla="*/ 0 h 1922972"/>
                  <a:gd name="connsiteX2" fmla="*/ 2881462 w 2881462"/>
                  <a:gd name="connsiteY2" fmla="*/ 1922972 h 1922972"/>
                  <a:gd name="connsiteX3" fmla="*/ 0 w 2881462"/>
                  <a:gd name="connsiteY3" fmla="*/ 1922972 h 1922972"/>
                  <a:gd name="connsiteX4" fmla="*/ 0 w 2881462"/>
                  <a:gd name="connsiteY4" fmla="*/ 0 h 192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1922972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1922972"/>
                    </a:lnTo>
                    <a:lnTo>
                      <a:pt x="0" y="192297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000" dirty="0" smtClean="0">
                    <a:solidFill>
                      <a:prstClr val="white"/>
                    </a:solidFill>
                  </a:rPr>
                  <a:t>Asigna distintos salarios por distintas actividades independientemente de quien las realice. </a:t>
                </a:r>
                <a:endParaRPr lang="es-EC" sz="2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Forma libre 39"/>
              <p:cNvSpPr/>
              <p:nvPr/>
            </p:nvSpPr>
            <p:spPr>
              <a:xfrm>
                <a:off x="7428374" y="3881209"/>
                <a:ext cx="2881462" cy="922745"/>
              </a:xfrm>
              <a:custGeom>
                <a:avLst/>
                <a:gdLst>
                  <a:gd name="connsiteX0" fmla="*/ 0 w 2881462"/>
                  <a:gd name="connsiteY0" fmla="*/ 0 h 922745"/>
                  <a:gd name="connsiteX1" fmla="*/ 2881462 w 2881462"/>
                  <a:gd name="connsiteY1" fmla="*/ 0 h 922745"/>
                  <a:gd name="connsiteX2" fmla="*/ 2881462 w 2881462"/>
                  <a:gd name="connsiteY2" fmla="*/ 922745 h 922745"/>
                  <a:gd name="connsiteX3" fmla="*/ 0 w 2881462"/>
                  <a:gd name="connsiteY3" fmla="*/ 922745 h 922745"/>
                  <a:gd name="connsiteX4" fmla="*/ 0 w 2881462"/>
                  <a:gd name="connsiteY4" fmla="*/ 0 h 92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922745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922745"/>
                    </a:lnTo>
                    <a:lnTo>
                      <a:pt x="0" y="92274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400" b="1" dirty="0" smtClean="0">
                    <a:solidFill>
                      <a:prstClr val="white"/>
                    </a:solidFill>
                  </a:rPr>
                  <a:t>Salario híbrido</a:t>
                </a:r>
                <a:endParaRPr lang="es-EC" sz="2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orma libre 40"/>
              <p:cNvSpPr/>
              <p:nvPr/>
            </p:nvSpPr>
            <p:spPr>
              <a:xfrm>
                <a:off x="7573152" y="5364336"/>
                <a:ext cx="2881462" cy="1787414"/>
              </a:xfrm>
              <a:custGeom>
                <a:avLst/>
                <a:gdLst>
                  <a:gd name="connsiteX0" fmla="*/ 0 w 2881462"/>
                  <a:gd name="connsiteY0" fmla="*/ 0 h 1787414"/>
                  <a:gd name="connsiteX1" fmla="*/ 2881462 w 2881462"/>
                  <a:gd name="connsiteY1" fmla="*/ 0 h 1787414"/>
                  <a:gd name="connsiteX2" fmla="*/ 2881462 w 2881462"/>
                  <a:gd name="connsiteY2" fmla="*/ 1787414 h 1787414"/>
                  <a:gd name="connsiteX3" fmla="*/ 0 w 2881462"/>
                  <a:gd name="connsiteY3" fmla="*/ 1787414 h 1787414"/>
                  <a:gd name="connsiteX4" fmla="*/ 0 w 2881462"/>
                  <a:gd name="connsiteY4" fmla="*/ 0 h 1787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1462" h="1787414">
                    <a:moveTo>
                      <a:pt x="0" y="0"/>
                    </a:moveTo>
                    <a:lnTo>
                      <a:pt x="2881462" y="0"/>
                    </a:lnTo>
                    <a:lnTo>
                      <a:pt x="2881462" y="1787414"/>
                    </a:lnTo>
                    <a:lnTo>
                      <a:pt x="0" y="178741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es-EC" sz="2000" dirty="0" smtClean="0">
                    <a:solidFill>
                      <a:prstClr val="white"/>
                    </a:solidFill>
                  </a:rPr>
                  <a:t>Es una combinación de los métodos generalista y especialista.</a:t>
                </a:r>
                <a:endParaRPr lang="es-EC" sz="20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lecha abajo 27"/>
            <p:cNvSpPr/>
            <p:nvPr/>
          </p:nvSpPr>
          <p:spPr>
            <a:xfrm>
              <a:off x="1602259" y="4860280"/>
              <a:ext cx="216024" cy="432048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prstClr val="white"/>
                </a:solidFill>
              </a:endParaRPr>
            </a:p>
          </p:txBody>
        </p:sp>
        <p:sp>
          <p:nvSpPr>
            <p:cNvPr id="29" name="Flecha abajo 28"/>
            <p:cNvSpPr/>
            <p:nvPr/>
          </p:nvSpPr>
          <p:spPr>
            <a:xfrm>
              <a:off x="5418683" y="4860280"/>
              <a:ext cx="216024" cy="432048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prstClr val="white"/>
                </a:solidFill>
              </a:endParaRPr>
            </a:p>
          </p:txBody>
        </p:sp>
        <p:sp>
          <p:nvSpPr>
            <p:cNvPr id="32" name="Flecha abajo 31"/>
            <p:cNvSpPr/>
            <p:nvPr/>
          </p:nvSpPr>
          <p:spPr>
            <a:xfrm>
              <a:off x="8947075" y="4860280"/>
              <a:ext cx="216024" cy="432048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prstClr val="white"/>
                </a:solidFill>
              </a:endParaRPr>
            </a:p>
          </p:txBody>
        </p:sp>
      </p:grpSp>
      <p:sp>
        <p:nvSpPr>
          <p:cNvPr id="42" name="Rectángulo 41"/>
          <p:cNvSpPr/>
          <p:nvPr/>
        </p:nvSpPr>
        <p:spPr>
          <a:xfrm>
            <a:off x="7218883" y="4531728"/>
            <a:ext cx="3060089" cy="328088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335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6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882179" y="1250784"/>
            <a:ext cx="10009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C" sz="3200" b="1" dirty="0" smtClean="0"/>
              <a:t>Método del salario híbrido</a:t>
            </a:r>
            <a:endParaRPr lang="es-EC" sz="3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739830" y="1826551"/>
            <a:ext cx="10199610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89000">
              <a:lnSpc>
                <a:spcPct val="150000"/>
              </a:lnSpc>
              <a:spcAft>
                <a:spcPct val="35000"/>
              </a:spcAft>
            </a:pPr>
            <a:r>
              <a:rPr lang="es-EC" sz="2400" dirty="0" smtClean="0"/>
              <a:t>El método del salario híbrido es </a:t>
            </a:r>
            <a:r>
              <a:rPr lang="es-EC" sz="2400" dirty="0"/>
              <a:t>una combinación </a:t>
            </a:r>
            <a:r>
              <a:rPr lang="es-EC" sz="2400" dirty="0" smtClean="0"/>
              <a:t>del método del salario generalista </a:t>
            </a:r>
            <a:r>
              <a:rPr lang="es-EC" sz="2400" dirty="0"/>
              <a:t>y </a:t>
            </a:r>
            <a:r>
              <a:rPr lang="es-EC" sz="2400" dirty="0" smtClean="0"/>
              <a:t>el método del salario especialista.</a:t>
            </a:r>
            <a:endParaRPr lang="es-EC" sz="2400" dirty="0"/>
          </a:p>
        </p:txBody>
      </p:sp>
      <p:grpSp>
        <p:nvGrpSpPr>
          <p:cNvPr id="16" name="Grupo 15"/>
          <p:cNvGrpSpPr/>
          <p:nvPr/>
        </p:nvGrpSpPr>
        <p:grpSpPr>
          <a:xfrm>
            <a:off x="306115" y="3204096"/>
            <a:ext cx="11042750" cy="4824536"/>
            <a:chOff x="352597" y="3008972"/>
            <a:chExt cx="11042750" cy="4726801"/>
          </a:xfrm>
        </p:grpSpPr>
        <p:grpSp>
          <p:nvGrpSpPr>
            <p:cNvPr id="4" name="Grupo 3"/>
            <p:cNvGrpSpPr/>
            <p:nvPr/>
          </p:nvGrpSpPr>
          <p:grpSpPr>
            <a:xfrm>
              <a:off x="352597" y="3008972"/>
              <a:ext cx="11042750" cy="4726801"/>
              <a:chOff x="352597" y="3008972"/>
              <a:chExt cx="11042750" cy="4726801"/>
            </a:xfrm>
          </p:grpSpPr>
          <p:sp>
            <p:nvSpPr>
              <p:cNvPr id="10" name="Forma libre 9"/>
              <p:cNvSpPr/>
              <p:nvPr/>
            </p:nvSpPr>
            <p:spPr>
              <a:xfrm>
                <a:off x="352597" y="3008973"/>
                <a:ext cx="4778054" cy="1158883"/>
              </a:xfrm>
              <a:custGeom>
                <a:avLst/>
                <a:gdLst>
                  <a:gd name="connsiteX0" fmla="*/ 0 w 4778054"/>
                  <a:gd name="connsiteY0" fmla="*/ 0 h 1872000"/>
                  <a:gd name="connsiteX1" fmla="*/ 4778054 w 4778054"/>
                  <a:gd name="connsiteY1" fmla="*/ 0 h 1872000"/>
                  <a:gd name="connsiteX2" fmla="*/ 4778054 w 4778054"/>
                  <a:gd name="connsiteY2" fmla="*/ 1872000 h 1872000"/>
                  <a:gd name="connsiteX3" fmla="*/ 0 w 4778054"/>
                  <a:gd name="connsiteY3" fmla="*/ 1872000 h 1872000"/>
                  <a:gd name="connsiteX4" fmla="*/ 0 w 4778054"/>
                  <a:gd name="connsiteY4" fmla="*/ 0 h 18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054" h="1872000">
                    <a:moveTo>
                      <a:pt x="0" y="0"/>
                    </a:moveTo>
                    <a:lnTo>
                      <a:pt x="4778054" y="0"/>
                    </a:lnTo>
                    <a:lnTo>
                      <a:pt x="4778054" y="1872000"/>
                    </a:lnTo>
                    <a:lnTo>
                      <a:pt x="0" y="18720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6032" tIns="146304" rIns="256032" bIns="146304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C" sz="2400" b="1" kern="1200" dirty="0" smtClean="0"/>
                  <a:t>Método generalista</a:t>
                </a:r>
                <a:endParaRPr lang="es-EC" sz="2400" b="1" kern="1200" dirty="0"/>
              </a:p>
            </p:txBody>
          </p:sp>
          <p:sp>
            <p:nvSpPr>
              <p:cNvPr id="11" name="Forma libre 10"/>
              <p:cNvSpPr/>
              <p:nvPr/>
            </p:nvSpPr>
            <p:spPr>
              <a:xfrm>
                <a:off x="352597" y="4167855"/>
                <a:ext cx="4778054" cy="3567918"/>
              </a:xfrm>
              <a:custGeom>
                <a:avLst/>
                <a:gdLst>
                  <a:gd name="connsiteX0" fmla="*/ 0 w 4778054"/>
                  <a:gd name="connsiteY0" fmla="*/ 0 h 2854800"/>
                  <a:gd name="connsiteX1" fmla="*/ 4778054 w 4778054"/>
                  <a:gd name="connsiteY1" fmla="*/ 0 h 2854800"/>
                  <a:gd name="connsiteX2" fmla="*/ 4778054 w 4778054"/>
                  <a:gd name="connsiteY2" fmla="*/ 2854800 h 2854800"/>
                  <a:gd name="connsiteX3" fmla="*/ 0 w 4778054"/>
                  <a:gd name="connsiteY3" fmla="*/ 2854800 h 2854800"/>
                  <a:gd name="connsiteX4" fmla="*/ 0 w 4778054"/>
                  <a:gd name="connsiteY4" fmla="*/ 0 h 285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054" h="2854800">
                    <a:moveTo>
                      <a:pt x="0" y="0"/>
                    </a:moveTo>
                    <a:lnTo>
                      <a:pt x="4778054" y="0"/>
                    </a:lnTo>
                    <a:lnTo>
                      <a:pt x="4778054" y="2854800"/>
                    </a:lnTo>
                    <a:lnTo>
                      <a:pt x="0" y="28548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9352" tIns="149352" rIns="199136" bIns="224028" numCol="1" spcCol="1270" anchor="t" anchorCtr="0">
                <a:noAutofit/>
              </a:bodyPr>
              <a:lstStyle/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800" b="0" i="0" u="none" kern="1200" dirty="0" smtClean="0"/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s-EC" sz="2400" b="0" i="0" u="none" kern="1200" dirty="0" smtClean="0"/>
                  <a:t>Organizar, supervisar, dirigir los quehaceres de hogar.</a:t>
                </a:r>
                <a:endParaRPr lang="es-EC" sz="2400" kern="1200" dirty="0"/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400" kern="1200" dirty="0"/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s-EC" sz="2400" kern="1200" dirty="0" smtClean="0"/>
                  <a:t>Limpieza del hogar</a:t>
                </a:r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400" dirty="0"/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s-EC" sz="2400" kern="1200" dirty="0" smtClean="0"/>
                  <a:t>Cuidado de una mascota</a:t>
                </a:r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800" dirty="0"/>
              </a:p>
              <a:p>
                <a:pPr marL="285750" lvl="1" indent="-28575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800" kern="1200" dirty="0"/>
              </a:p>
            </p:txBody>
          </p:sp>
          <p:sp>
            <p:nvSpPr>
              <p:cNvPr id="12" name="Forma libre 11"/>
              <p:cNvSpPr/>
              <p:nvPr/>
            </p:nvSpPr>
            <p:spPr>
              <a:xfrm>
                <a:off x="6617293" y="3008972"/>
                <a:ext cx="4778054" cy="1158883"/>
              </a:xfrm>
              <a:custGeom>
                <a:avLst/>
                <a:gdLst>
                  <a:gd name="connsiteX0" fmla="*/ 0 w 4778054"/>
                  <a:gd name="connsiteY0" fmla="*/ 0 h 1872000"/>
                  <a:gd name="connsiteX1" fmla="*/ 4778054 w 4778054"/>
                  <a:gd name="connsiteY1" fmla="*/ 0 h 1872000"/>
                  <a:gd name="connsiteX2" fmla="*/ 4778054 w 4778054"/>
                  <a:gd name="connsiteY2" fmla="*/ 1872000 h 1872000"/>
                  <a:gd name="connsiteX3" fmla="*/ 0 w 4778054"/>
                  <a:gd name="connsiteY3" fmla="*/ 1872000 h 1872000"/>
                  <a:gd name="connsiteX4" fmla="*/ 0 w 4778054"/>
                  <a:gd name="connsiteY4" fmla="*/ 0 h 18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054" h="1872000">
                    <a:moveTo>
                      <a:pt x="0" y="0"/>
                    </a:moveTo>
                    <a:lnTo>
                      <a:pt x="4778054" y="0"/>
                    </a:lnTo>
                    <a:lnTo>
                      <a:pt x="4778054" y="1872000"/>
                    </a:lnTo>
                    <a:lnTo>
                      <a:pt x="0" y="18720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hueOff val="-4464770"/>
                  <a:satOff val="26899"/>
                  <a:lumOff val="2156"/>
                  <a:alphaOff val="0"/>
                </a:schemeClr>
              </a:lnRef>
              <a:fillRef idx="1">
                <a:schemeClr val="accent4">
                  <a:hueOff val="-4464770"/>
                  <a:satOff val="26899"/>
                  <a:lumOff val="2156"/>
                  <a:alphaOff val="0"/>
                </a:schemeClr>
              </a:fillRef>
              <a:effectRef idx="0">
                <a:schemeClr val="accent4">
                  <a:hueOff val="-4464770"/>
                  <a:satOff val="26899"/>
                  <a:lumOff val="215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6032" tIns="146304" rIns="256032" bIns="146304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C" sz="2400" b="1" kern="1200" dirty="0" smtClean="0"/>
                  <a:t>Método especialista</a:t>
                </a:r>
                <a:endParaRPr lang="es-EC" sz="2400" b="1" kern="1200" dirty="0"/>
              </a:p>
            </p:txBody>
          </p:sp>
          <p:sp>
            <p:nvSpPr>
              <p:cNvPr id="14" name="Forma libre 13"/>
              <p:cNvSpPr/>
              <p:nvPr/>
            </p:nvSpPr>
            <p:spPr>
              <a:xfrm>
                <a:off x="6617293" y="4167855"/>
                <a:ext cx="4778054" cy="3567918"/>
              </a:xfrm>
              <a:custGeom>
                <a:avLst/>
                <a:gdLst>
                  <a:gd name="connsiteX0" fmla="*/ 0 w 4778054"/>
                  <a:gd name="connsiteY0" fmla="*/ 0 h 2854800"/>
                  <a:gd name="connsiteX1" fmla="*/ 4778054 w 4778054"/>
                  <a:gd name="connsiteY1" fmla="*/ 0 h 2854800"/>
                  <a:gd name="connsiteX2" fmla="*/ 4778054 w 4778054"/>
                  <a:gd name="connsiteY2" fmla="*/ 2854800 h 2854800"/>
                  <a:gd name="connsiteX3" fmla="*/ 0 w 4778054"/>
                  <a:gd name="connsiteY3" fmla="*/ 2854800 h 2854800"/>
                  <a:gd name="connsiteX4" fmla="*/ 0 w 4778054"/>
                  <a:gd name="connsiteY4" fmla="*/ 0 h 285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8054" h="2854800">
                    <a:moveTo>
                      <a:pt x="0" y="0"/>
                    </a:moveTo>
                    <a:lnTo>
                      <a:pt x="4778054" y="0"/>
                    </a:lnTo>
                    <a:lnTo>
                      <a:pt x="4778054" y="2854800"/>
                    </a:lnTo>
                    <a:lnTo>
                      <a:pt x="0" y="28548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4">
                  <a:tint val="40000"/>
                  <a:alpha val="90000"/>
                  <a:hueOff val="-3945710"/>
                  <a:satOff val="22157"/>
                  <a:lumOff val="1408"/>
                  <a:alphaOff val="0"/>
                </a:schemeClr>
              </a:lnRef>
              <a:fillRef idx="1">
                <a:schemeClr val="accent4">
                  <a:tint val="40000"/>
                  <a:alpha val="90000"/>
                  <a:hueOff val="-3945710"/>
                  <a:satOff val="22157"/>
                  <a:lumOff val="1408"/>
                  <a:alphaOff val="0"/>
                </a:schemeClr>
              </a:fillRef>
              <a:effectRef idx="0">
                <a:schemeClr val="accent4">
                  <a:tint val="40000"/>
                  <a:alpha val="90000"/>
                  <a:hueOff val="-3945710"/>
                  <a:satOff val="22157"/>
                  <a:lumOff val="1408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8016" tIns="128016" rIns="170688" bIns="192024" numCol="1" spcCol="1270" anchor="t" anchorCtr="0">
                <a:noAutofit/>
              </a:bodyPr>
              <a:lstStyle/>
              <a:p>
                <a:pPr marL="228600" lvl="1" indent="-22860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s-EC" sz="2400" kern="1200" dirty="0" smtClean="0"/>
                  <a:t>Hacer o ayudar a hacer algún mueble o alguna otra cosa de utilidad para el hogar.</a:t>
                </a:r>
                <a:endParaRPr lang="es-EC" sz="2400" kern="1200" dirty="0"/>
              </a:p>
              <a:p>
                <a:pPr marL="228600" lvl="1" indent="-22860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400" kern="1200" dirty="0"/>
              </a:p>
              <a:p>
                <a:pPr marL="228600" lvl="1" indent="-22860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s-EC" sz="2400" kern="1200" dirty="0" smtClean="0"/>
                  <a:t>Cuidado de los niños y niñas.</a:t>
                </a:r>
              </a:p>
              <a:p>
                <a:pPr marL="228600" lvl="1" indent="-22860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endParaRPr lang="es-EC" sz="2400" kern="1200" dirty="0" smtClean="0"/>
              </a:p>
              <a:p>
                <a:pPr marL="342900" indent="-342900" algn="just" defTabSz="889000" eaLnBrk="1" hangingPunct="1">
                  <a:lnSpc>
                    <a:spcPct val="90000"/>
                  </a:lnSpc>
                  <a:spcAft>
                    <a:spcPct val="350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s-EC" sz="2400" dirty="0"/>
                  <a:t>Lavar o asear algún vehículo del hogar: automóvil, moto, carreta</a:t>
                </a:r>
              </a:p>
            </p:txBody>
          </p:sp>
        </p:grpSp>
        <p:sp>
          <p:nvSpPr>
            <p:cNvPr id="15" name="Más 14"/>
            <p:cNvSpPr/>
            <p:nvPr/>
          </p:nvSpPr>
          <p:spPr>
            <a:xfrm>
              <a:off x="5346675" y="5195999"/>
              <a:ext cx="1080120" cy="987420"/>
            </a:xfrm>
            <a:prstGeom prst="mathPlus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</p:spTree>
    <p:extLst>
      <p:ext uri="{BB962C8B-B14F-4D97-AF65-F5344CB8AC3E}">
        <p14:creationId xmlns:p14="http://schemas.microsoft.com/office/powerpoint/2010/main" val="219060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4338563" y="1259880"/>
            <a:ext cx="31120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C" sz="3200" b="1" dirty="0" smtClean="0"/>
              <a:t>Contenido</a:t>
            </a:r>
            <a:endParaRPr lang="es-EC" sz="3200" dirty="0"/>
          </a:p>
        </p:txBody>
      </p:sp>
      <p:sp>
        <p:nvSpPr>
          <p:cNvPr id="8" name="9 Rectángulo"/>
          <p:cNvSpPr/>
          <p:nvPr/>
        </p:nvSpPr>
        <p:spPr>
          <a:xfrm>
            <a:off x="4360608" y="4932878"/>
            <a:ext cx="2316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25985" indent="-425985">
              <a:spcBef>
                <a:spcPct val="20000"/>
              </a:spcBef>
              <a:defRPr/>
            </a:pPr>
            <a:r>
              <a:rPr lang="es-EC" sz="3200" dirty="0" smtClean="0"/>
              <a:t>Metodología</a:t>
            </a:r>
            <a:endParaRPr lang="es-EC" sz="3200" dirty="0"/>
          </a:p>
        </p:txBody>
      </p:sp>
      <p:sp>
        <p:nvSpPr>
          <p:cNvPr id="9" name="12 Elipse"/>
          <p:cNvSpPr/>
          <p:nvPr/>
        </p:nvSpPr>
        <p:spPr>
          <a:xfrm>
            <a:off x="3330451" y="3780160"/>
            <a:ext cx="656024" cy="65602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3313" b="1" dirty="0"/>
              <a:t>2</a:t>
            </a:r>
            <a:endParaRPr lang="es-EC" sz="1491" b="1" dirty="0"/>
          </a:p>
        </p:txBody>
      </p:sp>
      <p:sp>
        <p:nvSpPr>
          <p:cNvPr id="10" name="12 Elipse"/>
          <p:cNvSpPr/>
          <p:nvPr/>
        </p:nvSpPr>
        <p:spPr>
          <a:xfrm>
            <a:off x="3330451" y="4860280"/>
            <a:ext cx="656024" cy="65602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3313" b="1" dirty="0"/>
              <a:t>3</a:t>
            </a:r>
            <a:endParaRPr lang="es-EC" sz="1491" b="1" dirty="0"/>
          </a:p>
        </p:txBody>
      </p:sp>
      <p:sp>
        <p:nvSpPr>
          <p:cNvPr id="11" name="4 Elipse"/>
          <p:cNvSpPr/>
          <p:nvPr/>
        </p:nvSpPr>
        <p:spPr>
          <a:xfrm>
            <a:off x="3330451" y="2700040"/>
            <a:ext cx="656024" cy="65602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3313" b="1" dirty="0"/>
              <a:t>1</a:t>
            </a:r>
            <a:endParaRPr lang="es-EC" sz="1491" b="1" dirty="0"/>
          </a:p>
        </p:txBody>
      </p:sp>
      <p:sp>
        <p:nvSpPr>
          <p:cNvPr id="12" name="14 Rectángulo"/>
          <p:cNvSpPr/>
          <p:nvPr/>
        </p:nvSpPr>
        <p:spPr>
          <a:xfrm>
            <a:off x="4360607" y="2786612"/>
            <a:ext cx="247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25985" indent="-425985">
              <a:spcBef>
                <a:spcPct val="20000"/>
              </a:spcBef>
              <a:defRPr/>
            </a:pPr>
            <a:r>
              <a:rPr lang="es-EC" sz="3200" dirty="0" smtClean="0"/>
              <a:t>Antecedentes</a:t>
            </a:r>
            <a:endParaRPr lang="es-EC" sz="3200" dirty="0"/>
          </a:p>
        </p:txBody>
      </p:sp>
      <p:sp>
        <p:nvSpPr>
          <p:cNvPr id="13" name="14 Rectángulo"/>
          <p:cNvSpPr/>
          <p:nvPr/>
        </p:nvSpPr>
        <p:spPr>
          <a:xfrm>
            <a:off x="4381767" y="3804900"/>
            <a:ext cx="3413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5985" indent="-425985">
              <a:spcBef>
                <a:spcPct val="20000"/>
              </a:spcBef>
              <a:defRPr/>
            </a:pPr>
            <a:r>
              <a:rPr lang="es-EC" sz="3200" dirty="0" smtClean="0"/>
              <a:t>Marco Conceptual</a:t>
            </a:r>
            <a:endParaRPr lang="es-EC" sz="3200" dirty="0"/>
          </a:p>
        </p:txBody>
      </p:sp>
      <p:sp>
        <p:nvSpPr>
          <p:cNvPr id="14" name="9 Rectángulo"/>
          <p:cNvSpPr/>
          <p:nvPr/>
        </p:nvSpPr>
        <p:spPr>
          <a:xfrm>
            <a:off x="4327873" y="6000584"/>
            <a:ext cx="1998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25985" indent="-425985">
              <a:spcBef>
                <a:spcPct val="20000"/>
              </a:spcBef>
              <a:defRPr/>
            </a:pPr>
            <a:r>
              <a:rPr lang="es-EC" sz="3200" dirty="0" smtClean="0"/>
              <a:t>Resultados</a:t>
            </a:r>
            <a:endParaRPr lang="es-EC" sz="3200" dirty="0"/>
          </a:p>
        </p:txBody>
      </p:sp>
      <p:sp>
        <p:nvSpPr>
          <p:cNvPr id="15" name="12 Elipse"/>
          <p:cNvSpPr/>
          <p:nvPr/>
        </p:nvSpPr>
        <p:spPr>
          <a:xfrm>
            <a:off x="3330451" y="5940400"/>
            <a:ext cx="656024" cy="65602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3313" b="1" dirty="0" smtClean="0"/>
              <a:t>4</a:t>
            </a:r>
            <a:endParaRPr lang="es-EC" sz="1491" b="1" dirty="0"/>
          </a:p>
        </p:txBody>
      </p:sp>
    </p:spTree>
    <p:extLst>
      <p:ext uri="{BB962C8B-B14F-4D97-AF65-F5344CB8AC3E}">
        <p14:creationId xmlns:p14="http://schemas.microsoft.com/office/powerpoint/2010/main" val="4711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5291454"/>
            <a:ext cx="22322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0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es-EC" sz="20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250331" y="6878826"/>
            <a:ext cx="32043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b="1" dirty="0" smtClean="0"/>
              <a:t>Resultados</a:t>
            </a:r>
            <a:endParaRPr lang="es-EC" sz="5000" b="1" dirty="0"/>
          </a:p>
        </p:txBody>
      </p:sp>
    </p:spTree>
    <p:extLst>
      <p:ext uri="{BB962C8B-B14F-4D97-AF65-F5344CB8AC3E}">
        <p14:creationId xmlns:p14="http://schemas.microsoft.com/office/powerpoint/2010/main" val="303920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5879743"/>
            <a:ext cx="35283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5000" b="1" dirty="0" smtClean="0">
                <a:solidFill>
                  <a:schemeClr val="accent4">
                    <a:lumMod val="75000"/>
                  </a:schemeClr>
                </a:solidFill>
              </a:rPr>
              <a:t>4.1</a:t>
            </a:r>
            <a:endParaRPr lang="es-EC" sz="15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690491" y="6156424"/>
            <a:ext cx="3024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000" dirty="0" smtClean="0"/>
              <a:t>Resultados</a:t>
            </a:r>
          </a:p>
          <a:p>
            <a:pPr algn="ctr"/>
            <a:r>
              <a:rPr lang="es-EC" sz="5000" b="1" u="sng" dirty="0" smtClean="0"/>
              <a:t>Horas</a:t>
            </a:r>
            <a:endParaRPr lang="es-EC" sz="5000" dirty="0"/>
          </a:p>
        </p:txBody>
      </p:sp>
    </p:spTree>
    <p:extLst>
      <p:ext uri="{BB962C8B-B14F-4D97-AF65-F5344CB8AC3E}">
        <p14:creationId xmlns:p14="http://schemas.microsoft.com/office/powerpoint/2010/main" val="118208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90560"/>
              </p:ext>
            </p:extLst>
          </p:nvPr>
        </p:nvGraphicFramePr>
        <p:xfrm>
          <a:off x="666154" y="2719822"/>
          <a:ext cx="10369153" cy="5020777"/>
        </p:xfrm>
        <a:graphic>
          <a:graphicData uri="http://schemas.openxmlformats.org/drawingml/2006/table">
            <a:tbl>
              <a:tblPr/>
              <a:tblGrid>
                <a:gridCol w="3969298"/>
                <a:gridCol w="1116575"/>
                <a:gridCol w="925510"/>
                <a:gridCol w="1140628"/>
                <a:gridCol w="1046253"/>
                <a:gridCol w="1178816"/>
                <a:gridCol w="992073"/>
              </a:tblGrid>
              <a:tr h="6241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Grupo de Actividades del </a:t>
                      </a:r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Trabajo No Remunerado</a:t>
                      </a:r>
                      <a:endParaRPr lang="es-EC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627914">
                <a:tc vMerge="1">
                  <a:txBody>
                    <a:bodyPr/>
                    <a:lstStyle/>
                    <a:p>
                      <a:pPr algn="ctr" fontAlgn="ctr"/>
                      <a:endParaRPr lang="es-EC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 </a:t>
                      </a:r>
                    </a:p>
                    <a:p>
                      <a:pPr algn="ctr" fontAlgn="ctr"/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  <a:endParaRPr lang="es-EC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 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 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           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Culinarias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570.555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11,77%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4.278.958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88,23%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4.849.513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39,12%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Mantenimiento del Hogar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653.660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29,38%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1.571.304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70,62%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2.224.964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17,95%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Cuidado de Ropa y Confección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241.756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1.370.247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1.612.003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13,01%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395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Compras, Servicios Y Gerencia u Organización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665.646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41,32%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945.169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58,68%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1.610.815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Cuidado de Niños y Niñas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399.051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23,43%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1.304.075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76,57%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1.703.126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13,74%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Construcción  y Reparaciones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58.138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80,23%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14.325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19,77%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72.463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Solidaridad, Apoyo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70.702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37,04%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120.161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62,96%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190.863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744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Cuidado a 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</a:t>
                      </a:r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 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Discapacidad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25.768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19,66%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105.296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80,34%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131.064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11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Total</a:t>
                      </a:r>
                      <a:endParaRPr lang="es-EC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2.685.276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21,66%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9.709.535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78,34%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12.394.811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864947"/>
              </p:ext>
            </p:extLst>
          </p:nvPr>
        </p:nvGraphicFramePr>
        <p:xfrm>
          <a:off x="738162" y="7901882"/>
          <a:ext cx="7505832" cy="417859"/>
        </p:xfrm>
        <a:graphic>
          <a:graphicData uri="http://schemas.openxmlformats.org/drawingml/2006/table">
            <a:tbl>
              <a:tblPr/>
              <a:tblGrid>
                <a:gridCol w="7505832"/>
              </a:tblGrid>
              <a:tr h="128299"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Fuente: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-.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2013</a:t>
                      </a:r>
                      <a:endParaRPr lang="es-EC" sz="11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14183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28299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793121" y="1148963"/>
            <a:ext cx="10153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C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Tiempo anual del Trabajo No Remunerado por sexo, según grupos de actividad. </a:t>
            </a:r>
            <a:r>
              <a:rPr lang="es-EC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Año 2013</a:t>
            </a:r>
            <a:endParaRPr lang="es-EC" sz="24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98" y="2072864"/>
            <a:ext cx="576065" cy="601486"/>
          </a:xfrm>
          <a:prstGeom prst="rect">
            <a:avLst/>
          </a:prstGeom>
        </p:spPr>
      </p:pic>
      <p:pic>
        <p:nvPicPr>
          <p:cNvPr id="10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0931" y="2072864"/>
            <a:ext cx="504056" cy="57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0034" y="2122062"/>
            <a:ext cx="472705" cy="6499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6264" y="2123976"/>
            <a:ext cx="568723" cy="649986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711919"/>
              </p:ext>
            </p:extLst>
          </p:nvPr>
        </p:nvGraphicFramePr>
        <p:xfrm>
          <a:off x="666155" y="2781403"/>
          <a:ext cx="10369152" cy="5031202"/>
        </p:xfrm>
        <a:graphic>
          <a:graphicData uri="http://schemas.openxmlformats.org/drawingml/2006/table">
            <a:tbl>
              <a:tblPr/>
              <a:tblGrid>
                <a:gridCol w="3969297"/>
                <a:gridCol w="1071263"/>
                <a:gridCol w="1008112"/>
                <a:gridCol w="1103336"/>
                <a:gridCol w="901459"/>
                <a:gridCol w="1323612"/>
                <a:gridCol w="992073"/>
              </a:tblGrid>
              <a:tr h="6007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Grupo de Actividades del </a:t>
                      </a:r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Trabajo No Remunerado</a:t>
                      </a:r>
                      <a:endParaRPr lang="es-EC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907494">
                <a:tc vMerge="1">
                  <a:txBody>
                    <a:bodyPr/>
                    <a:lstStyle/>
                    <a:p>
                      <a:pPr algn="ctr" fontAlgn="ctr"/>
                      <a:endParaRPr lang="es-EC" sz="20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</a:t>
                      </a:r>
                    </a:p>
                    <a:p>
                      <a:pPr algn="ctr" fontAlgn="ctr"/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  <a:endParaRPr lang="es-EC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r>
                        <a:rPr lang="es-EC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</a:t>
                      </a:r>
                    </a:p>
                    <a:p>
                      <a:pPr algn="ctr" fontAlgn="ctr"/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  <a:endParaRPr lang="es-EC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r>
                        <a:rPr lang="es-EC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Horas</a:t>
                      </a:r>
                    </a:p>
                    <a:p>
                      <a:pPr algn="ctr" fontAlgn="ctr"/>
                      <a:r>
                        <a:rPr lang="es-EC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(Miles de horas)</a:t>
                      </a:r>
                      <a:endParaRPr lang="es-EC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r>
                        <a:rPr lang="es-EC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EC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(por</a:t>
                      </a:r>
                      <a:r>
                        <a:rPr lang="es-EC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actividad)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Culinarias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570.555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21,25%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4.278.958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44,07%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4.849.513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39,12%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Mantenimiento del Hogar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653.660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24,34%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1.571.304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16,18%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2.224.964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17,95%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Cuidado de Ropa y Confección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241.756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1.370.247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14,11%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1.612.003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13,01%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567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Compras, Servicios Y Gerencia u Organización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665.646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24,79%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945.169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9,73%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1.610.815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13,00%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Cuidado de Niños y Niñas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399.051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14,86%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1.304.075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13,43%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1.703.126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13,74%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Construcción  y Reparaciones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58.138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2,17%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14.325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0,15%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72.463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Solidaridad, Apoyo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70.702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2,63%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120.161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1,24%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190.863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1,54%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588">
                <a:tc>
                  <a:txBody>
                    <a:bodyPr/>
                    <a:lstStyle/>
                    <a:p>
                      <a:pPr algn="l" fontAlgn="ctr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Cuidado a personas con 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discapacidad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25.768</a:t>
                      </a:r>
                      <a:endParaRPr lang="es-EC" sz="16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0,96%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105.296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1,08%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131.064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1,06%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26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Total</a:t>
                      </a:r>
                      <a:endParaRPr lang="es-EC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2.685.276</a:t>
                      </a:r>
                      <a:endParaRPr lang="es-EC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9.709.535</a:t>
                      </a:r>
                      <a:endParaRPr lang="es-EC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EC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12.394.81</a:t>
                      </a:r>
                      <a:r>
                        <a:rPr lang="es-EC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C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100,00%</a:t>
                      </a:r>
                      <a:endParaRPr lang="es-EC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1 CuadroTexto"/>
          <p:cNvSpPr txBox="1"/>
          <p:nvPr/>
        </p:nvSpPr>
        <p:spPr>
          <a:xfrm>
            <a:off x="810171" y="1292979"/>
            <a:ext cx="10081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s-EC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Tiempo anual del Trabajo No Remunerado por sexo, según grupos de actividad. Año 2013</a:t>
            </a:r>
          </a:p>
        </p:txBody>
      </p:sp>
      <p:graphicFrame>
        <p:nvGraphicFramePr>
          <p:cNvPr id="7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18002"/>
              </p:ext>
            </p:extLst>
          </p:nvPr>
        </p:nvGraphicFramePr>
        <p:xfrm>
          <a:off x="452339" y="8071470"/>
          <a:ext cx="7505832" cy="417859"/>
        </p:xfrm>
        <a:graphic>
          <a:graphicData uri="http://schemas.openxmlformats.org/drawingml/2006/table">
            <a:tbl>
              <a:tblPr/>
              <a:tblGrid>
                <a:gridCol w="7505832"/>
              </a:tblGrid>
              <a:tr h="128299"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Fuente: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-.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2013</a:t>
                      </a:r>
                      <a:endParaRPr lang="es-EC" sz="11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14183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28299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3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5868392"/>
            <a:ext cx="34563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5000" b="1" dirty="0" smtClean="0">
                <a:solidFill>
                  <a:schemeClr val="accent4">
                    <a:lumMod val="75000"/>
                  </a:schemeClr>
                </a:solidFill>
              </a:rPr>
              <a:t>4.2</a:t>
            </a:r>
            <a:endParaRPr lang="es-EC" sz="15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654487" y="6109384"/>
            <a:ext cx="32043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000" dirty="0" smtClean="0"/>
              <a:t>Resultados</a:t>
            </a:r>
          </a:p>
          <a:p>
            <a:pPr algn="ctr"/>
            <a:r>
              <a:rPr lang="es-EC" sz="5000" b="1" u="sng" dirty="0" smtClean="0"/>
              <a:t>Producción</a:t>
            </a:r>
            <a:endParaRPr lang="es-EC" sz="5000" dirty="0"/>
          </a:p>
        </p:txBody>
      </p:sp>
    </p:spTree>
    <p:extLst>
      <p:ext uri="{BB962C8B-B14F-4D97-AF65-F5344CB8AC3E}">
        <p14:creationId xmlns:p14="http://schemas.microsoft.com/office/powerpoint/2010/main" val="21522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Rectángulo"/>
          <p:cNvSpPr/>
          <p:nvPr/>
        </p:nvSpPr>
        <p:spPr>
          <a:xfrm>
            <a:off x="738162" y="1220971"/>
            <a:ext cx="10153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>
                <a:solidFill>
                  <a:sysClr val="windowText" lastClr="000000"/>
                </a:solidFill>
              </a:rPr>
              <a:t>Participación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del  </a:t>
            </a:r>
            <a:r>
              <a:rPr lang="es-EC" sz="2400" b="1" dirty="0">
                <a:solidFill>
                  <a:sysClr val="windowText" lastClr="000000"/>
                </a:solidFill>
              </a:rPr>
              <a:t>Valor Agregado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Bruto (VAB) del Trabajo No Remunerado </a:t>
            </a:r>
            <a:r>
              <a:rPr lang="es-EC" sz="2400" b="1" dirty="0">
                <a:solidFill>
                  <a:sysClr val="windowText" lastClr="000000"/>
                </a:solidFill>
              </a:rPr>
              <a:t>con respecto al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PIB. Periodo 2007 </a:t>
            </a:r>
            <a:r>
              <a:rPr lang="es-EC" sz="2400" b="1" dirty="0">
                <a:solidFill>
                  <a:sysClr val="windowText" lastClr="000000"/>
                </a:solidFill>
              </a:rPr>
              <a:t>-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2013</a:t>
            </a:r>
            <a:endParaRPr lang="es-EC" sz="24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9307115" y="4716264"/>
            <a:ext cx="2304256" cy="1222332"/>
            <a:chOff x="8947075" y="2215146"/>
            <a:chExt cx="2688952" cy="1398680"/>
          </a:xfrm>
        </p:grpSpPr>
        <p:sp>
          <p:nvSpPr>
            <p:cNvPr id="26" name="Rectángulo redondeado 4"/>
            <p:cNvSpPr/>
            <p:nvPr/>
          </p:nvSpPr>
          <p:spPr>
            <a:xfrm>
              <a:off x="8947075" y="2215146"/>
              <a:ext cx="2688952" cy="139868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27" name="Rectángulo 20"/>
            <p:cNvSpPr/>
            <p:nvPr/>
          </p:nvSpPr>
          <p:spPr>
            <a:xfrm>
              <a:off x="8947075" y="2310395"/>
              <a:ext cx="26889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C" sz="1400" b="1" dirty="0" smtClean="0"/>
                <a:t>El </a:t>
              </a:r>
              <a:r>
                <a:rPr lang="es-EC" sz="1400" b="1" dirty="0"/>
                <a:t>VAB  del TRN </a:t>
              </a:r>
              <a:r>
                <a:rPr lang="es-EC" sz="1400" b="1" dirty="0" smtClean="0"/>
                <a:t>es </a:t>
              </a:r>
              <a:r>
                <a:rPr lang="es-EC" sz="1400" b="1" dirty="0"/>
                <a:t>el aporte que una unidad productiva hace al crecimiento de la economía medido por el </a:t>
              </a:r>
              <a:r>
                <a:rPr lang="es-EC" sz="1400" b="1" dirty="0" smtClean="0"/>
                <a:t>PIB.  </a:t>
              </a:r>
              <a:endParaRPr lang="es-EC" b="1" dirty="0"/>
            </a:p>
          </p:txBody>
        </p:sp>
      </p:grpSp>
      <p:sp>
        <p:nvSpPr>
          <p:cNvPr id="28" name="Rectángulo 2"/>
          <p:cNvSpPr/>
          <p:nvPr/>
        </p:nvSpPr>
        <p:spPr>
          <a:xfrm>
            <a:off x="738162" y="2352194"/>
            <a:ext cx="101531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El Valor Agregado Bruto (VAB) del </a:t>
            </a:r>
            <a:r>
              <a:rPr lang="es-EC" sz="2000" dirty="0" smtClean="0"/>
              <a:t>Trabajo No Remunerado </a:t>
            </a:r>
            <a:r>
              <a:rPr lang="es-EC" sz="2000" dirty="0"/>
              <a:t>(TNR) con respecto al PIB fue de 14,41% (13.659.596 miles de dólares), 0,73 puntos menos que lo que registró en el 2012. </a:t>
            </a:r>
          </a:p>
        </p:txBody>
      </p:sp>
      <p:graphicFrame>
        <p:nvGraphicFramePr>
          <p:cNvPr id="9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7027059"/>
              </p:ext>
            </p:extLst>
          </p:nvPr>
        </p:nvGraphicFramePr>
        <p:xfrm>
          <a:off x="738162" y="3451344"/>
          <a:ext cx="8568953" cy="353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178135" y="7391694"/>
            <a:ext cx="54565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C" sz="1100" dirty="0" smtClean="0">
              <a:solidFill>
                <a:schemeClr val="tx1"/>
              </a:solidFill>
            </a:endParaRPr>
          </a:p>
          <a:p>
            <a:r>
              <a:rPr lang="es-EC" sz="1100" dirty="0">
                <a:solidFill>
                  <a:schemeClr val="tx1"/>
                </a:solidFill>
              </a:rPr>
              <a:t>*</a:t>
            </a:r>
            <a:r>
              <a:rPr lang="es-EC" sz="1100" dirty="0" err="1">
                <a:solidFill>
                  <a:schemeClr val="tx1"/>
                </a:solidFill>
              </a:rPr>
              <a:t>sd</a:t>
            </a:r>
            <a:r>
              <a:rPr lang="es-EC" sz="1100" dirty="0">
                <a:solidFill>
                  <a:schemeClr val="tx1"/>
                </a:solidFill>
              </a:rPr>
              <a:t> = cifras  </a:t>
            </a:r>
            <a:r>
              <a:rPr lang="es-EC" sz="1100" dirty="0" smtClean="0">
                <a:solidFill>
                  <a:schemeClr val="tx1"/>
                </a:solidFill>
              </a:rPr>
              <a:t>semi-definitivas</a:t>
            </a:r>
          </a:p>
          <a:p>
            <a:endParaRPr lang="es-EC" sz="1100" dirty="0">
              <a:solidFill>
                <a:schemeClr val="tx1"/>
              </a:solidFill>
            </a:endParaRPr>
          </a:p>
          <a:p>
            <a:endParaRPr lang="es-EC" sz="200" dirty="0" smtClean="0">
              <a:solidFill>
                <a:schemeClr val="tx1"/>
              </a:solidFill>
            </a:endParaRPr>
          </a:p>
          <a:p>
            <a:r>
              <a:rPr lang="es-EC" sz="1100" dirty="0" smtClean="0">
                <a:solidFill>
                  <a:schemeClr val="tx1"/>
                </a:solidFill>
              </a:rPr>
              <a:t>  </a:t>
            </a:r>
            <a:r>
              <a:rPr lang="es-EC" sz="1100" b="1" i="1" dirty="0" smtClean="0">
                <a:solidFill>
                  <a:schemeClr val="tx1"/>
                </a:solidFill>
              </a:rPr>
              <a:t>Fuente</a:t>
            </a:r>
            <a:r>
              <a:rPr lang="es-EC" sz="1100" b="1" i="1" dirty="0">
                <a:solidFill>
                  <a:schemeClr val="tx1"/>
                </a:solidFill>
              </a:rPr>
              <a:t>: INEC y  BCE -. Cuentas Satélite del </a:t>
            </a:r>
            <a:r>
              <a:rPr lang="es-EC" sz="1100" b="1" i="1" dirty="0" smtClean="0">
                <a:solidFill>
                  <a:schemeClr val="tx1"/>
                </a:solidFill>
              </a:rPr>
              <a:t>Trabajo No Remunerado 2007 – 2013</a:t>
            </a:r>
          </a:p>
          <a:p>
            <a:endParaRPr lang="es-EC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56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5"/>
          <p:cNvSpPr/>
          <p:nvPr/>
        </p:nvSpPr>
        <p:spPr>
          <a:xfrm>
            <a:off x="740483" y="2340000"/>
            <a:ext cx="10222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Las mujeres son las que más aportan al PIB por </a:t>
            </a:r>
            <a:r>
              <a:rPr lang="es-EC" sz="2000" dirty="0" smtClean="0"/>
              <a:t>Trabajo No Remunerado </a:t>
            </a:r>
            <a:r>
              <a:rPr lang="es-EC" sz="2000" dirty="0"/>
              <a:t>con un Valor Agregado Bruto del 11,08%, frente al 3,33% de los hombres en el 2013.</a:t>
            </a:r>
          </a:p>
        </p:txBody>
      </p:sp>
      <p:sp>
        <p:nvSpPr>
          <p:cNvPr id="118" name="117 Rectángulo"/>
          <p:cNvSpPr/>
          <p:nvPr/>
        </p:nvSpPr>
        <p:spPr>
          <a:xfrm>
            <a:off x="760053" y="1241211"/>
            <a:ext cx="104215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Participación 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del Valor </a:t>
            </a:r>
            <a:r>
              <a:rPr lang="es-EC" sz="2400" b="1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Agregado Bruto (VAB) del 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Trabajo No Remunerado </a:t>
            </a:r>
            <a:r>
              <a:rPr lang="es-EC" sz="2400" b="1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respecto al PIB 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por </a:t>
            </a:r>
            <a:r>
              <a:rPr lang="es-EC" sz="2400" b="1" dirty="0">
                <a:solidFill>
                  <a:sysClr val="windowText" lastClr="000000"/>
                </a:solidFill>
                <a:latin typeface="+mn-lt"/>
                <a:cs typeface="Arial" pitchFamily="34" charset="0"/>
              </a:rPr>
              <a:t>sexo.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Periodo </a:t>
            </a:r>
            <a:r>
              <a:rPr lang="es-EC" sz="2400" b="1" dirty="0">
                <a:solidFill>
                  <a:sysClr val="windowText" lastClr="000000"/>
                </a:solidFill>
              </a:rPr>
              <a:t>2007 - 2013</a:t>
            </a:r>
          </a:p>
        </p:txBody>
      </p:sp>
      <p:graphicFrame>
        <p:nvGraphicFramePr>
          <p:cNvPr id="7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9323438"/>
              </p:ext>
            </p:extLst>
          </p:nvPr>
        </p:nvGraphicFramePr>
        <p:xfrm>
          <a:off x="740483" y="3276104"/>
          <a:ext cx="1029482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Rectángulo"/>
          <p:cNvSpPr/>
          <p:nvPr/>
        </p:nvSpPr>
        <p:spPr>
          <a:xfrm>
            <a:off x="571755" y="7678734"/>
            <a:ext cx="60486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charset="0"/>
              <a:buChar char="•"/>
            </a:pPr>
            <a:endParaRPr lang="es-EC" sz="1100" dirty="0">
              <a:solidFill>
                <a:schemeClr val="tx1"/>
              </a:solidFill>
            </a:endParaRPr>
          </a:p>
          <a:p>
            <a:r>
              <a:rPr lang="es-EC" sz="1100" b="1" i="1" dirty="0" smtClean="0">
                <a:solidFill>
                  <a:schemeClr val="tx1"/>
                </a:solidFill>
              </a:rPr>
              <a:t> </a:t>
            </a:r>
            <a:r>
              <a:rPr lang="es-EC" sz="1100" dirty="0">
                <a:solidFill>
                  <a:schemeClr val="tx1"/>
                </a:solidFill>
              </a:rPr>
              <a:t>*</a:t>
            </a:r>
            <a:r>
              <a:rPr lang="es-EC" sz="1100" dirty="0" err="1">
                <a:solidFill>
                  <a:schemeClr val="tx1"/>
                </a:solidFill>
              </a:rPr>
              <a:t>sd</a:t>
            </a:r>
            <a:r>
              <a:rPr lang="es-EC" sz="1100" dirty="0">
                <a:solidFill>
                  <a:schemeClr val="tx1"/>
                </a:solidFill>
              </a:rPr>
              <a:t> = cifras  </a:t>
            </a:r>
            <a:r>
              <a:rPr lang="es-EC" sz="1100" dirty="0" smtClean="0">
                <a:solidFill>
                  <a:schemeClr val="tx1"/>
                </a:solidFill>
              </a:rPr>
              <a:t>semi-definitivas</a:t>
            </a:r>
          </a:p>
          <a:p>
            <a:endParaRPr lang="es-EC" sz="1100" dirty="0" smtClean="0">
              <a:solidFill>
                <a:schemeClr val="tx1"/>
              </a:solidFill>
            </a:endParaRPr>
          </a:p>
          <a:p>
            <a:r>
              <a:rPr lang="es-EC" sz="1100" b="1" i="1" dirty="0" smtClean="0">
                <a:solidFill>
                  <a:schemeClr val="tx1"/>
                </a:solidFill>
              </a:rPr>
              <a:t> Fuente</a:t>
            </a:r>
            <a:r>
              <a:rPr lang="es-EC" sz="1100" b="1" i="1" dirty="0">
                <a:solidFill>
                  <a:schemeClr val="tx1"/>
                </a:solidFill>
              </a:rPr>
              <a:t>: INEC y  BCE -. Cuentas Satélite del </a:t>
            </a:r>
            <a:r>
              <a:rPr lang="es-EC" sz="1100" b="1" i="1" dirty="0" smtClean="0">
                <a:solidFill>
                  <a:schemeClr val="tx1"/>
                </a:solidFill>
              </a:rPr>
              <a:t>Trabajo No Remunerado </a:t>
            </a:r>
            <a:r>
              <a:rPr lang="es-EC" sz="1100" b="1" i="1" dirty="0">
                <a:solidFill>
                  <a:schemeClr val="tx1"/>
                </a:solidFill>
              </a:rPr>
              <a:t>2007 </a:t>
            </a:r>
            <a:r>
              <a:rPr lang="es-EC" sz="1100" b="1" i="1" dirty="0" smtClean="0">
                <a:solidFill>
                  <a:schemeClr val="tx1"/>
                </a:solidFill>
              </a:rPr>
              <a:t>– 2013</a:t>
            </a:r>
          </a:p>
          <a:p>
            <a:endParaRPr lang="es-EC" sz="1100" b="1" i="1" dirty="0" smtClean="0">
              <a:solidFill>
                <a:schemeClr val="tx1"/>
              </a:solidFill>
            </a:endParaRPr>
          </a:p>
          <a:p>
            <a:r>
              <a:rPr lang="es-EC" sz="1100" dirty="0" smtClean="0"/>
              <a:t>=</a:t>
            </a:r>
            <a:endParaRPr lang="es-EC" sz="1100" dirty="0"/>
          </a:p>
        </p:txBody>
      </p:sp>
    </p:spTree>
    <p:extLst>
      <p:ext uri="{BB962C8B-B14F-4D97-AF65-F5344CB8AC3E}">
        <p14:creationId xmlns:p14="http://schemas.microsoft.com/office/powerpoint/2010/main" val="21904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810171" y="1259880"/>
            <a:ext cx="10153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2000" b="1" i="0" u="none" strike="noStrike" kern="1200" baseline="0">
                <a:solidFill>
                  <a:sysClr val="windowText" lastClr="000000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es-EC" sz="2400" b="1" dirty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Participación 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del </a:t>
            </a:r>
            <a:r>
              <a:rPr lang="es-EC" sz="2400" b="1" dirty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Valor Agregado Bruto de las principales Industrias de la Economía y del 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Trabajo No Remunerado </a:t>
            </a:r>
            <a:r>
              <a:rPr lang="es-EC" sz="2400" b="1" dirty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con respecto al PIB</a:t>
            </a:r>
            <a:r>
              <a:rPr lang="es-EC" sz="2400" b="1" dirty="0" smtClean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000" b="1" i="0" u="none" strike="noStrike" kern="1200" baseline="0">
                <a:solidFill>
                  <a:sysClr val="windowText" lastClr="000000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es-EC" sz="2400" b="1" dirty="0" smtClean="0">
                <a:solidFill>
                  <a:sysClr val="windowText" lastClr="000000"/>
                </a:solidFill>
                <a:latin typeface="+mj-lt"/>
                <a:cs typeface="Arial" pitchFamily="34" charset="0"/>
              </a:rPr>
              <a:t>Año 2013sd*</a:t>
            </a:r>
            <a:endParaRPr lang="es-EC" sz="2400" b="1" dirty="0">
              <a:solidFill>
                <a:sysClr val="windowText" lastClr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10171" y="2700040"/>
            <a:ext cx="10153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dirty="0"/>
              <a:t>El </a:t>
            </a:r>
            <a:r>
              <a:rPr lang="es-ES" sz="2000" dirty="0" smtClean="0"/>
              <a:t>Trabajo No Remunerado </a:t>
            </a:r>
            <a:r>
              <a:rPr lang="es-ES" sz="2000" dirty="0"/>
              <a:t>tiene al menos un 14,41% de participación en la economía superando a todas las </a:t>
            </a:r>
            <a:r>
              <a:rPr lang="es-ES" sz="2000" dirty="0" smtClean="0"/>
              <a:t>industrias.</a:t>
            </a:r>
            <a:endParaRPr lang="es-ES" sz="2000" dirty="0"/>
          </a:p>
        </p:txBody>
      </p:sp>
      <p:graphicFrame>
        <p:nvGraphicFramePr>
          <p:cNvPr id="11" name="10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395926"/>
              </p:ext>
            </p:extLst>
          </p:nvPr>
        </p:nvGraphicFramePr>
        <p:xfrm>
          <a:off x="810171" y="3420120"/>
          <a:ext cx="1000911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1 Rectángulo"/>
          <p:cNvSpPr/>
          <p:nvPr/>
        </p:nvSpPr>
        <p:spPr>
          <a:xfrm>
            <a:off x="663199" y="7537943"/>
            <a:ext cx="584835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C" sz="1100" dirty="0"/>
              <a:t>*</a:t>
            </a:r>
            <a:r>
              <a:rPr lang="es-EC" sz="1100" dirty="0" err="1"/>
              <a:t>sd</a:t>
            </a:r>
            <a:r>
              <a:rPr lang="es-EC" sz="1100" dirty="0"/>
              <a:t> = cifras  </a:t>
            </a:r>
            <a:r>
              <a:rPr lang="es-EC" sz="1100" dirty="0" smtClean="0"/>
              <a:t>semi-definitivas</a:t>
            </a:r>
          </a:p>
          <a:p>
            <a:endParaRPr lang="es-EC" sz="1100" dirty="0"/>
          </a:p>
          <a:p>
            <a:r>
              <a:rPr lang="es-EC" sz="1100" b="1" dirty="0" smtClean="0">
                <a:latin typeface="+mn-lt"/>
              </a:rPr>
              <a:t>Fuente</a:t>
            </a:r>
            <a:r>
              <a:rPr lang="es-EC" sz="1100" b="1" dirty="0">
                <a:latin typeface="+mn-lt"/>
              </a:rPr>
              <a:t>: INEC y  BCE -. Cuentas Satélite del </a:t>
            </a:r>
            <a:r>
              <a:rPr lang="es-EC" sz="1100" b="1" dirty="0" smtClean="0">
                <a:latin typeface="+mn-lt"/>
              </a:rPr>
              <a:t>Trabajo No Remunerado 2013 </a:t>
            </a:r>
            <a:endParaRPr lang="es-EC" sz="11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463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5868392"/>
            <a:ext cx="432048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5000" b="1" dirty="0" smtClean="0">
                <a:solidFill>
                  <a:schemeClr val="accent4">
                    <a:lumMod val="75000"/>
                  </a:schemeClr>
                </a:solidFill>
              </a:rPr>
              <a:t>4.3</a:t>
            </a:r>
            <a:endParaRPr lang="es-EC" sz="15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690491" y="5339943"/>
            <a:ext cx="583264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000" dirty="0" smtClean="0"/>
              <a:t>Resultados</a:t>
            </a:r>
          </a:p>
          <a:p>
            <a:pPr algn="ctr"/>
            <a:r>
              <a:rPr lang="es-EC" sz="5000" b="1" u="sng" dirty="0" smtClean="0"/>
              <a:t>Industrias de Cuentas Nacionales</a:t>
            </a:r>
            <a:endParaRPr lang="es-EC" sz="5000" dirty="0"/>
          </a:p>
        </p:txBody>
      </p:sp>
    </p:spTree>
    <p:extLst>
      <p:ext uri="{BB962C8B-B14F-4D97-AF65-F5344CB8AC3E}">
        <p14:creationId xmlns:p14="http://schemas.microsoft.com/office/powerpoint/2010/main" val="12224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657638"/>
              </p:ext>
            </p:extLst>
          </p:nvPr>
        </p:nvGraphicFramePr>
        <p:xfrm>
          <a:off x="438545" y="7668592"/>
          <a:ext cx="7777163" cy="79248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228487"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algn="l" fontAlgn="b"/>
                      <a:endParaRPr lang="es-EC" sz="1100" b="1" i="1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-.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6162">
                <a:tc>
                  <a:txBody>
                    <a:bodyPr/>
                    <a:lstStyle/>
                    <a:p>
                      <a:pPr algn="l" rtl="0" fontAlgn="ctr"/>
                      <a:endParaRPr lang="es-EC" sz="11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55391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13 Rectángulo"/>
          <p:cNvSpPr/>
          <p:nvPr/>
        </p:nvSpPr>
        <p:spPr>
          <a:xfrm>
            <a:off x="450130" y="2528441"/>
            <a:ext cx="109501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/>
              <a:t>El </a:t>
            </a:r>
            <a:r>
              <a:rPr lang="es-ES" sz="2000" dirty="0" smtClean="0"/>
              <a:t>Trabajo No Remunerado </a:t>
            </a:r>
            <a:r>
              <a:rPr lang="es-ES" sz="2000" dirty="0"/>
              <a:t>se centra principalmente en las Industrias  Hogares Privados, Servicios </a:t>
            </a:r>
            <a:r>
              <a:rPr lang="es-ES" sz="2000" dirty="0" smtClean="0"/>
              <a:t>Sociales y </a:t>
            </a:r>
            <a:r>
              <a:rPr lang="es-ES" sz="2000" dirty="0"/>
              <a:t>de </a:t>
            </a:r>
            <a:r>
              <a:rPr lang="es-ES" sz="2000" dirty="0" smtClean="0"/>
              <a:t>Salud,  entre </a:t>
            </a:r>
            <a:r>
              <a:rPr lang="es-ES" sz="2000" dirty="0"/>
              <a:t>otras. </a:t>
            </a:r>
            <a:r>
              <a:rPr lang="es-EC" sz="2000" dirty="0">
                <a:solidFill>
                  <a:srgbClr val="000000"/>
                </a:solidFill>
              </a:rPr>
              <a:t>Los Hogares </a:t>
            </a:r>
            <a:r>
              <a:rPr lang="es-EC" sz="2000" dirty="0" smtClean="0">
                <a:solidFill>
                  <a:srgbClr val="000000"/>
                </a:solidFill>
              </a:rPr>
              <a:t>Privados contribuyen </a:t>
            </a:r>
            <a:r>
              <a:rPr lang="es-EC" sz="2000" dirty="0">
                <a:solidFill>
                  <a:srgbClr val="000000"/>
                </a:solidFill>
              </a:rPr>
              <a:t>con más del 60% del </a:t>
            </a:r>
            <a:r>
              <a:rPr lang="es-EC" sz="2000" dirty="0" smtClean="0">
                <a:solidFill>
                  <a:srgbClr val="000000"/>
                </a:solidFill>
              </a:rPr>
              <a:t>Trabajo No Remunerado </a:t>
            </a:r>
            <a:r>
              <a:rPr lang="es-EC" sz="2000" dirty="0">
                <a:solidFill>
                  <a:srgbClr val="000000"/>
                </a:solidFill>
              </a:rPr>
              <a:t>en el 2013.</a:t>
            </a:r>
            <a:endParaRPr lang="es-EC" sz="2000" dirty="0"/>
          </a:p>
        </p:txBody>
      </p:sp>
      <p:graphicFrame>
        <p:nvGraphicFramePr>
          <p:cNvPr id="7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098298"/>
              </p:ext>
            </p:extLst>
          </p:nvPr>
        </p:nvGraphicFramePr>
        <p:xfrm>
          <a:off x="522138" y="3708152"/>
          <a:ext cx="10878139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2 Rectángulo"/>
          <p:cNvSpPr/>
          <p:nvPr/>
        </p:nvSpPr>
        <p:spPr>
          <a:xfrm>
            <a:off x="800150" y="1220971"/>
            <a:ext cx="10091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400" b="1" dirty="0"/>
              <a:t>Estructura </a:t>
            </a:r>
            <a:r>
              <a:rPr lang="es-EC" sz="2400" b="1" dirty="0" smtClean="0"/>
              <a:t>del </a:t>
            </a:r>
            <a:r>
              <a:rPr lang="es-EC" sz="2400" b="1" dirty="0"/>
              <a:t>Valor Agregado Bruto (VAB) del </a:t>
            </a:r>
            <a:r>
              <a:rPr lang="es-EC" sz="2400" b="1" dirty="0" smtClean="0"/>
              <a:t>Trabajo No Remunerado </a:t>
            </a:r>
            <a:r>
              <a:rPr lang="es-EC" sz="2400" b="1" dirty="0"/>
              <a:t>según </a:t>
            </a:r>
            <a:r>
              <a:rPr lang="es-EC" sz="2400" b="1" dirty="0" smtClean="0"/>
              <a:t>Industrias de </a:t>
            </a:r>
            <a:r>
              <a:rPr lang="es-EC" sz="2400" b="1" dirty="0"/>
              <a:t>Cuentas Nacionales. </a:t>
            </a:r>
            <a:r>
              <a:rPr lang="es-EC" sz="2400" b="1" dirty="0" smtClean="0"/>
              <a:t>Año 2013sd*</a:t>
            </a:r>
            <a:endParaRPr lang="es-EC" sz="2400" dirty="0"/>
          </a:p>
        </p:txBody>
      </p:sp>
      <p:sp>
        <p:nvSpPr>
          <p:cNvPr id="8" name="Rectángulo 1"/>
          <p:cNvSpPr/>
          <p:nvPr/>
        </p:nvSpPr>
        <p:spPr>
          <a:xfrm>
            <a:off x="522139" y="3780160"/>
            <a:ext cx="2448272" cy="3324217"/>
          </a:xfrm>
          <a:prstGeom prst="rect">
            <a:avLst/>
          </a:prstGeom>
          <a:noFill/>
          <a:ln w="57150">
            <a:solidFill>
              <a:srgbClr val="0D55C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35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22139" y="5292328"/>
            <a:ext cx="14401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0" b="1" dirty="0" smtClean="0">
                <a:solidFill>
                  <a:srgbClr val="8064A2">
                    <a:lumMod val="75000"/>
                  </a:srgbClr>
                </a:solidFill>
              </a:rPr>
              <a:t>1</a:t>
            </a:r>
            <a:endParaRPr lang="es-EC" sz="200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250331" y="6878826"/>
            <a:ext cx="45365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b="1" dirty="0" smtClean="0">
                <a:solidFill>
                  <a:prstClr val="black"/>
                </a:solidFill>
              </a:rPr>
              <a:t>Antecedentes</a:t>
            </a:r>
            <a:endParaRPr lang="es-EC" sz="5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3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6516464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0000" b="1" dirty="0" smtClean="0">
                <a:solidFill>
                  <a:schemeClr val="accent4">
                    <a:lumMod val="75000"/>
                  </a:schemeClr>
                </a:solidFill>
              </a:rPr>
              <a:t>4.3.1</a:t>
            </a:r>
            <a:endParaRPr lang="es-EC" sz="10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690491" y="6878826"/>
            <a:ext cx="72728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b="1" u="sng" dirty="0"/>
              <a:t>Industria Hogares Privados</a:t>
            </a:r>
          </a:p>
        </p:txBody>
      </p:sp>
    </p:spTree>
    <p:extLst>
      <p:ext uri="{BB962C8B-B14F-4D97-AF65-F5344CB8AC3E}">
        <p14:creationId xmlns:p14="http://schemas.microsoft.com/office/powerpoint/2010/main" val="184669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 txBox="1">
            <a:spLocks/>
          </p:cNvSpPr>
          <p:nvPr/>
        </p:nvSpPr>
        <p:spPr>
          <a:xfrm>
            <a:off x="620516" y="1161188"/>
            <a:ext cx="10558807" cy="7467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>
                <a:solidFill>
                  <a:sysClr val="windowText" lastClr="000000"/>
                </a:solidFill>
              </a:rPr>
              <a:t>Participación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de </a:t>
            </a:r>
            <a:r>
              <a:rPr lang="es-EC" sz="2400" b="1" dirty="0">
                <a:solidFill>
                  <a:sysClr val="windowText" lastClr="000000"/>
                </a:solidFill>
              </a:rPr>
              <a:t>la Producción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Anual del Trabajo No Remunerado </a:t>
            </a:r>
            <a:r>
              <a:rPr lang="es-EC" sz="2400" b="1" dirty="0">
                <a:solidFill>
                  <a:sysClr val="windowText" lastClr="000000"/>
                </a:solidFill>
              </a:rPr>
              <a:t>en la Industria de Hogares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Privados.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ysClr val="windowText" lastClr="000000"/>
                </a:solidFill>
              </a:rPr>
              <a:t>Año 2013sd* </a:t>
            </a:r>
            <a:endParaRPr lang="es-EC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402910" y="2326093"/>
            <a:ext cx="10801200" cy="113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C" sz="2000" dirty="0"/>
              <a:t>De la </a:t>
            </a:r>
            <a:r>
              <a:rPr lang="es-EC" sz="2000" dirty="0" smtClean="0"/>
              <a:t>Industria de </a:t>
            </a:r>
            <a:r>
              <a:rPr lang="es-EC" sz="2000" dirty="0"/>
              <a:t>Hogares </a:t>
            </a:r>
            <a:r>
              <a:rPr lang="es-EC" sz="2000" dirty="0" smtClean="0"/>
              <a:t>Privados, </a:t>
            </a:r>
            <a:r>
              <a:rPr lang="es-EC" sz="2000" dirty="0"/>
              <a:t>las </a:t>
            </a:r>
            <a:r>
              <a:rPr lang="es-EC" sz="2000" dirty="0" smtClean="0"/>
              <a:t>Actividades Culinarias </a:t>
            </a:r>
            <a:r>
              <a:rPr lang="es-EC" sz="2000" dirty="0"/>
              <a:t>son la más representativas con el  54,81%  en el 2013. Destacándose, a nivel de tareas cocinar, lavar vajilla y servir la comida.</a:t>
            </a:r>
          </a:p>
          <a:p>
            <a:pPr algn="just">
              <a:lnSpc>
                <a:spcPct val="115000"/>
              </a:lnSpc>
            </a:pPr>
            <a:endParaRPr lang="es-EC" sz="2000" dirty="0"/>
          </a:p>
        </p:txBody>
      </p:sp>
      <p:grpSp>
        <p:nvGrpSpPr>
          <p:cNvPr id="4" name="Grupo 3"/>
          <p:cNvGrpSpPr/>
          <p:nvPr/>
        </p:nvGrpSpPr>
        <p:grpSpPr>
          <a:xfrm>
            <a:off x="285321" y="3117263"/>
            <a:ext cx="10837735" cy="4263297"/>
            <a:chOff x="306115" y="3399781"/>
            <a:chExt cx="10837735" cy="4597432"/>
          </a:xfrm>
        </p:grpSpPr>
        <p:graphicFrame>
          <p:nvGraphicFramePr>
            <p:cNvPr id="49" name="7 Gráfico"/>
            <p:cNvGraphicFramePr/>
            <p:nvPr>
              <p:extLst>
                <p:ext uri="{D42A27DB-BD31-4B8C-83A1-F6EECF244321}">
                  <p14:modId xmlns:p14="http://schemas.microsoft.com/office/powerpoint/2010/main" val="1054114264"/>
                </p:ext>
              </p:extLst>
            </p:nvPr>
          </p:nvGraphicFramePr>
          <p:xfrm>
            <a:off x="306115" y="3399781"/>
            <a:ext cx="10331160" cy="45974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32" name="31 Imagen" descr="cooking1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03015" y="4990941"/>
              <a:ext cx="640835" cy="745455"/>
            </a:xfrm>
            <a:prstGeom prst="rect">
              <a:avLst/>
            </a:prstGeom>
          </p:spPr>
        </p:pic>
        <p:pic>
          <p:nvPicPr>
            <p:cNvPr id="33" name="32 Imagen" descr="washing1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1310" y="4327865"/>
              <a:ext cx="534568" cy="534568"/>
            </a:xfrm>
            <a:prstGeom prst="rect">
              <a:avLst/>
            </a:prstGeom>
          </p:spPr>
        </p:pic>
        <p:pic>
          <p:nvPicPr>
            <p:cNvPr id="46" name="45 Imagen" descr="wiping16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941" y="6521832"/>
              <a:ext cx="576064" cy="576063"/>
            </a:xfrm>
            <a:prstGeom prst="rect">
              <a:avLst/>
            </a:prstGeom>
          </p:spPr>
        </p:pic>
      </p:grpSp>
      <p:cxnSp>
        <p:nvCxnSpPr>
          <p:cNvPr id="58" name="Elbow Connector 9"/>
          <p:cNvCxnSpPr/>
          <p:nvPr/>
        </p:nvCxnSpPr>
        <p:spPr>
          <a:xfrm flipV="1">
            <a:off x="1242219" y="4512482"/>
            <a:ext cx="2334923" cy="425936"/>
          </a:xfrm>
          <a:prstGeom prst="bentConnector3">
            <a:avLst>
              <a:gd name="adj1" fmla="val 68577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2" name="TextBox 10">
            <a:hlinkClick r:id="rId6" action="ppaction://hlinksldjump"/>
          </p:cNvPr>
          <p:cNvSpPr txBox="1"/>
          <p:nvPr/>
        </p:nvSpPr>
        <p:spPr>
          <a:xfrm>
            <a:off x="522139" y="4457934"/>
            <a:ext cx="2533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 smtClean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Cuidado de ropa</a:t>
            </a:r>
            <a:endParaRPr lang="es-EC" sz="2400" b="1" kern="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63" name="Elbow Connector 12"/>
          <p:cNvCxnSpPr/>
          <p:nvPr/>
        </p:nvCxnSpPr>
        <p:spPr>
          <a:xfrm>
            <a:off x="7434907" y="5251162"/>
            <a:ext cx="2370904" cy="419309"/>
          </a:xfrm>
          <a:prstGeom prst="bentConnector3">
            <a:avLst>
              <a:gd name="adj1" fmla="val 32155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4" name="TextBox 13">
            <a:hlinkClick r:id="rId7" action="ppaction://hlinksldjump"/>
          </p:cNvPr>
          <p:cNvSpPr txBox="1"/>
          <p:nvPr/>
        </p:nvSpPr>
        <p:spPr>
          <a:xfrm>
            <a:off x="8216732" y="5207631"/>
            <a:ext cx="2962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Actividades</a:t>
            </a:r>
            <a:r>
              <a:rPr lang="es-EC" sz="1908" b="1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C" sz="2400" b="1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culinarias</a:t>
            </a:r>
            <a:endParaRPr lang="es-EC" sz="2400" b="1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Elbow Connector 9"/>
          <p:cNvCxnSpPr/>
          <p:nvPr/>
        </p:nvCxnSpPr>
        <p:spPr>
          <a:xfrm flipV="1">
            <a:off x="1386235" y="6234544"/>
            <a:ext cx="2334923" cy="42593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6" name="TextBox 10">
            <a:hlinkClick r:id="rId8" action="ppaction://hlinksldjump"/>
          </p:cNvPr>
          <p:cNvSpPr txBox="1"/>
          <p:nvPr/>
        </p:nvSpPr>
        <p:spPr>
          <a:xfrm>
            <a:off x="1165091" y="5796383"/>
            <a:ext cx="236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 smtClean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Mantenimiento </a:t>
            </a:r>
          </a:p>
          <a:p>
            <a:r>
              <a:rPr lang="es-EC" sz="2400" b="1" kern="0" dirty="0" smtClean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del hogar</a:t>
            </a:r>
            <a:endParaRPr lang="es-EC" sz="2400" b="1" kern="0" dirty="0">
              <a:solidFill>
                <a:schemeClr val="accent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67" name="Elbow Connector 9"/>
          <p:cNvCxnSpPr/>
          <p:nvPr/>
        </p:nvCxnSpPr>
        <p:spPr>
          <a:xfrm flipV="1">
            <a:off x="2348116" y="3392657"/>
            <a:ext cx="2334923" cy="425936"/>
          </a:xfrm>
          <a:prstGeom prst="bentConnector3">
            <a:avLst>
              <a:gd name="adj1" fmla="val 41847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8" name="TextBox 10"/>
          <p:cNvSpPr txBox="1"/>
          <p:nvPr/>
        </p:nvSpPr>
        <p:spPr>
          <a:xfrm>
            <a:off x="2344789" y="3328735"/>
            <a:ext cx="1266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  <a:r>
              <a:rPr lang="es-EC" sz="2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tros</a:t>
            </a:r>
            <a:endParaRPr lang="es-EC" sz="2400" b="1" kern="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306115" y="7215943"/>
            <a:ext cx="111905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s-EC" sz="1100" dirty="0"/>
              <a:t>*</a:t>
            </a:r>
            <a:r>
              <a:rPr lang="es-EC" sz="1100" dirty="0" err="1"/>
              <a:t>sd</a:t>
            </a:r>
            <a:r>
              <a:rPr lang="es-EC" sz="1100" dirty="0"/>
              <a:t> = cifras  </a:t>
            </a:r>
            <a:r>
              <a:rPr lang="es-EC" sz="1100" dirty="0" err="1" smtClean="0"/>
              <a:t>semi</a:t>
            </a:r>
            <a:r>
              <a:rPr lang="es-EC" sz="1100" dirty="0" smtClean="0"/>
              <a:t>-definitivas</a:t>
            </a:r>
          </a:p>
          <a:p>
            <a:pPr fontAlgn="b"/>
            <a:r>
              <a:rPr lang="es-EC" sz="1100" dirty="0" smtClean="0"/>
              <a:t>**Otros </a:t>
            </a:r>
            <a:r>
              <a:rPr lang="es-EC" sz="1100" dirty="0"/>
              <a:t>=  Estar pendiente de entregas a domicilio del gas, agua u otros servicios como: luz, teléfono, recolección de basura; Realizar pagos o trámites necesarios para el hogar   o alguno de sus miembros en alguna oficina de gobierno, banco, establecimiento comercial, pago de colegiaturas, obtención de partida de nacimiento, </a:t>
            </a:r>
            <a:r>
              <a:rPr lang="es-EC" sz="1100" dirty="0" smtClean="0"/>
              <a:t>pasaporte</a:t>
            </a:r>
            <a:r>
              <a:rPr lang="es-EC" sz="1100" dirty="0"/>
              <a:t>.</a:t>
            </a:r>
          </a:p>
          <a:p>
            <a:pPr fontAlgn="b"/>
            <a:r>
              <a:rPr lang="es-EC" sz="1100" b="1" i="1" dirty="0" smtClean="0">
                <a:solidFill>
                  <a:srgbClr val="000000"/>
                </a:solidFill>
                <a:latin typeface="+mj-lt"/>
              </a:rPr>
              <a:t>Fuente</a:t>
            </a:r>
            <a:r>
              <a:rPr lang="es-EC" sz="1100" b="1" i="1" dirty="0">
                <a:solidFill>
                  <a:srgbClr val="000000"/>
                </a:solidFill>
                <a:latin typeface="+mj-lt"/>
              </a:rPr>
              <a:t>: INEC -. Cuentas Satélite del </a:t>
            </a:r>
            <a:r>
              <a:rPr lang="es-EC" sz="1100" b="1" i="1" dirty="0" smtClean="0">
                <a:solidFill>
                  <a:srgbClr val="000000"/>
                </a:solidFill>
                <a:latin typeface="+mj-lt"/>
              </a:rPr>
              <a:t>Trabajo No Remunerado 2013</a:t>
            </a:r>
          </a:p>
          <a:p>
            <a:pPr fontAlgn="b"/>
            <a:endParaRPr lang="es-EC" sz="1100" b="1" i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922" y="3328735"/>
            <a:ext cx="493111" cy="49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672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10171" y="2568218"/>
            <a:ext cx="10081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En la mayoría de casos la participación de la producción de las mujeres en las actividades no remuneradas de los Hogares Privados es mayor al </a:t>
            </a:r>
            <a:r>
              <a:rPr lang="es-EC" sz="2000" dirty="0" smtClean="0"/>
              <a:t>59% </a:t>
            </a:r>
            <a:r>
              <a:rPr lang="es-EC" sz="2000" dirty="0"/>
              <a:t>en el 2013. </a:t>
            </a:r>
          </a:p>
        </p:txBody>
      </p:sp>
      <p:graphicFrame>
        <p:nvGraphicFramePr>
          <p:cNvPr id="8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059384"/>
              </p:ext>
            </p:extLst>
          </p:nvPr>
        </p:nvGraphicFramePr>
        <p:xfrm>
          <a:off x="423925" y="7416403"/>
          <a:ext cx="7777163" cy="77724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42118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 -.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5520">
                <a:tc>
                  <a:txBody>
                    <a:bodyPr/>
                    <a:lstStyle/>
                    <a:p>
                      <a:pPr algn="l" rtl="0" fontAlgn="ctr"/>
                      <a:endParaRPr lang="es-EC" sz="9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5520">
                <a:tc>
                  <a:txBody>
                    <a:bodyPr/>
                    <a:lstStyle/>
                    <a:p>
                      <a:pPr algn="l" rtl="0" fontAlgn="ctr"/>
                      <a:endParaRPr lang="es-EC" sz="9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6" name="Imagen 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20435" y="7268745"/>
            <a:ext cx="719390" cy="688908"/>
          </a:xfrm>
          <a:prstGeom prst="rect">
            <a:avLst/>
          </a:prstGeom>
        </p:spPr>
      </p:pic>
      <p:graphicFrame>
        <p:nvGraphicFramePr>
          <p:cNvPr id="14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670920"/>
              </p:ext>
            </p:extLst>
          </p:nvPr>
        </p:nvGraphicFramePr>
        <p:xfrm>
          <a:off x="810171" y="3420120"/>
          <a:ext cx="10078193" cy="3979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810171" y="1161188"/>
            <a:ext cx="10081120" cy="7467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>
                <a:solidFill>
                  <a:sysClr val="windowText" lastClr="000000"/>
                </a:solidFill>
              </a:rPr>
              <a:t>Estructura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de </a:t>
            </a:r>
            <a:r>
              <a:rPr lang="es-EC" sz="2400" b="1" dirty="0">
                <a:solidFill>
                  <a:sysClr val="windowText" lastClr="000000"/>
                </a:solidFill>
              </a:rPr>
              <a:t>la Producción del Trabajo No Remunerado por actividad de la Industria de Hogares Privados, según sexo.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ysClr val="windowText" lastClr="000000"/>
                </a:solidFill>
              </a:rPr>
              <a:t>Año 2013sd* </a:t>
            </a:r>
            <a:endParaRPr lang="es-EC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9820335" y="6579261"/>
            <a:ext cx="900100" cy="513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4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325007"/>
              </p:ext>
            </p:extLst>
          </p:nvPr>
        </p:nvGraphicFramePr>
        <p:xfrm>
          <a:off x="306115" y="7596584"/>
          <a:ext cx="7777163" cy="74676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2887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.-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7007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7007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810171" y="1115864"/>
            <a:ext cx="1000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/>
              <a:t>Participación </a:t>
            </a:r>
            <a:r>
              <a:rPr lang="es-EC" sz="2400" b="1" dirty="0" smtClean="0"/>
              <a:t>de </a:t>
            </a:r>
            <a:r>
              <a:rPr lang="es-EC" sz="2400" b="1" dirty="0"/>
              <a:t>la Producción de las </a:t>
            </a:r>
            <a:r>
              <a:rPr lang="es-EC" sz="2400" b="1" dirty="0" smtClean="0"/>
              <a:t>Actividades Culinarias del </a:t>
            </a:r>
            <a:r>
              <a:rPr lang="es-EC" sz="2400" b="1" dirty="0"/>
              <a:t>Trabajo No Remunerado. </a:t>
            </a:r>
            <a:r>
              <a:rPr lang="es-EC" sz="2400" b="1" dirty="0" smtClean="0"/>
              <a:t>Año </a:t>
            </a:r>
            <a:r>
              <a:rPr lang="es-EC" sz="2400" b="1" dirty="0" smtClean="0"/>
              <a:t>2013sd</a:t>
            </a:r>
            <a:r>
              <a:rPr lang="es-EC" sz="2400" b="1" dirty="0"/>
              <a:t>*</a:t>
            </a:r>
          </a:p>
        </p:txBody>
      </p:sp>
      <p:sp>
        <p:nvSpPr>
          <p:cNvPr id="8" name="Rectángulo 2"/>
          <p:cNvSpPr/>
          <p:nvPr/>
        </p:nvSpPr>
        <p:spPr>
          <a:xfrm>
            <a:off x="810172" y="2227342"/>
            <a:ext cx="10009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>
                <a:latin typeface="+mn-lt"/>
              </a:rPr>
              <a:t>Dentro de las </a:t>
            </a:r>
            <a:r>
              <a:rPr lang="es-EC" sz="2000" dirty="0" smtClean="0">
                <a:latin typeface="+mn-lt"/>
              </a:rPr>
              <a:t>“Actividades Culinarias”, </a:t>
            </a:r>
            <a:r>
              <a:rPr lang="es-EC" sz="2000" dirty="0">
                <a:latin typeface="+mn-lt"/>
              </a:rPr>
              <a:t>la tarea que se destaca es cocinar con el 60,20</a:t>
            </a:r>
            <a:r>
              <a:rPr lang="es-EC" sz="2000" dirty="0" smtClean="0">
                <a:latin typeface="+mn-lt"/>
              </a:rPr>
              <a:t>%.</a:t>
            </a:r>
            <a:endParaRPr lang="es-EC" sz="2000" dirty="0">
              <a:latin typeface="+mn-lt"/>
            </a:endParaRPr>
          </a:p>
        </p:txBody>
      </p:sp>
      <p:pic>
        <p:nvPicPr>
          <p:cNvPr id="14" name="31 Imagen" descr="cooking15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50854" y="7164536"/>
            <a:ext cx="504056" cy="622193"/>
          </a:xfrm>
          <a:prstGeom prst="rect">
            <a:avLst/>
          </a:prstGeom>
        </p:spPr>
      </p:pic>
      <p:graphicFrame>
        <p:nvGraphicFramePr>
          <p:cNvPr id="11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5658890"/>
              </p:ext>
            </p:extLst>
          </p:nvPr>
        </p:nvGraphicFramePr>
        <p:xfrm>
          <a:off x="568373" y="2772048"/>
          <a:ext cx="10492710" cy="452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359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29409"/>
              </p:ext>
            </p:extLst>
          </p:nvPr>
        </p:nvGraphicFramePr>
        <p:xfrm>
          <a:off x="450131" y="7483293"/>
          <a:ext cx="7777163" cy="79248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36907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 -.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Cuentas 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23023">
                <a:tc>
                  <a:txBody>
                    <a:bodyPr/>
                    <a:lstStyle/>
                    <a:p>
                      <a:pPr algn="l" rtl="0" fontAlgn="ctr"/>
                      <a:endParaRPr lang="es-EC" sz="1100" b="1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89472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1" name="45 Imagen" descr="wiping1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31251" y="7236544"/>
            <a:ext cx="576064" cy="57606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10173" y="1030788"/>
            <a:ext cx="10009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/>
              <a:t>Participación </a:t>
            </a:r>
            <a:r>
              <a:rPr lang="es-EC" sz="2400" b="1" dirty="0" smtClean="0"/>
              <a:t>de </a:t>
            </a:r>
            <a:r>
              <a:rPr lang="es-EC" sz="2400" b="1" dirty="0"/>
              <a:t>la Producción Anual del </a:t>
            </a:r>
            <a:r>
              <a:rPr lang="es-EC" sz="2400" b="1" dirty="0" smtClean="0"/>
              <a:t>Trabajo No Remunerado </a:t>
            </a:r>
            <a:r>
              <a:rPr lang="es-EC" sz="2400" b="1" dirty="0"/>
              <a:t>del Grupo de actividades de Mantenimiento del </a:t>
            </a:r>
            <a:r>
              <a:rPr lang="es-EC" sz="2400" b="1" dirty="0" smtClean="0"/>
              <a:t>Hogar, según </a:t>
            </a:r>
            <a:r>
              <a:rPr lang="es-EC" sz="2400" b="1" dirty="0"/>
              <a:t>tareas. </a:t>
            </a:r>
            <a:endParaRPr lang="es-EC" sz="2400" b="1" dirty="0" smtClean="0"/>
          </a:p>
          <a:p>
            <a:pPr algn="ctr"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/>
              <a:t>Año 2013sd*</a:t>
            </a:r>
            <a:endParaRPr lang="es-EC" sz="2400" b="1" dirty="0"/>
          </a:p>
        </p:txBody>
      </p:sp>
      <p:sp>
        <p:nvSpPr>
          <p:cNvPr id="15" name="Rectángulo 2"/>
          <p:cNvSpPr/>
          <p:nvPr/>
        </p:nvSpPr>
        <p:spPr>
          <a:xfrm>
            <a:off x="810172" y="2412008"/>
            <a:ext cx="10009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Dentro de las actividades de mantenimiento del hogar, la actividad que se destaca es limpiar toda la casa con el 39,57%.</a:t>
            </a:r>
          </a:p>
        </p:txBody>
      </p:sp>
      <p:graphicFrame>
        <p:nvGraphicFramePr>
          <p:cNvPr id="8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191936"/>
              </p:ext>
            </p:extLst>
          </p:nvPr>
        </p:nvGraphicFramePr>
        <p:xfrm>
          <a:off x="427119" y="3564136"/>
          <a:ext cx="10904308" cy="3787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619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254406"/>
              </p:ext>
            </p:extLst>
          </p:nvPr>
        </p:nvGraphicFramePr>
        <p:xfrm>
          <a:off x="450131" y="7417676"/>
          <a:ext cx="7777163" cy="86868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6911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INEC,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  <a:p>
                      <a:pPr algn="l" fontAlgn="b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4556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4556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32 Imagen" descr="washing1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31251" y="7164536"/>
            <a:ext cx="617560" cy="61756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38163" y="1224779"/>
            <a:ext cx="10101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Participación</a:t>
            </a:r>
            <a:r>
              <a:rPr lang="es-EC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de </a:t>
            </a:r>
            <a:r>
              <a:rPr lang="es-EC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la Producción Anual del </a:t>
            </a: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Trabajo No Remunerado </a:t>
            </a:r>
            <a:r>
              <a:rPr lang="es-EC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del Grupo de actividades de Cuidado de </a:t>
            </a: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Ropa, </a:t>
            </a:r>
            <a:r>
              <a:rPr lang="es-EC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según tareas. </a:t>
            </a:r>
            <a:endParaRPr lang="es-EC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Año 2013sd</a:t>
            </a:r>
            <a:r>
              <a:rPr lang="es-EC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*</a:t>
            </a:r>
            <a:endParaRPr lang="es-EC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ángulo 2"/>
          <p:cNvSpPr/>
          <p:nvPr/>
        </p:nvSpPr>
        <p:spPr>
          <a:xfrm>
            <a:off x="738163" y="2479092"/>
            <a:ext cx="10101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Dentro de las actividades de </a:t>
            </a:r>
            <a:r>
              <a:rPr lang="es-EC" sz="2000" dirty="0" smtClean="0"/>
              <a:t>Cuidado de Ropa, </a:t>
            </a:r>
            <a:r>
              <a:rPr lang="es-EC" sz="2000" dirty="0"/>
              <a:t>la actividad que se destaca es  lavar la ropa con el 64,20%.</a:t>
            </a:r>
          </a:p>
        </p:txBody>
      </p:sp>
      <p:graphicFrame>
        <p:nvGraphicFramePr>
          <p:cNvPr id="10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4086151"/>
              </p:ext>
            </p:extLst>
          </p:nvPr>
        </p:nvGraphicFramePr>
        <p:xfrm>
          <a:off x="738642" y="3481767"/>
          <a:ext cx="10086230" cy="3610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4930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6155" y="6516464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0000" b="1" dirty="0" smtClean="0">
                <a:solidFill>
                  <a:schemeClr val="accent4">
                    <a:lumMod val="75000"/>
                  </a:schemeClr>
                </a:solidFill>
              </a:rPr>
              <a:t>4.3.2</a:t>
            </a:r>
            <a:endParaRPr lang="es-EC" sz="10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690491" y="6084416"/>
            <a:ext cx="71287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b="1" u="sng" dirty="0"/>
              <a:t>Industria Servicios Sociales y de Salud </a:t>
            </a:r>
          </a:p>
        </p:txBody>
      </p:sp>
    </p:spTree>
    <p:extLst>
      <p:ext uri="{BB962C8B-B14F-4D97-AF65-F5344CB8AC3E}">
        <p14:creationId xmlns:p14="http://schemas.microsoft.com/office/powerpoint/2010/main" val="225849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4572768"/>
              </p:ext>
            </p:extLst>
          </p:nvPr>
        </p:nvGraphicFramePr>
        <p:xfrm>
          <a:off x="2182825" y="2908049"/>
          <a:ext cx="8064896" cy="519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itle 1"/>
          <p:cNvSpPr txBox="1">
            <a:spLocks/>
          </p:cNvSpPr>
          <p:nvPr/>
        </p:nvSpPr>
        <p:spPr>
          <a:xfrm>
            <a:off x="792087" y="1115864"/>
            <a:ext cx="10171212" cy="109030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>
                <a:solidFill>
                  <a:sysClr val="windowText" lastClr="000000"/>
                </a:solidFill>
              </a:rPr>
              <a:t>Participación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de </a:t>
            </a:r>
            <a:r>
              <a:rPr lang="es-EC" sz="2400" b="1" dirty="0">
                <a:solidFill>
                  <a:sysClr val="windowText" lastClr="000000"/>
                </a:solidFill>
              </a:rPr>
              <a:t>la Producción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Anual del Trabajo No Remunerado </a:t>
            </a:r>
            <a:r>
              <a:rPr lang="es-EC" sz="2400" b="1" dirty="0">
                <a:solidFill>
                  <a:sysClr val="windowText" lastClr="000000"/>
                </a:solidFill>
              </a:rPr>
              <a:t>en la Industria Servicios Sociales y de Salud. 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Año </a:t>
            </a:r>
            <a:r>
              <a:rPr lang="es-EC" sz="2400" b="1" dirty="0" smtClean="0">
                <a:solidFill>
                  <a:sysClr val="windowText" lastClr="000000"/>
                </a:solidFill>
              </a:rPr>
              <a:t>2013sd*</a:t>
            </a:r>
            <a:endParaRPr lang="es-EC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31" name="Rectángulo 2"/>
          <p:cNvSpPr/>
          <p:nvPr/>
        </p:nvSpPr>
        <p:spPr>
          <a:xfrm>
            <a:off x="792087" y="2267992"/>
            <a:ext cx="101712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000" dirty="0" smtClean="0"/>
              <a:t>De los servicios Sociales y de Salud, el Cuidado de Niños y Niñas representa el 78,81% en el </a:t>
            </a:r>
            <a:r>
              <a:rPr lang="es-EC" sz="2000" dirty="0" smtClean="0"/>
              <a:t>2013.</a:t>
            </a:r>
            <a:endParaRPr lang="es-EC" sz="2000" dirty="0"/>
          </a:p>
        </p:txBody>
      </p:sp>
      <p:pic>
        <p:nvPicPr>
          <p:cNvPr id="33" name="32 Imagen" descr="kindergard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49071" y="4284216"/>
            <a:ext cx="986295" cy="669363"/>
          </a:xfrm>
          <a:prstGeom prst="rect">
            <a:avLst/>
          </a:prstGeom>
        </p:spPr>
      </p:pic>
      <p:pic>
        <p:nvPicPr>
          <p:cNvPr id="46" name="45 Imagen" descr="handshak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9317" y="5856378"/>
            <a:ext cx="666596" cy="499947"/>
          </a:xfrm>
          <a:prstGeom prst="rect">
            <a:avLst/>
          </a:prstGeom>
        </p:spPr>
      </p:pic>
      <p:pic>
        <p:nvPicPr>
          <p:cNvPr id="52" name="51 Imagen" descr="patient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087" y="3824893"/>
            <a:ext cx="720080" cy="720080"/>
          </a:xfrm>
          <a:prstGeom prst="rect">
            <a:avLst/>
          </a:prstGeom>
        </p:spPr>
      </p:pic>
      <p:cxnSp>
        <p:nvCxnSpPr>
          <p:cNvPr id="58" name="Elbow Connector 12"/>
          <p:cNvCxnSpPr/>
          <p:nvPr/>
        </p:nvCxnSpPr>
        <p:spPr>
          <a:xfrm>
            <a:off x="8136903" y="5407867"/>
            <a:ext cx="2370904" cy="419309"/>
          </a:xfrm>
          <a:prstGeom prst="bentConnector3">
            <a:avLst>
              <a:gd name="adj1" fmla="val 32155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2" name="TextBox 13">
            <a:hlinkClick r:id="rId6" action="ppaction://hlinksldjump"/>
          </p:cNvPr>
          <p:cNvSpPr txBox="1"/>
          <p:nvPr/>
        </p:nvSpPr>
        <p:spPr>
          <a:xfrm>
            <a:off x="8985376" y="5004296"/>
            <a:ext cx="2337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Cuidado de niños y niñas</a:t>
            </a:r>
            <a:endParaRPr lang="es-EC" sz="2400" b="1" kern="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3" name="Elbow Connector 9"/>
          <p:cNvCxnSpPr/>
          <p:nvPr/>
        </p:nvCxnSpPr>
        <p:spPr>
          <a:xfrm flipV="1">
            <a:off x="1841540" y="5074360"/>
            <a:ext cx="2334923" cy="425936"/>
          </a:xfrm>
          <a:prstGeom prst="bentConnector3">
            <a:avLst>
              <a:gd name="adj1" fmla="val 68577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4" name="TextBox 10">
            <a:hlinkClick r:id="rId7" action="ppaction://hlinksldjump"/>
          </p:cNvPr>
          <p:cNvSpPr txBox="1"/>
          <p:nvPr/>
        </p:nvSpPr>
        <p:spPr>
          <a:xfrm>
            <a:off x="1146412" y="5032777"/>
            <a:ext cx="236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Cuidado de salud</a:t>
            </a:r>
          </a:p>
        </p:txBody>
      </p:sp>
      <p:cxnSp>
        <p:nvCxnSpPr>
          <p:cNvPr id="65" name="Elbow Connector 9"/>
          <p:cNvCxnSpPr/>
          <p:nvPr/>
        </p:nvCxnSpPr>
        <p:spPr>
          <a:xfrm flipV="1">
            <a:off x="2417604" y="4074304"/>
            <a:ext cx="2334923" cy="425936"/>
          </a:xfrm>
          <a:prstGeom prst="bentConnector3">
            <a:avLst>
              <a:gd name="adj1" fmla="val 68577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cxnSp>
        <p:nvCxnSpPr>
          <p:cNvPr id="67" name="Elbow Connector 9"/>
          <p:cNvCxnSpPr/>
          <p:nvPr/>
        </p:nvCxnSpPr>
        <p:spPr>
          <a:xfrm flipV="1">
            <a:off x="3194945" y="3580156"/>
            <a:ext cx="2277662" cy="212968"/>
          </a:xfrm>
          <a:prstGeom prst="bentConnector3">
            <a:avLst>
              <a:gd name="adj1" fmla="val 67564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68" name="TextBox 10">
            <a:hlinkClick r:id="rId7" action="ppaction://hlinksldjump"/>
          </p:cNvPr>
          <p:cNvSpPr txBox="1"/>
          <p:nvPr/>
        </p:nvSpPr>
        <p:spPr>
          <a:xfrm>
            <a:off x="3194945" y="2989615"/>
            <a:ext cx="2839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Actividades de solidaridad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766448" y="3843819"/>
            <a:ext cx="22859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000" b="1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Cuidado a personas con discapacidad</a:t>
            </a:r>
          </a:p>
        </p:txBody>
      </p:sp>
      <p:graphicFrame>
        <p:nvGraphicFramePr>
          <p:cNvPr id="25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412584"/>
              </p:ext>
            </p:extLst>
          </p:nvPr>
        </p:nvGraphicFramePr>
        <p:xfrm>
          <a:off x="522139" y="7482728"/>
          <a:ext cx="7777163" cy="86868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35910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.-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  <a:p>
                      <a:pPr algn="l" fontAlgn="b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2389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4406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25" y="3011617"/>
            <a:ext cx="681982" cy="675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75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2"/>
          <p:cNvSpPr/>
          <p:nvPr/>
        </p:nvSpPr>
        <p:spPr>
          <a:xfrm>
            <a:off x="810171" y="2302322"/>
            <a:ext cx="10017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000" dirty="0" smtClean="0"/>
              <a:t>En todas las actividades que conforman “Servicios Sociales y de Salud”, la producción de las mujeres es mayor al 67% en el </a:t>
            </a:r>
            <a:r>
              <a:rPr lang="es-EC" sz="2000" dirty="0" smtClean="0"/>
              <a:t>2013.</a:t>
            </a:r>
            <a:endParaRPr lang="es-EC" sz="2000" dirty="0"/>
          </a:p>
        </p:txBody>
      </p:sp>
      <p:pic>
        <p:nvPicPr>
          <p:cNvPr id="12" name="Imagen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03604" y="7308552"/>
            <a:ext cx="719390" cy="688908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810171" y="1084217"/>
            <a:ext cx="10153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ysClr val="windowText" lastClr="000000"/>
                </a:solidFill>
              </a:rPr>
              <a:t>Participación de la Producción Anual  del Trabajo No Remunerado de la Industria de Servicios Sociales y de Salud, según sexo.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sysClr val="windowText" lastClr="000000"/>
                </a:solidFill>
              </a:rPr>
              <a:t>Año 2013sd*</a:t>
            </a:r>
            <a:endParaRPr lang="es-EC" sz="24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9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323362"/>
              </p:ext>
            </p:extLst>
          </p:nvPr>
        </p:nvGraphicFramePr>
        <p:xfrm>
          <a:off x="810171" y="3187012"/>
          <a:ext cx="10153128" cy="4249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087869"/>
              </p:ext>
            </p:extLst>
          </p:nvPr>
        </p:nvGraphicFramePr>
        <p:xfrm>
          <a:off x="378123" y="7436982"/>
          <a:ext cx="7777163" cy="86868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36694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INEC,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  <a:p>
                      <a:pPr algn="l" fontAlgn="b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7852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7852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9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2"/>
          <p:cNvSpPr/>
          <p:nvPr/>
        </p:nvSpPr>
        <p:spPr>
          <a:xfrm>
            <a:off x="882179" y="2419577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000" dirty="0"/>
              <a:t>La actividad “Jugar” aporta con el  </a:t>
            </a:r>
            <a:r>
              <a:rPr lang="es-EC" sz="2000" dirty="0" smtClean="0"/>
              <a:t>43,06% </a:t>
            </a:r>
            <a:r>
              <a:rPr lang="es-EC" sz="2000" dirty="0"/>
              <a:t>en el Cuidado de </a:t>
            </a:r>
            <a:r>
              <a:rPr lang="es-EC" sz="2000" dirty="0" smtClean="0"/>
              <a:t>Niños y Niñas.</a:t>
            </a:r>
            <a:endParaRPr lang="es-EC" sz="2000" dirty="0"/>
          </a:p>
        </p:txBody>
      </p:sp>
      <p:pic>
        <p:nvPicPr>
          <p:cNvPr id="8" name="32 Imagen" descr="kindergarden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15227" y="7236544"/>
            <a:ext cx="986295" cy="708899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882179" y="1165281"/>
            <a:ext cx="9929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prstClr val="black"/>
                </a:solidFill>
              </a:rPr>
              <a:t>Participación de la Producción Anual del Trabajo No Remunerado en el Cuidado de Niños y Niñas. </a:t>
            </a:r>
            <a:r>
              <a:rPr lang="es-EC" sz="2400" b="1" dirty="0" smtClean="0">
                <a:solidFill>
                  <a:prstClr val="black"/>
                </a:solidFill>
              </a:rPr>
              <a:t>Año </a:t>
            </a:r>
            <a:r>
              <a:rPr lang="es-EC" sz="2400" b="1" dirty="0" smtClean="0">
                <a:solidFill>
                  <a:prstClr val="black"/>
                </a:solidFill>
              </a:rPr>
              <a:t>2013sd*</a:t>
            </a:r>
          </a:p>
        </p:txBody>
      </p:sp>
      <p:graphicFrame>
        <p:nvGraphicFramePr>
          <p:cNvPr id="11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3733135"/>
              </p:ext>
            </p:extLst>
          </p:nvPr>
        </p:nvGraphicFramePr>
        <p:xfrm>
          <a:off x="810171" y="2986331"/>
          <a:ext cx="956352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732506"/>
              </p:ext>
            </p:extLst>
          </p:nvPr>
        </p:nvGraphicFramePr>
        <p:xfrm>
          <a:off x="378123" y="7412043"/>
          <a:ext cx="7777163" cy="74676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11209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INEC,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9764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12098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950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3286385" y="1331887"/>
            <a:ext cx="4972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3200" b="1" dirty="0" smtClean="0"/>
              <a:t>Marco legal  y normativo</a:t>
            </a:r>
            <a:endParaRPr lang="es-EC" sz="3200" dirty="0"/>
          </a:p>
        </p:txBody>
      </p:sp>
      <p:sp>
        <p:nvSpPr>
          <p:cNvPr id="7" name="TextBox 88"/>
          <p:cNvSpPr txBox="1"/>
          <p:nvPr/>
        </p:nvSpPr>
        <p:spPr>
          <a:xfrm>
            <a:off x="738163" y="2349601"/>
            <a:ext cx="10212775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C" sz="2400" dirty="0">
                <a:solidFill>
                  <a:prstClr val="black"/>
                </a:solidFill>
              </a:rPr>
              <a:t>La Constitución de la República del 2008  contempla en los </a:t>
            </a:r>
            <a:r>
              <a:rPr lang="es-ES" altLang="es-EC" sz="2400" b="1" u="sng" dirty="0">
                <a:solidFill>
                  <a:prstClr val="black"/>
                </a:solidFill>
              </a:rPr>
              <a:t>Artículos 325 y 333 </a:t>
            </a:r>
            <a:r>
              <a:rPr lang="es-ES" altLang="es-EC" sz="2400" dirty="0">
                <a:solidFill>
                  <a:prstClr val="black"/>
                </a:solidFill>
              </a:rPr>
              <a:t>el reconocimiento a todas las modalidades de trabajo y al </a:t>
            </a:r>
            <a:r>
              <a:rPr lang="es-ES" altLang="es-EC" sz="2400" dirty="0" smtClean="0">
                <a:solidFill>
                  <a:prstClr val="black"/>
                </a:solidFill>
              </a:rPr>
              <a:t>Trabajo No Remunerado </a:t>
            </a:r>
            <a:r>
              <a:rPr lang="es-ES" altLang="es-EC" sz="2400" dirty="0">
                <a:solidFill>
                  <a:prstClr val="black"/>
                </a:solidFill>
              </a:rPr>
              <a:t>como labor productiva</a:t>
            </a:r>
            <a:r>
              <a:rPr lang="es-ES" altLang="es-EC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altLang="es-EC" sz="24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400" dirty="0" smtClean="0">
                <a:solidFill>
                  <a:prstClr val="black"/>
                </a:solidFill>
              </a:rPr>
              <a:t>Objetivos </a:t>
            </a:r>
            <a:r>
              <a:rPr lang="es-ES" sz="2400" dirty="0">
                <a:solidFill>
                  <a:prstClr val="black"/>
                </a:solidFill>
              </a:rPr>
              <a:t>y políticas del </a:t>
            </a:r>
            <a:r>
              <a:rPr lang="es-ES" sz="2400" b="1" u="sng" dirty="0">
                <a:solidFill>
                  <a:prstClr val="black"/>
                </a:solidFill>
              </a:rPr>
              <a:t>Plan Nacional del Buen </a:t>
            </a:r>
            <a:r>
              <a:rPr lang="es-ES" sz="2400" b="1" u="sng" dirty="0" smtClean="0">
                <a:solidFill>
                  <a:prstClr val="black"/>
                </a:solidFill>
              </a:rPr>
              <a:t>Vivir:</a:t>
            </a:r>
          </a:p>
          <a:p>
            <a:pPr lvl="1" algn="just">
              <a:lnSpc>
                <a:spcPct val="150000"/>
              </a:lnSpc>
            </a:pPr>
            <a:r>
              <a:rPr lang="es-ES" sz="2400" b="1" u="sng" dirty="0" smtClean="0">
                <a:solidFill>
                  <a:prstClr val="black"/>
                </a:solidFill>
              </a:rPr>
              <a:t>Objetivo 2:</a:t>
            </a:r>
            <a:r>
              <a:rPr lang="es-ES" sz="2400" b="1" dirty="0" smtClean="0">
                <a:solidFill>
                  <a:prstClr val="black"/>
                </a:solidFill>
              </a:rPr>
              <a:t> “</a:t>
            </a:r>
            <a:r>
              <a:rPr lang="es-ES" sz="2400" dirty="0" smtClean="0">
                <a:solidFill>
                  <a:prstClr val="black"/>
                </a:solidFill>
              </a:rPr>
              <a:t>Auspiciar </a:t>
            </a:r>
            <a:r>
              <a:rPr lang="es-ES" sz="2400" dirty="0">
                <a:solidFill>
                  <a:prstClr val="black"/>
                </a:solidFill>
              </a:rPr>
              <a:t>la igualdad, la cohesión, la inclusión y la equidad social y </a:t>
            </a:r>
            <a:r>
              <a:rPr lang="es-ES" sz="2400" dirty="0" smtClean="0">
                <a:solidFill>
                  <a:prstClr val="black"/>
                </a:solidFill>
              </a:rPr>
              <a:t>territorial”.</a:t>
            </a:r>
            <a:endParaRPr lang="es-SV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altLang="es-EC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2"/>
          <p:cNvSpPr/>
          <p:nvPr/>
        </p:nvSpPr>
        <p:spPr>
          <a:xfrm>
            <a:off x="810171" y="2412008"/>
            <a:ext cx="10065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/>
              <a:t>La actividad que más se destaca es este grupo es cuidar a los enfermos hospitalizados con más del 48%.</a:t>
            </a:r>
          </a:p>
        </p:txBody>
      </p:sp>
      <p:pic>
        <p:nvPicPr>
          <p:cNvPr id="12" name="51 Imagen" descr="patient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15371" y="7308552"/>
            <a:ext cx="720080" cy="720080"/>
          </a:xfrm>
          <a:prstGeom prst="rect">
            <a:avLst/>
          </a:prstGeom>
        </p:spPr>
      </p:pic>
      <p:graphicFrame>
        <p:nvGraphicFramePr>
          <p:cNvPr id="13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871956"/>
              </p:ext>
            </p:extLst>
          </p:nvPr>
        </p:nvGraphicFramePr>
        <p:xfrm>
          <a:off x="810171" y="3138185"/>
          <a:ext cx="10225136" cy="3954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371867"/>
              </p:ext>
            </p:extLst>
          </p:nvPr>
        </p:nvGraphicFramePr>
        <p:xfrm>
          <a:off x="666155" y="7429187"/>
          <a:ext cx="7489131" cy="746760"/>
        </p:xfrm>
        <a:graphic>
          <a:graphicData uri="http://schemas.openxmlformats.org/drawingml/2006/table">
            <a:tbl>
              <a:tblPr/>
              <a:tblGrid>
                <a:gridCol w="7489131"/>
              </a:tblGrid>
              <a:tr h="11575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INEC,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03015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15751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8 Rectángulo"/>
          <p:cNvSpPr/>
          <p:nvPr/>
        </p:nvSpPr>
        <p:spPr>
          <a:xfrm>
            <a:off x="666155" y="1186930"/>
            <a:ext cx="10369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prstClr val="black"/>
                </a:solidFill>
              </a:rPr>
              <a:t>Participación de la Producción Anual  de las actividades de Cuidado de Salud, del Trabajo No Remunerado. </a:t>
            </a:r>
            <a:r>
              <a:rPr lang="es-EC" sz="2400" b="1" dirty="0" smtClean="0">
                <a:solidFill>
                  <a:prstClr val="black"/>
                </a:solidFill>
              </a:rPr>
              <a:t>Año </a:t>
            </a:r>
            <a:r>
              <a:rPr lang="es-EC" sz="2400" b="1" dirty="0" smtClean="0">
                <a:solidFill>
                  <a:prstClr val="black"/>
                </a:solidFill>
              </a:rPr>
              <a:t>2013sd* </a:t>
            </a:r>
          </a:p>
        </p:txBody>
      </p:sp>
    </p:spTree>
    <p:extLst>
      <p:ext uri="{BB962C8B-B14F-4D97-AF65-F5344CB8AC3E}">
        <p14:creationId xmlns:p14="http://schemas.microsoft.com/office/powerpoint/2010/main" val="129481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2"/>
          <p:cNvSpPr/>
          <p:nvPr/>
        </p:nvSpPr>
        <p:spPr>
          <a:xfrm>
            <a:off x="810171" y="2519149"/>
            <a:ext cx="10076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000" dirty="0" smtClean="0"/>
              <a:t>La tarea que más se destaca es este grupo es dar de comer o ayudar a hacerlo a personas con discapacidad con más del 22%.</a:t>
            </a:r>
            <a:endParaRPr lang="es-EC" sz="2000" dirty="0"/>
          </a:p>
        </p:txBody>
      </p:sp>
      <p:pic>
        <p:nvPicPr>
          <p:cNvPr id="12" name="51 Imagen" descr="patient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26443" y="7308552"/>
            <a:ext cx="720080" cy="720080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522139" y="1259880"/>
            <a:ext cx="105670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prstClr val="black"/>
                </a:solidFill>
              </a:rPr>
              <a:t>Participación de la Producción Anual de las actividades Cuidado a Personas con Discapacidad (PCD) del Trabajo No Remunerado.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s-EC" sz="2400" b="1" dirty="0" smtClean="0">
                <a:solidFill>
                  <a:prstClr val="black"/>
                </a:solidFill>
              </a:rPr>
              <a:t>Año 2013sd*</a:t>
            </a:r>
          </a:p>
        </p:txBody>
      </p:sp>
      <p:graphicFrame>
        <p:nvGraphicFramePr>
          <p:cNvPr id="11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400837"/>
              </p:ext>
            </p:extLst>
          </p:nvPr>
        </p:nvGraphicFramePr>
        <p:xfrm>
          <a:off x="810171" y="3420120"/>
          <a:ext cx="10076312" cy="4092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22185"/>
              </p:ext>
            </p:extLst>
          </p:nvPr>
        </p:nvGraphicFramePr>
        <p:xfrm>
          <a:off x="357452" y="7459609"/>
          <a:ext cx="7777163" cy="746760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39051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100" dirty="0" smtClean="0"/>
                        <a:t>*</a:t>
                      </a:r>
                      <a:r>
                        <a:rPr lang="es-EC" sz="1100" dirty="0" err="1" smtClean="0"/>
                        <a:t>sd</a:t>
                      </a:r>
                      <a:r>
                        <a:rPr lang="es-EC" sz="1100" dirty="0" smtClean="0"/>
                        <a:t> = cifras  semi-definitivas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100" dirty="0" smtClean="0"/>
                    </a:p>
                    <a:p>
                      <a:pPr algn="l" fontAlgn="b"/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Fuente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: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INEC,</a:t>
                      </a:r>
                      <a:r>
                        <a:rPr lang="es-EC" sz="11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Cuentas </a:t>
                      </a:r>
                      <a:r>
                        <a:rPr lang="es-EC" sz="1100" b="1" i="1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Satélite del </a:t>
                      </a:r>
                      <a:r>
                        <a:rPr lang="es-EC" sz="11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Trabajo No Remunerado 2013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6198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76198">
                <a:tc>
                  <a:txBody>
                    <a:bodyPr/>
                    <a:lstStyle/>
                    <a:p>
                      <a:pPr algn="l" rtl="0" fontAlgn="ctr"/>
                      <a:endParaRPr lang="es-EC" sz="800" b="1" i="1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481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94147" y="5916007"/>
            <a:ext cx="321048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5000" b="1" dirty="0" smtClean="0">
                <a:solidFill>
                  <a:schemeClr val="accent4">
                    <a:lumMod val="75000"/>
                  </a:schemeClr>
                </a:solidFill>
              </a:rPr>
              <a:t>4.4</a:t>
            </a:r>
            <a:endParaRPr lang="es-EC" sz="15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402459" y="6084416"/>
            <a:ext cx="93610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dirty="0" smtClean="0"/>
              <a:t>Resultados</a:t>
            </a:r>
          </a:p>
          <a:p>
            <a:r>
              <a:rPr lang="es-EC" sz="5000" b="1" u="sng" dirty="0" smtClean="0"/>
              <a:t>Comparabilidad </a:t>
            </a:r>
            <a:r>
              <a:rPr lang="es-EC" sz="5000" b="1" u="sng" dirty="0" smtClean="0"/>
              <a:t>internacional</a:t>
            </a:r>
            <a:endParaRPr lang="es-EC" sz="5000" dirty="0"/>
          </a:p>
        </p:txBody>
      </p:sp>
    </p:spTree>
    <p:extLst>
      <p:ext uri="{BB962C8B-B14F-4D97-AF65-F5344CB8AC3E}">
        <p14:creationId xmlns:p14="http://schemas.microsoft.com/office/powerpoint/2010/main" val="238602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9 Rectángulo"/>
          <p:cNvSpPr/>
          <p:nvPr/>
        </p:nvSpPr>
        <p:spPr>
          <a:xfrm>
            <a:off x="1195669" y="6931231"/>
            <a:ext cx="969562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100" dirty="0">
                <a:cs typeface="Arial" pitchFamily="34" charset="0"/>
              </a:rPr>
              <a:t>*p = cifras provisionales</a:t>
            </a:r>
          </a:p>
          <a:p>
            <a:r>
              <a:rPr lang="es-ES" sz="1100" dirty="0">
                <a:cs typeface="Arial" pitchFamily="34" charset="0"/>
              </a:rPr>
              <a:t>**</a:t>
            </a:r>
            <a:r>
              <a:rPr lang="es-ES" sz="1100" dirty="0" err="1">
                <a:cs typeface="Arial" pitchFamily="34" charset="0"/>
              </a:rPr>
              <a:t>sd</a:t>
            </a:r>
            <a:r>
              <a:rPr lang="es-ES" sz="1100" dirty="0">
                <a:cs typeface="Arial" pitchFamily="34" charset="0"/>
              </a:rPr>
              <a:t> = cifras  semi-definitivas</a:t>
            </a:r>
            <a:endParaRPr lang="es-EC" sz="1100" dirty="0"/>
          </a:p>
          <a:p>
            <a:endParaRPr lang="es-ES" altLang="es-EC" sz="1100" b="1" dirty="0" smtClean="0">
              <a:latin typeface="+mn-lt"/>
              <a:cs typeface="Arial" pitchFamily="34" charset="0"/>
            </a:endParaRPr>
          </a:p>
          <a:p>
            <a:r>
              <a:rPr lang="es-ES" altLang="es-EC" sz="1100" b="1" dirty="0" smtClean="0">
                <a:latin typeface="+mn-lt"/>
                <a:cs typeface="Arial" pitchFamily="34" charset="0"/>
              </a:rPr>
              <a:t>Nota:  </a:t>
            </a:r>
            <a:r>
              <a:rPr lang="es-ES" altLang="es-EC" sz="1100" dirty="0" smtClean="0">
                <a:latin typeface="+mn-lt"/>
                <a:cs typeface="Arial" pitchFamily="34" charset="0"/>
              </a:rPr>
              <a:t>Países como Venezuela y El Salvador  se encuentran  en proceso de construcción de las Cuentas Satélite del Trabajo No Remunerado</a:t>
            </a:r>
          </a:p>
          <a:p>
            <a:endParaRPr lang="es-ES" altLang="es-EC" sz="1100" b="1" dirty="0" smtClean="0">
              <a:latin typeface="+mn-lt"/>
              <a:cs typeface="Arial" pitchFamily="34" charset="0"/>
            </a:endParaRPr>
          </a:p>
          <a:p>
            <a:r>
              <a:rPr lang="es-ES" altLang="es-EC" sz="1100" b="1" dirty="0" smtClean="0">
                <a:latin typeface="+mn-lt"/>
                <a:cs typeface="Arial" pitchFamily="34" charset="0"/>
              </a:rPr>
              <a:t>Fuente: </a:t>
            </a:r>
            <a:r>
              <a:rPr lang="es-ES" altLang="es-EC" sz="1100" dirty="0" smtClean="0">
                <a:latin typeface="+mn-lt"/>
                <a:cs typeface="Arial" pitchFamily="34" charset="0"/>
              </a:rPr>
              <a:t>CEPAL, </a:t>
            </a:r>
            <a:r>
              <a:rPr lang="es-EC" altLang="es-EC" sz="1100" dirty="0" smtClean="0">
                <a:latin typeface="+mn-lt"/>
                <a:cs typeface="Arial" pitchFamily="34" charset="0"/>
              </a:rPr>
              <a:t>Caminos recorridos, caminos por recorrer:  hacia el cálculo de la cuenta satélite del Trabajo No Remunerado en los hogares en América Latina </a:t>
            </a:r>
            <a:r>
              <a:rPr lang="es-ES" altLang="es-EC" sz="1100" dirty="0" smtClean="0">
                <a:latin typeface="+mn-lt"/>
                <a:cs typeface="Arial" pitchFamily="34" charset="0"/>
              </a:rPr>
              <a:t>2014.</a:t>
            </a:r>
          </a:p>
          <a:p>
            <a:r>
              <a:rPr lang="es-ES" altLang="es-EC" sz="1100" dirty="0" smtClean="0">
                <a:latin typeface="+mn-lt"/>
                <a:cs typeface="Arial" pitchFamily="34" charset="0"/>
              </a:rPr>
              <a:t>               INEGI, </a:t>
            </a:r>
            <a:r>
              <a:rPr lang="es-EC" sz="1100" dirty="0">
                <a:latin typeface="+mn-lt"/>
                <a:cs typeface="Arial" panose="020B0604020202020204" pitchFamily="34" charset="0"/>
              </a:rPr>
              <a:t>Sistema de Cuentas Nacionales de </a:t>
            </a:r>
            <a:r>
              <a:rPr lang="es-EC" sz="1100" dirty="0" smtClean="0">
                <a:latin typeface="+mn-lt"/>
                <a:cs typeface="Arial" panose="020B0604020202020204" pitchFamily="34" charset="0"/>
              </a:rPr>
              <a:t>México. </a:t>
            </a:r>
            <a:r>
              <a:rPr lang="es-EC" sz="1100" dirty="0">
                <a:latin typeface="+mn-lt"/>
                <a:cs typeface="Arial" panose="020B0604020202020204" pitchFamily="34" charset="0"/>
              </a:rPr>
              <a:t>Cuenta satélite del </a:t>
            </a:r>
            <a:r>
              <a:rPr lang="es-EC" sz="1100" dirty="0" smtClean="0">
                <a:latin typeface="+mn-lt"/>
                <a:cs typeface="Arial" panose="020B0604020202020204" pitchFamily="34" charset="0"/>
              </a:rPr>
              <a:t>Trabajo No Remunerado </a:t>
            </a:r>
            <a:r>
              <a:rPr lang="es-EC" sz="1100" dirty="0">
                <a:latin typeface="+mn-lt"/>
                <a:cs typeface="Arial" panose="020B0604020202020204" pitchFamily="34" charset="0"/>
              </a:rPr>
              <a:t>de los hogares de México </a:t>
            </a:r>
            <a:r>
              <a:rPr lang="es-EC" sz="1100" dirty="0" smtClean="0">
                <a:latin typeface="+mn-lt"/>
                <a:cs typeface="Arial" panose="020B0604020202020204" pitchFamily="34" charset="0"/>
              </a:rPr>
              <a:t>2013</a:t>
            </a:r>
          </a:p>
          <a:p>
            <a:endParaRPr lang="es-EC" sz="1100" dirty="0">
              <a:latin typeface="+mn-lt"/>
              <a:cs typeface="Arial" panose="020B0604020202020204" pitchFamily="34" charset="0"/>
            </a:endParaRPr>
          </a:p>
          <a:p>
            <a:endParaRPr lang="es-ES" altLang="es-EC" sz="1100" dirty="0" smtClean="0">
              <a:latin typeface="+mn-lt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C" sz="1200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824883"/>
              </p:ext>
            </p:extLst>
          </p:nvPr>
        </p:nvGraphicFramePr>
        <p:xfrm>
          <a:off x="882179" y="1979956"/>
          <a:ext cx="10009113" cy="468052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856008"/>
                <a:gridCol w="2663633"/>
                <a:gridCol w="2489472"/>
              </a:tblGrid>
              <a:tr h="79960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 smtClean="0">
                          <a:effectLst/>
                        </a:rPr>
                        <a:t>Participación </a:t>
                      </a:r>
                      <a:r>
                        <a:rPr lang="es-EC" sz="2000" b="1" u="none" strike="noStrike" dirty="0" smtClean="0">
                          <a:effectLst/>
                        </a:rPr>
                        <a:t>del </a:t>
                      </a:r>
                      <a:r>
                        <a:rPr lang="es-EC" sz="2000" b="1" u="none" strike="noStrike" dirty="0" smtClean="0">
                          <a:effectLst/>
                        </a:rPr>
                        <a:t>Valor Agregado Bruto del Trabajo No Remunerado de </a:t>
                      </a:r>
                      <a:r>
                        <a:rPr lang="es-EC" sz="2000" b="1" u="none" strike="noStrike" dirty="0">
                          <a:effectLst/>
                        </a:rPr>
                        <a:t>los </a:t>
                      </a:r>
                      <a:r>
                        <a:rPr lang="es-EC" sz="2000" b="1" u="none" strike="noStrike" dirty="0" smtClean="0">
                          <a:effectLst/>
                        </a:rPr>
                        <a:t>Hogares con respecto al PIB, según </a:t>
                      </a:r>
                      <a:r>
                        <a:rPr lang="es-EC" sz="2000" b="1" u="none" strike="noStrike" dirty="0" smtClean="0">
                          <a:effectLst/>
                        </a:rPr>
                        <a:t>países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581475"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>
                          <a:effectLst/>
                        </a:rPr>
                        <a:t>País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>
                          <a:effectLst/>
                        </a:rPr>
                        <a:t>Año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 smtClean="0">
                          <a:effectLst/>
                        </a:rPr>
                        <a:t>Aportación al PIB (% )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12307">
                <a:tc>
                  <a:txBody>
                    <a:bodyPr/>
                    <a:lstStyle/>
                    <a:p>
                      <a:pPr algn="l" fontAlgn="ctr"/>
                      <a:r>
                        <a:rPr lang="es-EC" sz="2000" u="none" strike="noStrike" dirty="0" smtClean="0">
                          <a:effectLst/>
                        </a:rPr>
                        <a:t>  México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u="none" strike="noStrike" dirty="0" smtClean="0">
                          <a:effectLst/>
                        </a:rPr>
                        <a:t>2013p*</a:t>
                      </a: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20,50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0522">
                <a:tc>
                  <a:txBody>
                    <a:bodyPr/>
                    <a:lstStyle/>
                    <a:p>
                      <a:pPr algn="l" fontAlgn="ctr"/>
                      <a:r>
                        <a:rPr lang="es-EC" sz="2000" u="none" strike="noStrike" dirty="0" smtClean="0">
                          <a:effectLst/>
                        </a:rPr>
                        <a:t>  Guatemala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u="none" strike="noStrike" dirty="0">
                          <a:effectLst/>
                        </a:rPr>
                        <a:t>2011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19,00</a:t>
                      </a:r>
                      <a:endParaRPr lang="es-EC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5528">
                <a:tc>
                  <a:txBody>
                    <a:bodyPr/>
                    <a:lstStyle/>
                    <a:p>
                      <a:pPr algn="l" fontAlgn="ctr"/>
                      <a:r>
                        <a:rPr lang="es-EC" sz="2000" u="none" strike="noStrike" dirty="0" smtClean="0">
                          <a:effectLst/>
                        </a:rPr>
                        <a:t>  Colombia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u="none" strike="noStrike" dirty="0">
                          <a:effectLst/>
                        </a:rPr>
                        <a:t>2012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u="none" strike="noStrike" dirty="0" smtClean="0">
                          <a:effectLst/>
                        </a:rPr>
                        <a:t>19,10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501">
                <a:tc>
                  <a:txBody>
                    <a:bodyPr/>
                    <a:lstStyle/>
                    <a:p>
                      <a:pPr algn="l" fontAlgn="ctr"/>
                      <a:r>
                        <a:rPr lang="es-EC" sz="2000" u="none" strike="noStrike" dirty="0" smtClean="0">
                          <a:effectLst/>
                        </a:rPr>
                        <a:t>  Uruguay </a:t>
                      </a:r>
                      <a:r>
                        <a:rPr lang="es-EC" sz="2000" u="none" strike="noStrike" dirty="0">
                          <a:effectLst/>
                        </a:rPr>
                        <a:t>(no oficial)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u="none" strike="noStrike" dirty="0">
                          <a:effectLst/>
                        </a:rPr>
                        <a:t>2007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u="none" strike="noStrike" dirty="0" smtClean="0">
                          <a:effectLst/>
                        </a:rPr>
                        <a:t>26,60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9352">
                <a:tc>
                  <a:txBody>
                    <a:bodyPr/>
                    <a:lstStyle/>
                    <a:p>
                      <a:pPr algn="l" fontAlgn="ctr"/>
                      <a:r>
                        <a:rPr lang="es-EC" sz="2000" u="none" strike="noStrike" dirty="0" smtClean="0">
                          <a:effectLst/>
                        </a:rPr>
                        <a:t>  Perú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u="none" strike="noStrike" dirty="0" smtClean="0">
                          <a:effectLst/>
                        </a:rPr>
                        <a:t>2010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2000" b="1" u="none" strike="noStrike" dirty="0" smtClean="0">
                          <a:effectLst/>
                        </a:rPr>
                        <a:t>20,40</a:t>
                      </a:r>
                      <a:r>
                        <a:rPr lang="es-EC" sz="2000" b="1" u="none" strike="noStrike" dirty="0">
                          <a:effectLst/>
                        </a:rPr>
                        <a:t> 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9229">
                <a:tc>
                  <a:txBody>
                    <a:bodyPr/>
                    <a:lstStyle/>
                    <a:p>
                      <a:pPr algn="l" fontAlgn="b"/>
                      <a:r>
                        <a:rPr lang="es-EC" sz="2000" u="none" strike="noStrike" dirty="0" smtClean="0">
                          <a:effectLst/>
                        </a:rPr>
                        <a:t>  Ecuador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2013sd**</a:t>
                      </a:r>
                      <a:endParaRPr lang="es-EC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 smtClean="0">
                          <a:effectLst/>
                        </a:rPr>
                        <a:t>14,41</a:t>
                      </a:r>
                    </a:p>
                  </a:txBody>
                  <a:tcPr marL="8285" marR="8285" marT="8285" marB="0" anchor="ctr">
                    <a:lnL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2610371" y="1259880"/>
            <a:ext cx="6023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>
                <a:solidFill>
                  <a:sysClr val="windowText" lastClr="000000"/>
                </a:solidFill>
              </a:rPr>
              <a:t>El Trabajo No Remunerado en América Latina</a:t>
            </a:r>
            <a:endParaRPr lang="es-EC" sz="2400" b="1" dirty="0"/>
          </a:p>
        </p:txBody>
      </p:sp>
    </p:spTree>
    <p:extLst>
      <p:ext uri="{BB962C8B-B14F-4D97-AF65-F5344CB8AC3E}">
        <p14:creationId xmlns:p14="http://schemas.microsoft.com/office/powerpoint/2010/main" val="35355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954187" y="1547912"/>
            <a:ext cx="9865096" cy="3214688"/>
          </a:xfrm>
          <a:prstGeom prst="rect">
            <a:avLst/>
          </a:prstGeom>
          <a:noFill/>
          <a:ln>
            <a:noFill/>
          </a:ln>
          <a:extLst/>
        </p:spPr>
        <p:txBody>
          <a:bodyPr lIns="76517" tIns="38258" rIns="76517" bIns="38258"/>
          <a:lstStyle>
            <a:lvl1pPr marL="285750" indent="-285750" algn="l" defTabSz="7635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38125" algn="l" defTabSz="7635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5675" indent="-190500" algn="l" defTabSz="7635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38263" indent="-190500" algn="l" defTabSz="7635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0850" indent="-190500" algn="l" defTabSz="7635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4217" indent="-191292" algn="l" defTabSz="765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6802" indent="-191292" algn="l" defTabSz="765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69387" indent="-191292" algn="l" defTabSz="765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51972" indent="-191292" algn="l" defTabSz="765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ES" sz="2800" dirty="0" smtClean="0"/>
              <a:t>Todas las bases de datos del INEC ahora son libres. </a:t>
            </a:r>
          </a:p>
          <a:p>
            <a:pPr algn="just">
              <a:defRPr/>
            </a:pPr>
            <a:r>
              <a:rPr lang="es-ES" sz="2800" dirty="0" smtClean="0"/>
              <a:t>Usted puede acceder a cualquiera de ellas a través de nuestra página web.</a:t>
            </a:r>
          </a:p>
          <a:p>
            <a:pPr algn="just">
              <a:defRPr/>
            </a:pPr>
            <a:r>
              <a:rPr lang="es-ES" sz="2800" dirty="0" smtClean="0"/>
              <a:t>La base, los cálculos y la metodología de este estudio están disponibles en la misma fuente.</a:t>
            </a:r>
          </a:p>
          <a:p>
            <a:pPr algn="just">
              <a:buFont typeface="Arial" charset="0"/>
              <a:buNone/>
              <a:defRPr/>
            </a:pPr>
            <a:endParaRPr lang="es-E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defRPr/>
            </a:pPr>
            <a:endParaRPr lang="es-E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106315" y="4860280"/>
            <a:ext cx="7429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3600" dirty="0" smtClean="0">
                <a:solidFill>
                  <a:srgbClr val="00689A"/>
                </a:solidFill>
                <a:latin typeface="+mj-lt"/>
                <a:hlinkClick r:id="rId2"/>
              </a:rPr>
              <a:t>www.ecuadorencifras.gob.ec</a:t>
            </a:r>
            <a:endParaRPr lang="es-ES" sz="3600" dirty="0">
              <a:solidFill>
                <a:srgbClr val="00689A"/>
              </a:solidFill>
              <a:latin typeface="+mj-lt"/>
            </a:endParaRPr>
          </a:p>
        </p:txBody>
      </p:sp>
      <p:sp>
        <p:nvSpPr>
          <p:cNvPr id="15" name="7 Rectángulo"/>
          <p:cNvSpPr/>
          <p:nvPr/>
        </p:nvSpPr>
        <p:spPr>
          <a:xfrm>
            <a:off x="49635" y="7452568"/>
            <a:ext cx="3640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es-EC" sz="2400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Pedidos</a:t>
            </a:r>
            <a:r>
              <a:rPr lang="es-EC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: </a:t>
            </a:r>
            <a:r>
              <a:rPr lang="es-EC" sz="2000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  <a:hlinkClick r:id="rId3"/>
              </a:rPr>
              <a:t>inec@inec.gob.ec</a:t>
            </a:r>
            <a:r>
              <a:rPr lang="es-EC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 l="74926"/>
          <a:stretch>
            <a:fillRect/>
          </a:stretch>
        </p:blipFill>
        <p:spPr bwMode="auto">
          <a:xfrm>
            <a:off x="6973650" y="6012408"/>
            <a:ext cx="965313" cy="94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 r="75637"/>
          <a:stretch>
            <a:fillRect/>
          </a:stretch>
        </p:blipFill>
        <p:spPr bwMode="auto">
          <a:xfrm>
            <a:off x="4966957" y="6012409"/>
            <a:ext cx="937932" cy="94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 l="26929" r="49912"/>
          <a:stretch>
            <a:fillRect/>
          </a:stretch>
        </p:blipFill>
        <p:spPr bwMode="auto">
          <a:xfrm>
            <a:off x="3888549" y="6012408"/>
            <a:ext cx="891592" cy="94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 l="51609" r="26594"/>
          <a:stretch>
            <a:fillRect/>
          </a:stretch>
        </p:blipFill>
        <p:spPr bwMode="auto">
          <a:xfrm>
            <a:off x="6019697" y="6012408"/>
            <a:ext cx="839146" cy="94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883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89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3276126" y="1043856"/>
            <a:ext cx="5084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3200" b="1" dirty="0" smtClean="0">
                <a:solidFill>
                  <a:prstClr val="black"/>
                </a:solidFill>
              </a:rPr>
              <a:t>Acuerdos internacionales</a:t>
            </a:r>
            <a:endParaRPr lang="es-EC" sz="3200" dirty="0">
              <a:solidFill>
                <a:prstClr val="black"/>
              </a:solidFill>
            </a:endParaRPr>
          </a:p>
        </p:txBody>
      </p:sp>
      <p:sp>
        <p:nvSpPr>
          <p:cNvPr id="7" name="TextBox 88"/>
          <p:cNvSpPr txBox="1"/>
          <p:nvPr/>
        </p:nvSpPr>
        <p:spPr>
          <a:xfrm>
            <a:off x="810172" y="1873681"/>
            <a:ext cx="10081120" cy="63709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altLang="es-EC" sz="2400" b="1" dirty="0">
                <a:solidFill>
                  <a:prstClr val="black"/>
                </a:solidFill>
              </a:rPr>
              <a:t>Consenso de México (2004</a:t>
            </a:r>
            <a:r>
              <a:rPr lang="es-ES" altLang="es-EC" sz="2400" b="1" dirty="0" smtClean="0">
                <a:solidFill>
                  <a:prstClr val="black"/>
                </a:solidFill>
              </a:rPr>
              <a:t>): </a:t>
            </a:r>
            <a:r>
              <a:rPr lang="es-ES" altLang="es-EC" sz="2400" dirty="0" smtClean="0">
                <a:solidFill>
                  <a:prstClr val="black"/>
                </a:solidFill>
              </a:rPr>
              <a:t>“</a:t>
            </a:r>
            <a:r>
              <a:rPr lang="es-EC" altLang="es-EC" sz="2400" dirty="0" smtClean="0">
                <a:solidFill>
                  <a:prstClr val="black"/>
                </a:solidFill>
              </a:rPr>
              <a:t>Adoptar </a:t>
            </a:r>
            <a:r>
              <a:rPr lang="es-EC" altLang="es-EC" sz="2400" dirty="0">
                <a:solidFill>
                  <a:prstClr val="black"/>
                </a:solidFill>
              </a:rPr>
              <a:t>medidas para garantizar el reconocimiento del </a:t>
            </a:r>
            <a:r>
              <a:rPr lang="es-EC" altLang="es-EC" sz="2400" dirty="0" smtClean="0">
                <a:solidFill>
                  <a:prstClr val="black"/>
                </a:solidFill>
              </a:rPr>
              <a:t>Trabajo No </a:t>
            </a:r>
            <a:r>
              <a:rPr lang="es-EC" altLang="es-EC" sz="2400" dirty="0" smtClean="0">
                <a:solidFill>
                  <a:prstClr val="black"/>
                </a:solidFill>
              </a:rPr>
              <a:t>Remunerado”.</a:t>
            </a:r>
            <a:endParaRPr lang="es-EC" altLang="es-EC" sz="2400" dirty="0" smtClean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C" altLang="es-EC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altLang="es-EC" sz="2400" b="1" dirty="0">
                <a:solidFill>
                  <a:prstClr val="black"/>
                </a:solidFill>
              </a:rPr>
              <a:t>Consenso de Quito (2007</a:t>
            </a:r>
            <a:r>
              <a:rPr lang="es-ES" altLang="es-EC" sz="2400" b="1" dirty="0" smtClean="0">
                <a:solidFill>
                  <a:prstClr val="black"/>
                </a:solidFill>
              </a:rPr>
              <a:t>): </a:t>
            </a:r>
            <a:r>
              <a:rPr lang="es-EC" altLang="es-EC" sz="2400" dirty="0" smtClean="0">
                <a:solidFill>
                  <a:prstClr val="black"/>
                </a:solidFill>
              </a:rPr>
              <a:t>Desarrollar   </a:t>
            </a:r>
            <a:r>
              <a:rPr lang="es-EC" altLang="es-EC" sz="2400" dirty="0">
                <a:solidFill>
                  <a:prstClr val="black"/>
                </a:solidFill>
              </a:rPr>
              <a:t>instrumentos   de   medición   periódica   del   trabajo   no   remunerado, </a:t>
            </a:r>
            <a:r>
              <a:rPr lang="es-EC" altLang="es-EC" sz="2400" dirty="0" smtClean="0">
                <a:solidFill>
                  <a:prstClr val="black"/>
                </a:solidFill>
              </a:rPr>
              <a:t>especialmente encuestas </a:t>
            </a:r>
            <a:r>
              <a:rPr lang="es-EC" altLang="es-EC" sz="2400" dirty="0">
                <a:solidFill>
                  <a:prstClr val="black"/>
                </a:solidFill>
              </a:rPr>
              <a:t>del Uso del Tiempo y la </a:t>
            </a:r>
            <a:r>
              <a:rPr lang="es-EC" altLang="es-EC" sz="2400" dirty="0" smtClean="0">
                <a:solidFill>
                  <a:prstClr val="black"/>
                </a:solidFill>
              </a:rPr>
              <a:t>incorporación </a:t>
            </a:r>
            <a:r>
              <a:rPr lang="es-EC" altLang="es-EC" sz="2400" dirty="0">
                <a:solidFill>
                  <a:prstClr val="black"/>
                </a:solidFill>
              </a:rPr>
              <a:t>al Sistema de Cuentas </a:t>
            </a:r>
            <a:r>
              <a:rPr lang="es-EC" altLang="es-EC" sz="2400" dirty="0" smtClean="0">
                <a:solidFill>
                  <a:prstClr val="black"/>
                </a:solidFill>
              </a:rPr>
              <a:t>Nacionales.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C" altLang="es-EC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C" altLang="es-EC" sz="2400" b="1" dirty="0">
                <a:solidFill>
                  <a:prstClr val="black"/>
                </a:solidFill>
              </a:rPr>
              <a:t>18ª Conferencia Internacional de Estadísticas del Trabajo de la OIT (2008</a:t>
            </a:r>
            <a:r>
              <a:rPr lang="es-EC" altLang="es-EC" sz="2400" b="1" dirty="0" smtClean="0">
                <a:solidFill>
                  <a:prstClr val="black"/>
                </a:solidFill>
              </a:rPr>
              <a:t>)</a:t>
            </a:r>
            <a:r>
              <a:rPr lang="es-EC" altLang="es-EC" sz="2400" dirty="0" smtClean="0">
                <a:solidFill>
                  <a:prstClr val="black"/>
                </a:solidFill>
              </a:rPr>
              <a:t>: Se </a:t>
            </a:r>
            <a:r>
              <a:rPr lang="es-EC" altLang="es-EC" sz="2400" dirty="0">
                <a:solidFill>
                  <a:prstClr val="black"/>
                </a:solidFill>
              </a:rPr>
              <a:t>reconoce al </a:t>
            </a:r>
            <a:r>
              <a:rPr lang="es-EC" altLang="es-EC" sz="2400" dirty="0" smtClean="0">
                <a:solidFill>
                  <a:prstClr val="black"/>
                </a:solidFill>
              </a:rPr>
              <a:t>Trabajo No Remunerado </a:t>
            </a:r>
            <a:r>
              <a:rPr lang="es-EC" altLang="es-EC" sz="2400" dirty="0">
                <a:solidFill>
                  <a:prstClr val="black"/>
                </a:solidFill>
              </a:rPr>
              <a:t>como </a:t>
            </a:r>
            <a:r>
              <a:rPr lang="es-EC" altLang="es-EC" sz="2400" dirty="0" smtClean="0">
                <a:solidFill>
                  <a:prstClr val="black"/>
                </a:solidFill>
              </a:rPr>
              <a:t>actividad productiva.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C" altLang="es-EC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C" altLang="es-EC" sz="2400" b="1" dirty="0">
                <a:solidFill>
                  <a:prstClr val="black"/>
                </a:solidFill>
              </a:rPr>
              <a:t>Consenso de Brasilia (2010</a:t>
            </a:r>
            <a:r>
              <a:rPr lang="es-EC" altLang="es-EC" sz="2400" b="1" dirty="0" smtClean="0">
                <a:solidFill>
                  <a:prstClr val="black"/>
                </a:solidFill>
              </a:rPr>
              <a:t>): </a:t>
            </a:r>
            <a:r>
              <a:rPr lang="es-EC" altLang="es-EC" sz="2400" dirty="0" smtClean="0">
                <a:solidFill>
                  <a:prstClr val="black"/>
                </a:solidFill>
              </a:rPr>
              <a:t>Impulsar </a:t>
            </a:r>
            <a:r>
              <a:rPr lang="es-EC" altLang="es-EC" sz="2400" dirty="0">
                <a:solidFill>
                  <a:prstClr val="black"/>
                </a:solidFill>
              </a:rPr>
              <a:t>el </a:t>
            </a:r>
            <a:r>
              <a:rPr lang="es-EC" altLang="es-EC" sz="2400" dirty="0" smtClean="0">
                <a:solidFill>
                  <a:prstClr val="black"/>
                </a:solidFill>
              </a:rPr>
              <a:t>establecimiento en </a:t>
            </a:r>
            <a:r>
              <a:rPr lang="es-EC" altLang="es-EC" sz="2400" dirty="0">
                <a:solidFill>
                  <a:prstClr val="black"/>
                </a:solidFill>
              </a:rPr>
              <a:t>las Cuentas Nacionales, de una </a:t>
            </a:r>
            <a:r>
              <a:rPr lang="es-EC" altLang="es-EC" sz="2400" dirty="0" smtClean="0">
                <a:solidFill>
                  <a:prstClr val="black"/>
                </a:solidFill>
              </a:rPr>
              <a:t>cuenta satélite sobre </a:t>
            </a:r>
            <a:r>
              <a:rPr lang="es-EC" altLang="es-EC" sz="2400" dirty="0">
                <a:solidFill>
                  <a:prstClr val="black"/>
                </a:solidFill>
              </a:rPr>
              <a:t>el trabajo doméstico no remunerado y el trabajo de cuidado que llevan a cabo las mujeres</a:t>
            </a:r>
            <a:r>
              <a:rPr lang="es-EC" altLang="es-EC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C" altLang="es-EC" sz="2400" dirty="0">
              <a:solidFill>
                <a:prstClr val="black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altLang="es-EC" sz="2400" b="1" dirty="0">
                <a:solidFill>
                  <a:prstClr val="black"/>
                </a:solidFill>
              </a:rPr>
              <a:t>Consenso de Santo Domingo (2013</a:t>
            </a:r>
            <a:r>
              <a:rPr lang="pt-BR" altLang="es-EC" sz="2400" b="1" dirty="0" smtClean="0">
                <a:solidFill>
                  <a:prstClr val="black"/>
                </a:solidFill>
              </a:rPr>
              <a:t>): </a:t>
            </a:r>
            <a:r>
              <a:rPr lang="es-EC" altLang="es-EC" sz="2400" dirty="0">
                <a:solidFill>
                  <a:prstClr val="black"/>
                </a:solidFill>
              </a:rPr>
              <a:t>Reconocer el valor del trabajo doméstico no remunerado y adoptar las medidas y políticas públicas </a:t>
            </a:r>
            <a:r>
              <a:rPr lang="es-EC" altLang="es-EC" sz="2400" dirty="0" smtClean="0">
                <a:solidFill>
                  <a:prstClr val="black"/>
                </a:solidFill>
              </a:rPr>
              <a:t>necesarias.</a:t>
            </a:r>
            <a:endParaRPr lang="es-SV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7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1602259" y="1156372"/>
            <a:ext cx="8453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3200" b="1" dirty="0" smtClean="0">
                <a:solidFill>
                  <a:prstClr val="black"/>
                </a:solidFill>
              </a:rPr>
              <a:t>Comisión Estadística </a:t>
            </a:r>
            <a:r>
              <a:rPr lang="es-ES" sz="3200" b="1" dirty="0">
                <a:solidFill>
                  <a:prstClr val="black"/>
                </a:solidFill>
              </a:rPr>
              <a:t>I</a:t>
            </a:r>
            <a:r>
              <a:rPr lang="es-ES" altLang="es-EC" sz="3200" b="1" dirty="0" smtClean="0">
                <a:solidFill>
                  <a:prstClr val="black"/>
                </a:solidFill>
              </a:rPr>
              <a:t>nterinstitucional</a:t>
            </a:r>
            <a:r>
              <a:rPr lang="es-ES" altLang="es-EC" sz="3200" dirty="0" smtClean="0">
                <a:solidFill>
                  <a:prstClr val="black"/>
                </a:solidFill>
              </a:rPr>
              <a:t> </a:t>
            </a:r>
            <a:r>
              <a:rPr lang="es-EC" sz="3200" b="1" dirty="0" smtClean="0">
                <a:solidFill>
                  <a:prstClr val="black"/>
                </a:solidFill>
              </a:rPr>
              <a:t>de Género</a:t>
            </a:r>
            <a:endParaRPr lang="es-EC" sz="3200" dirty="0">
              <a:solidFill>
                <a:prstClr val="black"/>
              </a:solidFill>
            </a:endParaRPr>
          </a:p>
        </p:txBody>
      </p:sp>
      <p:sp>
        <p:nvSpPr>
          <p:cNvPr id="3" name="TextBox 88"/>
          <p:cNvSpPr txBox="1"/>
          <p:nvPr/>
        </p:nvSpPr>
        <p:spPr>
          <a:xfrm>
            <a:off x="748099" y="2988072"/>
            <a:ext cx="10292482" cy="2943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s-ES" altLang="es-EC" sz="2400" dirty="0" smtClean="0">
                <a:solidFill>
                  <a:prstClr val="black"/>
                </a:solidFill>
              </a:rPr>
              <a:t>En el seno de la Comisión </a:t>
            </a:r>
            <a:r>
              <a:rPr lang="es-ES" altLang="es-EC" sz="2400" dirty="0">
                <a:solidFill>
                  <a:prstClr val="black"/>
                </a:solidFill>
              </a:rPr>
              <a:t>E</a:t>
            </a:r>
            <a:r>
              <a:rPr lang="es-ES" altLang="es-EC" sz="2400" dirty="0" smtClean="0">
                <a:solidFill>
                  <a:prstClr val="black"/>
                </a:solidFill>
              </a:rPr>
              <a:t>stadística </a:t>
            </a:r>
            <a:r>
              <a:rPr lang="es-ES" altLang="es-EC" sz="2400" dirty="0">
                <a:solidFill>
                  <a:prstClr val="black"/>
                </a:solidFill>
              </a:rPr>
              <a:t>I</a:t>
            </a:r>
            <a:r>
              <a:rPr lang="es-ES" altLang="es-EC" sz="2400" dirty="0" smtClean="0">
                <a:solidFill>
                  <a:prstClr val="black"/>
                </a:solidFill>
              </a:rPr>
              <a:t>nterinstitucional de Género se creó la necesidad de ejecutar la Encuesta de Uso del Tiempo que permita visibilizar el aporte del Trabajo No Remunerado y su valoración a partir de la construcción de la Cuenta  Satélite de Trabajo No Remunerado. </a:t>
            </a:r>
            <a:endParaRPr lang="es-ES" sz="2400" b="1" u="sng" dirty="0">
              <a:solidFill>
                <a:prstClr val="black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799131" y="7452567"/>
            <a:ext cx="98761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altLang="es-EC" sz="1200" b="1" dirty="0">
                <a:solidFill>
                  <a:prstClr val="black"/>
                </a:solidFill>
              </a:rPr>
              <a:t>Comisión Estadística Interinstitucional de </a:t>
            </a:r>
            <a:r>
              <a:rPr lang="es-ES" altLang="es-EC" sz="1200" b="1" dirty="0" smtClean="0">
                <a:solidFill>
                  <a:prstClr val="black"/>
                </a:solidFill>
              </a:rPr>
              <a:t>Género:</a:t>
            </a:r>
            <a:r>
              <a:rPr lang="es-ES" altLang="es-EC" sz="1200" dirty="0" smtClean="0">
                <a:solidFill>
                  <a:prstClr val="black"/>
                </a:solidFill>
              </a:rPr>
              <a:t> INEC  y Consejo Nacional para la Igualdad de </a:t>
            </a:r>
            <a:r>
              <a:rPr lang="es-ES" altLang="es-EC" sz="1200" dirty="0" smtClean="0">
                <a:solidFill>
                  <a:prstClr val="black"/>
                </a:solidFill>
              </a:rPr>
              <a:t>Género.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5278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94147" y="5292328"/>
            <a:ext cx="136033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es-EC" sz="20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250331" y="6869408"/>
            <a:ext cx="5112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000" b="1" dirty="0" smtClean="0"/>
              <a:t>Marco Conceptual</a:t>
            </a:r>
            <a:endParaRPr lang="es-EC" sz="5000" b="1" dirty="0"/>
          </a:p>
        </p:txBody>
      </p:sp>
    </p:spTree>
    <p:extLst>
      <p:ext uri="{BB962C8B-B14F-4D97-AF65-F5344CB8AC3E}">
        <p14:creationId xmlns:p14="http://schemas.microsoft.com/office/powerpoint/2010/main" val="64173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1"/>
          <p:cNvSpPr txBox="1">
            <a:spLocks/>
          </p:cNvSpPr>
          <p:nvPr/>
        </p:nvSpPr>
        <p:spPr>
          <a:xfrm>
            <a:off x="585073" y="-36264"/>
            <a:ext cx="10531317" cy="1080473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US" dirty="0"/>
          </a:p>
        </p:txBody>
      </p:sp>
      <p:sp>
        <p:nvSpPr>
          <p:cNvPr id="13" name="TextBox 42"/>
          <p:cNvSpPr txBox="1"/>
          <p:nvPr/>
        </p:nvSpPr>
        <p:spPr>
          <a:xfrm>
            <a:off x="776298" y="2772048"/>
            <a:ext cx="10148866" cy="5285943"/>
          </a:xfrm>
          <a:prstGeom prst="rect">
            <a:avLst/>
          </a:prstGeom>
          <a:noFill/>
        </p:spPr>
        <p:txBody>
          <a:bodyPr wrap="square" lIns="114181" tIns="57091" rIns="114181" bIns="57091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s-ES_tradnl" altLang="es-EC" sz="2400" dirty="0" smtClean="0"/>
              <a:t>Son </a:t>
            </a:r>
            <a:r>
              <a:rPr lang="es-ES_tradnl" altLang="es-EC" sz="2400" dirty="0"/>
              <a:t>instrumentos que </a:t>
            </a:r>
            <a:r>
              <a:rPr lang="es-ES_tradnl" altLang="es-EC" sz="2400" dirty="0" smtClean="0"/>
              <a:t>describen </a:t>
            </a:r>
            <a:r>
              <a:rPr lang="es-ES_tradnl" altLang="es-EC" sz="2400" dirty="0"/>
              <a:t>en detalle la estructura y comportamiento de ciertas áreas o campos socio-económicos </a:t>
            </a:r>
            <a:r>
              <a:rPr lang="es-ES_tradnl" altLang="es-EC" sz="2400" dirty="0" smtClean="0"/>
              <a:t>específicos (Trabajo No Remunerado, Turismo, Salud, Educación, entre otros) </a:t>
            </a:r>
            <a:r>
              <a:rPr lang="es-ES_tradnl" altLang="es-EC" sz="2400" dirty="0"/>
              <a:t>que la Contabilidad Nacional no </a:t>
            </a:r>
            <a:r>
              <a:rPr lang="es-ES_tradnl" altLang="es-EC" sz="2400" dirty="0" smtClean="0"/>
              <a:t>describe y </a:t>
            </a:r>
            <a:r>
              <a:rPr lang="es-EC" altLang="es-EC" sz="2400" dirty="0" smtClean="0"/>
              <a:t>permite </a:t>
            </a:r>
            <a:r>
              <a:rPr lang="es-EC" altLang="es-EC" sz="2400" dirty="0"/>
              <a:t>a los gobiernos </a:t>
            </a:r>
            <a:r>
              <a:rPr lang="es-EC" altLang="es-EC" sz="2400" dirty="0" smtClean="0"/>
              <a:t>conocer los macro indicadores que muestran la relevancia de un sector de estudio de la economía (aporte al </a:t>
            </a:r>
            <a:r>
              <a:rPr lang="es-EC" altLang="es-EC" sz="2400" dirty="0"/>
              <a:t>v</a:t>
            </a:r>
            <a:r>
              <a:rPr lang="es-EC" altLang="es-EC" sz="2400" dirty="0" smtClean="0"/>
              <a:t>alor agregado).</a:t>
            </a:r>
          </a:p>
          <a:p>
            <a:pPr algn="just">
              <a:lnSpc>
                <a:spcPct val="200000"/>
              </a:lnSpc>
            </a:pPr>
            <a:endParaRPr lang="es-EC" altLang="es-EC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lnSpc>
                <a:spcPct val="200000"/>
              </a:lnSpc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Rectangle 70"/>
          <p:cNvSpPr/>
          <p:nvPr/>
        </p:nvSpPr>
        <p:spPr>
          <a:xfrm>
            <a:off x="1170211" y="4212208"/>
            <a:ext cx="4649356" cy="1754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45720" rIns="91440" bIns="45720" rtlCol="0" anchor="t"/>
          <a:lstStyle/>
          <a:p>
            <a:pPr algn="just"/>
            <a:endParaRPr lang="es-EC" altLang="es-EC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CuadroTexto 9"/>
          <p:cNvSpPr txBox="1"/>
          <p:nvPr/>
        </p:nvSpPr>
        <p:spPr>
          <a:xfrm>
            <a:off x="3137166" y="1259880"/>
            <a:ext cx="5364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3200" b="1" dirty="0" smtClean="0"/>
              <a:t>¿Qué son las Cuentas Satélite?</a:t>
            </a:r>
            <a:endParaRPr lang="es-EC" sz="3200" b="1" dirty="0"/>
          </a:p>
        </p:txBody>
      </p:sp>
    </p:spTree>
    <p:extLst>
      <p:ext uri="{BB962C8B-B14F-4D97-AF65-F5344CB8AC3E}">
        <p14:creationId xmlns:p14="http://schemas.microsoft.com/office/powerpoint/2010/main" val="42656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8"/>
          <p:cNvSpPr txBox="1"/>
          <p:nvPr/>
        </p:nvSpPr>
        <p:spPr>
          <a:xfrm>
            <a:off x="738163" y="2267992"/>
            <a:ext cx="10153128" cy="55707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C" altLang="es-EC" sz="2400" dirty="0"/>
              <a:t>El tiempo destinado a las  </a:t>
            </a:r>
            <a:r>
              <a:rPr lang="es-EC" altLang="es-EC" sz="2400" b="1" u="sng" dirty="0"/>
              <a:t>actividades domésticas, de cuidado y de apoyo a la comunidad</a:t>
            </a:r>
            <a:r>
              <a:rPr lang="es-EC" altLang="es-EC" sz="2400" dirty="0"/>
              <a:t> sin obtener un pago o remuneración se denomina </a:t>
            </a:r>
            <a:r>
              <a:rPr lang="es-EC" altLang="es-EC" sz="2400" b="1" u="sng" dirty="0" smtClean="0"/>
              <a:t>Trabajo No Remunerado </a:t>
            </a:r>
            <a:r>
              <a:rPr lang="es-EC" altLang="es-EC" sz="2400" b="1" u="sng" dirty="0"/>
              <a:t>realizado por el hogar. </a:t>
            </a:r>
            <a:endParaRPr lang="es-EC" altLang="es-EC" sz="2400" b="1" u="sng" dirty="0" smtClean="0"/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s-EC" sz="2400" b="1" u="sng" dirty="0"/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C" sz="2400" dirty="0" smtClean="0"/>
              <a:t>Este </a:t>
            </a:r>
            <a:r>
              <a:rPr lang="es-EC" sz="2400" dirty="0"/>
              <a:t>trabajo puede realizarse en el </a:t>
            </a:r>
            <a:r>
              <a:rPr lang="es-EC" sz="2400" b="1" u="sng" dirty="0"/>
              <a:t>propio hogar, para otros hogares, para la comunidad y trabajo voluntario</a:t>
            </a:r>
            <a:r>
              <a:rPr lang="es-EC" sz="2400" dirty="0"/>
              <a:t>.</a:t>
            </a:r>
            <a:endParaRPr lang="es-EC" altLang="es-EC" sz="2400" dirty="0"/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s-EC" altLang="es-EC" sz="2400" dirty="0"/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s-EC" altLang="es-EC" sz="2400" dirty="0"/>
              <a:t> Estos tres grupos de actividades encuentran por </a:t>
            </a:r>
            <a:r>
              <a:rPr lang="es-EC" altLang="es-EC" sz="2400" b="1" u="sng" dirty="0"/>
              <a:t>fuera de la frontera de la producción de las Cuentas Nacionales. </a:t>
            </a:r>
          </a:p>
          <a:p>
            <a:pPr algn="ctr"/>
            <a:endParaRPr lang="en-US" sz="3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2754387" y="1325446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600" b="1" dirty="0" smtClean="0"/>
              <a:t> </a:t>
            </a:r>
            <a:r>
              <a:rPr lang="es-EC" sz="3200" b="1" dirty="0" smtClean="0"/>
              <a:t>¿Qué es Trabajo No Remunerado?</a:t>
            </a:r>
            <a:endParaRPr lang="es-EC" sz="3200" b="1" dirty="0"/>
          </a:p>
        </p:txBody>
      </p:sp>
    </p:spTree>
    <p:extLst>
      <p:ext uri="{BB962C8B-B14F-4D97-AF65-F5344CB8AC3E}">
        <p14:creationId xmlns:p14="http://schemas.microsoft.com/office/powerpoint/2010/main" val="23962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ON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CION 2013nueva web" id="{34F7EDC5-D5CA-4863-B870-C0786607C178}" vid="{96ECB3D7-DB74-4551-8B74-ED92A9A27A3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5486</TotalTime>
  <Words>2687</Words>
  <Application>Microsoft Office PowerPoint</Application>
  <PresentationFormat>Personalizado</PresentationFormat>
  <Paragraphs>480</Paragraphs>
  <Slides>45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6" baseType="lpstr">
      <vt:lpstr>PRESENTACION 2013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INEC Byron Sosa</dc:creator>
  <cp:lastModifiedBy>jrojas</cp:lastModifiedBy>
  <cp:revision>473</cp:revision>
  <cp:lastPrinted>2014-10-27T15:28:20Z</cp:lastPrinted>
  <dcterms:created xsi:type="dcterms:W3CDTF">2013-02-27T13:49:33Z</dcterms:created>
  <dcterms:modified xsi:type="dcterms:W3CDTF">2016-08-01T14:45:10Z</dcterms:modified>
</cp:coreProperties>
</file>