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6"/>
  </p:notesMasterIdLst>
  <p:handoutMasterIdLst>
    <p:handoutMasterId r:id="rId97"/>
  </p:handoutMasterIdLst>
  <p:sldIdLst>
    <p:sldId id="256" r:id="rId2"/>
    <p:sldId id="257" r:id="rId3"/>
    <p:sldId id="258" r:id="rId4"/>
    <p:sldId id="262" r:id="rId5"/>
    <p:sldId id="263" r:id="rId6"/>
    <p:sldId id="264" r:id="rId7"/>
    <p:sldId id="265" r:id="rId8"/>
    <p:sldId id="266" r:id="rId9"/>
    <p:sldId id="268" r:id="rId10"/>
    <p:sldId id="269" r:id="rId11"/>
    <p:sldId id="270" r:id="rId12"/>
    <p:sldId id="271" r:id="rId13"/>
    <p:sldId id="272" r:id="rId14"/>
    <p:sldId id="273" r:id="rId15"/>
    <p:sldId id="274" r:id="rId16"/>
    <p:sldId id="366" r:id="rId17"/>
    <p:sldId id="288" r:id="rId18"/>
    <p:sldId id="367" r:id="rId19"/>
    <p:sldId id="368" r:id="rId20"/>
    <p:sldId id="289" r:id="rId21"/>
    <p:sldId id="290" r:id="rId22"/>
    <p:sldId id="291" r:id="rId23"/>
    <p:sldId id="293" r:id="rId24"/>
    <p:sldId id="294" r:id="rId25"/>
    <p:sldId id="295" r:id="rId26"/>
    <p:sldId id="296" r:id="rId27"/>
    <p:sldId id="297" r:id="rId28"/>
    <p:sldId id="298" r:id="rId29"/>
    <p:sldId id="299" r:id="rId30"/>
    <p:sldId id="300" r:id="rId31"/>
    <p:sldId id="301" r:id="rId32"/>
    <p:sldId id="302" r:id="rId33"/>
    <p:sldId id="303" r:id="rId34"/>
    <p:sldId id="305" r:id="rId35"/>
    <p:sldId id="306" r:id="rId36"/>
    <p:sldId id="304" r:id="rId37"/>
    <p:sldId id="307" r:id="rId38"/>
    <p:sldId id="308" r:id="rId39"/>
    <p:sldId id="309" r:id="rId40"/>
    <p:sldId id="310" r:id="rId41"/>
    <p:sldId id="311" r:id="rId42"/>
    <p:sldId id="312" r:id="rId43"/>
    <p:sldId id="313" r:id="rId44"/>
    <p:sldId id="314" r:id="rId45"/>
    <p:sldId id="315" r:id="rId46"/>
    <p:sldId id="316" r:id="rId47"/>
    <p:sldId id="317" r:id="rId48"/>
    <p:sldId id="318" r:id="rId49"/>
    <p:sldId id="319" r:id="rId50"/>
    <p:sldId id="320" r:id="rId51"/>
    <p:sldId id="322" r:id="rId52"/>
    <p:sldId id="323" r:id="rId53"/>
    <p:sldId id="324" r:id="rId54"/>
    <p:sldId id="325" r:id="rId55"/>
    <p:sldId id="326" r:id="rId56"/>
    <p:sldId id="327" r:id="rId57"/>
    <p:sldId id="328" r:id="rId58"/>
    <p:sldId id="329" r:id="rId59"/>
    <p:sldId id="330" r:id="rId60"/>
    <p:sldId id="331" r:id="rId61"/>
    <p:sldId id="333" r:id="rId62"/>
    <p:sldId id="334" r:id="rId63"/>
    <p:sldId id="335" r:id="rId64"/>
    <p:sldId id="339" r:id="rId65"/>
    <p:sldId id="340" r:id="rId66"/>
    <p:sldId id="336" r:id="rId67"/>
    <p:sldId id="337" r:id="rId68"/>
    <p:sldId id="338" r:id="rId69"/>
    <p:sldId id="341" r:id="rId70"/>
    <p:sldId id="342" r:id="rId71"/>
    <p:sldId id="343" r:id="rId72"/>
    <p:sldId id="267" r:id="rId73"/>
    <p:sldId id="345" r:id="rId74"/>
    <p:sldId id="346" r:id="rId75"/>
    <p:sldId id="347" r:id="rId76"/>
    <p:sldId id="348" r:id="rId77"/>
    <p:sldId id="349" r:id="rId78"/>
    <p:sldId id="350" r:id="rId79"/>
    <p:sldId id="351" r:id="rId80"/>
    <p:sldId id="352" r:id="rId81"/>
    <p:sldId id="353" r:id="rId82"/>
    <p:sldId id="354" r:id="rId83"/>
    <p:sldId id="355" r:id="rId84"/>
    <p:sldId id="356" r:id="rId85"/>
    <p:sldId id="357" r:id="rId86"/>
    <p:sldId id="358" r:id="rId87"/>
    <p:sldId id="359" r:id="rId88"/>
    <p:sldId id="360" r:id="rId89"/>
    <p:sldId id="361" r:id="rId90"/>
    <p:sldId id="363" r:id="rId91"/>
    <p:sldId id="362" r:id="rId92"/>
    <p:sldId id="364" r:id="rId93"/>
    <p:sldId id="365" r:id="rId94"/>
    <p:sldId id="261" r:id="rId95"/>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D300"/>
    <a:srgbClr val="636462"/>
    <a:srgbClr val="2D4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6407"/>
  </p:normalViewPr>
  <p:slideViewPr>
    <p:cSldViewPr snapToGrid="0" snapToObjects="1">
      <p:cViewPr>
        <p:scale>
          <a:sx n="50" d="100"/>
          <a:sy n="50" d="100"/>
        </p:scale>
        <p:origin x="-1536" y="-49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_rels/data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83.png"/></Relationships>
</file>

<file path=ppt/diagrams/_rels/data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91.png"/></Relationships>
</file>

<file path=ppt/diagrams/_rels/data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ata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5.png"/></Relationships>
</file>

<file path=ppt/diagrams/_rels/data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53.png"/></Relationships>
</file>

<file path=ppt/diagrams/_rels/data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60.png"/></Relationships>
</file>

<file path=ppt/diagrams/_rels/data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76.png"/></Relationships>
</file>

<file path=ppt/diagrams/_rels/data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79.png"/></Relationships>
</file>

<file path=ppt/diagrams/_rels/drawing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83.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rawing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5.png"/></Relationships>
</file>

<file path=ppt/diagrams/_rels/drawing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53.png"/></Relationships>
</file>

<file path=ppt/diagrams/_rels/drawing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60.png"/></Relationships>
</file>

<file path=ppt/diagrams/_rels/drawing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76.png"/></Relationships>
</file>

<file path=ppt/diagrams/_rels/drawing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79.png"/></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050E94-E207-41E8-B961-40C990DCB76F}" type="doc">
      <dgm:prSet loTypeId="urn:microsoft.com/office/officeart/2008/layout/VerticalAccentList" loCatId="list" qsTypeId="urn:microsoft.com/office/officeart/2005/8/quickstyle/simple1" qsCatId="simple" csTypeId="urn:microsoft.com/office/officeart/2005/8/colors/accent4_1" csCatId="accent4" phldr="1"/>
      <dgm:spPr/>
      <dgm:t>
        <a:bodyPr/>
        <a:lstStyle/>
        <a:p>
          <a:endParaRPr lang="es-EC"/>
        </a:p>
      </dgm:t>
    </dgm:pt>
    <dgm:pt modelId="{823FB08D-B72E-488D-9EB6-3EBCA7F1E263}">
      <dgm:prSet phldrT="[Texto]"/>
      <dgm:spPr/>
      <dgm:t>
        <a:bodyPr/>
        <a:lstStyle/>
        <a:p>
          <a:r>
            <a:rPr lang="es-EC" b="1" dirty="0" smtClean="0"/>
            <a:t>2010</a:t>
          </a:r>
          <a:endParaRPr lang="es-EC" b="1" dirty="0"/>
        </a:p>
      </dgm:t>
    </dgm:pt>
    <dgm:pt modelId="{05ACFA4C-CD4A-4331-A1B8-6299EE055236}" type="parTrans" cxnId="{E14BACE4-80F6-42FF-9B15-179C6AD8EF54}">
      <dgm:prSet/>
      <dgm:spPr/>
      <dgm:t>
        <a:bodyPr/>
        <a:lstStyle/>
        <a:p>
          <a:endParaRPr lang="es-EC"/>
        </a:p>
      </dgm:t>
    </dgm:pt>
    <dgm:pt modelId="{A16247F8-829B-4C20-AF71-3B8862F6DDEE}" type="sibTrans" cxnId="{E14BACE4-80F6-42FF-9B15-179C6AD8EF54}">
      <dgm:prSet/>
      <dgm:spPr/>
      <dgm:t>
        <a:bodyPr/>
        <a:lstStyle/>
        <a:p>
          <a:endParaRPr lang="es-EC"/>
        </a:p>
      </dgm:t>
    </dgm:pt>
    <dgm:pt modelId="{E16A6E2B-4005-4DDE-9658-1F53B52E5465}">
      <dgm:prSet phldrT="[Texto]"/>
      <dgm:spPr/>
      <dgm:t>
        <a:bodyPr/>
        <a:lstStyle/>
        <a:p>
          <a:r>
            <a:rPr lang="es-EC" b="0" dirty="0" smtClean="0"/>
            <a:t>Censo de la Gestión, Gasto e Inversión Ambiental para Consejos Provinciales </a:t>
          </a:r>
          <a:endParaRPr lang="es-EC" b="0" dirty="0"/>
        </a:p>
      </dgm:t>
    </dgm:pt>
    <dgm:pt modelId="{201EFF5D-6D76-4000-B30F-F2FE720C5B3B}" type="parTrans" cxnId="{B53694AE-91FD-4E05-AB34-47B216133AE9}">
      <dgm:prSet/>
      <dgm:spPr/>
      <dgm:t>
        <a:bodyPr/>
        <a:lstStyle/>
        <a:p>
          <a:endParaRPr lang="es-EC"/>
        </a:p>
      </dgm:t>
    </dgm:pt>
    <dgm:pt modelId="{931F2089-6F27-46EC-B694-8B3FDCC31DF3}" type="sibTrans" cxnId="{B53694AE-91FD-4E05-AB34-47B216133AE9}">
      <dgm:prSet/>
      <dgm:spPr/>
      <dgm:t>
        <a:bodyPr/>
        <a:lstStyle/>
        <a:p>
          <a:endParaRPr lang="es-EC"/>
        </a:p>
      </dgm:t>
    </dgm:pt>
    <dgm:pt modelId="{F4A7A700-32F8-4A1A-A4A4-B569077F2986}">
      <dgm:prSet phldrT="[Texto]"/>
      <dgm:spPr/>
      <dgm:t>
        <a:bodyPr/>
        <a:lstStyle/>
        <a:p>
          <a:r>
            <a:rPr lang="es-EC" b="1" dirty="0" smtClean="0"/>
            <a:t>2011*</a:t>
          </a:r>
          <a:endParaRPr lang="es-EC" b="1" dirty="0"/>
        </a:p>
      </dgm:t>
    </dgm:pt>
    <dgm:pt modelId="{52A52B9C-2B91-4709-BA9C-254D3CB5CDA5}" type="parTrans" cxnId="{0878FA60-C973-4721-9052-E655EDE100F5}">
      <dgm:prSet/>
      <dgm:spPr/>
      <dgm:t>
        <a:bodyPr/>
        <a:lstStyle/>
        <a:p>
          <a:endParaRPr lang="es-EC"/>
        </a:p>
      </dgm:t>
    </dgm:pt>
    <dgm:pt modelId="{ACBCE0F8-5624-4135-981E-52FBF068330E}" type="sibTrans" cxnId="{0878FA60-C973-4721-9052-E655EDE100F5}">
      <dgm:prSet/>
      <dgm:spPr/>
      <dgm:t>
        <a:bodyPr/>
        <a:lstStyle/>
        <a:p>
          <a:endParaRPr lang="es-EC"/>
        </a:p>
      </dgm:t>
    </dgm:pt>
    <dgm:pt modelId="{9AA3C6BA-C9FE-4183-B85C-BB0FC80E9BD9}">
      <dgm:prSet phldrT="[Texto]"/>
      <dgm:spPr/>
      <dgm:t>
        <a:bodyPr/>
        <a:lstStyle/>
        <a:p>
          <a:r>
            <a:rPr lang="es-EC" dirty="0" smtClean="0"/>
            <a:t>No se realizó el levantamiento</a:t>
          </a:r>
          <a:endParaRPr lang="es-EC" dirty="0"/>
        </a:p>
      </dgm:t>
    </dgm:pt>
    <dgm:pt modelId="{BFC194C9-A426-4A3D-B354-4075B4AF3D62}" type="parTrans" cxnId="{563ADA11-6749-4498-AE95-B1B14846EE15}">
      <dgm:prSet/>
      <dgm:spPr/>
      <dgm:t>
        <a:bodyPr/>
        <a:lstStyle/>
        <a:p>
          <a:endParaRPr lang="es-EC"/>
        </a:p>
      </dgm:t>
    </dgm:pt>
    <dgm:pt modelId="{8DBFA493-73EE-4D1F-BB76-9160BBCBBC58}" type="sibTrans" cxnId="{563ADA11-6749-4498-AE95-B1B14846EE15}">
      <dgm:prSet/>
      <dgm:spPr/>
      <dgm:t>
        <a:bodyPr/>
        <a:lstStyle/>
        <a:p>
          <a:endParaRPr lang="es-EC"/>
        </a:p>
      </dgm:t>
    </dgm:pt>
    <dgm:pt modelId="{2DE4D3DE-A17F-4228-BF0E-F448E0E34378}">
      <dgm:prSet phldrT="[Texto]"/>
      <dgm:spPr/>
      <dgm:t>
        <a:bodyPr/>
        <a:lstStyle/>
        <a:p>
          <a:r>
            <a:rPr lang="es-EC" b="1" dirty="0" smtClean="0"/>
            <a:t>2012 - 2018</a:t>
          </a:r>
          <a:endParaRPr lang="es-EC" b="1" dirty="0"/>
        </a:p>
      </dgm:t>
    </dgm:pt>
    <dgm:pt modelId="{5E408AC2-7974-46B2-ACCB-5800886524A6}" type="parTrans" cxnId="{6224D3A4-FCA9-41AC-B085-B5A8C7A73317}">
      <dgm:prSet/>
      <dgm:spPr/>
      <dgm:t>
        <a:bodyPr/>
        <a:lstStyle/>
        <a:p>
          <a:endParaRPr lang="es-EC"/>
        </a:p>
      </dgm:t>
    </dgm:pt>
    <dgm:pt modelId="{A5A22D96-5942-4F6D-9639-E80D641242EC}" type="sibTrans" cxnId="{6224D3A4-FCA9-41AC-B085-B5A8C7A73317}">
      <dgm:prSet/>
      <dgm:spPr/>
      <dgm:t>
        <a:bodyPr/>
        <a:lstStyle/>
        <a:p>
          <a:endParaRPr lang="es-EC"/>
        </a:p>
      </dgm:t>
    </dgm:pt>
    <dgm:pt modelId="{D1ABF21D-0504-4567-BA9B-8E6968E4B40A}">
      <dgm:prSet phldrT="[Texto]"/>
      <dgm:spPr/>
      <dgm:t>
        <a:bodyPr/>
        <a:lstStyle/>
        <a:p>
          <a:r>
            <a:rPr lang="es-EC" dirty="0" smtClean="0"/>
            <a:t>Censo de Información Ambiental Económica en GAD Provinciales</a:t>
          </a:r>
          <a:endParaRPr lang="es-EC" dirty="0"/>
        </a:p>
      </dgm:t>
    </dgm:pt>
    <dgm:pt modelId="{4ED05541-AAD0-4D3C-A518-14E10A656894}" type="parTrans" cxnId="{DB521C13-8B52-4EE1-9AED-656D03E0F622}">
      <dgm:prSet/>
      <dgm:spPr/>
      <dgm:t>
        <a:bodyPr/>
        <a:lstStyle/>
        <a:p>
          <a:endParaRPr lang="es-EC"/>
        </a:p>
      </dgm:t>
    </dgm:pt>
    <dgm:pt modelId="{4A721C9F-2DB0-44FA-A7F6-1A4E6F921E46}" type="sibTrans" cxnId="{DB521C13-8B52-4EE1-9AED-656D03E0F622}">
      <dgm:prSet/>
      <dgm:spPr/>
      <dgm:t>
        <a:bodyPr/>
        <a:lstStyle/>
        <a:p>
          <a:endParaRPr lang="es-EC"/>
        </a:p>
      </dgm:t>
    </dgm:pt>
    <dgm:pt modelId="{3A0E513D-7A38-41D7-A8D8-C90E49F8A711}" type="pres">
      <dgm:prSet presAssocID="{4F050E94-E207-41E8-B961-40C990DCB76F}" presName="Name0" presStyleCnt="0">
        <dgm:presLayoutVars>
          <dgm:chMax/>
          <dgm:chPref/>
          <dgm:dir/>
        </dgm:presLayoutVars>
      </dgm:prSet>
      <dgm:spPr/>
      <dgm:t>
        <a:bodyPr/>
        <a:lstStyle/>
        <a:p>
          <a:endParaRPr lang="es-EC"/>
        </a:p>
      </dgm:t>
    </dgm:pt>
    <dgm:pt modelId="{9F6FBB44-04AC-409D-9054-D791EB1B854C}" type="pres">
      <dgm:prSet presAssocID="{823FB08D-B72E-488D-9EB6-3EBCA7F1E263}" presName="parenttextcomposite" presStyleCnt="0"/>
      <dgm:spPr/>
      <dgm:t>
        <a:bodyPr/>
        <a:lstStyle/>
        <a:p>
          <a:endParaRPr lang="es-EC"/>
        </a:p>
      </dgm:t>
    </dgm:pt>
    <dgm:pt modelId="{C4A9BD78-55EE-4BAC-B5E2-E8B692FDD589}" type="pres">
      <dgm:prSet presAssocID="{823FB08D-B72E-488D-9EB6-3EBCA7F1E263}" presName="parenttext" presStyleLbl="revTx" presStyleIdx="0" presStyleCnt="3">
        <dgm:presLayoutVars>
          <dgm:chMax/>
          <dgm:chPref val="2"/>
          <dgm:bulletEnabled val="1"/>
        </dgm:presLayoutVars>
      </dgm:prSet>
      <dgm:spPr/>
      <dgm:t>
        <a:bodyPr/>
        <a:lstStyle/>
        <a:p>
          <a:endParaRPr lang="es-EC"/>
        </a:p>
      </dgm:t>
    </dgm:pt>
    <dgm:pt modelId="{6CD0FE8F-C926-4707-B555-B8AE7BE0B1D4}" type="pres">
      <dgm:prSet presAssocID="{823FB08D-B72E-488D-9EB6-3EBCA7F1E263}" presName="composite" presStyleCnt="0"/>
      <dgm:spPr/>
      <dgm:t>
        <a:bodyPr/>
        <a:lstStyle/>
        <a:p>
          <a:endParaRPr lang="es-EC"/>
        </a:p>
      </dgm:t>
    </dgm:pt>
    <dgm:pt modelId="{28765E34-8D51-42E4-8379-EF7FC2579E1B}" type="pres">
      <dgm:prSet presAssocID="{823FB08D-B72E-488D-9EB6-3EBCA7F1E263}" presName="chevron1" presStyleLbl="alignNode1" presStyleIdx="0" presStyleCnt="21"/>
      <dgm:spPr/>
      <dgm:t>
        <a:bodyPr/>
        <a:lstStyle/>
        <a:p>
          <a:endParaRPr lang="es-EC"/>
        </a:p>
      </dgm:t>
    </dgm:pt>
    <dgm:pt modelId="{B00DFA4B-A439-4214-8C38-B9543E1D3EA9}" type="pres">
      <dgm:prSet presAssocID="{823FB08D-B72E-488D-9EB6-3EBCA7F1E263}" presName="chevron2" presStyleLbl="alignNode1" presStyleIdx="1" presStyleCnt="21"/>
      <dgm:spPr/>
      <dgm:t>
        <a:bodyPr/>
        <a:lstStyle/>
        <a:p>
          <a:endParaRPr lang="es-EC"/>
        </a:p>
      </dgm:t>
    </dgm:pt>
    <dgm:pt modelId="{F99A1411-54D5-48FD-98F5-AAB0CE71292C}" type="pres">
      <dgm:prSet presAssocID="{823FB08D-B72E-488D-9EB6-3EBCA7F1E263}" presName="chevron3" presStyleLbl="alignNode1" presStyleIdx="2" presStyleCnt="21"/>
      <dgm:spPr/>
      <dgm:t>
        <a:bodyPr/>
        <a:lstStyle/>
        <a:p>
          <a:endParaRPr lang="es-EC"/>
        </a:p>
      </dgm:t>
    </dgm:pt>
    <dgm:pt modelId="{9970EB58-0117-408D-9905-D2AB57ADDA7B}" type="pres">
      <dgm:prSet presAssocID="{823FB08D-B72E-488D-9EB6-3EBCA7F1E263}" presName="chevron4" presStyleLbl="alignNode1" presStyleIdx="3" presStyleCnt="21"/>
      <dgm:spPr/>
      <dgm:t>
        <a:bodyPr/>
        <a:lstStyle/>
        <a:p>
          <a:endParaRPr lang="es-EC"/>
        </a:p>
      </dgm:t>
    </dgm:pt>
    <dgm:pt modelId="{8A56D273-E262-4DD4-88A8-3FAE4A391E20}" type="pres">
      <dgm:prSet presAssocID="{823FB08D-B72E-488D-9EB6-3EBCA7F1E263}" presName="chevron5" presStyleLbl="alignNode1" presStyleIdx="4" presStyleCnt="21"/>
      <dgm:spPr/>
      <dgm:t>
        <a:bodyPr/>
        <a:lstStyle/>
        <a:p>
          <a:endParaRPr lang="es-EC"/>
        </a:p>
      </dgm:t>
    </dgm:pt>
    <dgm:pt modelId="{79C365BB-2440-4C83-BC51-30DD50E482C5}" type="pres">
      <dgm:prSet presAssocID="{823FB08D-B72E-488D-9EB6-3EBCA7F1E263}" presName="chevron6" presStyleLbl="alignNode1" presStyleIdx="5" presStyleCnt="21"/>
      <dgm:spPr/>
      <dgm:t>
        <a:bodyPr/>
        <a:lstStyle/>
        <a:p>
          <a:endParaRPr lang="es-EC"/>
        </a:p>
      </dgm:t>
    </dgm:pt>
    <dgm:pt modelId="{191DEA8E-6694-4CDD-9A22-25836D3B70DA}" type="pres">
      <dgm:prSet presAssocID="{823FB08D-B72E-488D-9EB6-3EBCA7F1E263}" presName="chevron7" presStyleLbl="alignNode1" presStyleIdx="6" presStyleCnt="21"/>
      <dgm:spPr/>
      <dgm:t>
        <a:bodyPr/>
        <a:lstStyle/>
        <a:p>
          <a:endParaRPr lang="es-EC"/>
        </a:p>
      </dgm:t>
    </dgm:pt>
    <dgm:pt modelId="{763FB6DF-BF35-4764-84C2-97D7E816BE23}" type="pres">
      <dgm:prSet presAssocID="{823FB08D-B72E-488D-9EB6-3EBCA7F1E263}" presName="childtext" presStyleLbl="solidFgAcc1" presStyleIdx="0" presStyleCnt="3">
        <dgm:presLayoutVars>
          <dgm:chMax/>
          <dgm:chPref val="0"/>
          <dgm:bulletEnabled val="1"/>
        </dgm:presLayoutVars>
      </dgm:prSet>
      <dgm:spPr/>
      <dgm:t>
        <a:bodyPr/>
        <a:lstStyle/>
        <a:p>
          <a:endParaRPr lang="es-EC"/>
        </a:p>
      </dgm:t>
    </dgm:pt>
    <dgm:pt modelId="{F0DA1B6D-E072-4466-AA13-94F536059838}" type="pres">
      <dgm:prSet presAssocID="{A16247F8-829B-4C20-AF71-3B8862F6DDEE}" presName="sibTrans" presStyleCnt="0"/>
      <dgm:spPr/>
      <dgm:t>
        <a:bodyPr/>
        <a:lstStyle/>
        <a:p>
          <a:endParaRPr lang="es-EC"/>
        </a:p>
      </dgm:t>
    </dgm:pt>
    <dgm:pt modelId="{51E502FE-110C-4EAA-B24C-DC8ADCA69407}" type="pres">
      <dgm:prSet presAssocID="{F4A7A700-32F8-4A1A-A4A4-B569077F2986}" presName="parenttextcomposite" presStyleCnt="0"/>
      <dgm:spPr/>
      <dgm:t>
        <a:bodyPr/>
        <a:lstStyle/>
        <a:p>
          <a:endParaRPr lang="es-EC"/>
        </a:p>
      </dgm:t>
    </dgm:pt>
    <dgm:pt modelId="{590226D2-8C93-4C2D-B73B-69735F82AD7F}" type="pres">
      <dgm:prSet presAssocID="{F4A7A700-32F8-4A1A-A4A4-B569077F2986}" presName="parenttext" presStyleLbl="revTx" presStyleIdx="1" presStyleCnt="3">
        <dgm:presLayoutVars>
          <dgm:chMax/>
          <dgm:chPref val="2"/>
          <dgm:bulletEnabled val="1"/>
        </dgm:presLayoutVars>
      </dgm:prSet>
      <dgm:spPr/>
      <dgm:t>
        <a:bodyPr/>
        <a:lstStyle/>
        <a:p>
          <a:endParaRPr lang="es-EC"/>
        </a:p>
      </dgm:t>
    </dgm:pt>
    <dgm:pt modelId="{89F7C213-AE0B-4B33-ABC7-28FAC4FBA245}" type="pres">
      <dgm:prSet presAssocID="{F4A7A700-32F8-4A1A-A4A4-B569077F2986}" presName="composite" presStyleCnt="0"/>
      <dgm:spPr/>
      <dgm:t>
        <a:bodyPr/>
        <a:lstStyle/>
        <a:p>
          <a:endParaRPr lang="es-EC"/>
        </a:p>
      </dgm:t>
    </dgm:pt>
    <dgm:pt modelId="{07F0EC45-AF11-4C8A-A771-E1B03D1C76A6}" type="pres">
      <dgm:prSet presAssocID="{F4A7A700-32F8-4A1A-A4A4-B569077F2986}" presName="chevron1" presStyleLbl="alignNode1" presStyleIdx="7" presStyleCnt="21"/>
      <dgm:spPr/>
      <dgm:t>
        <a:bodyPr/>
        <a:lstStyle/>
        <a:p>
          <a:endParaRPr lang="es-EC"/>
        </a:p>
      </dgm:t>
    </dgm:pt>
    <dgm:pt modelId="{97859498-E8F5-449C-8EAA-00F76D4CD7A0}" type="pres">
      <dgm:prSet presAssocID="{F4A7A700-32F8-4A1A-A4A4-B569077F2986}" presName="chevron2" presStyleLbl="alignNode1" presStyleIdx="8" presStyleCnt="21"/>
      <dgm:spPr/>
      <dgm:t>
        <a:bodyPr/>
        <a:lstStyle/>
        <a:p>
          <a:endParaRPr lang="es-EC"/>
        </a:p>
      </dgm:t>
    </dgm:pt>
    <dgm:pt modelId="{2B452209-D4F6-4ADE-87C5-B459B2BED45F}" type="pres">
      <dgm:prSet presAssocID="{F4A7A700-32F8-4A1A-A4A4-B569077F2986}" presName="chevron3" presStyleLbl="alignNode1" presStyleIdx="9" presStyleCnt="21"/>
      <dgm:spPr/>
      <dgm:t>
        <a:bodyPr/>
        <a:lstStyle/>
        <a:p>
          <a:endParaRPr lang="es-EC"/>
        </a:p>
      </dgm:t>
    </dgm:pt>
    <dgm:pt modelId="{18C3CC4A-A260-4550-9FEF-7DDEA02B2275}" type="pres">
      <dgm:prSet presAssocID="{F4A7A700-32F8-4A1A-A4A4-B569077F2986}" presName="chevron4" presStyleLbl="alignNode1" presStyleIdx="10" presStyleCnt="21"/>
      <dgm:spPr/>
      <dgm:t>
        <a:bodyPr/>
        <a:lstStyle/>
        <a:p>
          <a:endParaRPr lang="es-EC"/>
        </a:p>
      </dgm:t>
    </dgm:pt>
    <dgm:pt modelId="{A8C4F486-892E-40A3-BA28-AA8493BE186B}" type="pres">
      <dgm:prSet presAssocID="{F4A7A700-32F8-4A1A-A4A4-B569077F2986}" presName="chevron5" presStyleLbl="alignNode1" presStyleIdx="11" presStyleCnt="21"/>
      <dgm:spPr/>
      <dgm:t>
        <a:bodyPr/>
        <a:lstStyle/>
        <a:p>
          <a:endParaRPr lang="es-EC"/>
        </a:p>
      </dgm:t>
    </dgm:pt>
    <dgm:pt modelId="{0A139165-CF31-49C0-866E-D8D24995CD8D}" type="pres">
      <dgm:prSet presAssocID="{F4A7A700-32F8-4A1A-A4A4-B569077F2986}" presName="chevron6" presStyleLbl="alignNode1" presStyleIdx="12" presStyleCnt="21"/>
      <dgm:spPr/>
      <dgm:t>
        <a:bodyPr/>
        <a:lstStyle/>
        <a:p>
          <a:endParaRPr lang="es-EC"/>
        </a:p>
      </dgm:t>
    </dgm:pt>
    <dgm:pt modelId="{46E8CC73-9CA5-4EC9-ABDF-B63A47B2466D}" type="pres">
      <dgm:prSet presAssocID="{F4A7A700-32F8-4A1A-A4A4-B569077F2986}" presName="chevron7" presStyleLbl="alignNode1" presStyleIdx="13" presStyleCnt="21"/>
      <dgm:spPr/>
      <dgm:t>
        <a:bodyPr/>
        <a:lstStyle/>
        <a:p>
          <a:endParaRPr lang="es-EC"/>
        </a:p>
      </dgm:t>
    </dgm:pt>
    <dgm:pt modelId="{94589E3C-0BDC-41E8-8531-7D4BA92E722C}" type="pres">
      <dgm:prSet presAssocID="{F4A7A700-32F8-4A1A-A4A4-B569077F2986}" presName="childtext" presStyleLbl="solidFgAcc1" presStyleIdx="1" presStyleCnt="3">
        <dgm:presLayoutVars>
          <dgm:chMax/>
          <dgm:chPref val="0"/>
          <dgm:bulletEnabled val="1"/>
        </dgm:presLayoutVars>
      </dgm:prSet>
      <dgm:spPr/>
      <dgm:t>
        <a:bodyPr/>
        <a:lstStyle/>
        <a:p>
          <a:endParaRPr lang="es-EC"/>
        </a:p>
      </dgm:t>
    </dgm:pt>
    <dgm:pt modelId="{21F29E10-2EB4-4671-9D4F-BA1AEC880135}" type="pres">
      <dgm:prSet presAssocID="{ACBCE0F8-5624-4135-981E-52FBF068330E}" presName="sibTrans" presStyleCnt="0"/>
      <dgm:spPr/>
      <dgm:t>
        <a:bodyPr/>
        <a:lstStyle/>
        <a:p>
          <a:endParaRPr lang="es-EC"/>
        </a:p>
      </dgm:t>
    </dgm:pt>
    <dgm:pt modelId="{70F4A0F5-16EC-471F-8815-D52E05928186}" type="pres">
      <dgm:prSet presAssocID="{2DE4D3DE-A17F-4228-BF0E-F448E0E34378}" presName="parenttextcomposite" presStyleCnt="0"/>
      <dgm:spPr/>
      <dgm:t>
        <a:bodyPr/>
        <a:lstStyle/>
        <a:p>
          <a:endParaRPr lang="es-EC"/>
        </a:p>
      </dgm:t>
    </dgm:pt>
    <dgm:pt modelId="{C309D5B5-1215-469E-9784-35A8E78D5816}" type="pres">
      <dgm:prSet presAssocID="{2DE4D3DE-A17F-4228-BF0E-F448E0E34378}" presName="parenttext" presStyleLbl="revTx" presStyleIdx="2" presStyleCnt="3">
        <dgm:presLayoutVars>
          <dgm:chMax/>
          <dgm:chPref val="2"/>
          <dgm:bulletEnabled val="1"/>
        </dgm:presLayoutVars>
      </dgm:prSet>
      <dgm:spPr/>
      <dgm:t>
        <a:bodyPr/>
        <a:lstStyle/>
        <a:p>
          <a:endParaRPr lang="es-EC"/>
        </a:p>
      </dgm:t>
    </dgm:pt>
    <dgm:pt modelId="{E6F50B7B-59D3-4B4C-950F-7BF3378FC8D7}" type="pres">
      <dgm:prSet presAssocID="{2DE4D3DE-A17F-4228-BF0E-F448E0E34378}" presName="composite" presStyleCnt="0"/>
      <dgm:spPr/>
      <dgm:t>
        <a:bodyPr/>
        <a:lstStyle/>
        <a:p>
          <a:endParaRPr lang="es-EC"/>
        </a:p>
      </dgm:t>
    </dgm:pt>
    <dgm:pt modelId="{005AD1A3-8B8A-4177-AEBD-FE680BE5C65E}" type="pres">
      <dgm:prSet presAssocID="{2DE4D3DE-A17F-4228-BF0E-F448E0E34378}" presName="chevron1" presStyleLbl="alignNode1" presStyleIdx="14" presStyleCnt="21"/>
      <dgm:spPr/>
      <dgm:t>
        <a:bodyPr/>
        <a:lstStyle/>
        <a:p>
          <a:endParaRPr lang="es-EC"/>
        </a:p>
      </dgm:t>
    </dgm:pt>
    <dgm:pt modelId="{8EAA828F-8AD6-4C22-8BE0-00A0C86DFE73}" type="pres">
      <dgm:prSet presAssocID="{2DE4D3DE-A17F-4228-BF0E-F448E0E34378}" presName="chevron2" presStyleLbl="alignNode1" presStyleIdx="15" presStyleCnt="21"/>
      <dgm:spPr/>
      <dgm:t>
        <a:bodyPr/>
        <a:lstStyle/>
        <a:p>
          <a:endParaRPr lang="es-EC"/>
        </a:p>
      </dgm:t>
    </dgm:pt>
    <dgm:pt modelId="{4C07AD57-3D88-4D2D-A621-E3662C2522D2}" type="pres">
      <dgm:prSet presAssocID="{2DE4D3DE-A17F-4228-BF0E-F448E0E34378}" presName="chevron3" presStyleLbl="alignNode1" presStyleIdx="16" presStyleCnt="21"/>
      <dgm:spPr/>
      <dgm:t>
        <a:bodyPr/>
        <a:lstStyle/>
        <a:p>
          <a:endParaRPr lang="es-EC"/>
        </a:p>
      </dgm:t>
    </dgm:pt>
    <dgm:pt modelId="{B1092F11-7E1B-4448-9C24-79E5C487B3CC}" type="pres">
      <dgm:prSet presAssocID="{2DE4D3DE-A17F-4228-BF0E-F448E0E34378}" presName="chevron4" presStyleLbl="alignNode1" presStyleIdx="17" presStyleCnt="21"/>
      <dgm:spPr/>
      <dgm:t>
        <a:bodyPr/>
        <a:lstStyle/>
        <a:p>
          <a:endParaRPr lang="es-EC"/>
        </a:p>
      </dgm:t>
    </dgm:pt>
    <dgm:pt modelId="{DD1F7DFD-022F-435B-A2BC-8F23A00E51E2}" type="pres">
      <dgm:prSet presAssocID="{2DE4D3DE-A17F-4228-BF0E-F448E0E34378}" presName="chevron5" presStyleLbl="alignNode1" presStyleIdx="18" presStyleCnt="21"/>
      <dgm:spPr/>
      <dgm:t>
        <a:bodyPr/>
        <a:lstStyle/>
        <a:p>
          <a:endParaRPr lang="es-EC"/>
        </a:p>
      </dgm:t>
    </dgm:pt>
    <dgm:pt modelId="{000314A1-C557-46AF-BEA8-992A85B76E16}" type="pres">
      <dgm:prSet presAssocID="{2DE4D3DE-A17F-4228-BF0E-F448E0E34378}" presName="chevron6" presStyleLbl="alignNode1" presStyleIdx="19" presStyleCnt="21"/>
      <dgm:spPr/>
      <dgm:t>
        <a:bodyPr/>
        <a:lstStyle/>
        <a:p>
          <a:endParaRPr lang="es-EC"/>
        </a:p>
      </dgm:t>
    </dgm:pt>
    <dgm:pt modelId="{B582BCBE-0E1F-4A8D-94CE-6C2D367FBD32}" type="pres">
      <dgm:prSet presAssocID="{2DE4D3DE-A17F-4228-BF0E-F448E0E34378}" presName="chevron7" presStyleLbl="alignNode1" presStyleIdx="20" presStyleCnt="21"/>
      <dgm:spPr/>
      <dgm:t>
        <a:bodyPr/>
        <a:lstStyle/>
        <a:p>
          <a:endParaRPr lang="es-EC"/>
        </a:p>
      </dgm:t>
    </dgm:pt>
    <dgm:pt modelId="{D5193498-4AD2-4A2F-96CB-481C5A963506}" type="pres">
      <dgm:prSet presAssocID="{2DE4D3DE-A17F-4228-BF0E-F448E0E34378}" presName="childtext" presStyleLbl="solidFgAcc1" presStyleIdx="2" presStyleCnt="3">
        <dgm:presLayoutVars>
          <dgm:chMax/>
          <dgm:chPref val="0"/>
          <dgm:bulletEnabled val="1"/>
        </dgm:presLayoutVars>
      </dgm:prSet>
      <dgm:spPr/>
      <dgm:t>
        <a:bodyPr/>
        <a:lstStyle/>
        <a:p>
          <a:endParaRPr lang="es-EC"/>
        </a:p>
      </dgm:t>
    </dgm:pt>
  </dgm:ptLst>
  <dgm:cxnLst>
    <dgm:cxn modelId="{D600E7A9-C287-4C46-AE8B-D56A7B402410}" type="presOf" srcId="{D1ABF21D-0504-4567-BA9B-8E6968E4B40A}" destId="{D5193498-4AD2-4A2F-96CB-481C5A963506}" srcOrd="0" destOrd="0" presId="urn:microsoft.com/office/officeart/2008/layout/VerticalAccentList"/>
    <dgm:cxn modelId="{B0909593-026C-4026-A927-745E1B4CB50B}" type="presOf" srcId="{E16A6E2B-4005-4DDE-9658-1F53B52E5465}" destId="{763FB6DF-BF35-4764-84C2-97D7E816BE23}" srcOrd="0" destOrd="0" presId="urn:microsoft.com/office/officeart/2008/layout/VerticalAccentList"/>
    <dgm:cxn modelId="{B53694AE-91FD-4E05-AB34-47B216133AE9}" srcId="{823FB08D-B72E-488D-9EB6-3EBCA7F1E263}" destId="{E16A6E2B-4005-4DDE-9658-1F53B52E5465}" srcOrd="0" destOrd="0" parTransId="{201EFF5D-6D76-4000-B30F-F2FE720C5B3B}" sibTransId="{931F2089-6F27-46EC-B694-8B3FDCC31DF3}"/>
    <dgm:cxn modelId="{85EDC4CB-FE3B-495A-B9CA-DA09F83096C2}" type="presOf" srcId="{F4A7A700-32F8-4A1A-A4A4-B569077F2986}" destId="{590226D2-8C93-4C2D-B73B-69735F82AD7F}" srcOrd="0" destOrd="0" presId="urn:microsoft.com/office/officeart/2008/layout/VerticalAccentList"/>
    <dgm:cxn modelId="{E14BACE4-80F6-42FF-9B15-179C6AD8EF54}" srcId="{4F050E94-E207-41E8-B961-40C990DCB76F}" destId="{823FB08D-B72E-488D-9EB6-3EBCA7F1E263}" srcOrd="0" destOrd="0" parTransId="{05ACFA4C-CD4A-4331-A1B8-6299EE055236}" sibTransId="{A16247F8-829B-4C20-AF71-3B8862F6DDEE}"/>
    <dgm:cxn modelId="{0878FA60-C973-4721-9052-E655EDE100F5}" srcId="{4F050E94-E207-41E8-B961-40C990DCB76F}" destId="{F4A7A700-32F8-4A1A-A4A4-B569077F2986}" srcOrd="1" destOrd="0" parTransId="{52A52B9C-2B91-4709-BA9C-254D3CB5CDA5}" sibTransId="{ACBCE0F8-5624-4135-981E-52FBF068330E}"/>
    <dgm:cxn modelId="{8BBF399F-FD73-4666-A181-28AA565C0DFF}" type="presOf" srcId="{4F050E94-E207-41E8-B961-40C990DCB76F}" destId="{3A0E513D-7A38-41D7-A8D8-C90E49F8A711}" srcOrd="0" destOrd="0" presId="urn:microsoft.com/office/officeart/2008/layout/VerticalAccentList"/>
    <dgm:cxn modelId="{DB521C13-8B52-4EE1-9AED-656D03E0F622}" srcId="{2DE4D3DE-A17F-4228-BF0E-F448E0E34378}" destId="{D1ABF21D-0504-4567-BA9B-8E6968E4B40A}" srcOrd="0" destOrd="0" parTransId="{4ED05541-AAD0-4D3C-A518-14E10A656894}" sibTransId="{4A721C9F-2DB0-44FA-A7F6-1A4E6F921E46}"/>
    <dgm:cxn modelId="{C0DDFCC7-D802-42E0-B532-552D6A6B43A8}" type="presOf" srcId="{2DE4D3DE-A17F-4228-BF0E-F448E0E34378}" destId="{C309D5B5-1215-469E-9784-35A8E78D5816}" srcOrd="0" destOrd="0" presId="urn:microsoft.com/office/officeart/2008/layout/VerticalAccentList"/>
    <dgm:cxn modelId="{6224D3A4-FCA9-41AC-B085-B5A8C7A73317}" srcId="{4F050E94-E207-41E8-B961-40C990DCB76F}" destId="{2DE4D3DE-A17F-4228-BF0E-F448E0E34378}" srcOrd="2" destOrd="0" parTransId="{5E408AC2-7974-46B2-ACCB-5800886524A6}" sibTransId="{A5A22D96-5942-4F6D-9639-E80D641242EC}"/>
    <dgm:cxn modelId="{5A789615-E756-43EA-8D05-C380AF278C6B}" type="presOf" srcId="{9AA3C6BA-C9FE-4183-B85C-BB0FC80E9BD9}" destId="{94589E3C-0BDC-41E8-8531-7D4BA92E722C}" srcOrd="0" destOrd="0" presId="urn:microsoft.com/office/officeart/2008/layout/VerticalAccentList"/>
    <dgm:cxn modelId="{CC772303-FFF2-447D-9C84-9F51678519D6}" type="presOf" srcId="{823FB08D-B72E-488D-9EB6-3EBCA7F1E263}" destId="{C4A9BD78-55EE-4BAC-B5E2-E8B692FDD589}" srcOrd="0" destOrd="0" presId="urn:microsoft.com/office/officeart/2008/layout/VerticalAccentList"/>
    <dgm:cxn modelId="{563ADA11-6749-4498-AE95-B1B14846EE15}" srcId="{F4A7A700-32F8-4A1A-A4A4-B569077F2986}" destId="{9AA3C6BA-C9FE-4183-B85C-BB0FC80E9BD9}" srcOrd="0" destOrd="0" parTransId="{BFC194C9-A426-4A3D-B354-4075B4AF3D62}" sibTransId="{8DBFA493-73EE-4D1F-BB76-9160BBCBBC58}"/>
    <dgm:cxn modelId="{81A16496-5DB9-4C51-8863-77A7EDA32B8D}" type="presParOf" srcId="{3A0E513D-7A38-41D7-A8D8-C90E49F8A711}" destId="{9F6FBB44-04AC-409D-9054-D791EB1B854C}" srcOrd="0" destOrd="0" presId="urn:microsoft.com/office/officeart/2008/layout/VerticalAccentList"/>
    <dgm:cxn modelId="{CC310F07-E58E-4EA2-9382-EB6BED14AC63}" type="presParOf" srcId="{9F6FBB44-04AC-409D-9054-D791EB1B854C}" destId="{C4A9BD78-55EE-4BAC-B5E2-E8B692FDD589}" srcOrd="0" destOrd="0" presId="urn:microsoft.com/office/officeart/2008/layout/VerticalAccentList"/>
    <dgm:cxn modelId="{B0F4DFE4-9F6C-421B-9D6F-313FA3280270}" type="presParOf" srcId="{3A0E513D-7A38-41D7-A8D8-C90E49F8A711}" destId="{6CD0FE8F-C926-4707-B555-B8AE7BE0B1D4}" srcOrd="1" destOrd="0" presId="urn:microsoft.com/office/officeart/2008/layout/VerticalAccentList"/>
    <dgm:cxn modelId="{FEC2E14F-B513-4BA1-8988-9F2C7BB10BE6}" type="presParOf" srcId="{6CD0FE8F-C926-4707-B555-B8AE7BE0B1D4}" destId="{28765E34-8D51-42E4-8379-EF7FC2579E1B}" srcOrd="0" destOrd="0" presId="urn:microsoft.com/office/officeart/2008/layout/VerticalAccentList"/>
    <dgm:cxn modelId="{EACF0C1F-4804-47EA-BADB-618A9B3AEC8E}" type="presParOf" srcId="{6CD0FE8F-C926-4707-B555-B8AE7BE0B1D4}" destId="{B00DFA4B-A439-4214-8C38-B9543E1D3EA9}" srcOrd="1" destOrd="0" presId="urn:microsoft.com/office/officeart/2008/layout/VerticalAccentList"/>
    <dgm:cxn modelId="{8DB853F0-5F28-42CD-A01D-A301D17E3440}" type="presParOf" srcId="{6CD0FE8F-C926-4707-B555-B8AE7BE0B1D4}" destId="{F99A1411-54D5-48FD-98F5-AAB0CE71292C}" srcOrd="2" destOrd="0" presId="urn:microsoft.com/office/officeart/2008/layout/VerticalAccentList"/>
    <dgm:cxn modelId="{84F05F63-7C3D-438F-A547-B083D47EA363}" type="presParOf" srcId="{6CD0FE8F-C926-4707-B555-B8AE7BE0B1D4}" destId="{9970EB58-0117-408D-9905-D2AB57ADDA7B}" srcOrd="3" destOrd="0" presId="urn:microsoft.com/office/officeart/2008/layout/VerticalAccentList"/>
    <dgm:cxn modelId="{E8CC3376-D5B8-48F7-9A33-ED63771D3305}" type="presParOf" srcId="{6CD0FE8F-C926-4707-B555-B8AE7BE0B1D4}" destId="{8A56D273-E262-4DD4-88A8-3FAE4A391E20}" srcOrd="4" destOrd="0" presId="urn:microsoft.com/office/officeart/2008/layout/VerticalAccentList"/>
    <dgm:cxn modelId="{D88D748D-A747-42A7-B275-770E2A7A584F}" type="presParOf" srcId="{6CD0FE8F-C926-4707-B555-B8AE7BE0B1D4}" destId="{79C365BB-2440-4C83-BC51-30DD50E482C5}" srcOrd="5" destOrd="0" presId="urn:microsoft.com/office/officeart/2008/layout/VerticalAccentList"/>
    <dgm:cxn modelId="{FE820FE7-BE30-4144-89FF-4964C17E03D5}" type="presParOf" srcId="{6CD0FE8F-C926-4707-B555-B8AE7BE0B1D4}" destId="{191DEA8E-6694-4CDD-9A22-25836D3B70DA}" srcOrd="6" destOrd="0" presId="urn:microsoft.com/office/officeart/2008/layout/VerticalAccentList"/>
    <dgm:cxn modelId="{ECE99083-803D-4299-8566-0FAFB5279B94}" type="presParOf" srcId="{6CD0FE8F-C926-4707-B555-B8AE7BE0B1D4}" destId="{763FB6DF-BF35-4764-84C2-97D7E816BE23}" srcOrd="7" destOrd="0" presId="urn:microsoft.com/office/officeart/2008/layout/VerticalAccentList"/>
    <dgm:cxn modelId="{20C20550-00A4-4337-840C-38648EECE95D}" type="presParOf" srcId="{3A0E513D-7A38-41D7-A8D8-C90E49F8A711}" destId="{F0DA1B6D-E072-4466-AA13-94F536059838}" srcOrd="2" destOrd="0" presId="urn:microsoft.com/office/officeart/2008/layout/VerticalAccentList"/>
    <dgm:cxn modelId="{B3984C14-6FB3-43E0-B224-7F316C74305B}" type="presParOf" srcId="{3A0E513D-7A38-41D7-A8D8-C90E49F8A711}" destId="{51E502FE-110C-4EAA-B24C-DC8ADCA69407}" srcOrd="3" destOrd="0" presId="urn:microsoft.com/office/officeart/2008/layout/VerticalAccentList"/>
    <dgm:cxn modelId="{C9160205-5CC1-426C-BB55-5B82F668206E}" type="presParOf" srcId="{51E502FE-110C-4EAA-B24C-DC8ADCA69407}" destId="{590226D2-8C93-4C2D-B73B-69735F82AD7F}" srcOrd="0" destOrd="0" presId="urn:microsoft.com/office/officeart/2008/layout/VerticalAccentList"/>
    <dgm:cxn modelId="{AFAA43FF-5A60-405F-8BD7-D3BE591CFDCB}" type="presParOf" srcId="{3A0E513D-7A38-41D7-A8D8-C90E49F8A711}" destId="{89F7C213-AE0B-4B33-ABC7-28FAC4FBA245}" srcOrd="4" destOrd="0" presId="urn:microsoft.com/office/officeart/2008/layout/VerticalAccentList"/>
    <dgm:cxn modelId="{46E7F0CF-DA33-41AC-9719-6EF03F984A80}" type="presParOf" srcId="{89F7C213-AE0B-4B33-ABC7-28FAC4FBA245}" destId="{07F0EC45-AF11-4C8A-A771-E1B03D1C76A6}" srcOrd="0" destOrd="0" presId="urn:microsoft.com/office/officeart/2008/layout/VerticalAccentList"/>
    <dgm:cxn modelId="{E673BDA4-F7EF-4FFC-BB49-B1B21FA4CFC1}" type="presParOf" srcId="{89F7C213-AE0B-4B33-ABC7-28FAC4FBA245}" destId="{97859498-E8F5-449C-8EAA-00F76D4CD7A0}" srcOrd="1" destOrd="0" presId="urn:microsoft.com/office/officeart/2008/layout/VerticalAccentList"/>
    <dgm:cxn modelId="{33304648-EF09-4239-99C1-1D26A475FB88}" type="presParOf" srcId="{89F7C213-AE0B-4B33-ABC7-28FAC4FBA245}" destId="{2B452209-D4F6-4ADE-87C5-B459B2BED45F}" srcOrd="2" destOrd="0" presId="urn:microsoft.com/office/officeart/2008/layout/VerticalAccentList"/>
    <dgm:cxn modelId="{805A486A-6B7C-4AAC-877C-AAFE55A03327}" type="presParOf" srcId="{89F7C213-AE0B-4B33-ABC7-28FAC4FBA245}" destId="{18C3CC4A-A260-4550-9FEF-7DDEA02B2275}" srcOrd="3" destOrd="0" presId="urn:microsoft.com/office/officeart/2008/layout/VerticalAccentList"/>
    <dgm:cxn modelId="{ED7422D1-BD0A-4103-AB89-F2B8F59CCF7A}" type="presParOf" srcId="{89F7C213-AE0B-4B33-ABC7-28FAC4FBA245}" destId="{A8C4F486-892E-40A3-BA28-AA8493BE186B}" srcOrd="4" destOrd="0" presId="urn:microsoft.com/office/officeart/2008/layout/VerticalAccentList"/>
    <dgm:cxn modelId="{097757F0-8FBC-4602-9F3D-A01E81E424BA}" type="presParOf" srcId="{89F7C213-AE0B-4B33-ABC7-28FAC4FBA245}" destId="{0A139165-CF31-49C0-866E-D8D24995CD8D}" srcOrd="5" destOrd="0" presId="urn:microsoft.com/office/officeart/2008/layout/VerticalAccentList"/>
    <dgm:cxn modelId="{9E11023D-79F5-4490-AC47-05F2288453BB}" type="presParOf" srcId="{89F7C213-AE0B-4B33-ABC7-28FAC4FBA245}" destId="{46E8CC73-9CA5-4EC9-ABDF-B63A47B2466D}" srcOrd="6" destOrd="0" presId="urn:microsoft.com/office/officeart/2008/layout/VerticalAccentList"/>
    <dgm:cxn modelId="{948939E7-6D90-4723-A6C3-FBE0049501B9}" type="presParOf" srcId="{89F7C213-AE0B-4B33-ABC7-28FAC4FBA245}" destId="{94589E3C-0BDC-41E8-8531-7D4BA92E722C}" srcOrd="7" destOrd="0" presId="urn:microsoft.com/office/officeart/2008/layout/VerticalAccentList"/>
    <dgm:cxn modelId="{68F6F16C-A8C3-4834-911D-02081EFA95F3}" type="presParOf" srcId="{3A0E513D-7A38-41D7-A8D8-C90E49F8A711}" destId="{21F29E10-2EB4-4671-9D4F-BA1AEC880135}" srcOrd="5" destOrd="0" presId="urn:microsoft.com/office/officeart/2008/layout/VerticalAccentList"/>
    <dgm:cxn modelId="{32B38B5A-E01C-4867-8D29-8D70AF1474B2}" type="presParOf" srcId="{3A0E513D-7A38-41D7-A8D8-C90E49F8A711}" destId="{70F4A0F5-16EC-471F-8815-D52E05928186}" srcOrd="6" destOrd="0" presId="urn:microsoft.com/office/officeart/2008/layout/VerticalAccentList"/>
    <dgm:cxn modelId="{33C02388-D569-40B7-940A-2B9A224DA013}" type="presParOf" srcId="{70F4A0F5-16EC-471F-8815-D52E05928186}" destId="{C309D5B5-1215-469E-9784-35A8E78D5816}" srcOrd="0" destOrd="0" presId="urn:microsoft.com/office/officeart/2008/layout/VerticalAccentList"/>
    <dgm:cxn modelId="{B3B81ECF-A233-45CD-8D46-B592D9910BA3}" type="presParOf" srcId="{3A0E513D-7A38-41D7-A8D8-C90E49F8A711}" destId="{E6F50B7B-59D3-4B4C-950F-7BF3378FC8D7}" srcOrd="7" destOrd="0" presId="urn:microsoft.com/office/officeart/2008/layout/VerticalAccentList"/>
    <dgm:cxn modelId="{0FDDAD6E-8132-4F43-8842-ADE07A1105CD}" type="presParOf" srcId="{E6F50B7B-59D3-4B4C-950F-7BF3378FC8D7}" destId="{005AD1A3-8B8A-4177-AEBD-FE680BE5C65E}" srcOrd="0" destOrd="0" presId="urn:microsoft.com/office/officeart/2008/layout/VerticalAccentList"/>
    <dgm:cxn modelId="{BCDEF390-A579-45EC-A691-178CE8E3FB40}" type="presParOf" srcId="{E6F50B7B-59D3-4B4C-950F-7BF3378FC8D7}" destId="{8EAA828F-8AD6-4C22-8BE0-00A0C86DFE73}" srcOrd="1" destOrd="0" presId="urn:microsoft.com/office/officeart/2008/layout/VerticalAccentList"/>
    <dgm:cxn modelId="{DA6DBC16-21FB-4AEC-9275-A1673A39F67D}" type="presParOf" srcId="{E6F50B7B-59D3-4B4C-950F-7BF3378FC8D7}" destId="{4C07AD57-3D88-4D2D-A621-E3662C2522D2}" srcOrd="2" destOrd="0" presId="urn:microsoft.com/office/officeart/2008/layout/VerticalAccentList"/>
    <dgm:cxn modelId="{AC0158D0-BB90-41C1-AA61-63BCB6C046B4}" type="presParOf" srcId="{E6F50B7B-59D3-4B4C-950F-7BF3378FC8D7}" destId="{B1092F11-7E1B-4448-9C24-79E5C487B3CC}" srcOrd="3" destOrd="0" presId="urn:microsoft.com/office/officeart/2008/layout/VerticalAccentList"/>
    <dgm:cxn modelId="{9E6694E7-3025-4DD7-A2B4-6C87B0A05EB0}" type="presParOf" srcId="{E6F50B7B-59D3-4B4C-950F-7BF3378FC8D7}" destId="{DD1F7DFD-022F-435B-A2BC-8F23A00E51E2}" srcOrd="4" destOrd="0" presId="urn:microsoft.com/office/officeart/2008/layout/VerticalAccentList"/>
    <dgm:cxn modelId="{4D0382F2-D9A0-4BBA-A4C6-F777BB01F3A8}" type="presParOf" srcId="{E6F50B7B-59D3-4B4C-950F-7BF3378FC8D7}" destId="{000314A1-C557-46AF-BEA8-992A85B76E16}" srcOrd="5" destOrd="0" presId="urn:microsoft.com/office/officeart/2008/layout/VerticalAccentList"/>
    <dgm:cxn modelId="{5204368E-44E9-46BF-892C-AD78D6307490}" type="presParOf" srcId="{E6F50B7B-59D3-4B4C-950F-7BF3378FC8D7}" destId="{B582BCBE-0E1F-4A8D-94CE-6C2D367FBD32}" srcOrd="6" destOrd="0" presId="urn:microsoft.com/office/officeart/2008/layout/VerticalAccentList"/>
    <dgm:cxn modelId="{9E8CE6CE-CBA5-43F7-B48D-52E60B9BFB4C}" type="presParOf" srcId="{E6F50B7B-59D3-4B4C-950F-7BF3378FC8D7}" destId="{D5193498-4AD2-4A2F-96CB-481C5A963506}"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4_1" csCatId="accent4" phldr="1"/>
      <dgm:spPr/>
    </dgm:pt>
    <dgm:pt modelId="{95438E16-CE34-4B24-8E7A-8247B563E03D}">
      <dgm:prSet phldrT="[Texto]" custT="1"/>
      <dgm:spPr/>
      <dgm:t>
        <a:bodyPr/>
        <a:lstStyle/>
        <a:p>
          <a:pPr algn="just"/>
          <a:r>
            <a:rPr lang="es-EC" sz="1600" b="0" i="0" dirty="0" smtClean="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smtClean="0"/>
            <a:t>DIRECTO: DIRECTOR O RESPONSABLE DE LA DIRECCIÓN DE COOPERACIÓN INTERNACIONAL</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ScaleX="108956" custScaleY="159554"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7217" custLinFactNeighborX="5203" custLinFactNeighborY="-28501">
        <dgm:presLayoutVars>
          <dgm:bulletEnabled val="1"/>
        </dgm:presLayoutVars>
      </dgm:prSet>
      <dgm:spPr/>
      <dgm:t>
        <a:bodyPr/>
        <a:lstStyle/>
        <a:p>
          <a:endParaRPr lang="es-EC"/>
        </a:p>
      </dgm:t>
    </dgm:pt>
  </dgm:ptLst>
  <dgm:cxnLst>
    <dgm:cxn modelId="{FEA94025-861C-4BC0-B885-74DC567FF879}"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A16812A9-2624-4B24-84B8-4517DE19F7E0}" type="presOf" srcId="{95438E16-CE34-4B24-8E7A-8247B563E03D}" destId="{2FFC6CDF-2FF2-4D77-BB24-89AA58FB2FB0}" srcOrd="0" destOrd="0" presId="urn:microsoft.com/office/officeart/2005/8/layout/vList3"/>
    <dgm:cxn modelId="{921A3C35-C23D-4716-8BDB-52ABF6849364}"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DE78E555-44E2-446B-BF10-BCF8971DC618}" type="presParOf" srcId="{8081739C-CBDB-4A18-9B86-5C96054B97CC}" destId="{1BC9DD7C-A3BB-4DC4-8B2C-92B97762E6DD}" srcOrd="0" destOrd="0" presId="urn:microsoft.com/office/officeart/2005/8/layout/vList3"/>
    <dgm:cxn modelId="{33113D86-5238-4C8E-B375-541F3E053FE3}" type="presParOf" srcId="{1BC9DD7C-A3BB-4DC4-8B2C-92B97762E6DD}" destId="{09A5A2D7-F03A-483F-BD9A-3E5CD1850B01}" srcOrd="0" destOrd="0" presId="urn:microsoft.com/office/officeart/2005/8/layout/vList3"/>
    <dgm:cxn modelId="{AA260ED8-ABCA-436C-93C7-C09EE937519F}" type="presParOf" srcId="{1BC9DD7C-A3BB-4DC4-8B2C-92B97762E6DD}" destId="{2FFC6CDF-2FF2-4D77-BB24-89AA58FB2FB0}" srcOrd="1" destOrd="0" presId="urn:microsoft.com/office/officeart/2005/8/layout/vList3"/>
    <dgm:cxn modelId="{D3DA6C7D-FBE8-4799-AB75-D00F99F86ED8}" type="presParOf" srcId="{8081739C-CBDB-4A18-9B86-5C96054B97CC}" destId="{B6C2FB6C-3F2C-4498-9B1E-1C6268F2EBE8}" srcOrd="1" destOrd="0" presId="urn:microsoft.com/office/officeart/2005/8/layout/vList3"/>
    <dgm:cxn modelId="{595C44FC-3CAE-4CDE-82B1-6F71150CA421}" type="presParOf" srcId="{8081739C-CBDB-4A18-9B86-5C96054B97CC}" destId="{B84A98DF-BE21-459E-A588-F33F0EA0C225}" srcOrd="2" destOrd="0" presId="urn:microsoft.com/office/officeart/2005/8/layout/vList3"/>
    <dgm:cxn modelId="{3115553E-B7C6-47D8-BB4F-E508505E40DA}" type="presParOf" srcId="{B84A98DF-BE21-459E-A588-F33F0EA0C225}" destId="{0310ED73-37A2-4494-A770-26E3910E8142}" srcOrd="0" destOrd="0" presId="urn:microsoft.com/office/officeart/2005/8/layout/vList3"/>
    <dgm:cxn modelId="{669CE34C-8E4F-4222-BDC8-0CCAD887AC55}"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2_1" csCatId="accent2" phldr="1"/>
      <dgm:spPr/>
    </dgm:pt>
    <dgm:pt modelId="{95438E16-CE34-4B24-8E7A-8247B563E03D}">
      <dgm:prSet phldrT="[Texto]" custT="1"/>
      <dgm:spPr/>
      <dgm:t>
        <a:bodyPr/>
        <a:lstStyle/>
        <a:p>
          <a:pPr algn="just"/>
          <a:r>
            <a:rPr lang="es-EC" sz="1600" b="1" dirty="0" smtClean="0"/>
            <a:t>Permite  conocer  como los  GAD Provinciales gestionan la competencia de Vialidad estudiando las facultades otorgadas de  planificación, operación y construcción de  vías y puentes.</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smtClean="0"/>
            <a:t>           DIRECTO: DIRECTOR O RESPONSABLE DE LA DIRECCIÓN DE VIALIDAD</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ScaleX="108956" custScaleY="159554"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23071" custLinFactNeighborX="3839" custLinFactNeighborY="-36667">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1325D9C2-FD88-4B65-AC00-5F2F708ED08D}" type="presOf" srcId="{79B1D78C-B742-4F86-B261-818FC5CBF418}" destId="{8081739C-CBDB-4A18-9B86-5C96054B97CC}" srcOrd="0" destOrd="0" presId="urn:microsoft.com/office/officeart/2005/8/layout/vList3"/>
    <dgm:cxn modelId="{F3C4069B-D91F-41A4-B73E-05177569B956}"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51F093B4-6BDB-4C2A-96D7-060F7F5ABBA5}" type="presOf" srcId="{95438E16-CE34-4B24-8E7A-8247B563E03D}" destId="{2FFC6CDF-2FF2-4D77-BB24-89AA58FB2FB0}" srcOrd="0" destOrd="0" presId="urn:microsoft.com/office/officeart/2005/8/layout/vList3"/>
    <dgm:cxn modelId="{D01E1D06-0FE8-4A2E-B145-CD70041AD295}" type="presParOf" srcId="{8081739C-CBDB-4A18-9B86-5C96054B97CC}" destId="{1BC9DD7C-A3BB-4DC4-8B2C-92B97762E6DD}" srcOrd="0" destOrd="0" presId="urn:microsoft.com/office/officeart/2005/8/layout/vList3"/>
    <dgm:cxn modelId="{F1914E81-B368-45E3-89E7-8254049DDCDC}" type="presParOf" srcId="{1BC9DD7C-A3BB-4DC4-8B2C-92B97762E6DD}" destId="{09A5A2D7-F03A-483F-BD9A-3E5CD1850B01}" srcOrd="0" destOrd="0" presId="urn:microsoft.com/office/officeart/2005/8/layout/vList3"/>
    <dgm:cxn modelId="{B4E5E04B-D6A0-4559-BEBE-B7CCF9A11783}" type="presParOf" srcId="{1BC9DD7C-A3BB-4DC4-8B2C-92B97762E6DD}" destId="{2FFC6CDF-2FF2-4D77-BB24-89AA58FB2FB0}" srcOrd="1" destOrd="0" presId="urn:microsoft.com/office/officeart/2005/8/layout/vList3"/>
    <dgm:cxn modelId="{16FA7581-C938-43FE-B781-22695AB9F540}" type="presParOf" srcId="{8081739C-CBDB-4A18-9B86-5C96054B97CC}" destId="{B6C2FB6C-3F2C-4498-9B1E-1C6268F2EBE8}" srcOrd="1" destOrd="0" presId="urn:microsoft.com/office/officeart/2005/8/layout/vList3"/>
    <dgm:cxn modelId="{47AFFA3C-A0A7-4345-900C-63050B064270}" type="presParOf" srcId="{8081739C-CBDB-4A18-9B86-5C96054B97CC}" destId="{B84A98DF-BE21-459E-A588-F33F0EA0C225}" srcOrd="2" destOrd="0" presId="urn:microsoft.com/office/officeart/2005/8/layout/vList3"/>
    <dgm:cxn modelId="{C5E77ADE-CD03-4EEB-B175-EB2D4CAB47D1}" type="presParOf" srcId="{B84A98DF-BE21-459E-A588-F33F0EA0C225}" destId="{0310ED73-37A2-4494-A770-26E3910E8142}" srcOrd="0" destOrd="0" presId="urn:microsoft.com/office/officeart/2005/8/layout/vList3"/>
    <dgm:cxn modelId="{6C516DC6-937D-4043-B39B-459A9393EFD0}"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0E1E00-8307-4A36-8702-7C41384FCFC3}" type="doc">
      <dgm:prSet loTypeId="urn:microsoft.com/office/officeart/2008/layout/VerticalCurvedList" loCatId="list" qsTypeId="urn:microsoft.com/office/officeart/2005/8/quickstyle/simple1" qsCatId="simple" csTypeId="urn:microsoft.com/office/officeart/2005/8/colors/accent6_5" csCatId="accent6" phldr="1"/>
      <dgm:spPr/>
      <dgm:t>
        <a:bodyPr/>
        <a:lstStyle/>
        <a:p>
          <a:endParaRPr lang="es-EC"/>
        </a:p>
      </dgm:t>
    </dgm:pt>
    <dgm:pt modelId="{7D718E13-7C23-40FD-96CD-886D7132B1A9}">
      <dgm:prSet phldrT="[Texto]" custT="1"/>
      <dgm:spPr>
        <a:solidFill>
          <a:srgbClr val="FFC000">
            <a:alpha val="90000"/>
          </a:srgbClr>
        </a:solidFill>
      </dgm:spPr>
      <dgm:t>
        <a:bodyPr/>
        <a:lstStyle/>
        <a:p>
          <a:r>
            <a:rPr lang="es-EC" sz="1800" b="1" dirty="0" smtClean="0">
              <a:solidFill>
                <a:schemeClr val="tx1"/>
              </a:solidFill>
            </a:rPr>
            <a:t>CONSTITUCION  DE LA REPÚBLICA DEL ECUADOR</a:t>
          </a:r>
        </a:p>
        <a:p>
          <a:r>
            <a:rPr lang="es-EC" sz="1400" b="1" dirty="0" smtClean="0">
              <a:solidFill>
                <a:schemeClr val="tx1"/>
              </a:solidFill>
            </a:rPr>
            <a:t>Art. 263 literales 1 al 8</a:t>
          </a:r>
          <a:endParaRPr lang="es-EC" sz="1400" b="1" dirty="0">
            <a:solidFill>
              <a:schemeClr val="tx1"/>
            </a:solidFill>
          </a:endParaRPr>
        </a:p>
      </dgm:t>
    </dgm:pt>
    <dgm:pt modelId="{C4D96743-E51B-476A-A368-2845EB13C5CD}" type="parTrans" cxnId="{57B64584-BC5D-4CBB-8A20-486768B3901D}">
      <dgm:prSet/>
      <dgm:spPr/>
      <dgm:t>
        <a:bodyPr/>
        <a:lstStyle/>
        <a:p>
          <a:endParaRPr lang="es-EC"/>
        </a:p>
      </dgm:t>
    </dgm:pt>
    <dgm:pt modelId="{B040F1B5-3F0A-45DE-97CA-24DA7E2E03B0}" type="sibTrans" cxnId="{57B64584-BC5D-4CBB-8A20-486768B3901D}">
      <dgm:prSet/>
      <dgm:spPr>
        <a:solidFill>
          <a:srgbClr val="FFC000"/>
        </a:solidFill>
      </dgm:spPr>
      <dgm:t>
        <a:bodyPr/>
        <a:lstStyle/>
        <a:p>
          <a:endParaRPr lang="es-EC"/>
        </a:p>
      </dgm:t>
    </dgm:pt>
    <dgm:pt modelId="{6A27DF9F-32E5-4E5D-8DCF-636A91E89D13}">
      <dgm:prSet phldrT="[Texto]" custT="1"/>
      <dgm:spPr>
        <a:solidFill>
          <a:srgbClr val="FFC000">
            <a:alpha val="70000"/>
          </a:srgbClr>
        </a:solidFill>
      </dgm:spPr>
      <dgm:t>
        <a:bodyPr/>
        <a:lstStyle/>
        <a:p>
          <a:r>
            <a:rPr lang="es-EC" sz="1800" b="1" dirty="0" smtClean="0">
              <a:solidFill>
                <a:schemeClr val="tx1"/>
              </a:solidFill>
            </a:rPr>
            <a:t>LEY DE ESTADÍSTICA</a:t>
          </a:r>
          <a:endParaRPr lang="es-EC" sz="1800" b="1" dirty="0">
            <a:solidFill>
              <a:schemeClr val="tx1"/>
            </a:solidFill>
          </a:endParaRPr>
        </a:p>
      </dgm:t>
    </dgm:pt>
    <dgm:pt modelId="{FC0C658B-AA4E-4836-8C8E-D1232D37C9C0}" type="parTrans" cxnId="{A8038E2F-54D8-47FB-A5FA-B0D0DFE48915}">
      <dgm:prSet/>
      <dgm:spPr/>
      <dgm:t>
        <a:bodyPr/>
        <a:lstStyle/>
        <a:p>
          <a:endParaRPr lang="es-EC"/>
        </a:p>
      </dgm:t>
    </dgm:pt>
    <dgm:pt modelId="{C9E807D7-9D03-4891-A6DC-ED5673394761}" type="sibTrans" cxnId="{A8038E2F-54D8-47FB-A5FA-B0D0DFE48915}">
      <dgm:prSet/>
      <dgm:spPr/>
      <dgm:t>
        <a:bodyPr/>
        <a:lstStyle/>
        <a:p>
          <a:endParaRPr lang="es-EC"/>
        </a:p>
      </dgm:t>
    </dgm:pt>
    <dgm:pt modelId="{6347082A-E7E2-4702-998B-B3489DE49582}">
      <dgm:prSet phldrT="[Texto]" custT="1"/>
      <dgm:spPr>
        <a:solidFill>
          <a:srgbClr val="FFC000">
            <a:alpha val="50000"/>
          </a:srgbClr>
        </a:solidFill>
      </dgm:spPr>
      <dgm:t>
        <a:bodyPr/>
        <a:lstStyle/>
        <a:p>
          <a:r>
            <a:rPr lang="es-EC" sz="1800" b="1" dirty="0" smtClean="0">
              <a:solidFill>
                <a:schemeClr val="tx1"/>
              </a:solidFill>
            </a:rPr>
            <a:t>CÓDIGO ORGANICO DE ORGANIZACIÓN TERRITORIAL , AUTONOMÍA Y DESCENTRALIZACIÓN (COOTAD)</a:t>
          </a:r>
        </a:p>
        <a:p>
          <a:r>
            <a:rPr lang="es-EC" sz="1400" dirty="0" smtClean="0">
              <a:solidFill>
                <a:schemeClr val="tx1"/>
              </a:solidFill>
            </a:rPr>
            <a:t>ART. 41literales E y F </a:t>
          </a:r>
        </a:p>
        <a:p>
          <a:r>
            <a:rPr lang="es-EC" sz="1400" dirty="0" smtClean="0">
              <a:solidFill>
                <a:schemeClr val="tx1"/>
              </a:solidFill>
            </a:rPr>
            <a:t>ART. 42 literales A - G</a:t>
          </a:r>
          <a:endParaRPr lang="es-EC" sz="1400" dirty="0">
            <a:solidFill>
              <a:schemeClr val="tx1"/>
            </a:solidFill>
          </a:endParaRPr>
        </a:p>
      </dgm:t>
    </dgm:pt>
    <dgm:pt modelId="{1E9FC818-E38C-416F-8B87-D5BEDAD5D210}" type="parTrans" cxnId="{69B71846-ACE0-497D-B2DC-08AD554F54B7}">
      <dgm:prSet/>
      <dgm:spPr/>
      <dgm:t>
        <a:bodyPr/>
        <a:lstStyle/>
        <a:p>
          <a:endParaRPr lang="es-EC"/>
        </a:p>
      </dgm:t>
    </dgm:pt>
    <dgm:pt modelId="{0E16ED24-A67C-487D-B0B0-A8B742FD6165}" type="sibTrans" cxnId="{69B71846-ACE0-497D-B2DC-08AD554F54B7}">
      <dgm:prSet/>
      <dgm:spPr/>
      <dgm:t>
        <a:bodyPr/>
        <a:lstStyle/>
        <a:p>
          <a:endParaRPr lang="es-EC"/>
        </a:p>
      </dgm:t>
    </dgm:pt>
    <dgm:pt modelId="{947B6A98-3CE4-4148-9E81-88B5E36B1493}" type="pres">
      <dgm:prSet presAssocID="{790E1E00-8307-4A36-8702-7C41384FCFC3}" presName="Name0" presStyleCnt="0">
        <dgm:presLayoutVars>
          <dgm:chMax val="7"/>
          <dgm:chPref val="7"/>
          <dgm:dir/>
        </dgm:presLayoutVars>
      </dgm:prSet>
      <dgm:spPr/>
      <dgm:t>
        <a:bodyPr/>
        <a:lstStyle/>
        <a:p>
          <a:endParaRPr lang="es-EC"/>
        </a:p>
      </dgm:t>
    </dgm:pt>
    <dgm:pt modelId="{3521DC25-B999-4FE4-9F11-D38180B5E288}" type="pres">
      <dgm:prSet presAssocID="{790E1E00-8307-4A36-8702-7C41384FCFC3}" presName="Name1" presStyleCnt="0"/>
      <dgm:spPr/>
      <dgm:t>
        <a:bodyPr/>
        <a:lstStyle/>
        <a:p>
          <a:endParaRPr lang="es-EC"/>
        </a:p>
      </dgm:t>
    </dgm:pt>
    <dgm:pt modelId="{131A656D-4160-4E6A-8D25-1639FA1C110C}" type="pres">
      <dgm:prSet presAssocID="{790E1E00-8307-4A36-8702-7C41384FCFC3}" presName="cycle" presStyleCnt="0"/>
      <dgm:spPr/>
      <dgm:t>
        <a:bodyPr/>
        <a:lstStyle/>
        <a:p>
          <a:endParaRPr lang="es-EC"/>
        </a:p>
      </dgm:t>
    </dgm:pt>
    <dgm:pt modelId="{C4A2289F-276C-42EA-AAD7-D01CE36E7FD4}" type="pres">
      <dgm:prSet presAssocID="{790E1E00-8307-4A36-8702-7C41384FCFC3}" presName="srcNode" presStyleLbl="node1" presStyleIdx="0" presStyleCnt="3"/>
      <dgm:spPr/>
      <dgm:t>
        <a:bodyPr/>
        <a:lstStyle/>
        <a:p>
          <a:endParaRPr lang="es-EC"/>
        </a:p>
      </dgm:t>
    </dgm:pt>
    <dgm:pt modelId="{6448A8C0-5A8B-4551-91CB-1E7C2C9CEE9E}" type="pres">
      <dgm:prSet presAssocID="{790E1E00-8307-4A36-8702-7C41384FCFC3}" presName="conn" presStyleLbl="parChTrans1D2" presStyleIdx="0" presStyleCnt="1"/>
      <dgm:spPr/>
      <dgm:t>
        <a:bodyPr/>
        <a:lstStyle/>
        <a:p>
          <a:endParaRPr lang="es-EC"/>
        </a:p>
      </dgm:t>
    </dgm:pt>
    <dgm:pt modelId="{5A8A413E-4372-4A6F-BCA9-A980680DF63B}" type="pres">
      <dgm:prSet presAssocID="{790E1E00-8307-4A36-8702-7C41384FCFC3}" presName="extraNode" presStyleLbl="node1" presStyleIdx="0" presStyleCnt="3"/>
      <dgm:spPr/>
      <dgm:t>
        <a:bodyPr/>
        <a:lstStyle/>
        <a:p>
          <a:endParaRPr lang="es-EC"/>
        </a:p>
      </dgm:t>
    </dgm:pt>
    <dgm:pt modelId="{2386F5BC-9D1F-44C3-A404-D4A05FFF81DF}" type="pres">
      <dgm:prSet presAssocID="{790E1E00-8307-4A36-8702-7C41384FCFC3}" presName="dstNode" presStyleLbl="node1" presStyleIdx="0" presStyleCnt="3"/>
      <dgm:spPr/>
      <dgm:t>
        <a:bodyPr/>
        <a:lstStyle/>
        <a:p>
          <a:endParaRPr lang="es-EC"/>
        </a:p>
      </dgm:t>
    </dgm:pt>
    <dgm:pt modelId="{88E03E13-859B-48E1-9A0E-718B7564D22E}" type="pres">
      <dgm:prSet presAssocID="{7D718E13-7C23-40FD-96CD-886D7132B1A9}" presName="text_1" presStyleLbl="node1" presStyleIdx="0" presStyleCnt="3" custScaleX="96045" custScaleY="127900">
        <dgm:presLayoutVars>
          <dgm:bulletEnabled val="1"/>
        </dgm:presLayoutVars>
      </dgm:prSet>
      <dgm:spPr/>
      <dgm:t>
        <a:bodyPr/>
        <a:lstStyle/>
        <a:p>
          <a:endParaRPr lang="es-EC"/>
        </a:p>
      </dgm:t>
    </dgm:pt>
    <dgm:pt modelId="{6A8B641C-41BF-4C40-8CFD-C52E897AAE96}" type="pres">
      <dgm:prSet presAssocID="{7D718E13-7C23-40FD-96CD-886D7132B1A9}" presName="accent_1" presStyleCnt="0"/>
      <dgm:spPr/>
      <dgm:t>
        <a:bodyPr/>
        <a:lstStyle/>
        <a:p>
          <a:endParaRPr lang="es-EC"/>
        </a:p>
      </dgm:t>
    </dgm:pt>
    <dgm:pt modelId="{E4058AF0-4C88-4591-ABE4-E985DD803F3C}" type="pres">
      <dgm:prSet presAssocID="{7D718E13-7C23-40FD-96CD-886D7132B1A9}" presName="accentRepeatNode" presStyleLbl="solidFgAcc1" presStyleIdx="0" presStyleCnt="3" custLinFactNeighborX="4428" custLinFactNeighborY="5535"/>
      <dgm:spPr>
        <a:blipFill rotWithShape="0">
          <a:blip xmlns:r="http://schemas.openxmlformats.org/officeDocument/2006/relationships" r:embed="rId1"/>
          <a:stretch>
            <a:fillRect/>
          </a:stretch>
        </a:blipFill>
      </dgm:spPr>
      <dgm:t>
        <a:bodyPr/>
        <a:lstStyle/>
        <a:p>
          <a:endParaRPr lang="es-EC"/>
        </a:p>
      </dgm:t>
    </dgm:pt>
    <dgm:pt modelId="{1842E0D9-817B-4B10-A77D-25B77387100D}" type="pres">
      <dgm:prSet presAssocID="{6A27DF9F-32E5-4E5D-8DCF-636A91E89D13}" presName="text_2" presStyleLbl="node1" presStyleIdx="1" presStyleCnt="3" custLinFactNeighborX="-1390" custLinFactNeighborY="-5535">
        <dgm:presLayoutVars>
          <dgm:bulletEnabled val="1"/>
        </dgm:presLayoutVars>
      </dgm:prSet>
      <dgm:spPr/>
      <dgm:t>
        <a:bodyPr/>
        <a:lstStyle/>
        <a:p>
          <a:endParaRPr lang="es-EC"/>
        </a:p>
      </dgm:t>
    </dgm:pt>
    <dgm:pt modelId="{01E9C5D9-7DB5-4615-A1C2-62AB59F29EDC}" type="pres">
      <dgm:prSet presAssocID="{6A27DF9F-32E5-4E5D-8DCF-636A91E89D13}" presName="accent_2" presStyleCnt="0"/>
      <dgm:spPr/>
      <dgm:t>
        <a:bodyPr/>
        <a:lstStyle/>
        <a:p>
          <a:endParaRPr lang="es-EC"/>
        </a:p>
      </dgm:t>
    </dgm:pt>
    <dgm:pt modelId="{357F10EE-8FE5-4591-AF61-456CDEAA3BE5}" type="pres">
      <dgm:prSet presAssocID="{6A27DF9F-32E5-4E5D-8DCF-636A91E89D13}" presName="accentRepeatNode" presStyleLbl="solidFgAcc1" presStyleIdx="1" presStyleCnt="3"/>
      <dgm:spPr>
        <a:blipFill rotWithShape="0">
          <a:blip xmlns:r="http://schemas.openxmlformats.org/officeDocument/2006/relationships" r:embed="rId2"/>
          <a:stretch>
            <a:fillRect/>
          </a:stretch>
        </a:blipFill>
      </dgm:spPr>
      <dgm:t>
        <a:bodyPr/>
        <a:lstStyle/>
        <a:p>
          <a:endParaRPr lang="es-EC"/>
        </a:p>
      </dgm:t>
    </dgm:pt>
    <dgm:pt modelId="{D7F6F518-A2FA-412F-8F17-94DE419FEF27}" type="pres">
      <dgm:prSet presAssocID="{6347082A-E7E2-4702-998B-B3489DE49582}" presName="text_3" presStyleLbl="node1" presStyleIdx="2" presStyleCnt="3" custScaleX="97503" custScaleY="166771">
        <dgm:presLayoutVars>
          <dgm:bulletEnabled val="1"/>
        </dgm:presLayoutVars>
      </dgm:prSet>
      <dgm:spPr/>
      <dgm:t>
        <a:bodyPr/>
        <a:lstStyle/>
        <a:p>
          <a:endParaRPr lang="es-EC"/>
        </a:p>
      </dgm:t>
    </dgm:pt>
    <dgm:pt modelId="{C50F3012-238E-4B71-B9C4-C244904E5F74}" type="pres">
      <dgm:prSet presAssocID="{6347082A-E7E2-4702-998B-B3489DE49582}" presName="accent_3" presStyleCnt="0"/>
      <dgm:spPr/>
      <dgm:t>
        <a:bodyPr/>
        <a:lstStyle/>
        <a:p>
          <a:endParaRPr lang="es-EC"/>
        </a:p>
      </dgm:t>
    </dgm:pt>
    <dgm:pt modelId="{025CF634-768C-4D0D-A280-2F747BDE9DD4}" type="pres">
      <dgm:prSet presAssocID="{6347082A-E7E2-4702-998B-B3489DE49582}" presName="accentRepeatNode" presStyleLbl="solidFgAcc1" presStyleIdx="2" presStyleCnt="3"/>
      <dgm:spPr>
        <a:blipFill rotWithShape="0">
          <a:blip xmlns:r="http://schemas.openxmlformats.org/officeDocument/2006/relationships" r:embed="rId3"/>
          <a:stretch>
            <a:fillRect/>
          </a:stretch>
        </a:blipFill>
      </dgm:spPr>
      <dgm:t>
        <a:bodyPr/>
        <a:lstStyle/>
        <a:p>
          <a:endParaRPr lang="es-EC"/>
        </a:p>
      </dgm:t>
    </dgm:pt>
  </dgm:ptLst>
  <dgm:cxnLst>
    <dgm:cxn modelId="{CFD6BA71-CD76-4ADB-957D-76789D409610}" type="presOf" srcId="{7D718E13-7C23-40FD-96CD-886D7132B1A9}" destId="{88E03E13-859B-48E1-9A0E-718B7564D22E}" srcOrd="0" destOrd="0" presId="urn:microsoft.com/office/officeart/2008/layout/VerticalCurvedList"/>
    <dgm:cxn modelId="{7DA97033-F700-4B8A-98F4-789E3C211A1D}" type="presOf" srcId="{B040F1B5-3F0A-45DE-97CA-24DA7E2E03B0}" destId="{6448A8C0-5A8B-4551-91CB-1E7C2C9CEE9E}" srcOrd="0" destOrd="0" presId="urn:microsoft.com/office/officeart/2008/layout/VerticalCurvedList"/>
    <dgm:cxn modelId="{69B71846-ACE0-497D-B2DC-08AD554F54B7}" srcId="{790E1E00-8307-4A36-8702-7C41384FCFC3}" destId="{6347082A-E7E2-4702-998B-B3489DE49582}" srcOrd="2" destOrd="0" parTransId="{1E9FC818-E38C-416F-8B87-D5BEDAD5D210}" sibTransId="{0E16ED24-A67C-487D-B0B0-A8B742FD6165}"/>
    <dgm:cxn modelId="{7107CA0C-5437-49C5-A9E3-0F1CEB4CD098}" type="presOf" srcId="{790E1E00-8307-4A36-8702-7C41384FCFC3}" destId="{947B6A98-3CE4-4148-9E81-88B5E36B1493}" srcOrd="0" destOrd="0" presId="urn:microsoft.com/office/officeart/2008/layout/VerticalCurvedList"/>
    <dgm:cxn modelId="{57B64584-BC5D-4CBB-8A20-486768B3901D}" srcId="{790E1E00-8307-4A36-8702-7C41384FCFC3}" destId="{7D718E13-7C23-40FD-96CD-886D7132B1A9}" srcOrd="0" destOrd="0" parTransId="{C4D96743-E51B-476A-A368-2845EB13C5CD}" sibTransId="{B040F1B5-3F0A-45DE-97CA-24DA7E2E03B0}"/>
    <dgm:cxn modelId="{A8038E2F-54D8-47FB-A5FA-B0D0DFE48915}" srcId="{790E1E00-8307-4A36-8702-7C41384FCFC3}" destId="{6A27DF9F-32E5-4E5D-8DCF-636A91E89D13}" srcOrd="1" destOrd="0" parTransId="{FC0C658B-AA4E-4836-8C8E-D1232D37C9C0}" sibTransId="{C9E807D7-9D03-4891-A6DC-ED5673394761}"/>
    <dgm:cxn modelId="{8058CA25-4D78-4EA6-B196-EA1CFD965CDF}" type="presOf" srcId="{6347082A-E7E2-4702-998B-B3489DE49582}" destId="{D7F6F518-A2FA-412F-8F17-94DE419FEF27}" srcOrd="0" destOrd="0" presId="urn:microsoft.com/office/officeart/2008/layout/VerticalCurvedList"/>
    <dgm:cxn modelId="{26131C40-D1EC-4EA0-9866-B654FBF1B6A4}" type="presOf" srcId="{6A27DF9F-32E5-4E5D-8DCF-636A91E89D13}" destId="{1842E0D9-817B-4B10-A77D-25B77387100D}" srcOrd="0" destOrd="0" presId="urn:microsoft.com/office/officeart/2008/layout/VerticalCurvedList"/>
    <dgm:cxn modelId="{989EF22F-5288-41F5-A6A3-55B5B19C3B58}" type="presParOf" srcId="{947B6A98-3CE4-4148-9E81-88B5E36B1493}" destId="{3521DC25-B999-4FE4-9F11-D38180B5E288}" srcOrd="0" destOrd="0" presId="urn:microsoft.com/office/officeart/2008/layout/VerticalCurvedList"/>
    <dgm:cxn modelId="{997E99B5-020D-4B57-A0F7-08CC8AD3A5B3}" type="presParOf" srcId="{3521DC25-B999-4FE4-9F11-D38180B5E288}" destId="{131A656D-4160-4E6A-8D25-1639FA1C110C}" srcOrd="0" destOrd="0" presId="urn:microsoft.com/office/officeart/2008/layout/VerticalCurvedList"/>
    <dgm:cxn modelId="{E783740A-23CB-40BB-8824-2D83CBCE2911}" type="presParOf" srcId="{131A656D-4160-4E6A-8D25-1639FA1C110C}" destId="{C4A2289F-276C-42EA-AAD7-D01CE36E7FD4}" srcOrd="0" destOrd="0" presId="urn:microsoft.com/office/officeart/2008/layout/VerticalCurvedList"/>
    <dgm:cxn modelId="{43CABB5A-8003-41E6-BBBA-3EEAF99B608C}" type="presParOf" srcId="{131A656D-4160-4E6A-8D25-1639FA1C110C}" destId="{6448A8C0-5A8B-4551-91CB-1E7C2C9CEE9E}" srcOrd="1" destOrd="0" presId="urn:microsoft.com/office/officeart/2008/layout/VerticalCurvedList"/>
    <dgm:cxn modelId="{6FEBE53E-C9D0-48CB-8E57-9A210CC79ED1}" type="presParOf" srcId="{131A656D-4160-4E6A-8D25-1639FA1C110C}" destId="{5A8A413E-4372-4A6F-BCA9-A980680DF63B}" srcOrd="2" destOrd="0" presId="urn:microsoft.com/office/officeart/2008/layout/VerticalCurvedList"/>
    <dgm:cxn modelId="{362C4A53-14D0-419D-A9AA-7321833B8DC6}" type="presParOf" srcId="{131A656D-4160-4E6A-8D25-1639FA1C110C}" destId="{2386F5BC-9D1F-44C3-A404-D4A05FFF81DF}" srcOrd="3" destOrd="0" presId="urn:microsoft.com/office/officeart/2008/layout/VerticalCurvedList"/>
    <dgm:cxn modelId="{61D1734E-A713-466F-A1F5-E4EFC7F88F8E}" type="presParOf" srcId="{3521DC25-B999-4FE4-9F11-D38180B5E288}" destId="{88E03E13-859B-48E1-9A0E-718B7564D22E}" srcOrd="1" destOrd="0" presId="urn:microsoft.com/office/officeart/2008/layout/VerticalCurvedList"/>
    <dgm:cxn modelId="{4C96DB53-BDB2-4DEA-8242-E75696455D93}" type="presParOf" srcId="{3521DC25-B999-4FE4-9F11-D38180B5E288}" destId="{6A8B641C-41BF-4C40-8CFD-C52E897AAE96}" srcOrd="2" destOrd="0" presId="urn:microsoft.com/office/officeart/2008/layout/VerticalCurvedList"/>
    <dgm:cxn modelId="{F2CFA9A5-71BE-4E5F-9440-982876641EAD}" type="presParOf" srcId="{6A8B641C-41BF-4C40-8CFD-C52E897AAE96}" destId="{E4058AF0-4C88-4591-ABE4-E985DD803F3C}" srcOrd="0" destOrd="0" presId="urn:microsoft.com/office/officeart/2008/layout/VerticalCurvedList"/>
    <dgm:cxn modelId="{220E4F8C-2093-4133-BDFE-F8E6D95AB32D}" type="presParOf" srcId="{3521DC25-B999-4FE4-9F11-D38180B5E288}" destId="{1842E0D9-817B-4B10-A77D-25B77387100D}" srcOrd="3" destOrd="0" presId="urn:microsoft.com/office/officeart/2008/layout/VerticalCurvedList"/>
    <dgm:cxn modelId="{7CEFE784-00E8-42FE-9576-91BA039B9B02}" type="presParOf" srcId="{3521DC25-B999-4FE4-9F11-D38180B5E288}" destId="{01E9C5D9-7DB5-4615-A1C2-62AB59F29EDC}" srcOrd="4" destOrd="0" presId="urn:microsoft.com/office/officeart/2008/layout/VerticalCurvedList"/>
    <dgm:cxn modelId="{994E4E45-DE04-4E23-A7F4-B72903CF65A7}" type="presParOf" srcId="{01E9C5D9-7DB5-4615-A1C2-62AB59F29EDC}" destId="{357F10EE-8FE5-4591-AF61-456CDEAA3BE5}" srcOrd="0" destOrd="0" presId="urn:microsoft.com/office/officeart/2008/layout/VerticalCurvedList"/>
    <dgm:cxn modelId="{A856BBD0-AAA2-437C-85A0-419B40C4D689}" type="presParOf" srcId="{3521DC25-B999-4FE4-9F11-D38180B5E288}" destId="{D7F6F518-A2FA-412F-8F17-94DE419FEF27}" srcOrd="5" destOrd="0" presId="urn:microsoft.com/office/officeart/2008/layout/VerticalCurvedList"/>
    <dgm:cxn modelId="{26826BF7-54AF-430E-A0A1-B1DE89D3716E}" type="presParOf" srcId="{3521DC25-B999-4FE4-9F11-D38180B5E288}" destId="{C50F3012-238E-4B71-B9C4-C244904E5F74}" srcOrd="6" destOrd="0" presId="urn:microsoft.com/office/officeart/2008/layout/VerticalCurvedList"/>
    <dgm:cxn modelId="{B030F0CC-DDED-4D8D-B732-DBC3995F2332}" type="presParOf" srcId="{C50F3012-238E-4B71-B9C4-C244904E5F74}" destId="{025CF634-768C-4D0D-A280-2F747BDE9DD4}"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A89F3D-D672-4FB4-85AF-39C74B9032FA}" type="doc">
      <dgm:prSet loTypeId="urn:microsoft.com/office/officeart/2011/layout/TabList" loCatId="list" qsTypeId="urn:microsoft.com/office/officeart/2005/8/quickstyle/simple1" qsCatId="simple" csTypeId="urn:microsoft.com/office/officeart/2005/8/colors/accent6_5" csCatId="accent6" phldr="1"/>
      <dgm:spPr/>
      <dgm:t>
        <a:bodyPr/>
        <a:lstStyle/>
        <a:p>
          <a:endParaRPr lang="es-EC"/>
        </a:p>
      </dgm:t>
    </dgm:pt>
    <dgm:pt modelId="{D3281ECA-33F3-4D74-A46F-4EF3EE0B9DB0}">
      <dgm:prSet phldrT="[Texto]" custT="1"/>
      <dgm:spPr>
        <a:solidFill>
          <a:srgbClr val="FFC000">
            <a:alpha val="90000"/>
          </a:srgbClr>
        </a:solidFill>
        <a:ln>
          <a:solidFill>
            <a:schemeClr val="accent4">
              <a:lumMod val="75000"/>
              <a:alpha val="90000"/>
            </a:schemeClr>
          </a:solidFill>
        </a:ln>
      </dgm:spPr>
      <dgm:t>
        <a:bodyPr/>
        <a:lstStyle/>
        <a:p>
          <a:pPr algn="l"/>
          <a:r>
            <a:rPr lang="es-EC" sz="1600" b="1" dirty="0" smtClean="0"/>
            <a:t>Población</a:t>
          </a:r>
          <a:r>
            <a:rPr lang="es-EC" sz="1800" b="1" dirty="0" smtClean="0"/>
            <a:t> Objetivo</a:t>
          </a:r>
          <a:endParaRPr lang="es-EC" sz="1800" b="1" dirty="0"/>
        </a:p>
      </dgm:t>
    </dgm:pt>
    <dgm:pt modelId="{790614C7-C805-40DF-95DC-985FB7CC2C5A}" type="parTrans" cxnId="{34452698-E5FE-446A-BFC1-78D50CA92314}">
      <dgm:prSet/>
      <dgm:spPr/>
      <dgm:t>
        <a:bodyPr/>
        <a:lstStyle/>
        <a:p>
          <a:endParaRPr lang="es-EC" sz="1600"/>
        </a:p>
      </dgm:t>
    </dgm:pt>
    <dgm:pt modelId="{AF8C5D07-2D16-47DF-B762-EB58BF80611F}" type="sibTrans" cxnId="{34452698-E5FE-446A-BFC1-78D50CA92314}">
      <dgm:prSet/>
      <dgm:spPr/>
      <dgm:t>
        <a:bodyPr/>
        <a:lstStyle/>
        <a:p>
          <a:endParaRPr lang="es-EC" sz="1600"/>
        </a:p>
      </dgm:t>
    </dgm:pt>
    <dgm:pt modelId="{B085C8D3-9CC4-49C8-A82D-A7467D6CEC56}">
      <dgm:prSet phldrT="[Texto]" custT="1"/>
      <dgm:spPr/>
      <dgm:t>
        <a:bodyPr/>
        <a:lstStyle/>
        <a:p>
          <a:r>
            <a:rPr lang="es-EC" sz="1400" dirty="0" smtClean="0"/>
            <a:t>23 Gobiernos Autónomos Descentralizados Provinciales y el Consejo de Gobierno de Régimen Especial de Galápagos.</a:t>
          </a:r>
          <a:endParaRPr lang="es-EC" sz="1400" dirty="0"/>
        </a:p>
      </dgm:t>
    </dgm:pt>
    <dgm:pt modelId="{7B6F1BA8-F9D7-493F-9268-1FD12BBD7857}" type="parTrans" cxnId="{8420A4BE-32B9-414C-AD80-527A96922F15}">
      <dgm:prSet/>
      <dgm:spPr/>
      <dgm:t>
        <a:bodyPr/>
        <a:lstStyle/>
        <a:p>
          <a:endParaRPr lang="es-EC" sz="1600"/>
        </a:p>
      </dgm:t>
    </dgm:pt>
    <dgm:pt modelId="{85A11D24-8426-47A7-9DF3-0684F9DDC1EA}" type="sibTrans" cxnId="{8420A4BE-32B9-414C-AD80-527A96922F15}">
      <dgm:prSet/>
      <dgm:spPr/>
      <dgm:t>
        <a:bodyPr/>
        <a:lstStyle/>
        <a:p>
          <a:endParaRPr lang="es-EC" sz="1600"/>
        </a:p>
      </dgm:t>
    </dgm:pt>
    <dgm:pt modelId="{592865B0-4C46-4788-A401-8DC34B2C750A}">
      <dgm:prSet phldrT="[Texto]" custT="1"/>
      <dgm:spPr>
        <a:solidFill>
          <a:srgbClr val="FFC000">
            <a:alpha val="70000"/>
          </a:srgbClr>
        </a:solidFill>
        <a:ln>
          <a:solidFill>
            <a:schemeClr val="accent4">
              <a:lumMod val="75000"/>
              <a:alpha val="70000"/>
            </a:schemeClr>
          </a:solidFill>
        </a:ln>
      </dgm:spPr>
      <dgm:t>
        <a:bodyPr/>
        <a:lstStyle/>
        <a:p>
          <a:pPr algn="l"/>
          <a:r>
            <a:rPr lang="es-EC" sz="1600" b="1" dirty="0" smtClean="0"/>
            <a:t>Unidad</a:t>
          </a:r>
          <a:r>
            <a:rPr lang="es-EC" sz="1800" b="1" dirty="0" smtClean="0"/>
            <a:t> de Estudio</a:t>
          </a:r>
          <a:endParaRPr lang="es-EC" sz="1800" b="1" dirty="0"/>
        </a:p>
      </dgm:t>
    </dgm:pt>
    <dgm:pt modelId="{2F28B53E-33BC-4E37-9B8E-75675F4A0D14}" type="parTrans" cxnId="{20A2AEF4-F5D4-4925-8194-E3C8F21564D8}">
      <dgm:prSet/>
      <dgm:spPr/>
      <dgm:t>
        <a:bodyPr/>
        <a:lstStyle/>
        <a:p>
          <a:endParaRPr lang="es-EC" sz="1600"/>
        </a:p>
      </dgm:t>
    </dgm:pt>
    <dgm:pt modelId="{D61F50E7-8481-488C-A517-6B307002AC83}" type="sibTrans" cxnId="{20A2AEF4-F5D4-4925-8194-E3C8F21564D8}">
      <dgm:prSet/>
      <dgm:spPr/>
      <dgm:t>
        <a:bodyPr/>
        <a:lstStyle/>
        <a:p>
          <a:endParaRPr lang="es-EC" sz="1600"/>
        </a:p>
      </dgm:t>
    </dgm:pt>
    <dgm:pt modelId="{5DF1DA13-5551-4659-85A7-E4382E4DC9FE}">
      <dgm:prSet phldrT="[Texto]" custT="1"/>
      <dgm:spPr/>
      <dgm:t>
        <a:bodyPr/>
        <a:lstStyle/>
        <a:p>
          <a:endParaRPr lang="es-EC" sz="1600" dirty="0"/>
        </a:p>
      </dgm:t>
    </dgm:pt>
    <dgm:pt modelId="{E9B7AE67-E546-4ED6-808D-A8E3125A5B78}" type="parTrans" cxnId="{DA96003C-3F29-4B62-819C-83497CE88F95}">
      <dgm:prSet/>
      <dgm:spPr/>
      <dgm:t>
        <a:bodyPr/>
        <a:lstStyle/>
        <a:p>
          <a:endParaRPr lang="es-EC" sz="1600"/>
        </a:p>
      </dgm:t>
    </dgm:pt>
    <dgm:pt modelId="{2E0A68A2-22E0-4142-9B64-A9C8B8C8C118}" type="sibTrans" cxnId="{DA96003C-3F29-4B62-819C-83497CE88F95}">
      <dgm:prSet/>
      <dgm:spPr/>
      <dgm:t>
        <a:bodyPr/>
        <a:lstStyle/>
        <a:p>
          <a:endParaRPr lang="es-EC" sz="1600"/>
        </a:p>
      </dgm:t>
    </dgm:pt>
    <dgm:pt modelId="{980BE0AD-0637-461B-874B-E8F1F9BEEB1F}">
      <dgm:prSet phldrT="[Texto]" custT="1"/>
      <dgm:spPr/>
      <dgm:t>
        <a:bodyPr/>
        <a:lstStyle/>
        <a:p>
          <a:r>
            <a:rPr lang="es-EC" sz="1600" dirty="0" smtClean="0"/>
            <a:t>Gobiernos Autónomos Descentralizados Provinciales</a:t>
          </a:r>
          <a:endParaRPr lang="es-EC" sz="1600" dirty="0"/>
        </a:p>
      </dgm:t>
    </dgm:pt>
    <dgm:pt modelId="{40BFAC77-7EB3-4613-B2FF-036314C0B56A}" type="parTrans" cxnId="{6523F486-0A2E-4607-8C97-3B02572098F7}">
      <dgm:prSet/>
      <dgm:spPr/>
      <dgm:t>
        <a:bodyPr/>
        <a:lstStyle/>
        <a:p>
          <a:endParaRPr lang="es-EC" sz="1600"/>
        </a:p>
      </dgm:t>
    </dgm:pt>
    <dgm:pt modelId="{9151454B-CCBD-44A8-BF94-771D96998D23}" type="sibTrans" cxnId="{6523F486-0A2E-4607-8C97-3B02572098F7}">
      <dgm:prSet/>
      <dgm:spPr/>
      <dgm:t>
        <a:bodyPr/>
        <a:lstStyle/>
        <a:p>
          <a:endParaRPr lang="es-EC" sz="1600"/>
        </a:p>
      </dgm:t>
    </dgm:pt>
    <dgm:pt modelId="{59335098-5858-442E-A460-28649F166C60}">
      <dgm:prSet phldrT="[Texto]" custT="1"/>
      <dgm:spPr>
        <a:ln>
          <a:solidFill>
            <a:schemeClr val="accent4">
              <a:lumMod val="75000"/>
            </a:schemeClr>
          </a:solidFill>
        </a:ln>
      </dgm:spPr>
      <dgm:t>
        <a:bodyPr/>
        <a:lstStyle/>
        <a:p>
          <a:r>
            <a:rPr lang="es-EC" sz="1600" dirty="0" smtClean="0"/>
            <a:t>Nacional</a:t>
          </a:r>
          <a:endParaRPr lang="es-EC" sz="1600" dirty="0"/>
        </a:p>
      </dgm:t>
    </dgm:pt>
    <dgm:pt modelId="{99579722-42D0-4353-9B94-3C944D7842AC}" type="parTrans" cxnId="{56E11CA3-9AD7-4B33-B030-68F5677D31DB}">
      <dgm:prSet/>
      <dgm:spPr/>
      <dgm:t>
        <a:bodyPr/>
        <a:lstStyle/>
        <a:p>
          <a:endParaRPr lang="es-EC" sz="1600"/>
        </a:p>
      </dgm:t>
    </dgm:pt>
    <dgm:pt modelId="{1F70C5ED-76EA-4471-92E1-9D2D35E5FA73}" type="sibTrans" cxnId="{56E11CA3-9AD7-4B33-B030-68F5677D31DB}">
      <dgm:prSet/>
      <dgm:spPr/>
      <dgm:t>
        <a:bodyPr/>
        <a:lstStyle/>
        <a:p>
          <a:endParaRPr lang="es-EC" sz="1600"/>
        </a:p>
      </dgm:t>
    </dgm:pt>
    <dgm:pt modelId="{3FDADC79-A4CF-4017-9AFF-3699C49EDA3E}">
      <dgm:prSet phldrT="[Texto]" custT="1"/>
      <dgm:spPr>
        <a:ln>
          <a:solidFill>
            <a:schemeClr val="accent4">
              <a:lumMod val="75000"/>
            </a:schemeClr>
          </a:solidFill>
        </a:ln>
      </dgm:spPr>
      <dgm:t>
        <a:bodyPr/>
        <a:lstStyle/>
        <a:p>
          <a:r>
            <a:rPr lang="es-EC" sz="1600" dirty="0" smtClean="0"/>
            <a:t>Provincial</a:t>
          </a:r>
          <a:endParaRPr lang="es-EC" sz="1600" dirty="0"/>
        </a:p>
      </dgm:t>
    </dgm:pt>
    <dgm:pt modelId="{5BECC902-ADE9-435A-961F-2FEDC2E33467}" type="parTrans" cxnId="{78B7FBEF-0B14-4BF2-BE27-EFF8BA1F0FE7}">
      <dgm:prSet/>
      <dgm:spPr/>
      <dgm:t>
        <a:bodyPr/>
        <a:lstStyle/>
        <a:p>
          <a:endParaRPr lang="es-EC" sz="1600"/>
        </a:p>
      </dgm:t>
    </dgm:pt>
    <dgm:pt modelId="{D84A7D15-19D1-4960-BEB9-F6BDAAC85B83}" type="sibTrans" cxnId="{78B7FBEF-0B14-4BF2-BE27-EFF8BA1F0FE7}">
      <dgm:prSet/>
      <dgm:spPr/>
      <dgm:t>
        <a:bodyPr/>
        <a:lstStyle/>
        <a:p>
          <a:endParaRPr lang="es-EC" sz="1600"/>
        </a:p>
      </dgm:t>
    </dgm:pt>
    <dgm:pt modelId="{342F6F45-28A7-4B45-A311-5AA38BB4E952}">
      <dgm:prSet phldrT="[Texto]" custT="1"/>
      <dgm:spPr>
        <a:solidFill>
          <a:srgbClr val="FFC000">
            <a:alpha val="50000"/>
          </a:srgbClr>
        </a:solidFill>
        <a:ln>
          <a:solidFill>
            <a:schemeClr val="accent4">
              <a:lumMod val="75000"/>
              <a:alpha val="50000"/>
            </a:schemeClr>
          </a:solidFill>
        </a:ln>
      </dgm:spPr>
      <dgm:t>
        <a:bodyPr/>
        <a:lstStyle/>
        <a:p>
          <a:pPr algn="l"/>
          <a:r>
            <a:rPr lang="es-EC" sz="1600" b="1" dirty="0" smtClean="0"/>
            <a:t>Desagregación</a:t>
          </a:r>
          <a:endParaRPr lang="es-EC" sz="1400" b="1" dirty="0"/>
        </a:p>
      </dgm:t>
    </dgm:pt>
    <dgm:pt modelId="{93DED8FB-CCB0-4067-9C12-D95E5A0DA213}" type="sibTrans" cxnId="{9CD4A2BB-BDA3-4561-B1F0-E5A6562A97FC}">
      <dgm:prSet/>
      <dgm:spPr/>
      <dgm:t>
        <a:bodyPr/>
        <a:lstStyle/>
        <a:p>
          <a:endParaRPr lang="es-EC" sz="1600"/>
        </a:p>
      </dgm:t>
    </dgm:pt>
    <dgm:pt modelId="{1AF44FC6-ED74-437B-86B5-A98FDED653A0}" type="parTrans" cxnId="{9CD4A2BB-BDA3-4561-B1F0-E5A6562A97FC}">
      <dgm:prSet/>
      <dgm:spPr/>
      <dgm:t>
        <a:bodyPr/>
        <a:lstStyle/>
        <a:p>
          <a:endParaRPr lang="es-EC" sz="1600"/>
        </a:p>
      </dgm:t>
    </dgm:pt>
    <dgm:pt modelId="{8993677F-9E35-41B5-9A1B-62CD5F1DF0D7}">
      <dgm:prSet phldrT="[Texto]" custT="1"/>
      <dgm:spPr/>
      <dgm:t>
        <a:bodyPr/>
        <a:lstStyle/>
        <a:p>
          <a:endParaRPr lang="es-EC" sz="1600" dirty="0"/>
        </a:p>
      </dgm:t>
    </dgm:pt>
    <dgm:pt modelId="{41076386-236C-449F-BF2A-63C0572D7EA5}" type="sibTrans" cxnId="{FFBD99A4-0E3B-41F9-91D8-AE4007F94793}">
      <dgm:prSet/>
      <dgm:spPr/>
      <dgm:t>
        <a:bodyPr/>
        <a:lstStyle/>
        <a:p>
          <a:endParaRPr lang="es-EC" sz="1600"/>
        </a:p>
      </dgm:t>
    </dgm:pt>
    <dgm:pt modelId="{10E6C6A4-856B-46C7-ABF2-379F7EBF9064}" type="parTrans" cxnId="{FFBD99A4-0E3B-41F9-91D8-AE4007F94793}">
      <dgm:prSet/>
      <dgm:spPr/>
      <dgm:t>
        <a:bodyPr/>
        <a:lstStyle/>
        <a:p>
          <a:endParaRPr lang="es-EC" sz="1600"/>
        </a:p>
      </dgm:t>
    </dgm:pt>
    <dgm:pt modelId="{D2875F02-4CC5-4A7E-9D3A-451EDE9A6B19}">
      <dgm:prSet phldrT="[Texto]" custT="1"/>
      <dgm:spPr/>
      <dgm:t>
        <a:bodyPr/>
        <a:lstStyle/>
        <a:p>
          <a:endParaRPr lang="es-EC" sz="1600" dirty="0"/>
        </a:p>
      </dgm:t>
    </dgm:pt>
    <dgm:pt modelId="{804F87CA-CE66-4293-BFF2-CDC1518C1742}" type="sibTrans" cxnId="{B993175C-8ED1-4855-B79D-70CEFBCD2393}">
      <dgm:prSet/>
      <dgm:spPr/>
      <dgm:t>
        <a:bodyPr/>
        <a:lstStyle/>
        <a:p>
          <a:endParaRPr lang="es-EC" sz="1600"/>
        </a:p>
      </dgm:t>
    </dgm:pt>
    <dgm:pt modelId="{7CFEFBD3-59AA-4CAA-B982-2F58D79C0BD1}" type="parTrans" cxnId="{B993175C-8ED1-4855-B79D-70CEFBCD2393}">
      <dgm:prSet/>
      <dgm:spPr/>
      <dgm:t>
        <a:bodyPr/>
        <a:lstStyle/>
        <a:p>
          <a:endParaRPr lang="es-EC" sz="1600"/>
        </a:p>
      </dgm:t>
    </dgm:pt>
    <dgm:pt modelId="{5E585213-3042-488A-A2D2-C5D796F37CC9}" type="pres">
      <dgm:prSet presAssocID="{26A89F3D-D672-4FB4-85AF-39C74B9032FA}" presName="Name0" presStyleCnt="0">
        <dgm:presLayoutVars>
          <dgm:chMax/>
          <dgm:chPref val="3"/>
          <dgm:dir/>
          <dgm:animOne val="branch"/>
          <dgm:animLvl val="lvl"/>
        </dgm:presLayoutVars>
      </dgm:prSet>
      <dgm:spPr/>
      <dgm:t>
        <a:bodyPr/>
        <a:lstStyle/>
        <a:p>
          <a:endParaRPr lang="es-EC"/>
        </a:p>
      </dgm:t>
    </dgm:pt>
    <dgm:pt modelId="{B8B58918-7E1D-4345-B208-58C6581F3AB9}" type="pres">
      <dgm:prSet presAssocID="{D3281ECA-33F3-4D74-A46F-4EF3EE0B9DB0}" presName="composite" presStyleCnt="0"/>
      <dgm:spPr/>
    </dgm:pt>
    <dgm:pt modelId="{B02447DA-C4FF-4B32-8AA9-04CC67DDE8DA}" type="pres">
      <dgm:prSet presAssocID="{D3281ECA-33F3-4D74-A46F-4EF3EE0B9DB0}" presName="FirstChild" presStyleLbl="revTx" presStyleIdx="0" presStyleCnt="6">
        <dgm:presLayoutVars>
          <dgm:chMax val="0"/>
          <dgm:chPref val="0"/>
          <dgm:bulletEnabled val="1"/>
        </dgm:presLayoutVars>
      </dgm:prSet>
      <dgm:spPr/>
      <dgm:t>
        <a:bodyPr/>
        <a:lstStyle/>
        <a:p>
          <a:endParaRPr lang="es-EC"/>
        </a:p>
      </dgm:t>
    </dgm:pt>
    <dgm:pt modelId="{776FCDBA-D96E-4FA4-93BB-DD46D814C381}" type="pres">
      <dgm:prSet presAssocID="{D3281ECA-33F3-4D74-A46F-4EF3EE0B9DB0}" presName="Parent" presStyleLbl="alignNode1" presStyleIdx="0" presStyleCnt="3" custScaleX="384615" custLinFactNeighborX="71154" custLinFactNeighborY="-4268">
        <dgm:presLayoutVars>
          <dgm:chMax val="3"/>
          <dgm:chPref val="3"/>
          <dgm:bulletEnabled val="1"/>
        </dgm:presLayoutVars>
      </dgm:prSet>
      <dgm:spPr/>
      <dgm:t>
        <a:bodyPr/>
        <a:lstStyle/>
        <a:p>
          <a:endParaRPr lang="es-EC"/>
        </a:p>
      </dgm:t>
    </dgm:pt>
    <dgm:pt modelId="{00B2BF4D-0E16-4798-8E36-B9E63D095B94}" type="pres">
      <dgm:prSet presAssocID="{D3281ECA-33F3-4D74-A46F-4EF3EE0B9DB0}" presName="Accent" presStyleLbl="parChTrans1D1" presStyleIdx="0" presStyleCnt="3"/>
      <dgm:spPr>
        <a:ln>
          <a:solidFill>
            <a:schemeClr val="accent4">
              <a:lumMod val="75000"/>
            </a:schemeClr>
          </a:solidFill>
        </a:ln>
      </dgm:spPr>
      <dgm:t>
        <a:bodyPr/>
        <a:lstStyle/>
        <a:p>
          <a:endParaRPr lang="es-EC"/>
        </a:p>
      </dgm:t>
    </dgm:pt>
    <dgm:pt modelId="{C4856B75-5FAE-45B4-8595-C9533058AFC6}" type="pres">
      <dgm:prSet presAssocID="{D3281ECA-33F3-4D74-A46F-4EF3EE0B9DB0}" presName="Child" presStyleLbl="revTx" presStyleIdx="1" presStyleCnt="6">
        <dgm:presLayoutVars>
          <dgm:chMax val="0"/>
          <dgm:chPref val="0"/>
          <dgm:bulletEnabled val="1"/>
        </dgm:presLayoutVars>
      </dgm:prSet>
      <dgm:spPr/>
      <dgm:t>
        <a:bodyPr/>
        <a:lstStyle/>
        <a:p>
          <a:endParaRPr lang="es-EC"/>
        </a:p>
      </dgm:t>
    </dgm:pt>
    <dgm:pt modelId="{AAE6F892-EB38-48FF-80D2-5203BE9D689E}" type="pres">
      <dgm:prSet presAssocID="{AF8C5D07-2D16-47DF-B762-EB58BF80611F}" presName="sibTrans" presStyleCnt="0"/>
      <dgm:spPr/>
    </dgm:pt>
    <dgm:pt modelId="{2AB73237-9C04-4508-B7D3-E18FBDEC3785}" type="pres">
      <dgm:prSet presAssocID="{592865B0-4C46-4788-A401-8DC34B2C750A}" presName="composite" presStyleCnt="0"/>
      <dgm:spPr/>
    </dgm:pt>
    <dgm:pt modelId="{D26B8296-B242-47B2-8773-A66C54872525}" type="pres">
      <dgm:prSet presAssocID="{592865B0-4C46-4788-A401-8DC34B2C750A}" presName="FirstChild" presStyleLbl="revTx" presStyleIdx="2" presStyleCnt="6">
        <dgm:presLayoutVars>
          <dgm:chMax val="0"/>
          <dgm:chPref val="0"/>
          <dgm:bulletEnabled val="1"/>
        </dgm:presLayoutVars>
      </dgm:prSet>
      <dgm:spPr/>
      <dgm:t>
        <a:bodyPr/>
        <a:lstStyle/>
        <a:p>
          <a:endParaRPr lang="es-EC"/>
        </a:p>
      </dgm:t>
    </dgm:pt>
    <dgm:pt modelId="{42792AE7-C7CE-4009-8D54-7CCF068004F3}" type="pres">
      <dgm:prSet presAssocID="{592865B0-4C46-4788-A401-8DC34B2C750A}" presName="Parent" presStyleLbl="alignNode1" presStyleIdx="1" presStyleCnt="3" custScaleX="383975" custLinFactX="42628" custLinFactNeighborX="100000" custLinFactNeighborY="-5689">
        <dgm:presLayoutVars>
          <dgm:chMax val="3"/>
          <dgm:chPref val="3"/>
          <dgm:bulletEnabled val="1"/>
        </dgm:presLayoutVars>
      </dgm:prSet>
      <dgm:spPr/>
      <dgm:t>
        <a:bodyPr/>
        <a:lstStyle/>
        <a:p>
          <a:endParaRPr lang="es-EC"/>
        </a:p>
      </dgm:t>
    </dgm:pt>
    <dgm:pt modelId="{71AF1E1D-0646-4FE5-BA68-219A824AD694}" type="pres">
      <dgm:prSet presAssocID="{592865B0-4C46-4788-A401-8DC34B2C750A}" presName="Accent" presStyleLbl="parChTrans1D1" presStyleIdx="1" presStyleCnt="3"/>
      <dgm:spPr>
        <a:ln>
          <a:solidFill>
            <a:schemeClr val="accent4">
              <a:lumMod val="75000"/>
            </a:schemeClr>
          </a:solidFill>
        </a:ln>
      </dgm:spPr>
      <dgm:t>
        <a:bodyPr/>
        <a:lstStyle/>
        <a:p>
          <a:endParaRPr lang="es-EC"/>
        </a:p>
      </dgm:t>
    </dgm:pt>
    <dgm:pt modelId="{DD15262E-605C-4CC4-B44D-03A9F84074B2}" type="pres">
      <dgm:prSet presAssocID="{592865B0-4C46-4788-A401-8DC34B2C750A}" presName="Child" presStyleLbl="revTx" presStyleIdx="3" presStyleCnt="6">
        <dgm:presLayoutVars>
          <dgm:chMax val="0"/>
          <dgm:chPref val="0"/>
          <dgm:bulletEnabled val="1"/>
        </dgm:presLayoutVars>
      </dgm:prSet>
      <dgm:spPr/>
      <dgm:t>
        <a:bodyPr/>
        <a:lstStyle/>
        <a:p>
          <a:endParaRPr lang="es-EC"/>
        </a:p>
      </dgm:t>
    </dgm:pt>
    <dgm:pt modelId="{D0F65621-7B46-4740-A49D-49D84233006B}" type="pres">
      <dgm:prSet presAssocID="{D61F50E7-8481-488C-A517-6B307002AC83}" presName="sibTrans" presStyleCnt="0"/>
      <dgm:spPr/>
    </dgm:pt>
    <dgm:pt modelId="{F5D5B6ED-EC61-42EF-898C-494356453F00}" type="pres">
      <dgm:prSet presAssocID="{342F6F45-28A7-4B45-A311-5AA38BB4E952}" presName="composite" presStyleCnt="0"/>
      <dgm:spPr/>
    </dgm:pt>
    <dgm:pt modelId="{D8A47A3C-C37F-4F9E-AAF1-A9B39AA01A52}" type="pres">
      <dgm:prSet presAssocID="{342F6F45-28A7-4B45-A311-5AA38BB4E952}" presName="FirstChild" presStyleLbl="revTx" presStyleIdx="4" presStyleCnt="6" custScaleY="45073">
        <dgm:presLayoutVars>
          <dgm:chMax val="0"/>
          <dgm:chPref val="0"/>
          <dgm:bulletEnabled val="1"/>
        </dgm:presLayoutVars>
      </dgm:prSet>
      <dgm:spPr/>
      <dgm:t>
        <a:bodyPr/>
        <a:lstStyle/>
        <a:p>
          <a:endParaRPr lang="es-EC"/>
        </a:p>
      </dgm:t>
    </dgm:pt>
    <dgm:pt modelId="{53B7AC65-0B18-4A4D-B89A-806933651C52}" type="pres">
      <dgm:prSet presAssocID="{342F6F45-28A7-4B45-A311-5AA38BB4E952}" presName="Parent" presStyleLbl="alignNode1" presStyleIdx="2" presStyleCnt="3" custScaleX="384615" custLinFactX="47339" custLinFactNeighborX="100000" custLinFactNeighborY="-8534">
        <dgm:presLayoutVars>
          <dgm:chMax val="3"/>
          <dgm:chPref val="3"/>
          <dgm:bulletEnabled val="1"/>
        </dgm:presLayoutVars>
      </dgm:prSet>
      <dgm:spPr/>
      <dgm:t>
        <a:bodyPr/>
        <a:lstStyle/>
        <a:p>
          <a:endParaRPr lang="es-EC"/>
        </a:p>
      </dgm:t>
    </dgm:pt>
    <dgm:pt modelId="{B186EA9D-9111-46F8-95FB-49D73B7A5136}" type="pres">
      <dgm:prSet presAssocID="{342F6F45-28A7-4B45-A311-5AA38BB4E952}" presName="Accent" presStyleLbl="parChTrans1D1" presStyleIdx="2" presStyleCnt="3"/>
      <dgm:spPr>
        <a:ln>
          <a:solidFill>
            <a:schemeClr val="accent4">
              <a:lumMod val="75000"/>
            </a:schemeClr>
          </a:solidFill>
        </a:ln>
      </dgm:spPr>
      <dgm:t>
        <a:bodyPr/>
        <a:lstStyle/>
        <a:p>
          <a:endParaRPr lang="es-EC"/>
        </a:p>
      </dgm:t>
    </dgm:pt>
    <dgm:pt modelId="{EDC6D31E-D044-4EB3-A1B4-C79B3EA47109}" type="pres">
      <dgm:prSet presAssocID="{342F6F45-28A7-4B45-A311-5AA38BB4E952}" presName="Child" presStyleLbl="revTx" presStyleIdx="5" presStyleCnt="6">
        <dgm:presLayoutVars>
          <dgm:chMax val="0"/>
          <dgm:chPref val="0"/>
          <dgm:bulletEnabled val="1"/>
        </dgm:presLayoutVars>
      </dgm:prSet>
      <dgm:spPr/>
      <dgm:t>
        <a:bodyPr/>
        <a:lstStyle/>
        <a:p>
          <a:endParaRPr lang="es-EC"/>
        </a:p>
      </dgm:t>
    </dgm:pt>
  </dgm:ptLst>
  <dgm:cxnLst>
    <dgm:cxn modelId="{BF7999EC-4E11-4455-A3D9-5C15AC6E6B10}" type="presOf" srcId="{3FDADC79-A4CF-4017-9AFF-3699C49EDA3E}" destId="{EDC6D31E-D044-4EB3-A1B4-C79B3EA47109}" srcOrd="0" destOrd="1" presId="urn:microsoft.com/office/officeart/2011/layout/TabList"/>
    <dgm:cxn modelId="{FD90D7FA-2687-45E5-B813-CB62B0C92FE6}" type="presOf" srcId="{D2875F02-4CC5-4A7E-9D3A-451EDE9A6B19}" destId="{B02447DA-C4FF-4B32-8AA9-04CC67DDE8DA}" srcOrd="0" destOrd="0" presId="urn:microsoft.com/office/officeart/2011/layout/TabList"/>
    <dgm:cxn modelId="{8420A4BE-32B9-414C-AD80-527A96922F15}" srcId="{D3281ECA-33F3-4D74-A46F-4EF3EE0B9DB0}" destId="{B085C8D3-9CC4-49C8-A82D-A7467D6CEC56}" srcOrd="1" destOrd="0" parTransId="{7B6F1BA8-F9D7-493F-9268-1FD12BBD7857}" sibTransId="{85A11D24-8426-47A7-9DF3-0684F9DDC1EA}"/>
    <dgm:cxn modelId="{6523F486-0A2E-4607-8C97-3B02572098F7}" srcId="{592865B0-4C46-4788-A401-8DC34B2C750A}" destId="{980BE0AD-0637-461B-874B-E8F1F9BEEB1F}" srcOrd="1" destOrd="0" parTransId="{40BFAC77-7EB3-4613-B2FF-036314C0B56A}" sibTransId="{9151454B-CCBD-44A8-BF94-771D96998D23}"/>
    <dgm:cxn modelId="{B993175C-8ED1-4855-B79D-70CEFBCD2393}" srcId="{D3281ECA-33F3-4D74-A46F-4EF3EE0B9DB0}" destId="{D2875F02-4CC5-4A7E-9D3A-451EDE9A6B19}" srcOrd="0" destOrd="0" parTransId="{7CFEFBD3-59AA-4CAA-B982-2F58D79C0BD1}" sibTransId="{804F87CA-CE66-4293-BFF2-CDC1518C1742}"/>
    <dgm:cxn modelId="{56E11CA3-9AD7-4B33-B030-68F5677D31DB}" srcId="{342F6F45-28A7-4B45-A311-5AA38BB4E952}" destId="{59335098-5858-442E-A460-28649F166C60}" srcOrd="1" destOrd="0" parTransId="{99579722-42D0-4353-9B94-3C944D7842AC}" sibTransId="{1F70C5ED-76EA-4471-92E1-9D2D35E5FA73}"/>
    <dgm:cxn modelId="{887F13CF-F4B7-4F38-BEF2-AF16DD10CB96}" type="presOf" srcId="{8993677F-9E35-41B5-9A1B-62CD5F1DF0D7}" destId="{D8A47A3C-C37F-4F9E-AAF1-A9B39AA01A52}" srcOrd="0" destOrd="0" presId="urn:microsoft.com/office/officeart/2011/layout/TabList"/>
    <dgm:cxn modelId="{34452698-E5FE-446A-BFC1-78D50CA92314}" srcId="{26A89F3D-D672-4FB4-85AF-39C74B9032FA}" destId="{D3281ECA-33F3-4D74-A46F-4EF3EE0B9DB0}" srcOrd="0" destOrd="0" parTransId="{790614C7-C805-40DF-95DC-985FB7CC2C5A}" sibTransId="{AF8C5D07-2D16-47DF-B762-EB58BF80611F}"/>
    <dgm:cxn modelId="{9CD4A2BB-BDA3-4561-B1F0-E5A6562A97FC}" srcId="{26A89F3D-D672-4FB4-85AF-39C74B9032FA}" destId="{342F6F45-28A7-4B45-A311-5AA38BB4E952}" srcOrd="2" destOrd="0" parTransId="{1AF44FC6-ED74-437B-86B5-A98FDED653A0}" sibTransId="{93DED8FB-CCB0-4067-9C12-D95E5A0DA213}"/>
    <dgm:cxn modelId="{6C11EB55-8011-456F-A1D3-F548CF115D8C}" type="presOf" srcId="{26A89F3D-D672-4FB4-85AF-39C74B9032FA}" destId="{5E585213-3042-488A-A2D2-C5D796F37CC9}" srcOrd="0" destOrd="0" presId="urn:microsoft.com/office/officeart/2011/layout/TabList"/>
    <dgm:cxn modelId="{408B92E5-F705-48D5-B539-A699885E2F83}" type="presOf" srcId="{980BE0AD-0637-461B-874B-E8F1F9BEEB1F}" destId="{DD15262E-605C-4CC4-B44D-03A9F84074B2}" srcOrd="0" destOrd="0" presId="urn:microsoft.com/office/officeart/2011/layout/TabList"/>
    <dgm:cxn modelId="{78B7FBEF-0B14-4BF2-BE27-EFF8BA1F0FE7}" srcId="{342F6F45-28A7-4B45-A311-5AA38BB4E952}" destId="{3FDADC79-A4CF-4017-9AFF-3699C49EDA3E}" srcOrd="2" destOrd="0" parTransId="{5BECC902-ADE9-435A-961F-2FEDC2E33467}" sibTransId="{D84A7D15-19D1-4960-BEB9-F6BDAAC85B83}"/>
    <dgm:cxn modelId="{679FF6C0-45C2-4CB9-B71F-48C7DA5DDA70}" type="presOf" srcId="{D3281ECA-33F3-4D74-A46F-4EF3EE0B9DB0}" destId="{776FCDBA-D96E-4FA4-93BB-DD46D814C381}" srcOrd="0" destOrd="0" presId="urn:microsoft.com/office/officeart/2011/layout/TabList"/>
    <dgm:cxn modelId="{20A2AEF4-F5D4-4925-8194-E3C8F21564D8}" srcId="{26A89F3D-D672-4FB4-85AF-39C74B9032FA}" destId="{592865B0-4C46-4788-A401-8DC34B2C750A}" srcOrd="1" destOrd="0" parTransId="{2F28B53E-33BC-4E37-9B8E-75675F4A0D14}" sibTransId="{D61F50E7-8481-488C-A517-6B307002AC83}"/>
    <dgm:cxn modelId="{E7B84627-AA09-458F-B84F-8307F2A3AC29}" type="presOf" srcId="{592865B0-4C46-4788-A401-8DC34B2C750A}" destId="{42792AE7-C7CE-4009-8D54-7CCF068004F3}" srcOrd="0" destOrd="0" presId="urn:microsoft.com/office/officeart/2011/layout/TabList"/>
    <dgm:cxn modelId="{DA96003C-3F29-4B62-819C-83497CE88F95}" srcId="{592865B0-4C46-4788-A401-8DC34B2C750A}" destId="{5DF1DA13-5551-4659-85A7-E4382E4DC9FE}" srcOrd="0" destOrd="0" parTransId="{E9B7AE67-E546-4ED6-808D-A8E3125A5B78}" sibTransId="{2E0A68A2-22E0-4142-9B64-A9C8B8C8C118}"/>
    <dgm:cxn modelId="{FFBD99A4-0E3B-41F9-91D8-AE4007F94793}" srcId="{342F6F45-28A7-4B45-A311-5AA38BB4E952}" destId="{8993677F-9E35-41B5-9A1B-62CD5F1DF0D7}" srcOrd="0" destOrd="0" parTransId="{10E6C6A4-856B-46C7-ABF2-379F7EBF9064}" sibTransId="{41076386-236C-449F-BF2A-63C0572D7EA5}"/>
    <dgm:cxn modelId="{C37A1044-8132-4BEB-B116-529538D1D566}" type="presOf" srcId="{59335098-5858-442E-A460-28649F166C60}" destId="{EDC6D31E-D044-4EB3-A1B4-C79B3EA47109}" srcOrd="0" destOrd="0" presId="urn:microsoft.com/office/officeart/2011/layout/TabList"/>
    <dgm:cxn modelId="{D91A5C31-4CC5-4A19-A5DC-B029422A05C9}" type="presOf" srcId="{342F6F45-28A7-4B45-A311-5AA38BB4E952}" destId="{53B7AC65-0B18-4A4D-B89A-806933651C52}" srcOrd="0" destOrd="0" presId="urn:microsoft.com/office/officeart/2011/layout/TabList"/>
    <dgm:cxn modelId="{362C81D2-32BC-4BA4-B7D1-6AC03D831F78}" type="presOf" srcId="{5DF1DA13-5551-4659-85A7-E4382E4DC9FE}" destId="{D26B8296-B242-47B2-8773-A66C54872525}" srcOrd="0" destOrd="0" presId="urn:microsoft.com/office/officeart/2011/layout/TabList"/>
    <dgm:cxn modelId="{0F6009B5-2F93-4457-A5E2-B59DEDDCD2CA}" type="presOf" srcId="{B085C8D3-9CC4-49C8-A82D-A7467D6CEC56}" destId="{C4856B75-5FAE-45B4-8595-C9533058AFC6}" srcOrd="0" destOrd="0" presId="urn:microsoft.com/office/officeart/2011/layout/TabList"/>
    <dgm:cxn modelId="{2DBD242F-C71C-4FA7-B112-1EE65914F25B}" type="presParOf" srcId="{5E585213-3042-488A-A2D2-C5D796F37CC9}" destId="{B8B58918-7E1D-4345-B208-58C6581F3AB9}" srcOrd="0" destOrd="0" presId="urn:microsoft.com/office/officeart/2011/layout/TabList"/>
    <dgm:cxn modelId="{79A0FEFC-903E-4149-87F2-012E29174931}" type="presParOf" srcId="{B8B58918-7E1D-4345-B208-58C6581F3AB9}" destId="{B02447DA-C4FF-4B32-8AA9-04CC67DDE8DA}" srcOrd="0" destOrd="0" presId="urn:microsoft.com/office/officeart/2011/layout/TabList"/>
    <dgm:cxn modelId="{2DD6D9E5-6F99-4DC7-B444-F14511932AC6}" type="presParOf" srcId="{B8B58918-7E1D-4345-B208-58C6581F3AB9}" destId="{776FCDBA-D96E-4FA4-93BB-DD46D814C381}" srcOrd="1" destOrd="0" presId="urn:microsoft.com/office/officeart/2011/layout/TabList"/>
    <dgm:cxn modelId="{3CA14C5E-8C2A-4146-B90D-9FA5BA82255A}" type="presParOf" srcId="{B8B58918-7E1D-4345-B208-58C6581F3AB9}" destId="{00B2BF4D-0E16-4798-8E36-B9E63D095B94}" srcOrd="2" destOrd="0" presId="urn:microsoft.com/office/officeart/2011/layout/TabList"/>
    <dgm:cxn modelId="{8672D270-842C-42A5-8E47-20CF5A2EB204}" type="presParOf" srcId="{5E585213-3042-488A-A2D2-C5D796F37CC9}" destId="{C4856B75-5FAE-45B4-8595-C9533058AFC6}" srcOrd="1" destOrd="0" presId="urn:microsoft.com/office/officeart/2011/layout/TabList"/>
    <dgm:cxn modelId="{07669413-EECA-4EB9-9F77-1908CA026E9B}" type="presParOf" srcId="{5E585213-3042-488A-A2D2-C5D796F37CC9}" destId="{AAE6F892-EB38-48FF-80D2-5203BE9D689E}" srcOrd="2" destOrd="0" presId="urn:microsoft.com/office/officeart/2011/layout/TabList"/>
    <dgm:cxn modelId="{E9B2F042-91FE-42EC-A813-F4488EC18B7C}" type="presParOf" srcId="{5E585213-3042-488A-A2D2-C5D796F37CC9}" destId="{2AB73237-9C04-4508-B7D3-E18FBDEC3785}" srcOrd="3" destOrd="0" presId="urn:microsoft.com/office/officeart/2011/layout/TabList"/>
    <dgm:cxn modelId="{114C0EA1-B6F6-42C2-A6D9-5372DDBC783C}" type="presParOf" srcId="{2AB73237-9C04-4508-B7D3-E18FBDEC3785}" destId="{D26B8296-B242-47B2-8773-A66C54872525}" srcOrd="0" destOrd="0" presId="urn:microsoft.com/office/officeart/2011/layout/TabList"/>
    <dgm:cxn modelId="{2E8C8D68-3394-42E9-A4B5-B4C445C14634}" type="presParOf" srcId="{2AB73237-9C04-4508-B7D3-E18FBDEC3785}" destId="{42792AE7-C7CE-4009-8D54-7CCF068004F3}" srcOrd="1" destOrd="0" presId="urn:microsoft.com/office/officeart/2011/layout/TabList"/>
    <dgm:cxn modelId="{56D57838-FA25-4719-B399-ABA27E7C7316}" type="presParOf" srcId="{2AB73237-9C04-4508-B7D3-E18FBDEC3785}" destId="{71AF1E1D-0646-4FE5-BA68-219A824AD694}" srcOrd="2" destOrd="0" presId="urn:microsoft.com/office/officeart/2011/layout/TabList"/>
    <dgm:cxn modelId="{C424F0A4-A22E-40FD-B4DE-5608E8EA0BEA}" type="presParOf" srcId="{5E585213-3042-488A-A2D2-C5D796F37CC9}" destId="{DD15262E-605C-4CC4-B44D-03A9F84074B2}" srcOrd="4" destOrd="0" presId="urn:microsoft.com/office/officeart/2011/layout/TabList"/>
    <dgm:cxn modelId="{628234F9-8783-47B5-B156-98A809E5E9A5}" type="presParOf" srcId="{5E585213-3042-488A-A2D2-C5D796F37CC9}" destId="{D0F65621-7B46-4740-A49D-49D84233006B}" srcOrd="5" destOrd="0" presId="urn:microsoft.com/office/officeart/2011/layout/TabList"/>
    <dgm:cxn modelId="{4EAAD5CB-ED7C-4F12-9A71-28B23D321F60}" type="presParOf" srcId="{5E585213-3042-488A-A2D2-C5D796F37CC9}" destId="{F5D5B6ED-EC61-42EF-898C-494356453F00}" srcOrd="6" destOrd="0" presId="urn:microsoft.com/office/officeart/2011/layout/TabList"/>
    <dgm:cxn modelId="{1D8913BF-3FD9-4624-9C59-B18D1ACB46B3}" type="presParOf" srcId="{F5D5B6ED-EC61-42EF-898C-494356453F00}" destId="{D8A47A3C-C37F-4F9E-AAF1-A9B39AA01A52}" srcOrd="0" destOrd="0" presId="urn:microsoft.com/office/officeart/2011/layout/TabList"/>
    <dgm:cxn modelId="{11C72585-C390-4108-9977-4FBDCB811A7E}" type="presParOf" srcId="{F5D5B6ED-EC61-42EF-898C-494356453F00}" destId="{53B7AC65-0B18-4A4D-B89A-806933651C52}" srcOrd="1" destOrd="0" presId="urn:microsoft.com/office/officeart/2011/layout/TabList"/>
    <dgm:cxn modelId="{239ECAD9-AED3-4302-B1DB-B5E403A81EA0}" type="presParOf" srcId="{F5D5B6ED-EC61-42EF-898C-494356453F00}" destId="{B186EA9D-9111-46F8-95FB-49D73B7A5136}" srcOrd="2" destOrd="0" presId="urn:microsoft.com/office/officeart/2011/layout/TabList"/>
    <dgm:cxn modelId="{FB14C96F-0B70-40EE-8B2D-E7FC0DFC1140}" type="presParOf" srcId="{5E585213-3042-488A-A2D2-C5D796F37CC9}" destId="{EDC6D31E-D044-4EB3-A1B4-C79B3EA47109}"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A89F3D-D672-4FB4-85AF-39C74B9032FA}" type="doc">
      <dgm:prSet loTypeId="urn:microsoft.com/office/officeart/2011/layout/TabList" loCatId="list" qsTypeId="urn:microsoft.com/office/officeart/2005/8/quickstyle/simple1" qsCatId="simple" csTypeId="urn:microsoft.com/office/officeart/2005/8/colors/accent6_5" csCatId="accent6" phldr="1"/>
      <dgm:spPr/>
      <dgm:t>
        <a:bodyPr/>
        <a:lstStyle/>
        <a:p>
          <a:endParaRPr lang="es-EC"/>
        </a:p>
      </dgm:t>
    </dgm:pt>
    <dgm:pt modelId="{D3281ECA-33F3-4D74-A46F-4EF3EE0B9DB0}">
      <dgm:prSet phldrT="[Texto]" custT="1"/>
      <dgm:spPr>
        <a:solidFill>
          <a:srgbClr val="FFC000">
            <a:alpha val="90000"/>
          </a:srgbClr>
        </a:solidFill>
        <a:ln>
          <a:solidFill>
            <a:schemeClr val="accent4">
              <a:lumMod val="75000"/>
              <a:alpha val="90000"/>
            </a:schemeClr>
          </a:solidFill>
        </a:ln>
      </dgm:spPr>
      <dgm:t>
        <a:bodyPr/>
        <a:lstStyle/>
        <a:p>
          <a:pPr algn="l"/>
          <a:r>
            <a:rPr lang="es-EC" sz="1600" b="1" dirty="0" smtClean="0"/>
            <a:t>Periodo de levantamiento</a:t>
          </a:r>
          <a:endParaRPr lang="es-EC" sz="1600" b="1" dirty="0"/>
        </a:p>
      </dgm:t>
    </dgm:pt>
    <dgm:pt modelId="{790614C7-C805-40DF-95DC-985FB7CC2C5A}" type="parTrans" cxnId="{34452698-E5FE-446A-BFC1-78D50CA92314}">
      <dgm:prSet/>
      <dgm:spPr/>
      <dgm:t>
        <a:bodyPr/>
        <a:lstStyle/>
        <a:p>
          <a:endParaRPr lang="es-EC" sz="1600"/>
        </a:p>
      </dgm:t>
    </dgm:pt>
    <dgm:pt modelId="{AF8C5D07-2D16-47DF-B762-EB58BF80611F}" type="sibTrans" cxnId="{34452698-E5FE-446A-BFC1-78D50CA92314}">
      <dgm:prSet/>
      <dgm:spPr/>
      <dgm:t>
        <a:bodyPr/>
        <a:lstStyle/>
        <a:p>
          <a:endParaRPr lang="es-EC" sz="1600"/>
        </a:p>
      </dgm:t>
    </dgm:pt>
    <dgm:pt modelId="{D2875F02-4CC5-4A7E-9D3A-451EDE9A6B19}">
      <dgm:prSet phldrT="[Texto]" custT="1"/>
      <dgm:spPr/>
      <dgm:t>
        <a:bodyPr/>
        <a:lstStyle/>
        <a:p>
          <a:endParaRPr lang="es-EC" sz="1400" dirty="0"/>
        </a:p>
      </dgm:t>
    </dgm:pt>
    <dgm:pt modelId="{7CFEFBD3-59AA-4CAA-B982-2F58D79C0BD1}" type="parTrans" cxnId="{B993175C-8ED1-4855-B79D-70CEFBCD2393}">
      <dgm:prSet/>
      <dgm:spPr/>
      <dgm:t>
        <a:bodyPr/>
        <a:lstStyle/>
        <a:p>
          <a:endParaRPr lang="es-EC" sz="1600"/>
        </a:p>
      </dgm:t>
    </dgm:pt>
    <dgm:pt modelId="{804F87CA-CE66-4293-BFF2-CDC1518C1742}" type="sibTrans" cxnId="{B993175C-8ED1-4855-B79D-70CEFBCD2393}">
      <dgm:prSet/>
      <dgm:spPr/>
      <dgm:t>
        <a:bodyPr/>
        <a:lstStyle/>
        <a:p>
          <a:endParaRPr lang="es-EC" sz="1600"/>
        </a:p>
      </dgm:t>
    </dgm:pt>
    <dgm:pt modelId="{B085C8D3-9CC4-49C8-A82D-A7467D6CEC56}">
      <dgm:prSet phldrT="[Texto]" custT="1"/>
      <dgm:spPr/>
      <dgm:t>
        <a:bodyPr/>
        <a:lstStyle/>
        <a:p>
          <a:r>
            <a:rPr lang="es-EC" sz="1400" dirty="0" smtClean="0"/>
            <a:t>Abril-Mayo </a:t>
          </a:r>
          <a:r>
            <a:rPr lang="es-EC" sz="1400" dirty="0" smtClean="0"/>
            <a:t>2019</a:t>
          </a:r>
          <a:endParaRPr lang="es-EC" sz="1400" dirty="0"/>
        </a:p>
      </dgm:t>
    </dgm:pt>
    <dgm:pt modelId="{7B6F1BA8-F9D7-493F-9268-1FD12BBD7857}" type="parTrans" cxnId="{8420A4BE-32B9-414C-AD80-527A96922F15}">
      <dgm:prSet/>
      <dgm:spPr/>
      <dgm:t>
        <a:bodyPr/>
        <a:lstStyle/>
        <a:p>
          <a:endParaRPr lang="es-EC" sz="1600"/>
        </a:p>
      </dgm:t>
    </dgm:pt>
    <dgm:pt modelId="{85A11D24-8426-47A7-9DF3-0684F9DDC1EA}" type="sibTrans" cxnId="{8420A4BE-32B9-414C-AD80-527A96922F15}">
      <dgm:prSet/>
      <dgm:spPr/>
      <dgm:t>
        <a:bodyPr/>
        <a:lstStyle/>
        <a:p>
          <a:endParaRPr lang="es-EC" sz="1600"/>
        </a:p>
      </dgm:t>
    </dgm:pt>
    <dgm:pt modelId="{592865B0-4C46-4788-A401-8DC34B2C750A}">
      <dgm:prSet phldrT="[Texto]" custT="1"/>
      <dgm:spPr>
        <a:solidFill>
          <a:srgbClr val="FFC000">
            <a:alpha val="50000"/>
          </a:srgbClr>
        </a:solidFill>
        <a:ln>
          <a:solidFill>
            <a:schemeClr val="accent4">
              <a:lumMod val="75000"/>
              <a:alpha val="50000"/>
            </a:schemeClr>
          </a:solidFill>
        </a:ln>
      </dgm:spPr>
      <dgm:t>
        <a:bodyPr/>
        <a:lstStyle/>
        <a:p>
          <a:pPr algn="l"/>
          <a:r>
            <a:rPr lang="es-EC" sz="1600" b="1" dirty="0" smtClean="0"/>
            <a:t>Periodicidad</a:t>
          </a:r>
          <a:endParaRPr lang="es-EC" sz="1600" b="1" dirty="0"/>
        </a:p>
      </dgm:t>
    </dgm:pt>
    <dgm:pt modelId="{2F28B53E-33BC-4E37-9B8E-75675F4A0D14}" type="parTrans" cxnId="{20A2AEF4-F5D4-4925-8194-E3C8F21564D8}">
      <dgm:prSet/>
      <dgm:spPr/>
      <dgm:t>
        <a:bodyPr/>
        <a:lstStyle/>
        <a:p>
          <a:endParaRPr lang="es-EC" sz="1600"/>
        </a:p>
      </dgm:t>
    </dgm:pt>
    <dgm:pt modelId="{D61F50E7-8481-488C-A517-6B307002AC83}" type="sibTrans" cxnId="{20A2AEF4-F5D4-4925-8194-E3C8F21564D8}">
      <dgm:prSet/>
      <dgm:spPr/>
      <dgm:t>
        <a:bodyPr/>
        <a:lstStyle/>
        <a:p>
          <a:endParaRPr lang="es-EC" sz="1600"/>
        </a:p>
      </dgm:t>
    </dgm:pt>
    <dgm:pt modelId="{980BE0AD-0637-461B-874B-E8F1F9BEEB1F}">
      <dgm:prSet phldrT="[Texto]" custT="1"/>
      <dgm:spPr>
        <a:ln>
          <a:solidFill>
            <a:schemeClr val="accent4">
              <a:lumMod val="75000"/>
            </a:schemeClr>
          </a:solidFill>
        </a:ln>
      </dgm:spPr>
      <dgm:t>
        <a:bodyPr/>
        <a:lstStyle/>
        <a:p>
          <a:r>
            <a:rPr lang="es-EC" sz="1600" dirty="0" smtClean="0"/>
            <a:t>Anual</a:t>
          </a:r>
          <a:endParaRPr lang="es-EC" sz="1600" dirty="0"/>
        </a:p>
      </dgm:t>
    </dgm:pt>
    <dgm:pt modelId="{40BFAC77-7EB3-4613-B2FF-036314C0B56A}" type="parTrans" cxnId="{6523F486-0A2E-4607-8C97-3B02572098F7}">
      <dgm:prSet/>
      <dgm:spPr/>
      <dgm:t>
        <a:bodyPr/>
        <a:lstStyle/>
        <a:p>
          <a:endParaRPr lang="es-EC" sz="1600"/>
        </a:p>
      </dgm:t>
    </dgm:pt>
    <dgm:pt modelId="{9151454B-CCBD-44A8-BF94-771D96998D23}" type="sibTrans" cxnId="{6523F486-0A2E-4607-8C97-3B02572098F7}">
      <dgm:prSet/>
      <dgm:spPr/>
      <dgm:t>
        <a:bodyPr/>
        <a:lstStyle/>
        <a:p>
          <a:endParaRPr lang="es-EC" sz="1600"/>
        </a:p>
      </dgm:t>
    </dgm:pt>
    <dgm:pt modelId="{5DF1DA13-5551-4659-85A7-E4382E4DC9FE}">
      <dgm:prSet phldrT="[Texto]" custT="1"/>
      <dgm:spPr/>
      <dgm:t>
        <a:bodyPr/>
        <a:lstStyle/>
        <a:p>
          <a:endParaRPr lang="es-EC" sz="1400" dirty="0"/>
        </a:p>
      </dgm:t>
    </dgm:pt>
    <dgm:pt modelId="{2E0A68A2-22E0-4142-9B64-A9C8B8C8C118}" type="sibTrans" cxnId="{DA96003C-3F29-4B62-819C-83497CE88F95}">
      <dgm:prSet/>
      <dgm:spPr/>
      <dgm:t>
        <a:bodyPr/>
        <a:lstStyle/>
        <a:p>
          <a:endParaRPr lang="es-EC" sz="1600"/>
        </a:p>
      </dgm:t>
    </dgm:pt>
    <dgm:pt modelId="{E9B7AE67-E546-4ED6-808D-A8E3125A5B78}" type="parTrans" cxnId="{DA96003C-3F29-4B62-819C-83497CE88F95}">
      <dgm:prSet/>
      <dgm:spPr/>
      <dgm:t>
        <a:bodyPr/>
        <a:lstStyle/>
        <a:p>
          <a:endParaRPr lang="es-EC" sz="1600"/>
        </a:p>
      </dgm:t>
    </dgm:pt>
    <dgm:pt modelId="{5E585213-3042-488A-A2D2-C5D796F37CC9}" type="pres">
      <dgm:prSet presAssocID="{26A89F3D-D672-4FB4-85AF-39C74B9032FA}" presName="Name0" presStyleCnt="0">
        <dgm:presLayoutVars>
          <dgm:chMax/>
          <dgm:chPref val="3"/>
          <dgm:dir/>
          <dgm:animOne val="branch"/>
          <dgm:animLvl val="lvl"/>
        </dgm:presLayoutVars>
      </dgm:prSet>
      <dgm:spPr/>
      <dgm:t>
        <a:bodyPr/>
        <a:lstStyle/>
        <a:p>
          <a:endParaRPr lang="es-EC"/>
        </a:p>
      </dgm:t>
    </dgm:pt>
    <dgm:pt modelId="{B8B58918-7E1D-4345-B208-58C6581F3AB9}" type="pres">
      <dgm:prSet presAssocID="{D3281ECA-33F3-4D74-A46F-4EF3EE0B9DB0}" presName="composite" presStyleCnt="0"/>
      <dgm:spPr/>
    </dgm:pt>
    <dgm:pt modelId="{B02447DA-C4FF-4B32-8AA9-04CC67DDE8DA}" type="pres">
      <dgm:prSet presAssocID="{D3281ECA-33F3-4D74-A46F-4EF3EE0B9DB0}" presName="FirstChild" presStyleLbl="revTx" presStyleIdx="0" presStyleCnt="4">
        <dgm:presLayoutVars>
          <dgm:chMax val="0"/>
          <dgm:chPref val="0"/>
          <dgm:bulletEnabled val="1"/>
        </dgm:presLayoutVars>
      </dgm:prSet>
      <dgm:spPr/>
      <dgm:t>
        <a:bodyPr/>
        <a:lstStyle/>
        <a:p>
          <a:endParaRPr lang="es-EC"/>
        </a:p>
      </dgm:t>
    </dgm:pt>
    <dgm:pt modelId="{776FCDBA-D96E-4FA4-93BB-DD46D814C381}" type="pres">
      <dgm:prSet presAssocID="{D3281ECA-33F3-4D74-A46F-4EF3EE0B9DB0}" presName="Parent" presStyleLbl="alignNode1" presStyleIdx="0" presStyleCnt="2" custScaleX="384615" custLinFactY="-97054" custLinFactNeighborX="71154" custLinFactNeighborY="-100000">
        <dgm:presLayoutVars>
          <dgm:chMax val="3"/>
          <dgm:chPref val="3"/>
          <dgm:bulletEnabled val="1"/>
        </dgm:presLayoutVars>
      </dgm:prSet>
      <dgm:spPr/>
      <dgm:t>
        <a:bodyPr/>
        <a:lstStyle/>
        <a:p>
          <a:endParaRPr lang="es-EC"/>
        </a:p>
      </dgm:t>
    </dgm:pt>
    <dgm:pt modelId="{00B2BF4D-0E16-4798-8E36-B9E63D095B94}" type="pres">
      <dgm:prSet presAssocID="{D3281ECA-33F3-4D74-A46F-4EF3EE0B9DB0}" presName="Accent" presStyleLbl="parChTrans1D1" presStyleIdx="0" presStyleCnt="2"/>
      <dgm:spPr>
        <a:ln>
          <a:solidFill>
            <a:schemeClr val="accent4">
              <a:lumMod val="75000"/>
            </a:schemeClr>
          </a:solidFill>
        </a:ln>
      </dgm:spPr>
      <dgm:t>
        <a:bodyPr/>
        <a:lstStyle/>
        <a:p>
          <a:endParaRPr lang="es-EC"/>
        </a:p>
      </dgm:t>
    </dgm:pt>
    <dgm:pt modelId="{C4856B75-5FAE-45B4-8595-C9533058AFC6}" type="pres">
      <dgm:prSet presAssocID="{D3281ECA-33F3-4D74-A46F-4EF3EE0B9DB0}" presName="Child" presStyleLbl="revTx" presStyleIdx="1" presStyleCnt="4">
        <dgm:presLayoutVars>
          <dgm:chMax val="0"/>
          <dgm:chPref val="0"/>
          <dgm:bulletEnabled val="1"/>
        </dgm:presLayoutVars>
      </dgm:prSet>
      <dgm:spPr/>
      <dgm:t>
        <a:bodyPr/>
        <a:lstStyle/>
        <a:p>
          <a:endParaRPr lang="es-EC"/>
        </a:p>
      </dgm:t>
    </dgm:pt>
    <dgm:pt modelId="{AAE6F892-EB38-48FF-80D2-5203BE9D689E}" type="pres">
      <dgm:prSet presAssocID="{AF8C5D07-2D16-47DF-B762-EB58BF80611F}" presName="sibTrans" presStyleCnt="0"/>
      <dgm:spPr/>
    </dgm:pt>
    <dgm:pt modelId="{2AB73237-9C04-4508-B7D3-E18FBDEC3785}" type="pres">
      <dgm:prSet presAssocID="{592865B0-4C46-4788-A401-8DC34B2C750A}" presName="composite" presStyleCnt="0"/>
      <dgm:spPr/>
    </dgm:pt>
    <dgm:pt modelId="{D26B8296-B242-47B2-8773-A66C54872525}" type="pres">
      <dgm:prSet presAssocID="{592865B0-4C46-4788-A401-8DC34B2C750A}" presName="FirstChild" presStyleLbl="revTx" presStyleIdx="2" presStyleCnt="4">
        <dgm:presLayoutVars>
          <dgm:chMax val="0"/>
          <dgm:chPref val="0"/>
          <dgm:bulletEnabled val="1"/>
        </dgm:presLayoutVars>
      </dgm:prSet>
      <dgm:spPr/>
      <dgm:t>
        <a:bodyPr/>
        <a:lstStyle/>
        <a:p>
          <a:endParaRPr lang="es-EC"/>
        </a:p>
      </dgm:t>
    </dgm:pt>
    <dgm:pt modelId="{42792AE7-C7CE-4009-8D54-7CCF068004F3}" type="pres">
      <dgm:prSet presAssocID="{592865B0-4C46-4788-A401-8DC34B2C750A}" presName="Parent" presStyleLbl="alignNode1" presStyleIdx="1" presStyleCnt="2" custScaleX="383975" custLinFactX="42628" custLinFactNeighborX="100000" custLinFactNeighborY="-5689">
        <dgm:presLayoutVars>
          <dgm:chMax val="3"/>
          <dgm:chPref val="3"/>
          <dgm:bulletEnabled val="1"/>
        </dgm:presLayoutVars>
      </dgm:prSet>
      <dgm:spPr/>
      <dgm:t>
        <a:bodyPr/>
        <a:lstStyle/>
        <a:p>
          <a:endParaRPr lang="es-EC"/>
        </a:p>
      </dgm:t>
    </dgm:pt>
    <dgm:pt modelId="{71AF1E1D-0646-4FE5-BA68-219A824AD694}" type="pres">
      <dgm:prSet presAssocID="{592865B0-4C46-4788-A401-8DC34B2C750A}" presName="Accent" presStyleLbl="parChTrans1D1" presStyleIdx="1" presStyleCnt="2"/>
      <dgm:spPr>
        <a:ln>
          <a:solidFill>
            <a:schemeClr val="accent4">
              <a:lumMod val="75000"/>
            </a:schemeClr>
          </a:solidFill>
        </a:ln>
      </dgm:spPr>
      <dgm:t>
        <a:bodyPr/>
        <a:lstStyle/>
        <a:p>
          <a:endParaRPr lang="es-EC"/>
        </a:p>
      </dgm:t>
    </dgm:pt>
    <dgm:pt modelId="{DD15262E-605C-4CC4-B44D-03A9F84074B2}" type="pres">
      <dgm:prSet presAssocID="{592865B0-4C46-4788-A401-8DC34B2C750A}" presName="Child" presStyleLbl="revTx" presStyleIdx="3" presStyleCnt="4">
        <dgm:presLayoutVars>
          <dgm:chMax val="0"/>
          <dgm:chPref val="0"/>
          <dgm:bulletEnabled val="1"/>
        </dgm:presLayoutVars>
      </dgm:prSet>
      <dgm:spPr/>
      <dgm:t>
        <a:bodyPr/>
        <a:lstStyle/>
        <a:p>
          <a:endParaRPr lang="es-EC"/>
        </a:p>
      </dgm:t>
    </dgm:pt>
  </dgm:ptLst>
  <dgm:cxnLst>
    <dgm:cxn modelId="{0B56B540-11CE-4DE5-BAA3-A6A277F029A4}" type="presOf" srcId="{D3281ECA-33F3-4D74-A46F-4EF3EE0B9DB0}" destId="{776FCDBA-D96E-4FA4-93BB-DD46D814C381}" srcOrd="0" destOrd="0" presId="urn:microsoft.com/office/officeart/2011/layout/TabList"/>
    <dgm:cxn modelId="{C3DFCB5B-6281-46BF-A6C3-FFA085C98783}" type="presOf" srcId="{B085C8D3-9CC4-49C8-A82D-A7467D6CEC56}" destId="{C4856B75-5FAE-45B4-8595-C9533058AFC6}" srcOrd="0" destOrd="0" presId="urn:microsoft.com/office/officeart/2011/layout/TabList"/>
    <dgm:cxn modelId="{8420A4BE-32B9-414C-AD80-527A96922F15}" srcId="{D3281ECA-33F3-4D74-A46F-4EF3EE0B9DB0}" destId="{B085C8D3-9CC4-49C8-A82D-A7467D6CEC56}" srcOrd="1" destOrd="0" parTransId="{7B6F1BA8-F9D7-493F-9268-1FD12BBD7857}" sibTransId="{85A11D24-8426-47A7-9DF3-0684F9DDC1EA}"/>
    <dgm:cxn modelId="{6523F486-0A2E-4607-8C97-3B02572098F7}" srcId="{592865B0-4C46-4788-A401-8DC34B2C750A}" destId="{980BE0AD-0637-461B-874B-E8F1F9BEEB1F}" srcOrd="1" destOrd="0" parTransId="{40BFAC77-7EB3-4613-B2FF-036314C0B56A}" sibTransId="{9151454B-CCBD-44A8-BF94-771D96998D23}"/>
    <dgm:cxn modelId="{B993175C-8ED1-4855-B79D-70CEFBCD2393}" srcId="{D3281ECA-33F3-4D74-A46F-4EF3EE0B9DB0}" destId="{D2875F02-4CC5-4A7E-9D3A-451EDE9A6B19}" srcOrd="0" destOrd="0" parTransId="{7CFEFBD3-59AA-4CAA-B982-2F58D79C0BD1}" sibTransId="{804F87CA-CE66-4293-BFF2-CDC1518C1742}"/>
    <dgm:cxn modelId="{8DF30462-40B4-4C93-AEA1-D5D285551AE8}" type="presOf" srcId="{980BE0AD-0637-461B-874B-E8F1F9BEEB1F}" destId="{DD15262E-605C-4CC4-B44D-03A9F84074B2}" srcOrd="0" destOrd="0" presId="urn:microsoft.com/office/officeart/2011/layout/TabList"/>
    <dgm:cxn modelId="{34452698-E5FE-446A-BFC1-78D50CA92314}" srcId="{26A89F3D-D672-4FB4-85AF-39C74B9032FA}" destId="{D3281ECA-33F3-4D74-A46F-4EF3EE0B9DB0}" srcOrd="0" destOrd="0" parTransId="{790614C7-C805-40DF-95DC-985FB7CC2C5A}" sibTransId="{AF8C5D07-2D16-47DF-B762-EB58BF80611F}"/>
    <dgm:cxn modelId="{9C61C950-D333-47C3-A0BE-8FC0DCBB8462}" type="presOf" srcId="{D2875F02-4CC5-4A7E-9D3A-451EDE9A6B19}" destId="{B02447DA-C4FF-4B32-8AA9-04CC67DDE8DA}" srcOrd="0" destOrd="0" presId="urn:microsoft.com/office/officeart/2011/layout/TabList"/>
    <dgm:cxn modelId="{20A2AEF4-F5D4-4925-8194-E3C8F21564D8}" srcId="{26A89F3D-D672-4FB4-85AF-39C74B9032FA}" destId="{592865B0-4C46-4788-A401-8DC34B2C750A}" srcOrd="1" destOrd="0" parTransId="{2F28B53E-33BC-4E37-9B8E-75675F4A0D14}" sibTransId="{D61F50E7-8481-488C-A517-6B307002AC83}"/>
    <dgm:cxn modelId="{DA96003C-3F29-4B62-819C-83497CE88F95}" srcId="{592865B0-4C46-4788-A401-8DC34B2C750A}" destId="{5DF1DA13-5551-4659-85A7-E4382E4DC9FE}" srcOrd="0" destOrd="0" parTransId="{E9B7AE67-E546-4ED6-808D-A8E3125A5B78}" sibTransId="{2E0A68A2-22E0-4142-9B64-A9C8B8C8C118}"/>
    <dgm:cxn modelId="{D457A67D-6F3D-47A2-B74E-875843C8C5F6}" type="presOf" srcId="{26A89F3D-D672-4FB4-85AF-39C74B9032FA}" destId="{5E585213-3042-488A-A2D2-C5D796F37CC9}" srcOrd="0" destOrd="0" presId="urn:microsoft.com/office/officeart/2011/layout/TabList"/>
    <dgm:cxn modelId="{73AD5203-CF9E-4459-98FB-400FC37A1F23}" type="presOf" srcId="{5DF1DA13-5551-4659-85A7-E4382E4DC9FE}" destId="{D26B8296-B242-47B2-8773-A66C54872525}" srcOrd="0" destOrd="0" presId="urn:microsoft.com/office/officeart/2011/layout/TabList"/>
    <dgm:cxn modelId="{FE5DB831-E082-415C-B8C5-A30688DA3078}" type="presOf" srcId="{592865B0-4C46-4788-A401-8DC34B2C750A}" destId="{42792AE7-C7CE-4009-8D54-7CCF068004F3}" srcOrd="0" destOrd="0" presId="urn:microsoft.com/office/officeart/2011/layout/TabList"/>
    <dgm:cxn modelId="{013C6A71-D1B2-4499-A0AE-BABC79F40AB3}" type="presParOf" srcId="{5E585213-3042-488A-A2D2-C5D796F37CC9}" destId="{B8B58918-7E1D-4345-B208-58C6581F3AB9}" srcOrd="0" destOrd="0" presId="urn:microsoft.com/office/officeart/2011/layout/TabList"/>
    <dgm:cxn modelId="{19B40D52-7567-41B5-9F20-93B058987A79}" type="presParOf" srcId="{B8B58918-7E1D-4345-B208-58C6581F3AB9}" destId="{B02447DA-C4FF-4B32-8AA9-04CC67DDE8DA}" srcOrd="0" destOrd="0" presId="urn:microsoft.com/office/officeart/2011/layout/TabList"/>
    <dgm:cxn modelId="{7C179072-0D42-496E-BF7A-3589A02919C1}" type="presParOf" srcId="{B8B58918-7E1D-4345-B208-58C6581F3AB9}" destId="{776FCDBA-D96E-4FA4-93BB-DD46D814C381}" srcOrd="1" destOrd="0" presId="urn:microsoft.com/office/officeart/2011/layout/TabList"/>
    <dgm:cxn modelId="{05B7B46D-D5EF-4C7E-B5B1-B45129DDD323}" type="presParOf" srcId="{B8B58918-7E1D-4345-B208-58C6581F3AB9}" destId="{00B2BF4D-0E16-4798-8E36-B9E63D095B94}" srcOrd="2" destOrd="0" presId="urn:microsoft.com/office/officeart/2011/layout/TabList"/>
    <dgm:cxn modelId="{5675155E-7A5D-4C0A-9EFD-27AC6ED4F32A}" type="presParOf" srcId="{5E585213-3042-488A-A2D2-C5D796F37CC9}" destId="{C4856B75-5FAE-45B4-8595-C9533058AFC6}" srcOrd="1" destOrd="0" presId="urn:microsoft.com/office/officeart/2011/layout/TabList"/>
    <dgm:cxn modelId="{5BC9AA5B-A623-4892-AA6B-F3F65B11A4E3}" type="presParOf" srcId="{5E585213-3042-488A-A2D2-C5D796F37CC9}" destId="{AAE6F892-EB38-48FF-80D2-5203BE9D689E}" srcOrd="2" destOrd="0" presId="urn:microsoft.com/office/officeart/2011/layout/TabList"/>
    <dgm:cxn modelId="{A72A996B-8638-47CA-B6F1-650EED69B65C}" type="presParOf" srcId="{5E585213-3042-488A-A2D2-C5D796F37CC9}" destId="{2AB73237-9C04-4508-B7D3-E18FBDEC3785}" srcOrd="3" destOrd="0" presId="urn:microsoft.com/office/officeart/2011/layout/TabList"/>
    <dgm:cxn modelId="{F48B5B5D-1D77-4B71-B4BA-E3DAE869D053}" type="presParOf" srcId="{2AB73237-9C04-4508-B7D3-E18FBDEC3785}" destId="{D26B8296-B242-47B2-8773-A66C54872525}" srcOrd="0" destOrd="0" presId="urn:microsoft.com/office/officeart/2011/layout/TabList"/>
    <dgm:cxn modelId="{2A865ACA-4CA6-487C-80EB-5D4340432AC6}" type="presParOf" srcId="{2AB73237-9C04-4508-B7D3-E18FBDEC3785}" destId="{42792AE7-C7CE-4009-8D54-7CCF068004F3}" srcOrd="1" destOrd="0" presId="urn:microsoft.com/office/officeart/2011/layout/TabList"/>
    <dgm:cxn modelId="{165217D5-B0CA-4C66-9D90-6AB7B45A7445}" type="presParOf" srcId="{2AB73237-9C04-4508-B7D3-E18FBDEC3785}" destId="{71AF1E1D-0646-4FE5-BA68-219A824AD694}" srcOrd="2" destOrd="0" presId="urn:microsoft.com/office/officeart/2011/layout/TabList"/>
    <dgm:cxn modelId="{8495E441-1A14-4211-BA9B-9519ADC76498}" type="presParOf" srcId="{5E585213-3042-488A-A2D2-C5D796F37CC9}" destId="{DD15262E-605C-4CC4-B44D-03A9F84074B2}" srcOrd="4" destOrd="0" presId="urn:microsoft.com/office/officeart/2011/layout/Tab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4_1" csCatId="accent4" phldr="1"/>
      <dgm:spPr/>
    </dgm:pt>
    <dgm:pt modelId="{95438E16-CE34-4B24-8E7A-8247B563E03D}">
      <dgm:prSet phldrT="[Texto]" custT="1"/>
      <dgm:spPr/>
      <dgm:t>
        <a:bodyPr/>
        <a:lstStyle/>
        <a:p>
          <a:pPr algn="just"/>
          <a:r>
            <a:rPr lang="es-EC" sz="1600" b="0" dirty="0" smtClean="0"/>
            <a:t>Permite  conocer  la  gestión   en  las  facultades  que  le   corresponden  a  los  GAD  Provinciales de, gobernar, dirigir, ordenar, disponer, u organizar la gestión ambiental,  la defensoría del ambiente y la naturaleza, en el ámbito de su territorio</a:t>
          </a:r>
          <a:r>
            <a:rPr lang="es-EC" sz="1200" b="0" dirty="0" smtClean="0"/>
            <a:t>.</a:t>
          </a:r>
          <a:endParaRPr lang="es-EC" sz="1200" b="0"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smtClean="0"/>
            <a:t>DIRECTO: DIRECTOR O RESPONSABLE DE LA DIRECCIÓN AMBIENTAL</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3730" custLinFactNeighborY="-23621"/>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17025917-D521-40C1-83FD-09CC48E8545C}" type="presOf" srcId="{79B1D78C-B742-4F86-B261-818FC5CBF418}" destId="{8081739C-CBDB-4A18-9B86-5C96054B97CC}" srcOrd="0" destOrd="0" presId="urn:microsoft.com/office/officeart/2005/8/layout/vList3"/>
    <dgm:cxn modelId="{6AA61CC1-3678-40DF-B442-76B2B449BE7F}"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FBC7F990-8ABE-4F18-A1BC-CA48A05B9E98}"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2BF91B8F-51D6-4B01-853F-500CD705F3DE}" type="presParOf" srcId="{8081739C-CBDB-4A18-9B86-5C96054B97CC}" destId="{1BC9DD7C-A3BB-4DC4-8B2C-92B97762E6DD}" srcOrd="0" destOrd="0" presId="urn:microsoft.com/office/officeart/2005/8/layout/vList3"/>
    <dgm:cxn modelId="{58F34897-E472-4A9F-AE6B-81344A49D2C8}" type="presParOf" srcId="{1BC9DD7C-A3BB-4DC4-8B2C-92B97762E6DD}" destId="{09A5A2D7-F03A-483F-BD9A-3E5CD1850B01}" srcOrd="0" destOrd="0" presId="urn:microsoft.com/office/officeart/2005/8/layout/vList3"/>
    <dgm:cxn modelId="{39A20FB4-8BEE-4AA1-8303-03ACDF0F76D7}" type="presParOf" srcId="{1BC9DD7C-A3BB-4DC4-8B2C-92B97762E6DD}" destId="{2FFC6CDF-2FF2-4D77-BB24-89AA58FB2FB0}" srcOrd="1" destOrd="0" presId="urn:microsoft.com/office/officeart/2005/8/layout/vList3"/>
    <dgm:cxn modelId="{BED83E92-8209-4865-AEA0-3BB2E63CFFF6}" type="presParOf" srcId="{8081739C-CBDB-4A18-9B86-5C96054B97CC}" destId="{B6C2FB6C-3F2C-4498-9B1E-1C6268F2EBE8}" srcOrd="1" destOrd="0" presId="urn:microsoft.com/office/officeart/2005/8/layout/vList3"/>
    <dgm:cxn modelId="{FB58306B-0FDF-4592-8FA1-76DF0B3D4DA0}" type="presParOf" srcId="{8081739C-CBDB-4A18-9B86-5C96054B97CC}" destId="{B84A98DF-BE21-459E-A588-F33F0EA0C225}" srcOrd="2" destOrd="0" presId="urn:microsoft.com/office/officeart/2005/8/layout/vList3"/>
    <dgm:cxn modelId="{71757101-4FB6-4B25-A77E-0DE42CD1FC51}" type="presParOf" srcId="{B84A98DF-BE21-459E-A588-F33F0EA0C225}" destId="{0310ED73-37A2-4494-A770-26E3910E8142}" srcOrd="0" destOrd="0" presId="urn:microsoft.com/office/officeart/2005/8/layout/vList3"/>
    <dgm:cxn modelId="{E14420E3-6284-4318-92BC-A5D436A5520B}"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2_1" csCatId="accent2" phldr="1"/>
      <dgm:spPr/>
    </dgm:pt>
    <dgm:pt modelId="{95438E16-CE34-4B24-8E7A-8247B563E03D}">
      <dgm:prSet phldrT="[Texto]" custT="1"/>
      <dgm:spPr/>
      <dgm:t>
        <a:bodyPr/>
        <a:lstStyle/>
        <a:p>
          <a:pPr algn="just"/>
          <a:r>
            <a:rPr lang="es-EC" sz="1600" b="0" dirty="0" smtClean="0">
              <a:latin typeface="+mj-lt"/>
            </a:rPr>
            <a:t>Permite </a:t>
          </a:r>
          <a:r>
            <a:rPr lang="es-ES" sz="1600" b="0" dirty="0" smtClean="0">
              <a:latin typeface="+mj-lt"/>
            </a:rPr>
            <a:t>conocer la gestión del GAD Provincial  dentro de la competencia de fomento y desarrollo productivo ejercida dentro de su territorio. </a:t>
          </a:r>
          <a:r>
            <a:rPr lang="es-EC" sz="1600" b="0" dirty="0" smtClean="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r>
            <a:rPr lang="es-EC" sz="1600" dirty="0" smtClean="0">
              <a:latin typeface="+mj-lt"/>
            </a:rPr>
            <a:t>.</a:t>
          </a:r>
          <a:endParaRPr lang="es-EC" sz="1200" dirty="0">
            <a:latin typeface="+mj-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smtClean="0">
              <a:latin typeface="+mj-lt"/>
            </a:rPr>
            <a:t>DIRECTO: DIRECTOR O RESPONSABLE DE LA DIRECCIÓN DE FOMENTO Y DESARROLLO PRODUCTIVO</a:t>
          </a:r>
          <a:endParaRPr lang="es-EC" sz="1600" b="1" dirty="0">
            <a:latin typeface="+mj-lt"/>
          </a:endParaRP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88143" custLinFactNeighborX="6613" custLinFactNeighborY="-23657"/>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717B4E03-A382-482B-A557-2CBB8D827F96}" type="presOf" srcId="{95438E16-CE34-4B24-8E7A-8247B563E03D}" destId="{2FFC6CDF-2FF2-4D77-BB24-89AA58FB2FB0}" srcOrd="0" destOrd="0" presId="urn:microsoft.com/office/officeart/2005/8/layout/vList3"/>
    <dgm:cxn modelId="{C5E552DB-C6FF-4D86-B6C5-36D4A785BC5D}" type="presOf" srcId="{79B1D78C-B742-4F86-B261-818FC5CBF418}" destId="{8081739C-CBDB-4A18-9B86-5C96054B97CC}" srcOrd="0" destOrd="0" presId="urn:microsoft.com/office/officeart/2005/8/layout/vList3"/>
    <dgm:cxn modelId="{3DC7ACAA-363E-4745-A932-7DA8F01DABD7}"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4CED3510-54C4-48DA-B812-55D927216BDC}" type="presParOf" srcId="{8081739C-CBDB-4A18-9B86-5C96054B97CC}" destId="{1BC9DD7C-A3BB-4DC4-8B2C-92B97762E6DD}" srcOrd="0" destOrd="0" presId="urn:microsoft.com/office/officeart/2005/8/layout/vList3"/>
    <dgm:cxn modelId="{CDC4BFBB-5D2F-4500-A9BC-F8BC4D982D37}" type="presParOf" srcId="{1BC9DD7C-A3BB-4DC4-8B2C-92B97762E6DD}" destId="{09A5A2D7-F03A-483F-BD9A-3E5CD1850B01}" srcOrd="0" destOrd="0" presId="urn:microsoft.com/office/officeart/2005/8/layout/vList3"/>
    <dgm:cxn modelId="{A293BF90-D9C0-4FE0-93B0-771B96DD0460}" type="presParOf" srcId="{1BC9DD7C-A3BB-4DC4-8B2C-92B97762E6DD}" destId="{2FFC6CDF-2FF2-4D77-BB24-89AA58FB2FB0}" srcOrd="1" destOrd="0" presId="urn:microsoft.com/office/officeart/2005/8/layout/vList3"/>
    <dgm:cxn modelId="{B48CB88C-DFF0-4BD6-9520-D14A03DBDB61}" type="presParOf" srcId="{8081739C-CBDB-4A18-9B86-5C96054B97CC}" destId="{B6C2FB6C-3F2C-4498-9B1E-1C6268F2EBE8}" srcOrd="1" destOrd="0" presId="urn:microsoft.com/office/officeart/2005/8/layout/vList3"/>
    <dgm:cxn modelId="{19EEC4DB-50E3-4BA8-8C37-BFF5D591D043}" type="presParOf" srcId="{8081739C-CBDB-4A18-9B86-5C96054B97CC}" destId="{B84A98DF-BE21-459E-A588-F33F0EA0C225}" srcOrd="2" destOrd="0" presId="urn:microsoft.com/office/officeart/2005/8/layout/vList3"/>
    <dgm:cxn modelId="{B4287B6E-09B7-475A-AA79-8AA8AD1FAE4C}" type="presParOf" srcId="{B84A98DF-BE21-459E-A588-F33F0EA0C225}" destId="{0310ED73-37A2-4494-A770-26E3910E8142}" srcOrd="0" destOrd="0" presId="urn:microsoft.com/office/officeart/2005/8/layout/vList3"/>
    <dgm:cxn modelId="{4124A394-768F-4619-8ACE-CC6977968B6D}"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4_1" csCatId="accent4" phldr="1"/>
      <dgm:spPr/>
    </dgm:pt>
    <dgm:pt modelId="{95438E16-CE34-4B24-8E7A-8247B563E03D}">
      <dgm:prSet phldrT="[Texto]" custT="1"/>
      <dgm:spPr/>
      <dgm:t>
        <a:bodyPr/>
        <a:lstStyle/>
        <a:p>
          <a:pPr algn="just"/>
          <a:r>
            <a:rPr lang="es-EC" sz="1600" b="0" dirty="0" smtClean="0"/>
            <a:t>Permite  conocer  como los  GAD Provinciales gestionan la competencia de riego y drenaje estudiando las facultades otorgadas de  planificación, operación y construcción de  sistemas de riego.</a:t>
          </a:r>
          <a:endParaRPr lang="es-EC" sz="1600" b="0"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smtClean="0"/>
            <a:t>DIRECTO: DIRECTOR O RESPONSABLE DE LA DIRECCIÓN DE RIEGO Y DRENAJE</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ScaleY="149149"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3730" custLinFactNeighborY="-23621"/>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41ADC418-B44F-43B9-91D5-1BB6EFBEF642}"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77165570-1F56-499E-9079-CC8F77509652}" type="presOf" srcId="{79B1D78C-B742-4F86-B261-818FC5CBF418}" destId="{8081739C-CBDB-4A18-9B86-5C96054B97CC}" srcOrd="0" destOrd="0" presId="urn:microsoft.com/office/officeart/2005/8/layout/vList3"/>
    <dgm:cxn modelId="{192D4308-78BA-4CBA-8F1B-ED7E05AF5B86}"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17045149-5D9B-4AE6-B4E4-6FEFAE8A71C2}" type="presParOf" srcId="{8081739C-CBDB-4A18-9B86-5C96054B97CC}" destId="{1BC9DD7C-A3BB-4DC4-8B2C-92B97762E6DD}" srcOrd="0" destOrd="0" presId="urn:microsoft.com/office/officeart/2005/8/layout/vList3"/>
    <dgm:cxn modelId="{073C64A7-23AF-4A29-AFFE-9DD213904A43}" type="presParOf" srcId="{1BC9DD7C-A3BB-4DC4-8B2C-92B97762E6DD}" destId="{09A5A2D7-F03A-483F-BD9A-3E5CD1850B01}" srcOrd="0" destOrd="0" presId="urn:microsoft.com/office/officeart/2005/8/layout/vList3"/>
    <dgm:cxn modelId="{52DF3EF1-5D14-4EDA-B4DE-D45F3E11CC9E}" type="presParOf" srcId="{1BC9DD7C-A3BB-4DC4-8B2C-92B97762E6DD}" destId="{2FFC6CDF-2FF2-4D77-BB24-89AA58FB2FB0}" srcOrd="1" destOrd="0" presId="urn:microsoft.com/office/officeart/2005/8/layout/vList3"/>
    <dgm:cxn modelId="{9B6F4C0D-BEF0-4831-ACF3-C26A74303A43}" type="presParOf" srcId="{8081739C-CBDB-4A18-9B86-5C96054B97CC}" destId="{B6C2FB6C-3F2C-4498-9B1E-1C6268F2EBE8}" srcOrd="1" destOrd="0" presId="urn:microsoft.com/office/officeart/2005/8/layout/vList3"/>
    <dgm:cxn modelId="{26386AFE-6E3F-462C-89CF-66AF58992589}" type="presParOf" srcId="{8081739C-CBDB-4A18-9B86-5C96054B97CC}" destId="{B84A98DF-BE21-459E-A588-F33F0EA0C225}" srcOrd="2" destOrd="0" presId="urn:microsoft.com/office/officeart/2005/8/layout/vList3"/>
    <dgm:cxn modelId="{3C09EBDD-B864-427D-B2A4-971AACEBA86F}" type="presParOf" srcId="{B84A98DF-BE21-459E-A588-F33F0EA0C225}" destId="{0310ED73-37A2-4494-A770-26E3910E8142}" srcOrd="0" destOrd="0" presId="urn:microsoft.com/office/officeart/2005/8/layout/vList3"/>
    <dgm:cxn modelId="{97DD2647-F237-479F-9662-A254059D50F3}"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4_1" csCatId="accent4" phldr="1"/>
      <dgm:spPr/>
    </dgm:pt>
    <dgm:pt modelId="{95438E16-CE34-4B24-8E7A-8247B563E03D}">
      <dgm:prSet phldrT="[Texto]" custT="1"/>
      <dgm:spPr/>
      <dgm:t>
        <a:bodyPr/>
        <a:lstStyle/>
        <a:p>
          <a:pPr algn="just"/>
          <a:r>
            <a:rPr lang="es-EC" sz="2000" dirty="0" smtClean="0"/>
            <a:t>Permite </a:t>
          </a:r>
          <a:r>
            <a:rPr lang="es-ES" sz="2000" dirty="0" smtClean="0"/>
            <a:t>conocer el rol del GAD Provincial  en materia de gestión de riesgos en un enfoque estructurado para manejar la incertidumbre relativa a una amenaza</a:t>
          </a:r>
          <a:r>
            <a:rPr lang="es-ES" sz="1200" dirty="0" smtClean="0"/>
            <a:t>. </a:t>
          </a:r>
          <a:endParaRPr lang="es-EC" sz="1050"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smtClean="0"/>
            <a:t>DIRECTO: DIRECTOR O RESPONSABLE DE LA DIRECCIÓN DE GESTIÓN DE RIESGOS.</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6613" custLinFactNeighborY="-23657"/>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A2CCC6FB-4016-486B-A9FA-3CB3B8828E79}"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6684C606-8CDC-4521-B3DF-284B17A50446}" type="presOf" srcId="{038628C2-D8E7-49B5-8717-A723A0B41C32}" destId="{F05EBFE0-3CB3-497A-B78B-1B32C711DBAA}" srcOrd="0" destOrd="0" presId="urn:microsoft.com/office/officeart/2005/8/layout/vList3"/>
    <dgm:cxn modelId="{B1E27078-7EB9-4EAE-9A4B-4B1130C0AA3B}"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6D084D30-E655-43D1-B915-81C38EA103BD}" type="presParOf" srcId="{8081739C-CBDB-4A18-9B86-5C96054B97CC}" destId="{1BC9DD7C-A3BB-4DC4-8B2C-92B97762E6DD}" srcOrd="0" destOrd="0" presId="urn:microsoft.com/office/officeart/2005/8/layout/vList3"/>
    <dgm:cxn modelId="{65BD30AF-0021-4AF4-9175-9B5420BFE7D5}" type="presParOf" srcId="{1BC9DD7C-A3BB-4DC4-8B2C-92B97762E6DD}" destId="{09A5A2D7-F03A-483F-BD9A-3E5CD1850B01}" srcOrd="0" destOrd="0" presId="urn:microsoft.com/office/officeart/2005/8/layout/vList3"/>
    <dgm:cxn modelId="{9A8C582E-D622-4F64-93A2-5945F60492F8}" type="presParOf" srcId="{1BC9DD7C-A3BB-4DC4-8B2C-92B97762E6DD}" destId="{2FFC6CDF-2FF2-4D77-BB24-89AA58FB2FB0}" srcOrd="1" destOrd="0" presId="urn:microsoft.com/office/officeart/2005/8/layout/vList3"/>
    <dgm:cxn modelId="{DF444DD4-80B6-44BD-8074-EFA6480C9A02}" type="presParOf" srcId="{8081739C-CBDB-4A18-9B86-5C96054B97CC}" destId="{B6C2FB6C-3F2C-4498-9B1E-1C6268F2EBE8}" srcOrd="1" destOrd="0" presId="urn:microsoft.com/office/officeart/2005/8/layout/vList3"/>
    <dgm:cxn modelId="{1F4F7E88-FDFC-49A3-8839-2A62A6897F9D}" type="presParOf" srcId="{8081739C-CBDB-4A18-9B86-5C96054B97CC}" destId="{B84A98DF-BE21-459E-A588-F33F0EA0C225}" srcOrd="2" destOrd="0" presId="urn:microsoft.com/office/officeart/2005/8/layout/vList3"/>
    <dgm:cxn modelId="{44CCE63C-6C4F-414C-BE9E-D7A64F18DA64}" type="presParOf" srcId="{B84A98DF-BE21-459E-A588-F33F0EA0C225}" destId="{0310ED73-37A2-4494-A770-26E3910E8142}" srcOrd="0" destOrd="0" presId="urn:microsoft.com/office/officeart/2005/8/layout/vList3"/>
    <dgm:cxn modelId="{0C027574-84E2-4D68-9D82-8FBF79BA956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2_1" csCatId="accent2" phldr="1"/>
      <dgm:spPr/>
    </dgm:pt>
    <dgm:pt modelId="{95438E16-CE34-4B24-8E7A-8247B563E03D}">
      <dgm:prSet phldrT="[Texto]" custT="1"/>
      <dgm:spPr/>
      <dgm:t>
        <a:bodyPr/>
        <a:lstStyle/>
        <a:p>
          <a:pPr algn="just"/>
          <a:r>
            <a:rPr lang="es-EC" sz="1600" dirty="0" smtClean="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smtClean="0"/>
            <a:t>DIRECTO: DIRECTOR O RESPONSABLE DE LA DIRECCIÓN FINANCIERA</a:t>
          </a:r>
          <a:endParaRPr lang="es-EC" sz="1600" b="1" dirty="0"/>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dgm:spPr>
      <dgm:t>
        <a:bodyPr/>
        <a:lstStyle/>
        <a:p>
          <a:endParaRPr lang="es-EC"/>
        </a:p>
      </dgm:t>
    </dgm:pt>
    <dgm:pt modelId="{2FFC6CDF-2FF2-4D77-BB24-89AA58FB2FB0}" type="pres">
      <dgm:prSet presAssocID="{95438E16-CE34-4B24-8E7A-8247B563E03D}" presName="txShp" presStyleLbl="node1" presStyleIdx="0" presStyleCnt="2" custScaleX="108956" custScaleY="108929"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7217" custLinFactNeighborX="5203" custLinFactNeighborY="-28501">
        <dgm:presLayoutVars>
          <dgm:bulletEnabled val="1"/>
        </dgm:presLayoutVars>
      </dgm:prSet>
      <dgm:spPr/>
      <dgm:t>
        <a:bodyPr/>
        <a:lstStyle/>
        <a:p>
          <a:endParaRPr lang="es-EC"/>
        </a:p>
      </dgm:t>
    </dgm:pt>
  </dgm:ptLst>
  <dgm:cxnLst>
    <dgm:cxn modelId="{5F3AEA38-1657-43DF-94BE-E81279A4E1FA}"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25B86273-DA1B-4E5D-B0C3-9B2F82991233}"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32D15DD4-4057-4D91-8900-C7B72F718B23}" type="presOf" srcId="{038628C2-D8E7-49B5-8717-A723A0B41C32}" destId="{F05EBFE0-3CB3-497A-B78B-1B32C711DBAA}" srcOrd="0" destOrd="0" presId="urn:microsoft.com/office/officeart/2005/8/layout/vList3"/>
    <dgm:cxn modelId="{9F272534-0D3E-44E7-B0EF-B66DC2F5E4ED}" type="presParOf" srcId="{8081739C-CBDB-4A18-9B86-5C96054B97CC}" destId="{1BC9DD7C-A3BB-4DC4-8B2C-92B97762E6DD}" srcOrd="0" destOrd="0" presId="urn:microsoft.com/office/officeart/2005/8/layout/vList3"/>
    <dgm:cxn modelId="{65E0646C-6F2F-4B0F-ACE6-4C02F28A7519}" type="presParOf" srcId="{1BC9DD7C-A3BB-4DC4-8B2C-92B97762E6DD}" destId="{09A5A2D7-F03A-483F-BD9A-3E5CD1850B01}" srcOrd="0" destOrd="0" presId="urn:microsoft.com/office/officeart/2005/8/layout/vList3"/>
    <dgm:cxn modelId="{5D1262EA-4946-4568-A496-E044BDB88D63}" type="presParOf" srcId="{1BC9DD7C-A3BB-4DC4-8B2C-92B97762E6DD}" destId="{2FFC6CDF-2FF2-4D77-BB24-89AA58FB2FB0}" srcOrd="1" destOrd="0" presId="urn:microsoft.com/office/officeart/2005/8/layout/vList3"/>
    <dgm:cxn modelId="{89EE3E97-969D-4EA8-A95D-B572861A4C64}" type="presParOf" srcId="{8081739C-CBDB-4A18-9B86-5C96054B97CC}" destId="{B6C2FB6C-3F2C-4498-9B1E-1C6268F2EBE8}" srcOrd="1" destOrd="0" presId="urn:microsoft.com/office/officeart/2005/8/layout/vList3"/>
    <dgm:cxn modelId="{D5D4A9D6-2975-477A-BA5B-807DCEE3BECA}" type="presParOf" srcId="{8081739C-CBDB-4A18-9B86-5C96054B97CC}" destId="{B84A98DF-BE21-459E-A588-F33F0EA0C225}" srcOrd="2" destOrd="0" presId="urn:microsoft.com/office/officeart/2005/8/layout/vList3"/>
    <dgm:cxn modelId="{C4E928F6-B54E-429A-9714-021869CAEF56}" type="presParOf" srcId="{B84A98DF-BE21-459E-A588-F33F0EA0C225}" destId="{0310ED73-37A2-4494-A770-26E3910E8142}" srcOrd="0" destOrd="0" presId="urn:microsoft.com/office/officeart/2005/8/layout/vList3"/>
    <dgm:cxn modelId="{7D935DAA-C395-4BEA-87DB-C78080DF9C6E}"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9BD78-55EE-4BAC-B5E2-E8B692FDD589}">
      <dsp:nvSpPr>
        <dsp:cNvPr id="0" name=""/>
        <dsp:cNvSpPr/>
      </dsp:nvSpPr>
      <dsp:spPr>
        <a:xfrm>
          <a:off x="654728" y="32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smtClean="0"/>
            <a:t>2010</a:t>
          </a:r>
          <a:endParaRPr lang="es-EC" sz="2200" b="1" kern="1200" dirty="0"/>
        </a:p>
      </dsp:txBody>
      <dsp:txXfrm>
        <a:off x="654728" y="322"/>
        <a:ext cx="5304220" cy="482201"/>
      </dsp:txXfrm>
    </dsp:sp>
    <dsp:sp modelId="{28765E34-8D51-42E4-8379-EF7FC2579E1B}">
      <dsp:nvSpPr>
        <dsp:cNvPr id="0" name=""/>
        <dsp:cNvSpPr/>
      </dsp:nvSpPr>
      <dsp:spPr>
        <a:xfrm>
          <a:off x="65472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DFA4B-A439-4214-8C38-B9543E1D3EA9}">
      <dsp:nvSpPr>
        <dsp:cNvPr id="0" name=""/>
        <dsp:cNvSpPr/>
      </dsp:nvSpPr>
      <dsp:spPr>
        <a:xfrm>
          <a:off x="140026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9A1411-54D5-48FD-98F5-AAB0CE71292C}">
      <dsp:nvSpPr>
        <dsp:cNvPr id="0" name=""/>
        <dsp:cNvSpPr/>
      </dsp:nvSpPr>
      <dsp:spPr>
        <a:xfrm>
          <a:off x="214639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70EB58-0117-408D-9905-D2AB57ADDA7B}">
      <dsp:nvSpPr>
        <dsp:cNvPr id="0" name=""/>
        <dsp:cNvSpPr/>
      </dsp:nvSpPr>
      <dsp:spPr>
        <a:xfrm>
          <a:off x="2891931"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56D273-E262-4DD4-88A8-3FAE4A391E20}">
      <dsp:nvSpPr>
        <dsp:cNvPr id="0" name=""/>
        <dsp:cNvSpPr/>
      </dsp:nvSpPr>
      <dsp:spPr>
        <a:xfrm>
          <a:off x="363805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C365BB-2440-4C83-BC51-30DD50E482C5}">
      <dsp:nvSpPr>
        <dsp:cNvPr id="0" name=""/>
        <dsp:cNvSpPr/>
      </dsp:nvSpPr>
      <dsp:spPr>
        <a:xfrm>
          <a:off x="438359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1DEA8E-6694-4CDD-9A22-25836D3B70DA}">
      <dsp:nvSpPr>
        <dsp:cNvPr id="0" name=""/>
        <dsp:cNvSpPr/>
      </dsp:nvSpPr>
      <dsp:spPr>
        <a:xfrm>
          <a:off x="512972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3FB6DF-BF35-4764-84C2-97D7E816BE23}">
      <dsp:nvSpPr>
        <dsp:cNvPr id="0" name=""/>
        <dsp:cNvSpPr/>
      </dsp:nvSpPr>
      <dsp:spPr>
        <a:xfrm>
          <a:off x="654728" y="580750"/>
          <a:ext cx="5373175" cy="785810"/>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b="0" kern="1200" dirty="0" smtClean="0"/>
            <a:t>Censo de la Gestión, Gasto e Inversión Ambiental para Consejos Provinciales </a:t>
          </a:r>
          <a:endParaRPr lang="es-EC" sz="2200" b="0" kern="1200" dirty="0"/>
        </a:p>
      </dsp:txBody>
      <dsp:txXfrm>
        <a:off x="654728" y="580750"/>
        <a:ext cx="5373175" cy="785810"/>
      </dsp:txXfrm>
    </dsp:sp>
    <dsp:sp modelId="{590226D2-8C93-4C2D-B73B-69735F82AD7F}">
      <dsp:nvSpPr>
        <dsp:cNvPr id="0" name=""/>
        <dsp:cNvSpPr/>
      </dsp:nvSpPr>
      <dsp:spPr>
        <a:xfrm>
          <a:off x="654728" y="1541067"/>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smtClean="0"/>
            <a:t>2011*</a:t>
          </a:r>
          <a:endParaRPr lang="es-EC" sz="2200" b="1" kern="1200" dirty="0"/>
        </a:p>
      </dsp:txBody>
      <dsp:txXfrm>
        <a:off x="654728" y="1541067"/>
        <a:ext cx="5304220" cy="482201"/>
      </dsp:txXfrm>
    </dsp:sp>
    <dsp:sp modelId="{07F0EC45-AF11-4C8A-A771-E1B03D1C76A6}">
      <dsp:nvSpPr>
        <dsp:cNvPr id="0" name=""/>
        <dsp:cNvSpPr/>
      </dsp:nvSpPr>
      <dsp:spPr>
        <a:xfrm>
          <a:off x="65472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59498-E8F5-449C-8EAA-00F76D4CD7A0}">
      <dsp:nvSpPr>
        <dsp:cNvPr id="0" name=""/>
        <dsp:cNvSpPr/>
      </dsp:nvSpPr>
      <dsp:spPr>
        <a:xfrm>
          <a:off x="140026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52209-D4F6-4ADE-87C5-B459B2BED45F}">
      <dsp:nvSpPr>
        <dsp:cNvPr id="0" name=""/>
        <dsp:cNvSpPr/>
      </dsp:nvSpPr>
      <dsp:spPr>
        <a:xfrm>
          <a:off x="214639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C3CC4A-A260-4550-9FEF-7DDEA02B2275}">
      <dsp:nvSpPr>
        <dsp:cNvPr id="0" name=""/>
        <dsp:cNvSpPr/>
      </dsp:nvSpPr>
      <dsp:spPr>
        <a:xfrm>
          <a:off x="2891931"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4F486-892E-40A3-BA28-AA8493BE186B}">
      <dsp:nvSpPr>
        <dsp:cNvPr id="0" name=""/>
        <dsp:cNvSpPr/>
      </dsp:nvSpPr>
      <dsp:spPr>
        <a:xfrm>
          <a:off x="363805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39165-CF31-49C0-866E-D8D24995CD8D}">
      <dsp:nvSpPr>
        <dsp:cNvPr id="0" name=""/>
        <dsp:cNvSpPr/>
      </dsp:nvSpPr>
      <dsp:spPr>
        <a:xfrm>
          <a:off x="438359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8CC73-9CA5-4EC9-ABDF-B63A47B2466D}">
      <dsp:nvSpPr>
        <dsp:cNvPr id="0" name=""/>
        <dsp:cNvSpPr/>
      </dsp:nvSpPr>
      <dsp:spPr>
        <a:xfrm>
          <a:off x="512972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589E3C-0BDC-41E8-8531-7D4BA92E722C}">
      <dsp:nvSpPr>
        <dsp:cNvPr id="0" name=""/>
        <dsp:cNvSpPr/>
      </dsp:nvSpPr>
      <dsp:spPr>
        <a:xfrm>
          <a:off x="654728" y="2121495"/>
          <a:ext cx="5373175" cy="785810"/>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smtClean="0"/>
            <a:t>No se realizó el levantamiento</a:t>
          </a:r>
          <a:endParaRPr lang="es-EC" sz="2200" kern="1200" dirty="0"/>
        </a:p>
      </dsp:txBody>
      <dsp:txXfrm>
        <a:off x="654728" y="2121495"/>
        <a:ext cx="5373175" cy="785810"/>
      </dsp:txXfrm>
    </dsp:sp>
    <dsp:sp modelId="{C309D5B5-1215-469E-9784-35A8E78D5816}">
      <dsp:nvSpPr>
        <dsp:cNvPr id="0" name=""/>
        <dsp:cNvSpPr/>
      </dsp:nvSpPr>
      <dsp:spPr>
        <a:xfrm>
          <a:off x="654728" y="308181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smtClean="0"/>
            <a:t>2012 - 2018</a:t>
          </a:r>
          <a:endParaRPr lang="es-EC" sz="2200" b="1" kern="1200" dirty="0"/>
        </a:p>
      </dsp:txBody>
      <dsp:txXfrm>
        <a:off x="654728" y="3081812"/>
        <a:ext cx="5304220" cy="482201"/>
      </dsp:txXfrm>
    </dsp:sp>
    <dsp:sp modelId="{005AD1A3-8B8A-4177-AEBD-FE680BE5C65E}">
      <dsp:nvSpPr>
        <dsp:cNvPr id="0" name=""/>
        <dsp:cNvSpPr/>
      </dsp:nvSpPr>
      <dsp:spPr>
        <a:xfrm>
          <a:off x="65472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AA828F-8AD6-4C22-8BE0-00A0C86DFE73}">
      <dsp:nvSpPr>
        <dsp:cNvPr id="0" name=""/>
        <dsp:cNvSpPr/>
      </dsp:nvSpPr>
      <dsp:spPr>
        <a:xfrm>
          <a:off x="140026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07AD57-3D88-4D2D-A621-E3662C2522D2}">
      <dsp:nvSpPr>
        <dsp:cNvPr id="0" name=""/>
        <dsp:cNvSpPr/>
      </dsp:nvSpPr>
      <dsp:spPr>
        <a:xfrm>
          <a:off x="214639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092F11-7E1B-4448-9C24-79E5C487B3CC}">
      <dsp:nvSpPr>
        <dsp:cNvPr id="0" name=""/>
        <dsp:cNvSpPr/>
      </dsp:nvSpPr>
      <dsp:spPr>
        <a:xfrm>
          <a:off x="2891931"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1F7DFD-022F-435B-A2BC-8F23A00E51E2}">
      <dsp:nvSpPr>
        <dsp:cNvPr id="0" name=""/>
        <dsp:cNvSpPr/>
      </dsp:nvSpPr>
      <dsp:spPr>
        <a:xfrm>
          <a:off x="363805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0314A1-C557-46AF-BEA8-992A85B76E16}">
      <dsp:nvSpPr>
        <dsp:cNvPr id="0" name=""/>
        <dsp:cNvSpPr/>
      </dsp:nvSpPr>
      <dsp:spPr>
        <a:xfrm>
          <a:off x="438359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82BCBE-0E1F-4A8D-94CE-6C2D367FBD32}">
      <dsp:nvSpPr>
        <dsp:cNvPr id="0" name=""/>
        <dsp:cNvSpPr/>
      </dsp:nvSpPr>
      <dsp:spPr>
        <a:xfrm>
          <a:off x="512972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193498-4AD2-4A2F-96CB-481C5A963506}">
      <dsp:nvSpPr>
        <dsp:cNvPr id="0" name=""/>
        <dsp:cNvSpPr/>
      </dsp:nvSpPr>
      <dsp:spPr>
        <a:xfrm>
          <a:off x="654728" y="3662240"/>
          <a:ext cx="5373175" cy="785810"/>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smtClean="0"/>
            <a:t>Censo de Información Ambiental Económica en GAD Provinciales</a:t>
          </a:r>
          <a:endParaRPr lang="es-EC" sz="2200" kern="1200" dirty="0"/>
        </a:p>
      </dsp:txBody>
      <dsp:txXfrm>
        <a:off x="654728" y="3662240"/>
        <a:ext cx="5373175" cy="7858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32375" y="62272"/>
          <a:ext cx="7566139" cy="2888883"/>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424" tIns="60960" rIns="113792" bIns="60960" numCol="1" spcCol="1270" anchor="ctr" anchorCtr="0">
          <a:noAutofit/>
        </a:bodyPr>
        <a:lstStyle/>
        <a:p>
          <a:pPr lvl="0" algn="just" defTabSz="711200">
            <a:lnSpc>
              <a:spcPct val="90000"/>
            </a:lnSpc>
            <a:spcBef>
              <a:spcPct val="0"/>
            </a:spcBef>
            <a:spcAft>
              <a:spcPct val="35000"/>
            </a:spcAft>
          </a:pPr>
          <a:r>
            <a:rPr lang="es-EC" sz="1600" b="0" i="0" kern="1200" dirty="0" smtClean="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kern="1200" dirty="0">
            <a:latin typeface="+mn-lt"/>
          </a:endParaRPr>
        </a:p>
      </dsp:txBody>
      <dsp:txXfrm rot="10800000">
        <a:off x="3054596" y="62272"/>
        <a:ext cx="6843918" cy="2888883"/>
      </dsp:txXfrm>
    </dsp:sp>
    <dsp:sp modelId="{09A5A2D7-F03A-483F-BD9A-3E5CD1850B01}">
      <dsp:nvSpPr>
        <dsp:cNvPr id="0" name=""/>
        <dsp:cNvSpPr/>
      </dsp:nvSpPr>
      <dsp:spPr>
        <a:xfrm>
          <a:off x="1009246" y="321857"/>
          <a:ext cx="2337519" cy="2249560"/>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668430" y="2915518"/>
          <a:ext cx="8139801" cy="1810599"/>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424"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DE COOPERACIÓN INTERNACIONAL</a:t>
          </a:r>
          <a:endParaRPr lang="es-EC" sz="1600" b="1" kern="1200" dirty="0"/>
        </a:p>
      </dsp:txBody>
      <dsp:txXfrm rot="10800000">
        <a:off x="2121080" y="2915518"/>
        <a:ext cx="7687151" cy="1810599"/>
      </dsp:txXfrm>
    </dsp:sp>
    <dsp:sp modelId="{0310ED73-37A2-4494-A770-26E3910E8142}">
      <dsp:nvSpPr>
        <dsp:cNvPr id="0" name=""/>
        <dsp:cNvSpPr/>
      </dsp:nvSpPr>
      <dsp:spPr>
        <a:xfrm>
          <a:off x="1244101" y="3005315"/>
          <a:ext cx="1818819" cy="1807720"/>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8A8C0-5A8B-4551-91CB-1E7C2C9CEE9E}">
      <dsp:nvSpPr>
        <dsp:cNvPr id="0" name=""/>
        <dsp:cNvSpPr/>
      </dsp:nvSpPr>
      <dsp:spPr>
        <a:xfrm>
          <a:off x="-5117325" y="-783920"/>
          <a:ext cx="6094120" cy="6094120"/>
        </a:xfrm>
        <a:prstGeom prst="blockArc">
          <a:avLst>
            <a:gd name="adj1" fmla="val 18900000"/>
            <a:gd name="adj2" fmla="val 2700000"/>
            <a:gd name="adj3" fmla="val 354"/>
          </a:avLst>
        </a:prstGeom>
        <a:solidFill>
          <a:srgbClr val="FFC000"/>
        </a:solidFill>
        <a:ln w="12700" cap="flat" cmpd="sng" algn="ctr">
          <a:solidFill>
            <a:schemeClr val="accent6">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E03E13-859B-48E1-9A0E-718B7564D22E}">
      <dsp:nvSpPr>
        <dsp:cNvPr id="0" name=""/>
        <dsp:cNvSpPr/>
      </dsp:nvSpPr>
      <dsp:spPr>
        <a:xfrm>
          <a:off x="805406" y="326344"/>
          <a:ext cx="8604431" cy="1157822"/>
        </a:xfrm>
        <a:prstGeom prst="rect">
          <a:avLst/>
        </a:prstGeom>
        <a:solidFill>
          <a:srgbClr val="FFC000">
            <a:alpha val="9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solidFill>
                <a:schemeClr val="tx1"/>
              </a:solidFill>
            </a:rPr>
            <a:t>CONSTITUCION  DE LA REPÚBLICA DEL ECUADOR</a:t>
          </a:r>
        </a:p>
        <a:p>
          <a:pPr lvl="0" algn="l" defTabSz="800100">
            <a:lnSpc>
              <a:spcPct val="90000"/>
            </a:lnSpc>
            <a:spcBef>
              <a:spcPct val="0"/>
            </a:spcBef>
            <a:spcAft>
              <a:spcPct val="35000"/>
            </a:spcAft>
          </a:pPr>
          <a:r>
            <a:rPr lang="es-EC" sz="1400" b="1" kern="1200" dirty="0" smtClean="0">
              <a:solidFill>
                <a:schemeClr val="tx1"/>
              </a:solidFill>
            </a:rPr>
            <a:t>Art. 263 literales 1 al 8</a:t>
          </a:r>
          <a:endParaRPr lang="es-EC" sz="1400" b="1" kern="1200" dirty="0">
            <a:solidFill>
              <a:schemeClr val="tx1"/>
            </a:solidFill>
          </a:endParaRPr>
        </a:p>
      </dsp:txBody>
      <dsp:txXfrm>
        <a:off x="805406" y="326344"/>
        <a:ext cx="8604431" cy="1157822"/>
      </dsp:txXfrm>
    </dsp:sp>
    <dsp:sp modelId="{E4058AF0-4C88-4591-ABE4-E985DD803F3C}">
      <dsp:nvSpPr>
        <dsp:cNvPr id="0" name=""/>
        <dsp:cNvSpPr/>
      </dsp:nvSpPr>
      <dsp:spPr>
        <a:xfrm>
          <a:off x="112568" y="402103"/>
          <a:ext cx="1131570" cy="1131570"/>
        </a:xfrm>
        <a:prstGeom prst="ellipse">
          <a:avLst/>
        </a:prstGeom>
        <a:blipFill rotWithShape="0">
          <a:blip xmlns:r="http://schemas.openxmlformats.org/officeDocument/2006/relationships" r:embed="rId1"/>
          <a:stretch>
            <a:fillRect/>
          </a:stretch>
        </a:blip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42E0D9-817B-4B10-A77D-25B77387100D}">
      <dsp:nvSpPr>
        <dsp:cNvPr id="0" name=""/>
        <dsp:cNvSpPr/>
      </dsp:nvSpPr>
      <dsp:spPr>
        <a:xfrm>
          <a:off x="837355" y="1760406"/>
          <a:ext cx="8629689" cy="905256"/>
        </a:xfrm>
        <a:prstGeom prst="rect">
          <a:avLst/>
        </a:prstGeom>
        <a:solidFill>
          <a:srgbClr val="FFC000">
            <a:alpha val="7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solidFill>
                <a:schemeClr val="tx1"/>
              </a:solidFill>
            </a:rPr>
            <a:t>LEY DE ESTADÍSTICA</a:t>
          </a:r>
          <a:endParaRPr lang="es-EC" sz="1800" b="1" kern="1200" dirty="0">
            <a:solidFill>
              <a:schemeClr val="tx1"/>
            </a:solidFill>
          </a:endParaRPr>
        </a:p>
      </dsp:txBody>
      <dsp:txXfrm>
        <a:off x="837355" y="1760406"/>
        <a:ext cx="8629689" cy="905256"/>
      </dsp:txXfrm>
    </dsp:sp>
    <dsp:sp modelId="{357F10EE-8FE5-4591-AF61-456CDEAA3BE5}">
      <dsp:nvSpPr>
        <dsp:cNvPr id="0" name=""/>
        <dsp:cNvSpPr/>
      </dsp:nvSpPr>
      <dsp:spPr>
        <a:xfrm>
          <a:off x="391523" y="1697355"/>
          <a:ext cx="1131570" cy="1131570"/>
        </a:xfrm>
        <a:prstGeom prst="ellipse">
          <a:avLst/>
        </a:prstGeom>
        <a:blipFill rotWithShape="0">
          <a:blip xmlns:r="http://schemas.openxmlformats.org/officeDocument/2006/relationships" r:embed="rId2"/>
          <a:stretch>
            <a:fillRect/>
          </a:stretch>
        </a:blipFill>
        <a:ln w="12700" cap="flat" cmpd="sng" algn="ctr">
          <a:solidFill>
            <a:schemeClr val="accent6">
              <a:alpha val="90000"/>
              <a:hueOff val="0"/>
              <a:satOff val="0"/>
              <a:lumOff val="0"/>
              <a:alphaOff val="-20000"/>
            </a:schemeClr>
          </a:solidFill>
          <a:prstDash val="solid"/>
          <a:miter lim="800000"/>
        </a:ln>
        <a:effectLst/>
      </dsp:spPr>
      <dsp:style>
        <a:lnRef idx="2">
          <a:scrgbClr r="0" g="0" b="0"/>
        </a:lnRef>
        <a:fillRef idx="1">
          <a:scrgbClr r="0" g="0" b="0"/>
        </a:fillRef>
        <a:effectRef idx="0">
          <a:scrgbClr r="0" g="0" b="0"/>
        </a:effectRef>
        <a:fontRef idx="minor"/>
      </dsp:style>
    </dsp:sp>
    <dsp:sp modelId="{D7F6F518-A2FA-412F-8F17-94DE419FEF27}">
      <dsp:nvSpPr>
        <dsp:cNvPr id="0" name=""/>
        <dsp:cNvSpPr/>
      </dsp:nvSpPr>
      <dsp:spPr>
        <a:xfrm>
          <a:off x="740097" y="2866171"/>
          <a:ext cx="8735049" cy="1509704"/>
        </a:xfrm>
        <a:prstGeom prst="rect">
          <a:avLst/>
        </a:prstGeom>
        <a:solidFill>
          <a:srgbClr val="FFC000">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solidFill>
                <a:schemeClr val="tx1"/>
              </a:solidFill>
            </a:rPr>
            <a:t>CÓDIGO ORGANICO DE ORGANIZACIÓN TERRITORIAL , AUTONOMÍA Y DESCENTRALIZACIÓN (COOTAD)</a:t>
          </a:r>
        </a:p>
        <a:p>
          <a:pPr lvl="0" algn="l" defTabSz="800100">
            <a:lnSpc>
              <a:spcPct val="90000"/>
            </a:lnSpc>
            <a:spcBef>
              <a:spcPct val="0"/>
            </a:spcBef>
            <a:spcAft>
              <a:spcPct val="35000"/>
            </a:spcAft>
          </a:pPr>
          <a:r>
            <a:rPr lang="es-EC" sz="1400" kern="1200" dirty="0" smtClean="0">
              <a:solidFill>
                <a:schemeClr val="tx1"/>
              </a:solidFill>
            </a:rPr>
            <a:t>ART. 41literales E y F </a:t>
          </a:r>
        </a:p>
        <a:p>
          <a:pPr lvl="0" algn="l" defTabSz="800100">
            <a:lnSpc>
              <a:spcPct val="90000"/>
            </a:lnSpc>
            <a:spcBef>
              <a:spcPct val="0"/>
            </a:spcBef>
            <a:spcAft>
              <a:spcPct val="35000"/>
            </a:spcAft>
          </a:pPr>
          <a:r>
            <a:rPr lang="es-EC" sz="1400" kern="1200" dirty="0" smtClean="0">
              <a:solidFill>
                <a:schemeClr val="tx1"/>
              </a:solidFill>
            </a:rPr>
            <a:t>ART. 42 literales A - G</a:t>
          </a:r>
          <a:endParaRPr lang="es-EC" sz="1400" kern="1200" dirty="0">
            <a:solidFill>
              <a:schemeClr val="tx1"/>
            </a:solidFill>
          </a:endParaRPr>
        </a:p>
      </dsp:txBody>
      <dsp:txXfrm>
        <a:off x="740097" y="2866171"/>
        <a:ext cx="8735049" cy="1509704"/>
      </dsp:txXfrm>
    </dsp:sp>
    <dsp:sp modelId="{025CF634-768C-4D0D-A280-2F747BDE9DD4}">
      <dsp:nvSpPr>
        <dsp:cNvPr id="0" name=""/>
        <dsp:cNvSpPr/>
      </dsp:nvSpPr>
      <dsp:spPr>
        <a:xfrm>
          <a:off x="62462" y="3055239"/>
          <a:ext cx="1131570" cy="1131570"/>
        </a:xfrm>
        <a:prstGeom prst="ellipse">
          <a:avLst/>
        </a:prstGeom>
        <a:blipFill rotWithShape="0">
          <a:blip xmlns:r="http://schemas.openxmlformats.org/officeDocument/2006/relationships" r:embed="rId3"/>
          <a:stretch>
            <a:fillRect/>
          </a:stretch>
        </a:blipFill>
        <a:ln w="12700" cap="flat" cmpd="sng" algn="ctr">
          <a:solidFill>
            <a:schemeClr val="accent6">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6EA9D-9111-46F8-95FB-49D73B7A5136}">
      <dsp:nvSpPr>
        <dsp:cNvPr id="0" name=""/>
        <dsp:cNvSpPr/>
      </dsp:nvSpPr>
      <dsp:spPr>
        <a:xfrm>
          <a:off x="1127758" y="2169802"/>
          <a:ext cx="6096000" cy="0"/>
        </a:xfrm>
        <a:prstGeom prst="line">
          <a:avLst/>
        </a:prstGeom>
        <a:noFill/>
        <a:ln w="12700" cap="flat" cmpd="sng" algn="ctr">
          <a:solidFill>
            <a:schemeClr val="accent4">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71AF1E1D-0646-4FE5-BA68-219A824AD694}">
      <dsp:nvSpPr>
        <dsp:cNvPr id="0" name=""/>
        <dsp:cNvSpPr/>
      </dsp:nvSpPr>
      <dsp:spPr>
        <a:xfrm>
          <a:off x="1125222" y="1237838"/>
          <a:ext cx="6096000" cy="0"/>
        </a:xfrm>
        <a:prstGeom prst="line">
          <a:avLst/>
        </a:prstGeom>
        <a:noFill/>
        <a:ln w="12700" cap="flat" cmpd="sng" algn="ctr">
          <a:solidFill>
            <a:schemeClr val="accent4">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00B2BF4D-0E16-4798-8E36-B9E63D095B94}">
      <dsp:nvSpPr>
        <dsp:cNvPr id="0" name=""/>
        <dsp:cNvSpPr/>
      </dsp:nvSpPr>
      <dsp:spPr>
        <a:xfrm>
          <a:off x="1127758" y="305873"/>
          <a:ext cx="6096000" cy="0"/>
        </a:xfrm>
        <a:prstGeom prst="line">
          <a:avLst/>
        </a:prstGeom>
        <a:noFill/>
        <a:ln w="12700" cap="flat" cmpd="sng" algn="ctr">
          <a:solidFill>
            <a:schemeClr val="accent4">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B02447DA-C4FF-4B32-8AA9-04CC67DDE8DA}">
      <dsp:nvSpPr>
        <dsp:cNvPr id="0" name=""/>
        <dsp:cNvSpPr/>
      </dsp:nvSpPr>
      <dsp:spPr>
        <a:xfrm>
          <a:off x="2712718" y="341"/>
          <a:ext cx="4511040" cy="305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a:lnSpc>
              <a:spcPct val="90000"/>
            </a:lnSpc>
            <a:spcBef>
              <a:spcPct val="0"/>
            </a:spcBef>
            <a:spcAft>
              <a:spcPct val="35000"/>
            </a:spcAft>
          </a:pPr>
          <a:endParaRPr lang="es-EC" sz="1600" kern="1200" dirty="0"/>
        </a:p>
      </dsp:txBody>
      <dsp:txXfrm>
        <a:off x="2712718" y="341"/>
        <a:ext cx="4511040" cy="305532"/>
      </dsp:txXfrm>
    </dsp:sp>
    <dsp:sp modelId="{776FCDBA-D96E-4FA4-93BB-DD46D814C381}">
      <dsp:nvSpPr>
        <dsp:cNvPr id="0" name=""/>
        <dsp:cNvSpPr/>
      </dsp:nvSpPr>
      <dsp:spPr>
        <a:xfrm>
          <a:off x="3" y="0"/>
          <a:ext cx="6095993" cy="305532"/>
        </a:xfrm>
        <a:prstGeom prst="round2SameRect">
          <a:avLst>
            <a:gd name="adj1" fmla="val 16670"/>
            <a:gd name="adj2" fmla="val 0"/>
          </a:avLst>
        </a:prstGeom>
        <a:solidFill>
          <a:srgbClr val="FFC000">
            <a:alpha val="90000"/>
          </a:srgbClr>
        </a:solidFill>
        <a:ln w="12700" cap="flat" cmpd="sng" algn="ctr">
          <a:solidFill>
            <a:schemeClr val="accent4">
              <a:lumMod val="75000"/>
              <a:alpha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l" defTabSz="711200">
            <a:lnSpc>
              <a:spcPct val="90000"/>
            </a:lnSpc>
            <a:spcBef>
              <a:spcPct val="0"/>
            </a:spcBef>
            <a:spcAft>
              <a:spcPct val="35000"/>
            </a:spcAft>
          </a:pPr>
          <a:r>
            <a:rPr lang="es-EC" sz="1600" b="1" kern="1200" dirty="0" smtClean="0"/>
            <a:t>Población</a:t>
          </a:r>
          <a:r>
            <a:rPr lang="es-EC" sz="1800" b="1" kern="1200" dirty="0" smtClean="0"/>
            <a:t> Objetivo</a:t>
          </a:r>
          <a:endParaRPr lang="es-EC" sz="1800" b="1" kern="1200" dirty="0"/>
        </a:p>
      </dsp:txBody>
      <dsp:txXfrm>
        <a:off x="14921" y="14918"/>
        <a:ext cx="6066157" cy="290614"/>
      </dsp:txXfrm>
    </dsp:sp>
    <dsp:sp modelId="{C4856B75-5FAE-45B4-8595-C9533058AFC6}">
      <dsp:nvSpPr>
        <dsp:cNvPr id="0" name=""/>
        <dsp:cNvSpPr/>
      </dsp:nvSpPr>
      <dsp:spPr>
        <a:xfrm>
          <a:off x="0" y="305873"/>
          <a:ext cx="6096000" cy="611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s-EC" sz="1400" kern="1200" dirty="0" smtClean="0"/>
            <a:t>23 Gobiernos Autónomos Descentralizados Provinciales y el Consejo de Gobierno de Régimen Especial de Galápagos.</a:t>
          </a:r>
          <a:endParaRPr lang="es-EC" sz="1400" kern="1200" dirty="0"/>
        </a:p>
      </dsp:txBody>
      <dsp:txXfrm>
        <a:off x="0" y="305873"/>
        <a:ext cx="6096000" cy="611156"/>
      </dsp:txXfrm>
    </dsp:sp>
    <dsp:sp modelId="{D26B8296-B242-47B2-8773-A66C54872525}">
      <dsp:nvSpPr>
        <dsp:cNvPr id="0" name=""/>
        <dsp:cNvSpPr/>
      </dsp:nvSpPr>
      <dsp:spPr>
        <a:xfrm>
          <a:off x="2710182" y="932305"/>
          <a:ext cx="4511040" cy="305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a:lnSpc>
              <a:spcPct val="90000"/>
            </a:lnSpc>
            <a:spcBef>
              <a:spcPct val="0"/>
            </a:spcBef>
            <a:spcAft>
              <a:spcPct val="35000"/>
            </a:spcAft>
          </a:pPr>
          <a:endParaRPr lang="es-EC" sz="1600" kern="1200" dirty="0"/>
        </a:p>
      </dsp:txBody>
      <dsp:txXfrm>
        <a:off x="2710182" y="932305"/>
        <a:ext cx="4511040" cy="305532"/>
      </dsp:txXfrm>
    </dsp:sp>
    <dsp:sp modelId="{42792AE7-C7CE-4009-8D54-7CCF068004F3}">
      <dsp:nvSpPr>
        <dsp:cNvPr id="0" name=""/>
        <dsp:cNvSpPr/>
      </dsp:nvSpPr>
      <dsp:spPr>
        <a:xfrm>
          <a:off x="10149" y="914924"/>
          <a:ext cx="6085850" cy="305532"/>
        </a:xfrm>
        <a:prstGeom prst="round2SameRect">
          <a:avLst>
            <a:gd name="adj1" fmla="val 16670"/>
            <a:gd name="adj2" fmla="val 0"/>
          </a:avLst>
        </a:prstGeom>
        <a:solidFill>
          <a:srgbClr val="FFC000">
            <a:alpha val="70000"/>
          </a:srgbClr>
        </a:solidFill>
        <a:ln w="12700" cap="flat" cmpd="sng" algn="ctr">
          <a:solidFill>
            <a:schemeClr val="accent4">
              <a:lumMod val="75000"/>
              <a:alpha val="7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l" defTabSz="711200">
            <a:lnSpc>
              <a:spcPct val="90000"/>
            </a:lnSpc>
            <a:spcBef>
              <a:spcPct val="0"/>
            </a:spcBef>
            <a:spcAft>
              <a:spcPct val="35000"/>
            </a:spcAft>
          </a:pPr>
          <a:r>
            <a:rPr lang="es-EC" sz="1600" b="1" kern="1200" dirty="0" smtClean="0"/>
            <a:t>Unidad</a:t>
          </a:r>
          <a:r>
            <a:rPr lang="es-EC" sz="1800" b="1" kern="1200" dirty="0" smtClean="0"/>
            <a:t> de Estudio</a:t>
          </a:r>
          <a:endParaRPr lang="es-EC" sz="1800" b="1" kern="1200" dirty="0"/>
        </a:p>
      </dsp:txBody>
      <dsp:txXfrm>
        <a:off x="25067" y="929842"/>
        <a:ext cx="6056014" cy="290614"/>
      </dsp:txXfrm>
    </dsp:sp>
    <dsp:sp modelId="{DD15262E-605C-4CC4-B44D-03A9F84074B2}">
      <dsp:nvSpPr>
        <dsp:cNvPr id="0" name=""/>
        <dsp:cNvSpPr/>
      </dsp:nvSpPr>
      <dsp:spPr>
        <a:xfrm>
          <a:off x="0" y="1237838"/>
          <a:ext cx="6096000" cy="611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s-EC" sz="1600" kern="1200" dirty="0" smtClean="0"/>
            <a:t>Gobiernos Autónomos Descentralizados Provinciales</a:t>
          </a:r>
          <a:endParaRPr lang="es-EC" sz="1600" kern="1200" dirty="0"/>
        </a:p>
      </dsp:txBody>
      <dsp:txXfrm>
        <a:off x="0" y="1237838"/>
        <a:ext cx="6096000" cy="611156"/>
      </dsp:txXfrm>
    </dsp:sp>
    <dsp:sp modelId="{D8A47A3C-C37F-4F9E-AAF1-A9B39AA01A52}">
      <dsp:nvSpPr>
        <dsp:cNvPr id="0" name=""/>
        <dsp:cNvSpPr/>
      </dsp:nvSpPr>
      <dsp:spPr>
        <a:xfrm>
          <a:off x="2712718" y="1948180"/>
          <a:ext cx="4511040" cy="137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a:lnSpc>
              <a:spcPct val="90000"/>
            </a:lnSpc>
            <a:spcBef>
              <a:spcPct val="0"/>
            </a:spcBef>
            <a:spcAft>
              <a:spcPct val="35000"/>
            </a:spcAft>
          </a:pPr>
          <a:endParaRPr lang="es-EC" sz="1600" kern="1200" dirty="0"/>
        </a:p>
      </dsp:txBody>
      <dsp:txXfrm>
        <a:off x="2712718" y="1948180"/>
        <a:ext cx="4511040" cy="137712"/>
      </dsp:txXfrm>
    </dsp:sp>
    <dsp:sp modelId="{53B7AC65-0B18-4A4D-B89A-806933651C52}">
      <dsp:nvSpPr>
        <dsp:cNvPr id="0" name=""/>
        <dsp:cNvSpPr/>
      </dsp:nvSpPr>
      <dsp:spPr>
        <a:xfrm>
          <a:off x="6" y="1838196"/>
          <a:ext cx="6095993" cy="305532"/>
        </a:xfrm>
        <a:prstGeom prst="round2SameRect">
          <a:avLst>
            <a:gd name="adj1" fmla="val 16670"/>
            <a:gd name="adj2" fmla="val 0"/>
          </a:avLst>
        </a:prstGeom>
        <a:solidFill>
          <a:srgbClr val="FFC000">
            <a:alpha val="50000"/>
          </a:srgbClr>
        </a:solidFill>
        <a:ln w="12700" cap="flat" cmpd="sng" algn="ctr">
          <a:solidFill>
            <a:schemeClr val="accent4">
              <a:lumMod val="75000"/>
              <a:alpha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l" defTabSz="711200">
            <a:lnSpc>
              <a:spcPct val="90000"/>
            </a:lnSpc>
            <a:spcBef>
              <a:spcPct val="0"/>
            </a:spcBef>
            <a:spcAft>
              <a:spcPct val="35000"/>
            </a:spcAft>
          </a:pPr>
          <a:r>
            <a:rPr lang="es-EC" sz="1600" b="1" kern="1200" dirty="0" smtClean="0"/>
            <a:t>Desagregación</a:t>
          </a:r>
          <a:endParaRPr lang="es-EC" sz="1400" b="1" kern="1200" dirty="0"/>
        </a:p>
      </dsp:txBody>
      <dsp:txXfrm>
        <a:off x="14924" y="1853114"/>
        <a:ext cx="6066157" cy="290614"/>
      </dsp:txXfrm>
    </dsp:sp>
    <dsp:sp modelId="{EDC6D31E-D044-4EB3-A1B4-C79B3EA47109}">
      <dsp:nvSpPr>
        <dsp:cNvPr id="0" name=""/>
        <dsp:cNvSpPr/>
      </dsp:nvSpPr>
      <dsp:spPr>
        <a:xfrm>
          <a:off x="0" y="2169802"/>
          <a:ext cx="6096000" cy="611156"/>
        </a:xfrm>
        <a:prstGeom prst="rect">
          <a:avLst/>
        </a:prstGeom>
        <a:noFill/>
        <a:ln>
          <a:solidFill>
            <a:schemeClr val="accent4">
              <a:lumMod val="75000"/>
            </a:schemeClr>
          </a:solid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s-EC" sz="1600" kern="1200" dirty="0" smtClean="0"/>
            <a:t>Nacional</a:t>
          </a:r>
          <a:endParaRPr lang="es-EC" sz="1600" kern="1200" dirty="0"/>
        </a:p>
        <a:p>
          <a:pPr marL="171450" lvl="1" indent="-171450" algn="l" defTabSz="711200">
            <a:lnSpc>
              <a:spcPct val="90000"/>
            </a:lnSpc>
            <a:spcBef>
              <a:spcPct val="0"/>
            </a:spcBef>
            <a:spcAft>
              <a:spcPct val="15000"/>
            </a:spcAft>
            <a:buChar char="••"/>
          </a:pPr>
          <a:r>
            <a:rPr lang="es-EC" sz="1600" kern="1200" dirty="0" smtClean="0"/>
            <a:t>Provincial</a:t>
          </a:r>
          <a:endParaRPr lang="es-EC" sz="1600" kern="1200" dirty="0"/>
        </a:p>
      </dsp:txBody>
      <dsp:txXfrm>
        <a:off x="0" y="2169802"/>
        <a:ext cx="6096000" cy="6111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AF1E1D-0646-4FE5-BA68-219A824AD694}">
      <dsp:nvSpPr>
        <dsp:cNvPr id="0" name=""/>
        <dsp:cNvSpPr/>
      </dsp:nvSpPr>
      <dsp:spPr>
        <a:xfrm>
          <a:off x="1125222" y="1164541"/>
          <a:ext cx="6096000" cy="0"/>
        </a:xfrm>
        <a:prstGeom prst="line">
          <a:avLst/>
        </a:prstGeom>
        <a:noFill/>
        <a:ln w="12700" cap="flat" cmpd="sng" algn="ctr">
          <a:solidFill>
            <a:schemeClr val="accent4">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00B2BF4D-0E16-4798-8E36-B9E63D095B94}">
      <dsp:nvSpPr>
        <dsp:cNvPr id="0" name=""/>
        <dsp:cNvSpPr/>
      </dsp:nvSpPr>
      <dsp:spPr>
        <a:xfrm>
          <a:off x="1127758" y="287866"/>
          <a:ext cx="6096000" cy="0"/>
        </a:xfrm>
        <a:prstGeom prst="line">
          <a:avLst/>
        </a:prstGeom>
        <a:noFill/>
        <a:ln w="12700" cap="flat" cmpd="sng" algn="ctr">
          <a:solidFill>
            <a:schemeClr val="accent4">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B02447DA-C4FF-4B32-8AA9-04CC67DDE8DA}">
      <dsp:nvSpPr>
        <dsp:cNvPr id="0" name=""/>
        <dsp:cNvSpPr/>
      </dsp:nvSpPr>
      <dsp:spPr>
        <a:xfrm>
          <a:off x="2712718" y="460"/>
          <a:ext cx="4511040" cy="287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lvl="0" algn="l" defTabSz="622300">
            <a:lnSpc>
              <a:spcPct val="90000"/>
            </a:lnSpc>
            <a:spcBef>
              <a:spcPct val="0"/>
            </a:spcBef>
            <a:spcAft>
              <a:spcPct val="35000"/>
            </a:spcAft>
          </a:pPr>
          <a:endParaRPr lang="es-EC" sz="1400" kern="1200" dirty="0"/>
        </a:p>
      </dsp:txBody>
      <dsp:txXfrm>
        <a:off x="2712718" y="460"/>
        <a:ext cx="4511040" cy="287405"/>
      </dsp:txXfrm>
    </dsp:sp>
    <dsp:sp modelId="{776FCDBA-D96E-4FA4-93BB-DD46D814C381}">
      <dsp:nvSpPr>
        <dsp:cNvPr id="0" name=""/>
        <dsp:cNvSpPr/>
      </dsp:nvSpPr>
      <dsp:spPr>
        <a:xfrm>
          <a:off x="3" y="0"/>
          <a:ext cx="6095993" cy="287405"/>
        </a:xfrm>
        <a:prstGeom prst="round2SameRect">
          <a:avLst>
            <a:gd name="adj1" fmla="val 16670"/>
            <a:gd name="adj2" fmla="val 0"/>
          </a:avLst>
        </a:prstGeom>
        <a:solidFill>
          <a:srgbClr val="FFC000">
            <a:alpha val="90000"/>
          </a:srgbClr>
        </a:solidFill>
        <a:ln w="12700" cap="flat" cmpd="sng" algn="ctr">
          <a:solidFill>
            <a:schemeClr val="accent4">
              <a:lumMod val="75000"/>
              <a:alpha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l" defTabSz="711200">
            <a:lnSpc>
              <a:spcPct val="90000"/>
            </a:lnSpc>
            <a:spcBef>
              <a:spcPct val="0"/>
            </a:spcBef>
            <a:spcAft>
              <a:spcPct val="35000"/>
            </a:spcAft>
          </a:pPr>
          <a:r>
            <a:rPr lang="es-EC" sz="1600" b="1" kern="1200" dirty="0" smtClean="0"/>
            <a:t>Periodo de levantamiento</a:t>
          </a:r>
          <a:endParaRPr lang="es-EC" sz="1600" b="1" kern="1200" dirty="0"/>
        </a:p>
      </dsp:txBody>
      <dsp:txXfrm>
        <a:off x="14035" y="14032"/>
        <a:ext cx="6067929" cy="273373"/>
      </dsp:txXfrm>
    </dsp:sp>
    <dsp:sp modelId="{C4856B75-5FAE-45B4-8595-C9533058AFC6}">
      <dsp:nvSpPr>
        <dsp:cNvPr id="0" name=""/>
        <dsp:cNvSpPr/>
      </dsp:nvSpPr>
      <dsp:spPr>
        <a:xfrm>
          <a:off x="0" y="287866"/>
          <a:ext cx="6096000" cy="5748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s-EC" sz="1400" kern="1200" dirty="0" smtClean="0"/>
            <a:t>Abril-Mayo </a:t>
          </a:r>
          <a:r>
            <a:rPr lang="es-EC" sz="1400" kern="1200" dirty="0" smtClean="0"/>
            <a:t>2019</a:t>
          </a:r>
          <a:endParaRPr lang="es-EC" sz="1400" kern="1200" dirty="0"/>
        </a:p>
      </dsp:txBody>
      <dsp:txXfrm>
        <a:off x="0" y="287866"/>
        <a:ext cx="6096000" cy="574898"/>
      </dsp:txXfrm>
    </dsp:sp>
    <dsp:sp modelId="{D26B8296-B242-47B2-8773-A66C54872525}">
      <dsp:nvSpPr>
        <dsp:cNvPr id="0" name=""/>
        <dsp:cNvSpPr/>
      </dsp:nvSpPr>
      <dsp:spPr>
        <a:xfrm>
          <a:off x="2710182" y="877135"/>
          <a:ext cx="4511040" cy="2874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lvl="0" algn="l" defTabSz="622300">
            <a:lnSpc>
              <a:spcPct val="90000"/>
            </a:lnSpc>
            <a:spcBef>
              <a:spcPct val="0"/>
            </a:spcBef>
            <a:spcAft>
              <a:spcPct val="35000"/>
            </a:spcAft>
          </a:pPr>
          <a:endParaRPr lang="es-EC" sz="1400" kern="1200" dirty="0"/>
        </a:p>
      </dsp:txBody>
      <dsp:txXfrm>
        <a:off x="2710182" y="877135"/>
        <a:ext cx="4511040" cy="287405"/>
      </dsp:txXfrm>
    </dsp:sp>
    <dsp:sp modelId="{42792AE7-C7CE-4009-8D54-7CCF068004F3}">
      <dsp:nvSpPr>
        <dsp:cNvPr id="0" name=""/>
        <dsp:cNvSpPr/>
      </dsp:nvSpPr>
      <dsp:spPr>
        <a:xfrm>
          <a:off x="10149" y="860784"/>
          <a:ext cx="6085850" cy="287405"/>
        </a:xfrm>
        <a:prstGeom prst="round2SameRect">
          <a:avLst>
            <a:gd name="adj1" fmla="val 16670"/>
            <a:gd name="adj2" fmla="val 0"/>
          </a:avLst>
        </a:prstGeom>
        <a:solidFill>
          <a:srgbClr val="FFC000">
            <a:alpha val="50000"/>
          </a:srgbClr>
        </a:solidFill>
        <a:ln w="12700" cap="flat" cmpd="sng" algn="ctr">
          <a:solidFill>
            <a:schemeClr val="accent4">
              <a:lumMod val="75000"/>
              <a:alpha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l" defTabSz="711200">
            <a:lnSpc>
              <a:spcPct val="90000"/>
            </a:lnSpc>
            <a:spcBef>
              <a:spcPct val="0"/>
            </a:spcBef>
            <a:spcAft>
              <a:spcPct val="35000"/>
            </a:spcAft>
          </a:pPr>
          <a:r>
            <a:rPr lang="es-EC" sz="1600" b="1" kern="1200" dirty="0" smtClean="0"/>
            <a:t>Periodicidad</a:t>
          </a:r>
          <a:endParaRPr lang="es-EC" sz="1600" b="1" kern="1200" dirty="0"/>
        </a:p>
      </dsp:txBody>
      <dsp:txXfrm>
        <a:off x="24181" y="874816"/>
        <a:ext cx="6057786" cy="273373"/>
      </dsp:txXfrm>
    </dsp:sp>
    <dsp:sp modelId="{DD15262E-605C-4CC4-B44D-03A9F84074B2}">
      <dsp:nvSpPr>
        <dsp:cNvPr id="0" name=""/>
        <dsp:cNvSpPr/>
      </dsp:nvSpPr>
      <dsp:spPr>
        <a:xfrm>
          <a:off x="0" y="1164541"/>
          <a:ext cx="6096000" cy="574898"/>
        </a:xfrm>
        <a:prstGeom prst="rect">
          <a:avLst/>
        </a:prstGeom>
        <a:noFill/>
        <a:ln>
          <a:solidFill>
            <a:schemeClr val="accent4">
              <a:lumMod val="75000"/>
            </a:schemeClr>
          </a:solid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s-EC" sz="1600" kern="1200" dirty="0" smtClean="0"/>
            <a:t>Anual</a:t>
          </a:r>
          <a:endParaRPr lang="es-EC" sz="1600" kern="1200" dirty="0"/>
        </a:p>
      </dsp:txBody>
      <dsp:txXfrm>
        <a:off x="0" y="1164541"/>
        <a:ext cx="6096000" cy="5748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51899" y="312328"/>
          <a:ext cx="6782406" cy="1741716"/>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8049" tIns="60960" rIns="113792" bIns="60960" numCol="1" spcCol="1270" anchor="ctr" anchorCtr="0">
          <a:noAutofit/>
        </a:bodyPr>
        <a:lstStyle/>
        <a:p>
          <a:pPr lvl="0" algn="just" defTabSz="711200">
            <a:lnSpc>
              <a:spcPct val="90000"/>
            </a:lnSpc>
            <a:spcBef>
              <a:spcPct val="0"/>
            </a:spcBef>
            <a:spcAft>
              <a:spcPct val="35000"/>
            </a:spcAft>
          </a:pPr>
          <a:r>
            <a:rPr lang="es-EC" sz="1600" b="0" kern="1200" dirty="0" smtClean="0"/>
            <a:t>Permite  conocer  la  gestión   en  las  facultades  que  le   corresponden  a  los  GAD  Provinciales de, gobernar, dirigir, ordenar, disponer, u organizar la gestión ambiental,  la defensoría del ambiente y la naturaleza, en el ámbito de su territorio</a:t>
          </a:r>
          <a:r>
            <a:rPr lang="es-EC" sz="1200" b="0" kern="1200" dirty="0" smtClean="0"/>
            <a:t>.</a:t>
          </a:r>
          <a:endParaRPr lang="es-EC" sz="1200" b="0" kern="1200" dirty="0"/>
        </a:p>
      </dsp:txBody>
      <dsp:txXfrm rot="10800000">
        <a:off x="3087328" y="312328"/>
        <a:ext cx="6346977" cy="1741716"/>
      </dsp:txXfrm>
    </dsp:sp>
    <dsp:sp modelId="{09A5A2D7-F03A-483F-BD9A-3E5CD1850B01}">
      <dsp:nvSpPr>
        <dsp:cNvPr id="0" name=""/>
        <dsp:cNvSpPr/>
      </dsp:nvSpPr>
      <dsp:spPr>
        <a:xfrm>
          <a:off x="1161233" y="996"/>
          <a:ext cx="2188467" cy="2163978"/>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93875" y="2188483"/>
          <a:ext cx="7719464" cy="1741716"/>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8049"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AMBIENTAL</a:t>
          </a:r>
          <a:endParaRPr lang="es-EC" sz="1600" b="1" kern="1200" dirty="0"/>
        </a:p>
      </dsp:txBody>
      <dsp:txXfrm rot="10800000">
        <a:off x="2229304" y="2188483"/>
        <a:ext cx="7284035" cy="1741716"/>
      </dsp:txXfrm>
    </dsp:sp>
    <dsp:sp modelId="{0310ED73-37A2-4494-A770-26E3910E8142}">
      <dsp:nvSpPr>
        <dsp:cNvPr id="0" name=""/>
        <dsp:cNvSpPr/>
      </dsp:nvSpPr>
      <dsp:spPr>
        <a:xfrm>
          <a:off x="1277794" y="2273479"/>
          <a:ext cx="1741716" cy="1741716"/>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913884" y="369737"/>
          <a:ext cx="7302371" cy="2062049"/>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0" kern="1200" dirty="0" smtClean="0">
              <a:latin typeface="+mj-lt"/>
            </a:rPr>
            <a:t>Permite </a:t>
          </a:r>
          <a:r>
            <a:rPr lang="es-ES" sz="1600" b="0" kern="1200" dirty="0" smtClean="0">
              <a:latin typeface="+mj-lt"/>
            </a:rPr>
            <a:t>conocer la gestión del GAD Provincial  dentro de la competencia de fomento y desarrollo productivo ejercida dentro de su territorio. </a:t>
          </a:r>
          <a:r>
            <a:rPr lang="es-EC" sz="1600" b="0" kern="1200" dirty="0" smtClean="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r>
            <a:rPr lang="es-EC" sz="1600" kern="1200" dirty="0" smtClean="0">
              <a:latin typeface="+mj-lt"/>
            </a:rPr>
            <a:t>.</a:t>
          </a:r>
          <a:endParaRPr lang="es-EC" sz="1200" kern="1200" dirty="0">
            <a:latin typeface="+mj-lt"/>
          </a:endParaRPr>
        </a:p>
      </dsp:txBody>
      <dsp:txXfrm rot="10800000">
        <a:off x="3429396" y="369737"/>
        <a:ext cx="6786859" cy="2062049"/>
      </dsp:txXfrm>
    </dsp:sp>
    <dsp:sp modelId="{09A5A2D7-F03A-483F-BD9A-3E5CD1850B01}">
      <dsp:nvSpPr>
        <dsp:cNvPr id="0" name=""/>
        <dsp:cNvSpPr/>
      </dsp:nvSpPr>
      <dsp:spPr>
        <a:xfrm>
          <a:off x="1226488" y="197"/>
          <a:ext cx="2590964" cy="2561972"/>
        </a:xfrm>
        <a:prstGeom prst="ellipse">
          <a:avLst/>
        </a:prstGeom>
        <a:blipFill rotWithShape="1">
          <a:blip xmlns:r="http://schemas.openxmlformats.org/officeDocument/2006/relationships" r:embed="rId1"/>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6977" y="2590950"/>
          <a:ext cx="8311267" cy="2062049"/>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DIRECTO: DIRECTOR O RESPONSABLE DE LA DIRECCIÓN DE FOMENTO Y DESARROLLO PRODUCTIVO</a:t>
          </a:r>
          <a:endParaRPr lang="es-EC" sz="1600" b="1" kern="1200" dirty="0">
            <a:latin typeface="+mj-lt"/>
          </a:endParaRPr>
        </a:p>
      </dsp:txBody>
      <dsp:txXfrm rot="10800000">
        <a:off x="2432489" y="2590950"/>
        <a:ext cx="7795755" cy="2062049"/>
      </dsp:txXfrm>
    </dsp:sp>
    <dsp:sp modelId="{0310ED73-37A2-4494-A770-26E3910E8142}">
      <dsp:nvSpPr>
        <dsp:cNvPr id="0" name=""/>
        <dsp:cNvSpPr/>
      </dsp:nvSpPr>
      <dsp:spPr>
        <a:xfrm>
          <a:off x="1269070" y="2690836"/>
          <a:ext cx="1817552" cy="2062049"/>
        </a:xfrm>
        <a:prstGeom prst="ellipse">
          <a:avLst/>
        </a:prstGeom>
        <a:blipFill rotWithShape="1">
          <a:blip xmlns:r="http://schemas.openxmlformats.org/officeDocument/2006/relationships" r:embed="rId2"/>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551610" y="93358"/>
          <a:ext cx="6617452" cy="2364630"/>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9124" tIns="60960" rIns="113792" bIns="60960" numCol="1" spcCol="1270" anchor="ctr" anchorCtr="0">
          <a:noAutofit/>
        </a:bodyPr>
        <a:lstStyle/>
        <a:p>
          <a:pPr lvl="0" algn="just" defTabSz="711200">
            <a:lnSpc>
              <a:spcPct val="90000"/>
            </a:lnSpc>
            <a:spcBef>
              <a:spcPct val="0"/>
            </a:spcBef>
            <a:spcAft>
              <a:spcPct val="35000"/>
            </a:spcAft>
          </a:pPr>
          <a:r>
            <a:rPr lang="es-EC" sz="1600" b="0" kern="1200" dirty="0" smtClean="0"/>
            <a:t>Permite  conocer  como los  GAD Provinciales gestionan la competencia de riego y drenaje estudiando las facultades otorgadas de  planificación, operación y construcción de  sistemas de riego.</a:t>
          </a:r>
          <a:endParaRPr lang="es-EC" sz="1600" b="0" kern="1200" dirty="0"/>
        </a:p>
      </dsp:txBody>
      <dsp:txXfrm rot="10800000">
        <a:off x="3142767" y="93358"/>
        <a:ext cx="6026295" cy="2364630"/>
      </dsp:txXfrm>
    </dsp:sp>
    <dsp:sp modelId="{09A5A2D7-F03A-483F-BD9A-3E5CD1850B01}">
      <dsp:nvSpPr>
        <dsp:cNvPr id="0" name=""/>
        <dsp:cNvSpPr/>
      </dsp:nvSpPr>
      <dsp:spPr>
        <a:xfrm>
          <a:off x="1168783" y="199573"/>
          <a:ext cx="1992074" cy="1969783"/>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21761" y="2388179"/>
          <a:ext cx="7531719" cy="158541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9124"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DE RIEGO Y DRENAJE</a:t>
          </a:r>
          <a:endParaRPr lang="es-EC" sz="1600" b="1" kern="1200" dirty="0"/>
        </a:p>
      </dsp:txBody>
      <dsp:txXfrm rot="10800000">
        <a:off x="2118115" y="2388179"/>
        <a:ext cx="7135365" cy="1585415"/>
      </dsp:txXfrm>
    </dsp:sp>
    <dsp:sp modelId="{0310ED73-37A2-4494-A770-26E3910E8142}">
      <dsp:nvSpPr>
        <dsp:cNvPr id="0" name=""/>
        <dsp:cNvSpPr/>
      </dsp:nvSpPr>
      <dsp:spPr>
        <a:xfrm>
          <a:off x="1259558" y="2465548"/>
          <a:ext cx="1585415" cy="1585415"/>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05690" y="369102"/>
          <a:ext cx="6953141" cy="2062631"/>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563" tIns="76200" rIns="142240" bIns="76200" numCol="1" spcCol="1270" anchor="ctr" anchorCtr="0">
          <a:noAutofit/>
        </a:bodyPr>
        <a:lstStyle/>
        <a:p>
          <a:pPr lvl="0" algn="just" defTabSz="889000">
            <a:lnSpc>
              <a:spcPct val="90000"/>
            </a:lnSpc>
            <a:spcBef>
              <a:spcPct val="0"/>
            </a:spcBef>
            <a:spcAft>
              <a:spcPct val="35000"/>
            </a:spcAft>
          </a:pPr>
          <a:r>
            <a:rPr lang="es-EC" sz="2000" kern="1200" dirty="0" smtClean="0"/>
            <a:t>Permite </a:t>
          </a:r>
          <a:r>
            <a:rPr lang="es-ES" sz="2000" kern="1200" dirty="0" smtClean="0"/>
            <a:t>conocer el rol del GAD Provincial  en materia de gestión de riesgos en un enfoque estructurado para manejar la incertidumbre relativa a una amenaza</a:t>
          </a:r>
          <a:r>
            <a:rPr lang="es-ES" sz="1200" kern="1200" dirty="0" smtClean="0"/>
            <a:t>. </a:t>
          </a:r>
          <a:endParaRPr lang="es-EC" sz="1050" kern="1200" dirty="0"/>
        </a:p>
      </dsp:txBody>
      <dsp:txXfrm rot="10800000">
        <a:off x="3321348" y="369102"/>
        <a:ext cx="6437483" cy="2062631"/>
      </dsp:txXfrm>
    </dsp:sp>
    <dsp:sp modelId="{09A5A2D7-F03A-483F-BD9A-3E5CD1850B01}">
      <dsp:nvSpPr>
        <dsp:cNvPr id="0" name=""/>
        <dsp:cNvSpPr/>
      </dsp:nvSpPr>
      <dsp:spPr>
        <a:xfrm>
          <a:off x="1138351" y="0"/>
          <a:ext cx="2591696" cy="2562695"/>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08300" y="2590942"/>
          <a:ext cx="7913787" cy="2062631"/>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563"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DE GESTIÓN DE RIESGOS.</a:t>
          </a:r>
          <a:endParaRPr lang="es-EC" sz="1600" b="1" kern="1200" dirty="0"/>
        </a:p>
      </dsp:txBody>
      <dsp:txXfrm rot="10800000">
        <a:off x="2423958" y="2590942"/>
        <a:ext cx="7398129" cy="2062631"/>
      </dsp:txXfrm>
    </dsp:sp>
    <dsp:sp modelId="{0310ED73-37A2-4494-A770-26E3910E8142}">
      <dsp:nvSpPr>
        <dsp:cNvPr id="0" name=""/>
        <dsp:cNvSpPr/>
      </dsp:nvSpPr>
      <dsp:spPr>
        <a:xfrm>
          <a:off x="1131937" y="2690856"/>
          <a:ext cx="2062631" cy="2062631"/>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44154" y="234879"/>
          <a:ext cx="7985282" cy="1896937"/>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7928" tIns="60960" rIns="113792" bIns="60960" numCol="1" spcCol="1270" anchor="ctr" anchorCtr="0">
          <a:noAutofit/>
        </a:bodyPr>
        <a:lstStyle/>
        <a:p>
          <a:pPr lvl="0" algn="just" defTabSz="711200">
            <a:lnSpc>
              <a:spcPct val="90000"/>
            </a:lnSpc>
            <a:spcBef>
              <a:spcPct val="0"/>
            </a:spcBef>
            <a:spcAft>
              <a:spcPct val="35000"/>
            </a:spcAft>
          </a:pPr>
          <a:r>
            <a:rPr lang="es-EC" sz="1600" kern="1200" dirty="0" smtClean="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endParaRPr lang="es-EC" sz="1600" kern="1200" dirty="0">
            <a:latin typeface="+mn-lt"/>
          </a:endParaRPr>
        </a:p>
      </dsp:txBody>
      <dsp:txXfrm rot="10800000">
        <a:off x="2818388" y="234879"/>
        <a:ext cx="7511048" cy="1896937"/>
      </dsp:txXfrm>
    </dsp:sp>
    <dsp:sp modelId="{09A5A2D7-F03A-483F-BD9A-3E5CD1850B01}">
      <dsp:nvSpPr>
        <dsp:cNvPr id="0" name=""/>
        <dsp:cNvSpPr/>
      </dsp:nvSpPr>
      <dsp:spPr>
        <a:xfrm>
          <a:off x="1119848" y="1343"/>
          <a:ext cx="2248238" cy="2163639"/>
        </a:xfrm>
        <a:prstGeom prst="ellipse">
          <a:avLst/>
        </a:prstGeom>
        <a:blipFill rotWithShape="1">
          <a:blip xmlns:r="http://schemas.openxmlformats.org/officeDocument/2006/relationships" r:embed="rId1"/>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18299" y="2188487"/>
          <a:ext cx="8590723" cy="1741443"/>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7928" tIns="60960" rIns="113792" bIns="60960" numCol="1" spcCol="1270" anchor="ctr" anchorCtr="0">
          <a:noAutofit/>
        </a:bodyPr>
        <a:lstStyle/>
        <a:p>
          <a:pPr lvl="0" algn="ctr" defTabSz="711200">
            <a:lnSpc>
              <a:spcPct val="90000"/>
            </a:lnSpc>
            <a:spcBef>
              <a:spcPct val="0"/>
            </a:spcBef>
            <a:spcAft>
              <a:spcPct val="35000"/>
            </a:spcAft>
          </a:pPr>
          <a:r>
            <a:rPr lang="es-EC" sz="1600" b="1" kern="1200" dirty="0" smtClean="0"/>
            <a:t>DIRECTO: DIRECTOR O RESPONSABLE DE LA DIRECCIÓN FINANCIERA</a:t>
          </a:r>
          <a:endParaRPr lang="es-EC" sz="1600" b="1" kern="1200" dirty="0"/>
        </a:p>
      </dsp:txBody>
      <dsp:txXfrm rot="10800000">
        <a:off x="2153660" y="2188487"/>
        <a:ext cx="8155362" cy="1741443"/>
      </dsp:txXfrm>
    </dsp:sp>
    <dsp:sp modelId="{0310ED73-37A2-4494-A770-26E3910E8142}">
      <dsp:nvSpPr>
        <dsp:cNvPr id="0" name=""/>
        <dsp:cNvSpPr/>
      </dsp:nvSpPr>
      <dsp:spPr>
        <a:xfrm>
          <a:off x="1332310" y="2274854"/>
          <a:ext cx="1749350" cy="1738674"/>
        </a:xfrm>
        <a:prstGeom prst="ellipse">
          <a:avLst/>
        </a:prstGeom>
        <a:blipFill rotWithShape="1">
          <a:blip xmlns:r="http://schemas.openxmlformats.org/officeDocument/2006/relationships" r:embed="rId2"/>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11/layout/TabList">
  <dgm:title val="Lista de fichas"/>
  <dgm:desc val="Se usa para mostrar bloques de información no secuencial o agrupados. Funciona bien con listas con una cantidad pequeña de texto de Nivel 1. El primer elemento de Nivel 2 se muestra junto al texto de Nivel 1. El resto de texto de Nivel 2 aparece debajo del texto de Nivel 1."/>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Lista de fichas"/>
  <dgm:desc val="Se usa para mostrar bloques de información no secuencial o agrupados. Funciona bien con listas con una cantidad pequeña de texto de Nivel 1. El primer elemento de Nivel 2 se muestra junto al texto de Nivel 1. El resto de texto de Nivel 2 aparece debajo del texto de Nivel 1."/>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04/04/2019</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04/04/2019</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87</a:t>
            </a:fld>
            <a:endParaRPr lang="es-ES_tradnl"/>
          </a:p>
        </p:txBody>
      </p:sp>
    </p:spTree>
    <p:extLst>
      <p:ext uri="{BB962C8B-B14F-4D97-AF65-F5344CB8AC3E}">
        <p14:creationId xmlns:p14="http://schemas.microsoft.com/office/powerpoint/2010/main" val="2120179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smtClean="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75000"/>
                    <a:lumOff val="2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smtClean="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75000"/>
                    <a:lumOff val="25000"/>
                  </a:schemeClr>
                </a:solidFill>
              </a:defRPr>
            </a:lvl1pPr>
          </a:lstStyle>
          <a:p>
            <a:r>
              <a:rPr lang="es-ES" dirty="0" smtClean="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800">
                <a:solidFill>
                  <a:schemeClr val="tx1">
                    <a:lumMod val="75000"/>
                    <a:lumOff val="25000"/>
                  </a:schemeClr>
                </a:solidFill>
              </a:defRPr>
            </a:lvl1pPr>
            <a:lvl2pPr marL="761981" indent="-304792">
              <a:lnSpc>
                <a:spcPct val="100000"/>
              </a:lnSpc>
              <a:buFont typeface="+mj-lt"/>
              <a:buAutoNum type="arabicPeriod"/>
              <a:defRPr sz="1600">
                <a:solidFill>
                  <a:schemeClr val="tx1">
                    <a:lumMod val="75000"/>
                    <a:lumOff val="25000"/>
                  </a:schemeClr>
                </a:solidFill>
              </a:defRPr>
            </a:lvl2pPr>
            <a:lvl3pPr marL="1219170" indent="-304792">
              <a:lnSpc>
                <a:spcPct val="100000"/>
              </a:lnSpc>
              <a:buFont typeface="+mj-lt"/>
              <a:buAutoNum type="arabicPeriod"/>
              <a:defRPr sz="1400">
                <a:solidFill>
                  <a:schemeClr val="tx1">
                    <a:lumMod val="75000"/>
                    <a:lumOff val="25000"/>
                  </a:schemeClr>
                </a:solidFill>
              </a:defRPr>
            </a:lvl3pPr>
            <a:lvl4pPr marL="1676358" indent="-304792">
              <a:lnSpc>
                <a:spcPct val="100000"/>
              </a:lnSpc>
              <a:buFont typeface="+mj-lt"/>
              <a:buAutoNum type="arabicPeriod"/>
              <a:defRPr sz="1400">
                <a:solidFill>
                  <a:schemeClr val="tx1">
                    <a:lumMod val="75000"/>
                    <a:lumOff val="25000"/>
                  </a:schemeClr>
                </a:solidFill>
              </a:defRPr>
            </a:lvl4pPr>
            <a:lvl5pPr marL="2133547" indent="-304792">
              <a:lnSpc>
                <a:spcPct val="100000"/>
              </a:lnSpc>
              <a:buFont typeface="+mj-lt"/>
              <a:buAutoNum type="arabicPeriod"/>
              <a:defRPr sz="1400">
                <a:solidFill>
                  <a:schemeClr val="tx1">
                    <a:lumMod val="75000"/>
                    <a:lumOff val="25000"/>
                  </a:schemeClr>
                </a:solidFill>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smtClean="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smtClean="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smtClean="0">
                <a:solidFill>
                  <a:srgbClr val="636462"/>
                </a:solidFill>
              </a:rPr>
              <a:t>·</a:t>
            </a:r>
            <a:endParaRPr lang="es-ES_tradnl" sz="1200" dirty="0">
              <a:solidFill>
                <a:srgbClr val="636462"/>
              </a:solidFill>
            </a:endParaRP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14220275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smtClean="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smtClean="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smtClean="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smtClean="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smtClean="0">
                <a:solidFill>
                  <a:schemeClr val="tx1">
                    <a:lumMod val="50000"/>
                    <a:lumOff val="50000"/>
                  </a:schemeClr>
                </a:solidFill>
              </a:rPr>
              <a:t>·</a:t>
            </a:r>
            <a:endParaRPr lang="es-ES_tradnl" sz="1200" dirty="0">
              <a:solidFill>
                <a:schemeClr val="tx1">
                  <a:lumMod val="50000"/>
                  <a:lumOff val="50000"/>
                </a:schemeClr>
              </a:solidFill>
            </a:endParaRP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smtClean="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1136004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smtClean="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75000"/>
                    <a:lumOff val="25000"/>
                  </a:schemeClr>
                </a:solidFill>
              </a:defRPr>
            </a:lvl1pPr>
          </a:lstStyle>
          <a:p>
            <a:pPr lvl="0"/>
            <a:r>
              <a:rPr lang="es-ES" dirty="0" smtClean="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smtClean="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smtClean="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smtClean="0">
                <a:solidFill>
                  <a:srgbClr val="636462"/>
                </a:solidFill>
              </a:rPr>
              <a:t>·</a:t>
            </a:r>
            <a:endParaRPr lang="es-ES_tradnl" sz="1200" dirty="0">
              <a:solidFill>
                <a:srgbClr val="636462"/>
              </a:solidFill>
            </a:endParaRPr>
          </a:p>
        </p:txBody>
      </p:sp>
    </p:spTree>
    <p:extLst>
      <p:ext uri="{BB962C8B-B14F-4D97-AF65-F5344CB8AC3E}">
        <p14:creationId xmlns:p14="http://schemas.microsoft.com/office/powerpoint/2010/main" val="140545964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smtClean="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smtClean="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smtClean="0">
                <a:solidFill>
                  <a:schemeClr val="tx1">
                    <a:lumMod val="50000"/>
                    <a:lumOff val="50000"/>
                  </a:schemeClr>
                </a:solidFill>
              </a:rPr>
              <a:t>·</a:t>
            </a:r>
            <a:endParaRPr lang="es-ES_tradnl" sz="1200" dirty="0">
              <a:solidFill>
                <a:schemeClr val="tx1">
                  <a:lumMod val="50000"/>
                  <a:lumOff val="50000"/>
                </a:schemeClr>
              </a:solidFill>
            </a:endParaRP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bg1"/>
              </a:solidFill>
            </a:endParaRPr>
          </a:p>
        </p:txBody>
      </p:sp>
    </p:spTree>
    <p:extLst>
      <p:ext uri="{BB962C8B-B14F-4D97-AF65-F5344CB8AC3E}">
        <p14:creationId xmlns:p14="http://schemas.microsoft.com/office/powerpoint/2010/main" val="4868230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04/04/2019</a:t>
            </a:fld>
            <a:endParaRPr lang="es-ES_tradnl"/>
          </a:p>
        </p:txBody>
      </p:sp>
      <p:sp>
        <p:nvSpPr>
          <p:cNvPr id="3" name="Marcador de pie de página 2"/>
          <p:cNvSpPr>
            <a:spLocks noGrp="1"/>
          </p:cNvSpPr>
          <p:nvPr>
            <p:ph type="ftr" sz="quarter" idx="11"/>
          </p:nvPr>
        </p:nvSpPr>
        <p:spPr/>
        <p:txBody>
          <a:bodyPr/>
          <a:lstStyle/>
          <a:p>
            <a:endParaRPr lang="es-ES_tradnl"/>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a:p>
        </p:txBody>
      </p:sp>
      <p:pic>
        <p:nvPicPr>
          <p:cNvPr id="5" name="Imagen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04/04/2019</a:t>
            </a:fld>
            <a:endParaRPr lang="es-ES_tradnl"/>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6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jp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7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7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8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3.xml"/><Relationship Id="rId4" Type="http://schemas.openxmlformats.org/officeDocument/2006/relationships/image" Target="../media/image99.png"/></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839330" y="1928852"/>
            <a:ext cx="2799614" cy="1943571"/>
          </a:xfrm>
        </p:spPr>
        <p:txBody>
          <a:bodyPr>
            <a:noAutofit/>
          </a:bodyPr>
          <a:lstStyle/>
          <a:p>
            <a:r>
              <a:rPr lang="es-ES_tradnl" sz="2400" dirty="0" smtClean="0"/>
              <a:t>Censo </a:t>
            </a:r>
            <a:r>
              <a:rPr lang="es-ES_tradnl" sz="2400" dirty="0"/>
              <a:t>de Información Ambiental Económica en GAD </a:t>
            </a:r>
            <a:r>
              <a:rPr lang="es-ES_tradnl" sz="2400" dirty="0" smtClean="0"/>
              <a:t>Provinciales </a:t>
            </a:r>
            <a:endParaRPr lang="es-ES_tradnl" sz="2400" dirty="0"/>
          </a:p>
        </p:txBody>
      </p:sp>
      <p:sp>
        <p:nvSpPr>
          <p:cNvPr id="3" name="Subtítulo 2"/>
          <p:cNvSpPr>
            <a:spLocks noGrp="1"/>
          </p:cNvSpPr>
          <p:nvPr>
            <p:ph type="subTitle" idx="1"/>
          </p:nvPr>
        </p:nvSpPr>
        <p:spPr/>
        <p:txBody>
          <a:bodyPr/>
          <a:lstStyle/>
          <a:p>
            <a:r>
              <a:rPr lang="es-ES_tradnl" dirty="0" smtClean="0">
                <a:solidFill>
                  <a:schemeClr val="tx1">
                    <a:lumMod val="75000"/>
                    <a:lumOff val="25000"/>
                  </a:schemeClr>
                </a:solidFill>
              </a:rPr>
              <a:t>2018</a:t>
            </a:r>
            <a:endParaRPr lang="es-ES_tradnl" dirty="0">
              <a:solidFill>
                <a:schemeClr val="tx1">
                  <a:lumMod val="75000"/>
                  <a:lumOff val="25000"/>
                </a:schemeClr>
              </a:solidFill>
            </a:endParaRP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smtClean="0"/>
              <a:t>Revisar los datos de identificación y ubicación </a:t>
            </a:r>
          </a:p>
          <a:p>
            <a:pPr marL="285750" indent="-285750">
              <a:buFont typeface="Arial" panose="020B0604020202020204" pitchFamily="34" charset="0"/>
              <a:buChar char="•"/>
            </a:pPr>
            <a:r>
              <a:rPr lang="es-EC" dirty="0" smtClean="0"/>
              <a:t>Acceder  a la pestaña del capítulo I Gestión Ambiental</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887730" y="2184400"/>
            <a:ext cx="1398270" cy="5588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ln>
                <a:solidFill>
                  <a:srgbClr val="FF0000"/>
                </a:solidFill>
              </a:ln>
              <a:solidFill>
                <a:srgbClr val="FF0000"/>
              </a:solidFill>
            </a:endParaRPr>
          </a:p>
        </p:txBody>
      </p:sp>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lvl="1" algn="l" rtl="0">
              <a:lnSpc>
                <a:spcPct val="90000"/>
              </a:lnSpc>
              <a:spcBef>
                <a:spcPct val="0"/>
              </a:spcBef>
            </a:pPr>
            <a:r>
              <a:rPr lang="es-EC" b="1" dirty="0" smtClean="0">
                <a:solidFill>
                  <a:schemeClr val="accent2">
                    <a:lumMod val="75000"/>
                  </a:schemeClr>
                </a:solidFill>
                <a:latin typeface="+mj-lt"/>
              </a:rPr>
              <a:t>1.1. Para la gestión de la competencia el GAD Provincial cuenta con:</a:t>
            </a:r>
            <a:r>
              <a:rPr lang="es-EC" sz="1600" dirty="0" smtClean="0">
                <a:solidFill>
                  <a:schemeClr val="accent2">
                    <a:lumMod val="75000"/>
                  </a:schemeClr>
                </a:solidFill>
                <a:latin typeface="+mj-lt"/>
              </a:rPr>
              <a:t/>
            </a:r>
            <a:br>
              <a:rPr lang="es-EC" sz="1600" dirty="0" smtClean="0">
                <a:solidFill>
                  <a:schemeClr val="accent2">
                    <a:lumMod val="75000"/>
                  </a:schemeClr>
                </a:solidFill>
                <a:latin typeface="+mj-lt"/>
              </a:rPr>
            </a:br>
            <a:endParaRPr lang="es-ES_tradnl"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590550" y="1451252"/>
            <a:ext cx="5093970" cy="1415772"/>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400" b="1" dirty="0"/>
              <a:t>OBJETIVO:</a:t>
            </a:r>
          </a:p>
          <a:p>
            <a:pPr algn="just"/>
            <a:r>
              <a:rPr lang="es-EC" sz="1400" dirty="0"/>
              <a:t>Conocer con que estructura organizacional contó el GAD para llevar a cabo las actividades de gestión de la competencia.</a:t>
            </a:r>
          </a:p>
          <a:p>
            <a:r>
              <a:rPr lang="es-EC" sz="1400" b="1" dirty="0"/>
              <a:t> </a:t>
            </a:r>
            <a:endParaRPr lang="es-EC" sz="1200" dirty="0"/>
          </a:p>
          <a:p>
            <a:endParaRPr lang="es-EC" sz="1600" dirty="0"/>
          </a:p>
        </p:txBody>
      </p:sp>
      <p:sp>
        <p:nvSpPr>
          <p:cNvPr id="9" name="8 CuadroTexto"/>
          <p:cNvSpPr txBox="1"/>
          <p:nvPr/>
        </p:nvSpPr>
        <p:spPr>
          <a:xfrm>
            <a:off x="622300" y="3165703"/>
            <a:ext cx="5062220" cy="181588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smtClean="0"/>
              <a:t>INSTRUCCIONES:</a:t>
            </a:r>
          </a:p>
          <a:p>
            <a:pPr marL="285750" lvl="0" indent="-285750" algn="just">
              <a:buFont typeface="Wingdings" panose="05000000000000000000" pitchFamily="2" charset="2"/>
              <a:buChar char="ü"/>
            </a:pPr>
            <a:r>
              <a:rPr lang="es-EC" sz="1600" dirty="0" smtClean="0"/>
              <a:t>Obligatoriamente debe haber una sola respuesta positiva código 1; en el caso que la respuesta sea código 1 en el literal </a:t>
            </a:r>
            <a:r>
              <a:rPr lang="es-EC" sz="1600" b="1" dirty="0" smtClean="0"/>
              <a:t>e Otro especifique</a:t>
            </a:r>
            <a:r>
              <a:rPr lang="es-EC" sz="1600" dirty="0" smtClean="0"/>
              <a:t>, describa cual es la estructura organizacional con la que cuenta la Gestión.</a:t>
            </a:r>
          </a:p>
          <a:p>
            <a:endParaRPr lang="es-EC" sz="1600" dirty="0"/>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6614808" y="972481"/>
            <a:ext cx="5226672" cy="3569039"/>
          </a:xfrm>
          <a:prstGeom prst="rect">
            <a:avLst/>
          </a:prstGeom>
        </p:spPr>
      </p:pic>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80698"/>
            <a:ext cx="11525611" cy="414116"/>
          </a:xfrm>
        </p:spPr>
        <p:txBody>
          <a:bodyPr/>
          <a:lstStyle/>
          <a:p>
            <a:pPr lvl="1" algn="l" rtl="0">
              <a:lnSpc>
                <a:spcPct val="90000"/>
              </a:lnSpc>
              <a:spcBef>
                <a:spcPct val="0"/>
              </a:spcBef>
            </a:pPr>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a:solidFill>
                  <a:schemeClr val="accent2">
                    <a:lumMod val="75000"/>
                  </a:schemeClr>
                </a:solidFill>
                <a:latin typeface="+mj-lt"/>
              </a:rPr>
              <a:t/>
            </a:r>
            <a:br>
              <a:rPr lang="es-EC" sz="1600" b="1" dirty="0">
                <a:solidFill>
                  <a:schemeClr val="accent2">
                    <a:lumMod val="75000"/>
                  </a:schemeClr>
                </a:solidFill>
                <a:latin typeface="+mj-lt"/>
              </a:rPr>
            </a:br>
            <a:r>
              <a:rPr lang="es-EC" sz="1600" b="1" dirty="0" smtClean="0">
                <a:solidFill>
                  <a:schemeClr val="accent2">
                    <a:lumMod val="75000"/>
                  </a:schemeClr>
                </a:solidFill>
                <a:latin typeface="+mj-lt"/>
              </a:rPr>
              <a:t>1.2. Indique el número de personal con el cual contó  la jefatura, dirección, coordinación o EP para gestionar la competencia en el año 2018?</a:t>
            </a:r>
            <a:r>
              <a:rPr lang="es-EC" sz="1400" dirty="0" smtClean="0">
                <a:latin typeface="+mj-lt"/>
              </a:rPr>
              <a:t/>
            </a:r>
            <a:br>
              <a:rPr lang="es-EC" sz="1400" dirty="0" smtClean="0">
                <a:latin typeface="+mj-lt"/>
              </a:rPr>
            </a:br>
            <a:endParaRPr lang="es-ES_tradnl"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341630" y="1585873"/>
            <a:ext cx="4794250" cy="160043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400" b="1" dirty="0"/>
              <a:t>OBJETIVO:</a:t>
            </a:r>
          </a:p>
          <a:p>
            <a:r>
              <a:rPr lang="es-EC" sz="1400" dirty="0"/>
              <a:t>Conocer el número e instrucción del personal con el que cuenta el departamento o unidad ambiental para las actividades propias de la competencia ambiental, </a:t>
            </a:r>
            <a:r>
              <a:rPr lang="es-EC" sz="1400" dirty="0" smtClean="0"/>
              <a:t> el </a:t>
            </a:r>
            <a:r>
              <a:rPr lang="es-EC" sz="1400" dirty="0"/>
              <a:t>cual ayudará al  desarrollo de procesos de formación ambiental más efectivos a largo plazo.</a:t>
            </a:r>
          </a:p>
        </p:txBody>
      </p:sp>
      <p:sp>
        <p:nvSpPr>
          <p:cNvPr id="8" name="7 CuadroTexto"/>
          <p:cNvSpPr txBox="1"/>
          <p:nvPr/>
        </p:nvSpPr>
        <p:spPr>
          <a:xfrm>
            <a:off x="326390" y="3812798"/>
            <a:ext cx="11454130" cy="212365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smtClean="0"/>
              <a:t>INSTRUCCIONES:</a:t>
            </a:r>
          </a:p>
          <a:p>
            <a:pPr lvl="0"/>
            <a:r>
              <a:rPr lang="es-EC" sz="1400" dirty="0"/>
              <a:t>Ingrese información en cada uno de los literales según corresponda, </a:t>
            </a:r>
            <a:r>
              <a:rPr lang="es-EC" sz="1400" b="1" i="1" dirty="0"/>
              <a:t>se debe tomar en cuenta</a:t>
            </a:r>
            <a:r>
              <a:rPr lang="es-EC" sz="1400" dirty="0"/>
              <a:t> que la información registrada en la pregunta </a:t>
            </a:r>
            <a:r>
              <a:rPr lang="es-EC" sz="1400" b="1" dirty="0" smtClean="0"/>
              <a:t>1.2.1</a:t>
            </a:r>
            <a:r>
              <a:rPr lang="es-EC" sz="1400" dirty="0" smtClean="0"/>
              <a:t> </a:t>
            </a:r>
            <a:r>
              <a:rPr lang="es-EC" sz="1400" dirty="0"/>
              <a:t>y </a:t>
            </a:r>
            <a:r>
              <a:rPr lang="es-EC" sz="1400" b="1" dirty="0"/>
              <a:t>1.2.2</a:t>
            </a:r>
            <a:r>
              <a:rPr lang="es-EC" sz="1400" dirty="0"/>
              <a:t>  se visualizará en la pregunta </a:t>
            </a:r>
            <a:r>
              <a:rPr lang="es-EC" sz="1400" b="1" dirty="0"/>
              <a:t>1.2.3,</a:t>
            </a:r>
            <a:r>
              <a:rPr lang="es-EC" sz="1400" dirty="0"/>
              <a:t> debido a que el sistema suma automáticamente este registro; por lo que este total debe ser desagregado en la información que se  registrará en las preguntas siguientes  desde la </a:t>
            </a:r>
            <a:r>
              <a:rPr lang="es-EC" sz="1400" b="1" dirty="0"/>
              <a:t>1.2.4</a:t>
            </a:r>
            <a:r>
              <a:rPr lang="es-EC" sz="1400" dirty="0"/>
              <a:t> a la </a:t>
            </a:r>
            <a:r>
              <a:rPr lang="es-EC" sz="1400" b="1" dirty="0"/>
              <a:t>1.2.8</a:t>
            </a:r>
            <a:r>
              <a:rPr lang="es-EC" sz="1400" dirty="0"/>
              <a:t>, según corresponda.</a:t>
            </a:r>
          </a:p>
          <a:p>
            <a:pPr lvl="0"/>
            <a:r>
              <a:rPr lang="es-EC" sz="1400" dirty="0"/>
              <a:t>En el caso de que la respuesta sea </a:t>
            </a:r>
            <a:r>
              <a:rPr lang="es-EC" sz="1400" b="1" i="1" dirty="0"/>
              <a:t>literal e. Otro… Especifique</a:t>
            </a:r>
            <a:r>
              <a:rPr lang="es-EC" sz="1400" dirty="0"/>
              <a:t>; describa los cargos/ perfiles.</a:t>
            </a:r>
          </a:p>
          <a:p>
            <a:pPr lvl="0"/>
            <a:r>
              <a:rPr lang="es-EC" sz="1400" dirty="0"/>
              <a:t>Además tome en cuenta que si cualquiera de las preguntas </a:t>
            </a:r>
            <a:r>
              <a:rPr lang="es-EC" sz="1400" b="1" dirty="0"/>
              <a:t>no aplica</a:t>
            </a:r>
            <a:r>
              <a:rPr lang="es-EC" sz="1400" dirty="0"/>
              <a:t> a su dirección, coordinación, jefatura etc. se  debe dejar en blanco el casillero.</a:t>
            </a:r>
          </a:p>
          <a:p>
            <a:endParaRPr lang="es-EC" sz="1600" dirty="0"/>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6214" y="1057694"/>
            <a:ext cx="6472853" cy="2645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1387305" cy="414116"/>
          </a:xfrm>
        </p:spPr>
        <p:txBody>
          <a:bodyPr/>
          <a:lstStyle/>
          <a:p>
            <a:pPr lvl="1" algn="l" rtl="0">
              <a:lnSpc>
                <a:spcPct val="90000"/>
              </a:lnSpc>
              <a:spcBef>
                <a:spcPct val="0"/>
              </a:spcBef>
            </a:pPr>
            <a:r>
              <a:rPr lang="es-EC" b="1" dirty="0" smtClean="0">
                <a:solidFill>
                  <a:schemeClr val="accent2">
                    <a:lumMod val="75000"/>
                  </a:schemeClr>
                </a:solidFill>
                <a:latin typeface="+mj-lt"/>
              </a:rPr>
              <a:t/>
            </a:r>
            <a:br>
              <a:rPr lang="es-EC" b="1" dirty="0" smtClean="0">
                <a:solidFill>
                  <a:schemeClr val="accent2">
                    <a:lumMod val="75000"/>
                  </a:schemeClr>
                </a:solidFill>
                <a:latin typeface="+mj-lt"/>
              </a:rPr>
            </a:br>
            <a:r>
              <a:rPr lang="es-EC" b="1" dirty="0">
                <a:solidFill>
                  <a:schemeClr val="accent2">
                    <a:lumMod val="75000"/>
                  </a:schemeClr>
                </a:solidFill>
                <a:latin typeface="+mj-lt"/>
              </a:rPr>
              <a:t/>
            </a:r>
            <a:br>
              <a:rPr lang="es-EC" b="1" dirty="0">
                <a:solidFill>
                  <a:schemeClr val="accent2">
                    <a:lumMod val="75000"/>
                  </a:schemeClr>
                </a:solidFill>
                <a:latin typeface="+mj-lt"/>
              </a:rPr>
            </a:br>
            <a:r>
              <a:rPr lang="es-EC" b="1" dirty="0" smtClean="0">
                <a:solidFill>
                  <a:schemeClr val="accent2">
                    <a:lumMod val="75000"/>
                  </a:schemeClr>
                </a:solidFill>
                <a:latin typeface="+mj-lt"/>
              </a:rPr>
              <a:t/>
            </a:r>
            <a:br>
              <a:rPr lang="es-EC" b="1" dirty="0" smtClean="0">
                <a:solidFill>
                  <a:schemeClr val="accent2">
                    <a:lumMod val="75000"/>
                  </a:schemeClr>
                </a:solidFill>
                <a:latin typeface="+mj-lt"/>
              </a:rPr>
            </a:br>
            <a:r>
              <a:rPr lang="es-EC" b="1" dirty="0" smtClean="0">
                <a:solidFill>
                  <a:schemeClr val="accent2">
                    <a:lumMod val="75000"/>
                  </a:schemeClr>
                </a:solidFill>
                <a:latin typeface="+mj-lt"/>
              </a:rPr>
              <a:t>1.3. La Provincia además de las áreas consideradas en el SNAP, contó  con otras áreas naturales y  forestales administradas por el GAD Provincial?</a:t>
            </a:r>
            <a:r>
              <a:rPr lang="es-EC" sz="1600" dirty="0" smtClean="0">
                <a:latin typeface="+mj-lt"/>
              </a:rPr>
              <a:t/>
            </a:r>
            <a:br>
              <a:rPr lang="es-EC" sz="1600" dirty="0" smtClean="0">
                <a:latin typeface="+mj-lt"/>
              </a:rPr>
            </a:br>
            <a:endParaRPr lang="es-ES_tradnl" sz="2000"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463550" y="3521353"/>
            <a:ext cx="4794250" cy="1815882"/>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a:t>
            </a:r>
          </a:p>
          <a:p>
            <a:r>
              <a:rPr lang="es-EC" sz="1600" dirty="0"/>
              <a:t>Conocer la superficie del territorio provincial ocupado por áreas naturales, forestales y las áreas que presentan  aptitud forestal y que estén administradas por el GAD, excluyendo las áreas consideradas en el Sistema Nacional de Áreas Protegidas (SNAP).</a:t>
            </a:r>
          </a:p>
        </p:txBody>
      </p:sp>
      <p:sp>
        <p:nvSpPr>
          <p:cNvPr id="9" name="8 CuadroTexto"/>
          <p:cNvSpPr txBox="1"/>
          <p:nvPr/>
        </p:nvSpPr>
        <p:spPr>
          <a:xfrm>
            <a:off x="5608320" y="3285252"/>
            <a:ext cx="6147945" cy="286232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2000" b="1" dirty="0" smtClean="0"/>
              <a:t>INSTRUCCIONES:</a:t>
            </a:r>
          </a:p>
          <a:p>
            <a:pPr marL="285750" lvl="0" indent="-285750">
              <a:buFont typeface="Wingdings" panose="05000000000000000000" pitchFamily="2" charset="2"/>
              <a:buChar char="ü"/>
            </a:pPr>
            <a:r>
              <a:rPr lang="es-EC" sz="1600" dirty="0"/>
              <a:t>Seleccione una sola respuesta, </a:t>
            </a:r>
            <a:r>
              <a:rPr lang="es-EC" sz="1600" b="1" dirty="0"/>
              <a:t>SI/NO</a:t>
            </a:r>
            <a:r>
              <a:rPr lang="es-EC" sz="1600" dirty="0"/>
              <a:t>, en cada una de los literales.</a:t>
            </a:r>
          </a:p>
          <a:p>
            <a:pPr marL="285750" lvl="0" indent="-285750">
              <a:buFont typeface="Wingdings" panose="05000000000000000000" pitchFamily="2" charset="2"/>
              <a:buChar char="ü"/>
            </a:pPr>
            <a:r>
              <a:rPr lang="es-EC" sz="1600" dirty="0"/>
              <a:t>Si la respuesta es </a:t>
            </a:r>
            <a:r>
              <a:rPr lang="es-EC" sz="1600" b="1" dirty="0"/>
              <a:t>SI</a:t>
            </a:r>
            <a:r>
              <a:rPr lang="es-EC" sz="1600" dirty="0"/>
              <a:t>, continúe con la siguiente pregunta.</a:t>
            </a:r>
          </a:p>
          <a:p>
            <a:pPr marL="285750" lvl="0" indent="-285750">
              <a:buFont typeface="Wingdings" panose="05000000000000000000" pitchFamily="2" charset="2"/>
              <a:buChar char="ü"/>
            </a:pPr>
            <a:r>
              <a:rPr lang="es-EC" sz="1600" dirty="0"/>
              <a:t>Si la respuesta es </a:t>
            </a:r>
            <a:r>
              <a:rPr lang="es-EC" sz="1600" b="1" dirty="0"/>
              <a:t>NO</a:t>
            </a:r>
            <a:r>
              <a:rPr lang="es-EC" sz="1600" dirty="0"/>
              <a:t>, continúe con el siguiente literal.</a:t>
            </a:r>
          </a:p>
          <a:p>
            <a:pPr marL="285750" lvl="0" indent="-285750">
              <a:buFont typeface="Wingdings" panose="05000000000000000000" pitchFamily="2" charset="2"/>
              <a:buChar char="ü"/>
            </a:pPr>
            <a:r>
              <a:rPr lang="es-EC" sz="1600" dirty="0"/>
              <a:t>Tomar en cuenta que la información registrada en la pregunta </a:t>
            </a:r>
            <a:r>
              <a:rPr lang="es-EC" sz="1600" b="1" dirty="0"/>
              <a:t>1.3.2</a:t>
            </a:r>
            <a:r>
              <a:rPr lang="es-EC" sz="1600" dirty="0"/>
              <a:t> y </a:t>
            </a:r>
            <a:r>
              <a:rPr lang="es-EC" sz="1600" b="1" dirty="0"/>
              <a:t>1.3.3</a:t>
            </a:r>
            <a:r>
              <a:rPr lang="es-EC" sz="1600" dirty="0"/>
              <a:t>  se visualizará en la pregunta </a:t>
            </a:r>
            <a:r>
              <a:rPr lang="es-EC" sz="1600" b="1" dirty="0"/>
              <a:t>1.3.1 Total Ha,</a:t>
            </a:r>
            <a:r>
              <a:rPr lang="es-EC" sz="1600" dirty="0"/>
              <a:t> debido a que el sistema suma automáticamente este registro.</a:t>
            </a:r>
          </a:p>
          <a:p>
            <a:pPr marL="285750" lvl="0" indent="-285750">
              <a:buFont typeface="Wingdings" panose="05000000000000000000" pitchFamily="2" charset="2"/>
              <a:buChar char="ü"/>
            </a:pPr>
            <a:r>
              <a:rPr lang="es-EC" sz="1600" dirty="0"/>
              <a:t>Para el </a:t>
            </a:r>
            <a:r>
              <a:rPr lang="es-EC" sz="1600" b="1" dirty="0"/>
              <a:t>literal c.</a:t>
            </a:r>
            <a:r>
              <a:rPr lang="es-EC" sz="1600" dirty="0"/>
              <a:t> si la pregunta es positiva </a:t>
            </a:r>
            <a:r>
              <a:rPr lang="es-EC" sz="1600" b="1" dirty="0"/>
              <a:t>SI, </a:t>
            </a:r>
            <a:r>
              <a:rPr lang="es-EC" sz="1600" dirty="0"/>
              <a:t>únicamente debe registrar información en la  </a:t>
            </a:r>
            <a:r>
              <a:rPr lang="es-EC" sz="1600" b="1" i="1" dirty="0"/>
              <a:t>1.3.1 Total Ha</a:t>
            </a:r>
            <a:r>
              <a:rPr lang="es-EC" sz="1600" b="1" dirty="0"/>
              <a:t>.</a:t>
            </a:r>
            <a:r>
              <a:rPr lang="es-EC" sz="1600" dirty="0"/>
              <a:t> </a:t>
            </a:r>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341630" y="1371600"/>
            <a:ext cx="11469368" cy="1898411"/>
          </a:xfrm>
          <a:prstGeom prst="rect">
            <a:avLst/>
          </a:prstGeom>
        </p:spPr>
      </p:pic>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1341585" cy="414116"/>
          </a:xfrm>
        </p:spPr>
        <p:txBody>
          <a:bodyPr/>
          <a:lstStyle/>
          <a:p>
            <a:pPr lvl="1" algn="l" rtl="0">
              <a:lnSpc>
                <a:spcPct val="90000"/>
              </a:lnSpc>
              <a:spcBef>
                <a:spcPct val="0"/>
              </a:spcBef>
            </a:pPr>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a:solidFill>
                  <a:schemeClr val="accent2">
                    <a:lumMod val="75000"/>
                  </a:schemeClr>
                </a:solidFill>
                <a:latin typeface="+mj-lt"/>
              </a:rPr>
              <a:t/>
            </a:r>
            <a:br>
              <a:rPr lang="es-EC" sz="1600" b="1" dirty="0">
                <a:solidFill>
                  <a:schemeClr val="accent2">
                    <a:lumMod val="75000"/>
                  </a:schemeClr>
                </a:solidFill>
                <a:latin typeface="+mj-lt"/>
              </a:rPr>
            </a:br>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1.4. ¿El GAD Provincial se encontró acreditado  como Autoridad Ambiental de Aplicación Responsable (</a:t>
            </a:r>
            <a:r>
              <a:rPr lang="es-EC" sz="1600" b="1" dirty="0" err="1" smtClean="0">
                <a:solidFill>
                  <a:schemeClr val="accent2">
                    <a:lumMod val="75000"/>
                  </a:schemeClr>
                </a:solidFill>
                <a:latin typeface="+mj-lt"/>
              </a:rPr>
              <a:t>AAAr</a:t>
            </a:r>
            <a:r>
              <a:rPr lang="es-EC" sz="1600" b="1" dirty="0" smtClean="0">
                <a:solidFill>
                  <a:schemeClr val="accent2">
                    <a:lumMod val="75000"/>
                  </a:schemeClr>
                </a:solidFill>
                <a:latin typeface="+mj-lt"/>
              </a:rPr>
              <a:t>) en el año 2018?</a:t>
            </a:r>
            <a:r>
              <a:rPr lang="es-EC" sz="1400" dirty="0" smtClean="0">
                <a:latin typeface="+mj-lt"/>
              </a:rPr>
              <a:t/>
            </a:r>
            <a:br>
              <a:rPr lang="es-EC" sz="1400" dirty="0" smtClean="0">
                <a:latin typeface="+mj-lt"/>
              </a:rPr>
            </a:br>
            <a:endParaRPr lang="es-ES_tradnl"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463550" y="3521353"/>
            <a:ext cx="4794250" cy="1569660"/>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a:t>
            </a:r>
            <a:r>
              <a:rPr lang="es-EC" sz="1600" dirty="0"/>
              <a:t> Conocer  cuántos  GAD  provinciales, están acreditados  como  autoridades  ambientales de aplicación responsable (AAAR), lo cual le permitirá cumplir con la competencia de Gestión Ambiental.</a:t>
            </a:r>
          </a:p>
        </p:txBody>
      </p:sp>
      <p:pic>
        <p:nvPicPr>
          <p:cNvPr id="8" name="7 Imagen"/>
          <p:cNvPicPr/>
          <p:nvPr/>
        </p:nvPicPr>
        <p:blipFill>
          <a:blip r:embed="rId2">
            <a:extLst>
              <a:ext uri="{28A0092B-C50C-407E-A947-70E740481C1C}">
                <a14:useLocalDpi xmlns:a14="http://schemas.microsoft.com/office/drawing/2010/main" val="0"/>
              </a:ext>
            </a:extLst>
          </a:blip>
          <a:stretch>
            <a:fillRect/>
          </a:stretch>
        </p:blipFill>
        <p:spPr>
          <a:xfrm>
            <a:off x="1234440" y="1847859"/>
            <a:ext cx="9311640" cy="849621"/>
          </a:xfrm>
          <a:prstGeom prst="rect">
            <a:avLst/>
          </a:prstGeom>
        </p:spPr>
      </p:pic>
      <p:sp>
        <p:nvSpPr>
          <p:cNvPr id="9" name="8 CuadroTexto"/>
          <p:cNvSpPr txBox="1"/>
          <p:nvPr/>
        </p:nvSpPr>
        <p:spPr>
          <a:xfrm>
            <a:off x="5623559" y="3363158"/>
            <a:ext cx="6225539" cy="2092881"/>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smtClean="0"/>
              <a:t>INSTRUCCIONES:</a:t>
            </a:r>
          </a:p>
          <a:p>
            <a:pPr marL="285750" lvl="0" indent="-285750">
              <a:buFont typeface="Arial" panose="020B0604020202020204" pitchFamily="34" charset="0"/>
              <a:buChar char="•"/>
            </a:pPr>
            <a:r>
              <a:rPr lang="es-EC" sz="1600" dirty="0"/>
              <a:t>Seleccione una sola respuesta, </a:t>
            </a:r>
            <a:r>
              <a:rPr lang="es-EC" sz="1600" b="1" dirty="0"/>
              <a:t>SI/NO</a:t>
            </a:r>
            <a:endParaRPr lang="es-EC" sz="1600" dirty="0"/>
          </a:p>
          <a:p>
            <a:pPr marL="285750" lvl="0" indent="-285750">
              <a:buFont typeface="Arial" panose="020B0604020202020204" pitchFamily="34" charset="0"/>
              <a:buChar char="•"/>
            </a:pPr>
            <a:r>
              <a:rPr lang="es-EC" sz="1600" dirty="0"/>
              <a:t>Si la respuesta es </a:t>
            </a:r>
            <a:r>
              <a:rPr lang="es-EC" sz="1600" b="1" dirty="0"/>
              <a:t>SI</a:t>
            </a:r>
            <a:r>
              <a:rPr lang="es-EC" sz="1600" dirty="0"/>
              <a:t>, continúe con la siguiente pregunta</a:t>
            </a:r>
          </a:p>
          <a:p>
            <a:pPr marL="285750" lvl="0" indent="-285750">
              <a:buFont typeface="Arial" panose="020B0604020202020204" pitchFamily="34" charset="0"/>
              <a:buChar char="•"/>
            </a:pPr>
            <a:r>
              <a:rPr lang="es-EC" sz="1600" dirty="0"/>
              <a:t>Si la respuesta es </a:t>
            </a:r>
            <a:r>
              <a:rPr lang="es-EC" sz="1600" b="1" dirty="0"/>
              <a:t>NO</a:t>
            </a:r>
            <a:r>
              <a:rPr lang="es-EC" sz="1600" dirty="0"/>
              <a:t>, pase a la pregunta 1.8, el sistema le direccionará automáticamente.</a:t>
            </a:r>
          </a:p>
          <a:p>
            <a:r>
              <a:rPr lang="es-EC" sz="1600" b="1" dirty="0"/>
              <a:t>*</a:t>
            </a:r>
            <a:r>
              <a:rPr lang="es-EC" sz="1600" i="1" dirty="0"/>
              <a:t>Recuerde que el periodo de referencia de información es del año </a:t>
            </a:r>
            <a:r>
              <a:rPr lang="es-EC" sz="1600" i="1" dirty="0" smtClean="0"/>
              <a:t>2018.</a:t>
            </a:r>
            <a:endParaRPr lang="es-EC" sz="1600" dirty="0"/>
          </a:p>
          <a:p>
            <a:endParaRPr lang="es-EC" sz="1600" dirty="0"/>
          </a:p>
        </p:txBody>
      </p:sp>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lvl="1" algn="l" rtl="0">
              <a:lnSpc>
                <a:spcPct val="90000"/>
              </a:lnSpc>
              <a:spcBef>
                <a:spcPct val="0"/>
              </a:spcBef>
            </a:pPr>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a:solidFill>
                  <a:schemeClr val="accent2">
                    <a:lumMod val="75000"/>
                  </a:schemeClr>
                </a:solidFill>
                <a:latin typeface="+mj-lt"/>
              </a:rPr>
              <a:t/>
            </a:r>
            <a:br>
              <a:rPr lang="es-EC" sz="1600" b="1" dirty="0">
                <a:solidFill>
                  <a:schemeClr val="accent2">
                    <a:lumMod val="75000"/>
                  </a:schemeClr>
                </a:solidFill>
                <a:latin typeface="+mj-lt"/>
              </a:rPr>
            </a:br>
            <a:r>
              <a:rPr lang="es-EC" sz="1600" b="1" dirty="0" smtClean="0">
                <a:solidFill>
                  <a:schemeClr val="accent2">
                    <a:lumMod val="75000"/>
                  </a:schemeClr>
                </a:solidFill>
                <a:latin typeface="+mj-lt"/>
              </a:rPr>
              <a:t>1.5 Indique el mes y año en el que el GAD obtuvo la acreditación de </a:t>
            </a:r>
            <a:r>
              <a:rPr lang="es-EC" sz="1600" b="1" dirty="0" err="1" smtClean="0">
                <a:solidFill>
                  <a:schemeClr val="accent2">
                    <a:lumMod val="75000"/>
                  </a:schemeClr>
                </a:solidFill>
                <a:latin typeface="+mj-lt"/>
              </a:rPr>
              <a:t>AAAr</a:t>
            </a:r>
            <a:r>
              <a:rPr lang="es-EC" sz="1600" b="1" dirty="0" smtClean="0">
                <a:solidFill>
                  <a:schemeClr val="accent2">
                    <a:lumMod val="75000"/>
                  </a:schemeClr>
                </a:solidFill>
                <a:latin typeface="+mj-lt"/>
              </a:rPr>
              <a:t>?</a:t>
            </a:r>
            <a:r>
              <a:rPr lang="es-EC" sz="1600" dirty="0" smtClean="0">
                <a:latin typeface="+mj-lt"/>
              </a:rPr>
              <a:t/>
            </a:r>
            <a:br>
              <a:rPr lang="es-EC" sz="1600" dirty="0" smtClean="0">
                <a:latin typeface="+mj-lt"/>
              </a:rPr>
            </a:br>
            <a:endParaRPr lang="es-ES_tradnl" sz="2000"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7330440" y="1116928"/>
            <a:ext cx="4404360" cy="4430431"/>
          </a:xfrm>
          <a:prstGeom prst="rect">
            <a:avLst/>
          </a:prstGeom>
          <a:noFill/>
          <a:ln>
            <a:noFill/>
          </a:ln>
        </p:spPr>
      </p:pic>
      <p:sp>
        <p:nvSpPr>
          <p:cNvPr id="8" name="7 CuadroTexto"/>
          <p:cNvSpPr txBox="1"/>
          <p:nvPr/>
        </p:nvSpPr>
        <p:spPr>
          <a:xfrm>
            <a:off x="423695" y="1525150"/>
            <a:ext cx="4794250"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 </a:t>
            </a:r>
            <a:r>
              <a:rPr lang="es-EC" sz="1600" dirty="0"/>
              <a:t>Conocer  el  mes  y  año  en el que el  GAD  provincial,  obtuvo  la  acreditación  de  Autoridad  de Aplicación Responsable </a:t>
            </a:r>
            <a:r>
              <a:rPr lang="es-EC" sz="1600" dirty="0" err="1"/>
              <a:t>AAAr</a:t>
            </a:r>
            <a:r>
              <a:rPr lang="es-EC" sz="1600" dirty="0"/>
              <a:t>.</a:t>
            </a:r>
            <a:endParaRPr lang="es-EC" sz="1600" b="1" dirty="0"/>
          </a:p>
        </p:txBody>
      </p:sp>
      <p:sp>
        <p:nvSpPr>
          <p:cNvPr id="9" name="8 CuadroTexto"/>
          <p:cNvSpPr txBox="1"/>
          <p:nvPr/>
        </p:nvSpPr>
        <p:spPr>
          <a:xfrm>
            <a:off x="472427" y="3046377"/>
            <a:ext cx="6225539" cy="2831544"/>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a:t>INSTRUCCIONES:</a:t>
            </a:r>
          </a:p>
          <a:p>
            <a:r>
              <a:rPr lang="es-EC" b="1" dirty="0"/>
              <a:t>Instrucciones:</a:t>
            </a:r>
            <a:endParaRPr lang="es-EC" dirty="0"/>
          </a:p>
          <a:p>
            <a:pPr marL="285750" lvl="0" indent="-285750">
              <a:buFont typeface="Arial" panose="020B0604020202020204" pitchFamily="34" charset="0"/>
              <a:buChar char="•"/>
            </a:pPr>
            <a:r>
              <a:rPr lang="es-EC" dirty="0"/>
              <a:t>Seleccione el mes en el que el GAD obtuvo la acreditación, luego debe registrar el año.</a:t>
            </a:r>
          </a:p>
          <a:p>
            <a:pPr marL="285750" lvl="0" indent="-285750">
              <a:buFont typeface="Arial" panose="020B0604020202020204" pitchFamily="34" charset="0"/>
              <a:buChar char="•"/>
            </a:pPr>
            <a:r>
              <a:rPr lang="es-EC" dirty="0"/>
              <a:t>Tomar en cuenta que el periodo de información solicitada es del </a:t>
            </a:r>
            <a:r>
              <a:rPr lang="es-EC" b="1" dirty="0"/>
              <a:t>año </a:t>
            </a:r>
            <a:r>
              <a:rPr lang="es-EC" b="1" dirty="0" smtClean="0"/>
              <a:t>2018,</a:t>
            </a:r>
            <a:r>
              <a:rPr lang="es-EC" dirty="0" smtClean="0"/>
              <a:t> </a:t>
            </a:r>
            <a:r>
              <a:rPr lang="es-EC" dirty="0"/>
              <a:t>por lo que el año a registrarse debe ser igual o anterior a </a:t>
            </a:r>
            <a:r>
              <a:rPr lang="es-EC" dirty="0" smtClean="0"/>
              <a:t>2018, </a:t>
            </a:r>
            <a:r>
              <a:rPr lang="es-EC" dirty="0"/>
              <a:t>si la acreditación la obtuvo en este año 2018 regrese a la pregunta 1.4 y seleccione la opción </a:t>
            </a:r>
            <a:r>
              <a:rPr lang="es-EC" b="1" dirty="0"/>
              <a:t>NO</a:t>
            </a:r>
            <a:r>
              <a:rPr lang="es-EC" dirty="0"/>
              <a:t>.</a:t>
            </a:r>
          </a:p>
          <a:p>
            <a:endParaRPr lang="es-EC" sz="1600" dirty="0"/>
          </a:p>
        </p:txBody>
      </p:sp>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77613"/>
            <a:ext cx="10990094" cy="414116"/>
          </a:xfrm>
        </p:spPr>
        <p:txBody>
          <a:bodyPr/>
          <a:lstStyle/>
          <a:p>
            <a:pPr lvl="1" algn="l" rtl="0">
              <a:lnSpc>
                <a:spcPct val="90000"/>
              </a:lnSpc>
              <a:spcBef>
                <a:spcPct val="0"/>
              </a:spcBef>
            </a:pPr>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1.5.1. El GAD ha suscrito con el MAE el convenio de gestión concurrente de competencias exclusivas de calidad ambiental en el 2018?</a:t>
            </a:r>
            <a:r>
              <a:rPr lang="es-EC" sz="1600" dirty="0" smtClean="0">
                <a:latin typeface="+mj-lt"/>
              </a:rPr>
              <a:t/>
            </a:r>
            <a:br>
              <a:rPr lang="es-EC" sz="1600" dirty="0" smtClean="0">
                <a:latin typeface="+mj-lt"/>
              </a:rPr>
            </a:br>
            <a:endParaRPr lang="es-ES_tradnl" sz="2000"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502480" y="3364247"/>
            <a:ext cx="11280547"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smtClean="0"/>
              <a:t>OBJETIVO: </a:t>
            </a:r>
            <a:r>
              <a:rPr lang="es-EC" sz="1600" dirty="0" smtClean="0"/>
              <a:t>Conocer </a:t>
            </a:r>
            <a:r>
              <a:rPr lang="es-EC" sz="1600" dirty="0"/>
              <a:t>cuántos GAD han suscrito el  “Convenio de autorización de gestión concurrente de competencias exclusivas de calidad ambiental” entre el Ministerio del Ambiente y los Gobiernos Autónomos Descentralizados Provinciales del Ecuador. Este convenio tiene por objetivo de entregar las competencias sobre regularización, control y seguimiento ambiental de las prefecturas. </a:t>
            </a:r>
          </a:p>
          <a:p>
            <a:endParaRPr lang="es-EC" sz="1600" dirty="0"/>
          </a:p>
        </p:txBody>
      </p:sp>
      <p:sp>
        <p:nvSpPr>
          <p:cNvPr id="9" name="8 CuadroTexto"/>
          <p:cNvSpPr txBox="1"/>
          <p:nvPr/>
        </p:nvSpPr>
        <p:spPr>
          <a:xfrm>
            <a:off x="423695" y="4768618"/>
            <a:ext cx="11359333" cy="144655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a:t>INSTRUCCIONES:</a:t>
            </a:r>
          </a:p>
          <a:p>
            <a:r>
              <a:rPr lang="es-EC" b="1" dirty="0"/>
              <a:t>Instrucciones:</a:t>
            </a:r>
            <a:endParaRPr lang="es-EC" dirty="0"/>
          </a:p>
          <a:p>
            <a:pPr marL="285750" lvl="0" indent="-285750" algn="just">
              <a:buFont typeface="Arial" panose="020B0604020202020204" pitchFamily="34" charset="0"/>
              <a:buChar char="•"/>
            </a:pPr>
            <a:r>
              <a:rPr lang="es-ES_tradnl" dirty="0"/>
              <a:t>Seleccione una sola respuesta, </a:t>
            </a:r>
            <a:r>
              <a:rPr lang="es-ES_tradnl" b="1" dirty="0"/>
              <a:t>SI/NO</a:t>
            </a:r>
            <a:endParaRPr lang="es-EC" dirty="0"/>
          </a:p>
          <a:p>
            <a:pPr marL="285750" lvl="0" indent="-285750" algn="just">
              <a:buFont typeface="Arial" panose="020B0604020202020204" pitchFamily="34" charset="0"/>
              <a:buChar char="•"/>
            </a:pPr>
            <a:r>
              <a:rPr lang="es-ES_tradnl" dirty="0"/>
              <a:t>Si la respuesta es </a:t>
            </a:r>
            <a:r>
              <a:rPr lang="es-ES_tradnl" b="1" dirty="0"/>
              <a:t>SI</a:t>
            </a:r>
            <a:r>
              <a:rPr lang="es-ES_tradnl" dirty="0"/>
              <a:t>, continúe con la siguiente pregunta.</a:t>
            </a:r>
            <a:endParaRPr lang="es-EC" dirty="0"/>
          </a:p>
          <a:p>
            <a:endParaRPr lang="es-EC" sz="16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694" y="1547632"/>
            <a:ext cx="11311986" cy="1774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526060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9543265"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a:solidFill>
                  <a:schemeClr val="accent2">
                    <a:lumMod val="75000"/>
                  </a:schemeClr>
                </a:solidFill>
                <a:latin typeface="+mj-lt"/>
              </a:rPr>
              <a:t/>
            </a:r>
            <a:br>
              <a:rPr lang="es-EC" sz="1600" b="1" dirty="0">
                <a:solidFill>
                  <a:schemeClr val="accent2">
                    <a:lumMod val="75000"/>
                  </a:schemeClr>
                </a:solidFill>
                <a:latin typeface="+mj-lt"/>
              </a:rPr>
            </a:br>
            <a:r>
              <a:rPr lang="es-EC" sz="1600" b="1" dirty="0" smtClean="0">
                <a:solidFill>
                  <a:schemeClr val="accent2">
                    <a:lumMod val="75000"/>
                  </a:schemeClr>
                </a:solidFill>
                <a:latin typeface="+mj-lt"/>
              </a:rPr>
              <a:t>1.6 El GAD Provincial  a través del SUIA cuantos  permisos ambientales  emitió en el año 2018?</a:t>
            </a:r>
            <a:endParaRPr lang="es-EC" sz="1400"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23695" y="1586110"/>
            <a:ext cx="4794250"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a:t>
            </a:r>
            <a:r>
              <a:rPr lang="es-EC" sz="1600" b="1" dirty="0"/>
              <a:t> </a:t>
            </a:r>
            <a:r>
              <a:rPr lang="es-EC" sz="1600" dirty="0"/>
              <a:t>Conocer cuántos permisos ambientales ha emitido el GAD durante el año </a:t>
            </a:r>
            <a:r>
              <a:rPr lang="es-EC" sz="1600" dirty="0" smtClean="0"/>
              <a:t>2018. </a:t>
            </a:r>
            <a:endParaRPr lang="es-EC" sz="1600" dirty="0"/>
          </a:p>
        </p:txBody>
      </p:sp>
      <p:sp>
        <p:nvSpPr>
          <p:cNvPr id="9" name="8 CuadroTexto"/>
          <p:cNvSpPr txBox="1"/>
          <p:nvPr/>
        </p:nvSpPr>
        <p:spPr>
          <a:xfrm>
            <a:off x="423695" y="2570678"/>
            <a:ext cx="6225539" cy="393954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a:t>INSTRUCCIONES:</a:t>
            </a:r>
          </a:p>
          <a:p>
            <a:pPr algn="just"/>
            <a:r>
              <a:rPr lang="es-EC" dirty="0"/>
              <a:t>Si el GAD provincial cuenta con acreditación debe registrar esta pregunta de la siguiente manera:</a:t>
            </a:r>
          </a:p>
          <a:p>
            <a:pPr marL="285750" lvl="0" indent="-285750" algn="just">
              <a:buFont typeface="Arial" panose="020B0604020202020204" pitchFamily="34" charset="0"/>
              <a:buChar char="•"/>
            </a:pPr>
            <a:r>
              <a:rPr lang="es-EC" dirty="0"/>
              <a:t>Seleccione una sola respuesta </a:t>
            </a:r>
            <a:r>
              <a:rPr lang="es-EC" b="1" dirty="0"/>
              <a:t>SI/NO</a:t>
            </a:r>
            <a:r>
              <a:rPr lang="es-EC" dirty="0"/>
              <a:t> por cada uno de los literales.</a:t>
            </a:r>
          </a:p>
          <a:p>
            <a:pPr marL="285750" lvl="0" indent="-285750" algn="just">
              <a:buFont typeface="Arial" panose="020B0604020202020204" pitchFamily="34" charset="0"/>
              <a:buChar char="•"/>
            </a:pPr>
            <a:r>
              <a:rPr lang="es-EC" dirty="0"/>
              <a:t>Si la respuesta es </a:t>
            </a:r>
            <a:r>
              <a:rPr lang="es-EC" b="1" dirty="0"/>
              <a:t>SI</a:t>
            </a:r>
            <a:r>
              <a:rPr lang="es-EC" dirty="0"/>
              <a:t>, para el </a:t>
            </a:r>
            <a:r>
              <a:rPr lang="es-EC" b="1" dirty="0"/>
              <a:t>literal a</a:t>
            </a:r>
            <a:r>
              <a:rPr lang="es-EC" dirty="0"/>
              <a:t> y/o </a:t>
            </a:r>
            <a:r>
              <a:rPr lang="es-EC" b="1" dirty="0"/>
              <a:t>b</a:t>
            </a:r>
            <a:r>
              <a:rPr lang="es-EC" dirty="0"/>
              <a:t>, registre el número de permisos emitidos por el GAD en el 2016, en el campo Número.</a:t>
            </a:r>
          </a:p>
          <a:p>
            <a:pPr marL="285750" lvl="0" indent="-285750" algn="just">
              <a:buFont typeface="Arial" panose="020B0604020202020204" pitchFamily="34" charset="0"/>
              <a:buChar char="•"/>
            </a:pPr>
            <a:r>
              <a:rPr lang="es-EC" dirty="0"/>
              <a:t>Si la respuesta es SI, para el literal c, presionar el botón agregar registros y  proceder con la descripción de la licencia más el número de licencias otorgadas.</a:t>
            </a:r>
          </a:p>
          <a:p>
            <a:pPr marL="285750" lvl="0" indent="-285750" algn="just">
              <a:buFont typeface="Arial" panose="020B0604020202020204" pitchFamily="34" charset="0"/>
              <a:buChar char="•"/>
            </a:pPr>
            <a:endParaRPr lang="es-EC" dirty="0"/>
          </a:p>
          <a:p>
            <a:pPr algn="just"/>
            <a:endParaRPr lang="es-EC" sz="1600" dirty="0"/>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7193280" y="1597678"/>
            <a:ext cx="4353560" cy="1355210"/>
          </a:xfrm>
          <a:prstGeom prst="rect">
            <a:avLst/>
          </a:prstGeom>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3280" y="2865120"/>
            <a:ext cx="2025650" cy="67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11 Imagen"/>
          <p:cNvPicPr/>
          <p:nvPr/>
        </p:nvPicPr>
        <p:blipFill rotWithShape="1">
          <a:blip r:embed="rId4">
            <a:extLst>
              <a:ext uri="{28A0092B-C50C-407E-A947-70E740481C1C}">
                <a14:useLocalDpi xmlns:a14="http://schemas.microsoft.com/office/drawing/2010/main" val="0"/>
              </a:ext>
            </a:extLst>
          </a:blip>
          <a:srcRect l="-605" r="605"/>
          <a:stretch/>
        </p:blipFill>
        <p:spPr>
          <a:xfrm>
            <a:off x="7232333" y="3535681"/>
            <a:ext cx="4314507" cy="2311400"/>
          </a:xfrm>
          <a:prstGeom prst="rect">
            <a:avLst/>
          </a:prstGeom>
        </p:spPr>
      </p:pic>
    </p:spTree>
    <p:extLst>
      <p:ext uri="{BB962C8B-B14F-4D97-AF65-F5344CB8AC3E}">
        <p14:creationId xmlns:p14="http://schemas.microsoft.com/office/powerpoint/2010/main" val="17848495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1123146"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a:solidFill>
                  <a:schemeClr val="accent2">
                    <a:lumMod val="75000"/>
                  </a:schemeClr>
                </a:solidFill>
                <a:latin typeface="+mj-lt"/>
              </a:rPr>
              <a:t/>
            </a:r>
            <a:br>
              <a:rPr lang="es-EC" sz="1600" b="1" dirty="0">
                <a:solidFill>
                  <a:schemeClr val="accent2">
                    <a:lumMod val="75000"/>
                  </a:schemeClr>
                </a:solidFill>
                <a:latin typeface="+mj-lt"/>
              </a:rPr>
            </a:br>
            <a:r>
              <a:rPr lang="es-EC" sz="1600" b="1" dirty="0" smtClean="0">
                <a:solidFill>
                  <a:schemeClr val="accent2">
                    <a:lumMod val="75000"/>
                  </a:schemeClr>
                </a:solidFill>
                <a:latin typeface="+mj-lt"/>
              </a:rPr>
              <a:t>1.6.1  ¿El GAD Provincial ha realizado controles y/o seguimientos a los permisos ambientales en el año 2018?</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1.6.1.1  Visitas técnicas (inspecciones)</a:t>
            </a:r>
            <a:endParaRPr lang="es-EC" sz="1400"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70053" y="1509129"/>
            <a:ext cx="4794250"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b="1" dirty="0" smtClean="0"/>
              <a:t>: </a:t>
            </a:r>
            <a:r>
              <a:rPr lang="es-EC" sz="1600" dirty="0"/>
              <a:t>Visibilizar la gestión técnica y económica del componente de seguimiento y control ambiental que realizan los GAD</a:t>
            </a:r>
          </a:p>
          <a:p>
            <a:pPr algn="just"/>
            <a:endParaRPr lang="es-EC" sz="1600" dirty="0"/>
          </a:p>
        </p:txBody>
      </p:sp>
      <p:sp>
        <p:nvSpPr>
          <p:cNvPr id="9" name="8 CuadroTexto"/>
          <p:cNvSpPr txBox="1"/>
          <p:nvPr/>
        </p:nvSpPr>
        <p:spPr>
          <a:xfrm>
            <a:off x="370053" y="3127623"/>
            <a:ext cx="5370990" cy="1754326"/>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a:t>INSTRUCCIONES:</a:t>
            </a:r>
          </a:p>
          <a:p>
            <a:pPr marL="285750" lvl="0" indent="-285750" algn="just">
              <a:buFont typeface="Arial" panose="020B0604020202020204" pitchFamily="34" charset="0"/>
              <a:buChar char="•"/>
            </a:pPr>
            <a:r>
              <a:rPr lang="es-ES_tradnl" dirty="0"/>
              <a:t>Seleccione una sola respuesta </a:t>
            </a:r>
            <a:r>
              <a:rPr lang="es-ES_tradnl" b="1" dirty="0"/>
              <a:t>SI/NO </a:t>
            </a:r>
            <a:r>
              <a:rPr lang="es-ES_tradnl" dirty="0"/>
              <a:t>por cada uno de los literales</a:t>
            </a:r>
            <a:r>
              <a:rPr lang="es-ES_tradnl" b="1" dirty="0"/>
              <a:t>.</a:t>
            </a:r>
            <a:endParaRPr lang="es-EC" dirty="0"/>
          </a:p>
          <a:p>
            <a:pPr marL="285750" lvl="0" indent="-285750" algn="just">
              <a:buFont typeface="Arial" panose="020B0604020202020204" pitchFamily="34" charset="0"/>
              <a:buChar char="•"/>
            </a:pPr>
            <a:r>
              <a:rPr lang="es-ES_tradnl" dirty="0"/>
              <a:t>Si la respuesta es </a:t>
            </a:r>
            <a:r>
              <a:rPr lang="es-ES_tradnl" b="1" dirty="0"/>
              <a:t>SI,</a:t>
            </a:r>
            <a:r>
              <a:rPr lang="es-ES_tradnl" dirty="0"/>
              <a:t> registre el número de visitas técnicas en los literales </a:t>
            </a:r>
            <a:r>
              <a:rPr lang="es-ES_tradnl" b="1" dirty="0"/>
              <a:t>a</a:t>
            </a:r>
            <a:r>
              <a:rPr lang="es-ES_tradnl" dirty="0"/>
              <a:t> al </a:t>
            </a:r>
            <a:r>
              <a:rPr lang="es-ES_tradnl" b="1" dirty="0" smtClean="0"/>
              <a:t>j</a:t>
            </a:r>
            <a:r>
              <a:rPr lang="es-ES_tradnl" dirty="0" smtClean="0"/>
              <a:t>  </a:t>
            </a:r>
            <a:r>
              <a:rPr lang="es-ES_tradnl" dirty="0"/>
              <a:t>según corresponda.</a:t>
            </a:r>
            <a:endParaRPr lang="es-EC"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4492"/>
          <a:stretch/>
        </p:blipFill>
        <p:spPr bwMode="auto">
          <a:xfrm>
            <a:off x="5833641" y="1365813"/>
            <a:ext cx="6115663" cy="4352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70686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1525610"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1.6.2 ¿El GAD Provincial ha evaluado y emitido pronunciamiento a documentos administrativos de control y seguimiento ambiental en el año 2018?</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1.6.2.1 Documentos administrativos de control y seguimiento ambiental evaluados y con pronunciamiento</a:t>
            </a:r>
            <a:endParaRPr lang="es-EC" sz="1400" dirty="0">
              <a:latin typeface="+mj-lt"/>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2334" y="4315478"/>
            <a:ext cx="11606970"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b="1" dirty="0" smtClean="0"/>
              <a:t>: </a:t>
            </a:r>
            <a:r>
              <a:rPr lang="es-EC" sz="1600" dirty="0"/>
              <a:t>Conocer el trabajo que vienen realizando los GAD Provinciales en procesos de prevención, control y seguimiento de la contaminación </a:t>
            </a:r>
            <a:r>
              <a:rPr lang="es-EC" sz="1600" dirty="0" smtClean="0"/>
              <a:t>ambiental.</a:t>
            </a:r>
            <a:endParaRPr lang="es-EC" sz="1600" dirty="0"/>
          </a:p>
        </p:txBody>
      </p:sp>
      <p:sp>
        <p:nvSpPr>
          <p:cNvPr id="9" name="8 CuadroTexto"/>
          <p:cNvSpPr txBox="1"/>
          <p:nvPr/>
        </p:nvSpPr>
        <p:spPr>
          <a:xfrm>
            <a:off x="342332" y="5196193"/>
            <a:ext cx="11606972" cy="120032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a:t>INSTRUCCIONES:</a:t>
            </a:r>
          </a:p>
          <a:p>
            <a:pPr marL="285750" lvl="0" indent="-285750">
              <a:buFont typeface="Arial" panose="020B0604020202020204" pitchFamily="34" charset="0"/>
              <a:buChar char="•"/>
            </a:pPr>
            <a:r>
              <a:rPr lang="es-ES_tradnl" dirty="0"/>
              <a:t>Seleccione una sola respuesta </a:t>
            </a:r>
            <a:r>
              <a:rPr lang="es-ES_tradnl" b="1" dirty="0"/>
              <a:t>SI/NO </a:t>
            </a:r>
            <a:r>
              <a:rPr lang="es-ES_tradnl" dirty="0"/>
              <a:t>por cada uno de los literales</a:t>
            </a:r>
            <a:r>
              <a:rPr lang="es-ES_tradnl" b="1" dirty="0"/>
              <a:t>.</a:t>
            </a:r>
            <a:endParaRPr lang="es-EC" dirty="0"/>
          </a:p>
          <a:p>
            <a:pPr marL="285750" lvl="0" indent="-285750">
              <a:buFont typeface="Arial" panose="020B0604020202020204" pitchFamily="34" charset="0"/>
              <a:buChar char="•"/>
            </a:pPr>
            <a:r>
              <a:rPr lang="es-ES_tradnl" dirty="0"/>
              <a:t>Si la respuesta es </a:t>
            </a:r>
            <a:r>
              <a:rPr lang="es-ES_tradnl" b="1" dirty="0"/>
              <a:t>SI</a:t>
            </a:r>
            <a:r>
              <a:rPr lang="es-ES_tradnl" dirty="0"/>
              <a:t>, registre el número documentos administrativos por cada uno de los literales </a:t>
            </a:r>
            <a:r>
              <a:rPr lang="es-ES_tradnl" b="1" dirty="0"/>
              <a:t>a</a:t>
            </a:r>
            <a:r>
              <a:rPr lang="es-ES_tradnl" dirty="0"/>
              <a:t> al </a:t>
            </a:r>
            <a:r>
              <a:rPr lang="es-ES_tradnl" b="1" dirty="0"/>
              <a:t>d</a:t>
            </a:r>
            <a:r>
              <a:rPr lang="es-ES_tradnl" dirty="0"/>
              <a:t> según corresponda.</a:t>
            </a:r>
            <a:endParaRPr lang="es-EC"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334" y="1655255"/>
            <a:ext cx="11510142" cy="2295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5334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CONTENIDO </a:t>
            </a:r>
            <a:endParaRPr lang="es-ES_tradnl" dirty="0"/>
          </a:p>
        </p:txBody>
      </p:sp>
      <p:sp>
        <p:nvSpPr>
          <p:cNvPr id="3" name="Marcador de contenido 2"/>
          <p:cNvSpPr>
            <a:spLocks noGrp="1"/>
          </p:cNvSpPr>
          <p:nvPr>
            <p:ph idx="1"/>
          </p:nvPr>
        </p:nvSpPr>
        <p:spPr/>
        <p:txBody>
          <a:bodyPr>
            <a:normAutofit fontScale="85000" lnSpcReduction="20000"/>
          </a:bodyPr>
          <a:lstStyle/>
          <a:p>
            <a:pPr marL="0" indent="0">
              <a:buNone/>
            </a:pPr>
            <a:r>
              <a:rPr lang="es-ES_tradnl" dirty="0" smtClean="0">
                <a:solidFill>
                  <a:schemeClr val="bg2">
                    <a:lumMod val="50000"/>
                  </a:schemeClr>
                </a:solidFill>
              </a:rPr>
              <a:t>1. Objetivo</a:t>
            </a:r>
          </a:p>
          <a:p>
            <a:pPr marL="0" indent="0">
              <a:buNone/>
            </a:pPr>
            <a:r>
              <a:rPr lang="es-ES_tradnl" dirty="0" smtClean="0">
                <a:solidFill>
                  <a:schemeClr val="bg2">
                    <a:lumMod val="50000"/>
                  </a:schemeClr>
                </a:solidFill>
              </a:rPr>
              <a:t>2. Cronología</a:t>
            </a:r>
            <a:endParaRPr lang="es-ES_tradnl" dirty="0">
              <a:solidFill>
                <a:schemeClr val="bg2">
                  <a:lumMod val="50000"/>
                </a:schemeClr>
              </a:solidFill>
            </a:endParaRPr>
          </a:p>
          <a:p>
            <a:pPr marL="0" indent="0">
              <a:buNone/>
            </a:pPr>
            <a:r>
              <a:rPr lang="es-ES_tradnl" dirty="0" smtClean="0">
                <a:solidFill>
                  <a:schemeClr val="bg2">
                    <a:lumMod val="50000"/>
                  </a:schemeClr>
                </a:solidFill>
              </a:rPr>
              <a:t>3. Base </a:t>
            </a:r>
            <a:r>
              <a:rPr lang="es-ES_tradnl" dirty="0">
                <a:solidFill>
                  <a:schemeClr val="bg2">
                    <a:lumMod val="50000"/>
                  </a:schemeClr>
                </a:solidFill>
              </a:rPr>
              <a:t>Legal</a:t>
            </a:r>
          </a:p>
          <a:p>
            <a:pPr marL="0" indent="0">
              <a:buNone/>
            </a:pPr>
            <a:r>
              <a:rPr lang="es-ES_tradnl" dirty="0" smtClean="0">
                <a:solidFill>
                  <a:schemeClr val="bg2">
                    <a:lumMod val="50000"/>
                  </a:schemeClr>
                </a:solidFill>
              </a:rPr>
              <a:t>4. Usuarios </a:t>
            </a:r>
            <a:r>
              <a:rPr lang="es-ES_tradnl" dirty="0">
                <a:solidFill>
                  <a:schemeClr val="bg2">
                    <a:lumMod val="50000"/>
                  </a:schemeClr>
                </a:solidFill>
              </a:rPr>
              <a:t>y colaboradores de la información</a:t>
            </a:r>
          </a:p>
          <a:p>
            <a:pPr marL="0" indent="0">
              <a:buNone/>
            </a:pPr>
            <a:r>
              <a:rPr lang="es-ES_tradnl" dirty="0" smtClean="0">
                <a:solidFill>
                  <a:schemeClr val="bg2">
                    <a:lumMod val="50000"/>
                  </a:schemeClr>
                </a:solidFill>
              </a:rPr>
              <a:t>5. Unidad </a:t>
            </a:r>
            <a:r>
              <a:rPr lang="es-ES_tradnl" dirty="0">
                <a:solidFill>
                  <a:schemeClr val="bg2">
                    <a:lumMod val="50000"/>
                  </a:schemeClr>
                </a:solidFill>
              </a:rPr>
              <a:t>de Análisis </a:t>
            </a:r>
          </a:p>
          <a:p>
            <a:pPr marL="0" indent="0">
              <a:buNone/>
            </a:pPr>
            <a:r>
              <a:rPr lang="es-ES_tradnl" dirty="0" smtClean="0">
                <a:solidFill>
                  <a:schemeClr val="bg2">
                    <a:lumMod val="50000"/>
                  </a:schemeClr>
                </a:solidFill>
              </a:rPr>
              <a:t>6. CAPÍTULO </a:t>
            </a:r>
            <a:r>
              <a:rPr lang="es-ES_tradnl" dirty="0">
                <a:solidFill>
                  <a:schemeClr val="bg2">
                    <a:lumMod val="50000"/>
                  </a:schemeClr>
                </a:solidFill>
              </a:rPr>
              <a:t>I Gestión Ambiental</a:t>
            </a:r>
          </a:p>
          <a:p>
            <a:pPr marL="0" indent="0">
              <a:buNone/>
            </a:pPr>
            <a:r>
              <a:rPr lang="es-ES_tradnl" dirty="0" smtClean="0">
                <a:solidFill>
                  <a:schemeClr val="bg2">
                    <a:lumMod val="50000"/>
                  </a:schemeClr>
                </a:solidFill>
              </a:rPr>
              <a:t>7. CAPÍTULO </a:t>
            </a:r>
            <a:r>
              <a:rPr lang="es-ES_tradnl" dirty="0">
                <a:solidFill>
                  <a:schemeClr val="bg2">
                    <a:lumMod val="50000"/>
                  </a:schemeClr>
                </a:solidFill>
              </a:rPr>
              <a:t>II  Fomento y Desarrollo Productivo</a:t>
            </a:r>
          </a:p>
          <a:p>
            <a:pPr marL="0" indent="0">
              <a:buNone/>
            </a:pPr>
            <a:r>
              <a:rPr lang="es-ES_tradnl" dirty="0" smtClean="0">
                <a:solidFill>
                  <a:schemeClr val="bg2">
                    <a:lumMod val="50000"/>
                  </a:schemeClr>
                </a:solidFill>
              </a:rPr>
              <a:t>8. CAPÍTULO </a:t>
            </a:r>
            <a:r>
              <a:rPr lang="es-ES_tradnl" dirty="0">
                <a:solidFill>
                  <a:schemeClr val="bg2">
                    <a:lumMod val="50000"/>
                  </a:schemeClr>
                </a:solidFill>
              </a:rPr>
              <a:t>III  Riego y Drenaje</a:t>
            </a:r>
          </a:p>
          <a:p>
            <a:pPr marL="0" indent="0">
              <a:buNone/>
            </a:pPr>
            <a:r>
              <a:rPr lang="es-ES_tradnl" dirty="0" smtClean="0">
                <a:solidFill>
                  <a:schemeClr val="bg2">
                    <a:lumMod val="50000"/>
                  </a:schemeClr>
                </a:solidFill>
              </a:rPr>
              <a:t>9. CAPÍTULO </a:t>
            </a:r>
            <a:r>
              <a:rPr lang="es-ES_tradnl" dirty="0">
                <a:solidFill>
                  <a:schemeClr val="bg2">
                    <a:lumMod val="50000"/>
                  </a:schemeClr>
                </a:solidFill>
              </a:rPr>
              <a:t>IV  Gestión de Riesgos</a:t>
            </a:r>
          </a:p>
          <a:p>
            <a:pPr marL="0" indent="0">
              <a:buNone/>
            </a:pPr>
            <a:r>
              <a:rPr lang="es-ES_tradnl" dirty="0" smtClean="0">
                <a:solidFill>
                  <a:schemeClr val="bg2">
                    <a:lumMod val="50000"/>
                  </a:schemeClr>
                </a:solidFill>
              </a:rPr>
              <a:t>10. CAPÍTULO </a:t>
            </a:r>
            <a:r>
              <a:rPr lang="es-ES_tradnl" dirty="0">
                <a:solidFill>
                  <a:schemeClr val="bg2">
                    <a:lumMod val="50000"/>
                  </a:schemeClr>
                </a:solidFill>
              </a:rPr>
              <a:t>V   Ingresos y Gastos</a:t>
            </a:r>
          </a:p>
          <a:p>
            <a:pPr marL="0" indent="0">
              <a:buNone/>
            </a:pPr>
            <a:r>
              <a:rPr lang="es-ES_tradnl" dirty="0" smtClean="0">
                <a:solidFill>
                  <a:schemeClr val="bg2">
                    <a:lumMod val="50000"/>
                  </a:schemeClr>
                </a:solidFill>
              </a:rPr>
              <a:t>11. CAPÍTULO </a:t>
            </a:r>
            <a:r>
              <a:rPr lang="es-ES_tradnl" dirty="0">
                <a:solidFill>
                  <a:schemeClr val="bg2">
                    <a:lumMod val="50000"/>
                  </a:schemeClr>
                </a:solidFill>
              </a:rPr>
              <a:t>VI  Cooperación Internacional</a:t>
            </a:r>
          </a:p>
          <a:p>
            <a:pPr marL="0" indent="0">
              <a:buNone/>
            </a:pPr>
            <a:r>
              <a:rPr lang="es-ES_tradnl" dirty="0" smtClean="0">
                <a:solidFill>
                  <a:schemeClr val="bg2">
                    <a:lumMod val="50000"/>
                  </a:schemeClr>
                </a:solidFill>
              </a:rPr>
              <a:t>12. CAPÍTULO </a:t>
            </a:r>
            <a:r>
              <a:rPr lang="es-ES_tradnl" dirty="0">
                <a:solidFill>
                  <a:schemeClr val="bg2">
                    <a:lumMod val="50000"/>
                  </a:schemeClr>
                </a:solidFill>
              </a:rPr>
              <a:t>VII  Vialidad</a:t>
            </a:r>
          </a:p>
          <a:p>
            <a:endParaRPr lang="es-ES_tradnl" dirty="0"/>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lstStyle/>
          <a:p>
            <a:endParaRPr lang="es-ES_tradnl" dirty="0"/>
          </a:p>
        </p:txBody>
      </p:sp>
    </p:spTree>
    <p:extLst>
      <p:ext uri="{BB962C8B-B14F-4D97-AF65-F5344CB8AC3E}">
        <p14:creationId xmlns:p14="http://schemas.microsoft.com/office/powerpoint/2010/main" val="5801983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74843" y="3928980"/>
            <a:ext cx="10990093"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smtClean="0"/>
              <a:t>OBJETIVO: </a:t>
            </a:r>
            <a:r>
              <a:rPr lang="es-EC" sz="1600" dirty="0" smtClean="0"/>
              <a:t>Conocer </a:t>
            </a:r>
            <a:r>
              <a:rPr lang="es-EC" sz="1600" dirty="0"/>
              <a:t>si los GAD Provinciales en su calidad de Autoridad Ambiental Competente,  han realizado seguimientos y controles a las denuncias de infracciones ambientales. </a:t>
            </a:r>
          </a:p>
        </p:txBody>
      </p:sp>
      <p:sp>
        <p:nvSpPr>
          <p:cNvPr id="9" name="8 CuadroTexto"/>
          <p:cNvSpPr txBox="1"/>
          <p:nvPr/>
        </p:nvSpPr>
        <p:spPr>
          <a:xfrm>
            <a:off x="374843" y="4841812"/>
            <a:ext cx="11428781" cy="120032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b="1" dirty="0"/>
              <a:t>INSTRUCCIONES:</a:t>
            </a:r>
          </a:p>
          <a:p>
            <a:pPr marL="285750" lvl="0" indent="-285750">
              <a:buFont typeface="Arial" panose="020B0604020202020204" pitchFamily="34" charset="0"/>
              <a:buChar char="•"/>
            </a:pPr>
            <a:r>
              <a:rPr lang="es-ES_tradnl" dirty="0"/>
              <a:t>Seleccione una sola respuesta </a:t>
            </a:r>
            <a:r>
              <a:rPr lang="es-ES_tradnl" b="1" dirty="0"/>
              <a:t>SI/NO, </a:t>
            </a:r>
            <a:r>
              <a:rPr lang="es-ES_tradnl" dirty="0"/>
              <a:t>por cada uno de los literales</a:t>
            </a:r>
            <a:r>
              <a:rPr lang="es-ES_tradnl" b="1" dirty="0"/>
              <a:t>.</a:t>
            </a:r>
            <a:endParaRPr lang="es-EC" dirty="0"/>
          </a:p>
          <a:p>
            <a:pPr marL="285750" lvl="0" indent="-285750">
              <a:buFont typeface="Arial" panose="020B0604020202020204" pitchFamily="34" charset="0"/>
              <a:buChar char="•"/>
            </a:pPr>
            <a:r>
              <a:rPr lang="es-ES_tradnl" dirty="0"/>
              <a:t>Si la respuesta es </a:t>
            </a:r>
            <a:r>
              <a:rPr lang="es-ES_tradnl" b="1" dirty="0"/>
              <a:t>SI,</a:t>
            </a:r>
            <a:r>
              <a:rPr lang="es-ES_tradnl" dirty="0"/>
              <a:t> registre el número de denuncias ambientales atendidas por cada uno de los literales </a:t>
            </a:r>
            <a:r>
              <a:rPr lang="es-ES_tradnl" b="1" dirty="0"/>
              <a:t>a </a:t>
            </a:r>
            <a:r>
              <a:rPr lang="es-ES_tradnl" dirty="0"/>
              <a:t>al </a:t>
            </a:r>
            <a:r>
              <a:rPr lang="es-ES_tradnl" b="1" dirty="0"/>
              <a:t>d</a:t>
            </a:r>
            <a:r>
              <a:rPr lang="es-ES_tradnl" dirty="0"/>
              <a:t> según corresponda.</a:t>
            </a:r>
            <a:endParaRPr lang="es-EC" dirty="0"/>
          </a:p>
        </p:txBody>
      </p:sp>
      <p:sp>
        <p:nvSpPr>
          <p:cNvPr id="11" name="Título 1"/>
          <p:cNvSpPr>
            <a:spLocks noGrp="1"/>
          </p:cNvSpPr>
          <p:nvPr>
            <p:ph type="title"/>
          </p:nvPr>
        </p:nvSpPr>
        <p:spPr>
          <a:xfrm>
            <a:off x="423694" y="519738"/>
            <a:ext cx="11525610"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1.7 ¿El GAD Provincial ha atendido denuncias ambientales en el año 2018</a:t>
            </a:r>
            <a:endParaRPr lang="es-EC" sz="1400" dirty="0">
              <a:latin typeface="+mj-lt"/>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913" y="1587425"/>
            <a:ext cx="10687050"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8018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0990094"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1.8 El GAD Provincial en el año 2018 según el tipo de especie cuantas hectáreas (Ha) forestó  y reforestó?</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23695" y="3569632"/>
            <a:ext cx="4794250" cy="1815882"/>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Identificar  la superficie  forestada y reforestada en la  provincia por el GAD Provincial  con especies nativas, especies introducidas/adaptadas, la finalidad con la que se realizó esta actividad, además identificar  si la forestación  y/o reforestación se la realizó en áreas privadas y/o públicas.</a:t>
            </a:r>
          </a:p>
        </p:txBody>
      </p:sp>
      <p:sp>
        <p:nvSpPr>
          <p:cNvPr id="9" name="8 CuadroTexto"/>
          <p:cNvSpPr txBox="1"/>
          <p:nvPr/>
        </p:nvSpPr>
        <p:spPr>
          <a:xfrm>
            <a:off x="5708526" y="3265726"/>
            <a:ext cx="6225539" cy="280076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171450" lvl="0" indent="-171450" algn="just">
              <a:buFont typeface="Arial" panose="020B0604020202020204" pitchFamily="34" charset="0"/>
              <a:buChar char="•"/>
            </a:pPr>
            <a:r>
              <a:rPr lang="es-EC" sz="1600" dirty="0"/>
              <a:t>Se debe registrar una sola respuesta, sean los códigos  1 o 2, en cada una de los literales.</a:t>
            </a:r>
          </a:p>
          <a:p>
            <a:pPr marL="171450" lvl="0" indent="-171450" algn="just">
              <a:buFont typeface="Arial" panose="020B0604020202020204" pitchFamily="34" charset="0"/>
              <a:buChar char="•"/>
            </a:pPr>
            <a:r>
              <a:rPr lang="es-EC" sz="1600" dirty="0"/>
              <a:t>Si la respuesta es SI, continúe con la siguiente pregunta.</a:t>
            </a:r>
          </a:p>
          <a:p>
            <a:pPr marL="171450" lvl="0" indent="-171450" algn="just">
              <a:buFont typeface="Arial" panose="020B0604020202020204" pitchFamily="34" charset="0"/>
              <a:buChar char="•"/>
            </a:pPr>
            <a:r>
              <a:rPr lang="es-EC" sz="1600" dirty="0"/>
              <a:t>Si la respuesta es NO, continúe con el siguiente numeral.</a:t>
            </a:r>
          </a:p>
          <a:p>
            <a:pPr lvl="0" algn="just"/>
            <a:r>
              <a:rPr lang="es-EC" sz="1600" dirty="0" err="1"/>
              <a:t>Preg</a:t>
            </a:r>
            <a:r>
              <a:rPr lang="es-EC" sz="1600" dirty="0"/>
              <a:t>. 1.8.1.1.1, 1.8.1.2.1, 1.8.2.1.1 y 1.8.2.2.1 se debe registrar el número de hectáreas     forestadas y reforestadas (privada/pública).</a:t>
            </a:r>
          </a:p>
          <a:p>
            <a:pPr lvl="0" algn="just"/>
            <a:r>
              <a:rPr lang="es-EC" sz="1600" dirty="0" err="1"/>
              <a:t>Preg</a:t>
            </a:r>
            <a:r>
              <a:rPr lang="es-EC" sz="1600" dirty="0"/>
              <a:t>. 1.8.1.2, 1.8.1.2.2,  1.8.2.1.2 y 1.8.2.2.2 se debe registrar el número de plantas para Ha. forestadas y reforestadas (privada/pública</a:t>
            </a:r>
            <a:r>
              <a:rPr lang="es-EC" sz="1600" dirty="0" smtClean="0"/>
              <a:t>).</a:t>
            </a:r>
            <a:endParaRPr lang="es-EC" sz="1400"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3" y="1173481"/>
            <a:ext cx="11639741" cy="196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41508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0990094"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1.9 El GAD Provincial contó con los siguientes vivero/s forestal/es y/o agroforestales</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52412"/>
            <a:ext cx="5039555"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el número de viveros forestales y/o agroforestales con los que el GAD cuenta, el número y especie de las plantas producidas en el año.</a:t>
            </a:r>
          </a:p>
        </p:txBody>
      </p:sp>
      <p:sp>
        <p:nvSpPr>
          <p:cNvPr id="9" name="8 CuadroTexto"/>
          <p:cNvSpPr txBox="1"/>
          <p:nvPr/>
        </p:nvSpPr>
        <p:spPr>
          <a:xfrm>
            <a:off x="354248" y="3533652"/>
            <a:ext cx="11289885" cy="2308324"/>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171450" lvl="0" indent="-171450" algn="just">
              <a:buFont typeface="Arial" panose="020B0604020202020204" pitchFamily="34" charset="0"/>
              <a:buChar char="•"/>
            </a:pPr>
            <a:r>
              <a:rPr lang="es-EC" sz="1600" dirty="0"/>
              <a:t>Seleccione una sola respuesta,  </a:t>
            </a:r>
            <a:r>
              <a:rPr lang="es-EC" sz="1600" b="1" dirty="0"/>
              <a:t>SI/NO</a:t>
            </a:r>
            <a:r>
              <a:rPr lang="es-EC" sz="1600" dirty="0"/>
              <a:t> en cada uno  de los literales.</a:t>
            </a:r>
          </a:p>
          <a:p>
            <a:pPr marL="171450" lvl="0" indent="-171450" algn="just">
              <a:buFont typeface="Arial" panose="020B0604020202020204" pitchFamily="34" charset="0"/>
              <a:buChar char="•"/>
            </a:pPr>
            <a:r>
              <a:rPr lang="es-EC" sz="1600" dirty="0"/>
              <a:t>Si la respuesta es </a:t>
            </a:r>
            <a:r>
              <a:rPr lang="es-EC" sz="1600" b="1" dirty="0"/>
              <a:t>SI</a:t>
            </a:r>
            <a:r>
              <a:rPr lang="es-EC" sz="1600" dirty="0"/>
              <a:t>, continúe con las siguientes preguntas </a:t>
            </a:r>
            <a:r>
              <a:rPr lang="es-EC" sz="1600" b="1" dirty="0"/>
              <a:t>1.9.1 a la 1.9.5</a:t>
            </a:r>
            <a:endParaRPr lang="es-EC" sz="1600" dirty="0"/>
          </a:p>
          <a:p>
            <a:pPr marL="171450" lvl="0" indent="-171450" algn="just">
              <a:buFont typeface="Arial" panose="020B0604020202020204" pitchFamily="34" charset="0"/>
              <a:buChar char="•"/>
            </a:pPr>
            <a:r>
              <a:rPr lang="es-EC" sz="1600" dirty="0"/>
              <a:t>Tome en cuenta que la información que registre en la pregunta </a:t>
            </a:r>
            <a:r>
              <a:rPr lang="es-EC" sz="1600" b="1" dirty="0"/>
              <a:t>1.9.1 Número de viveros</a:t>
            </a:r>
            <a:r>
              <a:rPr lang="es-EC" sz="1600" dirty="0"/>
              <a:t> se refiere al registro total de viveros independientemente de que se encuentren o no en </a:t>
            </a:r>
            <a:r>
              <a:rPr lang="es-EC" sz="1600" dirty="0" smtClean="0"/>
              <a:t>producción.</a:t>
            </a:r>
          </a:p>
          <a:p>
            <a:pPr marL="171450" lvl="0" indent="-171450" algn="just">
              <a:buFont typeface="Arial" panose="020B0604020202020204" pitchFamily="34" charset="0"/>
              <a:buChar char="•"/>
            </a:pPr>
            <a:r>
              <a:rPr lang="es-EC" sz="1600" dirty="0" smtClean="0"/>
              <a:t>En la pregunta </a:t>
            </a:r>
            <a:r>
              <a:rPr lang="es-EC" sz="1600" b="1" i="1" dirty="0" smtClean="0"/>
              <a:t>1.9.3 Especie y 1.9.4 Número de plantas año</a:t>
            </a:r>
            <a:r>
              <a:rPr lang="es-EC" sz="1600" dirty="0" smtClean="0"/>
              <a:t>, se debe seleccionar el botón   para que se pueda desplegar una ventana la cual nos permitirá ingresar la información de las especies producidas en los viveros y el número de plantas producidas en el año 2016, la información deberá ser registrada de la siguiente manera: </a:t>
            </a:r>
            <a:r>
              <a:rPr lang="es-EC" sz="1600" b="1" i="1" dirty="0" smtClean="0"/>
              <a:t>Acacia</a:t>
            </a:r>
            <a:r>
              <a:rPr lang="es-EC" sz="1600" dirty="0" smtClean="0"/>
              <a:t> (nombre común de la planta);  </a:t>
            </a:r>
            <a:r>
              <a:rPr lang="es-EC" sz="1600" b="1" i="1" dirty="0" smtClean="0"/>
              <a:t>Acacia </a:t>
            </a:r>
            <a:r>
              <a:rPr lang="es-EC" sz="1600" b="1" i="1" dirty="0" err="1" smtClean="0"/>
              <a:t>Dealbata</a:t>
            </a:r>
            <a:r>
              <a:rPr lang="es-EC" sz="1600" dirty="0" smtClean="0"/>
              <a:t> (nombre científico).</a:t>
            </a:r>
            <a:endParaRPr lang="es-EC" sz="1600" dirty="0"/>
          </a:p>
        </p:txBody>
      </p:sp>
      <p:pic>
        <p:nvPicPr>
          <p:cNvPr id="11" name="10 Imagen"/>
          <p:cNvPicPr/>
          <p:nvPr/>
        </p:nvPicPr>
        <p:blipFill>
          <a:blip r:embed="rId2"/>
          <a:stretch>
            <a:fillRect/>
          </a:stretch>
        </p:blipFill>
        <p:spPr>
          <a:xfrm>
            <a:off x="6764361" y="1276109"/>
            <a:ext cx="4600575" cy="1664333"/>
          </a:xfrm>
          <a:prstGeom prst="rect">
            <a:avLst/>
          </a:prstGeom>
        </p:spPr>
      </p:pic>
    </p:spTree>
    <p:extLst>
      <p:ext uri="{BB962C8B-B14F-4D97-AF65-F5344CB8AC3E}">
        <p14:creationId xmlns:p14="http://schemas.microsoft.com/office/powerpoint/2010/main" val="11622684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0990094"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1.10 ¿Su provincia en el año 2018 registró incendios? :</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52412"/>
            <a:ext cx="5317348"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si en el </a:t>
            </a:r>
            <a:r>
              <a:rPr lang="es-EC" sz="1600" dirty="0" smtClean="0"/>
              <a:t>2018 </a:t>
            </a:r>
            <a:r>
              <a:rPr lang="es-EC" sz="1600" dirty="0"/>
              <a:t>se presentaron incendios en la provincia y fueron registrados por el GAD Provincial, además identificar la zona donde ocurrió el incendio, y la superficie  afectada en hectáreas. </a:t>
            </a:r>
          </a:p>
        </p:txBody>
      </p:sp>
      <p:sp>
        <p:nvSpPr>
          <p:cNvPr id="9" name="8 CuadroTexto"/>
          <p:cNvSpPr txBox="1"/>
          <p:nvPr/>
        </p:nvSpPr>
        <p:spPr>
          <a:xfrm>
            <a:off x="354248" y="3221127"/>
            <a:ext cx="5317347" cy="329320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Seleccionar una sola respuesta,  </a:t>
            </a:r>
            <a:r>
              <a:rPr lang="es-EC" sz="1600" b="1" dirty="0"/>
              <a:t>SI/NO</a:t>
            </a:r>
            <a:r>
              <a:rPr lang="es-EC" sz="1600" dirty="0"/>
              <a:t> </a:t>
            </a:r>
          </a:p>
          <a:p>
            <a:pPr marL="285750" lvl="0" indent="-285750" algn="just">
              <a:buFont typeface="Arial" panose="020B0604020202020204" pitchFamily="34" charset="0"/>
              <a:buChar char="•"/>
            </a:pPr>
            <a:r>
              <a:rPr lang="es-EC" sz="1600" dirty="0"/>
              <a:t> Si la respuesta es </a:t>
            </a:r>
            <a:r>
              <a:rPr lang="es-EC" sz="1600" b="1" dirty="0"/>
              <a:t>SI</a:t>
            </a:r>
            <a:r>
              <a:rPr lang="es-EC" sz="1600" dirty="0"/>
              <a:t> describa la zona afectada en la </a:t>
            </a:r>
            <a:r>
              <a:rPr lang="es-EC" sz="1600" b="1" dirty="0"/>
              <a:t>pregunta 1.10.1</a:t>
            </a:r>
            <a:endParaRPr lang="es-EC" sz="1600" dirty="0"/>
          </a:p>
          <a:p>
            <a:pPr marL="285750" indent="-285750" algn="just">
              <a:buFont typeface="Arial" panose="020B0604020202020204" pitchFamily="34" charset="0"/>
              <a:buChar char="•"/>
            </a:pPr>
            <a:r>
              <a:rPr lang="es-EC" sz="1600" dirty="0"/>
              <a:t>Para  el registro de la pregunta</a:t>
            </a:r>
            <a:r>
              <a:rPr lang="es-EC" sz="1600" b="1" dirty="0"/>
              <a:t> </a:t>
            </a:r>
            <a:r>
              <a:rPr lang="es-EC" sz="1600" b="1" i="1" dirty="0"/>
              <a:t>1.10.1, describa la/zona/s afectada/s </a:t>
            </a:r>
            <a:r>
              <a:rPr lang="es-EC" sz="1600" dirty="0"/>
              <a:t>y </a:t>
            </a:r>
            <a:r>
              <a:rPr lang="es-EC" sz="1600" b="1" i="1" dirty="0"/>
              <a:t>1.10.2 Ha. Incendiadas, </a:t>
            </a:r>
            <a:r>
              <a:rPr lang="es-EC" sz="1600" dirty="0"/>
              <a:t>se debe presionar en el botón , donde se visualizará un cuadro para ingresar  información, aquí se debe describir el </a:t>
            </a:r>
            <a:r>
              <a:rPr lang="es-EC" sz="1600" b="1" i="1" dirty="0"/>
              <a:t>sitio o lugar</a:t>
            </a:r>
            <a:r>
              <a:rPr lang="es-EC" sz="1600" dirty="0"/>
              <a:t> donde sucedió el incendio, seguido de la parroquia, y cantón, todo esto separado por comas </a:t>
            </a:r>
            <a:r>
              <a:rPr lang="es-EC" sz="1600" b="1" dirty="0"/>
              <a:t>(,)</a:t>
            </a:r>
            <a:r>
              <a:rPr lang="es-EC" sz="1600" dirty="0"/>
              <a:t> además debe registrar el número de Ha. incendiadas</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6238" y="1782308"/>
            <a:ext cx="6023067" cy="2639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15115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519738"/>
            <a:ext cx="10990094"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1.10.3. EL GAD Provincial utilizó algún método para medir la superficie afectada por incendios?</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52412"/>
            <a:ext cx="5317348"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si los GAD Provinciales utilizan métodos de incendios  para medir la superficie incendiada y cuáles son los métodos </a:t>
            </a:r>
            <a:r>
              <a:rPr lang="es-EC" sz="1600" dirty="0" smtClean="0"/>
              <a:t>utilizados.</a:t>
            </a:r>
            <a:endParaRPr lang="es-EC" sz="1600" dirty="0"/>
          </a:p>
        </p:txBody>
      </p:sp>
      <p:sp>
        <p:nvSpPr>
          <p:cNvPr id="9" name="8 CuadroTexto"/>
          <p:cNvSpPr txBox="1"/>
          <p:nvPr/>
        </p:nvSpPr>
        <p:spPr>
          <a:xfrm>
            <a:off x="354248" y="2873877"/>
            <a:ext cx="5317347" cy="258532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Seleccionar una sola respuesta,  </a:t>
            </a:r>
            <a:r>
              <a:rPr lang="es-EC" sz="1600" b="1" dirty="0"/>
              <a:t>SI/NO</a:t>
            </a:r>
            <a:r>
              <a:rPr lang="es-EC" sz="1600" dirty="0"/>
              <a:t> </a:t>
            </a:r>
          </a:p>
          <a:p>
            <a:pPr marL="285750" lvl="0" indent="-285750" algn="just">
              <a:buFont typeface="Arial" panose="020B0604020202020204" pitchFamily="34" charset="0"/>
              <a:buChar char="•"/>
            </a:pPr>
            <a:r>
              <a:rPr lang="es-EC" sz="1600" dirty="0"/>
              <a:t> Si la respuesta es </a:t>
            </a:r>
            <a:r>
              <a:rPr lang="es-EC" sz="1600" b="1" dirty="0"/>
              <a:t>SI</a:t>
            </a:r>
            <a:r>
              <a:rPr lang="es-EC" sz="1600" dirty="0"/>
              <a:t> continúe con la siguiente pregunta.</a:t>
            </a:r>
          </a:p>
          <a:p>
            <a:pPr marL="285750" indent="-285750" algn="just">
              <a:buFont typeface="Arial" panose="020B0604020202020204" pitchFamily="34" charset="0"/>
              <a:buChar char="•"/>
            </a:pPr>
            <a:r>
              <a:rPr lang="es-EC" sz="1600" dirty="0"/>
              <a:t>Para  el registro de la pregunta</a:t>
            </a:r>
            <a:r>
              <a:rPr lang="es-EC" sz="1600" b="1" dirty="0"/>
              <a:t> </a:t>
            </a:r>
            <a:r>
              <a:rPr lang="es-EC" sz="1600" b="1" i="1" dirty="0"/>
              <a:t>1.10.3.1, </a:t>
            </a:r>
            <a:r>
              <a:rPr lang="es-EC" sz="1600" dirty="0"/>
              <a:t>describa el método utilizado para medir la afectación en el </a:t>
            </a:r>
            <a:r>
              <a:rPr lang="es-EC" sz="1600" b="1" i="1" dirty="0"/>
              <a:t>sitio o lugar</a:t>
            </a:r>
            <a:r>
              <a:rPr lang="es-EC" sz="1600" dirty="0"/>
              <a:t> donde sucedió el incendio.</a:t>
            </a:r>
          </a:p>
          <a:p>
            <a:pPr algn="just"/>
            <a:r>
              <a:rPr lang="es-EC" sz="1600" dirty="0"/>
              <a:t>Entre los métodos utilizados  se puede tener: </a:t>
            </a:r>
            <a:r>
              <a:rPr lang="es-EC" sz="1600" dirty="0" err="1"/>
              <a:t>ortofoto</a:t>
            </a:r>
            <a:r>
              <a:rPr lang="es-EC" sz="1600" dirty="0"/>
              <a:t>, imagen satelital, medición fotográfica, mapas de fuego.</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582" y="1873249"/>
            <a:ext cx="5590572" cy="2038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17172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00763"/>
            <a:ext cx="11301460" cy="414116"/>
          </a:xfrm>
        </p:spPr>
        <p:txBody>
          <a:bodyPr/>
          <a:lstStyle/>
          <a:p>
            <a:pPr lvl="1"/>
            <a:r>
              <a:rPr lang="es-EC" sz="1600" b="1" dirty="0" smtClean="0">
                <a:solidFill>
                  <a:schemeClr val="accent2">
                    <a:lumMod val="75000"/>
                  </a:schemeClr>
                </a:solidFill>
                <a:latin typeface="+mj-lt"/>
              </a:rPr>
              <a:t/>
            </a:r>
            <a:br>
              <a:rPr lang="es-EC" sz="1600" b="1" dirty="0" smtClean="0">
                <a:solidFill>
                  <a:schemeClr val="accent2">
                    <a:lumMod val="75000"/>
                  </a:schemeClr>
                </a:solidFill>
                <a:latin typeface="+mj-lt"/>
              </a:rPr>
            </a:br>
            <a:r>
              <a:rPr lang="es-EC" sz="1600" b="1" dirty="0" smtClean="0">
                <a:solidFill>
                  <a:schemeClr val="accent2">
                    <a:lumMod val="75000"/>
                  </a:schemeClr>
                </a:solidFill>
                <a:latin typeface="+mj-lt"/>
              </a:rPr>
              <a:t>1.11 El GAD Provincial en el año 2018 ejecutó mecanismos de articulación para la prevención y el control de incendios forestales con las siguientes entidades:</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463037"/>
            <a:ext cx="5317348"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con que entidades el GAD Provincial genera mecanismos de articulación como talleres, convenios, capacitación y asistencia técnica, para prevenir y controlar los incendios forestales.</a:t>
            </a:r>
          </a:p>
        </p:txBody>
      </p:sp>
      <p:sp>
        <p:nvSpPr>
          <p:cNvPr id="9" name="8 CuadroTexto"/>
          <p:cNvSpPr txBox="1"/>
          <p:nvPr/>
        </p:nvSpPr>
        <p:spPr>
          <a:xfrm>
            <a:off x="354248" y="2873877"/>
            <a:ext cx="5317347" cy="3077766"/>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Seleccione una sola respuesta </a:t>
            </a:r>
            <a:r>
              <a:rPr lang="es-EC" sz="1600" b="1" dirty="0"/>
              <a:t>SI/NO</a:t>
            </a:r>
            <a:r>
              <a:rPr lang="es-EC" sz="1600" dirty="0"/>
              <a:t> para cada uno de los literales esta pregunta debe ser llenada de manera horizontal.</a:t>
            </a:r>
          </a:p>
          <a:p>
            <a:pPr marL="285750" lvl="0" indent="-285750" algn="just">
              <a:buFont typeface="Arial" panose="020B0604020202020204" pitchFamily="34" charset="0"/>
              <a:buChar char="•"/>
            </a:pPr>
            <a:r>
              <a:rPr lang="es-EC" sz="1600" dirty="0"/>
              <a:t> Si la respuesta es </a:t>
            </a:r>
            <a:r>
              <a:rPr lang="es-EC" sz="1600" b="1" i="1" dirty="0"/>
              <a:t>SI</a:t>
            </a:r>
            <a:r>
              <a:rPr lang="es-EC" sz="1600" dirty="0"/>
              <a:t> continúe con el registro  de la pregunta </a:t>
            </a:r>
            <a:r>
              <a:rPr lang="es-EC" sz="1600" b="1" i="1" dirty="0"/>
              <a:t>1.11.1 Mecanismos de articulación, </a:t>
            </a:r>
            <a:r>
              <a:rPr lang="es-EC" sz="1600" dirty="0"/>
              <a:t>con esta pregunta se desea conocer si el GAD Provincial trabajó con las entidades descritas en mecanismos de articulación como: talleres, convenios, capacitaciones.</a:t>
            </a:r>
          </a:p>
          <a:p>
            <a:pPr marL="285750" lvl="0" indent="-285750" algn="just">
              <a:buFont typeface="Arial" panose="020B0604020202020204" pitchFamily="34" charset="0"/>
              <a:buChar char="•"/>
            </a:pPr>
            <a:r>
              <a:rPr lang="es-EC" sz="1600" dirty="0"/>
              <a:t>Si la respuesta es </a:t>
            </a:r>
            <a:r>
              <a:rPr lang="es-EC" sz="1600" b="1" dirty="0"/>
              <a:t>SI</a:t>
            </a:r>
            <a:r>
              <a:rPr lang="es-EC" sz="1600" dirty="0"/>
              <a:t> en el literal </a:t>
            </a:r>
            <a:r>
              <a:rPr lang="es-EC" sz="1600" b="1" i="1" dirty="0"/>
              <a:t>g. Otro especifique…</a:t>
            </a:r>
            <a:r>
              <a:rPr lang="es-EC" sz="1600" dirty="0"/>
              <a:t> describa la entidad.</a:t>
            </a:r>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5833641" y="1463037"/>
            <a:ext cx="6007260" cy="4488605"/>
          </a:xfrm>
          <a:prstGeom prst="rect">
            <a:avLst/>
          </a:prstGeom>
        </p:spPr>
      </p:pic>
    </p:spTree>
    <p:extLst>
      <p:ext uri="{BB962C8B-B14F-4D97-AF65-F5344CB8AC3E}">
        <p14:creationId xmlns:p14="http://schemas.microsoft.com/office/powerpoint/2010/main" val="7847423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00763"/>
            <a:ext cx="11301460" cy="414116"/>
          </a:xfrm>
        </p:spPr>
        <p:txBody>
          <a:bodyPr/>
          <a:lstStyle/>
          <a:p>
            <a:pPr lvl="1"/>
            <a:r>
              <a:rPr lang="es-EC" sz="1600" b="1" dirty="0" smtClean="0">
                <a:solidFill>
                  <a:schemeClr val="accent2">
                    <a:lumMod val="75000"/>
                  </a:schemeClr>
                </a:solidFill>
                <a:latin typeface="+mj-lt"/>
              </a:rPr>
              <a:t>1.12. ¿Qué instrumentos de planificación y normativa local emitió su Gobierno Provincial en defensa de los recursos naturales? </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77395" y="3298461"/>
            <a:ext cx="11548761"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 y el objetivo estratégico del PDOT, al que se encuentra alineado.</a:t>
            </a:r>
          </a:p>
        </p:txBody>
      </p:sp>
      <p:sp>
        <p:nvSpPr>
          <p:cNvPr id="9" name="8 CuadroTexto"/>
          <p:cNvSpPr txBox="1"/>
          <p:nvPr/>
        </p:nvSpPr>
        <p:spPr>
          <a:xfrm>
            <a:off x="354248" y="4795327"/>
            <a:ext cx="11595057" cy="132343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Presione el botón</a:t>
            </a:r>
            <a:r>
              <a:rPr lang="es-EC" sz="1600" b="1" dirty="0"/>
              <a:t>  </a:t>
            </a:r>
            <a:r>
              <a:rPr lang="es-EC" sz="1600" dirty="0"/>
              <a:t>para ingresar la información solicitada en las preguntas </a:t>
            </a:r>
            <a:r>
              <a:rPr lang="es-EC" sz="1600" b="1" i="1" dirty="0"/>
              <a:t>1.12.1 a la 1.12.6.</a:t>
            </a:r>
            <a:endParaRPr lang="es-EC" sz="1600" dirty="0"/>
          </a:p>
          <a:p>
            <a:pPr algn="just"/>
            <a:r>
              <a:rPr lang="es-EC" sz="1600" b="1" i="1" dirty="0"/>
              <a:t>Tome en cuenta </a:t>
            </a:r>
            <a:r>
              <a:rPr lang="es-EC" sz="1600" dirty="0"/>
              <a:t>que para alguna de las preguntas que posiblemente podrían causar confusión de respuesta, se cuenta con un icono de ayuda la cual despliega una ventana que explica a detalle la información requerida, para obtener esta ayuda se debe presionar el ícono </a:t>
            </a:r>
          </a:p>
        </p:txBody>
      </p:sp>
      <p:pic>
        <p:nvPicPr>
          <p:cNvPr id="11" name="10 Imagen"/>
          <p:cNvPicPr/>
          <p:nvPr/>
        </p:nvPicPr>
        <p:blipFill>
          <a:blip r:embed="rId2"/>
          <a:stretch>
            <a:fillRect/>
          </a:stretch>
        </p:blipFill>
        <p:spPr>
          <a:xfrm>
            <a:off x="5658151" y="5822288"/>
            <a:ext cx="238125" cy="209550"/>
          </a:xfrm>
          <a:prstGeom prst="rect">
            <a:avLst/>
          </a:prstGeom>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248" y="1433480"/>
            <a:ext cx="11571908" cy="1703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28590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00763"/>
            <a:ext cx="11301460" cy="414116"/>
          </a:xfrm>
        </p:spPr>
        <p:txBody>
          <a:bodyPr/>
          <a:lstStyle/>
          <a:p>
            <a:pPr lvl="1"/>
            <a:r>
              <a:rPr lang="es-EC" sz="1600" b="1" dirty="0" smtClean="0">
                <a:solidFill>
                  <a:schemeClr val="accent2">
                    <a:lumMod val="75000"/>
                  </a:schemeClr>
                </a:solidFill>
                <a:latin typeface="+mj-lt"/>
              </a:rPr>
              <a:t>1.13. ¿Describa los proyectos ejecutados en el 2018 por el GAD Provincial para la gestión de la  competencia ambiental?</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9" y="3437361"/>
            <a:ext cx="11571908"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a:t>
            </a:r>
            <a:r>
              <a:rPr lang="es-EC" sz="1600" dirty="0"/>
              <a:t>: Conocer en que recursos naturales se ejecutaron proyectos, cual fue el área o zona de intervención, el valor invertido, fuente y monto de financiamiento, además  de los logros obtenidos de estos proyectos ejecutados por los GAD Provinciales</a:t>
            </a:r>
            <a:r>
              <a:rPr lang="es-EC" sz="1600" dirty="0" smtClean="0"/>
              <a:t>.</a:t>
            </a:r>
            <a:endParaRPr lang="es-EC" sz="1600" dirty="0"/>
          </a:p>
        </p:txBody>
      </p:sp>
      <p:sp>
        <p:nvSpPr>
          <p:cNvPr id="9" name="8 CuadroTexto"/>
          <p:cNvSpPr txBox="1"/>
          <p:nvPr/>
        </p:nvSpPr>
        <p:spPr>
          <a:xfrm>
            <a:off x="354248" y="4552252"/>
            <a:ext cx="11595057" cy="160043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Presione el botón</a:t>
            </a:r>
            <a:r>
              <a:rPr lang="es-EC" sz="1600" b="1" dirty="0"/>
              <a:t> agregar registros </a:t>
            </a:r>
            <a:r>
              <a:rPr lang="es-EC" sz="1600" dirty="0"/>
              <a:t>para ingresar la información solicitada en las preguntas </a:t>
            </a:r>
            <a:r>
              <a:rPr lang="es-EC" sz="1600" b="1" i="1" dirty="0"/>
              <a:t>1.13.1 a la 1.13. 10, </a:t>
            </a:r>
            <a:r>
              <a:rPr lang="es-EC" sz="1600" dirty="0"/>
              <a:t>si se cuenta con mas de un proyecto, presione el </a:t>
            </a:r>
            <a:r>
              <a:rPr lang="es-EC" sz="1600" b="1" i="1" dirty="0"/>
              <a:t>botón agregar </a:t>
            </a:r>
            <a:r>
              <a:rPr lang="es-EC" sz="1600" dirty="0"/>
              <a:t>y continúe con el mismo proceso.</a:t>
            </a:r>
          </a:p>
          <a:p>
            <a:pPr algn="just"/>
            <a:r>
              <a:rPr lang="es-EC" sz="1600" b="1" i="1" dirty="0"/>
              <a:t>Tome en cuenta </a:t>
            </a:r>
            <a:r>
              <a:rPr lang="es-EC" sz="1600" dirty="0"/>
              <a:t>que para alguna de las preguntas que posiblemente podrían causar confusión de respuesta, se cuenta con un icono de ayuda la cual despliega una ventana que explica a detalle la información requerida, para obtener esta ayuda se debe presionar el ícono </a:t>
            </a:r>
          </a:p>
        </p:txBody>
      </p:sp>
      <p:pic>
        <p:nvPicPr>
          <p:cNvPr id="11" name="10 Imagen"/>
          <p:cNvPicPr/>
          <p:nvPr/>
        </p:nvPicPr>
        <p:blipFill>
          <a:blip r:embed="rId2"/>
          <a:stretch>
            <a:fillRect/>
          </a:stretch>
        </p:blipFill>
        <p:spPr>
          <a:xfrm>
            <a:off x="5658150" y="5875231"/>
            <a:ext cx="238125" cy="209550"/>
          </a:xfrm>
          <a:prstGeom prst="rect">
            <a:avLst/>
          </a:prstGeom>
        </p:spPr>
      </p:pic>
      <p:pic>
        <p:nvPicPr>
          <p:cNvPr id="10" name="9 Imagen"/>
          <p:cNvPicPr/>
          <p:nvPr/>
        </p:nvPicPr>
        <p:blipFill>
          <a:blip r:embed="rId3">
            <a:extLst>
              <a:ext uri="{28A0092B-C50C-407E-A947-70E740481C1C}">
                <a14:useLocalDpi xmlns:a14="http://schemas.microsoft.com/office/drawing/2010/main" val="0"/>
              </a:ext>
            </a:extLst>
          </a:blip>
          <a:stretch>
            <a:fillRect/>
          </a:stretch>
        </p:blipFill>
        <p:spPr>
          <a:xfrm>
            <a:off x="354248" y="1559759"/>
            <a:ext cx="11571908" cy="1605597"/>
          </a:xfrm>
          <a:prstGeom prst="rect">
            <a:avLst/>
          </a:prstGeom>
        </p:spPr>
      </p:pic>
    </p:spTree>
    <p:extLst>
      <p:ext uri="{BB962C8B-B14F-4D97-AF65-F5344CB8AC3E}">
        <p14:creationId xmlns:p14="http://schemas.microsoft.com/office/powerpoint/2010/main" val="10212889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00763"/>
            <a:ext cx="11301460" cy="414116"/>
          </a:xfrm>
        </p:spPr>
        <p:txBody>
          <a:bodyPr/>
          <a:lstStyle/>
          <a:p>
            <a:pPr lvl="1"/>
            <a:r>
              <a:rPr lang="es-EC" sz="1600" b="1" dirty="0" smtClean="0">
                <a:solidFill>
                  <a:schemeClr val="accent2">
                    <a:lumMod val="75000"/>
                  </a:schemeClr>
                </a:solidFill>
                <a:latin typeface="+mj-lt"/>
              </a:rPr>
              <a:t>1.14. Describa los proyectos ejecutados en el 2018 por el GAD Provincial referentes al cambio climático?</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9" y="3194286"/>
            <a:ext cx="11571908" cy="1569660"/>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en que recursos naturales se ejecutaron proyectos, cual fue el área o zona de intervención, el valor invertido, fuente y monto de financiamiento, además  de los logros obtenidos de estos proyectos ejecutados por los GAD Provinciales.</a:t>
            </a:r>
          </a:p>
          <a:p>
            <a:pPr algn="just"/>
            <a:r>
              <a:rPr lang="es-EC" sz="1600" dirty="0"/>
              <a:t>Conocer y caracterizar los proyectos en la temática de Cambio Climático ejecutados por los GAD Provinciales, a que componente corresponde, el área intervenida, además el valor de inversión fuente, y monto de financiamiento, esto en cumplimiento a lo estipulado en el Registro Oficial No. 415 artículo 14.</a:t>
            </a:r>
          </a:p>
        </p:txBody>
      </p:sp>
      <p:sp>
        <p:nvSpPr>
          <p:cNvPr id="9" name="8 CuadroTexto"/>
          <p:cNvSpPr txBox="1"/>
          <p:nvPr/>
        </p:nvSpPr>
        <p:spPr>
          <a:xfrm>
            <a:off x="354248" y="4864777"/>
            <a:ext cx="11595057" cy="135421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Presione el botón</a:t>
            </a:r>
            <a:r>
              <a:rPr lang="es-EC" sz="1600" b="1" dirty="0"/>
              <a:t> agregar registros </a:t>
            </a:r>
            <a:r>
              <a:rPr lang="es-EC" sz="1600" dirty="0"/>
              <a:t>para ingresar la información solicitada en las preguntas </a:t>
            </a:r>
            <a:r>
              <a:rPr lang="es-EC" sz="1600" b="1" i="1" dirty="0"/>
              <a:t>1.14.1 a la 1.14. 10, </a:t>
            </a:r>
            <a:r>
              <a:rPr lang="es-EC" sz="1600" dirty="0"/>
              <a:t>si se cuenta con mas de un proyecto, presione el </a:t>
            </a:r>
            <a:r>
              <a:rPr lang="es-EC" sz="1600" b="1" i="1" dirty="0"/>
              <a:t>botón agregar </a:t>
            </a:r>
            <a:r>
              <a:rPr lang="es-EC" sz="1600" dirty="0"/>
              <a:t>y continúe con el mismo proceso.</a:t>
            </a:r>
          </a:p>
          <a:p>
            <a:pPr marL="285750" lvl="0" indent="-285750" algn="just">
              <a:buFont typeface="Arial" panose="020B0604020202020204" pitchFamily="34" charset="0"/>
              <a:buChar char="•"/>
            </a:pPr>
            <a:r>
              <a:rPr lang="es-EC" sz="1600" b="1" dirty="0" err="1"/>
              <a:t>Preg</a:t>
            </a:r>
            <a:r>
              <a:rPr lang="es-EC" sz="1600" b="1" dirty="0"/>
              <a:t>. 1.14.8</a:t>
            </a:r>
            <a:r>
              <a:rPr lang="es-EC" sz="1600" dirty="0"/>
              <a:t>. Fuente de financiamiento / GOB. Central  se desplegará una ventana en la cual se debe describir   el ministerio, institución o ente del Gobierno Central y el monto financiado por cada uno en la </a:t>
            </a:r>
            <a:r>
              <a:rPr lang="es-EC" sz="1600" b="1" dirty="0" err="1"/>
              <a:t>Preg</a:t>
            </a:r>
            <a:r>
              <a:rPr lang="es-EC" sz="1600" b="1" dirty="0"/>
              <a:t>. 1.14.9.</a:t>
            </a:r>
          </a:p>
        </p:txBody>
      </p:sp>
      <p:pic>
        <p:nvPicPr>
          <p:cNvPr id="12" name="11 Imagen"/>
          <p:cNvPicPr/>
          <p:nvPr/>
        </p:nvPicPr>
        <p:blipFill>
          <a:blip r:embed="rId2">
            <a:extLst>
              <a:ext uri="{28A0092B-C50C-407E-A947-70E740481C1C}">
                <a14:useLocalDpi xmlns:a14="http://schemas.microsoft.com/office/drawing/2010/main" val="0"/>
              </a:ext>
            </a:extLst>
          </a:blip>
          <a:stretch>
            <a:fillRect/>
          </a:stretch>
        </p:blipFill>
        <p:spPr>
          <a:xfrm>
            <a:off x="354248" y="1342662"/>
            <a:ext cx="11571909" cy="1765138"/>
          </a:xfrm>
          <a:prstGeom prst="rect">
            <a:avLst/>
          </a:prstGeom>
        </p:spPr>
      </p:pic>
    </p:spTree>
    <p:extLst>
      <p:ext uri="{BB962C8B-B14F-4D97-AF65-F5344CB8AC3E}">
        <p14:creationId xmlns:p14="http://schemas.microsoft.com/office/powerpoint/2010/main" val="14967200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00763"/>
            <a:ext cx="11301460" cy="414116"/>
          </a:xfrm>
        </p:spPr>
        <p:txBody>
          <a:bodyPr/>
          <a:lstStyle/>
          <a:p>
            <a:pPr lvl="1"/>
            <a:r>
              <a:rPr lang="es-EC" sz="1600" b="1" dirty="0" smtClean="0">
                <a:solidFill>
                  <a:schemeClr val="accent2">
                    <a:lumMod val="75000"/>
                  </a:schemeClr>
                </a:solidFill>
                <a:latin typeface="+mj-lt"/>
              </a:rPr>
              <a:t>1.15. ¿Cuál/es de las siguientes afectaciones ambientales se presentaron en su provincia ?</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1806896"/>
            <a:ext cx="5375219"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a:t>
            </a:r>
            <a:r>
              <a:rPr lang="es-EC" sz="1600" b="1" dirty="0"/>
              <a:t>. </a:t>
            </a:r>
            <a:r>
              <a:rPr lang="es-EC" sz="1600" dirty="0"/>
              <a:t>Determinar cuáles son las afectaciones ambientales presentadas en cada provincia, conocer si se ejecutó un plan de acción para contrarrestar esta afectación y el alcance del plan.</a:t>
            </a:r>
          </a:p>
        </p:txBody>
      </p:sp>
      <p:sp>
        <p:nvSpPr>
          <p:cNvPr id="9" name="8 CuadroTexto"/>
          <p:cNvSpPr txBox="1"/>
          <p:nvPr/>
        </p:nvSpPr>
        <p:spPr>
          <a:xfrm>
            <a:off x="354247" y="3070701"/>
            <a:ext cx="5375219" cy="329320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Seleccionar una sola respuesta para cada uno de los literales esta pregunta debe ser llenada de manera horizontal.</a:t>
            </a:r>
          </a:p>
          <a:p>
            <a:pPr marL="285750" lvl="0" indent="-285750" algn="just">
              <a:buFont typeface="Arial" panose="020B0604020202020204" pitchFamily="34" charset="0"/>
              <a:buChar char="•"/>
            </a:pPr>
            <a:r>
              <a:rPr lang="es-EC" sz="1600" dirty="0"/>
              <a:t>Si la respuesta es </a:t>
            </a:r>
            <a:r>
              <a:rPr lang="es-EC" sz="1600" b="1" dirty="0"/>
              <a:t>SI </a:t>
            </a:r>
            <a:r>
              <a:rPr lang="es-EC" sz="1600" dirty="0"/>
              <a:t>continúe con la pregunta </a:t>
            </a:r>
            <a:r>
              <a:rPr lang="es-EC" sz="1600" b="1" i="1" dirty="0"/>
              <a:t>1.15.1 Ejecutó un plan de acción para contrarrestar o reducir la afectación.</a:t>
            </a:r>
            <a:endParaRPr lang="es-EC" sz="1600" dirty="0"/>
          </a:p>
          <a:p>
            <a:pPr marL="285750" lvl="0" indent="-285750" algn="just">
              <a:buFont typeface="Arial" panose="020B0604020202020204" pitchFamily="34" charset="0"/>
              <a:buChar char="•"/>
            </a:pPr>
            <a:r>
              <a:rPr lang="es-EC" sz="1600" dirty="0"/>
              <a:t>Si la respuesta es </a:t>
            </a:r>
            <a:r>
              <a:rPr lang="es-EC" sz="1600" b="1" dirty="0"/>
              <a:t>SI</a:t>
            </a:r>
            <a:r>
              <a:rPr lang="es-EC" sz="1600" dirty="0"/>
              <a:t>  en </a:t>
            </a:r>
            <a:r>
              <a:rPr lang="es-EC" sz="1600" b="1" i="1" dirty="0"/>
              <a:t>pregunta 1.15.1</a:t>
            </a:r>
            <a:r>
              <a:rPr lang="es-EC" sz="1600" dirty="0"/>
              <a:t> continúe con la pregunta </a:t>
            </a:r>
            <a:r>
              <a:rPr lang="es-EC" sz="1600" b="1" i="1" dirty="0"/>
              <a:t>1.15.2 </a:t>
            </a:r>
            <a:r>
              <a:rPr lang="es-EC" sz="1600" dirty="0"/>
              <a:t>alcance y seleccione la respuesta.</a:t>
            </a:r>
          </a:p>
          <a:p>
            <a:pPr marL="285750" lvl="0" indent="-285750" algn="just">
              <a:buFont typeface="Arial" panose="020B0604020202020204" pitchFamily="34" charset="0"/>
              <a:buChar char="•"/>
            </a:pPr>
            <a:r>
              <a:rPr lang="es-EC" sz="1600" dirty="0"/>
              <a:t>Si la respuesta es</a:t>
            </a:r>
            <a:r>
              <a:rPr lang="es-EC" sz="1600" b="1" i="1" dirty="0"/>
              <a:t> SI en el literal j. Otro Especifique… </a:t>
            </a:r>
            <a:r>
              <a:rPr lang="es-EC" sz="1600" dirty="0"/>
              <a:t>se debe describir la afectación presentada.</a:t>
            </a:r>
          </a:p>
        </p:txBody>
      </p:sp>
      <p:pic>
        <p:nvPicPr>
          <p:cNvPr id="10" name="9 Imagen"/>
          <p:cNvPicPr/>
          <p:nvPr/>
        </p:nvPicPr>
        <p:blipFill rotWithShape="1">
          <a:blip r:embed="rId2">
            <a:extLst>
              <a:ext uri="{28A0092B-C50C-407E-A947-70E740481C1C}">
                <a14:useLocalDpi xmlns:a14="http://schemas.microsoft.com/office/drawing/2010/main" val="0"/>
              </a:ext>
            </a:extLst>
          </a:blip>
          <a:srcRect b="45714"/>
          <a:stretch/>
        </p:blipFill>
        <p:spPr>
          <a:xfrm>
            <a:off x="5937812" y="1749313"/>
            <a:ext cx="5613721" cy="3293794"/>
          </a:xfrm>
          <a:prstGeom prst="rect">
            <a:avLst/>
          </a:prstGeom>
        </p:spPr>
      </p:pic>
    </p:spTree>
    <p:extLst>
      <p:ext uri="{BB962C8B-B14F-4D97-AF65-F5344CB8AC3E}">
        <p14:creationId xmlns:p14="http://schemas.microsoft.com/office/powerpoint/2010/main" val="21472538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a:solidFill>
                  <a:schemeClr val="tx1"/>
                </a:solidFill>
              </a:rPr>
              <a:t>OBJETIVO</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a:t>
            </a:r>
            <a:r>
              <a:rPr lang="es-ES_tradnl" dirty="0" smtClean="0"/>
              <a:t>2018</a:t>
            </a:r>
            <a:endParaRPr lang="es-ES_tradnl" dirty="0"/>
          </a:p>
        </p:txBody>
      </p:sp>
      <p:pic>
        <p:nvPicPr>
          <p:cNvPr id="8" name="7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040" y="1734820"/>
            <a:ext cx="3405515" cy="3606800"/>
          </a:xfrm>
          <a:prstGeom prst="rect">
            <a:avLst/>
          </a:prstGeom>
        </p:spPr>
      </p:pic>
      <p:sp>
        <p:nvSpPr>
          <p:cNvPr id="9" name="Marcador de texto 1"/>
          <p:cNvSpPr>
            <a:spLocks noGrp="1"/>
          </p:cNvSpPr>
          <p:nvPr>
            <p:ph type="body" sz="quarter" idx="13"/>
          </p:nvPr>
        </p:nvSpPr>
        <p:spPr>
          <a:xfrm>
            <a:off x="5564326" y="1448533"/>
            <a:ext cx="4555034" cy="3550187"/>
          </a:xfrm>
          <a:prstGeom prst="rect">
            <a:avLst/>
          </a:prstGeom>
        </p:spPr>
        <p:txBody>
          <a:bodyPr>
            <a:normAutofit/>
          </a:bodyPr>
          <a:lstStyle/>
          <a:p>
            <a:pPr algn="just"/>
            <a:r>
              <a:rPr lang="es-EC" sz="2000" dirty="0"/>
              <a:t>Recolectar  información  </a:t>
            </a:r>
            <a:r>
              <a:rPr lang="es-EC" sz="2000" dirty="0" smtClean="0"/>
              <a:t>sobre la gestión y rectoría de los GAD Provinciales en cuanto a sus competencias  </a:t>
            </a:r>
            <a:r>
              <a:rPr lang="es-EC" sz="2000" dirty="0"/>
              <a:t>relacionadas  a  la  gestión  ambiental,  fomento  y  desarrollo productivo,  gestión  de  riesgos,  riego  y  drenaje,  ingresos  y  </a:t>
            </a:r>
            <a:r>
              <a:rPr lang="es-EC" sz="2000" dirty="0" smtClean="0"/>
              <a:t>gastos, cooperación Internación, y,  Vialidad</a:t>
            </a:r>
            <a:endParaRPr lang="es-ES_tradnl" sz="2000" dirty="0"/>
          </a:p>
        </p:txBody>
      </p:sp>
    </p:spTree>
    <p:extLst>
      <p:ext uri="{BB962C8B-B14F-4D97-AF65-F5344CB8AC3E}">
        <p14:creationId xmlns:p14="http://schemas.microsoft.com/office/powerpoint/2010/main" val="8165571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00763"/>
            <a:ext cx="11301460" cy="414116"/>
          </a:xfrm>
        </p:spPr>
        <p:txBody>
          <a:bodyPr/>
          <a:lstStyle/>
          <a:p>
            <a:pPr lvl="1"/>
            <a:r>
              <a:rPr lang="es-EC" sz="1600" b="1" dirty="0" smtClean="0">
                <a:solidFill>
                  <a:schemeClr val="accent2">
                    <a:lumMod val="75000"/>
                  </a:schemeClr>
                </a:solidFill>
                <a:latin typeface="+mj-lt"/>
              </a:rPr>
              <a:t>1.15.3 ¿Indique cuál fue la principal afectación ambiental?</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1806896"/>
            <a:ext cx="5375219"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a:t>
            </a:r>
            <a:r>
              <a:rPr lang="es-EC" sz="1600" dirty="0" smtClean="0"/>
              <a:t>Conocer </a:t>
            </a:r>
            <a:r>
              <a:rPr lang="es-EC" sz="1600" dirty="0"/>
              <a:t>de las afectaciones registradas cuál fue la principal afectación ambiental que presentó la provincia.</a:t>
            </a:r>
          </a:p>
        </p:txBody>
      </p:sp>
      <p:sp>
        <p:nvSpPr>
          <p:cNvPr id="9" name="8 CuadroTexto"/>
          <p:cNvSpPr txBox="1"/>
          <p:nvPr/>
        </p:nvSpPr>
        <p:spPr>
          <a:xfrm>
            <a:off x="354246" y="3207227"/>
            <a:ext cx="5375219" cy="132343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Seleccione la principal afectación que presentó su Provincia en el año 2016,  en base a las respuestas positivas seleccionadas en la </a:t>
            </a:r>
            <a:r>
              <a:rPr lang="es-EC" sz="1600" b="1" i="1" dirty="0"/>
              <a:t>pregunta 1.15</a:t>
            </a:r>
            <a:r>
              <a:rPr lang="es-EC" sz="1600" dirty="0"/>
              <a:t>.  </a:t>
            </a:r>
          </a:p>
        </p:txBody>
      </p:sp>
      <p:pic>
        <p:nvPicPr>
          <p:cNvPr id="11" name="10 Imagen"/>
          <p:cNvPicPr/>
          <p:nvPr/>
        </p:nvPicPr>
        <p:blipFill>
          <a:blip r:embed="rId2">
            <a:extLst>
              <a:ext uri="{28A0092B-C50C-407E-A947-70E740481C1C}">
                <a14:useLocalDpi xmlns:a14="http://schemas.microsoft.com/office/drawing/2010/main" val="0"/>
              </a:ext>
            </a:extLst>
          </a:blip>
          <a:srcRect/>
          <a:stretch>
            <a:fillRect/>
          </a:stretch>
        </p:blipFill>
        <p:spPr bwMode="auto">
          <a:xfrm>
            <a:off x="6532903" y="1865603"/>
            <a:ext cx="4451472" cy="2683248"/>
          </a:xfrm>
          <a:prstGeom prst="rect">
            <a:avLst/>
          </a:prstGeom>
          <a:noFill/>
          <a:ln>
            <a:noFill/>
          </a:ln>
        </p:spPr>
      </p:pic>
    </p:spTree>
    <p:extLst>
      <p:ext uri="{BB962C8B-B14F-4D97-AF65-F5344CB8AC3E}">
        <p14:creationId xmlns:p14="http://schemas.microsoft.com/office/powerpoint/2010/main" val="18161501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lvl="1" algn="just"/>
            <a:r>
              <a:rPr lang="es-EC" sz="1600" b="1" dirty="0" smtClean="0">
                <a:solidFill>
                  <a:schemeClr val="accent2">
                    <a:lumMod val="75000"/>
                  </a:schemeClr>
                </a:solidFill>
                <a:latin typeface="+mj-lt"/>
              </a:rPr>
              <a:t>1.16. ¿ En el año 2018 el GAD Provincial estableció líneas de trabajo con organismos del gobierno central para controlar el tráfico y la venta ilegal de:</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1806896"/>
            <a:ext cx="5375219"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endParaRPr lang="es-EC" sz="1600" b="1" dirty="0"/>
          </a:p>
          <a:p>
            <a:pPr algn="just"/>
            <a:r>
              <a:rPr lang="es-EC" sz="1600" b="1" dirty="0"/>
              <a:t>OBJETIVO</a:t>
            </a:r>
            <a:r>
              <a:rPr lang="es-EC" sz="1600" dirty="0"/>
              <a:t>: Conocer los organismos con los cuales el GAD estableció líneas de trabajo con el objetivo de controlar  el tráfico y  la venta ilegal de sus recursos naturales.</a:t>
            </a:r>
          </a:p>
        </p:txBody>
      </p:sp>
      <p:sp>
        <p:nvSpPr>
          <p:cNvPr id="9" name="8 CuadroTexto"/>
          <p:cNvSpPr txBox="1"/>
          <p:nvPr/>
        </p:nvSpPr>
        <p:spPr>
          <a:xfrm>
            <a:off x="354246" y="3207227"/>
            <a:ext cx="5375219" cy="2092881"/>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Seleccionar una sola respuesta para cada uno de los literales, esta pregunta debe ser llenada de manera horizontal.</a:t>
            </a:r>
          </a:p>
          <a:p>
            <a:pPr marL="285750" lvl="0" indent="-285750" algn="just">
              <a:buFont typeface="Arial" panose="020B0604020202020204" pitchFamily="34" charset="0"/>
              <a:buChar char="•"/>
            </a:pPr>
            <a:r>
              <a:rPr lang="es-EC" sz="1600" dirty="0"/>
              <a:t>Si la respuesta es </a:t>
            </a:r>
            <a:r>
              <a:rPr lang="es-EC" sz="1600" b="1" dirty="0"/>
              <a:t>SI, </a:t>
            </a:r>
            <a:r>
              <a:rPr lang="es-EC" sz="1600" dirty="0"/>
              <a:t>continúe con la pregunta </a:t>
            </a:r>
            <a:r>
              <a:rPr lang="es-EC" sz="1600" b="1" i="1" dirty="0"/>
              <a:t>1.16.1 Nombres de organismo/s </a:t>
            </a:r>
            <a:r>
              <a:rPr lang="es-EC" sz="1600" dirty="0"/>
              <a:t>y registre el organismo con el cual el GAD estableció líneas de trabajo.</a:t>
            </a:r>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5894704" y="1775379"/>
            <a:ext cx="5934623" cy="2287336"/>
          </a:xfrm>
          <a:prstGeom prst="rect">
            <a:avLst/>
          </a:prstGeom>
        </p:spPr>
      </p:pic>
    </p:spTree>
    <p:extLst>
      <p:ext uri="{BB962C8B-B14F-4D97-AF65-F5344CB8AC3E}">
        <p14:creationId xmlns:p14="http://schemas.microsoft.com/office/powerpoint/2010/main" val="14561462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lvl="1" algn="just"/>
            <a:r>
              <a:rPr lang="es-EC" sz="1600" b="1" dirty="0" smtClean="0">
                <a:solidFill>
                  <a:schemeClr val="accent2">
                    <a:lumMod val="75000"/>
                  </a:schemeClr>
                </a:solidFill>
                <a:latin typeface="+mj-lt"/>
              </a:rPr>
              <a:t>1.17. En el año 2016 el GAD Provincial trabajó en propuestas de mecanismos de compensación por el uso de los recursos naturales con las siguientes instituciones u organismos:</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2026815"/>
            <a:ext cx="5375219"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endParaRPr lang="es-EC" sz="1600" b="1" dirty="0"/>
          </a:p>
          <a:p>
            <a:pPr algn="just"/>
            <a:r>
              <a:rPr lang="es-EC" sz="1600" b="1" dirty="0"/>
              <a:t>OBJETIVO</a:t>
            </a:r>
            <a:r>
              <a:rPr lang="es-EC" sz="1600" dirty="0"/>
              <a:t>: Conocer los organismos con los cuales el GAD estableció líneas de trabajo con el objetivo de controlar  el tráfico y  la venta ilegal de sus recursos naturales.</a:t>
            </a:r>
          </a:p>
        </p:txBody>
      </p:sp>
      <p:sp>
        <p:nvSpPr>
          <p:cNvPr id="9" name="8 CuadroTexto"/>
          <p:cNvSpPr txBox="1"/>
          <p:nvPr/>
        </p:nvSpPr>
        <p:spPr>
          <a:xfrm>
            <a:off x="354248" y="3840852"/>
            <a:ext cx="11370906" cy="2308324"/>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Seleccione una sola respuesta </a:t>
            </a:r>
            <a:r>
              <a:rPr lang="es-EC" sz="1600" b="1" i="1" dirty="0"/>
              <a:t>SI/NO </a:t>
            </a:r>
            <a:r>
              <a:rPr lang="es-EC" sz="1600" dirty="0"/>
              <a:t>para cada uno de los literales, esta pregunta debe ser llenada de manera horizontal.</a:t>
            </a:r>
          </a:p>
          <a:p>
            <a:pPr marL="285750" lvl="0" indent="-285750" algn="just">
              <a:buFont typeface="Arial" panose="020B0604020202020204" pitchFamily="34" charset="0"/>
              <a:buChar char="•"/>
            </a:pPr>
            <a:r>
              <a:rPr lang="es-EC" sz="1600" dirty="0"/>
              <a:t>Si la respuesta es </a:t>
            </a:r>
            <a:r>
              <a:rPr lang="es-EC" sz="1600" b="1" i="1" dirty="0"/>
              <a:t>SI,</a:t>
            </a:r>
            <a:r>
              <a:rPr lang="es-EC" sz="1600" b="1" dirty="0"/>
              <a:t> </a:t>
            </a:r>
            <a:r>
              <a:rPr lang="es-EC" sz="1600" dirty="0"/>
              <a:t>continúe con </a:t>
            </a:r>
            <a:r>
              <a:rPr lang="es-EC" sz="1600" b="1" i="1" dirty="0"/>
              <a:t>la pregunta 1.17.1 Indique cuál fue el mecanismo de compensación?</a:t>
            </a:r>
            <a:r>
              <a:rPr lang="es-EC" sz="1600" dirty="0"/>
              <a:t>, </a:t>
            </a:r>
            <a:r>
              <a:rPr lang="es-EC" sz="1600" dirty="0" smtClean="0"/>
              <a:t>y </a:t>
            </a:r>
            <a:r>
              <a:rPr lang="es-EC" sz="1600" dirty="0"/>
              <a:t>describa el mecanismo de compensación que generó la  institución u organismo, seguida del nombre en la </a:t>
            </a:r>
            <a:r>
              <a:rPr lang="es-EC" sz="1600" b="1" i="1" dirty="0"/>
              <a:t>pregunta 17.1.2.</a:t>
            </a:r>
            <a:r>
              <a:rPr lang="es-EC" sz="1600" dirty="0"/>
              <a:t> </a:t>
            </a:r>
          </a:p>
          <a:p>
            <a:pPr marL="285750" lvl="0" indent="-285750" algn="just">
              <a:buFont typeface="Arial" panose="020B0604020202020204" pitchFamily="34" charset="0"/>
              <a:buChar char="•"/>
            </a:pPr>
            <a:r>
              <a:rPr lang="es-EC" sz="1600" b="1" i="1" dirty="0" err="1"/>
              <a:t>Ejm</a:t>
            </a:r>
            <a:r>
              <a:rPr lang="es-EC" sz="1600" b="1" i="1" dirty="0"/>
              <a:t>.- </a:t>
            </a:r>
            <a:r>
              <a:rPr lang="es-EC" sz="1600" dirty="0"/>
              <a:t>La Empresa Eléctrica de Riobamba S.A, utiliza el agua para la generación de electricidad y el mecanismo de compensación de esta empresa es otorgar plantas a las comunidades para el mantenimiento y protección de las cuencas hidrográficas.</a:t>
            </a:r>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5894704" y="1543886"/>
            <a:ext cx="5934623" cy="1951669"/>
          </a:xfrm>
          <a:prstGeom prst="rect">
            <a:avLst/>
          </a:prstGeom>
        </p:spPr>
      </p:pic>
    </p:spTree>
    <p:extLst>
      <p:ext uri="{BB962C8B-B14F-4D97-AF65-F5344CB8AC3E}">
        <p14:creationId xmlns:p14="http://schemas.microsoft.com/office/powerpoint/2010/main" val="9461437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C" dirty="0">
                <a:solidFill>
                  <a:schemeClr val="tx1"/>
                </a:solidFill>
              </a:rPr>
              <a:t>FOMENTO Y DESARROLLO PRODUCTIVO</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6" name="5 Diagrama"/>
          <p:cNvGraphicFramePr/>
          <p:nvPr>
            <p:extLst>
              <p:ext uri="{D42A27DB-BD31-4B8C-83A1-F6EECF244321}">
                <p14:modId xmlns:p14="http://schemas.microsoft.com/office/powerpoint/2010/main" val="3164648528"/>
              </p:ext>
            </p:extLst>
          </p:nvPr>
        </p:nvGraphicFramePr>
        <p:xfrm>
          <a:off x="802018" y="1399619"/>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04948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244" y="716513"/>
            <a:ext cx="11189185" cy="414116"/>
          </a:xfrm>
        </p:spPr>
        <p:txBody>
          <a:bodyPr/>
          <a:lstStyle/>
          <a:p>
            <a:pPr algn="ctr"/>
            <a:r>
              <a:rPr lang="es-EC" dirty="0" smtClean="0">
                <a:solidFill>
                  <a:schemeClr val="tx1"/>
                </a:solidFill>
              </a:rPr>
              <a:t>Capítulo II Fomento y Desarrollo Productivo</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a:t>Acceder  al aplicativo  mediante el link proporcionado a cada uno de los usuarios el mismo que contiene el nombre del usuario y contraseña.</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776100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a:t>Revisar los datos de identificación y ubicación </a:t>
            </a:r>
          </a:p>
          <a:p>
            <a:pPr marL="285750" indent="-285750">
              <a:buFont typeface="Arial" panose="020B0604020202020204" pitchFamily="34" charset="0"/>
              <a:buChar char="•"/>
            </a:pPr>
            <a:r>
              <a:rPr lang="es-EC" dirty="0"/>
              <a:t>Acceder  a la pestaña del capítulo </a:t>
            </a:r>
            <a:r>
              <a:rPr lang="es-EC" dirty="0" smtClean="0"/>
              <a:t>II Fomento y Desarrollo Productivo </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2245486" y="2181583"/>
            <a:ext cx="810229" cy="5588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n>
                <a:solidFill>
                  <a:srgbClr val="FF0000"/>
                </a:solidFill>
              </a:ln>
              <a:solidFill>
                <a:srgbClr val="FF0000"/>
              </a:solidFill>
            </a:endParaRPr>
          </a:p>
        </p:txBody>
      </p:sp>
    </p:spTree>
    <p:extLst>
      <p:ext uri="{BB962C8B-B14F-4D97-AF65-F5344CB8AC3E}">
        <p14:creationId xmlns:p14="http://schemas.microsoft.com/office/powerpoint/2010/main" val="22903250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lvl="1" algn="just"/>
            <a:r>
              <a:rPr lang="es-EC" sz="1600" b="1" dirty="0" smtClean="0">
                <a:solidFill>
                  <a:schemeClr val="accent2">
                    <a:lumMod val="75000"/>
                  </a:schemeClr>
                </a:solidFill>
                <a:latin typeface="+mj-lt"/>
              </a:rPr>
              <a:t>2.1 Para la gestión de la competencia el GAD Provincial  cuenta con:</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1725865"/>
            <a:ext cx="6000253"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endParaRPr lang="es-EC" sz="1600" b="1" dirty="0"/>
          </a:p>
          <a:p>
            <a:pPr algn="just"/>
            <a:r>
              <a:rPr lang="es-EC" sz="1600" b="1" dirty="0"/>
              <a:t>OBJETIVO</a:t>
            </a:r>
            <a:r>
              <a:rPr lang="es-EC" sz="1600" dirty="0"/>
              <a:t>: Conocer la  estructura organizacional con la que contó el GAD para llevar a cabo las actividades de  gestión de la competencia.</a:t>
            </a:r>
          </a:p>
        </p:txBody>
      </p:sp>
      <p:sp>
        <p:nvSpPr>
          <p:cNvPr id="9" name="8 CuadroTexto"/>
          <p:cNvSpPr txBox="1"/>
          <p:nvPr/>
        </p:nvSpPr>
        <p:spPr>
          <a:xfrm>
            <a:off x="354247" y="3019039"/>
            <a:ext cx="6000253" cy="156966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t>INSTRUCCIONES:</a:t>
            </a:r>
          </a:p>
          <a:p>
            <a:pPr marL="285750" lvl="0" indent="-285750" algn="just">
              <a:buFont typeface="Arial" panose="020B0604020202020204" pitchFamily="34" charset="0"/>
              <a:buChar char="•"/>
            </a:pPr>
            <a:r>
              <a:rPr lang="es-EC" sz="1600" dirty="0"/>
              <a:t>Para el llenado de esta pregunta se debe elegir una sola respuesta positiva en cualquiera de los literales del </a:t>
            </a:r>
            <a:r>
              <a:rPr lang="es-EC" sz="1600" b="1" dirty="0"/>
              <a:t>a </a:t>
            </a:r>
            <a:r>
              <a:rPr lang="es-EC" sz="1600" dirty="0"/>
              <a:t>al </a:t>
            </a:r>
            <a:r>
              <a:rPr lang="es-EC" sz="1600" b="1" dirty="0"/>
              <a:t>e</a:t>
            </a:r>
            <a:r>
              <a:rPr lang="es-EC" sz="1600" dirty="0"/>
              <a:t>; en el caso de que la respuesta sea </a:t>
            </a:r>
            <a:r>
              <a:rPr lang="es-EC" sz="1600" b="1" i="1" dirty="0"/>
              <a:t>literal e. Otro… Especifique</a:t>
            </a:r>
            <a:r>
              <a:rPr lang="es-EC" sz="1600" dirty="0"/>
              <a:t>; describa como está conformada la estructura. </a:t>
            </a:r>
          </a:p>
        </p:txBody>
      </p:sp>
      <p:pic>
        <p:nvPicPr>
          <p:cNvPr id="11" name="10 Imagen"/>
          <p:cNvPicPr/>
          <p:nvPr/>
        </p:nvPicPr>
        <p:blipFill>
          <a:blip r:embed="rId2">
            <a:extLst>
              <a:ext uri="{28A0092B-C50C-407E-A947-70E740481C1C}">
                <a14:useLocalDpi xmlns:a14="http://schemas.microsoft.com/office/drawing/2010/main" val="0"/>
              </a:ext>
            </a:extLst>
          </a:blip>
          <a:stretch>
            <a:fillRect/>
          </a:stretch>
        </p:blipFill>
        <p:spPr>
          <a:xfrm>
            <a:off x="7076391" y="1911886"/>
            <a:ext cx="4012155" cy="32041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653435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lvl="1" algn="just"/>
            <a:r>
              <a:rPr lang="es-EC" sz="1600" b="1" dirty="0" smtClean="0">
                <a:solidFill>
                  <a:schemeClr val="accent2">
                    <a:lumMod val="75000"/>
                  </a:schemeClr>
                </a:solidFill>
                <a:latin typeface="+mj-lt"/>
              </a:rPr>
              <a:t>2.2 Indique el número de personal con el cual contó  la jefatura, dirección, coordinación o EP para gestionar la competencia en el año 2018?</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3022265"/>
            <a:ext cx="11370906"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smtClean="0"/>
              <a:t>OBJETIVO</a:t>
            </a:r>
            <a:r>
              <a:rPr lang="es-EC" sz="1600" dirty="0"/>
              <a:t>: Conocer con que personal el departamento o unidad ambiental realizó las actividades propias de la competencia de fomento y desarrollo productivo, además de conocer cuántas personas están bajo la modalidad de nombramiento el cual ayudará al desarrollo de procesos de formación ambiental más efectivos a largo plazo.</a:t>
            </a:r>
          </a:p>
        </p:txBody>
      </p:sp>
      <p:sp>
        <p:nvSpPr>
          <p:cNvPr id="9" name="8 CuadroTexto"/>
          <p:cNvSpPr txBox="1"/>
          <p:nvPr/>
        </p:nvSpPr>
        <p:spPr>
          <a:xfrm>
            <a:off x="354247" y="4141814"/>
            <a:ext cx="11370907" cy="206210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a:latin typeface="+mj-lt"/>
              </a:rPr>
              <a:t>INSTRUCCIONES:</a:t>
            </a:r>
          </a:p>
          <a:p>
            <a:pPr marL="285750" lvl="0" indent="-285750" algn="just">
              <a:buFont typeface="Arial" panose="020B0604020202020204" pitchFamily="34" charset="0"/>
              <a:buChar char="•"/>
            </a:pPr>
            <a:r>
              <a:rPr lang="es-EC" sz="1600" dirty="0">
                <a:latin typeface="+mj-lt"/>
              </a:rPr>
              <a:t>Ingrese información en cada uno de los literales según corresponda, </a:t>
            </a:r>
            <a:r>
              <a:rPr lang="es-EC" sz="1600" b="1" i="1" dirty="0">
                <a:latin typeface="+mj-lt"/>
              </a:rPr>
              <a:t>se debe tomar en cuenta</a:t>
            </a:r>
            <a:r>
              <a:rPr lang="es-EC" sz="1600" dirty="0">
                <a:latin typeface="+mj-lt"/>
              </a:rPr>
              <a:t> que la información registrada en la pregunta </a:t>
            </a:r>
            <a:r>
              <a:rPr lang="es-EC" sz="1600" b="1" dirty="0">
                <a:latin typeface="+mj-lt"/>
              </a:rPr>
              <a:t>2.2.1</a:t>
            </a:r>
            <a:r>
              <a:rPr lang="es-EC" sz="1600" dirty="0">
                <a:latin typeface="+mj-lt"/>
              </a:rPr>
              <a:t> y </a:t>
            </a:r>
            <a:r>
              <a:rPr lang="es-EC" sz="1600" b="1" dirty="0">
                <a:latin typeface="+mj-lt"/>
              </a:rPr>
              <a:t>2.2.2</a:t>
            </a:r>
            <a:r>
              <a:rPr lang="es-EC" sz="1600" dirty="0">
                <a:latin typeface="+mj-lt"/>
              </a:rPr>
              <a:t>  se visualizará en la pregunta </a:t>
            </a:r>
            <a:r>
              <a:rPr lang="es-EC" sz="1600" b="1" dirty="0">
                <a:latin typeface="+mj-lt"/>
              </a:rPr>
              <a:t>2.2.3,</a:t>
            </a:r>
            <a:r>
              <a:rPr lang="es-EC" sz="1600" dirty="0">
                <a:latin typeface="+mj-lt"/>
              </a:rPr>
              <a:t> debido a que el sistema suma automáticamente este registro; por lo que este total debe ser desagregado en la información que se  registrará en las preguntas siguientes desde la </a:t>
            </a:r>
            <a:r>
              <a:rPr lang="es-EC" sz="1600" b="1" dirty="0">
                <a:latin typeface="+mj-lt"/>
              </a:rPr>
              <a:t>2.2.4</a:t>
            </a:r>
            <a:r>
              <a:rPr lang="es-EC" sz="1600" dirty="0">
                <a:latin typeface="+mj-lt"/>
              </a:rPr>
              <a:t> a la 2</a:t>
            </a:r>
            <a:r>
              <a:rPr lang="es-EC" sz="1600" b="1" dirty="0">
                <a:latin typeface="+mj-lt"/>
              </a:rPr>
              <a:t>.2.8</a:t>
            </a:r>
            <a:r>
              <a:rPr lang="es-EC" sz="1600" dirty="0">
                <a:latin typeface="+mj-lt"/>
              </a:rPr>
              <a:t>, según corresponda.</a:t>
            </a:r>
          </a:p>
          <a:p>
            <a:pPr marL="285750" lvl="0" indent="-285750" algn="just">
              <a:buFont typeface="Arial" panose="020B0604020202020204" pitchFamily="34" charset="0"/>
              <a:buChar char="•"/>
            </a:pPr>
            <a:r>
              <a:rPr lang="es-EC" sz="1600" dirty="0">
                <a:latin typeface="+mj-lt"/>
              </a:rPr>
              <a:t>En el caso de que la respuesta sea </a:t>
            </a:r>
            <a:r>
              <a:rPr lang="es-EC" sz="1600" b="1" i="1" dirty="0">
                <a:latin typeface="+mj-lt"/>
              </a:rPr>
              <a:t>literal g. Otro… Especifique</a:t>
            </a:r>
            <a:r>
              <a:rPr lang="es-EC" sz="1600" dirty="0">
                <a:latin typeface="+mj-lt"/>
              </a:rPr>
              <a:t>; describa los cargos/ perfiles.</a:t>
            </a:r>
          </a:p>
          <a:p>
            <a:pPr algn="just"/>
            <a:r>
              <a:rPr lang="es-EC" sz="1600" b="1" dirty="0">
                <a:latin typeface="+mj-lt"/>
              </a:rPr>
              <a:t>Además tomar en cuenta que si cualquiera de las preguntas no aplica a su dirección, </a:t>
            </a:r>
            <a:r>
              <a:rPr lang="es-EC" sz="1600" b="1" dirty="0" smtClean="0">
                <a:latin typeface="+mj-lt"/>
              </a:rPr>
              <a:t>coordinación</a:t>
            </a:r>
            <a:r>
              <a:rPr lang="es-EC" sz="1600" b="1" dirty="0">
                <a:latin typeface="+mj-lt"/>
              </a:rPr>
              <a:t>, jefatura etc. se  debe dejar en blanco el casillero.</a:t>
            </a:r>
          </a:p>
        </p:txBody>
      </p:sp>
      <p:pic>
        <p:nvPicPr>
          <p:cNvPr id="10" name="9 Imagen"/>
          <p:cNvPicPr/>
          <p:nvPr/>
        </p:nvPicPr>
        <p:blipFill rotWithShape="1">
          <a:blip r:embed="rId2"/>
          <a:srcRect t="5336"/>
          <a:stretch/>
        </p:blipFill>
        <p:spPr>
          <a:xfrm>
            <a:off x="354246" y="1361629"/>
            <a:ext cx="11370907" cy="1578341"/>
          </a:xfrm>
          <a:prstGeom prst="rect">
            <a:avLst/>
          </a:prstGeom>
        </p:spPr>
      </p:pic>
    </p:spTree>
    <p:extLst>
      <p:ext uri="{BB962C8B-B14F-4D97-AF65-F5344CB8AC3E}">
        <p14:creationId xmlns:p14="http://schemas.microsoft.com/office/powerpoint/2010/main" val="13388237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lvl="1" algn="just"/>
            <a:r>
              <a:rPr lang="es-EC" sz="1600" b="1" dirty="0" smtClean="0">
                <a:solidFill>
                  <a:schemeClr val="accent2">
                    <a:lumMod val="75000"/>
                  </a:schemeClr>
                </a:solidFill>
                <a:latin typeface="+mj-lt"/>
              </a:rPr>
              <a:t>2.3 ¿Qué instrumentos de planificación y normativa local emitió su Gobierno Provincial para el Fomento Productivo?</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9" name="8 CuadroTexto"/>
          <p:cNvSpPr txBox="1"/>
          <p:nvPr/>
        </p:nvSpPr>
        <p:spPr>
          <a:xfrm>
            <a:off x="354247" y="4269139"/>
            <a:ext cx="11370907" cy="181588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INTRUCCIONES:</a:t>
            </a:r>
          </a:p>
          <a:p>
            <a:pPr marL="285750" lvl="0" indent="-285750" algn="just">
              <a:buFont typeface="Arial" panose="020B0604020202020204" pitchFamily="34" charset="0"/>
              <a:buChar char="•"/>
            </a:pPr>
            <a:r>
              <a:rPr lang="es-EC" sz="1600" dirty="0" smtClean="0"/>
              <a:t>Presione </a:t>
            </a:r>
            <a:r>
              <a:rPr lang="es-EC" sz="1600" dirty="0"/>
              <a:t>el botón</a:t>
            </a:r>
            <a:r>
              <a:rPr lang="es-EC" sz="1600" b="1" dirty="0"/>
              <a:t>  </a:t>
            </a:r>
            <a:r>
              <a:rPr lang="es-EC" sz="1600" dirty="0"/>
              <a:t>para ingresar la información solicitada en las preguntas </a:t>
            </a:r>
            <a:r>
              <a:rPr lang="es-EC" sz="1600" b="1" i="1" dirty="0"/>
              <a:t>2.3.1 a la 2.3.6,</a:t>
            </a:r>
            <a:r>
              <a:rPr lang="es-EC" sz="1600" dirty="0"/>
              <a:t> se desplegará un cuadro con la información que debe ser registrada.</a:t>
            </a:r>
          </a:p>
          <a:p>
            <a:pPr marL="285750" lvl="0" indent="-285750" algn="just">
              <a:buFont typeface="Arial" panose="020B0604020202020204" pitchFamily="34" charset="0"/>
              <a:buChar char="•"/>
            </a:pPr>
            <a:r>
              <a:rPr lang="es-EC" sz="1600" b="1" i="1" dirty="0"/>
              <a:t>Tome en cuenta </a:t>
            </a:r>
            <a:r>
              <a:rPr lang="es-EC" sz="1600" dirty="0"/>
              <a:t>que para alguna de las preguntas que posiblemente podrían causar confusión de respuesta, se cuenta con un icono de ayuda el cual se despliega una ventana que explica a detalle la información requerida, para obtener esta ayuda se debe presionar el ícono ubicado  en dichas preguntas como muestra la siguiente imagen.</a:t>
            </a:r>
          </a:p>
        </p:txBody>
      </p:sp>
      <p:sp>
        <p:nvSpPr>
          <p:cNvPr id="8" name="7 CuadroTexto"/>
          <p:cNvSpPr txBox="1"/>
          <p:nvPr/>
        </p:nvSpPr>
        <p:spPr>
          <a:xfrm>
            <a:off x="354248" y="3334790"/>
            <a:ext cx="11370906"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cuáles fueron los instrumentos de planificación y normativa local que emitieron los GAD Provinciales para el fomento y desarrollo  de los sectores productivos, el  alcance y los sectores que fueron intervenidos, además saber a qué objetivo estratégico del PDOT se encuentra alineado </a:t>
            </a:r>
          </a:p>
        </p:txBody>
      </p:sp>
      <p:pic>
        <p:nvPicPr>
          <p:cNvPr id="11" name="10 Imagen"/>
          <p:cNvPicPr/>
          <p:nvPr/>
        </p:nvPicPr>
        <p:blipFill>
          <a:blip r:embed="rId2"/>
          <a:stretch>
            <a:fillRect/>
          </a:stretch>
        </p:blipFill>
        <p:spPr>
          <a:xfrm>
            <a:off x="354246" y="1414683"/>
            <a:ext cx="11370907" cy="1768356"/>
          </a:xfrm>
          <a:prstGeom prst="rect">
            <a:avLst/>
          </a:prstGeom>
        </p:spPr>
      </p:pic>
    </p:spTree>
    <p:extLst>
      <p:ext uri="{BB962C8B-B14F-4D97-AF65-F5344CB8AC3E}">
        <p14:creationId xmlns:p14="http://schemas.microsoft.com/office/powerpoint/2010/main" val="23665505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lvl="1" algn="just"/>
            <a:r>
              <a:rPr lang="es-EC" sz="1600" b="1" dirty="0" smtClean="0">
                <a:solidFill>
                  <a:schemeClr val="accent2">
                    <a:lumMod val="75000"/>
                  </a:schemeClr>
                </a:solidFill>
                <a:latin typeface="+mj-lt"/>
              </a:rPr>
              <a:t>2.4 ¿El GAD Provincial, ha generado mecanismos de articulación a favor del fomento y desarrollo productivo  de la provincia con las siguientes instituciones:</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11120" y="1560802"/>
            <a:ext cx="4112579" cy="1569660"/>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con que entidades el GAD genera mecanismos de articulación como convenios y/o acuerdos, proyectos fortalecimiento de capacidades,  en temas de fomento y desarrollo productivo.</a:t>
            </a:r>
          </a:p>
        </p:txBody>
      </p:sp>
      <p:sp>
        <p:nvSpPr>
          <p:cNvPr id="9" name="8 CuadroTexto"/>
          <p:cNvSpPr txBox="1"/>
          <p:nvPr/>
        </p:nvSpPr>
        <p:spPr>
          <a:xfrm>
            <a:off x="412119" y="3289299"/>
            <a:ext cx="5456243" cy="304698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INTRUCCIONES:</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a:t>
            </a:r>
            <a:r>
              <a:rPr lang="es-EC" sz="1600" dirty="0"/>
              <a:t> en cada uno  de los literales.</a:t>
            </a:r>
          </a:p>
          <a:p>
            <a:pPr marL="285750" lvl="0" indent="-285750" algn="just">
              <a:buFont typeface="Arial" panose="020B0604020202020204" pitchFamily="34" charset="0"/>
              <a:buChar char="•"/>
            </a:pPr>
            <a:r>
              <a:rPr lang="es-EC" sz="1600" dirty="0"/>
              <a:t>Si la respuesta es </a:t>
            </a:r>
            <a:r>
              <a:rPr lang="es-EC" sz="1600" b="1" i="1" dirty="0"/>
              <a:t>SI</a:t>
            </a:r>
            <a:r>
              <a:rPr lang="es-EC" sz="1600" dirty="0"/>
              <a:t>,  registre información en  cualquiera de las  </a:t>
            </a:r>
            <a:r>
              <a:rPr lang="es-EC" sz="1600" b="1" i="1" dirty="0"/>
              <a:t>preguntas 2.4.1. </a:t>
            </a:r>
            <a:r>
              <a:rPr lang="es-EC" sz="1600" i="1" dirty="0"/>
              <a:t>a la</a:t>
            </a:r>
            <a:r>
              <a:rPr lang="es-EC" sz="1600" b="1" i="1" dirty="0"/>
              <a:t> 2.4.3 </a:t>
            </a:r>
            <a:r>
              <a:rPr lang="es-EC" sz="1600" dirty="0"/>
              <a:t>según corresponda.</a:t>
            </a:r>
          </a:p>
          <a:p>
            <a:pPr marL="285750" lvl="0" indent="-285750" algn="just">
              <a:buFont typeface="Arial" panose="020B0604020202020204" pitchFamily="34" charset="0"/>
              <a:buChar char="•"/>
            </a:pPr>
            <a:r>
              <a:rPr lang="es-EC" sz="1600" dirty="0"/>
              <a:t>Si la respuesta es </a:t>
            </a:r>
            <a:r>
              <a:rPr lang="es-EC" sz="1600" b="1" dirty="0"/>
              <a:t>NO</a:t>
            </a:r>
            <a:r>
              <a:rPr lang="es-EC" sz="1600" dirty="0"/>
              <a:t>, continúe con el siguiente literal.</a:t>
            </a:r>
          </a:p>
          <a:p>
            <a:pPr marL="285750" indent="-285750" algn="just">
              <a:buFont typeface="Arial" panose="020B0604020202020204" pitchFamily="34" charset="0"/>
              <a:buChar char="•"/>
            </a:pPr>
            <a:r>
              <a:rPr lang="es-EC" sz="1600" dirty="0"/>
              <a:t> Si la respuesta es </a:t>
            </a:r>
            <a:r>
              <a:rPr lang="es-EC" sz="1600" b="1" dirty="0"/>
              <a:t>SI</a:t>
            </a:r>
            <a:r>
              <a:rPr lang="es-EC" sz="1600" dirty="0"/>
              <a:t> en los literales </a:t>
            </a:r>
            <a:r>
              <a:rPr lang="es-EC" sz="1600" b="1" i="1" dirty="0"/>
              <a:t>a Gobierno Central</a:t>
            </a:r>
            <a:r>
              <a:rPr lang="es-EC" sz="1600" dirty="0"/>
              <a:t> describa el nombre del gobierno central (nombre del ministerio, entidad pública etc.), y/o </a:t>
            </a:r>
            <a:r>
              <a:rPr lang="es-EC" sz="1600" b="1" i="1" dirty="0"/>
              <a:t>i. Otro especifique…</a:t>
            </a:r>
            <a:r>
              <a:rPr lang="es-EC" sz="1600" dirty="0"/>
              <a:t> describa la entidad.</a:t>
            </a:r>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6065134" y="1401965"/>
            <a:ext cx="5660020" cy="38876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71182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a:solidFill>
                  <a:schemeClr val="tx1"/>
                </a:solidFill>
              </a:rPr>
              <a:t>CRONOLOGÍA</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7" name="6 Diagrama"/>
          <p:cNvGraphicFramePr/>
          <p:nvPr>
            <p:extLst>
              <p:ext uri="{D42A27DB-BD31-4B8C-83A1-F6EECF244321}">
                <p14:modId xmlns:p14="http://schemas.microsoft.com/office/powerpoint/2010/main" val="2521384682"/>
              </p:ext>
            </p:extLst>
          </p:nvPr>
        </p:nvGraphicFramePr>
        <p:xfrm>
          <a:off x="2560320" y="1397000"/>
          <a:ext cx="702564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Flecha abajo"/>
          <p:cNvSpPr/>
          <p:nvPr/>
        </p:nvSpPr>
        <p:spPr>
          <a:xfrm>
            <a:off x="2893060" y="1648460"/>
            <a:ext cx="152400" cy="411226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rgbClr val="FF0000"/>
              </a:solidFill>
            </a:endParaRPr>
          </a:p>
        </p:txBody>
      </p:sp>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2.5 ¿Describa los proyectos ejecutados en el </a:t>
            </a:r>
            <a:r>
              <a:rPr lang="es-EC" sz="1600" dirty="0" smtClean="0">
                <a:solidFill>
                  <a:schemeClr val="accent2">
                    <a:lumMod val="75000"/>
                  </a:schemeClr>
                </a:solidFill>
              </a:rPr>
              <a:t>2018 </a:t>
            </a:r>
            <a:r>
              <a:rPr lang="es-EC" sz="1600" dirty="0">
                <a:solidFill>
                  <a:schemeClr val="accent2">
                    <a:lumMod val="75000"/>
                  </a:schemeClr>
                </a:solidFill>
              </a:rPr>
              <a:t>por el GAD Provincial para la gestión de la  competencia de fomento y desarrollo productivo?</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3890390"/>
            <a:ext cx="11370906"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y caracterizar los sectores productivos en los que el GAD Provincial ejecutó proyectos, el número de beneficiarios por proyecto, el valor de inversión, fuente y monto de financiamiento, además de los logros obtenidos en cada proyecto.</a:t>
            </a:r>
          </a:p>
        </p:txBody>
      </p:sp>
      <p:sp>
        <p:nvSpPr>
          <p:cNvPr id="9" name="8 CuadroTexto"/>
          <p:cNvSpPr txBox="1"/>
          <p:nvPr/>
        </p:nvSpPr>
        <p:spPr>
          <a:xfrm>
            <a:off x="354247" y="4824739"/>
            <a:ext cx="11370907" cy="83099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lvl="0" algn="just"/>
            <a:r>
              <a:rPr lang="es-EC" sz="1600" dirty="0" smtClean="0"/>
              <a:t>Presione </a:t>
            </a:r>
            <a:r>
              <a:rPr lang="es-EC" sz="1600" dirty="0"/>
              <a:t>el botón</a:t>
            </a:r>
            <a:r>
              <a:rPr lang="es-EC" sz="1600" b="1" dirty="0"/>
              <a:t>  </a:t>
            </a:r>
            <a:r>
              <a:rPr lang="es-EC" sz="1600" dirty="0"/>
              <a:t>para ingresar la información solicitada en las preguntas </a:t>
            </a:r>
            <a:r>
              <a:rPr lang="es-EC" sz="1600" b="1" i="1" dirty="0"/>
              <a:t>2.5.1 </a:t>
            </a:r>
            <a:r>
              <a:rPr lang="es-EC" sz="1600" i="1" dirty="0"/>
              <a:t>a la</a:t>
            </a:r>
            <a:r>
              <a:rPr lang="es-EC" sz="1600" b="1" i="1" dirty="0"/>
              <a:t> 2.5.11,</a:t>
            </a:r>
            <a:r>
              <a:rPr lang="es-EC" sz="1600" dirty="0"/>
              <a:t> se desplegará un cuadro con la información que debe ser registrada.</a:t>
            </a:r>
          </a:p>
        </p:txBody>
      </p:sp>
      <p:pic>
        <p:nvPicPr>
          <p:cNvPr id="10" name="9 Imagen"/>
          <p:cNvPicPr/>
          <p:nvPr/>
        </p:nvPicPr>
        <p:blipFill rotWithShape="1">
          <a:blip r:embed="rId2"/>
          <a:srcRect t="11342"/>
          <a:stretch/>
        </p:blipFill>
        <p:spPr>
          <a:xfrm>
            <a:off x="354247" y="1340884"/>
            <a:ext cx="11454071" cy="2189394"/>
          </a:xfrm>
          <a:prstGeom prst="rect">
            <a:avLst/>
          </a:prstGeom>
        </p:spPr>
      </p:pic>
    </p:spTree>
    <p:extLst>
      <p:ext uri="{BB962C8B-B14F-4D97-AF65-F5344CB8AC3E}">
        <p14:creationId xmlns:p14="http://schemas.microsoft.com/office/powerpoint/2010/main" val="9109283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2.5.2.1 ¿Indique cuál fue el sector en el que el GAD Provincial prestó mayor apoyo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5" y="1864662"/>
            <a:ext cx="3986259"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sector productivo de mayor impulso por parte de los Gobiernos Provinciales.</a:t>
            </a:r>
          </a:p>
        </p:txBody>
      </p:sp>
      <p:sp>
        <p:nvSpPr>
          <p:cNvPr id="9" name="8 CuadroTexto"/>
          <p:cNvSpPr txBox="1"/>
          <p:nvPr/>
        </p:nvSpPr>
        <p:spPr>
          <a:xfrm>
            <a:off x="354246" y="3003588"/>
            <a:ext cx="4090431" cy="132343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INTRUCCIONES:</a:t>
            </a:r>
          </a:p>
          <a:p>
            <a:pPr marL="285750" lvl="0" indent="-285750" algn="just">
              <a:buFont typeface="Arial" panose="020B0604020202020204" pitchFamily="34" charset="0"/>
              <a:buChar char="•"/>
            </a:pPr>
            <a:r>
              <a:rPr lang="es-EC" sz="1600" dirty="0" smtClean="0"/>
              <a:t>Seleccione </a:t>
            </a:r>
            <a:r>
              <a:rPr lang="es-EC" sz="1600" dirty="0"/>
              <a:t>una sola respuesta sean los literales a, b, c , d, e, f g, h, i, j, k o l. de acuerdo a la respuesta de la pregunta 2.5.1.</a:t>
            </a:r>
          </a:p>
        </p:txBody>
      </p:sp>
      <p:pic>
        <p:nvPicPr>
          <p:cNvPr id="11" name="10 Imagen"/>
          <p:cNvPicPr/>
          <p:nvPr/>
        </p:nvPicPr>
        <p:blipFill>
          <a:blip r:embed="rId2">
            <a:extLst>
              <a:ext uri="{28A0092B-C50C-407E-A947-70E740481C1C}">
                <a14:useLocalDpi xmlns:a14="http://schemas.microsoft.com/office/drawing/2010/main" val="0"/>
              </a:ext>
            </a:extLst>
          </a:blip>
          <a:srcRect/>
          <a:stretch>
            <a:fillRect/>
          </a:stretch>
        </p:blipFill>
        <p:spPr bwMode="auto">
          <a:xfrm>
            <a:off x="5828941" y="1595527"/>
            <a:ext cx="3963241" cy="3624655"/>
          </a:xfrm>
          <a:prstGeom prst="rect">
            <a:avLst/>
          </a:prstGeom>
          <a:noFill/>
          <a:ln>
            <a:noFill/>
          </a:ln>
        </p:spPr>
      </p:pic>
    </p:spTree>
    <p:extLst>
      <p:ext uri="{BB962C8B-B14F-4D97-AF65-F5344CB8AC3E}">
        <p14:creationId xmlns:p14="http://schemas.microsoft.com/office/powerpoint/2010/main" val="40289551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2.6  El GAD provincial, en el ámbito de sus competencias y en apoyo a la producción contó con la siguiente infraestructura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4272365"/>
            <a:ext cx="11370906"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con qué infraestructura cuenta el GAD Provincial, en cada sector productivo para llevar acabo el ejercicio de la competencia de Fomento y Desarrollo Productivo.</a:t>
            </a:r>
          </a:p>
        </p:txBody>
      </p:sp>
      <p:sp>
        <p:nvSpPr>
          <p:cNvPr id="9" name="8 CuadroTexto"/>
          <p:cNvSpPr txBox="1"/>
          <p:nvPr/>
        </p:nvSpPr>
        <p:spPr>
          <a:xfrm>
            <a:off x="354247" y="4963639"/>
            <a:ext cx="11370907" cy="107721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Registre </a:t>
            </a:r>
            <a:r>
              <a:rPr lang="es-EC" sz="1600" dirty="0"/>
              <a:t>en cada uno de los literales el número de centros con los que cuenta el GAD Provincial por sector productivo.</a:t>
            </a:r>
          </a:p>
          <a:p>
            <a:pPr marL="285750" indent="-285750" algn="just">
              <a:buFont typeface="Arial" panose="020B0604020202020204" pitchFamily="34" charset="0"/>
              <a:buChar char="•"/>
            </a:pPr>
            <a:r>
              <a:rPr lang="es-EC" sz="1600" dirty="0"/>
              <a:t>En el caso de no contar con infraestructura en cualquiera de los sectores dejar los casilleros en </a:t>
            </a:r>
            <a:r>
              <a:rPr lang="es-EC" sz="1600" dirty="0" smtClean="0"/>
              <a:t>blanco.</a:t>
            </a:r>
            <a:endParaRPr lang="es-EC" sz="1600" dirty="0"/>
          </a:p>
        </p:txBody>
      </p:sp>
      <p:pic>
        <p:nvPicPr>
          <p:cNvPr id="11" name="10 Imagen"/>
          <p:cNvPicPr/>
          <p:nvPr/>
        </p:nvPicPr>
        <p:blipFill>
          <a:blip r:embed="rId2">
            <a:extLst>
              <a:ext uri="{28A0092B-C50C-407E-A947-70E740481C1C}">
                <a14:useLocalDpi xmlns:a14="http://schemas.microsoft.com/office/drawing/2010/main" val="0"/>
              </a:ext>
            </a:extLst>
          </a:blip>
          <a:stretch>
            <a:fillRect/>
          </a:stretch>
        </p:blipFill>
        <p:spPr>
          <a:xfrm>
            <a:off x="354248" y="1396357"/>
            <a:ext cx="11370906" cy="27473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995385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5" y="519738"/>
            <a:ext cx="11370908" cy="414116"/>
          </a:xfrm>
        </p:spPr>
        <p:txBody>
          <a:bodyPr/>
          <a:lstStyle/>
          <a:p>
            <a:pPr algn="ctr"/>
            <a:r>
              <a:rPr lang="es-EC" dirty="0">
                <a:solidFill>
                  <a:schemeClr val="tx1"/>
                </a:solidFill>
              </a:rPr>
              <a:t>RIEGO Y DRENAJE</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6" name="5 Diagrama"/>
          <p:cNvGraphicFramePr/>
          <p:nvPr>
            <p:extLst>
              <p:ext uri="{D42A27DB-BD31-4B8C-83A1-F6EECF244321}">
                <p14:modId xmlns:p14="http://schemas.microsoft.com/office/powerpoint/2010/main" val="3456287645"/>
              </p:ext>
            </p:extLst>
          </p:nvPr>
        </p:nvGraphicFramePr>
        <p:xfrm>
          <a:off x="1137491" y="1522433"/>
          <a:ext cx="9951056"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8306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244" y="716513"/>
            <a:ext cx="11189185" cy="414116"/>
          </a:xfrm>
        </p:spPr>
        <p:txBody>
          <a:bodyPr/>
          <a:lstStyle/>
          <a:p>
            <a:pPr algn="ctr"/>
            <a:r>
              <a:rPr lang="es-EC" dirty="0" smtClean="0">
                <a:solidFill>
                  <a:schemeClr val="tx1"/>
                </a:solidFill>
              </a:rPr>
              <a:t>Capítulo III Riego y Drenaje</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a:t>Acceder  al aplicativo  mediante el link proporcionado a cada uno de los usuarios el mismo que contiene el nombre del usuario y contraseña.</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34547853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a:t>Revisar los datos de identificación y ubicación </a:t>
            </a:r>
          </a:p>
          <a:p>
            <a:pPr marL="285750" indent="-285750">
              <a:buFont typeface="Arial" panose="020B0604020202020204" pitchFamily="34" charset="0"/>
              <a:buChar char="•"/>
            </a:pPr>
            <a:r>
              <a:rPr lang="es-EC" dirty="0"/>
              <a:t>Acceder  a la pestaña del capítulo </a:t>
            </a:r>
            <a:r>
              <a:rPr lang="es-EC" dirty="0" smtClean="0"/>
              <a:t>III Riego y Drenaje</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3055715" y="2181583"/>
            <a:ext cx="1562584" cy="5588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n>
                <a:solidFill>
                  <a:srgbClr val="FF0000"/>
                </a:solidFill>
              </a:ln>
              <a:solidFill>
                <a:srgbClr val="FF0000"/>
              </a:solidFill>
            </a:endParaRPr>
          </a:p>
        </p:txBody>
      </p:sp>
    </p:spTree>
    <p:extLst>
      <p:ext uri="{BB962C8B-B14F-4D97-AF65-F5344CB8AC3E}">
        <p14:creationId xmlns:p14="http://schemas.microsoft.com/office/powerpoint/2010/main" val="20634562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algn="just"/>
            <a:r>
              <a:rPr lang="es-EC" sz="1600" dirty="0">
                <a:solidFill>
                  <a:schemeClr val="accent2">
                    <a:lumMod val="75000"/>
                  </a:schemeClr>
                </a:solidFill>
              </a:rPr>
              <a:t>3.1 En el año </a:t>
            </a:r>
            <a:r>
              <a:rPr lang="es-EC" sz="1600" dirty="0" smtClean="0">
                <a:solidFill>
                  <a:schemeClr val="accent2">
                    <a:lumMod val="75000"/>
                  </a:schemeClr>
                </a:solidFill>
              </a:rPr>
              <a:t>2018 </a:t>
            </a:r>
            <a:r>
              <a:rPr lang="es-EC" sz="1600" dirty="0">
                <a:solidFill>
                  <a:schemeClr val="accent2">
                    <a:lumMod val="75000"/>
                  </a:schemeClr>
                </a:solidFill>
              </a:rPr>
              <a:t>bajo la estructura organizacional del GAD Provincial la competencia de Riego y Drenaje estuvo dirigida por:</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610019"/>
            <a:ext cx="5178452"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GAD contó con una estructura organizacional  para llevar a cabo las actividades de la gestión de la competencia dentro del departamento de riego y drenaje.</a:t>
            </a:r>
          </a:p>
        </p:txBody>
      </p:sp>
      <p:sp>
        <p:nvSpPr>
          <p:cNvPr id="9" name="8 CuadroTexto"/>
          <p:cNvSpPr txBox="1"/>
          <p:nvPr/>
        </p:nvSpPr>
        <p:spPr>
          <a:xfrm>
            <a:off x="354246" y="3154050"/>
            <a:ext cx="5178453" cy="156966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INTRUCCIONES:</a:t>
            </a:r>
          </a:p>
          <a:p>
            <a:pPr marL="285750" lvl="0" indent="-285750" algn="just">
              <a:buFont typeface="Arial" panose="020B0604020202020204" pitchFamily="34" charset="0"/>
              <a:buChar char="•"/>
            </a:pPr>
            <a:r>
              <a:rPr lang="es-EC" sz="1600" dirty="0" smtClean="0"/>
              <a:t>Para </a:t>
            </a:r>
            <a:r>
              <a:rPr lang="es-EC" sz="1600" dirty="0"/>
              <a:t>el llenado de esta pregunta se debe elegir una sola respuesta positiva en cualquiera de los literales del </a:t>
            </a:r>
            <a:r>
              <a:rPr lang="es-EC" sz="1600" b="1" dirty="0"/>
              <a:t>a </a:t>
            </a:r>
            <a:r>
              <a:rPr lang="es-EC" sz="1600" dirty="0"/>
              <a:t>al</a:t>
            </a:r>
            <a:r>
              <a:rPr lang="es-EC" sz="1600" b="1" dirty="0"/>
              <a:t> e</a:t>
            </a:r>
            <a:r>
              <a:rPr lang="es-EC" sz="1600" dirty="0"/>
              <a:t>; en el caso de que la respuesta sea </a:t>
            </a:r>
            <a:r>
              <a:rPr lang="es-EC" sz="1600" b="1" i="1" dirty="0"/>
              <a:t>literal e. Otro… Especifique</a:t>
            </a:r>
            <a:r>
              <a:rPr lang="es-EC" sz="1600" dirty="0"/>
              <a:t>; describa como está conformada la estructura. </a:t>
            </a:r>
          </a:p>
        </p:txBody>
      </p:sp>
      <p:pic>
        <p:nvPicPr>
          <p:cNvPr id="10" name="9 Imagen"/>
          <p:cNvPicPr/>
          <p:nvPr/>
        </p:nvPicPr>
        <p:blipFill>
          <a:blip r:embed="rId2"/>
          <a:stretch>
            <a:fillRect/>
          </a:stretch>
        </p:blipFill>
        <p:spPr>
          <a:xfrm>
            <a:off x="6014265" y="1484232"/>
            <a:ext cx="5120590" cy="32150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19142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smtClean="0">
                <a:solidFill>
                  <a:schemeClr val="accent2">
                    <a:lumMod val="75000"/>
                  </a:schemeClr>
                </a:solidFill>
              </a:rPr>
              <a:t>3.1.1 ¿Indique </a:t>
            </a:r>
            <a:r>
              <a:rPr lang="es-EC" sz="1600" dirty="0">
                <a:solidFill>
                  <a:schemeClr val="accent2">
                    <a:lumMod val="75000"/>
                  </a:schemeClr>
                </a:solidFill>
              </a:rPr>
              <a:t>si es independiente en riego y drenaje?</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6" y="1737340"/>
            <a:ext cx="5178452"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número de GAD que cuentan con una unidad operativa independiente en riego y drenaje.</a:t>
            </a:r>
          </a:p>
        </p:txBody>
      </p:sp>
      <p:sp>
        <p:nvSpPr>
          <p:cNvPr id="9" name="8 CuadroTexto"/>
          <p:cNvSpPr txBox="1"/>
          <p:nvPr/>
        </p:nvSpPr>
        <p:spPr>
          <a:xfrm>
            <a:off x="354246" y="3154050"/>
            <a:ext cx="5178453" cy="156966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INTRUCCIONES:</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 </a:t>
            </a:r>
            <a:r>
              <a:rPr lang="es-EC" sz="1600" dirty="0"/>
              <a:t>y continúe con la siguiente pregunta.</a:t>
            </a:r>
          </a:p>
          <a:p>
            <a:pPr marL="285750" lvl="0" indent="-285750" algn="just">
              <a:buFont typeface="Arial" panose="020B0604020202020204" pitchFamily="34" charset="0"/>
              <a:buChar char="•"/>
            </a:pPr>
            <a:r>
              <a:rPr lang="es-EC" sz="1600" dirty="0"/>
              <a:t>Si la respuesta es </a:t>
            </a:r>
            <a:r>
              <a:rPr lang="es-EC" sz="1600" b="1" i="1" dirty="0"/>
              <a:t>NO, </a:t>
            </a:r>
            <a:r>
              <a:rPr lang="es-EC" sz="1600" dirty="0"/>
              <a:t>especifique  a que dependencia pertenece en el campo </a:t>
            </a:r>
            <a:r>
              <a:rPr lang="es-EC" sz="1600" dirty="0" smtClean="0"/>
              <a:t>OBSERVACIONES </a:t>
            </a:r>
            <a:r>
              <a:rPr lang="es-EC" sz="1600" dirty="0"/>
              <a:t>al final del capítulo.</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0813" y="1168669"/>
            <a:ext cx="5174123" cy="171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77901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3.2 Indique el número de personal con el cual contó  la jefatura, dirección o coordinación para gestionar la competencia en el año 2018?</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6" y="2511776"/>
            <a:ext cx="11370906"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GAD Provincial dentro del departamento o unidad, contó con personal que realice las actividades que son de su competencia, además determinar </a:t>
            </a:r>
            <a:r>
              <a:rPr lang="es-EC" sz="1600" dirty="0" smtClean="0"/>
              <a:t>la denominación del puesto, régimen </a:t>
            </a:r>
            <a:r>
              <a:rPr lang="es-EC" sz="1600" dirty="0"/>
              <a:t>laboral (Nombramiento Provisional; Nombramiento definitivo; Contrato ocasional; código de trabajo., </a:t>
            </a:r>
            <a:r>
              <a:rPr lang="es-EC" sz="1600" dirty="0" err="1" smtClean="0"/>
              <a:t>etc</a:t>
            </a:r>
            <a:r>
              <a:rPr lang="es-EC" sz="1600" dirty="0" smtClean="0"/>
              <a:t>), nivel de instrucción, título y género del </a:t>
            </a:r>
            <a:r>
              <a:rPr lang="es-EC" sz="1600" dirty="0"/>
              <a:t>personal </a:t>
            </a:r>
            <a:r>
              <a:rPr lang="es-EC" sz="1600" dirty="0" smtClean="0"/>
              <a:t>lo </a:t>
            </a:r>
            <a:r>
              <a:rPr lang="es-EC" sz="1600" dirty="0"/>
              <a:t>cual ayudará al desarrollo de procesos de formación más efectivos a largo plazo. </a:t>
            </a:r>
          </a:p>
        </p:txBody>
      </p:sp>
      <p:sp>
        <p:nvSpPr>
          <p:cNvPr id="9" name="8 CuadroTexto"/>
          <p:cNvSpPr txBox="1"/>
          <p:nvPr/>
        </p:nvSpPr>
        <p:spPr>
          <a:xfrm>
            <a:off x="354244" y="3917527"/>
            <a:ext cx="11370907" cy="2554545"/>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S_tradnl" sz="1600" dirty="0"/>
              <a:t>Ingrese información en la matriz adjunta y continúe con el registro de los campos DENOMINACIÓN DEL PUESTO, RÉGIMEN LABORAL, NIVEL DE INSTRUCCIÓN, TÍTULO, GÉNERO de cada uno de las personas que conforman la coordinación, dirección, jefatura, una vez que se concluyan con todos los registros de esta pregunta, se debe adjuntar la matriz al aplicativo web.</a:t>
            </a:r>
            <a:endParaRPr lang="es-EC" sz="1600" dirty="0"/>
          </a:p>
          <a:p>
            <a:pPr marL="285750" lvl="0" indent="-285750">
              <a:buFont typeface="Arial" panose="020B0604020202020204" pitchFamily="34" charset="0"/>
              <a:buChar char="•"/>
            </a:pPr>
            <a:r>
              <a:rPr lang="es-ES_tradnl" sz="1600" dirty="0"/>
              <a:t>Tome en cuenta que para el registro del casillero </a:t>
            </a:r>
            <a:r>
              <a:rPr lang="es-ES_tradnl" sz="1600" b="1" dirty="0"/>
              <a:t>RÉGIMEN LABORAL </a:t>
            </a:r>
            <a:r>
              <a:rPr lang="es-ES_tradnl" sz="1600" dirty="0"/>
              <a:t>únicamente deberá ir las opciones: </a:t>
            </a:r>
            <a:r>
              <a:rPr lang="es-ES_tradnl" sz="1600" dirty="0" smtClean="0"/>
              <a:t>LOSEP nombramiento provisional, </a:t>
            </a:r>
            <a:r>
              <a:rPr lang="es-ES_tradnl" sz="1600" dirty="0"/>
              <a:t>n</a:t>
            </a:r>
            <a:r>
              <a:rPr lang="es-ES_tradnl" sz="1600" dirty="0" smtClean="0"/>
              <a:t>ombramiento de libre remoción, </a:t>
            </a:r>
            <a:r>
              <a:rPr lang="es-ES_tradnl" sz="1600" dirty="0"/>
              <a:t>nombramiento definitivo, contrato ocasional</a:t>
            </a:r>
            <a:r>
              <a:rPr lang="es-ES_tradnl" sz="1600" dirty="0" smtClean="0"/>
              <a:t>, contrato civil,  </a:t>
            </a:r>
            <a:r>
              <a:rPr lang="es-ES_tradnl" sz="1600" dirty="0"/>
              <a:t>código de trabajo.   </a:t>
            </a:r>
            <a:endParaRPr lang="es-EC" sz="1600" dirty="0"/>
          </a:p>
          <a:p>
            <a:pPr marL="285750" lvl="0" indent="-285750">
              <a:buFont typeface="Arial" panose="020B0604020202020204" pitchFamily="34" charset="0"/>
              <a:buChar char="•"/>
            </a:pPr>
            <a:r>
              <a:rPr lang="es-ES_tradnl" sz="1600" dirty="0"/>
              <a:t>Además tome en cuenta que si cualquiera de las preguntas </a:t>
            </a:r>
            <a:r>
              <a:rPr lang="es-ES_tradnl" sz="1600" b="1" dirty="0"/>
              <a:t>no aplica</a:t>
            </a:r>
            <a:r>
              <a:rPr lang="es-ES_tradnl" sz="1600" dirty="0"/>
              <a:t> a su dirección, coordinación, jefatura etc. se  debe dejar en  blanco la matriz. </a:t>
            </a:r>
            <a:endParaRPr lang="es-EC" sz="1600" b="1"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3999" b="18708"/>
          <a:stretch/>
        </p:blipFill>
        <p:spPr bwMode="auto">
          <a:xfrm>
            <a:off x="354246" y="1354238"/>
            <a:ext cx="11370908" cy="1084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6086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3.3  El GAD Provincial ha implementado acciones de formación y/o capacitación para mejorar la gestión de la competencia de riego y drenaje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8" y="3670465"/>
            <a:ext cx="11370906"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El propósito es conocer si el GAD ha implementado acciones de formación y/o capacitación a funcionarios y usuarios a favor de la gestión de la competencia de riego y drenaje.</a:t>
            </a:r>
          </a:p>
        </p:txBody>
      </p:sp>
      <p:sp>
        <p:nvSpPr>
          <p:cNvPr id="9" name="8 CuadroTexto"/>
          <p:cNvSpPr txBox="1"/>
          <p:nvPr/>
        </p:nvSpPr>
        <p:spPr>
          <a:xfrm>
            <a:off x="354247" y="4327014"/>
            <a:ext cx="11370907" cy="181588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a:t>
            </a:r>
            <a:r>
              <a:rPr lang="es-EC" sz="1600" dirty="0"/>
              <a:t> en cada uno  de los literales.</a:t>
            </a:r>
          </a:p>
          <a:p>
            <a:pPr marL="285750" lvl="0" indent="-285750" algn="just">
              <a:buFont typeface="Arial" panose="020B0604020202020204" pitchFamily="34" charset="0"/>
              <a:buChar char="•"/>
            </a:pPr>
            <a:r>
              <a:rPr lang="es-EC" sz="1600" dirty="0"/>
              <a:t>Para el literal </a:t>
            </a:r>
            <a:r>
              <a:rPr lang="es-EC" sz="1600" b="1" i="1" dirty="0"/>
              <a:t>a) Formación del servidor público</a:t>
            </a:r>
            <a:r>
              <a:rPr lang="es-EC" sz="1600" dirty="0"/>
              <a:t>  si la respuesta es </a:t>
            </a:r>
            <a:r>
              <a:rPr lang="es-EC" sz="1600" b="1" i="1" dirty="0"/>
              <a:t>SI</a:t>
            </a:r>
            <a:r>
              <a:rPr lang="es-EC" sz="1600" dirty="0"/>
              <a:t>  registre información en  cualquiera de las  </a:t>
            </a:r>
            <a:r>
              <a:rPr lang="es-EC" sz="1600" b="1" i="1" dirty="0"/>
              <a:t>preguntas 3.3.2. </a:t>
            </a:r>
            <a:r>
              <a:rPr lang="es-EC" sz="1600" i="1" dirty="0"/>
              <a:t>a la</a:t>
            </a:r>
            <a:r>
              <a:rPr lang="es-EC" sz="1600" b="1" i="1" dirty="0"/>
              <a:t> 3.3.4  </a:t>
            </a:r>
            <a:r>
              <a:rPr lang="es-EC" sz="1600" dirty="0"/>
              <a:t>según corresponda, la </a:t>
            </a:r>
            <a:r>
              <a:rPr lang="es-EC" sz="1600" b="1" dirty="0"/>
              <a:t>pregunta 3.3.1</a:t>
            </a:r>
            <a:r>
              <a:rPr lang="es-EC" sz="1600" dirty="0"/>
              <a:t> registrará automáticamente la suma de la información registrada.</a:t>
            </a:r>
          </a:p>
          <a:p>
            <a:pPr marL="285750" lvl="0" indent="-285750" algn="just">
              <a:buFont typeface="Arial" panose="020B0604020202020204" pitchFamily="34" charset="0"/>
              <a:buChar char="•"/>
            </a:pPr>
            <a:r>
              <a:rPr lang="es-EC" sz="1600" dirty="0"/>
              <a:t>Para los literales</a:t>
            </a:r>
            <a:r>
              <a:rPr lang="es-EC" sz="1600" b="1" dirty="0"/>
              <a:t>  b </a:t>
            </a:r>
            <a:r>
              <a:rPr lang="es-EC" sz="1600" dirty="0"/>
              <a:t>al</a:t>
            </a:r>
            <a:r>
              <a:rPr lang="es-EC" sz="1600" b="1" dirty="0"/>
              <a:t> f </a:t>
            </a:r>
            <a:r>
              <a:rPr lang="es-EC" sz="1600" dirty="0"/>
              <a:t>si la respuesta es</a:t>
            </a:r>
            <a:r>
              <a:rPr lang="es-EC" sz="1600" b="1" dirty="0"/>
              <a:t> </a:t>
            </a:r>
            <a:r>
              <a:rPr lang="es-EC" sz="1600" b="1" i="1" dirty="0"/>
              <a:t>SI</a:t>
            </a:r>
            <a:r>
              <a:rPr lang="es-EC" sz="1600" b="1" dirty="0"/>
              <a:t> </a:t>
            </a:r>
            <a:r>
              <a:rPr lang="es-EC" sz="1600" dirty="0"/>
              <a:t>registre el número de personas</a:t>
            </a:r>
            <a:r>
              <a:rPr lang="es-EC" sz="1600" b="1" dirty="0"/>
              <a:t>.</a:t>
            </a:r>
            <a:endParaRPr lang="es-EC" sz="1600" dirty="0"/>
          </a:p>
          <a:p>
            <a:pPr marL="285750" indent="-285750" algn="just">
              <a:buFont typeface="Arial" panose="020B0604020202020204" pitchFamily="34" charset="0"/>
              <a:buChar char="•"/>
            </a:pPr>
            <a:r>
              <a:rPr lang="es-EC" sz="1600" dirty="0"/>
              <a:t>Si la respuesta es </a:t>
            </a:r>
            <a:r>
              <a:rPr lang="es-EC" sz="1600" b="1" dirty="0"/>
              <a:t>NO</a:t>
            </a:r>
            <a:r>
              <a:rPr lang="es-EC" sz="1600" dirty="0"/>
              <a:t>, continúe con el siguiente literal. </a:t>
            </a:r>
          </a:p>
        </p:txBody>
      </p:sp>
      <p:pic>
        <p:nvPicPr>
          <p:cNvPr id="11" name="10 Imagen"/>
          <p:cNvPicPr/>
          <p:nvPr/>
        </p:nvPicPr>
        <p:blipFill rotWithShape="1">
          <a:blip r:embed="rId2"/>
          <a:srcRect t="6580"/>
          <a:stretch/>
        </p:blipFill>
        <p:spPr>
          <a:xfrm>
            <a:off x="354247" y="1410331"/>
            <a:ext cx="11370907" cy="2166245"/>
          </a:xfrm>
          <a:prstGeom prst="rect">
            <a:avLst/>
          </a:prstGeom>
        </p:spPr>
      </p:pic>
    </p:spTree>
    <p:extLst>
      <p:ext uri="{BB962C8B-B14F-4D97-AF65-F5344CB8AC3E}">
        <p14:creationId xmlns:p14="http://schemas.microsoft.com/office/powerpoint/2010/main" val="16277575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a:solidFill>
                  <a:schemeClr val="tx1"/>
                </a:solidFill>
              </a:rPr>
              <a:t>BASE LEGAL</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7" name="3 Marcador de contenido"/>
          <p:cNvGraphicFramePr>
            <a:graphicFrameLocks/>
          </p:cNvGraphicFramePr>
          <p:nvPr>
            <p:extLst>
              <p:ext uri="{D42A27DB-BD31-4B8C-83A1-F6EECF244321}">
                <p14:modId xmlns:p14="http://schemas.microsoft.com/office/powerpoint/2010/main" val="3888299487"/>
              </p:ext>
            </p:extLst>
          </p:nvPr>
        </p:nvGraphicFramePr>
        <p:xfrm>
          <a:off x="1231900" y="1264920"/>
          <a:ext cx="964946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3.4 Para la gestión efectiva de la competencia, el GAD Provincial cuenta con:</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95362"/>
            <a:ext cx="5685453"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cuántos GAD Provinciales cuentan con equipos y herramientas necesarios  para el ejercicio de la gestión de Riego y Drenaje.</a:t>
            </a:r>
          </a:p>
        </p:txBody>
      </p:sp>
      <p:sp>
        <p:nvSpPr>
          <p:cNvPr id="9" name="8 CuadroTexto"/>
          <p:cNvSpPr txBox="1"/>
          <p:nvPr/>
        </p:nvSpPr>
        <p:spPr>
          <a:xfrm>
            <a:off x="354246" y="2957275"/>
            <a:ext cx="5685453" cy="132343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a:t>
            </a:r>
            <a:r>
              <a:rPr lang="es-EC" sz="1600" dirty="0"/>
              <a:t> en cada uno  de los literales. </a:t>
            </a:r>
          </a:p>
          <a:p>
            <a:pPr marL="285750" lvl="0" indent="-285750" algn="just">
              <a:buFont typeface="Arial" panose="020B0604020202020204" pitchFamily="34" charset="0"/>
              <a:buChar char="•"/>
            </a:pPr>
            <a:r>
              <a:rPr lang="es-EC" sz="1600" dirty="0"/>
              <a:t>Si la respuesta es </a:t>
            </a:r>
            <a:r>
              <a:rPr lang="es-EC" sz="1600" b="1" i="1" dirty="0"/>
              <a:t>SI</a:t>
            </a:r>
            <a:r>
              <a:rPr lang="es-EC" sz="1600" dirty="0"/>
              <a:t> en el literal </a:t>
            </a:r>
            <a:r>
              <a:rPr lang="es-EC" sz="1600" b="1" i="1" dirty="0"/>
              <a:t>i. Otro especifique…</a:t>
            </a:r>
            <a:r>
              <a:rPr lang="es-EC" sz="1600" dirty="0"/>
              <a:t> describa la herramienta.</a:t>
            </a:r>
          </a:p>
        </p:txBody>
      </p:sp>
      <p:pic>
        <p:nvPicPr>
          <p:cNvPr id="10" name="9 Imagen"/>
          <p:cNvPicPr/>
          <p:nvPr/>
        </p:nvPicPr>
        <p:blipFill rotWithShape="1">
          <a:blip r:embed="rId2"/>
          <a:srcRect t="4350"/>
          <a:stretch/>
        </p:blipFill>
        <p:spPr>
          <a:xfrm>
            <a:off x="6485631" y="1586445"/>
            <a:ext cx="5239523" cy="4455540"/>
          </a:xfrm>
          <a:prstGeom prst="rect">
            <a:avLst/>
          </a:prstGeom>
        </p:spPr>
      </p:pic>
    </p:spTree>
    <p:extLst>
      <p:ext uri="{BB962C8B-B14F-4D97-AF65-F5344CB8AC3E}">
        <p14:creationId xmlns:p14="http://schemas.microsoft.com/office/powerpoint/2010/main" val="39862938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3.5 Indique en cuál de las siguientes etapas se encontró el plan de riego y drenaje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95362"/>
            <a:ext cx="4217753"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el estado del Plan de riego y drenaje provincial.</a:t>
            </a:r>
          </a:p>
        </p:txBody>
      </p:sp>
      <p:sp>
        <p:nvSpPr>
          <p:cNvPr id="9" name="8 CuadroTexto"/>
          <p:cNvSpPr txBox="1"/>
          <p:nvPr/>
        </p:nvSpPr>
        <p:spPr>
          <a:xfrm>
            <a:off x="354247" y="2725782"/>
            <a:ext cx="4217754" cy="107721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algn="just"/>
            <a:r>
              <a:rPr lang="es-EC" sz="1600" dirty="0" smtClean="0"/>
              <a:t>Se </a:t>
            </a:r>
            <a:r>
              <a:rPr lang="es-EC" sz="1600" dirty="0"/>
              <a:t>debe registrar una sola respuesta sean los códigos  1, 2 o 3, y controle el flujo.</a:t>
            </a:r>
          </a:p>
        </p:txBody>
      </p:sp>
      <p:pic>
        <p:nvPicPr>
          <p:cNvPr id="11" name="10 Imagen"/>
          <p:cNvPicPr/>
          <p:nvPr/>
        </p:nvPicPr>
        <p:blipFill>
          <a:blip r:embed="rId2"/>
          <a:stretch>
            <a:fillRect/>
          </a:stretch>
        </p:blipFill>
        <p:spPr>
          <a:xfrm>
            <a:off x="5884052" y="2027220"/>
            <a:ext cx="5158195" cy="1097946"/>
          </a:xfrm>
          <a:prstGeom prst="rect">
            <a:avLst/>
          </a:prstGeom>
        </p:spPr>
      </p:pic>
    </p:spTree>
    <p:extLst>
      <p:ext uri="{BB962C8B-B14F-4D97-AF65-F5344CB8AC3E}">
        <p14:creationId xmlns:p14="http://schemas.microsoft.com/office/powerpoint/2010/main" val="18916459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3.6 Indique el presupuesto e inversión y los años de planificación del Plan Provincial de Riego y Drenaje:</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37487"/>
            <a:ext cx="5685452"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el presupuesto asignado y la inversión que realizaron los GAD, además los años de planificación y ejecución en la planificación del Plan Provincial de riego y drenaje.</a:t>
            </a:r>
          </a:p>
        </p:txBody>
      </p:sp>
      <p:sp>
        <p:nvSpPr>
          <p:cNvPr id="9" name="8 CuadroTexto"/>
          <p:cNvSpPr txBox="1"/>
          <p:nvPr/>
        </p:nvSpPr>
        <p:spPr>
          <a:xfrm>
            <a:off x="354246" y="3350832"/>
            <a:ext cx="5685453" cy="2554545"/>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Registre </a:t>
            </a:r>
            <a:r>
              <a:rPr lang="es-EC" sz="1600" dirty="0"/>
              <a:t>información en cada uno de los literales, según corresponda.</a:t>
            </a:r>
          </a:p>
          <a:p>
            <a:pPr marL="285750" indent="-285750" algn="just">
              <a:buFont typeface="Arial" panose="020B0604020202020204" pitchFamily="34" charset="0"/>
              <a:buChar char="•"/>
            </a:pPr>
            <a:r>
              <a:rPr lang="es-EC" sz="1600" b="1" i="1" dirty="0"/>
              <a:t>Tome en cuenta </a:t>
            </a:r>
            <a:r>
              <a:rPr lang="es-EC" sz="1600" dirty="0"/>
              <a:t>que para alguna de las preguntas que posiblemente podrían causar confusión de respuesta, se cuenta con un icono de </a:t>
            </a:r>
            <a:r>
              <a:rPr lang="es-EC" sz="1600" b="1" dirty="0"/>
              <a:t>ayuda</a:t>
            </a:r>
            <a:r>
              <a:rPr lang="es-EC" sz="1600" dirty="0"/>
              <a:t> la cual despliega una ventana que explica a detalle la información requerida, para obtener esta ayuda se debe presionar el ícono ubicado  en dichas preguntas</a:t>
            </a:r>
            <a:endParaRPr lang="es-EC" sz="1600" b="1" dirty="0"/>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3312" y="1464300"/>
            <a:ext cx="5663703" cy="3339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20969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3.7 Indique si para la construcción del Plan Provincial de Riego y Drenaje en el año </a:t>
            </a:r>
            <a:r>
              <a:rPr lang="es-EC" sz="1600" dirty="0" smtClean="0">
                <a:solidFill>
                  <a:schemeClr val="accent2">
                    <a:lumMod val="75000"/>
                  </a:schemeClr>
                </a:solidFill>
              </a:rPr>
              <a:t>2018 </a:t>
            </a:r>
            <a:r>
              <a:rPr lang="es-EC" sz="1600" dirty="0">
                <a:solidFill>
                  <a:schemeClr val="accent2">
                    <a:lumMod val="75000"/>
                  </a:schemeClr>
                </a:solidFill>
              </a:rPr>
              <a:t>intervinieron los siguientes actores:</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7" y="1702762"/>
            <a:ext cx="4217753"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plan de provincial de riego y drenaje se construyó de manera participativa y que organismos participaron en su construcción.</a:t>
            </a:r>
          </a:p>
        </p:txBody>
      </p:sp>
      <p:sp>
        <p:nvSpPr>
          <p:cNvPr id="9" name="8 CuadroTexto"/>
          <p:cNvSpPr txBox="1"/>
          <p:nvPr/>
        </p:nvSpPr>
        <p:spPr>
          <a:xfrm>
            <a:off x="354247" y="3281382"/>
            <a:ext cx="4217754" cy="156966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a:t>
            </a:r>
            <a:r>
              <a:rPr lang="es-EC" sz="1600" dirty="0"/>
              <a:t> en cada uno  de los literales.</a:t>
            </a:r>
          </a:p>
          <a:p>
            <a:pPr marL="285750" indent="-285750" algn="just">
              <a:buFont typeface="Arial" panose="020B0604020202020204" pitchFamily="34" charset="0"/>
              <a:buChar char="•"/>
            </a:pPr>
            <a:r>
              <a:rPr lang="es-EC" sz="1600" dirty="0"/>
              <a:t>Si la respuesta es </a:t>
            </a:r>
            <a:r>
              <a:rPr lang="es-EC" sz="1600" b="1" dirty="0"/>
              <a:t>SI</a:t>
            </a:r>
            <a:r>
              <a:rPr lang="es-EC" sz="1600" dirty="0"/>
              <a:t> en el </a:t>
            </a:r>
            <a:r>
              <a:rPr lang="es-EC" sz="1600" b="1" i="1" dirty="0"/>
              <a:t>literal f otro especifique</a:t>
            </a:r>
            <a:r>
              <a:rPr lang="es-EC" sz="1600" dirty="0"/>
              <a:t>… describa el actor participante. </a:t>
            </a:r>
            <a:endParaRPr lang="es-EC" sz="1600" b="1" dirty="0"/>
          </a:p>
        </p:txBody>
      </p:sp>
      <p:pic>
        <p:nvPicPr>
          <p:cNvPr id="12" name="11 Imagen"/>
          <p:cNvPicPr/>
          <p:nvPr/>
        </p:nvPicPr>
        <p:blipFill>
          <a:blip r:embed="rId2">
            <a:extLst>
              <a:ext uri="{28A0092B-C50C-407E-A947-70E740481C1C}">
                <a14:useLocalDpi xmlns:a14="http://schemas.microsoft.com/office/drawing/2010/main" val="0"/>
              </a:ext>
            </a:extLst>
          </a:blip>
          <a:stretch>
            <a:fillRect/>
          </a:stretch>
        </p:blipFill>
        <p:spPr>
          <a:xfrm>
            <a:off x="5553333" y="1671583"/>
            <a:ext cx="5187973" cy="38148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520969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pPr algn="just"/>
            <a:r>
              <a:rPr lang="es-EC" sz="1600" dirty="0">
                <a:solidFill>
                  <a:schemeClr val="accent2">
                    <a:lumMod val="75000"/>
                  </a:schemeClr>
                </a:solidFill>
              </a:rPr>
              <a:t>3.8 De acuerdo con el modelo de gestión cuantos sistemas de riego existe en su provincia, las hectáreas cubiertas y efectivamente regadas? </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5" y="3273928"/>
            <a:ext cx="11370907"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el inventario de los sistemas de riego de la provincia, esto de acuerdo a la tipología establecida por el CNC, además determinar las ha. cubiertas y efectivamente regadas entre otros.</a:t>
            </a:r>
          </a:p>
        </p:txBody>
      </p:sp>
      <p:sp>
        <p:nvSpPr>
          <p:cNvPr id="9" name="8 CuadroTexto"/>
          <p:cNvSpPr txBox="1"/>
          <p:nvPr/>
        </p:nvSpPr>
        <p:spPr>
          <a:xfrm>
            <a:off x="348336" y="3943679"/>
            <a:ext cx="11370907" cy="2308324"/>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indent="-285750" algn="just">
              <a:buFont typeface="Arial" panose="020B0604020202020204" pitchFamily="34" charset="0"/>
              <a:buChar char="•"/>
            </a:pPr>
            <a:r>
              <a:rPr lang="es-EC" sz="1600" dirty="0" smtClean="0"/>
              <a:t>Registre </a:t>
            </a:r>
            <a:r>
              <a:rPr lang="es-EC" sz="1600" dirty="0"/>
              <a:t>información para cada uno de los literales según corresponda.</a:t>
            </a:r>
            <a:endParaRPr lang="es-EC" sz="1400" dirty="0"/>
          </a:p>
          <a:p>
            <a:pPr marL="285750" lvl="0" indent="-285750" algn="just">
              <a:buFont typeface="Arial" panose="020B0604020202020204" pitchFamily="34" charset="0"/>
              <a:buChar char="•"/>
            </a:pPr>
            <a:r>
              <a:rPr lang="es-EC" sz="1600" dirty="0"/>
              <a:t>El sistema valida automáticamente la información registrada por lo que se debe tener presente que:</a:t>
            </a:r>
            <a:endParaRPr lang="es-EC" sz="1400" dirty="0"/>
          </a:p>
          <a:p>
            <a:pPr marL="285750" lvl="0" indent="-285750" algn="just">
              <a:buFont typeface="Arial" panose="020B0604020202020204" pitchFamily="34" charset="0"/>
              <a:buChar char="•"/>
            </a:pPr>
            <a:r>
              <a:rPr lang="es-EC" sz="1600" dirty="0"/>
              <a:t>La información registrada en  la </a:t>
            </a:r>
            <a:r>
              <a:rPr lang="es-EC" sz="1600" b="1" dirty="0"/>
              <a:t>pregunta 3.8.3</a:t>
            </a:r>
            <a:r>
              <a:rPr lang="es-EC" sz="1600" dirty="0"/>
              <a:t> debe ser </a:t>
            </a:r>
            <a:r>
              <a:rPr lang="es-EC" sz="1600" b="1" dirty="0"/>
              <a:t>MAYOR o IGUAL</a:t>
            </a:r>
            <a:r>
              <a:rPr lang="es-EC" sz="1600" dirty="0"/>
              <a:t> a la información registrada en la </a:t>
            </a:r>
            <a:r>
              <a:rPr lang="es-EC" sz="1600" b="1" dirty="0"/>
              <a:t>pregunta 3.8.4</a:t>
            </a:r>
            <a:r>
              <a:rPr lang="es-EC" sz="1600" dirty="0"/>
              <a:t>, para los </a:t>
            </a:r>
            <a:r>
              <a:rPr lang="es-EC" sz="1600" b="1" dirty="0"/>
              <a:t>literales a y b.</a:t>
            </a:r>
            <a:endParaRPr lang="es-EC" sz="1400" dirty="0"/>
          </a:p>
          <a:p>
            <a:pPr marL="285750" lvl="0" indent="-285750" algn="just">
              <a:buFont typeface="Arial" panose="020B0604020202020204" pitchFamily="34" charset="0"/>
              <a:buChar char="•"/>
            </a:pPr>
            <a:r>
              <a:rPr lang="es-EC" sz="1600" dirty="0"/>
              <a:t>La suma de las </a:t>
            </a:r>
            <a:r>
              <a:rPr lang="es-EC" sz="1600" b="1" dirty="0"/>
              <a:t>preguntas 3.8.5 y 3.8.6</a:t>
            </a:r>
            <a:r>
              <a:rPr lang="es-EC" sz="1600" dirty="0"/>
              <a:t> categorías (</a:t>
            </a:r>
            <a:r>
              <a:rPr lang="es-EC" sz="1600" i="1" dirty="0"/>
              <a:t>aspersión, micro aspersión o goteo</a:t>
            </a:r>
            <a:r>
              <a:rPr lang="es-EC" sz="1600" dirty="0"/>
              <a:t>) deben ser igual a la información registrada en la </a:t>
            </a:r>
            <a:r>
              <a:rPr lang="es-EC" sz="1600" b="1" dirty="0"/>
              <a:t>Pregunta 3.8.4</a:t>
            </a:r>
            <a:r>
              <a:rPr lang="es-EC" sz="1600" dirty="0"/>
              <a:t>, para los </a:t>
            </a:r>
            <a:r>
              <a:rPr lang="es-EC" sz="1600" b="1" dirty="0"/>
              <a:t>literales a y b.</a:t>
            </a:r>
            <a:endParaRPr lang="es-EC" sz="1400" dirty="0"/>
          </a:p>
          <a:p>
            <a:pPr marL="285750" lvl="0" indent="-285750" algn="just">
              <a:buFont typeface="Arial" panose="020B0604020202020204" pitchFamily="34" charset="0"/>
              <a:buChar char="•"/>
            </a:pPr>
            <a:r>
              <a:rPr lang="es-EC" sz="1600" dirty="0"/>
              <a:t>Si no cuenta con información o la misma es incompleta en cualquiera de los campos de los </a:t>
            </a:r>
            <a:r>
              <a:rPr lang="es-EC" sz="1600" b="1" dirty="0"/>
              <a:t>literales c y d</a:t>
            </a:r>
            <a:r>
              <a:rPr lang="es-EC" sz="1600" dirty="0"/>
              <a:t> describa la novedad en el campo </a:t>
            </a:r>
            <a:r>
              <a:rPr lang="es-EC" sz="1600" b="1" dirty="0"/>
              <a:t>OBSERVACIONES.</a:t>
            </a:r>
            <a:endParaRPr lang="es-EC" sz="1400" dirty="0"/>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348336" y="1412351"/>
            <a:ext cx="11376818" cy="17591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894225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3.9 En el año </a:t>
            </a:r>
            <a:r>
              <a:rPr lang="es-EC" sz="1600" dirty="0" smtClean="0">
                <a:solidFill>
                  <a:schemeClr val="accent2">
                    <a:lumMod val="75000"/>
                  </a:schemeClr>
                </a:solidFill>
              </a:rPr>
              <a:t>2018 </a:t>
            </a:r>
            <a:r>
              <a:rPr lang="es-EC" sz="1600" dirty="0">
                <a:solidFill>
                  <a:schemeClr val="accent2">
                    <a:lumMod val="75000"/>
                  </a:schemeClr>
                </a:solidFill>
              </a:rPr>
              <a:t>el GAD Provincial contó con sistemas de drenaje </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6" y="1780794"/>
            <a:ext cx="4860272"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si los GAD Provinciales cuentan con sistemas de drenaje, la superficie cubierta con infraestructura y el número de beneficiarios.</a:t>
            </a:r>
          </a:p>
        </p:txBody>
      </p:sp>
      <p:sp>
        <p:nvSpPr>
          <p:cNvPr id="9" name="8 CuadroTexto"/>
          <p:cNvSpPr txBox="1"/>
          <p:nvPr/>
        </p:nvSpPr>
        <p:spPr>
          <a:xfrm>
            <a:off x="348336" y="3445968"/>
            <a:ext cx="4860272" cy="181588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dirty="0"/>
              <a:t>SI/NO</a:t>
            </a:r>
            <a:r>
              <a:rPr lang="es-EC" sz="1600" dirty="0"/>
              <a:t> en cada uno  de los literales.</a:t>
            </a:r>
          </a:p>
          <a:p>
            <a:pPr marL="285750" indent="-285750" algn="just">
              <a:buFont typeface="Arial" panose="020B0604020202020204" pitchFamily="34" charset="0"/>
              <a:buChar char="•"/>
            </a:pPr>
            <a:r>
              <a:rPr lang="es-EC" sz="1600" dirty="0"/>
              <a:t>Si la respuesta es </a:t>
            </a:r>
            <a:r>
              <a:rPr lang="es-EC" sz="1600" b="1" dirty="0"/>
              <a:t>SI,</a:t>
            </a:r>
            <a:r>
              <a:rPr lang="es-EC" sz="1600" dirty="0"/>
              <a:t> continúe con el registro en  las </a:t>
            </a:r>
            <a:r>
              <a:rPr lang="es-EC" sz="1600" b="1" dirty="0"/>
              <a:t>preguntas 3.9.1 </a:t>
            </a:r>
            <a:r>
              <a:rPr lang="es-EC" sz="1600" dirty="0"/>
              <a:t>a la</a:t>
            </a:r>
            <a:r>
              <a:rPr lang="es-EC" sz="1600" b="1" dirty="0"/>
              <a:t> 3.9.3. </a:t>
            </a:r>
            <a:r>
              <a:rPr lang="es-EC" sz="1600" dirty="0"/>
              <a:t> campos de los </a:t>
            </a:r>
            <a:r>
              <a:rPr lang="es-EC" sz="1600" b="1" dirty="0"/>
              <a:t>literales c y d</a:t>
            </a:r>
            <a:r>
              <a:rPr lang="es-EC" sz="1600" dirty="0"/>
              <a:t> describa la novedad en el campo </a:t>
            </a:r>
            <a:r>
              <a:rPr lang="es-EC" sz="1600" b="1" dirty="0"/>
              <a:t>OBSERVACIONES.</a:t>
            </a:r>
            <a:endParaRPr lang="es-EC" sz="1400" dirty="0"/>
          </a:p>
        </p:txBody>
      </p:sp>
      <p:pic>
        <p:nvPicPr>
          <p:cNvPr id="11" name="10 Imagen"/>
          <p:cNvPicPr/>
          <p:nvPr/>
        </p:nvPicPr>
        <p:blipFill>
          <a:blip r:embed="rId2"/>
          <a:stretch>
            <a:fillRect/>
          </a:stretch>
        </p:blipFill>
        <p:spPr>
          <a:xfrm>
            <a:off x="5929532" y="1780794"/>
            <a:ext cx="5484256" cy="12401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3351013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3.10 Indique el número de proyectos de riego ejecutados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6" y="1780794"/>
            <a:ext cx="4860272"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número  y tipo de proyecto que se han ejecutado en materia de riego, la inversión realizada el número de UPAS y beneficiarias, además del área regada , la fuente y monto de financiamiento.</a:t>
            </a:r>
          </a:p>
        </p:txBody>
      </p:sp>
      <p:sp>
        <p:nvSpPr>
          <p:cNvPr id="9" name="8 CuadroTexto"/>
          <p:cNvSpPr txBox="1"/>
          <p:nvPr/>
        </p:nvSpPr>
        <p:spPr>
          <a:xfrm>
            <a:off x="348336" y="3445968"/>
            <a:ext cx="4860272" cy="206210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r>
              <a:rPr lang="es-EC" sz="1600" b="1" dirty="0"/>
              <a:t>:</a:t>
            </a:r>
          </a:p>
          <a:p>
            <a:pPr marL="285750" lvl="0" indent="-285750" algn="just">
              <a:buFont typeface="Arial" panose="020B0604020202020204" pitchFamily="34" charset="0"/>
              <a:buChar char="•"/>
            </a:pPr>
            <a:r>
              <a:rPr lang="es-EC" sz="1600" dirty="0" smtClean="0"/>
              <a:t>Ingrese </a:t>
            </a:r>
            <a:r>
              <a:rPr lang="es-EC" sz="1600" dirty="0"/>
              <a:t>la información requerida en cada una de los literales según corresponda, esta información de debe registrar de forma horizontal.</a:t>
            </a:r>
          </a:p>
          <a:p>
            <a:pPr marL="285750" indent="-285750" algn="just">
              <a:buFont typeface="Arial" panose="020B0604020202020204" pitchFamily="34" charset="0"/>
              <a:buChar char="•"/>
            </a:pPr>
            <a:r>
              <a:rPr lang="es-EC" sz="1600" dirty="0"/>
              <a:t>En la</a:t>
            </a:r>
            <a:r>
              <a:rPr lang="es-EC" sz="1600" b="1" dirty="0"/>
              <a:t> pregunta 3.10.5  </a:t>
            </a:r>
            <a:r>
              <a:rPr lang="es-EC" sz="1600" dirty="0"/>
              <a:t>seleccione  una o varias fuentes de financiamiento según corresponda</a:t>
            </a:r>
            <a:endParaRPr lang="es-EC" sz="1400" dirty="0"/>
          </a:p>
        </p:txBody>
      </p:sp>
      <p:pic>
        <p:nvPicPr>
          <p:cNvPr id="10" name="9 Imagen"/>
          <p:cNvPicPr/>
          <p:nvPr/>
        </p:nvPicPr>
        <p:blipFill>
          <a:blip r:embed="rId2"/>
          <a:stretch>
            <a:fillRect/>
          </a:stretch>
        </p:blipFill>
        <p:spPr>
          <a:xfrm>
            <a:off x="5512291" y="1440663"/>
            <a:ext cx="6525380" cy="38721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1628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3.11 Indique el número de proyectos de drenaje ejecutados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6" y="1780794"/>
            <a:ext cx="4860272"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número  por tipo de proyecto que se han ejecutado en materia de drenaje, la inversión realizada el número de UPAS y beneficiarias, además del área regada , la fuente y monto de financiamiento.</a:t>
            </a:r>
          </a:p>
        </p:txBody>
      </p:sp>
      <p:sp>
        <p:nvSpPr>
          <p:cNvPr id="9" name="8 CuadroTexto"/>
          <p:cNvSpPr txBox="1"/>
          <p:nvPr/>
        </p:nvSpPr>
        <p:spPr>
          <a:xfrm>
            <a:off x="348336" y="3445968"/>
            <a:ext cx="4860272" cy="206210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endParaRPr lang="es-EC" sz="1600" b="1" dirty="0"/>
          </a:p>
          <a:p>
            <a:pPr marL="285750" lvl="0" indent="-285750" algn="just">
              <a:buFont typeface="Arial" panose="020B0604020202020204" pitchFamily="34" charset="0"/>
              <a:buChar char="•"/>
            </a:pPr>
            <a:r>
              <a:rPr lang="es-EC" sz="1600" dirty="0"/>
              <a:t>Ingrese la información requerida en cada una de los literales según corresponda, esta información se debe registrar de forma horizontal.</a:t>
            </a:r>
          </a:p>
          <a:p>
            <a:pPr marL="285750" indent="-285750" algn="just">
              <a:buFont typeface="Arial" panose="020B0604020202020204" pitchFamily="34" charset="0"/>
              <a:buChar char="•"/>
            </a:pPr>
            <a:r>
              <a:rPr lang="es-EC" sz="1600" dirty="0"/>
              <a:t>En la</a:t>
            </a:r>
            <a:r>
              <a:rPr lang="es-EC" sz="1600" b="1" dirty="0"/>
              <a:t> pregunta 3.11.5  </a:t>
            </a:r>
            <a:r>
              <a:rPr lang="es-EC" sz="1600" dirty="0"/>
              <a:t>seleccione  una o varias fuentes de financiamiento según corresponda </a:t>
            </a:r>
            <a:r>
              <a:rPr lang="es-EC" sz="1600" dirty="0" smtClean="0"/>
              <a:t>.</a:t>
            </a:r>
            <a:endParaRPr lang="es-EC" sz="1400" dirty="0"/>
          </a:p>
        </p:txBody>
      </p:sp>
      <p:pic>
        <p:nvPicPr>
          <p:cNvPr id="11" name="10 Imagen"/>
          <p:cNvPicPr/>
          <p:nvPr/>
        </p:nvPicPr>
        <p:blipFill>
          <a:blip r:embed="rId2">
            <a:extLst>
              <a:ext uri="{28A0092B-C50C-407E-A947-70E740481C1C}">
                <a14:useLocalDpi xmlns:a14="http://schemas.microsoft.com/office/drawing/2010/main" val="0"/>
              </a:ext>
            </a:extLst>
          </a:blip>
          <a:stretch>
            <a:fillRect/>
          </a:stretch>
        </p:blipFill>
        <p:spPr>
          <a:xfrm>
            <a:off x="5610523" y="1558748"/>
            <a:ext cx="6338782" cy="39493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9356185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3.12 Indique el número de proyectos mixtos (riego y drenaje) ejecutados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6" y="3933707"/>
            <a:ext cx="11469416"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número  y tipo de proyecto que se han ejecutado en materia de riego y drenaje, la inversión realizada el número de UPAS y beneficiarias, además del área regada y drenada  , la fuente y monto de financiamiento.</a:t>
            </a:r>
          </a:p>
        </p:txBody>
      </p:sp>
      <p:sp>
        <p:nvSpPr>
          <p:cNvPr id="9" name="8 CuadroTexto"/>
          <p:cNvSpPr txBox="1"/>
          <p:nvPr/>
        </p:nvSpPr>
        <p:spPr>
          <a:xfrm>
            <a:off x="348336" y="4915993"/>
            <a:ext cx="11469416" cy="107721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lgn="just">
              <a:buFont typeface="Arial" panose="020B0604020202020204" pitchFamily="34" charset="0"/>
              <a:buChar char="•"/>
            </a:pPr>
            <a:r>
              <a:rPr lang="es-EC" sz="1600" dirty="0" smtClean="0"/>
              <a:t>Ingrese </a:t>
            </a:r>
            <a:r>
              <a:rPr lang="es-EC" sz="1600" dirty="0"/>
              <a:t>la información requerida en cada una de los literales según corresponda, esta información se debe registrar de forma horizontal.</a:t>
            </a:r>
          </a:p>
          <a:p>
            <a:pPr marL="285750" indent="-285750" algn="just">
              <a:buFont typeface="Arial" panose="020B0604020202020204" pitchFamily="34" charset="0"/>
              <a:buChar char="•"/>
            </a:pPr>
            <a:r>
              <a:rPr lang="es-EC" sz="1600" dirty="0"/>
              <a:t>En la</a:t>
            </a:r>
            <a:r>
              <a:rPr lang="es-EC" sz="1600" b="1" dirty="0"/>
              <a:t> pregunta 3.12.5  </a:t>
            </a:r>
            <a:r>
              <a:rPr lang="es-EC" sz="1600" dirty="0"/>
              <a:t>seleccione  una o varias fuentes de financiamiento según </a:t>
            </a:r>
            <a:r>
              <a:rPr lang="es-EC" sz="1600" dirty="0" smtClean="0"/>
              <a:t>corresponda.</a:t>
            </a:r>
            <a:endParaRPr lang="es-EC" sz="1400" dirty="0"/>
          </a:p>
        </p:txBody>
      </p:sp>
      <p:pic>
        <p:nvPicPr>
          <p:cNvPr id="10" name="9 Imagen"/>
          <p:cNvPicPr/>
          <p:nvPr/>
        </p:nvPicPr>
        <p:blipFill rotWithShape="1">
          <a:blip r:embed="rId2"/>
          <a:srcRect t="4602"/>
          <a:stretch/>
        </p:blipFill>
        <p:spPr bwMode="auto">
          <a:xfrm>
            <a:off x="348336" y="1411186"/>
            <a:ext cx="11469416" cy="236216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495378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3.13 ¿El GAD Provincial  en el año </a:t>
            </a:r>
            <a:r>
              <a:rPr lang="es-EC" sz="1600" dirty="0" smtClean="0">
                <a:solidFill>
                  <a:schemeClr val="accent2">
                    <a:lumMod val="75000"/>
                  </a:schemeClr>
                </a:solidFill>
              </a:rPr>
              <a:t>2018 </a:t>
            </a:r>
            <a:r>
              <a:rPr lang="es-EC" sz="1600" dirty="0">
                <a:solidFill>
                  <a:schemeClr val="accent2">
                    <a:lumMod val="75000"/>
                  </a:schemeClr>
                </a:solidFill>
              </a:rPr>
              <a:t>impulsó </a:t>
            </a:r>
            <a:r>
              <a:rPr lang="es-EC" sz="1600" dirty="0" smtClean="0">
                <a:solidFill>
                  <a:schemeClr val="accent2">
                    <a:lumMod val="75000"/>
                  </a:schemeClr>
                </a:solidFill>
              </a:rPr>
              <a:t>o generó </a:t>
            </a:r>
            <a:r>
              <a:rPr lang="es-EC" sz="1600" dirty="0">
                <a:solidFill>
                  <a:schemeClr val="accent2">
                    <a:lumMod val="75000"/>
                  </a:schemeClr>
                </a:solidFill>
              </a:rPr>
              <a:t>mecanismos de articulación con las siguientes entidades:</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6" y="1550470"/>
            <a:ext cx="4528464"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con que instituciones el GAD estableció mecanismos de articulación como talleres, convenios, capacitación y asistencia técnica, para gestionar la competencia.</a:t>
            </a:r>
          </a:p>
        </p:txBody>
      </p:sp>
      <p:sp>
        <p:nvSpPr>
          <p:cNvPr id="9" name="8 CuadroTexto"/>
          <p:cNvSpPr txBox="1"/>
          <p:nvPr/>
        </p:nvSpPr>
        <p:spPr>
          <a:xfrm>
            <a:off x="348336" y="3082362"/>
            <a:ext cx="4528464" cy="280076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Seleccione </a:t>
            </a:r>
            <a:r>
              <a:rPr lang="es-EC" sz="1600" dirty="0"/>
              <a:t>una sola respuesta,  </a:t>
            </a:r>
            <a:r>
              <a:rPr lang="es-EC" sz="1600" b="1" i="1" dirty="0"/>
              <a:t>SI/NO</a:t>
            </a:r>
            <a:r>
              <a:rPr lang="es-EC" sz="1600" dirty="0"/>
              <a:t> en cada uno  de los literales.</a:t>
            </a:r>
          </a:p>
          <a:p>
            <a:pPr marL="285750" lvl="0" indent="-285750">
              <a:buFont typeface="Arial" panose="020B0604020202020204" pitchFamily="34" charset="0"/>
              <a:buChar char="•"/>
            </a:pPr>
            <a:r>
              <a:rPr lang="es-EC" sz="1600" dirty="0"/>
              <a:t>Si la respuesta es </a:t>
            </a:r>
            <a:r>
              <a:rPr lang="es-EC" sz="1600" b="1" i="1" dirty="0"/>
              <a:t>SI</a:t>
            </a:r>
            <a:r>
              <a:rPr lang="es-EC" sz="1600" dirty="0"/>
              <a:t>,  registre información en  cualquiera de las categorías de respuesta de la  </a:t>
            </a:r>
            <a:r>
              <a:rPr lang="es-EC" sz="1600" b="1" i="1" dirty="0"/>
              <a:t>pregunta  3.13.1 </a:t>
            </a:r>
            <a:r>
              <a:rPr lang="es-EC" sz="1600" dirty="0"/>
              <a:t>según corresponda.</a:t>
            </a:r>
          </a:p>
          <a:p>
            <a:pPr marL="285750" lvl="0" indent="-285750">
              <a:buFont typeface="Arial" panose="020B0604020202020204" pitchFamily="34" charset="0"/>
              <a:buChar char="•"/>
            </a:pPr>
            <a:r>
              <a:rPr lang="es-EC" sz="1600" dirty="0"/>
              <a:t>Si la respuesta es </a:t>
            </a:r>
            <a:r>
              <a:rPr lang="es-EC" sz="1600" b="1" dirty="0"/>
              <a:t>NO</a:t>
            </a:r>
            <a:r>
              <a:rPr lang="es-EC" sz="1600" dirty="0"/>
              <a:t>, continúe con el siguiente literal.</a:t>
            </a:r>
          </a:p>
          <a:p>
            <a:pPr marL="285750" indent="-285750">
              <a:buFont typeface="Arial" panose="020B0604020202020204" pitchFamily="34" charset="0"/>
              <a:buChar char="•"/>
            </a:pPr>
            <a:r>
              <a:rPr lang="es-EC" sz="1600" dirty="0"/>
              <a:t>Si la respuesta es </a:t>
            </a:r>
            <a:r>
              <a:rPr lang="es-EC" sz="1600" b="1" dirty="0"/>
              <a:t>SI</a:t>
            </a:r>
            <a:r>
              <a:rPr lang="es-EC" sz="1600" dirty="0"/>
              <a:t> en el literal </a:t>
            </a:r>
            <a:r>
              <a:rPr lang="es-EC" sz="1600" b="1" i="1" dirty="0"/>
              <a:t>k. Otro especifique…</a:t>
            </a:r>
            <a:r>
              <a:rPr lang="es-EC" sz="1600" dirty="0"/>
              <a:t> describa la institución</a:t>
            </a:r>
            <a:endParaRPr lang="es-EC" sz="1400" dirty="0"/>
          </a:p>
        </p:txBody>
      </p:sp>
      <p:pic>
        <p:nvPicPr>
          <p:cNvPr id="11" name="10 Imagen"/>
          <p:cNvPicPr/>
          <p:nvPr/>
        </p:nvPicPr>
        <p:blipFill>
          <a:blip r:embed="rId2">
            <a:extLst>
              <a:ext uri="{28A0092B-C50C-407E-A947-70E740481C1C}">
                <a14:useLocalDpi xmlns:a14="http://schemas.microsoft.com/office/drawing/2010/main" val="0"/>
              </a:ext>
            </a:extLst>
          </a:blip>
          <a:stretch>
            <a:fillRect/>
          </a:stretch>
        </p:blipFill>
        <p:spPr>
          <a:xfrm>
            <a:off x="5067986" y="1131497"/>
            <a:ext cx="6657168" cy="48887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218788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smtClean="0">
                <a:solidFill>
                  <a:schemeClr val="tx1"/>
                </a:solidFill>
              </a:rPr>
              <a:t/>
            </a:r>
            <a:br>
              <a:rPr lang="es-ES_tradnl" dirty="0" smtClean="0">
                <a:solidFill>
                  <a:schemeClr val="tx1"/>
                </a:solidFill>
              </a:rPr>
            </a:br>
            <a:r>
              <a:rPr lang="es-ES_tradnl" dirty="0" smtClean="0">
                <a:solidFill>
                  <a:schemeClr val="tx1"/>
                </a:solidFill>
              </a:rPr>
              <a:t>Ficha </a:t>
            </a:r>
            <a:r>
              <a:rPr lang="es-ES_tradnl" dirty="0">
                <a:solidFill>
                  <a:schemeClr val="tx1"/>
                </a:solidFill>
              </a:rPr>
              <a:t>Técnica</a:t>
            </a:r>
            <a:br>
              <a:rPr lang="es-ES_tradnl" dirty="0">
                <a:solidFill>
                  <a:schemeClr val="tx1"/>
                </a:solidFill>
              </a:rPr>
            </a:b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7" name="6 Diagrama"/>
          <p:cNvGraphicFramePr/>
          <p:nvPr>
            <p:extLst>
              <p:ext uri="{D42A27DB-BD31-4B8C-83A1-F6EECF244321}">
                <p14:modId xmlns:p14="http://schemas.microsoft.com/office/powerpoint/2010/main" val="3828828894"/>
              </p:ext>
            </p:extLst>
          </p:nvPr>
        </p:nvGraphicFramePr>
        <p:xfrm>
          <a:off x="1524000" y="1313180"/>
          <a:ext cx="6096000" cy="2781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7 Diagrama"/>
          <p:cNvGraphicFramePr/>
          <p:nvPr>
            <p:extLst>
              <p:ext uri="{D42A27DB-BD31-4B8C-83A1-F6EECF244321}">
                <p14:modId xmlns:p14="http://schemas.microsoft.com/office/powerpoint/2010/main" val="2254777555"/>
              </p:ext>
            </p:extLst>
          </p:nvPr>
        </p:nvGraphicFramePr>
        <p:xfrm>
          <a:off x="1524000" y="4442460"/>
          <a:ext cx="6096000" cy="17399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3.14 Indique si durante el año </a:t>
            </a:r>
            <a:r>
              <a:rPr lang="es-EC" sz="1600" dirty="0" smtClean="0">
                <a:solidFill>
                  <a:schemeClr val="accent2">
                    <a:lumMod val="75000"/>
                  </a:schemeClr>
                </a:solidFill>
              </a:rPr>
              <a:t>2018, </a:t>
            </a:r>
            <a:r>
              <a:rPr lang="es-EC" sz="1600" dirty="0">
                <a:solidFill>
                  <a:schemeClr val="accent2">
                    <a:lumMod val="75000"/>
                  </a:schemeClr>
                </a:solidFill>
              </a:rPr>
              <a:t>su GAD Provincial  obtuvo ingresos para la competencia de riego y drenaje provenientes de:</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8336" y="1550470"/>
            <a:ext cx="4528464"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Establecer la asignación presupuestaria con la que los GAD gestionan la competencia de Riego y Drenaje. </a:t>
            </a:r>
          </a:p>
        </p:txBody>
      </p:sp>
      <p:sp>
        <p:nvSpPr>
          <p:cNvPr id="9" name="8 CuadroTexto"/>
          <p:cNvSpPr txBox="1"/>
          <p:nvPr/>
        </p:nvSpPr>
        <p:spPr>
          <a:xfrm>
            <a:off x="348336" y="3082362"/>
            <a:ext cx="4528464" cy="181588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Registre </a:t>
            </a:r>
            <a:r>
              <a:rPr lang="es-EC" sz="1600" dirty="0"/>
              <a:t>información según corresponda en cada uno de los literales.</a:t>
            </a:r>
          </a:p>
          <a:p>
            <a:pPr marL="285750" indent="-285750">
              <a:buFont typeface="Arial" panose="020B0604020202020204" pitchFamily="34" charset="0"/>
              <a:buChar char="•"/>
            </a:pPr>
            <a:r>
              <a:rPr lang="es-EC" sz="1600" dirty="0"/>
              <a:t>Se debe tomar en cuenta que la información del casillero </a:t>
            </a:r>
            <a:r>
              <a:rPr lang="es-EC" sz="1600" b="1" dirty="0"/>
              <a:t>VALOR PROGRAMADO </a:t>
            </a:r>
            <a:r>
              <a:rPr lang="es-EC" sz="1600" dirty="0"/>
              <a:t>debe ser igual o mayor al casillero </a:t>
            </a:r>
            <a:r>
              <a:rPr lang="es-EC" sz="1600" b="1" dirty="0"/>
              <a:t>VALOR DEVENGADO</a:t>
            </a:r>
            <a:r>
              <a:rPr lang="es-EC" sz="1600" dirty="0"/>
              <a:t>.</a:t>
            </a:r>
          </a:p>
        </p:txBody>
      </p:sp>
      <p:pic>
        <p:nvPicPr>
          <p:cNvPr id="10" name="9 Imagen"/>
          <p:cNvPicPr/>
          <p:nvPr/>
        </p:nvPicPr>
        <p:blipFill>
          <a:blip r:embed="rId2">
            <a:extLst>
              <a:ext uri="{28A0092B-C50C-407E-A947-70E740481C1C}">
                <a14:useLocalDpi xmlns:a14="http://schemas.microsoft.com/office/drawing/2010/main" val="0"/>
              </a:ext>
            </a:extLst>
          </a:blip>
          <a:stretch>
            <a:fillRect/>
          </a:stretch>
        </p:blipFill>
        <p:spPr>
          <a:xfrm>
            <a:off x="5057140" y="1415545"/>
            <a:ext cx="6892165" cy="39184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565847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5" y="519738"/>
            <a:ext cx="11370908" cy="414116"/>
          </a:xfrm>
        </p:spPr>
        <p:txBody>
          <a:bodyPr/>
          <a:lstStyle/>
          <a:p>
            <a:pPr algn="ctr"/>
            <a:r>
              <a:rPr lang="es-EC" dirty="0">
                <a:solidFill>
                  <a:schemeClr val="tx1"/>
                </a:solidFill>
              </a:rPr>
              <a:t>GESTIÓN DE RIESGO</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7" name="6 Diagrama"/>
          <p:cNvGraphicFramePr/>
          <p:nvPr>
            <p:extLst>
              <p:ext uri="{D42A27DB-BD31-4B8C-83A1-F6EECF244321}">
                <p14:modId xmlns:p14="http://schemas.microsoft.com/office/powerpoint/2010/main" val="3152270472"/>
              </p:ext>
            </p:extLst>
          </p:nvPr>
        </p:nvGraphicFramePr>
        <p:xfrm>
          <a:off x="909084" y="1307805"/>
          <a:ext cx="10455852"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45018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244" y="716513"/>
            <a:ext cx="11189185" cy="414116"/>
          </a:xfrm>
        </p:spPr>
        <p:txBody>
          <a:bodyPr/>
          <a:lstStyle/>
          <a:p>
            <a:pPr algn="ctr"/>
            <a:r>
              <a:rPr lang="es-EC" dirty="0" smtClean="0">
                <a:solidFill>
                  <a:schemeClr val="tx1"/>
                </a:solidFill>
              </a:rPr>
              <a:t>Capítulo IV Gestión de Riesgos</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a:t>Acceder  al aplicativo  mediante el link proporcionado a cada uno de los usuarios el mismo que contiene el nombre del usuario y contraseña.</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34342391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a:t>Revisar los datos de identificación y ubicación </a:t>
            </a:r>
          </a:p>
          <a:p>
            <a:pPr marL="285750" indent="-285750">
              <a:buFont typeface="Arial" panose="020B0604020202020204" pitchFamily="34" charset="0"/>
              <a:buChar char="•"/>
            </a:pPr>
            <a:r>
              <a:rPr lang="es-EC" dirty="0"/>
              <a:t>Acceder  a la pestaña del capítulo </a:t>
            </a:r>
            <a:r>
              <a:rPr lang="es-EC" dirty="0" smtClean="0"/>
              <a:t>IV Gestión de Riesgos</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4587239" y="2135863"/>
            <a:ext cx="883921" cy="5588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n>
                <a:solidFill>
                  <a:srgbClr val="FF0000"/>
                </a:solidFill>
              </a:ln>
              <a:solidFill>
                <a:srgbClr val="FF0000"/>
              </a:solidFill>
            </a:endParaRPr>
          </a:p>
        </p:txBody>
      </p:sp>
    </p:spTree>
    <p:extLst>
      <p:ext uri="{BB962C8B-B14F-4D97-AF65-F5344CB8AC3E}">
        <p14:creationId xmlns:p14="http://schemas.microsoft.com/office/powerpoint/2010/main" val="262204590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4.1 El GAD provincial contó con un Plan de Gestión de Riesgos Naturales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14890" y="3825248"/>
            <a:ext cx="11376818"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cuántos GAD Provinciales cuenta con un plan de gestión de riesgos, la fase dentro de PDOT en la que se encuentran, cuál es el alcance, y a que objetivo estratégico del PDOT se encuentra alineado.</a:t>
            </a:r>
          </a:p>
          <a:p>
            <a:pPr algn="just"/>
            <a:r>
              <a:rPr lang="es-EC" sz="1600" dirty="0"/>
              <a:t> </a:t>
            </a:r>
          </a:p>
        </p:txBody>
      </p:sp>
      <p:sp>
        <p:nvSpPr>
          <p:cNvPr id="9" name="8 CuadroTexto"/>
          <p:cNvSpPr txBox="1"/>
          <p:nvPr/>
        </p:nvSpPr>
        <p:spPr>
          <a:xfrm>
            <a:off x="423694" y="4956882"/>
            <a:ext cx="11376818" cy="83099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Si </a:t>
            </a:r>
            <a:r>
              <a:rPr lang="es-EC" sz="1600" dirty="0"/>
              <a:t>la respuesta es </a:t>
            </a:r>
            <a:r>
              <a:rPr lang="es-EC" sz="1600" b="1" dirty="0"/>
              <a:t>SI, </a:t>
            </a:r>
            <a:r>
              <a:rPr lang="es-EC" sz="1600" dirty="0"/>
              <a:t>debe presionar el botón agregar  se desplegara una ventana  la cual nos permitirá ingresar la información</a:t>
            </a:r>
            <a:r>
              <a:rPr lang="es-EC" sz="1600" b="1" dirty="0"/>
              <a:t>  de las preguntas 4.1.1 a la 4.1.4 </a:t>
            </a:r>
            <a:endParaRPr lang="es-EC" sz="1400" dirty="0"/>
          </a:p>
        </p:txBody>
      </p:sp>
      <p:pic>
        <p:nvPicPr>
          <p:cNvPr id="11" name="10 Imagen"/>
          <p:cNvPicPr/>
          <p:nvPr/>
        </p:nvPicPr>
        <p:blipFill rotWithShape="1">
          <a:blip r:embed="rId2"/>
          <a:srcRect t="8334"/>
          <a:stretch/>
        </p:blipFill>
        <p:spPr>
          <a:xfrm>
            <a:off x="423694" y="1600200"/>
            <a:ext cx="11368014" cy="1965960"/>
          </a:xfrm>
          <a:prstGeom prst="rect">
            <a:avLst/>
          </a:prstGeom>
        </p:spPr>
      </p:pic>
    </p:spTree>
    <p:extLst>
      <p:ext uri="{BB962C8B-B14F-4D97-AF65-F5344CB8AC3E}">
        <p14:creationId xmlns:p14="http://schemas.microsoft.com/office/powerpoint/2010/main" val="29398147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4.2  En el año </a:t>
            </a:r>
            <a:r>
              <a:rPr lang="es-EC" sz="1600" dirty="0" smtClean="0">
                <a:solidFill>
                  <a:schemeClr val="accent2">
                    <a:lumMod val="75000"/>
                  </a:schemeClr>
                </a:solidFill>
              </a:rPr>
              <a:t>2018 </a:t>
            </a:r>
            <a:r>
              <a:rPr lang="es-EC" sz="1600" dirty="0">
                <a:solidFill>
                  <a:schemeClr val="accent2">
                    <a:lumMod val="75000"/>
                  </a:schemeClr>
                </a:solidFill>
              </a:rPr>
              <a:t>su GAD Provincial  contó con proyectos referentes a la gestión de riesgos Naturales?</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23694" y="1508768"/>
            <a:ext cx="3980666"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y caracterizar los proyectos en gestión de riesgos naturales ejecutados por los GAD Provinciales.</a:t>
            </a:r>
          </a:p>
          <a:p>
            <a:pPr algn="just"/>
            <a:r>
              <a:rPr lang="es-EC" sz="1600" dirty="0"/>
              <a:t> </a:t>
            </a:r>
          </a:p>
        </p:txBody>
      </p:sp>
      <p:sp>
        <p:nvSpPr>
          <p:cNvPr id="9" name="8 CuadroTexto"/>
          <p:cNvSpPr txBox="1"/>
          <p:nvPr/>
        </p:nvSpPr>
        <p:spPr>
          <a:xfrm>
            <a:off x="414890" y="3067122"/>
            <a:ext cx="3989470" cy="329320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Presione </a:t>
            </a:r>
            <a:r>
              <a:rPr lang="es-EC" sz="1600" dirty="0"/>
              <a:t>el botón para ingresar la información solicitada en las preguntas </a:t>
            </a:r>
            <a:r>
              <a:rPr lang="es-EC" sz="1600" b="1" i="1" dirty="0"/>
              <a:t>4.2.1 a la 4.2.9, </a:t>
            </a:r>
            <a:r>
              <a:rPr lang="es-EC" sz="1600" dirty="0"/>
              <a:t>se desplegará una ventana en la cual se debe registrar la información requerida; para  el registro de la pregunta</a:t>
            </a:r>
            <a:r>
              <a:rPr lang="es-EC" sz="1600" b="1" dirty="0"/>
              <a:t> </a:t>
            </a:r>
            <a:r>
              <a:rPr lang="es-EC" sz="1600" b="1" i="1" dirty="0"/>
              <a:t>4.2.3, Área/zona de intervención, </a:t>
            </a:r>
            <a:r>
              <a:rPr lang="es-EC" sz="1600" dirty="0"/>
              <a:t>la información debe ser registrada  de la siguiente manera: </a:t>
            </a:r>
            <a:r>
              <a:rPr lang="es-EC" sz="1600" b="1" i="1" dirty="0"/>
              <a:t>parroquia</a:t>
            </a:r>
            <a:r>
              <a:rPr lang="es-EC" sz="1600" b="1" dirty="0"/>
              <a:t>,</a:t>
            </a:r>
            <a:r>
              <a:rPr lang="es-EC" sz="1600" dirty="0"/>
              <a:t> seguido del </a:t>
            </a:r>
            <a:r>
              <a:rPr lang="es-EC" sz="1600" b="1" i="1" dirty="0"/>
              <a:t>cantón</a:t>
            </a:r>
            <a:r>
              <a:rPr lang="es-EC" sz="1600" dirty="0"/>
              <a:t>, todo esto separado por comas </a:t>
            </a:r>
            <a:r>
              <a:rPr lang="es-EC" sz="1600" b="1" dirty="0"/>
              <a:t>(,).</a:t>
            </a:r>
            <a:endParaRPr lang="es-EC" sz="1400" dirty="0"/>
          </a:p>
        </p:txBody>
      </p:sp>
      <p:pic>
        <p:nvPicPr>
          <p:cNvPr id="10" name="9 Imagen"/>
          <p:cNvPicPr/>
          <p:nvPr/>
        </p:nvPicPr>
        <p:blipFill>
          <a:blip r:embed="rId2">
            <a:extLst>
              <a:ext uri="{28A0092B-C50C-407E-A947-70E740481C1C}">
                <a14:useLocalDpi xmlns:a14="http://schemas.microsoft.com/office/drawing/2010/main" val="0"/>
              </a:ext>
            </a:extLst>
          </a:blip>
          <a:srcRect/>
          <a:stretch>
            <a:fillRect/>
          </a:stretch>
        </p:blipFill>
        <p:spPr bwMode="auto">
          <a:xfrm>
            <a:off x="4571555" y="1508767"/>
            <a:ext cx="7408230" cy="47432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8206012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5" y="519738"/>
            <a:ext cx="11370908" cy="414116"/>
          </a:xfrm>
        </p:spPr>
        <p:txBody>
          <a:bodyPr/>
          <a:lstStyle/>
          <a:p>
            <a:pPr algn="ctr"/>
            <a:r>
              <a:rPr lang="es-EC" dirty="0" smtClean="0">
                <a:solidFill>
                  <a:schemeClr val="tx1"/>
                </a:solidFill>
              </a:rPr>
              <a:t>INGRESOS Y GASTOS </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7" name="6 Diagrama"/>
          <p:cNvGraphicFramePr/>
          <p:nvPr>
            <p:extLst>
              <p:ext uri="{D42A27DB-BD31-4B8C-83A1-F6EECF244321}">
                <p14:modId xmlns:p14="http://schemas.microsoft.com/office/powerpoint/2010/main" val="3879404960"/>
              </p:ext>
            </p:extLst>
          </p:nvPr>
        </p:nvGraphicFramePr>
        <p:xfrm>
          <a:off x="773691" y="1387813"/>
          <a:ext cx="11020911"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450180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244" y="716513"/>
            <a:ext cx="11189185" cy="414116"/>
          </a:xfrm>
        </p:spPr>
        <p:txBody>
          <a:bodyPr/>
          <a:lstStyle/>
          <a:p>
            <a:pPr algn="ctr"/>
            <a:r>
              <a:rPr lang="es-EC" dirty="0" smtClean="0">
                <a:solidFill>
                  <a:schemeClr val="tx1"/>
                </a:solidFill>
              </a:rPr>
              <a:t>Capítulo V INGRESOS Y GASTOS </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a:t>Acceder  al aplicativo  mediante el link proporcionado a cada uno de los usuarios el mismo que contiene el nombre del usuario y contraseña.</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34342391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a:t>Revisar los datos de identificación y ubicación </a:t>
            </a:r>
          </a:p>
          <a:p>
            <a:pPr marL="285750" indent="-285750">
              <a:buFont typeface="Arial" panose="020B0604020202020204" pitchFamily="34" charset="0"/>
              <a:buChar char="•"/>
            </a:pPr>
            <a:r>
              <a:rPr lang="es-EC" dirty="0"/>
              <a:t>Acceder  a la pestaña del capítulo </a:t>
            </a:r>
            <a:r>
              <a:rPr lang="es-EC" dirty="0" smtClean="0"/>
              <a:t>V Ingresos y Gastos</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5394960" y="2212063"/>
            <a:ext cx="735330" cy="40921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n>
                <a:solidFill>
                  <a:srgbClr val="FF0000"/>
                </a:solidFill>
              </a:ln>
              <a:solidFill>
                <a:srgbClr val="FF0000"/>
              </a:solidFill>
            </a:endParaRPr>
          </a:p>
        </p:txBody>
      </p:sp>
    </p:spTree>
    <p:extLst>
      <p:ext uri="{BB962C8B-B14F-4D97-AF65-F5344CB8AC3E}">
        <p14:creationId xmlns:p14="http://schemas.microsoft.com/office/powerpoint/2010/main" val="26220459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5.1 Indique si durante el año </a:t>
            </a:r>
            <a:r>
              <a:rPr lang="es-EC" sz="1600" dirty="0" smtClean="0">
                <a:solidFill>
                  <a:schemeClr val="accent2">
                    <a:lumMod val="75000"/>
                  </a:schemeClr>
                </a:solidFill>
              </a:rPr>
              <a:t>2018 </a:t>
            </a:r>
            <a:r>
              <a:rPr lang="es-EC" sz="1600" dirty="0">
                <a:solidFill>
                  <a:schemeClr val="accent2">
                    <a:lumMod val="75000"/>
                  </a:schemeClr>
                </a:solidFill>
              </a:rPr>
              <a:t>su GAD Provincial percibió ingresos provenientes </a:t>
            </a:r>
            <a:r>
              <a:rPr lang="es-EC" sz="1600" dirty="0" smtClean="0">
                <a:solidFill>
                  <a:schemeClr val="accent2">
                    <a:lumMod val="75000"/>
                  </a:schemeClr>
                </a:solidFill>
              </a:rPr>
              <a:t>de:</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23694" y="1958264"/>
            <a:ext cx="3980666"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cuáles fueron los ingresos para el GAD Provincial, departamentos: ambiental, fomento productivo, vialidad y cooperación.</a:t>
            </a:r>
          </a:p>
          <a:p>
            <a:pPr algn="just"/>
            <a:r>
              <a:rPr lang="es-EC" sz="1600" dirty="0"/>
              <a:t> </a:t>
            </a:r>
          </a:p>
        </p:txBody>
      </p:sp>
      <p:sp>
        <p:nvSpPr>
          <p:cNvPr id="9" name="8 CuadroTexto"/>
          <p:cNvSpPr txBox="1"/>
          <p:nvPr/>
        </p:nvSpPr>
        <p:spPr>
          <a:xfrm>
            <a:off x="429288" y="4225362"/>
            <a:ext cx="11310264" cy="1815882"/>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lvl="0"/>
            <a:r>
              <a:rPr lang="es-EC" sz="1600" dirty="0" smtClean="0"/>
              <a:t>Seleccione </a:t>
            </a:r>
            <a:r>
              <a:rPr lang="es-EC" sz="1600" dirty="0"/>
              <a:t>una sola respuesta,  </a:t>
            </a:r>
            <a:r>
              <a:rPr lang="es-EC" sz="1600" b="1" dirty="0"/>
              <a:t>SI/NO</a:t>
            </a:r>
            <a:r>
              <a:rPr lang="es-EC" sz="1600" dirty="0"/>
              <a:t>, el registro debe realizarse en forma horizontal para cada uno de los literales según corresponda.</a:t>
            </a:r>
          </a:p>
          <a:p>
            <a:pPr lvl="0"/>
            <a:r>
              <a:rPr lang="es-EC" sz="1600" dirty="0"/>
              <a:t>Si la respuesta es </a:t>
            </a:r>
            <a:r>
              <a:rPr lang="es-EC" sz="1600" b="1" dirty="0"/>
              <a:t> SI  </a:t>
            </a:r>
            <a:r>
              <a:rPr lang="es-EC" sz="1600" dirty="0"/>
              <a:t>para los </a:t>
            </a:r>
            <a:r>
              <a:rPr lang="es-EC" sz="1600" b="1" dirty="0"/>
              <a:t>literales a  y b </a:t>
            </a:r>
            <a:r>
              <a:rPr lang="es-EC" sz="1600" dirty="0"/>
              <a:t>registre información desde la </a:t>
            </a:r>
            <a:r>
              <a:rPr lang="es-EC" sz="1600" b="1" dirty="0"/>
              <a:t>pregunta 5.1.2 </a:t>
            </a:r>
            <a:r>
              <a:rPr lang="es-EC" sz="1600" dirty="0"/>
              <a:t>a la</a:t>
            </a:r>
            <a:r>
              <a:rPr lang="es-EC" sz="1600" b="1" dirty="0"/>
              <a:t> 5.1.3.4</a:t>
            </a:r>
            <a:endParaRPr lang="es-EC" sz="1600" dirty="0"/>
          </a:p>
          <a:p>
            <a:pPr lvl="0"/>
            <a:r>
              <a:rPr lang="es-EC" sz="1600" dirty="0"/>
              <a:t>Si la respuesta es SI para los </a:t>
            </a:r>
            <a:r>
              <a:rPr lang="es-EC" sz="1600" b="1" dirty="0"/>
              <a:t>literales c al f, </a:t>
            </a:r>
            <a:r>
              <a:rPr lang="es-EC" sz="1600" dirty="0"/>
              <a:t>debe registrar información en la</a:t>
            </a:r>
            <a:r>
              <a:rPr lang="es-EC" sz="1600" b="1" dirty="0"/>
              <a:t>  pregunta 5.1.1, </a:t>
            </a:r>
            <a:r>
              <a:rPr lang="es-EC" sz="1600" dirty="0"/>
              <a:t>el</a:t>
            </a:r>
            <a:r>
              <a:rPr lang="es-EC" sz="1600" b="1" dirty="0"/>
              <a:t> </a:t>
            </a:r>
            <a:r>
              <a:rPr lang="es-EC" sz="1600" dirty="0"/>
              <a:t>objetivo es conocer la/s  fuente/s  de procedencia de los ingresos y continúe con el registro de las siguientes preguntas </a:t>
            </a:r>
            <a:r>
              <a:rPr lang="es-EC" sz="1600" b="1" dirty="0"/>
              <a:t>5.1.2 </a:t>
            </a:r>
            <a:r>
              <a:rPr lang="es-EC" sz="1600" dirty="0"/>
              <a:t>a la</a:t>
            </a:r>
            <a:r>
              <a:rPr lang="es-EC" sz="1600" b="1" dirty="0"/>
              <a:t> 5.1.3.4.</a:t>
            </a:r>
            <a:endParaRPr lang="es-EC" sz="1600" dirty="0"/>
          </a:p>
        </p:txBody>
      </p:sp>
      <p:pic>
        <p:nvPicPr>
          <p:cNvPr id="11" name="10 Imagen"/>
          <p:cNvPicPr/>
          <p:nvPr/>
        </p:nvPicPr>
        <p:blipFill>
          <a:blip r:embed="rId2"/>
          <a:stretch>
            <a:fillRect/>
          </a:stretch>
        </p:blipFill>
        <p:spPr>
          <a:xfrm>
            <a:off x="4541520" y="1186128"/>
            <a:ext cx="7198032" cy="2867712"/>
          </a:xfrm>
          <a:prstGeom prst="rect">
            <a:avLst/>
          </a:prstGeom>
        </p:spPr>
      </p:pic>
    </p:spTree>
    <p:extLst>
      <p:ext uri="{BB962C8B-B14F-4D97-AF65-F5344CB8AC3E}">
        <p14:creationId xmlns:p14="http://schemas.microsoft.com/office/powerpoint/2010/main" val="3674831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a:t>Metodología</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pSp>
        <p:nvGrpSpPr>
          <p:cNvPr id="7" name="Grupo 6"/>
          <p:cNvGrpSpPr/>
          <p:nvPr/>
        </p:nvGrpSpPr>
        <p:grpSpPr>
          <a:xfrm>
            <a:off x="853441" y="1157396"/>
            <a:ext cx="10511496" cy="5189383"/>
            <a:chOff x="84411" y="593298"/>
            <a:chExt cx="8930730" cy="6088018"/>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9962" y="783811"/>
              <a:ext cx="1775980" cy="1536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62813">
              <a:off x="7369365" y="1521280"/>
              <a:ext cx="949668" cy="959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4887" y="3334898"/>
              <a:ext cx="1733098" cy="1666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7952" y="4879870"/>
              <a:ext cx="2442989" cy="1427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1616" y="4988172"/>
              <a:ext cx="2225824" cy="1252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5119" y="3297327"/>
              <a:ext cx="2175198" cy="1261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15 Conector recto de flecha"/>
            <p:cNvCxnSpPr/>
            <p:nvPr/>
          </p:nvCxnSpPr>
          <p:spPr>
            <a:xfrm>
              <a:off x="5587971" y="1365205"/>
              <a:ext cx="457208" cy="29114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17 Conector recto de flecha"/>
            <p:cNvCxnSpPr/>
            <p:nvPr/>
          </p:nvCxnSpPr>
          <p:spPr>
            <a:xfrm>
              <a:off x="6860118" y="2950951"/>
              <a:ext cx="0" cy="38394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19 Conector recto de flecha"/>
            <p:cNvCxnSpPr/>
            <p:nvPr/>
          </p:nvCxnSpPr>
          <p:spPr>
            <a:xfrm flipH="1">
              <a:off x="6440766" y="5173180"/>
              <a:ext cx="382256" cy="27837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 name="21 Conector recto de flecha"/>
            <p:cNvCxnSpPr/>
            <p:nvPr/>
          </p:nvCxnSpPr>
          <p:spPr>
            <a:xfrm flipH="1">
              <a:off x="3477816" y="5718425"/>
              <a:ext cx="581237"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23 Conector recto de flecha"/>
            <p:cNvCxnSpPr/>
            <p:nvPr/>
          </p:nvCxnSpPr>
          <p:spPr>
            <a:xfrm flipH="1" flipV="1">
              <a:off x="1581270" y="4558942"/>
              <a:ext cx="247530" cy="42923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9" name="25 Conector recto de flecha"/>
            <p:cNvCxnSpPr/>
            <p:nvPr/>
          </p:nvCxnSpPr>
          <p:spPr>
            <a:xfrm flipV="1">
              <a:off x="1415848" y="2895599"/>
              <a:ext cx="0" cy="36016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0" name="26 CuadroTexto"/>
            <p:cNvSpPr txBox="1"/>
            <p:nvPr/>
          </p:nvSpPr>
          <p:spPr>
            <a:xfrm>
              <a:off x="4626099" y="593298"/>
              <a:ext cx="1623761" cy="324966"/>
            </a:xfrm>
            <a:prstGeom prst="rect">
              <a:avLst/>
            </a:prstGeom>
            <a:noFill/>
          </p:spPr>
          <p:txBody>
            <a:bodyPr wrap="square" rtlCol="0">
              <a:spAutoFit/>
            </a:bodyPr>
            <a:lstStyle/>
            <a:p>
              <a:r>
                <a:rPr lang="es-EC" sz="1200" b="1" dirty="0" smtClean="0"/>
                <a:t>PLANIFICACIÓN</a:t>
              </a:r>
              <a:endParaRPr lang="es-EC" sz="1200" b="1" dirty="0"/>
            </a:p>
          </p:txBody>
        </p:sp>
        <p:sp>
          <p:nvSpPr>
            <p:cNvPr id="21" name="27 CuadroTexto"/>
            <p:cNvSpPr txBox="1"/>
            <p:nvPr/>
          </p:nvSpPr>
          <p:spPr>
            <a:xfrm>
              <a:off x="6355841" y="948922"/>
              <a:ext cx="2019036" cy="541611"/>
            </a:xfrm>
            <a:prstGeom prst="rect">
              <a:avLst/>
            </a:prstGeom>
            <a:noFill/>
          </p:spPr>
          <p:txBody>
            <a:bodyPr wrap="square" rtlCol="0">
              <a:spAutoFit/>
            </a:bodyPr>
            <a:lstStyle/>
            <a:p>
              <a:r>
                <a:rPr lang="es-EC" sz="1200" b="1" dirty="0" smtClean="0"/>
                <a:t>DISEÑO Y CONSTRUCCIÓN</a:t>
              </a:r>
              <a:endParaRPr lang="es-EC" sz="1200" b="1" dirty="0"/>
            </a:p>
          </p:txBody>
        </p:sp>
        <p:sp>
          <p:nvSpPr>
            <p:cNvPr id="22" name="29 CuadroTexto"/>
            <p:cNvSpPr txBox="1"/>
            <p:nvPr/>
          </p:nvSpPr>
          <p:spPr>
            <a:xfrm>
              <a:off x="7066103" y="3075682"/>
              <a:ext cx="1415436" cy="324966"/>
            </a:xfrm>
            <a:prstGeom prst="rect">
              <a:avLst/>
            </a:prstGeom>
            <a:noFill/>
          </p:spPr>
          <p:txBody>
            <a:bodyPr wrap="square" rtlCol="0">
              <a:spAutoFit/>
            </a:bodyPr>
            <a:lstStyle/>
            <a:p>
              <a:r>
                <a:rPr lang="es-EC" sz="1200" b="1" dirty="0" smtClean="0"/>
                <a:t>RECOLECCIÓN</a:t>
              </a:r>
              <a:endParaRPr lang="es-EC" sz="1200" b="1" dirty="0"/>
            </a:p>
          </p:txBody>
        </p:sp>
        <p:sp>
          <p:nvSpPr>
            <p:cNvPr id="23" name="30 CuadroTexto"/>
            <p:cNvSpPr txBox="1"/>
            <p:nvPr/>
          </p:nvSpPr>
          <p:spPr>
            <a:xfrm>
              <a:off x="4787288" y="6356350"/>
              <a:ext cx="1653478" cy="324966"/>
            </a:xfrm>
            <a:prstGeom prst="rect">
              <a:avLst/>
            </a:prstGeom>
            <a:noFill/>
          </p:spPr>
          <p:txBody>
            <a:bodyPr wrap="square" rtlCol="0">
              <a:spAutoFit/>
            </a:bodyPr>
            <a:lstStyle/>
            <a:p>
              <a:r>
                <a:rPr lang="es-EC" sz="1200" b="1" dirty="0" smtClean="0"/>
                <a:t>PROCESAMIENTO</a:t>
              </a:r>
              <a:endParaRPr lang="es-EC" sz="1200" b="1" dirty="0"/>
            </a:p>
          </p:txBody>
        </p:sp>
        <p:sp>
          <p:nvSpPr>
            <p:cNvPr id="24" name="31 CuadroTexto"/>
            <p:cNvSpPr txBox="1"/>
            <p:nvPr/>
          </p:nvSpPr>
          <p:spPr>
            <a:xfrm>
              <a:off x="635525" y="5963107"/>
              <a:ext cx="945745" cy="324966"/>
            </a:xfrm>
            <a:prstGeom prst="rect">
              <a:avLst/>
            </a:prstGeom>
            <a:noFill/>
          </p:spPr>
          <p:txBody>
            <a:bodyPr wrap="square" rtlCol="0">
              <a:spAutoFit/>
            </a:bodyPr>
            <a:lstStyle/>
            <a:p>
              <a:r>
                <a:rPr lang="es-EC" sz="1200" b="1" dirty="0" smtClean="0"/>
                <a:t>ANÁLISIS</a:t>
              </a:r>
              <a:endParaRPr lang="es-EC" sz="1200" b="1" dirty="0"/>
            </a:p>
          </p:txBody>
        </p:sp>
        <p:sp>
          <p:nvSpPr>
            <p:cNvPr id="25" name="32 CuadroTexto"/>
            <p:cNvSpPr txBox="1"/>
            <p:nvPr/>
          </p:nvSpPr>
          <p:spPr>
            <a:xfrm>
              <a:off x="84411" y="2890489"/>
              <a:ext cx="959617" cy="324966"/>
            </a:xfrm>
            <a:prstGeom prst="rect">
              <a:avLst/>
            </a:prstGeom>
            <a:noFill/>
          </p:spPr>
          <p:txBody>
            <a:bodyPr wrap="square" rtlCol="0">
              <a:spAutoFit/>
            </a:bodyPr>
            <a:lstStyle/>
            <a:p>
              <a:r>
                <a:rPr lang="es-EC" sz="1200" b="1" dirty="0" smtClean="0"/>
                <a:t>DIFUSIÓN</a:t>
              </a:r>
              <a:endParaRPr lang="es-EC" sz="1200" b="1" dirty="0"/>
            </a:p>
          </p:txBody>
        </p:sp>
        <p:sp>
          <p:nvSpPr>
            <p:cNvPr id="26" name="33 CuadroTexto"/>
            <p:cNvSpPr txBox="1"/>
            <p:nvPr/>
          </p:nvSpPr>
          <p:spPr>
            <a:xfrm>
              <a:off x="2063253" y="1757564"/>
              <a:ext cx="1323693" cy="324966"/>
            </a:xfrm>
            <a:prstGeom prst="rect">
              <a:avLst/>
            </a:prstGeom>
            <a:noFill/>
          </p:spPr>
          <p:txBody>
            <a:bodyPr wrap="square" rtlCol="0">
              <a:spAutoFit/>
            </a:bodyPr>
            <a:lstStyle/>
            <a:p>
              <a:r>
                <a:rPr lang="es-EC" sz="1200" b="1" dirty="0" smtClean="0"/>
                <a:t>EVALUACIÓN</a:t>
              </a:r>
              <a:endParaRPr lang="es-EC" sz="1200" b="1" dirty="0"/>
            </a:p>
          </p:txBody>
        </p:sp>
        <p:sp>
          <p:nvSpPr>
            <p:cNvPr id="28" name="34 CuadroTexto"/>
            <p:cNvSpPr txBox="1"/>
            <p:nvPr/>
          </p:nvSpPr>
          <p:spPr>
            <a:xfrm rot="1545879">
              <a:off x="7600827" y="1534407"/>
              <a:ext cx="667754" cy="361074"/>
            </a:xfrm>
            <a:prstGeom prst="rect">
              <a:avLst/>
            </a:prstGeom>
            <a:noFill/>
          </p:spPr>
          <p:txBody>
            <a:bodyPr wrap="square" rtlCol="0">
              <a:spAutoFit/>
            </a:bodyPr>
            <a:lstStyle/>
            <a:p>
              <a:r>
                <a:rPr lang="es-EC" sz="1400" b="1" dirty="0" smtClean="0"/>
                <a:t>INEC</a:t>
              </a:r>
              <a:endParaRPr lang="es-EC" sz="1400" b="1" dirty="0"/>
            </a:p>
          </p:txBody>
        </p:sp>
        <p:grpSp>
          <p:nvGrpSpPr>
            <p:cNvPr id="29" name="22 Grupo"/>
            <p:cNvGrpSpPr/>
            <p:nvPr/>
          </p:nvGrpSpPr>
          <p:grpSpPr>
            <a:xfrm>
              <a:off x="8036504" y="3311114"/>
              <a:ext cx="837120" cy="931754"/>
              <a:chOff x="8036504" y="3435809"/>
              <a:chExt cx="837120" cy="931754"/>
            </a:xfrm>
          </p:grpSpPr>
          <p:pic>
            <p:nvPicPr>
              <p:cNvPr id="36"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51797" t="27633" r="27751" b="53812"/>
              <a:stretch/>
            </p:blipFill>
            <p:spPr bwMode="auto">
              <a:xfrm>
                <a:off x="8036504" y="3608057"/>
                <a:ext cx="837120" cy="759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18 CuadroTexto"/>
              <p:cNvSpPr txBox="1"/>
              <p:nvPr/>
            </p:nvSpPr>
            <p:spPr>
              <a:xfrm>
                <a:off x="8267224" y="3435809"/>
                <a:ext cx="586134" cy="288859"/>
              </a:xfrm>
              <a:prstGeom prst="rect">
                <a:avLst/>
              </a:prstGeom>
              <a:noFill/>
            </p:spPr>
            <p:txBody>
              <a:bodyPr wrap="square" rtlCol="0">
                <a:spAutoFit/>
              </a:bodyPr>
              <a:lstStyle/>
              <a:p>
                <a:r>
                  <a:rPr lang="es-EC" sz="1000" b="1" dirty="0" smtClean="0"/>
                  <a:t>GAD</a:t>
                </a:r>
                <a:endParaRPr lang="es-EC" sz="1000" b="1" dirty="0"/>
              </a:p>
            </p:txBody>
          </p:sp>
        </p:grpSp>
        <p:grpSp>
          <p:nvGrpSpPr>
            <p:cNvPr id="30" name="24 Grupo"/>
            <p:cNvGrpSpPr/>
            <p:nvPr/>
          </p:nvGrpSpPr>
          <p:grpSpPr>
            <a:xfrm>
              <a:off x="8206651" y="4492258"/>
              <a:ext cx="808490" cy="889383"/>
              <a:chOff x="8206651" y="4422983"/>
              <a:chExt cx="808490" cy="889383"/>
            </a:xfrm>
          </p:grpSpPr>
          <p:pic>
            <p:nvPicPr>
              <p:cNvPr id="34" name="Picture 4"/>
              <p:cNvPicPr>
                <a:picLocks noChangeAspect="1" noChangeArrowheads="1"/>
              </p:cNvPicPr>
              <p:nvPr/>
            </p:nvPicPr>
            <p:blipFill rotWithShape="1">
              <a:blip r:embed="rId9">
                <a:extLst>
                  <a:ext uri="{28A0092B-C50C-407E-A947-70E740481C1C}">
                    <a14:useLocalDpi xmlns:a14="http://schemas.microsoft.com/office/drawing/2010/main" val="0"/>
                  </a:ext>
                </a:extLst>
              </a:blip>
              <a:srcRect l="13649" t="1765" r="19147" b="2813"/>
              <a:stretch/>
            </p:blipFill>
            <p:spPr bwMode="auto">
              <a:xfrm>
                <a:off x="8206651" y="4643202"/>
                <a:ext cx="628375" cy="669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20 CuadroTexto"/>
              <p:cNvSpPr txBox="1"/>
              <p:nvPr/>
            </p:nvSpPr>
            <p:spPr>
              <a:xfrm>
                <a:off x="8216619" y="4422983"/>
                <a:ext cx="798522" cy="288858"/>
              </a:xfrm>
              <a:prstGeom prst="rect">
                <a:avLst/>
              </a:prstGeom>
              <a:noFill/>
            </p:spPr>
            <p:txBody>
              <a:bodyPr wrap="square" rtlCol="0">
                <a:spAutoFit/>
              </a:bodyPr>
              <a:lstStyle/>
              <a:p>
                <a:r>
                  <a:rPr lang="es-EC" sz="1000" b="1" dirty="0" smtClean="0"/>
                  <a:t>CAMPO</a:t>
                </a:r>
                <a:endParaRPr lang="es-EC" sz="1000" b="1" dirty="0"/>
              </a:p>
            </p:txBody>
          </p:sp>
        </p:grpSp>
        <p:cxnSp>
          <p:nvCxnSpPr>
            <p:cNvPr id="31" name="36 Conector recto de flecha"/>
            <p:cNvCxnSpPr/>
            <p:nvPr/>
          </p:nvCxnSpPr>
          <p:spPr>
            <a:xfrm flipV="1">
              <a:off x="7636377" y="4085111"/>
              <a:ext cx="400127" cy="15775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41 Conector recto de flecha"/>
            <p:cNvCxnSpPr/>
            <p:nvPr/>
          </p:nvCxnSpPr>
          <p:spPr>
            <a:xfrm>
              <a:off x="7644131" y="4501840"/>
              <a:ext cx="400127" cy="31720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3" name="Picture 2" descr="Imagen relacionad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6434" y="1419893"/>
              <a:ext cx="1097166" cy="1239152"/>
            </a:xfrm>
            <a:prstGeom prst="rect">
              <a:avLst/>
            </a:prstGeom>
            <a:noFill/>
            <a:extLst>
              <a:ext uri="{909E8E84-426E-40DD-AFC4-6F175D3DCCD1}">
                <a14:hiddenFill xmlns:a14="http://schemas.microsoft.com/office/drawing/2010/main">
                  <a:solidFill>
                    <a:srgbClr val="FFFFFF"/>
                  </a:solidFill>
                </a14:hiddenFill>
              </a:ext>
            </a:extLst>
          </p:spPr>
        </p:pic>
      </p:grpSp>
      <p:pic>
        <p:nvPicPr>
          <p:cNvPr id="4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66487" y="2552232"/>
            <a:ext cx="1465547" cy="778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40571" y="4300171"/>
            <a:ext cx="1438275"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2" name="41 Image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88241" y="2597392"/>
            <a:ext cx="1340399" cy="636901"/>
          </a:xfrm>
          <a:prstGeom prst="rect">
            <a:avLst/>
          </a:prstGeom>
        </p:spPr>
      </p:pic>
      <p:pic>
        <p:nvPicPr>
          <p:cNvPr id="43" name="42 Imagen"/>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49322" y="3340973"/>
            <a:ext cx="1406463" cy="758387"/>
          </a:xfrm>
          <a:prstGeom prst="rect">
            <a:avLst/>
          </a:prstGeom>
        </p:spPr>
      </p:pic>
      <p:pic>
        <p:nvPicPr>
          <p:cNvPr id="1026"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41434" y="3273363"/>
            <a:ext cx="1317634" cy="84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5.2 Registre el GASTO TOTAL del GAD Provincial  durante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14890" y="4001210"/>
            <a:ext cx="11310264"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cuáles fueron los gastos para el GAD Provincial   durante el periodo de referencia </a:t>
            </a:r>
            <a:r>
              <a:rPr lang="es-EC" sz="1600" dirty="0" smtClean="0"/>
              <a:t>2018.</a:t>
            </a:r>
            <a:endParaRPr lang="es-EC" sz="1600" dirty="0"/>
          </a:p>
          <a:p>
            <a:pPr algn="just"/>
            <a:r>
              <a:rPr lang="es-EC" sz="1600" dirty="0"/>
              <a:t> </a:t>
            </a:r>
          </a:p>
        </p:txBody>
      </p:sp>
      <p:sp>
        <p:nvSpPr>
          <p:cNvPr id="9" name="8 CuadroTexto"/>
          <p:cNvSpPr txBox="1"/>
          <p:nvPr/>
        </p:nvSpPr>
        <p:spPr>
          <a:xfrm>
            <a:off x="414890" y="4728282"/>
            <a:ext cx="11310264" cy="132343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Ingrese </a:t>
            </a:r>
            <a:r>
              <a:rPr lang="es-EC" sz="1600" dirty="0"/>
              <a:t>información en cada uno de los literales según corresponda.</a:t>
            </a:r>
          </a:p>
          <a:p>
            <a:pPr lvl="0"/>
            <a:r>
              <a:rPr lang="es-EC" sz="1600" dirty="0"/>
              <a:t>Para cada tipo de gasto debe existir información en las </a:t>
            </a:r>
            <a:r>
              <a:rPr lang="es-EC" sz="1600" b="1" i="1" dirty="0"/>
              <a:t>preguntas 5.2.1 a la 5.2.3.</a:t>
            </a:r>
            <a:endParaRPr lang="es-EC" sz="1600" dirty="0"/>
          </a:p>
          <a:p>
            <a:pPr lvl="0"/>
            <a:r>
              <a:rPr lang="es-EC" sz="1600" dirty="0"/>
              <a:t>La información que registre en  </a:t>
            </a:r>
            <a:r>
              <a:rPr lang="es-EC" sz="1600" b="1" dirty="0"/>
              <a:t>pregunta 5.2.3</a:t>
            </a:r>
            <a:r>
              <a:rPr lang="es-EC" sz="1600" dirty="0"/>
              <a:t> corresponde al porcentaje de ejecución del gasto, el mismo que tendrá un máximo del 100%.</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890" y="1421838"/>
            <a:ext cx="11310264" cy="2524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7282302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5.3 Registre el GASTO para GESTIÓN AMBIENTAL que realizó el GAD Provincial durante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14890" y="1517090"/>
            <a:ext cx="4400950"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gasto de los gobiernos provinciales para la Gestión </a:t>
            </a:r>
            <a:r>
              <a:rPr lang="es-EC" sz="1600" dirty="0" smtClean="0"/>
              <a:t>ambiental.</a:t>
            </a:r>
            <a:endParaRPr lang="es-EC" sz="1600" dirty="0"/>
          </a:p>
        </p:txBody>
      </p:sp>
      <p:sp>
        <p:nvSpPr>
          <p:cNvPr id="9" name="8 CuadroTexto"/>
          <p:cNvSpPr txBox="1"/>
          <p:nvPr/>
        </p:nvSpPr>
        <p:spPr>
          <a:xfrm>
            <a:off x="423694" y="2594682"/>
            <a:ext cx="4400950" cy="2554545"/>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lgn="just">
              <a:buFont typeface="Arial" panose="020B0604020202020204" pitchFamily="34" charset="0"/>
              <a:buChar char="•"/>
            </a:pPr>
            <a:r>
              <a:rPr lang="es-EC" sz="1600" dirty="0" smtClean="0"/>
              <a:t>Ingrese </a:t>
            </a:r>
            <a:r>
              <a:rPr lang="es-EC" sz="1600" dirty="0"/>
              <a:t>información del Valor Programado, Valor codificado y el valor Devengado según corresponda en cada uno de los literales.</a:t>
            </a:r>
          </a:p>
          <a:p>
            <a:pPr marL="285750" indent="-285750" algn="just">
              <a:buFont typeface="Arial" panose="020B0604020202020204" pitchFamily="34" charset="0"/>
              <a:buChar char="•"/>
            </a:pPr>
            <a:r>
              <a:rPr lang="es-EC" sz="1600" dirty="0"/>
              <a:t>El aplicativo valida automáticamente la información registrada por lo que se debe tener presente que el </a:t>
            </a:r>
            <a:r>
              <a:rPr lang="es-EC" sz="1600" b="1" dirty="0"/>
              <a:t>Valor Programado </a:t>
            </a:r>
            <a:r>
              <a:rPr lang="es-EC" sz="1600" dirty="0"/>
              <a:t>debe ser </a:t>
            </a:r>
            <a:r>
              <a:rPr lang="es-EC" sz="1600" b="1" dirty="0"/>
              <a:t>mayor o igual</a:t>
            </a:r>
            <a:r>
              <a:rPr lang="es-EC" sz="1600" dirty="0"/>
              <a:t> al </a:t>
            </a:r>
            <a:r>
              <a:rPr lang="es-EC" sz="1600" b="1" dirty="0"/>
              <a:t>Valor Codificado y Valor Devengado.</a:t>
            </a:r>
            <a:endParaRPr lang="es-EC" sz="1600" dirty="0"/>
          </a:p>
        </p:txBody>
      </p:sp>
      <p:pic>
        <p:nvPicPr>
          <p:cNvPr id="11" name="10 Imagen"/>
          <p:cNvPicPr/>
          <p:nvPr/>
        </p:nvPicPr>
        <p:blipFill>
          <a:blip r:embed="rId2"/>
          <a:stretch>
            <a:fillRect/>
          </a:stretch>
        </p:blipFill>
        <p:spPr>
          <a:xfrm>
            <a:off x="4998719" y="1385980"/>
            <a:ext cx="6950585" cy="4619573"/>
          </a:xfrm>
          <a:prstGeom prst="rect">
            <a:avLst/>
          </a:prstGeom>
        </p:spPr>
      </p:pic>
    </p:spTree>
    <p:extLst>
      <p:ext uri="{BB962C8B-B14F-4D97-AF65-F5344CB8AC3E}">
        <p14:creationId xmlns:p14="http://schemas.microsoft.com/office/powerpoint/2010/main" val="113250153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C" dirty="0">
                <a:solidFill>
                  <a:schemeClr val="tx1"/>
                </a:solidFill>
              </a:rPr>
              <a:t>COOPERACIÓN INTERNACIONAL</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7" name="6 Diagrama"/>
          <p:cNvGraphicFramePr/>
          <p:nvPr>
            <p:extLst>
              <p:ext uri="{D42A27DB-BD31-4B8C-83A1-F6EECF244321}">
                <p14:modId xmlns:p14="http://schemas.microsoft.com/office/powerpoint/2010/main" val="421926640"/>
              </p:ext>
            </p:extLst>
          </p:nvPr>
        </p:nvGraphicFramePr>
        <p:xfrm>
          <a:off x="922506" y="1223683"/>
          <a:ext cx="10442430" cy="5244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244" y="716513"/>
            <a:ext cx="11189185" cy="414116"/>
          </a:xfrm>
        </p:spPr>
        <p:txBody>
          <a:bodyPr/>
          <a:lstStyle/>
          <a:p>
            <a:pPr algn="ctr"/>
            <a:r>
              <a:rPr lang="es-EC" dirty="0" smtClean="0">
                <a:solidFill>
                  <a:schemeClr val="tx1"/>
                </a:solidFill>
              </a:rPr>
              <a:t>Capítulo VI Cooperación Internacional </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a:t>Acceder  al aplicativo  mediante el link proporcionado a cada uno de los usuarios el mismo que contiene el nombre del usuario y contraseña.</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151308216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a:t>Revisar los datos de identificación y ubicación </a:t>
            </a:r>
          </a:p>
          <a:p>
            <a:pPr marL="285750" indent="-285750">
              <a:buFont typeface="Arial" panose="020B0604020202020204" pitchFamily="34" charset="0"/>
              <a:buChar char="•"/>
            </a:pPr>
            <a:r>
              <a:rPr lang="es-EC" dirty="0"/>
              <a:t>Acceder  a la pestaña del capítulo </a:t>
            </a:r>
            <a:r>
              <a:rPr lang="es-EC" dirty="0" smtClean="0"/>
              <a:t>VI Cooperación Internacional</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6130290" y="2212063"/>
            <a:ext cx="735330" cy="40921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n>
                <a:solidFill>
                  <a:srgbClr val="FF0000"/>
                </a:solidFill>
              </a:ln>
              <a:solidFill>
                <a:srgbClr val="FF0000"/>
              </a:solidFill>
            </a:endParaRPr>
          </a:p>
        </p:txBody>
      </p:sp>
    </p:spTree>
    <p:extLst>
      <p:ext uri="{BB962C8B-B14F-4D97-AF65-F5344CB8AC3E}">
        <p14:creationId xmlns:p14="http://schemas.microsoft.com/office/powerpoint/2010/main" val="13005010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6.1 Para la gestión de la competencia el GAD Provincial  cuenta con</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14890" y="1517090"/>
            <a:ext cx="4400950" cy="1569660"/>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GAD contó con una estructura organizacional  para llevar a cabo las actividades de la gestión de la competencia dentro del departamento de Cooperación Internacional.</a:t>
            </a:r>
          </a:p>
          <a:p>
            <a:pPr algn="just"/>
            <a:r>
              <a:rPr lang="es-EC" sz="1600" dirty="0" smtClean="0"/>
              <a:t>.</a:t>
            </a:r>
            <a:endParaRPr lang="es-EC" sz="1600" dirty="0"/>
          </a:p>
        </p:txBody>
      </p:sp>
      <p:sp>
        <p:nvSpPr>
          <p:cNvPr id="9" name="8 CuadroTexto"/>
          <p:cNvSpPr txBox="1"/>
          <p:nvPr/>
        </p:nvSpPr>
        <p:spPr>
          <a:xfrm>
            <a:off x="414890" y="3326202"/>
            <a:ext cx="4400950" cy="206210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lgn="just">
              <a:buFont typeface="Arial" panose="020B0604020202020204" pitchFamily="34" charset="0"/>
              <a:buChar char="•"/>
            </a:pPr>
            <a:r>
              <a:rPr lang="es-EC" sz="1600" dirty="0" smtClean="0"/>
              <a:t>Para </a:t>
            </a:r>
            <a:r>
              <a:rPr lang="es-EC" sz="1600" dirty="0"/>
              <a:t>el llenado de esta pregunta se debe elegir una sola respuesta positiva en cualquiera de los literales del </a:t>
            </a:r>
            <a:r>
              <a:rPr lang="es-EC" sz="1600" b="1" dirty="0"/>
              <a:t>a </a:t>
            </a:r>
            <a:r>
              <a:rPr lang="es-EC" sz="1600" dirty="0"/>
              <a:t>al</a:t>
            </a:r>
            <a:r>
              <a:rPr lang="es-EC" sz="1600" b="1" dirty="0"/>
              <a:t> e</a:t>
            </a:r>
            <a:r>
              <a:rPr lang="es-EC" sz="1600" dirty="0"/>
              <a:t>; en el caso de que la respuesta sea </a:t>
            </a:r>
            <a:r>
              <a:rPr lang="es-EC" sz="1600" b="1" i="1" dirty="0"/>
              <a:t>literal d. Otro… Especifique</a:t>
            </a:r>
            <a:r>
              <a:rPr lang="es-EC" sz="1600" dirty="0"/>
              <a:t>; describa como está conformada la estructura. </a:t>
            </a:r>
          </a:p>
          <a:p>
            <a:pPr marL="285750" lvl="0" indent="-285750" algn="just">
              <a:buFont typeface="Arial" panose="020B0604020202020204" pitchFamily="34" charset="0"/>
              <a:buChar char="•"/>
            </a:pPr>
            <a:r>
              <a:rPr lang="es-EC" sz="1600" dirty="0" smtClean="0"/>
              <a:t>. </a:t>
            </a:r>
            <a:endParaRPr lang="es-EC" sz="1600" dirty="0"/>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6294" y="1517090"/>
            <a:ext cx="6703344" cy="3100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573848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6.1.1 ¿Indique si es independiente en Cooperación Internacional?</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414890" y="1688524"/>
            <a:ext cx="4400950"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Determinar  el  número de GAD que cuentan con una unidad operativa independiente de Cooperación Internacional.</a:t>
            </a:r>
          </a:p>
        </p:txBody>
      </p:sp>
      <p:sp>
        <p:nvSpPr>
          <p:cNvPr id="9" name="8 CuadroTexto"/>
          <p:cNvSpPr txBox="1"/>
          <p:nvPr/>
        </p:nvSpPr>
        <p:spPr>
          <a:xfrm>
            <a:off x="414890" y="3067122"/>
            <a:ext cx="4400950" cy="156966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 </a:t>
            </a:r>
            <a:r>
              <a:rPr lang="es-EC" sz="1600" dirty="0"/>
              <a:t>y continúe con la siguiente pregunta.</a:t>
            </a:r>
          </a:p>
          <a:p>
            <a:pPr marL="285750" lvl="0" indent="-285750" algn="just">
              <a:buFont typeface="Arial" panose="020B0604020202020204" pitchFamily="34" charset="0"/>
              <a:buChar char="•"/>
            </a:pPr>
            <a:r>
              <a:rPr lang="es-EC" sz="1600" dirty="0"/>
              <a:t>Si la respuesta es </a:t>
            </a:r>
            <a:r>
              <a:rPr lang="es-EC" sz="1600" b="1" i="1" dirty="0"/>
              <a:t>NO, </a:t>
            </a:r>
            <a:r>
              <a:rPr lang="es-EC" sz="1600" dirty="0"/>
              <a:t>especifique  a que dependencia en la </a:t>
            </a:r>
            <a:r>
              <a:rPr lang="es-EC" sz="1600" b="1" i="1" dirty="0"/>
              <a:t>pregunta 6.1.2 Especifique</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2874" y="1688524"/>
            <a:ext cx="6596710" cy="2411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91051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6.2 Indique el número de personal con el cual contó  la jefatura, dirección o coordinación para gestionar la competencia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09" y="3486844"/>
            <a:ext cx="11641095"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GAD Provincial dentro del departamento o unidad, contó con personal que realice las actividades que son de su competencia, además determinar cuántas personas están bajo la modalidad de nombramiento o contrato, y el nivel de instrucción del personal el cual ayudará al desarrollo de procesos de formación más efectivos a largo plazo. </a:t>
            </a:r>
          </a:p>
        </p:txBody>
      </p:sp>
      <p:sp>
        <p:nvSpPr>
          <p:cNvPr id="9" name="8 CuadroTexto"/>
          <p:cNvSpPr txBox="1"/>
          <p:nvPr/>
        </p:nvSpPr>
        <p:spPr>
          <a:xfrm>
            <a:off x="308209" y="4636623"/>
            <a:ext cx="11641095" cy="156966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Ingrese </a:t>
            </a:r>
            <a:r>
              <a:rPr lang="es-EC" sz="1600" dirty="0"/>
              <a:t>información en cada uno de los literales según corresponda, </a:t>
            </a:r>
            <a:r>
              <a:rPr lang="es-EC" sz="1600" b="1" i="1" dirty="0"/>
              <a:t>se debe tomar en cuenta</a:t>
            </a:r>
            <a:r>
              <a:rPr lang="es-EC" sz="1600" dirty="0"/>
              <a:t> que la información registrada en la pregunta </a:t>
            </a:r>
            <a:r>
              <a:rPr lang="es-EC" sz="1600" b="1" dirty="0"/>
              <a:t>6.2.1</a:t>
            </a:r>
            <a:r>
              <a:rPr lang="es-EC" sz="1600" dirty="0"/>
              <a:t> y </a:t>
            </a:r>
            <a:r>
              <a:rPr lang="es-EC" sz="1600" b="1" dirty="0"/>
              <a:t>6.2.2</a:t>
            </a:r>
            <a:r>
              <a:rPr lang="es-EC" sz="1600" dirty="0"/>
              <a:t>  se visualizará en la pregunta </a:t>
            </a:r>
            <a:r>
              <a:rPr lang="es-EC" sz="1600" b="1" dirty="0"/>
              <a:t>6.2.3,</a:t>
            </a:r>
            <a:r>
              <a:rPr lang="es-EC" sz="1600" dirty="0"/>
              <a:t> debido a que el sistema suma automáticamente este registro; por lo que este total debe ser desagregado en la información que se  registrará en las preguntas siguientes  desde la </a:t>
            </a:r>
            <a:r>
              <a:rPr lang="es-EC" sz="1600" b="1" dirty="0"/>
              <a:t>6.2.4</a:t>
            </a:r>
            <a:r>
              <a:rPr lang="es-EC" sz="1600" dirty="0"/>
              <a:t> a la </a:t>
            </a:r>
            <a:r>
              <a:rPr lang="es-EC" sz="1600" b="1" dirty="0"/>
              <a:t>6.2.8</a:t>
            </a:r>
            <a:r>
              <a:rPr lang="es-EC" sz="1600" dirty="0"/>
              <a:t>, según corresponda.</a:t>
            </a:r>
          </a:p>
          <a:p>
            <a:pPr marL="285750" indent="-285750">
              <a:buFont typeface="Arial" panose="020B0604020202020204" pitchFamily="34" charset="0"/>
              <a:buChar char="•"/>
            </a:pPr>
            <a:r>
              <a:rPr lang="es-EC" sz="1600" dirty="0"/>
              <a:t>En el caso de que la respuesta sea </a:t>
            </a:r>
            <a:r>
              <a:rPr lang="es-EC" sz="1600" b="1" i="1" dirty="0"/>
              <a:t>literal e. Otro… Especifique</a:t>
            </a:r>
            <a:r>
              <a:rPr lang="es-EC" sz="1600" dirty="0"/>
              <a:t>; describa los cargos/ perfiles</a:t>
            </a:r>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09" y="1377923"/>
            <a:ext cx="11641096" cy="2047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89241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6.3 ¿Qué instrumentos de planificación y normativa local emitió su Gobierno Provincial para cooperación internacional? </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09" y="3486844"/>
            <a:ext cx="11596521"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a:t>
            </a:r>
            <a:r>
              <a:rPr lang="es-EC" sz="1600" dirty="0"/>
              <a:t>: Conocer si los GAD Provinciales emitieron instrumentos de planificación y normativa local  para la competencia de Cooperación Internacional, además el año, alcance y tipo de instrumento. </a:t>
            </a:r>
          </a:p>
        </p:txBody>
      </p:sp>
      <p:sp>
        <p:nvSpPr>
          <p:cNvPr id="9" name="8 CuadroTexto"/>
          <p:cNvSpPr txBox="1"/>
          <p:nvPr/>
        </p:nvSpPr>
        <p:spPr>
          <a:xfrm>
            <a:off x="263635" y="4146561"/>
            <a:ext cx="11641095" cy="206210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smtClean="0"/>
              <a:t>INSTRUCCIONES:</a:t>
            </a:r>
          </a:p>
          <a:p>
            <a:pPr marL="285750" lvl="0" indent="-285750">
              <a:buFont typeface="Arial" panose="020B0604020202020204" pitchFamily="34" charset="0"/>
              <a:buChar char="•"/>
            </a:pPr>
            <a:r>
              <a:rPr lang="es-EC" sz="1600" dirty="0" smtClean="0"/>
              <a:t>Presione </a:t>
            </a:r>
            <a:r>
              <a:rPr lang="es-EC" sz="1600" dirty="0"/>
              <a:t>el botón</a:t>
            </a:r>
            <a:r>
              <a:rPr lang="es-EC" sz="1600" b="1" dirty="0"/>
              <a:t>  </a:t>
            </a:r>
            <a:r>
              <a:rPr lang="es-EC" sz="1600" dirty="0"/>
              <a:t>para ingresar la información solicitada en las preguntas </a:t>
            </a:r>
            <a:r>
              <a:rPr lang="es-EC" sz="1600" b="1" i="1" dirty="0"/>
              <a:t>6.3.1 a la 6.3.5,</a:t>
            </a:r>
            <a:r>
              <a:rPr lang="es-EC" sz="1600" dirty="0"/>
              <a:t> se desplegará un cuadro con la información que debe ser registrada.</a:t>
            </a:r>
          </a:p>
          <a:p>
            <a:pPr marL="285750" lvl="0" indent="-285750">
              <a:buFont typeface="Arial" panose="020B0604020202020204" pitchFamily="34" charset="0"/>
              <a:buChar char="•"/>
            </a:pPr>
            <a:r>
              <a:rPr lang="es-EC" sz="1600" dirty="0"/>
              <a:t>Seleccione el tipo de instrumento se cuenta  tres opciones (ordenanza, plan, estrategia) si no pertenece a ningún tipo de instrumento o normativa mencionado seleccione OTRO y  descríbalo en la pregunta 1.1.</a:t>
            </a:r>
          </a:p>
          <a:p>
            <a:pPr marL="285750" lvl="0" indent="-285750">
              <a:buFont typeface="Arial" panose="020B0604020202020204" pitchFamily="34" charset="0"/>
              <a:buChar char="•"/>
            </a:pPr>
            <a:r>
              <a:rPr lang="es-EC" sz="1600" dirty="0"/>
              <a:t>Describa el instrumento o normativa  y a continuación registre el año de aprobación y/o emisión.</a:t>
            </a:r>
          </a:p>
          <a:p>
            <a:pPr marL="285750" lvl="0" indent="-285750">
              <a:buFont typeface="Arial" panose="020B0604020202020204" pitchFamily="34" charset="0"/>
              <a:buChar char="•"/>
            </a:pPr>
            <a:r>
              <a:rPr lang="es-EC" sz="1600" dirty="0"/>
              <a:t>Registre información sobre el alcance que tiene dicho instrumento, selecciones los recursos naturales a los cuales protege y finalmente describa  el objetivo de su PDOT al que se encuentra alineado este instrumento.</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09" y="1408402"/>
            <a:ext cx="11641095" cy="17875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761711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6.4 ¿Describa los proyectos ejecutados por la competencia de cooperación internacional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285919" y="3625740"/>
            <a:ext cx="11596521" cy="492443"/>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300" b="1" dirty="0"/>
              <a:t>OBJETIVO: </a:t>
            </a:r>
            <a:r>
              <a:rPr lang="es-EC" sz="1300" dirty="0"/>
              <a:t>Conocer y caracterizar los proyectos en materia de cooperación internacional ejecutados por los GAD Provinciales, determinar bajo que modalidad se ejecutaron cuáles fueron los cooperantes, el valor invertido, y como producto final describir los logros obtenidos</a:t>
            </a:r>
          </a:p>
        </p:txBody>
      </p:sp>
      <p:sp>
        <p:nvSpPr>
          <p:cNvPr id="9" name="8 CuadroTexto"/>
          <p:cNvSpPr txBox="1"/>
          <p:nvPr/>
        </p:nvSpPr>
        <p:spPr>
          <a:xfrm>
            <a:off x="263633" y="4255314"/>
            <a:ext cx="11641095" cy="1892826"/>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300" b="1" dirty="0" smtClean="0"/>
              <a:t>INSTRUCCIONES:</a:t>
            </a:r>
          </a:p>
          <a:p>
            <a:pPr marL="285750" lvl="0" indent="-285750" algn="just">
              <a:buFont typeface="Arial" panose="020B0604020202020204" pitchFamily="34" charset="0"/>
              <a:buChar char="•"/>
            </a:pPr>
            <a:r>
              <a:rPr lang="es-EC" sz="1300" dirty="0" smtClean="0"/>
              <a:t>Presione </a:t>
            </a:r>
            <a:r>
              <a:rPr lang="es-EC" sz="1300" dirty="0"/>
              <a:t>el botón</a:t>
            </a:r>
            <a:r>
              <a:rPr lang="es-EC" sz="1300" b="1" dirty="0"/>
              <a:t>  </a:t>
            </a:r>
            <a:r>
              <a:rPr lang="es-EC" sz="1300" dirty="0"/>
              <a:t>para ingresar la información solicitada en las preguntas </a:t>
            </a:r>
            <a:r>
              <a:rPr lang="es-EC" sz="1300" b="1" i="1" dirty="0"/>
              <a:t>6.4.1 </a:t>
            </a:r>
            <a:r>
              <a:rPr lang="es-EC" sz="1300" i="1" dirty="0"/>
              <a:t>a la</a:t>
            </a:r>
            <a:r>
              <a:rPr lang="es-EC" sz="1300" b="1" i="1" dirty="0"/>
              <a:t> 6.4.10,</a:t>
            </a:r>
            <a:r>
              <a:rPr lang="es-EC" sz="1300" dirty="0"/>
              <a:t> se desplegará un cuadro con la información que debe ser registrada.</a:t>
            </a:r>
            <a:endParaRPr lang="es-EC" sz="1300" b="1" dirty="0"/>
          </a:p>
          <a:p>
            <a:pPr marL="285750" lvl="0" indent="-285750" algn="just">
              <a:buFont typeface="Arial" panose="020B0604020202020204" pitchFamily="34" charset="0"/>
              <a:buChar char="•"/>
            </a:pPr>
            <a:r>
              <a:rPr lang="es-EC" sz="1300" dirty="0"/>
              <a:t>Registre información  de los proyectos ejecutados en el año </a:t>
            </a:r>
            <a:r>
              <a:rPr lang="es-EC" sz="1300" dirty="0" smtClean="0"/>
              <a:t>2018, </a:t>
            </a:r>
            <a:r>
              <a:rPr lang="es-EC" sz="1300" dirty="0"/>
              <a:t>seleccione la modalidad con la que se ejecutó el proyecto, se cuenta con 3 opciones Técnica no reembolsable, Financiera no reembolsable, Inversión Internacional,  luego selecciones  el cooperante  describa el nombre del organismo, institución o empresa  cooperante, el país  y el valor invertido para este proyecto, además de los actores involucrados.</a:t>
            </a:r>
          </a:p>
          <a:p>
            <a:pPr marL="285750" lvl="0" indent="-285750" algn="just">
              <a:buFont typeface="Arial" panose="020B0604020202020204" pitchFamily="34" charset="0"/>
              <a:buChar char="•"/>
            </a:pPr>
            <a:r>
              <a:rPr lang="es-EC" sz="1300" dirty="0"/>
              <a:t>Registre la fecha de inicio y fin del proyecto, y finalmente describa los Resultados recuerde que estos logros son cuantificables y descriptivos.</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09" y="1395341"/>
            <a:ext cx="11596521" cy="1088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209" y="2519533"/>
            <a:ext cx="7041715" cy="944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3638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smtClean="0">
                <a:solidFill>
                  <a:schemeClr val="tx1"/>
                </a:solidFill>
              </a:rPr>
              <a:t/>
            </a:r>
            <a:br>
              <a:rPr lang="es-ES_tradnl" dirty="0" smtClean="0">
                <a:solidFill>
                  <a:schemeClr val="tx1"/>
                </a:solidFill>
              </a:rPr>
            </a:br>
            <a:r>
              <a:rPr lang="es-ES_tradnl" dirty="0" smtClean="0">
                <a:solidFill>
                  <a:schemeClr val="tx1"/>
                </a:solidFill>
              </a:rPr>
              <a:t>Capítulo </a:t>
            </a:r>
            <a:r>
              <a:rPr lang="es-ES_tradnl" dirty="0">
                <a:solidFill>
                  <a:schemeClr val="tx1"/>
                </a:solidFill>
              </a:rPr>
              <a:t>I Gestión Ambiental</a:t>
            </a:r>
            <a:br>
              <a:rPr lang="es-ES_tradnl" dirty="0">
                <a:solidFill>
                  <a:schemeClr val="tx1"/>
                </a:solidFill>
              </a:rPr>
            </a:b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8" name="7 Diagrama"/>
          <p:cNvGraphicFramePr/>
          <p:nvPr>
            <p:extLst>
              <p:ext uri="{D42A27DB-BD31-4B8C-83A1-F6EECF244321}">
                <p14:modId xmlns:p14="http://schemas.microsoft.com/office/powerpoint/2010/main" val="3230380202"/>
              </p:ext>
            </p:extLst>
          </p:nvPr>
        </p:nvGraphicFramePr>
        <p:xfrm>
          <a:off x="1352812" y="1509733"/>
          <a:ext cx="10199108"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6.5 ¿El GAD Provincial, ha generado mecanismos de articulación  con las siguientes entidades:</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285920" y="1507573"/>
            <a:ext cx="4019862" cy="1815882"/>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con que entidades el GAD genera mecanismos de articulación como mesas de </a:t>
            </a:r>
            <a:r>
              <a:rPr lang="es-EC" sz="1600" smtClean="0"/>
              <a:t>cooperación, participación </a:t>
            </a:r>
            <a:r>
              <a:rPr lang="es-EC" sz="1600" dirty="0"/>
              <a:t>en espacios internacionales, capacitación/asistencia técnica, entre otros.</a:t>
            </a:r>
          </a:p>
        </p:txBody>
      </p:sp>
      <p:sp>
        <p:nvSpPr>
          <p:cNvPr id="9" name="8 CuadroTexto"/>
          <p:cNvSpPr txBox="1"/>
          <p:nvPr/>
        </p:nvSpPr>
        <p:spPr>
          <a:xfrm>
            <a:off x="263632" y="3746701"/>
            <a:ext cx="4042150" cy="227754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algn="ctr"/>
            <a:r>
              <a:rPr lang="es-EC" sz="1600" b="1" dirty="0" smtClean="0"/>
              <a:t>INSTRUCCIONES:</a:t>
            </a:r>
          </a:p>
          <a:p>
            <a:pPr marL="285750" lvl="0" indent="-285750" algn="just">
              <a:buFont typeface="Arial" panose="020B0604020202020204" pitchFamily="34" charset="0"/>
              <a:buChar char="•"/>
            </a:pPr>
            <a:r>
              <a:rPr lang="es-EC" sz="1400" dirty="0" smtClean="0"/>
              <a:t>Seleccione </a:t>
            </a:r>
            <a:r>
              <a:rPr lang="es-EC" sz="1400" dirty="0"/>
              <a:t>una sola respuesta,  </a:t>
            </a:r>
            <a:r>
              <a:rPr lang="es-EC" sz="1400" b="1" i="1" dirty="0"/>
              <a:t>SI/NO</a:t>
            </a:r>
            <a:r>
              <a:rPr lang="es-EC" sz="1400" dirty="0"/>
              <a:t> en cada uno  de los literales.</a:t>
            </a:r>
          </a:p>
          <a:p>
            <a:pPr marL="285750" lvl="0" indent="-285750" algn="just">
              <a:buFont typeface="Arial" panose="020B0604020202020204" pitchFamily="34" charset="0"/>
              <a:buChar char="•"/>
            </a:pPr>
            <a:r>
              <a:rPr lang="es-EC" sz="1400" dirty="0"/>
              <a:t>Si la respuesta es </a:t>
            </a:r>
            <a:r>
              <a:rPr lang="es-EC" sz="1400" b="1" i="1" dirty="0"/>
              <a:t>SI</a:t>
            </a:r>
            <a:r>
              <a:rPr lang="es-EC" sz="1400" dirty="0"/>
              <a:t>,  registre información en  cualquiera de las  </a:t>
            </a:r>
            <a:r>
              <a:rPr lang="es-EC" sz="1400" b="1" i="1" dirty="0"/>
              <a:t>opciones de la pregunta 6.5.1 </a:t>
            </a:r>
            <a:r>
              <a:rPr lang="es-EC" sz="1400" dirty="0"/>
              <a:t>según corresponda.</a:t>
            </a:r>
          </a:p>
          <a:p>
            <a:pPr marL="285750" lvl="0" indent="-285750" algn="just">
              <a:buFont typeface="Arial" panose="020B0604020202020204" pitchFamily="34" charset="0"/>
              <a:buChar char="•"/>
            </a:pPr>
            <a:r>
              <a:rPr lang="es-EC" sz="1400" dirty="0"/>
              <a:t>Si la respuesta es </a:t>
            </a:r>
            <a:r>
              <a:rPr lang="es-EC" sz="1400" b="1" dirty="0"/>
              <a:t>NO</a:t>
            </a:r>
            <a:r>
              <a:rPr lang="es-EC" sz="1400" dirty="0"/>
              <a:t>, continúe con el siguiente literal.</a:t>
            </a:r>
          </a:p>
          <a:p>
            <a:pPr marL="285750" indent="-285750" algn="just">
              <a:buFont typeface="Arial" panose="020B0604020202020204" pitchFamily="34" charset="0"/>
              <a:buChar char="•"/>
            </a:pPr>
            <a:r>
              <a:rPr lang="es-EC" sz="1400" dirty="0"/>
              <a:t> Si la respuesta es </a:t>
            </a:r>
            <a:r>
              <a:rPr lang="es-EC" sz="1400" b="1" dirty="0"/>
              <a:t>SI</a:t>
            </a:r>
            <a:r>
              <a:rPr lang="es-EC" sz="1400" dirty="0"/>
              <a:t>  en el literal </a:t>
            </a:r>
            <a:r>
              <a:rPr lang="es-EC" sz="1400" b="1" i="1" dirty="0"/>
              <a:t>i. Otro especifique…</a:t>
            </a:r>
            <a:r>
              <a:rPr lang="es-EC" sz="1400" dirty="0"/>
              <a:t> describa la Institución.</a:t>
            </a:r>
            <a:endParaRPr lang="es-EC" sz="1400" b="1"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8559" y="1507573"/>
            <a:ext cx="7330746" cy="4580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59303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C" dirty="0" smtClean="0">
                <a:solidFill>
                  <a:schemeClr val="tx1"/>
                </a:solidFill>
              </a:rPr>
              <a:t>VIALIDAD</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graphicFrame>
        <p:nvGraphicFramePr>
          <p:cNvPr id="6" name="5 Diagrama"/>
          <p:cNvGraphicFramePr/>
          <p:nvPr>
            <p:extLst>
              <p:ext uri="{D42A27DB-BD31-4B8C-83A1-F6EECF244321}">
                <p14:modId xmlns:p14="http://schemas.microsoft.com/office/powerpoint/2010/main" val="3102775862"/>
              </p:ext>
            </p:extLst>
          </p:nvPr>
        </p:nvGraphicFramePr>
        <p:xfrm>
          <a:off x="867188" y="1397117"/>
          <a:ext cx="10497748" cy="5244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1634939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244" y="716513"/>
            <a:ext cx="11189185" cy="414116"/>
          </a:xfrm>
        </p:spPr>
        <p:txBody>
          <a:bodyPr/>
          <a:lstStyle/>
          <a:p>
            <a:pPr algn="ctr"/>
            <a:r>
              <a:rPr lang="es-EC" dirty="0" smtClean="0">
                <a:solidFill>
                  <a:schemeClr val="tx1"/>
                </a:solidFill>
              </a:rPr>
              <a:t>Capítulo VII Vialidad</a:t>
            </a:r>
            <a:endParaRPr lang="es-ES_tradnl" dirty="0">
              <a:solidFill>
                <a:schemeClr val="tx1"/>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a:t>Acceder  al aplicativo  mediante el link proporcionado a cada uno de los usuarios el mismo que contiene el nombre del usuario y contraseña.</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143305625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7" name="6 CuadroTexto"/>
          <p:cNvSpPr txBox="1"/>
          <p:nvPr/>
        </p:nvSpPr>
        <p:spPr>
          <a:xfrm>
            <a:off x="865200" y="662521"/>
            <a:ext cx="8244840" cy="646331"/>
          </a:xfrm>
          <a:prstGeom prst="rect">
            <a:avLst/>
          </a:prstGeom>
          <a:noFill/>
        </p:spPr>
        <p:txBody>
          <a:bodyPr wrap="square" rtlCol="0">
            <a:spAutoFit/>
          </a:bodyPr>
          <a:lstStyle/>
          <a:p>
            <a:pPr marL="285750" indent="-285750">
              <a:buFont typeface="Arial" panose="020B0604020202020204" pitchFamily="34" charset="0"/>
              <a:buChar char="•"/>
            </a:pPr>
            <a:r>
              <a:rPr lang="es-EC" dirty="0"/>
              <a:t>Revisar los datos de identificación y ubicación </a:t>
            </a:r>
          </a:p>
          <a:p>
            <a:pPr marL="285750" indent="-285750">
              <a:buFont typeface="Arial" panose="020B0604020202020204" pitchFamily="34" charset="0"/>
              <a:buChar char="•"/>
            </a:pPr>
            <a:r>
              <a:rPr lang="es-EC" dirty="0"/>
              <a:t>Acceder  a la pestaña del capítulo </a:t>
            </a:r>
            <a:r>
              <a:rPr lang="es-EC" dirty="0" smtClean="0"/>
              <a:t>VII Vialidad</a:t>
            </a:r>
            <a:endParaRPr lang="es-EC"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227883"/>
            <a:ext cx="11879580" cy="3869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6925325" y="2212063"/>
            <a:ext cx="1651515" cy="40921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n>
                <a:solidFill>
                  <a:srgbClr val="FF0000"/>
                </a:solidFill>
              </a:ln>
              <a:solidFill>
                <a:srgbClr val="FF0000"/>
              </a:solidFill>
            </a:endParaRPr>
          </a:p>
        </p:txBody>
      </p:sp>
    </p:spTree>
    <p:extLst>
      <p:ext uri="{BB962C8B-B14F-4D97-AF65-F5344CB8AC3E}">
        <p14:creationId xmlns:p14="http://schemas.microsoft.com/office/powerpoint/2010/main" val="304212776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7.1 Para la gestión de la competencia el GAD Provincial  cuenta con:</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09" y="3779231"/>
            <a:ext cx="11641095" cy="584775"/>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GAD contó con una estructura organizacional  para llevar a cabo las actividades de la gestión de la competencia dentro del departamento de Vialidad.</a:t>
            </a:r>
          </a:p>
        </p:txBody>
      </p:sp>
      <p:sp>
        <p:nvSpPr>
          <p:cNvPr id="9" name="8 CuadroTexto"/>
          <p:cNvSpPr txBox="1"/>
          <p:nvPr/>
        </p:nvSpPr>
        <p:spPr>
          <a:xfrm>
            <a:off x="308209" y="4636623"/>
            <a:ext cx="11641095" cy="132343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Instrucciones:</a:t>
            </a:r>
          </a:p>
          <a:p>
            <a:pPr marL="285750" lvl="0" indent="-285750" algn="just">
              <a:buFont typeface="Arial" panose="020B0604020202020204" pitchFamily="34" charset="0"/>
              <a:buChar char="•"/>
            </a:pPr>
            <a:r>
              <a:rPr lang="es-EC" sz="1600" dirty="0"/>
              <a:t>Para el llenado de esta pregunta se debe elegir una sola respuesta positiva en cualquiera de los literales del </a:t>
            </a:r>
            <a:r>
              <a:rPr lang="es-EC" sz="1600" b="1" dirty="0"/>
              <a:t>a </a:t>
            </a:r>
            <a:r>
              <a:rPr lang="es-EC" sz="1600" dirty="0"/>
              <a:t>al</a:t>
            </a:r>
            <a:r>
              <a:rPr lang="es-EC" sz="1600" b="1" dirty="0"/>
              <a:t> e</a:t>
            </a:r>
            <a:r>
              <a:rPr lang="es-EC" sz="1600" dirty="0"/>
              <a:t>; en el caso de que la estructura de vialidad este conformada por mas de una dependencia se debe llenar la información por cada dependencia, para esto se han creado dos pestañas para el llenado, en el caso de que la respuesta sea </a:t>
            </a:r>
            <a:r>
              <a:rPr lang="es-EC" sz="1600" b="1" i="1" dirty="0"/>
              <a:t>literal e. Otro… Especifique</a:t>
            </a:r>
            <a:r>
              <a:rPr lang="es-EC" sz="1600" dirty="0"/>
              <a:t>; describa como está conformada la estructura. </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178" y="1431840"/>
            <a:ext cx="4091222" cy="2063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425995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7.1.1 ¿Indique si es independiente en vialidad</a:t>
            </a:r>
            <a:r>
              <a:rPr lang="es-EC" sz="1600" dirty="0" smtClean="0">
                <a:solidFill>
                  <a:schemeClr val="accent2">
                    <a:lumMod val="75000"/>
                  </a:schemeClr>
                </a:solidFill>
              </a:rPr>
              <a:t>?</a:t>
            </a:r>
            <a:endParaRPr lang="es-EC" sz="16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09" y="3779231"/>
            <a:ext cx="11641095" cy="338554"/>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 </a:t>
            </a:r>
            <a:r>
              <a:rPr lang="es-EC" sz="1600" dirty="0"/>
              <a:t>Determinar  el  número de GAD que cuentan con una unidad operativa independiente en Vialidad.</a:t>
            </a:r>
          </a:p>
        </p:txBody>
      </p:sp>
      <p:sp>
        <p:nvSpPr>
          <p:cNvPr id="9" name="8 CuadroTexto"/>
          <p:cNvSpPr txBox="1"/>
          <p:nvPr/>
        </p:nvSpPr>
        <p:spPr>
          <a:xfrm>
            <a:off x="308209" y="4636623"/>
            <a:ext cx="11641095" cy="1077218"/>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Instrucciones:</a:t>
            </a:r>
          </a:p>
          <a:p>
            <a:pPr marL="285750" lvl="0" indent="-285750">
              <a:buFont typeface="Arial" panose="020B0604020202020204" pitchFamily="34" charset="0"/>
              <a:buChar char="•"/>
            </a:pPr>
            <a:r>
              <a:rPr lang="es-EC" sz="1600" dirty="0"/>
              <a:t>Si en la pregunta 7.1 se seleccionó una sola respuesta el sistema solicitará información en esta pregunta.</a:t>
            </a:r>
          </a:p>
          <a:p>
            <a:pPr marL="285750" lvl="0" indent="-285750">
              <a:buFont typeface="Arial" panose="020B0604020202020204" pitchFamily="34" charset="0"/>
              <a:buChar char="•"/>
            </a:pPr>
            <a:r>
              <a:rPr lang="es-EC" sz="1600" dirty="0"/>
              <a:t>Seleccione una sola respuesta </a:t>
            </a:r>
            <a:r>
              <a:rPr lang="es-EC" sz="1600" b="1" i="1" dirty="0"/>
              <a:t>SI/NO </a:t>
            </a:r>
            <a:r>
              <a:rPr lang="es-EC" sz="1600" dirty="0"/>
              <a:t>y continúe con la siguiente pregunta.</a:t>
            </a:r>
          </a:p>
          <a:p>
            <a:pPr marL="285750" lvl="0" indent="-285750">
              <a:buFont typeface="Arial" panose="020B0604020202020204" pitchFamily="34" charset="0"/>
              <a:buChar char="•"/>
            </a:pPr>
            <a:r>
              <a:rPr lang="es-EC" sz="1600" dirty="0"/>
              <a:t>Si la respuesta es </a:t>
            </a:r>
            <a:r>
              <a:rPr lang="es-EC" sz="1600" b="1" i="1" dirty="0"/>
              <a:t>NO, </a:t>
            </a:r>
            <a:r>
              <a:rPr lang="es-EC" sz="1600" dirty="0"/>
              <a:t>especifique  a que dependencia pertenece.</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7519" y="1467835"/>
            <a:ext cx="4621382" cy="1733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328596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7.2   Indique el número de personal con el cual contó la gestión de vialidad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10" y="4453246"/>
            <a:ext cx="11641095" cy="492443"/>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300" b="1" dirty="0"/>
              <a:t>OBJETIVO:  </a:t>
            </a:r>
            <a:r>
              <a:rPr lang="es-EC" sz="1300" dirty="0"/>
              <a:t>Conocer si el GAD Provincial dentro del departamento o unidad, contó con personal que realice las actividades que son de su competencia, además conocer  si están bajo la modalidad de contrato o nombramiento y el nivel de instrucción de cada funcionario.</a:t>
            </a:r>
          </a:p>
        </p:txBody>
      </p:sp>
      <p:sp>
        <p:nvSpPr>
          <p:cNvPr id="9" name="8 CuadroTexto"/>
          <p:cNvSpPr txBox="1"/>
          <p:nvPr/>
        </p:nvSpPr>
        <p:spPr>
          <a:xfrm>
            <a:off x="308209" y="5064320"/>
            <a:ext cx="11641095" cy="109260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300" b="1" dirty="0"/>
              <a:t>Instrucciones:</a:t>
            </a:r>
          </a:p>
          <a:p>
            <a:pPr marL="285750" lvl="0" indent="-285750">
              <a:buFont typeface="Arial" panose="020B0604020202020204" pitchFamily="34" charset="0"/>
              <a:buChar char="•"/>
            </a:pPr>
            <a:r>
              <a:rPr lang="es-EC" sz="1300" dirty="0"/>
              <a:t>Ingrese información en cada uno de los literales según corresponda, </a:t>
            </a:r>
            <a:r>
              <a:rPr lang="es-EC" sz="1300" b="1" i="1" dirty="0"/>
              <a:t>se debe tomar en cuenta</a:t>
            </a:r>
            <a:r>
              <a:rPr lang="es-EC" sz="1300" dirty="0"/>
              <a:t> que la información registrada en la pregunta </a:t>
            </a:r>
            <a:r>
              <a:rPr lang="es-EC" sz="1300" b="1" dirty="0"/>
              <a:t>7.2.1</a:t>
            </a:r>
            <a:r>
              <a:rPr lang="es-EC" sz="1300" dirty="0"/>
              <a:t> y </a:t>
            </a:r>
            <a:r>
              <a:rPr lang="es-EC" sz="1300" b="1" dirty="0"/>
              <a:t>7.2.2</a:t>
            </a:r>
            <a:r>
              <a:rPr lang="es-EC" sz="1300" dirty="0"/>
              <a:t>  se visualizará en la pregunta </a:t>
            </a:r>
            <a:r>
              <a:rPr lang="es-EC" sz="1300" b="1" dirty="0"/>
              <a:t>7.2.3,</a:t>
            </a:r>
            <a:r>
              <a:rPr lang="es-EC" sz="1300" dirty="0"/>
              <a:t> debido a que el sistema suma automáticamente este registro; por lo que este total debe ser desagregado en la información que se  registrará en las preguntas siguientes  desde la </a:t>
            </a:r>
            <a:r>
              <a:rPr lang="es-EC" sz="1300" b="1" dirty="0"/>
              <a:t>7.2.4</a:t>
            </a:r>
            <a:r>
              <a:rPr lang="es-EC" sz="1300" dirty="0"/>
              <a:t> a la </a:t>
            </a:r>
            <a:r>
              <a:rPr lang="es-EC" sz="1300" b="1" dirty="0"/>
              <a:t>7.2.8</a:t>
            </a:r>
            <a:r>
              <a:rPr lang="es-EC" sz="1300" dirty="0"/>
              <a:t>, según corresponda.</a:t>
            </a:r>
          </a:p>
          <a:p>
            <a:pPr marL="285750" indent="-285750">
              <a:buFont typeface="Arial" panose="020B0604020202020204" pitchFamily="34" charset="0"/>
              <a:buChar char="•"/>
            </a:pPr>
            <a:r>
              <a:rPr lang="es-EC" sz="1300" dirty="0"/>
              <a:t>En el caso de que la respuesta sea </a:t>
            </a:r>
            <a:r>
              <a:rPr lang="es-EC" sz="1300" b="1" i="1" dirty="0"/>
              <a:t>literal d. Otro… Especifique</a:t>
            </a:r>
            <a:r>
              <a:rPr lang="es-EC" sz="1300" dirty="0"/>
              <a:t>; describa los cargos/ perfiles</a:t>
            </a:r>
            <a:r>
              <a:rPr lang="es-EC" sz="1300" dirty="0" smtClean="0"/>
              <a:t>.</a:t>
            </a:r>
            <a:endParaRPr lang="es-EC" sz="1300"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09" y="1433482"/>
            <a:ext cx="11641096" cy="288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227740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7.3 ¿Indique en cual de las siguientes temáticas el GAD Provincial  ha implementado acciones de capacitación para mejorar la gestión de la competencia de vialidad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10" y="1414447"/>
            <a:ext cx="4252215" cy="1569660"/>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El propósito es conocer si el GAD ha implementado acciones de capacitación a los funcionarios en temas relevantes para  el buen funcionamiento de la competencia de vialidad.</a:t>
            </a:r>
          </a:p>
        </p:txBody>
      </p:sp>
      <p:sp>
        <p:nvSpPr>
          <p:cNvPr id="9" name="8 CuadroTexto"/>
          <p:cNvSpPr txBox="1"/>
          <p:nvPr/>
        </p:nvSpPr>
        <p:spPr>
          <a:xfrm>
            <a:off x="308210" y="3075499"/>
            <a:ext cx="4252216" cy="3539430"/>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Instrucciones:</a:t>
            </a:r>
          </a:p>
          <a:p>
            <a:pPr marL="285750" lvl="0" indent="-285750" algn="just">
              <a:buFont typeface="Arial" panose="020B0604020202020204" pitchFamily="34" charset="0"/>
              <a:buChar char="•"/>
            </a:pPr>
            <a:r>
              <a:rPr lang="es-EC" sz="1600" dirty="0" smtClean="0"/>
              <a:t>Seleccione </a:t>
            </a:r>
            <a:r>
              <a:rPr lang="es-EC" sz="1600" dirty="0"/>
              <a:t>una sola respuesta,  </a:t>
            </a:r>
            <a:r>
              <a:rPr lang="es-EC" sz="1600" b="1" i="1" dirty="0"/>
              <a:t>SI/NO</a:t>
            </a:r>
            <a:r>
              <a:rPr lang="es-EC" sz="1600" dirty="0"/>
              <a:t> en cada uno  de los literales.</a:t>
            </a:r>
          </a:p>
          <a:p>
            <a:pPr marL="285750" lvl="0" indent="-285750" algn="just">
              <a:buFont typeface="Arial" panose="020B0604020202020204" pitchFamily="34" charset="0"/>
              <a:buChar char="•"/>
            </a:pPr>
            <a:r>
              <a:rPr lang="es-EC" sz="1600" dirty="0"/>
              <a:t>Para los literales a), b), c) si la respuesta es </a:t>
            </a:r>
            <a:r>
              <a:rPr lang="es-EC" sz="1600" b="1" i="1" dirty="0"/>
              <a:t>SI</a:t>
            </a:r>
            <a:r>
              <a:rPr lang="es-EC" sz="1600" dirty="0"/>
              <a:t>  registre información en  cualquiera de los </a:t>
            </a:r>
            <a:r>
              <a:rPr lang="es-EC" sz="1600" dirty="0" err="1"/>
              <a:t>subliterales</a:t>
            </a:r>
            <a:r>
              <a:rPr lang="es-EC" sz="1600" dirty="0"/>
              <a:t>  correspondientes a la temática general  y continúe con  las siguientes preguntas.</a:t>
            </a:r>
          </a:p>
          <a:p>
            <a:pPr marL="285750" lvl="0" indent="-285750" algn="just">
              <a:buFont typeface="Arial" panose="020B0604020202020204" pitchFamily="34" charset="0"/>
              <a:buChar char="•"/>
            </a:pPr>
            <a:r>
              <a:rPr lang="es-EC" sz="1600" dirty="0"/>
              <a:t>Registre el número de capacitaciones en cada una de las temáticas, seguido del número de personal capacitado, clasificado en profesionales, técnicos  y obreros.</a:t>
            </a: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4597" y="1472322"/>
            <a:ext cx="7284708" cy="467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97927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7.4 ¿Qué instrumentos de planificación y normativa local emitió su Gobierno Provincial para vialidad? </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08208" y="3081204"/>
            <a:ext cx="11641093" cy="830997"/>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a:t>
            </a:r>
            <a:r>
              <a:rPr lang="es-EC" sz="1600" dirty="0"/>
              <a:t>: Conocer cuáles fueron los instrumentos de planificación y normativa local que emitieron los GAD Provinciales para el tema de vialidad, el  alcance y además saber a qué objetivo estratégico del PDOT se encuentra alineado. </a:t>
            </a:r>
          </a:p>
        </p:txBody>
      </p:sp>
      <p:sp>
        <p:nvSpPr>
          <p:cNvPr id="9" name="8 CuadroTexto"/>
          <p:cNvSpPr txBox="1"/>
          <p:nvPr/>
        </p:nvSpPr>
        <p:spPr>
          <a:xfrm>
            <a:off x="308208" y="4106550"/>
            <a:ext cx="11641095" cy="2062103"/>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Instrucciones:</a:t>
            </a:r>
          </a:p>
          <a:p>
            <a:pPr marL="285750" lvl="0" indent="-285750" algn="just">
              <a:buFont typeface="Arial" panose="020B0604020202020204" pitchFamily="34" charset="0"/>
              <a:buChar char="•"/>
            </a:pPr>
            <a:r>
              <a:rPr lang="es-EC" sz="1600" dirty="0"/>
              <a:t>Presione el botón</a:t>
            </a:r>
            <a:r>
              <a:rPr lang="es-EC" sz="1600" b="1" dirty="0"/>
              <a:t> </a:t>
            </a:r>
            <a:r>
              <a:rPr lang="es-EC" sz="1600" b="1" i="1" dirty="0"/>
              <a:t>agregar registros</a:t>
            </a:r>
            <a:r>
              <a:rPr lang="es-EC" sz="1600" b="1" dirty="0"/>
              <a:t> </a:t>
            </a:r>
            <a:r>
              <a:rPr lang="es-EC" sz="1600" dirty="0"/>
              <a:t>para ingresar la información solicitada en las preguntas </a:t>
            </a:r>
            <a:r>
              <a:rPr lang="es-EC" sz="1600" b="1" i="1" dirty="0"/>
              <a:t>7.4.1 a la 7.4.5,</a:t>
            </a:r>
            <a:r>
              <a:rPr lang="es-EC" sz="1600" dirty="0"/>
              <a:t> se desplegará un cuadro con la información que debe ser registrada.</a:t>
            </a:r>
          </a:p>
          <a:p>
            <a:pPr marL="285750" lvl="0" indent="-285750" algn="just">
              <a:buFont typeface="Arial" panose="020B0604020202020204" pitchFamily="34" charset="0"/>
              <a:buChar char="•"/>
            </a:pPr>
            <a:r>
              <a:rPr lang="es-EC" sz="1600" dirty="0"/>
              <a:t>Seleccione el tipo de instrumento  cuenta con tres opciones (ordenanza, plan, estrategia) si no pertenece a ningún tipo de instrumento o normativa mencionado seleccione OTRO y  descríbalo en la pregunta 1.1.</a:t>
            </a:r>
          </a:p>
          <a:p>
            <a:pPr marL="285750" lvl="0" indent="-285750" algn="just">
              <a:buFont typeface="Arial" panose="020B0604020202020204" pitchFamily="34" charset="0"/>
              <a:buChar char="•"/>
            </a:pPr>
            <a:r>
              <a:rPr lang="es-EC" sz="1600" dirty="0"/>
              <a:t>Describa el instrumento o normativa  y a continuación registre el año de aprobación y/o emisión.</a:t>
            </a:r>
          </a:p>
          <a:p>
            <a:pPr marL="285750" lvl="0" indent="-285750" algn="just">
              <a:buFont typeface="Arial" panose="020B0604020202020204" pitchFamily="34" charset="0"/>
              <a:buChar char="•"/>
            </a:pPr>
            <a:r>
              <a:rPr lang="es-EC" sz="1600" dirty="0"/>
              <a:t>Registre información sobre el alcance que tiene dicho instrumento, y finalmente describa  el objetivo de su PDOT al que se encuentra alineado este instrumento.</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07" y="1421907"/>
            <a:ext cx="11641093" cy="136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006577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7.5 Para la gestión efectiva de la competencia de Vialidad, el GAD cuenta con:</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42934" y="1414449"/>
            <a:ext cx="2874830" cy="1815882"/>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EC" sz="1600" b="1" dirty="0"/>
              <a:t>OBJETIVO: </a:t>
            </a:r>
            <a:r>
              <a:rPr lang="es-EC" sz="1600" dirty="0"/>
              <a:t>Determinar cuántos GAD Provinciales cuentan con instalaciones, equipamiento e instrumentos necesarios  para el ejercicio de la gestión de Vialidad.</a:t>
            </a:r>
          </a:p>
        </p:txBody>
      </p:sp>
      <p:sp>
        <p:nvSpPr>
          <p:cNvPr id="9" name="8 CuadroTexto"/>
          <p:cNvSpPr txBox="1"/>
          <p:nvPr/>
        </p:nvSpPr>
        <p:spPr>
          <a:xfrm>
            <a:off x="342934" y="3458367"/>
            <a:ext cx="2874830" cy="2800767"/>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just"/>
            <a:r>
              <a:rPr lang="es-EC" sz="1600" b="1" dirty="0"/>
              <a:t>Instrucciones:</a:t>
            </a:r>
          </a:p>
          <a:p>
            <a:pPr marL="285750" lvl="0" indent="-285750" algn="just">
              <a:buFont typeface="Arial" panose="020B0604020202020204" pitchFamily="34" charset="0"/>
              <a:buChar char="•"/>
            </a:pPr>
            <a:r>
              <a:rPr lang="es-EC" sz="1600" dirty="0"/>
              <a:t>Seleccione una sola respuesta,  </a:t>
            </a:r>
            <a:r>
              <a:rPr lang="es-EC" sz="1600" b="1" i="1" dirty="0"/>
              <a:t>SI/NO</a:t>
            </a:r>
            <a:r>
              <a:rPr lang="es-EC" sz="1600" dirty="0"/>
              <a:t> en cada uno  de los literales y continúe con las siguientes preguntas.</a:t>
            </a:r>
          </a:p>
          <a:p>
            <a:pPr marL="285750" lvl="0" indent="-285750" algn="just">
              <a:buFont typeface="Arial" panose="020B0604020202020204" pitchFamily="34" charset="0"/>
              <a:buChar char="•"/>
            </a:pPr>
            <a:r>
              <a:rPr lang="es-EC" sz="1600" dirty="0"/>
              <a:t>Si la respuesta es </a:t>
            </a:r>
            <a:r>
              <a:rPr lang="es-EC" sz="1600" b="1" i="1" dirty="0"/>
              <a:t>SI</a:t>
            </a:r>
            <a:r>
              <a:rPr lang="es-EC" sz="1600" dirty="0"/>
              <a:t> en el literal </a:t>
            </a:r>
            <a:r>
              <a:rPr lang="es-EC" sz="1600" b="1" i="1" dirty="0"/>
              <a:t>d. Otro especifique…</a:t>
            </a:r>
            <a:r>
              <a:rPr lang="es-EC" sz="1600" dirty="0"/>
              <a:t> describa con que otras instalaciones cuentan.</a:t>
            </a:r>
            <a:endParaRPr lang="es-EC" sz="1600" b="1"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94" y="1414449"/>
            <a:ext cx="8520211" cy="1722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94" y="3182938"/>
            <a:ext cx="8520211" cy="1666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5160" y="4988681"/>
            <a:ext cx="5249442" cy="1263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70608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_tradnl" dirty="0">
                <a:solidFill>
                  <a:schemeClr val="tx1"/>
                </a:solidFill>
              </a:rPr>
              <a:t>Capítulo I Gestión Ambiental</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822960" y="1507496"/>
            <a:ext cx="10789920" cy="646331"/>
          </a:xfrm>
          <a:prstGeom prst="rect">
            <a:avLst/>
          </a:prstGeom>
          <a:noFill/>
        </p:spPr>
        <p:txBody>
          <a:bodyPr wrap="square" rtlCol="0">
            <a:spAutoFit/>
          </a:bodyPr>
          <a:lstStyle/>
          <a:p>
            <a:pPr marL="285750" indent="-285750">
              <a:buFont typeface="Arial" panose="020B0604020202020204" pitchFamily="34" charset="0"/>
              <a:buChar char="•"/>
            </a:pPr>
            <a:r>
              <a:rPr lang="es-EC" dirty="0" smtClean="0"/>
              <a:t>Acceder  al aplicativo  mediante el link proporcionado a cada uno de los usuarios el mismo que contiene el nombre del usuario y contraseña.</a:t>
            </a:r>
            <a:endParaRPr lang="es-EC"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84" y="2347006"/>
            <a:ext cx="10691696" cy="3718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6521450"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2018</a:t>
            </a:r>
            <a:endParaRPr lang="es-EC" b="1" dirty="0">
              <a:solidFill>
                <a:schemeClr val="accent5">
                  <a:lumMod val="60000"/>
                  <a:lumOff val="40000"/>
                </a:schemeClr>
              </a:solidFill>
            </a:endParaRPr>
          </a:p>
        </p:txBody>
      </p:sp>
    </p:spTree>
    <p:extLst>
      <p:ext uri="{BB962C8B-B14F-4D97-AF65-F5344CB8AC3E}">
        <p14:creationId xmlns:p14="http://schemas.microsoft.com/office/powerpoint/2010/main" val="171868326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a:solidFill>
                  <a:schemeClr val="accent2">
                    <a:lumMod val="75000"/>
                  </a:schemeClr>
                </a:solidFill>
              </a:rPr>
              <a:t>7.6 Indique en cuál de las siguientes etapas se encontró el Plan de Infraestructura Vial en el año 2018</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54245" y="3784609"/>
            <a:ext cx="11359729" cy="338554"/>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el estado del Plan de </a:t>
            </a:r>
            <a:r>
              <a:rPr lang="es-EC" sz="1600" dirty="0" smtClean="0"/>
              <a:t>Infraestructura Vial </a:t>
            </a:r>
            <a:endParaRPr lang="es-EC" sz="1600" dirty="0"/>
          </a:p>
        </p:txBody>
      </p:sp>
      <p:sp>
        <p:nvSpPr>
          <p:cNvPr id="9" name="8 CuadroTexto"/>
          <p:cNvSpPr txBox="1"/>
          <p:nvPr/>
        </p:nvSpPr>
        <p:spPr>
          <a:xfrm>
            <a:off x="354244" y="4346306"/>
            <a:ext cx="11359729" cy="584775"/>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just"/>
            <a:r>
              <a:rPr lang="es-EC" sz="1600" b="1" dirty="0"/>
              <a:t>Instrucciones:</a:t>
            </a:r>
          </a:p>
          <a:p>
            <a:pPr algn="just"/>
            <a:r>
              <a:rPr lang="es-EC" sz="1600" dirty="0" smtClean="0"/>
              <a:t>Se </a:t>
            </a:r>
            <a:r>
              <a:rPr lang="es-EC" sz="1600" dirty="0"/>
              <a:t>debe registrar una sola respuesta sean los códigos  1, 2 o 3, y controle el flujo.</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247" y="1494372"/>
            <a:ext cx="11359728" cy="2128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815842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smtClean="0">
                <a:solidFill>
                  <a:schemeClr val="accent2">
                    <a:lumMod val="75000"/>
                  </a:schemeClr>
                </a:solidFill>
              </a:rPr>
              <a:t>7.7 </a:t>
            </a:r>
            <a:r>
              <a:rPr lang="es-EC" sz="1600" dirty="0">
                <a:solidFill>
                  <a:schemeClr val="accent2">
                    <a:lumMod val="75000"/>
                  </a:schemeClr>
                </a:solidFill>
              </a:rPr>
              <a:t>Indique el presupuesto e inversión y los años de planificación del Plan de Infraestructura Vial:</a:t>
            </a: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6028931" y="1443144"/>
            <a:ext cx="5340237" cy="1077218"/>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el presupuesto asignado y la inversión que realizaron los GAD, además los años de planificación y ejecución en la planificación del Plan Vial Provincial </a:t>
            </a:r>
          </a:p>
        </p:txBody>
      </p:sp>
      <p:sp>
        <p:nvSpPr>
          <p:cNvPr id="9" name="8 CuadroTexto"/>
          <p:cNvSpPr txBox="1"/>
          <p:nvPr/>
        </p:nvSpPr>
        <p:spPr>
          <a:xfrm>
            <a:off x="318847" y="3937391"/>
            <a:ext cx="11699394" cy="224676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400" b="1" dirty="0"/>
              <a:t>Instrucciones:</a:t>
            </a:r>
          </a:p>
          <a:p>
            <a:pPr marL="285750" lvl="0" indent="-285750" algn="just">
              <a:buFont typeface="Arial" panose="020B0604020202020204" pitchFamily="34" charset="0"/>
              <a:buChar char="•"/>
            </a:pPr>
            <a:r>
              <a:rPr lang="es-EC" sz="1400" dirty="0" smtClean="0"/>
              <a:t>Registre </a:t>
            </a:r>
            <a:r>
              <a:rPr lang="es-EC" sz="1400" dirty="0"/>
              <a:t>información en cada uno de los literales, según corresponda.</a:t>
            </a:r>
          </a:p>
          <a:p>
            <a:pPr marL="285750" lvl="0" indent="-285750" algn="just">
              <a:buFont typeface="Arial" panose="020B0604020202020204" pitchFamily="34" charset="0"/>
              <a:buChar char="•"/>
            </a:pPr>
            <a:r>
              <a:rPr lang="es-EC" sz="1400" dirty="0"/>
              <a:t>Esta pregunta debe ser registrada únicamente si cuenta con un Plan de Infraestructura Vial Construido.</a:t>
            </a:r>
          </a:p>
          <a:p>
            <a:pPr lvl="0" algn="just"/>
            <a:r>
              <a:rPr lang="es-EC" sz="1400" dirty="0" err="1"/>
              <a:t>Preg</a:t>
            </a:r>
            <a:r>
              <a:rPr lang="es-EC" sz="1400" dirty="0"/>
              <a:t>. 7.6 </a:t>
            </a:r>
            <a:r>
              <a:rPr lang="es-EC" sz="1400" b="1" dirty="0"/>
              <a:t>literal a presupuesto</a:t>
            </a:r>
            <a:r>
              <a:rPr lang="es-EC" sz="1400" dirty="0"/>
              <a:t>, se debe registrar información del valor total del presupuesto del Plan de Infraestructura Vial.</a:t>
            </a:r>
          </a:p>
          <a:p>
            <a:pPr lvl="0" algn="just"/>
            <a:r>
              <a:rPr lang="es-EC" sz="1400" dirty="0" err="1"/>
              <a:t>Preg</a:t>
            </a:r>
            <a:r>
              <a:rPr lang="es-EC" sz="1400" dirty="0"/>
              <a:t>. 7.6 </a:t>
            </a:r>
            <a:r>
              <a:rPr lang="es-EC" sz="1400" b="1" dirty="0"/>
              <a:t>literal b inversión</a:t>
            </a:r>
            <a:r>
              <a:rPr lang="es-EC" sz="1400" dirty="0"/>
              <a:t>,  registre </a:t>
            </a:r>
            <a:r>
              <a:rPr lang="es-EC" sz="1400" b="1" dirty="0" smtClean="0"/>
              <a:t>ÚNICAMENTE</a:t>
            </a:r>
            <a:r>
              <a:rPr lang="es-EC" sz="1400" dirty="0" smtClean="0"/>
              <a:t> </a:t>
            </a:r>
            <a:r>
              <a:rPr lang="es-EC" sz="1400" dirty="0"/>
              <a:t>el valor USD de la inversión  que corresponde al año </a:t>
            </a:r>
            <a:r>
              <a:rPr lang="es-EC" sz="1400" dirty="0" smtClean="0"/>
              <a:t>2018.</a:t>
            </a:r>
            <a:endParaRPr lang="es-EC" sz="1400" dirty="0"/>
          </a:p>
          <a:p>
            <a:pPr lvl="0" algn="just"/>
            <a:r>
              <a:rPr lang="es-EC" sz="1400" dirty="0" err="1"/>
              <a:t>Preg</a:t>
            </a:r>
            <a:r>
              <a:rPr lang="es-EC" sz="1400" dirty="0"/>
              <a:t>. 7.6 </a:t>
            </a:r>
            <a:r>
              <a:rPr lang="es-EC" sz="1400" b="1" dirty="0"/>
              <a:t>literal a planificación</a:t>
            </a:r>
            <a:r>
              <a:rPr lang="es-EC" sz="1400" dirty="0"/>
              <a:t>, registrar el año de inicio y el año de fin de planificación para la ejecución del Plan de Infraestructura Vial.</a:t>
            </a:r>
          </a:p>
          <a:p>
            <a:pPr lvl="0" algn="just"/>
            <a:r>
              <a:rPr lang="es-EC" sz="1400" dirty="0" err="1"/>
              <a:t>Preg</a:t>
            </a:r>
            <a:r>
              <a:rPr lang="es-EC" sz="1400" dirty="0"/>
              <a:t>. 7.6. </a:t>
            </a:r>
            <a:r>
              <a:rPr lang="es-EC" sz="1400" b="1" dirty="0"/>
              <a:t>literal b planificación</a:t>
            </a:r>
            <a:r>
              <a:rPr lang="es-EC" sz="1400" dirty="0"/>
              <a:t>, registrar el año de inicio de la ejecución del Plan de Infraestructura Vial.</a:t>
            </a:r>
          </a:p>
          <a:p>
            <a:pPr lvl="0" algn="just"/>
            <a:r>
              <a:rPr lang="es-EC" sz="1400" dirty="0" err="1"/>
              <a:t>Preg</a:t>
            </a:r>
            <a:r>
              <a:rPr lang="es-EC" sz="1400" dirty="0"/>
              <a:t>. 7.6 </a:t>
            </a:r>
            <a:r>
              <a:rPr lang="es-EC" sz="1400" b="1" dirty="0"/>
              <a:t>literal c planificación</a:t>
            </a:r>
            <a:r>
              <a:rPr lang="es-EC" sz="1400" dirty="0"/>
              <a:t>, registrar el número de años que se vino ejecutando el plan hasta el año </a:t>
            </a:r>
            <a:r>
              <a:rPr lang="es-EC" sz="1400" dirty="0" smtClean="0"/>
              <a:t>2018.</a:t>
            </a:r>
            <a:endParaRPr lang="es-EC" sz="1400" dirty="0"/>
          </a:p>
          <a:p>
            <a:pPr lvl="0" algn="just"/>
            <a:r>
              <a:rPr lang="es-EC" sz="1400" dirty="0" err="1"/>
              <a:t>Preg</a:t>
            </a:r>
            <a:r>
              <a:rPr lang="es-EC" sz="1400" dirty="0"/>
              <a:t>. 7.6 </a:t>
            </a:r>
            <a:r>
              <a:rPr lang="es-EC" sz="1400" b="1" dirty="0"/>
              <a:t>porcentaje</a:t>
            </a:r>
            <a:r>
              <a:rPr lang="es-EC" sz="1400" dirty="0"/>
              <a:t>, registrar el porcentaje de avance de la ejecución del Plan de Infraestructura Vial al año </a:t>
            </a:r>
            <a:r>
              <a:rPr lang="es-EC" sz="1400" dirty="0" smtClean="0"/>
              <a:t>2018.</a:t>
            </a:r>
            <a:endParaRPr lang="es-EC" sz="1400" b="1"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847" y="1443144"/>
            <a:ext cx="4855037" cy="2269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813122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smtClean="0">
                <a:solidFill>
                  <a:schemeClr val="accent2">
                    <a:lumMod val="75000"/>
                  </a:schemeClr>
                </a:solidFill>
              </a:rPr>
              <a:t>7.8 Para </a:t>
            </a:r>
            <a:r>
              <a:rPr lang="es-EC" sz="1600" dirty="0">
                <a:solidFill>
                  <a:schemeClr val="accent2">
                    <a:lumMod val="75000"/>
                  </a:schemeClr>
                </a:solidFill>
              </a:rPr>
              <a:t>la construcción del Plan de Infraestructura Vial Provincial indique que instituciones intervinieron y en que fases</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18847" y="1535742"/>
            <a:ext cx="4056383" cy="1323439"/>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600" b="1" dirty="0"/>
              <a:t>OBJETIVO: </a:t>
            </a:r>
            <a:r>
              <a:rPr lang="es-EC" sz="1600" dirty="0"/>
              <a:t>Conocer si el Plan de Infraestructura Vial se construyó de manera participativa y  que organismos y en que fases intervinieron para su construcción.</a:t>
            </a:r>
          </a:p>
        </p:txBody>
      </p:sp>
      <p:sp>
        <p:nvSpPr>
          <p:cNvPr id="9" name="8 CuadroTexto"/>
          <p:cNvSpPr txBox="1"/>
          <p:nvPr/>
        </p:nvSpPr>
        <p:spPr>
          <a:xfrm>
            <a:off x="318846" y="3063276"/>
            <a:ext cx="4056383" cy="3293209"/>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ctr"/>
            <a:r>
              <a:rPr lang="es-EC" sz="1600" b="1" dirty="0"/>
              <a:t>Instrucciones:</a:t>
            </a:r>
          </a:p>
          <a:p>
            <a:pPr marL="285750" indent="-285750" algn="just">
              <a:buFont typeface="Arial" panose="020B0604020202020204" pitchFamily="34" charset="0"/>
              <a:buChar char="•"/>
            </a:pPr>
            <a:r>
              <a:rPr lang="es-EC" sz="1600" dirty="0"/>
              <a:t>Esta pregunta debe registrarse únicamente si existe información en la pregunta 7.6 </a:t>
            </a:r>
          </a:p>
          <a:p>
            <a:pPr marL="285750" lvl="0" indent="-285750" algn="just">
              <a:buFont typeface="Arial" panose="020B0604020202020204" pitchFamily="34" charset="0"/>
              <a:buChar char="•"/>
            </a:pPr>
            <a:r>
              <a:rPr lang="es-EC" sz="1600" dirty="0"/>
              <a:t>Seleccione una sola respuesta,  </a:t>
            </a:r>
            <a:r>
              <a:rPr lang="es-EC" sz="1600" b="1" i="1" dirty="0"/>
              <a:t>SI/NO</a:t>
            </a:r>
            <a:r>
              <a:rPr lang="es-EC" sz="1600" dirty="0"/>
              <a:t> en cada uno  de los literales.</a:t>
            </a:r>
          </a:p>
          <a:p>
            <a:pPr marL="285750" indent="-285750" algn="just">
              <a:buFont typeface="Arial" panose="020B0604020202020204" pitchFamily="34" charset="0"/>
              <a:buChar char="•"/>
            </a:pPr>
            <a:r>
              <a:rPr lang="es-EC" sz="1600" dirty="0"/>
              <a:t>Si la respuesta es </a:t>
            </a:r>
            <a:r>
              <a:rPr lang="es-EC" sz="1600" b="1" dirty="0"/>
              <a:t>SI</a:t>
            </a:r>
            <a:r>
              <a:rPr lang="es-EC" sz="1600" dirty="0"/>
              <a:t>  continúe con la  </a:t>
            </a:r>
            <a:r>
              <a:rPr lang="es-EC" sz="1600" b="1" i="1" dirty="0"/>
              <a:t>pregunta </a:t>
            </a:r>
            <a:r>
              <a:rPr lang="es-EC" sz="1600" b="1" i="1" dirty="0" smtClean="0"/>
              <a:t>7.8.1  </a:t>
            </a:r>
            <a:r>
              <a:rPr lang="es-EC" sz="1600" dirty="0"/>
              <a:t>en donde puede seleccionar una o mas fases en las que intervino dicha institución</a:t>
            </a:r>
          </a:p>
          <a:p>
            <a:pPr marL="285750" indent="-285750" algn="just">
              <a:buFont typeface="Arial" panose="020B0604020202020204" pitchFamily="34" charset="0"/>
              <a:buChar char="•"/>
            </a:pPr>
            <a:r>
              <a:rPr lang="es-EC" sz="1600" dirty="0"/>
              <a:t>Si la respuesta es </a:t>
            </a:r>
            <a:r>
              <a:rPr lang="es-EC" sz="1600" b="1" dirty="0"/>
              <a:t>SI</a:t>
            </a:r>
            <a:r>
              <a:rPr lang="es-EC" sz="1600" dirty="0"/>
              <a:t> en el </a:t>
            </a:r>
            <a:r>
              <a:rPr lang="es-EC" sz="1600" b="1" i="1" dirty="0"/>
              <a:t>literal f otro especifique</a:t>
            </a:r>
            <a:r>
              <a:rPr lang="es-EC" sz="1600" dirty="0"/>
              <a:t>… describa el actor participante. </a:t>
            </a:r>
            <a:endParaRPr lang="es-EC" sz="1600" b="1"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701" y="1535742"/>
            <a:ext cx="7010807" cy="4598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267273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694" y="693363"/>
            <a:ext cx="11301460" cy="414116"/>
          </a:xfrm>
        </p:spPr>
        <p:txBody>
          <a:bodyPr/>
          <a:lstStyle/>
          <a:p>
            <a:r>
              <a:rPr lang="es-EC" sz="1600" dirty="0" smtClean="0">
                <a:solidFill>
                  <a:schemeClr val="accent2">
                    <a:lumMod val="75000"/>
                  </a:schemeClr>
                </a:solidFill>
              </a:rPr>
              <a:t>7.9 </a:t>
            </a:r>
            <a:r>
              <a:rPr lang="es-EC" sz="1600" dirty="0">
                <a:solidFill>
                  <a:schemeClr val="accent2">
                    <a:lumMod val="75000"/>
                  </a:schemeClr>
                </a:solidFill>
              </a:rPr>
              <a:t>¿Describa los proyectos ejecutados por la competencia de vialidad para vías y puentes en el año </a:t>
            </a:r>
            <a:r>
              <a:rPr lang="es-EC" sz="1600" dirty="0" smtClean="0">
                <a:solidFill>
                  <a:schemeClr val="accent2">
                    <a:lumMod val="75000"/>
                  </a:schemeClr>
                </a:solidFill>
              </a:rPr>
              <a:t>2018?</a:t>
            </a:r>
            <a:endParaRPr lang="es-EC" sz="1400" dirty="0">
              <a:solidFill>
                <a:schemeClr val="accent2">
                  <a:lumMod val="75000"/>
                </a:schemeClr>
              </a:solidFill>
            </a:endParaRPr>
          </a:p>
        </p:txBody>
      </p:sp>
      <p:sp>
        <p:nvSpPr>
          <p:cNvPr id="4" name="Marcador de texto 3"/>
          <p:cNvSpPr>
            <a:spLocks noGrp="1"/>
          </p:cNvSpPr>
          <p:nvPr>
            <p:ph type="body" sz="quarter" idx="10"/>
          </p:nvPr>
        </p:nvSpPr>
        <p:spPr/>
        <p:txBody>
          <a:bodyPr/>
          <a:lstStyle/>
          <a:p>
            <a:endParaRPr lang="es-ES_tradnl" dirty="0"/>
          </a:p>
        </p:txBody>
      </p:sp>
      <p:sp>
        <p:nvSpPr>
          <p:cNvPr id="5" name="Marcador de texto 4"/>
          <p:cNvSpPr>
            <a:spLocks noGrp="1"/>
          </p:cNvSpPr>
          <p:nvPr>
            <p:ph type="body" sz="quarter" idx="11"/>
          </p:nvPr>
        </p:nvSpPr>
        <p:spPr/>
        <p:txBody>
          <a:bodyPr>
            <a:normAutofit fontScale="92500"/>
          </a:bodyPr>
          <a:lstStyle/>
          <a:p>
            <a:r>
              <a:rPr lang="es-ES_tradnl" dirty="0"/>
              <a:t>Censo de Información Ambiental Económica en GAD Provinciales 2018</a:t>
            </a:r>
          </a:p>
          <a:p>
            <a:endParaRPr lang="es-ES_tradnl" dirty="0"/>
          </a:p>
        </p:txBody>
      </p:sp>
      <p:sp>
        <p:nvSpPr>
          <p:cNvPr id="8" name="7 CuadroTexto"/>
          <p:cNvSpPr txBox="1"/>
          <p:nvPr/>
        </p:nvSpPr>
        <p:spPr>
          <a:xfrm>
            <a:off x="330422" y="3363364"/>
            <a:ext cx="11630458" cy="492443"/>
          </a:xfrm>
          <a:prstGeom prst="rect">
            <a:avLst/>
          </a:prstGeom>
          <a:solidFill>
            <a:schemeClr val="accent4">
              <a:lumMod val="20000"/>
              <a:lumOff val="80000"/>
            </a:schemeClr>
          </a:solidFill>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300" b="1" dirty="0"/>
              <a:t>OBJETIVO: </a:t>
            </a:r>
            <a:r>
              <a:rPr lang="es-EC" sz="1300" dirty="0"/>
              <a:t>Conocer si el Plan de Infraestructura Vial se construyó de manera participativa y  que organismos y en que fases intervinieron para su construcción.</a:t>
            </a:r>
          </a:p>
        </p:txBody>
      </p:sp>
      <p:sp>
        <p:nvSpPr>
          <p:cNvPr id="9" name="8 CuadroTexto"/>
          <p:cNvSpPr txBox="1"/>
          <p:nvPr/>
        </p:nvSpPr>
        <p:spPr>
          <a:xfrm>
            <a:off x="318846" y="3908954"/>
            <a:ext cx="11630459" cy="2308324"/>
          </a:xfrm>
          <a:prstGeom prst="rect">
            <a:avLst/>
          </a:prstGeom>
          <a:solidFill>
            <a:schemeClr val="accent4">
              <a:lumMod val="40000"/>
              <a:lumOff val="60000"/>
            </a:schemeClr>
          </a:solidFill>
          <a:ln>
            <a:solidFill>
              <a:schemeClr val="accent4">
                <a:lumMod val="75000"/>
              </a:schemeClr>
            </a:solidFill>
          </a:ln>
        </p:spPr>
        <p:txBody>
          <a:bodyPr wrap="square" rtlCol="0">
            <a:spAutoFit/>
          </a:bodyPr>
          <a:lstStyle/>
          <a:p>
            <a:pPr lvl="0" algn="just"/>
            <a:r>
              <a:rPr lang="es-EC" sz="1600" b="1" dirty="0"/>
              <a:t>Instrucciones:</a:t>
            </a:r>
          </a:p>
          <a:p>
            <a:pPr marL="285750" lvl="0" indent="-285750" algn="just">
              <a:buFont typeface="Arial" panose="020B0604020202020204" pitchFamily="34" charset="0"/>
              <a:buChar char="•"/>
            </a:pPr>
            <a:r>
              <a:rPr lang="es-EC" sz="1600" dirty="0"/>
              <a:t>Presione el botón</a:t>
            </a:r>
            <a:r>
              <a:rPr lang="es-EC" sz="1600" b="1" dirty="0"/>
              <a:t> </a:t>
            </a:r>
            <a:r>
              <a:rPr lang="es-EC" sz="1600" b="1" i="1" dirty="0"/>
              <a:t>agregar registros</a:t>
            </a:r>
            <a:r>
              <a:rPr lang="es-EC" sz="1600" b="1" dirty="0"/>
              <a:t> </a:t>
            </a:r>
            <a:r>
              <a:rPr lang="es-EC" sz="1600" dirty="0"/>
              <a:t>para ingresar la información solicitada en las preguntas </a:t>
            </a:r>
            <a:r>
              <a:rPr lang="es-EC" sz="1600" b="1" i="1" dirty="0" smtClean="0"/>
              <a:t>7.9.1 </a:t>
            </a:r>
            <a:r>
              <a:rPr lang="es-EC" sz="1600" b="1" i="1" dirty="0"/>
              <a:t>a la </a:t>
            </a:r>
            <a:r>
              <a:rPr lang="es-EC" sz="1600" b="1" i="1" dirty="0" smtClean="0"/>
              <a:t>7.9.10</a:t>
            </a:r>
            <a:r>
              <a:rPr lang="es-EC" sz="1600" b="1" i="1" dirty="0"/>
              <a:t>,</a:t>
            </a:r>
            <a:r>
              <a:rPr lang="es-EC" sz="1600" dirty="0"/>
              <a:t> se desplegará un cuadro con la información que debe ser registrada.</a:t>
            </a:r>
          </a:p>
          <a:p>
            <a:pPr marL="285750" lvl="0" indent="-285750" algn="just">
              <a:buFont typeface="Arial" panose="020B0604020202020204" pitchFamily="34" charset="0"/>
              <a:buChar char="•"/>
            </a:pPr>
            <a:r>
              <a:rPr lang="es-EC" sz="1600" dirty="0"/>
              <a:t>Registre el nombre del proyecto en vías   seleccione una o varias opciones según corresponda</a:t>
            </a:r>
          </a:p>
          <a:p>
            <a:pPr marL="285750" lvl="0" indent="-285750" algn="just">
              <a:buFont typeface="Arial" panose="020B0604020202020204" pitchFamily="34" charset="0"/>
              <a:buChar char="•"/>
            </a:pPr>
            <a:r>
              <a:rPr lang="es-EC" sz="1600" dirty="0"/>
              <a:t>Seleccione  una sola opción en la pregunta </a:t>
            </a:r>
            <a:r>
              <a:rPr lang="es-EC" sz="1600" dirty="0" smtClean="0"/>
              <a:t>7.9.3 </a:t>
            </a:r>
            <a:r>
              <a:rPr lang="es-EC" sz="1600" dirty="0"/>
              <a:t>el modelo de gestión de vialidad  del proyecto, continúe con  el registro de km, seleccione las entidades participantes </a:t>
            </a:r>
            <a:r>
              <a:rPr lang="es-EC" sz="1600" b="1" i="1" dirty="0"/>
              <a:t>únicamente</a:t>
            </a:r>
            <a:r>
              <a:rPr lang="es-EC" sz="1600" dirty="0"/>
              <a:t> si en la </a:t>
            </a:r>
            <a:r>
              <a:rPr lang="es-EC" sz="1600" b="1" i="1" dirty="0"/>
              <a:t>pregunta </a:t>
            </a:r>
            <a:r>
              <a:rPr lang="es-EC" sz="1600" b="1" i="1" dirty="0" smtClean="0"/>
              <a:t>7.9.3 </a:t>
            </a:r>
            <a:r>
              <a:rPr lang="es-EC" sz="1600" b="1" i="1" dirty="0"/>
              <a:t>selecciono COGESTIÓN</a:t>
            </a:r>
            <a:r>
              <a:rPr lang="es-EC" sz="1600" dirty="0"/>
              <a:t> además del valor de información, la fuente  y el valor de financiamiento por Institución.</a:t>
            </a:r>
          </a:p>
          <a:p>
            <a:pPr marL="285750" lvl="0" indent="-285750" algn="just">
              <a:buFont typeface="Arial" panose="020B0604020202020204" pitchFamily="34" charset="0"/>
              <a:buChar char="•"/>
            </a:pPr>
            <a:r>
              <a:rPr lang="es-EC" sz="1600" dirty="0"/>
              <a:t>Registre los logros obtenidos recuerde que esta información debe ser cuantificable y descriptiva.</a:t>
            </a:r>
          </a:p>
          <a:p>
            <a:pPr marL="285750" lvl="0" indent="-285750" algn="just">
              <a:buFont typeface="Arial" panose="020B0604020202020204" pitchFamily="34" charset="0"/>
              <a:buChar char="•"/>
            </a:pPr>
            <a:r>
              <a:rPr lang="es-EC" sz="1600" dirty="0"/>
              <a:t>Continúe con el registro en proyectos de puentes con el mismo procedimiento anterior.</a:t>
            </a:r>
            <a:endParaRPr lang="es-EC" sz="1600" b="1" dirty="0"/>
          </a:p>
        </p:txBody>
      </p:sp>
      <p:pic>
        <p:nvPicPr>
          <p:cNvPr id="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928" b="12243"/>
          <a:stretch/>
        </p:blipFill>
        <p:spPr bwMode="auto">
          <a:xfrm>
            <a:off x="318847" y="1380047"/>
            <a:ext cx="11406307" cy="1120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422" y="2464009"/>
            <a:ext cx="5425463"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351042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61136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2426</TotalTime>
  <Words>9297</Words>
  <Application>Microsoft Office PowerPoint</Application>
  <PresentationFormat>Personalizado</PresentationFormat>
  <Paragraphs>584</Paragraphs>
  <Slides>94</Slides>
  <Notes>1</Notes>
  <HiddenSlides>0</HiddenSlides>
  <MMClips>0</MMClips>
  <ScaleCrop>false</ScaleCrop>
  <HeadingPairs>
    <vt:vector size="4" baseType="variant">
      <vt:variant>
        <vt:lpstr>Tema</vt:lpstr>
      </vt:variant>
      <vt:variant>
        <vt:i4>1</vt:i4>
      </vt:variant>
      <vt:variant>
        <vt:lpstr>Títulos de diapositiva</vt:lpstr>
      </vt:variant>
      <vt:variant>
        <vt:i4>94</vt:i4>
      </vt:variant>
    </vt:vector>
  </HeadingPairs>
  <TitlesOfParts>
    <vt:vector size="95" baseType="lpstr">
      <vt:lpstr>Tema de Office</vt:lpstr>
      <vt:lpstr>Censo de Información Ambiental Económica en GAD Provinciales </vt:lpstr>
      <vt:lpstr>CONTENIDO </vt:lpstr>
      <vt:lpstr>OBJETIVO</vt:lpstr>
      <vt:lpstr>CRONOLOGÍA</vt:lpstr>
      <vt:lpstr>BASE LEGAL</vt:lpstr>
      <vt:lpstr> Ficha Técnica </vt:lpstr>
      <vt:lpstr>Metodología</vt:lpstr>
      <vt:lpstr> Capítulo I Gestión Ambiental </vt:lpstr>
      <vt:lpstr>Capítulo I Gestión Ambiental</vt:lpstr>
      <vt:lpstr>Presentación de PowerPoint</vt:lpstr>
      <vt:lpstr>1.1. Para la gestión de la competencia el GAD Provincial cuenta con: </vt:lpstr>
      <vt:lpstr>  1.2. Indique el número de personal con el cual contó  la jefatura, dirección, coordinación o EP para gestionar la competencia en el año 2018? </vt:lpstr>
      <vt:lpstr>   1.3. La Provincia además de las áreas consideradas en el SNAP, contó  con otras áreas naturales y  forestales administradas por el GAD Provincial? </vt:lpstr>
      <vt:lpstr>   1.4. ¿El GAD Provincial se encontró acreditado  como Autoridad Ambiental de Aplicación Responsable (AAAr) en el año 2018? </vt:lpstr>
      <vt:lpstr>  1.5 Indique el mes y año en el que el GAD obtuvo la acreditación de AAAr? </vt:lpstr>
      <vt:lpstr> 1.5.1. El GAD ha suscrito con el MAE el convenio de gestión concurrente de competencias exclusivas de calidad ambiental en el 2018? </vt:lpstr>
      <vt:lpstr>  1.6 El GAD Provincial  a través del SUIA cuantos  permisos ambientales  emitió en el año 2018?</vt:lpstr>
      <vt:lpstr>  1.6.1  ¿El GAD Provincial ha realizado controles y/o seguimientos a los permisos ambientales en el año 2018? 1.6.1.1  Visitas técnicas (inspecciones)</vt:lpstr>
      <vt:lpstr>  1.6.2 ¿El GAD Provincial ha evaluado y emitido pronunciamiento a documentos administrativos de control y seguimiento ambiental en el año 2018? 1.6.2.1 Documentos administrativos de control y seguimiento ambiental evaluados y con pronunciamiento</vt:lpstr>
      <vt:lpstr> 1.7 ¿El GAD Provincial ha atendido denuncias ambientales en el año 2018</vt:lpstr>
      <vt:lpstr> 1.8 El GAD Provincial en el año 2018 según el tipo de especie cuantas hectáreas (Ha) forestó  y reforestó?</vt:lpstr>
      <vt:lpstr> 1.9 El GAD Provincial contó con los siguientes vivero/s forestal/es y/o agroforestales</vt:lpstr>
      <vt:lpstr> 1.10 ¿Su provincia en el año 2018 registró incendios? :</vt:lpstr>
      <vt:lpstr> 1.10.3. EL GAD Provincial utilizó algún método para medir la superficie afectada por incendios?</vt:lpstr>
      <vt:lpstr> 1.11 El GAD Provincial en el año 2018 ejecutó mecanismos de articulación para la prevención y el control de incendios forestales con las siguientes entidades:</vt:lpstr>
      <vt:lpstr>1.12. ¿Qué instrumentos de planificación y normativa local emitió su Gobierno Provincial en defensa de los recursos naturales? </vt:lpstr>
      <vt:lpstr>1.13. ¿Describa los proyectos ejecutados en el 2018 por el GAD Provincial para la gestión de la  competencia ambiental?</vt:lpstr>
      <vt:lpstr>1.14. Describa los proyectos ejecutados en el 2018 por el GAD Provincial referentes al cambio climático?</vt:lpstr>
      <vt:lpstr>1.15. ¿Cuál/es de las siguientes afectaciones ambientales se presentaron en su provincia ?</vt:lpstr>
      <vt:lpstr>1.15.3 ¿Indique cuál fue la principal afectación ambiental?</vt:lpstr>
      <vt:lpstr>1.16. ¿ En el año 2018 el GAD Provincial estableció líneas de trabajo con organismos del gobierno central para controlar el tráfico y la venta ilegal de:</vt:lpstr>
      <vt:lpstr>1.17. En el año 2016 el GAD Provincial trabajó en propuestas de mecanismos de compensación por el uso de los recursos naturales con las siguientes instituciones u organismos:</vt:lpstr>
      <vt:lpstr>FOMENTO Y DESARROLLO PRODUCTIVO</vt:lpstr>
      <vt:lpstr>Capítulo II Fomento y Desarrollo Productivo</vt:lpstr>
      <vt:lpstr>Presentación de PowerPoint</vt:lpstr>
      <vt:lpstr>2.1 Para la gestión de la competencia el GAD Provincial  cuenta con:</vt:lpstr>
      <vt:lpstr>2.2 Indique el número de personal con el cual contó  la jefatura, dirección, coordinación o EP para gestionar la competencia en el año 2018?</vt:lpstr>
      <vt:lpstr>2.3 ¿Qué instrumentos de planificación y normativa local emitió su Gobierno Provincial para el Fomento Productivo?</vt:lpstr>
      <vt:lpstr>2.4 ¿El GAD Provincial, ha generado mecanismos de articulación a favor del fomento y desarrollo productivo  de la provincia con las siguientes instituciones:</vt:lpstr>
      <vt:lpstr>2.5 ¿Describa los proyectos ejecutados en el 2018 por el GAD Provincial para la gestión de la  competencia de fomento y desarrollo productivo?</vt:lpstr>
      <vt:lpstr>2.5.2.1 ¿Indique cuál fue el sector en el que el GAD Provincial prestó mayor apoyo en el año 2018?</vt:lpstr>
      <vt:lpstr>2.6  El GAD provincial, en el ámbito de sus competencias y en apoyo a la producción contó con la siguiente infraestructura en el año 2018?</vt:lpstr>
      <vt:lpstr>RIEGO Y DRENAJE</vt:lpstr>
      <vt:lpstr>Capítulo III Riego y Drenaje</vt:lpstr>
      <vt:lpstr>Presentación de PowerPoint</vt:lpstr>
      <vt:lpstr>3.1 En el año 2018 bajo la estructura organizacional del GAD Provincial la competencia de Riego y Drenaje estuvo dirigida por:</vt:lpstr>
      <vt:lpstr>3.1.1 ¿Indique si es independiente en riego y drenaje?</vt:lpstr>
      <vt:lpstr>3.2 Indique el número de personal con el cual contó  la jefatura, dirección o coordinación para gestionar la competencia en el año 2018?</vt:lpstr>
      <vt:lpstr>3.3  El GAD Provincial ha implementado acciones de formación y/o capacitación para mejorar la gestión de la competencia de riego y drenaje en el año 2018:</vt:lpstr>
      <vt:lpstr>3.4 Para la gestión efectiva de la competencia, el GAD Provincial cuenta con:</vt:lpstr>
      <vt:lpstr>3.5 Indique en cuál de las siguientes etapas se encontró el plan de riego y drenaje en el año 2018</vt:lpstr>
      <vt:lpstr>3.6 Indique el presupuesto e inversión y los años de planificación del Plan Provincial de Riego y Drenaje:</vt:lpstr>
      <vt:lpstr>3.7 Indique si para la construcción del Plan Provincial de Riego y Drenaje en el año 2018 intervinieron los siguientes actores:</vt:lpstr>
      <vt:lpstr>3.8 De acuerdo con el modelo de gestión cuantos sistemas de riego existe en su provincia, las hectáreas cubiertas y efectivamente regadas? </vt:lpstr>
      <vt:lpstr>3.9 En el año 2018 el GAD Provincial contó con sistemas de drenaje </vt:lpstr>
      <vt:lpstr>3.10 Indique el número de proyectos de riego ejecutados en el año 2018</vt:lpstr>
      <vt:lpstr>3.11 Indique el número de proyectos de drenaje ejecutados en el año 2018</vt:lpstr>
      <vt:lpstr>3.12 Indique el número de proyectos mixtos (riego y drenaje) ejecutados en el año 2018</vt:lpstr>
      <vt:lpstr>3.13 ¿El GAD Provincial  en el año 2018 impulsó o generó mecanismos de articulación con las siguientes entidades:</vt:lpstr>
      <vt:lpstr>3.14 Indique si durante el año 2018, su GAD Provincial  obtuvo ingresos para la competencia de riego y drenaje provenientes de:</vt:lpstr>
      <vt:lpstr>GESTIÓN DE RIESGO</vt:lpstr>
      <vt:lpstr>Capítulo IV Gestión de Riesgos</vt:lpstr>
      <vt:lpstr>Presentación de PowerPoint</vt:lpstr>
      <vt:lpstr>4.1 El GAD provincial contó con un Plan de Gestión de Riesgos Naturales en el año 2018?</vt:lpstr>
      <vt:lpstr>4.2  En el año 2018 su GAD Provincial  contó con proyectos referentes a la gestión de riesgos Naturales?</vt:lpstr>
      <vt:lpstr>INGRESOS Y GASTOS </vt:lpstr>
      <vt:lpstr>Capítulo V INGRESOS Y GASTOS </vt:lpstr>
      <vt:lpstr>Presentación de PowerPoint</vt:lpstr>
      <vt:lpstr>5.1 Indique si durante el año 2018 su GAD Provincial percibió ingresos provenientes de:</vt:lpstr>
      <vt:lpstr>5.2 Registre el GASTO TOTAL del GAD Provincial  durante el año 2018</vt:lpstr>
      <vt:lpstr>5.3 Registre el GASTO para GESTIÓN AMBIENTAL que realizó el GAD Provincial durante el año 2018</vt:lpstr>
      <vt:lpstr>COOPERACIÓN INTERNACIONAL</vt:lpstr>
      <vt:lpstr>Capítulo VI Cooperación Internacional </vt:lpstr>
      <vt:lpstr>Presentación de PowerPoint</vt:lpstr>
      <vt:lpstr>6.1 Para la gestión de la competencia el GAD Provincial  cuenta con</vt:lpstr>
      <vt:lpstr>6.1.1 ¿Indique si es independiente en Cooperación Internacional?</vt:lpstr>
      <vt:lpstr>6.2 Indique el número de personal con el cual contó  la jefatura, dirección o coordinación para gestionar la competencia en el año 2018?</vt:lpstr>
      <vt:lpstr>6.3 ¿Qué instrumentos de planificación y normativa local emitió su Gobierno Provincial para cooperación internacional? </vt:lpstr>
      <vt:lpstr>6.4 ¿Describa los proyectos ejecutados por la competencia de cooperación internacional en el año 2018?</vt:lpstr>
      <vt:lpstr>6.5 ¿El GAD Provincial, ha generado mecanismos de articulación  con las siguientes entidades:</vt:lpstr>
      <vt:lpstr>VIALIDAD</vt:lpstr>
      <vt:lpstr>Capítulo VII Vialidad</vt:lpstr>
      <vt:lpstr>Presentación de PowerPoint</vt:lpstr>
      <vt:lpstr>7.1 Para la gestión de la competencia el GAD Provincial  cuenta con:</vt:lpstr>
      <vt:lpstr>7.1.1 ¿Indique si es independiente en vialidad?</vt:lpstr>
      <vt:lpstr>7.2   Indique el número de personal con el cual contó la gestión de vialidad en el año 2018</vt:lpstr>
      <vt:lpstr>7.3 ¿Indique en cual de las siguientes temáticas el GAD Provincial  ha implementado acciones de capacitación para mejorar la gestión de la competencia de vialidad en el año 2018?</vt:lpstr>
      <vt:lpstr>7.4 ¿Qué instrumentos de planificación y normativa local emitió su Gobierno Provincial para vialidad? </vt:lpstr>
      <vt:lpstr>7.5 Para la gestión efectiva de la competencia de Vialidad, el GAD cuenta con:</vt:lpstr>
      <vt:lpstr>7.6 Indique en cuál de las siguientes etapas se encontró el Plan de Infraestructura Vial en el año 2018</vt:lpstr>
      <vt:lpstr>7.7 Indique el presupuesto e inversión y los años de planificación del Plan de Infraestructura Vial:</vt:lpstr>
      <vt:lpstr>7.8 Para la construcción del Plan de Infraestructura Vial Provincial indique que instituciones intervinieron y en que fases</vt:lpstr>
      <vt:lpstr>7.9 ¿Describa los proyectos ejecutados por la competencia de vialidad para vías y puentes en el año 2018?</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INEC Johanna Andrade</cp:lastModifiedBy>
  <cp:revision>146</cp:revision>
  <dcterms:created xsi:type="dcterms:W3CDTF">2018-05-17T02:27:41Z</dcterms:created>
  <dcterms:modified xsi:type="dcterms:W3CDTF">2019-04-04T17:44:21Z</dcterms:modified>
</cp:coreProperties>
</file>