
<file path=[Content_Types].xml><?xml version="1.0" encoding="utf-8"?>
<Types xmlns="http://schemas.openxmlformats.org/package/2006/content-types">
  <Default Extension="emf" ContentType="image/x-emf"/>
  <Default Extension="jp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2"/>
  </p:notesMasterIdLst>
  <p:handoutMasterIdLst>
    <p:handoutMasterId r:id="rId43"/>
  </p:handoutMasterIdLst>
  <p:sldIdLst>
    <p:sldId id="256" r:id="rId2"/>
    <p:sldId id="1429" r:id="rId3"/>
    <p:sldId id="1307" r:id="rId4"/>
    <p:sldId id="1448" r:id="rId5"/>
    <p:sldId id="1312" r:id="rId6"/>
    <p:sldId id="1368" r:id="rId7"/>
    <p:sldId id="1133" r:id="rId8"/>
    <p:sldId id="1308" r:id="rId9"/>
    <p:sldId id="1309" r:id="rId10"/>
    <p:sldId id="1401" r:id="rId11"/>
    <p:sldId id="1402" r:id="rId12"/>
    <p:sldId id="1403" r:id="rId13"/>
    <p:sldId id="1404" r:id="rId14"/>
    <p:sldId id="1405" r:id="rId15"/>
    <p:sldId id="1406" r:id="rId16"/>
    <p:sldId id="1407" r:id="rId17"/>
    <p:sldId id="1470" r:id="rId18"/>
    <p:sldId id="1408" r:id="rId19"/>
    <p:sldId id="1409" r:id="rId20"/>
    <p:sldId id="1410" r:id="rId21"/>
    <p:sldId id="1395" r:id="rId22"/>
    <p:sldId id="1396" r:id="rId23"/>
    <p:sldId id="1397" r:id="rId24"/>
    <p:sldId id="1398" r:id="rId25"/>
    <p:sldId id="1399" r:id="rId26"/>
    <p:sldId id="1400" r:id="rId27"/>
    <p:sldId id="1452" r:id="rId28"/>
    <p:sldId id="1359" r:id="rId29"/>
    <p:sldId id="1457" r:id="rId30"/>
    <p:sldId id="1473" r:id="rId31"/>
    <p:sldId id="1465" r:id="rId32"/>
    <p:sldId id="1471" r:id="rId33"/>
    <p:sldId id="1472" r:id="rId34"/>
    <p:sldId id="1441" r:id="rId35"/>
    <p:sldId id="1474" r:id="rId36"/>
    <p:sldId id="1475" r:id="rId37"/>
    <p:sldId id="1476" r:id="rId38"/>
    <p:sldId id="1477" r:id="rId39"/>
    <p:sldId id="1449" r:id="rId40"/>
    <p:sldId id="1450" r:id="rId41"/>
  </p:sldIdLst>
  <p:sldSz cx="12192000" cy="6858000"/>
  <p:notesSz cx="6858000" cy="9144000"/>
  <p:defaultTextStyle>
    <a:defPPr>
      <a:defRPr lang="es-ES_trad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INEC Fausto Velez" initials="IFV" lastIdx="17" clrIdx="0"/>
  <p:cmAuthor id="2" name="INEC Gabriela Hidalgo" initials="IGH" lastIdx="1" clrIdx="1"/>
  <p:cmAuthor id="3" name="INEC Maria Moran" initials="IMM" lastIdx="2"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8029"/>
    <a:srgbClr val="FFF2CC"/>
    <a:srgbClr val="FFCC99"/>
    <a:srgbClr val="87BF61"/>
    <a:srgbClr val="FFF1C9"/>
    <a:srgbClr val="FF6600"/>
    <a:srgbClr val="FFC305"/>
    <a:srgbClr val="FFA161"/>
    <a:srgbClr val="95C674"/>
    <a:srgbClr val="FF964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2833802-FEF1-4C79-8D5D-14CF1EAF98D9}" styleName="Estilo claro 2 - Acento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8A107856-5554-42FB-B03E-39F5DBC370BA}" styleName="Estilo medio 4 - Énfasis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5A111915-BE36-4E01-A7E5-04B1672EAD32}" styleName="Estilo claro 2 - Acento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FABFCF23-3B69-468F-B69F-88F6DE6A72F2}" styleName="Estilo medio 1 - Énfasis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F5AB1C69-6EDB-4FF4-983F-18BD219EF322}" styleName="Estilo medio 2 - Énfasis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69CF1AB2-1976-4502-BF36-3FF5EA218861}" styleName="Estilo medio 4 - Énfasis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D7AC3CCA-C797-4891-BE02-D94E43425B78}" styleName="Estilo medio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22838BEF-8BB2-4498-84A7-C5851F593DF1}" styleName="Estilo medio 4 - Énfasis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BDBED569-4797-4DF1-A0F4-6AAB3CD982D8}" styleName="Estilo claro 3 - Acento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1FECB4D8-DB02-4DC6-A0A2-4F2EBAE1DC90}" styleName="Estilo medio 1 - Énfasis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8799B23B-EC83-4686-B30A-512413B5E67A}" styleName="Estilo claro 3 - Acento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7DF18680-E054-41AD-8BC1-D1AEF772440D}" styleName="Estilo medio 2 - Énfasis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Estilo medio 2 - Énfasis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EB9631B5-78F2-41C9-869B-9F39066F8104}" styleName="Estilo medio 3 - Énfasis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C4B1156A-380E-4F78-BDF5-A606A8083BF9}" styleName="Estilo medio 4 - Énfasis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17292A2E-F333-43FB-9621-5CBBE7FDCDCB}" styleName="Estilo claro 2 - Acento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2D5ABB26-0587-4C30-8999-92F81FD0307C}" styleName="Sin estilo ni cuadrícula">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Sin estilo, cuadrícula de la tab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997" autoAdjust="0"/>
    <p:restoredTop sz="99634" autoAdjust="0"/>
  </p:normalViewPr>
  <p:slideViewPr>
    <p:cSldViewPr snapToGrid="0" snapToObjects="1">
      <p:cViewPr varScale="1">
        <p:scale>
          <a:sx n="110" d="100"/>
          <a:sy n="110" d="100"/>
        </p:scale>
        <p:origin x="378" y="108"/>
      </p:cViewPr>
      <p:guideLst>
        <p:guide orient="horz" pos="2160"/>
        <p:guide pos="3840"/>
      </p:guideLst>
    </p:cSldViewPr>
  </p:slideViewPr>
  <p:outlineViewPr>
    <p:cViewPr>
      <p:scale>
        <a:sx n="33" d="100"/>
        <a:sy n="33" d="100"/>
      </p:scale>
      <p:origin x="0" y="6438"/>
    </p:cViewPr>
  </p:outlineViewPr>
  <p:notesTextViewPr>
    <p:cViewPr>
      <p:scale>
        <a:sx n="1" d="1"/>
        <a:sy n="1" d="1"/>
      </p:scale>
      <p:origin x="0" y="0"/>
    </p:cViewPr>
  </p:notesTextViewPr>
  <p:notesViewPr>
    <p:cSldViewPr snapToGrid="0" snapToObjects="1">
      <p:cViewPr varScale="1">
        <p:scale>
          <a:sx n="130" d="100"/>
          <a:sy n="130" d="100"/>
        </p:scale>
        <p:origin x="5328" y="19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diagrams/colors1.xml><?xml version="1.0" encoding="utf-8"?>
<dgm:colorsDef xmlns:dgm="http://schemas.openxmlformats.org/drawingml/2006/diagram" xmlns:a="http://schemas.openxmlformats.org/drawingml/2006/main" uniqueId="urn:microsoft.com/office/officeart/2005/8/colors/accent4_3">
  <dgm:title val=""/>
  <dgm:desc val=""/>
  <dgm:catLst>
    <dgm:cat type="accent4" pri="11300"/>
  </dgm:catLst>
  <dgm:styleLbl name="node0">
    <dgm:fillClrLst meth="repeat">
      <a:schemeClr val="accent4">
        <a:shade val="80000"/>
      </a:schemeClr>
    </dgm:fillClrLst>
    <dgm:linClrLst meth="repeat">
      <a:schemeClr val="lt1"/>
    </dgm:linClrLst>
    <dgm:effectClrLst/>
    <dgm:txLinClrLst/>
    <dgm:txFillClrLst/>
    <dgm:txEffectClrLst/>
  </dgm:styleLbl>
  <dgm:styleLbl name="node1">
    <dgm:fillClrLst>
      <a:schemeClr val="accent4">
        <a:shade val="80000"/>
      </a:schemeClr>
      <a:schemeClr val="accent4">
        <a:tint val="70000"/>
      </a:schemeClr>
    </dgm:fillClrLst>
    <dgm:linClrLst meth="repeat">
      <a:schemeClr val="lt1"/>
    </dgm:linClrLst>
    <dgm:effectClrLst/>
    <dgm:txLinClrLst/>
    <dgm:txFillClrLst/>
    <dgm:txEffectClrLst/>
  </dgm:styleLbl>
  <dgm:styleLbl name="alignNode1">
    <dgm:fillClrLst>
      <a:schemeClr val="accent4">
        <a:shade val="80000"/>
      </a:schemeClr>
      <a:schemeClr val="accent4">
        <a:tint val="70000"/>
      </a:schemeClr>
    </dgm:fillClrLst>
    <dgm:linClrLst>
      <a:schemeClr val="accent4">
        <a:shade val="80000"/>
      </a:schemeClr>
      <a:schemeClr val="accent4">
        <a:tint val="70000"/>
      </a:schemeClr>
    </dgm:linClrLst>
    <dgm:effectClrLst/>
    <dgm:txLinClrLst/>
    <dgm:txFillClrLst/>
    <dgm:txEffectClrLst/>
  </dgm:styleLbl>
  <dgm:styleLbl name="lnNode1">
    <dgm:fillClrLst>
      <a:schemeClr val="accent4">
        <a:shade val="80000"/>
      </a:schemeClr>
      <a:schemeClr val="accent4">
        <a:tint val="7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tint val="70000"/>
        <a:alpha val="50000"/>
      </a:schemeClr>
    </dgm:fillClrLst>
    <dgm:linClrLst meth="repeat">
      <a:schemeClr val="lt1"/>
    </dgm:linClrLst>
    <dgm:effectClrLst/>
    <dgm:txLinClrLst/>
    <dgm:txFillClrLst/>
    <dgm:txEffectClrLst/>
  </dgm:styleLbl>
  <dgm:styleLbl name="node2">
    <dgm:fillClrLst>
      <a:schemeClr val="accent4">
        <a:tint val="99000"/>
      </a:schemeClr>
    </dgm:fillClrLst>
    <dgm:linClrLst meth="repeat">
      <a:schemeClr val="lt1"/>
    </dgm:linClrLst>
    <dgm:effectClrLst/>
    <dgm:txLinClrLst/>
    <dgm:txFillClrLst/>
    <dgm:txEffectClrLst/>
  </dgm:styleLbl>
  <dgm:styleLbl name="node3">
    <dgm:fillClrLst>
      <a:schemeClr val="accent4">
        <a:tint val="80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f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dgm:txEffectClrLst/>
  </dgm:styleLbl>
  <dgm:styleLbl name="f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b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sibTrans1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9000"/>
      </a:schemeClr>
    </dgm:fillClrLst>
    <dgm:linClrLst meth="repeat">
      <a:schemeClr val="lt1"/>
    </dgm:linClrLst>
    <dgm:effectClrLst/>
    <dgm:txLinClrLst/>
    <dgm:txFillClrLst/>
    <dgm:txEffectClrLst/>
  </dgm:styleLbl>
  <dgm:styleLbl name="asst3">
    <dgm:fillClrLst>
      <a:schemeClr val="accent4">
        <a:tint val="80000"/>
      </a:schemeClr>
    </dgm:fillClrLst>
    <dgm:linClrLst meth="repeat">
      <a:schemeClr val="lt1"/>
    </dgm:linClrLst>
    <dgm:effectClrLst/>
    <dgm:txLinClrLst/>
    <dgm:txFillClrLst/>
    <dgm:txEffectClrLst/>
  </dgm:styleLbl>
  <dgm:styleLbl name="asst4">
    <dgm:fillClrLst>
      <a:schemeClr val="accent4">
        <a:tint val="70000"/>
      </a:schemeClr>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lt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9000"/>
      </a:schemeClr>
    </dgm:fillClrLst>
    <dgm:linClrLst meth="repeat">
      <a:schemeClr val="accent4">
        <a:tint val="99000"/>
      </a:schemeClr>
    </dgm:linClrLst>
    <dgm:effectClrLst/>
    <dgm:txLinClrLst/>
    <dgm:txFillClrLst meth="repeat">
      <a:schemeClr val="tx1"/>
    </dgm:txFillClrLst>
    <dgm:txEffectClrLst/>
  </dgm:styleLbl>
  <dgm:styleLbl name="parChTrans1D3">
    <dgm:fillClrLst meth="repeat">
      <a:schemeClr val="accent4">
        <a:tint val="80000"/>
      </a:schemeClr>
    </dgm:fillClrLst>
    <dgm:linClrLst meth="repeat">
      <a:schemeClr val="accent4">
        <a:tint val="80000"/>
      </a:schemeClr>
    </dgm:linClrLst>
    <dgm:effectClrLst/>
    <dgm:txLinClrLst/>
    <dgm:txFillClrLst meth="repeat">
      <a:schemeClr val="tx1"/>
    </dgm:txFillClrLst>
    <dgm:txEffectClrLst/>
  </dgm:styleLbl>
  <dgm:styleLbl name="parChTrans1D4">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9144FE6-A30C-4DEE-B30D-0C6F4B524B2B}" type="doc">
      <dgm:prSet loTypeId="urn:microsoft.com/office/officeart/2008/layout/SquareAccentList" loCatId="list" qsTypeId="urn:microsoft.com/office/officeart/2005/8/quickstyle/simple2" qsCatId="simple" csTypeId="urn:microsoft.com/office/officeart/2005/8/colors/accent4_3" csCatId="accent4" phldr="1"/>
      <dgm:spPr/>
      <dgm:t>
        <a:bodyPr/>
        <a:lstStyle/>
        <a:p>
          <a:endParaRPr lang="es-EC"/>
        </a:p>
      </dgm:t>
    </dgm:pt>
    <dgm:pt modelId="{0D558F44-AEA6-42DB-9531-CF7630E1E957}">
      <dgm:prSet phldrT="[Texto]" custT="1"/>
      <dgm:spPr/>
      <dgm:t>
        <a:bodyPr/>
        <a:lstStyle/>
        <a:p>
          <a:r>
            <a:rPr lang="es-EC" sz="2400" b="1" dirty="0"/>
            <a:t>Informante</a:t>
          </a:r>
        </a:p>
      </dgm:t>
    </dgm:pt>
    <dgm:pt modelId="{2139B443-F65B-402B-B0A2-1A090003B176}" type="parTrans" cxnId="{4A2DD097-2654-46F5-9C4C-6CD4C4BDDD26}">
      <dgm:prSet/>
      <dgm:spPr/>
      <dgm:t>
        <a:bodyPr/>
        <a:lstStyle/>
        <a:p>
          <a:endParaRPr lang="es-EC" sz="1400"/>
        </a:p>
      </dgm:t>
    </dgm:pt>
    <dgm:pt modelId="{A32EC132-F648-4870-AC23-12347E9AA8B7}" type="sibTrans" cxnId="{4A2DD097-2654-46F5-9C4C-6CD4C4BDDD26}">
      <dgm:prSet/>
      <dgm:spPr/>
      <dgm:t>
        <a:bodyPr/>
        <a:lstStyle/>
        <a:p>
          <a:endParaRPr lang="es-EC" sz="1400"/>
        </a:p>
      </dgm:t>
    </dgm:pt>
    <dgm:pt modelId="{5144383F-9600-41DE-ACBB-BA4DD3C3E67D}">
      <dgm:prSet phldrT="[Texto]" custT="1"/>
      <dgm:spPr/>
      <dgm:t>
        <a:bodyPr/>
        <a:lstStyle/>
        <a:p>
          <a:pPr algn="just"/>
          <a:r>
            <a:rPr lang="es-EC" sz="1400" dirty="0">
              <a:solidFill>
                <a:srgbClr val="595959"/>
              </a:solidFill>
            </a:rPr>
            <a:t>Para la semana 15 no se registran inconvenientes nuevos.</a:t>
          </a:r>
        </a:p>
      </dgm:t>
    </dgm:pt>
    <dgm:pt modelId="{15048A1B-5086-4F77-9116-90817187E11C}" type="parTrans" cxnId="{7613993A-8621-49AA-8019-AA4E99BF8C5A}">
      <dgm:prSet/>
      <dgm:spPr/>
      <dgm:t>
        <a:bodyPr/>
        <a:lstStyle/>
        <a:p>
          <a:endParaRPr lang="es-EC" sz="1400"/>
        </a:p>
      </dgm:t>
    </dgm:pt>
    <dgm:pt modelId="{BE8F3CB0-FD32-4DBB-9F36-47AFCF0A1C09}" type="sibTrans" cxnId="{7613993A-8621-49AA-8019-AA4E99BF8C5A}">
      <dgm:prSet/>
      <dgm:spPr/>
      <dgm:t>
        <a:bodyPr/>
        <a:lstStyle/>
        <a:p>
          <a:endParaRPr lang="es-EC" sz="1400"/>
        </a:p>
      </dgm:t>
    </dgm:pt>
    <dgm:pt modelId="{3A59DF36-440C-4D98-A538-63952BD5AB6D}">
      <dgm:prSet phldrT="[Texto]" custT="1"/>
      <dgm:spPr/>
      <dgm:t>
        <a:bodyPr/>
        <a:lstStyle/>
        <a:p>
          <a:r>
            <a:rPr lang="es-EC" sz="2400" b="1" dirty="0"/>
            <a:t>Crítica</a:t>
          </a:r>
        </a:p>
      </dgm:t>
    </dgm:pt>
    <dgm:pt modelId="{D583369A-C2F5-4D53-BBAB-DC9AC3CF84E0}" type="parTrans" cxnId="{CB21D884-1853-4905-9466-294A16EC3924}">
      <dgm:prSet/>
      <dgm:spPr/>
      <dgm:t>
        <a:bodyPr/>
        <a:lstStyle/>
        <a:p>
          <a:endParaRPr lang="es-EC" sz="1400"/>
        </a:p>
      </dgm:t>
    </dgm:pt>
    <dgm:pt modelId="{26698DEC-59F6-4385-9C92-C46D78AD9190}" type="sibTrans" cxnId="{CB21D884-1853-4905-9466-294A16EC3924}">
      <dgm:prSet/>
      <dgm:spPr/>
      <dgm:t>
        <a:bodyPr/>
        <a:lstStyle/>
        <a:p>
          <a:endParaRPr lang="es-EC" sz="1400"/>
        </a:p>
      </dgm:t>
    </dgm:pt>
    <dgm:pt modelId="{094A2160-2A97-4E77-91ED-276770B8C725}">
      <dgm:prSet phldrT="[Texto]" custT="1"/>
      <dgm:spPr/>
      <dgm:t>
        <a:bodyPr/>
        <a:lstStyle/>
        <a:p>
          <a:pPr algn="just"/>
          <a:r>
            <a:rPr lang="es-EC" sz="1400" dirty="0">
              <a:solidFill>
                <a:srgbClr val="595959"/>
              </a:solidFill>
            </a:rPr>
            <a:t>Para la semana 15 no se tiene inconvenientes.</a:t>
          </a:r>
          <a:endParaRPr lang="es-EC" sz="1400" dirty="0"/>
        </a:p>
      </dgm:t>
    </dgm:pt>
    <dgm:pt modelId="{B75D7F64-4D81-4AED-B936-FCB9CDDF60A5}" type="parTrans" cxnId="{10C89CB9-7D41-49E6-806B-561EC039CD61}">
      <dgm:prSet/>
      <dgm:spPr/>
      <dgm:t>
        <a:bodyPr/>
        <a:lstStyle/>
        <a:p>
          <a:endParaRPr lang="es-EC" sz="1400"/>
        </a:p>
      </dgm:t>
    </dgm:pt>
    <dgm:pt modelId="{21FF4414-E01B-41CC-B7BF-F4F40672CB6A}" type="sibTrans" cxnId="{10C89CB9-7D41-49E6-806B-561EC039CD61}">
      <dgm:prSet/>
      <dgm:spPr/>
      <dgm:t>
        <a:bodyPr/>
        <a:lstStyle/>
        <a:p>
          <a:endParaRPr lang="es-EC" sz="1400"/>
        </a:p>
      </dgm:t>
    </dgm:pt>
    <dgm:pt modelId="{357BD7FB-E623-43A9-96B2-0F24FC25FE32}">
      <dgm:prSet phldrT="[Texto]" custT="1"/>
      <dgm:spPr/>
      <dgm:t>
        <a:bodyPr/>
        <a:lstStyle/>
        <a:p>
          <a:r>
            <a:rPr lang="es-EC" sz="2400" b="1" dirty="0"/>
            <a:t>Administrador</a:t>
          </a:r>
        </a:p>
      </dgm:t>
    </dgm:pt>
    <dgm:pt modelId="{EBC2089E-3B67-4743-910E-58CA4357A73E}" type="parTrans" cxnId="{073C008B-DA86-4853-AFD1-AE1729062624}">
      <dgm:prSet/>
      <dgm:spPr/>
      <dgm:t>
        <a:bodyPr/>
        <a:lstStyle/>
        <a:p>
          <a:endParaRPr lang="es-EC" sz="1400"/>
        </a:p>
      </dgm:t>
    </dgm:pt>
    <dgm:pt modelId="{50A5C008-F107-44F8-B4CC-124DC5F5AE76}" type="sibTrans" cxnId="{073C008B-DA86-4853-AFD1-AE1729062624}">
      <dgm:prSet/>
      <dgm:spPr/>
      <dgm:t>
        <a:bodyPr/>
        <a:lstStyle/>
        <a:p>
          <a:endParaRPr lang="es-EC" sz="1400"/>
        </a:p>
      </dgm:t>
    </dgm:pt>
    <dgm:pt modelId="{777BF60B-0E37-41C4-B614-C29BE4A6A30E}">
      <dgm:prSet phldrT="[Texto]" custT="1"/>
      <dgm:spPr/>
      <dgm:t>
        <a:bodyPr/>
        <a:lstStyle/>
        <a:p>
          <a:pPr algn="just"/>
          <a:r>
            <a:rPr lang="es-EC" sz="1400" dirty="0">
              <a:solidFill>
                <a:srgbClr val="595959"/>
              </a:solidFill>
            </a:rPr>
            <a:t>No se registró inconvenientes.</a:t>
          </a:r>
          <a:endParaRPr lang="es-EC" sz="1400" dirty="0"/>
        </a:p>
      </dgm:t>
    </dgm:pt>
    <dgm:pt modelId="{80DDAAEC-DE2D-4DEE-B2AC-A71248BFB2F4}" type="parTrans" cxnId="{505E1B3C-DF6A-4238-9D4B-3787CCE8E429}">
      <dgm:prSet/>
      <dgm:spPr/>
      <dgm:t>
        <a:bodyPr/>
        <a:lstStyle/>
        <a:p>
          <a:endParaRPr lang="es-EC" sz="1400"/>
        </a:p>
      </dgm:t>
    </dgm:pt>
    <dgm:pt modelId="{BBBC8B60-B8EB-4B97-9A00-D2700A7F023F}" type="sibTrans" cxnId="{505E1B3C-DF6A-4238-9D4B-3787CCE8E429}">
      <dgm:prSet/>
      <dgm:spPr/>
      <dgm:t>
        <a:bodyPr/>
        <a:lstStyle/>
        <a:p>
          <a:endParaRPr lang="es-EC" sz="1400"/>
        </a:p>
      </dgm:t>
    </dgm:pt>
    <dgm:pt modelId="{C4820210-A628-4F99-A34F-FCECD24BF6AF}" type="pres">
      <dgm:prSet presAssocID="{49144FE6-A30C-4DEE-B30D-0C6F4B524B2B}" presName="layout" presStyleCnt="0">
        <dgm:presLayoutVars>
          <dgm:chMax/>
          <dgm:chPref/>
          <dgm:dir/>
          <dgm:resizeHandles/>
        </dgm:presLayoutVars>
      </dgm:prSet>
      <dgm:spPr/>
    </dgm:pt>
    <dgm:pt modelId="{D8D01D9F-A268-4378-863F-87BA949892A3}" type="pres">
      <dgm:prSet presAssocID="{0D558F44-AEA6-42DB-9531-CF7630E1E957}" presName="root" presStyleCnt="0">
        <dgm:presLayoutVars>
          <dgm:chMax/>
          <dgm:chPref/>
        </dgm:presLayoutVars>
      </dgm:prSet>
      <dgm:spPr/>
    </dgm:pt>
    <dgm:pt modelId="{E4B86523-1901-4DFA-91CE-BE93F5E12FA8}" type="pres">
      <dgm:prSet presAssocID="{0D558F44-AEA6-42DB-9531-CF7630E1E957}" presName="rootComposite" presStyleCnt="0">
        <dgm:presLayoutVars/>
      </dgm:prSet>
      <dgm:spPr/>
    </dgm:pt>
    <dgm:pt modelId="{BBF8E57D-03DC-44C9-BF72-F4E48E1049AB}" type="pres">
      <dgm:prSet presAssocID="{0D558F44-AEA6-42DB-9531-CF7630E1E957}" presName="ParentAccent" presStyleLbl="alignNode1" presStyleIdx="0" presStyleCnt="3"/>
      <dgm:spPr/>
    </dgm:pt>
    <dgm:pt modelId="{61D2A0AB-6452-4412-A4A9-41FF835298AB}" type="pres">
      <dgm:prSet presAssocID="{0D558F44-AEA6-42DB-9531-CF7630E1E957}" presName="ParentSmallAccent" presStyleLbl="fgAcc1" presStyleIdx="0" presStyleCnt="3"/>
      <dgm:spPr/>
    </dgm:pt>
    <dgm:pt modelId="{BECC3DBA-E243-488C-A623-C76F6E2B46C1}" type="pres">
      <dgm:prSet presAssocID="{0D558F44-AEA6-42DB-9531-CF7630E1E957}" presName="Parent" presStyleLbl="revTx" presStyleIdx="0" presStyleCnt="6">
        <dgm:presLayoutVars>
          <dgm:chMax/>
          <dgm:chPref val="4"/>
          <dgm:bulletEnabled val="1"/>
        </dgm:presLayoutVars>
      </dgm:prSet>
      <dgm:spPr/>
    </dgm:pt>
    <dgm:pt modelId="{B4CF4C98-BE1B-416C-AFC8-4791B80A7BCA}" type="pres">
      <dgm:prSet presAssocID="{0D558F44-AEA6-42DB-9531-CF7630E1E957}" presName="childShape" presStyleCnt="0">
        <dgm:presLayoutVars>
          <dgm:chMax val="0"/>
          <dgm:chPref val="0"/>
        </dgm:presLayoutVars>
      </dgm:prSet>
      <dgm:spPr/>
    </dgm:pt>
    <dgm:pt modelId="{BE1D1E69-8C37-409C-8CFD-568B21722AD1}" type="pres">
      <dgm:prSet presAssocID="{5144383F-9600-41DE-ACBB-BA4DD3C3E67D}" presName="childComposite" presStyleCnt="0">
        <dgm:presLayoutVars>
          <dgm:chMax val="0"/>
          <dgm:chPref val="0"/>
        </dgm:presLayoutVars>
      </dgm:prSet>
      <dgm:spPr/>
    </dgm:pt>
    <dgm:pt modelId="{DE6DD8E0-331D-45AD-9EAC-ED931C35B27D}" type="pres">
      <dgm:prSet presAssocID="{5144383F-9600-41DE-ACBB-BA4DD3C3E67D}" presName="ChildAccent" presStyleLbl="solidFgAcc1" presStyleIdx="0" presStyleCnt="3" custLinFactNeighborY="59631"/>
      <dgm:spPr/>
    </dgm:pt>
    <dgm:pt modelId="{03EE7D71-384E-4B0D-B0BB-65EB04ABBB1B}" type="pres">
      <dgm:prSet presAssocID="{5144383F-9600-41DE-ACBB-BA4DD3C3E67D}" presName="Child" presStyleLbl="revTx" presStyleIdx="1" presStyleCnt="6" custScaleY="313582" custLinFactNeighborY="29412">
        <dgm:presLayoutVars>
          <dgm:chMax val="0"/>
          <dgm:chPref val="0"/>
          <dgm:bulletEnabled val="1"/>
        </dgm:presLayoutVars>
      </dgm:prSet>
      <dgm:spPr/>
    </dgm:pt>
    <dgm:pt modelId="{4F1D8C0A-80A4-449B-BBF8-5487A6F7A640}" type="pres">
      <dgm:prSet presAssocID="{3A59DF36-440C-4D98-A538-63952BD5AB6D}" presName="root" presStyleCnt="0">
        <dgm:presLayoutVars>
          <dgm:chMax/>
          <dgm:chPref/>
        </dgm:presLayoutVars>
      </dgm:prSet>
      <dgm:spPr/>
    </dgm:pt>
    <dgm:pt modelId="{AC4756DF-A1E3-42E5-8B04-0B0CF31C51DE}" type="pres">
      <dgm:prSet presAssocID="{3A59DF36-440C-4D98-A538-63952BD5AB6D}" presName="rootComposite" presStyleCnt="0">
        <dgm:presLayoutVars/>
      </dgm:prSet>
      <dgm:spPr/>
    </dgm:pt>
    <dgm:pt modelId="{C5585F37-A516-4E9D-877E-2EBE956A88EC}" type="pres">
      <dgm:prSet presAssocID="{3A59DF36-440C-4D98-A538-63952BD5AB6D}" presName="ParentAccent" presStyleLbl="alignNode1" presStyleIdx="1" presStyleCnt="3"/>
      <dgm:spPr/>
    </dgm:pt>
    <dgm:pt modelId="{3D7A2479-A9AB-4C55-9823-F2FFB7C546E1}" type="pres">
      <dgm:prSet presAssocID="{3A59DF36-440C-4D98-A538-63952BD5AB6D}" presName="ParentSmallAccent" presStyleLbl="fgAcc1" presStyleIdx="1" presStyleCnt="3"/>
      <dgm:spPr/>
    </dgm:pt>
    <dgm:pt modelId="{71A2ECA2-F240-4E33-A549-1782E30091AA}" type="pres">
      <dgm:prSet presAssocID="{3A59DF36-440C-4D98-A538-63952BD5AB6D}" presName="Parent" presStyleLbl="revTx" presStyleIdx="2" presStyleCnt="6">
        <dgm:presLayoutVars>
          <dgm:chMax/>
          <dgm:chPref val="4"/>
          <dgm:bulletEnabled val="1"/>
        </dgm:presLayoutVars>
      </dgm:prSet>
      <dgm:spPr/>
    </dgm:pt>
    <dgm:pt modelId="{4C4E5260-268B-487C-91F6-7B1D2E9B0D53}" type="pres">
      <dgm:prSet presAssocID="{3A59DF36-440C-4D98-A538-63952BD5AB6D}" presName="childShape" presStyleCnt="0">
        <dgm:presLayoutVars>
          <dgm:chMax val="0"/>
          <dgm:chPref val="0"/>
        </dgm:presLayoutVars>
      </dgm:prSet>
      <dgm:spPr/>
    </dgm:pt>
    <dgm:pt modelId="{41A15D32-7B1B-4AFF-877C-7052C70089BE}" type="pres">
      <dgm:prSet presAssocID="{094A2160-2A97-4E77-91ED-276770B8C725}" presName="childComposite" presStyleCnt="0">
        <dgm:presLayoutVars>
          <dgm:chMax val="0"/>
          <dgm:chPref val="0"/>
        </dgm:presLayoutVars>
      </dgm:prSet>
      <dgm:spPr/>
    </dgm:pt>
    <dgm:pt modelId="{B69D2AFD-A5D7-4C39-A491-2A8756B5BF55}" type="pres">
      <dgm:prSet presAssocID="{094A2160-2A97-4E77-91ED-276770B8C725}" presName="ChildAccent" presStyleLbl="solidFgAcc1" presStyleIdx="1" presStyleCnt="3" custLinFactNeighborX="0" custLinFactNeighborY="13852"/>
      <dgm:spPr/>
    </dgm:pt>
    <dgm:pt modelId="{52DD963A-FE0B-4F1F-A6A5-C6676DA413FD}" type="pres">
      <dgm:prSet presAssocID="{094A2160-2A97-4E77-91ED-276770B8C725}" presName="Child" presStyleLbl="revTx" presStyleIdx="3" presStyleCnt="6" custScaleY="241723" custLinFactNeighborX="1518" custLinFactNeighborY="8467">
        <dgm:presLayoutVars>
          <dgm:chMax val="0"/>
          <dgm:chPref val="0"/>
          <dgm:bulletEnabled val="1"/>
        </dgm:presLayoutVars>
      </dgm:prSet>
      <dgm:spPr/>
    </dgm:pt>
    <dgm:pt modelId="{AB9576DF-7271-4806-A1C0-71D5716C342C}" type="pres">
      <dgm:prSet presAssocID="{357BD7FB-E623-43A9-96B2-0F24FC25FE32}" presName="root" presStyleCnt="0">
        <dgm:presLayoutVars>
          <dgm:chMax/>
          <dgm:chPref/>
        </dgm:presLayoutVars>
      </dgm:prSet>
      <dgm:spPr/>
    </dgm:pt>
    <dgm:pt modelId="{210F76DB-FEDD-405C-810C-634C99EB39FD}" type="pres">
      <dgm:prSet presAssocID="{357BD7FB-E623-43A9-96B2-0F24FC25FE32}" presName="rootComposite" presStyleCnt="0">
        <dgm:presLayoutVars/>
      </dgm:prSet>
      <dgm:spPr/>
    </dgm:pt>
    <dgm:pt modelId="{3181F68C-EDC2-45E1-BC40-E418F555B5FB}" type="pres">
      <dgm:prSet presAssocID="{357BD7FB-E623-43A9-96B2-0F24FC25FE32}" presName="ParentAccent" presStyleLbl="alignNode1" presStyleIdx="2" presStyleCnt="3"/>
      <dgm:spPr/>
    </dgm:pt>
    <dgm:pt modelId="{FFA60734-79A2-4FF9-9A0C-10640AD18F1A}" type="pres">
      <dgm:prSet presAssocID="{357BD7FB-E623-43A9-96B2-0F24FC25FE32}" presName="ParentSmallAccent" presStyleLbl="fgAcc1" presStyleIdx="2" presStyleCnt="3"/>
      <dgm:spPr/>
    </dgm:pt>
    <dgm:pt modelId="{24786BAB-4318-4AF1-B40A-EB771E1CA935}" type="pres">
      <dgm:prSet presAssocID="{357BD7FB-E623-43A9-96B2-0F24FC25FE32}" presName="Parent" presStyleLbl="revTx" presStyleIdx="4" presStyleCnt="6">
        <dgm:presLayoutVars>
          <dgm:chMax/>
          <dgm:chPref val="4"/>
          <dgm:bulletEnabled val="1"/>
        </dgm:presLayoutVars>
      </dgm:prSet>
      <dgm:spPr/>
    </dgm:pt>
    <dgm:pt modelId="{704C70A1-753B-451E-82CE-4C5BB41F1935}" type="pres">
      <dgm:prSet presAssocID="{357BD7FB-E623-43A9-96B2-0F24FC25FE32}" presName="childShape" presStyleCnt="0">
        <dgm:presLayoutVars>
          <dgm:chMax val="0"/>
          <dgm:chPref val="0"/>
        </dgm:presLayoutVars>
      </dgm:prSet>
      <dgm:spPr/>
    </dgm:pt>
    <dgm:pt modelId="{20272D87-20F8-4148-868B-6E565C3F9C3D}" type="pres">
      <dgm:prSet presAssocID="{777BF60B-0E37-41C4-B614-C29BE4A6A30E}" presName="childComposite" presStyleCnt="0">
        <dgm:presLayoutVars>
          <dgm:chMax val="0"/>
          <dgm:chPref val="0"/>
        </dgm:presLayoutVars>
      </dgm:prSet>
      <dgm:spPr/>
    </dgm:pt>
    <dgm:pt modelId="{176E31B2-15B7-4C36-B283-4C211B31CD2A}" type="pres">
      <dgm:prSet presAssocID="{777BF60B-0E37-41C4-B614-C29BE4A6A30E}" presName="ChildAccent" presStyleLbl="solidFgAcc1" presStyleIdx="2" presStyleCnt="3" custLinFactNeighborX="0" custLinFactNeighborY="4930"/>
      <dgm:spPr/>
    </dgm:pt>
    <dgm:pt modelId="{4C3170FD-5B7D-48BB-8D5D-7EDF71B67AB7}" type="pres">
      <dgm:prSet presAssocID="{777BF60B-0E37-41C4-B614-C29BE4A6A30E}" presName="Child" presStyleLbl="revTx" presStyleIdx="5" presStyleCnt="6" custScaleY="207948" custLinFactNeighborX="146" custLinFactNeighborY="12198">
        <dgm:presLayoutVars>
          <dgm:chMax val="0"/>
          <dgm:chPref val="0"/>
          <dgm:bulletEnabled val="1"/>
        </dgm:presLayoutVars>
      </dgm:prSet>
      <dgm:spPr/>
    </dgm:pt>
  </dgm:ptLst>
  <dgm:cxnLst>
    <dgm:cxn modelId="{D999F821-EC86-4B3C-A9CF-C8B95DEBD7B4}" type="presOf" srcId="{094A2160-2A97-4E77-91ED-276770B8C725}" destId="{52DD963A-FE0B-4F1F-A6A5-C6676DA413FD}" srcOrd="0" destOrd="0" presId="urn:microsoft.com/office/officeart/2008/layout/SquareAccentList"/>
    <dgm:cxn modelId="{7613993A-8621-49AA-8019-AA4E99BF8C5A}" srcId="{0D558F44-AEA6-42DB-9531-CF7630E1E957}" destId="{5144383F-9600-41DE-ACBB-BA4DD3C3E67D}" srcOrd="0" destOrd="0" parTransId="{15048A1B-5086-4F77-9116-90817187E11C}" sibTransId="{BE8F3CB0-FD32-4DBB-9F36-47AFCF0A1C09}"/>
    <dgm:cxn modelId="{505E1B3C-DF6A-4238-9D4B-3787CCE8E429}" srcId="{357BD7FB-E623-43A9-96B2-0F24FC25FE32}" destId="{777BF60B-0E37-41C4-B614-C29BE4A6A30E}" srcOrd="0" destOrd="0" parTransId="{80DDAAEC-DE2D-4DEE-B2AC-A71248BFB2F4}" sibTransId="{BBBC8B60-B8EB-4B97-9A00-D2700A7F023F}"/>
    <dgm:cxn modelId="{C6FD574B-D925-4FD4-9C39-14E280975E88}" type="presOf" srcId="{777BF60B-0E37-41C4-B614-C29BE4A6A30E}" destId="{4C3170FD-5B7D-48BB-8D5D-7EDF71B67AB7}" srcOrd="0" destOrd="0" presId="urn:microsoft.com/office/officeart/2008/layout/SquareAccentList"/>
    <dgm:cxn modelId="{2AD12881-7BCD-4477-84B1-25166D914301}" type="presOf" srcId="{357BD7FB-E623-43A9-96B2-0F24FC25FE32}" destId="{24786BAB-4318-4AF1-B40A-EB771E1CA935}" srcOrd="0" destOrd="0" presId="urn:microsoft.com/office/officeart/2008/layout/SquareAccentList"/>
    <dgm:cxn modelId="{CB21D884-1853-4905-9466-294A16EC3924}" srcId="{49144FE6-A30C-4DEE-B30D-0C6F4B524B2B}" destId="{3A59DF36-440C-4D98-A538-63952BD5AB6D}" srcOrd="1" destOrd="0" parTransId="{D583369A-C2F5-4D53-BBAB-DC9AC3CF84E0}" sibTransId="{26698DEC-59F6-4385-9C92-C46D78AD9190}"/>
    <dgm:cxn modelId="{073C008B-DA86-4853-AFD1-AE1729062624}" srcId="{49144FE6-A30C-4DEE-B30D-0C6F4B524B2B}" destId="{357BD7FB-E623-43A9-96B2-0F24FC25FE32}" srcOrd="2" destOrd="0" parTransId="{EBC2089E-3B67-4743-910E-58CA4357A73E}" sibTransId="{50A5C008-F107-44F8-B4CC-124DC5F5AE76}"/>
    <dgm:cxn modelId="{4A2DD097-2654-46F5-9C4C-6CD4C4BDDD26}" srcId="{49144FE6-A30C-4DEE-B30D-0C6F4B524B2B}" destId="{0D558F44-AEA6-42DB-9531-CF7630E1E957}" srcOrd="0" destOrd="0" parTransId="{2139B443-F65B-402B-B0A2-1A090003B176}" sibTransId="{A32EC132-F648-4870-AC23-12347E9AA8B7}"/>
    <dgm:cxn modelId="{B63B639F-0243-48BC-8475-9E1107A32E56}" type="presOf" srcId="{49144FE6-A30C-4DEE-B30D-0C6F4B524B2B}" destId="{C4820210-A628-4F99-A34F-FCECD24BF6AF}" srcOrd="0" destOrd="0" presId="urn:microsoft.com/office/officeart/2008/layout/SquareAccentList"/>
    <dgm:cxn modelId="{C5D113A8-7EF5-4F7D-B9F0-57C33ED63076}" type="presOf" srcId="{3A59DF36-440C-4D98-A538-63952BD5AB6D}" destId="{71A2ECA2-F240-4E33-A549-1782E30091AA}" srcOrd="0" destOrd="0" presId="urn:microsoft.com/office/officeart/2008/layout/SquareAccentList"/>
    <dgm:cxn modelId="{10C89CB9-7D41-49E6-806B-561EC039CD61}" srcId="{3A59DF36-440C-4D98-A538-63952BD5AB6D}" destId="{094A2160-2A97-4E77-91ED-276770B8C725}" srcOrd="0" destOrd="0" parTransId="{B75D7F64-4D81-4AED-B936-FCB9CDDF60A5}" sibTransId="{21FF4414-E01B-41CC-B7BF-F4F40672CB6A}"/>
    <dgm:cxn modelId="{F98147E7-5C99-4550-9D81-EB8F013501AC}" type="presOf" srcId="{5144383F-9600-41DE-ACBB-BA4DD3C3E67D}" destId="{03EE7D71-384E-4B0D-B0BB-65EB04ABBB1B}" srcOrd="0" destOrd="0" presId="urn:microsoft.com/office/officeart/2008/layout/SquareAccentList"/>
    <dgm:cxn modelId="{927A69FA-8FAD-4D1D-B312-78C152AF9955}" type="presOf" srcId="{0D558F44-AEA6-42DB-9531-CF7630E1E957}" destId="{BECC3DBA-E243-488C-A623-C76F6E2B46C1}" srcOrd="0" destOrd="0" presId="urn:microsoft.com/office/officeart/2008/layout/SquareAccentList"/>
    <dgm:cxn modelId="{FA9EA547-6197-45C7-B44A-8BCD34165D95}" type="presParOf" srcId="{C4820210-A628-4F99-A34F-FCECD24BF6AF}" destId="{D8D01D9F-A268-4378-863F-87BA949892A3}" srcOrd="0" destOrd="0" presId="urn:microsoft.com/office/officeart/2008/layout/SquareAccentList"/>
    <dgm:cxn modelId="{2F98D884-114F-43E3-AD6B-87E5C8D9E097}" type="presParOf" srcId="{D8D01D9F-A268-4378-863F-87BA949892A3}" destId="{E4B86523-1901-4DFA-91CE-BE93F5E12FA8}" srcOrd="0" destOrd="0" presId="urn:microsoft.com/office/officeart/2008/layout/SquareAccentList"/>
    <dgm:cxn modelId="{40C697B0-E081-4E13-AD26-A8A4D18CE26F}" type="presParOf" srcId="{E4B86523-1901-4DFA-91CE-BE93F5E12FA8}" destId="{BBF8E57D-03DC-44C9-BF72-F4E48E1049AB}" srcOrd="0" destOrd="0" presId="urn:microsoft.com/office/officeart/2008/layout/SquareAccentList"/>
    <dgm:cxn modelId="{F4A951F0-1FC8-4AC4-8AA8-318ED631CA76}" type="presParOf" srcId="{E4B86523-1901-4DFA-91CE-BE93F5E12FA8}" destId="{61D2A0AB-6452-4412-A4A9-41FF835298AB}" srcOrd="1" destOrd="0" presId="urn:microsoft.com/office/officeart/2008/layout/SquareAccentList"/>
    <dgm:cxn modelId="{F16FA979-691A-40AC-8FFD-85765DAFBF34}" type="presParOf" srcId="{E4B86523-1901-4DFA-91CE-BE93F5E12FA8}" destId="{BECC3DBA-E243-488C-A623-C76F6E2B46C1}" srcOrd="2" destOrd="0" presId="urn:microsoft.com/office/officeart/2008/layout/SquareAccentList"/>
    <dgm:cxn modelId="{3FAA42CC-6AB0-46DC-8AA3-49686D38E4BC}" type="presParOf" srcId="{D8D01D9F-A268-4378-863F-87BA949892A3}" destId="{B4CF4C98-BE1B-416C-AFC8-4791B80A7BCA}" srcOrd="1" destOrd="0" presId="urn:microsoft.com/office/officeart/2008/layout/SquareAccentList"/>
    <dgm:cxn modelId="{04C27990-FA5F-49A1-AE22-F4761E3C05C2}" type="presParOf" srcId="{B4CF4C98-BE1B-416C-AFC8-4791B80A7BCA}" destId="{BE1D1E69-8C37-409C-8CFD-568B21722AD1}" srcOrd="0" destOrd="0" presId="urn:microsoft.com/office/officeart/2008/layout/SquareAccentList"/>
    <dgm:cxn modelId="{C94DFF20-593D-43D2-B6AF-894C7231E128}" type="presParOf" srcId="{BE1D1E69-8C37-409C-8CFD-568B21722AD1}" destId="{DE6DD8E0-331D-45AD-9EAC-ED931C35B27D}" srcOrd="0" destOrd="0" presId="urn:microsoft.com/office/officeart/2008/layout/SquareAccentList"/>
    <dgm:cxn modelId="{381CB7D5-9634-49C2-9CEA-C89A20A4C312}" type="presParOf" srcId="{BE1D1E69-8C37-409C-8CFD-568B21722AD1}" destId="{03EE7D71-384E-4B0D-B0BB-65EB04ABBB1B}" srcOrd="1" destOrd="0" presId="urn:microsoft.com/office/officeart/2008/layout/SquareAccentList"/>
    <dgm:cxn modelId="{13FD21BE-0075-4F38-A4D2-73ECFF1CB810}" type="presParOf" srcId="{C4820210-A628-4F99-A34F-FCECD24BF6AF}" destId="{4F1D8C0A-80A4-449B-BBF8-5487A6F7A640}" srcOrd="1" destOrd="0" presId="urn:microsoft.com/office/officeart/2008/layout/SquareAccentList"/>
    <dgm:cxn modelId="{46392CCF-EF4B-44BE-ADF2-D9F129F182AD}" type="presParOf" srcId="{4F1D8C0A-80A4-449B-BBF8-5487A6F7A640}" destId="{AC4756DF-A1E3-42E5-8B04-0B0CF31C51DE}" srcOrd="0" destOrd="0" presId="urn:microsoft.com/office/officeart/2008/layout/SquareAccentList"/>
    <dgm:cxn modelId="{DE70B0B4-26C0-463F-9AA5-016085302341}" type="presParOf" srcId="{AC4756DF-A1E3-42E5-8B04-0B0CF31C51DE}" destId="{C5585F37-A516-4E9D-877E-2EBE956A88EC}" srcOrd="0" destOrd="0" presId="urn:microsoft.com/office/officeart/2008/layout/SquareAccentList"/>
    <dgm:cxn modelId="{B08488A6-588A-4D06-A82E-6DB966A53F49}" type="presParOf" srcId="{AC4756DF-A1E3-42E5-8B04-0B0CF31C51DE}" destId="{3D7A2479-A9AB-4C55-9823-F2FFB7C546E1}" srcOrd="1" destOrd="0" presId="urn:microsoft.com/office/officeart/2008/layout/SquareAccentList"/>
    <dgm:cxn modelId="{90DFBDF1-51A4-4920-B42E-F062DB8621D6}" type="presParOf" srcId="{AC4756DF-A1E3-42E5-8B04-0B0CF31C51DE}" destId="{71A2ECA2-F240-4E33-A549-1782E30091AA}" srcOrd="2" destOrd="0" presId="urn:microsoft.com/office/officeart/2008/layout/SquareAccentList"/>
    <dgm:cxn modelId="{1833BEBF-83A3-4CC6-A5F9-A7559C461F1F}" type="presParOf" srcId="{4F1D8C0A-80A4-449B-BBF8-5487A6F7A640}" destId="{4C4E5260-268B-487C-91F6-7B1D2E9B0D53}" srcOrd="1" destOrd="0" presId="urn:microsoft.com/office/officeart/2008/layout/SquareAccentList"/>
    <dgm:cxn modelId="{FF21BD47-07A2-4491-84D9-21912A49817A}" type="presParOf" srcId="{4C4E5260-268B-487C-91F6-7B1D2E9B0D53}" destId="{41A15D32-7B1B-4AFF-877C-7052C70089BE}" srcOrd="0" destOrd="0" presId="urn:microsoft.com/office/officeart/2008/layout/SquareAccentList"/>
    <dgm:cxn modelId="{1F32A7BA-4937-4DB6-A0B8-8AAF63CD5A3B}" type="presParOf" srcId="{41A15D32-7B1B-4AFF-877C-7052C70089BE}" destId="{B69D2AFD-A5D7-4C39-A491-2A8756B5BF55}" srcOrd="0" destOrd="0" presId="urn:microsoft.com/office/officeart/2008/layout/SquareAccentList"/>
    <dgm:cxn modelId="{EEC40846-C06D-455E-BD04-1ED54553B38D}" type="presParOf" srcId="{41A15D32-7B1B-4AFF-877C-7052C70089BE}" destId="{52DD963A-FE0B-4F1F-A6A5-C6676DA413FD}" srcOrd="1" destOrd="0" presId="urn:microsoft.com/office/officeart/2008/layout/SquareAccentList"/>
    <dgm:cxn modelId="{84669424-48F1-4D63-9CD3-D06C4E5C97EB}" type="presParOf" srcId="{C4820210-A628-4F99-A34F-FCECD24BF6AF}" destId="{AB9576DF-7271-4806-A1C0-71D5716C342C}" srcOrd="2" destOrd="0" presId="urn:microsoft.com/office/officeart/2008/layout/SquareAccentList"/>
    <dgm:cxn modelId="{340A562C-0DB9-4B05-89CA-5BED404C451E}" type="presParOf" srcId="{AB9576DF-7271-4806-A1C0-71D5716C342C}" destId="{210F76DB-FEDD-405C-810C-634C99EB39FD}" srcOrd="0" destOrd="0" presId="urn:microsoft.com/office/officeart/2008/layout/SquareAccentList"/>
    <dgm:cxn modelId="{4B24E1C4-A16C-4F9F-AE42-A5CD1A49B246}" type="presParOf" srcId="{210F76DB-FEDD-405C-810C-634C99EB39FD}" destId="{3181F68C-EDC2-45E1-BC40-E418F555B5FB}" srcOrd="0" destOrd="0" presId="urn:microsoft.com/office/officeart/2008/layout/SquareAccentList"/>
    <dgm:cxn modelId="{98FA89D3-9611-4057-A568-FBF70726B717}" type="presParOf" srcId="{210F76DB-FEDD-405C-810C-634C99EB39FD}" destId="{FFA60734-79A2-4FF9-9A0C-10640AD18F1A}" srcOrd="1" destOrd="0" presId="urn:microsoft.com/office/officeart/2008/layout/SquareAccentList"/>
    <dgm:cxn modelId="{3B6138E3-6E09-4AB2-8C0B-849C81CE4040}" type="presParOf" srcId="{210F76DB-FEDD-405C-810C-634C99EB39FD}" destId="{24786BAB-4318-4AF1-B40A-EB771E1CA935}" srcOrd="2" destOrd="0" presId="urn:microsoft.com/office/officeart/2008/layout/SquareAccentList"/>
    <dgm:cxn modelId="{D29F97B5-8E94-44BA-AE07-D14F56922DAB}" type="presParOf" srcId="{AB9576DF-7271-4806-A1C0-71D5716C342C}" destId="{704C70A1-753B-451E-82CE-4C5BB41F1935}" srcOrd="1" destOrd="0" presId="urn:microsoft.com/office/officeart/2008/layout/SquareAccentList"/>
    <dgm:cxn modelId="{7A1B9756-CA56-448D-8400-14D8F8E061BD}" type="presParOf" srcId="{704C70A1-753B-451E-82CE-4C5BB41F1935}" destId="{20272D87-20F8-4148-868B-6E565C3F9C3D}" srcOrd="0" destOrd="0" presId="urn:microsoft.com/office/officeart/2008/layout/SquareAccentList"/>
    <dgm:cxn modelId="{407D85ED-8421-482A-A24C-46623CB6C4C9}" type="presParOf" srcId="{20272D87-20F8-4148-868B-6E565C3F9C3D}" destId="{176E31B2-15B7-4C36-B283-4C211B31CD2A}" srcOrd="0" destOrd="0" presId="urn:microsoft.com/office/officeart/2008/layout/SquareAccentList"/>
    <dgm:cxn modelId="{7AAD6EF6-D1B3-4F9A-91C5-4846A47E2022}" type="presParOf" srcId="{20272D87-20F8-4148-868B-6E565C3F9C3D}" destId="{4C3170FD-5B7D-48BB-8D5D-7EDF71B67AB7}" srcOrd="1" destOrd="0" presId="urn:microsoft.com/office/officeart/2008/layout/Square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BF8E57D-03DC-44C9-BF72-F4E48E1049AB}">
      <dsp:nvSpPr>
        <dsp:cNvPr id="0" name=""/>
        <dsp:cNvSpPr/>
      </dsp:nvSpPr>
      <dsp:spPr>
        <a:xfrm>
          <a:off x="4935" y="768530"/>
          <a:ext cx="3636402" cy="427812"/>
        </a:xfrm>
        <a:prstGeom prst="rect">
          <a:avLst/>
        </a:prstGeom>
        <a:solidFill>
          <a:schemeClr val="accent4">
            <a:shade val="80000"/>
            <a:hueOff val="0"/>
            <a:satOff val="0"/>
            <a:lumOff val="0"/>
            <a:alphaOff val="0"/>
          </a:schemeClr>
        </a:solid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61D2A0AB-6452-4412-A4A9-41FF835298AB}">
      <dsp:nvSpPr>
        <dsp:cNvPr id="0" name=""/>
        <dsp:cNvSpPr/>
      </dsp:nvSpPr>
      <dsp:spPr>
        <a:xfrm>
          <a:off x="4935" y="929199"/>
          <a:ext cx="267143" cy="267143"/>
        </a:xfrm>
        <a:prstGeom prst="rect">
          <a:avLst/>
        </a:prstGeom>
        <a:solidFill>
          <a:schemeClr val="lt1">
            <a:alpha val="90000"/>
            <a:hueOff val="0"/>
            <a:satOff val="0"/>
            <a:lumOff val="0"/>
            <a:alphaOff val="0"/>
          </a:schemeClr>
        </a:solid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ECC3DBA-E243-488C-A623-C76F6E2B46C1}">
      <dsp:nvSpPr>
        <dsp:cNvPr id="0" name=""/>
        <dsp:cNvSpPr/>
      </dsp:nvSpPr>
      <dsp:spPr>
        <a:xfrm>
          <a:off x="4935" y="0"/>
          <a:ext cx="3636402" cy="7685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30480" rIns="45720" bIns="30480" numCol="1" spcCol="1270" anchor="ctr" anchorCtr="0">
          <a:noAutofit/>
        </a:bodyPr>
        <a:lstStyle/>
        <a:p>
          <a:pPr marL="0" lvl="0" indent="0" algn="l" defTabSz="1066800">
            <a:lnSpc>
              <a:spcPct val="90000"/>
            </a:lnSpc>
            <a:spcBef>
              <a:spcPct val="0"/>
            </a:spcBef>
            <a:spcAft>
              <a:spcPct val="35000"/>
            </a:spcAft>
            <a:buNone/>
          </a:pPr>
          <a:r>
            <a:rPr lang="es-EC" sz="2400" b="1" kern="1200" dirty="0"/>
            <a:t>Informante</a:t>
          </a:r>
        </a:p>
      </dsp:txBody>
      <dsp:txXfrm>
        <a:off x="4935" y="0"/>
        <a:ext cx="3636402" cy="768530"/>
      </dsp:txXfrm>
    </dsp:sp>
    <dsp:sp modelId="{DE6DD8E0-331D-45AD-9EAC-ED931C35B27D}">
      <dsp:nvSpPr>
        <dsp:cNvPr id="0" name=""/>
        <dsp:cNvSpPr/>
      </dsp:nvSpPr>
      <dsp:spPr>
        <a:xfrm>
          <a:off x="4935" y="2376181"/>
          <a:ext cx="267136" cy="267136"/>
        </a:xfrm>
        <a:prstGeom prst="rect">
          <a:avLst/>
        </a:prstGeom>
        <a:solidFill>
          <a:schemeClr val="lt1">
            <a:hueOff val="0"/>
            <a:satOff val="0"/>
            <a:lumOff val="0"/>
            <a:alphaOff val="0"/>
          </a:schemeClr>
        </a:solid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3EE7D71-384E-4B0D-B0BB-65EB04ABBB1B}">
      <dsp:nvSpPr>
        <dsp:cNvPr id="0" name=""/>
        <dsp:cNvSpPr/>
      </dsp:nvSpPr>
      <dsp:spPr>
        <a:xfrm>
          <a:off x="259483" y="1557269"/>
          <a:ext cx="3381854" cy="195266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ctr" anchorCtr="0">
          <a:noAutofit/>
        </a:bodyPr>
        <a:lstStyle/>
        <a:p>
          <a:pPr marL="0" lvl="0" indent="0" algn="just" defTabSz="622300">
            <a:lnSpc>
              <a:spcPct val="90000"/>
            </a:lnSpc>
            <a:spcBef>
              <a:spcPct val="0"/>
            </a:spcBef>
            <a:spcAft>
              <a:spcPct val="35000"/>
            </a:spcAft>
            <a:buNone/>
          </a:pPr>
          <a:r>
            <a:rPr lang="es-EC" sz="1400" kern="1200" dirty="0">
              <a:solidFill>
                <a:srgbClr val="595959"/>
              </a:solidFill>
            </a:rPr>
            <a:t>Para la semana 15 no se registran inconvenientes nuevos.</a:t>
          </a:r>
        </a:p>
      </dsp:txBody>
      <dsp:txXfrm>
        <a:off x="259483" y="1557269"/>
        <a:ext cx="3381854" cy="1952663"/>
      </dsp:txXfrm>
    </dsp:sp>
    <dsp:sp modelId="{C5585F37-A516-4E9D-877E-2EBE956A88EC}">
      <dsp:nvSpPr>
        <dsp:cNvPr id="0" name=""/>
        <dsp:cNvSpPr/>
      </dsp:nvSpPr>
      <dsp:spPr>
        <a:xfrm>
          <a:off x="3823157" y="768530"/>
          <a:ext cx="3636402" cy="427812"/>
        </a:xfrm>
        <a:prstGeom prst="rect">
          <a:avLst/>
        </a:prstGeom>
        <a:solidFill>
          <a:schemeClr val="accent4">
            <a:shade val="80000"/>
            <a:hueOff val="-256642"/>
            <a:satOff val="0"/>
            <a:lumOff val="16938"/>
            <a:alphaOff val="0"/>
          </a:schemeClr>
        </a:solidFill>
        <a:ln w="12700" cap="flat" cmpd="sng" algn="ctr">
          <a:solidFill>
            <a:schemeClr val="accent4">
              <a:shade val="80000"/>
              <a:hueOff val="-256642"/>
              <a:satOff val="0"/>
              <a:lumOff val="16938"/>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3D7A2479-A9AB-4C55-9823-F2FFB7C546E1}">
      <dsp:nvSpPr>
        <dsp:cNvPr id="0" name=""/>
        <dsp:cNvSpPr/>
      </dsp:nvSpPr>
      <dsp:spPr>
        <a:xfrm>
          <a:off x="3823157" y="929199"/>
          <a:ext cx="267143" cy="267143"/>
        </a:xfrm>
        <a:prstGeom prst="rect">
          <a:avLst/>
        </a:prstGeom>
        <a:solidFill>
          <a:schemeClr val="lt1">
            <a:alpha val="90000"/>
            <a:hueOff val="0"/>
            <a:satOff val="0"/>
            <a:lumOff val="0"/>
            <a:alphaOff val="0"/>
          </a:schemeClr>
        </a:solidFill>
        <a:ln w="12700" cap="flat" cmpd="sng" algn="ctr">
          <a:solidFill>
            <a:schemeClr val="accent4">
              <a:shade val="80000"/>
              <a:hueOff val="-256642"/>
              <a:satOff val="0"/>
              <a:lumOff val="16938"/>
              <a:alphaOff val="0"/>
            </a:schemeClr>
          </a:solidFill>
          <a:prstDash val="solid"/>
          <a:miter lim="800000"/>
        </a:ln>
        <a:effectLst/>
      </dsp:spPr>
      <dsp:style>
        <a:lnRef idx="2">
          <a:scrgbClr r="0" g="0" b="0"/>
        </a:lnRef>
        <a:fillRef idx="1">
          <a:scrgbClr r="0" g="0" b="0"/>
        </a:fillRef>
        <a:effectRef idx="0">
          <a:scrgbClr r="0" g="0" b="0"/>
        </a:effectRef>
        <a:fontRef idx="minor"/>
      </dsp:style>
    </dsp:sp>
    <dsp:sp modelId="{71A2ECA2-F240-4E33-A549-1782E30091AA}">
      <dsp:nvSpPr>
        <dsp:cNvPr id="0" name=""/>
        <dsp:cNvSpPr/>
      </dsp:nvSpPr>
      <dsp:spPr>
        <a:xfrm>
          <a:off x="3823157" y="0"/>
          <a:ext cx="3636402" cy="7685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30480" rIns="45720" bIns="30480" numCol="1" spcCol="1270" anchor="ctr" anchorCtr="0">
          <a:noAutofit/>
        </a:bodyPr>
        <a:lstStyle/>
        <a:p>
          <a:pPr marL="0" lvl="0" indent="0" algn="l" defTabSz="1066800">
            <a:lnSpc>
              <a:spcPct val="90000"/>
            </a:lnSpc>
            <a:spcBef>
              <a:spcPct val="0"/>
            </a:spcBef>
            <a:spcAft>
              <a:spcPct val="35000"/>
            </a:spcAft>
            <a:buNone/>
          </a:pPr>
          <a:r>
            <a:rPr lang="es-EC" sz="2400" b="1" kern="1200" dirty="0"/>
            <a:t>Crítica</a:t>
          </a:r>
        </a:p>
      </dsp:txBody>
      <dsp:txXfrm>
        <a:off x="3823157" y="0"/>
        <a:ext cx="3636402" cy="768530"/>
      </dsp:txXfrm>
    </dsp:sp>
    <dsp:sp modelId="{B69D2AFD-A5D7-4C39-A491-2A8756B5BF55}">
      <dsp:nvSpPr>
        <dsp:cNvPr id="0" name=""/>
        <dsp:cNvSpPr/>
      </dsp:nvSpPr>
      <dsp:spPr>
        <a:xfrm>
          <a:off x="3823157" y="2030157"/>
          <a:ext cx="267136" cy="267136"/>
        </a:xfrm>
        <a:prstGeom prst="rect">
          <a:avLst/>
        </a:prstGeom>
        <a:solidFill>
          <a:schemeClr val="lt1">
            <a:hueOff val="0"/>
            <a:satOff val="0"/>
            <a:lumOff val="0"/>
            <a:alphaOff val="0"/>
          </a:schemeClr>
        </a:solidFill>
        <a:ln w="12700" cap="flat" cmpd="sng" algn="ctr">
          <a:solidFill>
            <a:schemeClr val="accent4">
              <a:shade val="80000"/>
              <a:hueOff val="-256642"/>
              <a:satOff val="0"/>
              <a:lumOff val="16938"/>
              <a:alphaOff val="0"/>
            </a:schemeClr>
          </a:solidFill>
          <a:prstDash val="solid"/>
          <a:miter lim="800000"/>
        </a:ln>
        <a:effectLst/>
      </dsp:spPr>
      <dsp:style>
        <a:lnRef idx="2">
          <a:scrgbClr r="0" g="0" b="0"/>
        </a:lnRef>
        <a:fillRef idx="1">
          <a:scrgbClr r="0" g="0" b="0"/>
        </a:fillRef>
        <a:effectRef idx="0">
          <a:scrgbClr r="0" g="0" b="0"/>
        </a:effectRef>
        <a:fontRef idx="minor"/>
      </dsp:style>
    </dsp:sp>
    <dsp:sp modelId="{52DD963A-FE0B-4F1F-A6A5-C6676DA413FD}">
      <dsp:nvSpPr>
        <dsp:cNvPr id="0" name=""/>
        <dsp:cNvSpPr/>
      </dsp:nvSpPr>
      <dsp:spPr>
        <a:xfrm>
          <a:off x="4129042" y="1426845"/>
          <a:ext cx="3381854" cy="15051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ctr" anchorCtr="0">
          <a:noAutofit/>
        </a:bodyPr>
        <a:lstStyle/>
        <a:p>
          <a:pPr marL="0" lvl="0" indent="0" algn="just" defTabSz="622300">
            <a:lnSpc>
              <a:spcPct val="90000"/>
            </a:lnSpc>
            <a:spcBef>
              <a:spcPct val="0"/>
            </a:spcBef>
            <a:spcAft>
              <a:spcPct val="35000"/>
            </a:spcAft>
            <a:buNone/>
          </a:pPr>
          <a:r>
            <a:rPr lang="es-EC" sz="1400" kern="1200" dirty="0">
              <a:solidFill>
                <a:srgbClr val="595959"/>
              </a:solidFill>
            </a:rPr>
            <a:t>Para la semana 15 no se tiene inconvenientes.</a:t>
          </a:r>
          <a:endParaRPr lang="es-EC" sz="1400" kern="1200" dirty="0"/>
        </a:p>
      </dsp:txBody>
      <dsp:txXfrm>
        <a:off x="4129042" y="1426845"/>
        <a:ext cx="3381854" cy="1505199"/>
      </dsp:txXfrm>
    </dsp:sp>
    <dsp:sp modelId="{3181F68C-EDC2-45E1-BC40-E418F555B5FB}">
      <dsp:nvSpPr>
        <dsp:cNvPr id="0" name=""/>
        <dsp:cNvSpPr/>
      </dsp:nvSpPr>
      <dsp:spPr>
        <a:xfrm>
          <a:off x="7641380" y="768530"/>
          <a:ext cx="3636402" cy="427812"/>
        </a:xfrm>
        <a:prstGeom prst="rect">
          <a:avLst/>
        </a:prstGeom>
        <a:solidFill>
          <a:schemeClr val="accent4">
            <a:shade val="80000"/>
            <a:hueOff val="-513283"/>
            <a:satOff val="0"/>
            <a:lumOff val="33875"/>
            <a:alphaOff val="0"/>
          </a:schemeClr>
        </a:solidFill>
        <a:ln w="12700" cap="flat" cmpd="sng" algn="ctr">
          <a:solidFill>
            <a:schemeClr val="accent4">
              <a:shade val="80000"/>
              <a:hueOff val="-513283"/>
              <a:satOff val="0"/>
              <a:lumOff val="33875"/>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FFA60734-79A2-4FF9-9A0C-10640AD18F1A}">
      <dsp:nvSpPr>
        <dsp:cNvPr id="0" name=""/>
        <dsp:cNvSpPr/>
      </dsp:nvSpPr>
      <dsp:spPr>
        <a:xfrm>
          <a:off x="7641380" y="929199"/>
          <a:ext cx="267143" cy="267143"/>
        </a:xfrm>
        <a:prstGeom prst="rect">
          <a:avLst/>
        </a:prstGeom>
        <a:solidFill>
          <a:schemeClr val="lt1">
            <a:alpha val="90000"/>
            <a:hueOff val="0"/>
            <a:satOff val="0"/>
            <a:lumOff val="0"/>
            <a:alphaOff val="0"/>
          </a:schemeClr>
        </a:solidFill>
        <a:ln w="12700" cap="flat" cmpd="sng" algn="ctr">
          <a:solidFill>
            <a:schemeClr val="accent4">
              <a:shade val="80000"/>
              <a:hueOff val="-513283"/>
              <a:satOff val="0"/>
              <a:lumOff val="33875"/>
              <a:alphaOff val="0"/>
            </a:schemeClr>
          </a:solidFill>
          <a:prstDash val="solid"/>
          <a:miter lim="800000"/>
        </a:ln>
        <a:effectLst/>
      </dsp:spPr>
      <dsp:style>
        <a:lnRef idx="2">
          <a:scrgbClr r="0" g="0" b="0"/>
        </a:lnRef>
        <a:fillRef idx="1">
          <a:scrgbClr r="0" g="0" b="0"/>
        </a:fillRef>
        <a:effectRef idx="0">
          <a:scrgbClr r="0" g="0" b="0"/>
        </a:effectRef>
        <a:fontRef idx="minor"/>
      </dsp:style>
    </dsp:sp>
    <dsp:sp modelId="{24786BAB-4318-4AF1-B40A-EB771E1CA935}">
      <dsp:nvSpPr>
        <dsp:cNvPr id="0" name=""/>
        <dsp:cNvSpPr/>
      </dsp:nvSpPr>
      <dsp:spPr>
        <a:xfrm>
          <a:off x="7641380" y="0"/>
          <a:ext cx="3636402" cy="7685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30480" rIns="45720" bIns="30480" numCol="1" spcCol="1270" anchor="ctr" anchorCtr="0">
          <a:noAutofit/>
        </a:bodyPr>
        <a:lstStyle/>
        <a:p>
          <a:pPr marL="0" lvl="0" indent="0" algn="l" defTabSz="1066800">
            <a:lnSpc>
              <a:spcPct val="90000"/>
            </a:lnSpc>
            <a:spcBef>
              <a:spcPct val="0"/>
            </a:spcBef>
            <a:spcAft>
              <a:spcPct val="35000"/>
            </a:spcAft>
            <a:buNone/>
          </a:pPr>
          <a:r>
            <a:rPr lang="es-EC" sz="2400" b="1" kern="1200" dirty="0"/>
            <a:t>Administrador</a:t>
          </a:r>
        </a:p>
      </dsp:txBody>
      <dsp:txXfrm>
        <a:off x="7641380" y="0"/>
        <a:ext cx="3636402" cy="768530"/>
      </dsp:txXfrm>
    </dsp:sp>
    <dsp:sp modelId="{176E31B2-15B7-4C36-B283-4C211B31CD2A}">
      <dsp:nvSpPr>
        <dsp:cNvPr id="0" name=""/>
        <dsp:cNvSpPr/>
      </dsp:nvSpPr>
      <dsp:spPr>
        <a:xfrm>
          <a:off x="7641380" y="1901165"/>
          <a:ext cx="267136" cy="267136"/>
        </a:xfrm>
        <a:prstGeom prst="rect">
          <a:avLst/>
        </a:prstGeom>
        <a:solidFill>
          <a:schemeClr val="lt1">
            <a:hueOff val="0"/>
            <a:satOff val="0"/>
            <a:lumOff val="0"/>
            <a:alphaOff val="0"/>
          </a:schemeClr>
        </a:solidFill>
        <a:ln w="12700" cap="flat" cmpd="sng" algn="ctr">
          <a:solidFill>
            <a:schemeClr val="accent4">
              <a:shade val="80000"/>
              <a:hueOff val="-513283"/>
              <a:satOff val="0"/>
              <a:lumOff val="33875"/>
              <a:alphaOff val="0"/>
            </a:schemeClr>
          </a:solidFill>
          <a:prstDash val="solid"/>
          <a:miter lim="800000"/>
        </a:ln>
        <a:effectLst/>
      </dsp:spPr>
      <dsp:style>
        <a:lnRef idx="2">
          <a:scrgbClr r="0" g="0" b="0"/>
        </a:lnRef>
        <a:fillRef idx="1">
          <a:scrgbClr r="0" g="0" b="0"/>
        </a:fillRef>
        <a:effectRef idx="0">
          <a:scrgbClr r="0" g="0" b="0"/>
        </a:effectRef>
        <a:fontRef idx="minor"/>
      </dsp:style>
    </dsp:sp>
    <dsp:sp modelId="{4C3170FD-5B7D-48BB-8D5D-7EDF71B67AB7}">
      <dsp:nvSpPr>
        <dsp:cNvPr id="0" name=""/>
        <dsp:cNvSpPr/>
      </dsp:nvSpPr>
      <dsp:spPr>
        <a:xfrm>
          <a:off x="7900863" y="1450078"/>
          <a:ext cx="3381854" cy="12948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ctr" anchorCtr="0">
          <a:noAutofit/>
        </a:bodyPr>
        <a:lstStyle/>
        <a:p>
          <a:pPr marL="0" lvl="0" indent="0" algn="just" defTabSz="622300">
            <a:lnSpc>
              <a:spcPct val="90000"/>
            </a:lnSpc>
            <a:spcBef>
              <a:spcPct val="0"/>
            </a:spcBef>
            <a:spcAft>
              <a:spcPct val="35000"/>
            </a:spcAft>
            <a:buNone/>
          </a:pPr>
          <a:r>
            <a:rPr lang="es-EC" sz="1400" kern="1200" dirty="0">
              <a:solidFill>
                <a:srgbClr val="595959"/>
              </a:solidFill>
            </a:rPr>
            <a:t>No se registró inconvenientes.</a:t>
          </a:r>
          <a:endParaRPr lang="es-EC" sz="1400" kern="1200" dirty="0"/>
        </a:p>
      </dsp:txBody>
      <dsp:txXfrm>
        <a:off x="7900863" y="1450078"/>
        <a:ext cx="3381854" cy="1294884"/>
      </dsp:txXfrm>
    </dsp:sp>
  </dsp:spTree>
</dsp:drawing>
</file>

<file path=ppt/diagrams/layout1.xml><?xml version="1.0" encoding="utf-8"?>
<dgm:layoutDef xmlns:dgm="http://schemas.openxmlformats.org/drawingml/2006/diagram" xmlns:a="http://schemas.openxmlformats.org/drawingml/2006/main" uniqueId="urn:microsoft.com/office/officeart/2008/layout/SquareAccentList">
  <dgm:title val=""/>
  <dgm:desc val=""/>
  <dgm:catLst>
    <dgm:cat type="list" pri="5500"/>
  </dgm:catLst>
  <dgm:samp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sampData>
  <dgm:style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clrData>
  <dgm:layoutNode name="layout">
    <dgm:varLst>
      <dgm:chMax/>
      <dgm:chPref/>
      <dgm:dir/>
      <dgm:resizeHandles/>
    </dgm:varLst>
    <dgm:choose name="Name0">
      <dgm:if name="Name1" func="var" arg="dir" op="equ" val="norm">
        <dgm:alg type="hierChild">
          <dgm:param type="linDir" val="fromL"/>
          <dgm:param type="vertAlign" val="t"/>
          <dgm:param type="nodeVertAlign" val="t"/>
          <dgm:param type="horzAlign" val="ctr"/>
          <dgm:param type="fallback" val="1D"/>
        </dgm:alg>
      </dgm:if>
      <dgm:else name="Name2">
        <dgm:alg type="hierChild">
          <dgm:param type="linDir" val="fromR"/>
          <dgm:param type="vertAlign" val="t"/>
          <dgm:param type="nodeVertAlign" val="t"/>
          <dgm:param type="horzAlign" val="ctr"/>
          <dgm:param type="fallback" val="1D"/>
        </dgm:alg>
      </dgm:else>
    </dgm:choose>
    <dgm:shape xmlns:r="http://schemas.openxmlformats.org/officeDocument/2006/relationships" r:blip="">
      <dgm:adjLst/>
    </dgm:shape>
    <dgm:presOf/>
    <dgm:constrLst>
      <dgm:constr type="primFontSz" for="des" forName="Parent" op="equ" val="65"/>
      <dgm:constr type="primFontSz" for="des" forName="Child" op="equ" val="65"/>
      <dgm:constr type="primFontSz" for="des" forName="Child" refType="primFontSz" refFor="des" refForName="Parent" op="lte"/>
      <dgm:constr type="w" for="des" forName="rootComposite" refType="h" refFor="des" refForName="rootComposite" fact="3.0396"/>
      <dgm:constr type="h" for="des" forName="rootComposite" refType="h"/>
      <dgm:constr type="w" for="des" forName="childComposite" refType="w" refFor="des" refForName="rootComposite"/>
      <dgm:constr type="h" for="des" forName="childComposite" refType="h" refFor="des" refForName="rootComposite" fact="0.5205"/>
      <dgm:constr type="sibSp" refType="w" refFor="des" refForName="rootComposite" fact="0.05"/>
      <dgm:constr type="sp" for="des" forName="root" refType="h" refFor="des" refForName="childComposite" fact="0.2855"/>
    </dgm:constrLst>
    <dgm:ruleLst/>
    <dgm:forEach name="Name3" axis="ch">
      <dgm:forEach name="Name4" axis="self" ptType="node" cnt="1">
        <dgm:layoutNode name="root">
          <dgm:varLst>
            <dgm:chMax/>
            <dgm:chPref/>
          </dgm:varLst>
          <dgm:alg type="hierRoot">
            <dgm:param type="hierAlign" val="tL"/>
          </dgm:alg>
          <dgm:shape xmlns:r="http://schemas.openxmlformats.org/officeDocument/2006/relationships" r:blip="">
            <dgm:adjLst/>
          </dgm:shape>
          <dgm:presOf/>
          <dgm:constrLst/>
          <dgm:ruleLst/>
          <dgm:layoutNode name="rootComposite">
            <dgm:varLst/>
            <dgm:alg type="composite"/>
            <dgm:shape xmlns:r="http://schemas.openxmlformats.org/officeDocument/2006/relationships" r:blip="">
              <dgm:adjLst/>
            </dgm:shape>
            <dgm:presOf axis="self" ptType="node" cnt="1"/>
            <dgm:choose name="Name5">
              <dgm:if name="Name6" func="var" arg="dir" op="equ" val="norm">
                <dgm:constrLst>
                  <dgm:constr type="l" for="ch" forName="Parent" refType="w" fact="0"/>
                  <dgm:constr type="t" for="ch" forName="Parent" refType="h" fact="0"/>
                  <dgm:constr type="w" for="ch" forName="Parent" refType="w"/>
                  <dgm:constr type="h" for="ch" forName="Parent" refType="h" fact="0.6424"/>
                  <dgm:constr type="l" for="ch" forName="ParentAccent" refType="w" fact="0"/>
                  <dgm:constr type="b" for="ch" forName="ParentAccent" refType="h"/>
                  <dgm:constr type="w" for="ch" forName="ParentAccent" refType="w"/>
                  <dgm:constr type="h" for="ch" forName="ParentAccent" refType="h" fact="0.3576"/>
                  <dgm:constr type="l" for="ch" forName="ParentSmallAccent" refType="w" fact="0"/>
                  <dgm:constr type="b" for="ch" forName="ParentSmallAccent" refType="h"/>
                  <dgm:constr type="w" for="ch" forName="ParentSmallAccent" refType="h" fact="0.2233"/>
                  <dgm:constr type="h" for="ch" forName="ParentSmallAccent" refType="h" fact="0.2233"/>
                </dgm:constrLst>
              </dgm:if>
              <dgm:else name="Name7">
                <dgm:constrLst>
                  <dgm:constr type="l" for="ch" forName="Parent" refType="w" fact="0"/>
                  <dgm:constr type="t" for="ch" forName="Parent" refType="h" fact="0"/>
                  <dgm:constr type="w" for="ch" forName="Parent" refType="w"/>
                  <dgm:constr type="h" for="ch" forName="Parent" refType="h" fact="0.6424"/>
                  <dgm:constr type="l" for="ch" forName="ParentAccent" refType="w" fact="0"/>
                  <dgm:constr type="b" for="ch" forName="ParentAccent" refType="h"/>
                  <dgm:constr type="w" for="ch" forName="ParentAccent" refType="w"/>
                  <dgm:constr type="h" for="ch" forName="ParentAccent" refType="h" fact="0.3576"/>
                  <dgm:constr type="r" for="ch" forName="ParentSmallAccent" refType="w"/>
                  <dgm:constr type="b" for="ch" forName="ParentSmallAccent" refType="h"/>
                  <dgm:constr type="w" for="ch" forName="ParentSmallAccent" refType="h" fact="0.2233"/>
                  <dgm:constr type="h" for="ch" forName="ParentSmallAccent" refType="h" fact="0.2233"/>
                </dgm:constrLst>
              </dgm:else>
            </dgm:choose>
            <dgm:ruleLst/>
            <dgm:layoutNode name="ParentAccent" styleLbl="alignNode1">
              <dgm:alg type="sp"/>
              <dgm:shape xmlns:r="http://schemas.openxmlformats.org/officeDocument/2006/relationships" type="rect" r:blip="">
                <dgm:adjLst/>
              </dgm:shape>
              <dgm:presOf/>
            </dgm:layoutNode>
            <dgm:layoutNode name="ParentSmallAccent" styleLbl="fgAcc1">
              <dgm:alg type="sp"/>
              <dgm:shape xmlns:r="http://schemas.openxmlformats.org/officeDocument/2006/relationships" type="rect" r:blip="">
                <dgm:adjLst/>
              </dgm:shape>
              <dgm:presOf/>
            </dgm:layoutNode>
            <dgm:layoutNode name="Parent" styleLbl="revTx">
              <dgm:varLst>
                <dgm:chMax/>
                <dgm:chPref val="4"/>
                <dgm:bulletEnabled val="1"/>
              </dgm:varLst>
              <dgm:choose name="Name8">
                <dgm:if name="Name9" func="var" arg="dir" op="equ" val="norm">
                  <dgm:alg type="tx">
                    <dgm:param type="txAnchorVertCh" val="mid"/>
                    <dgm:param type="parTxLTRAlign" val="l"/>
                  </dgm:alg>
                </dgm:if>
                <dgm:else name="Name10">
                  <dgm:alg type="tx">
                    <dgm:param type="txAnchorVertCh" val="mid"/>
                    <dgm:param type="parTxLTRAlign" val="r"/>
                  </dgm:alg>
                </dgm:else>
              </dgm:choose>
              <dgm:shape xmlns:r="http://schemas.openxmlformats.org/officeDocument/2006/relationships" type="rect" r:blip="">
                <dgm:adjLst/>
              </dgm:shape>
              <dgm:presOf axis="self" ptType="node"/>
              <dgm:constrLst>
                <dgm:constr type="tMarg" refType="primFontSz" fact="0.1"/>
                <dgm:constr type="bMarg" refType="primFontSz" fact="0.1"/>
                <dgm:constr type="lMarg" refType="primFontSz" fact="0.15"/>
                <dgm:constr type="rMarg" refType="primFontSz" fact="0.15"/>
              </dgm:constrLst>
              <dgm:ruleLst>
                <dgm:rule type="primFontSz" val="5" fact="NaN" max="NaN"/>
                <dgm:rule type="primFontSz" val="65" fact="NaN" max="NaN"/>
              </dgm:ruleLst>
            </dgm:layoutNode>
          </dgm:layoutNode>
          <dgm:layoutNode name="childShape">
            <dgm:varLst>
              <dgm:chMax val="0"/>
              <dgm:chPref val="0"/>
            </dgm:varLst>
            <dgm:alg type="hierChild">
              <dgm:param type="chAlign" val="r"/>
              <dgm:param type="linDir" val="fromT"/>
              <dgm:param type="fallback" val="2D"/>
            </dgm:alg>
            <dgm:shape xmlns:r="http://schemas.openxmlformats.org/officeDocument/2006/relationships" r:blip="">
              <dgm:adjLst/>
            </dgm:shape>
            <dgm:presOf/>
            <dgm:constrLst/>
            <dgm:ruleLst/>
            <dgm:forEach name="Name11" axis="ch">
              <dgm:forEach name="Name12" axis="self" ptType="node">
                <dgm:layoutNode name="childComposite">
                  <dgm:varLst>
                    <dgm:chMax val="0"/>
                    <dgm:chPref val="0"/>
                  </dgm:varLst>
                  <dgm:alg type="composite"/>
                  <dgm:shape xmlns:r="http://schemas.openxmlformats.org/officeDocument/2006/relationships" r:blip="">
                    <dgm:adjLst/>
                  </dgm:shape>
                  <dgm:presOf/>
                  <dgm:choose name="Name13">
                    <dgm:if name="Name14" func="var" arg="dir" op="equ" val="norm">
                      <dgm:constrLst>
                        <dgm:constr type="w" for="ch" forName="ChildAccent" refType="h" fact="0.429"/>
                        <dgm:constr type="h" for="ch" forName="ChildAccent" refType="h" fact="0.429"/>
                        <dgm:constr type="l" for="ch" forName="ChildAccent" refType="w" fact="0"/>
                        <dgm:constr type="t" for="ch" forName="ChildAccent" refType="h" fact="0.2855"/>
                        <dgm:constr type="w" for="ch" forName="Child" refType="w" fact="0.93"/>
                        <dgm:constr type="h" for="ch" forName="Child" refType="h"/>
                        <dgm:constr type="l" for="ch" forName="Child" refType="w" fact="0.07"/>
                        <dgm:constr type="t" for="ch" forName="Child" refType="h" fact="0"/>
                      </dgm:constrLst>
                    </dgm:if>
                    <dgm:else name="Name15">
                      <dgm:constrLst>
                        <dgm:constr type="w" for="ch" forName="ChildAccent" refType="h" fact="0.429"/>
                        <dgm:constr type="h" for="ch" forName="ChildAccent" refType="h" fact="0.429"/>
                        <dgm:constr type="r" for="ch" forName="ChildAccent" refType="w"/>
                        <dgm:constr type="t" for="ch" forName="ChildAccent" refType="h" fact="0.2855"/>
                        <dgm:constr type="w" for="ch" forName="Child" refType="w" fact="0.93"/>
                        <dgm:constr type="h" for="ch" forName="Child" refType="h"/>
                        <dgm:constr type="r" for="ch" forName="Child" refType="w" fact="0.93"/>
                        <dgm:constr type="t" for="ch" forName="Child" refType="h" fact="0"/>
                      </dgm:constrLst>
                    </dgm:else>
                  </dgm:choose>
                  <dgm:ruleLst/>
                  <dgm:layoutNode name="ChildAccent" styleLbl="solidFgAcc1">
                    <dgm:alg type="sp"/>
                    <dgm:shape xmlns:r="http://schemas.openxmlformats.org/officeDocument/2006/relationships" type="rect" r:blip="">
                      <dgm:adjLst/>
                    </dgm:shape>
                    <dgm:presOf/>
                  </dgm:layoutNode>
                  <dgm:layoutNode name="Child" styleLbl="revTx">
                    <dgm:varLst>
                      <dgm:chMax val="0"/>
                      <dgm:chPref val="0"/>
                      <dgm:bulletEnabled val="1"/>
                    </dgm:varLst>
                    <dgm:choose name="Name16">
                      <dgm:if name="Name17" func="var" arg="dir" op="equ" val="norm">
                        <dgm:alg type="tx">
                          <dgm:param type="txAnchorVertCh" val="mid"/>
                          <dgm:param type="parTxLTRAlign" val="l"/>
                        </dgm:alg>
                      </dgm:if>
                      <dgm:else name="Name18">
                        <dgm:alg type="tx">
                          <dgm:param type="txAnchorVertCh" val="mid"/>
                          <dgm:param type="parTxLTRAlign" val="r"/>
                        </dgm:alg>
                      </dgm:else>
                    </dgm:choose>
                    <dgm:shape xmlns:r="http://schemas.openxmlformats.org/officeDocument/2006/relationships" type="rect" r:blip="">
                      <dgm:adjLst/>
                    </dgm:shape>
                    <dgm:presOf axis="desOrSelf" ptType="node node"/>
                    <dgm:ruleLst>
                      <dgm:rule type="primFontSz" val="5" fact="NaN" max="NaN"/>
                    </dgm:ruleLs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image" Target="../media/image26.e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image" Target="../media/image28.e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image" Target="../media/image30.emf"/></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33.emf"/><Relationship Id="rId1" Type="http://schemas.openxmlformats.org/officeDocument/2006/relationships/image" Target="../media/image32.emf"/></Relationships>
</file>

<file path=ppt/drawings/_rels/vmlDrawing14.vml.rels><?xml version="1.0" encoding="UTF-8" standalone="yes"?>
<Relationships xmlns="http://schemas.openxmlformats.org/package/2006/relationships"><Relationship Id="rId2" Type="http://schemas.openxmlformats.org/officeDocument/2006/relationships/image" Target="../media/image35.emf"/><Relationship Id="rId1" Type="http://schemas.openxmlformats.org/officeDocument/2006/relationships/image" Target="../media/image34.emf"/></Relationships>
</file>

<file path=ppt/drawings/_rels/vmlDrawing15.vml.rels><?xml version="1.0" encoding="UTF-8" standalone="yes"?>
<Relationships xmlns="http://schemas.openxmlformats.org/package/2006/relationships"><Relationship Id="rId2" Type="http://schemas.openxmlformats.org/officeDocument/2006/relationships/image" Target="../media/image37.emf"/><Relationship Id="rId1" Type="http://schemas.openxmlformats.org/officeDocument/2006/relationships/image" Target="../media/image36.emf"/></Relationships>
</file>

<file path=ppt/drawings/_rels/vmlDrawing16.vml.rels><?xml version="1.0" encoding="UTF-8" standalone="yes"?>
<Relationships xmlns="http://schemas.openxmlformats.org/package/2006/relationships"><Relationship Id="rId2" Type="http://schemas.openxmlformats.org/officeDocument/2006/relationships/image" Target="../media/image39.emf"/><Relationship Id="rId1" Type="http://schemas.openxmlformats.org/officeDocument/2006/relationships/image" Target="../media/image38.emf"/></Relationships>
</file>

<file path=ppt/drawings/_rels/vmlDrawing17.vml.rels><?xml version="1.0" encoding="UTF-8" standalone="yes"?>
<Relationships xmlns="http://schemas.openxmlformats.org/package/2006/relationships"><Relationship Id="rId2" Type="http://schemas.openxmlformats.org/officeDocument/2006/relationships/image" Target="../media/image41.emf"/><Relationship Id="rId1" Type="http://schemas.openxmlformats.org/officeDocument/2006/relationships/image" Target="../media/image40.emf"/></Relationships>
</file>

<file path=ppt/drawings/_rels/vmlDrawing18.vml.rels><?xml version="1.0" encoding="UTF-8" standalone="yes"?>
<Relationships xmlns="http://schemas.openxmlformats.org/package/2006/relationships"><Relationship Id="rId2" Type="http://schemas.openxmlformats.org/officeDocument/2006/relationships/image" Target="../media/image43.emf"/><Relationship Id="rId1" Type="http://schemas.openxmlformats.org/officeDocument/2006/relationships/image" Target="../media/image42.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4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45.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46.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50.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emf"/><Relationship Id="rId1" Type="http://schemas.openxmlformats.org/officeDocument/2006/relationships/image" Target="../media/image10.emf"/><Relationship Id="rId4" Type="http://schemas.openxmlformats.org/officeDocument/2006/relationships/image" Target="../media/image13.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image" Target="../media/image14.e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7.emf"/><Relationship Id="rId1" Type="http://schemas.openxmlformats.org/officeDocument/2006/relationships/image" Target="../media/image16.emf"/><Relationship Id="rId4" Type="http://schemas.openxmlformats.org/officeDocument/2006/relationships/image" Target="../media/image19.e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image" Target="../media/image20.e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image" Target="../media/image22.e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image" Target="../media/image2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S_tradnl" dirty="0"/>
          </a:p>
        </p:txBody>
      </p:sp>
      <p:sp>
        <p:nvSpPr>
          <p:cNvPr id="3" name="Marcador de fecha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D33F8B8-5312-E24C-96F9-67F30C4AC13E}" type="datetimeFigureOut">
              <a:rPr lang="es-ES_tradnl" smtClean="0"/>
              <a:t>27/10/2020</a:t>
            </a:fld>
            <a:endParaRPr lang="es-ES_tradnl" dirty="0"/>
          </a:p>
        </p:txBody>
      </p:sp>
      <p:sp>
        <p:nvSpPr>
          <p:cNvPr id="4" name="Marcador de pie de página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s-ES_tradnl" dirty="0"/>
          </a:p>
        </p:txBody>
      </p:sp>
      <p:sp>
        <p:nvSpPr>
          <p:cNvPr id="5" name="Marcador de número de diapositiva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C4B57AC-2842-F344-A130-E0582AD93178}" type="slidenum">
              <a:rPr lang="es-ES_tradnl" smtClean="0"/>
              <a:t>‹Nº›</a:t>
            </a:fld>
            <a:endParaRPr lang="es-ES_tradnl" dirty="0"/>
          </a:p>
        </p:txBody>
      </p:sp>
    </p:spTree>
    <p:extLst>
      <p:ext uri="{BB962C8B-B14F-4D97-AF65-F5344CB8AC3E}">
        <p14:creationId xmlns:p14="http://schemas.microsoft.com/office/powerpoint/2010/main" val="1492507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S_tradnl" dirty="0"/>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B02FE38-E428-6948-9792-EC124D1D2E12}" type="datetimeFigureOut">
              <a:rPr lang="es-ES_tradnl" smtClean="0"/>
              <a:t>27/10/2020</a:t>
            </a:fld>
            <a:endParaRPr lang="es-ES_tradnl" dirty="0"/>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ES_tradnl" dirty="0"/>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ES_tradnl"/>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ES_tradnl" dirty="0"/>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C731626-4CBA-AB41-9C65-7FD69C995BA8}" type="slidenum">
              <a:rPr lang="es-ES_tradnl" smtClean="0"/>
              <a:t>‹Nº›</a:t>
            </a:fld>
            <a:endParaRPr lang="es-ES_tradnl" dirty="0"/>
          </a:p>
        </p:txBody>
      </p:sp>
    </p:spTree>
    <p:extLst>
      <p:ext uri="{BB962C8B-B14F-4D97-AF65-F5344CB8AC3E}">
        <p14:creationId xmlns:p14="http://schemas.microsoft.com/office/powerpoint/2010/main" val="15467149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8</a:t>
            </a:fld>
            <a:endParaRPr lang="es-EC" dirty="0"/>
          </a:p>
        </p:txBody>
      </p:sp>
    </p:spTree>
    <p:extLst>
      <p:ext uri="{BB962C8B-B14F-4D97-AF65-F5344CB8AC3E}">
        <p14:creationId xmlns:p14="http://schemas.microsoft.com/office/powerpoint/2010/main" val="8764159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18</a:t>
            </a:fld>
            <a:endParaRPr lang="es-EC" dirty="0"/>
          </a:p>
        </p:txBody>
      </p:sp>
    </p:spTree>
    <p:extLst>
      <p:ext uri="{BB962C8B-B14F-4D97-AF65-F5344CB8AC3E}">
        <p14:creationId xmlns:p14="http://schemas.microsoft.com/office/powerpoint/2010/main" val="7389051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19</a:t>
            </a:fld>
            <a:endParaRPr lang="es-EC" dirty="0"/>
          </a:p>
        </p:txBody>
      </p:sp>
    </p:spTree>
    <p:extLst>
      <p:ext uri="{BB962C8B-B14F-4D97-AF65-F5344CB8AC3E}">
        <p14:creationId xmlns:p14="http://schemas.microsoft.com/office/powerpoint/2010/main" val="31063144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20</a:t>
            </a:fld>
            <a:endParaRPr lang="es-EC" dirty="0"/>
          </a:p>
        </p:txBody>
      </p:sp>
    </p:spTree>
    <p:extLst>
      <p:ext uri="{BB962C8B-B14F-4D97-AF65-F5344CB8AC3E}">
        <p14:creationId xmlns:p14="http://schemas.microsoft.com/office/powerpoint/2010/main" val="31063144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21</a:t>
            </a:fld>
            <a:endParaRPr lang="es-EC" dirty="0"/>
          </a:p>
        </p:txBody>
      </p:sp>
    </p:spTree>
    <p:extLst>
      <p:ext uri="{BB962C8B-B14F-4D97-AF65-F5344CB8AC3E}">
        <p14:creationId xmlns:p14="http://schemas.microsoft.com/office/powerpoint/2010/main" val="31063144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7C731626-4CBA-AB41-9C65-7FD69C995BA8}" type="slidenum">
              <a:rPr lang="es-ES_tradnl" smtClean="0"/>
              <a:t>23</a:t>
            </a:fld>
            <a:endParaRPr lang="es-ES_tradnl" dirty="0"/>
          </a:p>
        </p:txBody>
      </p:sp>
    </p:spTree>
    <p:extLst>
      <p:ext uri="{BB962C8B-B14F-4D97-AF65-F5344CB8AC3E}">
        <p14:creationId xmlns:p14="http://schemas.microsoft.com/office/powerpoint/2010/main" val="37255042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7C731626-4CBA-AB41-9C65-7FD69C995BA8}" type="slidenum">
              <a:rPr lang="es-ES_tradnl" smtClean="0"/>
              <a:t>25</a:t>
            </a:fld>
            <a:endParaRPr lang="es-ES_tradnl" dirty="0"/>
          </a:p>
        </p:txBody>
      </p:sp>
    </p:spTree>
    <p:extLst>
      <p:ext uri="{BB962C8B-B14F-4D97-AF65-F5344CB8AC3E}">
        <p14:creationId xmlns:p14="http://schemas.microsoft.com/office/powerpoint/2010/main" val="37255042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9</a:t>
            </a:fld>
            <a:endParaRPr lang="es-EC" dirty="0"/>
          </a:p>
        </p:txBody>
      </p:sp>
    </p:spTree>
    <p:extLst>
      <p:ext uri="{BB962C8B-B14F-4D97-AF65-F5344CB8AC3E}">
        <p14:creationId xmlns:p14="http://schemas.microsoft.com/office/powerpoint/2010/main" val="8764159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10</a:t>
            </a:fld>
            <a:endParaRPr lang="es-EC" dirty="0"/>
          </a:p>
        </p:txBody>
      </p:sp>
    </p:spTree>
    <p:extLst>
      <p:ext uri="{BB962C8B-B14F-4D97-AF65-F5344CB8AC3E}">
        <p14:creationId xmlns:p14="http://schemas.microsoft.com/office/powerpoint/2010/main" val="8764159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11</a:t>
            </a:fld>
            <a:endParaRPr lang="es-EC" dirty="0"/>
          </a:p>
        </p:txBody>
      </p:sp>
    </p:spTree>
    <p:extLst>
      <p:ext uri="{BB962C8B-B14F-4D97-AF65-F5344CB8AC3E}">
        <p14:creationId xmlns:p14="http://schemas.microsoft.com/office/powerpoint/2010/main" val="8764159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12</a:t>
            </a:fld>
            <a:endParaRPr lang="es-EC" dirty="0"/>
          </a:p>
        </p:txBody>
      </p:sp>
    </p:spTree>
    <p:extLst>
      <p:ext uri="{BB962C8B-B14F-4D97-AF65-F5344CB8AC3E}">
        <p14:creationId xmlns:p14="http://schemas.microsoft.com/office/powerpoint/2010/main" val="8764159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14</a:t>
            </a:fld>
            <a:endParaRPr lang="es-EC" dirty="0"/>
          </a:p>
        </p:txBody>
      </p:sp>
    </p:spTree>
    <p:extLst>
      <p:ext uri="{BB962C8B-B14F-4D97-AF65-F5344CB8AC3E}">
        <p14:creationId xmlns:p14="http://schemas.microsoft.com/office/powerpoint/2010/main" val="39526768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15</a:t>
            </a:fld>
            <a:endParaRPr lang="es-EC" dirty="0"/>
          </a:p>
        </p:txBody>
      </p:sp>
    </p:spTree>
    <p:extLst>
      <p:ext uri="{BB962C8B-B14F-4D97-AF65-F5344CB8AC3E}">
        <p14:creationId xmlns:p14="http://schemas.microsoft.com/office/powerpoint/2010/main" val="41925362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16</a:t>
            </a:fld>
            <a:endParaRPr lang="es-EC" dirty="0"/>
          </a:p>
        </p:txBody>
      </p:sp>
    </p:spTree>
    <p:extLst>
      <p:ext uri="{BB962C8B-B14F-4D97-AF65-F5344CB8AC3E}">
        <p14:creationId xmlns:p14="http://schemas.microsoft.com/office/powerpoint/2010/main" val="31063144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17</a:t>
            </a:fld>
            <a:endParaRPr lang="es-EC" dirty="0"/>
          </a:p>
        </p:txBody>
      </p:sp>
    </p:spTree>
    <p:extLst>
      <p:ext uri="{BB962C8B-B14F-4D97-AF65-F5344CB8AC3E}">
        <p14:creationId xmlns:p14="http://schemas.microsoft.com/office/powerpoint/2010/main" val="73890516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pic>
        <p:nvPicPr>
          <p:cNvPr id="7" name="Imagen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07" y="0"/>
            <a:ext cx="12188385" cy="6857998"/>
          </a:xfrm>
          <a:prstGeom prst="rect">
            <a:avLst/>
          </a:prstGeom>
        </p:spPr>
      </p:pic>
      <p:sp>
        <p:nvSpPr>
          <p:cNvPr id="8" name="Title 1"/>
          <p:cNvSpPr>
            <a:spLocks noGrp="1"/>
          </p:cNvSpPr>
          <p:nvPr>
            <p:ph type="ctrTitle"/>
          </p:nvPr>
        </p:nvSpPr>
        <p:spPr>
          <a:xfrm rot="20938473">
            <a:off x="5841006" y="1946214"/>
            <a:ext cx="2618041" cy="1943571"/>
          </a:xfrm>
        </p:spPr>
        <p:txBody>
          <a:bodyPr anchor="b">
            <a:normAutofit/>
          </a:bodyPr>
          <a:lstStyle>
            <a:lvl1pPr algn="l">
              <a:lnSpc>
                <a:spcPct val="100000"/>
              </a:lnSpc>
              <a:defRPr sz="3200" b="1">
                <a:solidFill>
                  <a:srgbClr val="2D4B88"/>
                </a:solidFill>
              </a:defRPr>
            </a:lvl1pPr>
          </a:lstStyle>
          <a:p>
            <a:r>
              <a:rPr lang="es-ES" dirty="0"/>
              <a:t>Clic para editar título</a:t>
            </a:r>
            <a:endParaRPr lang="en-US" dirty="0"/>
          </a:p>
        </p:txBody>
      </p:sp>
      <p:sp>
        <p:nvSpPr>
          <p:cNvPr id="9" name="Subtitle 2"/>
          <p:cNvSpPr>
            <a:spLocks noGrp="1"/>
          </p:cNvSpPr>
          <p:nvPr>
            <p:ph type="subTitle" idx="1" hasCustomPrompt="1"/>
          </p:nvPr>
        </p:nvSpPr>
        <p:spPr>
          <a:xfrm rot="20938473">
            <a:off x="6124867" y="4206136"/>
            <a:ext cx="2618039" cy="367049"/>
          </a:xfrm>
        </p:spPr>
        <p:txBody>
          <a:bodyPr anchor="ctr">
            <a:normAutofit/>
          </a:bodyPr>
          <a:lstStyle>
            <a:lvl1pPr marL="0" indent="0" algn="l">
              <a:buNone/>
              <a:defRPr sz="1800">
                <a:solidFill>
                  <a:schemeClr val="tx1">
                    <a:lumMod val="65000"/>
                    <a:lumOff val="35000"/>
                  </a:schemeClr>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s-ES" dirty="0"/>
              <a:t>Modificar</a:t>
            </a:r>
            <a:endParaRPr lang="en-US" dirty="0"/>
          </a:p>
        </p:txBody>
      </p:sp>
      <p:sp>
        <p:nvSpPr>
          <p:cNvPr id="10" name="Rectángulo 9"/>
          <p:cNvSpPr/>
          <p:nvPr userDrawn="1"/>
        </p:nvSpPr>
        <p:spPr>
          <a:xfrm rot="20938473">
            <a:off x="5665537" y="1687607"/>
            <a:ext cx="3104255" cy="3106870"/>
          </a:xfrm>
          <a:prstGeom prst="rect">
            <a:avLst/>
          </a:prstGeom>
          <a:noFill/>
          <a:ln w="19050">
            <a:solidFill>
              <a:srgbClr val="2D4B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cxnSp>
        <p:nvCxnSpPr>
          <p:cNvPr id="12" name="Conector recto 11"/>
          <p:cNvCxnSpPr/>
          <p:nvPr userDrawn="1"/>
        </p:nvCxnSpPr>
        <p:spPr>
          <a:xfrm flipV="1">
            <a:off x="6192781" y="4131157"/>
            <a:ext cx="728323" cy="141906"/>
          </a:xfrm>
          <a:prstGeom prst="line">
            <a:avLst/>
          </a:prstGeom>
          <a:ln w="15875">
            <a:solidFill>
              <a:srgbClr val="2D4B8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060540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dice">
    <p:spTree>
      <p:nvGrpSpPr>
        <p:cNvPr id="1" name=""/>
        <p:cNvGrpSpPr/>
        <p:nvPr/>
      </p:nvGrpSpPr>
      <p:grpSpPr>
        <a:xfrm>
          <a:off x="0" y="0"/>
          <a:ext cx="0" cy="0"/>
          <a:chOff x="0" y="0"/>
          <a:chExt cx="0" cy="0"/>
        </a:xfrm>
      </p:grpSpPr>
      <p:pic>
        <p:nvPicPr>
          <p:cNvPr id="7" name="Imagen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 y="0"/>
            <a:ext cx="12188379" cy="6857995"/>
          </a:xfrm>
          <a:prstGeom prst="rect">
            <a:avLst/>
          </a:prstGeom>
        </p:spPr>
      </p:pic>
      <p:sp>
        <p:nvSpPr>
          <p:cNvPr id="2" name="Title 1"/>
          <p:cNvSpPr>
            <a:spLocks noGrp="1"/>
          </p:cNvSpPr>
          <p:nvPr>
            <p:ph type="title"/>
          </p:nvPr>
        </p:nvSpPr>
        <p:spPr>
          <a:xfrm>
            <a:off x="1072235" y="1447547"/>
            <a:ext cx="5542573" cy="324492"/>
          </a:xfrm>
        </p:spPr>
        <p:txBody>
          <a:bodyPr>
            <a:noAutofit/>
          </a:bodyPr>
          <a:lstStyle>
            <a:lvl1pPr>
              <a:defRPr sz="4000" b="1">
                <a:solidFill>
                  <a:schemeClr val="tx1">
                    <a:lumMod val="65000"/>
                    <a:lumOff val="35000"/>
                  </a:schemeClr>
                </a:solidFill>
              </a:defRPr>
            </a:lvl1pPr>
          </a:lstStyle>
          <a:p>
            <a:r>
              <a:rPr lang="es-ES" dirty="0"/>
              <a:t>Clic para editar título</a:t>
            </a:r>
            <a:endParaRPr lang="en-US" dirty="0"/>
          </a:p>
        </p:txBody>
      </p:sp>
      <p:sp>
        <p:nvSpPr>
          <p:cNvPr id="3" name="Content Placeholder 2"/>
          <p:cNvSpPr>
            <a:spLocks noGrp="1"/>
          </p:cNvSpPr>
          <p:nvPr>
            <p:ph idx="1"/>
          </p:nvPr>
        </p:nvSpPr>
        <p:spPr>
          <a:xfrm>
            <a:off x="1054910" y="2317345"/>
            <a:ext cx="4902740" cy="3859619"/>
          </a:xfrm>
        </p:spPr>
        <p:txBody>
          <a:bodyPr>
            <a:normAutofit/>
          </a:bodyPr>
          <a:lstStyle>
            <a:lvl1pPr marL="304792" indent="-304792">
              <a:lnSpc>
                <a:spcPct val="100000"/>
              </a:lnSpc>
              <a:buFont typeface="+mj-lt"/>
              <a:buAutoNum type="arabicPeriod"/>
              <a:defRPr sz="1600">
                <a:solidFill>
                  <a:schemeClr val="tx1">
                    <a:lumMod val="50000"/>
                    <a:lumOff val="50000"/>
                  </a:schemeClr>
                </a:solidFill>
              </a:defRPr>
            </a:lvl1pPr>
            <a:lvl2pPr marL="761981" indent="-304792">
              <a:lnSpc>
                <a:spcPct val="100000"/>
              </a:lnSpc>
              <a:buFont typeface="+mj-lt"/>
              <a:buAutoNum type="arabicPeriod"/>
              <a:defRPr sz="1400">
                <a:solidFill>
                  <a:schemeClr val="tx1">
                    <a:lumMod val="50000"/>
                    <a:lumOff val="50000"/>
                  </a:schemeClr>
                </a:solidFill>
              </a:defRPr>
            </a:lvl2pPr>
            <a:lvl3pPr marL="1219170" indent="-304792">
              <a:lnSpc>
                <a:spcPct val="100000"/>
              </a:lnSpc>
              <a:buFont typeface="+mj-lt"/>
              <a:buAutoNum type="arabicPeriod"/>
              <a:defRPr sz="1333">
                <a:solidFill>
                  <a:schemeClr val="tx1">
                    <a:lumMod val="50000"/>
                    <a:lumOff val="50000"/>
                  </a:schemeClr>
                </a:solidFill>
              </a:defRPr>
            </a:lvl3pPr>
            <a:lvl4pPr marL="1676358" indent="-304792">
              <a:lnSpc>
                <a:spcPct val="100000"/>
              </a:lnSpc>
              <a:buFont typeface="+mj-lt"/>
              <a:buAutoNum type="arabicPeriod"/>
              <a:defRPr sz="1200">
                <a:solidFill>
                  <a:schemeClr val="tx1">
                    <a:lumMod val="50000"/>
                    <a:lumOff val="50000"/>
                  </a:schemeClr>
                </a:solidFill>
              </a:defRPr>
            </a:lvl4pPr>
            <a:lvl5pPr marL="2133547" indent="-304792">
              <a:lnSpc>
                <a:spcPct val="100000"/>
              </a:lnSpc>
              <a:buFont typeface="+mj-lt"/>
              <a:buAutoNum type="arabicPeriod"/>
              <a:defRPr sz="1200">
                <a:solidFill>
                  <a:schemeClr val="tx1">
                    <a:lumMod val="50000"/>
                    <a:lumOff val="50000"/>
                  </a:schemeClr>
                </a:solidFill>
              </a:defRPr>
            </a:lvl5pPr>
          </a:lstStyle>
          <a:p>
            <a:pPr lvl="0"/>
            <a:r>
              <a:rPr lang="es-ES" dirty="0"/>
              <a:t>Haga clic para modificar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n-US" dirty="0"/>
          </a:p>
        </p:txBody>
      </p:sp>
      <p:sp>
        <p:nvSpPr>
          <p:cNvPr id="9" name="Marcador de texto 8"/>
          <p:cNvSpPr>
            <a:spLocks noGrp="1"/>
          </p:cNvSpPr>
          <p:nvPr>
            <p:ph type="body" sz="quarter" idx="10" hasCustomPrompt="1"/>
          </p:nvPr>
        </p:nvSpPr>
        <p:spPr>
          <a:xfrm>
            <a:off x="11413788" y="6252003"/>
            <a:ext cx="535517" cy="389467"/>
          </a:xfrm>
        </p:spPr>
        <p:txBody>
          <a:bodyPr>
            <a:noAutofit/>
          </a:bodyPr>
          <a:lstStyle>
            <a:lvl1pPr marL="0" indent="0" algn="ctr">
              <a:buNone/>
              <a:defRPr sz="2000" b="1">
                <a:solidFill>
                  <a:srgbClr val="636462"/>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09" y="6356485"/>
            <a:ext cx="4750127" cy="284984"/>
          </a:xfrm>
        </p:spPr>
        <p:txBody>
          <a:bodyPr>
            <a:normAutofit/>
          </a:bodyPr>
          <a:lstStyle>
            <a:lvl1pPr marL="0" indent="0" algn="r">
              <a:buNone/>
              <a:defRPr sz="1067" i="1">
                <a:solidFill>
                  <a:srgbClr val="636462"/>
                </a:solidFill>
              </a:defRPr>
            </a:lvl1pPr>
          </a:lstStyle>
          <a:p>
            <a:pPr lvl="0"/>
            <a:r>
              <a:rPr lang="es-ES" dirty="0"/>
              <a:t>Haga clic para modificar el estilo de texto del patrón</a:t>
            </a:r>
          </a:p>
        </p:txBody>
      </p:sp>
      <p:sp>
        <p:nvSpPr>
          <p:cNvPr id="12" name="CuadroTexto 11"/>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srgbClr val="636462"/>
                </a:solidFill>
              </a:rPr>
              <a:t>·</a:t>
            </a:r>
          </a:p>
        </p:txBody>
      </p:sp>
      <p:sp>
        <p:nvSpPr>
          <p:cNvPr id="16"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dirty="0"/>
          </a:p>
        </p:txBody>
      </p:sp>
      <p:sp>
        <p:nvSpPr>
          <p:cNvPr id="17"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dirty="0"/>
          </a:p>
        </p:txBody>
      </p:sp>
    </p:spTree>
    <p:extLst>
      <p:ext uri="{BB962C8B-B14F-4D97-AF65-F5344CB8AC3E}">
        <p14:creationId xmlns:p14="http://schemas.microsoft.com/office/powerpoint/2010/main" val="21422027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ido">
    <p:spTree>
      <p:nvGrpSpPr>
        <p:cNvPr id="1" name=""/>
        <p:cNvGrpSpPr/>
        <p:nvPr/>
      </p:nvGrpSpPr>
      <p:grpSpPr>
        <a:xfrm>
          <a:off x="0" y="0"/>
          <a:ext cx="0" cy="0"/>
          <a:chOff x="0" y="0"/>
          <a:chExt cx="0" cy="0"/>
        </a:xfrm>
      </p:grpSpPr>
      <p:sp>
        <p:nvSpPr>
          <p:cNvPr id="2" name="Title 1"/>
          <p:cNvSpPr>
            <a:spLocks noGrp="1"/>
          </p:cNvSpPr>
          <p:nvPr>
            <p:ph type="title"/>
          </p:nvPr>
        </p:nvSpPr>
        <p:spPr>
          <a:xfrm>
            <a:off x="423695" y="519738"/>
            <a:ext cx="8570266"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1"/>
            <a:ext cx="10515600" cy="4144119"/>
          </a:xfrm>
        </p:spPr>
        <p:txBody>
          <a:bodyPr>
            <a:normAutofit/>
          </a:bodyPr>
          <a:lstStyle>
            <a:lvl1pPr marL="0" indent="0">
              <a:buNone/>
              <a:defRPr sz="1600">
                <a:solidFill>
                  <a:schemeClr val="tx1">
                    <a:lumMod val="65000"/>
                    <a:lumOff val="3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3"/>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09"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2" name="CuadroTexto 11"/>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8" name="Marcador de contenido 17"/>
          <p:cNvSpPr>
            <a:spLocks noGrp="1"/>
          </p:cNvSpPr>
          <p:nvPr>
            <p:ph sz="quarter" idx="12"/>
          </p:nvPr>
        </p:nvSpPr>
        <p:spPr>
          <a:xfrm>
            <a:off x="423695" y="959794"/>
            <a:ext cx="8570266" cy="288305"/>
          </a:xfrm>
        </p:spPr>
        <p:txBody>
          <a:bodyPr anchor="ctr">
            <a:normAutofit/>
          </a:bodyPr>
          <a:lstStyle>
            <a:lvl1pPr marL="0" indent="0">
              <a:buNone/>
              <a:defRPr sz="1867">
                <a:solidFill>
                  <a:schemeClr val="tx1">
                    <a:lumMod val="65000"/>
                    <a:lumOff val="35000"/>
                  </a:schemeClr>
                </a:solidFill>
              </a:defRPr>
            </a:lvl1pPr>
          </a:lstStyle>
          <a:p>
            <a:pPr lvl="0"/>
            <a:r>
              <a:rPr lang="es-ES" dirty="0"/>
              <a:t>Haga clic para modificar el estilo de texto del patrón</a:t>
            </a:r>
          </a:p>
        </p:txBody>
      </p:sp>
      <p:sp>
        <p:nvSpPr>
          <p:cNvPr id="21"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dirty="0"/>
          </a:p>
        </p:txBody>
      </p:sp>
      <p:sp>
        <p:nvSpPr>
          <p:cNvPr id="22"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dirty="0"/>
          </a:p>
        </p:txBody>
      </p:sp>
      <p:pic>
        <p:nvPicPr>
          <p:cNvPr id="13" name="Imagen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200158" y="334161"/>
            <a:ext cx="2915642" cy="619633"/>
          </a:xfrm>
          <a:prstGeom prst="rect">
            <a:avLst/>
          </a:prstGeom>
        </p:spPr>
      </p:pic>
    </p:spTree>
    <p:extLst>
      <p:ext uri="{BB962C8B-B14F-4D97-AF65-F5344CB8AC3E}">
        <p14:creationId xmlns:p14="http://schemas.microsoft.com/office/powerpoint/2010/main" val="21136004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paradores">
    <p:spTree>
      <p:nvGrpSpPr>
        <p:cNvPr id="1" name=""/>
        <p:cNvGrpSpPr/>
        <p:nvPr/>
      </p:nvGrpSpPr>
      <p:grpSpPr>
        <a:xfrm>
          <a:off x="0" y="0"/>
          <a:ext cx="0" cy="0"/>
          <a:chOff x="0" y="0"/>
          <a:chExt cx="0" cy="0"/>
        </a:xfrm>
      </p:grpSpPr>
      <p:pic>
        <p:nvPicPr>
          <p:cNvPr id="6" name="Imagen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 y="1"/>
            <a:ext cx="12188383" cy="6857997"/>
          </a:xfrm>
          <a:prstGeom prst="rect">
            <a:avLst/>
          </a:prstGeom>
        </p:spPr>
      </p:pic>
      <p:sp>
        <p:nvSpPr>
          <p:cNvPr id="2" name="Title 1"/>
          <p:cNvSpPr>
            <a:spLocks noGrp="1"/>
          </p:cNvSpPr>
          <p:nvPr>
            <p:ph type="title"/>
          </p:nvPr>
        </p:nvSpPr>
        <p:spPr>
          <a:xfrm>
            <a:off x="838201" y="4012119"/>
            <a:ext cx="5767961" cy="1063557"/>
          </a:xfrm>
        </p:spPr>
        <p:txBody>
          <a:bodyPr>
            <a:normAutofit/>
          </a:bodyPr>
          <a:lstStyle>
            <a:lvl1pPr>
              <a:defRPr sz="3333" b="1">
                <a:solidFill>
                  <a:schemeClr val="bg1"/>
                </a:solidFill>
              </a:defRPr>
            </a:lvl1pPr>
          </a:lstStyle>
          <a:p>
            <a:r>
              <a:rPr lang="es-ES" dirty="0"/>
              <a:t>Clic para editar título</a:t>
            </a:r>
            <a:endParaRPr lang="en-US" dirty="0"/>
          </a:p>
        </p:txBody>
      </p:sp>
      <p:sp>
        <p:nvSpPr>
          <p:cNvPr id="9" name="Marcador de contenido 8"/>
          <p:cNvSpPr>
            <a:spLocks noGrp="1"/>
          </p:cNvSpPr>
          <p:nvPr>
            <p:ph sz="quarter" idx="10"/>
          </p:nvPr>
        </p:nvSpPr>
        <p:spPr>
          <a:xfrm>
            <a:off x="838201" y="5257801"/>
            <a:ext cx="4756151" cy="1037167"/>
          </a:xfrm>
        </p:spPr>
        <p:txBody>
          <a:bodyPr>
            <a:normAutofit/>
          </a:bodyPr>
          <a:lstStyle>
            <a:lvl1pPr marL="0" indent="0">
              <a:buNone/>
              <a:defRPr sz="2133">
                <a:solidFill>
                  <a:schemeClr val="tx1">
                    <a:lumMod val="50000"/>
                    <a:lumOff val="50000"/>
                  </a:schemeClr>
                </a:solidFill>
              </a:defRPr>
            </a:lvl1pPr>
          </a:lstStyle>
          <a:p>
            <a:pPr lvl="0"/>
            <a:r>
              <a:rPr lang="es-ES" dirty="0"/>
              <a:t>Haga clic para modificar</a:t>
            </a:r>
          </a:p>
        </p:txBody>
      </p:sp>
      <p:sp>
        <p:nvSpPr>
          <p:cNvPr id="12"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dirty="0"/>
          </a:p>
        </p:txBody>
      </p:sp>
      <p:sp>
        <p:nvSpPr>
          <p:cNvPr id="13"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dirty="0"/>
          </a:p>
        </p:txBody>
      </p:sp>
      <p:sp>
        <p:nvSpPr>
          <p:cNvPr id="14" name="Marcador de texto 8"/>
          <p:cNvSpPr>
            <a:spLocks noGrp="1"/>
          </p:cNvSpPr>
          <p:nvPr>
            <p:ph type="body" sz="quarter" idx="11" hasCustomPrompt="1"/>
          </p:nvPr>
        </p:nvSpPr>
        <p:spPr>
          <a:xfrm>
            <a:off x="11413788" y="6252003"/>
            <a:ext cx="535517" cy="389467"/>
          </a:xfrm>
        </p:spPr>
        <p:txBody>
          <a:bodyPr>
            <a:noAutofit/>
          </a:bodyPr>
          <a:lstStyle>
            <a:lvl1pPr marL="0" indent="0" algn="ctr">
              <a:buNone/>
              <a:defRPr sz="2000" b="1">
                <a:solidFill>
                  <a:srgbClr val="636462"/>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5" name="Marcador de texto 10"/>
          <p:cNvSpPr>
            <a:spLocks noGrp="1"/>
          </p:cNvSpPr>
          <p:nvPr>
            <p:ph type="body" sz="quarter" idx="12"/>
          </p:nvPr>
        </p:nvSpPr>
        <p:spPr>
          <a:xfrm>
            <a:off x="6614809" y="6356485"/>
            <a:ext cx="4750127" cy="284984"/>
          </a:xfrm>
        </p:spPr>
        <p:txBody>
          <a:bodyPr>
            <a:normAutofit/>
          </a:bodyPr>
          <a:lstStyle>
            <a:lvl1pPr marL="0" indent="0" algn="r">
              <a:buNone/>
              <a:defRPr sz="1067" i="1">
                <a:solidFill>
                  <a:srgbClr val="636462"/>
                </a:solidFill>
              </a:defRPr>
            </a:lvl1pPr>
          </a:lstStyle>
          <a:p>
            <a:pPr lvl="0"/>
            <a:r>
              <a:rPr lang="es-ES" dirty="0"/>
              <a:t>Haga clic para modificar el estilo de texto del patrón</a:t>
            </a:r>
          </a:p>
        </p:txBody>
      </p:sp>
      <p:sp>
        <p:nvSpPr>
          <p:cNvPr id="17" name="CuadroTexto 16"/>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srgbClr val="636462"/>
                </a:solidFill>
              </a:rPr>
              <a:t>·</a:t>
            </a:r>
          </a:p>
        </p:txBody>
      </p:sp>
    </p:spTree>
    <p:extLst>
      <p:ext uri="{BB962C8B-B14F-4D97-AF65-F5344CB8AC3E}">
        <p14:creationId xmlns:p14="http://schemas.microsoft.com/office/powerpoint/2010/main" val="14054596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En blanco">
    <p:spTree>
      <p:nvGrpSpPr>
        <p:cNvPr id="1" name=""/>
        <p:cNvGrpSpPr/>
        <p:nvPr/>
      </p:nvGrpSpPr>
      <p:grpSpPr>
        <a:xfrm>
          <a:off x="0" y="0"/>
          <a:ext cx="0" cy="0"/>
          <a:chOff x="0" y="0"/>
          <a:chExt cx="0" cy="0"/>
        </a:xfrm>
      </p:grpSpPr>
      <p:sp>
        <p:nvSpPr>
          <p:cNvPr id="6"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dirty="0"/>
          </a:p>
        </p:txBody>
      </p:sp>
      <p:sp>
        <p:nvSpPr>
          <p:cNvPr id="7"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dirty="0"/>
          </a:p>
        </p:txBody>
      </p:sp>
      <p:sp>
        <p:nvSpPr>
          <p:cNvPr id="9" name="Marcador de texto 8"/>
          <p:cNvSpPr>
            <a:spLocks noGrp="1"/>
          </p:cNvSpPr>
          <p:nvPr>
            <p:ph type="body" sz="quarter" idx="13" hasCustomPrompt="1"/>
          </p:nvPr>
        </p:nvSpPr>
        <p:spPr>
          <a:xfrm>
            <a:off x="11413788" y="6252003"/>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0" name="Marcador de texto 10"/>
          <p:cNvSpPr>
            <a:spLocks noGrp="1"/>
          </p:cNvSpPr>
          <p:nvPr>
            <p:ph type="body" sz="quarter" idx="14"/>
          </p:nvPr>
        </p:nvSpPr>
        <p:spPr>
          <a:xfrm>
            <a:off x="6614809"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1" name="CuadroTexto 10"/>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3" name="Rectángulo 12"/>
          <p:cNvSpPr/>
          <p:nvPr userDrawn="1"/>
        </p:nvSpPr>
        <p:spPr>
          <a:xfrm>
            <a:off x="215153" y="251012"/>
            <a:ext cx="1434353" cy="13536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solidFill>
                <a:schemeClr val="bg1"/>
              </a:solidFill>
            </a:endParaRPr>
          </a:p>
        </p:txBody>
      </p:sp>
      <p:pic>
        <p:nvPicPr>
          <p:cNvPr id="14" name="Imagen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276358" y="286640"/>
            <a:ext cx="2915642" cy="619633"/>
          </a:xfrm>
          <a:prstGeom prst="rect">
            <a:avLst/>
          </a:prstGeom>
        </p:spPr>
      </p:pic>
    </p:spTree>
    <p:extLst>
      <p:ext uri="{BB962C8B-B14F-4D97-AF65-F5344CB8AC3E}">
        <p14:creationId xmlns:p14="http://schemas.microsoft.com/office/powerpoint/2010/main" val="4868230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alida">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8F160B02-110B-CB47-A284-864FE8C9D2D3}" type="datetimeFigureOut">
              <a:rPr lang="es-ES_tradnl" smtClean="0"/>
              <a:t>27/10/2020</a:t>
            </a:fld>
            <a:endParaRPr lang="es-ES_tradnl" dirty="0"/>
          </a:p>
        </p:txBody>
      </p:sp>
      <p:sp>
        <p:nvSpPr>
          <p:cNvPr id="3" name="Marcador de pie de página 2"/>
          <p:cNvSpPr>
            <a:spLocks noGrp="1"/>
          </p:cNvSpPr>
          <p:nvPr>
            <p:ph type="ftr" sz="quarter" idx="11"/>
          </p:nvPr>
        </p:nvSpPr>
        <p:spPr/>
        <p:txBody>
          <a:bodyPr/>
          <a:lstStyle/>
          <a:p>
            <a:endParaRPr lang="es-ES_tradnl" dirty="0"/>
          </a:p>
        </p:txBody>
      </p:sp>
      <p:sp>
        <p:nvSpPr>
          <p:cNvPr id="4" name="Marcador de número de diapositiva 3"/>
          <p:cNvSpPr>
            <a:spLocks noGrp="1"/>
          </p:cNvSpPr>
          <p:nvPr>
            <p:ph type="sldNum" sz="quarter" idx="12"/>
          </p:nvPr>
        </p:nvSpPr>
        <p:spPr/>
        <p:txBody>
          <a:bodyPr/>
          <a:lstStyle/>
          <a:p>
            <a:fld id="{471DB673-807B-4A45-8025-A2F196FC6CAB}" type="slidenum">
              <a:rPr lang="es-ES_tradnl" smtClean="0"/>
              <a:t>‹Nº›</a:t>
            </a:fld>
            <a:endParaRPr lang="es-ES_tradnl" dirty="0"/>
          </a:p>
        </p:txBody>
      </p:sp>
      <p:pic>
        <p:nvPicPr>
          <p:cNvPr id="5" name="Imagen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 y="0"/>
            <a:ext cx="12188385" cy="6857998"/>
          </a:xfrm>
          <a:prstGeom prst="rect">
            <a:avLst/>
          </a:prstGeom>
        </p:spPr>
      </p:pic>
    </p:spTree>
    <p:extLst>
      <p:ext uri="{BB962C8B-B14F-4D97-AF65-F5344CB8AC3E}">
        <p14:creationId xmlns:p14="http://schemas.microsoft.com/office/powerpoint/2010/main" val="8957561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3A08566-F47B-4975-8BF8-0B44A04D0D56}"/>
              </a:ext>
            </a:extLst>
          </p:cNvPr>
          <p:cNvSpPr>
            <a:spLocks noGrp="1"/>
          </p:cNvSpPr>
          <p:nvPr>
            <p:ph type="title"/>
          </p:nvPr>
        </p:nvSpPr>
        <p:spPr/>
        <p:txBody>
          <a:bodyPr/>
          <a:lstStyle/>
          <a:p>
            <a:r>
              <a:rPr lang="es-ES"/>
              <a:t>Haga clic para modificar el estilo de título del patrón</a:t>
            </a:r>
            <a:endParaRPr lang="es-EC"/>
          </a:p>
        </p:txBody>
      </p:sp>
      <p:sp>
        <p:nvSpPr>
          <p:cNvPr id="3" name="Marcador de contenido 2">
            <a:extLst>
              <a:ext uri="{FF2B5EF4-FFF2-40B4-BE49-F238E27FC236}">
                <a16:creationId xmlns:a16="http://schemas.microsoft.com/office/drawing/2014/main" id="{75833177-B4EF-43E7-8561-0EC888F273AD}"/>
              </a:ext>
            </a:extLst>
          </p:cNvPr>
          <p:cNvSpPr>
            <a:spLocks noGrp="1"/>
          </p:cNvSpPr>
          <p:nvPr>
            <p:ph idx="1"/>
          </p:nvPr>
        </p:nvSpPr>
        <p:spPr/>
        <p:txBody>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4" name="Marcador de fecha 3">
            <a:extLst>
              <a:ext uri="{FF2B5EF4-FFF2-40B4-BE49-F238E27FC236}">
                <a16:creationId xmlns:a16="http://schemas.microsoft.com/office/drawing/2014/main" id="{BC95DAD3-B0CA-4ACC-9E71-282C4408C383}"/>
              </a:ext>
            </a:extLst>
          </p:cNvPr>
          <p:cNvSpPr>
            <a:spLocks noGrp="1"/>
          </p:cNvSpPr>
          <p:nvPr>
            <p:ph type="dt" sz="half" idx="10"/>
          </p:nvPr>
        </p:nvSpPr>
        <p:spPr/>
        <p:txBody>
          <a:bodyPr/>
          <a:lstStyle/>
          <a:p>
            <a:fld id="{A0DAD6CA-4988-4C96-9BA5-AEC0774A62A9}" type="datetimeFigureOut">
              <a:rPr lang="es-EC" smtClean="0"/>
              <a:t>27/10/2020</a:t>
            </a:fld>
            <a:endParaRPr lang="es-EC" dirty="0"/>
          </a:p>
        </p:txBody>
      </p:sp>
      <p:sp>
        <p:nvSpPr>
          <p:cNvPr id="5" name="Marcador de pie de página 4">
            <a:extLst>
              <a:ext uri="{FF2B5EF4-FFF2-40B4-BE49-F238E27FC236}">
                <a16:creationId xmlns:a16="http://schemas.microsoft.com/office/drawing/2014/main" id="{618385CA-1A23-49A6-B90B-95C504D9143E}"/>
              </a:ext>
            </a:extLst>
          </p:cNvPr>
          <p:cNvSpPr>
            <a:spLocks noGrp="1"/>
          </p:cNvSpPr>
          <p:nvPr>
            <p:ph type="ftr" sz="quarter" idx="11"/>
          </p:nvPr>
        </p:nvSpPr>
        <p:spPr/>
        <p:txBody>
          <a:bodyPr/>
          <a:lstStyle/>
          <a:p>
            <a:endParaRPr lang="es-EC" dirty="0"/>
          </a:p>
        </p:txBody>
      </p:sp>
      <p:sp>
        <p:nvSpPr>
          <p:cNvPr id="6" name="Marcador de número de diapositiva 5">
            <a:extLst>
              <a:ext uri="{FF2B5EF4-FFF2-40B4-BE49-F238E27FC236}">
                <a16:creationId xmlns:a16="http://schemas.microsoft.com/office/drawing/2014/main" id="{EE75A4D0-CE31-4ED2-B74C-589B69346D56}"/>
              </a:ext>
            </a:extLst>
          </p:cNvPr>
          <p:cNvSpPr>
            <a:spLocks noGrp="1"/>
          </p:cNvSpPr>
          <p:nvPr>
            <p:ph type="sldNum" sz="quarter" idx="12"/>
          </p:nvPr>
        </p:nvSpPr>
        <p:spPr/>
        <p:txBody>
          <a:bodyPr/>
          <a:lstStyle/>
          <a:p>
            <a:fld id="{BC7A3758-C788-433C-AF82-D9274048E9B4}" type="slidenum">
              <a:rPr lang="es-EC" smtClean="0"/>
              <a:t>‹Nº›</a:t>
            </a:fld>
            <a:endParaRPr lang="es-EC" dirty="0"/>
          </a:p>
        </p:txBody>
      </p:sp>
      <p:pic>
        <p:nvPicPr>
          <p:cNvPr id="7" name="Imagen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276358" y="286640"/>
            <a:ext cx="2915642" cy="619633"/>
          </a:xfrm>
          <a:prstGeom prst="rect">
            <a:avLst/>
          </a:prstGeom>
        </p:spPr>
      </p:pic>
    </p:spTree>
    <p:extLst>
      <p:ext uri="{BB962C8B-B14F-4D97-AF65-F5344CB8AC3E}">
        <p14:creationId xmlns:p14="http://schemas.microsoft.com/office/powerpoint/2010/main" val="42903497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Clic para editar título</a:t>
            </a:r>
            <a:endParaRPr lang="es-ES_tradnl"/>
          </a:p>
        </p:txBody>
      </p:sp>
      <p:sp>
        <p:nvSpPr>
          <p:cNvPr id="3" name="Marcador de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ES_tradnl"/>
          </a:p>
        </p:txBody>
      </p:sp>
      <p:sp>
        <p:nvSpPr>
          <p:cNvPr id="4" name="Marcador de fech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F160B02-110B-CB47-A284-864FE8C9D2D3}" type="datetimeFigureOut">
              <a:rPr lang="es-ES_tradnl" smtClean="0"/>
              <a:t>27/10/2020</a:t>
            </a:fld>
            <a:endParaRPr lang="es-ES_tradnl" dirty="0"/>
          </a:p>
        </p:txBody>
      </p:sp>
      <p:sp>
        <p:nvSpPr>
          <p:cNvPr id="5" name="Marcador de pie de pá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_tradnl" dirty="0"/>
          </a:p>
        </p:txBody>
      </p:sp>
      <p:sp>
        <p:nvSpPr>
          <p:cNvPr id="6" name="Marcador de número de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71DB673-807B-4A45-8025-A2F196FC6CAB}" type="slidenum">
              <a:rPr lang="es-ES_tradnl" smtClean="0"/>
              <a:t>‹Nº›</a:t>
            </a:fld>
            <a:endParaRPr lang="es-ES_tradnl" dirty="0"/>
          </a:p>
        </p:txBody>
      </p:sp>
    </p:spTree>
    <p:extLst>
      <p:ext uri="{BB962C8B-B14F-4D97-AF65-F5344CB8AC3E}">
        <p14:creationId xmlns:p14="http://schemas.microsoft.com/office/powerpoint/2010/main" val="1256557401"/>
      </p:ext>
    </p:extLst>
  </p:cSld>
  <p:clrMap bg1="lt1" tx1="dk1" bg2="lt2" tx2="dk2" accent1="accent1" accent2="accent2" accent3="accent3" accent4="accent4" accent5="accent5" accent6="accent6" hlink="hlink" folHlink="folHlink"/>
  <p:sldLayoutIdLst>
    <p:sldLayoutId id="2147483649" r:id="rId1"/>
    <p:sldLayoutId id="2147483662" r:id="rId2"/>
    <p:sldLayoutId id="2147483660" r:id="rId3"/>
    <p:sldLayoutId id="2147483663" r:id="rId4"/>
    <p:sldLayoutId id="2147483655" r:id="rId5"/>
    <p:sldLayoutId id="2147483661" r:id="rId6"/>
    <p:sldLayoutId id="2147483664"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s-ES_trad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oleObject" Target="file:///F:\resp%201\resp\Documents\SEMANA%2013%20%20FORMATO_REPORTE%20DE%20COBERTURA.xlsx!IC%20ZONALES!%5bSEMANA%2013%20%20FORMATO_REPORTE%20DE%20COBERTURA.xlsx%5dIC%20ZONALES%2015%20Gr&#225;fico-5" TargetMode="External"/><Relationship Id="rId3" Type="http://schemas.openxmlformats.org/officeDocument/2006/relationships/notesSlide" Target="../notesSlides/notesSlide3.xml"/><Relationship Id="rId7" Type="http://schemas.openxmlformats.org/officeDocument/2006/relationships/image" Target="../media/image11.emf"/><Relationship Id="rId2" Type="http://schemas.openxmlformats.org/officeDocument/2006/relationships/slideLayout" Target="../slideLayouts/slideLayout3.xml"/><Relationship Id="rId1" Type="http://schemas.openxmlformats.org/officeDocument/2006/relationships/vmlDrawing" Target="../drawings/vmlDrawing4.vml"/><Relationship Id="rId6" Type="http://schemas.openxmlformats.org/officeDocument/2006/relationships/oleObject" Target="file:///F:\resp%201\resp\Documents\SEMANA%2013%20%20FORMATO_REPORTE%20DE%20COBERTURA.xlsx!IC%20ZONALES!%5bSEMANA%2013%20%20FORMATO_REPORTE%20DE%20COBERTURA.xlsx%5dIC%20ZONALES%2015%20Gr&#225;fico-3" TargetMode="External"/><Relationship Id="rId11" Type="http://schemas.openxmlformats.org/officeDocument/2006/relationships/image" Target="../media/image13.emf"/><Relationship Id="rId5" Type="http://schemas.openxmlformats.org/officeDocument/2006/relationships/image" Target="../media/image10.emf"/><Relationship Id="rId10" Type="http://schemas.openxmlformats.org/officeDocument/2006/relationships/oleObject" Target="file:///F:\resp%201\resp\Documents\SEMANA%2013%20%20FORMATO_REPORTE%20DE%20COBERTURA.xlsx!IC%20ZONALES!%5bSEMANA%2013%20%20FORMATO_REPORTE%20DE%20COBERTURA.xlsx%5dIC%20ZONALES%2015%20Gr&#225;fico-4" TargetMode="External"/><Relationship Id="rId4" Type="http://schemas.openxmlformats.org/officeDocument/2006/relationships/oleObject" Target="file:///F:\resp%201\resp\Downloads\Semana%2013%20Ppt_indicadores_2019_0409.xlsx!General!F3C1:F7C7" TargetMode="External"/><Relationship Id="rId9" Type="http://schemas.openxmlformats.org/officeDocument/2006/relationships/image" Target="../media/image12.emf"/></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4.xml"/><Relationship Id="rId7" Type="http://schemas.openxmlformats.org/officeDocument/2006/relationships/image" Target="../media/image15.emf"/><Relationship Id="rId2" Type="http://schemas.openxmlformats.org/officeDocument/2006/relationships/slideLayout" Target="../slideLayouts/slideLayout3.xml"/><Relationship Id="rId1" Type="http://schemas.openxmlformats.org/officeDocument/2006/relationships/vmlDrawing" Target="../drawings/vmlDrawing5.vml"/><Relationship Id="rId6" Type="http://schemas.openxmlformats.org/officeDocument/2006/relationships/oleObject" Target="file:///F:\resp%201\resp\Documents\SEMANA%2013%20%20FORMATO_REPORTE%20DE%20COBERTURA.xlsx!IC%20ZONALES!%5bSEMANA%2013%20%20FORMATO_REPORTE%20DE%20COBERTURA.xlsx%5dIC%20ZONALES%2015%20Gr&#225;fico-6" TargetMode="External"/><Relationship Id="rId5" Type="http://schemas.openxmlformats.org/officeDocument/2006/relationships/image" Target="../media/image14.emf"/><Relationship Id="rId4" Type="http://schemas.openxmlformats.org/officeDocument/2006/relationships/oleObject" Target="file:///F:\resp%201\resp\Downloads\Semana%2013%20Ppt_indicadores_2019_0409.xlsx!General!F19C1:F21C7" TargetMode="External"/></Relationships>
</file>

<file path=ppt/slides/_rels/slide12.xml.rels><?xml version="1.0" encoding="UTF-8" standalone="yes"?>
<Relationships xmlns="http://schemas.openxmlformats.org/package/2006/relationships"><Relationship Id="rId8" Type="http://schemas.openxmlformats.org/officeDocument/2006/relationships/oleObject" Target="file:///F:\resp%201\resp\Documents\SEMANA%2013%20%20FORMATO_REPORTE%20DE%20COBERTURA.xlsx!IC%20ZONALES!%5bSEMANA%2013%20%20FORMATO_REPORTE%20DE%20COBERTURA.xlsx%5dIC%20ZONALES%2015%20Gr&#225;fico-1" TargetMode="External"/><Relationship Id="rId3" Type="http://schemas.openxmlformats.org/officeDocument/2006/relationships/notesSlide" Target="../notesSlides/notesSlide5.xml"/><Relationship Id="rId7" Type="http://schemas.openxmlformats.org/officeDocument/2006/relationships/image" Target="../media/image17.emf"/><Relationship Id="rId2" Type="http://schemas.openxmlformats.org/officeDocument/2006/relationships/slideLayout" Target="../slideLayouts/slideLayout3.xml"/><Relationship Id="rId1" Type="http://schemas.openxmlformats.org/officeDocument/2006/relationships/vmlDrawing" Target="../drawings/vmlDrawing6.vml"/><Relationship Id="rId6" Type="http://schemas.openxmlformats.org/officeDocument/2006/relationships/oleObject" Target="file:///F:\resp%201\resp\Documents\SEMANA%2013%20%20FORMATO_REPORTE%20DE%20COBERTURA.xlsx!IC%20ZONALES!%5bSEMANA%2013%20%20FORMATO_REPORTE%20DE%20COBERTURA.xlsx%5dIC%20ZONALES%2015%20Gr&#225;fico" TargetMode="External"/><Relationship Id="rId11" Type="http://schemas.openxmlformats.org/officeDocument/2006/relationships/image" Target="../media/image19.emf"/><Relationship Id="rId5" Type="http://schemas.openxmlformats.org/officeDocument/2006/relationships/image" Target="../media/image16.emf"/><Relationship Id="rId10" Type="http://schemas.openxmlformats.org/officeDocument/2006/relationships/oleObject" Target="file:///F:\resp%201\resp\Documents\SEMANA%2013%20%20FORMATO_REPORTE%20DE%20COBERTURA.xlsx!IC%20ZONALES!%5bSEMANA%2013%20%20FORMATO_REPORTE%20DE%20COBERTURA.xlsx%5dIC%20ZONALES%2015%20Gr&#225;fico-2" TargetMode="External"/><Relationship Id="rId4" Type="http://schemas.openxmlformats.org/officeDocument/2006/relationships/oleObject" Target="file:///F:\resp%201\resp\Downloads\Semana%2013%20Ppt_indicadores_2019_0409.xlsx!General!F12C1:F16C7" TargetMode="External"/><Relationship Id="rId9" Type="http://schemas.openxmlformats.org/officeDocument/2006/relationships/image" Target="../media/image18.em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image" Target="../media/image21.emf"/><Relationship Id="rId2" Type="http://schemas.openxmlformats.org/officeDocument/2006/relationships/slideLayout" Target="../slideLayouts/slideLayout3.xml"/><Relationship Id="rId1" Type="http://schemas.openxmlformats.org/officeDocument/2006/relationships/vmlDrawing" Target="../drawings/vmlDrawing7.vml"/><Relationship Id="rId6" Type="http://schemas.openxmlformats.org/officeDocument/2006/relationships/oleObject" Target="file:///F:\resp%201\resp\Documents\SEMANA%2013%20%20FORMATO_REPORTE%20DE%20COBERTURA.xlsx!Comp_sem!%5bSEMANA%2013%20%20FORMATO_REPORTE%20DE%20COBERTURA.xlsx%5dComp_sem%2021%20Gr&#225;fico" TargetMode="External"/><Relationship Id="rId5" Type="http://schemas.openxmlformats.org/officeDocument/2006/relationships/image" Target="../media/image20.emf"/><Relationship Id="rId4" Type="http://schemas.openxmlformats.org/officeDocument/2006/relationships/oleObject" Target="file:///F:\resp%201\resp\Downloads\Semana%2013%20Ppt_indicadores_2019_0409.xlsx!Zonal!F3C1:F8C8" TargetMode="Externa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7.xml"/><Relationship Id="rId7" Type="http://schemas.openxmlformats.org/officeDocument/2006/relationships/image" Target="../media/image23.emf"/><Relationship Id="rId2" Type="http://schemas.openxmlformats.org/officeDocument/2006/relationships/slideLayout" Target="../slideLayouts/slideLayout3.xml"/><Relationship Id="rId1" Type="http://schemas.openxmlformats.org/officeDocument/2006/relationships/vmlDrawing" Target="../drawings/vmlDrawing8.vml"/><Relationship Id="rId6" Type="http://schemas.openxmlformats.org/officeDocument/2006/relationships/oleObject" Target="file:///F:\resp%201\resp\Documents\SEMANA%2013%20%20FORMATO_REPORTE%20DE%20COBERTURA.xlsx!Comp_sem!%5bSEMANA%2013%20%20FORMATO_REPORTE%20DE%20COBERTURA.xlsx%5dComp_sem%2017%20Gr&#225;fico" TargetMode="External"/><Relationship Id="rId5" Type="http://schemas.openxmlformats.org/officeDocument/2006/relationships/image" Target="../media/image22.emf"/><Relationship Id="rId4" Type="http://schemas.openxmlformats.org/officeDocument/2006/relationships/oleObject" Target="file:///F:\resp%201\resp\Downloads\Semana%2013%20Ppt_indicadores_2019_0409.xlsx!Zonal!F10C1:F15C8" TargetMode="Externa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8.xml"/><Relationship Id="rId7" Type="http://schemas.openxmlformats.org/officeDocument/2006/relationships/image" Target="../media/image25.emf"/><Relationship Id="rId2" Type="http://schemas.openxmlformats.org/officeDocument/2006/relationships/slideLayout" Target="../slideLayouts/slideLayout3.xml"/><Relationship Id="rId1" Type="http://schemas.openxmlformats.org/officeDocument/2006/relationships/vmlDrawing" Target="../drawings/vmlDrawing9.vml"/><Relationship Id="rId6" Type="http://schemas.openxmlformats.org/officeDocument/2006/relationships/oleObject" Target="file:///F:\resp%201\resp\Documents\SEMANA%2013%20%20FORMATO_REPORTE%20DE%20COBERTURA.xlsx!Comp_sem!%5bSEMANA%2013%20%20FORMATO_REPORTE%20DE%20COBERTURA.xlsx%5dComp_sem%2020%20Gr&#225;fico" TargetMode="External"/><Relationship Id="rId5" Type="http://schemas.openxmlformats.org/officeDocument/2006/relationships/image" Target="../media/image24.emf"/><Relationship Id="rId4" Type="http://schemas.openxmlformats.org/officeDocument/2006/relationships/oleObject" Target="file:///F:\resp%201\resp\Downloads\Semana%2013%20Ppt_indicadores_2019_0409.xlsx!Zonal!F17C1:F22C8" TargetMode="Externa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9.xml"/><Relationship Id="rId7" Type="http://schemas.openxmlformats.org/officeDocument/2006/relationships/image" Target="../media/image27.emf"/><Relationship Id="rId2" Type="http://schemas.openxmlformats.org/officeDocument/2006/relationships/slideLayout" Target="../slideLayouts/slideLayout3.xml"/><Relationship Id="rId1" Type="http://schemas.openxmlformats.org/officeDocument/2006/relationships/vmlDrawing" Target="../drawings/vmlDrawing10.vml"/><Relationship Id="rId6" Type="http://schemas.openxmlformats.org/officeDocument/2006/relationships/oleObject" Target="file:///F:\resp%201\resp\Downloads\Semana%2013%20Ppt_indicadores_2019_0409.xlsx!Zonal!F24C1:F29C8" TargetMode="External"/><Relationship Id="rId5" Type="http://schemas.openxmlformats.org/officeDocument/2006/relationships/image" Target="../media/image26.emf"/><Relationship Id="rId4" Type="http://schemas.openxmlformats.org/officeDocument/2006/relationships/oleObject" Target="file:///F:\resp%201\resp\Documents\SEMANA%2013%20%20FORMATO_REPORTE%20DE%20COBERTURA.xlsx!Comp_sem!%5bSEMANA%2013%20%20FORMATO_REPORTE%20DE%20COBERTURA.xlsx%5dComp_sem%2025%20Gr&#225;fico" TargetMode="Externa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0.xml"/><Relationship Id="rId7" Type="http://schemas.openxmlformats.org/officeDocument/2006/relationships/image" Target="../media/image29.emf"/><Relationship Id="rId2" Type="http://schemas.openxmlformats.org/officeDocument/2006/relationships/slideLayout" Target="../slideLayouts/slideLayout3.xml"/><Relationship Id="rId1" Type="http://schemas.openxmlformats.org/officeDocument/2006/relationships/vmlDrawing" Target="../drawings/vmlDrawing11.vml"/><Relationship Id="rId6" Type="http://schemas.openxmlformats.org/officeDocument/2006/relationships/oleObject" Target="file:///F:\resp%201\resp\Documents\SEMANA%2013%20%20FORMATO_REPORTE%20DE%20COBERTURA.xlsx!Comp_sem!%5bSEMANA%2013%20%20FORMATO_REPORTE%20DE%20COBERTURA.xlsx%5dComp_sem%2018%20Gr&#225;fico" TargetMode="External"/><Relationship Id="rId5" Type="http://schemas.openxmlformats.org/officeDocument/2006/relationships/image" Target="../media/image28.emf"/><Relationship Id="rId4" Type="http://schemas.openxmlformats.org/officeDocument/2006/relationships/oleObject" Target="file:///F:\resp%201\resp\Downloads\Semana%2013%20Ppt_indicadores_2019_0409.xlsx!Zonal!F33C1:F38C8" TargetMode="Externa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1.xml"/><Relationship Id="rId7" Type="http://schemas.openxmlformats.org/officeDocument/2006/relationships/image" Target="../media/image31.emf"/><Relationship Id="rId2" Type="http://schemas.openxmlformats.org/officeDocument/2006/relationships/slideLayout" Target="../slideLayouts/slideLayout3.xml"/><Relationship Id="rId1" Type="http://schemas.openxmlformats.org/officeDocument/2006/relationships/vmlDrawing" Target="../drawings/vmlDrawing12.vml"/><Relationship Id="rId6" Type="http://schemas.openxmlformats.org/officeDocument/2006/relationships/oleObject" Target="file:///F:\resp%201\resp\Downloads\Semana%2013%20Ppt_indicadores_2019_0409.xlsx!Zonal!F40C1:F45C8" TargetMode="External"/><Relationship Id="rId5" Type="http://schemas.openxmlformats.org/officeDocument/2006/relationships/image" Target="../media/image30.emf"/><Relationship Id="rId4" Type="http://schemas.openxmlformats.org/officeDocument/2006/relationships/oleObject" Target="file:///F:\resp%201\resp\Documents\SEMANA%2013%20%20FORMATO_REPORTE%20DE%20COBERTURA.xlsx!Comp_sem!%5bSEMANA%2013%20%20FORMATO_REPORTE%20DE%20COBERTURA.xlsx%5dComp_sem%2019%20Gr&#225;fico"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2.xml"/><Relationship Id="rId7" Type="http://schemas.openxmlformats.org/officeDocument/2006/relationships/image" Target="../media/image33.emf"/><Relationship Id="rId2" Type="http://schemas.openxmlformats.org/officeDocument/2006/relationships/slideLayout" Target="../slideLayouts/slideLayout3.xml"/><Relationship Id="rId1" Type="http://schemas.openxmlformats.org/officeDocument/2006/relationships/vmlDrawing" Target="../drawings/vmlDrawing13.vml"/><Relationship Id="rId6" Type="http://schemas.openxmlformats.org/officeDocument/2006/relationships/oleObject" Target="file:///F:\resp%201\resp\Documents\SEMANA%2013%20%20FORMATO_REPORTE%20DE%20COBERTURA.xlsx!Comp_sem!%5bSEMANA%2013%20%20FORMATO_REPORTE%20DE%20COBERTURA.xlsx%5dComp_sem%2033%20Gr&#225;fico" TargetMode="External"/><Relationship Id="rId5" Type="http://schemas.openxmlformats.org/officeDocument/2006/relationships/image" Target="../media/image32.emf"/><Relationship Id="rId4" Type="http://schemas.openxmlformats.org/officeDocument/2006/relationships/oleObject" Target="file:///F:\resp%201\resp\Downloads\Semana%2013%20Ppt_indicadores_2019_0409.xlsx!Zonal!F47C1:F52C8" TargetMode="Externa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3.xml"/><Relationship Id="rId7" Type="http://schemas.openxmlformats.org/officeDocument/2006/relationships/image" Target="../media/image35.emf"/><Relationship Id="rId2" Type="http://schemas.openxmlformats.org/officeDocument/2006/relationships/slideLayout" Target="../slideLayouts/slideLayout3.xml"/><Relationship Id="rId1" Type="http://schemas.openxmlformats.org/officeDocument/2006/relationships/vmlDrawing" Target="../drawings/vmlDrawing14.vml"/><Relationship Id="rId6" Type="http://schemas.openxmlformats.org/officeDocument/2006/relationships/oleObject" Target="file:///F:\resp%201\resp\Documents\SEMANA%2013%20%20FORMATO_REPORTE%20DE%20COBERTURA.xlsx!DILIGENCIADA!%5bSEMANA%2013%20%20FORMATO_REPORTE%20DE%20COBERTURA.xlsx%5dDILIGENCIADA%20Gr&#225;fico%201" TargetMode="External"/><Relationship Id="rId5" Type="http://schemas.openxmlformats.org/officeDocument/2006/relationships/image" Target="../media/image34.emf"/><Relationship Id="rId4" Type="http://schemas.openxmlformats.org/officeDocument/2006/relationships/oleObject" Target="file:///F:\resp%201\resp\Documents\SEMANA%2013%20%20FORMATO_REPORTE%20DE%20COBERTURA.xlsx!DILIGENCIADA!F13C1:F18C4"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4.xml"/><Relationship Id="rId7" Type="http://schemas.openxmlformats.org/officeDocument/2006/relationships/image" Target="../media/image37.emf"/><Relationship Id="rId2" Type="http://schemas.openxmlformats.org/officeDocument/2006/relationships/slideLayout" Target="../slideLayouts/slideLayout3.xml"/><Relationship Id="rId1" Type="http://schemas.openxmlformats.org/officeDocument/2006/relationships/vmlDrawing" Target="../drawings/vmlDrawing15.vml"/><Relationship Id="rId6" Type="http://schemas.openxmlformats.org/officeDocument/2006/relationships/oleObject" Target="file:///F:\resp%201\resp\Documents\SEMANA%2013%20%20FORMATO_REPORTE%20DE%20COBERTURA.xlsx!GR&#193;FICOS%20CAMPO%20EFE_2019!%5bSEMANA%2013%20%20FORMATO_REPORTE%20DE%20COBERTURA.xlsx%5dGR&#193;FICOS%20CAMPO%20EFE_2019%2019%20Gr&#225;fico" TargetMode="External"/><Relationship Id="rId5" Type="http://schemas.openxmlformats.org/officeDocument/2006/relationships/image" Target="../media/image36.emf"/><Relationship Id="rId4" Type="http://schemas.openxmlformats.org/officeDocument/2006/relationships/oleObject" Target="file:///F:\resp%201\resp\Documents\SEMANA%2013%20%20FORMATO_REPORTE%20DE%20COBERTURA.xlsx!COBERTURA_PPT_V2!F7C2:F14C13" TargetMode="External"/></Relationships>
</file>

<file path=ppt/slides/_rels/slide24.xml.rels><?xml version="1.0" encoding="UTF-8" standalone="yes"?>
<Relationships xmlns="http://schemas.openxmlformats.org/package/2006/relationships"><Relationship Id="rId3" Type="http://schemas.openxmlformats.org/officeDocument/2006/relationships/oleObject" Target="file:///F:\resp%201\resp\Documents\SEMANA%2013%20%20FORMATO_REPORTE%20DE%20COBERTURA.xlsx!Cam_crt_hist!%5bSEMANA%2013%20%20FORMATO_REPORTE%20DE%20COBERTURA.xlsx%5dCam_crt_hist%2019%20Gr&#225;fico" TargetMode="External"/><Relationship Id="rId2" Type="http://schemas.openxmlformats.org/officeDocument/2006/relationships/slideLayout" Target="../slideLayouts/slideLayout3.xml"/><Relationship Id="rId1" Type="http://schemas.openxmlformats.org/officeDocument/2006/relationships/vmlDrawing" Target="../drawings/vmlDrawing16.vml"/><Relationship Id="rId6" Type="http://schemas.openxmlformats.org/officeDocument/2006/relationships/image" Target="../media/image39.emf"/><Relationship Id="rId5" Type="http://schemas.openxmlformats.org/officeDocument/2006/relationships/oleObject" Target="file:///F:\resp%201\resp\Documents\SEMANA%2013%20%20FORMATO_REPORTE%20DE%20COBERTURA.xlsx!Cam_crt_hist!%5bSEMANA%2013%20%20FORMATO_REPORTE%20DE%20COBERTURA.xlsx%5dCam_crt_hist%204%20Gr&#225;fico" TargetMode="External"/><Relationship Id="rId4" Type="http://schemas.openxmlformats.org/officeDocument/2006/relationships/image" Target="../media/image38.emf"/></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5.xml"/><Relationship Id="rId7" Type="http://schemas.openxmlformats.org/officeDocument/2006/relationships/image" Target="../media/image41.emf"/><Relationship Id="rId2" Type="http://schemas.openxmlformats.org/officeDocument/2006/relationships/slideLayout" Target="../slideLayouts/slideLayout3.xml"/><Relationship Id="rId1" Type="http://schemas.openxmlformats.org/officeDocument/2006/relationships/vmlDrawing" Target="../drawings/vmlDrawing17.vml"/><Relationship Id="rId6" Type="http://schemas.openxmlformats.org/officeDocument/2006/relationships/oleObject" Target="file:///F:\resp%201\resp\Documents\SEMANA%2013%20%20FORMATO_REPORTE%20DE%20COBERTURA.xlsx!GR&#193;FICOS%20CR&#205;T-COD%20EFE_2019!%5bSEMANA%2013%20%20FORMATO_REPORTE%20DE%20COBERTURA.xlsx%5dGR&#193;FICOS%20CR&#205;T-COD%20EFE_2019%2018%20Gr&#225;fico" TargetMode="External"/><Relationship Id="rId5" Type="http://schemas.openxmlformats.org/officeDocument/2006/relationships/image" Target="../media/image40.emf"/><Relationship Id="rId4" Type="http://schemas.openxmlformats.org/officeDocument/2006/relationships/oleObject" Target="file:///F:\resp%201\resp\Documents\SEMANA%2013%20%20FORMATO_REPORTE%20DE%20COBERTURA.xlsx!COBERTURA_PPT_V2!F20C2:F27C11" TargetMode="External"/></Relationships>
</file>

<file path=ppt/slides/_rels/slide26.xml.rels><?xml version="1.0" encoding="UTF-8" standalone="yes"?>
<Relationships xmlns="http://schemas.openxmlformats.org/package/2006/relationships"><Relationship Id="rId3" Type="http://schemas.openxmlformats.org/officeDocument/2006/relationships/oleObject" Target="file:///F:\resp%201\resp\Documents\SEMANA%2013%20%20FORMATO_REPORTE%20DE%20COBERTURA.xlsx!Criti_crt_hist!%5bSEMANA%2013%20%20FORMATO_REPORTE%20DE%20COBERTURA.xlsx%5dCriti_crt_hist%201%20Gr&#225;fico" TargetMode="External"/><Relationship Id="rId2" Type="http://schemas.openxmlformats.org/officeDocument/2006/relationships/slideLayout" Target="../slideLayouts/slideLayout3.xml"/><Relationship Id="rId1" Type="http://schemas.openxmlformats.org/officeDocument/2006/relationships/vmlDrawing" Target="../drawings/vmlDrawing18.vml"/><Relationship Id="rId6" Type="http://schemas.openxmlformats.org/officeDocument/2006/relationships/image" Target="../media/image43.emf"/><Relationship Id="rId5" Type="http://schemas.openxmlformats.org/officeDocument/2006/relationships/oleObject" Target="file:///F:\resp%201\resp\Documents\INEC%20TRABAJO\SEMANA%20editable\SEMANA%2013%20%20FORMATO_REPORTE%20DE%20COBERTURA.xlsx!Criti_crt_hist!%5bSEMANA%2013%20%20FORMATO_REPORTE%20DE%20COBERTURA.xlsx%5dCriti_crt_hist%20Gr&#225;fico%205" TargetMode="External"/><Relationship Id="rId4" Type="http://schemas.openxmlformats.org/officeDocument/2006/relationships/image" Target="../media/image42.emf"/></Relationships>
</file>

<file path=ppt/slides/_rels/slide27.xml.rels><?xml version="1.0" encoding="UTF-8" standalone="yes"?>
<Relationships xmlns="http://schemas.openxmlformats.org/package/2006/relationships"><Relationship Id="rId3" Type="http://schemas.openxmlformats.org/officeDocument/2006/relationships/oleObject" Target="file:///F:\resp%201\resp\Documents\SEMANA%2013%20%20FORMATO_REPORTE%20DE%20COBERTURA.xlsx!D&#205;AS!%5bSEMANA%2013%20%20FORMATO_REPORTE%20DE%20COBERTURA.xlsx%5dD&#205;AS%202%20Gr&#225;fico" TargetMode="External"/><Relationship Id="rId2" Type="http://schemas.openxmlformats.org/officeDocument/2006/relationships/slideLayout" Target="../slideLayouts/slideLayout3.xml"/><Relationship Id="rId1" Type="http://schemas.openxmlformats.org/officeDocument/2006/relationships/vmlDrawing" Target="../drawings/vmlDrawing19.vml"/><Relationship Id="rId4" Type="http://schemas.openxmlformats.org/officeDocument/2006/relationships/image" Target="../media/image44.emf"/></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oleObject" Target="file:///F:\resp%201\resp\Downloads\Semana%2013%20Ppt_indicadores_2019_0409.xlsx!Tabla%20PROBLEMAS-SOL!F1C2:F17C3" TargetMode="External"/><Relationship Id="rId2" Type="http://schemas.openxmlformats.org/officeDocument/2006/relationships/slideLayout" Target="../slideLayouts/slideLayout5.xml"/><Relationship Id="rId1" Type="http://schemas.openxmlformats.org/officeDocument/2006/relationships/vmlDrawing" Target="../drawings/vmlDrawing20.vml"/><Relationship Id="rId4" Type="http://schemas.openxmlformats.org/officeDocument/2006/relationships/image" Target="../media/image45.emf"/></Relationships>
</file>

<file path=ppt/slides/_rels/slide33.xml.rels><?xml version="1.0" encoding="UTF-8" standalone="yes"?>
<Relationships xmlns="http://schemas.openxmlformats.org/package/2006/relationships"><Relationship Id="rId3" Type="http://schemas.openxmlformats.org/officeDocument/2006/relationships/oleObject" Target="file:///F:\resp%201\resp\Documents\INEC%20TRABAJO\SEMANA%20editable\Semana%2013%20Ppt_indicadores_2019_0409.xlsx!Tabla%20PROBLEMAS-SOL!F18C2:F33C3" TargetMode="External"/><Relationship Id="rId2" Type="http://schemas.openxmlformats.org/officeDocument/2006/relationships/slideLayout" Target="../slideLayouts/slideLayout5.xml"/><Relationship Id="rId1" Type="http://schemas.openxmlformats.org/officeDocument/2006/relationships/vmlDrawing" Target="../drawings/vmlDrawing21.vml"/><Relationship Id="rId4" Type="http://schemas.openxmlformats.org/officeDocument/2006/relationships/image" Target="../media/image46.emf"/></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7.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oleObject" Target="file:///C:\Users\kevin\Desktop\Reporte%20de%20cobertura\directorio%20total\Hoja%20de%20c&#225;lculo%20en%20PPT_reporte%20de%20cobertura_indicadores_2019!DIMENSION!F2C2:F10C8" TargetMode="External"/><Relationship Id="rId2" Type="http://schemas.openxmlformats.org/officeDocument/2006/relationships/slideLayout" Target="../slideLayouts/slideLayout5.xml"/><Relationship Id="rId1" Type="http://schemas.openxmlformats.org/officeDocument/2006/relationships/vmlDrawing" Target="../drawings/vmlDrawing1.vml"/><Relationship Id="rId4" Type="http://schemas.openxmlformats.org/officeDocument/2006/relationships/image" Target="../media/image6.emf"/></Relationships>
</file>

<file path=ppt/slides/_rels/slide40.xml.rels><?xml version="1.0" encoding="UTF-8" standalone="yes"?>
<Relationships xmlns="http://schemas.openxmlformats.org/package/2006/relationships"><Relationship Id="rId3" Type="http://schemas.openxmlformats.org/officeDocument/2006/relationships/oleObject" Target="file:///F:\resp%201\resp\Documents\INEC%20TRABAJO\SEMANA%2013\Semana%2013%20Ppt_indicadores_2019_0409.xlsx!admi!F1C1:F6C6" TargetMode="External"/><Relationship Id="rId2" Type="http://schemas.openxmlformats.org/officeDocument/2006/relationships/slideLayout" Target="../slideLayouts/slideLayout3.xml"/><Relationship Id="rId1" Type="http://schemas.openxmlformats.org/officeDocument/2006/relationships/vmlDrawing" Target="../drawings/vmlDrawing22.vml"/><Relationship Id="rId4" Type="http://schemas.openxmlformats.org/officeDocument/2006/relationships/image" Target="../media/image50.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vmlDrawing" Target="../drawings/vmlDrawing2.vml"/><Relationship Id="rId5" Type="http://schemas.openxmlformats.org/officeDocument/2006/relationships/image" Target="../media/image7.emf"/><Relationship Id="rId4" Type="http://schemas.openxmlformats.org/officeDocument/2006/relationships/oleObject" Target="file:///F:\resp%201\resp\Downloads\Semana%2013%20Ppt_indicadores_2019_0409.xlsx!Indicadores_2!F1C1:F18C8" TargetMode="Externa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vmlDrawing" Target="../drawings/vmlDrawing3.vml"/><Relationship Id="rId6" Type="http://schemas.openxmlformats.org/officeDocument/2006/relationships/image" Target="../media/image8.emf"/><Relationship Id="rId5" Type="http://schemas.openxmlformats.org/officeDocument/2006/relationships/oleObject" Target="file:///F:\resp%201\resp\Documents\INEC%20TRABAJO\SEMANA%2013\Semana%2013%20Ppt_indicadores_2019_0409.xlsx!indicadores_1!F1C1:F26C8" TargetMode="External"/><Relationship Id="rId4" Type="http://schemas.openxmlformats.org/officeDocument/2006/relationships/image" Target="../media/image9.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rot="20938473">
            <a:off x="5677430" y="1943078"/>
            <a:ext cx="2988096" cy="2054482"/>
          </a:xfrm>
        </p:spPr>
        <p:txBody>
          <a:bodyPr>
            <a:normAutofit fontScale="90000"/>
          </a:bodyPr>
          <a:lstStyle/>
          <a:p>
            <a:pPr algn="ctr"/>
            <a:r>
              <a:rPr lang="es-ES_tradnl" dirty="0"/>
              <a:t>Indicadores de calidad</a:t>
            </a:r>
            <a:br>
              <a:rPr lang="es-ES_tradnl" dirty="0"/>
            </a:br>
            <a:r>
              <a:rPr lang="es-ES_tradnl" sz="2400" dirty="0"/>
              <a:t> </a:t>
            </a:r>
            <a:br>
              <a:rPr lang="es-ES_tradnl" dirty="0"/>
            </a:br>
            <a:r>
              <a:rPr lang="es-ES_tradnl" sz="2200" dirty="0"/>
              <a:t>Encuesta Estructural Empresarial</a:t>
            </a:r>
            <a:br>
              <a:rPr lang="es-ES_tradnl" sz="2200" dirty="0"/>
            </a:br>
            <a:r>
              <a:rPr lang="es-ES_tradnl" sz="2200" dirty="0"/>
              <a:t>(ENESEM)</a:t>
            </a:r>
          </a:p>
        </p:txBody>
      </p:sp>
      <p:sp>
        <p:nvSpPr>
          <p:cNvPr id="3" name="Subtítulo 2"/>
          <p:cNvSpPr>
            <a:spLocks noGrp="1"/>
          </p:cNvSpPr>
          <p:nvPr>
            <p:ph type="subTitle" idx="1"/>
          </p:nvPr>
        </p:nvSpPr>
        <p:spPr>
          <a:xfrm rot="20938473">
            <a:off x="5836333" y="4186988"/>
            <a:ext cx="3144025" cy="370319"/>
          </a:xfrm>
        </p:spPr>
        <p:txBody>
          <a:bodyPr>
            <a:noAutofit/>
          </a:bodyPr>
          <a:lstStyle/>
          <a:p>
            <a:pPr algn="ctr"/>
            <a:r>
              <a:rPr lang="es-ES_tradnl" sz="1600" dirty="0"/>
              <a:t>Reporte septiembre- 2020</a:t>
            </a:r>
          </a:p>
        </p:txBody>
      </p:sp>
    </p:spTree>
    <p:extLst>
      <p:ext uri="{BB962C8B-B14F-4D97-AF65-F5344CB8AC3E}">
        <p14:creationId xmlns:p14="http://schemas.microsoft.com/office/powerpoint/2010/main" val="1021045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5670" y="348461"/>
            <a:ext cx="8570266" cy="591955"/>
          </a:xfrm>
        </p:spPr>
        <p:txBody>
          <a:bodyPr/>
          <a:lstStyle/>
          <a:p>
            <a:r>
              <a:rPr lang="es-EC" sz="2800" dirty="0"/>
              <a:t>Resultados de indicadores de calidad</a:t>
            </a:r>
            <a:br>
              <a:rPr lang="es-EC" sz="2800" dirty="0"/>
            </a:br>
            <a:endParaRPr lang="es-EC" sz="2400" dirty="0"/>
          </a:p>
        </p:txBody>
      </p:sp>
      <p:sp>
        <p:nvSpPr>
          <p:cNvPr id="18" name="6 Marcador de texto"/>
          <p:cNvSpPr>
            <a:spLocks noGrp="1"/>
          </p:cNvSpPr>
          <p:nvPr>
            <p:ph type="body" sz="quarter" idx="11"/>
          </p:nvPr>
        </p:nvSpPr>
        <p:spPr>
          <a:xfrm>
            <a:off x="6614809" y="6356485"/>
            <a:ext cx="4750127" cy="284984"/>
          </a:xfrm>
        </p:spPr>
        <p:txBody>
          <a:bodyPr/>
          <a:lstStyle/>
          <a:p>
            <a:r>
              <a:rPr lang="es-EC" dirty="0"/>
              <a:t>ENESEM- 2019</a:t>
            </a:r>
          </a:p>
        </p:txBody>
      </p:sp>
      <p:sp>
        <p:nvSpPr>
          <p:cNvPr id="17" name="18 CuadroTexto"/>
          <p:cNvSpPr txBox="1"/>
          <p:nvPr/>
        </p:nvSpPr>
        <p:spPr>
          <a:xfrm>
            <a:off x="576095" y="3238574"/>
            <a:ext cx="3067051" cy="261610"/>
          </a:xfrm>
          <a:prstGeom prst="rect">
            <a:avLst/>
          </a:prstGeom>
          <a:noFill/>
        </p:spPr>
        <p:txBody>
          <a:bodyPr wrap="square" rtlCol="0">
            <a:spAutoFit/>
          </a:bodyPr>
          <a:lstStyle/>
          <a:p>
            <a:pPr algn="ctr"/>
            <a:r>
              <a:rPr lang="es-EC" sz="1100" dirty="0">
                <a:solidFill>
                  <a:schemeClr val="accent1">
                    <a:lumMod val="75000"/>
                  </a:schemeClr>
                </a:solidFill>
              </a:rPr>
              <a:t>Cumplimiento tasa de cobertura</a:t>
            </a:r>
          </a:p>
        </p:txBody>
      </p:sp>
      <p:sp>
        <p:nvSpPr>
          <p:cNvPr id="19" name="18 CuadroTexto"/>
          <p:cNvSpPr txBox="1"/>
          <p:nvPr/>
        </p:nvSpPr>
        <p:spPr>
          <a:xfrm>
            <a:off x="4267747" y="3219598"/>
            <a:ext cx="3409951" cy="261610"/>
          </a:xfrm>
          <a:prstGeom prst="rect">
            <a:avLst/>
          </a:prstGeom>
          <a:noFill/>
        </p:spPr>
        <p:txBody>
          <a:bodyPr wrap="square" rtlCol="0">
            <a:spAutoFit/>
          </a:bodyPr>
          <a:lstStyle/>
          <a:p>
            <a:pPr algn="ctr"/>
            <a:r>
              <a:rPr lang="es-EC" sz="1100" dirty="0">
                <a:solidFill>
                  <a:schemeClr val="accent1">
                    <a:lumMod val="75000"/>
                  </a:schemeClr>
                </a:solidFill>
              </a:rPr>
              <a:t>Cumplimiento tasa de cobertura operativa</a:t>
            </a:r>
          </a:p>
        </p:txBody>
      </p:sp>
      <p:sp>
        <p:nvSpPr>
          <p:cNvPr id="20" name="18 CuadroTexto"/>
          <p:cNvSpPr txBox="1"/>
          <p:nvPr/>
        </p:nvSpPr>
        <p:spPr>
          <a:xfrm>
            <a:off x="8176808" y="3175676"/>
            <a:ext cx="3733801" cy="430887"/>
          </a:xfrm>
          <a:prstGeom prst="rect">
            <a:avLst/>
          </a:prstGeom>
          <a:noFill/>
        </p:spPr>
        <p:txBody>
          <a:bodyPr wrap="square" rtlCol="0">
            <a:spAutoFit/>
          </a:bodyPr>
          <a:lstStyle/>
          <a:p>
            <a:pPr algn="ctr"/>
            <a:r>
              <a:rPr lang="es-EC" sz="1100" dirty="0">
                <a:solidFill>
                  <a:schemeClr val="accent1">
                    <a:lumMod val="75000"/>
                  </a:schemeClr>
                </a:solidFill>
              </a:rPr>
              <a:t>Cumplimiento tasa de cobertura efectiva de ejecución</a:t>
            </a:r>
          </a:p>
        </p:txBody>
      </p:sp>
      <p:sp>
        <p:nvSpPr>
          <p:cNvPr id="13" name="Marcador de contenido 5"/>
          <p:cNvSpPr txBox="1">
            <a:spLocks/>
          </p:cNvSpPr>
          <p:nvPr/>
        </p:nvSpPr>
        <p:spPr>
          <a:xfrm>
            <a:off x="576095" y="796264"/>
            <a:ext cx="8570266" cy="288305"/>
          </a:xfrm>
          <a:prstGeom prst="rect">
            <a:avLst/>
          </a:prstGeom>
        </p:spPr>
        <p:txBody>
          <a:bodyPr vert="horz" lIns="91440" tIns="45720" rIns="91440" bIns="45720" rtlCol="0" anchor="ctr">
            <a:normAutofit fontScale="92500" lnSpcReduction="20000"/>
          </a:bodyPr>
          <a:lstStyle>
            <a:lvl1pPr marL="0" indent="0" algn="l" defTabSz="914400" rtl="0" eaLnBrk="1" latinLnBrk="0" hangingPunct="1">
              <a:lnSpc>
                <a:spcPct val="90000"/>
              </a:lnSpc>
              <a:spcBef>
                <a:spcPts val="1000"/>
              </a:spcBef>
              <a:buFont typeface="Arial"/>
              <a:buNone/>
              <a:defRPr sz="1867"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s-ES_tradnl" b="1" dirty="0"/>
              <a:t>Corte 08 de octubre - Operativo de Campo</a:t>
            </a:r>
          </a:p>
        </p:txBody>
      </p:sp>
      <p:graphicFrame>
        <p:nvGraphicFramePr>
          <p:cNvPr id="3" name="Objeto 2"/>
          <p:cNvGraphicFramePr>
            <a:graphicFrameLocks noChangeAspect="1"/>
          </p:cNvGraphicFramePr>
          <p:nvPr>
            <p:extLst>
              <p:ext uri="{D42A27DB-BD31-4B8C-83A1-F6EECF244321}">
                <p14:modId xmlns:p14="http://schemas.microsoft.com/office/powerpoint/2010/main" val="1981044218"/>
              </p:ext>
            </p:extLst>
          </p:nvPr>
        </p:nvGraphicFramePr>
        <p:xfrm>
          <a:off x="687411" y="1496563"/>
          <a:ext cx="10677525" cy="1409700"/>
        </p:xfrm>
        <a:graphic>
          <a:graphicData uri="http://schemas.openxmlformats.org/presentationml/2006/ole">
            <mc:AlternateContent xmlns:mc="http://schemas.openxmlformats.org/markup-compatibility/2006">
              <mc:Choice xmlns:v="urn:schemas-microsoft-com:vml" Requires="v">
                <p:oleObj spid="_x0000_s168130" name="Hoja de cálculo" r:id="rId4" imgW="10677698" imgH="1409662" progId="Excel.Sheet.12">
                  <p:link updateAutomatic="1"/>
                </p:oleObj>
              </mc:Choice>
              <mc:Fallback>
                <p:oleObj name="Hoja de cálculo" r:id="rId4" imgW="10677698" imgH="1409662" progId="Excel.Sheet.12">
                  <p:link updateAutomatic="1"/>
                  <p:pic>
                    <p:nvPicPr>
                      <p:cNvPr id="0" name=""/>
                      <p:cNvPicPr/>
                      <p:nvPr/>
                    </p:nvPicPr>
                    <p:blipFill>
                      <a:blip r:embed="rId5"/>
                      <a:stretch>
                        <a:fillRect/>
                      </a:stretch>
                    </p:blipFill>
                    <p:spPr>
                      <a:xfrm>
                        <a:off x="687411" y="1496563"/>
                        <a:ext cx="10677525" cy="1409700"/>
                      </a:xfrm>
                      <a:prstGeom prst="rect">
                        <a:avLst/>
                      </a:prstGeom>
                    </p:spPr>
                  </p:pic>
                </p:oleObj>
              </mc:Fallback>
            </mc:AlternateContent>
          </a:graphicData>
        </a:graphic>
      </p:graphicFrame>
      <p:graphicFrame>
        <p:nvGraphicFramePr>
          <p:cNvPr id="4" name="Objeto 3"/>
          <p:cNvGraphicFramePr>
            <a:graphicFrameLocks noChangeAspect="1"/>
          </p:cNvGraphicFramePr>
          <p:nvPr>
            <p:extLst>
              <p:ext uri="{D42A27DB-BD31-4B8C-83A1-F6EECF244321}">
                <p14:modId xmlns:p14="http://schemas.microsoft.com/office/powerpoint/2010/main" val="1232803016"/>
              </p:ext>
            </p:extLst>
          </p:nvPr>
        </p:nvGraphicFramePr>
        <p:xfrm>
          <a:off x="455670" y="3606563"/>
          <a:ext cx="3381375" cy="2152650"/>
        </p:xfrm>
        <a:graphic>
          <a:graphicData uri="http://schemas.openxmlformats.org/presentationml/2006/ole">
            <mc:AlternateContent xmlns:mc="http://schemas.openxmlformats.org/markup-compatibility/2006">
              <mc:Choice xmlns:v="urn:schemas-microsoft-com:vml" Requires="v">
                <p:oleObj spid="_x0000_s168131" name="Hoja de cálculo" r:id="rId6" imgW="3381548" imgH="2152726" progId="Excel.Sheet.12">
                  <p:link updateAutomatic="1"/>
                </p:oleObj>
              </mc:Choice>
              <mc:Fallback>
                <p:oleObj name="Hoja de cálculo" r:id="rId6" imgW="3381548" imgH="2152726" progId="Excel.Sheet.12">
                  <p:link updateAutomatic="1"/>
                  <p:pic>
                    <p:nvPicPr>
                      <p:cNvPr id="0" name=""/>
                      <p:cNvPicPr/>
                      <p:nvPr/>
                    </p:nvPicPr>
                    <p:blipFill>
                      <a:blip r:embed="rId7"/>
                      <a:stretch>
                        <a:fillRect/>
                      </a:stretch>
                    </p:blipFill>
                    <p:spPr>
                      <a:xfrm>
                        <a:off x="455670" y="3606563"/>
                        <a:ext cx="3381375" cy="2152650"/>
                      </a:xfrm>
                      <a:prstGeom prst="rect">
                        <a:avLst/>
                      </a:prstGeom>
                    </p:spPr>
                  </p:pic>
                </p:oleObj>
              </mc:Fallback>
            </mc:AlternateContent>
          </a:graphicData>
        </a:graphic>
      </p:graphicFrame>
      <p:graphicFrame>
        <p:nvGraphicFramePr>
          <p:cNvPr id="5" name="Objeto 4"/>
          <p:cNvGraphicFramePr>
            <a:graphicFrameLocks noChangeAspect="1"/>
          </p:cNvGraphicFramePr>
          <p:nvPr>
            <p:extLst>
              <p:ext uri="{D42A27DB-BD31-4B8C-83A1-F6EECF244321}">
                <p14:modId xmlns:p14="http://schemas.microsoft.com/office/powerpoint/2010/main" val="4185203992"/>
              </p:ext>
            </p:extLst>
          </p:nvPr>
        </p:nvGraphicFramePr>
        <p:xfrm>
          <a:off x="4335463" y="3633788"/>
          <a:ext cx="3343275" cy="2152650"/>
        </p:xfrm>
        <a:graphic>
          <a:graphicData uri="http://schemas.openxmlformats.org/presentationml/2006/ole">
            <mc:AlternateContent xmlns:mc="http://schemas.openxmlformats.org/markup-compatibility/2006">
              <mc:Choice xmlns:v="urn:schemas-microsoft-com:vml" Requires="v">
                <p:oleObj spid="_x0000_s168132" name="Hoja de cálculo" r:id="rId8" imgW="3343448" imgH="2152726" progId="Excel.Sheet.12">
                  <p:link updateAutomatic="1"/>
                </p:oleObj>
              </mc:Choice>
              <mc:Fallback>
                <p:oleObj name="Hoja de cálculo" r:id="rId8" imgW="3343448" imgH="2152726" progId="Excel.Sheet.12">
                  <p:link updateAutomatic="1"/>
                  <p:pic>
                    <p:nvPicPr>
                      <p:cNvPr id="0" name=""/>
                      <p:cNvPicPr/>
                      <p:nvPr/>
                    </p:nvPicPr>
                    <p:blipFill>
                      <a:blip r:embed="rId9"/>
                      <a:stretch>
                        <a:fillRect/>
                      </a:stretch>
                    </p:blipFill>
                    <p:spPr>
                      <a:xfrm>
                        <a:off x="4335463" y="3633788"/>
                        <a:ext cx="3343275" cy="2152650"/>
                      </a:xfrm>
                      <a:prstGeom prst="rect">
                        <a:avLst/>
                      </a:prstGeom>
                    </p:spPr>
                  </p:pic>
                </p:oleObj>
              </mc:Fallback>
            </mc:AlternateContent>
          </a:graphicData>
        </a:graphic>
      </p:graphicFrame>
      <p:graphicFrame>
        <p:nvGraphicFramePr>
          <p:cNvPr id="6" name="Objeto 5"/>
          <p:cNvGraphicFramePr>
            <a:graphicFrameLocks noChangeAspect="1"/>
          </p:cNvGraphicFramePr>
          <p:nvPr>
            <p:extLst>
              <p:ext uri="{D42A27DB-BD31-4B8C-83A1-F6EECF244321}">
                <p14:modId xmlns:p14="http://schemas.microsoft.com/office/powerpoint/2010/main" val="1233915280"/>
              </p:ext>
            </p:extLst>
          </p:nvPr>
        </p:nvGraphicFramePr>
        <p:xfrm>
          <a:off x="8180388" y="3657600"/>
          <a:ext cx="3400425" cy="2133600"/>
        </p:xfrm>
        <a:graphic>
          <a:graphicData uri="http://schemas.openxmlformats.org/presentationml/2006/ole">
            <mc:AlternateContent xmlns:mc="http://schemas.openxmlformats.org/markup-compatibility/2006">
              <mc:Choice xmlns:v="urn:schemas-microsoft-com:vml" Requires="v">
                <p:oleObj spid="_x0000_s168133" name="Hoja de cálculo" r:id="rId10" imgW="3400598" imgH="2133524" progId="Excel.Sheet.12">
                  <p:link updateAutomatic="1"/>
                </p:oleObj>
              </mc:Choice>
              <mc:Fallback>
                <p:oleObj name="Hoja de cálculo" r:id="rId10" imgW="3400598" imgH="2133524" progId="Excel.Sheet.12">
                  <p:link updateAutomatic="1"/>
                  <p:pic>
                    <p:nvPicPr>
                      <p:cNvPr id="0" name=""/>
                      <p:cNvPicPr/>
                      <p:nvPr/>
                    </p:nvPicPr>
                    <p:blipFill>
                      <a:blip r:embed="rId11"/>
                      <a:stretch>
                        <a:fillRect/>
                      </a:stretch>
                    </p:blipFill>
                    <p:spPr>
                      <a:xfrm>
                        <a:off x="8180388" y="3657600"/>
                        <a:ext cx="3400425" cy="2133600"/>
                      </a:xfrm>
                      <a:prstGeom prst="rect">
                        <a:avLst/>
                      </a:prstGeom>
                    </p:spPr>
                  </p:pic>
                </p:oleObj>
              </mc:Fallback>
            </mc:AlternateContent>
          </a:graphicData>
        </a:graphic>
      </p:graphicFrame>
    </p:spTree>
    <p:extLst>
      <p:ext uri="{BB962C8B-B14F-4D97-AF65-F5344CB8AC3E}">
        <p14:creationId xmlns:p14="http://schemas.microsoft.com/office/powerpoint/2010/main" val="27327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5670" y="551044"/>
            <a:ext cx="8570266" cy="591955"/>
          </a:xfrm>
        </p:spPr>
        <p:txBody>
          <a:bodyPr/>
          <a:lstStyle/>
          <a:p>
            <a:r>
              <a:rPr lang="es-EC" sz="2800" dirty="0"/>
              <a:t>Resultados de indicadores de calidad</a:t>
            </a:r>
            <a:br>
              <a:rPr lang="es-EC" sz="2800" dirty="0"/>
            </a:br>
            <a:endParaRPr lang="es-EC" sz="2400" dirty="0"/>
          </a:p>
        </p:txBody>
      </p:sp>
      <p:sp>
        <p:nvSpPr>
          <p:cNvPr id="18" name="6 Marcador de texto"/>
          <p:cNvSpPr>
            <a:spLocks noGrp="1"/>
          </p:cNvSpPr>
          <p:nvPr>
            <p:ph type="body" sz="quarter" idx="11"/>
          </p:nvPr>
        </p:nvSpPr>
        <p:spPr>
          <a:xfrm>
            <a:off x="6614809" y="6356485"/>
            <a:ext cx="4750127" cy="284984"/>
          </a:xfrm>
        </p:spPr>
        <p:txBody>
          <a:bodyPr/>
          <a:lstStyle/>
          <a:p>
            <a:r>
              <a:rPr lang="es-EC" dirty="0"/>
              <a:t>ENESEM- 2019</a:t>
            </a:r>
          </a:p>
        </p:txBody>
      </p:sp>
      <p:sp>
        <p:nvSpPr>
          <p:cNvPr id="13" name="Marcador de contenido 5"/>
          <p:cNvSpPr txBox="1">
            <a:spLocks/>
          </p:cNvSpPr>
          <p:nvPr/>
        </p:nvSpPr>
        <p:spPr>
          <a:xfrm>
            <a:off x="576095" y="998846"/>
            <a:ext cx="8570266" cy="288305"/>
          </a:xfrm>
          <a:prstGeom prst="rect">
            <a:avLst/>
          </a:prstGeom>
        </p:spPr>
        <p:txBody>
          <a:bodyPr vert="horz" lIns="91440" tIns="45720" rIns="91440" bIns="45720" rtlCol="0" anchor="ctr">
            <a:normAutofit fontScale="92500" lnSpcReduction="20000"/>
          </a:bodyPr>
          <a:lstStyle>
            <a:lvl1pPr marL="0" indent="0" algn="l" defTabSz="914400" rtl="0" eaLnBrk="1" latinLnBrk="0" hangingPunct="1">
              <a:lnSpc>
                <a:spcPct val="90000"/>
              </a:lnSpc>
              <a:spcBef>
                <a:spcPts val="1000"/>
              </a:spcBef>
              <a:buFont typeface="Arial"/>
              <a:buNone/>
              <a:defRPr sz="1867"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s-ES_tradnl" b="1" dirty="0"/>
              <a:t>Corte 08 de octubre - Operativo de Campo</a:t>
            </a:r>
          </a:p>
        </p:txBody>
      </p:sp>
      <p:graphicFrame>
        <p:nvGraphicFramePr>
          <p:cNvPr id="3" name="Objeto 2"/>
          <p:cNvGraphicFramePr>
            <a:graphicFrameLocks noChangeAspect="1"/>
          </p:cNvGraphicFramePr>
          <p:nvPr>
            <p:extLst>
              <p:ext uri="{D42A27DB-BD31-4B8C-83A1-F6EECF244321}">
                <p14:modId xmlns:p14="http://schemas.microsoft.com/office/powerpoint/2010/main" val="2678027522"/>
              </p:ext>
            </p:extLst>
          </p:nvPr>
        </p:nvGraphicFramePr>
        <p:xfrm>
          <a:off x="757238" y="1734953"/>
          <a:ext cx="10677525" cy="876300"/>
        </p:xfrm>
        <a:graphic>
          <a:graphicData uri="http://schemas.openxmlformats.org/presentationml/2006/ole">
            <mc:AlternateContent xmlns:mc="http://schemas.openxmlformats.org/markup-compatibility/2006">
              <mc:Choice xmlns:v="urn:schemas-microsoft-com:vml" Requires="v">
                <p:oleObj spid="_x0000_s131705" name="Hoja de cálculo" r:id="rId4" imgW="10677698" imgH="876452" progId="Excel.Sheet.12">
                  <p:link updateAutomatic="1"/>
                </p:oleObj>
              </mc:Choice>
              <mc:Fallback>
                <p:oleObj name="Hoja de cálculo" r:id="rId4" imgW="10677698" imgH="876452" progId="Excel.Sheet.12">
                  <p:link updateAutomatic="1"/>
                  <p:pic>
                    <p:nvPicPr>
                      <p:cNvPr id="0" name=""/>
                      <p:cNvPicPr/>
                      <p:nvPr/>
                    </p:nvPicPr>
                    <p:blipFill>
                      <a:blip r:embed="rId5"/>
                      <a:stretch>
                        <a:fillRect/>
                      </a:stretch>
                    </p:blipFill>
                    <p:spPr>
                      <a:xfrm>
                        <a:off x="757238" y="1734953"/>
                        <a:ext cx="10677525" cy="876300"/>
                      </a:xfrm>
                      <a:prstGeom prst="rect">
                        <a:avLst/>
                      </a:prstGeom>
                    </p:spPr>
                  </p:pic>
                </p:oleObj>
              </mc:Fallback>
            </mc:AlternateContent>
          </a:graphicData>
        </a:graphic>
      </p:graphicFrame>
      <p:graphicFrame>
        <p:nvGraphicFramePr>
          <p:cNvPr id="4" name="Objeto 3"/>
          <p:cNvGraphicFramePr>
            <a:graphicFrameLocks noChangeAspect="1"/>
          </p:cNvGraphicFramePr>
          <p:nvPr>
            <p:extLst>
              <p:ext uri="{D42A27DB-BD31-4B8C-83A1-F6EECF244321}">
                <p14:modId xmlns:p14="http://schemas.microsoft.com/office/powerpoint/2010/main" val="4112277822"/>
              </p:ext>
            </p:extLst>
          </p:nvPr>
        </p:nvGraphicFramePr>
        <p:xfrm>
          <a:off x="4322763" y="3054350"/>
          <a:ext cx="3609975" cy="2386013"/>
        </p:xfrm>
        <a:graphic>
          <a:graphicData uri="http://schemas.openxmlformats.org/presentationml/2006/ole">
            <mc:AlternateContent xmlns:mc="http://schemas.openxmlformats.org/markup-compatibility/2006">
              <mc:Choice xmlns:v="urn:schemas-microsoft-com:vml" Requires="v">
                <p:oleObj spid="_x0000_s131706" name="Hoja de cálculo" r:id="rId6" imgW="3314700" imgH="2190788" progId="Excel.Sheet.12">
                  <p:link updateAutomatic="1"/>
                </p:oleObj>
              </mc:Choice>
              <mc:Fallback>
                <p:oleObj name="Hoja de cálculo" r:id="rId6" imgW="3314700" imgH="2190788" progId="Excel.Sheet.12">
                  <p:link updateAutomatic="1"/>
                  <p:pic>
                    <p:nvPicPr>
                      <p:cNvPr id="0" name=""/>
                      <p:cNvPicPr/>
                      <p:nvPr/>
                    </p:nvPicPr>
                    <p:blipFill>
                      <a:blip r:embed="rId7"/>
                      <a:stretch>
                        <a:fillRect/>
                      </a:stretch>
                    </p:blipFill>
                    <p:spPr>
                      <a:xfrm>
                        <a:off x="4322763" y="3054350"/>
                        <a:ext cx="3609975" cy="2386013"/>
                      </a:xfrm>
                      <a:prstGeom prst="rect">
                        <a:avLst/>
                      </a:prstGeom>
                    </p:spPr>
                  </p:pic>
                </p:oleObj>
              </mc:Fallback>
            </mc:AlternateContent>
          </a:graphicData>
        </a:graphic>
      </p:graphicFrame>
    </p:spTree>
    <p:extLst>
      <p:ext uri="{BB962C8B-B14F-4D97-AF65-F5344CB8AC3E}">
        <p14:creationId xmlns:p14="http://schemas.microsoft.com/office/powerpoint/2010/main" val="25245537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5670" y="551044"/>
            <a:ext cx="8570266" cy="591955"/>
          </a:xfrm>
        </p:spPr>
        <p:txBody>
          <a:bodyPr/>
          <a:lstStyle/>
          <a:p>
            <a:r>
              <a:rPr lang="es-EC" sz="2800" dirty="0"/>
              <a:t>Resultados de indicadores de calidad</a:t>
            </a:r>
            <a:br>
              <a:rPr lang="es-EC" sz="2800" dirty="0"/>
            </a:br>
            <a:endParaRPr lang="es-EC" sz="2400" dirty="0"/>
          </a:p>
        </p:txBody>
      </p:sp>
      <p:sp>
        <p:nvSpPr>
          <p:cNvPr id="18" name="6 Marcador de texto"/>
          <p:cNvSpPr>
            <a:spLocks noGrp="1"/>
          </p:cNvSpPr>
          <p:nvPr>
            <p:ph type="body" sz="quarter" idx="11"/>
          </p:nvPr>
        </p:nvSpPr>
        <p:spPr>
          <a:xfrm>
            <a:off x="6614809" y="6356485"/>
            <a:ext cx="4750127" cy="284984"/>
          </a:xfrm>
        </p:spPr>
        <p:txBody>
          <a:bodyPr/>
          <a:lstStyle/>
          <a:p>
            <a:r>
              <a:rPr lang="es-EC" dirty="0"/>
              <a:t>ENESEM- 2019</a:t>
            </a:r>
          </a:p>
        </p:txBody>
      </p:sp>
      <p:sp>
        <p:nvSpPr>
          <p:cNvPr id="17" name="18 CuadroTexto"/>
          <p:cNvSpPr txBox="1"/>
          <p:nvPr/>
        </p:nvSpPr>
        <p:spPr>
          <a:xfrm>
            <a:off x="498750" y="3113513"/>
            <a:ext cx="3067051" cy="430887"/>
          </a:xfrm>
          <a:prstGeom prst="rect">
            <a:avLst/>
          </a:prstGeom>
          <a:noFill/>
        </p:spPr>
        <p:txBody>
          <a:bodyPr wrap="square" rtlCol="0">
            <a:spAutoFit/>
          </a:bodyPr>
          <a:lstStyle/>
          <a:p>
            <a:pPr algn="ctr"/>
            <a:r>
              <a:rPr lang="es-EC" sz="1100" dirty="0">
                <a:solidFill>
                  <a:schemeClr val="accent1">
                    <a:lumMod val="75000"/>
                  </a:schemeClr>
                </a:solidFill>
              </a:rPr>
              <a:t>Cumplimiento porcentaje de ejecución crítica</a:t>
            </a:r>
          </a:p>
        </p:txBody>
      </p:sp>
      <p:sp>
        <p:nvSpPr>
          <p:cNvPr id="19" name="18 CuadroTexto"/>
          <p:cNvSpPr txBox="1"/>
          <p:nvPr/>
        </p:nvSpPr>
        <p:spPr>
          <a:xfrm>
            <a:off x="4142006" y="3102477"/>
            <a:ext cx="3409951" cy="430887"/>
          </a:xfrm>
          <a:prstGeom prst="rect">
            <a:avLst/>
          </a:prstGeom>
          <a:noFill/>
        </p:spPr>
        <p:txBody>
          <a:bodyPr wrap="square" rtlCol="0">
            <a:spAutoFit/>
          </a:bodyPr>
          <a:lstStyle/>
          <a:p>
            <a:pPr algn="ctr"/>
            <a:r>
              <a:rPr lang="es-EC" sz="1100" dirty="0">
                <a:solidFill>
                  <a:schemeClr val="accent1">
                    <a:lumMod val="75000"/>
                  </a:schemeClr>
                </a:solidFill>
              </a:rPr>
              <a:t>Cumplimiento encuestas efectivas criticadas ejecutadas</a:t>
            </a:r>
          </a:p>
        </p:txBody>
      </p:sp>
      <p:sp>
        <p:nvSpPr>
          <p:cNvPr id="20" name="18 CuadroTexto"/>
          <p:cNvSpPr txBox="1"/>
          <p:nvPr/>
        </p:nvSpPr>
        <p:spPr>
          <a:xfrm>
            <a:off x="7885332" y="3104328"/>
            <a:ext cx="3733801" cy="430887"/>
          </a:xfrm>
          <a:prstGeom prst="rect">
            <a:avLst/>
          </a:prstGeom>
          <a:noFill/>
        </p:spPr>
        <p:txBody>
          <a:bodyPr wrap="square" rtlCol="0">
            <a:spAutoFit/>
          </a:bodyPr>
          <a:lstStyle/>
          <a:p>
            <a:pPr algn="ctr"/>
            <a:r>
              <a:rPr lang="es-EC" sz="1100" dirty="0">
                <a:solidFill>
                  <a:schemeClr val="accent1">
                    <a:lumMod val="75000"/>
                  </a:schemeClr>
                </a:solidFill>
              </a:rPr>
              <a:t>Cumplimiento encuestas efectivas criticadas planificadas</a:t>
            </a:r>
          </a:p>
        </p:txBody>
      </p:sp>
      <p:sp>
        <p:nvSpPr>
          <p:cNvPr id="13" name="Marcador de contenido 5"/>
          <p:cNvSpPr txBox="1">
            <a:spLocks/>
          </p:cNvSpPr>
          <p:nvPr/>
        </p:nvSpPr>
        <p:spPr>
          <a:xfrm>
            <a:off x="576095" y="965810"/>
            <a:ext cx="8570266" cy="288305"/>
          </a:xfrm>
          <a:prstGeom prst="rect">
            <a:avLst/>
          </a:prstGeom>
        </p:spPr>
        <p:txBody>
          <a:bodyPr vert="horz" lIns="91440" tIns="45720" rIns="91440" bIns="45720" rtlCol="0" anchor="ctr">
            <a:normAutofit fontScale="92500" lnSpcReduction="20000"/>
          </a:bodyPr>
          <a:lstStyle>
            <a:lvl1pPr marL="0" indent="0" algn="l" defTabSz="914400" rtl="0" eaLnBrk="1" latinLnBrk="0" hangingPunct="1">
              <a:lnSpc>
                <a:spcPct val="90000"/>
              </a:lnSpc>
              <a:spcBef>
                <a:spcPts val="1000"/>
              </a:spcBef>
              <a:buFont typeface="Arial"/>
              <a:buNone/>
              <a:defRPr sz="1867"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s-ES_tradnl" b="1" dirty="0"/>
              <a:t>Corte 08 de octubre - Operativo Crítica</a:t>
            </a:r>
          </a:p>
        </p:txBody>
      </p:sp>
      <p:graphicFrame>
        <p:nvGraphicFramePr>
          <p:cNvPr id="3" name="Objeto 2"/>
          <p:cNvGraphicFramePr>
            <a:graphicFrameLocks noChangeAspect="1"/>
          </p:cNvGraphicFramePr>
          <p:nvPr>
            <p:extLst>
              <p:ext uri="{D42A27DB-BD31-4B8C-83A1-F6EECF244321}">
                <p14:modId xmlns:p14="http://schemas.microsoft.com/office/powerpoint/2010/main" val="2310534874"/>
              </p:ext>
            </p:extLst>
          </p:nvPr>
        </p:nvGraphicFramePr>
        <p:xfrm>
          <a:off x="576094" y="1254683"/>
          <a:ext cx="10677525" cy="1781175"/>
        </p:xfrm>
        <a:graphic>
          <a:graphicData uri="http://schemas.openxmlformats.org/presentationml/2006/ole">
            <mc:AlternateContent xmlns:mc="http://schemas.openxmlformats.org/markup-compatibility/2006">
              <mc:Choice xmlns:v="urn:schemas-microsoft-com:vml" Requires="v">
                <p:oleObj spid="_x0000_s169149" name="Hoja de cálculo" r:id="rId4" imgW="10677698" imgH="1781023" progId="Excel.Sheet.12">
                  <p:link updateAutomatic="1"/>
                </p:oleObj>
              </mc:Choice>
              <mc:Fallback>
                <p:oleObj name="Hoja de cálculo" r:id="rId4" imgW="10677698" imgH="1781023" progId="Excel.Sheet.12">
                  <p:link updateAutomatic="1"/>
                  <p:pic>
                    <p:nvPicPr>
                      <p:cNvPr id="0" name=""/>
                      <p:cNvPicPr/>
                      <p:nvPr/>
                    </p:nvPicPr>
                    <p:blipFill>
                      <a:blip r:embed="rId5"/>
                      <a:stretch>
                        <a:fillRect/>
                      </a:stretch>
                    </p:blipFill>
                    <p:spPr>
                      <a:xfrm>
                        <a:off x="576094" y="1254683"/>
                        <a:ext cx="10677525" cy="1781175"/>
                      </a:xfrm>
                      <a:prstGeom prst="rect">
                        <a:avLst/>
                      </a:prstGeom>
                    </p:spPr>
                  </p:pic>
                </p:oleObj>
              </mc:Fallback>
            </mc:AlternateContent>
          </a:graphicData>
        </a:graphic>
      </p:graphicFrame>
      <p:graphicFrame>
        <p:nvGraphicFramePr>
          <p:cNvPr id="4" name="Objeto 3"/>
          <p:cNvGraphicFramePr>
            <a:graphicFrameLocks noChangeAspect="1"/>
          </p:cNvGraphicFramePr>
          <p:nvPr>
            <p:extLst>
              <p:ext uri="{D42A27DB-BD31-4B8C-83A1-F6EECF244321}">
                <p14:modId xmlns:p14="http://schemas.microsoft.com/office/powerpoint/2010/main" val="3408077508"/>
              </p:ext>
            </p:extLst>
          </p:nvPr>
        </p:nvGraphicFramePr>
        <p:xfrm>
          <a:off x="405912" y="3920784"/>
          <a:ext cx="3531622" cy="2049876"/>
        </p:xfrm>
        <a:graphic>
          <a:graphicData uri="http://schemas.openxmlformats.org/presentationml/2006/ole">
            <mc:AlternateContent xmlns:mc="http://schemas.openxmlformats.org/markup-compatibility/2006">
              <mc:Choice xmlns:v="urn:schemas-microsoft-com:vml" Requires="v">
                <p:oleObj spid="_x0000_s169150" name="Hoja de cálculo" r:id="rId6" imgW="4381500" imgH="2543289" progId="Excel.Sheet.12">
                  <p:link updateAutomatic="1"/>
                </p:oleObj>
              </mc:Choice>
              <mc:Fallback>
                <p:oleObj name="Hoja de cálculo" r:id="rId6" imgW="4381500" imgH="2543289" progId="Excel.Sheet.12">
                  <p:link updateAutomatic="1"/>
                  <p:pic>
                    <p:nvPicPr>
                      <p:cNvPr id="0" name=""/>
                      <p:cNvPicPr/>
                      <p:nvPr/>
                    </p:nvPicPr>
                    <p:blipFill>
                      <a:blip r:embed="rId7"/>
                      <a:stretch>
                        <a:fillRect/>
                      </a:stretch>
                    </p:blipFill>
                    <p:spPr>
                      <a:xfrm>
                        <a:off x="405912" y="3920784"/>
                        <a:ext cx="3531622" cy="2049876"/>
                      </a:xfrm>
                      <a:prstGeom prst="rect">
                        <a:avLst/>
                      </a:prstGeom>
                    </p:spPr>
                  </p:pic>
                </p:oleObj>
              </mc:Fallback>
            </mc:AlternateContent>
          </a:graphicData>
        </a:graphic>
      </p:graphicFrame>
      <p:graphicFrame>
        <p:nvGraphicFramePr>
          <p:cNvPr id="5" name="Objeto 4"/>
          <p:cNvGraphicFramePr>
            <a:graphicFrameLocks noChangeAspect="1"/>
          </p:cNvGraphicFramePr>
          <p:nvPr>
            <p:extLst>
              <p:ext uri="{D42A27DB-BD31-4B8C-83A1-F6EECF244321}">
                <p14:modId xmlns:p14="http://schemas.microsoft.com/office/powerpoint/2010/main" val="3845317892"/>
              </p:ext>
            </p:extLst>
          </p:nvPr>
        </p:nvGraphicFramePr>
        <p:xfrm>
          <a:off x="4322664" y="3910648"/>
          <a:ext cx="3445466" cy="2049876"/>
        </p:xfrm>
        <a:graphic>
          <a:graphicData uri="http://schemas.openxmlformats.org/presentationml/2006/ole">
            <mc:AlternateContent xmlns:mc="http://schemas.openxmlformats.org/markup-compatibility/2006">
              <mc:Choice xmlns:v="urn:schemas-microsoft-com:vml" Requires="v">
                <p:oleObj spid="_x0000_s169151" name="Hoja de cálculo" r:id="rId8" imgW="3838748" imgH="2352637" progId="Excel.Sheet.12">
                  <p:link updateAutomatic="1"/>
                </p:oleObj>
              </mc:Choice>
              <mc:Fallback>
                <p:oleObj name="Hoja de cálculo" r:id="rId8" imgW="3838748" imgH="2352637" progId="Excel.Sheet.12">
                  <p:link updateAutomatic="1"/>
                  <p:pic>
                    <p:nvPicPr>
                      <p:cNvPr id="0" name=""/>
                      <p:cNvPicPr/>
                      <p:nvPr/>
                    </p:nvPicPr>
                    <p:blipFill>
                      <a:blip r:embed="rId9"/>
                      <a:stretch>
                        <a:fillRect/>
                      </a:stretch>
                    </p:blipFill>
                    <p:spPr>
                      <a:xfrm>
                        <a:off x="4322664" y="3910648"/>
                        <a:ext cx="3445466" cy="2049876"/>
                      </a:xfrm>
                      <a:prstGeom prst="rect">
                        <a:avLst/>
                      </a:prstGeom>
                    </p:spPr>
                  </p:pic>
                </p:oleObj>
              </mc:Fallback>
            </mc:AlternateContent>
          </a:graphicData>
        </a:graphic>
      </p:graphicFrame>
      <p:graphicFrame>
        <p:nvGraphicFramePr>
          <p:cNvPr id="7" name="Objeto 6"/>
          <p:cNvGraphicFramePr>
            <a:graphicFrameLocks noChangeAspect="1"/>
          </p:cNvGraphicFramePr>
          <p:nvPr>
            <p:extLst>
              <p:ext uri="{D42A27DB-BD31-4B8C-83A1-F6EECF244321}">
                <p14:modId xmlns:p14="http://schemas.microsoft.com/office/powerpoint/2010/main" val="3297205094"/>
              </p:ext>
            </p:extLst>
          </p:nvPr>
        </p:nvGraphicFramePr>
        <p:xfrm>
          <a:off x="8156575" y="3910013"/>
          <a:ext cx="3597275" cy="2060575"/>
        </p:xfrm>
        <a:graphic>
          <a:graphicData uri="http://schemas.openxmlformats.org/presentationml/2006/ole">
            <mc:AlternateContent xmlns:mc="http://schemas.openxmlformats.org/markup-compatibility/2006">
              <mc:Choice xmlns:v="urn:schemas-microsoft-com:vml" Requires="v">
                <p:oleObj spid="_x0000_s169152" name="Hoja de cálculo" r:id="rId10" imgW="4191000" imgH="2400300" progId="Excel.Sheet.12">
                  <p:link updateAutomatic="1"/>
                </p:oleObj>
              </mc:Choice>
              <mc:Fallback>
                <p:oleObj name="Hoja de cálculo" r:id="rId10" imgW="4191000" imgH="2400300" progId="Excel.Sheet.12">
                  <p:link updateAutomatic="1"/>
                  <p:pic>
                    <p:nvPicPr>
                      <p:cNvPr id="0" name=""/>
                      <p:cNvPicPr/>
                      <p:nvPr/>
                    </p:nvPicPr>
                    <p:blipFill>
                      <a:blip r:embed="rId11"/>
                      <a:stretch>
                        <a:fillRect/>
                      </a:stretch>
                    </p:blipFill>
                    <p:spPr>
                      <a:xfrm>
                        <a:off x="8156575" y="3910013"/>
                        <a:ext cx="3597275" cy="2060575"/>
                      </a:xfrm>
                      <a:prstGeom prst="rect">
                        <a:avLst/>
                      </a:prstGeom>
                    </p:spPr>
                  </p:pic>
                </p:oleObj>
              </mc:Fallback>
            </mc:AlternateContent>
          </a:graphicData>
        </a:graphic>
      </p:graphicFrame>
    </p:spTree>
    <p:extLst>
      <p:ext uri="{BB962C8B-B14F-4D97-AF65-F5344CB8AC3E}">
        <p14:creationId xmlns:p14="http://schemas.microsoft.com/office/powerpoint/2010/main" val="23135819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a:extLst>
              <a:ext uri="{FF2B5EF4-FFF2-40B4-BE49-F238E27FC236}">
                <a16:creationId xmlns:a16="http://schemas.microsoft.com/office/drawing/2014/main" id="{6632B894-9A6F-4953-8848-45D1BC73A0A8}"/>
              </a:ext>
            </a:extLst>
          </p:cNvPr>
          <p:cNvSpPr>
            <a:spLocks noGrp="1"/>
          </p:cNvSpPr>
          <p:nvPr>
            <p:ph type="title"/>
          </p:nvPr>
        </p:nvSpPr>
        <p:spPr/>
        <p:txBody>
          <a:bodyPr>
            <a:noAutofit/>
          </a:bodyPr>
          <a:lstStyle/>
          <a:p>
            <a:r>
              <a:rPr lang="es-EC" sz="2800" dirty="0"/>
              <a:t>Resultados de Indicadores de Calidad por Coordinaciones zonales</a:t>
            </a:r>
          </a:p>
        </p:txBody>
      </p:sp>
      <p:sp>
        <p:nvSpPr>
          <p:cNvPr id="7" name="Marcador de contenido 6">
            <a:extLst>
              <a:ext uri="{FF2B5EF4-FFF2-40B4-BE49-F238E27FC236}">
                <a16:creationId xmlns:a16="http://schemas.microsoft.com/office/drawing/2014/main" id="{657D466D-75D0-4223-82D7-6538449150E4}"/>
              </a:ext>
            </a:extLst>
          </p:cNvPr>
          <p:cNvSpPr>
            <a:spLocks noGrp="1"/>
          </p:cNvSpPr>
          <p:nvPr>
            <p:ph sz="quarter" idx="10"/>
          </p:nvPr>
        </p:nvSpPr>
        <p:spPr/>
        <p:txBody>
          <a:bodyPr/>
          <a:lstStyle/>
          <a:p>
            <a:endParaRPr lang="es-EC" dirty="0"/>
          </a:p>
        </p:txBody>
      </p:sp>
      <p:sp>
        <p:nvSpPr>
          <p:cNvPr id="8" name="Marcador de texto 7">
            <a:extLst>
              <a:ext uri="{FF2B5EF4-FFF2-40B4-BE49-F238E27FC236}">
                <a16:creationId xmlns:a16="http://schemas.microsoft.com/office/drawing/2014/main" id="{D7B5556C-57A2-4FC7-A0CD-8E30C2568A2A}"/>
              </a:ext>
            </a:extLst>
          </p:cNvPr>
          <p:cNvSpPr>
            <a:spLocks noGrp="1"/>
          </p:cNvSpPr>
          <p:nvPr>
            <p:ph type="body" sz="quarter" idx="11"/>
          </p:nvPr>
        </p:nvSpPr>
        <p:spPr/>
        <p:txBody>
          <a:bodyPr/>
          <a:lstStyle/>
          <a:p>
            <a:endParaRPr lang="es-EC" dirty="0"/>
          </a:p>
        </p:txBody>
      </p:sp>
      <p:sp>
        <p:nvSpPr>
          <p:cNvPr id="9" name="Marcador de texto 8">
            <a:extLst>
              <a:ext uri="{FF2B5EF4-FFF2-40B4-BE49-F238E27FC236}">
                <a16:creationId xmlns:a16="http://schemas.microsoft.com/office/drawing/2014/main" id="{409C2823-7EEB-4DDB-9034-0D9AB8630429}"/>
              </a:ext>
            </a:extLst>
          </p:cNvPr>
          <p:cNvSpPr>
            <a:spLocks noGrp="1"/>
          </p:cNvSpPr>
          <p:nvPr>
            <p:ph type="body" sz="quarter" idx="12"/>
          </p:nvPr>
        </p:nvSpPr>
        <p:spPr/>
        <p:txBody>
          <a:bodyPr/>
          <a:lstStyle/>
          <a:p>
            <a:endParaRPr lang="es-EC" dirty="0"/>
          </a:p>
        </p:txBody>
      </p:sp>
    </p:spTree>
    <p:extLst>
      <p:ext uri="{BB962C8B-B14F-4D97-AF65-F5344CB8AC3E}">
        <p14:creationId xmlns:p14="http://schemas.microsoft.com/office/powerpoint/2010/main" val="21657388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12 Título"/>
          <p:cNvSpPr>
            <a:spLocks noGrp="1"/>
          </p:cNvSpPr>
          <p:nvPr>
            <p:ph type="title"/>
          </p:nvPr>
        </p:nvSpPr>
        <p:spPr>
          <a:xfrm>
            <a:off x="423695" y="339762"/>
            <a:ext cx="8570266" cy="414116"/>
          </a:xfrm>
        </p:spPr>
        <p:txBody>
          <a:bodyPr/>
          <a:lstStyle/>
          <a:p>
            <a:r>
              <a:rPr lang="es-EC" sz="2800" dirty="0"/>
              <a:t>Resultados: Coordinaciones Zonales</a:t>
            </a:r>
          </a:p>
        </p:txBody>
      </p:sp>
      <p:sp>
        <p:nvSpPr>
          <p:cNvPr id="19" name="18 Marcador de texto"/>
          <p:cNvSpPr>
            <a:spLocks noGrp="1"/>
          </p:cNvSpPr>
          <p:nvPr>
            <p:ph type="body" sz="quarter" idx="10"/>
          </p:nvPr>
        </p:nvSpPr>
        <p:spPr/>
        <p:txBody>
          <a:bodyPr/>
          <a:lstStyle/>
          <a:p>
            <a:endParaRPr lang="es-EC" dirty="0"/>
          </a:p>
        </p:txBody>
      </p:sp>
      <p:sp>
        <p:nvSpPr>
          <p:cNvPr id="20" name="19 Marcador de texto"/>
          <p:cNvSpPr>
            <a:spLocks noGrp="1"/>
          </p:cNvSpPr>
          <p:nvPr>
            <p:ph type="body" sz="quarter" idx="11"/>
          </p:nvPr>
        </p:nvSpPr>
        <p:spPr>
          <a:xfrm>
            <a:off x="9042813" y="6351090"/>
            <a:ext cx="2370975" cy="284984"/>
          </a:xfrm>
        </p:spPr>
        <p:txBody>
          <a:bodyPr/>
          <a:lstStyle/>
          <a:p>
            <a:r>
              <a:rPr lang="es-EC" dirty="0"/>
              <a:t>ENESEM- 2019</a:t>
            </a:r>
          </a:p>
        </p:txBody>
      </p:sp>
      <p:sp>
        <p:nvSpPr>
          <p:cNvPr id="21" name="20 Marcador de contenido"/>
          <p:cNvSpPr>
            <a:spLocks noGrp="1"/>
          </p:cNvSpPr>
          <p:nvPr>
            <p:ph sz="quarter" idx="12"/>
          </p:nvPr>
        </p:nvSpPr>
        <p:spPr>
          <a:xfrm>
            <a:off x="423695" y="658277"/>
            <a:ext cx="9869836" cy="687519"/>
          </a:xfrm>
        </p:spPr>
        <p:txBody>
          <a:bodyPr>
            <a:noAutofit/>
          </a:bodyPr>
          <a:lstStyle/>
          <a:p>
            <a:r>
              <a:rPr lang="es-ES_tradnl" sz="1800" b="1" dirty="0"/>
              <a:t>Corte 08 de octubre </a:t>
            </a:r>
            <a:r>
              <a:rPr lang="es-EC" sz="1700" b="1" dirty="0"/>
              <a:t>- Operativo de campo, comparativo entre semanas</a:t>
            </a:r>
          </a:p>
        </p:txBody>
      </p:sp>
      <p:graphicFrame>
        <p:nvGraphicFramePr>
          <p:cNvPr id="2" name="Objeto 1"/>
          <p:cNvGraphicFramePr>
            <a:graphicFrameLocks noChangeAspect="1"/>
          </p:cNvGraphicFramePr>
          <p:nvPr>
            <p:extLst>
              <p:ext uri="{D42A27DB-BD31-4B8C-83A1-F6EECF244321}">
                <p14:modId xmlns:p14="http://schemas.microsoft.com/office/powerpoint/2010/main" val="487201392"/>
              </p:ext>
            </p:extLst>
          </p:nvPr>
        </p:nvGraphicFramePr>
        <p:xfrm>
          <a:off x="661987" y="1601838"/>
          <a:ext cx="10868025" cy="1285875"/>
        </p:xfrm>
        <a:graphic>
          <a:graphicData uri="http://schemas.openxmlformats.org/presentationml/2006/ole">
            <mc:AlternateContent xmlns:mc="http://schemas.openxmlformats.org/markup-compatibility/2006">
              <mc:Choice xmlns:v="urn:schemas-microsoft-com:vml" Requires="v">
                <p:oleObj spid="_x0000_s150710" name="Hoja de cálculo" r:id="rId4" imgW="10868198" imgH="1285875" progId="Excel.Sheet.12">
                  <p:link updateAutomatic="1"/>
                </p:oleObj>
              </mc:Choice>
              <mc:Fallback>
                <p:oleObj name="Hoja de cálculo" r:id="rId4" imgW="10868198" imgH="1285875" progId="Excel.Sheet.12">
                  <p:link updateAutomatic="1"/>
                  <p:pic>
                    <p:nvPicPr>
                      <p:cNvPr id="0" name=""/>
                      <p:cNvPicPr/>
                      <p:nvPr/>
                    </p:nvPicPr>
                    <p:blipFill>
                      <a:blip r:embed="rId5"/>
                      <a:stretch>
                        <a:fillRect/>
                      </a:stretch>
                    </p:blipFill>
                    <p:spPr>
                      <a:xfrm>
                        <a:off x="661987" y="1601838"/>
                        <a:ext cx="10868025" cy="1285875"/>
                      </a:xfrm>
                      <a:prstGeom prst="rect">
                        <a:avLst/>
                      </a:prstGeom>
                    </p:spPr>
                  </p:pic>
                </p:oleObj>
              </mc:Fallback>
            </mc:AlternateContent>
          </a:graphicData>
        </a:graphic>
      </p:graphicFrame>
      <p:graphicFrame>
        <p:nvGraphicFramePr>
          <p:cNvPr id="3" name="Objeto 2"/>
          <p:cNvGraphicFramePr>
            <a:graphicFrameLocks noChangeAspect="1"/>
          </p:cNvGraphicFramePr>
          <p:nvPr>
            <p:extLst>
              <p:ext uri="{D42A27DB-BD31-4B8C-83A1-F6EECF244321}">
                <p14:modId xmlns:p14="http://schemas.microsoft.com/office/powerpoint/2010/main" val="2772664947"/>
              </p:ext>
            </p:extLst>
          </p:nvPr>
        </p:nvGraphicFramePr>
        <p:xfrm>
          <a:off x="2414588" y="3181350"/>
          <a:ext cx="7362825" cy="2876550"/>
        </p:xfrm>
        <a:graphic>
          <a:graphicData uri="http://schemas.openxmlformats.org/presentationml/2006/ole">
            <mc:AlternateContent xmlns:mc="http://schemas.openxmlformats.org/markup-compatibility/2006">
              <mc:Choice xmlns:v="urn:schemas-microsoft-com:vml" Requires="v">
                <p:oleObj spid="_x0000_s150711" name="Hoja de cálculo" r:id="rId6" imgW="7362998" imgH="2876588" progId="Excel.Sheet.12">
                  <p:link updateAutomatic="1"/>
                </p:oleObj>
              </mc:Choice>
              <mc:Fallback>
                <p:oleObj name="Hoja de cálculo" r:id="rId6" imgW="7362998" imgH="2876588" progId="Excel.Sheet.12">
                  <p:link updateAutomatic="1"/>
                  <p:pic>
                    <p:nvPicPr>
                      <p:cNvPr id="0" name=""/>
                      <p:cNvPicPr/>
                      <p:nvPr/>
                    </p:nvPicPr>
                    <p:blipFill>
                      <a:blip r:embed="rId7"/>
                      <a:stretch>
                        <a:fillRect/>
                      </a:stretch>
                    </p:blipFill>
                    <p:spPr>
                      <a:xfrm>
                        <a:off x="2414588" y="3181350"/>
                        <a:ext cx="7362825" cy="2876550"/>
                      </a:xfrm>
                      <a:prstGeom prst="rect">
                        <a:avLst/>
                      </a:prstGeom>
                    </p:spPr>
                  </p:pic>
                </p:oleObj>
              </mc:Fallback>
            </mc:AlternateContent>
          </a:graphicData>
        </a:graphic>
      </p:graphicFrame>
    </p:spTree>
    <p:extLst>
      <p:ext uri="{BB962C8B-B14F-4D97-AF65-F5344CB8AC3E}">
        <p14:creationId xmlns:p14="http://schemas.microsoft.com/office/powerpoint/2010/main" val="20979650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12 Título"/>
          <p:cNvSpPr>
            <a:spLocks noGrp="1"/>
          </p:cNvSpPr>
          <p:nvPr>
            <p:ph type="title"/>
          </p:nvPr>
        </p:nvSpPr>
        <p:spPr/>
        <p:txBody>
          <a:bodyPr/>
          <a:lstStyle/>
          <a:p>
            <a:r>
              <a:rPr lang="es-EC" sz="2800" dirty="0"/>
              <a:t>Resultados: Coordinaciones Zonales</a:t>
            </a:r>
          </a:p>
        </p:txBody>
      </p:sp>
      <p:sp>
        <p:nvSpPr>
          <p:cNvPr id="19" name="18 Marcador de texto"/>
          <p:cNvSpPr>
            <a:spLocks noGrp="1"/>
          </p:cNvSpPr>
          <p:nvPr>
            <p:ph type="body" sz="quarter" idx="10"/>
          </p:nvPr>
        </p:nvSpPr>
        <p:spPr/>
        <p:txBody>
          <a:bodyPr/>
          <a:lstStyle/>
          <a:p>
            <a:endParaRPr lang="es-EC" dirty="0"/>
          </a:p>
        </p:txBody>
      </p:sp>
      <p:sp>
        <p:nvSpPr>
          <p:cNvPr id="20" name="19 Marcador de texto"/>
          <p:cNvSpPr>
            <a:spLocks noGrp="1"/>
          </p:cNvSpPr>
          <p:nvPr>
            <p:ph type="body" sz="quarter" idx="11"/>
          </p:nvPr>
        </p:nvSpPr>
        <p:spPr>
          <a:xfrm>
            <a:off x="9042813" y="6351090"/>
            <a:ext cx="2370975" cy="284984"/>
          </a:xfrm>
        </p:spPr>
        <p:txBody>
          <a:bodyPr/>
          <a:lstStyle/>
          <a:p>
            <a:r>
              <a:rPr lang="es-EC" dirty="0"/>
              <a:t>ENESEM- 2019</a:t>
            </a:r>
          </a:p>
        </p:txBody>
      </p:sp>
      <p:sp>
        <p:nvSpPr>
          <p:cNvPr id="10" name="20 Marcador de contenido"/>
          <p:cNvSpPr>
            <a:spLocks noGrp="1"/>
          </p:cNvSpPr>
          <p:nvPr>
            <p:ph sz="quarter" idx="12"/>
          </p:nvPr>
        </p:nvSpPr>
        <p:spPr>
          <a:xfrm>
            <a:off x="423695" y="763052"/>
            <a:ext cx="9869836" cy="687519"/>
          </a:xfrm>
        </p:spPr>
        <p:txBody>
          <a:bodyPr>
            <a:noAutofit/>
          </a:bodyPr>
          <a:lstStyle/>
          <a:p>
            <a:r>
              <a:rPr lang="es-ES_tradnl" sz="1800" b="1" dirty="0"/>
              <a:t>Corte 08 de octubre </a:t>
            </a:r>
            <a:r>
              <a:rPr lang="es-EC" sz="1700" b="1" dirty="0"/>
              <a:t>- Operativo de campo, comparativo entre semanas</a:t>
            </a:r>
          </a:p>
        </p:txBody>
      </p:sp>
      <p:graphicFrame>
        <p:nvGraphicFramePr>
          <p:cNvPr id="2" name="Objeto 1"/>
          <p:cNvGraphicFramePr>
            <a:graphicFrameLocks noChangeAspect="1"/>
          </p:cNvGraphicFramePr>
          <p:nvPr>
            <p:extLst>
              <p:ext uri="{D42A27DB-BD31-4B8C-83A1-F6EECF244321}">
                <p14:modId xmlns:p14="http://schemas.microsoft.com/office/powerpoint/2010/main" val="131391426"/>
              </p:ext>
            </p:extLst>
          </p:nvPr>
        </p:nvGraphicFramePr>
        <p:xfrm>
          <a:off x="661988" y="1693885"/>
          <a:ext cx="10868025" cy="1285875"/>
        </p:xfrm>
        <a:graphic>
          <a:graphicData uri="http://schemas.openxmlformats.org/presentationml/2006/ole">
            <mc:AlternateContent xmlns:mc="http://schemas.openxmlformats.org/markup-compatibility/2006">
              <mc:Choice xmlns:v="urn:schemas-microsoft-com:vml" Requires="v">
                <p:oleObj spid="_x0000_s149692" name="Hoja de cálculo" r:id="rId4" imgW="10868198" imgH="1285875" progId="Excel.Sheet.12">
                  <p:link updateAutomatic="1"/>
                </p:oleObj>
              </mc:Choice>
              <mc:Fallback>
                <p:oleObj name="Hoja de cálculo" r:id="rId4" imgW="10868198" imgH="1285875" progId="Excel.Sheet.12">
                  <p:link updateAutomatic="1"/>
                  <p:pic>
                    <p:nvPicPr>
                      <p:cNvPr id="0" name=""/>
                      <p:cNvPicPr/>
                      <p:nvPr/>
                    </p:nvPicPr>
                    <p:blipFill>
                      <a:blip r:embed="rId5"/>
                      <a:stretch>
                        <a:fillRect/>
                      </a:stretch>
                    </p:blipFill>
                    <p:spPr>
                      <a:xfrm>
                        <a:off x="661988" y="1693885"/>
                        <a:ext cx="10868025" cy="1285875"/>
                      </a:xfrm>
                      <a:prstGeom prst="rect">
                        <a:avLst/>
                      </a:prstGeom>
                    </p:spPr>
                  </p:pic>
                </p:oleObj>
              </mc:Fallback>
            </mc:AlternateContent>
          </a:graphicData>
        </a:graphic>
      </p:graphicFrame>
      <p:graphicFrame>
        <p:nvGraphicFramePr>
          <p:cNvPr id="3" name="Objeto 2"/>
          <p:cNvGraphicFramePr>
            <a:graphicFrameLocks noChangeAspect="1"/>
          </p:cNvGraphicFramePr>
          <p:nvPr>
            <p:extLst>
              <p:ext uri="{D42A27DB-BD31-4B8C-83A1-F6EECF244321}">
                <p14:modId xmlns:p14="http://schemas.microsoft.com/office/powerpoint/2010/main" val="3956601393"/>
              </p:ext>
            </p:extLst>
          </p:nvPr>
        </p:nvGraphicFramePr>
        <p:xfrm>
          <a:off x="2728913" y="3128963"/>
          <a:ext cx="6734175" cy="3190875"/>
        </p:xfrm>
        <a:graphic>
          <a:graphicData uri="http://schemas.openxmlformats.org/presentationml/2006/ole">
            <mc:AlternateContent xmlns:mc="http://schemas.openxmlformats.org/markup-compatibility/2006">
              <mc:Choice xmlns:v="urn:schemas-microsoft-com:vml" Requires="v">
                <p:oleObj spid="_x0000_s149693" name="Hoja de cálculo" r:id="rId6" imgW="6734348" imgH="3191027" progId="Excel.Sheet.12">
                  <p:link updateAutomatic="1"/>
                </p:oleObj>
              </mc:Choice>
              <mc:Fallback>
                <p:oleObj name="Hoja de cálculo" r:id="rId6" imgW="6734348" imgH="3191027" progId="Excel.Sheet.12">
                  <p:link updateAutomatic="1"/>
                  <p:pic>
                    <p:nvPicPr>
                      <p:cNvPr id="0" name=""/>
                      <p:cNvPicPr/>
                      <p:nvPr/>
                    </p:nvPicPr>
                    <p:blipFill>
                      <a:blip r:embed="rId7"/>
                      <a:stretch>
                        <a:fillRect/>
                      </a:stretch>
                    </p:blipFill>
                    <p:spPr>
                      <a:xfrm>
                        <a:off x="2728913" y="3128963"/>
                        <a:ext cx="6734175" cy="3190875"/>
                      </a:xfrm>
                      <a:prstGeom prst="rect">
                        <a:avLst/>
                      </a:prstGeom>
                    </p:spPr>
                  </p:pic>
                </p:oleObj>
              </mc:Fallback>
            </mc:AlternateContent>
          </a:graphicData>
        </a:graphic>
      </p:graphicFrame>
    </p:spTree>
    <p:extLst>
      <p:ext uri="{BB962C8B-B14F-4D97-AF65-F5344CB8AC3E}">
        <p14:creationId xmlns:p14="http://schemas.microsoft.com/office/powerpoint/2010/main" val="40807365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12 Título"/>
          <p:cNvSpPr>
            <a:spLocks noGrp="1"/>
          </p:cNvSpPr>
          <p:nvPr>
            <p:ph type="title"/>
          </p:nvPr>
        </p:nvSpPr>
        <p:spPr/>
        <p:txBody>
          <a:bodyPr/>
          <a:lstStyle/>
          <a:p>
            <a:r>
              <a:rPr lang="es-EC" sz="2800" dirty="0"/>
              <a:t>Resultados: Coordinaciones Zonales</a:t>
            </a:r>
          </a:p>
        </p:txBody>
      </p:sp>
      <p:sp>
        <p:nvSpPr>
          <p:cNvPr id="19" name="18 Marcador de texto"/>
          <p:cNvSpPr>
            <a:spLocks noGrp="1"/>
          </p:cNvSpPr>
          <p:nvPr>
            <p:ph type="body" sz="quarter" idx="10"/>
          </p:nvPr>
        </p:nvSpPr>
        <p:spPr/>
        <p:txBody>
          <a:bodyPr/>
          <a:lstStyle/>
          <a:p>
            <a:endParaRPr lang="es-EC" dirty="0"/>
          </a:p>
        </p:txBody>
      </p:sp>
      <p:sp>
        <p:nvSpPr>
          <p:cNvPr id="20" name="19 Marcador de texto"/>
          <p:cNvSpPr>
            <a:spLocks noGrp="1"/>
          </p:cNvSpPr>
          <p:nvPr>
            <p:ph type="body" sz="quarter" idx="11"/>
          </p:nvPr>
        </p:nvSpPr>
        <p:spPr>
          <a:xfrm>
            <a:off x="9042813" y="6351090"/>
            <a:ext cx="2370975" cy="284984"/>
          </a:xfrm>
        </p:spPr>
        <p:txBody>
          <a:bodyPr/>
          <a:lstStyle/>
          <a:p>
            <a:r>
              <a:rPr lang="es-EC" dirty="0"/>
              <a:t>ENESEM- 2019</a:t>
            </a:r>
          </a:p>
        </p:txBody>
      </p:sp>
      <p:sp>
        <p:nvSpPr>
          <p:cNvPr id="10" name="20 Marcador de contenido"/>
          <p:cNvSpPr>
            <a:spLocks noGrp="1"/>
          </p:cNvSpPr>
          <p:nvPr>
            <p:ph sz="quarter" idx="12"/>
          </p:nvPr>
        </p:nvSpPr>
        <p:spPr>
          <a:xfrm>
            <a:off x="423695" y="933854"/>
            <a:ext cx="9869836" cy="687519"/>
          </a:xfrm>
        </p:spPr>
        <p:txBody>
          <a:bodyPr>
            <a:noAutofit/>
          </a:bodyPr>
          <a:lstStyle/>
          <a:p>
            <a:r>
              <a:rPr lang="es-ES_tradnl" sz="1800" b="1" dirty="0"/>
              <a:t>Corte 08 de octubre </a:t>
            </a:r>
            <a:r>
              <a:rPr lang="es-EC" sz="1700" b="1" dirty="0"/>
              <a:t>- Operativo de campo, comparativo entre semanas</a:t>
            </a:r>
          </a:p>
        </p:txBody>
      </p:sp>
      <p:graphicFrame>
        <p:nvGraphicFramePr>
          <p:cNvPr id="2" name="Objeto 1"/>
          <p:cNvGraphicFramePr>
            <a:graphicFrameLocks noChangeAspect="1"/>
          </p:cNvGraphicFramePr>
          <p:nvPr>
            <p:extLst>
              <p:ext uri="{D42A27DB-BD31-4B8C-83A1-F6EECF244321}">
                <p14:modId xmlns:p14="http://schemas.microsoft.com/office/powerpoint/2010/main" val="1228245412"/>
              </p:ext>
            </p:extLst>
          </p:nvPr>
        </p:nvGraphicFramePr>
        <p:xfrm>
          <a:off x="545763" y="1882248"/>
          <a:ext cx="10868025" cy="1285875"/>
        </p:xfrm>
        <a:graphic>
          <a:graphicData uri="http://schemas.openxmlformats.org/presentationml/2006/ole">
            <mc:AlternateContent xmlns:mc="http://schemas.openxmlformats.org/markup-compatibility/2006">
              <mc:Choice xmlns:v="urn:schemas-microsoft-com:vml" Requires="v">
                <p:oleObj spid="_x0000_s151732" name="Hoja de cálculo" r:id="rId4" imgW="10868198" imgH="1285875" progId="Excel.Sheet.12">
                  <p:link updateAutomatic="1"/>
                </p:oleObj>
              </mc:Choice>
              <mc:Fallback>
                <p:oleObj name="Hoja de cálculo" r:id="rId4" imgW="10868198" imgH="1285875" progId="Excel.Sheet.12">
                  <p:link updateAutomatic="1"/>
                  <p:pic>
                    <p:nvPicPr>
                      <p:cNvPr id="0" name=""/>
                      <p:cNvPicPr/>
                      <p:nvPr/>
                    </p:nvPicPr>
                    <p:blipFill>
                      <a:blip r:embed="rId5"/>
                      <a:stretch>
                        <a:fillRect/>
                      </a:stretch>
                    </p:blipFill>
                    <p:spPr>
                      <a:xfrm>
                        <a:off x="545763" y="1882248"/>
                        <a:ext cx="10868025" cy="1285875"/>
                      </a:xfrm>
                      <a:prstGeom prst="rect">
                        <a:avLst/>
                      </a:prstGeom>
                    </p:spPr>
                  </p:pic>
                </p:oleObj>
              </mc:Fallback>
            </mc:AlternateContent>
          </a:graphicData>
        </a:graphic>
      </p:graphicFrame>
      <p:graphicFrame>
        <p:nvGraphicFramePr>
          <p:cNvPr id="3" name="Objeto 2"/>
          <p:cNvGraphicFramePr>
            <a:graphicFrameLocks noChangeAspect="1"/>
          </p:cNvGraphicFramePr>
          <p:nvPr>
            <p:extLst>
              <p:ext uri="{D42A27DB-BD31-4B8C-83A1-F6EECF244321}">
                <p14:modId xmlns:p14="http://schemas.microsoft.com/office/powerpoint/2010/main" val="3876975041"/>
              </p:ext>
            </p:extLst>
          </p:nvPr>
        </p:nvGraphicFramePr>
        <p:xfrm>
          <a:off x="2152650" y="3381375"/>
          <a:ext cx="7886700" cy="2943225"/>
        </p:xfrm>
        <a:graphic>
          <a:graphicData uri="http://schemas.openxmlformats.org/presentationml/2006/ole">
            <mc:AlternateContent xmlns:mc="http://schemas.openxmlformats.org/markup-compatibility/2006">
              <mc:Choice xmlns:v="urn:schemas-microsoft-com:vml" Requires="v">
                <p:oleObj spid="_x0000_s151733" name="Hoja de cálculo" r:id="rId6" imgW="7886700" imgH="2943111" progId="Excel.Sheet.12">
                  <p:link updateAutomatic="1"/>
                </p:oleObj>
              </mc:Choice>
              <mc:Fallback>
                <p:oleObj name="Hoja de cálculo" r:id="rId6" imgW="7886700" imgH="2943111" progId="Excel.Sheet.12">
                  <p:link updateAutomatic="1"/>
                  <p:pic>
                    <p:nvPicPr>
                      <p:cNvPr id="0" name=""/>
                      <p:cNvPicPr/>
                      <p:nvPr/>
                    </p:nvPicPr>
                    <p:blipFill>
                      <a:blip r:embed="rId7"/>
                      <a:stretch>
                        <a:fillRect/>
                      </a:stretch>
                    </p:blipFill>
                    <p:spPr>
                      <a:xfrm>
                        <a:off x="2152650" y="3381375"/>
                        <a:ext cx="7886700" cy="2943225"/>
                      </a:xfrm>
                      <a:prstGeom prst="rect">
                        <a:avLst/>
                      </a:prstGeom>
                    </p:spPr>
                  </p:pic>
                </p:oleObj>
              </mc:Fallback>
            </mc:AlternateContent>
          </a:graphicData>
        </a:graphic>
      </p:graphicFrame>
    </p:spTree>
    <p:extLst>
      <p:ext uri="{BB962C8B-B14F-4D97-AF65-F5344CB8AC3E}">
        <p14:creationId xmlns:p14="http://schemas.microsoft.com/office/powerpoint/2010/main" val="6544644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12 Título"/>
          <p:cNvSpPr>
            <a:spLocks noGrp="1"/>
          </p:cNvSpPr>
          <p:nvPr>
            <p:ph type="title"/>
          </p:nvPr>
        </p:nvSpPr>
        <p:spPr/>
        <p:txBody>
          <a:bodyPr/>
          <a:lstStyle/>
          <a:p>
            <a:r>
              <a:rPr lang="es-EC" sz="2800" dirty="0"/>
              <a:t>Resultados: Coordinaciones Zonales</a:t>
            </a:r>
          </a:p>
        </p:txBody>
      </p:sp>
      <p:sp>
        <p:nvSpPr>
          <p:cNvPr id="19" name="18 Marcador de texto"/>
          <p:cNvSpPr>
            <a:spLocks noGrp="1"/>
          </p:cNvSpPr>
          <p:nvPr>
            <p:ph type="body" sz="quarter" idx="10"/>
          </p:nvPr>
        </p:nvSpPr>
        <p:spPr/>
        <p:txBody>
          <a:bodyPr/>
          <a:lstStyle/>
          <a:p>
            <a:endParaRPr lang="es-EC" dirty="0"/>
          </a:p>
        </p:txBody>
      </p:sp>
      <p:sp>
        <p:nvSpPr>
          <p:cNvPr id="20" name="19 Marcador de texto"/>
          <p:cNvSpPr>
            <a:spLocks noGrp="1"/>
          </p:cNvSpPr>
          <p:nvPr>
            <p:ph type="body" sz="quarter" idx="11"/>
          </p:nvPr>
        </p:nvSpPr>
        <p:spPr>
          <a:xfrm>
            <a:off x="9042813" y="6351090"/>
            <a:ext cx="2370975" cy="284984"/>
          </a:xfrm>
        </p:spPr>
        <p:txBody>
          <a:bodyPr/>
          <a:lstStyle/>
          <a:p>
            <a:r>
              <a:rPr lang="es-EC" dirty="0"/>
              <a:t>ENESEM- 2018</a:t>
            </a:r>
          </a:p>
        </p:txBody>
      </p:sp>
      <p:sp>
        <p:nvSpPr>
          <p:cNvPr id="11" name="20 Marcador de contenido"/>
          <p:cNvSpPr>
            <a:spLocks noGrp="1"/>
          </p:cNvSpPr>
          <p:nvPr>
            <p:ph sz="quarter" idx="12"/>
          </p:nvPr>
        </p:nvSpPr>
        <p:spPr>
          <a:xfrm>
            <a:off x="423695" y="903413"/>
            <a:ext cx="9869836" cy="687519"/>
          </a:xfrm>
        </p:spPr>
        <p:txBody>
          <a:bodyPr>
            <a:noAutofit/>
          </a:bodyPr>
          <a:lstStyle/>
          <a:p>
            <a:r>
              <a:rPr lang="es-ES_tradnl" sz="1800" b="1" dirty="0"/>
              <a:t>Corte 08 de octubre </a:t>
            </a:r>
            <a:r>
              <a:rPr lang="es-EC" sz="1700" b="1" dirty="0"/>
              <a:t>- Operativo de campo, comparativo entre semanas</a:t>
            </a:r>
          </a:p>
        </p:txBody>
      </p:sp>
      <p:graphicFrame>
        <p:nvGraphicFramePr>
          <p:cNvPr id="2" name="Objeto 1"/>
          <p:cNvGraphicFramePr>
            <a:graphicFrameLocks noChangeAspect="1"/>
          </p:cNvGraphicFramePr>
          <p:nvPr>
            <p:extLst>
              <p:ext uri="{D42A27DB-BD31-4B8C-83A1-F6EECF244321}">
                <p14:modId xmlns:p14="http://schemas.microsoft.com/office/powerpoint/2010/main" val="1444841179"/>
              </p:ext>
            </p:extLst>
          </p:nvPr>
        </p:nvGraphicFramePr>
        <p:xfrm>
          <a:off x="2527300" y="3121025"/>
          <a:ext cx="7696200" cy="3095625"/>
        </p:xfrm>
        <a:graphic>
          <a:graphicData uri="http://schemas.openxmlformats.org/presentationml/2006/ole">
            <mc:AlternateContent xmlns:mc="http://schemas.openxmlformats.org/markup-compatibility/2006">
              <mc:Choice xmlns:v="urn:schemas-microsoft-com:vml" Requires="v">
                <p:oleObj spid="_x0000_s172096" name="Hoja de cálculo" r:id="rId4" imgW="7696200" imgH="3095701" progId="Excel.Sheet.12">
                  <p:link updateAutomatic="1"/>
                </p:oleObj>
              </mc:Choice>
              <mc:Fallback>
                <p:oleObj name="Hoja de cálculo" r:id="rId4" imgW="7696200" imgH="3095701" progId="Excel.Sheet.12">
                  <p:link updateAutomatic="1"/>
                  <p:pic>
                    <p:nvPicPr>
                      <p:cNvPr id="0" name=""/>
                      <p:cNvPicPr/>
                      <p:nvPr/>
                    </p:nvPicPr>
                    <p:blipFill>
                      <a:blip r:embed="rId5"/>
                      <a:stretch>
                        <a:fillRect/>
                      </a:stretch>
                    </p:blipFill>
                    <p:spPr>
                      <a:xfrm>
                        <a:off x="2527300" y="3121025"/>
                        <a:ext cx="7696200" cy="3095625"/>
                      </a:xfrm>
                      <a:prstGeom prst="rect">
                        <a:avLst/>
                      </a:prstGeom>
                    </p:spPr>
                  </p:pic>
                </p:oleObj>
              </mc:Fallback>
            </mc:AlternateContent>
          </a:graphicData>
        </a:graphic>
      </p:graphicFrame>
      <p:graphicFrame>
        <p:nvGraphicFramePr>
          <p:cNvPr id="3" name="Objeto 2"/>
          <p:cNvGraphicFramePr>
            <a:graphicFrameLocks noChangeAspect="1"/>
          </p:cNvGraphicFramePr>
          <p:nvPr>
            <p:extLst>
              <p:ext uri="{D42A27DB-BD31-4B8C-83A1-F6EECF244321}">
                <p14:modId xmlns:p14="http://schemas.microsoft.com/office/powerpoint/2010/main" val="4104111566"/>
              </p:ext>
            </p:extLst>
          </p:nvPr>
        </p:nvGraphicFramePr>
        <p:xfrm>
          <a:off x="661988" y="1739663"/>
          <a:ext cx="10868025" cy="1285875"/>
        </p:xfrm>
        <a:graphic>
          <a:graphicData uri="http://schemas.openxmlformats.org/presentationml/2006/ole">
            <mc:AlternateContent xmlns:mc="http://schemas.openxmlformats.org/markup-compatibility/2006">
              <mc:Choice xmlns:v="urn:schemas-microsoft-com:vml" Requires="v">
                <p:oleObj spid="_x0000_s172097" name="Hoja de cálculo" r:id="rId6" imgW="10868198" imgH="1285875" progId="Excel.Sheet.12">
                  <p:link updateAutomatic="1"/>
                </p:oleObj>
              </mc:Choice>
              <mc:Fallback>
                <p:oleObj name="Hoja de cálculo" r:id="rId6" imgW="10868198" imgH="1285875" progId="Excel.Sheet.12">
                  <p:link updateAutomatic="1"/>
                  <p:pic>
                    <p:nvPicPr>
                      <p:cNvPr id="0" name=""/>
                      <p:cNvPicPr/>
                      <p:nvPr/>
                    </p:nvPicPr>
                    <p:blipFill>
                      <a:blip r:embed="rId7"/>
                      <a:stretch>
                        <a:fillRect/>
                      </a:stretch>
                    </p:blipFill>
                    <p:spPr>
                      <a:xfrm>
                        <a:off x="661988" y="1739663"/>
                        <a:ext cx="10868025" cy="1285875"/>
                      </a:xfrm>
                      <a:prstGeom prst="rect">
                        <a:avLst/>
                      </a:prstGeom>
                    </p:spPr>
                  </p:pic>
                </p:oleObj>
              </mc:Fallback>
            </mc:AlternateContent>
          </a:graphicData>
        </a:graphic>
      </p:graphicFrame>
    </p:spTree>
    <p:extLst>
      <p:ext uri="{BB962C8B-B14F-4D97-AF65-F5344CB8AC3E}">
        <p14:creationId xmlns:p14="http://schemas.microsoft.com/office/powerpoint/2010/main" val="39919685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12 Título"/>
          <p:cNvSpPr>
            <a:spLocks noGrp="1"/>
          </p:cNvSpPr>
          <p:nvPr>
            <p:ph type="title"/>
          </p:nvPr>
        </p:nvSpPr>
        <p:spPr/>
        <p:txBody>
          <a:bodyPr/>
          <a:lstStyle/>
          <a:p>
            <a:r>
              <a:rPr lang="es-EC" sz="2800" dirty="0"/>
              <a:t>Resultados: Coordinaciones Zonales</a:t>
            </a:r>
          </a:p>
        </p:txBody>
      </p:sp>
      <p:sp>
        <p:nvSpPr>
          <p:cNvPr id="19" name="18 Marcador de texto"/>
          <p:cNvSpPr>
            <a:spLocks noGrp="1"/>
          </p:cNvSpPr>
          <p:nvPr>
            <p:ph type="body" sz="quarter" idx="10"/>
          </p:nvPr>
        </p:nvSpPr>
        <p:spPr/>
        <p:txBody>
          <a:bodyPr/>
          <a:lstStyle/>
          <a:p>
            <a:endParaRPr lang="es-EC" dirty="0"/>
          </a:p>
        </p:txBody>
      </p:sp>
      <p:sp>
        <p:nvSpPr>
          <p:cNvPr id="20" name="19 Marcador de texto"/>
          <p:cNvSpPr>
            <a:spLocks noGrp="1"/>
          </p:cNvSpPr>
          <p:nvPr>
            <p:ph type="body" sz="quarter" idx="11"/>
          </p:nvPr>
        </p:nvSpPr>
        <p:spPr>
          <a:xfrm>
            <a:off x="9042813" y="6351090"/>
            <a:ext cx="2370975" cy="284984"/>
          </a:xfrm>
        </p:spPr>
        <p:txBody>
          <a:bodyPr/>
          <a:lstStyle/>
          <a:p>
            <a:r>
              <a:rPr lang="es-EC" dirty="0"/>
              <a:t>ENESEM- 2018</a:t>
            </a:r>
          </a:p>
        </p:txBody>
      </p:sp>
      <p:sp>
        <p:nvSpPr>
          <p:cNvPr id="11" name="20 Marcador de contenido"/>
          <p:cNvSpPr>
            <a:spLocks noGrp="1"/>
          </p:cNvSpPr>
          <p:nvPr>
            <p:ph sz="quarter" idx="12"/>
          </p:nvPr>
        </p:nvSpPr>
        <p:spPr>
          <a:xfrm>
            <a:off x="423695" y="903413"/>
            <a:ext cx="9869836" cy="687519"/>
          </a:xfrm>
        </p:spPr>
        <p:txBody>
          <a:bodyPr>
            <a:noAutofit/>
          </a:bodyPr>
          <a:lstStyle/>
          <a:p>
            <a:r>
              <a:rPr lang="es-ES_tradnl" sz="2000" b="1" dirty="0"/>
              <a:t>Corte 08 de octubre </a:t>
            </a:r>
            <a:r>
              <a:rPr lang="es-EC" sz="1800" b="1" dirty="0"/>
              <a:t>- </a:t>
            </a:r>
            <a:r>
              <a:rPr lang="es-ES_tradnl" sz="1800" b="1" dirty="0"/>
              <a:t>Operativo de Crítica </a:t>
            </a:r>
            <a:r>
              <a:rPr lang="es-EC" sz="1800" b="1" dirty="0"/>
              <a:t>, comparativo entre semanas</a:t>
            </a:r>
          </a:p>
        </p:txBody>
      </p:sp>
      <p:graphicFrame>
        <p:nvGraphicFramePr>
          <p:cNvPr id="2" name="Objeto 1"/>
          <p:cNvGraphicFramePr>
            <a:graphicFrameLocks noChangeAspect="1"/>
          </p:cNvGraphicFramePr>
          <p:nvPr>
            <p:extLst>
              <p:ext uri="{D42A27DB-BD31-4B8C-83A1-F6EECF244321}">
                <p14:modId xmlns:p14="http://schemas.microsoft.com/office/powerpoint/2010/main" val="277408402"/>
              </p:ext>
            </p:extLst>
          </p:nvPr>
        </p:nvGraphicFramePr>
        <p:xfrm>
          <a:off x="661988" y="1789106"/>
          <a:ext cx="10868025" cy="1285875"/>
        </p:xfrm>
        <a:graphic>
          <a:graphicData uri="http://schemas.openxmlformats.org/presentationml/2006/ole">
            <mc:AlternateContent xmlns:mc="http://schemas.openxmlformats.org/markup-compatibility/2006">
              <mc:Choice xmlns:v="urn:schemas-microsoft-com:vml" Requires="v">
                <p:oleObj spid="_x0000_s148679" name="Hoja de cálculo" r:id="rId4" imgW="10868198" imgH="1285875" progId="Excel.Sheet.12">
                  <p:link updateAutomatic="1"/>
                </p:oleObj>
              </mc:Choice>
              <mc:Fallback>
                <p:oleObj name="Hoja de cálculo" r:id="rId4" imgW="10868198" imgH="1285875" progId="Excel.Sheet.12">
                  <p:link updateAutomatic="1"/>
                  <p:pic>
                    <p:nvPicPr>
                      <p:cNvPr id="0" name=""/>
                      <p:cNvPicPr/>
                      <p:nvPr/>
                    </p:nvPicPr>
                    <p:blipFill>
                      <a:blip r:embed="rId5"/>
                      <a:stretch>
                        <a:fillRect/>
                      </a:stretch>
                    </p:blipFill>
                    <p:spPr>
                      <a:xfrm>
                        <a:off x="661988" y="1789106"/>
                        <a:ext cx="10868025" cy="1285875"/>
                      </a:xfrm>
                      <a:prstGeom prst="rect">
                        <a:avLst/>
                      </a:prstGeom>
                    </p:spPr>
                  </p:pic>
                </p:oleObj>
              </mc:Fallback>
            </mc:AlternateContent>
          </a:graphicData>
        </a:graphic>
      </p:graphicFrame>
      <p:graphicFrame>
        <p:nvGraphicFramePr>
          <p:cNvPr id="3" name="Objeto 2"/>
          <p:cNvGraphicFramePr>
            <a:graphicFrameLocks noChangeAspect="1"/>
          </p:cNvGraphicFramePr>
          <p:nvPr>
            <p:extLst>
              <p:ext uri="{D42A27DB-BD31-4B8C-83A1-F6EECF244321}">
                <p14:modId xmlns:p14="http://schemas.microsoft.com/office/powerpoint/2010/main" val="3642538945"/>
              </p:ext>
            </p:extLst>
          </p:nvPr>
        </p:nvGraphicFramePr>
        <p:xfrm>
          <a:off x="2608263" y="3051175"/>
          <a:ext cx="6975475" cy="3573463"/>
        </p:xfrm>
        <a:graphic>
          <a:graphicData uri="http://schemas.openxmlformats.org/presentationml/2006/ole">
            <mc:AlternateContent xmlns:mc="http://schemas.openxmlformats.org/markup-compatibility/2006">
              <mc:Choice xmlns:v="urn:schemas-microsoft-com:vml" Requires="v">
                <p:oleObj spid="_x0000_s148680" name="Hoja de cálculo" r:id="rId6" imgW="8105948" imgH="4152862" progId="Excel.Sheet.12">
                  <p:link updateAutomatic="1"/>
                </p:oleObj>
              </mc:Choice>
              <mc:Fallback>
                <p:oleObj name="Hoja de cálculo" r:id="rId6" imgW="8105948" imgH="4152862" progId="Excel.Sheet.12">
                  <p:link updateAutomatic="1"/>
                  <p:pic>
                    <p:nvPicPr>
                      <p:cNvPr id="0" name=""/>
                      <p:cNvPicPr/>
                      <p:nvPr/>
                    </p:nvPicPr>
                    <p:blipFill>
                      <a:blip r:embed="rId7"/>
                      <a:stretch>
                        <a:fillRect/>
                      </a:stretch>
                    </p:blipFill>
                    <p:spPr>
                      <a:xfrm>
                        <a:off x="2608263" y="3051175"/>
                        <a:ext cx="6975475" cy="3573463"/>
                      </a:xfrm>
                      <a:prstGeom prst="rect">
                        <a:avLst/>
                      </a:prstGeom>
                    </p:spPr>
                  </p:pic>
                </p:oleObj>
              </mc:Fallback>
            </mc:AlternateContent>
          </a:graphicData>
        </a:graphic>
      </p:graphicFrame>
    </p:spTree>
    <p:extLst>
      <p:ext uri="{BB962C8B-B14F-4D97-AF65-F5344CB8AC3E}">
        <p14:creationId xmlns:p14="http://schemas.microsoft.com/office/powerpoint/2010/main" val="17788817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12 Título"/>
          <p:cNvSpPr>
            <a:spLocks noGrp="1"/>
          </p:cNvSpPr>
          <p:nvPr>
            <p:ph type="title"/>
          </p:nvPr>
        </p:nvSpPr>
        <p:spPr/>
        <p:txBody>
          <a:bodyPr/>
          <a:lstStyle/>
          <a:p>
            <a:r>
              <a:rPr lang="es-EC" sz="2800" dirty="0"/>
              <a:t>Resultados: Coordinaciones Zonales</a:t>
            </a:r>
          </a:p>
        </p:txBody>
      </p:sp>
      <p:sp>
        <p:nvSpPr>
          <p:cNvPr id="19" name="18 Marcador de texto"/>
          <p:cNvSpPr>
            <a:spLocks noGrp="1"/>
          </p:cNvSpPr>
          <p:nvPr>
            <p:ph type="body" sz="quarter" idx="10"/>
          </p:nvPr>
        </p:nvSpPr>
        <p:spPr/>
        <p:txBody>
          <a:bodyPr/>
          <a:lstStyle/>
          <a:p>
            <a:endParaRPr lang="es-EC" dirty="0"/>
          </a:p>
        </p:txBody>
      </p:sp>
      <p:sp>
        <p:nvSpPr>
          <p:cNvPr id="20" name="19 Marcador de texto"/>
          <p:cNvSpPr>
            <a:spLocks noGrp="1"/>
          </p:cNvSpPr>
          <p:nvPr>
            <p:ph type="body" sz="quarter" idx="11"/>
          </p:nvPr>
        </p:nvSpPr>
        <p:spPr>
          <a:xfrm>
            <a:off x="9042813" y="6351090"/>
            <a:ext cx="2370975" cy="284984"/>
          </a:xfrm>
        </p:spPr>
        <p:txBody>
          <a:bodyPr/>
          <a:lstStyle/>
          <a:p>
            <a:r>
              <a:rPr lang="es-EC" dirty="0"/>
              <a:t>ENESEM- 2019</a:t>
            </a:r>
          </a:p>
        </p:txBody>
      </p:sp>
      <p:sp>
        <p:nvSpPr>
          <p:cNvPr id="10" name="20 Marcador de contenido"/>
          <p:cNvSpPr>
            <a:spLocks noGrp="1"/>
          </p:cNvSpPr>
          <p:nvPr>
            <p:ph sz="quarter" idx="12"/>
          </p:nvPr>
        </p:nvSpPr>
        <p:spPr>
          <a:xfrm>
            <a:off x="500063" y="870494"/>
            <a:ext cx="9869836" cy="687519"/>
          </a:xfrm>
        </p:spPr>
        <p:txBody>
          <a:bodyPr>
            <a:noAutofit/>
          </a:bodyPr>
          <a:lstStyle/>
          <a:p>
            <a:r>
              <a:rPr lang="es-ES_tradnl" sz="1800" b="1" dirty="0"/>
              <a:t>Corte 02 de septiembre </a:t>
            </a:r>
            <a:r>
              <a:rPr lang="es-EC" sz="1700" b="1" dirty="0"/>
              <a:t>- </a:t>
            </a:r>
            <a:r>
              <a:rPr lang="es-ES_tradnl" sz="1700" b="1" dirty="0"/>
              <a:t>Operativo de Crítica </a:t>
            </a:r>
            <a:r>
              <a:rPr lang="es-EC" sz="1700" b="1" dirty="0"/>
              <a:t>, comparativo entre semanas</a:t>
            </a:r>
          </a:p>
        </p:txBody>
      </p:sp>
      <p:graphicFrame>
        <p:nvGraphicFramePr>
          <p:cNvPr id="2" name="Objeto 1"/>
          <p:cNvGraphicFramePr>
            <a:graphicFrameLocks noChangeAspect="1"/>
          </p:cNvGraphicFramePr>
          <p:nvPr>
            <p:extLst>
              <p:ext uri="{D42A27DB-BD31-4B8C-83A1-F6EECF244321}">
                <p14:modId xmlns:p14="http://schemas.microsoft.com/office/powerpoint/2010/main" val="3731027931"/>
              </p:ext>
            </p:extLst>
          </p:nvPr>
        </p:nvGraphicFramePr>
        <p:xfrm>
          <a:off x="3195638" y="3406775"/>
          <a:ext cx="6315075" cy="2952750"/>
        </p:xfrm>
        <a:graphic>
          <a:graphicData uri="http://schemas.openxmlformats.org/presentationml/2006/ole">
            <mc:AlternateContent xmlns:mc="http://schemas.openxmlformats.org/markup-compatibility/2006">
              <mc:Choice xmlns:v="urn:schemas-microsoft-com:vml" Requires="v">
                <p:oleObj spid="_x0000_s152748" name="Hoja de cálculo" r:id="rId4" imgW="6315248" imgH="2952712" progId="Excel.Sheet.12">
                  <p:link updateAutomatic="1"/>
                </p:oleObj>
              </mc:Choice>
              <mc:Fallback>
                <p:oleObj name="Hoja de cálculo" r:id="rId4" imgW="6315248" imgH="2952712" progId="Excel.Sheet.12">
                  <p:link updateAutomatic="1"/>
                  <p:pic>
                    <p:nvPicPr>
                      <p:cNvPr id="0" name=""/>
                      <p:cNvPicPr/>
                      <p:nvPr/>
                    </p:nvPicPr>
                    <p:blipFill>
                      <a:blip r:embed="rId5"/>
                      <a:stretch>
                        <a:fillRect/>
                      </a:stretch>
                    </p:blipFill>
                    <p:spPr>
                      <a:xfrm>
                        <a:off x="3195638" y="3406775"/>
                        <a:ext cx="6315075" cy="2952750"/>
                      </a:xfrm>
                      <a:prstGeom prst="rect">
                        <a:avLst/>
                      </a:prstGeom>
                    </p:spPr>
                  </p:pic>
                </p:oleObj>
              </mc:Fallback>
            </mc:AlternateContent>
          </a:graphicData>
        </a:graphic>
      </p:graphicFrame>
      <p:graphicFrame>
        <p:nvGraphicFramePr>
          <p:cNvPr id="4" name="Objeto 3"/>
          <p:cNvGraphicFramePr>
            <a:graphicFrameLocks noChangeAspect="1"/>
          </p:cNvGraphicFramePr>
          <p:nvPr>
            <p:extLst>
              <p:ext uri="{D42A27DB-BD31-4B8C-83A1-F6EECF244321}">
                <p14:modId xmlns:p14="http://schemas.microsoft.com/office/powerpoint/2010/main" val="244221141"/>
              </p:ext>
            </p:extLst>
          </p:nvPr>
        </p:nvGraphicFramePr>
        <p:xfrm>
          <a:off x="661988" y="1846828"/>
          <a:ext cx="10868025" cy="1285875"/>
        </p:xfrm>
        <a:graphic>
          <a:graphicData uri="http://schemas.openxmlformats.org/presentationml/2006/ole">
            <mc:AlternateContent xmlns:mc="http://schemas.openxmlformats.org/markup-compatibility/2006">
              <mc:Choice xmlns:v="urn:schemas-microsoft-com:vml" Requires="v">
                <p:oleObj spid="_x0000_s152749" name="Hoja de cálculo" r:id="rId6" imgW="10868198" imgH="1285875" progId="Excel.Sheet.12">
                  <p:link updateAutomatic="1"/>
                </p:oleObj>
              </mc:Choice>
              <mc:Fallback>
                <p:oleObj name="Hoja de cálculo" r:id="rId6" imgW="10868198" imgH="1285875" progId="Excel.Sheet.12">
                  <p:link updateAutomatic="1"/>
                  <p:pic>
                    <p:nvPicPr>
                      <p:cNvPr id="0" name=""/>
                      <p:cNvPicPr/>
                      <p:nvPr/>
                    </p:nvPicPr>
                    <p:blipFill>
                      <a:blip r:embed="rId7"/>
                      <a:stretch>
                        <a:fillRect/>
                      </a:stretch>
                    </p:blipFill>
                    <p:spPr>
                      <a:xfrm>
                        <a:off x="661988" y="1846828"/>
                        <a:ext cx="10868025" cy="1285875"/>
                      </a:xfrm>
                      <a:prstGeom prst="rect">
                        <a:avLst/>
                      </a:prstGeom>
                    </p:spPr>
                  </p:pic>
                </p:oleObj>
              </mc:Fallback>
            </mc:AlternateContent>
          </a:graphicData>
        </a:graphic>
      </p:graphicFrame>
    </p:spTree>
    <p:extLst>
      <p:ext uri="{BB962C8B-B14F-4D97-AF65-F5344CB8AC3E}">
        <p14:creationId xmlns:p14="http://schemas.microsoft.com/office/powerpoint/2010/main" val="1747797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C" dirty="0"/>
              <a:t>Contenido</a:t>
            </a:r>
          </a:p>
        </p:txBody>
      </p:sp>
      <p:sp>
        <p:nvSpPr>
          <p:cNvPr id="3" name="2 Marcador de contenido"/>
          <p:cNvSpPr>
            <a:spLocks noGrp="1"/>
          </p:cNvSpPr>
          <p:nvPr>
            <p:ph idx="1"/>
          </p:nvPr>
        </p:nvSpPr>
        <p:spPr>
          <a:xfrm>
            <a:off x="1054910" y="2317345"/>
            <a:ext cx="5282390" cy="3859619"/>
          </a:xfrm>
        </p:spPr>
        <p:txBody>
          <a:bodyPr>
            <a:normAutofit/>
          </a:bodyPr>
          <a:lstStyle/>
          <a:p>
            <a:endParaRPr lang="es-EC" dirty="0"/>
          </a:p>
          <a:p>
            <a:r>
              <a:rPr lang="es-EC" dirty="0"/>
              <a:t>Generalidades de Indicadores de Calidad</a:t>
            </a:r>
          </a:p>
          <a:p>
            <a:r>
              <a:rPr lang="es-EC" dirty="0"/>
              <a:t>Resultados de Indicadores de Calidad</a:t>
            </a:r>
          </a:p>
          <a:p>
            <a:r>
              <a:rPr lang="es-EC" dirty="0"/>
              <a:t>Resultados de Indicadores de Calidad por Coordinaciones zonales</a:t>
            </a:r>
          </a:p>
          <a:p>
            <a:r>
              <a:rPr lang="es-EC" dirty="0"/>
              <a:t>Cobertura ENESEM 2020</a:t>
            </a:r>
          </a:p>
          <a:p>
            <a:r>
              <a:rPr lang="es-EC" dirty="0"/>
              <a:t>Indicadores con alerta: motivo y acción emprendida.</a:t>
            </a:r>
          </a:p>
          <a:p>
            <a:r>
              <a:rPr lang="es-EC" dirty="0"/>
              <a:t>Problemas detectados</a:t>
            </a:r>
          </a:p>
          <a:p>
            <a:r>
              <a:rPr lang="es-EC" dirty="0"/>
              <a:t>Aplicativo Web</a:t>
            </a:r>
          </a:p>
          <a:p>
            <a:r>
              <a:rPr lang="es-EC" dirty="0"/>
              <a:t>Administrativo- financiero</a:t>
            </a:r>
          </a:p>
          <a:p>
            <a:endParaRPr lang="es-EC" dirty="0"/>
          </a:p>
          <a:p>
            <a:endParaRPr lang="es-EC" dirty="0"/>
          </a:p>
          <a:p>
            <a:endParaRPr lang="es-EC" dirty="0"/>
          </a:p>
          <a:p>
            <a:endParaRPr lang="es-EC" dirty="0"/>
          </a:p>
        </p:txBody>
      </p:sp>
      <p:sp>
        <p:nvSpPr>
          <p:cNvPr id="4" name="3 Marcador de texto"/>
          <p:cNvSpPr>
            <a:spLocks noGrp="1"/>
          </p:cNvSpPr>
          <p:nvPr>
            <p:ph type="body" sz="quarter" idx="10"/>
          </p:nvPr>
        </p:nvSpPr>
        <p:spPr/>
        <p:txBody>
          <a:bodyPr/>
          <a:lstStyle/>
          <a:p>
            <a:endParaRPr lang="es-EC" dirty="0"/>
          </a:p>
        </p:txBody>
      </p:sp>
      <p:sp>
        <p:nvSpPr>
          <p:cNvPr id="6" name="6 Marcador de texto"/>
          <p:cNvSpPr txBox="1">
            <a:spLocks/>
          </p:cNvSpPr>
          <p:nvPr/>
        </p:nvSpPr>
        <p:spPr>
          <a:xfrm>
            <a:off x="6767209" y="6508885"/>
            <a:ext cx="4750127" cy="284984"/>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000"/>
              </a:spcBef>
              <a:buFont typeface="Arial"/>
              <a:buNone/>
              <a:defRPr sz="1067" i="1" kern="1200">
                <a:solidFill>
                  <a:srgbClr val="636462"/>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s-EC" dirty="0"/>
              <a:t>ENESEM- 2019</a:t>
            </a:r>
          </a:p>
        </p:txBody>
      </p:sp>
    </p:spTree>
    <p:extLst>
      <p:ext uri="{BB962C8B-B14F-4D97-AF65-F5344CB8AC3E}">
        <p14:creationId xmlns:p14="http://schemas.microsoft.com/office/powerpoint/2010/main" val="80288653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12 Título"/>
          <p:cNvSpPr>
            <a:spLocks noGrp="1"/>
          </p:cNvSpPr>
          <p:nvPr>
            <p:ph type="title"/>
          </p:nvPr>
        </p:nvSpPr>
        <p:spPr/>
        <p:txBody>
          <a:bodyPr/>
          <a:lstStyle/>
          <a:p>
            <a:r>
              <a:rPr lang="es-EC" sz="2800" dirty="0"/>
              <a:t>Resultados: Coordinaciones Zonales</a:t>
            </a:r>
          </a:p>
        </p:txBody>
      </p:sp>
      <p:sp>
        <p:nvSpPr>
          <p:cNvPr id="19" name="18 Marcador de texto"/>
          <p:cNvSpPr>
            <a:spLocks noGrp="1"/>
          </p:cNvSpPr>
          <p:nvPr>
            <p:ph type="body" sz="quarter" idx="10"/>
          </p:nvPr>
        </p:nvSpPr>
        <p:spPr/>
        <p:txBody>
          <a:bodyPr/>
          <a:lstStyle/>
          <a:p>
            <a:endParaRPr lang="es-EC" dirty="0"/>
          </a:p>
        </p:txBody>
      </p:sp>
      <p:sp>
        <p:nvSpPr>
          <p:cNvPr id="20" name="19 Marcador de texto"/>
          <p:cNvSpPr>
            <a:spLocks noGrp="1"/>
          </p:cNvSpPr>
          <p:nvPr>
            <p:ph type="body" sz="quarter" idx="11"/>
          </p:nvPr>
        </p:nvSpPr>
        <p:spPr>
          <a:xfrm>
            <a:off x="9042813" y="6351090"/>
            <a:ext cx="2370975" cy="284984"/>
          </a:xfrm>
        </p:spPr>
        <p:txBody>
          <a:bodyPr/>
          <a:lstStyle/>
          <a:p>
            <a:r>
              <a:rPr lang="es-EC" dirty="0"/>
              <a:t>ENESEM- 2019</a:t>
            </a:r>
          </a:p>
        </p:txBody>
      </p:sp>
      <p:sp>
        <p:nvSpPr>
          <p:cNvPr id="10" name="20 Marcador de contenido"/>
          <p:cNvSpPr>
            <a:spLocks noGrp="1"/>
          </p:cNvSpPr>
          <p:nvPr>
            <p:ph sz="quarter" idx="12"/>
          </p:nvPr>
        </p:nvSpPr>
        <p:spPr>
          <a:xfrm>
            <a:off x="423695" y="737248"/>
            <a:ext cx="9869836" cy="687519"/>
          </a:xfrm>
        </p:spPr>
        <p:txBody>
          <a:bodyPr>
            <a:noAutofit/>
          </a:bodyPr>
          <a:lstStyle/>
          <a:p>
            <a:r>
              <a:rPr lang="es-ES_tradnl" sz="1800" b="1" dirty="0"/>
              <a:t>Corte 08 de octubre </a:t>
            </a:r>
            <a:r>
              <a:rPr lang="es-EC" sz="1700" b="1" dirty="0"/>
              <a:t>- </a:t>
            </a:r>
            <a:r>
              <a:rPr lang="es-ES_tradnl" sz="1700" b="1" dirty="0"/>
              <a:t>Operativo de Crítica </a:t>
            </a:r>
            <a:r>
              <a:rPr lang="es-EC" sz="1700" b="1" dirty="0"/>
              <a:t>, comparativo entre semanas</a:t>
            </a:r>
          </a:p>
        </p:txBody>
      </p:sp>
      <p:graphicFrame>
        <p:nvGraphicFramePr>
          <p:cNvPr id="2" name="Objeto 1"/>
          <p:cNvGraphicFramePr>
            <a:graphicFrameLocks noChangeAspect="1"/>
          </p:cNvGraphicFramePr>
          <p:nvPr>
            <p:extLst>
              <p:ext uri="{D42A27DB-BD31-4B8C-83A1-F6EECF244321}">
                <p14:modId xmlns:p14="http://schemas.microsoft.com/office/powerpoint/2010/main" val="970531061"/>
              </p:ext>
            </p:extLst>
          </p:nvPr>
        </p:nvGraphicFramePr>
        <p:xfrm>
          <a:off x="661988" y="1523854"/>
          <a:ext cx="10868025" cy="1285875"/>
        </p:xfrm>
        <a:graphic>
          <a:graphicData uri="http://schemas.openxmlformats.org/presentationml/2006/ole">
            <mc:AlternateContent xmlns:mc="http://schemas.openxmlformats.org/markup-compatibility/2006">
              <mc:Choice xmlns:v="urn:schemas-microsoft-com:vml" Requires="v">
                <p:oleObj spid="_x0000_s153773" name="Hoja de cálculo" r:id="rId4" imgW="10868198" imgH="1285875" progId="Excel.Sheet.12">
                  <p:link updateAutomatic="1"/>
                </p:oleObj>
              </mc:Choice>
              <mc:Fallback>
                <p:oleObj name="Hoja de cálculo" r:id="rId4" imgW="10868198" imgH="1285875" progId="Excel.Sheet.12">
                  <p:link updateAutomatic="1"/>
                  <p:pic>
                    <p:nvPicPr>
                      <p:cNvPr id="0" name=""/>
                      <p:cNvPicPr/>
                      <p:nvPr/>
                    </p:nvPicPr>
                    <p:blipFill>
                      <a:blip r:embed="rId5"/>
                      <a:stretch>
                        <a:fillRect/>
                      </a:stretch>
                    </p:blipFill>
                    <p:spPr>
                      <a:xfrm>
                        <a:off x="661988" y="1523854"/>
                        <a:ext cx="10868025" cy="1285875"/>
                      </a:xfrm>
                      <a:prstGeom prst="rect">
                        <a:avLst/>
                      </a:prstGeom>
                    </p:spPr>
                  </p:pic>
                </p:oleObj>
              </mc:Fallback>
            </mc:AlternateContent>
          </a:graphicData>
        </a:graphic>
      </p:graphicFrame>
      <p:graphicFrame>
        <p:nvGraphicFramePr>
          <p:cNvPr id="4" name="Objeto 3"/>
          <p:cNvGraphicFramePr>
            <a:graphicFrameLocks noChangeAspect="1"/>
          </p:cNvGraphicFramePr>
          <p:nvPr>
            <p:extLst>
              <p:ext uri="{D42A27DB-BD31-4B8C-83A1-F6EECF244321}">
                <p14:modId xmlns:p14="http://schemas.microsoft.com/office/powerpoint/2010/main" val="566058232"/>
              </p:ext>
            </p:extLst>
          </p:nvPr>
        </p:nvGraphicFramePr>
        <p:xfrm>
          <a:off x="2843213" y="2879725"/>
          <a:ext cx="6505575" cy="3476625"/>
        </p:xfrm>
        <a:graphic>
          <a:graphicData uri="http://schemas.openxmlformats.org/presentationml/2006/ole">
            <mc:AlternateContent xmlns:mc="http://schemas.openxmlformats.org/markup-compatibility/2006">
              <mc:Choice xmlns:v="urn:schemas-microsoft-com:vml" Requires="v">
                <p:oleObj spid="_x0000_s153774" name="Hoja de cálculo" r:id="rId6" imgW="6505748" imgH="3476663" progId="Excel.Sheet.12">
                  <p:link updateAutomatic="1"/>
                </p:oleObj>
              </mc:Choice>
              <mc:Fallback>
                <p:oleObj name="Hoja de cálculo" r:id="rId6" imgW="6505748" imgH="3476663" progId="Excel.Sheet.12">
                  <p:link updateAutomatic="1"/>
                  <p:pic>
                    <p:nvPicPr>
                      <p:cNvPr id="0" name=""/>
                      <p:cNvPicPr/>
                      <p:nvPr/>
                    </p:nvPicPr>
                    <p:blipFill>
                      <a:blip r:embed="rId7"/>
                      <a:stretch>
                        <a:fillRect/>
                      </a:stretch>
                    </p:blipFill>
                    <p:spPr>
                      <a:xfrm>
                        <a:off x="2843213" y="2879725"/>
                        <a:ext cx="6505575" cy="3476625"/>
                      </a:xfrm>
                      <a:prstGeom prst="rect">
                        <a:avLst/>
                      </a:prstGeom>
                    </p:spPr>
                  </p:pic>
                </p:oleObj>
              </mc:Fallback>
            </mc:AlternateContent>
          </a:graphicData>
        </a:graphic>
      </p:graphicFrame>
    </p:spTree>
    <p:extLst>
      <p:ext uri="{BB962C8B-B14F-4D97-AF65-F5344CB8AC3E}">
        <p14:creationId xmlns:p14="http://schemas.microsoft.com/office/powerpoint/2010/main" val="8103537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18 Marcador de texto"/>
          <p:cNvSpPr>
            <a:spLocks noGrp="1"/>
          </p:cNvSpPr>
          <p:nvPr>
            <p:ph type="body" sz="quarter" idx="10"/>
          </p:nvPr>
        </p:nvSpPr>
        <p:spPr/>
        <p:txBody>
          <a:bodyPr/>
          <a:lstStyle/>
          <a:p>
            <a:endParaRPr lang="es-EC" dirty="0"/>
          </a:p>
        </p:txBody>
      </p:sp>
      <p:sp>
        <p:nvSpPr>
          <p:cNvPr id="20" name="19 Marcador de texto"/>
          <p:cNvSpPr>
            <a:spLocks noGrp="1"/>
          </p:cNvSpPr>
          <p:nvPr>
            <p:ph type="body" sz="quarter" idx="11"/>
          </p:nvPr>
        </p:nvSpPr>
        <p:spPr>
          <a:xfrm>
            <a:off x="9042813" y="6351090"/>
            <a:ext cx="2370975" cy="284984"/>
          </a:xfrm>
        </p:spPr>
        <p:txBody>
          <a:bodyPr/>
          <a:lstStyle/>
          <a:p>
            <a:r>
              <a:rPr lang="es-EC" dirty="0"/>
              <a:t>ENESEM- 2018</a:t>
            </a:r>
          </a:p>
        </p:txBody>
      </p:sp>
      <p:sp>
        <p:nvSpPr>
          <p:cNvPr id="11" name="1 Título"/>
          <p:cNvSpPr txBox="1">
            <a:spLocks/>
          </p:cNvSpPr>
          <p:nvPr/>
        </p:nvSpPr>
        <p:spPr>
          <a:xfrm>
            <a:off x="423693" y="481256"/>
            <a:ext cx="9139405" cy="79509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rgbClr val="2D4B88"/>
                </a:solidFill>
                <a:latin typeface="+mj-lt"/>
                <a:ea typeface="+mj-ea"/>
                <a:cs typeface="+mj-cs"/>
              </a:defRPr>
            </a:lvl1pPr>
          </a:lstStyle>
          <a:p>
            <a:r>
              <a:rPr lang="es-EC" sz="2800" dirty="0"/>
              <a:t>Diligenciadas</a:t>
            </a:r>
            <a:br>
              <a:rPr lang="es-EC" sz="2800" dirty="0"/>
            </a:br>
            <a:r>
              <a:rPr lang="es-EC" sz="700" dirty="0"/>
              <a:t> </a:t>
            </a:r>
            <a:br>
              <a:rPr lang="es-EC" sz="2000" dirty="0"/>
            </a:br>
            <a:endParaRPr lang="es-EC" sz="1700" dirty="0">
              <a:solidFill>
                <a:schemeClr val="tx1">
                  <a:lumMod val="65000"/>
                  <a:lumOff val="35000"/>
                </a:schemeClr>
              </a:solidFill>
            </a:endParaRPr>
          </a:p>
        </p:txBody>
      </p:sp>
      <p:graphicFrame>
        <p:nvGraphicFramePr>
          <p:cNvPr id="2" name="Objeto 1"/>
          <p:cNvGraphicFramePr>
            <a:graphicFrameLocks noChangeAspect="1"/>
          </p:cNvGraphicFramePr>
          <p:nvPr>
            <p:extLst>
              <p:ext uri="{D42A27DB-BD31-4B8C-83A1-F6EECF244321}">
                <p14:modId xmlns:p14="http://schemas.microsoft.com/office/powerpoint/2010/main" val="1146366634"/>
              </p:ext>
            </p:extLst>
          </p:nvPr>
        </p:nvGraphicFramePr>
        <p:xfrm>
          <a:off x="2520949" y="963613"/>
          <a:ext cx="6948871" cy="2259527"/>
        </p:xfrm>
        <a:graphic>
          <a:graphicData uri="http://schemas.openxmlformats.org/presentationml/2006/ole">
            <mc:AlternateContent xmlns:mc="http://schemas.openxmlformats.org/markup-compatibility/2006">
              <mc:Choice xmlns:v="urn:schemas-microsoft-com:vml" Requires="v">
                <p:oleObj spid="_x0000_s141608" name="Hoja de cálculo" r:id="rId4" imgW="8172450" imgH="3438601" progId="Excel.Sheet.12">
                  <p:link updateAutomatic="1"/>
                </p:oleObj>
              </mc:Choice>
              <mc:Fallback>
                <p:oleObj name="Hoja de cálculo" r:id="rId4" imgW="8172450" imgH="3438601" progId="Excel.Sheet.12">
                  <p:link updateAutomatic="1"/>
                  <p:pic>
                    <p:nvPicPr>
                      <p:cNvPr id="0" name=""/>
                      <p:cNvPicPr/>
                      <p:nvPr/>
                    </p:nvPicPr>
                    <p:blipFill>
                      <a:blip r:embed="rId5"/>
                      <a:stretch>
                        <a:fillRect/>
                      </a:stretch>
                    </p:blipFill>
                    <p:spPr>
                      <a:xfrm>
                        <a:off x="2520949" y="963613"/>
                        <a:ext cx="6948871" cy="2259527"/>
                      </a:xfrm>
                      <a:prstGeom prst="rect">
                        <a:avLst/>
                      </a:prstGeom>
                    </p:spPr>
                  </p:pic>
                </p:oleObj>
              </mc:Fallback>
            </mc:AlternateContent>
          </a:graphicData>
        </a:graphic>
      </p:graphicFrame>
      <p:graphicFrame>
        <p:nvGraphicFramePr>
          <p:cNvPr id="3" name="Objeto 2"/>
          <p:cNvGraphicFramePr>
            <a:graphicFrameLocks noChangeAspect="1"/>
          </p:cNvGraphicFramePr>
          <p:nvPr>
            <p:extLst>
              <p:ext uri="{D42A27DB-BD31-4B8C-83A1-F6EECF244321}">
                <p14:modId xmlns:p14="http://schemas.microsoft.com/office/powerpoint/2010/main" val="999538905"/>
              </p:ext>
            </p:extLst>
          </p:nvPr>
        </p:nvGraphicFramePr>
        <p:xfrm>
          <a:off x="2133600" y="3341688"/>
          <a:ext cx="7829550" cy="2808287"/>
        </p:xfrm>
        <a:graphic>
          <a:graphicData uri="http://schemas.openxmlformats.org/presentationml/2006/ole">
            <mc:AlternateContent xmlns:mc="http://schemas.openxmlformats.org/markup-compatibility/2006">
              <mc:Choice xmlns:v="urn:schemas-microsoft-com:vml" Requires="v">
                <p:oleObj spid="_x0000_s141609" name="Hoja de cálculo" r:id="rId6" imgW="9267998" imgH="3324073" progId="Excel.Sheet.12">
                  <p:link updateAutomatic="1"/>
                </p:oleObj>
              </mc:Choice>
              <mc:Fallback>
                <p:oleObj name="Hoja de cálculo" r:id="rId6" imgW="9267998" imgH="3324073" progId="Excel.Sheet.12">
                  <p:link updateAutomatic="1"/>
                  <p:pic>
                    <p:nvPicPr>
                      <p:cNvPr id="0" name=""/>
                      <p:cNvPicPr/>
                      <p:nvPr/>
                    </p:nvPicPr>
                    <p:blipFill>
                      <a:blip r:embed="rId7"/>
                      <a:stretch>
                        <a:fillRect/>
                      </a:stretch>
                    </p:blipFill>
                    <p:spPr>
                      <a:xfrm>
                        <a:off x="2133600" y="3341688"/>
                        <a:ext cx="7829550" cy="2808287"/>
                      </a:xfrm>
                      <a:prstGeom prst="rect">
                        <a:avLst/>
                      </a:prstGeom>
                    </p:spPr>
                  </p:pic>
                </p:oleObj>
              </mc:Fallback>
            </mc:AlternateContent>
          </a:graphicData>
        </a:graphic>
      </p:graphicFrame>
    </p:spTree>
    <p:extLst>
      <p:ext uri="{BB962C8B-B14F-4D97-AF65-F5344CB8AC3E}">
        <p14:creationId xmlns:p14="http://schemas.microsoft.com/office/powerpoint/2010/main" val="27534085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s-ES_tradnl" dirty="0"/>
              <a:t>REPORTE DE COBERTURA</a:t>
            </a:r>
            <a:r>
              <a:rPr lang="es-ES_tradnl" sz="1000" dirty="0"/>
              <a:t> </a:t>
            </a:r>
            <a:br>
              <a:rPr lang="es-ES_tradnl" dirty="0"/>
            </a:br>
            <a:r>
              <a:rPr lang="es-ES_tradnl" sz="2400" dirty="0"/>
              <a:t>Corte 23 de octubre</a:t>
            </a:r>
            <a:endParaRPr lang="es-ES_tradnl" dirty="0"/>
          </a:p>
        </p:txBody>
      </p:sp>
      <p:sp>
        <p:nvSpPr>
          <p:cNvPr id="3" name="Marcador de contenido 2"/>
          <p:cNvSpPr>
            <a:spLocks noGrp="1"/>
          </p:cNvSpPr>
          <p:nvPr>
            <p:ph sz="quarter" idx="10"/>
          </p:nvPr>
        </p:nvSpPr>
        <p:spPr/>
        <p:txBody>
          <a:bodyPr/>
          <a:lstStyle/>
          <a:p>
            <a:endParaRPr lang="es-ES_tradnl" dirty="0"/>
          </a:p>
        </p:txBody>
      </p:sp>
      <p:sp>
        <p:nvSpPr>
          <p:cNvPr id="4" name="Marcador de texto 3"/>
          <p:cNvSpPr>
            <a:spLocks noGrp="1"/>
          </p:cNvSpPr>
          <p:nvPr>
            <p:ph type="body" sz="quarter" idx="11"/>
          </p:nvPr>
        </p:nvSpPr>
        <p:spPr/>
        <p:txBody>
          <a:bodyPr/>
          <a:lstStyle/>
          <a:p>
            <a:endParaRPr lang="es-ES_tradnl" dirty="0"/>
          </a:p>
        </p:txBody>
      </p:sp>
      <p:sp>
        <p:nvSpPr>
          <p:cNvPr id="5" name="Marcador de texto 4"/>
          <p:cNvSpPr>
            <a:spLocks noGrp="1"/>
          </p:cNvSpPr>
          <p:nvPr>
            <p:ph type="body" sz="quarter" idx="12"/>
          </p:nvPr>
        </p:nvSpPr>
        <p:spPr/>
        <p:txBody>
          <a:bodyPr/>
          <a:lstStyle/>
          <a:p>
            <a:endParaRPr lang="es-ES_tradnl" dirty="0"/>
          </a:p>
        </p:txBody>
      </p:sp>
    </p:spTree>
    <p:extLst>
      <p:ext uri="{BB962C8B-B14F-4D97-AF65-F5344CB8AC3E}">
        <p14:creationId xmlns:p14="http://schemas.microsoft.com/office/powerpoint/2010/main" val="341082361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1 Título"/>
          <p:cNvSpPr txBox="1">
            <a:spLocks/>
          </p:cNvSpPr>
          <p:nvPr/>
        </p:nvSpPr>
        <p:spPr>
          <a:xfrm>
            <a:off x="259518" y="361003"/>
            <a:ext cx="9622983" cy="55268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rgbClr val="2D4B88"/>
                </a:solidFill>
                <a:latin typeface="+mj-lt"/>
                <a:ea typeface="+mj-ea"/>
                <a:cs typeface="+mj-cs"/>
              </a:defRPr>
            </a:lvl1pPr>
          </a:lstStyle>
          <a:p>
            <a:r>
              <a:rPr lang="es-EC" sz="2400" dirty="0"/>
              <a:t>Cobertura operativa y efectiva en campo </a:t>
            </a:r>
            <a:r>
              <a:rPr lang="es-EC" sz="2000" dirty="0"/>
              <a:t>(IC 37 – IC 38 – IC 39)</a:t>
            </a:r>
            <a:endParaRPr lang="es-EC" sz="2400" dirty="0"/>
          </a:p>
          <a:p>
            <a:endParaRPr lang="es-EC" sz="1800" b="0" dirty="0">
              <a:solidFill>
                <a:schemeClr val="bg1">
                  <a:lumMod val="65000"/>
                </a:schemeClr>
              </a:solidFill>
            </a:endParaRPr>
          </a:p>
          <a:p>
            <a:r>
              <a:rPr lang="es-ES_tradnl" sz="1800" dirty="0"/>
              <a:t>08 de octubre</a:t>
            </a:r>
            <a:endParaRPr lang="es-EC" sz="1700" dirty="0">
              <a:solidFill>
                <a:schemeClr val="tx1">
                  <a:lumMod val="65000"/>
                  <a:lumOff val="35000"/>
                </a:schemeClr>
              </a:solidFill>
              <a:latin typeface="+mn-lt"/>
              <a:ea typeface="+mn-ea"/>
              <a:cs typeface="+mn-cs"/>
            </a:endParaRPr>
          </a:p>
        </p:txBody>
      </p:sp>
      <p:sp>
        <p:nvSpPr>
          <p:cNvPr id="8" name="Marcador de texto 4"/>
          <p:cNvSpPr>
            <a:spLocks noGrp="1"/>
          </p:cNvSpPr>
          <p:nvPr>
            <p:ph type="body" sz="quarter" idx="11"/>
          </p:nvPr>
        </p:nvSpPr>
        <p:spPr>
          <a:xfrm>
            <a:off x="6456531" y="6432375"/>
            <a:ext cx="4750127" cy="284984"/>
          </a:xfrm>
        </p:spPr>
        <p:txBody>
          <a:bodyPr/>
          <a:lstStyle/>
          <a:p>
            <a:r>
              <a:rPr lang="es-EC" dirty="0"/>
              <a:t>ENESEM- 2019</a:t>
            </a:r>
          </a:p>
        </p:txBody>
      </p:sp>
      <p:sp>
        <p:nvSpPr>
          <p:cNvPr id="6" name="13 Rectángulo redondeado"/>
          <p:cNvSpPr/>
          <p:nvPr/>
        </p:nvSpPr>
        <p:spPr>
          <a:xfrm>
            <a:off x="2432050" y="6164851"/>
            <a:ext cx="7138062" cy="324492"/>
          </a:xfrm>
          <a:prstGeom prst="roundRect">
            <a:avLst/>
          </a:prstGeom>
          <a:ln>
            <a:solidFill>
              <a:schemeClr val="tx2">
                <a:lumMod val="75000"/>
              </a:schemeClr>
            </a:solidFill>
          </a:ln>
        </p:spPr>
        <p:style>
          <a:lnRef idx="2">
            <a:schemeClr val="accent1"/>
          </a:lnRef>
          <a:fillRef idx="1">
            <a:schemeClr val="lt1"/>
          </a:fillRef>
          <a:effectRef idx="0">
            <a:schemeClr val="accent1"/>
          </a:effectRef>
          <a:fontRef idx="minor">
            <a:schemeClr val="dk1"/>
          </a:fontRef>
        </p:style>
        <p:txBody>
          <a:bodyPr lIns="122987" tIns="61493" rIns="122987" bIns="61493" anchor="ctr"/>
          <a:lstStyle/>
          <a:p>
            <a:pPr algn="just" defTabSz="1077525">
              <a:defRPr/>
            </a:pPr>
            <a:endParaRPr lang="es-EC" sz="1000" b="1" dirty="0">
              <a:solidFill>
                <a:schemeClr val="tx1"/>
              </a:solidFill>
            </a:endParaRPr>
          </a:p>
          <a:p>
            <a:pPr algn="just" defTabSz="1077525">
              <a:defRPr/>
            </a:pPr>
            <a:endParaRPr lang="es-EC" sz="1000" b="1" dirty="0">
              <a:solidFill>
                <a:schemeClr val="tx1"/>
              </a:solidFill>
            </a:endParaRPr>
          </a:p>
          <a:p>
            <a:pPr algn="just" defTabSz="1077525">
              <a:defRPr/>
            </a:pPr>
            <a:endParaRPr lang="es-EC" sz="1000" b="1" dirty="0">
              <a:solidFill>
                <a:schemeClr val="tx1"/>
              </a:solidFill>
            </a:endParaRPr>
          </a:p>
          <a:p>
            <a:pPr algn="just" defTabSz="1077525">
              <a:defRPr/>
            </a:pPr>
            <a:r>
              <a:rPr lang="es-EC" sz="1000" b="1" dirty="0">
                <a:solidFill>
                  <a:schemeClr val="tx1"/>
                </a:solidFill>
              </a:rPr>
              <a:t>Cumple con lo planificado           		No cumple con lo planificado</a:t>
            </a:r>
          </a:p>
          <a:p>
            <a:pPr algn="just" defTabSz="1077525">
              <a:defRPr/>
            </a:pPr>
            <a:r>
              <a:rPr lang="es-EC" sz="1000" b="1" dirty="0">
                <a:solidFill>
                  <a:schemeClr val="tx1"/>
                </a:solidFill>
              </a:rPr>
              <a:t>                 </a:t>
            </a:r>
          </a:p>
          <a:p>
            <a:pPr algn="just" defTabSz="1077525">
              <a:defRPr/>
            </a:pPr>
            <a:endParaRPr lang="es-EC" sz="1000" b="1" dirty="0">
              <a:solidFill>
                <a:schemeClr val="tx1"/>
              </a:solidFill>
            </a:endParaRPr>
          </a:p>
          <a:p>
            <a:pPr marL="285750" indent="-285750" algn="just" defTabSz="1077525">
              <a:buFont typeface="Arial" panose="020B0604020202020204" pitchFamily="34" charset="0"/>
              <a:buChar char="•"/>
              <a:defRPr/>
            </a:pPr>
            <a:endParaRPr lang="es-EC" sz="1000" b="1" dirty="0">
              <a:solidFill>
                <a:schemeClr val="tx1"/>
              </a:solidFill>
            </a:endParaRPr>
          </a:p>
        </p:txBody>
      </p:sp>
      <p:sp>
        <p:nvSpPr>
          <p:cNvPr id="7" name="14 Elipse"/>
          <p:cNvSpPr/>
          <p:nvPr/>
        </p:nvSpPr>
        <p:spPr>
          <a:xfrm>
            <a:off x="4477467" y="6265442"/>
            <a:ext cx="439589" cy="115613"/>
          </a:xfrm>
          <a:prstGeom prst="ellipse">
            <a:avLst/>
          </a:prstGeom>
          <a:solidFill>
            <a:schemeClr val="accent6">
              <a:lumMod val="60000"/>
              <a:lumOff val="40000"/>
            </a:schemeClr>
          </a:solidFill>
          <a:scene3d>
            <a:camera prst="orthographicFront"/>
            <a:lightRig rig="threePt" dir="t"/>
          </a:scene3d>
          <a:sp3d>
            <a:bevelT/>
          </a:sp3d>
        </p:spPr>
        <p:style>
          <a:lnRef idx="0">
            <a:schemeClr val="accent6"/>
          </a:lnRef>
          <a:fillRef idx="3">
            <a:schemeClr val="accent6"/>
          </a:fillRef>
          <a:effectRef idx="3">
            <a:schemeClr val="accent6"/>
          </a:effectRef>
          <a:fontRef idx="minor">
            <a:schemeClr val="lt1"/>
          </a:fontRef>
        </p:style>
        <p:txBody>
          <a:bodyPr rtlCol="0" anchor="ctr"/>
          <a:lstStyle/>
          <a:p>
            <a:pPr algn="ctr"/>
            <a:endParaRPr lang="es-EC" sz="1400" dirty="0"/>
          </a:p>
        </p:txBody>
      </p:sp>
      <p:sp>
        <p:nvSpPr>
          <p:cNvPr id="9" name="15 Elipse"/>
          <p:cNvSpPr/>
          <p:nvPr/>
        </p:nvSpPr>
        <p:spPr>
          <a:xfrm>
            <a:off x="7962328" y="6265442"/>
            <a:ext cx="425192" cy="123309"/>
          </a:xfrm>
          <a:prstGeom prst="ellipse">
            <a:avLst/>
          </a:prstGeom>
          <a:solidFill>
            <a:srgbClr val="FF8029"/>
          </a:solidFill>
          <a:scene3d>
            <a:camera prst="orthographicFront"/>
            <a:lightRig rig="threePt" dir="t"/>
          </a:scene3d>
          <a:sp3d>
            <a:bevelT/>
          </a:sp3d>
        </p:spPr>
        <p:style>
          <a:lnRef idx="0">
            <a:schemeClr val="accent4"/>
          </a:lnRef>
          <a:fillRef idx="3">
            <a:schemeClr val="accent4"/>
          </a:fillRef>
          <a:effectRef idx="3">
            <a:schemeClr val="accent4"/>
          </a:effectRef>
          <a:fontRef idx="minor">
            <a:schemeClr val="lt1"/>
          </a:fontRef>
        </p:style>
        <p:txBody>
          <a:bodyPr rtlCol="0" anchor="ctr"/>
          <a:lstStyle/>
          <a:p>
            <a:pPr algn="ctr"/>
            <a:endParaRPr lang="es-EC" sz="1400" dirty="0"/>
          </a:p>
        </p:txBody>
      </p:sp>
      <p:graphicFrame>
        <p:nvGraphicFramePr>
          <p:cNvPr id="5" name="Objeto 4"/>
          <p:cNvGraphicFramePr>
            <a:graphicFrameLocks noChangeAspect="1"/>
          </p:cNvGraphicFramePr>
          <p:nvPr>
            <p:extLst>
              <p:ext uri="{D42A27DB-BD31-4B8C-83A1-F6EECF244321}">
                <p14:modId xmlns:p14="http://schemas.microsoft.com/office/powerpoint/2010/main" val="3588745757"/>
              </p:ext>
            </p:extLst>
          </p:nvPr>
        </p:nvGraphicFramePr>
        <p:xfrm>
          <a:off x="491505" y="1312296"/>
          <a:ext cx="11019151" cy="1596916"/>
        </p:xfrm>
        <a:graphic>
          <a:graphicData uri="http://schemas.openxmlformats.org/presentationml/2006/ole">
            <mc:AlternateContent xmlns:mc="http://schemas.openxmlformats.org/markup-compatibility/2006">
              <mc:Choice xmlns:v="urn:schemas-microsoft-com:vml" Requires="v">
                <p:oleObj spid="_x0000_s154767" name="Hoja de cálculo" r:id="rId4" imgW="14725650" imgH="2133524" progId="Excel.Sheet.12">
                  <p:link updateAutomatic="1"/>
                </p:oleObj>
              </mc:Choice>
              <mc:Fallback>
                <p:oleObj name="Hoja de cálculo" r:id="rId4" imgW="14725650" imgH="2133524" progId="Excel.Sheet.12">
                  <p:link updateAutomatic="1"/>
                  <p:pic>
                    <p:nvPicPr>
                      <p:cNvPr id="0" name=""/>
                      <p:cNvPicPr/>
                      <p:nvPr/>
                    </p:nvPicPr>
                    <p:blipFill>
                      <a:blip r:embed="rId5"/>
                      <a:stretch>
                        <a:fillRect/>
                      </a:stretch>
                    </p:blipFill>
                    <p:spPr>
                      <a:xfrm>
                        <a:off x="491505" y="1312296"/>
                        <a:ext cx="11019151" cy="1596916"/>
                      </a:xfrm>
                      <a:prstGeom prst="rect">
                        <a:avLst/>
                      </a:prstGeom>
                    </p:spPr>
                  </p:pic>
                </p:oleObj>
              </mc:Fallback>
            </mc:AlternateContent>
          </a:graphicData>
        </a:graphic>
      </p:graphicFrame>
      <p:graphicFrame>
        <p:nvGraphicFramePr>
          <p:cNvPr id="10" name="Objeto 9"/>
          <p:cNvGraphicFramePr>
            <a:graphicFrameLocks noChangeAspect="1"/>
          </p:cNvGraphicFramePr>
          <p:nvPr>
            <p:extLst>
              <p:ext uri="{D42A27DB-BD31-4B8C-83A1-F6EECF244321}">
                <p14:modId xmlns:p14="http://schemas.microsoft.com/office/powerpoint/2010/main" val="2722204591"/>
              </p:ext>
            </p:extLst>
          </p:nvPr>
        </p:nvGraphicFramePr>
        <p:xfrm>
          <a:off x="1587500" y="3086100"/>
          <a:ext cx="9002713" cy="3132138"/>
        </p:xfrm>
        <a:graphic>
          <a:graphicData uri="http://schemas.openxmlformats.org/presentationml/2006/ole">
            <mc:AlternateContent xmlns:mc="http://schemas.openxmlformats.org/markup-compatibility/2006">
              <mc:Choice xmlns:v="urn:schemas-microsoft-com:vml" Requires="v">
                <p:oleObj spid="_x0000_s154768" name="Hoja de cálculo" r:id="rId6" imgW="9191798" imgH="4410037" progId="Excel.Sheet.12">
                  <p:link updateAutomatic="1"/>
                </p:oleObj>
              </mc:Choice>
              <mc:Fallback>
                <p:oleObj name="Hoja de cálculo" r:id="rId6" imgW="9191798" imgH="4410037" progId="Excel.Sheet.12">
                  <p:link updateAutomatic="1"/>
                  <p:pic>
                    <p:nvPicPr>
                      <p:cNvPr id="0" name=""/>
                      <p:cNvPicPr/>
                      <p:nvPr/>
                    </p:nvPicPr>
                    <p:blipFill>
                      <a:blip r:embed="rId7"/>
                      <a:stretch>
                        <a:fillRect/>
                      </a:stretch>
                    </p:blipFill>
                    <p:spPr>
                      <a:xfrm>
                        <a:off x="1587500" y="3086100"/>
                        <a:ext cx="9002713" cy="3132138"/>
                      </a:xfrm>
                      <a:prstGeom prst="rect">
                        <a:avLst/>
                      </a:prstGeom>
                    </p:spPr>
                  </p:pic>
                </p:oleObj>
              </mc:Fallback>
            </mc:AlternateContent>
          </a:graphicData>
        </a:graphic>
      </p:graphicFrame>
    </p:spTree>
    <p:extLst>
      <p:ext uri="{BB962C8B-B14F-4D97-AF65-F5344CB8AC3E}">
        <p14:creationId xmlns:p14="http://schemas.microsoft.com/office/powerpoint/2010/main" val="235465853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23696" y="545678"/>
            <a:ext cx="8570266" cy="414116"/>
          </a:xfrm>
        </p:spPr>
        <p:txBody>
          <a:bodyPr/>
          <a:lstStyle/>
          <a:p>
            <a:r>
              <a:rPr lang="es-EC" sz="2800" dirty="0"/>
              <a:t>Cobertura Campo Efectiva/Planificada</a:t>
            </a:r>
          </a:p>
        </p:txBody>
      </p:sp>
      <p:sp>
        <p:nvSpPr>
          <p:cNvPr id="4" name="3 Marcador de texto"/>
          <p:cNvSpPr>
            <a:spLocks noGrp="1"/>
          </p:cNvSpPr>
          <p:nvPr>
            <p:ph type="body" sz="quarter" idx="10"/>
          </p:nvPr>
        </p:nvSpPr>
        <p:spPr/>
        <p:txBody>
          <a:bodyPr/>
          <a:lstStyle/>
          <a:p>
            <a:endParaRPr lang="es-EC" dirty="0"/>
          </a:p>
        </p:txBody>
      </p:sp>
      <p:sp>
        <p:nvSpPr>
          <p:cNvPr id="5" name="4 Marcador de texto"/>
          <p:cNvSpPr>
            <a:spLocks noGrp="1"/>
          </p:cNvSpPr>
          <p:nvPr>
            <p:ph type="body" sz="quarter" idx="11"/>
          </p:nvPr>
        </p:nvSpPr>
        <p:spPr>
          <a:xfrm>
            <a:off x="6614809" y="6336677"/>
            <a:ext cx="4750127" cy="284984"/>
          </a:xfrm>
        </p:spPr>
        <p:txBody>
          <a:bodyPr/>
          <a:lstStyle/>
          <a:p>
            <a:r>
              <a:rPr lang="es-EC" dirty="0"/>
              <a:t>ENESEM- 2019</a:t>
            </a:r>
          </a:p>
        </p:txBody>
      </p:sp>
      <p:sp>
        <p:nvSpPr>
          <p:cNvPr id="6" name="5 Marcador de contenido"/>
          <p:cNvSpPr>
            <a:spLocks noGrp="1"/>
          </p:cNvSpPr>
          <p:nvPr>
            <p:ph sz="quarter" idx="12"/>
          </p:nvPr>
        </p:nvSpPr>
        <p:spPr/>
        <p:txBody>
          <a:bodyPr>
            <a:noAutofit/>
          </a:bodyPr>
          <a:lstStyle/>
          <a:p>
            <a:pPr>
              <a:spcBef>
                <a:spcPct val="0"/>
              </a:spcBef>
            </a:pPr>
            <a:r>
              <a:rPr lang="es-EC" sz="1700" b="1" dirty="0"/>
              <a:t>Comparativo histórico</a:t>
            </a:r>
          </a:p>
        </p:txBody>
      </p:sp>
      <p:sp>
        <p:nvSpPr>
          <p:cNvPr id="3" name="2 CuadroTexto"/>
          <p:cNvSpPr txBox="1"/>
          <p:nvPr/>
        </p:nvSpPr>
        <p:spPr>
          <a:xfrm>
            <a:off x="689415" y="6048282"/>
            <a:ext cx="6358366" cy="430887"/>
          </a:xfrm>
          <a:prstGeom prst="rect">
            <a:avLst/>
          </a:prstGeom>
          <a:noFill/>
        </p:spPr>
        <p:txBody>
          <a:bodyPr wrap="square" rtlCol="0">
            <a:spAutoFit/>
          </a:bodyPr>
          <a:lstStyle/>
          <a:p>
            <a:r>
              <a:rPr lang="es-EC" sz="1100" b="1" dirty="0">
                <a:solidFill>
                  <a:schemeClr val="tx1">
                    <a:lumMod val="65000"/>
                    <a:lumOff val="35000"/>
                  </a:schemeClr>
                </a:solidFill>
              </a:rPr>
              <a:t>*</a:t>
            </a:r>
            <a:r>
              <a:rPr lang="es-EC" sz="1100" dirty="0">
                <a:solidFill>
                  <a:schemeClr val="tx1">
                    <a:lumMod val="65000"/>
                    <a:lumOff val="35000"/>
                  </a:schemeClr>
                </a:solidFill>
              </a:rPr>
              <a:t>Debido al ‎terremoto del 16 de abril del 2016 se retrasaron las fechas de la operación, concluyéndose éstas en el mes de diciembre del mismo año.</a:t>
            </a:r>
          </a:p>
        </p:txBody>
      </p:sp>
      <p:graphicFrame>
        <p:nvGraphicFramePr>
          <p:cNvPr id="7" name="Objeto 6"/>
          <p:cNvGraphicFramePr>
            <a:graphicFrameLocks noChangeAspect="1"/>
          </p:cNvGraphicFramePr>
          <p:nvPr>
            <p:extLst>
              <p:ext uri="{D42A27DB-BD31-4B8C-83A1-F6EECF244321}">
                <p14:modId xmlns:p14="http://schemas.microsoft.com/office/powerpoint/2010/main" val="3805098142"/>
              </p:ext>
            </p:extLst>
          </p:nvPr>
        </p:nvGraphicFramePr>
        <p:xfrm>
          <a:off x="844550" y="1724025"/>
          <a:ext cx="4467225" cy="3381375"/>
        </p:xfrm>
        <a:graphic>
          <a:graphicData uri="http://schemas.openxmlformats.org/presentationml/2006/ole">
            <mc:AlternateContent xmlns:mc="http://schemas.openxmlformats.org/markup-compatibility/2006">
              <mc:Choice xmlns:v="urn:schemas-microsoft-com:vml" Requires="v">
                <p:oleObj spid="_x0000_s173096" name="Hoja de cálculo" r:id="rId3" imgW="4467398" imgH="3381337" progId="Excel.Sheet.12">
                  <p:link updateAutomatic="1"/>
                </p:oleObj>
              </mc:Choice>
              <mc:Fallback>
                <p:oleObj name="Hoja de cálculo" r:id="rId3" imgW="4467398" imgH="3381337" progId="Excel.Sheet.12">
                  <p:link updateAutomatic="1"/>
                  <p:pic>
                    <p:nvPicPr>
                      <p:cNvPr id="0" name=""/>
                      <p:cNvPicPr/>
                      <p:nvPr/>
                    </p:nvPicPr>
                    <p:blipFill>
                      <a:blip r:embed="rId4"/>
                      <a:stretch>
                        <a:fillRect/>
                      </a:stretch>
                    </p:blipFill>
                    <p:spPr>
                      <a:xfrm>
                        <a:off x="844550" y="1724025"/>
                        <a:ext cx="4467225" cy="3381375"/>
                      </a:xfrm>
                      <a:prstGeom prst="rect">
                        <a:avLst/>
                      </a:prstGeom>
                    </p:spPr>
                  </p:pic>
                </p:oleObj>
              </mc:Fallback>
            </mc:AlternateContent>
          </a:graphicData>
        </a:graphic>
      </p:graphicFrame>
      <p:graphicFrame>
        <p:nvGraphicFramePr>
          <p:cNvPr id="9" name="Objeto 8"/>
          <p:cNvGraphicFramePr>
            <a:graphicFrameLocks noChangeAspect="1"/>
          </p:cNvGraphicFramePr>
          <p:nvPr>
            <p:extLst>
              <p:ext uri="{D42A27DB-BD31-4B8C-83A1-F6EECF244321}">
                <p14:modId xmlns:p14="http://schemas.microsoft.com/office/powerpoint/2010/main" val="1414657311"/>
              </p:ext>
            </p:extLst>
          </p:nvPr>
        </p:nvGraphicFramePr>
        <p:xfrm>
          <a:off x="5141913" y="2449458"/>
          <a:ext cx="6448425" cy="3219450"/>
        </p:xfrm>
        <a:graphic>
          <a:graphicData uri="http://schemas.openxmlformats.org/presentationml/2006/ole">
            <mc:AlternateContent xmlns:mc="http://schemas.openxmlformats.org/markup-compatibility/2006">
              <mc:Choice xmlns:v="urn:schemas-microsoft-com:vml" Requires="v">
                <p:oleObj spid="_x0000_s173097" name="Hoja de cálculo" r:id="rId5" imgW="6448598" imgH="3219488" progId="Excel.Sheet.12">
                  <p:link updateAutomatic="1"/>
                </p:oleObj>
              </mc:Choice>
              <mc:Fallback>
                <p:oleObj name="Hoja de cálculo" r:id="rId5" imgW="6448598" imgH="3219488" progId="Excel.Sheet.12">
                  <p:link updateAutomatic="1"/>
                  <p:pic>
                    <p:nvPicPr>
                      <p:cNvPr id="0" name=""/>
                      <p:cNvPicPr/>
                      <p:nvPr/>
                    </p:nvPicPr>
                    <p:blipFill>
                      <a:blip r:embed="rId6"/>
                      <a:stretch>
                        <a:fillRect/>
                      </a:stretch>
                    </p:blipFill>
                    <p:spPr>
                      <a:xfrm>
                        <a:off x="5141913" y="2449458"/>
                        <a:ext cx="6448425" cy="3219450"/>
                      </a:xfrm>
                      <a:prstGeom prst="rect">
                        <a:avLst/>
                      </a:prstGeom>
                    </p:spPr>
                  </p:pic>
                </p:oleObj>
              </mc:Fallback>
            </mc:AlternateContent>
          </a:graphicData>
        </a:graphic>
      </p:graphicFrame>
    </p:spTree>
    <p:extLst>
      <p:ext uri="{BB962C8B-B14F-4D97-AF65-F5344CB8AC3E}">
        <p14:creationId xmlns:p14="http://schemas.microsoft.com/office/powerpoint/2010/main" val="424011361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1 Título"/>
          <p:cNvSpPr txBox="1">
            <a:spLocks/>
          </p:cNvSpPr>
          <p:nvPr/>
        </p:nvSpPr>
        <p:spPr>
          <a:xfrm>
            <a:off x="337963" y="416210"/>
            <a:ext cx="9622983" cy="55268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rgbClr val="2D4B88"/>
                </a:solidFill>
                <a:latin typeface="+mj-lt"/>
                <a:ea typeface="+mj-ea"/>
                <a:cs typeface="+mj-cs"/>
              </a:defRPr>
            </a:lvl1pPr>
          </a:lstStyle>
          <a:p>
            <a:r>
              <a:rPr lang="es-EC" sz="2400" dirty="0"/>
              <a:t>Cobertura operativa y efectiva en crítica </a:t>
            </a:r>
            <a:r>
              <a:rPr lang="es-EC" sz="2000" dirty="0"/>
              <a:t>(IC 43 – IC 44 – IC 45)</a:t>
            </a:r>
            <a:endParaRPr lang="es-EC" sz="2400" dirty="0"/>
          </a:p>
          <a:p>
            <a:endParaRPr lang="es-EC" sz="1800" b="0" dirty="0">
              <a:solidFill>
                <a:schemeClr val="bg1">
                  <a:lumMod val="65000"/>
                </a:schemeClr>
              </a:solidFill>
            </a:endParaRPr>
          </a:p>
          <a:p>
            <a:r>
              <a:rPr lang="es-ES_tradnl" sz="1800" dirty="0"/>
              <a:t>08 de octubre</a:t>
            </a:r>
            <a:endParaRPr lang="es-EC" sz="1700" dirty="0">
              <a:solidFill>
                <a:schemeClr val="tx1">
                  <a:lumMod val="65000"/>
                  <a:lumOff val="35000"/>
                </a:schemeClr>
              </a:solidFill>
              <a:latin typeface="+mn-lt"/>
              <a:ea typeface="+mn-ea"/>
              <a:cs typeface="+mn-cs"/>
            </a:endParaRPr>
          </a:p>
        </p:txBody>
      </p:sp>
      <p:sp>
        <p:nvSpPr>
          <p:cNvPr id="8" name="Marcador de texto 4"/>
          <p:cNvSpPr>
            <a:spLocks noGrp="1"/>
          </p:cNvSpPr>
          <p:nvPr>
            <p:ph type="body" sz="quarter" idx="11"/>
          </p:nvPr>
        </p:nvSpPr>
        <p:spPr>
          <a:xfrm>
            <a:off x="6456531" y="6432375"/>
            <a:ext cx="4750127" cy="284984"/>
          </a:xfrm>
        </p:spPr>
        <p:txBody>
          <a:bodyPr/>
          <a:lstStyle/>
          <a:p>
            <a:r>
              <a:rPr lang="es-EC" dirty="0"/>
              <a:t>ENESEM- 2019</a:t>
            </a:r>
          </a:p>
        </p:txBody>
      </p:sp>
      <p:sp>
        <p:nvSpPr>
          <p:cNvPr id="6" name="13 Rectángulo redondeado"/>
          <p:cNvSpPr/>
          <p:nvPr/>
        </p:nvSpPr>
        <p:spPr>
          <a:xfrm>
            <a:off x="2622550" y="6166177"/>
            <a:ext cx="7138062" cy="324492"/>
          </a:xfrm>
          <a:prstGeom prst="roundRect">
            <a:avLst/>
          </a:prstGeom>
          <a:ln>
            <a:solidFill>
              <a:schemeClr val="tx2">
                <a:lumMod val="75000"/>
              </a:schemeClr>
            </a:solidFill>
          </a:ln>
        </p:spPr>
        <p:style>
          <a:lnRef idx="2">
            <a:schemeClr val="accent1"/>
          </a:lnRef>
          <a:fillRef idx="1">
            <a:schemeClr val="lt1"/>
          </a:fillRef>
          <a:effectRef idx="0">
            <a:schemeClr val="accent1"/>
          </a:effectRef>
          <a:fontRef idx="minor">
            <a:schemeClr val="dk1"/>
          </a:fontRef>
        </p:style>
        <p:txBody>
          <a:bodyPr lIns="122987" tIns="61493" rIns="122987" bIns="61493" anchor="ctr"/>
          <a:lstStyle/>
          <a:p>
            <a:pPr algn="just" defTabSz="1077525">
              <a:defRPr/>
            </a:pPr>
            <a:endParaRPr lang="es-EC" sz="1000" b="1" dirty="0">
              <a:solidFill>
                <a:schemeClr val="tx1"/>
              </a:solidFill>
            </a:endParaRPr>
          </a:p>
          <a:p>
            <a:pPr algn="just" defTabSz="1077525">
              <a:defRPr/>
            </a:pPr>
            <a:endParaRPr lang="es-EC" sz="1000" b="1" dirty="0">
              <a:solidFill>
                <a:schemeClr val="tx1"/>
              </a:solidFill>
            </a:endParaRPr>
          </a:p>
          <a:p>
            <a:pPr algn="just" defTabSz="1077525">
              <a:defRPr/>
            </a:pPr>
            <a:endParaRPr lang="es-EC" sz="1000" b="1" dirty="0">
              <a:solidFill>
                <a:schemeClr val="tx1"/>
              </a:solidFill>
            </a:endParaRPr>
          </a:p>
          <a:p>
            <a:pPr algn="just" defTabSz="1077525">
              <a:defRPr/>
            </a:pPr>
            <a:r>
              <a:rPr lang="es-EC" sz="1000" b="1" dirty="0">
                <a:solidFill>
                  <a:schemeClr val="tx1"/>
                </a:solidFill>
              </a:rPr>
              <a:t>Cumple con lo planificado           		No cumple con lo planificado</a:t>
            </a:r>
          </a:p>
          <a:p>
            <a:pPr algn="just" defTabSz="1077525">
              <a:defRPr/>
            </a:pPr>
            <a:r>
              <a:rPr lang="es-EC" sz="1000" b="1" dirty="0">
                <a:solidFill>
                  <a:schemeClr val="tx1"/>
                </a:solidFill>
              </a:rPr>
              <a:t>                 </a:t>
            </a:r>
          </a:p>
          <a:p>
            <a:pPr algn="just" defTabSz="1077525">
              <a:defRPr/>
            </a:pPr>
            <a:endParaRPr lang="es-EC" sz="1000" b="1" dirty="0">
              <a:solidFill>
                <a:schemeClr val="tx1"/>
              </a:solidFill>
            </a:endParaRPr>
          </a:p>
          <a:p>
            <a:pPr marL="285750" indent="-285750" algn="just" defTabSz="1077525">
              <a:buFont typeface="Arial" panose="020B0604020202020204" pitchFamily="34" charset="0"/>
              <a:buChar char="•"/>
              <a:defRPr/>
            </a:pPr>
            <a:endParaRPr lang="es-EC" sz="1000" b="1" dirty="0">
              <a:solidFill>
                <a:schemeClr val="tx1"/>
              </a:solidFill>
            </a:endParaRPr>
          </a:p>
        </p:txBody>
      </p:sp>
      <p:sp>
        <p:nvSpPr>
          <p:cNvPr id="7" name="14 Elipse"/>
          <p:cNvSpPr/>
          <p:nvPr/>
        </p:nvSpPr>
        <p:spPr>
          <a:xfrm>
            <a:off x="4486992" y="6266768"/>
            <a:ext cx="439589" cy="115613"/>
          </a:xfrm>
          <a:prstGeom prst="ellipse">
            <a:avLst/>
          </a:prstGeom>
          <a:solidFill>
            <a:schemeClr val="accent6">
              <a:lumMod val="60000"/>
              <a:lumOff val="40000"/>
            </a:schemeClr>
          </a:solidFill>
          <a:scene3d>
            <a:camera prst="orthographicFront"/>
            <a:lightRig rig="threePt" dir="t"/>
          </a:scene3d>
          <a:sp3d>
            <a:bevelT/>
          </a:sp3d>
        </p:spPr>
        <p:style>
          <a:lnRef idx="0">
            <a:schemeClr val="accent6"/>
          </a:lnRef>
          <a:fillRef idx="3">
            <a:schemeClr val="accent6"/>
          </a:fillRef>
          <a:effectRef idx="3">
            <a:schemeClr val="accent6"/>
          </a:effectRef>
          <a:fontRef idx="minor">
            <a:schemeClr val="lt1"/>
          </a:fontRef>
        </p:style>
        <p:txBody>
          <a:bodyPr rtlCol="0" anchor="ctr"/>
          <a:lstStyle/>
          <a:p>
            <a:pPr algn="ctr"/>
            <a:endParaRPr lang="es-EC" sz="1400" dirty="0"/>
          </a:p>
        </p:txBody>
      </p:sp>
      <p:sp>
        <p:nvSpPr>
          <p:cNvPr id="9" name="15 Elipse"/>
          <p:cNvSpPr/>
          <p:nvPr/>
        </p:nvSpPr>
        <p:spPr>
          <a:xfrm>
            <a:off x="7971853" y="6266768"/>
            <a:ext cx="425192" cy="123309"/>
          </a:xfrm>
          <a:prstGeom prst="ellipse">
            <a:avLst/>
          </a:prstGeom>
          <a:solidFill>
            <a:srgbClr val="FF8029"/>
          </a:solidFill>
          <a:scene3d>
            <a:camera prst="orthographicFront"/>
            <a:lightRig rig="threePt" dir="t"/>
          </a:scene3d>
          <a:sp3d>
            <a:bevelT/>
          </a:sp3d>
        </p:spPr>
        <p:style>
          <a:lnRef idx="0">
            <a:schemeClr val="accent4"/>
          </a:lnRef>
          <a:fillRef idx="3">
            <a:schemeClr val="accent4"/>
          </a:fillRef>
          <a:effectRef idx="3">
            <a:schemeClr val="accent4"/>
          </a:effectRef>
          <a:fontRef idx="minor">
            <a:schemeClr val="lt1"/>
          </a:fontRef>
        </p:style>
        <p:txBody>
          <a:bodyPr rtlCol="0" anchor="ctr"/>
          <a:lstStyle/>
          <a:p>
            <a:pPr algn="ctr"/>
            <a:endParaRPr lang="es-EC" sz="1400" dirty="0"/>
          </a:p>
        </p:txBody>
      </p:sp>
      <p:graphicFrame>
        <p:nvGraphicFramePr>
          <p:cNvPr id="3" name="Objeto 2"/>
          <p:cNvGraphicFramePr>
            <a:graphicFrameLocks noChangeAspect="1"/>
          </p:cNvGraphicFramePr>
          <p:nvPr>
            <p:extLst>
              <p:ext uri="{D42A27DB-BD31-4B8C-83A1-F6EECF244321}">
                <p14:modId xmlns:p14="http://schemas.microsoft.com/office/powerpoint/2010/main" val="4141258240"/>
              </p:ext>
            </p:extLst>
          </p:nvPr>
        </p:nvGraphicFramePr>
        <p:xfrm>
          <a:off x="1221004" y="1069482"/>
          <a:ext cx="9941154" cy="2134904"/>
        </p:xfrm>
        <a:graphic>
          <a:graphicData uri="http://schemas.openxmlformats.org/presentationml/2006/ole">
            <mc:AlternateContent xmlns:mc="http://schemas.openxmlformats.org/markup-compatibility/2006">
              <mc:Choice xmlns:v="urn:schemas-microsoft-com:vml" Requires="v">
                <p:oleObj spid="_x0000_s156812" name="Hoja de cálculo" r:id="rId4" imgW="11620500" imgH="2495626" progId="Excel.Sheet.12">
                  <p:link updateAutomatic="1"/>
                </p:oleObj>
              </mc:Choice>
              <mc:Fallback>
                <p:oleObj name="Hoja de cálculo" r:id="rId4" imgW="11620500" imgH="2495626" progId="Excel.Sheet.12">
                  <p:link updateAutomatic="1"/>
                  <p:pic>
                    <p:nvPicPr>
                      <p:cNvPr id="0" name=""/>
                      <p:cNvPicPr/>
                      <p:nvPr/>
                    </p:nvPicPr>
                    <p:blipFill>
                      <a:blip r:embed="rId5"/>
                      <a:stretch>
                        <a:fillRect/>
                      </a:stretch>
                    </p:blipFill>
                    <p:spPr>
                      <a:xfrm>
                        <a:off x="1221004" y="1069482"/>
                        <a:ext cx="9941154" cy="2134904"/>
                      </a:xfrm>
                      <a:prstGeom prst="rect">
                        <a:avLst/>
                      </a:prstGeom>
                    </p:spPr>
                  </p:pic>
                </p:oleObj>
              </mc:Fallback>
            </mc:AlternateContent>
          </a:graphicData>
        </a:graphic>
      </p:graphicFrame>
      <p:graphicFrame>
        <p:nvGraphicFramePr>
          <p:cNvPr id="5" name="Objeto 4"/>
          <p:cNvGraphicFramePr>
            <a:graphicFrameLocks noChangeAspect="1"/>
          </p:cNvGraphicFramePr>
          <p:nvPr>
            <p:extLst>
              <p:ext uri="{D42A27DB-BD31-4B8C-83A1-F6EECF244321}">
                <p14:modId xmlns:p14="http://schemas.microsoft.com/office/powerpoint/2010/main" val="2107491150"/>
              </p:ext>
            </p:extLst>
          </p:nvPr>
        </p:nvGraphicFramePr>
        <p:xfrm>
          <a:off x="2074648" y="3186238"/>
          <a:ext cx="8763766" cy="3333625"/>
        </p:xfrm>
        <a:graphic>
          <a:graphicData uri="http://schemas.openxmlformats.org/presentationml/2006/ole">
            <mc:AlternateContent xmlns:mc="http://schemas.openxmlformats.org/markup-compatibility/2006">
              <mc:Choice xmlns:v="urn:schemas-microsoft-com:vml" Requires="v">
                <p:oleObj spid="_x0000_s156813" name="Hoja de cálculo" r:id="rId6" imgW="10020300" imgH="4172064" progId="Excel.Sheet.12">
                  <p:link updateAutomatic="1"/>
                </p:oleObj>
              </mc:Choice>
              <mc:Fallback>
                <p:oleObj name="Hoja de cálculo" r:id="rId6" imgW="10020300" imgH="4172064" progId="Excel.Sheet.12">
                  <p:link updateAutomatic="1"/>
                  <p:pic>
                    <p:nvPicPr>
                      <p:cNvPr id="0" name=""/>
                      <p:cNvPicPr/>
                      <p:nvPr/>
                    </p:nvPicPr>
                    <p:blipFill>
                      <a:blip r:embed="rId7"/>
                      <a:stretch>
                        <a:fillRect/>
                      </a:stretch>
                    </p:blipFill>
                    <p:spPr>
                      <a:xfrm>
                        <a:off x="2074648" y="3186238"/>
                        <a:ext cx="8763766" cy="3333625"/>
                      </a:xfrm>
                      <a:prstGeom prst="rect">
                        <a:avLst/>
                      </a:prstGeom>
                    </p:spPr>
                  </p:pic>
                </p:oleObj>
              </mc:Fallback>
            </mc:AlternateContent>
          </a:graphicData>
        </a:graphic>
      </p:graphicFrame>
    </p:spTree>
    <p:extLst>
      <p:ext uri="{BB962C8B-B14F-4D97-AF65-F5344CB8AC3E}">
        <p14:creationId xmlns:p14="http://schemas.microsoft.com/office/powerpoint/2010/main" val="194746693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C" sz="2800" dirty="0"/>
              <a:t>Cobertura Crítica Efectiva/Planificada</a:t>
            </a:r>
          </a:p>
        </p:txBody>
      </p:sp>
      <p:sp>
        <p:nvSpPr>
          <p:cNvPr id="4" name="3 Marcador de texto"/>
          <p:cNvSpPr>
            <a:spLocks noGrp="1"/>
          </p:cNvSpPr>
          <p:nvPr>
            <p:ph type="body" sz="quarter" idx="10"/>
          </p:nvPr>
        </p:nvSpPr>
        <p:spPr/>
        <p:txBody>
          <a:bodyPr/>
          <a:lstStyle/>
          <a:p>
            <a:endParaRPr lang="es-EC" dirty="0"/>
          </a:p>
        </p:txBody>
      </p:sp>
      <p:sp>
        <p:nvSpPr>
          <p:cNvPr id="5" name="4 Marcador de texto"/>
          <p:cNvSpPr>
            <a:spLocks noGrp="1"/>
          </p:cNvSpPr>
          <p:nvPr>
            <p:ph type="body" sz="quarter" idx="11"/>
          </p:nvPr>
        </p:nvSpPr>
        <p:spPr>
          <a:xfrm>
            <a:off x="6618897" y="6356486"/>
            <a:ext cx="4750127" cy="284984"/>
          </a:xfrm>
        </p:spPr>
        <p:txBody>
          <a:bodyPr/>
          <a:lstStyle/>
          <a:p>
            <a:r>
              <a:rPr lang="es-EC" dirty="0"/>
              <a:t>ENESEM- 2019</a:t>
            </a:r>
          </a:p>
        </p:txBody>
      </p:sp>
      <p:sp>
        <p:nvSpPr>
          <p:cNvPr id="6" name="5 Marcador de contenido"/>
          <p:cNvSpPr>
            <a:spLocks noGrp="1"/>
          </p:cNvSpPr>
          <p:nvPr>
            <p:ph sz="quarter" idx="12"/>
          </p:nvPr>
        </p:nvSpPr>
        <p:spPr/>
        <p:txBody>
          <a:bodyPr>
            <a:noAutofit/>
          </a:bodyPr>
          <a:lstStyle/>
          <a:p>
            <a:pPr>
              <a:spcBef>
                <a:spcPct val="0"/>
              </a:spcBef>
            </a:pPr>
            <a:r>
              <a:rPr lang="es-EC" sz="1700" b="1" dirty="0"/>
              <a:t>Comparativo histórico</a:t>
            </a:r>
          </a:p>
        </p:txBody>
      </p:sp>
      <p:graphicFrame>
        <p:nvGraphicFramePr>
          <p:cNvPr id="3" name="Objeto 2"/>
          <p:cNvGraphicFramePr>
            <a:graphicFrameLocks noChangeAspect="1"/>
          </p:cNvGraphicFramePr>
          <p:nvPr>
            <p:extLst>
              <p:ext uri="{D42A27DB-BD31-4B8C-83A1-F6EECF244321}">
                <p14:modId xmlns:p14="http://schemas.microsoft.com/office/powerpoint/2010/main" val="1481513295"/>
              </p:ext>
            </p:extLst>
          </p:nvPr>
        </p:nvGraphicFramePr>
        <p:xfrm>
          <a:off x="5489607" y="2022061"/>
          <a:ext cx="5879417" cy="2931972"/>
        </p:xfrm>
        <a:graphic>
          <a:graphicData uri="http://schemas.openxmlformats.org/presentationml/2006/ole">
            <mc:AlternateContent xmlns:mc="http://schemas.openxmlformats.org/markup-compatibility/2006">
              <mc:Choice xmlns:v="urn:schemas-microsoft-com:vml" Requires="v">
                <p:oleObj spid="_x0000_s174126" name="Hoja de cálculo" r:id="rId3" imgW="7239000" imgH="3610051" progId="Excel.Sheet.12">
                  <p:link updateAutomatic="1"/>
                </p:oleObj>
              </mc:Choice>
              <mc:Fallback>
                <p:oleObj name="Hoja de cálculo" r:id="rId3" imgW="7239000" imgH="3610051" progId="Excel.Sheet.12">
                  <p:link updateAutomatic="1"/>
                  <p:pic>
                    <p:nvPicPr>
                      <p:cNvPr id="0" name=""/>
                      <p:cNvPicPr/>
                      <p:nvPr/>
                    </p:nvPicPr>
                    <p:blipFill>
                      <a:blip r:embed="rId4"/>
                      <a:stretch>
                        <a:fillRect/>
                      </a:stretch>
                    </p:blipFill>
                    <p:spPr>
                      <a:xfrm>
                        <a:off x="5489607" y="2022061"/>
                        <a:ext cx="5879417" cy="2931972"/>
                      </a:xfrm>
                      <a:prstGeom prst="rect">
                        <a:avLst/>
                      </a:prstGeom>
                    </p:spPr>
                  </p:pic>
                </p:oleObj>
              </mc:Fallback>
            </mc:AlternateContent>
          </a:graphicData>
        </a:graphic>
      </p:graphicFrame>
      <p:graphicFrame>
        <p:nvGraphicFramePr>
          <p:cNvPr id="8" name="Objeto 7"/>
          <p:cNvGraphicFramePr>
            <a:graphicFrameLocks noChangeAspect="1"/>
          </p:cNvGraphicFramePr>
          <p:nvPr>
            <p:extLst>
              <p:ext uri="{D42A27DB-BD31-4B8C-83A1-F6EECF244321}">
                <p14:modId xmlns:p14="http://schemas.microsoft.com/office/powerpoint/2010/main" val="4184345076"/>
              </p:ext>
            </p:extLst>
          </p:nvPr>
        </p:nvGraphicFramePr>
        <p:xfrm>
          <a:off x="430213" y="1917700"/>
          <a:ext cx="4984750" cy="2744788"/>
        </p:xfrm>
        <a:graphic>
          <a:graphicData uri="http://schemas.openxmlformats.org/presentationml/2006/ole">
            <mc:AlternateContent xmlns:mc="http://schemas.openxmlformats.org/markup-compatibility/2006">
              <mc:Choice xmlns:v="urn:schemas-microsoft-com:vml" Requires="v">
                <p:oleObj spid="_x0000_s174127" name="Hoja de cálculo" r:id="rId5" imgW="6381750" imgH="3514725" progId="Excel.Sheet.12">
                  <p:link updateAutomatic="1"/>
                </p:oleObj>
              </mc:Choice>
              <mc:Fallback>
                <p:oleObj name="Hoja de cálculo" r:id="rId5" imgW="6381750" imgH="3514725" progId="Excel.Sheet.12">
                  <p:link updateAutomatic="1"/>
                  <p:pic>
                    <p:nvPicPr>
                      <p:cNvPr id="0" name=""/>
                      <p:cNvPicPr/>
                      <p:nvPr/>
                    </p:nvPicPr>
                    <p:blipFill>
                      <a:blip r:embed="rId6"/>
                      <a:stretch>
                        <a:fillRect/>
                      </a:stretch>
                    </p:blipFill>
                    <p:spPr>
                      <a:xfrm>
                        <a:off x="430213" y="1917700"/>
                        <a:ext cx="4984750" cy="2744788"/>
                      </a:xfrm>
                      <a:prstGeom prst="rect">
                        <a:avLst/>
                      </a:prstGeom>
                    </p:spPr>
                  </p:pic>
                </p:oleObj>
              </mc:Fallback>
            </mc:AlternateContent>
          </a:graphicData>
        </a:graphic>
      </p:graphicFrame>
    </p:spTree>
    <p:extLst>
      <p:ext uri="{BB962C8B-B14F-4D97-AF65-F5344CB8AC3E}">
        <p14:creationId xmlns:p14="http://schemas.microsoft.com/office/powerpoint/2010/main" val="329121905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texto"/>
          <p:cNvSpPr>
            <a:spLocks noGrp="1"/>
          </p:cNvSpPr>
          <p:nvPr>
            <p:ph type="body" sz="quarter" idx="10"/>
          </p:nvPr>
        </p:nvSpPr>
        <p:spPr/>
        <p:txBody>
          <a:bodyPr/>
          <a:lstStyle/>
          <a:p>
            <a:endParaRPr lang="es-EC" dirty="0"/>
          </a:p>
        </p:txBody>
      </p:sp>
      <p:sp>
        <p:nvSpPr>
          <p:cNvPr id="5" name="4 Marcador de texto"/>
          <p:cNvSpPr>
            <a:spLocks noGrp="1"/>
          </p:cNvSpPr>
          <p:nvPr>
            <p:ph type="body" sz="quarter" idx="11"/>
          </p:nvPr>
        </p:nvSpPr>
        <p:spPr>
          <a:xfrm>
            <a:off x="6618897" y="6356486"/>
            <a:ext cx="4750127" cy="284984"/>
          </a:xfrm>
        </p:spPr>
        <p:txBody>
          <a:bodyPr/>
          <a:lstStyle/>
          <a:p>
            <a:r>
              <a:rPr lang="es-EC" dirty="0"/>
              <a:t>ENESEM- 2018</a:t>
            </a:r>
          </a:p>
        </p:txBody>
      </p:sp>
      <p:sp>
        <p:nvSpPr>
          <p:cNvPr id="7" name="1 Título"/>
          <p:cNvSpPr>
            <a:spLocks noGrp="1"/>
          </p:cNvSpPr>
          <p:nvPr>
            <p:ph type="title"/>
          </p:nvPr>
        </p:nvSpPr>
        <p:spPr>
          <a:xfrm>
            <a:off x="423695" y="519738"/>
            <a:ext cx="8570266" cy="414116"/>
          </a:xfrm>
        </p:spPr>
        <p:txBody>
          <a:bodyPr/>
          <a:lstStyle/>
          <a:p>
            <a:r>
              <a:rPr lang="es-EC" sz="2800" dirty="0"/>
              <a:t>Tiempo promedio de levantamiento</a:t>
            </a:r>
          </a:p>
        </p:txBody>
      </p:sp>
      <p:graphicFrame>
        <p:nvGraphicFramePr>
          <p:cNvPr id="2" name="Objeto 1"/>
          <p:cNvGraphicFramePr>
            <a:graphicFrameLocks noChangeAspect="1"/>
          </p:cNvGraphicFramePr>
          <p:nvPr>
            <p:extLst>
              <p:ext uri="{D42A27DB-BD31-4B8C-83A1-F6EECF244321}">
                <p14:modId xmlns:p14="http://schemas.microsoft.com/office/powerpoint/2010/main" val="2304457130"/>
              </p:ext>
            </p:extLst>
          </p:nvPr>
        </p:nvGraphicFramePr>
        <p:xfrm>
          <a:off x="2280745" y="1456065"/>
          <a:ext cx="7641021" cy="3615107"/>
        </p:xfrm>
        <a:graphic>
          <a:graphicData uri="http://schemas.openxmlformats.org/presentationml/2006/ole">
            <mc:AlternateContent xmlns:mc="http://schemas.openxmlformats.org/markup-compatibility/2006">
              <mc:Choice xmlns:v="urn:schemas-microsoft-com:vml" Requires="v">
                <p:oleObj spid="_x0000_s175124" name="Hoja de cálculo" r:id="rId3" imgW="6200948" imgH="2933852" progId="Excel.Sheet.12">
                  <p:link updateAutomatic="1"/>
                </p:oleObj>
              </mc:Choice>
              <mc:Fallback>
                <p:oleObj name="Hoja de cálculo" r:id="rId3" imgW="6200948" imgH="2933852" progId="Excel.Sheet.12">
                  <p:link updateAutomatic="1"/>
                  <p:pic>
                    <p:nvPicPr>
                      <p:cNvPr id="0" name=""/>
                      <p:cNvPicPr/>
                      <p:nvPr/>
                    </p:nvPicPr>
                    <p:blipFill>
                      <a:blip r:embed="rId4"/>
                      <a:stretch>
                        <a:fillRect/>
                      </a:stretch>
                    </p:blipFill>
                    <p:spPr>
                      <a:xfrm>
                        <a:off x="2280745" y="1456065"/>
                        <a:ext cx="7641021" cy="3615107"/>
                      </a:xfrm>
                      <a:prstGeom prst="rect">
                        <a:avLst/>
                      </a:prstGeom>
                    </p:spPr>
                  </p:pic>
                </p:oleObj>
              </mc:Fallback>
            </mc:AlternateContent>
          </a:graphicData>
        </a:graphic>
      </p:graphicFrame>
    </p:spTree>
    <p:extLst>
      <p:ext uri="{BB962C8B-B14F-4D97-AF65-F5344CB8AC3E}">
        <p14:creationId xmlns:p14="http://schemas.microsoft.com/office/powerpoint/2010/main" val="387621857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8201" y="4012119"/>
            <a:ext cx="6353174" cy="1063557"/>
          </a:xfrm>
        </p:spPr>
        <p:txBody>
          <a:bodyPr>
            <a:noAutofit/>
          </a:bodyPr>
          <a:lstStyle/>
          <a:p>
            <a:r>
              <a:rPr lang="es-EC" sz="2800" dirty="0"/>
              <a:t>Indicadores con alerta: motivo y acción emprendida</a:t>
            </a:r>
            <a:endParaRPr lang="es-ES_tradnl" sz="2000" dirty="0"/>
          </a:p>
        </p:txBody>
      </p:sp>
      <p:sp>
        <p:nvSpPr>
          <p:cNvPr id="3" name="Marcador de contenido 2"/>
          <p:cNvSpPr>
            <a:spLocks noGrp="1"/>
          </p:cNvSpPr>
          <p:nvPr>
            <p:ph sz="quarter" idx="10"/>
          </p:nvPr>
        </p:nvSpPr>
        <p:spPr/>
        <p:txBody>
          <a:bodyPr/>
          <a:lstStyle/>
          <a:p>
            <a:endParaRPr lang="es-ES_tradnl" dirty="0"/>
          </a:p>
        </p:txBody>
      </p:sp>
      <p:sp>
        <p:nvSpPr>
          <p:cNvPr id="4" name="Marcador de texto 3"/>
          <p:cNvSpPr>
            <a:spLocks noGrp="1"/>
          </p:cNvSpPr>
          <p:nvPr>
            <p:ph type="body" sz="quarter" idx="11"/>
          </p:nvPr>
        </p:nvSpPr>
        <p:spPr/>
        <p:txBody>
          <a:bodyPr/>
          <a:lstStyle/>
          <a:p>
            <a:endParaRPr lang="es-ES_tradnl" dirty="0"/>
          </a:p>
        </p:txBody>
      </p:sp>
      <p:sp>
        <p:nvSpPr>
          <p:cNvPr id="6" name="Marcador de texto 4"/>
          <p:cNvSpPr>
            <a:spLocks noGrp="1"/>
          </p:cNvSpPr>
          <p:nvPr>
            <p:ph type="body" sz="quarter" idx="12"/>
          </p:nvPr>
        </p:nvSpPr>
        <p:spPr/>
        <p:txBody>
          <a:bodyPr/>
          <a:lstStyle/>
          <a:p>
            <a:r>
              <a:rPr lang="es-EC" dirty="0"/>
              <a:t>ENESEM- 2019</a:t>
            </a:r>
          </a:p>
        </p:txBody>
      </p:sp>
    </p:spTree>
    <p:extLst>
      <p:ext uri="{BB962C8B-B14F-4D97-AF65-F5344CB8AC3E}">
        <p14:creationId xmlns:p14="http://schemas.microsoft.com/office/powerpoint/2010/main" val="13683358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texto"/>
          <p:cNvSpPr>
            <a:spLocks noGrp="1"/>
          </p:cNvSpPr>
          <p:nvPr>
            <p:ph type="body" sz="quarter" idx="13"/>
          </p:nvPr>
        </p:nvSpPr>
        <p:spPr/>
        <p:txBody>
          <a:bodyPr/>
          <a:lstStyle/>
          <a:p>
            <a:endParaRPr lang="es-EC"/>
          </a:p>
        </p:txBody>
      </p:sp>
      <p:sp>
        <p:nvSpPr>
          <p:cNvPr id="3" name="2 Marcador de texto"/>
          <p:cNvSpPr>
            <a:spLocks noGrp="1"/>
          </p:cNvSpPr>
          <p:nvPr>
            <p:ph type="body" sz="quarter" idx="14"/>
          </p:nvPr>
        </p:nvSpPr>
        <p:spPr/>
        <p:txBody>
          <a:bodyPr/>
          <a:lstStyle/>
          <a:p>
            <a:endParaRPr lang="es-EC"/>
          </a:p>
        </p:txBody>
      </p:sp>
      <p:sp>
        <p:nvSpPr>
          <p:cNvPr id="6" name="1 Título"/>
          <p:cNvSpPr txBox="1">
            <a:spLocks/>
          </p:cNvSpPr>
          <p:nvPr/>
        </p:nvSpPr>
        <p:spPr>
          <a:xfrm>
            <a:off x="423695" y="519738"/>
            <a:ext cx="8570266" cy="414116"/>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C" sz="3200" b="1" dirty="0">
                <a:solidFill>
                  <a:srgbClr val="2D4B88"/>
                </a:solidFill>
              </a:rPr>
              <a:t>Indicadores en rojo </a:t>
            </a:r>
          </a:p>
        </p:txBody>
      </p:sp>
      <p:graphicFrame>
        <p:nvGraphicFramePr>
          <p:cNvPr id="9" name="Tabla 8"/>
          <p:cNvGraphicFramePr>
            <a:graphicFrameLocks noGrp="1"/>
          </p:cNvGraphicFramePr>
          <p:nvPr>
            <p:extLst>
              <p:ext uri="{D42A27DB-BD31-4B8C-83A1-F6EECF244321}">
                <p14:modId xmlns:p14="http://schemas.microsoft.com/office/powerpoint/2010/main" val="1522896297"/>
              </p:ext>
            </p:extLst>
          </p:nvPr>
        </p:nvGraphicFramePr>
        <p:xfrm>
          <a:off x="423695" y="1009649"/>
          <a:ext cx="10941241" cy="5704371"/>
        </p:xfrm>
        <a:graphic>
          <a:graphicData uri="http://schemas.openxmlformats.org/drawingml/2006/table">
            <a:tbl>
              <a:tblPr/>
              <a:tblGrid>
                <a:gridCol w="413336">
                  <a:extLst>
                    <a:ext uri="{9D8B030D-6E8A-4147-A177-3AD203B41FA5}">
                      <a16:colId xmlns:a16="http://schemas.microsoft.com/office/drawing/2014/main" val="3097271004"/>
                    </a:ext>
                  </a:extLst>
                </a:gridCol>
                <a:gridCol w="853054">
                  <a:extLst>
                    <a:ext uri="{9D8B030D-6E8A-4147-A177-3AD203B41FA5}">
                      <a16:colId xmlns:a16="http://schemas.microsoft.com/office/drawing/2014/main" val="1347976076"/>
                    </a:ext>
                  </a:extLst>
                </a:gridCol>
                <a:gridCol w="259981">
                  <a:extLst>
                    <a:ext uri="{9D8B030D-6E8A-4147-A177-3AD203B41FA5}">
                      <a16:colId xmlns:a16="http://schemas.microsoft.com/office/drawing/2014/main" val="3294045715"/>
                    </a:ext>
                  </a:extLst>
                </a:gridCol>
                <a:gridCol w="1321054">
                  <a:extLst>
                    <a:ext uri="{9D8B030D-6E8A-4147-A177-3AD203B41FA5}">
                      <a16:colId xmlns:a16="http://schemas.microsoft.com/office/drawing/2014/main" val="2608246665"/>
                    </a:ext>
                  </a:extLst>
                </a:gridCol>
                <a:gridCol w="821268">
                  <a:extLst>
                    <a:ext uri="{9D8B030D-6E8A-4147-A177-3AD203B41FA5}">
                      <a16:colId xmlns:a16="http://schemas.microsoft.com/office/drawing/2014/main" val="2761374591"/>
                    </a:ext>
                  </a:extLst>
                </a:gridCol>
                <a:gridCol w="4106571">
                  <a:extLst>
                    <a:ext uri="{9D8B030D-6E8A-4147-A177-3AD203B41FA5}">
                      <a16:colId xmlns:a16="http://schemas.microsoft.com/office/drawing/2014/main" val="3100214746"/>
                    </a:ext>
                  </a:extLst>
                </a:gridCol>
                <a:gridCol w="3165977">
                  <a:extLst>
                    <a:ext uri="{9D8B030D-6E8A-4147-A177-3AD203B41FA5}">
                      <a16:colId xmlns:a16="http://schemas.microsoft.com/office/drawing/2014/main" val="226597646"/>
                    </a:ext>
                  </a:extLst>
                </a:gridCol>
              </a:tblGrid>
              <a:tr h="372647">
                <a:tc gridSpan="7">
                  <a:txBody>
                    <a:bodyPr/>
                    <a:lstStyle/>
                    <a:p>
                      <a:pPr algn="ctr" rtl="0" fontAlgn="ctr"/>
                      <a:r>
                        <a:rPr lang="en-US" sz="900" b="1" i="0" u="none" strike="noStrike" dirty="0">
                          <a:solidFill>
                            <a:srgbClr val="FFFFFF"/>
                          </a:solidFill>
                          <a:effectLst/>
                          <a:latin typeface="Century Gothic" panose="020B0502020202020204" pitchFamily="34" charset="0"/>
                        </a:rPr>
                        <a:t>Precisión y Confiabilidad</a:t>
                      </a:r>
                    </a:p>
                  </a:txBody>
                  <a:tcPr marL="5896" marR="5896" marT="5896" marB="0" anchor="ctr">
                    <a:lnL w="6350" cap="flat" cmpd="sng" algn="ctr">
                      <a:solidFill>
                        <a:srgbClr val="366092"/>
                      </a:solidFill>
                      <a:prstDash val="solid"/>
                      <a:round/>
                      <a:headEnd type="none" w="med" len="med"/>
                      <a:tailEnd type="none" w="med" len="med"/>
                    </a:lnL>
                    <a:lnR>
                      <a:noFill/>
                    </a:lnR>
                    <a:lnT>
                      <a:noFill/>
                    </a:lnT>
                    <a:lnB w="6350" cap="flat" cmpd="sng" algn="ctr">
                      <a:solidFill>
                        <a:srgbClr val="366092"/>
                      </a:solidFill>
                      <a:prstDash val="solid"/>
                      <a:round/>
                      <a:headEnd type="none" w="med" len="med"/>
                      <a:tailEnd type="none" w="med" len="med"/>
                    </a:lnB>
                    <a:solidFill>
                      <a:srgbClr val="4F81BD"/>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734313689"/>
                  </a:ext>
                </a:extLst>
              </a:tr>
              <a:tr h="372647">
                <a:tc>
                  <a:txBody>
                    <a:bodyPr/>
                    <a:lstStyle/>
                    <a:p>
                      <a:pPr algn="ctr" rtl="0" fontAlgn="ctr"/>
                      <a:r>
                        <a:rPr lang="en-US" sz="1000" b="1" i="0" u="none" strike="noStrike" dirty="0">
                          <a:solidFill>
                            <a:srgbClr val="000000"/>
                          </a:solidFill>
                          <a:effectLst/>
                          <a:latin typeface="Century Gothic" panose="020B0502020202020204" pitchFamily="34" charset="0"/>
                        </a:rPr>
                        <a:t>Fase</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DAEEF3"/>
                    </a:solidFill>
                  </a:tcPr>
                </a:tc>
                <a:tc>
                  <a:txBody>
                    <a:bodyPr/>
                    <a:lstStyle/>
                    <a:p>
                      <a:pPr algn="ctr" rtl="0" fontAlgn="ctr"/>
                      <a:r>
                        <a:rPr lang="en-US" sz="1000" b="1" i="0" u="none" strike="noStrike">
                          <a:solidFill>
                            <a:srgbClr val="000000"/>
                          </a:solidFill>
                          <a:effectLst/>
                          <a:latin typeface="Century Gothic" panose="020B0502020202020204" pitchFamily="34" charset="0"/>
                        </a:rPr>
                        <a:t>Responsable</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DAEEF3"/>
                    </a:solidFill>
                  </a:tcPr>
                </a:tc>
                <a:tc>
                  <a:txBody>
                    <a:bodyPr/>
                    <a:lstStyle/>
                    <a:p>
                      <a:pPr algn="ctr" rtl="0" fontAlgn="ctr"/>
                      <a:r>
                        <a:rPr lang="en-US" sz="1000" b="1" i="0" u="none" strike="noStrike">
                          <a:solidFill>
                            <a:srgbClr val="000000"/>
                          </a:solidFill>
                          <a:effectLst/>
                          <a:latin typeface="Century Gothic" panose="020B0502020202020204" pitchFamily="34" charset="0"/>
                        </a:rPr>
                        <a:t>No.</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DAEEF3"/>
                    </a:solidFill>
                  </a:tcPr>
                </a:tc>
                <a:tc>
                  <a:txBody>
                    <a:bodyPr/>
                    <a:lstStyle/>
                    <a:p>
                      <a:pPr algn="ctr" rtl="0" fontAlgn="ctr"/>
                      <a:r>
                        <a:rPr lang="en-US" sz="900" b="1" i="0" u="none" strike="noStrike" dirty="0">
                          <a:solidFill>
                            <a:srgbClr val="000000"/>
                          </a:solidFill>
                          <a:effectLst/>
                          <a:latin typeface="Century Gothic" panose="020B0502020202020204" pitchFamily="34" charset="0"/>
                        </a:rPr>
                        <a:t>Indicador</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DAEEF3"/>
                    </a:solidFill>
                  </a:tcPr>
                </a:tc>
                <a:tc>
                  <a:txBody>
                    <a:bodyPr/>
                    <a:lstStyle/>
                    <a:p>
                      <a:pPr algn="ctr" rtl="0" fontAlgn="ctr"/>
                      <a:r>
                        <a:rPr lang="en-US" sz="900" b="1" i="0" u="none" strike="noStrike" dirty="0">
                          <a:solidFill>
                            <a:srgbClr val="000000"/>
                          </a:solidFill>
                          <a:effectLst/>
                          <a:latin typeface="Century Gothic" panose="020B0502020202020204" pitchFamily="34" charset="0"/>
                        </a:rPr>
                        <a:t>Zonal que debe reportar</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DAEEF3"/>
                    </a:solidFill>
                  </a:tcPr>
                </a:tc>
                <a:tc>
                  <a:txBody>
                    <a:bodyPr/>
                    <a:lstStyle/>
                    <a:p>
                      <a:pPr algn="ctr" rtl="0" fontAlgn="ctr"/>
                      <a:r>
                        <a:rPr lang="en-US" sz="900" b="1" i="0" u="none" strike="noStrike">
                          <a:solidFill>
                            <a:srgbClr val="000000"/>
                          </a:solidFill>
                          <a:effectLst/>
                          <a:latin typeface="Century Gothic" panose="020B0502020202020204" pitchFamily="34" charset="0"/>
                        </a:rPr>
                        <a:t>Motivo de la alerta</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DAEEF3"/>
                    </a:solidFill>
                  </a:tcPr>
                </a:tc>
                <a:tc>
                  <a:txBody>
                    <a:bodyPr/>
                    <a:lstStyle/>
                    <a:p>
                      <a:pPr algn="ctr" rtl="0" fontAlgn="ctr"/>
                      <a:r>
                        <a:rPr lang="en-US" sz="900" b="1" i="0" u="none" strike="noStrike">
                          <a:solidFill>
                            <a:srgbClr val="000000"/>
                          </a:solidFill>
                          <a:effectLst/>
                          <a:latin typeface="Century Gothic" panose="020B0502020202020204" pitchFamily="34" charset="0"/>
                        </a:rPr>
                        <a:t>Acción emprendida</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rgbClr val="DAEEF3"/>
                    </a:solidFill>
                  </a:tcPr>
                </a:tc>
                <a:extLst>
                  <a:ext uri="{0D108BD9-81ED-4DB2-BD59-A6C34878D82A}">
                    <a16:rowId xmlns:a16="http://schemas.microsoft.com/office/drawing/2014/main" val="483150635"/>
                  </a:ext>
                </a:extLst>
              </a:tr>
              <a:tr h="1088978">
                <a:tc>
                  <a:txBody>
                    <a:bodyPr/>
                    <a:lstStyle/>
                    <a:p>
                      <a:pPr algn="ctr" rtl="0" fontAlgn="ctr"/>
                      <a:r>
                        <a:rPr lang="en-US" sz="1000" b="1" i="0" u="none" strike="noStrike">
                          <a:solidFill>
                            <a:srgbClr val="000000"/>
                          </a:solidFill>
                          <a:effectLst/>
                          <a:latin typeface="Century Gothic" panose="020B0502020202020204" pitchFamily="34" charset="0"/>
                        </a:rPr>
                        <a:t>Recolección</a:t>
                      </a:r>
                    </a:p>
                  </a:txBody>
                  <a:tcPr marL="5896" marR="5896" marT="5896" marB="0" vert="vert27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ctr" rtl="0" fontAlgn="ctr"/>
                      <a:r>
                        <a:rPr lang="en-US" sz="1000" b="0" i="0" u="none" strike="noStrike" dirty="0">
                          <a:solidFill>
                            <a:srgbClr val="000000"/>
                          </a:solidFill>
                          <a:effectLst/>
                          <a:latin typeface="Century Gothic" panose="020B0502020202020204" pitchFamily="34" charset="0"/>
                        </a:rPr>
                        <a:t>DECON / ZONALES</a:t>
                      </a:r>
                    </a:p>
                  </a:txBody>
                  <a:tcPr marL="5896" marR="5896" marT="5896" marB="0" vert="vert27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ctr" rtl="0" fontAlgn="ctr"/>
                      <a:r>
                        <a:rPr lang="en-US" sz="1000" b="0" i="0" u="none" strike="noStrike">
                          <a:solidFill>
                            <a:srgbClr val="000000"/>
                          </a:solidFill>
                          <a:effectLst/>
                          <a:latin typeface="Century Gothic" panose="020B0502020202020204" pitchFamily="34" charset="0"/>
                        </a:rPr>
                        <a:t>37</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l" rtl="0" fontAlgn="ctr"/>
                      <a:r>
                        <a:rPr lang="en-US" sz="900" b="0" i="0" u="none" strike="noStrike" dirty="0">
                          <a:solidFill>
                            <a:srgbClr val="000000"/>
                          </a:solidFill>
                          <a:effectLst/>
                          <a:latin typeface="Century Gothic" panose="020B0502020202020204" pitchFamily="34" charset="0"/>
                        </a:rPr>
                        <a:t>Tasa de Cobertura  (EFECTIVA/PLANIFICADA)</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l" rtl="0" fontAlgn="ctr"/>
                      <a:r>
                        <a:rPr lang="en-US" sz="900" b="0" i="0" u="none" strike="noStrike">
                          <a:solidFill>
                            <a:srgbClr val="000000"/>
                          </a:solidFill>
                          <a:effectLst/>
                          <a:latin typeface="Century Gothic" panose="020B0502020202020204" pitchFamily="34" charset="0"/>
                        </a:rPr>
                        <a:t>AC. CAMPO /  LITORAL </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1F497D"/>
                      </a:solidFill>
                      <a:prstDash val="solid"/>
                      <a:round/>
                      <a:headEnd type="none" w="med" len="med"/>
                      <a:tailEnd type="none" w="med" len="med"/>
                    </a:lnB>
                    <a:solidFill>
                      <a:srgbClr val="FFFFFF"/>
                    </a:solidFill>
                  </a:tcPr>
                </a:tc>
                <a:tc>
                  <a:txBody>
                    <a:bodyPr/>
                    <a:lstStyle/>
                    <a:p>
                      <a:pPr algn="just" rtl="0" fontAlgn="ctr"/>
                      <a:r>
                        <a:rPr lang="es-MX" sz="900" b="0" i="0" u="none" strike="noStrike" dirty="0">
                          <a:solidFill>
                            <a:srgbClr val="000000"/>
                          </a:solidFill>
                          <a:effectLst/>
                          <a:latin typeface="Century Gothic" panose="020B0502020202020204" pitchFamily="34" charset="0"/>
                        </a:rPr>
                        <a:t>En la zonal AC Campo: Este indicador no es controlable por el operativo de campo.   </a:t>
                      </a:r>
                    </a:p>
                    <a:p>
                      <a:pPr algn="just" rtl="0" fontAlgn="ctr"/>
                      <a:r>
                        <a:rPr lang="es-MX" sz="900" b="0" i="0" u="none" strike="noStrike" dirty="0">
                          <a:solidFill>
                            <a:srgbClr val="000000"/>
                          </a:solidFill>
                          <a:effectLst/>
                          <a:latin typeface="Century Gothic" panose="020B0502020202020204" pitchFamily="34" charset="0"/>
                        </a:rPr>
                        <a:t>En la zonal Litoral: formularios efectivos es menor a los formularios planificados a la fecha.</a:t>
                      </a:r>
                    </a:p>
                  </a:txBody>
                  <a:tcPr marL="9525" marR="9525" marT="9525" marB="0" anchor="ctr">
                    <a:lnL w="6350" cap="flat" cmpd="sng" algn="ctr">
                      <a:solidFill>
                        <a:srgbClr val="366092"/>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1F497D"/>
                      </a:solidFill>
                      <a:prstDash val="solid"/>
                      <a:round/>
                      <a:headEnd type="none" w="med" len="med"/>
                      <a:tailEnd type="none" w="med" len="med"/>
                    </a:lnB>
                  </a:tcPr>
                </a:tc>
                <a:tc>
                  <a:txBody>
                    <a:bodyPr/>
                    <a:lstStyle/>
                    <a:p>
                      <a:pPr algn="just" rtl="0" fontAlgn="ctr"/>
                      <a:r>
                        <a:rPr lang="es-MX" sz="900" b="0" i="0" u="none" strike="noStrike" dirty="0">
                          <a:solidFill>
                            <a:srgbClr val="000000"/>
                          </a:solidFill>
                          <a:effectLst/>
                          <a:latin typeface="Century Gothic" panose="020B0502020202020204" pitchFamily="34" charset="0"/>
                        </a:rPr>
                        <a:t>En la zonal AC Campo: : Este indicador no es controlable por el operativo de campo, las empresas no efectivas tienen el respaldo respectivo.</a:t>
                      </a:r>
                    </a:p>
                    <a:p>
                      <a:pPr algn="just" rtl="0" fontAlgn="ctr"/>
                      <a:r>
                        <a:rPr lang="es-MX" sz="900" b="0" i="0" u="none" strike="noStrike" dirty="0">
                          <a:solidFill>
                            <a:srgbClr val="000000"/>
                          </a:solidFill>
                          <a:effectLst/>
                          <a:latin typeface="Century Gothic" panose="020B0502020202020204" pitchFamily="34" charset="0"/>
                        </a:rPr>
                        <a:t>En la zonal Litoral: durante esta semana personal se encontraba visitando empresas que informan fuera de sede, para levantamiento de información de estas empresas, se espera mejorar cobertura en las próximas semanas. </a:t>
                      </a:r>
                    </a:p>
                  </a:txBody>
                  <a:tcPr marL="9525" marR="9525" marT="9525"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extLst>
                  <a:ext uri="{0D108BD9-81ED-4DB2-BD59-A6C34878D82A}">
                    <a16:rowId xmlns:a16="http://schemas.microsoft.com/office/drawing/2014/main" val="3342340443"/>
                  </a:ext>
                </a:extLst>
              </a:tr>
              <a:tr h="2571131">
                <a:tc>
                  <a:txBody>
                    <a:bodyPr/>
                    <a:lstStyle/>
                    <a:p>
                      <a:pPr algn="ctr" rtl="0" fontAlgn="ctr"/>
                      <a:r>
                        <a:rPr lang="en-US" sz="1000" b="1" i="0" u="none" strike="noStrike">
                          <a:solidFill>
                            <a:srgbClr val="000000"/>
                          </a:solidFill>
                          <a:effectLst/>
                          <a:latin typeface="Century Gothic" panose="020B0502020202020204" pitchFamily="34" charset="0"/>
                        </a:rPr>
                        <a:t>Recolección</a:t>
                      </a:r>
                    </a:p>
                  </a:txBody>
                  <a:tcPr marL="5896" marR="5896" marT="5896" marB="0" vert="vert27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ctr" rtl="0" fontAlgn="ctr"/>
                      <a:r>
                        <a:rPr lang="en-US" sz="1000" b="0" i="0" u="none" strike="noStrike">
                          <a:solidFill>
                            <a:srgbClr val="000000"/>
                          </a:solidFill>
                          <a:effectLst/>
                          <a:latin typeface="Century Gothic" panose="020B0502020202020204" pitchFamily="34" charset="0"/>
                        </a:rPr>
                        <a:t>DECON / ZONALES</a:t>
                      </a:r>
                    </a:p>
                  </a:txBody>
                  <a:tcPr marL="5896" marR="5896" marT="5896" marB="0" vert="vert27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ctr" rtl="0" fontAlgn="ctr"/>
                      <a:r>
                        <a:rPr lang="en-US" sz="1000" b="0" i="0" u="none" strike="noStrike" dirty="0">
                          <a:solidFill>
                            <a:srgbClr val="000000"/>
                          </a:solidFill>
                          <a:effectLst/>
                          <a:latin typeface="Century Gothic" panose="020B0502020202020204" pitchFamily="34" charset="0"/>
                        </a:rPr>
                        <a:t>38</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l" rtl="0" fontAlgn="ctr"/>
                      <a:r>
                        <a:rPr lang="en-US" sz="900" b="0" i="0" u="none" strike="noStrike" dirty="0">
                          <a:solidFill>
                            <a:srgbClr val="000000"/>
                          </a:solidFill>
                          <a:effectLst/>
                          <a:latin typeface="Century Gothic" panose="020B0502020202020204" pitchFamily="34" charset="0"/>
                        </a:rPr>
                        <a:t>Tasa de Cobertura Operativa (EJECUTADA/PLANIFICADA)</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1F497D"/>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l" rtl="0" fontAlgn="ctr"/>
                      <a:r>
                        <a:rPr lang="es-MX" sz="900" b="0" i="0" u="none" strike="noStrike">
                          <a:solidFill>
                            <a:srgbClr val="000000"/>
                          </a:solidFill>
                          <a:effectLst/>
                          <a:latin typeface="Century Gothic" panose="020B0502020202020204" pitchFamily="34" charset="0"/>
                        </a:rPr>
                        <a:t>AC. CAMPO / CENTRO / SUR / LITORAL</a:t>
                      </a:r>
                    </a:p>
                  </a:txBody>
                  <a:tcPr marL="5896" marR="5896" marT="5896" marB="0" anchor="ctr">
                    <a:lnL w="6350" cap="flat" cmpd="sng" algn="ctr">
                      <a:solidFill>
                        <a:srgbClr val="1F497D"/>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1F497D"/>
                      </a:solidFill>
                      <a:prstDash val="solid"/>
                      <a:round/>
                      <a:headEnd type="none" w="med" len="med"/>
                      <a:tailEnd type="none" w="med" len="med"/>
                    </a:lnT>
                    <a:lnB w="6350" cap="flat" cmpd="sng" algn="ctr">
                      <a:solidFill>
                        <a:srgbClr val="1F497D"/>
                      </a:solidFill>
                      <a:prstDash val="solid"/>
                      <a:round/>
                      <a:headEnd type="none" w="med" len="med"/>
                      <a:tailEnd type="none" w="med" len="med"/>
                    </a:lnB>
                    <a:solidFill>
                      <a:srgbClr val="FFFFFF"/>
                    </a:solidFill>
                  </a:tcPr>
                </a:tc>
                <a:tc>
                  <a:txBody>
                    <a:bodyPr/>
                    <a:lstStyle/>
                    <a:p>
                      <a:pPr algn="just" fontAlgn="ctr"/>
                      <a:endParaRPr lang="es-MX" sz="900" b="0" i="0" u="none" strike="noStrike" dirty="0">
                        <a:solidFill>
                          <a:srgbClr val="000000"/>
                        </a:solidFill>
                        <a:effectLst/>
                        <a:latin typeface="Century Gothic" panose="020B0502020202020204" pitchFamily="34" charset="0"/>
                      </a:endParaRPr>
                    </a:p>
                    <a:p>
                      <a:pPr algn="just" fontAlgn="ctr"/>
                      <a:r>
                        <a:rPr lang="es-MX" sz="900" b="0" i="0" u="none" strike="noStrike" dirty="0">
                          <a:solidFill>
                            <a:srgbClr val="000000"/>
                          </a:solidFill>
                          <a:effectLst/>
                          <a:latin typeface="Century Gothic" panose="020B0502020202020204" pitchFamily="34" charset="0"/>
                        </a:rPr>
                        <a:t>En la zonal Sur:  La provincia de el oro existe dificultad por teletrabajo ya que no se logra comunicarse ni  por correos electrónicos ni por llamadas se encuentra restringido accesos y socialización de números telefónicos por parte de guardianía. </a:t>
                      </a:r>
                    </a:p>
                    <a:p>
                      <a:pPr algn="just" fontAlgn="ctr"/>
                      <a:r>
                        <a:rPr lang="es-MX" sz="900" b="0" i="0" u="none" strike="noStrike" dirty="0">
                          <a:solidFill>
                            <a:srgbClr val="000000"/>
                          </a:solidFill>
                          <a:effectLst/>
                          <a:latin typeface="Century Gothic" panose="020B0502020202020204" pitchFamily="34" charset="0"/>
                        </a:rPr>
                        <a:t>En la zonal AC Campo: Debido al Estado de Emergencia, los informantes no están al 100% en las oficinas, la mayoría está operando por teletrabajo, por eso no tienen acceso a sus archivos físicos, por decisión de las empresas, no acuden de manera presencial. y han solicitado extensión en el plazo de entrega de la información. Empresas que se encuentran actualmente realizando auditorías externas, por lo que mientras no terminen no pueden proporcionar la información. Adicionalmente, los informantes con los que manteníamos contacto año a año, ya no se encuentran en las empresas debido a las desvinculaciones dentro de las mismas, por lo cual nos encontramos capacitando a nuevos informantes para la comprensión de la encuesta.</a:t>
                      </a:r>
                    </a:p>
                    <a:p>
                      <a:pPr marL="0" marR="0" lvl="0" indent="0" algn="just" defTabSz="914400" rtl="0" eaLnBrk="1" fontAlgn="ctr" latinLnBrk="0" hangingPunct="1">
                        <a:lnSpc>
                          <a:spcPct val="100000"/>
                        </a:lnSpc>
                        <a:spcBef>
                          <a:spcPts val="0"/>
                        </a:spcBef>
                        <a:spcAft>
                          <a:spcPts val="0"/>
                        </a:spcAft>
                        <a:buClrTx/>
                        <a:buSzTx/>
                        <a:buFontTx/>
                        <a:buNone/>
                        <a:tabLst/>
                        <a:defRPr/>
                      </a:pPr>
                      <a:r>
                        <a:rPr lang="es-MX" sz="900" b="0" i="0" u="none" strike="noStrike" dirty="0">
                          <a:solidFill>
                            <a:srgbClr val="000000"/>
                          </a:solidFill>
                          <a:effectLst/>
                          <a:latin typeface="Century Gothic" panose="020B0502020202020204" pitchFamily="34" charset="0"/>
                        </a:rPr>
                        <a:t>En la zonal Litoral: formularios ejecutados es menor a los formularios planificados a la fecha. </a:t>
                      </a:r>
                    </a:p>
                    <a:p>
                      <a:pPr marL="0" marR="0" lvl="0" indent="0" algn="just" defTabSz="914400" rtl="0" eaLnBrk="1" fontAlgn="ctr" latinLnBrk="0" hangingPunct="1">
                        <a:lnSpc>
                          <a:spcPct val="100000"/>
                        </a:lnSpc>
                        <a:spcBef>
                          <a:spcPts val="0"/>
                        </a:spcBef>
                        <a:spcAft>
                          <a:spcPts val="0"/>
                        </a:spcAft>
                        <a:buClrTx/>
                        <a:buSzTx/>
                        <a:buFontTx/>
                        <a:buNone/>
                        <a:tabLst/>
                        <a:defRPr/>
                      </a:pPr>
                      <a:r>
                        <a:rPr lang="es-MX" sz="900" b="0" i="0" u="none" strike="noStrike" dirty="0">
                          <a:solidFill>
                            <a:srgbClr val="000000"/>
                          </a:solidFill>
                          <a:effectLst/>
                          <a:latin typeface="Century Gothic" panose="020B0502020202020204" pitchFamily="34" charset="0"/>
                        </a:rPr>
                        <a:t>En la zonal centro: empresas con capítulos incompletos.</a:t>
                      </a:r>
                    </a:p>
                    <a:p>
                      <a:pPr algn="just" fontAlgn="ctr"/>
                      <a:endParaRPr lang="es-MX" sz="900" b="0" i="0" u="none" strike="noStrike" dirty="0">
                        <a:solidFill>
                          <a:srgbClr val="000000"/>
                        </a:solidFill>
                        <a:effectLst/>
                        <a:latin typeface="Century Gothic" panose="020B0502020202020204" pitchFamily="34" charset="0"/>
                      </a:endParaRPr>
                    </a:p>
                    <a:p>
                      <a:pPr algn="just" fontAlgn="ctr"/>
                      <a:endParaRPr lang="es-MX" sz="900" b="0" i="0" u="none" strike="noStrike" dirty="0">
                        <a:solidFill>
                          <a:srgbClr val="000000"/>
                        </a:solidFill>
                        <a:effectLst/>
                        <a:latin typeface="Century Gothic" panose="020B0502020202020204" pitchFamily="34" charset="0"/>
                      </a:endParaRP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1F497D"/>
                      </a:solidFill>
                      <a:prstDash val="solid"/>
                      <a:round/>
                      <a:headEnd type="none" w="med" len="med"/>
                      <a:tailEnd type="none" w="med" len="med"/>
                    </a:lnR>
                    <a:lnT w="6350" cap="flat" cmpd="sng" algn="ctr">
                      <a:solidFill>
                        <a:srgbClr val="1F497D"/>
                      </a:solidFill>
                      <a:prstDash val="solid"/>
                      <a:round/>
                      <a:headEnd type="none" w="med" len="med"/>
                      <a:tailEnd type="none" w="med" len="med"/>
                    </a:lnT>
                    <a:lnB w="6350" cap="flat" cmpd="sng" algn="ctr">
                      <a:solidFill>
                        <a:srgbClr val="1F497D"/>
                      </a:solidFill>
                      <a:prstDash val="solid"/>
                      <a:round/>
                      <a:headEnd type="none" w="med" len="med"/>
                      <a:tailEnd type="none" w="med" len="med"/>
                    </a:lnB>
                  </a:tcPr>
                </a:tc>
                <a:tc>
                  <a:txBody>
                    <a:bodyPr/>
                    <a:lstStyle/>
                    <a:p>
                      <a:pPr algn="just" fontAlgn="ctr"/>
                      <a:r>
                        <a:rPr lang="es-MX" sz="900" b="0" i="0" u="none" strike="noStrike" dirty="0">
                          <a:solidFill>
                            <a:srgbClr val="000000"/>
                          </a:solidFill>
                          <a:effectLst/>
                          <a:latin typeface="Century Gothic" panose="020B0502020202020204" pitchFamily="34" charset="0"/>
                        </a:rPr>
                        <a:t>En la zonal Sur:  : de las constantes visitas a la establecimientos económicos sin tener resultado alguno se ha procedido a dejar nuestros números telefónicos para que a través de guardianía socialicen a los informantes, sin tener resultado esperado.</a:t>
                      </a:r>
                    </a:p>
                    <a:p>
                      <a:pPr algn="just" fontAlgn="ctr"/>
                      <a:r>
                        <a:rPr lang="es-MX" sz="900" b="0" i="0" u="none" strike="noStrike" dirty="0">
                          <a:solidFill>
                            <a:srgbClr val="000000"/>
                          </a:solidFill>
                          <a:effectLst/>
                          <a:latin typeface="Century Gothic" panose="020B0502020202020204" pitchFamily="34" charset="0"/>
                        </a:rPr>
                        <a:t>En la zonal AC Campo: A pesar de las gestiones realizadas por el equipo técnico, con los informantes o personas encargadas de proporcionar la información, no se ha podido tener respuesta positiva de manera inmediata y se tiene que asignar plazos extendidos para la entrega de la información y evitar posibles rechazos.</a:t>
                      </a:r>
                    </a:p>
                    <a:p>
                      <a:pPr marL="0" marR="0" lvl="0" indent="0" algn="just" defTabSz="914400" rtl="0" eaLnBrk="1" fontAlgn="ctr" latinLnBrk="0" hangingPunct="1">
                        <a:lnSpc>
                          <a:spcPct val="100000"/>
                        </a:lnSpc>
                        <a:spcBef>
                          <a:spcPts val="0"/>
                        </a:spcBef>
                        <a:spcAft>
                          <a:spcPts val="0"/>
                        </a:spcAft>
                        <a:buClrTx/>
                        <a:buSzTx/>
                        <a:buFontTx/>
                        <a:buNone/>
                        <a:tabLst/>
                        <a:defRPr/>
                      </a:pPr>
                      <a:r>
                        <a:rPr lang="es-MX" sz="900" b="0" i="0" u="none" strike="noStrike" dirty="0">
                          <a:solidFill>
                            <a:srgbClr val="000000"/>
                          </a:solidFill>
                          <a:effectLst/>
                          <a:latin typeface="Century Gothic" panose="020B0502020202020204" pitchFamily="34" charset="0"/>
                        </a:rPr>
                        <a:t>En la zonal Litoral: durante esta semana personal se encontraba visitando empresas que informan fuera de sede, para levantamiento de información de estas empresas, se espera mejorar cobertura en las próximas semanas. </a:t>
                      </a:r>
                    </a:p>
                    <a:p>
                      <a:pPr marL="0" marR="0" lvl="0" indent="0" algn="just" defTabSz="914400" rtl="0" eaLnBrk="1" fontAlgn="ctr" latinLnBrk="0" hangingPunct="1">
                        <a:lnSpc>
                          <a:spcPct val="100000"/>
                        </a:lnSpc>
                        <a:spcBef>
                          <a:spcPts val="0"/>
                        </a:spcBef>
                        <a:spcAft>
                          <a:spcPts val="0"/>
                        </a:spcAft>
                        <a:buClrTx/>
                        <a:buSzTx/>
                        <a:buFontTx/>
                        <a:buNone/>
                        <a:tabLst/>
                        <a:defRPr/>
                      </a:pPr>
                      <a:r>
                        <a:rPr lang="es-MX" sz="900" b="0" i="0" u="none" strike="noStrike" dirty="0">
                          <a:solidFill>
                            <a:srgbClr val="000000"/>
                          </a:solidFill>
                          <a:effectLst/>
                          <a:latin typeface="Century Gothic" panose="020B0502020202020204" pitchFamily="34" charset="0"/>
                        </a:rPr>
                        <a:t>En la zonal Centro: solicitar citas con los informantes para poder levantar las encuestas que registran información incompleta</a:t>
                      </a:r>
                    </a:p>
                    <a:p>
                      <a:pPr algn="just" fontAlgn="ctr"/>
                      <a:endParaRPr lang="es-MX" sz="900" b="0" i="0" u="none" strike="noStrike" dirty="0">
                        <a:solidFill>
                          <a:srgbClr val="000000"/>
                        </a:solidFill>
                        <a:effectLst/>
                        <a:latin typeface="Century Gothic" panose="020B0502020202020204" pitchFamily="34" charset="0"/>
                      </a:endParaRPr>
                    </a:p>
                  </a:txBody>
                  <a:tcPr marL="5896" marR="5896" marT="5896" marB="0" anchor="ctr">
                    <a:lnL w="6350" cap="flat" cmpd="sng" algn="ctr">
                      <a:solidFill>
                        <a:srgbClr val="1F497D"/>
                      </a:solidFill>
                      <a:prstDash val="solid"/>
                      <a:round/>
                      <a:headEnd type="none" w="med" len="med"/>
                      <a:tailEnd type="none" w="med" len="med"/>
                    </a:lnL>
                    <a:lnR w="6350" cap="flat" cmpd="sng" algn="ctr">
                      <a:solidFill>
                        <a:srgbClr val="1F497D"/>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6350" cap="flat" cmpd="sng" algn="ctr">
                      <a:solidFill>
                        <a:srgbClr val="1F497D"/>
                      </a:solidFill>
                      <a:prstDash val="solid"/>
                      <a:round/>
                      <a:headEnd type="none" w="med" len="med"/>
                      <a:tailEnd type="none" w="med" len="med"/>
                    </a:lnB>
                  </a:tcPr>
                </a:tc>
                <a:extLst>
                  <a:ext uri="{0D108BD9-81ED-4DB2-BD59-A6C34878D82A}">
                    <a16:rowId xmlns:a16="http://schemas.microsoft.com/office/drawing/2014/main" val="1468829053"/>
                  </a:ext>
                </a:extLst>
              </a:tr>
              <a:tr h="953583">
                <a:tc>
                  <a:txBody>
                    <a:bodyPr/>
                    <a:lstStyle/>
                    <a:p>
                      <a:pPr algn="ctr" rtl="0" fontAlgn="ctr"/>
                      <a:r>
                        <a:rPr lang="en-US" sz="1000" b="1" i="0" u="none" strike="noStrike">
                          <a:solidFill>
                            <a:srgbClr val="000000"/>
                          </a:solidFill>
                          <a:effectLst/>
                          <a:latin typeface="Century Gothic" panose="020B0502020202020204" pitchFamily="34" charset="0"/>
                        </a:rPr>
                        <a:t>Recolección</a:t>
                      </a:r>
                    </a:p>
                  </a:txBody>
                  <a:tcPr marL="5896" marR="5896" marT="5896" marB="0" vert="vert27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ctr" rtl="0" fontAlgn="ctr"/>
                      <a:r>
                        <a:rPr lang="en-US" sz="1000" b="0" i="0" u="none" strike="noStrike">
                          <a:solidFill>
                            <a:srgbClr val="000000"/>
                          </a:solidFill>
                          <a:effectLst/>
                          <a:latin typeface="Century Gothic" panose="020B0502020202020204" pitchFamily="34" charset="0"/>
                        </a:rPr>
                        <a:t>DECON / ZONALES</a:t>
                      </a:r>
                    </a:p>
                  </a:txBody>
                  <a:tcPr marL="5896" marR="5896" marT="5896" marB="0" vert="vert27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ctr" rtl="0" fontAlgn="ctr"/>
                      <a:r>
                        <a:rPr lang="en-US" sz="1000" b="0" i="0" u="none" strike="noStrike" dirty="0">
                          <a:solidFill>
                            <a:srgbClr val="000000"/>
                          </a:solidFill>
                          <a:effectLst/>
                          <a:latin typeface="Century Gothic" panose="020B0502020202020204" pitchFamily="34" charset="0"/>
                        </a:rPr>
                        <a:t>35</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l" rtl="0" fontAlgn="ctr"/>
                      <a:r>
                        <a:rPr lang="es-MX" sz="900" b="0" i="0" u="none" strike="noStrike">
                          <a:solidFill>
                            <a:srgbClr val="000000"/>
                          </a:solidFill>
                          <a:effectLst/>
                          <a:latin typeface="Century Gothic" panose="020B0502020202020204" pitchFamily="34" charset="0"/>
                        </a:rPr>
                        <a:t>Porcentaje de formularios de papel empleados en la encuesta</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l" rtl="0" fontAlgn="ctr"/>
                      <a:r>
                        <a:rPr lang="en-US" sz="900" b="0" i="0" u="none" strike="noStrike">
                          <a:solidFill>
                            <a:srgbClr val="000000"/>
                          </a:solidFill>
                          <a:effectLst/>
                          <a:latin typeface="Century Gothic" panose="020B0502020202020204" pitchFamily="34" charset="0"/>
                        </a:rPr>
                        <a:t>AC. CAMPO</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1F497D"/>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just" rtl="0" fontAlgn="ctr"/>
                      <a:r>
                        <a:rPr lang="es-MX" sz="900" b="0" i="0" u="none" strike="noStrike" dirty="0">
                          <a:solidFill>
                            <a:srgbClr val="000000"/>
                          </a:solidFill>
                          <a:effectLst/>
                          <a:latin typeface="Century Gothic" panose="020B0502020202020204" pitchFamily="34" charset="0"/>
                        </a:rPr>
                        <a:t>En la zonal AC Campo:  el levantamiento se lo hace de manera virtual directamente con los informantes, y debido a la disminución de personal  en las empresas, no tienen disponibilidad de tiempo y a que no están trabajando físicamente desde su lugar de trabajo, se les dificulta el llenado de la información por el aplicativo web, y por eso los investigadores realizan el ingreso de la información en al aplicativo INFOCAPT.</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1F497D"/>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just" rtl="0" fontAlgn="ctr"/>
                      <a:r>
                        <a:rPr lang="es-MX" sz="900" b="0" i="0" u="none" strike="noStrike" dirty="0">
                          <a:solidFill>
                            <a:srgbClr val="000000"/>
                          </a:solidFill>
                          <a:effectLst/>
                          <a:latin typeface="Century Gothic" panose="020B0502020202020204" pitchFamily="34" charset="0"/>
                        </a:rPr>
                        <a:t>En la zonal AC Campo: las encuestas se las están levantando vía virtual, con enlaces online, y con entrevista  directa tal como menciona el manual, en la parte de obligaciones de</a:t>
                      </a:r>
                      <a:r>
                        <a:rPr lang="es-MX" sz="900" b="0" i="0" u="none" strike="noStrike" baseline="0" dirty="0">
                          <a:solidFill>
                            <a:srgbClr val="000000"/>
                          </a:solidFill>
                          <a:effectLst/>
                          <a:latin typeface="Century Gothic" panose="020B0502020202020204" pitchFamily="34" charset="0"/>
                        </a:rPr>
                        <a:t> </a:t>
                      </a:r>
                      <a:r>
                        <a:rPr lang="es-MX" sz="900" b="0" i="0" u="none" strike="noStrike" dirty="0">
                          <a:solidFill>
                            <a:srgbClr val="000000"/>
                          </a:solidFill>
                          <a:effectLst/>
                          <a:latin typeface="Century Gothic" panose="020B0502020202020204" pitchFamily="34" charset="0"/>
                        </a:rPr>
                        <a:t>entrevistador.</a:t>
                      </a:r>
                      <a:r>
                        <a:rPr lang="es-MX" sz="900" b="0" i="0" u="none" strike="noStrike" baseline="0" dirty="0">
                          <a:solidFill>
                            <a:srgbClr val="000000"/>
                          </a:solidFill>
                          <a:effectLst/>
                          <a:latin typeface="Century Gothic" panose="020B0502020202020204" pitchFamily="34" charset="0"/>
                        </a:rPr>
                        <a:t> </a:t>
                      </a:r>
                      <a:r>
                        <a:rPr lang="es-MX" sz="900" b="0" i="0" u="none" strike="noStrike" dirty="0">
                          <a:solidFill>
                            <a:srgbClr val="000000"/>
                          </a:solidFill>
                          <a:effectLst/>
                          <a:latin typeface="Century Gothic" panose="020B0502020202020204" pitchFamily="34" charset="0"/>
                        </a:rPr>
                        <a:t>Efectuar todas las entrevistas por vía telefónica o por correo electrónico que le han sido asignadas por su supervisor y cumplir sus órdenes.</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1F497D"/>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extLst>
                  <a:ext uri="{0D108BD9-81ED-4DB2-BD59-A6C34878D82A}">
                    <a16:rowId xmlns:a16="http://schemas.microsoft.com/office/drawing/2014/main" val="1996972537"/>
                  </a:ext>
                </a:extLst>
              </a:tr>
            </a:tbl>
          </a:graphicData>
        </a:graphic>
      </p:graphicFrame>
    </p:spTree>
    <p:extLst>
      <p:ext uri="{BB962C8B-B14F-4D97-AF65-F5344CB8AC3E}">
        <p14:creationId xmlns:p14="http://schemas.microsoft.com/office/powerpoint/2010/main" val="31372687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a:extLst>
              <a:ext uri="{FF2B5EF4-FFF2-40B4-BE49-F238E27FC236}">
                <a16:creationId xmlns:a16="http://schemas.microsoft.com/office/drawing/2014/main" id="{6632B894-9A6F-4953-8848-45D1BC73A0A8}"/>
              </a:ext>
            </a:extLst>
          </p:cNvPr>
          <p:cNvSpPr>
            <a:spLocks noGrp="1"/>
          </p:cNvSpPr>
          <p:nvPr>
            <p:ph type="title"/>
          </p:nvPr>
        </p:nvSpPr>
        <p:spPr/>
        <p:txBody>
          <a:bodyPr/>
          <a:lstStyle/>
          <a:p>
            <a:r>
              <a:rPr lang="es-EC" dirty="0"/>
              <a:t>Generalidades de Indicadores de Calidad</a:t>
            </a:r>
          </a:p>
        </p:txBody>
      </p:sp>
      <p:sp>
        <p:nvSpPr>
          <p:cNvPr id="7" name="Marcador de contenido 6">
            <a:extLst>
              <a:ext uri="{FF2B5EF4-FFF2-40B4-BE49-F238E27FC236}">
                <a16:creationId xmlns:a16="http://schemas.microsoft.com/office/drawing/2014/main" id="{657D466D-75D0-4223-82D7-6538449150E4}"/>
              </a:ext>
            </a:extLst>
          </p:cNvPr>
          <p:cNvSpPr>
            <a:spLocks noGrp="1"/>
          </p:cNvSpPr>
          <p:nvPr>
            <p:ph sz="quarter" idx="10"/>
          </p:nvPr>
        </p:nvSpPr>
        <p:spPr/>
        <p:txBody>
          <a:bodyPr/>
          <a:lstStyle/>
          <a:p>
            <a:endParaRPr lang="es-EC" dirty="0"/>
          </a:p>
        </p:txBody>
      </p:sp>
      <p:sp>
        <p:nvSpPr>
          <p:cNvPr id="8" name="Marcador de texto 7">
            <a:extLst>
              <a:ext uri="{FF2B5EF4-FFF2-40B4-BE49-F238E27FC236}">
                <a16:creationId xmlns:a16="http://schemas.microsoft.com/office/drawing/2014/main" id="{D7B5556C-57A2-4FC7-A0CD-8E30C2568A2A}"/>
              </a:ext>
            </a:extLst>
          </p:cNvPr>
          <p:cNvSpPr>
            <a:spLocks noGrp="1"/>
          </p:cNvSpPr>
          <p:nvPr>
            <p:ph type="body" sz="quarter" idx="11"/>
          </p:nvPr>
        </p:nvSpPr>
        <p:spPr/>
        <p:txBody>
          <a:bodyPr/>
          <a:lstStyle/>
          <a:p>
            <a:endParaRPr lang="es-EC" dirty="0"/>
          </a:p>
        </p:txBody>
      </p:sp>
      <p:sp>
        <p:nvSpPr>
          <p:cNvPr id="9" name="Marcador de texto 8">
            <a:extLst>
              <a:ext uri="{FF2B5EF4-FFF2-40B4-BE49-F238E27FC236}">
                <a16:creationId xmlns:a16="http://schemas.microsoft.com/office/drawing/2014/main" id="{409C2823-7EEB-4DDB-9034-0D9AB8630429}"/>
              </a:ext>
            </a:extLst>
          </p:cNvPr>
          <p:cNvSpPr>
            <a:spLocks noGrp="1"/>
          </p:cNvSpPr>
          <p:nvPr>
            <p:ph type="body" sz="quarter" idx="12"/>
          </p:nvPr>
        </p:nvSpPr>
        <p:spPr/>
        <p:txBody>
          <a:bodyPr/>
          <a:lstStyle/>
          <a:p>
            <a:endParaRPr lang="es-EC" dirty="0"/>
          </a:p>
        </p:txBody>
      </p:sp>
    </p:spTree>
    <p:extLst>
      <p:ext uri="{BB962C8B-B14F-4D97-AF65-F5344CB8AC3E}">
        <p14:creationId xmlns:p14="http://schemas.microsoft.com/office/powerpoint/2010/main" val="5864473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p:cNvSpPr>
            <a:spLocks noGrp="1"/>
          </p:cNvSpPr>
          <p:nvPr>
            <p:ph type="body" sz="quarter" idx="13"/>
          </p:nvPr>
        </p:nvSpPr>
        <p:spPr/>
        <p:txBody>
          <a:bodyPr/>
          <a:lstStyle/>
          <a:p>
            <a:endParaRPr lang="en-US"/>
          </a:p>
        </p:txBody>
      </p:sp>
      <p:sp>
        <p:nvSpPr>
          <p:cNvPr id="3" name="Marcador de texto 2"/>
          <p:cNvSpPr>
            <a:spLocks noGrp="1"/>
          </p:cNvSpPr>
          <p:nvPr>
            <p:ph type="body" sz="quarter" idx="14"/>
          </p:nvPr>
        </p:nvSpPr>
        <p:spPr/>
        <p:txBody>
          <a:bodyPr/>
          <a:lstStyle/>
          <a:p>
            <a:endParaRPr lang="en-US"/>
          </a:p>
        </p:txBody>
      </p:sp>
      <p:graphicFrame>
        <p:nvGraphicFramePr>
          <p:cNvPr id="5" name="Tabla 4"/>
          <p:cNvGraphicFramePr>
            <a:graphicFrameLocks noGrp="1"/>
          </p:cNvGraphicFramePr>
          <p:nvPr>
            <p:extLst>
              <p:ext uri="{D42A27DB-BD31-4B8C-83A1-F6EECF244321}">
                <p14:modId xmlns:p14="http://schemas.microsoft.com/office/powerpoint/2010/main" val="1459014229"/>
              </p:ext>
            </p:extLst>
          </p:nvPr>
        </p:nvGraphicFramePr>
        <p:xfrm>
          <a:off x="762000" y="1315676"/>
          <a:ext cx="10515600" cy="3909487"/>
        </p:xfrm>
        <a:graphic>
          <a:graphicData uri="http://schemas.openxmlformats.org/drawingml/2006/table">
            <a:tbl>
              <a:tblPr/>
              <a:tblGrid>
                <a:gridCol w="397256">
                  <a:extLst>
                    <a:ext uri="{9D8B030D-6E8A-4147-A177-3AD203B41FA5}">
                      <a16:colId xmlns:a16="http://schemas.microsoft.com/office/drawing/2014/main" val="604154061"/>
                    </a:ext>
                  </a:extLst>
                </a:gridCol>
                <a:gridCol w="706233">
                  <a:extLst>
                    <a:ext uri="{9D8B030D-6E8A-4147-A177-3AD203B41FA5}">
                      <a16:colId xmlns:a16="http://schemas.microsoft.com/office/drawing/2014/main" val="2911481155"/>
                    </a:ext>
                  </a:extLst>
                </a:gridCol>
                <a:gridCol w="363502">
                  <a:extLst>
                    <a:ext uri="{9D8B030D-6E8A-4147-A177-3AD203B41FA5}">
                      <a16:colId xmlns:a16="http://schemas.microsoft.com/office/drawing/2014/main" val="4240334858"/>
                    </a:ext>
                  </a:extLst>
                </a:gridCol>
                <a:gridCol w="1269661">
                  <a:extLst>
                    <a:ext uri="{9D8B030D-6E8A-4147-A177-3AD203B41FA5}">
                      <a16:colId xmlns:a16="http://schemas.microsoft.com/office/drawing/2014/main" val="2441364816"/>
                    </a:ext>
                  </a:extLst>
                </a:gridCol>
                <a:gridCol w="789319">
                  <a:extLst>
                    <a:ext uri="{9D8B030D-6E8A-4147-A177-3AD203B41FA5}">
                      <a16:colId xmlns:a16="http://schemas.microsoft.com/office/drawing/2014/main" val="2428988552"/>
                    </a:ext>
                  </a:extLst>
                </a:gridCol>
                <a:gridCol w="3676566">
                  <a:extLst>
                    <a:ext uri="{9D8B030D-6E8A-4147-A177-3AD203B41FA5}">
                      <a16:colId xmlns:a16="http://schemas.microsoft.com/office/drawing/2014/main" val="659708315"/>
                    </a:ext>
                  </a:extLst>
                </a:gridCol>
                <a:gridCol w="3313063">
                  <a:extLst>
                    <a:ext uri="{9D8B030D-6E8A-4147-A177-3AD203B41FA5}">
                      <a16:colId xmlns:a16="http://schemas.microsoft.com/office/drawing/2014/main" val="870254870"/>
                    </a:ext>
                  </a:extLst>
                </a:gridCol>
              </a:tblGrid>
              <a:tr h="575430">
                <a:tc gridSpan="7">
                  <a:txBody>
                    <a:bodyPr/>
                    <a:lstStyle/>
                    <a:p>
                      <a:pPr algn="ctr" rtl="0" fontAlgn="ctr"/>
                      <a:r>
                        <a:rPr lang="en-US" sz="900" b="1" i="0" u="none" strike="noStrike" dirty="0">
                          <a:solidFill>
                            <a:srgbClr val="FFFFFF"/>
                          </a:solidFill>
                          <a:effectLst/>
                          <a:latin typeface="Century Gothic" panose="020B0502020202020204" pitchFamily="34" charset="0"/>
                        </a:rPr>
                        <a:t>Precisión y Confiabilidad</a:t>
                      </a:r>
                    </a:p>
                  </a:txBody>
                  <a:tcPr marL="7793" marR="7793" marT="7793" marB="0" anchor="ctr">
                    <a:lnL w="12700" cap="flat" cmpd="sng" algn="ctr">
                      <a:solidFill>
                        <a:srgbClr val="92D050"/>
                      </a:solidFill>
                      <a:prstDash val="solid"/>
                      <a:round/>
                      <a:headEnd type="none" w="med" len="med"/>
                      <a:tailEnd type="none" w="med" len="med"/>
                    </a:lnL>
                    <a:lnR w="12700" cap="flat" cmpd="sng" algn="ctr">
                      <a:solidFill>
                        <a:srgbClr val="92D050"/>
                      </a:solidFill>
                      <a:prstDash val="solid"/>
                      <a:round/>
                      <a:headEnd type="none" w="med" len="med"/>
                      <a:tailEnd type="none" w="med" len="med"/>
                    </a:lnR>
                    <a:lnT w="12700" cap="flat" cmpd="sng" algn="ctr">
                      <a:solidFill>
                        <a:srgbClr val="92D050"/>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70AD47"/>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206460811"/>
                  </a:ext>
                </a:extLst>
              </a:tr>
              <a:tr h="575430">
                <a:tc>
                  <a:txBody>
                    <a:bodyPr/>
                    <a:lstStyle/>
                    <a:p>
                      <a:pPr algn="ctr" rtl="0" fontAlgn="ctr"/>
                      <a:r>
                        <a:rPr lang="en-US" sz="1050" b="1" i="0" u="none" strike="noStrike" dirty="0">
                          <a:solidFill>
                            <a:srgbClr val="000000"/>
                          </a:solidFill>
                          <a:effectLst/>
                          <a:latin typeface="Century Gothic" panose="020B0502020202020204" pitchFamily="34" charset="0"/>
                        </a:rPr>
                        <a:t>Fase</a:t>
                      </a:r>
                    </a:p>
                  </a:txBody>
                  <a:tcPr marL="7793" marR="7793" marT="7793" marB="0" anchor="ctr">
                    <a:lnL w="12700" cap="flat" cmpd="sng" algn="ctr">
                      <a:solidFill>
                        <a:srgbClr val="76933C"/>
                      </a:solidFill>
                      <a:prstDash val="solid"/>
                      <a:round/>
                      <a:headEnd type="none" w="med" len="med"/>
                      <a:tailEnd type="none" w="med" len="med"/>
                    </a:lnL>
                    <a:lnR w="12700" cap="flat" cmpd="sng" algn="ctr">
                      <a:solidFill>
                        <a:srgbClr val="76933C"/>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C5E0B4"/>
                    </a:solidFill>
                  </a:tcPr>
                </a:tc>
                <a:tc>
                  <a:txBody>
                    <a:bodyPr/>
                    <a:lstStyle/>
                    <a:p>
                      <a:pPr algn="ctr" rtl="0" fontAlgn="ctr"/>
                      <a:r>
                        <a:rPr lang="en-US" sz="900" b="1" i="0" u="none" strike="noStrike">
                          <a:solidFill>
                            <a:srgbClr val="000000"/>
                          </a:solidFill>
                          <a:effectLst/>
                          <a:latin typeface="Century Gothic" panose="020B0502020202020204" pitchFamily="34" charset="0"/>
                        </a:rPr>
                        <a:t>Responsable</a:t>
                      </a:r>
                    </a:p>
                  </a:txBody>
                  <a:tcPr marL="7793" marR="7793" marT="7793" marB="0" anchor="ctr">
                    <a:lnL w="12700" cap="flat" cmpd="sng" algn="ctr">
                      <a:solidFill>
                        <a:srgbClr val="76933C"/>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C5E0B4"/>
                    </a:solidFill>
                  </a:tcPr>
                </a:tc>
                <a:tc>
                  <a:txBody>
                    <a:bodyPr/>
                    <a:lstStyle/>
                    <a:p>
                      <a:pPr algn="ctr" rtl="0" fontAlgn="ctr"/>
                      <a:r>
                        <a:rPr lang="en-US" sz="900" b="1" i="0" u="none" strike="noStrike">
                          <a:solidFill>
                            <a:srgbClr val="000000"/>
                          </a:solidFill>
                          <a:effectLst/>
                          <a:latin typeface="Century Gothic" panose="020B0502020202020204" pitchFamily="34" charset="0"/>
                        </a:rPr>
                        <a:t>No.</a:t>
                      </a:r>
                    </a:p>
                  </a:txBody>
                  <a:tcPr marL="7793" marR="7793" marT="7793"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C5E0B4"/>
                    </a:solidFill>
                  </a:tcPr>
                </a:tc>
                <a:tc>
                  <a:txBody>
                    <a:bodyPr/>
                    <a:lstStyle/>
                    <a:p>
                      <a:pPr algn="ctr" rtl="0" fontAlgn="ctr"/>
                      <a:r>
                        <a:rPr lang="en-US" sz="900" b="1" i="0" u="none" strike="noStrike" dirty="0">
                          <a:solidFill>
                            <a:srgbClr val="000000"/>
                          </a:solidFill>
                          <a:effectLst/>
                          <a:latin typeface="Century Gothic" panose="020B0502020202020204" pitchFamily="34" charset="0"/>
                        </a:rPr>
                        <a:t>Indicador</a:t>
                      </a:r>
                    </a:p>
                  </a:txBody>
                  <a:tcPr marL="7793" marR="7793" marT="7793"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C5E0B4"/>
                    </a:solidFill>
                  </a:tcPr>
                </a:tc>
                <a:tc>
                  <a:txBody>
                    <a:bodyPr/>
                    <a:lstStyle/>
                    <a:p>
                      <a:pPr algn="ctr" rtl="0" fontAlgn="ctr"/>
                      <a:r>
                        <a:rPr lang="en-US" sz="900" b="1" i="0" u="none" strike="noStrike" dirty="0">
                          <a:solidFill>
                            <a:srgbClr val="000000"/>
                          </a:solidFill>
                          <a:effectLst/>
                          <a:latin typeface="Century Gothic" panose="020B0502020202020204" pitchFamily="34" charset="0"/>
                        </a:rPr>
                        <a:t>Zonal que debe reportar</a:t>
                      </a:r>
                    </a:p>
                  </a:txBody>
                  <a:tcPr marL="7793" marR="7793" marT="7793"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C5E0B4"/>
                    </a:solidFill>
                  </a:tcPr>
                </a:tc>
                <a:tc>
                  <a:txBody>
                    <a:bodyPr/>
                    <a:lstStyle/>
                    <a:p>
                      <a:pPr algn="ctr" rtl="0" fontAlgn="ctr"/>
                      <a:r>
                        <a:rPr lang="en-US" sz="900" b="1" i="0" u="none" strike="noStrike">
                          <a:solidFill>
                            <a:srgbClr val="000000"/>
                          </a:solidFill>
                          <a:effectLst/>
                          <a:latin typeface="Century Gothic" panose="020B0502020202020204" pitchFamily="34" charset="0"/>
                        </a:rPr>
                        <a:t>Motivo de la alerta</a:t>
                      </a:r>
                    </a:p>
                  </a:txBody>
                  <a:tcPr marL="7793" marR="7793" marT="7793"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C5E0B4"/>
                    </a:solidFill>
                  </a:tcPr>
                </a:tc>
                <a:tc>
                  <a:txBody>
                    <a:bodyPr/>
                    <a:lstStyle/>
                    <a:p>
                      <a:pPr algn="ctr" rtl="0" fontAlgn="ctr"/>
                      <a:r>
                        <a:rPr lang="en-US" sz="900" b="1" i="0" u="none" strike="noStrike">
                          <a:solidFill>
                            <a:srgbClr val="000000"/>
                          </a:solidFill>
                          <a:effectLst/>
                          <a:latin typeface="Century Gothic" panose="020B0502020202020204" pitchFamily="34" charset="0"/>
                        </a:rPr>
                        <a:t>Acción emprendida</a:t>
                      </a:r>
                    </a:p>
                  </a:txBody>
                  <a:tcPr marL="7793" marR="7793" marT="7793" marB="0" anchor="ctr">
                    <a:lnL w="12700" cap="flat" cmpd="sng" algn="ctr">
                      <a:solidFill>
                        <a:srgbClr val="70AD47"/>
                      </a:solidFill>
                      <a:prstDash val="solid"/>
                      <a:round/>
                      <a:headEnd type="none" w="med" len="med"/>
                      <a:tailEnd type="none" w="med" len="med"/>
                    </a:lnL>
                    <a:lnR w="12700" cap="flat" cmpd="sng" algn="ctr">
                      <a:solidFill>
                        <a:srgbClr val="76933C"/>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C5E0B4"/>
                    </a:solidFill>
                  </a:tcPr>
                </a:tc>
                <a:extLst>
                  <a:ext uri="{0D108BD9-81ED-4DB2-BD59-A6C34878D82A}">
                    <a16:rowId xmlns:a16="http://schemas.microsoft.com/office/drawing/2014/main" val="1114582297"/>
                  </a:ext>
                </a:extLst>
              </a:tr>
              <a:tr h="1753039">
                <a:tc>
                  <a:txBody>
                    <a:bodyPr/>
                    <a:lstStyle/>
                    <a:p>
                      <a:pPr algn="ctr" rtl="0" fontAlgn="ctr"/>
                      <a:r>
                        <a:rPr lang="en-US" sz="1050" b="1" i="0" u="none" strike="noStrike">
                          <a:solidFill>
                            <a:srgbClr val="000000"/>
                          </a:solidFill>
                          <a:effectLst/>
                          <a:latin typeface="Century Gothic" panose="020B0502020202020204" pitchFamily="34" charset="0"/>
                        </a:rPr>
                        <a:t>Procesamiento</a:t>
                      </a:r>
                    </a:p>
                  </a:txBody>
                  <a:tcPr marL="7793" marR="7793" marT="7793" marB="0" vert="vert270" anchor="ctr">
                    <a:lnL w="12700" cap="flat" cmpd="sng" algn="ctr">
                      <a:solidFill>
                        <a:srgbClr val="76933C"/>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FFFFFF"/>
                    </a:solidFill>
                  </a:tcPr>
                </a:tc>
                <a:tc>
                  <a:txBody>
                    <a:bodyPr/>
                    <a:lstStyle/>
                    <a:p>
                      <a:pPr algn="ctr" rtl="0" fontAlgn="ctr"/>
                      <a:r>
                        <a:rPr lang="en-US" sz="900" b="0" i="0" u="none" strike="noStrike" dirty="0">
                          <a:solidFill>
                            <a:srgbClr val="000000"/>
                          </a:solidFill>
                          <a:effectLst/>
                          <a:latin typeface="Century Gothic" panose="020B0502020202020204" pitchFamily="34" charset="0"/>
                        </a:rPr>
                        <a:t>DECON</a:t>
                      </a:r>
                    </a:p>
                  </a:txBody>
                  <a:tcPr marL="7793" marR="7793" marT="7793" marB="0" vert="vert27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FFFFFF"/>
                    </a:solidFill>
                  </a:tcPr>
                </a:tc>
                <a:tc>
                  <a:txBody>
                    <a:bodyPr/>
                    <a:lstStyle/>
                    <a:p>
                      <a:pPr algn="ctr" rtl="0" fontAlgn="ctr"/>
                      <a:r>
                        <a:rPr lang="en-US" sz="900" b="0" i="0" u="none" strike="noStrike">
                          <a:solidFill>
                            <a:srgbClr val="000000"/>
                          </a:solidFill>
                          <a:effectLst/>
                          <a:latin typeface="Century Gothic" panose="020B0502020202020204" pitchFamily="34" charset="0"/>
                        </a:rPr>
                        <a:t>43</a:t>
                      </a:r>
                    </a:p>
                  </a:txBody>
                  <a:tcPr marL="7793" marR="7793" marT="7793"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FFFFFF"/>
                    </a:solidFill>
                  </a:tcPr>
                </a:tc>
                <a:tc>
                  <a:txBody>
                    <a:bodyPr/>
                    <a:lstStyle/>
                    <a:p>
                      <a:pPr algn="just" rtl="0" fontAlgn="ctr"/>
                      <a:r>
                        <a:rPr lang="es-MX" sz="900" b="0" i="0" u="none" strike="noStrike">
                          <a:solidFill>
                            <a:srgbClr val="000000"/>
                          </a:solidFill>
                          <a:effectLst/>
                          <a:latin typeface="Century Gothic" panose="020B0502020202020204" pitchFamily="34" charset="0"/>
                        </a:rPr>
                        <a:t>Porcentaje de ejecución de crítica (EJECUTAS/PLANIFICADAS)</a:t>
                      </a:r>
                    </a:p>
                  </a:txBody>
                  <a:tcPr marL="7793" marR="7793" marT="7793"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FFFFFF"/>
                    </a:solidFill>
                  </a:tcPr>
                </a:tc>
                <a:tc>
                  <a:txBody>
                    <a:bodyPr/>
                    <a:lstStyle/>
                    <a:p>
                      <a:pPr algn="just" rtl="0" fontAlgn="ctr"/>
                      <a:r>
                        <a:rPr lang="en-US" sz="900" b="0" i="0" u="none" strike="noStrike">
                          <a:solidFill>
                            <a:srgbClr val="000000"/>
                          </a:solidFill>
                          <a:effectLst/>
                          <a:latin typeface="Century Gothic" panose="020B0502020202020204" pitchFamily="34" charset="0"/>
                        </a:rPr>
                        <a:t>AC. CAMPO / CENTRO/ LITORAL</a:t>
                      </a:r>
                    </a:p>
                  </a:txBody>
                  <a:tcPr marL="7793" marR="7793" marT="7793"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FFFFFF"/>
                    </a:solidFill>
                  </a:tcPr>
                </a:tc>
                <a:tc>
                  <a:txBody>
                    <a:bodyPr/>
                    <a:lstStyle/>
                    <a:p>
                      <a:pPr algn="just" fontAlgn="ctr"/>
                      <a:r>
                        <a:rPr lang="es-MX" sz="900" b="0" i="0" u="none" strike="noStrike" dirty="0">
                          <a:solidFill>
                            <a:srgbClr val="000000"/>
                          </a:solidFill>
                          <a:effectLst/>
                          <a:latin typeface="Century Gothic" panose="020B0502020202020204" pitchFamily="34" charset="0"/>
                        </a:rPr>
                        <a:t>En la zonal AC Campo:  no se contó con la puesta en producción de manera oportuna del módulo de crítica.    </a:t>
                      </a:r>
                    </a:p>
                    <a:p>
                      <a:pPr marL="0" marR="0" lvl="0" indent="0" algn="just" defTabSz="914400" rtl="0" eaLnBrk="1" fontAlgn="ctr" latinLnBrk="0" hangingPunct="1">
                        <a:lnSpc>
                          <a:spcPct val="100000"/>
                        </a:lnSpc>
                        <a:spcBef>
                          <a:spcPts val="0"/>
                        </a:spcBef>
                        <a:spcAft>
                          <a:spcPts val="0"/>
                        </a:spcAft>
                        <a:buClrTx/>
                        <a:buSzTx/>
                        <a:buFontTx/>
                        <a:buNone/>
                        <a:tabLst/>
                        <a:defRPr/>
                      </a:pPr>
                      <a:r>
                        <a:rPr lang="es-MX" sz="900" b="0" i="0" u="none" strike="noStrike" dirty="0">
                          <a:solidFill>
                            <a:srgbClr val="000000"/>
                          </a:solidFill>
                          <a:effectLst/>
                          <a:latin typeface="Century Gothic" panose="020B0502020202020204" pitchFamily="34" charset="0"/>
                        </a:rPr>
                        <a:t>En la zonal Litoral: formularios ejecutados es menor a los formularios planificados a la fecha.</a:t>
                      </a:r>
                    </a:p>
                    <a:p>
                      <a:pPr algn="just" fontAlgn="ctr"/>
                      <a:r>
                        <a:rPr lang="es-MX" sz="900" b="0" i="0" u="none" strike="noStrike" dirty="0">
                          <a:solidFill>
                            <a:srgbClr val="000000"/>
                          </a:solidFill>
                          <a:effectLst/>
                          <a:latin typeface="Century Gothic" panose="020B0502020202020204" pitchFamily="34" charset="0"/>
                        </a:rPr>
                        <a:t>                                     </a:t>
                      </a:r>
                    </a:p>
                  </a:txBody>
                  <a:tcPr marL="7793" marR="7793" marT="7793" marB="0" anchor="ctr">
                    <a:lnL w="12700" cap="flat" cmpd="sng" algn="ctr">
                      <a:solidFill>
                        <a:srgbClr val="70AD47"/>
                      </a:solidFill>
                      <a:prstDash val="solid"/>
                      <a:round/>
                      <a:headEnd type="none" w="med" len="med"/>
                      <a:tailEnd type="none" w="med" len="med"/>
                    </a:lnL>
                    <a:lnR w="12700" cap="flat" cmpd="sng" algn="ctr">
                      <a:solidFill>
                        <a:srgbClr val="76933C"/>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tcPr>
                </a:tc>
                <a:tc>
                  <a:txBody>
                    <a:bodyPr/>
                    <a:lstStyle/>
                    <a:p>
                      <a:pPr algn="just" fontAlgn="ctr"/>
                      <a:r>
                        <a:rPr lang="es-MX" sz="900" b="0" i="0" u="none" strike="noStrike" dirty="0">
                          <a:solidFill>
                            <a:srgbClr val="000000"/>
                          </a:solidFill>
                          <a:effectLst/>
                          <a:latin typeface="Century Gothic" panose="020B0502020202020204" pitchFamily="34" charset="0"/>
                        </a:rPr>
                        <a:t>En la zonal AC CAMPO: Se realizó una re planificación de la fase crítica; adicionalmente, se realizará una asignación progresiva de responsabilidades al personal PRETT que ingresó el 1 de Septiembre del presente año, hasta alcanzar las metas programadas.</a:t>
                      </a:r>
                    </a:p>
                    <a:p>
                      <a:pPr algn="just" fontAlgn="ctr"/>
                      <a:r>
                        <a:rPr lang="es-MX" sz="900" b="0" i="0" u="none" strike="noStrike" dirty="0">
                          <a:solidFill>
                            <a:srgbClr val="000000"/>
                          </a:solidFill>
                          <a:effectLst/>
                          <a:latin typeface="Century Gothic" panose="020B0502020202020204" pitchFamily="34" charset="0"/>
                        </a:rPr>
                        <a:t>En la zonal Litoral: se tienen formularios en n/a, se están remitiendo correos a informantes, sin embargo aún tenemos informantes que están en teletrabajo, se esta dando seguimiento a estos formularios para dar pronta solución.</a:t>
                      </a:r>
                    </a:p>
                    <a:p>
                      <a:pPr algn="just" fontAlgn="ctr"/>
                      <a:r>
                        <a:rPr lang="es-MX" sz="900" b="0" i="0" u="none" strike="noStrike" dirty="0">
                          <a:solidFill>
                            <a:srgbClr val="000000"/>
                          </a:solidFill>
                          <a:effectLst/>
                          <a:latin typeface="Century Gothic" panose="020B0502020202020204" pitchFamily="34" charset="0"/>
                        </a:rPr>
                        <a:t>En la zonal Centro: se envía a campo para que sean corregidos.</a:t>
                      </a:r>
                    </a:p>
                  </a:txBody>
                  <a:tcPr marL="7793" marR="7793" marT="7793" marB="0" anchor="ctr">
                    <a:lnL w="12700" cap="flat" cmpd="sng" algn="ctr">
                      <a:solidFill>
                        <a:srgbClr val="76933C"/>
                      </a:solidFill>
                      <a:prstDash val="solid"/>
                      <a:round/>
                      <a:headEnd type="none" w="med" len="med"/>
                      <a:tailEnd type="none" w="med" len="med"/>
                    </a:lnL>
                    <a:lnR w="12700" cap="flat" cmpd="sng" algn="ctr">
                      <a:solidFill>
                        <a:srgbClr val="76933C"/>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tcPr>
                </a:tc>
                <a:extLst>
                  <a:ext uri="{0D108BD9-81ED-4DB2-BD59-A6C34878D82A}">
                    <a16:rowId xmlns:a16="http://schemas.microsoft.com/office/drawing/2014/main" val="3893497253"/>
                  </a:ext>
                </a:extLst>
              </a:tr>
              <a:tr h="1005588">
                <a:tc>
                  <a:txBody>
                    <a:bodyPr/>
                    <a:lstStyle/>
                    <a:p>
                      <a:pPr algn="ctr" rtl="0" fontAlgn="ctr"/>
                      <a:r>
                        <a:rPr lang="en-US" sz="1050" b="1" i="0" u="none" strike="noStrike">
                          <a:solidFill>
                            <a:srgbClr val="000000"/>
                          </a:solidFill>
                          <a:effectLst/>
                          <a:latin typeface="Century Gothic" panose="020B0502020202020204" pitchFamily="34" charset="0"/>
                        </a:rPr>
                        <a:t>Procesamiento</a:t>
                      </a:r>
                    </a:p>
                  </a:txBody>
                  <a:tcPr marL="7793" marR="7793" marT="7793" marB="0" vert="vert270" anchor="ctr">
                    <a:lnL w="12700" cap="flat" cmpd="sng" algn="ctr">
                      <a:solidFill>
                        <a:srgbClr val="76933C"/>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FFFFFF"/>
                    </a:solidFill>
                  </a:tcPr>
                </a:tc>
                <a:tc>
                  <a:txBody>
                    <a:bodyPr/>
                    <a:lstStyle/>
                    <a:p>
                      <a:pPr algn="ctr" rtl="0" fontAlgn="ctr"/>
                      <a:r>
                        <a:rPr lang="en-US" sz="900" b="0" i="0" u="none" strike="noStrike" dirty="0">
                          <a:solidFill>
                            <a:srgbClr val="000000"/>
                          </a:solidFill>
                          <a:effectLst/>
                          <a:latin typeface="Century Gothic" panose="020B0502020202020204" pitchFamily="34" charset="0"/>
                        </a:rPr>
                        <a:t>DECON</a:t>
                      </a:r>
                    </a:p>
                  </a:txBody>
                  <a:tcPr marL="7793" marR="7793" marT="7793" marB="0" vert="vert27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FFFFFF"/>
                    </a:solidFill>
                  </a:tcPr>
                </a:tc>
                <a:tc>
                  <a:txBody>
                    <a:bodyPr/>
                    <a:lstStyle/>
                    <a:p>
                      <a:pPr algn="ctr" rtl="0" fontAlgn="ctr"/>
                      <a:r>
                        <a:rPr lang="en-US" sz="900" b="0" i="0" u="none" strike="noStrike">
                          <a:solidFill>
                            <a:srgbClr val="000000"/>
                          </a:solidFill>
                          <a:effectLst/>
                          <a:latin typeface="Century Gothic" panose="020B0502020202020204" pitchFamily="34" charset="0"/>
                        </a:rPr>
                        <a:t>45</a:t>
                      </a:r>
                    </a:p>
                  </a:txBody>
                  <a:tcPr marL="7793" marR="7793" marT="7793"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FFFFFF"/>
                    </a:solidFill>
                  </a:tcPr>
                </a:tc>
                <a:tc>
                  <a:txBody>
                    <a:bodyPr/>
                    <a:lstStyle/>
                    <a:p>
                      <a:pPr algn="just" rtl="0" fontAlgn="ctr"/>
                      <a:r>
                        <a:rPr lang="en-US" sz="900" b="0" i="0" u="none" strike="noStrike">
                          <a:solidFill>
                            <a:srgbClr val="000000"/>
                          </a:solidFill>
                          <a:effectLst/>
                          <a:latin typeface="Century Gothic" panose="020B0502020202020204" pitchFamily="34" charset="0"/>
                        </a:rPr>
                        <a:t>Porcentaje de encuestas efectivas criticadas  planificadas  (EFECTIVAS/PLANIFICADAS)</a:t>
                      </a:r>
                    </a:p>
                  </a:txBody>
                  <a:tcPr marL="7793" marR="7793" marT="7793"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FFFFFF"/>
                    </a:solidFill>
                  </a:tcPr>
                </a:tc>
                <a:tc>
                  <a:txBody>
                    <a:bodyPr/>
                    <a:lstStyle/>
                    <a:p>
                      <a:pPr algn="just" rtl="0" fontAlgn="ctr"/>
                      <a:r>
                        <a:rPr lang="en-US" sz="900" b="0" i="0" u="none" strike="noStrike">
                          <a:solidFill>
                            <a:srgbClr val="000000"/>
                          </a:solidFill>
                          <a:effectLst/>
                          <a:latin typeface="Century Gothic" panose="020B0502020202020204" pitchFamily="34" charset="0"/>
                        </a:rPr>
                        <a:t>AC. CAMPO</a:t>
                      </a:r>
                    </a:p>
                  </a:txBody>
                  <a:tcPr marL="7793" marR="7793" marT="7793" marB="0" anchor="ctr">
                    <a:lnL w="12700" cap="flat" cmpd="sng" algn="ctr">
                      <a:solidFill>
                        <a:srgbClr val="70AD47"/>
                      </a:solidFill>
                      <a:prstDash val="solid"/>
                      <a:round/>
                      <a:headEnd type="none" w="med" len="med"/>
                      <a:tailEnd type="none" w="med" len="med"/>
                    </a:lnL>
                    <a:lnR w="12700" cap="flat" cmpd="sng" algn="ctr">
                      <a:solidFill>
                        <a:srgbClr val="76933C"/>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FFFFFF"/>
                    </a:solidFill>
                  </a:tcPr>
                </a:tc>
                <a:tc>
                  <a:txBody>
                    <a:bodyPr/>
                    <a:lstStyle/>
                    <a:p>
                      <a:pPr algn="just" rtl="0" fontAlgn="ctr"/>
                      <a:r>
                        <a:rPr lang="es-MX" sz="900" b="0" i="0" u="none" strike="noStrike" dirty="0">
                          <a:solidFill>
                            <a:srgbClr val="000000"/>
                          </a:solidFill>
                          <a:effectLst/>
                          <a:latin typeface="Century Gothic" panose="020B0502020202020204" pitchFamily="34" charset="0"/>
                        </a:rPr>
                        <a:t>En la zonal AC Campo: este indicador no es controlable por el operativo de campo.   </a:t>
                      </a:r>
                    </a:p>
                    <a:p>
                      <a:pPr algn="just" rtl="0" fontAlgn="ctr"/>
                      <a:r>
                        <a:rPr lang="es-MX" sz="900" b="0" i="0" u="none" strike="noStrike" dirty="0">
                          <a:solidFill>
                            <a:srgbClr val="000000"/>
                          </a:solidFill>
                          <a:effectLst/>
                          <a:latin typeface="Century Gothic" panose="020B0502020202020204" pitchFamily="34" charset="0"/>
                        </a:rPr>
                        <a:t>En la zonal Centro: existen</a:t>
                      </a:r>
                      <a:r>
                        <a:rPr lang="es-MX" sz="900" b="0" i="0" u="none" strike="noStrike" baseline="0" dirty="0">
                          <a:solidFill>
                            <a:srgbClr val="000000"/>
                          </a:solidFill>
                          <a:effectLst/>
                          <a:latin typeface="Century Gothic" panose="020B0502020202020204" pitchFamily="34" charset="0"/>
                        </a:rPr>
                        <a:t> </a:t>
                      </a:r>
                      <a:r>
                        <a:rPr lang="es-MX" sz="900" b="0" i="0" u="none" strike="noStrike" dirty="0">
                          <a:solidFill>
                            <a:srgbClr val="000000"/>
                          </a:solidFill>
                          <a:effectLst/>
                          <a:latin typeface="Century Gothic" panose="020B0502020202020204" pitchFamily="34" charset="0"/>
                        </a:rPr>
                        <a:t>formularios que tiene notas aclaratorias.</a:t>
                      </a:r>
                    </a:p>
                  </a:txBody>
                  <a:tcPr marL="7793" marR="7793" marT="7793" marB="0" anchor="ctr">
                    <a:lnL w="12700" cap="flat" cmpd="sng" algn="ctr">
                      <a:solidFill>
                        <a:srgbClr val="76933C"/>
                      </a:solidFill>
                      <a:prstDash val="solid"/>
                      <a:round/>
                      <a:headEnd type="none" w="med" len="med"/>
                      <a:tailEnd type="none" w="med" len="med"/>
                    </a:lnL>
                    <a:lnR w="12700" cap="flat" cmpd="sng" algn="ctr">
                      <a:solidFill>
                        <a:srgbClr val="76933C"/>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FFFFFF"/>
                    </a:solidFill>
                  </a:tcPr>
                </a:tc>
                <a:tc>
                  <a:txBody>
                    <a:bodyPr/>
                    <a:lstStyle/>
                    <a:p>
                      <a:pPr algn="just" rtl="0" fontAlgn="ctr"/>
                      <a:r>
                        <a:rPr lang="es-MX" sz="900" b="0" i="0" u="none" strike="noStrike" dirty="0">
                          <a:solidFill>
                            <a:srgbClr val="000000"/>
                          </a:solidFill>
                          <a:effectLst/>
                          <a:latin typeface="Century Gothic" panose="020B0502020202020204" pitchFamily="34" charset="0"/>
                        </a:rPr>
                        <a:t>En la zonal AC Campo:  este indicador no es controlable por el operativo de campo, las empresas no efectivas tienen el respaldo respectivo.</a:t>
                      </a:r>
                    </a:p>
                    <a:p>
                      <a:pPr algn="just" rtl="0" fontAlgn="ctr"/>
                      <a:endParaRPr lang="es-MX" sz="900" b="0" i="0" u="none" strike="noStrike" dirty="0">
                        <a:solidFill>
                          <a:srgbClr val="000000"/>
                        </a:solidFill>
                        <a:effectLst/>
                        <a:latin typeface="Century Gothic" panose="020B0502020202020204" pitchFamily="34" charset="0"/>
                      </a:endParaRPr>
                    </a:p>
                  </a:txBody>
                  <a:tcPr marL="7793" marR="7793" marT="7793" marB="0" anchor="ctr">
                    <a:lnL w="12700" cap="flat" cmpd="sng" algn="ctr">
                      <a:solidFill>
                        <a:srgbClr val="76933C"/>
                      </a:solidFill>
                      <a:prstDash val="solid"/>
                      <a:round/>
                      <a:headEnd type="none" w="med" len="med"/>
                      <a:tailEnd type="none" w="med" len="med"/>
                    </a:lnL>
                    <a:lnR w="12700" cap="flat" cmpd="sng" algn="ctr">
                      <a:solidFill>
                        <a:srgbClr val="76933C"/>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FFFFFF"/>
                    </a:solidFill>
                  </a:tcPr>
                </a:tc>
                <a:extLst>
                  <a:ext uri="{0D108BD9-81ED-4DB2-BD59-A6C34878D82A}">
                    <a16:rowId xmlns:a16="http://schemas.microsoft.com/office/drawing/2014/main" val="2565063355"/>
                  </a:ext>
                </a:extLst>
              </a:tr>
            </a:tbl>
          </a:graphicData>
        </a:graphic>
      </p:graphicFrame>
    </p:spTree>
    <p:extLst>
      <p:ext uri="{BB962C8B-B14F-4D97-AF65-F5344CB8AC3E}">
        <p14:creationId xmlns:p14="http://schemas.microsoft.com/office/powerpoint/2010/main" val="118529053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8201" y="4012119"/>
            <a:ext cx="6353174" cy="1063557"/>
          </a:xfrm>
        </p:spPr>
        <p:txBody>
          <a:bodyPr>
            <a:noAutofit/>
          </a:bodyPr>
          <a:lstStyle/>
          <a:p>
            <a:r>
              <a:rPr lang="es-ES_tradnl" sz="3600" dirty="0"/>
              <a:t>Problemas detectados</a:t>
            </a:r>
          </a:p>
        </p:txBody>
      </p:sp>
      <p:sp>
        <p:nvSpPr>
          <p:cNvPr id="3" name="Marcador de contenido 2"/>
          <p:cNvSpPr>
            <a:spLocks noGrp="1"/>
          </p:cNvSpPr>
          <p:nvPr>
            <p:ph sz="quarter" idx="10"/>
          </p:nvPr>
        </p:nvSpPr>
        <p:spPr/>
        <p:txBody>
          <a:bodyPr/>
          <a:lstStyle/>
          <a:p>
            <a:endParaRPr lang="es-ES_tradnl" dirty="0"/>
          </a:p>
        </p:txBody>
      </p:sp>
      <p:sp>
        <p:nvSpPr>
          <p:cNvPr id="4" name="Marcador de texto 3"/>
          <p:cNvSpPr>
            <a:spLocks noGrp="1"/>
          </p:cNvSpPr>
          <p:nvPr>
            <p:ph type="body" sz="quarter" idx="11"/>
          </p:nvPr>
        </p:nvSpPr>
        <p:spPr/>
        <p:txBody>
          <a:bodyPr/>
          <a:lstStyle/>
          <a:p>
            <a:endParaRPr lang="es-ES_tradnl" dirty="0"/>
          </a:p>
        </p:txBody>
      </p:sp>
      <p:sp>
        <p:nvSpPr>
          <p:cNvPr id="6" name="Marcador de texto 4"/>
          <p:cNvSpPr>
            <a:spLocks noGrp="1"/>
          </p:cNvSpPr>
          <p:nvPr>
            <p:ph type="body" sz="quarter" idx="12"/>
          </p:nvPr>
        </p:nvSpPr>
        <p:spPr/>
        <p:txBody>
          <a:bodyPr/>
          <a:lstStyle/>
          <a:p>
            <a:r>
              <a:rPr lang="es-EC" dirty="0"/>
              <a:t>ENESEM- 2019</a:t>
            </a:r>
          </a:p>
        </p:txBody>
      </p:sp>
    </p:spTree>
    <p:extLst>
      <p:ext uri="{BB962C8B-B14F-4D97-AF65-F5344CB8AC3E}">
        <p14:creationId xmlns:p14="http://schemas.microsoft.com/office/powerpoint/2010/main" val="272680905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texto"/>
          <p:cNvSpPr>
            <a:spLocks noGrp="1"/>
          </p:cNvSpPr>
          <p:nvPr>
            <p:ph type="body" sz="quarter" idx="13"/>
          </p:nvPr>
        </p:nvSpPr>
        <p:spPr/>
        <p:txBody>
          <a:bodyPr/>
          <a:lstStyle/>
          <a:p>
            <a:endParaRPr lang="es-EC"/>
          </a:p>
        </p:txBody>
      </p:sp>
      <p:sp>
        <p:nvSpPr>
          <p:cNvPr id="3" name="2 Marcador de texto"/>
          <p:cNvSpPr>
            <a:spLocks noGrp="1"/>
          </p:cNvSpPr>
          <p:nvPr>
            <p:ph type="body" sz="quarter" idx="14"/>
          </p:nvPr>
        </p:nvSpPr>
        <p:spPr/>
        <p:txBody>
          <a:bodyPr/>
          <a:lstStyle/>
          <a:p>
            <a:endParaRPr lang="es-EC"/>
          </a:p>
        </p:txBody>
      </p:sp>
      <p:sp>
        <p:nvSpPr>
          <p:cNvPr id="6" name="1 Título"/>
          <p:cNvSpPr txBox="1">
            <a:spLocks/>
          </p:cNvSpPr>
          <p:nvPr/>
        </p:nvSpPr>
        <p:spPr>
          <a:xfrm>
            <a:off x="423695" y="519738"/>
            <a:ext cx="8570266" cy="414116"/>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C" sz="3200" b="1" dirty="0">
                <a:solidFill>
                  <a:srgbClr val="2D4B88"/>
                </a:solidFill>
              </a:rPr>
              <a:t>Problemas detectados</a:t>
            </a:r>
          </a:p>
        </p:txBody>
      </p:sp>
      <p:graphicFrame>
        <p:nvGraphicFramePr>
          <p:cNvPr id="4" name="Objeto 3"/>
          <p:cNvGraphicFramePr>
            <a:graphicFrameLocks noChangeAspect="1"/>
          </p:cNvGraphicFramePr>
          <p:nvPr>
            <p:extLst>
              <p:ext uri="{D42A27DB-BD31-4B8C-83A1-F6EECF244321}">
                <p14:modId xmlns:p14="http://schemas.microsoft.com/office/powerpoint/2010/main" val="2392168783"/>
              </p:ext>
            </p:extLst>
          </p:nvPr>
        </p:nvGraphicFramePr>
        <p:xfrm>
          <a:off x="1576554" y="1043408"/>
          <a:ext cx="8723586" cy="5598062"/>
        </p:xfrm>
        <a:graphic>
          <a:graphicData uri="http://schemas.openxmlformats.org/presentationml/2006/ole">
            <mc:AlternateContent xmlns:mc="http://schemas.openxmlformats.org/markup-compatibility/2006">
              <mc:Choice xmlns:v="urn:schemas-microsoft-com:vml" Requires="v">
                <p:oleObj spid="_x0000_s176146" name="Hoja de cálculo" r:id="rId3" imgW="10677698" imgH="9058389" progId="Excel.Sheet.12">
                  <p:link updateAutomatic="1"/>
                </p:oleObj>
              </mc:Choice>
              <mc:Fallback>
                <p:oleObj name="Hoja de cálculo" r:id="rId3" imgW="10677698" imgH="9058389" progId="Excel.Sheet.12">
                  <p:link updateAutomatic="1"/>
                  <p:pic>
                    <p:nvPicPr>
                      <p:cNvPr id="0" name=""/>
                      <p:cNvPicPr/>
                      <p:nvPr/>
                    </p:nvPicPr>
                    <p:blipFill>
                      <a:blip r:embed="rId4"/>
                      <a:stretch>
                        <a:fillRect/>
                      </a:stretch>
                    </p:blipFill>
                    <p:spPr>
                      <a:xfrm>
                        <a:off x="1576554" y="1043408"/>
                        <a:ext cx="8723586" cy="5598062"/>
                      </a:xfrm>
                      <a:prstGeom prst="rect">
                        <a:avLst/>
                      </a:prstGeom>
                    </p:spPr>
                  </p:pic>
                </p:oleObj>
              </mc:Fallback>
            </mc:AlternateContent>
          </a:graphicData>
        </a:graphic>
      </p:graphicFrame>
    </p:spTree>
    <p:extLst>
      <p:ext uri="{BB962C8B-B14F-4D97-AF65-F5344CB8AC3E}">
        <p14:creationId xmlns:p14="http://schemas.microsoft.com/office/powerpoint/2010/main" val="314722305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texto"/>
          <p:cNvSpPr>
            <a:spLocks noGrp="1"/>
          </p:cNvSpPr>
          <p:nvPr>
            <p:ph type="body" sz="quarter" idx="13"/>
          </p:nvPr>
        </p:nvSpPr>
        <p:spPr/>
        <p:txBody>
          <a:bodyPr/>
          <a:lstStyle/>
          <a:p>
            <a:endParaRPr lang="es-EC"/>
          </a:p>
        </p:txBody>
      </p:sp>
      <p:sp>
        <p:nvSpPr>
          <p:cNvPr id="3" name="2 Marcador de texto"/>
          <p:cNvSpPr>
            <a:spLocks noGrp="1"/>
          </p:cNvSpPr>
          <p:nvPr>
            <p:ph type="body" sz="quarter" idx="14"/>
          </p:nvPr>
        </p:nvSpPr>
        <p:spPr/>
        <p:txBody>
          <a:bodyPr/>
          <a:lstStyle/>
          <a:p>
            <a:endParaRPr lang="es-EC"/>
          </a:p>
        </p:txBody>
      </p:sp>
      <p:sp>
        <p:nvSpPr>
          <p:cNvPr id="6" name="1 Título"/>
          <p:cNvSpPr txBox="1">
            <a:spLocks/>
          </p:cNvSpPr>
          <p:nvPr/>
        </p:nvSpPr>
        <p:spPr>
          <a:xfrm>
            <a:off x="423695" y="519738"/>
            <a:ext cx="8570266" cy="414116"/>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s-EC" sz="3200" b="1" dirty="0">
              <a:solidFill>
                <a:srgbClr val="2D4B88"/>
              </a:solidFill>
            </a:endParaRPr>
          </a:p>
        </p:txBody>
      </p:sp>
      <p:graphicFrame>
        <p:nvGraphicFramePr>
          <p:cNvPr id="5" name="Objeto 4"/>
          <p:cNvGraphicFramePr>
            <a:graphicFrameLocks noChangeAspect="1"/>
          </p:cNvGraphicFramePr>
          <p:nvPr>
            <p:extLst>
              <p:ext uri="{D42A27DB-BD31-4B8C-83A1-F6EECF244321}">
                <p14:modId xmlns:p14="http://schemas.microsoft.com/office/powerpoint/2010/main" val="1081129893"/>
              </p:ext>
            </p:extLst>
          </p:nvPr>
        </p:nvGraphicFramePr>
        <p:xfrm>
          <a:off x="1534511" y="823620"/>
          <a:ext cx="8933794" cy="5532865"/>
        </p:xfrm>
        <a:graphic>
          <a:graphicData uri="http://schemas.openxmlformats.org/presentationml/2006/ole">
            <mc:AlternateContent xmlns:mc="http://schemas.openxmlformats.org/markup-compatibility/2006">
              <mc:Choice xmlns:v="urn:schemas-microsoft-com:vml" Requires="v">
                <p:oleObj spid="_x0000_s177171" name="Hoja de cálculo" r:id="rId3" imgW="10677698" imgH="7458075" progId="Excel.Sheet.12">
                  <p:link updateAutomatic="1"/>
                </p:oleObj>
              </mc:Choice>
              <mc:Fallback>
                <p:oleObj name="Hoja de cálculo" r:id="rId3" imgW="10677698" imgH="7458075" progId="Excel.Sheet.12">
                  <p:link updateAutomatic="1"/>
                  <p:pic>
                    <p:nvPicPr>
                      <p:cNvPr id="0" name=""/>
                      <p:cNvPicPr/>
                      <p:nvPr/>
                    </p:nvPicPr>
                    <p:blipFill>
                      <a:blip r:embed="rId4"/>
                      <a:stretch>
                        <a:fillRect/>
                      </a:stretch>
                    </p:blipFill>
                    <p:spPr>
                      <a:xfrm>
                        <a:off x="1534511" y="823620"/>
                        <a:ext cx="8933794" cy="5532865"/>
                      </a:xfrm>
                      <a:prstGeom prst="rect">
                        <a:avLst/>
                      </a:prstGeom>
                    </p:spPr>
                  </p:pic>
                </p:oleObj>
              </mc:Fallback>
            </mc:AlternateContent>
          </a:graphicData>
        </a:graphic>
      </p:graphicFrame>
    </p:spTree>
    <p:extLst>
      <p:ext uri="{BB962C8B-B14F-4D97-AF65-F5344CB8AC3E}">
        <p14:creationId xmlns:p14="http://schemas.microsoft.com/office/powerpoint/2010/main" val="306570464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s-ES_tradnl" dirty="0"/>
              <a:t>APLICATIVO WEB</a:t>
            </a:r>
            <a:br>
              <a:rPr lang="es-ES_tradnl" dirty="0"/>
            </a:br>
            <a:r>
              <a:rPr lang="es-ES_tradnl" sz="1000" dirty="0"/>
              <a:t> </a:t>
            </a:r>
            <a:br>
              <a:rPr lang="es-ES_tradnl" dirty="0"/>
            </a:br>
            <a:r>
              <a:rPr lang="es-ES_tradnl" sz="2400" dirty="0"/>
              <a:t>Corte23 de octubre</a:t>
            </a:r>
            <a:endParaRPr lang="es-ES_tradnl" dirty="0"/>
          </a:p>
        </p:txBody>
      </p:sp>
      <p:sp>
        <p:nvSpPr>
          <p:cNvPr id="4" name="Marcador de texto 3"/>
          <p:cNvSpPr>
            <a:spLocks noGrp="1"/>
          </p:cNvSpPr>
          <p:nvPr>
            <p:ph type="body" sz="quarter" idx="11"/>
          </p:nvPr>
        </p:nvSpPr>
        <p:spPr/>
        <p:txBody>
          <a:bodyPr/>
          <a:lstStyle/>
          <a:p>
            <a:endParaRPr lang="es-ES_tradnl" dirty="0"/>
          </a:p>
        </p:txBody>
      </p:sp>
      <p:sp>
        <p:nvSpPr>
          <p:cNvPr id="6" name="Marcador de texto 4"/>
          <p:cNvSpPr>
            <a:spLocks noGrp="1"/>
          </p:cNvSpPr>
          <p:nvPr>
            <p:ph type="body" sz="quarter" idx="12"/>
          </p:nvPr>
        </p:nvSpPr>
        <p:spPr/>
        <p:txBody>
          <a:bodyPr/>
          <a:lstStyle/>
          <a:p>
            <a:r>
              <a:rPr lang="es-ES_tradnl" dirty="0"/>
              <a:t>ENESEM 2019</a:t>
            </a:r>
          </a:p>
        </p:txBody>
      </p:sp>
    </p:spTree>
    <p:extLst>
      <p:ext uri="{BB962C8B-B14F-4D97-AF65-F5344CB8AC3E}">
        <p14:creationId xmlns:p14="http://schemas.microsoft.com/office/powerpoint/2010/main" val="321102897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C" dirty="0"/>
              <a:t>Funcionamiento Aplicativo web </a:t>
            </a:r>
          </a:p>
        </p:txBody>
      </p:sp>
      <p:sp>
        <p:nvSpPr>
          <p:cNvPr id="4" name="3 Marcador de texto"/>
          <p:cNvSpPr>
            <a:spLocks noGrp="1"/>
          </p:cNvSpPr>
          <p:nvPr>
            <p:ph type="body" sz="quarter" idx="10"/>
          </p:nvPr>
        </p:nvSpPr>
        <p:spPr/>
        <p:txBody>
          <a:bodyPr/>
          <a:lstStyle/>
          <a:p>
            <a:endParaRPr lang="es-EC"/>
          </a:p>
        </p:txBody>
      </p:sp>
      <p:sp>
        <p:nvSpPr>
          <p:cNvPr id="5" name="4 Marcador de texto"/>
          <p:cNvSpPr>
            <a:spLocks noGrp="1"/>
          </p:cNvSpPr>
          <p:nvPr>
            <p:ph type="body" sz="quarter" idx="11"/>
          </p:nvPr>
        </p:nvSpPr>
        <p:spPr/>
        <p:txBody>
          <a:bodyPr/>
          <a:lstStyle/>
          <a:p>
            <a:endParaRPr lang="es-EC"/>
          </a:p>
        </p:txBody>
      </p:sp>
      <p:sp>
        <p:nvSpPr>
          <p:cNvPr id="6" name="5 Marcador de contenido"/>
          <p:cNvSpPr>
            <a:spLocks noGrp="1"/>
          </p:cNvSpPr>
          <p:nvPr>
            <p:ph sz="quarter" idx="12"/>
          </p:nvPr>
        </p:nvSpPr>
        <p:spPr>
          <a:xfrm>
            <a:off x="435125" y="959794"/>
            <a:ext cx="5234155" cy="288305"/>
          </a:xfrm>
        </p:spPr>
        <p:txBody>
          <a:bodyPr>
            <a:normAutofit fontScale="85000" lnSpcReduction="20000"/>
          </a:bodyPr>
          <a:lstStyle/>
          <a:p>
            <a:pPr>
              <a:spcBef>
                <a:spcPct val="0"/>
              </a:spcBef>
            </a:pPr>
            <a:r>
              <a:rPr lang="es-EC" sz="2000" b="1" dirty="0"/>
              <a:t>Comparativo histórico</a:t>
            </a:r>
          </a:p>
        </p:txBody>
      </p:sp>
      <p:sp>
        <p:nvSpPr>
          <p:cNvPr id="8" name="7 CuadroTexto"/>
          <p:cNvSpPr txBox="1"/>
          <p:nvPr/>
        </p:nvSpPr>
        <p:spPr>
          <a:xfrm>
            <a:off x="658568" y="5669073"/>
            <a:ext cx="10389085" cy="461665"/>
          </a:xfrm>
          <a:prstGeom prst="rect">
            <a:avLst/>
          </a:prstGeom>
          <a:noFill/>
        </p:spPr>
        <p:txBody>
          <a:bodyPr wrap="square" rtlCol="0">
            <a:spAutoFit/>
          </a:bodyPr>
          <a:lstStyle/>
          <a:p>
            <a:r>
              <a:rPr lang="es-EC" sz="1200" b="1" dirty="0"/>
              <a:t>Nota:</a:t>
            </a:r>
            <a:r>
              <a:rPr lang="es-EC" sz="1200" dirty="0"/>
              <a:t> Al hablar de errores, se refiere a problemas especialmente textuales en mensajes de validación o fallas de programación en las cuales saltan validaciones que no deben.</a:t>
            </a:r>
          </a:p>
        </p:txBody>
      </p:sp>
      <p:sp>
        <p:nvSpPr>
          <p:cNvPr id="13" name="12 CuadroTexto"/>
          <p:cNvSpPr txBox="1"/>
          <p:nvPr/>
        </p:nvSpPr>
        <p:spPr>
          <a:xfrm>
            <a:off x="327099" y="6210541"/>
            <a:ext cx="6153711" cy="538609"/>
          </a:xfrm>
          <a:prstGeom prst="rect">
            <a:avLst/>
          </a:prstGeom>
          <a:noFill/>
        </p:spPr>
        <p:txBody>
          <a:bodyPr wrap="square" rtlCol="0">
            <a:spAutoFit/>
          </a:bodyPr>
          <a:lstStyle/>
          <a:p>
            <a:r>
              <a:rPr lang="es-EC" b="1" dirty="0"/>
              <a:t>*</a:t>
            </a:r>
            <a:r>
              <a:rPr lang="es-EC" sz="1200" dirty="0"/>
              <a:t> </a:t>
            </a:r>
            <a:r>
              <a:rPr lang="es-EC" sz="1100" i="1" dirty="0"/>
              <a:t>La información presentada en los gráficos corresponde a errores acumulados tanto del link de crítica como del informante.</a:t>
            </a:r>
          </a:p>
        </p:txBody>
      </p:sp>
      <p:pic>
        <p:nvPicPr>
          <p:cNvPr id="9" name="Imagen 8">
            <a:extLst>
              <a:ext uri="{FF2B5EF4-FFF2-40B4-BE49-F238E27FC236}">
                <a16:creationId xmlns:a16="http://schemas.microsoft.com/office/drawing/2014/main" id="{7A3362D7-D6F1-4347-9F53-5D595422974E}"/>
              </a:ext>
            </a:extLst>
          </p:cNvPr>
          <p:cNvPicPr>
            <a:picLocks noChangeAspect="1"/>
          </p:cNvPicPr>
          <p:nvPr/>
        </p:nvPicPr>
        <p:blipFill>
          <a:blip r:embed="rId2"/>
          <a:stretch>
            <a:fillRect/>
          </a:stretch>
        </p:blipFill>
        <p:spPr>
          <a:xfrm>
            <a:off x="94412" y="1723787"/>
            <a:ext cx="12003175" cy="3410426"/>
          </a:xfrm>
          <a:prstGeom prst="rect">
            <a:avLst/>
          </a:prstGeom>
        </p:spPr>
      </p:pic>
    </p:spTree>
    <p:extLst>
      <p:ext uri="{BB962C8B-B14F-4D97-AF65-F5344CB8AC3E}">
        <p14:creationId xmlns:p14="http://schemas.microsoft.com/office/powerpoint/2010/main" val="143782316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36"/>
          <p:cNvSpPr>
            <a:spLocks noChangeArrowheads="1"/>
          </p:cNvSpPr>
          <p:nvPr/>
        </p:nvSpPr>
        <p:spPr bwMode="auto">
          <a:xfrm>
            <a:off x="3561956" y="3001677"/>
            <a:ext cx="24577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fontAlgn="base">
              <a:spcBef>
                <a:spcPct val="0"/>
              </a:spcBef>
              <a:spcAft>
                <a:spcPct val="0"/>
              </a:spcAft>
            </a:pPr>
            <a:br>
              <a:rPr lang="es-EC" altLang="es-EC" sz="1600" dirty="0">
                <a:latin typeface="Arial" pitchFamily="34" charset="0"/>
                <a:cs typeface="Arial" pitchFamily="34" charset="0"/>
              </a:rPr>
            </a:br>
            <a:endParaRPr lang="es-EC" altLang="es-EC" sz="1600" dirty="0">
              <a:latin typeface="Arial" pitchFamily="34" charset="0"/>
              <a:cs typeface="Arial" pitchFamily="34" charset="0"/>
            </a:endParaRPr>
          </a:p>
        </p:txBody>
      </p:sp>
      <p:sp>
        <p:nvSpPr>
          <p:cNvPr id="5" name="4 Rectángulo"/>
          <p:cNvSpPr/>
          <p:nvPr/>
        </p:nvSpPr>
        <p:spPr>
          <a:xfrm>
            <a:off x="473853" y="569990"/>
            <a:ext cx="4700326" cy="492443"/>
          </a:xfrm>
          <a:prstGeom prst="rect">
            <a:avLst/>
          </a:prstGeom>
        </p:spPr>
        <p:txBody>
          <a:bodyPr wrap="none">
            <a:spAutoFit/>
          </a:bodyPr>
          <a:lstStyle/>
          <a:p>
            <a:r>
              <a:rPr lang="es-MX" sz="2600" b="1" dirty="0">
                <a:solidFill>
                  <a:srgbClr val="2D4B88"/>
                </a:solidFill>
                <a:ea typeface="+mj-ea"/>
                <a:cs typeface="+mj-cs"/>
              </a:rPr>
              <a:t>Aplicativo Web (INFOCAPT)</a:t>
            </a:r>
            <a:endParaRPr lang="es-EC" dirty="0"/>
          </a:p>
        </p:txBody>
      </p:sp>
      <p:graphicFrame>
        <p:nvGraphicFramePr>
          <p:cNvPr id="7" name="6 Diagrama"/>
          <p:cNvGraphicFramePr/>
          <p:nvPr/>
        </p:nvGraphicFramePr>
        <p:xfrm>
          <a:off x="473853" y="1574832"/>
          <a:ext cx="11282718" cy="494472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Marcador de texto 4"/>
          <p:cNvSpPr>
            <a:spLocks noGrp="1"/>
          </p:cNvSpPr>
          <p:nvPr>
            <p:ph type="body" sz="quarter" idx="11"/>
          </p:nvPr>
        </p:nvSpPr>
        <p:spPr>
          <a:xfrm>
            <a:off x="6614809" y="6356485"/>
            <a:ext cx="4750127" cy="284984"/>
          </a:xfrm>
        </p:spPr>
        <p:txBody>
          <a:bodyPr/>
          <a:lstStyle/>
          <a:p>
            <a:r>
              <a:rPr lang="es-ES_tradnl" dirty="0"/>
              <a:t>ENESEM 2017</a:t>
            </a:r>
          </a:p>
        </p:txBody>
      </p:sp>
      <p:sp>
        <p:nvSpPr>
          <p:cNvPr id="8" name="7 Marcador de contenido"/>
          <p:cNvSpPr txBox="1">
            <a:spLocks/>
          </p:cNvSpPr>
          <p:nvPr/>
        </p:nvSpPr>
        <p:spPr>
          <a:xfrm>
            <a:off x="473853" y="1062433"/>
            <a:ext cx="8529807" cy="288305"/>
          </a:xfrm>
          <a:prstGeom prst="rect">
            <a:avLst/>
          </a:prstGeom>
        </p:spPr>
        <p:txBody>
          <a:bodyPr vert="horz" lIns="91440" tIns="45720" rIns="91440" bIns="45720" rtlCol="0" anchor="ctr">
            <a:noAutofit/>
          </a:bodyPr>
          <a:lstStyle>
            <a:lvl1pPr marL="0" indent="0" algn="l" defTabSz="685800" rtl="0" eaLnBrk="1" latinLnBrk="0" hangingPunct="1">
              <a:lnSpc>
                <a:spcPct val="90000"/>
              </a:lnSpc>
              <a:spcBef>
                <a:spcPts val="750"/>
              </a:spcBef>
              <a:buFont typeface="Arial" panose="020B0604020202020204" pitchFamily="34" charset="0"/>
              <a:buNone/>
              <a:defRPr sz="1400" kern="1200">
                <a:solidFill>
                  <a:schemeClr val="tx1">
                    <a:lumMod val="50000"/>
                    <a:lumOff val="50000"/>
                  </a:schemeClr>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s-EC" sz="1800" b="1" dirty="0"/>
              <a:t>Corte al 23 de Octubre del 2020</a:t>
            </a:r>
          </a:p>
        </p:txBody>
      </p:sp>
    </p:spTree>
    <p:extLst>
      <p:ext uri="{BB962C8B-B14F-4D97-AF65-F5344CB8AC3E}">
        <p14:creationId xmlns:p14="http://schemas.microsoft.com/office/powerpoint/2010/main" val="91688153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C" dirty="0"/>
              <a:t>Detalle de incidencias</a:t>
            </a:r>
          </a:p>
        </p:txBody>
      </p:sp>
      <p:sp>
        <p:nvSpPr>
          <p:cNvPr id="4" name="3 Marcador de texto"/>
          <p:cNvSpPr>
            <a:spLocks noGrp="1"/>
          </p:cNvSpPr>
          <p:nvPr>
            <p:ph type="body" sz="quarter" idx="10"/>
          </p:nvPr>
        </p:nvSpPr>
        <p:spPr/>
        <p:txBody>
          <a:bodyPr/>
          <a:lstStyle/>
          <a:p>
            <a:endParaRPr lang="es-EC"/>
          </a:p>
        </p:txBody>
      </p:sp>
      <p:sp>
        <p:nvSpPr>
          <p:cNvPr id="5" name="4 Marcador de texto"/>
          <p:cNvSpPr>
            <a:spLocks noGrp="1"/>
          </p:cNvSpPr>
          <p:nvPr>
            <p:ph type="body" sz="quarter" idx="11"/>
          </p:nvPr>
        </p:nvSpPr>
        <p:spPr/>
        <p:txBody>
          <a:bodyPr/>
          <a:lstStyle/>
          <a:p>
            <a:endParaRPr lang="es-EC" dirty="0"/>
          </a:p>
        </p:txBody>
      </p:sp>
      <p:sp>
        <p:nvSpPr>
          <p:cNvPr id="10" name="7 Marcador de contenido"/>
          <p:cNvSpPr txBox="1">
            <a:spLocks/>
          </p:cNvSpPr>
          <p:nvPr/>
        </p:nvSpPr>
        <p:spPr>
          <a:xfrm>
            <a:off x="510762" y="979787"/>
            <a:ext cx="8529807" cy="288305"/>
          </a:xfrm>
          <a:prstGeom prst="rect">
            <a:avLst/>
          </a:prstGeom>
        </p:spPr>
        <p:txBody>
          <a:bodyPr vert="horz" lIns="91440" tIns="45720" rIns="91440" bIns="45720" rtlCol="0" anchor="ctr">
            <a:noAutofit/>
          </a:bodyPr>
          <a:lstStyle>
            <a:lvl1pPr marL="0" indent="0" algn="l" defTabSz="685800" rtl="0" eaLnBrk="1" latinLnBrk="0" hangingPunct="1">
              <a:lnSpc>
                <a:spcPct val="90000"/>
              </a:lnSpc>
              <a:spcBef>
                <a:spcPts val="750"/>
              </a:spcBef>
              <a:buFont typeface="Arial" panose="020B0604020202020204" pitchFamily="34" charset="0"/>
              <a:buNone/>
              <a:defRPr sz="1400" kern="1200">
                <a:solidFill>
                  <a:schemeClr val="tx1">
                    <a:lumMod val="50000"/>
                    <a:lumOff val="50000"/>
                  </a:schemeClr>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s-EC" sz="1800" b="1" dirty="0"/>
              <a:t>Corte al 23 de Octubre del 2020</a:t>
            </a:r>
          </a:p>
        </p:txBody>
      </p:sp>
      <p:sp>
        <p:nvSpPr>
          <p:cNvPr id="6" name="5 CuadroTexto"/>
          <p:cNvSpPr txBox="1"/>
          <p:nvPr/>
        </p:nvSpPr>
        <p:spPr>
          <a:xfrm>
            <a:off x="341864" y="5308014"/>
            <a:ext cx="5338929" cy="461665"/>
          </a:xfrm>
          <a:prstGeom prst="rect">
            <a:avLst/>
          </a:prstGeom>
          <a:noFill/>
        </p:spPr>
        <p:txBody>
          <a:bodyPr wrap="square" rtlCol="0">
            <a:spAutoFit/>
          </a:bodyPr>
          <a:lstStyle/>
          <a:p>
            <a:pPr algn="just"/>
            <a:r>
              <a:rPr lang="es-EC" sz="1200" dirty="0"/>
              <a:t>Hasta la semana 15 se registra un total de 29 errores, mismos que corresponden al acumulado hasta la semana 9.</a:t>
            </a:r>
          </a:p>
        </p:txBody>
      </p:sp>
      <p:sp>
        <p:nvSpPr>
          <p:cNvPr id="8" name="5 CuadroTexto">
            <a:extLst>
              <a:ext uri="{FF2B5EF4-FFF2-40B4-BE49-F238E27FC236}">
                <a16:creationId xmlns:a16="http://schemas.microsoft.com/office/drawing/2014/main" id="{D62CC97D-6348-41D8-ABD5-F89FE4616909}"/>
              </a:ext>
            </a:extLst>
          </p:cNvPr>
          <p:cNvSpPr txBox="1"/>
          <p:nvPr/>
        </p:nvSpPr>
        <p:spPr>
          <a:xfrm>
            <a:off x="6431241" y="5314640"/>
            <a:ext cx="5338929" cy="461665"/>
          </a:xfrm>
          <a:prstGeom prst="rect">
            <a:avLst/>
          </a:prstGeom>
          <a:noFill/>
        </p:spPr>
        <p:txBody>
          <a:bodyPr wrap="square" rtlCol="0">
            <a:spAutoFit/>
          </a:bodyPr>
          <a:lstStyle/>
          <a:p>
            <a:pPr algn="just"/>
            <a:r>
              <a:rPr lang="es-EC" sz="1200" dirty="0"/>
              <a:t>Hasta la semana 15 se registra un total de 4 errores, mismos que corresponden al acumulado hasta la semana 9 .</a:t>
            </a:r>
          </a:p>
        </p:txBody>
      </p:sp>
      <p:pic>
        <p:nvPicPr>
          <p:cNvPr id="9" name="Imagen 8">
            <a:extLst>
              <a:ext uri="{FF2B5EF4-FFF2-40B4-BE49-F238E27FC236}">
                <a16:creationId xmlns:a16="http://schemas.microsoft.com/office/drawing/2014/main" id="{12421D4A-D947-494E-B24F-BBF5B2B85371}"/>
              </a:ext>
            </a:extLst>
          </p:cNvPr>
          <p:cNvPicPr>
            <a:picLocks noChangeAspect="1"/>
          </p:cNvPicPr>
          <p:nvPr/>
        </p:nvPicPr>
        <p:blipFill>
          <a:blip r:embed="rId2"/>
          <a:stretch>
            <a:fillRect/>
          </a:stretch>
        </p:blipFill>
        <p:spPr>
          <a:xfrm>
            <a:off x="317657" y="1518971"/>
            <a:ext cx="11631648" cy="3820058"/>
          </a:xfrm>
          <a:prstGeom prst="rect">
            <a:avLst/>
          </a:prstGeom>
        </p:spPr>
      </p:pic>
    </p:spTree>
    <p:extLst>
      <p:ext uri="{BB962C8B-B14F-4D97-AF65-F5344CB8AC3E}">
        <p14:creationId xmlns:p14="http://schemas.microsoft.com/office/powerpoint/2010/main" val="17081779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C" dirty="0"/>
              <a:t>Detalle de incidencias</a:t>
            </a:r>
          </a:p>
        </p:txBody>
      </p:sp>
      <p:sp>
        <p:nvSpPr>
          <p:cNvPr id="4" name="3 Marcador de texto"/>
          <p:cNvSpPr>
            <a:spLocks noGrp="1"/>
          </p:cNvSpPr>
          <p:nvPr>
            <p:ph type="body" sz="quarter" idx="10"/>
          </p:nvPr>
        </p:nvSpPr>
        <p:spPr/>
        <p:txBody>
          <a:bodyPr/>
          <a:lstStyle/>
          <a:p>
            <a:endParaRPr lang="es-EC"/>
          </a:p>
        </p:txBody>
      </p:sp>
      <p:sp>
        <p:nvSpPr>
          <p:cNvPr id="5" name="4 Marcador de texto"/>
          <p:cNvSpPr>
            <a:spLocks noGrp="1"/>
          </p:cNvSpPr>
          <p:nvPr>
            <p:ph type="body" sz="quarter" idx="11"/>
          </p:nvPr>
        </p:nvSpPr>
        <p:spPr/>
        <p:txBody>
          <a:bodyPr/>
          <a:lstStyle/>
          <a:p>
            <a:endParaRPr lang="es-EC"/>
          </a:p>
        </p:txBody>
      </p:sp>
      <p:sp>
        <p:nvSpPr>
          <p:cNvPr id="6" name="5 Marcador de contenido"/>
          <p:cNvSpPr>
            <a:spLocks noGrp="1"/>
          </p:cNvSpPr>
          <p:nvPr>
            <p:ph sz="quarter" idx="12"/>
          </p:nvPr>
        </p:nvSpPr>
        <p:spPr/>
        <p:txBody>
          <a:bodyPr>
            <a:normAutofit fontScale="92500" lnSpcReduction="20000"/>
          </a:bodyPr>
          <a:lstStyle/>
          <a:p>
            <a:r>
              <a:rPr lang="es-EC" sz="1800" b="1" dirty="0"/>
              <a:t>Corte al 23 de Octubre del 2020</a:t>
            </a:r>
          </a:p>
        </p:txBody>
      </p:sp>
      <p:sp>
        <p:nvSpPr>
          <p:cNvPr id="8" name="7 CuadroTexto"/>
          <p:cNvSpPr txBox="1"/>
          <p:nvPr/>
        </p:nvSpPr>
        <p:spPr>
          <a:xfrm>
            <a:off x="1360171" y="4663440"/>
            <a:ext cx="9315450" cy="276999"/>
          </a:xfrm>
          <a:prstGeom prst="rect">
            <a:avLst/>
          </a:prstGeom>
          <a:noFill/>
        </p:spPr>
        <p:txBody>
          <a:bodyPr wrap="square" rtlCol="0">
            <a:spAutoFit/>
          </a:bodyPr>
          <a:lstStyle/>
          <a:p>
            <a:pPr marL="171450" indent="-171450" algn="just">
              <a:buFont typeface="Arial" panose="020B0604020202020204" pitchFamily="34" charset="0"/>
              <a:buChar char="•"/>
            </a:pPr>
            <a:r>
              <a:rPr lang="es-EC" sz="1200" dirty="0"/>
              <a:t>En la semana 15 no se registró incidentes.</a:t>
            </a:r>
          </a:p>
        </p:txBody>
      </p:sp>
      <p:pic>
        <p:nvPicPr>
          <p:cNvPr id="9" name="Imagen 8">
            <a:extLst>
              <a:ext uri="{FF2B5EF4-FFF2-40B4-BE49-F238E27FC236}">
                <a16:creationId xmlns:a16="http://schemas.microsoft.com/office/drawing/2014/main" id="{144177AD-A441-4565-B8D6-D50BFABB0293}"/>
              </a:ext>
            </a:extLst>
          </p:cNvPr>
          <p:cNvPicPr>
            <a:picLocks noChangeAspect="1"/>
          </p:cNvPicPr>
          <p:nvPr/>
        </p:nvPicPr>
        <p:blipFill>
          <a:blip r:embed="rId2"/>
          <a:stretch>
            <a:fillRect/>
          </a:stretch>
        </p:blipFill>
        <p:spPr>
          <a:xfrm>
            <a:off x="294465" y="1795951"/>
            <a:ext cx="11603069" cy="2743583"/>
          </a:xfrm>
          <a:prstGeom prst="rect">
            <a:avLst/>
          </a:prstGeom>
        </p:spPr>
      </p:pic>
    </p:spTree>
    <p:extLst>
      <p:ext uri="{BB962C8B-B14F-4D97-AF65-F5344CB8AC3E}">
        <p14:creationId xmlns:p14="http://schemas.microsoft.com/office/powerpoint/2010/main" val="396187035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es-ES_tradnl" dirty="0"/>
              <a:t>ADMINISTRATIVO FINANCIERO</a:t>
            </a:r>
            <a:br>
              <a:rPr lang="es-ES_tradnl" dirty="0"/>
            </a:br>
            <a:r>
              <a:rPr lang="es-ES_tradnl" sz="1000" dirty="0"/>
              <a:t> </a:t>
            </a:r>
            <a:br>
              <a:rPr lang="es-ES_tradnl" dirty="0"/>
            </a:br>
            <a:r>
              <a:rPr lang="es-ES_tradnl" sz="2000" dirty="0"/>
              <a:t>Corte 16 de octubre</a:t>
            </a:r>
            <a:endParaRPr lang="es-ES_tradnl" dirty="0"/>
          </a:p>
        </p:txBody>
      </p:sp>
      <p:sp>
        <p:nvSpPr>
          <p:cNvPr id="4" name="Marcador de texto 3"/>
          <p:cNvSpPr>
            <a:spLocks noGrp="1"/>
          </p:cNvSpPr>
          <p:nvPr>
            <p:ph type="body" sz="quarter" idx="11"/>
          </p:nvPr>
        </p:nvSpPr>
        <p:spPr/>
        <p:txBody>
          <a:bodyPr/>
          <a:lstStyle/>
          <a:p>
            <a:endParaRPr lang="es-ES_tradnl" dirty="0"/>
          </a:p>
        </p:txBody>
      </p:sp>
      <p:sp>
        <p:nvSpPr>
          <p:cNvPr id="6" name="Marcador de texto 4"/>
          <p:cNvSpPr>
            <a:spLocks noGrp="1"/>
          </p:cNvSpPr>
          <p:nvPr>
            <p:ph type="body" sz="quarter" idx="12"/>
          </p:nvPr>
        </p:nvSpPr>
        <p:spPr/>
        <p:txBody>
          <a:bodyPr/>
          <a:lstStyle/>
          <a:p>
            <a:r>
              <a:rPr lang="es-ES_tradnl" dirty="0"/>
              <a:t>ENESEM 2019</a:t>
            </a:r>
          </a:p>
        </p:txBody>
      </p:sp>
    </p:spTree>
    <p:extLst>
      <p:ext uri="{BB962C8B-B14F-4D97-AF65-F5344CB8AC3E}">
        <p14:creationId xmlns:p14="http://schemas.microsoft.com/office/powerpoint/2010/main" val="32151089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texto"/>
          <p:cNvSpPr>
            <a:spLocks noGrp="1"/>
          </p:cNvSpPr>
          <p:nvPr>
            <p:ph type="body" sz="quarter" idx="13"/>
          </p:nvPr>
        </p:nvSpPr>
        <p:spPr/>
        <p:txBody>
          <a:bodyPr/>
          <a:lstStyle/>
          <a:p>
            <a:endParaRPr lang="es-EC" dirty="0"/>
          </a:p>
        </p:txBody>
      </p:sp>
      <p:sp>
        <p:nvSpPr>
          <p:cNvPr id="3" name="2 Marcador de texto"/>
          <p:cNvSpPr>
            <a:spLocks noGrp="1"/>
          </p:cNvSpPr>
          <p:nvPr>
            <p:ph type="body" sz="quarter" idx="14"/>
          </p:nvPr>
        </p:nvSpPr>
        <p:spPr/>
        <p:txBody>
          <a:bodyPr/>
          <a:lstStyle/>
          <a:p>
            <a:endParaRPr lang="es-EC" dirty="0"/>
          </a:p>
        </p:txBody>
      </p:sp>
      <p:sp>
        <p:nvSpPr>
          <p:cNvPr id="13" name="12 Rectángulo"/>
          <p:cNvSpPr/>
          <p:nvPr/>
        </p:nvSpPr>
        <p:spPr>
          <a:xfrm>
            <a:off x="461311" y="218330"/>
            <a:ext cx="5968301" cy="523220"/>
          </a:xfrm>
          <a:prstGeom prst="rect">
            <a:avLst/>
          </a:prstGeom>
        </p:spPr>
        <p:txBody>
          <a:bodyPr wrap="none">
            <a:spAutoFit/>
          </a:bodyPr>
          <a:lstStyle/>
          <a:p>
            <a:r>
              <a:rPr lang="es-ES_tradnl" sz="2800" b="1" dirty="0">
                <a:solidFill>
                  <a:schemeClr val="accent5">
                    <a:lumMod val="75000"/>
                  </a:schemeClr>
                </a:solidFill>
              </a:rPr>
              <a:t>Indicadores de calidad Nacional</a:t>
            </a:r>
            <a:endParaRPr lang="es-EC" sz="2800" b="1" dirty="0">
              <a:solidFill>
                <a:schemeClr val="accent5">
                  <a:lumMod val="75000"/>
                </a:schemeClr>
              </a:solidFill>
            </a:endParaRPr>
          </a:p>
        </p:txBody>
      </p:sp>
      <p:sp>
        <p:nvSpPr>
          <p:cNvPr id="14" name="Rectángulo 14"/>
          <p:cNvSpPr/>
          <p:nvPr/>
        </p:nvSpPr>
        <p:spPr>
          <a:xfrm>
            <a:off x="704773" y="1284819"/>
            <a:ext cx="9718431" cy="353586"/>
          </a:xfrm>
          <a:prstGeom prst="roundRect">
            <a:avLst/>
          </a:prstGeom>
          <a:solidFill>
            <a:schemeClr val="accent4">
              <a:lumMod val="40000"/>
              <a:lumOff val="60000"/>
            </a:schemeClr>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b="1" dirty="0"/>
              <a:t>Composición de las dimensiones de calidad por fase del Modelo de Producción Estadística </a:t>
            </a:r>
            <a:endParaRPr lang="es-ES" sz="1600" b="1" dirty="0"/>
          </a:p>
        </p:txBody>
      </p:sp>
      <p:graphicFrame>
        <p:nvGraphicFramePr>
          <p:cNvPr id="7" name="Objeto 6">
            <a:extLst>
              <a:ext uri="{FF2B5EF4-FFF2-40B4-BE49-F238E27FC236}">
                <a16:creationId xmlns:a16="http://schemas.microsoft.com/office/drawing/2014/main" id="{C16E1E78-3548-4044-B6EC-A202B36EB94E}"/>
              </a:ext>
            </a:extLst>
          </p:cNvPr>
          <p:cNvGraphicFramePr>
            <a:graphicFrameLocks noChangeAspect="1"/>
          </p:cNvGraphicFramePr>
          <p:nvPr>
            <p:extLst>
              <p:ext uri="{D42A27DB-BD31-4B8C-83A1-F6EECF244321}">
                <p14:modId xmlns:p14="http://schemas.microsoft.com/office/powerpoint/2010/main" val="3089617001"/>
              </p:ext>
            </p:extLst>
          </p:nvPr>
        </p:nvGraphicFramePr>
        <p:xfrm>
          <a:off x="816746" y="2404158"/>
          <a:ext cx="10151725" cy="2752078"/>
        </p:xfrm>
        <a:graphic>
          <a:graphicData uri="http://schemas.openxmlformats.org/presentationml/2006/ole">
            <mc:AlternateContent xmlns:mc="http://schemas.openxmlformats.org/markup-compatibility/2006">
              <mc:Choice xmlns:v="urn:schemas-microsoft-com:vml" Requires="v">
                <p:oleObj spid="_x0000_s139538" name="Worksheet" r:id="rId3" imgW="8717422" imgH="1821172" progId="Excel.Sheet.12">
                  <p:link updateAutomatic="1"/>
                </p:oleObj>
              </mc:Choice>
              <mc:Fallback>
                <p:oleObj name="Worksheet" r:id="rId3" imgW="8717422" imgH="1821172" progId="Excel.Sheet.12">
                  <p:link updateAutomatic="1"/>
                  <p:pic>
                    <p:nvPicPr>
                      <p:cNvPr id="4" name="Objeto 3">
                        <a:extLst>
                          <a:ext uri="{FF2B5EF4-FFF2-40B4-BE49-F238E27FC236}">
                            <a16:creationId xmlns:a16="http://schemas.microsoft.com/office/drawing/2014/main" id="{C16E1E78-3548-4044-B6EC-A202B36EB94E}"/>
                          </a:ext>
                        </a:extLst>
                      </p:cNvPr>
                      <p:cNvPicPr/>
                      <p:nvPr/>
                    </p:nvPicPr>
                    <p:blipFill>
                      <a:blip r:embed="rId4"/>
                      <a:stretch>
                        <a:fillRect/>
                      </a:stretch>
                    </p:blipFill>
                    <p:spPr>
                      <a:xfrm>
                        <a:off x="816746" y="2404158"/>
                        <a:ext cx="10151725" cy="2752078"/>
                      </a:xfrm>
                      <a:prstGeom prst="rect">
                        <a:avLst/>
                      </a:prstGeom>
                    </p:spPr>
                  </p:pic>
                </p:oleObj>
              </mc:Fallback>
            </mc:AlternateContent>
          </a:graphicData>
        </a:graphic>
      </p:graphicFrame>
    </p:spTree>
    <p:extLst>
      <p:ext uri="{BB962C8B-B14F-4D97-AF65-F5344CB8AC3E}">
        <p14:creationId xmlns:p14="http://schemas.microsoft.com/office/powerpoint/2010/main" val="24093926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23695" y="511397"/>
            <a:ext cx="8570266" cy="414116"/>
          </a:xfrm>
        </p:spPr>
        <p:txBody>
          <a:bodyPr/>
          <a:lstStyle/>
          <a:p>
            <a:r>
              <a:rPr lang="es-EC" sz="2800" dirty="0"/>
              <a:t>Administrativo financiero</a:t>
            </a:r>
          </a:p>
        </p:txBody>
      </p:sp>
      <p:sp>
        <p:nvSpPr>
          <p:cNvPr id="4" name="3 Marcador de texto"/>
          <p:cNvSpPr>
            <a:spLocks noGrp="1"/>
          </p:cNvSpPr>
          <p:nvPr>
            <p:ph type="body" sz="quarter" idx="10"/>
          </p:nvPr>
        </p:nvSpPr>
        <p:spPr/>
        <p:txBody>
          <a:bodyPr/>
          <a:lstStyle/>
          <a:p>
            <a:endParaRPr lang="es-EC" dirty="0"/>
          </a:p>
        </p:txBody>
      </p:sp>
      <p:sp>
        <p:nvSpPr>
          <p:cNvPr id="5" name="4 Marcador de texto"/>
          <p:cNvSpPr>
            <a:spLocks noGrp="1"/>
          </p:cNvSpPr>
          <p:nvPr>
            <p:ph type="body" sz="quarter" idx="11"/>
          </p:nvPr>
        </p:nvSpPr>
        <p:spPr>
          <a:xfrm>
            <a:off x="6618897" y="6356486"/>
            <a:ext cx="4750127" cy="284984"/>
          </a:xfrm>
        </p:spPr>
        <p:txBody>
          <a:bodyPr/>
          <a:lstStyle/>
          <a:p>
            <a:r>
              <a:rPr lang="es-EC" dirty="0"/>
              <a:t>ENESEM- 2019</a:t>
            </a:r>
          </a:p>
        </p:txBody>
      </p:sp>
      <p:graphicFrame>
        <p:nvGraphicFramePr>
          <p:cNvPr id="6" name="Objeto 5"/>
          <p:cNvGraphicFramePr>
            <a:graphicFrameLocks noChangeAspect="1"/>
          </p:cNvGraphicFramePr>
          <p:nvPr>
            <p:extLst>
              <p:ext uri="{D42A27DB-BD31-4B8C-83A1-F6EECF244321}">
                <p14:modId xmlns:p14="http://schemas.microsoft.com/office/powerpoint/2010/main" val="2322188562"/>
              </p:ext>
            </p:extLst>
          </p:nvPr>
        </p:nvGraphicFramePr>
        <p:xfrm>
          <a:off x="1011238" y="903636"/>
          <a:ext cx="9740845" cy="5474727"/>
        </p:xfrm>
        <a:graphic>
          <a:graphicData uri="http://schemas.openxmlformats.org/presentationml/2006/ole">
            <mc:AlternateContent xmlns:mc="http://schemas.openxmlformats.org/markup-compatibility/2006">
              <mc:Choice xmlns:v="urn:schemas-microsoft-com:vml" Requires="v">
                <p:oleObj spid="_x0000_s157773" name="Hoja de cálculo" r:id="rId3" imgW="20336048" imgH="11963438" progId="Excel.Sheet.12">
                  <p:link updateAutomatic="1"/>
                </p:oleObj>
              </mc:Choice>
              <mc:Fallback>
                <p:oleObj name="Hoja de cálculo" r:id="rId3" imgW="20336048" imgH="11963438" progId="Excel.Sheet.12">
                  <p:link updateAutomatic="1"/>
                  <p:pic>
                    <p:nvPicPr>
                      <p:cNvPr id="0" name=""/>
                      <p:cNvPicPr/>
                      <p:nvPr/>
                    </p:nvPicPr>
                    <p:blipFill>
                      <a:blip r:embed="rId4"/>
                      <a:stretch>
                        <a:fillRect/>
                      </a:stretch>
                    </p:blipFill>
                    <p:spPr>
                      <a:xfrm>
                        <a:off x="1011238" y="903636"/>
                        <a:ext cx="9740845" cy="5474727"/>
                      </a:xfrm>
                      <a:prstGeom prst="rect">
                        <a:avLst/>
                      </a:prstGeom>
                    </p:spPr>
                  </p:pic>
                </p:oleObj>
              </mc:Fallback>
            </mc:AlternateContent>
          </a:graphicData>
        </a:graphic>
      </p:graphicFrame>
    </p:spTree>
    <p:extLst>
      <p:ext uri="{BB962C8B-B14F-4D97-AF65-F5344CB8AC3E}">
        <p14:creationId xmlns:p14="http://schemas.microsoft.com/office/powerpoint/2010/main" val="34328141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z="2800" dirty="0"/>
              <a:t>Indicadores de calidad</a:t>
            </a:r>
          </a:p>
        </p:txBody>
      </p:sp>
      <p:sp>
        <p:nvSpPr>
          <p:cNvPr id="6" name="Marcador de contenido 5"/>
          <p:cNvSpPr>
            <a:spLocks noGrp="1"/>
          </p:cNvSpPr>
          <p:nvPr>
            <p:ph sz="quarter" idx="12"/>
          </p:nvPr>
        </p:nvSpPr>
        <p:spPr>
          <a:xfrm>
            <a:off x="423695" y="1103946"/>
            <a:ext cx="8570266" cy="288305"/>
          </a:xfrm>
        </p:spPr>
        <p:txBody>
          <a:bodyPr>
            <a:normAutofit fontScale="92500" lnSpcReduction="20000"/>
          </a:bodyPr>
          <a:lstStyle/>
          <a:p>
            <a:r>
              <a:rPr lang="es-ES_tradnl" b="1" dirty="0"/>
              <a:t>Generalidades: ENESEM</a:t>
            </a:r>
          </a:p>
        </p:txBody>
      </p:sp>
      <p:sp>
        <p:nvSpPr>
          <p:cNvPr id="8" name="7 CuadroTexto"/>
          <p:cNvSpPr txBox="1"/>
          <p:nvPr/>
        </p:nvSpPr>
        <p:spPr>
          <a:xfrm>
            <a:off x="4787057" y="2135466"/>
            <a:ext cx="1908000" cy="374571"/>
          </a:xfrm>
          <a:prstGeom prst="roundRect">
            <a:avLst/>
          </a:prstGeom>
          <a:solidFill>
            <a:srgbClr val="FFF2CC"/>
          </a:solidFill>
          <a:ln>
            <a:solidFill>
              <a:srgbClr val="FFCC99"/>
            </a:solidFill>
          </a:ln>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s-EC" sz="1600" b="1" dirty="0"/>
              <a:t>Publicación</a:t>
            </a:r>
          </a:p>
        </p:txBody>
      </p:sp>
      <p:sp>
        <p:nvSpPr>
          <p:cNvPr id="9" name="8 CuadroTexto"/>
          <p:cNvSpPr txBox="1"/>
          <p:nvPr/>
        </p:nvSpPr>
        <p:spPr>
          <a:xfrm>
            <a:off x="6907723" y="2135465"/>
            <a:ext cx="1908000" cy="374571"/>
          </a:xfrm>
          <a:prstGeom prst="roundRect">
            <a:avLst/>
          </a:prstGeom>
          <a:solidFill>
            <a:srgbClr val="FFF2CC"/>
          </a:solidFill>
          <a:ln>
            <a:solidFill>
              <a:srgbClr val="FFCC99"/>
            </a:solidFill>
          </a:ln>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s-EC" sz="1600" b="1" dirty="0"/>
              <a:t>Control interno</a:t>
            </a:r>
          </a:p>
        </p:txBody>
      </p:sp>
      <p:sp>
        <p:nvSpPr>
          <p:cNvPr id="16" name="CuadroTexto 8"/>
          <p:cNvSpPr txBox="1"/>
          <p:nvPr/>
        </p:nvSpPr>
        <p:spPr>
          <a:xfrm>
            <a:off x="246984" y="1759699"/>
            <a:ext cx="4281658" cy="720000"/>
          </a:xfrm>
          <a:prstGeom prst="roundRect">
            <a:avLst/>
          </a:prstGeom>
          <a:solidFill>
            <a:srgbClr val="FFF2CC"/>
          </a:solidFill>
          <a:ln>
            <a:solidFill>
              <a:srgbClr val="FFCC99"/>
            </a:solidFill>
          </a:ln>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endParaRPr lang="es-EC" sz="900" b="1" dirty="0"/>
          </a:p>
          <a:p>
            <a:pPr algn="ctr"/>
            <a:r>
              <a:rPr lang="es-EC" sz="1600" b="1" dirty="0"/>
              <a:t>Dimensiones de calidad</a:t>
            </a:r>
          </a:p>
          <a:p>
            <a:pPr algn="ctr"/>
            <a:endParaRPr lang="es-ES" sz="1050" b="1" dirty="0"/>
          </a:p>
        </p:txBody>
      </p:sp>
      <p:sp>
        <p:nvSpPr>
          <p:cNvPr id="41" name="Rectángulo 14"/>
          <p:cNvSpPr/>
          <p:nvPr/>
        </p:nvSpPr>
        <p:spPr>
          <a:xfrm>
            <a:off x="6857337" y="4555271"/>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endParaRPr lang="es-ES" sz="1600" dirty="0"/>
          </a:p>
          <a:p>
            <a:pPr algn="ctr"/>
            <a:r>
              <a:rPr lang="es-ES" sz="1600" dirty="0"/>
              <a:t>19</a:t>
            </a:r>
          </a:p>
          <a:p>
            <a:pPr algn="ctr"/>
            <a:endParaRPr lang="es-ES" sz="1600" dirty="0"/>
          </a:p>
        </p:txBody>
      </p:sp>
      <p:sp>
        <p:nvSpPr>
          <p:cNvPr id="52" name="Rectángulo 13"/>
          <p:cNvSpPr/>
          <p:nvPr/>
        </p:nvSpPr>
        <p:spPr>
          <a:xfrm>
            <a:off x="4787058" y="4497984"/>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a:t>
            </a:r>
          </a:p>
        </p:txBody>
      </p:sp>
      <p:sp>
        <p:nvSpPr>
          <p:cNvPr id="53" name="Rectángulo 14"/>
          <p:cNvSpPr/>
          <p:nvPr/>
        </p:nvSpPr>
        <p:spPr>
          <a:xfrm>
            <a:off x="4787059" y="4990209"/>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a:t>
            </a:r>
          </a:p>
        </p:txBody>
      </p:sp>
      <p:sp>
        <p:nvSpPr>
          <p:cNvPr id="55" name="54 CuadroTexto"/>
          <p:cNvSpPr txBox="1"/>
          <p:nvPr/>
        </p:nvSpPr>
        <p:spPr>
          <a:xfrm>
            <a:off x="4787058" y="1741544"/>
            <a:ext cx="4028666" cy="360000"/>
          </a:xfrm>
          <a:prstGeom prst="roundRect">
            <a:avLst/>
          </a:prstGeom>
          <a:solidFill>
            <a:srgbClr val="FFF2CC"/>
          </a:solidFill>
          <a:ln>
            <a:solidFill>
              <a:srgbClr val="FFCC99"/>
            </a:solidFill>
          </a:ln>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s-EC" sz="1600" b="1" dirty="0"/>
              <a:t>Número de indicadores</a:t>
            </a:r>
          </a:p>
        </p:txBody>
      </p:sp>
      <p:sp>
        <p:nvSpPr>
          <p:cNvPr id="56" name="Rectángulo 9"/>
          <p:cNvSpPr/>
          <p:nvPr/>
        </p:nvSpPr>
        <p:spPr>
          <a:xfrm>
            <a:off x="266035" y="5032877"/>
            <a:ext cx="4281658" cy="396000"/>
          </a:xfrm>
          <a:prstGeom prst="roundRect">
            <a:avLst/>
          </a:prstGeom>
          <a:solidFill>
            <a:schemeClr val="bg1">
              <a:lumMod val="85000"/>
            </a:schemeClr>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Total</a:t>
            </a:r>
          </a:p>
        </p:txBody>
      </p:sp>
      <p:sp>
        <p:nvSpPr>
          <p:cNvPr id="57" name="Rectángulo 14"/>
          <p:cNvSpPr/>
          <p:nvPr/>
        </p:nvSpPr>
        <p:spPr>
          <a:xfrm>
            <a:off x="6892149" y="5032877"/>
            <a:ext cx="1908000" cy="396000"/>
          </a:xfrm>
          <a:prstGeom prst="roundRect">
            <a:avLst/>
          </a:prstGeom>
          <a:solidFill>
            <a:schemeClr val="bg1">
              <a:lumMod val="85000"/>
            </a:schemeClr>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63</a:t>
            </a:r>
          </a:p>
        </p:txBody>
      </p:sp>
      <p:sp>
        <p:nvSpPr>
          <p:cNvPr id="58" name="Rectángulo 14"/>
          <p:cNvSpPr/>
          <p:nvPr/>
        </p:nvSpPr>
        <p:spPr>
          <a:xfrm>
            <a:off x="4787057" y="4993407"/>
            <a:ext cx="1908000" cy="396000"/>
          </a:xfrm>
          <a:prstGeom prst="roundRect">
            <a:avLst/>
          </a:prstGeom>
          <a:solidFill>
            <a:schemeClr val="bg1">
              <a:lumMod val="85000"/>
            </a:schemeClr>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2</a:t>
            </a:r>
          </a:p>
        </p:txBody>
      </p:sp>
      <p:cxnSp>
        <p:nvCxnSpPr>
          <p:cNvPr id="60" name="59 Conector recto"/>
          <p:cNvCxnSpPr/>
          <p:nvPr/>
        </p:nvCxnSpPr>
        <p:spPr>
          <a:xfrm>
            <a:off x="8962429" y="1741544"/>
            <a:ext cx="0" cy="4119242"/>
          </a:xfrm>
          <a:prstGeom prst="line">
            <a:avLst/>
          </a:prstGeom>
          <a:ln w="28575">
            <a:prstDash val="dash"/>
          </a:ln>
        </p:spPr>
        <p:style>
          <a:lnRef idx="1">
            <a:schemeClr val="accent1"/>
          </a:lnRef>
          <a:fillRef idx="0">
            <a:schemeClr val="accent1"/>
          </a:fillRef>
          <a:effectRef idx="0">
            <a:schemeClr val="accent1"/>
          </a:effectRef>
          <a:fontRef idx="minor">
            <a:schemeClr val="tx1"/>
          </a:fontRef>
        </p:style>
      </p:cxnSp>
      <p:sp>
        <p:nvSpPr>
          <p:cNvPr id="62" name="CuadroTexto 8"/>
          <p:cNvSpPr txBox="1"/>
          <p:nvPr/>
        </p:nvSpPr>
        <p:spPr>
          <a:xfrm>
            <a:off x="9128234" y="1759699"/>
            <a:ext cx="2805305" cy="706576"/>
          </a:xfrm>
          <a:prstGeom prst="roundRect">
            <a:avLst/>
          </a:prstGeom>
          <a:solidFill>
            <a:srgbClr val="FFF2CC"/>
          </a:solidFill>
          <a:ln>
            <a:solidFill>
              <a:srgbClr val="FFCC99"/>
            </a:solidFill>
          </a:ln>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endParaRPr lang="es-EC" sz="900" b="1" dirty="0"/>
          </a:p>
          <a:p>
            <a:pPr algn="ctr"/>
            <a:r>
              <a:rPr lang="es-EC" sz="1600" b="1" dirty="0"/>
              <a:t>Indicadores por fuente</a:t>
            </a:r>
          </a:p>
          <a:p>
            <a:pPr algn="ctr"/>
            <a:endParaRPr lang="es-ES" sz="1050" b="1" dirty="0"/>
          </a:p>
        </p:txBody>
      </p:sp>
      <p:sp>
        <p:nvSpPr>
          <p:cNvPr id="63" name="Rectángulo 9"/>
          <p:cNvSpPr/>
          <p:nvPr/>
        </p:nvSpPr>
        <p:spPr>
          <a:xfrm>
            <a:off x="11233326" y="3055691"/>
            <a:ext cx="700213" cy="484198"/>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19</a:t>
            </a:r>
          </a:p>
        </p:txBody>
      </p:sp>
      <p:sp>
        <p:nvSpPr>
          <p:cNvPr id="64" name="Rectángulo 9"/>
          <p:cNvSpPr/>
          <p:nvPr/>
        </p:nvSpPr>
        <p:spPr>
          <a:xfrm>
            <a:off x="11233328" y="2584080"/>
            <a:ext cx="700211"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46</a:t>
            </a:r>
          </a:p>
        </p:txBody>
      </p:sp>
      <p:sp>
        <p:nvSpPr>
          <p:cNvPr id="65" name="Rectángulo 9"/>
          <p:cNvSpPr/>
          <p:nvPr/>
        </p:nvSpPr>
        <p:spPr>
          <a:xfrm>
            <a:off x="9128234" y="3055691"/>
            <a:ext cx="1908000" cy="484198"/>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Coordinaciones Zonales</a:t>
            </a:r>
          </a:p>
        </p:txBody>
      </p:sp>
      <p:sp>
        <p:nvSpPr>
          <p:cNvPr id="66" name="Rectángulo 9"/>
          <p:cNvSpPr/>
          <p:nvPr/>
        </p:nvSpPr>
        <p:spPr>
          <a:xfrm>
            <a:off x="9128236" y="2584080"/>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Planta Central</a:t>
            </a:r>
          </a:p>
        </p:txBody>
      </p:sp>
      <p:sp>
        <p:nvSpPr>
          <p:cNvPr id="67" name="Rectángulo 9"/>
          <p:cNvSpPr/>
          <p:nvPr/>
        </p:nvSpPr>
        <p:spPr>
          <a:xfrm>
            <a:off x="11233326" y="3628988"/>
            <a:ext cx="700213" cy="396000"/>
          </a:xfrm>
          <a:prstGeom prst="roundRect">
            <a:avLst/>
          </a:prstGeom>
          <a:solidFill>
            <a:schemeClr val="bg1">
              <a:lumMod val="85000"/>
            </a:schemeClr>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65</a:t>
            </a:r>
          </a:p>
        </p:txBody>
      </p:sp>
      <p:sp>
        <p:nvSpPr>
          <p:cNvPr id="68" name="Rectángulo 9"/>
          <p:cNvSpPr/>
          <p:nvPr/>
        </p:nvSpPr>
        <p:spPr>
          <a:xfrm>
            <a:off x="9128234" y="3628988"/>
            <a:ext cx="1908000" cy="396000"/>
          </a:xfrm>
          <a:prstGeom prst="roundRect">
            <a:avLst/>
          </a:prstGeom>
          <a:solidFill>
            <a:schemeClr val="bg1">
              <a:lumMod val="85000"/>
            </a:schemeClr>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Total</a:t>
            </a:r>
          </a:p>
        </p:txBody>
      </p:sp>
      <p:sp>
        <p:nvSpPr>
          <p:cNvPr id="7" name="6 Marcador de texto"/>
          <p:cNvSpPr>
            <a:spLocks noGrp="1"/>
          </p:cNvSpPr>
          <p:nvPr>
            <p:ph type="body" sz="quarter" idx="10"/>
          </p:nvPr>
        </p:nvSpPr>
        <p:spPr/>
        <p:txBody>
          <a:bodyPr/>
          <a:lstStyle/>
          <a:p>
            <a:endParaRPr lang="es-EC" dirty="0"/>
          </a:p>
        </p:txBody>
      </p:sp>
      <p:sp>
        <p:nvSpPr>
          <p:cNvPr id="43" name="6 Marcador de texto"/>
          <p:cNvSpPr>
            <a:spLocks noGrp="1"/>
          </p:cNvSpPr>
          <p:nvPr>
            <p:ph type="body" sz="quarter" idx="11"/>
          </p:nvPr>
        </p:nvSpPr>
        <p:spPr/>
        <p:txBody>
          <a:bodyPr/>
          <a:lstStyle/>
          <a:p>
            <a:r>
              <a:rPr lang="es-EC" dirty="0"/>
              <a:t>ENESEM- 2019</a:t>
            </a:r>
          </a:p>
        </p:txBody>
      </p:sp>
      <p:sp>
        <p:nvSpPr>
          <p:cNvPr id="44" name="Rectángulo 11"/>
          <p:cNvSpPr/>
          <p:nvPr/>
        </p:nvSpPr>
        <p:spPr>
          <a:xfrm>
            <a:off x="266035" y="3085898"/>
            <a:ext cx="4281658"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Precisión y confiabilidad</a:t>
            </a:r>
            <a:endParaRPr lang="es-ES" sz="1600" dirty="0"/>
          </a:p>
        </p:txBody>
      </p:sp>
      <p:sp>
        <p:nvSpPr>
          <p:cNvPr id="45" name="Rectángulo 12"/>
          <p:cNvSpPr/>
          <p:nvPr/>
        </p:nvSpPr>
        <p:spPr>
          <a:xfrm>
            <a:off x="266035" y="2608016"/>
            <a:ext cx="4281658"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Oportunidad y puntualidad</a:t>
            </a:r>
            <a:endParaRPr lang="es-ES" sz="1600" dirty="0"/>
          </a:p>
        </p:txBody>
      </p:sp>
      <p:sp>
        <p:nvSpPr>
          <p:cNvPr id="46" name="Rectángulo 13"/>
          <p:cNvSpPr/>
          <p:nvPr/>
        </p:nvSpPr>
        <p:spPr>
          <a:xfrm>
            <a:off x="266035" y="3568748"/>
            <a:ext cx="4281658"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Coherencia y comparabilidad</a:t>
            </a:r>
            <a:endParaRPr lang="es-ES" sz="1600" dirty="0"/>
          </a:p>
        </p:txBody>
      </p:sp>
      <p:sp>
        <p:nvSpPr>
          <p:cNvPr id="47" name="Rectángulo 14"/>
          <p:cNvSpPr/>
          <p:nvPr/>
        </p:nvSpPr>
        <p:spPr>
          <a:xfrm>
            <a:off x="266035" y="4049490"/>
            <a:ext cx="4281658"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Accesibilidad y claridad</a:t>
            </a:r>
            <a:endParaRPr lang="es-ES" sz="1600" dirty="0"/>
          </a:p>
        </p:txBody>
      </p:sp>
      <p:sp>
        <p:nvSpPr>
          <p:cNvPr id="48" name="Rectángulo 9"/>
          <p:cNvSpPr/>
          <p:nvPr/>
        </p:nvSpPr>
        <p:spPr>
          <a:xfrm>
            <a:off x="246983" y="4541715"/>
            <a:ext cx="4281658"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Procedimientos estadísticos adecuados</a:t>
            </a:r>
          </a:p>
        </p:txBody>
      </p:sp>
      <p:sp>
        <p:nvSpPr>
          <p:cNvPr id="59" name="Rectángulo 9"/>
          <p:cNvSpPr/>
          <p:nvPr/>
        </p:nvSpPr>
        <p:spPr>
          <a:xfrm>
            <a:off x="6892149" y="2622963"/>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27</a:t>
            </a:r>
          </a:p>
        </p:txBody>
      </p:sp>
      <p:sp>
        <p:nvSpPr>
          <p:cNvPr id="61" name="Rectángulo 11"/>
          <p:cNvSpPr/>
          <p:nvPr/>
        </p:nvSpPr>
        <p:spPr>
          <a:xfrm>
            <a:off x="6892151" y="3107161"/>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13</a:t>
            </a:r>
          </a:p>
        </p:txBody>
      </p:sp>
      <p:sp>
        <p:nvSpPr>
          <p:cNvPr id="69" name="Rectángulo 12"/>
          <p:cNvSpPr/>
          <p:nvPr/>
        </p:nvSpPr>
        <p:spPr>
          <a:xfrm>
            <a:off x="6892151" y="3584514"/>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1</a:t>
            </a:r>
          </a:p>
        </p:txBody>
      </p:sp>
      <p:sp>
        <p:nvSpPr>
          <p:cNvPr id="70" name="Rectángulo 13"/>
          <p:cNvSpPr/>
          <p:nvPr/>
        </p:nvSpPr>
        <p:spPr>
          <a:xfrm>
            <a:off x="6892150" y="4065256"/>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3</a:t>
            </a:r>
          </a:p>
        </p:txBody>
      </p:sp>
      <p:sp>
        <p:nvSpPr>
          <p:cNvPr id="71" name="Rectángulo 9"/>
          <p:cNvSpPr/>
          <p:nvPr/>
        </p:nvSpPr>
        <p:spPr>
          <a:xfrm>
            <a:off x="4787057" y="2622963"/>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2</a:t>
            </a:r>
          </a:p>
        </p:txBody>
      </p:sp>
      <p:sp>
        <p:nvSpPr>
          <p:cNvPr id="72" name="Rectángulo 11"/>
          <p:cNvSpPr/>
          <p:nvPr/>
        </p:nvSpPr>
        <p:spPr>
          <a:xfrm>
            <a:off x="4787059" y="3093513"/>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a:t>
            </a:r>
          </a:p>
        </p:txBody>
      </p:sp>
      <p:sp>
        <p:nvSpPr>
          <p:cNvPr id="73" name="Rectángulo 12"/>
          <p:cNvSpPr/>
          <p:nvPr/>
        </p:nvSpPr>
        <p:spPr>
          <a:xfrm>
            <a:off x="4787059" y="3584514"/>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a:t>
            </a:r>
          </a:p>
        </p:txBody>
      </p:sp>
      <p:sp>
        <p:nvSpPr>
          <p:cNvPr id="74" name="Rectángulo 13"/>
          <p:cNvSpPr/>
          <p:nvPr/>
        </p:nvSpPr>
        <p:spPr>
          <a:xfrm>
            <a:off x="4787058" y="4065256"/>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a:t>
            </a:r>
          </a:p>
        </p:txBody>
      </p:sp>
    </p:spTree>
    <p:extLst>
      <p:ext uri="{BB962C8B-B14F-4D97-AF65-F5344CB8AC3E}">
        <p14:creationId xmlns:p14="http://schemas.microsoft.com/office/powerpoint/2010/main" val="10643174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z="2800" dirty="0"/>
              <a:t>Cronograma de la operación estadística</a:t>
            </a:r>
          </a:p>
        </p:txBody>
      </p:sp>
      <p:sp>
        <p:nvSpPr>
          <p:cNvPr id="6" name="Marcador de contenido 5"/>
          <p:cNvSpPr>
            <a:spLocks noGrp="1"/>
          </p:cNvSpPr>
          <p:nvPr>
            <p:ph sz="quarter" idx="12"/>
          </p:nvPr>
        </p:nvSpPr>
        <p:spPr/>
        <p:txBody>
          <a:bodyPr>
            <a:normAutofit fontScale="92500" lnSpcReduction="20000"/>
          </a:bodyPr>
          <a:lstStyle/>
          <a:p>
            <a:r>
              <a:rPr lang="es-ES_tradnl" b="1" dirty="0"/>
              <a:t>ENESEM 2019</a:t>
            </a:r>
          </a:p>
        </p:txBody>
      </p:sp>
      <p:sp>
        <p:nvSpPr>
          <p:cNvPr id="8" name="7 CuadroTexto"/>
          <p:cNvSpPr txBox="1"/>
          <p:nvPr/>
        </p:nvSpPr>
        <p:spPr>
          <a:xfrm>
            <a:off x="4787057" y="1249641"/>
            <a:ext cx="1908000" cy="646986"/>
          </a:xfrm>
          <a:prstGeom prst="roundRect">
            <a:avLst/>
          </a:prstGeom>
          <a:solidFill>
            <a:srgbClr val="FFF2CC"/>
          </a:solidFill>
          <a:ln>
            <a:solidFill>
              <a:srgbClr val="FFCC99"/>
            </a:solidFill>
          </a:ln>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s-EC" sz="1600" b="1" dirty="0"/>
              <a:t>Fecha planificada</a:t>
            </a:r>
          </a:p>
        </p:txBody>
      </p:sp>
      <p:sp>
        <p:nvSpPr>
          <p:cNvPr id="9" name="8 CuadroTexto"/>
          <p:cNvSpPr txBox="1"/>
          <p:nvPr/>
        </p:nvSpPr>
        <p:spPr>
          <a:xfrm>
            <a:off x="6907723" y="1249640"/>
            <a:ext cx="1908000" cy="646986"/>
          </a:xfrm>
          <a:prstGeom prst="roundRect">
            <a:avLst/>
          </a:prstGeom>
          <a:solidFill>
            <a:srgbClr val="FFF2CC"/>
          </a:solidFill>
          <a:ln>
            <a:solidFill>
              <a:srgbClr val="FFCC99"/>
            </a:solidFill>
          </a:ln>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s-EC" sz="1600" b="1" dirty="0"/>
              <a:t>Fecha ejecutada</a:t>
            </a:r>
          </a:p>
        </p:txBody>
      </p:sp>
      <p:sp>
        <p:nvSpPr>
          <p:cNvPr id="41" name="Rectángulo 14"/>
          <p:cNvSpPr/>
          <p:nvPr/>
        </p:nvSpPr>
        <p:spPr>
          <a:xfrm>
            <a:off x="6907719" y="2009776"/>
            <a:ext cx="1908000" cy="50024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31/12/2019</a:t>
            </a:r>
          </a:p>
        </p:txBody>
      </p:sp>
      <p:sp>
        <p:nvSpPr>
          <p:cNvPr id="52" name="Rectángulo 13"/>
          <p:cNvSpPr/>
          <p:nvPr/>
        </p:nvSpPr>
        <p:spPr>
          <a:xfrm>
            <a:off x="4787054" y="2009776"/>
            <a:ext cx="1908000" cy="481053"/>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27/11/2019</a:t>
            </a:r>
          </a:p>
        </p:txBody>
      </p:sp>
      <p:sp>
        <p:nvSpPr>
          <p:cNvPr id="53" name="Rectángulo 14"/>
          <p:cNvSpPr/>
          <p:nvPr/>
        </p:nvSpPr>
        <p:spPr>
          <a:xfrm>
            <a:off x="4787055" y="2653728"/>
            <a:ext cx="1908000" cy="584771"/>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15/06/2020</a:t>
            </a:r>
          </a:p>
        </p:txBody>
      </p:sp>
      <p:cxnSp>
        <p:nvCxnSpPr>
          <p:cNvPr id="60" name="59 Conector recto"/>
          <p:cNvCxnSpPr>
            <a:endCxn id="43" idx="0"/>
          </p:cNvCxnSpPr>
          <p:nvPr/>
        </p:nvCxnSpPr>
        <p:spPr>
          <a:xfrm>
            <a:off x="8962429" y="1257946"/>
            <a:ext cx="27444" cy="5098539"/>
          </a:xfrm>
          <a:prstGeom prst="line">
            <a:avLst/>
          </a:prstGeom>
          <a:ln w="28575">
            <a:prstDash val="dash"/>
          </a:ln>
        </p:spPr>
        <p:style>
          <a:lnRef idx="1">
            <a:schemeClr val="accent1"/>
          </a:lnRef>
          <a:fillRef idx="0">
            <a:schemeClr val="accent1"/>
          </a:fillRef>
          <a:effectRef idx="0">
            <a:schemeClr val="accent1"/>
          </a:effectRef>
          <a:fontRef idx="minor">
            <a:schemeClr val="tx1"/>
          </a:fontRef>
        </p:style>
      </p:cxnSp>
      <p:sp>
        <p:nvSpPr>
          <p:cNvPr id="7" name="6 Marcador de texto"/>
          <p:cNvSpPr>
            <a:spLocks noGrp="1"/>
          </p:cNvSpPr>
          <p:nvPr>
            <p:ph type="body" sz="quarter" idx="10"/>
          </p:nvPr>
        </p:nvSpPr>
        <p:spPr/>
        <p:txBody>
          <a:bodyPr/>
          <a:lstStyle/>
          <a:p>
            <a:endParaRPr lang="es-EC" dirty="0"/>
          </a:p>
        </p:txBody>
      </p:sp>
      <p:sp>
        <p:nvSpPr>
          <p:cNvPr id="43" name="6 Marcador de texto"/>
          <p:cNvSpPr>
            <a:spLocks noGrp="1"/>
          </p:cNvSpPr>
          <p:nvPr>
            <p:ph type="body" sz="quarter" idx="11"/>
          </p:nvPr>
        </p:nvSpPr>
        <p:spPr/>
        <p:txBody>
          <a:bodyPr/>
          <a:lstStyle/>
          <a:p>
            <a:r>
              <a:rPr lang="es-EC" dirty="0"/>
              <a:t>ENESEM- 2019</a:t>
            </a:r>
          </a:p>
        </p:txBody>
      </p:sp>
      <p:sp>
        <p:nvSpPr>
          <p:cNvPr id="38" name="7 CuadroTexto"/>
          <p:cNvSpPr txBox="1"/>
          <p:nvPr/>
        </p:nvSpPr>
        <p:spPr>
          <a:xfrm>
            <a:off x="704851" y="1257946"/>
            <a:ext cx="3869539" cy="646986"/>
          </a:xfrm>
          <a:prstGeom prst="roundRect">
            <a:avLst/>
          </a:prstGeom>
          <a:solidFill>
            <a:srgbClr val="FFF2CC"/>
          </a:solidFill>
          <a:ln>
            <a:solidFill>
              <a:srgbClr val="FFCC99"/>
            </a:solidFill>
          </a:ln>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s-EC" sz="1600" b="1" dirty="0"/>
              <a:t>Publicación</a:t>
            </a:r>
          </a:p>
          <a:p>
            <a:pPr algn="ctr"/>
            <a:endParaRPr lang="es-EC" sz="1600" b="1" dirty="0"/>
          </a:p>
        </p:txBody>
      </p:sp>
      <p:sp>
        <p:nvSpPr>
          <p:cNvPr id="39" name="Rectángulo 13"/>
          <p:cNvSpPr/>
          <p:nvPr/>
        </p:nvSpPr>
        <p:spPr>
          <a:xfrm>
            <a:off x="704847" y="2009776"/>
            <a:ext cx="3869540" cy="50024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just"/>
            <a:r>
              <a:rPr lang="es-EC" sz="1400" dirty="0"/>
              <a:t>Puntualidad en la aprobación del plan de dirección de proyecto.</a:t>
            </a:r>
            <a:endParaRPr lang="es-ES" sz="1400" dirty="0"/>
          </a:p>
        </p:txBody>
      </p:sp>
      <p:sp>
        <p:nvSpPr>
          <p:cNvPr id="40" name="Rectángulo 14"/>
          <p:cNvSpPr/>
          <p:nvPr/>
        </p:nvSpPr>
        <p:spPr>
          <a:xfrm>
            <a:off x="704845" y="2662033"/>
            <a:ext cx="3869542" cy="576467"/>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just"/>
            <a:r>
              <a:rPr lang="es-EC" sz="1400" dirty="0"/>
              <a:t>Puntualidad en la aprobación del formulario desde DIREJ.</a:t>
            </a:r>
            <a:endParaRPr lang="es-ES" sz="1400" dirty="0"/>
          </a:p>
        </p:txBody>
      </p:sp>
      <p:sp>
        <p:nvSpPr>
          <p:cNvPr id="35" name="34 CuadroTexto"/>
          <p:cNvSpPr txBox="1"/>
          <p:nvPr/>
        </p:nvSpPr>
        <p:spPr>
          <a:xfrm>
            <a:off x="9109133" y="1257946"/>
            <a:ext cx="1179579" cy="646986"/>
          </a:xfrm>
          <a:prstGeom prst="roundRect">
            <a:avLst/>
          </a:prstGeom>
          <a:solidFill>
            <a:srgbClr val="FFF2CC"/>
          </a:solidFill>
          <a:ln>
            <a:solidFill>
              <a:srgbClr val="FFCC99"/>
            </a:solidFill>
          </a:ln>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s-EC" sz="1600" b="1" dirty="0"/>
              <a:t>Retraso</a:t>
            </a:r>
          </a:p>
          <a:p>
            <a:pPr algn="ctr"/>
            <a:endParaRPr lang="es-EC" sz="1600" b="1" dirty="0"/>
          </a:p>
        </p:txBody>
      </p:sp>
      <p:sp>
        <p:nvSpPr>
          <p:cNvPr id="32" name="Rectángulo 9"/>
          <p:cNvSpPr/>
          <p:nvPr/>
        </p:nvSpPr>
        <p:spPr>
          <a:xfrm>
            <a:off x="9109129" y="2009776"/>
            <a:ext cx="949265" cy="481053"/>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0 días</a:t>
            </a:r>
          </a:p>
        </p:txBody>
      </p:sp>
      <p:sp>
        <p:nvSpPr>
          <p:cNvPr id="33" name="Rectángulo 14"/>
          <p:cNvSpPr/>
          <p:nvPr/>
        </p:nvSpPr>
        <p:spPr>
          <a:xfrm>
            <a:off x="6907719" y="2662033"/>
            <a:ext cx="1908000" cy="576465"/>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15/06/2020</a:t>
            </a:r>
          </a:p>
        </p:txBody>
      </p:sp>
      <p:sp>
        <p:nvSpPr>
          <p:cNvPr id="34" name="Rectángulo 9"/>
          <p:cNvSpPr/>
          <p:nvPr/>
        </p:nvSpPr>
        <p:spPr>
          <a:xfrm>
            <a:off x="9109127" y="2646494"/>
            <a:ext cx="949267" cy="592004"/>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0 días</a:t>
            </a:r>
          </a:p>
        </p:txBody>
      </p:sp>
      <p:sp>
        <p:nvSpPr>
          <p:cNvPr id="36" name="Rectángulo 14"/>
          <p:cNvSpPr/>
          <p:nvPr/>
        </p:nvSpPr>
        <p:spPr>
          <a:xfrm>
            <a:off x="704847" y="3353308"/>
            <a:ext cx="3869542" cy="647192"/>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just"/>
            <a:r>
              <a:rPr lang="es-EC" sz="1400" dirty="0"/>
              <a:t>Puntualidad en la aprobación de la malla de validación final.</a:t>
            </a:r>
            <a:endParaRPr lang="es-ES" sz="1400" dirty="0"/>
          </a:p>
        </p:txBody>
      </p:sp>
      <p:sp>
        <p:nvSpPr>
          <p:cNvPr id="42" name="Rectángulo 14"/>
          <p:cNvSpPr/>
          <p:nvPr/>
        </p:nvSpPr>
        <p:spPr>
          <a:xfrm>
            <a:off x="4787055" y="3440253"/>
            <a:ext cx="1908000" cy="560245"/>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30/03/2020</a:t>
            </a:r>
          </a:p>
        </p:txBody>
      </p:sp>
      <p:sp>
        <p:nvSpPr>
          <p:cNvPr id="45" name="Rectángulo 14"/>
          <p:cNvSpPr/>
          <p:nvPr/>
        </p:nvSpPr>
        <p:spPr>
          <a:xfrm>
            <a:off x="6907719" y="3419627"/>
            <a:ext cx="1908000" cy="580872"/>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30/03/2020</a:t>
            </a:r>
          </a:p>
        </p:txBody>
      </p:sp>
      <p:sp>
        <p:nvSpPr>
          <p:cNvPr id="46" name="Rectángulo 9"/>
          <p:cNvSpPr/>
          <p:nvPr/>
        </p:nvSpPr>
        <p:spPr>
          <a:xfrm>
            <a:off x="9109129" y="3419626"/>
            <a:ext cx="949265" cy="580873"/>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0 días</a:t>
            </a:r>
          </a:p>
        </p:txBody>
      </p:sp>
      <p:sp>
        <p:nvSpPr>
          <p:cNvPr id="47" name="Rectángulo 14"/>
          <p:cNvSpPr/>
          <p:nvPr/>
        </p:nvSpPr>
        <p:spPr>
          <a:xfrm>
            <a:off x="704841" y="4164960"/>
            <a:ext cx="3869546" cy="6937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just"/>
            <a:r>
              <a:rPr lang="es-EC" sz="1400" dirty="0"/>
              <a:t>Puntualidad en la aprobación de manuales, y material, levantamiento en campo.</a:t>
            </a:r>
            <a:endParaRPr lang="es-ES" sz="1400" dirty="0"/>
          </a:p>
        </p:txBody>
      </p:sp>
      <p:sp>
        <p:nvSpPr>
          <p:cNvPr id="48" name="Rectángulo 14"/>
          <p:cNvSpPr/>
          <p:nvPr/>
        </p:nvSpPr>
        <p:spPr>
          <a:xfrm>
            <a:off x="4787055" y="4164960"/>
            <a:ext cx="1908000" cy="6937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24/06/2020</a:t>
            </a:r>
          </a:p>
        </p:txBody>
      </p:sp>
      <p:sp>
        <p:nvSpPr>
          <p:cNvPr id="56" name="Rectángulo 9"/>
          <p:cNvSpPr/>
          <p:nvPr/>
        </p:nvSpPr>
        <p:spPr>
          <a:xfrm>
            <a:off x="9109139" y="4164960"/>
            <a:ext cx="949265" cy="6937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0 días</a:t>
            </a:r>
          </a:p>
        </p:txBody>
      </p:sp>
      <p:sp>
        <p:nvSpPr>
          <p:cNvPr id="57" name="Rectángulo 9"/>
          <p:cNvSpPr/>
          <p:nvPr/>
        </p:nvSpPr>
        <p:spPr>
          <a:xfrm>
            <a:off x="9109137" y="5753099"/>
            <a:ext cx="949267" cy="552451"/>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0 días</a:t>
            </a:r>
          </a:p>
        </p:txBody>
      </p:sp>
      <p:sp>
        <p:nvSpPr>
          <p:cNvPr id="58" name="Rectángulo 9"/>
          <p:cNvSpPr/>
          <p:nvPr/>
        </p:nvSpPr>
        <p:spPr>
          <a:xfrm>
            <a:off x="9109137" y="5051992"/>
            <a:ext cx="949265" cy="508926"/>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0 días</a:t>
            </a:r>
          </a:p>
        </p:txBody>
      </p:sp>
      <p:sp>
        <p:nvSpPr>
          <p:cNvPr id="68" name="Rectángulo 9"/>
          <p:cNvSpPr/>
          <p:nvPr/>
        </p:nvSpPr>
        <p:spPr>
          <a:xfrm>
            <a:off x="4787059" y="5051992"/>
            <a:ext cx="1908000" cy="508926"/>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endParaRPr lang="es-ES" sz="1600" dirty="0"/>
          </a:p>
          <a:p>
            <a:pPr algn="ctr"/>
            <a:r>
              <a:rPr lang="es-ES" sz="1600" dirty="0"/>
              <a:t>13/07/2020</a:t>
            </a:r>
          </a:p>
          <a:p>
            <a:pPr algn="ctr"/>
            <a:endParaRPr lang="es-EC" sz="1600" dirty="0"/>
          </a:p>
        </p:txBody>
      </p:sp>
      <p:sp>
        <p:nvSpPr>
          <p:cNvPr id="78" name="Rectángulo 9"/>
          <p:cNvSpPr/>
          <p:nvPr/>
        </p:nvSpPr>
        <p:spPr>
          <a:xfrm>
            <a:off x="704852" y="5051992"/>
            <a:ext cx="3869539" cy="508926"/>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just"/>
            <a:r>
              <a:rPr lang="es-EC" sz="1400" dirty="0"/>
              <a:t>Inicio del levantamiento de campo.</a:t>
            </a:r>
          </a:p>
        </p:txBody>
      </p:sp>
      <p:sp>
        <p:nvSpPr>
          <p:cNvPr id="79" name="Rectángulo 11"/>
          <p:cNvSpPr/>
          <p:nvPr/>
        </p:nvSpPr>
        <p:spPr>
          <a:xfrm>
            <a:off x="704851" y="5753100"/>
            <a:ext cx="3869542" cy="55245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just"/>
            <a:r>
              <a:rPr lang="es-ES" sz="1400" dirty="0"/>
              <a:t>Puesta en producción link del informante.</a:t>
            </a:r>
          </a:p>
        </p:txBody>
      </p:sp>
      <p:sp>
        <p:nvSpPr>
          <p:cNvPr id="44" name="Rectángulo 14"/>
          <p:cNvSpPr/>
          <p:nvPr/>
        </p:nvSpPr>
        <p:spPr>
          <a:xfrm>
            <a:off x="6920707" y="4152081"/>
            <a:ext cx="1908000" cy="6937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24/06/2020</a:t>
            </a:r>
          </a:p>
        </p:txBody>
      </p:sp>
      <p:sp>
        <p:nvSpPr>
          <p:cNvPr id="49" name="Rectángulo 9"/>
          <p:cNvSpPr/>
          <p:nvPr/>
        </p:nvSpPr>
        <p:spPr>
          <a:xfrm>
            <a:off x="6892153" y="5062116"/>
            <a:ext cx="1908000" cy="508926"/>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endParaRPr lang="es-ES" sz="1600" dirty="0"/>
          </a:p>
          <a:p>
            <a:pPr algn="ctr"/>
            <a:r>
              <a:rPr lang="es-ES" sz="1600" dirty="0"/>
              <a:t>13/07/2020</a:t>
            </a:r>
          </a:p>
          <a:p>
            <a:pPr algn="ctr"/>
            <a:endParaRPr lang="es-EC" sz="1600" dirty="0"/>
          </a:p>
        </p:txBody>
      </p:sp>
      <p:sp>
        <p:nvSpPr>
          <p:cNvPr id="50" name="Rectángulo 9"/>
          <p:cNvSpPr/>
          <p:nvPr/>
        </p:nvSpPr>
        <p:spPr>
          <a:xfrm>
            <a:off x="4784911" y="5732431"/>
            <a:ext cx="1908000" cy="508926"/>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endParaRPr lang="es-ES" sz="1600" dirty="0"/>
          </a:p>
          <a:p>
            <a:pPr algn="ctr"/>
            <a:r>
              <a:rPr lang="es-ES" sz="1600" dirty="0"/>
              <a:t>06/07/2020</a:t>
            </a:r>
          </a:p>
          <a:p>
            <a:pPr algn="ctr"/>
            <a:endParaRPr lang="es-EC" sz="1600" dirty="0"/>
          </a:p>
        </p:txBody>
      </p:sp>
      <p:sp>
        <p:nvSpPr>
          <p:cNvPr id="51" name="Rectángulo 9"/>
          <p:cNvSpPr/>
          <p:nvPr/>
        </p:nvSpPr>
        <p:spPr>
          <a:xfrm>
            <a:off x="6907798" y="5768920"/>
            <a:ext cx="1908000" cy="508926"/>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endParaRPr lang="es-ES" sz="1600" dirty="0"/>
          </a:p>
          <a:p>
            <a:pPr algn="ctr"/>
            <a:r>
              <a:rPr lang="es-ES" sz="1600" dirty="0"/>
              <a:t>06/07/2020</a:t>
            </a:r>
          </a:p>
          <a:p>
            <a:pPr algn="ctr"/>
            <a:endParaRPr lang="es-EC" sz="1600" dirty="0"/>
          </a:p>
        </p:txBody>
      </p:sp>
    </p:spTree>
    <p:extLst>
      <p:ext uri="{BB962C8B-B14F-4D97-AF65-F5344CB8AC3E}">
        <p14:creationId xmlns:p14="http://schemas.microsoft.com/office/powerpoint/2010/main" val="34287511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a:extLst>
              <a:ext uri="{FF2B5EF4-FFF2-40B4-BE49-F238E27FC236}">
                <a16:creationId xmlns:a16="http://schemas.microsoft.com/office/drawing/2014/main" id="{6632B894-9A6F-4953-8848-45D1BC73A0A8}"/>
              </a:ext>
            </a:extLst>
          </p:cNvPr>
          <p:cNvSpPr>
            <a:spLocks noGrp="1"/>
          </p:cNvSpPr>
          <p:nvPr>
            <p:ph type="title"/>
          </p:nvPr>
        </p:nvSpPr>
        <p:spPr/>
        <p:txBody>
          <a:bodyPr/>
          <a:lstStyle/>
          <a:p>
            <a:r>
              <a:rPr lang="es-EC" dirty="0"/>
              <a:t>Resultados indicadores de calidad</a:t>
            </a:r>
          </a:p>
        </p:txBody>
      </p:sp>
      <p:sp>
        <p:nvSpPr>
          <p:cNvPr id="7" name="Marcador de contenido 6">
            <a:extLst>
              <a:ext uri="{FF2B5EF4-FFF2-40B4-BE49-F238E27FC236}">
                <a16:creationId xmlns:a16="http://schemas.microsoft.com/office/drawing/2014/main" id="{657D466D-75D0-4223-82D7-6538449150E4}"/>
              </a:ext>
            </a:extLst>
          </p:cNvPr>
          <p:cNvSpPr>
            <a:spLocks noGrp="1"/>
          </p:cNvSpPr>
          <p:nvPr>
            <p:ph sz="quarter" idx="10"/>
          </p:nvPr>
        </p:nvSpPr>
        <p:spPr/>
        <p:txBody>
          <a:bodyPr/>
          <a:lstStyle/>
          <a:p>
            <a:endParaRPr lang="es-EC" dirty="0"/>
          </a:p>
        </p:txBody>
      </p:sp>
      <p:sp>
        <p:nvSpPr>
          <p:cNvPr id="8" name="Marcador de texto 7">
            <a:extLst>
              <a:ext uri="{FF2B5EF4-FFF2-40B4-BE49-F238E27FC236}">
                <a16:creationId xmlns:a16="http://schemas.microsoft.com/office/drawing/2014/main" id="{D7B5556C-57A2-4FC7-A0CD-8E30C2568A2A}"/>
              </a:ext>
            </a:extLst>
          </p:cNvPr>
          <p:cNvSpPr>
            <a:spLocks noGrp="1"/>
          </p:cNvSpPr>
          <p:nvPr>
            <p:ph type="body" sz="quarter" idx="11"/>
          </p:nvPr>
        </p:nvSpPr>
        <p:spPr/>
        <p:txBody>
          <a:bodyPr/>
          <a:lstStyle/>
          <a:p>
            <a:endParaRPr lang="es-EC" dirty="0"/>
          </a:p>
        </p:txBody>
      </p:sp>
      <p:sp>
        <p:nvSpPr>
          <p:cNvPr id="9" name="Marcador de texto 8">
            <a:extLst>
              <a:ext uri="{FF2B5EF4-FFF2-40B4-BE49-F238E27FC236}">
                <a16:creationId xmlns:a16="http://schemas.microsoft.com/office/drawing/2014/main" id="{409C2823-7EEB-4DDB-9034-0D9AB8630429}"/>
              </a:ext>
            </a:extLst>
          </p:cNvPr>
          <p:cNvSpPr>
            <a:spLocks noGrp="1"/>
          </p:cNvSpPr>
          <p:nvPr>
            <p:ph type="body" sz="quarter" idx="12"/>
          </p:nvPr>
        </p:nvSpPr>
        <p:spPr/>
        <p:txBody>
          <a:bodyPr/>
          <a:lstStyle/>
          <a:p>
            <a:endParaRPr lang="es-EC" dirty="0"/>
          </a:p>
        </p:txBody>
      </p:sp>
    </p:spTree>
    <p:extLst>
      <p:ext uri="{BB962C8B-B14F-4D97-AF65-F5344CB8AC3E}">
        <p14:creationId xmlns:p14="http://schemas.microsoft.com/office/powerpoint/2010/main" val="7218991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522739" y="474845"/>
            <a:ext cx="8570266" cy="414116"/>
          </a:xfrm>
        </p:spPr>
        <p:txBody>
          <a:bodyPr/>
          <a:lstStyle/>
          <a:p>
            <a:r>
              <a:rPr lang="es-EC" sz="2800" dirty="0"/>
              <a:t>Resumen indicadores de calidad 1/2</a:t>
            </a:r>
          </a:p>
        </p:txBody>
      </p:sp>
      <p:sp>
        <p:nvSpPr>
          <p:cNvPr id="18" name="6 Marcador de texto"/>
          <p:cNvSpPr>
            <a:spLocks noGrp="1"/>
          </p:cNvSpPr>
          <p:nvPr>
            <p:ph type="body" sz="quarter" idx="11"/>
          </p:nvPr>
        </p:nvSpPr>
        <p:spPr>
          <a:xfrm>
            <a:off x="6614809" y="6356485"/>
            <a:ext cx="4750127" cy="284984"/>
          </a:xfrm>
        </p:spPr>
        <p:txBody>
          <a:bodyPr/>
          <a:lstStyle/>
          <a:p>
            <a:r>
              <a:rPr lang="es-EC" dirty="0"/>
              <a:t>ENESEM- 2019</a:t>
            </a:r>
          </a:p>
        </p:txBody>
      </p:sp>
      <p:graphicFrame>
        <p:nvGraphicFramePr>
          <p:cNvPr id="4" name="Objeto 3"/>
          <p:cNvGraphicFramePr>
            <a:graphicFrameLocks noChangeAspect="1"/>
          </p:cNvGraphicFramePr>
          <p:nvPr>
            <p:extLst>
              <p:ext uri="{D42A27DB-BD31-4B8C-83A1-F6EECF244321}">
                <p14:modId xmlns:p14="http://schemas.microsoft.com/office/powerpoint/2010/main" val="1208343394"/>
              </p:ext>
            </p:extLst>
          </p:nvPr>
        </p:nvGraphicFramePr>
        <p:xfrm>
          <a:off x="340311" y="1051034"/>
          <a:ext cx="11462806" cy="5139559"/>
        </p:xfrm>
        <a:graphic>
          <a:graphicData uri="http://schemas.openxmlformats.org/presentationml/2006/ole">
            <mc:AlternateContent xmlns:mc="http://schemas.openxmlformats.org/markup-compatibility/2006">
              <mc:Choice xmlns:v="urn:schemas-microsoft-com:vml" Requires="v">
                <p:oleObj spid="_x0000_s166972" name="Hoja de cálculo" r:id="rId4" imgW="15116348" imgH="7258164" progId="Excel.Sheet.12">
                  <p:link updateAutomatic="1"/>
                </p:oleObj>
              </mc:Choice>
              <mc:Fallback>
                <p:oleObj name="Hoja de cálculo" r:id="rId4" imgW="15116348" imgH="7258164" progId="Excel.Sheet.12">
                  <p:link updateAutomatic="1"/>
                  <p:pic>
                    <p:nvPicPr>
                      <p:cNvPr id="0" name=""/>
                      <p:cNvPicPr/>
                      <p:nvPr/>
                    </p:nvPicPr>
                    <p:blipFill>
                      <a:blip r:embed="rId5"/>
                      <a:stretch>
                        <a:fillRect/>
                      </a:stretch>
                    </p:blipFill>
                    <p:spPr>
                      <a:xfrm>
                        <a:off x="340311" y="1051034"/>
                        <a:ext cx="11462806" cy="5139559"/>
                      </a:xfrm>
                      <a:prstGeom prst="rect">
                        <a:avLst/>
                      </a:prstGeom>
                    </p:spPr>
                  </p:pic>
                </p:oleObj>
              </mc:Fallback>
            </mc:AlternateContent>
          </a:graphicData>
        </a:graphic>
      </p:graphicFrame>
    </p:spTree>
    <p:extLst>
      <p:ext uri="{BB962C8B-B14F-4D97-AF65-F5344CB8AC3E}">
        <p14:creationId xmlns:p14="http://schemas.microsoft.com/office/powerpoint/2010/main" val="27804103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522739" y="320297"/>
            <a:ext cx="8570266" cy="414116"/>
          </a:xfrm>
        </p:spPr>
        <p:txBody>
          <a:bodyPr/>
          <a:lstStyle/>
          <a:p>
            <a:r>
              <a:rPr lang="es-EC" sz="2800" dirty="0"/>
              <a:t>Resumen indicadores de calidad 2/2</a:t>
            </a:r>
          </a:p>
        </p:txBody>
      </p:sp>
      <p:sp>
        <p:nvSpPr>
          <p:cNvPr id="18" name="6 Marcador de texto"/>
          <p:cNvSpPr>
            <a:spLocks noGrp="1"/>
          </p:cNvSpPr>
          <p:nvPr>
            <p:ph type="body" sz="quarter" idx="11"/>
          </p:nvPr>
        </p:nvSpPr>
        <p:spPr>
          <a:xfrm>
            <a:off x="6614809" y="6356485"/>
            <a:ext cx="4750127" cy="284984"/>
          </a:xfrm>
        </p:spPr>
        <p:txBody>
          <a:bodyPr/>
          <a:lstStyle/>
          <a:p>
            <a:r>
              <a:rPr lang="es-EC" dirty="0"/>
              <a:t>ENESEM- 2019</a:t>
            </a:r>
          </a:p>
        </p:txBody>
      </p:sp>
      <p:pic>
        <p:nvPicPr>
          <p:cNvPr id="166005" name="5 Elips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6725" y="76200"/>
            <a:ext cx="228600"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3" name="Objeto 2"/>
          <p:cNvGraphicFramePr>
            <a:graphicFrameLocks noChangeAspect="1"/>
          </p:cNvGraphicFramePr>
          <p:nvPr>
            <p:extLst>
              <p:ext uri="{D42A27DB-BD31-4B8C-83A1-F6EECF244321}">
                <p14:modId xmlns:p14="http://schemas.microsoft.com/office/powerpoint/2010/main" val="2751425469"/>
              </p:ext>
            </p:extLst>
          </p:nvPr>
        </p:nvGraphicFramePr>
        <p:xfrm>
          <a:off x="466725" y="863573"/>
          <a:ext cx="11462516" cy="5492912"/>
        </p:xfrm>
        <a:graphic>
          <a:graphicData uri="http://schemas.openxmlformats.org/presentationml/2006/ole">
            <mc:AlternateContent xmlns:mc="http://schemas.openxmlformats.org/markup-compatibility/2006">
              <mc:Choice xmlns:v="urn:schemas-microsoft-com:vml" Requires="v">
                <p:oleObj spid="_x0000_s166024" name="Hoja de cálculo" r:id="rId5" imgW="13849350" imgH="8410651" progId="Excel.Sheet.12">
                  <p:link updateAutomatic="1"/>
                </p:oleObj>
              </mc:Choice>
              <mc:Fallback>
                <p:oleObj name="Hoja de cálculo" r:id="rId5" imgW="13849350" imgH="8410651" progId="Excel.Sheet.12">
                  <p:link updateAutomatic="1"/>
                  <p:pic>
                    <p:nvPicPr>
                      <p:cNvPr id="0" name=""/>
                      <p:cNvPicPr/>
                      <p:nvPr/>
                    </p:nvPicPr>
                    <p:blipFill>
                      <a:blip r:embed="rId6"/>
                      <a:stretch>
                        <a:fillRect/>
                      </a:stretch>
                    </p:blipFill>
                    <p:spPr>
                      <a:xfrm>
                        <a:off x="466725" y="863573"/>
                        <a:ext cx="11462516" cy="5492912"/>
                      </a:xfrm>
                      <a:prstGeom prst="rect">
                        <a:avLst/>
                      </a:prstGeom>
                    </p:spPr>
                  </p:pic>
                </p:oleObj>
              </mc:Fallback>
            </mc:AlternateContent>
          </a:graphicData>
        </a:graphic>
      </p:graphicFrame>
    </p:spTree>
    <p:extLst>
      <p:ext uri="{BB962C8B-B14F-4D97-AF65-F5344CB8AC3E}">
        <p14:creationId xmlns:p14="http://schemas.microsoft.com/office/powerpoint/2010/main" val="269769601"/>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Adjacency</Template>
  <TotalTime>25801</TotalTime>
  <Words>1737</Words>
  <Application>Microsoft Office PowerPoint</Application>
  <PresentationFormat>Panorámica</PresentationFormat>
  <Paragraphs>274</Paragraphs>
  <Slides>40</Slides>
  <Notes>15</Notes>
  <HiddenSlides>0</HiddenSlides>
  <MMClips>0</MMClips>
  <ScaleCrop>false</ScaleCrop>
  <HeadingPairs>
    <vt:vector size="8" baseType="variant">
      <vt:variant>
        <vt:lpstr>Fuentes usadas</vt:lpstr>
      </vt:variant>
      <vt:variant>
        <vt:i4>3</vt:i4>
      </vt:variant>
      <vt:variant>
        <vt:lpstr>Tema</vt:lpstr>
      </vt:variant>
      <vt:variant>
        <vt:i4>1</vt:i4>
      </vt:variant>
      <vt:variant>
        <vt:lpstr>Vínculos</vt:lpstr>
      </vt:variant>
      <vt:variant>
        <vt:i4>41</vt:i4>
      </vt:variant>
      <vt:variant>
        <vt:lpstr>Títulos de diapositiva</vt:lpstr>
      </vt:variant>
      <vt:variant>
        <vt:i4>40</vt:i4>
      </vt:variant>
    </vt:vector>
  </HeadingPairs>
  <TitlesOfParts>
    <vt:vector size="85" baseType="lpstr">
      <vt:lpstr>Arial</vt:lpstr>
      <vt:lpstr>Calibri</vt:lpstr>
      <vt:lpstr>Century Gothic</vt:lpstr>
      <vt:lpstr>Tema de Office</vt:lpstr>
      <vt:lpstr>file:///C:\Users\kevin\Desktop\Reporte%20de%20cobertura\directorio%20total\Hoja%20de%20cálculo%20en%20PPT_reporte%20de%20cobertura_indicadores_2019!DIMENSION!F2C2:F10C8</vt:lpstr>
      <vt:lpstr>file:///F:\resp%201\resp\Downloads\Semana%2013%20Ppt_indicadores_2019_0409.xlsx!Indicadores_2!F1C1:F18C8</vt:lpstr>
      <vt:lpstr>file:///F:\resp%201\resp\Documents\INEC%20TRABAJO\SEMANA%2013\Semana%2013%20Ppt_indicadores_2019_0409.xlsx!indicadores_1!F1C1:F26C8</vt:lpstr>
      <vt:lpstr>file:///F:\resp%201\resp\Downloads\Semana%2013%20Ppt_indicadores_2019_0409.xlsx!General!F3C1:F7C7</vt:lpstr>
      <vt:lpstr>file:///F:\resp%201\resp\Documents\SEMANA%2013%20%20FORMATO_REPORTE%20DE%20COBERTURA.xlsx!IC%20ZONALES!%5bSEMANA%2013%20%20FORMATO_REPORTE%20DE%20COBERTURA.xlsx%5dIC%20ZONALES%2015%20Gráfico-3</vt:lpstr>
      <vt:lpstr>file:///F:\resp%201\resp\Documents\SEMANA%2013%20%20FORMATO_REPORTE%20DE%20COBERTURA.xlsx!IC%20ZONALES!%5bSEMANA%2013%20%20FORMATO_REPORTE%20DE%20COBERTURA.xlsx%5dIC%20ZONALES%2015%20Gráfico-5</vt:lpstr>
      <vt:lpstr>file:///F:\resp%201\resp\Documents\SEMANA%2013%20%20FORMATO_REPORTE%20DE%20COBERTURA.xlsx!IC%20ZONALES!%5bSEMANA%2013%20%20FORMATO_REPORTE%20DE%20COBERTURA.xlsx%5dIC%20ZONALES%2015%20Gráfico-4</vt:lpstr>
      <vt:lpstr>file:///F:\resp%201\resp\Downloads\Semana%2013%20Ppt_indicadores_2019_0409.xlsx!General!F19C1:F21C7</vt:lpstr>
      <vt:lpstr>file:///F:\resp%201\resp\Documents\SEMANA%2013%20%20FORMATO_REPORTE%20DE%20COBERTURA.xlsx!IC%20ZONALES!%5bSEMANA%2013%20%20FORMATO_REPORTE%20DE%20COBERTURA.xlsx%5dIC%20ZONALES%2015%20Gráfico-6</vt:lpstr>
      <vt:lpstr>file:///F:\resp%201\resp\Downloads\Semana%2013%20Ppt_indicadores_2019_0409.xlsx!General!F12C1:F16C7</vt:lpstr>
      <vt:lpstr>file:///F:\resp%201\resp\Documents\SEMANA%2013%20%20FORMATO_REPORTE%20DE%20COBERTURA.xlsx!IC%20ZONALES!%5bSEMANA%2013%20%20FORMATO_REPORTE%20DE%20COBERTURA.xlsx%5dIC%20ZONALES%2015%20Gráfico</vt:lpstr>
      <vt:lpstr>file:///F:\resp%201\resp\Documents\SEMANA%2013%20%20FORMATO_REPORTE%20DE%20COBERTURA.xlsx!IC%20ZONALES!%5bSEMANA%2013%20%20FORMATO_REPORTE%20DE%20COBERTURA.xlsx%5dIC%20ZONALES%2015%20Gráfico-1</vt:lpstr>
      <vt:lpstr>file:///F:\resp%201\resp\Documents\SEMANA%2013%20%20FORMATO_REPORTE%20DE%20COBERTURA.xlsx!IC%20ZONALES!%5bSEMANA%2013%20%20FORMATO_REPORTE%20DE%20COBERTURA.xlsx%5dIC%20ZONALES%2015%20Gráfico-2</vt:lpstr>
      <vt:lpstr>file:///F:\resp%201\resp\Downloads\Semana%2013%20Ppt_indicadores_2019_0409.xlsx!Zonal!F3C1:F8C8</vt:lpstr>
      <vt:lpstr>file:///F:\resp%201\resp\Documents\SEMANA%2013%20%20FORMATO_REPORTE%20DE%20COBERTURA.xlsx!Comp_sem!%5bSEMANA%2013%20%20FORMATO_REPORTE%20DE%20COBERTURA.xlsx%5dComp_sem%2021%20Gráfico</vt:lpstr>
      <vt:lpstr>file:///F:\resp%201\resp\Downloads\Semana%2013%20Ppt_indicadores_2019_0409.xlsx!Zonal!F10C1:F15C8</vt:lpstr>
      <vt:lpstr>file:///F:\resp%201\resp\Documents\SEMANA%2013%20%20FORMATO_REPORTE%20DE%20COBERTURA.xlsx!Comp_sem!%5bSEMANA%2013%20%20FORMATO_REPORTE%20DE%20COBERTURA.xlsx%5dComp_sem%2017%20Gráfico</vt:lpstr>
      <vt:lpstr>file:///F:\resp%201\resp\Downloads\Semana%2013%20Ppt_indicadores_2019_0409.xlsx!Zonal!F17C1:F22C8</vt:lpstr>
      <vt:lpstr>file:///F:\resp%201\resp\Documents\SEMANA%2013%20%20FORMATO_REPORTE%20DE%20COBERTURA.xlsx!Comp_sem!%5bSEMANA%2013%20%20FORMATO_REPORTE%20DE%20COBERTURA.xlsx%5dComp_sem%2020%20Gráfico</vt:lpstr>
      <vt:lpstr>file:///F:\resp%201\resp\Documents\SEMANA%2013%20%20FORMATO_REPORTE%20DE%20COBERTURA.xlsx!Comp_sem!%5bSEMANA%2013%20%20FORMATO_REPORTE%20DE%20COBERTURA.xlsx%5dComp_sem%2025%20Gráfico</vt:lpstr>
      <vt:lpstr>file:///F:\resp%201\resp\Downloads\Semana%2013%20Ppt_indicadores_2019_0409.xlsx!Zonal!F24C1:F29C8</vt:lpstr>
      <vt:lpstr>file:///F:\resp%201\resp\Downloads\Semana%2013%20Ppt_indicadores_2019_0409.xlsx!Zonal!F33C1:F38C8</vt:lpstr>
      <vt:lpstr>file:///F:\resp%201\resp\Documents\SEMANA%2013%20%20FORMATO_REPORTE%20DE%20COBERTURA.xlsx!Comp_sem!%5bSEMANA%2013%20%20FORMATO_REPORTE%20DE%20COBERTURA.xlsx%5dComp_sem%2018%20Gráfico</vt:lpstr>
      <vt:lpstr>file:///F:\resp%201\resp\Documents\SEMANA%2013%20%20FORMATO_REPORTE%20DE%20COBERTURA.xlsx!Comp_sem!%5bSEMANA%2013%20%20FORMATO_REPORTE%20DE%20COBERTURA.xlsx%5dComp_sem%2019%20Gráfico</vt:lpstr>
      <vt:lpstr>file:///F:\resp%201\resp\Downloads\Semana%2013%20Ppt_indicadores_2019_0409.xlsx!Zonal!F40C1:F45C8</vt:lpstr>
      <vt:lpstr>file:///F:\resp%201\resp\Downloads\Semana%2013%20Ppt_indicadores_2019_0409.xlsx!Zonal!F47C1:F52C8</vt:lpstr>
      <vt:lpstr>file:///F:\resp%201\resp\Documents\SEMANA%2013%20%20FORMATO_REPORTE%20DE%20COBERTURA.xlsx!Comp_sem!%5bSEMANA%2013%20%20FORMATO_REPORTE%20DE%20COBERTURA.xlsx%5dComp_sem%2033%20Gráfico</vt:lpstr>
      <vt:lpstr>file:///F:\resp%201\resp\Documents\SEMANA%2013%20%20FORMATO_REPORTE%20DE%20COBERTURA.xlsx!DILIGENCIADA!F13C1:F18C4</vt:lpstr>
      <vt:lpstr>file:///F:\resp%201\resp\Documents\SEMANA%2013%20%20FORMATO_REPORTE%20DE%20COBERTURA.xlsx!DILIGENCIADA!%5bSEMANA%2013%20%20FORMATO_REPORTE%20DE%20COBERTURA.xlsx%5dDILIGENCIADA%20Gráfico%201</vt:lpstr>
      <vt:lpstr>file:///F:\resp%201\resp\Documents\SEMANA%2013%20%20FORMATO_REPORTE%20DE%20COBERTURA.xlsx!COBERTURA_PPT_V2!F7C2:F14C13</vt:lpstr>
      <vt:lpstr>file:///F:\resp%201\resp\Documents\SEMANA%2013%20%20FORMATO_REPORTE%20DE%20COBERTURA.xlsx!GRÁFICOS%20CAMPO%20EFE_2019!%5bSEMANA%2013%20%20FORMATO_REPORTE%20DE%20COBERTURA.xlsx%5dGRÁFICOS%20CAMPO%20EFE_2019%2019%20Gráfico</vt:lpstr>
      <vt:lpstr>file:///F:\resp%201\resp\Documents\SEMANA%2013%20%20FORMATO_REPORTE%20DE%20COBERTURA.xlsx!Cam_crt_hist!%5bSEMANA%2013%20%20FORMATO_REPORTE%20DE%20COBERTURA.xlsx%5dCam_crt_hist%2019%20Gráfico</vt:lpstr>
      <vt:lpstr>file:///F:\resp%201\resp\Documents\SEMANA%2013%20%20FORMATO_REPORTE%20DE%20COBERTURA.xlsx!Cam_crt_hist!%5bSEMANA%2013%20%20FORMATO_REPORTE%20DE%20COBERTURA.xlsx%5dCam_crt_hist%204%20Gráfico</vt:lpstr>
      <vt:lpstr>file:///F:\resp%201\resp\Documents\SEMANA%2013%20%20FORMATO_REPORTE%20DE%20COBERTURA.xlsx!COBERTURA_PPT_V2!F20C2:F27C11</vt:lpstr>
      <vt:lpstr>file:///F:\resp%201\resp\Documents\SEMANA%2013%20%20FORMATO_REPORTE%20DE%20COBERTURA.xlsx!GRÁFICOS%20CRÍT-COD%20EFE_2019!%5bSEMANA%2013%20%20FORMATO_REPORTE%20DE%20COBERTURA.xlsx%5dGRÁFICOS%20CRÍT-COD%20EFE_2019%2018%20Gráfico</vt:lpstr>
      <vt:lpstr>file:///F:\resp%201\resp\Documents\SEMANA%2013%20%20FORMATO_REPORTE%20DE%20COBERTURA.xlsx!Criti_crt_hist!%5bSEMANA%2013%20%20FORMATO_REPORTE%20DE%20COBERTURA.xlsx%5dCriti_crt_hist%201%20Gráfico</vt:lpstr>
      <vt:lpstr>file:///F:\resp%201\resp\Documents\INEC%20TRABAJO\SEMANA%20editable\SEMANA%2013%20%20FORMATO_REPORTE%20DE%20COBERTURA.xlsx!Criti_crt_hist!%5bSEMANA%2013%20%20FORMATO_REPORTE%20DE%20COBERTURA.xlsx%5dCriti_crt_hist%20Gráfico%205</vt:lpstr>
      <vt:lpstr>file:///F:\resp%201\resp\Documents\SEMANA%2013%20%20FORMATO_REPORTE%20DE%20COBERTURA.xlsx!DÍAS!%5bSEMANA%2013%20%20FORMATO_REPORTE%20DE%20COBERTURA.xlsx%5dDÍAS%202%20Gráfico</vt:lpstr>
      <vt:lpstr>file:///F:\resp%201\resp\Downloads\Semana%2013%20Ppt_indicadores_2019_0409.xlsx!Tabla%20PROBLEMAS-SOL!F1C2:F17C3</vt:lpstr>
      <vt:lpstr>file:///F:\resp%201\resp\Documents\INEC%20TRABAJO\SEMANA%20editable\Semana%2013%20Ppt_indicadores_2019_0409.xlsx!Tabla%20PROBLEMAS-SOL!F18C2:F33C3</vt:lpstr>
      <vt:lpstr>file:///F:\resp%201\resp\Documents\INEC%20TRABAJO\SEMANA%2013\Semana%2013%20Ppt_indicadores_2019_0409.xlsx!admi!F1C1:F6C6</vt:lpstr>
      <vt:lpstr>Indicadores de calidad   Encuesta Estructural Empresarial (ENESEM)</vt:lpstr>
      <vt:lpstr>Contenido</vt:lpstr>
      <vt:lpstr>Generalidades de Indicadores de Calidad</vt:lpstr>
      <vt:lpstr>Presentación de PowerPoint</vt:lpstr>
      <vt:lpstr>Indicadores de calidad</vt:lpstr>
      <vt:lpstr>Cronograma de la operación estadística</vt:lpstr>
      <vt:lpstr>Resultados indicadores de calidad</vt:lpstr>
      <vt:lpstr>Resumen indicadores de calidad 1/2</vt:lpstr>
      <vt:lpstr>Resumen indicadores de calidad 2/2</vt:lpstr>
      <vt:lpstr>Resultados de indicadores de calidad </vt:lpstr>
      <vt:lpstr>Resultados de indicadores de calidad </vt:lpstr>
      <vt:lpstr>Resultados de indicadores de calidad </vt:lpstr>
      <vt:lpstr>Resultados de Indicadores de Calidad por Coordinaciones zonales</vt:lpstr>
      <vt:lpstr>Resultados: Coordinaciones Zonales</vt:lpstr>
      <vt:lpstr>Resultados: Coordinaciones Zonales</vt:lpstr>
      <vt:lpstr>Resultados: Coordinaciones Zonales</vt:lpstr>
      <vt:lpstr>Resultados: Coordinaciones Zonales</vt:lpstr>
      <vt:lpstr>Resultados: Coordinaciones Zonales</vt:lpstr>
      <vt:lpstr>Resultados: Coordinaciones Zonales</vt:lpstr>
      <vt:lpstr>Resultados: Coordinaciones Zonales</vt:lpstr>
      <vt:lpstr>Presentación de PowerPoint</vt:lpstr>
      <vt:lpstr>REPORTE DE COBERTURA  Corte 23 de octubre</vt:lpstr>
      <vt:lpstr>Presentación de PowerPoint</vt:lpstr>
      <vt:lpstr>Cobertura Campo Efectiva/Planificada</vt:lpstr>
      <vt:lpstr>Presentación de PowerPoint</vt:lpstr>
      <vt:lpstr>Cobertura Crítica Efectiva/Planificada</vt:lpstr>
      <vt:lpstr>Tiempo promedio de levantamiento</vt:lpstr>
      <vt:lpstr>Indicadores con alerta: motivo y acción emprendida</vt:lpstr>
      <vt:lpstr>Presentación de PowerPoint</vt:lpstr>
      <vt:lpstr>Presentación de PowerPoint</vt:lpstr>
      <vt:lpstr>Problemas detectados</vt:lpstr>
      <vt:lpstr>Presentación de PowerPoint</vt:lpstr>
      <vt:lpstr>Presentación de PowerPoint</vt:lpstr>
      <vt:lpstr>APLICATIVO WEB   Corte23 de octubre</vt:lpstr>
      <vt:lpstr>Funcionamiento Aplicativo web </vt:lpstr>
      <vt:lpstr>Presentación de PowerPoint</vt:lpstr>
      <vt:lpstr>Detalle de incidencias</vt:lpstr>
      <vt:lpstr>Detalle de incidencias</vt:lpstr>
      <vt:lpstr>ADMINISTRATIVO FINANCIERO   Corte 16 de octubre</vt:lpstr>
      <vt:lpstr>Administrativo financiero</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Usuario de Microsoft Office</dc:creator>
  <cp:lastModifiedBy>Daniel Rodríguez Guevara</cp:lastModifiedBy>
  <cp:revision>2203</cp:revision>
  <dcterms:created xsi:type="dcterms:W3CDTF">2018-05-17T02:27:41Z</dcterms:created>
  <dcterms:modified xsi:type="dcterms:W3CDTF">2020-10-27T16:39:58Z</dcterms:modified>
</cp:coreProperties>
</file>