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1429" r:id="rId3"/>
    <p:sldId id="1307" r:id="rId4"/>
    <p:sldId id="1448" r:id="rId5"/>
    <p:sldId id="1312" r:id="rId6"/>
    <p:sldId id="1368" r:id="rId7"/>
    <p:sldId id="1133" r:id="rId8"/>
    <p:sldId id="1308" r:id="rId9"/>
    <p:sldId id="1309" r:id="rId10"/>
    <p:sldId id="1401" r:id="rId11"/>
    <p:sldId id="1402" r:id="rId12"/>
    <p:sldId id="1403" r:id="rId13"/>
    <p:sldId id="1404" r:id="rId14"/>
    <p:sldId id="1405" r:id="rId15"/>
    <p:sldId id="1406" r:id="rId16"/>
    <p:sldId id="1407" r:id="rId17"/>
    <p:sldId id="1470" r:id="rId18"/>
    <p:sldId id="1408" r:id="rId19"/>
    <p:sldId id="1409" r:id="rId20"/>
    <p:sldId id="1410" r:id="rId21"/>
    <p:sldId id="1395" r:id="rId22"/>
    <p:sldId id="1396" r:id="rId23"/>
    <p:sldId id="1397" r:id="rId24"/>
    <p:sldId id="1398" r:id="rId25"/>
    <p:sldId id="1399" r:id="rId26"/>
    <p:sldId id="1400" r:id="rId27"/>
    <p:sldId id="1452" r:id="rId28"/>
    <p:sldId id="1465" r:id="rId29"/>
    <p:sldId id="1471" r:id="rId30"/>
    <p:sldId id="1472" r:id="rId31"/>
    <p:sldId id="1441" r:id="rId32"/>
    <p:sldId id="1449" r:id="rId33"/>
    <p:sldId id="1450" r:id="rId34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EC Fausto Velez" initials="IFV" lastIdx="17" clrIdx="0"/>
  <p:cmAuthor id="2" name="INEC Gabriela Hidalgo" initials="IGH" lastIdx="1" clrIdx="1"/>
  <p:cmAuthor id="3" name="INEC Maria Moran" initials="IMM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9"/>
    <a:srgbClr val="FFF2CC"/>
    <a:srgbClr val="FFCC99"/>
    <a:srgbClr val="87BF61"/>
    <a:srgbClr val="FFF1C9"/>
    <a:srgbClr val="FF6600"/>
    <a:srgbClr val="FFC305"/>
    <a:srgbClr val="FFA161"/>
    <a:srgbClr val="95C674"/>
    <a:srgbClr val="FF96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9634" autoAdjust="0"/>
  </p:normalViewPr>
  <p:slideViewPr>
    <p:cSldViewPr snapToGrid="0" snapToObjects="1">
      <p:cViewPr varScale="1">
        <p:scale>
          <a:sx n="91" d="100"/>
          <a:sy n="91" d="100"/>
        </p:scale>
        <p:origin x="39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43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30" d="100"/>
          <a:sy n="130" d="100"/>
        </p:scale>
        <p:origin x="53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3F8B8-5312-E24C-96F9-67F30C4AC13E}" type="datetimeFigureOut">
              <a:rPr lang="es-ES_tradnl" smtClean="0"/>
              <a:t>19/10/2020</a:t>
            </a:fld>
            <a:endParaRPr lang="es-ES_tradn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B57AC-2842-F344-A130-E0582AD93178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92507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2FE38-E428-6948-9792-EC124D1D2E12}" type="datetimeFigureOut">
              <a:rPr lang="es-ES_tradnl" smtClean="0"/>
              <a:t>19/10/2020</a:t>
            </a:fld>
            <a:endParaRPr lang="es-ES_tradn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31626-4CBA-AB41-9C65-7FD69C995BA8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46714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8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18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38905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20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21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31626-4CBA-AB41-9C65-7FD69C995BA8}" type="slidenum">
              <a:rPr lang="es-ES_tradnl" smtClean="0"/>
              <a:t>23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7255042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31626-4CBA-AB41-9C65-7FD69C995BA8}" type="slidenum">
              <a:rPr lang="es-ES_tradnl" smtClean="0"/>
              <a:t>25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725504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12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14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952676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15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19253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16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17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38905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" y="0"/>
            <a:ext cx="12188385" cy="685799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 rot="20938473">
            <a:off x="5841006" y="1946214"/>
            <a:ext cx="2618041" cy="1943571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rgbClr val="2D4B88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 rot="20938473">
            <a:off x="6124867" y="4206136"/>
            <a:ext cx="2618039" cy="36704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dirty="0"/>
              <a:t>Modificar</a:t>
            </a:r>
            <a:endParaRPr lang="en-US" dirty="0"/>
          </a:p>
        </p:txBody>
      </p:sp>
      <p:sp>
        <p:nvSpPr>
          <p:cNvPr id="10" name="Rectángulo 9"/>
          <p:cNvSpPr/>
          <p:nvPr userDrawn="1"/>
        </p:nvSpPr>
        <p:spPr>
          <a:xfrm rot="20938473">
            <a:off x="5665537" y="1687607"/>
            <a:ext cx="3104255" cy="3106870"/>
          </a:xfrm>
          <a:prstGeom prst="rect">
            <a:avLst/>
          </a:prstGeom>
          <a:noFill/>
          <a:ln w="19050">
            <a:solidFill>
              <a:srgbClr val="2D4B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cxnSp>
        <p:nvCxnSpPr>
          <p:cNvPr id="12" name="Conector recto 11"/>
          <p:cNvCxnSpPr/>
          <p:nvPr userDrawn="1"/>
        </p:nvCxnSpPr>
        <p:spPr>
          <a:xfrm flipV="1">
            <a:off x="6192781" y="4131157"/>
            <a:ext cx="728323" cy="141906"/>
          </a:xfrm>
          <a:prstGeom prst="line">
            <a:avLst/>
          </a:prstGeom>
          <a:ln w="15875">
            <a:solidFill>
              <a:srgbClr val="2D4B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05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12188379" cy="68579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2235" y="1447547"/>
            <a:ext cx="5542573" cy="324492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910" y="2317345"/>
            <a:ext cx="4902740" cy="3859619"/>
          </a:xfrm>
        </p:spPr>
        <p:txBody>
          <a:bodyPr>
            <a:normAutofit/>
          </a:bodyPr>
          <a:lstStyle>
            <a:lvl1pPr marL="304792" indent="-304792">
              <a:lnSpc>
                <a:spcPct val="100000"/>
              </a:lnSpc>
              <a:buFont typeface="+mj-lt"/>
              <a:buAutoNum type="arabicPeriod"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61981" indent="-304792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1219170" indent="-304792">
              <a:lnSpc>
                <a:spcPct val="100000"/>
              </a:lnSpc>
              <a:buFont typeface="+mj-lt"/>
              <a:buAutoNum type="arabicPeriod"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676358" indent="-304792">
              <a:lnSpc>
                <a:spcPct val="100000"/>
              </a:lnSpc>
              <a:buFont typeface="+mj-lt"/>
              <a:buAutoNum type="arabicPeriod"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133547" indent="-304792">
              <a:lnSpc>
                <a:spcPct val="100000"/>
              </a:lnSpc>
              <a:buFont typeface="+mj-lt"/>
              <a:buAutoNum type="arabicPeriod"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36462"/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rgbClr val="636462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rgbClr val="636462"/>
                </a:solidFill>
              </a:rPr>
              <a:t>·</a:t>
            </a:r>
          </a:p>
        </p:txBody>
      </p:sp>
      <p:sp>
        <p:nvSpPr>
          <p:cNvPr id="16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7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142202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695" y="519738"/>
            <a:ext cx="8570266" cy="414116"/>
          </a:xfrm>
        </p:spPr>
        <p:txBody>
          <a:bodyPr anchor="ctr">
            <a:noAutofit/>
          </a:bodyPr>
          <a:lstStyle>
            <a:lvl1pPr>
              <a:defRPr sz="3200" b="1">
                <a:solidFill>
                  <a:srgbClr val="2D4B88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676621"/>
            <a:ext cx="10515600" cy="4144119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0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</a:p>
        </p:txBody>
      </p:sp>
      <p:sp>
        <p:nvSpPr>
          <p:cNvPr id="18" name="Marcador de contenido 17"/>
          <p:cNvSpPr>
            <a:spLocks noGrp="1"/>
          </p:cNvSpPr>
          <p:nvPr>
            <p:ph sz="quarter" idx="12"/>
          </p:nvPr>
        </p:nvSpPr>
        <p:spPr>
          <a:xfrm>
            <a:off x="423695" y="959794"/>
            <a:ext cx="8570266" cy="288305"/>
          </a:xfrm>
        </p:spPr>
        <p:txBody>
          <a:bodyPr anchor="ctr">
            <a:normAutofit/>
          </a:bodyPr>
          <a:lstStyle>
            <a:lvl1pPr marL="0" indent="0">
              <a:buNone/>
              <a:defRPr sz="1867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21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22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158" y="334161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00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"/>
            <a:ext cx="12188383" cy="68579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4012119"/>
            <a:ext cx="5767961" cy="1063557"/>
          </a:xfrm>
        </p:spPr>
        <p:txBody>
          <a:bodyPr>
            <a:normAutofit/>
          </a:bodyPr>
          <a:lstStyle>
            <a:lvl1pPr>
              <a:defRPr sz="3333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9" name="Marcador de contenido 8"/>
          <p:cNvSpPr>
            <a:spLocks noGrp="1"/>
          </p:cNvSpPr>
          <p:nvPr>
            <p:ph sz="quarter" idx="10"/>
          </p:nvPr>
        </p:nvSpPr>
        <p:spPr>
          <a:xfrm>
            <a:off x="838201" y="5257801"/>
            <a:ext cx="4756151" cy="1037167"/>
          </a:xfr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</a:t>
            </a:r>
          </a:p>
        </p:txBody>
      </p:sp>
      <p:sp>
        <p:nvSpPr>
          <p:cNvPr id="12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3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4" name="Marcador de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36462"/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5" name="Marcador de texto 10"/>
          <p:cNvSpPr>
            <a:spLocks noGrp="1"/>
          </p:cNvSpPr>
          <p:nvPr>
            <p:ph type="body" sz="quarter" idx="12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rgbClr val="636462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7" name="CuadroTexto 16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rgbClr val="636462"/>
                </a:solidFill>
              </a:rPr>
              <a:t>·</a:t>
            </a:r>
          </a:p>
        </p:txBody>
      </p:sp>
    </p:spTree>
    <p:extLst>
      <p:ext uri="{BB962C8B-B14F-4D97-AF65-F5344CB8AC3E}">
        <p14:creationId xmlns:p14="http://schemas.microsoft.com/office/powerpoint/2010/main" val="1405459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7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3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0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1" name="CuadroTexto 10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</a:p>
        </p:txBody>
      </p:sp>
      <p:sp>
        <p:nvSpPr>
          <p:cNvPr id="13" name="Rectángulo 12"/>
          <p:cNvSpPr/>
          <p:nvPr userDrawn="1"/>
        </p:nvSpPr>
        <p:spPr>
          <a:xfrm>
            <a:off x="215153" y="251012"/>
            <a:ext cx="1434353" cy="135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solidFill>
                <a:schemeClr val="bg1"/>
              </a:solidFill>
            </a:endParaRPr>
          </a:p>
        </p:txBody>
      </p:sp>
      <p:pic>
        <p:nvPicPr>
          <p:cNvPr id="14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358" y="286640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23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l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0B02-110B-CB47-A284-864FE8C9D2D3}" type="datetimeFigureOut">
              <a:rPr lang="es-ES_tradnl" smtClean="0"/>
              <a:t>19/10/2020</a:t>
            </a:fld>
            <a:endParaRPr lang="es-ES_tradn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673-807B-4A45-8025-A2F196FC6CAB}" type="slidenum">
              <a:rPr lang="es-ES_tradnl" smtClean="0"/>
              <a:t>‹Nº›</a:t>
            </a:fld>
            <a:endParaRPr lang="es-ES_tradnl" dirty="0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385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5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A08566-F47B-4975-8BF8-0B44A04D0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833177-B4EF-43E7-8561-0EC888F27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95DAD3-B0CA-4ACC-9E71-282C4408C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AD6CA-4988-4C96-9BA5-AEC0774A62A9}" type="datetimeFigureOut">
              <a:rPr lang="es-EC" smtClean="0"/>
              <a:t>19/10/2020</a:t>
            </a:fld>
            <a:endParaRPr lang="es-EC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8385CA-1A23-49A6-B90B-95C504D91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75A4D0-CE31-4ED2-B74C-589B69346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A3758-C788-433C-AF82-D9274048E9B4}" type="slidenum">
              <a:rPr lang="es-EC" smtClean="0"/>
              <a:t>‹Nº›</a:t>
            </a:fld>
            <a:endParaRPr lang="es-EC" dirty="0"/>
          </a:p>
        </p:txBody>
      </p:sp>
      <p:pic>
        <p:nvPicPr>
          <p:cNvPr id="7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358" y="286640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49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60B02-110B-CB47-A284-864FE8C9D2D3}" type="datetimeFigureOut">
              <a:rPr lang="es-ES_tradnl" smtClean="0"/>
              <a:t>19/10/2020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DB673-807B-4A45-8025-A2F196FC6CAB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5655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0" r:id="rId3"/>
    <p:sldLayoutId id="2147483663" r:id="rId4"/>
    <p:sldLayoutId id="2147483655" r:id="rId5"/>
    <p:sldLayoutId id="2147483661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5" TargetMode="Externa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3" TargetMode="External"/><Relationship Id="rId11" Type="http://schemas.openxmlformats.org/officeDocument/2006/relationships/image" Target="../media/image13.emf"/><Relationship Id="rId5" Type="http://schemas.openxmlformats.org/officeDocument/2006/relationships/image" Target="../media/image10.emf"/><Relationship Id="rId10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4" TargetMode="External"/><Relationship Id="rId4" Type="http://schemas.openxmlformats.org/officeDocument/2006/relationships/oleObject" Target="file:///F:\resp%201\resp\Downloads\Semana%2013%20Ppt_indicadores_2019_0409.xlsx!General!F3C1:F7C7" TargetMode="External"/><Relationship Id="rId9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6" TargetMode="External"/><Relationship Id="rId5" Type="http://schemas.openxmlformats.org/officeDocument/2006/relationships/image" Target="../media/image14.emf"/><Relationship Id="rId4" Type="http://schemas.openxmlformats.org/officeDocument/2006/relationships/oleObject" Target="file:///F:\resp%201\resp\Downloads\Semana%2013%20Ppt_indicadores_2019_0409.xlsx!General!F19C1:F21C7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1" TargetMode="Externa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" TargetMode="External"/><Relationship Id="rId11" Type="http://schemas.openxmlformats.org/officeDocument/2006/relationships/image" Target="../media/image19.emf"/><Relationship Id="rId5" Type="http://schemas.openxmlformats.org/officeDocument/2006/relationships/image" Target="../media/image16.emf"/><Relationship Id="rId10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2" TargetMode="External"/><Relationship Id="rId4" Type="http://schemas.openxmlformats.org/officeDocument/2006/relationships/oleObject" Target="file:///F:\resp%201\resp\Downloads\Semana%2013%20Ppt_indicadores_2019_0409.xlsx!General!F12C1:F16C7" TargetMode="External"/><Relationship Id="rId9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21%20Gr&#225;fico" TargetMode="External"/><Relationship Id="rId5" Type="http://schemas.openxmlformats.org/officeDocument/2006/relationships/image" Target="../media/image20.emf"/><Relationship Id="rId4" Type="http://schemas.openxmlformats.org/officeDocument/2006/relationships/oleObject" Target="file:///F:\resp%201\resp\Downloads\Semana%2013%20Ppt_indicadores_2019_0409.xlsx!Zonal!F3C1:F8C8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17%20Gr&#225;fico" TargetMode="External"/><Relationship Id="rId5" Type="http://schemas.openxmlformats.org/officeDocument/2006/relationships/image" Target="../media/image22.emf"/><Relationship Id="rId4" Type="http://schemas.openxmlformats.org/officeDocument/2006/relationships/oleObject" Target="file:///F:\resp%201\resp\Downloads\Semana%2013%20Ppt_indicadores_2019_0409.xlsx!Zonal!F10C1:F15C8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20%20Gr&#225;fico" TargetMode="External"/><Relationship Id="rId5" Type="http://schemas.openxmlformats.org/officeDocument/2006/relationships/image" Target="../media/image24.emf"/><Relationship Id="rId4" Type="http://schemas.openxmlformats.org/officeDocument/2006/relationships/oleObject" Target="file:///F:\resp%201\resp\Downloads\Semana%2013%20Ppt_indicadores_2019_0409.xlsx!Zonal!F17C1:F22C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file:///F:\resp%201\resp\Downloads\Semana%2013%20Ppt_indicadores_2019_0409.xlsx!Zonal!F24C1:F29C8" TargetMode="External"/><Relationship Id="rId5" Type="http://schemas.openxmlformats.org/officeDocument/2006/relationships/image" Target="../media/image26.emf"/><Relationship Id="rId4" Type="http://schemas.openxmlformats.org/officeDocument/2006/relationships/oleObject" Target="file:///F:\resp%201\resp\Documents\SEMANA%2013%20%20FORMATO_REPORTE%20DE%20COBERTURA.xlsx!Comp_sem!%5bSEMANA%2013%20%20FORMATO_REPORTE%20DE%20COBERTURA.xlsx%5dComp_sem%2025%20Gr&#225;fico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18%20Gr&#225;fico" TargetMode="External"/><Relationship Id="rId5" Type="http://schemas.openxmlformats.org/officeDocument/2006/relationships/image" Target="../media/image28.emf"/><Relationship Id="rId4" Type="http://schemas.openxmlformats.org/officeDocument/2006/relationships/oleObject" Target="file:///F:\resp%201\resp\Downloads\Semana%2013%20Ppt_indicadores_2019_0409.xlsx!Zonal!F33C1:F38C8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file:///F:\resp%201\resp\Downloads\Semana%2013%20Ppt_indicadores_2019_0409.xlsx!Zonal!F40C1:F45C8" TargetMode="External"/><Relationship Id="rId5" Type="http://schemas.openxmlformats.org/officeDocument/2006/relationships/image" Target="../media/image30.emf"/><Relationship Id="rId4" Type="http://schemas.openxmlformats.org/officeDocument/2006/relationships/oleObject" Target="file:///F:\resp%201\resp\Documents\SEMANA%2013%20%20FORMATO_REPORTE%20DE%20COBERTURA.xlsx!Comp_sem!%5bSEMANA%2013%20%20FORMATO_REPORTE%20DE%20COBERTURA.xlsx%5dComp_sem%2019%20Gr&#225;fico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33%20Gr&#225;fico" TargetMode="External"/><Relationship Id="rId5" Type="http://schemas.openxmlformats.org/officeDocument/2006/relationships/image" Target="../media/image32.emf"/><Relationship Id="rId4" Type="http://schemas.openxmlformats.org/officeDocument/2006/relationships/oleObject" Target="file:///F:\resp%201\resp\Downloads\Semana%2013%20Ppt_indicadores_2019_0409.xlsx!Zonal!F47C1:F52C8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oleObject" Target="file:///F:\resp%201\resp\Documents\SEMANA%2013%20%20FORMATO_REPORTE%20DE%20COBERTURA.xlsx!DILIGENCIADA!%5bSEMANA%2013%20%20FORMATO_REPORTE%20DE%20COBERTURA.xlsx%5dDILIGENCIADA%20Gr&#225;fico%201" TargetMode="External"/><Relationship Id="rId5" Type="http://schemas.openxmlformats.org/officeDocument/2006/relationships/image" Target="../media/image34.emf"/><Relationship Id="rId4" Type="http://schemas.openxmlformats.org/officeDocument/2006/relationships/oleObject" Target="file:///F:\resp%201\resp\Documents\SEMANA%2013%20%20FORMATO_REPORTE%20DE%20COBERTURA.xlsx!DILIGENCIADA!F13C1:F18C4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oleObject" Target="file:///F:\resp%201\resp\Documents\SEMANA%2013%20%20FORMATO_REPORTE%20DE%20COBERTURA.xlsx!GR&#193;FICOS%20CAMPO%20EFE_2019!%5bSEMANA%2013%20%20FORMATO_REPORTE%20DE%20COBERTURA.xlsx%5dGR&#193;FICOS%20CAMPO%20EFE_2019%2019%20Gr&#225;fico" TargetMode="External"/><Relationship Id="rId5" Type="http://schemas.openxmlformats.org/officeDocument/2006/relationships/image" Target="../media/image36.emf"/><Relationship Id="rId4" Type="http://schemas.openxmlformats.org/officeDocument/2006/relationships/oleObject" Target="file:///F:\resp%201\resp\Documents\SEMANA%2013%20%20FORMATO_REPORTE%20DE%20COBERTURA.xlsx!COBERTURA_PPT_V2!F7C2:F14C13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SEMANA%2013%20%20FORMATO_REPORTE%20DE%20COBERTURA.xlsx!Cam_crt_hist!%5bSEMANA%2013%20%20FORMATO_REPORTE%20DE%20COBERTURA.xlsx%5dCam_crt_hist%2019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9.emf"/><Relationship Id="rId5" Type="http://schemas.openxmlformats.org/officeDocument/2006/relationships/oleObject" Target="file:///F:\resp%201\resp\Documents\SEMANA%2013%20%20FORMATO_REPORTE%20DE%20COBERTURA.xlsx!Cam_crt_hist!%5bSEMANA%2013%20%20FORMATO_REPORTE%20DE%20COBERTURA.xlsx%5dCam_crt_hist%204%20Gr&#225;fico" TargetMode="External"/><Relationship Id="rId4" Type="http://schemas.openxmlformats.org/officeDocument/2006/relationships/image" Target="../media/image3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oleObject" Target="file:///F:\resp%201\resp\Documents\SEMANA%2013%20%20FORMATO_REPORTE%20DE%20COBERTURA.xlsx!GR&#193;FICOS%20CR&#205;T-COD%20EFE_2019!%5bSEMANA%2013%20%20FORMATO_REPORTE%20DE%20COBERTURA.xlsx%5dGR&#193;FICOS%20CR&#205;T-COD%20EFE_2019%2018%20Gr&#225;fico" TargetMode="External"/><Relationship Id="rId5" Type="http://schemas.openxmlformats.org/officeDocument/2006/relationships/image" Target="../media/image40.emf"/><Relationship Id="rId4" Type="http://schemas.openxmlformats.org/officeDocument/2006/relationships/oleObject" Target="file:///F:\resp%201\resp\Documents\SEMANA%2013%20%20FORMATO_REPORTE%20DE%20COBERTURA.xlsx!COBERTURA_PPT_V2!F20C2:F27C1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SEMANA%2013%20%20FORMATO_REPORTE%20DE%20COBERTURA.xlsx!Criti_crt_hist!%5bSEMANA%2013%20%20FORMATO_REPORTE%20DE%20COBERTURA.xlsx%5dCriti_crt_hist%201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3.emf"/><Relationship Id="rId5" Type="http://schemas.openxmlformats.org/officeDocument/2006/relationships/oleObject" Target="file:///F:\resp%201\resp\Documents\SEMANA%2013%20%20FORMATO_REPORTE%20DE%20COBERTURA.xlsx!Criti_crt_hist!%5bSEMANA%2013%20%20FORMATO_REPORTE%20DE%20COBERTURA.xlsx%5dCriti_crt_hist%2019%20Gr&#225;fico" TargetMode="External"/><Relationship Id="rId4" Type="http://schemas.openxmlformats.org/officeDocument/2006/relationships/image" Target="../media/image4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SEMANA%2013%20%20FORMATO_REPORTE%20DE%20COBERTURA.xlsx!D&#205;AS!%5bSEMANA%2013%20%20FORMATO_REPORTE%20DE%20COBERTURA.xlsx%5dD&#205;AS%202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wnloads\Semana%2013%20Ppt_indicadores_2019_0409.xlsx!Tabla%20PROBLEMAS-SOL!F1C2:F17C3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wnloads\Semana%2013%20Ppt_indicadores_2019_0409.xlsx!Tabla%20PROBLEMAS-SOL!F18C2:F35C3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6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SEMANA%2013\Semana%2013%20Ppt_indicadores_2019_0409.xlsx!admi!F1C1:F6C6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evin\Desktop\Reporte%20de%20cobertura\directorio%20total\Hoja%20de%20c&#225;lculo%20en%20PPT_reporte%20de%20cobertura_indicadores_2019!DIMENSION!F2C2:F10C8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file:///F:\resp%201\resp\Downloads\Semana%2013%20Ppt_indicadores_2019_0409.xlsx!Indicadores_2!F1C1:F18C8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oleObject" Target="file:///F:\resp%201\resp\Documents\INEC%20TRABAJO\SEMANA%2013\Semana%2013%20Ppt_indicadores_2019_0409.xlsx!indicadores_1!F1C1:F26C8" TargetMode="Externa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0938473">
            <a:off x="5677430" y="1943078"/>
            <a:ext cx="2988096" cy="2054482"/>
          </a:xfrm>
        </p:spPr>
        <p:txBody>
          <a:bodyPr>
            <a:normAutofit fontScale="90000"/>
          </a:bodyPr>
          <a:lstStyle/>
          <a:p>
            <a:pPr algn="ctr"/>
            <a:r>
              <a:rPr lang="es-ES_tradnl" dirty="0"/>
              <a:t>Indicadores de calidad</a:t>
            </a:r>
            <a:br>
              <a:rPr lang="es-ES_tradnl" dirty="0"/>
            </a:br>
            <a:r>
              <a:rPr lang="es-ES_tradnl" sz="24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200" dirty="0"/>
              <a:t>Encuesta Estructural Empresarial</a:t>
            </a:r>
            <a:br>
              <a:rPr lang="es-ES_tradnl" sz="2200" dirty="0"/>
            </a:br>
            <a:r>
              <a:rPr lang="es-ES_tradnl" sz="2200" dirty="0"/>
              <a:t>(ENESEM)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0938473">
            <a:off x="5836333" y="4186988"/>
            <a:ext cx="3144025" cy="370319"/>
          </a:xfrm>
        </p:spPr>
        <p:txBody>
          <a:bodyPr>
            <a:noAutofit/>
          </a:bodyPr>
          <a:lstStyle/>
          <a:p>
            <a:pPr algn="ctr"/>
            <a:r>
              <a:rPr lang="es-ES_tradnl" sz="1600" dirty="0"/>
              <a:t>Reporte septiembre- 2020</a:t>
            </a:r>
          </a:p>
        </p:txBody>
      </p:sp>
    </p:spTree>
    <p:extLst>
      <p:ext uri="{BB962C8B-B14F-4D97-AF65-F5344CB8AC3E}">
        <p14:creationId xmlns:p14="http://schemas.microsoft.com/office/powerpoint/2010/main" val="10210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348461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7" name="18 CuadroTexto"/>
          <p:cNvSpPr txBox="1"/>
          <p:nvPr/>
        </p:nvSpPr>
        <p:spPr>
          <a:xfrm>
            <a:off x="576095" y="3238574"/>
            <a:ext cx="30670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4267747" y="3219598"/>
            <a:ext cx="34099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 operativa</a:t>
            </a:r>
          </a:p>
        </p:txBody>
      </p:sp>
      <p:sp>
        <p:nvSpPr>
          <p:cNvPr id="20" name="18 CuadroTexto"/>
          <p:cNvSpPr txBox="1"/>
          <p:nvPr/>
        </p:nvSpPr>
        <p:spPr>
          <a:xfrm>
            <a:off x="8176808" y="3175676"/>
            <a:ext cx="3733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 efectiva de ejecución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796264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/>
              <a:t>Corte </a:t>
            </a:r>
            <a:r>
              <a:rPr lang="es-ES_tradnl" b="1" dirty="0" smtClean="0"/>
              <a:t>08 </a:t>
            </a:r>
            <a:r>
              <a:rPr lang="es-ES_tradnl" b="1" dirty="0"/>
              <a:t>de </a:t>
            </a:r>
            <a:r>
              <a:rPr lang="es-ES_tradnl" b="1" dirty="0" smtClean="0"/>
              <a:t>octubre </a:t>
            </a:r>
            <a:r>
              <a:rPr lang="es-ES_tradnl" b="1" dirty="0"/>
              <a:t>- Operativo de Campo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642374"/>
              </p:ext>
            </p:extLst>
          </p:nvPr>
        </p:nvGraphicFramePr>
        <p:xfrm>
          <a:off x="687411" y="1496563"/>
          <a:ext cx="10677525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90" name="Hoja de cálculo" r:id="rId4" imgW="10677698" imgH="1409662" progId="Excel.Sheet.12">
                  <p:link updateAutomatic="1"/>
                </p:oleObj>
              </mc:Choice>
              <mc:Fallback>
                <p:oleObj name="Hoja de cálculo" r:id="rId4" imgW="10677698" imgH="140966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7411" y="1496563"/>
                        <a:ext cx="10677525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863610"/>
              </p:ext>
            </p:extLst>
          </p:nvPr>
        </p:nvGraphicFramePr>
        <p:xfrm>
          <a:off x="455670" y="3606563"/>
          <a:ext cx="338137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91" name="Hoja de cálculo" r:id="rId6" imgW="3381548" imgH="2152726" progId="Excel.Sheet.12">
                  <p:link updateAutomatic="1"/>
                </p:oleObj>
              </mc:Choice>
              <mc:Fallback>
                <p:oleObj name="Hoja de cálculo" r:id="rId6" imgW="3381548" imgH="21527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5670" y="3606563"/>
                        <a:ext cx="3381375" cy="215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588342"/>
              </p:ext>
            </p:extLst>
          </p:nvPr>
        </p:nvGraphicFramePr>
        <p:xfrm>
          <a:off x="4335463" y="3633788"/>
          <a:ext cx="334327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92" name="Hoja de cálculo" r:id="rId8" imgW="3343448" imgH="2152726" progId="Excel.Sheet.12">
                  <p:link updateAutomatic="1"/>
                </p:oleObj>
              </mc:Choice>
              <mc:Fallback>
                <p:oleObj name="Hoja de cálculo" r:id="rId8" imgW="3343448" imgH="21527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35463" y="3633788"/>
                        <a:ext cx="3343275" cy="215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926233"/>
              </p:ext>
            </p:extLst>
          </p:nvPr>
        </p:nvGraphicFramePr>
        <p:xfrm>
          <a:off x="8180388" y="3657600"/>
          <a:ext cx="3400425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93" name="Hoja de cálculo" r:id="rId10" imgW="3400598" imgH="2133524" progId="Excel.Sheet.12">
                  <p:link updateAutomatic="1"/>
                </p:oleObj>
              </mc:Choice>
              <mc:Fallback>
                <p:oleObj name="Hoja de cálculo" r:id="rId10" imgW="3400598" imgH="213352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80388" y="3657600"/>
                        <a:ext cx="3400425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551044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998846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/>
              <a:t>Corte </a:t>
            </a:r>
            <a:r>
              <a:rPr lang="es-ES_tradnl" b="1" dirty="0" smtClean="0"/>
              <a:t>08 </a:t>
            </a:r>
            <a:r>
              <a:rPr lang="es-ES_tradnl" b="1" dirty="0"/>
              <a:t>de octubre - Operativo de Campo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459668"/>
              </p:ext>
            </p:extLst>
          </p:nvPr>
        </p:nvGraphicFramePr>
        <p:xfrm>
          <a:off x="757238" y="1734953"/>
          <a:ext cx="106775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85" name="Hoja de cálculo" r:id="rId4" imgW="10677698" imgH="876452" progId="Excel.Sheet.12">
                  <p:link updateAutomatic="1"/>
                </p:oleObj>
              </mc:Choice>
              <mc:Fallback>
                <p:oleObj name="Hoja de cálculo" r:id="rId4" imgW="10677698" imgH="87645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7238" y="1734953"/>
                        <a:ext cx="106775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961767"/>
              </p:ext>
            </p:extLst>
          </p:nvPr>
        </p:nvGraphicFramePr>
        <p:xfrm>
          <a:off x="4322763" y="3054350"/>
          <a:ext cx="3609975" cy="238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86" name="Hoja de cálculo" r:id="rId6" imgW="3314700" imgH="2190788" progId="Excel.Sheet.12">
                  <p:link updateAutomatic="1"/>
                </p:oleObj>
              </mc:Choice>
              <mc:Fallback>
                <p:oleObj name="Hoja de cálculo" r:id="rId6" imgW="3314700" imgH="219078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22763" y="3054350"/>
                        <a:ext cx="3609975" cy="238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455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551044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7" name="18 CuadroTexto"/>
          <p:cNvSpPr txBox="1"/>
          <p:nvPr/>
        </p:nvSpPr>
        <p:spPr>
          <a:xfrm>
            <a:off x="498750" y="3113513"/>
            <a:ext cx="30670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porcentaje de ejecución crítica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4142006" y="3102477"/>
            <a:ext cx="3409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encuestas efectivas criticadas ejecutadas</a:t>
            </a:r>
          </a:p>
        </p:txBody>
      </p:sp>
      <p:sp>
        <p:nvSpPr>
          <p:cNvPr id="20" name="18 CuadroTexto"/>
          <p:cNvSpPr txBox="1"/>
          <p:nvPr/>
        </p:nvSpPr>
        <p:spPr>
          <a:xfrm>
            <a:off x="7885332" y="3104328"/>
            <a:ext cx="3733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encuestas efectivas criticadas planificadas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965810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/>
              <a:t>Corte </a:t>
            </a:r>
            <a:r>
              <a:rPr lang="es-ES_tradnl" b="1" dirty="0" smtClean="0"/>
              <a:t>08 de octubre </a:t>
            </a:r>
            <a:r>
              <a:rPr lang="es-ES_tradnl" b="1" dirty="0"/>
              <a:t>- Operativo Crítica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615060"/>
              </p:ext>
            </p:extLst>
          </p:nvPr>
        </p:nvGraphicFramePr>
        <p:xfrm>
          <a:off x="576094" y="1254683"/>
          <a:ext cx="10677525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09" name="Hoja de cálculo" r:id="rId4" imgW="10677698" imgH="1781023" progId="Excel.Sheet.12">
                  <p:link updateAutomatic="1"/>
                </p:oleObj>
              </mc:Choice>
              <mc:Fallback>
                <p:oleObj name="Hoja de cálculo" r:id="rId4" imgW="10677698" imgH="17810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6094" y="1254683"/>
                        <a:ext cx="10677525" cy="178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015585"/>
              </p:ext>
            </p:extLst>
          </p:nvPr>
        </p:nvGraphicFramePr>
        <p:xfrm>
          <a:off x="405912" y="3920784"/>
          <a:ext cx="3531622" cy="2049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10" name="Hoja de cálculo" r:id="rId6" imgW="4381500" imgH="2543289" progId="Excel.Sheet.12">
                  <p:link updateAutomatic="1"/>
                </p:oleObj>
              </mc:Choice>
              <mc:Fallback>
                <p:oleObj name="Hoja de cálculo" r:id="rId6" imgW="4381500" imgH="254328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912" y="3920784"/>
                        <a:ext cx="3531622" cy="2049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866468"/>
              </p:ext>
            </p:extLst>
          </p:nvPr>
        </p:nvGraphicFramePr>
        <p:xfrm>
          <a:off x="4322664" y="3910648"/>
          <a:ext cx="3445466" cy="2049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11" name="Hoja de cálculo" r:id="rId8" imgW="3838748" imgH="2352637" progId="Excel.Sheet.12">
                  <p:link updateAutomatic="1"/>
                </p:oleObj>
              </mc:Choice>
              <mc:Fallback>
                <p:oleObj name="Hoja de cálculo" r:id="rId8" imgW="3838748" imgH="235263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22664" y="3910648"/>
                        <a:ext cx="3445466" cy="2049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365557"/>
              </p:ext>
            </p:extLst>
          </p:nvPr>
        </p:nvGraphicFramePr>
        <p:xfrm>
          <a:off x="8156575" y="3910013"/>
          <a:ext cx="3597275" cy="206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12" name="Hoja de cálculo" r:id="rId10" imgW="4191000" imgH="2400300" progId="Excel.Sheet.12">
                  <p:link updateAutomatic="1"/>
                </p:oleObj>
              </mc:Choice>
              <mc:Fallback>
                <p:oleObj name="Hoja de cálculo" r:id="rId10" imgW="4191000" imgH="240030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56575" y="3910013"/>
                        <a:ext cx="3597275" cy="206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358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C" sz="2800" dirty="0"/>
              <a:t>Resultados de Indicadores de Calidad por Coordinaciones zonales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16573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>
          <a:xfrm>
            <a:off x="423695" y="339762"/>
            <a:ext cx="8570266" cy="414116"/>
          </a:xfrm>
        </p:spPr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2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658277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08 </a:t>
            </a:r>
            <a:r>
              <a:rPr lang="es-ES_tradnl" sz="1800" b="1" dirty="0"/>
              <a:t>de </a:t>
            </a:r>
            <a:r>
              <a:rPr lang="es-ES_tradnl" sz="1800" b="1" dirty="0" smtClean="0"/>
              <a:t>octubre </a:t>
            </a:r>
            <a:r>
              <a:rPr lang="es-EC" sz="1700" b="1" dirty="0"/>
              <a:t>- 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546014"/>
              </p:ext>
            </p:extLst>
          </p:nvPr>
        </p:nvGraphicFramePr>
        <p:xfrm>
          <a:off x="661987" y="1601838"/>
          <a:ext cx="10868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90" name="Hoja de cálculo" r:id="rId4" imgW="10868198" imgH="1285875" progId="Excel.Sheet.12">
                  <p:link updateAutomatic="1"/>
                </p:oleObj>
              </mc:Choice>
              <mc:Fallback>
                <p:oleObj name="Hoja de cálculo" r:id="rId4" imgW="10868198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987" y="1601838"/>
                        <a:ext cx="108680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699823"/>
              </p:ext>
            </p:extLst>
          </p:nvPr>
        </p:nvGraphicFramePr>
        <p:xfrm>
          <a:off x="2414588" y="3176588"/>
          <a:ext cx="7362825" cy="288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91" name="Hoja de cálculo" r:id="rId6" imgW="7362998" imgH="2886189" progId="Excel.Sheet.12">
                  <p:link updateAutomatic="1"/>
                </p:oleObj>
              </mc:Choice>
              <mc:Fallback>
                <p:oleObj name="Hoja de cálculo" r:id="rId6" imgW="7362998" imgH="288618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14588" y="3176588"/>
                        <a:ext cx="7362825" cy="288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796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763052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08 de octubre </a:t>
            </a:r>
            <a:r>
              <a:rPr lang="es-EC" sz="1700" b="1" dirty="0"/>
              <a:t>- 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77962"/>
              </p:ext>
            </p:extLst>
          </p:nvPr>
        </p:nvGraphicFramePr>
        <p:xfrm>
          <a:off x="661988" y="1693885"/>
          <a:ext cx="10868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72" name="Hoja de cálculo" r:id="rId4" imgW="10868198" imgH="1285875" progId="Excel.Sheet.12">
                  <p:link updateAutomatic="1"/>
                </p:oleObj>
              </mc:Choice>
              <mc:Fallback>
                <p:oleObj name="Hoja de cálculo" r:id="rId4" imgW="10868198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988" y="1693885"/>
                        <a:ext cx="108680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207132"/>
              </p:ext>
            </p:extLst>
          </p:nvPr>
        </p:nvGraphicFramePr>
        <p:xfrm>
          <a:off x="2728913" y="3128963"/>
          <a:ext cx="6734175" cy="319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73" name="Hoja de cálculo" r:id="rId6" imgW="6734348" imgH="3191027" progId="Excel.Sheet.12">
                  <p:link updateAutomatic="1"/>
                </p:oleObj>
              </mc:Choice>
              <mc:Fallback>
                <p:oleObj name="Hoja de cálculo" r:id="rId6" imgW="6734348" imgH="31910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28913" y="3128963"/>
                        <a:ext cx="6734175" cy="319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073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33854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08 de octubre </a:t>
            </a:r>
            <a:r>
              <a:rPr lang="es-EC" sz="1700" b="1" dirty="0"/>
              <a:t>- 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607374"/>
              </p:ext>
            </p:extLst>
          </p:nvPr>
        </p:nvGraphicFramePr>
        <p:xfrm>
          <a:off x="545763" y="1882248"/>
          <a:ext cx="10868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12" name="Hoja de cálculo" r:id="rId4" imgW="10868198" imgH="1285875" progId="Excel.Sheet.12">
                  <p:link updateAutomatic="1"/>
                </p:oleObj>
              </mc:Choice>
              <mc:Fallback>
                <p:oleObj name="Hoja de cálculo" r:id="rId4" imgW="10868198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5763" y="1882248"/>
                        <a:ext cx="108680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079766"/>
              </p:ext>
            </p:extLst>
          </p:nvPr>
        </p:nvGraphicFramePr>
        <p:xfrm>
          <a:off x="2152650" y="3381375"/>
          <a:ext cx="7886700" cy="294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13" name="Hoja de cálculo" r:id="rId6" imgW="7886700" imgH="2943111" progId="Excel.Sheet.12">
                  <p:link updateAutomatic="1"/>
                </p:oleObj>
              </mc:Choice>
              <mc:Fallback>
                <p:oleObj name="Hoja de cálculo" r:id="rId6" imgW="7886700" imgH="294311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2650" y="3381375"/>
                        <a:ext cx="7886700" cy="294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446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03413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08 </a:t>
            </a:r>
            <a:r>
              <a:rPr lang="es-ES_tradnl" sz="1800" b="1" dirty="0"/>
              <a:t>de </a:t>
            </a:r>
            <a:r>
              <a:rPr lang="es-ES_tradnl" sz="1800" b="1" dirty="0" smtClean="0"/>
              <a:t>octubre </a:t>
            </a:r>
            <a:r>
              <a:rPr lang="es-EC" sz="1700" b="1" dirty="0"/>
              <a:t>- 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82553"/>
              </p:ext>
            </p:extLst>
          </p:nvPr>
        </p:nvGraphicFramePr>
        <p:xfrm>
          <a:off x="2527300" y="3121025"/>
          <a:ext cx="7696200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76" name="Hoja de cálculo" r:id="rId4" imgW="7696200" imgH="3095701" progId="Excel.Sheet.12">
                  <p:link updateAutomatic="1"/>
                </p:oleObj>
              </mc:Choice>
              <mc:Fallback>
                <p:oleObj name="Hoja de cálculo" r:id="rId4" imgW="7696200" imgH="309570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7300" y="3121025"/>
                        <a:ext cx="7696200" cy="309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196910"/>
              </p:ext>
            </p:extLst>
          </p:nvPr>
        </p:nvGraphicFramePr>
        <p:xfrm>
          <a:off x="661988" y="1739663"/>
          <a:ext cx="10868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77" name="Hoja de cálculo" r:id="rId6" imgW="10868198" imgH="1285875" progId="Excel.Sheet.12">
                  <p:link updateAutomatic="1"/>
                </p:oleObj>
              </mc:Choice>
              <mc:Fallback>
                <p:oleObj name="Hoja de cálculo" r:id="rId6" imgW="10868198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1988" y="1739663"/>
                        <a:ext cx="108680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196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03413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2000" b="1" dirty="0"/>
              <a:t>Corte </a:t>
            </a:r>
            <a:r>
              <a:rPr lang="es-ES_tradnl" sz="2000" b="1" dirty="0" smtClean="0"/>
              <a:t>08 de octubre </a:t>
            </a:r>
            <a:r>
              <a:rPr lang="es-EC" sz="1800" b="1" dirty="0" smtClean="0"/>
              <a:t>- </a:t>
            </a:r>
            <a:r>
              <a:rPr lang="es-ES_tradnl" sz="1800" b="1" dirty="0"/>
              <a:t>Operativo de Crítica </a:t>
            </a:r>
            <a:r>
              <a:rPr lang="es-EC" sz="18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03352"/>
              </p:ext>
            </p:extLst>
          </p:nvPr>
        </p:nvGraphicFramePr>
        <p:xfrm>
          <a:off x="661988" y="1789106"/>
          <a:ext cx="10868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59" name="Hoja de cálculo" r:id="rId4" imgW="10868198" imgH="1285875" progId="Excel.Sheet.12">
                  <p:link updateAutomatic="1"/>
                </p:oleObj>
              </mc:Choice>
              <mc:Fallback>
                <p:oleObj name="Hoja de cálculo" r:id="rId4" imgW="10868198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988" y="1789106"/>
                        <a:ext cx="108680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164602"/>
              </p:ext>
            </p:extLst>
          </p:nvPr>
        </p:nvGraphicFramePr>
        <p:xfrm>
          <a:off x="2608263" y="3051175"/>
          <a:ext cx="6975475" cy="357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660" name="Hoja de cálculo" r:id="rId6" imgW="8105948" imgH="4152862" progId="Excel.Sheet.12">
                  <p:link updateAutomatic="1"/>
                </p:oleObj>
              </mc:Choice>
              <mc:Fallback>
                <p:oleObj name="Hoja de cálculo" r:id="rId6" imgW="8105948" imgH="415286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08263" y="3051175"/>
                        <a:ext cx="6975475" cy="3573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888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500063" y="870494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02 </a:t>
            </a:r>
            <a:r>
              <a:rPr lang="es-ES_tradnl" sz="1800" b="1" dirty="0"/>
              <a:t>de septiembre </a:t>
            </a:r>
            <a:r>
              <a:rPr lang="es-EC" sz="1700" b="1" dirty="0"/>
              <a:t>- </a:t>
            </a:r>
            <a:r>
              <a:rPr lang="es-ES_tradnl" sz="1700" b="1" dirty="0"/>
              <a:t>Operativo de Crítica </a:t>
            </a:r>
            <a:r>
              <a:rPr lang="es-EC" sz="17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797655"/>
              </p:ext>
            </p:extLst>
          </p:nvPr>
        </p:nvGraphicFramePr>
        <p:xfrm>
          <a:off x="3195638" y="3406775"/>
          <a:ext cx="6315075" cy="295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28" name="Hoja de cálculo" r:id="rId4" imgW="6315248" imgH="2952712" progId="Excel.Sheet.12">
                  <p:link updateAutomatic="1"/>
                </p:oleObj>
              </mc:Choice>
              <mc:Fallback>
                <p:oleObj name="Hoja de cálculo" r:id="rId4" imgW="6315248" imgH="295271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5638" y="3406775"/>
                        <a:ext cx="6315075" cy="295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027172"/>
              </p:ext>
            </p:extLst>
          </p:nvPr>
        </p:nvGraphicFramePr>
        <p:xfrm>
          <a:off x="661988" y="1846828"/>
          <a:ext cx="10868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29" name="Hoja de cálculo" r:id="rId6" imgW="10868198" imgH="1285875" progId="Excel.Sheet.12">
                  <p:link updateAutomatic="1"/>
                </p:oleObj>
              </mc:Choice>
              <mc:Fallback>
                <p:oleObj name="Hoja de cálculo" r:id="rId6" imgW="10868198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1988" y="1846828"/>
                        <a:ext cx="108680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7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Contenido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54910" y="2317345"/>
            <a:ext cx="5282390" cy="3859619"/>
          </a:xfrm>
        </p:spPr>
        <p:txBody>
          <a:bodyPr>
            <a:normAutofit/>
          </a:bodyPr>
          <a:lstStyle/>
          <a:p>
            <a:endParaRPr lang="es-EC" dirty="0"/>
          </a:p>
          <a:p>
            <a:r>
              <a:rPr lang="es-EC" dirty="0"/>
              <a:t>Generalidades de Indicadores de Calidad</a:t>
            </a:r>
          </a:p>
          <a:p>
            <a:r>
              <a:rPr lang="es-EC" dirty="0"/>
              <a:t>Resultados de Indicadores de Calidad</a:t>
            </a:r>
          </a:p>
          <a:p>
            <a:r>
              <a:rPr lang="es-EC" dirty="0"/>
              <a:t>Resultados de Indicadores de Calidad por Coordinaciones zonales</a:t>
            </a:r>
          </a:p>
          <a:p>
            <a:r>
              <a:rPr lang="es-EC" dirty="0"/>
              <a:t>Cobertura ENESEM 2020</a:t>
            </a:r>
          </a:p>
          <a:p>
            <a:r>
              <a:rPr lang="es-EC" dirty="0"/>
              <a:t>Indicadores con alerta: motivo y acción emprendida</a:t>
            </a:r>
            <a:r>
              <a:rPr lang="es-EC" dirty="0" smtClean="0"/>
              <a:t>.</a:t>
            </a:r>
          </a:p>
          <a:p>
            <a:r>
              <a:rPr lang="es-EC" dirty="0" smtClean="0"/>
              <a:t>Problemas detectados</a:t>
            </a:r>
            <a:endParaRPr lang="es-EC" dirty="0"/>
          </a:p>
          <a:p>
            <a:r>
              <a:rPr lang="es-EC" dirty="0"/>
              <a:t>Aplicativo </a:t>
            </a:r>
            <a:r>
              <a:rPr lang="es-EC" dirty="0" smtClean="0"/>
              <a:t>Web</a:t>
            </a:r>
          </a:p>
          <a:p>
            <a:r>
              <a:rPr lang="es-EC" dirty="0" smtClean="0"/>
              <a:t>Administrativo- financiero</a:t>
            </a:r>
            <a:endParaRPr lang="es-EC" dirty="0"/>
          </a:p>
          <a:p>
            <a:endParaRPr lang="es-EC" dirty="0"/>
          </a:p>
          <a:p>
            <a:endParaRPr lang="es-EC" dirty="0"/>
          </a:p>
          <a:p>
            <a:endParaRPr lang="es-EC" dirty="0"/>
          </a:p>
          <a:p>
            <a:endParaRPr lang="es-EC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6" name="6 Marcador de texto"/>
          <p:cNvSpPr txBox="1">
            <a:spLocks/>
          </p:cNvSpPr>
          <p:nvPr/>
        </p:nvSpPr>
        <p:spPr>
          <a:xfrm>
            <a:off x="6767209" y="6508885"/>
            <a:ext cx="4750127" cy="284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067" i="1" kern="1200">
                <a:solidFill>
                  <a:srgbClr val="63646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dirty="0"/>
              <a:t>ENESEM- 2019</a:t>
            </a:r>
          </a:p>
        </p:txBody>
      </p:sp>
    </p:spTree>
    <p:extLst>
      <p:ext uri="{BB962C8B-B14F-4D97-AF65-F5344CB8AC3E}">
        <p14:creationId xmlns:p14="http://schemas.microsoft.com/office/powerpoint/2010/main" val="80288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737248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08 de octubre </a:t>
            </a:r>
            <a:r>
              <a:rPr lang="es-EC" sz="1700" b="1" dirty="0"/>
              <a:t>- </a:t>
            </a:r>
            <a:r>
              <a:rPr lang="es-ES_tradnl" sz="1700" b="1" dirty="0"/>
              <a:t>Operativo de Crítica </a:t>
            </a:r>
            <a:r>
              <a:rPr lang="es-EC" sz="17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265974"/>
              </p:ext>
            </p:extLst>
          </p:nvPr>
        </p:nvGraphicFramePr>
        <p:xfrm>
          <a:off x="661988" y="1523854"/>
          <a:ext cx="10868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3" name="Hoja de cálculo" r:id="rId4" imgW="10868198" imgH="1285875" progId="Excel.Sheet.12">
                  <p:link updateAutomatic="1"/>
                </p:oleObj>
              </mc:Choice>
              <mc:Fallback>
                <p:oleObj name="Hoja de cálculo" r:id="rId4" imgW="10868198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988" y="1523854"/>
                        <a:ext cx="1086802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739193"/>
              </p:ext>
            </p:extLst>
          </p:nvPr>
        </p:nvGraphicFramePr>
        <p:xfrm>
          <a:off x="2843213" y="2879725"/>
          <a:ext cx="6505575" cy="347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4" name="Hoja de cálculo" r:id="rId6" imgW="6505748" imgH="3476663" progId="Excel.Sheet.12">
                  <p:link updateAutomatic="1"/>
                </p:oleObj>
              </mc:Choice>
              <mc:Fallback>
                <p:oleObj name="Hoja de cálculo" r:id="rId6" imgW="6505748" imgH="347666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43213" y="2879725"/>
                        <a:ext cx="6505575" cy="347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035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423693" y="481256"/>
            <a:ext cx="9139405" cy="795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dirty="0"/>
              <a:t>Diligenciadas</a:t>
            </a:r>
            <a:br>
              <a:rPr lang="es-EC" sz="2800" dirty="0"/>
            </a:br>
            <a:r>
              <a:rPr lang="es-EC" sz="700" dirty="0"/>
              <a:t> </a:t>
            </a:r>
            <a:r>
              <a:rPr lang="es-EC" sz="2000" dirty="0"/>
              <a:t/>
            </a:r>
            <a:br>
              <a:rPr lang="es-EC" sz="2000" dirty="0"/>
            </a:b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177671"/>
              </p:ext>
            </p:extLst>
          </p:nvPr>
        </p:nvGraphicFramePr>
        <p:xfrm>
          <a:off x="2889250" y="963613"/>
          <a:ext cx="6097588" cy="250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592" name="Hoja de cálculo" r:id="rId4" imgW="8096250" imgH="3438601" progId="Excel.Sheet.12">
                  <p:link updateAutomatic="1"/>
                </p:oleObj>
              </mc:Choice>
              <mc:Fallback>
                <p:oleObj name="Hoja de cálculo" r:id="rId4" imgW="8096250" imgH="343860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89250" y="963613"/>
                        <a:ext cx="6097588" cy="2506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435372"/>
              </p:ext>
            </p:extLst>
          </p:nvPr>
        </p:nvGraphicFramePr>
        <p:xfrm>
          <a:off x="2133600" y="3341688"/>
          <a:ext cx="78295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593" name="Hoja de cálculo" r:id="rId6" imgW="9267998" imgH="3324073" progId="Excel.Sheet.12">
                  <p:link updateAutomatic="1"/>
                </p:oleObj>
              </mc:Choice>
              <mc:Fallback>
                <p:oleObj name="Hoja de cálculo" r:id="rId6" imgW="9267998" imgH="332407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3600" y="3341688"/>
                        <a:ext cx="7829550" cy="280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340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REPORTE DE COBERTURA</a:t>
            </a: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400" dirty="0"/>
              <a:t>Corte </a:t>
            </a:r>
            <a:r>
              <a:rPr lang="es-ES_tradnl" sz="2400" dirty="0" smtClean="0"/>
              <a:t>16 </a:t>
            </a:r>
            <a:r>
              <a:rPr lang="es-ES_tradnl" sz="2400" dirty="0"/>
              <a:t>de </a:t>
            </a:r>
            <a:r>
              <a:rPr lang="es-ES_tradnl" sz="2400" dirty="0" smtClean="0"/>
              <a:t>octubre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1082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259518" y="361003"/>
            <a:ext cx="9622983" cy="552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dirty="0"/>
              <a:t>Cobertura operativa y efectiva en campo </a:t>
            </a:r>
            <a:r>
              <a:rPr lang="es-EC" sz="2000" dirty="0"/>
              <a:t>(IC 37 – IC 38 – IC 39)</a:t>
            </a:r>
            <a:endParaRPr lang="es-EC" sz="2400" dirty="0"/>
          </a:p>
          <a:p>
            <a:endParaRPr lang="es-EC" sz="18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s-ES_tradnl" sz="1800" dirty="0" smtClean="0"/>
              <a:t>08 </a:t>
            </a:r>
            <a:r>
              <a:rPr lang="es-ES_tradnl" sz="1800" dirty="0"/>
              <a:t>de </a:t>
            </a:r>
            <a:r>
              <a:rPr lang="es-ES_tradnl" sz="1800" dirty="0" smtClean="0"/>
              <a:t>octubre</a:t>
            </a: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6456531" y="643237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13 Rectángulo redondeado"/>
          <p:cNvSpPr/>
          <p:nvPr/>
        </p:nvSpPr>
        <p:spPr>
          <a:xfrm>
            <a:off x="2432050" y="6164851"/>
            <a:ext cx="7138062" cy="324492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2987" tIns="61493" rIns="122987" bIns="61493" anchor="ctr"/>
          <a:lstStyle/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Cumple con lo planificado           		No cumple con lo planificado</a:t>
            </a: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                 </a:t>
            </a: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marL="285750" indent="-285750" algn="just" defTabSz="1077525">
              <a:buFont typeface="Arial" panose="020B0604020202020204" pitchFamily="34" charset="0"/>
              <a:buChar char="•"/>
              <a:defRPr/>
            </a:pPr>
            <a:endParaRPr lang="es-EC" sz="1000" b="1" dirty="0">
              <a:solidFill>
                <a:schemeClr val="tx1"/>
              </a:solidFill>
            </a:endParaRPr>
          </a:p>
        </p:txBody>
      </p:sp>
      <p:sp>
        <p:nvSpPr>
          <p:cNvPr id="7" name="14 Elipse"/>
          <p:cNvSpPr/>
          <p:nvPr/>
        </p:nvSpPr>
        <p:spPr>
          <a:xfrm>
            <a:off x="4477467" y="6265442"/>
            <a:ext cx="439589" cy="1156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sp>
        <p:nvSpPr>
          <p:cNvPr id="9" name="15 Elipse"/>
          <p:cNvSpPr/>
          <p:nvPr/>
        </p:nvSpPr>
        <p:spPr>
          <a:xfrm>
            <a:off x="7962328" y="6265442"/>
            <a:ext cx="425192" cy="123309"/>
          </a:xfrm>
          <a:prstGeom prst="ellipse">
            <a:avLst/>
          </a:prstGeom>
          <a:solidFill>
            <a:srgbClr val="FF802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663612"/>
              </p:ext>
            </p:extLst>
          </p:nvPr>
        </p:nvGraphicFramePr>
        <p:xfrm>
          <a:off x="491505" y="1312296"/>
          <a:ext cx="11019151" cy="1596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47" name="Hoja de cálculo" r:id="rId4" imgW="14725650" imgH="2133524" progId="Excel.Sheet.12">
                  <p:link updateAutomatic="1"/>
                </p:oleObj>
              </mc:Choice>
              <mc:Fallback>
                <p:oleObj name="Hoja de cálculo" r:id="rId4" imgW="14725650" imgH="213352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1505" y="1312296"/>
                        <a:ext cx="11019151" cy="15969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451492"/>
              </p:ext>
            </p:extLst>
          </p:nvPr>
        </p:nvGraphicFramePr>
        <p:xfrm>
          <a:off x="1587500" y="3086100"/>
          <a:ext cx="9002713" cy="313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48" name="Hoja de cálculo" r:id="rId6" imgW="9191798" imgH="4410037" progId="Excel.Sheet.12">
                  <p:link updateAutomatic="1"/>
                </p:oleObj>
              </mc:Choice>
              <mc:Fallback>
                <p:oleObj name="Hoja de cálculo" r:id="rId6" imgW="9191798" imgH="441003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7500" y="3086100"/>
                        <a:ext cx="9002713" cy="313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465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3696" y="545678"/>
            <a:ext cx="8570266" cy="414116"/>
          </a:xfrm>
        </p:spPr>
        <p:txBody>
          <a:bodyPr/>
          <a:lstStyle/>
          <a:p>
            <a:r>
              <a:rPr lang="es-EC" sz="2800" dirty="0"/>
              <a:t>Cobertura Campo Efectiva/Planificada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36677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s-EC" sz="1700" b="1" dirty="0"/>
              <a:t>Comparativo histórico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689415" y="6048282"/>
            <a:ext cx="6358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</a:t>
            </a:r>
            <a:r>
              <a:rPr lang="es-EC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Debido al ‎terremoto del 16 de abril del 2016 se retrasaron las fechas de la operación, concluyéndose éstas en el mes de diciembre del mismo año.</a:t>
            </a: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032774"/>
              </p:ext>
            </p:extLst>
          </p:nvPr>
        </p:nvGraphicFramePr>
        <p:xfrm>
          <a:off x="844550" y="1724025"/>
          <a:ext cx="4467225" cy="338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6" name="Hoja de cálculo" r:id="rId3" imgW="4467398" imgH="3381337" progId="Excel.Sheet.12">
                  <p:link updateAutomatic="1"/>
                </p:oleObj>
              </mc:Choice>
              <mc:Fallback>
                <p:oleObj name="Hoja de cálculo" r:id="rId3" imgW="4467398" imgH="338133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4550" y="1724025"/>
                        <a:ext cx="4467225" cy="338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091746"/>
              </p:ext>
            </p:extLst>
          </p:nvPr>
        </p:nvGraphicFramePr>
        <p:xfrm>
          <a:off x="5141913" y="2365375"/>
          <a:ext cx="6448425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7" name="Hoja de cálculo" r:id="rId5" imgW="6448598" imgH="3219488" progId="Excel.Sheet.12">
                  <p:link updateAutomatic="1"/>
                </p:oleObj>
              </mc:Choice>
              <mc:Fallback>
                <p:oleObj name="Hoja de cálculo" r:id="rId5" imgW="6448598" imgH="321948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1913" y="2365375"/>
                        <a:ext cx="6448425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011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337963" y="416210"/>
            <a:ext cx="9622983" cy="552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dirty="0"/>
              <a:t>Cobertura operativa y efectiva en crítica </a:t>
            </a:r>
            <a:r>
              <a:rPr lang="es-EC" sz="2000" dirty="0"/>
              <a:t>(IC 43 – IC 44 – IC 45)</a:t>
            </a:r>
            <a:endParaRPr lang="es-EC" sz="2400" dirty="0"/>
          </a:p>
          <a:p>
            <a:endParaRPr lang="es-EC" sz="18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s-ES_tradnl" sz="1800" dirty="0" smtClean="0"/>
              <a:t>08 de octubre</a:t>
            </a: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6456531" y="643237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13 Rectángulo redondeado"/>
          <p:cNvSpPr/>
          <p:nvPr/>
        </p:nvSpPr>
        <p:spPr>
          <a:xfrm>
            <a:off x="2622550" y="6166177"/>
            <a:ext cx="7138062" cy="324492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2987" tIns="61493" rIns="122987" bIns="61493" anchor="ctr"/>
          <a:lstStyle/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Cumple con lo planificado           		No cumple con lo planificado</a:t>
            </a: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                 </a:t>
            </a: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marL="285750" indent="-285750" algn="just" defTabSz="1077525">
              <a:buFont typeface="Arial" panose="020B0604020202020204" pitchFamily="34" charset="0"/>
              <a:buChar char="•"/>
              <a:defRPr/>
            </a:pPr>
            <a:endParaRPr lang="es-EC" sz="1000" b="1" dirty="0">
              <a:solidFill>
                <a:schemeClr val="tx1"/>
              </a:solidFill>
            </a:endParaRPr>
          </a:p>
        </p:txBody>
      </p:sp>
      <p:sp>
        <p:nvSpPr>
          <p:cNvPr id="7" name="14 Elipse"/>
          <p:cNvSpPr/>
          <p:nvPr/>
        </p:nvSpPr>
        <p:spPr>
          <a:xfrm>
            <a:off x="4486992" y="6266768"/>
            <a:ext cx="439589" cy="1156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sp>
        <p:nvSpPr>
          <p:cNvPr id="9" name="15 Elipse"/>
          <p:cNvSpPr/>
          <p:nvPr/>
        </p:nvSpPr>
        <p:spPr>
          <a:xfrm>
            <a:off x="7971853" y="6266768"/>
            <a:ext cx="425192" cy="123309"/>
          </a:xfrm>
          <a:prstGeom prst="ellipse">
            <a:avLst/>
          </a:prstGeom>
          <a:solidFill>
            <a:srgbClr val="FF802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995795"/>
              </p:ext>
            </p:extLst>
          </p:nvPr>
        </p:nvGraphicFramePr>
        <p:xfrm>
          <a:off x="1221004" y="1069482"/>
          <a:ext cx="9941154" cy="2134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92" name="Hoja de cálculo" r:id="rId4" imgW="11620500" imgH="2495626" progId="Excel.Sheet.12">
                  <p:link updateAutomatic="1"/>
                </p:oleObj>
              </mc:Choice>
              <mc:Fallback>
                <p:oleObj name="Hoja de cálculo" r:id="rId4" imgW="11620500" imgH="24956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1004" y="1069482"/>
                        <a:ext cx="9941154" cy="2134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907632"/>
              </p:ext>
            </p:extLst>
          </p:nvPr>
        </p:nvGraphicFramePr>
        <p:xfrm>
          <a:off x="1641475" y="3201988"/>
          <a:ext cx="9099550" cy="331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93" name="Hoja de cálculo" r:id="rId6" imgW="10020300" imgH="4172064" progId="Excel.Sheet.12">
                  <p:link updateAutomatic="1"/>
                </p:oleObj>
              </mc:Choice>
              <mc:Fallback>
                <p:oleObj name="Hoja de cálculo" r:id="rId6" imgW="10020300" imgH="41720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41475" y="3201988"/>
                        <a:ext cx="9099550" cy="331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4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Cobertura Crítica Efectiva/Planificada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s-EC" sz="1700" b="1" dirty="0"/>
              <a:t>Comparativo histórico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583504"/>
              </p:ext>
            </p:extLst>
          </p:nvPr>
        </p:nvGraphicFramePr>
        <p:xfrm>
          <a:off x="5465991" y="1661587"/>
          <a:ext cx="6215555" cy="309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2" name="Hoja de cálculo" r:id="rId3" imgW="7239000" imgH="3610051" progId="Excel.Sheet.12">
                  <p:link updateAutomatic="1"/>
                </p:oleObj>
              </mc:Choice>
              <mc:Fallback>
                <p:oleObj name="Hoja de cálculo" r:id="rId3" imgW="7239000" imgH="36100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65991" y="1661587"/>
                        <a:ext cx="6215555" cy="30995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770764"/>
              </p:ext>
            </p:extLst>
          </p:nvPr>
        </p:nvGraphicFramePr>
        <p:xfrm>
          <a:off x="-111179" y="1773511"/>
          <a:ext cx="5876925" cy="307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3" name="Hoja de cálculo" r:id="rId5" imgW="5877098" imgH="3076499" progId="Excel.Sheet.12">
                  <p:link updateAutomatic="1"/>
                </p:oleObj>
              </mc:Choice>
              <mc:Fallback>
                <p:oleObj name="Hoja de cálculo" r:id="rId5" imgW="5877098" imgH="307649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11179" y="1773511"/>
                        <a:ext cx="5876925" cy="307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121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23695" y="519738"/>
            <a:ext cx="8570266" cy="414116"/>
          </a:xfrm>
        </p:spPr>
        <p:txBody>
          <a:bodyPr/>
          <a:lstStyle/>
          <a:p>
            <a:r>
              <a:rPr lang="es-EC" sz="2800" dirty="0"/>
              <a:t>Tiempo promedio de levantamiento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32663"/>
              </p:ext>
            </p:extLst>
          </p:nvPr>
        </p:nvGraphicFramePr>
        <p:xfrm>
          <a:off x="2280745" y="1456065"/>
          <a:ext cx="7641021" cy="3615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5" name="Hoja de cálculo" r:id="rId3" imgW="6200948" imgH="2933852" progId="Excel.Sheet.12">
                  <p:link updateAutomatic="1"/>
                </p:oleObj>
              </mc:Choice>
              <mc:Fallback>
                <p:oleObj name="Hoja de cálculo" r:id="rId3" imgW="6200948" imgH="293385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0745" y="1456065"/>
                        <a:ext cx="7641021" cy="3615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621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1" y="4012119"/>
            <a:ext cx="6353174" cy="1063557"/>
          </a:xfrm>
        </p:spPr>
        <p:txBody>
          <a:bodyPr>
            <a:noAutofit/>
          </a:bodyPr>
          <a:lstStyle/>
          <a:p>
            <a:r>
              <a:rPr lang="es-ES_tradnl" sz="3600" dirty="0" smtClean="0"/>
              <a:t>Problemas detectados</a:t>
            </a:r>
            <a:endParaRPr lang="es-ES_tradnl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</p:spTree>
    <p:extLst>
      <p:ext uri="{BB962C8B-B14F-4D97-AF65-F5344CB8AC3E}">
        <p14:creationId xmlns:p14="http://schemas.microsoft.com/office/powerpoint/2010/main" val="272680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23695" y="519738"/>
            <a:ext cx="8570266" cy="4141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3200" b="1" dirty="0">
                <a:solidFill>
                  <a:srgbClr val="2D4B88"/>
                </a:solidFill>
              </a:rPr>
              <a:t>Problemas detectados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449325"/>
              </p:ext>
            </p:extLst>
          </p:nvPr>
        </p:nvGraphicFramePr>
        <p:xfrm>
          <a:off x="1210446" y="1067817"/>
          <a:ext cx="9588181" cy="5288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7" name="Hoja de cálculo" r:id="rId3" imgW="10677698" imgH="8353387" progId="Excel.Sheet.12">
                  <p:link updateAutomatic="1"/>
                </p:oleObj>
              </mc:Choice>
              <mc:Fallback>
                <p:oleObj name="Hoja de cálculo" r:id="rId3" imgW="10677698" imgH="835338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0446" y="1067817"/>
                        <a:ext cx="9588181" cy="52886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722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Generalidades de Indicadores de Calidad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5864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23695" y="519738"/>
            <a:ext cx="8570266" cy="4141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3200" b="1" dirty="0">
              <a:solidFill>
                <a:srgbClr val="2D4B88"/>
              </a:solidFill>
            </a:endParaRP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099591"/>
              </p:ext>
            </p:extLst>
          </p:nvPr>
        </p:nvGraphicFramePr>
        <p:xfrm>
          <a:off x="1262743" y="1151120"/>
          <a:ext cx="9539107" cy="483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61" name="Hoja de cálculo" r:id="rId3" imgW="10677698" imgH="7858239" progId="Excel.Sheet.12">
                  <p:link updateAutomatic="1"/>
                </p:oleObj>
              </mc:Choice>
              <mc:Fallback>
                <p:oleObj name="Hoja de cálculo" r:id="rId3" imgW="10677698" imgH="785823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2743" y="1151120"/>
                        <a:ext cx="9539107" cy="483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570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APLICATIVO WEB</a:t>
            </a:r>
            <a:br>
              <a:rPr lang="es-ES_tradnl" dirty="0"/>
            </a:b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400" dirty="0"/>
              <a:t>Corte </a:t>
            </a:r>
            <a:r>
              <a:rPr lang="es-ES_tradnl" sz="2400" dirty="0" smtClean="0"/>
              <a:t>16 </a:t>
            </a:r>
            <a:r>
              <a:rPr lang="es-ES_tradnl" sz="2400" dirty="0"/>
              <a:t>de </a:t>
            </a:r>
            <a:r>
              <a:rPr lang="es-ES_tradnl" sz="2400" dirty="0" smtClean="0"/>
              <a:t>octubre</a:t>
            </a:r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S_tradnl" dirty="0"/>
              <a:t>ENESEM 2019</a:t>
            </a:r>
          </a:p>
        </p:txBody>
      </p:sp>
    </p:spTree>
    <p:extLst>
      <p:ext uri="{BB962C8B-B14F-4D97-AF65-F5344CB8AC3E}">
        <p14:creationId xmlns:p14="http://schemas.microsoft.com/office/powerpoint/2010/main" val="321102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/>
              <a:t>ADMINISTRATIVO FINANCIERO</a:t>
            </a:r>
            <a:br>
              <a:rPr lang="es-ES_tradnl" dirty="0"/>
            </a:b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000" dirty="0"/>
              <a:t>Corte </a:t>
            </a:r>
            <a:r>
              <a:rPr lang="es-ES_tradnl" sz="2000" dirty="0" smtClean="0"/>
              <a:t>16 de octubre</a:t>
            </a:r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S_tradnl" dirty="0"/>
              <a:t>ENESEM 2019</a:t>
            </a:r>
          </a:p>
        </p:txBody>
      </p:sp>
    </p:spTree>
    <p:extLst>
      <p:ext uri="{BB962C8B-B14F-4D97-AF65-F5344CB8AC3E}">
        <p14:creationId xmlns:p14="http://schemas.microsoft.com/office/powerpoint/2010/main" val="321510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3695" y="511397"/>
            <a:ext cx="8570266" cy="414116"/>
          </a:xfrm>
        </p:spPr>
        <p:txBody>
          <a:bodyPr/>
          <a:lstStyle/>
          <a:p>
            <a:r>
              <a:rPr lang="es-EC" sz="2800" dirty="0"/>
              <a:t>Administrativo financiero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730812"/>
              </p:ext>
            </p:extLst>
          </p:nvPr>
        </p:nvGraphicFramePr>
        <p:xfrm>
          <a:off x="1010853" y="939352"/>
          <a:ext cx="10313509" cy="5312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64" name="Hoja de cálculo" r:id="rId3" imgW="20336048" imgH="10963199" progId="Excel.Sheet.12">
                  <p:link updateAutomatic="1"/>
                </p:oleObj>
              </mc:Choice>
              <mc:Fallback>
                <p:oleObj name="Hoja de cálculo" r:id="rId3" imgW="20336048" imgH="1096319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0853" y="939352"/>
                        <a:ext cx="10313509" cy="53126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281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13" name="12 Rectángulo"/>
          <p:cNvSpPr/>
          <p:nvPr/>
        </p:nvSpPr>
        <p:spPr>
          <a:xfrm>
            <a:off x="461311" y="218330"/>
            <a:ext cx="5968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2800" b="1" dirty="0">
                <a:solidFill>
                  <a:schemeClr val="accent5">
                    <a:lumMod val="75000"/>
                  </a:schemeClr>
                </a:solidFill>
              </a:rPr>
              <a:t>Indicadores de calidad Nacional</a:t>
            </a:r>
            <a:endParaRPr lang="es-EC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Rectángulo 14"/>
          <p:cNvSpPr/>
          <p:nvPr/>
        </p:nvSpPr>
        <p:spPr>
          <a:xfrm>
            <a:off x="704773" y="1284819"/>
            <a:ext cx="9718431" cy="353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b="1" dirty="0"/>
              <a:t>Composición de las dimensiones de calidad por fase del Modelo de Producción Estadística </a:t>
            </a:r>
            <a:endParaRPr lang="es-ES" sz="1600" b="1" dirty="0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C16E1E78-3548-4044-B6EC-A202B36EB9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617001"/>
              </p:ext>
            </p:extLst>
          </p:nvPr>
        </p:nvGraphicFramePr>
        <p:xfrm>
          <a:off x="816746" y="2404158"/>
          <a:ext cx="10151725" cy="2752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30" name="Worksheet" r:id="rId3" imgW="8717422" imgH="1821172" progId="Excel.Sheet.12">
                  <p:link updateAutomatic="1"/>
                </p:oleObj>
              </mc:Choice>
              <mc:Fallback>
                <p:oleObj name="Worksheet" r:id="rId3" imgW="8717422" imgH="1821172" progId="Excel.Sheet.12">
                  <p:link updateAutomatic="1"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C16E1E78-3548-4044-B6EC-A202B36EB9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746" y="2404158"/>
                        <a:ext cx="10151725" cy="27520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93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dirty="0"/>
              <a:t>Indicadores de calidad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12"/>
          </p:nvPr>
        </p:nvSpPr>
        <p:spPr>
          <a:xfrm>
            <a:off x="423695" y="1103946"/>
            <a:ext cx="8570266" cy="288305"/>
          </a:xfrm>
        </p:spPr>
        <p:txBody>
          <a:bodyPr>
            <a:normAutofit fontScale="92500" lnSpcReduction="20000"/>
          </a:bodyPr>
          <a:lstStyle/>
          <a:p>
            <a:r>
              <a:rPr lang="es-ES_tradnl" b="1" dirty="0"/>
              <a:t>Generalidades: ENESEM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787057" y="2135466"/>
            <a:ext cx="1908000" cy="374571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Publicación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907723" y="2135465"/>
            <a:ext cx="1908000" cy="374571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Control interno</a:t>
            </a:r>
          </a:p>
        </p:txBody>
      </p:sp>
      <p:sp>
        <p:nvSpPr>
          <p:cNvPr id="16" name="CuadroTexto 8"/>
          <p:cNvSpPr txBox="1"/>
          <p:nvPr/>
        </p:nvSpPr>
        <p:spPr>
          <a:xfrm>
            <a:off x="246984" y="1759699"/>
            <a:ext cx="4281658" cy="720000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s-EC" sz="900" b="1" dirty="0"/>
          </a:p>
          <a:p>
            <a:pPr algn="ctr"/>
            <a:r>
              <a:rPr lang="es-EC" sz="1600" b="1" dirty="0"/>
              <a:t>Dimensiones de calidad</a:t>
            </a:r>
          </a:p>
          <a:p>
            <a:pPr algn="ctr"/>
            <a:endParaRPr lang="es-ES" sz="1050" b="1" dirty="0"/>
          </a:p>
        </p:txBody>
      </p:sp>
      <p:sp>
        <p:nvSpPr>
          <p:cNvPr id="41" name="Rectángulo 14"/>
          <p:cNvSpPr/>
          <p:nvPr/>
        </p:nvSpPr>
        <p:spPr>
          <a:xfrm>
            <a:off x="6857337" y="4555271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19</a:t>
            </a:r>
          </a:p>
          <a:p>
            <a:pPr algn="ctr"/>
            <a:endParaRPr lang="es-ES" sz="1600" dirty="0"/>
          </a:p>
        </p:txBody>
      </p:sp>
      <p:sp>
        <p:nvSpPr>
          <p:cNvPr id="52" name="Rectángulo 13"/>
          <p:cNvSpPr/>
          <p:nvPr/>
        </p:nvSpPr>
        <p:spPr>
          <a:xfrm>
            <a:off x="4787058" y="449798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53" name="Rectángulo 14"/>
          <p:cNvSpPr/>
          <p:nvPr/>
        </p:nvSpPr>
        <p:spPr>
          <a:xfrm>
            <a:off x="4787059" y="4990209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55" name="54 CuadroTexto"/>
          <p:cNvSpPr txBox="1"/>
          <p:nvPr/>
        </p:nvSpPr>
        <p:spPr>
          <a:xfrm>
            <a:off x="4787058" y="1741544"/>
            <a:ext cx="4028666" cy="360000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Número de indicadores</a:t>
            </a:r>
          </a:p>
        </p:txBody>
      </p:sp>
      <p:sp>
        <p:nvSpPr>
          <p:cNvPr id="56" name="Rectángulo 9"/>
          <p:cNvSpPr/>
          <p:nvPr/>
        </p:nvSpPr>
        <p:spPr>
          <a:xfrm>
            <a:off x="266035" y="5032877"/>
            <a:ext cx="4281658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Total</a:t>
            </a:r>
          </a:p>
        </p:txBody>
      </p:sp>
      <p:sp>
        <p:nvSpPr>
          <p:cNvPr id="57" name="Rectángulo 14"/>
          <p:cNvSpPr/>
          <p:nvPr/>
        </p:nvSpPr>
        <p:spPr>
          <a:xfrm>
            <a:off x="6892149" y="5032877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63</a:t>
            </a:r>
          </a:p>
        </p:txBody>
      </p:sp>
      <p:sp>
        <p:nvSpPr>
          <p:cNvPr id="58" name="Rectángulo 14"/>
          <p:cNvSpPr/>
          <p:nvPr/>
        </p:nvSpPr>
        <p:spPr>
          <a:xfrm>
            <a:off x="4787057" y="4993407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</a:t>
            </a:r>
          </a:p>
        </p:txBody>
      </p:sp>
      <p:cxnSp>
        <p:nvCxnSpPr>
          <p:cNvPr id="60" name="59 Conector recto"/>
          <p:cNvCxnSpPr/>
          <p:nvPr/>
        </p:nvCxnSpPr>
        <p:spPr>
          <a:xfrm>
            <a:off x="8962429" y="1741544"/>
            <a:ext cx="0" cy="411924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uadroTexto 8"/>
          <p:cNvSpPr txBox="1"/>
          <p:nvPr/>
        </p:nvSpPr>
        <p:spPr>
          <a:xfrm>
            <a:off x="9128234" y="1759699"/>
            <a:ext cx="2805305" cy="70657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s-EC" sz="900" b="1" dirty="0"/>
          </a:p>
          <a:p>
            <a:pPr algn="ctr"/>
            <a:r>
              <a:rPr lang="es-EC" sz="1600" b="1" dirty="0"/>
              <a:t>Indicadores por fuente</a:t>
            </a:r>
          </a:p>
          <a:p>
            <a:pPr algn="ctr"/>
            <a:endParaRPr lang="es-ES" sz="1050" b="1" dirty="0"/>
          </a:p>
        </p:txBody>
      </p:sp>
      <p:sp>
        <p:nvSpPr>
          <p:cNvPr id="63" name="Rectángulo 9"/>
          <p:cNvSpPr/>
          <p:nvPr/>
        </p:nvSpPr>
        <p:spPr>
          <a:xfrm>
            <a:off x="11233326" y="3055691"/>
            <a:ext cx="700213" cy="48419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19</a:t>
            </a:r>
          </a:p>
        </p:txBody>
      </p:sp>
      <p:sp>
        <p:nvSpPr>
          <p:cNvPr id="64" name="Rectángulo 9"/>
          <p:cNvSpPr/>
          <p:nvPr/>
        </p:nvSpPr>
        <p:spPr>
          <a:xfrm>
            <a:off x="11233328" y="2584080"/>
            <a:ext cx="700211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46</a:t>
            </a:r>
          </a:p>
        </p:txBody>
      </p:sp>
      <p:sp>
        <p:nvSpPr>
          <p:cNvPr id="65" name="Rectángulo 9"/>
          <p:cNvSpPr/>
          <p:nvPr/>
        </p:nvSpPr>
        <p:spPr>
          <a:xfrm>
            <a:off x="9128234" y="3055691"/>
            <a:ext cx="1908000" cy="48419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Coordinaciones Zonales</a:t>
            </a:r>
          </a:p>
        </p:txBody>
      </p:sp>
      <p:sp>
        <p:nvSpPr>
          <p:cNvPr id="66" name="Rectángulo 9"/>
          <p:cNvSpPr/>
          <p:nvPr/>
        </p:nvSpPr>
        <p:spPr>
          <a:xfrm>
            <a:off x="9128236" y="2584080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Planta Central</a:t>
            </a:r>
          </a:p>
        </p:txBody>
      </p:sp>
      <p:sp>
        <p:nvSpPr>
          <p:cNvPr id="67" name="Rectángulo 9"/>
          <p:cNvSpPr/>
          <p:nvPr/>
        </p:nvSpPr>
        <p:spPr>
          <a:xfrm>
            <a:off x="11233326" y="3628988"/>
            <a:ext cx="700213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65</a:t>
            </a:r>
          </a:p>
        </p:txBody>
      </p:sp>
      <p:sp>
        <p:nvSpPr>
          <p:cNvPr id="68" name="Rectángulo 9"/>
          <p:cNvSpPr/>
          <p:nvPr/>
        </p:nvSpPr>
        <p:spPr>
          <a:xfrm>
            <a:off x="9128234" y="3628988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Total</a:t>
            </a:r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3" name="6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44" name="Rectángulo 11"/>
          <p:cNvSpPr/>
          <p:nvPr/>
        </p:nvSpPr>
        <p:spPr>
          <a:xfrm>
            <a:off x="266035" y="3085898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Precisión y confiabilidad</a:t>
            </a:r>
            <a:endParaRPr lang="es-ES" sz="1600" dirty="0"/>
          </a:p>
        </p:txBody>
      </p:sp>
      <p:sp>
        <p:nvSpPr>
          <p:cNvPr id="45" name="Rectángulo 12"/>
          <p:cNvSpPr/>
          <p:nvPr/>
        </p:nvSpPr>
        <p:spPr>
          <a:xfrm>
            <a:off x="266035" y="2608016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Oportunidad y puntualidad</a:t>
            </a:r>
            <a:endParaRPr lang="es-ES" sz="1600" dirty="0"/>
          </a:p>
        </p:txBody>
      </p:sp>
      <p:sp>
        <p:nvSpPr>
          <p:cNvPr id="46" name="Rectángulo 13"/>
          <p:cNvSpPr/>
          <p:nvPr/>
        </p:nvSpPr>
        <p:spPr>
          <a:xfrm>
            <a:off x="266035" y="3568748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Coherencia y comparabilidad</a:t>
            </a:r>
            <a:endParaRPr lang="es-ES" sz="1600" dirty="0"/>
          </a:p>
        </p:txBody>
      </p:sp>
      <p:sp>
        <p:nvSpPr>
          <p:cNvPr id="47" name="Rectángulo 14"/>
          <p:cNvSpPr/>
          <p:nvPr/>
        </p:nvSpPr>
        <p:spPr>
          <a:xfrm>
            <a:off x="266035" y="4049490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Accesibilidad y claridad</a:t>
            </a:r>
            <a:endParaRPr lang="es-ES" sz="1600" dirty="0"/>
          </a:p>
        </p:txBody>
      </p:sp>
      <p:sp>
        <p:nvSpPr>
          <p:cNvPr id="48" name="Rectángulo 9"/>
          <p:cNvSpPr/>
          <p:nvPr/>
        </p:nvSpPr>
        <p:spPr>
          <a:xfrm>
            <a:off x="246983" y="4541715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Procedimientos estadísticos adecuados</a:t>
            </a:r>
          </a:p>
        </p:txBody>
      </p:sp>
      <p:sp>
        <p:nvSpPr>
          <p:cNvPr id="59" name="Rectángulo 9"/>
          <p:cNvSpPr/>
          <p:nvPr/>
        </p:nvSpPr>
        <p:spPr>
          <a:xfrm>
            <a:off x="6892149" y="262296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27</a:t>
            </a:r>
          </a:p>
        </p:txBody>
      </p:sp>
      <p:sp>
        <p:nvSpPr>
          <p:cNvPr id="61" name="Rectángulo 11"/>
          <p:cNvSpPr/>
          <p:nvPr/>
        </p:nvSpPr>
        <p:spPr>
          <a:xfrm>
            <a:off x="6892151" y="3107161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13</a:t>
            </a:r>
          </a:p>
        </p:txBody>
      </p:sp>
      <p:sp>
        <p:nvSpPr>
          <p:cNvPr id="69" name="Rectángulo 12"/>
          <p:cNvSpPr/>
          <p:nvPr/>
        </p:nvSpPr>
        <p:spPr>
          <a:xfrm>
            <a:off x="6892151" y="358451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</a:t>
            </a:r>
          </a:p>
        </p:txBody>
      </p:sp>
      <p:sp>
        <p:nvSpPr>
          <p:cNvPr id="70" name="Rectángulo 13"/>
          <p:cNvSpPr/>
          <p:nvPr/>
        </p:nvSpPr>
        <p:spPr>
          <a:xfrm>
            <a:off x="6892150" y="4065256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</a:t>
            </a:r>
          </a:p>
        </p:txBody>
      </p:sp>
      <p:sp>
        <p:nvSpPr>
          <p:cNvPr id="71" name="Rectángulo 9"/>
          <p:cNvSpPr/>
          <p:nvPr/>
        </p:nvSpPr>
        <p:spPr>
          <a:xfrm>
            <a:off x="4787057" y="262296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2</a:t>
            </a:r>
          </a:p>
        </p:txBody>
      </p:sp>
      <p:sp>
        <p:nvSpPr>
          <p:cNvPr id="72" name="Rectángulo 11"/>
          <p:cNvSpPr/>
          <p:nvPr/>
        </p:nvSpPr>
        <p:spPr>
          <a:xfrm>
            <a:off x="4787059" y="309351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73" name="Rectángulo 12"/>
          <p:cNvSpPr/>
          <p:nvPr/>
        </p:nvSpPr>
        <p:spPr>
          <a:xfrm>
            <a:off x="4787059" y="358451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74" name="Rectángulo 13"/>
          <p:cNvSpPr/>
          <p:nvPr/>
        </p:nvSpPr>
        <p:spPr>
          <a:xfrm>
            <a:off x="4787058" y="4065256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06431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dirty="0"/>
              <a:t>Cronograma de la operación estadística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_tradnl" b="1" dirty="0"/>
              <a:t>ENESEM 2019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787057" y="1249641"/>
            <a:ext cx="1908000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Fecha planificada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907723" y="1249640"/>
            <a:ext cx="1908000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Fecha ejecutada</a:t>
            </a:r>
          </a:p>
        </p:txBody>
      </p:sp>
      <p:sp>
        <p:nvSpPr>
          <p:cNvPr id="41" name="Rectángulo 14"/>
          <p:cNvSpPr/>
          <p:nvPr/>
        </p:nvSpPr>
        <p:spPr>
          <a:xfrm>
            <a:off x="6907719" y="2009776"/>
            <a:ext cx="1908000" cy="50024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31/12/2019</a:t>
            </a:r>
          </a:p>
        </p:txBody>
      </p:sp>
      <p:sp>
        <p:nvSpPr>
          <p:cNvPr id="52" name="Rectángulo 13"/>
          <p:cNvSpPr/>
          <p:nvPr/>
        </p:nvSpPr>
        <p:spPr>
          <a:xfrm>
            <a:off x="4787054" y="2009776"/>
            <a:ext cx="1908000" cy="48105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27/11/2019</a:t>
            </a:r>
          </a:p>
        </p:txBody>
      </p:sp>
      <p:sp>
        <p:nvSpPr>
          <p:cNvPr id="53" name="Rectángulo 14"/>
          <p:cNvSpPr/>
          <p:nvPr/>
        </p:nvSpPr>
        <p:spPr>
          <a:xfrm>
            <a:off x="4787055" y="2653728"/>
            <a:ext cx="1908000" cy="58477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15/06/2020</a:t>
            </a:r>
          </a:p>
        </p:txBody>
      </p:sp>
      <p:cxnSp>
        <p:nvCxnSpPr>
          <p:cNvPr id="60" name="59 Conector recto"/>
          <p:cNvCxnSpPr>
            <a:endCxn id="43" idx="0"/>
          </p:cNvCxnSpPr>
          <p:nvPr/>
        </p:nvCxnSpPr>
        <p:spPr>
          <a:xfrm>
            <a:off x="8962429" y="1257946"/>
            <a:ext cx="27444" cy="509853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3" name="6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38" name="7 CuadroTexto"/>
          <p:cNvSpPr txBox="1"/>
          <p:nvPr/>
        </p:nvSpPr>
        <p:spPr>
          <a:xfrm>
            <a:off x="704851" y="1257946"/>
            <a:ext cx="3869539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Publicación</a:t>
            </a:r>
          </a:p>
          <a:p>
            <a:pPr algn="ctr"/>
            <a:endParaRPr lang="es-EC" sz="1600" b="1" dirty="0"/>
          </a:p>
        </p:txBody>
      </p:sp>
      <p:sp>
        <p:nvSpPr>
          <p:cNvPr id="39" name="Rectángulo 13"/>
          <p:cNvSpPr/>
          <p:nvPr/>
        </p:nvSpPr>
        <p:spPr>
          <a:xfrm>
            <a:off x="704847" y="2009776"/>
            <a:ext cx="3869540" cy="50024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del plan de dirección de proyecto.</a:t>
            </a:r>
            <a:endParaRPr lang="es-ES" sz="1400" dirty="0"/>
          </a:p>
        </p:txBody>
      </p:sp>
      <p:sp>
        <p:nvSpPr>
          <p:cNvPr id="40" name="Rectángulo 14"/>
          <p:cNvSpPr/>
          <p:nvPr/>
        </p:nvSpPr>
        <p:spPr>
          <a:xfrm>
            <a:off x="704845" y="2662033"/>
            <a:ext cx="3869542" cy="576467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del formulario desde DIREJ.</a:t>
            </a:r>
            <a:endParaRPr lang="es-ES" sz="14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9109133" y="1257946"/>
            <a:ext cx="1179579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Retraso</a:t>
            </a:r>
          </a:p>
          <a:p>
            <a:pPr algn="ctr"/>
            <a:endParaRPr lang="es-EC" sz="1600" b="1" dirty="0"/>
          </a:p>
        </p:txBody>
      </p:sp>
      <p:sp>
        <p:nvSpPr>
          <p:cNvPr id="32" name="Rectángulo 9"/>
          <p:cNvSpPr/>
          <p:nvPr/>
        </p:nvSpPr>
        <p:spPr>
          <a:xfrm>
            <a:off x="9109129" y="2009776"/>
            <a:ext cx="949265" cy="48105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33" name="Rectángulo 14"/>
          <p:cNvSpPr/>
          <p:nvPr/>
        </p:nvSpPr>
        <p:spPr>
          <a:xfrm>
            <a:off x="6907719" y="2662033"/>
            <a:ext cx="1908000" cy="576465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15/06/2020</a:t>
            </a:r>
          </a:p>
        </p:txBody>
      </p:sp>
      <p:sp>
        <p:nvSpPr>
          <p:cNvPr id="34" name="Rectángulo 9"/>
          <p:cNvSpPr/>
          <p:nvPr/>
        </p:nvSpPr>
        <p:spPr>
          <a:xfrm>
            <a:off x="9109127" y="2646494"/>
            <a:ext cx="949267" cy="5920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36" name="Rectángulo 14"/>
          <p:cNvSpPr/>
          <p:nvPr/>
        </p:nvSpPr>
        <p:spPr>
          <a:xfrm>
            <a:off x="704847" y="3353308"/>
            <a:ext cx="3869542" cy="647192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 la malla de validación final.</a:t>
            </a:r>
            <a:endParaRPr lang="es-ES" sz="1400" dirty="0"/>
          </a:p>
        </p:txBody>
      </p:sp>
      <p:sp>
        <p:nvSpPr>
          <p:cNvPr id="42" name="Rectángulo 14"/>
          <p:cNvSpPr/>
          <p:nvPr/>
        </p:nvSpPr>
        <p:spPr>
          <a:xfrm>
            <a:off x="4787055" y="3440253"/>
            <a:ext cx="1908000" cy="560245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30/03/2020</a:t>
            </a:r>
          </a:p>
        </p:txBody>
      </p:sp>
      <p:sp>
        <p:nvSpPr>
          <p:cNvPr id="45" name="Rectángulo 14"/>
          <p:cNvSpPr/>
          <p:nvPr/>
        </p:nvSpPr>
        <p:spPr>
          <a:xfrm>
            <a:off x="6907719" y="3419627"/>
            <a:ext cx="1908000" cy="580872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30/03/2020</a:t>
            </a:r>
          </a:p>
        </p:txBody>
      </p:sp>
      <p:sp>
        <p:nvSpPr>
          <p:cNvPr id="46" name="Rectángulo 9"/>
          <p:cNvSpPr/>
          <p:nvPr/>
        </p:nvSpPr>
        <p:spPr>
          <a:xfrm>
            <a:off x="9109129" y="3419626"/>
            <a:ext cx="949265" cy="58087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47" name="Rectángulo 14"/>
          <p:cNvSpPr/>
          <p:nvPr/>
        </p:nvSpPr>
        <p:spPr>
          <a:xfrm>
            <a:off x="704841" y="4164960"/>
            <a:ext cx="3869546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 manuales, y material, levantamiento en campo.</a:t>
            </a:r>
            <a:endParaRPr lang="es-ES" sz="1400" dirty="0"/>
          </a:p>
        </p:txBody>
      </p:sp>
      <p:sp>
        <p:nvSpPr>
          <p:cNvPr id="48" name="Rectángulo 14"/>
          <p:cNvSpPr/>
          <p:nvPr/>
        </p:nvSpPr>
        <p:spPr>
          <a:xfrm>
            <a:off x="4787055" y="4164960"/>
            <a:ext cx="1908000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24/06/2020</a:t>
            </a:r>
          </a:p>
        </p:txBody>
      </p:sp>
      <p:sp>
        <p:nvSpPr>
          <p:cNvPr id="56" name="Rectángulo 9"/>
          <p:cNvSpPr/>
          <p:nvPr/>
        </p:nvSpPr>
        <p:spPr>
          <a:xfrm>
            <a:off x="9109139" y="4164960"/>
            <a:ext cx="949265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57" name="Rectángulo 9"/>
          <p:cNvSpPr/>
          <p:nvPr/>
        </p:nvSpPr>
        <p:spPr>
          <a:xfrm>
            <a:off x="9109137" y="5753099"/>
            <a:ext cx="949267" cy="55245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58" name="Rectángulo 9"/>
          <p:cNvSpPr/>
          <p:nvPr/>
        </p:nvSpPr>
        <p:spPr>
          <a:xfrm>
            <a:off x="9109137" y="5051992"/>
            <a:ext cx="949265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68" name="Rectángulo 9"/>
          <p:cNvSpPr/>
          <p:nvPr/>
        </p:nvSpPr>
        <p:spPr>
          <a:xfrm>
            <a:off x="4787059" y="5051992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13/07/2020</a:t>
            </a:r>
          </a:p>
          <a:p>
            <a:pPr algn="ctr"/>
            <a:endParaRPr lang="es-EC" sz="1600" dirty="0"/>
          </a:p>
        </p:txBody>
      </p:sp>
      <p:sp>
        <p:nvSpPr>
          <p:cNvPr id="78" name="Rectángulo 9"/>
          <p:cNvSpPr/>
          <p:nvPr/>
        </p:nvSpPr>
        <p:spPr>
          <a:xfrm>
            <a:off x="704852" y="5051992"/>
            <a:ext cx="3869539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Inicio del levantamiento de campo.</a:t>
            </a:r>
          </a:p>
        </p:txBody>
      </p:sp>
      <p:sp>
        <p:nvSpPr>
          <p:cNvPr id="79" name="Rectángulo 11"/>
          <p:cNvSpPr/>
          <p:nvPr/>
        </p:nvSpPr>
        <p:spPr>
          <a:xfrm>
            <a:off x="704851" y="5753100"/>
            <a:ext cx="3869542" cy="55245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S" sz="1400" dirty="0"/>
              <a:t>Puesta en producción link del informante.</a:t>
            </a:r>
          </a:p>
        </p:txBody>
      </p:sp>
      <p:sp>
        <p:nvSpPr>
          <p:cNvPr id="44" name="Rectángulo 14"/>
          <p:cNvSpPr/>
          <p:nvPr/>
        </p:nvSpPr>
        <p:spPr>
          <a:xfrm>
            <a:off x="6920707" y="4152081"/>
            <a:ext cx="1908000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24/06/2020</a:t>
            </a:r>
          </a:p>
        </p:txBody>
      </p:sp>
      <p:sp>
        <p:nvSpPr>
          <p:cNvPr id="49" name="Rectángulo 9"/>
          <p:cNvSpPr/>
          <p:nvPr/>
        </p:nvSpPr>
        <p:spPr>
          <a:xfrm>
            <a:off x="6892153" y="5062116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13/07/2020</a:t>
            </a:r>
          </a:p>
          <a:p>
            <a:pPr algn="ctr"/>
            <a:endParaRPr lang="es-EC" sz="1600" dirty="0"/>
          </a:p>
        </p:txBody>
      </p:sp>
      <p:sp>
        <p:nvSpPr>
          <p:cNvPr id="50" name="Rectángulo 9"/>
          <p:cNvSpPr/>
          <p:nvPr/>
        </p:nvSpPr>
        <p:spPr>
          <a:xfrm>
            <a:off x="4784911" y="5732431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06/07/2020</a:t>
            </a:r>
          </a:p>
          <a:p>
            <a:pPr algn="ctr"/>
            <a:endParaRPr lang="es-EC" sz="1600" dirty="0"/>
          </a:p>
        </p:txBody>
      </p:sp>
      <p:sp>
        <p:nvSpPr>
          <p:cNvPr id="51" name="Rectángulo 9"/>
          <p:cNvSpPr/>
          <p:nvPr/>
        </p:nvSpPr>
        <p:spPr>
          <a:xfrm>
            <a:off x="6907798" y="5768920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06/07/2020</a:t>
            </a:r>
          </a:p>
          <a:p>
            <a:pPr algn="ctr"/>
            <a:endParaRPr lang="es-EC" sz="1600" dirty="0"/>
          </a:p>
        </p:txBody>
      </p:sp>
    </p:spTree>
    <p:extLst>
      <p:ext uri="{BB962C8B-B14F-4D97-AF65-F5344CB8AC3E}">
        <p14:creationId xmlns:p14="http://schemas.microsoft.com/office/powerpoint/2010/main" val="34287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Resultados indicadores de calidad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2189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2739" y="474845"/>
            <a:ext cx="8570266" cy="414116"/>
          </a:xfrm>
        </p:spPr>
        <p:txBody>
          <a:bodyPr/>
          <a:lstStyle/>
          <a:p>
            <a:r>
              <a:rPr lang="es-EC" sz="2800" dirty="0"/>
              <a:t>Resumen indicadores de calidad 1/2</a:t>
            </a:r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726416"/>
              </p:ext>
            </p:extLst>
          </p:nvPr>
        </p:nvGraphicFramePr>
        <p:xfrm>
          <a:off x="340311" y="1051034"/>
          <a:ext cx="11462806" cy="5139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64" name="Hoja de cálculo" r:id="rId4" imgW="15116348" imgH="7258164" progId="Excel.Sheet.12">
                  <p:link updateAutomatic="1"/>
                </p:oleObj>
              </mc:Choice>
              <mc:Fallback>
                <p:oleObj name="Hoja de cálculo" r:id="rId4" imgW="15116348" imgH="72581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311" y="1051034"/>
                        <a:ext cx="11462806" cy="5139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041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2739" y="320297"/>
            <a:ext cx="8570266" cy="414116"/>
          </a:xfrm>
        </p:spPr>
        <p:txBody>
          <a:bodyPr/>
          <a:lstStyle/>
          <a:p>
            <a:r>
              <a:rPr lang="es-EC" sz="2800" dirty="0"/>
              <a:t>Resumen indicadores de calidad 2/2</a:t>
            </a:r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pic>
        <p:nvPicPr>
          <p:cNvPr id="166005" name="5 Eli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76200"/>
            <a:ext cx="2286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90480"/>
              </p:ext>
            </p:extLst>
          </p:nvPr>
        </p:nvGraphicFramePr>
        <p:xfrm>
          <a:off x="466725" y="863573"/>
          <a:ext cx="11462516" cy="549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16" name="Hoja de cálculo" r:id="rId5" imgW="13849350" imgH="8410651" progId="Excel.Sheet.12">
                  <p:link updateAutomatic="1"/>
                </p:oleObj>
              </mc:Choice>
              <mc:Fallback>
                <p:oleObj name="Hoja de cálculo" r:id="rId5" imgW="13849350" imgH="84106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6725" y="863573"/>
                        <a:ext cx="11462516" cy="549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76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25437</TotalTime>
  <Words>587</Words>
  <Application>Microsoft Office PowerPoint</Application>
  <PresentationFormat>Panorámica</PresentationFormat>
  <Paragraphs>185</Paragraphs>
  <Slides>33</Slides>
  <Notes>15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Vínculos</vt:lpstr>
      </vt:variant>
      <vt:variant>
        <vt:i4>41</vt:i4>
      </vt:variant>
      <vt:variant>
        <vt:lpstr>Títulos de diapositiva</vt:lpstr>
      </vt:variant>
      <vt:variant>
        <vt:i4>33</vt:i4>
      </vt:variant>
    </vt:vector>
  </HeadingPairs>
  <TitlesOfParts>
    <vt:vector size="78" baseType="lpstr">
      <vt:lpstr>Arial</vt:lpstr>
      <vt:lpstr>Calibri</vt:lpstr>
      <vt:lpstr>Century Gothic</vt:lpstr>
      <vt:lpstr>Tema de Office</vt:lpstr>
      <vt:lpstr>file:///C:\Users\kevin\Desktop\Reporte%20de%20cobertura\directorio%20total\Hoja%20de%20cálculo%20en%20PPT_reporte%20de%20cobertura_indicadores_2019!DIMENSION!F2C2:F10C8</vt:lpstr>
      <vt:lpstr>file:///F:\resp%201\resp\Downloads\Semana%2013%20Ppt_indicadores_2019_0409.xlsx!Indicadores_2!F1C1:F18C8</vt:lpstr>
      <vt:lpstr>file:///F:\resp%201\resp\Documents\INEC%20TRABAJO\SEMANA%2013\Semana%2013%20Ppt_indicadores_2019_0409.xlsx!indicadores_1!F1C1:F26C8</vt:lpstr>
      <vt:lpstr>file:///F:\resp%201\resp\Downloads\Semana%2013%20Ppt_indicadores_2019_0409.xlsx!General!F3C1:F7C7</vt:lpstr>
      <vt:lpstr>file:///F:\resp%201\resp\Documents\SEMANA%2013%20%20FORMATO_REPORTE%20DE%20COBERTURA.xlsx!IC%20ZONALES!%5bSEMANA%2013%20%20FORMATO_REPORTE%20DE%20COBERTURA.xlsx%5dIC%20ZONALES%2015%20Gráfico-3</vt:lpstr>
      <vt:lpstr>file:///F:\resp%201\resp\Documents\SEMANA%2013%20%20FORMATO_REPORTE%20DE%20COBERTURA.xlsx!IC%20ZONALES!%5bSEMANA%2013%20%20FORMATO_REPORTE%20DE%20COBERTURA.xlsx%5dIC%20ZONALES%2015%20Gráfico-5</vt:lpstr>
      <vt:lpstr>file:///F:\resp%201\resp\Documents\SEMANA%2013%20%20FORMATO_REPORTE%20DE%20COBERTURA.xlsx!IC%20ZONALES!%5bSEMANA%2013%20%20FORMATO_REPORTE%20DE%20COBERTURA.xlsx%5dIC%20ZONALES%2015%20Gráfico-4</vt:lpstr>
      <vt:lpstr>file:///F:\resp%201\resp\Downloads\Semana%2013%20Ppt_indicadores_2019_0409.xlsx!General!F19C1:F21C7</vt:lpstr>
      <vt:lpstr>file:///F:\resp%201\resp\Documents\SEMANA%2013%20%20FORMATO_REPORTE%20DE%20COBERTURA.xlsx!IC%20ZONALES!%5bSEMANA%2013%20%20FORMATO_REPORTE%20DE%20COBERTURA.xlsx%5dIC%20ZONALES%2015%20Gráfico-6</vt:lpstr>
      <vt:lpstr>file:///F:\resp%201\resp\Downloads\Semana%2013%20Ppt_indicadores_2019_0409.xlsx!General!F12C1:F16C7</vt:lpstr>
      <vt:lpstr>file:///F:\resp%201\resp\Documents\SEMANA%2013%20%20FORMATO_REPORTE%20DE%20COBERTURA.xlsx!IC%20ZONALES!%5bSEMANA%2013%20%20FORMATO_REPORTE%20DE%20COBERTURA.xlsx%5dIC%20ZONALES%2015%20Gráfico</vt:lpstr>
      <vt:lpstr>file:///F:\resp%201\resp\Documents\SEMANA%2013%20%20FORMATO_REPORTE%20DE%20COBERTURA.xlsx!IC%20ZONALES!%5bSEMANA%2013%20%20FORMATO_REPORTE%20DE%20COBERTURA.xlsx%5dIC%20ZONALES%2015%20Gráfico-1</vt:lpstr>
      <vt:lpstr>file:///F:\resp%201\resp\Documents\SEMANA%2013%20%20FORMATO_REPORTE%20DE%20COBERTURA.xlsx!IC%20ZONALES!%5bSEMANA%2013%20%20FORMATO_REPORTE%20DE%20COBERTURA.xlsx%5dIC%20ZONALES%2015%20Gráfico-2</vt:lpstr>
      <vt:lpstr>file:///F:\resp%201\resp\Downloads\Semana%2013%20Ppt_indicadores_2019_0409.xlsx!Zonal!F3C1:F8C8</vt:lpstr>
      <vt:lpstr>file:///F:\resp%201\resp\Documents\SEMANA%2013%20%20FORMATO_REPORTE%20DE%20COBERTURA.xlsx!Comp_sem!%5bSEMANA%2013%20%20FORMATO_REPORTE%20DE%20COBERTURA.xlsx%5dComp_sem%2021%20Gráfico</vt:lpstr>
      <vt:lpstr>file:///F:\resp%201\resp\Downloads\Semana%2013%20Ppt_indicadores_2019_0409.xlsx!Zonal!F10C1:F15C8</vt:lpstr>
      <vt:lpstr>file:///F:\resp%201\resp\Documents\SEMANA%2013%20%20FORMATO_REPORTE%20DE%20COBERTURA.xlsx!Comp_sem!%5bSEMANA%2013%20%20FORMATO_REPORTE%20DE%20COBERTURA.xlsx%5dComp_sem%2017%20Gráfico</vt:lpstr>
      <vt:lpstr>file:///F:\resp%201\resp\Downloads\Semana%2013%20Ppt_indicadores_2019_0409.xlsx!Zonal!F17C1:F22C8</vt:lpstr>
      <vt:lpstr>file:///F:\resp%201\resp\Documents\SEMANA%2013%20%20FORMATO_REPORTE%20DE%20COBERTURA.xlsx!Comp_sem!%5bSEMANA%2013%20%20FORMATO_REPORTE%20DE%20COBERTURA.xlsx%5dComp_sem%2020%20Gráfico</vt:lpstr>
      <vt:lpstr>file:///F:\resp%201\resp\Documents\SEMANA%2013%20%20FORMATO_REPORTE%20DE%20COBERTURA.xlsx!Comp_sem!%5bSEMANA%2013%20%20FORMATO_REPORTE%20DE%20COBERTURA.xlsx%5dComp_sem%2025%20Gráfico</vt:lpstr>
      <vt:lpstr>file:///F:\resp%201\resp\Downloads\Semana%2013%20Ppt_indicadores_2019_0409.xlsx!Zonal!F24C1:F29C8</vt:lpstr>
      <vt:lpstr>file:///F:\resp%201\resp\Downloads\Semana%2013%20Ppt_indicadores_2019_0409.xlsx!Zonal!F33C1:F38C8</vt:lpstr>
      <vt:lpstr>file:///F:\resp%201\resp\Documents\SEMANA%2013%20%20FORMATO_REPORTE%20DE%20COBERTURA.xlsx!Comp_sem!%5bSEMANA%2013%20%20FORMATO_REPORTE%20DE%20COBERTURA.xlsx%5dComp_sem%2018%20Gráfico</vt:lpstr>
      <vt:lpstr>file:///F:\resp%201\resp\Documents\SEMANA%2013%20%20FORMATO_REPORTE%20DE%20COBERTURA.xlsx!Comp_sem!%5bSEMANA%2013%20%20FORMATO_REPORTE%20DE%20COBERTURA.xlsx%5dComp_sem%2019%20Gráfico</vt:lpstr>
      <vt:lpstr>file:///F:\resp%201\resp\Downloads\Semana%2013%20Ppt_indicadores_2019_0409.xlsx!Zonal!F40C1:F45C8</vt:lpstr>
      <vt:lpstr>file:///F:\resp%201\resp\Downloads\Semana%2013%20Ppt_indicadores_2019_0409.xlsx!Zonal!F47C1:F52C8</vt:lpstr>
      <vt:lpstr>file:///F:\resp%201\resp\Documents\SEMANA%2013%20%20FORMATO_REPORTE%20DE%20COBERTURA.xlsx!Comp_sem!%5bSEMANA%2013%20%20FORMATO_REPORTE%20DE%20COBERTURA.xlsx%5dComp_sem%2033%20Gráfico</vt:lpstr>
      <vt:lpstr>file:///F:\resp%201\resp\Documents\SEMANA%2013%20%20FORMATO_REPORTE%20DE%20COBERTURA.xlsx!DILIGENCIADA!F13C1:F18C4</vt:lpstr>
      <vt:lpstr>file:///F:\resp%201\resp\Documents\SEMANA%2013%20%20FORMATO_REPORTE%20DE%20COBERTURA.xlsx!DILIGENCIADA!%5bSEMANA%2013%20%20FORMATO_REPORTE%20DE%20COBERTURA.xlsx%5dDILIGENCIADA%20Gráfico%201</vt:lpstr>
      <vt:lpstr>file:///F:\resp%201\resp\Documents\SEMANA%2013%20%20FORMATO_REPORTE%20DE%20COBERTURA.xlsx!COBERTURA_PPT_V2!F7C2:F14C13</vt:lpstr>
      <vt:lpstr>file:///F:\resp%201\resp\Documents\SEMANA%2013%20%20FORMATO_REPORTE%20DE%20COBERTURA.xlsx!GRÁFICOS%20CAMPO%20EFE_2019!%5bSEMANA%2013%20%20FORMATO_REPORTE%20DE%20COBERTURA.xlsx%5dGRÁFICOS%20CAMPO%20EFE_2019%2019%20Gráfico</vt:lpstr>
      <vt:lpstr>file:///F:\resp%201\resp\Documents\SEMANA%2013%20%20FORMATO_REPORTE%20DE%20COBERTURA.xlsx!Cam_crt_hist!%5bSEMANA%2013%20%20FORMATO_REPORTE%20DE%20COBERTURA.xlsx%5dCam_crt_hist%2019%20Gráfico</vt:lpstr>
      <vt:lpstr>file:///F:\resp%201\resp\Documents\SEMANA%2013%20%20FORMATO_REPORTE%20DE%20COBERTURA.xlsx!Cam_crt_hist!%5bSEMANA%2013%20%20FORMATO_REPORTE%20DE%20COBERTURA.xlsx%5dCam_crt_hist%204%20Gráfico</vt:lpstr>
      <vt:lpstr>file:///F:\resp%201\resp\Documents\SEMANA%2013%20%20FORMATO_REPORTE%20DE%20COBERTURA.xlsx!COBERTURA_PPT_V2!F20C2:F27C11</vt:lpstr>
      <vt:lpstr>file:///F:\resp%201\resp\Documents\SEMANA%2013%20%20FORMATO_REPORTE%20DE%20COBERTURA.xlsx!GRÁFICOS%20CRÍT-COD%20EFE_2019!%5bSEMANA%2013%20%20FORMATO_REPORTE%20DE%20COBERTURA.xlsx%5dGRÁFICOS%20CRÍT-COD%20EFE_2019%2018%20Gráfico</vt:lpstr>
      <vt:lpstr>file:///F:\resp%201\resp\Documents\SEMANA%2013%20%20FORMATO_REPORTE%20DE%20COBERTURA.xlsx!Criti_crt_hist!%5bSEMANA%2013%20%20FORMATO_REPORTE%20DE%20COBERTURA.xlsx%5dCriti_crt_hist%201%20Gráfico</vt:lpstr>
      <vt:lpstr>file:///F:\resp%201\resp\Documents\SEMANA%2013%20%20FORMATO_REPORTE%20DE%20COBERTURA.xlsx!Criti_crt_hist!%5bSEMANA%2013%20%20FORMATO_REPORTE%20DE%20COBERTURA.xlsx%5dCriti_crt_hist%2019%20Gráfico</vt:lpstr>
      <vt:lpstr>file:///F:\resp%201\resp\Documents\SEMANA%2013%20%20FORMATO_REPORTE%20DE%20COBERTURA.xlsx!DÍAS!%5bSEMANA%2013%20%20FORMATO_REPORTE%20DE%20COBERTURA.xlsx%5dDÍAS%202%20Gráfico</vt:lpstr>
      <vt:lpstr>file:///F:\resp%201\resp\Downloads\Semana%2013%20Ppt_indicadores_2019_0409.xlsx!Tabla%20PROBLEMAS-SOL!F1C2:F17C3</vt:lpstr>
      <vt:lpstr>file:///F:\resp%201\resp\Downloads\Semana%2013%20Ppt_indicadores_2019_0409.xlsx!Tabla%20PROBLEMAS-SOL!F18C2:F35C3</vt:lpstr>
      <vt:lpstr>file:///F:\resp%201\resp\Documents\INEC%20TRABAJO\SEMANA%2013\Semana%2013%20Ppt_indicadores_2019_0409.xlsx!admi!F1C1:F6C6</vt:lpstr>
      <vt:lpstr>Indicadores de calidad   Encuesta Estructural Empresarial (ENESEM)</vt:lpstr>
      <vt:lpstr>Contenido</vt:lpstr>
      <vt:lpstr>Generalidades de Indicadores de Calidad</vt:lpstr>
      <vt:lpstr>Presentación de PowerPoint</vt:lpstr>
      <vt:lpstr>Indicadores de calidad</vt:lpstr>
      <vt:lpstr>Cronograma de la operación estadística</vt:lpstr>
      <vt:lpstr>Resultados indicadores de calidad</vt:lpstr>
      <vt:lpstr>Resumen indicadores de calidad 1/2</vt:lpstr>
      <vt:lpstr>Resumen indicadores de calidad 2/2</vt:lpstr>
      <vt:lpstr>Resultados de indicadores de calidad </vt:lpstr>
      <vt:lpstr>Resultados de indicadores de calidad </vt:lpstr>
      <vt:lpstr>Resultados de indicadores de calidad </vt:lpstr>
      <vt:lpstr>Resultados de Indicadores de Calidad por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Presentación de PowerPoint</vt:lpstr>
      <vt:lpstr>REPORTE DE COBERTURA  Corte 16 de octubre</vt:lpstr>
      <vt:lpstr>Presentación de PowerPoint</vt:lpstr>
      <vt:lpstr>Cobertura Campo Efectiva/Planificada</vt:lpstr>
      <vt:lpstr>Presentación de PowerPoint</vt:lpstr>
      <vt:lpstr>Cobertura Crítica Efectiva/Planificada</vt:lpstr>
      <vt:lpstr>Tiempo promedio de levantamiento</vt:lpstr>
      <vt:lpstr>Problemas detectados</vt:lpstr>
      <vt:lpstr>Presentación de PowerPoint</vt:lpstr>
      <vt:lpstr>Presentación de PowerPoint</vt:lpstr>
      <vt:lpstr>APLICATIVO WEB   Corte 16 de octubre</vt:lpstr>
      <vt:lpstr>ADMINISTRATIVO FINANCIERO   Corte 16 de octubre</vt:lpstr>
      <vt:lpstr>Administrativo financiero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Fluky</cp:lastModifiedBy>
  <cp:revision>2187</cp:revision>
  <dcterms:created xsi:type="dcterms:W3CDTF">2018-05-17T02:27:41Z</dcterms:created>
  <dcterms:modified xsi:type="dcterms:W3CDTF">2020-10-19T15:15:35Z</dcterms:modified>
</cp:coreProperties>
</file>