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256" r:id="rId2"/>
    <p:sldId id="1429" r:id="rId3"/>
    <p:sldId id="1307" r:id="rId4"/>
    <p:sldId id="1448" r:id="rId5"/>
    <p:sldId id="1312" r:id="rId6"/>
    <p:sldId id="1368" r:id="rId7"/>
    <p:sldId id="1133" r:id="rId8"/>
    <p:sldId id="1308" r:id="rId9"/>
    <p:sldId id="1309" r:id="rId10"/>
    <p:sldId id="1401" r:id="rId11"/>
    <p:sldId id="1402" r:id="rId12"/>
    <p:sldId id="1403" r:id="rId13"/>
    <p:sldId id="1404" r:id="rId14"/>
    <p:sldId id="1405" r:id="rId15"/>
    <p:sldId id="1406" r:id="rId16"/>
    <p:sldId id="1407" r:id="rId17"/>
    <p:sldId id="1470" r:id="rId18"/>
    <p:sldId id="1408" r:id="rId19"/>
    <p:sldId id="1409" r:id="rId20"/>
    <p:sldId id="1410" r:id="rId21"/>
    <p:sldId id="1395" r:id="rId22"/>
    <p:sldId id="1396" r:id="rId23"/>
    <p:sldId id="1397" r:id="rId24"/>
    <p:sldId id="1398" r:id="rId25"/>
    <p:sldId id="1399" r:id="rId26"/>
    <p:sldId id="1400" r:id="rId27"/>
    <p:sldId id="1452" r:id="rId28"/>
    <p:sldId id="1359" r:id="rId29"/>
    <p:sldId id="1457" r:id="rId30"/>
    <p:sldId id="1473" r:id="rId31"/>
    <p:sldId id="1465" r:id="rId32"/>
    <p:sldId id="1471" r:id="rId33"/>
    <p:sldId id="1472" r:id="rId34"/>
    <p:sldId id="1441" r:id="rId35"/>
    <p:sldId id="1474" r:id="rId36"/>
    <p:sldId id="1475" r:id="rId37"/>
    <p:sldId id="1476" r:id="rId38"/>
    <p:sldId id="1477" r:id="rId39"/>
    <p:sldId id="1449" r:id="rId40"/>
    <p:sldId id="1450" r:id="rId41"/>
  </p:sldIdLst>
  <p:sldSz cx="12192000" cy="6858000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NEC Fausto Velez" initials="IFV" lastIdx="17" clrIdx="0"/>
  <p:cmAuthor id="2" name="INEC Gabriela Hidalgo" initials="IGH" lastIdx="1" clrIdx="1"/>
  <p:cmAuthor id="3" name="INEC Maria Moran" initials="IMM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029"/>
    <a:srgbClr val="FFF2CC"/>
    <a:srgbClr val="FFCC99"/>
    <a:srgbClr val="87BF61"/>
    <a:srgbClr val="FFF1C9"/>
    <a:srgbClr val="FF6600"/>
    <a:srgbClr val="FFC305"/>
    <a:srgbClr val="FFA161"/>
    <a:srgbClr val="95C674"/>
    <a:srgbClr val="FF96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Estilo claro 2 - Acent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A107856-5554-42FB-B03E-39F5DBC370BA}" styleName="Estilo medio 4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A111915-BE36-4E01-A7E5-04B1672EAD32}" styleName="Estilo claro 2 - Acento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FABFCF23-3B69-468F-B69F-88F6DE6A72F2}" styleName="Estilo medio 1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Estilo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Estilo medio 4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1FECB4D8-DB02-4DC6-A0A2-4F2EBAE1DC90}" styleName="Estilo medio 1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8799B23B-EC83-4686-B30A-512413B5E67A}" styleName="Estilo claro 3 - Acent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Estilo medio 3 - 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Estilo medio 4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7292A2E-F333-43FB-9621-5CBBE7FDCDCB}" styleName="Estilo claro 2 - Acento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7" autoAdjust="0"/>
    <p:restoredTop sz="99634" autoAdjust="0"/>
  </p:normalViewPr>
  <p:slideViewPr>
    <p:cSldViewPr snapToGrid="0" snapToObjects="1">
      <p:cViewPr varScale="1">
        <p:scale>
          <a:sx n="83" d="100"/>
          <a:sy n="83" d="100"/>
        </p:scale>
        <p:origin x="630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643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7194"/>
    </p:cViewPr>
  </p:sorterViewPr>
  <p:notesViewPr>
    <p:cSldViewPr snapToGrid="0" snapToObjects="1">
      <p:cViewPr varScale="1">
        <p:scale>
          <a:sx n="130" d="100"/>
          <a:sy n="130" d="100"/>
        </p:scale>
        <p:origin x="532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144FE6-A30C-4DEE-B30D-0C6F4B524B2B}" type="doc">
      <dgm:prSet loTypeId="urn:microsoft.com/office/officeart/2008/layout/SquareAccentList" loCatId="list" qsTypeId="urn:microsoft.com/office/officeart/2005/8/quickstyle/simple2" qsCatId="simple" csTypeId="urn:microsoft.com/office/officeart/2005/8/colors/accent4_3" csCatId="accent4" phldr="1"/>
      <dgm:spPr/>
      <dgm:t>
        <a:bodyPr/>
        <a:lstStyle/>
        <a:p>
          <a:endParaRPr lang="es-EC"/>
        </a:p>
      </dgm:t>
    </dgm:pt>
    <dgm:pt modelId="{0D558F44-AEA6-42DB-9531-CF7630E1E957}">
      <dgm:prSet phldrT="[Texto]" custT="1"/>
      <dgm:spPr/>
      <dgm:t>
        <a:bodyPr/>
        <a:lstStyle/>
        <a:p>
          <a:r>
            <a:rPr lang="es-EC" sz="2400" b="1" dirty="0"/>
            <a:t>Informante</a:t>
          </a:r>
        </a:p>
      </dgm:t>
    </dgm:pt>
    <dgm:pt modelId="{2139B443-F65B-402B-B0A2-1A090003B176}" type="parTrans" cxnId="{4A2DD097-2654-46F5-9C4C-6CD4C4BDDD26}">
      <dgm:prSet/>
      <dgm:spPr/>
      <dgm:t>
        <a:bodyPr/>
        <a:lstStyle/>
        <a:p>
          <a:endParaRPr lang="es-EC" sz="1400"/>
        </a:p>
      </dgm:t>
    </dgm:pt>
    <dgm:pt modelId="{A32EC132-F648-4870-AC23-12347E9AA8B7}" type="sibTrans" cxnId="{4A2DD097-2654-46F5-9C4C-6CD4C4BDDD26}">
      <dgm:prSet/>
      <dgm:spPr/>
      <dgm:t>
        <a:bodyPr/>
        <a:lstStyle/>
        <a:p>
          <a:endParaRPr lang="es-EC" sz="1400"/>
        </a:p>
      </dgm:t>
    </dgm:pt>
    <dgm:pt modelId="{5144383F-9600-41DE-ACBB-BA4DD3C3E67D}">
      <dgm:prSet phldrT="[Texto]" custT="1"/>
      <dgm:spPr/>
      <dgm:t>
        <a:bodyPr/>
        <a:lstStyle/>
        <a:p>
          <a:pPr algn="just"/>
          <a:r>
            <a:rPr lang="es-EC" sz="1400" dirty="0">
              <a:solidFill>
                <a:srgbClr val="595959"/>
              </a:solidFill>
            </a:rPr>
            <a:t>Para la semana 24 no se registró ningún inconveniente nuevo.</a:t>
          </a:r>
        </a:p>
      </dgm:t>
    </dgm:pt>
    <dgm:pt modelId="{15048A1B-5086-4F77-9116-90817187E11C}" type="parTrans" cxnId="{7613993A-8621-49AA-8019-AA4E99BF8C5A}">
      <dgm:prSet/>
      <dgm:spPr/>
      <dgm:t>
        <a:bodyPr/>
        <a:lstStyle/>
        <a:p>
          <a:endParaRPr lang="es-EC" sz="1400"/>
        </a:p>
      </dgm:t>
    </dgm:pt>
    <dgm:pt modelId="{BE8F3CB0-FD32-4DBB-9F36-47AFCF0A1C09}" type="sibTrans" cxnId="{7613993A-8621-49AA-8019-AA4E99BF8C5A}">
      <dgm:prSet/>
      <dgm:spPr/>
      <dgm:t>
        <a:bodyPr/>
        <a:lstStyle/>
        <a:p>
          <a:endParaRPr lang="es-EC" sz="1400"/>
        </a:p>
      </dgm:t>
    </dgm:pt>
    <dgm:pt modelId="{3A59DF36-440C-4D98-A538-63952BD5AB6D}">
      <dgm:prSet phldrT="[Texto]" custT="1"/>
      <dgm:spPr/>
      <dgm:t>
        <a:bodyPr/>
        <a:lstStyle/>
        <a:p>
          <a:r>
            <a:rPr lang="es-EC" sz="2400" b="1" dirty="0"/>
            <a:t>Crítica</a:t>
          </a:r>
        </a:p>
      </dgm:t>
    </dgm:pt>
    <dgm:pt modelId="{D583369A-C2F5-4D53-BBAB-DC9AC3CF84E0}" type="parTrans" cxnId="{CB21D884-1853-4905-9466-294A16EC3924}">
      <dgm:prSet/>
      <dgm:spPr/>
      <dgm:t>
        <a:bodyPr/>
        <a:lstStyle/>
        <a:p>
          <a:endParaRPr lang="es-EC" sz="1400"/>
        </a:p>
      </dgm:t>
    </dgm:pt>
    <dgm:pt modelId="{26698DEC-59F6-4385-9C92-C46D78AD9190}" type="sibTrans" cxnId="{CB21D884-1853-4905-9466-294A16EC3924}">
      <dgm:prSet/>
      <dgm:spPr/>
      <dgm:t>
        <a:bodyPr/>
        <a:lstStyle/>
        <a:p>
          <a:endParaRPr lang="es-EC" sz="1400"/>
        </a:p>
      </dgm:t>
    </dgm:pt>
    <dgm:pt modelId="{094A2160-2A97-4E77-91ED-276770B8C725}">
      <dgm:prSet phldrT="[Texto]" custT="1"/>
      <dgm:spPr/>
      <dgm:t>
        <a:bodyPr/>
        <a:lstStyle/>
        <a:p>
          <a:pPr algn="just"/>
          <a:r>
            <a:rPr lang="es-EC" sz="1400" dirty="0">
              <a:solidFill>
                <a:srgbClr val="595959"/>
              </a:solidFill>
            </a:rPr>
            <a:t>Para la semana 24 no se registró ningún inconveniente nuevo, en la fase de crítica.</a:t>
          </a:r>
          <a:endParaRPr lang="es-EC" sz="1400" dirty="0"/>
        </a:p>
      </dgm:t>
    </dgm:pt>
    <dgm:pt modelId="{B75D7F64-4D81-4AED-B936-FCB9CDDF60A5}" type="parTrans" cxnId="{10C89CB9-7D41-49E6-806B-561EC039CD61}">
      <dgm:prSet/>
      <dgm:spPr/>
      <dgm:t>
        <a:bodyPr/>
        <a:lstStyle/>
        <a:p>
          <a:endParaRPr lang="es-EC" sz="1400"/>
        </a:p>
      </dgm:t>
    </dgm:pt>
    <dgm:pt modelId="{21FF4414-E01B-41CC-B7BF-F4F40672CB6A}" type="sibTrans" cxnId="{10C89CB9-7D41-49E6-806B-561EC039CD61}">
      <dgm:prSet/>
      <dgm:spPr/>
      <dgm:t>
        <a:bodyPr/>
        <a:lstStyle/>
        <a:p>
          <a:endParaRPr lang="es-EC" sz="1400"/>
        </a:p>
      </dgm:t>
    </dgm:pt>
    <dgm:pt modelId="{357BD7FB-E623-43A9-96B2-0F24FC25FE32}">
      <dgm:prSet phldrT="[Texto]" custT="1"/>
      <dgm:spPr/>
      <dgm:t>
        <a:bodyPr/>
        <a:lstStyle/>
        <a:p>
          <a:r>
            <a:rPr lang="es-EC" sz="2400" b="1" dirty="0"/>
            <a:t>Administrador</a:t>
          </a:r>
        </a:p>
      </dgm:t>
    </dgm:pt>
    <dgm:pt modelId="{EBC2089E-3B67-4743-910E-58CA4357A73E}" type="parTrans" cxnId="{073C008B-DA86-4853-AFD1-AE1729062624}">
      <dgm:prSet/>
      <dgm:spPr/>
      <dgm:t>
        <a:bodyPr/>
        <a:lstStyle/>
        <a:p>
          <a:endParaRPr lang="es-EC" sz="1400"/>
        </a:p>
      </dgm:t>
    </dgm:pt>
    <dgm:pt modelId="{50A5C008-F107-44F8-B4CC-124DC5F5AE76}" type="sibTrans" cxnId="{073C008B-DA86-4853-AFD1-AE1729062624}">
      <dgm:prSet/>
      <dgm:spPr/>
      <dgm:t>
        <a:bodyPr/>
        <a:lstStyle/>
        <a:p>
          <a:endParaRPr lang="es-EC" sz="1400"/>
        </a:p>
      </dgm:t>
    </dgm:pt>
    <dgm:pt modelId="{777BF60B-0E37-41C4-B614-C29BE4A6A30E}">
      <dgm:prSet phldrT="[Texto]" custT="1"/>
      <dgm:spPr/>
      <dgm:t>
        <a:bodyPr/>
        <a:lstStyle/>
        <a:p>
          <a:pPr algn="just"/>
          <a:r>
            <a:rPr lang="es-EC" sz="1400" dirty="0">
              <a:solidFill>
                <a:srgbClr val="595959"/>
              </a:solidFill>
            </a:rPr>
            <a:t>Para la semana 24 no se registró ningún inconveniente nuevo. </a:t>
          </a:r>
          <a:endParaRPr lang="es-EC" sz="1400" dirty="0"/>
        </a:p>
      </dgm:t>
    </dgm:pt>
    <dgm:pt modelId="{80DDAAEC-DE2D-4DEE-B2AC-A71248BFB2F4}" type="parTrans" cxnId="{505E1B3C-DF6A-4238-9D4B-3787CCE8E429}">
      <dgm:prSet/>
      <dgm:spPr/>
      <dgm:t>
        <a:bodyPr/>
        <a:lstStyle/>
        <a:p>
          <a:endParaRPr lang="es-EC" sz="1400"/>
        </a:p>
      </dgm:t>
    </dgm:pt>
    <dgm:pt modelId="{BBBC8B60-B8EB-4B97-9A00-D2700A7F023F}" type="sibTrans" cxnId="{505E1B3C-DF6A-4238-9D4B-3787CCE8E429}">
      <dgm:prSet/>
      <dgm:spPr/>
      <dgm:t>
        <a:bodyPr/>
        <a:lstStyle/>
        <a:p>
          <a:endParaRPr lang="es-EC" sz="1400"/>
        </a:p>
      </dgm:t>
    </dgm:pt>
    <dgm:pt modelId="{C4820210-A628-4F99-A34F-FCECD24BF6AF}" type="pres">
      <dgm:prSet presAssocID="{49144FE6-A30C-4DEE-B30D-0C6F4B524B2B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es-ES"/>
        </a:p>
      </dgm:t>
    </dgm:pt>
    <dgm:pt modelId="{D8D01D9F-A268-4378-863F-87BA949892A3}" type="pres">
      <dgm:prSet presAssocID="{0D558F44-AEA6-42DB-9531-CF7630E1E957}" presName="root" presStyleCnt="0">
        <dgm:presLayoutVars>
          <dgm:chMax/>
          <dgm:chPref/>
        </dgm:presLayoutVars>
      </dgm:prSet>
      <dgm:spPr/>
    </dgm:pt>
    <dgm:pt modelId="{E4B86523-1901-4DFA-91CE-BE93F5E12FA8}" type="pres">
      <dgm:prSet presAssocID="{0D558F44-AEA6-42DB-9531-CF7630E1E957}" presName="rootComposite" presStyleCnt="0">
        <dgm:presLayoutVars/>
      </dgm:prSet>
      <dgm:spPr/>
    </dgm:pt>
    <dgm:pt modelId="{BBF8E57D-03DC-44C9-BF72-F4E48E1049AB}" type="pres">
      <dgm:prSet presAssocID="{0D558F44-AEA6-42DB-9531-CF7630E1E957}" presName="ParentAccent" presStyleLbl="alignNode1" presStyleIdx="0" presStyleCnt="3"/>
      <dgm:spPr/>
    </dgm:pt>
    <dgm:pt modelId="{61D2A0AB-6452-4412-A4A9-41FF835298AB}" type="pres">
      <dgm:prSet presAssocID="{0D558F44-AEA6-42DB-9531-CF7630E1E957}" presName="ParentSmallAccent" presStyleLbl="fgAcc1" presStyleIdx="0" presStyleCnt="3"/>
      <dgm:spPr/>
    </dgm:pt>
    <dgm:pt modelId="{BECC3DBA-E243-488C-A623-C76F6E2B46C1}" type="pres">
      <dgm:prSet presAssocID="{0D558F44-AEA6-42DB-9531-CF7630E1E957}" presName="Parent" presStyleLbl="revTx" presStyleIdx="0" presStyleCnt="6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4CF4C98-BE1B-416C-AFC8-4791B80A7BCA}" type="pres">
      <dgm:prSet presAssocID="{0D558F44-AEA6-42DB-9531-CF7630E1E957}" presName="childShape" presStyleCnt="0">
        <dgm:presLayoutVars>
          <dgm:chMax val="0"/>
          <dgm:chPref val="0"/>
        </dgm:presLayoutVars>
      </dgm:prSet>
      <dgm:spPr/>
    </dgm:pt>
    <dgm:pt modelId="{BE1D1E69-8C37-409C-8CFD-568B21722AD1}" type="pres">
      <dgm:prSet presAssocID="{5144383F-9600-41DE-ACBB-BA4DD3C3E67D}" presName="childComposite" presStyleCnt="0">
        <dgm:presLayoutVars>
          <dgm:chMax val="0"/>
          <dgm:chPref val="0"/>
        </dgm:presLayoutVars>
      </dgm:prSet>
      <dgm:spPr/>
    </dgm:pt>
    <dgm:pt modelId="{DE6DD8E0-331D-45AD-9EAC-ED931C35B27D}" type="pres">
      <dgm:prSet presAssocID="{5144383F-9600-41DE-ACBB-BA4DD3C3E67D}" presName="ChildAccent" presStyleLbl="solidFgAcc1" presStyleIdx="0" presStyleCnt="3" custLinFactNeighborY="59631"/>
      <dgm:spPr/>
    </dgm:pt>
    <dgm:pt modelId="{03EE7D71-384E-4B0D-B0BB-65EB04ABBB1B}" type="pres">
      <dgm:prSet presAssocID="{5144383F-9600-41DE-ACBB-BA4DD3C3E67D}" presName="Child" presStyleLbl="revTx" presStyleIdx="1" presStyleCnt="6" custScaleY="541881" custLinFactNeighborY="294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F1D8C0A-80A4-449B-BBF8-5487A6F7A640}" type="pres">
      <dgm:prSet presAssocID="{3A59DF36-440C-4D98-A538-63952BD5AB6D}" presName="root" presStyleCnt="0">
        <dgm:presLayoutVars>
          <dgm:chMax/>
          <dgm:chPref/>
        </dgm:presLayoutVars>
      </dgm:prSet>
      <dgm:spPr/>
    </dgm:pt>
    <dgm:pt modelId="{AC4756DF-A1E3-42E5-8B04-0B0CF31C51DE}" type="pres">
      <dgm:prSet presAssocID="{3A59DF36-440C-4D98-A538-63952BD5AB6D}" presName="rootComposite" presStyleCnt="0">
        <dgm:presLayoutVars/>
      </dgm:prSet>
      <dgm:spPr/>
    </dgm:pt>
    <dgm:pt modelId="{C5585F37-A516-4E9D-877E-2EBE956A88EC}" type="pres">
      <dgm:prSet presAssocID="{3A59DF36-440C-4D98-A538-63952BD5AB6D}" presName="ParentAccent" presStyleLbl="alignNode1" presStyleIdx="1" presStyleCnt="3"/>
      <dgm:spPr/>
    </dgm:pt>
    <dgm:pt modelId="{3D7A2479-A9AB-4C55-9823-F2FFB7C546E1}" type="pres">
      <dgm:prSet presAssocID="{3A59DF36-440C-4D98-A538-63952BD5AB6D}" presName="ParentSmallAccent" presStyleLbl="fgAcc1" presStyleIdx="1" presStyleCnt="3"/>
      <dgm:spPr/>
    </dgm:pt>
    <dgm:pt modelId="{71A2ECA2-F240-4E33-A549-1782E30091AA}" type="pres">
      <dgm:prSet presAssocID="{3A59DF36-440C-4D98-A538-63952BD5AB6D}" presName="Parent" presStyleLbl="revTx" presStyleIdx="2" presStyleCnt="6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C4E5260-268B-487C-91F6-7B1D2E9B0D53}" type="pres">
      <dgm:prSet presAssocID="{3A59DF36-440C-4D98-A538-63952BD5AB6D}" presName="childShape" presStyleCnt="0">
        <dgm:presLayoutVars>
          <dgm:chMax val="0"/>
          <dgm:chPref val="0"/>
        </dgm:presLayoutVars>
      </dgm:prSet>
      <dgm:spPr/>
    </dgm:pt>
    <dgm:pt modelId="{41A15D32-7B1B-4AFF-877C-7052C70089BE}" type="pres">
      <dgm:prSet presAssocID="{094A2160-2A97-4E77-91ED-276770B8C725}" presName="childComposite" presStyleCnt="0">
        <dgm:presLayoutVars>
          <dgm:chMax val="0"/>
          <dgm:chPref val="0"/>
        </dgm:presLayoutVars>
      </dgm:prSet>
      <dgm:spPr/>
    </dgm:pt>
    <dgm:pt modelId="{B69D2AFD-A5D7-4C39-A491-2A8756B5BF55}" type="pres">
      <dgm:prSet presAssocID="{094A2160-2A97-4E77-91ED-276770B8C725}" presName="ChildAccent" presStyleLbl="solidFgAcc1" presStyleIdx="1" presStyleCnt="3" custLinFactY="81652" custLinFactNeighborY="100000"/>
      <dgm:spPr/>
    </dgm:pt>
    <dgm:pt modelId="{52DD963A-FE0B-4F1F-A6A5-C6676DA413FD}" type="pres">
      <dgm:prSet presAssocID="{094A2160-2A97-4E77-91ED-276770B8C725}" presName="Child" presStyleLbl="revTx" presStyleIdx="3" presStyleCnt="6" custScaleY="241723" custLinFactNeighborX="723" custLinFactNeighborY="7901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B9576DF-7271-4806-A1C0-71D5716C342C}" type="pres">
      <dgm:prSet presAssocID="{357BD7FB-E623-43A9-96B2-0F24FC25FE32}" presName="root" presStyleCnt="0">
        <dgm:presLayoutVars>
          <dgm:chMax/>
          <dgm:chPref/>
        </dgm:presLayoutVars>
      </dgm:prSet>
      <dgm:spPr/>
    </dgm:pt>
    <dgm:pt modelId="{210F76DB-FEDD-405C-810C-634C99EB39FD}" type="pres">
      <dgm:prSet presAssocID="{357BD7FB-E623-43A9-96B2-0F24FC25FE32}" presName="rootComposite" presStyleCnt="0">
        <dgm:presLayoutVars/>
      </dgm:prSet>
      <dgm:spPr/>
    </dgm:pt>
    <dgm:pt modelId="{3181F68C-EDC2-45E1-BC40-E418F555B5FB}" type="pres">
      <dgm:prSet presAssocID="{357BD7FB-E623-43A9-96B2-0F24FC25FE32}" presName="ParentAccent" presStyleLbl="alignNode1" presStyleIdx="2" presStyleCnt="3"/>
      <dgm:spPr/>
    </dgm:pt>
    <dgm:pt modelId="{FFA60734-79A2-4FF9-9A0C-10640AD18F1A}" type="pres">
      <dgm:prSet presAssocID="{357BD7FB-E623-43A9-96B2-0F24FC25FE32}" presName="ParentSmallAccent" presStyleLbl="fgAcc1" presStyleIdx="2" presStyleCnt="3"/>
      <dgm:spPr/>
    </dgm:pt>
    <dgm:pt modelId="{24786BAB-4318-4AF1-B40A-EB771E1CA935}" type="pres">
      <dgm:prSet presAssocID="{357BD7FB-E623-43A9-96B2-0F24FC25FE32}" presName="Parent" presStyleLbl="revTx" presStyleIdx="4" presStyleCnt="6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04C70A1-753B-451E-82CE-4C5BB41F1935}" type="pres">
      <dgm:prSet presAssocID="{357BD7FB-E623-43A9-96B2-0F24FC25FE32}" presName="childShape" presStyleCnt="0">
        <dgm:presLayoutVars>
          <dgm:chMax val="0"/>
          <dgm:chPref val="0"/>
        </dgm:presLayoutVars>
      </dgm:prSet>
      <dgm:spPr/>
    </dgm:pt>
    <dgm:pt modelId="{20272D87-20F8-4148-868B-6E565C3F9C3D}" type="pres">
      <dgm:prSet presAssocID="{777BF60B-0E37-41C4-B614-C29BE4A6A30E}" presName="childComposite" presStyleCnt="0">
        <dgm:presLayoutVars>
          <dgm:chMax val="0"/>
          <dgm:chPref val="0"/>
        </dgm:presLayoutVars>
      </dgm:prSet>
      <dgm:spPr/>
    </dgm:pt>
    <dgm:pt modelId="{176E31B2-15B7-4C36-B283-4C211B31CD2A}" type="pres">
      <dgm:prSet presAssocID="{777BF60B-0E37-41C4-B614-C29BE4A6A30E}" presName="ChildAccent" presStyleLbl="solidFgAcc1" presStyleIdx="2" presStyleCnt="3" custLinFactNeighborX="0" custLinFactNeighborY="4930"/>
      <dgm:spPr/>
    </dgm:pt>
    <dgm:pt modelId="{4C3170FD-5B7D-48BB-8D5D-7EDF71B67AB7}" type="pres">
      <dgm:prSet presAssocID="{777BF60B-0E37-41C4-B614-C29BE4A6A30E}" presName="Child" presStyleLbl="revTx" presStyleIdx="5" presStyleCnt="6" custScaleY="207948" custLinFactNeighborX="146" custLinFactNeighborY="121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505E1B3C-DF6A-4238-9D4B-3787CCE8E429}" srcId="{357BD7FB-E623-43A9-96B2-0F24FC25FE32}" destId="{777BF60B-0E37-41C4-B614-C29BE4A6A30E}" srcOrd="0" destOrd="0" parTransId="{80DDAAEC-DE2D-4DEE-B2AC-A71248BFB2F4}" sibTransId="{BBBC8B60-B8EB-4B97-9A00-D2700A7F023F}"/>
    <dgm:cxn modelId="{7613993A-8621-49AA-8019-AA4E99BF8C5A}" srcId="{0D558F44-AEA6-42DB-9531-CF7630E1E957}" destId="{5144383F-9600-41DE-ACBB-BA4DD3C3E67D}" srcOrd="0" destOrd="0" parTransId="{15048A1B-5086-4F77-9116-90817187E11C}" sibTransId="{BE8F3CB0-FD32-4DBB-9F36-47AFCF0A1C09}"/>
    <dgm:cxn modelId="{D999F821-EC86-4B3C-A9CF-C8B95DEBD7B4}" type="presOf" srcId="{094A2160-2A97-4E77-91ED-276770B8C725}" destId="{52DD963A-FE0B-4F1F-A6A5-C6676DA413FD}" srcOrd="0" destOrd="0" presId="urn:microsoft.com/office/officeart/2008/layout/SquareAccentList"/>
    <dgm:cxn modelId="{927A69FA-8FAD-4D1D-B312-78C152AF9955}" type="presOf" srcId="{0D558F44-AEA6-42DB-9531-CF7630E1E957}" destId="{BECC3DBA-E243-488C-A623-C76F6E2B46C1}" srcOrd="0" destOrd="0" presId="urn:microsoft.com/office/officeart/2008/layout/SquareAccentList"/>
    <dgm:cxn modelId="{4A2DD097-2654-46F5-9C4C-6CD4C4BDDD26}" srcId="{49144FE6-A30C-4DEE-B30D-0C6F4B524B2B}" destId="{0D558F44-AEA6-42DB-9531-CF7630E1E957}" srcOrd="0" destOrd="0" parTransId="{2139B443-F65B-402B-B0A2-1A090003B176}" sibTransId="{A32EC132-F648-4870-AC23-12347E9AA8B7}"/>
    <dgm:cxn modelId="{CB21D884-1853-4905-9466-294A16EC3924}" srcId="{49144FE6-A30C-4DEE-B30D-0C6F4B524B2B}" destId="{3A59DF36-440C-4D98-A538-63952BD5AB6D}" srcOrd="1" destOrd="0" parTransId="{D583369A-C2F5-4D53-BBAB-DC9AC3CF84E0}" sibTransId="{26698DEC-59F6-4385-9C92-C46D78AD9190}"/>
    <dgm:cxn modelId="{C6FD574B-D925-4FD4-9C39-14E280975E88}" type="presOf" srcId="{777BF60B-0E37-41C4-B614-C29BE4A6A30E}" destId="{4C3170FD-5B7D-48BB-8D5D-7EDF71B67AB7}" srcOrd="0" destOrd="0" presId="urn:microsoft.com/office/officeart/2008/layout/SquareAccentList"/>
    <dgm:cxn modelId="{073C008B-DA86-4853-AFD1-AE1729062624}" srcId="{49144FE6-A30C-4DEE-B30D-0C6F4B524B2B}" destId="{357BD7FB-E623-43A9-96B2-0F24FC25FE32}" srcOrd="2" destOrd="0" parTransId="{EBC2089E-3B67-4743-910E-58CA4357A73E}" sibTransId="{50A5C008-F107-44F8-B4CC-124DC5F5AE76}"/>
    <dgm:cxn modelId="{10C89CB9-7D41-49E6-806B-561EC039CD61}" srcId="{3A59DF36-440C-4D98-A538-63952BD5AB6D}" destId="{094A2160-2A97-4E77-91ED-276770B8C725}" srcOrd="0" destOrd="0" parTransId="{B75D7F64-4D81-4AED-B936-FCB9CDDF60A5}" sibTransId="{21FF4414-E01B-41CC-B7BF-F4F40672CB6A}"/>
    <dgm:cxn modelId="{B63B639F-0243-48BC-8475-9E1107A32E56}" type="presOf" srcId="{49144FE6-A30C-4DEE-B30D-0C6F4B524B2B}" destId="{C4820210-A628-4F99-A34F-FCECD24BF6AF}" srcOrd="0" destOrd="0" presId="urn:microsoft.com/office/officeart/2008/layout/SquareAccentList"/>
    <dgm:cxn modelId="{F98147E7-5C99-4550-9D81-EB8F013501AC}" type="presOf" srcId="{5144383F-9600-41DE-ACBB-BA4DD3C3E67D}" destId="{03EE7D71-384E-4B0D-B0BB-65EB04ABBB1B}" srcOrd="0" destOrd="0" presId="urn:microsoft.com/office/officeart/2008/layout/SquareAccentList"/>
    <dgm:cxn modelId="{2AD12881-7BCD-4477-84B1-25166D914301}" type="presOf" srcId="{357BD7FB-E623-43A9-96B2-0F24FC25FE32}" destId="{24786BAB-4318-4AF1-B40A-EB771E1CA935}" srcOrd="0" destOrd="0" presId="urn:microsoft.com/office/officeart/2008/layout/SquareAccentList"/>
    <dgm:cxn modelId="{C5D113A8-7EF5-4F7D-B9F0-57C33ED63076}" type="presOf" srcId="{3A59DF36-440C-4D98-A538-63952BD5AB6D}" destId="{71A2ECA2-F240-4E33-A549-1782E30091AA}" srcOrd="0" destOrd="0" presId="urn:microsoft.com/office/officeart/2008/layout/SquareAccentList"/>
    <dgm:cxn modelId="{FA9EA547-6197-45C7-B44A-8BCD34165D95}" type="presParOf" srcId="{C4820210-A628-4F99-A34F-FCECD24BF6AF}" destId="{D8D01D9F-A268-4378-863F-87BA949892A3}" srcOrd="0" destOrd="0" presId="urn:microsoft.com/office/officeart/2008/layout/SquareAccentList"/>
    <dgm:cxn modelId="{2F98D884-114F-43E3-AD6B-87E5C8D9E097}" type="presParOf" srcId="{D8D01D9F-A268-4378-863F-87BA949892A3}" destId="{E4B86523-1901-4DFA-91CE-BE93F5E12FA8}" srcOrd="0" destOrd="0" presId="urn:microsoft.com/office/officeart/2008/layout/SquareAccentList"/>
    <dgm:cxn modelId="{40C697B0-E081-4E13-AD26-A8A4D18CE26F}" type="presParOf" srcId="{E4B86523-1901-4DFA-91CE-BE93F5E12FA8}" destId="{BBF8E57D-03DC-44C9-BF72-F4E48E1049AB}" srcOrd="0" destOrd="0" presId="urn:microsoft.com/office/officeart/2008/layout/SquareAccentList"/>
    <dgm:cxn modelId="{F4A951F0-1FC8-4AC4-8AA8-318ED631CA76}" type="presParOf" srcId="{E4B86523-1901-4DFA-91CE-BE93F5E12FA8}" destId="{61D2A0AB-6452-4412-A4A9-41FF835298AB}" srcOrd="1" destOrd="0" presId="urn:microsoft.com/office/officeart/2008/layout/SquareAccentList"/>
    <dgm:cxn modelId="{F16FA979-691A-40AC-8FFD-85765DAFBF34}" type="presParOf" srcId="{E4B86523-1901-4DFA-91CE-BE93F5E12FA8}" destId="{BECC3DBA-E243-488C-A623-C76F6E2B46C1}" srcOrd="2" destOrd="0" presId="urn:microsoft.com/office/officeart/2008/layout/SquareAccentList"/>
    <dgm:cxn modelId="{3FAA42CC-6AB0-46DC-8AA3-49686D38E4BC}" type="presParOf" srcId="{D8D01D9F-A268-4378-863F-87BA949892A3}" destId="{B4CF4C98-BE1B-416C-AFC8-4791B80A7BCA}" srcOrd="1" destOrd="0" presId="urn:microsoft.com/office/officeart/2008/layout/SquareAccentList"/>
    <dgm:cxn modelId="{04C27990-FA5F-49A1-AE22-F4761E3C05C2}" type="presParOf" srcId="{B4CF4C98-BE1B-416C-AFC8-4791B80A7BCA}" destId="{BE1D1E69-8C37-409C-8CFD-568B21722AD1}" srcOrd="0" destOrd="0" presId="urn:microsoft.com/office/officeart/2008/layout/SquareAccentList"/>
    <dgm:cxn modelId="{C94DFF20-593D-43D2-B6AF-894C7231E128}" type="presParOf" srcId="{BE1D1E69-8C37-409C-8CFD-568B21722AD1}" destId="{DE6DD8E0-331D-45AD-9EAC-ED931C35B27D}" srcOrd="0" destOrd="0" presId="urn:microsoft.com/office/officeart/2008/layout/SquareAccentList"/>
    <dgm:cxn modelId="{381CB7D5-9634-49C2-9CEA-C89A20A4C312}" type="presParOf" srcId="{BE1D1E69-8C37-409C-8CFD-568B21722AD1}" destId="{03EE7D71-384E-4B0D-B0BB-65EB04ABBB1B}" srcOrd="1" destOrd="0" presId="urn:microsoft.com/office/officeart/2008/layout/SquareAccentList"/>
    <dgm:cxn modelId="{13FD21BE-0075-4F38-A4D2-73ECFF1CB810}" type="presParOf" srcId="{C4820210-A628-4F99-A34F-FCECD24BF6AF}" destId="{4F1D8C0A-80A4-449B-BBF8-5487A6F7A640}" srcOrd="1" destOrd="0" presId="urn:microsoft.com/office/officeart/2008/layout/SquareAccentList"/>
    <dgm:cxn modelId="{46392CCF-EF4B-44BE-ADF2-D9F129F182AD}" type="presParOf" srcId="{4F1D8C0A-80A4-449B-BBF8-5487A6F7A640}" destId="{AC4756DF-A1E3-42E5-8B04-0B0CF31C51DE}" srcOrd="0" destOrd="0" presId="urn:microsoft.com/office/officeart/2008/layout/SquareAccentList"/>
    <dgm:cxn modelId="{DE70B0B4-26C0-463F-9AA5-016085302341}" type="presParOf" srcId="{AC4756DF-A1E3-42E5-8B04-0B0CF31C51DE}" destId="{C5585F37-A516-4E9D-877E-2EBE956A88EC}" srcOrd="0" destOrd="0" presId="urn:microsoft.com/office/officeart/2008/layout/SquareAccentList"/>
    <dgm:cxn modelId="{B08488A6-588A-4D06-A82E-6DB966A53F49}" type="presParOf" srcId="{AC4756DF-A1E3-42E5-8B04-0B0CF31C51DE}" destId="{3D7A2479-A9AB-4C55-9823-F2FFB7C546E1}" srcOrd="1" destOrd="0" presId="urn:microsoft.com/office/officeart/2008/layout/SquareAccentList"/>
    <dgm:cxn modelId="{90DFBDF1-51A4-4920-B42E-F062DB8621D6}" type="presParOf" srcId="{AC4756DF-A1E3-42E5-8B04-0B0CF31C51DE}" destId="{71A2ECA2-F240-4E33-A549-1782E30091AA}" srcOrd="2" destOrd="0" presId="urn:microsoft.com/office/officeart/2008/layout/SquareAccentList"/>
    <dgm:cxn modelId="{1833BEBF-83A3-4CC6-A5F9-A7559C461F1F}" type="presParOf" srcId="{4F1D8C0A-80A4-449B-BBF8-5487A6F7A640}" destId="{4C4E5260-268B-487C-91F6-7B1D2E9B0D53}" srcOrd="1" destOrd="0" presId="urn:microsoft.com/office/officeart/2008/layout/SquareAccentList"/>
    <dgm:cxn modelId="{FF21BD47-07A2-4491-84D9-21912A49817A}" type="presParOf" srcId="{4C4E5260-268B-487C-91F6-7B1D2E9B0D53}" destId="{41A15D32-7B1B-4AFF-877C-7052C70089BE}" srcOrd="0" destOrd="0" presId="urn:microsoft.com/office/officeart/2008/layout/SquareAccentList"/>
    <dgm:cxn modelId="{1F32A7BA-4937-4DB6-A0B8-8AAF63CD5A3B}" type="presParOf" srcId="{41A15D32-7B1B-4AFF-877C-7052C70089BE}" destId="{B69D2AFD-A5D7-4C39-A491-2A8756B5BF55}" srcOrd="0" destOrd="0" presId="urn:microsoft.com/office/officeart/2008/layout/SquareAccentList"/>
    <dgm:cxn modelId="{EEC40846-C06D-455E-BD04-1ED54553B38D}" type="presParOf" srcId="{41A15D32-7B1B-4AFF-877C-7052C70089BE}" destId="{52DD963A-FE0B-4F1F-A6A5-C6676DA413FD}" srcOrd="1" destOrd="0" presId="urn:microsoft.com/office/officeart/2008/layout/SquareAccentList"/>
    <dgm:cxn modelId="{84669424-48F1-4D63-9CD3-D06C4E5C97EB}" type="presParOf" srcId="{C4820210-A628-4F99-A34F-FCECD24BF6AF}" destId="{AB9576DF-7271-4806-A1C0-71D5716C342C}" srcOrd="2" destOrd="0" presId="urn:microsoft.com/office/officeart/2008/layout/SquareAccentList"/>
    <dgm:cxn modelId="{340A562C-0DB9-4B05-89CA-5BED404C451E}" type="presParOf" srcId="{AB9576DF-7271-4806-A1C0-71D5716C342C}" destId="{210F76DB-FEDD-405C-810C-634C99EB39FD}" srcOrd="0" destOrd="0" presId="urn:microsoft.com/office/officeart/2008/layout/SquareAccentList"/>
    <dgm:cxn modelId="{4B24E1C4-A16C-4F9F-AE42-A5CD1A49B246}" type="presParOf" srcId="{210F76DB-FEDD-405C-810C-634C99EB39FD}" destId="{3181F68C-EDC2-45E1-BC40-E418F555B5FB}" srcOrd="0" destOrd="0" presId="urn:microsoft.com/office/officeart/2008/layout/SquareAccentList"/>
    <dgm:cxn modelId="{98FA89D3-9611-4057-A568-FBF70726B717}" type="presParOf" srcId="{210F76DB-FEDD-405C-810C-634C99EB39FD}" destId="{FFA60734-79A2-4FF9-9A0C-10640AD18F1A}" srcOrd="1" destOrd="0" presId="urn:microsoft.com/office/officeart/2008/layout/SquareAccentList"/>
    <dgm:cxn modelId="{3B6138E3-6E09-4AB2-8C0B-849C81CE4040}" type="presParOf" srcId="{210F76DB-FEDD-405C-810C-634C99EB39FD}" destId="{24786BAB-4318-4AF1-B40A-EB771E1CA935}" srcOrd="2" destOrd="0" presId="urn:microsoft.com/office/officeart/2008/layout/SquareAccentList"/>
    <dgm:cxn modelId="{D29F97B5-8E94-44BA-AE07-D14F56922DAB}" type="presParOf" srcId="{AB9576DF-7271-4806-A1C0-71D5716C342C}" destId="{704C70A1-753B-451E-82CE-4C5BB41F1935}" srcOrd="1" destOrd="0" presId="urn:microsoft.com/office/officeart/2008/layout/SquareAccentList"/>
    <dgm:cxn modelId="{7A1B9756-CA56-448D-8400-14D8F8E061BD}" type="presParOf" srcId="{704C70A1-753B-451E-82CE-4C5BB41F1935}" destId="{20272D87-20F8-4148-868B-6E565C3F9C3D}" srcOrd="0" destOrd="0" presId="urn:microsoft.com/office/officeart/2008/layout/SquareAccentList"/>
    <dgm:cxn modelId="{407D85ED-8421-482A-A24C-46623CB6C4C9}" type="presParOf" srcId="{20272D87-20F8-4148-868B-6E565C3F9C3D}" destId="{176E31B2-15B7-4C36-B283-4C211B31CD2A}" srcOrd="0" destOrd="0" presId="urn:microsoft.com/office/officeart/2008/layout/SquareAccentList"/>
    <dgm:cxn modelId="{7AAD6EF6-D1B3-4F9A-91C5-4846A47E2022}" type="presParOf" srcId="{20272D87-20F8-4148-868B-6E565C3F9C3D}" destId="{4C3170FD-5B7D-48BB-8D5D-7EDF71B67AB7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F8E57D-03DC-44C9-BF72-F4E48E1049AB}">
      <dsp:nvSpPr>
        <dsp:cNvPr id="0" name=""/>
        <dsp:cNvSpPr/>
      </dsp:nvSpPr>
      <dsp:spPr>
        <a:xfrm>
          <a:off x="4935" y="768530"/>
          <a:ext cx="3636402" cy="427812"/>
        </a:xfrm>
        <a:prstGeom prst="rect">
          <a:avLst/>
        </a:prstGeom>
        <a:solidFill>
          <a:schemeClr val="accent4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1D2A0AB-6452-4412-A4A9-41FF835298AB}">
      <dsp:nvSpPr>
        <dsp:cNvPr id="0" name=""/>
        <dsp:cNvSpPr/>
      </dsp:nvSpPr>
      <dsp:spPr>
        <a:xfrm>
          <a:off x="4935" y="929199"/>
          <a:ext cx="267143" cy="26714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CC3DBA-E243-488C-A623-C76F6E2B46C1}">
      <dsp:nvSpPr>
        <dsp:cNvPr id="0" name=""/>
        <dsp:cNvSpPr/>
      </dsp:nvSpPr>
      <dsp:spPr>
        <a:xfrm>
          <a:off x="4935" y="0"/>
          <a:ext cx="3636402" cy="768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400" b="1" kern="1200" dirty="0"/>
            <a:t>Informante</a:t>
          </a:r>
        </a:p>
      </dsp:txBody>
      <dsp:txXfrm>
        <a:off x="4935" y="0"/>
        <a:ext cx="3636402" cy="768530"/>
      </dsp:txXfrm>
    </dsp:sp>
    <dsp:sp modelId="{DE6DD8E0-331D-45AD-9EAC-ED931C35B27D}">
      <dsp:nvSpPr>
        <dsp:cNvPr id="0" name=""/>
        <dsp:cNvSpPr/>
      </dsp:nvSpPr>
      <dsp:spPr>
        <a:xfrm>
          <a:off x="4935" y="3086986"/>
          <a:ext cx="267136" cy="26713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EE7D71-384E-4B0D-B0BB-65EB04ABBB1B}">
      <dsp:nvSpPr>
        <dsp:cNvPr id="0" name=""/>
        <dsp:cNvSpPr/>
      </dsp:nvSpPr>
      <dsp:spPr>
        <a:xfrm>
          <a:off x="259483" y="1557269"/>
          <a:ext cx="3381854" cy="33742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400" kern="1200" dirty="0">
              <a:solidFill>
                <a:srgbClr val="595959"/>
              </a:solidFill>
            </a:rPr>
            <a:t>Para la semana 24 no se registró ningún inconveniente nuevo.</a:t>
          </a:r>
        </a:p>
      </dsp:txBody>
      <dsp:txXfrm>
        <a:off x="259483" y="1557269"/>
        <a:ext cx="3381854" cy="3374272"/>
      </dsp:txXfrm>
    </dsp:sp>
    <dsp:sp modelId="{C5585F37-A516-4E9D-877E-2EBE956A88EC}">
      <dsp:nvSpPr>
        <dsp:cNvPr id="0" name=""/>
        <dsp:cNvSpPr/>
      </dsp:nvSpPr>
      <dsp:spPr>
        <a:xfrm>
          <a:off x="3823157" y="768530"/>
          <a:ext cx="3636402" cy="427812"/>
        </a:xfrm>
        <a:prstGeom prst="rect">
          <a:avLst/>
        </a:prstGeom>
        <a:solidFill>
          <a:schemeClr val="accent4">
            <a:shade val="80000"/>
            <a:hueOff val="-256642"/>
            <a:satOff val="0"/>
            <a:lumOff val="16938"/>
            <a:alphaOff val="0"/>
          </a:schemeClr>
        </a:solidFill>
        <a:ln w="12700" cap="flat" cmpd="sng" algn="ctr">
          <a:solidFill>
            <a:schemeClr val="accent4">
              <a:shade val="80000"/>
              <a:hueOff val="-256642"/>
              <a:satOff val="0"/>
              <a:lumOff val="1693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D7A2479-A9AB-4C55-9823-F2FFB7C546E1}">
      <dsp:nvSpPr>
        <dsp:cNvPr id="0" name=""/>
        <dsp:cNvSpPr/>
      </dsp:nvSpPr>
      <dsp:spPr>
        <a:xfrm>
          <a:off x="3823157" y="929199"/>
          <a:ext cx="267143" cy="26714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-256642"/>
              <a:satOff val="0"/>
              <a:lumOff val="1693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A2ECA2-F240-4E33-A549-1782E30091AA}">
      <dsp:nvSpPr>
        <dsp:cNvPr id="0" name=""/>
        <dsp:cNvSpPr/>
      </dsp:nvSpPr>
      <dsp:spPr>
        <a:xfrm>
          <a:off x="3823157" y="0"/>
          <a:ext cx="3636402" cy="768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400" b="1" kern="1200" dirty="0"/>
            <a:t>Crítica</a:t>
          </a:r>
        </a:p>
      </dsp:txBody>
      <dsp:txXfrm>
        <a:off x="3823157" y="0"/>
        <a:ext cx="3636402" cy="768530"/>
      </dsp:txXfrm>
    </dsp:sp>
    <dsp:sp modelId="{B69D2AFD-A5D7-4C39-A491-2A8756B5BF55}">
      <dsp:nvSpPr>
        <dsp:cNvPr id="0" name=""/>
        <dsp:cNvSpPr/>
      </dsp:nvSpPr>
      <dsp:spPr>
        <a:xfrm>
          <a:off x="3823157" y="2478412"/>
          <a:ext cx="267136" cy="26713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-256642"/>
              <a:satOff val="0"/>
              <a:lumOff val="1693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DD963A-FE0B-4F1F-A6A5-C6676DA413FD}">
      <dsp:nvSpPr>
        <dsp:cNvPr id="0" name=""/>
        <dsp:cNvSpPr/>
      </dsp:nvSpPr>
      <dsp:spPr>
        <a:xfrm>
          <a:off x="4102156" y="1866170"/>
          <a:ext cx="3381854" cy="15051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400" kern="1200" dirty="0">
              <a:solidFill>
                <a:srgbClr val="595959"/>
              </a:solidFill>
            </a:rPr>
            <a:t>Para la semana 24 no se registró ningún inconveniente nuevo, en la fase de crítica.</a:t>
          </a:r>
          <a:endParaRPr lang="es-EC" sz="1400" kern="1200" dirty="0"/>
        </a:p>
      </dsp:txBody>
      <dsp:txXfrm>
        <a:off x="4102156" y="1866170"/>
        <a:ext cx="3381854" cy="1505199"/>
      </dsp:txXfrm>
    </dsp:sp>
    <dsp:sp modelId="{3181F68C-EDC2-45E1-BC40-E418F555B5FB}">
      <dsp:nvSpPr>
        <dsp:cNvPr id="0" name=""/>
        <dsp:cNvSpPr/>
      </dsp:nvSpPr>
      <dsp:spPr>
        <a:xfrm>
          <a:off x="7641380" y="768530"/>
          <a:ext cx="3636402" cy="427812"/>
        </a:xfrm>
        <a:prstGeom prst="rect">
          <a:avLst/>
        </a:prstGeom>
        <a:solidFill>
          <a:schemeClr val="accent4">
            <a:shade val="80000"/>
            <a:hueOff val="-513283"/>
            <a:satOff val="0"/>
            <a:lumOff val="33875"/>
            <a:alphaOff val="0"/>
          </a:schemeClr>
        </a:solidFill>
        <a:ln w="12700" cap="flat" cmpd="sng" algn="ctr">
          <a:solidFill>
            <a:schemeClr val="accent4">
              <a:shade val="80000"/>
              <a:hueOff val="-513283"/>
              <a:satOff val="0"/>
              <a:lumOff val="3387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FA60734-79A2-4FF9-9A0C-10640AD18F1A}">
      <dsp:nvSpPr>
        <dsp:cNvPr id="0" name=""/>
        <dsp:cNvSpPr/>
      </dsp:nvSpPr>
      <dsp:spPr>
        <a:xfrm>
          <a:off x="7641380" y="929199"/>
          <a:ext cx="267143" cy="26714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-513283"/>
              <a:satOff val="0"/>
              <a:lumOff val="3387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786BAB-4318-4AF1-B40A-EB771E1CA935}">
      <dsp:nvSpPr>
        <dsp:cNvPr id="0" name=""/>
        <dsp:cNvSpPr/>
      </dsp:nvSpPr>
      <dsp:spPr>
        <a:xfrm>
          <a:off x="7641380" y="0"/>
          <a:ext cx="3636402" cy="768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400" b="1" kern="1200" dirty="0"/>
            <a:t>Administrador</a:t>
          </a:r>
        </a:p>
      </dsp:txBody>
      <dsp:txXfrm>
        <a:off x="7641380" y="0"/>
        <a:ext cx="3636402" cy="768530"/>
      </dsp:txXfrm>
    </dsp:sp>
    <dsp:sp modelId="{176E31B2-15B7-4C36-B283-4C211B31CD2A}">
      <dsp:nvSpPr>
        <dsp:cNvPr id="0" name=""/>
        <dsp:cNvSpPr/>
      </dsp:nvSpPr>
      <dsp:spPr>
        <a:xfrm>
          <a:off x="7641380" y="1901165"/>
          <a:ext cx="267136" cy="26713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-513283"/>
              <a:satOff val="0"/>
              <a:lumOff val="3387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3170FD-5B7D-48BB-8D5D-7EDF71B67AB7}">
      <dsp:nvSpPr>
        <dsp:cNvPr id="0" name=""/>
        <dsp:cNvSpPr/>
      </dsp:nvSpPr>
      <dsp:spPr>
        <a:xfrm>
          <a:off x="7900863" y="1450078"/>
          <a:ext cx="3381854" cy="12948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400" kern="1200" dirty="0">
              <a:solidFill>
                <a:srgbClr val="595959"/>
              </a:solidFill>
            </a:rPr>
            <a:t>Para la semana 24 no se registró ningún inconveniente nuevo. </a:t>
          </a:r>
          <a:endParaRPr lang="es-EC" sz="1400" kern="1200" dirty="0"/>
        </a:p>
      </dsp:txBody>
      <dsp:txXfrm>
        <a:off x="7900863" y="1450078"/>
        <a:ext cx="3381854" cy="12948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image" Target="../media/image42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Relationship Id="rId4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16.emf"/><Relationship Id="rId4" Type="http://schemas.openxmlformats.org/officeDocument/2006/relationships/image" Target="../media/image19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 dirty="0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33F8B8-5312-E24C-96F9-67F30C4AC13E}" type="datetimeFigureOut">
              <a:rPr lang="es-ES_tradnl" smtClean="0"/>
              <a:t>14/04/2021</a:t>
            </a:fld>
            <a:endParaRPr lang="es-ES_tradn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B57AC-2842-F344-A130-E0582AD93178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492507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02FE38-E428-6948-9792-EC124D1D2E12}" type="datetimeFigureOut">
              <a:rPr lang="es-ES_tradnl" smtClean="0"/>
              <a:t>14/04/2021</a:t>
            </a:fld>
            <a:endParaRPr lang="es-ES_tradnl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731626-4CBA-AB41-9C65-7FD69C995BA8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546714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8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8764159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18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7389051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19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1063144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20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1063144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21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1063144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31626-4CBA-AB41-9C65-7FD69C995BA8}" type="slidenum">
              <a:rPr lang="es-ES_tradnl" smtClean="0"/>
              <a:t>23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7255042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31626-4CBA-AB41-9C65-7FD69C995BA8}" type="slidenum">
              <a:rPr lang="es-ES_tradnl" smtClean="0"/>
              <a:t>25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725504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9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8764159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10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8764159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11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8764159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12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8764159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14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9526768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15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41925362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16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1063144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324A5-D1C4-4AC6-858F-1DC6B7F92AC8}" type="slidenum">
              <a:rPr lang="es-EC" smtClean="0"/>
              <a:t>17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738905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" y="0"/>
            <a:ext cx="12188385" cy="6857998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 rot="20938473">
            <a:off x="5841006" y="1946214"/>
            <a:ext cx="2618041" cy="1943571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rgbClr val="2D4B88"/>
                </a:solidFill>
              </a:defRPr>
            </a:lvl1pPr>
          </a:lstStyle>
          <a:p>
            <a:r>
              <a:rPr lang="es-ES" dirty="0"/>
              <a:t>Clic para editar título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 rot="20938473">
            <a:off x="6124867" y="4206136"/>
            <a:ext cx="2618039" cy="367049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 dirty="0"/>
              <a:t>Modificar</a:t>
            </a:r>
            <a:endParaRPr lang="en-US" dirty="0"/>
          </a:p>
        </p:txBody>
      </p:sp>
      <p:sp>
        <p:nvSpPr>
          <p:cNvPr id="10" name="Rectángulo 9"/>
          <p:cNvSpPr/>
          <p:nvPr userDrawn="1"/>
        </p:nvSpPr>
        <p:spPr>
          <a:xfrm rot="20938473">
            <a:off x="5665537" y="1687607"/>
            <a:ext cx="3104255" cy="3106870"/>
          </a:xfrm>
          <a:prstGeom prst="rect">
            <a:avLst/>
          </a:prstGeom>
          <a:noFill/>
          <a:ln w="19050">
            <a:solidFill>
              <a:srgbClr val="2D4B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cxnSp>
        <p:nvCxnSpPr>
          <p:cNvPr id="12" name="Conector recto 11"/>
          <p:cNvCxnSpPr/>
          <p:nvPr userDrawn="1"/>
        </p:nvCxnSpPr>
        <p:spPr>
          <a:xfrm flipV="1">
            <a:off x="6192781" y="4131157"/>
            <a:ext cx="728323" cy="141906"/>
          </a:xfrm>
          <a:prstGeom prst="line">
            <a:avLst/>
          </a:prstGeom>
          <a:ln w="15875">
            <a:solidFill>
              <a:srgbClr val="2D4B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605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0"/>
            <a:ext cx="12188379" cy="68579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2235" y="1447547"/>
            <a:ext cx="5542573" cy="324492"/>
          </a:xfrm>
        </p:spPr>
        <p:txBody>
          <a:bodyPr>
            <a:noAutofit/>
          </a:bodyPr>
          <a:lstStyle>
            <a:lvl1pPr>
              <a:defRPr sz="4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s-ES" dirty="0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4910" y="2317345"/>
            <a:ext cx="4902740" cy="3859619"/>
          </a:xfrm>
        </p:spPr>
        <p:txBody>
          <a:bodyPr>
            <a:normAutofit/>
          </a:bodyPr>
          <a:lstStyle>
            <a:lvl1pPr marL="304792" indent="-304792">
              <a:lnSpc>
                <a:spcPct val="100000"/>
              </a:lnSpc>
              <a:buFont typeface="+mj-lt"/>
              <a:buAutoNum type="arabicPeriod"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761981" indent="-304792">
              <a:lnSpc>
                <a:spcPct val="100000"/>
              </a:lnSpc>
              <a:buFont typeface="+mj-lt"/>
              <a:buAutoNum type="arabicPeriod"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1219170" indent="-304792">
              <a:lnSpc>
                <a:spcPct val="100000"/>
              </a:lnSpc>
              <a:buFont typeface="+mj-lt"/>
              <a:buAutoNum type="arabicPeriod"/>
              <a:defRPr sz="1333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676358" indent="-304792">
              <a:lnSpc>
                <a:spcPct val="100000"/>
              </a:lnSpc>
              <a:buFont typeface="+mj-lt"/>
              <a:buAutoNum type="arabicPeriod"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2133547" indent="-304792">
              <a:lnSpc>
                <a:spcPct val="100000"/>
              </a:lnSpc>
              <a:buFont typeface="+mj-lt"/>
              <a:buAutoNum type="arabicPeriod"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10" hasCustomPrompt="1"/>
          </p:nvPr>
        </p:nvSpPr>
        <p:spPr>
          <a:xfrm>
            <a:off x="11413788" y="6252003"/>
            <a:ext cx="535517" cy="389467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rgbClr val="636462"/>
                </a:solidFill>
                <a:latin typeface="+mn-lt"/>
              </a:defRPr>
            </a:lvl1pPr>
            <a:lvl2pPr>
              <a:defRPr sz="1467">
                <a:latin typeface="+mn-lt"/>
              </a:defRPr>
            </a:lvl2pPr>
            <a:lvl3pPr>
              <a:defRPr sz="1400">
                <a:latin typeface="+mn-lt"/>
              </a:defRPr>
            </a:lvl3pPr>
            <a:lvl4pPr>
              <a:defRPr sz="1333">
                <a:latin typeface="+mn-lt"/>
              </a:defRPr>
            </a:lvl4pPr>
            <a:lvl5pPr>
              <a:defRPr sz="1333">
                <a:latin typeface="+mn-lt"/>
              </a:defRPr>
            </a:lvl5pPr>
          </a:lstStyle>
          <a:p>
            <a:pPr lvl="0"/>
            <a:r>
              <a:rPr lang="es-ES" dirty="0"/>
              <a:t>00</a:t>
            </a:r>
          </a:p>
        </p:txBody>
      </p:sp>
      <p:sp>
        <p:nvSpPr>
          <p:cNvPr id="11" name="Marcador de texto 10"/>
          <p:cNvSpPr>
            <a:spLocks noGrp="1"/>
          </p:cNvSpPr>
          <p:nvPr>
            <p:ph type="body" sz="quarter" idx="11"/>
          </p:nvPr>
        </p:nvSpPr>
        <p:spPr>
          <a:xfrm>
            <a:off x="6614809" y="6356485"/>
            <a:ext cx="4750127" cy="284984"/>
          </a:xfrm>
        </p:spPr>
        <p:txBody>
          <a:bodyPr>
            <a:normAutofit/>
          </a:bodyPr>
          <a:lstStyle>
            <a:lvl1pPr marL="0" indent="0" algn="r">
              <a:buNone/>
              <a:defRPr sz="1067" i="1">
                <a:solidFill>
                  <a:srgbClr val="636462"/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12" name="CuadroTexto 11"/>
          <p:cNvSpPr txBox="1"/>
          <p:nvPr userDrawn="1"/>
        </p:nvSpPr>
        <p:spPr>
          <a:xfrm>
            <a:off x="11249493" y="6356486"/>
            <a:ext cx="175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200" dirty="0">
                <a:solidFill>
                  <a:srgbClr val="636462"/>
                </a:solidFill>
              </a:rPr>
              <a:t>·</a:t>
            </a:r>
          </a:p>
        </p:txBody>
      </p:sp>
      <p:sp>
        <p:nvSpPr>
          <p:cNvPr id="16" name="object 4"/>
          <p:cNvSpPr/>
          <p:nvPr userDrawn="1"/>
        </p:nvSpPr>
        <p:spPr>
          <a:xfrm>
            <a:off x="0" y="6753013"/>
            <a:ext cx="11248813" cy="104987"/>
          </a:xfrm>
          <a:custGeom>
            <a:avLst/>
            <a:gdLst/>
            <a:ahLst/>
            <a:cxnLst/>
            <a:rect l="l" t="t" r="r" b="b"/>
            <a:pathLst>
              <a:path w="8436610" h="78739">
                <a:moveTo>
                  <a:pt x="8436216" y="0"/>
                </a:moveTo>
                <a:lnTo>
                  <a:pt x="0" y="0"/>
                </a:lnTo>
                <a:lnTo>
                  <a:pt x="0" y="78409"/>
                </a:lnTo>
                <a:lnTo>
                  <a:pt x="8370506" y="78409"/>
                </a:lnTo>
                <a:lnTo>
                  <a:pt x="8436216" y="0"/>
                </a:lnTo>
                <a:close/>
              </a:path>
            </a:pathLst>
          </a:custGeom>
          <a:solidFill>
            <a:srgbClr val="6F6E6E"/>
          </a:solidFill>
        </p:spPr>
        <p:txBody>
          <a:bodyPr wrap="square" lIns="0" tIns="0" rIns="0" bIns="0" rtlCol="0"/>
          <a:lstStyle/>
          <a:p>
            <a:endParaRPr sz="2400" dirty="0"/>
          </a:p>
        </p:txBody>
      </p:sp>
      <p:sp>
        <p:nvSpPr>
          <p:cNvPr id="17" name="object 5"/>
          <p:cNvSpPr/>
          <p:nvPr userDrawn="1"/>
        </p:nvSpPr>
        <p:spPr>
          <a:xfrm>
            <a:off x="11160681" y="6753013"/>
            <a:ext cx="1032087" cy="104987"/>
          </a:xfrm>
          <a:custGeom>
            <a:avLst/>
            <a:gdLst/>
            <a:ahLst/>
            <a:cxnLst/>
            <a:rect l="l" t="t" r="r" b="b"/>
            <a:pathLst>
              <a:path w="774065" h="78739">
                <a:moveTo>
                  <a:pt x="773493" y="0"/>
                </a:moveTo>
                <a:lnTo>
                  <a:pt x="65709" y="0"/>
                </a:lnTo>
                <a:lnTo>
                  <a:pt x="0" y="78409"/>
                </a:lnTo>
                <a:lnTo>
                  <a:pt x="773493" y="78409"/>
                </a:lnTo>
                <a:lnTo>
                  <a:pt x="773493" y="0"/>
                </a:lnTo>
                <a:close/>
              </a:path>
            </a:pathLst>
          </a:custGeom>
          <a:solidFill>
            <a:srgbClr val="FFD300"/>
          </a:solidFill>
        </p:spPr>
        <p:txBody>
          <a:bodyPr wrap="square" lIns="0" tIns="0" rIns="0" bIns="0" rtlCol="0"/>
          <a:lstStyle/>
          <a:p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142202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695" y="519738"/>
            <a:ext cx="8570266" cy="414116"/>
          </a:xfrm>
        </p:spPr>
        <p:txBody>
          <a:bodyPr anchor="ctr">
            <a:noAutofit/>
          </a:bodyPr>
          <a:lstStyle>
            <a:lvl1pPr>
              <a:defRPr sz="3200" b="1">
                <a:solidFill>
                  <a:srgbClr val="2D4B88"/>
                </a:solidFill>
              </a:defRPr>
            </a:lvl1pPr>
          </a:lstStyle>
          <a:p>
            <a:r>
              <a:rPr lang="es-ES" dirty="0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1676621"/>
            <a:ext cx="10515600" cy="4144119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10" name="Marcador de texto 8"/>
          <p:cNvSpPr>
            <a:spLocks noGrp="1"/>
          </p:cNvSpPr>
          <p:nvPr>
            <p:ph type="body" sz="quarter" idx="10" hasCustomPrompt="1"/>
          </p:nvPr>
        </p:nvSpPr>
        <p:spPr>
          <a:xfrm>
            <a:off x="11413788" y="6252003"/>
            <a:ext cx="535517" cy="389467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 sz="1467">
                <a:latin typeface="+mn-lt"/>
              </a:defRPr>
            </a:lvl2pPr>
            <a:lvl3pPr>
              <a:defRPr sz="1400">
                <a:latin typeface="+mn-lt"/>
              </a:defRPr>
            </a:lvl3pPr>
            <a:lvl4pPr>
              <a:defRPr sz="1333">
                <a:latin typeface="+mn-lt"/>
              </a:defRPr>
            </a:lvl4pPr>
            <a:lvl5pPr>
              <a:defRPr sz="1333">
                <a:latin typeface="+mn-lt"/>
              </a:defRPr>
            </a:lvl5pPr>
          </a:lstStyle>
          <a:p>
            <a:pPr lvl="0"/>
            <a:r>
              <a:rPr lang="es-ES" dirty="0"/>
              <a:t>00</a:t>
            </a:r>
          </a:p>
        </p:txBody>
      </p:sp>
      <p:sp>
        <p:nvSpPr>
          <p:cNvPr id="11" name="Marcador de texto 10"/>
          <p:cNvSpPr>
            <a:spLocks noGrp="1"/>
          </p:cNvSpPr>
          <p:nvPr>
            <p:ph type="body" sz="quarter" idx="11"/>
          </p:nvPr>
        </p:nvSpPr>
        <p:spPr>
          <a:xfrm>
            <a:off x="6614809" y="6356485"/>
            <a:ext cx="4750127" cy="284984"/>
          </a:xfrm>
        </p:spPr>
        <p:txBody>
          <a:bodyPr>
            <a:normAutofit/>
          </a:bodyPr>
          <a:lstStyle>
            <a:lvl1pPr marL="0" indent="0" algn="r">
              <a:buNone/>
              <a:defRPr sz="1067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12" name="CuadroTexto 11"/>
          <p:cNvSpPr txBox="1"/>
          <p:nvPr userDrawn="1"/>
        </p:nvSpPr>
        <p:spPr>
          <a:xfrm>
            <a:off x="11249493" y="6356486"/>
            <a:ext cx="175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·</a:t>
            </a:r>
          </a:p>
        </p:txBody>
      </p:sp>
      <p:sp>
        <p:nvSpPr>
          <p:cNvPr id="18" name="Marcador de contenido 17"/>
          <p:cNvSpPr>
            <a:spLocks noGrp="1"/>
          </p:cNvSpPr>
          <p:nvPr>
            <p:ph sz="quarter" idx="12"/>
          </p:nvPr>
        </p:nvSpPr>
        <p:spPr>
          <a:xfrm>
            <a:off x="423695" y="959794"/>
            <a:ext cx="8570266" cy="288305"/>
          </a:xfrm>
        </p:spPr>
        <p:txBody>
          <a:bodyPr anchor="ctr">
            <a:normAutofit/>
          </a:bodyPr>
          <a:lstStyle>
            <a:lvl1pPr marL="0" indent="0">
              <a:buNone/>
              <a:defRPr sz="1867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21" name="object 4"/>
          <p:cNvSpPr/>
          <p:nvPr userDrawn="1"/>
        </p:nvSpPr>
        <p:spPr>
          <a:xfrm>
            <a:off x="0" y="6753013"/>
            <a:ext cx="11248813" cy="104987"/>
          </a:xfrm>
          <a:custGeom>
            <a:avLst/>
            <a:gdLst/>
            <a:ahLst/>
            <a:cxnLst/>
            <a:rect l="l" t="t" r="r" b="b"/>
            <a:pathLst>
              <a:path w="8436610" h="78739">
                <a:moveTo>
                  <a:pt x="8436216" y="0"/>
                </a:moveTo>
                <a:lnTo>
                  <a:pt x="0" y="0"/>
                </a:lnTo>
                <a:lnTo>
                  <a:pt x="0" y="78409"/>
                </a:lnTo>
                <a:lnTo>
                  <a:pt x="8370506" y="78409"/>
                </a:lnTo>
                <a:lnTo>
                  <a:pt x="8436216" y="0"/>
                </a:lnTo>
                <a:close/>
              </a:path>
            </a:pathLst>
          </a:custGeom>
          <a:solidFill>
            <a:srgbClr val="6F6E6E"/>
          </a:solidFill>
        </p:spPr>
        <p:txBody>
          <a:bodyPr wrap="square" lIns="0" tIns="0" rIns="0" bIns="0" rtlCol="0"/>
          <a:lstStyle/>
          <a:p>
            <a:endParaRPr sz="2400" dirty="0"/>
          </a:p>
        </p:txBody>
      </p:sp>
      <p:sp>
        <p:nvSpPr>
          <p:cNvPr id="22" name="object 5"/>
          <p:cNvSpPr/>
          <p:nvPr userDrawn="1"/>
        </p:nvSpPr>
        <p:spPr>
          <a:xfrm>
            <a:off x="11160681" y="6753013"/>
            <a:ext cx="1032087" cy="104987"/>
          </a:xfrm>
          <a:custGeom>
            <a:avLst/>
            <a:gdLst/>
            <a:ahLst/>
            <a:cxnLst/>
            <a:rect l="l" t="t" r="r" b="b"/>
            <a:pathLst>
              <a:path w="774065" h="78739">
                <a:moveTo>
                  <a:pt x="773493" y="0"/>
                </a:moveTo>
                <a:lnTo>
                  <a:pt x="65709" y="0"/>
                </a:lnTo>
                <a:lnTo>
                  <a:pt x="0" y="78409"/>
                </a:lnTo>
                <a:lnTo>
                  <a:pt x="773493" y="78409"/>
                </a:lnTo>
                <a:lnTo>
                  <a:pt x="773493" y="0"/>
                </a:lnTo>
                <a:close/>
              </a:path>
            </a:pathLst>
          </a:custGeom>
          <a:solidFill>
            <a:srgbClr val="FFD300"/>
          </a:solidFill>
        </p:spPr>
        <p:txBody>
          <a:bodyPr wrap="square" lIns="0" tIns="0" rIns="0" bIns="0" rtlCol="0"/>
          <a:lstStyle/>
          <a:p>
            <a:endParaRPr sz="2400" dirty="0"/>
          </a:p>
        </p:txBody>
      </p:sp>
      <p:pic>
        <p:nvPicPr>
          <p:cNvPr id="13" name="Imagen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0158" y="334161"/>
            <a:ext cx="2915642" cy="619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600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1"/>
            <a:ext cx="12188383" cy="68579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4012119"/>
            <a:ext cx="5767961" cy="1063557"/>
          </a:xfrm>
        </p:spPr>
        <p:txBody>
          <a:bodyPr>
            <a:normAutofit/>
          </a:bodyPr>
          <a:lstStyle>
            <a:lvl1pPr>
              <a:defRPr sz="3333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Clic para editar título</a:t>
            </a:r>
            <a:endParaRPr lang="en-US" dirty="0"/>
          </a:p>
        </p:txBody>
      </p:sp>
      <p:sp>
        <p:nvSpPr>
          <p:cNvPr id="9" name="Marcador de contenido 8"/>
          <p:cNvSpPr>
            <a:spLocks noGrp="1"/>
          </p:cNvSpPr>
          <p:nvPr>
            <p:ph sz="quarter" idx="10"/>
          </p:nvPr>
        </p:nvSpPr>
        <p:spPr>
          <a:xfrm>
            <a:off x="838201" y="5257801"/>
            <a:ext cx="4756151" cy="1037167"/>
          </a:xfr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s-ES" dirty="0"/>
              <a:t>Haga clic para modificar</a:t>
            </a:r>
          </a:p>
        </p:txBody>
      </p:sp>
      <p:sp>
        <p:nvSpPr>
          <p:cNvPr id="12" name="object 4"/>
          <p:cNvSpPr/>
          <p:nvPr userDrawn="1"/>
        </p:nvSpPr>
        <p:spPr>
          <a:xfrm>
            <a:off x="0" y="6753013"/>
            <a:ext cx="11248813" cy="104987"/>
          </a:xfrm>
          <a:custGeom>
            <a:avLst/>
            <a:gdLst/>
            <a:ahLst/>
            <a:cxnLst/>
            <a:rect l="l" t="t" r="r" b="b"/>
            <a:pathLst>
              <a:path w="8436610" h="78739">
                <a:moveTo>
                  <a:pt x="8436216" y="0"/>
                </a:moveTo>
                <a:lnTo>
                  <a:pt x="0" y="0"/>
                </a:lnTo>
                <a:lnTo>
                  <a:pt x="0" y="78409"/>
                </a:lnTo>
                <a:lnTo>
                  <a:pt x="8370506" y="78409"/>
                </a:lnTo>
                <a:lnTo>
                  <a:pt x="8436216" y="0"/>
                </a:lnTo>
                <a:close/>
              </a:path>
            </a:pathLst>
          </a:custGeom>
          <a:solidFill>
            <a:srgbClr val="6F6E6E"/>
          </a:solidFill>
        </p:spPr>
        <p:txBody>
          <a:bodyPr wrap="square" lIns="0" tIns="0" rIns="0" bIns="0" rtlCol="0"/>
          <a:lstStyle/>
          <a:p>
            <a:endParaRPr sz="2400" dirty="0"/>
          </a:p>
        </p:txBody>
      </p:sp>
      <p:sp>
        <p:nvSpPr>
          <p:cNvPr id="13" name="object 5"/>
          <p:cNvSpPr/>
          <p:nvPr userDrawn="1"/>
        </p:nvSpPr>
        <p:spPr>
          <a:xfrm>
            <a:off x="11160681" y="6753013"/>
            <a:ext cx="1032087" cy="104987"/>
          </a:xfrm>
          <a:custGeom>
            <a:avLst/>
            <a:gdLst/>
            <a:ahLst/>
            <a:cxnLst/>
            <a:rect l="l" t="t" r="r" b="b"/>
            <a:pathLst>
              <a:path w="774065" h="78739">
                <a:moveTo>
                  <a:pt x="773493" y="0"/>
                </a:moveTo>
                <a:lnTo>
                  <a:pt x="65709" y="0"/>
                </a:lnTo>
                <a:lnTo>
                  <a:pt x="0" y="78409"/>
                </a:lnTo>
                <a:lnTo>
                  <a:pt x="773493" y="78409"/>
                </a:lnTo>
                <a:lnTo>
                  <a:pt x="773493" y="0"/>
                </a:lnTo>
                <a:close/>
              </a:path>
            </a:pathLst>
          </a:custGeom>
          <a:solidFill>
            <a:srgbClr val="FFD300"/>
          </a:solidFill>
        </p:spPr>
        <p:txBody>
          <a:bodyPr wrap="square" lIns="0" tIns="0" rIns="0" bIns="0" rtlCol="0"/>
          <a:lstStyle/>
          <a:p>
            <a:endParaRPr sz="2400" dirty="0"/>
          </a:p>
        </p:txBody>
      </p:sp>
      <p:sp>
        <p:nvSpPr>
          <p:cNvPr id="14" name="Marcador de texto 8"/>
          <p:cNvSpPr>
            <a:spLocks noGrp="1"/>
          </p:cNvSpPr>
          <p:nvPr>
            <p:ph type="body" sz="quarter" idx="11" hasCustomPrompt="1"/>
          </p:nvPr>
        </p:nvSpPr>
        <p:spPr>
          <a:xfrm>
            <a:off x="11413788" y="6252003"/>
            <a:ext cx="535517" cy="389467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rgbClr val="636462"/>
                </a:solidFill>
                <a:latin typeface="+mn-lt"/>
              </a:defRPr>
            </a:lvl1pPr>
            <a:lvl2pPr>
              <a:defRPr sz="1467">
                <a:latin typeface="+mn-lt"/>
              </a:defRPr>
            </a:lvl2pPr>
            <a:lvl3pPr>
              <a:defRPr sz="1400">
                <a:latin typeface="+mn-lt"/>
              </a:defRPr>
            </a:lvl3pPr>
            <a:lvl4pPr>
              <a:defRPr sz="1333">
                <a:latin typeface="+mn-lt"/>
              </a:defRPr>
            </a:lvl4pPr>
            <a:lvl5pPr>
              <a:defRPr sz="1333">
                <a:latin typeface="+mn-lt"/>
              </a:defRPr>
            </a:lvl5pPr>
          </a:lstStyle>
          <a:p>
            <a:pPr lvl="0"/>
            <a:r>
              <a:rPr lang="es-ES" dirty="0"/>
              <a:t>00</a:t>
            </a:r>
          </a:p>
        </p:txBody>
      </p:sp>
      <p:sp>
        <p:nvSpPr>
          <p:cNvPr id="15" name="Marcador de texto 10"/>
          <p:cNvSpPr>
            <a:spLocks noGrp="1"/>
          </p:cNvSpPr>
          <p:nvPr>
            <p:ph type="body" sz="quarter" idx="12"/>
          </p:nvPr>
        </p:nvSpPr>
        <p:spPr>
          <a:xfrm>
            <a:off x="6614809" y="6356485"/>
            <a:ext cx="4750127" cy="284984"/>
          </a:xfrm>
        </p:spPr>
        <p:txBody>
          <a:bodyPr>
            <a:normAutofit/>
          </a:bodyPr>
          <a:lstStyle>
            <a:lvl1pPr marL="0" indent="0" algn="r">
              <a:buNone/>
              <a:defRPr sz="1067" i="1">
                <a:solidFill>
                  <a:srgbClr val="636462"/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17" name="CuadroTexto 16"/>
          <p:cNvSpPr txBox="1"/>
          <p:nvPr userDrawn="1"/>
        </p:nvSpPr>
        <p:spPr>
          <a:xfrm>
            <a:off x="11249493" y="6356486"/>
            <a:ext cx="175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200" dirty="0">
                <a:solidFill>
                  <a:srgbClr val="636462"/>
                </a:solidFill>
              </a:rPr>
              <a:t>·</a:t>
            </a:r>
          </a:p>
        </p:txBody>
      </p:sp>
    </p:spTree>
    <p:extLst>
      <p:ext uri="{BB962C8B-B14F-4D97-AF65-F5344CB8AC3E}">
        <p14:creationId xmlns:p14="http://schemas.microsoft.com/office/powerpoint/2010/main" val="1405459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/>
          <p:cNvSpPr/>
          <p:nvPr userDrawn="1"/>
        </p:nvSpPr>
        <p:spPr>
          <a:xfrm>
            <a:off x="0" y="6753013"/>
            <a:ext cx="11248813" cy="104987"/>
          </a:xfrm>
          <a:custGeom>
            <a:avLst/>
            <a:gdLst/>
            <a:ahLst/>
            <a:cxnLst/>
            <a:rect l="l" t="t" r="r" b="b"/>
            <a:pathLst>
              <a:path w="8436610" h="78739">
                <a:moveTo>
                  <a:pt x="8436216" y="0"/>
                </a:moveTo>
                <a:lnTo>
                  <a:pt x="0" y="0"/>
                </a:lnTo>
                <a:lnTo>
                  <a:pt x="0" y="78409"/>
                </a:lnTo>
                <a:lnTo>
                  <a:pt x="8370506" y="78409"/>
                </a:lnTo>
                <a:lnTo>
                  <a:pt x="8436216" y="0"/>
                </a:lnTo>
                <a:close/>
              </a:path>
            </a:pathLst>
          </a:custGeom>
          <a:solidFill>
            <a:srgbClr val="6F6E6E"/>
          </a:solidFill>
        </p:spPr>
        <p:txBody>
          <a:bodyPr wrap="square" lIns="0" tIns="0" rIns="0" bIns="0" rtlCol="0"/>
          <a:lstStyle/>
          <a:p>
            <a:endParaRPr sz="2400" dirty="0"/>
          </a:p>
        </p:txBody>
      </p:sp>
      <p:sp>
        <p:nvSpPr>
          <p:cNvPr id="7" name="object 5"/>
          <p:cNvSpPr/>
          <p:nvPr userDrawn="1"/>
        </p:nvSpPr>
        <p:spPr>
          <a:xfrm>
            <a:off x="11160681" y="6753013"/>
            <a:ext cx="1032087" cy="104987"/>
          </a:xfrm>
          <a:custGeom>
            <a:avLst/>
            <a:gdLst/>
            <a:ahLst/>
            <a:cxnLst/>
            <a:rect l="l" t="t" r="r" b="b"/>
            <a:pathLst>
              <a:path w="774065" h="78739">
                <a:moveTo>
                  <a:pt x="773493" y="0"/>
                </a:moveTo>
                <a:lnTo>
                  <a:pt x="65709" y="0"/>
                </a:lnTo>
                <a:lnTo>
                  <a:pt x="0" y="78409"/>
                </a:lnTo>
                <a:lnTo>
                  <a:pt x="773493" y="78409"/>
                </a:lnTo>
                <a:lnTo>
                  <a:pt x="773493" y="0"/>
                </a:lnTo>
                <a:close/>
              </a:path>
            </a:pathLst>
          </a:custGeom>
          <a:solidFill>
            <a:srgbClr val="FFD300"/>
          </a:solidFill>
        </p:spPr>
        <p:txBody>
          <a:bodyPr wrap="square" lIns="0" tIns="0" rIns="0" bIns="0" rtlCol="0"/>
          <a:lstStyle/>
          <a:p>
            <a:endParaRPr sz="2400" dirty="0"/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13" hasCustomPrompt="1"/>
          </p:nvPr>
        </p:nvSpPr>
        <p:spPr>
          <a:xfrm>
            <a:off x="11413788" y="6252003"/>
            <a:ext cx="535517" cy="389467"/>
          </a:xfrm>
        </p:spPr>
        <p:txBody>
          <a:bodyPr>
            <a:noAutofit/>
          </a:bodyPr>
          <a:lstStyle>
            <a:lvl1pPr marL="0" indent="0" algn="ctr">
              <a:buNone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 sz="1467">
                <a:latin typeface="+mn-lt"/>
              </a:defRPr>
            </a:lvl2pPr>
            <a:lvl3pPr>
              <a:defRPr sz="1400">
                <a:latin typeface="+mn-lt"/>
              </a:defRPr>
            </a:lvl3pPr>
            <a:lvl4pPr>
              <a:defRPr sz="1333">
                <a:latin typeface="+mn-lt"/>
              </a:defRPr>
            </a:lvl4pPr>
            <a:lvl5pPr>
              <a:defRPr sz="1333">
                <a:latin typeface="+mn-lt"/>
              </a:defRPr>
            </a:lvl5pPr>
          </a:lstStyle>
          <a:p>
            <a:pPr lvl="0"/>
            <a:r>
              <a:rPr lang="es-ES" dirty="0"/>
              <a:t>00</a:t>
            </a:r>
          </a:p>
        </p:txBody>
      </p:sp>
      <p:sp>
        <p:nvSpPr>
          <p:cNvPr id="10" name="Marcador de texto 10"/>
          <p:cNvSpPr>
            <a:spLocks noGrp="1"/>
          </p:cNvSpPr>
          <p:nvPr>
            <p:ph type="body" sz="quarter" idx="14"/>
          </p:nvPr>
        </p:nvSpPr>
        <p:spPr>
          <a:xfrm>
            <a:off x="6614809" y="6356485"/>
            <a:ext cx="4750127" cy="284984"/>
          </a:xfrm>
        </p:spPr>
        <p:txBody>
          <a:bodyPr>
            <a:normAutofit/>
          </a:bodyPr>
          <a:lstStyle>
            <a:lvl1pPr marL="0" indent="0" algn="r">
              <a:buNone/>
              <a:defRPr sz="1067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  <p:sp>
        <p:nvSpPr>
          <p:cNvPr id="11" name="CuadroTexto 10"/>
          <p:cNvSpPr txBox="1"/>
          <p:nvPr userDrawn="1"/>
        </p:nvSpPr>
        <p:spPr>
          <a:xfrm>
            <a:off x="11249493" y="6356486"/>
            <a:ext cx="175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·</a:t>
            </a:r>
          </a:p>
        </p:txBody>
      </p:sp>
      <p:sp>
        <p:nvSpPr>
          <p:cNvPr id="13" name="Rectángulo 12"/>
          <p:cNvSpPr/>
          <p:nvPr userDrawn="1"/>
        </p:nvSpPr>
        <p:spPr>
          <a:xfrm>
            <a:off x="215153" y="251012"/>
            <a:ext cx="1434353" cy="1353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>
              <a:solidFill>
                <a:schemeClr val="bg1"/>
              </a:solidFill>
            </a:endParaRPr>
          </a:p>
        </p:txBody>
      </p:sp>
      <p:pic>
        <p:nvPicPr>
          <p:cNvPr id="14" name="Imagen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6358" y="286640"/>
            <a:ext cx="2915642" cy="619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823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l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60B02-110B-CB47-A284-864FE8C9D2D3}" type="datetimeFigureOut">
              <a:rPr lang="es-ES_tradnl" smtClean="0"/>
              <a:t>14/04/2021</a:t>
            </a:fld>
            <a:endParaRPr lang="es-ES_tradn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B673-807B-4A45-8025-A2F196FC6CAB}" type="slidenum">
              <a:rPr lang="es-ES_tradnl" smtClean="0"/>
              <a:t>‹Nº›</a:t>
            </a:fld>
            <a:endParaRPr lang="es-ES_tradnl" dirty="0"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88385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756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A08566-F47B-4975-8BF8-0B44A04D0D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5833177-B4EF-43E7-8561-0EC888F273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C95DAD3-B0CA-4ACC-9E71-282C4408C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AD6CA-4988-4C96-9BA5-AEC0774A62A9}" type="datetimeFigureOut">
              <a:rPr lang="es-EC" smtClean="0"/>
              <a:t>14/4/2021</a:t>
            </a:fld>
            <a:endParaRPr lang="es-EC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18385CA-1A23-49A6-B90B-95C504D91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E75A4D0-CE31-4ED2-B74C-589B69346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A3758-C788-433C-AF82-D9274048E9B4}" type="slidenum">
              <a:rPr lang="es-EC" smtClean="0"/>
              <a:t>‹Nº›</a:t>
            </a:fld>
            <a:endParaRPr lang="es-EC" dirty="0"/>
          </a:p>
        </p:txBody>
      </p:sp>
      <p:pic>
        <p:nvPicPr>
          <p:cNvPr id="7" name="Imagen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6358" y="286640"/>
            <a:ext cx="2915642" cy="619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349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160B02-110B-CB47-A284-864FE8C9D2D3}" type="datetimeFigureOut">
              <a:rPr lang="es-ES_tradnl" smtClean="0"/>
              <a:t>14/04/2021</a:t>
            </a:fld>
            <a:endParaRPr lang="es-ES_tradn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1DB673-807B-4A45-8025-A2F196FC6CAB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256557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0" r:id="rId3"/>
    <p:sldLayoutId id="2147483663" r:id="rId4"/>
    <p:sldLayoutId id="2147483655" r:id="rId5"/>
    <p:sldLayoutId id="2147483661" r:id="rId6"/>
    <p:sldLayoutId id="214748366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file:///F:\resp%201\resp\Documents\SEMANA%2013%20%20FORMATO_REPORTE%20DE%20COBERTURA.xlsx!IC%20ZONALES!%5bSEMANA%2013%20%20FORMATO_REPORTE%20DE%20COBERTURA.xlsx%5dIC%20ZONALES%2015%20Gr&#225;fico-5" TargetMode="External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oleObject" Target="file:///F:\resp%201\resp\Documents\SEMANA%2013%20%20FORMATO_REPORTE%20DE%20COBERTURA.xlsx!IC%20ZONALES!%5bSEMANA%2013%20%20FORMATO_REPORTE%20DE%20COBERTURA.xlsx%5dIC%20ZONALES%2015%20Gr&#225;fico-3" TargetMode="External"/><Relationship Id="rId11" Type="http://schemas.openxmlformats.org/officeDocument/2006/relationships/image" Target="../media/image13.emf"/><Relationship Id="rId5" Type="http://schemas.openxmlformats.org/officeDocument/2006/relationships/image" Target="../media/image10.emf"/><Relationship Id="rId10" Type="http://schemas.openxmlformats.org/officeDocument/2006/relationships/oleObject" Target="file:///F:\resp%201\resp\Documents\SEMANA%2013%20%20FORMATO_REPORTE%20DE%20COBERTURA.xlsx!IC%20ZONALES!%5bSEMANA%2013%20%20FORMATO_REPORTE%20DE%20COBERTURA.xlsx%5dIC%20ZONALES%2015%20Gr&#225;fico-4" TargetMode="External"/><Relationship Id="rId4" Type="http://schemas.openxmlformats.org/officeDocument/2006/relationships/oleObject" Target="file:///F:\resp%201\resp\Downloads\Semana%2013%20Ppt_indicadores_2019_0409.xlsx!General!F3C1:F7C7" TargetMode="External"/><Relationship Id="rId9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oleObject" Target="file:///F:\resp%201\resp\Documents\SEMANA%2013%20%20FORMATO_REPORTE%20DE%20COBERTURA.xlsx!IC%20ZONALES!%5bSEMANA%2013%20%20FORMATO_REPORTE%20DE%20COBERTURA.xlsx%5dIC%20ZONALES%2015%20Gr&#225;fico-6" TargetMode="External"/><Relationship Id="rId5" Type="http://schemas.openxmlformats.org/officeDocument/2006/relationships/image" Target="../media/image14.emf"/><Relationship Id="rId4" Type="http://schemas.openxmlformats.org/officeDocument/2006/relationships/oleObject" Target="file:///F:\resp%201\resp\Downloads\Semana%2013%20Ppt_indicadores_2019_0409.xlsx!General!F19C1:F21C7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file:///F:\resp%201\resp\Documents\SEMANA%2013%20%20FORMATO_REPORTE%20DE%20COBERTURA.xlsx!IC%20ZONALES!%5bSEMANA%2013%20%20FORMATO_REPORTE%20DE%20COBERTURA.xlsx%5dIC%20ZONALES%2015%20Gr&#225;fico-1" TargetMode="External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7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oleObject" Target="file:///F:\resp%201\resp\Documents\SEMANA%2013%20%20FORMATO_REPORTE%20DE%20COBERTURA.xlsx!IC%20ZONALES!%5bSEMANA%2013%20%20FORMATO_REPORTE%20DE%20COBERTURA.xlsx%5dIC%20ZONALES%2015%20Gr&#225;fico" TargetMode="External"/><Relationship Id="rId11" Type="http://schemas.openxmlformats.org/officeDocument/2006/relationships/image" Target="../media/image19.emf"/><Relationship Id="rId5" Type="http://schemas.openxmlformats.org/officeDocument/2006/relationships/image" Target="../media/image16.emf"/><Relationship Id="rId10" Type="http://schemas.openxmlformats.org/officeDocument/2006/relationships/oleObject" Target="file:///F:\resp%201\resp\Documents\SEMANA%2013%20%20FORMATO_REPORTE%20DE%20COBERTURA.xlsx!IC%20ZONALES!%5bSEMANA%2013%20%20FORMATO_REPORTE%20DE%20COBERTURA.xlsx%5dIC%20ZONALES%2015%20Gr&#225;fico-2" TargetMode="External"/><Relationship Id="rId4" Type="http://schemas.openxmlformats.org/officeDocument/2006/relationships/oleObject" Target="file:///F:\resp%201\resp\Downloads\Semana%2013%20Ppt_indicadores_2019_0409.xlsx!General!F12C1:F16C7" TargetMode="External"/><Relationship Id="rId9" Type="http://schemas.openxmlformats.org/officeDocument/2006/relationships/image" Target="../media/image18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1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oleObject" Target="file:///F:\resp%201\resp\Documents\SEMANA%2013%20%20FORMATO_REPORTE%20DE%20COBERTURA.xlsx!Comp_sem!%5bSEMANA%2013%20%20FORMATO_REPORTE%20DE%20COBERTURA.xlsx%5dComp_sem%2021%20Gr&#225;fico" TargetMode="External"/><Relationship Id="rId5" Type="http://schemas.openxmlformats.org/officeDocument/2006/relationships/image" Target="../media/image20.emf"/><Relationship Id="rId4" Type="http://schemas.openxmlformats.org/officeDocument/2006/relationships/oleObject" Target="file:///F:\resp%201\resp\Downloads\Semana%2013%20Ppt_indicadores_2019_0409.xlsx!Zonal!F3C1:F8C8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3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oleObject" Target="file:///F:\resp%201\resp\Documents\SEMANA%2013%20%20FORMATO_REPORTE%20DE%20COBERTURA.xlsx!Comp_sem!%5bSEMANA%2013%20%20FORMATO_REPORTE%20DE%20COBERTURA.xlsx%5dComp_sem%2017%20Gr&#225;fico" TargetMode="External"/><Relationship Id="rId5" Type="http://schemas.openxmlformats.org/officeDocument/2006/relationships/image" Target="../media/image22.emf"/><Relationship Id="rId4" Type="http://schemas.openxmlformats.org/officeDocument/2006/relationships/oleObject" Target="file:///F:\resp%201\resp\Downloads\Semana%2013%20Ppt_indicadores_2019_0409.xlsx!Zonal!F10C1:F15C8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5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oleObject" Target="file:///F:\resp%201\resp\Documents\SEMANA%2013%20%20FORMATO_REPORTE%20DE%20COBERTURA.xlsx!Comp_sem!%5bSEMANA%2013%20%20FORMATO_REPORTE%20DE%20COBERTURA.xlsx%5dComp_sem%2020%20Gr&#225;fico" TargetMode="External"/><Relationship Id="rId5" Type="http://schemas.openxmlformats.org/officeDocument/2006/relationships/image" Target="../media/image24.emf"/><Relationship Id="rId4" Type="http://schemas.openxmlformats.org/officeDocument/2006/relationships/oleObject" Target="file:///F:\resp%201\resp\Downloads\Semana%2013%20Ppt_indicadores_2019_0409.xlsx!Zonal!F17C1:F22C8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7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6" Type="http://schemas.openxmlformats.org/officeDocument/2006/relationships/oleObject" Target="file:///F:\resp%201\resp\Downloads\Semana%2013%20Ppt_indicadores_2019_0409.xlsx!Zonal!F24C1:F29C8" TargetMode="External"/><Relationship Id="rId5" Type="http://schemas.openxmlformats.org/officeDocument/2006/relationships/image" Target="../media/image26.emf"/><Relationship Id="rId4" Type="http://schemas.openxmlformats.org/officeDocument/2006/relationships/oleObject" Target="file:///F:\resp%201\resp\Documents\SEMANA%2013%20%20FORMATO_REPORTE%20DE%20COBERTURA.xlsx!Comp_sem!%5bSEMANA%2013%20%20FORMATO_REPORTE%20DE%20COBERTURA.xlsx%5dComp_sem%2025%20Gr&#225;fico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9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6" Type="http://schemas.openxmlformats.org/officeDocument/2006/relationships/oleObject" Target="file:///F:\resp%201\resp\Documents\SEMANA%2013%20%20FORMATO_REPORTE%20DE%20COBERTURA.xlsx!Comp_sem!%5bSEMANA%2013%20%20FORMATO_REPORTE%20DE%20COBERTURA.xlsx%5dComp_sem%2018%20Gr&#225;fico" TargetMode="External"/><Relationship Id="rId5" Type="http://schemas.openxmlformats.org/officeDocument/2006/relationships/image" Target="../media/image28.emf"/><Relationship Id="rId4" Type="http://schemas.openxmlformats.org/officeDocument/2006/relationships/oleObject" Target="file:///F:\resp%201\resp\Downloads\Semana%2013%20Ppt_indicadores_2019_0409.xlsx!Zonal!F33C1:F38C8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1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6" Type="http://schemas.openxmlformats.org/officeDocument/2006/relationships/oleObject" Target="file:///F:\resp%201\resp\Downloads\Semana%2013%20Ppt_indicadores_2019_0409.xlsx!Zonal!F40C1:F45C8" TargetMode="External"/><Relationship Id="rId5" Type="http://schemas.openxmlformats.org/officeDocument/2006/relationships/image" Target="../media/image30.emf"/><Relationship Id="rId4" Type="http://schemas.openxmlformats.org/officeDocument/2006/relationships/oleObject" Target="file:///F:\resp%201\resp\Documents\SEMANA%2013%20%20FORMATO_REPORTE%20DE%20COBERTURA.xlsx!Comp_sem!%5bSEMANA%2013%20%20FORMATO_REPORTE%20DE%20COBERTURA.xlsx%5dComp_sem%2019%20Gr&#225;fico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33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3.vml"/><Relationship Id="rId6" Type="http://schemas.openxmlformats.org/officeDocument/2006/relationships/oleObject" Target="file:///F:\resp%201\resp\Documents\SEMANA%2013%20%20FORMATO_REPORTE%20DE%20COBERTURA.xlsx!Comp_sem!%5bSEMANA%2013%20%20FORMATO_REPORTE%20DE%20COBERTURA.xlsx%5dComp_sem%2033%20Gr&#225;fico" TargetMode="External"/><Relationship Id="rId5" Type="http://schemas.openxmlformats.org/officeDocument/2006/relationships/image" Target="../media/image32.emf"/><Relationship Id="rId4" Type="http://schemas.openxmlformats.org/officeDocument/2006/relationships/oleObject" Target="file:///F:\resp%201\resp\Downloads\Semana%2013%20Ppt_indicadores_2019_0409.xlsx!Zonal!F47C1:F52C8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35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4.vml"/><Relationship Id="rId6" Type="http://schemas.openxmlformats.org/officeDocument/2006/relationships/oleObject" Target="file:///F:\resp%201\resp\Documents\SEMANA%2013%20%20FORMATO_REPORTE%20DE%20COBERTURA.xlsx!DILIGENCIADA!%5bSEMANA%2013%20%20FORMATO_REPORTE%20DE%20COBERTURA.xlsx%5dDILIGENCIADA%20Gr&#225;fico%201" TargetMode="External"/><Relationship Id="rId5" Type="http://schemas.openxmlformats.org/officeDocument/2006/relationships/image" Target="../media/image34.emf"/><Relationship Id="rId4" Type="http://schemas.openxmlformats.org/officeDocument/2006/relationships/oleObject" Target="file:///F:\resp%201\resp\Documents\SEMANA%2013%20%20FORMATO_REPORTE%20DE%20COBERTURA.xlsx!DILIGENCIADA!F13C1:F18C4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37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5.vml"/><Relationship Id="rId6" Type="http://schemas.openxmlformats.org/officeDocument/2006/relationships/oleObject" Target="file:///F:\resp%201\resp\Documents\SEMANA%2013%20%20FORMATO_REPORTE%20DE%20COBERTURA.xlsx!GR&#193;FICOS%20CAMPO%20EFE_2019!%5bSEMANA%2013%20%20FORMATO_REPORTE%20DE%20COBERTURA.xlsx%5dGR&#193;FICOS%20CAMPO%20EFE_2019%2019%20Gr&#225;fico" TargetMode="External"/><Relationship Id="rId5" Type="http://schemas.openxmlformats.org/officeDocument/2006/relationships/image" Target="../media/image36.emf"/><Relationship Id="rId4" Type="http://schemas.openxmlformats.org/officeDocument/2006/relationships/oleObject" Target="file:///F:\resp%201\resp\Documents\SEMANA%2013%20%20FORMATO_REPORTE%20DE%20COBERTURA.xlsx!COBERTURA_PPT_V2!F7C2:F14C13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file:///F:\resp%201\resp\Documents\SEMANA%2013%20%20FORMATO_REPORTE%20DE%20COBERTURA.xlsx!Cam_crt_hist!%5bSEMANA%2013%20%20FORMATO_REPORTE%20DE%20COBERTURA.xlsx%5dCam_crt_hist%204%20Gr&#225;fico" TargetMode="Externa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39.emf"/><Relationship Id="rId5" Type="http://schemas.openxmlformats.org/officeDocument/2006/relationships/oleObject" Target="file:///F:\resp%201\resp\Documents\INEC%20TRABAJO\SEMANA%20editable\SEMANA%2013%20%20FORMATO_REPORTE%20DE%20COBERTURA.xlsx!Cam_crt_hist!%5bSEMANA%2013%20%20FORMATO_REPORTE%20DE%20COBERTURA.xlsx%5dCam_crt_hist%20Gr&#225;fico%203" TargetMode="External"/><Relationship Id="rId4" Type="http://schemas.openxmlformats.org/officeDocument/2006/relationships/image" Target="../media/image38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41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7.vml"/><Relationship Id="rId6" Type="http://schemas.openxmlformats.org/officeDocument/2006/relationships/oleObject" Target="file:///F:\resp%201\resp\Documents\SEMANA%2013%20%20FORMATO_REPORTE%20DE%20COBERTURA.xlsx!GR&#193;FICOS%20CR&#205;T-COD%20EFE_2019!%5bSEMANA%2013%20%20FORMATO_REPORTE%20DE%20COBERTURA.xlsx%5dGR&#193;FICOS%20CR&#205;T-COD%20EFE_2019%2018%20Gr&#225;fico" TargetMode="External"/><Relationship Id="rId5" Type="http://schemas.openxmlformats.org/officeDocument/2006/relationships/image" Target="../media/image40.emf"/><Relationship Id="rId4" Type="http://schemas.openxmlformats.org/officeDocument/2006/relationships/oleObject" Target="file:///F:\resp%201\resp\Documents\SEMANA%2013%20%20FORMATO_REPORTE%20DE%20COBERTURA.xlsx!COBERTURA_PPT_V2!F20C2:F27C11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file:///F:\resp%201\resp\Documents\SEMANA%2013%20%20FORMATO_REPORTE%20DE%20COBERTURA.xlsx!Criti_crt_hist!%5bSEMANA%2013%20%20FORMATO_REPORTE%20DE%20COBERTURA.xlsx%5dCriti_crt_hist%201%20Gr&#225;fico" TargetMode="Externa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43.emf"/><Relationship Id="rId5" Type="http://schemas.openxmlformats.org/officeDocument/2006/relationships/oleObject" Target="file:///F:\resp%201\resp\Documents\INEC%20TRABAJO\SEMANA%20editable\SEMANA%2013%20%20FORMATO_REPORTE%20DE%20COBERTURA.xlsx!Criti_crt_hist!%5bSEMANA%2013%20%20FORMATO_REPORTE%20DE%20COBERTURA.xlsx%5dCriti_crt_hist%20Gr&#225;fico%205" TargetMode="External"/><Relationship Id="rId4" Type="http://schemas.openxmlformats.org/officeDocument/2006/relationships/image" Target="../media/image42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file:///F:\resp%201\resp\Documents\INEC%20TRABAJO\DIRECTORIO\SEMANA%20editable\SEMANA%2013%20%20FORMATO_REPORTE%20DE%20COBERTURA.xlsx!D&#205;AS!%5bSEMANA%2013%20%20FORMATO_REPORTE%20DE%20COBERTURA.xlsx%5dD&#205;AS%2020%20Gr&#225;fico" TargetMode="Externa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44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file:///F:\resp%201\resp\Documents\INEC%20TRABAJO\DIRECTORIO\SEMANA%20editable\Semana%2013%20Ppt_indicadores_2019_0409.xlsx!INDICADORE%20EN%20ROJO!F2C1:F5C7" TargetMode="Externa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45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file:///F:\resp%201\resp\Documents\INEC%20TRABAJO\DIRECTORIO\SEMANA%20editable\Semana%2013%20Ppt_indicadores_2019_0409.xlsx!Tabla%20PROBLEMAS-SOL!F1C2:F11C3" TargetMode="Externa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46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file:///F:\resp%201\resp\Documents\INEC%20TRABAJO\DIRECTORIO\SEMANA%20editable\Semana%2013%20Ppt_indicadores_2019_0409.xlsx!Tabla%20PROBLEMAS-SOL!F12C2:F27C3" TargetMode="Externa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47.e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evin\Desktop\Reporte%20de%20cobertura\directorio%20total\Hoja%20de%20c&#225;lculo%20en%20PPT_reporte%20de%20cobertura_indicadores_2019!DIMENSION!F2C2:F10C8" TargetMode="Externa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file:///F:\resp%201\resp\Documents\INEC%20TRABAJO\SEMANA%2013\Semana%2013%20Ppt_indicadores_2019_0409.xlsx!admi!F1C1:F6C6" TargetMode="Externa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51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oleObject" Target="file:///F:\resp%201\resp\Downloads\Semana%2013%20Ppt_indicadores_2019_0409.xlsx!Indicadores_2!F1C1:F18C8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emf"/><Relationship Id="rId5" Type="http://schemas.openxmlformats.org/officeDocument/2006/relationships/oleObject" Target="file:///F:\resp%201\resp\Documents\INEC%20TRABAJO\SEMANA%2013\Semana%2013%20Ppt_indicadores_2019_0409.xlsx!indicadores_1!F1C1:F26C8" TargetMode="Externa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 rot="20938473">
            <a:off x="5677430" y="1943078"/>
            <a:ext cx="2988096" cy="2054482"/>
          </a:xfrm>
        </p:spPr>
        <p:txBody>
          <a:bodyPr>
            <a:normAutofit fontScale="90000"/>
          </a:bodyPr>
          <a:lstStyle/>
          <a:p>
            <a:pPr algn="ctr"/>
            <a:r>
              <a:rPr lang="es-ES_tradnl" dirty="0"/>
              <a:t>Indicadores de calidad</a:t>
            </a:r>
            <a:br>
              <a:rPr lang="es-ES_tradnl" dirty="0"/>
            </a:br>
            <a:r>
              <a:rPr lang="es-ES_tradnl" sz="2400" dirty="0"/>
              <a:t> </a:t>
            </a:r>
            <a:r>
              <a:rPr lang="es-ES_tradnl" dirty="0"/>
              <a:t/>
            </a:r>
            <a:br>
              <a:rPr lang="es-ES_tradnl" dirty="0"/>
            </a:br>
            <a:r>
              <a:rPr lang="es-ES_tradnl" sz="2200" dirty="0"/>
              <a:t>Encuesta Estructural Empresarial</a:t>
            </a:r>
            <a:br>
              <a:rPr lang="es-ES_tradnl" sz="2200" dirty="0"/>
            </a:br>
            <a:r>
              <a:rPr lang="es-ES_tradnl" sz="2200" dirty="0"/>
              <a:t>(ENESEM)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 rot="20938473">
            <a:off x="5836333" y="4186988"/>
            <a:ext cx="3144025" cy="370319"/>
          </a:xfrm>
        </p:spPr>
        <p:txBody>
          <a:bodyPr>
            <a:noAutofit/>
          </a:bodyPr>
          <a:lstStyle/>
          <a:p>
            <a:pPr algn="ctr"/>
            <a:r>
              <a:rPr lang="es-ES_tradnl" sz="1600" dirty="0"/>
              <a:t>Reporte </a:t>
            </a:r>
            <a:r>
              <a:rPr lang="es-ES_tradnl" sz="1600" dirty="0" smtClean="0"/>
              <a:t>diciembre- </a:t>
            </a:r>
            <a:r>
              <a:rPr lang="es-ES_tradnl" sz="1600" dirty="0"/>
              <a:t>2020</a:t>
            </a:r>
          </a:p>
        </p:txBody>
      </p:sp>
    </p:spTree>
    <p:extLst>
      <p:ext uri="{BB962C8B-B14F-4D97-AF65-F5344CB8AC3E}">
        <p14:creationId xmlns:p14="http://schemas.microsoft.com/office/powerpoint/2010/main" val="10210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5670" y="348461"/>
            <a:ext cx="8570266" cy="591955"/>
          </a:xfrm>
        </p:spPr>
        <p:txBody>
          <a:bodyPr/>
          <a:lstStyle/>
          <a:p>
            <a:r>
              <a:rPr lang="es-EC" sz="2800" dirty="0"/>
              <a:t>Resultados de indicadores de calidad</a:t>
            </a:r>
            <a:br>
              <a:rPr lang="es-EC" sz="2800" dirty="0"/>
            </a:br>
            <a:endParaRPr lang="es-EC" sz="2400" dirty="0"/>
          </a:p>
        </p:txBody>
      </p:sp>
      <p:sp>
        <p:nvSpPr>
          <p:cNvPr id="18" name="6 Marcador de texto"/>
          <p:cNvSpPr>
            <a:spLocks noGrp="1"/>
          </p:cNvSpPr>
          <p:nvPr>
            <p:ph type="body" sz="quarter" idx="11"/>
          </p:nvPr>
        </p:nvSpPr>
        <p:spPr>
          <a:xfrm>
            <a:off x="6614809" y="6356485"/>
            <a:ext cx="4750127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17" name="18 CuadroTexto"/>
          <p:cNvSpPr txBox="1"/>
          <p:nvPr/>
        </p:nvSpPr>
        <p:spPr>
          <a:xfrm>
            <a:off x="576095" y="3238574"/>
            <a:ext cx="30670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1100" dirty="0">
                <a:solidFill>
                  <a:schemeClr val="accent1">
                    <a:lumMod val="75000"/>
                  </a:schemeClr>
                </a:solidFill>
              </a:rPr>
              <a:t>Cumplimiento tasa de cobertura</a:t>
            </a:r>
          </a:p>
        </p:txBody>
      </p:sp>
      <p:sp>
        <p:nvSpPr>
          <p:cNvPr id="19" name="18 CuadroTexto"/>
          <p:cNvSpPr txBox="1"/>
          <p:nvPr/>
        </p:nvSpPr>
        <p:spPr>
          <a:xfrm>
            <a:off x="4267747" y="3219598"/>
            <a:ext cx="34099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1100" dirty="0">
                <a:solidFill>
                  <a:schemeClr val="accent1">
                    <a:lumMod val="75000"/>
                  </a:schemeClr>
                </a:solidFill>
              </a:rPr>
              <a:t>Cumplimiento tasa de cobertura operativa</a:t>
            </a:r>
          </a:p>
        </p:txBody>
      </p:sp>
      <p:sp>
        <p:nvSpPr>
          <p:cNvPr id="20" name="18 CuadroTexto"/>
          <p:cNvSpPr txBox="1"/>
          <p:nvPr/>
        </p:nvSpPr>
        <p:spPr>
          <a:xfrm>
            <a:off x="8176808" y="3175676"/>
            <a:ext cx="37338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1100" dirty="0">
                <a:solidFill>
                  <a:schemeClr val="accent1">
                    <a:lumMod val="75000"/>
                  </a:schemeClr>
                </a:solidFill>
              </a:rPr>
              <a:t>Cumplimiento tasa de cobertura efectiva de ejecución</a:t>
            </a:r>
          </a:p>
        </p:txBody>
      </p:sp>
      <p:sp>
        <p:nvSpPr>
          <p:cNvPr id="13" name="Marcador de contenido 5"/>
          <p:cNvSpPr txBox="1">
            <a:spLocks/>
          </p:cNvSpPr>
          <p:nvPr/>
        </p:nvSpPr>
        <p:spPr>
          <a:xfrm>
            <a:off x="576095" y="796264"/>
            <a:ext cx="8570266" cy="288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867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b="1" dirty="0"/>
              <a:t>Corte </a:t>
            </a:r>
            <a:r>
              <a:rPr lang="es-ES_tradnl" b="1" dirty="0" smtClean="0"/>
              <a:t>24 de diciembre - Operativo </a:t>
            </a:r>
            <a:r>
              <a:rPr lang="es-ES_tradnl" b="1" dirty="0"/>
              <a:t>de Campo</a:t>
            </a: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3088288"/>
              </p:ext>
            </p:extLst>
          </p:nvPr>
        </p:nvGraphicFramePr>
        <p:xfrm>
          <a:off x="687411" y="1496563"/>
          <a:ext cx="10677525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498" name="Hoja de cálculo" r:id="rId4" imgW="10677698" imgH="1409662" progId="Excel.Sheet.12">
                  <p:link updateAutomatic="1"/>
                </p:oleObj>
              </mc:Choice>
              <mc:Fallback>
                <p:oleObj name="Hoja de cálculo" r:id="rId4" imgW="10677698" imgH="1409662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7411" y="1496563"/>
                        <a:ext cx="10677525" cy="1409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5663937"/>
              </p:ext>
            </p:extLst>
          </p:nvPr>
        </p:nvGraphicFramePr>
        <p:xfrm>
          <a:off x="455670" y="3606563"/>
          <a:ext cx="3381375" cy="215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499" name="Hoja de cálculo" r:id="rId6" imgW="3381548" imgH="2152726" progId="Excel.Sheet.12">
                  <p:link updateAutomatic="1"/>
                </p:oleObj>
              </mc:Choice>
              <mc:Fallback>
                <p:oleObj name="Hoja de cálculo" r:id="rId6" imgW="3381548" imgH="2152726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5670" y="3606563"/>
                        <a:ext cx="3381375" cy="2152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6358873"/>
              </p:ext>
            </p:extLst>
          </p:nvPr>
        </p:nvGraphicFramePr>
        <p:xfrm>
          <a:off x="4335463" y="3633788"/>
          <a:ext cx="3343275" cy="215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500" name="Hoja de cálculo" r:id="rId8" imgW="3343448" imgH="2152726" progId="Excel.Sheet.12">
                  <p:link updateAutomatic="1"/>
                </p:oleObj>
              </mc:Choice>
              <mc:Fallback>
                <p:oleObj name="Hoja de cálculo" r:id="rId8" imgW="3343448" imgH="2152726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35463" y="3633788"/>
                        <a:ext cx="3343275" cy="2152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to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2969911"/>
              </p:ext>
            </p:extLst>
          </p:nvPr>
        </p:nvGraphicFramePr>
        <p:xfrm>
          <a:off x="8180388" y="3657600"/>
          <a:ext cx="3400425" cy="213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501" name="Hoja de cálculo" r:id="rId10" imgW="3400598" imgH="2133524" progId="Excel.Sheet.12">
                  <p:link updateAutomatic="1"/>
                </p:oleObj>
              </mc:Choice>
              <mc:Fallback>
                <p:oleObj name="Hoja de cálculo" r:id="rId10" imgW="3400598" imgH="2133524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180388" y="3657600"/>
                        <a:ext cx="3400425" cy="213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3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5670" y="551044"/>
            <a:ext cx="8570266" cy="591955"/>
          </a:xfrm>
        </p:spPr>
        <p:txBody>
          <a:bodyPr/>
          <a:lstStyle/>
          <a:p>
            <a:r>
              <a:rPr lang="es-EC" sz="2800" dirty="0"/>
              <a:t>Resultados de indicadores de calidad</a:t>
            </a:r>
            <a:br>
              <a:rPr lang="es-EC" sz="2800" dirty="0"/>
            </a:br>
            <a:endParaRPr lang="es-EC" sz="2400" dirty="0"/>
          </a:p>
        </p:txBody>
      </p:sp>
      <p:sp>
        <p:nvSpPr>
          <p:cNvPr id="18" name="6 Marcador de texto"/>
          <p:cNvSpPr>
            <a:spLocks noGrp="1"/>
          </p:cNvSpPr>
          <p:nvPr>
            <p:ph type="body" sz="quarter" idx="11"/>
          </p:nvPr>
        </p:nvSpPr>
        <p:spPr>
          <a:xfrm>
            <a:off x="6614809" y="6356485"/>
            <a:ext cx="4750127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13" name="Marcador de contenido 5"/>
          <p:cNvSpPr txBox="1">
            <a:spLocks/>
          </p:cNvSpPr>
          <p:nvPr/>
        </p:nvSpPr>
        <p:spPr>
          <a:xfrm>
            <a:off x="576095" y="998846"/>
            <a:ext cx="8570266" cy="288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867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b="1" dirty="0" smtClean="0"/>
              <a:t>Corte 24 </a:t>
            </a:r>
            <a:r>
              <a:rPr lang="es-ES_tradnl" b="1" dirty="0"/>
              <a:t>de diciembre - Operativo de Campo</a:t>
            </a: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426439"/>
              </p:ext>
            </p:extLst>
          </p:nvPr>
        </p:nvGraphicFramePr>
        <p:xfrm>
          <a:off x="757238" y="1734953"/>
          <a:ext cx="1067752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891" name="Hoja de cálculo" r:id="rId4" imgW="10677698" imgH="876452" progId="Excel.Sheet.12">
                  <p:link updateAutomatic="1"/>
                </p:oleObj>
              </mc:Choice>
              <mc:Fallback>
                <p:oleObj name="Hoja de cálculo" r:id="rId4" imgW="10677698" imgH="876452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57238" y="1734953"/>
                        <a:ext cx="10677525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680352"/>
              </p:ext>
            </p:extLst>
          </p:nvPr>
        </p:nvGraphicFramePr>
        <p:xfrm>
          <a:off x="4322763" y="3641201"/>
          <a:ext cx="3609975" cy="238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892" name="Hoja de cálculo" r:id="rId6" imgW="3314700" imgH="2190788" progId="Excel.Sheet.12">
                  <p:link updateAutomatic="1"/>
                </p:oleObj>
              </mc:Choice>
              <mc:Fallback>
                <p:oleObj name="Hoja de cálculo" r:id="rId6" imgW="3314700" imgH="2190788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22763" y="3641201"/>
                        <a:ext cx="3609975" cy="2386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ángulo 4"/>
          <p:cNvSpPr/>
          <p:nvPr/>
        </p:nvSpPr>
        <p:spPr>
          <a:xfrm>
            <a:off x="4630644" y="3084735"/>
            <a:ext cx="319956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C" sz="1100" dirty="0">
                <a:solidFill>
                  <a:schemeClr val="accent1">
                    <a:lumMod val="75000"/>
                  </a:schemeClr>
                </a:solidFill>
              </a:rPr>
              <a:t>Cumplimiento porcentaje </a:t>
            </a:r>
            <a:r>
              <a:rPr lang="es-MX" sz="1100" dirty="0">
                <a:solidFill>
                  <a:schemeClr val="accent1">
                    <a:lumMod val="75000"/>
                  </a:schemeClr>
                </a:solidFill>
              </a:rPr>
              <a:t>de formularios de papel empleados en la encuesta</a:t>
            </a:r>
            <a:endParaRPr lang="es-EC" sz="11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55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5670" y="551044"/>
            <a:ext cx="8570266" cy="591955"/>
          </a:xfrm>
        </p:spPr>
        <p:txBody>
          <a:bodyPr/>
          <a:lstStyle/>
          <a:p>
            <a:r>
              <a:rPr lang="es-EC" sz="2800" dirty="0"/>
              <a:t>Resultados de indicadores de calidad</a:t>
            </a:r>
            <a:br>
              <a:rPr lang="es-EC" sz="2800" dirty="0"/>
            </a:br>
            <a:endParaRPr lang="es-EC" sz="2400" dirty="0"/>
          </a:p>
        </p:txBody>
      </p:sp>
      <p:sp>
        <p:nvSpPr>
          <p:cNvPr id="18" name="6 Marcador de texto"/>
          <p:cNvSpPr>
            <a:spLocks noGrp="1"/>
          </p:cNvSpPr>
          <p:nvPr>
            <p:ph type="body" sz="quarter" idx="11"/>
          </p:nvPr>
        </p:nvSpPr>
        <p:spPr>
          <a:xfrm>
            <a:off x="6614809" y="6356485"/>
            <a:ext cx="4750127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17" name="18 CuadroTexto"/>
          <p:cNvSpPr txBox="1"/>
          <p:nvPr/>
        </p:nvSpPr>
        <p:spPr>
          <a:xfrm>
            <a:off x="498750" y="3317920"/>
            <a:ext cx="30670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1100" dirty="0">
                <a:solidFill>
                  <a:schemeClr val="accent1">
                    <a:lumMod val="75000"/>
                  </a:schemeClr>
                </a:solidFill>
              </a:rPr>
              <a:t>Cumplimiento porcentaje de ejecución crítica</a:t>
            </a:r>
          </a:p>
        </p:txBody>
      </p:sp>
      <p:sp>
        <p:nvSpPr>
          <p:cNvPr id="19" name="18 CuadroTexto"/>
          <p:cNvSpPr txBox="1"/>
          <p:nvPr/>
        </p:nvSpPr>
        <p:spPr>
          <a:xfrm>
            <a:off x="4142006" y="3319771"/>
            <a:ext cx="34099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1100" dirty="0">
                <a:solidFill>
                  <a:schemeClr val="accent1">
                    <a:lumMod val="75000"/>
                  </a:schemeClr>
                </a:solidFill>
              </a:rPr>
              <a:t>Cumplimiento encuestas efectivas criticadas ejecutadas</a:t>
            </a:r>
          </a:p>
        </p:txBody>
      </p:sp>
      <p:sp>
        <p:nvSpPr>
          <p:cNvPr id="20" name="18 CuadroTexto"/>
          <p:cNvSpPr txBox="1"/>
          <p:nvPr/>
        </p:nvSpPr>
        <p:spPr>
          <a:xfrm>
            <a:off x="7885332" y="3319771"/>
            <a:ext cx="37338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1100" dirty="0">
                <a:solidFill>
                  <a:schemeClr val="accent1">
                    <a:lumMod val="75000"/>
                  </a:schemeClr>
                </a:solidFill>
              </a:rPr>
              <a:t>Cumplimiento encuestas efectivas criticadas planificadas</a:t>
            </a:r>
          </a:p>
        </p:txBody>
      </p:sp>
      <p:sp>
        <p:nvSpPr>
          <p:cNvPr id="13" name="Marcador de contenido 5"/>
          <p:cNvSpPr txBox="1">
            <a:spLocks/>
          </p:cNvSpPr>
          <p:nvPr/>
        </p:nvSpPr>
        <p:spPr>
          <a:xfrm>
            <a:off x="576095" y="965810"/>
            <a:ext cx="8570266" cy="288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867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b="1" dirty="0"/>
              <a:t>Corte </a:t>
            </a:r>
            <a:r>
              <a:rPr lang="es-ES_tradnl" b="1" dirty="0" smtClean="0"/>
              <a:t>24 </a:t>
            </a:r>
            <a:r>
              <a:rPr lang="es-ES_tradnl" b="1" dirty="0"/>
              <a:t>de diciembre - Operativo Crítica</a:t>
            </a: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7726823"/>
              </p:ext>
            </p:extLst>
          </p:nvPr>
        </p:nvGraphicFramePr>
        <p:xfrm>
          <a:off x="576094" y="1254683"/>
          <a:ext cx="10677525" cy="178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525" name="Hoja de cálculo" r:id="rId4" imgW="10677698" imgH="1781023" progId="Excel.Sheet.12">
                  <p:link updateAutomatic="1"/>
                </p:oleObj>
              </mc:Choice>
              <mc:Fallback>
                <p:oleObj name="Hoja de cálculo" r:id="rId4" imgW="10677698" imgH="17810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6094" y="1254683"/>
                        <a:ext cx="10677525" cy="178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5653226"/>
              </p:ext>
            </p:extLst>
          </p:nvPr>
        </p:nvGraphicFramePr>
        <p:xfrm>
          <a:off x="405912" y="3920784"/>
          <a:ext cx="3531622" cy="20498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526" name="Hoja de cálculo" r:id="rId6" imgW="4381500" imgH="2543289" progId="Excel.Sheet.12">
                  <p:link updateAutomatic="1"/>
                </p:oleObj>
              </mc:Choice>
              <mc:Fallback>
                <p:oleObj name="Hoja de cálculo" r:id="rId6" imgW="4381500" imgH="2543289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5912" y="3920784"/>
                        <a:ext cx="3531622" cy="20498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7551904"/>
              </p:ext>
            </p:extLst>
          </p:nvPr>
        </p:nvGraphicFramePr>
        <p:xfrm>
          <a:off x="4322664" y="3910648"/>
          <a:ext cx="3445466" cy="20498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527" name="Hoja de cálculo" r:id="rId8" imgW="3838748" imgH="2352637" progId="Excel.Sheet.12">
                  <p:link updateAutomatic="1"/>
                </p:oleObj>
              </mc:Choice>
              <mc:Fallback>
                <p:oleObj name="Hoja de cálculo" r:id="rId8" imgW="3838748" imgH="2352637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22664" y="3910648"/>
                        <a:ext cx="3445466" cy="20498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5975054"/>
              </p:ext>
            </p:extLst>
          </p:nvPr>
        </p:nvGraphicFramePr>
        <p:xfrm>
          <a:off x="8156575" y="3910013"/>
          <a:ext cx="3597275" cy="206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528" name="Hoja de cálculo" r:id="rId10" imgW="4191000" imgH="2400300" progId="Excel.Sheet.12">
                  <p:link updateAutomatic="1"/>
                </p:oleObj>
              </mc:Choice>
              <mc:Fallback>
                <p:oleObj name="Hoja de cálculo" r:id="rId10" imgW="4191000" imgH="2400300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156575" y="3910013"/>
                        <a:ext cx="3597275" cy="2060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358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6632B894-9A6F-4953-8848-45D1BC73A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C" sz="2800" dirty="0"/>
              <a:t>Resultados de Indicadores de Calidad por Coordinaciones zonales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657D466D-75D0-4223-82D7-6538449150E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D7B5556C-57A2-4FC7-A0CD-8E30C2568A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409C2823-7EEB-4DDB-9034-0D9AB863042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216573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ítulo"/>
          <p:cNvSpPr>
            <a:spLocks noGrp="1"/>
          </p:cNvSpPr>
          <p:nvPr>
            <p:ph type="title"/>
          </p:nvPr>
        </p:nvSpPr>
        <p:spPr>
          <a:xfrm>
            <a:off x="423695" y="339762"/>
            <a:ext cx="8570266" cy="414116"/>
          </a:xfrm>
        </p:spPr>
        <p:txBody>
          <a:bodyPr/>
          <a:lstStyle/>
          <a:p>
            <a:r>
              <a:rPr lang="es-EC" sz="2800" dirty="0"/>
              <a:t>Resultados: Coordinaciones Zonales</a:t>
            </a:r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20" name="19 Marcador de texto"/>
          <p:cNvSpPr>
            <a:spLocks noGrp="1"/>
          </p:cNvSpPr>
          <p:nvPr>
            <p:ph type="body" sz="quarter" idx="11"/>
          </p:nvPr>
        </p:nvSpPr>
        <p:spPr>
          <a:xfrm>
            <a:off x="9042813" y="6351090"/>
            <a:ext cx="2370975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21" name="20 Marcador de contenido"/>
          <p:cNvSpPr>
            <a:spLocks noGrp="1"/>
          </p:cNvSpPr>
          <p:nvPr>
            <p:ph sz="quarter" idx="12"/>
          </p:nvPr>
        </p:nvSpPr>
        <p:spPr>
          <a:xfrm>
            <a:off x="423695" y="658277"/>
            <a:ext cx="9869836" cy="687519"/>
          </a:xfrm>
        </p:spPr>
        <p:txBody>
          <a:bodyPr>
            <a:noAutofit/>
          </a:bodyPr>
          <a:lstStyle/>
          <a:p>
            <a:r>
              <a:rPr lang="es-ES_tradnl" sz="1800" b="1" dirty="0"/>
              <a:t>Corte </a:t>
            </a:r>
            <a:r>
              <a:rPr lang="es-ES_tradnl" sz="1800" b="1" dirty="0" smtClean="0"/>
              <a:t>24 </a:t>
            </a:r>
            <a:r>
              <a:rPr lang="es-ES_tradnl" sz="1800" b="1" dirty="0"/>
              <a:t>de diciembre </a:t>
            </a:r>
            <a:r>
              <a:rPr lang="es-EC" sz="1700" b="1" dirty="0" smtClean="0"/>
              <a:t>- </a:t>
            </a:r>
            <a:r>
              <a:rPr lang="es-EC" sz="1700" b="1" dirty="0"/>
              <a:t>Operativo de campo, comparativo entre semanas</a:t>
            </a:r>
          </a:p>
        </p:txBody>
      </p:sp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8217197"/>
              </p:ext>
            </p:extLst>
          </p:nvPr>
        </p:nvGraphicFramePr>
        <p:xfrm>
          <a:off x="552450" y="1601788"/>
          <a:ext cx="11087100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900" name="Hoja de cálculo" r:id="rId4" imgW="11087100" imgH="1285875" progId="Excel.Sheet.12">
                  <p:link updateAutomatic="1"/>
                </p:oleObj>
              </mc:Choice>
              <mc:Fallback>
                <p:oleObj name="Hoja de cálculo" r:id="rId4" imgW="11087100" imgH="128587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2450" y="1601788"/>
                        <a:ext cx="11087100" cy="1285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9313494"/>
              </p:ext>
            </p:extLst>
          </p:nvPr>
        </p:nvGraphicFramePr>
        <p:xfrm>
          <a:off x="2419350" y="3181350"/>
          <a:ext cx="7353300" cy="287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901" name="Hoja de cálculo" r:id="rId6" imgW="7353300" imgH="2876588" progId="Excel.Sheet.12">
                  <p:link updateAutomatic="1"/>
                </p:oleObj>
              </mc:Choice>
              <mc:Fallback>
                <p:oleObj name="Hoja de cálculo" r:id="rId6" imgW="7353300" imgH="2876588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19350" y="3181350"/>
                        <a:ext cx="7353300" cy="287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9796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sz="2800" dirty="0"/>
              <a:t>Resultados: Coordinaciones Zonales</a:t>
            </a:r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20" name="19 Marcador de texto"/>
          <p:cNvSpPr>
            <a:spLocks noGrp="1"/>
          </p:cNvSpPr>
          <p:nvPr>
            <p:ph type="body" sz="quarter" idx="11"/>
          </p:nvPr>
        </p:nvSpPr>
        <p:spPr>
          <a:xfrm>
            <a:off x="9042813" y="6351090"/>
            <a:ext cx="2370975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10" name="20 Marcador de contenido"/>
          <p:cNvSpPr>
            <a:spLocks noGrp="1"/>
          </p:cNvSpPr>
          <p:nvPr>
            <p:ph sz="quarter" idx="12"/>
          </p:nvPr>
        </p:nvSpPr>
        <p:spPr>
          <a:xfrm>
            <a:off x="423695" y="763052"/>
            <a:ext cx="9869836" cy="687519"/>
          </a:xfrm>
        </p:spPr>
        <p:txBody>
          <a:bodyPr>
            <a:noAutofit/>
          </a:bodyPr>
          <a:lstStyle/>
          <a:p>
            <a:r>
              <a:rPr lang="es-ES_tradnl" sz="1800" b="1" dirty="0"/>
              <a:t>Corte </a:t>
            </a:r>
            <a:r>
              <a:rPr lang="es-ES_tradnl" sz="1800" b="1" dirty="0" smtClean="0"/>
              <a:t>24 </a:t>
            </a:r>
            <a:r>
              <a:rPr lang="es-ES_tradnl" sz="1800" b="1" dirty="0"/>
              <a:t>de diciembre </a:t>
            </a:r>
            <a:r>
              <a:rPr lang="es-EC" sz="1700" b="1" dirty="0" smtClean="0"/>
              <a:t>- </a:t>
            </a:r>
            <a:r>
              <a:rPr lang="es-EC" sz="1700" b="1" dirty="0"/>
              <a:t>Operativo de campo, comparativo entre semanas</a:t>
            </a:r>
          </a:p>
        </p:txBody>
      </p:sp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4055275"/>
              </p:ext>
            </p:extLst>
          </p:nvPr>
        </p:nvGraphicFramePr>
        <p:xfrm>
          <a:off x="552450" y="1693863"/>
          <a:ext cx="11087100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880" name="Hoja de cálculo" r:id="rId4" imgW="11087100" imgH="1285875" progId="Excel.Sheet.12">
                  <p:link updateAutomatic="1"/>
                </p:oleObj>
              </mc:Choice>
              <mc:Fallback>
                <p:oleObj name="Hoja de cálculo" r:id="rId4" imgW="11087100" imgH="128587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2450" y="1693863"/>
                        <a:ext cx="11087100" cy="1285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3465893"/>
              </p:ext>
            </p:extLst>
          </p:nvPr>
        </p:nvGraphicFramePr>
        <p:xfrm>
          <a:off x="2728913" y="3078825"/>
          <a:ext cx="6734175" cy="319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881" name="Hoja de cálculo" r:id="rId6" imgW="6734348" imgH="3191027" progId="Excel.Sheet.12">
                  <p:link updateAutomatic="1"/>
                </p:oleObj>
              </mc:Choice>
              <mc:Fallback>
                <p:oleObj name="Hoja de cálculo" r:id="rId6" imgW="6734348" imgH="3191027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28913" y="3078825"/>
                        <a:ext cx="6734175" cy="3190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073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sz="2800" dirty="0"/>
              <a:t>Resultados: Coordinaciones Zonales</a:t>
            </a:r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20" name="19 Marcador de texto"/>
          <p:cNvSpPr>
            <a:spLocks noGrp="1"/>
          </p:cNvSpPr>
          <p:nvPr>
            <p:ph type="body" sz="quarter" idx="11"/>
          </p:nvPr>
        </p:nvSpPr>
        <p:spPr>
          <a:xfrm>
            <a:off x="9042813" y="6351090"/>
            <a:ext cx="2370975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10" name="20 Marcador de contenido"/>
          <p:cNvSpPr>
            <a:spLocks noGrp="1"/>
          </p:cNvSpPr>
          <p:nvPr>
            <p:ph sz="quarter" idx="12"/>
          </p:nvPr>
        </p:nvSpPr>
        <p:spPr>
          <a:xfrm>
            <a:off x="423695" y="933854"/>
            <a:ext cx="9869836" cy="687519"/>
          </a:xfrm>
        </p:spPr>
        <p:txBody>
          <a:bodyPr>
            <a:noAutofit/>
          </a:bodyPr>
          <a:lstStyle/>
          <a:p>
            <a:r>
              <a:rPr lang="es-ES_tradnl" sz="1800" b="1" dirty="0"/>
              <a:t>Corte </a:t>
            </a:r>
            <a:r>
              <a:rPr lang="es-ES_tradnl" sz="1800" b="1" dirty="0" smtClean="0"/>
              <a:t>24 </a:t>
            </a:r>
            <a:r>
              <a:rPr lang="es-ES_tradnl" sz="1800" b="1" dirty="0"/>
              <a:t>de diciembre </a:t>
            </a:r>
            <a:r>
              <a:rPr lang="es-EC" sz="1700" b="1" dirty="0" smtClean="0"/>
              <a:t>- </a:t>
            </a:r>
            <a:r>
              <a:rPr lang="es-EC" sz="1700" b="1" dirty="0"/>
              <a:t>Operativo de campo, comparativo entre semanas</a:t>
            </a:r>
          </a:p>
        </p:txBody>
      </p:sp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8090277"/>
              </p:ext>
            </p:extLst>
          </p:nvPr>
        </p:nvGraphicFramePr>
        <p:xfrm>
          <a:off x="436563" y="1882775"/>
          <a:ext cx="11087100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920" name="Hoja de cálculo" r:id="rId4" imgW="11087100" imgH="1285875" progId="Excel.Sheet.12">
                  <p:link updateAutomatic="1"/>
                </p:oleObj>
              </mc:Choice>
              <mc:Fallback>
                <p:oleObj name="Hoja de cálculo" r:id="rId4" imgW="11087100" imgH="128587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6563" y="1882775"/>
                        <a:ext cx="11087100" cy="1285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8163807"/>
              </p:ext>
            </p:extLst>
          </p:nvPr>
        </p:nvGraphicFramePr>
        <p:xfrm>
          <a:off x="2152650" y="3341190"/>
          <a:ext cx="7886700" cy="300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921" name="Hoja de cálculo" r:id="rId6" imgW="7886700" imgH="3009976" progId="Excel.Sheet.12">
                  <p:link updateAutomatic="1"/>
                </p:oleObj>
              </mc:Choice>
              <mc:Fallback>
                <p:oleObj name="Hoja de cálculo" r:id="rId6" imgW="7886700" imgH="3009976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52650" y="3341190"/>
                        <a:ext cx="7886700" cy="300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446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sz="2800" dirty="0"/>
              <a:t>Resultados: Coordinaciones Zonales</a:t>
            </a:r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20" name="19 Marcador de texto"/>
          <p:cNvSpPr>
            <a:spLocks noGrp="1"/>
          </p:cNvSpPr>
          <p:nvPr>
            <p:ph type="body" sz="quarter" idx="11"/>
          </p:nvPr>
        </p:nvSpPr>
        <p:spPr>
          <a:xfrm>
            <a:off x="9042813" y="6351090"/>
            <a:ext cx="2370975" cy="284984"/>
          </a:xfrm>
        </p:spPr>
        <p:txBody>
          <a:bodyPr/>
          <a:lstStyle/>
          <a:p>
            <a:r>
              <a:rPr lang="es-EC" dirty="0"/>
              <a:t>ENESEM- 2018</a:t>
            </a:r>
          </a:p>
        </p:txBody>
      </p:sp>
      <p:sp>
        <p:nvSpPr>
          <p:cNvPr id="11" name="20 Marcador de contenido"/>
          <p:cNvSpPr>
            <a:spLocks noGrp="1"/>
          </p:cNvSpPr>
          <p:nvPr>
            <p:ph sz="quarter" idx="12"/>
          </p:nvPr>
        </p:nvSpPr>
        <p:spPr>
          <a:xfrm>
            <a:off x="423695" y="903413"/>
            <a:ext cx="9869836" cy="687519"/>
          </a:xfrm>
        </p:spPr>
        <p:txBody>
          <a:bodyPr>
            <a:noAutofit/>
          </a:bodyPr>
          <a:lstStyle/>
          <a:p>
            <a:r>
              <a:rPr lang="es-ES_tradnl" sz="1800" b="1" dirty="0"/>
              <a:t>Corte </a:t>
            </a:r>
            <a:r>
              <a:rPr lang="es-ES_tradnl" sz="1800" b="1" dirty="0" smtClean="0"/>
              <a:t>24 </a:t>
            </a:r>
            <a:r>
              <a:rPr lang="es-ES_tradnl" sz="1800" b="1" dirty="0"/>
              <a:t>de diciembre </a:t>
            </a:r>
            <a:r>
              <a:rPr lang="es-EC" sz="1700" b="1" dirty="0" smtClean="0"/>
              <a:t>- </a:t>
            </a:r>
            <a:r>
              <a:rPr lang="es-EC" sz="1700" b="1" dirty="0"/>
              <a:t>Operativo de campo, comparativo entre semanas</a:t>
            </a:r>
          </a:p>
        </p:txBody>
      </p:sp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3979503"/>
              </p:ext>
            </p:extLst>
          </p:nvPr>
        </p:nvGraphicFramePr>
        <p:xfrm>
          <a:off x="2527300" y="3116263"/>
          <a:ext cx="7696200" cy="310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282" name="Hoja de cálculo" r:id="rId4" imgW="7696200" imgH="3105302" progId="Excel.Sheet.12">
                  <p:link updateAutomatic="1"/>
                </p:oleObj>
              </mc:Choice>
              <mc:Fallback>
                <p:oleObj name="Hoja de cálculo" r:id="rId4" imgW="7696200" imgH="3105302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27300" y="3116263"/>
                        <a:ext cx="7696200" cy="310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369568"/>
              </p:ext>
            </p:extLst>
          </p:nvPr>
        </p:nvGraphicFramePr>
        <p:xfrm>
          <a:off x="552450" y="1739900"/>
          <a:ext cx="11087100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283" name="Hoja de cálculo" r:id="rId6" imgW="11087100" imgH="1285875" progId="Excel.Sheet.12">
                  <p:link updateAutomatic="1"/>
                </p:oleObj>
              </mc:Choice>
              <mc:Fallback>
                <p:oleObj name="Hoja de cálculo" r:id="rId6" imgW="11087100" imgH="128587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2450" y="1739900"/>
                        <a:ext cx="11087100" cy="1285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9196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sz="2800" dirty="0"/>
              <a:t>Resultados: Coordinaciones Zonales</a:t>
            </a:r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20" name="19 Marcador de texto"/>
          <p:cNvSpPr>
            <a:spLocks noGrp="1"/>
          </p:cNvSpPr>
          <p:nvPr>
            <p:ph type="body" sz="quarter" idx="11"/>
          </p:nvPr>
        </p:nvSpPr>
        <p:spPr>
          <a:xfrm>
            <a:off x="9042813" y="6351090"/>
            <a:ext cx="2370975" cy="284984"/>
          </a:xfrm>
        </p:spPr>
        <p:txBody>
          <a:bodyPr/>
          <a:lstStyle/>
          <a:p>
            <a:r>
              <a:rPr lang="es-EC" dirty="0"/>
              <a:t>ENESEM- 2018</a:t>
            </a:r>
          </a:p>
        </p:txBody>
      </p:sp>
      <p:sp>
        <p:nvSpPr>
          <p:cNvPr id="11" name="20 Marcador de contenido"/>
          <p:cNvSpPr>
            <a:spLocks noGrp="1"/>
          </p:cNvSpPr>
          <p:nvPr>
            <p:ph sz="quarter" idx="12"/>
          </p:nvPr>
        </p:nvSpPr>
        <p:spPr>
          <a:xfrm>
            <a:off x="423695" y="903413"/>
            <a:ext cx="9869836" cy="687519"/>
          </a:xfrm>
        </p:spPr>
        <p:txBody>
          <a:bodyPr>
            <a:noAutofit/>
          </a:bodyPr>
          <a:lstStyle/>
          <a:p>
            <a:r>
              <a:rPr lang="es-ES_tradnl" sz="2000" b="1" dirty="0"/>
              <a:t>Corte </a:t>
            </a:r>
            <a:r>
              <a:rPr lang="es-ES_tradnl" sz="2000" b="1" dirty="0" smtClean="0"/>
              <a:t>24 </a:t>
            </a:r>
            <a:r>
              <a:rPr lang="es-ES_tradnl" sz="2000" b="1" dirty="0"/>
              <a:t>de diciembre </a:t>
            </a:r>
            <a:r>
              <a:rPr lang="es-EC" sz="1800" b="1" dirty="0" smtClean="0"/>
              <a:t>- </a:t>
            </a:r>
            <a:r>
              <a:rPr lang="es-ES_tradnl" sz="1800" b="1" dirty="0"/>
              <a:t>Operativo de Crítica </a:t>
            </a:r>
            <a:r>
              <a:rPr lang="es-EC" sz="1800" b="1" dirty="0"/>
              <a:t>, comparativo entre semanas</a:t>
            </a:r>
          </a:p>
        </p:txBody>
      </p:sp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7430502"/>
              </p:ext>
            </p:extLst>
          </p:nvPr>
        </p:nvGraphicFramePr>
        <p:xfrm>
          <a:off x="552450" y="1789113"/>
          <a:ext cx="11087100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863" name="Hoja de cálculo" r:id="rId4" imgW="11087100" imgH="1285875" progId="Excel.Sheet.12">
                  <p:link updateAutomatic="1"/>
                </p:oleObj>
              </mc:Choice>
              <mc:Fallback>
                <p:oleObj name="Hoja de cálculo" r:id="rId4" imgW="11087100" imgH="128587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2450" y="1789113"/>
                        <a:ext cx="11087100" cy="1285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2954772"/>
              </p:ext>
            </p:extLst>
          </p:nvPr>
        </p:nvGraphicFramePr>
        <p:xfrm>
          <a:off x="2608263" y="3055938"/>
          <a:ext cx="6975475" cy="3563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864" name="Hoja de cálculo" r:id="rId6" imgW="8105948" imgH="4143261" progId="Excel.Sheet.12">
                  <p:link updateAutomatic="1"/>
                </p:oleObj>
              </mc:Choice>
              <mc:Fallback>
                <p:oleObj name="Hoja de cálculo" r:id="rId6" imgW="8105948" imgH="4143261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08263" y="3055938"/>
                        <a:ext cx="6975475" cy="3563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888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sz="2800" dirty="0"/>
              <a:t>Resultados: Coordinaciones Zonales</a:t>
            </a:r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20" name="19 Marcador de texto"/>
          <p:cNvSpPr>
            <a:spLocks noGrp="1"/>
          </p:cNvSpPr>
          <p:nvPr>
            <p:ph type="body" sz="quarter" idx="11"/>
          </p:nvPr>
        </p:nvSpPr>
        <p:spPr>
          <a:xfrm>
            <a:off x="9042813" y="6351090"/>
            <a:ext cx="2370975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10" name="20 Marcador de contenido"/>
          <p:cNvSpPr>
            <a:spLocks noGrp="1"/>
          </p:cNvSpPr>
          <p:nvPr>
            <p:ph sz="quarter" idx="12"/>
          </p:nvPr>
        </p:nvSpPr>
        <p:spPr>
          <a:xfrm>
            <a:off x="500063" y="870494"/>
            <a:ext cx="9869836" cy="687519"/>
          </a:xfrm>
        </p:spPr>
        <p:txBody>
          <a:bodyPr>
            <a:noAutofit/>
          </a:bodyPr>
          <a:lstStyle/>
          <a:p>
            <a:r>
              <a:rPr lang="es-ES_tradnl" sz="1800" b="1" dirty="0"/>
              <a:t>Corte </a:t>
            </a:r>
            <a:r>
              <a:rPr lang="es-ES_tradnl" sz="1800" b="1" dirty="0" smtClean="0"/>
              <a:t>24 </a:t>
            </a:r>
            <a:r>
              <a:rPr lang="es-ES_tradnl" sz="1800" b="1" dirty="0"/>
              <a:t>de diciembre </a:t>
            </a:r>
            <a:r>
              <a:rPr lang="es-EC" sz="1700" b="1" dirty="0" smtClean="0"/>
              <a:t>- </a:t>
            </a:r>
            <a:r>
              <a:rPr lang="es-ES_tradnl" sz="1700" b="1" dirty="0"/>
              <a:t>Operativo de Crítica </a:t>
            </a:r>
            <a:r>
              <a:rPr lang="es-EC" sz="1700" b="1" dirty="0"/>
              <a:t>, comparativo entre semanas</a:t>
            </a:r>
          </a:p>
        </p:txBody>
      </p:sp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2964609"/>
              </p:ext>
            </p:extLst>
          </p:nvPr>
        </p:nvGraphicFramePr>
        <p:xfrm>
          <a:off x="3195638" y="3406775"/>
          <a:ext cx="6315075" cy="295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932" name="Hoja de cálculo" r:id="rId4" imgW="6315248" imgH="2952712" progId="Excel.Sheet.12">
                  <p:link updateAutomatic="1"/>
                </p:oleObj>
              </mc:Choice>
              <mc:Fallback>
                <p:oleObj name="Hoja de cálculo" r:id="rId4" imgW="6315248" imgH="2952712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95638" y="3406775"/>
                        <a:ext cx="6315075" cy="295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1647236"/>
              </p:ext>
            </p:extLst>
          </p:nvPr>
        </p:nvGraphicFramePr>
        <p:xfrm>
          <a:off x="552450" y="1846263"/>
          <a:ext cx="11087100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933" name="Hoja de cálculo" r:id="rId6" imgW="11087100" imgH="1285875" progId="Excel.Sheet.12">
                  <p:link updateAutomatic="1"/>
                </p:oleObj>
              </mc:Choice>
              <mc:Fallback>
                <p:oleObj name="Hoja de cálculo" r:id="rId6" imgW="11087100" imgH="128587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2450" y="1846263"/>
                        <a:ext cx="11087100" cy="1285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77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/>
              <a:t>Contenido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54910" y="2317345"/>
            <a:ext cx="5282390" cy="3859619"/>
          </a:xfrm>
        </p:spPr>
        <p:txBody>
          <a:bodyPr>
            <a:normAutofit/>
          </a:bodyPr>
          <a:lstStyle/>
          <a:p>
            <a:endParaRPr lang="es-EC" dirty="0"/>
          </a:p>
          <a:p>
            <a:r>
              <a:rPr lang="es-EC" dirty="0"/>
              <a:t>Generalidades de Indicadores de Calidad</a:t>
            </a:r>
          </a:p>
          <a:p>
            <a:r>
              <a:rPr lang="es-EC" dirty="0"/>
              <a:t>Resultados de Indicadores de Calidad</a:t>
            </a:r>
          </a:p>
          <a:p>
            <a:r>
              <a:rPr lang="es-EC" dirty="0"/>
              <a:t>Resultados de Indicadores de Calidad por Coordinaciones zonales</a:t>
            </a:r>
          </a:p>
          <a:p>
            <a:r>
              <a:rPr lang="es-EC" dirty="0"/>
              <a:t>Cobertura ENESEM 2020</a:t>
            </a:r>
          </a:p>
          <a:p>
            <a:r>
              <a:rPr lang="es-EC" dirty="0"/>
              <a:t>Indicadores con alerta: motivo y acción emprendida</a:t>
            </a:r>
            <a:r>
              <a:rPr lang="es-EC" dirty="0" smtClean="0"/>
              <a:t>.</a:t>
            </a:r>
          </a:p>
          <a:p>
            <a:r>
              <a:rPr lang="es-EC" dirty="0" smtClean="0"/>
              <a:t>Problemas detectados</a:t>
            </a:r>
            <a:endParaRPr lang="es-EC" dirty="0"/>
          </a:p>
          <a:p>
            <a:r>
              <a:rPr lang="es-EC" dirty="0"/>
              <a:t>Aplicativo </a:t>
            </a:r>
            <a:r>
              <a:rPr lang="es-EC" dirty="0" smtClean="0"/>
              <a:t>Web</a:t>
            </a:r>
          </a:p>
          <a:p>
            <a:r>
              <a:rPr lang="es-EC" dirty="0" smtClean="0"/>
              <a:t>Administrativo- financiero</a:t>
            </a:r>
            <a:endParaRPr lang="es-EC" dirty="0"/>
          </a:p>
          <a:p>
            <a:endParaRPr lang="es-EC" dirty="0"/>
          </a:p>
          <a:p>
            <a:endParaRPr lang="es-EC" dirty="0"/>
          </a:p>
          <a:p>
            <a:endParaRPr lang="es-EC" dirty="0"/>
          </a:p>
          <a:p>
            <a:endParaRPr lang="es-EC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6" name="6 Marcador de texto"/>
          <p:cNvSpPr txBox="1">
            <a:spLocks/>
          </p:cNvSpPr>
          <p:nvPr/>
        </p:nvSpPr>
        <p:spPr>
          <a:xfrm>
            <a:off x="6767209" y="6508885"/>
            <a:ext cx="4750127" cy="2849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067" i="1" kern="1200">
                <a:solidFill>
                  <a:srgbClr val="63646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C" dirty="0"/>
              <a:t>ENESEM- 2019</a:t>
            </a:r>
          </a:p>
        </p:txBody>
      </p:sp>
    </p:spTree>
    <p:extLst>
      <p:ext uri="{BB962C8B-B14F-4D97-AF65-F5344CB8AC3E}">
        <p14:creationId xmlns:p14="http://schemas.microsoft.com/office/powerpoint/2010/main" val="80288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sz="2800" dirty="0"/>
              <a:t>Resultados: Coordinaciones Zonales</a:t>
            </a:r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20" name="19 Marcador de texto"/>
          <p:cNvSpPr>
            <a:spLocks noGrp="1"/>
          </p:cNvSpPr>
          <p:nvPr>
            <p:ph type="body" sz="quarter" idx="11"/>
          </p:nvPr>
        </p:nvSpPr>
        <p:spPr>
          <a:xfrm>
            <a:off x="9042813" y="6351090"/>
            <a:ext cx="2370975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10" name="20 Marcador de contenido"/>
          <p:cNvSpPr>
            <a:spLocks noGrp="1"/>
          </p:cNvSpPr>
          <p:nvPr>
            <p:ph sz="quarter" idx="12"/>
          </p:nvPr>
        </p:nvSpPr>
        <p:spPr>
          <a:xfrm>
            <a:off x="423695" y="737248"/>
            <a:ext cx="9869836" cy="687519"/>
          </a:xfrm>
        </p:spPr>
        <p:txBody>
          <a:bodyPr>
            <a:noAutofit/>
          </a:bodyPr>
          <a:lstStyle/>
          <a:p>
            <a:r>
              <a:rPr lang="es-ES_tradnl" sz="1800" b="1" dirty="0"/>
              <a:t>Corte </a:t>
            </a:r>
            <a:r>
              <a:rPr lang="es-ES_tradnl" sz="1800" b="1" dirty="0" smtClean="0"/>
              <a:t>24 </a:t>
            </a:r>
            <a:r>
              <a:rPr lang="es-ES_tradnl" sz="1800" b="1" dirty="0"/>
              <a:t>de diciembre </a:t>
            </a:r>
            <a:r>
              <a:rPr lang="es-EC" sz="1700" b="1" dirty="0" smtClean="0"/>
              <a:t>- </a:t>
            </a:r>
            <a:r>
              <a:rPr lang="es-ES_tradnl" sz="1700" b="1" dirty="0"/>
              <a:t>Operativo de Crítica </a:t>
            </a:r>
            <a:r>
              <a:rPr lang="es-EC" sz="1700" b="1" dirty="0"/>
              <a:t>, comparativo entre semanas</a:t>
            </a:r>
          </a:p>
        </p:txBody>
      </p:sp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9498907"/>
              </p:ext>
            </p:extLst>
          </p:nvPr>
        </p:nvGraphicFramePr>
        <p:xfrm>
          <a:off x="552450" y="1524000"/>
          <a:ext cx="11087100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57" name="Hoja de cálculo" r:id="rId4" imgW="11087100" imgH="1285875" progId="Excel.Sheet.12">
                  <p:link updateAutomatic="1"/>
                </p:oleObj>
              </mc:Choice>
              <mc:Fallback>
                <p:oleObj name="Hoja de cálculo" r:id="rId4" imgW="11087100" imgH="128587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2450" y="1524000"/>
                        <a:ext cx="11087100" cy="1285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6574959"/>
              </p:ext>
            </p:extLst>
          </p:nvPr>
        </p:nvGraphicFramePr>
        <p:xfrm>
          <a:off x="2843213" y="2884488"/>
          <a:ext cx="6505575" cy="346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58" name="Hoja de cálculo" r:id="rId6" imgW="6505748" imgH="3467062" progId="Excel.Sheet.12">
                  <p:link updateAutomatic="1"/>
                </p:oleObj>
              </mc:Choice>
              <mc:Fallback>
                <p:oleObj name="Hoja de cálculo" r:id="rId6" imgW="6505748" imgH="3467062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43213" y="2884488"/>
                        <a:ext cx="6505575" cy="3467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035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18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20" name="19 Marcador de texto"/>
          <p:cNvSpPr>
            <a:spLocks noGrp="1"/>
          </p:cNvSpPr>
          <p:nvPr>
            <p:ph type="body" sz="quarter" idx="11"/>
          </p:nvPr>
        </p:nvSpPr>
        <p:spPr>
          <a:xfrm>
            <a:off x="9042813" y="6351090"/>
            <a:ext cx="2370975" cy="284984"/>
          </a:xfrm>
        </p:spPr>
        <p:txBody>
          <a:bodyPr/>
          <a:lstStyle/>
          <a:p>
            <a:r>
              <a:rPr lang="es-EC" dirty="0"/>
              <a:t>ENESEM- 2018</a:t>
            </a:r>
          </a:p>
        </p:txBody>
      </p:sp>
      <p:sp>
        <p:nvSpPr>
          <p:cNvPr id="11" name="1 Título"/>
          <p:cNvSpPr txBox="1">
            <a:spLocks/>
          </p:cNvSpPr>
          <p:nvPr/>
        </p:nvSpPr>
        <p:spPr>
          <a:xfrm>
            <a:off x="423693" y="481256"/>
            <a:ext cx="9139405" cy="7950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2D4B88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800" dirty="0"/>
              <a:t>Diligenciadas</a:t>
            </a:r>
            <a:br>
              <a:rPr lang="es-EC" sz="2800" dirty="0"/>
            </a:br>
            <a:r>
              <a:rPr lang="es-EC" sz="700" dirty="0"/>
              <a:t> </a:t>
            </a:r>
            <a:r>
              <a:rPr lang="es-EC" sz="2000" dirty="0"/>
              <a:t/>
            </a:r>
            <a:br>
              <a:rPr lang="es-EC" sz="2000" dirty="0"/>
            </a:br>
            <a:endParaRPr lang="es-EC" sz="17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2613699"/>
              </p:ext>
            </p:extLst>
          </p:nvPr>
        </p:nvGraphicFramePr>
        <p:xfrm>
          <a:off x="2157413" y="963613"/>
          <a:ext cx="7278687" cy="2259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776" name="Hoja de cálculo" r:id="rId4" imgW="9115598" imgH="3438601" progId="Excel.Sheet.12">
                  <p:link updateAutomatic="1"/>
                </p:oleObj>
              </mc:Choice>
              <mc:Fallback>
                <p:oleObj name="Hoja de cálculo" r:id="rId4" imgW="9115598" imgH="3438601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57413" y="963613"/>
                        <a:ext cx="7278687" cy="2259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9368728"/>
              </p:ext>
            </p:extLst>
          </p:nvPr>
        </p:nvGraphicFramePr>
        <p:xfrm>
          <a:off x="2133600" y="3341688"/>
          <a:ext cx="7829550" cy="280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777" name="Hoja de cálculo" r:id="rId6" imgW="9267998" imgH="3324073" progId="Excel.Sheet.12">
                  <p:link updateAutomatic="1"/>
                </p:oleObj>
              </mc:Choice>
              <mc:Fallback>
                <p:oleObj name="Hoja de cálculo" r:id="rId6" imgW="9267998" imgH="332407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33600" y="3341688"/>
                        <a:ext cx="7829550" cy="2808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340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_tradnl" dirty="0"/>
              <a:t>REPORTE DE COBERTURA</a:t>
            </a:r>
            <a:r>
              <a:rPr lang="es-ES_tradnl" sz="1000" dirty="0"/>
              <a:t> </a:t>
            </a:r>
            <a:r>
              <a:rPr lang="es-ES_tradnl" dirty="0"/>
              <a:t/>
            </a:r>
            <a:br>
              <a:rPr lang="es-ES_tradnl" dirty="0"/>
            </a:br>
            <a:r>
              <a:rPr lang="es-ES_tradnl" sz="2400" dirty="0"/>
              <a:t>Corte </a:t>
            </a:r>
            <a:r>
              <a:rPr lang="es-ES_tradnl" sz="2400" dirty="0" smtClean="0"/>
              <a:t>24 </a:t>
            </a:r>
            <a:r>
              <a:rPr lang="es-ES_tradnl" sz="2400" dirty="0"/>
              <a:t>de diciembre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41082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 Título"/>
          <p:cNvSpPr txBox="1">
            <a:spLocks/>
          </p:cNvSpPr>
          <p:nvPr/>
        </p:nvSpPr>
        <p:spPr>
          <a:xfrm>
            <a:off x="259518" y="361003"/>
            <a:ext cx="9622983" cy="5526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2D4B88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400" dirty="0"/>
              <a:t>Cobertura operativa y efectiva en campo </a:t>
            </a:r>
            <a:r>
              <a:rPr lang="es-EC" sz="2000" dirty="0"/>
              <a:t>(IC 37 – IC 38 – IC 39)</a:t>
            </a:r>
            <a:endParaRPr lang="es-EC" sz="2400" dirty="0"/>
          </a:p>
          <a:p>
            <a:endParaRPr lang="es-EC" sz="1800" b="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s-ES_tradnl" sz="1800" dirty="0" smtClean="0"/>
              <a:t>24 de diciembre</a:t>
            </a:r>
            <a:endParaRPr lang="es-EC" sz="17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Marcador de texto 4"/>
          <p:cNvSpPr>
            <a:spLocks noGrp="1"/>
          </p:cNvSpPr>
          <p:nvPr>
            <p:ph type="body" sz="quarter" idx="11"/>
          </p:nvPr>
        </p:nvSpPr>
        <p:spPr>
          <a:xfrm>
            <a:off x="6456531" y="6432375"/>
            <a:ext cx="4750127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6" name="13 Rectángulo redondeado"/>
          <p:cNvSpPr/>
          <p:nvPr/>
        </p:nvSpPr>
        <p:spPr>
          <a:xfrm>
            <a:off x="2432050" y="6164851"/>
            <a:ext cx="7138062" cy="324492"/>
          </a:xfrm>
          <a:prstGeom prst="roundRect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22987" tIns="61493" rIns="122987" bIns="61493" anchor="ctr"/>
          <a:lstStyle/>
          <a:p>
            <a:pPr algn="just" defTabSz="1077525">
              <a:defRPr/>
            </a:pPr>
            <a:endParaRPr lang="es-EC" sz="1000" b="1" dirty="0">
              <a:solidFill>
                <a:schemeClr val="tx1"/>
              </a:solidFill>
            </a:endParaRPr>
          </a:p>
          <a:p>
            <a:pPr algn="just" defTabSz="1077525">
              <a:defRPr/>
            </a:pPr>
            <a:endParaRPr lang="es-EC" sz="1000" b="1" dirty="0">
              <a:solidFill>
                <a:schemeClr val="tx1"/>
              </a:solidFill>
            </a:endParaRPr>
          </a:p>
          <a:p>
            <a:pPr algn="just" defTabSz="1077525">
              <a:defRPr/>
            </a:pPr>
            <a:endParaRPr lang="es-EC" sz="1000" b="1" dirty="0">
              <a:solidFill>
                <a:schemeClr val="tx1"/>
              </a:solidFill>
            </a:endParaRPr>
          </a:p>
          <a:p>
            <a:pPr algn="just" defTabSz="1077525">
              <a:defRPr/>
            </a:pPr>
            <a:r>
              <a:rPr lang="es-EC" sz="1000" b="1" dirty="0">
                <a:solidFill>
                  <a:schemeClr val="tx1"/>
                </a:solidFill>
              </a:rPr>
              <a:t>Cumple con lo planificado           		No cumple con lo planificado</a:t>
            </a:r>
          </a:p>
          <a:p>
            <a:pPr algn="just" defTabSz="1077525">
              <a:defRPr/>
            </a:pPr>
            <a:r>
              <a:rPr lang="es-EC" sz="1000" b="1" dirty="0">
                <a:solidFill>
                  <a:schemeClr val="tx1"/>
                </a:solidFill>
              </a:rPr>
              <a:t>                 </a:t>
            </a:r>
          </a:p>
          <a:p>
            <a:pPr algn="just" defTabSz="1077525">
              <a:defRPr/>
            </a:pPr>
            <a:endParaRPr lang="es-EC" sz="1000" b="1" dirty="0">
              <a:solidFill>
                <a:schemeClr val="tx1"/>
              </a:solidFill>
            </a:endParaRPr>
          </a:p>
          <a:p>
            <a:pPr marL="285750" indent="-285750" algn="just" defTabSz="1077525">
              <a:buFont typeface="Arial" panose="020B0604020202020204" pitchFamily="34" charset="0"/>
              <a:buChar char="•"/>
              <a:defRPr/>
            </a:pPr>
            <a:endParaRPr lang="es-EC" sz="1000" b="1" dirty="0">
              <a:solidFill>
                <a:schemeClr val="tx1"/>
              </a:solidFill>
            </a:endParaRPr>
          </a:p>
        </p:txBody>
      </p:sp>
      <p:sp>
        <p:nvSpPr>
          <p:cNvPr id="7" name="14 Elipse"/>
          <p:cNvSpPr/>
          <p:nvPr/>
        </p:nvSpPr>
        <p:spPr>
          <a:xfrm>
            <a:off x="4477467" y="6265442"/>
            <a:ext cx="439589" cy="11561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400" dirty="0"/>
          </a:p>
        </p:txBody>
      </p:sp>
      <p:sp>
        <p:nvSpPr>
          <p:cNvPr id="9" name="15 Elipse"/>
          <p:cNvSpPr/>
          <p:nvPr/>
        </p:nvSpPr>
        <p:spPr>
          <a:xfrm>
            <a:off x="7962328" y="6265442"/>
            <a:ext cx="425192" cy="123309"/>
          </a:xfrm>
          <a:prstGeom prst="ellipse">
            <a:avLst/>
          </a:prstGeom>
          <a:solidFill>
            <a:srgbClr val="FF8029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400" dirty="0"/>
          </a:p>
        </p:txBody>
      </p:sp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4605532"/>
              </p:ext>
            </p:extLst>
          </p:nvPr>
        </p:nvGraphicFramePr>
        <p:xfrm>
          <a:off x="492125" y="1312863"/>
          <a:ext cx="11018838" cy="159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953" name="Hoja de cálculo" r:id="rId4" imgW="14725650" imgH="2133524" progId="Excel.Sheet.12">
                  <p:link updateAutomatic="1"/>
                </p:oleObj>
              </mc:Choice>
              <mc:Fallback>
                <p:oleObj name="Hoja de cálculo" r:id="rId4" imgW="14725650" imgH="2133524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2125" y="1312863"/>
                        <a:ext cx="11018838" cy="159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to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215977"/>
              </p:ext>
            </p:extLst>
          </p:nvPr>
        </p:nvGraphicFramePr>
        <p:xfrm>
          <a:off x="1587500" y="3010479"/>
          <a:ext cx="9002713" cy="313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954" name="Hoja de cálculo" r:id="rId6" imgW="9191798" imgH="4410037" progId="Excel.Sheet.12">
                  <p:link updateAutomatic="1"/>
                </p:oleObj>
              </mc:Choice>
              <mc:Fallback>
                <p:oleObj name="Hoja de cálculo" r:id="rId6" imgW="9191798" imgH="4410037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7500" y="3010479"/>
                        <a:ext cx="9002713" cy="3132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5465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3696" y="545678"/>
            <a:ext cx="8570266" cy="414116"/>
          </a:xfrm>
        </p:spPr>
        <p:txBody>
          <a:bodyPr/>
          <a:lstStyle/>
          <a:p>
            <a:r>
              <a:rPr lang="es-EC" sz="2800" dirty="0"/>
              <a:t>Cobertura Campo Efectiva/Planificada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11"/>
          </p:nvPr>
        </p:nvSpPr>
        <p:spPr>
          <a:xfrm>
            <a:off x="6614809" y="6336677"/>
            <a:ext cx="4750127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12"/>
          </p:nvPr>
        </p:nvSpPr>
        <p:spPr/>
        <p:txBody>
          <a:bodyPr>
            <a:noAutofit/>
          </a:bodyPr>
          <a:lstStyle/>
          <a:p>
            <a:pPr>
              <a:spcBef>
                <a:spcPct val="0"/>
              </a:spcBef>
            </a:pPr>
            <a:r>
              <a:rPr lang="es-EC" sz="1700" b="1" dirty="0"/>
              <a:t>Comparativo histórico</a:t>
            </a:r>
          </a:p>
        </p:txBody>
      </p:sp>
      <p:sp>
        <p:nvSpPr>
          <p:cNvPr id="3" name="2 CuadroTexto"/>
          <p:cNvSpPr txBox="1"/>
          <p:nvPr/>
        </p:nvSpPr>
        <p:spPr>
          <a:xfrm>
            <a:off x="689415" y="6048282"/>
            <a:ext cx="63583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1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*</a:t>
            </a:r>
            <a:r>
              <a:rPr lang="es-EC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Debido al ‎terremoto del 16 de abril del 2016 se retrasaron las fechas de la operación, concluyéndose éstas en el mes de diciembre del mismo año.</a:t>
            </a:r>
          </a:p>
        </p:txBody>
      </p:sp>
      <p:graphicFrame>
        <p:nvGraphicFramePr>
          <p:cNvPr id="9" name="Objeto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4681597"/>
              </p:ext>
            </p:extLst>
          </p:nvPr>
        </p:nvGraphicFramePr>
        <p:xfrm>
          <a:off x="5141913" y="2449458"/>
          <a:ext cx="6448425" cy="321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262" name="Hoja de cálculo" r:id="rId3" imgW="6448598" imgH="3219488" progId="Excel.Sheet.12">
                  <p:link updateAutomatic="1"/>
                </p:oleObj>
              </mc:Choice>
              <mc:Fallback>
                <p:oleObj name="Hoja de cálculo" r:id="rId3" imgW="6448598" imgH="3219488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1913" y="2449458"/>
                        <a:ext cx="6448425" cy="321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to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2328627"/>
              </p:ext>
            </p:extLst>
          </p:nvPr>
        </p:nvGraphicFramePr>
        <p:xfrm>
          <a:off x="423863" y="2163763"/>
          <a:ext cx="5154612" cy="283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263" name="Hoja de cálculo" r:id="rId5" imgW="6381750" imgH="3505124" progId="Excel.Sheet.12">
                  <p:link updateAutomatic="1"/>
                </p:oleObj>
              </mc:Choice>
              <mc:Fallback>
                <p:oleObj name="Hoja de cálculo" r:id="rId5" imgW="6381750" imgH="3505124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3863" y="2163763"/>
                        <a:ext cx="5154612" cy="283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011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 Título"/>
          <p:cNvSpPr txBox="1">
            <a:spLocks/>
          </p:cNvSpPr>
          <p:nvPr/>
        </p:nvSpPr>
        <p:spPr>
          <a:xfrm>
            <a:off x="337963" y="416210"/>
            <a:ext cx="9622983" cy="5526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2D4B88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400" dirty="0"/>
              <a:t>Cobertura operativa y efectiva en crítica </a:t>
            </a:r>
            <a:r>
              <a:rPr lang="es-EC" sz="2000" dirty="0"/>
              <a:t>(IC 43 – IC 44 – IC 45)</a:t>
            </a:r>
            <a:endParaRPr lang="es-EC" sz="2400" dirty="0"/>
          </a:p>
          <a:p>
            <a:endParaRPr lang="es-EC" sz="1800" b="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s-ES_tradnl" sz="1800" dirty="0" smtClean="0"/>
              <a:t>24 </a:t>
            </a:r>
            <a:r>
              <a:rPr lang="es-ES_tradnl" sz="1800" dirty="0"/>
              <a:t>de diciembre</a:t>
            </a:r>
            <a:endParaRPr lang="es-EC" sz="17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Marcador de texto 4"/>
          <p:cNvSpPr>
            <a:spLocks noGrp="1"/>
          </p:cNvSpPr>
          <p:nvPr>
            <p:ph type="body" sz="quarter" idx="11"/>
          </p:nvPr>
        </p:nvSpPr>
        <p:spPr>
          <a:xfrm>
            <a:off x="6456531" y="6432375"/>
            <a:ext cx="4750127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6" name="13 Rectángulo redondeado"/>
          <p:cNvSpPr/>
          <p:nvPr/>
        </p:nvSpPr>
        <p:spPr>
          <a:xfrm>
            <a:off x="2622550" y="6166177"/>
            <a:ext cx="7138062" cy="324492"/>
          </a:xfrm>
          <a:prstGeom prst="roundRect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22987" tIns="61493" rIns="122987" bIns="61493" anchor="ctr"/>
          <a:lstStyle/>
          <a:p>
            <a:pPr algn="just" defTabSz="1077525">
              <a:defRPr/>
            </a:pPr>
            <a:endParaRPr lang="es-EC" sz="1000" b="1" dirty="0">
              <a:solidFill>
                <a:schemeClr val="tx1"/>
              </a:solidFill>
            </a:endParaRPr>
          </a:p>
          <a:p>
            <a:pPr algn="just" defTabSz="1077525">
              <a:defRPr/>
            </a:pPr>
            <a:endParaRPr lang="es-EC" sz="1000" b="1" dirty="0">
              <a:solidFill>
                <a:schemeClr val="tx1"/>
              </a:solidFill>
            </a:endParaRPr>
          </a:p>
          <a:p>
            <a:pPr algn="just" defTabSz="1077525">
              <a:defRPr/>
            </a:pPr>
            <a:endParaRPr lang="es-EC" sz="1000" b="1" dirty="0">
              <a:solidFill>
                <a:schemeClr val="tx1"/>
              </a:solidFill>
            </a:endParaRPr>
          </a:p>
          <a:p>
            <a:pPr algn="just" defTabSz="1077525">
              <a:defRPr/>
            </a:pPr>
            <a:r>
              <a:rPr lang="es-EC" sz="1000" b="1" dirty="0">
                <a:solidFill>
                  <a:schemeClr val="tx1"/>
                </a:solidFill>
              </a:rPr>
              <a:t>Cumple con lo planificado           		No cumple con lo planificado</a:t>
            </a:r>
          </a:p>
          <a:p>
            <a:pPr algn="just" defTabSz="1077525">
              <a:defRPr/>
            </a:pPr>
            <a:r>
              <a:rPr lang="es-EC" sz="1000" b="1" dirty="0">
                <a:solidFill>
                  <a:schemeClr val="tx1"/>
                </a:solidFill>
              </a:rPr>
              <a:t>                 </a:t>
            </a:r>
          </a:p>
          <a:p>
            <a:pPr algn="just" defTabSz="1077525">
              <a:defRPr/>
            </a:pPr>
            <a:endParaRPr lang="es-EC" sz="1000" b="1" dirty="0">
              <a:solidFill>
                <a:schemeClr val="tx1"/>
              </a:solidFill>
            </a:endParaRPr>
          </a:p>
          <a:p>
            <a:pPr marL="285750" indent="-285750" algn="just" defTabSz="1077525">
              <a:buFont typeface="Arial" panose="020B0604020202020204" pitchFamily="34" charset="0"/>
              <a:buChar char="•"/>
              <a:defRPr/>
            </a:pPr>
            <a:endParaRPr lang="es-EC" sz="1000" b="1" dirty="0">
              <a:solidFill>
                <a:schemeClr val="tx1"/>
              </a:solidFill>
            </a:endParaRPr>
          </a:p>
        </p:txBody>
      </p:sp>
      <p:sp>
        <p:nvSpPr>
          <p:cNvPr id="7" name="14 Elipse"/>
          <p:cNvSpPr/>
          <p:nvPr/>
        </p:nvSpPr>
        <p:spPr>
          <a:xfrm>
            <a:off x="4486992" y="6266768"/>
            <a:ext cx="439589" cy="11561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400" dirty="0"/>
          </a:p>
        </p:txBody>
      </p:sp>
      <p:sp>
        <p:nvSpPr>
          <p:cNvPr id="9" name="15 Elipse"/>
          <p:cNvSpPr/>
          <p:nvPr/>
        </p:nvSpPr>
        <p:spPr>
          <a:xfrm>
            <a:off x="7971853" y="6266768"/>
            <a:ext cx="425192" cy="123309"/>
          </a:xfrm>
          <a:prstGeom prst="ellipse">
            <a:avLst/>
          </a:prstGeom>
          <a:solidFill>
            <a:srgbClr val="FF8029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400" dirty="0"/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4804777"/>
              </p:ext>
            </p:extLst>
          </p:nvPr>
        </p:nvGraphicFramePr>
        <p:xfrm>
          <a:off x="1094880" y="1235089"/>
          <a:ext cx="10193230" cy="19511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992" name="Hoja de cálculo" r:id="rId4" imgW="11620500" imgH="2495626" progId="Excel.Sheet.12">
                  <p:link updateAutomatic="1"/>
                </p:oleObj>
              </mc:Choice>
              <mc:Fallback>
                <p:oleObj name="Hoja de cálculo" r:id="rId4" imgW="11620500" imgH="2495626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94880" y="1235089"/>
                        <a:ext cx="10193230" cy="19511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466604"/>
              </p:ext>
            </p:extLst>
          </p:nvPr>
        </p:nvGraphicFramePr>
        <p:xfrm>
          <a:off x="2074648" y="3186238"/>
          <a:ext cx="8763766" cy="3333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993" name="Hoja de cálculo" r:id="rId6" imgW="10020300" imgH="4172064" progId="Excel.Sheet.12">
                  <p:link updateAutomatic="1"/>
                </p:oleObj>
              </mc:Choice>
              <mc:Fallback>
                <p:oleObj name="Hoja de cálculo" r:id="rId6" imgW="10020300" imgH="4172064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74648" y="3186238"/>
                        <a:ext cx="8763766" cy="3333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746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sz="2800" dirty="0"/>
              <a:t>Cobertura Crítica Efectiva/Planificada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11"/>
          </p:nvPr>
        </p:nvSpPr>
        <p:spPr>
          <a:xfrm>
            <a:off x="6618897" y="6356486"/>
            <a:ext cx="4750127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12"/>
          </p:nvPr>
        </p:nvSpPr>
        <p:spPr/>
        <p:txBody>
          <a:bodyPr>
            <a:noAutofit/>
          </a:bodyPr>
          <a:lstStyle/>
          <a:p>
            <a:pPr>
              <a:spcBef>
                <a:spcPct val="0"/>
              </a:spcBef>
            </a:pPr>
            <a:r>
              <a:rPr lang="es-EC" sz="1700" b="1" dirty="0"/>
              <a:t>Comparativo histórico</a:t>
            </a: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8134115"/>
              </p:ext>
            </p:extLst>
          </p:nvPr>
        </p:nvGraphicFramePr>
        <p:xfrm>
          <a:off x="5489575" y="2022475"/>
          <a:ext cx="5880100" cy="293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92" name="Hoja de cálculo" r:id="rId3" imgW="7239000" imgH="3610051" progId="Excel.Sheet.12">
                  <p:link updateAutomatic="1"/>
                </p:oleObj>
              </mc:Choice>
              <mc:Fallback>
                <p:oleObj name="Hoja de cálculo" r:id="rId3" imgW="7239000" imgH="3610051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89575" y="2022475"/>
                        <a:ext cx="5880100" cy="293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to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6489272"/>
              </p:ext>
            </p:extLst>
          </p:nvPr>
        </p:nvGraphicFramePr>
        <p:xfrm>
          <a:off x="430213" y="1917700"/>
          <a:ext cx="4984750" cy="2744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93" name="Hoja de cálculo" r:id="rId5" imgW="6381750" imgH="3514725" progId="Excel.Sheet.12">
                  <p:link updateAutomatic="1"/>
                </p:oleObj>
              </mc:Choice>
              <mc:Fallback>
                <p:oleObj name="Hoja de cálculo" r:id="rId5" imgW="6381750" imgH="351472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0213" y="1917700"/>
                        <a:ext cx="4984750" cy="2744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9121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11"/>
          </p:nvPr>
        </p:nvSpPr>
        <p:spPr>
          <a:xfrm>
            <a:off x="6618897" y="6356486"/>
            <a:ext cx="4750127" cy="284984"/>
          </a:xfrm>
        </p:spPr>
        <p:txBody>
          <a:bodyPr/>
          <a:lstStyle/>
          <a:p>
            <a:r>
              <a:rPr lang="es-EC" dirty="0"/>
              <a:t>ENESEM- 2018</a:t>
            </a:r>
          </a:p>
        </p:txBody>
      </p:sp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423695" y="519738"/>
            <a:ext cx="8570266" cy="414116"/>
          </a:xfrm>
        </p:spPr>
        <p:txBody>
          <a:bodyPr/>
          <a:lstStyle/>
          <a:p>
            <a:r>
              <a:rPr lang="es-EC" sz="2800" dirty="0"/>
              <a:t>Tiempo promedio de levantamiento</a:t>
            </a: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2236165"/>
              </p:ext>
            </p:extLst>
          </p:nvPr>
        </p:nvGraphicFramePr>
        <p:xfrm>
          <a:off x="2001838" y="1660525"/>
          <a:ext cx="8193087" cy="365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207" name="Hoja de cálculo" r:id="rId3" imgW="7915448" imgH="3533927" progId="Excel.Sheet.12">
                  <p:link updateAutomatic="1"/>
                </p:oleObj>
              </mc:Choice>
              <mc:Fallback>
                <p:oleObj name="Hoja de cálculo" r:id="rId3" imgW="7915448" imgH="3533927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01838" y="1660525"/>
                        <a:ext cx="8193087" cy="3657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621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1" y="4012119"/>
            <a:ext cx="6353174" cy="1063557"/>
          </a:xfrm>
        </p:spPr>
        <p:txBody>
          <a:bodyPr>
            <a:noAutofit/>
          </a:bodyPr>
          <a:lstStyle/>
          <a:p>
            <a:r>
              <a:rPr lang="es-EC" sz="2800" dirty="0"/>
              <a:t>Indicadores con alerta: motivo y acción emprendida</a:t>
            </a:r>
            <a:endParaRPr lang="es-ES_tradnl" sz="2000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texto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s-EC" dirty="0"/>
              <a:t>ENESEM- 2019</a:t>
            </a:r>
          </a:p>
        </p:txBody>
      </p:sp>
    </p:spTree>
    <p:extLst>
      <p:ext uri="{BB962C8B-B14F-4D97-AF65-F5344CB8AC3E}">
        <p14:creationId xmlns:p14="http://schemas.microsoft.com/office/powerpoint/2010/main" val="13683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exto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423695" y="519738"/>
            <a:ext cx="8570266" cy="41411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3200" b="1" dirty="0">
                <a:solidFill>
                  <a:srgbClr val="2D4B88"/>
                </a:solidFill>
              </a:rPr>
              <a:t>Indicadores en rojo </a:t>
            </a:r>
          </a:p>
        </p:txBody>
      </p:sp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500467"/>
              </p:ext>
            </p:extLst>
          </p:nvPr>
        </p:nvGraphicFramePr>
        <p:xfrm>
          <a:off x="1106910" y="1782817"/>
          <a:ext cx="10041062" cy="33357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179" name="Hoja de cálculo" r:id="rId3" imgW="12849398" imgH="3971811" progId="Excel.Sheet.12">
                  <p:link updateAutomatic="1"/>
                </p:oleObj>
              </mc:Choice>
              <mc:Fallback>
                <p:oleObj name="Hoja de cálculo" r:id="rId3" imgW="12849398" imgH="3971811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06910" y="1782817"/>
                        <a:ext cx="10041062" cy="33357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37268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6632B894-9A6F-4953-8848-45D1BC73A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/>
              <a:t>Generalidades de Indicadores de Calidad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657D466D-75D0-4223-82D7-6538449150E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D7B5556C-57A2-4FC7-A0CD-8E30C2568A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409C2823-7EEB-4DDB-9034-0D9AB863042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5864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16" name="Tabla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416777"/>
              </p:ext>
            </p:extLst>
          </p:nvPr>
        </p:nvGraphicFramePr>
        <p:xfrm>
          <a:off x="425301" y="1148316"/>
          <a:ext cx="11281146" cy="4628360"/>
        </p:xfrm>
        <a:graphic>
          <a:graphicData uri="http://schemas.openxmlformats.org/drawingml/2006/table">
            <a:tbl>
              <a:tblPr/>
              <a:tblGrid>
                <a:gridCol w="458422">
                  <a:extLst>
                    <a:ext uri="{9D8B030D-6E8A-4147-A177-3AD203B41FA5}">
                      <a16:colId xmlns:a16="http://schemas.microsoft.com/office/drawing/2014/main" val="2838643417"/>
                    </a:ext>
                  </a:extLst>
                </a:gridCol>
                <a:gridCol w="812293">
                  <a:extLst>
                    <a:ext uri="{9D8B030D-6E8A-4147-A177-3AD203B41FA5}">
                      <a16:colId xmlns:a16="http://schemas.microsoft.com/office/drawing/2014/main" val="3706198741"/>
                    </a:ext>
                  </a:extLst>
                </a:gridCol>
                <a:gridCol w="281488">
                  <a:extLst>
                    <a:ext uri="{9D8B030D-6E8A-4147-A177-3AD203B41FA5}">
                      <a16:colId xmlns:a16="http://schemas.microsoft.com/office/drawing/2014/main" val="3195667080"/>
                    </a:ext>
                  </a:extLst>
                </a:gridCol>
                <a:gridCol w="983195">
                  <a:extLst>
                    <a:ext uri="{9D8B030D-6E8A-4147-A177-3AD203B41FA5}">
                      <a16:colId xmlns:a16="http://schemas.microsoft.com/office/drawing/2014/main" val="3386192723"/>
                    </a:ext>
                  </a:extLst>
                </a:gridCol>
                <a:gridCol w="792594">
                  <a:extLst>
                    <a:ext uri="{9D8B030D-6E8A-4147-A177-3AD203B41FA5}">
                      <a16:colId xmlns:a16="http://schemas.microsoft.com/office/drawing/2014/main" val="1335514815"/>
                    </a:ext>
                  </a:extLst>
                </a:gridCol>
                <a:gridCol w="3912781">
                  <a:extLst>
                    <a:ext uri="{9D8B030D-6E8A-4147-A177-3AD203B41FA5}">
                      <a16:colId xmlns:a16="http://schemas.microsoft.com/office/drawing/2014/main" val="2107185219"/>
                    </a:ext>
                  </a:extLst>
                </a:gridCol>
                <a:gridCol w="4040373">
                  <a:extLst>
                    <a:ext uri="{9D8B030D-6E8A-4147-A177-3AD203B41FA5}">
                      <a16:colId xmlns:a16="http://schemas.microsoft.com/office/drawing/2014/main" val="1066017229"/>
                    </a:ext>
                  </a:extLst>
                </a:gridCol>
              </a:tblGrid>
              <a:tr h="375881"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Precisión</a:t>
                      </a:r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 y </a:t>
                      </a:r>
                      <a:r>
                        <a:rPr lang="en-US" sz="9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Confiabilidad</a:t>
                      </a:r>
                      <a:endParaRPr lang="en-US" sz="900" b="1" i="0" u="none" strike="noStrike" dirty="0"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7B7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5902180"/>
                  </a:ext>
                </a:extLst>
              </a:tr>
              <a:tr h="3805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Fase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B7B7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7B7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7B7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Responsable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B7B7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7B7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No.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7B7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Indicador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7B7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Zonal que debe reportar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7B7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Motivo de la alerta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7B7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Acción emprendida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7B7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7B7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5294350"/>
                  </a:ext>
                </a:extLst>
              </a:tr>
              <a:tr h="189576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Procesamiento</a:t>
                      </a:r>
                    </a:p>
                  </a:txBody>
                  <a:tcPr marL="5268" marR="5268" marT="5268" marB="0" vert="vert270" anchor="ctr">
                    <a:lnL w="12700" cap="flat" cmpd="sng" algn="ctr">
                      <a:solidFill>
                        <a:srgbClr val="7B7B7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DECON</a:t>
                      </a:r>
                    </a:p>
                  </a:txBody>
                  <a:tcPr marL="5268" marR="5268" marT="5268" marB="0" vert="vert27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43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Porcentaje de ejecución de crítica (EJECUTAS/PLANIFICADAS)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AC. CAMPO / CENTRO/ LITORAL/            SUR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Zonal AC. CAMPO: </a:t>
                      </a: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No se contó con la puesta en producción de manera oportuna del módulo de crítica. </a:t>
                      </a:r>
                      <a:b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La ejecución de una validación económico/ambiental que no se encuentra dentro de ningún cronograma; y que además, no cuenta con una revisión exhaustiva, puesto que existen validaciones que cuentan con su respectiva observación y la misma se encuentra correcta; genera un </a:t>
                      </a:r>
                      <a:r>
                        <a:rPr lang="es-MX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retraso </a:t>
                      </a: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en las actividades de crítica.                                                                                                    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Zonal AC.CAMPO: </a:t>
                      </a: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se realizó una </a:t>
                      </a:r>
                      <a:r>
                        <a:rPr lang="es-MX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re-planificación </a:t>
                      </a: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de la fase crítica; adicionalmente, se realizará una asignación progresiva de responsabilidades al personal PRETT que ingresó el 1 de Septiembre del presente año, hasta alcanzar las metas programadas. Dar prioridad a las validaciones enviadas por parte de Planta Central, con el fin de cumplir con los tiempos establecidos.                                                                  </a:t>
                      </a:r>
                      <a:r>
                        <a:rPr lang="es-MX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  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663763"/>
                  </a:ext>
                </a:extLst>
              </a:tr>
              <a:tr h="98412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Procesamiento</a:t>
                      </a:r>
                    </a:p>
                    <a:p>
                      <a:pPr algn="ctr" rtl="0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268" marR="5268" marT="5268" marB="0" vert="vert270" anchor="ctr">
                    <a:lnL w="12700" cap="flat" cmpd="sng" algn="ctr">
                      <a:solidFill>
                        <a:srgbClr val="7B7B7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DECON</a:t>
                      </a:r>
                    </a:p>
                  </a:txBody>
                  <a:tcPr marL="5268" marR="5268" marT="5268" marB="0" vert="vert27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44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Porcentaje de encuestas efectivas criticadas  ejecutadas  E/E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AC. CAMPO  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Zonal AC. CAMPO: </a:t>
                      </a: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Este indicador no es controlable por el operativo de campo.   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Zonal AC. CAMPO: </a:t>
                      </a: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Este indicador no es controlable por el operativo de campo, las empresas no efectivas tienen el respaldo respectivo.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046867"/>
                  </a:ext>
                </a:extLst>
              </a:tr>
              <a:tr h="99207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Procesamiento</a:t>
                      </a:r>
                    </a:p>
                  </a:txBody>
                  <a:tcPr marL="5268" marR="5268" marT="5268" marB="0" vert="vert270" anchor="ctr">
                    <a:lnL w="12700" cap="flat" cmpd="sng" algn="ctr">
                      <a:solidFill>
                        <a:srgbClr val="7B7B7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DECON</a:t>
                      </a:r>
                    </a:p>
                  </a:txBody>
                  <a:tcPr marL="5268" marR="5268" marT="5268" marB="0" vert="vert27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45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Porcentaje de encuestas efectivas criticadas  planificadas  (EFECTIVAS/PLANIFICADAS)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AC. CAMPO  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Zonal AC. CAMPO: </a:t>
                      </a: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Este indicador no es controlable por el operativo de campo.   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Zonal AC. CAMPO</a:t>
                      </a: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: Este indicador no es controlable por el operativo de campo, las empresas no efectivas tienen el respaldo respectivo.</a:t>
                      </a:r>
                    </a:p>
                  </a:txBody>
                  <a:tcPr marL="5268" marR="5268" marT="5268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60918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52905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1" y="4012119"/>
            <a:ext cx="6353174" cy="1063557"/>
          </a:xfrm>
        </p:spPr>
        <p:txBody>
          <a:bodyPr>
            <a:noAutofit/>
          </a:bodyPr>
          <a:lstStyle/>
          <a:p>
            <a:r>
              <a:rPr lang="es-ES_tradnl" sz="3600" dirty="0" smtClean="0"/>
              <a:t>Problemas detectados</a:t>
            </a:r>
            <a:endParaRPr lang="es-ES_tradnl" sz="3600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texto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s-EC" dirty="0"/>
              <a:t>ENESEM- 2019</a:t>
            </a:r>
          </a:p>
        </p:txBody>
      </p:sp>
    </p:spTree>
    <p:extLst>
      <p:ext uri="{BB962C8B-B14F-4D97-AF65-F5344CB8AC3E}">
        <p14:creationId xmlns:p14="http://schemas.microsoft.com/office/powerpoint/2010/main" val="272680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exto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423695" y="519738"/>
            <a:ext cx="8570266" cy="41411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3200" b="1" dirty="0">
                <a:solidFill>
                  <a:srgbClr val="2D4B88"/>
                </a:solidFill>
              </a:rPr>
              <a:t>Problemas detectados</a:t>
            </a: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724512"/>
              </p:ext>
            </p:extLst>
          </p:nvPr>
        </p:nvGraphicFramePr>
        <p:xfrm>
          <a:off x="1185863" y="1379538"/>
          <a:ext cx="9902825" cy="459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210" name="Hoja de cálculo" r:id="rId3" imgW="11544300" imgH="5353012" progId="Excel.Sheet.12">
                  <p:link updateAutomatic="1"/>
                </p:oleObj>
              </mc:Choice>
              <mc:Fallback>
                <p:oleObj name="Hoja de cálculo" r:id="rId3" imgW="11544300" imgH="5353012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85863" y="1379538"/>
                        <a:ext cx="9902825" cy="4591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722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exto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423695" y="519738"/>
            <a:ext cx="8570266" cy="41411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sz="3200" b="1" dirty="0">
              <a:solidFill>
                <a:srgbClr val="2D4B88"/>
              </a:solidFill>
            </a:endParaRPr>
          </a:p>
        </p:txBody>
      </p:sp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9267472"/>
              </p:ext>
            </p:extLst>
          </p:nvPr>
        </p:nvGraphicFramePr>
        <p:xfrm>
          <a:off x="1366838" y="1089025"/>
          <a:ext cx="9532390" cy="5205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86" name="Hoja de cálculo" r:id="rId3" imgW="11544300" imgH="6676949" progId="Excel.Sheet.12">
                  <p:link updateAutomatic="1"/>
                </p:oleObj>
              </mc:Choice>
              <mc:Fallback>
                <p:oleObj name="Hoja de cálculo" r:id="rId3" imgW="11544300" imgH="6676949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66838" y="1089025"/>
                        <a:ext cx="9532390" cy="5205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6570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_tradnl" dirty="0"/>
              <a:t>APLICATIVO WEB</a:t>
            </a:r>
            <a:br>
              <a:rPr lang="es-ES_tradnl" dirty="0"/>
            </a:br>
            <a:r>
              <a:rPr lang="es-ES_tradnl" sz="1000" dirty="0"/>
              <a:t> </a:t>
            </a:r>
            <a:r>
              <a:rPr lang="es-ES_tradnl" dirty="0"/>
              <a:t/>
            </a:r>
            <a:br>
              <a:rPr lang="es-ES_tradnl" dirty="0"/>
            </a:br>
            <a:r>
              <a:rPr lang="es-ES_tradnl" sz="2400" dirty="0" smtClean="0"/>
              <a:t>Corte 24 de diciembre</a:t>
            </a:r>
            <a:endParaRPr lang="es-ES_tradnl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texto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s-ES_tradnl" dirty="0"/>
              <a:t>ENESEM 2019</a:t>
            </a:r>
          </a:p>
        </p:txBody>
      </p:sp>
    </p:spTree>
    <p:extLst>
      <p:ext uri="{BB962C8B-B14F-4D97-AF65-F5344CB8AC3E}">
        <p14:creationId xmlns:p14="http://schemas.microsoft.com/office/powerpoint/2010/main" val="321102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/>
              <a:t>Funcionamiento Aplicativo web 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12"/>
          </p:nvPr>
        </p:nvSpPr>
        <p:spPr>
          <a:xfrm>
            <a:off x="435125" y="959794"/>
            <a:ext cx="5234155" cy="288305"/>
          </a:xfrm>
        </p:spPr>
        <p:txBody>
          <a:bodyPr>
            <a:normAutofit fontScale="85000" lnSpcReduction="20000"/>
          </a:bodyPr>
          <a:lstStyle/>
          <a:p>
            <a:pPr>
              <a:spcBef>
                <a:spcPct val="0"/>
              </a:spcBef>
            </a:pPr>
            <a:r>
              <a:rPr lang="es-EC" sz="2000" b="1" dirty="0"/>
              <a:t>Comparativo histórico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658568" y="5669073"/>
            <a:ext cx="10389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200" b="1" dirty="0"/>
              <a:t>Nota:</a:t>
            </a:r>
            <a:r>
              <a:rPr lang="es-EC" sz="1200" dirty="0"/>
              <a:t> Al hablar de errores, se refiere a problemas especialmente textuales en mensajes de validación o fallas de programación en las cuales saltan validaciones que no deben.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327099" y="6210541"/>
            <a:ext cx="615371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b="1" dirty="0"/>
              <a:t>*</a:t>
            </a:r>
            <a:r>
              <a:rPr lang="es-EC" sz="1200" dirty="0"/>
              <a:t> </a:t>
            </a:r>
            <a:r>
              <a:rPr lang="es-EC" sz="1100" i="1" dirty="0"/>
              <a:t>La información presentada en los gráficos corresponde a errores acumulados tanto del link de crítica como del informante.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AE669DC8-CB01-4072-8A5E-E39D1ED2F5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439" y="1733313"/>
            <a:ext cx="11803122" cy="3391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39882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6"/>
          <p:cNvSpPr>
            <a:spLocks noChangeArrowheads="1"/>
          </p:cNvSpPr>
          <p:nvPr/>
        </p:nvSpPr>
        <p:spPr bwMode="auto">
          <a:xfrm>
            <a:off x="3561956" y="3001677"/>
            <a:ext cx="24577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EC" altLang="es-EC" sz="1600" dirty="0">
                <a:latin typeface="Arial" pitchFamily="34" charset="0"/>
                <a:cs typeface="Arial" pitchFamily="34" charset="0"/>
              </a:rPr>
              <a:t/>
            </a:r>
            <a:br>
              <a:rPr lang="es-EC" altLang="es-EC" sz="1600" dirty="0">
                <a:latin typeface="Arial" pitchFamily="34" charset="0"/>
                <a:cs typeface="Arial" pitchFamily="34" charset="0"/>
              </a:rPr>
            </a:br>
            <a:endParaRPr lang="es-EC" altLang="es-EC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473853" y="569990"/>
            <a:ext cx="470032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600" b="1" dirty="0">
                <a:solidFill>
                  <a:srgbClr val="2D4B88"/>
                </a:solidFill>
                <a:ea typeface="+mj-ea"/>
                <a:cs typeface="+mj-cs"/>
              </a:rPr>
              <a:t>Aplicativo Web (INFOCAPT)</a:t>
            </a:r>
            <a:endParaRPr lang="es-EC" dirty="0"/>
          </a:p>
        </p:txBody>
      </p:sp>
      <p:graphicFrame>
        <p:nvGraphicFramePr>
          <p:cNvPr id="7" name="6 Diagrama"/>
          <p:cNvGraphicFramePr/>
          <p:nvPr>
            <p:extLst/>
          </p:nvPr>
        </p:nvGraphicFramePr>
        <p:xfrm>
          <a:off x="473853" y="1574832"/>
          <a:ext cx="11282718" cy="49447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Marcador de texto 4"/>
          <p:cNvSpPr>
            <a:spLocks noGrp="1"/>
          </p:cNvSpPr>
          <p:nvPr>
            <p:ph type="body" sz="quarter" idx="11"/>
          </p:nvPr>
        </p:nvSpPr>
        <p:spPr>
          <a:xfrm>
            <a:off x="6614809" y="6356485"/>
            <a:ext cx="4750127" cy="284984"/>
          </a:xfrm>
        </p:spPr>
        <p:txBody>
          <a:bodyPr/>
          <a:lstStyle/>
          <a:p>
            <a:r>
              <a:rPr lang="es-ES_tradnl" dirty="0"/>
              <a:t>ENESEM 2017</a:t>
            </a:r>
          </a:p>
        </p:txBody>
      </p:sp>
      <p:sp>
        <p:nvSpPr>
          <p:cNvPr id="8" name="7 Marcador de contenido"/>
          <p:cNvSpPr txBox="1">
            <a:spLocks/>
          </p:cNvSpPr>
          <p:nvPr/>
        </p:nvSpPr>
        <p:spPr>
          <a:xfrm>
            <a:off x="473853" y="1062433"/>
            <a:ext cx="8529807" cy="2883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C" sz="1800" b="1" dirty="0"/>
              <a:t>Corte al 25 de Diciembre del 2020</a:t>
            </a:r>
          </a:p>
        </p:txBody>
      </p:sp>
    </p:spTree>
    <p:extLst>
      <p:ext uri="{BB962C8B-B14F-4D97-AF65-F5344CB8AC3E}">
        <p14:creationId xmlns:p14="http://schemas.microsoft.com/office/powerpoint/2010/main" val="378499384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/>
              <a:t>Detalle de incidencias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10" name="7 Marcador de contenido"/>
          <p:cNvSpPr txBox="1">
            <a:spLocks/>
          </p:cNvSpPr>
          <p:nvPr/>
        </p:nvSpPr>
        <p:spPr>
          <a:xfrm>
            <a:off x="510762" y="979787"/>
            <a:ext cx="8529807" cy="2883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C" sz="1800" b="1" dirty="0"/>
              <a:t>Corte al 25 de Diciembre del 2020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341864" y="5308014"/>
            <a:ext cx="53389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C" sz="1200" dirty="0"/>
              <a:t>Hasta la semana 24 se registra un total de 31 errores acumulados.</a:t>
            </a:r>
          </a:p>
        </p:txBody>
      </p:sp>
      <p:sp>
        <p:nvSpPr>
          <p:cNvPr id="8" name="5 CuadroTexto">
            <a:extLst>
              <a:ext uri="{FF2B5EF4-FFF2-40B4-BE49-F238E27FC236}">
                <a16:creationId xmlns:a16="http://schemas.microsoft.com/office/drawing/2014/main" id="{D62CC97D-6348-41D8-ABD5-F89FE4616909}"/>
              </a:ext>
            </a:extLst>
          </p:cNvPr>
          <p:cNvSpPr txBox="1"/>
          <p:nvPr/>
        </p:nvSpPr>
        <p:spPr>
          <a:xfrm>
            <a:off x="6431241" y="5314640"/>
            <a:ext cx="53389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C" sz="1200" dirty="0"/>
              <a:t>Hasta la semana 24 se registró un total de 7 errores acumulados. 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69B4F4BF-9E88-4119-85E2-F489F8AD2B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254" y="1671392"/>
            <a:ext cx="11755491" cy="3515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66713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/>
              <a:t>Detalle de incidencias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1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EC" sz="1800" b="1" dirty="0"/>
              <a:t>Corte al 25 de Diciembre del 2020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1360171" y="4663440"/>
            <a:ext cx="93154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C" sz="1200" dirty="0"/>
              <a:t>En la semana 24 no se registró ningún inconveniente.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BCE06DD-0433-4B25-827A-4ED15DF6A2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65457"/>
            <a:ext cx="12192000" cy="1727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4567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_tradnl" dirty="0"/>
              <a:t>ADMINISTRATIVO FINANCIERO</a:t>
            </a:r>
            <a:br>
              <a:rPr lang="es-ES_tradnl" dirty="0"/>
            </a:br>
            <a:r>
              <a:rPr lang="es-ES_tradnl" sz="1000" dirty="0"/>
              <a:t> </a:t>
            </a:r>
            <a:r>
              <a:rPr lang="es-ES_tradnl" dirty="0"/>
              <a:t/>
            </a:r>
            <a:br>
              <a:rPr lang="es-ES_tradnl" dirty="0"/>
            </a:br>
            <a:r>
              <a:rPr lang="es-ES_tradnl" sz="2000" dirty="0"/>
              <a:t>Corte </a:t>
            </a:r>
            <a:r>
              <a:rPr lang="es-ES_tradnl" sz="2000" dirty="0" smtClean="0"/>
              <a:t>24 de </a:t>
            </a:r>
            <a:r>
              <a:rPr lang="es-ES_tradnl" sz="2000" dirty="0"/>
              <a:t>diciembre</a:t>
            </a:r>
            <a:endParaRPr lang="es-ES_tradnl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texto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s-ES_tradnl" dirty="0"/>
              <a:t>ENESEM 2019</a:t>
            </a:r>
          </a:p>
        </p:txBody>
      </p:sp>
    </p:spTree>
    <p:extLst>
      <p:ext uri="{BB962C8B-B14F-4D97-AF65-F5344CB8AC3E}">
        <p14:creationId xmlns:p14="http://schemas.microsoft.com/office/powerpoint/2010/main" val="321510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exto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13" name="12 Rectángulo"/>
          <p:cNvSpPr/>
          <p:nvPr/>
        </p:nvSpPr>
        <p:spPr>
          <a:xfrm>
            <a:off x="461311" y="218330"/>
            <a:ext cx="59683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2800" b="1" dirty="0">
                <a:solidFill>
                  <a:schemeClr val="accent5">
                    <a:lumMod val="75000"/>
                  </a:schemeClr>
                </a:solidFill>
              </a:rPr>
              <a:t>Indicadores de calidad Nacional</a:t>
            </a:r>
            <a:endParaRPr lang="es-EC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4" name="Rectángulo 14"/>
          <p:cNvSpPr/>
          <p:nvPr/>
        </p:nvSpPr>
        <p:spPr>
          <a:xfrm>
            <a:off x="704773" y="1284819"/>
            <a:ext cx="9718431" cy="35358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b="1" dirty="0"/>
              <a:t>Composición de las dimensiones de calidad por fase del Modelo de Producción Estadística </a:t>
            </a:r>
            <a:endParaRPr lang="es-ES" sz="1600" b="1" dirty="0"/>
          </a:p>
        </p:txBody>
      </p:sp>
      <p:graphicFrame>
        <p:nvGraphicFramePr>
          <p:cNvPr id="7" name="Objeto 6">
            <a:extLst>
              <a:ext uri="{FF2B5EF4-FFF2-40B4-BE49-F238E27FC236}">
                <a16:creationId xmlns:a16="http://schemas.microsoft.com/office/drawing/2014/main" id="{C16E1E78-3548-4044-B6EC-A202B36EB9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9617001"/>
              </p:ext>
            </p:extLst>
          </p:nvPr>
        </p:nvGraphicFramePr>
        <p:xfrm>
          <a:off x="816746" y="2404158"/>
          <a:ext cx="10151725" cy="27520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611" name="Worksheet" r:id="rId3" imgW="8717422" imgH="1821172" progId="Excel.Sheet.12">
                  <p:link updateAutomatic="1"/>
                </p:oleObj>
              </mc:Choice>
              <mc:Fallback>
                <p:oleObj name="Worksheet" r:id="rId3" imgW="8717422" imgH="1821172" progId="Excel.Sheet.12">
                  <p:link updateAutomatic="1"/>
                  <p:pic>
                    <p:nvPicPr>
                      <p:cNvPr id="4" name="Objeto 3">
                        <a:extLst>
                          <a:ext uri="{FF2B5EF4-FFF2-40B4-BE49-F238E27FC236}">
                            <a16:creationId xmlns:a16="http://schemas.microsoft.com/office/drawing/2014/main" id="{C16E1E78-3548-4044-B6EC-A202B36EB9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6746" y="2404158"/>
                        <a:ext cx="10151725" cy="27520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93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3695" y="511397"/>
            <a:ext cx="8570266" cy="414116"/>
          </a:xfrm>
        </p:spPr>
        <p:txBody>
          <a:bodyPr/>
          <a:lstStyle/>
          <a:p>
            <a:r>
              <a:rPr lang="es-EC" sz="2800" dirty="0"/>
              <a:t>Administrativo financiero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11"/>
          </p:nvPr>
        </p:nvSpPr>
        <p:spPr>
          <a:xfrm>
            <a:off x="6618897" y="6356486"/>
            <a:ext cx="4750127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graphicFrame>
        <p:nvGraphicFramePr>
          <p:cNvPr id="6" name="Objeto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8284417"/>
              </p:ext>
            </p:extLst>
          </p:nvPr>
        </p:nvGraphicFramePr>
        <p:xfrm>
          <a:off x="938213" y="1003300"/>
          <a:ext cx="9769475" cy="527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851" name="Hoja de cálculo" r:id="rId3" imgW="22469648" imgH="12696901" progId="Excel.Sheet.12">
                  <p:link updateAutomatic="1"/>
                </p:oleObj>
              </mc:Choice>
              <mc:Fallback>
                <p:oleObj name="Hoja de cálculo" r:id="rId3" imgW="22469648" imgH="12696901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8213" y="1003300"/>
                        <a:ext cx="9769475" cy="5275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3281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2800" dirty="0"/>
              <a:t>Indicadores de calidad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12"/>
          </p:nvPr>
        </p:nvSpPr>
        <p:spPr>
          <a:xfrm>
            <a:off x="423695" y="1103946"/>
            <a:ext cx="8570266" cy="288305"/>
          </a:xfrm>
        </p:spPr>
        <p:txBody>
          <a:bodyPr>
            <a:normAutofit fontScale="92500" lnSpcReduction="20000"/>
          </a:bodyPr>
          <a:lstStyle/>
          <a:p>
            <a:r>
              <a:rPr lang="es-ES_tradnl" b="1" dirty="0"/>
              <a:t>Generalidades: ENESEM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4787057" y="2135466"/>
            <a:ext cx="1908000" cy="374571"/>
          </a:xfrm>
          <a:prstGeom prst="roundRect">
            <a:avLst/>
          </a:prstGeom>
          <a:solidFill>
            <a:srgbClr val="FFF2CC"/>
          </a:solidFill>
          <a:ln>
            <a:solidFill>
              <a:srgbClr val="FFCC99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C" sz="1600" b="1" dirty="0"/>
              <a:t>Publicación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6907723" y="2135465"/>
            <a:ext cx="1908000" cy="374571"/>
          </a:xfrm>
          <a:prstGeom prst="roundRect">
            <a:avLst/>
          </a:prstGeom>
          <a:solidFill>
            <a:srgbClr val="FFF2CC"/>
          </a:solidFill>
          <a:ln>
            <a:solidFill>
              <a:srgbClr val="FFCC99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C" sz="1600" b="1" dirty="0"/>
              <a:t>Control interno</a:t>
            </a:r>
          </a:p>
        </p:txBody>
      </p:sp>
      <p:sp>
        <p:nvSpPr>
          <p:cNvPr id="16" name="CuadroTexto 8"/>
          <p:cNvSpPr txBox="1"/>
          <p:nvPr/>
        </p:nvSpPr>
        <p:spPr>
          <a:xfrm>
            <a:off x="246984" y="1759699"/>
            <a:ext cx="4281658" cy="720000"/>
          </a:xfrm>
          <a:prstGeom prst="roundRect">
            <a:avLst/>
          </a:prstGeom>
          <a:solidFill>
            <a:srgbClr val="FFF2CC"/>
          </a:solidFill>
          <a:ln>
            <a:solidFill>
              <a:srgbClr val="FFCC99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es-EC" sz="900" b="1" dirty="0"/>
          </a:p>
          <a:p>
            <a:pPr algn="ctr"/>
            <a:r>
              <a:rPr lang="es-EC" sz="1600" b="1" dirty="0"/>
              <a:t>Dimensiones de calidad</a:t>
            </a:r>
          </a:p>
          <a:p>
            <a:pPr algn="ctr"/>
            <a:endParaRPr lang="es-ES" sz="1050" b="1" dirty="0"/>
          </a:p>
        </p:txBody>
      </p:sp>
      <p:sp>
        <p:nvSpPr>
          <p:cNvPr id="41" name="Rectángulo 14"/>
          <p:cNvSpPr/>
          <p:nvPr/>
        </p:nvSpPr>
        <p:spPr>
          <a:xfrm>
            <a:off x="6857337" y="4555271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sz="1600" dirty="0"/>
          </a:p>
          <a:p>
            <a:pPr algn="ctr"/>
            <a:r>
              <a:rPr lang="es-ES" sz="1600" dirty="0"/>
              <a:t>19</a:t>
            </a:r>
          </a:p>
          <a:p>
            <a:pPr algn="ctr"/>
            <a:endParaRPr lang="es-ES" sz="1600" dirty="0"/>
          </a:p>
        </p:txBody>
      </p:sp>
      <p:sp>
        <p:nvSpPr>
          <p:cNvPr id="52" name="Rectángulo 13"/>
          <p:cNvSpPr/>
          <p:nvPr/>
        </p:nvSpPr>
        <p:spPr>
          <a:xfrm>
            <a:off x="4787058" y="4497984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-</a:t>
            </a:r>
          </a:p>
        </p:txBody>
      </p:sp>
      <p:sp>
        <p:nvSpPr>
          <p:cNvPr id="53" name="Rectángulo 14"/>
          <p:cNvSpPr/>
          <p:nvPr/>
        </p:nvSpPr>
        <p:spPr>
          <a:xfrm>
            <a:off x="4787059" y="4990209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-</a:t>
            </a:r>
          </a:p>
        </p:txBody>
      </p:sp>
      <p:sp>
        <p:nvSpPr>
          <p:cNvPr id="55" name="54 CuadroTexto"/>
          <p:cNvSpPr txBox="1"/>
          <p:nvPr/>
        </p:nvSpPr>
        <p:spPr>
          <a:xfrm>
            <a:off x="4787058" y="1741544"/>
            <a:ext cx="4028666" cy="360000"/>
          </a:xfrm>
          <a:prstGeom prst="roundRect">
            <a:avLst/>
          </a:prstGeom>
          <a:solidFill>
            <a:srgbClr val="FFF2CC"/>
          </a:solidFill>
          <a:ln>
            <a:solidFill>
              <a:srgbClr val="FFCC99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C" sz="1600" b="1" dirty="0"/>
              <a:t>Número de indicadores</a:t>
            </a:r>
          </a:p>
        </p:txBody>
      </p:sp>
      <p:sp>
        <p:nvSpPr>
          <p:cNvPr id="56" name="Rectángulo 9"/>
          <p:cNvSpPr/>
          <p:nvPr/>
        </p:nvSpPr>
        <p:spPr>
          <a:xfrm>
            <a:off x="266035" y="5032877"/>
            <a:ext cx="4281658" cy="396000"/>
          </a:xfrm>
          <a:prstGeom prst="round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Total</a:t>
            </a:r>
          </a:p>
        </p:txBody>
      </p:sp>
      <p:sp>
        <p:nvSpPr>
          <p:cNvPr id="57" name="Rectángulo 14"/>
          <p:cNvSpPr/>
          <p:nvPr/>
        </p:nvSpPr>
        <p:spPr>
          <a:xfrm>
            <a:off x="6892149" y="5032877"/>
            <a:ext cx="1908000" cy="396000"/>
          </a:xfrm>
          <a:prstGeom prst="round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63</a:t>
            </a:r>
          </a:p>
        </p:txBody>
      </p:sp>
      <p:sp>
        <p:nvSpPr>
          <p:cNvPr id="58" name="Rectángulo 14"/>
          <p:cNvSpPr/>
          <p:nvPr/>
        </p:nvSpPr>
        <p:spPr>
          <a:xfrm>
            <a:off x="4787057" y="4993407"/>
            <a:ext cx="1908000" cy="396000"/>
          </a:xfrm>
          <a:prstGeom prst="round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2</a:t>
            </a:r>
          </a:p>
        </p:txBody>
      </p:sp>
      <p:cxnSp>
        <p:nvCxnSpPr>
          <p:cNvPr id="60" name="59 Conector recto"/>
          <p:cNvCxnSpPr/>
          <p:nvPr/>
        </p:nvCxnSpPr>
        <p:spPr>
          <a:xfrm>
            <a:off x="8962429" y="1741544"/>
            <a:ext cx="0" cy="4119242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CuadroTexto 8"/>
          <p:cNvSpPr txBox="1"/>
          <p:nvPr/>
        </p:nvSpPr>
        <p:spPr>
          <a:xfrm>
            <a:off x="9128234" y="1759699"/>
            <a:ext cx="2805305" cy="706576"/>
          </a:xfrm>
          <a:prstGeom prst="roundRect">
            <a:avLst/>
          </a:prstGeom>
          <a:solidFill>
            <a:srgbClr val="FFF2CC"/>
          </a:solidFill>
          <a:ln>
            <a:solidFill>
              <a:srgbClr val="FFCC99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es-EC" sz="900" b="1" dirty="0"/>
          </a:p>
          <a:p>
            <a:pPr algn="ctr"/>
            <a:r>
              <a:rPr lang="es-EC" sz="1600" b="1" dirty="0"/>
              <a:t>Indicadores por fuente</a:t>
            </a:r>
          </a:p>
          <a:p>
            <a:pPr algn="ctr"/>
            <a:endParaRPr lang="es-ES" sz="1050" b="1" dirty="0"/>
          </a:p>
        </p:txBody>
      </p:sp>
      <p:sp>
        <p:nvSpPr>
          <p:cNvPr id="63" name="Rectángulo 9"/>
          <p:cNvSpPr/>
          <p:nvPr/>
        </p:nvSpPr>
        <p:spPr>
          <a:xfrm>
            <a:off x="11233326" y="3055691"/>
            <a:ext cx="700213" cy="484198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19</a:t>
            </a:r>
          </a:p>
        </p:txBody>
      </p:sp>
      <p:sp>
        <p:nvSpPr>
          <p:cNvPr id="64" name="Rectángulo 9"/>
          <p:cNvSpPr/>
          <p:nvPr/>
        </p:nvSpPr>
        <p:spPr>
          <a:xfrm>
            <a:off x="11233328" y="2584080"/>
            <a:ext cx="700211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46</a:t>
            </a:r>
          </a:p>
        </p:txBody>
      </p:sp>
      <p:sp>
        <p:nvSpPr>
          <p:cNvPr id="65" name="Rectángulo 9"/>
          <p:cNvSpPr/>
          <p:nvPr/>
        </p:nvSpPr>
        <p:spPr>
          <a:xfrm>
            <a:off x="9128234" y="3055691"/>
            <a:ext cx="1908000" cy="484198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Coordinaciones Zonales</a:t>
            </a:r>
          </a:p>
        </p:txBody>
      </p:sp>
      <p:sp>
        <p:nvSpPr>
          <p:cNvPr id="66" name="Rectángulo 9"/>
          <p:cNvSpPr/>
          <p:nvPr/>
        </p:nvSpPr>
        <p:spPr>
          <a:xfrm>
            <a:off x="9128236" y="2584080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Planta Central</a:t>
            </a:r>
          </a:p>
        </p:txBody>
      </p:sp>
      <p:sp>
        <p:nvSpPr>
          <p:cNvPr id="67" name="Rectángulo 9"/>
          <p:cNvSpPr/>
          <p:nvPr/>
        </p:nvSpPr>
        <p:spPr>
          <a:xfrm>
            <a:off x="11233326" y="3628988"/>
            <a:ext cx="700213" cy="396000"/>
          </a:xfrm>
          <a:prstGeom prst="round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65</a:t>
            </a:r>
          </a:p>
        </p:txBody>
      </p:sp>
      <p:sp>
        <p:nvSpPr>
          <p:cNvPr id="68" name="Rectángulo 9"/>
          <p:cNvSpPr/>
          <p:nvPr/>
        </p:nvSpPr>
        <p:spPr>
          <a:xfrm>
            <a:off x="9128234" y="3628988"/>
            <a:ext cx="1908000" cy="396000"/>
          </a:xfrm>
          <a:prstGeom prst="round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Total</a:t>
            </a:r>
          </a:p>
        </p:txBody>
      </p:sp>
      <p:sp>
        <p:nvSpPr>
          <p:cNvPr id="7" name="6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3" name="6 Marcador de texto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44" name="Rectángulo 11"/>
          <p:cNvSpPr/>
          <p:nvPr/>
        </p:nvSpPr>
        <p:spPr>
          <a:xfrm>
            <a:off x="266035" y="3085898"/>
            <a:ext cx="4281658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Precisión y confiabilidad</a:t>
            </a:r>
            <a:endParaRPr lang="es-ES" sz="1600" dirty="0"/>
          </a:p>
        </p:txBody>
      </p:sp>
      <p:sp>
        <p:nvSpPr>
          <p:cNvPr id="45" name="Rectángulo 12"/>
          <p:cNvSpPr/>
          <p:nvPr/>
        </p:nvSpPr>
        <p:spPr>
          <a:xfrm>
            <a:off x="266035" y="2608016"/>
            <a:ext cx="4281658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Oportunidad y puntualidad</a:t>
            </a:r>
            <a:endParaRPr lang="es-ES" sz="1600" dirty="0"/>
          </a:p>
        </p:txBody>
      </p:sp>
      <p:sp>
        <p:nvSpPr>
          <p:cNvPr id="46" name="Rectángulo 13"/>
          <p:cNvSpPr/>
          <p:nvPr/>
        </p:nvSpPr>
        <p:spPr>
          <a:xfrm>
            <a:off x="266035" y="3568748"/>
            <a:ext cx="4281658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Coherencia y comparabilidad</a:t>
            </a:r>
            <a:endParaRPr lang="es-ES" sz="1600" dirty="0"/>
          </a:p>
        </p:txBody>
      </p:sp>
      <p:sp>
        <p:nvSpPr>
          <p:cNvPr id="47" name="Rectángulo 14"/>
          <p:cNvSpPr/>
          <p:nvPr/>
        </p:nvSpPr>
        <p:spPr>
          <a:xfrm>
            <a:off x="266035" y="4049490"/>
            <a:ext cx="4281658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Accesibilidad y claridad</a:t>
            </a:r>
            <a:endParaRPr lang="es-ES" sz="1600" dirty="0"/>
          </a:p>
        </p:txBody>
      </p:sp>
      <p:sp>
        <p:nvSpPr>
          <p:cNvPr id="48" name="Rectángulo 9"/>
          <p:cNvSpPr/>
          <p:nvPr/>
        </p:nvSpPr>
        <p:spPr>
          <a:xfrm>
            <a:off x="246983" y="4541715"/>
            <a:ext cx="4281658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Procedimientos estadísticos adecuados</a:t>
            </a:r>
          </a:p>
        </p:txBody>
      </p:sp>
      <p:sp>
        <p:nvSpPr>
          <p:cNvPr id="59" name="Rectángulo 9"/>
          <p:cNvSpPr/>
          <p:nvPr/>
        </p:nvSpPr>
        <p:spPr>
          <a:xfrm>
            <a:off x="6892149" y="2622963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27</a:t>
            </a:r>
          </a:p>
        </p:txBody>
      </p:sp>
      <p:sp>
        <p:nvSpPr>
          <p:cNvPr id="61" name="Rectángulo 11"/>
          <p:cNvSpPr/>
          <p:nvPr/>
        </p:nvSpPr>
        <p:spPr>
          <a:xfrm>
            <a:off x="6892151" y="3107161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13</a:t>
            </a:r>
          </a:p>
        </p:txBody>
      </p:sp>
      <p:sp>
        <p:nvSpPr>
          <p:cNvPr id="69" name="Rectángulo 12"/>
          <p:cNvSpPr/>
          <p:nvPr/>
        </p:nvSpPr>
        <p:spPr>
          <a:xfrm>
            <a:off x="6892151" y="3584514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1</a:t>
            </a:r>
          </a:p>
        </p:txBody>
      </p:sp>
      <p:sp>
        <p:nvSpPr>
          <p:cNvPr id="70" name="Rectángulo 13"/>
          <p:cNvSpPr/>
          <p:nvPr/>
        </p:nvSpPr>
        <p:spPr>
          <a:xfrm>
            <a:off x="6892150" y="4065256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3</a:t>
            </a:r>
          </a:p>
        </p:txBody>
      </p:sp>
      <p:sp>
        <p:nvSpPr>
          <p:cNvPr id="71" name="Rectángulo 9"/>
          <p:cNvSpPr/>
          <p:nvPr/>
        </p:nvSpPr>
        <p:spPr>
          <a:xfrm>
            <a:off x="4787057" y="2622963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2</a:t>
            </a:r>
          </a:p>
        </p:txBody>
      </p:sp>
      <p:sp>
        <p:nvSpPr>
          <p:cNvPr id="72" name="Rectángulo 11"/>
          <p:cNvSpPr/>
          <p:nvPr/>
        </p:nvSpPr>
        <p:spPr>
          <a:xfrm>
            <a:off x="4787059" y="3093513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-</a:t>
            </a:r>
          </a:p>
        </p:txBody>
      </p:sp>
      <p:sp>
        <p:nvSpPr>
          <p:cNvPr id="73" name="Rectángulo 12"/>
          <p:cNvSpPr/>
          <p:nvPr/>
        </p:nvSpPr>
        <p:spPr>
          <a:xfrm>
            <a:off x="4787059" y="3584514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-</a:t>
            </a:r>
          </a:p>
        </p:txBody>
      </p:sp>
      <p:sp>
        <p:nvSpPr>
          <p:cNvPr id="74" name="Rectángulo 13"/>
          <p:cNvSpPr/>
          <p:nvPr/>
        </p:nvSpPr>
        <p:spPr>
          <a:xfrm>
            <a:off x="4787058" y="4065256"/>
            <a:ext cx="1908000" cy="396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106431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2800" dirty="0"/>
              <a:t>Cronograma de la operación estadística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1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ES_tradnl" b="1" dirty="0"/>
              <a:t>ENESEM 2019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4787057" y="1249641"/>
            <a:ext cx="1908000" cy="646986"/>
          </a:xfrm>
          <a:prstGeom prst="roundRect">
            <a:avLst/>
          </a:prstGeom>
          <a:solidFill>
            <a:srgbClr val="FFF2CC"/>
          </a:solidFill>
          <a:ln>
            <a:solidFill>
              <a:srgbClr val="FFCC99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C" sz="1600" b="1" dirty="0"/>
              <a:t>Fecha planificada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6907723" y="1249640"/>
            <a:ext cx="1908000" cy="646986"/>
          </a:xfrm>
          <a:prstGeom prst="roundRect">
            <a:avLst/>
          </a:prstGeom>
          <a:solidFill>
            <a:srgbClr val="FFF2CC"/>
          </a:solidFill>
          <a:ln>
            <a:solidFill>
              <a:srgbClr val="FFCC99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C" sz="1600" b="1" dirty="0"/>
              <a:t>Fecha ejecutada</a:t>
            </a:r>
          </a:p>
        </p:txBody>
      </p:sp>
      <p:sp>
        <p:nvSpPr>
          <p:cNvPr id="41" name="Rectángulo 14"/>
          <p:cNvSpPr/>
          <p:nvPr/>
        </p:nvSpPr>
        <p:spPr>
          <a:xfrm>
            <a:off x="6907719" y="2009776"/>
            <a:ext cx="1908000" cy="50024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31/12/2019</a:t>
            </a:r>
          </a:p>
        </p:txBody>
      </p:sp>
      <p:sp>
        <p:nvSpPr>
          <p:cNvPr id="52" name="Rectángulo 13"/>
          <p:cNvSpPr/>
          <p:nvPr/>
        </p:nvSpPr>
        <p:spPr>
          <a:xfrm>
            <a:off x="4787054" y="2009776"/>
            <a:ext cx="1908000" cy="481053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27/11/2019</a:t>
            </a:r>
          </a:p>
        </p:txBody>
      </p:sp>
      <p:sp>
        <p:nvSpPr>
          <p:cNvPr id="53" name="Rectángulo 14"/>
          <p:cNvSpPr/>
          <p:nvPr/>
        </p:nvSpPr>
        <p:spPr>
          <a:xfrm>
            <a:off x="4787055" y="2653728"/>
            <a:ext cx="1908000" cy="58477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15/06/2020</a:t>
            </a:r>
          </a:p>
        </p:txBody>
      </p:sp>
      <p:cxnSp>
        <p:nvCxnSpPr>
          <p:cNvPr id="60" name="59 Conector recto"/>
          <p:cNvCxnSpPr>
            <a:endCxn id="43" idx="0"/>
          </p:cNvCxnSpPr>
          <p:nvPr/>
        </p:nvCxnSpPr>
        <p:spPr>
          <a:xfrm>
            <a:off x="8962429" y="1257946"/>
            <a:ext cx="27444" cy="5098539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Marcador de text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3" name="6 Marcador de texto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C" dirty="0"/>
              <a:t>ENESEM- 2019</a:t>
            </a:r>
          </a:p>
        </p:txBody>
      </p:sp>
      <p:sp>
        <p:nvSpPr>
          <p:cNvPr id="38" name="7 CuadroTexto"/>
          <p:cNvSpPr txBox="1"/>
          <p:nvPr/>
        </p:nvSpPr>
        <p:spPr>
          <a:xfrm>
            <a:off x="704851" y="1257946"/>
            <a:ext cx="3869539" cy="646986"/>
          </a:xfrm>
          <a:prstGeom prst="roundRect">
            <a:avLst/>
          </a:prstGeom>
          <a:solidFill>
            <a:srgbClr val="FFF2CC"/>
          </a:solidFill>
          <a:ln>
            <a:solidFill>
              <a:srgbClr val="FFCC99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C" sz="1600" b="1" dirty="0"/>
              <a:t>Publicación</a:t>
            </a:r>
          </a:p>
          <a:p>
            <a:pPr algn="ctr"/>
            <a:endParaRPr lang="es-EC" sz="1600" b="1" dirty="0"/>
          </a:p>
        </p:txBody>
      </p:sp>
      <p:sp>
        <p:nvSpPr>
          <p:cNvPr id="39" name="Rectángulo 13"/>
          <p:cNvSpPr/>
          <p:nvPr/>
        </p:nvSpPr>
        <p:spPr>
          <a:xfrm>
            <a:off x="704847" y="2009776"/>
            <a:ext cx="3869540" cy="50024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EC" sz="1400" dirty="0"/>
              <a:t>Puntualidad en la aprobación del plan de dirección de proyecto.</a:t>
            </a:r>
            <a:endParaRPr lang="es-ES" sz="1400" dirty="0"/>
          </a:p>
        </p:txBody>
      </p:sp>
      <p:sp>
        <p:nvSpPr>
          <p:cNvPr id="40" name="Rectángulo 14"/>
          <p:cNvSpPr/>
          <p:nvPr/>
        </p:nvSpPr>
        <p:spPr>
          <a:xfrm>
            <a:off x="704845" y="2662033"/>
            <a:ext cx="3869542" cy="576467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EC" sz="1400" dirty="0"/>
              <a:t>Puntualidad en la aprobación del formulario desde DIREJ.</a:t>
            </a:r>
            <a:endParaRPr lang="es-ES" sz="1400" dirty="0"/>
          </a:p>
        </p:txBody>
      </p:sp>
      <p:sp>
        <p:nvSpPr>
          <p:cNvPr id="35" name="34 CuadroTexto"/>
          <p:cNvSpPr txBox="1"/>
          <p:nvPr/>
        </p:nvSpPr>
        <p:spPr>
          <a:xfrm>
            <a:off x="9109133" y="1257946"/>
            <a:ext cx="1179579" cy="646986"/>
          </a:xfrm>
          <a:prstGeom prst="roundRect">
            <a:avLst/>
          </a:prstGeom>
          <a:solidFill>
            <a:srgbClr val="FFF2CC"/>
          </a:solidFill>
          <a:ln>
            <a:solidFill>
              <a:srgbClr val="FFCC99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C" sz="1600" b="1" dirty="0"/>
              <a:t>Retraso</a:t>
            </a:r>
          </a:p>
          <a:p>
            <a:pPr algn="ctr"/>
            <a:endParaRPr lang="es-EC" sz="1600" b="1" dirty="0"/>
          </a:p>
        </p:txBody>
      </p:sp>
      <p:sp>
        <p:nvSpPr>
          <p:cNvPr id="32" name="Rectángulo 9"/>
          <p:cNvSpPr/>
          <p:nvPr/>
        </p:nvSpPr>
        <p:spPr>
          <a:xfrm>
            <a:off x="9109129" y="2009776"/>
            <a:ext cx="949265" cy="481053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0 días</a:t>
            </a:r>
          </a:p>
        </p:txBody>
      </p:sp>
      <p:sp>
        <p:nvSpPr>
          <p:cNvPr id="33" name="Rectángulo 14"/>
          <p:cNvSpPr/>
          <p:nvPr/>
        </p:nvSpPr>
        <p:spPr>
          <a:xfrm>
            <a:off x="6907719" y="2662033"/>
            <a:ext cx="1908000" cy="576465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15/06/2020</a:t>
            </a:r>
          </a:p>
        </p:txBody>
      </p:sp>
      <p:sp>
        <p:nvSpPr>
          <p:cNvPr id="34" name="Rectángulo 9"/>
          <p:cNvSpPr/>
          <p:nvPr/>
        </p:nvSpPr>
        <p:spPr>
          <a:xfrm>
            <a:off x="9109127" y="2646494"/>
            <a:ext cx="949267" cy="592004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0 días</a:t>
            </a:r>
          </a:p>
        </p:txBody>
      </p:sp>
      <p:sp>
        <p:nvSpPr>
          <p:cNvPr id="36" name="Rectángulo 14"/>
          <p:cNvSpPr/>
          <p:nvPr/>
        </p:nvSpPr>
        <p:spPr>
          <a:xfrm>
            <a:off x="704847" y="3353308"/>
            <a:ext cx="3869542" cy="647192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EC" sz="1400" dirty="0"/>
              <a:t>Puntualidad en la aprobación de la malla de validación final.</a:t>
            </a:r>
            <a:endParaRPr lang="es-ES" sz="1400" dirty="0"/>
          </a:p>
        </p:txBody>
      </p:sp>
      <p:sp>
        <p:nvSpPr>
          <p:cNvPr id="42" name="Rectángulo 14"/>
          <p:cNvSpPr/>
          <p:nvPr/>
        </p:nvSpPr>
        <p:spPr>
          <a:xfrm>
            <a:off x="4787055" y="3440253"/>
            <a:ext cx="1908000" cy="560245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30/03/2020</a:t>
            </a:r>
          </a:p>
        </p:txBody>
      </p:sp>
      <p:sp>
        <p:nvSpPr>
          <p:cNvPr id="45" name="Rectángulo 14"/>
          <p:cNvSpPr/>
          <p:nvPr/>
        </p:nvSpPr>
        <p:spPr>
          <a:xfrm>
            <a:off x="6907719" y="3419627"/>
            <a:ext cx="1908000" cy="580872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30/03/2020</a:t>
            </a:r>
          </a:p>
        </p:txBody>
      </p:sp>
      <p:sp>
        <p:nvSpPr>
          <p:cNvPr id="46" name="Rectángulo 9"/>
          <p:cNvSpPr/>
          <p:nvPr/>
        </p:nvSpPr>
        <p:spPr>
          <a:xfrm>
            <a:off x="9109129" y="3419626"/>
            <a:ext cx="949265" cy="580873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0 días</a:t>
            </a:r>
          </a:p>
        </p:txBody>
      </p:sp>
      <p:sp>
        <p:nvSpPr>
          <p:cNvPr id="47" name="Rectángulo 14"/>
          <p:cNvSpPr/>
          <p:nvPr/>
        </p:nvSpPr>
        <p:spPr>
          <a:xfrm>
            <a:off x="704841" y="4164960"/>
            <a:ext cx="3869546" cy="6937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EC" sz="1400" dirty="0"/>
              <a:t>Puntualidad en la aprobación de manuales, y material, levantamiento en campo.</a:t>
            </a:r>
            <a:endParaRPr lang="es-ES" sz="1400" dirty="0"/>
          </a:p>
        </p:txBody>
      </p:sp>
      <p:sp>
        <p:nvSpPr>
          <p:cNvPr id="48" name="Rectángulo 14"/>
          <p:cNvSpPr/>
          <p:nvPr/>
        </p:nvSpPr>
        <p:spPr>
          <a:xfrm>
            <a:off x="4787055" y="4164960"/>
            <a:ext cx="1908000" cy="6937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24/06/2020</a:t>
            </a:r>
          </a:p>
        </p:txBody>
      </p:sp>
      <p:sp>
        <p:nvSpPr>
          <p:cNvPr id="56" name="Rectángulo 9"/>
          <p:cNvSpPr/>
          <p:nvPr/>
        </p:nvSpPr>
        <p:spPr>
          <a:xfrm>
            <a:off x="9109139" y="4164960"/>
            <a:ext cx="949265" cy="6937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0 días</a:t>
            </a:r>
          </a:p>
        </p:txBody>
      </p:sp>
      <p:sp>
        <p:nvSpPr>
          <p:cNvPr id="57" name="Rectángulo 9"/>
          <p:cNvSpPr/>
          <p:nvPr/>
        </p:nvSpPr>
        <p:spPr>
          <a:xfrm>
            <a:off x="9109137" y="5753099"/>
            <a:ext cx="949267" cy="55245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0 días</a:t>
            </a:r>
          </a:p>
        </p:txBody>
      </p:sp>
      <p:sp>
        <p:nvSpPr>
          <p:cNvPr id="58" name="Rectángulo 9"/>
          <p:cNvSpPr/>
          <p:nvPr/>
        </p:nvSpPr>
        <p:spPr>
          <a:xfrm>
            <a:off x="9109137" y="5051992"/>
            <a:ext cx="949265" cy="508926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0 días</a:t>
            </a:r>
          </a:p>
        </p:txBody>
      </p:sp>
      <p:sp>
        <p:nvSpPr>
          <p:cNvPr id="68" name="Rectángulo 9"/>
          <p:cNvSpPr/>
          <p:nvPr/>
        </p:nvSpPr>
        <p:spPr>
          <a:xfrm>
            <a:off x="4787059" y="5051992"/>
            <a:ext cx="1908000" cy="508926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sz="1600" dirty="0"/>
          </a:p>
          <a:p>
            <a:pPr algn="ctr"/>
            <a:r>
              <a:rPr lang="es-ES" sz="1600" dirty="0"/>
              <a:t>13/07/2020</a:t>
            </a:r>
          </a:p>
          <a:p>
            <a:pPr algn="ctr"/>
            <a:endParaRPr lang="es-EC" sz="1600" dirty="0"/>
          </a:p>
        </p:txBody>
      </p:sp>
      <p:sp>
        <p:nvSpPr>
          <p:cNvPr id="78" name="Rectángulo 9"/>
          <p:cNvSpPr/>
          <p:nvPr/>
        </p:nvSpPr>
        <p:spPr>
          <a:xfrm>
            <a:off x="704852" y="5051992"/>
            <a:ext cx="3869539" cy="508926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EC" sz="1400" dirty="0"/>
              <a:t>Inicio del levantamiento de campo.</a:t>
            </a:r>
          </a:p>
        </p:txBody>
      </p:sp>
      <p:sp>
        <p:nvSpPr>
          <p:cNvPr id="79" name="Rectángulo 11"/>
          <p:cNvSpPr/>
          <p:nvPr/>
        </p:nvSpPr>
        <p:spPr>
          <a:xfrm>
            <a:off x="704851" y="5753100"/>
            <a:ext cx="3869542" cy="55245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ES" sz="1400" dirty="0"/>
              <a:t>Puesta en producción link del informante.</a:t>
            </a:r>
          </a:p>
        </p:txBody>
      </p:sp>
      <p:sp>
        <p:nvSpPr>
          <p:cNvPr id="44" name="Rectángulo 14"/>
          <p:cNvSpPr/>
          <p:nvPr/>
        </p:nvSpPr>
        <p:spPr>
          <a:xfrm>
            <a:off x="6920707" y="4152081"/>
            <a:ext cx="1908000" cy="6937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600" dirty="0"/>
              <a:t>24/06/2020</a:t>
            </a:r>
          </a:p>
        </p:txBody>
      </p:sp>
      <p:sp>
        <p:nvSpPr>
          <p:cNvPr id="49" name="Rectángulo 9"/>
          <p:cNvSpPr/>
          <p:nvPr/>
        </p:nvSpPr>
        <p:spPr>
          <a:xfrm>
            <a:off x="6892153" y="5062116"/>
            <a:ext cx="1908000" cy="508926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sz="1600" dirty="0"/>
          </a:p>
          <a:p>
            <a:pPr algn="ctr"/>
            <a:r>
              <a:rPr lang="es-ES" sz="1600" dirty="0"/>
              <a:t>13/07/2020</a:t>
            </a:r>
          </a:p>
          <a:p>
            <a:pPr algn="ctr"/>
            <a:endParaRPr lang="es-EC" sz="1600" dirty="0"/>
          </a:p>
        </p:txBody>
      </p:sp>
      <p:sp>
        <p:nvSpPr>
          <p:cNvPr id="50" name="Rectángulo 9"/>
          <p:cNvSpPr/>
          <p:nvPr/>
        </p:nvSpPr>
        <p:spPr>
          <a:xfrm>
            <a:off x="4784911" y="5732431"/>
            <a:ext cx="1908000" cy="508926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sz="1600" dirty="0"/>
          </a:p>
          <a:p>
            <a:pPr algn="ctr"/>
            <a:r>
              <a:rPr lang="es-ES" sz="1600" dirty="0"/>
              <a:t>06/07/2020</a:t>
            </a:r>
          </a:p>
          <a:p>
            <a:pPr algn="ctr"/>
            <a:endParaRPr lang="es-EC" sz="1600" dirty="0"/>
          </a:p>
        </p:txBody>
      </p:sp>
      <p:sp>
        <p:nvSpPr>
          <p:cNvPr id="51" name="Rectángulo 9"/>
          <p:cNvSpPr/>
          <p:nvPr/>
        </p:nvSpPr>
        <p:spPr>
          <a:xfrm>
            <a:off x="6907798" y="5768920"/>
            <a:ext cx="1908000" cy="508926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sz="1600" dirty="0"/>
          </a:p>
          <a:p>
            <a:pPr algn="ctr"/>
            <a:r>
              <a:rPr lang="es-ES" sz="1600" dirty="0"/>
              <a:t>06/07/2020</a:t>
            </a:r>
          </a:p>
          <a:p>
            <a:pPr algn="ctr"/>
            <a:endParaRPr lang="es-EC" sz="1600" dirty="0"/>
          </a:p>
        </p:txBody>
      </p:sp>
    </p:spTree>
    <p:extLst>
      <p:ext uri="{BB962C8B-B14F-4D97-AF65-F5344CB8AC3E}">
        <p14:creationId xmlns:p14="http://schemas.microsoft.com/office/powerpoint/2010/main" val="34287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6632B894-9A6F-4953-8848-45D1BC73A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/>
              <a:t>Resultados indicadores de calidad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657D466D-75D0-4223-82D7-6538449150E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D7B5556C-57A2-4FC7-A0CD-8E30C2568A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409C2823-7EEB-4DDB-9034-0D9AB863042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72189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22739" y="474845"/>
            <a:ext cx="8570266" cy="414116"/>
          </a:xfrm>
        </p:spPr>
        <p:txBody>
          <a:bodyPr/>
          <a:lstStyle/>
          <a:p>
            <a:r>
              <a:rPr lang="es-EC" sz="2800" dirty="0"/>
              <a:t>Resumen indicadores de calidad 1/2</a:t>
            </a:r>
          </a:p>
        </p:txBody>
      </p:sp>
      <p:sp>
        <p:nvSpPr>
          <p:cNvPr id="18" name="6 Marcador de texto"/>
          <p:cNvSpPr>
            <a:spLocks noGrp="1"/>
          </p:cNvSpPr>
          <p:nvPr>
            <p:ph type="body" sz="quarter" idx="11"/>
          </p:nvPr>
        </p:nvSpPr>
        <p:spPr>
          <a:xfrm>
            <a:off x="6614809" y="6356485"/>
            <a:ext cx="4750127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5400207"/>
              </p:ext>
            </p:extLst>
          </p:nvPr>
        </p:nvGraphicFramePr>
        <p:xfrm>
          <a:off x="340311" y="1051034"/>
          <a:ext cx="11462806" cy="51395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049" name="Hoja de cálculo" r:id="rId4" imgW="15116348" imgH="7258164" progId="Excel.Sheet.12">
                  <p:link updateAutomatic="1"/>
                </p:oleObj>
              </mc:Choice>
              <mc:Fallback>
                <p:oleObj name="Hoja de cálculo" r:id="rId4" imgW="15116348" imgH="7258164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0311" y="1051034"/>
                        <a:ext cx="11462806" cy="51395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8041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22739" y="320297"/>
            <a:ext cx="8570266" cy="414116"/>
          </a:xfrm>
        </p:spPr>
        <p:txBody>
          <a:bodyPr/>
          <a:lstStyle/>
          <a:p>
            <a:r>
              <a:rPr lang="es-EC" sz="2800" dirty="0"/>
              <a:t>Resumen indicadores de calidad 2/2</a:t>
            </a:r>
          </a:p>
        </p:txBody>
      </p:sp>
      <p:sp>
        <p:nvSpPr>
          <p:cNvPr id="18" name="6 Marcador de texto"/>
          <p:cNvSpPr>
            <a:spLocks noGrp="1"/>
          </p:cNvSpPr>
          <p:nvPr>
            <p:ph type="body" sz="quarter" idx="11"/>
          </p:nvPr>
        </p:nvSpPr>
        <p:spPr>
          <a:xfrm>
            <a:off x="6614809" y="6356485"/>
            <a:ext cx="4750127" cy="284984"/>
          </a:xfrm>
        </p:spPr>
        <p:txBody>
          <a:bodyPr/>
          <a:lstStyle/>
          <a:p>
            <a:r>
              <a:rPr lang="es-EC" dirty="0"/>
              <a:t>ENESEM- 2019</a:t>
            </a:r>
          </a:p>
        </p:txBody>
      </p:sp>
      <p:pic>
        <p:nvPicPr>
          <p:cNvPr id="166005" name="5 Elip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76200"/>
            <a:ext cx="22860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857848"/>
              </p:ext>
            </p:extLst>
          </p:nvPr>
        </p:nvGraphicFramePr>
        <p:xfrm>
          <a:off x="309563" y="863600"/>
          <a:ext cx="11777662" cy="549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100" name="Hoja de cálculo" r:id="rId5" imgW="14230350" imgH="8410651" progId="Excel.Sheet.12">
                  <p:link updateAutomatic="1"/>
                </p:oleObj>
              </mc:Choice>
              <mc:Fallback>
                <p:oleObj name="Hoja de cálculo" r:id="rId5" imgW="14230350" imgH="8410651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9563" y="863600"/>
                        <a:ext cx="11777662" cy="549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76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29139</TotalTime>
  <Words>1007</Words>
  <Application>Microsoft Office PowerPoint</Application>
  <PresentationFormat>Panorámica</PresentationFormat>
  <Paragraphs>240</Paragraphs>
  <Slides>40</Slides>
  <Notes>15</Notes>
  <HiddenSlides>0</HiddenSlides>
  <MMClips>0</MMClips>
  <ScaleCrop>false</ScaleCrop>
  <HeadingPairs>
    <vt:vector size="8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Vínculos</vt:lpstr>
      </vt:variant>
      <vt:variant>
        <vt:i4>42</vt:i4>
      </vt:variant>
      <vt:variant>
        <vt:lpstr>Títulos de diapositiva</vt:lpstr>
      </vt:variant>
      <vt:variant>
        <vt:i4>40</vt:i4>
      </vt:variant>
    </vt:vector>
  </HeadingPairs>
  <TitlesOfParts>
    <vt:vector size="86" baseType="lpstr">
      <vt:lpstr>Arial</vt:lpstr>
      <vt:lpstr>Calibri</vt:lpstr>
      <vt:lpstr>Century Gothic</vt:lpstr>
      <vt:lpstr>Tema de Office</vt:lpstr>
      <vt:lpstr>file:///C:\Users\kevin\Desktop\Reporte%20de%20cobertura\directorio%20total\Hoja%20de%20cálculo%20en%20PPT_reporte%20de%20cobertura_indicadores_2019!DIMENSION!F2C2:F10C8</vt:lpstr>
      <vt:lpstr>file:///F:\resp%201\resp\Downloads\Semana%2013%20Ppt_indicadores_2019_0409.xlsx!Indicadores_2!F1C1:F18C8</vt:lpstr>
      <vt:lpstr>file:///F:\resp%201\resp\Documents\INEC%20TRABAJO\SEMANA%2013\Semana%2013%20Ppt_indicadores_2019_0409.xlsx!indicadores_1!F1C1:F26C8</vt:lpstr>
      <vt:lpstr>file:///F:\resp%201\resp\Downloads\Semana%2013%20Ppt_indicadores_2019_0409.xlsx!General!F3C1:F7C7</vt:lpstr>
      <vt:lpstr>file:///F:\resp%201\resp\Documents\SEMANA%2013%20%20FORMATO_REPORTE%20DE%20COBERTURA.xlsx!IC%20ZONALES!%5bSEMANA%2013%20%20FORMATO_REPORTE%20DE%20COBERTURA.xlsx%5dIC%20ZONALES%2015%20Gráfico-3</vt:lpstr>
      <vt:lpstr>file:///F:\resp%201\resp\Documents\SEMANA%2013%20%20FORMATO_REPORTE%20DE%20COBERTURA.xlsx!IC%20ZONALES!%5bSEMANA%2013%20%20FORMATO_REPORTE%20DE%20COBERTURA.xlsx%5dIC%20ZONALES%2015%20Gráfico-5</vt:lpstr>
      <vt:lpstr>file:///F:\resp%201\resp\Documents\SEMANA%2013%20%20FORMATO_REPORTE%20DE%20COBERTURA.xlsx!IC%20ZONALES!%5bSEMANA%2013%20%20FORMATO_REPORTE%20DE%20COBERTURA.xlsx%5dIC%20ZONALES%2015%20Gráfico-4</vt:lpstr>
      <vt:lpstr>file:///F:\resp%201\resp\Downloads\Semana%2013%20Ppt_indicadores_2019_0409.xlsx!General!F19C1:F21C7</vt:lpstr>
      <vt:lpstr>file:///F:\resp%201\resp\Documents\SEMANA%2013%20%20FORMATO_REPORTE%20DE%20COBERTURA.xlsx!IC%20ZONALES!%5bSEMANA%2013%20%20FORMATO_REPORTE%20DE%20COBERTURA.xlsx%5dIC%20ZONALES%2015%20Gráfico-6</vt:lpstr>
      <vt:lpstr>file:///F:\resp%201\resp\Downloads\Semana%2013%20Ppt_indicadores_2019_0409.xlsx!General!F12C1:F16C7</vt:lpstr>
      <vt:lpstr>file:///F:\resp%201\resp\Documents\SEMANA%2013%20%20FORMATO_REPORTE%20DE%20COBERTURA.xlsx!IC%20ZONALES!%5bSEMANA%2013%20%20FORMATO_REPORTE%20DE%20COBERTURA.xlsx%5dIC%20ZONALES%2015%20Gráfico</vt:lpstr>
      <vt:lpstr>file:///F:\resp%201\resp\Documents\SEMANA%2013%20%20FORMATO_REPORTE%20DE%20COBERTURA.xlsx!IC%20ZONALES!%5bSEMANA%2013%20%20FORMATO_REPORTE%20DE%20COBERTURA.xlsx%5dIC%20ZONALES%2015%20Gráfico-1</vt:lpstr>
      <vt:lpstr>file:///F:\resp%201\resp\Documents\SEMANA%2013%20%20FORMATO_REPORTE%20DE%20COBERTURA.xlsx!IC%20ZONALES!%5bSEMANA%2013%20%20FORMATO_REPORTE%20DE%20COBERTURA.xlsx%5dIC%20ZONALES%2015%20Gráfico-2</vt:lpstr>
      <vt:lpstr>file:///F:\resp%201\resp\Downloads\Semana%2013%20Ppt_indicadores_2019_0409.xlsx!Zonal!F3C1:F8C8</vt:lpstr>
      <vt:lpstr>file:///F:\resp%201\resp\Documents\SEMANA%2013%20%20FORMATO_REPORTE%20DE%20COBERTURA.xlsx!Comp_sem!%5bSEMANA%2013%20%20FORMATO_REPORTE%20DE%20COBERTURA.xlsx%5dComp_sem%2021%20Gráfico</vt:lpstr>
      <vt:lpstr>file:///F:\resp%201\resp\Downloads\Semana%2013%20Ppt_indicadores_2019_0409.xlsx!Zonal!F10C1:F15C8</vt:lpstr>
      <vt:lpstr>file:///F:\resp%201\resp\Documents\SEMANA%2013%20%20FORMATO_REPORTE%20DE%20COBERTURA.xlsx!Comp_sem!%5bSEMANA%2013%20%20FORMATO_REPORTE%20DE%20COBERTURA.xlsx%5dComp_sem%2017%20Gráfico</vt:lpstr>
      <vt:lpstr>file:///F:\resp%201\resp\Downloads\Semana%2013%20Ppt_indicadores_2019_0409.xlsx!Zonal!F17C1:F22C8</vt:lpstr>
      <vt:lpstr>file:///F:\resp%201\resp\Documents\SEMANA%2013%20%20FORMATO_REPORTE%20DE%20COBERTURA.xlsx!Comp_sem!%5bSEMANA%2013%20%20FORMATO_REPORTE%20DE%20COBERTURA.xlsx%5dComp_sem%2020%20Gráfico</vt:lpstr>
      <vt:lpstr>file:///F:\resp%201\resp\Documents\SEMANA%2013%20%20FORMATO_REPORTE%20DE%20COBERTURA.xlsx!Comp_sem!%5bSEMANA%2013%20%20FORMATO_REPORTE%20DE%20COBERTURA.xlsx%5dComp_sem%2025%20Gráfico</vt:lpstr>
      <vt:lpstr>file:///F:\resp%201\resp\Downloads\Semana%2013%20Ppt_indicadores_2019_0409.xlsx!Zonal!F24C1:F29C8</vt:lpstr>
      <vt:lpstr>file:///F:\resp%201\resp\Downloads\Semana%2013%20Ppt_indicadores_2019_0409.xlsx!Zonal!F33C1:F38C8</vt:lpstr>
      <vt:lpstr>file:///F:\resp%201\resp\Documents\SEMANA%2013%20%20FORMATO_REPORTE%20DE%20COBERTURA.xlsx!Comp_sem!%5bSEMANA%2013%20%20FORMATO_REPORTE%20DE%20COBERTURA.xlsx%5dComp_sem%2018%20Gráfico</vt:lpstr>
      <vt:lpstr>file:///F:\resp%201\resp\Documents\SEMANA%2013%20%20FORMATO_REPORTE%20DE%20COBERTURA.xlsx!Comp_sem!%5bSEMANA%2013%20%20FORMATO_REPORTE%20DE%20COBERTURA.xlsx%5dComp_sem%2019%20Gráfico</vt:lpstr>
      <vt:lpstr>file:///F:\resp%201\resp\Downloads\Semana%2013%20Ppt_indicadores_2019_0409.xlsx!Zonal!F40C1:F45C8</vt:lpstr>
      <vt:lpstr>file:///F:\resp%201\resp\Downloads\Semana%2013%20Ppt_indicadores_2019_0409.xlsx!Zonal!F47C1:F52C8</vt:lpstr>
      <vt:lpstr>file:///F:\resp%201\resp\Documents\SEMANA%2013%20%20FORMATO_REPORTE%20DE%20COBERTURA.xlsx!Comp_sem!%5bSEMANA%2013%20%20FORMATO_REPORTE%20DE%20COBERTURA.xlsx%5dComp_sem%2033%20Gráfico</vt:lpstr>
      <vt:lpstr>file:///F:\resp%201\resp\Documents\SEMANA%2013%20%20FORMATO_REPORTE%20DE%20COBERTURA.xlsx!DILIGENCIADA!F13C1:F18C4</vt:lpstr>
      <vt:lpstr>file:///F:\resp%201\resp\Documents\SEMANA%2013%20%20FORMATO_REPORTE%20DE%20COBERTURA.xlsx!DILIGENCIADA!%5bSEMANA%2013%20%20FORMATO_REPORTE%20DE%20COBERTURA.xlsx%5dDILIGENCIADA%20Gráfico%201</vt:lpstr>
      <vt:lpstr>file:///F:\resp%201\resp\Documents\SEMANA%2013%20%20FORMATO_REPORTE%20DE%20COBERTURA.xlsx!COBERTURA_PPT_V2!F7C2:F14C13</vt:lpstr>
      <vt:lpstr>file:///F:\resp%201\resp\Documents\SEMANA%2013%20%20FORMATO_REPORTE%20DE%20COBERTURA.xlsx!GRÁFICOS%20CAMPO%20EFE_2019!%5bSEMANA%2013%20%20FORMATO_REPORTE%20DE%20COBERTURA.xlsx%5dGRÁFICOS%20CAMPO%20EFE_2019%2019%20Gráfico</vt:lpstr>
      <vt:lpstr>file:///F:\resp%201\resp\Documents\SEMANA%2013%20%20FORMATO_REPORTE%20DE%20COBERTURA.xlsx!Cam_crt_hist!%5bSEMANA%2013%20%20FORMATO_REPORTE%20DE%20COBERTURA.xlsx%5dCam_crt_hist%204%20Gráfico</vt:lpstr>
      <vt:lpstr>file:///F:\resp%201\resp\Documents\INEC%20TRABAJO\SEMANA%20editable\SEMANA%2013%20%20FORMATO_REPORTE%20DE%20COBERTURA.xlsx!Cam_crt_hist!%5bSEMANA%2013%20%20FORMATO_REPORTE%20DE%20COBERTURA.xlsx%5dCam_crt_hist%20Gráfico%203</vt:lpstr>
      <vt:lpstr>file:///F:\resp%201\resp\Documents\SEMANA%2013%20%20FORMATO_REPORTE%20DE%20COBERTURA.xlsx!COBERTURA_PPT_V2!F20C2:F27C11</vt:lpstr>
      <vt:lpstr>file:///F:\resp%201\resp\Documents\SEMANA%2013%20%20FORMATO_REPORTE%20DE%20COBERTURA.xlsx!GRÁFICOS%20CRÍT-COD%20EFE_2019!%5bSEMANA%2013%20%20FORMATO_REPORTE%20DE%20COBERTURA.xlsx%5dGRÁFICOS%20CRÍT-COD%20EFE_2019%2018%20Gráfico</vt:lpstr>
      <vt:lpstr>file:///F:\resp%201\resp\Documents\SEMANA%2013%20%20FORMATO_REPORTE%20DE%20COBERTURA.xlsx!Criti_crt_hist!%5bSEMANA%2013%20%20FORMATO_REPORTE%20DE%20COBERTURA.xlsx%5dCriti_crt_hist%201%20Gráfico</vt:lpstr>
      <vt:lpstr>file:///F:\resp%201\resp\Documents\INEC%20TRABAJO\SEMANA%20editable\SEMANA%2013%20%20FORMATO_REPORTE%20DE%20COBERTURA.xlsx!Criti_crt_hist!%5bSEMANA%2013%20%20FORMATO_REPORTE%20DE%20COBERTURA.xlsx%5dCriti_crt_hist%20Gráfico%205</vt:lpstr>
      <vt:lpstr>file:///F:\resp%201\resp\Documents\INEC%20TRABAJO\DIRECTORIO\SEMANA%20editable\SEMANA%2013%20%20FORMATO_REPORTE%20DE%20COBERTURA.xlsx!DÍAS!%5bSEMANA%2013%20%20FORMATO_REPORTE%20DE%20COBERTURA.xlsx%5dDÍAS%2020%20Gráfico</vt:lpstr>
      <vt:lpstr>file:///F:\resp%201\resp\Documents\INEC%20TRABAJO\DIRECTORIO\SEMANA%20editable\Semana%2013%20Ppt_indicadores_2019_0409.xlsx!INDICADORE%20EN%20ROJO!F2C1:F5C7</vt:lpstr>
      <vt:lpstr>file:///F:\resp%201\resp\Documents\INEC%20TRABAJO\DIRECTORIO\SEMANA%20editable\Semana%2013%20Ppt_indicadores_2019_0409.xlsx!Tabla%20PROBLEMAS-SOL!F1C2:F11C3</vt:lpstr>
      <vt:lpstr>file:///F:\resp%201\resp\Documents\INEC%20TRABAJO\DIRECTORIO\SEMANA%20editable\Semana%2013%20Ppt_indicadores_2019_0409.xlsx!Tabla%20PROBLEMAS-SOL!F12C2:F27C3</vt:lpstr>
      <vt:lpstr>file:///F:\resp%201\resp\Documents\INEC%20TRABAJO\SEMANA%2013\Semana%2013%20Ppt_indicadores_2019_0409.xlsx!admi!F1C1:F6C6</vt:lpstr>
      <vt:lpstr>Indicadores de calidad   Encuesta Estructural Empresarial (ENESEM)</vt:lpstr>
      <vt:lpstr>Contenido</vt:lpstr>
      <vt:lpstr>Generalidades de Indicadores de Calidad</vt:lpstr>
      <vt:lpstr>Presentación de PowerPoint</vt:lpstr>
      <vt:lpstr>Indicadores de calidad</vt:lpstr>
      <vt:lpstr>Cronograma de la operación estadística</vt:lpstr>
      <vt:lpstr>Resultados indicadores de calidad</vt:lpstr>
      <vt:lpstr>Resumen indicadores de calidad 1/2</vt:lpstr>
      <vt:lpstr>Resumen indicadores de calidad 2/2</vt:lpstr>
      <vt:lpstr>Resultados de indicadores de calidad </vt:lpstr>
      <vt:lpstr>Resultados de indicadores de calidad </vt:lpstr>
      <vt:lpstr>Resultados de indicadores de calidad </vt:lpstr>
      <vt:lpstr>Resultados de Indicadores de Calidad por Coordinaciones zonales</vt:lpstr>
      <vt:lpstr>Resultados: Coordinaciones Zonales</vt:lpstr>
      <vt:lpstr>Resultados: Coordinaciones Zonales</vt:lpstr>
      <vt:lpstr>Resultados: Coordinaciones Zonales</vt:lpstr>
      <vt:lpstr>Resultados: Coordinaciones Zonales</vt:lpstr>
      <vt:lpstr>Resultados: Coordinaciones Zonales</vt:lpstr>
      <vt:lpstr>Resultados: Coordinaciones Zonales</vt:lpstr>
      <vt:lpstr>Resultados: Coordinaciones Zonales</vt:lpstr>
      <vt:lpstr>Presentación de PowerPoint</vt:lpstr>
      <vt:lpstr>REPORTE DE COBERTURA  Corte 24 de diciembre</vt:lpstr>
      <vt:lpstr>Presentación de PowerPoint</vt:lpstr>
      <vt:lpstr>Cobertura Campo Efectiva/Planificada</vt:lpstr>
      <vt:lpstr>Presentación de PowerPoint</vt:lpstr>
      <vt:lpstr>Cobertura Crítica Efectiva/Planificada</vt:lpstr>
      <vt:lpstr>Tiempo promedio de levantamiento</vt:lpstr>
      <vt:lpstr>Indicadores con alerta: motivo y acción emprendida</vt:lpstr>
      <vt:lpstr>Presentación de PowerPoint</vt:lpstr>
      <vt:lpstr>Presentación de PowerPoint</vt:lpstr>
      <vt:lpstr>Problemas detectados</vt:lpstr>
      <vt:lpstr>Presentación de PowerPoint</vt:lpstr>
      <vt:lpstr>Presentación de PowerPoint</vt:lpstr>
      <vt:lpstr>APLICATIVO WEB   Corte 24 de diciembre</vt:lpstr>
      <vt:lpstr>Funcionamiento Aplicativo web </vt:lpstr>
      <vt:lpstr>Presentación de PowerPoint</vt:lpstr>
      <vt:lpstr>Detalle de incidencias</vt:lpstr>
      <vt:lpstr>Detalle de incidencias</vt:lpstr>
      <vt:lpstr>ADMINISTRATIVO FINANCIERO   Corte 24 de diciembre</vt:lpstr>
      <vt:lpstr>Administrativo financiero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Microsoft Office</dc:creator>
  <cp:lastModifiedBy>Fluky</cp:lastModifiedBy>
  <cp:revision>2306</cp:revision>
  <dcterms:created xsi:type="dcterms:W3CDTF">2018-05-17T02:27:41Z</dcterms:created>
  <dcterms:modified xsi:type="dcterms:W3CDTF">2021-04-14T14:23:50Z</dcterms:modified>
</cp:coreProperties>
</file>