
<file path=[Content_Types].xml><?xml version="1.0" encoding="utf-8"?>
<Types xmlns="http://schemas.openxmlformats.org/package/2006/content-types">
  <Default Extension="png" ContentType="image/pn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3"/>
  </p:notesMasterIdLst>
  <p:handoutMasterIdLst>
    <p:handoutMasterId r:id="rId44"/>
  </p:handoutMasterIdLst>
  <p:sldIdLst>
    <p:sldId id="256" r:id="rId2"/>
    <p:sldId id="1429" r:id="rId3"/>
    <p:sldId id="1307" r:id="rId4"/>
    <p:sldId id="1448" r:id="rId5"/>
    <p:sldId id="1312" r:id="rId6"/>
    <p:sldId id="1368" r:id="rId7"/>
    <p:sldId id="1133" r:id="rId8"/>
    <p:sldId id="1308" r:id="rId9"/>
    <p:sldId id="1309" r:id="rId10"/>
    <p:sldId id="1401" r:id="rId11"/>
    <p:sldId id="1402" r:id="rId12"/>
    <p:sldId id="1403" r:id="rId13"/>
    <p:sldId id="1404" r:id="rId14"/>
    <p:sldId id="1405" r:id="rId15"/>
    <p:sldId id="1406" r:id="rId16"/>
    <p:sldId id="1407" r:id="rId17"/>
    <p:sldId id="1470" r:id="rId18"/>
    <p:sldId id="1408" r:id="rId19"/>
    <p:sldId id="1409" r:id="rId20"/>
    <p:sldId id="1410" r:id="rId21"/>
    <p:sldId id="1395" r:id="rId22"/>
    <p:sldId id="1396" r:id="rId23"/>
    <p:sldId id="1397" r:id="rId24"/>
    <p:sldId id="1398" r:id="rId25"/>
    <p:sldId id="1399" r:id="rId26"/>
    <p:sldId id="1400" r:id="rId27"/>
    <p:sldId id="1452" r:id="rId28"/>
    <p:sldId id="1359" r:id="rId29"/>
    <p:sldId id="1457" r:id="rId30"/>
    <p:sldId id="1473" r:id="rId31"/>
    <p:sldId id="1465" r:id="rId32"/>
    <p:sldId id="1471" r:id="rId33"/>
    <p:sldId id="1472" r:id="rId34"/>
    <p:sldId id="1478" r:id="rId35"/>
    <p:sldId id="1441" r:id="rId36"/>
    <p:sldId id="1479" r:id="rId37"/>
    <p:sldId id="1480" r:id="rId38"/>
    <p:sldId id="1481" r:id="rId39"/>
    <p:sldId id="1482" r:id="rId40"/>
    <p:sldId id="1449" r:id="rId41"/>
    <p:sldId id="1450" r:id="rId42"/>
  </p:sldIdLst>
  <p:sldSz cx="12192000" cy="6858000"/>
  <p:notesSz cx="6858000" cy="9144000"/>
  <p:defaultText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NEC Fausto Velez" initials="IFV" lastIdx="17" clrIdx="0"/>
  <p:cmAuthor id="2" name="INEC Gabriela Hidalgo" initials="IGH" lastIdx="1" clrIdx="1"/>
  <p:cmAuthor id="3" name="INEC Maria Moran" initials="IMM"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029"/>
    <a:srgbClr val="FFF2CC"/>
    <a:srgbClr val="FFCC99"/>
    <a:srgbClr val="87BF61"/>
    <a:srgbClr val="FFF1C9"/>
    <a:srgbClr val="FF6600"/>
    <a:srgbClr val="FFC305"/>
    <a:srgbClr val="FFA161"/>
    <a:srgbClr val="95C674"/>
    <a:srgbClr val="FF96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Estilo claro 2 - Acento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8A107856-5554-42FB-B03E-39F5DBC370BA}" styleName="Estilo medio 4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A111915-BE36-4E01-A7E5-04B1672EAD32}" styleName="Estilo claro 2 - Acento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ABFCF23-3B69-468F-B69F-88F6DE6A72F2}" styleName="Estilo medio 1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F1AB2-1976-4502-BF36-3FF5EA218861}" styleName="Estilo medio 4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Estilo medio 4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Estilo claro 3 - Acento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1FECB4D8-DB02-4DC6-A0A2-4F2EBAE1DC90}" styleName="Estilo medio 1 - Énfasi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8799B23B-EC83-4686-B30A-512413B5E67A}" styleName="Estilo claro 3 - Acento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B9631B5-78F2-41C9-869B-9F39066F8104}" styleName="Estilo medio 3 - Énfasis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C4B1156A-380E-4F78-BDF5-A606A8083BF9}" styleName="Estilo medio 4 - Énfasis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17292A2E-F333-43FB-9621-5CBBE7FDCDCB}" styleName="Estilo claro 2 - Acento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97" autoAdjust="0"/>
    <p:restoredTop sz="99634" autoAdjust="0"/>
  </p:normalViewPr>
  <p:slideViewPr>
    <p:cSldViewPr snapToGrid="0" snapToObjects="1">
      <p:cViewPr>
        <p:scale>
          <a:sx n="98" d="100"/>
          <a:sy n="98" d="100"/>
        </p:scale>
        <p:origin x="-108" y="-72"/>
      </p:cViewPr>
      <p:guideLst>
        <p:guide orient="horz" pos="2160"/>
        <p:guide pos="3840"/>
      </p:guideLst>
    </p:cSldViewPr>
  </p:slideViewPr>
  <p:outlineViewPr>
    <p:cViewPr>
      <p:scale>
        <a:sx n="33" d="100"/>
        <a:sy n="33" d="100"/>
      </p:scale>
      <p:origin x="0" y="6438"/>
    </p:cViewPr>
  </p:outlineViewPr>
  <p:notesTextViewPr>
    <p:cViewPr>
      <p:scale>
        <a:sx n="1" d="1"/>
        <a:sy n="1" d="1"/>
      </p:scale>
      <p:origin x="0" y="0"/>
    </p:cViewPr>
  </p:notesTextViewPr>
  <p:notesViewPr>
    <p:cSldViewPr snapToGrid="0" snapToObjects="1">
      <p:cViewPr varScale="1">
        <p:scale>
          <a:sx n="130" d="100"/>
          <a:sy n="130" d="100"/>
        </p:scale>
        <p:origin x="5328"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144FE6-A30C-4DEE-B30D-0C6F4B524B2B}" type="doc">
      <dgm:prSet loTypeId="urn:microsoft.com/office/officeart/2008/layout/SquareAccentList" loCatId="list" qsTypeId="urn:microsoft.com/office/officeart/2005/8/quickstyle/simple2" qsCatId="simple" csTypeId="urn:microsoft.com/office/officeart/2005/8/colors/accent4_3" csCatId="accent4" phldr="1"/>
      <dgm:spPr/>
      <dgm:t>
        <a:bodyPr/>
        <a:lstStyle/>
        <a:p>
          <a:endParaRPr lang="es-EC"/>
        </a:p>
      </dgm:t>
    </dgm:pt>
    <dgm:pt modelId="{0D558F44-AEA6-42DB-9531-CF7630E1E957}">
      <dgm:prSet phldrT="[Texto]" custT="1"/>
      <dgm:spPr/>
      <dgm:t>
        <a:bodyPr/>
        <a:lstStyle/>
        <a:p>
          <a:r>
            <a:rPr lang="es-EC" sz="2400" b="1" dirty="0"/>
            <a:t>Informante</a:t>
          </a:r>
        </a:p>
      </dgm:t>
    </dgm:pt>
    <dgm:pt modelId="{2139B443-F65B-402B-B0A2-1A090003B176}" type="parTrans" cxnId="{4A2DD097-2654-46F5-9C4C-6CD4C4BDDD26}">
      <dgm:prSet/>
      <dgm:spPr/>
      <dgm:t>
        <a:bodyPr/>
        <a:lstStyle/>
        <a:p>
          <a:endParaRPr lang="es-EC" sz="1400"/>
        </a:p>
      </dgm:t>
    </dgm:pt>
    <dgm:pt modelId="{A32EC132-F648-4870-AC23-12347E9AA8B7}" type="sibTrans" cxnId="{4A2DD097-2654-46F5-9C4C-6CD4C4BDDD26}">
      <dgm:prSet/>
      <dgm:spPr/>
      <dgm:t>
        <a:bodyPr/>
        <a:lstStyle/>
        <a:p>
          <a:endParaRPr lang="es-EC" sz="1400"/>
        </a:p>
      </dgm:t>
    </dgm:pt>
    <dgm:pt modelId="{5144383F-9600-41DE-ACBB-BA4DD3C3E67D}">
      <dgm:prSet phldrT="[Texto]" custT="1"/>
      <dgm:spPr/>
      <dgm:t>
        <a:bodyPr/>
        <a:lstStyle/>
        <a:p>
          <a:pPr algn="just"/>
          <a:r>
            <a:rPr lang="es-EC" sz="1400" dirty="0">
              <a:solidFill>
                <a:srgbClr val="595959"/>
              </a:solidFill>
            </a:rPr>
            <a:t>Para la semana 21 no se registró ningún inconveniente nuevo.</a:t>
          </a:r>
        </a:p>
      </dgm:t>
    </dgm:pt>
    <dgm:pt modelId="{15048A1B-5086-4F77-9116-90817187E11C}" type="parTrans" cxnId="{7613993A-8621-49AA-8019-AA4E99BF8C5A}">
      <dgm:prSet/>
      <dgm:spPr/>
      <dgm:t>
        <a:bodyPr/>
        <a:lstStyle/>
        <a:p>
          <a:endParaRPr lang="es-EC" sz="1400"/>
        </a:p>
      </dgm:t>
    </dgm:pt>
    <dgm:pt modelId="{BE8F3CB0-FD32-4DBB-9F36-47AFCF0A1C09}" type="sibTrans" cxnId="{7613993A-8621-49AA-8019-AA4E99BF8C5A}">
      <dgm:prSet/>
      <dgm:spPr/>
      <dgm:t>
        <a:bodyPr/>
        <a:lstStyle/>
        <a:p>
          <a:endParaRPr lang="es-EC" sz="1400"/>
        </a:p>
      </dgm:t>
    </dgm:pt>
    <dgm:pt modelId="{3A59DF36-440C-4D98-A538-63952BD5AB6D}">
      <dgm:prSet phldrT="[Texto]" custT="1"/>
      <dgm:spPr/>
      <dgm:t>
        <a:bodyPr/>
        <a:lstStyle/>
        <a:p>
          <a:r>
            <a:rPr lang="es-EC" sz="2400" b="1" dirty="0"/>
            <a:t>Crítica</a:t>
          </a:r>
        </a:p>
      </dgm:t>
    </dgm:pt>
    <dgm:pt modelId="{D583369A-C2F5-4D53-BBAB-DC9AC3CF84E0}" type="parTrans" cxnId="{CB21D884-1853-4905-9466-294A16EC3924}">
      <dgm:prSet/>
      <dgm:spPr/>
      <dgm:t>
        <a:bodyPr/>
        <a:lstStyle/>
        <a:p>
          <a:endParaRPr lang="es-EC" sz="1400"/>
        </a:p>
      </dgm:t>
    </dgm:pt>
    <dgm:pt modelId="{26698DEC-59F6-4385-9C92-C46D78AD9190}" type="sibTrans" cxnId="{CB21D884-1853-4905-9466-294A16EC3924}">
      <dgm:prSet/>
      <dgm:spPr/>
      <dgm:t>
        <a:bodyPr/>
        <a:lstStyle/>
        <a:p>
          <a:endParaRPr lang="es-EC" sz="1400"/>
        </a:p>
      </dgm:t>
    </dgm:pt>
    <dgm:pt modelId="{094A2160-2A97-4E77-91ED-276770B8C725}">
      <dgm:prSet phldrT="[Texto]" custT="1"/>
      <dgm:spPr/>
      <dgm:t>
        <a:bodyPr/>
        <a:lstStyle/>
        <a:p>
          <a:pPr algn="just"/>
          <a:r>
            <a:rPr lang="es-EC" sz="1400" dirty="0">
              <a:solidFill>
                <a:srgbClr val="595959"/>
              </a:solidFill>
            </a:rPr>
            <a:t>Para la semana 21 no se han presentado ningún inconveniente en la fase de crítica. </a:t>
          </a:r>
          <a:endParaRPr lang="es-EC" sz="1400" dirty="0"/>
        </a:p>
      </dgm:t>
    </dgm:pt>
    <dgm:pt modelId="{B75D7F64-4D81-4AED-B936-FCB9CDDF60A5}" type="parTrans" cxnId="{10C89CB9-7D41-49E6-806B-561EC039CD61}">
      <dgm:prSet/>
      <dgm:spPr/>
      <dgm:t>
        <a:bodyPr/>
        <a:lstStyle/>
        <a:p>
          <a:endParaRPr lang="es-EC" sz="1400"/>
        </a:p>
      </dgm:t>
    </dgm:pt>
    <dgm:pt modelId="{21FF4414-E01B-41CC-B7BF-F4F40672CB6A}" type="sibTrans" cxnId="{10C89CB9-7D41-49E6-806B-561EC039CD61}">
      <dgm:prSet/>
      <dgm:spPr/>
      <dgm:t>
        <a:bodyPr/>
        <a:lstStyle/>
        <a:p>
          <a:endParaRPr lang="es-EC" sz="1400"/>
        </a:p>
      </dgm:t>
    </dgm:pt>
    <dgm:pt modelId="{357BD7FB-E623-43A9-96B2-0F24FC25FE32}">
      <dgm:prSet phldrT="[Texto]" custT="1"/>
      <dgm:spPr/>
      <dgm:t>
        <a:bodyPr/>
        <a:lstStyle/>
        <a:p>
          <a:r>
            <a:rPr lang="es-EC" sz="2400" b="1" dirty="0"/>
            <a:t>Administrador</a:t>
          </a:r>
        </a:p>
      </dgm:t>
    </dgm:pt>
    <dgm:pt modelId="{EBC2089E-3B67-4743-910E-58CA4357A73E}" type="parTrans" cxnId="{073C008B-DA86-4853-AFD1-AE1729062624}">
      <dgm:prSet/>
      <dgm:spPr/>
      <dgm:t>
        <a:bodyPr/>
        <a:lstStyle/>
        <a:p>
          <a:endParaRPr lang="es-EC" sz="1400"/>
        </a:p>
      </dgm:t>
    </dgm:pt>
    <dgm:pt modelId="{50A5C008-F107-44F8-B4CC-124DC5F5AE76}" type="sibTrans" cxnId="{073C008B-DA86-4853-AFD1-AE1729062624}">
      <dgm:prSet/>
      <dgm:spPr/>
      <dgm:t>
        <a:bodyPr/>
        <a:lstStyle/>
        <a:p>
          <a:endParaRPr lang="es-EC" sz="1400"/>
        </a:p>
      </dgm:t>
    </dgm:pt>
    <dgm:pt modelId="{777BF60B-0E37-41C4-B614-C29BE4A6A30E}">
      <dgm:prSet phldrT="[Texto]" custT="1"/>
      <dgm:spPr/>
      <dgm:t>
        <a:bodyPr/>
        <a:lstStyle/>
        <a:p>
          <a:pPr algn="just"/>
          <a:r>
            <a:rPr lang="es-EC" sz="1400" dirty="0">
              <a:solidFill>
                <a:srgbClr val="595959"/>
              </a:solidFill>
            </a:rPr>
            <a:t>Para la semana 21 ya fue corregido el error reportado la semana pasada, esta semana no se ha presentado ningún otro inconveniente. </a:t>
          </a:r>
          <a:endParaRPr lang="es-EC" sz="1400" dirty="0"/>
        </a:p>
      </dgm:t>
    </dgm:pt>
    <dgm:pt modelId="{80DDAAEC-DE2D-4DEE-B2AC-A71248BFB2F4}" type="parTrans" cxnId="{505E1B3C-DF6A-4238-9D4B-3787CCE8E429}">
      <dgm:prSet/>
      <dgm:spPr/>
      <dgm:t>
        <a:bodyPr/>
        <a:lstStyle/>
        <a:p>
          <a:endParaRPr lang="es-EC" sz="1400"/>
        </a:p>
      </dgm:t>
    </dgm:pt>
    <dgm:pt modelId="{BBBC8B60-B8EB-4B97-9A00-D2700A7F023F}" type="sibTrans" cxnId="{505E1B3C-DF6A-4238-9D4B-3787CCE8E429}">
      <dgm:prSet/>
      <dgm:spPr/>
      <dgm:t>
        <a:bodyPr/>
        <a:lstStyle/>
        <a:p>
          <a:endParaRPr lang="es-EC" sz="1400"/>
        </a:p>
      </dgm:t>
    </dgm:pt>
    <dgm:pt modelId="{C4820210-A628-4F99-A34F-FCECD24BF6AF}" type="pres">
      <dgm:prSet presAssocID="{49144FE6-A30C-4DEE-B30D-0C6F4B524B2B}" presName="layout" presStyleCnt="0">
        <dgm:presLayoutVars>
          <dgm:chMax/>
          <dgm:chPref/>
          <dgm:dir/>
          <dgm:resizeHandles/>
        </dgm:presLayoutVars>
      </dgm:prSet>
      <dgm:spPr/>
      <dgm:t>
        <a:bodyPr/>
        <a:lstStyle/>
        <a:p>
          <a:endParaRPr lang="es-ES"/>
        </a:p>
      </dgm:t>
    </dgm:pt>
    <dgm:pt modelId="{D8D01D9F-A268-4378-863F-87BA949892A3}" type="pres">
      <dgm:prSet presAssocID="{0D558F44-AEA6-42DB-9531-CF7630E1E957}" presName="root" presStyleCnt="0">
        <dgm:presLayoutVars>
          <dgm:chMax/>
          <dgm:chPref/>
        </dgm:presLayoutVars>
      </dgm:prSet>
      <dgm:spPr/>
    </dgm:pt>
    <dgm:pt modelId="{E4B86523-1901-4DFA-91CE-BE93F5E12FA8}" type="pres">
      <dgm:prSet presAssocID="{0D558F44-AEA6-42DB-9531-CF7630E1E957}" presName="rootComposite" presStyleCnt="0">
        <dgm:presLayoutVars/>
      </dgm:prSet>
      <dgm:spPr/>
    </dgm:pt>
    <dgm:pt modelId="{BBF8E57D-03DC-44C9-BF72-F4E48E1049AB}" type="pres">
      <dgm:prSet presAssocID="{0D558F44-AEA6-42DB-9531-CF7630E1E957}" presName="ParentAccent" presStyleLbl="alignNode1" presStyleIdx="0" presStyleCnt="3"/>
      <dgm:spPr/>
    </dgm:pt>
    <dgm:pt modelId="{61D2A0AB-6452-4412-A4A9-41FF835298AB}" type="pres">
      <dgm:prSet presAssocID="{0D558F44-AEA6-42DB-9531-CF7630E1E957}" presName="ParentSmallAccent" presStyleLbl="fgAcc1" presStyleIdx="0" presStyleCnt="3"/>
      <dgm:spPr/>
    </dgm:pt>
    <dgm:pt modelId="{BECC3DBA-E243-488C-A623-C76F6E2B46C1}" type="pres">
      <dgm:prSet presAssocID="{0D558F44-AEA6-42DB-9531-CF7630E1E957}" presName="Parent" presStyleLbl="revTx" presStyleIdx="0" presStyleCnt="6">
        <dgm:presLayoutVars>
          <dgm:chMax/>
          <dgm:chPref val="4"/>
          <dgm:bulletEnabled val="1"/>
        </dgm:presLayoutVars>
      </dgm:prSet>
      <dgm:spPr/>
      <dgm:t>
        <a:bodyPr/>
        <a:lstStyle/>
        <a:p>
          <a:endParaRPr lang="es-ES"/>
        </a:p>
      </dgm:t>
    </dgm:pt>
    <dgm:pt modelId="{B4CF4C98-BE1B-416C-AFC8-4791B80A7BCA}" type="pres">
      <dgm:prSet presAssocID="{0D558F44-AEA6-42DB-9531-CF7630E1E957}" presName="childShape" presStyleCnt="0">
        <dgm:presLayoutVars>
          <dgm:chMax val="0"/>
          <dgm:chPref val="0"/>
        </dgm:presLayoutVars>
      </dgm:prSet>
      <dgm:spPr/>
    </dgm:pt>
    <dgm:pt modelId="{BE1D1E69-8C37-409C-8CFD-568B21722AD1}" type="pres">
      <dgm:prSet presAssocID="{5144383F-9600-41DE-ACBB-BA4DD3C3E67D}" presName="childComposite" presStyleCnt="0">
        <dgm:presLayoutVars>
          <dgm:chMax val="0"/>
          <dgm:chPref val="0"/>
        </dgm:presLayoutVars>
      </dgm:prSet>
      <dgm:spPr/>
    </dgm:pt>
    <dgm:pt modelId="{DE6DD8E0-331D-45AD-9EAC-ED931C35B27D}" type="pres">
      <dgm:prSet presAssocID="{5144383F-9600-41DE-ACBB-BA4DD3C3E67D}" presName="ChildAccent" presStyleLbl="solidFgAcc1" presStyleIdx="0" presStyleCnt="3" custLinFactNeighborY="59631"/>
      <dgm:spPr/>
    </dgm:pt>
    <dgm:pt modelId="{03EE7D71-384E-4B0D-B0BB-65EB04ABBB1B}" type="pres">
      <dgm:prSet presAssocID="{5144383F-9600-41DE-ACBB-BA4DD3C3E67D}" presName="Child" presStyleLbl="revTx" presStyleIdx="1" presStyleCnt="6" custScaleY="541881" custLinFactNeighborY="29412">
        <dgm:presLayoutVars>
          <dgm:chMax val="0"/>
          <dgm:chPref val="0"/>
          <dgm:bulletEnabled val="1"/>
        </dgm:presLayoutVars>
      </dgm:prSet>
      <dgm:spPr/>
      <dgm:t>
        <a:bodyPr/>
        <a:lstStyle/>
        <a:p>
          <a:endParaRPr lang="es-ES"/>
        </a:p>
      </dgm:t>
    </dgm:pt>
    <dgm:pt modelId="{4F1D8C0A-80A4-449B-BBF8-5487A6F7A640}" type="pres">
      <dgm:prSet presAssocID="{3A59DF36-440C-4D98-A538-63952BD5AB6D}" presName="root" presStyleCnt="0">
        <dgm:presLayoutVars>
          <dgm:chMax/>
          <dgm:chPref/>
        </dgm:presLayoutVars>
      </dgm:prSet>
      <dgm:spPr/>
    </dgm:pt>
    <dgm:pt modelId="{AC4756DF-A1E3-42E5-8B04-0B0CF31C51DE}" type="pres">
      <dgm:prSet presAssocID="{3A59DF36-440C-4D98-A538-63952BD5AB6D}" presName="rootComposite" presStyleCnt="0">
        <dgm:presLayoutVars/>
      </dgm:prSet>
      <dgm:spPr/>
    </dgm:pt>
    <dgm:pt modelId="{C5585F37-A516-4E9D-877E-2EBE956A88EC}" type="pres">
      <dgm:prSet presAssocID="{3A59DF36-440C-4D98-A538-63952BD5AB6D}" presName="ParentAccent" presStyleLbl="alignNode1" presStyleIdx="1" presStyleCnt="3"/>
      <dgm:spPr/>
    </dgm:pt>
    <dgm:pt modelId="{3D7A2479-A9AB-4C55-9823-F2FFB7C546E1}" type="pres">
      <dgm:prSet presAssocID="{3A59DF36-440C-4D98-A538-63952BD5AB6D}" presName="ParentSmallAccent" presStyleLbl="fgAcc1" presStyleIdx="1" presStyleCnt="3"/>
      <dgm:spPr/>
    </dgm:pt>
    <dgm:pt modelId="{71A2ECA2-F240-4E33-A549-1782E30091AA}" type="pres">
      <dgm:prSet presAssocID="{3A59DF36-440C-4D98-A538-63952BD5AB6D}" presName="Parent" presStyleLbl="revTx" presStyleIdx="2" presStyleCnt="6">
        <dgm:presLayoutVars>
          <dgm:chMax/>
          <dgm:chPref val="4"/>
          <dgm:bulletEnabled val="1"/>
        </dgm:presLayoutVars>
      </dgm:prSet>
      <dgm:spPr/>
      <dgm:t>
        <a:bodyPr/>
        <a:lstStyle/>
        <a:p>
          <a:endParaRPr lang="es-ES"/>
        </a:p>
      </dgm:t>
    </dgm:pt>
    <dgm:pt modelId="{4C4E5260-268B-487C-91F6-7B1D2E9B0D53}" type="pres">
      <dgm:prSet presAssocID="{3A59DF36-440C-4D98-A538-63952BD5AB6D}" presName="childShape" presStyleCnt="0">
        <dgm:presLayoutVars>
          <dgm:chMax val="0"/>
          <dgm:chPref val="0"/>
        </dgm:presLayoutVars>
      </dgm:prSet>
      <dgm:spPr/>
    </dgm:pt>
    <dgm:pt modelId="{41A15D32-7B1B-4AFF-877C-7052C70089BE}" type="pres">
      <dgm:prSet presAssocID="{094A2160-2A97-4E77-91ED-276770B8C725}" presName="childComposite" presStyleCnt="0">
        <dgm:presLayoutVars>
          <dgm:chMax val="0"/>
          <dgm:chPref val="0"/>
        </dgm:presLayoutVars>
      </dgm:prSet>
      <dgm:spPr/>
    </dgm:pt>
    <dgm:pt modelId="{B69D2AFD-A5D7-4C39-A491-2A8756B5BF55}" type="pres">
      <dgm:prSet presAssocID="{094A2160-2A97-4E77-91ED-276770B8C725}" presName="ChildAccent" presStyleLbl="solidFgAcc1" presStyleIdx="1" presStyleCnt="3" custLinFactNeighborX="0" custLinFactNeighborY="13852"/>
      <dgm:spPr/>
    </dgm:pt>
    <dgm:pt modelId="{52DD963A-FE0B-4F1F-A6A5-C6676DA413FD}" type="pres">
      <dgm:prSet presAssocID="{094A2160-2A97-4E77-91ED-276770B8C725}" presName="Child" presStyleLbl="revTx" presStyleIdx="3" presStyleCnt="6" custScaleY="241723" custLinFactNeighborX="1518" custLinFactNeighborY="8467">
        <dgm:presLayoutVars>
          <dgm:chMax val="0"/>
          <dgm:chPref val="0"/>
          <dgm:bulletEnabled val="1"/>
        </dgm:presLayoutVars>
      </dgm:prSet>
      <dgm:spPr/>
      <dgm:t>
        <a:bodyPr/>
        <a:lstStyle/>
        <a:p>
          <a:endParaRPr lang="es-ES"/>
        </a:p>
      </dgm:t>
    </dgm:pt>
    <dgm:pt modelId="{AB9576DF-7271-4806-A1C0-71D5716C342C}" type="pres">
      <dgm:prSet presAssocID="{357BD7FB-E623-43A9-96B2-0F24FC25FE32}" presName="root" presStyleCnt="0">
        <dgm:presLayoutVars>
          <dgm:chMax/>
          <dgm:chPref/>
        </dgm:presLayoutVars>
      </dgm:prSet>
      <dgm:spPr/>
    </dgm:pt>
    <dgm:pt modelId="{210F76DB-FEDD-405C-810C-634C99EB39FD}" type="pres">
      <dgm:prSet presAssocID="{357BD7FB-E623-43A9-96B2-0F24FC25FE32}" presName="rootComposite" presStyleCnt="0">
        <dgm:presLayoutVars/>
      </dgm:prSet>
      <dgm:spPr/>
    </dgm:pt>
    <dgm:pt modelId="{3181F68C-EDC2-45E1-BC40-E418F555B5FB}" type="pres">
      <dgm:prSet presAssocID="{357BD7FB-E623-43A9-96B2-0F24FC25FE32}" presName="ParentAccent" presStyleLbl="alignNode1" presStyleIdx="2" presStyleCnt="3"/>
      <dgm:spPr/>
    </dgm:pt>
    <dgm:pt modelId="{FFA60734-79A2-4FF9-9A0C-10640AD18F1A}" type="pres">
      <dgm:prSet presAssocID="{357BD7FB-E623-43A9-96B2-0F24FC25FE32}" presName="ParentSmallAccent" presStyleLbl="fgAcc1" presStyleIdx="2" presStyleCnt="3"/>
      <dgm:spPr/>
    </dgm:pt>
    <dgm:pt modelId="{24786BAB-4318-4AF1-B40A-EB771E1CA935}" type="pres">
      <dgm:prSet presAssocID="{357BD7FB-E623-43A9-96B2-0F24FC25FE32}" presName="Parent" presStyleLbl="revTx" presStyleIdx="4" presStyleCnt="6">
        <dgm:presLayoutVars>
          <dgm:chMax/>
          <dgm:chPref val="4"/>
          <dgm:bulletEnabled val="1"/>
        </dgm:presLayoutVars>
      </dgm:prSet>
      <dgm:spPr/>
      <dgm:t>
        <a:bodyPr/>
        <a:lstStyle/>
        <a:p>
          <a:endParaRPr lang="es-ES"/>
        </a:p>
      </dgm:t>
    </dgm:pt>
    <dgm:pt modelId="{704C70A1-753B-451E-82CE-4C5BB41F1935}" type="pres">
      <dgm:prSet presAssocID="{357BD7FB-E623-43A9-96B2-0F24FC25FE32}" presName="childShape" presStyleCnt="0">
        <dgm:presLayoutVars>
          <dgm:chMax val="0"/>
          <dgm:chPref val="0"/>
        </dgm:presLayoutVars>
      </dgm:prSet>
      <dgm:spPr/>
    </dgm:pt>
    <dgm:pt modelId="{20272D87-20F8-4148-868B-6E565C3F9C3D}" type="pres">
      <dgm:prSet presAssocID="{777BF60B-0E37-41C4-B614-C29BE4A6A30E}" presName="childComposite" presStyleCnt="0">
        <dgm:presLayoutVars>
          <dgm:chMax val="0"/>
          <dgm:chPref val="0"/>
        </dgm:presLayoutVars>
      </dgm:prSet>
      <dgm:spPr/>
    </dgm:pt>
    <dgm:pt modelId="{176E31B2-15B7-4C36-B283-4C211B31CD2A}" type="pres">
      <dgm:prSet presAssocID="{777BF60B-0E37-41C4-B614-C29BE4A6A30E}" presName="ChildAccent" presStyleLbl="solidFgAcc1" presStyleIdx="2" presStyleCnt="3" custLinFactNeighborX="0" custLinFactNeighborY="4930"/>
      <dgm:spPr/>
    </dgm:pt>
    <dgm:pt modelId="{4C3170FD-5B7D-48BB-8D5D-7EDF71B67AB7}" type="pres">
      <dgm:prSet presAssocID="{777BF60B-0E37-41C4-B614-C29BE4A6A30E}" presName="Child" presStyleLbl="revTx" presStyleIdx="5" presStyleCnt="6" custScaleY="207948" custLinFactNeighborX="146" custLinFactNeighborY="12198">
        <dgm:presLayoutVars>
          <dgm:chMax val="0"/>
          <dgm:chPref val="0"/>
          <dgm:bulletEnabled val="1"/>
        </dgm:presLayoutVars>
      </dgm:prSet>
      <dgm:spPr/>
      <dgm:t>
        <a:bodyPr/>
        <a:lstStyle/>
        <a:p>
          <a:endParaRPr lang="es-ES"/>
        </a:p>
      </dgm:t>
    </dgm:pt>
  </dgm:ptLst>
  <dgm:cxnLst>
    <dgm:cxn modelId="{505E1B3C-DF6A-4238-9D4B-3787CCE8E429}" srcId="{357BD7FB-E623-43A9-96B2-0F24FC25FE32}" destId="{777BF60B-0E37-41C4-B614-C29BE4A6A30E}" srcOrd="0" destOrd="0" parTransId="{80DDAAEC-DE2D-4DEE-B2AC-A71248BFB2F4}" sibTransId="{BBBC8B60-B8EB-4B97-9A00-D2700A7F023F}"/>
    <dgm:cxn modelId="{7613993A-8621-49AA-8019-AA4E99BF8C5A}" srcId="{0D558F44-AEA6-42DB-9531-CF7630E1E957}" destId="{5144383F-9600-41DE-ACBB-BA4DD3C3E67D}" srcOrd="0" destOrd="0" parTransId="{15048A1B-5086-4F77-9116-90817187E11C}" sibTransId="{BE8F3CB0-FD32-4DBB-9F36-47AFCF0A1C09}"/>
    <dgm:cxn modelId="{D999F821-EC86-4B3C-A9CF-C8B95DEBD7B4}" type="presOf" srcId="{094A2160-2A97-4E77-91ED-276770B8C725}" destId="{52DD963A-FE0B-4F1F-A6A5-C6676DA413FD}" srcOrd="0" destOrd="0" presId="urn:microsoft.com/office/officeart/2008/layout/SquareAccentList"/>
    <dgm:cxn modelId="{927A69FA-8FAD-4D1D-B312-78C152AF9955}" type="presOf" srcId="{0D558F44-AEA6-42DB-9531-CF7630E1E957}" destId="{BECC3DBA-E243-488C-A623-C76F6E2B46C1}" srcOrd="0" destOrd="0" presId="urn:microsoft.com/office/officeart/2008/layout/SquareAccentList"/>
    <dgm:cxn modelId="{4A2DD097-2654-46F5-9C4C-6CD4C4BDDD26}" srcId="{49144FE6-A30C-4DEE-B30D-0C6F4B524B2B}" destId="{0D558F44-AEA6-42DB-9531-CF7630E1E957}" srcOrd="0" destOrd="0" parTransId="{2139B443-F65B-402B-B0A2-1A090003B176}" sibTransId="{A32EC132-F648-4870-AC23-12347E9AA8B7}"/>
    <dgm:cxn modelId="{CB21D884-1853-4905-9466-294A16EC3924}" srcId="{49144FE6-A30C-4DEE-B30D-0C6F4B524B2B}" destId="{3A59DF36-440C-4D98-A538-63952BD5AB6D}" srcOrd="1" destOrd="0" parTransId="{D583369A-C2F5-4D53-BBAB-DC9AC3CF84E0}" sibTransId="{26698DEC-59F6-4385-9C92-C46D78AD9190}"/>
    <dgm:cxn modelId="{C6FD574B-D925-4FD4-9C39-14E280975E88}" type="presOf" srcId="{777BF60B-0E37-41C4-B614-C29BE4A6A30E}" destId="{4C3170FD-5B7D-48BB-8D5D-7EDF71B67AB7}" srcOrd="0" destOrd="0" presId="urn:microsoft.com/office/officeart/2008/layout/SquareAccentList"/>
    <dgm:cxn modelId="{073C008B-DA86-4853-AFD1-AE1729062624}" srcId="{49144FE6-A30C-4DEE-B30D-0C6F4B524B2B}" destId="{357BD7FB-E623-43A9-96B2-0F24FC25FE32}" srcOrd="2" destOrd="0" parTransId="{EBC2089E-3B67-4743-910E-58CA4357A73E}" sibTransId="{50A5C008-F107-44F8-B4CC-124DC5F5AE76}"/>
    <dgm:cxn modelId="{10C89CB9-7D41-49E6-806B-561EC039CD61}" srcId="{3A59DF36-440C-4D98-A538-63952BD5AB6D}" destId="{094A2160-2A97-4E77-91ED-276770B8C725}" srcOrd="0" destOrd="0" parTransId="{B75D7F64-4D81-4AED-B936-FCB9CDDF60A5}" sibTransId="{21FF4414-E01B-41CC-B7BF-F4F40672CB6A}"/>
    <dgm:cxn modelId="{B63B639F-0243-48BC-8475-9E1107A32E56}" type="presOf" srcId="{49144FE6-A30C-4DEE-B30D-0C6F4B524B2B}" destId="{C4820210-A628-4F99-A34F-FCECD24BF6AF}" srcOrd="0" destOrd="0" presId="urn:microsoft.com/office/officeart/2008/layout/SquareAccentList"/>
    <dgm:cxn modelId="{F98147E7-5C99-4550-9D81-EB8F013501AC}" type="presOf" srcId="{5144383F-9600-41DE-ACBB-BA4DD3C3E67D}" destId="{03EE7D71-384E-4B0D-B0BB-65EB04ABBB1B}" srcOrd="0" destOrd="0" presId="urn:microsoft.com/office/officeart/2008/layout/SquareAccentList"/>
    <dgm:cxn modelId="{2AD12881-7BCD-4477-84B1-25166D914301}" type="presOf" srcId="{357BD7FB-E623-43A9-96B2-0F24FC25FE32}" destId="{24786BAB-4318-4AF1-B40A-EB771E1CA935}" srcOrd="0" destOrd="0" presId="urn:microsoft.com/office/officeart/2008/layout/SquareAccentList"/>
    <dgm:cxn modelId="{C5D113A8-7EF5-4F7D-B9F0-57C33ED63076}" type="presOf" srcId="{3A59DF36-440C-4D98-A538-63952BD5AB6D}" destId="{71A2ECA2-F240-4E33-A549-1782E30091AA}" srcOrd="0" destOrd="0" presId="urn:microsoft.com/office/officeart/2008/layout/SquareAccentList"/>
    <dgm:cxn modelId="{FA9EA547-6197-45C7-B44A-8BCD34165D95}" type="presParOf" srcId="{C4820210-A628-4F99-A34F-FCECD24BF6AF}" destId="{D8D01D9F-A268-4378-863F-87BA949892A3}" srcOrd="0" destOrd="0" presId="urn:microsoft.com/office/officeart/2008/layout/SquareAccentList"/>
    <dgm:cxn modelId="{2F98D884-114F-43E3-AD6B-87E5C8D9E097}" type="presParOf" srcId="{D8D01D9F-A268-4378-863F-87BA949892A3}" destId="{E4B86523-1901-4DFA-91CE-BE93F5E12FA8}" srcOrd="0" destOrd="0" presId="urn:microsoft.com/office/officeart/2008/layout/SquareAccentList"/>
    <dgm:cxn modelId="{40C697B0-E081-4E13-AD26-A8A4D18CE26F}" type="presParOf" srcId="{E4B86523-1901-4DFA-91CE-BE93F5E12FA8}" destId="{BBF8E57D-03DC-44C9-BF72-F4E48E1049AB}" srcOrd="0" destOrd="0" presId="urn:microsoft.com/office/officeart/2008/layout/SquareAccentList"/>
    <dgm:cxn modelId="{F4A951F0-1FC8-4AC4-8AA8-318ED631CA76}" type="presParOf" srcId="{E4B86523-1901-4DFA-91CE-BE93F5E12FA8}" destId="{61D2A0AB-6452-4412-A4A9-41FF835298AB}" srcOrd="1" destOrd="0" presId="urn:microsoft.com/office/officeart/2008/layout/SquareAccentList"/>
    <dgm:cxn modelId="{F16FA979-691A-40AC-8FFD-85765DAFBF34}" type="presParOf" srcId="{E4B86523-1901-4DFA-91CE-BE93F5E12FA8}" destId="{BECC3DBA-E243-488C-A623-C76F6E2B46C1}" srcOrd="2" destOrd="0" presId="urn:microsoft.com/office/officeart/2008/layout/SquareAccentList"/>
    <dgm:cxn modelId="{3FAA42CC-6AB0-46DC-8AA3-49686D38E4BC}" type="presParOf" srcId="{D8D01D9F-A268-4378-863F-87BA949892A3}" destId="{B4CF4C98-BE1B-416C-AFC8-4791B80A7BCA}" srcOrd="1" destOrd="0" presId="urn:microsoft.com/office/officeart/2008/layout/SquareAccentList"/>
    <dgm:cxn modelId="{04C27990-FA5F-49A1-AE22-F4761E3C05C2}" type="presParOf" srcId="{B4CF4C98-BE1B-416C-AFC8-4791B80A7BCA}" destId="{BE1D1E69-8C37-409C-8CFD-568B21722AD1}" srcOrd="0" destOrd="0" presId="urn:microsoft.com/office/officeart/2008/layout/SquareAccentList"/>
    <dgm:cxn modelId="{C94DFF20-593D-43D2-B6AF-894C7231E128}" type="presParOf" srcId="{BE1D1E69-8C37-409C-8CFD-568B21722AD1}" destId="{DE6DD8E0-331D-45AD-9EAC-ED931C35B27D}" srcOrd="0" destOrd="0" presId="urn:microsoft.com/office/officeart/2008/layout/SquareAccentList"/>
    <dgm:cxn modelId="{381CB7D5-9634-49C2-9CEA-C89A20A4C312}" type="presParOf" srcId="{BE1D1E69-8C37-409C-8CFD-568B21722AD1}" destId="{03EE7D71-384E-4B0D-B0BB-65EB04ABBB1B}" srcOrd="1" destOrd="0" presId="urn:microsoft.com/office/officeart/2008/layout/SquareAccentList"/>
    <dgm:cxn modelId="{13FD21BE-0075-4F38-A4D2-73ECFF1CB810}" type="presParOf" srcId="{C4820210-A628-4F99-A34F-FCECD24BF6AF}" destId="{4F1D8C0A-80A4-449B-BBF8-5487A6F7A640}" srcOrd="1" destOrd="0" presId="urn:microsoft.com/office/officeart/2008/layout/SquareAccentList"/>
    <dgm:cxn modelId="{46392CCF-EF4B-44BE-ADF2-D9F129F182AD}" type="presParOf" srcId="{4F1D8C0A-80A4-449B-BBF8-5487A6F7A640}" destId="{AC4756DF-A1E3-42E5-8B04-0B0CF31C51DE}" srcOrd="0" destOrd="0" presId="urn:microsoft.com/office/officeart/2008/layout/SquareAccentList"/>
    <dgm:cxn modelId="{DE70B0B4-26C0-463F-9AA5-016085302341}" type="presParOf" srcId="{AC4756DF-A1E3-42E5-8B04-0B0CF31C51DE}" destId="{C5585F37-A516-4E9D-877E-2EBE956A88EC}" srcOrd="0" destOrd="0" presId="urn:microsoft.com/office/officeart/2008/layout/SquareAccentList"/>
    <dgm:cxn modelId="{B08488A6-588A-4D06-A82E-6DB966A53F49}" type="presParOf" srcId="{AC4756DF-A1E3-42E5-8B04-0B0CF31C51DE}" destId="{3D7A2479-A9AB-4C55-9823-F2FFB7C546E1}" srcOrd="1" destOrd="0" presId="urn:microsoft.com/office/officeart/2008/layout/SquareAccentList"/>
    <dgm:cxn modelId="{90DFBDF1-51A4-4920-B42E-F062DB8621D6}" type="presParOf" srcId="{AC4756DF-A1E3-42E5-8B04-0B0CF31C51DE}" destId="{71A2ECA2-F240-4E33-A549-1782E30091AA}" srcOrd="2" destOrd="0" presId="urn:microsoft.com/office/officeart/2008/layout/SquareAccentList"/>
    <dgm:cxn modelId="{1833BEBF-83A3-4CC6-A5F9-A7559C461F1F}" type="presParOf" srcId="{4F1D8C0A-80A4-449B-BBF8-5487A6F7A640}" destId="{4C4E5260-268B-487C-91F6-7B1D2E9B0D53}" srcOrd="1" destOrd="0" presId="urn:microsoft.com/office/officeart/2008/layout/SquareAccentList"/>
    <dgm:cxn modelId="{FF21BD47-07A2-4491-84D9-21912A49817A}" type="presParOf" srcId="{4C4E5260-268B-487C-91F6-7B1D2E9B0D53}" destId="{41A15D32-7B1B-4AFF-877C-7052C70089BE}" srcOrd="0" destOrd="0" presId="urn:microsoft.com/office/officeart/2008/layout/SquareAccentList"/>
    <dgm:cxn modelId="{1F32A7BA-4937-4DB6-A0B8-8AAF63CD5A3B}" type="presParOf" srcId="{41A15D32-7B1B-4AFF-877C-7052C70089BE}" destId="{B69D2AFD-A5D7-4C39-A491-2A8756B5BF55}" srcOrd="0" destOrd="0" presId="urn:microsoft.com/office/officeart/2008/layout/SquareAccentList"/>
    <dgm:cxn modelId="{EEC40846-C06D-455E-BD04-1ED54553B38D}" type="presParOf" srcId="{41A15D32-7B1B-4AFF-877C-7052C70089BE}" destId="{52DD963A-FE0B-4F1F-A6A5-C6676DA413FD}" srcOrd="1" destOrd="0" presId="urn:microsoft.com/office/officeart/2008/layout/SquareAccentList"/>
    <dgm:cxn modelId="{84669424-48F1-4D63-9CD3-D06C4E5C97EB}" type="presParOf" srcId="{C4820210-A628-4F99-A34F-FCECD24BF6AF}" destId="{AB9576DF-7271-4806-A1C0-71D5716C342C}" srcOrd="2" destOrd="0" presId="urn:microsoft.com/office/officeart/2008/layout/SquareAccentList"/>
    <dgm:cxn modelId="{340A562C-0DB9-4B05-89CA-5BED404C451E}" type="presParOf" srcId="{AB9576DF-7271-4806-A1C0-71D5716C342C}" destId="{210F76DB-FEDD-405C-810C-634C99EB39FD}" srcOrd="0" destOrd="0" presId="urn:microsoft.com/office/officeart/2008/layout/SquareAccentList"/>
    <dgm:cxn modelId="{4B24E1C4-A16C-4F9F-AE42-A5CD1A49B246}" type="presParOf" srcId="{210F76DB-FEDD-405C-810C-634C99EB39FD}" destId="{3181F68C-EDC2-45E1-BC40-E418F555B5FB}" srcOrd="0" destOrd="0" presId="urn:microsoft.com/office/officeart/2008/layout/SquareAccentList"/>
    <dgm:cxn modelId="{98FA89D3-9611-4057-A568-FBF70726B717}" type="presParOf" srcId="{210F76DB-FEDD-405C-810C-634C99EB39FD}" destId="{FFA60734-79A2-4FF9-9A0C-10640AD18F1A}" srcOrd="1" destOrd="0" presId="urn:microsoft.com/office/officeart/2008/layout/SquareAccentList"/>
    <dgm:cxn modelId="{3B6138E3-6E09-4AB2-8C0B-849C81CE4040}" type="presParOf" srcId="{210F76DB-FEDD-405C-810C-634C99EB39FD}" destId="{24786BAB-4318-4AF1-B40A-EB771E1CA935}" srcOrd="2" destOrd="0" presId="urn:microsoft.com/office/officeart/2008/layout/SquareAccentList"/>
    <dgm:cxn modelId="{D29F97B5-8E94-44BA-AE07-D14F56922DAB}" type="presParOf" srcId="{AB9576DF-7271-4806-A1C0-71D5716C342C}" destId="{704C70A1-753B-451E-82CE-4C5BB41F1935}" srcOrd="1" destOrd="0" presId="urn:microsoft.com/office/officeart/2008/layout/SquareAccentList"/>
    <dgm:cxn modelId="{7A1B9756-CA56-448D-8400-14D8F8E061BD}" type="presParOf" srcId="{704C70A1-753B-451E-82CE-4C5BB41F1935}" destId="{20272D87-20F8-4148-868B-6E565C3F9C3D}" srcOrd="0" destOrd="0" presId="urn:microsoft.com/office/officeart/2008/layout/SquareAccentList"/>
    <dgm:cxn modelId="{407D85ED-8421-482A-A24C-46623CB6C4C9}" type="presParOf" srcId="{20272D87-20F8-4148-868B-6E565C3F9C3D}" destId="{176E31B2-15B7-4C36-B283-4C211B31CD2A}" srcOrd="0" destOrd="0" presId="urn:microsoft.com/office/officeart/2008/layout/SquareAccentList"/>
    <dgm:cxn modelId="{7AAD6EF6-D1B3-4F9A-91C5-4846A47E2022}" type="presParOf" srcId="{20272D87-20F8-4148-868B-6E565C3F9C3D}" destId="{4C3170FD-5B7D-48BB-8D5D-7EDF71B67AB7}" srcOrd="1" destOrd="0" presId="urn:microsoft.com/office/officeart/2008/layout/Square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F8E57D-03DC-44C9-BF72-F4E48E1049AB}">
      <dsp:nvSpPr>
        <dsp:cNvPr id="0" name=""/>
        <dsp:cNvSpPr/>
      </dsp:nvSpPr>
      <dsp:spPr>
        <a:xfrm>
          <a:off x="4935" y="768530"/>
          <a:ext cx="3636402" cy="427812"/>
        </a:xfrm>
        <a:prstGeom prst="rect">
          <a:avLst/>
        </a:prstGeom>
        <a:solidFill>
          <a:schemeClr val="accent4">
            <a:shade val="80000"/>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61D2A0AB-6452-4412-A4A9-41FF835298AB}">
      <dsp:nvSpPr>
        <dsp:cNvPr id="0" name=""/>
        <dsp:cNvSpPr/>
      </dsp:nvSpPr>
      <dsp:spPr>
        <a:xfrm>
          <a:off x="4935" y="929199"/>
          <a:ext cx="267143" cy="267143"/>
        </a:xfrm>
        <a:prstGeom prst="rect">
          <a:avLst/>
        </a:prstGeom>
        <a:solidFill>
          <a:schemeClr val="lt1">
            <a:alpha val="90000"/>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ECC3DBA-E243-488C-A623-C76F6E2B46C1}">
      <dsp:nvSpPr>
        <dsp:cNvPr id="0" name=""/>
        <dsp:cNvSpPr/>
      </dsp:nvSpPr>
      <dsp:spPr>
        <a:xfrm>
          <a:off x="4935" y="0"/>
          <a:ext cx="3636402" cy="768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s-EC" sz="2400" b="1" kern="1200" dirty="0"/>
            <a:t>Informante</a:t>
          </a:r>
        </a:p>
      </dsp:txBody>
      <dsp:txXfrm>
        <a:off x="4935" y="0"/>
        <a:ext cx="3636402" cy="768530"/>
      </dsp:txXfrm>
    </dsp:sp>
    <dsp:sp modelId="{DE6DD8E0-331D-45AD-9EAC-ED931C35B27D}">
      <dsp:nvSpPr>
        <dsp:cNvPr id="0" name=""/>
        <dsp:cNvSpPr/>
      </dsp:nvSpPr>
      <dsp:spPr>
        <a:xfrm>
          <a:off x="4935" y="3086986"/>
          <a:ext cx="267136" cy="267136"/>
        </a:xfrm>
        <a:prstGeom prst="rect">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3EE7D71-384E-4B0D-B0BB-65EB04ABBB1B}">
      <dsp:nvSpPr>
        <dsp:cNvPr id="0" name=""/>
        <dsp:cNvSpPr/>
      </dsp:nvSpPr>
      <dsp:spPr>
        <a:xfrm>
          <a:off x="259483" y="1557269"/>
          <a:ext cx="3381854" cy="33742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just" defTabSz="622300">
            <a:lnSpc>
              <a:spcPct val="90000"/>
            </a:lnSpc>
            <a:spcBef>
              <a:spcPct val="0"/>
            </a:spcBef>
            <a:spcAft>
              <a:spcPct val="35000"/>
            </a:spcAft>
          </a:pPr>
          <a:r>
            <a:rPr lang="es-EC" sz="1400" kern="1200" dirty="0">
              <a:solidFill>
                <a:srgbClr val="595959"/>
              </a:solidFill>
            </a:rPr>
            <a:t>Para la semana 21 no se registró ningún inconveniente nuevo.</a:t>
          </a:r>
        </a:p>
      </dsp:txBody>
      <dsp:txXfrm>
        <a:off x="259483" y="1557269"/>
        <a:ext cx="3381854" cy="3374272"/>
      </dsp:txXfrm>
    </dsp:sp>
    <dsp:sp modelId="{C5585F37-A516-4E9D-877E-2EBE956A88EC}">
      <dsp:nvSpPr>
        <dsp:cNvPr id="0" name=""/>
        <dsp:cNvSpPr/>
      </dsp:nvSpPr>
      <dsp:spPr>
        <a:xfrm>
          <a:off x="3823157" y="768530"/>
          <a:ext cx="3636402" cy="427812"/>
        </a:xfrm>
        <a:prstGeom prst="rect">
          <a:avLst/>
        </a:prstGeom>
        <a:solidFill>
          <a:schemeClr val="accent4">
            <a:shade val="80000"/>
            <a:hueOff val="-256642"/>
            <a:satOff val="0"/>
            <a:lumOff val="16938"/>
            <a:alphaOff val="0"/>
          </a:schemeClr>
        </a:solidFill>
        <a:ln w="12700" cap="flat" cmpd="sng" algn="ctr">
          <a:solidFill>
            <a:schemeClr val="accent4">
              <a:shade val="80000"/>
              <a:hueOff val="-256642"/>
              <a:satOff val="0"/>
              <a:lumOff val="16938"/>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3D7A2479-A9AB-4C55-9823-F2FFB7C546E1}">
      <dsp:nvSpPr>
        <dsp:cNvPr id="0" name=""/>
        <dsp:cNvSpPr/>
      </dsp:nvSpPr>
      <dsp:spPr>
        <a:xfrm>
          <a:off x="3823157" y="929199"/>
          <a:ext cx="267143" cy="267143"/>
        </a:xfrm>
        <a:prstGeom prst="rect">
          <a:avLst/>
        </a:prstGeom>
        <a:solidFill>
          <a:schemeClr val="lt1">
            <a:alpha val="90000"/>
            <a:hueOff val="0"/>
            <a:satOff val="0"/>
            <a:lumOff val="0"/>
            <a:alphaOff val="0"/>
          </a:schemeClr>
        </a:solidFill>
        <a:ln w="12700" cap="flat" cmpd="sng" algn="ctr">
          <a:solidFill>
            <a:schemeClr val="accent4">
              <a:shade val="80000"/>
              <a:hueOff val="-256642"/>
              <a:satOff val="0"/>
              <a:lumOff val="16938"/>
              <a:alphaOff val="0"/>
            </a:schemeClr>
          </a:solidFill>
          <a:prstDash val="solid"/>
          <a:miter lim="800000"/>
        </a:ln>
        <a:effectLst/>
      </dsp:spPr>
      <dsp:style>
        <a:lnRef idx="2">
          <a:scrgbClr r="0" g="0" b="0"/>
        </a:lnRef>
        <a:fillRef idx="1">
          <a:scrgbClr r="0" g="0" b="0"/>
        </a:fillRef>
        <a:effectRef idx="0">
          <a:scrgbClr r="0" g="0" b="0"/>
        </a:effectRef>
        <a:fontRef idx="minor"/>
      </dsp:style>
    </dsp:sp>
    <dsp:sp modelId="{71A2ECA2-F240-4E33-A549-1782E30091AA}">
      <dsp:nvSpPr>
        <dsp:cNvPr id="0" name=""/>
        <dsp:cNvSpPr/>
      </dsp:nvSpPr>
      <dsp:spPr>
        <a:xfrm>
          <a:off x="3823157" y="0"/>
          <a:ext cx="3636402" cy="768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s-EC" sz="2400" b="1" kern="1200" dirty="0"/>
            <a:t>Crítica</a:t>
          </a:r>
        </a:p>
      </dsp:txBody>
      <dsp:txXfrm>
        <a:off x="3823157" y="0"/>
        <a:ext cx="3636402" cy="768530"/>
      </dsp:txXfrm>
    </dsp:sp>
    <dsp:sp modelId="{B69D2AFD-A5D7-4C39-A491-2A8756B5BF55}">
      <dsp:nvSpPr>
        <dsp:cNvPr id="0" name=""/>
        <dsp:cNvSpPr/>
      </dsp:nvSpPr>
      <dsp:spPr>
        <a:xfrm>
          <a:off x="3823157" y="2030157"/>
          <a:ext cx="267136" cy="267136"/>
        </a:xfrm>
        <a:prstGeom prst="rect">
          <a:avLst/>
        </a:prstGeom>
        <a:solidFill>
          <a:schemeClr val="lt1">
            <a:hueOff val="0"/>
            <a:satOff val="0"/>
            <a:lumOff val="0"/>
            <a:alphaOff val="0"/>
          </a:schemeClr>
        </a:solidFill>
        <a:ln w="12700" cap="flat" cmpd="sng" algn="ctr">
          <a:solidFill>
            <a:schemeClr val="accent4">
              <a:shade val="80000"/>
              <a:hueOff val="-256642"/>
              <a:satOff val="0"/>
              <a:lumOff val="16938"/>
              <a:alphaOff val="0"/>
            </a:schemeClr>
          </a:solidFill>
          <a:prstDash val="solid"/>
          <a:miter lim="800000"/>
        </a:ln>
        <a:effectLst/>
      </dsp:spPr>
      <dsp:style>
        <a:lnRef idx="2">
          <a:scrgbClr r="0" g="0" b="0"/>
        </a:lnRef>
        <a:fillRef idx="1">
          <a:scrgbClr r="0" g="0" b="0"/>
        </a:fillRef>
        <a:effectRef idx="0">
          <a:scrgbClr r="0" g="0" b="0"/>
        </a:effectRef>
        <a:fontRef idx="minor"/>
      </dsp:style>
    </dsp:sp>
    <dsp:sp modelId="{52DD963A-FE0B-4F1F-A6A5-C6676DA413FD}">
      <dsp:nvSpPr>
        <dsp:cNvPr id="0" name=""/>
        <dsp:cNvSpPr/>
      </dsp:nvSpPr>
      <dsp:spPr>
        <a:xfrm>
          <a:off x="4129042" y="1426845"/>
          <a:ext cx="3381854" cy="15051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just" defTabSz="622300">
            <a:lnSpc>
              <a:spcPct val="90000"/>
            </a:lnSpc>
            <a:spcBef>
              <a:spcPct val="0"/>
            </a:spcBef>
            <a:spcAft>
              <a:spcPct val="35000"/>
            </a:spcAft>
          </a:pPr>
          <a:r>
            <a:rPr lang="es-EC" sz="1400" kern="1200" dirty="0">
              <a:solidFill>
                <a:srgbClr val="595959"/>
              </a:solidFill>
            </a:rPr>
            <a:t>Para la semana 21 no se han presentado ningún inconveniente en la fase de crítica. </a:t>
          </a:r>
          <a:endParaRPr lang="es-EC" sz="1400" kern="1200" dirty="0"/>
        </a:p>
      </dsp:txBody>
      <dsp:txXfrm>
        <a:off x="4129042" y="1426845"/>
        <a:ext cx="3381854" cy="1505199"/>
      </dsp:txXfrm>
    </dsp:sp>
    <dsp:sp modelId="{3181F68C-EDC2-45E1-BC40-E418F555B5FB}">
      <dsp:nvSpPr>
        <dsp:cNvPr id="0" name=""/>
        <dsp:cNvSpPr/>
      </dsp:nvSpPr>
      <dsp:spPr>
        <a:xfrm>
          <a:off x="7641380" y="768530"/>
          <a:ext cx="3636402" cy="427812"/>
        </a:xfrm>
        <a:prstGeom prst="rect">
          <a:avLst/>
        </a:prstGeom>
        <a:solidFill>
          <a:schemeClr val="accent4">
            <a:shade val="80000"/>
            <a:hueOff val="-513283"/>
            <a:satOff val="0"/>
            <a:lumOff val="33875"/>
            <a:alphaOff val="0"/>
          </a:schemeClr>
        </a:solidFill>
        <a:ln w="12700" cap="flat" cmpd="sng" algn="ctr">
          <a:solidFill>
            <a:schemeClr val="accent4">
              <a:shade val="80000"/>
              <a:hueOff val="-513283"/>
              <a:satOff val="0"/>
              <a:lumOff val="33875"/>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FFA60734-79A2-4FF9-9A0C-10640AD18F1A}">
      <dsp:nvSpPr>
        <dsp:cNvPr id="0" name=""/>
        <dsp:cNvSpPr/>
      </dsp:nvSpPr>
      <dsp:spPr>
        <a:xfrm>
          <a:off x="7641380" y="929199"/>
          <a:ext cx="267143" cy="267143"/>
        </a:xfrm>
        <a:prstGeom prst="rect">
          <a:avLst/>
        </a:prstGeom>
        <a:solidFill>
          <a:schemeClr val="lt1">
            <a:alpha val="90000"/>
            <a:hueOff val="0"/>
            <a:satOff val="0"/>
            <a:lumOff val="0"/>
            <a:alphaOff val="0"/>
          </a:schemeClr>
        </a:solidFill>
        <a:ln w="12700" cap="flat" cmpd="sng" algn="ctr">
          <a:solidFill>
            <a:schemeClr val="accent4">
              <a:shade val="80000"/>
              <a:hueOff val="-513283"/>
              <a:satOff val="0"/>
              <a:lumOff val="33875"/>
              <a:alphaOff val="0"/>
            </a:schemeClr>
          </a:solidFill>
          <a:prstDash val="solid"/>
          <a:miter lim="800000"/>
        </a:ln>
        <a:effectLst/>
      </dsp:spPr>
      <dsp:style>
        <a:lnRef idx="2">
          <a:scrgbClr r="0" g="0" b="0"/>
        </a:lnRef>
        <a:fillRef idx="1">
          <a:scrgbClr r="0" g="0" b="0"/>
        </a:fillRef>
        <a:effectRef idx="0">
          <a:scrgbClr r="0" g="0" b="0"/>
        </a:effectRef>
        <a:fontRef idx="minor"/>
      </dsp:style>
    </dsp:sp>
    <dsp:sp modelId="{24786BAB-4318-4AF1-B40A-EB771E1CA935}">
      <dsp:nvSpPr>
        <dsp:cNvPr id="0" name=""/>
        <dsp:cNvSpPr/>
      </dsp:nvSpPr>
      <dsp:spPr>
        <a:xfrm>
          <a:off x="7641380" y="0"/>
          <a:ext cx="3636402" cy="768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s-EC" sz="2400" b="1" kern="1200" dirty="0"/>
            <a:t>Administrador</a:t>
          </a:r>
        </a:p>
      </dsp:txBody>
      <dsp:txXfrm>
        <a:off x="7641380" y="0"/>
        <a:ext cx="3636402" cy="768530"/>
      </dsp:txXfrm>
    </dsp:sp>
    <dsp:sp modelId="{176E31B2-15B7-4C36-B283-4C211B31CD2A}">
      <dsp:nvSpPr>
        <dsp:cNvPr id="0" name=""/>
        <dsp:cNvSpPr/>
      </dsp:nvSpPr>
      <dsp:spPr>
        <a:xfrm>
          <a:off x="7641380" y="1901165"/>
          <a:ext cx="267136" cy="267136"/>
        </a:xfrm>
        <a:prstGeom prst="rect">
          <a:avLst/>
        </a:prstGeom>
        <a:solidFill>
          <a:schemeClr val="lt1">
            <a:hueOff val="0"/>
            <a:satOff val="0"/>
            <a:lumOff val="0"/>
            <a:alphaOff val="0"/>
          </a:schemeClr>
        </a:solidFill>
        <a:ln w="12700" cap="flat" cmpd="sng" algn="ctr">
          <a:solidFill>
            <a:schemeClr val="accent4">
              <a:shade val="80000"/>
              <a:hueOff val="-513283"/>
              <a:satOff val="0"/>
              <a:lumOff val="33875"/>
              <a:alphaOff val="0"/>
            </a:schemeClr>
          </a:solidFill>
          <a:prstDash val="solid"/>
          <a:miter lim="800000"/>
        </a:ln>
        <a:effectLst/>
      </dsp:spPr>
      <dsp:style>
        <a:lnRef idx="2">
          <a:scrgbClr r="0" g="0" b="0"/>
        </a:lnRef>
        <a:fillRef idx="1">
          <a:scrgbClr r="0" g="0" b="0"/>
        </a:fillRef>
        <a:effectRef idx="0">
          <a:scrgbClr r="0" g="0" b="0"/>
        </a:effectRef>
        <a:fontRef idx="minor"/>
      </dsp:style>
    </dsp:sp>
    <dsp:sp modelId="{4C3170FD-5B7D-48BB-8D5D-7EDF71B67AB7}">
      <dsp:nvSpPr>
        <dsp:cNvPr id="0" name=""/>
        <dsp:cNvSpPr/>
      </dsp:nvSpPr>
      <dsp:spPr>
        <a:xfrm>
          <a:off x="7900863" y="1450078"/>
          <a:ext cx="3381854" cy="12948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just" defTabSz="622300">
            <a:lnSpc>
              <a:spcPct val="90000"/>
            </a:lnSpc>
            <a:spcBef>
              <a:spcPct val="0"/>
            </a:spcBef>
            <a:spcAft>
              <a:spcPct val="35000"/>
            </a:spcAft>
          </a:pPr>
          <a:r>
            <a:rPr lang="es-EC" sz="1400" kern="1200" dirty="0">
              <a:solidFill>
                <a:srgbClr val="595959"/>
              </a:solidFill>
            </a:rPr>
            <a:t>Para la semana 21 ya fue corregido el error reportado la semana pasada, esta semana no se ha presentado ningún otro inconveniente. </a:t>
          </a:r>
          <a:endParaRPr lang="es-EC" sz="1400" kern="1200" dirty="0"/>
        </a:p>
      </dsp:txBody>
      <dsp:txXfrm>
        <a:off x="7900863" y="1450078"/>
        <a:ext cx="3381854" cy="1294884"/>
      </dsp:txXfrm>
    </dsp:sp>
  </dsp:spTree>
</dsp:drawing>
</file>

<file path=ppt/diagrams/layout1.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image" Target="../media/image26.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image" Target="../media/image28.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image" Target="../media/image32.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image" Target="../media/image34.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image" Target="../media/image36.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39.wmf"/><Relationship Id="rId1" Type="http://schemas.openxmlformats.org/officeDocument/2006/relationships/image" Target="../media/image38.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image" Target="../media/image40.e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43.wmf"/><Relationship Id="rId1" Type="http://schemas.openxmlformats.org/officeDocument/2006/relationships/image" Target="../media/image42.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 Id="rId4"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image" Target="../media/image16.emf"/><Relationship Id="rId4" Type="http://schemas.openxmlformats.org/officeDocument/2006/relationships/image" Target="../media/image19.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image" Target="../media/image20.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image" Target="../media/image22.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image" Target="../media/image2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dirty="0"/>
          </a:p>
        </p:txBody>
      </p:sp>
      <p:sp>
        <p:nvSpPr>
          <p:cNvPr id="3" name="Marcador de fech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D33F8B8-5312-E24C-96F9-67F30C4AC13E}" type="datetimeFigureOut">
              <a:rPr lang="es-ES_tradnl" smtClean="0"/>
              <a:t>08/12/2020</a:t>
            </a:fld>
            <a:endParaRPr lang="es-ES_tradnl" dirty="0"/>
          </a:p>
        </p:txBody>
      </p:sp>
      <p:sp>
        <p:nvSpPr>
          <p:cNvPr id="4" name="Marcador de pie de pá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dirty="0"/>
          </a:p>
        </p:txBody>
      </p:sp>
      <p:sp>
        <p:nvSpPr>
          <p:cNvPr id="5" name="Marcador de número de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C4B57AC-2842-F344-A130-E0582AD93178}" type="slidenum">
              <a:rPr lang="es-ES_tradnl" smtClean="0"/>
              <a:t>‹Nº›</a:t>
            </a:fld>
            <a:endParaRPr lang="es-ES_tradnl" dirty="0"/>
          </a:p>
        </p:txBody>
      </p:sp>
    </p:spTree>
    <p:extLst>
      <p:ext uri="{BB962C8B-B14F-4D97-AF65-F5344CB8AC3E}">
        <p14:creationId xmlns:p14="http://schemas.microsoft.com/office/powerpoint/2010/main" val="1492507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dirty="0"/>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02FE38-E428-6948-9792-EC124D1D2E12}" type="datetimeFigureOut">
              <a:rPr lang="es-ES_tradnl" smtClean="0"/>
              <a:t>08/12/2020</a:t>
            </a:fld>
            <a:endParaRPr lang="es-ES_tradnl" dirty="0"/>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_tradnl" dirty="0"/>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dirty="0"/>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731626-4CBA-AB41-9C65-7FD69C995BA8}" type="slidenum">
              <a:rPr lang="es-ES_tradnl" smtClean="0"/>
              <a:t>‹Nº›</a:t>
            </a:fld>
            <a:endParaRPr lang="es-ES_tradnl" dirty="0"/>
          </a:p>
        </p:txBody>
      </p:sp>
    </p:spTree>
    <p:extLst>
      <p:ext uri="{BB962C8B-B14F-4D97-AF65-F5344CB8AC3E}">
        <p14:creationId xmlns:p14="http://schemas.microsoft.com/office/powerpoint/2010/main" val="15467149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8</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18</a:t>
            </a:fld>
            <a:endParaRPr lang="es-EC" dirty="0"/>
          </a:p>
        </p:txBody>
      </p:sp>
    </p:spTree>
    <p:extLst>
      <p:ext uri="{BB962C8B-B14F-4D97-AF65-F5344CB8AC3E}">
        <p14:creationId xmlns:p14="http://schemas.microsoft.com/office/powerpoint/2010/main" val="7389051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19</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20</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21</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7C731626-4CBA-AB41-9C65-7FD69C995BA8}" type="slidenum">
              <a:rPr lang="es-ES_tradnl" smtClean="0"/>
              <a:t>23</a:t>
            </a:fld>
            <a:endParaRPr lang="es-ES_tradnl" dirty="0"/>
          </a:p>
        </p:txBody>
      </p:sp>
    </p:spTree>
    <p:extLst>
      <p:ext uri="{BB962C8B-B14F-4D97-AF65-F5344CB8AC3E}">
        <p14:creationId xmlns:p14="http://schemas.microsoft.com/office/powerpoint/2010/main" val="37255042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7C731626-4CBA-AB41-9C65-7FD69C995BA8}" type="slidenum">
              <a:rPr lang="es-ES_tradnl" smtClean="0"/>
              <a:t>25</a:t>
            </a:fld>
            <a:endParaRPr lang="es-ES_tradnl" dirty="0"/>
          </a:p>
        </p:txBody>
      </p:sp>
    </p:spTree>
    <p:extLst>
      <p:ext uri="{BB962C8B-B14F-4D97-AF65-F5344CB8AC3E}">
        <p14:creationId xmlns:p14="http://schemas.microsoft.com/office/powerpoint/2010/main" val="3725504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9</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10</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11</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12</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14</a:t>
            </a:fld>
            <a:endParaRPr lang="es-EC" dirty="0"/>
          </a:p>
        </p:txBody>
      </p:sp>
    </p:spTree>
    <p:extLst>
      <p:ext uri="{BB962C8B-B14F-4D97-AF65-F5344CB8AC3E}">
        <p14:creationId xmlns:p14="http://schemas.microsoft.com/office/powerpoint/2010/main" val="3952676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15</a:t>
            </a:fld>
            <a:endParaRPr lang="es-EC" dirty="0"/>
          </a:p>
        </p:txBody>
      </p:sp>
    </p:spTree>
    <p:extLst>
      <p:ext uri="{BB962C8B-B14F-4D97-AF65-F5344CB8AC3E}">
        <p14:creationId xmlns:p14="http://schemas.microsoft.com/office/powerpoint/2010/main" val="41925362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16</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17</a:t>
            </a:fld>
            <a:endParaRPr lang="es-EC" dirty="0"/>
          </a:p>
        </p:txBody>
      </p:sp>
    </p:spTree>
    <p:extLst>
      <p:ext uri="{BB962C8B-B14F-4D97-AF65-F5344CB8AC3E}">
        <p14:creationId xmlns:p14="http://schemas.microsoft.com/office/powerpoint/2010/main" val="7389051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7" y="0"/>
            <a:ext cx="12188385" cy="6857998"/>
          </a:xfrm>
          <a:prstGeom prst="rect">
            <a:avLst/>
          </a:prstGeom>
        </p:spPr>
      </p:pic>
      <p:sp>
        <p:nvSpPr>
          <p:cNvPr id="8" name="Title 1"/>
          <p:cNvSpPr>
            <a:spLocks noGrp="1"/>
          </p:cNvSpPr>
          <p:nvPr>
            <p:ph type="ctrTitle"/>
          </p:nvPr>
        </p:nvSpPr>
        <p:spPr>
          <a:xfrm rot="20938473">
            <a:off x="5841006" y="1946214"/>
            <a:ext cx="2618041" cy="1943571"/>
          </a:xfrm>
        </p:spPr>
        <p:txBody>
          <a:bodyPr anchor="b">
            <a:normAutofit/>
          </a:bodyPr>
          <a:lstStyle>
            <a:lvl1pPr algn="l">
              <a:lnSpc>
                <a:spcPct val="100000"/>
              </a:lnSpc>
              <a:defRPr sz="3200" b="1">
                <a:solidFill>
                  <a:srgbClr val="2D4B88"/>
                </a:solidFill>
              </a:defRPr>
            </a:lvl1pPr>
          </a:lstStyle>
          <a:p>
            <a:r>
              <a:rPr lang="es-ES" dirty="0"/>
              <a:t>Clic para editar título</a:t>
            </a:r>
            <a:endParaRPr lang="en-US" dirty="0"/>
          </a:p>
        </p:txBody>
      </p:sp>
      <p:sp>
        <p:nvSpPr>
          <p:cNvPr id="9" name="Subtitle 2"/>
          <p:cNvSpPr>
            <a:spLocks noGrp="1"/>
          </p:cNvSpPr>
          <p:nvPr>
            <p:ph type="subTitle" idx="1" hasCustomPrompt="1"/>
          </p:nvPr>
        </p:nvSpPr>
        <p:spPr>
          <a:xfrm rot="20938473">
            <a:off x="6124867" y="4206136"/>
            <a:ext cx="2618039" cy="367049"/>
          </a:xfrm>
        </p:spPr>
        <p:txBody>
          <a:bodyPr anchor="ctr">
            <a:normAutofit/>
          </a:bodyPr>
          <a:lstStyle>
            <a:lvl1pPr marL="0" indent="0" algn="l">
              <a:buNone/>
              <a:defRPr sz="1800">
                <a:solidFill>
                  <a:schemeClr val="tx1">
                    <a:lumMod val="65000"/>
                    <a:lumOff val="35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dirty="0"/>
              <a:t>Modificar</a:t>
            </a:r>
            <a:endParaRPr lang="en-US" dirty="0"/>
          </a:p>
        </p:txBody>
      </p:sp>
      <p:sp>
        <p:nvSpPr>
          <p:cNvPr id="10" name="Rectángulo 9"/>
          <p:cNvSpPr/>
          <p:nvPr userDrawn="1"/>
        </p:nvSpPr>
        <p:spPr>
          <a:xfrm rot="20938473">
            <a:off x="5665537" y="1687607"/>
            <a:ext cx="3104255" cy="3106870"/>
          </a:xfrm>
          <a:prstGeom prst="rect">
            <a:avLst/>
          </a:prstGeom>
          <a:noFill/>
          <a:ln w="19050">
            <a:solidFill>
              <a:srgbClr val="2D4B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cxnSp>
        <p:nvCxnSpPr>
          <p:cNvPr id="12" name="Conector recto 11"/>
          <p:cNvCxnSpPr/>
          <p:nvPr userDrawn="1"/>
        </p:nvCxnSpPr>
        <p:spPr>
          <a:xfrm flipV="1">
            <a:off x="6192781" y="4131157"/>
            <a:ext cx="728323" cy="141906"/>
          </a:xfrm>
          <a:prstGeom prst="line">
            <a:avLst/>
          </a:prstGeom>
          <a:ln w="15875">
            <a:solidFill>
              <a:srgbClr val="2D4B8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6054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dice">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 y="0"/>
            <a:ext cx="12188379" cy="6857995"/>
          </a:xfrm>
          <a:prstGeom prst="rect">
            <a:avLst/>
          </a:prstGeom>
        </p:spPr>
      </p:pic>
      <p:sp>
        <p:nvSpPr>
          <p:cNvPr id="2" name="Title 1"/>
          <p:cNvSpPr>
            <a:spLocks noGrp="1"/>
          </p:cNvSpPr>
          <p:nvPr>
            <p:ph type="title"/>
          </p:nvPr>
        </p:nvSpPr>
        <p:spPr>
          <a:xfrm>
            <a:off x="1072235" y="1447547"/>
            <a:ext cx="5542573" cy="324492"/>
          </a:xfrm>
        </p:spPr>
        <p:txBody>
          <a:bodyPr>
            <a:noAutofit/>
          </a:bodyPr>
          <a:lstStyle>
            <a:lvl1pPr>
              <a:defRPr sz="4000" b="1">
                <a:solidFill>
                  <a:schemeClr val="tx1">
                    <a:lumMod val="65000"/>
                    <a:lumOff val="35000"/>
                  </a:schemeClr>
                </a:solidFill>
              </a:defRPr>
            </a:lvl1pPr>
          </a:lstStyle>
          <a:p>
            <a:r>
              <a:rPr lang="es-ES" dirty="0"/>
              <a:t>Clic para editar título</a:t>
            </a:r>
            <a:endParaRPr lang="en-US" dirty="0"/>
          </a:p>
        </p:txBody>
      </p:sp>
      <p:sp>
        <p:nvSpPr>
          <p:cNvPr id="3" name="Content Placeholder 2"/>
          <p:cNvSpPr>
            <a:spLocks noGrp="1"/>
          </p:cNvSpPr>
          <p:nvPr>
            <p:ph idx="1"/>
          </p:nvPr>
        </p:nvSpPr>
        <p:spPr>
          <a:xfrm>
            <a:off x="1054910" y="2317345"/>
            <a:ext cx="4902740" cy="3859619"/>
          </a:xfrm>
        </p:spPr>
        <p:txBody>
          <a:bodyPr>
            <a:normAutofit/>
          </a:bodyPr>
          <a:lstStyle>
            <a:lvl1pPr marL="304792" indent="-304792">
              <a:lnSpc>
                <a:spcPct val="100000"/>
              </a:lnSpc>
              <a:buFont typeface="+mj-lt"/>
              <a:buAutoNum type="arabicPeriod"/>
              <a:defRPr sz="1600">
                <a:solidFill>
                  <a:schemeClr val="tx1">
                    <a:lumMod val="50000"/>
                    <a:lumOff val="50000"/>
                  </a:schemeClr>
                </a:solidFill>
              </a:defRPr>
            </a:lvl1pPr>
            <a:lvl2pPr marL="761981" indent="-304792">
              <a:lnSpc>
                <a:spcPct val="100000"/>
              </a:lnSpc>
              <a:buFont typeface="+mj-lt"/>
              <a:buAutoNum type="arabicPeriod"/>
              <a:defRPr sz="1400">
                <a:solidFill>
                  <a:schemeClr val="tx1">
                    <a:lumMod val="50000"/>
                    <a:lumOff val="50000"/>
                  </a:schemeClr>
                </a:solidFill>
              </a:defRPr>
            </a:lvl2pPr>
            <a:lvl3pPr marL="1219170" indent="-304792">
              <a:lnSpc>
                <a:spcPct val="100000"/>
              </a:lnSpc>
              <a:buFont typeface="+mj-lt"/>
              <a:buAutoNum type="arabicPeriod"/>
              <a:defRPr sz="1333">
                <a:solidFill>
                  <a:schemeClr val="tx1">
                    <a:lumMod val="50000"/>
                    <a:lumOff val="50000"/>
                  </a:schemeClr>
                </a:solidFill>
              </a:defRPr>
            </a:lvl3pPr>
            <a:lvl4pPr marL="1676358" indent="-304792">
              <a:lnSpc>
                <a:spcPct val="100000"/>
              </a:lnSpc>
              <a:buFont typeface="+mj-lt"/>
              <a:buAutoNum type="arabicPeriod"/>
              <a:defRPr sz="1200">
                <a:solidFill>
                  <a:schemeClr val="tx1">
                    <a:lumMod val="50000"/>
                    <a:lumOff val="50000"/>
                  </a:schemeClr>
                </a:solidFill>
              </a:defRPr>
            </a:lvl4pPr>
            <a:lvl5pPr marL="2133547" indent="-304792">
              <a:lnSpc>
                <a:spcPct val="100000"/>
              </a:lnSpc>
              <a:buFont typeface="+mj-lt"/>
              <a:buAutoNum type="arabicPeriod"/>
              <a:defRPr sz="1200">
                <a:solidFill>
                  <a:schemeClr val="tx1">
                    <a:lumMod val="50000"/>
                    <a:lumOff val="50000"/>
                  </a:schemeClr>
                </a:solidFill>
              </a:defRPr>
            </a:lvl5p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9"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rgbClr val="636462"/>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rgbClr val="636462"/>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rgbClr val="636462"/>
                </a:solidFill>
              </a:rPr>
              <a:t>·</a:t>
            </a:r>
          </a:p>
        </p:txBody>
      </p:sp>
      <p:sp>
        <p:nvSpPr>
          <p:cNvPr id="16"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17"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2142202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pic>
        <p:nvPicPr>
          <p:cNvPr id="13" name="Imagen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00158" y="334161"/>
            <a:ext cx="2915642" cy="619633"/>
          </a:xfrm>
          <a:prstGeom prst="rect">
            <a:avLst/>
          </a:prstGeom>
        </p:spPr>
      </p:pic>
    </p:spTree>
    <p:extLst>
      <p:ext uri="{BB962C8B-B14F-4D97-AF65-F5344CB8AC3E}">
        <p14:creationId xmlns:p14="http://schemas.microsoft.com/office/powerpoint/2010/main" val="21136004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paradores">
    <p:spTree>
      <p:nvGrpSpPr>
        <p:cNvPr id="1" name=""/>
        <p:cNvGrpSpPr/>
        <p:nvPr/>
      </p:nvGrpSpPr>
      <p:grpSpPr>
        <a:xfrm>
          <a:off x="0" y="0"/>
          <a:ext cx="0" cy="0"/>
          <a:chOff x="0" y="0"/>
          <a:chExt cx="0" cy="0"/>
        </a:xfrm>
      </p:grpSpPr>
      <p:pic>
        <p:nvPicPr>
          <p:cNvPr id="6" name="Imagen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 y="1"/>
            <a:ext cx="12188383" cy="6857997"/>
          </a:xfrm>
          <a:prstGeom prst="rect">
            <a:avLst/>
          </a:prstGeom>
        </p:spPr>
      </p:pic>
      <p:sp>
        <p:nvSpPr>
          <p:cNvPr id="2" name="Title 1"/>
          <p:cNvSpPr>
            <a:spLocks noGrp="1"/>
          </p:cNvSpPr>
          <p:nvPr>
            <p:ph type="title"/>
          </p:nvPr>
        </p:nvSpPr>
        <p:spPr>
          <a:xfrm>
            <a:off x="838201" y="4012119"/>
            <a:ext cx="5767961" cy="1063557"/>
          </a:xfrm>
        </p:spPr>
        <p:txBody>
          <a:bodyPr>
            <a:normAutofit/>
          </a:bodyPr>
          <a:lstStyle>
            <a:lvl1pPr>
              <a:defRPr sz="3333" b="1">
                <a:solidFill>
                  <a:schemeClr val="bg1"/>
                </a:solidFill>
              </a:defRPr>
            </a:lvl1pPr>
          </a:lstStyle>
          <a:p>
            <a:r>
              <a:rPr lang="es-ES" dirty="0"/>
              <a:t>Clic para editar título</a:t>
            </a:r>
            <a:endParaRPr lang="en-US" dirty="0"/>
          </a:p>
        </p:txBody>
      </p:sp>
      <p:sp>
        <p:nvSpPr>
          <p:cNvPr id="9" name="Marcador de contenido 8"/>
          <p:cNvSpPr>
            <a:spLocks noGrp="1"/>
          </p:cNvSpPr>
          <p:nvPr>
            <p:ph sz="quarter" idx="10"/>
          </p:nvPr>
        </p:nvSpPr>
        <p:spPr>
          <a:xfrm>
            <a:off x="838201" y="5257801"/>
            <a:ext cx="4756151" cy="1037167"/>
          </a:xfrm>
        </p:spPr>
        <p:txBody>
          <a:bodyPr>
            <a:normAutofit/>
          </a:bodyPr>
          <a:lstStyle>
            <a:lvl1pPr marL="0" indent="0">
              <a:buNone/>
              <a:defRPr sz="2133">
                <a:solidFill>
                  <a:schemeClr val="tx1">
                    <a:lumMod val="50000"/>
                    <a:lumOff val="50000"/>
                  </a:schemeClr>
                </a:solidFill>
              </a:defRPr>
            </a:lvl1pPr>
          </a:lstStyle>
          <a:p>
            <a:pPr lvl="0"/>
            <a:r>
              <a:rPr lang="es-ES" dirty="0"/>
              <a:t>Haga clic para modificar</a:t>
            </a:r>
          </a:p>
        </p:txBody>
      </p:sp>
      <p:sp>
        <p:nvSpPr>
          <p:cNvPr id="12"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13"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
        <p:nvSpPr>
          <p:cNvPr id="14" name="Marcador de texto 8"/>
          <p:cNvSpPr>
            <a:spLocks noGrp="1"/>
          </p:cNvSpPr>
          <p:nvPr>
            <p:ph type="body" sz="quarter" idx="11" hasCustomPrompt="1"/>
          </p:nvPr>
        </p:nvSpPr>
        <p:spPr>
          <a:xfrm>
            <a:off x="11413788" y="6252003"/>
            <a:ext cx="535517" cy="389467"/>
          </a:xfrm>
        </p:spPr>
        <p:txBody>
          <a:bodyPr>
            <a:noAutofit/>
          </a:bodyPr>
          <a:lstStyle>
            <a:lvl1pPr marL="0" indent="0" algn="ctr">
              <a:buNone/>
              <a:defRPr sz="2000" b="1">
                <a:solidFill>
                  <a:srgbClr val="636462"/>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5" name="Marcador de texto 10"/>
          <p:cNvSpPr>
            <a:spLocks noGrp="1"/>
          </p:cNvSpPr>
          <p:nvPr>
            <p:ph type="body" sz="quarter" idx="12"/>
          </p:nvPr>
        </p:nvSpPr>
        <p:spPr>
          <a:xfrm>
            <a:off x="6614809" y="6356485"/>
            <a:ext cx="4750127" cy="284984"/>
          </a:xfrm>
        </p:spPr>
        <p:txBody>
          <a:bodyPr>
            <a:normAutofit/>
          </a:bodyPr>
          <a:lstStyle>
            <a:lvl1pPr marL="0" indent="0" algn="r">
              <a:buNone/>
              <a:defRPr sz="1067" i="1">
                <a:solidFill>
                  <a:srgbClr val="636462"/>
                </a:solidFill>
              </a:defRPr>
            </a:lvl1pPr>
          </a:lstStyle>
          <a:p>
            <a:pPr lvl="0"/>
            <a:r>
              <a:rPr lang="es-ES" dirty="0"/>
              <a:t>Haga clic para modificar el estilo de texto del patrón</a:t>
            </a:r>
          </a:p>
        </p:txBody>
      </p:sp>
      <p:sp>
        <p:nvSpPr>
          <p:cNvPr id="17" name="CuadroTexto 16"/>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rgbClr val="636462"/>
                </a:solidFill>
              </a:rPr>
              <a:t>·</a:t>
            </a:r>
          </a:p>
        </p:txBody>
      </p:sp>
    </p:spTree>
    <p:extLst>
      <p:ext uri="{BB962C8B-B14F-4D97-AF65-F5344CB8AC3E}">
        <p14:creationId xmlns:p14="http://schemas.microsoft.com/office/powerpoint/2010/main" val="14054596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 blanco">
    <p:spTree>
      <p:nvGrpSpPr>
        <p:cNvPr id="1" name=""/>
        <p:cNvGrpSpPr/>
        <p:nvPr/>
      </p:nvGrpSpPr>
      <p:grpSpPr>
        <a:xfrm>
          <a:off x="0" y="0"/>
          <a:ext cx="0" cy="0"/>
          <a:chOff x="0" y="0"/>
          <a:chExt cx="0" cy="0"/>
        </a:xfrm>
      </p:grpSpPr>
      <p:sp>
        <p:nvSpPr>
          <p:cNvPr id="6"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7"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
        <p:nvSpPr>
          <p:cNvPr id="9" name="Marcador de texto 8"/>
          <p:cNvSpPr>
            <a:spLocks noGrp="1"/>
          </p:cNvSpPr>
          <p:nvPr>
            <p:ph type="body" sz="quarter" idx="13"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0" name="Marcador de texto 10"/>
          <p:cNvSpPr>
            <a:spLocks noGrp="1"/>
          </p:cNvSpPr>
          <p:nvPr>
            <p:ph type="body" sz="quarter" idx="14"/>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1" name="CuadroTexto 10"/>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3" name="Rectángulo 12"/>
          <p:cNvSpPr/>
          <p:nvPr userDrawn="1"/>
        </p:nvSpPr>
        <p:spPr>
          <a:xfrm>
            <a:off x="215153" y="251012"/>
            <a:ext cx="1434353" cy="1353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solidFill>
                <a:schemeClr val="bg1"/>
              </a:solidFill>
            </a:endParaRPr>
          </a:p>
        </p:txBody>
      </p:sp>
      <p:pic>
        <p:nvPicPr>
          <p:cNvPr id="14" name="Imagen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76358" y="286640"/>
            <a:ext cx="2915642" cy="619633"/>
          </a:xfrm>
          <a:prstGeom prst="rect">
            <a:avLst/>
          </a:prstGeom>
        </p:spPr>
      </p:pic>
    </p:spTree>
    <p:extLst>
      <p:ext uri="{BB962C8B-B14F-4D97-AF65-F5344CB8AC3E}">
        <p14:creationId xmlns:p14="http://schemas.microsoft.com/office/powerpoint/2010/main" val="486823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alida">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8F160B02-110B-CB47-A284-864FE8C9D2D3}" type="datetimeFigureOut">
              <a:rPr lang="es-ES_tradnl" smtClean="0"/>
              <a:t>08/12/2020</a:t>
            </a:fld>
            <a:endParaRPr lang="es-ES_tradnl" dirty="0"/>
          </a:p>
        </p:txBody>
      </p:sp>
      <p:sp>
        <p:nvSpPr>
          <p:cNvPr id="3" name="Marcador de pie de página 2"/>
          <p:cNvSpPr>
            <a:spLocks noGrp="1"/>
          </p:cNvSpPr>
          <p:nvPr>
            <p:ph type="ftr" sz="quarter" idx="11"/>
          </p:nvPr>
        </p:nvSpPr>
        <p:spPr/>
        <p:txBody>
          <a:bodyPr/>
          <a:lstStyle/>
          <a:p>
            <a:endParaRPr lang="es-ES_tradnl" dirty="0"/>
          </a:p>
        </p:txBody>
      </p:sp>
      <p:sp>
        <p:nvSpPr>
          <p:cNvPr id="4" name="Marcador de número de diapositiva 3"/>
          <p:cNvSpPr>
            <a:spLocks noGrp="1"/>
          </p:cNvSpPr>
          <p:nvPr>
            <p:ph type="sldNum" sz="quarter" idx="12"/>
          </p:nvPr>
        </p:nvSpPr>
        <p:spPr/>
        <p:txBody>
          <a:bodyPr/>
          <a:lstStyle/>
          <a:p>
            <a:fld id="{471DB673-807B-4A45-8025-A2F196FC6CAB}" type="slidenum">
              <a:rPr lang="es-ES_tradnl" smtClean="0"/>
              <a:t>‹Nº›</a:t>
            </a:fld>
            <a:endParaRPr lang="es-ES_tradnl" dirty="0"/>
          </a:p>
        </p:txBody>
      </p:sp>
      <p:pic>
        <p:nvPicPr>
          <p:cNvPr id="5" name="Imagen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0"/>
            <a:ext cx="12188385" cy="6857998"/>
          </a:xfrm>
          <a:prstGeom prst="rect">
            <a:avLst/>
          </a:prstGeom>
        </p:spPr>
      </p:pic>
    </p:spTree>
    <p:extLst>
      <p:ext uri="{BB962C8B-B14F-4D97-AF65-F5344CB8AC3E}">
        <p14:creationId xmlns:p14="http://schemas.microsoft.com/office/powerpoint/2010/main" val="8957561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A3A08566-F47B-4975-8BF8-0B44A04D0D56}"/>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xmlns="" id="{75833177-B4EF-43E7-8561-0EC888F273AD}"/>
              </a:ext>
            </a:extLst>
          </p:cNvPr>
          <p:cNvSpPr>
            <a:spLocks noGrp="1"/>
          </p:cNvSpPr>
          <p:nvPr>
            <p:ph idx="1"/>
          </p:nvPr>
        </p:nvSpPr>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xmlns="" id="{BC95DAD3-B0CA-4ACC-9E71-282C4408C383}"/>
              </a:ext>
            </a:extLst>
          </p:cNvPr>
          <p:cNvSpPr>
            <a:spLocks noGrp="1"/>
          </p:cNvSpPr>
          <p:nvPr>
            <p:ph type="dt" sz="half" idx="10"/>
          </p:nvPr>
        </p:nvSpPr>
        <p:spPr/>
        <p:txBody>
          <a:bodyPr/>
          <a:lstStyle/>
          <a:p>
            <a:fld id="{A0DAD6CA-4988-4C96-9BA5-AEC0774A62A9}" type="datetimeFigureOut">
              <a:rPr lang="es-EC" smtClean="0"/>
              <a:t>08/12/2020</a:t>
            </a:fld>
            <a:endParaRPr lang="es-EC" dirty="0"/>
          </a:p>
        </p:txBody>
      </p:sp>
      <p:sp>
        <p:nvSpPr>
          <p:cNvPr id="5" name="Marcador de pie de página 4">
            <a:extLst>
              <a:ext uri="{FF2B5EF4-FFF2-40B4-BE49-F238E27FC236}">
                <a16:creationId xmlns:a16="http://schemas.microsoft.com/office/drawing/2014/main" xmlns="" id="{618385CA-1A23-49A6-B90B-95C504D9143E}"/>
              </a:ext>
            </a:extLst>
          </p:cNvPr>
          <p:cNvSpPr>
            <a:spLocks noGrp="1"/>
          </p:cNvSpPr>
          <p:nvPr>
            <p:ph type="ftr" sz="quarter" idx="11"/>
          </p:nvPr>
        </p:nvSpPr>
        <p:spPr/>
        <p:txBody>
          <a:bodyPr/>
          <a:lstStyle/>
          <a:p>
            <a:endParaRPr lang="es-EC" dirty="0"/>
          </a:p>
        </p:txBody>
      </p:sp>
      <p:sp>
        <p:nvSpPr>
          <p:cNvPr id="6" name="Marcador de número de diapositiva 5">
            <a:extLst>
              <a:ext uri="{FF2B5EF4-FFF2-40B4-BE49-F238E27FC236}">
                <a16:creationId xmlns:a16="http://schemas.microsoft.com/office/drawing/2014/main" xmlns="" id="{EE75A4D0-CE31-4ED2-B74C-589B69346D56}"/>
              </a:ext>
            </a:extLst>
          </p:cNvPr>
          <p:cNvSpPr>
            <a:spLocks noGrp="1"/>
          </p:cNvSpPr>
          <p:nvPr>
            <p:ph type="sldNum" sz="quarter" idx="12"/>
          </p:nvPr>
        </p:nvSpPr>
        <p:spPr/>
        <p:txBody>
          <a:bodyPr/>
          <a:lstStyle/>
          <a:p>
            <a:fld id="{BC7A3758-C788-433C-AF82-D9274048E9B4}" type="slidenum">
              <a:rPr lang="es-EC" smtClean="0"/>
              <a:t>‹Nº›</a:t>
            </a:fld>
            <a:endParaRPr lang="es-EC" dirty="0"/>
          </a:p>
        </p:txBody>
      </p:sp>
      <p:pic>
        <p:nvPicPr>
          <p:cNvPr id="7" name="Imagen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76358" y="286640"/>
            <a:ext cx="2915642" cy="619633"/>
          </a:xfrm>
          <a:prstGeom prst="rect">
            <a:avLst/>
          </a:prstGeom>
        </p:spPr>
      </p:pic>
    </p:spTree>
    <p:extLst>
      <p:ext uri="{BB962C8B-B14F-4D97-AF65-F5344CB8AC3E}">
        <p14:creationId xmlns:p14="http://schemas.microsoft.com/office/powerpoint/2010/main" val="42903497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Clic para editar título</a:t>
            </a:r>
            <a:endParaRPr lang="es-ES_tradnl"/>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160B02-110B-CB47-A284-864FE8C9D2D3}" type="datetimeFigureOut">
              <a:rPr lang="es-ES_tradnl" smtClean="0"/>
              <a:t>08/12/2020</a:t>
            </a:fld>
            <a:endParaRPr lang="es-ES_tradnl" dirty="0"/>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dirty="0"/>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1DB673-807B-4A45-8025-A2F196FC6CAB}" type="slidenum">
              <a:rPr lang="es-ES_tradnl" smtClean="0"/>
              <a:t>‹Nº›</a:t>
            </a:fld>
            <a:endParaRPr lang="es-ES_tradnl" dirty="0"/>
          </a:p>
        </p:txBody>
      </p:sp>
    </p:spTree>
    <p:extLst>
      <p:ext uri="{BB962C8B-B14F-4D97-AF65-F5344CB8AC3E}">
        <p14:creationId xmlns:p14="http://schemas.microsoft.com/office/powerpoint/2010/main" val="1256557401"/>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0" r:id="rId3"/>
    <p:sldLayoutId id="2147483663" r:id="rId4"/>
    <p:sldLayoutId id="2147483655" r:id="rId5"/>
    <p:sldLayoutId id="2147483661" r:id="rId6"/>
    <p:sldLayoutId id="2147483664"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oleObject" Target="file:///F:\resp%201\resp\Documents\SEMANA%2013%20%20FORMATO_REPORTE%20DE%20COBERTURA.xlsx!IC%20ZONALES!%5bSEMANA%2013%20%20FORMATO_REPORTE%20DE%20COBERTURA.xlsx%5dIC%20ZONALES%2015%20Gr&#225;fico-5" TargetMode="External"/><Relationship Id="rId3" Type="http://schemas.openxmlformats.org/officeDocument/2006/relationships/notesSlide" Target="../notesSlides/notesSlide3.xml"/><Relationship Id="rId7" Type="http://schemas.openxmlformats.org/officeDocument/2006/relationships/image" Target="../media/image11.emf"/><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oleObject" Target="file:///F:\resp%201\resp\Documents\SEMANA%2013%20%20FORMATO_REPORTE%20DE%20COBERTURA.xlsx!IC%20ZONALES!%5bSEMANA%2013%20%20FORMATO_REPORTE%20DE%20COBERTURA.xlsx%5dIC%20ZONALES%2015%20Gr&#225;fico-3" TargetMode="External"/><Relationship Id="rId11" Type="http://schemas.openxmlformats.org/officeDocument/2006/relationships/image" Target="../media/image13.emf"/><Relationship Id="rId5" Type="http://schemas.openxmlformats.org/officeDocument/2006/relationships/image" Target="../media/image10.emf"/><Relationship Id="rId10" Type="http://schemas.openxmlformats.org/officeDocument/2006/relationships/oleObject" Target="file:///F:\resp%201\resp\Documents\SEMANA%2013%20%20FORMATO_REPORTE%20DE%20COBERTURA.xlsx!IC%20ZONALES!%5bSEMANA%2013%20%20FORMATO_REPORTE%20DE%20COBERTURA.xlsx%5dIC%20ZONALES%2015%20Gr&#225;fico-4" TargetMode="External"/><Relationship Id="rId4" Type="http://schemas.openxmlformats.org/officeDocument/2006/relationships/oleObject" Target="file:///F:\resp%201\resp\Downloads\Semana%2013%20Ppt_indicadores_2019_0409.xlsx!General!F3C1:F7C7" TargetMode="External"/><Relationship Id="rId9" Type="http://schemas.openxmlformats.org/officeDocument/2006/relationships/image" Target="../media/image12.em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15.emf"/><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oleObject" Target="file:///F:\resp%201\resp\Documents\SEMANA%2013%20%20FORMATO_REPORTE%20DE%20COBERTURA.xlsx!IC%20ZONALES!%5bSEMANA%2013%20%20FORMATO_REPORTE%20DE%20COBERTURA.xlsx%5dIC%20ZONALES%2015%20Gr&#225;fico-6" TargetMode="External"/><Relationship Id="rId5" Type="http://schemas.openxmlformats.org/officeDocument/2006/relationships/image" Target="../media/image14.emf"/><Relationship Id="rId4" Type="http://schemas.openxmlformats.org/officeDocument/2006/relationships/oleObject" Target="file:///F:\resp%201\resp\Downloads\Semana%2013%20Ppt_indicadores_2019_0409.xlsx!General!F19C1:F21C7" TargetMode="External"/></Relationships>
</file>

<file path=ppt/slides/_rels/slide12.xml.rels><?xml version="1.0" encoding="UTF-8" standalone="yes"?>
<Relationships xmlns="http://schemas.openxmlformats.org/package/2006/relationships"><Relationship Id="rId8" Type="http://schemas.openxmlformats.org/officeDocument/2006/relationships/oleObject" Target="file:///F:\resp%201\resp\Documents\SEMANA%2013%20%20FORMATO_REPORTE%20DE%20COBERTURA.xlsx!IC%20ZONALES!%5bSEMANA%2013%20%20FORMATO_REPORTE%20DE%20COBERTURA.xlsx%5dIC%20ZONALES%2015%20Gr&#225;fico-1" TargetMode="External"/><Relationship Id="rId3" Type="http://schemas.openxmlformats.org/officeDocument/2006/relationships/notesSlide" Target="../notesSlides/notesSlide5.xml"/><Relationship Id="rId7" Type="http://schemas.openxmlformats.org/officeDocument/2006/relationships/image" Target="../media/image17.emf"/><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oleObject" Target="file:///F:\resp%201\resp\Documents\SEMANA%2013%20%20FORMATO_REPORTE%20DE%20COBERTURA.xlsx!IC%20ZONALES!%5bSEMANA%2013%20%20FORMATO_REPORTE%20DE%20COBERTURA.xlsx%5dIC%20ZONALES%2015%20Gr&#225;fico" TargetMode="External"/><Relationship Id="rId11" Type="http://schemas.openxmlformats.org/officeDocument/2006/relationships/image" Target="../media/image19.emf"/><Relationship Id="rId5" Type="http://schemas.openxmlformats.org/officeDocument/2006/relationships/image" Target="../media/image16.emf"/><Relationship Id="rId10" Type="http://schemas.openxmlformats.org/officeDocument/2006/relationships/oleObject" Target="file:///F:\resp%201\resp\Documents\SEMANA%2013%20%20FORMATO_REPORTE%20DE%20COBERTURA.xlsx!IC%20ZONALES!%5bSEMANA%2013%20%20FORMATO_REPORTE%20DE%20COBERTURA.xlsx%5dIC%20ZONALES%2015%20Gr&#225;fico-2" TargetMode="External"/><Relationship Id="rId4" Type="http://schemas.openxmlformats.org/officeDocument/2006/relationships/oleObject" Target="file:///F:\resp%201\resp\Downloads\Semana%2013%20Ppt_indicadores_2019_0409.xlsx!General!F12C1:F16C7" TargetMode="External"/><Relationship Id="rId9" Type="http://schemas.openxmlformats.org/officeDocument/2006/relationships/image" Target="../media/image18.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21.emf"/><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oleObject" Target="file:///F:\resp%201\resp\Documents\SEMANA%2013%20%20FORMATO_REPORTE%20DE%20COBERTURA.xlsx!Comp_sem!%5bSEMANA%2013%20%20FORMATO_REPORTE%20DE%20COBERTURA.xlsx%5dComp_sem%2021%20Gr&#225;fico" TargetMode="External"/><Relationship Id="rId5" Type="http://schemas.openxmlformats.org/officeDocument/2006/relationships/image" Target="../media/image20.emf"/><Relationship Id="rId4" Type="http://schemas.openxmlformats.org/officeDocument/2006/relationships/oleObject" Target="file:///F:\resp%201\resp\Downloads\Semana%2013%20Ppt_indicadores_2019_0409.xlsx!Zonal!F3C1:F8C8" TargetMode="Externa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23.emf"/><Relationship Id="rId2" Type="http://schemas.openxmlformats.org/officeDocument/2006/relationships/slideLayout" Target="../slideLayouts/slideLayout3.xml"/><Relationship Id="rId1" Type="http://schemas.openxmlformats.org/officeDocument/2006/relationships/vmlDrawing" Target="../drawings/vmlDrawing8.vml"/><Relationship Id="rId6" Type="http://schemas.openxmlformats.org/officeDocument/2006/relationships/oleObject" Target="file:///F:\resp%201\resp\Documents\SEMANA%2013%20%20FORMATO_REPORTE%20DE%20COBERTURA.xlsx!Comp_sem!%5bSEMANA%2013%20%20FORMATO_REPORTE%20DE%20COBERTURA.xlsx%5dComp_sem%2017%20Gr&#225;fico" TargetMode="External"/><Relationship Id="rId5" Type="http://schemas.openxmlformats.org/officeDocument/2006/relationships/image" Target="../media/image22.emf"/><Relationship Id="rId4" Type="http://schemas.openxmlformats.org/officeDocument/2006/relationships/oleObject" Target="file:///F:\resp%201\resp\Downloads\Semana%2013%20Ppt_indicadores_2019_0409.xlsx!Zonal!F10C1:F15C8" TargetMode="Externa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25.emf"/><Relationship Id="rId2" Type="http://schemas.openxmlformats.org/officeDocument/2006/relationships/slideLayout" Target="../slideLayouts/slideLayout3.xml"/><Relationship Id="rId1" Type="http://schemas.openxmlformats.org/officeDocument/2006/relationships/vmlDrawing" Target="../drawings/vmlDrawing9.vml"/><Relationship Id="rId6" Type="http://schemas.openxmlformats.org/officeDocument/2006/relationships/oleObject" Target="file:///F:\resp%201\resp\Documents\SEMANA%2013%20%20FORMATO_REPORTE%20DE%20COBERTURA.xlsx!Comp_sem!%5bSEMANA%2013%20%20FORMATO_REPORTE%20DE%20COBERTURA.xlsx%5dComp_sem%2020%20Gr&#225;fico" TargetMode="External"/><Relationship Id="rId5" Type="http://schemas.openxmlformats.org/officeDocument/2006/relationships/image" Target="../media/image24.emf"/><Relationship Id="rId4" Type="http://schemas.openxmlformats.org/officeDocument/2006/relationships/oleObject" Target="file:///F:\resp%201\resp\Downloads\Semana%2013%20Ppt_indicadores_2019_0409.xlsx!Zonal!F17C1:F22C8" TargetMode="Externa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27.emf"/><Relationship Id="rId2" Type="http://schemas.openxmlformats.org/officeDocument/2006/relationships/slideLayout" Target="../slideLayouts/slideLayout3.xml"/><Relationship Id="rId1" Type="http://schemas.openxmlformats.org/officeDocument/2006/relationships/vmlDrawing" Target="../drawings/vmlDrawing10.vml"/><Relationship Id="rId6" Type="http://schemas.openxmlformats.org/officeDocument/2006/relationships/oleObject" Target="file:///F:\resp%201\resp\Downloads\Semana%2013%20Ppt_indicadores_2019_0409.xlsx!Zonal!F24C1:F29C8" TargetMode="External"/><Relationship Id="rId5" Type="http://schemas.openxmlformats.org/officeDocument/2006/relationships/image" Target="../media/image26.emf"/><Relationship Id="rId4" Type="http://schemas.openxmlformats.org/officeDocument/2006/relationships/oleObject" Target="file:///F:\resp%201\resp\Documents\SEMANA%2013%20%20FORMATO_REPORTE%20DE%20COBERTURA.xlsx!Comp_sem!%5bSEMANA%2013%20%20FORMATO_REPORTE%20DE%20COBERTURA.xlsx%5dComp_sem%2025%20Gr&#225;fico" TargetMode="Externa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29.emf"/><Relationship Id="rId2" Type="http://schemas.openxmlformats.org/officeDocument/2006/relationships/slideLayout" Target="../slideLayouts/slideLayout3.xml"/><Relationship Id="rId1" Type="http://schemas.openxmlformats.org/officeDocument/2006/relationships/vmlDrawing" Target="../drawings/vmlDrawing11.vml"/><Relationship Id="rId6" Type="http://schemas.openxmlformats.org/officeDocument/2006/relationships/oleObject" Target="file:///F:\resp%201\resp\Documents\SEMANA%2013%20%20FORMATO_REPORTE%20DE%20COBERTURA.xlsx!Comp_sem!%5bSEMANA%2013%20%20FORMATO_REPORTE%20DE%20COBERTURA.xlsx%5dComp_sem%2018%20Gr&#225;fico" TargetMode="External"/><Relationship Id="rId5" Type="http://schemas.openxmlformats.org/officeDocument/2006/relationships/image" Target="../media/image28.emf"/><Relationship Id="rId4" Type="http://schemas.openxmlformats.org/officeDocument/2006/relationships/oleObject" Target="file:///F:\resp%201\resp\Downloads\Semana%2013%20Ppt_indicadores_2019_0409.xlsx!Zonal!F33C1:F38C8" TargetMode="Externa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31.emf"/><Relationship Id="rId2" Type="http://schemas.openxmlformats.org/officeDocument/2006/relationships/slideLayout" Target="../slideLayouts/slideLayout3.xml"/><Relationship Id="rId1" Type="http://schemas.openxmlformats.org/officeDocument/2006/relationships/vmlDrawing" Target="../drawings/vmlDrawing12.vml"/><Relationship Id="rId6" Type="http://schemas.openxmlformats.org/officeDocument/2006/relationships/oleObject" Target="file:///F:\resp%201\resp\Downloads\Semana%2013%20Ppt_indicadores_2019_0409.xlsx!Zonal!F40C1:F45C8" TargetMode="External"/><Relationship Id="rId5" Type="http://schemas.openxmlformats.org/officeDocument/2006/relationships/image" Target="../media/image30.emf"/><Relationship Id="rId4" Type="http://schemas.openxmlformats.org/officeDocument/2006/relationships/oleObject" Target="file:///F:\resp%201\resp\Documents\SEMANA%2013%20%20FORMATO_REPORTE%20DE%20COBERTURA.xlsx!Comp_sem!%5bSEMANA%2013%20%20FORMATO_REPORTE%20DE%20COBERTURA.xlsx%5dComp_sem%2019%20Gr&#225;fico"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33.emf"/><Relationship Id="rId2" Type="http://schemas.openxmlformats.org/officeDocument/2006/relationships/slideLayout" Target="../slideLayouts/slideLayout3.xml"/><Relationship Id="rId1" Type="http://schemas.openxmlformats.org/officeDocument/2006/relationships/vmlDrawing" Target="../drawings/vmlDrawing13.vml"/><Relationship Id="rId6" Type="http://schemas.openxmlformats.org/officeDocument/2006/relationships/oleObject" Target="file:///F:\resp%201\resp\Documents\SEMANA%2013%20%20FORMATO_REPORTE%20DE%20COBERTURA.xlsx!Comp_sem!%5bSEMANA%2013%20%20FORMATO_REPORTE%20DE%20COBERTURA.xlsx%5dComp_sem%2033%20Gr&#225;fico" TargetMode="External"/><Relationship Id="rId5" Type="http://schemas.openxmlformats.org/officeDocument/2006/relationships/image" Target="../media/image32.emf"/><Relationship Id="rId4" Type="http://schemas.openxmlformats.org/officeDocument/2006/relationships/oleObject" Target="file:///F:\resp%201\resp\Downloads\Semana%2013%20Ppt_indicadores_2019_0409.xlsx!Zonal!F47C1:F52C8" TargetMode="Externa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35.emf"/><Relationship Id="rId2" Type="http://schemas.openxmlformats.org/officeDocument/2006/relationships/slideLayout" Target="../slideLayouts/slideLayout3.xml"/><Relationship Id="rId1" Type="http://schemas.openxmlformats.org/officeDocument/2006/relationships/vmlDrawing" Target="../drawings/vmlDrawing14.vml"/><Relationship Id="rId6" Type="http://schemas.openxmlformats.org/officeDocument/2006/relationships/oleObject" Target="file:///F:\resp%201\resp\Documents\SEMANA%2013%20%20FORMATO_REPORTE%20DE%20COBERTURA.xlsx!DILIGENCIADA!%5bSEMANA%2013%20%20FORMATO_REPORTE%20DE%20COBERTURA.xlsx%5dDILIGENCIADA%20Gr&#225;fico%201" TargetMode="External"/><Relationship Id="rId5" Type="http://schemas.openxmlformats.org/officeDocument/2006/relationships/image" Target="../media/image34.emf"/><Relationship Id="rId4" Type="http://schemas.openxmlformats.org/officeDocument/2006/relationships/oleObject" Target="file:///F:\resp%201\resp\Documents\SEMANA%2013%20%20FORMATO_REPORTE%20DE%20COBERTURA.xlsx!DILIGENCIADA!F13C1:F18C4"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37.emf"/><Relationship Id="rId2" Type="http://schemas.openxmlformats.org/officeDocument/2006/relationships/slideLayout" Target="../slideLayouts/slideLayout3.xml"/><Relationship Id="rId1" Type="http://schemas.openxmlformats.org/officeDocument/2006/relationships/vmlDrawing" Target="../drawings/vmlDrawing15.vml"/><Relationship Id="rId6" Type="http://schemas.openxmlformats.org/officeDocument/2006/relationships/oleObject" Target="file:///F:\resp%201\resp\Documents\SEMANA%2013%20%20FORMATO_REPORTE%20DE%20COBERTURA.xlsx!GR&#193;FICOS%20CAMPO%20EFE_2019!%5bSEMANA%2013%20%20FORMATO_REPORTE%20DE%20COBERTURA.xlsx%5dGR&#193;FICOS%20CAMPO%20EFE_2019%2019%20Gr&#225;fico" TargetMode="External"/><Relationship Id="rId5" Type="http://schemas.openxmlformats.org/officeDocument/2006/relationships/image" Target="../media/image36.emf"/><Relationship Id="rId4" Type="http://schemas.openxmlformats.org/officeDocument/2006/relationships/oleObject" Target="file:///F:\resp%201\resp\Documents\SEMANA%2013%20%20FORMATO_REPORTE%20DE%20COBERTURA.xlsx!COBERTURA_PPT_V2!F7C2:F14C13" TargetMode="External"/></Relationships>
</file>

<file path=ppt/slides/_rels/slide24.xml.rels><?xml version="1.0" encoding="UTF-8" standalone="yes"?>
<Relationships xmlns="http://schemas.openxmlformats.org/package/2006/relationships"><Relationship Id="rId3" Type="http://schemas.openxmlformats.org/officeDocument/2006/relationships/oleObject" Target="file:///F:\resp%201\resp\Documents\SEMANA%2013%20%20FORMATO_REPORTE%20DE%20COBERTURA.xlsx!Cam_crt_hist!%5bSEMANA%2013%20%20FORMATO_REPORTE%20DE%20COBERTURA.xlsx%5dCam_crt_hist%204%20Gr&#225;fico" TargetMode="External"/><Relationship Id="rId2" Type="http://schemas.openxmlformats.org/officeDocument/2006/relationships/slideLayout" Target="../slideLayouts/slideLayout3.xml"/><Relationship Id="rId1" Type="http://schemas.openxmlformats.org/officeDocument/2006/relationships/vmlDrawing" Target="../drawings/vmlDrawing16.vml"/><Relationship Id="rId6" Type="http://schemas.openxmlformats.org/officeDocument/2006/relationships/image" Target="../media/image39.wmf"/><Relationship Id="rId5" Type="http://schemas.openxmlformats.org/officeDocument/2006/relationships/oleObject" Target="file:///F:\resp%201\resp\Documents\INEC%20TRABAJO\SEMANA%20editable\SEMANA%2013%20%20FORMATO_REPORTE%20DE%20COBERTURA.xlsx!Cam_crt_hist!%5bSEMANA%2013%20%20FORMATO_REPORTE%20DE%20COBERTURA.xlsx%5dCam_crt_hist%20Gr&#225;fico%203" TargetMode="External"/><Relationship Id="rId4" Type="http://schemas.openxmlformats.org/officeDocument/2006/relationships/image" Target="../media/image38.emf"/></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41.emf"/><Relationship Id="rId2" Type="http://schemas.openxmlformats.org/officeDocument/2006/relationships/slideLayout" Target="../slideLayouts/slideLayout3.xml"/><Relationship Id="rId1" Type="http://schemas.openxmlformats.org/officeDocument/2006/relationships/vmlDrawing" Target="../drawings/vmlDrawing17.vml"/><Relationship Id="rId6" Type="http://schemas.openxmlformats.org/officeDocument/2006/relationships/oleObject" Target="file:///F:\resp%201\resp\Documents\SEMANA%2013%20%20FORMATO_REPORTE%20DE%20COBERTURA.xlsx!GR&#193;FICOS%20CR&#205;T-COD%20EFE_2019!%5bSEMANA%2013%20%20FORMATO_REPORTE%20DE%20COBERTURA.xlsx%5dGR&#193;FICOS%20CR&#205;T-COD%20EFE_2019%2018%20Gr&#225;fico" TargetMode="External"/><Relationship Id="rId5" Type="http://schemas.openxmlformats.org/officeDocument/2006/relationships/image" Target="../media/image40.emf"/><Relationship Id="rId4" Type="http://schemas.openxmlformats.org/officeDocument/2006/relationships/oleObject" Target="file:///F:\resp%201\resp\Documents\SEMANA%2013%20%20FORMATO_REPORTE%20DE%20COBERTURA.xlsx!COBERTURA_PPT_V2!F20C2:F27C11" TargetMode="External"/></Relationships>
</file>

<file path=ppt/slides/_rels/slide26.xml.rels><?xml version="1.0" encoding="UTF-8" standalone="yes"?>
<Relationships xmlns="http://schemas.openxmlformats.org/package/2006/relationships"><Relationship Id="rId3" Type="http://schemas.openxmlformats.org/officeDocument/2006/relationships/oleObject" Target="file:///F:\resp%201\resp\Documents\SEMANA%2013%20%20FORMATO_REPORTE%20DE%20COBERTURA.xlsx!Criti_crt_hist!%5bSEMANA%2013%20%20FORMATO_REPORTE%20DE%20COBERTURA.xlsx%5dCriti_crt_hist%201%20Gr&#225;fico" TargetMode="External"/><Relationship Id="rId2" Type="http://schemas.openxmlformats.org/officeDocument/2006/relationships/slideLayout" Target="../slideLayouts/slideLayout3.xml"/><Relationship Id="rId1" Type="http://schemas.openxmlformats.org/officeDocument/2006/relationships/vmlDrawing" Target="../drawings/vmlDrawing18.vml"/><Relationship Id="rId6" Type="http://schemas.openxmlformats.org/officeDocument/2006/relationships/image" Target="../media/image43.wmf"/><Relationship Id="rId5" Type="http://schemas.openxmlformats.org/officeDocument/2006/relationships/oleObject" Target="file:///F:\resp%201\resp\Documents\INEC%20TRABAJO\SEMANA%20editable\SEMANA%2013%20%20FORMATO_REPORTE%20DE%20COBERTURA.xlsx!Criti_crt_hist!%5bSEMANA%2013%20%20FORMATO_REPORTE%20DE%20COBERTURA.xlsx%5dCriti_crt_hist%20Gr&#225;fico%205" TargetMode="External"/><Relationship Id="rId4" Type="http://schemas.openxmlformats.org/officeDocument/2006/relationships/image" Target="../media/image42.wmf"/></Relationships>
</file>

<file path=ppt/slides/_rels/slide27.xml.rels><?xml version="1.0" encoding="UTF-8" standalone="yes"?>
<Relationships xmlns="http://schemas.openxmlformats.org/package/2006/relationships"><Relationship Id="rId3" Type="http://schemas.openxmlformats.org/officeDocument/2006/relationships/oleObject" Target="file:///F:\resp%201\resp\Documents\SEMANA%2013%20%20FORMATO_REPORTE%20DE%20COBERTURA.xlsx!D&#205;AS!%5bSEMANA%2013%20%20FORMATO_REPORTE%20DE%20COBERTURA.xlsx%5dD&#205;AS%202%20Gr&#225;fico" TargetMode="External"/><Relationship Id="rId2" Type="http://schemas.openxmlformats.org/officeDocument/2006/relationships/slideLayout" Target="../slideLayouts/slideLayout3.xml"/><Relationship Id="rId1" Type="http://schemas.openxmlformats.org/officeDocument/2006/relationships/vmlDrawing" Target="../drawings/vmlDrawing19.vml"/><Relationship Id="rId4" Type="http://schemas.openxmlformats.org/officeDocument/2006/relationships/image" Target="../media/image44.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oleObject" Target="file:///F:\resp%201\resp\Documents\INEC%20TRABAJO\DIRECTORIO\SEMANA%20editable\Semana%2013%20Ppt_indicadores_2019_0409.xlsx!Tabla%20PROBLEMAS-SOL!F1C2:F16C3" TargetMode="External"/><Relationship Id="rId2" Type="http://schemas.openxmlformats.org/officeDocument/2006/relationships/slideLayout" Target="../slideLayouts/slideLayout5.xml"/><Relationship Id="rId1" Type="http://schemas.openxmlformats.org/officeDocument/2006/relationships/vmlDrawing" Target="../drawings/vmlDrawing20.vml"/><Relationship Id="rId4" Type="http://schemas.openxmlformats.org/officeDocument/2006/relationships/image" Target="../media/image45.emf"/></Relationships>
</file>

<file path=ppt/slides/_rels/slide33.xml.rels><?xml version="1.0" encoding="UTF-8" standalone="yes"?>
<Relationships xmlns="http://schemas.openxmlformats.org/package/2006/relationships"><Relationship Id="rId3" Type="http://schemas.openxmlformats.org/officeDocument/2006/relationships/oleObject" Target="file:///F:\resp%201\resp\Documents\INEC%20TRABAJO\DIRECTORIO\SEMANA%20editable\Semana%2013%20Ppt_indicadores_2019_0409.xlsx!Tabla%20PROBLEMAS-SOL!F22C2:F37C3" TargetMode="External"/><Relationship Id="rId2" Type="http://schemas.openxmlformats.org/officeDocument/2006/relationships/slideLayout" Target="../slideLayouts/slideLayout5.xml"/><Relationship Id="rId1" Type="http://schemas.openxmlformats.org/officeDocument/2006/relationships/vmlDrawing" Target="../drawings/vmlDrawing21.vml"/><Relationship Id="rId4" Type="http://schemas.openxmlformats.org/officeDocument/2006/relationships/image" Target="../media/image46.emf"/></Relationships>
</file>

<file path=ppt/slides/_rels/slide34.xml.rels><?xml version="1.0" encoding="UTF-8" standalone="yes"?>
<Relationships xmlns="http://schemas.openxmlformats.org/package/2006/relationships"><Relationship Id="rId3" Type="http://schemas.openxmlformats.org/officeDocument/2006/relationships/oleObject" Target="file:///F:\resp%201\resp\Documents\INEC%20TRABAJO\DIRECTORIO\SEMANA%20editable\Semana%2013%20Ppt_indicadores_2019_0409.xlsx!Tabla%20PROBLEMAS-SOL!F17C2:F21C3" TargetMode="External"/><Relationship Id="rId2" Type="http://schemas.openxmlformats.org/officeDocument/2006/relationships/slideLayout" Target="../slideLayouts/slideLayout5.xml"/><Relationship Id="rId1" Type="http://schemas.openxmlformats.org/officeDocument/2006/relationships/vmlDrawing" Target="../drawings/vmlDrawing22.vml"/><Relationship Id="rId4" Type="http://schemas.openxmlformats.org/officeDocument/2006/relationships/image" Target="../media/image47.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oleObject" Target="file:///C:\Users\kevin\Desktop\Reporte%20de%20cobertura\directorio%20total\Hoja%20de%20c&#225;lculo%20en%20PPT_reporte%20de%20cobertura_indicadores_2019!DIMENSION!F2C2:F10C8" TargetMode="External"/><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6.em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oleObject" Target="file:///F:\resp%201\resp\Documents\INEC%20TRABAJO\SEMANA%2013\Semana%2013%20Ppt_indicadores_2019_0409.xlsx!admi!F1C1:F6C6" TargetMode="External"/><Relationship Id="rId2" Type="http://schemas.openxmlformats.org/officeDocument/2006/relationships/slideLayout" Target="../slideLayouts/slideLayout3.xml"/><Relationship Id="rId1" Type="http://schemas.openxmlformats.org/officeDocument/2006/relationships/vmlDrawing" Target="../drawings/vmlDrawing23.vml"/><Relationship Id="rId4" Type="http://schemas.openxmlformats.org/officeDocument/2006/relationships/image" Target="../media/image51.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oleObject" Target="file:///F:\resp%201\resp\Downloads\Semana%2013%20Ppt_indicadores_2019_0409.xlsx!Indicadores_2!F1C1:F18C8" TargetMode="Externa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oleObject" Target="file:///F:\resp%201\resp\Documents\INEC%20TRABAJO\SEMANA%2013\Semana%2013%20Ppt_indicadores_2019_0409.xlsx!indicadores_1!F1C1:F26C8" TargetMode="External"/><Relationship Id="rId4"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rot="20938473">
            <a:off x="5677430" y="1943078"/>
            <a:ext cx="2988096" cy="2054482"/>
          </a:xfrm>
        </p:spPr>
        <p:txBody>
          <a:bodyPr>
            <a:normAutofit fontScale="90000"/>
          </a:bodyPr>
          <a:lstStyle/>
          <a:p>
            <a:pPr algn="ctr"/>
            <a:r>
              <a:rPr lang="es-ES_tradnl" dirty="0"/>
              <a:t>Indicadores de calidad</a:t>
            </a:r>
            <a:br>
              <a:rPr lang="es-ES_tradnl" dirty="0"/>
            </a:br>
            <a:r>
              <a:rPr lang="es-ES_tradnl" sz="2400" dirty="0"/>
              <a:t> </a:t>
            </a:r>
            <a:r>
              <a:rPr lang="es-ES_tradnl" dirty="0"/>
              <a:t/>
            </a:r>
            <a:br>
              <a:rPr lang="es-ES_tradnl" dirty="0"/>
            </a:br>
            <a:r>
              <a:rPr lang="es-ES_tradnl" sz="2200" dirty="0"/>
              <a:t>Encuesta Estructural Empresarial</a:t>
            </a:r>
            <a:br>
              <a:rPr lang="es-ES_tradnl" sz="2200" dirty="0"/>
            </a:br>
            <a:r>
              <a:rPr lang="es-ES_tradnl" sz="2200" dirty="0"/>
              <a:t>(ENESEM)</a:t>
            </a:r>
          </a:p>
        </p:txBody>
      </p:sp>
      <p:sp>
        <p:nvSpPr>
          <p:cNvPr id="3" name="Subtítulo 2"/>
          <p:cNvSpPr>
            <a:spLocks noGrp="1"/>
          </p:cNvSpPr>
          <p:nvPr>
            <p:ph type="subTitle" idx="1"/>
          </p:nvPr>
        </p:nvSpPr>
        <p:spPr>
          <a:xfrm rot="20938473">
            <a:off x="5836333" y="4186988"/>
            <a:ext cx="3144025" cy="370319"/>
          </a:xfrm>
        </p:spPr>
        <p:txBody>
          <a:bodyPr>
            <a:noAutofit/>
          </a:bodyPr>
          <a:lstStyle/>
          <a:p>
            <a:pPr algn="ctr"/>
            <a:r>
              <a:rPr lang="es-ES_tradnl" sz="1600" dirty="0"/>
              <a:t>Reporte septiembre- 2020</a:t>
            </a:r>
          </a:p>
        </p:txBody>
      </p:sp>
    </p:spTree>
    <p:extLst>
      <p:ext uri="{BB962C8B-B14F-4D97-AF65-F5344CB8AC3E}">
        <p14:creationId xmlns:p14="http://schemas.microsoft.com/office/powerpoint/2010/main" val="1021045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5670" y="348461"/>
            <a:ext cx="8570266" cy="591955"/>
          </a:xfrm>
        </p:spPr>
        <p:txBody>
          <a:bodyPr/>
          <a:lstStyle/>
          <a:p>
            <a:r>
              <a:rPr lang="es-EC" sz="2800" dirty="0"/>
              <a:t>Resultados de indicadores de calidad</a:t>
            </a:r>
            <a:br>
              <a:rPr lang="es-EC" sz="2800" dirty="0"/>
            </a:br>
            <a:endParaRPr lang="es-EC" sz="2400" dirty="0"/>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sp>
        <p:nvSpPr>
          <p:cNvPr id="17" name="18 CuadroTexto"/>
          <p:cNvSpPr txBox="1"/>
          <p:nvPr/>
        </p:nvSpPr>
        <p:spPr>
          <a:xfrm>
            <a:off x="576095" y="3238574"/>
            <a:ext cx="3067051" cy="261610"/>
          </a:xfrm>
          <a:prstGeom prst="rect">
            <a:avLst/>
          </a:prstGeom>
          <a:noFill/>
        </p:spPr>
        <p:txBody>
          <a:bodyPr wrap="square" rtlCol="0">
            <a:spAutoFit/>
          </a:bodyPr>
          <a:lstStyle/>
          <a:p>
            <a:pPr algn="ctr"/>
            <a:r>
              <a:rPr lang="es-EC" sz="1100" dirty="0">
                <a:solidFill>
                  <a:schemeClr val="accent1">
                    <a:lumMod val="75000"/>
                  </a:schemeClr>
                </a:solidFill>
              </a:rPr>
              <a:t>Cumplimiento tasa de cobertura</a:t>
            </a:r>
          </a:p>
        </p:txBody>
      </p:sp>
      <p:sp>
        <p:nvSpPr>
          <p:cNvPr id="19" name="18 CuadroTexto"/>
          <p:cNvSpPr txBox="1"/>
          <p:nvPr/>
        </p:nvSpPr>
        <p:spPr>
          <a:xfrm>
            <a:off x="4267747" y="3219598"/>
            <a:ext cx="3409951" cy="261610"/>
          </a:xfrm>
          <a:prstGeom prst="rect">
            <a:avLst/>
          </a:prstGeom>
          <a:noFill/>
        </p:spPr>
        <p:txBody>
          <a:bodyPr wrap="square" rtlCol="0">
            <a:spAutoFit/>
          </a:bodyPr>
          <a:lstStyle/>
          <a:p>
            <a:pPr algn="ctr"/>
            <a:r>
              <a:rPr lang="es-EC" sz="1100" dirty="0">
                <a:solidFill>
                  <a:schemeClr val="accent1">
                    <a:lumMod val="75000"/>
                  </a:schemeClr>
                </a:solidFill>
              </a:rPr>
              <a:t>Cumplimiento tasa de cobertura operativa</a:t>
            </a:r>
          </a:p>
        </p:txBody>
      </p:sp>
      <p:sp>
        <p:nvSpPr>
          <p:cNvPr id="20" name="18 CuadroTexto"/>
          <p:cNvSpPr txBox="1"/>
          <p:nvPr/>
        </p:nvSpPr>
        <p:spPr>
          <a:xfrm>
            <a:off x="8176808" y="3175676"/>
            <a:ext cx="3733801" cy="430887"/>
          </a:xfrm>
          <a:prstGeom prst="rect">
            <a:avLst/>
          </a:prstGeom>
          <a:noFill/>
        </p:spPr>
        <p:txBody>
          <a:bodyPr wrap="square" rtlCol="0">
            <a:spAutoFit/>
          </a:bodyPr>
          <a:lstStyle/>
          <a:p>
            <a:pPr algn="ctr"/>
            <a:r>
              <a:rPr lang="es-EC" sz="1100" dirty="0">
                <a:solidFill>
                  <a:schemeClr val="accent1">
                    <a:lumMod val="75000"/>
                  </a:schemeClr>
                </a:solidFill>
              </a:rPr>
              <a:t>Cumplimiento tasa de cobertura efectiva de ejecución</a:t>
            </a:r>
          </a:p>
        </p:txBody>
      </p:sp>
      <p:sp>
        <p:nvSpPr>
          <p:cNvPr id="13" name="Marcador de contenido 5"/>
          <p:cNvSpPr txBox="1">
            <a:spLocks/>
          </p:cNvSpPr>
          <p:nvPr/>
        </p:nvSpPr>
        <p:spPr>
          <a:xfrm>
            <a:off x="576095" y="796264"/>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b="1" dirty="0"/>
              <a:t>Corte </a:t>
            </a:r>
            <a:r>
              <a:rPr lang="es-ES_tradnl" b="1" dirty="0" smtClean="0"/>
              <a:t>04 de diciembre - Operativo </a:t>
            </a:r>
            <a:r>
              <a:rPr lang="es-ES_tradnl" b="1" dirty="0"/>
              <a:t>de Campo</a:t>
            </a:r>
          </a:p>
        </p:txBody>
      </p:sp>
      <p:graphicFrame>
        <p:nvGraphicFramePr>
          <p:cNvPr id="3" name="Objeto 2"/>
          <p:cNvGraphicFramePr>
            <a:graphicFrameLocks noChangeAspect="1"/>
          </p:cNvGraphicFramePr>
          <p:nvPr>
            <p:extLst>
              <p:ext uri="{D42A27DB-BD31-4B8C-83A1-F6EECF244321}">
                <p14:modId xmlns:p14="http://schemas.microsoft.com/office/powerpoint/2010/main" val="324003949"/>
              </p:ext>
            </p:extLst>
          </p:nvPr>
        </p:nvGraphicFramePr>
        <p:xfrm>
          <a:off x="687411" y="1496563"/>
          <a:ext cx="10677525" cy="1409700"/>
        </p:xfrm>
        <a:graphic>
          <a:graphicData uri="http://schemas.openxmlformats.org/presentationml/2006/ole">
            <mc:AlternateContent xmlns:mc="http://schemas.openxmlformats.org/markup-compatibility/2006">
              <mc:Choice xmlns:v="urn:schemas-microsoft-com:vml" Requires="v">
                <p:oleObj spid="_x0000_s168394" name="Hoja de cálculo" r:id="rId4" imgW="10677698" imgH="1409662" progId="Excel.Sheet.12">
                  <p:link updateAutomatic="1"/>
                </p:oleObj>
              </mc:Choice>
              <mc:Fallback>
                <p:oleObj name="Hoja de cálculo" r:id="rId4" imgW="10677698" imgH="1409662" progId="Excel.Sheet.12">
                  <p:link updateAutomatic="1"/>
                  <p:pic>
                    <p:nvPicPr>
                      <p:cNvPr id="0" name=""/>
                      <p:cNvPicPr/>
                      <p:nvPr/>
                    </p:nvPicPr>
                    <p:blipFill>
                      <a:blip r:embed="rId5"/>
                      <a:stretch>
                        <a:fillRect/>
                      </a:stretch>
                    </p:blipFill>
                    <p:spPr>
                      <a:xfrm>
                        <a:off x="687411" y="1496563"/>
                        <a:ext cx="10677525" cy="1409700"/>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3878342619"/>
              </p:ext>
            </p:extLst>
          </p:nvPr>
        </p:nvGraphicFramePr>
        <p:xfrm>
          <a:off x="455670" y="3606563"/>
          <a:ext cx="3381375" cy="2152650"/>
        </p:xfrm>
        <a:graphic>
          <a:graphicData uri="http://schemas.openxmlformats.org/presentationml/2006/ole">
            <mc:AlternateContent xmlns:mc="http://schemas.openxmlformats.org/markup-compatibility/2006">
              <mc:Choice xmlns:v="urn:schemas-microsoft-com:vml" Requires="v">
                <p:oleObj spid="_x0000_s168395" name="Hoja de cálculo" r:id="rId6" imgW="3381548" imgH="2152726" progId="Excel.Sheet.12">
                  <p:link updateAutomatic="1"/>
                </p:oleObj>
              </mc:Choice>
              <mc:Fallback>
                <p:oleObj name="Hoja de cálculo" r:id="rId6" imgW="3381548" imgH="2152726" progId="Excel.Sheet.12">
                  <p:link updateAutomatic="1"/>
                  <p:pic>
                    <p:nvPicPr>
                      <p:cNvPr id="0" name=""/>
                      <p:cNvPicPr/>
                      <p:nvPr/>
                    </p:nvPicPr>
                    <p:blipFill>
                      <a:blip r:embed="rId7"/>
                      <a:stretch>
                        <a:fillRect/>
                      </a:stretch>
                    </p:blipFill>
                    <p:spPr>
                      <a:xfrm>
                        <a:off x="455670" y="3606563"/>
                        <a:ext cx="3381375" cy="2152650"/>
                      </a:xfrm>
                      <a:prstGeom prst="rect">
                        <a:avLst/>
                      </a:prstGeom>
                    </p:spPr>
                  </p:pic>
                </p:oleObj>
              </mc:Fallback>
            </mc:AlternateContent>
          </a:graphicData>
        </a:graphic>
      </p:graphicFrame>
      <p:graphicFrame>
        <p:nvGraphicFramePr>
          <p:cNvPr id="5" name="Objeto 4"/>
          <p:cNvGraphicFramePr>
            <a:graphicFrameLocks noChangeAspect="1"/>
          </p:cNvGraphicFramePr>
          <p:nvPr>
            <p:extLst>
              <p:ext uri="{D42A27DB-BD31-4B8C-83A1-F6EECF244321}">
                <p14:modId xmlns:p14="http://schemas.microsoft.com/office/powerpoint/2010/main" val="1897759033"/>
              </p:ext>
            </p:extLst>
          </p:nvPr>
        </p:nvGraphicFramePr>
        <p:xfrm>
          <a:off x="4335463" y="3633788"/>
          <a:ext cx="3343275" cy="2152650"/>
        </p:xfrm>
        <a:graphic>
          <a:graphicData uri="http://schemas.openxmlformats.org/presentationml/2006/ole">
            <mc:AlternateContent xmlns:mc="http://schemas.openxmlformats.org/markup-compatibility/2006">
              <mc:Choice xmlns:v="urn:schemas-microsoft-com:vml" Requires="v">
                <p:oleObj spid="_x0000_s168396" name="Hoja de cálculo" r:id="rId8" imgW="3343448" imgH="2152726" progId="Excel.Sheet.12">
                  <p:link updateAutomatic="1"/>
                </p:oleObj>
              </mc:Choice>
              <mc:Fallback>
                <p:oleObj name="Hoja de cálculo" r:id="rId8" imgW="3343448" imgH="2152726" progId="Excel.Sheet.12">
                  <p:link updateAutomatic="1"/>
                  <p:pic>
                    <p:nvPicPr>
                      <p:cNvPr id="0" name=""/>
                      <p:cNvPicPr/>
                      <p:nvPr/>
                    </p:nvPicPr>
                    <p:blipFill>
                      <a:blip r:embed="rId9"/>
                      <a:stretch>
                        <a:fillRect/>
                      </a:stretch>
                    </p:blipFill>
                    <p:spPr>
                      <a:xfrm>
                        <a:off x="4335463" y="3633788"/>
                        <a:ext cx="3343275" cy="2152650"/>
                      </a:xfrm>
                      <a:prstGeom prst="rect">
                        <a:avLst/>
                      </a:prstGeom>
                    </p:spPr>
                  </p:pic>
                </p:oleObj>
              </mc:Fallback>
            </mc:AlternateContent>
          </a:graphicData>
        </a:graphic>
      </p:graphicFrame>
      <p:graphicFrame>
        <p:nvGraphicFramePr>
          <p:cNvPr id="6" name="Objeto 5"/>
          <p:cNvGraphicFramePr>
            <a:graphicFrameLocks noChangeAspect="1"/>
          </p:cNvGraphicFramePr>
          <p:nvPr>
            <p:extLst>
              <p:ext uri="{D42A27DB-BD31-4B8C-83A1-F6EECF244321}">
                <p14:modId xmlns:p14="http://schemas.microsoft.com/office/powerpoint/2010/main" val="177733070"/>
              </p:ext>
            </p:extLst>
          </p:nvPr>
        </p:nvGraphicFramePr>
        <p:xfrm>
          <a:off x="8180388" y="3657600"/>
          <a:ext cx="3400425" cy="2133600"/>
        </p:xfrm>
        <a:graphic>
          <a:graphicData uri="http://schemas.openxmlformats.org/presentationml/2006/ole">
            <mc:AlternateContent xmlns:mc="http://schemas.openxmlformats.org/markup-compatibility/2006">
              <mc:Choice xmlns:v="urn:schemas-microsoft-com:vml" Requires="v">
                <p:oleObj spid="_x0000_s168397" name="Hoja de cálculo" r:id="rId10" imgW="3400598" imgH="2133524" progId="Excel.Sheet.12">
                  <p:link updateAutomatic="1"/>
                </p:oleObj>
              </mc:Choice>
              <mc:Fallback>
                <p:oleObj name="Hoja de cálculo" r:id="rId10" imgW="3400598" imgH="2133524" progId="Excel.Sheet.12">
                  <p:link updateAutomatic="1"/>
                  <p:pic>
                    <p:nvPicPr>
                      <p:cNvPr id="0" name=""/>
                      <p:cNvPicPr/>
                      <p:nvPr/>
                    </p:nvPicPr>
                    <p:blipFill>
                      <a:blip r:embed="rId11"/>
                      <a:stretch>
                        <a:fillRect/>
                      </a:stretch>
                    </p:blipFill>
                    <p:spPr>
                      <a:xfrm>
                        <a:off x="8180388" y="3657600"/>
                        <a:ext cx="3400425" cy="2133600"/>
                      </a:xfrm>
                      <a:prstGeom prst="rect">
                        <a:avLst/>
                      </a:prstGeom>
                    </p:spPr>
                  </p:pic>
                </p:oleObj>
              </mc:Fallback>
            </mc:AlternateContent>
          </a:graphicData>
        </a:graphic>
      </p:graphicFrame>
    </p:spTree>
    <p:extLst>
      <p:ext uri="{BB962C8B-B14F-4D97-AF65-F5344CB8AC3E}">
        <p14:creationId xmlns:p14="http://schemas.microsoft.com/office/powerpoint/2010/main" val="27327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5670" y="551044"/>
            <a:ext cx="8570266" cy="591955"/>
          </a:xfrm>
        </p:spPr>
        <p:txBody>
          <a:bodyPr/>
          <a:lstStyle/>
          <a:p>
            <a:r>
              <a:rPr lang="es-EC" sz="2800" dirty="0"/>
              <a:t>Resultados de indicadores de calidad</a:t>
            </a:r>
            <a:br>
              <a:rPr lang="es-EC" sz="2800" dirty="0"/>
            </a:br>
            <a:endParaRPr lang="es-EC" sz="2400" dirty="0"/>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sp>
        <p:nvSpPr>
          <p:cNvPr id="13" name="Marcador de contenido 5"/>
          <p:cNvSpPr txBox="1">
            <a:spLocks/>
          </p:cNvSpPr>
          <p:nvPr/>
        </p:nvSpPr>
        <p:spPr>
          <a:xfrm>
            <a:off x="576095" y="998846"/>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b="1" dirty="0" smtClean="0"/>
              <a:t>Corte </a:t>
            </a:r>
            <a:r>
              <a:rPr lang="es-ES_tradnl" b="1" dirty="0"/>
              <a:t>04 de diciembre - Operativo de Campo</a:t>
            </a:r>
          </a:p>
        </p:txBody>
      </p:sp>
      <p:graphicFrame>
        <p:nvGraphicFramePr>
          <p:cNvPr id="3" name="Objeto 2"/>
          <p:cNvGraphicFramePr>
            <a:graphicFrameLocks noChangeAspect="1"/>
          </p:cNvGraphicFramePr>
          <p:nvPr>
            <p:extLst>
              <p:ext uri="{D42A27DB-BD31-4B8C-83A1-F6EECF244321}">
                <p14:modId xmlns:p14="http://schemas.microsoft.com/office/powerpoint/2010/main" val="4087807139"/>
              </p:ext>
            </p:extLst>
          </p:nvPr>
        </p:nvGraphicFramePr>
        <p:xfrm>
          <a:off x="757238" y="1734953"/>
          <a:ext cx="10677525" cy="876300"/>
        </p:xfrm>
        <a:graphic>
          <a:graphicData uri="http://schemas.openxmlformats.org/presentationml/2006/ole">
            <mc:AlternateContent xmlns:mc="http://schemas.openxmlformats.org/markup-compatibility/2006">
              <mc:Choice xmlns:v="urn:schemas-microsoft-com:vml" Requires="v">
                <p:oleObj spid="_x0000_s131839" name="Hoja de cálculo" r:id="rId4" imgW="10677698" imgH="876452" progId="Excel.Sheet.12">
                  <p:link updateAutomatic="1"/>
                </p:oleObj>
              </mc:Choice>
              <mc:Fallback>
                <p:oleObj name="Hoja de cálculo" r:id="rId4" imgW="10677698" imgH="876452" progId="Excel.Sheet.12">
                  <p:link updateAutomatic="1"/>
                  <p:pic>
                    <p:nvPicPr>
                      <p:cNvPr id="0" name=""/>
                      <p:cNvPicPr/>
                      <p:nvPr/>
                    </p:nvPicPr>
                    <p:blipFill>
                      <a:blip r:embed="rId5"/>
                      <a:stretch>
                        <a:fillRect/>
                      </a:stretch>
                    </p:blipFill>
                    <p:spPr>
                      <a:xfrm>
                        <a:off x="757238" y="1734953"/>
                        <a:ext cx="10677525" cy="876300"/>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333978599"/>
              </p:ext>
            </p:extLst>
          </p:nvPr>
        </p:nvGraphicFramePr>
        <p:xfrm>
          <a:off x="4322763" y="3054350"/>
          <a:ext cx="3609975" cy="2386013"/>
        </p:xfrm>
        <a:graphic>
          <a:graphicData uri="http://schemas.openxmlformats.org/presentationml/2006/ole">
            <mc:AlternateContent xmlns:mc="http://schemas.openxmlformats.org/markup-compatibility/2006">
              <mc:Choice xmlns:v="urn:schemas-microsoft-com:vml" Requires="v">
                <p:oleObj spid="_x0000_s131840" name="Hoja de cálculo" r:id="rId6" imgW="3314700" imgH="2190788" progId="Excel.Sheet.12">
                  <p:link updateAutomatic="1"/>
                </p:oleObj>
              </mc:Choice>
              <mc:Fallback>
                <p:oleObj name="Hoja de cálculo" r:id="rId6" imgW="3314700" imgH="2190788" progId="Excel.Sheet.12">
                  <p:link updateAutomatic="1"/>
                  <p:pic>
                    <p:nvPicPr>
                      <p:cNvPr id="0" name=""/>
                      <p:cNvPicPr/>
                      <p:nvPr/>
                    </p:nvPicPr>
                    <p:blipFill>
                      <a:blip r:embed="rId7"/>
                      <a:stretch>
                        <a:fillRect/>
                      </a:stretch>
                    </p:blipFill>
                    <p:spPr>
                      <a:xfrm>
                        <a:off x="4322763" y="3054350"/>
                        <a:ext cx="3609975" cy="2386013"/>
                      </a:xfrm>
                      <a:prstGeom prst="rect">
                        <a:avLst/>
                      </a:prstGeom>
                    </p:spPr>
                  </p:pic>
                </p:oleObj>
              </mc:Fallback>
            </mc:AlternateContent>
          </a:graphicData>
        </a:graphic>
      </p:graphicFrame>
    </p:spTree>
    <p:extLst>
      <p:ext uri="{BB962C8B-B14F-4D97-AF65-F5344CB8AC3E}">
        <p14:creationId xmlns:p14="http://schemas.microsoft.com/office/powerpoint/2010/main" val="25245537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5670" y="551044"/>
            <a:ext cx="8570266" cy="591955"/>
          </a:xfrm>
        </p:spPr>
        <p:txBody>
          <a:bodyPr/>
          <a:lstStyle/>
          <a:p>
            <a:r>
              <a:rPr lang="es-EC" sz="2800" dirty="0"/>
              <a:t>Resultados de indicadores de calidad</a:t>
            </a:r>
            <a:br>
              <a:rPr lang="es-EC" sz="2800" dirty="0"/>
            </a:br>
            <a:endParaRPr lang="es-EC" sz="2400" dirty="0"/>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sp>
        <p:nvSpPr>
          <p:cNvPr id="17" name="18 CuadroTexto"/>
          <p:cNvSpPr txBox="1"/>
          <p:nvPr/>
        </p:nvSpPr>
        <p:spPr>
          <a:xfrm>
            <a:off x="498750" y="3113513"/>
            <a:ext cx="3067051" cy="430887"/>
          </a:xfrm>
          <a:prstGeom prst="rect">
            <a:avLst/>
          </a:prstGeom>
          <a:noFill/>
        </p:spPr>
        <p:txBody>
          <a:bodyPr wrap="square" rtlCol="0">
            <a:spAutoFit/>
          </a:bodyPr>
          <a:lstStyle/>
          <a:p>
            <a:pPr algn="ctr"/>
            <a:r>
              <a:rPr lang="es-EC" sz="1100" dirty="0">
                <a:solidFill>
                  <a:schemeClr val="accent1">
                    <a:lumMod val="75000"/>
                  </a:schemeClr>
                </a:solidFill>
              </a:rPr>
              <a:t>Cumplimiento porcentaje de ejecución crítica</a:t>
            </a:r>
          </a:p>
        </p:txBody>
      </p:sp>
      <p:sp>
        <p:nvSpPr>
          <p:cNvPr id="19" name="18 CuadroTexto"/>
          <p:cNvSpPr txBox="1"/>
          <p:nvPr/>
        </p:nvSpPr>
        <p:spPr>
          <a:xfrm>
            <a:off x="4142006" y="3102477"/>
            <a:ext cx="3409951" cy="430887"/>
          </a:xfrm>
          <a:prstGeom prst="rect">
            <a:avLst/>
          </a:prstGeom>
          <a:noFill/>
        </p:spPr>
        <p:txBody>
          <a:bodyPr wrap="square" rtlCol="0">
            <a:spAutoFit/>
          </a:bodyPr>
          <a:lstStyle/>
          <a:p>
            <a:pPr algn="ctr"/>
            <a:r>
              <a:rPr lang="es-EC" sz="1100" dirty="0">
                <a:solidFill>
                  <a:schemeClr val="accent1">
                    <a:lumMod val="75000"/>
                  </a:schemeClr>
                </a:solidFill>
              </a:rPr>
              <a:t>Cumplimiento encuestas efectivas criticadas ejecutadas</a:t>
            </a:r>
          </a:p>
        </p:txBody>
      </p:sp>
      <p:sp>
        <p:nvSpPr>
          <p:cNvPr id="20" name="18 CuadroTexto"/>
          <p:cNvSpPr txBox="1"/>
          <p:nvPr/>
        </p:nvSpPr>
        <p:spPr>
          <a:xfrm>
            <a:off x="7885332" y="3104328"/>
            <a:ext cx="3733801" cy="430887"/>
          </a:xfrm>
          <a:prstGeom prst="rect">
            <a:avLst/>
          </a:prstGeom>
          <a:noFill/>
        </p:spPr>
        <p:txBody>
          <a:bodyPr wrap="square" rtlCol="0">
            <a:spAutoFit/>
          </a:bodyPr>
          <a:lstStyle/>
          <a:p>
            <a:pPr algn="ctr"/>
            <a:r>
              <a:rPr lang="es-EC" sz="1100" dirty="0">
                <a:solidFill>
                  <a:schemeClr val="accent1">
                    <a:lumMod val="75000"/>
                  </a:schemeClr>
                </a:solidFill>
              </a:rPr>
              <a:t>Cumplimiento encuestas efectivas criticadas planificadas</a:t>
            </a:r>
          </a:p>
        </p:txBody>
      </p:sp>
      <p:sp>
        <p:nvSpPr>
          <p:cNvPr id="13" name="Marcador de contenido 5"/>
          <p:cNvSpPr txBox="1">
            <a:spLocks/>
          </p:cNvSpPr>
          <p:nvPr/>
        </p:nvSpPr>
        <p:spPr>
          <a:xfrm>
            <a:off x="576095" y="965810"/>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b="1" dirty="0"/>
              <a:t>Corte 04 de diciembre - Operativo Crítica</a:t>
            </a:r>
          </a:p>
        </p:txBody>
      </p:sp>
      <p:graphicFrame>
        <p:nvGraphicFramePr>
          <p:cNvPr id="3" name="Objeto 2"/>
          <p:cNvGraphicFramePr>
            <a:graphicFrameLocks noChangeAspect="1"/>
          </p:cNvGraphicFramePr>
          <p:nvPr>
            <p:extLst>
              <p:ext uri="{D42A27DB-BD31-4B8C-83A1-F6EECF244321}">
                <p14:modId xmlns:p14="http://schemas.microsoft.com/office/powerpoint/2010/main" val="1390096553"/>
              </p:ext>
            </p:extLst>
          </p:nvPr>
        </p:nvGraphicFramePr>
        <p:xfrm>
          <a:off x="576094" y="1254683"/>
          <a:ext cx="10677525" cy="1781175"/>
        </p:xfrm>
        <a:graphic>
          <a:graphicData uri="http://schemas.openxmlformats.org/presentationml/2006/ole">
            <mc:AlternateContent xmlns:mc="http://schemas.openxmlformats.org/markup-compatibility/2006">
              <mc:Choice xmlns:v="urn:schemas-microsoft-com:vml" Requires="v">
                <p:oleObj spid="_x0000_s169421" name="Hoja de cálculo" r:id="rId4" imgW="10677698" imgH="1781023" progId="Excel.Sheet.12">
                  <p:link updateAutomatic="1"/>
                </p:oleObj>
              </mc:Choice>
              <mc:Fallback>
                <p:oleObj name="Hoja de cálculo" r:id="rId4" imgW="10677698" imgH="1781023" progId="Excel.Sheet.12">
                  <p:link updateAutomatic="1"/>
                  <p:pic>
                    <p:nvPicPr>
                      <p:cNvPr id="0" name=""/>
                      <p:cNvPicPr/>
                      <p:nvPr/>
                    </p:nvPicPr>
                    <p:blipFill>
                      <a:blip r:embed="rId5"/>
                      <a:stretch>
                        <a:fillRect/>
                      </a:stretch>
                    </p:blipFill>
                    <p:spPr>
                      <a:xfrm>
                        <a:off x="576094" y="1254683"/>
                        <a:ext cx="10677525" cy="1781175"/>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2369380688"/>
              </p:ext>
            </p:extLst>
          </p:nvPr>
        </p:nvGraphicFramePr>
        <p:xfrm>
          <a:off x="405912" y="3920784"/>
          <a:ext cx="3531622" cy="2049876"/>
        </p:xfrm>
        <a:graphic>
          <a:graphicData uri="http://schemas.openxmlformats.org/presentationml/2006/ole">
            <mc:AlternateContent xmlns:mc="http://schemas.openxmlformats.org/markup-compatibility/2006">
              <mc:Choice xmlns:v="urn:schemas-microsoft-com:vml" Requires="v">
                <p:oleObj spid="_x0000_s169422" name="Hoja de cálculo" r:id="rId6" imgW="4381500" imgH="2543289" progId="Excel.Sheet.12">
                  <p:link updateAutomatic="1"/>
                </p:oleObj>
              </mc:Choice>
              <mc:Fallback>
                <p:oleObj name="Hoja de cálculo" r:id="rId6" imgW="4381500" imgH="2543289" progId="Excel.Sheet.12">
                  <p:link updateAutomatic="1"/>
                  <p:pic>
                    <p:nvPicPr>
                      <p:cNvPr id="0" name=""/>
                      <p:cNvPicPr/>
                      <p:nvPr/>
                    </p:nvPicPr>
                    <p:blipFill>
                      <a:blip r:embed="rId7"/>
                      <a:stretch>
                        <a:fillRect/>
                      </a:stretch>
                    </p:blipFill>
                    <p:spPr>
                      <a:xfrm>
                        <a:off x="405912" y="3920784"/>
                        <a:ext cx="3531622" cy="2049876"/>
                      </a:xfrm>
                      <a:prstGeom prst="rect">
                        <a:avLst/>
                      </a:prstGeom>
                    </p:spPr>
                  </p:pic>
                </p:oleObj>
              </mc:Fallback>
            </mc:AlternateContent>
          </a:graphicData>
        </a:graphic>
      </p:graphicFrame>
      <p:graphicFrame>
        <p:nvGraphicFramePr>
          <p:cNvPr id="5" name="Objeto 4"/>
          <p:cNvGraphicFramePr>
            <a:graphicFrameLocks noChangeAspect="1"/>
          </p:cNvGraphicFramePr>
          <p:nvPr>
            <p:extLst>
              <p:ext uri="{D42A27DB-BD31-4B8C-83A1-F6EECF244321}">
                <p14:modId xmlns:p14="http://schemas.microsoft.com/office/powerpoint/2010/main" val="2753268412"/>
              </p:ext>
            </p:extLst>
          </p:nvPr>
        </p:nvGraphicFramePr>
        <p:xfrm>
          <a:off x="4322664" y="3910648"/>
          <a:ext cx="3445466" cy="2049876"/>
        </p:xfrm>
        <a:graphic>
          <a:graphicData uri="http://schemas.openxmlformats.org/presentationml/2006/ole">
            <mc:AlternateContent xmlns:mc="http://schemas.openxmlformats.org/markup-compatibility/2006">
              <mc:Choice xmlns:v="urn:schemas-microsoft-com:vml" Requires="v">
                <p:oleObj spid="_x0000_s169423" name="Hoja de cálculo" r:id="rId8" imgW="3838748" imgH="2352637" progId="Excel.Sheet.12">
                  <p:link updateAutomatic="1"/>
                </p:oleObj>
              </mc:Choice>
              <mc:Fallback>
                <p:oleObj name="Hoja de cálculo" r:id="rId8" imgW="3838748" imgH="2352637" progId="Excel.Sheet.12">
                  <p:link updateAutomatic="1"/>
                  <p:pic>
                    <p:nvPicPr>
                      <p:cNvPr id="0" name=""/>
                      <p:cNvPicPr/>
                      <p:nvPr/>
                    </p:nvPicPr>
                    <p:blipFill>
                      <a:blip r:embed="rId9"/>
                      <a:stretch>
                        <a:fillRect/>
                      </a:stretch>
                    </p:blipFill>
                    <p:spPr>
                      <a:xfrm>
                        <a:off x="4322664" y="3910648"/>
                        <a:ext cx="3445466" cy="2049876"/>
                      </a:xfrm>
                      <a:prstGeom prst="rect">
                        <a:avLst/>
                      </a:prstGeom>
                    </p:spPr>
                  </p:pic>
                </p:oleObj>
              </mc:Fallback>
            </mc:AlternateContent>
          </a:graphicData>
        </a:graphic>
      </p:graphicFrame>
      <p:graphicFrame>
        <p:nvGraphicFramePr>
          <p:cNvPr id="7" name="Objeto 6"/>
          <p:cNvGraphicFramePr>
            <a:graphicFrameLocks noChangeAspect="1"/>
          </p:cNvGraphicFramePr>
          <p:nvPr>
            <p:extLst>
              <p:ext uri="{D42A27DB-BD31-4B8C-83A1-F6EECF244321}">
                <p14:modId xmlns:p14="http://schemas.microsoft.com/office/powerpoint/2010/main" val="1878454924"/>
              </p:ext>
            </p:extLst>
          </p:nvPr>
        </p:nvGraphicFramePr>
        <p:xfrm>
          <a:off x="8156575" y="3910013"/>
          <a:ext cx="3597275" cy="2060575"/>
        </p:xfrm>
        <a:graphic>
          <a:graphicData uri="http://schemas.openxmlformats.org/presentationml/2006/ole">
            <mc:AlternateContent xmlns:mc="http://schemas.openxmlformats.org/markup-compatibility/2006">
              <mc:Choice xmlns:v="urn:schemas-microsoft-com:vml" Requires="v">
                <p:oleObj spid="_x0000_s169424" name="Hoja de cálculo" r:id="rId10" imgW="4191000" imgH="2400300" progId="Excel.Sheet.12">
                  <p:link updateAutomatic="1"/>
                </p:oleObj>
              </mc:Choice>
              <mc:Fallback>
                <p:oleObj name="Hoja de cálculo" r:id="rId10" imgW="4191000" imgH="2400300" progId="Excel.Sheet.12">
                  <p:link updateAutomatic="1"/>
                  <p:pic>
                    <p:nvPicPr>
                      <p:cNvPr id="0" name=""/>
                      <p:cNvPicPr/>
                      <p:nvPr/>
                    </p:nvPicPr>
                    <p:blipFill>
                      <a:blip r:embed="rId11"/>
                      <a:stretch>
                        <a:fillRect/>
                      </a:stretch>
                    </p:blipFill>
                    <p:spPr>
                      <a:xfrm>
                        <a:off x="8156575" y="3910013"/>
                        <a:ext cx="3597275" cy="2060575"/>
                      </a:xfrm>
                      <a:prstGeom prst="rect">
                        <a:avLst/>
                      </a:prstGeom>
                    </p:spPr>
                  </p:pic>
                </p:oleObj>
              </mc:Fallback>
            </mc:AlternateContent>
          </a:graphicData>
        </a:graphic>
      </p:graphicFrame>
    </p:spTree>
    <p:extLst>
      <p:ext uri="{BB962C8B-B14F-4D97-AF65-F5344CB8AC3E}">
        <p14:creationId xmlns:p14="http://schemas.microsoft.com/office/powerpoint/2010/main" val="23135819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xmlns="" id="{6632B894-9A6F-4953-8848-45D1BC73A0A8}"/>
              </a:ext>
            </a:extLst>
          </p:cNvPr>
          <p:cNvSpPr>
            <a:spLocks noGrp="1"/>
          </p:cNvSpPr>
          <p:nvPr>
            <p:ph type="title"/>
          </p:nvPr>
        </p:nvSpPr>
        <p:spPr/>
        <p:txBody>
          <a:bodyPr>
            <a:noAutofit/>
          </a:bodyPr>
          <a:lstStyle/>
          <a:p>
            <a:r>
              <a:rPr lang="es-EC" sz="2800" dirty="0"/>
              <a:t>Resultados de Indicadores de Calidad por Coordinaciones zonales</a:t>
            </a:r>
          </a:p>
        </p:txBody>
      </p:sp>
      <p:sp>
        <p:nvSpPr>
          <p:cNvPr id="7" name="Marcador de contenido 6">
            <a:extLst>
              <a:ext uri="{FF2B5EF4-FFF2-40B4-BE49-F238E27FC236}">
                <a16:creationId xmlns:a16="http://schemas.microsoft.com/office/drawing/2014/main" xmlns="" id="{657D466D-75D0-4223-82D7-6538449150E4}"/>
              </a:ext>
            </a:extLst>
          </p:cNvPr>
          <p:cNvSpPr>
            <a:spLocks noGrp="1"/>
          </p:cNvSpPr>
          <p:nvPr>
            <p:ph sz="quarter" idx="10"/>
          </p:nvPr>
        </p:nvSpPr>
        <p:spPr/>
        <p:txBody>
          <a:bodyPr/>
          <a:lstStyle/>
          <a:p>
            <a:endParaRPr lang="es-EC" dirty="0"/>
          </a:p>
        </p:txBody>
      </p:sp>
      <p:sp>
        <p:nvSpPr>
          <p:cNvPr id="8" name="Marcador de texto 7">
            <a:extLst>
              <a:ext uri="{FF2B5EF4-FFF2-40B4-BE49-F238E27FC236}">
                <a16:creationId xmlns:a16="http://schemas.microsoft.com/office/drawing/2014/main" xmlns="" id="{D7B5556C-57A2-4FC7-A0CD-8E30C2568A2A}"/>
              </a:ext>
            </a:extLst>
          </p:cNvPr>
          <p:cNvSpPr>
            <a:spLocks noGrp="1"/>
          </p:cNvSpPr>
          <p:nvPr>
            <p:ph type="body" sz="quarter" idx="11"/>
          </p:nvPr>
        </p:nvSpPr>
        <p:spPr/>
        <p:txBody>
          <a:bodyPr/>
          <a:lstStyle/>
          <a:p>
            <a:endParaRPr lang="es-EC" dirty="0"/>
          </a:p>
        </p:txBody>
      </p:sp>
      <p:sp>
        <p:nvSpPr>
          <p:cNvPr id="9" name="Marcador de texto 8">
            <a:extLst>
              <a:ext uri="{FF2B5EF4-FFF2-40B4-BE49-F238E27FC236}">
                <a16:creationId xmlns:a16="http://schemas.microsoft.com/office/drawing/2014/main" xmlns="" id="{409C2823-7EEB-4DDB-9034-0D9AB8630429}"/>
              </a:ext>
            </a:extLst>
          </p:cNvPr>
          <p:cNvSpPr>
            <a:spLocks noGrp="1"/>
          </p:cNvSpPr>
          <p:nvPr>
            <p:ph type="body" sz="quarter" idx="12"/>
          </p:nvPr>
        </p:nvSpPr>
        <p:spPr/>
        <p:txBody>
          <a:bodyPr/>
          <a:lstStyle/>
          <a:p>
            <a:endParaRPr lang="es-EC" dirty="0"/>
          </a:p>
        </p:txBody>
      </p:sp>
    </p:spTree>
    <p:extLst>
      <p:ext uri="{BB962C8B-B14F-4D97-AF65-F5344CB8AC3E}">
        <p14:creationId xmlns:p14="http://schemas.microsoft.com/office/powerpoint/2010/main" val="21657388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a:xfrm>
            <a:off x="423695" y="339762"/>
            <a:ext cx="8570266" cy="414116"/>
          </a:xfrm>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21" name="20 Marcador de contenido"/>
          <p:cNvSpPr>
            <a:spLocks noGrp="1"/>
          </p:cNvSpPr>
          <p:nvPr>
            <p:ph sz="quarter" idx="12"/>
          </p:nvPr>
        </p:nvSpPr>
        <p:spPr>
          <a:xfrm>
            <a:off x="423695" y="658277"/>
            <a:ext cx="9869836" cy="687519"/>
          </a:xfrm>
        </p:spPr>
        <p:txBody>
          <a:bodyPr>
            <a:noAutofit/>
          </a:bodyPr>
          <a:lstStyle/>
          <a:p>
            <a:r>
              <a:rPr lang="es-ES_tradnl" sz="1800" b="1" dirty="0"/>
              <a:t>Corte 04 de diciembre </a:t>
            </a:r>
            <a:r>
              <a:rPr lang="es-EC" sz="1700" b="1" dirty="0" smtClean="0"/>
              <a:t>- </a:t>
            </a:r>
            <a:r>
              <a:rPr lang="es-EC" sz="1700" b="1" dirty="0"/>
              <a:t>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1281590591"/>
              </p:ext>
            </p:extLst>
          </p:nvPr>
        </p:nvGraphicFramePr>
        <p:xfrm>
          <a:off x="552450" y="1601788"/>
          <a:ext cx="11087100" cy="1285875"/>
        </p:xfrm>
        <a:graphic>
          <a:graphicData uri="http://schemas.openxmlformats.org/presentationml/2006/ole">
            <mc:AlternateContent xmlns:mc="http://schemas.openxmlformats.org/markup-compatibility/2006">
              <mc:Choice xmlns:v="urn:schemas-microsoft-com:vml" Requires="v">
                <p:oleObj spid="_x0000_s150850"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552450" y="1601788"/>
                        <a:ext cx="11087100"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1735739489"/>
              </p:ext>
            </p:extLst>
          </p:nvPr>
        </p:nvGraphicFramePr>
        <p:xfrm>
          <a:off x="2419350" y="3181350"/>
          <a:ext cx="7353300" cy="2876550"/>
        </p:xfrm>
        <a:graphic>
          <a:graphicData uri="http://schemas.openxmlformats.org/presentationml/2006/ole">
            <mc:AlternateContent xmlns:mc="http://schemas.openxmlformats.org/markup-compatibility/2006">
              <mc:Choice xmlns:v="urn:schemas-microsoft-com:vml" Requires="v">
                <p:oleObj spid="_x0000_s150851" name="Hoja de cálculo" r:id="rId6" imgW="7353300" imgH="2876588" progId="Excel.Sheet.12">
                  <p:link updateAutomatic="1"/>
                </p:oleObj>
              </mc:Choice>
              <mc:Fallback>
                <p:oleObj name="Hoja de cálculo" r:id="rId6" imgW="7353300" imgH="2876588" progId="Excel.Sheet.12">
                  <p:link updateAutomatic="1"/>
                  <p:pic>
                    <p:nvPicPr>
                      <p:cNvPr id="0" name=""/>
                      <p:cNvPicPr/>
                      <p:nvPr/>
                    </p:nvPicPr>
                    <p:blipFill>
                      <a:blip r:embed="rId7"/>
                      <a:stretch>
                        <a:fillRect/>
                      </a:stretch>
                    </p:blipFill>
                    <p:spPr>
                      <a:xfrm>
                        <a:off x="2419350" y="3181350"/>
                        <a:ext cx="7353300" cy="2876550"/>
                      </a:xfrm>
                      <a:prstGeom prst="rect">
                        <a:avLst/>
                      </a:prstGeom>
                    </p:spPr>
                  </p:pic>
                </p:oleObj>
              </mc:Fallback>
            </mc:AlternateContent>
          </a:graphicData>
        </a:graphic>
      </p:graphicFrame>
    </p:spTree>
    <p:extLst>
      <p:ext uri="{BB962C8B-B14F-4D97-AF65-F5344CB8AC3E}">
        <p14:creationId xmlns:p14="http://schemas.microsoft.com/office/powerpoint/2010/main" val="20979650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423695" y="763052"/>
            <a:ext cx="9869836" cy="687519"/>
          </a:xfrm>
        </p:spPr>
        <p:txBody>
          <a:bodyPr>
            <a:noAutofit/>
          </a:bodyPr>
          <a:lstStyle/>
          <a:p>
            <a:r>
              <a:rPr lang="es-ES_tradnl" sz="1800" b="1" dirty="0"/>
              <a:t>Corte 04 de diciembre </a:t>
            </a:r>
            <a:r>
              <a:rPr lang="es-EC" sz="1700" b="1" dirty="0" smtClean="0"/>
              <a:t>- </a:t>
            </a:r>
            <a:r>
              <a:rPr lang="es-EC" sz="1700" b="1" dirty="0"/>
              <a:t>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1376419824"/>
              </p:ext>
            </p:extLst>
          </p:nvPr>
        </p:nvGraphicFramePr>
        <p:xfrm>
          <a:off x="552450" y="1693863"/>
          <a:ext cx="11087100" cy="1285875"/>
        </p:xfrm>
        <a:graphic>
          <a:graphicData uri="http://schemas.openxmlformats.org/presentationml/2006/ole">
            <mc:AlternateContent xmlns:mc="http://schemas.openxmlformats.org/markup-compatibility/2006">
              <mc:Choice xmlns:v="urn:schemas-microsoft-com:vml" Requires="v">
                <p:oleObj spid="_x0000_s149830"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552450" y="1693863"/>
                        <a:ext cx="11087100"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996961509"/>
              </p:ext>
            </p:extLst>
          </p:nvPr>
        </p:nvGraphicFramePr>
        <p:xfrm>
          <a:off x="2728913" y="3078825"/>
          <a:ext cx="6734175" cy="3190875"/>
        </p:xfrm>
        <a:graphic>
          <a:graphicData uri="http://schemas.openxmlformats.org/presentationml/2006/ole">
            <mc:AlternateContent xmlns:mc="http://schemas.openxmlformats.org/markup-compatibility/2006">
              <mc:Choice xmlns:v="urn:schemas-microsoft-com:vml" Requires="v">
                <p:oleObj spid="_x0000_s149831" name="Hoja de cálculo" r:id="rId6" imgW="6734348" imgH="3191027" progId="Excel.Sheet.12">
                  <p:link updateAutomatic="1"/>
                </p:oleObj>
              </mc:Choice>
              <mc:Fallback>
                <p:oleObj name="Hoja de cálculo" r:id="rId6" imgW="6734348" imgH="3191027" progId="Excel.Sheet.12">
                  <p:link updateAutomatic="1"/>
                  <p:pic>
                    <p:nvPicPr>
                      <p:cNvPr id="0" name=""/>
                      <p:cNvPicPr/>
                      <p:nvPr/>
                    </p:nvPicPr>
                    <p:blipFill>
                      <a:blip r:embed="rId7"/>
                      <a:stretch>
                        <a:fillRect/>
                      </a:stretch>
                    </p:blipFill>
                    <p:spPr>
                      <a:xfrm>
                        <a:off x="2728913" y="3078825"/>
                        <a:ext cx="6734175" cy="3190875"/>
                      </a:xfrm>
                      <a:prstGeom prst="rect">
                        <a:avLst/>
                      </a:prstGeom>
                    </p:spPr>
                  </p:pic>
                </p:oleObj>
              </mc:Fallback>
            </mc:AlternateContent>
          </a:graphicData>
        </a:graphic>
      </p:graphicFrame>
    </p:spTree>
    <p:extLst>
      <p:ext uri="{BB962C8B-B14F-4D97-AF65-F5344CB8AC3E}">
        <p14:creationId xmlns:p14="http://schemas.microsoft.com/office/powerpoint/2010/main" val="40807365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423695" y="933854"/>
            <a:ext cx="9869836" cy="687519"/>
          </a:xfrm>
        </p:spPr>
        <p:txBody>
          <a:bodyPr>
            <a:noAutofit/>
          </a:bodyPr>
          <a:lstStyle/>
          <a:p>
            <a:r>
              <a:rPr lang="es-ES_tradnl" sz="1800" b="1" dirty="0"/>
              <a:t>Corte 04 de diciembre </a:t>
            </a:r>
            <a:r>
              <a:rPr lang="es-EC" sz="1700" b="1" dirty="0" smtClean="0"/>
              <a:t>- </a:t>
            </a:r>
            <a:r>
              <a:rPr lang="es-EC" sz="1700" b="1" dirty="0"/>
              <a:t>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2933387982"/>
              </p:ext>
            </p:extLst>
          </p:nvPr>
        </p:nvGraphicFramePr>
        <p:xfrm>
          <a:off x="436563" y="1882775"/>
          <a:ext cx="11087100" cy="1285875"/>
        </p:xfrm>
        <a:graphic>
          <a:graphicData uri="http://schemas.openxmlformats.org/presentationml/2006/ole">
            <mc:AlternateContent xmlns:mc="http://schemas.openxmlformats.org/markup-compatibility/2006">
              <mc:Choice xmlns:v="urn:schemas-microsoft-com:vml" Requires="v">
                <p:oleObj spid="_x0000_s151870"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436563" y="1882775"/>
                        <a:ext cx="11087100"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341505255"/>
              </p:ext>
            </p:extLst>
          </p:nvPr>
        </p:nvGraphicFramePr>
        <p:xfrm>
          <a:off x="2152650" y="3381375"/>
          <a:ext cx="7886700" cy="2943225"/>
        </p:xfrm>
        <a:graphic>
          <a:graphicData uri="http://schemas.openxmlformats.org/presentationml/2006/ole">
            <mc:AlternateContent xmlns:mc="http://schemas.openxmlformats.org/markup-compatibility/2006">
              <mc:Choice xmlns:v="urn:schemas-microsoft-com:vml" Requires="v">
                <p:oleObj spid="_x0000_s151871" name="Hoja de cálculo" r:id="rId6" imgW="7886700" imgH="2943111" progId="Excel.Sheet.12">
                  <p:link updateAutomatic="1"/>
                </p:oleObj>
              </mc:Choice>
              <mc:Fallback>
                <p:oleObj name="Hoja de cálculo" r:id="rId6" imgW="7886700" imgH="2943111" progId="Excel.Sheet.12">
                  <p:link updateAutomatic="1"/>
                  <p:pic>
                    <p:nvPicPr>
                      <p:cNvPr id="0" name=""/>
                      <p:cNvPicPr/>
                      <p:nvPr/>
                    </p:nvPicPr>
                    <p:blipFill>
                      <a:blip r:embed="rId7"/>
                      <a:stretch>
                        <a:fillRect/>
                      </a:stretch>
                    </p:blipFill>
                    <p:spPr>
                      <a:xfrm>
                        <a:off x="2152650" y="3381375"/>
                        <a:ext cx="7886700" cy="2943225"/>
                      </a:xfrm>
                      <a:prstGeom prst="rect">
                        <a:avLst/>
                      </a:prstGeom>
                    </p:spPr>
                  </p:pic>
                </p:oleObj>
              </mc:Fallback>
            </mc:AlternateContent>
          </a:graphicData>
        </a:graphic>
      </p:graphicFrame>
    </p:spTree>
    <p:extLst>
      <p:ext uri="{BB962C8B-B14F-4D97-AF65-F5344CB8AC3E}">
        <p14:creationId xmlns:p14="http://schemas.microsoft.com/office/powerpoint/2010/main" val="6544644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ENESEM- 2018</a:t>
            </a:r>
          </a:p>
        </p:txBody>
      </p:sp>
      <p:sp>
        <p:nvSpPr>
          <p:cNvPr id="11" name="20 Marcador de contenido"/>
          <p:cNvSpPr>
            <a:spLocks noGrp="1"/>
          </p:cNvSpPr>
          <p:nvPr>
            <p:ph sz="quarter" idx="12"/>
          </p:nvPr>
        </p:nvSpPr>
        <p:spPr>
          <a:xfrm>
            <a:off x="423695" y="903413"/>
            <a:ext cx="9869836" cy="687519"/>
          </a:xfrm>
        </p:spPr>
        <p:txBody>
          <a:bodyPr>
            <a:noAutofit/>
          </a:bodyPr>
          <a:lstStyle/>
          <a:p>
            <a:r>
              <a:rPr lang="es-ES_tradnl" sz="1800" b="1" dirty="0"/>
              <a:t>Corte 04 de diciembre </a:t>
            </a:r>
            <a:r>
              <a:rPr lang="es-EC" sz="1700" b="1" dirty="0" smtClean="0"/>
              <a:t>- </a:t>
            </a:r>
            <a:r>
              <a:rPr lang="es-EC" sz="1700" b="1" dirty="0"/>
              <a:t>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2743302969"/>
              </p:ext>
            </p:extLst>
          </p:nvPr>
        </p:nvGraphicFramePr>
        <p:xfrm>
          <a:off x="2527300" y="3116263"/>
          <a:ext cx="7696200" cy="3105150"/>
        </p:xfrm>
        <a:graphic>
          <a:graphicData uri="http://schemas.openxmlformats.org/presentationml/2006/ole">
            <mc:AlternateContent xmlns:mc="http://schemas.openxmlformats.org/markup-compatibility/2006">
              <mc:Choice xmlns:v="urn:schemas-microsoft-com:vml" Requires="v">
                <p:oleObj spid="_x0000_s172232" name="Hoja de cálculo" r:id="rId4" imgW="7696200" imgH="3105302" progId="Excel.Sheet.12">
                  <p:link updateAutomatic="1"/>
                </p:oleObj>
              </mc:Choice>
              <mc:Fallback>
                <p:oleObj name="Hoja de cálculo" r:id="rId4" imgW="7696200" imgH="3105302" progId="Excel.Sheet.12">
                  <p:link updateAutomatic="1"/>
                  <p:pic>
                    <p:nvPicPr>
                      <p:cNvPr id="0" name=""/>
                      <p:cNvPicPr/>
                      <p:nvPr/>
                    </p:nvPicPr>
                    <p:blipFill>
                      <a:blip r:embed="rId5"/>
                      <a:stretch>
                        <a:fillRect/>
                      </a:stretch>
                    </p:blipFill>
                    <p:spPr>
                      <a:xfrm>
                        <a:off x="2527300" y="3116263"/>
                        <a:ext cx="7696200" cy="3105150"/>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3852515004"/>
              </p:ext>
            </p:extLst>
          </p:nvPr>
        </p:nvGraphicFramePr>
        <p:xfrm>
          <a:off x="552450" y="1739900"/>
          <a:ext cx="11087100" cy="1285875"/>
        </p:xfrm>
        <a:graphic>
          <a:graphicData uri="http://schemas.openxmlformats.org/presentationml/2006/ole">
            <mc:AlternateContent xmlns:mc="http://schemas.openxmlformats.org/markup-compatibility/2006">
              <mc:Choice xmlns:v="urn:schemas-microsoft-com:vml" Requires="v">
                <p:oleObj spid="_x0000_s172233" name="Hoja de cálculo" r:id="rId6" imgW="11087100" imgH="1285875" progId="Excel.Sheet.12">
                  <p:link updateAutomatic="1"/>
                </p:oleObj>
              </mc:Choice>
              <mc:Fallback>
                <p:oleObj name="Hoja de cálculo" r:id="rId6" imgW="11087100" imgH="1285875" progId="Excel.Sheet.12">
                  <p:link updateAutomatic="1"/>
                  <p:pic>
                    <p:nvPicPr>
                      <p:cNvPr id="0" name=""/>
                      <p:cNvPicPr/>
                      <p:nvPr/>
                    </p:nvPicPr>
                    <p:blipFill>
                      <a:blip r:embed="rId7"/>
                      <a:stretch>
                        <a:fillRect/>
                      </a:stretch>
                    </p:blipFill>
                    <p:spPr>
                      <a:xfrm>
                        <a:off x="552450" y="1739900"/>
                        <a:ext cx="11087100" cy="1285875"/>
                      </a:xfrm>
                      <a:prstGeom prst="rect">
                        <a:avLst/>
                      </a:prstGeom>
                    </p:spPr>
                  </p:pic>
                </p:oleObj>
              </mc:Fallback>
            </mc:AlternateContent>
          </a:graphicData>
        </a:graphic>
      </p:graphicFrame>
    </p:spTree>
    <p:extLst>
      <p:ext uri="{BB962C8B-B14F-4D97-AF65-F5344CB8AC3E}">
        <p14:creationId xmlns:p14="http://schemas.microsoft.com/office/powerpoint/2010/main" val="39919685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ENESEM- 2018</a:t>
            </a:r>
          </a:p>
        </p:txBody>
      </p:sp>
      <p:sp>
        <p:nvSpPr>
          <p:cNvPr id="11" name="20 Marcador de contenido"/>
          <p:cNvSpPr>
            <a:spLocks noGrp="1"/>
          </p:cNvSpPr>
          <p:nvPr>
            <p:ph sz="quarter" idx="12"/>
          </p:nvPr>
        </p:nvSpPr>
        <p:spPr>
          <a:xfrm>
            <a:off x="423695" y="903413"/>
            <a:ext cx="9869836" cy="687519"/>
          </a:xfrm>
        </p:spPr>
        <p:txBody>
          <a:bodyPr>
            <a:noAutofit/>
          </a:bodyPr>
          <a:lstStyle/>
          <a:p>
            <a:r>
              <a:rPr lang="es-ES_tradnl" sz="2000" b="1" dirty="0"/>
              <a:t>Corte 04 de diciembre </a:t>
            </a:r>
            <a:r>
              <a:rPr lang="es-EC" sz="1800" b="1" dirty="0" smtClean="0"/>
              <a:t>- </a:t>
            </a:r>
            <a:r>
              <a:rPr lang="es-ES_tradnl" sz="1800" b="1" dirty="0"/>
              <a:t>Operativo de Crítica </a:t>
            </a:r>
            <a:r>
              <a:rPr lang="es-EC" sz="1800" b="1" dirty="0"/>
              <a:t>,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2713618917"/>
              </p:ext>
            </p:extLst>
          </p:nvPr>
        </p:nvGraphicFramePr>
        <p:xfrm>
          <a:off x="552450" y="1789113"/>
          <a:ext cx="11087100" cy="1285875"/>
        </p:xfrm>
        <a:graphic>
          <a:graphicData uri="http://schemas.openxmlformats.org/presentationml/2006/ole">
            <mc:AlternateContent xmlns:mc="http://schemas.openxmlformats.org/markup-compatibility/2006">
              <mc:Choice xmlns:v="urn:schemas-microsoft-com:vml" Requires="v">
                <p:oleObj spid="_x0000_s148813"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552450" y="1789113"/>
                        <a:ext cx="11087100"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587960956"/>
              </p:ext>
            </p:extLst>
          </p:nvPr>
        </p:nvGraphicFramePr>
        <p:xfrm>
          <a:off x="2608263" y="3055938"/>
          <a:ext cx="6975475" cy="3563937"/>
        </p:xfrm>
        <a:graphic>
          <a:graphicData uri="http://schemas.openxmlformats.org/presentationml/2006/ole">
            <mc:AlternateContent xmlns:mc="http://schemas.openxmlformats.org/markup-compatibility/2006">
              <mc:Choice xmlns:v="urn:schemas-microsoft-com:vml" Requires="v">
                <p:oleObj spid="_x0000_s148814" name="Hoja de cálculo" r:id="rId6" imgW="8105948" imgH="4143261" progId="Excel.Sheet.12">
                  <p:link updateAutomatic="1"/>
                </p:oleObj>
              </mc:Choice>
              <mc:Fallback>
                <p:oleObj name="Hoja de cálculo" r:id="rId6" imgW="8105948" imgH="4143261" progId="Excel.Sheet.12">
                  <p:link updateAutomatic="1"/>
                  <p:pic>
                    <p:nvPicPr>
                      <p:cNvPr id="0" name=""/>
                      <p:cNvPicPr/>
                      <p:nvPr/>
                    </p:nvPicPr>
                    <p:blipFill>
                      <a:blip r:embed="rId7"/>
                      <a:stretch>
                        <a:fillRect/>
                      </a:stretch>
                    </p:blipFill>
                    <p:spPr>
                      <a:xfrm>
                        <a:off x="2608263" y="3055938"/>
                        <a:ext cx="6975475" cy="3563937"/>
                      </a:xfrm>
                      <a:prstGeom prst="rect">
                        <a:avLst/>
                      </a:prstGeom>
                    </p:spPr>
                  </p:pic>
                </p:oleObj>
              </mc:Fallback>
            </mc:AlternateContent>
          </a:graphicData>
        </a:graphic>
      </p:graphicFrame>
    </p:spTree>
    <p:extLst>
      <p:ext uri="{BB962C8B-B14F-4D97-AF65-F5344CB8AC3E}">
        <p14:creationId xmlns:p14="http://schemas.microsoft.com/office/powerpoint/2010/main" val="17788817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500063" y="870494"/>
            <a:ext cx="9869836" cy="687519"/>
          </a:xfrm>
        </p:spPr>
        <p:txBody>
          <a:bodyPr>
            <a:noAutofit/>
          </a:bodyPr>
          <a:lstStyle/>
          <a:p>
            <a:r>
              <a:rPr lang="es-ES_tradnl" sz="1800" b="1" dirty="0"/>
              <a:t>Corte 04 de diciembre </a:t>
            </a:r>
            <a:r>
              <a:rPr lang="es-EC" sz="1700" b="1" dirty="0" smtClean="0"/>
              <a:t>- </a:t>
            </a:r>
            <a:r>
              <a:rPr lang="es-ES_tradnl" sz="1700" b="1" dirty="0"/>
              <a:t>Operativo de Crítica </a:t>
            </a:r>
            <a:r>
              <a:rPr lang="es-EC" sz="1700" b="1" dirty="0"/>
              <a:t>,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844469022"/>
              </p:ext>
            </p:extLst>
          </p:nvPr>
        </p:nvGraphicFramePr>
        <p:xfrm>
          <a:off x="3195638" y="3406775"/>
          <a:ext cx="6315075" cy="2952750"/>
        </p:xfrm>
        <a:graphic>
          <a:graphicData uri="http://schemas.openxmlformats.org/presentationml/2006/ole">
            <mc:AlternateContent xmlns:mc="http://schemas.openxmlformats.org/markup-compatibility/2006">
              <mc:Choice xmlns:v="urn:schemas-microsoft-com:vml" Requires="v">
                <p:oleObj spid="_x0000_s152882" name="Hoja de cálculo" r:id="rId4" imgW="6315248" imgH="2952712" progId="Excel.Sheet.12">
                  <p:link updateAutomatic="1"/>
                </p:oleObj>
              </mc:Choice>
              <mc:Fallback>
                <p:oleObj name="Hoja de cálculo" r:id="rId4" imgW="6315248" imgH="2952712" progId="Excel.Sheet.12">
                  <p:link updateAutomatic="1"/>
                  <p:pic>
                    <p:nvPicPr>
                      <p:cNvPr id="0" name=""/>
                      <p:cNvPicPr/>
                      <p:nvPr/>
                    </p:nvPicPr>
                    <p:blipFill>
                      <a:blip r:embed="rId5"/>
                      <a:stretch>
                        <a:fillRect/>
                      </a:stretch>
                    </p:blipFill>
                    <p:spPr>
                      <a:xfrm>
                        <a:off x="3195638" y="3406775"/>
                        <a:ext cx="6315075" cy="2952750"/>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226723543"/>
              </p:ext>
            </p:extLst>
          </p:nvPr>
        </p:nvGraphicFramePr>
        <p:xfrm>
          <a:off x="552450" y="1846263"/>
          <a:ext cx="11087100" cy="1285875"/>
        </p:xfrm>
        <a:graphic>
          <a:graphicData uri="http://schemas.openxmlformats.org/presentationml/2006/ole">
            <mc:AlternateContent xmlns:mc="http://schemas.openxmlformats.org/markup-compatibility/2006">
              <mc:Choice xmlns:v="urn:schemas-microsoft-com:vml" Requires="v">
                <p:oleObj spid="_x0000_s152883" name="Hoja de cálculo" r:id="rId6" imgW="11087100" imgH="1285875" progId="Excel.Sheet.12">
                  <p:link updateAutomatic="1"/>
                </p:oleObj>
              </mc:Choice>
              <mc:Fallback>
                <p:oleObj name="Hoja de cálculo" r:id="rId6" imgW="11087100" imgH="1285875" progId="Excel.Sheet.12">
                  <p:link updateAutomatic="1"/>
                  <p:pic>
                    <p:nvPicPr>
                      <p:cNvPr id="0" name=""/>
                      <p:cNvPicPr/>
                      <p:nvPr/>
                    </p:nvPicPr>
                    <p:blipFill>
                      <a:blip r:embed="rId7"/>
                      <a:stretch>
                        <a:fillRect/>
                      </a:stretch>
                    </p:blipFill>
                    <p:spPr>
                      <a:xfrm>
                        <a:off x="552450" y="1846263"/>
                        <a:ext cx="11087100" cy="1285875"/>
                      </a:xfrm>
                      <a:prstGeom prst="rect">
                        <a:avLst/>
                      </a:prstGeom>
                    </p:spPr>
                  </p:pic>
                </p:oleObj>
              </mc:Fallback>
            </mc:AlternateContent>
          </a:graphicData>
        </a:graphic>
      </p:graphicFrame>
    </p:spTree>
    <p:extLst>
      <p:ext uri="{BB962C8B-B14F-4D97-AF65-F5344CB8AC3E}">
        <p14:creationId xmlns:p14="http://schemas.microsoft.com/office/powerpoint/2010/main" val="1747797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Contenido</a:t>
            </a:r>
          </a:p>
        </p:txBody>
      </p:sp>
      <p:sp>
        <p:nvSpPr>
          <p:cNvPr id="3" name="2 Marcador de contenido"/>
          <p:cNvSpPr>
            <a:spLocks noGrp="1"/>
          </p:cNvSpPr>
          <p:nvPr>
            <p:ph idx="1"/>
          </p:nvPr>
        </p:nvSpPr>
        <p:spPr>
          <a:xfrm>
            <a:off x="1054910" y="2317345"/>
            <a:ext cx="5282390" cy="3859619"/>
          </a:xfrm>
        </p:spPr>
        <p:txBody>
          <a:bodyPr>
            <a:normAutofit/>
          </a:bodyPr>
          <a:lstStyle/>
          <a:p>
            <a:endParaRPr lang="es-EC" dirty="0"/>
          </a:p>
          <a:p>
            <a:r>
              <a:rPr lang="es-EC" dirty="0"/>
              <a:t>Generalidades de Indicadores de Calidad</a:t>
            </a:r>
          </a:p>
          <a:p>
            <a:r>
              <a:rPr lang="es-EC" dirty="0"/>
              <a:t>Resultados de Indicadores de Calidad</a:t>
            </a:r>
          </a:p>
          <a:p>
            <a:r>
              <a:rPr lang="es-EC" dirty="0"/>
              <a:t>Resultados de Indicadores de Calidad por Coordinaciones zonales</a:t>
            </a:r>
          </a:p>
          <a:p>
            <a:r>
              <a:rPr lang="es-EC" dirty="0"/>
              <a:t>Cobertura ENESEM 2020</a:t>
            </a:r>
          </a:p>
          <a:p>
            <a:r>
              <a:rPr lang="es-EC" dirty="0"/>
              <a:t>Indicadores con alerta: motivo y acción emprendida</a:t>
            </a:r>
            <a:r>
              <a:rPr lang="es-EC" dirty="0" smtClean="0"/>
              <a:t>.</a:t>
            </a:r>
          </a:p>
          <a:p>
            <a:r>
              <a:rPr lang="es-EC" dirty="0" smtClean="0"/>
              <a:t>Problemas detectados</a:t>
            </a:r>
            <a:endParaRPr lang="es-EC" dirty="0"/>
          </a:p>
          <a:p>
            <a:r>
              <a:rPr lang="es-EC" dirty="0"/>
              <a:t>Aplicativo </a:t>
            </a:r>
            <a:r>
              <a:rPr lang="es-EC" dirty="0" smtClean="0"/>
              <a:t>Web</a:t>
            </a:r>
          </a:p>
          <a:p>
            <a:r>
              <a:rPr lang="es-EC" dirty="0" smtClean="0"/>
              <a:t>Administrativo- financiero</a:t>
            </a:r>
            <a:endParaRPr lang="es-EC" dirty="0"/>
          </a:p>
          <a:p>
            <a:endParaRPr lang="es-EC" dirty="0"/>
          </a:p>
          <a:p>
            <a:endParaRPr lang="es-EC" dirty="0"/>
          </a:p>
          <a:p>
            <a:endParaRPr lang="es-EC" dirty="0"/>
          </a:p>
          <a:p>
            <a:endParaRPr lang="es-EC" dirty="0"/>
          </a:p>
        </p:txBody>
      </p:sp>
      <p:sp>
        <p:nvSpPr>
          <p:cNvPr id="4" name="3 Marcador de texto"/>
          <p:cNvSpPr>
            <a:spLocks noGrp="1"/>
          </p:cNvSpPr>
          <p:nvPr>
            <p:ph type="body" sz="quarter" idx="10"/>
          </p:nvPr>
        </p:nvSpPr>
        <p:spPr/>
        <p:txBody>
          <a:bodyPr/>
          <a:lstStyle/>
          <a:p>
            <a:endParaRPr lang="es-EC" dirty="0"/>
          </a:p>
        </p:txBody>
      </p:sp>
      <p:sp>
        <p:nvSpPr>
          <p:cNvPr id="6" name="6 Marcador de texto"/>
          <p:cNvSpPr txBox="1">
            <a:spLocks/>
          </p:cNvSpPr>
          <p:nvPr/>
        </p:nvSpPr>
        <p:spPr>
          <a:xfrm>
            <a:off x="6767209" y="6508885"/>
            <a:ext cx="4750127" cy="284984"/>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a:buNone/>
              <a:defRPr sz="1067" i="1" kern="1200">
                <a:solidFill>
                  <a:srgbClr val="636462"/>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C" dirty="0"/>
              <a:t>ENESEM- 2019</a:t>
            </a:r>
          </a:p>
        </p:txBody>
      </p:sp>
    </p:spTree>
    <p:extLst>
      <p:ext uri="{BB962C8B-B14F-4D97-AF65-F5344CB8AC3E}">
        <p14:creationId xmlns:p14="http://schemas.microsoft.com/office/powerpoint/2010/main" val="8028865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423695" y="737248"/>
            <a:ext cx="9869836" cy="687519"/>
          </a:xfrm>
        </p:spPr>
        <p:txBody>
          <a:bodyPr>
            <a:noAutofit/>
          </a:bodyPr>
          <a:lstStyle/>
          <a:p>
            <a:r>
              <a:rPr lang="es-ES_tradnl" sz="1800" b="1" dirty="0"/>
              <a:t>Corte 04 de diciembre </a:t>
            </a:r>
            <a:r>
              <a:rPr lang="es-EC" sz="1700" b="1" dirty="0" smtClean="0"/>
              <a:t>- </a:t>
            </a:r>
            <a:r>
              <a:rPr lang="es-ES_tradnl" sz="1700" b="1" dirty="0"/>
              <a:t>Operativo de Crítica </a:t>
            </a:r>
            <a:r>
              <a:rPr lang="es-EC" sz="1700" b="1" dirty="0"/>
              <a:t>,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289143050"/>
              </p:ext>
            </p:extLst>
          </p:nvPr>
        </p:nvGraphicFramePr>
        <p:xfrm>
          <a:off x="552450" y="1524000"/>
          <a:ext cx="11087100" cy="1285875"/>
        </p:xfrm>
        <a:graphic>
          <a:graphicData uri="http://schemas.openxmlformats.org/presentationml/2006/ole">
            <mc:AlternateContent xmlns:mc="http://schemas.openxmlformats.org/markup-compatibility/2006">
              <mc:Choice xmlns:v="urn:schemas-microsoft-com:vml" Requires="v">
                <p:oleObj spid="_x0000_s153907"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552450" y="1524000"/>
                        <a:ext cx="11087100" cy="1285875"/>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1042481974"/>
              </p:ext>
            </p:extLst>
          </p:nvPr>
        </p:nvGraphicFramePr>
        <p:xfrm>
          <a:off x="2843213" y="2884488"/>
          <a:ext cx="6505575" cy="3467100"/>
        </p:xfrm>
        <a:graphic>
          <a:graphicData uri="http://schemas.openxmlformats.org/presentationml/2006/ole">
            <mc:AlternateContent xmlns:mc="http://schemas.openxmlformats.org/markup-compatibility/2006">
              <mc:Choice xmlns:v="urn:schemas-microsoft-com:vml" Requires="v">
                <p:oleObj spid="_x0000_s153908" name="Hoja de cálculo" r:id="rId6" imgW="6505748" imgH="3467062" progId="Excel.Sheet.12">
                  <p:link updateAutomatic="1"/>
                </p:oleObj>
              </mc:Choice>
              <mc:Fallback>
                <p:oleObj name="Hoja de cálculo" r:id="rId6" imgW="6505748" imgH="3467062" progId="Excel.Sheet.12">
                  <p:link updateAutomatic="1"/>
                  <p:pic>
                    <p:nvPicPr>
                      <p:cNvPr id="0" name=""/>
                      <p:cNvPicPr/>
                      <p:nvPr/>
                    </p:nvPicPr>
                    <p:blipFill>
                      <a:blip r:embed="rId7"/>
                      <a:stretch>
                        <a:fillRect/>
                      </a:stretch>
                    </p:blipFill>
                    <p:spPr>
                      <a:xfrm>
                        <a:off x="2843213" y="2884488"/>
                        <a:ext cx="6505575" cy="3467100"/>
                      </a:xfrm>
                      <a:prstGeom prst="rect">
                        <a:avLst/>
                      </a:prstGeom>
                    </p:spPr>
                  </p:pic>
                </p:oleObj>
              </mc:Fallback>
            </mc:AlternateContent>
          </a:graphicData>
        </a:graphic>
      </p:graphicFrame>
    </p:spTree>
    <p:extLst>
      <p:ext uri="{BB962C8B-B14F-4D97-AF65-F5344CB8AC3E}">
        <p14:creationId xmlns:p14="http://schemas.microsoft.com/office/powerpoint/2010/main" val="8103537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ENESEM- 2018</a:t>
            </a:r>
          </a:p>
        </p:txBody>
      </p:sp>
      <p:sp>
        <p:nvSpPr>
          <p:cNvPr id="11" name="1 Título"/>
          <p:cNvSpPr txBox="1">
            <a:spLocks/>
          </p:cNvSpPr>
          <p:nvPr/>
        </p:nvSpPr>
        <p:spPr>
          <a:xfrm>
            <a:off x="423693" y="481256"/>
            <a:ext cx="9139405" cy="79509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2800" dirty="0"/>
              <a:t>Diligenciadas</a:t>
            </a:r>
            <a:br>
              <a:rPr lang="es-EC" sz="2800" dirty="0"/>
            </a:br>
            <a:r>
              <a:rPr lang="es-EC" sz="700" dirty="0"/>
              <a:t> </a:t>
            </a:r>
            <a:r>
              <a:rPr lang="es-EC" sz="2000" dirty="0"/>
              <a:t/>
            </a:r>
            <a:br>
              <a:rPr lang="es-EC" sz="2000" dirty="0"/>
            </a:br>
            <a:endParaRPr lang="es-EC" sz="1700" dirty="0">
              <a:solidFill>
                <a:schemeClr val="tx1">
                  <a:lumMod val="65000"/>
                  <a:lumOff val="35000"/>
                </a:schemeClr>
              </a:solidFill>
            </a:endParaRPr>
          </a:p>
        </p:txBody>
      </p:sp>
      <p:graphicFrame>
        <p:nvGraphicFramePr>
          <p:cNvPr id="2" name="Objeto 1"/>
          <p:cNvGraphicFramePr>
            <a:graphicFrameLocks noChangeAspect="1"/>
          </p:cNvGraphicFramePr>
          <p:nvPr>
            <p:extLst>
              <p:ext uri="{D42A27DB-BD31-4B8C-83A1-F6EECF244321}">
                <p14:modId xmlns:p14="http://schemas.microsoft.com/office/powerpoint/2010/main" val="430784056"/>
              </p:ext>
            </p:extLst>
          </p:nvPr>
        </p:nvGraphicFramePr>
        <p:xfrm>
          <a:off x="2616200" y="963613"/>
          <a:ext cx="6359525" cy="2259012"/>
        </p:xfrm>
        <a:graphic>
          <a:graphicData uri="http://schemas.openxmlformats.org/presentationml/2006/ole">
            <mc:AlternateContent xmlns:mc="http://schemas.openxmlformats.org/markup-compatibility/2006">
              <mc:Choice xmlns:v="urn:schemas-microsoft-com:vml" Requires="v">
                <p:oleObj spid="_x0000_s141728" name="Hoja de cálculo" r:id="rId4" imgW="7962900" imgH="3438601" progId="Excel.Sheet.12">
                  <p:link updateAutomatic="1"/>
                </p:oleObj>
              </mc:Choice>
              <mc:Fallback>
                <p:oleObj name="Hoja de cálculo" r:id="rId4" imgW="7962900" imgH="3438601" progId="Excel.Sheet.12">
                  <p:link updateAutomatic="1"/>
                  <p:pic>
                    <p:nvPicPr>
                      <p:cNvPr id="0" name=""/>
                      <p:cNvPicPr/>
                      <p:nvPr/>
                    </p:nvPicPr>
                    <p:blipFill>
                      <a:blip r:embed="rId5"/>
                      <a:stretch>
                        <a:fillRect/>
                      </a:stretch>
                    </p:blipFill>
                    <p:spPr>
                      <a:xfrm>
                        <a:off x="2616200" y="963613"/>
                        <a:ext cx="6359525" cy="2259012"/>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255469783"/>
              </p:ext>
            </p:extLst>
          </p:nvPr>
        </p:nvGraphicFramePr>
        <p:xfrm>
          <a:off x="2133600" y="3341688"/>
          <a:ext cx="7829550" cy="2808287"/>
        </p:xfrm>
        <a:graphic>
          <a:graphicData uri="http://schemas.openxmlformats.org/presentationml/2006/ole">
            <mc:AlternateContent xmlns:mc="http://schemas.openxmlformats.org/markup-compatibility/2006">
              <mc:Choice xmlns:v="urn:schemas-microsoft-com:vml" Requires="v">
                <p:oleObj spid="_x0000_s141729" name="Hoja de cálculo" r:id="rId6" imgW="9267998" imgH="3324073" progId="Excel.Sheet.12">
                  <p:link updateAutomatic="1"/>
                </p:oleObj>
              </mc:Choice>
              <mc:Fallback>
                <p:oleObj name="Hoja de cálculo" r:id="rId6" imgW="9267998" imgH="3324073" progId="Excel.Sheet.12">
                  <p:link updateAutomatic="1"/>
                  <p:pic>
                    <p:nvPicPr>
                      <p:cNvPr id="0" name=""/>
                      <p:cNvPicPr/>
                      <p:nvPr/>
                    </p:nvPicPr>
                    <p:blipFill>
                      <a:blip r:embed="rId7"/>
                      <a:stretch>
                        <a:fillRect/>
                      </a:stretch>
                    </p:blipFill>
                    <p:spPr>
                      <a:xfrm>
                        <a:off x="2133600" y="3341688"/>
                        <a:ext cx="7829550" cy="2808287"/>
                      </a:xfrm>
                      <a:prstGeom prst="rect">
                        <a:avLst/>
                      </a:prstGeom>
                    </p:spPr>
                  </p:pic>
                </p:oleObj>
              </mc:Fallback>
            </mc:AlternateContent>
          </a:graphicData>
        </a:graphic>
      </p:graphicFrame>
    </p:spTree>
    <p:extLst>
      <p:ext uri="{BB962C8B-B14F-4D97-AF65-F5344CB8AC3E}">
        <p14:creationId xmlns:p14="http://schemas.microsoft.com/office/powerpoint/2010/main" val="27534085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_tradnl" dirty="0"/>
              <a:t>REPORTE DE COBERTURA</a:t>
            </a:r>
            <a:r>
              <a:rPr lang="es-ES_tradnl" sz="1000" dirty="0"/>
              <a:t> </a:t>
            </a:r>
            <a:r>
              <a:rPr lang="es-ES_tradnl" dirty="0"/>
              <a:t/>
            </a:r>
            <a:br>
              <a:rPr lang="es-ES_tradnl" dirty="0"/>
            </a:br>
            <a:r>
              <a:rPr lang="es-ES_tradnl" sz="2400" dirty="0"/>
              <a:t>Corte 04 de diciembre</a:t>
            </a:r>
            <a:endParaRPr lang="es-ES_tradnl" dirty="0"/>
          </a:p>
        </p:txBody>
      </p:sp>
      <p:sp>
        <p:nvSpPr>
          <p:cNvPr id="3" name="Marcador de contenido 2"/>
          <p:cNvSpPr>
            <a:spLocks noGrp="1"/>
          </p:cNvSpPr>
          <p:nvPr>
            <p:ph sz="quarter" idx="10"/>
          </p:nvPr>
        </p:nvSpPr>
        <p:spPr/>
        <p:txBody>
          <a:bodyPr/>
          <a:lstStyle/>
          <a:p>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5" name="Marcador de texto 4"/>
          <p:cNvSpPr>
            <a:spLocks noGrp="1"/>
          </p:cNvSpPr>
          <p:nvPr>
            <p:ph type="body" sz="quarter" idx="12"/>
          </p:nvPr>
        </p:nvSpPr>
        <p:spPr/>
        <p:txBody>
          <a:bodyPr/>
          <a:lstStyle/>
          <a:p>
            <a:endParaRPr lang="es-ES_tradnl" dirty="0"/>
          </a:p>
        </p:txBody>
      </p:sp>
    </p:spTree>
    <p:extLst>
      <p:ext uri="{BB962C8B-B14F-4D97-AF65-F5344CB8AC3E}">
        <p14:creationId xmlns:p14="http://schemas.microsoft.com/office/powerpoint/2010/main" val="34108236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 Título"/>
          <p:cNvSpPr txBox="1">
            <a:spLocks/>
          </p:cNvSpPr>
          <p:nvPr/>
        </p:nvSpPr>
        <p:spPr>
          <a:xfrm>
            <a:off x="259518" y="361003"/>
            <a:ext cx="9622983" cy="55268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2400" dirty="0"/>
              <a:t>Cobertura operativa y efectiva en campo </a:t>
            </a:r>
            <a:r>
              <a:rPr lang="es-EC" sz="2000" dirty="0"/>
              <a:t>(IC 37 – IC 38 – IC 39)</a:t>
            </a:r>
            <a:endParaRPr lang="es-EC" sz="2400" dirty="0"/>
          </a:p>
          <a:p>
            <a:endParaRPr lang="es-EC" sz="1800" b="0" dirty="0">
              <a:solidFill>
                <a:schemeClr val="bg1">
                  <a:lumMod val="65000"/>
                </a:schemeClr>
              </a:solidFill>
            </a:endParaRPr>
          </a:p>
          <a:p>
            <a:r>
              <a:rPr lang="es-ES_tradnl" sz="1800" dirty="0" smtClean="0"/>
              <a:t>27 </a:t>
            </a:r>
            <a:r>
              <a:rPr lang="es-ES_tradnl" sz="1800" dirty="0"/>
              <a:t>de noviembre</a:t>
            </a:r>
            <a:endParaRPr lang="es-EC" sz="1700" dirty="0">
              <a:solidFill>
                <a:schemeClr val="tx1">
                  <a:lumMod val="65000"/>
                  <a:lumOff val="35000"/>
                </a:schemeClr>
              </a:solidFill>
              <a:latin typeface="+mn-lt"/>
              <a:ea typeface="+mn-ea"/>
              <a:cs typeface="+mn-cs"/>
            </a:endParaRPr>
          </a:p>
        </p:txBody>
      </p:sp>
      <p:sp>
        <p:nvSpPr>
          <p:cNvPr id="8" name="Marcador de texto 4"/>
          <p:cNvSpPr>
            <a:spLocks noGrp="1"/>
          </p:cNvSpPr>
          <p:nvPr>
            <p:ph type="body" sz="quarter" idx="11"/>
          </p:nvPr>
        </p:nvSpPr>
        <p:spPr>
          <a:xfrm>
            <a:off x="6456531" y="6432375"/>
            <a:ext cx="4750127" cy="284984"/>
          </a:xfrm>
        </p:spPr>
        <p:txBody>
          <a:bodyPr/>
          <a:lstStyle/>
          <a:p>
            <a:r>
              <a:rPr lang="es-EC" dirty="0"/>
              <a:t>ENESEM- 2019</a:t>
            </a:r>
          </a:p>
        </p:txBody>
      </p:sp>
      <p:sp>
        <p:nvSpPr>
          <p:cNvPr id="6" name="13 Rectángulo redondeado"/>
          <p:cNvSpPr/>
          <p:nvPr/>
        </p:nvSpPr>
        <p:spPr>
          <a:xfrm>
            <a:off x="2432050" y="6164851"/>
            <a:ext cx="7138062" cy="324492"/>
          </a:xfrm>
          <a:prstGeom prst="roundRect">
            <a:avLst/>
          </a:prstGeom>
          <a:ln>
            <a:solidFill>
              <a:schemeClr val="tx2">
                <a:lumMod val="75000"/>
              </a:schemeClr>
            </a:solidFill>
          </a:ln>
        </p:spPr>
        <p:style>
          <a:lnRef idx="2">
            <a:schemeClr val="accent1"/>
          </a:lnRef>
          <a:fillRef idx="1">
            <a:schemeClr val="lt1"/>
          </a:fillRef>
          <a:effectRef idx="0">
            <a:schemeClr val="accent1"/>
          </a:effectRef>
          <a:fontRef idx="minor">
            <a:schemeClr val="dk1"/>
          </a:fontRef>
        </p:style>
        <p:txBody>
          <a:bodyPr lIns="122987" tIns="61493" rIns="122987" bIns="61493" anchor="ctr"/>
          <a:lstStyle/>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r>
              <a:rPr lang="es-EC" sz="1000" b="1" dirty="0">
                <a:solidFill>
                  <a:schemeClr val="tx1"/>
                </a:solidFill>
              </a:rPr>
              <a:t>Cumple con lo planificado           		No cumple con lo planificado</a:t>
            </a:r>
          </a:p>
          <a:p>
            <a:pPr algn="just" defTabSz="1077525">
              <a:defRPr/>
            </a:pPr>
            <a:r>
              <a:rPr lang="es-EC" sz="1000" b="1" dirty="0">
                <a:solidFill>
                  <a:schemeClr val="tx1"/>
                </a:solidFill>
              </a:rPr>
              <a:t>                 </a:t>
            </a:r>
          </a:p>
          <a:p>
            <a:pPr algn="just" defTabSz="1077525">
              <a:defRPr/>
            </a:pPr>
            <a:endParaRPr lang="es-EC" sz="1000" b="1" dirty="0">
              <a:solidFill>
                <a:schemeClr val="tx1"/>
              </a:solidFill>
            </a:endParaRPr>
          </a:p>
          <a:p>
            <a:pPr marL="285750" indent="-285750" algn="just" defTabSz="1077525">
              <a:buFont typeface="Arial" panose="020B0604020202020204" pitchFamily="34" charset="0"/>
              <a:buChar char="•"/>
              <a:defRPr/>
            </a:pPr>
            <a:endParaRPr lang="es-EC" sz="1000" b="1" dirty="0">
              <a:solidFill>
                <a:schemeClr val="tx1"/>
              </a:solidFill>
            </a:endParaRPr>
          </a:p>
        </p:txBody>
      </p:sp>
      <p:sp>
        <p:nvSpPr>
          <p:cNvPr id="7" name="14 Elipse"/>
          <p:cNvSpPr/>
          <p:nvPr/>
        </p:nvSpPr>
        <p:spPr>
          <a:xfrm>
            <a:off x="4477467" y="6265442"/>
            <a:ext cx="439589" cy="115613"/>
          </a:xfrm>
          <a:prstGeom prst="ellipse">
            <a:avLst/>
          </a:prstGeom>
          <a:solidFill>
            <a:schemeClr val="accent6">
              <a:lumMod val="60000"/>
              <a:lumOff val="40000"/>
            </a:schemeClr>
          </a:solidFill>
          <a:scene3d>
            <a:camera prst="orthographicFront"/>
            <a:lightRig rig="threePt" dir="t"/>
          </a:scene3d>
          <a:sp3d>
            <a:bevelT/>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s-EC" sz="1400" dirty="0"/>
          </a:p>
        </p:txBody>
      </p:sp>
      <p:sp>
        <p:nvSpPr>
          <p:cNvPr id="9" name="15 Elipse"/>
          <p:cNvSpPr/>
          <p:nvPr/>
        </p:nvSpPr>
        <p:spPr>
          <a:xfrm>
            <a:off x="7962328" y="6265442"/>
            <a:ext cx="425192" cy="123309"/>
          </a:xfrm>
          <a:prstGeom prst="ellipse">
            <a:avLst/>
          </a:prstGeom>
          <a:solidFill>
            <a:srgbClr val="FF8029"/>
          </a:soli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s-EC" sz="1400" dirty="0"/>
          </a:p>
        </p:txBody>
      </p:sp>
      <p:graphicFrame>
        <p:nvGraphicFramePr>
          <p:cNvPr id="5" name="Objeto 4"/>
          <p:cNvGraphicFramePr>
            <a:graphicFrameLocks noChangeAspect="1"/>
          </p:cNvGraphicFramePr>
          <p:nvPr>
            <p:extLst>
              <p:ext uri="{D42A27DB-BD31-4B8C-83A1-F6EECF244321}">
                <p14:modId xmlns:p14="http://schemas.microsoft.com/office/powerpoint/2010/main" val="3717100571"/>
              </p:ext>
            </p:extLst>
          </p:nvPr>
        </p:nvGraphicFramePr>
        <p:xfrm>
          <a:off x="492125" y="1312863"/>
          <a:ext cx="11018838" cy="1597025"/>
        </p:xfrm>
        <a:graphic>
          <a:graphicData uri="http://schemas.openxmlformats.org/presentationml/2006/ole">
            <mc:AlternateContent xmlns:mc="http://schemas.openxmlformats.org/markup-compatibility/2006">
              <mc:Choice xmlns:v="urn:schemas-microsoft-com:vml" Requires="v">
                <p:oleObj spid="_x0000_s154901" name="Hoja de cálculo" r:id="rId4" imgW="14725650" imgH="2133524" progId="Excel.Sheet.12">
                  <p:link updateAutomatic="1"/>
                </p:oleObj>
              </mc:Choice>
              <mc:Fallback>
                <p:oleObj name="Hoja de cálculo" r:id="rId4" imgW="14725650" imgH="2133524" progId="Excel.Sheet.12">
                  <p:link updateAutomatic="1"/>
                  <p:pic>
                    <p:nvPicPr>
                      <p:cNvPr id="0" name=""/>
                      <p:cNvPicPr/>
                      <p:nvPr/>
                    </p:nvPicPr>
                    <p:blipFill>
                      <a:blip r:embed="rId5"/>
                      <a:stretch>
                        <a:fillRect/>
                      </a:stretch>
                    </p:blipFill>
                    <p:spPr>
                      <a:xfrm>
                        <a:off x="492125" y="1312863"/>
                        <a:ext cx="11018838" cy="1597025"/>
                      </a:xfrm>
                      <a:prstGeom prst="rect">
                        <a:avLst/>
                      </a:prstGeom>
                    </p:spPr>
                  </p:pic>
                </p:oleObj>
              </mc:Fallback>
            </mc:AlternateContent>
          </a:graphicData>
        </a:graphic>
      </p:graphicFrame>
      <p:graphicFrame>
        <p:nvGraphicFramePr>
          <p:cNvPr id="10" name="Objeto 9"/>
          <p:cNvGraphicFramePr>
            <a:graphicFrameLocks noChangeAspect="1"/>
          </p:cNvGraphicFramePr>
          <p:nvPr>
            <p:extLst>
              <p:ext uri="{D42A27DB-BD31-4B8C-83A1-F6EECF244321}">
                <p14:modId xmlns:p14="http://schemas.microsoft.com/office/powerpoint/2010/main" val="4000023017"/>
              </p:ext>
            </p:extLst>
          </p:nvPr>
        </p:nvGraphicFramePr>
        <p:xfrm>
          <a:off x="1587500" y="3086100"/>
          <a:ext cx="9002713" cy="3132138"/>
        </p:xfrm>
        <a:graphic>
          <a:graphicData uri="http://schemas.openxmlformats.org/presentationml/2006/ole">
            <mc:AlternateContent xmlns:mc="http://schemas.openxmlformats.org/markup-compatibility/2006">
              <mc:Choice xmlns:v="urn:schemas-microsoft-com:vml" Requires="v">
                <p:oleObj spid="_x0000_s154902" name="Hoja de cálculo" r:id="rId6" imgW="9191798" imgH="4410037" progId="Excel.Sheet.12">
                  <p:link updateAutomatic="1"/>
                </p:oleObj>
              </mc:Choice>
              <mc:Fallback>
                <p:oleObj name="Hoja de cálculo" r:id="rId6" imgW="9191798" imgH="4410037" progId="Excel.Sheet.12">
                  <p:link updateAutomatic="1"/>
                  <p:pic>
                    <p:nvPicPr>
                      <p:cNvPr id="0" name=""/>
                      <p:cNvPicPr/>
                      <p:nvPr/>
                    </p:nvPicPr>
                    <p:blipFill>
                      <a:blip r:embed="rId7"/>
                      <a:stretch>
                        <a:fillRect/>
                      </a:stretch>
                    </p:blipFill>
                    <p:spPr>
                      <a:xfrm>
                        <a:off x="1587500" y="3086100"/>
                        <a:ext cx="9002713" cy="3132138"/>
                      </a:xfrm>
                      <a:prstGeom prst="rect">
                        <a:avLst/>
                      </a:prstGeom>
                    </p:spPr>
                  </p:pic>
                </p:oleObj>
              </mc:Fallback>
            </mc:AlternateContent>
          </a:graphicData>
        </a:graphic>
      </p:graphicFrame>
    </p:spTree>
    <p:extLst>
      <p:ext uri="{BB962C8B-B14F-4D97-AF65-F5344CB8AC3E}">
        <p14:creationId xmlns:p14="http://schemas.microsoft.com/office/powerpoint/2010/main" val="23546585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3696" y="545678"/>
            <a:ext cx="8570266" cy="414116"/>
          </a:xfrm>
        </p:spPr>
        <p:txBody>
          <a:bodyPr/>
          <a:lstStyle/>
          <a:p>
            <a:r>
              <a:rPr lang="es-EC" sz="2800" dirty="0"/>
              <a:t>Cobertura Campo Efectiva/Planificada</a:t>
            </a:r>
          </a:p>
        </p:txBody>
      </p:sp>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4809" y="6336677"/>
            <a:ext cx="4750127" cy="284984"/>
          </a:xfrm>
        </p:spPr>
        <p:txBody>
          <a:bodyPr/>
          <a:lstStyle/>
          <a:p>
            <a:r>
              <a:rPr lang="es-EC" dirty="0"/>
              <a:t>ENESEM- 2019</a:t>
            </a:r>
          </a:p>
        </p:txBody>
      </p:sp>
      <p:sp>
        <p:nvSpPr>
          <p:cNvPr id="6" name="5 Marcador de contenido"/>
          <p:cNvSpPr>
            <a:spLocks noGrp="1"/>
          </p:cNvSpPr>
          <p:nvPr>
            <p:ph sz="quarter" idx="12"/>
          </p:nvPr>
        </p:nvSpPr>
        <p:spPr/>
        <p:txBody>
          <a:bodyPr>
            <a:noAutofit/>
          </a:bodyPr>
          <a:lstStyle/>
          <a:p>
            <a:pPr>
              <a:spcBef>
                <a:spcPct val="0"/>
              </a:spcBef>
            </a:pPr>
            <a:r>
              <a:rPr lang="es-EC" sz="1700" b="1" dirty="0"/>
              <a:t>Comparativo histórico</a:t>
            </a:r>
          </a:p>
        </p:txBody>
      </p:sp>
      <p:sp>
        <p:nvSpPr>
          <p:cNvPr id="3" name="2 CuadroTexto"/>
          <p:cNvSpPr txBox="1"/>
          <p:nvPr/>
        </p:nvSpPr>
        <p:spPr>
          <a:xfrm>
            <a:off x="689415" y="6048282"/>
            <a:ext cx="6358366" cy="430887"/>
          </a:xfrm>
          <a:prstGeom prst="rect">
            <a:avLst/>
          </a:prstGeom>
          <a:noFill/>
        </p:spPr>
        <p:txBody>
          <a:bodyPr wrap="square" rtlCol="0">
            <a:spAutoFit/>
          </a:bodyPr>
          <a:lstStyle/>
          <a:p>
            <a:r>
              <a:rPr lang="es-EC" sz="1100" b="1" dirty="0">
                <a:solidFill>
                  <a:schemeClr val="tx1">
                    <a:lumMod val="65000"/>
                    <a:lumOff val="35000"/>
                  </a:schemeClr>
                </a:solidFill>
              </a:rPr>
              <a:t>*</a:t>
            </a:r>
            <a:r>
              <a:rPr lang="es-EC" sz="1100" dirty="0">
                <a:solidFill>
                  <a:schemeClr val="tx1">
                    <a:lumMod val="65000"/>
                    <a:lumOff val="35000"/>
                  </a:schemeClr>
                </a:solidFill>
              </a:rPr>
              <a:t>Debido al ‎terremoto del 16 de abril del 2016 se retrasaron las fechas de la operación, concluyéndose éstas en el mes de diciembre del mismo año.</a:t>
            </a:r>
          </a:p>
        </p:txBody>
      </p:sp>
      <p:graphicFrame>
        <p:nvGraphicFramePr>
          <p:cNvPr id="9" name="Objeto 8"/>
          <p:cNvGraphicFramePr>
            <a:graphicFrameLocks noChangeAspect="1"/>
          </p:cNvGraphicFramePr>
          <p:nvPr>
            <p:extLst>
              <p:ext uri="{D42A27DB-BD31-4B8C-83A1-F6EECF244321}">
                <p14:modId xmlns:p14="http://schemas.microsoft.com/office/powerpoint/2010/main" val="766303933"/>
              </p:ext>
            </p:extLst>
          </p:nvPr>
        </p:nvGraphicFramePr>
        <p:xfrm>
          <a:off x="5141913" y="2449458"/>
          <a:ext cx="6448425" cy="3219450"/>
        </p:xfrm>
        <a:graphic>
          <a:graphicData uri="http://schemas.openxmlformats.org/presentationml/2006/ole">
            <mc:AlternateContent xmlns:mc="http://schemas.openxmlformats.org/markup-compatibility/2006">
              <mc:Choice xmlns:v="urn:schemas-microsoft-com:vml" Requires="v">
                <p:oleObj spid="_x0000_s173216" name="Hoja de cálculo" r:id="rId3" imgW="6448598" imgH="3219488" progId="Excel.Sheet.12">
                  <p:link updateAutomatic="1"/>
                </p:oleObj>
              </mc:Choice>
              <mc:Fallback>
                <p:oleObj name="Hoja de cálculo" r:id="rId3" imgW="6448598" imgH="3219488" progId="Excel.Sheet.12">
                  <p:link updateAutomatic="1"/>
                  <p:pic>
                    <p:nvPicPr>
                      <p:cNvPr id="0" name=""/>
                      <p:cNvPicPr/>
                      <p:nvPr/>
                    </p:nvPicPr>
                    <p:blipFill>
                      <a:blip r:embed="rId4"/>
                      <a:stretch>
                        <a:fillRect/>
                      </a:stretch>
                    </p:blipFill>
                    <p:spPr>
                      <a:xfrm>
                        <a:off x="5141913" y="2449458"/>
                        <a:ext cx="6448425" cy="3219450"/>
                      </a:xfrm>
                      <a:prstGeom prst="rect">
                        <a:avLst/>
                      </a:prstGeom>
                    </p:spPr>
                  </p:pic>
                </p:oleObj>
              </mc:Fallback>
            </mc:AlternateContent>
          </a:graphicData>
        </a:graphic>
      </p:graphicFrame>
      <p:graphicFrame>
        <p:nvGraphicFramePr>
          <p:cNvPr id="10" name="Objeto 9"/>
          <p:cNvGraphicFramePr>
            <a:graphicFrameLocks noChangeAspect="1"/>
          </p:cNvGraphicFramePr>
          <p:nvPr>
            <p:extLst>
              <p:ext uri="{D42A27DB-BD31-4B8C-83A1-F6EECF244321}">
                <p14:modId xmlns:p14="http://schemas.microsoft.com/office/powerpoint/2010/main" val="2184365595"/>
              </p:ext>
            </p:extLst>
          </p:nvPr>
        </p:nvGraphicFramePr>
        <p:xfrm>
          <a:off x="423863" y="2163763"/>
          <a:ext cx="5154612" cy="2832100"/>
        </p:xfrm>
        <a:graphic>
          <a:graphicData uri="http://schemas.openxmlformats.org/presentationml/2006/ole">
            <mc:AlternateContent xmlns:mc="http://schemas.openxmlformats.org/markup-compatibility/2006">
              <mc:Choice xmlns:v="urn:schemas-microsoft-com:vml" Requires="v">
                <p:oleObj spid="_x0000_s173217" name="Hoja de cálculo" r:id="rId5" imgW="6381720" imgH="3504960" progId="Excel.Sheet.12">
                  <p:link updateAutomatic="1"/>
                </p:oleObj>
              </mc:Choice>
              <mc:Fallback>
                <p:oleObj name="Hoja de cálculo" r:id="rId5" imgW="6381720" imgH="3504960" progId="Excel.Sheet.12">
                  <p:link updateAutomatic="1"/>
                  <p:pic>
                    <p:nvPicPr>
                      <p:cNvPr id="0" name=""/>
                      <p:cNvPicPr/>
                      <p:nvPr/>
                    </p:nvPicPr>
                    <p:blipFill>
                      <a:blip r:embed="rId6"/>
                      <a:stretch>
                        <a:fillRect/>
                      </a:stretch>
                    </p:blipFill>
                    <p:spPr>
                      <a:xfrm>
                        <a:off x="423863" y="2163763"/>
                        <a:ext cx="5154612" cy="2832100"/>
                      </a:xfrm>
                      <a:prstGeom prst="rect">
                        <a:avLst/>
                      </a:prstGeom>
                    </p:spPr>
                  </p:pic>
                </p:oleObj>
              </mc:Fallback>
            </mc:AlternateContent>
          </a:graphicData>
        </a:graphic>
      </p:graphicFrame>
    </p:spTree>
    <p:extLst>
      <p:ext uri="{BB962C8B-B14F-4D97-AF65-F5344CB8AC3E}">
        <p14:creationId xmlns:p14="http://schemas.microsoft.com/office/powerpoint/2010/main" val="42401136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 Título"/>
          <p:cNvSpPr txBox="1">
            <a:spLocks/>
          </p:cNvSpPr>
          <p:nvPr/>
        </p:nvSpPr>
        <p:spPr>
          <a:xfrm>
            <a:off x="337963" y="416210"/>
            <a:ext cx="9622983" cy="55268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2400" dirty="0"/>
              <a:t>Cobertura operativa y efectiva en crítica </a:t>
            </a:r>
            <a:r>
              <a:rPr lang="es-EC" sz="2000" dirty="0"/>
              <a:t>(IC 43 – IC 44 – IC 45)</a:t>
            </a:r>
            <a:endParaRPr lang="es-EC" sz="2400" dirty="0"/>
          </a:p>
          <a:p>
            <a:endParaRPr lang="es-EC" sz="1800" b="0" dirty="0">
              <a:solidFill>
                <a:schemeClr val="bg1">
                  <a:lumMod val="65000"/>
                </a:schemeClr>
              </a:solidFill>
            </a:endParaRPr>
          </a:p>
          <a:p>
            <a:r>
              <a:rPr lang="es-ES_tradnl" sz="1800" dirty="0" smtClean="0"/>
              <a:t>27 </a:t>
            </a:r>
            <a:r>
              <a:rPr lang="es-ES_tradnl" sz="1800" dirty="0"/>
              <a:t>de noviembre</a:t>
            </a:r>
            <a:endParaRPr lang="es-EC" sz="1700" dirty="0">
              <a:solidFill>
                <a:schemeClr val="tx1">
                  <a:lumMod val="65000"/>
                  <a:lumOff val="35000"/>
                </a:schemeClr>
              </a:solidFill>
              <a:latin typeface="+mn-lt"/>
              <a:ea typeface="+mn-ea"/>
              <a:cs typeface="+mn-cs"/>
            </a:endParaRPr>
          </a:p>
        </p:txBody>
      </p:sp>
      <p:sp>
        <p:nvSpPr>
          <p:cNvPr id="8" name="Marcador de texto 4"/>
          <p:cNvSpPr>
            <a:spLocks noGrp="1"/>
          </p:cNvSpPr>
          <p:nvPr>
            <p:ph type="body" sz="quarter" idx="11"/>
          </p:nvPr>
        </p:nvSpPr>
        <p:spPr>
          <a:xfrm>
            <a:off x="6456531" y="6432375"/>
            <a:ext cx="4750127" cy="284984"/>
          </a:xfrm>
        </p:spPr>
        <p:txBody>
          <a:bodyPr/>
          <a:lstStyle/>
          <a:p>
            <a:r>
              <a:rPr lang="es-EC" dirty="0"/>
              <a:t>ENESEM- 2019</a:t>
            </a:r>
          </a:p>
        </p:txBody>
      </p:sp>
      <p:sp>
        <p:nvSpPr>
          <p:cNvPr id="6" name="13 Rectángulo redondeado"/>
          <p:cNvSpPr/>
          <p:nvPr/>
        </p:nvSpPr>
        <p:spPr>
          <a:xfrm>
            <a:off x="2622550" y="6166177"/>
            <a:ext cx="7138062" cy="324492"/>
          </a:xfrm>
          <a:prstGeom prst="roundRect">
            <a:avLst/>
          </a:prstGeom>
          <a:ln>
            <a:solidFill>
              <a:schemeClr val="tx2">
                <a:lumMod val="75000"/>
              </a:schemeClr>
            </a:solidFill>
          </a:ln>
        </p:spPr>
        <p:style>
          <a:lnRef idx="2">
            <a:schemeClr val="accent1"/>
          </a:lnRef>
          <a:fillRef idx="1">
            <a:schemeClr val="lt1"/>
          </a:fillRef>
          <a:effectRef idx="0">
            <a:schemeClr val="accent1"/>
          </a:effectRef>
          <a:fontRef idx="minor">
            <a:schemeClr val="dk1"/>
          </a:fontRef>
        </p:style>
        <p:txBody>
          <a:bodyPr lIns="122987" tIns="61493" rIns="122987" bIns="61493" anchor="ctr"/>
          <a:lstStyle/>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r>
              <a:rPr lang="es-EC" sz="1000" b="1" dirty="0">
                <a:solidFill>
                  <a:schemeClr val="tx1"/>
                </a:solidFill>
              </a:rPr>
              <a:t>Cumple con lo planificado           		No cumple con lo planificado</a:t>
            </a:r>
          </a:p>
          <a:p>
            <a:pPr algn="just" defTabSz="1077525">
              <a:defRPr/>
            </a:pPr>
            <a:r>
              <a:rPr lang="es-EC" sz="1000" b="1" dirty="0">
                <a:solidFill>
                  <a:schemeClr val="tx1"/>
                </a:solidFill>
              </a:rPr>
              <a:t>                 </a:t>
            </a:r>
          </a:p>
          <a:p>
            <a:pPr algn="just" defTabSz="1077525">
              <a:defRPr/>
            </a:pPr>
            <a:endParaRPr lang="es-EC" sz="1000" b="1" dirty="0">
              <a:solidFill>
                <a:schemeClr val="tx1"/>
              </a:solidFill>
            </a:endParaRPr>
          </a:p>
          <a:p>
            <a:pPr marL="285750" indent="-285750" algn="just" defTabSz="1077525">
              <a:buFont typeface="Arial" panose="020B0604020202020204" pitchFamily="34" charset="0"/>
              <a:buChar char="•"/>
              <a:defRPr/>
            </a:pPr>
            <a:endParaRPr lang="es-EC" sz="1000" b="1" dirty="0">
              <a:solidFill>
                <a:schemeClr val="tx1"/>
              </a:solidFill>
            </a:endParaRPr>
          </a:p>
        </p:txBody>
      </p:sp>
      <p:sp>
        <p:nvSpPr>
          <p:cNvPr id="7" name="14 Elipse"/>
          <p:cNvSpPr/>
          <p:nvPr/>
        </p:nvSpPr>
        <p:spPr>
          <a:xfrm>
            <a:off x="4486992" y="6266768"/>
            <a:ext cx="439589" cy="115613"/>
          </a:xfrm>
          <a:prstGeom prst="ellipse">
            <a:avLst/>
          </a:prstGeom>
          <a:solidFill>
            <a:schemeClr val="accent6">
              <a:lumMod val="60000"/>
              <a:lumOff val="40000"/>
            </a:schemeClr>
          </a:solidFill>
          <a:scene3d>
            <a:camera prst="orthographicFront"/>
            <a:lightRig rig="threePt" dir="t"/>
          </a:scene3d>
          <a:sp3d>
            <a:bevelT/>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s-EC" sz="1400" dirty="0"/>
          </a:p>
        </p:txBody>
      </p:sp>
      <p:sp>
        <p:nvSpPr>
          <p:cNvPr id="9" name="15 Elipse"/>
          <p:cNvSpPr/>
          <p:nvPr/>
        </p:nvSpPr>
        <p:spPr>
          <a:xfrm>
            <a:off x="7971853" y="6266768"/>
            <a:ext cx="425192" cy="123309"/>
          </a:xfrm>
          <a:prstGeom prst="ellipse">
            <a:avLst/>
          </a:prstGeom>
          <a:solidFill>
            <a:srgbClr val="FF8029"/>
          </a:soli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s-EC" sz="1400" dirty="0"/>
          </a:p>
        </p:txBody>
      </p:sp>
      <p:graphicFrame>
        <p:nvGraphicFramePr>
          <p:cNvPr id="3" name="Objeto 2"/>
          <p:cNvGraphicFramePr>
            <a:graphicFrameLocks noChangeAspect="1"/>
          </p:cNvGraphicFramePr>
          <p:nvPr>
            <p:extLst>
              <p:ext uri="{D42A27DB-BD31-4B8C-83A1-F6EECF244321}">
                <p14:modId xmlns:p14="http://schemas.microsoft.com/office/powerpoint/2010/main" val="1997909645"/>
              </p:ext>
            </p:extLst>
          </p:nvPr>
        </p:nvGraphicFramePr>
        <p:xfrm>
          <a:off x="1221004" y="1069482"/>
          <a:ext cx="9941154" cy="2134904"/>
        </p:xfrm>
        <a:graphic>
          <a:graphicData uri="http://schemas.openxmlformats.org/presentationml/2006/ole">
            <mc:AlternateContent xmlns:mc="http://schemas.openxmlformats.org/markup-compatibility/2006">
              <mc:Choice xmlns:v="urn:schemas-microsoft-com:vml" Requires="v">
                <p:oleObj spid="_x0000_s156946" name="Hoja de cálculo" r:id="rId4" imgW="11620500" imgH="2495626" progId="Excel.Sheet.12">
                  <p:link updateAutomatic="1"/>
                </p:oleObj>
              </mc:Choice>
              <mc:Fallback>
                <p:oleObj name="Hoja de cálculo" r:id="rId4" imgW="11620500" imgH="2495626" progId="Excel.Sheet.12">
                  <p:link updateAutomatic="1"/>
                  <p:pic>
                    <p:nvPicPr>
                      <p:cNvPr id="0" name=""/>
                      <p:cNvPicPr/>
                      <p:nvPr/>
                    </p:nvPicPr>
                    <p:blipFill>
                      <a:blip r:embed="rId5"/>
                      <a:stretch>
                        <a:fillRect/>
                      </a:stretch>
                    </p:blipFill>
                    <p:spPr>
                      <a:xfrm>
                        <a:off x="1221004" y="1069482"/>
                        <a:ext cx="9941154" cy="2134904"/>
                      </a:xfrm>
                      <a:prstGeom prst="rect">
                        <a:avLst/>
                      </a:prstGeom>
                    </p:spPr>
                  </p:pic>
                </p:oleObj>
              </mc:Fallback>
            </mc:AlternateContent>
          </a:graphicData>
        </a:graphic>
      </p:graphicFrame>
      <p:graphicFrame>
        <p:nvGraphicFramePr>
          <p:cNvPr id="5" name="Objeto 4"/>
          <p:cNvGraphicFramePr>
            <a:graphicFrameLocks noChangeAspect="1"/>
          </p:cNvGraphicFramePr>
          <p:nvPr>
            <p:extLst>
              <p:ext uri="{D42A27DB-BD31-4B8C-83A1-F6EECF244321}">
                <p14:modId xmlns:p14="http://schemas.microsoft.com/office/powerpoint/2010/main" val="842459609"/>
              </p:ext>
            </p:extLst>
          </p:nvPr>
        </p:nvGraphicFramePr>
        <p:xfrm>
          <a:off x="2074648" y="3186238"/>
          <a:ext cx="8763766" cy="3333625"/>
        </p:xfrm>
        <a:graphic>
          <a:graphicData uri="http://schemas.openxmlformats.org/presentationml/2006/ole">
            <mc:AlternateContent xmlns:mc="http://schemas.openxmlformats.org/markup-compatibility/2006">
              <mc:Choice xmlns:v="urn:schemas-microsoft-com:vml" Requires="v">
                <p:oleObj spid="_x0000_s156947" name="Hoja de cálculo" r:id="rId6" imgW="10020300" imgH="4172064" progId="Excel.Sheet.12">
                  <p:link updateAutomatic="1"/>
                </p:oleObj>
              </mc:Choice>
              <mc:Fallback>
                <p:oleObj name="Hoja de cálculo" r:id="rId6" imgW="10020300" imgH="4172064" progId="Excel.Sheet.12">
                  <p:link updateAutomatic="1"/>
                  <p:pic>
                    <p:nvPicPr>
                      <p:cNvPr id="0" name=""/>
                      <p:cNvPicPr/>
                      <p:nvPr/>
                    </p:nvPicPr>
                    <p:blipFill>
                      <a:blip r:embed="rId7"/>
                      <a:stretch>
                        <a:fillRect/>
                      </a:stretch>
                    </p:blipFill>
                    <p:spPr>
                      <a:xfrm>
                        <a:off x="2074648" y="3186238"/>
                        <a:ext cx="8763766" cy="3333625"/>
                      </a:xfrm>
                      <a:prstGeom prst="rect">
                        <a:avLst/>
                      </a:prstGeom>
                    </p:spPr>
                  </p:pic>
                </p:oleObj>
              </mc:Fallback>
            </mc:AlternateContent>
          </a:graphicData>
        </a:graphic>
      </p:graphicFrame>
    </p:spTree>
    <p:extLst>
      <p:ext uri="{BB962C8B-B14F-4D97-AF65-F5344CB8AC3E}">
        <p14:creationId xmlns:p14="http://schemas.microsoft.com/office/powerpoint/2010/main" val="19474669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sz="2800" dirty="0"/>
              <a:t>Cobertura Crítica Efectiva/Planificada</a:t>
            </a:r>
          </a:p>
        </p:txBody>
      </p:sp>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8897" y="6356486"/>
            <a:ext cx="4750127" cy="284984"/>
          </a:xfrm>
        </p:spPr>
        <p:txBody>
          <a:bodyPr/>
          <a:lstStyle/>
          <a:p>
            <a:r>
              <a:rPr lang="es-EC" dirty="0"/>
              <a:t>ENESEM- 2019</a:t>
            </a:r>
          </a:p>
        </p:txBody>
      </p:sp>
      <p:sp>
        <p:nvSpPr>
          <p:cNvPr id="6" name="5 Marcador de contenido"/>
          <p:cNvSpPr>
            <a:spLocks noGrp="1"/>
          </p:cNvSpPr>
          <p:nvPr>
            <p:ph sz="quarter" idx="12"/>
          </p:nvPr>
        </p:nvSpPr>
        <p:spPr/>
        <p:txBody>
          <a:bodyPr>
            <a:noAutofit/>
          </a:bodyPr>
          <a:lstStyle/>
          <a:p>
            <a:pPr>
              <a:spcBef>
                <a:spcPct val="0"/>
              </a:spcBef>
            </a:pPr>
            <a:r>
              <a:rPr lang="es-EC" sz="1700" b="1" dirty="0"/>
              <a:t>Comparativo histórico</a:t>
            </a:r>
          </a:p>
        </p:txBody>
      </p:sp>
      <p:graphicFrame>
        <p:nvGraphicFramePr>
          <p:cNvPr id="3" name="Objeto 2"/>
          <p:cNvGraphicFramePr>
            <a:graphicFrameLocks noChangeAspect="1"/>
          </p:cNvGraphicFramePr>
          <p:nvPr>
            <p:extLst>
              <p:ext uri="{D42A27DB-BD31-4B8C-83A1-F6EECF244321}">
                <p14:modId xmlns:p14="http://schemas.microsoft.com/office/powerpoint/2010/main" val="2846376428"/>
              </p:ext>
            </p:extLst>
          </p:nvPr>
        </p:nvGraphicFramePr>
        <p:xfrm>
          <a:off x="5489575" y="2022475"/>
          <a:ext cx="5880100" cy="2932113"/>
        </p:xfrm>
        <a:graphic>
          <a:graphicData uri="http://schemas.openxmlformats.org/presentationml/2006/ole">
            <mc:AlternateContent xmlns:mc="http://schemas.openxmlformats.org/markup-compatibility/2006">
              <mc:Choice xmlns:v="urn:schemas-microsoft-com:vml" Requires="v">
                <p:oleObj spid="_x0000_s174248" name="Hoja de cálculo" r:id="rId3" imgW="7238880" imgH="3610080" progId="Excel.Sheet.12">
                  <p:link updateAutomatic="1"/>
                </p:oleObj>
              </mc:Choice>
              <mc:Fallback>
                <p:oleObj name="Hoja de cálculo" r:id="rId3" imgW="7238880" imgH="3610080" progId="Excel.Sheet.12">
                  <p:link updateAutomatic="1"/>
                  <p:pic>
                    <p:nvPicPr>
                      <p:cNvPr id="0" name=""/>
                      <p:cNvPicPr/>
                      <p:nvPr/>
                    </p:nvPicPr>
                    <p:blipFill>
                      <a:blip r:embed="rId4"/>
                      <a:stretch>
                        <a:fillRect/>
                      </a:stretch>
                    </p:blipFill>
                    <p:spPr>
                      <a:xfrm>
                        <a:off x="5489575" y="2022475"/>
                        <a:ext cx="5880100" cy="2932113"/>
                      </a:xfrm>
                      <a:prstGeom prst="rect">
                        <a:avLst/>
                      </a:prstGeom>
                    </p:spPr>
                  </p:pic>
                </p:oleObj>
              </mc:Fallback>
            </mc:AlternateContent>
          </a:graphicData>
        </a:graphic>
      </p:graphicFrame>
      <p:graphicFrame>
        <p:nvGraphicFramePr>
          <p:cNvPr id="8" name="Objeto 7"/>
          <p:cNvGraphicFramePr>
            <a:graphicFrameLocks noChangeAspect="1"/>
          </p:cNvGraphicFramePr>
          <p:nvPr>
            <p:extLst>
              <p:ext uri="{D42A27DB-BD31-4B8C-83A1-F6EECF244321}">
                <p14:modId xmlns:p14="http://schemas.microsoft.com/office/powerpoint/2010/main" val="4125455124"/>
              </p:ext>
            </p:extLst>
          </p:nvPr>
        </p:nvGraphicFramePr>
        <p:xfrm>
          <a:off x="430213" y="1917700"/>
          <a:ext cx="4984750" cy="2744788"/>
        </p:xfrm>
        <a:graphic>
          <a:graphicData uri="http://schemas.openxmlformats.org/presentationml/2006/ole">
            <mc:AlternateContent xmlns:mc="http://schemas.openxmlformats.org/markup-compatibility/2006">
              <mc:Choice xmlns:v="urn:schemas-microsoft-com:vml" Requires="v">
                <p:oleObj spid="_x0000_s174249" name="Hoja de cálculo" r:id="rId5" imgW="6381720" imgH="3514680" progId="Excel.Sheet.12">
                  <p:link updateAutomatic="1"/>
                </p:oleObj>
              </mc:Choice>
              <mc:Fallback>
                <p:oleObj name="Hoja de cálculo" r:id="rId5" imgW="6381720" imgH="3514680" progId="Excel.Sheet.12">
                  <p:link updateAutomatic="1"/>
                  <p:pic>
                    <p:nvPicPr>
                      <p:cNvPr id="0" name=""/>
                      <p:cNvPicPr/>
                      <p:nvPr/>
                    </p:nvPicPr>
                    <p:blipFill>
                      <a:blip r:embed="rId6"/>
                      <a:stretch>
                        <a:fillRect/>
                      </a:stretch>
                    </p:blipFill>
                    <p:spPr>
                      <a:xfrm>
                        <a:off x="430213" y="1917700"/>
                        <a:ext cx="4984750" cy="2744788"/>
                      </a:xfrm>
                      <a:prstGeom prst="rect">
                        <a:avLst/>
                      </a:prstGeom>
                    </p:spPr>
                  </p:pic>
                </p:oleObj>
              </mc:Fallback>
            </mc:AlternateContent>
          </a:graphicData>
        </a:graphic>
      </p:graphicFrame>
    </p:spTree>
    <p:extLst>
      <p:ext uri="{BB962C8B-B14F-4D97-AF65-F5344CB8AC3E}">
        <p14:creationId xmlns:p14="http://schemas.microsoft.com/office/powerpoint/2010/main" val="32912190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8897" y="6356486"/>
            <a:ext cx="4750127" cy="284984"/>
          </a:xfrm>
        </p:spPr>
        <p:txBody>
          <a:bodyPr/>
          <a:lstStyle/>
          <a:p>
            <a:r>
              <a:rPr lang="es-EC" dirty="0"/>
              <a:t>ENESEM- 2018</a:t>
            </a:r>
          </a:p>
        </p:txBody>
      </p:sp>
      <p:sp>
        <p:nvSpPr>
          <p:cNvPr id="7" name="1 Título"/>
          <p:cNvSpPr>
            <a:spLocks noGrp="1"/>
          </p:cNvSpPr>
          <p:nvPr>
            <p:ph type="title"/>
          </p:nvPr>
        </p:nvSpPr>
        <p:spPr>
          <a:xfrm>
            <a:off x="423695" y="519738"/>
            <a:ext cx="8570266" cy="414116"/>
          </a:xfrm>
        </p:spPr>
        <p:txBody>
          <a:bodyPr/>
          <a:lstStyle/>
          <a:p>
            <a:r>
              <a:rPr lang="es-EC" sz="2800" dirty="0"/>
              <a:t>Tiempo promedio de levantamiento</a:t>
            </a:r>
          </a:p>
        </p:txBody>
      </p:sp>
      <p:graphicFrame>
        <p:nvGraphicFramePr>
          <p:cNvPr id="2" name="Objeto 1"/>
          <p:cNvGraphicFramePr>
            <a:graphicFrameLocks noChangeAspect="1"/>
          </p:cNvGraphicFramePr>
          <p:nvPr>
            <p:extLst>
              <p:ext uri="{D42A27DB-BD31-4B8C-83A1-F6EECF244321}">
                <p14:modId xmlns:p14="http://schemas.microsoft.com/office/powerpoint/2010/main" val="1978608137"/>
              </p:ext>
            </p:extLst>
          </p:nvPr>
        </p:nvGraphicFramePr>
        <p:xfrm>
          <a:off x="2233613" y="1703388"/>
          <a:ext cx="7888287" cy="3927475"/>
        </p:xfrm>
        <a:graphic>
          <a:graphicData uri="http://schemas.openxmlformats.org/presentationml/2006/ole">
            <mc:AlternateContent xmlns:mc="http://schemas.openxmlformats.org/markup-compatibility/2006">
              <mc:Choice xmlns:v="urn:schemas-microsoft-com:vml" Requires="v">
                <p:oleObj spid="_x0000_s175183" name="Hoja de cálculo" r:id="rId3" imgW="8477250" imgH="4219727" progId="Excel.Sheet.12">
                  <p:link updateAutomatic="1"/>
                </p:oleObj>
              </mc:Choice>
              <mc:Fallback>
                <p:oleObj name="Hoja de cálculo" r:id="rId3" imgW="8477250" imgH="4219727" progId="Excel.Sheet.12">
                  <p:link updateAutomatic="1"/>
                  <p:pic>
                    <p:nvPicPr>
                      <p:cNvPr id="0" name=""/>
                      <p:cNvPicPr/>
                      <p:nvPr/>
                    </p:nvPicPr>
                    <p:blipFill>
                      <a:blip r:embed="rId4"/>
                      <a:stretch>
                        <a:fillRect/>
                      </a:stretch>
                    </p:blipFill>
                    <p:spPr>
                      <a:xfrm>
                        <a:off x="2233613" y="1703388"/>
                        <a:ext cx="7888287" cy="3927475"/>
                      </a:xfrm>
                      <a:prstGeom prst="rect">
                        <a:avLst/>
                      </a:prstGeom>
                    </p:spPr>
                  </p:pic>
                </p:oleObj>
              </mc:Fallback>
            </mc:AlternateContent>
          </a:graphicData>
        </a:graphic>
      </p:graphicFrame>
    </p:spTree>
    <p:extLst>
      <p:ext uri="{BB962C8B-B14F-4D97-AF65-F5344CB8AC3E}">
        <p14:creationId xmlns:p14="http://schemas.microsoft.com/office/powerpoint/2010/main" val="38762185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1" y="4012119"/>
            <a:ext cx="6353174" cy="1063557"/>
          </a:xfrm>
        </p:spPr>
        <p:txBody>
          <a:bodyPr>
            <a:noAutofit/>
          </a:bodyPr>
          <a:lstStyle/>
          <a:p>
            <a:r>
              <a:rPr lang="es-EC" sz="2800" dirty="0"/>
              <a:t>Indicadores con alerta: motivo y acción emprendida</a:t>
            </a:r>
            <a:endParaRPr lang="es-ES_tradnl" sz="2000" dirty="0"/>
          </a:p>
        </p:txBody>
      </p:sp>
      <p:sp>
        <p:nvSpPr>
          <p:cNvPr id="3" name="Marcador de contenido 2"/>
          <p:cNvSpPr>
            <a:spLocks noGrp="1"/>
          </p:cNvSpPr>
          <p:nvPr>
            <p:ph sz="quarter" idx="10"/>
          </p:nvPr>
        </p:nvSpPr>
        <p:spPr/>
        <p:txBody>
          <a:bodyPr/>
          <a:lstStyle/>
          <a:p>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C" dirty="0"/>
              <a:t>ENESEM- 2019</a:t>
            </a:r>
          </a:p>
        </p:txBody>
      </p:sp>
    </p:spTree>
    <p:extLst>
      <p:ext uri="{BB962C8B-B14F-4D97-AF65-F5344CB8AC3E}">
        <p14:creationId xmlns:p14="http://schemas.microsoft.com/office/powerpoint/2010/main" val="1368335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a:p>
        </p:txBody>
      </p:sp>
      <p:sp>
        <p:nvSpPr>
          <p:cNvPr id="3" name="2 Marcador de texto"/>
          <p:cNvSpPr>
            <a:spLocks noGrp="1"/>
          </p:cNvSpPr>
          <p:nvPr>
            <p:ph type="body" sz="quarter" idx="14"/>
          </p:nvPr>
        </p:nvSpPr>
        <p:spPr/>
        <p:txBody>
          <a:bodyPr/>
          <a:lstStyle/>
          <a:p>
            <a:endParaRPr lang="es-EC"/>
          </a:p>
        </p:txBody>
      </p:sp>
      <p:sp>
        <p:nvSpPr>
          <p:cNvPr id="6" name="1 Título"/>
          <p:cNvSpPr txBox="1">
            <a:spLocks/>
          </p:cNvSpPr>
          <p:nvPr/>
        </p:nvSpPr>
        <p:spPr>
          <a:xfrm>
            <a:off x="423695" y="519738"/>
            <a:ext cx="8570266" cy="4141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3200" b="1" dirty="0">
                <a:solidFill>
                  <a:srgbClr val="2D4B88"/>
                </a:solidFill>
              </a:rPr>
              <a:t>Indicadores en rojo </a:t>
            </a:r>
          </a:p>
        </p:txBody>
      </p:sp>
      <p:graphicFrame>
        <p:nvGraphicFramePr>
          <p:cNvPr id="9" name="Tabla 8"/>
          <p:cNvGraphicFramePr>
            <a:graphicFrameLocks noGrp="1"/>
          </p:cNvGraphicFramePr>
          <p:nvPr>
            <p:extLst>
              <p:ext uri="{D42A27DB-BD31-4B8C-83A1-F6EECF244321}">
                <p14:modId xmlns:p14="http://schemas.microsoft.com/office/powerpoint/2010/main" val="3372869532"/>
              </p:ext>
            </p:extLst>
          </p:nvPr>
        </p:nvGraphicFramePr>
        <p:xfrm>
          <a:off x="696964" y="1041778"/>
          <a:ext cx="10811864" cy="5619022"/>
        </p:xfrm>
        <a:graphic>
          <a:graphicData uri="http://schemas.openxmlformats.org/drawingml/2006/table">
            <a:tbl>
              <a:tblPr/>
              <a:tblGrid>
                <a:gridCol w="408448">
                  <a:extLst>
                    <a:ext uri="{9D8B030D-6E8A-4147-A177-3AD203B41FA5}">
                      <a16:colId xmlns:a16="http://schemas.microsoft.com/office/drawing/2014/main" xmlns="" val="3097271004"/>
                    </a:ext>
                  </a:extLst>
                </a:gridCol>
                <a:gridCol w="842966">
                  <a:extLst>
                    <a:ext uri="{9D8B030D-6E8A-4147-A177-3AD203B41FA5}">
                      <a16:colId xmlns:a16="http://schemas.microsoft.com/office/drawing/2014/main" xmlns="" val="1347976076"/>
                    </a:ext>
                  </a:extLst>
                </a:gridCol>
                <a:gridCol w="256908">
                  <a:extLst>
                    <a:ext uri="{9D8B030D-6E8A-4147-A177-3AD203B41FA5}">
                      <a16:colId xmlns:a16="http://schemas.microsoft.com/office/drawing/2014/main" xmlns="" val="3294045715"/>
                    </a:ext>
                  </a:extLst>
                </a:gridCol>
                <a:gridCol w="1305433">
                  <a:extLst>
                    <a:ext uri="{9D8B030D-6E8A-4147-A177-3AD203B41FA5}">
                      <a16:colId xmlns:a16="http://schemas.microsoft.com/office/drawing/2014/main" xmlns="" val="2608246665"/>
                    </a:ext>
                  </a:extLst>
                </a:gridCol>
                <a:gridCol w="811557">
                  <a:extLst>
                    <a:ext uri="{9D8B030D-6E8A-4147-A177-3AD203B41FA5}">
                      <a16:colId xmlns:a16="http://schemas.microsoft.com/office/drawing/2014/main" xmlns="" val="2761374591"/>
                    </a:ext>
                  </a:extLst>
                </a:gridCol>
                <a:gridCol w="4058012">
                  <a:extLst>
                    <a:ext uri="{9D8B030D-6E8A-4147-A177-3AD203B41FA5}">
                      <a16:colId xmlns:a16="http://schemas.microsoft.com/office/drawing/2014/main" xmlns="" val="3100214746"/>
                    </a:ext>
                  </a:extLst>
                </a:gridCol>
                <a:gridCol w="3128540">
                  <a:extLst>
                    <a:ext uri="{9D8B030D-6E8A-4147-A177-3AD203B41FA5}">
                      <a16:colId xmlns:a16="http://schemas.microsoft.com/office/drawing/2014/main" xmlns="" val="226597646"/>
                    </a:ext>
                  </a:extLst>
                </a:gridCol>
              </a:tblGrid>
              <a:tr h="314012">
                <a:tc gridSpan="7">
                  <a:txBody>
                    <a:bodyPr/>
                    <a:lstStyle/>
                    <a:p>
                      <a:pPr algn="ctr" rtl="0" fontAlgn="ctr"/>
                      <a:r>
                        <a:rPr lang="en-US" sz="900" b="1" i="0" u="none" strike="noStrike" dirty="0">
                          <a:solidFill>
                            <a:srgbClr val="FFFFFF"/>
                          </a:solidFill>
                          <a:effectLst/>
                          <a:latin typeface="Century Gothic" panose="020B0502020202020204" pitchFamily="34" charset="0"/>
                        </a:rPr>
                        <a:t>Precisión y Confiabilidad</a:t>
                      </a:r>
                    </a:p>
                  </a:txBody>
                  <a:tcPr marL="5896" marR="5896" marT="5896" marB="0" anchor="ctr">
                    <a:lnL w="6350" cap="flat" cmpd="sng" algn="ctr">
                      <a:solidFill>
                        <a:srgbClr val="366092"/>
                      </a:solidFill>
                      <a:prstDash val="solid"/>
                      <a:round/>
                      <a:headEnd type="none" w="med" len="med"/>
                      <a:tailEnd type="none" w="med" len="med"/>
                    </a:lnL>
                    <a:lnR>
                      <a:noFill/>
                    </a:lnR>
                    <a:lnT>
                      <a:noFill/>
                    </a:lnT>
                    <a:lnB w="6350" cap="flat" cmpd="sng" algn="ctr">
                      <a:solidFill>
                        <a:srgbClr val="366092"/>
                      </a:solidFill>
                      <a:prstDash val="solid"/>
                      <a:round/>
                      <a:headEnd type="none" w="med" len="med"/>
                      <a:tailEnd type="none" w="med" len="med"/>
                    </a:lnB>
                    <a:solidFill>
                      <a:srgbClr val="4F81B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2734313689"/>
                  </a:ext>
                </a:extLst>
              </a:tr>
              <a:tr h="314012">
                <a:tc>
                  <a:txBody>
                    <a:bodyPr/>
                    <a:lstStyle/>
                    <a:p>
                      <a:pPr algn="ctr" rtl="0" fontAlgn="ctr"/>
                      <a:r>
                        <a:rPr lang="en-US" sz="1000" b="1" i="0" u="none" strike="noStrike" dirty="0">
                          <a:solidFill>
                            <a:srgbClr val="000000"/>
                          </a:solidFill>
                          <a:effectLst/>
                          <a:latin typeface="Century Gothic" panose="020B0502020202020204" pitchFamily="34" charset="0"/>
                        </a:rPr>
                        <a:t>Fase</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1000" b="1" i="0" u="none" strike="noStrike">
                          <a:solidFill>
                            <a:srgbClr val="000000"/>
                          </a:solidFill>
                          <a:effectLst/>
                          <a:latin typeface="Century Gothic" panose="020B0502020202020204" pitchFamily="34" charset="0"/>
                        </a:rPr>
                        <a:t>Responsable</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1000" b="1" i="0" u="none" strike="noStrike">
                          <a:solidFill>
                            <a:srgbClr val="000000"/>
                          </a:solidFill>
                          <a:effectLst/>
                          <a:latin typeface="Century Gothic" panose="020B0502020202020204" pitchFamily="34" charset="0"/>
                        </a:rPr>
                        <a:t>No.</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900" b="1" i="0" u="none" strike="noStrike" dirty="0">
                          <a:solidFill>
                            <a:srgbClr val="000000"/>
                          </a:solidFill>
                          <a:effectLst/>
                          <a:latin typeface="Century Gothic" panose="020B0502020202020204" pitchFamily="34" charset="0"/>
                        </a:rPr>
                        <a:t>Indicador</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900" b="1" i="0" u="none" strike="noStrike" dirty="0">
                          <a:solidFill>
                            <a:srgbClr val="000000"/>
                          </a:solidFill>
                          <a:effectLst/>
                          <a:latin typeface="Century Gothic" panose="020B0502020202020204" pitchFamily="34" charset="0"/>
                        </a:rPr>
                        <a:t>Zonal que debe reportar</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900" b="1" i="0" u="none" strike="noStrike">
                          <a:solidFill>
                            <a:srgbClr val="000000"/>
                          </a:solidFill>
                          <a:effectLst/>
                          <a:latin typeface="Century Gothic" panose="020B0502020202020204" pitchFamily="34" charset="0"/>
                        </a:rPr>
                        <a:t>Motivo de la alerta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900" b="1" i="0" u="none" strike="noStrike">
                          <a:solidFill>
                            <a:srgbClr val="000000"/>
                          </a:solidFill>
                          <a:effectLst/>
                          <a:latin typeface="Century Gothic" panose="020B0502020202020204" pitchFamily="34" charset="0"/>
                        </a:rPr>
                        <a:t>Acción emprendida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rgbClr val="DAEEF3"/>
                    </a:solidFill>
                  </a:tcPr>
                </a:tc>
                <a:extLst>
                  <a:ext uri="{0D108BD9-81ED-4DB2-BD59-A6C34878D82A}">
                    <a16:rowId xmlns:a16="http://schemas.microsoft.com/office/drawing/2014/main" xmlns="" val="483150635"/>
                  </a:ext>
                </a:extLst>
              </a:tr>
              <a:tr h="1321938">
                <a:tc>
                  <a:txBody>
                    <a:bodyPr/>
                    <a:lstStyle/>
                    <a:p>
                      <a:pPr algn="ctr" rtl="0" fontAlgn="ctr"/>
                      <a:r>
                        <a:rPr lang="en-US" sz="1000" b="1" i="0" u="none" strike="noStrike">
                          <a:solidFill>
                            <a:srgbClr val="000000"/>
                          </a:solidFill>
                          <a:effectLst/>
                          <a:latin typeface="Century Gothic" panose="020B0502020202020204" pitchFamily="34" charset="0"/>
                        </a:rPr>
                        <a:t>Recolección</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dirty="0">
                          <a:solidFill>
                            <a:srgbClr val="000000"/>
                          </a:solidFill>
                          <a:effectLst/>
                          <a:latin typeface="Century Gothic" panose="020B0502020202020204" pitchFamily="34" charset="0"/>
                        </a:rPr>
                        <a:t>DECON / ZONALES</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a:solidFill>
                            <a:srgbClr val="000000"/>
                          </a:solidFill>
                          <a:effectLst/>
                          <a:latin typeface="Century Gothic" panose="020B0502020202020204" pitchFamily="34" charset="0"/>
                        </a:rPr>
                        <a:t>37</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n-US" sz="800" b="0" i="0" u="none" strike="noStrike" dirty="0">
                          <a:solidFill>
                            <a:srgbClr val="000000"/>
                          </a:solidFill>
                          <a:effectLst/>
                          <a:latin typeface="Century Gothic" panose="020B0502020202020204" pitchFamily="34" charset="0"/>
                        </a:rPr>
                        <a:t>Tasa de Cobertura  (EFECTIVA/PLANIFICADA)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n-US" sz="800" b="0" i="0" u="none" strike="noStrike" dirty="0" smtClean="0">
                          <a:solidFill>
                            <a:srgbClr val="000000"/>
                          </a:solidFill>
                          <a:effectLst/>
                          <a:latin typeface="Century Gothic" panose="020B0502020202020204" pitchFamily="34" charset="0"/>
                        </a:rPr>
                        <a:t> LITORAL/</a:t>
                      </a:r>
                    </a:p>
                    <a:p>
                      <a:pPr algn="l" rtl="0" fontAlgn="ctr"/>
                      <a:r>
                        <a:rPr lang="en-US" sz="800" b="0" i="0" u="none" strike="noStrike" dirty="0" smtClean="0">
                          <a:solidFill>
                            <a:srgbClr val="000000"/>
                          </a:solidFill>
                          <a:effectLst/>
                          <a:latin typeface="Century Gothic" panose="020B0502020202020204" pitchFamily="34" charset="0"/>
                        </a:rPr>
                        <a:t>AC. CAMPO </a:t>
                      </a:r>
                      <a:endParaRPr lang="en-US" sz="800" b="0" i="0" u="none" strike="noStrike" dirty="0">
                        <a:solidFill>
                          <a:srgbClr val="000000"/>
                        </a:solidFill>
                        <a:effectLst/>
                        <a:latin typeface="Century Gothic" panose="020B0502020202020204" pitchFamily="34" charset="0"/>
                      </a:endParaRP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1F497D"/>
                      </a:solidFill>
                      <a:prstDash val="solid"/>
                      <a:round/>
                      <a:headEnd type="none" w="med" len="med"/>
                      <a:tailEnd type="none" w="med" len="med"/>
                    </a:lnB>
                    <a:solidFill>
                      <a:srgbClr val="FFFFFF"/>
                    </a:solidFill>
                  </a:tcPr>
                </a:tc>
                <a:tc>
                  <a:txBody>
                    <a:bodyPr/>
                    <a:lstStyle/>
                    <a:p>
                      <a:pPr algn="just" rtl="0" fontAlgn="ctr"/>
                      <a:r>
                        <a:rPr lang="es-MX" sz="900" b="0" i="0" u="none" strike="noStrike" dirty="0" smtClean="0">
                          <a:solidFill>
                            <a:srgbClr val="000000"/>
                          </a:solidFill>
                          <a:effectLst/>
                          <a:latin typeface="Century Gothic" panose="020B0502020202020204" pitchFamily="34" charset="0"/>
                        </a:rPr>
                        <a:t>En la zonal Litoral: formularios levantados es menor a lo planificado.</a:t>
                      </a:r>
                    </a:p>
                    <a:p>
                      <a:pPr algn="just" rtl="0" fontAlgn="ctr"/>
                      <a:r>
                        <a:rPr lang="es-MX" sz="900" b="0" i="0" u="none" strike="noStrike" dirty="0" smtClean="0">
                          <a:solidFill>
                            <a:srgbClr val="000000"/>
                          </a:solidFill>
                          <a:effectLst/>
                          <a:latin typeface="Century Gothic" panose="020B0502020202020204" pitchFamily="34" charset="0"/>
                        </a:rPr>
                        <a:t>En la zonal AC Campo:  este indicador no es controlable por el operativo de campo.   </a:t>
                      </a:r>
                      <a:endParaRPr lang="es-MX" sz="9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366092"/>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tc>
                  <a:txBody>
                    <a:bodyPr/>
                    <a:lstStyle/>
                    <a:p>
                      <a:pPr algn="just" rtl="0" fontAlgn="ctr"/>
                      <a:r>
                        <a:rPr lang="es-MX" sz="900" b="0" i="0" u="none" strike="noStrike" dirty="0" smtClean="0">
                          <a:solidFill>
                            <a:srgbClr val="000000"/>
                          </a:solidFill>
                          <a:effectLst/>
                          <a:latin typeface="Century Gothic" panose="020B0502020202020204" pitchFamily="34" charset="0"/>
                        </a:rPr>
                        <a:t>En la zonal litoral:</a:t>
                      </a:r>
                      <a:r>
                        <a:rPr lang="es-MX" sz="900" b="0" i="0" u="none" strike="noStrike" baseline="0" dirty="0" smtClean="0">
                          <a:solidFill>
                            <a:srgbClr val="000000"/>
                          </a:solidFill>
                          <a:effectLst/>
                          <a:latin typeface="Century Gothic" panose="020B0502020202020204" pitchFamily="34" charset="0"/>
                        </a:rPr>
                        <a:t> aún existen informantes que se encuentran en teletrabajo, lo que dificulta el levantamiento de información, se están haciendo las gestiones del caso(llenado </a:t>
                      </a:r>
                      <a:r>
                        <a:rPr lang="es-MX" sz="900" b="0" i="0" u="none" strike="noStrike" dirty="0" smtClean="0">
                          <a:solidFill>
                            <a:srgbClr val="000000"/>
                          </a:solidFill>
                          <a:effectLst/>
                          <a:latin typeface="Century Gothic" panose="020B0502020202020204" pitchFamily="34" charset="0"/>
                        </a:rPr>
                        <a:t>de información mediante videoconferencias).</a:t>
                      </a:r>
                    </a:p>
                    <a:p>
                      <a:pPr algn="just" rtl="0" fontAlgn="ctr"/>
                      <a:r>
                        <a:rPr lang="es-MX" sz="900" b="0" i="0" u="none" strike="noStrike" dirty="0" smtClean="0">
                          <a:solidFill>
                            <a:srgbClr val="000000"/>
                          </a:solidFill>
                          <a:effectLst/>
                          <a:latin typeface="Century Gothic" panose="020B0502020202020204" pitchFamily="34" charset="0"/>
                        </a:rPr>
                        <a:t>En la zonal AC Campo: este indicador no es controlable por el operativo de campo, las empresas no efectivas tienen el respaldo respectivo.</a:t>
                      </a:r>
                      <a:endParaRPr lang="es-MX" sz="900" b="0" i="0" u="none" strike="noStrike" dirty="0">
                        <a:solidFill>
                          <a:srgbClr val="000000"/>
                        </a:solidFill>
                        <a:effectLst/>
                        <a:latin typeface="Century Gothic" panose="020B0502020202020204" pitchFamily="34" charset="0"/>
                      </a:endParaRPr>
                    </a:p>
                  </a:txBody>
                  <a:tcPr marL="9525" marR="9525" marT="9525"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xmlns="" val="3342340443"/>
                  </a:ext>
                </a:extLst>
              </a:tr>
              <a:tr h="2166566">
                <a:tc>
                  <a:txBody>
                    <a:bodyPr/>
                    <a:lstStyle/>
                    <a:p>
                      <a:pPr algn="ctr" rtl="0" fontAlgn="ctr"/>
                      <a:r>
                        <a:rPr lang="en-US" sz="1000" b="1" i="0" u="none" strike="noStrike">
                          <a:solidFill>
                            <a:srgbClr val="000000"/>
                          </a:solidFill>
                          <a:effectLst/>
                          <a:latin typeface="Century Gothic" panose="020B0502020202020204" pitchFamily="34" charset="0"/>
                        </a:rPr>
                        <a:t>Recolección</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a:solidFill>
                            <a:srgbClr val="000000"/>
                          </a:solidFill>
                          <a:effectLst/>
                          <a:latin typeface="Century Gothic" panose="020B0502020202020204" pitchFamily="34" charset="0"/>
                        </a:rPr>
                        <a:t>DECON / ZONALES</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dirty="0">
                          <a:solidFill>
                            <a:srgbClr val="000000"/>
                          </a:solidFill>
                          <a:effectLst/>
                          <a:latin typeface="Century Gothic" panose="020B0502020202020204" pitchFamily="34" charset="0"/>
                        </a:rPr>
                        <a:t>38</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n-US" sz="800" b="0" i="0" u="none" strike="noStrike" dirty="0">
                          <a:solidFill>
                            <a:srgbClr val="000000"/>
                          </a:solidFill>
                          <a:effectLst/>
                          <a:latin typeface="Century Gothic" panose="020B0502020202020204" pitchFamily="34" charset="0"/>
                        </a:rPr>
                        <a:t>Tasa de Cobertura Operativa (EJECUTADA/PLANIFICADA)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1F497D"/>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s-MX" sz="800" b="0" i="0" u="none" strike="noStrike" dirty="0" smtClean="0">
                          <a:solidFill>
                            <a:srgbClr val="000000"/>
                          </a:solidFill>
                          <a:effectLst/>
                          <a:latin typeface="Century Gothic" panose="020B0502020202020204" pitchFamily="34" charset="0"/>
                        </a:rPr>
                        <a:t>CENTRO/ LITORAL/</a:t>
                      </a:r>
                    </a:p>
                    <a:p>
                      <a:pPr algn="l" rtl="0" fontAlgn="ctr"/>
                      <a:r>
                        <a:rPr lang="es-MX" sz="800" b="0" i="0" u="none" strike="noStrike" dirty="0" smtClean="0">
                          <a:solidFill>
                            <a:srgbClr val="000000"/>
                          </a:solidFill>
                          <a:effectLst/>
                          <a:latin typeface="Century Gothic" panose="020B0502020202020204" pitchFamily="34" charset="0"/>
                        </a:rPr>
                        <a:t>AC. CAMPO/</a:t>
                      </a:r>
                    </a:p>
                    <a:p>
                      <a:pPr algn="l" rtl="0" fontAlgn="ctr"/>
                      <a:r>
                        <a:rPr lang="es-MX" sz="800" b="0" i="0" u="none" strike="noStrike" dirty="0" smtClean="0">
                          <a:solidFill>
                            <a:srgbClr val="000000"/>
                          </a:solidFill>
                          <a:effectLst/>
                          <a:latin typeface="Century Gothic" panose="020B0502020202020204" pitchFamily="34" charset="0"/>
                        </a:rPr>
                        <a:t>SUR </a:t>
                      </a:r>
                      <a:endParaRPr lang="es-MX" sz="800" b="0" i="0" u="none" strike="noStrike" dirty="0">
                        <a:solidFill>
                          <a:srgbClr val="000000"/>
                        </a:solidFill>
                        <a:effectLst/>
                        <a:latin typeface="Century Gothic" panose="020B0502020202020204" pitchFamily="34" charset="0"/>
                      </a:endParaRPr>
                    </a:p>
                  </a:txBody>
                  <a:tcPr marL="5896" marR="5896" marT="5896" marB="0" anchor="ctr">
                    <a:lnL w="6350" cap="flat" cmpd="sng" algn="ctr">
                      <a:solidFill>
                        <a:srgbClr val="1F497D"/>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1F497D"/>
                      </a:solidFill>
                      <a:prstDash val="solid"/>
                      <a:round/>
                      <a:headEnd type="none" w="med" len="med"/>
                      <a:tailEnd type="none" w="med" len="med"/>
                    </a:lnB>
                    <a:solidFill>
                      <a:srgbClr val="FFFFFF"/>
                    </a:solidFill>
                  </a:tcPr>
                </a:tc>
                <a:tc>
                  <a:txBody>
                    <a:bodyPr/>
                    <a:lstStyle/>
                    <a:p>
                      <a:pPr algn="just" rtl="0" fontAlgn="ctr"/>
                      <a:r>
                        <a:rPr lang="es-MX" sz="900" b="0" i="0" u="none" strike="noStrike" dirty="0" smtClean="0">
                          <a:solidFill>
                            <a:srgbClr val="000000"/>
                          </a:solidFill>
                          <a:effectLst/>
                          <a:latin typeface="Century Gothic" panose="020B0502020202020204" pitchFamily="34" charset="0"/>
                        </a:rPr>
                        <a:t>En la zonal Centro: encuestas se encuentran</a:t>
                      </a:r>
                      <a:r>
                        <a:rPr lang="es-MX" sz="900" b="0" i="0" u="none" strike="noStrike" baseline="0" dirty="0" smtClean="0">
                          <a:solidFill>
                            <a:srgbClr val="000000"/>
                          </a:solidFill>
                          <a:effectLst/>
                          <a:latin typeface="Century Gothic" panose="020B0502020202020204" pitchFamily="34" charset="0"/>
                        </a:rPr>
                        <a:t> en proceso y</a:t>
                      </a:r>
                      <a:r>
                        <a:rPr lang="es-MX" sz="900" b="0" i="0" u="none" strike="noStrike" dirty="0" smtClean="0">
                          <a:solidFill>
                            <a:srgbClr val="000000"/>
                          </a:solidFill>
                          <a:effectLst/>
                          <a:latin typeface="Century Gothic" panose="020B0502020202020204" pitchFamily="34" charset="0"/>
                        </a:rPr>
                        <a:t> con capítulos incompletos.</a:t>
                      </a:r>
                    </a:p>
                    <a:p>
                      <a:pPr algn="just" rtl="0" fontAlgn="ctr"/>
                      <a:r>
                        <a:rPr lang="es-MX" sz="900" b="0" i="0" u="none" strike="noStrike" dirty="0" smtClean="0">
                          <a:solidFill>
                            <a:srgbClr val="000000"/>
                          </a:solidFill>
                          <a:effectLst/>
                          <a:latin typeface="Century Gothic" panose="020B0502020202020204" pitchFamily="34" charset="0"/>
                        </a:rPr>
                        <a:t>En la zonal Litoral: formularios ejecutados es menor a lo planificado.</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900" b="0" i="0" u="none" strike="noStrike" dirty="0" smtClean="0">
                          <a:solidFill>
                            <a:srgbClr val="000000"/>
                          </a:solidFill>
                          <a:effectLst/>
                          <a:latin typeface="Century Gothic" panose="020B0502020202020204" pitchFamily="34" charset="0"/>
                        </a:rPr>
                        <a:t>En la zonal AC Campo: debido al Estado de Emergencia, los informantes no están al 100% en las oficinas, la mayoría está operando por teletrabajo, por eso no tienen acceso a sus archivos físicos, por decisión de las empresas, no acuden de manera presencial. y han solicitado extensión en el plazo de entrega de la información. Empresas que se encuentran actualmente realizando auditorías externas, por lo que mientras no terminen no pueden proporcionar la información. Adicionalmente, los informantes con los que manteníamos contacto año a año, ya no se encuentran en las empresas debido a las desvinculaciones dentro de las mismas, por lo cual nos encontramos capacitando a nuevos informantes para la comprensión de la encuesta.</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900" b="0" i="0" u="none" strike="noStrike" dirty="0" smtClean="0">
                          <a:solidFill>
                            <a:srgbClr val="000000"/>
                          </a:solidFill>
                          <a:effectLst/>
                          <a:latin typeface="Century Gothic" panose="020B0502020202020204" pitchFamily="34" charset="0"/>
                        </a:rPr>
                        <a:t>En la zonal Sur: empresas iniciadas pero no terminadas , inconsistencias encontradas en pre critica; informantes extienden plazos para revisión.</a:t>
                      </a:r>
                    </a:p>
                    <a:p>
                      <a:pPr algn="just" rtl="0" fontAlgn="ctr"/>
                      <a:endParaRPr lang="es-MX" sz="9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366092"/>
                      </a:solidFill>
                      <a:prstDash val="solid"/>
                      <a:round/>
                      <a:headEnd type="none" w="med" len="med"/>
                      <a:tailEnd type="none" w="med" len="med"/>
                    </a:lnL>
                    <a:lnR w="6350" cap="flat" cmpd="sng" algn="ctr">
                      <a:solidFill>
                        <a:srgbClr val="1F497D"/>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tc>
                  <a:txBody>
                    <a:bodyPr/>
                    <a:lstStyle/>
                    <a:p>
                      <a:pPr algn="just" rtl="0" fontAlgn="ctr"/>
                      <a:r>
                        <a:rPr lang="es-MX" sz="900" b="0" i="0" u="none" strike="noStrike" dirty="0" smtClean="0">
                          <a:solidFill>
                            <a:srgbClr val="000000"/>
                          </a:solidFill>
                          <a:effectLst/>
                          <a:latin typeface="Century Gothic" panose="020B0502020202020204" pitchFamily="34" charset="0"/>
                        </a:rPr>
                        <a:t>En la zonal Centro:</a:t>
                      </a:r>
                      <a:r>
                        <a:rPr lang="es-MX" sz="900" b="0" i="0" u="none" strike="noStrike" baseline="0" dirty="0" smtClean="0">
                          <a:solidFill>
                            <a:srgbClr val="000000"/>
                          </a:solidFill>
                          <a:effectLst/>
                          <a:latin typeface="Century Gothic" panose="020B0502020202020204" pitchFamily="34" charset="0"/>
                        </a:rPr>
                        <a:t> </a:t>
                      </a:r>
                      <a:r>
                        <a:rPr lang="es-MX" sz="900" b="0" i="0" u="none" strike="noStrike" dirty="0" smtClean="0">
                          <a:solidFill>
                            <a:srgbClr val="000000"/>
                          </a:solidFill>
                          <a:effectLst/>
                          <a:latin typeface="Century Gothic" panose="020B0502020202020204" pitchFamily="34" charset="0"/>
                        </a:rPr>
                        <a:t>realizar citas con los informantes  sea de manera presencial o utilizando herramientas ofimáticas para poder culminar con las mismas.</a:t>
                      </a:r>
                    </a:p>
                    <a:p>
                      <a:pPr algn="just" rtl="0" fontAlgn="ctr"/>
                      <a:r>
                        <a:rPr lang="es-MX" sz="900" b="0" i="0" u="none" strike="noStrike" dirty="0" smtClean="0">
                          <a:solidFill>
                            <a:srgbClr val="000000"/>
                          </a:solidFill>
                          <a:effectLst/>
                          <a:latin typeface="Century Gothic" panose="020B0502020202020204" pitchFamily="34" charset="0"/>
                        </a:rPr>
                        <a:t>En la zonal Litoral: </a:t>
                      </a:r>
                      <a:r>
                        <a:rPr lang="es-MX" sz="900" b="0" i="0" u="none" strike="noStrike" baseline="0" dirty="0" smtClean="0">
                          <a:solidFill>
                            <a:srgbClr val="000000"/>
                          </a:solidFill>
                          <a:effectLst/>
                          <a:latin typeface="Century Gothic" panose="020B0502020202020204" pitchFamily="34" charset="0"/>
                        </a:rPr>
                        <a:t>aún existen informantes que se encuentran en teletrabajo, lo que dificulta el levantamiento de información, se están haciendo las gestiones del caso(llenado </a:t>
                      </a:r>
                      <a:r>
                        <a:rPr lang="es-MX" sz="900" b="0" i="0" u="none" strike="noStrike" dirty="0" smtClean="0">
                          <a:solidFill>
                            <a:srgbClr val="000000"/>
                          </a:solidFill>
                          <a:effectLst/>
                          <a:latin typeface="Century Gothic" panose="020B0502020202020204" pitchFamily="34" charset="0"/>
                        </a:rPr>
                        <a:t>de información mediante videoconferencias).</a:t>
                      </a:r>
                    </a:p>
                    <a:p>
                      <a:pPr algn="just" rtl="0" fontAlgn="ctr"/>
                      <a:r>
                        <a:rPr lang="es-MX" sz="900" b="0" i="0" u="none" strike="noStrike" dirty="0" smtClean="0">
                          <a:solidFill>
                            <a:srgbClr val="000000"/>
                          </a:solidFill>
                          <a:effectLst/>
                          <a:latin typeface="Century Gothic" panose="020B0502020202020204" pitchFamily="34" charset="0"/>
                        </a:rPr>
                        <a:t>En la zonal AC Campo: A pesar de las gestiones realizadas por el equipo técnico, con los informantes o personas encargadas de proporcionar la información, no se ha podido tener respuesta positiva de manera inmediata y se tiene que asignar plazos extendidos para la entrega de la información y evitar posibles rechazos.</a:t>
                      </a:r>
                    </a:p>
                    <a:p>
                      <a:pPr algn="just" rtl="0" fontAlgn="ctr"/>
                      <a:r>
                        <a:rPr lang="es-MX" sz="900" b="0" i="0" u="none" strike="noStrike" dirty="0" smtClean="0">
                          <a:solidFill>
                            <a:srgbClr val="000000"/>
                          </a:solidFill>
                          <a:effectLst/>
                          <a:latin typeface="Century Gothic" panose="020B0502020202020204" pitchFamily="34" charset="0"/>
                        </a:rPr>
                        <a:t>En la zonal Sur: solventar con las respectivas observaciones y correcciones hasta que se cierre la encuesta.</a:t>
                      </a:r>
                      <a:endParaRPr lang="es-MX" sz="9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1F497D"/>
                      </a:solidFill>
                      <a:prstDash val="solid"/>
                      <a:round/>
                      <a:headEnd type="none" w="med" len="med"/>
                      <a:tailEnd type="none" w="med" len="med"/>
                    </a:lnL>
                    <a:lnR w="6350" cap="flat" cmpd="sng" algn="ctr">
                      <a:solidFill>
                        <a:srgbClr val="1F497D"/>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extLst>
                  <a:ext uri="{0D108BD9-81ED-4DB2-BD59-A6C34878D82A}">
                    <a16:rowId xmlns:a16="http://schemas.microsoft.com/office/drawing/2014/main" xmlns="" val="1468829053"/>
                  </a:ext>
                </a:extLst>
              </a:tr>
              <a:tr h="1190655">
                <a:tc>
                  <a:txBody>
                    <a:bodyPr/>
                    <a:lstStyle/>
                    <a:p>
                      <a:pPr algn="ctr" rtl="0" fontAlgn="ctr"/>
                      <a:r>
                        <a:rPr lang="en-US" sz="1000" b="1" i="0" u="none" strike="noStrike">
                          <a:solidFill>
                            <a:srgbClr val="000000"/>
                          </a:solidFill>
                          <a:effectLst/>
                          <a:latin typeface="Century Gothic" panose="020B0502020202020204" pitchFamily="34" charset="0"/>
                        </a:rPr>
                        <a:t>Recolección</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a:solidFill>
                            <a:srgbClr val="000000"/>
                          </a:solidFill>
                          <a:effectLst/>
                          <a:latin typeface="Century Gothic" panose="020B0502020202020204" pitchFamily="34" charset="0"/>
                        </a:rPr>
                        <a:t>DECON / ZONALES</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dirty="0">
                          <a:solidFill>
                            <a:srgbClr val="000000"/>
                          </a:solidFill>
                          <a:effectLst/>
                          <a:latin typeface="Century Gothic" panose="020B0502020202020204" pitchFamily="34" charset="0"/>
                        </a:rPr>
                        <a:t>35</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s-MX" sz="800" b="0" i="0" u="none" strike="noStrike">
                          <a:solidFill>
                            <a:srgbClr val="000000"/>
                          </a:solidFill>
                          <a:effectLst/>
                          <a:latin typeface="Century Gothic" panose="020B0502020202020204" pitchFamily="34" charset="0"/>
                        </a:rPr>
                        <a:t>Porcentaje de formularios de papel empleados en la encuesta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800" b="0" i="0" u="none" strike="noStrike" dirty="0" smtClean="0">
                          <a:solidFill>
                            <a:srgbClr val="000000"/>
                          </a:solidFill>
                          <a:effectLst/>
                          <a:latin typeface="Century Gothic" panose="020B0502020202020204" pitchFamily="34" charset="0"/>
                        </a:rPr>
                        <a:t>CENTRO</a:t>
                      </a:r>
                    </a:p>
                    <a:p>
                      <a:pPr algn="l" rtl="0" fontAlgn="ctr"/>
                      <a:endParaRPr lang="en-US" sz="800" b="0" i="0" u="none" strike="noStrike" dirty="0">
                        <a:solidFill>
                          <a:srgbClr val="000000"/>
                        </a:solidFill>
                        <a:effectLst/>
                        <a:latin typeface="Century Gothic" panose="020B0502020202020204" pitchFamily="34" charset="0"/>
                      </a:endParaRP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just" rtl="0" fontAlgn="ctr"/>
                      <a:r>
                        <a:rPr lang="es-MX" sz="900" b="0" i="0" u="none" strike="noStrike" dirty="0" smtClean="0">
                          <a:solidFill>
                            <a:srgbClr val="000000"/>
                          </a:solidFill>
                          <a:effectLst/>
                          <a:latin typeface="Century Gothic" panose="020B0502020202020204" pitchFamily="34" charset="0"/>
                        </a:rPr>
                        <a:t>En la zonal Centro: informantes que no disponen de tiempo para subir la información al aplicativo.</a:t>
                      </a:r>
                      <a:endParaRPr lang="es-MX" sz="9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just" rtl="0" fontAlgn="ctr"/>
                      <a:r>
                        <a:rPr lang="es-MX" sz="900" b="0" i="0" u="none" strike="noStrike" dirty="0" smtClean="0">
                          <a:solidFill>
                            <a:srgbClr val="000000"/>
                          </a:solidFill>
                          <a:effectLst/>
                          <a:latin typeface="Century Gothic" panose="020B0502020202020204" pitchFamily="34" charset="0"/>
                        </a:rPr>
                        <a:t>En la zonal Centro: los encuestadores se encargan de ingresar y pre criticar la información entregada por los informantes.</a:t>
                      </a:r>
                    </a:p>
                  </a:txBody>
                  <a:tcPr marL="9525" marR="9525" marT="9525"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extLst>
                  <a:ext uri="{0D108BD9-81ED-4DB2-BD59-A6C34878D82A}">
                    <a16:rowId xmlns:a16="http://schemas.microsoft.com/office/drawing/2014/main" xmlns="" val="1996972537"/>
                  </a:ext>
                </a:extLst>
              </a:tr>
            </a:tbl>
          </a:graphicData>
        </a:graphic>
      </p:graphicFrame>
    </p:spTree>
    <p:extLst>
      <p:ext uri="{BB962C8B-B14F-4D97-AF65-F5344CB8AC3E}">
        <p14:creationId xmlns:p14="http://schemas.microsoft.com/office/powerpoint/2010/main" val="31372687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xmlns="" id="{6632B894-9A6F-4953-8848-45D1BC73A0A8}"/>
              </a:ext>
            </a:extLst>
          </p:cNvPr>
          <p:cNvSpPr>
            <a:spLocks noGrp="1"/>
          </p:cNvSpPr>
          <p:nvPr>
            <p:ph type="title"/>
          </p:nvPr>
        </p:nvSpPr>
        <p:spPr/>
        <p:txBody>
          <a:bodyPr/>
          <a:lstStyle/>
          <a:p>
            <a:r>
              <a:rPr lang="es-EC" dirty="0"/>
              <a:t>Generalidades de Indicadores de Calidad</a:t>
            </a:r>
          </a:p>
        </p:txBody>
      </p:sp>
      <p:sp>
        <p:nvSpPr>
          <p:cNvPr id="7" name="Marcador de contenido 6">
            <a:extLst>
              <a:ext uri="{FF2B5EF4-FFF2-40B4-BE49-F238E27FC236}">
                <a16:creationId xmlns:a16="http://schemas.microsoft.com/office/drawing/2014/main" xmlns="" id="{657D466D-75D0-4223-82D7-6538449150E4}"/>
              </a:ext>
            </a:extLst>
          </p:cNvPr>
          <p:cNvSpPr>
            <a:spLocks noGrp="1"/>
          </p:cNvSpPr>
          <p:nvPr>
            <p:ph sz="quarter" idx="10"/>
          </p:nvPr>
        </p:nvSpPr>
        <p:spPr/>
        <p:txBody>
          <a:bodyPr/>
          <a:lstStyle/>
          <a:p>
            <a:endParaRPr lang="es-EC" dirty="0"/>
          </a:p>
        </p:txBody>
      </p:sp>
      <p:sp>
        <p:nvSpPr>
          <p:cNvPr id="8" name="Marcador de texto 7">
            <a:extLst>
              <a:ext uri="{FF2B5EF4-FFF2-40B4-BE49-F238E27FC236}">
                <a16:creationId xmlns:a16="http://schemas.microsoft.com/office/drawing/2014/main" xmlns="" id="{D7B5556C-57A2-4FC7-A0CD-8E30C2568A2A}"/>
              </a:ext>
            </a:extLst>
          </p:cNvPr>
          <p:cNvSpPr>
            <a:spLocks noGrp="1"/>
          </p:cNvSpPr>
          <p:nvPr>
            <p:ph type="body" sz="quarter" idx="11"/>
          </p:nvPr>
        </p:nvSpPr>
        <p:spPr/>
        <p:txBody>
          <a:bodyPr/>
          <a:lstStyle/>
          <a:p>
            <a:endParaRPr lang="es-EC" dirty="0"/>
          </a:p>
        </p:txBody>
      </p:sp>
      <p:sp>
        <p:nvSpPr>
          <p:cNvPr id="9" name="Marcador de texto 8">
            <a:extLst>
              <a:ext uri="{FF2B5EF4-FFF2-40B4-BE49-F238E27FC236}">
                <a16:creationId xmlns:a16="http://schemas.microsoft.com/office/drawing/2014/main" xmlns="" id="{409C2823-7EEB-4DDB-9034-0D9AB8630429}"/>
              </a:ext>
            </a:extLst>
          </p:cNvPr>
          <p:cNvSpPr>
            <a:spLocks noGrp="1"/>
          </p:cNvSpPr>
          <p:nvPr>
            <p:ph type="body" sz="quarter" idx="12"/>
          </p:nvPr>
        </p:nvSpPr>
        <p:spPr/>
        <p:txBody>
          <a:bodyPr/>
          <a:lstStyle/>
          <a:p>
            <a:endParaRPr lang="es-EC" dirty="0"/>
          </a:p>
        </p:txBody>
      </p:sp>
    </p:spTree>
    <p:extLst>
      <p:ext uri="{BB962C8B-B14F-4D97-AF65-F5344CB8AC3E}">
        <p14:creationId xmlns:p14="http://schemas.microsoft.com/office/powerpoint/2010/main" val="586447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p:cNvSpPr>
            <a:spLocks noGrp="1"/>
          </p:cNvSpPr>
          <p:nvPr>
            <p:ph type="body" sz="quarter" idx="13"/>
          </p:nvPr>
        </p:nvSpPr>
        <p:spPr/>
        <p:txBody>
          <a:bodyPr/>
          <a:lstStyle/>
          <a:p>
            <a:endParaRPr lang="en-US"/>
          </a:p>
        </p:txBody>
      </p:sp>
      <p:sp>
        <p:nvSpPr>
          <p:cNvPr id="3" name="Marcador de texto 2"/>
          <p:cNvSpPr>
            <a:spLocks noGrp="1"/>
          </p:cNvSpPr>
          <p:nvPr>
            <p:ph type="body" sz="quarter" idx="14"/>
          </p:nvPr>
        </p:nvSpPr>
        <p:spPr/>
        <p:txBody>
          <a:bodyPr/>
          <a:lstStyle/>
          <a:p>
            <a:endParaRPr lang="en-US"/>
          </a:p>
        </p:txBody>
      </p:sp>
      <p:graphicFrame>
        <p:nvGraphicFramePr>
          <p:cNvPr id="5" name="Tabla 4"/>
          <p:cNvGraphicFramePr>
            <a:graphicFrameLocks noGrp="1"/>
          </p:cNvGraphicFramePr>
          <p:nvPr>
            <p:extLst>
              <p:ext uri="{D42A27DB-BD31-4B8C-83A1-F6EECF244321}">
                <p14:modId xmlns:p14="http://schemas.microsoft.com/office/powerpoint/2010/main" val="3332421171"/>
              </p:ext>
            </p:extLst>
          </p:nvPr>
        </p:nvGraphicFramePr>
        <p:xfrm>
          <a:off x="849334" y="1105470"/>
          <a:ext cx="10648982" cy="4753062"/>
        </p:xfrm>
        <a:graphic>
          <a:graphicData uri="http://schemas.openxmlformats.org/drawingml/2006/table">
            <a:tbl>
              <a:tblPr/>
              <a:tblGrid>
                <a:gridCol w="402295">
                  <a:extLst>
                    <a:ext uri="{9D8B030D-6E8A-4147-A177-3AD203B41FA5}">
                      <a16:colId xmlns:a16="http://schemas.microsoft.com/office/drawing/2014/main" xmlns="" val="604154061"/>
                    </a:ext>
                  </a:extLst>
                </a:gridCol>
                <a:gridCol w="715191">
                  <a:extLst>
                    <a:ext uri="{9D8B030D-6E8A-4147-A177-3AD203B41FA5}">
                      <a16:colId xmlns:a16="http://schemas.microsoft.com/office/drawing/2014/main" xmlns="" val="2911481155"/>
                    </a:ext>
                  </a:extLst>
                </a:gridCol>
                <a:gridCol w="368113">
                  <a:extLst>
                    <a:ext uri="{9D8B030D-6E8A-4147-A177-3AD203B41FA5}">
                      <a16:colId xmlns:a16="http://schemas.microsoft.com/office/drawing/2014/main" xmlns="" val="4240334858"/>
                    </a:ext>
                  </a:extLst>
                </a:gridCol>
                <a:gridCol w="1285766">
                  <a:extLst>
                    <a:ext uri="{9D8B030D-6E8A-4147-A177-3AD203B41FA5}">
                      <a16:colId xmlns:a16="http://schemas.microsoft.com/office/drawing/2014/main" xmlns="" val="2441364816"/>
                    </a:ext>
                  </a:extLst>
                </a:gridCol>
                <a:gridCol w="799331">
                  <a:extLst>
                    <a:ext uri="{9D8B030D-6E8A-4147-A177-3AD203B41FA5}">
                      <a16:colId xmlns:a16="http://schemas.microsoft.com/office/drawing/2014/main" xmlns="" val="2428988552"/>
                    </a:ext>
                  </a:extLst>
                </a:gridCol>
                <a:gridCol w="3588853">
                  <a:extLst>
                    <a:ext uri="{9D8B030D-6E8A-4147-A177-3AD203B41FA5}">
                      <a16:colId xmlns:a16="http://schemas.microsoft.com/office/drawing/2014/main" xmlns="" val="659708315"/>
                    </a:ext>
                  </a:extLst>
                </a:gridCol>
                <a:gridCol w="3489433">
                  <a:extLst>
                    <a:ext uri="{9D8B030D-6E8A-4147-A177-3AD203B41FA5}">
                      <a16:colId xmlns:a16="http://schemas.microsoft.com/office/drawing/2014/main" xmlns="" val="870254870"/>
                    </a:ext>
                  </a:extLst>
                </a:gridCol>
              </a:tblGrid>
              <a:tr h="575430">
                <a:tc gridSpan="7">
                  <a:txBody>
                    <a:bodyPr/>
                    <a:lstStyle/>
                    <a:p>
                      <a:pPr algn="ctr" rtl="0" fontAlgn="ctr"/>
                      <a:r>
                        <a:rPr lang="en-US" sz="900" b="1" i="0" u="none" strike="noStrike" dirty="0">
                          <a:solidFill>
                            <a:srgbClr val="FFFFFF"/>
                          </a:solidFill>
                          <a:effectLst/>
                          <a:latin typeface="Century Gothic" panose="020B0502020202020204" pitchFamily="34" charset="0"/>
                        </a:rPr>
                        <a:t>Precisión y Confiabilidad</a:t>
                      </a:r>
                    </a:p>
                  </a:txBody>
                  <a:tcPr marL="7793" marR="7793" marT="7793" marB="0" anchor="ctr">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70AD47"/>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4206460811"/>
                  </a:ext>
                </a:extLst>
              </a:tr>
              <a:tr h="575430">
                <a:tc>
                  <a:txBody>
                    <a:bodyPr/>
                    <a:lstStyle/>
                    <a:p>
                      <a:pPr algn="ctr" rtl="0" fontAlgn="ctr"/>
                      <a:r>
                        <a:rPr lang="en-US" sz="1050" b="1" i="0" u="none" strike="noStrike" dirty="0">
                          <a:solidFill>
                            <a:srgbClr val="000000"/>
                          </a:solidFill>
                          <a:effectLst/>
                          <a:latin typeface="Century Gothic" panose="020B0502020202020204" pitchFamily="34" charset="0"/>
                        </a:rPr>
                        <a:t>Fase</a:t>
                      </a:r>
                    </a:p>
                  </a:txBody>
                  <a:tcPr marL="7793" marR="7793" marT="7793" marB="0" anchor="ctr">
                    <a:lnL w="12700" cap="flat" cmpd="sng" algn="ctr">
                      <a:solidFill>
                        <a:srgbClr val="76933C"/>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Responsable</a:t>
                      </a:r>
                    </a:p>
                  </a:txBody>
                  <a:tcPr marL="7793" marR="7793" marT="7793" marB="0" anchor="ctr">
                    <a:lnL w="12700" cap="flat" cmpd="sng" algn="ctr">
                      <a:solidFill>
                        <a:srgbClr val="76933C"/>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No.</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dirty="0">
                          <a:solidFill>
                            <a:srgbClr val="000000"/>
                          </a:solidFill>
                          <a:effectLst/>
                          <a:latin typeface="Century Gothic" panose="020B0502020202020204" pitchFamily="34" charset="0"/>
                        </a:rPr>
                        <a:t>Indicador</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dirty="0">
                          <a:solidFill>
                            <a:srgbClr val="000000"/>
                          </a:solidFill>
                          <a:effectLst/>
                          <a:latin typeface="Century Gothic" panose="020B0502020202020204" pitchFamily="34" charset="0"/>
                        </a:rPr>
                        <a:t>Zonal que debe reportar</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Motivo de la alerta</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Acción emprendida</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extLst>
                  <a:ext uri="{0D108BD9-81ED-4DB2-BD59-A6C34878D82A}">
                    <a16:rowId xmlns:a16="http://schemas.microsoft.com/office/drawing/2014/main" xmlns="" val="1114582297"/>
                  </a:ext>
                </a:extLst>
              </a:tr>
              <a:tr h="2221077">
                <a:tc>
                  <a:txBody>
                    <a:bodyPr/>
                    <a:lstStyle/>
                    <a:p>
                      <a:pPr algn="ctr" rtl="0" fontAlgn="ctr"/>
                      <a:r>
                        <a:rPr lang="en-US" sz="1050" b="1" i="0" u="none" strike="noStrike">
                          <a:solidFill>
                            <a:srgbClr val="000000"/>
                          </a:solidFill>
                          <a:effectLst/>
                          <a:latin typeface="Century Gothic" panose="020B0502020202020204" pitchFamily="34" charset="0"/>
                        </a:rPr>
                        <a:t>Procesamiento</a:t>
                      </a:r>
                    </a:p>
                  </a:txBody>
                  <a:tcPr marL="7793" marR="7793" marT="7793" marB="0" vert="vert270" anchor="ctr">
                    <a:lnL w="12700" cap="flat" cmpd="sng" algn="ctr">
                      <a:solidFill>
                        <a:srgbClr val="76933C"/>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ctr" rtl="0" fontAlgn="ctr"/>
                      <a:r>
                        <a:rPr lang="en-US" sz="900" b="0" i="0" u="none" strike="noStrike" dirty="0">
                          <a:solidFill>
                            <a:srgbClr val="000000"/>
                          </a:solidFill>
                          <a:effectLst/>
                          <a:latin typeface="Century Gothic" panose="020B0502020202020204" pitchFamily="34" charset="0"/>
                        </a:rPr>
                        <a:t>DECON</a:t>
                      </a:r>
                    </a:p>
                  </a:txBody>
                  <a:tcPr marL="7793" marR="7793" marT="7793" marB="0" vert="vert27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ctr" rtl="0" fontAlgn="ctr"/>
                      <a:r>
                        <a:rPr lang="en-US" sz="900" b="0" i="0" u="none" strike="noStrike">
                          <a:solidFill>
                            <a:srgbClr val="000000"/>
                          </a:solidFill>
                          <a:effectLst/>
                          <a:latin typeface="Century Gothic" panose="020B0502020202020204" pitchFamily="34" charset="0"/>
                        </a:rPr>
                        <a:t>43</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s-MX" sz="900" b="0" i="0" u="none" strike="noStrike" dirty="0">
                          <a:solidFill>
                            <a:srgbClr val="000000"/>
                          </a:solidFill>
                          <a:effectLst/>
                          <a:latin typeface="Century Gothic" panose="020B0502020202020204" pitchFamily="34" charset="0"/>
                        </a:rPr>
                        <a:t>Porcentaje de ejecución de crítica (EJECUTAS/PLANIFICADAS)</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l" rtl="0" fontAlgn="ctr"/>
                      <a:r>
                        <a:rPr lang="es-MX" sz="900" b="0" i="0" u="none" strike="noStrike" dirty="0" smtClean="0">
                          <a:solidFill>
                            <a:srgbClr val="000000"/>
                          </a:solidFill>
                          <a:effectLst/>
                          <a:latin typeface="Century Gothic" panose="020B0502020202020204" pitchFamily="34" charset="0"/>
                        </a:rPr>
                        <a:t>CENTRO/ LITORAL/</a:t>
                      </a:r>
                    </a:p>
                    <a:p>
                      <a:pPr algn="l" rtl="0" fontAlgn="ctr"/>
                      <a:r>
                        <a:rPr lang="es-MX" sz="900" b="0" i="0" u="none" strike="noStrike" dirty="0" smtClean="0">
                          <a:solidFill>
                            <a:srgbClr val="000000"/>
                          </a:solidFill>
                          <a:effectLst/>
                          <a:latin typeface="Century Gothic" panose="020B0502020202020204" pitchFamily="34" charset="0"/>
                        </a:rPr>
                        <a:t>AC. CAMPO </a:t>
                      </a:r>
                      <a:endParaRPr lang="es-MX" sz="900" b="0" i="0" u="none" strike="noStrike" dirty="0">
                        <a:solidFill>
                          <a:srgbClr val="000000"/>
                        </a:solidFill>
                        <a:effectLst/>
                        <a:latin typeface="Century Gothic" panose="020B0502020202020204" pitchFamily="34" charset="0"/>
                      </a:endParaRP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s-MX" sz="900" b="0" i="0" u="none" strike="noStrike" dirty="0" smtClean="0">
                          <a:solidFill>
                            <a:srgbClr val="000000"/>
                          </a:solidFill>
                          <a:effectLst/>
                          <a:latin typeface="Century Gothic" panose="020B0502020202020204" pitchFamily="34" charset="0"/>
                        </a:rPr>
                        <a:t>En la zonal Centro: encuestas</a:t>
                      </a:r>
                      <a:r>
                        <a:rPr lang="es-MX" sz="900" b="0" i="0" u="none" strike="noStrike" baseline="0" dirty="0" smtClean="0">
                          <a:solidFill>
                            <a:srgbClr val="000000"/>
                          </a:solidFill>
                          <a:effectLst/>
                          <a:latin typeface="Century Gothic" panose="020B0502020202020204" pitchFamily="34" charset="0"/>
                        </a:rPr>
                        <a:t> en campo tienen información pendiente( en proceso y capítulos incompletos)</a:t>
                      </a:r>
                      <a:r>
                        <a:rPr lang="es-MX" sz="900" b="0" i="0" u="none" strike="noStrike" dirty="0" smtClean="0">
                          <a:solidFill>
                            <a:srgbClr val="000000"/>
                          </a:solidFill>
                          <a:effectLst/>
                          <a:latin typeface="Century Gothic" panose="020B0502020202020204" pitchFamily="34" charset="0"/>
                        </a:rPr>
                        <a:t>.</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900" b="0" i="0" u="none" strike="noStrike" dirty="0" smtClean="0">
                          <a:solidFill>
                            <a:srgbClr val="000000"/>
                          </a:solidFill>
                          <a:effectLst/>
                          <a:latin typeface="Century Gothic" panose="020B0502020202020204" pitchFamily="34" charset="0"/>
                        </a:rPr>
                        <a:t>En la zonal Litoral: formularios criticados</a:t>
                      </a:r>
                      <a:r>
                        <a:rPr lang="es-MX" sz="900" b="0" i="0" u="none" strike="noStrike" baseline="0" dirty="0" smtClean="0">
                          <a:solidFill>
                            <a:srgbClr val="000000"/>
                          </a:solidFill>
                          <a:effectLst/>
                          <a:latin typeface="Century Gothic" panose="020B0502020202020204" pitchFamily="34" charset="0"/>
                        </a:rPr>
                        <a:t> </a:t>
                      </a:r>
                      <a:r>
                        <a:rPr lang="es-MX" sz="900" b="0" i="0" u="none" strike="noStrike" dirty="0" smtClean="0">
                          <a:solidFill>
                            <a:srgbClr val="000000"/>
                          </a:solidFill>
                          <a:effectLst/>
                          <a:latin typeface="Century Gothic" panose="020B0502020202020204" pitchFamily="34" charset="0"/>
                        </a:rPr>
                        <a:t>ejecutados es menor a lo planificado.</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900" b="0" i="0" u="none" strike="noStrike" dirty="0" smtClean="0">
                          <a:solidFill>
                            <a:srgbClr val="000000"/>
                          </a:solidFill>
                          <a:effectLst/>
                          <a:latin typeface="Century Gothic" panose="020B0502020202020204" pitchFamily="34" charset="0"/>
                        </a:rPr>
                        <a:t>En la zonal AC Campo: no se contó con la puesta en producción de manera oportuna del módulo de crítica. La ejecución de una validación económico/ambiental que no se encuentra dentro de ningún cronograma; y que además, no cuenta con una revisión exhaustiva, puesto que existen validaciones que cuentan con su respectiva observación y la misma se encuentra correcta; genera un retraso en las actividades de crítica.</a:t>
                      </a:r>
                    </a:p>
                    <a:p>
                      <a:pPr algn="just" rtl="0" fontAlgn="ctr"/>
                      <a:endParaRPr lang="es-MX" sz="900" b="0" i="0" u="none" strike="noStrike" dirty="0">
                        <a:solidFill>
                          <a:srgbClr val="000000"/>
                        </a:solidFill>
                        <a:effectLst/>
                        <a:latin typeface="Century Gothic" panose="020B0502020202020204" pitchFamily="34" charset="0"/>
                      </a:endParaRPr>
                    </a:p>
                  </a:txBody>
                  <a:tcPr marL="9525" marR="9525" marT="9525" marB="0" anchor="ctr">
                    <a:lnL w="12700" cap="flat" cmpd="sng" algn="ctr">
                      <a:solidFill>
                        <a:srgbClr val="70AD47"/>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tcPr>
                </a:tc>
                <a:tc>
                  <a:txBody>
                    <a:bodyPr/>
                    <a:lstStyle/>
                    <a:p>
                      <a:pPr algn="just" rtl="0" fontAlgn="ctr"/>
                      <a:r>
                        <a:rPr lang="es-MX" sz="900" b="0" i="0" u="none" strike="noStrike" dirty="0" smtClean="0">
                          <a:solidFill>
                            <a:srgbClr val="000000"/>
                          </a:solidFill>
                          <a:effectLst/>
                          <a:latin typeface="Century Gothic" panose="020B0502020202020204" pitchFamily="34" charset="0"/>
                        </a:rPr>
                        <a:t>En la zonal Centro: Tratar de recuperar las encuestas que tienen notas aclaratorias.</a:t>
                      </a:r>
                    </a:p>
                    <a:p>
                      <a:pPr algn="just" rtl="0" fontAlgn="ctr"/>
                      <a:r>
                        <a:rPr lang="es-MX" sz="900" b="0" i="0" u="none" strike="noStrike" dirty="0" smtClean="0">
                          <a:solidFill>
                            <a:srgbClr val="000000"/>
                          </a:solidFill>
                          <a:effectLst/>
                          <a:latin typeface="Century Gothic" panose="020B0502020202020204" pitchFamily="34" charset="0"/>
                        </a:rPr>
                        <a:t>En la zonal Litoral:  se esta presentando esta novedad, ya que existen formularios que se encuentran en n/a, se están remitiendo correos a los informantes para solucionar estas novedades y cumplir con la planificación.</a:t>
                      </a:r>
                    </a:p>
                    <a:p>
                      <a:pPr algn="just" rtl="0" fontAlgn="ctr"/>
                      <a:r>
                        <a:rPr lang="es-MX" sz="900" b="0" i="0" u="none" strike="noStrike" dirty="0" smtClean="0">
                          <a:solidFill>
                            <a:srgbClr val="000000"/>
                          </a:solidFill>
                          <a:effectLst/>
                          <a:latin typeface="Century Gothic" panose="020B0502020202020204" pitchFamily="34" charset="0"/>
                        </a:rPr>
                        <a:t>En la zonal AC Campo: se realizó una re planificación de la fase crítica; adicionalmente, se realizará una asignación progresiva de responsabilidades al personal PRETT que ingresó el 1 de Septiembre del presente año, hasta alcanzar las metas programadas. Dar prioridad a las validaciones enviadas por parte de Planta Central, con el fin de cumplir con los tiempos establecidos.</a:t>
                      </a:r>
                      <a:endParaRPr lang="es-MX" sz="900" b="0" i="0" u="none" strike="noStrike" dirty="0">
                        <a:solidFill>
                          <a:srgbClr val="000000"/>
                        </a:solidFill>
                        <a:effectLst/>
                        <a:latin typeface="Century Gothic" panose="020B0502020202020204" pitchFamily="34" charset="0"/>
                      </a:endParaRPr>
                    </a:p>
                  </a:txBody>
                  <a:tcPr marL="9525" marR="9525" marT="9525" marB="0" anchor="ctr">
                    <a:lnL w="12700" cap="flat" cmpd="sng" algn="ctr">
                      <a:solidFill>
                        <a:srgbClr val="76933C"/>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tcPr>
                </a:tc>
                <a:extLst>
                  <a:ext uri="{0D108BD9-81ED-4DB2-BD59-A6C34878D82A}">
                    <a16:rowId xmlns:a16="http://schemas.microsoft.com/office/drawing/2014/main" xmlns="" val="3893497253"/>
                  </a:ext>
                </a:extLst>
              </a:tr>
              <a:tr h="1005588">
                <a:tc>
                  <a:txBody>
                    <a:bodyPr/>
                    <a:lstStyle/>
                    <a:p>
                      <a:pPr algn="ctr" rtl="0" fontAlgn="ctr"/>
                      <a:r>
                        <a:rPr lang="en-US" sz="1050" b="1" i="0" u="none" strike="noStrike">
                          <a:solidFill>
                            <a:srgbClr val="000000"/>
                          </a:solidFill>
                          <a:effectLst/>
                          <a:latin typeface="Century Gothic" panose="020B0502020202020204" pitchFamily="34" charset="0"/>
                        </a:rPr>
                        <a:t>Procesamiento</a:t>
                      </a:r>
                    </a:p>
                  </a:txBody>
                  <a:tcPr marL="7793" marR="7793" marT="7793" marB="0" vert="vert270" anchor="ctr">
                    <a:lnL w="12700" cap="flat" cmpd="sng" algn="ctr">
                      <a:solidFill>
                        <a:srgbClr val="76933C"/>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ctr" rtl="0" fontAlgn="ctr"/>
                      <a:r>
                        <a:rPr lang="en-US" sz="900" b="0" i="0" u="none" strike="noStrike" dirty="0">
                          <a:solidFill>
                            <a:srgbClr val="000000"/>
                          </a:solidFill>
                          <a:effectLst/>
                          <a:latin typeface="Century Gothic" panose="020B0502020202020204" pitchFamily="34" charset="0"/>
                        </a:rPr>
                        <a:t>DECON</a:t>
                      </a:r>
                    </a:p>
                  </a:txBody>
                  <a:tcPr marL="7793" marR="7793" marT="7793" marB="0" vert="vert27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ctr" rtl="0" fontAlgn="ctr"/>
                      <a:r>
                        <a:rPr lang="en-US" sz="900" b="0" i="0" u="none" strike="noStrike">
                          <a:solidFill>
                            <a:srgbClr val="000000"/>
                          </a:solidFill>
                          <a:effectLst/>
                          <a:latin typeface="Century Gothic" panose="020B0502020202020204" pitchFamily="34" charset="0"/>
                        </a:rPr>
                        <a:t>45</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n-US" sz="900" b="0" i="0" u="none" strike="noStrike">
                          <a:solidFill>
                            <a:srgbClr val="000000"/>
                          </a:solidFill>
                          <a:effectLst/>
                          <a:latin typeface="Century Gothic" panose="020B0502020202020204" pitchFamily="34" charset="0"/>
                        </a:rPr>
                        <a:t>Porcentaje de encuestas efectivas criticadas  planificadas  (EFECTIVAS/PLANIFICADAS)</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l" rtl="0" fontAlgn="ctr"/>
                      <a:r>
                        <a:rPr lang="es-MX" sz="900" b="0" i="0" u="none" strike="noStrike" dirty="0" smtClean="0">
                          <a:solidFill>
                            <a:srgbClr val="000000"/>
                          </a:solidFill>
                          <a:effectLst/>
                          <a:latin typeface="Century Gothic" panose="020B0502020202020204" pitchFamily="34" charset="0"/>
                        </a:rPr>
                        <a:t>CENTRO/ LITORAL/</a:t>
                      </a:r>
                    </a:p>
                    <a:p>
                      <a:pPr algn="l" rtl="0" fontAlgn="ctr"/>
                      <a:r>
                        <a:rPr lang="es-MX" sz="900" b="0" i="0" u="none" strike="noStrike" dirty="0" smtClean="0">
                          <a:solidFill>
                            <a:srgbClr val="000000"/>
                          </a:solidFill>
                          <a:effectLst/>
                          <a:latin typeface="Century Gothic" panose="020B0502020202020204" pitchFamily="34" charset="0"/>
                        </a:rPr>
                        <a:t>AC. CAMPO </a:t>
                      </a:r>
                      <a:endParaRPr lang="es-MX" sz="900" b="0" i="0" u="none" strike="noStrike" dirty="0">
                        <a:solidFill>
                          <a:srgbClr val="000000"/>
                        </a:solidFill>
                        <a:effectLst/>
                        <a:latin typeface="Century Gothic" panose="020B0502020202020204" pitchFamily="34" charset="0"/>
                      </a:endParaRP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marL="0" marR="0" lvl="0" indent="0" algn="just" defTabSz="914400" rtl="0" eaLnBrk="1" fontAlgn="ctr" latinLnBrk="0" hangingPunct="1">
                        <a:lnSpc>
                          <a:spcPct val="100000"/>
                        </a:lnSpc>
                        <a:spcBef>
                          <a:spcPts val="0"/>
                        </a:spcBef>
                        <a:spcAft>
                          <a:spcPts val="0"/>
                        </a:spcAft>
                        <a:buClrTx/>
                        <a:buSzTx/>
                        <a:buFontTx/>
                        <a:buNone/>
                        <a:tabLst/>
                        <a:defRPr/>
                      </a:pPr>
                      <a:r>
                        <a:rPr lang="es-MX" sz="900" b="0" i="0" u="none" strike="noStrike" dirty="0" smtClean="0">
                          <a:solidFill>
                            <a:srgbClr val="000000"/>
                          </a:solidFill>
                          <a:effectLst/>
                          <a:latin typeface="Century Gothic" panose="020B0502020202020204" pitchFamily="34" charset="0"/>
                        </a:rPr>
                        <a:t>En la zonal Centro: no se puede planificarla efectividad.</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900" b="0" i="0" u="none" strike="noStrike" dirty="0" smtClean="0">
                          <a:solidFill>
                            <a:srgbClr val="000000"/>
                          </a:solidFill>
                          <a:effectLst/>
                          <a:latin typeface="Century Gothic" panose="020B0502020202020204" pitchFamily="34" charset="0"/>
                        </a:rPr>
                        <a:t>En la zonal Litoral: formularios criticados</a:t>
                      </a:r>
                      <a:r>
                        <a:rPr lang="es-MX" sz="900" b="0" i="0" u="none" strike="noStrike" baseline="0" dirty="0" smtClean="0">
                          <a:solidFill>
                            <a:srgbClr val="000000"/>
                          </a:solidFill>
                          <a:effectLst/>
                          <a:latin typeface="Century Gothic" panose="020B0502020202020204" pitchFamily="34" charset="0"/>
                        </a:rPr>
                        <a:t> </a:t>
                      </a:r>
                      <a:r>
                        <a:rPr lang="es-MX" sz="900" b="0" i="0" u="none" strike="noStrike" dirty="0" smtClean="0">
                          <a:solidFill>
                            <a:srgbClr val="000000"/>
                          </a:solidFill>
                          <a:effectLst/>
                          <a:latin typeface="Century Gothic" panose="020B0502020202020204" pitchFamily="34" charset="0"/>
                        </a:rPr>
                        <a:t>efectivos es menor a lo planificado.</a:t>
                      </a:r>
                    </a:p>
                    <a:p>
                      <a:pPr algn="just" rtl="0" fontAlgn="ctr"/>
                      <a:r>
                        <a:rPr lang="es-MX" sz="900" b="0" i="0" u="none" strike="noStrike" dirty="0" smtClean="0">
                          <a:solidFill>
                            <a:srgbClr val="000000"/>
                          </a:solidFill>
                          <a:effectLst/>
                          <a:latin typeface="Century Gothic" panose="020B0502020202020204" pitchFamily="34" charset="0"/>
                        </a:rPr>
                        <a:t>En la zonal AC Campo: este indicador no es controlable por el operativo de campo.   </a:t>
                      </a:r>
                    </a:p>
                  </a:txBody>
                  <a:tcPr marL="9525" marR="9525" marT="9525" marB="0" anchor="ctr">
                    <a:lnL w="12700" cap="flat" cmpd="sng" algn="ctr">
                      <a:solidFill>
                        <a:srgbClr val="76933C"/>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marL="0" marR="0" lvl="0" indent="0" algn="just" defTabSz="914400" rtl="0" eaLnBrk="1" fontAlgn="ctr" latinLnBrk="0" hangingPunct="1">
                        <a:lnSpc>
                          <a:spcPct val="100000"/>
                        </a:lnSpc>
                        <a:spcBef>
                          <a:spcPts val="0"/>
                        </a:spcBef>
                        <a:spcAft>
                          <a:spcPts val="0"/>
                        </a:spcAft>
                        <a:buClrTx/>
                        <a:buSzTx/>
                        <a:buFontTx/>
                        <a:buNone/>
                        <a:tabLst/>
                        <a:defRPr/>
                      </a:pPr>
                      <a:r>
                        <a:rPr lang="es-MX" sz="900" b="0" i="0" u="none" strike="noStrike" dirty="0" smtClean="0">
                          <a:solidFill>
                            <a:srgbClr val="000000"/>
                          </a:solidFill>
                          <a:effectLst/>
                          <a:latin typeface="Century Gothic" panose="020B0502020202020204" pitchFamily="34" charset="0"/>
                        </a:rPr>
                        <a:t>En la zonal Centro: criticar</a:t>
                      </a:r>
                      <a:r>
                        <a:rPr lang="es-MX" sz="900" b="0" i="0" u="none" strike="noStrike" baseline="0" dirty="0" smtClean="0">
                          <a:solidFill>
                            <a:srgbClr val="000000"/>
                          </a:solidFill>
                          <a:effectLst/>
                          <a:latin typeface="Century Gothic" panose="020B0502020202020204" pitchFamily="34" charset="0"/>
                        </a:rPr>
                        <a:t> la información de acuerdo a como se entregan las encuestas de campo.</a:t>
                      </a:r>
                      <a:endParaRPr lang="es-MX" sz="900" b="0" i="0" u="none" strike="noStrike" dirty="0" smtClean="0">
                        <a:solidFill>
                          <a:srgbClr val="000000"/>
                        </a:solidFill>
                        <a:effectLst/>
                        <a:latin typeface="Century Gothic" panose="020B0502020202020204" pitchFamily="34" charset="0"/>
                      </a:endParaRPr>
                    </a:p>
                    <a:p>
                      <a:pPr marL="0" marR="0" lvl="0" indent="0" algn="just" defTabSz="914400" rtl="0" eaLnBrk="1" fontAlgn="ctr" latinLnBrk="0" hangingPunct="1">
                        <a:lnSpc>
                          <a:spcPct val="100000"/>
                        </a:lnSpc>
                        <a:spcBef>
                          <a:spcPts val="0"/>
                        </a:spcBef>
                        <a:spcAft>
                          <a:spcPts val="0"/>
                        </a:spcAft>
                        <a:buClrTx/>
                        <a:buSzTx/>
                        <a:buFontTx/>
                        <a:buNone/>
                        <a:tabLst/>
                        <a:defRPr/>
                      </a:pPr>
                      <a:r>
                        <a:rPr lang="es-MX" sz="900" b="0" i="0" u="none" strike="noStrike" dirty="0" smtClean="0">
                          <a:solidFill>
                            <a:srgbClr val="000000"/>
                          </a:solidFill>
                          <a:effectLst/>
                          <a:latin typeface="Century Gothic" panose="020B0502020202020204" pitchFamily="34" charset="0"/>
                        </a:rPr>
                        <a:t>En la zonal Litoral: se esta presentando esta novedad, ya que las empresas nuevas en el directorio presentan observaciones como sector no investigado, se encuentran inactivas o incluso no se las pudieron ubicar, se remitieron las novedades de estas empresas</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900" b="0" i="0" u="none" strike="noStrike" dirty="0" smtClean="0">
                          <a:solidFill>
                            <a:srgbClr val="000000"/>
                          </a:solidFill>
                          <a:effectLst/>
                          <a:latin typeface="Century Gothic" panose="020B0502020202020204" pitchFamily="34" charset="0"/>
                        </a:rPr>
                        <a:t>En la zonal AC Campo: este indicador no es controlable por el operativo de campo, las empresas no efectivas tienen el respaldo respectivo</a:t>
                      </a:r>
                      <a:endParaRPr lang="es-MX" sz="900" b="0" i="0" u="none" strike="noStrike" dirty="0">
                        <a:solidFill>
                          <a:srgbClr val="000000"/>
                        </a:solidFill>
                        <a:effectLst/>
                        <a:latin typeface="Century Gothic" panose="020B0502020202020204" pitchFamily="34" charset="0"/>
                      </a:endParaRPr>
                    </a:p>
                  </a:txBody>
                  <a:tcPr marL="9525" marR="9525" marT="9525" marB="0" anchor="ctr">
                    <a:lnL w="12700" cap="flat" cmpd="sng" algn="ctr">
                      <a:solidFill>
                        <a:srgbClr val="76933C"/>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extLst>
                  <a:ext uri="{0D108BD9-81ED-4DB2-BD59-A6C34878D82A}">
                    <a16:rowId xmlns:a16="http://schemas.microsoft.com/office/drawing/2014/main" xmlns="" val="2565063355"/>
                  </a:ext>
                </a:extLst>
              </a:tr>
            </a:tbl>
          </a:graphicData>
        </a:graphic>
      </p:graphicFrame>
    </p:spTree>
    <p:extLst>
      <p:ext uri="{BB962C8B-B14F-4D97-AF65-F5344CB8AC3E}">
        <p14:creationId xmlns:p14="http://schemas.microsoft.com/office/powerpoint/2010/main" val="11852905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1" y="4012119"/>
            <a:ext cx="6353174" cy="1063557"/>
          </a:xfrm>
        </p:spPr>
        <p:txBody>
          <a:bodyPr>
            <a:noAutofit/>
          </a:bodyPr>
          <a:lstStyle/>
          <a:p>
            <a:r>
              <a:rPr lang="es-ES_tradnl" sz="3600" dirty="0" smtClean="0"/>
              <a:t>Problemas detectados</a:t>
            </a:r>
            <a:endParaRPr lang="es-ES_tradnl" sz="3600" dirty="0"/>
          </a:p>
        </p:txBody>
      </p:sp>
      <p:sp>
        <p:nvSpPr>
          <p:cNvPr id="3" name="Marcador de contenido 2"/>
          <p:cNvSpPr>
            <a:spLocks noGrp="1"/>
          </p:cNvSpPr>
          <p:nvPr>
            <p:ph sz="quarter" idx="10"/>
          </p:nvPr>
        </p:nvSpPr>
        <p:spPr/>
        <p:txBody>
          <a:bodyPr/>
          <a:lstStyle/>
          <a:p>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C" dirty="0"/>
              <a:t>ENESEM- 2019</a:t>
            </a:r>
          </a:p>
        </p:txBody>
      </p:sp>
    </p:spTree>
    <p:extLst>
      <p:ext uri="{BB962C8B-B14F-4D97-AF65-F5344CB8AC3E}">
        <p14:creationId xmlns:p14="http://schemas.microsoft.com/office/powerpoint/2010/main" val="272680905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a:p>
        </p:txBody>
      </p:sp>
      <p:sp>
        <p:nvSpPr>
          <p:cNvPr id="6" name="1 Título"/>
          <p:cNvSpPr txBox="1">
            <a:spLocks/>
          </p:cNvSpPr>
          <p:nvPr/>
        </p:nvSpPr>
        <p:spPr>
          <a:xfrm>
            <a:off x="423695" y="519738"/>
            <a:ext cx="8570266" cy="4141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3200" b="1" dirty="0">
                <a:solidFill>
                  <a:srgbClr val="2D4B88"/>
                </a:solidFill>
              </a:rPr>
              <a:t>Problemas detectados</a:t>
            </a:r>
          </a:p>
        </p:txBody>
      </p:sp>
      <p:graphicFrame>
        <p:nvGraphicFramePr>
          <p:cNvPr id="4" name="Objeto 3"/>
          <p:cNvGraphicFramePr>
            <a:graphicFrameLocks noChangeAspect="1"/>
          </p:cNvGraphicFramePr>
          <p:nvPr>
            <p:extLst>
              <p:ext uri="{D42A27DB-BD31-4B8C-83A1-F6EECF244321}">
                <p14:modId xmlns:p14="http://schemas.microsoft.com/office/powerpoint/2010/main" val="3679807403"/>
              </p:ext>
            </p:extLst>
          </p:nvPr>
        </p:nvGraphicFramePr>
        <p:xfrm>
          <a:off x="1358900" y="1087438"/>
          <a:ext cx="9329738" cy="5414962"/>
        </p:xfrm>
        <a:graphic>
          <a:graphicData uri="http://schemas.openxmlformats.org/presentationml/2006/ole">
            <mc:AlternateContent xmlns:mc="http://schemas.openxmlformats.org/markup-compatibility/2006">
              <mc:Choice xmlns:v="urn:schemas-microsoft-com:vml" Requires="v">
                <p:oleObj spid="_x0000_s177189" name="Hoja de cálculo" r:id="rId3" imgW="11544300" imgH="7467676" progId="Excel.Sheet.12">
                  <p:link updateAutomatic="1"/>
                </p:oleObj>
              </mc:Choice>
              <mc:Fallback>
                <p:oleObj name="Hoja de cálculo" r:id="rId3" imgW="11544300" imgH="7467676" progId="Excel.Sheet.12">
                  <p:link updateAutomatic="1"/>
                  <p:pic>
                    <p:nvPicPr>
                      <p:cNvPr id="0" name=""/>
                      <p:cNvPicPr/>
                      <p:nvPr/>
                    </p:nvPicPr>
                    <p:blipFill>
                      <a:blip r:embed="rId4"/>
                      <a:stretch>
                        <a:fillRect/>
                      </a:stretch>
                    </p:blipFill>
                    <p:spPr>
                      <a:xfrm>
                        <a:off x="1358900" y="1087438"/>
                        <a:ext cx="9329738" cy="5414962"/>
                      </a:xfrm>
                      <a:prstGeom prst="rect">
                        <a:avLst/>
                      </a:prstGeom>
                    </p:spPr>
                  </p:pic>
                </p:oleObj>
              </mc:Fallback>
            </mc:AlternateContent>
          </a:graphicData>
        </a:graphic>
      </p:graphicFrame>
    </p:spTree>
    <p:extLst>
      <p:ext uri="{BB962C8B-B14F-4D97-AF65-F5344CB8AC3E}">
        <p14:creationId xmlns:p14="http://schemas.microsoft.com/office/powerpoint/2010/main" val="314722305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a:p>
        </p:txBody>
      </p:sp>
      <p:sp>
        <p:nvSpPr>
          <p:cNvPr id="6" name="1 Título"/>
          <p:cNvSpPr txBox="1">
            <a:spLocks/>
          </p:cNvSpPr>
          <p:nvPr/>
        </p:nvSpPr>
        <p:spPr>
          <a:xfrm>
            <a:off x="423695" y="519738"/>
            <a:ext cx="8570266" cy="4141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s-EC" sz="3200" b="1" dirty="0">
              <a:solidFill>
                <a:srgbClr val="2D4B88"/>
              </a:solidFill>
            </a:endParaRPr>
          </a:p>
        </p:txBody>
      </p:sp>
      <p:graphicFrame>
        <p:nvGraphicFramePr>
          <p:cNvPr id="3" name="Objeto 2"/>
          <p:cNvGraphicFramePr>
            <a:graphicFrameLocks noChangeAspect="1"/>
          </p:cNvGraphicFramePr>
          <p:nvPr>
            <p:extLst>
              <p:ext uri="{D42A27DB-BD31-4B8C-83A1-F6EECF244321}">
                <p14:modId xmlns:p14="http://schemas.microsoft.com/office/powerpoint/2010/main" val="3588059888"/>
              </p:ext>
            </p:extLst>
          </p:nvPr>
        </p:nvGraphicFramePr>
        <p:xfrm>
          <a:off x="1443422" y="933854"/>
          <a:ext cx="9224580" cy="5396104"/>
        </p:xfrm>
        <a:graphic>
          <a:graphicData uri="http://schemas.openxmlformats.org/presentationml/2006/ole">
            <mc:AlternateContent xmlns:mc="http://schemas.openxmlformats.org/markup-compatibility/2006">
              <mc:Choice xmlns:v="urn:schemas-microsoft-com:vml" Requires="v">
                <p:oleObj spid="_x0000_s176165" name="Hoja de cálculo" r:id="rId3" imgW="11544300" imgH="7000989" progId="Excel.Sheet.12">
                  <p:link updateAutomatic="1"/>
                </p:oleObj>
              </mc:Choice>
              <mc:Fallback>
                <p:oleObj name="Hoja de cálculo" r:id="rId3" imgW="11544300" imgH="7000989" progId="Excel.Sheet.12">
                  <p:link updateAutomatic="1"/>
                  <p:pic>
                    <p:nvPicPr>
                      <p:cNvPr id="0" name=""/>
                      <p:cNvPicPr/>
                      <p:nvPr/>
                    </p:nvPicPr>
                    <p:blipFill>
                      <a:blip r:embed="rId4"/>
                      <a:stretch>
                        <a:fillRect/>
                      </a:stretch>
                    </p:blipFill>
                    <p:spPr>
                      <a:xfrm>
                        <a:off x="1443422" y="933854"/>
                        <a:ext cx="9224580" cy="5396104"/>
                      </a:xfrm>
                      <a:prstGeom prst="rect">
                        <a:avLst/>
                      </a:prstGeom>
                    </p:spPr>
                  </p:pic>
                </p:oleObj>
              </mc:Fallback>
            </mc:AlternateContent>
          </a:graphicData>
        </a:graphic>
      </p:graphicFrame>
    </p:spTree>
    <p:extLst>
      <p:ext uri="{BB962C8B-B14F-4D97-AF65-F5344CB8AC3E}">
        <p14:creationId xmlns:p14="http://schemas.microsoft.com/office/powerpoint/2010/main" val="306570464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p:cNvSpPr>
            <a:spLocks noGrp="1"/>
          </p:cNvSpPr>
          <p:nvPr>
            <p:ph type="body" sz="quarter" idx="13"/>
          </p:nvPr>
        </p:nvSpPr>
        <p:spPr/>
        <p:txBody>
          <a:bodyPr/>
          <a:lstStyle/>
          <a:p>
            <a:endParaRPr lang="en-US"/>
          </a:p>
        </p:txBody>
      </p:sp>
      <p:sp>
        <p:nvSpPr>
          <p:cNvPr id="3" name="Marcador de texto 2"/>
          <p:cNvSpPr>
            <a:spLocks noGrp="1"/>
          </p:cNvSpPr>
          <p:nvPr>
            <p:ph type="body" sz="quarter" idx="14"/>
          </p:nvPr>
        </p:nvSpPr>
        <p:spPr/>
        <p:txBody>
          <a:bodyPr/>
          <a:lstStyle/>
          <a:p>
            <a:endParaRPr lang="en-US"/>
          </a:p>
        </p:txBody>
      </p:sp>
      <p:graphicFrame>
        <p:nvGraphicFramePr>
          <p:cNvPr id="4" name="Objeto 3"/>
          <p:cNvGraphicFramePr>
            <a:graphicFrameLocks noChangeAspect="1"/>
          </p:cNvGraphicFramePr>
          <p:nvPr>
            <p:extLst>
              <p:ext uri="{D42A27DB-BD31-4B8C-83A1-F6EECF244321}">
                <p14:modId xmlns:p14="http://schemas.microsoft.com/office/powerpoint/2010/main" val="4091233221"/>
              </p:ext>
            </p:extLst>
          </p:nvPr>
        </p:nvGraphicFramePr>
        <p:xfrm>
          <a:off x="1406416" y="1986018"/>
          <a:ext cx="9703019" cy="1769280"/>
        </p:xfrm>
        <a:graphic>
          <a:graphicData uri="http://schemas.openxmlformats.org/presentationml/2006/ole">
            <mc:AlternateContent xmlns:mc="http://schemas.openxmlformats.org/markup-compatibility/2006">
              <mc:Choice xmlns:v="urn:schemas-microsoft-com:vml" Requires="v">
                <p:oleObj spid="_x0000_s178212" name="Hoja de cálculo" r:id="rId3" imgW="11544300" imgH="2105063" progId="Excel.Sheet.12">
                  <p:link updateAutomatic="1"/>
                </p:oleObj>
              </mc:Choice>
              <mc:Fallback>
                <p:oleObj name="Hoja de cálculo" r:id="rId3" imgW="11544300" imgH="2105063" progId="Excel.Sheet.12">
                  <p:link updateAutomatic="1"/>
                  <p:pic>
                    <p:nvPicPr>
                      <p:cNvPr id="0" name=""/>
                      <p:cNvPicPr/>
                      <p:nvPr/>
                    </p:nvPicPr>
                    <p:blipFill>
                      <a:blip r:embed="rId4"/>
                      <a:stretch>
                        <a:fillRect/>
                      </a:stretch>
                    </p:blipFill>
                    <p:spPr>
                      <a:xfrm>
                        <a:off x="1406416" y="1986018"/>
                        <a:ext cx="9703019" cy="1769280"/>
                      </a:xfrm>
                      <a:prstGeom prst="rect">
                        <a:avLst/>
                      </a:prstGeom>
                    </p:spPr>
                  </p:pic>
                </p:oleObj>
              </mc:Fallback>
            </mc:AlternateContent>
          </a:graphicData>
        </a:graphic>
      </p:graphicFrame>
    </p:spTree>
    <p:extLst>
      <p:ext uri="{BB962C8B-B14F-4D97-AF65-F5344CB8AC3E}">
        <p14:creationId xmlns:p14="http://schemas.microsoft.com/office/powerpoint/2010/main" val="22991047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_tradnl" dirty="0"/>
              <a:t>APLICATIVO WEB</a:t>
            </a:r>
            <a:br>
              <a:rPr lang="es-ES_tradnl" dirty="0"/>
            </a:br>
            <a:r>
              <a:rPr lang="es-ES_tradnl" sz="1000" dirty="0"/>
              <a:t> </a:t>
            </a:r>
            <a:r>
              <a:rPr lang="es-ES_tradnl" dirty="0"/>
              <a:t/>
            </a:r>
            <a:br>
              <a:rPr lang="es-ES_tradnl" dirty="0"/>
            </a:br>
            <a:r>
              <a:rPr lang="es-ES_tradnl" sz="2400" dirty="0" smtClean="0"/>
              <a:t>Corte 04 de diciembre</a:t>
            </a:r>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S_tradnl" dirty="0"/>
              <a:t>ENESEM 2019</a:t>
            </a:r>
          </a:p>
        </p:txBody>
      </p:sp>
    </p:spTree>
    <p:extLst>
      <p:ext uri="{BB962C8B-B14F-4D97-AF65-F5344CB8AC3E}">
        <p14:creationId xmlns:p14="http://schemas.microsoft.com/office/powerpoint/2010/main" val="321102897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Funcionamiento Aplicativo web </a:t>
            </a:r>
          </a:p>
        </p:txBody>
      </p:sp>
      <p:sp>
        <p:nvSpPr>
          <p:cNvPr id="4" name="3 Marcador de texto"/>
          <p:cNvSpPr>
            <a:spLocks noGrp="1"/>
          </p:cNvSpPr>
          <p:nvPr>
            <p:ph type="body" sz="quarter" idx="10"/>
          </p:nvPr>
        </p:nvSpPr>
        <p:spPr/>
        <p:txBody>
          <a:bodyPr/>
          <a:lstStyle/>
          <a:p>
            <a:endParaRPr lang="es-EC"/>
          </a:p>
        </p:txBody>
      </p:sp>
      <p:sp>
        <p:nvSpPr>
          <p:cNvPr id="5" name="4 Marcador de texto"/>
          <p:cNvSpPr>
            <a:spLocks noGrp="1"/>
          </p:cNvSpPr>
          <p:nvPr>
            <p:ph type="body" sz="quarter" idx="11"/>
          </p:nvPr>
        </p:nvSpPr>
        <p:spPr/>
        <p:txBody>
          <a:bodyPr/>
          <a:lstStyle/>
          <a:p>
            <a:endParaRPr lang="es-EC"/>
          </a:p>
        </p:txBody>
      </p:sp>
      <p:sp>
        <p:nvSpPr>
          <p:cNvPr id="6" name="5 Marcador de contenido"/>
          <p:cNvSpPr>
            <a:spLocks noGrp="1"/>
          </p:cNvSpPr>
          <p:nvPr>
            <p:ph sz="quarter" idx="12"/>
          </p:nvPr>
        </p:nvSpPr>
        <p:spPr>
          <a:xfrm>
            <a:off x="435125" y="959794"/>
            <a:ext cx="5234155" cy="288305"/>
          </a:xfrm>
        </p:spPr>
        <p:txBody>
          <a:bodyPr>
            <a:normAutofit fontScale="85000" lnSpcReduction="20000"/>
          </a:bodyPr>
          <a:lstStyle/>
          <a:p>
            <a:pPr>
              <a:spcBef>
                <a:spcPct val="0"/>
              </a:spcBef>
            </a:pPr>
            <a:r>
              <a:rPr lang="es-EC" sz="2000" b="1" dirty="0"/>
              <a:t>Comparativo histórico</a:t>
            </a:r>
          </a:p>
        </p:txBody>
      </p:sp>
      <p:sp>
        <p:nvSpPr>
          <p:cNvPr id="8" name="7 CuadroTexto"/>
          <p:cNvSpPr txBox="1"/>
          <p:nvPr/>
        </p:nvSpPr>
        <p:spPr>
          <a:xfrm>
            <a:off x="658568" y="5669073"/>
            <a:ext cx="10389085" cy="461665"/>
          </a:xfrm>
          <a:prstGeom prst="rect">
            <a:avLst/>
          </a:prstGeom>
          <a:noFill/>
        </p:spPr>
        <p:txBody>
          <a:bodyPr wrap="square" rtlCol="0">
            <a:spAutoFit/>
          </a:bodyPr>
          <a:lstStyle/>
          <a:p>
            <a:r>
              <a:rPr lang="es-EC" sz="1200" b="1" dirty="0"/>
              <a:t>Nota:</a:t>
            </a:r>
            <a:r>
              <a:rPr lang="es-EC" sz="1200" dirty="0"/>
              <a:t> Al hablar de errores, se refiere a problemas especialmente textuales en mensajes de validación o fallas de programación en las cuales saltan validaciones que no deben.</a:t>
            </a:r>
          </a:p>
        </p:txBody>
      </p:sp>
      <p:sp>
        <p:nvSpPr>
          <p:cNvPr id="13" name="12 CuadroTexto"/>
          <p:cNvSpPr txBox="1"/>
          <p:nvPr/>
        </p:nvSpPr>
        <p:spPr>
          <a:xfrm>
            <a:off x="327099" y="6210541"/>
            <a:ext cx="6153711" cy="538609"/>
          </a:xfrm>
          <a:prstGeom prst="rect">
            <a:avLst/>
          </a:prstGeom>
          <a:noFill/>
        </p:spPr>
        <p:txBody>
          <a:bodyPr wrap="square" rtlCol="0">
            <a:spAutoFit/>
          </a:bodyPr>
          <a:lstStyle/>
          <a:p>
            <a:r>
              <a:rPr lang="es-EC" b="1" dirty="0"/>
              <a:t>*</a:t>
            </a:r>
            <a:r>
              <a:rPr lang="es-EC" sz="1200" dirty="0"/>
              <a:t> </a:t>
            </a:r>
            <a:r>
              <a:rPr lang="es-EC" sz="1100" i="1" dirty="0"/>
              <a:t>La información presentada en los gráficos corresponde a errores acumulados tanto del link de crítica como del informante.</a:t>
            </a:r>
          </a:p>
        </p:txBody>
      </p:sp>
      <p:pic>
        <p:nvPicPr>
          <p:cNvPr id="7" name="Imagen 6">
            <a:extLst>
              <a:ext uri="{FF2B5EF4-FFF2-40B4-BE49-F238E27FC236}">
                <a16:creationId xmlns:a16="http://schemas.microsoft.com/office/drawing/2014/main" xmlns="" id="{C5DEA2B8-E996-4CF2-BB59-A7561B7F8456}"/>
              </a:ext>
            </a:extLst>
          </p:cNvPr>
          <p:cNvPicPr>
            <a:picLocks noChangeAspect="1"/>
          </p:cNvPicPr>
          <p:nvPr/>
        </p:nvPicPr>
        <p:blipFill>
          <a:blip r:embed="rId2"/>
          <a:stretch>
            <a:fillRect/>
          </a:stretch>
        </p:blipFill>
        <p:spPr>
          <a:xfrm>
            <a:off x="127754" y="1695208"/>
            <a:ext cx="11936491" cy="3467584"/>
          </a:xfrm>
          <a:prstGeom prst="rect">
            <a:avLst/>
          </a:prstGeom>
        </p:spPr>
      </p:pic>
    </p:spTree>
    <p:extLst>
      <p:ext uri="{BB962C8B-B14F-4D97-AF65-F5344CB8AC3E}">
        <p14:creationId xmlns:p14="http://schemas.microsoft.com/office/powerpoint/2010/main" val="27081112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6"/>
          <p:cNvSpPr>
            <a:spLocks noChangeArrowheads="1"/>
          </p:cNvSpPr>
          <p:nvPr/>
        </p:nvSpPr>
        <p:spPr bwMode="auto">
          <a:xfrm>
            <a:off x="3561956" y="3001677"/>
            <a:ext cx="24577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es-EC" altLang="es-EC" sz="1600" dirty="0">
                <a:latin typeface="Arial" pitchFamily="34" charset="0"/>
                <a:cs typeface="Arial" pitchFamily="34" charset="0"/>
              </a:rPr>
              <a:t/>
            </a:r>
            <a:br>
              <a:rPr lang="es-EC" altLang="es-EC" sz="1600" dirty="0">
                <a:latin typeface="Arial" pitchFamily="34" charset="0"/>
                <a:cs typeface="Arial" pitchFamily="34" charset="0"/>
              </a:rPr>
            </a:br>
            <a:endParaRPr lang="es-EC" altLang="es-EC" sz="1600" dirty="0">
              <a:latin typeface="Arial" pitchFamily="34" charset="0"/>
              <a:cs typeface="Arial" pitchFamily="34" charset="0"/>
            </a:endParaRPr>
          </a:p>
        </p:txBody>
      </p:sp>
      <p:sp>
        <p:nvSpPr>
          <p:cNvPr id="5" name="4 Rectángulo"/>
          <p:cNvSpPr/>
          <p:nvPr/>
        </p:nvSpPr>
        <p:spPr>
          <a:xfrm>
            <a:off x="473853" y="569990"/>
            <a:ext cx="4700326" cy="492443"/>
          </a:xfrm>
          <a:prstGeom prst="rect">
            <a:avLst/>
          </a:prstGeom>
        </p:spPr>
        <p:txBody>
          <a:bodyPr wrap="none">
            <a:spAutoFit/>
          </a:bodyPr>
          <a:lstStyle/>
          <a:p>
            <a:r>
              <a:rPr lang="es-MX" sz="2600" b="1" dirty="0">
                <a:solidFill>
                  <a:srgbClr val="2D4B88"/>
                </a:solidFill>
                <a:ea typeface="+mj-ea"/>
                <a:cs typeface="+mj-cs"/>
              </a:rPr>
              <a:t>Aplicativo Web (INFOCAPT)</a:t>
            </a:r>
            <a:endParaRPr lang="es-EC" dirty="0"/>
          </a:p>
        </p:txBody>
      </p:sp>
      <p:graphicFrame>
        <p:nvGraphicFramePr>
          <p:cNvPr id="7" name="6 Diagrama"/>
          <p:cNvGraphicFramePr/>
          <p:nvPr>
            <p:extLst/>
          </p:nvPr>
        </p:nvGraphicFramePr>
        <p:xfrm>
          <a:off x="473853" y="1574832"/>
          <a:ext cx="11282718" cy="49447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Marcador de texto 4"/>
          <p:cNvSpPr>
            <a:spLocks noGrp="1"/>
          </p:cNvSpPr>
          <p:nvPr>
            <p:ph type="body" sz="quarter" idx="11"/>
          </p:nvPr>
        </p:nvSpPr>
        <p:spPr>
          <a:xfrm>
            <a:off x="6614809" y="6356485"/>
            <a:ext cx="4750127" cy="284984"/>
          </a:xfrm>
        </p:spPr>
        <p:txBody>
          <a:bodyPr/>
          <a:lstStyle/>
          <a:p>
            <a:r>
              <a:rPr lang="es-ES_tradnl" dirty="0"/>
              <a:t>ENESEM 2017</a:t>
            </a:r>
          </a:p>
        </p:txBody>
      </p:sp>
      <p:sp>
        <p:nvSpPr>
          <p:cNvPr id="8" name="7 Marcador de contenido"/>
          <p:cNvSpPr txBox="1">
            <a:spLocks/>
          </p:cNvSpPr>
          <p:nvPr/>
        </p:nvSpPr>
        <p:spPr>
          <a:xfrm>
            <a:off x="473853" y="1062433"/>
            <a:ext cx="8529807" cy="288305"/>
          </a:xfrm>
          <a:prstGeom prst="rect">
            <a:avLst/>
          </a:prstGeom>
        </p:spPr>
        <p:txBody>
          <a:bodyPr vert="horz" lIns="91440" tIns="45720" rIns="91440" bIns="4572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400" kern="1200">
                <a:solidFill>
                  <a:schemeClr val="tx1">
                    <a:lumMod val="50000"/>
                    <a:lumOff val="50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800" b="1" dirty="0"/>
              <a:t>Corte al 04 de Diciembre del 2020</a:t>
            </a:r>
          </a:p>
        </p:txBody>
      </p:sp>
    </p:spTree>
    <p:extLst>
      <p:ext uri="{BB962C8B-B14F-4D97-AF65-F5344CB8AC3E}">
        <p14:creationId xmlns:p14="http://schemas.microsoft.com/office/powerpoint/2010/main" val="4372773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Detalle de incidencias</a:t>
            </a:r>
          </a:p>
        </p:txBody>
      </p:sp>
      <p:sp>
        <p:nvSpPr>
          <p:cNvPr id="4" name="3 Marcador de texto"/>
          <p:cNvSpPr>
            <a:spLocks noGrp="1"/>
          </p:cNvSpPr>
          <p:nvPr>
            <p:ph type="body" sz="quarter" idx="10"/>
          </p:nvPr>
        </p:nvSpPr>
        <p:spPr/>
        <p:txBody>
          <a:bodyPr/>
          <a:lstStyle/>
          <a:p>
            <a:endParaRPr lang="es-EC"/>
          </a:p>
        </p:txBody>
      </p:sp>
      <p:sp>
        <p:nvSpPr>
          <p:cNvPr id="5" name="4 Marcador de texto"/>
          <p:cNvSpPr>
            <a:spLocks noGrp="1"/>
          </p:cNvSpPr>
          <p:nvPr>
            <p:ph type="body" sz="quarter" idx="11"/>
          </p:nvPr>
        </p:nvSpPr>
        <p:spPr/>
        <p:txBody>
          <a:bodyPr/>
          <a:lstStyle/>
          <a:p>
            <a:endParaRPr lang="es-EC" dirty="0"/>
          </a:p>
        </p:txBody>
      </p:sp>
      <p:sp>
        <p:nvSpPr>
          <p:cNvPr id="10" name="7 Marcador de contenido"/>
          <p:cNvSpPr txBox="1">
            <a:spLocks/>
          </p:cNvSpPr>
          <p:nvPr/>
        </p:nvSpPr>
        <p:spPr>
          <a:xfrm>
            <a:off x="510762" y="979787"/>
            <a:ext cx="8529807" cy="288305"/>
          </a:xfrm>
          <a:prstGeom prst="rect">
            <a:avLst/>
          </a:prstGeom>
        </p:spPr>
        <p:txBody>
          <a:bodyPr vert="horz" lIns="91440" tIns="45720" rIns="91440" bIns="4572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400" kern="1200">
                <a:solidFill>
                  <a:schemeClr val="tx1">
                    <a:lumMod val="50000"/>
                    <a:lumOff val="50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800" b="1" dirty="0"/>
              <a:t>Corte al 04 de Diciembre del 2020</a:t>
            </a:r>
          </a:p>
        </p:txBody>
      </p:sp>
      <p:sp>
        <p:nvSpPr>
          <p:cNvPr id="6" name="5 CuadroTexto"/>
          <p:cNvSpPr txBox="1"/>
          <p:nvPr/>
        </p:nvSpPr>
        <p:spPr>
          <a:xfrm>
            <a:off x="341864" y="5308014"/>
            <a:ext cx="5338929" cy="276999"/>
          </a:xfrm>
          <a:prstGeom prst="rect">
            <a:avLst/>
          </a:prstGeom>
          <a:noFill/>
        </p:spPr>
        <p:txBody>
          <a:bodyPr wrap="square" rtlCol="0">
            <a:spAutoFit/>
          </a:bodyPr>
          <a:lstStyle/>
          <a:p>
            <a:pPr algn="just"/>
            <a:r>
              <a:rPr lang="es-EC" sz="1200" dirty="0"/>
              <a:t>Hasta la semana 21 se registra un total de 31 errores acumulados.</a:t>
            </a:r>
          </a:p>
        </p:txBody>
      </p:sp>
      <p:sp>
        <p:nvSpPr>
          <p:cNvPr id="8" name="5 CuadroTexto">
            <a:extLst>
              <a:ext uri="{FF2B5EF4-FFF2-40B4-BE49-F238E27FC236}">
                <a16:creationId xmlns:a16="http://schemas.microsoft.com/office/drawing/2014/main" xmlns="" id="{D62CC97D-6348-41D8-ABD5-F89FE4616909}"/>
              </a:ext>
            </a:extLst>
          </p:cNvPr>
          <p:cNvSpPr txBox="1"/>
          <p:nvPr/>
        </p:nvSpPr>
        <p:spPr>
          <a:xfrm>
            <a:off x="6431241" y="5314640"/>
            <a:ext cx="5338929" cy="461665"/>
          </a:xfrm>
          <a:prstGeom prst="rect">
            <a:avLst/>
          </a:prstGeom>
          <a:noFill/>
        </p:spPr>
        <p:txBody>
          <a:bodyPr wrap="square" rtlCol="0">
            <a:spAutoFit/>
          </a:bodyPr>
          <a:lstStyle/>
          <a:p>
            <a:pPr algn="just"/>
            <a:r>
              <a:rPr lang="es-EC" sz="1200" dirty="0"/>
              <a:t>Hasta la semana 21 se registran 5 errores acumulados en la fase de crítica. </a:t>
            </a:r>
          </a:p>
        </p:txBody>
      </p:sp>
      <p:pic>
        <p:nvPicPr>
          <p:cNvPr id="9" name="Imagen 8">
            <a:extLst>
              <a:ext uri="{FF2B5EF4-FFF2-40B4-BE49-F238E27FC236}">
                <a16:creationId xmlns:a16="http://schemas.microsoft.com/office/drawing/2014/main" xmlns="" id="{A03DEB17-347E-4BBC-872E-5F21E0066756}"/>
              </a:ext>
            </a:extLst>
          </p:cNvPr>
          <p:cNvPicPr>
            <a:picLocks noChangeAspect="1"/>
          </p:cNvPicPr>
          <p:nvPr/>
        </p:nvPicPr>
        <p:blipFill>
          <a:blip r:embed="rId2"/>
          <a:stretch>
            <a:fillRect/>
          </a:stretch>
        </p:blipFill>
        <p:spPr>
          <a:xfrm>
            <a:off x="299228" y="1666629"/>
            <a:ext cx="11593543" cy="3524742"/>
          </a:xfrm>
          <a:prstGeom prst="rect">
            <a:avLst/>
          </a:prstGeom>
        </p:spPr>
      </p:pic>
    </p:spTree>
    <p:extLst>
      <p:ext uri="{BB962C8B-B14F-4D97-AF65-F5344CB8AC3E}">
        <p14:creationId xmlns:p14="http://schemas.microsoft.com/office/powerpoint/2010/main" val="21315591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Detalle de incidencias</a:t>
            </a:r>
          </a:p>
        </p:txBody>
      </p:sp>
      <p:sp>
        <p:nvSpPr>
          <p:cNvPr id="4" name="3 Marcador de texto"/>
          <p:cNvSpPr>
            <a:spLocks noGrp="1"/>
          </p:cNvSpPr>
          <p:nvPr>
            <p:ph type="body" sz="quarter" idx="10"/>
          </p:nvPr>
        </p:nvSpPr>
        <p:spPr/>
        <p:txBody>
          <a:bodyPr/>
          <a:lstStyle/>
          <a:p>
            <a:endParaRPr lang="es-EC"/>
          </a:p>
        </p:txBody>
      </p:sp>
      <p:sp>
        <p:nvSpPr>
          <p:cNvPr id="5" name="4 Marcador de texto"/>
          <p:cNvSpPr>
            <a:spLocks noGrp="1"/>
          </p:cNvSpPr>
          <p:nvPr>
            <p:ph type="body" sz="quarter" idx="11"/>
          </p:nvPr>
        </p:nvSpPr>
        <p:spPr/>
        <p:txBody>
          <a:bodyPr/>
          <a:lstStyle/>
          <a:p>
            <a:endParaRPr lang="es-EC"/>
          </a:p>
        </p:txBody>
      </p:sp>
      <p:sp>
        <p:nvSpPr>
          <p:cNvPr id="6" name="5 Marcador de contenido"/>
          <p:cNvSpPr>
            <a:spLocks noGrp="1"/>
          </p:cNvSpPr>
          <p:nvPr>
            <p:ph sz="quarter" idx="12"/>
          </p:nvPr>
        </p:nvSpPr>
        <p:spPr/>
        <p:txBody>
          <a:bodyPr>
            <a:normAutofit fontScale="92500" lnSpcReduction="20000"/>
          </a:bodyPr>
          <a:lstStyle/>
          <a:p>
            <a:r>
              <a:rPr lang="es-EC" sz="1800" b="1" dirty="0"/>
              <a:t>Corte al 04 de Diciembre del 2020</a:t>
            </a:r>
          </a:p>
        </p:txBody>
      </p:sp>
      <p:sp>
        <p:nvSpPr>
          <p:cNvPr id="8" name="7 CuadroTexto"/>
          <p:cNvSpPr txBox="1"/>
          <p:nvPr/>
        </p:nvSpPr>
        <p:spPr>
          <a:xfrm>
            <a:off x="1360171" y="4663440"/>
            <a:ext cx="9315450" cy="276999"/>
          </a:xfrm>
          <a:prstGeom prst="rect">
            <a:avLst/>
          </a:prstGeom>
          <a:noFill/>
        </p:spPr>
        <p:txBody>
          <a:bodyPr wrap="square" rtlCol="0">
            <a:spAutoFit/>
          </a:bodyPr>
          <a:lstStyle/>
          <a:p>
            <a:pPr marL="171450" indent="-171450" algn="just">
              <a:buFont typeface="Arial" panose="020B0604020202020204" pitchFamily="34" charset="0"/>
              <a:buChar char="•"/>
            </a:pPr>
            <a:r>
              <a:rPr lang="es-EC" sz="1200" dirty="0"/>
              <a:t>En la semana 21 no se registró incidentes.</a:t>
            </a:r>
          </a:p>
        </p:txBody>
      </p:sp>
      <p:pic>
        <p:nvPicPr>
          <p:cNvPr id="9" name="Imagen 8">
            <a:extLst>
              <a:ext uri="{FF2B5EF4-FFF2-40B4-BE49-F238E27FC236}">
                <a16:creationId xmlns:a16="http://schemas.microsoft.com/office/drawing/2014/main" xmlns="" id="{F5562662-A807-44A0-9E91-1F18FEF9A062}"/>
              </a:ext>
            </a:extLst>
          </p:cNvPr>
          <p:cNvPicPr>
            <a:picLocks noChangeAspect="1"/>
          </p:cNvPicPr>
          <p:nvPr/>
        </p:nvPicPr>
        <p:blipFill>
          <a:blip r:embed="rId2"/>
          <a:stretch>
            <a:fillRect/>
          </a:stretch>
        </p:blipFill>
        <p:spPr>
          <a:xfrm>
            <a:off x="0" y="2587464"/>
            <a:ext cx="12192000" cy="1683071"/>
          </a:xfrm>
          <a:prstGeom prst="rect">
            <a:avLst/>
          </a:prstGeom>
        </p:spPr>
      </p:pic>
    </p:spTree>
    <p:extLst>
      <p:ext uri="{BB962C8B-B14F-4D97-AF65-F5344CB8AC3E}">
        <p14:creationId xmlns:p14="http://schemas.microsoft.com/office/powerpoint/2010/main" val="1333801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dirty="0"/>
          </a:p>
        </p:txBody>
      </p:sp>
      <p:sp>
        <p:nvSpPr>
          <p:cNvPr id="3" name="2 Marcador de texto"/>
          <p:cNvSpPr>
            <a:spLocks noGrp="1"/>
          </p:cNvSpPr>
          <p:nvPr>
            <p:ph type="body" sz="quarter" idx="14"/>
          </p:nvPr>
        </p:nvSpPr>
        <p:spPr/>
        <p:txBody>
          <a:bodyPr/>
          <a:lstStyle/>
          <a:p>
            <a:endParaRPr lang="es-EC" dirty="0"/>
          </a:p>
        </p:txBody>
      </p:sp>
      <p:sp>
        <p:nvSpPr>
          <p:cNvPr id="13" name="12 Rectángulo"/>
          <p:cNvSpPr/>
          <p:nvPr/>
        </p:nvSpPr>
        <p:spPr>
          <a:xfrm>
            <a:off x="461311" y="218330"/>
            <a:ext cx="5968301" cy="523220"/>
          </a:xfrm>
          <a:prstGeom prst="rect">
            <a:avLst/>
          </a:prstGeom>
        </p:spPr>
        <p:txBody>
          <a:bodyPr wrap="none">
            <a:spAutoFit/>
          </a:bodyPr>
          <a:lstStyle/>
          <a:p>
            <a:r>
              <a:rPr lang="es-ES_tradnl" sz="2800" b="1" dirty="0">
                <a:solidFill>
                  <a:schemeClr val="accent5">
                    <a:lumMod val="75000"/>
                  </a:schemeClr>
                </a:solidFill>
              </a:rPr>
              <a:t>Indicadores de calidad Nacional</a:t>
            </a:r>
            <a:endParaRPr lang="es-EC" sz="2800" b="1" dirty="0">
              <a:solidFill>
                <a:schemeClr val="accent5">
                  <a:lumMod val="75000"/>
                </a:schemeClr>
              </a:solidFill>
            </a:endParaRPr>
          </a:p>
        </p:txBody>
      </p:sp>
      <p:sp>
        <p:nvSpPr>
          <p:cNvPr id="14" name="Rectángulo 14"/>
          <p:cNvSpPr/>
          <p:nvPr/>
        </p:nvSpPr>
        <p:spPr>
          <a:xfrm>
            <a:off x="704773" y="1284819"/>
            <a:ext cx="9718431" cy="353586"/>
          </a:xfrm>
          <a:prstGeom prst="roundRect">
            <a:avLst/>
          </a:prstGeom>
          <a:solidFill>
            <a:schemeClr val="accent4">
              <a:lumMod val="40000"/>
              <a:lumOff val="60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b="1" dirty="0"/>
              <a:t>Composición de las dimensiones de calidad por fase del Modelo de Producción Estadística </a:t>
            </a:r>
            <a:endParaRPr lang="es-ES" sz="1600" b="1" dirty="0"/>
          </a:p>
        </p:txBody>
      </p:sp>
      <p:graphicFrame>
        <p:nvGraphicFramePr>
          <p:cNvPr id="7" name="Objeto 6">
            <a:extLst>
              <a:ext uri="{FF2B5EF4-FFF2-40B4-BE49-F238E27FC236}">
                <a16:creationId xmlns:a16="http://schemas.microsoft.com/office/drawing/2014/main" xmlns="" id="{C16E1E78-3548-4044-B6EC-A202B36EB94E}"/>
              </a:ext>
            </a:extLst>
          </p:cNvPr>
          <p:cNvGraphicFramePr>
            <a:graphicFrameLocks noChangeAspect="1"/>
          </p:cNvGraphicFramePr>
          <p:nvPr>
            <p:extLst>
              <p:ext uri="{D42A27DB-BD31-4B8C-83A1-F6EECF244321}">
                <p14:modId xmlns:p14="http://schemas.microsoft.com/office/powerpoint/2010/main" val="3089617001"/>
              </p:ext>
            </p:extLst>
          </p:nvPr>
        </p:nvGraphicFramePr>
        <p:xfrm>
          <a:off x="816746" y="2404158"/>
          <a:ext cx="10151725" cy="2752078"/>
        </p:xfrm>
        <a:graphic>
          <a:graphicData uri="http://schemas.openxmlformats.org/presentationml/2006/ole">
            <mc:AlternateContent xmlns:mc="http://schemas.openxmlformats.org/markup-compatibility/2006">
              <mc:Choice xmlns:v="urn:schemas-microsoft-com:vml" Requires="v">
                <p:oleObj spid="_x0000_s139592" name="Worksheet" r:id="rId3" imgW="8717422" imgH="1821172" progId="Excel.Sheet.12">
                  <p:link updateAutomatic="1"/>
                </p:oleObj>
              </mc:Choice>
              <mc:Fallback>
                <p:oleObj name="Worksheet" r:id="rId3" imgW="8717422" imgH="1821172" progId="Excel.Sheet.12">
                  <p:link updateAutomatic="1"/>
                  <p:pic>
                    <p:nvPicPr>
                      <p:cNvPr id="4" name="Objeto 3">
                        <a:extLst>
                          <a:ext uri="{FF2B5EF4-FFF2-40B4-BE49-F238E27FC236}">
                            <a16:creationId xmlns:a16="http://schemas.microsoft.com/office/drawing/2014/main" xmlns="" id="{C16E1E78-3548-4044-B6EC-A202B36EB94E}"/>
                          </a:ext>
                        </a:extLst>
                      </p:cNvPr>
                      <p:cNvPicPr/>
                      <p:nvPr/>
                    </p:nvPicPr>
                    <p:blipFill>
                      <a:blip r:embed="rId4"/>
                      <a:stretch>
                        <a:fillRect/>
                      </a:stretch>
                    </p:blipFill>
                    <p:spPr>
                      <a:xfrm>
                        <a:off x="816746" y="2404158"/>
                        <a:ext cx="10151725" cy="2752078"/>
                      </a:xfrm>
                      <a:prstGeom prst="rect">
                        <a:avLst/>
                      </a:prstGeom>
                    </p:spPr>
                  </p:pic>
                </p:oleObj>
              </mc:Fallback>
            </mc:AlternateContent>
          </a:graphicData>
        </a:graphic>
      </p:graphicFrame>
    </p:spTree>
    <p:extLst>
      <p:ext uri="{BB962C8B-B14F-4D97-AF65-F5344CB8AC3E}">
        <p14:creationId xmlns:p14="http://schemas.microsoft.com/office/powerpoint/2010/main" val="24093926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_tradnl" dirty="0"/>
              <a:t>ADMINISTRATIVO FINANCIERO</a:t>
            </a:r>
            <a:br>
              <a:rPr lang="es-ES_tradnl" dirty="0"/>
            </a:br>
            <a:r>
              <a:rPr lang="es-ES_tradnl" sz="1000" dirty="0"/>
              <a:t> </a:t>
            </a:r>
            <a:r>
              <a:rPr lang="es-ES_tradnl" dirty="0"/>
              <a:t/>
            </a:r>
            <a:br>
              <a:rPr lang="es-ES_tradnl" dirty="0"/>
            </a:br>
            <a:r>
              <a:rPr lang="es-ES_tradnl" sz="2000" dirty="0"/>
              <a:t>Corte 04 de diciembre</a:t>
            </a:r>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S_tradnl" dirty="0"/>
              <a:t>ENESEM 2019</a:t>
            </a:r>
          </a:p>
        </p:txBody>
      </p:sp>
    </p:spTree>
    <p:extLst>
      <p:ext uri="{BB962C8B-B14F-4D97-AF65-F5344CB8AC3E}">
        <p14:creationId xmlns:p14="http://schemas.microsoft.com/office/powerpoint/2010/main" val="321510891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3695" y="511397"/>
            <a:ext cx="8570266" cy="414116"/>
          </a:xfrm>
        </p:spPr>
        <p:txBody>
          <a:bodyPr/>
          <a:lstStyle/>
          <a:p>
            <a:r>
              <a:rPr lang="es-EC" sz="2800" dirty="0"/>
              <a:t>Administrativo financiero</a:t>
            </a:r>
          </a:p>
        </p:txBody>
      </p:sp>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8897" y="6356486"/>
            <a:ext cx="4750127" cy="284984"/>
          </a:xfrm>
        </p:spPr>
        <p:txBody>
          <a:bodyPr/>
          <a:lstStyle/>
          <a:p>
            <a:r>
              <a:rPr lang="es-EC" dirty="0"/>
              <a:t>ENESEM- 2019</a:t>
            </a:r>
          </a:p>
        </p:txBody>
      </p:sp>
      <p:graphicFrame>
        <p:nvGraphicFramePr>
          <p:cNvPr id="6" name="Objeto 5"/>
          <p:cNvGraphicFramePr>
            <a:graphicFrameLocks noChangeAspect="1"/>
          </p:cNvGraphicFramePr>
          <p:nvPr>
            <p:extLst>
              <p:ext uri="{D42A27DB-BD31-4B8C-83A1-F6EECF244321}">
                <p14:modId xmlns:p14="http://schemas.microsoft.com/office/powerpoint/2010/main" val="3422480436"/>
              </p:ext>
            </p:extLst>
          </p:nvPr>
        </p:nvGraphicFramePr>
        <p:xfrm>
          <a:off x="938213" y="1003300"/>
          <a:ext cx="9769475" cy="5275263"/>
        </p:xfrm>
        <a:graphic>
          <a:graphicData uri="http://schemas.openxmlformats.org/presentationml/2006/ole">
            <mc:AlternateContent xmlns:mc="http://schemas.openxmlformats.org/markup-compatibility/2006">
              <mc:Choice xmlns:v="urn:schemas-microsoft-com:vml" Requires="v">
                <p:oleObj spid="_x0000_s157830" name="Hoja de cálculo" r:id="rId3" imgW="22469648" imgH="12696901" progId="Excel.Sheet.12">
                  <p:link updateAutomatic="1"/>
                </p:oleObj>
              </mc:Choice>
              <mc:Fallback>
                <p:oleObj name="Hoja de cálculo" r:id="rId3" imgW="22469648" imgH="12696901" progId="Excel.Sheet.12">
                  <p:link updateAutomatic="1"/>
                  <p:pic>
                    <p:nvPicPr>
                      <p:cNvPr id="0" name=""/>
                      <p:cNvPicPr/>
                      <p:nvPr/>
                    </p:nvPicPr>
                    <p:blipFill>
                      <a:blip r:embed="rId4"/>
                      <a:stretch>
                        <a:fillRect/>
                      </a:stretch>
                    </p:blipFill>
                    <p:spPr>
                      <a:xfrm>
                        <a:off x="938213" y="1003300"/>
                        <a:ext cx="9769475" cy="5275263"/>
                      </a:xfrm>
                      <a:prstGeom prst="rect">
                        <a:avLst/>
                      </a:prstGeom>
                    </p:spPr>
                  </p:pic>
                </p:oleObj>
              </mc:Fallback>
            </mc:AlternateContent>
          </a:graphicData>
        </a:graphic>
      </p:graphicFrame>
    </p:spTree>
    <p:extLst>
      <p:ext uri="{BB962C8B-B14F-4D97-AF65-F5344CB8AC3E}">
        <p14:creationId xmlns:p14="http://schemas.microsoft.com/office/powerpoint/2010/main" val="34328141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z="2800" dirty="0"/>
              <a:t>Indicadores de calidad</a:t>
            </a:r>
          </a:p>
        </p:txBody>
      </p:sp>
      <p:sp>
        <p:nvSpPr>
          <p:cNvPr id="6" name="Marcador de contenido 5"/>
          <p:cNvSpPr>
            <a:spLocks noGrp="1"/>
          </p:cNvSpPr>
          <p:nvPr>
            <p:ph sz="quarter" idx="12"/>
          </p:nvPr>
        </p:nvSpPr>
        <p:spPr>
          <a:xfrm>
            <a:off x="423695" y="1103946"/>
            <a:ext cx="8570266" cy="288305"/>
          </a:xfrm>
        </p:spPr>
        <p:txBody>
          <a:bodyPr>
            <a:normAutofit fontScale="92500" lnSpcReduction="20000"/>
          </a:bodyPr>
          <a:lstStyle/>
          <a:p>
            <a:r>
              <a:rPr lang="es-ES_tradnl" b="1" dirty="0"/>
              <a:t>Generalidades: ENESEM</a:t>
            </a:r>
          </a:p>
        </p:txBody>
      </p:sp>
      <p:sp>
        <p:nvSpPr>
          <p:cNvPr id="8" name="7 CuadroTexto"/>
          <p:cNvSpPr txBox="1"/>
          <p:nvPr/>
        </p:nvSpPr>
        <p:spPr>
          <a:xfrm>
            <a:off x="4787057" y="2135466"/>
            <a:ext cx="1908000" cy="374571"/>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Publicación</a:t>
            </a:r>
          </a:p>
        </p:txBody>
      </p:sp>
      <p:sp>
        <p:nvSpPr>
          <p:cNvPr id="9" name="8 CuadroTexto"/>
          <p:cNvSpPr txBox="1"/>
          <p:nvPr/>
        </p:nvSpPr>
        <p:spPr>
          <a:xfrm>
            <a:off x="6907723" y="2135465"/>
            <a:ext cx="1908000" cy="374571"/>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Control interno</a:t>
            </a:r>
          </a:p>
        </p:txBody>
      </p:sp>
      <p:sp>
        <p:nvSpPr>
          <p:cNvPr id="16" name="CuadroTexto 8"/>
          <p:cNvSpPr txBox="1"/>
          <p:nvPr/>
        </p:nvSpPr>
        <p:spPr>
          <a:xfrm>
            <a:off x="246984" y="1759699"/>
            <a:ext cx="4281658" cy="720000"/>
          </a:xfrm>
          <a:prstGeom prst="roundRect">
            <a:avLst/>
          </a:prstGeom>
          <a:solidFill>
            <a:srgbClr val="FFF2CC"/>
          </a:solidFill>
          <a:ln>
            <a:solidFill>
              <a:srgbClr val="FFCC99"/>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endParaRPr lang="es-EC" sz="900" b="1" dirty="0"/>
          </a:p>
          <a:p>
            <a:pPr algn="ctr"/>
            <a:r>
              <a:rPr lang="es-EC" sz="1600" b="1" dirty="0"/>
              <a:t>Dimensiones de calidad</a:t>
            </a:r>
          </a:p>
          <a:p>
            <a:pPr algn="ctr"/>
            <a:endParaRPr lang="es-ES" sz="1050" b="1" dirty="0"/>
          </a:p>
        </p:txBody>
      </p:sp>
      <p:sp>
        <p:nvSpPr>
          <p:cNvPr id="41" name="Rectángulo 14"/>
          <p:cNvSpPr/>
          <p:nvPr/>
        </p:nvSpPr>
        <p:spPr>
          <a:xfrm>
            <a:off x="6857337" y="4555271"/>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19</a:t>
            </a:r>
          </a:p>
          <a:p>
            <a:pPr algn="ctr"/>
            <a:endParaRPr lang="es-ES" sz="1600" dirty="0"/>
          </a:p>
        </p:txBody>
      </p:sp>
      <p:sp>
        <p:nvSpPr>
          <p:cNvPr id="52" name="Rectángulo 13"/>
          <p:cNvSpPr/>
          <p:nvPr/>
        </p:nvSpPr>
        <p:spPr>
          <a:xfrm>
            <a:off x="4787058" y="4497984"/>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53" name="Rectángulo 14"/>
          <p:cNvSpPr/>
          <p:nvPr/>
        </p:nvSpPr>
        <p:spPr>
          <a:xfrm>
            <a:off x="4787059" y="4990209"/>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55" name="54 CuadroTexto"/>
          <p:cNvSpPr txBox="1"/>
          <p:nvPr/>
        </p:nvSpPr>
        <p:spPr>
          <a:xfrm>
            <a:off x="4787058" y="1741544"/>
            <a:ext cx="4028666" cy="360000"/>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Número de indicadores</a:t>
            </a:r>
          </a:p>
        </p:txBody>
      </p:sp>
      <p:sp>
        <p:nvSpPr>
          <p:cNvPr id="56" name="Rectángulo 9"/>
          <p:cNvSpPr/>
          <p:nvPr/>
        </p:nvSpPr>
        <p:spPr>
          <a:xfrm>
            <a:off x="266035" y="5032877"/>
            <a:ext cx="4281658"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Total</a:t>
            </a:r>
          </a:p>
        </p:txBody>
      </p:sp>
      <p:sp>
        <p:nvSpPr>
          <p:cNvPr id="57" name="Rectángulo 14"/>
          <p:cNvSpPr/>
          <p:nvPr/>
        </p:nvSpPr>
        <p:spPr>
          <a:xfrm>
            <a:off x="6892149" y="5032877"/>
            <a:ext cx="1908000"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63</a:t>
            </a:r>
          </a:p>
        </p:txBody>
      </p:sp>
      <p:sp>
        <p:nvSpPr>
          <p:cNvPr id="58" name="Rectángulo 14"/>
          <p:cNvSpPr/>
          <p:nvPr/>
        </p:nvSpPr>
        <p:spPr>
          <a:xfrm>
            <a:off x="4787057" y="4993407"/>
            <a:ext cx="1908000"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a:t>
            </a:r>
          </a:p>
        </p:txBody>
      </p:sp>
      <p:cxnSp>
        <p:nvCxnSpPr>
          <p:cNvPr id="60" name="59 Conector recto"/>
          <p:cNvCxnSpPr/>
          <p:nvPr/>
        </p:nvCxnSpPr>
        <p:spPr>
          <a:xfrm>
            <a:off x="8962429" y="1741544"/>
            <a:ext cx="0" cy="4119242"/>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62" name="CuadroTexto 8"/>
          <p:cNvSpPr txBox="1"/>
          <p:nvPr/>
        </p:nvSpPr>
        <p:spPr>
          <a:xfrm>
            <a:off x="9128234" y="1759699"/>
            <a:ext cx="2805305" cy="706576"/>
          </a:xfrm>
          <a:prstGeom prst="roundRect">
            <a:avLst/>
          </a:prstGeom>
          <a:solidFill>
            <a:srgbClr val="FFF2CC"/>
          </a:solidFill>
          <a:ln>
            <a:solidFill>
              <a:srgbClr val="FFCC99"/>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endParaRPr lang="es-EC" sz="900" b="1" dirty="0"/>
          </a:p>
          <a:p>
            <a:pPr algn="ctr"/>
            <a:r>
              <a:rPr lang="es-EC" sz="1600" b="1" dirty="0"/>
              <a:t>Indicadores por fuente</a:t>
            </a:r>
          </a:p>
          <a:p>
            <a:pPr algn="ctr"/>
            <a:endParaRPr lang="es-ES" sz="1050" b="1" dirty="0"/>
          </a:p>
        </p:txBody>
      </p:sp>
      <p:sp>
        <p:nvSpPr>
          <p:cNvPr id="63" name="Rectángulo 9"/>
          <p:cNvSpPr/>
          <p:nvPr/>
        </p:nvSpPr>
        <p:spPr>
          <a:xfrm>
            <a:off x="11233326" y="3055691"/>
            <a:ext cx="700213" cy="484198"/>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19</a:t>
            </a:r>
          </a:p>
        </p:txBody>
      </p:sp>
      <p:sp>
        <p:nvSpPr>
          <p:cNvPr id="64" name="Rectángulo 9"/>
          <p:cNvSpPr/>
          <p:nvPr/>
        </p:nvSpPr>
        <p:spPr>
          <a:xfrm>
            <a:off x="11233328" y="2584080"/>
            <a:ext cx="700211"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46</a:t>
            </a:r>
          </a:p>
        </p:txBody>
      </p:sp>
      <p:sp>
        <p:nvSpPr>
          <p:cNvPr id="65" name="Rectángulo 9"/>
          <p:cNvSpPr/>
          <p:nvPr/>
        </p:nvSpPr>
        <p:spPr>
          <a:xfrm>
            <a:off x="9128234" y="3055691"/>
            <a:ext cx="1908000" cy="484198"/>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Coordinaciones Zonales</a:t>
            </a:r>
          </a:p>
        </p:txBody>
      </p:sp>
      <p:sp>
        <p:nvSpPr>
          <p:cNvPr id="66" name="Rectángulo 9"/>
          <p:cNvSpPr/>
          <p:nvPr/>
        </p:nvSpPr>
        <p:spPr>
          <a:xfrm>
            <a:off x="9128236" y="2584080"/>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Planta Central</a:t>
            </a:r>
          </a:p>
        </p:txBody>
      </p:sp>
      <p:sp>
        <p:nvSpPr>
          <p:cNvPr id="67" name="Rectángulo 9"/>
          <p:cNvSpPr/>
          <p:nvPr/>
        </p:nvSpPr>
        <p:spPr>
          <a:xfrm>
            <a:off x="11233326" y="3628988"/>
            <a:ext cx="700213"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65</a:t>
            </a:r>
          </a:p>
        </p:txBody>
      </p:sp>
      <p:sp>
        <p:nvSpPr>
          <p:cNvPr id="68" name="Rectángulo 9"/>
          <p:cNvSpPr/>
          <p:nvPr/>
        </p:nvSpPr>
        <p:spPr>
          <a:xfrm>
            <a:off x="9128234" y="3628988"/>
            <a:ext cx="1908000"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Total</a:t>
            </a:r>
          </a:p>
        </p:txBody>
      </p:sp>
      <p:sp>
        <p:nvSpPr>
          <p:cNvPr id="7" name="6 Marcador de texto"/>
          <p:cNvSpPr>
            <a:spLocks noGrp="1"/>
          </p:cNvSpPr>
          <p:nvPr>
            <p:ph type="body" sz="quarter" idx="10"/>
          </p:nvPr>
        </p:nvSpPr>
        <p:spPr/>
        <p:txBody>
          <a:bodyPr/>
          <a:lstStyle/>
          <a:p>
            <a:endParaRPr lang="es-EC" dirty="0"/>
          </a:p>
        </p:txBody>
      </p:sp>
      <p:sp>
        <p:nvSpPr>
          <p:cNvPr id="43" name="6 Marcador de texto"/>
          <p:cNvSpPr>
            <a:spLocks noGrp="1"/>
          </p:cNvSpPr>
          <p:nvPr>
            <p:ph type="body" sz="quarter" idx="11"/>
          </p:nvPr>
        </p:nvSpPr>
        <p:spPr/>
        <p:txBody>
          <a:bodyPr/>
          <a:lstStyle/>
          <a:p>
            <a:r>
              <a:rPr lang="es-EC" dirty="0"/>
              <a:t>ENESEM- 2019</a:t>
            </a:r>
          </a:p>
        </p:txBody>
      </p:sp>
      <p:sp>
        <p:nvSpPr>
          <p:cNvPr id="44" name="Rectángulo 11"/>
          <p:cNvSpPr/>
          <p:nvPr/>
        </p:nvSpPr>
        <p:spPr>
          <a:xfrm>
            <a:off x="266035" y="3085898"/>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Precisión y confiabilidad</a:t>
            </a:r>
            <a:endParaRPr lang="es-ES" sz="1600" dirty="0"/>
          </a:p>
        </p:txBody>
      </p:sp>
      <p:sp>
        <p:nvSpPr>
          <p:cNvPr id="45" name="Rectángulo 12"/>
          <p:cNvSpPr/>
          <p:nvPr/>
        </p:nvSpPr>
        <p:spPr>
          <a:xfrm>
            <a:off x="266035" y="2608016"/>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Oportunidad y puntualidad</a:t>
            </a:r>
            <a:endParaRPr lang="es-ES" sz="1600" dirty="0"/>
          </a:p>
        </p:txBody>
      </p:sp>
      <p:sp>
        <p:nvSpPr>
          <p:cNvPr id="46" name="Rectángulo 13"/>
          <p:cNvSpPr/>
          <p:nvPr/>
        </p:nvSpPr>
        <p:spPr>
          <a:xfrm>
            <a:off x="266035" y="3568748"/>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Coherencia y comparabilidad</a:t>
            </a:r>
            <a:endParaRPr lang="es-ES" sz="1600" dirty="0"/>
          </a:p>
        </p:txBody>
      </p:sp>
      <p:sp>
        <p:nvSpPr>
          <p:cNvPr id="47" name="Rectángulo 14"/>
          <p:cNvSpPr/>
          <p:nvPr/>
        </p:nvSpPr>
        <p:spPr>
          <a:xfrm>
            <a:off x="266035" y="4049490"/>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Accesibilidad y claridad</a:t>
            </a:r>
            <a:endParaRPr lang="es-ES" sz="1600" dirty="0"/>
          </a:p>
        </p:txBody>
      </p:sp>
      <p:sp>
        <p:nvSpPr>
          <p:cNvPr id="48" name="Rectángulo 9"/>
          <p:cNvSpPr/>
          <p:nvPr/>
        </p:nvSpPr>
        <p:spPr>
          <a:xfrm>
            <a:off x="246983" y="4541715"/>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Procedimientos estadísticos adecuados</a:t>
            </a:r>
          </a:p>
        </p:txBody>
      </p:sp>
      <p:sp>
        <p:nvSpPr>
          <p:cNvPr id="59" name="Rectángulo 9"/>
          <p:cNvSpPr/>
          <p:nvPr/>
        </p:nvSpPr>
        <p:spPr>
          <a:xfrm>
            <a:off x="6892149" y="2622963"/>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27</a:t>
            </a:r>
          </a:p>
        </p:txBody>
      </p:sp>
      <p:sp>
        <p:nvSpPr>
          <p:cNvPr id="61" name="Rectángulo 11"/>
          <p:cNvSpPr/>
          <p:nvPr/>
        </p:nvSpPr>
        <p:spPr>
          <a:xfrm>
            <a:off x="6892151" y="3107161"/>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13</a:t>
            </a:r>
          </a:p>
        </p:txBody>
      </p:sp>
      <p:sp>
        <p:nvSpPr>
          <p:cNvPr id="69" name="Rectángulo 12"/>
          <p:cNvSpPr/>
          <p:nvPr/>
        </p:nvSpPr>
        <p:spPr>
          <a:xfrm>
            <a:off x="6892151" y="3584514"/>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a:t>
            </a:r>
          </a:p>
        </p:txBody>
      </p:sp>
      <p:sp>
        <p:nvSpPr>
          <p:cNvPr id="70" name="Rectángulo 13"/>
          <p:cNvSpPr/>
          <p:nvPr/>
        </p:nvSpPr>
        <p:spPr>
          <a:xfrm>
            <a:off x="6892150" y="4065256"/>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a:t>
            </a:r>
          </a:p>
        </p:txBody>
      </p:sp>
      <p:sp>
        <p:nvSpPr>
          <p:cNvPr id="71" name="Rectángulo 9"/>
          <p:cNvSpPr/>
          <p:nvPr/>
        </p:nvSpPr>
        <p:spPr>
          <a:xfrm>
            <a:off x="4787057" y="2622963"/>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2</a:t>
            </a:r>
          </a:p>
        </p:txBody>
      </p:sp>
      <p:sp>
        <p:nvSpPr>
          <p:cNvPr id="72" name="Rectángulo 11"/>
          <p:cNvSpPr/>
          <p:nvPr/>
        </p:nvSpPr>
        <p:spPr>
          <a:xfrm>
            <a:off x="4787059" y="3093513"/>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73" name="Rectángulo 12"/>
          <p:cNvSpPr/>
          <p:nvPr/>
        </p:nvSpPr>
        <p:spPr>
          <a:xfrm>
            <a:off x="4787059" y="3584514"/>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74" name="Rectángulo 13"/>
          <p:cNvSpPr/>
          <p:nvPr/>
        </p:nvSpPr>
        <p:spPr>
          <a:xfrm>
            <a:off x="4787058" y="4065256"/>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Tree>
    <p:extLst>
      <p:ext uri="{BB962C8B-B14F-4D97-AF65-F5344CB8AC3E}">
        <p14:creationId xmlns:p14="http://schemas.microsoft.com/office/powerpoint/2010/main" val="10643174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z="2800" dirty="0"/>
              <a:t>Cronograma de la operación estadística</a:t>
            </a:r>
          </a:p>
        </p:txBody>
      </p:sp>
      <p:sp>
        <p:nvSpPr>
          <p:cNvPr id="6" name="Marcador de contenido 5"/>
          <p:cNvSpPr>
            <a:spLocks noGrp="1"/>
          </p:cNvSpPr>
          <p:nvPr>
            <p:ph sz="quarter" idx="12"/>
          </p:nvPr>
        </p:nvSpPr>
        <p:spPr/>
        <p:txBody>
          <a:bodyPr>
            <a:normAutofit fontScale="92500" lnSpcReduction="20000"/>
          </a:bodyPr>
          <a:lstStyle/>
          <a:p>
            <a:r>
              <a:rPr lang="es-ES_tradnl" b="1" dirty="0"/>
              <a:t>ENESEM 2019</a:t>
            </a:r>
          </a:p>
        </p:txBody>
      </p:sp>
      <p:sp>
        <p:nvSpPr>
          <p:cNvPr id="8" name="7 CuadroTexto"/>
          <p:cNvSpPr txBox="1"/>
          <p:nvPr/>
        </p:nvSpPr>
        <p:spPr>
          <a:xfrm>
            <a:off x="4787057" y="1249641"/>
            <a:ext cx="1908000"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Fecha planificada</a:t>
            </a:r>
          </a:p>
        </p:txBody>
      </p:sp>
      <p:sp>
        <p:nvSpPr>
          <p:cNvPr id="9" name="8 CuadroTexto"/>
          <p:cNvSpPr txBox="1"/>
          <p:nvPr/>
        </p:nvSpPr>
        <p:spPr>
          <a:xfrm>
            <a:off x="6907723" y="1249640"/>
            <a:ext cx="1908000"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Fecha ejecutada</a:t>
            </a:r>
          </a:p>
        </p:txBody>
      </p:sp>
      <p:sp>
        <p:nvSpPr>
          <p:cNvPr id="41" name="Rectángulo 14"/>
          <p:cNvSpPr/>
          <p:nvPr/>
        </p:nvSpPr>
        <p:spPr>
          <a:xfrm>
            <a:off x="6907719" y="2009776"/>
            <a:ext cx="1908000" cy="50024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31/12/2019</a:t>
            </a:r>
          </a:p>
        </p:txBody>
      </p:sp>
      <p:sp>
        <p:nvSpPr>
          <p:cNvPr id="52" name="Rectángulo 13"/>
          <p:cNvSpPr/>
          <p:nvPr/>
        </p:nvSpPr>
        <p:spPr>
          <a:xfrm>
            <a:off x="4787054" y="2009776"/>
            <a:ext cx="1908000" cy="48105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27/11/2019</a:t>
            </a:r>
          </a:p>
        </p:txBody>
      </p:sp>
      <p:sp>
        <p:nvSpPr>
          <p:cNvPr id="53" name="Rectángulo 14"/>
          <p:cNvSpPr/>
          <p:nvPr/>
        </p:nvSpPr>
        <p:spPr>
          <a:xfrm>
            <a:off x="4787055" y="2653728"/>
            <a:ext cx="1908000" cy="584771"/>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15/06/2020</a:t>
            </a:r>
          </a:p>
        </p:txBody>
      </p:sp>
      <p:cxnSp>
        <p:nvCxnSpPr>
          <p:cNvPr id="60" name="59 Conector recto"/>
          <p:cNvCxnSpPr>
            <a:endCxn id="43" idx="0"/>
          </p:cNvCxnSpPr>
          <p:nvPr/>
        </p:nvCxnSpPr>
        <p:spPr>
          <a:xfrm>
            <a:off x="8962429" y="1257946"/>
            <a:ext cx="27444" cy="5098539"/>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7" name="6 Marcador de texto"/>
          <p:cNvSpPr>
            <a:spLocks noGrp="1"/>
          </p:cNvSpPr>
          <p:nvPr>
            <p:ph type="body" sz="quarter" idx="10"/>
          </p:nvPr>
        </p:nvSpPr>
        <p:spPr/>
        <p:txBody>
          <a:bodyPr/>
          <a:lstStyle/>
          <a:p>
            <a:endParaRPr lang="es-EC" dirty="0"/>
          </a:p>
        </p:txBody>
      </p:sp>
      <p:sp>
        <p:nvSpPr>
          <p:cNvPr id="43" name="6 Marcador de texto"/>
          <p:cNvSpPr>
            <a:spLocks noGrp="1"/>
          </p:cNvSpPr>
          <p:nvPr>
            <p:ph type="body" sz="quarter" idx="11"/>
          </p:nvPr>
        </p:nvSpPr>
        <p:spPr/>
        <p:txBody>
          <a:bodyPr/>
          <a:lstStyle/>
          <a:p>
            <a:r>
              <a:rPr lang="es-EC" dirty="0"/>
              <a:t>ENESEM- 2019</a:t>
            </a:r>
          </a:p>
        </p:txBody>
      </p:sp>
      <p:sp>
        <p:nvSpPr>
          <p:cNvPr id="38" name="7 CuadroTexto"/>
          <p:cNvSpPr txBox="1"/>
          <p:nvPr/>
        </p:nvSpPr>
        <p:spPr>
          <a:xfrm>
            <a:off x="704851" y="1257946"/>
            <a:ext cx="3869539"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Publicación</a:t>
            </a:r>
          </a:p>
          <a:p>
            <a:pPr algn="ctr"/>
            <a:endParaRPr lang="es-EC" sz="1600" b="1" dirty="0"/>
          </a:p>
        </p:txBody>
      </p:sp>
      <p:sp>
        <p:nvSpPr>
          <p:cNvPr id="39" name="Rectángulo 13"/>
          <p:cNvSpPr/>
          <p:nvPr/>
        </p:nvSpPr>
        <p:spPr>
          <a:xfrm>
            <a:off x="704847" y="2009776"/>
            <a:ext cx="3869540" cy="50024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del plan de dirección de proyecto.</a:t>
            </a:r>
            <a:endParaRPr lang="es-ES" sz="1400" dirty="0"/>
          </a:p>
        </p:txBody>
      </p:sp>
      <p:sp>
        <p:nvSpPr>
          <p:cNvPr id="40" name="Rectángulo 14"/>
          <p:cNvSpPr/>
          <p:nvPr/>
        </p:nvSpPr>
        <p:spPr>
          <a:xfrm>
            <a:off x="704845" y="2662033"/>
            <a:ext cx="3869542" cy="576467"/>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del formulario desde DIREJ.</a:t>
            </a:r>
            <a:endParaRPr lang="es-ES" sz="1400" dirty="0"/>
          </a:p>
        </p:txBody>
      </p:sp>
      <p:sp>
        <p:nvSpPr>
          <p:cNvPr id="35" name="34 CuadroTexto"/>
          <p:cNvSpPr txBox="1"/>
          <p:nvPr/>
        </p:nvSpPr>
        <p:spPr>
          <a:xfrm>
            <a:off x="9109133" y="1257946"/>
            <a:ext cx="1179579"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Retraso</a:t>
            </a:r>
          </a:p>
          <a:p>
            <a:pPr algn="ctr"/>
            <a:endParaRPr lang="es-EC" sz="1600" b="1" dirty="0"/>
          </a:p>
        </p:txBody>
      </p:sp>
      <p:sp>
        <p:nvSpPr>
          <p:cNvPr id="32" name="Rectángulo 9"/>
          <p:cNvSpPr/>
          <p:nvPr/>
        </p:nvSpPr>
        <p:spPr>
          <a:xfrm>
            <a:off x="9109129" y="2009776"/>
            <a:ext cx="949265" cy="48105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33" name="Rectángulo 14"/>
          <p:cNvSpPr/>
          <p:nvPr/>
        </p:nvSpPr>
        <p:spPr>
          <a:xfrm>
            <a:off x="6907719" y="2662033"/>
            <a:ext cx="1908000" cy="576465"/>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15/06/2020</a:t>
            </a:r>
          </a:p>
        </p:txBody>
      </p:sp>
      <p:sp>
        <p:nvSpPr>
          <p:cNvPr id="34" name="Rectángulo 9"/>
          <p:cNvSpPr/>
          <p:nvPr/>
        </p:nvSpPr>
        <p:spPr>
          <a:xfrm>
            <a:off x="9109127" y="2646494"/>
            <a:ext cx="949267" cy="592004"/>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36" name="Rectángulo 14"/>
          <p:cNvSpPr/>
          <p:nvPr/>
        </p:nvSpPr>
        <p:spPr>
          <a:xfrm>
            <a:off x="704847" y="3353308"/>
            <a:ext cx="3869542" cy="647192"/>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 la malla de validación final.</a:t>
            </a:r>
            <a:endParaRPr lang="es-ES" sz="1400" dirty="0"/>
          </a:p>
        </p:txBody>
      </p:sp>
      <p:sp>
        <p:nvSpPr>
          <p:cNvPr id="42" name="Rectángulo 14"/>
          <p:cNvSpPr/>
          <p:nvPr/>
        </p:nvSpPr>
        <p:spPr>
          <a:xfrm>
            <a:off x="4787055" y="3440253"/>
            <a:ext cx="1908000" cy="560245"/>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30/03/2020</a:t>
            </a:r>
          </a:p>
        </p:txBody>
      </p:sp>
      <p:sp>
        <p:nvSpPr>
          <p:cNvPr id="45" name="Rectángulo 14"/>
          <p:cNvSpPr/>
          <p:nvPr/>
        </p:nvSpPr>
        <p:spPr>
          <a:xfrm>
            <a:off x="6907719" y="3419627"/>
            <a:ext cx="1908000" cy="580872"/>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30/03/2020</a:t>
            </a:r>
          </a:p>
        </p:txBody>
      </p:sp>
      <p:sp>
        <p:nvSpPr>
          <p:cNvPr id="46" name="Rectángulo 9"/>
          <p:cNvSpPr/>
          <p:nvPr/>
        </p:nvSpPr>
        <p:spPr>
          <a:xfrm>
            <a:off x="9109129" y="3419626"/>
            <a:ext cx="949265" cy="58087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47" name="Rectángulo 14"/>
          <p:cNvSpPr/>
          <p:nvPr/>
        </p:nvSpPr>
        <p:spPr>
          <a:xfrm>
            <a:off x="704841" y="4164960"/>
            <a:ext cx="3869546"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 manuales, y material, levantamiento en campo.</a:t>
            </a:r>
            <a:endParaRPr lang="es-ES" sz="1400" dirty="0"/>
          </a:p>
        </p:txBody>
      </p:sp>
      <p:sp>
        <p:nvSpPr>
          <p:cNvPr id="48" name="Rectángulo 14"/>
          <p:cNvSpPr/>
          <p:nvPr/>
        </p:nvSpPr>
        <p:spPr>
          <a:xfrm>
            <a:off x="4787055" y="4164960"/>
            <a:ext cx="1908000"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24/06/2020</a:t>
            </a:r>
          </a:p>
        </p:txBody>
      </p:sp>
      <p:sp>
        <p:nvSpPr>
          <p:cNvPr id="56" name="Rectángulo 9"/>
          <p:cNvSpPr/>
          <p:nvPr/>
        </p:nvSpPr>
        <p:spPr>
          <a:xfrm>
            <a:off x="9109139" y="4164960"/>
            <a:ext cx="949265"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57" name="Rectángulo 9"/>
          <p:cNvSpPr/>
          <p:nvPr/>
        </p:nvSpPr>
        <p:spPr>
          <a:xfrm>
            <a:off x="9109137" y="5753099"/>
            <a:ext cx="949267" cy="552451"/>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58" name="Rectángulo 9"/>
          <p:cNvSpPr/>
          <p:nvPr/>
        </p:nvSpPr>
        <p:spPr>
          <a:xfrm>
            <a:off x="9109137" y="5051992"/>
            <a:ext cx="949265"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68" name="Rectángulo 9"/>
          <p:cNvSpPr/>
          <p:nvPr/>
        </p:nvSpPr>
        <p:spPr>
          <a:xfrm>
            <a:off x="4787059" y="5051992"/>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13/07/2020</a:t>
            </a:r>
          </a:p>
          <a:p>
            <a:pPr algn="ctr"/>
            <a:endParaRPr lang="es-EC" sz="1600" dirty="0"/>
          </a:p>
        </p:txBody>
      </p:sp>
      <p:sp>
        <p:nvSpPr>
          <p:cNvPr id="78" name="Rectángulo 9"/>
          <p:cNvSpPr/>
          <p:nvPr/>
        </p:nvSpPr>
        <p:spPr>
          <a:xfrm>
            <a:off x="704852" y="5051992"/>
            <a:ext cx="3869539"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Inicio del levantamiento de campo.</a:t>
            </a:r>
          </a:p>
        </p:txBody>
      </p:sp>
      <p:sp>
        <p:nvSpPr>
          <p:cNvPr id="79" name="Rectángulo 11"/>
          <p:cNvSpPr/>
          <p:nvPr/>
        </p:nvSpPr>
        <p:spPr>
          <a:xfrm>
            <a:off x="704851" y="5753100"/>
            <a:ext cx="3869542" cy="55245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S" sz="1400" dirty="0"/>
              <a:t>Puesta en producción link del informante.</a:t>
            </a:r>
          </a:p>
        </p:txBody>
      </p:sp>
      <p:sp>
        <p:nvSpPr>
          <p:cNvPr id="44" name="Rectángulo 14"/>
          <p:cNvSpPr/>
          <p:nvPr/>
        </p:nvSpPr>
        <p:spPr>
          <a:xfrm>
            <a:off x="6920707" y="4152081"/>
            <a:ext cx="1908000"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24/06/2020</a:t>
            </a:r>
          </a:p>
        </p:txBody>
      </p:sp>
      <p:sp>
        <p:nvSpPr>
          <p:cNvPr id="49" name="Rectángulo 9"/>
          <p:cNvSpPr/>
          <p:nvPr/>
        </p:nvSpPr>
        <p:spPr>
          <a:xfrm>
            <a:off x="6892153" y="5062116"/>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13/07/2020</a:t>
            </a:r>
          </a:p>
          <a:p>
            <a:pPr algn="ctr"/>
            <a:endParaRPr lang="es-EC" sz="1600" dirty="0"/>
          </a:p>
        </p:txBody>
      </p:sp>
      <p:sp>
        <p:nvSpPr>
          <p:cNvPr id="50" name="Rectángulo 9"/>
          <p:cNvSpPr/>
          <p:nvPr/>
        </p:nvSpPr>
        <p:spPr>
          <a:xfrm>
            <a:off x="4784911" y="5732431"/>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06/07/2020</a:t>
            </a:r>
          </a:p>
          <a:p>
            <a:pPr algn="ctr"/>
            <a:endParaRPr lang="es-EC" sz="1600" dirty="0"/>
          </a:p>
        </p:txBody>
      </p:sp>
      <p:sp>
        <p:nvSpPr>
          <p:cNvPr id="51" name="Rectángulo 9"/>
          <p:cNvSpPr/>
          <p:nvPr/>
        </p:nvSpPr>
        <p:spPr>
          <a:xfrm>
            <a:off x="6907798" y="5768920"/>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06/07/2020</a:t>
            </a:r>
          </a:p>
          <a:p>
            <a:pPr algn="ctr"/>
            <a:endParaRPr lang="es-EC" sz="1600" dirty="0"/>
          </a:p>
        </p:txBody>
      </p:sp>
    </p:spTree>
    <p:extLst>
      <p:ext uri="{BB962C8B-B14F-4D97-AF65-F5344CB8AC3E}">
        <p14:creationId xmlns:p14="http://schemas.microsoft.com/office/powerpoint/2010/main" val="34287511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xmlns="" id="{6632B894-9A6F-4953-8848-45D1BC73A0A8}"/>
              </a:ext>
            </a:extLst>
          </p:cNvPr>
          <p:cNvSpPr>
            <a:spLocks noGrp="1"/>
          </p:cNvSpPr>
          <p:nvPr>
            <p:ph type="title"/>
          </p:nvPr>
        </p:nvSpPr>
        <p:spPr/>
        <p:txBody>
          <a:bodyPr/>
          <a:lstStyle/>
          <a:p>
            <a:r>
              <a:rPr lang="es-EC" dirty="0"/>
              <a:t>Resultados indicadores de calidad</a:t>
            </a:r>
          </a:p>
        </p:txBody>
      </p:sp>
      <p:sp>
        <p:nvSpPr>
          <p:cNvPr id="7" name="Marcador de contenido 6">
            <a:extLst>
              <a:ext uri="{FF2B5EF4-FFF2-40B4-BE49-F238E27FC236}">
                <a16:creationId xmlns:a16="http://schemas.microsoft.com/office/drawing/2014/main" xmlns="" id="{657D466D-75D0-4223-82D7-6538449150E4}"/>
              </a:ext>
            </a:extLst>
          </p:cNvPr>
          <p:cNvSpPr>
            <a:spLocks noGrp="1"/>
          </p:cNvSpPr>
          <p:nvPr>
            <p:ph sz="quarter" idx="10"/>
          </p:nvPr>
        </p:nvSpPr>
        <p:spPr/>
        <p:txBody>
          <a:bodyPr/>
          <a:lstStyle/>
          <a:p>
            <a:endParaRPr lang="es-EC" dirty="0"/>
          </a:p>
        </p:txBody>
      </p:sp>
      <p:sp>
        <p:nvSpPr>
          <p:cNvPr id="8" name="Marcador de texto 7">
            <a:extLst>
              <a:ext uri="{FF2B5EF4-FFF2-40B4-BE49-F238E27FC236}">
                <a16:creationId xmlns:a16="http://schemas.microsoft.com/office/drawing/2014/main" xmlns="" id="{D7B5556C-57A2-4FC7-A0CD-8E30C2568A2A}"/>
              </a:ext>
            </a:extLst>
          </p:cNvPr>
          <p:cNvSpPr>
            <a:spLocks noGrp="1"/>
          </p:cNvSpPr>
          <p:nvPr>
            <p:ph type="body" sz="quarter" idx="11"/>
          </p:nvPr>
        </p:nvSpPr>
        <p:spPr/>
        <p:txBody>
          <a:bodyPr/>
          <a:lstStyle/>
          <a:p>
            <a:endParaRPr lang="es-EC" dirty="0"/>
          </a:p>
        </p:txBody>
      </p:sp>
      <p:sp>
        <p:nvSpPr>
          <p:cNvPr id="9" name="Marcador de texto 8">
            <a:extLst>
              <a:ext uri="{FF2B5EF4-FFF2-40B4-BE49-F238E27FC236}">
                <a16:creationId xmlns:a16="http://schemas.microsoft.com/office/drawing/2014/main" xmlns="" id="{409C2823-7EEB-4DDB-9034-0D9AB8630429}"/>
              </a:ext>
            </a:extLst>
          </p:cNvPr>
          <p:cNvSpPr>
            <a:spLocks noGrp="1"/>
          </p:cNvSpPr>
          <p:nvPr>
            <p:ph type="body" sz="quarter" idx="12"/>
          </p:nvPr>
        </p:nvSpPr>
        <p:spPr/>
        <p:txBody>
          <a:bodyPr/>
          <a:lstStyle/>
          <a:p>
            <a:endParaRPr lang="es-EC" dirty="0"/>
          </a:p>
        </p:txBody>
      </p:sp>
    </p:spTree>
    <p:extLst>
      <p:ext uri="{BB962C8B-B14F-4D97-AF65-F5344CB8AC3E}">
        <p14:creationId xmlns:p14="http://schemas.microsoft.com/office/powerpoint/2010/main" val="7218991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22739" y="474845"/>
            <a:ext cx="8570266" cy="414116"/>
          </a:xfrm>
        </p:spPr>
        <p:txBody>
          <a:bodyPr/>
          <a:lstStyle/>
          <a:p>
            <a:r>
              <a:rPr lang="es-EC" sz="2800" dirty="0"/>
              <a:t>Resumen indicadores de calidad 1/2</a:t>
            </a:r>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graphicFrame>
        <p:nvGraphicFramePr>
          <p:cNvPr id="4" name="Objeto 3"/>
          <p:cNvGraphicFramePr>
            <a:graphicFrameLocks noChangeAspect="1"/>
          </p:cNvGraphicFramePr>
          <p:nvPr>
            <p:extLst>
              <p:ext uri="{D42A27DB-BD31-4B8C-83A1-F6EECF244321}">
                <p14:modId xmlns:p14="http://schemas.microsoft.com/office/powerpoint/2010/main" val="3964267838"/>
              </p:ext>
            </p:extLst>
          </p:nvPr>
        </p:nvGraphicFramePr>
        <p:xfrm>
          <a:off x="340311" y="1051034"/>
          <a:ext cx="11462806" cy="5139559"/>
        </p:xfrm>
        <a:graphic>
          <a:graphicData uri="http://schemas.openxmlformats.org/presentationml/2006/ole">
            <mc:AlternateContent xmlns:mc="http://schemas.openxmlformats.org/markup-compatibility/2006">
              <mc:Choice xmlns:v="urn:schemas-microsoft-com:vml" Requires="v">
                <p:oleObj spid="_x0000_s167028" name="Hoja de cálculo" r:id="rId4" imgW="15116348" imgH="7258164" progId="Excel.Sheet.12">
                  <p:link updateAutomatic="1"/>
                </p:oleObj>
              </mc:Choice>
              <mc:Fallback>
                <p:oleObj name="Hoja de cálculo" r:id="rId4" imgW="15116348" imgH="7258164" progId="Excel.Sheet.12">
                  <p:link updateAutomatic="1"/>
                  <p:pic>
                    <p:nvPicPr>
                      <p:cNvPr id="0" name=""/>
                      <p:cNvPicPr/>
                      <p:nvPr/>
                    </p:nvPicPr>
                    <p:blipFill>
                      <a:blip r:embed="rId5"/>
                      <a:stretch>
                        <a:fillRect/>
                      </a:stretch>
                    </p:blipFill>
                    <p:spPr>
                      <a:xfrm>
                        <a:off x="340311" y="1051034"/>
                        <a:ext cx="11462806" cy="5139559"/>
                      </a:xfrm>
                      <a:prstGeom prst="rect">
                        <a:avLst/>
                      </a:prstGeom>
                    </p:spPr>
                  </p:pic>
                </p:oleObj>
              </mc:Fallback>
            </mc:AlternateContent>
          </a:graphicData>
        </a:graphic>
      </p:graphicFrame>
    </p:spTree>
    <p:extLst>
      <p:ext uri="{BB962C8B-B14F-4D97-AF65-F5344CB8AC3E}">
        <p14:creationId xmlns:p14="http://schemas.microsoft.com/office/powerpoint/2010/main" val="27804103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22739" y="320297"/>
            <a:ext cx="8570266" cy="414116"/>
          </a:xfrm>
        </p:spPr>
        <p:txBody>
          <a:bodyPr/>
          <a:lstStyle/>
          <a:p>
            <a:r>
              <a:rPr lang="es-EC" sz="2800" dirty="0"/>
              <a:t>Resumen indicadores de calidad 2/2</a:t>
            </a:r>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pic>
        <p:nvPicPr>
          <p:cNvPr id="166005" name="5 Elips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725" y="76200"/>
            <a:ext cx="22860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Objeto 2"/>
          <p:cNvGraphicFramePr>
            <a:graphicFrameLocks noChangeAspect="1"/>
          </p:cNvGraphicFramePr>
          <p:nvPr>
            <p:extLst>
              <p:ext uri="{D42A27DB-BD31-4B8C-83A1-F6EECF244321}">
                <p14:modId xmlns:p14="http://schemas.microsoft.com/office/powerpoint/2010/main" val="4014879316"/>
              </p:ext>
            </p:extLst>
          </p:nvPr>
        </p:nvGraphicFramePr>
        <p:xfrm>
          <a:off x="309563" y="863600"/>
          <a:ext cx="11777662" cy="5492750"/>
        </p:xfrm>
        <a:graphic>
          <a:graphicData uri="http://schemas.openxmlformats.org/presentationml/2006/ole">
            <mc:AlternateContent xmlns:mc="http://schemas.openxmlformats.org/markup-compatibility/2006">
              <mc:Choice xmlns:v="urn:schemas-microsoft-com:vml" Requires="v">
                <p:oleObj spid="_x0000_s166080" name="Hoja de cálculo" r:id="rId5" imgW="14230350" imgH="8410651" progId="Excel.Sheet.12">
                  <p:link updateAutomatic="1"/>
                </p:oleObj>
              </mc:Choice>
              <mc:Fallback>
                <p:oleObj name="Hoja de cálculo" r:id="rId5" imgW="14230350" imgH="8410651" progId="Excel.Sheet.12">
                  <p:link updateAutomatic="1"/>
                  <p:pic>
                    <p:nvPicPr>
                      <p:cNvPr id="0" name=""/>
                      <p:cNvPicPr/>
                      <p:nvPr/>
                    </p:nvPicPr>
                    <p:blipFill>
                      <a:blip r:embed="rId6"/>
                      <a:stretch>
                        <a:fillRect/>
                      </a:stretch>
                    </p:blipFill>
                    <p:spPr>
                      <a:xfrm>
                        <a:off x="309563" y="863600"/>
                        <a:ext cx="11777662" cy="5492750"/>
                      </a:xfrm>
                      <a:prstGeom prst="rect">
                        <a:avLst/>
                      </a:prstGeom>
                    </p:spPr>
                  </p:pic>
                </p:oleObj>
              </mc:Fallback>
            </mc:AlternateContent>
          </a:graphicData>
        </a:graphic>
      </p:graphicFrame>
    </p:spTree>
    <p:extLst>
      <p:ext uri="{BB962C8B-B14F-4D97-AF65-F5344CB8AC3E}">
        <p14:creationId xmlns:p14="http://schemas.microsoft.com/office/powerpoint/2010/main" val="269769601"/>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Adjacency</Template>
  <TotalTime>28514</TotalTime>
  <Words>1706</Words>
  <Application>Microsoft Office PowerPoint</Application>
  <PresentationFormat>Personalizado</PresentationFormat>
  <Paragraphs>281</Paragraphs>
  <Slides>41</Slides>
  <Notes>15</Notes>
  <HiddenSlides>0</HiddenSlides>
  <MMClips>0</MMClips>
  <ScaleCrop>false</ScaleCrop>
  <HeadingPairs>
    <vt:vector size="6" baseType="variant">
      <vt:variant>
        <vt:lpstr>Tema</vt:lpstr>
      </vt:variant>
      <vt:variant>
        <vt:i4>1</vt:i4>
      </vt:variant>
      <vt:variant>
        <vt:lpstr>Vínculos</vt:lpstr>
      </vt:variant>
      <vt:variant>
        <vt:i4>42</vt:i4>
      </vt:variant>
      <vt:variant>
        <vt:lpstr>Títulos de diapositiva</vt:lpstr>
      </vt:variant>
      <vt:variant>
        <vt:i4>41</vt:i4>
      </vt:variant>
    </vt:vector>
  </HeadingPairs>
  <TitlesOfParts>
    <vt:vector size="84" baseType="lpstr">
      <vt:lpstr>Tema de Office</vt:lpstr>
      <vt:lpstr>C:\Users\kevin\Desktop\Reporte de cobertura\directorio total\Hoja de cálculo en PPT_reporte de cobertura_indicadores_2019!DIMENSION!F2C2:F10C8</vt:lpstr>
      <vt:lpstr>F:\resp 1\resp\Downloads\Semana 13 Ppt_indicadores_2019_0409.xlsx!Indicadores_2!F1C1:F18C8</vt:lpstr>
      <vt:lpstr>F:\resp 1\resp\Documents\INEC TRABAJO\SEMANA 13\Semana 13 Ppt_indicadores_2019_0409.xlsx!indicadores_1!F1C1:F26C8</vt:lpstr>
      <vt:lpstr>F:\resp 1\resp\Downloads\Semana 13 Ppt_indicadores_2019_0409.xlsx!General!F3C1:F7C7</vt:lpstr>
      <vt:lpstr>F:\resp 1\resp\Documents\SEMANA 13  FORMATO_REPORTE DE COBERTURA.xlsx!IC ZONALES![SEMANA 13  FORMATO_REPORTE DE COBERTURA.xlsx]IC ZONALES 15 Gráfico-3</vt:lpstr>
      <vt:lpstr>F:\resp 1\resp\Documents\SEMANA 13  FORMATO_REPORTE DE COBERTURA.xlsx!IC ZONALES![SEMANA 13  FORMATO_REPORTE DE COBERTURA.xlsx]IC ZONALES 15 Gráfico-5</vt:lpstr>
      <vt:lpstr>F:\resp 1\resp\Documents\SEMANA 13  FORMATO_REPORTE DE COBERTURA.xlsx!IC ZONALES![SEMANA 13  FORMATO_REPORTE DE COBERTURA.xlsx]IC ZONALES 15 Gráfico-4</vt:lpstr>
      <vt:lpstr>F:\resp 1\resp\Downloads\Semana 13 Ppt_indicadores_2019_0409.xlsx!General!F19C1:F21C7</vt:lpstr>
      <vt:lpstr>F:\resp 1\resp\Documents\SEMANA 13  FORMATO_REPORTE DE COBERTURA.xlsx!IC ZONALES![SEMANA 13  FORMATO_REPORTE DE COBERTURA.xlsx]IC ZONALES 15 Gráfico-6</vt:lpstr>
      <vt:lpstr>F:\resp 1\resp\Downloads\Semana 13 Ppt_indicadores_2019_0409.xlsx!General!F12C1:F16C7</vt:lpstr>
      <vt:lpstr>F:\resp 1\resp\Documents\SEMANA 13  FORMATO_REPORTE DE COBERTURA.xlsx!IC ZONALES![SEMANA 13  FORMATO_REPORTE DE COBERTURA.xlsx]IC ZONALES 15 Gráfico</vt:lpstr>
      <vt:lpstr>F:\resp 1\resp\Documents\SEMANA 13  FORMATO_REPORTE DE COBERTURA.xlsx!IC ZONALES![SEMANA 13  FORMATO_REPORTE DE COBERTURA.xlsx]IC ZONALES 15 Gráfico-1</vt:lpstr>
      <vt:lpstr>F:\resp 1\resp\Documents\SEMANA 13  FORMATO_REPORTE DE COBERTURA.xlsx!IC ZONALES![SEMANA 13  FORMATO_REPORTE DE COBERTURA.xlsx]IC ZONALES 15 Gráfico-2</vt:lpstr>
      <vt:lpstr>F:\resp 1\resp\Downloads\Semana 13 Ppt_indicadores_2019_0409.xlsx!Zonal!F3C1:F8C8</vt:lpstr>
      <vt:lpstr>F:\resp 1\resp\Documents\SEMANA 13  FORMATO_REPORTE DE COBERTURA.xlsx!Comp_sem![SEMANA 13  FORMATO_REPORTE DE COBERTURA.xlsx]Comp_sem 21 Gráfico</vt:lpstr>
      <vt:lpstr>F:\resp 1\resp\Downloads\Semana 13 Ppt_indicadores_2019_0409.xlsx!Zonal!F10C1:F15C8</vt:lpstr>
      <vt:lpstr>F:\resp 1\resp\Documents\SEMANA 13  FORMATO_REPORTE DE COBERTURA.xlsx!Comp_sem![SEMANA 13  FORMATO_REPORTE DE COBERTURA.xlsx]Comp_sem 17 Gráfico</vt:lpstr>
      <vt:lpstr>F:\resp 1\resp\Downloads\Semana 13 Ppt_indicadores_2019_0409.xlsx!Zonal!F17C1:F22C8</vt:lpstr>
      <vt:lpstr>F:\resp 1\resp\Documents\SEMANA 13  FORMATO_REPORTE DE COBERTURA.xlsx!Comp_sem![SEMANA 13  FORMATO_REPORTE DE COBERTURA.xlsx]Comp_sem 20 Gráfico</vt:lpstr>
      <vt:lpstr>F:\resp 1\resp\Documents\SEMANA 13  FORMATO_REPORTE DE COBERTURA.xlsx!Comp_sem![SEMANA 13  FORMATO_REPORTE DE COBERTURA.xlsx]Comp_sem 25 Gráfico</vt:lpstr>
      <vt:lpstr>F:\resp 1\resp\Downloads\Semana 13 Ppt_indicadores_2019_0409.xlsx!Zonal!F24C1:F29C8</vt:lpstr>
      <vt:lpstr>F:\resp 1\resp\Downloads\Semana 13 Ppt_indicadores_2019_0409.xlsx!Zonal!F33C1:F38C8</vt:lpstr>
      <vt:lpstr>F:\resp 1\resp\Documents\SEMANA 13  FORMATO_REPORTE DE COBERTURA.xlsx!Comp_sem![SEMANA 13  FORMATO_REPORTE DE COBERTURA.xlsx]Comp_sem 18 Gráfico</vt:lpstr>
      <vt:lpstr>F:\resp 1\resp\Documents\SEMANA 13  FORMATO_REPORTE DE COBERTURA.xlsx!Comp_sem![SEMANA 13  FORMATO_REPORTE DE COBERTURA.xlsx]Comp_sem 19 Gráfico</vt:lpstr>
      <vt:lpstr>F:\resp 1\resp\Downloads\Semana 13 Ppt_indicadores_2019_0409.xlsx!Zonal!F40C1:F45C8</vt:lpstr>
      <vt:lpstr>F:\resp 1\resp\Downloads\Semana 13 Ppt_indicadores_2019_0409.xlsx!Zonal!F47C1:F52C8</vt:lpstr>
      <vt:lpstr>F:\resp 1\resp\Documents\SEMANA 13  FORMATO_REPORTE DE COBERTURA.xlsx!Comp_sem![SEMANA 13  FORMATO_REPORTE DE COBERTURA.xlsx]Comp_sem 33 Gráfico</vt:lpstr>
      <vt:lpstr>F:\resp 1\resp\Documents\SEMANA 13  FORMATO_REPORTE DE COBERTURA.xlsx!DILIGENCIADA!F13C1:F18C4</vt:lpstr>
      <vt:lpstr>F:\resp 1\resp\Documents\SEMANA 13  FORMATO_REPORTE DE COBERTURA.xlsx!DILIGENCIADA![SEMANA 13  FORMATO_REPORTE DE COBERTURA.xlsx]DILIGENCIADA Gráfico 1</vt:lpstr>
      <vt:lpstr>F:\resp 1\resp\Documents\SEMANA 13  FORMATO_REPORTE DE COBERTURA.xlsx!COBERTURA_PPT_V2!F7C2:F14C13</vt:lpstr>
      <vt:lpstr>F:\resp 1\resp\Documents\SEMANA 13  FORMATO_REPORTE DE COBERTURA.xlsx!GRÁFICOS CAMPO EFE_2019![SEMANA 13  FORMATO_REPORTE DE COBERTURA.xlsx]GRÁFICOS CAMPO EFE_2019 19 Gráfico</vt:lpstr>
      <vt:lpstr>F:\resp 1\resp\Documents\SEMANA 13  FORMATO_REPORTE DE COBERTURA.xlsx!Cam_crt_hist![SEMANA 13  FORMATO_REPORTE DE COBERTURA.xlsx]Cam_crt_hist 4 Gráfico</vt:lpstr>
      <vt:lpstr>F:\resp 1\resp\Documents\INEC TRABAJO\SEMANA editable\SEMANA 13  FORMATO_REPORTE DE COBERTURA.xlsx!Cam_crt_hist![SEMANA 13  FORMATO_REPORTE DE COBERTURA.xlsx]Cam_crt_hist Gráfico 3</vt:lpstr>
      <vt:lpstr>F:\resp 1\resp\Documents\SEMANA 13  FORMATO_REPORTE DE COBERTURA.xlsx!COBERTURA_PPT_V2!F20C2:F27C11</vt:lpstr>
      <vt:lpstr>F:\resp 1\resp\Documents\SEMANA 13  FORMATO_REPORTE DE COBERTURA.xlsx!GRÁFICOS CRÍT-COD EFE_2019![SEMANA 13  FORMATO_REPORTE DE COBERTURA.xlsx]GRÁFICOS CRÍT-COD EFE_2019 18 Gráfico</vt:lpstr>
      <vt:lpstr>F:\resp 1\resp\Documents\SEMANA 13  FORMATO_REPORTE DE COBERTURA.xlsx!Criti_crt_hist![SEMANA 13  FORMATO_REPORTE DE COBERTURA.xlsx]Criti_crt_hist 1 Gráfico</vt:lpstr>
      <vt:lpstr>F:\resp 1\resp\Documents\INEC TRABAJO\SEMANA editable\SEMANA 13  FORMATO_REPORTE DE COBERTURA.xlsx!Criti_crt_hist![SEMANA 13  FORMATO_REPORTE DE COBERTURA.xlsx]Criti_crt_hist Gráfico 5</vt:lpstr>
      <vt:lpstr>F:\resp 1\resp\Documents\SEMANA 13  FORMATO_REPORTE DE COBERTURA.xlsx!DÍAS![SEMANA 13  FORMATO_REPORTE DE COBERTURA.xlsx]DÍAS 2 Gráfico</vt:lpstr>
      <vt:lpstr>F:\resp 1\resp\Documents\INEC TRABAJO\DIRECTORIO\SEMANA editable\Semana 13 Ppt_indicadores_2019_0409.xlsx!Tabla PROBLEMAS-SOL!F1C2:F16C3</vt:lpstr>
      <vt:lpstr>F:\resp 1\resp\Documents\INEC TRABAJO\DIRECTORIO\SEMANA editable\Semana 13 Ppt_indicadores_2019_0409.xlsx!Tabla PROBLEMAS-SOL!F22C2:F37C3</vt:lpstr>
      <vt:lpstr>F:\resp 1\resp\Documents\INEC TRABAJO\DIRECTORIO\SEMANA editable\Semana 13 Ppt_indicadores_2019_0409.xlsx!Tabla PROBLEMAS-SOL!F17C2:F21C3</vt:lpstr>
      <vt:lpstr>F:\resp 1\resp\Documents\INEC TRABAJO\SEMANA 13\Semana 13 Ppt_indicadores_2019_0409.xlsx!admi!F1C1:F6C6</vt:lpstr>
      <vt:lpstr>Indicadores de calidad   Encuesta Estructural Empresarial (ENESEM)</vt:lpstr>
      <vt:lpstr>Contenido</vt:lpstr>
      <vt:lpstr>Generalidades de Indicadores de Calidad</vt:lpstr>
      <vt:lpstr>Presentación de PowerPoint</vt:lpstr>
      <vt:lpstr>Indicadores de calidad</vt:lpstr>
      <vt:lpstr>Cronograma de la operación estadística</vt:lpstr>
      <vt:lpstr>Resultados indicadores de calidad</vt:lpstr>
      <vt:lpstr>Resumen indicadores de calidad 1/2</vt:lpstr>
      <vt:lpstr>Resumen indicadores de calidad 2/2</vt:lpstr>
      <vt:lpstr>Resultados de indicadores de calidad </vt:lpstr>
      <vt:lpstr>Resultados de indicadores de calidad </vt:lpstr>
      <vt:lpstr>Resultados de indicadores de calidad </vt:lpstr>
      <vt:lpstr>Resultados de Indicadores de Calidad por Coordinaciones zonales</vt:lpstr>
      <vt:lpstr>Resultados: Coordinaciones Zonales</vt:lpstr>
      <vt:lpstr>Resultados: Coordinaciones Zonales</vt:lpstr>
      <vt:lpstr>Resultados: Coordinaciones Zonales</vt:lpstr>
      <vt:lpstr>Resultados: Coordinaciones Zonales</vt:lpstr>
      <vt:lpstr>Resultados: Coordinaciones Zonales</vt:lpstr>
      <vt:lpstr>Resultados: Coordinaciones Zonales</vt:lpstr>
      <vt:lpstr>Resultados: Coordinaciones Zonales</vt:lpstr>
      <vt:lpstr>Presentación de PowerPoint</vt:lpstr>
      <vt:lpstr>REPORTE DE COBERTURA  Corte 04 de diciembre</vt:lpstr>
      <vt:lpstr>Presentación de PowerPoint</vt:lpstr>
      <vt:lpstr>Cobertura Campo Efectiva/Planificada</vt:lpstr>
      <vt:lpstr>Presentación de PowerPoint</vt:lpstr>
      <vt:lpstr>Cobertura Crítica Efectiva/Planificada</vt:lpstr>
      <vt:lpstr>Tiempo promedio de levantamiento</vt:lpstr>
      <vt:lpstr>Indicadores con alerta: motivo y acción emprendida</vt:lpstr>
      <vt:lpstr>Presentación de PowerPoint</vt:lpstr>
      <vt:lpstr>Presentación de PowerPoint</vt:lpstr>
      <vt:lpstr>Problemas detectados</vt:lpstr>
      <vt:lpstr>Presentación de PowerPoint</vt:lpstr>
      <vt:lpstr>Presentación de PowerPoint</vt:lpstr>
      <vt:lpstr>Presentación de PowerPoint</vt:lpstr>
      <vt:lpstr>APLICATIVO WEB   Corte 04 de diciembre</vt:lpstr>
      <vt:lpstr>Funcionamiento Aplicativo web </vt:lpstr>
      <vt:lpstr>Presentación de PowerPoint</vt:lpstr>
      <vt:lpstr>Detalle de incidencias</vt:lpstr>
      <vt:lpstr>Detalle de incidencias</vt:lpstr>
      <vt:lpstr>ADMINISTRATIVO FINANCIERO   Corte 04 de diciembre</vt:lpstr>
      <vt:lpstr>Administrativo financiero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Usuario de Microsoft Office</dc:creator>
  <cp:lastModifiedBy>INEC Nataly Pucachaqui</cp:lastModifiedBy>
  <cp:revision>2274</cp:revision>
  <dcterms:created xsi:type="dcterms:W3CDTF">2018-05-17T02:27:41Z</dcterms:created>
  <dcterms:modified xsi:type="dcterms:W3CDTF">2020-12-08T22:37:19Z</dcterms:modified>
</cp:coreProperties>
</file>