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1429" r:id="rId3"/>
    <p:sldId id="1307" r:id="rId4"/>
    <p:sldId id="1448" r:id="rId5"/>
    <p:sldId id="1312" r:id="rId6"/>
    <p:sldId id="1368" r:id="rId7"/>
    <p:sldId id="1133" r:id="rId8"/>
    <p:sldId id="1308" r:id="rId9"/>
    <p:sldId id="1309" r:id="rId10"/>
    <p:sldId id="1401" r:id="rId11"/>
    <p:sldId id="1402" r:id="rId12"/>
    <p:sldId id="1403" r:id="rId13"/>
    <p:sldId id="1404" r:id="rId14"/>
    <p:sldId id="1405" r:id="rId15"/>
    <p:sldId id="1406" r:id="rId16"/>
    <p:sldId id="1407" r:id="rId17"/>
    <p:sldId id="1470" r:id="rId18"/>
    <p:sldId id="1408" r:id="rId19"/>
    <p:sldId id="1409" r:id="rId20"/>
    <p:sldId id="1410" r:id="rId21"/>
    <p:sldId id="1395" r:id="rId22"/>
    <p:sldId id="1396" r:id="rId23"/>
    <p:sldId id="1397" r:id="rId24"/>
    <p:sldId id="1398" r:id="rId25"/>
    <p:sldId id="1399" r:id="rId26"/>
    <p:sldId id="1400" r:id="rId27"/>
    <p:sldId id="1452" r:id="rId28"/>
    <p:sldId id="1359" r:id="rId29"/>
    <p:sldId id="1457" r:id="rId30"/>
    <p:sldId id="1473" r:id="rId31"/>
    <p:sldId id="1465" r:id="rId32"/>
    <p:sldId id="1471" r:id="rId33"/>
    <p:sldId id="1472" r:id="rId34"/>
    <p:sldId id="1441" r:id="rId35"/>
    <p:sldId id="1474" r:id="rId36"/>
    <p:sldId id="1475" r:id="rId37"/>
    <p:sldId id="1476" r:id="rId38"/>
    <p:sldId id="1477" r:id="rId39"/>
    <p:sldId id="1449" r:id="rId40"/>
    <p:sldId id="1450" r:id="rId4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Fausto Velez" initials="IFV" lastIdx="17" clrIdx="0"/>
  <p:cmAuthor id="2" name="INEC Gabriela Hidalgo" initials="IGH" lastIdx="1" clrIdx="1"/>
  <p:cmAuthor id="3" name="INEC Maria Moran" initials="IMM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9"/>
    <a:srgbClr val="FFF2CC"/>
    <a:srgbClr val="FFCC99"/>
    <a:srgbClr val="87BF61"/>
    <a:srgbClr val="FFF1C9"/>
    <a:srgbClr val="FF6600"/>
    <a:srgbClr val="FFC305"/>
    <a:srgbClr val="FFA161"/>
    <a:srgbClr val="95C674"/>
    <a:srgbClr val="FF96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9634" autoAdjust="0"/>
  </p:normalViewPr>
  <p:slideViewPr>
    <p:cSldViewPr snapToGrid="0" snapToObjects="1">
      <p:cViewPr>
        <p:scale>
          <a:sx n="100" d="100"/>
          <a:sy n="100" d="100"/>
        </p:scale>
        <p:origin x="12" y="-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43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194"/>
    </p:cViewPr>
  </p:sorterViewPr>
  <p:notesViewPr>
    <p:cSldViewPr snapToGrid="0" snapToObjects="1">
      <p:cViewPr varScale="1">
        <p:scale>
          <a:sx n="130" d="100"/>
          <a:sy n="130" d="100"/>
        </p:scale>
        <p:origin x="53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144FE6-A30C-4DEE-B30D-0C6F4B524B2B}" type="doc">
      <dgm:prSet loTypeId="urn:microsoft.com/office/officeart/2008/layout/SquareAccentList" loCatId="list" qsTypeId="urn:microsoft.com/office/officeart/2005/8/quickstyle/simple2" qsCatId="simple" csTypeId="urn:microsoft.com/office/officeart/2005/8/colors/accent4_3" csCatId="accent4" phldr="1"/>
      <dgm:spPr/>
      <dgm:t>
        <a:bodyPr/>
        <a:lstStyle/>
        <a:p>
          <a:endParaRPr lang="es-EC"/>
        </a:p>
      </dgm:t>
    </dgm:pt>
    <dgm:pt modelId="{0D558F44-AEA6-42DB-9531-CF7630E1E957}">
      <dgm:prSet phldrT="[Texto]" custT="1"/>
      <dgm:spPr/>
      <dgm:t>
        <a:bodyPr/>
        <a:lstStyle/>
        <a:p>
          <a:r>
            <a:rPr lang="es-EC" sz="2400" b="1" dirty="0"/>
            <a:t>Informante</a:t>
          </a:r>
        </a:p>
      </dgm:t>
    </dgm:pt>
    <dgm:pt modelId="{2139B443-F65B-402B-B0A2-1A090003B176}" type="parTrans" cxnId="{4A2DD097-2654-46F5-9C4C-6CD4C4BDDD26}">
      <dgm:prSet/>
      <dgm:spPr/>
      <dgm:t>
        <a:bodyPr/>
        <a:lstStyle/>
        <a:p>
          <a:endParaRPr lang="es-EC" sz="1400"/>
        </a:p>
      </dgm:t>
    </dgm:pt>
    <dgm:pt modelId="{A32EC132-F648-4870-AC23-12347E9AA8B7}" type="sibTrans" cxnId="{4A2DD097-2654-46F5-9C4C-6CD4C4BDDD26}">
      <dgm:prSet/>
      <dgm:spPr/>
      <dgm:t>
        <a:bodyPr/>
        <a:lstStyle/>
        <a:p>
          <a:endParaRPr lang="es-EC" sz="1400"/>
        </a:p>
      </dgm:t>
    </dgm:pt>
    <dgm:pt modelId="{5144383F-9600-41DE-ACBB-BA4DD3C3E67D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nuevo.</a:t>
          </a:r>
        </a:p>
      </dgm:t>
    </dgm:pt>
    <dgm:pt modelId="{15048A1B-5086-4F77-9116-90817187E11C}" type="parTrans" cxnId="{7613993A-8621-49AA-8019-AA4E99BF8C5A}">
      <dgm:prSet/>
      <dgm:spPr/>
      <dgm:t>
        <a:bodyPr/>
        <a:lstStyle/>
        <a:p>
          <a:endParaRPr lang="es-EC" sz="1400"/>
        </a:p>
      </dgm:t>
    </dgm:pt>
    <dgm:pt modelId="{BE8F3CB0-FD32-4DBB-9F36-47AFCF0A1C09}" type="sibTrans" cxnId="{7613993A-8621-49AA-8019-AA4E99BF8C5A}">
      <dgm:prSet/>
      <dgm:spPr/>
      <dgm:t>
        <a:bodyPr/>
        <a:lstStyle/>
        <a:p>
          <a:endParaRPr lang="es-EC" sz="1400"/>
        </a:p>
      </dgm:t>
    </dgm:pt>
    <dgm:pt modelId="{3A59DF36-440C-4D98-A538-63952BD5AB6D}">
      <dgm:prSet phldrT="[Texto]" custT="1"/>
      <dgm:spPr/>
      <dgm:t>
        <a:bodyPr/>
        <a:lstStyle/>
        <a:p>
          <a:r>
            <a:rPr lang="es-EC" sz="2400" b="1" dirty="0"/>
            <a:t>Crítica</a:t>
          </a:r>
        </a:p>
      </dgm:t>
    </dgm:pt>
    <dgm:pt modelId="{D583369A-C2F5-4D53-BBAB-DC9AC3CF84E0}" type="parTrans" cxnId="{CB21D884-1853-4905-9466-294A16EC3924}">
      <dgm:prSet/>
      <dgm:spPr/>
      <dgm:t>
        <a:bodyPr/>
        <a:lstStyle/>
        <a:p>
          <a:endParaRPr lang="es-EC" sz="1400"/>
        </a:p>
      </dgm:t>
    </dgm:pt>
    <dgm:pt modelId="{26698DEC-59F6-4385-9C92-C46D78AD9190}" type="sibTrans" cxnId="{CB21D884-1853-4905-9466-294A16EC3924}">
      <dgm:prSet/>
      <dgm:spPr/>
      <dgm:t>
        <a:bodyPr/>
        <a:lstStyle/>
        <a:p>
          <a:endParaRPr lang="es-EC" sz="1400"/>
        </a:p>
      </dgm:t>
    </dgm:pt>
    <dgm:pt modelId="{094A2160-2A97-4E77-91ED-276770B8C725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nuevo, en la fase de crítica.</a:t>
          </a:r>
          <a:endParaRPr lang="es-EC" sz="1400" dirty="0"/>
        </a:p>
      </dgm:t>
    </dgm:pt>
    <dgm:pt modelId="{B75D7F64-4D81-4AED-B936-FCB9CDDF60A5}" type="parTrans" cxnId="{10C89CB9-7D41-49E6-806B-561EC039CD61}">
      <dgm:prSet/>
      <dgm:spPr/>
      <dgm:t>
        <a:bodyPr/>
        <a:lstStyle/>
        <a:p>
          <a:endParaRPr lang="es-EC" sz="1400"/>
        </a:p>
      </dgm:t>
    </dgm:pt>
    <dgm:pt modelId="{21FF4414-E01B-41CC-B7BF-F4F40672CB6A}" type="sibTrans" cxnId="{10C89CB9-7D41-49E6-806B-561EC039CD61}">
      <dgm:prSet/>
      <dgm:spPr/>
      <dgm:t>
        <a:bodyPr/>
        <a:lstStyle/>
        <a:p>
          <a:endParaRPr lang="es-EC" sz="1400"/>
        </a:p>
      </dgm:t>
    </dgm:pt>
    <dgm:pt modelId="{357BD7FB-E623-43A9-96B2-0F24FC25FE32}">
      <dgm:prSet phldrT="[Texto]" custT="1"/>
      <dgm:spPr/>
      <dgm:t>
        <a:bodyPr/>
        <a:lstStyle/>
        <a:p>
          <a:r>
            <a:rPr lang="es-EC" sz="2400" b="1" dirty="0"/>
            <a:t>Administrador</a:t>
          </a:r>
        </a:p>
      </dgm:t>
    </dgm:pt>
    <dgm:pt modelId="{EBC2089E-3B67-4743-910E-58CA4357A73E}" type="parTrans" cxnId="{073C008B-DA86-4853-AFD1-AE1729062624}">
      <dgm:prSet/>
      <dgm:spPr/>
      <dgm:t>
        <a:bodyPr/>
        <a:lstStyle/>
        <a:p>
          <a:endParaRPr lang="es-EC" sz="1400"/>
        </a:p>
      </dgm:t>
    </dgm:pt>
    <dgm:pt modelId="{50A5C008-F107-44F8-B4CC-124DC5F5AE76}" type="sibTrans" cxnId="{073C008B-DA86-4853-AFD1-AE1729062624}">
      <dgm:prSet/>
      <dgm:spPr/>
      <dgm:t>
        <a:bodyPr/>
        <a:lstStyle/>
        <a:p>
          <a:endParaRPr lang="es-EC" sz="1400"/>
        </a:p>
      </dgm:t>
    </dgm:pt>
    <dgm:pt modelId="{777BF60B-0E37-41C4-B614-C29BE4A6A30E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nuevo. </a:t>
          </a:r>
          <a:endParaRPr lang="es-EC" sz="1400" dirty="0"/>
        </a:p>
      </dgm:t>
    </dgm:pt>
    <dgm:pt modelId="{80DDAAEC-DE2D-4DEE-B2AC-A71248BFB2F4}" type="parTrans" cxnId="{505E1B3C-DF6A-4238-9D4B-3787CCE8E429}">
      <dgm:prSet/>
      <dgm:spPr/>
      <dgm:t>
        <a:bodyPr/>
        <a:lstStyle/>
        <a:p>
          <a:endParaRPr lang="es-EC" sz="1400"/>
        </a:p>
      </dgm:t>
    </dgm:pt>
    <dgm:pt modelId="{BBBC8B60-B8EB-4B97-9A00-D2700A7F023F}" type="sibTrans" cxnId="{505E1B3C-DF6A-4238-9D4B-3787CCE8E429}">
      <dgm:prSet/>
      <dgm:spPr/>
      <dgm:t>
        <a:bodyPr/>
        <a:lstStyle/>
        <a:p>
          <a:endParaRPr lang="es-EC" sz="1400"/>
        </a:p>
      </dgm:t>
    </dgm:pt>
    <dgm:pt modelId="{C4820210-A628-4F99-A34F-FCECD24BF6AF}" type="pres">
      <dgm:prSet presAssocID="{49144FE6-A30C-4DEE-B30D-0C6F4B524B2B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D8D01D9F-A268-4378-863F-87BA949892A3}" type="pres">
      <dgm:prSet presAssocID="{0D558F44-AEA6-42DB-9531-CF7630E1E957}" presName="root" presStyleCnt="0">
        <dgm:presLayoutVars>
          <dgm:chMax/>
          <dgm:chPref/>
        </dgm:presLayoutVars>
      </dgm:prSet>
      <dgm:spPr/>
    </dgm:pt>
    <dgm:pt modelId="{E4B86523-1901-4DFA-91CE-BE93F5E12FA8}" type="pres">
      <dgm:prSet presAssocID="{0D558F44-AEA6-42DB-9531-CF7630E1E957}" presName="rootComposite" presStyleCnt="0">
        <dgm:presLayoutVars/>
      </dgm:prSet>
      <dgm:spPr/>
    </dgm:pt>
    <dgm:pt modelId="{BBF8E57D-03DC-44C9-BF72-F4E48E1049AB}" type="pres">
      <dgm:prSet presAssocID="{0D558F44-AEA6-42DB-9531-CF7630E1E957}" presName="ParentAccent" presStyleLbl="alignNode1" presStyleIdx="0" presStyleCnt="3"/>
      <dgm:spPr/>
    </dgm:pt>
    <dgm:pt modelId="{61D2A0AB-6452-4412-A4A9-41FF835298AB}" type="pres">
      <dgm:prSet presAssocID="{0D558F44-AEA6-42DB-9531-CF7630E1E957}" presName="ParentSmallAccent" presStyleLbl="fgAcc1" presStyleIdx="0" presStyleCnt="3"/>
      <dgm:spPr/>
    </dgm:pt>
    <dgm:pt modelId="{BECC3DBA-E243-488C-A623-C76F6E2B46C1}" type="pres">
      <dgm:prSet presAssocID="{0D558F44-AEA6-42DB-9531-CF7630E1E957}" presName="Parent" presStyleLbl="revTx" presStyleIdx="0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CF4C98-BE1B-416C-AFC8-4791B80A7BCA}" type="pres">
      <dgm:prSet presAssocID="{0D558F44-AEA6-42DB-9531-CF7630E1E957}" presName="childShape" presStyleCnt="0">
        <dgm:presLayoutVars>
          <dgm:chMax val="0"/>
          <dgm:chPref val="0"/>
        </dgm:presLayoutVars>
      </dgm:prSet>
      <dgm:spPr/>
    </dgm:pt>
    <dgm:pt modelId="{BE1D1E69-8C37-409C-8CFD-568B21722AD1}" type="pres">
      <dgm:prSet presAssocID="{5144383F-9600-41DE-ACBB-BA4DD3C3E67D}" presName="childComposite" presStyleCnt="0">
        <dgm:presLayoutVars>
          <dgm:chMax val="0"/>
          <dgm:chPref val="0"/>
        </dgm:presLayoutVars>
      </dgm:prSet>
      <dgm:spPr/>
    </dgm:pt>
    <dgm:pt modelId="{DE6DD8E0-331D-45AD-9EAC-ED931C35B27D}" type="pres">
      <dgm:prSet presAssocID="{5144383F-9600-41DE-ACBB-BA4DD3C3E67D}" presName="ChildAccent" presStyleLbl="solidFgAcc1" presStyleIdx="0" presStyleCnt="3" custLinFactNeighborY="59631"/>
      <dgm:spPr/>
    </dgm:pt>
    <dgm:pt modelId="{03EE7D71-384E-4B0D-B0BB-65EB04ABBB1B}" type="pres">
      <dgm:prSet presAssocID="{5144383F-9600-41DE-ACBB-BA4DD3C3E67D}" presName="Child" presStyleLbl="revTx" presStyleIdx="1" presStyleCnt="6" custScaleY="541881" custLinFactNeighborY="294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1D8C0A-80A4-449B-BBF8-5487A6F7A640}" type="pres">
      <dgm:prSet presAssocID="{3A59DF36-440C-4D98-A538-63952BD5AB6D}" presName="root" presStyleCnt="0">
        <dgm:presLayoutVars>
          <dgm:chMax/>
          <dgm:chPref/>
        </dgm:presLayoutVars>
      </dgm:prSet>
      <dgm:spPr/>
    </dgm:pt>
    <dgm:pt modelId="{AC4756DF-A1E3-42E5-8B04-0B0CF31C51DE}" type="pres">
      <dgm:prSet presAssocID="{3A59DF36-440C-4D98-A538-63952BD5AB6D}" presName="rootComposite" presStyleCnt="0">
        <dgm:presLayoutVars/>
      </dgm:prSet>
      <dgm:spPr/>
    </dgm:pt>
    <dgm:pt modelId="{C5585F37-A516-4E9D-877E-2EBE956A88EC}" type="pres">
      <dgm:prSet presAssocID="{3A59DF36-440C-4D98-A538-63952BD5AB6D}" presName="ParentAccent" presStyleLbl="alignNode1" presStyleIdx="1" presStyleCnt="3"/>
      <dgm:spPr/>
    </dgm:pt>
    <dgm:pt modelId="{3D7A2479-A9AB-4C55-9823-F2FFB7C546E1}" type="pres">
      <dgm:prSet presAssocID="{3A59DF36-440C-4D98-A538-63952BD5AB6D}" presName="ParentSmallAccent" presStyleLbl="fgAcc1" presStyleIdx="1" presStyleCnt="3"/>
      <dgm:spPr/>
    </dgm:pt>
    <dgm:pt modelId="{71A2ECA2-F240-4E33-A549-1782E30091AA}" type="pres">
      <dgm:prSet presAssocID="{3A59DF36-440C-4D98-A538-63952BD5AB6D}" presName="Parent" presStyleLbl="revTx" presStyleIdx="2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4E5260-268B-487C-91F6-7B1D2E9B0D53}" type="pres">
      <dgm:prSet presAssocID="{3A59DF36-440C-4D98-A538-63952BD5AB6D}" presName="childShape" presStyleCnt="0">
        <dgm:presLayoutVars>
          <dgm:chMax val="0"/>
          <dgm:chPref val="0"/>
        </dgm:presLayoutVars>
      </dgm:prSet>
      <dgm:spPr/>
    </dgm:pt>
    <dgm:pt modelId="{41A15D32-7B1B-4AFF-877C-7052C70089BE}" type="pres">
      <dgm:prSet presAssocID="{094A2160-2A97-4E77-91ED-276770B8C725}" presName="childComposite" presStyleCnt="0">
        <dgm:presLayoutVars>
          <dgm:chMax val="0"/>
          <dgm:chPref val="0"/>
        </dgm:presLayoutVars>
      </dgm:prSet>
      <dgm:spPr/>
    </dgm:pt>
    <dgm:pt modelId="{B69D2AFD-A5D7-4C39-A491-2A8756B5BF55}" type="pres">
      <dgm:prSet presAssocID="{094A2160-2A97-4E77-91ED-276770B8C725}" presName="ChildAccent" presStyleLbl="solidFgAcc1" presStyleIdx="1" presStyleCnt="3" custLinFactY="81652" custLinFactNeighborY="100000"/>
      <dgm:spPr/>
    </dgm:pt>
    <dgm:pt modelId="{52DD963A-FE0B-4F1F-A6A5-C6676DA413FD}" type="pres">
      <dgm:prSet presAssocID="{094A2160-2A97-4E77-91ED-276770B8C725}" presName="Child" presStyleLbl="revTx" presStyleIdx="3" presStyleCnt="6" custScaleY="241723" custLinFactNeighborX="723" custLinFactNeighborY="79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9576DF-7271-4806-A1C0-71D5716C342C}" type="pres">
      <dgm:prSet presAssocID="{357BD7FB-E623-43A9-96B2-0F24FC25FE32}" presName="root" presStyleCnt="0">
        <dgm:presLayoutVars>
          <dgm:chMax/>
          <dgm:chPref/>
        </dgm:presLayoutVars>
      </dgm:prSet>
      <dgm:spPr/>
    </dgm:pt>
    <dgm:pt modelId="{210F76DB-FEDD-405C-810C-634C99EB39FD}" type="pres">
      <dgm:prSet presAssocID="{357BD7FB-E623-43A9-96B2-0F24FC25FE32}" presName="rootComposite" presStyleCnt="0">
        <dgm:presLayoutVars/>
      </dgm:prSet>
      <dgm:spPr/>
    </dgm:pt>
    <dgm:pt modelId="{3181F68C-EDC2-45E1-BC40-E418F555B5FB}" type="pres">
      <dgm:prSet presAssocID="{357BD7FB-E623-43A9-96B2-0F24FC25FE32}" presName="ParentAccent" presStyleLbl="alignNode1" presStyleIdx="2" presStyleCnt="3"/>
      <dgm:spPr/>
    </dgm:pt>
    <dgm:pt modelId="{FFA60734-79A2-4FF9-9A0C-10640AD18F1A}" type="pres">
      <dgm:prSet presAssocID="{357BD7FB-E623-43A9-96B2-0F24FC25FE32}" presName="ParentSmallAccent" presStyleLbl="fgAcc1" presStyleIdx="2" presStyleCnt="3"/>
      <dgm:spPr/>
    </dgm:pt>
    <dgm:pt modelId="{24786BAB-4318-4AF1-B40A-EB771E1CA935}" type="pres">
      <dgm:prSet presAssocID="{357BD7FB-E623-43A9-96B2-0F24FC25FE32}" presName="Parent" presStyleLbl="revTx" presStyleIdx="4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04C70A1-753B-451E-82CE-4C5BB41F1935}" type="pres">
      <dgm:prSet presAssocID="{357BD7FB-E623-43A9-96B2-0F24FC25FE32}" presName="childShape" presStyleCnt="0">
        <dgm:presLayoutVars>
          <dgm:chMax val="0"/>
          <dgm:chPref val="0"/>
        </dgm:presLayoutVars>
      </dgm:prSet>
      <dgm:spPr/>
    </dgm:pt>
    <dgm:pt modelId="{20272D87-20F8-4148-868B-6E565C3F9C3D}" type="pres">
      <dgm:prSet presAssocID="{777BF60B-0E37-41C4-B614-C29BE4A6A30E}" presName="childComposite" presStyleCnt="0">
        <dgm:presLayoutVars>
          <dgm:chMax val="0"/>
          <dgm:chPref val="0"/>
        </dgm:presLayoutVars>
      </dgm:prSet>
      <dgm:spPr/>
    </dgm:pt>
    <dgm:pt modelId="{176E31B2-15B7-4C36-B283-4C211B31CD2A}" type="pres">
      <dgm:prSet presAssocID="{777BF60B-0E37-41C4-B614-C29BE4A6A30E}" presName="ChildAccent" presStyleLbl="solidFgAcc1" presStyleIdx="2" presStyleCnt="3" custLinFactNeighborX="0" custLinFactNeighborY="4930"/>
      <dgm:spPr/>
    </dgm:pt>
    <dgm:pt modelId="{4C3170FD-5B7D-48BB-8D5D-7EDF71B67AB7}" type="pres">
      <dgm:prSet presAssocID="{777BF60B-0E37-41C4-B614-C29BE4A6A30E}" presName="Child" presStyleLbl="revTx" presStyleIdx="5" presStyleCnt="6" custScaleY="207948" custLinFactNeighborX="146" custLinFactNeighborY="121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05E1B3C-DF6A-4238-9D4B-3787CCE8E429}" srcId="{357BD7FB-E623-43A9-96B2-0F24FC25FE32}" destId="{777BF60B-0E37-41C4-B614-C29BE4A6A30E}" srcOrd="0" destOrd="0" parTransId="{80DDAAEC-DE2D-4DEE-B2AC-A71248BFB2F4}" sibTransId="{BBBC8B60-B8EB-4B97-9A00-D2700A7F023F}"/>
    <dgm:cxn modelId="{7613993A-8621-49AA-8019-AA4E99BF8C5A}" srcId="{0D558F44-AEA6-42DB-9531-CF7630E1E957}" destId="{5144383F-9600-41DE-ACBB-BA4DD3C3E67D}" srcOrd="0" destOrd="0" parTransId="{15048A1B-5086-4F77-9116-90817187E11C}" sibTransId="{BE8F3CB0-FD32-4DBB-9F36-47AFCF0A1C09}"/>
    <dgm:cxn modelId="{D999F821-EC86-4B3C-A9CF-C8B95DEBD7B4}" type="presOf" srcId="{094A2160-2A97-4E77-91ED-276770B8C725}" destId="{52DD963A-FE0B-4F1F-A6A5-C6676DA413FD}" srcOrd="0" destOrd="0" presId="urn:microsoft.com/office/officeart/2008/layout/SquareAccentList"/>
    <dgm:cxn modelId="{927A69FA-8FAD-4D1D-B312-78C152AF9955}" type="presOf" srcId="{0D558F44-AEA6-42DB-9531-CF7630E1E957}" destId="{BECC3DBA-E243-488C-A623-C76F6E2B46C1}" srcOrd="0" destOrd="0" presId="urn:microsoft.com/office/officeart/2008/layout/SquareAccentList"/>
    <dgm:cxn modelId="{4A2DD097-2654-46F5-9C4C-6CD4C4BDDD26}" srcId="{49144FE6-A30C-4DEE-B30D-0C6F4B524B2B}" destId="{0D558F44-AEA6-42DB-9531-CF7630E1E957}" srcOrd="0" destOrd="0" parTransId="{2139B443-F65B-402B-B0A2-1A090003B176}" sibTransId="{A32EC132-F648-4870-AC23-12347E9AA8B7}"/>
    <dgm:cxn modelId="{CB21D884-1853-4905-9466-294A16EC3924}" srcId="{49144FE6-A30C-4DEE-B30D-0C6F4B524B2B}" destId="{3A59DF36-440C-4D98-A538-63952BD5AB6D}" srcOrd="1" destOrd="0" parTransId="{D583369A-C2F5-4D53-BBAB-DC9AC3CF84E0}" sibTransId="{26698DEC-59F6-4385-9C92-C46D78AD9190}"/>
    <dgm:cxn modelId="{C6FD574B-D925-4FD4-9C39-14E280975E88}" type="presOf" srcId="{777BF60B-0E37-41C4-B614-C29BE4A6A30E}" destId="{4C3170FD-5B7D-48BB-8D5D-7EDF71B67AB7}" srcOrd="0" destOrd="0" presId="urn:microsoft.com/office/officeart/2008/layout/SquareAccentList"/>
    <dgm:cxn modelId="{073C008B-DA86-4853-AFD1-AE1729062624}" srcId="{49144FE6-A30C-4DEE-B30D-0C6F4B524B2B}" destId="{357BD7FB-E623-43A9-96B2-0F24FC25FE32}" srcOrd="2" destOrd="0" parTransId="{EBC2089E-3B67-4743-910E-58CA4357A73E}" sibTransId="{50A5C008-F107-44F8-B4CC-124DC5F5AE76}"/>
    <dgm:cxn modelId="{10C89CB9-7D41-49E6-806B-561EC039CD61}" srcId="{3A59DF36-440C-4D98-A538-63952BD5AB6D}" destId="{094A2160-2A97-4E77-91ED-276770B8C725}" srcOrd="0" destOrd="0" parTransId="{B75D7F64-4D81-4AED-B936-FCB9CDDF60A5}" sibTransId="{21FF4414-E01B-41CC-B7BF-F4F40672CB6A}"/>
    <dgm:cxn modelId="{B63B639F-0243-48BC-8475-9E1107A32E56}" type="presOf" srcId="{49144FE6-A30C-4DEE-B30D-0C6F4B524B2B}" destId="{C4820210-A628-4F99-A34F-FCECD24BF6AF}" srcOrd="0" destOrd="0" presId="urn:microsoft.com/office/officeart/2008/layout/SquareAccentList"/>
    <dgm:cxn modelId="{F98147E7-5C99-4550-9D81-EB8F013501AC}" type="presOf" srcId="{5144383F-9600-41DE-ACBB-BA4DD3C3E67D}" destId="{03EE7D71-384E-4B0D-B0BB-65EB04ABBB1B}" srcOrd="0" destOrd="0" presId="urn:microsoft.com/office/officeart/2008/layout/SquareAccentList"/>
    <dgm:cxn modelId="{2AD12881-7BCD-4477-84B1-25166D914301}" type="presOf" srcId="{357BD7FB-E623-43A9-96B2-0F24FC25FE32}" destId="{24786BAB-4318-4AF1-B40A-EB771E1CA935}" srcOrd="0" destOrd="0" presId="urn:microsoft.com/office/officeart/2008/layout/SquareAccentList"/>
    <dgm:cxn modelId="{C5D113A8-7EF5-4F7D-B9F0-57C33ED63076}" type="presOf" srcId="{3A59DF36-440C-4D98-A538-63952BD5AB6D}" destId="{71A2ECA2-F240-4E33-A549-1782E30091AA}" srcOrd="0" destOrd="0" presId="urn:microsoft.com/office/officeart/2008/layout/SquareAccentList"/>
    <dgm:cxn modelId="{FA9EA547-6197-45C7-B44A-8BCD34165D95}" type="presParOf" srcId="{C4820210-A628-4F99-A34F-FCECD24BF6AF}" destId="{D8D01D9F-A268-4378-863F-87BA949892A3}" srcOrd="0" destOrd="0" presId="urn:microsoft.com/office/officeart/2008/layout/SquareAccentList"/>
    <dgm:cxn modelId="{2F98D884-114F-43E3-AD6B-87E5C8D9E097}" type="presParOf" srcId="{D8D01D9F-A268-4378-863F-87BA949892A3}" destId="{E4B86523-1901-4DFA-91CE-BE93F5E12FA8}" srcOrd="0" destOrd="0" presId="urn:microsoft.com/office/officeart/2008/layout/SquareAccentList"/>
    <dgm:cxn modelId="{40C697B0-E081-4E13-AD26-A8A4D18CE26F}" type="presParOf" srcId="{E4B86523-1901-4DFA-91CE-BE93F5E12FA8}" destId="{BBF8E57D-03DC-44C9-BF72-F4E48E1049AB}" srcOrd="0" destOrd="0" presId="urn:microsoft.com/office/officeart/2008/layout/SquareAccentList"/>
    <dgm:cxn modelId="{F4A951F0-1FC8-4AC4-8AA8-318ED631CA76}" type="presParOf" srcId="{E4B86523-1901-4DFA-91CE-BE93F5E12FA8}" destId="{61D2A0AB-6452-4412-A4A9-41FF835298AB}" srcOrd="1" destOrd="0" presId="urn:microsoft.com/office/officeart/2008/layout/SquareAccentList"/>
    <dgm:cxn modelId="{F16FA979-691A-40AC-8FFD-85765DAFBF34}" type="presParOf" srcId="{E4B86523-1901-4DFA-91CE-BE93F5E12FA8}" destId="{BECC3DBA-E243-488C-A623-C76F6E2B46C1}" srcOrd="2" destOrd="0" presId="urn:microsoft.com/office/officeart/2008/layout/SquareAccentList"/>
    <dgm:cxn modelId="{3FAA42CC-6AB0-46DC-8AA3-49686D38E4BC}" type="presParOf" srcId="{D8D01D9F-A268-4378-863F-87BA949892A3}" destId="{B4CF4C98-BE1B-416C-AFC8-4791B80A7BCA}" srcOrd="1" destOrd="0" presId="urn:microsoft.com/office/officeart/2008/layout/SquareAccentList"/>
    <dgm:cxn modelId="{04C27990-FA5F-49A1-AE22-F4761E3C05C2}" type="presParOf" srcId="{B4CF4C98-BE1B-416C-AFC8-4791B80A7BCA}" destId="{BE1D1E69-8C37-409C-8CFD-568B21722AD1}" srcOrd="0" destOrd="0" presId="urn:microsoft.com/office/officeart/2008/layout/SquareAccentList"/>
    <dgm:cxn modelId="{C94DFF20-593D-43D2-B6AF-894C7231E128}" type="presParOf" srcId="{BE1D1E69-8C37-409C-8CFD-568B21722AD1}" destId="{DE6DD8E0-331D-45AD-9EAC-ED931C35B27D}" srcOrd="0" destOrd="0" presId="urn:microsoft.com/office/officeart/2008/layout/SquareAccentList"/>
    <dgm:cxn modelId="{381CB7D5-9634-49C2-9CEA-C89A20A4C312}" type="presParOf" srcId="{BE1D1E69-8C37-409C-8CFD-568B21722AD1}" destId="{03EE7D71-384E-4B0D-B0BB-65EB04ABBB1B}" srcOrd="1" destOrd="0" presId="urn:microsoft.com/office/officeart/2008/layout/SquareAccentList"/>
    <dgm:cxn modelId="{13FD21BE-0075-4F38-A4D2-73ECFF1CB810}" type="presParOf" srcId="{C4820210-A628-4F99-A34F-FCECD24BF6AF}" destId="{4F1D8C0A-80A4-449B-BBF8-5487A6F7A640}" srcOrd="1" destOrd="0" presId="urn:microsoft.com/office/officeart/2008/layout/SquareAccentList"/>
    <dgm:cxn modelId="{46392CCF-EF4B-44BE-ADF2-D9F129F182AD}" type="presParOf" srcId="{4F1D8C0A-80A4-449B-BBF8-5487A6F7A640}" destId="{AC4756DF-A1E3-42E5-8B04-0B0CF31C51DE}" srcOrd="0" destOrd="0" presId="urn:microsoft.com/office/officeart/2008/layout/SquareAccentList"/>
    <dgm:cxn modelId="{DE70B0B4-26C0-463F-9AA5-016085302341}" type="presParOf" srcId="{AC4756DF-A1E3-42E5-8B04-0B0CF31C51DE}" destId="{C5585F37-A516-4E9D-877E-2EBE956A88EC}" srcOrd="0" destOrd="0" presId="urn:microsoft.com/office/officeart/2008/layout/SquareAccentList"/>
    <dgm:cxn modelId="{B08488A6-588A-4D06-A82E-6DB966A53F49}" type="presParOf" srcId="{AC4756DF-A1E3-42E5-8B04-0B0CF31C51DE}" destId="{3D7A2479-A9AB-4C55-9823-F2FFB7C546E1}" srcOrd="1" destOrd="0" presId="urn:microsoft.com/office/officeart/2008/layout/SquareAccentList"/>
    <dgm:cxn modelId="{90DFBDF1-51A4-4920-B42E-F062DB8621D6}" type="presParOf" srcId="{AC4756DF-A1E3-42E5-8B04-0B0CF31C51DE}" destId="{71A2ECA2-F240-4E33-A549-1782E30091AA}" srcOrd="2" destOrd="0" presId="urn:microsoft.com/office/officeart/2008/layout/SquareAccentList"/>
    <dgm:cxn modelId="{1833BEBF-83A3-4CC6-A5F9-A7559C461F1F}" type="presParOf" srcId="{4F1D8C0A-80A4-449B-BBF8-5487A6F7A640}" destId="{4C4E5260-268B-487C-91F6-7B1D2E9B0D53}" srcOrd="1" destOrd="0" presId="urn:microsoft.com/office/officeart/2008/layout/SquareAccentList"/>
    <dgm:cxn modelId="{FF21BD47-07A2-4491-84D9-21912A49817A}" type="presParOf" srcId="{4C4E5260-268B-487C-91F6-7B1D2E9B0D53}" destId="{41A15D32-7B1B-4AFF-877C-7052C70089BE}" srcOrd="0" destOrd="0" presId="urn:microsoft.com/office/officeart/2008/layout/SquareAccentList"/>
    <dgm:cxn modelId="{1F32A7BA-4937-4DB6-A0B8-8AAF63CD5A3B}" type="presParOf" srcId="{41A15D32-7B1B-4AFF-877C-7052C70089BE}" destId="{B69D2AFD-A5D7-4C39-A491-2A8756B5BF55}" srcOrd="0" destOrd="0" presId="urn:microsoft.com/office/officeart/2008/layout/SquareAccentList"/>
    <dgm:cxn modelId="{EEC40846-C06D-455E-BD04-1ED54553B38D}" type="presParOf" srcId="{41A15D32-7B1B-4AFF-877C-7052C70089BE}" destId="{52DD963A-FE0B-4F1F-A6A5-C6676DA413FD}" srcOrd="1" destOrd="0" presId="urn:microsoft.com/office/officeart/2008/layout/SquareAccentList"/>
    <dgm:cxn modelId="{84669424-48F1-4D63-9CD3-D06C4E5C97EB}" type="presParOf" srcId="{C4820210-A628-4F99-A34F-FCECD24BF6AF}" destId="{AB9576DF-7271-4806-A1C0-71D5716C342C}" srcOrd="2" destOrd="0" presId="urn:microsoft.com/office/officeart/2008/layout/SquareAccentList"/>
    <dgm:cxn modelId="{340A562C-0DB9-4B05-89CA-5BED404C451E}" type="presParOf" srcId="{AB9576DF-7271-4806-A1C0-71D5716C342C}" destId="{210F76DB-FEDD-405C-810C-634C99EB39FD}" srcOrd="0" destOrd="0" presId="urn:microsoft.com/office/officeart/2008/layout/SquareAccentList"/>
    <dgm:cxn modelId="{4B24E1C4-A16C-4F9F-AE42-A5CD1A49B246}" type="presParOf" srcId="{210F76DB-FEDD-405C-810C-634C99EB39FD}" destId="{3181F68C-EDC2-45E1-BC40-E418F555B5FB}" srcOrd="0" destOrd="0" presId="urn:microsoft.com/office/officeart/2008/layout/SquareAccentList"/>
    <dgm:cxn modelId="{98FA89D3-9611-4057-A568-FBF70726B717}" type="presParOf" srcId="{210F76DB-FEDD-405C-810C-634C99EB39FD}" destId="{FFA60734-79A2-4FF9-9A0C-10640AD18F1A}" srcOrd="1" destOrd="0" presId="urn:microsoft.com/office/officeart/2008/layout/SquareAccentList"/>
    <dgm:cxn modelId="{3B6138E3-6E09-4AB2-8C0B-849C81CE4040}" type="presParOf" srcId="{210F76DB-FEDD-405C-810C-634C99EB39FD}" destId="{24786BAB-4318-4AF1-B40A-EB771E1CA935}" srcOrd="2" destOrd="0" presId="urn:microsoft.com/office/officeart/2008/layout/SquareAccentList"/>
    <dgm:cxn modelId="{D29F97B5-8E94-44BA-AE07-D14F56922DAB}" type="presParOf" srcId="{AB9576DF-7271-4806-A1C0-71D5716C342C}" destId="{704C70A1-753B-451E-82CE-4C5BB41F1935}" srcOrd="1" destOrd="0" presId="urn:microsoft.com/office/officeart/2008/layout/SquareAccentList"/>
    <dgm:cxn modelId="{7A1B9756-CA56-448D-8400-14D8F8E061BD}" type="presParOf" srcId="{704C70A1-753B-451E-82CE-4C5BB41F1935}" destId="{20272D87-20F8-4148-868B-6E565C3F9C3D}" srcOrd="0" destOrd="0" presId="urn:microsoft.com/office/officeart/2008/layout/SquareAccentList"/>
    <dgm:cxn modelId="{407D85ED-8421-482A-A24C-46623CB6C4C9}" type="presParOf" srcId="{20272D87-20F8-4148-868B-6E565C3F9C3D}" destId="{176E31B2-15B7-4C36-B283-4C211B31CD2A}" srcOrd="0" destOrd="0" presId="urn:microsoft.com/office/officeart/2008/layout/SquareAccentList"/>
    <dgm:cxn modelId="{7AAD6EF6-D1B3-4F9A-91C5-4846A47E2022}" type="presParOf" srcId="{20272D87-20F8-4148-868B-6E565C3F9C3D}" destId="{4C3170FD-5B7D-48BB-8D5D-7EDF71B67AB7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8E57D-03DC-44C9-BF72-F4E48E1049AB}">
      <dsp:nvSpPr>
        <dsp:cNvPr id="0" name=""/>
        <dsp:cNvSpPr/>
      </dsp:nvSpPr>
      <dsp:spPr>
        <a:xfrm>
          <a:off x="4935" y="768530"/>
          <a:ext cx="3636402" cy="427812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1D2A0AB-6452-4412-A4A9-41FF835298AB}">
      <dsp:nvSpPr>
        <dsp:cNvPr id="0" name=""/>
        <dsp:cNvSpPr/>
      </dsp:nvSpPr>
      <dsp:spPr>
        <a:xfrm>
          <a:off x="4935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CC3DBA-E243-488C-A623-C76F6E2B46C1}">
      <dsp:nvSpPr>
        <dsp:cNvPr id="0" name=""/>
        <dsp:cNvSpPr/>
      </dsp:nvSpPr>
      <dsp:spPr>
        <a:xfrm>
          <a:off x="4935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Informante</a:t>
          </a:r>
        </a:p>
      </dsp:txBody>
      <dsp:txXfrm>
        <a:off x="4935" y="0"/>
        <a:ext cx="3636402" cy="768530"/>
      </dsp:txXfrm>
    </dsp:sp>
    <dsp:sp modelId="{DE6DD8E0-331D-45AD-9EAC-ED931C35B27D}">
      <dsp:nvSpPr>
        <dsp:cNvPr id="0" name=""/>
        <dsp:cNvSpPr/>
      </dsp:nvSpPr>
      <dsp:spPr>
        <a:xfrm>
          <a:off x="4935" y="3086986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E7D71-384E-4B0D-B0BB-65EB04ABBB1B}">
      <dsp:nvSpPr>
        <dsp:cNvPr id="0" name=""/>
        <dsp:cNvSpPr/>
      </dsp:nvSpPr>
      <dsp:spPr>
        <a:xfrm>
          <a:off x="259483" y="1557269"/>
          <a:ext cx="3381854" cy="337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nuevo.</a:t>
          </a:r>
        </a:p>
      </dsp:txBody>
      <dsp:txXfrm>
        <a:off x="259483" y="1557269"/>
        <a:ext cx="3381854" cy="3374272"/>
      </dsp:txXfrm>
    </dsp:sp>
    <dsp:sp modelId="{C5585F37-A516-4E9D-877E-2EBE956A88EC}">
      <dsp:nvSpPr>
        <dsp:cNvPr id="0" name=""/>
        <dsp:cNvSpPr/>
      </dsp:nvSpPr>
      <dsp:spPr>
        <a:xfrm>
          <a:off x="3823157" y="768530"/>
          <a:ext cx="3636402" cy="427812"/>
        </a:xfrm>
        <a:prstGeom prst="rect">
          <a:avLst/>
        </a:prstGeom>
        <a:solidFill>
          <a:schemeClr val="accent4">
            <a:shade val="80000"/>
            <a:hueOff val="-256642"/>
            <a:satOff val="0"/>
            <a:lumOff val="16938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D7A2479-A9AB-4C55-9823-F2FFB7C546E1}">
      <dsp:nvSpPr>
        <dsp:cNvPr id="0" name=""/>
        <dsp:cNvSpPr/>
      </dsp:nvSpPr>
      <dsp:spPr>
        <a:xfrm>
          <a:off x="3823157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2ECA2-F240-4E33-A549-1782E30091AA}">
      <dsp:nvSpPr>
        <dsp:cNvPr id="0" name=""/>
        <dsp:cNvSpPr/>
      </dsp:nvSpPr>
      <dsp:spPr>
        <a:xfrm>
          <a:off x="3823157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Crítica</a:t>
          </a:r>
        </a:p>
      </dsp:txBody>
      <dsp:txXfrm>
        <a:off x="3823157" y="0"/>
        <a:ext cx="3636402" cy="768530"/>
      </dsp:txXfrm>
    </dsp:sp>
    <dsp:sp modelId="{B69D2AFD-A5D7-4C39-A491-2A8756B5BF55}">
      <dsp:nvSpPr>
        <dsp:cNvPr id="0" name=""/>
        <dsp:cNvSpPr/>
      </dsp:nvSpPr>
      <dsp:spPr>
        <a:xfrm>
          <a:off x="3823157" y="2478412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D963A-FE0B-4F1F-A6A5-C6676DA413FD}">
      <dsp:nvSpPr>
        <dsp:cNvPr id="0" name=""/>
        <dsp:cNvSpPr/>
      </dsp:nvSpPr>
      <dsp:spPr>
        <a:xfrm>
          <a:off x="4102156" y="1866170"/>
          <a:ext cx="3381854" cy="1505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nuevo, en la fase de crítica.</a:t>
          </a:r>
          <a:endParaRPr lang="es-EC" sz="1400" kern="1200" dirty="0"/>
        </a:p>
      </dsp:txBody>
      <dsp:txXfrm>
        <a:off x="4102156" y="1866170"/>
        <a:ext cx="3381854" cy="1505199"/>
      </dsp:txXfrm>
    </dsp:sp>
    <dsp:sp modelId="{3181F68C-EDC2-45E1-BC40-E418F555B5FB}">
      <dsp:nvSpPr>
        <dsp:cNvPr id="0" name=""/>
        <dsp:cNvSpPr/>
      </dsp:nvSpPr>
      <dsp:spPr>
        <a:xfrm>
          <a:off x="7641380" y="768530"/>
          <a:ext cx="3636402" cy="427812"/>
        </a:xfrm>
        <a:prstGeom prst="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FA60734-79A2-4FF9-9A0C-10640AD18F1A}">
      <dsp:nvSpPr>
        <dsp:cNvPr id="0" name=""/>
        <dsp:cNvSpPr/>
      </dsp:nvSpPr>
      <dsp:spPr>
        <a:xfrm>
          <a:off x="7641380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86BAB-4318-4AF1-B40A-EB771E1CA935}">
      <dsp:nvSpPr>
        <dsp:cNvPr id="0" name=""/>
        <dsp:cNvSpPr/>
      </dsp:nvSpPr>
      <dsp:spPr>
        <a:xfrm>
          <a:off x="7641380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Administrador</a:t>
          </a:r>
        </a:p>
      </dsp:txBody>
      <dsp:txXfrm>
        <a:off x="7641380" y="0"/>
        <a:ext cx="3636402" cy="768530"/>
      </dsp:txXfrm>
    </dsp:sp>
    <dsp:sp modelId="{176E31B2-15B7-4C36-B283-4C211B31CD2A}">
      <dsp:nvSpPr>
        <dsp:cNvPr id="0" name=""/>
        <dsp:cNvSpPr/>
      </dsp:nvSpPr>
      <dsp:spPr>
        <a:xfrm>
          <a:off x="7641380" y="1901165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3170FD-5B7D-48BB-8D5D-7EDF71B67AB7}">
      <dsp:nvSpPr>
        <dsp:cNvPr id="0" name=""/>
        <dsp:cNvSpPr/>
      </dsp:nvSpPr>
      <dsp:spPr>
        <a:xfrm>
          <a:off x="7900863" y="1450078"/>
          <a:ext cx="3381854" cy="1294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nuevo. </a:t>
          </a:r>
          <a:endParaRPr lang="es-EC" sz="1400" kern="1200" dirty="0"/>
        </a:p>
      </dsp:txBody>
      <dsp:txXfrm>
        <a:off x="7900863" y="1450078"/>
        <a:ext cx="3381854" cy="1294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3F8B8-5312-E24C-96F9-67F30C4AC13E}" type="datetimeFigureOut">
              <a:rPr lang="es-ES_tradnl" smtClean="0"/>
              <a:t>30/12/2020</a:t>
            </a:fld>
            <a:endParaRPr lang="es-ES_tradn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B57AC-2842-F344-A130-E0582AD9317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92507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2FE38-E428-6948-9792-EC124D1D2E12}" type="datetimeFigureOut">
              <a:rPr lang="es-ES_tradnl" smtClean="0"/>
              <a:t>30/12/2020</a:t>
            </a:fld>
            <a:endParaRPr lang="es-ES_tradn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31626-4CBA-AB41-9C65-7FD69C995BA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46714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23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25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52676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9253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17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" y="0"/>
            <a:ext cx="12188385" cy="685799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 rot="20938473">
            <a:off x="5841006" y="1946214"/>
            <a:ext cx="2618041" cy="1943571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 rot="20938473">
            <a:off x="6124867" y="4206136"/>
            <a:ext cx="2618039" cy="36704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dirty="0"/>
              <a:t>Modificar</a:t>
            </a:r>
            <a:endParaRPr lang="en-US" dirty="0"/>
          </a:p>
        </p:txBody>
      </p:sp>
      <p:sp>
        <p:nvSpPr>
          <p:cNvPr id="10" name="Rectángulo 9"/>
          <p:cNvSpPr/>
          <p:nvPr userDrawn="1"/>
        </p:nvSpPr>
        <p:spPr>
          <a:xfrm rot="20938473">
            <a:off x="5665537" y="1687607"/>
            <a:ext cx="3104255" cy="3106870"/>
          </a:xfrm>
          <a:prstGeom prst="rect">
            <a:avLst/>
          </a:prstGeom>
          <a:noFill/>
          <a:ln w="19050">
            <a:solidFill>
              <a:srgbClr val="2D4B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cxnSp>
        <p:nvCxnSpPr>
          <p:cNvPr id="12" name="Conector recto 11"/>
          <p:cNvCxnSpPr/>
          <p:nvPr userDrawn="1"/>
        </p:nvCxnSpPr>
        <p:spPr>
          <a:xfrm flipV="1">
            <a:off x="6192781" y="4131157"/>
            <a:ext cx="728323" cy="141906"/>
          </a:xfrm>
          <a:prstGeom prst="line">
            <a:avLst/>
          </a:prstGeom>
          <a:ln w="15875">
            <a:solidFill>
              <a:srgbClr val="2D4B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05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88379" cy="68579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235" y="1447547"/>
            <a:ext cx="5542573" cy="324492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910" y="2317345"/>
            <a:ext cx="4902740" cy="3859619"/>
          </a:xfrm>
        </p:spPr>
        <p:txBody>
          <a:bodyPr>
            <a:normAutofit/>
          </a:bodyPr>
          <a:lstStyle>
            <a:lvl1pPr marL="304792" indent="-304792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61981" indent="-304792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-304792">
              <a:lnSpc>
                <a:spcPct val="100000"/>
              </a:lnSpc>
              <a:buFont typeface="+mj-lt"/>
              <a:buAutoNum type="arabicPeriod"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676358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133547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  <p:sp>
        <p:nvSpPr>
          <p:cNvPr id="1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14220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 anchor="ctr">
            <a:noAutofit/>
          </a:bodyPr>
          <a:lstStyle>
            <a:lvl1pPr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676621"/>
            <a:ext cx="10515600" cy="414411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0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8" name="Marcador de contenido 17"/>
          <p:cNvSpPr>
            <a:spLocks noGrp="1"/>
          </p:cNvSpPr>
          <p:nvPr>
            <p:ph sz="quarter" idx="12"/>
          </p:nvPr>
        </p:nvSpPr>
        <p:spPr>
          <a:xfrm>
            <a:off x="423695" y="959794"/>
            <a:ext cx="8570266" cy="288305"/>
          </a:xfrm>
        </p:spPr>
        <p:txBody>
          <a:bodyPr anchor="ctr">
            <a:normAutofit/>
          </a:bodyPr>
          <a:lstStyle>
            <a:lvl1pPr marL="0" indent="0">
              <a:buNone/>
              <a:defRPr sz="1867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21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22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58" y="334161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00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"/>
            <a:ext cx="12188383" cy="6857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5767961" cy="1063557"/>
          </a:xfrm>
        </p:spPr>
        <p:txBody>
          <a:bodyPr>
            <a:normAutofit/>
          </a:bodyPr>
          <a:lstStyle>
            <a:lvl1pPr>
              <a:defRPr sz="3333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0"/>
          </p:nvPr>
        </p:nvSpPr>
        <p:spPr>
          <a:xfrm>
            <a:off x="838201" y="5257801"/>
            <a:ext cx="4756151" cy="1037167"/>
          </a:xfr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</a:t>
            </a:r>
          </a:p>
        </p:txBody>
      </p:sp>
      <p:sp>
        <p:nvSpPr>
          <p:cNvPr id="12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3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4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5" name="Marcador de texto 10"/>
          <p:cNvSpPr>
            <a:spLocks noGrp="1"/>
          </p:cNvSpPr>
          <p:nvPr>
            <p:ph type="body" sz="quarter" idx="12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7" name="CuadroTexto 16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</p:spTree>
    <p:extLst>
      <p:ext uri="{BB962C8B-B14F-4D97-AF65-F5344CB8AC3E}">
        <p14:creationId xmlns:p14="http://schemas.microsoft.com/office/powerpoint/2010/main" val="140545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0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1" name="CuadroTexto 10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215153" y="251012"/>
            <a:ext cx="1434353" cy="135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chemeClr val="bg1"/>
              </a:solidFill>
            </a:endParaRPr>
          </a:p>
        </p:txBody>
      </p:sp>
      <p:pic>
        <p:nvPicPr>
          <p:cNvPr id="14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2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l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0B02-110B-CB47-A284-864FE8C9D2D3}" type="datetimeFigureOut">
              <a:rPr lang="es-ES_tradnl" smtClean="0"/>
              <a:t>30/12/2020</a:t>
            </a:fld>
            <a:endParaRPr lang="es-ES_tradn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385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5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08566-F47B-4975-8BF8-0B44A04D0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833177-B4EF-43E7-8561-0EC888F27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95DAD3-B0CA-4ACC-9E71-282C4408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AD6CA-4988-4C96-9BA5-AEC0774A62A9}" type="datetimeFigureOut">
              <a:rPr lang="es-EC" smtClean="0"/>
              <a:t>30/12/2020</a:t>
            </a:fld>
            <a:endParaRPr lang="es-EC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8385CA-1A23-49A6-B90B-95C504D9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75A4D0-CE31-4ED2-B74C-589B69346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A3758-C788-433C-AF82-D9274048E9B4}" type="slidenum">
              <a:rPr lang="es-EC" smtClean="0"/>
              <a:t>‹Nº›</a:t>
            </a:fld>
            <a:endParaRPr lang="es-EC" dirty="0"/>
          </a:p>
        </p:txBody>
      </p:sp>
      <p:pic>
        <p:nvPicPr>
          <p:cNvPr id="7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4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60B02-110B-CB47-A284-864FE8C9D2D3}" type="datetimeFigureOut">
              <a:rPr lang="es-ES_tradnl" smtClean="0"/>
              <a:t>30/12/2020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5655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63" r:id="rId4"/>
    <p:sldLayoutId id="2147483655" r:id="rId5"/>
    <p:sldLayoutId id="2147483661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5" TargetMode="Externa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3" TargetMode="External"/><Relationship Id="rId11" Type="http://schemas.openxmlformats.org/officeDocument/2006/relationships/image" Target="../media/image13.emf"/><Relationship Id="rId5" Type="http://schemas.openxmlformats.org/officeDocument/2006/relationships/image" Target="../media/image10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4" TargetMode="External"/><Relationship Id="rId4" Type="http://schemas.openxmlformats.org/officeDocument/2006/relationships/oleObject" Target="file:///F:\resp%201\resp\Downloads\Semana%2013%20Ppt_indicadores_2019_0409.xlsx!General!F3C1:F7C7" TargetMode="External"/><Relationship Id="rId9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6" TargetMode="External"/><Relationship Id="rId5" Type="http://schemas.openxmlformats.org/officeDocument/2006/relationships/image" Target="../media/image14.emf"/><Relationship Id="rId4" Type="http://schemas.openxmlformats.org/officeDocument/2006/relationships/oleObject" Target="file:///F:\resp%201\resp\Downloads\Semana%2013%20Ppt_indicadores_2019_0409.xlsx!General!F19C1:F21C7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1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" TargetMode="External"/><Relationship Id="rId11" Type="http://schemas.openxmlformats.org/officeDocument/2006/relationships/image" Target="../media/image19.emf"/><Relationship Id="rId5" Type="http://schemas.openxmlformats.org/officeDocument/2006/relationships/image" Target="../media/image16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2" TargetMode="External"/><Relationship Id="rId4" Type="http://schemas.openxmlformats.org/officeDocument/2006/relationships/oleObject" Target="file:///F:\resp%201\resp\Downloads\Semana%2013%20Ppt_indicadores_2019_0409.xlsx!General!F12C1:F16C7" TargetMode="External"/><Relationship Id="rId9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1%20Gr&#225;fico" TargetMode="External"/><Relationship Id="rId5" Type="http://schemas.openxmlformats.org/officeDocument/2006/relationships/image" Target="../media/image20.emf"/><Relationship Id="rId4" Type="http://schemas.openxmlformats.org/officeDocument/2006/relationships/oleObject" Target="file:///F:\resp%201\resp\Downloads\Semana%2013%20Ppt_indicadores_2019_0409.xlsx!Zonal!F3C1:F8C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7%20Gr&#225;fico" TargetMode="External"/><Relationship Id="rId5" Type="http://schemas.openxmlformats.org/officeDocument/2006/relationships/image" Target="../media/image22.emf"/><Relationship Id="rId4" Type="http://schemas.openxmlformats.org/officeDocument/2006/relationships/oleObject" Target="file:///F:\resp%201\resp\Downloads\Semana%2013%20Ppt_indicadores_2019_0409.xlsx!Zonal!F10C1:F15C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0%20Gr&#225;fico" TargetMode="External"/><Relationship Id="rId5" Type="http://schemas.openxmlformats.org/officeDocument/2006/relationships/image" Target="../media/image24.emf"/><Relationship Id="rId4" Type="http://schemas.openxmlformats.org/officeDocument/2006/relationships/oleObject" Target="file:///F:\resp%201\resp\Downloads\Semana%2013%20Ppt_indicadores_2019_0409.xlsx!Zonal!F17C1:F22C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file:///F:\resp%201\resp\Downloads\Semana%2013%20Ppt_indicadores_2019_0409.xlsx!Zonal!F24C1:F29C8" TargetMode="External"/><Relationship Id="rId5" Type="http://schemas.openxmlformats.org/officeDocument/2006/relationships/image" Target="../media/image26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25%20Gr&#225;fico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8%20Gr&#225;fico" TargetMode="External"/><Relationship Id="rId5" Type="http://schemas.openxmlformats.org/officeDocument/2006/relationships/image" Target="../media/image28.emf"/><Relationship Id="rId4" Type="http://schemas.openxmlformats.org/officeDocument/2006/relationships/oleObject" Target="file:///F:\resp%201\resp\Downloads\Semana%2013%20Ppt_indicadores_2019_0409.xlsx!Zonal!F33C1:F38C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file:///F:\resp%201\resp\Downloads\Semana%2013%20Ppt_indicadores_2019_0409.xlsx!Zonal!F40C1:F45C8" TargetMode="External"/><Relationship Id="rId5" Type="http://schemas.openxmlformats.org/officeDocument/2006/relationships/image" Target="../media/image30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19%20Gr&#225;fic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33%20Gr&#225;fico" TargetMode="External"/><Relationship Id="rId5" Type="http://schemas.openxmlformats.org/officeDocument/2006/relationships/image" Target="../media/image32.emf"/><Relationship Id="rId4" Type="http://schemas.openxmlformats.org/officeDocument/2006/relationships/oleObject" Target="file:///F:\resp%201\resp\Downloads\Semana%2013%20Ppt_indicadores_2019_0409.xlsx!Zonal!F47C1:F52C8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file:///F:\resp%201\resp\Documents\SEMANA%2013%20%20FORMATO_REPORTE%20DE%20COBERTURA.xlsx!DILIGENCIADA!%5bSEMANA%2013%20%20FORMATO_REPORTE%20DE%20COBERTURA.xlsx%5dDILIGENCIADA%20Gr&#225;fico%201" TargetMode="External"/><Relationship Id="rId5" Type="http://schemas.openxmlformats.org/officeDocument/2006/relationships/image" Target="../media/image34.emf"/><Relationship Id="rId4" Type="http://schemas.openxmlformats.org/officeDocument/2006/relationships/oleObject" Target="file:///F:\resp%201\resp\Documents\SEMANA%2013%20%20FORMATO_REPORTE%20DE%20COBERTURA.xlsx!DILIGENCIADA!F13C1:F18C4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file:///F:\resp%201\resp\Documents\SEMANA%2013%20%20FORMATO_REPORTE%20DE%20COBERTURA.xlsx!GR&#193;FICOS%20CAMPO%20EFE_2019!%5bSEMANA%2013%20%20FORMATO_REPORTE%20DE%20COBERTURA.xlsx%5dGR&#193;FICOS%20CAMPO%20EFE_2019%2019%20Gr&#225;fico" TargetMode="External"/><Relationship Id="rId5" Type="http://schemas.openxmlformats.org/officeDocument/2006/relationships/image" Target="../media/image36.emf"/><Relationship Id="rId4" Type="http://schemas.openxmlformats.org/officeDocument/2006/relationships/oleObject" Target="file:///F:\resp%201\resp\Documents\SEMANA%2013%20%20FORMATO_REPORTE%20DE%20COBERTURA.xlsx!COBERTURA_PPT_V2!F7C2:F14C13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am_crt_hist!%5bSEMANA%2013%20%20FORMATO_REPORTE%20DE%20COBERTURA.xlsx%5dCam_crt_hist%204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9.emf"/><Relationship Id="rId5" Type="http://schemas.openxmlformats.org/officeDocument/2006/relationships/oleObject" Target="file:///F:\resp%201\resp\Documents\INEC%20TRABAJO\SEMANA%20editable\SEMANA%2013%20%20FORMATO_REPORTE%20DE%20COBERTURA.xlsx!Cam_crt_hist!%5bSEMANA%2013%20%20FORMATO_REPORTE%20DE%20COBERTURA.xlsx%5dCam_crt_hist%20Gr&#225;fico%203" TargetMode="External"/><Relationship Id="rId4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file:///F:\resp%201\resp\Documents\SEMANA%2013%20%20FORMATO_REPORTE%20DE%20COBERTURA.xlsx!GR&#193;FICOS%20CR&#205;T-COD%20EFE_2019!%5bSEMANA%2013%20%20FORMATO_REPORTE%20DE%20COBERTURA.xlsx%5dGR&#193;FICOS%20CR&#205;T-COD%20EFE_2019%2018%20Gr&#225;fico" TargetMode="External"/><Relationship Id="rId5" Type="http://schemas.openxmlformats.org/officeDocument/2006/relationships/image" Target="../media/image40.emf"/><Relationship Id="rId4" Type="http://schemas.openxmlformats.org/officeDocument/2006/relationships/oleObject" Target="file:///F:\resp%201\resp\Documents\SEMANA%2013%20%20FORMATO_REPORTE%20DE%20COBERTURA.xlsx!COBERTURA_PPT_V2!F20C2:F27C1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riti_crt_hist!%5bSEMANA%2013%20%20FORMATO_REPORTE%20DE%20COBERTURA.xlsx%5dCriti_crt_hist%201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3.emf"/><Relationship Id="rId5" Type="http://schemas.openxmlformats.org/officeDocument/2006/relationships/oleObject" Target="file:///F:\resp%201\resp\Documents\INEC%20TRABAJO\SEMANA%20editable\SEMANA%2013%20%20FORMATO_REPORTE%20DE%20COBERTURA.xlsx!Criti_crt_hist!%5bSEMANA%2013%20%20FORMATO_REPORTE%20DE%20COBERTURA.xlsx%5dCriti_crt_hist%20Gr&#225;fico%205" TargetMode="External"/><Relationship Id="rId4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%20FORMATO_REPORTE%20DE%20COBERTURA.xlsx!D&#205;AS!%5bSEMANA%2013%20%20FORMATO_REPORTE%20DE%20COBERTURA.xlsx%5dD&#205;AS%2020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INDICADORE%20EN%20ROJO!F2C1:F5C7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Tabla%20PROBLEMAS-SOL!F1C2:F11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Tabla%20PROBLEMAS-SOL!F12C2:F27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7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evin\Desktop\Reporte%20de%20cobertura\directorio%20total\Hoja%20de%20c&#225;lculo%20en%20PPT_reporte%20de%20cobertura_indicadores_2019!DIMENSION!F2C2:F10C8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SEMANA%2013\Semana%2013%20Ppt_indicadores_2019_0409.xlsx!admi!F1C1:F6C6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file:///F:\resp%201\resp\Downloads\Semana%2013%20Ppt_indicadores_2019_0409.xlsx!Indicadores_2!F1C1:F18C8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file:///F:\resp%201\resp\Documents\INEC%20TRABAJO\SEMANA%2013\Semana%2013%20Ppt_indicadores_2019_0409.xlsx!indicadores_1!F1C1:F26C8" TargetMode="Externa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0938473">
            <a:off x="5677430" y="1943078"/>
            <a:ext cx="2988096" cy="2054482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dirty="0"/>
              <a:t>Indicadores de calidad</a:t>
            </a:r>
            <a:br>
              <a:rPr lang="es-ES_tradnl" dirty="0"/>
            </a:br>
            <a:r>
              <a:rPr lang="es-ES_tradnl" sz="24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200" dirty="0"/>
              <a:t>Encuesta Estructural Empresarial</a:t>
            </a:r>
            <a:br>
              <a:rPr lang="es-ES_tradnl" sz="2200" dirty="0"/>
            </a:br>
            <a:r>
              <a:rPr lang="es-ES_tradnl" sz="2200" dirty="0"/>
              <a:t>(ENESEM)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0938473">
            <a:off x="5836333" y="4186988"/>
            <a:ext cx="3144025" cy="370319"/>
          </a:xfrm>
        </p:spPr>
        <p:txBody>
          <a:bodyPr>
            <a:noAutofit/>
          </a:bodyPr>
          <a:lstStyle/>
          <a:p>
            <a:pPr algn="ctr"/>
            <a:r>
              <a:rPr lang="es-ES_tradnl" sz="1600" dirty="0"/>
              <a:t>Reporte </a:t>
            </a:r>
            <a:r>
              <a:rPr lang="es-ES_tradnl" sz="1600" dirty="0" smtClean="0"/>
              <a:t>diciembre- </a:t>
            </a:r>
            <a:r>
              <a:rPr lang="es-ES_tradnl" sz="1600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021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348461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576095" y="3238574"/>
            <a:ext cx="30670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267747" y="3219598"/>
            <a:ext cx="34099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operativa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8176808" y="3175676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efectiva de ejecución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796264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24 de diciembre - Operativo </a:t>
            </a:r>
            <a:r>
              <a:rPr lang="es-ES_tradnl" b="1" dirty="0"/>
              <a:t>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088288"/>
              </p:ext>
            </p:extLst>
          </p:nvPr>
        </p:nvGraphicFramePr>
        <p:xfrm>
          <a:off x="687411" y="1496563"/>
          <a:ext cx="1067752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4" name="Hoja de cálculo" r:id="rId4" imgW="10677698" imgH="1409662" progId="Excel.Sheet.12">
                  <p:link updateAutomatic="1"/>
                </p:oleObj>
              </mc:Choice>
              <mc:Fallback>
                <p:oleObj name="Hoja de cálculo" r:id="rId4" imgW="10677698" imgH="14096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7411" y="1496563"/>
                        <a:ext cx="10677525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663937"/>
              </p:ext>
            </p:extLst>
          </p:nvPr>
        </p:nvGraphicFramePr>
        <p:xfrm>
          <a:off x="455670" y="3606563"/>
          <a:ext cx="33813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5" name="Hoja de cálculo" r:id="rId6" imgW="3381548" imgH="2152726" progId="Excel.Sheet.12">
                  <p:link updateAutomatic="1"/>
                </p:oleObj>
              </mc:Choice>
              <mc:Fallback>
                <p:oleObj name="Hoja de cálculo" r:id="rId6" imgW="33815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670" y="3606563"/>
                        <a:ext cx="33813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358873"/>
              </p:ext>
            </p:extLst>
          </p:nvPr>
        </p:nvGraphicFramePr>
        <p:xfrm>
          <a:off x="4335463" y="3633788"/>
          <a:ext cx="33432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6" name="Hoja de cálculo" r:id="rId8" imgW="3343448" imgH="2152726" progId="Excel.Sheet.12">
                  <p:link updateAutomatic="1"/>
                </p:oleObj>
              </mc:Choice>
              <mc:Fallback>
                <p:oleObj name="Hoja de cálculo" r:id="rId8" imgW="33434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5463" y="3633788"/>
                        <a:ext cx="33432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969911"/>
              </p:ext>
            </p:extLst>
          </p:nvPr>
        </p:nvGraphicFramePr>
        <p:xfrm>
          <a:off x="8180388" y="3657600"/>
          <a:ext cx="34004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7" name="Hoja de cálculo" r:id="rId10" imgW="3400598" imgH="2133524" progId="Excel.Sheet.12">
                  <p:link updateAutomatic="1"/>
                </p:oleObj>
              </mc:Choice>
              <mc:Fallback>
                <p:oleObj name="Hoja de cálculo" r:id="rId10" imgW="3400598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0388" y="3657600"/>
                        <a:ext cx="3400425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98846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 smtClean="0"/>
              <a:t>Corte 24 </a:t>
            </a:r>
            <a:r>
              <a:rPr lang="es-ES_tradnl" b="1" dirty="0"/>
              <a:t>de diciembre - Operativo 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26439"/>
              </p:ext>
            </p:extLst>
          </p:nvPr>
        </p:nvGraphicFramePr>
        <p:xfrm>
          <a:off x="757238" y="1734953"/>
          <a:ext cx="106775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889" name="Hoja de cálculo" r:id="rId4" imgW="10677698" imgH="876452" progId="Excel.Sheet.12">
                  <p:link updateAutomatic="1"/>
                </p:oleObj>
              </mc:Choice>
              <mc:Fallback>
                <p:oleObj name="Hoja de cálculo" r:id="rId4" imgW="10677698" imgH="87645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7238" y="1734953"/>
                        <a:ext cx="106775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80352"/>
              </p:ext>
            </p:extLst>
          </p:nvPr>
        </p:nvGraphicFramePr>
        <p:xfrm>
          <a:off x="4322763" y="3641201"/>
          <a:ext cx="3609975" cy="238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890" name="Hoja de cálculo" r:id="rId6" imgW="3314700" imgH="2190788" progId="Excel.Sheet.12">
                  <p:link updateAutomatic="1"/>
                </p:oleObj>
              </mc:Choice>
              <mc:Fallback>
                <p:oleObj name="Hoja de cálculo" r:id="rId6" imgW="3314700" imgH="21907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22763" y="3641201"/>
                        <a:ext cx="3609975" cy="238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ángulo 4"/>
          <p:cNvSpPr/>
          <p:nvPr/>
        </p:nvSpPr>
        <p:spPr>
          <a:xfrm>
            <a:off x="4630644" y="3084735"/>
            <a:ext cx="31995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porcentaje </a:t>
            </a:r>
            <a:r>
              <a:rPr lang="es-MX" sz="1100" dirty="0">
                <a:solidFill>
                  <a:schemeClr val="accent1">
                    <a:lumMod val="75000"/>
                  </a:schemeClr>
                </a:solidFill>
              </a:rPr>
              <a:t>de formularios de papel empleados en la encuesta</a:t>
            </a:r>
            <a:endParaRPr lang="es-EC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498750" y="3317920"/>
            <a:ext cx="30670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porcentaje de ejecución crítica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142006" y="3319771"/>
            <a:ext cx="3409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ejecutadas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7885332" y="3319771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planificadas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65810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24 </a:t>
            </a:r>
            <a:r>
              <a:rPr lang="es-ES_tradnl" b="1" dirty="0"/>
              <a:t>de diciembre - Operativo Crítica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726823"/>
              </p:ext>
            </p:extLst>
          </p:nvPr>
        </p:nvGraphicFramePr>
        <p:xfrm>
          <a:off x="576094" y="1254683"/>
          <a:ext cx="1067752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1" name="Hoja de cálculo" r:id="rId4" imgW="10677698" imgH="1781023" progId="Excel.Sheet.12">
                  <p:link updateAutomatic="1"/>
                </p:oleObj>
              </mc:Choice>
              <mc:Fallback>
                <p:oleObj name="Hoja de cálculo" r:id="rId4" imgW="10677698" imgH="17810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6094" y="1254683"/>
                        <a:ext cx="10677525" cy="17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3226"/>
              </p:ext>
            </p:extLst>
          </p:nvPr>
        </p:nvGraphicFramePr>
        <p:xfrm>
          <a:off x="405912" y="3920784"/>
          <a:ext cx="3531622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2" name="Hoja de cálculo" r:id="rId6" imgW="4381500" imgH="2543289" progId="Excel.Sheet.12">
                  <p:link updateAutomatic="1"/>
                </p:oleObj>
              </mc:Choice>
              <mc:Fallback>
                <p:oleObj name="Hoja de cálculo" r:id="rId6" imgW="4381500" imgH="254328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912" y="3920784"/>
                        <a:ext cx="3531622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551904"/>
              </p:ext>
            </p:extLst>
          </p:nvPr>
        </p:nvGraphicFramePr>
        <p:xfrm>
          <a:off x="4322664" y="3910648"/>
          <a:ext cx="3445466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3" name="Hoja de cálculo" r:id="rId8" imgW="3838748" imgH="2352637" progId="Excel.Sheet.12">
                  <p:link updateAutomatic="1"/>
                </p:oleObj>
              </mc:Choice>
              <mc:Fallback>
                <p:oleObj name="Hoja de cálculo" r:id="rId8" imgW="3838748" imgH="23526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22664" y="3910648"/>
                        <a:ext cx="3445466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975054"/>
              </p:ext>
            </p:extLst>
          </p:nvPr>
        </p:nvGraphicFramePr>
        <p:xfrm>
          <a:off x="8156575" y="3910013"/>
          <a:ext cx="3597275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4" name="Hoja de cálculo" r:id="rId10" imgW="4191000" imgH="2400300" progId="Excel.Sheet.12">
                  <p:link updateAutomatic="1"/>
                </p:oleObj>
              </mc:Choice>
              <mc:Fallback>
                <p:oleObj name="Hoja de cálculo" r:id="rId10" imgW="4191000" imgH="24003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56575" y="3910013"/>
                        <a:ext cx="3597275" cy="206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58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2800" dirty="0"/>
              <a:t>Resultados de Indicadores de Calidad por Coordinaciones zonales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1657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423695" y="339762"/>
            <a:ext cx="8570266" cy="414116"/>
          </a:xfrm>
        </p:spPr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2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658277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217197"/>
              </p:ext>
            </p:extLst>
          </p:nvPr>
        </p:nvGraphicFramePr>
        <p:xfrm>
          <a:off x="552450" y="1601788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98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601788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313494"/>
              </p:ext>
            </p:extLst>
          </p:nvPr>
        </p:nvGraphicFramePr>
        <p:xfrm>
          <a:off x="2419350" y="3181350"/>
          <a:ext cx="735330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99" name="Hoja de cálculo" r:id="rId6" imgW="7353300" imgH="2876588" progId="Excel.Sheet.12">
                  <p:link updateAutomatic="1"/>
                </p:oleObj>
              </mc:Choice>
              <mc:Fallback>
                <p:oleObj name="Hoja de cálculo" r:id="rId6" imgW="7353300" imgH="28765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9350" y="3181350"/>
                        <a:ext cx="735330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96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63052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055275"/>
              </p:ext>
            </p:extLst>
          </p:nvPr>
        </p:nvGraphicFramePr>
        <p:xfrm>
          <a:off x="552450" y="169386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878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69386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465893"/>
              </p:ext>
            </p:extLst>
          </p:nvPr>
        </p:nvGraphicFramePr>
        <p:xfrm>
          <a:off x="2728913" y="3078825"/>
          <a:ext cx="6734175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879" name="Hoja de cálculo" r:id="rId6" imgW="6734348" imgH="3191027" progId="Excel.Sheet.12">
                  <p:link updateAutomatic="1"/>
                </p:oleObj>
              </mc:Choice>
              <mc:Fallback>
                <p:oleObj name="Hoja de cálculo" r:id="rId6" imgW="6734348" imgH="31910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28913" y="3078825"/>
                        <a:ext cx="6734175" cy="319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7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3385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090277"/>
              </p:ext>
            </p:extLst>
          </p:nvPr>
        </p:nvGraphicFramePr>
        <p:xfrm>
          <a:off x="436563" y="1882775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918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6563" y="1882775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163807"/>
              </p:ext>
            </p:extLst>
          </p:nvPr>
        </p:nvGraphicFramePr>
        <p:xfrm>
          <a:off x="2152650" y="3341190"/>
          <a:ext cx="7886700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919" name="Hoja de cálculo" r:id="rId6" imgW="7886700" imgH="3009976" progId="Excel.Sheet.12">
                  <p:link updateAutomatic="1"/>
                </p:oleObj>
              </mc:Choice>
              <mc:Fallback>
                <p:oleObj name="Hoja de cálculo" r:id="rId6" imgW="7886700" imgH="300997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2650" y="3341190"/>
                        <a:ext cx="7886700" cy="300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46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979503"/>
              </p:ext>
            </p:extLst>
          </p:nvPr>
        </p:nvGraphicFramePr>
        <p:xfrm>
          <a:off x="2527300" y="3116263"/>
          <a:ext cx="7696200" cy="310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0" name="Hoja de cálculo" r:id="rId4" imgW="7696200" imgH="3105302" progId="Excel.Sheet.12">
                  <p:link updateAutomatic="1"/>
                </p:oleObj>
              </mc:Choice>
              <mc:Fallback>
                <p:oleObj name="Hoja de cálculo" r:id="rId4" imgW="7696200" imgH="310530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7300" y="3116263"/>
                        <a:ext cx="7696200" cy="310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69568"/>
              </p:ext>
            </p:extLst>
          </p:nvPr>
        </p:nvGraphicFramePr>
        <p:xfrm>
          <a:off x="552450" y="1739900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1" name="Hoja de cálculo" r:id="rId6" imgW="11087100" imgH="1285875" progId="Excel.Sheet.12">
                  <p:link updateAutomatic="1"/>
                </p:oleObj>
              </mc:Choice>
              <mc:Fallback>
                <p:oleObj name="Hoja de cálculo" r:id="rId6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450" y="1739900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196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2000" b="1" dirty="0"/>
              <a:t>Corte </a:t>
            </a:r>
            <a:r>
              <a:rPr lang="es-ES_tradnl" sz="2000" b="1" dirty="0" smtClean="0"/>
              <a:t>24 </a:t>
            </a:r>
            <a:r>
              <a:rPr lang="es-ES_tradnl" sz="2000" b="1" dirty="0"/>
              <a:t>de diciembre </a:t>
            </a:r>
            <a:r>
              <a:rPr lang="es-EC" sz="1800" b="1" dirty="0" smtClean="0"/>
              <a:t>- </a:t>
            </a:r>
            <a:r>
              <a:rPr lang="es-ES_tradnl" sz="1800" b="1" dirty="0"/>
              <a:t>Operativo de Crítica </a:t>
            </a:r>
            <a:r>
              <a:rPr lang="es-EC" sz="18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430502"/>
              </p:ext>
            </p:extLst>
          </p:nvPr>
        </p:nvGraphicFramePr>
        <p:xfrm>
          <a:off x="552450" y="178911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61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78911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954772"/>
              </p:ext>
            </p:extLst>
          </p:nvPr>
        </p:nvGraphicFramePr>
        <p:xfrm>
          <a:off x="2608263" y="3055938"/>
          <a:ext cx="6975475" cy="356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62" name="Hoja de cálculo" r:id="rId6" imgW="8105948" imgH="4143261" progId="Excel.Sheet.12">
                  <p:link updateAutomatic="1"/>
                </p:oleObj>
              </mc:Choice>
              <mc:Fallback>
                <p:oleObj name="Hoja de cálculo" r:id="rId6" imgW="8105948" imgH="41432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8263" y="3055938"/>
                        <a:ext cx="6975475" cy="356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88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500063" y="87049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964609"/>
              </p:ext>
            </p:extLst>
          </p:nvPr>
        </p:nvGraphicFramePr>
        <p:xfrm>
          <a:off x="3195638" y="3406775"/>
          <a:ext cx="6315075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30" name="Hoja de cálculo" r:id="rId4" imgW="6315248" imgH="2952712" progId="Excel.Sheet.12">
                  <p:link updateAutomatic="1"/>
                </p:oleObj>
              </mc:Choice>
              <mc:Fallback>
                <p:oleObj name="Hoja de cálculo" r:id="rId4" imgW="6315248" imgH="295271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5638" y="3406775"/>
                        <a:ext cx="6315075" cy="295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647236"/>
              </p:ext>
            </p:extLst>
          </p:nvPr>
        </p:nvGraphicFramePr>
        <p:xfrm>
          <a:off x="552450" y="184626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31" name="Hoja de cálculo" r:id="rId6" imgW="11087100" imgH="1285875" progId="Excel.Sheet.12">
                  <p:link updateAutomatic="1"/>
                </p:oleObj>
              </mc:Choice>
              <mc:Fallback>
                <p:oleObj name="Hoja de cálculo" r:id="rId6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450" y="184626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Contenido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54910" y="2317345"/>
            <a:ext cx="5282390" cy="3859619"/>
          </a:xfrm>
        </p:spPr>
        <p:txBody>
          <a:bodyPr>
            <a:normAutofit/>
          </a:bodyPr>
          <a:lstStyle/>
          <a:p>
            <a:endParaRPr lang="es-EC" dirty="0"/>
          </a:p>
          <a:p>
            <a:r>
              <a:rPr lang="es-EC" dirty="0"/>
              <a:t>Generalidades de Indicadores de Calidad</a:t>
            </a:r>
          </a:p>
          <a:p>
            <a:r>
              <a:rPr lang="es-EC" dirty="0"/>
              <a:t>Resultados de Indicadores de Calidad</a:t>
            </a:r>
          </a:p>
          <a:p>
            <a:r>
              <a:rPr lang="es-EC" dirty="0"/>
              <a:t>Resultados de Indicadores de Calidad por Coordinaciones zonales</a:t>
            </a:r>
          </a:p>
          <a:p>
            <a:r>
              <a:rPr lang="es-EC" dirty="0"/>
              <a:t>Cobertura ENESEM 2020</a:t>
            </a:r>
          </a:p>
          <a:p>
            <a:r>
              <a:rPr lang="es-EC" dirty="0"/>
              <a:t>Indicadores con alerta: motivo y acción emprendida</a:t>
            </a:r>
            <a:r>
              <a:rPr lang="es-EC" dirty="0" smtClean="0"/>
              <a:t>.</a:t>
            </a:r>
          </a:p>
          <a:p>
            <a:r>
              <a:rPr lang="es-EC" dirty="0" smtClean="0"/>
              <a:t>Problemas detectados</a:t>
            </a:r>
            <a:endParaRPr lang="es-EC" dirty="0"/>
          </a:p>
          <a:p>
            <a:r>
              <a:rPr lang="es-EC" dirty="0"/>
              <a:t>Aplicativo </a:t>
            </a:r>
            <a:r>
              <a:rPr lang="es-EC" dirty="0" smtClean="0"/>
              <a:t>Web</a:t>
            </a:r>
          </a:p>
          <a:p>
            <a:r>
              <a:rPr lang="es-EC" dirty="0" smtClean="0"/>
              <a:t>Administrativo- financiero</a:t>
            </a:r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6 Marcador de texto"/>
          <p:cNvSpPr txBox="1">
            <a:spLocks/>
          </p:cNvSpPr>
          <p:nvPr/>
        </p:nvSpPr>
        <p:spPr>
          <a:xfrm>
            <a:off x="6767209" y="6508885"/>
            <a:ext cx="4750127" cy="284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067" i="1" kern="1200">
                <a:solidFill>
                  <a:srgbClr val="63646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8028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37248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498907"/>
              </p:ext>
            </p:extLst>
          </p:nvPr>
        </p:nvGraphicFramePr>
        <p:xfrm>
          <a:off x="552450" y="1524000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5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524000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574959"/>
              </p:ext>
            </p:extLst>
          </p:nvPr>
        </p:nvGraphicFramePr>
        <p:xfrm>
          <a:off x="2843213" y="2884488"/>
          <a:ext cx="6505575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6" name="Hoja de cálculo" r:id="rId6" imgW="6505748" imgH="3467062" progId="Excel.Sheet.12">
                  <p:link updateAutomatic="1"/>
                </p:oleObj>
              </mc:Choice>
              <mc:Fallback>
                <p:oleObj name="Hoja de cálculo" r:id="rId6" imgW="6505748" imgH="34670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3213" y="2884488"/>
                        <a:ext cx="6505575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03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423693" y="481256"/>
            <a:ext cx="9139405" cy="795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dirty="0"/>
              <a:t>Diligenciadas</a:t>
            </a:r>
            <a:br>
              <a:rPr lang="es-EC" sz="2800" dirty="0"/>
            </a:br>
            <a:r>
              <a:rPr lang="es-EC" sz="700" dirty="0"/>
              <a:t> </a:t>
            </a:r>
            <a:r>
              <a:rPr lang="es-EC" sz="2000" dirty="0"/>
              <a:t/>
            </a:r>
            <a:br>
              <a:rPr lang="es-EC" sz="2000" dirty="0"/>
            </a:b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13699"/>
              </p:ext>
            </p:extLst>
          </p:nvPr>
        </p:nvGraphicFramePr>
        <p:xfrm>
          <a:off x="2157413" y="963613"/>
          <a:ext cx="7278687" cy="225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774" name="Hoja de cálculo" r:id="rId4" imgW="9115598" imgH="3438601" progId="Excel.Sheet.12">
                  <p:link updateAutomatic="1"/>
                </p:oleObj>
              </mc:Choice>
              <mc:Fallback>
                <p:oleObj name="Hoja de cálculo" r:id="rId4" imgW="9115598" imgH="34386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7413" y="963613"/>
                        <a:ext cx="7278687" cy="2259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368728"/>
              </p:ext>
            </p:extLst>
          </p:nvPr>
        </p:nvGraphicFramePr>
        <p:xfrm>
          <a:off x="2133600" y="3341688"/>
          <a:ext cx="78295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775" name="Hoja de cálculo" r:id="rId6" imgW="9267998" imgH="3324073" progId="Excel.Sheet.12">
                  <p:link updateAutomatic="1"/>
                </p:oleObj>
              </mc:Choice>
              <mc:Fallback>
                <p:oleObj name="Hoja de cálculo" r:id="rId6" imgW="9267998" imgH="332407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0" y="3341688"/>
                        <a:ext cx="7829550" cy="280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340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REPORTE DE COBERTURA</a:t>
            </a: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/>
              <a:t>Corte </a:t>
            </a:r>
            <a:r>
              <a:rPr lang="es-ES_tradnl" sz="2400" dirty="0" smtClean="0"/>
              <a:t>24 </a:t>
            </a:r>
            <a:r>
              <a:rPr lang="es-ES_tradnl" sz="2400" dirty="0"/>
              <a:t>de diciembre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108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259518" y="361003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campo </a:t>
            </a:r>
            <a:r>
              <a:rPr lang="es-EC" sz="2000" dirty="0"/>
              <a:t>(IC 37 – IC 38 – IC 39)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24 de diciembre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432050" y="6164851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77467" y="6265442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62328" y="6265442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605532"/>
              </p:ext>
            </p:extLst>
          </p:nvPr>
        </p:nvGraphicFramePr>
        <p:xfrm>
          <a:off x="492125" y="1312863"/>
          <a:ext cx="11018838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51" name="Hoja de cálculo" r:id="rId4" imgW="14725650" imgH="2133524" progId="Excel.Sheet.12">
                  <p:link updateAutomatic="1"/>
                </p:oleObj>
              </mc:Choice>
              <mc:Fallback>
                <p:oleObj name="Hoja de cálculo" r:id="rId4" imgW="14725650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125" y="1312863"/>
                        <a:ext cx="11018838" cy="159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15977"/>
              </p:ext>
            </p:extLst>
          </p:nvPr>
        </p:nvGraphicFramePr>
        <p:xfrm>
          <a:off x="1587500" y="3010479"/>
          <a:ext cx="9002713" cy="313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52" name="Hoja de cálculo" r:id="rId6" imgW="9191798" imgH="4410037" progId="Excel.Sheet.12">
                  <p:link updateAutomatic="1"/>
                </p:oleObj>
              </mc:Choice>
              <mc:Fallback>
                <p:oleObj name="Hoja de cálculo" r:id="rId6" imgW="9191798" imgH="44100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7500" y="3010479"/>
                        <a:ext cx="9002713" cy="313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6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6" y="545678"/>
            <a:ext cx="8570266" cy="414116"/>
          </a:xfrm>
        </p:spPr>
        <p:txBody>
          <a:bodyPr/>
          <a:lstStyle/>
          <a:p>
            <a:r>
              <a:rPr lang="es-EC" sz="2800" dirty="0"/>
              <a:t>Cobertura Campo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36677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89415" y="6048282"/>
            <a:ext cx="6358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  <a:r>
              <a:rPr lang="es-EC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Debido al ‎terremoto del 16 de abril del 2016 se retrasaron las fechas de la operación, concluyéndose éstas en el mes de diciembre del mismo año.</a:t>
            </a:r>
          </a:p>
        </p:txBody>
      </p:sp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681597"/>
              </p:ext>
            </p:extLst>
          </p:nvPr>
        </p:nvGraphicFramePr>
        <p:xfrm>
          <a:off x="5141913" y="2449458"/>
          <a:ext cx="64484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0" name="Hoja de cálculo" r:id="rId3" imgW="6448598" imgH="3219488" progId="Excel.Sheet.12">
                  <p:link updateAutomatic="1"/>
                </p:oleObj>
              </mc:Choice>
              <mc:Fallback>
                <p:oleObj name="Hoja de cálculo" r:id="rId3" imgW="6448598" imgH="32194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1913" y="2449458"/>
                        <a:ext cx="64484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423576"/>
              </p:ext>
            </p:extLst>
          </p:nvPr>
        </p:nvGraphicFramePr>
        <p:xfrm>
          <a:off x="423863" y="2163763"/>
          <a:ext cx="5154612" cy="283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1" name="Hoja de cálculo" r:id="rId5" imgW="6381750" imgH="3505124" progId="Excel.Sheet.12">
                  <p:link updateAutomatic="1"/>
                </p:oleObj>
              </mc:Choice>
              <mc:Fallback>
                <p:oleObj name="Hoja de cálculo" r:id="rId5" imgW="6381750" imgH="35051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863" y="2163763"/>
                        <a:ext cx="5154612" cy="283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1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337963" y="416210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crítica </a:t>
            </a:r>
            <a:r>
              <a:rPr lang="es-EC" sz="2000" dirty="0"/>
              <a:t>(IC 43 – IC 44 – IC 45)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24 </a:t>
            </a:r>
            <a:r>
              <a:rPr lang="es-ES_tradnl" sz="1800" dirty="0"/>
              <a:t>de diciembre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622550" y="6166177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86992" y="6266768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71853" y="6266768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237853"/>
              </p:ext>
            </p:extLst>
          </p:nvPr>
        </p:nvGraphicFramePr>
        <p:xfrm>
          <a:off x="1094880" y="1235089"/>
          <a:ext cx="10193230" cy="1951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90" name="Hoja de cálculo" r:id="rId4" imgW="11620500" imgH="2495626" progId="Excel.Sheet.12">
                  <p:link updateAutomatic="1"/>
                </p:oleObj>
              </mc:Choice>
              <mc:Fallback>
                <p:oleObj name="Hoja de cálculo" r:id="rId4" imgW="11620500" imgH="24956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4880" y="1235089"/>
                        <a:ext cx="10193230" cy="1951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876730"/>
              </p:ext>
            </p:extLst>
          </p:nvPr>
        </p:nvGraphicFramePr>
        <p:xfrm>
          <a:off x="2074648" y="3186238"/>
          <a:ext cx="8763766" cy="333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91" name="Hoja de cálculo" r:id="rId6" imgW="10020300" imgH="4172064" progId="Excel.Sheet.12">
                  <p:link updateAutomatic="1"/>
                </p:oleObj>
              </mc:Choice>
              <mc:Fallback>
                <p:oleObj name="Hoja de cálculo" r:id="rId6" imgW="10020300" imgH="41720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4648" y="3186238"/>
                        <a:ext cx="8763766" cy="333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4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Cobertura Crítica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134115"/>
              </p:ext>
            </p:extLst>
          </p:nvPr>
        </p:nvGraphicFramePr>
        <p:xfrm>
          <a:off x="5489575" y="2022475"/>
          <a:ext cx="5880100" cy="293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0" name="Hoja de cálculo" r:id="rId3" imgW="7239000" imgH="3610051" progId="Excel.Sheet.12">
                  <p:link updateAutomatic="1"/>
                </p:oleObj>
              </mc:Choice>
              <mc:Fallback>
                <p:oleObj name="Hoja de cálculo" r:id="rId3" imgW="7239000" imgH="36100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9575" y="2022475"/>
                        <a:ext cx="5880100" cy="293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489272"/>
              </p:ext>
            </p:extLst>
          </p:nvPr>
        </p:nvGraphicFramePr>
        <p:xfrm>
          <a:off x="430213" y="1917700"/>
          <a:ext cx="4984750" cy="274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1" name="Hoja de cálculo" r:id="rId5" imgW="6381750" imgH="3514725" progId="Excel.Sheet.12">
                  <p:link updateAutomatic="1"/>
                </p:oleObj>
              </mc:Choice>
              <mc:Fallback>
                <p:oleObj name="Hoja de cálculo" r:id="rId5" imgW="6381750" imgH="351472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213" y="1917700"/>
                        <a:ext cx="4984750" cy="274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12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/>
          <a:lstStyle/>
          <a:p>
            <a:r>
              <a:rPr lang="es-EC" sz="2800" dirty="0"/>
              <a:t>Tiempo promedio de levantamiento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236165"/>
              </p:ext>
            </p:extLst>
          </p:nvPr>
        </p:nvGraphicFramePr>
        <p:xfrm>
          <a:off x="2001838" y="1660525"/>
          <a:ext cx="8193087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06" name="Hoja de cálculo" r:id="rId3" imgW="7915448" imgH="3533927" progId="Excel.Sheet.12">
                  <p:link updateAutomatic="1"/>
                </p:oleObj>
              </mc:Choice>
              <mc:Fallback>
                <p:oleObj name="Hoja de cálculo" r:id="rId3" imgW="7915448" imgH="35339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1838" y="1660525"/>
                        <a:ext cx="8193087" cy="365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21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6353174" cy="1063557"/>
          </a:xfrm>
        </p:spPr>
        <p:txBody>
          <a:bodyPr>
            <a:noAutofit/>
          </a:bodyPr>
          <a:lstStyle/>
          <a:p>
            <a:r>
              <a:rPr lang="es-EC" sz="2800" dirty="0"/>
              <a:t>Indicadores con alerta: motivo y acción emprendida</a:t>
            </a:r>
            <a:endParaRPr lang="es-ES_tradnl" sz="20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13683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200" b="1" dirty="0">
                <a:solidFill>
                  <a:srgbClr val="2D4B88"/>
                </a:solidFill>
              </a:rPr>
              <a:t>Indicadores en rojo 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0467"/>
              </p:ext>
            </p:extLst>
          </p:nvPr>
        </p:nvGraphicFramePr>
        <p:xfrm>
          <a:off x="1106910" y="1782817"/>
          <a:ext cx="10041062" cy="3335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8" name="Hoja de cálculo" r:id="rId3" imgW="12849398" imgH="3971811" progId="Excel.Sheet.12">
                  <p:link updateAutomatic="1"/>
                </p:oleObj>
              </mc:Choice>
              <mc:Fallback>
                <p:oleObj name="Hoja de cálculo" r:id="rId3" imgW="12849398" imgH="397181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6910" y="1782817"/>
                        <a:ext cx="10041062" cy="3335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26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Generalidades de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586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6" name="Tab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416777"/>
              </p:ext>
            </p:extLst>
          </p:nvPr>
        </p:nvGraphicFramePr>
        <p:xfrm>
          <a:off x="425301" y="1148316"/>
          <a:ext cx="11281146" cy="4628360"/>
        </p:xfrm>
        <a:graphic>
          <a:graphicData uri="http://schemas.openxmlformats.org/drawingml/2006/table">
            <a:tbl>
              <a:tblPr/>
              <a:tblGrid>
                <a:gridCol w="458422">
                  <a:extLst>
                    <a:ext uri="{9D8B030D-6E8A-4147-A177-3AD203B41FA5}">
                      <a16:colId xmlns:a16="http://schemas.microsoft.com/office/drawing/2014/main" val="2838643417"/>
                    </a:ext>
                  </a:extLst>
                </a:gridCol>
                <a:gridCol w="812293">
                  <a:extLst>
                    <a:ext uri="{9D8B030D-6E8A-4147-A177-3AD203B41FA5}">
                      <a16:colId xmlns:a16="http://schemas.microsoft.com/office/drawing/2014/main" val="3706198741"/>
                    </a:ext>
                  </a:extLst>
                </a:gridCol>
                <a:gridCol w="281488">
                  <a:extLst>
                    <a:ext uri="{9D8B030D-6E8A-4147-A177-3AD203B41FA5}">
                      <a16:colId xmlns:a16="http://schemas.microsoft.com/office/drawing/2014/main" val="3195667080"/>
                    </a:ext>
                  </a:extLst>
                </a:gridCol>
                <a:gridCol w="983195">
                  <a:extLst>
                    <a:ext uri="{9D8B030D-6E8A-4147-A177-3AD203B41FA5}">
                      <a16:colId xmlns:a16="http://schemas.microsoft.com/office/drawing/2014/main" val="3386192723"/>
                    </a:ext>
                  </a:extLst>
                </a:gridCol>
                <a:gridCol w="792594">
                  <a:extLst>
                    <a:ext uri="{9D8B030D-6E8A-4147-A177-3AD203B41FA5}">
                      <a16:colId xmlns:a16="http://schemas.microsoft.com/office/drawing/2014/main" val="1335514815"/>
                    </a:ext>
                  </a:extLst>
                </a:gridCol>
                <a:gridCol w="3912781">
                  <a:extLst>
                    <a:ext uri="{9D8B030D-6E8A-4147-A177-3AD203B41FA5}">
                      <a16:colId xmlns:a16="http://schemas.microsoft.com/office/drawing/2014/main" val="2107185219"/>
                    </a:ext>
                  </a:extLst>
                </a:gridCol>
                <a:gridCol w="4040373">
                  <a:extLst>
                    <a:ext uri="{9D8B030D-6E8A-4147-A177-3AD203B41FA5}">
                      <a16:colId xmlns:a16="http://schemas.microsoft.com/office/drawing/2014/main" val="1066017229"/>
                    </a:ext>
                  </a:extLst>
                </a:gridCol>
              </a:tblGrid>
              <a:tr h="37588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Precisión</a:t>
                      </a: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y </a:t>
                      </a:r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Confiabilidad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902180"/>
                  </a:ext>
                </a:extLst>
              </a:tr>
              <a:tr h="3805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Fase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Responsable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Indicador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que debe reportar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Motivo de la alerta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Acción emprendida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94350"/>
                  </a:ext>
                </a:extLst>
              </a:tr>
              <a:tr h="18957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ejecución de crítica (EJECUTAS/PLANIFICADAS)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/ CENTRO/ LITORAL/            SUR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 se contó con la puesta en producción de manera oportuna del módulo de crítica. 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 ejecución de una validación económico/ambiental que no se encuentra dentro de ningún cronograma; y que además, no cuenta con una revisión exhaustiva, puesto que existen validaciones que cuentan con su respectiva observación y la misma se encuentra correcta; genera un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retraso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en las actividades de crítica.                                                                                                  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se realizó una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re-planificación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 la fase crítica; adicionalmente, se realizará una asignación progresiva de responsabilidades al personal PRETT que ingresó el 1 de Septiembre del presente año, hasta alcanzar las metas programadas. Dar prioridad a las validaciones enviadas por parte de Planta Central, con el fin de cumplir con los tiempos establecidos.                                                                 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63763"/>
                  </a:ext>
                </a:extLst>
              </a:tr>
              <a:tr h="9841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encuestas efectivas criticadas  ejecutadas  E/E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campo.  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campo, las empresas no efectivas tienen el respaldo respectivo.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046867"/>
                  </a:ext>
                </a:extLst>
              </a:tr>
              <a:tr h="992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encuestas efectivas criticadas  planificadas  (EFECTIVAS/PLANIFICADAS)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campo.  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: Este indicador no es controlable por el operativo de campo, las empresas no efectivas tienen el respaldo respectivo.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91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2905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6353174" cy="1063557"/>
          </a:xfrm>
        </p:spPr>
        <p:txBody>
          <a:bodyPr>
            <a:noAutofit/>
          </a:bodyPr>
          <a:lstStyle/>
          <a:p>
            <a:r>
              <a:rPr lang="es-ES_tradnl" sz="3600" dirty="0" smtClean="0"/>
              <a:t>Problemas detectados</a:t>
            </a:r>
            <a:endParaRPr lang="es-ES_tradn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272680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200" b="1" dirty="0">
                <a:solidFill>
                  <a:srgbClr val="2D4B88"/>
                </a:solidFill>
              </a:rPr>
              <a:t>Problemas detectados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24512"/>
              </p:ext>
            </p:extLst>
          </p:nvPr>
        </p:nvGraphicFramePr>
        <p:xfrm>
          <a:off x="1185863" y="1379538"/>
          <a:ext cx="9902825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9" name="Hoja de cálculo" r:id="rId3" imgW="11544300" imgH="5353012" progId="Excel.Sheet.12">
                  <p:link updateAutomatic="1"/>
                </p:oleObj>
              </mc:Choice>
              <mc:Fallback>
                <p:oleObj name="Hoja de cálculo" r:id="rId3" imgW="11544300" imgH="535301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863" y="1379538"/>
                        <a:ext cx="9902825" cy="459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72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3200" b="1" dirty="0">
              <a:solidFill>
                <a:srgbClr val="2D4B88"/>
              </a:solidFill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267472"/>
              </p:ext>
            </p:extLst>
          </p:nvPr>
        </p:nvGraphicFramePr>
        <p:xfrm>
          <a:off x="1366838" y="1089025"/>
          <a:ext cx="9532390" cy="520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85" name="Hoja de cálculo" r:id="rId3" imgW="11544300" imgH="6676949" progId="Excel.Sheet.12">
                  <p:link updateAutomatic="1"/>
                </p:oleObj>
              </mc:Choice>
              <mc:Fallback>
                <p:oleObj name="Hoja de cálculo" r:id="rId3" imgW="11544300" imgH="667694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6838" y="1089025"/>
                        <a:ext cx="9532390" cy="520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570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APLICATIVO WEB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 smtClean="0"/>
              <a:t>Corte </a:t>
            </a:r>
            <a:r>
              <a:rPr lang="es-ES_tradnl" sz="2400" dirty="0" smtClean="0"/>
              <a:t>24 </a:t>
            </a:r>
            <a:r>
              <a:rPr lang="es-ES_tradnl" sz="2400" dirty="0" smtClean="0"/>
              <a:t>de diciembre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10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Funcionamiento Aplicativo web 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>
          <a:xfrm>
            <a:off x="435125" y="959794"/>
            <a:ext cx="5234155" cy="288305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ct val="0"/>
              </a:spcBef>
            </a:pPr>
            <a:r>
              <a:rPr lang="es-EC" sz="2000" b="1" dirty="0"/>
              <a:t>Comparativo histórico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58568" y="5669073"/>
            <a:ext cx="10389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b="1" dirty="0"/>
              <a:t>Nota:</a:t>
            </a:r>
            <a:r>
              <a:rPr lang="es-EC" sz="1200" dirty="0"/>
              <a:t> Al hablar de errores, se refiere a problemas especialmente textuales en mensajes de validación o fallas de programación en las cuales saltan validaciones que no deben.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27099" y="6210541"/>
            <a:ext cx="615371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*</a:t>
            </a:r>
            <a:r>
              <a:rPr lang="es-EC" sz="1200" dirty="0"/>
              <a:t> </a:t>
            </a:r>
            <a:r>
              <a:rPr lang="es-EC" sz="1100" i="1" dirty="0"/>
              <a:t>La información presentada en los gráficos corresponde a errores acumulados tanto del link de crítica como del informante.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E669DC8-CB01-4072-8A5E-E39D1ED2F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9" y="1733313"/>
            <a:ext cx="11803122" cy="33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98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3561956" y="3001677"/>
            <a:ext cx="2457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C" altLang="es-EC" sz="1600" dirty="0">
                <a:latin typeface="Arial" pitchFamily="34" charset="0"/>
                <a:cs typeface="Arial" pitchFamily="34" charset="0"/>
              </a:rPr>
              <a:t/>
            </a:r>
            <a:br>
              <a:rPr lang="es-EC" altLang="es-EC" sz="1600" dirty="0">
                <a:latin typeface="Arial" pitchFamily="34" charset="0"/>
                <a:cs typeface="Arial" pitchFamily="34" charset="0"/>
              </a:rPr>
            </a:br>
            <a:endParaRPr lang="es-EC" altLang="es-EC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73853" y="569990"/>
            <a:ext cx="47003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600" b="1" dirty="0">
                <a:solidFill>
                  <a:srgbClr val="2D4B88"/>
                </a:solidFill>
                <a:ea typeface="+mj-ea"/>
                <a:cs typeface="+mj-cs"/>
              </a:rPr>
              <a:t>Aplicativo Web (INFOCAPT)</a:t>
            </a:r>
            <a:endParaRPr lang="es-EC" dirty="0"/>
          </a:p>
        </p:txBody>
      </p:sp>
      <p:graphicFrame>
        <p:nvGraphicFramePr>
          <p:cNvPr id="7" name="6 Diagrama"/>
          <p:cNvGraphicFramePr/>
          <p:nvPr>
            <p:extLst/>
          </p:nvPr>
        </p:nvGraphicFramePr>
        <p:xfrm>
          <a:off x="473853" y="1574832"/>
          <a:ext cx="11282718" cy="4944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S_tradnl" dirty="0"/>
              <a:t>ENESEM 2017</a:t>
            </a:r>
          </a:p>
        </p:txBody>
      </p:sp>
      <p:sp>
        <p:nvSpPr>
          <p:cNvPr id="8" name="7 Marcador de contenido"/>
          <p:cNvSpPr txBox="1">
            <a:spLocks/>
          </p:cNvSpPr>
          <p:nvPr/>
        </p:nvSpPr>
        <p:spPr>
          <a:xfrm>
            <a:off x="473853" y="1062433"/>
            <a:ext cx="8529807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800" b="1" dirty="0"/>
              <a:t>Corte al 25 de Diciembre del 2020</a:t>
            </a:r>
          </a:p>
        </p:txBody>
      </p:sp>
    </p:spTree>
    <p:extLst>
      <p:ext uri="{BB962C8B-B14F-4D97-AF65-F5344CB8AC3E}">
        <p14:creationId xmlns:p14="http://schemas.microsoft.com/office/powerpoint/2010/main" val="37849938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Detalle de incidencias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10" name="7 Marcador de contenido"/>
          <p:cNvSpPr txBox="1">
            <a:spLocks/>
          </p:cNvSpPr>
          <p:nvPr/>
        </p:nvSpPr>
        <p:spPr>
          <a:xfrm>
            <a:off x="510762" y="979787"/>
            <a:ext cx="8529807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800" b="1" dirty="0"/>
              <a:t>Corte al 25 de Diciembre del 2020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41864" y="5308014"/>
            <a:ext cx="5338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/>
              <a:t>Hasta la semana 24 se registra un total de 31 errores acumulados.</a:t>
            </a:r>
          </a:p>
        </p:txBody>
      </p:sp>
      <p:sp>
        <p:nvSpPr>
          <p:cNvPr id="8" name="5 CuadroTexto">
            <a:extLst>
              <a:ext uri="{FF2B5EF4-FFF2-40B4-BE49-F238E27FC236}">
                <a16:creationId xmlns:a16="http://schemas.microsoft.com/office/drawing/2014/main" id="{D62CC97D-6348-41D8-ABD5-F89FE4616909}"/>
              </a:ext>
            </a:extLst>
          </p:cNvPr>
          <p:cNvSpPr txBox="1"/>
          <p:nvPr/>
        </p:nvSpPr>
        <p:spPr>
          <a:xfrm>
            <a:off x="6431241" y="5314640"/>
            <a:ext cx="5338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/>
              <a:t>Hasta la semana 24 se registró un total de 7 errores acumulados.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9B4F4BF-9E88-4119-85E2-F489F8AD2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54" y="1671392"/>
            <a:ext cx="11755491" cy="351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67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Detalle de incidencias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C" sz="1800" b="1" dirty="0"/>
              <a:t>Corte al 25 de Diciembre del 2020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360171" y="4663440"/>
            <a:ext cx="9315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/>
              <a:t>En la semana 24 no se registró ningún inconveniente.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BCE06DD-0433-4B25-827A-4ED15DF6A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5457"/>
            <a:ext cx="12192000" cy="17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56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/>
              <a:t>ADMINISTRATIVO FINANCIERO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000" dirty="0"/>
              <a:t>Corte </a:t>
            </a:r>
            <a:r>
              <a:rPr lang="es-ES_tradnl" sz="2000" dirty="0" smtClean="0"/>
              <a:t>24 </a:t>
            </a:r>
            <a:r>
              <a:rPr lang="es-ES_tradnl" sz="2000" dirty="0" smtClean="0"/>
              <a:t>de </a:t>
            </a:r>
            <a:r>
              <a:rPr lang="es-ES_tradnl" sz="2000" dirty="0"/>
              <a:t>diciembre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51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13" name="12 Rectángulo"/>
          <p:cNvSpPr/>
          <p:nvPr/>
        </p:nvSpPr>
        <p:spPr>
          <a:xfrm>
            <a:off x="461311" y="218330"/>
            <a:ext cx="596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chemeClr val="accent5">
                    <a:lumMod val="75000"/>
                  </a:schemeClr>
                </a:solidFill>
              </a:rPr>
              <a:t>Indicadores de calidad Nacional</a:t>
            </a:r>
            <a:endParaRPr lang="es-EC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Rectángulo 14"/>
          <p:cNvSpPr/>
          <p:nvPr/>
        </p:nvSpPr>
        <p:spPr>
          <a:xfrm>
            <a:off x="704773" y="1284819"/>
            <a:ext cx="9718431" cy="353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b="1" dirty="0"/>
              <a:t>Composición de las dimensiones de calidad por fase del Modelo de Producción Estadística </a:t>
            </a:r>
            <a:endParaRPr lang="es-ES" sz="1600" b="1" dirty="0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C16E1E78-3548-4044-B6EC-A202B36EB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617001"/>
              </p:ext>
            </p:extLst>
          </p:nvPr>
        </p:nvGraphicFramePr>
        <p:xfrm>
          <a:off x="816746" y="2404158"/>
          <a:ext cx="10151725" cy="275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10" name="Worksheet" r:id="rId3" imgW="8717422" imgH="1821172" progId="Excel.Sheet.12">
                  <p:link updateAutomatic="1"/>
                </p:oleObj>
              </mc:Choice>
              <mc:Fallback>
                <p:oleObj name="Worksheet" r:id="rId3" imgW="8717422" imgH="1821172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C16E1E78-3548-4044-B6EC-A202B36EB9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746" y="2404158"/>
                        <a:ext cx="10151725" cy="27520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9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5" y="511397"/>
            <a:ext cx="8570266" cy="414116"/>
          </a:xfrm>
        </p:spPr>
        <p:txBody>
          <a:bodyPr/>
          <a:lstStyle/>
          <a:p>
            <a:r>
              <a:rPr lang="es-EC" sz="2800" dirty="0"/>
              <a:t>Administrativo financiero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84417"/>
              </p:ext>
            </p:extLst>
          </p:nvPr>
        </p:nvGraphicFramePr>
        <p:xfrm>
          <a:off x="938213" y="1003300"/>
          <a:ext cx="9769475" cy="527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50" name="Hoja de cálculo" r:id="rId3" imgW="22469648" imgH="12696901" progId="Excel.Sheet.12">
                  <p:link updateAutomatic="1"/>
                </p:oleObj>
              </mc:Choice>
              <mc:Fallback>
                <p:oleObj name="Hoja de cálculo" r:id="rId3" imgW="22469648" imgH="126969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213" y="1003300"/>
                        <a:ext cx="9769475" cy="527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28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Indicadores de calidad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>
          <a:xfrm>
            <a:off x="423695" y="1103946"/>
            <a:ext cx="8570266" cy="288305"/>
          </a:xfrm>
        </p:spPr>
        <p:txBody>
          <a:bodyPr>
            <a:normAutofit fontScale="92500" lnSpcReduction="20000"/>
          </a:bodyPr>
          <a:lstStyle/>
          <a:p>
            <a:r>
              <a:rPr lang="es-ES_tradnl" b="1" dirty="0"/>
              <a:t>Generalidades: ENESEM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2135466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2135465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Control interno</a:t>
            </a:r>
          </a:p>
        </p:txBody>
      </p:sp>
      <p:sp>
        <p:nvSpPr>
          <p:cNvPr id="16" name="CuadroTexto 8"/>
          <p:cNvSpPr txBox="1"/>
          <p:nvPr/>
        </p:nvSpPr>
        <p:spPr>
          <a:xfrm>
            <a:off x="246984" y="1759699"/>
            <a:ext cx="4281658" cy="72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Dimensiones de calidad</a:t>
            </a:r>
          </a:p>
          <a:p>
            <a:pPr algn="ctr"/>
            <a:endParaRPr lang="es-ES" sz="1050" b="1" dirty="0"/>
          </a:p>
        </p:txBody>
      </p:sp>
      <p:sp>
        <p:nvSpPr>
          <p:cNvPr id="41" name="Rectángulo 14"/>
          <p:cNvSpPr/>
          <p:nvPr/>
        </p:nvSpPr>
        <p:spPr>
          <a:xfrm>
            <a:off x="6857337" y="455527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19</a:t>
            </a:r>
          </a:p>
          <a:p>
            <a:pPr algn="ctr"/>
            <a:endParaRPr lang="es-ES" sz="1600" dirty="0"/>
          </a:p>
        </p:txBody>
      </p:sp>
      <p:sp>
        <p:nvSpPr>
          <p:cNvPr id="52" name="Rectángulo 13"/>
          <p:cNvSpPr/>
          <p:nvPr/>
        </p:nvSpPr>
        <p:spPr>
          <a:xfrm>
            <a:off x="4787058" y="449798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9" y="4990209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5" name="54 CuadroTexto"/>
          <p:cNvSpPr txBox="1"/>
          <p:nvPr/>
        </p:nvSpPr>
        <p:spPr>
          <a:xfrm>
            <a:off x="4787058" y="1741544"/>
            <a:ext cx="4028666" cy="36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Número de indicadores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266035" y="5032877"/>
            <a:ext cx="4281658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57" name="Rectángulo 14"/>
          <p:cNvSpPr/>
          <p:nvPr/>
        </p:nvSpPr>
        <p:spPr>
          <a:xfrm>
            <a:off x="6892149" y="503287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63</a:t>
            </a:r>
          </a:p>
        </p:txBody>
      </p:sp>
      <p:sp>
        <p:nvSpPr>
          <p:cNvPr id="58" name="Rectángulo 14"/>
          <p:cNvSpPr/>
          <p:nvPr/>
        </p:nvSpPr>
        <p:spPr>
          <a:xfrm>
            <a:off x="4787057" y="499340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</a:t>
            </a:r>
          </a:p>
        </p:txBody>
      </p:sp>
      <p:cxnSp>
        <p:nvCxnSpPr>
          <p:cNvPr id="60" name="59 Conector recto"/>
          <p:cNvCxnSpPr/>
          <p:nvPr/>
        </p:nvCxnSpPr>
        <p:spPr>
          <a:xfrm>
            <a:off x="8962429" y="1741544"/>
            <a:ext cx="0" cy="411924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uadroTexto 8"/>
          <p:cNvSpPr txBox="1"/>
          <p:nvPr/>
        </p:nvSpPr>
        <p:spPr>
          <a:xfrm>
            <a:off x="9128234" y="1759699"/>
            <a:ext cx="2805305" cy="70657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Indicadores por fuente</a:t>
            </a:r>
          </a:p>
          <a:p>
            <a:pPr algn="ctr"/>
            <a:endParaRPr lang="es-ES" sz="1050" b="1" dirty="0"/>
          </a:p>
        </p:txBody>
      </p:sp>
      <p:sp>
        <p:nvSpPr>
          <p:cNvPr id="63" name="Rectángulo 9"/>
          <p:cNvSpPr/>
          <p:nvPr/>
        </p:nvSpPr>
        <p:spPr>
          <a:xfrm>
            <a:off x="11233326" y="3055691"/>
            <a:ext cx="700213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19</a:t>
            </a:r>
          </a:p>
        </p:txBody>
      </p:sp>
      <p:sp>
        <p:nvSpPr>
          <p:cNvPr id="64" name="Rectángulo 9"/>
          <p:cNvSpPr/>
          <p:nvPr/>
        </p:nvSpPr>
        <p:spPr>
          <a:xfrm>
            <a:off x="11233328" y="2584080"/>
            <a:ext cx="700211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46</a:t>
            </a:r>
          </a:p>
        </p:txBody>
      </p:sp>
      <p:sp>
        <p:nvSpPr>
          <p:cNvPr id="65" name="Rectángulo 9"/>
          <p:cNvSpPr/>
          <p:nvPr/>
        </p:nvSpPr>
        <p:spPr>
          <a:xfrm>
            <a:off x="9128234" y="3055691"/>
            <a:ext cx="1908000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Coordinaciones Zonales</a:t>
            </a:r>
          </a:p>
        </p:txBody>
      </p:sp>
      <p:sp>
        <p:nvSpPr>
          <p:cNvPr id="66" name="Rectángulo 9"/>
          <p:cNvSpPr/>
          <p:nvPr/>
        </p:nvSpPr>
        <p:spPr>
          <a:xfrm>
            <a:off x="9128236" y="2584080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Planta Central</a:t>
            </a:r>
          </a:p>
        </p:txBody>
      </p:sp>
      <p:sp>
        <p:nvSpPr>
          <p:cNvPr id="67" name="Rectángulo 9"/>
          <p:cNvSpPr/>
          <p:nvPr/>
        </p:nvSpPr>
        <p:spPr>
          <a:xfrm>
            <a:off x="11233326" y="3628988"/>
            <a:ext cx="700213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65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9128234" y="3628988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44" name="Rectángulo 11"/>
          <p:cNvSpPr/>
          <p:nvPr/>
        </p:nvSpPr>
        <p:spPr>
          <a:xfrm>
            <a:off x="266035" y="308589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Precisión y confiabilidad</a:t>
            </a:r>
            <a:endParaRPr lang="es-ES" sz="1600" dirty="0"/>
          </a:p>
        </p:txBody>
      </p:sp>
      <p:sp>
        <p:nvSpPr>
          <p:cNvPr id="45" name="Rectángulo 12"/>
          <p:cNvSpPr/>
          <p:nvPr/>
        </p:nvSpPr>
        <p:spPr>
          <a:xfrm>
            <a:off x="266035" y="2608016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Oportunidad y puntualidad</a:t>
            </a:r>
            <a:endParaRPr lang="es-ES" sz="1600" dirty="0"/>
          </a:p>
        </p:txBody>
      </p:sp>
      <p:sp>
        <p:nvSpPr>
          <p:cNvPr id="46" name="Rectángulo 13"/>
          <p:cNvSpPr/>
          <p:nvPr/>
        </p:nvSpPr>
        <p:spPr>
          <a:xfrm>
            <a:off x="266035" y="356874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Coherencia y comparabilidad</a:t>
            </a:r>
            <a:endParaRPr lang="es-ES" sz="1600" dirty="0"/>
          </a:p>
        </p:txBody>
      </p:sp>
      <p:sp>
        <p:nvSpPr>
          <p:cNvPr id="47" name="Rectángulo 14"/>
          <p:cNvSpPr/>
          <p:nvPr/>
        </p:nvSpPr>
        <p:spPr>
          <a:xfrm>
            <a:off x="266035" y="4049490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Accesibilidad y claridad</a:t>
            </a:r>
            <a:endParaRPr lang="es-ES" sz="1600" dirty="0"/>
          </a:p>
        </p:txBody>
      </p:sp>
      <p:sp>
        <p:nvSpPr>
          <p:cNvPr id="48" name="Rectángulo 9"/>
          <p:cNvSpPr/>
          <p:nvPr/>
        </p:nvSpPr>
        <p:spPr>
          <a:xfrm>
            <a:off x="246983" y="4541715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Procedimientos estadísticos adecuados</a:t>
            </a:r>
          </a:p>
        </p:txBody>
      </p:sp>
      <p:sp>
        <p:nvSpPr>
          <p:cNvPr id="59" name="Rectángulo 9"/>
          <p:cNvSpPr/>
          <p:nvPr/>
        </p:nvSpPr>
        <p:spPr>
          <a:xfrm>
            <a:off x="6892149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27</a:t>
            </a:r>
          </a:p>
        </p:txBody>
      </p:sp>
      <p:sp>
        <p:nvSpPr>
          <p:cNvPr id="61" name="Rectángulo 11"/>
          <p:cNvSpPr/>
          <p:nvPr/>
        </p:nvSpPr>
        <p:spPr>
          <a:xfrm>
            <a:off x="6892151" y="310716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13</a:t>
            </a:r>
          </a:p>
        </p:txBody>
      </p:sp>
      <p:sp>
        <p:nvSpPr>
          <p:cNvPr id="69" name="Rectángulo 12"/>
          <p:cNvSpPr/>
          <p:nvPr/>
        </p:nvSpPr>
        <p:spPr>
          <a:xfrm>
            <a:off x="6892151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</a:t>
            </a:r>
          </a:p>
        </p:txBody>
      </p:sp>
      <p:sp>
        <p:nvSpPr>
          <p:cNvPr id="70" name="Rectángulo 13"/>
          <p:cNvSpPr/>
          <p:nvPr/>
        </p:nvSpPr>
        <p:spPr>
          <a:xfrm>
            <a:off x="6892150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</a:t>
            </a:r>
          </a:p>
        </p:txBody>
      </p:sp>
      <p:sp>
        <p:nvSpPr>
          <p:cNvPr id="71" name="Rectángulo 9"/>
          <p:cNvSpPr/>
          <p:nvPr/>
        </p:nvSpPr>
        <p:spPr>
          <a:xfrm>
            <a:off x="4787057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</a:t>
            </a:r>
          </a:p>
        </p:txBody>
      </p:sp>
      <p:sp>
        <p:nvSpPr>
          <p:cNvPr id="72" name="Rectángulo 11"/>
          <p:cNvSpPr/>
          <p:nvPr/>
        </p:nvSpPr>
        <p:spPr>
          <a:xfrm>
            <a:off x="4787059" y="309351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3" name="Rectángulo 12"/>
          <p:cNvSpPr/>
          <p:nvPr/>
        </p:nvSpPr>
        <p:spPr>
          <a:xfrm>
            <a:off x="4787059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4" name="Rectángulo 13"/>
          <p:cNvSpPr/>
          <p:nvPr/>
        </p:nvSpPr>
        <p:spPr>
          <a:xfrm>
            <a:off x="4787058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6431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Cronograma de la operación estadística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b="1" dirty="0"/>
              <a:t>ENESEM 2019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1249641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planificada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1249640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ejecutada</a:t>
            </a:r>
          </a:p>
        </p:txBody>
      </p:sp>
      <p:sp>
        <p:nvSpPr>
          <p:cNvPr id="41" name="Rectángulo 14"/>
          <p:cNvSpPr/>
          <p:nvPr/>
        </p:nvSpPr>
        <p:spPr>
          <a:xfrm>
            <a:off x="6907719" y="2009776"/>
            <a:ext cx="190800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31/12/2019</a:t>
            </a:r>
          </a:p>
        </p:txBody>
      </p:sp>
      <p:sp>
        <p:nvSpPr>
          <p:cNvPr id="52" name="Rectángulo 13"/>
          <p:cNvSpPr/>
          <p:nvPr/>
        </p:nvSpPr>
        <p:spPr>
          <a:xfrm>
            <a:off x="4787054" y="2009776"/>
            <a:ext cx="1908000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27/11/2019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5" y="2653728"/>
            <a:ext cx="1908000" cy="58477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cxnSp>
        <p:nvCxnSpPr>
          <p:cNvPr id="60" name="59 Conector recto"/>
          <p:cNvCxnSpPr>
            <a:endCxn id="43" idx="0"/>
          </p:cNvCxnSpPr>
          <p:nvPr/>
        </p:nvCxnSpPr>
        <p:spPr>
          <a:xfrm>
            <a:off x="8962429" y="1257946"/>
            <a:ext cx="27444" cy="509853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38" name="7 CuadroTexto"/>
          <p:cNvSpPr txBox="1"/>
          <p:nvPr/>
        </p:nvSpPr>
        <p:spPr>
          <a:xfrm>
            <a:off x="704851" y="1257946"/>
            <a:ext cx="386953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  <a:p>
            <a:pPr algn="ctr"/>
            <a:endParaRPr lang="es-EC" sz="1600" b="1" dirty="0"/>
          </a:p>
        </p:txBody>
      </p:sp>
      <p:sp>
        <p:nvSpPr>
          <p:cNvPr id="39" name="Rectángulo 13"/>
          <p:cNvSpPr/>
          <p:nvPr/>
        </p:nvSpPr>
        <p:spPr>
          <a:xfrm>
            <a:off x="704847" y="2009776"/>
            <a:ext cx="386954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plan de dirección de proyecto.</a:t>
            </a:r>
            <a:endParaRPr lang="es-ES" sz="1400" dirty="0"/>
          </a:p>
        </p:txBody>
      </p:sp>
      <p:sp>
        <p:nvSpPr>
          <p:cNvPr id="40" name="Rectángulo 14"/>
          <p:cNvSpPr/>
          <p:nvPr/>
        </p:nvSpPr>
        <p:spPr>
          <a:xfrm>
            <a:off x="704845" y="2662033"/>
            <a:ext cx="3869542" cy="57646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formulario desde DIREJ.</a:t>
            </a:r>
            <a:endParaRPr lang="es-ES" sz="14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9109133" y="1257946"/>
            <a:ext cx="117957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Retraso</a:t>
            </a:r>
          </a:p>
          <a:p>
            <a:pPr algn="ctr"/>
            <a:endParaRPr lang="es-EC" sz="1600" b="1" dirty="0"/>
          </a:p>
        </p:txBody>
      </p:sp>
      <p:sp>
        <p:nvSpPr>
          <p:cNvPr id="32" name="Rectángulo 9"/>
          <p:cNvSpPr/>
          <p:nvPr/>
        </p:nvSpPr>
        <p:spPr>
          <a:xfrm>
            <a:off x="9109129" y="2009776"/>
            <a:ext cx="949265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3" name="Rectángulo 14"/>
          <p:cNvSpPr/>
          <p:nvPr/>
        </p:nvSpPr>
        <p:spPr>
          <a:xfrm>
            <a:off x="6907719" y="2662033"/>
            <a:ext cx="1908000" cy="57646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sp>
        <p:nvSpPr>
          <p:cNvPr id="34" name="Rectángulo 9"/>
          <p:cNvSpPr/>
          <p:nvPr/>
        </p:nvSpPr>
        <p:spPr>
          <a:xfrm>
            <a:off x="9109127" y="2646494"/>
            <a:ext cx="949267" cy="5920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6" name="Rectángulo 14"/>
          <p:cNvSpPr/>
          <p:nvPr/>
        </p:nvSpPr>
        <p:spPr>
          <a:xfrm>
            <a:off x="704847" y="3353308"/>
            <a:ext cx="3869542" cy="64719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la malla de validación final.</a:t>
            </a:r>
            <a:endParaRPr lang="es-ES" sz="1400" dirty="0"/>
          </a:p>
        </p:txBody>
      </p:sp>
      <p:sp>
        <p:nvSpPr>
          <p:cNvPr id="42" name="Rectángulo 14"/>
          <p:cNvSpPr/>
          <p:nvPr/>
        </p:nvSpPr>
        <p:spPr>
          <a:xfrm>
            <a:off x="4787055" y="3440253"/>
            <a:ext cx="1908000" cy="56024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5" name="Rectángulo 14"/>
          <p:cNvSpPr/>
          <p:nvPr/>
        </p:nvSpPr>
        <p:spPr>
          <a:xfrm>
            <a:off x="6907719" y="3419627"/>
            <a:ext cx="1908000" cy="58087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6" name="Rectángulo 9"/>
          <p:cNvSpPr/>
          <p:nvPr/>
        </p:nvSpPr>
        <p:spPr>
          <a:xfrm>
            <a:off x="9109129" y="3419626"/>
            <a:ext cx="949265" cy="58087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47" name="Rectángulo 14"/>
          <p:cNvSpPr/>
          <p:nvPr/>
        </p:nvSpPr>
        <p:spPr>
          <a:xfrm>
            <a:off x="704841" y="4164960"/>
            <a:ext cx="3869546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manuales, y material, levantamiento en campo.</a:t>
            </a:r>
            <a:endParaRPr lang="es-ES" sz="1400" dirty="0"/>
          </a:p>
        </p:txBody>
      </p:sp>
      <p:sp>
        <p:nvSpPr>
          <p:cNvPr id="48" name="Rectángulo 14"/>
          <p:cNvSpPr/>
          <p:nvPr/>
        </p:nvSpPr>
        <p:spPr>
          <a:xfrm>
            <a:off x="4787055" y="4164960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9109139" y="4164960"/>
            <a:ext cx="949265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7" name="Rectángulo 9"/>
          <p:cNvSpPr/>
          <p:nvPr/>
        </p:nvSpPr>
        <p:spPr>
          <a:xfrm>
            <a:off x="9109137" y="5753099"/>
            <a:ext cx="949267" cy="55245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8" name="Rectángulo 9"/>
          <p:cNvSpPr/>
          <p:nvPr/>
        </p:nvSpPr>
        <p:spPr>
          <a:xfrm>
            <a:off x="9109137" y="5051992"/>
            <a:ext cx="949265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4787059" y="5051992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78" name="Rectángulo 9"/>
          <p:cNvSpPr/>
          <p:nvPr/>
        </p:nvSpPr>
        <p:spPr>
          <a:xfrm>
            <a:off x="704852" y="5051992"/>
            <a:ext cx="3869539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Inicio del levantamiento de campo.</a:t>
            </a:r>
          </a:p>
        </p:txBody>
      </p:sp>
      <p:sp>
        <p:nvSpPr>
          <p:cNvPr id="79" name="Rectángulo 11"/>
          <p:cNvSpPr/>
          <p:nvPr/>
        </p:nvSpPr>
        <p:spPr>
          <a:xfrm>
            <a:off x="704851" y="5753100"/>
            <a:ext cx="3869542" cy="55245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1400" dirty="0"/>
              <a:t>Puesta en producción link del informante.</a:t>
            </a:r>
          </a:p>
        </p:txBody>
      </p:sp>
      <p:sp>
        <p:nvSpPr>
          <p:cNvPr id="44" name="Rectángulo 14"/>
          <p:cNvSpPr/>
          <p:nvPr/>
        </p:nvSpPr>
        <p:spPr>
          <a:xfrm>
            <a:off x="6920707" y="4152081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49" name="Rectángulo 9"/>
          <p:cNvSpPr/>
          <p:nvPr/>
        </p:nvSpPr>
        <p:spPr>
          <a:xfrm>
            <a:off x="6892153" y="5062116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50" name="Rectángulo 9"/>
          <p:cNvSpPr/>
          <p:nvPr/>
        </p:nvSpPr>
        <p:spPr>
          <a:xfrm>
            <a:off x="4784911" y="5732431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  <p:sp>
        <p:nvSpPr>
          <p:cNvPr id="51" name="Rectángulo 9"/>
          <p:cNvSpPr/>
          <p:nvPr/>
        </p:nvSpPr>
        <p:spPr>
          <a:xfrm>
            <a:off x="6907798" y="5768920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</p:spTree>
    <p:extLst>
      <p:ext uri="{BB962C8B-B14F-4D97-AF65-F5344CB8AC3E}">
        <p14:creationId xmlns:p14="http://schemas.microsoft.com/office/powerpoint/2010/main" val="34287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Resultados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2189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474845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1/2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400207"/>
              </p:ext>
            </p:extLst>
          </p:nvPr>
        </p:nvGraphicFramePr>
        <p:xfrm>
          <a:off x="340311" y="1051034"/>
          <a:ext cx="11462806" cy="5139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48" name="Hoja de cálculo" r:id="rId4" imgW="15116348" imgH="7258164" progId="Excel.Sheet.12">
                  <p:link updateAutomatic="1"/>
                </p:oleObj>
              </mc:Choice>
              <mc:Fallback>
                <p:oleObj name="Hoja de cálculo" r:id="rId4" imgW="15116348" imgH="72581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311" y="1051034"/>
                        <a:ext cx="11462806" cy="5139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04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320297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2/2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pic>
        <p:nvPicPr>
          <p:cNvPr id="166005" name="5 Eli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6200"/>
            <a:ext cx="228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57848"/>
              </p:ext>
            </p:extLst>
          </p:nvPr>
        </p:nvGraphicFramePr>
        <p:xfrm>
          <a:off x="309563" y="863600"/>
          <a:ext cx="11777662" cy="549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99" name="Hoja de cálculo" r:id="rId5" imgW="14230350" imgH="8410651" progId="Excel.Sheet.12">
                  <p:link updateAutomatic="1"/>
                </p:oleObj>
              </mc:Choice>
              <mc:Fallback>
                <p:oleObj name="Hoja de cálculo" r:id="rId5" imgW="14230350" imgH="84106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563" y="863600"/>
                        <a:ext cx="11777662" cy="549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76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29137</TotalTime>
  <Words>1007</Words>
  <Application>Microsoft Office PowerPoint</Application>
  <PresentationFormat>Panorámica</PresentationFormat>
  <Paragraphs>240</Paragraphs>
  <Slides>40</Slides>
  <Notes>15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Vínculos</vt:lpstr>
      </vt:variant>
      <vt:variant>
        <vt:i4>42</vt:i4>
      </vt:variant>
      <vt:variant>
        <vt:lpstr>Títulos de diapositiva</vt:lpstr>
      </vt:variant>
      <vt:variant>
        <vt:i4>40</vt:i4>
      </vt:variant>
    </vt:vector>
  </HeadingPairs>
  <TitlesOfParts>
    <vt:vector size="86" baseType="lpstr">
      <vt:lpstr>Arial</vt:lpstr>
      <vt:lpstr>Calibri</vt:lpstr>
      <vt:lpstr>Century Gothic</vt:lpstr>
      <vt:lpstr>Tema de Office</vt:lpstr>
      <vt:lpstr>file:///C:\Users\kevin\Desktop\Reporte%20de%20cobertura\directorio%20total\Hoja%20de%20cálculo%20en%20PPT_reporte%20de%20cobertura_indicadores_2019!DIMENSION!F2C2:F10C8</vt:lpstr>
      <vt:lpstr>file:///F:\resp%201\resp\Downloads\Semana%2013%20Ppt_indicadores_2019_0409.xlsx!Indicadores_2!F1C1:F18C8</vt:lpstr>
      <vt:lpstr>file:///F:\resp%201\resp\Documents\INEC%20TRABAJO\SEMANA%2013\Semana%2013%20Ppt_indicadores_2019_0409.xlsx!indicadores_1!F1C1:F26C8</vt:lpstr>
      <vt:lpstr>file:///F:\resp%201\resp\Downloads\Semana%2013%20Ppt_indicadores_2019_0409.xlsx!General!F3C1:F7C7</vt:lpstr>
      <vt:lpstr>file:///F:\resp%201\resp\Documents\SEMANA%2013%20%20FORMATO_REPORTE%20DE%20COBERTURA.xlsx!IC%20ZONALES!%5bSEMANA%2013%20%20FORMATO_REPORTE%20DE%20COBERTURA.xlsx%5dIC%20ZONALES%2015%20Gráfico-3</vt:lpstr>
      <vt:lpstr>file:///F:\resp%201\resp\Documents\SEMANA%2013%20%20FORMATO_REPORTE%20DE%20COBERTURA.xlsx!IC%20ZONALES!%5bSEMANA%2013%20%20FORMATO_REPORTE%20DE%20COBERTURA.xlsx%5dIC%20ZONALES%2015%20Gráfico-5</vt:lpstr>
      <vt:lpstr>file:///F:\resp%201\resp\Documents\SEMANA%2013%20%20FORMATO_REPORTE%20DE%20COBERTURA.xlsx!IC%20ZONALES!%5bSEMANA%2013%20%20FORMATO_REPORTE%20DE%20COBERTURA.xlsx%5dIC%20ZONALES%2015%20Gráfico-4</vt:lpstr>
      <vt:lpstr>file:///F:\resp%201\resp\Downloads\Semana%2013%20Ppt_indicadores_2019_0409.xlsx!General!F19C1:F21C7</vt:lpstr>
      <vt:lpstr>file:///F:\resp%201\resp\Documents\SEMANA%2013%20%20FORMATO_REPORTE%20DE%20COBERTURA.xlsx!IC%20ZONALES!%5bSEMANA%2013%20%20FORMATO_REPORTE%20DE%20COBERTURA.xlsx%5dIC%20ZONALES%2015%20Gráfico-6</vt:lpstr>
      <vt:lpstr>file:///F:\resp%201\resp\Downloads\Semana%2013%20Ppt_indicadores_2019_0409.xlsx!General!F12C1:F16C7</vt:lpstr>
      <vt:lpstr>file:///F:\resp%201\resp\Documents\SEMANA%2013%20%20FORMATO_REPORTE%20DE%20COBERTURA.xlsx!IC%20ZONALES!%5bSEMANA%2013%20%20FORMATO_REPORTE%20DE%20COBERTURA.xlsx%5dIC%20ZONALES%2015%20Gráfico</vt:lpstr>
      <vt:lpstr>file:///F:\resp%201\resp\Documents\SEMANA%2013%20%20FORMATO_REPORTE%20DE%20COBERTURA.xlsx!IC%20ZONALES!%5bSEMANA%2013%20%20FORMATO_REPORTE%20DE%20COBERTURA.xlsx%5dIC%20ZONALES%2015%20Gráfico-1</vt:lpstr>
      <vt:lpstr>file:///F:\resp%201\resp\Documents\SEMANA%2013%20%20FORMATO_REPORTE%20DE%20COBERTURA.xlsx!IC%20ZONALES!%5bSEMANA%2013%20%20FORMATO_REPORTE%20DE%20COBERTURA.xlsx%5dIC%20ZONALES%2015%20Gráfico-2</vt:lpstr>
      <vt:lpstr>file:///F:\resp%201\resp\Downloads\Semana%2013%20Ppt_indicadores_2019_0409.xlsx!Zonal!F3C1:F8C8</vt:lpstr>
      <vt:lpstr>file:///F:\resp%201\resp\Documents\SEMANA%2013%20%20FORMATO_REPORTE%20DE%20COBERTURA.xlsx!Comp_sem!%5bSEMANA%2013%20%20FORMATO_REPORTE%20DE%20COBERTURA.xlsx%5dComp_sem%2021%20Gráfico</vt:lpstr>
      <vt:lpstr>file:///F:\resp%201\resp\Downloads\Semana%2013%20Ppt_indicadores_2019_0409.xlsx!Zonal!F10C1:F15C8</vt:lpstr>
      <vt:lpstr>file:///F:\resp%201\resp\Documents\SEMANA%2013%20%20FORMATO_REPORTE%20DE%20COBERTURA.xlsx!Comp_sem!%5bSEMANA%2013%20%20FORMATO_REPORTE%20DE%20COBERTURA.xlsx%5dComp_sem%2017%20Gráfico</vt:lpstr>
      <vt:lpstr>file:///F:\resp%201\resp\Downloads\Semana%2013%20Ppt_indicadores_2019_0409.xlsx!Zonal!F17C1:F22C8</vt:lpstr>
      <vt:lpstr>file:///F:\resp%201\resp\Documents\SEMANA%2013%20%20FORMATO_REPORTE%20DE%20COBERTURA.xlsx!Comp_sem!%5bSEMANA%2013%20%20FORMATO_REPORTE%20DE%20COBERTURA.xlsx%5dComp_sem%2020%20Gráfico</vt:lpstr>
      <vt:lpstr>file:///F:\resp%201\resp\Documents\SEMANA%2013%20%20FORMATO_REPORTE%20DE%20COBERTURA.xlsx!Comp_sem!%5bSEMANA%2013%20%20FORMATO_REPORTE%20DE%20COBERTURA.xlsx%5dComp_sem%2025%20Gráfico</vt:lpstr>
      <vt:lpstr>file:///F:\resp%201\resp\Downloads\Semana%2013%20Ppt_indicadores_2019_0409.xlsx!Zonal!F24C1:F29C8</vt:lpstr>
      <vt:lpstr>file:///F:\resp%201\resp\Downloads\Semana%2013%20Ppt_indicadores_2019_0409.xlsx!Zonal!F33C1:F38C8</vt:lpstr>
      <vt:lpstr>file:///F:\resp%201\resp\Documents\SEMANA%2013%20%20FORMATO_REPORTE%20DE%20COBERTURA.xlsx!Comp_sem!%5bSEMANA%2013%20%20FORMATO_REPORTE%20DE%20COBERTURA.xlsx%5dComp_sem%2018%20Gráfico</vt:lpstr>
      <vt:lpstr>file:///F:\resp%201\resp\Documents\SEMANA%2013%20%20FORMATO_REPORTE%20DE%20COBERTURA.xlsx!Comp_sem!%5bSEMANA%2013%20%20FORMATO_REPORTE%20DE%20COBERTURA.xlsx%5dComp_sem%2019%20Gráfico</vt:lpstr>
      <vt:lpstr>file:///F:\resp%201\resp\Downloads\Semana%2013%20Ppt_indicadores_2019_0409.xlsx!Zonal!F40C1:F45C8</vt:lpstr>
      <vt:lpstr>file:///F:\resp%201\resp\Downloads\Semana%2013%20Ppt_indicadores_2019_0409.xlsx!Zonal!F47C1:F52C8</vt:lpstr>
      <vt:lpstr>file:///F:\resp%201\resp\Documents\SEMANA%2013%20%20FORMATO_REPORTE%20DE%20COBERTURA.xlsx!Comp_sem!%5bSEMANA%2013%20%20FORMATO_REPORTE%20DE%20COBERTURA.xlsx%5dComp_sem%2033%20Gráfico</vt:lpstr>
      <vt:lpstr>file:///F:\resp%201\resp\Documents\SEMANA%2013%20%20FORMATO_REPORTE%20DE%20COBERTURA.xlsx!DILIGENCIADA!F13C1:F18C4</vt:lpstr>
      <vt:lpstr>file:///F:\resp%201\resp\Documents\SEMANA%2013%20%20FORMATO_REPORTE%20DE%20COBERTURA.xlsx!DILIGENCIADA!%5bSEMANA%2013%20%20FORMATO_REPORTE%20DE%20COBERTURA.xlsx%5dDILIGENCIADA%20Gráfico%201</vt:lpstr>
      <vt:lpstr>file:///F:\resp%201\resp\Documents\SEMANA%2013%20%20FORMATO_REPORTE%20DE%20COBERTURA.xlsx!COBERTURA_PPT_V2!F7C2:F14C13</vt:lpstr>
      <vt:lpstr>file:///F:\resp%201\resp\Documents\SEMANA%2013%20%20FORMATO_REPORTE%20DE%20COBERTURA.xlsx!GRÁFICOS%20CAMPO%20EFE_2019!%5bSEMANA%2013%20%20FORMATO_REPORTE%20DE%20COBERTURA.xlsx%5dGRÁFICOS%20CAMPO%20EFE_2019%2019%20Gráfico</vt:lpstr>
      <vt:lpstr>file:///F:\resp%201\resp\Documents\SEMANA%2013%20%20FORMATO_REPORTE%20DE%20COBERTURA.xlsx!Cam_crt_hist!%5bSEMANA%2013%20%20FORMATO_REPORTE%20DE%20COBERTURA.xlsx%5dCam_crt_hist%204%20Gráfico</vt:lpstr>
      <vt:lpstr>file:///F:\resp%201\resp\Documents\INEC%20TRABAJO\SEMANA%20editable\SEMANA%2013%20%20FORMATO_REPORTE%20DE%20COBERTURA.xlsx!Cam_crt_hist!%5bSEMANA%2013%20%20FORMATO_REPORTE%20DE%20COBERTURA.xlsx%5dCam_crt_hist%20Gráfico%203</vt:lpstr>
      <vt:lpstr>file:///F:\resp%201\resp\Documents\SEMANA%2013%20%20FORMATO_REPORTE%20DE%20COBERTURA.xlsx!COBERTURA_PPT_V2!F20C2:F27C11</vt:lpstr>
      <vt:lpstr>file:///F:\resp%201\resp\Documents\SEMANA%2013%20%20FORMATO_REPORTE%20DE%20COBERTURA.xlsx!GRÁFICOS%20CRÍT-COD%20EFE_2019!%5bSEMANA%2013%20%20FORMATO_REPORTE%20DE%20COBERTURA.xlsx%5dGRÁFICOS%20CRÍT-COD%20EFE_2019%2018%20Gráfico</vt:lpstr>
      <vt:lpstr>file:///F:\resp%201\resp\Documents\SEMANA%2013%20%20FORMATO_REPORTE%20DE%20COBERTURA.xlsx!Criti_crt_hist!%5bSEMANA%2013%20%20FORMATO_REPORTE%20DE%20COBERTURA.xlsx%5dCriti_crt_hist%201%20Gráfico</vt:lpstr>
      <vt:lpstr>file:///F:\resp%201\resp\Documents\INEC%20TRABAJO\SEMANA%20editable\SEMANA%2013%20%20FORMATO_REPORTE%20DE%20COBERTURA.xlsx!Criti_crt_hist!%5bSEMANA%2013%20%20FORMATO_REPORTE%20DE%20COBERTURA.xlsx%5dCriti_crt_hist%20Gráfico%205</vt:lpstr>
      <vt:lpstr>file:///F:\resp%201\resp\Documents\INEC%20TRABAJO\DIRECTORIO\SEMANA%20editable\SEMANA%2013%20%20FORMATO_REPORTE%20DE%20COBERTURA.xlsx!DÍAS!%5bSEMANA%2013%20%20FORMATO_REPORTE%20DE%20COBERTURA.xlsx%5dDÍAS%2020%20Gráfico</vt:lpstr>
      <vt:lpstr>file:///F:\resp%201\resp\Documents\INEC%20TRABAJO\DIRECTORIO\SEMANA%20editable\Semana%2013%20Ppt_indicadores_2019_0409.xlsx!Tabla%20PROBLEMAS-SOL!F1C2:F11C3</vt:lpstr>
      <vt:lpstr>file:///F:\resp%201\resp\Documents\INEC%20TRABAJO\DIRECTORIO\SEMANA%20editable\Semana%2013%20Ppt_indicadores_2019_0409.xlsx!Tabla%20PROBLEMAS-SOL!F12C2:F27C3</vt:lpstr>
      <vt:lpstr>file:///F:\resp%201\resp\Documents\INEC%20TRABAJO\SEMANA%2013\Semana%2013%20Ppt_indicadores_2019_0409.xlsx!admi!F1C1:F6C6</vt:lpstr>
      <vt:lpstr>F:\resp 1\resp\Documents\INEC TRABAJO\DIRECTORIO\SEMANA editable\Semana 13 Ppt_indicadores_2019_0409.xlsx!INDICADORE EN ROJO!F2C1:F5C7</vt:lpstr>
      <vt:lpstr>Indicadores de calidad   Encuesta Estructural Empresarial (ENESEM)</vt:lpstr>
      <vt:lpstr>Contenido</vt:lpstr>
      <vt:lpstr>Generalidades de Indicadores de Calidad</vt:lpstr>
      <vt:lpstr>Presentación de PowerPoint</vt:lpstr>
      <vt:lpstr>Indicadores de calidad</vt:lpstr>
      <vt:lpstr>Cronograma de la operación estadística</vt:lpstr>
      <vt:lpstr>Resultados indicadores de calidad</vt:lpstr>
      <vt:lpstr>Resumen indicadores de calidad 1/2</vt:lpstr>
      <vt:lpstr>Resumen indicadores de calidad 2/2</vt:lpstr>
      <vt:lpstr>Resultados de indicadores de calidad </vt:lpstr>
      <vt:lpstr>Resultados de indicadores de calidad </vt:lpstr>
      <vt:lpstr>Resultados de indicadores de calidad </vt:lpstr>
      <vt:lpstr>Resultados de Indicadores de Calidad por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Presentación de PowerPoint</vt:lpstr>
      <vt:lpstr>REPORTE DE COBERTURA  Corte 24 de diciembre</vt:lpstr>
      <vt:lpstr>Presentación de PowerPoint</vt:lpstr>
      <vt:lpstr>Cobertura Campo Efectiva/Planificada</vt:lpstr>
      <vt:lpstr>Presentación de PowerPoint</vt:lpstr>
      <vt:lpstr>Cobertura Crítica Efectiva/Planificada</vt:lpstr>
      <vt:lpstr>Tiempo promedio de levantamiento</vt:lpstr>
      <vt:lpstr>Indicadores con alerta: motivo y acción emprendida</vt:lpstr>
      <vt:lpstr>Presentación de PowerPoint</vt:lpstr>
      <vt:lpstr>Presentación de PowerPoint</vt:lpstr>
      <vt:lpstr>Problemas detectados</vt:lpstr>
      <vt:lpstr>Presentación de PowerPoint</vt:lpstr>
      <vt:lpstr>Presentación de PowerPoint</vt:lpstr>
      <vt:lpstr>APLICATIVO WEB   Corte 24 de diciembre</vt:lpstr>
      <vt:lpstr>Funcionamiento Aplicativo web </vt:lpstr>
      <vt:lpstr>Presentación de PowerPoint</vt:lpstr>
      <vt:lpstr>Detalle de incidencias</vt:lpstr>
      <vt:lpstr>Detalle de incidencias</vt:lpstr>
      <vt:lpstr>ADMINISTRATIVO FINANCIERO   Corte 24 de diciembre</vt:lpstr>
      <vt:lpstr>Administrativo financiero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Fluky</cp:lastModifiedBy>
  <cp:revision>2305</cp:revision>
  <dcterms:created xsi:type="dcterms:W3CDTF">2018-05-17T02:27:41Z</dcterms:created>
  <dcterms:modified xsi:type="dcterms:W3CDTF">2020-12-30T22:09:00Z</dcterms:modified>
</cp:coreProperties>
</file>