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handoutMasterIdLst>
    <p:handoutMasterId r:id="rId44"/>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78" r:id="rId35"/>
    <p:sldId id="1441" r:id="rId36"/>
    <p:sldId id="1479" r:id="rId37"/>
    <p:sldId id="1480" r:id="rId38"/>
    <p:sldId id="1481" r:id="rId39"/>
    <p:sldId id="1482" r:id="rId40"/>
    <p:sldId id="1449" r:id="rId41"/>
    <p:sldId id="1450" r:id="rId42"/>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9634" autoAdjust="0"/>
  </p:normalViewPr>
  <p:slideViewPr>
    <p:cSldViewPr snapToGrid="0" snapToObjects="1">
      <p:cViewPr varScale="1">
        <p:scale>
          <a:sx n="92" d="100"/>
          <a:sy n="92" d="100"/>
        </p:scale>
        <p:origin x="-348" y="-102"/>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22 no se registró ningún inconveniente nuevo.</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22 se registró un nuevo inconveniente, el aplicativo no deja enviar las encuestas con novedades no efectivas.</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Para la semana 22 no se registró ningún inconveniente nuevo. </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541881"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3086986"/>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3374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22 no se registró ningún inconveniente nuevo.</a:t>
          </a:r>
        </a:p>
      </dsp:txBody>
      <dsp:txXfrm>
        <a:off x="259483" y="1557269"/>
        <a:ext cx="3381854" cy="3374272"/>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22 se registró un nuevo inconveniente, el aplicativo no deja enviar las encuestas con novedades no efectivas.</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22 no se registró ningún inconveniente nuevo. </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11/12/2020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11/12/2020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11/12/2020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xmlns=""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xmlns="" id="{BC95DAD3-B0CA-4ACC-9E71-282C4408C383}"/>
              </a:ext>
            </a:extLst>
          </p:cNvPr>
          <p:cNvSpPr>
            <a:spLocks noGrp="1"/>
          </p:cNvSpPr>
          <p:nvPr>
            <p:ph type="dt" sz="half" idx="10"/>
          </p:nvPr>
        </p:nvSpPr>
        <p:spPr/>
        <p:txBody>
          <a:bodyPr/>
          <a:lstStyle/>
          <a:p>
            <a:fld id="{A0DAD6CA-4988-4C96-9BA5-AEC0774A62A9}" type="datetimeFigureOut">
              <a:rPr lang="es-EC" smtClean="0"/>
              <a:t>11/12/2020</a:t>
            </a:fld>
            <a:endParaRPr lang="es-EC" dirty="0"/>
          </a:p>
        </p:txBody>
      </p:sp>
      <p:sp>
        <p:nvSpPr>
          <p:cNvPr id="5" name="Marcador de pie de página 4">
            <a:extLst>
              <a:ext uri="{FF2B5EF4-FFF2-40B4-BE49-F238E27FC236}">
                <a16:creationId xmlns:a16="http://schemas.microsoft.com/office/drawing/2014/main" xmlns=""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xmlns=""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11/12/2020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C2:F16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22C2:F37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7C2:F21C3" TargetMode="External"/><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4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3.v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a:t>
            </a:r>
            <a:r>
              <a:rPr lang="es-ES_tradnl" sz="1600" dirty="0" smtClean="0"/>
              <a:t>diciembre- </a:t>
            </a:r>
            <a:r>
              <a:rPr lang="es-ES_tradnl" sz="1600" dirty="0"/>
              <a:t>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10 de diciembre - Operativo </a:t>
            </a:r>
            <a:r>
              <a:rPr lang="es-ES_tradnl" b="1" dirty="0"/>
              <a:t>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3755167562"/>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438"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040502716"/>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439"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079605032"/>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440"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2262586706"/>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441"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smtClean="0"/>
              <a:t>Corte 10 </a:t>
            </a:r>
            <a:r>
              <a:rPr lang="es-ES_tradnl" b="1" dirty="0"/>
              <a:t>de diciembre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3921460943"/>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861"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384284682"/>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862"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10 </a:t>
            </a:r>
            <a:r>
              <a:rPr lang="es-ES_tradnl" b="1" dirty="0"/>
              <a:t>de diciembre - 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543801860"/>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465"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233486527"/>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466"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603419556"/>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467"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869865647"/>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468"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a:t>
            </a:r>
            <a:r>
              <a:rPr lang="es-ES_tradnl" sz="1800" b="1" dirty="0" smtClean="0"/>
              <a:t>10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01571222"/>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87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186479601"/>
              </p:ext>
            </p:extLst>
          </p:nvPr>
        </p:nvGraphicFramePr>
        <p:xfrm>
          <a:off x="2419350" y="3181350"/>
          <a:ext cx="7353300" cy="2876550"/>
        </p:xfrm>
        <a:graphic>
          <a:graphicData uri="http://schemas.openxmlformats.org/presentationml/2006/ole">
            <mc:AlternateContent xmlns:mc="http://schemas.openxmlformats.org/markup-compatibility/2006">
              <mc:Choice xmlns:v="urn:schemas-microsoft-com:vml" Requires="v">
                <p:oleObj spid="_x0000_s150871" name="Hoja de cálculo" r:id="rId6" imgW="7353300" imgH="2876588" progId="Excel.Sheet.12">
                  <p:link updateAutomatic="1"/>
                </p:oleObj>
              </mc:Choice>
              <mc:Fallback>
                <p:oleObj name="Hoja de cálculo" r:id="rId6" imgW="7353300" imgH="2876588" progId="Excel.Sheet.12">
                  <p:link updateAutomatic="1"/>
                  <p:pic>
                    <p:nvPicPr>
                      <p:cNvPr id="0" name=""/>
                      <p:cNvPicPr/>
                      <p:nvPr/>
                    </p:nvPicPr>
                    <p:blipFill>
                      <a:blip r:embed="rId7"/>
                      <a:stretch>
                        <a:fillRect/>
                      </a:stretch>
                    </p:blipFill>
                    <p:spPr>
                      <a:xfrm>
                        <a:off x="2419350" y="3181350"/>
                        <a:ext cx="7353300"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a:t>
            </a:r>
            <a:r>
              <a:rPr lang="es-ES_tradnl" sz="1800" b="1" dirty="0" smtClean="0"/>
              <a:t>10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25012248"/>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85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492107588"/>
              </p:ext>
            </p:extLst>
          </p:nvPr>
        </p:nvGraphicFramePr>
        <p:xfrm>
          <a:off x="2728913" y="3078825"/>
          <a:ext cx="6734175" cy="3190875"/>
        </p:xfrm>
        <a:graphic>
          <a:graphicData uri="http://schemas.openxmlformats.org/presentationml/2006/ole">
            <mc:AlternateContent xmlns:mc="http://schemas.openxmlformats.org/markup-compatibility/2006">
              <mc:Choice xmlns:v="urn:schemas-microsoft-com:vml" Requires="v">
                <p:oleObj spid="_x0000_s149851"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078825"/>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a:t>
            </a:r>
            <a:r>
              <a:rPr lang="es-ES_tradnl" sz="1800" b="1" dirty="0" smtClean="0"/>
              <a:t>10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856620142"/>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89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430918439"/>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891"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a:t>
            </a:r>
            <a:r>
              <a:rPr lang="es-ES_tradnl" sz="1800" b="1" dirty="0" smtClean="0"/>
              <a:t>10 </a:t>
            </a:r>
            <a:r>
              <a:rPr lang="es-ES_tradnl" sz="1800" b="1" dirty="0"/>
              <a:t>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408279388"/>
              </p:ext>
            </p:extLst>
          </p:nvPr>
        </p:nvGraphicFramePr>
        <p:xfrm>
          <a:off x="2527300" y="3121025"/>
          <a:ext cx="7696200" cy="3095625"/>
        </p:xfrm>
        <a:graphic>
          <a:graphicData uri="http://schemas.openxmlformats.org/presentationml/2006/ole">
            <mc:AlternateContent xmlns:mc="http://schemas.openxmlformats.org/markup-compatibility/2006">
              <mc:Choice xmlns:v="urn:schemas-microsoft-com:vml" Requires="v">
                <p:oleObj spid="_x0000_s172252" name="Hoja de cálculo" r:id="rId4" imgW="7696200" imgH="3095701" progId="Excel.Sheet.12">
                  <p:link updateAutomatic="1"/>
                </p:oleObj>
              </mc:Choice>
              <mc:Fallback>
                <p:oleObj name="Hoja de cálculo" r:id="rId4" imgW="7696200" imgH="3095701" progId="Excel.Sheet.12">
                  <p:link updateAutomatic="1"/>
                  <p:pic>
                    <p:nvPicPr>
                      <p:cNvPr id="0" name=""/>
                      <p:cNvPicPr/>
                      <p:nvPr/>
                    </p:nvPicPr>
                    <p:blipFill>
                      <a:blip r:embed="rId5"/>
                      <a:stretch>
                        <a:fillRect/>
                      </a:stretch>
                    </p:blipFill>
                    <p:spPr>
                      <a:xfrm>
                        <a:off x="2527300" y="3121025"/>
                        <a:ext cx="7696200" cy="309562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4008660255"/>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25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a:t>
            </a:r>
            <a:r>
              <a:rPr lang="es-ES_tradnl" sz="2000" b="1" dirty="0" smtClean="0"/>
              <a:t>10 </a:t>
            </a:r>
            <a:r>
              <a:rPr lang="es-ES_tradnl" sz="2000" b="1" dirty="0"/>
              <a:t>de diciembre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497909326"/>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833"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560712524"/>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834"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a:t>
            </a:r>
            <a:r>
              <a:rPr lang="es-ES_tradnl" sz="1800" b="1" dirty="0" smtClean="0"/>
              <a:t>10 </a:t>
            </a:r>
            <a:r>
              <a:rPr lang="es-ES_tradnl" sz="1800" b="1" dirty="0"/>
              <a:t>de diciembre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705513432"/>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902"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60104326"/>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90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a:t>
            </a:r>
            <a:r>
              <a:rPr lang="es-ES_tradnl" sz="1800" b="1" dirty="0" smtClean="0"/>
              <a:t>10 </a:t>
            </a:r>
            <a:r>
              <a:rPr lang="es-ES_tradnl" sz="1800" b="1" dirty="0"/>
              <a:t>de diciembre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030835844"/>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927"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53406933"/>
              </p:ext>
            </p:extLst>
          </p:nvPr>
        </p:nvGraphicFramePr>
        <p:xfrm>
          <a:off x="2843213" y="2884488"/>
          <a:ext cx="6505575" cy="3467100"/>
        </p:xfrm>
        <a:graphic>
          <a:graphicData uri="http://schemas.openxmlformats.org/presentationml/2006/ole">
            <mc:AlternateContent xmlns:mc="http://schemas.openxmlformats.org/markup-compatibility/2006">
              <mc:Choice xmlns:v="urn:schemas-microsoft-com:vml" Requires="v">
                <p:oleObj spid="_x0000_s153928" name="Hoja de cálculo" r:id="rId6" imgW="6505748" imgH="3467062" progId="Excel.Sheet.12">
                  <p:link updateAutomatic="1"/>
                </p:oleObj>
              </mc:Choice>
              <mc:Fallback>
                <p:oleObj name="Hoja de cálculo" r:id="rId6" imgW="6505748" imgH="3467062" progId="Excel.Sheet.12">
                  <p:link updateAutomatic="1"/>
                  <p:pic>
                    <p:nvPicPr>
                      <p:cNvPr id="0" name=""/>
                      <p:cNvPicPr/>
                      <p:nvPr/>
                    </p:nvPicPr>
                    <p:blipFill>
                      <a:blip r:embed="rId7"/>
                      <a:stretch>
                        <a:fillRect/>
                      </a:stretch>
                    </p:blipFill>
                    <p:spPr>
                      <a:xfrm>
                        <a:off x="2843213" y="2884488"/>
                        <a:ext cx="6505575" cy="3467100"/>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2973352942"/>
              </p:ext>
            </p:extLst>
          </p:nvPr>
        </p:nvGraphicFramePr>
        <p:xfrm>
          <a:off x="2738438" y="963613"/>
          <a:ext cx="6115050" cy="2259012"/>
        </p:xfrm>
        <a:graphic>
          <a:graphicData uri="http://schemas.openxmlformats.org/presentationml/2006/ole">
            <mc:AlternateContent xmlns:mc="http://schemas.openxmlformats.org/markup-compatibility/2006">
              <mc:Choice xmlns:v="urn:schemas-microsoft-com:vml" Requires="v">
                <p:oleObj spid="_x0000_s141748" name="Hoja de cálculo" r:id="rId4" imgW="7658100" imgH="3438601" progId="Excel.Sheet.12">
                  <p:link updateAutomatic="1"/>
                </p:oleObj>
              </mc:Choice>
              <mc:Fallback>
                <p:oleObj name="Hoja de cálculo" r:id="rId4" imgW="7658100" imgH="3438601" progId="Excel.Sheet.12">
                  <p:link updateAutomatic="1"/>
                  <p:pic>
                    <p:nvPicPr>
                      <p:cNvPr id="0" name=""/>
                      <p:cNvPicPr/>
                      <p:nvPr/>
                    </p:nvPicPr>
                    <p:blipFill>
                      <a:blip r:embed="rId5"/>
                      <a:stretch>
                        <a:fillRect/>
                      </a:stretch>
                    </p:blipFill>
                    <p:spPr>
                      <a:xfrm>
                        <a:off x="2738438" y="963613"/>
                        <a:ext cx="6115050"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07919213"/>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749"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10 </a:t>
            </a:r>
            <a:r>
              <a:rPr lang="es-ES_tradnl" sz="2400" dirty="0"/>
              <a:t>de diciembre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10 de diciembre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267449384"/>
              </p:ext>
            </p:extLst>
          </p:nvPr>
        </p:nvGraphicFramePr>
        <p:xfrm>
          <a:off x="492125" y="1312863"/>
          <a:ext cx="11018838" cy="1597025"/>
        </p:xfrm>
        <a:graphic>
          <a:graphicData uri="http://schemas.openxmlformats.org/presentationml/2006/ole">
            <mc:AlternateContent xmlns:mc="http://schemas.openxmlformats.org/markup-compatibility/2006">
              <mc:Choice xmlns:v="urn:schemas-microsoft-com:vml" Requires="v">
                <p:oleObj spid="_x0000_s154921"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2125" y="1312863"/>
                        <a:ext cx="110188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310843277"/>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922"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1131118082"/>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234"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1512999272"/>
              </p:ext>
            </p:extLst>
          </p:nvPr>
        </p:nvGraphicFramePr>
        <p:xfrm>
          <a:off x="423863" y="2163763"/>
          <a:ext cx="5154612" cy="2832100"/>
        </p:xfrm>
        <a:graphic>
          <a:graphicData uri="http://schemas.openxmlformats.org/presentationml/2006/ole">
            <mc:AlternateContent xmlns:mc="http://schemas.openxmlformats.org/markup-compatibility/2006">
              <mc:Choice xmlns:v="urn:schemas-microsoft-com:vml" Requires="v">
                <p:oleObj spid="_x0000_s173235" name="Hoja de cálculo" r:id="rId5" imgW="6381750" imgH="3505124" progId="Excel.Sheet.12">
                  <p:link updateAutomatic="1"/>
                </p:oleObj>
              </mc:Choice>
              <mc:Fallback>
                <p:oleObj name="Hoja de cálculo" r:id="rId5" imgW="6381750" imgH="3505124" progId="Excel.Sheet.12">
                  <p:link updateAutomatic="1"/>
                  <p:pic>
                    <p:nvPicPr>
                      <p:cNvPr id="0" name=""/>
                      <p:cNvPicPr/>
                      <p:nvPr/>
                    </p:nvPicPr>
                    <p:blipFill>
                      <a:blip r:embed="rId6"/>
                      <a:stretch>
                        <a:fillRect/>
                      </a:stretch>
                    </p:blipFill>
                    <p:spPr>
                      <a:xfrm>
                        <a:off x="423863" y="2163763"/>
                        <a:ext cx="5154612" cy="2832100"/>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a:t>10 de diciembre</a:t>
            </a:r>
            <a:endParaRPr lang="es-EC" sz="1700" dirty="0">
              <a:solidFill>
                <a:schemeClr val="tx1">
                  <a:lumMod val="65000"/>
                  <a:lumOff val="35000"/>
                </a:schemeClr>
              </a:solidFill>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3376033704"/>
              </p:ext>
            </p:extLst>
          </p:nvPr>
        </p:nvGraphicFramePr>
        <p:xfrm>
          <a:off x="1094880" y="1235089"/>
          <a:ext cx="10193230" cy="1951149"/>
        </p:xfrm>
        <a:graphic>
          <a:graphicData uri="http://schemas.openxmlformats.org/presentationml/2006/ole">
            <mc:AlternateContent xmlns:mc="http://schemas.openxmlformats.org/markup-compatibility/2006">
              <mc:Choice xmlns:v="urn:schemas-microsoft-com:vml" Requires="v">
                <p:oleObj spid="_x0000_s156964"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094880" y="1235089"/>
                        <a:ext cx="10193230" cy="1951149"/>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155045468"/>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965"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2552212571"/>
              </p:ext>
            </p:extLst>
          </p:nvPr>
        </p:nvGraphicFramePr>
        <p:xfrm>
          <a:off x="5489575" y="2022475"/>
          <a:ext cx="5880100" cy="2932113"/>
        </p:xfrm>
        <a:graphic>
          <a:graphicData uri="http://schemas.openxmlformats.org/presentationml/2006/ole">
            <mc:AlternateContent xmlns:mc="http://schemas.openxmlformats.org/markup-compatibility/2006">
              <mc:Choice xmlns:v="urn:schemas-microsoft-com:vml" Requires="v">
                <p:oleObj spid="_x0000_s174266" name="Hoja de cálculo" r:id="rId3" imgW="7239000" imgH="3610051" progId="Excel.Sheet.12">
                  <p:link updateAutomatic="1"/>
                </p:oleObj>
              </mc:Choice>
              <mc:Fallback>
                <p:oleObj name="Hoja de cálculo" r:id="rId3" imgW="7239000" imgH="3610051" progId="Excel.Sheet.12">
                  <p:link updateAutomatic="1"/>
                  <p:pic>
                    <p:nvPicPr>
                      <p:cNvPr id="0" name=""/>
                      <p:cNvPicPr/>
                      <p:nvPr/>
                    </p:nvPicPr>
                    <p:blipFill>
                      <a:blip r:embed="rId4"/>
                      <a:stretch>
                        <a:fillRect/>
                      </a:stretch>
                    </p:blipFill>
                    <p:spPr>
                      <a:xfrm>
                        <a:off x="5489575" y="2022475"/>
                        <a:ext cx="5880100" cy="2932113"/>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3442583866"/>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267"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78947548"/>
              </p:ext>
            </p:extLst>
          </p:nvPr>
        </p:nvGraphicFramePr>
        <p:xfrm>
          <a:off x="2894013" y="1755593"/>
          <a:ext cx="6512746" cy="3727632"/>
        </p:xfrm>
        <a:graphic>
          <a:graphicData uri="http://schemas.openxmlformats.org/presentationml/2006/ole">
            <mc:AlternateContent xmlns:mc="http://schemas.openxmlformats.org/markup-compatibility/2006">
              <mc:Choice xmlns:v="urn:schemas-microsoft-com:vml" Requires="v">
                <p:oleObj spid="_x0000_s175192" name="Hoja de cálculo" r:id="rId3" imgW="9287048" imgH="5314950" progId="Excel.Sheet.12">
                  <p:link updateAutomatic="1"/>
                </p:oleObj>
              </mc:Choice>
              <mc:Fallback>
                <p:oleObj name="Hoja de cálculo" r:id="rId3" imgW="9287048" imgH="5314950" progId="Excel.Sheet.12">
                  <p:link updateAutomatic="1"/>
                  <p:pic>
                    <p:nvPicPr>
                      <p:cNvPr id="0" name=""/>
                      <p:cNvPicPr/>
                      <p:nvPr/>
                    </p:nvPicPr>
                    <p:blipFill>
                      <a:blip r:embed="rId4"/>
                      <a:stretch>
                        <a:fillRect/>
                      </a:stretch>
                    </p:blipFill>
                    <p:spPr>
                      <a:xfrm>
                        <a:off x="2894013" y="1755593"/>
                        <a:ext cx="6512746" cy="3727632"/>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2941435185"/>
              </p:ext>
            </p:extLst>
          </p:nvPr>
        </p:nvGraphicFramePr>
        <p:xfrm>
          <a:off x="696964" y="1041778"/>
          <a:ext cx="10811864" cy="5344702"/>
        </p:xfrm>
        <a:graphic>
          <a:graphicData uri="http://schemas.openxmlformats.org/drawingml/2006/table">
            <a:tbl>
              <a:tblPr/>
              <a:tblGrid>
                <a:gridCol w="408448">
                  <a:extLst>
                    <a:ext uri="{9D8B030D-6E8A-4147-A177-3AD203B41FA5}">
                      <a16:colId xmlns:a16="http://schemas.microsoft.com/office/drawing/2014/main" xmlns="" val="3097271004"/>
                    </a:ext>
                  </a:extLst>
                </a:gridCol>
                <a:gridCol w="842966">
                  <a:extLst>
                    <a:ext uri="{9D8B030D-6E8A-4147-A177-3AD203B41FA5}">
                      <a16:colId xmlns:a16="http://schemas.microsoft.com/office/drawing/2014/main" xmlns="" val="1347976076"/>
                    </a:ext>
                  </a:extLst>
                </a:gridCol>
                <a:gridCol w="256908">
                  <a:extLst>
                    <a:ext uri="{9D8B030D-6E8A-4147-A177-3AD203B41FA5}">
                      <a16:colId xmlns:a16="http://schemas.microsoft.com/office/drawing/2014/main" xmlns="" val="3294045715"/>
                    </a:ext>
                  </a:extLst>
                </a:gridCol>
                <a:gridCol w="1305433">
                  <a:extLst>
                    <a:ext uri="{9D8B030D-6E8A-4147-A177-3AD203B41FA5}">
                      <a16:colId xmlns:a16="http://schemas.microsoft.com/office/drawing/2014/main" xmlns="" val="2608246665"/>
                    </a:ext>
                  </a:extLst>
                </a:gridCol>
                <a:gridCol w="811557">
                  <a:extLst>
                    <a:ext uri="{9D8B030D-6E8A-4147-A177-3AD203B41FA5}">
                      <a16:colId xmlns:a16="http://schemas.microsoft.com/office/drawing/2014/main" xmlns="" val="2761374591"/>
                    </a:ext>
                  </a:extLst>
                </a:gridCol>
                <a:gridCol w="4058012">
                  <a:extLst>
                    <a:ext uri="{9D8B030D-6E8A-4147-A177-3AD203B41FA5}">
                      <a16:colId xmlns:a16="http://schemas.microsoft.com/office/drawing/2014/main" xmlns="" val="3100214746"/>
                    </a:ext>
                  </a:extLst>
                </a:gridCol>
                <a:gridCol w="3128540">
                  <a:extLst>
                    <a:ext uri="{9D8B030D-6E8A-4147-A177-3AD203B41FA5}">
                      <a16:colId xmlns:a16="http://schemas.microsoft.com/office/drawing/2014/main" xmlns="" val="226597646"/>
                    </a:ext>
                  </a:extLst>
                </a:gridCol>
              </a:tblGrid>
              <a:tr h="314012">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734313689"/>
                  </a:ext>
                </a:extLst>
              </a:tr>
              <a:tr h="314012">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xmlns="" val="483150635"/>
                  </a:ext>
                </a:extLst>
              </a:tr>
              <a:tr h="132193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smtClean="0">
                          <a:solidFill>
                            <a:srgbClr val="000000"/>
                          </a:solidFill>
                          <a:effectLst/>
                          <a:latin typeface="Century Gothic" panose="020B0502020202020204" pitchFamily="34" charset="0"/>
                        </a:rPr>
                        <a:t> </a:t>
                      </a:r>
                    </a:p>
                    <a:p>
                      <a:pPr algn="l" rtl="0" fontAlgn="ctr"/>
                      <a:r>
                        <a:rPr lang="en-US" sz="800" b="0" i="0" u="none" strike="noStrike" dirty="0" smtClean="0">
                          <a:solidFill>
                            <a:srgbClr val="000000"/>
                          </a:solidFill>
                          <a:effectLst/>
                          <a:latin typeface="Century Gothic" panose="020B0502020202020204" pitchFamily="34" charset="0"/>
                        </a:rPr>
                        <a:t>AC. CAMPO </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1" i="0" u="none" strike="noStrike" dirty="0" smtClean="0">
                          <a:solidFill>
                            <a:srgbClr val="000000"/>
                          </a:solidFill>
                          <a:effectLst/>
                          <a:latin typeface="Century Gothic" panose="020B0502020202020204" pitchFamily="34" charset="0"/>
                        </a:rPr>
                        <a:t>En la zonal AC. Campo</a:t>
                      </a:r>
                      <a:r>
                        <a:rPr lang="es-MX" sz="900" b="0" i="0" u="none" strike="noStrike" dirty="0" smtClean="0">
                          <a:solidFill>
                            <a:srgbClr val="000000"/>
                          </a:solidFill>
                          <a:effectLst/>
                          <a:latin typeface="Century Gothic" panose="020B0502020202020204" pitchFamily="34" charset="0"/>
                        </a:rPr>
                        <a:t>: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1" i="0" u="none" strike="noStrike" dirty="0" smtClean="0">
                          <a:solidFill>
                            <a:srgbClr val="000000"/>
                          </a:solidFill>
                          <a:effectLst/>
                          <a:latin typeface="Century Gothic" panose="020B0502020202020204" pitchFamily="34" charset="0"/>
                        </a:rPr>
                        <a:t>En la zonal AC. Campo</a:t>
                      </a:r>
                      <a:r>
                        <a:rPr lang="es-MX" sz="900" b="0" i="0" u="none" strike="noStrike" dirty="0" smtClean="0">
                          <a:solidFill>
                            <a:srgbClr val="000000"/>
                          </a:solidFill>
                          <a:effectLst/>
                          <a:latin typeface="Century Gothic" panose="020B0502020202020204" pitchFamily="34" charset="0"/>
                        </a:rPr>
                        <a:t>: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xmlns="" val="3342340443"/>
                  </a:ext>
                </a:extLst>
              </a:tr>
              <a:tr h="2166566">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dirty="0" smtClean="0">
                          <a:solidFill>
                            <a:srgbClr val="000000"/>
                          </a:solidFill>
                          <a:effectLst/>
                          <a:latin typeface="Century Gothic" panose="020B0502020202020204" pitchFamily="34" charset="0"/>
                        </a:rPr>
                        <a:t>CENTRO/ </a:t>
                      </a:r>
                    </a:p>
                    <a:p>
                      <a:pPr algn="l" rtl="0" fontAlgn="ctr"/>
                      <a:r>
                        <a:rPr lang="es-MX" sz="800" b="0" i="0" u="none" strike="noStrike" dirty="0" smtClean="0">
                          <a:solidFill>
                            <a:srgbClr val="000000"/>
                          </a:solidFill>
                          <a:effectLst/>
                          <a:latin typeface="Century Gothic" panose="020B0502020202020204" pitchFamily="34" charset="0"/>
                        </a:rPr>
                        <a:t>AC. CAMPO/</a:t>
                      </a:r>
                    </a:p>
                    <a:p>
                      <a:pPr algn="l" rtl="0" fontAlgn="ctr"/>
                      <a:r>
                        <a:rPr lang="es-MX" sz="800" b="0" i="0" u="none" strike="noStrike" dirty="0" smtClean="0">
                          <a:solidFill>
                            <a:srgbClr val="000000"/>
                          </a:solidFill>
                          <a:effectLst/>
                          <a:latin typeface="Century Gothic" panose="020B0502020202020204" pitchFamily="34" charset="0"/>
                        </a:rPr>
                        <a:t>SUR </a:t>
                      </a:r>
                      <a:endParaRPr lang="es-MX"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1" i="0" u="none" strike="noStrike" dirty="0" smtClean="0">
                          <a:solidFill>
                            <a:srgbClr val="000000"/>
                          </a:solidFill>
                          <a:effectLst/>
                          <a:latin typeface="Century Gothic" panose="020B0502020202020204" pitchFamily="34" charset="0"/>
                        </a:rPr>
                        <a:t>En la zonal Centro</a:t>
                      </a:r>
                      <a:r>
                        <a:rPr lang="es-MX" sz="900" b="0" i="0" u="none" strike="noStrike" dirty="0" smtClean="0">
                          <a:solidFill>
                            <a:srgbClr val="000000"/>
                          </a:solidFill>
                          <a:effectLst/>
                          <a:latin typeface="Century Gothic" panose="020B0502020202020204" pitchFamily="34" charset="0"/>
                        </a:rPr>
                        <a:t>: encuestas con capítulos incompletos.</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1" i="0" u="none" strike="noStrike" dirty="0" smtClean="0">
                          <a:solidFill>
                            <a:srgbClr val="000000"/>
                          </a:solidFill>
                          <a:effectLst/>
                          <a:latin typeface="Century Gothic" panose="020B0502020202020204" pitchFamily="34" charset="0"/>
                        </a:rPr>
                        <a:t>En la zonal AC. Campo</a:t>
                      </a:r>
                      <a:r>
                        <a:rPr lang="es-MX" sz="900" b="0" i="0" u="none" strike="noStrike" dirty="0" smtClean="0">
                          <a:solidFill>
                            <a:srgbClr val="000000"/>
                          </a:solidFill>
                          <a:effectLst/>
                          <a:latin typeface="Century Gothic" panose="020B0502020202020204" pitchFamily="34" charset="0"/>
                        </a:rPr>
                        <a:t>: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1" i="0" u="none" strike="noStrike" dirty="0" smtClean="0">
                          <a:solidFill>
                            <a:srgbClr val="000000"/>
                          </a:solidFill>
                          <a:effectLst/>
                          <a:latin typeface="Century Gothic" panose="020B0502020202020204" pitchFamily="34" charset="0"/>
                        </a:rPr>
                        <a:t>En la zonal Sur</a:t>
                      </a:r>
                      <a:r>
                        <a:rPr lang="es-MX" sz="900" b="0" i="0" u="none" strike="noStrike" dirty="0" smtClean="0">
                          <a:solidFill>
                            <a:srgbClr val="000000"/>
                          </a:solidFill>
                          <a:effectLst/>
                          <a:latin typeface="Century Gothic" panose="020B0502020202020204" pitchFamily="34" charset="0"/>
                        </a:rPr>
                        <a:t>: existen encuestas iniciadas pero por finalizar, informantes con diversas funciones netas del desarrollo normal de sus actividades, además informantes contaminados con COVID -19 piden prorroga.</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1" i="0" u="none" strike="noStrike" dirty="0" smtClean="0">
                          <a:solidFill>
                            <a:srgbClr val="000000"/>
                          </a:solidFill>
                          <a:effectLst/>
                          <a:latin typeface="Century Gothic" panose="020B0502020202020204" pitchFamily="34" charset="0"/>
                        </a:rPr>
                        <a:t>En la zonal Centro</a:t>
                      </a:r>
                      <a:r>
                        <a:rPr lang="es-MX" sz="900" b="0" i="0" u="none" strike="noStrike" dirty="0" smtClean="0">
                          <a:solidFill>
                            <a:srgbClr val="000000"/>
                          </a:solidFill>
                          <a:effectLst/>
                          <a:latin typeface="Century Gothic" panose="020B0502020202020204" pitchFamily="34" charset="0"/>
                        </a:rPr>
                        <a:t>:</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agendar nuevas citas con los informantes</a:t>
                      </a:r>
                    </a:p>
                    <a:p>
                      <a:pPr algn="just" rtl="0" fontAlgn="ctr"/>
                      <a:r>
                        <a:rPr lang="es-MX" sz="900" b="1" i="0" u="none" strike="noStrike" dirty="0" smtClean="0">
                          <a:solidFill>
                            <a:srgbClr val="000000"/>
                          </a:solidFill>
                          <a:effectLst/>
                          <a:latin typeface="Century Gothic" panose="020B0502020202020204" pitchFamily="34" charset="0"/>
                        </a:rPr>
                        <a:t>En la zonal AC. Campo</a:t>
                      </a:r>
                      <a:r>
                        <a:rPr lang="es-MX" sz="900" b="0" i="0" u="none" strike="noStrike" dirty="0" smtClean="0">
                          <a:solidFill>
                            <a:srgbClr val="000000"/>
                          </a:solidFill>
                          <a:effectLst/>
                          <a:latin typeface="Century Gothic" panose="020B0502020202020204" pitchFamily="34" charset="0"/>
                        </a:rPr>
                        <a:t>: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p>
                    <a:p>
                      <a:pPr algn="just" rtl="0" fontAlgn="ctr"/>
                      <a:r>
                        <a:rPr lang="es-MX" sz="900" b="1" i="0" u="none" strike="noStrike" dirty="0" smtClean="0">
                          <a:solidFill>
                            <a:srgbClr val="000000"/>
                          </a:solidFill>
                          <a:effectLst/>
                          <a:latin typeface="Century Gothic" panose="020B0502020202020204" pitchFamily="34" charset="0"/>
                        </a:rPr>
                        <a:t>En la zonal Sur</a:t>
                      </a:r>
                      <a:r>
                        <a:rPr lang="es-MX" sz="900" b="0" i="0" u="none" strike="noStrike" dirty="0" smtClean="0">
                          <a:solidFill>
                            <a:srgbClr val="000000"/>
                          </a:solidFill>
                          <a:effectLst/>
                          <a:latin typeface="Century Gothic" panose="020B0502020202020204" pitchFamily="34" charset="0"/>
                        </a:rPr>
                        <a:t>: gestionar con oficios, visitas, conceder prorrogas.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xmlns="" val="1468829053"/>
                  </a:ext>
                </a:extLst>
              </a:tr>
              <a:tr h="1190655">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smtClean="0">
                          <a:solidFill>
                            <a:srgbClr val="000000"/>
                          </a:solidFill>
                          <a:effectLst/>
                          <a:latin typeface="Century Gothic" panose="020B0502020202020204" pitchFamily="34" charset="0"/>
                        </a:rPr>
                        <a:t>39</a:t>
                      </a:r>
                      <a:endParaRPr lang="en-US" sz="10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1000" b="0" i="0" u="none" strike="noStrike" dirty="0">
                          <a:solidFill>
                            <a:srgbClr val="000000"/>
                          </a:solidFill>
                          <a:effectLst/>
                          <a:latin typeface="Century Gothic" panose="020B0502020202020204" pitchFamily="34" charset="0"/>
                        </a:rPr>
                        <a:t>Tasa de Cobertura Efectiva de ejecución</a:t>
                      </a: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smtClean="0">
                        <a:ln>
                          <a:noFill/>
                        </a:ln>
                        <a:solidFill>
                          <a:srgbClr val="000000"/>
                        </a:solidFill>
                        <a:effectLst/>
                        <a:uLnTx/>
                        <a:uFillTx/>
                        <a:latin typeface="Century Gothic" panose="020B0502020202020204" pitchFamily="34" charset="0"/>
                        <a:ea typeface="+mn-ea"/>
                        <a:cs typeface="+mn-cs"/>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rgbClr val="000000"/>
                          </a:solidFill>
                          <a:effectLst/>
                          <a:uLnTx/>
                          <a:uFillTx/>
                          <a:latin typeface="Century Gothic" panose="020B0502020202020204" pitchFamily="34" charset="0"/>
                          <a:ea typeface="+mn-ea"/>
                          <a:cs typeface="+mn-cs"/>
                        </a:rPr>
                        <a:t>AC. CAMPO </a:t>
                      </a:r>
                    </a:p>
                    <a:p>
                      <a:endParaRPr lang="en-US" dirty="0"/>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1" i="0" u="none" strike="noStrike" dirty="0" smtClean="0">
                          <a:solidFill>
                            <a:srgbClr val="000000"/>
                          </a:solidFill>
                          <a:effectLst/>
                          <a:latin typeface="Century Gothic" panose="020B0502020202020204" pitchFamily="34" charset="0"/>
                        </a:rPr>
                        <a:t>En la zonal</a:t>
                      </a:r>
                      <a:r>
                        <a:rPr lang="es-MX" sz="900" b="1" i="0" u="none" strike="noStrike" baseline="0" dirty="0" smtClean="0">
                          <a:solidFill>
                            <a:srgbClr val="000000"/>
                          </a:solidFill>
                          <a:effectLst/>
                          <a:latin typeface="Century Gothic" panose="020B0502020202020204" pitchFamily="34" charset="0"/>
                        </a:rPr>
                        <a:t> AC. Campo</a:t>
                      </a:r>
                      <a:r>
                        <a:rPr lang="es-MX" sz="900" b="0" i="0" u="none" strike="noStrike" dirty="0" smtClean="0">
                          <a:solidFill>
                            <a:srgbClr val="000000"/>
                          </a:solidFill>
                          <a:effectLst/>
                          <a:latin typeface="Century Gothic" panose="020B0502020202020204" pitchFamily="34" charset="0"/>
                        </a:rPr>
                        <a:t>: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1" i="0" u="none" strike="noStrike" dirty="0" smtClean="0">
                          <a:solidFill>
                            <a:srgbClr val="000000"/>
                          </a:solidFill>
                          <a:effectLst/>
                          <a:latin typeface="Century Gothic" panose="020B0502020202020204" pitchFamily="34" charset="0"/>
                        </a:rPr>
                        <a:t>En la zonal</a:t>
                      </a:r>
                      <a:r>
                        <a:rPr lang="es-MX" sz="900" b="1" i="0" u="none" strike="noStrike" baseline="0" dirty="0" smtClean="0">
                          <a:solidFill>
                            <a:srgbClr val="000000"/>
                          </a:solidFill>
                          <a:effectLst/>
                          <a:latin typeface="Century Gothic" panose="020B0502020202020204" pitchFamily="34" charset="0"/>
                        </a:rPr>
                        <a:t> AC. Campo</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Este indicador no es controlable por el operativo de campo, las empresas no efectivas tienen el respaldo respectivo.</a:t>
                      </a: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xmlns=""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3587577339"/>
              </p:ext>
            </p:extLst>
          </p:nvPr>
        </p:nvGraphicFramePr>
        <p:xfrm>
          <a:off x="849334" y="1105470"/>
          <a:ext cx="10648982" cy="4905462"/>
        </p:xfrm>
        <a:graphic>
          <a:graphicData uri="http://schemas.openxmlformats.org/drawingml/2006/table">
            <a:tbl>
              <a:tblPr/>
              <a:tblGrid>
                <a:gridCol w="402295">
                  <a:extLst>
                    <a:ext uri="{9D8B030D-6E8A-4147-A177-3AD203B41FA5}">
                      <a16:colId xmlns:a16="http://schemas.microsoft.com/office/drawing/2014/main" xmlns="" val="604154061"/>
                    </a:ext>
                  </a:extLst>
                </a:gridCol>
                <a:gridCol w="715191">
                  <a:extLst>
                    <a:ext uri="{9D8B030D-6E8A-4147-A177-3AD203B41FA5}">
                      <a16:colId xmlns:a16="http://schemas.microsoft.com/office/drawing/2014/main" xmlns="" val="2911481155"/>
                    </a:ext>
                  </a:extLst>
                </a:gridCol>
                <a:gridCol w="368113">
                  <a:extLst>
                    <a:ext uri="{9D8B030D-6E8A-4147-A177-3AD203B41FA5}">
                      <a16:colId xmlns:a16="http://schemas.microsoft.com/office/drawing/2014/main" xmlns="" val="4240334858"/>
                    </a:ext>
                  </a:extLst>
                </a:gridCol>
                <a:gridCol w="1285766">
                  <a:extLst>
                    <a:ext uri="{9D8B030D-6E8A-4147-A177-3AD203B41FA5}">
                      <a16:colId xmlns:a16="http://schemas.microsoft.com/office/drawing/2014/main" xmlns="" val="2441364816"/>
                    </a:ext>
                  </a:extLst>
                </a:gridCol>
                <a:gridCol w="799331">
                  <a:extLst>
                    <a:ext uri="{9D8B030D-6E8A-4147-A177-3AD203B41FA5}">
                      <a16:colId xmlns:a16="http://schemas.microsoft.com/office/drawing/2014/main" xmlns="" val="2428988552"/>
                    </a:ext>
                  </a:extLst>
                </a:gridCol>
                <a:gridCol w="3588853">
                  <a:extLst>
                    <a:ext uri="{9D8B030D-6E8A-4147-A177-3AD203B41FA5}">
                      <a16:colId xmlns:a16="http://schemas.microsoft.com/office/drawing/2014/main" xmlns="" val="659708315"/>
                    </a:ext>
                  </a:extLst>
                </a:gridCol>
                <a:gridCol w="3489433">
                  <a:extLst>
                    <a:ext uri="{9D8B030D-6E8A-4147-A177-3AD203B41FA5}">
                      <a16:colId xmlns:a16="http://schemas.microsoft.com/office/drawing/2014/main" xmlns=""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xmlns="" val="1114582297"/>
                  </a:ext>
                </a:extLst>
              </a:tr>
              <a:tr h="2221077">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l" rtl="0" fontAlgn="ctr"/>
                      <a:r>
                        <a:rPr lang="es-MX" sz="900" b="0" i="0" u="none" strike="noStrike" dirty="0" smtClean="0">
                          <a:solidFill>
                            <a:srgbClr val="000000"/>
                          </a:solidFill>
                          <a:effectLst/>
                          <a:latin typeface="Century Gothic" panose="020B0502020202020204" pitchFamily="34" charset="0"/>
                        </a:rPr>
                        <a:t>CENTRO/ LITORAL/</a:t>
                      </a:r>
                    </a:p>
                    <a:p>
                      <a:pPr algn="l" rtl="0" fontAlgn="ctr"/>
                      <a:r>
                        <a:rPr lang="es-MX" sz="900" b="0" i="0" u="none" strike="noStrike" dirty="0" smtClean="0">
                          <a:solidFill>
                            <a:srgbClr val="000000"/>
                          </a:solidFill>
                          <a:effectLst/>
                          <a:latin typeface="Century Gothic" panose="020B0502020202020204" pitchFamily="34" charset="0"/>
                        </a:rPr>
                        <a:t>AC. CAMPO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1" i="0" u="none" strike="noStrike" dirty="0" smtClean="0">
                          <a:solidFill>
                            <a:srgbClr val="000000"/>
                          </a:solidFill>
                          <a:effectLst/>
                          <a:latin typeface="Century Gothic" panose="020B0502020202020204" pitchFamily="34" charset="0"/>
                        </a:rPr>
                        <a:t>En la zonal</a:t>
                      </a:r>
                      <a:r>
                        <a:rPr lang="es-MX" sz="1000" b="1" i="0" u="none" strike="noStrike" baseline="0" dirty="0" smtClean="0">
                          <a:solidFill>
                            <a:srgbClr val="000000"/>
                          </a:solidFill>
                          <a:effectLst/>
                          <a:latin typeface="Century Gothic" panose="020B0502020202020204" pitchFamily="34" charset="0"/>
                        </a:rPr>
                        <a:t> Centro</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encuestas que en campo tienen capítulos pendientes.</a:t>
                      </a:r>
                    </a:p>
                    <a:p>
                      <a:pPr algn="just" rtl="0" fontAlgn="ctr"/>
                      <a:r>
                        <a:rPr lang="es-MX" sz="1000" b="1" i="0" u="none" strike="noStrike" dirty="0" smtClean="0">
                          <a:solidFill>
                            <a:srgbClr val="000000"/>
                          </a:solidFill>
                          <a:effectLst/>
                          <a:latin typeface="Century Gothic" panose="020B0502020202020204" pitchFamily="34" charset="0"/>
                        </a:rPr>
                        <a:t>En la zonal Litoral</a:t>
                      </a:r>
                      <a:r>
                        <a:rPr lang="es-MX" sz="1000" b="0" i="0" u="none" strike="noStrike" dirty="0" smtClean="0">
                          <a:solidFill>
                            <a:srgbClr val="000000"/>
                          </a:solidFill>
                          <a:effectLst/>
                          <a:latin typeface="Century Gothic" panose="020B0502020202020204" pitchFamily="34" charset="0"/>
                        </a:rPr>
                        <a:t>: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1" i="0" u="none" strike="noStrike" dirty="0" smtClean="0">
                          <a:solidFill>
                            <a:srgbClr val="000000"/>
                          </a:solidFill>
                          <a:effectLst/>
                          <a:latin typeface="Century Gothic" panose="020B0502020202020204" pitchFamily="34" charset="0"/>
                        </a:rPr>
                        <a:t>En la zonal AC. Campo</a:t>
                      </a:r>
                      <a:r>
                        <a:rPr lang="es-MX" sz="1000" b="0" i="0" u="none" strike="noStrike" dirty="0" smtClean="0">
                          <a:solidFill>
                            <a:srgbClr val="000000"/>
                          </a:solidFill>
                          <a:effectLst/>
                          <a:latin typeface="Century Gothic" panose="020B0502020202020204" pitchFamily="34" charset="0"/>
                        </a:rPr>
                        <a:t>: "No se contó con la puesta en producción de manera oportuna del módulo de crítica. La ejecución de una validación económico/ambiental que no se encuentra dentro de ningún cronograma; y que además, no cuenta con una revisión exhaustiva, puesto que existen validaciones que cuentan con su respectiva observación y la misma se encuentra correcta; genera un retraso en las actividades de crítica."</a:t>
                      </a:r>
                    </a:p>
                    <a:p>
                      <a:pPr algn="just" rtl="0" fontAlgn="ct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rtl="0" fontAlgn="ctr"/>
                      <a:r>
                        <a:rPr lang="es-MX" sz="1000" b="1" i="0" u="none" strike="noStrike" dirty="0" smtClean="0">
                          <a:solidFill>
                            <a:srgbClr val="000000"/>
                          </a:solidFill>
                          <a:effectLst/>
                          <a:latin typeface="Century Gothic" panose="020B0502020202020204" pitchFamily="34" charset="0"/>
                        </a:rPr>
                        <a:t>En la zonal Centro</a:t>
                      </a:r>
                      <a:r>
                        <a:rPr lang="es-MX" sz="1000" b="0" i="0" u="none" strike="noStrike" dirty="0" smtClean="0">
                          <a:solidFill>
                            <a:srgbClr val="000000"/>
                          </a:solidFill>
                          <a:effectLst/>
                          <a:latin typeface="Century Gothic" panose="020B0502020202020204" pitchFamily="34" charset="0"/>
                        </a:rPr>
                        <a:t>: regresar a campo para que verifiquen la información.</a:t>
                      </a:r>
                    </a:p>
                    <a:p>
                      <a:pPr algn="just" rtl="0" fontAlgn="ctr"/>
                      <a:r>
                        <a:rPr lang="es-MX" sz="1000" b="1" i="0" u="none" strike="noStrike" dirty="0" smtClean="0">
                          <a:solidFill>
                            <a:srgbClr val="000000"/>
                          </a:solidFill>
                          <a:effectLst/>
                          <a:latin typeface="Century Gothic" panose="020B0502020202020204" pitchFamily="34" charset="0"/>
                        </a:rPr>
                        <a:t>En la zonal Litoral</a:t>
                      </a:r>
                      <a:r>
                        <a:rPr lang="es-MX" sz="1000" b="0" i="0" u="none" strike="noStrike" dirty="0" smtClean="0">
                          <a:solidFill>
                            <a:srgbClr val="000000"/>
                          </a:solidFill>
                          <a:effectLst/>
                          <a:latin typeface="Century Gothic" panose="020B0502020202020204" pitchFamily="34" charset="0"/>
                        </a:rPr>
                        <a:t>:  se esta coordinando con el equipo de critica para la agilización y revisión de las encuestas, considerar que tenemos encuestas que se encuentran en n/a lo que ocasiona una demora en el envió de la información.</a:t>
                      </a:r>
                    </a:p>
                    <a:p>
                      <a:pPr algn="just" rtl="0" fontAlgn="ctr"/>
                      <a:r>
                        <a:rPr lang="es-MX" sz="1000" b="1" i="0" u="none" strike="noStrike" dirty="0" smtClean="0">
                          <a:solidFill>
                            <a:srgbClr val="000000"/>
                          </a:solidFill>
                          <a:effectLst/>
                          <a:latin typeface="Century Gothic" panose="020B0502020202020204" pitchFamily="34" charset="0"/>
                        </a:rPr>
                        <a:t>En la zonal AC. Campo</a:t>
                      </a:r>
                      <a:r>
                        <a:rPr lang="es-MX" sz="1000" b="0" i="0" u="none" strike="noStrike" dirty="0" smtClean="0">
                          <a:solidFill>
                            <a:srgbClr val="000000"/>
                          </a:solidFill>
                          <a:effectLst/>
                          <a:latin typeface="Century Gothic" panose="020B0502020202020204" pitchFamily="34" charset="0"/>
                        </a:rPr>
                        <a:t>: se realizó una re planificación de la fase crítica; adicionalmente, se realizará una asignación progresiva de responsabilidades al personal PRETT que ingresó el 1 de Septiembre del presente año, hasta alcanzar las metas programadas. Dar prioridad a las validaciones enviadas por parte de Planta Central, con el fin de cumplir con los tiempos establecidos.</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xmlns=""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l" rtl="0" fontAlgn="ctr"/>
                      <a:r>
                        <a:rPr lang="es-MX" sz="900" b="0" i="0" u="none" strike="noStrike" dirty="0" smtClean="0">
                          <a:solidFill>
                            <a:srgbClr val="000000"/>
                          </a:solidFill>
                          <a:effectLst/>
                          <a:latin typeface="Century Gothic" panose="020B0502020202020204" pitchFamily="34" charset="0"/>
                        </a:rPr>
                        <a:t>LITORAL/</a:t>
                      </a:r>
                    </a:p>
                    <a:p>
                      <a:pPr algn="l" rtl="0" fontAlgn="ctr"/>
                      <a:r>
                        <a:rPr lang="es-MX" sz="900" b="0" i="0" u="none" strike="noStrike" dirty="0" smtClean="0">
                          <a:solidFill>
                            <a:srgbClr val="000000"/>
                          </a:solidFill>
                          <a:effectLst/>
                          <a:latin typeface="Century Gothic" panose="020B0502020202020204" pitchFamily="34" charset="0"/>
                        </a:rPr>
                        <a:t>AC. CAMPO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1" i="0" u="none" strike="noStrike" dirty="0" smtClean="0">
                          <a:solidFill>
                            <a:srgbClr val="000000"/>
                          </a:solidFill>
                          <a:effectLst/>
                          <a:latin typeface="Century Gothic" panose="020B0502020202020204" pitchFamily="34" charset="0"/>
                        </a:rPr>
                        <a:t>En la zonal Litoral: </a:t>
                      </a:r>
                      <a:r>
                        <a:rPr lang="es-MX" sz="1000" b="0" i="0" u="none" strike="noStrike" dirty="0" smtClean="0">
                          <a:solidFill>
                            <a:srgbClr val="000000"/>
                          </a:solidFill>
                          <a:effectLst/>
                          <a:latin typeface="Century Gothic" panose="020B0502020202020204" pitchFamily="34" charset="0"/>
                        </a:rPr>
                        <a:t>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efectivos es menor a lo planificado.</a:t>
                      </a:r>
                    </a:p>
                    <a:p>
                      <a:pPr algn="just" rtl="0" fontAlgn="ctr"/>
                      <a:r>
                        <a:rPr lang="es-MX" sz="1000" b="1" i="0" u="none" strike="noStrike" dirty="0" smtClean="0">
                          <a:solidFill>
                            <a:srgbClr val="000000"/>
                          </a:solidFill>
                          <a:effectLst/>
                          <a:latin typeface="Century Gothic" panose="020B0502020202020204" pitchFamily="34" charset="0"/>
                        </a:rPr>
                        <a:t>En la zonal AC. Campo: </a:t>
                      </a:r>
                      <a:r>
                        <a:rPr lang="es-MX" sz="1000" b="0" i="0" u="none" strike="noStrike" dirty="0" smtClean="0">
                          <a:solidFill>
                            <a:srgbClr val="000000"/>
                          </a:solidFill>
                          <a:effectLst/>
                          <a:latin typeface="Century Gothic" panose="020B0502020202020204" pitchFamily="34" charset="0"/>
                        </a:rPr>
                        <a:t>este indicador no es controlable por el operativo de campo.   </a:t>
                      </a: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1" i="0" u="none" strike="noStrike" dirty="0" smtClean="0">
                          <a:solidFill>
                            <a:srgbClr val="000000"/>
                          </a:solidFill>
                          <a:effectLst/>
                          <a:latin typeface="Century Gothic" panose="020B0502020202020204" pitchFamily="34" charset="0"/>
                        </a:rPr>
                        <a:t>En la zonal Litoral: </a:t>
                      </a:r>
                      <a:r>
                        <a:rPr lang="es-MX" sz="1000" b="0" i="0" u="none" strike="noStrike" dirty="0" smtClean="0">
                          <a:solidFill>
                            <a:srgbClr val="000000"/>
                          </a:solidFill>
                          <a:effectLst/>
                          <a:latin typeface="Century Gothic" panose="020B0502020202020204" pitchFamily="34" charset="0"/>
                        </a:rPr>
                        <a:t>se esta coordinando con el equipo de critica para la agilización y revisión de las encuestas, considerar que tenemos encuestas que se encuentran en n/a lo que ocasiona una demora en el envió de la información, adicional a esto esta semana se cerro parte de las empresas que se encuentran con novedad no ubicada.</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1" i="0" u="none" strike="noStrike" dirty="0" smtClean="0">
                          <a:solidFill>
                            <a:srgbClr val="000000"/>
                          </a:solidFill>
                          <a:effectLst/>
                          <a:latin typeface="Century Gothic" panose="020B0502020202020204" pitchFamily="34" charset="0"/>
                        </a:rPr>
                        <a:t>En la zonal AC. Campo: </a:t>
                      </a:r>
                      <a:r>
                        <a:rPr lang="es-MX" sz="1000" b="0" i="0" u="none" strike="noStrike" dirty="0" smtClean="0">
                          <a:solidFill>
                            <a:srgbClr val="000000"/>
                          </a:solidFill>
                          <a:effectLst/>
                          <a:latin typeface="Century Gothic" panose="020B0502020202020204" pitchFamily="34" charset="0"/>
                        </a:rPr>
                        <a:t>este indicador no es controlable por el operativo de campo, las empresas no efectivas tienen el respaldo respectivo</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xmlns=""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4" name="Objeto 3"/>
          <p:cNvGraphicFramePr>
            <a:graphicFrameLocks noChangeAspect="1"/>
          </p:cNvGraphicFramePr>
          <p:nvPr>
            <p:extLst>
              <p:ext uri="{D42A27DB-BD31-4B8C-83A1-F6EECF244321}">
                <p14:modId xmlns:p14="http://schemas.microsoft.com/office/powerpoint/2010/main" val="321010013"/>
              </p:ext>
            </p:extLst>
          </p:nvPr>
        </p:nvGraphicFramePr>
        <p:xfrm>
          <a:off x="1358900" y="1087438"/>
          <a:ext cx="9329738" cy="5414962"/>
        </p:xfrm>
        <a:graphic>
          <a:graphicData uri="http://schemas.openxmlformats.org/presentationml/2006/ole">
            <mc:AlternateContent xmlns:mc="http://schemas.openxmlformats.org/markup-compatibility/2006">
              <mc:Choice xmlns:v="urn:schemas-microsoft-com:vml" Requires="v">
                <p:oleObj spid="_x0000_s177197" name="Hoja de cálculo" r:id="rId3" imgW="11544300" imgH="7467676" progId="Excel.Sheet.12">
                  <p:link updateAutomatic="1"/>
                </p:oleObj>
              </mc:Choice>
              <mc:Fallback>
                <p:oleObj name="Hoja de cálculo" r:id="rId3" imgW="11544300" imgH="7467676" progId="Excel.Sheet.12">
                  <p:link updateAutomatic="1"/>
                  <p:pic>
                    <p:nvPicPr>
                      <p:cNvPr id="0" name=""/>
                      <p:cNvPicPr/>
                      <p:nvPr/>
                    </p:nvPicPr>
                    <p:blipFill>
                      <a:blip r:embed="rId4"/>
                      <a:stretch>
                        <a:fillRect/>
                      </a:stretch>
                    </p:blipFill>
                    <p:spPr>
                      <a:xfrm>
                        <a:off x="1358900" y="1087438"/>
                        <a:ext cx="9329738" cy="5414962"/>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3" name="Objeto 2"/>
          <p:cNvGraphicFramePr>
            <a:graphicFrameLocks noChangeAspect="1"/>
          </p:cNvGraphicFramePr>
          <p:nvPr>
            <p:extLst>
              <p:ext uri="{D42A27DB-BD31-4B8C-83A1-F6EECF244321}">
                <p14:modId xmlns:p14="http://schemas.microsoft.com/office/powerpoint/2010/main" val="3588059888"/>
              </p:ext>
            </p:extLst>
          </p:nvPr>
        </p:nvGraphicFramePr>
        <p:xfrm>
          <a:off x="1443422" y="933854"/>
          <a:ext cx="9224580" cy="5396104"/>
        </p:xfrm>
        <a:graphic>
          <a:graphicData uri="http://schemas.openxmlformats.org/presentationml/2006/ole">
            <mc:AlternateContent xmlns:mc="http://schemas.openxmlformats.org/markup-compatibility/2006">
              <mc:Choice xmlns:v="urn:schemas-microsoft-com:vml" Requires="v">
                <p:oleObj spid="_x0000_s176173" name="Hoja de cálculo" r:id="rId3" imgW="11544300" imgH="7000989" progId="Excel.Sheet.12">
                  <p:link updateAutomatic="1"/>
                </p:oleObj>
              </mc:Choice>
              <mc:Fallback>
                <p:oleObj name="Hoja de cálculo" r:id="rId3" imgW="11544300" imgH="7000989" progId="Excel.Sheet.12">
                  <p:link updateAutomatic="1"/>
                  <p:pic>
                    <p:nvPicPr>
                      <p:cNvPr id="0" name=""/>
                      <p:cNvPicPr/>
                      <p:nvPr/>
                    </p:nvPicPr>
                    <p:blipFill>
                      <a:blip r:embed="rId4"/>
                      <a:stretch>
                        <a:fillRect/>
                      </a:stretch>
                    </p:blipFill>
                    <p:spPr>
                      <a:xfrm>
                        <a:off x="1443422" y="933854"/>
                        <a:ext cx="9224580" cy="5396104"/>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4" name="Objeto 3"/>
          <p:cNvGraphicFramePr>
            <a:graphicFrameLocks noChangeAspect="1"/>
          </p:cNvGraphicFramePr>
          <p:nvPr>
            <p:extLst>
              <p:ext uri="{D42A27DB-BD31-4B8C-83A1-F6EECF244321}">
                <p14:modId xmlns:p14="http://schemas.microsoft.com/office/powerpoint/2010/main" val="4091233221"/>
              </p:ext>
            </p:extLst>
          </p:nvPr>
        </p:nvGraphicFramePr>
        <p:xfrm>
          <a:off x="1406416" y="1986018"/>
          <a:ext cx="9703019" cy="1769280"/>
        </p:xfrm>
        <a:graphic>
          <a:graphicData uri="http://schemas.openxmlformats.org/presentationml/2006/ole">
            <mc:AlternateContent xmlns:mc="http://schemas.openxmlformats.org/markup-compatibility/2006">
              <mc:Choice xmlns:v="urn:schemas-microsoft-com:vml" Requires="v">
                <p:oleObj spid="_x0000_s178220" name="Hoja de cálculo" r:id="rId3" imgW="11544300" imgH="2105063" progId="Excel.Sheet.12">
                  <p:link updateAutomatic="1"/>
                </p:oleObj>
              </mc:Choice>
              <mc:Fallback>
                <p:oleObj name="Hoja de cálculo" r:id="rId3" imgW="11544300" imgH="2105063" progId="Excel.Sheet.12">
                  <p:link updateAutomatic="1"/>
                  <p:pic>
                    <p:nvPicPr>
                      <p:cNvPr id="0" name=""/>
                      <p:cNvPicPr/>
                      <p:nvPr/>
                    </p:nvPicPr>
                    <p:blipFill>
                      <a:blip r:embed="rId4"/>
                      <a:stretch>
                        <a:fillRect/>
                      </a:stretch>
                    </p:blipFill>
                    <p:spPr>
                      <a:xfrm>
                        <a:off x="1406416" y="1986018"/>
                        <a:ext cx="9703019" cy="1769280"/>
                      </a:xfrm>
                      <a:prstGeom prst="rect">
                        <a:avLst/>
                      </a:prstGeom>
                    </p:spPr>
                  </p:pic>
                </p:oleObj>
              </mc:Fallback>
            </mc:AlternateContent>
          </a:graphicData>
        </a:graphic>
      </p:graphicFrame>
    </p:spTree>
    <p:extLst>
      <p:ext uri="{BB962C8B-B14F-4D97-AF65-F5344CB8AC3E}">
        <p14:creationId xmlns:p14="http://schemas.microsoft.com/office/powerpoint/2010/main" val="22991047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10 de diciembre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9" name="Imagen 8">
            <a:extLst>
              <a:ext uri="{FF2B5EF4-FFF2-40B4-BE49-F238E27FC236}">
                <a16:creationId xmlns:a16="http://schemas.microsoft.com/office/drawing/2014/main" xmlns="" id="{55128573-979E-40BD-B4D5-4C89A6EE103F}"/>
              </a:ext>
            </a:extLst>
          </p:cNvPr>
          <p:cNvPicPr>
            <a:picLocks noChangeAspect="1"/>
          </p:cNvPicPr>
          <p:nvPr/>
        </p:nvPicPr>
        <p:blipFill>
          <a:blip r:embed="rId2"/>
          <a:stretch>
            <a:fillRect/>
          </a:stretch>
        </p:blipFill>
        <p:spPr>
          <a:xfrm>
            <a:off x="146807" y="1733313"/>
            <a:ext cx="11898385" cy="3391373"/>
          </a:xfrm>
          <a:prstGeom prst="rect">
            <a:avLst/>
          </a:prstGeom>
        </p:spPr>
      </p:pic>
    </p:spTree>
    <p:extLst>
      <p:ext uri="{BB962C8B-B14F-4D97-AF65-F5344CB8AC3E}">
        <p14:creationId xmlns:p14="http://schemas.microsoft.com/office/powerpoint/2010/main" val="6738638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11 de Diciembre del 2020</a:t>
            </a:r>
          </a:p>
        </p:txBody>
      </p:sp>
    </p:spTree>
    <p:extLst>
      <p:ext uri="{BB962C8B-B14F-4D97-AF65-F5344CB8AC3E}">
        <p14:creationId xmlns:p14="http://schemas.microsoft.com/office/powerpoint/2010/main" val="20650349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11 de Diciembre del 2020</a:t>
            </a:r>
          </a:p>
        </p:txBody>
      </p:sp>
      <p:sp>
        <p:nvSpPr>
          <p:cNvPr id="6" name="5 CuadroTexto"/>
          <p:cNvSpPr txBox="1"/>
          <p:nvPr/>
        </p:nvSpPr>
        <p:spPr>
          <a:xfrm>
            <a:off x="341864" y="5308014"/>
            <a:ext cx="5338929" cy="276999"/>
          </a:xfrm>
          <a:prstGeom prst="rect">
            <a:avLst/>
          </a:prstGeom>
          <a:noFill/>
        </p:spPr>
        <p:txBody>
          <a:bodyPr wrap="square" rtlCol="0">
            <a:spAutoFit/>
          </a:bodyPr>
          <a:lstStyle/>
          <a:p>
            <a:pPr algn="just"/>
            <a:r>
              <a:rPr lang="es-EC" sz="1200" dirty="0"/>
              <a:t>Hasta la semana 22 se registra un total de 31 errores acumulados.</a:t>
            </a:r>
          </a:p>
        </p:txBody>
      </p:sp>
      <p:sp>
        <p:nvSpPr>
          <p:cNvPr id="8" name="5 CuadroTexto">
            <a:extLst>
              <a:ext uri="{FF2B5EF4-FFF2-40B4-BE49-F238E27FC236}">
                <a16:creationId xmlns:a16="http://schemas.microsoft.com/office/drawing/2014/main" xmlns=""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22 se registró un nuevo error en la fase de crítica dando un total de 6 errores acumulados. </a:t>
            </a:r>
          </a:p>
        </p:txBody>
      </p:sp>
      <p:pic>
        <p:nvPicPr>
          <p:cNvPr id="7" name="Imagen 6">
            <a:extLst>
              <a:ext uri="{FF2B5EF4-FFF2-40B4-BE49-F238E27FC236}">
                <a16:creationId xmlns:a16="http://schemas.microsoft.com/office/drawing/2014/main" xmlns="" id="{522DBD7C-BB68-4A4A-B16F-9FE728807975}"/>
              </a:ext>
            </a:extLst>
          </p:cNvPr>
          <p:cNvPicPr>
            <a:picLocks noChangeAspect="1"/>
          </p:cNvPicPr>
          <p:nvPr/>
        </p:nvPicPr>
        <p:blipFill>
          <a:blip r:embed="rId2"/>
          <a:stretch>
            <a:fillRect/>
          </a:stretch>
        </p:blipFill>
        <p:spPr>
          <a:xfrm>
            <a:off x="265886" y="1699971"/>
            <a:ext cx="11660227" cy="3458058"/>
          </a:xfrm>
          <a:prstGeom prst="rect">
            <a:avLst/>
          </a:prstGeom>
        </p:spPr>
      </p:pic>
    </p:spTree>
    <p:extLst>
      <p:ext uri="{BB962C8B-B14F-4D97-AF65-F5344CB8AC3E}">
        <p14:creationId xmlns:p14="http://schemas.microsoft.com/office/powerpoint/2010/main" val="32010633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11 de Diciembre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22 no se registró incidentes.</a:t>
            </a:r>
          </a:p>
        </p:txBody>
      </p:sp>
      <p:pic>
        <p:nvPicPr>
          <p:cNvPr id="7" name="Imagen 6">
            <a:extLst>
              <a:ext uri="{FF2B5EF4-FFF2-40B4-BE49-F238E27FC236}">
                <a16:creationId xmlns:a16="http://schemas.microsoft.com/office/drawing/2014/main" xmlns="" id="{74E96A1C-27D0-4257-829C-AEBE1D816F33}"/>
              </a:ext>
            </a:extLst>
          </p:cNvPr>
          <p:cNvPicPr>
            <a:picLocks noChangeAspect="1"/>
          </p:cNvPicPr>
          <p:nvPr/>
        </p:nvPicPr>
        <p:blipFill>
          <a:blip r:embed="rId2"/>
          <a:stretch>
            <a:fillRect/>
          </a:stretch>
        </p:blipFill>
        <p:spPr>
          <a:xfrm>
            <a:off x="0" y="2551339"/>
            <a:ext cx="12192000" cy="1755321"/>
          </a:xfrm>
          <a:prstGeom prst="rect">
            <a:avLst/>
          </a:prstGeom>
        </p:spPr>
      </p:pic>
    </p:spTree>
    <p:extLst>
      <p:ext uri="{BB962C8B-B14F-4D97-AF65-F5344CB8AC3E}">
        <p14:creationId xmlns:p14="http://schemas.microsoft.com/office/powerpoint/2010/main" val="2297529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xmlns=""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600"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xmlns=""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10 de </a:t>
            </a:r>
            <a:r>
              <a:rPr lang="es-ES_tradnl" sz="2000" dirty="0"/>
              <a:t>diciembre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3682414845"/>
              </p:ext>
            </p:extLst>
          </p:nvPr>
        </p:nvGraphicFramePr>
        <p:xfrm>
          <a:off x="938213" y="1003300"/>
          <a:ext cx="9769475" cy="5275263"/>
        </p:xfrm>
        <a:graphic>
          <a:graphicData uri="http://schemas.openxmlformats.org/presentationml/2006/ole">
            <mc:AlternateContent xmlns:mc="http://schemas.openxmlformats.org/markup-compatibility/2006">
              <mc:Choice xmlns:v="urn:schemas-microsoft-com:vml" Requires="v">
                <p:oleObj spid="_x0000_s157838" name="Hoja de cálculo" r:id="rId3" imgW="22469648" imgH="12696901" progId="Excel.Sheet.12">
                  <p:link updateAutomatic="1"/>
                </p:oleObj>
              </mc:Choice>
              <mc:Fallback>
                <p:oleObj name="Hoja de cálculo" r:id="rId3" imgW="22469648" imgH="12696901" progId="Excel.Sheet.12">
                  <p:link updateAutomatic="1"/>
                  <p:pic>
                    <p:nvPicPr>
                      <p:cNvPr id="0" name=""/>
                      <p:cNvPicPr/>
                      <p:nvPr/>
                    </p:nvPicPr>
                    <p:blipFill>
                      <a:blip r:embed="rId4"/>
                      <a:stretch>
                        <a:fillRect/>
                      </a:stretch>
                    </p:blipFill>
                    <p:spPr>
                      <a:xfrm>
                        <a:off x="938213" y="1003300"/>
                        <a:ext cx="9769475" cy="5275263"/>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699340613"/>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7037"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281097094"/>
              </p:ext>
            </p:extLst>
          </p:nvPr>
        </p:nvGraphicFramePr>
        <p:xfrm>
          <a:off x="309563" y="863600"/>
          <a:ext cx="11777662" cy="5492750"/>
        </p:xfrm>
        <a:graphic>
          <a:graphicData uri="http://schemas.openxmlformats.org/presentationml/2006/ole">
            <mc:AlternateContent xmlns:mc="http://schemas.openxmlformats.org/markup-compatibility/2006">
              <mc:Choice xmlns:v="urn:schemas-microsoft-com:vml" Requires="v">
                <p:oleObj spid="_x0000_s166089" name="Hoja de cálculo" r:id="rId5" imgW="14230350" imgH="8410651" progId="Excel.Sheet.12">
                  <p:link updateAutomatic="1"/>
                </p:oleObj>
              </mc:Choice>
              <mc:Fallback>
                <p:oleObj name="Hoja de cálculo" r:id="rId5" imgW="14230350" imgH="8410651" progId="Excel.Sheet.12">
                  <p:link updateAutomatic="1"/>
                  <p:pic>
                    <p:nvPicPr>
                      <p:cNvPr id="0" name=""/>
                      <p:cNvPicPr/>
                      <p:nvPr/>
                    </p:nvPicPr>
                    <p:blipFill>
                      <a:blip r:embed="rId6"/>
                      <a:stretch>
                        <a:fillRect/>
                      </a:stretch>
                    </p:blipFill>
                    <p:spPr>
                      <a:xfrm>
                        <a:off x="309563" y="863600"/>
                        <a:ext cx="11777662" cy="5492750"/>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28593</TotalTime>
  <Words>1594</Words>
  <Application>Microsoft Office PowerPoint</Application>
  <PresentationFormat>Personalizado</PresentationFormat>
  <Paragraphs>276</Paragraphs>
  <Slides>41</Slides>
  <Notes>15</Notes>
  <HiddenSlides>0</HiddenSlides>
  <MMClips>0</MMClips>
  <ScaleCrop>false</ScaleCrop>
  <HeadingPairs>
    <vt:vector size="6" baseType="variant">
      <vt:variant>
        <vt:lpstr>Tema</vt:lpstr>
      </vt:variant>
      <vt:variant>
        <vt:i4>1</vt:i4>
      </vt:variant>
      <vt:variant>
        <vt:lpstr>Vínculos</vt:lpstr>
      </vt:variant>
      <vt:variant>
        <vt:i4>42</vt:i4>
      </vt:variant>
      <vt:variant>
        <vt:lpstr>Títulos de diapositiva</vt:lpstr>
      </vt:variant>
      <vt:variant>
        <vt:i4>41</vt:i4>
      </vt:variant>
    </vt:vector>
  </HeadingPairs>
  <TitlesOfParts>
    <vt:vector size="84" baseType="lpstr">
      <vt:lpstr>Tema de Office</vt:lpstr>
      <vt:lpstr>C:\Users\kevin\Desktop\Reporte de cobertura\directorio total\Hoja de cálculo en PPT_reporte de cobertura_indicadores_2019!DIMENSION!F2C2:F10C8</vt:lpstr>
      <vt:lpstr>F:\resp 1\resp\Downloads\Semana 13 Ppt_indicadores_2019_0409.xlsx!Indicadores_2!F1C1:F18C8</vt:lpstr>
      <vt:lpstr>F:\resp 1\resp\Documents\INEC TRABAJO\SEMANA 13\Semana 13 Ppt_indicadores_2019_0409.xlsx!indicadores_1!F1C1:F26C8</vt:lpstr>
      <vt:lpstr>F:\resp 1\resp\Downloads\Semana 13 Ppt_indicadores_2019_0409.xlsx!General!F3C1:F7C7</vt:lpstr>
      <vt:lpstr>F:\resp 1\resp\Documents\SEMANA 13  FORMATO_REPORTE DE COBERTURA.xlsx!IC ZONALES![SEMANA 13  FORMATO_REPORTE DE COBERTURA.xlsx]IC ZONALES 15 Gráfico-3</vt:lpstr>
      <vt:lpstr>F:\resp 1\resp\Documents\SEMANA 13  FORMATO_REPORTE DE COBERTURA.xlsx!IC ZONALES![SEMANA 13  FORMATO_REPORTE DE COBERTURA.xlsx]IC ZONALES 15 Gráfico-5</vt:lpstr>
      <vt:lpstr>F:\resp 1\resp\Documents\SEMANA 13  FORMATO_REPORTE DE COBERTURA.xlsx!IC ZONALES![SEMANA 13  FORMATO_REPORTE DE COBERTURA.xlsx]IC ZONALES 15 Gráfico-4</vt:lpstr>
      <vt:lpstr>F:\resp 1\resp\Downloads\Semana 13 Ppt_indicadores_2019_0409.xlsx!General!F19C1:F21C7</vt:lpstr>
      <vt:lpstr>F:\resp 1\resp\Documents\SEMANA 13  FORMATO_REPORTE DE COBERTURA.xlsx!IC ZONALES![SEMANA 13  FORMATO_REPORTE DE COBERTURA.xlsx]IC ZONALES 15 Gráfico-6</vt:lpstr>
      <vt:lpstr>F:\resp 1\resp\Downloads\Semana 13 Ppt_indicadores_2019_0409.xlsx!General!F12C1:F16C7</vt:lpstr>
      <vt:lpstr>F:\resp 1\resp\Documents\SEMANA 13  FORMATO_REPORTE DE COBERTURA.xlsx!IC ZONALES![SEMANA 13  FORMATO_REPORTE DE COBERTURA.xlsx]IC ZONALES 15 Gráfico</vt:lpstr>
      <vt:lpstr>F:\resp 1\resp\Documents\SEMANA 13  FORMATO_REPORTE DE COBERTURA.xlsx!IC ZONALES![SEMANA 13  FORMATO_REPORTE DE COBERTURA.xlsx]IC ZONALES 15 Gráfico-1</vt:lpstr>
      <vt:lpstr>F:\resp 1\resp\Documents\SEMANA 13  FORMATO_REPORTE DE COBERTURA.xlsx!IC ZONALES![SEMANA 13  FORMATO_REPORTE DE COBERTURA.xlsx]IC ZONALES 15 Gráfico-2</vt:lpstr>
      <vt:lpstr>F:\resp 1\resp\Downloads\Semana 13 Ppt_indicadores_2019_0409.xlsx!Zonal!F3C1:F8C8</vt:lpstr>
      <vt:lpstr>F:\resp 1\resp\Documents\SEMANA 13  FORMATO_REPORTE DE COBERTURA.xlsx!Comp_sem![SEMANA 13  FORMATO_REPORTE DE COBERTURA.xlsx]Comp_sem 21 Gráfico</vt:lpstr>
      <vt:lpstr>F:\resp 1\resp\Downloads\Semana 13 Ppt_indicadores_2019_0409.xlsx!Zonal!F10C1:F15C8</vt:lpstr>
      <vt:lpstr>F:\resp 1\resp\Documents\SEMANA 13  FORMATO_REPORTE DE COBERTURA.xlsx!Comp_sem![SEMANA 13  FORMATO_REPORTE DE COBERTURA.xlsx]Comp_sem 17 Gráfico</vt:lpstr>
      <vt:lpstr>F:\resp 1\resp\Downloads\Semana 13 Ppt_indicadores_2019_0409.xlsx!Zonal!F17C1:F22C8</vt:lpstr>
      <vt:lpstr>F:\resp 1\resp\Documents\SEMANA 13  FORMATO_REPORTE DE COBERTURA.xlsx!Comp_sem![SEMANA 13  FORMATO_REPORTE DE COBERTURA.xlsx]Comp_sem 20 Gráfico</vt:lpstr>
      <vt:lpstr>F:\resp 1\resp\Documents\SEMANA 13  FORMATO_REPORTE DE COBERTURA.xlsx!Comp_sem![SEMANA 13  FORMATO_REPORTE DE COBERTURA.xlsx]Comp_sem 25 Gráfico</vt:lpstr>
      <vt:lpstr>F:\resp 1\resp\Downloads\Semana 13 Ppt_indicadores_2019_0409.xlsx!Zonal!F24C1:F29C8</vt:lpstr>
      <vt:lpstr>F:\resp 1\resp\Downloads\Semana 13 Ppt_indicadores_2019_0409.xlsx!Zonal!F33C1:F38C8</vt:lpstr>
      <vt:lpstr>F:\resp 1\resp\Documents\SEMANA 13  FORMATO_REPORTE DE COBERTURA.xlsx!Comp_sem![SEMANA 13  FORMATO_REPORTE DE COBERTURA.xlsx]Comp_sem 18 Gráfico</vt:lpstr>
      <vt:lpstr>F:\resp 1\resp\Documents\SEMANA 13  FORMATO_REPORTE DE COBERTURA.xlsx!Comp_sem![SEMANA 13  FORMATO_REPORTE DE COBERTURA.xlsx]Comp_sem 19 Gráfico</vt:lpstr>
      <vt:lpstr>F:\resp 1\resp\Downloads\Semana 13 Ppt_indicadores_2019_0409.xlsx!Zonal!F40C1:F45C8</vt:lpstr>
      <vt:lpstr>F:\resp 1\resp\Downloads\Semana 13 Ppt_indicadores_2019_0409.xlsx!Zonal!F47C1:F52C8</vt:lpstr>
      <vt:lpstr>F:\resp 1\resp\Documents\SEMANA 13  FORMATO_REPORTE DE COBERTURA.xlsx!Comp_sem![SEMANA 13  FORMATO_REPORTE DE COBERTURA.xlsx]Comp_sem 33 Gráfico</vt:lpstr>
      <vt:lpstr>F:\resp 1\resp\Documents\SEMANA 13  FORMATO_REPORTE DE COBERTURA.xlsx!DILIGENCIADA!F13C1:F18C4</vt:lpstr>
      <vt:lpstr>F:\resp 1\resp\Documents\SEMANA 13  FORMATO_REPORTE DE COBERTURA.xlsx!DILIGENCIADA![SEMANA 13  FORMATO_REPORTE DE COBERTURA.xlsx]DILIGENCIADA Gráfico 1</vt:lpstr>
      <vt:lpstr>F:\resp 1\resp\Documents\SEMANA 13  FORMATO_REPORTE DE COBERTURA.xlsx!COBERTURA_PPT_V2!F7C2:F14C13</vt:lpstr>
      <vt:lpstr>F:\resp 1\resp\Documents\SEMANA 13  FORMATO_REPORTE DE COBERTURA.xlsx!GRÁFICOS CAMPO EFE_2019![SEMANA 13  FORMATO_REPORTE DE COBERTURA.xlsx]GRÁFICOS CAMPO EFE_2019 19 Gráfico</vt:lpstr>
      <vt:lpstr>F:\resp 1\resp\Documents\SEMANA 13  FORMATO_REPORTE DE COBERTURA.xlsx!Cam_crt_hist![SEMANA 13  FORMATO_REPORTE DE COBERTURA.xlsx]Cam_crt_hist 4 Gráfico</vt:lpstr>
      <vt:lpstr>F:\resp 1\resp\Documents\INEC TRABAJO\SEMANA editable\SEMANA 13  FORMATO_REPORTE DE COBERTURA.xlsx!Cam_crt_hist![SEMANA 13  FORMATO_REPORTE DE COBERTURA.xlsx]Cam_crt_hist Gráfico 3</vt:lpstr>
      <vt:lpstr>F:\resp 1\resp\Documents\SEMANA 13  FORMATO_REPORTE DE COBERTURA.xlsx!COBERTURA_PPT_V2!F20C2:F27C11</vt:lpstr>
      <vt:lpstr>F:\resp 1\resp\Documents\SEMANA 13  FORMATO_REPORTE DE COBERTURA.xlsx!GRÁFICOS CRÍT-COD EFE_2019![SEMANA 13  FORMATO_REPORTE DE COBERTURA.xlsx]GRÁFICOS CRÍT-COD EFE_2019 18 Gráfico</vt:lpstr>
      <vt:lpstr>F:\resp 1\resp\Documents\SEMANA 13  FORMATO_REPORTE DE COBERTURA.xlsx!Criti_crt_hist![SEMANA 13  FORMATO_REPORTE DE COBERTURA.xlsx]Criti_crt_hist 1 Gráfico</vt:lpstr>
      <vt:lpstr>F:\resp 1\resp\Documents\INEC TRABAJO\SEMANA editable\SEMANA 13  FORMATO_REPORTE DE COBERTURA.xlsx!Criti_crt_hist![SEMANA 13  FORMATO_REPORTE DE COBERTURA.xlsx]Criti_crt_hist Gráfico 5</vt:lpstr>
      <vt:lpstr>F:\resp 1\resp\Documents\SEMANA 13  FORMATO_REPORTE DE COBERTURA.xlsx!DÍAS![SEMANA 13  FORMATO_REPORTE DE COBERTURA.xlsx]DÍAS 2 Gráfico</vt:lpstr>
      <vt:lpstr>F:\resp 1\resp\Documents\INEC TRABAJO\DIRECTORIO\SEMANA editable\Semana 13 Ppt_indicadores_2019_0409.xlsx!Tabla PROBLEMAS-SOL!F1C2:F16C3</vt:lpstr>
      <vt:lpstr>F:\resp 1\resp\Documents\INEC TRABAJO\DIRECTORIO\SEMANA editable\Semana 13 Ppt_indicadores_2019_0409.xlsx!Tabla PROBLEMAS-SOL!F22C2:F37C3</vt:lpstr>
      <vt:lpstr>F:\resp 1\resp\Documents\INEC TRABAJO\DIRECTORIO\SEMANA editable\Semana 13 Ppt_indicadores_2019_0409.xlsx!Tabla PROBLEMAS-SOL!F17C2:F21C3</vt:lpstr>
      <vt:lpstr>F:\resp 1\resp\Documents\INEC TRABAJO\SEMANA 13\Semana 13 Ppt_indicadores_2019_0409.xlsx!admi!F1C1:F6C6</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10 de diciembre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Presentación de PowerPoint</vt:lpstr>
      <vt:lpstr>APLICATIVO WEB   Corte 10 de diciembre</vt:lpstr>
      <vt:lpstr>Funcionamiento Aplicativo web </vt:lpstr>
      <vt:lpstr>Presentación de PowerPoint</vt:lpstr>
      <vt:lpstr>Detalle de incidencias</vt:lpstr>
      <vt:lpstr>Detalle de incidencias</vt:lpstr>
      <vt:lpstr>ADMINISTRATIVO FINANCIERO   Corte 10 de diciembre</vt:lpstr>
      <vt:lpstr>Administrativo financiero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INEC Nataly Pucachaqui</cp:lastModifiedBy>
  <cp:revision>2283</cp:revision>
  <dcterms:created xsi:type="dcterms:W3CDTF">2018-05-17T02:27:41Z</dcterms:created>
  <dcterms:modified xsi:type="dcterms:W3CDTF">2020-12-11T18:15:38Z</dcterms:modified>
</cp:coreProperties>
</file>