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70" r:id="rId18"/>
    <p:sldId id="1408" r:id="rId19"/>
    <p:sldId id="1409" r:id="rId20"/>
    <p:sldId id="1410" r:id="rId21"/>
    <p:sldId id="1395" r:id="rId22"/>
    <p:sldId id="1396" r:id="rId23"/>
    <p:sldId id="1397" r:id="rId24"/>
    <p:sldId id="1398" r:id="rId25"/>
    <p:sldId id="1399" r:id="rId26"/>
    <p:sldId id="1400" r:id="rId27"/>
    <p:sldId id="1452" r:id="rId28"/>
    <p:sldId id="1359" r:id="rId29"/>
    <p:sldId id="1457" r:id="rId30"/>
    <p:sldId id="1473" r:id="rId31"/>
    <p:sldId id="1465" r:id="rId32"/>
    <p:sldId id="1471" r:id="rId33"/>
    <p:sldId id="1472" r:id="rId34"/>
    <p:sldId id="1441" r:id="rId35"/>
    <p:sldId id="1479" r:id="rId36"/>
    <p:sldId id="1480" r:id="rId37"/>
    <p:sldId id="1481" r:id="rId38"/>
    <p:sldId id="1482" r:id="rId39"/>
    <p:sldId id="1449" r:id="rId40"/>
    <p:sldId id="1450" r:id="rId41"/>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9634" autoAdjust="0"/>
  </p:normalViewPr>
  <p:slideViewPr>
    <p:cSldViewPr snapToGrid="0" snapToObjects="1">
      <p:cViewPr>
        <p:scale>
          <a:sx n="90" d="100"/>
          <a:sy n="90" d="100"/>
        </p:scale>
        <p:origin x="432" y="108"/>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sorterViewPr>
    <p:cViewPr varScale="1">
      <p:scale>
        <a:sx n="100" d="100"/>
        <a:sy n="100" d="100"/>
      </p:scale>
      <p:origin x="0" y="-7194"/>
    </p:cViewPr>
  </p:sorter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23 no se registró ningún inconveniente nuevo.</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Para la semana 23 se registró un nuevo inconveniente, el aplicativo no deja enviar las encuestas que en el capítulo 4 tienen cifras muy altas como CNT y Petroecuador, el problema registrado ya fue solucionado por </a:t>
          </a:r>
          <a:r>
            <a:rPr lang="es-EC" sz="1400" dirty="0" err="1">
              <a:solidFill>
                <a:srgbClr val="595959"/>
              </a:solidFill>
            </a:rPr>
            <a:t>TICs</a:t>
          </a:r>
          <a:r>
            <a:rPr lang="es-EC" sz="1400" dirty="0">
              <a:solidFill>
                <a:srgbClr val="595959"/>
              </a:solidFill>
            </a:rPr>
            <a:t>.</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Para la semana 23 no se registró ningún inconveniente nuevo. </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t>
        <a:bodyPr/>
        <a:lstStyle/>
        <a:p>
          <a:endParaRPr lang="es-ES"/>
        </a:p>
      </dgm:t>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t>
        <a:bodyPr/>
        <a:lstStyle/>
        <a:p>
          <a:endParaRPr lang="es-ES"/>
        </a:p>
      </dgm:t>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541881" custLinFactNeighborY="29412">
        <dgm:presLayoutVars>
          <dgm:chMax val="0"/>
          <dgm:chPref val="0"/>
          <dgm:bulletEnabled val="1"/>
        </dgm:presLayoutVars>
      </dgm:prSet>
      <dgm:spPr/>
      <dgm:t>
        <a:bodyPr/>
        <a:lstStyle/>
        <a:p>
          <a:endParaRPr lang="es-ES"/>
        </a:p>
      </dgm:t>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t>
        <a:bodyPr/>
        <a:lstStyle/>
        <a:p>
          <a:endParaRPr lang="es-ES"/>
        </a:p>
      </dgm:t>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t>
        <a:bodyPr/>
        <a:lstStyle/>
        <a:p>
          <a:endParaRPr lang="es-ES"/>
        </a:p>
      </dgm:t>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t>
        <a:bodyPr/>
        <a:lstStyle/>
        <a:p>
          <a:endParaRPr lang="es-ES"/>
        </a:p>
      </dgm:t>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t>
        <a:bodyPr/>
        <a:lstStyle/>
        <a:p>
          <a:endParaRPr lang="es-ES"/>
        </a:p>
      </dgm:t>
    </dgm:pt>
  </dgm:ptLst>
  <dgm:cxnLst>
    <dgm:cxn modelId="{505E1B3C-DF6A-4238-9D4B-3787CCE8E429}" srcId="{357BD7FB-E623-43A9-96B2-0F24FC25FE32}" destId="{777BF60B-0E37-41C4-B614-C29BE4A6A30E}" srcOrd="0" destOrd="0" parTransId="{80DDAAEC-DE2D-4DEE-B2AC-A71248BFB2F4}" sibTransId="{BBBC8B60-B8EB-4B97-9A00-D2700A7F023F}"/>
    <dgm:cxn modelId="{7613993A-8621-49AA-8019-AA4E99BF8C5A}" srcId="{0D558F44-AEA6-42DB-9531-CF7630E1E957}" destId="{5144383F-9600-41DE-ACBB-BA4DD3C3E67D}" srcOrd="0" destOrd="0" parTransId="{15048A1B-5086-4F77-9116-90817187E11C}" sibTransId="{BE8F3CB0-FD32-4DBB-9F36-47AFCF0A1C09}"/>
    <dgm:cxn modelId="{D999F821-EC86-4B3C-A9CF-C8B95DEBD7B4}" type="presOf" srcId="{094A2160-2A97-4E77-91ED-276770B8C725}" destId="{52DD963A-FE0B-4F1F-A6A5-C6676DA413FD}" srcOrd="0" destOrd="0" presId="urn:microsoft.com/office/officeart/2008/layout/SquareAccentList"/>
    <dgm:cxn modelId="{927A69FA-8FAD-4D1D-B312-78C152AF9955}" type="presOf" srcId="{0D558F44-AEA6-42DB-9531-CF7630E1E957}" destId="{BECC3DBA-E243-488C-A623-C76F6E2B46C1}" srcOrd="0" destOrd="0" presId="urn:microsoft.com/office/officeart/2008/layout/SquareAccentList"/>
    <dgm:cxn modelId="{4A2DD097-2654-46F5-9C4C-6CD4C4BDDD26}" srcId="{49144FE6-A30C-4DEE-B30D-0C6F4B524B2B}" destId="{0D558F44-AEA6-42DB-9531-CF7630E1E957}" srcOrd="0" destOrd="0" parTransId="{2139B443-F65B-402B-B0A2-1A090003B176}" sibTransId="{A32EC132-F648-4870-AC23-12347E9AA8B7}"/>
    <dgm:cxn modelId="{CB21D884-1853-4905-9466-294A16EC3924}" srcId="{49144FE6-A30C-4DEE-B30D-0C6F4B524B2B}" destId="{3A59DF36-440C-4D98-A538-63952BD5AB6D}" srcOrd="1" destOrd="0" parTransId="{D583369A-C2F5-4D53-BBAB-DC9AC3CF84E0}" sibTransId="{26698DEC-59F6-4385-9C92-C46D78AD9190}"/>
    <dgm:cxn modelId="{C6FD574B-D925-4FD4-9C39-14E280975E88}" type="presOf" srcId="{777BF60B-0E37-41C4-B614-C29BE4A6A30E}" destId="{4C3170FD-5B7D-48BB-8D5D-7EDF71B67AB7}" srcOrd="0" destOrd="0" presId="urn:microsoft.com/office/officeart/2008/layout/SquareAccentList"/>
    <dgm:cxn modelId="{073C008B-DA86-4853-AFD1-AE1729062624}" srcId="{49144FE6-A30C-4DEE-B30D-0C6F4B524B2B}" destId="{357BD7FB-E623-43A9-96B2-0F24FC25FE32}" srcOrd="2" destOrd="0" parTransId="{EBC2089E-3B67-4743-910E-58CA4357A73E}" sibTransId="{50A5C008-F107-44F8-B4CC-124DC5F5AE76}"/>
    <dgm:cxn modelId="{10C89CB9-7D41-49E6-806B-561EC039CD61}" srcId="{3A59DF36-440C-4D98-A538-63952BD5AB6D}" destId="{094A2160-2A97-4E77-91ED-276770B8C725}" srcOrd="0" destOrd="0" parTransId="{B75D7F64-4D81-4AED-B936-FCB9CDDF60A5}" sibTransId="{21FF4414-E01B-41CC-B7BF-F4F40672CB6A}"/>
    <dgm:cxn modelId="{B63B639F-0243-48BC-8475-9E1107A32E56}" type="presOf" srcId="{49144FE6-A30C-4DEE-B30D-0C6F4B524B2B}" destId="{C4820210-A628-4F99-A34F-FCECD24BF6AF}" srcOrd="0" destOrd="0" presId="urn:microsoft.com/office/officeart/2008/layout/SquareAccentList"/>
    <dgm:cxn modelId="{F98147E7-5C99-4550-9D81-EB8F013501AC}" type="presOf" srcId="{5144383F-9600-41DE-ACBB-BA4DD3C3E67D}" destId="{03EE7D71-384E-4B0D-B0BB-65EB04ABBB1B}" srcOrd="0" destOrd="0" presId="urn:microsoft.com/office/officeart/2008/layout/SquareAccentList"/>
    <dgm:cxn modelId="{2AD12881-7BCD-4477-84B1-25166D914301}" type="presOf" srcId="{357BD7FB-E623-43A9-96B2-0F24FC25FE32}" destId="{24786BAB-4318-4AF1-B40A-EB771E1CA935}" srcOrd="0" destOrd="0" presId="urn:microsoft.com/office/officeart/2008/layout/SquareAccentList"/>
    <dgm:cxn modelId="{C5D113A8-7EF5-4F7D-B9F0-57C33ED63076}" type="presOf" srcId="{3A59DF36-440C-4D98-A538-63952BD5AB6D}" destId="{71A2ECA2-F240-4E33-A549-1782E30091AA}" srcOrd="0" destOrd="0" presId="urn:microsoft.com/office/officeart/2008/layout/SquareAccentList"/>
    <dgm:cxn modelId="{FA9EA547-6197-45C7-B44A-8BCD34165D95}" type="presParOf" srcId="{C4820210-A628-4F99-A34F-FCECD24BF6AF}" destId="{D8D01D9F-A268-4378-863F-87BA949892A3}" srcOrd="0" destOrd="0" presId="urn:microsoft.com/office/officeart/2008/layout/SquareAccentList"/>
    <dgm:cxn modelId="{2F98D884-114F-43E3-AD6B-87E5C8D9E097}" type="presParOf" srcId="{D8D01D9F-A268-4378-863F-87BA949892A3}" destId="{E4B86523-1901-4DFA-91CE-BE93F5E12FA8}" srcOrd="0" destOrd="0" presId="urn:microsoft.com/office/officeart/2008/layout/SquareAccentList"/>
    <dgm:cxn modelId="{40C697B0-E081-4E13-AD26-A8A4D18CE26F}" type="presParOf" srcId="{E4B86523-1901-4DFA-91CE-BE93F5E12FA8}" destId="{BBF8E57D-03DC-44C9-BF72-F4E48E1049AB}" srcOrd="0" destOrd="0" presId="urn:microsoft.com/office/officeart/2008/layout/SquareAccentList"/>
    <dgm:cxn modelId="{F4A951F0-1FC8-4AC4-8AA8-318ED631CA76}" type="presParOf" srcId="{E4B86523-1901-4DFA-91CE-BE93F5E12FA8}" destId="{61D2A0AB-6452-4412-A4A9-41FF835298AB}" srcOrd="1" destOrd="0" presId="urn:microsoft.com/office/officeart/2008/layout/SquareAccentList"/>
    <dgm:cxn modelId="{F16FA979-691A-40AC-8FFD-85765DAFBF34}" type="presParOf" srcId="{E4B86523-1901-4DFA-91CE-BE93F5E12FA8}" destId="{BECC3DBA-E243-488C-A623-C76F6E2B46C1}" srcOrd="2" destOrd="0" presId="urn:microsoft.com/office/officeart/2008/layout/SquareAccentList"/>
    <dgm:cxn modelId="{3FAA42CC-6AB0-46DC-8AA3-49686D38E4BC}" type="presParOf" srcId="{D8D01D9F-A268-4378-863F-87BA949892A3}" destId="{B4CF4C98-BE1B-416C-AFC8-4791B80A7BCA}" srcOrd="1" destOrd="0" presId="urn:microsoft.com/office/officeart/2008/layout/SquareAccentList"/>
    <dgm:cxn modelId="{04C27990-FA5F-49A1-AE22-F4761E3C05C2}" type="presParOf" srcId="{B4CF4C98-BE1B-416C-AFC8-4791B80A7BCA}" destId="{BE1D1E69-8C37-409C-8CFD-568B21722AD1}" srcOrd="0" destOrd="0" presId="urn:microsoft.com/office/officeart/2008/layout/SquareAccentList"/>
    <dgm:cxn modelId="{C94DFF20-593D-43D2-B6AF-894C7231E128}" type="presParOf" srcId="{BE1D1E69-8C37-409C-8CFD-568B21722AD1}" destId="{DE6DD8E0-331D-45AD-9EAC-ED931C35B27D}" srcOrd="0" destOrd="0" presId="urn:microsoft.com/office/officeart/2008/layout/SquareAccentList"/>
    <dgm:cxn modelId="{381CB7D5-9634-49C2-9CEA-C89A20A4C312}" type="presParOf" srcId="{BE1D1E69-8C37-409C-8CFD-568B21722AD1}" destId="{03EE7D71-384E-4B0D-B0BB-65EB04ABBB1B}" srcOrd="1" destOrd="0" presId="urn:microsoft.com/office/officeart/2008/layout/SquareAccentList"/>
    <dgm:cxn modelId="{13FD21BE-0075-4F38-A4D2-73ECFF1CB810}" type="presParOf" srcId="{C4820210-A628-4F99-A34F-FCECD24BF6AF}" destId="{4F1D8C0A-80A4-449B-BBF8-5487A6F7A640}" srcOrd="1" destOrd="0" presId="urn:microsoft.com/office/officeart/2008/layout/SquareAccentList"/>
    <dgm:cxn modelId="{46392CCF-EF4B-44BE-ADF2-D9F129F182AD}" type="presParOf" srcId="{4F1D8C0A-80A4-449B-BBF8-5487A6F7A640}" destId="{AC4756DF-A1E3-42E5-8B04-0B0CF31C51DE}" srcOrd="0" destOrd="0" presId="urn:microsoft.com/office/officeart/2008/layout/SquareAccentList"/>
    <dgm:cxn modelId="{DE70B0B4-26C0-463F-9AA5-016085302341}" type="presParOf" srcId="{AC4756DF-A1E3-42E5-8B04-0B0CF31C51DE}" destId="{C5585F37-A516-4E9D-877E-2EBE956A88EC}" srcOrd="0" destOrd="0" presId="urn:microsoft.com/office/officeart/2008/layout/SquareAccentList"/>
    <dgm:cxn modelId="{B08488A6-588A-4D06-A82E-6DB966A53F49}" type="presParOf" srcId="{AC4756DF-A1E3-42E5-8B04-0B0CF31C51DE}" destId="{3D7A2479-A9AB-4C55-9823-F2FFB7C546E1}" srcOrd="1" destOrd="0" presId="urn:microsoft.com/office/officeart/2008/layout/SquareAccentList"/>
    <dgm:cxn modelId="{90DFBDF1-51A4-4920-B42E-F062DB8621D6}" type="presParOf" srcId="{AC4756DF-A1E3-42E5-8B04-0B0CF31C51DE}" destId="{71A2ECA2-F240-4E33-A549-1782E30091AA}" srcOrd="2" destOrd="0" presId="urn:microsoft.com/office/officeart/2008/layout/SquareAccentList"/>
    <dgm:cxn modelId="{1833BEBF-83A3-4CC6-A5F9-A7559C461F1F}" type="presParOf" srcId="{4F1D8C0A-80A4-449B-BBF8-5487A6F7A640}" destId="{4C4E5260-268B-487C-91F6-7B1D2E9B0D53}" srcOrd="1" destOrd="0" presId="urn:microsoft.com/office/officeart/2008/layout/SquareAccentList"/>
    <dgm:cxn modelId="{FF21BD47-07A2-4491-84D9-21912A49817A}" type="presParOf" srcId="{4C4E5260-268B-487C-91F6-7B1D2E9B0D53}" destId="{41A15D32-7B1B-4AFF-877C-7052C70089BE}" srcOrd="0" destOrd="0" presId="urn:microsoft.com/office/officeart/2008/layout/SquareAccentList"/>
    <dgm:cxn modelId="{1F32A7BA-4937-4DB6-A0B8-8AAF63CD5A3B}" type="presParOf" srcId="{41A15D32-7B1B-4AFF-877C-7052C70089BE}" destId="{B69D2AFD-A5D7-4C39-A491-2A8756B5BF55}" srcOrd="0" destOrd="0" presId="urn:microsoft.com/office/officeart/2008/layout/SquareAccentList"/>
    <dgm:cxn modelId="{EEC40846-C06D-455E-BD04-1ED54553B38D}" type="presParOf" srcId="{41A15D32-7B1B-4AFF-877C-7052C70089BE}" destId="{52DD963A-FE0B-4F1F-A6A5-C6676DA413FD}" srcOrd="1" destOrd="0" presId="urn:microsoft.com/office/officeart/2008/layout/SquareAccentList"/>
    <dgm:cxn modelId="{84669424-48F1-4D63-9CD3-D06C4E5C97EB}" type="presParOf" srcId="{C4820210-A628-4F99-A34F-FCECD24BF6AF}" destId="{AB9576DF-7271-4806-A1C0-71D5716C342C}" srcOrd="2" destOrd="0" presId="urn:microsoft.com/office/officeart/2008/layout/SquareAccentList"/>
    <dgm:cxn modelId="{340A562C-0DB9-4B05-89CA-5BED404C451E}" type="presParOf" srcId="{AB9576DF-7271-4806-A1C0-71D5716C342C}" destId="{210F76DB-FEDD-405C-810C-634C99EB39FD}" srcOrd="0" destOrd="0" presId="urn:microsoft.com/office/officeart/2008/layout/SquareAccentList"/>
    <dgm:cxn modelId="{4B24E1C4-A16C-4F9F-AE42-A5CD1A49B246}" type="presParOf" srcId="{210F76DB-FEDD-405C-810C-634C99EB39FD}" destId="{3181F68C-EDC2-45E1-BC40-E418F555B5FB}" srcOrd="0" destOrd="0" presId="urn:microsoft.com/office/officeart/2008/layout/SquareAccentList"/>
    <dgm:cxn modelId="{98FA89D3-9611-4057-A568-FBF70726B717}" type="presParOf" srcId="{210F76DB-FEDD-405C-810C-634C99EB39FD}" destId="{FFA60734-79A2-4FF9-9A0C-10640AD18F1A}" srcOrd="1" destOrd="0" presId="urn:microsoft.com/office/officeart/2008/layout/SquareAccentList"/>
    <dgm:cxn modelId="{3B6138E3-6E09-4AB2-8C0B-849C81CE4040}" type="presParOf" srcId="{210F76DB-FEDD-405C-810C-634C99EB39FD}" destId="{24786BAB-4318-4AF1-B40A-EB771E1CA935}" srcOrd="2" destOrd="0" presId="urn:microsoft.com/office/officeart/2008/layout/SquareAccentList"/>
    <dgm:cxn modelId="{D29F97B5-8E94-44BA-AE07-D14F56922DAB}" type="presParOf" srcId="{AB9576DF-7271-4806-A1C0-71D5716C342C}" destId="{704C70A1-753B-451E-82CE-4C5BB41F1935}" srcOrd="1" destOrd="0" presId="urn:microsoft.com/office/officeart/2008/layout/SquareAccentList"/>
    <dgm:cxn modelId="{7A1B9756-CA56-448D-8400-14D8F8E061BD}" type="presParOf" srcId="{704C70A1-753B-451E-82CE-4C5BB41F1935}" destId="{20272D87-20F8-4148-868B-6E565C3F9C3D}" srcOrd="0" destOrd="0" presId="urn:microsoft.com/office/officeart/2008/layout/SquareAccentList"/>
    <dgm:cxn modelId="{407D85ED-8421-482A-A24C-46623CB6C4C9}" type="presParOf" srcId="{20272D87-20F8-4148-868B-6E565C3F9C3D}" destId="{176E31B2-15B7-4C36-B283-4C211B31CD2A}" srcOrd="0" destOrd="0" presId="urn:microsoft.com/office/officeart/2008/layout/SquareAccentList"/>
    <dgm:cxn modelId="{7AAD6EF6-D1B3-4F9A-91C5-4846A47E2022}"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Informante</a:t>
          </a:r>
        </a:p>
      </dsp:txBody>
      <dsp:txXfrm>
        <a:off x="4935" y="0"/>
        <a:ext cx="3636402" cy="768530"/>
      </dsp:txXfrm>
    </dsp:sp>
    <dsp:sp modelId="{DE6DD8E0-331D-45AD-9EAC-ED931C35B27D}">
      <dsp:nvSpPr>
        <dsp:cNvPr id="0" name=""/>
        <dsp:cNvSpPr/>
      </dsp:nvSpPr>
      <dsp:spPr>
        <a:xfrm>
          <a:off x="4935" y="3086986"/>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33742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23 no se registró ningún inconveniente nuevo.</a:t>
          </a:r>
        </a:p>
      </dsp:txBody>
      <dsp:txXfrm>
        <a:off x="259483" y="1557269"/>
        <a:ext cx="3381854" cy="3374272"/>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23 se registró un nuevo inconveniente, el aplicativo no deja enviar las encuestas que en el capítulo 4 tienen cifras muy altas como CNT y Petroecuador, el problema registrado ya fue solucionado por </a:t>
          </a:r>
          <a:r>
            <a:rPr lang="es-EC" sz="1400" kern="1200" dirty="0" err="1">
              <a:solidFill>
                <a:srgbClr val="595959"/>
              </a:solidFill>
            </a:rPr>
            <a:t>TICs</a:t>
          </a:r>
          <a:r>
            <a:rPr lang="es-EC" sz="1400" kern="1200" dirty="0">
              <a:solidFill>
                <a:srgbClr val="595959"/>
              </a:solidFill>
            </a:rPr>
            <a:t>.</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23 no se registró ningún inconveniente nuevo. </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21/12/2020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21/12/2020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73890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21/12/2020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C95DAD3-B0CA-4ACC-9E71-282C4408C383}"/>
              </a:ext>
            </a:extLst>
          </p:cNvPr>
          <p:cNvSpPr>
            <a:spLocks noGrp="1"/>
          </p:cNvSpPr>
          <p:nvPr>
            <p:ph type="dt" sz="half" idx="10"/>
          </p:nvPr>
        </p:nvSpPr>
        <p:spPr/>
        <p:txBody>
          <a:bodyPr/>
          <a:lstStyle/>
          <a:p>
            <a:fld id="{A0DAD6CA-4988-4C96-9BA5-AEC0774A62A9}" type="datetimeFigureOut">
              <a:rPr lang="es-EC" smtClean="0"/>
              <a:t>21/12/2020</a:t>
            </a:fld>
            <a:endParaRPr lang="es-EC" dirty="0"/>
          </a:p>
        </p:txBody>
      </p:sp>
      <p:sp>
        <p:nvSpPr>
          <p:cNvPr id="5" name="Marcador de pie de página 4">
            <a:extLst>
              <a:ext uri="{FF2B5EF4-FFF2-40B4-BE49-F238E27FC236}">
                <a16:creationId xmlns:a16="http://schemas.microsoft.com/office/drawing/2014/main"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21/12/2020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F:\resp%201\resp\Documents\SEMANA%2013%20%20FORMATO_REPORTE%20DE%20COBERTURA.xlsx!IC%20ZONALES!%5bSEMANA%2013%20%20FORMATO_REPORTE%20DE%20COBERTURA.xlsx%5dIC%20ZONALES%2015%20Gr&#225;fico-3" TargetMode="External"/><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file:///F:\resp%201\resp\Documents\SEMANA%2013%20%20FORMATO_REPORTE%20DE%20COBERTURA.xlsx!IC%20ZONALES!%5bSEMANA%2013%20%20FORMATO_REPORTE%20DE%20COBERTURA.xlsx%5dIC%20ZONALES%2015%20Gr&#225;fico-4" TargetMode="External"/><Relationship Id="rId4" Type="http://schemas.openxmlformats.org/officeDocument/2006/relationships/oleObject" Target="file:///F:\resp%201\resp\Downloads\Semana%2013%20Ppt_indicadores_2019_0409.xlsx!General!F3C1:F7C7" TargetMode="Externa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F:\resp%201\resp\Documents\SEMANA%2013%20%20FORMATO_REPORTE%20DE%20COBERTURA.xlsx!IC%20ZONALES!%5bSEMANA%2013%20%20FORMATO_REPORTE%20DE%20COBERTURA.xlsx%5dIC%20ZONALES%2015%20Gr&#225;fico-6" TargetMode="External"/><Relationship Id="rId5" Type="http://schemas.openxmlformats.org/officeDocument/2006/relationships/image" Target="../media/image14.emf"/><Relationship Id="rId4" Type="http://schemas.openxmlformats.org/officeDocument/2006/relationships/oleObject" Target="file:///F:\resp%201\resp\Downloads\Semana%2013%20Ppt_indicadores_2019_0409.xlsx!General!F19C1:F21C7"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F:\resp%201\resp\Documents\SEMANA%2013%20%20FORMATO_REPORTE%20DE%20COBERTURA.xlsx!IC%20ZONALES!%5bSEMANA%2013%20%20FORMATO_REPORTE%20DE%20COBERTURA.xlsx%5dIC%20ZONALES%2015%20Gr&#225;fico" TargetMode="External"/><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file:///F:\resp%201\resp\Documents\SEMANA%2013%20%20FORMATO_REPORTE%20DE%20COBERTURA.xlsx!IC%20ZONALES!%5bSEMANA%2013%20%20FORMATO_REPORTE%20DE%20COBERTURA.xlsx%5dIC%20ZONALES%2015%20Gr&#225;fico-2" TargetMode="External"/><Relationship Id="rId4" Type="http://schemas.openxmlformats.org/officeDocument/2006/relationships/oleObject" Target="file:///F:\resp%201\resp\Downloads\Semana%2013%20Ppt_indicadores_2019_0409.xlsx!General!F12C1:F16C7" TargetMode="External"/><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F:\resp%201\resp\Documents\SEMANA%2013%20%20FORMATO_REPORTE%20DE%20COBERTURA.xlsx!Comp_sem!%5bSEMANA%2013%20%20FORMATO_REPORTE%20DE%20COBERTURA.xlsx%5dComp_sem%2021%20Gr&#225;fico" TargetMode="External"/><Relationship Id="rId5" Type="http://schemas.openxmlformats.org/officeDocument/2006/relationships/image" Target="../media/image20.emf"/><Relationship Id="rId4" Type="http://schemas.openxmlformats.org/officeDocument/2006/relationships/oleObject" Target="file:///F:\resp%201\resp\Downloads\Semana%2013%20Ppt_indicadores_2019_040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F:\resp%201\resp\Documents\SEMANA%2013%20%20FORMATO_REPORTE%20DE%20COBERTURA.xlsx!Comp_sem!%5bSEMANA%2013%20%20FORMATO_REPORTE%20DE%20COBERTURA.xlsx%5dComp_sem%2017%20Gr&#225;fico" TargetMode="External"/><Relationship Id="rId5" Type="http://schemas.openxmlformats.org/officeDocument/2006/relationships/image" Target="../media/image22.emf"/><Relationship Id="rId4" Type="http://schemas.openxmlformats.org/officeDocument/2006/relationships/oleObject" Target="file:///F:\resp%201\resp\Downloads\Semana%2013%20Ppt_indicadores_2019_0409.xlsx!Zonal!F10C1:F15C8"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F:\resp%201\resp\Documents\SEMANA%2013%20%20FORMATO_REPORTE%20DE%20COBERTURA.xlsx!Comp_sem!%5bSEMANA%2013%20%20FORMATO_REPORTE%20DE%20COBERTURA.xlsx%5dComp_sem%2020%20Gr&#225;fico" TargetMode="External"/><Relationship Id="rId5" Type="http://schemas.openxmlformats.org/officeDocument/2006/relationships/image" Target="../media/image24.emf"/><Relationship Id="rId4" Type="http://schemas.openxmlformats.org/officeDocument/2006/relationships/oleObject" Target="file:///F:\resp%201\resp\Downloads\Semana%2013%20Ppt_indicadores_2019_0409.xlsx!Zonal!F17C1:F22C8"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F:\resp%201\resp\Downloads\Semana%2013%20Ppt_indicadores_2019_0409.xlsx!Zonal!F24C1:F29C8" TargetMode="External"/><Relationship Id="rId5" Type="http://schemas.openxmlformats.org/officeDocument/2006/relationships/image" Target="../media/image26.emf"/><Relationship Id="rId4" Type="http://schemas.openxmlformats.org/officeDocument/2006/relationships/oleObject" Target="file:///F:\resp%201\resp\Documents\SEMANA%2013%20%20FORMATO_REPORTE%20DE%20COBERTURA.xlsx!Comp_sem!%5bSEMANA%2013%20%20FORMATO_REPORTE%20DE%20COBERTURA.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e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F:\resp%201\resp\Documents\SEMANA%2013%20%20FORMATO_REPORTE%20DE%20COBERTURA.xlsx!Comp_sem!%5bSEMANA%2013%20%20FORMATO_REPORTE%20DE%20COBERTURA.xlsx%5dComp_sem%2018%20Gr&#225;fico" TargetMode="External"/><Relationship Id="rId5" Type="http://schemas.openxmlformats.org/officeDocument/2006/relationships/image" Target="../media/image28.emf"/><Relationship Id="rId4" Type="http://schemas.openxmlformats.org/officeDocument/2006/relationships/oleObject" Target="file:///F:\resp%201\resp\Downloads\Semana%2013%20Ppt_indicadores_2019_0409.xlsx!Zonal!F33C1:F38C8"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1.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F:\resp%201\resp\Downloads\Semana%2013%20Ppt_indicadores_2019_0409.xlsx!Zonal!F40C1:F45C8" TargetMode="External"/><Relationship Id="rId5" Type="http://schemas.openxmlformats.org/officeDocument/2006/relationships/image" Target="../media/image30.emf"/><Relationship Id="rId4" Type="http://schemas.openxmlformats.org/officeDocument/2006/relationships/oleObject" Target="file:///F:\resp%201\resp\Documents\SEMANA%2013%20%20FORMATO_REPORTE%20DE%20COBERTURA.xlsx!Comp_sem!%5bSEMANA%2013%20%20FORMATO_REPORTE%20DE%20COBERTURA.xlsx%5dComp_sem%2019%20Gr&#225;fic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3.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F:\resp%201\resp\Documents\SEMANA%2013%20%20FORMATO_REPORTE%20DE%20COBERTURA.xlsx!Comp_sem!%5bSEMANA%2013%20%20FORMATO_REPORTE%20DE%20COBERTURA.xlsx%5dComp_sem%2033%20Gr&#225;fico" TargetMode="External"/><Relationship Id="rId5" Type="http://schemas.openxmlformats.org/officeDocument/2006/relationships/image" Target="../media/image32.emf"/><Relationship Id="rId4" Type="http://schemas.openxmlformats.org/officeDocument/2006/relationships/oleObject" Target="file:///F:\resp%201\resp\Downloads\Semana%2013%20Ppt_indicadores_2019_040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F:\resp%201\resp\Documents\SEMANA%2013%20%20FORMATO_REPORTE%20DE%20COBERTURA.xlsx!DILIGENCIADA!%5bSEMANA%2013%20%20FORMATO_REPORTE%20DE%20COBERTURA.xlsx%5dDILIGENCIADA%20Gr&#225;fico%201" TargetMode="External"/><Relationship Id="rId5" Type="http://schemas.openxmlformats.org/officeDocument/2006/relationships/image" Target="../media/image34.emf"/><Relationship Id="rId4" Type="http://schemas.openxmlformats.org/officeDocument/2006/relationships/oleObject" Target="file:///F:\resp%201\resp\Documents\SEMANA%2013%20%20FORMATO_REPORTE%20DE%20COBERTURA.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file:///F:\resp%201\resp\Documents\SEMANA%2013%20%20FORMATO_REPORTE%20DE%20COBERTURA.xlsx!GR&#193;FICOS%20CAMPO%20EFE_2019!%5bSEMANA%2013%20%20FORMATO_REPORTE%20DE%20COBERTURA.xlsx%5dGR&#193;FICOS%20CAMPO%20EFE_2019%2019%20Gr&#225;fico" TargetMode="External"/><Relationship Id="rId5" Type="http://schemas.openxmlformats.org/officeDocument/2006/relationships/image" Target="../media/image36.emf"/><Relationship Id="rId4" Type="http://schemas.openxmlformats.org/officeDocument/2006/relationships/oleObject" Target="file:///F:\resp%201\resp\Documents\SEMANA%2013%20%20FORMATO_REPORTE%20DE%20COBERTURA.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am_crt_hist!%5bSEMANA%2013%20%20FORMATO_REPORTE%20DE%20COBERTURA.xlsx%5dCam_crt_hist%204%20Gr&#225;fico" TargetMode="Externa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9.emf"/><Relationship Id="rId5" Type="http://schemas.openxmlformats.org/officeDocument/2006/relationships/oleObject" Target="file:///F:\resp%201\resp\Documents\INEC%20TRABAJO\SEMANA%20editable\SEMANA%2013%20%20FORMATO_REPORTE%20DE%20COBERTURA.xlsx!Cam_crt_hist!%5bSEMANA%2013%20%20FORMATO_REPORTE%20DE%20COBERTURA.xlsx%5dCam_crt_hist%20Gr&#225;fico%203" TargetMode="Externa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1.e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file:///F:\resp%201\resp\Documents\SEMANA%2013%20%20FORMATO_REPORTE%20DE%20COBERTURA.xlsx!GR&#193;FICOS%20CR&#205;T-COD%20EFE_2019!%5bSEMANA%2013%20%20FORMATO_REPORTE%20DE%20COBERTURA.xlsx%5dGR&#193;FICOS%20CR&#205;T-COD%20EFE_2019%2018%20Gr&#225;fico" TargetMode="External"/><Relationship Id="rId5" Type="http://schemas.openxmlformats.org/officeDocument/2006/relationships/image" Target="../media/image40.emf"/><Relationship Id="rId4" Type="http://schemas.openxmlformats.org/officeDocument/2006/relationships/oleObject" Target="file:///F:\resp%201\resp\Documents\SEMANA%2013%20%20FORMATO_REPORTE%20DE%20COBERTURA.xlsx!COBERTURA_PPT_V2!F20C2:F27C11" TargetMode="External"/></Relationships>
</file>

<file path=ppt/slides/_rels/slide26.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riti_crt_hist!%5bSEMANA%2013%20%20FORMATO_REPORTE%20DE%20COBERTURA.xlsx%5dCriti_crt_hist%201%20Gr&#225;fico" TargetMode="External"/><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image" Target="../media/image43.emf"/><Relationship Id="rId5" Type="http://schemas.openxmlformats.org/officeDocument/2006/relationships/oleObject" Target="file:///F:\resp%201\resp\Documents\INEC%20TRABAJO\SEMANA%20editable\SEMANA%2013%20%20FORMATO_REPORTE%20DE%20COBERTURA.xlsx!Criti_crt_hist!%5bSEMANA%2013%20%20FORMATO_REPORTE%20DE%20COBERTURA.xlsx%5dCriti_crt_hist%20Gr&#225;fico%205" TargetMode="External"/><Relationship Id="rId4" Type="http://schemas.openxmlformats.org/officeDocument/2006/relationships/image" Target="../media/image42.emf"/></Relationships>
</file>

<file path=ppt/slides/_rels/slide27.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20FORMATO_REPORTE%20DE%20COBERTURA.xlsx!D&#205;AS!%5bSEMANA%2013%20%20FORMATO_REPORTE%20DE%20COBERTURA.xlsx%5dD&#205;AS%2020%20Gr&#225;fico" TargetMode="External"/><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4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1C2:F11C3" TargetMode="External"/><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45.emf"/></Relationships>
</file>

<file path=ppt/slides/_rels/slide33.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12C2:F27C3" TargetMode="External"/><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46.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3" Type="http://schemas.openxmlformats.org/officeDocument/2006/relationships/oleObject" Target="file:///F:\resp%201\resp\Documents\INEC%20TRABAJO\SEMANA%2013\Semana%2013%20Ppt_indicadores_2019_0409.xlsx!admi!F1C1:F6C6" TargetMode="External"/><Relationship Id="rId2" Type="http://schemas.openxmlformats.org/officeDocument/2006/relationships/slideLayout" Target="../slideLayouts/slideLayout3.xml"/><Relationship Id="rId1" Type="http://schemas.openxmlformats.org/officeDocument/2006/relationships/vmlDrawing" Target="../drawings/vmlDrawing22.vml"/><Relationship Id="rId4" Type="http://schemas.openxmlformats.org/officeDocument/2006/relationships/image" Target="../media/image5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file:///F:\resp%201\resp\Downloads\Semana%2013%20Ppt_indicadores_2019_0409.xlsx!Indicadores_2!F1C1:F18C8"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file:///F:\resp%201\resp\Documents\INEC%20TRABAJO\SEMANA%2013\Semana%2013%20Ppt_indicadores_2019_0409.xlsx!indicadores_1!F1C1:F26C8" TargetMode="Externa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r>
              <a:rPr lang="es-ES_tradnl" dirty="0"/>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a:t>
            </a:r>
            <a:r>
              <a:rPr lang="es-ES_tradnl" sz="1600" dirty="0" smtClean="0"/>
              <a:t>dic</a:t>
            </a:r>
            <a:r>
              <a:rPr lang="es-ES_tradnl" sz="1600" dirty="0" smtClean="0"/>
              <a:t>iembre- </a:t>
            </a:r>
            <a:r>
              <a:rPr lang="es-ES_tradnl" sz="1600" dirty="0"/>
              <a:t>2020</a:t>
            </a: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18 </a:t>
            </a:r>
            <a:r>
              <a:rPr lang="es-ES_tradnl" b="1" dirty="0" smtClean="0"/>
              <a:t>de diciembre - Operativo </a:t>
            </a:r>
            <a:r>
              <a:rPr lang="es-ES_tradnl" b="1" dirty="0"/>
              <a:t>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1965492397"/>
              </p:ext>
            </p:extLst>
          </p:nvPr>
        </p:nvGraphicFramePr>
        <p:xfrm>
          <a:off x="687411" y="1496563"/>
          <a:ext cx="10677525" cy="1409700"/>
        </p:xfrm>
        <a:graphic>
          <a:graphicData uri="http://schemas.openxmlformats.org/presentationml/2006/ole">
            <mc:AlternateContent xmlns:mc="http://schemas.openxmlformats.org/markup-compatibility/2006">
              <mc:Choice xmlns:v="urn:schemas-microsoft-com:vml" Requires="v">
                <p:oleObj spid="_x0000_s168482" name="Hoja de cálculo" r:id="rId4" imgW="10677698" imgH="1409662" progId="Excel.Sheet.12">
                  <p:link updateAutomatic="1"/>
                </p:oleObj>
              </mc:Choice>
              <mc:Fallback>
                <p:oleObj name="Hoja de cálculo" r:id="rId4" imgW="10677698" imgH="1409662" progId="Excel.Sheet.12">
                  <p:link updateAutomatic="1"/>
                  <p:pic>
                    <p:nvPicPr>
                      <p:cNvPr id="0" name=""/>
                      <p:cNvPicPr/>
                      <p:nvPr/>
                    </p:nvPicPr>
                    <p:blipFill>
                      <a:blip r:embed="rId5"/>
                      <a:stretch>
                        <a:fillRect/>
                      </a:stretch>
                    </p:blipFill>
                    <p:spPr>
                      <a:xfrm>
                        <a:off x="687411" y="1496563"/>
                        <a:ext cx="10677525" cy="14097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390738679"/>
              </p:ext>
            </p:extLst>
          </p:nvPr>
        </p:nvGraphicFramePr>
        <p:xfrm>
          <a:off x="455670" y="3606563"/>
          <a:ext cx="3381375" cy="2152650"/>
        </p:xfrm>
        <a:graphic>
          <a:graphicData uri="http://schemas.openxmlformats.org/presentationml/2006/ole">
            <mc:AlternateContent xmlns:mc="http://schemas.openxmlformats.org/markup-compatibility/2006">
              <mc:Choice xmlns:v="urn:schemas-microsoft-com:vml" Requires="v">
                <p:oleObj spid="_x0000_s168483" name="Hoja de cálculo" r:id="rId6" imgW="3381548" imgH="2152726" progId="Excel.Sheet.12">
                  <p:link updateAutomatic="1"/>
                </p:oleObj>
              </mc:Choice>
              <mc:Fallback>
                <p:oleObj name="Hoja de cálculo" r:id="rId6" imgW="3381548" imgH="2152726" progId="Excel.Sheet.12">
                  <p:link updateAutomatic="1"/>
                  <p:pic>
                    <p:nvPicPr>
                      <p:cNvPr id="0" name=""/>
                      <p:cNvPicPr/>
                      <p:nvPr/>
                    </p:nvPicPr>
                    <p:blipFill>
                      <a:blip r:embed="rId7"/>
                      <a:stretch>
                        <a:fillRect/>
                      </a:stretch>
                    </p:blipFill>
                    <p:spPr>
                      <a:xfrm>
                        <a:off x="455670" y="3606563"/>
                        <a:ext cx="3381375" cy="2152650"/>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414410975"/>
              </p:ext>
            </p:extLst>
          </p:nvPr>
        </p:nvGraphicFramePr>
        <p:xfrm>
          <a:off x="4335463" y="3633788"/>
          <a:ext cx="3343275" cy="2152650"/>
        </p:xfrm>
        <a:graphic>
          <a:graphicData uri="http://schemas.openxmlformats.org/presentationml/2006/ole">
            <mc:AlternateContent xmlns:mc="http://schemas.openxmlformats.org/markup-compatibility/2006">
              <mc:Choice xmlns:v="urn:schemas-microsoft-com:vml" Requires="v">
                <p:oleObj spid="_x0000_s168484" name="Hoja de cálculo" r:id="rId8" imgW="3343448" imgH="2152726" progId="Excel.Sheet.12">
                  <p:link updateAutomatic="1"/>
                </p:oleObj>
              </mc:Choice>
              <mc:Fallback>
                <p:oleObj name="Hoja de cálculo" r:id="rId8" imgW="3343448" imgH="2152726" progId="Excel.Sheet.12">
                  <p:link updateAutomatic="1"/>
                  <p:pic>
                    <p:nvPicPr>
                      <p:cNvPr id="0" name=""/>
                      <p:cNvPicPr/>
                      <p:nvPr/>
                    </p:nvPicPr>
                    <p:blipFill>
                      <a:blip r:embed="rId9"/>
                      <a:stretch>
                        <a:fillRect/>
                      </a:stretch>
                    </p:blipFill>
                    <p:spPr>
                      <a:xfrm>
                        <a:off x="4335463" y="3633788"/>
                        <a:ext cx="3343275" cy="2152650"/>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285525850"/>
              </p:ext>
            </p:extLst>
          </p:nvPr>
        </p:nvGraphicFramePr>
        <p:xfrm>
          <a:off x="8180388" y="3657600"/>
          <a:ext cx="3400425" cy="2133600"/>
        </p:xfrm>
        <a:graphic>
          <a:graphicData uri="http://schemas.openxmlformats.org/presentationml/2006/ole">
            <mc:AlternateContent xmlns:mc="http://schemas.openxmlformats.org/markup-compatibility/2006">
              <mc:Choice xmlns:v="urn:schemas-microsoft-com:vml" Requires="v">
                <p:oleObj spid="_x0000_s168485" name="Hoja de cálculo" r:id="rId10" imgW="3400598" imgH="2133524" progId="Excel.Sheet.12">
                  <p:link updateAutomatic="1"/>
                </p:oleObj>
              </mc:Choice>
              <mc:Fallback>
                <p:oleObj name="Hoja de cálculo" r:id="rId10" imgW="3400598" imgH="2133524" progId="Excel.Sheet.12">
                  <p:link updateAutomatic="1"/>
                  <p:pic>
                    <p:nvPicPr>
                      <p:cNvPr id="0" name=""/>
                      <p:cNvPicPr/>
                      <p:nvPr/>
                    </p:nvPicPr>
                    <p:blipFill>
                      <a:blip r:embed="rId11"/>
                      <a:stretch>
                        <a:fillRect/>
                      </a:stretch>
                    </p:blipFill>
                    <p:spPr>
                      <a:xfrm>
                        <a:off x="8180388" y="3657600"/>
                        <a:ext cx="3400425" cy="2133600"/>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smtClean="0"/>
              <a:t>Corte </a:t>
            </a:r>
            <a:r>
              <a:rPr lang="es-ES_tradnl" b="1" dirty="0" smtClean="0"/>
              <a:t>18 </a:t>
            </a:r>
            <a:r>
              <a:rPr lang="es-ES_tradnl" b="1" dirty="0"/>
              <a:t>de diciembre - 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2652253199"/>
              </p:ext>
            </p:extLst>
          </p:nvPr>
        </p:nvGraphicFramePr>
        <p:xfrm>
          <a:off x="757238" y="1734953"/>
          <a:ext cx="10677525" cy="876300"/>
        </p:xfrm>
        <a:graphic>
          <a:graphicData uri="http://schemas.openxmlformats.org/presentationml/2006/ole">
            <mc:AlternateContent xmlns:mc="http://schemas.openxmlformats.org/markup-compatibility/2006">
              <mc:Choice xmlns:v="urn:schemas-microsoft-com:vml" Requires="v">
                <p:oleObj spid="_x0000_s131883" name="Hoja de cálculo" r:id="rId4" imgW="10677698" imgH="876452" progId="Excel.Sheet.12">
                  <p:link updateAutomatic="1"/>
                </p:oleObj>
              </mc:Choice>
              <mc:Fallback>
                <p:oleObj name="Hoja de cálculo" r:id="rId4" imgW="10677698" imgH="876452" progId="Excel.Sheet.12">
                  <p:link updateAutomatic="1"/>
                  <p:pic>
                    <p:nvPicPr>
                      <p:cNvPr id="0" name=""/>
                      <p:cNvPicPr/>
                      <p:nvPr/>
                    </p:nvPicPr>
                    <p:blipFill>
                      <a:blip r:embed="rId5"/>
                      <a:stretch>
                        <a:fillRect/>
                      </a:stretch>
                    </p:blipFill>
                    <p:spPr>
                      <a:xfrm>
                        <a:off x="757238" y="1734953"/>
                        <a:ext cx="10677525" cy="8763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463270213"/>
              </p:ext>
            </p:extLst>
          </p:nvPr>
        </p:nvGraphicFramePr>
        <p:xfrm>
          <a:off x="4322763" y="3641201"/>
          <a:ext cx="3609975" cy="2386013"/>
        </p:xfrm>
        <a:graphic>
          <a:graphicData uri="http://schemas.openxmlformats.org/presentationml/2006/ole">
            <mc:AlternateContent xmlns:mc="http://schemas.openxmlformats.org/markup-compatibility/2006">
              <mc:Choice xmlns:v="urn:schemas-microsoft-com:vml" Requires="v">
                <p:oleObj spid="_x0000_s131884" name="Hoja de cálculo" r:id="rId6" imgW="3314700" imgH="2190788" progId="Excel.Sheet.12">
                  <p:link updateAutomatic="1"/>
                </p:oleObj>
              </mc:Choice>
              <mc:Fallback>
                <p:oleObj name="Hoja de cálculo" r:id="rId6" imgW="3314700" imgH="2190788" progId="Excel.Sheet.12">
                  <p:link updateAutomatic="1"/>
                  <p:pic>
                    <p:nvPicPr>
                      <p:cNvPr id="0" name=""/>
                      <p:cNvPicPr/>
                      <p:nvPr/>
                    </p:nvPicPr>
                    <p:blipFill>
                      <a:blip r:embed="rId7"/>
                      <a:stretch>
                        <a:fillRect/>
                      </a:stretch>
                    </p:blipFill>
                    <p:spPr>
                      <a:xfrm>
                        <a:off x="4322763" y="3641201"/>
                        <a:ext cx="3609975" cy="2386013"/>
                      </a:xfrm>
                      <a:prstGeom prst="rect">
                        <a:avLst/>
                      </a:prstGeom>
                    </p:spPr>
                  </p:pic>
                </p:oleObj>
              </mc:Fallback>
            </mc:AlternateContent>
          </a:graphicData>
        </a:graphic>
      </p:graphicFrame>
      <p:sp>
        <p:nvSpPr>
          <p:cNvPr id="5" name="Rectángulo 4"/>
          <p:cNvSpPr/>
          <p:nvPr/>
        </p:nvSpPr>
        <p:spPr>
          <a:xfrm>
            <a:off x="4630644" y="3084735"/>
            <a:ext cx="3199562" cy="430887"/>
          </a:xfrm>
          <a:prstGeom prst="rect">
            <a:avLst/>
          </a:prstGeom>
        </p:spPr>
        <p:txBody>
          <a:bodyPr wrap="square">
            <a:spAutoFit/>
          </a:bodyPr>
          <a:lstStyle/>
          <a:p>
            <a:pPr algn="ctr"/>
            <a:r>
              <a:rPr lang="es-EC" sz="1100" dirty="0">
                <a:solidFill>
                  <a:schemeClr val="accent1">
                    <a:lumMod val="75000"/>
                  </a:schemeClr>
                </a:solidFill>
              </a:rPr>
              <a:t>Cumplimiento porcentaje </a:t>
            </a:r>
            <a:r>
              <a:rPr lang="es-MX" sz="1100" dirty="0">
                <a:solidFill>
                  <a:schemeClr val="accent1">
                    <a:lumMod val="75000"/>
                  </a:schemeClr>
                </a:solidFill>
              </a:rPr>
              <a:t>de formularios de papel empleados en la encuesta</a:t>
            </a:r>
            <a:endParaRPr lang="es-EC" sz="1100" dirty="0">
              <a:solidFill>
                <a:schemeClr val="accent1">
                  <a:lumMod val="75000"/>
                </a:schemeClr>
              </a:solidFill>
            </a:endParaRPr>
          </a:p>
        </p:txBody>
      </p:sp>
    </p:spTree>
    <p:extLst>
      <p:ext uri="{BB962C8B-B14F-4D97-AF65-F5344CB8AC3E}">
        <p14:creationId xmlns:p14="http://schemas.microsoft.com/office/powerpoint/2010/main" val="2524553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317920"/>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319771"/>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319771"/>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18 </a:t>
            </a:r>
            <a:r>
              <a:rPr lang="es-ES_tradnl" b="1" dirty="0"/>
              <a:t>de diciembre - Operativo Crítica</a:t>
            </a:r>
          </a:p>
        </p:txBody>
      </p:sp>
      <p:graphicFrame>
        <p:nvGraphicFramePr>
          <p:cNvPr id="3" name="Objeto 2"/>
          <p:cNvGraphicFramePr>
            <a:graphicFrameLocks noChangeAspect="1"/>
          </p:cNvGraphicFramePr>
          <p:nvPr>
            <p:extLst>
              <p:ext uri="{D42A27DB-BD31-4B8C-83A1-F6EECF244321}">
                <p14:modId xmlns:p14="http://schemas.microsoft.com/office/powerpoint/2010/main" val="1511109736"/>
              </p:ext>
            </p:extLst>
          </p:nvPr>
        </p:nvGraphicFramePr>
        <p:xfrm>
          <a:off x="576094" y="1254683"/>
          <a:ext cx="10677525" cy="1781175"/>
        </p:xfrm>
        <a:graphic>
          <a:graphicData uri="http://schemas.openxmlformats.org/presentationml/2006/ole">
            <mc:AlternateContent xmlns:mc="http://schemas.openxmlformats.org/markup-compatibility/2006">
              <mc:Choice xmlns:v="urn:schemas-microsoft-com:vml" Requires="v">
                <p:oleObj spid="_x0000_s169509" name="Hoja de cálculo" r:id="rId4" imgW="10677698" imgH="1781023" progId="Excel.Sheet.12">
                  <p:link updateAutomatic="1"/>
                </p:oleObj>
              </mc:Choice>
              <mc:Fallback>
                <p:oleObj name="Hoja de cálculo" r:id="rId4" imgW="10677698" imgH="1781023" progId="Excel.Sheet.12">
                  <p:link updateAutomatic="1"/>
                  <p:pic>
                    <p:nvPicPr>
                      <p:cNvPr id="0" name=""/>
                      <p:cNvPicPr/>
                      <p:nvPr/>
                    </p:nvPicPr>
                    <p:blipFill>
                      <a:blip r:embed="rId5"/>
                      <a:stretch>
                        <a:fillRect/>
                      </a:stretch>
                    </p:blipFill>
                    <p:spPr>
                      <a:xfrm>
                        <a:off x="576094" y="1254683"/>
                        <a:ext cx="10677525" cy="17811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171523808"/>
              </p:ext>
            </p:extLst>
          </p:nvPr>
        </p:nvGraphicFramePr>
        <p:xfrm>
          <a:off x="405912" y="3920784"/>
          <a:ext cx="3531622" cy="2049876"/>
        </p:xfrm>
        <a:graphic>
          <a:graphicData uri="http://schemas.openxmlformats.org/presentationml/2006/ole">
            <mc:AlternateContent xmlns:mc="http://schemas.openxmlformats.org/markup-compatibility/2006">
              <mc:Choice xmlns:v="urn:schemas-microsoft-com:vml" Requires="v">
                <p:oleObj spid="_x0000_s169510" name="Hoja de cálculo" r:id="rId6" imgW="4381500" imgH="2543289" progId="Excel.Sheet.12">
                  <p:link updateAutomatic="1"/>
                </p:oleObj>
              </mc:Choice>
              <mc:Fallback>
                <p:oleObj name="Hoja de cálculo" r:id="rId6" imgW="4381500" imgH="2543289" progId="Excel.Sheet.12">
                  <p:link updateAutomatic="1"/>
                  <p:pic>
                    <p:nvPicPr>
                      <p:cNvPr id="0" name=""/>
                      <p:cNvPicPr/>
                      <p:nvPr/>
                    </p:nvPicPr>
                    <p:blipFill>
                      <a:blip r:embed="rId7"/>
                      <a:stretch>
                        <a:fillRect/>
                      </a:stretch>
                    </p:blipFill>
                    <p:spPr>
                      <a:xfrm>
                        <a:off x="405912" y="3920784"/>
                        <a:ext cx="3531622" cy="2049876"/>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3343360756"/>
              </p:ext>
            </p:extLst>
          </p:nvPr>
        </p:nvGraphicFramePr>
        <p:xfrm>
          <a:off x="4322664" y="3910648"/>
          <a:ext cx="3445466" cy="2049876"/>
        </p:xfrm>
        <a:graphic>
          <a:graphicData uri="http://schemas.openxmlformats.org/presentationml/2006/ole">
            <mc:AlternateContent xmlns:mc="http://schemas.openxmlformats.org/markup-compatibility/2006">
              <mc:Choice xmlns:v="urn:schemas-microsoft-com:vml" Requires="v">
                <p:oleObj spid="_x0000_s169511" name="Hoja de cálculo" r:id="rId8" imgW="3838748" imgH="2352637" progId="Excel.Sheet.12">
                  <p:link updateAutomatic="1"/>
                </p:oleObj>
              </mc:Choice>
              <mc:Fallback>
                <p:oleObj name="Hoja de cálculo" r:id="rId8" imgW="3838748" imgH="2352637" progId="Excel.Sheet.12">
                  <p:link updateAutomatic="1"/>
                  <p:pic>
                    <p:nvPicPr>
                      <p:cNvPr id="0" name=""/>
                      <p:cNvPicPr/>
                      <p:nvPr/>
                    </p:nvPicPr>
                    <p:blipFill>
                      <a:blip r:embed="rId9"/>
                      <a:stretch>
                        <a:fillRect/>
                      </a:stretch>
                    </p:blipFill>
                    <p:spPr>
                      <a:xfrm>
                        <a:off x="4322664" y="3910648"/>
                        <a:ext cx="3445466" cy="2049876"/>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2222894906"/>
              </p:ext>
            </p:extLst>
          </p:nvPr>
        </p:nvGraphicFramePr>
        <p:xfrm>
          <a:off x="8156575" y="3910013"/>
          <a:ext cx="3597275" cy="2060575"/>
        </p:xfrm>
        <a:graphic>
          <a:graphicData uri="http://schemas.openxmlformats.org/presentationml/2006/ole">
            <mc:AlternateContent xmlns:mc="http://schemas.openxmlformats.org/markup-compatibility/2006">
              <mc:Choice xmlns:v="urn:schemas-microsoft-com:vml" Requires="v">
                <p:oleObj spid="_x0000_s169512" name="Hoja de cálculo" r:id="rId10" imgW="4191000" imgH="2400300" progId="Excel.Sheet.12">
                  <p:link updateAutomatic="1"/>
                </p:oleObj>
              </mc:Choice>
              <mc:Fallback>
                <p:oleObj name="Hoja de cálculo" r:id="rId10" imgW="4191000" imgH="2400300" progId="Excel.Sheet.12">
                  <p:link updateAutomatic="1"/>
                  <p:pic>
                    <p:nvPicPr>
                      <p:cNvPr id="0" name=""/>
                      <p:cNvPicPr/>
                      <p:nvPr/>
                    </p:nvPicPr>
                    <p:blipFill>
                      <a:blip r:embed="rId11"/>
                      <a:stretch>
                        <a:fillRect/>
                      </a:stretch>
                    </p:blipFill>
                    <p:spPr>
                      <a:xfrm>
                        <a:off x="8156575" y="3910013"/>
                        <a:ext cx="3597275" cy="2060575"/>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a:t>
            </a:r>
            <a:r>
              <a:rPr lang="es-ES_tradnl" sz="1800" b="1" dirty="0" smtClean="0"/>
              <a:t>18 </a:t>
            </a:r>
            <a:r>
              <a:rPr lang="es-ES_tradnl" sz="1800" b="1" dirty="0"/>
              <a:t>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674134468"/>
              </p:ext>
            </p:extLst>
          </p:nvPr>
        </p:nvGraphicFramePr>
        <p:xfrm>
          <a:off x="552450" y="1601788"/>
          <a:ext cx="11087100" cy="1285875"/>
        </p:xfrm>
        <a:graphic>
          <a:graphicData uri="http://schemas.openxmlformats.org/presentationml/2006/ole">
            <mc:AlternateContent xmlns:mc="http://schemas.openxmlformats.org/markup-compatibility/2006">
              <mc:Choice xmlns:v="urn:schemas-microsoft-com:vml" Requires="v">
                <p:oleObj spid="_x0000_s150892"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01788"/>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639729113"/>
              </p:ext>
            </p:extLst>
          </p:nvPr>
        </p:nvGraphicFramePr>
        <p:xfrm>
          <a:off x="2419350" y="3181350"/>
          <a:ext cx="7353300" cy="2876550"/>
        </p:xfrm>
        <a:graphic>
          <a:graphicData uri="http://schemas.openxmlformats.org/presentationml/2006/ole">
            <mc:AlternateContent xmlns:mc="http://schemas.openxmlformats.org/markup-compatibility/2006">
              <mc:Choice xmlns:v="urn:schemas-microsoft-com:vml" Requires="v">
                <p:oleObj spid="_x0000_s150893" name="Hoja de cálculo" r:id="rId6" imgW="7353300" imgH="2876588" progId="Excel.Sheet.12">
                  <p:link updateAutomatic="1"/>
                </p:oleObj>
              </mc:Choice>
              <mc:Fallback>
                <p:oleObj name="Hoja de cálculo" r:id="rId6" imgW="7353300" imgH="2876588" progId="Excel.Sheet.12">
                  <p:link updateAutomatic="1"/>
                  <p:pic>
                    <p:nvPicPr>
                      <p:cNvPr id="0" name=""/>
                      <p:cNvPicPr/>
                      <p:nvPr/>
                    </p:nvPicPr>
                    <p:blipFill>
                      <a:blip r:embed="rId7"/>
                      <a:stretch>
                        <a:fillRect/>
                      </a:stretch>
                    </p:blipFill>
                    <p:spPr>
                      <a:xfrm>
                        <a:off x="2419350" y="3181350"/>
                        <a:ext cx="7353300" cy="2876550"/>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a:t>
            </a:r>
            <a:r>
              <a:rPr lang="es-ES_tradnl" sz="1800" b="1" dirty="0" smtClean="0"/>
              <a:t>18 </a:t>
            </a:r>
            <a:r>
              <a:rPr lang="es-ES_tradnl" sz="1800" b="1" dirty="0"/>
              <a:t>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701739043"/>
              </p:ext>
            </p:extLst>
          </p:nvPr>
        </p:nvGraphicFramePr>
        <p:xfrm>
          <a:off x="552450" y="1693863"/>
          <a:ext cx="11087100" cy="1285875"/>
        </p:xfrm>
        <a:graphic>
          <a:graphicData uri="http://schemas.openxmlformats.org/presentationml/2006/ole">
            <mc:AlternateContent xmlns:mc="http://schemas.openxmlformats.org/markup-compatibility/2006">
              <mc:Choice xmlns:v="urn:schemas-microsoft-com:vml" Requires="v">
                <p:oleObj spid="_x0000_s149870"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9386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09452263"/>
              </p:ext>
            </p:extLst>
          </p:nvPr>
        </p:nvGraphicFramePr>
        <p:xfrm>
          <a:off x="2728913" y="3078825"/>
          <a:ext cx="6734175" cy="3190875"/>
        </p:xfrm>
        <a:graphic>
          <a:graphicData uri="http://schemas.openxmlformats.org/presentationml/2006/ole">
            <mc:AlternateContent xmlns:mc="http://schemas.openxmlformats.org/markup-compatibility/2006">
              <mc:Choice xmlns:v="urn:schemas-microsoft-com:vml" Requires="v">
                <p:oleObj spid="_x0000_s149871" name="Hoja de cálculo" r:id="rId6" imgW="6734348" imgH="3191027" progId="Excel.Sheet.12">
                  <p:link updateAutomatic="1"/>
                </p:oleObj>
              </mc:Choice>
              <mc:Fallback>
                <p:oleObj name="Hoja de cálculo" r:id="rId6" imgW="6734348" imgH="3191027" progId="Excel.Sheet.12">
                  <p:link updateAutomatic="1"/>
                  <p:pic>
                    <p:nvPicPr>
                      <p:cNvPr id="0" name=""/>
                      <p:cNvPicPr/>
                      <p:nvPr/>
                    </p:nvPicPr>
                    <p:blipFill>
                      <a:blip r:embed="rId7"/>
                      <a:stretch>
                        <a:fillRect/>
                      </a:stretch>
                    </p:blipFill>
                    <p:spPr>
                      <a:xfrm>
                        <a:off x="2728913" y="3078825"/>
                        <a:ext cx="6734175" cy="319087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a:t>
            </a:r>
            <a:r>
              <a:rPr lang="es-ES_tradnl" sz="1800" b="1" dirty="0" smtClean="0"/>
              <a:t>18 </a:t>
            </a:r>
            <a:r>
              <a:rPr lang="es-ES_tradnl" sz="1800" b="1" dirty="0"/>
              <a:t>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404055478"/>
              </p:ext>
            </p:extLst>
          </p:nvPr>
        </p:nvGraphicFramePr>
        <p:xfrm>
          <a:off x="436563" y="1882775"/>
          <a:ext cx="11087100" cy="1285875"/>
        </p:xfrm>
        <a:graphic>
          <a:graphicData uri="http://schemas.openxmlformats.org/presentationml/2006/ole">
            <mc:AlternateContent xmlns:mc="http://schemas.openxmlformats.org/markup-compatibility/2006">
              <mc:Choice xmlns:v="urn:schemas-microsoft-com:vml" Requires="v">
                <p:oleObj spid="_x0000_s151910"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436563" y="1882775"/>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568573636"/>
              </p:ext>
            </p:extLst>
          </p:nvPr>
        </p:nvGraphicFramePr>
        <p:xfrm>
          <a:off x="2152650" y="3341190"/>
          <a:ext cx="7886700" cy="3009900"/>
        </p:xfrm>
        <a:graphic>
          <a:graphicData uri="http://schemas.openxmlformats.org/presentationml/2006/ole">
            <mc:AlternateContent xmlns:mc="http://schemas.openxmlformats.org/markup-compatibility/2006">
              <mc:Choice xmlns:v="urn:schemas-microsoft-com:vml" Requires="v">
                <p:oleObj spid="_x0000_s151911" name="Hoja de cálculo" r:id="rId6" imgW="7886700" imgH="3009976" progId="Excel.Sheet.12">
                  <p:link updateAutomatic="1"/>
                </p:oleObj>
              </mc:Choice>
              <mc:Fallback>
                <p:oleObj name="Hoja de cálculo" r:id="rId6" imgW="7886700" imgH="3009976" progId="Excel.Sheet.12">
                  <p:link updateAutomatic="1"/>
                  <p:pic>
                    <p:nvPicPr>
                      <p:cNvPr id="0" name=""/>
                      <p:cNvPicPr/>
                      <p:nvPr/>
                    </p:nvPicPr>
                    <p:blipFill>
                      <a:blip r:embed="rId7"/>
                      <a:stretch>
                        <a:fillRect/>
                      </a:stretch>
                    </p:blipFill>
                    <p:spPr>
                      <a:xfrm>
                        <a:off x="2152650" y="3341190"/>
                        <a:ext cx="7886700" cy="3009900"/>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a:t>
            </a:r>
            <a:r>
              <a:rPr lang="es-ES_tradnl" sz="1800" b="1" dirty="0" smtClean="0"/>
              <a:t>18 </a:t>
            </a:r>
            <a:r>
              <a:rPr lang="es-ES_tradnl" sz="1800" b="1" dirty="0"/>
              <a:t>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771756524"/>
              </p:ext>
            </p:extLst>
          </p:nvPr>
        </p:nvGraphicFramePr>
        <p:xfrm>
          <a:off x="2527300" y="3121025"/>
          <a:ext cx="7696200" cy="3095625"/>
        </p:xfrm>
        <a:graphic>
          <a:graphicData uri="http://schemas.openxmlformats.org/presentationml/2006/ole">
            <mc:AlternateContent xmlns:mc="http://schemas.openxmlformats.org/markup-compatibility/2006">
              <mc:Choice xmlns:v="urn:schemas-microsoft-com:vml" Requires="v">
                <p:oleObj spid="_x0000_s172272" name="Hoja de cálculo" r:id="rId4" imgW="7696200" imgH="3095701" progId="Excel.Sheet.12">
                  <p:link updateAutomatic="1"/>
                </p:oleObj>
              </mc:Choice>
              <mc:Fallback>
                <p:oleObj name="Hoja de cálculo" r:id="rId4" imgW="7696200" imgH="3095701" progId="Excel.Sheet.12">
                  <p:link updateAutomatic="1"/>
                  <p:pic>
                    <p:nvPicPr>
                      <p:cNvPr id="0" name=""/>
                      <p:cNvPicPr/>
                      <p:nvPr/>
                    </p:nvPicPr>
                    <p:blipFill>
                      <a:blip r:embed="rId5"/>
                      <a:stretch>
                        <a:fillRect/>
                      </a:stretch>
                    </p:blipFill>
                    <p:spPr>
                      <a:xfrm>
                        <a:off x="2527300" y="3121025"/>
                        <a:ext cx="7696200" cy="309562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33417424"/>
              </p:ext>
            </p:extLst>
          </p:nvPr>
        </p:nvGraphicFramePr>
        <p:xfrm>
          <a:off x="552450" y="1739900"/>
          <a:ext cx="11087100" cy="1285875"/>
        </p:xfrm>
        <a:graphic>
          <a:graphicData uri="http://schemas.openxmlformats.org/presentationml/2006/ole">
            <mc:AlternateContent xmlns:mc="http://schemas.openxmlformats.org/markup-compatibility/2006">
              <mc:Choice xmlns:v="urn:schemas-microsoft-com:vml" Requires="v">
                <p:oleObj spid="_x0000_s172273"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739900"/>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3991968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2000" b="1" dirty="0"/>
              <a:t>Corte </a:t>
            </a:r>
            <a:r>
              <a:rPr lang="es-ES_tradnl" sz="2000" b="1" dirty="0" smtClean="0"/>
              <a:t>18 </a:t>
            </a:r>
            <a:r>
              <a:rPr lang="es-ES_tradnl" sz="2000" b="1" dirty="0"/>
              <a:t>de diciembre </a:t>
            </a:r>
            <a:r>
              <a:rPr lang="es-EC" sz="1800" b="1" dirty="0" smtClean="0"/>
              <a:t>- </a:t>
            </a:r>
            <a:r>
              <a:rPr lang="es-ES_tradnl" sz="1800" b="1" dirty="0"/>
              <a:t>Operativo de Crítica </a:t>
            </a:r>
            <a:r>
              <a:rPr lang="es-EC" sz="18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43076111"/>
              </p:ext>
            </p:extLst>
          </p:nvPr>
        </p:nvGraphicFramePr>
        <p:xfrm>
          <a:off x="552450" y="1789113"/>
          <a:ext cx="11087100" cy="1285875"/>
        </p:xfrm>
        <a:graphic>
          <a:graphicData uri="http://schemas.openxmlformats.org/presentationml/2006/ole">
            <mc:AlternateContent xmlns:mc="http://schemas.openxmlformats.org/markup-compatibility/2006">
              <mc:Choice xmlns:v="urn:schemas-microsoft-com:vml" Requires="v">
                <p:oleObj spid="_x0000_s148853"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78911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26545152"/>
              </p:ext>
            </p:extLst>
          </p:nvPr>
        </p:nvGraphicFramePr>
        <p:xfrm>
          <a:off x="2608263" y="3055938"/>
          <a:ext cx="6975475" cy="3563937"/>
        </p:xfrm>
        <a:graphic>
          <a:graphicData uri="http://schemas.openxmlformats.org/presentationml/2006/ole">
            <mc:AlternateContent xmlns:mc="http://schemas.openxmlformats.org/markup-compatibility/2006">
              <mc:Choice xmlns:v="urn:schemas-microsoft-com:vml" Requires="v">
                <p:oleObj spid="_x0000_s148854" name="Hoja de cálculo" r:id="rId6" imgW="8105948" imgH="4143261" progId="Excel.Sheet.12">
                  <p:link updateAutomatic="1"/>
                </p:oleObj>
              </mc:Choice>
              <mc:Fallback>
                <p:oleObj name="Hoja de cálculo" r:id="rId6" imgW="8105948" imgH="4143261" progId="Excel.Sheet.12">
                  <p:link updateAutomatic="1"/>
                  <p:pic>
                    <p:nvPicPr>
                      <p:cNvPr id="0" name=""/>
                      <p:cNvPicPr/>
                      <p:nvPr/>
                    </p:nvPicPr>
                    <p:blipFill>
                      <a:blip r:embed="rId7"/>
                      <a:stretch>
                        <a:fillRect/>
                      </a:stretch>
                    </p:blipFill>
                    <p:spPr>
                      <a:xfrm>
                        <a:off x="2608263" y="3055938"/>
                        <a:ext cx="6975475" cy="3563937"/>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a:t>
            </a:r>
            <a:r>
              <a:rPr lang="es-ES_tradnl" sz="1800" b="1" dirty="0" smtClean="0"/>
              <a:t>18 </a:t>
            </a:r>
            <a:r>
              <a:rPr lang="es-ES_tradnl" sz="1800" b="1" dirty="0"/>
              <a:t>de diciembre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653532857"/>
              </p:ext>
            </p:extLst>
          </p:nvPr>
        </p:nvGraphicFramePr>
        <p:xfrm>
          <a:off x="3195638" y="3406775"/>
          <a:ext cx="6315075" cy="2952750"/>
        </p:xfrm>
        <a:graphic>
          <a:graphicData uri="http://schemas.openxmlformats.org/presentationml/2006/ole">
            <mc:AlternateContent xmlns:mc="http://schemas.openxmlformats.org/markup-compatibility/2006">
              <mc:Choice xmlns:v="urn:schemas-microsoft-com:vml" Requires="v">
                <p:oleObj spid="_x0000_s152922" name="Hoja de cálculo" r:id="rId4" imgW="6315248" imgH="2952712" progId="Excel.Sheet.12">
                  <p:link updateAutomatic="1"/>
                </p:oleObj>
              </mc:Choice>
              <mc:Fallback>
                <p:oleObj name="Hoja de cálculo" r:id="rId4" imgW="6315248" imgH="2952712" progId="Excel.Sheet.12">
                  <p:link updateAutomatic="1"/>
                  <p:pic>
                    <p:nvPicPr>
                      <p:cNvPr id="0" name=""/>
                      <p:cNvPicPr/>
                      <p:nvPr/>
                    </p:nvPicPr>
                    <p:blipFill>
                      <a:blip r:embed="rId5"/>
                      <a:stretch>
                        <a:fillRect/>
                      </a:stretch>
                    </p:blipFill>
                    <p:spPr>
                      <a:xfrm>
                        <a:off x="3195638" y="3406775"/>
                        <a:ext cx="6315075" cy="295275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193306528"/>
              </p:ext>
            </p:extLst>
          </p:nvPr>
        </p:nvGraphicFramePr>
        <p:xfrm>
          <a:off x="552450" y="1846263"/>
          <a:ext cx="11087100" cy="1285875"/>
        </p:xfrm>
        <a:graphic>
          <a:graphicData uri="http://schemas.openxmlformats.org/presentationml/2006/ole">
            <mc:AlternateContent xmlns:mc="http://schemas.openxmlformats.org/markup-compatibility/2006">
              <mc:Choice xmlns:v="urn:schemas-microsoft-com:vml" Requires="v">
                <p:oleObj spid="_x0000_s152923"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846263"/>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r>
              <a:rPr lang="es-EC" dirty="0" smtClean="0"/>
              <a:t>.</a:t>
            </a:r>
          </a:p>
          <a:p>
            <a:r>
              <a:rPr lang="es-EC" dirty="0" smtClean="0"/>
              <a:t>Problemas detectados</a:t>
            </a:r>
            <a:endParaRPr lang="es-EC" dirty="0"/>
          </a:p>
          <a:p>
            <a:r>
              <a:rPr lang="es-EC" dirty="0"/>
              <a:t>Aplicativo </a:t>
            </a:r>
            <a:r>
              <a:rPr lang="es-EC" dirty="0" smtClean="0"/>
              <a:t>Web</a:t>
            </a:r>
          </a:p>
          <a:p>
            <a:r>
              <a:rPr lang="es-EC" dirty="0" smtClean="0"/>
              <a:t>Administrativo- financiero</a:t>
            </a:r>
            <a:endParaRPr lang="es-EC" dirty="0"/>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a:t>
            </a:r>
            <a:r>
              <a:rPr lang="es-ES_tradnl" sz="1800" b="1" dirty="0" smtClean="0"/>
              <a:t>18 </a:t>
            </a:r>
            <a:r>
              <a:rPr lang="es-ES_tradnl" sz="1800" b="1" dirty="0"/>
              <a:t>de diciembre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902431980"/>
              </p:ext>
            </p:extLst>
          </p:nvPr>
        </p:nvGraphicFramePr>
        <p:xfrm>
          <a:off x="552450" y="1524000"/>
          <a:ext cx="11087100" cy="1285875"/>
        </p:xfrm>
        <a:graphic>
          <a:graphicData uri="http://schemas.openxmlformats.org/presentationml/2006/ole">
            <mc:AlternateContent xmlns:mc="http://schemas.openxmlformats.org/markup-compatibility/2006">
              <mc:Choice xmlns:v="urn:schemas-microsoft-com:vml" Requires="v">
                <p:oleObj spid="_x0000_s153947"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524000"/>
                        <a:ext cx="11087100" cy="12858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997460888"/>
              </p:ext>
            </p:extLst>
          </p:nvPr>
        </p:nvGraphicFramePr>
        <p:xfrm>
          <a:off x="2843213" y="2884488"/>
          <a:ext cx="6505575" cy="3467100"/>
        </p:xfrm>
        <a:graphic>
          <a:graphicData uri="http://schemas.openxmlformats.org/presentationml/2006/ole">
            <mc:AlternateContent xmlns:mc="http://schemas.openxmlformats.org/markup-compatibility/2006">
              <mc:Choice xmlns:v="urn:schemas-microsoft-com:vml" Requires="v">
                <p:oleObj spid="_x0000_s153948" name="Hoja de cálculo" r:id="rId6" imgW="6505748" imgH="3467062" progId="Excel.Sheet.12">
                  <p:link updateAutomatic="1"/>
                </p:oleObj>
              </mc:Choice>
              <mc:Fallback>
                <p:oleObj name="Hoja de cálculo" r:id="rId6" imgW="6505748" imgH="3467062" progId="Excel.Sheet.12">
                  <p:link updateAutomatic="1"/>
                  <p:pic>
                    <p:nvPicPr>
                      <p:cNvPr id="0" name=""/>
                      <p:cNvPicPr/>
                      <p:nvPr/>
                    </p:nvPicPr>
                    <p:blipFill>
                      <a:blip r:embed="rId7"/>
                      <a:stretch>
                        <a:fillRect/>
                      </a:stretch>
                    </p:blipFill>
                    <p:spPr>
                      <a:xfrm>
                        <a:off x="2843213" y="2884488"/>
                        <a:ext cx="6505575" cy="3467100"/>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r>
              <a:rPr lang="es-EC" sz="2000" dirty="0"/>
              <a:t/>
            </a:r>
            <a:br>
              <a:rPr lang="es-EC" sz="2000" dirty="0"/>
            </a:br>
            <a:endParaRPr lang="es-EC" sz="1700" dirty="0">
              <a:solidFill>
                <a:schemeClr val="tx1">
                  <a:lumMod val="65000"/>
                  <a:lumOff val="35000"/>
                </a:schemeClr>
              </a:solidFill>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2062613699"/>
              </p:ext>
            </p:extLst>
          </p:nvPr>
        </p:nvGraphicFramePr>
        <p:xfrm>
          <a:off x="2157413" y="963613"/>
          <a:ext cx="7278687" cy="2259012"/>
        </p:xfrm>
        <a:graphic>
          <a:graphicData uri="http://schemas.openxmlformats.org/presentationml/2006/ole">
            <mc:AlternateContent xmlns:mc="http://schemas.openxmlformats.org/markup-compatibility/2006">
              <mc:Choice xmlns:v="urn:schemas-microsoft-com:vml" Requires="v">
                <p:oleObj spid="_x0000_s141768" name="Hoja de cálculo" r:id="rId4" imgW="9115598" imgH="3438601" progId="Excel.Sheet.12">
                  <p:link updateAutomatic="1"/>
                </p:oleObj>
              </mc:Choice>
              <mc:Fallback>
                <p:oleObj name="Hoja de cálculo" r:id="rId4" imgW="9115598" imgH="3438601" progId="Excel.Sheet.12">
                  <p:link updateAutomatic="1"/>
                  <p:pic>
                    <p:nvPicPr>
                      <p:cNvPr id="0" name=""/>
                      <p:cNvPicPr/>
                      <p:nvPr/>
                    </p:nvPicPr>
                    <p:blipFill>
                      <a:blip r:embed="rId5"/>
                      <a:stretch>
                        <a:fillRect/>
                      </a:stretch>
                    </p:blipFill>
                    <p:spPr>
                      <a:xfrm>
                        <a:off x="2157413" y="963613"/>
                        <a:ext cx="7278687" cy="2259012"/>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609368728"/>
              </p:ext>
            </p:extLst>
          </p:nvPr>
        </p:nvGraphicFramePr>
        <p:xfrm>
          <a:off x="2133600" y="3341688"/>
          <a:ext cx="7829550" cy="2808287"/>
        </p:xfrm>
        <a:graphic>
          <a:graphicData uri="http://schemas.openxmlformats.org/presentationml/2006/ole">
            <mc:AlternateContent xmlns:mc="http://schemas.openxmlformats.org/markup-compatibility/2006">
              <mc:Choice xmlns:v="urn:schemas-microsoft-com:vml" Requires="v">
                <p:oleObj spid="_x0000_s141769" name="Hoja de cálculo" r:id="rId6" imgW="9267998" imgH="3324073" progId="Excel.Sheet.12">
                  <p:link updateAutomatic="1"/>
                </p:oleObj>
              </mc:Choice>
              <mc:Fallback>
                <p:oleObj name="Hoja de cálculo" r:id="rId6" imgW="9267998" imgH="3324073" progId="Excel.Sheet.12">
                  <p:link updateAutomatic="1"/>
                  <p:pic>
                    <p:nvPicPr>
                      <p:cNvPr id="0" name=""/>
                      <p:cNvPicPr/>
                      <p:nvPr/>
                    </p:nvPicPr>
                    <p:blipFill>
                      <a:blip r:embed="rId7"/>
                      <a:stretch>
                        <a:fillRect/>
                      </a:stretch>
                    </p:blipFill>
                    <p:spPr>
                      <a:xfrm>
                        <a:off x="2133600" y="3341688"/>
                        <a:ext cx="7829550" cy="2808287"/>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r>
              <a:rPr lang="es-ES_tradnl" dirty="0"/>
              <a:t/>
            </a:r>
            <a:br>
              <a:rPr lang="es-ES_tradnl" dirty="0"/>
            </a:br>
            <a:r>
              <a:rPr lang="es-ES_tradnl" sz="2400" dirty="0"/>
              <a:t>Corte </a:t>
            </a:r>
            <a:r>
              <a:rPr lang="es-ES_tradnl" sz="2400" dirty="0" smtClean="0"/>
              <a:t>18 </a:t>
            </a:r>
            <a:r>
              <a:rPr lang="es-ES_tradnl" sz="2400" dirty="0"/>
              <a:t>de diciembre</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smtClean="0"/>
              <a:t>18 </a:t>
            </a:r>
            <a:r>
              <a:rPr lang="es-ES_tradnl" sz="1800" dirty="0" smtClean="0"/>
              <a:t>de diciembre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Objeto 4"/>
          <p:cNvGraphicFramePr>
            <a:graphicFrameLocks noChangeAspect="1"/>
          </p:cNvGraphicFramePr>
          <p:nvPr>
            <p:extLst>
              <p:ext uri="{D42A27DB-BD31-4B8C-83A1-F6EECF244321}">
                <p14:modId xmlns:p14="http://schemas.microsoft.com/office/powerpoint/2010/main" val="3528178659"/>
              </p:ext>
            </p:extLst>
          </p:nvPr>
        </p:nvGraphicFramePr>
        <p:xfrm>
          <a:off x="492125" y="1312863"/>
          <a:ext cx="11018838" cy="1597025"/>
        </p:xfrm>
        <a:graphic>
          <a:graphicData uri="http://schemas.openxmlformats.org/presentationml/2006/ole">
            <mc:AlternateContent xmlns:mc="http://schemas.openxmlformats.org/markup-compatibility/2006">
              <mc:Choice xmlns:v="urn:schemas-microsoft-com:vml" Requires="v">
                <p:oleObj spid="_x0000_s154943" name="Hoja de cálculo" r:id="rId4" imgW="14725650" imgH="2133524" progId="Excel.Sheet.12">
                  <p:link updateAutomatic="1"/>
                </p:oleObj>
              </mc:Choice>
              <mc:Fallback>
                <p:oleObj name="Hoja de cálculo" r:id="rId4" imgW="14725650" imgH="2133524" progId="Excel.Sheet.12">
                  <p:link updateAutomatic="1"/>
                  <p:pic>
                    <p:nvPicPr>
                      <p:cNvPr id="0" name=""/>
                      <p:cNvPicPr/>
                      <p:nvPr/>
                    </p:nvPicPr>
                    <p:blipFill>
                      <a:blip r:embed="rId5"/>
                      <a:stretch>
                        <a:fillRect/>
                      </a:stretch>
                    </p:blipFill>
                    <p:spPr>
                      <a:xfrm>
                        <a:off x="492125" y="1312863"/>
                        <a:ext cx="11018838" cy="1597025"/>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3082605885"/>
              </p:ext>
            </p:extLst>
          </p:nvPr>
        </p:nvGraphicFramePr>
        <p:xfrm>
          <a:off x="1587500" y="3010479"/>
          <a:ext cx="9002713" cy="3132138"/>
        </p:xfrm>
        <a:graphic>
          <a:graphicData uri="http://schemas.openxmlformats.org/presentationml/2006/ole">
            <mc:AlternateContent xmlns:mc="http://schemas.openxmlformats.org/markup-compatibility/2006">
              <mc:Choice xmlns:v="urn:schemas-microsoft-com:vml" Requires="v">
                <p:oleObj spid="_x0000_s154944" name="Hoja de cálculo" r:id="rId6" imgW="9191798" imgH="4410037" progId="Excel.Sheet.12">
                  <p:link updateAutomatic="1"/>
                </p:oleObj>
              </mc:Choice>
              <mc:Fallback>
                <p:oleObj name="Hoja de cálculo" r:id="rId6" imgW="9191798" imgH="4410037" progId="Excel.Sheet.12">
                  <p:link updateAutomatic="1"/>
                  <p:pic>
                    <p:nvPicPr>
                      <p:cNvPr id="0" name=""/>
                      <p:cNvPicPr/>
                      <p:nvPr/>
                    </p:nvPicPr>
                    <p:blipFill>
                      <a:blip r:embed="rId7"/>
                      <a:stretch>
                        <a:fillRect/>
                      </a:stretch>
                    </p:blipFill>
                    <p:spPr>
                      <a:xfrm>
                        <a:off x="1587500" y="3010479"/>
                        <a:ext cx="9002713" cy="3132138"/>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graphicFrame>
        <p:nvGraphicFramePr>
          <p:cNvPr id="9" name="Objeto 8"/>
          <p:cNvGraphicFramePr>
            <a:graphicFrameLocks noChangeAspect="1"/>
          </p:cNvGraphicFramePr>
          <p:nvPr>
            <p:extLst>
              <p:ext uri="{D42A27DB-BD31-4B8C-83A1-F6EECF244321}">
                <p14:modId xmlns:p14="http://schemas.microsoft.com/office/powerpoint/2010/main" val="487317759"/>
              </p:ext>
            </p:extLst>
          </p:nvPr>
        </p:nvGraphicFramePr>
        <p:xfrm>
          <a:off x="5141913" y="2449458"/>
          <a:ext cx="6448425" cy="3219450"/>
        </p:xfrm>
        <a:graphic>
          <a:graphicData uri="http://schemas.openxmlformats.org/presentationml/2006/ole">
            <mc:AlternateContent xmlns:mc="http://schemas.openxmlformats.org/markup-compatibility/2006">
              <mc:Choice xmlns:v="urn:schemas-microsoft-com:vml" Requires="v">
                <p:oleObj spid="_x0000_s173252" name="Hoja de cálculo" r:id="rId3" imgW="6448598" imgH="3219488" progId="Excel.Sheet.12">
                  <p:link updateAutomatic="1"/>
                </p:oleObj>
              </mc:Choice>
              <mc:Fallback>
                <p:oleObj name="Hoja de cálculo" r:id="rId3" imgW="6448598" imgH="3219488" progId="Excel.Sheet.12">
                  <p:link updateAutomatic="1"/>
                  <p:pic>
                    <p:nvPicPr>
                      <p:cNvPr id="0" name=""/>
                      <p:cNvPicPr/>
                      <p:nvPr/>
                    </p:nvPicPr>
                    <p:blipFill>
                      <a:blip r:embed="rId4"/>
                      <a:stretch>
                        <a:fillRect/>
                      </a:stretch>
                    </p:blipFill>
                    <p:spPr>
                      <a:xfrm>
                        <a:off x="5141913" y="2449458"/>
                        <a:ext cx="6448425" cy="3219450"/>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2547593722"/>
              </p:ext>
            </p:extLst>
          </p:nvPr>
        </p:nvGraphicFramePr>
        <p:xfrm>
          <a:off x="423863" y="2163763"/>
          <a:ext cx="5154612" cy="2832100"/>
        </p:xfrm>
        <a:graphic>
          <a:graphicData uri="http://schemas.openxmlformats.org/presentationml/2006/ole">
            <mc:AlternateContent xmlns:mc="http://schemas.openxmlformats.org/markup-compatibility/2006">
              <mc:Choice xmlns:v="urn:schemas-microsoft-com:vml" Requires="v">
                <p:oleObj spid="_x0000_s173253" name="Hoja de cálculo" r:id="rId5" imgW="6381750" imgH="3505124" progId="Excel.Sheet.12">
                  <p:link updateAutomatic="1"/>
                </p:oleObj>
              </mc:Choice>
              <mc:Fallback>
                <p:oleObj name="Hoja de cálculo" r:id="rId5" imgW="6381750" imgH="3505124" progId="Excel.Sheet.12">
                  <p:link updateAutomatic="1"/>
                  <p:pic>
                    <p:nvPicPr>
                      <p:cNvPr id="0" name=""/>
                      <p:cNvPicPr/>
                      <p:nvPr/>
                    </p:nvPicPr>
                    <p:blipFill>
                      <a:blip r:embed="rId6"/>
                      <a:stretch>
                        <a:fillRect/>
                      </a:stretch>
                    </p:blipFill>
                    <p:spPr>
                      <a:xfrm>
                        <a:off x="423863" y="2163763"/>
                        <a:ext cx="5154612" cy="2832100"/>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smtClean="0"/>
              <a:t>18 </a:t>
            </a:r>
            <a:r>
              <a:rPr lang="es-ES_tradnl" sz="1800" dirty="0"/>
              <a:t>de diciembre</a:t>
            </a:r>
            <a:endParaRPr lang="es-EC" sz="1700" dirty="0">
              <a:solidFill>
                <a:schemeClr val="tx1">
                  <a:lumMod val="65000"/>
                  <a:lumOff val="35000"/>
                </a:schemeClr>
              </a:solidFill>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p:cNvGraphicFramePr>
            <a:graphicFrameLocks noChangeAspect="1"/>
          </p:cNvGraphicFramePr>
          <p:nvPr>
            <p:extLst>
              <p:ext uri="{D42A27DB-BD31-4B8C-83A1-F6EECF244321}">
                <p14:modId xmlns:p14="http://schemas.microsoft.com/office/powerpoint/2010/main" val="1221349429"/>
              </p:ext>
            </p:extLst>
          </p:nvPr>
        </p:nvGraphicFramePr>
        <p:xfrm>
          <a:off x="1094880" y="1235089"/>
          <a:ext cx="10193230" cy="1951149"/>
        </p:xfrm>
        <a:graphic>
          <a:graphicData uri="http://schemas.openxmlformats.org/presentationml/2006/ole">
            <mc:AlternateContent xmlns:mc="http://schemas.openxmlformats.org/markup-compatibility/2006">
              <mc:Choice xmlns:v="urn:schemas-microsoft-com:vml" Requires="v">
                <p:oleObj spid="_x0000_s156982" name="Hoja de cálculo" r:id="rId4" imgW="11620500" imgH="2495626" progId="Excel.Sheet.12">
                  <p:link updateAutomatic="1"/>
                </p:oleObj>
              </mc:Choice>
              <mc:Fallback>
                <p:oleObj name="Hoja de cálculo" r:id="rId4" imgW="11620500" imgH="2495626" progId="Excel.Sheet.12">
                  <p:link updateAutomatic="1"/>
                  <p:pic>
                    <p:nvPicPr>
                      <p:cNvPr id="0" name=""/>
                      <p:cNvPicPr/>
                      <p:nvPr/>
                    </p:nvPicPr>
                    <p:blipFill>
                      <a:blip r:embed="rId5"/>
                      <a:stretch>
                        <a:fillRect/>
                      </a:stretch>
                    </p:blipFill>
                    <p:spPr>
                      <a:xfrm>
                        <a:off x="1094880" y="1235089"/>
                        <a:ext cx="10193230" cy="1951149"/>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4012895754"/>
              </p:ext>
            </p:extLst>
          </p:nvPr>
        </p:nvGraphicFramePr>
        <p:xfrm>
          <a:off x="2074648" y="3186238"/>
          <a:ext cx="8763766" cy="3333625"/>
        </p:xfrm>
        <a:graphic>
          <a:graphicData uri="http://schemas.openxmlformats.org/presentationml/2006/ole">
            <mc:AlternateContent xmlns:mc="http://schemas.openxmlformats.org/markup-compatibility/2006">
              <mc:Choice xmlns:v="urn:schemas-microsoft-com:vml" Requires="v">
                <p:oleObj spid="_x0000_s156983" name="Hoja de cálculo" r:id="rId6" imgW="10020300" imgH="4172064" progId="Excel.Sheet.12">
                  <p:link updateAutomatic="1"/>
                </p:oleObj>
              </mc:Choice>
              <mc:Fallback>
                <p:oleObj name="Hoja de cálculo" r:id="rId6" imgW="10020300" imgH="4172064" progId="Excel.Sheet.12">
                  <p:link updateAutomatic="1"/>
                  <p:pic>
                    <p:nvPicPr>
                      <p:cNvPr id="0" name=""/>
                      <p:cNvPicPr/>
                      <p:nvPr/>
                    </p:nvPicPr>
                    <p:blipFill>
                      <a:blip r:embed="rId7"/>
                      <a:stretch>
                        <a:fillRect/>
                      </a:stretch>
                    </p:blipFill>
                    <p:spPr>
                      <a:xfrm>
                        <a:off x="2074648" y="3186238"/>
                        <a:ext cx="8763766" cy="3333625"/>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Objeto 2"/>
          <p:cNvGraphicFramePr>
            <a:graphicFrameLocks noChangeAspect="1"/>
          </p:cNvGraphicFramePr>
          <p:nvPr>
            <p:extLst>
              <p:ext uri="{D42A27DB-BD31-4B8C-83A1-F6EECF244321}">
                <p14:modId xmlns:p14="http://schemas.microsoft.com/office/powerpoint/2010/main" val="1876708729"/>
              </p:ext>
            </p:extLst>
          </p:nvPr>
        </p:nvGraphicFramePr>
        <p:xfrm>
          <a:off x="5489575" y="2022475"/>
          <a:ext cx="5880100" cy="2932113"/>
        </p:xfrm>
        <a:graphic>
          <a:graphicData uri="http://schemas.openxmlformats.org/presentationml/2006/ole">
            <mc:AlternateContent xmlns:mc="http://schemas.openxmlformats.org/markup-compatibility/2006">
              <mc:Choice xmlns:v="urn:schemas-microsoft-com:vml" Requires="v">
                <p:oleObj spid="_x0000_s174282" name="Hoja de cálculo" r:id="rId3" imgW="7239000" imgH="3610051" progId="Excel.Sheet.12">
                  <p:link updateAutomatic="1"/>
                </p:oleObj>
              </mc:Choice>
              <mc:Fallback>
                <p:oleObj name="Hoja de cálculo" r:id="rId3" imgW="7239000" imgH="3610051" progId="Excel.Sheet.12">
                  <p:link updateAutomatic="1"/>
                  <p:pic>
                    <p:nvPicPr>
                      <p:cNvPr id="0" name=""/>
                      <p:cNvPicPr/>
                      <p:nvPr/>
                    </p:nvPicPr>
                    <p:blipFill>
                      <a:blip r:embed="rId4"/>
                      <a:stretch>
                        <a:fillRect/>
                      </a:stretch>
                    </p:blipFill>
                    <p:spPr>
                      <a:xfrm>
                        <a:off x="5489575" y="2022475"/>
                        <a:ext cx="5880100" cy="2932113"/>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3268073714"/>
              </p:ext>
            </p:extLst>
          </p:nvPr>
        </p:nvGraphicFramePr>
        <p:xfrm>
          <a:off x="430213" y="1917700"/>
          <a:ext cx="4984750" cy="2744788"/>
        </p:xfrm>
        <a:graphic>
          <a:graphicData uri="http://schemas.openxmlformats.org/presentationml/2006/ole">
            <mc:AlternateContent xmlns:mc="http://schemas.openxmlformats.org/markup-compatibility/2006">
              <mc:Choice xmlns:v="urn:schemas-microsoft-com:vml" Requires="v">
                <p:oleObj spid="_x0000_s174283"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30213" y="1917700"/>
                        <a:ext cx="4984750" cy="2744788"/>
                      </a:xfrm>
                      <a:prstGeom prst="rect">
                        <a:avLst/>
                      </a:prstGeom>
                    </p:spPr>
                  </p:pic>
                </p:oleObj>
              </mc:Fallback>
            </mc:AlternateContent>
          </a:graphicData>
        </a:graphic>
      </p:graphicFrame>
    </p:spTree>
    <p:extLst>
      <p:ext uri="{BB962C8B-B14F-4D97-AF65-F5344CB8AC3E}">
        <p14:creationId xmlns:p14="http://schemas.microsoft.com/office/powerpoint/2010/main" val="329121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3" name="Objeto 2"/>
          <p:cNvGraphicFramePr>
            <a:graphicFrameLocks noChangeAspect="1"/>
          </p:cNvGraphicFramePr>
          <p:nvPr>
            <p:extLst>
              <p:ext uri="{D42A27DB-BD31-4B8C-83A1-F6EECF244321}">
                <p14:modId xmlns:p14="http://schemas.microsoft.com/office/powerpoint/2010/main" val="942898971"/>
              </p:ext>
            </p:extLst>
          </p:nvPr>
        </p:nvGraphicFramePr>
        <p:xfrm>
          <a:off x="2001838" y="1660525"/>
          <a:ext cx="8193087" cy="3657600"/>
        </p:xfrm>
        <a:graphic>
          <a:graphicData uri="http://schemas.openxmlformats.org/presentationml/2006/ole">
            <mc:AlternateContent xmlns:mc="http://schemas.openxmlformats.org/markup-compatibility/2006">
              <mc:Choice xmlns:v="urn:schemas-microsoft-com:vml" Requires="v">
                <p:oleObj spid="_x0000_s175202" name="Hoja de cálculo" r:id="rId3" imgW="7915448" imgH="3533927" progId="Excel.Sheet.12">
                  <p:link updateAutomatic="1"/>
                </p:oleObj>
              </mc:Choice>
              <mc:Fallback>
                <p:oleObj name="Hoja de cálculo" r:id="rId3" imgW="7915448" imgH="3533927" progId="Excel.Sheet.12">
                  <p:link updateAutomatic="1"/>
                  <p:pic>
                    <p:nvPicPr>
                      <p:cNvPr id="0" name=""/>
                      <p:cNvPicPr/>
                      <p:nvPr/>
                    </p:nvPicPr>
                    <p:blipFill>
                      <a:blip r:embed="rId4"/>
                      <a:stretch>
                        <a:fillRect/>
                      </a:stretch>
                    </p:blipFill>
                    <p:spPr>
                      <a:xfrm>
                        <a:off x="2001838" y="1660525"/>
                        <a:ext cx="8193087" cy="3657600"/>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7" name="Tabla 6"/>
          <p:cNvGraphicFramePr>
            <a:graphicFrameLocks noGrp="1"/>
          </p:cNvGraphicFramePr>
          <p:nvPr>
            <p:extLst>
              <p:ext uri="{D42A27DB-BD31-4B8C-83A1-F6EECF244321}">
                <p14:modId xmlns:p14="http://schemas.microsoft.com/office/powerpoint/2010/main" val="204593118"/>
              </p:ext>
            </p:extLst>
          </p:nvPr>
        </p:nvGraphicFramePr>
        <p:xfrm>
          <a:off x="682389" y="1214652"/>
          <a:ext cx="10970895" cy="5037352"/>
        </p:xfrm>
        <a:graphic>
          <a:graphicData uri="http://schemas.openxmlformats.org/drawingml/2006/table">
            <a:tbl>
              <a:tblPr/>
              <a:tblGrid>
                <a:gridCol w="484657">
                  <a:extLst>
                    <a:ext uri="{9D8B030D-6E8A-4147-A177-3AD203B41FA5}">
                      <a16:colId xmlns:a16="http://schemas.microsoft.com/office/drawing/2014/main" val="40218195"/>
                    </a:ext>
                  </a:extLst>
                </a:gridCol>
                <a:gridCol w="858778">
                  <a:extLst>
                    <a:ext uri="{9D8B030D-6E8A-4147-A177-3AD203B41FA5}">
                      <a16:colId xmlns:a16="http://schemas.microsoft.com/office/drawing/2014/main" val="662695727"/>
                    </a:ext>
                  </a:extLst>
                </a:gridCol>
                <a:gridCol w="297596">
                  <a:extLst>
                    <a:ext uri="{9D8B030D-6E8A-4147-A177-3AD203B41FA5}">
                      <a16:colId xmlns:a16="http://schemas.microsoft.com/office/drawing/2014/main" val="3272291134"/>
                    </a:ext>
                  </a:extLst>
                </a:gridCol>
                <a:gridCol w="1039459">
                  <a:extLst>
                    <a:ext uri="{9D8B030D-6E8A-4147-A177-3AD203B41FA5}">
                      <a16:colId xmlns:a16="http://schemas.microsoft.com/office/drawing/2014/main" val="959318323"/>
                    </a:ext>
                  </a:extLst>
                </a:gridCol>
                <a:gridCol w="646209">
                  <a:extLst>
                    <a:ext uri="{9D8B030D-6E8A-4147-A177-3AD203B41FA5}">
                      <a16:colId xmlns:a16="http://schemas.microsoft.com/office/drawing/2014/main" val="1587447185"/>
                    </a:ext>
                  </a:extLst>
                </a:gridCol>
                <a:gridCol w="3878033">
                  <a:extLst>
                    <a:ext uri="{9D8B030D-6E8A-4147-A177-3AD203B41FA5}">
                      <a16:colId xmlns:a16="http://schemas.microsoft.com/office/drawing/2014/main" val="270638354"/>
                    </a:ext>
                  </a:extLst>
                </a:gridCol>
                <a:gridCol w="3766163">
                  <a:extLst>
                    <a:ext uri="{9D8B030D-6E8A-4147-A177-3AD203B41FA5}">
                      <a16:colId xmlns:a16="http://schemas.microsoft.com/office/drawing/2014/main" val="3604861362"/>
                    </a:ext>
                  </a:extLst>
                </a:gridCol>
              </a:tblGrid>
              <a:tr h="421550">
                <a:tc gridSpan="7">
                  <a:txBody>
                    <a:bodyPr/>
                    <a:lstStyle/>
                    <a:p>
                      <a:pPr algn="ctr" rtl="0" fontAlgn="ctr"/>
                      <a:r>
                        <a:rPr lang="en-US" sz="900" b="1" i="0" u="none" strike="noStrike">
                          <a:solidFill>
                            <a:srgbClr val="FFFFFF"/>
                          </a:solidFill>
                          <a:effectLst/>
                          <a:latin typeface="Century Gothic" panose="020B0502020202020204" pitchFamily="34" charset="0"/>
                        </a:rPr>
                        <a:t>Precisión y Confiabilidad</a:t>
                      </a:r>
                    </a:p>
                  </a:txBody>
                  <a:tcPr marL="6086" marR="6086" marT="6086" marB="0" anchor="ctr">
                    <a:lnL w="6350" cap="flat" cmpd="sng" algn="ctr">
                      <a:solidFill>
                        <a:srgbClr val="2F75B5"/>
                      </a:solidFill>
                      <a:prstDash val="solid"/>
                      <a:round/>
                      <a:headEnd type="none" w="med" len="med"/>
                      <a:tailEnd type="none" w="med" len="med"/>
                    </a:lnL>
                    <a:lnR>
                      <a:noFill/>
                    </a:lnR>
                    <a:lnT>
                      <a:noFill/>
                    </a:lnT>
                    <a:lnB w="6350" cap="flat" cmpd="sng" algn="ctr">
                      <a:solidFill>
                        <a:srgbClr val="2F75B5"/>
                      </a:solidFill>
                      <a:prstDash val="solid"/>
                      <a:round/>
                      <a:headEnd type="none" w="med" len="med"/>
                      <a:tailEnd type="none" w="med" len="med"/>
                    </a:lnB>
                    <a:solidFill>
                      <a:srgbClr val="5B9BD5"/>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11920198"/>
                  </a:ext>
                </a:extLst>
              </a:tr>
              <a:tr h="422246">
                <a:tc>
                  <a:txBody>
                    <a:bodyPr/>
                    <a:lstStyle/>
                    <a:p>
                      <a:pPr algn="ctr" rtl="0" fontAlgn="ctr"/>
                      <a:r>
                        <a:rPr lang="en-US" sz="900" b="1" i="0" u="none" strike="noStrike">
                          <a:solidFill>
                            <a:srgbClr val="000000"/>
                          </a:solidFill>
                          <a:effectLst/>
                          <a:latin typeface="Century Gothic" panose="020B0502020202020204" pitchFamily="34" charset="0"/>
                        </a:rPr>
                        <a:t>Fase</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D9E1F2"/>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D9E1F2"/>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D9E1F2"/>
                    </a:solidFill>
                  </a:tcPr>
                </a:tc>
                <a:tc>
                  <a:txBody>
                    <a:bodyPr/>
                    <a:lstStyle/>
                    <a:p>
                      <a:pPr algn="ctr" rtl="0" fontAlgn="ctr"/>
                      <a:r>
                        <a:rPr lang="en-US" sz="900" b="1" i="0" u="none" strike="noStrike">
                          <a:solidFill>
                            <a:srgbClr val="000000"/>
                          </a:solidFill>
                          <a:effectLst/>
                          <a:latin typeface="Century Gothic" panose="020B0502020202020204" pitchFamily="34" charset="0"/>
                        </a:rPr>
                        <a:t>Indicador</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D9E1F2"/>
                    </a:solidFill>
                  </a:tcPr>
                </a:tc>
                <a:tc>
                  <a:txBody>
                    <a:bodyPr/>
                    <a:lstStyle/>
                    <a:p>
                      <a:pPr algn="ctr" rtl="0" fontAlgn="ctr"/>
                      <a:r>
                        <a:rPr lang="en-US" sz="900" b="1" i="0" u="none" strike="noStrike">
                          <a:solidFill>
                            <a:srgbClr val="000000"/>
                          </a:solidFill>
                          <a:effectLst/>
                          <a:latin typeface="Century Gothic" panose="020B0502020202020204" pitchFamily="34" charset="0"/>
                        </a:rPr>
                        <a:t>Zonal que debe reportar</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D9E1F2"/>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D9E1F2"/>
                    </a:solidFill>
                  </a:tcPr>
                </a:tc>
                <a:tc>
                  <a:txBody>
                    <a:bodyPr/>
                    <a:lstStyle/>
                    <a:p>
                      <a:pPr algn="ctr" rtl="0" fontAlgn="ctr"/>
                      <a:r>
                        <a:rPr lang="en-US" sz="900" b="1" i="0" u="none" strike="noStrike" dirty="0" err="1">
                          <a:solidFill>
                            <a:srgbClr val="000000"/>
                          </a:solidFill>
                          <a:effectLst/>
                          <a:latin typeface="Century Gothic" panose="020B0502020202020204" pitchFamily="34" charset="0"/>
                        </a:rPr>
                        <a:t>Acción</a:t>
                      </a:r>
                      <a:r>
                        <a:rPr lang="en-US" sz="900" b="1" i="0" u="none" strike="noStrike" dirty="0">
                          <a:solidFill>
                            <a:srgbClr val="000000"/>
                          </a:solidFill>
                          <a:effectLst/>
                          <a:latin typeface="Century Gothic" panose="020B0502020202020204" pitchFamily="34" charset="0"/>
                        </a:rPr>
                        <a:t> </a:t>
                      </a:r>
                      <a:r>
                        <a:rPr lang="en-US" sz="900" b="1" i="0" u="none" strike="noStrike" dirty="0" err="1">
                          <a:solidFill>
                            <a:srgbClr val="000000"/>
                          </a:solidFill>
                          <a:effectLst/>
                          <a:latin typeface="Century Gothic" panose="020B0502020202020204" pitchFamily="34" charset="0"/>
                        </a:rPr>
                        <a:t>emprendida</a:t>
                      </a:r>
                      <a:endParaRPr lang="en-US" sz="900" b="1" i="0" u="none" strike="noStrike" dirty="0">
                        <a:solidFill>
                          <a:srgbClr val="000000"/>
                        </a:solidFill>
                        <a:effectLst/>
                        <a:latin typeface="Century Gothic" panose="020B0502020202020204" pitchFamily="34" charset="0"/>
                      </a:endParaRP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D9E1F2"/>
                    </a:solidFill>
                  </a:tcPr>
                </a:tc>
                <a:extLst>
                  <a:ext uri="{0D108BD9-81ED-4DB2-BD59-A6C34878D82A}">
                    <a16:rowId xmlns:a16="http://schemas.microsoft.com/office/drawing/2014/main" val="1491245077"/>
                  </a:ext>
                </a:extLst>
              </a:tr>
              <a:tr h="1052640">
                <a:tc>
                  <a:txBody>
                    <a:bodyPr/>
                    <a:lstStyle/>
                    <a:p>
                      <a:pPr algn="ctr" rtl="0" fontAlgn="ctr"/>
                      <a:r>
                        <a:rPr lang="en-US" sz="900" b="1" i="0" u="none" strike="noStrike">
                          <a:solidFill>
                            <a:srgbClr val="000000"/>
                          </a:solidFill>
                          <a:effectLst/>
                          <a:latin typeface="Century Gothic" panose="020B0502020202020204" pitchFamily="34" charset="0"/>
                        </a:rPr>
                        <a:t>Recolección</a:t>
                      </a:r>
                    </a:p>
                  </a:txBody>
                  <a:tcPr marL="6086" marR="6086" marT="6086" marB="0" vert="vert27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DECON / ZONALES</a:t>
                      </a:r>
                    </a:p>
                  </a:txBody>
                  <a:tcPr marL="6086" marR="6086" marT="6086" marB="0" vert="vert27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37</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Tasa de Cobertura  (EFECTIVA/PLANIFICADA)</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AC. CAMPO </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44546A"/>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Este indicador no es controlable por el operativo de campo.   </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Este indicador no es controlable por el operativo de campo, las empresas no efectivas tienen el respaldo respectivo.</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extLst>
                  <a:ext uri="{0D108BD9-81ED-4DB2-BD59-A6C34878D82A}">
                    <a16:rowId xmlns:a16="http://schemas.microsoft.com/office/drawing/2014/main" val="2356839183"/>
                  </a:ext>
                </a:extLst>
              </a:tr>
              <a:tr h="2083586">
                <a:tc>
                  <a:txBody>
                    <a:bodyPr/>
                    <a:lstStyle/>
                    <a:p>
                      <a:pPr algn="ctr" rtl="0" fontAlgn="ctr"/>
                      <a:r>
                        <a:rPr lang="en-US" sz="900" b="1" i="0" u="none" strike="noStrike">
                          <a:solidFill>
                            <a:srgbClr val="000000"/>
                          </a:solidFill>
                          <a:effectLst/>
                          <a:latin typeface="Century Gothic" panose="020B0502020202020204" pitchFamily="34" charset="0"/>
                        </a:rPr>
                        <a:t>Recolección</a:t>
                      </a:r>
                    </a:p>
                  </a:txBody>
                  <a:tcPr marL="6086" marR="6086" marT="6086" marB="0" vert="vert27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DECON / ZONALES</a:t>
                      </a:r>
                    </a:p>
                  </a:txBody>
                  <a:tcPr marL="6086" marR="6086" marT="6086" marB="0" vert="vert27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38</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Tasa de Cobertura Operativa (EJECUTADA/PLANIFICADA)</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44546A"/>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AC. CAMPO /        SUR</a:t>
                      </a:r>
                    </a:p>
                  </a:txBody>
                  <a:tcPr marL="6086" marR="6086" marT="6086" marB="0" anchor="ctr">
                    <a:lnL w="6350" cap="flat" cmpd="sng" algn="ctr">
                      <a:solidFill>
                        <a:srgbClr val="44546A"/>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44546A"/>
                      </a:solidFill>
                      <a:prstDash val="solid"/>
                      <a:round/>
                      <a:headEnd type="none" w="med" len="med"/>
                      <a:tailEnd type="none" w="med" len="med"/>
                    </a:lnT>
                    <a:lnB w="6350" cap="flat" cmpd="sng" algn="ctr">
                      <a:solidFill>
                        <a:srgbClr val="44546A"/>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Debido al Estado de Emergencia, los informantes no están al 100% en las oficinas, la mayoría está operando por teletrabajo, por eso no tienen acceso a sus archivos </a:t>
                      </a:r>
                      <a:r>
                        <a:rPr lang="es-MX" sz="900" b="0" i="0" u="none" strike="noStrike" dirty="0" smtClean="0">
                          <a:solidFill>
                            <a:srgbClr val="000000"/>
                          </a:solidFill>
                          <a:effectLst/>
                          <a:latin typeface="Century Gothic" panose="020B0502020202020204" pitchFamily="34" charset="0"/>
                        </a:rPr>
                        <a:t>físicos</a:t>
                      </a:r>
                      <a:r>
                        <a:rPr lang="es-MX" sz="900" b="0" i="0" u="none" strike="noStrike" dirty="0">
                          <a:solidFill>
                            <a:srgbClr val="000000"/>
                          </a:solidFill>
                          <a:effectLst/>
                          <a:latin typeface="Century Gothic" panose="020B0502020202020204" pitchFamily="34" charset="0"/>
                        </a:rPr>
                        <a:t>, por decisión de las empresas, no acuden de manera presencial. y han solicitado extensión en el plazo de entrega de la información. Empresas que se encuentran actualmente realizando auditorías externas, por lo que mientras no terminen no pueden proporcionar la información. Adicionalmente, los informantes con los que </a:t>
                      </a:r>
                      <a:r>
                        <a:rPr lang="es-MX" sz="900" b="0" i="0" u="none" strike="noStrike" dirty="0" smtClean="0">
                          <a:solidFill>
                            <a:srgbClr val="000000"/>
                          </a:solidFill>
                          <a:effectLst/>
                          <a:latin typeface="Century Gothic" panose="020B0502020202020204" pitchFamily="34" charset="0"/>
                        </a:rPr>
                        <a:t>manteníamos </a:t>
                      </a:r>
                      <a:r>
                        <a:rPr lang="es-MX" sz="900" b="0" i="0" u="none" strike="noStrike" dirty="0">
                          <a:solidFill>
                            <a:srgbClr val="000000"/>
                          </a:solidFill>
                          <a:effectLst/>
                          <a:latin typeface="Century Gothic" panose="020B0502020202020204" pitchFamily="34" charset="0"/>
                        </a:rPr>
                        <a:t>contacto año a año, ya no se encuentran en las empresas debido a las desvinculaciones dentro de las mismas, por lo cual nos encontramos capacitando a nuevos informantes para la comprensión de la encuesta.     </a:t>
                      </a:r>
                      <a:endParaRPr lang="es-MX" sz="900" b="0" i="0" u="none" strike="noStrike" dirty="0" smtClean="0">
                        <a:solidFill>
                          <a:srgbClr val="000000"/>
                        </a:solidFill>
                        <a:effectLst/>
                        <a:latin typeface="Century Gothic" panose="020B0502020202020204" pitchFamily="34" charset="0"/>
                      </a:endParaRPr>
                    </a:p>
                    <a:p>
                      <a:pPr algn="just" rtl="0" fontAlgn="ctr"/>
                      <a:r>
                        <a:rPr lang="es-MX" sz="900" b="1" i="0" u="none" strike="noStrike" dirty="0" smtClean="0">
                          <a:solidFill>
                            <a:srgbClr val="000000"/>
                          </a:solidFill>
                          <a:effectLst/>
                          <a:latin typeface="Century Gothic" panose="020B0502020202020204" pitchFamily="34" charset="0"/>
                        </a:rPr>
                        <a:t>Zonal </a:t>
                      </a:r>
                      <a:r>
                        <a:rPr lang="es-MX" sz="900" b="1" i="0" u="none" strike="noStrike" dirty="0">
                          <a:solidFill>
                            <a:srgbClr val="000000"/>
                          </a:solidFill>
                          <a:effectLst/>
                          <a:latin typeface="Century Gothic" panose="020B0502020202020204" pitchFamily="34" charset="0"/>
                        </a:rPr>
                        <a:t>SUR: </a:t>
                      </a:r>
                      <a:r>
                        <a:rPr lang="es-MX" sz="900" b="0" i="0" u="none" strike="noStrike" dirty="0">
                          <a:solidFill>
                            <a:srgbClr val="000000"/>
                          </a:solidFill>
                          <a:effectLst/>
                          <a:latin typeface="Century Gothic" panose="020B0502020202020204" pitchFamily="34" charset="0"/>
                        </a:rPr>
                        <a:t>Indicador en rojo porque la empresa restante que falta por levantar información informa en otra zonal valga </a:t>
                      </a:r>
                      <a:r>
                        <a:rPr lang="es-MX" sz="900" b="0" i="0" u="none" strike="noStrike" dirty="0" smtClean="0">
                          <a:solidFill>
                            <a:srgbClr val="000000"/>
                          </a:solidFill>
                          <a:effectLst/>
                          <a:latin typeface="Century Gothic" panose="020B0502020202020204" pitchFamily="34" charset="0"/>
                        </a:rPr>
                        <a:t>la</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redundancia</a:t>
                      </a:r>
                      <a:r>
                        <a:rPr lang="es-MX" sz="900" b="0" i="0" u="none" strike="noStrike" dirty="0">
                          <a:solidFill>
                            <a:srgbClr val="000000"/>
                          </a:solidFill>
                          <a:effectLst/>
                          <a:latin typeface="Century Gothic" panose="020B0502020202020204" pitchFamily="34" charset="0"/>
                        </a:rPr>
                        <a:t>.                                                     </a:t>
                      </a:r>
                      <a:br>
                        <a:rPr lang="es-MX" sz="900" b="0" i="0" u="none" strike="noStrike" dirty="0">
                          <a:solidFill>
                            <a:srgbClr val="000000"/>
                          </a:solidFill>
                          <a:effectLst/>
                          <a:latin typeface="Century Gothic" panose="020B0502020202020204" pitchFamily="34" charset="0"/>
                        </a:rPr>
                      </a:br>
                      <a:endParaRPr lang="es-MX" sz="900" b="0" i="0" u="none" strike="noStrike" dirty="0">
                        <a:solidFill>
                          <a:srgbClr val="000000"/>
                        </a:solidFill>
                        <a:effectLst/>
                        <a:latin typeface="Century Gothic" panose="020B0502020202020204" pitchFamily="34" charset="0"/>
                      </a:endParaRP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r>
                        <a:rPr lang="es-MX" sz="900" b="0" i="0" u="none" strike="noStrike" dirty="0" smtClean="0">
                          <a:solidFill>
                            <a:srgbClr val="000000"/>
                          </a:solidFill>
                          <a:effectLst/>
                          <a:latin typeface="Century Gothic" panose="020B0502020202020204" pitchFamily="34" charset="0"/>
                        </a:rPr>
                        <a:t>.</a:t>
                      </a:r>
                    </a:p>
                    <a:p>
                      <a:pPr algn="just" rtl="0" fontAlgn="ctr"/>
                      <a:r>
                        <a:rPr lang="es-MX" sz="900" b="1" i="0" u="none" strike="noStrike" dirty="0" smtClean="0">
                          <a:solidFill>
                            <a:srgbClr val="000000"/>
                          </a:solidFill>
                          <a:effectLst/>
                          <a:latin typeface="Century Gothic" panose="020B0502020202020204" pitchFamily="34" charset="0"/>
                        </a:rPr>
                        <a:t>Zonal </a:t>
                      </a:r>
                      <a:r>
                        <a:rPr lang="es-MX" sz="900" b="1" i="0" u="none" strike="noStrike" dirty="0">
                          <a:solidFill>
                            <a:srgbClr val="000000"/>
                          </a:solidFill>
                          <a:effectLst/>
                          <a:latin typeface="Century Gothic" panose="020B0502020202020204" pitchFamily="34" charset="0"/>
                        </a:rPr>
                        <a:t>SUR: </a:t>
                      </a:r>
                      <a:r>
                        <a:rPr lang="es-MX" sz="900" b="0" i="0" u="none" strike="noStrike" dirty="0">
                          <a:solidFill>
                            <a:srgbClr val="000000"/>
                          </a:solidFill>
                          <a:effectLst/>
                          <a:latin typeface="Century Gothic" panose="020B0502020202020204" pitchFamily="34" charset="0"/>
                        </a:rPr>
                        <a:t>se corrobora y revisa si  la información se encuentra registrada en el sistema en actualización </a:t>
                      </a:r>
                      <a:r>
                        <a:rPr lang="es-MX" sz="900" b="0" i="0" u="none" strike="noStrike" dirty="0" smtClean="0">
                          <a:solidFill>
                            <a:srgbClr val="000000"/>
                          </a:solidFill>
                          <a:effectLst/>
                          <a:latin typeface="Century Gothic" panose="020B0502020202020204" pitchFamily="34" charset="0"/>
                        </a:rPr>
                        <a:t>al</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día</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21-12-2020</a:t>
                      </a:r>
                      <a:r>
                        <a:rPr lang="es-MX" sz="900" b="0" i="0" u="none" strike="noStrike" dirty="0">
                          <a:solidFill>
                            <a:srgbClr val="000000"/>
                          </a:solidFill>
                          <a:effectLst/>
                          <a:latin typeface="Century Gothic" panose="020B0502020202020204" pitchFamily="34" charset="0"/>
                        </a:rPr>
                        <a:t>.</a:t>
                      </a:r>
                      <a:br>
                        <a:rPr lang="es-MX" sz="900" b="0" i="0" u="none" strike="noStrike" dirty="0">
                          <a:solidFill>
                            <a:srgbClr val="000000"/>
                          </a:solidFill>
                          <a:effectLst/>
                          <a:latin typeface="Century Gothic" panose="020B0502020202020204" pitchFamily="34" charset="0"/>
                        </a:rPr>
                      </a:br>
                      <a:endParaRPr lang="es-MX" sz="900" b="0" i="0" u="none" strike="noStrike" dirty="0">
                        <a:solidFill>
                          <a:srgbClr val="000000"/>
                        </a:solidFill>
                        <a:effectLst/>
                        <a:latin typeface="Century Gothic" panose="020B0502020202020204" pitchFamily="34" charset="0"/>
                      </a:endParaRP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extLst>
                  <a:ext uri="{0D108BD9-81ED-4DB2-BD59-A6C34878D82A}">
                    <a16:rowId xmlns:a16="http://schemas.microsoft.com/office/drawing/2014/main" val="2780053672"/>
                  </a:ext>
                </a:extLst>
              </a:tr>
              <a:tr h="1057330">
                <a:tc>
                  <a:txBody>
                    <a:bodyPr/>
                    <a:lstStyle/>
                    <a:p>
                      <a:pPr algn="ctr" rtl="0" fontAlgn="ctr"/>
                      <a:r>
                        <a:rPr lang="en-US" sz="900" b="1" i="0" u="none" strike="noStrike">
                          <a:solidFill>
                            <a:srgbClr val="000000"/>
                          </a:solidFill>
                          <a:effectLst/>
                          <a:latin typeface="Century Gothic" panose="020B0502020202020204" pitchFamily="34" charset="0"/>
                        </a:rPr>
                        <a:t>Recolección</a:t>
                      </a:r>
                    </a:p>
                  </a:txBody>
                  <a:tcPr marL="6086" marR="6086" marT="6086" marB="0" vert="vert27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DECON / ZONALES</a:t>
                      </a:r>
                    </a:p>
                  </a:txBody>
                  <a:tcPr marL="6086" marR="6086" marT="6086" marB="0" vert="vert27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39</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l" rtl="0" fontAlgn="ctr"/>
                      <a:r>
                        <a:rPr lang="es-MX" sz="900" b="0" i="0" u="none" strike="noStrike">
                          <a:solidFill>
                            <a:srgbClr val="000000"/>
                          </a:solidFill>
                          <a:effectLst/>
                          <a:latin typeface="Century Gothic" panose="020B0502020202020204" pitchFamily="34" charset="0"/>
                        </a:rPr>
                        <a:t>Tasa de Cobertura Efectiva de ejecución</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AC. CAMPO </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44546A"/>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Este indicador no es controlable por el operativo de campo.   </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Este indicador no es controlable por el operativo de campo, las empresas no efectivas tienen el respaldo respectivo.</a:t>
                      </a:r>
                    </a:p>
                  </a:txBody>
                  <a:tcPr marL="6086" marR="6086" marT="6086" marB="0" anchor="ctr">
                    <a:lnL w="6350" cap="flat" cmpd="sng" algn="ctr">
                      <a:solidFill>
                        <a:srgbClr val="2F75B5"/>
                      </a:solidFill>
                      <a:prstDash val="solid"/>
                      <a:round/>
                      <a:headEnd type="none" w="med" len="med"/>
                      <a:tailEnd type="none" w="med" len="med"/>
                    </a:lnL>
                    <a:lnR w="6350" cap="flat" cmpd="sng" algn="ctr">
                      <a:solidFill>
                        <a:srgbClr val="2F75B5"/>
                      </a:solidFill>
                      <a:prstDash val="solid"/>
                      <a:round/>
                      <a:headEnd type="none" w="med" len="med"/>
                      <a:tailEnd type="none" w="med" len="med"/>
                    </a:lnR>
                    <a:lnT w="6350" cap="flat" cmpd="sng" algn="ctr">
                      <a:solidFill>
                        <a:srgbClr val="2F75B5"/>
                      </a:solidFill>
                      <a:prstDash val="solid"/>
                      <a:round/>
                      <a:headEnd type="none" w="med" len="med"/>
                      <a:tailEnd type="none" w="med" len="med"/>
                    </a:lnT>
                    <a:lnB w="6350" cap="flat" cmpd="sng" algn="ctr">
                      <a:solidFill>
                        <a:srgbClr val="2F75B5"/>
                      </a:solidFill>
                      <a:prstDash val="solid"/>
                      <a:round/>
                      <a:headEnd type="none" w="med" len="med"/>
                      <a:tailEnd type="none" w="med" len="med"/>
                    </a:lnB>
                    <a:solidFill>
                      <a:srgbClr val="FFFFFF"/>
                    </a:solidFill>
                  </a:tcPr>
                </a:tc>
                <a:extLst>
                  <a:ext uri="{0D108BD9-81ED-4DB2-BD59-A6C34878D82A}">
                    <a16:rowId xmlns:a16="http://schemas.microsoft.com/office/drawing/2014/main" val="4209028846"/>
                  </a:ext>
                </a:extLst>
              </a:tr>
            </a:tbl>
          </a:graphicData>
        </a:graphic>
      </p:graphicFrame>
    </p:spTree>
    <p:extLst>
      <p:ext uri="{BB962C8B-B14F-4D97-AF65-F5344CB8AC3E}">
        <p14:creationId xmlns:p14="http://schemas.microsoft.com/office/powerpoint/2010/main" val="3137268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16" name="Tabla 15"/>
          <p:cNvGraphicFramePr>
            <a:graphicFrameLocks noGrp="1"/>
          </p:cNvGraphicFramePr>
          <p:nvPr>
            <p:extLst>
              <p:ext uri="{D42A27DB-BD31-4B8C-83A1-F6EECF244321}">
                <p14:modId xmlns:p14="http://schemas.microsoft.com/office/powerpoint/2010/main" val="2416862229"/>
              </p:ext>
            </p:extLst>
          </p:nvPr>
        </p:nvGraphicFramePr>
        <p:xfrm>
          <a:off x="425301" y="1148316"/>
          <a:ext cx="11281146" cy="4932421"/>
        </p:xfrm>
        <a:graphic>
          <a:graphicData uri="http://schemas.openxmlformats.org/drawingml/2006/table">
            <a:tbl>
              <a:tblPr/>
              <a:tblGrid>
                <a:gridCol w="458422">
                  <a:extLst>
                    <a:ext uri="{9D8B030D-6E8A-4147-A177-3AD203B41FA5}">
                      <a16:colId xmlns:a16="http://schemas.microsoft.com/office/drawing/2014/main" val="2838643417"/>
                    </a:ext>
                  </a:extLst>
                </a:gridCol>
                <a:gridCol w="812293">
                  <a:extLst>
                    <a:ext uri="{9D8B030D-6E8A-4147-A177-3AD203B41FA5}">
                      <a16:colId xmlns:a16="http://schemas.microsoft.com/office/drawing/2014/main" val="3706198741"/>
                    </a:ext>
                  </a:extLst>
                </a:gridCol>
                <a:gridCol w="281488">
                  <a:extLst>
                    <a:ext uri="{9D8B030D-6E8A-4147-A177-3AD203B41FA5}">
                      <a16:colId xmlns:a16="http://schemas.microsoft.com/office/drawing/2014/main" val="3195667080"/>
                    </a:ext>
                  </a:extLst>
                </a:gridCol>
                <a:gridCol w="983195">
                  <a:extLst>
                    <a:ext uri="{9D8B030D-6E8A-4147-A177-3AD203B41FA5}">
                      <a16:colId xmlns:a16="http://schemas.microsoft.com/office/drawing/2014/main" val="3386192723"/>
                    </a:ext>
                  </a:extLst>
                </a:gridCol>
                <a:gridCol w="792594">
                  <a:extLst>
                    <a:ext uri="{9D8B030D-6E8A-4147-A177-3AD203B41FA5}">
                      <a16:colId xmlns:a16="http://schemas.microsoft.com/office/drawing/2014/main" val="1335514815"/>
                    </a:ext>
                  </a:extLst>
                </a:gridCol>
                <a:gridCol w="3912781">
                  <a:extLst>
                    <a:ext uri="{9D8B030D-6E8A-4147-A177-3AD203B41FA5}">
                      <a16:colId xmlns:a16="http://schemas.microsoft.com/office/drawing/2014/main" val="2107185219"/>
                    </a:ext>
                  </a:extLst>
                </a:gridCol>
                <a:gridCol w="4040373">
                  <a:extLst>
                    <a:ext uri="{9D8B030D-6E8A-4147-A177-3AD203B41FA5}">
                      <a16:colId xmlns:a16="http://schemas.microsoft.com/office/drawing/2014/main" val="1066017229"/>
                    </a:ext>
                  </a:extLst>
                </a:gridCol>
              </a:tblGrid>
              <a:tr h="375881">
                <a:tc gridSpan="7">
                  <a:txBody>
                    <a:bodyPr/>
                    <a:lstStyle/>
                    <a:p>
                      <a:pPr algn="ctr" rtl="0" fontAlgn="ctr"/>
                      <a:r>
                        <a:rPr lang="en-US" sz="900" b="1" i="0" u="none" strike="noStrike" dirty="0" err="1">
                          <a:solidFill>
                            <a:srgbClr val="FFFFFF"/>
                          </a:solidFill>
                          <a:effectLst/>
                          <a:latin typeface="Century Gothic" panose="020B0502020202020204" pitchFamily="34" charset="0"/>
                        </a:rPr>
                        <a:t>Precisión</a:t>
                      </a:r>
                      <a:r>
                        <a:rPr lang="en-US" sz="900" b="1" i="0" u="none" strike="noStrike" dirty="0">
                          <a:solidFill>
                            <a:srgbClr val="FFFFFF"/>
                          </a:solidFill>
                          <a:effectLst/>
                          <a:latin typeface="Century Gothic" panose="020B0502020202020204" pitchFamily="34" charset="0"/>
                        </a:rPr>
                        <a:t> y </a:t>
                      </a:r>
                      <a:r>
                        <a:rPr lang="en-US" sz="900" b="1" i="0" u="none" strike="noStrike" dirty="0" err="1">
                          <a:solidFill>
                            <a:srgbClr val="FFFFFF"/>
                          </a:solidFill>
                          <a:effectLst/>
                          <a:latin typeface="Century Gothic" panose="020B0502020202020204" pitchFamily="34" charset="0"/>
                        </a:rPr>
                        <a:t>Confiabilidad</a:t>
                      </a:r>
                      <a:endParaRPr lang="en-US" sz="900" b="1" i="0" u="none" strike="noStrike" dirty="0">
                        <a:solidFill>
                          <a:srgbClr val="FFFFFF"/>
                        </a:solidFill>
                        <a:effectLst/>
                        <a:latin typeface="Century Gothic" panose="020B0502020202020204" pitchFamily="34" charset="0"/>
                      </a:endParaRPr>
                    </a:p>
                  </a:txBody>
                  <a:tcPr marL="5268" marR="5268" marT="5268" marB="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7B7B7B"/>
                      </a:solidFill>
                      <a:prstDash val="solid"/>
                      <a:round/>
                      <a:headEnd type="none" w="med" len="med"/>
                      <a:tailEnd type="none" w="med" len="med"/>
                    </a:lnB>
                    <a:solidFill>
                      <a:srgbClr val="70AD4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95902180"/>
                  </a:ext>
                </a:extLst>
              </a:tr>
              <a:tr h="380515">
                <a:tc>
                  <a:txBody>
                    <a:bodyPr/>
                    <a:lstStyle/>
                    <a:p>
                      <a:pPr algn="ctr" rtl="0" fontAlgn="ctr"/>
                      <a:r>
                        <a:rPr lang="en-US" sz="900" b="1" i="0" u="none" strike="noStrike">
                          <a:solidFill>
                            <a:srgbClr val="000000"/>
                          </a:solidFill>
                          <a:effectLst/>
                          <a:latin typeface="Century Gothic" panose="020B0502020202020204" pitchFamily="34" charset="0"/>
                        </a:rPr>
                        <a:t>Fase</a:t>
                      </a:r>
                    </a:p>
                  </a:txBody>
                  <a:tcPr marL="5268" marR="5268" marT="5268" marB="0" anchor="ctr">
                    <a:lnL w="12700" cap="flat" cmpd="sng" algn="ctr">
                      <a:solidFill>
                        <a:srgbClr val="7B7B7B"/>
                      </a:solidFill>
                      <a:prstDash val="solid"/>
                      <a:round/>
                      <a:headEnd type="none" w="med" len="med"/>
                      <a:tailEnd type="none" w="med" len="med"/>
                    </a:lnL>
                    <a:lnR w="12700" cap="flat" cmpd="sng" algn="ctr">
                      <a:solidFill>
                        <a:srgbClr val="7B7B7B"/>
                      </a:solidFill>
                      <a:prstDash val="solid"/>
                      <a:round/>
                      <a:headEnd type="none" w="med" len="med"/>
                      <a:tailEnd type="none" w="med" len="med"/>
                    </a:lnR>
                    <a:lnT w="12700" cap="flat" cmpd="sng" algn="ctr">
                      <a:solidFill>
                        <a:srgbClr val="7B7B7B"/>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5268" marR="5268" marT="5268" marB="0" anchor="ctr">
                    <a:lnL w="12700" cap="flat" cmpd="sng" algn="ctr">
                      <a:solidFill>
                        <a:srgbClr val="7B7B7B"/>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B7B7B"/>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B7B7B"/>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Indicador</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B7B7B"/>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Zonal que debe reportar</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B7B7B"/>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B7B7B"/>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B7B7B"/>
                      </a:solidFill>
                      <a:prstDash val="solid"/>
                      <a:round/>
                      <a:headEnd type="none" w="med" len="med"/>
                      <a:tailEnd type="none" w="med" len="med"/>
                    </a:lnR>
                    <a:lnT w="12700" cap="flat" cmpd="sng" algn="ctr">
                      <a:solidFill>
                        <a:srgbClr val="7B7B7B"/>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C5E0B4"/>
                    </a:solidFill>
                  </a:tcPr>
                </a:tc>
                <a:extLst>
                  <a:ext uri="{0D108BD9-81ED-4DB2-BD59-A6C34878D82A}">
                    <a16:rowId xmlns:a16="http://schemas.microsoft.com/office/drawing/2014/main" val="2735294350"/>
                  </a:ext>
                </a:extLst>
              </a:tr>
              <a:tr h="2199824">
                <a:tc>
                  <a:txBody>
                    <a:bodyPr/>
                    <a:lstStyle/>
                    <a:p>
                      <a:pPr algn="ctr" rtl="0" fontAlgn="ctr"/>
                      <a:r>
                        <a:rPr lang="en-US" sz="900" b="1" i="0" u="none" strike="noStrike" dirty="0" err="1">
                          <a:solidFill>
                            <a:srgbClr val="000000"/>
                          </a:solidFill>
                          <a:effectLst/>
                          <a:latin typeface="Century Gothic" panose="020B0502020202020204" pitchFamily="34" charset="0"/>
                        </a:rPr>
                        <a:t>Procesamiento</a:t>
                      </a:r>
                      <a:endParaRPr lang="en-US" sz="900" b="1" i="0" u="none" strike="noStrike" dirty="0">
                        <a:solidFill>
                          <a:srgbClr val="000000"/>
                        </a:solidFill>
                        <a:effectLst/>
                        <a:latin typeface="Century Gothic" panose="020B0502020202020204" pitchFamily="34" charset="0"/>
                      </a:endParaRPr>
                    </a:p>
                  </a:txBody>
                  <a:tcPr marL="5268" marR="5268" marT="5268" marB="0" vert="vert270" anchor="ctr">
                    <a:lnL w="12700" cap="flat" cmpd="sng" algn="ctr">
                      <a:solidFill>
                        <a:srgbClr val="7B7B7B"/>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DECON</a:t>
                      </a:r>
                    </a:p>
                  </a:txBody>
                  <a:tcPr marL="5268" marR="5268" marT="5268"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43</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l" rtl="0" fontAlgn="ctr"/>
                      <a:r>
                        <a:rPr lang="es-MX" sz="900" b="0" i="0" u="none" strike="noStrike">
                          <a:solidFill>
                            <a:srgbClr val="000000"/>
                          </a:solidFill>
                          <a:effectLst/>
                          <a:latin typeface="Century Gothic" panose="020B0502020202020204" pitchFamily="34" charset="0"/>
                        </a:rPr>
                        <a:t>Porcentaje de ejecución de crítica (EJECUTAS/PLANIFICADAS)</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just" rtl="0" fontAlgn="ctr"/>
                      <a:r>
                        <a:rPr lang="es-MX" sz="900" b="0" i="0" u="none" strike="noStrike">
                          <a:solidFill>
                            <a:srgbClr val="000000"/>
                          </a:solidFill>
                          <a:effectLst/>
                          <a:latin typeface="Century Gothic" panose="020B0502020202020204" pitchFamily="34" charset="0"/>
                        </a:rPr>
                        <a:t>AC. CAMPO / CENTRO/ LITORAL/            SUR</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No se contó con la puesta en producción de manera oportuna del módulo de crítica. </a:t>
                      </a:r>
                      <a:br>
                        <a:rPr lang="es-MX" sz="900" b="0" i="0" u="none" strike="noStrike" dirty="0">
                          <a:solidFill>
                            <a:srgbClr val="000000"/>
                          </a:solidFill>
                          <a:effectLst/>
                          <a:latin typeface="Century Gothic" panose="020B0502020202020204" pitchFamily="34" charset="0"/>
                        </a:rPr>
                      </a:br>
                      <a:r>
                        <a:rPr lang="es-MX" sz="900" b="0" i="0" u="none" strike="noStrike" dirty="0">
                          <a:solidFill>
                            <a:srgbClr val="000000"/>
                          </a:solidFill>
                          <a:effectLst/>
                          <a:latin typeface="Century Gothic" panose="020B0502020202020204" pitchFamily="34" charset="0"/>
                        </a:rPr>
                        <a:t>La ejecución de una validación económico/ambiental que no se encuentra dentro de ningún cronograma; y que además, no cuenta con una revisión exhaustiva, puesto que existen validaciones que cuentan con su respectiva observación y la misma se encuentra correcta; genera un </a:t>
                      </a:r>
                      <a:r>
                        <a:rPr lang="es-MX" sz="900" b="0" i="0" u="none" strike="noStrike" dirty="0" smtClean="0">
                          <a:solidFill>
                            <a:srgbClr val="000000"/>
                          </a:solidFill>
                          <a:effectLst/>
                          <a:latin typeface="Century Gothic" panose="020B0502020202020204" pitchFamily="34" charset="0"/>
                        </a:rPr>
                        <a:t>retraso </a:t>
                      </a:r>
                      <a:r>
                        <a:rPr lang="es-MX" sz="900" b="0" i="0" u="none" strike="noStrike" dirty="0">
                          <a:solidFill>
                            <a:srgbClr val="000000"/>
                          </a:solidFill>
                          <a:effectLst/>
                          <a:latin typeface="Century Gothic" panose="020B0502020202020204" pitchFamily="34" charset="0"/>
                        </a:rPr>
                        <a:t>en las actividades de crítica.                                                                                                    </a:t>
                      </a:r>
                      <a:r>
                        <a:rPr lang="es-MX" sz="900" b="1" i="0" u="none" strike="noStrike" dirty="0">
                          <a:solidFill>
                            <a:srgbClr val="000000"/>
                          </a:solidFill>
                          <a:effectLst/>
                          <a:latin typeface="Century Gothic" panose="020B0502020202020204" pitchFamily="34" charset="0"/>
                        </a:rPr>
                        <a:t>Zonal  CENTRO: </a:t>
                      </a:r>
                      <a:r>
                        <a:rPr lang="es-MX" sz="900" b="0" i="0" u="none" strike="noStrike" dirty="0">
                          <a:solidFill>
                            <a:srgbClr val="000000"/>
                          </a:solidFill>
                          <a:effectLst/>
                          <a:latin typeface="Century Gothic" panose="020B0502020202020204" pitchFamily="34" charset="0"/>
                        </a:rPr>
                        <a:t>encuestas con notas aclaratorias</a:t>
                      </a:r>
                      <a:r>
                        <a:rPr lang="es-MX" sz="900" b="0" i="0" u="none" strike="noStrike" dirty="0" smtClean="0">
                          <a:solidFill>
                            <a:srgbClr val="000000"/>
                          </a:solidFill>
                          <a:effectLst/>
                          <a:latin typeface="Century Gothic" panose="020B0502020202020204" pitchFamily="34" charset="0"/>
                        </a:rPr>
                        <a:t>.</a:t>
                      </a:r>
                    </a:p>
                    <a:p>
                      <a:pPr algn="just" rtl="0" fontAlgn="ctr"/>
                      <a:r>
                        <a:rPr lang="es-MX" sz="900" b="1" i="0" u="none" strike="noStrike" dirty="0" smtClean="0">
                          <a:solidFill>
                            <a:srgbClr val="000000"/>
                          </a:solidFill>
                          <a:effectLst/>
                          <a:latin typeface="Century Gothic" panose="020B0502020202020204" pitchFamily="34" charset="0"/>
                        </a:rPr>
                        <a:t>Zonal </a:t>
                      </a:r>
                      <a:r>
                        <a:rPr lang="es-MX" sz="900" b="1" i="0" u="none" strike="noStrike" dirty="0">
                          <a:solidFill>
                            <a:srgbClr val="000000"/>
                          </a:solidFill>
                          <a:effectLst/>
                          <a:latin typeface="Century Gothic" panose="020B0502020202020204" pitchFamily="34" charset="0"/>
                        </a:rPr>
                        <a:t>LITORAL: </a:t>
                      </a:r>
                      <a:r>
                        <a:rPr lang="es-MX" sz="900" b="0" i="0" u="none" strike="noStrike" dirty="0">
                          <a:solidFill>
                            <a:srgbClr val="000000"/>
                          </a:solidFill>
                          <a:effectLst/>
                          <a:latin typeface="Century Gothic" panose="020B0502020202020204" pitchFamily="34" charset="0"/>
                        </a:rPr>
                        <a:t>formularios criticados ejecutados es menor </a:t>
                      </a:r>
                      <a:r>
                        <a:rPr lang="es-MX" sz="900" b="0" i="0" u="none" strike="noStrike" dirty="0" smtClean="0">
                          <a:solidFill>
                            <a:srgbClr val="000000"/>
                          </a:solidFill>
                          <a:effectLst/>
                          <a:latin typeface="Century Gothic" panose="020B0502020202020204" pitchFamily="34" charset="0"/>
                        </a:rPr>
                        <a:t>a</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lo </a:t>
                      </a:r>
                      <a:r>
                        <a:rPr lang="es-MX" sz="900" b="0" i="0" u="none" strike="noStrike" dirty="0">
                          <a:solidFill>
                            <a:srgbClr val="000000"/>
                          </a:solidFill>
                          <a:effectLst/>
                          <a:latin typeface="Century Gothic" panose="020B0502020202020204" pitchFamily="34" charset="0"/>
                        </a:rPr>
                        <a:t>planificado</a:t>
                      </a:r>
                      <a:r>
                        <a:rPr lang="es-MX" sz="900" b="0" i="0" u="none" strike="noStrike" dirty="0" smtClean="0">
                          <a:solidFill>
                            <a:srgbClr val="000000"/>
                          </a:solidFill>
                          <a:effectLst/>
                          <a:latin typeface="Century Gothic" panose="020B0502020202020204" pitchFamily="34" charset="0"/>
                        </a:rPr>
                        <a:t>.</a:t>
                      </a:r>
                    </a:p>
                    <a:p>
                      <a:pPr algn="just" rtl="0" fontAlgn="ctr"/>
                      <a:r>
                        <a:rPr lang="es-MX" sz="900" b="1" i="0" u="none" strike="noStrike" dirty="0" smtClean="0">
                          <a:solidFill>
                            <a:srgbClr val="000000"/>
                          </a:solidFill>
                          <a:effectLst/>
                          <a:latin typeface="Century Gothic" panose="020B0502020202020204" pitchFamily="34" charset="0"/>
                        </a:rPr>
                        <a:t>Zonal </a:t>
                      </a:r>
                      <a:r>
                        <a:rPr lang="es-MX" sz="900" b="1" i="0" u="none" strike="noStrike" dirty="0">
                          <a:solidFill>
                            <a:srgbClr val="000000"/>
                          </a:solidFill>
                          <a:effectLst/>
                          <a:latin typeface="Century Gothic" panose="020B0502020202020204" pitchFamily="34" charset="0"/>
                        </a:rPr>
                        <a:t>SUR</a:t>
                      </a:r>
                      <a:r>
                        <a:rPr lang="es-MX" sz="900" b="0" i="0" u="none" strike="noStrike" dirty="0">
                          <a:solidFill>
                            <a:srgbClr val="000000"/>
                          </a:solidFill>
                          <a:effectLst/>
                          <a:latin typeface="Century Gothic" panose="020B0502020202020204" pitchFamily="34" charset="0"/>
                        </a:rPr>
                        <a:t>: Indicador en rojo porque la empresa restante que falta por levantar información informa en otra zonal valga la redundancia.</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AC.CAMPO: </a:t>
                      </a:r>
                      <a:r>
                        <a:rPr lang="es-MX" sz="900" b="0" i="0" u="none" strike="noStrike" dirty="0">
                          <a:solidFill>
                            <a:srgbClr val="000000"/>
                          </a:solidFill>
                          <a:effectLst/>
                          <a:latin typeface="Century Gothic" panose="020B0502020202020204" pitchFamily="34" charset="0"/>
                        </a:rPr>
                        <a:t>se realizó una </a:t>
                      </a:r>
                      <a:r>
                        <a:rPr lang="es-MX" sz="900" b="0" i="0" u="none" strike="noStrike" dirty="0" smtClean="0">
                          <a:solidFill>
                            <a:srgbClr val="000000"/>
                          </a:solidFill>
                          <a:effectLst/>
                          <a:latin typeface="Century Gothic" panose="020B0502020202020204" pitchFamily="34" charset="0"/>
                        </a:rPr>
                        <a:t>re-planificación </a:t>
                      </a:r>
                      <a:r>
                        <a:rPr lang="es-MX" sz="900" b="0" i="0" u="none" strike="noStrike" dirty="0">
                          <a:solidFill>
                            <a:srgbClr val="000000"/>
                          </a:solidFill>
                          <a:effectLst/>
                          <a:latin typeface="Century Gothic" panose="020B0502020202020204" pitchFamily="34" charset="0"/>
                        </a:rPr>
                        <a:t>de la fase crítica; adicionalmente, se realizará una asignación progresiva de responsabilidades al personal PRETT que ingresó el 1 de Septiembre del presente año, hasta alcanzar las metas programadas. Dar prioridad a las validaciones enviadas por parte de Planta Central, con el fin de cumplir con los tiempos establecidos.                                                                  </a:t>
                      </a:r>
                      <a:r>
                        <a:rPr lang="es-MX" sz="900" b="0" i="0" u="none" strike="noStrike" dirty="0" smtClean="0">
                          <a:solidFill>
                            <a:srgbClr val="000000"/>
                          </a:solidFill>
                          <a:effectLst/>
                          <a:latin typeface="Century Gothic" panose="020B0502020202020204" pitchFamily="34" charset="0"/>
                        </a:rPr>
                        <a:t>   </a:t>
                      </a:r>
                    </a:p>
                    <a:p>
                      <a:pPr algn="just" rtl="0" fontAlgn="ctr"/>
                      <a:r>
                        <a:rPr lang="es-MX" sz="900" b="1" i="0" u="none" strike="noStrike" dirty="0" smtClean="0">
                          <a:solidFill>
                            <a:srgbClr val="000000"/>
                          </a:solidFill>
                          <a:effectLst/>
                          <a:latin typeface="Century Gothic" panose="020B0502020202020204" pitchFamily="34" charset="0"/>
                        </a:rPr>
                        <a:t>Zonal </a:t>
                      </a:r>
                      <a:r>
                        <a:rPr lang="es-MX" sz="900" b="1" i="0" u="none" strike="noStrike" dirty="0">
                          <a:solidFill>
                            <a:srgbClr val="000000"/>
                          </a:solidFill>
                          <a:effectLst/>
                          <a:latin typeface="Century Gothic" panose="020B0502020202020204" pitchFamily="34" charset="0"/>
                        </a:rPr>
                        <a:t>CENTRO: </a:t>
                      </a:r>
                      <a:r>
                        <a:rPr lang="es-MX" sz="900" b="0" i="0" u="none" strike="noStrike" dirty="0">
                          <a:solidFill>
                            <a:srgbClr val="000000"/>
                          </a:solidFill>
                          <a:effectLst/>
                          <a:latin typeface="Century Gothic" panose="020B0502020202020204" pitchFamily="34" charset="0"/>
                        </a:rPr>
                        <a:t>se trató de agendar citas con los informantes para poder </a:t>
                      </a:r>
                      <a:r>
                        <a:rPr lang="es-MX" sz="900" b="0" i="0" u="none" strike="noStrike" dirty="0" smtClean="0">
                          <a:solidFill>
                            <a:srgbClr val="000000"/>
                          </a:solidFill>
                          <a:effectLst/>
                          <a:latin typeface="Century Gothic" panose="020B0502020202020204" pitchFamily="34" charset="0"/>
                        </a:rPr>
                        <a:t>solucionar </a:t>
                      </a:r>
                      <a:r>
                        <a:rPr lang="es-MX" sz="900" b="0" i="0" u="none" strike="noStrike" dirty="0">
                          <a:solidFill>
                            <a:srgbClr val="000000"/>
                          </a:solidFill>
                          <a:effectLst/>
                          <a:latin typeface="Century Gothic" panose="020B0502020202020204" pitchFamily="34" charset="0"/>
                        </a:rPr>
                        <a:t>las observaciones.                                                          </a:t>
                      </a:r>
                      <a:r>
                        <a:rPr lang="es-MX" sz="900" b="0" i="0" u="none" strike="noStrike" dirty="0" smtClean="0">
                          <a:solidFill>
                            <a:srgbClr val="000000"/>
                          </a:solidFill>
                          <a:effectLst/>
                          <a:latin typeface="Century Gothic" panose="020B0502020202020204" pitchFamily="34" charset="0"/>
                        </a:rPr>
                        <a:t>           </a:t>
                      </a:r>
                    </a:p>
                    <a:p>
                      <a:pPr algn="just" rtl="0" fontAlgn="ctr"/>
                      <a:r>
                        <a:rPr lang="es-MX" sz="900" b="1" i="0" u="none" strike="noStrike" dirty="0" smtClean="0">
                          <a:solidFill>
                            <a:srgbClr val="000000"/>
                          </a:solidFill>
                          <a:effectLst/>
                          <a:latin typeface="Century Gothic" panose="020B0502020202020204" pitchFamily="34" charset="0"/>
                        </a:rPr>
                        <a:t>Zonal </a:t>
                      </a:r>
                      <a:r>
                        <a:rPr lang="es-MX" sz="900" b="1" i="0" u="none" strike="noStrike" dirty="0">
                          <a:solidFill>
                            <a:srgbClr val="000000"/>
                          </a:solidFill>
                          <a:effectLst/>
                          <a:latin typeface="Century Gothic" panose="020B0502020202020204" pitchFamily="34" charset="0"/>
                        </a:rPr>
                        <a:t>LITORAL: </a:t>
                      </a:r>
                      <a:r>
                        <a:rPr lang="es-MX" sz="900" b="0" i="0" u="none" strike="noStrike" dirty="0">
                          <a:solidFill>
                            <a:srgbClr val="000000"/>
                          </a:solidFill>
                          <a:effectLst/>
                          <a:latin typeface="Century Gothic" panose="020B0502020202020204" pitchFamily="34" charset="0"/>
                        </a:rPr>
                        <a:t>se coordinó con el equipo de critica para la agilización y revisión de las encuestas, considerar que tenemos encuestas que se encuentran en n/a lo que ocasiona una demora en el envió de la información.</a:t>
                      </a:r>
                      <a:r>
                        <a:rPr lang="es-MX" sz="900" b="1" i="0" u="none" strike="noStrike" dirty="0">
                          <a:solidFill>
                            <a:srgbClr val="000000"/>
                          </a:solidFill>
                          <a:effectLst/>
                          <a:latin typeface="Century Gothic" panose="020B0502020202020204" pitchFamily="34" charset="0"/>
                        </a:rPr>
                        <a:t>                                                                               </a:t>
                      </a:r>
                      <a:r>
                        <a:rPr lang="es-MX" sz="900" b="1" i="0" u="none" strike="noStrike" dirty="0" smtClean="0">
                          <a:solidFill>
                            <a:srgbClr val="000000"/>
                          </a:solidFill>
                          <a:effectLst/>
                          <a:latin typeface="Century Gothic" panose="020B0502020202020204" pitchFamily="34" charset="0"/>
                        </a:rPr>
                        <a:t>    </a:t>
                      </a:r>
                    </a:p>
                    <a:p>
                      <a:pPr algn="just" rtl="0" fontAlgn="ctr"/>
                      <a:r>
                        <a:rPr lang="es-MX" sz="900" b="1" i="0" u="none" strike="noStrike" dirty="0" smtClean="0">
                          <a:solidFill>
                            <a:srgbClr val="000000"/>
                          </a:solidFill>
                          <a:effectLst/>
                          <a:latin typeface="Century Gothic" panose="020B0502020202020204" pitchFamily="34" charset="0"/>
                        </a:rPr>
                        <a:t>Zonal </a:t>
                      </a:r>
                      <a:r>
                        <a:rPr lang="es-MX" sz="900" b="1" i="0" u="none" strike="noStrike" dirty="0">
                          <a:solidFill>
                            <a:srgbClr val="000000"/>
                          </a:solidFill>
                          <a:effectLst/>
                          <a:latin typeface="Century Gothic" panose="020B0502020202020204" pitchFamily="34" charset="0"/>
                        </a:rPr>
                        <a:t>SUR: </a:t>
                      </a:r>
                      <a:r>
                        <a:rPr lang="es-MX" sz="900" b="0" i="0" u="none" strike="noStrike" dirty="0">
                          <a:solidFill>
                            <a:srgbClr val="000000"/>
                          </a:solidFill>
                          <a:effectLst/>
                          <a:latin typeface="Century Gothic" panose="020B0502020202020204" pitchFamily="34" charset="0"/>
                        </a:rPr>
                        <a:t>se corrobora y revisa si  la información de crítica no se encuentra registrada en el sistema en actualización al día 21-12-2020.</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extLst>
                  <a:ext uri="{0D108BD9-81ED-4DB2-BD59-A6C34878D82A}">
                    <a16:rowId xmlns:a16="http://schemas.microsoft.com/office/drawing/2014/main" val="1172663763"/>
                  </a:ext>
                </a:extLst>
              </a:tr>
              <a:tr h="984124">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dirty="0">
                          <a:solidFill>
                            <a:srgbClr val="000000"/>
                          </a:solidFill>
                          <a:effectLst/>
                          <a:latin typeface="Century Gothic" panose="020B0502020202020204" pitchFamily="34" charset="0"/>
                        </a:rPr>
                        <a:t> </a:t>
                      </a:r>
                      <a:r>
                        <a:rPr lang="en-US" sz="900" b="1" i="0" u="none" strike="noStrike" dirty="0" smtClean="0">
                          <a:solidFill>
                            <a:srgbClr val="000000"/>
                          </a:solidFill>
                          <a:effectLst/>
                          <a:latin typeface="Century Gothic" panose="020B0502020202020204" pitchFamily="34" charset="0"/>
                        </a:rPr>
                        <a:t>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dirty="0" err="1" smtClean="0">
                          <a:solidFill>
                            <a:srgbClr val="000000"/>
                          </a:solidFill>
                          <a:effectLst/>
                          <a:latin typeface="Century Gothic" panose="020B0502020202020204" pitchFamily="34" charset="0"/>
                        </a:rPr>
                        <a:t>Procesamiento</a:t>
                      </a:r>
                      <a:endParaRPr lang="en-US" sz="900" b="1" i="0" u="none" strike="noStrike" dirty="0" smtClean="0">
                        <a:solidFill>
                          <a:srgbClr val="000000"/>
                        </a:solidFill>
                        <a:effectLst/>
                        <a:latin typeface="Century Gothic" panose="020B0502020202020204" pitchFamily="34" charset="0"/>
                      </a:endParaRPr>
                    </a:p>
                    <a:p>
                      <a:pPr algn="ctr" rtl="0" fontAlgn="ctr"/>
                      <a:endParaRPr lang="en-US" sz="900" b="1" i="0" u="none" strike="noStrike" dirty="0">
                        <a:solidFill>
                          <a:srgbClr val="000000"/>
                        </a:solidFill>
                        <a:effectLst/>
                        <a:latin typeface="Century Gothic" panose="020B0502020202020204" pitchFamily="34" charset="0"/>
                      </a:endParaRPr>
                    </a:p>
                  </a:txBody>
                  <a:tcPr marL="5268" marR="5268" marT="5268" marB="0" vert="vert270" anchor="ctr">
                    <a:lnL w="12700" cap="flat" cmpd="sng" algn="ctr">
                      <a:solidFill>
                        <a:srgbClr val="7B7B7B"/>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DECON</a:t>
                      </a:r>
                    </a:p>
                  </a:txBody>
                  <a:tcPr marL="5268" marR="5268" marT="5268"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44</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Porcentaje de encuestas efectivas criticadas  ejecutadas  E/E</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AC. CAMPO  </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Este indicador no es controlable por el operativo de campo.   </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Este indicador no es controlable por el operativo de campo, las empresas no efectivas tienen el respaldo respectivo.</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extLst>
                  <a:ext uri="{0D108BD9-81ED-4DB2-BD59-A6C34878D82A}">
                    <a16:rowId xmlns:a16="http://schemas.microsoft.com/office/drawing/2014/main" val="2018046867"/>
                  </a:ext>
                </a:extLst>
              </a:tr>
              <a:tr h="992077">
                <a:tc>
                  <a:txBody>
                    <a:bodyPr/>
                    <a:lstStyle/>
                    <a:p>
                      <a:pPr algn="ctr" rtl="0" fontAlgn="ctr"/>
                      <a:r>
                        <a:rPr lang="en-US" sz="900" b="1" i="0" u="none" strike="noStrike">
                          <a:solidFill>
                            <a:srgbClr val="000000"/>
                          </a:solidFill>
                          <a:effectLst/>
                          <a:latin typeface="Century Gothic" panose="020B0502020202020204" pitchFamily="34" charset="0"/>
                        </a:rPr>
                        <a:t>Procesamiento</a:t>
                      </a:r>
                    </a:p>
                  </a:txBody>
                  <a:tcPr marL="5268" marR="5268" marT="5268" marB="0" vert="vert270" anchor="ctr">
                    <a:lnL w="12700" cap="flat" cmpd="sng" algn="ctr">
                      <a:solidFill>
                        <a:srgbClr val="7B7B7B"/>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DECON</a:t>
                      </a:r>
                    </a:p>
                  </a:txBody>
                  <a:tcPr marL="5268" marR="5268" marT="5268"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45</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l" rtl="0" fontAlgn="ctr"/>
                      <a:r>
                        <a:rPr lang="en-US" sz="900" b="0" i="0" u="none" strike="noStrike">
                          <a:solidFill>
                            <a:srgbClr val="000000"/>
                          </a:solidFill>
                          <a:effectLst/>
                          <a:latin typeface="Century Gothic" panose="020B0502020202020204" pitchFamily="34" charset="0"/>
                        </a:rPr>
                        <a:t>Porcentaje de encuestas efectivas criticadas  planificadas  (EFECTIVAS/PLANIFICADAS)</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AC. CAMPO  </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 </a:t>
                      </a:r>
                      <a:r>
                        <a:rPr lang="es-MX" sz="900" b="0" i="0" u="none" strike="noStrike" dirty="0">
                          <a:solidFill>
                            <a:srgbClr val="000000"/>
                          </a:solidFill>
                          <a:effectLst/>
                          <a:latin typeface="Century Gothic" panose="020B0502020202020204" pitchFamily="34" charset="0"/>
                        </a:rPr>
                        <a:t>Este indicador no es controlable por el operativo de campo.   </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tc>
                  <a:txBody>
                    <a:bodyPr/>
                    <a:lstStyle/>
                    <a:p>
                      <a:pPr algn="just" rtl="0" fontAlgn="ctr"/>
                      <a:r>
                        <a:rPr lang="es-MX" sz="900" b="1" i="0" u="none" strike="noStrike" dirty="0">
                          <a:solidFill>
                            <a:srgbClr val="000000"/>
                          </a:solidFill>
                          <a:effectLst/>
                          <a:latin typeface="Century Gothic" panose="020B0502020202020204" pitchFamily="34" charset="0"/>
                        </a:rPr>
                        <a:t>Zonal AC. CAMPO</a:t>
                      </a:r>
                      <a:r>
                        <a:rPr lang="es-MX" sz="900" b="0" i="0" u="none" strike="noStrike" dirty="0">
                          <a:solidFill>
                            <a:srgbClr val="000000"/>
                          </a:solidFill>
                          <a:effectLst/>
                          <a:latin typeface="Century Gothic" panose="020B0502020202020204" pitchFamily="34" charset="0"/>
                        </a:rPr>
                        <a:t>: Este indicador no es controlable por el operativo de campo, las empresas no efectivas tienen el respaldo respectivo.</a:t>
                      </a:r>
                    </a:p>
                  </a:txBody>
                  <a:tcPr marL="5268" marR="5268" marT="5268"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0AD47"/>
                      </a:solidFill>
                      <a:prstDash val="solid"/>
                      <a:round/>
                      <a:headEnd type="none" w="med" len="med"/>
                      <a:tailEnd type="none" w="med" len="med"/>
                    </a:lnT>
                    <a:lnB w="12700" cap="flat" cmpd="sng" algn="ctr">
                      <a:solidFill>
                        <a:srgbClr val="70AD47"/>
                      </a:solidFill>
                      <a:prstDash val="solid"/>
                      <a:round/>
                      <a:headEnd type="none" w="med" len="med"/>
                      <a:tailEnd type="none" w="med" len="med"/>
                    </a:lnB>
                    <a:solidFill>
                      <a:srgbClr val="FFFFFF"/>
                    </a:solidFill>
                  </a:tcPr>
                </a:tc>
                <a:extLst>
                  <a:ext uri="{0D108BD9-81ED-4DB2-BD59-A6C34878D82A}">
                    <a16:rowId xmlns:a16="http://schemas.microsoft.com/office/drawing/2014/main" val="526091851"/>
                  </a:ext>
                </a:extLst>
              </a:tr>
            </a:tbl>
          </a:graphicData>
        </a:graphic>
      </p:graphicFrame>
    </p:spTree>
    <p:extLst>
      <p:ext uri="{BB962C8B-B14F-4D97-AF65-F5344CB8AC3E}">
        <p14:creationId xmlns:p14="http://schemas.microsoft.com/office/powerpoint/2010/main" val="118529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S_tradnl" sz="3600" dirty="0" smtClean="0"/>
              <a:t>Problemas detectados</a:t>
            </a:r>
            <a:endParaRPr lang="es-ES_tradnl" sz="36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27268090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Problemas detectados</a:t>
            </a:r>
          </a:p>
        </p:txBody>
      </p:sp>
      <p:graphicFrame>
        <p:nvGraphicFramePr>
          <p:cNvPr id="3" name="Objeto 2"/>
          <p:cNvGraphicFramePr>
            <a:graphicFrameLocks noChangeAspect="1"/>
          </p:cNvGraphicFramePr>
          <p:nvPr>
            <p:extLst>
              <p:ext uri="{D42A27DB-BD31-4B8C-83A1-F6EECF244321}">
                <p14:modId xmlns:p14="http://schemas.microsoft.com/office/powerpoint/2010/main" val="1485142202"/>
              </p:ext>
            </p:extLst>
          </p:nvPr>
        </p:nvGraphicFramePr>
        <p:xfrm>
          <a:off x="1185863" y="1158875"/>
          <a:ext cx="9902825" cy="5032375"/>
        </p:xfrm>
        <a:graphic>
          <a:graphicData uri="http://schemas.openxmlformats.org/presentationml/2006/ole">
            <mc:AlternateContent xmlns:mc="http://schemas.openxmlformats.org/markup-compatibility/2006">
              <mc:Choice xmlns:v="urn:schemas-microsoft-com:vml" Requires="v">
                <p:oleObj spid="_x0000_s177206" name="Hoja de cálculo" r:id="rId3" imgW="11544300" imgH="5867362" progId="Excel.Sheet.12">
                  <p:link updateAutomatic="1"/>
                </p:oleObj>
              </mc:Choice>
              <mc:Fallback>
                <p:oleObj name="Hoja de cálculo" r:id="rId3" imgW="11544300" imgH="5867362" progId="Excel.Sheet.12">
                  <p:link updateAutomatic="1"/>
                  <p:pic>
                    <p:nvPicPr>
                      <p:cNvPr id="0" name=""/>
                      <p:cNvPicPr/>
                      <p:nvPr/>
                    </p:nvPicPr>
                    <p:blipFill>
                      <a:blip r:embed="rId4"/>
                      <a:stretch>
                        <a:fillRect/>
                      </a:stretch>
                    </p:blipFill>
                    <p:spPr>
                      <a:xfrm>
                        <a:off x="1185863" y="1158875"/>
                        <a:ext cx="9902825" cy="5032375"/>
                      </a:xfrm>
                      <a:prstGeom prst="rect">
                        <a:avLst/>
                      </a:prstGeom>
                    </p:spPr>
                  </p:pic>
                </p:oleObj>
              </mc:Fallback>
            </mc:AlternateContent>
          </a:graphicData>
        </a:graphic>
      </p:graphicFrame>
    </p:spTree>
    <p:extLst>
      <p:ext uri="{BB962C8B-B14F-4D97-AF65-F5344CB8AC3E}">
        <p14:creationId xmlns:p14="http://schemas.microsoft.com/office/powerpoint/2010/main" val="31472230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3200" b="1" dirty="0">
              <a:solidFill>
                <a:srgbClr val="2D4B88"/>
              </a:solidFill>
            </a:endParaRPr>
          </a:p>
        </p:txBody>
      </p:sp>
      <p:graphicFrame>
        <p:nvGraphicFramePr>
          <p:cNvPr id="5" name="Objeto 4"/>
          <p:cNvGraphicFramePr>
            <a:graphicFrameLocks noChangeAspect="1"/>
          </p:cNvGraphicFramePr>
          <p:nvPr>
            <p:extLst>
              <p:ext uri="{D42A27DB-BD31-4B8C-83A1-F6EECF244321}">
                <p14:modId xmlns:p14="http://schemas.microsoft.com/office/powerpoint/2010/main" val="879267472"/>
              </p:ext>
            </p:extLst>
          </p:nvPr>
        </p:nvGraphicFramePr>
        <p:xfrm>
          <a:off x="1366838" y="1089025"/>
          <a:ext cx="9532390" cy="5205413"/>
        </p:xfrm>
        <a:graphic>
          <a:graphicData uri="http://schemas.openxmlformats.org/presentationml/2006/ole">
            <mc:AlternateContent xmlns:mc="http://schemas.openxmlformats.org/markup-compatibility/2006">
              <mc:Choice xmlns:v="urn:schemas-microsoft-com:vml" Requires="v">
                <p:oleObj spid="_x0000_s176182" name="Hoja de cálculo" r:id="rId3" imgW="11544300" imgH="6676949" progId="Excel.Sheet.12">
                  <p:link updateAutomatic="1"/>
                </p:oleObj>
              </mc:Choice>
              <mc:Fallback>
                <p:oleObj name="Hoja de cálculo" r:id="rId3" imgW="11544300" imgH="6676949" progId="Excel.Sheet.12">
                  <p:link updateAutomatic="1"/>
                  <p:pic>
                    <p:nvPicPr>
                      <p:cNvPr id="0" name=""/>
                      <p:cNvPicPr/>
                      <p:nvPr/>
                    </p:nvPicPr>
                    <p:blipFill>
                      <a:blip r:embed="rId4"/>
                      <a:stretch>
                        <a:fillRect/>
                      </a:stretch>
                    </p:blipFill>
                    <p:spPr>
                      <a:xfrm>
                        <a:off x="1366838" y="1089025"/>
                        <a:ext cx="9532390" cy="5205413"/>
                      </a:xfrm>
                      <a:prstGeom prst="rect">
                        <a:avLst/>
                      </a:prstGeom>
                    </p:spPr>
                  </p:pic>
                </p:oleObj>
              </mc:Fallback>
            </mc:AlternateContent>
          </a:graphicData>
        </a:graphic>
      </p:graphicFrame>
    </p:spTree>
    <p:extLst>
      <p:ext uri="{BB962C8B-B14F-4D97-AF65-F5344CB8AC3E}">
        <p14:creationId xmlns:p14="http://schemas.microsoft.com/office/powerpoint/2010/main" val="3065704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r>
              <a:rPr lang="es-ES_tradnl" dirty="0"/>
              <a:t/>
            </a:r>
            <a:br>
              <a:rPr lang="es-ES_tradnl" dirty="0"/>
            </a:br>
            <a:r>
              <a:rPr lang="es-ES_tradnl" sz="2400" dirty="0" smtClean="0"/>
              <a:t>Corte </a:t>
            </a:r>
            <a:r>
              <a:rPr lang="es-ES_tradnl" sz="2400" dirty="0" smtClean="0"/>
              <a:t>18 </a:t>
            </a:r>
            <a:r>
              <a:rPr lang="es-ES_tradnl" sz="2400" dirty="0" smtClean="0"/>
              <a:t>de diciembre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7" name="Imagen 6">
            <a:extLst>
              <a:ext uri="{FF2B5EF4-FFF2-40B4-BE49-F238E27FC236}">
                <a16:creationId xmlns:a16="http://schemas.microsoft.com/office/drawing/2014/main" id="{59AA3640-15ED-41BD-A599-864412CF076E}"/>
              </a:ext>
            </a:extLst>
          </p:cNvPr>
          <p:cNvPicPr>
            <a:picLocks noChangeAspect="1"/>
          </p:cNvPicPr>
          <p:nvPr/>
        </p:nvPicPr>
        <p:blipFill>
          <a:blip r:embed="rId2"/>
          <a:stretch>
            <a:fillRect/>
          </a:stretch>
        </p:blipFill>
        <p:spPr>
          <a:xfrm>
            <a:off x="237307" y="1728550"/>
            <a:ext cx="11717385" cy="3400900"/>
          </a:xfrm>
          <a:prstGeom prst="rect">
            <a:avLst/>
          </a:prstGeom>
        </p:spPr>
      </p:pic>
    </p:spTree>
    <p:extLst>
      <p:ext uri="{BB962C8B-B14F-4D97-AF65-F5344CB8AC3E}">
        <p14:creationId xmlns:p14="http://schemas.microsoft.com/office/powerpoint/2010/main" val="2627129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C" altLang="es-EC" sz="1600" dirty="0">
                <a:latin typeface="Arial" pitchFamily="34" charset="0"/>
                <a:cs typeface="Arial" pitchFamily="34" charset="0"/>
              </a:rPr>
              <a:t/>
            </a: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extLst/>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18 de Diciembre del 2020</a:t>
            </a:r>
          </a:p>
        </p:txBody>
      </p:sp>
    </p:spTree>
    <p:extLst>
      <p:ext uri="{BB962C8B-B14F-4D97-AF65-F5344CB8AC3E}">
        <p14:creationId xmlns:p14="http://schemas.microsoft.com/office/powerpoint/2010/main" val="24920024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18 de Diciembre del 2020</a:t>
            </a:r>
          </a:p>
        </p:txBody>
      </p:sp>
      <p:sp>
        <p:nvSpPr>
          <p:cNvPr id="6" name="5 CuadroTexto"/>
          <p:cNvSpPr txBox="1"/>
          <p:nvPr/>
        </p:nvSpPr>
        <p:spPr>
          <a:xfrm>
            <a:off x="341864" y="5308014"/>
            <a:ext cx="5338929" cy="276999"/>
          </a:xfrm>
          <a:prstGeom prst="rect">
            <a:avLst/>
          </a:prstGeom>
          <a:noFill/>
        </p:spPr>
        <p:txBody>
          <a:bodyPr wrap="square" rtlCol="0">
            <a:spAutoFit/>
          </a:bodyPr>
          <a:lstStyle/>
          <a:p>
            <a:pPr algn="just"/>
            <a:r>
              <a:rPr lang="es-EC" sz="1200" dirty="0"/>
              <a:t>Hasta la semana 23 se registra un total de 31 errores acumulados.</a:t>
            </a:r>
          </a:p>
        </p:txBody>
      </p:sp>
      <p:sp>
        <p:nvSpPr>
          <p:cNvPr id="8" name="5 CuadroTexto">
            <a:extLst>
              <a:ext uri="{FF2B5EF4-FFF2-40B4-BE49-F238E27FC236}">
                <a16:creationId xmlns:a16="http://schemas.microsoft.com/office/drawing/2014/main" id="{D62CC97D-6348-41D8-ABD5-F89FE4616909}"/>
              </a:ext>
            </a:extLst>
          </p:cNvPr>
          <p:cNvSpPr txBox="1"/>
          <p:nvPr/>
        </p:nvSpPr>
        <p:spPr>
          <a:xfrm>
            <a:off x="6431241" y="5314640"/>
            <a:ext cx="5338929" cy="461665"/>
          </a:xfrm>
          <a:prstGeom prst="rect">
            <a:avLst/>
          </a:prstGeom>
          <a:noFill/>
        </p:spPr>
        <p:txBody>
          <a:bodyPr wrap="square" rtlCol="0">
            <a:spAutoFit/>
          </a:bodyPr>
          <a:lstStyle/>
          <a:p>
            <a:pPr algn="just"/>
            <a:r>
              <a:rPr lang="es-EC" sz="1200" dirty="0"/>
              <a:t>Hasta la semana 23 se registró un nuevo error en la fase de crítica dando un total de 7 errores acumulados. </a:t>
            </a:r>
          </a:p>
        </p:txBody>
      </p:sp>
      <p:pic>
        <p:nvPicPr>
          <p:cNvPr id="9" name="Imagen 8">
            <a:extLst>
              <a:ext uri="{FF2B5EF4-FFF2-40B4-BE49-F238E27FC236}">
                <a16:creationId xmlns:a16="http://schemas.microsoft.com/office/drawing/2014/main" id="{D0CB0927-049C-4E34-BC31-DBDCE094FDC7}"/>
              </a:ext>
            </a:extLst>
          </p:cNvPr>
          <p:cNvPicPr>
            <a:picLocks noChangeAspect="1"/>
          </p:cNvPicPr>
          <p:nvPr/>
        </p:nvPicPr>
        <p:blipFill>
          <a:blip r:embed="rId2"/>
          <a:stretch>
            <a:fillRect/>
          </a:stretch>
        </p:blipFill>
        <p:spPr>
          <a:xfrm>
            <a:off x="256360" y="1666629"/>
            <a:ext cx="11679280" cy="3524742"/>
          </a:xfrm>
          <a:prstGeom prst="rect">
            <a:avLst/>
          </a:prstGeom>
        </p:spPr>
      </p:pic>
    </p:spTree>
    <p:extLst>
      <p:ext uri="{BB962C8B-B14F-4D97-AF65-F5344CB8AC3E}">
        <p14:creationId xmlns:p14="http://schemas.microsoft.com/office/powerpoint/2010/main" val="30281196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al 18 de Diciembre del 2020</a:t>
            </a:r>
          </a:p>
        </p:txBody>
      </p:sp>
      <p:sp>
        <p:nvSpPr>
          <p:cNvPr id="8" name="7 CuadroTexto"/>
          <p:cNvSpPr txBox="1"/>
          <p:nvPr/>
        </p:nvSpPr>
        <p:spPr>
          <a:xfrm>
            <a:off x="1360171" y="4663440"/>
            <a:ext cx="9315450" cy="461665"/>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23 se registró una caída del sistema de alrededor de 2 horas, mientras que posterior a la caída del sistema se registró intermitencia en el aplicativo que duró alrededor de 4 horas.</a:t>
            </a:r>
          </a:p>
        </p:txBody>
      </p:sp>
      <p:pic>
        <p:nvPicPr>
          <p:cNvPr id="9" name="Imagen 8">
            <a:extLst>
              <a:ext uri="{FF2B5EF4-FFF2-40B4-BE49-F238E27FC236}">
                <a16:creationId xmlns:a16="http://schemas.microsoft.com/office/drawing/2014/main" id="{1D9AE1A5-7D81-4511-B096-A009339AB95C}"/>
              </a:ext>
            </a:extLst>
          </p:cNvPr>
          <p:cNvPicPr>
            <a:picLocks noChangeAspect="1"/>
          </p:cNvPicPr>
          <p:nvPr/>
        </p:nvPicPr>
        <p:blipFill>
          <a:blip r:embed="rId2"/>
          <a:stretch>
            <a:fillRect/>
          </a:stretch>
        </p:blipFill>
        <p:spPr>
          <a:xfrm>
            <a:off x="0" y="2548391"/>
            <a:ext cx="12192000" cy="1761218"/>
          </a:xfrm>
          <a:prstGeom prst="rect">
            <a:avLst/>
          </a:prstGeom>
        </p:spPr>
      </p:pic>
    </p:spTree>
    <p:extLst>
      <p:ext uri="{BB962C8B-B14F-4D97-AF65-F5344CB8AC3E}">
        <p14:creationId xmlns:p14="http://schemas.microsoft.com/office/powerpoint/2010/main" val="30409096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r>
              <a:rPr lang="es-ES_tradnl" dirty="0"/>
              <a:t/>
            </a:r>
            <a:br>
              <a:rPr lang="es-ES_tradnl" dirty="0"/>
            </a:br>
            <a:r>
              <a:rPr lang="es-ES_tradnl" sz="2000" dirty="0"/>
              <a:t>Corte </a:t>
            </a:r>
            <a:r>
              <a:rPr lang="es-ES_tradnl" sz="2000" dirty="0" smtClean="0"/>
              <a:t>18 </a:t>
            </a:r>
            <a:r>
              <a:rPr lang="es-ES_tradnl" sz="2000" dirty="0" smtClean="0"/>
              <a:t>de </a:t>
            </a:r>
            <a:r>
              <a:rPr lang="es-ES_tradnl" sz="2000" dirty="0"/>
              <a:t>diciembre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7" name="Objeto 6">
            <a:extLst>
              <a:ext uri="{FF2B5EF4-FFF2-40B4-BE49-F238E27FC236}">
                <a16:creationId xmlns:a16="http://schemas.microsoft.com/office/drawing/2014/main" id="{C16E1E78-3548-4044-B6EC-A202B36EB94E}"/>
              </a:ext>
            </a:extLst>
          </p:cNvPr>
          <p:cNvGraphicFramePr>
            <a:graphicFrameLocks noChangeAspect="1"/>
          </p:cNvGraphicFramePr>
          <p:nvPr>
            <p:extLst>
              <p:ext uri="{D42A27DB-BD31-4B8C-83A1-F6EECF244321}">
                <p14:modId xmlns:p14="http://schemas.microsoft.com/office/powerpoint/2010/main" val="3089617001"/>
              </p:ext>
            </p:extLst>
          </p:nvPr>
        </p:nvGraphicFramePr>
        <p:xfrm>
          <a:off x="816746" y="2404158"/>
          <a:ext cx="10151725" cy="2752078"/>
        </p:xfrm>
        <a:graphic>
          <a:graphicData uri="http://schemas.openxmlformats.org/presentationml/2006/ole">
            <mc:AlternateContent xmlns:mc="http://schemas.openxmlformats.org/markup-compatibility/2006">
              <mc:Choice xmlns:v="urn:schemas-microsoft-com:vml" Requires="v">
                <p:oleObj spid="_x0000_s139607" name="Worksheet" r:id="rId3" imgW="8717422" imgH="1821172" progId="Excel.Sheet.12">
                  <p:link updateAutomatic="1"/>
                </p:oleObj>
              </mc:Choice>
              <mc:Fallback>
                <p:oleObj name="Worksheet" r:id="rId3" imgW="8717422" imgH="1821172" progId="Excel.Sheet.12">
                  <p:link updateAutomatic="1"/>
                  <p:pic>
                    <p:nvPicPr>
                      <p:cNvPr id="4" name="Objeto 3">
                        <a:extLst>
                          <a:ext uri="{FF2B5EF4-FFF2-40B4-BE49-F238E27FC236}">
                            <a16:creationId xmlns:a16="http://schemas.microsoft.com/office/drawing/2014/main" id="{C16E1E78-3548-4044-B6EC-A202B36EB94E}"/>
                          </a:ext>
                        </a:extLst>
                      </p:cNvPr>
                      <p:cNvPicPr/>
                      <p:nvPr/>
                    </p:nvPicPr>
                    <p:blipFill>
                      <a:blip r:embed="rId4"/>
                      <a:stretch>
                        <a:fillRect/>
                      </a:stretch>
                    </p:blipFill>
                    <p:spPr>
                      <a:xfrm>
                        <a:off x="816746" y="2404158"/>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5" y="511397"/>
            <a:ext cx="8570266" cy="414116"/>
          </a:xfrm>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6" name="Objeto 5"/>
          <p:cNvGraphicFramePr>
            <a:graphicFrameLocks noChangeAspect="1"/>
          </p:cNvGraphicFramePr>
          <p:nvPr>
            <p:extLst>
              <p:ext uri="{D42A27DB-BD31-4B8C-83A1-F6EECF244321}">
                <p14:modId xmlns:p14="http://schemas.microsoft.com/office/powerpoint/2010/main" val="3850162038"/>
              </p:ext>
            </p:extLst>
          </p:nvPr>
        </p:nvGraphicFramePr>
        <p:xfrm>
          <a:off x="938213" y="1003300"/>
          <a:ext cx="9769475" cy="5275263"/>
        </p:xfrm>
        <a:graphic>
          <a:graphicData uri="http://schemas.openxmlformats.org/presentationml/2006/ole">
            <mc:AlternateContent xmlns:mc="http://schemas.openxmlformats.org/markup-compatibility/2006">
              <mc:Choice xmlns:v="urn:schemas-microsoft-com:vml" Requires="v">
                <p:oleObj spid="_x0000_s157847" name="Hoja de cálculo" r:id="rId3" imgW="22469648" imgH="12696901" progId="Excel.Sheet.12">
                  <p:link updateAutomatic="1"/>
                </p:oleObj>
              </mc:Choice>
              <mc:Fallback>
                <p:oleObj name="Hoja de cálculo" r:id="rId3" imgW="22469648" imgH="12696901" progId="Excel.Sheet.12">
                  <p:link updateAutomatic="1"/>
                  <p:pic>
                    <p:nvPicPr>
                      <p:cNvPr id="0" name=""/>
                      <p:cNvPicPr/>
                      <p:nvPr/>
                    </p:nvPicPr>
                    <p:blipFill>
                      <a:blip r:embed="rId4"/>
                      <a:stretch>
                        <a:fillRect/>
                      </a:stretch>
                    </p:blipFill>
                    <p:spPr>
                      <a:xfrm>
                        <a:off x="938213" y="1003300"/>
                        <a:ext cx="9769475" cy="5275263"/>
                      </a:xfrm>
                      <a:prstGeom prst="rect">
                        <a:avLst/>
                      </a:prstGeom>
                    </p:spPr>
                  </p:pic>
                </p:oleObj>
              </mc:Fallback>
            </mc:AlternateContent>
          </a:graphicData>
        </a:graphic>
      </p:graphicFrame>
    </p:spTree>
    <p:extLst>
      <p:ext uri="{BB962C8B-B14F-4D97-AF65-F5344CB8AC3E}">
        <p14:creationId xmlns:p14="http://schemas.microsoft.com/office/powerpoint/2010/main" val="3432814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graphicFrame>
        <p:nvGraphicFramePr>
          <p:cNvPr id="4" name="Objeto 3"/>
          <p:cNvGraphicFramePr>
            <a:graphicFrameLocks noChangeAspect="1"/>
          </p:cNvGraphicFramePr>
          <p:nvPr>
            <p:extLst>
              <p:ext uri="{D42A27DB-BD31-4B8C-83A1-F6EECF244321}">
                <p14:modId xmlns:p14="http://schemas.microsoft.com/office/powerpoint/2010/main" val="680207326"/>
              </p:ext>
            </p:extLst>
          </p:nvPr>
        </p:nvGraphicFramePr>
        <p:xfrm>
          <a:off x="340311" y="1051034"/>
          <a:ext cx="11462806" cy="5139559"/>
        </p:xfrm>
        <a:graphic>
          <a:graphicData uri="http://schemas.openxmlformats.org/presentationml/2006/ole">
            <mc:AlternateContent xmlns:mc="http://schemas.openxmlformats.org/markup-compatibility/2006">
              <mc:Choice xmlns:v="urn:schemas-microsoft-com:vml" Requires="v">
                <p:oleObj spid="_x0000_s167045" name="Hoja de cálculo" r:id="rId4" imgW="15116348" imgH="7258164" progId="Excel.Sheet.12">
                  <p:link updateAutomatic="1"/>
                </p:oleObj>
              </mc:Choice>
              <mc:Fallback>
                <p:oleObj name="Hoja de cálculo" r:id="rId4" imgW="15116348" imgH="7258164" progId="Excel.Sheet.12">
                  <p:link updateAutomatic="1"/>
                  <p:pic>
                    <p:nvPicPr>
                      <p:cNvPr id="0" name=""/>
                      <p:cNvPicPr/>
                      <p:nvPr/>
                    </p:nvPicPr>
                    <p:blipFill>
                      <a:blip r:embed="rId5"/>
                      <a:stretch>
                        <a:fillRect/>
                      </a:stretch>
                    </p:blipFill>
                    <p:spPr>
                      <a:xfrm>
                        <a:off x="340311" y="1051034"/>
                        <a:ext cx="11462806" cy="5139559"/>
                      </a:xfrm>
                      <a:prstGeom prst="rect">
                        <a:avLst/>
                      </a:prstGeom>
                    </p:spPr>
                  </p:pic>
                </p:oleObj>
              </mc:Fallback>
            </mc:AlternateContent>
          </a:graphicData>
        </a:graphic>
      </p:graphicFrame>
    </p:spTree>
    <p:extLst>
      <p:ext uri="{BB962C8B-B14F-4D97-AF65-F5344CB8AC3E}">
        <p14:creationId xmlns:p14="http://schemas.microsoft.com/office/powerpoint/2010/main" val="2780410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166005" name="5 Eli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76200"/>
            <a:ext cx="2286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to 2"/>
          <p:cNvGraphicFramePr>
            <a:graphicFrameLocks noChangeAspect="1"/>
          </p:cNvGraphicFramePr>
          <p:nvPr>
            <p:extLst>
              <p:ext uri="{D42A27DB-BD31-4B8C-83A1-F6EECF244321}">
                <p14:modId xmlns:p14="http://schemas.microsoft.com/office/powerpoint/2010/main" val="784539854"/>
              </p:ext>
            </p:extLst>
          </p:nvPr>
        </p:nvGraphicFramePr>
        <p:xfrm>
          <a:off x="309563" y="863600"/>
          <a:ext cx="11777662" cy="5492750"/>
        </p:xfrm>
        <a:graphic>
          <a:graphicData uri="http://schemas.openxmlformats.org/presentationml/2006/ole">
            <mc:AlternateContent xmlns:mc="http://schemas.openxmlformats.org/markup-compatibility/2006">
              <mc:Choice xmlns:v="urn:schemas-microsoft-com:vml" Requires="v">
                <p:oleObj spid="_x0000_s166096" name="Hoja de cálculo" r:id="rId5" imgW="14230350" imgH="8410651" progId="Excel.Sheet.12">
                  <p:link updateAutomatic="1"/>
                </p:oleObj>
              </mc:Choice>
              <mc:Fallback>
                <p:oleObj name="Hoja de cálculo" r:id="rId5" imgW="14230350" imgH="8410651" progId="Excel.Sheet.12">
                  <p:link updateAutomatic="1"/>
                  <p:pic>
                    <p:nvPicPr>
                      <p:cNvPr id="0" name=""/>
                      <p:cNvPicPr/>
                      <p:nvPr/>
                    </p:nvPicPr>
                    <p:blipFill>
                      <a:blip r:embed="rId6"/>
                      <a:stretch>
                        <a:fillRect/>
                      </a:stretch>
                    </p:blipFill>
                    <p:spPr>
                      <a:xfrm>
                        <a:off x="309563" y="863600"/>
                        <a:ext cx="11777662" cy="5492750"/>
                      </a:xfrm>
                      <a:prstGeom prst="rect">
                        <a:avLst/>
                      </a:prstGeom>
                    </p:spPr>
                  </p:pic>
                </p:oleObj>
              </mc:Fallback>
            </mc:AlternateContent>
          </a:graphicData>
        </a:graphic>
      </p:graphicFrame>
    </p:spTree>
    <p:extLst>
      <p:ext uri="{BB962C8B-B14F-4D97-AF65-F5344CB8AC3E}">
        <p14:creationId xmlns:p14="http://schemas.microsoft.com/office/powerpoint/2010/main" val="269769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29097</TotalTime>
  <Words>1523</Words>
  <Application>Microsoft Office PowerPoint</Application>
  <PresentationFormat>Panorámica</PresentationFormat>
  <Paragraphs>276</Paragraphs>
  <Slides>40</Slides>
  <Notes>15</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Vínculos</vt:lpstr>
      </vt:variant>
      <vt:variant>
        <vt:i4>41</vt:i4>
      </vt:variant>
      <vt:variant>
        <vt:lpstr>Títulos de diapositiva</vt:lpstr>
      </vt:variant>
      <vt:variant>
        <vt:i4>40</vt:i4>
      </vt:variant>
    </vt:vector>
  </HeadingPairs>
  <TitlesOfParts>
    <vt:vector size="85" baseType="lpstr">
      <vt:lpstr>Arial</vt:lpstr>
      <vt:lpstr>Calibri</vt:lpstr>
      <vt:lpstr>Century Gothic</vt:lpstr>
      <vt:lpstr>Tema de Office</vt:lpstr>
      <vt:lpstr>file:///C:\Users\kevin\Desktop\Reporte%20de%20cobertura\directorio%20total\Hoja%20de%20cálculo%20en%20PPT_reporte%20de%20cobertura_indicadores_2019!DIMENSION!F2C2:F10C8</vt:lpstr>
      <vt:lpstr>file:///F:\resp%201\resp\Downloads\Semana%2013%20Ppt_indicadores_2019_0409.xlsx!Indicadores_2!F1C1:F18C8</vt:lpstr>
      <vt:lpstr>file:///F:\resp%201\resp\Documents\INEC%20TRABAJO\SEMANA%2013\Semana%2013%20Ppt_indicadores_2019_0409.xlsx!indicadores_1!F1C1:F26C8</vt:lpstr>
      <vt:lpstr>file:///F:\resp%201\resp\Downloads\Semana%2013%20Ppt_indicadores_2019_0409.xlsx!General!F3C1:F7C7</vt:lpstr>
      <vt:lpstr>file:///F:\resp%201\resp\Documents\SEMANA%2013%20%20FORMATO_REPORTE%20DE%20COBERTURA.xlsx!IC%20ZONALES!%5bSEMANA%2013%20%20FORMATO_REPORTE%20DE%20COBERTURA.xlsx%5dIC%20ZONALES%2015%20Gráfico-3</vt:lpstr>
      <vt:lpstr>file:///F:\resp%201\resp\Documents\SEMANA%2013%20%20FORMATO_REPORTE%20DE%20COBERTURA.xlsx!IC%20ZONALES!%5bSEMANA%2013%20%20FORMATO_REPORTE%20DE%20COBERTURA.xlsx%5dIC%20ZONALES%2015%20Gráfico-5</vt:lpstr>
      <vt:lpstr>file:///F:\resp%201\resp\Documents\SEMANA%2013%20%20FORMATO_REPORTE%20DE%20COBERTURA.xlsx!IC%20ZONALES!%5bSEMANA%2013%20%20FORMATO_REPORTE%20DE%20COBERTURA.xlsx%5dIC%20ZONALES%2015%20Gráfico-4</vt:lpstr>
      <vt:lpstr>file:///F:\resp%201\resp\Downloads\Semana%2013%20Ppt_indicadores_2019_0409.xlsx!General!F19C1:F21C7</vt:lpstr>
      <vt:lpstr>file:///F:\resp%201\resp\Documents\SEMANA%2013%20%20FORMATO_REPORTE%20DE%20COBERTURA.xlsx!IC%20ZONALES!%5bSEMANA%2013%20%20FORMATO_REPORTE%20DE%20COBERTURA.xlsx%5dIC%20ZONALES%2015%20Gráfico-6</vt:lpstr>
      <vt:lpstr>file:///F:\resp%201\resp\Downloads\Semana%2013%20Ppt_indicadores_2019_0409.xlsx!General!F12C1:F16C7</vt:lpstr>
      <vt:lpstr>file:///F:\resp%201\resp\Documents\SEMANA%2013%20%20FORMATO_REPORTE%20DE%20COBERTURA.xlsx!IC%20ZONALES!%5bSEMANA%2013%20%20FORMATO_REPORTE%20DE%20COBERTURA.xlsx%5dIC%20ZONALES%2015%20Gráfico</vt:lpstr>
      <vt:lpstr>file:///F:\resp%201\resp\Documents\SEMANA%2013%20%20FORMATO_REPORTE%20DE%20COBERTURA.xlsx!IC%20ZONALES!%5bSEMANA%2013%20%20FORMATO_REPORTE%20DE%20COBERTURA.xlsx%5dIC%20ZONALES%2015%20Gráfico-1</vt:lpstr>
      <vt:lpstr>file:///F:\resp%201\resp\Documents\SEMANA%2013%20%20FORMATO_REPORTE%20DE%20COBERTURA.xlsx!IC%20ZONALES!%5bSEMANA%2013%20%20FORMATO_REPORTE%20DE%20COBERTURA.xlsx%5dIC%20ZONALES%2015%20Gráfico-2</vt:lpstr>
      <vt:lpstr>file:///F:\resp%201\resp\Downloads\Semana%2013%20Ppt_indicadores_2019_0409.xlsx!Zonal!F3C1:F8C8</vt:lpstr>
      <vt:lpstr>file:///F:\resp%201\resp\Documents\SEMANA%2013%20%20FORMATO_REPORTE%20DE%20COBERTURA.xlsx!Comp_sem!%5bSEMANA%2013%20%20FORMATO_REPORTE%20DE%20COBERTURA.xlsx%5dComp_sem%2021%20Gráfico</vt:lpstr>
      <vt:lpstr>file:///F:\resp%201\resp\Downloads\Semana%2013%20Ppt_indicadores_2019_0409.xlsx!Zonal!F10C1:F15C8</vt:lpstr>
      <vt:lpstr>file:///F:\resp%201\resp\Documents\SEMANA%2013%20%20FORMATO_REPORTE%20DE%20COBERTURA.xlsx!Comp_sem!%5bSEMANA%2013%20%20FORMATO_REPORTE%20DE%20COBERTURA.xlsx%5dComp_sem%2017%20Gráfico</vt:lpstr>
      <vt:lpstr>file:///F:\resp%201\resp\Downloads\Semana%2013%20Ppt_indicadores_2019_0409.xlsx!Zonal!F17C1:F22C8</vt:lpstr>
      <vt:lpstr>file:///F:\resp%201\resp\Documents\SEMANA%2013%20%20FORMATO_REPORTE%20DE%20COBERTURA.xlsx!Comp_sem!%5bSEMANA%2013%20%20FORMATO_REPORTE%20DE%20COBERTURA.xlsx%5dComp_sem%2020%20Gráfico</vt:lpstr>
      <vt:lpstr>file:///F:\resp%201\resp\Documents\SEMANA%2013%20%20FORMATO_REPORTE%20DE%20COBERTURA.xlsx!Comp_sem!%5bSEMANA%2013%20%20FORMATO_REPORTE%20DE%20COBERTURA.xlsx%5dComp_sem%2025%20Gráfico</vt:lpstr>
      <vt:lpstr>file:///F:\resp%201\resp\Downloads\Semana%2013%20Ppt_indicadores_2019_0409.xlsx!Zonal!F24C1:F29C8</vt:lpstr>
      <vt:lpstr>file:///F:\resp%201\resp\Downloads\Semana%2013%20Ppt_indicadores_2019_0409.xlsx!Zonal!F33C1:F38C8</vt:lpstr>
      <vt:lpstr>file:///F:\resp%201\resp\Documents\SEMANA%2013%20%20FORMATO_REPORTE%20DE%20COBERTURA.xlsx!Comp_sem!%5bSEMANA%2013%20%20FORMATO_REPORTE%20DE%20COBERTURA.xlsx%5dComp_sem%2018%20Gráfico</vt:lpstr>
      <vt:lpstr>file:///F:\resp%201\resp\Documents\SEMANA%2013%20%20FORMATO_REPORTE%20DE%20COBERTURA.xlsx!Comp_sem!%5bSEMANA%2013%20%20FORMATO_REPORTE%20DE%20COBERTURA.xlsx%5dComp_sem%2019%20Gráfico</vt:lpstr>
      <vt:lpstr>file:///F:\resp%201\resp\Downloads\Semana%2013%20Ppt_indicadores_2019_0409.xlsx!Zonal!F40C1:F45C8</vt:lpstr>
      <vt:lpstr>file:///F:\resp%201\resp\Downloads\Semana%2013%20Ppt_indicadores_2019_0409.xlsx!Zonal!F47C1:F52C8</vt:lpstr>
      <vt:lpstr>file:///F:\resp%201\resp\Documents\SEMANA%2013%20%20FORMATO_REPORTE%20DE%20COBERTURA.xlsx!Comp_sem!%5bSEMANA%2013%20%20FORMATO_REPORTE%20DE%20COBERTURA.xlsx%5dComp_sem%2033%20Gráfico</vt:lpstr>
      <vt:lpstr>file:///F:\resp%201\resp\Documents\SEMANA%2013%20%20FORMATO_REPORTE%20DE%20COBERTURA.xlsx!DILIGENCIADA!F13C1:F18C4</vt:lpstr>
      <vt:lpstr>file:///F:\resp%201\resp\Documents\SEMANA%2013%20%20FORMATO_REPORTE%20DE%20COBERTURA.xlsx!DILIGENCIADA!%5bSEMANA%2013%20%20FORMATO_REPORTE%20DE%20COBERTURA.xlsx%5dDILIGENCIADA%20Gráfico%201</vt:lpstr>
      <vt:lpstr>file:///F:\resp%201\resp\Documents\SEMANA%2013%20%20FORMATO_REPORTE%20DE%20COBERTURA.xlsx!COBERTURA_PPT_V2!F7C2:F14C13</vt:lpstr>
      <vt:lpstr>file:///F:\resp%201\resp\Documents\SEMANA%2013%20%20FORMATO_REPORTE%20DE%20COBERTURA.xlsx!GRÁFICOS%20CAMPO%20EFE_2019!%5bSEMANA%2013%20%20FORMATO_REPORTE%20DE%20COBERTURA.xlsx%5dGRÁFICOS%20CAMPO%20EFE_2019%2019%20Gráfico</vt:lpstr>
      <vt:lpstr>file:///F:\resp%201\resp\Documents\SEMANA%2013%20%20FORMATO_REPORTE%20DE%20COBERTURA.xlsx!Cam_crt_hist!%5bSEMANA%2013%20%20FORMATO_REPORTE%20DE%20COBERTURA.xlsx%5dCam_crt_hist%204%20Gráfico</vt:lpstr>
      <vt:lpstr>file:///F:\resp%201\resp\Documents\INEC%20TRABAJO\SEMANA%20editable\SEMANA%2013%20%20FORMATO_REPORTE%20DE%20COBERTURA.xlsx!Cam_crt_hist!%5bSEMANA%2013%20%20FORMATO_REPORTE%20DE%20COBERTURA.xlsx%5dCam_crt_hist%20Gráfico%203</vt:lpstr>
      <vt:lpstr>file:///F:\resp%201\resp\Documents\SEMANA%2013%20%20FORMATO_REPORTE%20DE%20COBERTURA.xlsx!COBERTURA_PPT_V2!F20C2:F27C11</vt:lpstr>
      <vt:lpstr>file:///F:\resp%201\resp\Documents\SEMANA%2013%20%20FORMATO_REPORTE%20DE%20COBERTURA.xlsx!GRÁFICOS%20CRÍT-COD%20EFE_2019!%5bSEMANA%2013%20%20FORMATO_REPORTE%20DE%20COBERTURA.xlsx%5dGRÁFICOS%20CRÍT-COD%20EFE_2019%2018%20Gráfico</vt:lpstr>
      <vt:lpstr>file:///F:\resp%201\resp\Documents\SEMANA%2013%20%20FORMATO_REPORTE%20DE%20COBERTURA.xlsx!Criti_crt_hist!%5bSEMANA%2013%20%20FORMATO_REPORTE%20DE%20COBERTURA.xlsx%5dCriti_crt_hist%201%20Gráfico</vt:lpstr>
      <vt:lpstr>file:///F:\resp%201\resp\Documents\INEC%20TRABAJO\SEMANA%20editable\SEMANA%2013%20%20FORMATO_REPORTE%20DE%20COBERTURA.xlsx!Criti_crt_hist!%5bSEMANA%2013%20%20FORMATO_REPORTE%20DE%20COBERTURA.xlsx%5dCriti_crt_hist%20Gráfico%205</vt:lpstr>
      <vt:lpstr>file:///F:\resp%201\resp\Documents\INEC%20TRABAJO\SEMANA%2013\Semana%2013%20Ppt_indicadores_2019_0409.xlsx!admi!F1C1:F6C6</vt:lpstr>
      <vt:lpstr>F:\resp 1\resp\Documents\INEC TRABAJO\DIRECTORIO\SEMANA editable\SEMANA 13  FORMATO_REPORTE DE COBERTURA.xlsx!DÍAS![SEMANA 13  FORMATO_REPORTE DE COBERTURA.xlsx]DÍAS 20 Gráfico</vt:lpstr>
      <vt:lpstr>F:\resp 1\resp\Documents\INEC TRABAJO\DIRECTORIO\SEMANA editable\Semana 13 Ppt_indicadores_2019_0409.xlsx!Tabla PROBLEMAS-SOL!F1C2:F11C3</vt:lpstr>
      <vt:lpstr>F:\resp 1\resp\Documents\INEC TRABAJO\DIRECTORIO\SEMANA editable\Semana 13 Ppt_indicadores_2019_0409.xlsx!Tabla PROBLEMAS-SOL!F12C2:F27C3</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18 de diciembre</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Problemas detectados</vt:lpstr>
      <vt:lpstr>Presentación de PowerPoint</vt:lpstr>
      <vt:lpstr>Presentación de PowerPoint</vt:lpstr>
      <vt:lpstr>APLICATIVO WEB   Corte 18 de diciembre</vt:lpstr>
      <vt:lpstr>Funcionamiento Aplicativo web </vt:lpstr>
      <vt:lpstr>Presentación de PowerPoint</vt:lpstr>
      <vt:lpstr>Detalle de incidencias</vt:lpstr>
      <vt:lpstr>Detalle de incidencias</vt:lpstr>
      <vt:lpstr>ADMINISTRATIVO FINANCIERO   Corte 18 de diciembre</vt:lpstr>
      <vt:lpstr>Administrativo financiero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Fluky</cp:lastModifiedBy>
  <cp:revision>2301</cp:revision>
  <dcterms:created xsi:type="dcterms:W3CDTF">2018-05-17T02:27:41Z</dcterms:created>
  <dcterms:modified xsi:type="dcterms:W3CDTF">2020-12-22T01:04:29Z</dcterms:modified>
</cp:coreProperties>
</file>