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62" r:id="rId2"/>
    <p:sldId id="263" r:id="rId3"/>
    <p:sldId id="277" r:id="rId4"/>
    <p:sldId id="278" r:id="rId5"/>
    <p:sldId id="264" r:id="rId6"/>
    <p:sldId id="279" r:id="rId7"/>
    <p:sldId id="265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66" r:id="rId18"/>
  </p:sldIdLst>
  <p:sldSz cx="12192000" cy="6858000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NEC Rita Jacome" initials="IRJ" lastIdx="3" clrIdx="0">
    <p:extLst>
      <p:ext uri="{19B8F6BF-5375-455C-9EA6-DF929625EA0E}">
        <p15:presenceInfo xmlns:p15="http://schemas.microsoft.com/office/powerpoint/2012/main" userId="S-1-5-21-2104427130-577111786-1249176396-30821" providerId="AD"/>
      </p:ext>
    </p:extLst>
  </p:cmAuthor>
  <p:cmAuthor id="2" name="Daniel Rodríguez Guevara" initials="DRG" lastIdx="2" clrIdx="1">
    <p:extLst>
      <p:ext uri="{19B8F6BF-5375-455C-9EA6-DF929625EA0E}">
        <p15:presenceInfo xmlns:p15="http://schemas.microsoft.com/office/powerpoint/2012/main" userId="ceaa0866ce64455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B9FF"/>
    <a:srgbClr val="03738C"/>
    <a:srgbClr val="DCE629"/>
    <a:srgbClr val="35DBD7"/>
    <a:srgbClr val="6E6E7C"/>
    <a:srgbClr val="FFC700"/>
    <a:srgbClr val="6478FF"/>
    <a:srgbClr val="8B8B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Estilo medio 4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93D81CF-94F2-401A-BA57-92F5A7B2D0C5}" styleName="Estilo medio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Estilo medio 1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4C1A8A3-306A-4EB7-A6B1-4F7E0EB9C5D6}" styleName="Estilo medio 3 - Énfasis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ABFCF23-3B69-468F-B69F-88F6DE6A72F2}" styleName="Estilo medio 1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405"/>
  </p:normalViewPr>
  <p:slideViewPr>
    <p:cSldViewPr snapToGrid="0" snapToObjects="1">
      <p:cViewPr varScale="1">
        <p:scale>
          <a:sx n="70" d="100"/>
          <a:sy n="70" d="100"/>
        </p:scale>
        <p:origin x="63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859049-4E77-46BA-AC83-8678790C09A4}" type="doc">
      <dgm:prSet loTypeId="urn:microsoft.com/office/officeart/2005/8/layout/process4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04A06B43-9C5C-4F85-9276-87C8DC5BE116}">
      <dgm:prSet phldrT="[Texto]" custT="1">
        <dgm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s-EC" sz="1200" dirty="0"/>
            <a:t>El personal técnico de las Coordinaciones Zonales fue el encargado del levantamiento</a:t>
          </a:r>
          <a:endParaRPr lang="es-MX" sz="1200" dirty="0"/>
        </a:p>
      </dgm:t>
    </dgm:pt>
    <dgm:pt modelId="{E4B7809F-2FF4-4BEC-8457-8BBBA2D5EE64}" type="parTrans" cxnId="{2012C036-6AED-4291-A545-BDEDA1E8C8F1}">
      <dgm:prSet/>
      <dgm:spPr/>
      <dgm:t>
        <a:bodyPr/>
        <a:lstStyle/>
        <a:p>
          <a:endParaRPr lang="es-MX"/>
        </a:p>
      </dgm:t>
    </dgm:pt>
    <dgm:pt modelId="{E32D545B-4497-4711-B857-2250EC5860B2}" type="sibTrans" cxnId="{2012C036-6AED-4291-A545-BDEDA1E8C8F1}">
      <dgm:prSet/>
      <dgm:spPr/>
      <dgm:t>
        <a:bodyPr/>
        <a:lstStyle/>
        <a:p>
          <a:endParaRPr lang="es-MX"/>
        </a:p>
      </dgm:t>
    </dgm:pt>
    <dgm:pt modelId="{D9746532-5454-4CC7-A7D2-6774920C463D}">
      <dgm:prSet phldrT="[Texto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just"/>
          <a:r>
            <a:rPr lang="es-EC" sz="1200" dirty="0"/>
            <a:t>Se envió a las Zonales un listado de 92 empresas, a fin de precautelar la recolección de la muestra con 30 empresas, disponiéndose de 62 empresas de reposición. </a:t>
          </a:r>
          <a:endParaRPr lang="es-MX" sz="1200" dirty="0"/>
        </a:p>
      </dgm:t>
    </dgm:pt>
    <dgm:pt modelId="{DD0672B8-3E64-4962-905E-6D97049676B4}" type="parTrans" cxnId="{868164A8-F358-46B5-9EFB-77876E2C59AA}">
      <dgm:prSet/>
      <dgm:spPr/>
      <dgm:t>
        <a:bodyPr/>
        <a:lstStyle/>
        <a:p>
          <a:endParaRPr lang="es-MX"/>
        </a:p>
      </dgm:t>
    </dgm:pt>
    <dgm:pt modelId="{A7D5816A-CBAB-43BA-B5F7-B8887B2C2083}" type="sibTrans" cxnId="{868164A8-F358-46B5-9EFB-77876E2C59AA}">
      <dgm:prSet/>
      <dgm:spPr/>
      <dgm:t>
        <a:bodyPr/>
        <a:lstStyle/>
        <a:p>
          <a:endParaRPr lang="es-MX"/>
        </a:p>
      </dgm:t>
    </dgm:pt>
    <dgm:pt modelId="{A4D1E49E-0FCF-4724-8553-516139657A14}">
      <dgm:prSet phldrT="[Texto]" custT="1">
        <dgm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s-EC" sz="1200" dirty="0"/>
            <a:t>La prueba piloto de la ENESEM 2020, se ejecutó en el periodo del 02 al 10 de marzo de 2021 a nivel nacional; los insumos utilizados para esta fueron:</a:t>
          </a:r>
          <a:endParaRPr lang="es-MX" sz="1200" dirty="0"/>
        </a:p>
      </dgm:t>
    </dgm:pt>
    <dgm:pt modelId="{56A22CEE-9838-4109-8A32-8627BFBFFF7D}" type="parTrans" cxnId="{8FBDC646-5352-4AB1-A08B-A5BD2FEC8452}">
      <dgm:prSet/>
      <dgm:spPr/>
      <dgm:t>
        <a:bodyPr/>
        <a:lstStyle/>
        <a:p>
          <a:endParaRPr lang="es-MX"/>
        </a:p>
      </dgm:t>
    </dgm:pt>
    <dgm:pt modelId="{B2371359-6AE4-43F2-A0A3-F096BCF31A85}" type="sibTrans" cxnId="{8FBDC646-5352-4AB1-A08B-A5BD2FEC8452}">
      <dgm:prSet/>
      <dgm:spPr/>
      <dgm:t>
        <a:bodyPr/>
        <a:lstStyle/>
        <a:p>
          <a:endParaRPr lang="es-MX"/>
        </a:p>
      </dgm:t>
    </dgm:pt>
    <dgm:pt modelId="{EB7A642F-08E6-4CD7-A7DE-E4D8DB04968E}">
      <dgm:prSet phldrT="[Texto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buFont typeface="Symbol" panose="05050102010706020507" pitchFamily="18" charset="2"/>
            <a:buChar char=""/>
          </a:pPr>
          <a:r>
            <a:rPr lang="es-EC" sz="1200" dirty="0"/>
            <a:t> Formulario ENESEM 2020</a:t>
          </a:r>
          <a:endParaRPr lang="es-MX" sz="1200" dirty="0"/>
        </a:p>
      </dgm:t>
    </dgm:pt>
    <dgm:pt modelId="{322DEFDC-8A46-4A95-A504-E4AA194F0162}" type="parTrans" cxnId="{DBB43B24-3294-4C3B-8C04-E197605FCACB}">
      <dgm:prSet/>
      <dgm:spPr/>
      <dgm:t>
        <a:bodyPr/>
        <a:lstStyle/>
        <a:p>
          <a:endParaRPr lang="es-MX"/>
        </a:p>
      </dgm:t>
    </dgm:pt>
    <dgm:pt modelId="{8AFE7DDE-3694-4C89-A0EF-90D519C8722D}" type="sibTrans" cxnId="{DBB43B24-3294-4C3B-8C04-E197605FCACB}">
      <dgm:prSet/>
      <dgm:spPr/>
      <dgm:t>
        <a:bodyPr/>
        <a:lstStyle/>
        <a:p>
          <a:endParaRPr lang="es-MX"/>
        </a:p>
      </dgm:t>
    </dgm:pt>
    <dgm:pt modelId="{CACC70E9-8597-4F31-86A0-871C6587CD01}">
      <dgm:prSet phldrT="[Texto]" custT="1">
        <dgm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s-EC" sz="1200" dirty="0"/>
            <a:t>El tiempo promedio invertido para el llenado de las preguntas que se pretenden incorporar es de:</a:t>
          </a:r>
          <a:endParaRPr lang="es-MX" sz="1200" dirty="0"/>
        </a:p>
      </dgm:t>
    </dgm:pt>
    <dgm:pt modelId="{512892AA-0F3F-4A3B-AA65-8C5A2EF0277E}" type="parTrans" cxnId="{54D6A1C5-62D7-49F0-BF57-0F9737D97568}">
      <dgm:prSet/>
      <dgm:spPr/>
      <dgm:t>
        <a:bodyPr/>
        <a:lstStyle/>
        <a:p>
          <a:endParaRPr lang="es-MX"/>
        </a:p>
      </dgm:t>
    </dgm:pt>
    <dgm:pt modelId="{8F48173F-86D8-4152-BC14-EC00C9ACC8ED}" type="sibTrans" cxnId="{54D6A1C5-62D7-49F0-BF57-0F9737D97568}">
      <dgm:prSet/>
      <dgm:spPr/>
      <dgm:t>
        <a:bodyPr/>
        <a:lstStyle/>
        <a:p>
          <a:endParaRPr lang="es-MX"/>
        </a:p>
      </dgm:t>
    </dgm:pt>
    <dgm:pt modelId="{D4A8EFB8-97D1-4846-886C-CF495A9A0CD6}">
      <dgm:prSet phldrT="[Texto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es-EC" sz="1200" dirty="0"/>
            <a:t> 37 minutos y 42 segundos</a:t>
          </a:r>
          <a:endParaRPr lang="es-MX" sz="1200" dirty="0"/>
        </a:p>
      </dgm:t>
    </dgm:pt>
    <dgm:pt modelId="{B23BCBE8-ED40-4ED1-B445-B449B33C2AE1}" type="parTrans" cxnId="{90F4586B-A588-4458-8FCC-803FF9111EA2}">
      <dgm:prSet/>
      <dgm:spPr/>
      <dgm:t>
        <a:bodyPr/>
        <a:lstStyle/>
        <a:p>
          <a:endParaRPr lang="es-MX"/>
        </a:p>
      </dgm:t>
    </dgm:pt>
    <dgm:pt modelId="{A49F3E8B-8770-4D53-B7CC-EB309FB9C620}" type="sibTrans" cxnId="{90F4586B-A588-4458-8FCC-803FF9111EA2}">
      <dgm:prSet/>
      <dgm:spPr/>
      <dgm:t>
        <a:bodyPr/>
        <a:lstStyle/>
        <a:p>
          <a:endParaRPr lang="es-MX"/>
        </a:p>
      </dgm:t>
    </dgm:pt>
    <dgm:pt modelId="{0466DC64-D997-4841-8234-1D3537D20AA8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buFont typeface="Symbol" panose="05050102010706020507" pitchFamily="18" charset="2"/>
            <a:buChar char=""/>
          </a:pPr>
          <a:r>
            <a:rPr lang="es-EC" sz="1200" dirty="0"/>
            <a:t> Formulario para seguimiento de la encuesta</a:t>
          </a:r>
          <a:endParaRPr lang="es-MX" sz="1200" dirty="0"/>
        </a:p>
      </dgm:t>
    </dgm:pt>
    <dgm:pt modelId="{AE5C9572-AAF0-4854-96DC-59479A526460}" type="parTrans" cxnId="{8D76750F-5BB4-4FA4-8A69-8722A274F061}">
      <dgm:prSet/>
      <dgm:spPr/>
      <dgm:t>
        <a:bodyPr/>
        <a:lstStyle/>
        <a:p>
          <a:endParaRPr lang="es-MX"/>
        </a:p>
      </dgm:t>
    </dgm:pt>
    <dgm:pt modelId="{6E8401B8-C5FB-4CEE-A69D-0A333FFCEA68}" type="sibTrans" cxnId="{8D76750F-5BB4-4FA4-8A69-8722A274F061}">
      <dgm:prSet/>
      <dgm:spPr/>
      <dgm:t>
        <a:bodyPr/>
        <a:lstStyle/>
        <a:p>
          <a:endParaRPr lang="es-MX"/>
        </a:p>
      </dgm:t>
    </dgm:pt>
    <dgm:pt modelId="{11C31BD2-16AE-40FF-AED4-8D11D50DE6B6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buFont typeface="Symbol" panose="05050102010706020507" pitchFamily="18" charset="2"/>
            <a:buChar char=""/>
          </a:pPr>
          <a:r>
            <a:rPr lang="es-EC" sz="1200" dirty="0"/>
            <a:t> Manual de prueba piloto ENESEM 2020</a:t>
          </a:r>
          <a:endParaRPr lang="es-MX" sz="1200" dirty="0"/>
        </a:p>
      </dgm:t>
    </dgm:pt>
    <dgm:pt modelId="{637A5F66-54BD-4FC6-9B5D-AA8D730F105C}" type="parTrans" cxnId="{F3808635-FB56-4D5C-A1D9-4F4AD4B54502}">
      <dgm:prSet/>
      <dgm:spPr/>
      <dgm:t>
        <a:bodyPr/>
        <a:lstStyle/>
        <a:p>
          <a:endParaRPr lang="es-MX"/>
        </a:p>
      </dgm:t>
    </dgm:pt>
    <dgm:pt modelId="{4582C793-AF89-45F6-AEB5-2A8A89A19011}" type="sibTrans" cxnId="{F3808635-FB56-4D5C-A1D9-4F4AD4B54502}">
      <dgm:prSet/>
      <dgm:spPr/>
      <dgm:t>
        <a:bodyPr/>
        <a:lstStyle/>
        <a:p>
          <a:endParaRPr lang="es-MX"/>
        </a:p>
      </dgm:t>
    </dgm:pt>
    <dgm:pt modelId="{9557B694-60F6-4150-BB4E-260DE8254ACC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buFont typeface="Symbol" panose="05050102010706020507" pitchFamily="18" charset="2"/>
            <a:buChar char=""/>
          </a:pPr>
          <a:r>
            <a:rPr lang="es-EC" sz="1200" dirty="0"/>
            <a:t> Oficio para las empresas</a:t>
          </a:r>
          <a:endParaRPr lang="es-MX" sz="1200" dirty="0"/>
        </a:p>
      </dgm:t>
    </dgm:pt>
    <dgm:pt modelId="{0C30B754-F974-4AC5-81F4-F90B0EA52D95}" type="parTrans" cxnId="{F3DC0FEC-5F17-40A4-9AC6-EA5CE007120E}">
      <dgm:prSet/>
      <dgm:spPr/>
      <dgm:t>
        <a:bodyPr/>
        <a:lstStyle/>
        <a:p>
          <a:endParaRPr lang="es-MX"/>
        </a:p>
      </dgm:t>
    </dgm:pt>
    <dgm:pt modelId="{BC592152-6E8D-4473-BC5B-8F8BC2A200C2}" type="sibTrans" cxnId="{F3DC0FEC-5F17-40A4-9AC6-EA5CE007120E}">
      <dgm:prSet/>
      <dgm:spPr/>
      <dgm:t>
        <a:bodyPr/>
        <a:lstStyle/>
        <a:p>
          <a:endParaRPr lang="es-MX"/>
        </a:p>
      </dgm:t>
    </dgm:pt>
    <dgm:pt modelId="{6AFB2633-5824-4879-BE25-04FEBEC456FF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buFont typeface="Symbol" panose="05050102010706020507" pitchFamily="18" charset="2"/>
            <a:buChar char=""/>
          </a:pPr>
          <a:r>
            <a:rPr lang="es-EC" sz="1200" dirty="0"/>
            <a:t> Modelo del informe de resultados</a:t>
          </a:r>
          <a:endParaRPr lang="es-MX" sz="1200" dirty="0"/>
        </a:p>
      </dgm:t>
    </dgm:pt>
    <dgm:pt modelId="{4324915D-8DAE-4477-B31A-0AA4A4453C17}" type="parTrans" cxnId="{BC0E04DE-4203-448E-BE98-D5AB4B1C2C20}">
      <dgm:prSet/>
      <dgm:spPr/>
      <dgm:t>
        <a:bodyPr/>
        <a:lstStyle/>
        <a:p>
          <a:endParaRPr lang="es-MX"/>
        </a:p>
      </dgm:t>
    </dgm:pt>
    <dgm:pt modelId="{0E822F3F-C189-49B6-8C96-116E6620F3E6}" type="sibTrans" cxnId="{BC0E04DE-4203-448E-BE98-D5AB4B1C2C20}">
      <dgm:prSet/>
      <dgm:spPr/>
      <dgm:t>
        <a:bodyPr/>
        <a:lstStyle/>
        <a:p>
          <a:endParaRPr lang="es-MX"/>
        </a:p>
      </dgm:t>
    </dgm:pt>
    <dgm:pt modelId="{9B836D34-C250-41D4-88FF-E8BE81778A23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buFont typeface="Symbol" panose="05050102010706020507" pitchFamily="18" charset="2"/>
            <a:buChar char=""/>
          </a:pPr>
          <a:r>
            <a:rPr lang="es-EC" sz="1200" dirty="0"/>
            <a:t> Formulario evaluación piloto</a:t>
          </a:r>
          <a:endParaRPr lang="es-MX" sz="1200" dirty="0"/>
        </a:p>
      </dgm:t>
    </dgm:pt>
    <dgm:pt modelId="{8B4302F4-7992-4F0B-B780-24C102DBFE97}" type="parTrans" cxnId="{011CEA45-DC3B-4F98-A1D9-213193134383}">
      <dgm:prSet/>
      <dgm:spPr/>
      <dgm:t>
        <a:bodyPr/>
        <a:lstStyle/>
        <a:p>
          <a:endParaRPr lang="es-MX"/>
        </a:p>
      </dgm:t>
    </dgm:pt>
    <dgm:pt modelId="{0F756807-218F-4272-8859-5C09C0C8C7CE}" type="sibTrans" cxnId="{011CEA45-DC3B-4F98-A1D9-213193134383}">
      <dgm:prSet/>
      <dgm:spPr/>
      <dgm:t>
        <a:bodyPr/>
        <a:lstStyle/>
        <a:p>
          <a:endParaRPr lang="es-MX"/>
        </a:p>
      </dgm:t>
    </dgm:pt>
    <dgm:pt modelId="{7AEE2DAC-33DA-449A-B794-B87EEEDCD97A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buFont typeface="Symbol" panose="05050102010706020507" pitchFamily="18" charset="2"/>
            <a:buChar char=""/>
          </a:pPr>
          <a:r>
            <a:rPr lang="es-EC" sz="1200" dirty="0"/>
            <a:t> Muestra para el plan piloto </a:t>
          </a:r>
          <a:endParaRPr lang="es-MX" sz="1200" dirty="0"/>
        </a:p>
      </dgm:t>
    </dgm:pt>
    <dgm:pt modelId="{63FB62EE-603B-4987-BED8-C069AFC8B050}" type="parTrans" cxnId="{23C5D267-5B82-4212-BC37-3E1C604D05EB}">
      <dgm:prSet/>
      <dgm:spPr/>
      <dgm:t>
        <a:bodyPr/>
        <a:lstStyle/>
        <a:p>
          <a:endParaRPr lang="es-MX"/>
        </a:p>
      </dgm:t>
    </dgm:pt>
    <dgm:pt modelId="{BC7487E1-B1BB-4C95-8DEA-361C472D48DB}" type="sibTrans" cxnId="{23C5D267-5B82-4212-BC37-3E1C604D05EB}">
      <dgm:prSet/>
      <dgm:spPr/>
      <dgm:t>
        <a:bodyPr/>
        <a:lstStyle/>
        <a:p>
          <a:endParaRPr lang="es-MX"/>
        </a:p>
      </dgm:t>
    </dgm:pt>
    <dgm:pt modelId="{ABB6A252-7E93-4DE9-8056-CFC6FB6D4CDC}" type="pres">
      <dgm:prSet presAssocID="{C5859049-4E77-46BA-AC83-8678790C09A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88152F69-B046-4C6C-B89E-120B5A623E19}" type="pres">
      <dgm:prSet presAssocID="{CACC70E9-8597-4F31-86A0-871C6587CD01}" presName="boxAndChildren" presStyleCnt="0"/>
      <dgm:spPr/>
    </dgm:pt>
    <dgm:pt modelId="{3DD28192-4B32-47DE-A0B6-827BB12DB26B}" type="pres">
      <dgm:prSet presAssocID="{CACC70E9-8597-4F31-86A0-871C6587CD01}" presName="parentTextBox" presStyleLbl="node1" presStyleIdx="0" presStyleCnt="3"/>
      <dgm:spPr/>
      <dgm:t>
        <a:bodyPr/>
        <a:lstStyle/>
        <a:p>
          <a:endParaRPr lang="es-ES"/>
        </a:p>
      </dgm:t>
    </dgm:pt>
    <dgm:pt modelId="{82C53F72-F21D-49E5-83F7-29E734B9D663}" type="pres">
      <dgm:prSet presAssocID="{CACC70E9-8597-4F31-86A0-871C6587CD01}" presName="entireBox" presStyleLbl="node1" presStyleIdx="0" presStyleCnt="3"/>
      <dgm:spPr/>
      <dgm:t>
        <a:bodyPr/>
        <a:lstStyle/>
        <a:p>
          <a:endParaRPr lang="es-ES"/>
        </a:p>
      </dgm:t>
    </dgm:pt>
    <dgm:pt modelId="{E6B33FAE-56C5-4CC1-8721-9F5852528CE9}" type="pres">
      <dgm:prSet presAssocID="{CACC70E9-8597-4F31-86A0-871C6587CD01}" presName="descendantBox" presStyleCnt="0"/>
      <dgm:spPr/>
    </dgm:pt>
    <dgm:pt modelId="{B56C0DD7-A9AB-45F9-B856-CDFC0BDD6CA1}" type="pres">
      <dgm:prSet presAssocID="{D4A8EFB8-97D1-4846-886C-CF495A9A0CD6}" presName="childTextBox" presStyleLbl="fgAccFollowNode1" presStyleIdx="0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B1CAC4E-5570-4C6C-A573-120C1124ACA9}" type="pres">
      <dgm:prSet presAssocID="{B2371359-6AE4-43F2-A0A3-F096BCF31A85}" presName="sp" presStyleCnt="0"/>
      <dgm:spPr/>
    </dgm:pt>
    <dgm:pt modelId="{2642E3BB-C777-4498-8013-F916B6E6FDC1}" type="pres">
      <dgm:prSet presAssocID="{A4D1E49E-0FCF-4724-8553-516139657A14}" presName="arrowAndChildren" presStyleCnt="0"/>
      <dgm:spPr/>
    </dgm:pt>
    <dgm:pt modelId="{F47EDFC9-B488-4DD4-9963-0708D3554BDC}" type="pres">
      <dgm:prSet presAssocID="{A4D1E49E-0FCF-4724-8553-516139657A14}" presName="parentTextArrow" presStyleLbl="node1" presStyleIdx="0" presStyleCnt="3"/>
      <dgm:spPr/>
      <dgm:t>
        <a:bodyPr/>
        <a:lstStyle/>
        <a:p>
          <a:endParaRPr lang="es-ES"/>
        </a:p>
      </dgm:t>
    </dgm:pt>
    <dgm:pt modelId="{10C6086E-A200-4222-9CBB-0D2C0F7A080A}" type="pres">
      <dgm:prSet presAssocID="{A4D1E49E-0FCF-4724-8553-516139657A14}" presName="arrow" presStyleLbl="node1" presStyleIdx="1" presStyleCnt="3"/>
      <dgm:spPr/>
      <dgm:t>
        <a:bodyPr/>
        <a:lstStyle/>
        <a:p>
          <a:endParaRPr lang="es-ES"/>
        </a:p>
      </dgm:t>
    </dgm:pt>
    <dgm:pt modelId="{7EBA8B54-C99E-4B14-90A9-411017699C7F}" type="pres">
      <dgm:prSet presAssocID="{A4D1E49E-0FCF-4724-8553-516139657A14}" presName="descendantArrow" presStyleCnt="0"/>
      <dgm:spPr/>
    </dgm:pt>
    <dgm:pt modelId="{7353EEB6-7855-48F6-AFE5-0241DC26A997}" type="pres">
      <dgm:prSet presAssocID="{EB7A642F-08E6-4CD7-A7DE-E4D8DB04968E}" presName="childTextArrow" presStyleLbl="fgAccFollowNode1" presStyleIdx="1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18E8B7E-70DB-40D2-9F92-B20B8340FB87}" type="pres">
      <dgm:prSet presAssocID="{0466DC64-D997-4841-8234-1D3537D20AA8}" presName="childTextArrow" presStyleLbl="fgAccFollowNode1" presStyleIdx="2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EF4FD2B-DD00-4C74-8805-9C1E38452BA8}" type="pres">
      <dgm:prSet presAssocID="{11C31BD2-16AE-40FF-AED4-8D11D50DE6B6}" presName="childTextArrow" presStyleLbl="fgAccFollowNode1" presStyleIdx="3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A4BF507-4F73-4F41-B3BB-EE6C22560FC9}" type="pres">
      <dgm:prSet presAssocID="{9557B694-60F6-4150-BB4E-260DE8254ACC}" presName="childTextArrow" presStyleLbl="fgAccFollowNode1" presStyleIdx="4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E24BC94-C081-42B4-895B-7E0E12733531}" type="pres">
      <dgm:prSet presAssocID="{6AFB2633-5824-4879-BE25-04FEBEC456FF}" presName="childTextArrow" presStyleLbl="fgAccFollowNode1" presStyleIdx="5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D0BF815-DC22-41A6-8A2C-621DC1B627BF}" type="pres">
      <dgm:prSet presAssocID="{9B836D34-C250-41D4-88FF-E8BE81778A23}" presName="childTextArrow" presStyleLbl="fgAccFollowNode1" presStyleIdx="6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851E3C0-4010-44AA-84A1-367C0601575F}" type="pres">
      <dgm:prSet presAssocID="{7AEE2DAC-33DA-449A-B794-B87EEEDCD97A}" presName="childTextArrow" presStyleLbl="fgAccFollowNode1" presStyleIdx="7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AC874BE-F3B1-4534-BACF-B233F30B62F3}" type="pres">
      <dgm:prSet presAssocID="{E32D545B-4497-4711-B857-2250EC5860B2}" presName="sp" presStyleCnt="0"/>
      <dgm:spPr/>
    </dgm:pt>
    <dgm:pt modelId="{7CE8112D-3F62-4A8F-BAFE-B8D668AD6611}" type="pres">
      <dgm:prSet presAssocID="{04A06B43-9C5C-4F85-9276-87C8DC5BE116}" presName="arrowAndChildren" presStyleCnt="0"/>
      <dgm:spPr/>
    </dgm:pt>
    <dgm:pt modelId="{70CFE53C-482F-4E7D-8155-2B30AE287963}" type="pres">
      <dgm:prSet presAssocID="{04A06B43-9C5C-4F85-9276-87C8DC5BE116}" presName="parentTextArrow" presStyleLbl="node1" presStyleIdx="1" presStyleCnt="3"/>
      <dgm:spPr/>
      <dgm:t>
        <a:bodyPr/>
        <a:lstStyle/>
        <a:p>
          <a:endParaRPr lang="es-ES"/>
        </a:p>
      </dgm:t>
    </dgm:pt>
    <dgm:pt modelId="{A8D99AD8-67D2-4674-8FD6-CB61324F644A}" type="pres">
      <dgm:prSet presAssocID="{04A06B43-9C5C-4F85-9276-87C8DC5BE116}" presName="arrow" presStyleLbl="node1" presStyleIdx="2" presStyleCnt="3"/>
      <dgm:spPr/>
      <dgm:t>
        <a:bodyPr/>
        <a:lstStyle/>
        <a:p>
          <a:endParaRPr lang="es-ES"/>
        </a:p>
      </dgm:t>
    </dgm:pt>
    <dgm:pt modelId="{34BC6639-754A-4FE8-812A-671F2A2AA2BD}" type="pres">
      <dgm:prSet presAssocID="{04A06B43-9C5C-4F85-9276-87C8DC5BE116}" presName="descendantArrow" presStyleCnt="0"/>
      <dgm:spPr/>
    </dgm:pt>
    <dgm:pt modelId="{6A488BBD-4517-4810-A5F5-6764C3EFB823}" type="pres">
      <dgm:prSet presAssocID="{D9746532-5454-4CC7-A7D2-6774920C463D}" presName="childTextArrow" presStyleLbl="fgAccFollowNode1" presStyleIdx="8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EC0D2136-C237-4242-B07B-45BC091131CB}" type="presOf" srcId="{A4D1E49E-0FCF-4724-8553-516139657A14}" destId="{F47EDFC9-B488-4DD4-9963-0708D3554BDC}" srcOrd="0" destOrd="0" presId="urn:microsoft.com/office/officeart/2005/8/layout/process4"/>
    <dgm:cxn modelId="{855B889E-E69C-415B-8B69-1CA9ED8FFF16}" type="presOf" srcId="{9B836D34-C250-41D4-88FF-E8BE81778A23}" destId="{6D0BF815-DC22-41A6-8A2C-621DC1B627BF}" srcOrd="0" destOrd="0" presId="urn:microsoft.com/office/officeart/2005/8/layout/process4"/>
    <dgm:cxn modelId="{F4903646-1589-403C-9099-6AD1A36D2916}" type="presOf" srcId="{04A06B43-9C5C-4F85-9276-87C8DC5BE116}" destId="{A8D99AD8-67D2-4674-8FD6-CB61324F644A}" srcOrd="1" destOrd="0" presId="urn:microsoft.com/office/officeart/2005/8/layout/process4"/>
    <dgm:cxn modelId="{B52B87C3-4298-4A46-B0F9-B10C187A2974}" type="presOf" srcId="{C5859049-4E77-46BA-AC83-8678790C09A4}" destId="{ABB6A252-7E93-4DE9-8056-CFC6FB6D4CDC}" srcOrd="0" destOrd="0" presId="urn:microsoft.com/office/officeart/2005/8/layout/process4"/>
    <dgm:cxn modelId="{DE840176-1F66-4099-BEC0-2E691910D32F}" type="presOf" srcId="{A4D1E49E-0FCF-4724-8553-516139657A14}" destId="{10C6086E-A200-4222-9CBB-0D2C0F7A080A}" srcOrd="1" destOrd="0" presId="urn:microsoft.com/office/officeart/2005/8/layout/process4"/>
    <dgm:cxn modelId="{F3DC0FEC-5F17-40A4-9AC6-EA5CE007120E}" srcId="{A4D1E49E-0FCF-4724-8553-516139657A14}" destId="{9557B694-60F6-4150-BB4E-260DE8254ACC}" srcOrd="3" destOrd="0" parTransId="{0C30B754-F974-4AC5-81F4-F90B0EA52D95}" sibTransId="{BC592152-6E8D-4473-BC5B-8F8BC2A200C2}"/>
    <dgm:cxn modelId="{8D76750F-5BB4-4FA4-8A69-8722A274F061}" srcId="{A4D1E49E-0FCF-4724-8553-516139657A14}" destId="{0466DC64-D997-4841-8234-1D3537D20AA8}" srcOrd="1" destOrd="0" parTransId="{AE5C9572-AAF0-4854-96DC-59479A526460}" sibTransId="{6E8401B8-C5FB-4CEE-A69D-0A333FFCEA68}"/>
    <dgm:cxn modelId="{1F5110C7-2E69-4CF5-996A-DDFE15F30C75}" type="presOf" srcId="{7AEE2DAC-33DA-449A-B794-B87EEEDCD97A}" destId="{C851E3C0-4010-44AA-84A1-367C0601575F}" srcOrd="0" destOrd="0" presId="urn:microsoft.com/office/officeart/2005/8/layout/process4"/>
    <dgm:cxn modelId="{8B2DB2D5-F7A1-40EE-9180-C24749991196}" type="presOf" srcId="{6AFB2633-5824-4879-BE25-04FEBEC456FF}" destId="{1E24BC94-C081-42B4-895B-7E0E12733531}" srcOrd="0" destOrd="0" presId="urn:microsoft.com/office/officeart/2005/8/layout/process4"/>
    <dgm:cxn modelId="{CB0ADB68-B232-4FBA-8DC3-84C2AFD148E9}" type="presOf" srcId="{EB7A642F-08E6-4CD7-A7DE-E4D8DB04968E}" destId="{7353EEB6-7855-48F6-AFE5-0241DC26A997}" srcOrd="0" destOrd="0" presId="urn:microsoft.com/office/officeart/2005/8/layout/process4"/>
    <dgm:cxn modelId="{80FC5916-8009-41F6-9FD6-F16F6119940A}" type="presOf" srcId="{D9746532-5454-4CC7-A7D2-6774920C463D}" destId="{6A488BBD-4517-4810-A5F5-6764C3EFB823}" srcOrd="0" destOrd="0" presId="urn:microsoft.com/office/officeart/2005/8/layout/process4"/>
    <dgm:cxn modelId="{C27B7A40-BEAD-4431-84BA-1C53970DAFE9}" type="presOf" srcId="{D4A8EFB8-97D1-4846-886C-CF495A9A0CD6}" destId="{B56C0DD7-A9AB-45F9-B856-CDFC0BDD6CA1}" srcOrd="0" destOrd="0" presId="urn:microsoft.com/office/officeart/2005/8/layout/process4"/>
    <dgm:cxn modelId="{23C5D267-5B82-4212-BC37-3E1C604D05EB}" srcId="{A4D1E49E-0FCF-4724-8553-516139657A14}" destId="{7AEE2DAC-33DA-449A-B794-B87EEEDCD97A}" srcOrd="6" destOrd="0" parTransId="{63FB62EE-603B-4987-BED8-C069AFC8B050}" sibTransId="{BC7487E1-B1BB-4C95-8DEA-361C472D48DB}"/>
    <dgm:cxn modelId="{011CEA45-DC3B-4F98-A1D9-213193134383}" srcId="{A4D1E49E-0FCF-4724-8553-516139657A14}" destId="{9B836D34-C250-41D4-88FF-E8BE81778A23}" srcOrd="5" destOrd="0" parTransId="{8B4302F4-7992-4F0B-B780-24C102DBFE97}" sibTransId="{0F756807-218F-4272-8859-5C09C0C8C7CE}"/>
    <dgm:cxn modelId="{8FBDC646-5352-4AB1-A08B-A5BD2FEC8452}" srcId="{C5859049-4E77-46BA-AC83-8678790C09A4}" destId="{A4D1E49E-0FCF-4724-8553-516139657A14}" srcOrd="1" destOrd="0" parTransId="{56A22CEE-9838-4109-8A32-8627BFBFFF7D}" sibTransId="{B2371359-6AE4-43F2-A0A3-F096BCF31A85}"/>
    <dgm:cxn modelId="{BC0E04DE-4203-448E-BE98-D5AB4B1C2C20}" srcId="{A4D1E49E-0FCF-4724-8553-516139657A14}" destId="{6AFB2633-5824-4879-BE25-04FEBEC456FF}" srcOrd="4" destOrd="0" parTransId="{4324915D-8DAE-4477-B31A-0AA4A4453C17}" sibTransId="{0E822F3F-C189-49B6-8C96-116E6620F3E6}"/>
    <dgm:cxn modelId="{DBB43B24-3294-4C3B-8C04-E197605FCACB}" srcId="{A4D1E49E-0FCF-4724-8553-516139657A14}" destId="{EB7A642F-08E6-4CD7-A7DE-E4D8DB04968E}" srcOrd="0" destOrd="0" parTransId="{322DEFDC-8A46-4A95-A504-E4AA194F0162}" sibTransId="{8AFE7DDE-3694-4C89-A0EF-90D519C8722D}"/>
    <dgm:cxn modelId="{90F4586B-A588-4458-8FCC-803FF9111EA2}" srcId="{CACC70E9-8597-4F31-86A0-871C6587CD01}" destId="{D4A8EFB8-97D1-4846-886C-CF495A9A0CD6}" srcOrd="0" destOrd="0" parTransId="{B23BCBE8-ED40-4ED1-B445-B449B33C2AE1}" sibTransId="{A49F3E8B-8770-4D53-B7CC-EB309FB9C620}"/>
    <dgm:cxn modelId="{2EF9D885-25CB-48C5-B45D-24296438510F}" type="presOf" srcId="{04A06B43-9C5C-4F85-9276-87C8DC5BE116}" destId="{70CFE53C-482F-4E7D-8155-2B30AE287963}" srcOrd="0" destOrd="0" presId="urn:microsoft.com/office/officeart/2005/8/layout/process4"/>
    <dgm:cxn modelId="{B5E6A1C1-DBC8-4684-BD1C-88D73984D601}" type="presOf" srcId="{11C31BD2-16AE-40FF-AED4-8D11D50DE6B6}" destId="{5EF4FD2B-DD00-4C74-8805-9C1E38452BA8}" srcOrd="0" destOrd="0" presId="urn:microsoft.com/office/officeart/2005/8/layout/process4"/>
    <dgm:cxn modelId="{F3808635-FB56-4D5C-A1D9-4F4AD4B54502}" srcId="{A4D1E49E-0FCF-4724-8553-516139657A14}" destId="{11C31BD2-16AE-40FF-AED4-8D11D50DE6B6}" srcOrd="2" destOrd="0" parTransId="{637A5F66-54BD-4FC6-9B5D-AA8D730F105C}" sibTransId="{4582C793-AF89-45F6-AEB5-2A8A89A19011}"/>
    <dgm:cxn modelId="{C286772B-2951-4C94-A412-9AE78DA479B0}" type="presOf" srcId="{CACC70E9-8597-4F31-86A0-871C6587CD01}" destId="{3DD28192-4B32-47DE-A0B6-827BB12DB26B}" srcOrd="0" destOrd="0" presId="urn:microsoft.com/office/officeart/2005/8/layout/process4"/>
    <dgm:cxn modelId="{868164A8-F358-46B5-9EFB-77876E2C59AA}" srcId="{04A06B43-9C5C-4F85-9276-87C8DC5BE116}" destId="{D9746532-5454-4CC7-A7D2-6774920C463D}" srcOrd="0" destOrd="0" parTransId="{DD0672B8-3E64-4962-905E-6D97049676B4}" sibTransId="{A7D5816A-CBAB-43BA-B5F7-B8887B2C2083}"/>
    <dgm:cxn modelId="{87CB1A5D-FC19-42DA-A021-90A0F99C4B68}" type="presOf" srcId="{9557B694-60F6-4150-BB4E-260DE8254ACC}" destId="{4A4BF507-4F73-4F41-B3BB-EE6C22560FC9}" srcOrd="0" destOrd="0" presId="urn:microsoft.com/office/officeart/2005/8/layout/process4"/>
    <dgm:cxn modelId="{2012C036-6AED-4291-A545-BDEDA1E8C8F1}" srcId="{C5859049-4E77-46BA-AC83-8678790C09A4}" destId="{04A06B43-9C5C-4F85-9276-87C8DC5BE116}" srcOrd="0" destOrd="0" parTransId="{E4B7809F-2FF4-4BEC-8457-8BBBA2D5EE64}" sibTransId="{E32D545B-4497-4711-B857-2250EC5860B2}"/>
    <dgm:cxn modelId="{54D6A1C5-62D7-49F0-BF57-0F9737D97568}" srcId="{C5859049-4E77-46BA-AC83-8678790C09A4}" destId="{CACC70E9-8597-4F31-86A0-871C6587CD01}" srcOrd="2" destOrd="0" parTransId="{512892AA-0F3F-4A3B-AA65-8C5A2EF0277E}" sibTransId="{8F48173F-86D8-4152-BC14-EC00C9ACC8ED}"/>
    <dgm:cxn modelId="{54392996-50DB-43C1-8BD3-7E2E2920D0E8}" type="presOf" srcId="{0466DC64-D997-4841-8234-1D3537D20AA8}" destId="{E18E8B7E-70DB-40D2-9F92-B20B8340FB87}" srcOrd="0" destOrd="0" presId="urn:microsoft.com/office/officeart/2005/8/layout/process4"/>
    <dgm:cxn modelId="{70413B48-F12F-4DB4-98F6-F159DE469B39}" type="presOf" srcId="{CACC70E9-8597-4F31-86A0-871C6587CD01}" destId="{82C53F72-F21D-49E5-83F7-29E734B9D663}" srcOrd="1" destOrd="0" presId="urn:microsoft.com/office/officeart/2005/8/layout/process4"/>
    <dgm:cxn modelId="{A9699D8C-DBF1-4279-8A4D-671D298C2956}" type="presParOf" srcId="{ABB6A252-7E93-4DE9-8056-CFC6FB6D4CDC}" destId="{88152F69-B046-4C6C-B89E-120B5A623E19}" srcOrd="0" destOrd="0" presId="urn:microsoft.com/office/officeart/2005/8/layout/process4"/>
    <dgm:cxn modelId="{3FC5C388-A3CF-4246-9F89-CB6AB0B4E36D}" type="presParOf" srcId="{88152F69-B046-4C6C-B89E-120B5A623E19}" destId="{3DD28192-4B32-47DE-A0B6-827BB12DB26B}" srcOrd="0" destOrd="0" presId="urn:microsoft.com/office/officeart/2005/8/layout/process4"/>
    <dgm:cxn modelId="{6BD7ABD3-8363-4B43-970C-E2D71C8E19E0}" type="presParOf" srcId="{88152F69-B046-4C6C-B89E-120B5A623E19}" destId="{82C53F72-F21D-49E5-83F7-29E734B9D663}" srcOrd="1" destOrd="0" presId="urn:microsoft.com/office/officeart/2005/8/layout/process4"/>
    <dgm:cxn modelId="{EC8FDDB7-FBF9-4E7B-A4DB-8CBC6355E70F}" type="presParOf" srcId="{88152F69-B046-4C6C-B89E-120B5A623E19}" destId="{E6B33FAE-56C5-4CC1-8721-9F5852528CE9}" srcOrd="2" destOrd="0" presId="urn:microsoft.com/office/officeart/2005/8/layout/process4"/>
    <dgm:cxn modelId="{505D6457-D665-4CDE-9FDE-AD2D3808EA03}" type="presParOf" srcId="{E6B33FAE-56C5-4CC1-8721-9F5852528CE9}" destId="{B56C0DD7-A9AB-45F9-B856-CDFC0BDD6CA1}" srcOrd="0" destOrd="0" presId="urn:microsoft.com/office/officeart/2005/8/layout/process4"/>
    <dgm:cxn modelId="{144E7F77-0F65-403F-8EA4-77EACE4F9CA5}" type="presParOf" srcId="{ABB6A252-7E93-4DE9-8056-CFC6FB6D4CDC}" destId="{1B1CAC4E-5570-4C6C-A573-120C1124ACA9}" srcOrd="1" destOrd="0" presId="urn:microsoft.com/office/officeart/2005/8/layout/process4"/>
    <dgm:cxn modelId="{C80DCF1A-8804-41C8-9487-C3047160034D}" type="presParOf" srcId="{ABB6A252-7E93-4DE9-8056-CFC6FB6D4CDC}" destId="{2642E3BB-C777-4498-8013-F916B6E6FDC1}" srcOrd="2" destOrd="0" presId="urn:microsoft.com/office/officeart/2005/8/layout/process4"/>
    <dgm:cxn modelId="{EFEAF7FC-42DC-4D14-8C05-BE2CEB12B21C}" type="presParOf" srcId="{2642E3BB-C777-4498-8013-F916B6E6FDC1}" destId="{F47EDFC9-B488-4DD4-9963-0708D3554BDC}" srcOrd="0" destOrd="0" presId="urn:microsoft.com/office/officeart/2005/8/layout/process4"/>
    <dgm:cxn modelId="{9FB29497-72C7-4318-9688-E7369FA553B3}" type="presParOf" srcId="{2642E3BB-C777-4498-8013-F916B6E6FDC1}" destId="{10C6086E-A200-4222-9CBB-0D2C0F7A080A}" srcOrd="1" destOrd="0" presId="urn:microsoft.com/office/officeart/2005/8/layout/process4"/>
    <dgm:cxn modelId="{8ACCC0D2-9290-4596-BA7F-3602075B1BBB}" type="presParOf" srcId="{2642E3BB-C777-4498-8013-F916B6E6FDC1}" destId="{7EBA8B54-C99E-4B14-90A9-411017699C7F}" srcOrd="2" destOrd="0" presId="urn:microsoft.com/office/officeart/2005/8/layout/process4"/>
    <dgm:cxn modelId="{A8A44ED2-3B5F-4A1F-A4B0-1CC0F0569E00}" type="presParOf" srcId="{7EBA8B54-C99E-4B14-90A9-411017699C7F}" destId="{7353EEB6-7855-48F6-AFE5-0241DC26A997}" srcOrd="0" destOrd="0" presId="urn:microsoft.com/office/officeart/2005/8/layout/process4"/>
    <dgm:cxn modelId="{8613A786-B111-464D-B591-AD5C29208F07}" type="presParOf" srcId="{7EBA8B54-C99E-4B14-90A9-411017699C7F}" destId="{E18E8B7E-70DB-40D2-9F92-B20B8340FB87}" srcOrd="1" destOrd="0" presId="urn:microsoft.com/office/officeart/2005/8/layout/process4"/>
    <dgm:cxn modelId="{22ED16E2-4B9B-4F59-931E-74A7B5E3425B}" type="presParOf" srcId="{7EBA8B54-C99E-4B14-90A9-411017699C7F}" destId="{5EF4FD2B-DD00-4C74-8805-9C1E38452BA8}" srcOrd="2" destOrd="0" presId="urn:microsoft.com/office/officeart/2005/8/layout/process4"/>
    <dgm:cxn modelId="{2B8D09F2-3B27-4D93-93BF-33133E4A74A7}" type="presParOf" srcId="{7EBA8B54-C99E-4B14-90A9-411017699C7F}" destId="{4A4BF507-4F73-4F41-B3BB-EE6C22560FC9}" srcOrd="3" destOrd="0" presId="urn:microsoft.com/office/officeart/2005/8/layout/process4"/>
    <dgm:cxn modelId="{1B534BF8-AD99-430B-A8B6-CF5E4ABAA3D3}" type="presParOf" srcId="{7EBA8B54-C99E-4B14-90A9-411017699C7F}" destId="{1E24BC94-C081-42B4-895B-7E0E12733531}" srcOrd="4" destOrd="0" presId="urn:microsoft.com/office/officeart/2005/8/layout/process4"/>
    <dgm:cxn modelId="{45D4DDFC-93B7-4F48-BF46-5F161FEB9CB0}" type="presParOf" srcId="{7EBA8B54-C99E-4B14-90A9-411017699C7F}" destId="{6D0BF815-DC22-41A6-8A2C-621DC1B627BF}" srcOrd="5" destOrd="0" presId="urn:microsoft.com/office/officeart/2005/8/layout/process4"/>
    <dgm:cxn modelId="{F2A703E2-E96F-4035-A864-CBC7AF66C2C4}" type="presParOf" srcId="{7EBA8B54-C99E-4B14-90A9-411017699C7F}" destId="{C851E3C0-4010-44AA-84A1-367C0601575F}" srcOrd="6" destOrd="0" presId="urn:microsoft.com/office/officeart/2005/8/layout/process4"/>
    <dgm:cxn modelId="{41FCA245-00FE-449D-B935-EC45743FF01D}" type="presParOf" srcId="{ABB6A252-7E93-4DE9-8056-CFC6FB6D4CDC}" destId="{DAC874BE-F3B1-4534-BACF-B233F30B62F3}" srcOrd="3" destOrd="0" presId="urn:microsoft.com/office/officeart/2005/8/layout/process4"/>
    <dgm:cxn modelId="{E6CC211F-AB56-453B-9FC7-3A8169949237}" type="presParOf" srcId="{ABB6A252-7E93-4DE9-8056-CFC6FB6D4CDC}" destId="{7CE8112D-3F62-4A8F-BAFE-B8D668AD6611}" srcOrd="4" destOrd="0" presId="urn:microsoft.com/office/officeart/2005/8/layout/process4"/>
    <dgm:cxn modelId="{4D40D7B5-3B7C-4BC8-9207-A8599B6E81BB}" type="presParOf" srcId="{7CE8112D-3F62-4A8F-BAFE-B8D668AD6611}" destId="{70CFE53C-482F-4E7D-8155-2B30AE287963}" srcOrd="0" destOrd="0" presId="urn:microsoft.com/office/officeart/2005/8/layout/process4"/>
    <dgm:cxn modelId="{A64F2D77-A7D4-494D-8EA3-C6A468DD0F32}" type="presParOf" srcId="{7CE8112D-3F62-4A8F-BAFE-B8D668AD6611}" destId="{A8D99AD8-67D2-4674-8FD6-CB61324F644A}" srcOrd="1" destOrd="0" presId="urn:microsoft.com/office/officeart/2005/8/layout/process4"/>
    <dgm:cxn modelId="{B9102618-2784-4E01-A5B0-B91AB6D88F44}" type="presParOf" srcId="{7CE8112D-3F62-4A8F-BAFE-B8D668AD6611}" destId="{34BC6639-754A-4FE8-812A-671F2A2AA2BD}" srcOrd="2" destOrd="0" presId="urn:microsoft.com/office/officeart/2005/8/layout/process4"/>
    <dgm:cxn modelId="{F2337D82-9B0F-4FDF-9B30-07201AEBDB44}" type="presParOf" srcId="{34BC6639-754A-4FE8-812A-671F2A2AA2BD}" destId="{6A488BBD-4517-4810-A5F5-6764C3EFB823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003D05E-1941-42F3-BB76-6798A56EF12C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s-MX"/>
        </a:p>
      </dgm:t>
    </dgm:pt>
    <dgm:pt modelId="{67295942-AB95-477C-8CB1-29CC0FAF2D9A}">
      <dgm:prSet phldrT="[Texto]"/>
      <dgm:spPr/>
      <dgm:t>
        <a:bodyPr/>
        <a:lstStyle/>
        <a:p>
          <a:r>
            <a:rPr lang="es-EC" dirty="0"/>
            <a:t>Las preguntas deben manejar el mismo tiempo de referencia, por lo que se plantea el levantamiento de información (a 3 años), para evitar confusión en el llenado en el resto de las preguntas de la ENESEM.</a:t>
          </a:r>
          <a:endParaRPr lang="es-MX" dirty="0"/>
        </a:p>
      </dgm:t>
    </dgm:pt>
    <dgm:pt modelId="{21A94D4B-326D-41A5-920F-2ED0C1093B80}" type="parTrans" cxnId="{AA91E956-63FF-410D-90AE-5AC7D7549E43}">
      <dgm:prSet/>
      <dgm:spPr/>
      <dgm:t>
        <a:bodyPr/>
        <a:lstStyle/>
        <a:p>
          <a:endParaRPr lang="es-MX"/>
        </a:p>
      </dgm:t>
    </dgm:pt>
    <dgm:pt modelId="{13C4E9E6-244C-4947-A50F-FA19E34A9309}" type="sibTrans" cxnId="{AA91E956-63FF-410D-90AE-5AC7D7549E43}">
      <dgm:prSet/>
      <dgm:spPr/>
      <dgm:t>
        <a:bodyPr/>
        <a:lstStyle/>
        <a:p>
          <a:endParaRPr lang="es-MX"/>
        </a:p>
      </dgm:t>
    </dgm:pt>
    <dgm:pt modelId="{B4CEA408-3ACA-4071-9BB7-6780C6AA7689}">
      <dgm:prSet phldrT="[Texto]"/>
      <dgm:spPr/>
      <dgm:t>
        <a:bodyPr/>
        <a:lstStyle/>
        <a:p>
          <a:r>
            <a:rPr lang="es-EC" dirty="0"/>
            <a:t>Las preguntas  1,2, 7, 8, 9, 10, 11, 12 y 13, se modificaron las opciones piloteadas para mejorar la recolección de información, mientras que la pregunta 14 se incorporan 2 preguntas adicionales que refuercen su lógica de levantamiento.</a:t>
          </a:r>
          <a:endParaRPr lang="es-MX" dirty="0"/>
        </a:p>
      </dgm:t>
    </dgm:pt>
    <dgm:pt modelId="{CA253220-D151-4DFA-9A06-1CA717CE537E}" type="parTrans" cxnId="{AB3A3796-061D-4D3A-B3ED-0155B03A9A39}">
      <dgm:prSet/>
      <dgm:spPr/>
      <dgm:t>
        <a:bodyPr/>
        <a:lstStyle/>
        <a:p>
          <a:endParaRPr lang="es-MX"/>
        </a:p>
      </dgm:t>
    </dgm:pt>
    <dgm:pt modelId="{F6080F4A-CA59-4D9A-9BF5-CB066F02A3AD}" type="sibTrans" cxnId="{AB3A3796-061D-4D3A-B3ED-0155B03A9A39}">
      <dgm:prSet/>
      <dgm:spPr/>
      <dgm:t>
        <a:bodyPr/>
        <a:lstStyle/>
        <a:p>
          <a:endParaRPr lang="es-MX"/>
        </a:p>
      </dgm:t>
    </dgm:pt>
    <dgm:pt modelId="{7E62E19B-80D0-476F-AC12-9947783BB80D}">
      <dgm:prSet phldrT="[Texto]"/>
      <dgm:spPr/>
      <dgm:t>
        <a:bodyPr/>
        <a:lstStyle/>
        <a:p>
          <a:r>
            <a:rPr lang="es-MX" dirty="0"/>
            <a:t>Las preguntas 5 y 22, se sugiere no incluirlas en el formulario de recolección, de acuerdo a las observaciones detalladas. </a:t>
          </a:r>
        </a:p>
      </dgm:t>
    </dgm:pt>
    <dgm:pt modelId="{5D7A8017-2F6B-4D99-BD24-BA0FED1F42A8}" type="parTrans" cxnId="{93A99F56-3C6C-48CA-A49F-3BD3FC51C529}">
      <dgm:prSet/>
      <dgm:spPr/>
      <dgm:t>
        <a:bodyPr/>
        <a:lstStyle/>
        <a:p>
          <a:endParaRPr lang="es-MX"/>
        </a:p>
      </dgm:t>
    </dgm:pt>
    <dgm:pt modelId="{47D63937-C206-4050-8782-5C18B48E2186}" type="sibTrans" cxnId="{93A99F56-3C6C-48CA-A49F-3BD3FC51C529}">
      <dgm:prSet/>
      <dgm:spPr/>
      <dgm:t>
        <a:bodyPr/>
        <a:lstStyle/>
        <a:p>
          <a:endParaRPr lang="es-MX"/>
        </a:p>
      </dgm:t>
    </dgm:pt>
    <dgm:pt modelId="{E5AF7609-4C34-491C-82D7-6511BCB0930A}">
      <dgm:prSet phldrT="[Texto]"/>
      <dgm:spPr/>
      <dgm:t>
        <a:bodyPr/>
        <a:lstStyle/>
        <a:p>
          <a:r>
            <a:rPr lang="es-EC" dirty="0"/>
            <a:t>Considerando el tiempo promedio de llenado de las preguntas que se excluyen, es decir, 2 minutos y 43 segundos;  el tiempo promedio de las preguntas que se incorporarían en el formulario de levantamiento es de </a:t>
          </a:r>
          <a:r>
            <a:rPr lang="es-EC" b="1" dirty="0"/>
            <a:t>34 minutos y 59 segundos</a:t>
          </a:r>
          <a:r>
            <a:rPr lang="es-EC" dirty="0"/>
            <a:t>.</a:t>
          </a:r>
          <a:endParaRPr lang="es-MX" dirty="0"/>
        </a:p>
      </dgm:t>
    </dgm:pt>
    <dgm:pt modelId="{AA259C4C-100A-4A87-A57C-6DE07FC10DA7}" type="parTrans" cxnId="{C9E57527-ADE5-4DEC-8D73-570CD78E4B5B}">
      <dgm:prSet/>
      <dgm:spPr/>
      <dgm:t>
        <a:bodyPr/>
        <a:lstStyle/>
        <a:p>
          <a:endParaRPr lang="es-MX"/>
        </a:p>
      </dgm:t>
    </dgm:pt>
    <dgm:pt modelId="{A928A0CA-A81E-4B24-8824-60F2E878808A}" type="sibTrans" cxnId="{C9E57527-ADE5-4DEC-8D73-570CD78E4B5B}">
      <dgm:prSet/>
      <dgm:spPr/>
      <dgm:t>
        <a:bodyPr/>
        <a:lstStyle/>
        <a:p>
          <a:endParaRPr lang="es-MX"/>
        </a:p>
      </dgm:t>
    </dgm:pt>
    <dgm:pt modelId="{84FB97AE-D9FB-407A-B07D-74B9E943A793}" type="pres">
      <dgm:prSet presAssocID="{7003D05E-1941-42F3-BB76-6798A56EF12C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s-ES"/>
        </a:p>
      </dgm:t>
    </dgm:pt>
    <dgm:pt modelId="{B157A6CD-52C3-4020-A713-381E6D967804}" type="pres">
      <dgm:prSet presAssocID="{7003D05E-1941-42F3-BB76-6798A56EF12C}" presName="Name1" presStyleCnt="0"/>
      <dgm:spPr/>
    </dgm:pt>
    <dgm:pt modelId="{A897AB61-8D51-4B7B-8CCB-F44D94BFE001}" type="pres">
      <dgm:prSet presAssocID="{7003D05E-1941-42F3-BB76-6798A56EF12C}" presName="cycle" presStyleCnt="0"/>
      <dgm:spPr/>
    </dgm:pt>
    <dgm:pt modelId="{ED5B2BAD-B9B0-4938-9FE2-FE452007D1D1}" type="pres">
      <dgm:prSet presAssocID="{7003D05E-1941-42F3-BB76-6798A56EF12C}" presName="srcNode" presStyleLbl="node1" presStyleIdx="0" presStyleCnt="4"/>
      <dgm:spPr/>
    </dgm:pt>
    <dgm:pt modelId="{75ECFFF6-B34E-4DBE-81CC-0F79F649F18D}" type="pres">
      <dgm:prSet presAssocID="{7003D05E-1941-42F3-BB76-6798A56EF12C}" presName="conn" presStyleLbl="parChTrans1D2" presStyleIdx="0" presStyleCnt="1"/>
      <dgm:spPr/>
      <dgm:t>
        <a:bodyPr/>
        <a:lstStyle/>
        <a:p>
          <a:endParaRPr lang="es-ES"/>
        </a:p>
      </dgm:t>
    </dgm:pt>
    <dgm:pt modelId="{3AB93187-3990-495E-8BB6-EC32F91FE4B9}" type="pres">
      <dgm:prSet presAssocID="{7003D05E-1941-42F3-BB76-6798A56EF12C}" presName="extraNode" presStyleLbl="node1" presStyleIdx="0" presStyleCnt="4"/>
      <dgm:spPr/>
    </dgm:pt>
    <dgm:pt modelId="{36C201ED-1796-4533-9E2C-6A6946C73FB0}" type="pres">
      <dgm:prSet presAssocID="{7003D05E-1941-42F3-BB76-6798A56EF12C}" presName="dstNode" presStyleLbl="node1" presStyleIdx="0" presStyleCnt="4"/>
      <dgm:spPr/>
    </dgm:pt>
    <dgm:pt modelId="{FC23D8B5-CB1D-4944-9C4E-A7524C267FAE}" type="pres">
      <dgm:prSet presAssocID="{67295942-AB95-477C-8CB1-29CC0FAF2D9A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974A9E5-4F36-4EB9-AFCB-4A60AAF66AAA}" type="pres">
      <dgm:prSet presAssocID="{67295942-AB95-477C-8CB1-29CC0FAF2D9A}" presName="accent_1" presStyleCnt="0"/>
      <dgm:spPr/>
    </dgm:pt>
    <dgm:pt modelId="{D8396385-9C8F-4F52-BDB7-002270DE2084}" type="pres">
      <dgm:prSet presAssocID="{67295942-AB95-477C-8CB1-29CC0FAF2D9A}" presName="accentRepeatNode" presStyleLbl="solidFgAcc1" presStyleIdx="0" presStyleCnt="4"/>
      <dgm:spPr/>
    </dgm:pt>
    <dgm:pt modelId="{6063E087-098B-4EFC-A0F3-349DFD40DAB9}" type="pres">
      <dgm:prSet presAssocID="{B4CEA408-3ACA-4071-9BB7-6780C6AA7689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B1D83B5-388D-48CE-86C6-7B45C960FE2E}" type="pres">
      <dgm:prSet presAssocID="{B4CEA408-3ACA-4071-9BB7-6780C6AA7689}" presName="accent_2" presStyleCnt="0"/>
      <dgm:spPr/>
    </dgm:pt>
    <dgm:pt modelId="{EE9A4676-521B-417A-98E7-782E7F45533B}" type="pres">
      <dgm:prSet presAssocID="{B4CEA408-3ACA-4071-9BB7-6780C6AA7689}" presName="accentRepeatNode" presStyleLbl="solidFgAcc1" presStyleIdx="1" presStyleCnt="4"/>
      <dgm:spPr/>
    </dgm:pt>
    <dgm:pt modelId="{F5792B3E-993C-4743-901D-E40158746211}" type="pres">
      <dgm:prSet presAssocID="{7E62E19B-80D0-476F-AC12-9947783BB80D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E5C4788-7B46-4FE1-9B3B-56FA2C0374D5}" type="pres">
      <dgm:prSet presAssocID="{7E62E19B-80D0-476F-AC12-9947783BB80D}" presName="accent_3" presStyleCnt="0"/>
      <dgm:spPr/>
    </dgm:pt>
    <dgm:pt modelId="{CD9C7958-7A7C-4037-A86D-7A5EE9E24481}" type="pres">
      <dgm:prSet presAssocID="{7E62E19B-80D0-476F-AC12-9947783BB80D}" presName="accentRepeatNode" presStyleLbl="solidFgAcc1" presStyleIdx="2" presStyleCnt="4"/>
      <dgm:spPr/>
    </dgm:pt>
    <dgm:pt modelId="{9B62FACE-3582-4A6E-8FF9-EEE7C803FE73}" type="pres">
      <dgm:prSet presAssocID="{E5AF7609-4C34-491C-82D7-6511BCB0930A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ECEFAF5-49BA-4FF8-81B9-11AC8941AC2E}" type="pres">
      <dgm:prSet presAssocID="{E5AF7609-4C34-491C-82D7-6511BCB0930A}" presName="accent_4" presStyleCnt="0"/>
      <dgm:spPr/>
    </dgm:pt>
    <dgm:pt modelId="{67DCB5F7-4C1A-494B-9EAA-1BF0A68FEC6B}" type="pres">
      <dgm:prSet presAssocID="{E5AF7609-4C34-491C-82D7-6511BCB0930A}" presName="accentRepeatNode" presStyleLbl="solidFgAcc1" presStyleIdx="3" presStyleCnt="4"/>
      <dgm:spPr/>
    </dgm:pt>
  </dgm:ptLst>
  <dgm:cxnLst>
    <dgm:cxn modelId="{45DABBE2-BCA9-4B43-BD81-F3B02B53C145}" type="presOf" srcId="{E5AF7609-4C34-491C-82D7-6511BCB0930A}" destId="{9B62FACE-3582-4A6E-8FF9-EEE7C803FE73}" srcOrd="0" destOrd="0" presId="urn:microsoft.com/office/officeart/2008/layout/VerticalCurvedList"/>
    <dgm:cxn modelId="{AA91E956-63FF-410D-90AE-5AC7D7549E43}" srcId="{7003D05E-1941-42F3-BB76-6798A56EF12C}" destId="{67295942-AB95-477C-8CB1-29CC0FAF2D9A}" srcOrd="0" destOrd="0" parTransId="{21A94D4B-326D-41A5-920F-2ED0C1093B80}" sibTransId="{13C4E9E6-244C-4947-A50F-FA19E34A9309}"/>
    <dgm:cxn modelId="{C32FD0D2-0B8E-4AAF-908E-55318B2B78DE}" type="presOf" srcId="{67295942-AB95-477C-8CB1-29CC0FAF2D9A}" destId="{FC23D8B5-CB1D-4944-9C4E-A7524C267FAE}" srcOrd="0" destOrd="0" presId="urn:microsoft.com/office/officeart/2008/layout/VerticalCurvedList"/>
    <dgm:cxn modelId="{C9E57527-ADE5-4DEC-8D73-570CD78E4B5B}" srcId="{7003D05E-1941-42F3-BB76-6798A56EF12C}" destId="{E5AF7609-4C34-491C-82D7-6511BCB0930A}" srcOrd="3" destOrd="0" parTransId="{AA259C4C-100A-4A87-A57C-6DE07FC10DA7}" sibTransId="{A928A0CA-A81E-4B24-8824-60F2E878808A}"/>
    <dgm:cxn modelId="{4F4E065C-6B7C-44C2-9BAB-B85D2C82D0CD}" type="presOf" srcId="{13C4E9E6-244C-4947-A50F-FA19E34A9309}" destId="{75ECFFF6-B34E-4DBE-81CC-0F79F649F18D}" srcOrd="0" destOrd="0" presId="urn:microsoft.com/office/officeart/2008/layout/VerticalCurvedList"/>
    <dgm:cxn modelId="{AB3A3796-061D-4D3A-B3ED-0155B03A9A39}" srcId="{7003D05E-1941-42F3-BB76-6798A56EF12C}" destId="{B4CEA408-3ACA-4071-9BB7-6780C6AA7689}" srcOrd="1" destOrd="0" parTransId="{CA253220-D151-4DFA-9A06-1CA717CE537E}" sibTransId="{F6080F4A-CA59-4D9A-9BF5-CB066F02A3AD}"/>
    <dgm:cxn modelId="{C72E7246-856A-466B-BAA1-F923F47B7C44}" type="presOf" srcId="{7E62E19B-80D0-476F-AC12-9947783BB80D}" destId="{F5792B3E-993C-4743-901D-E40158746211}" srcOrd="0" destOrd="0" presId="urn:microsoft.com/office/officeart/2008/layout/VerticalCurvedList"/>
    <dgm:cxn modelId="{93E51E5F-F649-4A08-BA6A-416191A5B3BB}" type="presOf" srcId="{7003D05E-1941-42F3-BB76-6798A56EF12C}" destId="{84FB97AE-D9FB-407A-B07D-74B9E943A793}" srcOrd="0" destOrd="0" presId="urn:microsoft.com/office/officeart/2008/layout/VerticalCurvedList"/>
    <dgm:cxn modelId="{2F5E8F9B-9297-4142-B66D-67D0BE0FD927}" type="presOf" srcId="{B4CEA408-3ACA-4071-9BB7-6780C6AA7689}" destId="{6063E087-098B-4EFC-A0F3-349DFD40DAB9}" srcOrd="0" destOrd="0" presId="urn:microsoft.com/office/officeart/2008/layout/VerticalCurvedList"/>
    <dgm:cxn modelId="{93A99F56-3C6C-48CA-A49F-3BD3FC51C529}" srcId="{7003D05E-1941-42F3-BB76-6798A56EF12C}" destId="{7E62E19B-80D0-476F-AC12-9947783BB80D}" srcOrd="2" destOrd="0" parTransId="{5D7A8017-2F6B-4D99-BD24-BA0FED1F42A8}" sibTransId="{47D63937-C206-4050-8782-5C18B48E2186}"/>
    <dgm:cxn modelId="{1D6068D7-B4A2-4D8F-BA7D-7D352F1C3080}" type="presParOf" srcId="{84FB97AE-D9FB-407A-B07D-74B9E943A793}" destId="{B157A6CD-52C3-4020-A713-381E6D967804}" srcOrd="0" destOrd="0" presId="urn:microsoft.com/office/officeart/2008/layout/VerticalCurvedList"/>
    <dgm:cxn modelId="{99233276-B1FB-458E-B4D6-C0BFDE817E00}" type="presParOf" srcId="{B157A6CD-52C3-4020-A713-381E6D967804}" destId="{A897AB61-8D51-4B7B-8CCB-F44D94BFE001}" srcOrd="0" destOrd="0" presId="urn:microsoft.com/office/officeart/2008/layout/VerticalCurvedList"/>
    <dgm:cxn modelId="{345AE764-F536-4C09-860A-B96016D939CB}" type="presParOf" srcId="{A897AB61-8D51-4B7B-8CCB-F44D94BFE001}" destId="{ED5B2BAD-B9B0-4938-9FE2-FE452007D1D1}" srcOrd="0" destOrd="0" presId="urn:microsoft.com/office/officeart/2008/layout/VerticalCurvedList"/>
    <dgm:cxn modelId="{86848529-D3A8-4517-B319-BF3DD243914E}" type="presParOf" srcId="{A897AB61-8D51-4B7B-8CCB-F44D94BFE001}" destId="{75ECFFF6-B34E-4DBE-81CC-0F79F649F18D}" srcOrd="1" destOrd="0" presId="urn:microsoft.com/office/officeart/2008/layout/VerticalCurvedList"/>
    <dgm:cxn modelId="{3F3DD0FD-07C7-49D8-812F-6D2A8B60BF57}" type="presParOf" srcId="{A897AB61-8D51-4B7B-8CCB-F44D94BFE001}" destId="{3AB93187-3990-495E-8BB6-EC32F91FE4B9}" srcOrd="2" destOrd="0" presId="urn:microsoft.com/office/officeart/2008/layout/VerticalCurvedList"/>
    <dgm:cxn modelId="{3478070B-626D-4CB7-93D7-4B0492CB22A7}" type="presParOf" srcId="{A897AB61-8D51-4B7B-8CCB-F44D94BFE001}" destId="{36C201ED-1796-4533-9E2C-6A6946C73FB0}" srcOrd="3" destOrd="0" presId="urn:microsoft.com/office/officeart/2008/layout/VerticalCurvedList"/>
    <dgm:cxn modelId="{FDACD582-94F6-438B-9D81-AD9A27617EF0}" type="presParOf" srcId="{B157A6CD-52C3-4020-A713-381E6D967804}" destId="{FC23D8B5-CB1D-4944-9C4E-A7524C267FAE}" srcOrd="1" destOrd="0" presId="urn:microsoft.com/office/officeart/2008/layout/VerticalCurvedList"/>
    <dgm:cxn modelId="{A7B71F16-FF13-4612-AC14-E45B88253F86}" type="presParOf" srcId="{B157A6CD-52C3-4020-A713-381E6D967804}" destId="{1974A9E5-4F36-4EB9-AFCB-4A60AAF66AAA}" srcOrd="2" destOrd="0" presId="urn:microsoft.com/office/officeart/2008/layout/VerticalCurvedList"/>
    <dgm:cxn modelId="{88A00477-481B-420A-BD61-ED639BE785A1}" type="presParOf" srcId="{1974A9E5-4F36-4EB9-AFCB-4A60AAF66AAA}" destId="{D8396385-9C8F-4F52-BDB7-002270DE2084}" srcOrd="0" destOrd="0" presId="urn:microsoft.com/office/officeart/2008/layout/VerticalCurvedList"/>
    <dgm:cxn modelId="{8A6D6971-AAA4-4FFB-9569-B5D542D8E2FB}" type="presParOf" srcId="{B157A6CD-52C3-4020-A713-381E6D967804}" destId="{6063E087-098B-4EFC-A0F3-349DFD40DAB9}" srcOrd="3" destOrd="0" presId="urn:microsoft.com/office/officeart/2008/layout/VerticalCurvedList"/>
    <dgm:cxn modelId="{5D679C32-7330-4704-A0A1-740BAACAB941}" type="presParOf" srcId="{B157A6CD-52C3-4020-A713-381E6D967804}" destId="{9B1D83B5-388D-48CE-86C6-7B45C960FE2E}" srcOrd="4" destOrd="0" presId="urn:microsoft.com/office/officeart/2008/layout/VerticalCurvedList"/>
    <dgm:cxn modelId="{708BBD34-A7FE-4374-BC03-E3EC640A1EAD}" type="presParOf" srcId="{9B1D83B5-388D-48CE-86C6-7B45C960FE2E}" destId="{EE9A4676-521B-417A-98E7-782E7F45533B}" srcOrd="0" destOrd="0" presId="urn:microsoft.com/office/officeart/2008/layout/VerticalCurvedList"/>
    <dgm:cxn modelId="{03BF96C2-FB05-440B-B656-071FB2BB7595}" type="presParOf" srcId="{B157A6CD-52C3-4020-A713-381E6D967804}" destId="{F5792B3E-993C-4743-901D-E40158746211}" srcOrd="5" destOrd="0" presId="urn:microsoft.com/office/officeart/2008/layout/VerticalCurvedList"/>
    <dgm:cxn modelId="{51BE15C8-4CFF-4915-9E23-42CB077F1BEC}" type="presParOf" srcId="{B157A6CD-52C3-4020-A713-381E6D967804}" destId="{EE5C4788-7B46-4FE1-9B3B-56FA2C0374D5}" srcOrd="6" destOrd="0" presId="urn:microsoft.com/office/officeart/2008/layout/VerticalCurvedList"/>
    <dgm:cxn modelId="{75DF2F75-67A8-4BA9-87CA-4ACD32E9976B}" type="presParOf" srcId="{EE5C4788-7B46-4FE1-9B3B-56FA2C0374D5}" destId="{CD9C7958-7A7C-4037-A86D-7A5EE9E24481}" srcOrd="0" destOrd="0" presId="urn:microsoft.com/office/officeart/2008/layout/VerticalCurvedList"/>
    <dgm:cxn modelId="{81CFCD38-B281-4F2E-A41D-728913030CC6}" type="presParOf" srcId="{B157A6CD-52C3-4020-A713-381E6D967804}" destId="{9B62FACE-3582-4A6E-8FF9-EEE7C803FE73}" srcOrd="7" destOrd="0" presId="urn:microsoft.com/office/officeart/2008/layout/VerticalCurvedList"/>
    <dgm:cxn modelId="{EBFCB48B-97A4-4FE9-83AA-EE92EFC9790D}" type="presParOf" srcId="{B157A6CD-52C3-4020-A713-381E6D967804}" destId="{4ECEFAF5-49BA-4FF8-81B9-11AC8941AC2E}" srcOrd="8" destOrd="0" presId="urn:microsoft.com/office/officeart/2008/layout/VerticalCurvedList"/>
    <dgm:cxn modelId="{904F57CF-D616-48D4-B9A2-6A73EC97A5C9}" type="presParOf" srcId="{4ECEFAF5-49BA-4FF8-81B9-11AC8941AC2E}" destId="{67DCB5F7-4C1A-494B-9EAA-1BF0A68FEC6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C53F72-F21D-49E5-83F7-29E734B9D663}">
      <dsp:nvSpPr>
        <dsp:cNvPr id="0" name=""/>
        <dsp:cNvSpPr/>
      </dsp:nvSpPr>
      <dsp:spPr>
        <a:xfrm>
          <a:off x="0" y="3729113"/>
          <a:ext cx="10760893" cy="1223978"/>
        </a:xfrm>
        <a:prstGeom prst="rect">
          <a:avLst/>
        </a:prstGeom>
        <a:solidFill>
          <a:schemeClr val="accent5"/>
        </a:solidFill>
        <a:ln w="12700" cap="flat" cmpd="sng" algn="ctr">
          <a:solidFill>
            <a:schemeClr val="accent5">
              <a:shade val="5000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200" kern="1200" dirty="0"/>
            <a:t>El tiempo promedio invertido para el llenado de las preguntas que se pretenden incorporar es de:</a:t>
          </a:r>
          <a:endParaRPr lang="es-MX" sz="1200" kern="1200" dirty="0"/>
        </a:p>
      </dsp:txBody>
      <dsp:txXfrm>
        <a:off x="0" y="3729113"/>
        <a:ext cx="10760893" cy="660948"/>
      </dsp:txXfrm>
    </dsp:sp>
    <dsp:sp modelId="{B56C0DD7-A9AB-45F9-B856-CDFC0BDD6CA1}">
      <dsp:nvSpPr>
        <dsp:cNvPr id="0" name=""/>
        <dsp:cNvSpPr/>
      </dsp:nvSpPr>
      <dsp:spPr>
        <a:xfrm>
          <a:off x="0" y="4365581"/>
          <a:ext cx="10760893" cy="563029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200" kern="1200" dirty="0"/>
            <a:t> 37 minutos y 42 segundos</a:t>
          </a:r>
          <a:endParaRPr lang="es-MX" sz="1200" kern="1200" dirty="0"/>
        </a:p>
      </dsp:txBody>
      <dsp:txXfrm>
        <a:off x="0" y="4365581"/>
        <a:ext cx="10760893" cy="563029"/>
      </dsp:txXfrm>
    </dsp:sp>
    <dsp:sp modelId="{10C6086E-A200-4222-9CBB-0D2C0F7A080A}">
      <dsp:nvSpPr>
        <dsp:cNvPr id="0" name=""/>
        <dsp:cNvSpPr/>
      </dsp:nvSpPr>
      <dsp:spPr>
        <a:xfrm rot="10800000">
          <a:off x="0" y="1864994"/>
          <a:ext cx="10760893" cy="1882478"/>
        </a:xfrm>
        <a:prstGeom prst="upArrowCallout">
          <a:avLst/>
        </a:prstGeom>
        <a:solidFill>
          <a:schemeClr val="accent5"/>
        </a:solidFill>
        <a:ln w="12700" cap="flat" cmpd="sng" algn="ctr">
          <a:solidFill>
            <a:schemeClr val="accent5">
              <a:shade val="5000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200" kern="1200" dirty="0"/>
            <a:t>La prueba piloto de la ENESEM 2020, se ejecutó en el periodo del 02 al 10 de marzo de 2021 a nivel nacional; los insumos utilizados para esta fueron:</a:t>
          </a:r>
          <a:endParaRPr lang="es-MX" sz="1200" kern="1200" dirty="0"/>
        </a:p>
      </dsp:txBody>
      <dsp:txXfrm rot="-10800000">
        <a:off x="0" y="1864994"/>
        <a:ext cx="10760893" cy="660749"/>
      </dsp:txXfrm>
    </dsp:sp>
    <dsp:sp modelId="{7353EEB6-7855-48F6-AFE5-0241DC26A997}">
      <dsp:nvSpPr>
        <dsp:cNvPr id="0" name=""/>
        <dsp:cNvSpPr/>
      </dsp:nvSpPr>
      <dsp:spPr>
        <a:xfrm>
          <a:off x="1313" y="2525744"/>
          <a:ext cx="1536895" cy="562861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Symbol" panose="05050102010706020507" pitchFamily="18" charset="2"/>
            <a:buChar char=""/>
          </a:pPr>
          <a:r>
            <a:rPr lang="es-EC" sz="1200" kern="1200" dirty="0"/>
            <a:t> Formulario ENESEM 2020</a:t>
          </a:r>
          <a:endParaRPr lang="es-MX" sz="1200" kern="1200" dirty="0"/>
        </a:p>
      </dsp:txBody>
      <dsp:txXfrm>
        <a:off x="1313" y="2525744"/>
        <a:ext cx="1536895" cy="562861"/>
      </dsp:txXfrm>
    </dsp:sp>
    <dsp:sp modelId="{E18E8B7E-70DB-40D2-9F92-B20B8340FB87}">
      <dsp:nvSpPr>
        <dsp:cNvPr id="0" name=""/>
        <dsp:cNvSpPr/>
      </dsp:nvSpPr>
      <dsp:spPr>
        <a:xfrm>
          <a:off x="1538208" y="2525744"/>
          <a:ext cx="1536895" cy="562861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Symbol" panose="05050102010706020507" pitchFamily="18" charset="2"/>
            <a:buChar char=""/>
          </a:pPr>
          <a:r>
            <a:rPr lang="es-EC" sz="1200" kern="1200" dirty="0"/>
            <a:t> Formulario para seguimiento de la encuesta</a:t>
          </a:r>
          <a:endParaRPr lang="es-MX" sz="1200" kern="1200" dirty="0"/>
        </a:p>
      </dsp:txBody>
      <dsp:txXfrm>
        <a:off x="1538208" y="2525744"/>
        <a:ext cx="1536895" cy="562861"/>
      </dsp:txXfrm>
    </dsp:sp>
    <dsp:sp modelId="{5EF4FD2B-DD00-4C74-8805-9C1E38452BA8}">
      <dsp:nvSpPr>
        <dsp:cNvPr id="0" name=""/>
        <dsp:cNvSpPr/>
      </dsp:nvSpPr>
      <dsp:spPr>
        <a:xfrm>
          <a:off x="3075103" y="2525744"/>
          <a:ext cx="1536895" cy="562861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Symbol" panose="05050102010706020507" pitchFamily="18" charset="2"/>
            <a:buChar char=""/>
          </a:pPr>
          <a:r>
            <a:rPr lang="es-EC" sz="1200" kern="1200" dirty="0"/>
            <a:t> Manual de prueba piloto ENESEM 2020</a:t>
          </a:r>
          <a:endParaRPr lang="es-MX" sz="1200" kern="1200" dirty="0"/>
        </a:p>
      </dsp:txBody>
      <dsp:txXfrm>
        <a:off x="3075103" y="2525744"/>
        <a:ext cx="1536895" cy="562861"/>
      </dsp:txXfrm>
    </dsp:sp>
    <dsp:sp modelId="{4A4BF507-4F73-4F41-B3BB-EE6C22560FC9}">
      <dsp:nvSpPr>
        <dsp:cNvPr id="0" name=""/>
        <dsp:cNvSpPr/>
      </dsp:nvSpPr>
      <dsp:spPr>
        <a:xfrm>
          <a:off x="4611998" y="2525744"/>
          <a:ext cx="1536895" cy="562861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Symbol" panose="05050102010706020507" pitchFamily="18" charset="2"/>
            <a:buChar char=""/>
          </a:pPr>
          <a:r>
            <a:rPr lang="es-EC" sz="1200" kern="1200" dirty="0"/>
            <a:t> Oficio para las empresas</a:t>
          </a:r>
          <a:endParaRPr lang="es-MX" sz="1200" kern="1200" dirty="0"/>
        </a:p>
      </dsp:txBody>
      <dsp:txXfrm>
        <a:off x="4611998" y="2525744"/>
        <a:ext cx="1536895" cy="562861"/>
      </dsp:txXfrm>
    </dsp:sp>
    <dsp:sp modelId="{1E24BC94-C081-42B4-895B-7E0E12733531}">
      <dsp:nvSpPr>
        <dsp:cNvPr id="0" name=""/>
        <dsp:cNvSpPr/>
      </dsp:nvSpPr>
      <dsp:spPr>
        <a:xfrm>
          <a:off x="6148894" y="2525744"/>
          <a:ext cx="1536895" cy="562861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Symbol" panose="05050102010706020507" pitchFamily="18" charset="2"/>
            <a:buChar char=""/>
          </a:pPr>
          <a:r>
            <a:rPr lang="es-EC" sz="1200" kern="1200" dirty="0"/>
            <a:t> Modelo del informe de resultados</a:t>
          </a:r>
          <a:endParaRPr lang="es-MX" sz="1200" kern="1200" dirty="0"/>
        </a:p>
      </dsp:txBody>
      <dsp:txXfrm>
        <a:off x="6148894" y="2525744"/>
        <a:ext cx="1536895" cy="562861"/>
      </dsp:txXfrm>
    </dsp:sp>
    <dsp:sp modelId="{6D0BF815-DC22-41A6-8A2C-621DC1B627BF}">
      <dsp:nvSpPr>
        <dsp:cNvPr id="0" name=""/>
        <dsp:cNvSpPr/>
      </dsp:nvSpPr>
      <dsp:spPr>
        <a:xfrm>
          <a:off x="7685789" y="2525744"/>
          <a:ext cx="1536895" cy="562861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Symbol" panose="05050102010706020507" pitchFamily="18" charset="2"/>
            <a:buChar char=""/>
          </a:pPr>
          <a:r>
            <a:rPr lang="es-EC" sz="1200" kern="1200" dirty="0"/>
            <a:t> Formulario evaluación piloto</a:t>
          </a:r>
          <a:endParaRPr lang="es-MX" sz="1200" kern="1200" dirty="0"/>
        </a:p>
      </dsp:txBody>
      <dsp:txXfrm>
        <a:off x="7685789" y="2525744"/>
        <a:ext cx="1536895" cy="562861"/>
      </dsp:txXfrm>
    </dsp:sp>
    <dsp:sp modelId="{C851E3C0-4010-44AA-84A1-367C0601575F}">
      <dsp:nvSpPr>
        <dsp:cNvPr id="0" name=""/>
        <dsp:cNvSpPr/>
      </dsp:nvSpPr>
      <dsp:spPr>
        <a:xfrm>
          <a:off x="9222684" y="2525744"/>
          <a:ext cx="1536895" cy="562861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Symbol" panose="05050102010706020507" pitchFamily="18" charset="2"/>
            <a:buChar char=""/>
          </a:pPr>
          <a:r>
            <a:rPr lang="es-EC" sz="1200" kern="1200" dirty="0"/>
            <a:t> Muestra para el plan piloto </a:t>
          </a:r>
          <a:endParaRPr lang="es-MX" sz="1200" kern="1200" dirty="0"/>
        </a:p>
      </dsp:txBody>
      <dsp:txXfrm>
        <a:off x="9222684" y="2525744"/>
        <a:ext cx="1536895" cy="562861"/>
      </dsp:txXfrm>
    </dsp:sp>
    <dsp:sp modelId="{A8D99AD8-67D2-4674-8FD6-CB61324F644A}">
      <dsp:nvSpPr>
        <dsp:cNvPr id="0" name=""/>
        <dsp:cNvSpPr/>
      </dsp:nvSpPr>
      <dsp:spPr>
        <a:xfrm rot="10800000">
          <a:off x="0" y="875"/>
          <a:ext cx="10760893" cy="1882478"/>
        </a:xfrm>
        <a:prstGeom prst="upArrowCallout">
          <a:avLst/>
        </a:prstGeom>
        <a:solidFill>
          <a:schemeClr val="accent5"/>
        </a:solidFill>
        <a:ln w="12700" cap="flat" cmpd="sng" algn="ctr">
          <a:solidFill>
            <a:schemeClr val="accent5">
              <a:shade val="5000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200" kern="1200" dirty="0"/>
            <a:t>El personal técnico de las Coordinaciones Zonales fue el encargado del levantamiento</a:t>
          </a:r>
          <a:endParaRPr lang="es-MX" sz="1200" kern="1200" dirty="0"/>
        </a:p>
      </dsp:txBody>
      <dsp:txXfrm rot="-10800000">
        <a:off x="0" y="875"/>
        <a:ext cx="10760893" cy="660749"/>
      </dsp:txXfrm>
    </dsp:sp>
    <dsp:sp modelId="{6A488BBD-4517-4810-A5F5-6764C3EFB823}">
      <dsp:nvSpPr>
        <dsp:cNvPr id="0" name=""/>
        <dsp:cNvSpPr/>
      </dsp:nvSpPr>
      <dsp:spPr>
        <a:xfrm>
          <a:off x="0" y="661625"/>
          <a:ext cx="10760893" cy="562861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200" kern="1200" dirty="0"/>
            <a:t>Se envió a las Zonales un listado de 92 empresas, a fin de precautelar la recolección de la muestra con 30 empresas, disponiéndose de 62 empresas de reposición. </a:t>
          </a:r>
          <a:endParaRPr lang="es-MX" sz="1200" kern="1200" dirty="0"/>
        </a:p>
      </dsp:txBody>
      <dsp:txXfrm>
        <a:off x="0" y="661625"/>
        <a:ext cx="10760893" cy="56286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ECFFF6-B34E-4DBE-81CC-0F79F649F18D}">
      <dsp:nvSpPr>
        <dsp:cNvPr id="0" name=""/>
        <dsp:cNvSpPr/>
      </dsp:nvSpPr>
      <dsp:spPr>
        <a:xfrm>
          <a:off x="-5635632" y="-862712"/>
          <a:ext cx="6709801" cy="6709801"/>
        </a:xfrm>
        <a:prstGeom prst="blockArc">
          <a:avLst>
            <a:gd name="adj1" fmla="val 18900000"/>
            <a:gd name="adj2" fmla="val 2700000"/>
            <a:gd name="adj3" fmla="val 322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23D8B5-CB1D-4944-9C4E-A7524C267FAE}">
      <dsp:nvSpPr>
        <dsp:cNvPr id="0" name=""/>
        <dsp:cNvSpPr/>
      </dsp:nvSpPr>
      <dsp:spPr>
        <a:xfrm>
          <a:off x="562295" y="383198"/>
          <a:ext cx="8536914" cy="76679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8645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500" kern="1200" dirty="0"/>
            <a:t>Las preguntas deben manejar el mismo tiempo de referencia, por lo que se plantea el levantamiento de información (a 3 años), para evitar confusión en el llenado en el resto de las preguntas de la ENESEM.</a:t>
          </a:r>
          <a:endParaRPr lang="es-MX" sz="1500" kern="1200" dirty="0"/>
        </a:p>
      </dsp:txBody>
      <dsp:txXfrm>
        <a:off x="562295" y="383198"/>
        <a:ext cx="8536914" cy="766796"/>
      </dsp:txXfrm>
    </dsp:sp>
    <dsp:sp modelId="{D8396385-9C8F-4F52-BDB7-002270DE2084}">
      <dsp:nvSpPr>
        <dsp:cNvPr id="0" name=""/>
        <dsp:cNvSpPr/>
      </dsp:nvSpPr>
      <dsp:spPr>
        <a:xfrm>
          <a:off x="83048" y="287349"/>
          <a:ext cx="958495" cy="95849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63E087-098B-4EFC-A0F3-349DFD40DAB9}">
      <dsp:nvSpPr>
        <dsp:cNvPr id="0" name=""/>
        <dsp:cNvSpPr/>
      </dsp:nvSpPr>
      <dsp:spPr>
        <a:xfrm>
          <a:off x="1001917" y="1533592"/>
          <a:ext cx="8097292" cy="76679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8645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500" kern="1200" dirty="0"/>
            <a:t>Las preguntas  1,2, 7, 8, 9, 10, 11, 12 y 13, se modificaron las opciones piloteadas para mejorar la recolección de información, mientras que la pregunta 14 se incorporan 2 preguntas adicionales que refuercen su lógica de levantamiento.</a:t>
          </a:r>
          <a:endParaRPr lang="es-MX" sz="1500" kern="1200" dirty="0"/>
        </a:p>
      </dsp:txBody>
      <dsp:txXfrm>
        <a:off x="1001917" y="1533592"/>
        <a:ext cx="8097292" cy="766796"/>
      </dsp:txXfrm>
    </dsp:sp>
    <dsp:sp modelId="{EE9A4676-521B-417A-98E7-782E7F45533B}">
      <dsp:nvSpPr>
        <dsp:cNvPr id="0" name=""/>
        <dsp:cNvSpPr/>
      </dsp:nvSpPr>
      <dsp:spPr>
        <a:xfrm>
          <a:off x="522670" y="1437743"/>
          <a:ext cx="958495" cy="95849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792B3E-993C-4743-901D-E40158746211}">
      <dsp:nvSpPr>
        <dsp:cNvPr id="0" name=""/>
        <dsp:cNvSpPr/>
      </dsp:nvSpPr>
      <dsp:spPr>
        <a:xfrm>
          <a:off x="1001917" y="2683986"/>
          <a:ext cx="8097292" cy="76679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8645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kern="1200" dirty="0"/>
            <a:t>Las preguntas 5 y 22, se sugiere no incluirlas en el formulario de recolección, de acuerdo a las observaciones detalladas. </a:t>
          </a:r>
        </a:p>
      </dsp:txBody>
      <dsp:txXfrm>
        <a:off x="1001917" y="2683986"/>
        <a:ext cx="8097292" cy="766796"/>
      </dsp:txXfrm>
    </dsp:sp>
    <dsp:sp modelId="{CD9C7958-7A7C-4037-A86D-7A5EE9E24481}">
      <dsp:nvSpPr>
        <dsp:cNvPr id="0" name=""/>
        <dsp:cNvSpPr/>
      </dsp:nvSpPr>
      <dsp:spPr>
        <a:xfrm>
          <a:off x="522670" y="2588137"/>
          <a:ext cx="958495" cy="95849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62FACE-3582-4A6E-8FF9-EEE7C803FE73}">
      <dsp:nvSpPr>
        <dsp:cNvPr id="0" name=""/>
        <dsp:cNvSpPr/>
      </dsp:nvSpPr>
      <dsp:spPr>
        <a:xfrm>
          <a:off x="562295" y="3834380"/>
          <a:ext cx="8536914" cy="76679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8645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500" kern="1200" dirty="0"/>
            <a:t>Considerando el tiempo promedio de llenado de las preguntas que se excluyen, es decir, 2 minutos y 43 segundos;  el tiempo promedio de las preguntas que se incorporarían en el formulario de levantamiento es de </a:t>
          </a:r>
          <a:r>
            <a:rPr lang="es-EC" sz="1500" b="1" kern="1200" dirty="0"/>
            <a:t>34 minutos y 59 segundos</a:t>
          </a:r>
          <a:r>
            <a:rPr lang="es-EC" sz="1500" kern="1200" dirty="0"/>
            <a:t>.</a:t>
          </a:r>
          <a:endParaRPr lang="es-MX" sz="1500" kern="1200" dirty="0"/>
        </a:p>
      </dsp:txBody>
      <dsp:txXfrm>
        <a:off x="562295" y="3834380"/>
        <a:ext cx="8536914" cy="766796"/>
      </dsp:txXfrm>
    </dsp:sp>
    <dsp:sp modelId="{67DCB5F7-4C1A-494B-9EAA-1BF0A68FEC6B}">
      <dsp:nvSpPr>
        <dsp:cNvPr id="0" name=""/>
        <dsp:cNvSpPr/>
      </dsp:nvSpPr>
      <dsp:spPr>
        <a:xfrm>
          <a:off x="83048" y="3738531"/>
          <a:ext cx="958495" cy="95849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93096-393D-D84E-8FBF-C86112F69F4D}" type="datetimeFigureOut">
              <a:rPr lang="es-EC" smtClean="0"/>
              <a:t>9 abr. 2021</a:t>
            </a:fld>
            <a:endParaRPr lang="es-EC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96EC9-3DCD-8E40-909E-FE7B770A221F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069605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0B4C8991-C319-5F4E-808C-F1FF0FF753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53BBD383-D9B9-E34E-B281-1BB13A6F2C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1917" y="2168450"/>
            <a:ext cx="7026442" cy="661377"/>
          </a:xfrm>
        </p:spPr>
        <p:txBody>
          <a:bodyPr anchor="b">
            <a:noAutofit/>
          </a:bodyPr>
          <a:lstStyle>
            <a:lvl1pPr algn="l"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Título</a:t>
            </a:r>
            <a:endParaRPr lang="es-EC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7EB8D9D-273A-5046-A216-5114EA75F01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1917" y="3493971"/>
            <a:ext cx="7026442" cy="365125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Enero · 2021</a:t>
            </a:r>
            <a:endParaRPr lang="es-EC" dirty="0"/>
          </a:p>
        </p:txBody>
      </p:sp>
      <p:sp>
        <p:nvSpPr>
          <p:cNvPr id="10" name="Marcador de texto 9">
            <a:extLst>
              <a:ext uri="{FF2B5EF4-FFF2-40B4-BE49-F238E27FC236}">
                <a16:creationId xmlns:a16="http://schemas.microsoft.com/office/drawing/2014/main" id="{B8E8B160-9B36-164B-A961-6AD64476113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99076" y="5992663"/>
            <a:ext cx="4056062" cy="250992"/>
          </a:xfrm>
        </p:spPr>
        <p:txBody>
          <a:bodyPr>
            <a:noAutofit/>
          </a:bodyPr>
          <a:lstStyle>
            <a:lvl1pPr marL="0" indent="0">
              <a:buNone/>
              <a:defRPr sz="1200" spc="300">
                <a:solidFill>
                  <a:srgbClr val="8B8B95"/>
                </a:solidFill>
              </a:defRPr>
            </a:lvl1pPr>
          </a:lstStyle>
          <a:p>
            <a:pPr lvl="0"/>
            <a:r>
              <a:rPr lang="es-ES" dirty="0" err="1"/>
              <a:t>www.ecuadorencifras.gob.ec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369539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Índ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BE251440-B1D5-5143-9028-F33DFA6F76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218DEE6B-FCFE-6043-8D9B-407E57774E7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 rot="16200000">
            <a:off x="1615716" y="2962161"/>
            <a:ext cx="3939390" cy="606425"/>
          </a:xfrm>
        </p:spPr>
        <p:txBody>
          <a:bodyPr>
            <a:noAutofit/>
          </a:bodyPr>
          <a:lstStyle>
            <a:lvl1pPr marL="0" indent="0" algn="l">
              <a:buNone/>
              <a:defRPr sz="4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Contenido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824177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7600F2AE-7824-0541-BBF6-6A0F79D1C5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3D1CF051-A9B5-054B-9CCA-184B1913A74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8556" y="2749267"/>
            <a:ext cx="5884245" cy="686953"/>
          </a:xfrm>
        </p:spPr>
        <p:txBody>
          <a:bodyPr anchor="b">
            <a:normAutofit/>
          </a:bodyPr>
          <a:lstStyle>
            <a:lvl1pPr>
              <a:defRPr sz="4000" b="1" i="0">
                <a:solidFill>
                  <a:srgbClr val="80B9FF"/>
                </a:solidFill>
              </a:defRPr>
            </a:lvl1pPr>
          </a:lstStyle>
          <a:p>
            <a:r>
              <a:rPr lang="es-EC" dirty="0"/>
              <a:t>Nombre separador 01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45276CF-D062-054E-9F02-F436583F3B7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088557" y="3537284"/>
            <a:ext cx="5884244" cy="434924"/>
          </a:xfrm>
        </p:spPr>
        <p:txBody>
          <a:bodyPr/>
          <a:lstStyle>
            <a:lvl1pPr marL="0" indent="0">
              <a:buNone/>
              <a:defRPr sz="2400">
                <a:solidFill>
                  <a:srgbClr val="6E6E7C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Subtítulo 01</a:t>
            </a:r>
          </a:p>
        </p:txBody>
      </p:sp>
      <p:sp>
        <p:nvSpPr>
          <p:cNvPr id="10" name="Marcador de texto 9">
            <a:extLst>
              <a:ext uri="{FF2B5EF4-FFF2-40B4-BE49-F238E27FC236}">
                <a16:creationId xmlns:a16="http://schemas.microsoft.com/office/drawing/2014/main" id="{9D37901A-D4F9-6748-991E-5973051F02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01286" y="2013516"/>
            <a:ext cx="1674794" cy="1655546"/>
          </a:xfrm>
        </p:spPr>
        <p:txBody>
          <a:bodyPr anchor="ctr">
            <a:normAutofit/>
          </a:bodyPr>
          <a:lstStyle>
            <a:lvl1pPr marL="0" indent="0" algn="ctr">
              <a:buNone/>
              <a:defRPr sz="8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01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3992171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CE02AB2C-8248-C943-B3D8-A99D80ECF3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7C1FF582-8AD0-DB48-87B1-B68077D15A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29089" y="628549"/>
            <a:ext cx="6534751" cy="607027"/>
          </a:xfrm>
        </p:spPr>
        <p:txBody>
          <a:bodyPr>
            <a:noAutofit/>
          </a:bodyPr>
          <a:lstStyle>
            <a:lvl1pPr>
              <a:defRPr sz="4000" b="1">
                <a:solidFill>
                  <a:srgbClr val="80B9FF"/>
                </a:solidFill>
              </a:defRPr>
            </a:lvl1pPr>
          </a:lstStyle>
          <a:p>
            <a:r>
              <a:rPr lang="es-ES" dirty="0"/>
              <a:t>Título</a:t>
            </a:r>
            <a:endParaRPr lang="es-EC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E4C2494-175D-8E43-86BB-3F224E12F26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29089" y="1305861"/>
            <a:ext cx="6534751" cy="365125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6E6E7C"/>
                </a:solidFill>
              </a:defRPr>
            </a:lvl1pPr>
          </a:lstStyle>
          <a:p>
            <a:pPr lvl="0"/>
            <a:r>
              <a:rPr lang="es-ES" dirty="0"/>
              <a:t>Subtítulo</a:t>
            </a:r>
            <a:endParaRPr lang="es-EC" dirty="0"/>
          </a:p>
        </p:txBody>
      </p:sp>
      <p:sp>
        <p:nvSpPr>
          <p:cNvPr id="12" name="Marcador de texto 11">
            <a:extLst>
              <a:ext uri="{FF2B5EF4-FFF2-40B4-BE49-F238E27FC236}">
                <a16:creationId xmlns:a16="http://schemas.microsoft.com/office/drawing/2014/main" id="{FD2D756F-3B5D-0E49-B8B1-BC94DF81580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096903" y="6102783"/>
            <a:ext cx="1742172" cy="755217"/>
          </a:xfrm>
        </p:spPr>
        <p:txBody>
          <a:bodyPr>
            <a:noAutofit/>
          </a:bodyPr>
          <a:lstStyle>
            <a:lvl1pPr marL="0" indent="0" algn="ctr">
              <a:buNone/>
              <a:defRPr sz="8000" b="1">
                <a:solidFill>
                  <a:srgbClr val="6E6E7C"/>
                </a:solidFill>
              </a:defRPr>
            </a:lvl1pPr>
          </a:lstStyle>
          <a:p>
            <a:pPr lvl="0"/>
            <a:r>
              <a:rPr lang="es-ES" dirty="0"/>
              <a:t>00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3521800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23CF04F6-5923-694C-8952-FBB91D39CF8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099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2CB190F7-5F8B-A14D-939E-B7A7EEF653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3AB43D2-EB92-E94C-8512-5710328012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8807B55-56E7-F344-969F-03E1AABDDB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F4E3B1-E8BF-F04E-BC5F-22150CAEA28B}" type="datetimeFigureOut">
              <a:rPr lang="es-EC" smtClean="0"/>
              <a:t>9 abr. 2021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184E64E-30AB-B34E-82E6-0F5F234F4B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8A28737-4A59-434E-9C1E-9CB57161C5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E4F02B-432F-584B-A0D1-63C9B874CB7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66730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1" r:id="rId3"/>
    <p:sldLayoutId id="2147483650" r:id="rId4"/>
    <p:sldLayoutId id="214748365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Formulario%20ENESEM%202020_PILOTO_actualizado.xlsx" TargetMode="Externa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6.emf"/><Relationship Id="rId4" Type="http://schemas.openxmlformats.org/officeDocument/2006/relationships/package" Target="../embeddings/Hoja_de_c_lculo_de_Microsoft_Excel3.xls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Formulario%20ENESEM%202020_PILOTO_actualizado.xlsx" TargetMode="Externa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6.emf"/><Relationship Id="rId4" Type="http://schemas.openxmlformats.org/officeDocument/2006/relationships/package" Target="../embeddings/Hoja_de_c_lculo_de_Microsoft_Excel4.xls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Formulario%20ENESEM%202020_PILOTO_actualizado.xlsx" TargetMode="Externa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6.emf"/><Relationship Id="rId4" Type="http://schemas.openxmlformats.org/officeDocument/2006/relationships/package" Target="../embeddings/Hoja_de_c_lculo_de_Microsoft_Excel5.xlsx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Formulario%20ENESEM%202020_PILOTO_actualizado.xlsx" TargetMode="Externa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emf"/><Relationship Id="rId5" Type="http://schemas.openxmlformats.org/officeDocument/2006/relationships/package" Target="../embeddings/Hoja_de_c_lculo_de_Microsoft_Excel.xlsx"/><Relationship Id="rId4" Type="http://schemas.openxmlformats.org/officeDocument/2006/relationships/hyperlink" Target="file:///C:\Users\Daniel%20Rodriguez\Desktop\INEC\Acompa&#241;amiento%20ENESEM\Marzo2021\Pilotaje%20zonales\Formulario%20ENESEM%202020_PILOTO.xlsx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Formulario%20ENESEM%202020_PILOTO_actualizado.xlsx" TargetMode="Externa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.emf"/><Relationship Id="rId4" Type="http://schemas.openxmlformats.org/officeDocument/2006/relationships/package" Target="../embeddings/Hoja_de_c_lculo_de_Microsoft_Excel1.xls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Formulario%20ENESEM%202020_PILOTO_actualizado.xlsx" TargetMode="Externa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6.emf"/><Relationship Id="rId4" Type="http://schemas.openxmlformats.org/officeDocument/2006/relationships/package" Target="../embeddings/Hoja_de_c_lculo_de_Microsoft_Excel2.xls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67AACEC-C780-0649-B1FE-57E26020BF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1917" y="1562595"/>
            <a:ext cx="5742860" cy="1768145"/>
          </a:xfrm>
        </p:spPr>
        <p:txBody>
          <a:bodyPr/>
          <a:lstStyle/>
          <a:p>
            <a:r>
              <a:rPr lang="es-EC" sz="4000" dirty="0"/>
              <a:t>Prueba piloto de la Encuesta Estructural Empresarial 2020</a:t>
            </a:r>
            <a:endParaRPr lang="es-EC" sz="4000" b="0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36722E6-8B1A-5645-98A5-C9C9D58AFB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1917" y="4303756"/>
            <a:ext cx="7026442" cy="365125"/>
          </a:xfrm>
        </p:spPr>
        <p:txBody>
          <a:bodyPr>
            <a:normAutofit fontScale="92500" lnSpcReduction="10000"/>
          </a:bodyPr>
          <a:lstStyle/>
          <a:p>
            <a:r>
              <a:rPr lang="es-EC" dirty="0"/>
              <a:t>Marzo, 2021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B68F4C2-B9E2-7446-8A1D-146317E69D3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0965758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615E70B-5F54-0C42-818E-3D9D894824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294" y="325035"/>
            <a:ext cx="7680440" cy="795553"/>
          </a:xfrm>
        </p:spPr>
        <p:txBody>
          <a:bodyPr/>
          <a:lstStyle/>
          <a:p>
            <a:r>
              <a:rPr lang="es-EC" sz="2800" dirty="0"/>
              <a:t>Sección 4. Vacantes</a:t>
            </a:r>
          </a:p>
        </p:txBody>
      </p:sp>
      <p:sp>
        <p:nvSpPr>
          <p:cNvPr id="7" name="CuadroTexto 6">
            <a:hlinkClick r:id="rId3" action="ppaction://hlinkfile"/>
            <a:extLst>
              <a:ext uri="{FF2B5EF4-FFF2-40B4-BE49-F238E27FC236}">
                <a16:creationId xmlns:a16="http://schemas.microsoft.com/office/drawing/2014/main" id="{656EC4E3-733A-48C7-8335-DED5740E6E47}"/>
              </a:ext>
            </a:extLst>
          </p:cNvPr>
          <p:cNvSpPr txBox="1"/>
          <p:nvPr/>
        </p:nvSpPr>
        <p:spPr>
          <a:xfrm>
            <a:off x="1069112" y="6363688"/>
            <a:ext cx="51428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Formulario Prueba piloto ENESEM 2020 Sección 4</a:t>
            </a:r>
          </a:p>
        </p:txBody>
      </p:sp>
      <p:graphicFrame>
        <p:nvGraphicFramePr>
          <p:cNvPr id="5" name="Marcador de contenido 4">
            <a:extLst>
              <a:ext uri="{FF2B5EF4-FFF2-40B4-BE49-F238E27FC236}">
                <a16:creationId xmlns:a16="http://schemas.microsoft.com/office/drawing/2014/main" id="{2B7C2C94-95D6-46C5-9243-F00E7F07759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06885335"/>
              </p:ext>
            </p:extLst>
          </p:nvPr>
        </p:nvGraphicFramePr>
        <p:xfrm>
          <a:off x="1344706" y="1306513"/>
          <a:ext cx="10112188" cy="4081276"/>
        </p:xfrm>
        <a:graphic>
          <a:graphicData uri="http://schemas.openxmlformats.org/drawingml/2006/table">
            <a:tbl>
              <a:tblPr firstRow="1" firstCol="1" lastRow="1" lastCol="1">
                <a:tableStyleId>{BDBED569-4797-4DF1-A0F4-6AAB3CD982D8}</a:tableStyleId>
              </a:tblPr>
              <a:tblGrid>
                <a:gridCol w="393397">
                  <a:extLst>
                    <a:ext uri="{9D8B030D-6E8A-4147-A177-3AD203B41FA5}">
                      <a16:colId xmlns:a16="http://schemas.microsoft.com/office/drawing/2014/main" val="565924916"/>
                    </a:ext>
                  </a:extLst>
                </a:gridCol>
                <a:gridCol w="1788186">
                  <a:extLst>
                    <a:ext uri="{9D8B030D-6E8A-4147-A177-3AD203B41FA5}">
                      <a16:colId xmlns:a16="http://schemas.microsoft.com/office/drawing/2014/main" val="1958433618"/>
                    </a:ext>
                  </a:extLst>
                </a:gridCol>
                <a:gridCol w="3004152">
                  <a:extLst>
                    <a:ext uri="{9D8B030D-6E8A-4147-A177-3AD203B41FA5}">
                      <a16:colId xmlns:a16="http://schemas.microsoft.com/office/drawing/2014/main" val="1567440025"/>
                    </a:ext>
                  </a:extLst>
                </a:gridCol>
                <a:gridCol w="920917">
                  <a:extLst>
                    <a:ext uri="{9D8B030D-6E8A-4147-A177-3AD203B41FA5}">
                      <a16:colId xmlns:a16="http://schemas.microsoft.com/office/drawing/2014/main" val="1006386119"/>
                    </a:ext>
                  </a:extLst>
                </a:gridCol>
                <a:gridCol w="2729962">
                  <a:extLst>
                    <a:ext uri="{9D8B030D-6E8A-4147-A177-3AD203B41FA5}">
                      <a16:colId xmlns:a16="http://schemas.microsoft.com/office/drawing/2014/main" val="4118809208"/>
                    </a:ext>
                  </a:extLst>
                </a:gridCol>
                <a:gridCol w="1275574">
                  <a:extLst>
                    <a:ext uri="{9D8B030D-6E8A-4147-A177-3AD203B41FA5}">
                      <a16:colId xmlns:a16="http://schemas.microsoft.com/office/drawing/2014/main" val="2950282373"/>
                    </a:ext>
                  </a:extLst>
                </a:gridCol>
              </a:tblGrid>
              <a:tr h="648431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dirty="0">
                          <a:solidFill>
                            <a:srgbClr val="404040"/>
                          </a:solidFill>
                          <a:effectLst/>
                        </a:rPr>
                        <a:t>Nro.</a:t>
                      </a:r>
                      <a:endParaRPr lang="es-MX" sz="1050" b="1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37" marR="1137" marT="1137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>
                          <a:solidFill>
                            <a:srgbClr val="404040"/>
                          </a:solidFill>
                          <a:effectLst/>
                        </a:rPr>
                        <a:t> Detalle de la Pregunta</a:t>
                      </a:r>
                      <a:endParaRPr lang="es-MX" sz="105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37" marR="1137" marT="1137" marB="0" anchor="ctr"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>
                          <a:solidFill>
                            <a:srgbClr val="404040"/>
                          </a:solidFill>
                          <a:effectLst/>
                        </a:rPr>
                        <a:t>Tiempo promedio efectivo</a:t>
                      </a:r>
                      <a:endParaRPr lang="es-MX" sz="105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37" marR="1137" marT="11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>
                          <a:solidFill>
                            <a:srgbClr val="404040"/>
                          </a:solidFill>
                          <a:effectLst/>
                        </a:rPr>
                        <a:t>Observación</a:t>
                      </a:r>
                      <a:endParaRPr lang="es-MX" sz="105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37" marR="1137" marT="11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dirty="0">
                          <a:solidFill>
                            <a:srgbClr val="404040"/>
                          </a:solidFill>
                          <a:effectLst/>
                        </a:rPr>
                        <a:t>Recomendación</a:t>
                      </a:r>
                    </a:p>
                  </a:txBody>
                  <a:tcPr marL="1137" marR="1137" marT="1137" marB="0" anchor="ctr"/>
                </a:tc>
                <a:extLst>
                  <a:ext uri="{0D108BD9-81ED-4DB2-BD59-A6C34878D82A}">
                    <a16:rowId xmlns:a16="http://schemas.microsoft.com/office/drawing/2014/main" val="3471248838"/>
                  </a:ext>
                </a:extLst>
              </a:tr>
              <a:tr h="928142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0" u="none" strike="noStrike">
                          <a:solidFill>
                            <a:srgbClr val="76933C"/>
                          </a:solidFill>
                          <a:effectLst/>
                        </a:rPr>
                        <a:t>16</a:t>
                      </a:r>
                      <a:endParaRPr lang="es-MX" sz="1050" b="0" i="0" u="none" strike="noStrike">
                        <a:solidFill>
                          <a:srgbClr val="76933C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37" marR="1137" marT="1137" marB="0" anchor="ctr"/>
                </a:tc>
                <a:tc rowSpan="2">
                  <a:txBody>
                    <a:bodyPr/>
                    <a:lstStyle/>
                    <a:p>
                      <a:pPr marL="88900" indent="0" algn="l" fontAlgn="ctr"/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¿Cuáles son los 3 principales</a:t>
                      </a:r>
                      <a:endParaRPr lang="es-EC" sz="1050" b="0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37" marR="1137" marT="1137" marB="0" anchor="ctr"/>
                </a:tc>
                <a:tc>
                  <a:txBody>
                    <a:bodyPr/>
                    <a:lstStyle/>
                    <a:p>
                      <a:pPr marL="88900" indent="0" algn="l" fontAlgn="ctr"/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problemas para cubrir vacantes en los últimos 3 años? </a:t>
                      </a:r>
                      <a:endParaRPr lang="es-EC" sz="1050" b="0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37" marR="1137" marT="11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0" u="none" strike="noStrike">
                          <a:solidFill>
                            <a:srgbClr val="404040"/>
                          </a:solidFill>
                          <a:effectLst/>
                        </a:rPr>
                        <a:t>00:02:09</a:t>
                      </a:r>
                      <a:endParaRPr lang="es-MX" sz="105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37" marR="1137" marT="1137" marB="0" anchor="ctr"/>
                </a:tc>
                <a:tc rowSpan="2">
                  <a:txBody>
                    <a:bodyPr/>
                    <a:lstStyle/>
                    <a:p>
                      <a:pPr marL="171450" indent="-825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Se debería dividir la pregunta, para establecer un filtro dado que muchas empresas no tienen personal contratado o no tienen problemas con las vacantes. </a:t>
                      </a:r>
                    </a:p>
                    <a:p>
                      <a:pPr marL="171450" indent="-825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s-EC" sz="1050" b="0" u="sng" strike="noStrike" dirty="0">
                          <a:solidFill>
                            <a:srgbClr val="404040"/>
                          </a:solidFill>
                          <a:effectLst/>
                        </a:rPr>
                        <a:t>Analizar si solo debería escogerse una única opción y no 3 razones.   </a:t>
                      </a:r>
                    </a:p>
                    <a:p>
                      <a:pPr marL="171450" indent="-825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Algunas empresas no han tenido contratación de personal en el tiempo señalado.</a:t>
                      </a:r>
                      <a:endParaRPr lang="es-EC" sz="1050" b="0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37" marR="1137" marT="1137" marB="0" anchor="ctr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050" b="1" u="none" strike="noStrike" dirty="0">
                          <a:solidFill>
                            <a:srgbClr val="404040"/>
                          </a:solidFill>
                          <a:effectLst/>
                        </a:rPr>
                        <a:t>Analizar su incorporación</a:t>
                      </a:r>
                      <a:endParaRPr lang="es-EC" sz="1050" b="1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37" marR="1137" marT="1137" marB="0" anchor="ctr"/>
                </a:tc>
                <a:extLst>
                  <a:ext uri="{0D108BD9-81ED-4DB2-BD59-A6C34878D82A}">
                    <a16:rowId xmlns:a16="http://schemas.microsoft.com/office/drawing/2014/main" val="2186880398"/>
                  </a:ext>
                </a:extLst>
              </a:tr>
              <a:tr h="928142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0" u="none" strike="noStrike">
                          <a:solidFill>
                            <a:srgbClr val="76933C"/>
                          </a:solidFill>
                          <a:effectLst/>
                        </a:rPr>
                        <a:t>17</a:t>
                      </a:r>
                      <a:endParaRPr lang="es-MX" sz="1050" b="0" i="0" u="none" strike="noStrike">
                        <a:solidFill>
                          <a:srgbClr val="76933C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37" marR="1137" marT="1137" marB="0" anchor="ctr"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8900" indent="0" algn="l" fontAlgn="ctr"/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medios que usó en los últimos 3 años para conseguir candidatos idóneos para cubrir las vacantes? </a:t>
                      </a:r>
                      <a:endParaRPr lang="es-EC" sz="1050" b="0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37" marR="1137" marT="11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0" u="none" strike="noStrike">
                          <a:solidFill>
                            <a:srgbClr val="404040"/>
                          </a:solidFill>
                          <a:effectLst/>
                        </a:rPr>
                        <a:t>00:01:56</a:t>
                      </a:r>
                      <a:endParaRPr lang="es-MX" sz="105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37" marR="1137" marT="1137" marB="0" anchor="ctr"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2706588"/>
                  </a:ext>
                </a:extLst>
              </a:tr>
              <a:tr h="1144274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0" u="none" strike="noStrike">
                          <a:solidFill>
                            <a:srgbClr val="76933C"/>
                          </a:solidFill>
                          <a:effectLst/>
                        </a:rPr>
                        <a:t>18</a:t>
                      </a:r>
                      <a:endParaRPr lang="es-MX" sz="1050" b="0" i="0" u="none" strike="noStrike">
                        <a:solidFill>
                          <a:srgbClr val="76933C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37" marR="1137" marT="1137" marB="0" anchor="ctr"/>
                </a:tc>
                <a:tc gridSpan="2">
                  <a:txBody>
                    <a:bodyPr/>
                    <a:lstStyle/>
                    <a:p>
                      <a:pPr marL="88900" indent="0" algn="l" fontAlgn="ctr"/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En promedio, ¿cuánto tiempo le tomó cubrir una vacante en los últimos 3 años?</a:t>
                      </a:r>
                      <a:endParaRPr lang="es-EC" sz="1050" b="0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37" marR="1137" marT="1137" marB="0" anchor="ctr"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0" u="none" strike="noStrike">
                          <a:solidFill>
                            <a:srgbClr val="404040"/>
                          </a:solidFill>
                          <a:effectLst/>
                        </a:rPr>
                        <a:t>00:01:47</a:t>
                      </a:r>
                      <a:endParaRPr lang="es-MX" sz="105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37" marR="1137" marT="1137" marB="0" anchor="ctr"/>
                </a:tc>
                <a:tc>
                  <a:txBody>
                    <a:bodyPr/>
                    <a:lstStyle/>
                    <a:p>
                      <a:pPr marL="171450" indent="-825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Hay que detallar el flujo de respuesta para las empresas que no tengan vacantes que cubrir o no hayan contratado personal.</a:t>
                      </a:r>
                      <a:endParaRPr lang="es-EC" sz="1050" b="0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37" marR="1137" marT="11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dirty="0">
                          <a:solidFill>
                            <a:srgbClr val="404040"/>
                          </a:solidFill>
                          <a:effectLst/>
                        </a:rPr>
                        <a:t>Se mantiene</a:t>
                      </a:r>
                      <a:endParaRPr lang="es-MX" sz="1050" b="1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37" marR="1137" marT="1137" marB="0" anchor="ctr"/>
                </a:tc>
                <a:extLst>
                  <a:ext uri="{0D108BD9-81ED-4DB2-BD59-A6C34878D82A}">
                    <a16:rowId xmlns:a16="http://schemas.microsoft.com/office/drawing/2014/main" val="4147678734"/>
                  </a:ext>
                </a:extLst>
              </a:tr>
              <a:tr h="432287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TS4</a:t>
                      </a:r>
                      <a:endParaRPr lang="es-MX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37" marR="1137" marT="1137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Total Sección 4</a:t>
                      </a:r>
                      <a:endParaRPr lang="es-MX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37" marR="1137" marT="1137" marB="0" anchor="ctr"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s-MX" sz="10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  00:05:52</a:t>
                      </a:r>
                    </a:p>
                  </a:txBody>
                  <a:tcPr marL="1137" marR="1137" marT="1137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MX" sz="105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es-MX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37" marR="1137" marT="1137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MX" sz="105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es-MX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37" marR="1137" marT="1137" marB="0" anchor="ctr"/>
                </a:tc>
                <a:extLst>
                  <a:ext uri="{0D108BD9-81ED-4DB2-BD59-A6C34878D82A}">
                    <a16:rowId xmlns:a16="http://schemas.microsoft.com/office/drawing/2014/main" val="3226983076"/>
                  </a:ext>
                </a:extLst>
              </a:tr>
            </a:tbl>
          </a:graphicData>
        </a:graphic>
      </p:graphicFrame>
      <p:graphicFrame>
        <p:nvGraphicFramePr>
          <p:cNvPr id="6" name="Objeto 5">
            <a:extLst>
              <a:ext uri="{FF2B5EF4-FFF2-40B4-BE49-F238E27FC236}">
                <a16:creationId xmlns:a16="http://schemas.microsoft.com/office/drawing/2014/main" id="{4DB04088-02CA-4870-955F-2C94D143BE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9110204"/>
              </p:ext>
            </p:extLst>
          </p:nvPr>
        </p:nvGraphicFramePr>
        <p:xfrm>
          <a:off x="6135189" y="6204043"/>
          <a:ext cx="840377" cy="7090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Worksheet" showAsIcon="1" r:id="rId4" imgW="914400" imgH="771525" progId="Excel.Sheet.12">
                  <p:embed/>
                </p:oleObj>
              </mc:Choice>
              <mc:Fallback>
                <p:oleObj name="Worksheet" showAsIcon="1" r:id="rId4" imgW="914400" imgH="771525" progId="Excel.Sheet.12">
                  <p:embed/>
                  <p:pic>
                    <p:nvPicPr>
                      <p:cNvPr id="3" name="Objeto 2">
                        <a:extLst>
                          <a:ext uri="{FF2B5EF4-FFF2-40B4-BE49-F238E27FC236}">
                            <a16:creationId xmlns:a16="http://schemas.microsoft.com/office/drawing/2014/main" id="{BADBB645-A540-49E0-86BB-B47E1791EA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35189" y="6204043"/>
                        <a:ext cx="840377" cy="7090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609243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615E70B-5F54-0C42-818E-3D9D894824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294" y="325035"/>
            <a:ext cx="7680440" cy="795553"/>
          </a:xfrm>
        </p:spPr>
        <p:txBody>
          <a:bodyPr/>
          <a:lstStyle/>
          <a:p>
            <a:r>
              <a:rPr lang="es-EC" sz="2800" dirty="0"/>
              <a:t>Sección 5. Desempeño en el Marco de la Pandemia</a:t>
            </a:r>
          </a:p>
        </p:txBody>
      </p:sp>
      <p:sp>
        <p:nvSpPr>
          <p:cNvPr id="7" name="CuadroTexto 6">
            <a:hlinkClick r:id="rId3" action="ppaction://hlinkfile"/>
            <a:extLst>
              <a:ext uri="{FF2B5EF4-FFF2-40B4-BE49-F238E27FC236}">
                <a16:creationId xmlns:a16="http://schemas.microsoft.com/office/drawing/2014/main" id="{656EC4E3-733A-48C7-8335-DED5740E6E47}"/>
              </a:ext>
            </a:extLst>
          </p:cNvPr>
          <p:cNvSpPr txBox="1"/>
          <p:nvPr/>
        </p:nvSpPr>
        <p:spPr>
          <a:xfrm>
            <a:off x="1069112" y="6363688"/>
            <a:ext cx="50268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Formulario Prueba piloto ENESEM 2020 Sección 5</a:t>
            </a:r>
          </a:p>
        </p:txBody>
      </p:sp>
      <p:graphicFrame>
        <p:nvGraphicFramePr>
          <p:cNvPr id="6" name="Marcador de contenido 5">
            <a:extLst>
              <a:ext uri="{FF2B5EF4-FFF2-40B4-BE49-F238E27FC236}">
                <a16:creationId xmlns:a16="http://schemas.microsoft.com/office/drawing/2014/main" id="{5252A097-4863-48EA-A561-797D1D6DE26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01411572"/>
              </p:ext>
            </p:extLst>
          </p:nvPr>
        </p:nvGraphicFramePr>
        <p:xfrm>
          <a:off x="1676400" y="1297583"/>
          <a:ext cx="10049435" cy="4684748"/>
        </p:xfrm>
        <a:graphic>
          <a:graphicData uri="http://schemas.openxmlformats.org/drawingml/2006/table">
            <a:tbl>
              <a:tblPr firstRow="1" firstCol="1" lastRow="1" lastCol="1">
                <a:tableStyleId>{BDBED569-4797-4DF1-A0F4-6AAB3CD982D8}</a:tableStyleId>
              </a:tblPr>
              <a:tblGrid>
                <a:gridCol w="441828">
                  <a:extLst>
                    <a:ext uri="{9D8B030D-6E8A-4147-A177-3AD203B41FA5}">
                      <a16:colId xmlns:a16="http://schemas.microsoft.com/office/drawing/2014/main" val="728368917"/>
                    </a:ext>
                  </a:extLst>
                </a:gridCol>
                <a:gridCol w="3805754">
                  <a:extLst>
                    <a:ext uri="{9D8B030D-6E8A-4147-A177-3AD203B41FA5}">
                      <a16:colId xmlns:a16="http://schemas.microsoft.com/office/drawing/2014/main" val="3259469561"/>
                    </a:ext>
                  </a:extLst>
                </a:gridCol>
                <a:gridCol w="1034286">
                  <a:extLst>
                    <a:ext uri="{9D8B030D-6E8A-4147-A177-3AD203B41FA5}">
                      <a16:colId xmlns:a16="http://schemas.microsoft.com/office/drawing/2014/main" val="4089528425"/>
                    </a:ext>
                  </a:extLst>
                </a:gridCol>
                <a:gridCol w="3252532">
                  <a:extLst>
                    <a:ext uri="{9D8B030D-6E8A-4147-A177-3AD203B41FA5}">
                      <a16:colId xmlns:a16="http://schemas.microsoft.com/office/drawing/2014/main" val="1199869849"/>
                    </a:ext>
                  </a:extLst>
                </a:gridCol>
                <a:gridCol w="1515035">
                  <a:extLst>
                    <a:ext uri="{9D8B030D-6E8A-4147-A177-3AD203B41FA5}">
                      <a16:colId xmlns:a16="http://schemas.microsoft.com/office/drawing/2014/main" val="4189704507"/>
                    </a:ext>
                  </a:extLst>
                </a:gridCol>
              </a:tblGrid>
              <a:tr h="519133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dirty="0">
                          <a:solidFill>
                            <a:srgbClr val="404040"/>
                          </a:solidFill>
                          <a:effectLst/>
                        </a:rPr>
                        <a:t>Nro.</a:t>
                      </a:r>
                      <a:endParaRPr lang="es-MX" sz="1050" b="1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" marR="750" marT="7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>
                          <a:solidFill>
                            <a:srgbClr val="404040"/>
                          </a:solidFill>
                          <a:effectLst/>
                        </a:rPr>
                        <a:t> Detalle de la Pregunta</a:t>
                      </a:r>
                      <a:endParaRPr lang="es-MX" sz="105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" marR="750" marT="7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>
                          <a:solidFill>
                            <a:srgbClr val="404040"/>
                          </a:solidFill>
                          <a:effectLst/>
                        </a:rPr>
                        <a:t>Tiempo promedio efectivo</a:t>
                      </a:r>
                      <a:endParaRPr lang="es-MX" sz="105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" marR="750" marT="7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>
                          <a:solidFill>
                            <a:srgbClr val="404040"/>
                          </a:solidFill>
                          <a:effectLst/>
                        </a:rPr>
                        <a:t>Observación</a:t>
                      </a:r>
                      <a:endParaRPr lang="es-MX" sz="105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" marR="750" marT="7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dirty="0">
                          <a:solidFill>
                            <a:srgbClr val="404040"/>
                          </a:solidFill>
                          <a:effectLst/>
                        </a:rPr>
                        <a:t>Recomendación</a:t>
                      </a:r>
                    </a:p>
                  </a:txBody>
                  <a:tcPr marL="750" marR="750" marT="750" marB="0" anchor="ctr"/>
                </a:tc>
                <a:extLst>
                  <a:ext uri="{0D108BD9-81ED-4DB2-BD59-A6C34878D82A}">
                    <a16:rowId xmlns:a16="http://schemas.microsoft.com/office/drawing/2014/main" val="3921433183"/>
                  </a:ext>
                </a:extLst>
              </a:tr>
              <a:tr h="611420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0" u="none" strike="noStrike">
                          <a:solidFill>
                            <a:srgbClr val="76933C"/>
                          </a:solidFill>
                          <a:effectLst/>
                        </a:rPr>
                        <a:t>19</a:t>
                      </a:r>
                      <a:endParaRPr lang="es-MX" sz="1050" b="0" i="0" u="none" strike="noStrike">
                        <a:solidFill>
                          <a:srgbClr val="76933C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" marR="750" marT="750" marB="0" anchor="ctr"/>
                </a:tc>
                <a:tc>
                  <a:txBody>
                    <a:bodyPr/>
                    <a:lstStyle/>
                    <a:p>
                      <a:pPr marL="88900" indent="0" algn="l" fontAlgn="ctr"/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¿La empresa ofertó, produjo o comercializó nuevos bienes, y/o servicios a partir de la pandemia?</a:t>
                      </a:r>
                      <a:endParaRPr lang="es-EC" sz="1050" b="0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" marR="750" marT="7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0" u="none" strike="noStrike">
                          <a:solidFill>
                            <a:srgbClr val="404040"/>
                          </a:solidFill>
                          <a:effectLst/>
                        </a:rPr>
                        <a:t>00:00:53</a:t>
                      </a:r>
                      <a:endParaRPr lang="es-MX" sz="105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" marR="750" marT="750" marB="0" anchor="ctr"/>
                </a:tc>
                <a:tc>
                  <a:txBody>
                    <a:bodyPr/>
                    <a:lstStyle/>
                    <a:p>
                      <a:pPr marL="171450" indent="-825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No presenta ninguna observación.   </a:t>
                      </a:r>
                    </a:p>
                    <a:p>
                      <a:pPr marL="171450" indent="-825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La pregunta es factible de incorporar al levantamiento.</a:t>
                      </a:r>
                      <a:endParaRPr lang="es-EC" sz="1050" b="0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" marR="750" marT="7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>
                          <a:solidFill>
                            <a:srgbClr val="404040"/>
                          </a:solidFill>
                          <a:effectLst/>
                        </a:rPr>
                        <a:t>Se mantiene</a:t>
                      </a:r>
                      <a:endParaRPr lang="es-MX" sz="105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" marR="750" marT="750" marB="0" anchor="ctr"/>
                </a:tc>
                <a:extLst>
                  <a:ext uri="{0D108BD9-81ED-4DB2-BD59-A6C34878D82A}">
                    <a16:rowId xmlns:a16="http://schemas.microsoft.com/office/drawing/2014/main" val="1855318516"/>
                  </a:ext>
                </a:extLst>
              </a:tr>
              <a:tr h="812437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0" u="none" strike="noStrike">
                          <a:solidFill>
                            <a:srgbClr val="76933C"/>
                          </a:solidFill>
                          <a:effectLst/>
                        </a:rPr>
                        <a:t>20</a:t>
                      </a:r>
                      <a:endParaRPr lang="es-MX" sz="1050" b="0" i="0" u="none" strike="noStrike">
                        <a:solidFill>
                          <a:srgbClr val="76933C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" marR="750" marT="750" marB="0" anchor="ctr"/>
                </a:tc>
                <a:tc>
                  <a:txBody>
                    <a:bodyPr/>
                    <a:lstStyle/>
                    <a:p>
                      <a:pPr marL="88900" indent="0" algn="l" fontAlgn="ctr"/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Al 2021, ¿La empresa continúa produciendo, comercializando estos bienes, y/o servicios?</a:t>
                      </a:r>
                      <a:endParaRPr lang="es-EC" sz="1050" b="0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" marR="750" marT="7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0" u="none" strike="noStrike">
                          <a:solidFill>
                            <a:srgbClr val="404040"/>
                          </a:solidFill>
                          <a:effectLst/>
                        </a:rPr>
                        <a:t>00:00:40</a:t>
                      </a:r>
                      <a:endParaRPr lang="es-MX" sz="105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" marR="750" marT="750" marB="0" anchor="ctr"/>
                </a:tc>
                <a:tc rowSpan="2">
                  <a:txBody>
                    <a:bodyPr/>
                    <a:lstStyle/>
                    <a:p>
                      <a:pPr marL="171450" indent="-825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El tiempo de referencia planteadas en estas preguntas es bastante disonante dado que la ENESEM recaba información histórica de la empresa.         </a:t>
                      </a:r>
                    </a:p>
                    <a:p>
                      <a:pPr marL="171450" indent="-825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Analizar si se modifica el tiempo de referencia para recabar de mejor manera la información.</a:t>
                      </a:r>
                      <a:endParaRPr lang="es-EC" sz="1050" b="0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" marR="750" marT="750" marB="0" anchor="ctr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050" b="1" u="none" strike="noStrike" dirty="0">
                          <a:solidFill>
                            <a:srgbClr val="404040"/>
                          </a:solidFill>
                          <a:effectLst/>
                        </a:rPr>
                        <a:t>Analizar su incorporación</a:t>
                      </a:r>
                      <a:endParaRPr lang="es-EC" sz="1050" b="1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" marR="750" marT="750" marB="0" anchor="ctr"/>
                </a:tc>
                <a:extLst>
                  <a:ext uri="{0D108BD9-81ED-4DB2-BD59-A6C34878D82A}">
                    <a16:rowId xmlns:a16="http://schemas.microsoft.com/office/drawing/2014/main" val="3880889379"/>
                  </a:ext>
                </a:extLst>
              </a:tr>
              <a:tr h="865262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0" u="none" strike="noStrike">
                          <a:solidFill>
                            <a:srgbClr val="76933C"/>
                          </a:solidFill>
                          <a:effectLst/>
                        </a:rPr>
                        <a:t>21</a:t>
                      </a:r>
                      <a:endParaRPr lang="es-MX" sz="1050" b="0" i="0" u="none" strike="noStrike">
                        <a:solidFill>
                          <a:srgbClr val="76933C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" marR="750" marT="750" marB="0" anchor="ctr"/>
                </a:tc>
                <a:tc>
                  <a:txBody>
                    <a:bodyPr/>
                    <a:lstStyle/>
                    <a:p>
                      <a:pPr marL="88900" indent="0" algn="l" fontAlgn="ctr"/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Durante el 2021, ¿qué porcentaje de trabajadores se encargan de realizar las tareas de oferta, producción o comercialización de estos nuevos bienes, productos y/o servicios?</a:t>
                      </a:r>
                      <a:endParaRPr lang="es-EC" sz="1050" b="0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" marR="750" marT="7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0" u="none" strike="noStrike">
                          <a:solidFill>
                            <a:srgbClr val="404040"/>
                          </a:solidFill>
                          <a:effectLst/>
                        </a:rPr>
                        <a:t>00:00:39</a:t>
                      </a:r>
                      <a:endParaRPr lang="es-MX" sz="105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" marR="750" marT="750" marB="0" anchor="ctr"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153109"/>
                  </a:ext>
                </a:extLst>
              </a:tr>
              <a:tr h="1147483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0" u="none" strike="noStrike">
                          <a:solidFill>
                            <a:srgbClr val="60497A"/>
                          </a:solidFill>
                          <a:effectLst/>
                        </a:rPr>
                        <a:t>22</a:t>
                      </a:r>
                      <a:endParaRPr lang="es-MX" sz="1050" b="0" i="0" u="none" strike="noStrike">
                        <a:solidFill>
                          <a:srgbClr val="60497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" marR="750" marT="750" marB="0" anchor="ctr"/>
                </a:tc>
                <a:tc>
                  <a:txBody>
                    <a:bodyPr/>
                    <a:lstStyle/>
                    <a:p>
                      <a:pPr marL="88900" indent="0" algn="l" fontAlgn="ctr"/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En relación al nivel de empleo esperado al finalizar el 2021, la empresa prevé:</a:t>
                      </a:r>
                      <a:endParaRPr lang="es-EC" sz="1050" b="0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" marR="750" marT="7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0" u="none" strike="noStrike">
                          <a:solidFill>
                            <a:srgbClr val="404040"/>
                          </a:solidFill>
                          <a:effectLst/>
                        </a:rPr>
                        <a:t>00:01:41</a:t>
                      </a:r>
                      <a:endParaRPr lang="es-MX" sz="105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" marR="750" marT="750" marB="0" anchor="ctr"/>
                </a:tc>
                <a:tc>
                  <a:txBody>
                    <a:bodyPr/>
                    <a:lstStyle/>
                    <a:p>
                      <a:pPr marL="171450" indent="-825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La situación actual no permite dar una precisión sobre el panorama futuro, con respecto a la contratación de personal.                                                            </a:t>
                      </a:r>
                    </a:p>
                    <a:p>
                      <a:pPr marL="171450" indent="-825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La pregunta depende de múltiples factores que atraviesa la empresa y el país por lo que se vuelve subjetiva.</a:t>
                      </a:r>
                    </a:p>
                    <a:p>
                      <a:pPr marL="171450" indent="-825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s-EC" sz="1050" b="0" i="0" u="none" strike="noStrike" dirty="0">
                          <a:solidFill>
                            <a:srgbClr val="404040"/>
                          </a:solidFill>
                          <a:effectLst/>
                          <a:latin typeface="+mn-lt"/>
                        </a:rPr>
                        <a:t>La gran mayoría de respuestas se sitúan en el “No sabe”.</a:t>
                      </a:r>
                    </a:p>
                    <a:p>
                      <a:pPr marL="88900" indent="0" algn="l" fontAlgn="ctr">
                        <a:buFont typeface="Arial" panose="020B0604020202020204" pitchFamily="34" charset="0"/>
                        <a:buNone/>
                      </a:pPr>
                      <a:endParaRPr lang="es-EC" sz="1050" b="0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" marR="750" marT="7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b="1" u="none" strike="noStrike" dirty="0">
                          <a:solidFill>
                            <a:srgbClr val="404040"/>
                          </a:solidFill>
                          <a:effectLst/>
                        </a:rPr>
                        <a:t>Se debe eliminar del levantamiento</a:t>
                      </a:r>
                      <a:endParaRPr lang="es-EC" sz="1050" b="1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" marR="750" marT="750" marB="0" anchor="ctr"/>
                </a:tc>
                <a:extLst>
                  <a:ext uri="{0D108BD9-81ED-4DB2-BD59-A6C34878D82A}">
                    <a16:rowId xmlns:a16="http://schemas.microsoft.com/office/drawing/2014/main" val="3420896972"/>
                  </a:ext>
                </a:extLst>
              </a:tr>
              <a:tr h="435566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>
                          <a:solidFill>
                            <a:srgbClr val="000000"/>
                          </a:solidFill>
                          <a:effectLst/>
                        </a:rPr>
                        <a:t>TS5</a:t>
                      </a:r>
                      <a:endParaRPr lang="es-MX" sz="105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" marR="750" marT="7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Total Sección 5</a:t>
                      </a:r>
                      <a:endParaRPr lang="es-MX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" marR="750" marT="750" marB="0" anchor="ctr"/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s-MX" sz="10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    00:03:53</a:t>
                      </a:r>
                    </a:p>
                  </a:txBody>
                  <a:tcPr marL="750" marR="750" marT="75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MX" sz="105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es-MX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" marR="750" marT="75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MX" sz="105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es-MX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" marR="750" marT="750" marB="0" anchor="ctr"/>
                </a:tc>
                <a:extLst>
                  <a:ext uri="{0D108BD9-81ED-4DB2-BD59-A6C34878D82A}">
                    <a16:rowId xmlns:a16="http://schemas.microsoft.com/office/drawing/2014/main" val="205150122"/>
                  </a:ext>
                </a:extLst>
              </a:tr>
            </a:tbl>
          </a:graphicData>
        </a:graphic>
      </p:graphicFrame>
      <p:graphicFrame>
        <p:nvGraphicFramePr>
          <p:cNvPr id="9" name="Objeto 8">
            <a:extLst>
              <a:ext uri="{FF2B5EF4-FFF2-40B4-BE49-F238E27FC236}">
                <a16:creationId xmlns:a16="http://schemas.microsoft.com/office/drawing/2014/main" id="{6A075FD6-69E0-48A4-9550-3533196365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9110204"/>
              </p:ext>
            </p:extLst>
          </p:nvPr>
        </p:nvGraphicFramePr>
        <p:xfrm>
          <a:off x="6135189" y="6204043"/>
          <a:ext cx="840377" cy="7090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Worksheet" showAsIcon="1" r:id="rId4" imgW="914400" imgH="771525" progId="Excel.Sheet.12">
                  <p:embed/>
                </p:oleObj>
              </mc:Choice>
              <mc:Fallback>
                <p:oleObj name="Worksheet" showAsIcon="1" r:id="rId4" imgW="914400" imgH="771525" progId="Excel.Sheet.12">
                  <p:embed/>
                  <p:pic>
                    <p:nvPicPr>
                      <p:cNvPr id="3" name="Objeto 2">
                        <a:extLst>
                          <a:ext uri="{FF2B5EF4-FFF2-40B4-BE49-F238E27FC236}">
                            <a16:creationId xmlns:a16="http://schemas.microsoft.com/office/drawing/2014/main" id="{BADBB645-A540-49E0-86BB-B47E1791EA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35189" y="6204043"/>
                        <a:ext cx="840377" cy="7090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458325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615E70B-5F54-0C42-818E-3D9D894824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294" y="325035"/>
            <a:ext cx="7680440" cy="795553"/>
          </a:xfrm>
        </p:spPr>
        <p:txBody>
          <a:bodyPr/>
          <a:lstStyle/>
          <a:p>
            <a:r>
              <a:rPr lang="es-EC" sz="2800" dirty="0"/>
              <a:t>Sección 6. Afiliación a Cámaras empresariales</a:t>
            </a:r>
          </a:p>
        </p:txBody>
      </p:sp>
      <p:sp>
        <p:nvSpPr>
          <p:cNvPr id="7" name="CuadroTexto 6">
            <a:hlinkClick r:id="rId3" action="ppaction://hlinkfile"/>
            <a:extLst>
              <a:ext uri="{FF2B5EF4-FFF2-40B4-BE49-F238E27FC236}">
                <a16:creationId xmlns:a16="http://schemas.microsoft.com/office/drawing/2014/main" id="{656EC4E3-733A-48C7-8335-DED5740E6E47}"/>
              </a:ext>
            </a:extLst>
          </p:cNvPr>
          <p:cNvSpPr txBox="1"/>
          <p:nvPr/>
        </p:nvSpPr>
        <p:spPr>
          <a:xfrm>
            <a:off x="1302196" y="6025134"/>
            <a:ext cx="51085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Formulario Prueba piloto ENESEM 2020 Sección 6</a:t>
            </a:r>
          </a:p>
        </p:txBody>
      </p:sp>
      <p:graphicFrame>
        <p:nvGraphicFramePr>
          <p:cNvPr id="5" name="Marcador de contenido 4">
            <a:extLst>
              <a:ext uri="{FF2B5EF4-FFF2-40B4-BE49-F238E27FC236}">
                <a16:creationId xmlns:a16="http://schemas.microsoft.com/office/drawing/2014/main" id="{243C2ECF-5932-42FB-BDE8-6BDA1F21E37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52372036"/>
              </p:ext>
            </p:extLst>
          </p:nvPr>
        </p:nvGraphicFramePr>
        <p:xfrm>
          <a:off x="1600200" y="1656351"/>
          <a:ext cx="8758518" cy="2572726"/>
        </p:xfrm>
        <a:graphic>
          <a:graphicData uri="http://schemas.openxmlformats.org/drawingml/2006/table">
            <a:tbl>
              <a:tblPr firstRow="1" firstCol="1" lastRow="1" lastCol="1">
                <a:tableStyleId>{BDBED569-4797-4DF1-A0F4-6AAB3CD982D8}</a:tableStyleId>
              </a:tblPr>
              <a:tblGrid>
                <a:gridCol w="395663">
                  <a:extLst>
                    <a:ext uri="{9D8B030D-6E8A-4147-A177-3AD203B41FA5}">
                      <a16:colId xmlns:a16="http://schemas.microsoft.com/office/drawing/2014/main" val="2846094328"/>
                    </a:ext>
                  </a:extLst>
                </a:gridCol>
                <a:gridCol w="3408089">
                  <a:extLst>
                    <a:ext uri="{9D8B030D-6E8A-4147-A177-3AD203B41FA5}">
                      <a16:colId xmlns:a16="http://schemas.microsoft.com/office/drawing/2014/main" val="3542407251"/>
                    </a:ext>
                  </a:extLst>
                </a:gridCol>
                <a:gridCol w="926207">
                  <a:extLst>
                    <a:ext uri="{9D8B030D-6E8A-4147-A177-3AD203B41FA5}">
                      <a16:colId xmlns:a16="http://schemas.microsoft.com/office/drawing/2014/main" val="1930828012"/>
                    </a:ext>
                  </a:extLst>
                </a:gridCol>
                <a:gridCol w="2745655">
                  <a:extLst>
                    <a:ext uri="{9D8B030D-6E8A-4147-A177-3AD203B41FA5}">
                      <a16:colId xmlns:a16="http://schemas.microsoft.com/office/drawing/2014/main" val="2007320655"/>
                    </a:ext>
                  </a:extLst>
                </a:gridCol>
                <a:gridCol w="1282904">
                  <a:extLst>
                    <a:ext uri="{9D8B030D-6E8A-4147-A177-3AD203B41FA5}">
                      <a16:colId xmlns:a16="http://schemas.microsoft.com/office/drawing/2014/main" val="1515772695"/>
                    </a:ext>
                  </a:extLst>
                </a:gridCol>
              </a:tblGrid>
              <a:tr h="818122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dirty="0">
                          <a:solidFill>
                            <a:srgbClr val="404040"/>
                          </a:solidFill>
                          <a:effectLst/>
                        </a:rPr>
                        <a:t>Nro.</a:t>
                      </a:r>
                      <a:endParaRPr lang="es-MX" sz="1050" b="1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296" marR="2296" marT="229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dirty="0">
                          <a:solidFill>
                            <a:srgbClr val="404040"/>
                          </a:solidFill>
                          <a:effectLst/>
                        </a:rPr>
                        <a:t> Detalle de la Pregunta</a:t>
                      </a:r>
                      <a:endParaRPr lang="es-MX" sz="1050" b="1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296" marR="2296" marT="229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>
                          <a:solidFill>
                            <a:srgbClr val="404040"/>
                          </a:solidFill>
                          <a:effectLst/>
                        </a:rPr>
                        <a:t>Tiempo promedio efectivo</a:t>
                      </a:r>
                      <a:endParaRPr lang="es-MX" sz="105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296" marR="2296" marT="229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>
                          <a:solidFill>
                            <a:srgbClr val="404040"/>
                          </a:solidFill>
                          <a:effectLst/>
                        </a:rPr>
                        <a:t>Observación</a:t>
                      </a:r>
                      <a:endParaRPr lang="es-MX" sz="105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296" marR="2296" marT="229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dirty="0">
                          <a:solidFill>
                            <a:srgbClr val="404040"/>
                          </a:solidFill>
                          <a:effectLst/>
                        </a:rPr>
                        <a:t>Recomendación</a:t>
                      </a:r>
                    </a:p>
                  </a:txBody>
                  <a:tcPr marL="2296" marR="2296" marT="2296" marB="0" anchor="ctr"/>
                </a:tc>
                <a:extLst>
                  <a:ext uri="{0D108BD9-81ED-4DB2-BD59-A6C34878D82A}">
                    <a16:rowId xmlns:a16="http://schemas.microsoft.com/office/drawing/2014/main" val="1895077995"/>
                  </a:ext>
                </a:extLst>
              </a:tr>
              <a:tr h="1048656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>
                          <a:solidFill>
                            <a:srgbClr val="76933C"/>
                          </a:solidFill>
                          <a:effectLst/>
                        </a:rPr>
                        <a:t>23</a:t>
                      </a:r>
                      <a:endParaRPr lang="es-MX" sz="1050" b="1" i="0" u="none" strike="noStrike">
                        <a:solidFill>
                          <a:srgbClr val="76933C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296" marR="2296" marT="2296" marB="0" anchor="ctr"/>
                </a:tc>
                <a:tc>
                  <a:txBody>
                    <a:bodyPr/>
                    <a:lstStyle/>
                    <a:p>
                      <a:pPr marL="88900" indent="0" algn="l" fontAlgn="ctr"/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¿En el año 2020, la empresa se encontraba afiliada a una cámara empresarial?</a:t>
                      </a:r>
                      <a:endParaRPr lang="es-EC" sz="1050" b="0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296" marR="2296" marT="229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0" u="none" strike="noStrike">
                          <a:solidFill>
                            <a:srgbClr val="404040"/>
                          </a:solidFill>
                          <a:effectLst/>
                        </a:rPr>
                        <a:t>00:00:44</a:t>
                      </a:r>
                      <a:endParaRPr lang="es-MX" sz="105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296" marR="2296" marT="2296" marB="0" anchor="ctr"/>
                </a:tc>
                <a:tc>
                  <a:txBody>
                    <a:bodyPr/>
                    <a:lstStyle/>
                    <a:p>
                      <a:pPr marL="171450" indent="-825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No presenta ninguna observación.  </a:t>
                      </a:r>
                    </a:p>
                    <a:p>
                      <a:pPr marL="171450" indent="-825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Se plantea cambiar de sección del capitulo 5 a la sección “C” funcionamiento durante el 2020.</a:t>
                      </a:r>
                      <a:endParaRPr lang="es-EC" sz="1050" b="0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296" marR="2296" marT="229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dirty="0">
                          <a:solidFill>
                            <a:srgbClr val="404040"/>
                          </a:solidFill>
                          <a:effectLst/>
                        </a:rPr>
                        <a:t>Se mantiene</a:t>
                      </a:r>
                      <a:endParaRPr lang="es-MX" sz="1050" b="1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296" marR="2296" marT="2296" marB="0" anchor="ctr"/>
                </a:tc>
                <a:extLst>
                  <a:ext uri="{0D108BD9-81ED-4DB2-BD59-A6C34878D82A}">
                    <a16:rowId xmlns:a16="http://schemas.microsoft.com/office/drawing/2014/main" val="852113575"/>
                  </a:ext>
                </a:extLst>
              </a:tr>
              <a:tr h="70594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TPP</a:t>
                      </a:r>
                      <a:endParaRPr lang="es-MX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296" marR="2296" marT="229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Total Prueba Piloto</a:t>
                      </a:r>
                      <a:endParaRPr lang="es-MX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296" marR="2296" marT="2296" marB="0" anchor="ctr"/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s-MX" sz="10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   00:37:42</a:t>
                      </a:r>
                    </a:p>
                  </a:txBody>
                  <a:tcPr marL="2296" marR="2296" marT="2296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MX" sz="11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296" marR="2296" marT="2296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MX" sz="11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296" marR="2296" marT="2296" marB="0" anchor="ctr"/>
                </a:tc>
                <a:extLst>
                  <a:ext uri="{0D108BD9-81ED-4DB2-BD59-A6C34878D82A}">
                    <a16:rowId xmlns:a16="http://schemas.microsoft.com/office/drawing/2014/main" val="3199931617"/>
                  </a:ext>
                </a:extLst>
              </a:tr>
            </a:tbl>
          </a:graphicData>
        </a:graphic>
      </p:graphicFrame>
      <p:graphicFrame>
        <p:nvGraphicFramePr>
          <p:cNvPr id="6" name="Objeto 5">
            <a:extLst>
              <a:ext uri="{FF2B5EF4-FFF2-40B4-BE49-F238E27FC236}">
                <a16:creationId xmlns:a16="http://schemas.microsoft.com/office/drawing/2014/main" id="{5774F316-8DDC-4FB0-B5F4-8C3BE4C3F1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5901969"/>
              </p:ext>
            </p:extLst>
          </p:nvPr>
        </p:nvGraphicFramePr>
        <p:xfrm>
          <a:off x="6410739" y="5849509"/>
          <a:ext cx="840377" cy="7090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Worksheet" showAsIcon="1" r:id="rId4" imgW="914400" imgH="771525" progId="Excel.Sheet.12">
                  <p:embed/>
                </p:oleObj>
              </mc:Choice>
              <mc:Fallback>
                <p:oleObj name="Worksheet" showAsIcon="1" r:id="rId4" imgW="914400" imgH="771525" progId="Excel.Sheet.12">
                  <p:embed/>
                  <p:pic>
                    <p:nvPicPr>
                      <p:cNvPr id="3" name="Objeto 2">
                        <a:extLst>
                          <a:ext uri="{FF2B5EF4-FFF2-40B4-BE49-F238E27FC236}">
                            <a16:creationId xmlns:a16="http://schemas.microsoft.com/office/drawing/2014/main" id="{BADBB645-A540-49E0-86BB-B47E1791EA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410739" y="5849509"/>
                        <a:ext cx="840377" cy="7090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704455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29A784-1453-7042-BB6B-358188B7F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8556" y="2561008"/>
            <a:ext cx="5884245" cy="686953"/>
          </a:xfrm>
        </p:spPr>
        <p:txBody>
          <a:bodyPr>
            <a:normAutofit/>
          </a:bodyPr>
          <a:lstStyle/>
          <a:p>
            <a:r>
              <a:rPr lang="es-EC" dirty="0"/>
              <a:t>Conclusiones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B0F60C8-B6B3-E84C-A60D-5CBA8B7142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EC" dirty="0"/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8267405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615E70B-5F54-0C42-818E-3D9D894824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294" y="325035"/>
            <a:ext cx="7680440" cy="795553"/>
          </a:xfrm>
        </p:spPr>
        <p:txBody>
          <a:bodyPr/>
          <a:lstStyle/>
          <a:p>
            <a:r>
              <a:rPr lang="es-EC" sz="2800" dirty="0"/>
              <a:t>Conclusiones</a:t>
            </a:r>
          </a:p>
        </p:txBody>
      </p:sp>
      <p:graphicFrame>
        <p:nvGraphicFramePr>
          <p:cNvPr id="6" name="Marcador de contenido 5">
            <a:extLst>
              <a:ext uri="{FF2B5EF4-FFF2-40B4-BE49-F238E27FC236}">
                <a16:creationId xmlns:a16="http://schemas.microsoft.com/office/drawing/2014/main" id="{2843E13F-9DA9-41A2-A60D-144777B3646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953725"/>
              </p:ext>
            </p:extLst>
          </p:nvPr>
        </p:nvGraphicFramePr>
        <p:xfrm>
          <a:off x="1511533" y="1264024"/>
          <a:ext cx="9168933" cy="4984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159756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29A784-1453-7042-BB6B-358188B7F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8556" y="2561008"/>
            <a:ext cx="5884245" cy="686953"/>
          </a:xfrm>
        </p:spPr>
        <p:txBody>
          <a:bodyPr>
            <a:normAutofit/>
          </a:bodyPr>
          <a:lstStyle/>
          <a:p>
            <a:r>
              <a:rPr lang="es-EC" dirty="0"/>
              <a:t>Cronograma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B0F60C8-B6B3-E84C-A60D-5CBA8B7142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EC" dirty="0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19005916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615E70B-5F54-0C42-818E-3D9D894824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294" y="325035"/>
            <a:ext cx="8227994" cy="795553"/>
          </a:xfrm>
        </p:spPr>
        <p:txBody>
          <a:bodyPr/>
          <a:lstStyle/>
          <a:p>
            <a:r>
              <a:rPr lang="es-EC" sz="2300" dirty="0"/>
              <a:t>Cronograma de incorporación de preguntas piloteadas para la ENESEM 2020 </a:t>
            </a:r>
            <a:r>
              <a:rPr lang="es-EC" sz="2000" dirty="0"/>
              <a:t>(que incluye el módulo de DL)</a:t>
            </a:r>
          </a:p>
        </p:txBody>
      </p:sp>
      <p:cxnSp>
        <p:nvCxnSpPr>
          <p:cNvPr id="8" name="2 Conector recto de flecha">
            <a:extLst>
              <a:ext uri="{FF2B5EF4-FFF2-40B4-BE49-F238E27FC236}">
                <a16:creationId xmlns:a16="http://schemas.microsoft.com/office/drawing/2014/main" id="{591BEBE2-F589-45D9-A650-9D5212AAB3EF}"/>
              </a:ext>
            </a:extLst>
          </p:cNvPr>
          <p:cNvCxnSpPr>
            <a:cxnSpLocks/>
          </p:cNvCxnSpPr>
          <p:nvPr/>
        </p:nvCxnSpPr>
        <p:spPr>
          <a:xfrm>
            <a:off x="1593719" y="2007944"/>
            <a:ext cx="4547589" cy="18344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5 CuadroTexto">
            <a:extLst>
              <a:ext uri="{FF2B5EF4-FFF2-40B4-BE49-F238E27FC236}">
                <a16:creationId xmlns:a16="http://schemas.microsoft.com/office/drawing/2014/main" id="{2E7942F4-F293-4EC0-9D3C-68DFCF695382}"/>
              </a:ext>
            </a:extLst>
          </p:cNvPr>
          <p:cNvSpPr txBox="1"/>
          <p:nvPr/>
        </p:nvSpPr>
        <p:spPr>
          <a:xfrm>
            <a:off x="2616413" y="1524996"/>
            <a:ext cx="2293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1600" b="1" dirty="0">
                <a:solidFill>
                  <a:srgbClr val="FF0000"/>
                </a:solidFill>
              </a:rPr>
              <a:t>Abril</a:t>
            </a:r>
            <a:endParaRPr lang="es-ES" sz="1600" b="1" dirty="0">
              <a:solidFill>
                <a:srgbClr val="FF0000"/>
              </a:solidFill>
            </a:endParaRPr>
          </a:p>
        </p:txBody>
      </p:sp>
      <p:sp>
        <p:nvSpPr>
          <p:cNvPr id="12" name="CuadroTexto 43">
            <a:extLst>
              <a:ext uri="{FF2B5EF4-FFF2-40B4-BE49-F238E27FC236}">
                <a16:creationId xmlns:a16="http://schemas.microsoft.com/office/drawing/2014/main" id="{F54F67F4-6BEB-4E03-B716-0C7AB9D9208D}"/>
              </a:ext>
            </a:extLst>
          </p:cNvPr>
          <p:cNvSpPr txBox="1"/>
          <p:nvPr/>
        </p:nvSpPr>
        <p:spPr>
          <a:xfrm>
            <a:off x="5751530" y="2200175"/>
            <a:ext cx="720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_tradnl"/>
            </a:defPPr>
            <a:lvl1pPr algn="ctr">
              <a:defRPr sz="110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es-EC" b="1" dirty="0"/>
              <a:t>14 - 30</a:t>
            </a:r>
            <a:endParaRPr lang="en-US" b="1" dirty="0"/>
          </a:p>
        </p:txBody>
      </p:sp>
      <p:sp>
        <p:nvSpPr>
          <p:cNvPr id="13" name="38 Rectángulo">
            <a:extLst>
              <a:ext uri="{FF2B5EF4-FFF2-40B4-BE49-F238E27FC236}">
                <a16:creationId xmlns:a16="http://schemas.microsoft.com/office/drawing/2014/main" id="{3E32D7E4-2918-451F-B4A5-321F4B9387C5}"/>
              </a:ext>
            </a:extLst>
          </p:cNvPr>
          <p:cNvSpPr/>
          <p:nvPr/>
        </p:nvSpPr>
        <p:spPr>
          <a:xfrm>
            <a:off x="2159417" y="2598492"/>
            <a:ext cx="1385453" cy="5366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tIns="0" bIns="0" anchor="ctr"/>
          <a:lstStyle/>
          <a:p>
            <a:pPr algn="ctr"/>
            <a:r>
              <a:rPr lang="es-ES" sz="1000" dirty="0">
                <a:solidFill>
                  <a:schemeClr val="bg2">
                    <a:lumMod val="25000"/>
                  </a:schemeClr>
                </a:solidFill>
              </a:rPr>
              <a:t>Reunión de socialización resultados piloto DECON -DEAN </a:t>
            </a:r>
            <a:endParaRPr lang="es-EC" sz="1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CuadroTexto 43">
            <a:extLst>
              <a:ext uri="{FF2B5EF4-FFF2-40B4-BE49-F238E27FC236}">
                <a16:creationId xmlns:a16="http://schemas.microsoft.com/office/drawing/2014/main" id="{7D00C1E1-F6CF-4E02-B66B-5D68041ECF52}"/>
              </a:ext>
            </a:extLst>
          </p:cNvPr>
          <p:cNvSpPr txBox="1"/>
          <p:nvPr/>
        </p:nvSpPr>
        <p:spPr>
          <a:xfrm>
            <a:off x="3516435" y="2171079"/>
            <a:ext cx="720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1100" b="1" dirty="0">
                <a:solidFill>
                  <a:schemeClr val="tx2">
                    <a:lumMod val="50000"/>
                  </a:schemeClr>
                </a:solidFill>
              </a:rPr>
              <a:t>08</a:t>
            </a:r>
            <a:endParaRPr lang="en-US" sz="11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5" name="CuadroTexto 43">
            <a:extLst>
              <a:ext uri="{FF2B5EF4-FFF2-40B4-BE49-F238E27FC236}">
                <a16:creationId xmlns:a16="http://schemas.microsoft.com/office/drawing/2014/main" id="{FD865C52-A619-4ABA-95A0-B4C1FDFC0F9E}"/>
              </a:ext>
            </a:extLst>
          </p:cNvPr>
          <p:cNvSpPr txBox="1"/>
          <p:nvPr/>
        </p:nvSpPr>
        <p:spPr>
          <a:xfrm>
            <a:off x="4730574" y="2200175"/>
            <a:ext cx="720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1100" b="1" dirty="0">
                <a:solidFill>
                  <a:schemeClr val="tx2">
                    <a:lumMod val="50000"/>
                  </a:schemeClr>
                </a:solidFill>
              </a:rPr>
              <a:t>08 - 13</a:t>
            </a:r>
            <a:endParaRPr lang="en-US" sz="11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6" name="93 Rectángulo">
            <a:extLst>
              <a:ext uri="{FF2B5EF4-FFF2-40B4-BE49-F238E27FC236}">
                <a16:creationId xmlns:a16="http://schemas.microsoft.com/office/drawing/2014/main" id="{3E818BBC-720F-493B-9F81-FF2D629376BB}"/>
              </a:ext>
            </a:extLst>
          </p:cNvPr>
          <p:cNvSpPr/>
          <p:nvPr/>
        </p:nvSpPr>
        <p:spPr>
          <a:xfrm>
            <a:off x="3288910" y="2623564"/>
            <a:ext cx="1209800" cy="4353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tIns="0" bIns="0" anchor="ctr"/>
          <a:lstStyle/>
          <a:p>
            <a:pPr algn="ctr"/>
            <a:r>
              <a:rPr lang="es-EC" sz="1000" dirty="0">
                <a:solidFill>
                  <a:schemeClr val="bg2">
                    <a:lumMod val="25000"/>
                  </a:schemeClr>
                </a:solidFill>
              </a:rPr>
              <a:t>Reunión de socialización con SENESCYT</a:t>
            </a:r>
          </a:p>
        </p:txBody>
      </p:sp>
      <p:sp>
        <p:nvSpPr>
          <p:cNvPr id="17" name="CuadroTexto 43">
            <a:extLst>
              <a:ext uri="{FF2B5EF4-FFF2-40B4-BE49-F238E27FC236}">
                <a16:creationId xmlns:a16="http://schemas.microsoft.com/office/drawing/2014/main" id="{E0BFAF07-7F51-4D2E-BA87-0C1E910FECE8}"/>
              </a:ext>
            </a:extLst>
          </p:cNvPr>
          <p:cNvSpPr txBox="1"/>
          <p:nvPr/>
        </p:nvSpPr>
        <p:spPr>
          <a:xfrm>
            <a:off x="2495479" y="2171079"/>
            <a:ext cx="720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1100" b="1" dirty="0">
                <a:solidFill>
                  <a:schemeClr val="tx2">
                    <a:lumMod val="50000"/>
                  </a:schemeClr>
                </a:solidFill>
              </a:rPr>
              <a:t>05</a:t>
            </a:r>
            <a:endParaRPr lang="en-US" sz="11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8" name="Rectángulo redondeado 66">
            <a:extLst>
              <a:ext uri="{FF2B5EF4-FFF2-40B4-BE49-F238E27FC236}">
                <a16:creationId xmlns:a16="http://schemas.microsoft.com/office/drawing/2014/main" id="{AE89AF62-BA3F-4591-8BC7-76C7BE533238}"/>
              </a:ext>
            </a:extLst>
          </p:cNvPr>
          <p:cNvSpPr/>
          <p:nvPr/>
        </p:nvSpPr>
        <p:spPr>
          <a:xfrm>
            <a:off x="1640607" y="3700865"/>
            <a:ext cx="4414971" cy="138119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2400" dirty="0">
              <a:solidFill>
                <a:prstClr val="white"/>
              </a:solidFill>
            </a:endParaRPr>
          </a:p>
        </p:txBody>
      </p:sp>
      <p:sp>
        <p:nvSpPr>
          <p:cNvPr id="19" name="CuadroTexto 43">
            <a:extLst>
              <a:ext uri="{FF2B5EF4-FFF2-40B4-BE49-F238E27FC236}">
                <a16:creationId xmlns:a16="http://schemas.microsoft.com/office/drawing/2014/main" id="{0F4A00F2-120B-4E4E-A9B9-2FF227C54DE1}"/>
              </a:ext>
            </a:extLst>
          </p:cNvPr>
          <p:cNvSpPr txBox="1"/>
          <p:nvPr/>
        </p:nvSpPr>
        <p:spPr>
          <a:xfrm>
            <a:off x="1359068" y="2179253"/>
            <a:ext cx="720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1100" b="1" dirty="0">
                <a:solidFill>
                  <a:schemeClr val="tx2">
                    <a:lumMod val="50000"/>
                  </a:schemeClr>
                </a:solidFill>
              </a:rPr>
              <a:t>31-01</a:t>
            </a:r>
            <a:endParaRPr lang="en-US" sz="11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0" name="Elipse 34">
            <a:extLst>
              <a:ext uri="{FF2B5EF4-FFF2-40B4-BE49-F238E27FC236}">
                <a16:creationId xmlns:a16="http://schemas.microsoft.com/office/drawing/2014/main" id="{76EC1E2A-7CDD-414F-9894-9B7362EA92F9}"/>
              </a:ext>
            </a:extLst>
          </p:cNvPr>
          <p:cNvSpPr/>
          <p:nvPr/>
        </p:nvSpPr>
        <p:spPr>
          <a:xfrm>
            <a:off x="1640608" y="3655842"/>
            <a:ext cx="216000" cy="216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2400" dirty="0">
              <a:solidFill>
                <a:prstClr val="white"/>
              </a:solidFill>
            </a:endParaRPr>
          </a:p>
        </p:txBody>
      </p:sp>
      <p:sp>
        <p:nvSpPr>
          <p:cNvPr id="21" name="Elipse 34">
            <a:extLst>
              <a:ext uri="{FF2B5EF4-FFF2-40B4-BE49-F238E27FC236}">
                <a16:creationId xmlns:a16="http://schemas.microsoft.com/office/drawing/2014/main" id="{CC05B5B7-B369-4F3D-A7A0-D9DC9CAF641E}"/>
              </a:ext>
            </a:extLst>
          </p:cNvPr>
          <p:cNvSpPr/>
          <p:nvPr/>
        </p:nvSpPr>
        <p:spPr>
          <a:xfrm>
            <a:off x="2757005" y="3642194"/>
            <a:ext cx="216000" cy="216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2400" dirty="0">
              <a:solidFill>
                <a:prstClr val="white"/>
              </a:solidFill>
            </a:endParaRPr>
          </a:p>
        </p:txBody>
      </p:sp>
      <p:sp>
        <p:nvSpPr>
          <p:cNvPr id="22" name="Elipse 34">
            <a:extLst>
              <a:ext uri="{FF2B5EF4-FFF2-40B4-BE49-F238E27FC236}">
                <a16:creationId xmlns:a16="http://schemas.microsoft.com/office/drawing/2014/main" id="{68061316-1DB4-41CE-A335-A1790E36DA5D}"/>
              </a:ext>
            </a:extLst>
          </p:cNvPr>
          <p:cNvSpPr/>
          <p:nvPr/>
        </p:nvSpPr>
        <p:spPr>
          <a:xfrm>
            <a:off x="3731289" y="3642194"/>
            <a:ext cx="216000" cy="216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2400" dirty="0">
              <a:solidFill>
                <a:prstClr val="white"/>
              </a:solidFill>
            </a:endParaRPr>
          </a:p>
        </p:txBody>
      </p:sp>
      <p:sp>
        <p:nvSpPr>
          <p:cNvPr id="23" name="Rectángulo redondeado 66">
            <a:extLst>
              <a:ext uri="{FF2B5EF4-FFF2-40B4-BE49-F238E27FC236}">
                <a16:creationId xmlns:a16="http://schemas.microsoft.com/office/drawing/2014/main" id="{D1C1AF9F-8A72-495F-BB53-1A87BD58DFD7}"/>
              </a:ext>
            </a:extLst>
          </p:cNvPr>
          <p:cNvSpPr/>
          <p:nvPr/>
        </p:nvSpPr>
        <p:spPr>
          <a:xfrm>
            <a:off x="6246856" y="3699386"/>
            <a:ext cx="1804943" cy="129171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2400" dirty="0">
              <a:solidFill>
                <a:prstClr val="white"/>
              </a:solidFill>
            </a:endParaRPr>
          </a:p>
        </p:txBody>
      </p:sp>
      <p:sp>
        <p:nvSpPr>
          <p:cNvPr id="24" name="45 Rectángulo">
            <a:extLst>
              <a:ext uri="{FF2B5EF4-FFF2-40B4-BE49-F238E27FC236}">
                <a16:creationId xmlns:a16="http://schemas.microsoft.com/office/drawing/2014/main" id="{7F927639-5862-4101-98EE-1A05D1A5286A}"/>
              </a:ext>
            </a:extLst>
          </p:cNvPr>
          <p:cNvSpPr/>
          <p:nvPr/>
        </p:nvSpPr>
        <p:spPr>
          <a:xfrm>
            <a:off x="5557521" y="2527229"/>
            <a:ext cx="1167573" cy="5628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tIns="0" bIns="0" anchor="ctr"/>
          <a:lstStyle/>
          <a:p>
            <a:pPr algn="ctr"/>
            <a:r>
              <a:rPr lang="es-EC" sz="1000" dirty="0">
                <a:solidFill>
                  <a:schemeClr val="bg2">
                    <a:lumMod val="25000"/>
                  </a:schemeClr>
                </a:solidFill>
              </a:rPr>
              <a:t>Actualización del aplicativo INFOCAPT </a:t>
            </a:r>
          </a:p>
        </p:txBody>
      </p:sp>
      <p:sp>
        <p:nvSpPr>
          <p:cNvPr id="25" name="60 Rectángulo">
            <a:extLst>
              <a:ext uri="{FF2B5EF4-FFF2-40B4-BE49-F238E27FC236}">
                <a16:creationId xmlns:a16="http://schemas.microsoft.com/office/drawing/2014/main" id="{3FB46111-2609-4EE6-8D50-6C35FBAADE41}"/>
              </a:ext>
            </a:extLst>
          </p:cNvPr>
          <p:cNvSpPr/>
          <p:nvPr/>
        </p:nvSpPr>
        <p:spPr>
          <a:xfrm>
            <a:off x="6767902" y="2601164"/>
            <a:ext cx="1296082" cy="50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tIns="0" bIns="0" anchor="ctr"/>
          <a:lstStyle/>
          <a:p>
            <a:pPr algn="ctr"/>
            <a:r>
              <a:rPr lang="es-EC" sz="1000" dirty="0">
                <a:solidFill>
                  <a:schemeClr val="bg2">
                    <a:lumMod val="25000"/>
                  </a:schemeClr>
                </a:solidFill>
              </a:rPr>
              <a:t>Actualización y capacitación del aplicativo INFOCAPT  </a:t>
            </a:r>
          </a:p>
        </p:txBody>
      </p:sp>
      <p:sp>
        <p:nvSpPr>
          <p:cNvPr id="26" name="CuadroTexto 43">
            <a:extLst>
              <a:ext uri="{FF2B5EF4-FFF2-40B4-BE49-F238E27FC236}">
                <a16:creationId xmlns:a16="http://schemas.microsoft.com/office/drawing/2014/main" id="{06BEEFA0-6440-4515-96A7-25A7B9DA0997}"/>
              </a:ext>
            </a:extLst>
          </p:cNvPr>
          <p:cNvSpPr txBox="1"/>
          <p:nvPr/>
        </p:nvSpPr>
        <p:spPr>
          <a:xfrm>
            <a:off x="6979972" y="2211340"/>
            <a:ext cx="720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_tradnl"/>
            </a:defPPr>
            <a:lvl1pPr algn="ctr">
              <a:defRPr sz="110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es-EC" b="1" dirty="0"/>
              <a:t>03 - 31</a:t>
            </a:r>
            <a:endParaRPr lang="en-US" b="1" dirty="0"/>
          </a:p>
        </p:txBody>
      </p:sp>
      <p:sp>
        <p:nvSpPr>
          <p:cNvPr id="27" name="Elipse 34">
            <a:extLst>
              <a:ext uri="{FF2B5EF4-FFF2-40B4-BE49-F238E27FC236}">
                <a16:creationId xmlns:a16="http://schemas.microsoft.com/office/drawing/2014/main" id="{FF0E56AA-31C7-4363-8E29-31BE03DDE152}"/>
              </a:ext>
            </a:extLst>
          </p:cNvPr>
          <p:cNvSpPr/>
          <p:nvPr/>
        </p:nvSpPr>
        <p:spPr>
          <a:xfrm>
            <a:off x="4964052" y="3652720"/>
            <a:ext cx="216000" cy="216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2400" dirty="0">
              <a:solidFill>
                <a:prstClr val="white"/>
              </a:solidFill>
            </a:endParaRPr>
          </a:p>
        </p:txBody>
      </p:sp>
      <p:sp>
        <p:nvSpPr>
          <p:cNvPr id="28" name="Elipse 34">
            <a:extLst>
              <a:ext uri="{FF2B5EF4-FFF2-40B4-BE49-F238E27FC236}">
                <a16:creationId xmlns:a16="http://schemas.microsoft.com/office/drawing/2014/main" id="{913EED01-0C65-4ECB-865D-E42E464A19AB}"/>
              </a:ext>
            </a:extLst>
          </p:cNvPr>
          <p:cNvSpPr/>
          <p:nvPr/>
        </p:nvSpPr>
        <p:spPr>
          <a:xfrm>
            <a:off x="7291254" y="3661827"/>
            <a:ext cx="216000" cy="2160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2400" dirty="0">
              <a:solidFill>
                <a:prstClr val="white"/>
              </a:solidFill>
            </a:endParaRPr>
          </a:p>
        </p:txBody>
      </p:sp>
      <p:sp>
        <p:nvSpPr>
          <p:cNvPr id="29" name="CuadroTexto 140">
            <a:extLst>
              <a:ext uri="{FF2B5EF4-FFF2-40B4-BE49-F238E27FC236}">
                <a16:creationId xmlns:a16="http://schemas.microsoft.com/office/drawing/2014/main" id="{FD7EAA38-908B-45BD-85AB-F224DA1D713B}"/>
              </a:ext>
            </a:extLst>
          </p:cNvPr>
          <p:cNvSpPr txBox="1"/>
          <p:nvPr/>
        </p:nvSpPr>
        <p:spPr>
          <a:xfrm>
            <a:off x="10755292" y="2996962"/>
            <a:ext cx="1129696" cy="561856"/>
          </a:xfrm>
          <a:prstGeom prst="roundRect">
            <a:avLst/>
          </a:prstGeom>
          <a:solidFill>
            <a:schemeClr val="accent6">
              <a:alpha val="25000"/>
            </a:schemeClr>
          </a:solidFill>
          <a:ln w="1905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C" sz="9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Publicación de resultados        29/abr/2022 </a:t>
            </a:r>
          </a:p>
        </p:txBody>
      </p:sp>
      <p:pic>
        <p:nvPicPr>
          <p:cNvPr id="30" name="Imagen 1036">
            <a:extLst>
              <a:ext uri="{FF2B5EF4-FFF2-40B4-BE49-F238E27FC236}">
                <a16:creationId xmlns:a16="http://schemas.microsoft.com/office/drawing/2014/main" id="{18B969B2-813E-4A82-A025-6329FB0BE5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2461" y="2649690"/>
            <a:ext cx="279483" cy="279483"/>
          </a:xfrm>
          <a:prstGeom prst="rect">
            <a:avLst/>
          </a:prstGeom>
          <a:ln>
            <a:noFill/>
          </a:ln>
        </p:spPr>
      </p:pic>
      <p:sp>
        <p:nvSpPr>
          <p:cNvPr id="31" name="Rectángulo redondeado 66">
            <a:extLst>
              <a:ext uri="{FF2B5EF4-FFF2-40B4-BE49-F238E27FC236}">
                <a16:creationId xmlns:a16="http://schemas.microsoft.com/office/drawing/2014/main" id="{6AF9FF8C-2977-4D0A-BD72-FFA6B78D3CB8}"/>
              </a:ext>
            </a:extLst>
          </p:cNvPr>
          <p:cNvSpPr/>
          <p:nvPr/>
        </p:nvSpPr>
        <p:spPr>
          <a:xfrm>
            <a:off x="8042317" y="3702306"/>
            <a:ext cx="3427884" cy="123024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2400" dirty="0">
              <a:solidFill>
                <a:prstClr val="white"/>
              </a:solidFill>
            </a:endParaRPr>
          </a:p>
        </p:txBody>
      </p:sp>
      <p:sp>
        <p:nvSpPr>
          <p:cNvPr id="32" name="67 Rectángulo">
            <a:extLst>
              <a:ext uri="{FF2B5EF4-FFF2-40B4-BE49-F238E27FC236}">
                <a16:creationId xmlns:a16="http://schemas.microsoft.com/office/drawing/2014/main" id="{BD7881CD-C5C4-4749-BA1E-6885424B1EF3}"/>
              </a:ext>
            </a:extLst>
          </p:cNvPr>
          <p:cNvSpPr/>
          <p:nvPr/>
        </p:nvSpPr>
        <p:spPr>
          <a:xfrm>
            <a:off x="8274688" y="2597444"/>
            <a:ext cx="1224000" cy="50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tIns="0" bIns="0" anchor="ctr"/>
          <a:lstStyle/>
          <a:p>
            <a:pPr algn="ctr"/>
            <a:r>
              <a:rPr lang="es-ES" sz="1000" dirty="0">
                <a:solidFill>
                  <a:schemeClr val="bg2">
                    <a:lumMod val="25000"/>
                  </a:schemeClr>
                </a:solidFill>
              </a:rPr>
              <a:t>Levantamiento y procesamiento ENESEM 2020 (incluye DL)</a:t>
            </a:r>
          </a:p>
        </p:txBody>
      </p:sp>
      <p:sp>
        <p:nvSpPr>
          <p:cNvPr id="33" name="CuadroTexto 43">
            <a:extLst>
              <a:ext uri="{FF2B5EF4-FFF2-40B4-BE49-F238E27FC236}">
                <a16:creationId xmlns:a16="http://schemas.microsoft.com/office/drawing/2014/main" id="{2E43C906-C9AD-46E8-92AF-CEA142917A2F}"/>
              </a:ext>
            </a:extLst>
          </p:cNvPr>
          <p:cNvSpPr txBox="1"/>
          <p:nvPr/>
        </p:nvSpPr>
        <p:spPr>
          <a:xfrm>
            <a:off x="8400345" y="2121300"/>
            <a:ext cx="9726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_tradnl"/>
            </a:defPPr>
            <a:lvl1pPr algn="ctr">
              <a:defRPr sz="110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es-EC" b="1" dirty="0"/>
              <a:t>Junio - Diciembre</a:t>
            </a:r>
            <a:endParaRPr lang="en-US" b="1" dirty="0"/>
          </a:p>
        </p:txBody>
      </p:sp>
      <p:sp>
        <p:nvSpPr>
          <p:cNvPr id="34" name="Elipse 33">
            <a:extLst>
              <a:ext uri="{FF2B5EF4-FFF2-40B4-BE49-F238E27FC236}">
                <a16:creationId xmlns:a16="http://schemas.microsoft.com/office/drawing/2014/main" id="{B7EF48C5-732F-42C3-9934-E1A2E13FAF8A}"/>
              </a:ext>
            </a:extLst>
          </p:cNvPr>
          <p:cNvSpPr/>
          <p:nvPr/>
        </p:nvSpPr>
        <p:spPr>
          <a:xfrm>
            <a:off x="8796989" y="3664006"/>
            <a:ext cx="216000" cy="2160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2400" dirty="0">
              <a:solidFill>
                <a:prstClr val="white"/>
              </a:solidFill>
            </a:endParaRPr>
          </a:p>
        </p:txBody>
      </p:sp>
      <p:sp>
        <p:nvSpPr>
          <p:cNvPr id="38" name="Elipse 34">
            <a:extLst>
              <a:ext uri="{FF2B5EF4-FFF2-40B4-BE49-F238E27FC236}">
                <a16:creationId xmlns:a16="http://schemas.microsoft.com/office/drawing/2014/main" id="{21CADDD1-85A1-4C85-A634-E3B88F599666}"/>
              </a:ext>
            </a:extLst>
          </p:cNvPr>
          <p:cNvSpPr/>
          <p:nvPr/>
        </p:nvSpPr>
        <p:spPr>
          <a:xfrm>
            <a:off x="11292201" y="3642194"/>
            <a:ext cx="216000" cy="2160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2400" dirty="0">
              <a:solidFill>
                <a:prstClr val="white"/>
              </a:solidFill>
            </a:endParaRPr>
          </a:p>
        </p:txBody>
      </p:sp>
      <p:sp>
        <p:nvSpPr>
          <p:cNvPr id="39" name="73 Rectángulo">
            <a:extLst>
              <a:ext uri="{FF2B5EF4-FFF2-40B4-BE49-F238E27FC236}">
                <a16:creationId xmlns:a16="http://schemas.microsoft.com/office/drawing/2014/main" id="{FC4A73C8-06AB-4A26-9B59-E8FEFD642B1A}"/>
              </a:ext>
            </a:extLst>
          </p:cNvPr>
          <p:cNvSpPr/>
          <p:nvPr/>
        </p:nvSpPr>
        <p:spPr>
          <a:xfrm>
            <a:off x="9452231" y="2457870"/>
            <a:ext cx="1282617" cy="493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tIns="0" bIns="0" anchor="ctr"/>
          <a:lstStyle/>
          <a:p>
            <a:pPr algn="ctr"/>
            <a:r>
              <a:rPr lang="es-ES" sz="1000" dirty="0">
                <a:solidFill>
                  <a:schemeClr val="bg2">
                    <a:lumMod val="25000"/>
                  </a:schemeClr>
                </a:solidFill>
              </a:rPr>
              <a:t>Procesamiento y análisis de datos ENESEM 2020</a:t>
            </a:r>
          </a:p>
        </p:txBody>
      </p:sp>
      <p:sp>
        <p:nvSpPr>
          <p:cNvPr id="40" name="CuadroTexto 43">
            <a:extLst>
              <a:ext uri="{FF2B5EF4-FFF2-40B4-BE49-F238E27FC236}">
                <a16:creationId xmlns:a16="http://schemas.microsoft.com/office/drawing/2014/main" id="{C4567839-0A3E-4654-90D5-20A3DB6B96B5}"/>
              </a:ext>
            </a:extLst>
          </p:cNvPr>
          <p:cNvSpPr txBox="1"/>
          <p:nvPr/>
        </p:nvSpPr>
        <p:spPr>
          <a:xfrm>
            <a:off x="9520537" y="2096846"/>
            <a:ext cx="9951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_tradnl"/>
            </a:defPPr>
            <a:lvl1pPr algn="ctr">
              <a:defRPr sz="110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es-EC" b="1" dirty="0"/>
              <a:t>Enero – Marzo 2022</a:t>
            </a:r>
            <a:endParaRPr lang="en-US" b="1" dirty="0"/>
          </a:p>
        </p:txBody>
      </p:sp>
      <p:sp>
        <p:nvSpPr>
          <p:cNvPr id="41" name="Elipse 34">
            <a:extLst>
              <a:ext uri="{FF2B5EF4-FFF2-40B4-BE49-F238E27FC236}">
                <a16:creationId xmlns:a16="http://schemas.microsoft.com/office/drawing/2014/main" id="{A6EB2D90-DA2C-45CC-B07B-5B7D9E2E25CC}"/>
              </a:ext>
            </a:extLst>
          </p:cNvPr>
          <p:cNvSpPr/>
          <p:nvPr/>
        </p:nvSpPr>
        <p:spPr>
          <a:xfrm>
            <a:off x="9941547" y="3664006"/>
            <a:ext cx="216000" cy="2160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2400" dirty="0">
              <a:solidFill>
                <a:prstClr val="white"/>
              </a:solidFill>
            </a:endParaRPr>
          </a:p>
        </p:txBody>
      </p:sp>
      <p:cxnSp>
        <p:nvCxnSpPr>
          <p:cNvPr id="42" name="248 Conector recto de flecha">
            <a:extLst>
              <a:ext uri="{FF2B5EF4-FFF2-40B4-BE49-F238E27FC236}">
                <a16:creationId xmlns:a16="http://schemas.microsoft.com/office/drawing/2014/main" id="{6B1CA888-F883-4B64-B11D-37D35C3ABB7E}"/>
              </a:ext>
            </a:extLst>
          </p:cNvPr>
          <p:cNvCxnSpPr>
            <a:cxnSpLocks/>
          </p:cNvCxnSpPr>
          <p:nvPr/>
        </p:nvCxnSpPr>
        <p:spPr>
          <a:xfrm>
            <a:off x="8051800" y="2026288"/>
            <a:ext cx="3540634" cy="0"/>
          </a:xfrm>
          <a:prstGeom prst="straightConnector1">
            <a:avLst/>
          </a:prstGeom>
          <a:ln w="1905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249 CuadroTexto">
            <a:extLst>
              <a:ext uri="{FF2B5EF4-FFF2-40B4-BE49-F238E27FC236}">
                <a16:creationId xmlns:a16="http://schemas.microsoft.com/office/drawing/2014/main" id="{DF5EA450-4FA3-48D4-94ED-1FF40EEA0504}"/>
              </a:ext>
            </a:extLst>
          </p:cNvPr>
          <p:cNvSpPr txBox="1"/>
          <p:nvPr/>
        </p:nvSpPr>
        <p:spPr>
          <a:xfrm>
            <a:off x="8609302" y="1606045"/>
            <a:ext cx="2293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1600" b="1" dirty="0">
                <a:solidFill>
                  <a:schemeClr val="accent6"/>
                </a:solidFill>
              </a:rPr>
              <a:t>Meses posteriores</a:t>
            </a:r>
            <a:endParaRPr lang="es-ES" sz="1600" b="1" dirty="0">
              <a:solidFill>
                <a:schemeClr val="accent6"/>
              </a:solidFill>
            </a:endParaRPr>
          </a:p>
        </p:txBody>
      </p:sp>
      <p:sp>
        <p:nvSpPr>
          <p:cNvPr id="44" name="79 Rectángulo">
            <a:extLst>
              <a:ext uri="{FF2B5EF4-FFF2-40B4-BE49-F238E27FC236}">
                <a16:creationId xmlns:a16="http://schemas.microsoft.com/office/drawing/2014/main" id="{051FA0C4-D154-488C-9618-1F63F35567A4}"/>
              </a:ext>
            </a:extLst>
          </p:cNvPr>
          <p:cNvSpPr/>
          <p:nvPr/>
        </p:nvSpPr>
        <p:spPr>
          <a:xfrm>
            <a:off x="1083935" y="2527230"/>
            <a:ext cx="1296082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tIns="0" bIns="0" anchor="ctr"/>
          <a:lstStyle/>
          <a:p>
            <a:pPr algn="ctr"/>
            <a:r>
              <a:rPr lang="es-EC" sz="1000" dirty="0">
                <a:solidFill>
                  <a:schemeClr val="bg2">
                    <a:lumMod val="25000"/>
                  </a:schemeClr>
                </a:solidFill>
              </a:rPr>
              <a:t>Reunión de revisión de la prueba piloto GESE -DECON</a:t>
            </a:r>
          </a:p>
        </p:txBody>
      </p:sp>
      <p:sp>
        <p:nvSpPr>
          <p:cNvPr id="45" name="82 Rectángulo">
            <a:extLst>
              <a:ext uri="{FF2B5EF4-FFF2-40B4-BE49-F238E27FC236}">
                <a16:creationId xmlns:a16="http://schemas.microsoft.com/office/drawing/2014/main" id="{630375ED-34B2-4FFA-BE29-42279250DCD3}"/>
              </a:ext>
            </a:extLst>
          </p:cNvPr>
          <p:cNvSpPr/>
          <p:nvPr/>
        </p:nvSpPr>
        <p:spPr>
          <a:xfrm>
            <a:off x="878099" y="5083239"/>
            <a:ext cx="1957018" cy="4995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tIns="0" bIns="0" anchor="ctr"/>
          <a:lstStyle/>
          <a:p>
            <a:pPr marL="95250" indent="-95250" algn="just">
              <a:buFont typeface="Arial" pitchFamily="34" charset="0"/>
              <a:buChar char="•"/>
            </a:pPr>
            <a:r>
              <a:rPr lang="es-ES" sz="800" dirty="0">
                <a:solidFill>
                  <a:schemeClr val="bg2">
                    <a:lumMod val="25000"/>
                  </a:schemeClr>
                </a:solidFill>
              </a:rPr>
              <a:t>Revisión de resultados (tiempos, observaciones, otros): </a:t>
            </a:r>
            <a:r>
              <a:rPr lang="es-ES" sz="800" b="1" dirty="0">
                <a:solidFill>
                  <a:schemeClr val="bg2">
                    <a:lumMod val="25000"/>
                  </a:schemeClr>
                </a:solidFill>
              </a:rPr>
              <a:t>01-abr</a:t>
            </a:r>
          </a:p>
        </p:txBody>
      </p:sp>
      <p:cxnSp>
        <p:nvCxnSpPr>
          <p:cNvPr id="46" name="Conector recto 27">
            <a:extLst>
              <a:ext uri="{FF2B5EF4-FFF2-40B4-BE49-F238E27FC236}">
                <a16:creationId xmlns:a16="http://schemas.microsoft.com/office/drawing/2014/main" id="{47DBE33E-D7A7-4B14-ACB5-FF2B7A7E3673}"/>
              </a:ext>
            </a:extLst>
          </p:cNvPr>
          <p:cNvCxnSpPr/>
          <p:nvPr/>
        </p:nvCxnSpPr>
        <p:spPr>
          <a:xfrm>
            <a:off x="1750880" y="3233427"/>
            <a:ext cx="0" cy="428400"/>
          </a:xfrm>
          <a:prstGeom prst="line">
            <a:avLst/>
          </a:prstGeom>
          <a:ln w="12700">
            <a:solidFill>
              <a:schemeClr val="bg2">
                <a:lumMod val="10000"/>
              </a:schemeClr>
            </a:solidFill>
            <a:prstDash val="dash"/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ector recto 27">
            <a:extLst>
              <a:ext uri="{FF2B5EF4-FFF2-40B4-BE49-F238E27FC236}">
                <a16:creationId xmlns:a16="http://schemas.microsoft.com/office/drawing/2014/main" id="{1206726E-ACA3-43AC-A686-B4B52BE73D19}"/>
              </a:ext>
            </a:extLst>
          </p:cNvPr>
          <p:cNvCxnSpPr/>
          <p:nvPr/>
        </p:nvCxnSpPr>
        <p:spPr>
          <a:xfrm>
            <a:off x="2865936" y="3235606"/>
            <a:ext cx="0" cy="428400"/>
          </a:xfrm>
          <a:prstGeom prst="line">
            <a:avLst/>
          </a:prstGeom>
          <a:ln w="12700">
            <a:solidFill>
              <a:schemeClr val="bg2">
                <a:lumMod val="10000"/>
              </a:schemeClr>
            </a:solidFill>
            <a:prstDash val="dash"/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91 Conector recto de flecha">
            <a:extLst>
              <a:ext uri="{FF2B5EF4-FFF2-40B4-BE49-F238E27FC236}">
                <a16:creationId xmlns:a16="http://schemas.microsoft.com/office/drawing/2014/main" id="{97428BEE-F914-4C27-96A7-A06B64F66D51}"/>
              </a:ext>
            </a:extLst>
          </p:cNvPr>
          <p:cNvCxnSpPr>
            <a:cxnSpLocks/>
          </p:cNvCxnSpPr>
          <p:nvPr/>
        </p:nvCxnSpPr>
        <p:spPr>
          <a:xfrm>
            <a:off x="2850275" y="3929062"/>
            <a:ext cx="15661" cy="512025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ector recto 27">
            <a:extLst>
              <a:ext uri="{FF2B5EF4-FFF2-40B4-BE49-F238E27FC236}">
                <a16:creationId xmlns:a16="http://schemas.microsoft.com/office/drawing/2014/main" id="{968DFB65-C87B-4A49-B163-09D302E44530}"/>
              </a:ext>
            </a:extLst>
          </p:cNvPr>
          <p:cNvCxnSpPr/>
          <p:nvPr/>
        </p:nvCxnSpPr>
        <p:spPr>
          <a:xfrm>
            <a:off x="3830164" y="3249794"/>
            <a:ext cx="0" cy="428400"/>
          </a:xfrm>
          <a:prstGeom prst="line">
            <a:avLst/>
          </a:prstGeom>
          <a:ln w="12700">
            <a:solidFill>
              <a:schemeClr val="bg2">
                <a:lumMod val="10000"/>
              </a:schemeClr>
            </a:solidFill>
            <a:prstDash val="dash"/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99 Rectángulo">
            <a:extLst>
              <a:ext uri="{FF2B5EF4-FFF2-40B4-BE49-F238E27FC236}">
                <a16:creationId xmlns:a16="http://schemas.microsoft.com/office/drawing/2014/main" id="{B3313E68-5973-4274-B8AB-8CD4F0D5F127}"/>
              </a:ext>
            </a:extLst>
          </p:cNvPr>
          <p:cNvSpPr/>
          <p:nvPr/>
        </p:nvSpPr>
        <p:spPr>
          <a:xfrm>
            <a:off x="2005563" y="4446586"/>
            <a:ext cx="2336974" cy="4095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tIns="0" bIns="0" anchor="ctr"/>
          <a:lstStyle/>
          <a:p>
            <a:pPr marL="95250" indent="-95250">
              <a:buFont typeface="Arial" pitchFamily="34" charset="0"/>
              <a:buChar char="•"/>
            </a:pPr>
            <a:r>
              <a:rPr lang="es-ES" sz="800" dirty="0">
                <a:solidFill>
                  <a:schemeClr val="bg2">
                    <a:lumMod val="25000"/>
                  </a:schemeClr>
                </a:solidFill>
              </a:rPr>
              <a:t>Definición de preguntas a</a:t>
            </a:r>
          </a:p>
          <a:p>
            <a:r>
              <a:rPr lang="es-ES" sz="800" dirty="0">
                <a:solidFill>
                  <a:schemeClr val="bg2">
                    <a:lumMod val="25000"/>
                  </a:schemeClr>
                </a:solidFill>
              </a:rPr>
              <a:t>    incorporar:  </a:t>
            </a:r>
            <a:r>
              <a:rPr lang="es-ES" sz="800" b="1" dirty="0">
                <a:solidFill>
                  <a:schemeClr val="bg2">
                    <a:lumMod val="25000"/>
                  </a:schemeClr>
                </a:solidFill>
              </a:rPr>
              <a:t>05-abr</a:t>
            </a:r>
          </a:p>
        </p:txBody>
      </p:sp>
      <p:sp>
        <p:nvSpPr>
          <p:cNvPr id="51" name="100 Rectángulo">
            <a:extLst>
              <a:ext uri="{FF2B5EF4-FFF2-40B4-BE49-F238E27FC236}">
                <a16:creationId xmlns:a16="http://schemas.microsoft.com/office/drawing/2014/main" id="{1808EFCF-5723-4438-A5D4-81D0026DE73E}"/>
              </a:ext>
            </a:extLst>
          </p:cNvPr>
          <p:cNvSpPr/>
          <p:nvPr/>
        </p:nvSpPr>
        <p:spPr>
          <a:xfrm>
            <a:off x="2971533" y="5127945"/>
            <a:ext cx="1911146" cy="36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tIns="0" bIns="0" anchor="ctr"/>
          <a:lstStyle/>
          <a:p>
            <a:pPr marL="95250" indent="-95250">
              <a:buFont typeface="Arial" pitchFamily="34" charset="0"/>
              <a:buChar char="•"/>
            </a:pPr>
            <a:r>
              <a:rPr lang="es-ES" sz="800" dirty="0">
                <a:solidFill>
                  <a:schemeClr val="bg2">
                    <a:lumMod val="25000"/>
                  </a:schemeClr>
                </a:solidFill>
              </a:rPr>
              <a:t>Socialización de pilotaje: </a:t>
            </a:r>
            <a:r>
              <a:rPr lang="es-ES" sz="800" b="1" dirty="0">
                <a:solidFill>
                  <a:schemeClr val="bg2">
                    <a:lumMod val="25000"/>
                  </a:schemeClr>
                </a:solidFill>
              </a:rPr>
              <a:t>06-abr</a:t>
            </a:r>
          </a:p>
        </p:txBody>
      </p:sp>
      <p:cxnSp>
        <p:nvCxnSpPr>
          <p:cNvPr id="52" name="101 Conector recto de flecha">
            <a:extLst>
              <a:ext uri="{FF2B5EF4-FFF2-40B4-BE49-F238E27FC236}">
                <a16:creationId xmlns:a16="http://schemas.microsoft.com/office/drawing/2014/main" id="{CD4AFA21-C27F-442E-B338-0E794004680C}"/>
              </a:ext>
            </a:extLst>
          </p:cNvPr>
          <p:cNvCxnSpPr>
            <a:cxnSpLocks/>
            <a:stCxn id="22" idx="4"/>
          </p:cNvCxnSpPr>
          <p:nvPr/>
        </p:nvCxnSpPr>
        <p:spPr>
          <a:xfrm>
            <a:off x="3839289" y="3858194"/>
            <a:ext cx="17770" cy="1255483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105 Conector recto de flecha">
            <a:extLst>
              <a:ext uri="{FF2B5EF4-FFF2-40B4-BE49-F238E27FC236}">
                <a16:creationId xmlns:a16="http://schemas.microsoft.com/office/drawing/2014/main" id="{A77A9DF6-E38B-499A-A633-E213BCF78352}"/>
              </a:ext>
            </a:extLst>
          </p:cNvPr>
          <p:cNvCxnSpPr>
            <a:cxnSpLocks/>
          </p:cNvCxnSpPr>
          <p:nvPr/>
        </p:nvCxnSpPr>
        <p:spPr>
          <a:xfrm>
            <a:off x="1747451" y="3906452"/>
            <a:ext cx="3429" cy="1207225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106 Rectángulo">
            <a:extLst>
              <a:ext uri="{FF2B5EF4-FFF2-40B4-BE49-F238E27FC236}">
                <a16:creationId xmlns:a16="http://schemas.microsoft.com/office/drawing/2014/main" id="{7D9011F2-92FA-4835-BB15-13E256737669}"/>
              </a:ext>
            </a:extLst>
          </p:cNvPr>
          <p:cNvSpPr/>
          <p:nvPr/>
        </p:nvSpPr>
        <p:spPr>
          <a:xfrm>
            <a:off x="4201902" y="4359015"/>
            <a:ext cx="1468124" cy="5780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tIns="0" bIns="0" anchor="ctr"/>
          <a:lstStyle/>
          <a:p>
            <a:pPr marL="95250" indent="-95250" algn="just">
              <a:buFont typeface="Arial" pitchFamily="34" charset="0"/>
              <a:buChar char="•"/>
            </a:pPr>
            <a:r>
              <a:rPr lang="es-ES" sz="800" dirty="0">
                <a:solidFill>
                  <a:schemeClr val="bg2">
                    <a:lumMod val="25000"/>
                  </a:schemeClr>
                </a:solidFill>
              </a:rPr>
              <a:t>Actualización de insumos para desarrollo aplicativo web: </a:t>
            </a:r>
            <a:r>
              <a:rPr lang="es-ES" sz="800" b="1" dirty="0">
                <a:solidFill>
                  <a:schemeClr val="bg2">
                    <a:lumMod val="25000"/>
                  </a:schemeClr>
                </a:solidFill>
              </a:rPr>
              <a:t>07 – 13 abr </a:t>
            </a:r>
          </a:p>
        </p:txBody>
      </p:sp>
      <p:cxnSp>
        <p:nvCxnSpPr>
          <p:cNvPr id="56" name="Conector recto 27">
            <a:extLst>
              <a:ext uri="{FF2B5EF4-FFF2-40B4-BE49-F238E27FC236}">
                <a16:creationId xmlns:a16="http://schemas.microsoft.com/office/drawing/2014/main" id="{E40F4F1E-7969-4A02-AE4B-206D1A0F21CF}"/>
              </a:ext>
            </a:extLst>
          </p:cNvPr>
          <p:cNvCxnSpPr/>
          <p:nvPr/>
        </p:nvCxnSpPr>
        <p:spPr>
          <a:xfrm>
            <a:off x="5072052" y="3255976"/>
            <a:ext cx="0" cy="428400"/>
          </a:xfrm>
          <a:prstGeom prst="line">
            <a:avLst/>
          </a:prstGeom>
          <a:ln w="12700">
            <a:solidFill>
              <a:schemeClr val="bg2">
                <a:lumMod val="10000"/>
              </a:schemeClr>
            </a:solidFill>
            <a:prstDash val="dash"/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111 Rectángulo">
            <a:extLst>
              <a:ext uri="{FF2B5EF4-FFF2-40B4-BE49-F238E27FC236}">
                <a16:creationId xmlns:a16="http://schemas.microsoft.com/office/drawing/2014/main" id="{00502C46-270A-49AE-A829-8D2A09754394}"/>
              </a:ext>
            </a:extLst>
          </p:cNvPr>
          <p:cNvSpPr/>
          <p:nvPr/>
        </p:nvSpPr>
        <p:spPr>
          <a:xfrm>
            <a:off x="4498710" y="2625247"/>
            <a:ext cx="1085526" cy="4353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tIns="0" bIns="0" anchor="ctr"/>
          <a:lstStyle/>
          <a:p>
            <a:pPr algn="ctr"/>
            <a:r>
              <a:rPr lang="es-EC" sz="1000" dirty="0">
                <a:solidFill>
                  <a:schemeClr val="bg2">
                    <a:lumMod val="25000"/>
                  </a:schemeClr>
                </a:solidFill>
              </a:rPr>
              <a:t>Actualización del formulario y malla de validación</a:t>
            </a:r>
          </a:p>
        </p:txBody>
      </p:sp>
      <p:sp>
        <p:nvSpPr>
          <p:cNvPr id="58" name="114 Rectángulo">
            <a:extLst>
              <a:ext uri="{FF2B5EF4-FFF2-40B4-BE49-F238E27FC236}">
                <a16:creationId xmlns:a16="http://schemas.microsoft.com/office/drawing/2014/main" id="{EC74880B-1813-4049-AFFD-13FEBCD14D44}"/>
              </a:ext>
            </a:extLst>
          </p:cNvPr>
          <p:cNvSpPr/>
          <p:nvPr/>
        </p:nvSpPr>
        <p:spPr>
          <a:xfrm>
            <a:off x="6369539" y="4428990"/>
            <a:ext cx="2059429" cy="57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tIns="0" bIns="0" anchor="ctr"/>
          <a:lstStyle/>
          <a:p>
            <a:pPr marL="95250" indent="-95250">
              <a:buFont typeface="Arial" pitchFamily="34" charset="0"/>
              <a:buChar char="•"/>
            </a:pPr>
            <a:r>
              <a:rPr lang="es-ES" sz="800" dirty="0">
                <a:solidFill>
                  <a:schemeClr val="bg2">
                    <a:lumMod val="25000"/>
                  </a:schemeClr>
                </a:solidFill>
              </a:rPr>
              <a:t>Pruebas de funcionalidad  al sistema, y capacitación al equipo técnico: </a:t>
            </a:r>
            <a:r>
              <a:rPr lang="es-ES" sz="800" b="1" dirty="0">
                <a:solidFill>
                  <a:schemeClr val="bg2">
                    <a:lumMod val="25000"/>
                  </a:schemeClr>
                </a:solidFill>
              </a:rPr>
              <a:t>31 mayo</a:t>
            </a:r>
          </a:p>
        </p:txBody>
      </p:sp>
      <p:sp>
        <p:nvSpPr>
          <p:cNvPr id="59" name="123 Rectángulo">
            <a:extLst>
              <a:ext uri="{FF2B5EF4-FFF2-40B4-BE49-F238E27FC236}">
                <a16:creationId xmlns:a16="http://schemas.microsoft.com/office/drawing/2014/main" id="{82C4D620-E790-469C-8887-1982D95084B7}"/>
              </a:ext>
            </a:extLst>
          </p:cNvPr>
          <p:cNvSpPr/>
          <p:nvPr/>
        </p:nvSpPr>
        <p:spPr>
          <a:xfrm>
            <a:off x="5451875" y="5325644"/>
            <a:ext cx="1311213" cy="61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tIns="0" bIns="0" anchor="ctr"/>
          <a:lstStyle/>
          <a:p>
            <a:pPr marL="95250" indent="-95250" algn="just">
              <a:buFont typeface="Arial" pitchFamily="34" charset="0"/>
              <a:buChar char="•"/>
            </a:pPr>
            <a:r>
              <a:rPr lang="es-ES" sz="800" dirty="0">
                <a:solidFill>
                  <a:schemeClr val="bg2">
                    <a:lumMod val="25000"/>
                  </a:schemeClr>
                </a:solidFill>
              </a:rPr>
              <a:t>Incorporación de preguntas en el INFOCAPT: </a:t>
            </a:r>
            <a:r>
              <a:rPr lang="es-ES" sz="800" b="1" dirty="0">
                <a:solidFill>
                  <a:schemeClr val="bg2">
                    <a:lumMod val="25000"/>
                  </a:schemeClr>
                </a:solidFill>
              </a:rPr>
              <a:t>14-30 abr</a:t>
            </a:r>
          </a:p>
        </p:txBody>
      </p:sp>
      <p:sp>
        <p:nvSpPr>
          <p:cNvPr id="60" name="125 Rectángulo">
            <a:extLst>
              <a:ext uri="{FF2B5EF4-FFF2-40B4-BE49-F238E27FC236}">
                <a16:creationId xmlns:a16="http://schemas.microsoft.com/office/drawing/2014/main" id="{D2EF42CF-C958-4857-9745-5C427C0C92B8}"/>
              </a:ext>
            </a:extLst>
          </p:cNvPr>
          <p:cNvSpPr/>
          <p:nvPr/>
        </p:nvSpPr>
        <p:spPr>
          <a:xfrm>
            <a:off x="7908124" y="5268023"/>
            <a:ext cx="2139937" cy="57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tIns="0" bIns="0" anchor="ctr"/>
          <a:lstStyle/>
          <a:p>
            <a:pPr marL="95250" indent="-95250">
              <a:buFont typeface="Arial" pitchFamily="34" charset="0"/>
              <a:buChar char="•"/>
            </a:pPr>
            <a:r>
              <a:rPr lang="es-ES" sz="800" dirty="0">
                <a:solidFill>
                  <a:schemeClr val="bg2">
                    <a:lumMod val="25000"/>
                  </a:schemeClr>
                </a:solidFill>
              </a:rPr>
              <a:t>Recolección : </a:t>
            </a:r>
            <a:r>
              <a:rPr lang="es-ES" sz="800" b="1" dirty="0">
                <a:solidFill>
                  <a:schemeClr val="bg2">
                    <a:lumMod val="25000"/>
                  </a:schemeClr>
                </a:solidFill>
              </a:rPr>
              <a:t>01 jun – 30 sep.</a:t>
            </a:r>
          </a:p>
          <a:p>
            <a:pPr marL="95250" indent="-95250">
              <a:buFont typeface="Arial" pitchFamily="34" charset="0"/>
              <a:buChar char="•"/>
            </a:pPr>
            <a:r>
              <a:rPr lang="es-ES" sz="800" dirty="0">
                <a:solidFill>
                  <a:schemeClr val="bg2">
                    <a:lumMod val="25000"/>
                  </a:schemeClr>
                </a:solidFill>
              </a:rPr>
              <a:t>Crítica: </a:t>
            </a:r>
            <a:r>
              <a:rPr lang="es-ES" sz="800" b="1" dirty="0">
                <a:solidFill>
                  <a:schemeClr val="bg2">
                    <a:lumMod val="25000"/>
                  </a:schemeClr>
                </a:solidFill>
              </a:rPr>
              <a:t>01 jul – 30 oct</a:t>
            </a:r>
          </a:p>
          <a:p>
            <a:pPr marL="95250" indent="-95250">
              <a:buFont typeface="Arial" pitchFamily="34" charset="0"/>
              <a:buChar char="•"/>
            </a:pPr>
            <a:r>
              <a:rPr lang="es-ES" sz="800" dirty="0">
                <a:solidFill>
                  <a:schemeClr val="bg2">
                    <a:lumMod val="25000"/>
                  </a:schemeClr>
                </a:solidFill>
              </a:rPr>
              <a:t>Validación preliminar: </a:t>
            </a:r>
            <a:r>
              <a:rPr lang="es-ES" sz="800" b="1" dirty="0">
                <a:solidFill>
                  <a:schemeClr val="bg2">
                    <a:lumMod val="25000"/>
                  </a:schemeClr>
                </a:solidFill>
              </a:rPr>
              <a:t>02 </a:t>
            </a:r>
            <a:r>
              <a:rPr lang="es-ES" sz="800" b="1" dirty="0" err="1">
                <a:solidFill>
                  <a:schemeClr val="bg2">
                    <a:lumMod val="25000"/>
                  </a:schemeClr>
                </a:solidFill>
              </a:rPr>
              <a:t>ago</a:t>
            </a:r>
            <a:r>
              <a:rPr lang="es-ES" sz="800" b="1" dirty="0">
                <a:solidFill>
                  <a:schemeClr val="bg2">
                    <a:lumMod val="25000"/>
                  </a:schemeClr>
                </a:solidFill>
              </a:rPr>
              <a:t> -31 dic</a:t>
            </a:r>
          </a:p>
        </p:txBody>
      </p:sp>
      <p:sp>
        <p:nvSpPr>
          <p:cNvPr id="61" name="126 Rectángulo">
            <a:extLst>
              <a:ext uri="{FF2B5EF4-FFF2-40B4-BE49-F238E27FC236}">
                <a16:creationId xmlns:a16="http://schemas.microsoft.com/office/drawing/2014/main" id="{46704A69-28C6-47AE-94F8-78C0D3140EED}"/>
              </a:ext>
            </a:extLst>
          </p:cNvPr>
          <p:cNvSpPr/>
          <p:nvPr/>
        </p:nvSpPr>
        <p:spPr>
          <a:xfrm>
            <a:off x="9217502" y="4501217"/>
            <a:ext cx="2015656" cy="3716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tIns="0" bIns="0" anchor="ctr"/>
          <a:lstStyle/>
          <a:p>
            <a:pPr marL="95250" indent="-95250">
              <a:buFont typeface="Arial" pitchFamily="34" charset="0"/>
              <a:buChar char="•"/>
            </a:pPr>
            <a:r>
              <a:rPr lang="es-ES" sz="800" dirty="0">
                <a:solidFill>
                  <a:schemeClr val="bg2">
                    <a:lumMod val="25000"/>
                  </a:schemeClr>
                </a:solidFill>
              </a:rPr>
              <a:t>Generación de base de datos: </a:t>
            </a:r>
            <a:r>
              <a:rPr lang="es-ES" sz="800" b="1" dirty="0">
                <a:solidFill>
                  <a:schemeClr val="bg2">
                    <a:lumMod val="25000"/>
                  </a:schemeClr>
                </a:solidFill>
              </a:rPr>
              <a:t>mar 2022</a:t>
            </a:r>
          </a:p>
          <a:p>
            <a:pPr marL="95250" indent="-95250">
              <a:buFont typeface="Arial" pitchFamily="34" charset="0"/>
              <a:buChar char="•"/>
            </a:pPr>
            <a:r>
              <a:rPr lang="es-ES" sz="800" dirty="0">
                <a:solidFill>
                  <a:schemeClr val="bg2">
                    <a:lumMod val="25000"/>
                  </a:schemeClr>
                </a:solidFill>
              </a:rPr>
              <a:t>Generación de tabulados y resultados: </a:t>
            </a:r>
            <a:r>
              <a:rPr lang="es-ES" sz="800" b="1" dirty="0">
                <a:solidFill>
                  <a:schemeClr val="bg2">
                    <a:lumMod val="25000"/>
                  </a:schemeClr>
                </a:solidFill>
              </a:rPr>
              <a:t>abril 2022</a:t>
            </a:r>
          </a:p>
        </p:txBody>
      </p:sp>
      <p:cxnSp>
        <p:nvCxnSpPr>
          <p:cNvPr id="62" name="Conector recto 27">
            <a:extLst>
              <a:ext uri="{FF2B5EF4-FFF2-40B4-BE49-F238E27FC236}">
                <a16:creationId xmlns:a16="http://schemas.microsoft.com/office/drawing/2014/main" id="{AE4E97C7-5107-4E16-BD37-638A7C63E41C}"/>
              </a:ext>
            </a:extLst>
          </p:cNvPr>
          <p:cNvCxnSpPr/>
          <p:nvPr/>
        </p:nvCxnSpPr>
        <p:spPr>
          <a:xfrm>
            <a:off x="6139635" y="3237878"/>
            <a:ext cx="0" cy="428400"/>
          </a:xfrm>
          <a:prstGeom prst="line">
            <a:avLst/>
          </a:prstGeom>
          <a:ln w="12700">
            <a:solidFill>
              <a:schemeClr val="bg2">
                <a:lumMod val="10000"/>
              </a:schemeClr>
            </a:solidFill>
            <a:prstDash val="dash"/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ector recto 27">
            <a:extLst>
              <a:ext uri="{FF2B5EF4-FFF2-40B4-BE49-F238E27FC236}">
                <a16:creationId xmlns:a16="http://schemas.microsoft.com/office/drawing/2014/main" id="{97236EE1-5E11-40AF-8D43-215AE4D7AFA1}"/>
              </a:ext>
            </a:extLst>
          </p:cNvPr>
          <p:cNvCxnSpPr/>
          <p:nvPr/>
        </p:nvCxnSpPr>
        <p:spPr>
          <a:xfrm>
            <a:off x="7405560" y="3240150"/>
            <a:ext cx="0" cy="428400"/>
          </a:xfrm>
          <a:prstGeom prst="line">
            <a:avLst/>
          </a:prstGeom>
          <a:ln w="12700">
            <a:solidFill>
              <a:schemeClr val="bg2">
                <a:lumMod val="10000"/>
              </a:schemeClr>
            </a:solidFill>
            <a:prstDash val="dash"/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ector recto 27">
            <a:extLst>
              <a:ext uri="{FF2B5EF4-FFF2-40B4-BE49-F238E27FC236}">
                <a16:creationId xmlns:a16="http://schemas.microsoft.com/office/drawing/2014/main" id="{EBF55C5A-9588-4E5B-9821-A4C68734DC47}"/>
              </a:ext>
            </a:extLst>
          </p:cNvPr>
          <p:cNvCxnSpPr/>
          <p:nvPr/>
        </p:nvCxnSpPr>
        <p:spPr>
          <a:xfrm>
            <a:off x="8916064" y="3215126"/>
            <a:ext cx="0" cy="428400"/>
          </a:xfrm>
          <a:prstGeom prst="line">
            <a:avLst/>
          </a:prstGeom>
          <a:ln w="12700">
            <a:solidFill>
              <a:schemeClr val="bg2">
                <a:lumMod val="10000"/>
              </a:schemeClr>
            </a:solidFill>
            <a:prstDash val="dash"/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ector recto 27">
            <a:extLst>
              <a:ext uri="{FF2B5EF4-FFF2-40B4-BE49-F238E27FC236}">
                <a16:creationId xmlns:a16="http://schemas.microsoft.com/office/drawing/2014/main" id="{A75E5C17-EB01-43A3-8AB4-80C2357EC595}"/>
              </a:ext>
            </a:extLst>
          </p:cNvPr>
          <p:cNvCxnSpPr/>
          <p:nvPr/>
        </p:nvCxnSpPr>
        <p:spPr>
          <a:xfrm>
            <a:off x="10050719" y="3244694"/>
            <a:ext cx="0" cy="428400"/>
          </a:xfrm>
          <a:prstGeom prst="line">
            <a:avLst/>
          </a:prstGeom>
          <a:ln w="12700">
            <a:solidFill>
              <a:schemeClr val="bg2">
                <a:lumMod val="10000"/>
              </a:schemeClr>
            </a:solidFill>
            <a:prstDash val="dash"/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101 Conector recto de flecha">
            <a:extLst>
              <a:ext uri="{FF2B5EF4-FFF2-40B4-BE49-F238E27FC236}">
                <a16:creationId xmlns:a16="http://schemas.microsoft.com/office/drawing/2014/main" id="{D9DAC22C-05B4-47B0-89BC-1C6283386D7F}"/>
              </a:ext>
            </a:extLst>
          </p:cNvPr>
          <p:cNvCxnSpPr/>
          <p:nvPr/>
        </p:nvCxnSpPr>
        <p:spPr>
          <a:xfrm>
            <a:off x="5083099" y="3877827"/>
            <a:ext cx="0" cy="481188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91 Conector recto de flecha">
            <a:extLst>
              <a:ext uri="{FF2B5EF4-FFF2-40B4-BE49-F238E27FC236}">
                <a16:creationId xmlns:a16="http://schemas.microsoft.com/office/drawing/2014/main" id="{17A7E334-5555-46D9-9DF1-110FBA3EA4B3}"/>
              </a:ext>
            </a:extLst>
          </p:cNvPr>
          <p:cNvCxnSpPr/>
          <p:nvPr/>
        </p:nvCxnSpPr>
        <p:spPr>
          <a:xfrm>
            <a:off x="6137200" y="3890427"/>
            <a:ext cx="0" cy="1496054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101 Conector recto de flecha">
            <a:extLst>
              <a:ext uri="{FF2B5EF4-FFF2-40B4-BE49-F238E27FC236}">
                <a16:creationId xmlns:a16="http://schemas.microsoft.com/office/drawing/2014/main" id="{C232DF33-EBCB-433E-B278-F49ACFDDC902}"/>
              </a:ext>
            </a:extLst>
          </p:cNvPr>
          <p:cNvCxnSpPr/>
          <p:nvPr/>
        </p:nvCxnSpPr>
        <p:spPr>
          <a:xfrm>
            <a:off x="7386951" y="3906452"/>
            <a:ext cx="0" cy="481188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91 Conector recto de flecha">
            <a:extLst>
              <a:ext uri="{FF2B5EF4-FFF2-40B4-BE49-F238E27FC236}">
                <a16:creationId xmlns:a16="http://schemas.microsoft.com/office/drawing/2014/main" id="{AF13018F-C373-4359-B388-C47E66EA3777}"/>
              </a:ext>
            </a:extLst>
          </p:cNvPr>
          <p:cNvCxnSpPr/>
          <p:nvPr/>
        </p:nvCxnSpPr>
        <p:spPr>
          <a:xfrm>
            <a:off x="8895668" y="3880006"/>
            <a:ext cx="0" cy="1233671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101 Conector recto de flecha">
            <a:extLst>
              <a:ext uri="{FF2B5EF4-FFF2-40B4-BE49-F238E27FC236}">
                <a16:creationId xmlns:a16="http://schemas.microsoft.com/office/drawing/2014/main" id="{32F90142-A208-4197-B85C-624AE2573E55}"/>
              </a:ext>
            </a:extLst>
          </p:cNvPr>
          <p:cNvCxnSpPr/>
          <p:nvPr/>
        </p:nvCxnSpPr>
        <p:spPr>
          <a:xfrm>
            <a:off x="10048061" y="3940661"/>
            <a:ext cx="0" cy="481188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Elipse 34">
            <a:extLst>
              <a:ext uri="{FF2B5EF4-FFF2-40B4-BE49-F238E27FC236}">
                <a16:creationId xmlns:a16="http://schemas.microsoft.com/office/drawing/2014/main" id="{C95B7D60-2157-4029-AF7D-711F1861E8E3}"/>
              </a:ext>
            </a:extLst>
          </p:cNvPr>
          <p:cNvSpPr/>
          <p:nvPr/>
        </p:nvSpPr>
        <p:spPr>
          <a:xfrm>
            <a:off x="6030857" y="3661682"/>
            <a:ext cx="216000" cy="216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2400" dirty="0">
              <a:solidFill>
                <a:prstClr val="white"/>
              </a:solidFill>
            </a:endParaRPr>
          </a:p>
        </p:txBody>
      </p:sp>
      <p:cxnSp>
        <p:nvCxnSpPr>
          <p:cNvPr id="97" name="2 Conector recto de flecha">
            <a:extLst>
              <a:ext uri="{FF2B5EF4-FFF2-40B4-BE49-F238E27FC236}">
                <a16:creationId xmlns:a16="http://schemas.microsoft.com/office/drawing/2014/main" id="{9E444D06-986D-406E-BE13-04E3A39A1047}"/>
              </a:ext>
            </a:extLst>
          </p:cNvPr>
          <p:cNvCxnSpPr>
            <a:cxnSpLocks/>
          </p:cNvCxnSpPr>
          <p:nvPr/>
        </p:nvCxnSpPr>
        <p:spPr>
          <a:xfrm flipV="1">
            <a:off x="6303627" y="2017116"/>
            <a:ext cx="1565173" cy="2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0" name="5 CuadroTexto">
            <a:extLst>
              <a:ext uri="{FF2B5EF4-FFF2-40B4-BE49-F238E27FC236}">
                <a16:creationId xmlns:a16="http://schemas.microsoft.com/office/drawing/2014/main" id="{CD377F6C-35B0-473D-A634-1038B092A169}"/>
              </a:ext>
            </a:extLst>
          </p:cNvPr>
          <p:cNvSpPr txBox="1"/>
          <p:nvPr/>
        </p:nvSpPr>
        <p:spPr>
          <a:xfrm>
            <a:off x="5939256" y="1514992"/>
            <a:ext cx="2293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1600" b="1" dirty="0">
                <a:solidFill>
                  <a:schemeClr val="accent1"/>
                </a:solidFill>
              </a:rPr>
              <a:t>Mayo</a:t>
            </a:r>
            <a:endParaRPr lang="es-ES" sz="16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9319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50172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512A65B5-9F24-1540-8984-97A93CB6513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C6B7209-2E25-5C41-8EE3-0C3F2AC7A0BB}"/>
              </a:ext>
            </a:extLst>
          </p:cNvPr>
          <p:cNvSpPr txBox="1"/>
          <p:nvPr/>
        </p:nvSpPr>
        <p:spPr>
          <a:xfrm>
            <a:off x="4730305" y="1122423"/>
            <a:ext cx="8073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4000" b="1" dirty="0">
                <a:ln w="19050">
                  <a:solidFill>
                    <a:srgbClr val="80B9FF"/>
                  </a:solidFill>
                </a:ln>
                <a:noFill/>
              </a:rPr>
              <a:t>01</a:t>
            </a:r>
          </a:p>
        </p:txBody>
      </p:sp>
      <p:sp>
        <p:nvSpPr>
          <p:cNvPr id="4" name="Triángulo 3">
            <a:extLst>
              <a:ext uri="{FF2B5EF4-FFF2-40B4-BE49-F238E27FC236}">
                <a16:creationId xmlns:a16="http://schemas.microsoft.com/office/drawing/2014/main" id="{0E3F9678-C02A-5F41-BCBA-66A0C53D8289}"/>
              </a:ext>
            </a:extLst>
          </p:cNvPr>
          <p:cNvSpPr/>
          <p:nvPr/>
        </p:nvSpPr>
        <p:spPr>
          <a:xfrm rot="5400000">
            <a:off x="5687760" y="1395158"/>
            <a:ext cx="188403" cy="162416"/>
          </a:xfrm>
          <a:prstGeom prst="triangle">
            <a:avLst/>
          </a:prstGeom>
          <a:solidFill>
            <a:srgbClr val="80B9FF">
              <a:alpha val="49804"/>
            </a:srgbClr>
          </a:solidFill>
          <a:ln w="19050" cap="rnd">
            <a:solidFill>
              <a:srgbClr val="80B9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6112145-9246-0A43-B4F9-C458DB62C716}"/>
              </a:ext>
            </a:extLst>
          </p:cNvPr>
          <p:cNvSpPr txBox="1"/>
          <p:nvPr/>
        </p:nvSpPr>
        <p:spPr>
          <a:xfrm>
            <a:off x="6151333" y="1126156"/>
            <a:ext cx="50524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b="1" dirty="0">
                <a:ln w="12700">
                  <a:noFill/>
                </a:ln>
                <a:solidFill>
                  <a:srgbClr val="6E6E7C"/>
                </a:solidFill>
              </a:rPr>
              <a:t>Introducción prueba piloto ENESEM 2020</a:t>
            </a:r>
          </a:p>
          <a:p>
            <a:r>
              <a:rPr lang="es-EC" dirty="0">
                <a:ln w="12700">
                  <a:noFill/>
                </a:ln>
                <a:solidFill>
                  <a:srgbClr val="6E6E7C"/>
                </a:solidFill>
              </a:rPr>
              <a:t>Lámina 03 a la 04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6C88BDB-9B99-0E49-9C20-19FEFF62C675}"/>
              </a:ext>
            </a:extLst>
          </p:cNvPr>
          <p:cNvSpPr txBox="1"/>
          <p:nvPr/>
        </p:nvSpPr>
        <p:spPr>
          <a:xfrm>
            <a:off x="4730305" y="2259245"/>
            <a:ext cx="8073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4000" b="1" dirty="0">
                <a:ln w="19050">
                  <a:solidFill>
                    <a:srgbClr val="80B9FF"/>
                  </a:solidFill>
                </a:ln>
                <a:noFill/>
              </a:rPr>
              <a:t>02</a:t>
            </a:r>
          </a:p>
        </p:txBody>
      </p:sp>
      <p:sp>
        <p:nvSpPr>
          <p:cNvPr id="7" name="Triángulo 6">
            <a:extLst>
              <a:ext uri="{FF2B5EF4-FFF2-40B4-BE49-F238E27FC236}">
                <a16:creationId xmlns:a16="http://schemas.microsoft.com/office/drawing/2014/main" id="{85252084-91C2-B649-A3FA-CDFB8335C2B3}"/>
              </a:ext>
            </a:extLst>
          </p:cNvPr>
          <p:cNvSpPr/>
          <p:nvPr/>
        </p:nvSpPr>
        <p:spPr>
          <a:xfrm rot="5400000">
            <a:off x="5687760" y="2531980"/>
            <a:ext cx="188403" cy="162416"/>
          </a:xfrm>
          <a:prstGeom prst="triangle">
            <a:avLst/>
          </a:prstGeom>
          <a:solidFill>
            <a:srgbClr val="80B9FF">
              <a:alpha val="49804"/>
            </a:srgbClr>
          </a:solidFill>
          <a:ln w="19050" cap="rnd">
            <a:solidFill>
              <a:srgbClr val="80B9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E002DC75-196B-7E4A-AD4C-5FD1E8092490}"/>
              </a:ext>
            </a:extLst>
          </p:cNvPr>
          <p:cNvSpPr txBox="1"/>
          <p:nvPr/>
        </p:nvSpPr>
        <p:spPr>
          <a:xfrm>
            <a:off x="6151333" y="2259245"/>
            <a:ext cx="50524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b="1" dirty="0">
                <a:ln w="12700">
                  <a:noFill/>
                </a:ln>
                <a:solidFill>
                  <a:srgbClr val="6E6E7C"/>
                </a:solidFill>
              </a:rPr>
              <a:t>Desarrollo de la prueba piloto ENESEM 2020</a:t>
            </a:r>
          </a:p>
          <a:p>
            <a:r>
              <a:rPr lang="es-EC" dirty="0">
                <a:ln w="12700">
                  <a:noFill/>
                </a:ln>
                <a:solidFill>
                  <a:srgbClr val="6E6E7C"/>
                </a:solidFill>
              </a:rPr>
              <a:t>Lámina 05 a la 12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EB6E85DD-EBD1-134D-BAB5-08060662F36D}"/>
              </a:ext>
            </a:extLst>
          </p:cNvPr>
          <p:cNvSpPr txBox="1"/>
          <p:nvPr/>
        </p:nvSpPr>
        <p:spPr>
          <a:xfrm>
            <a:off x="4730305" y="3396067"/>
            <a:ext cx="8073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4000" b="1" dirty="0">
                <a:ln w="19050">
                  <a:solidFill>
                    <a:srgbClr val="80B9FF"/>
                  </a:solidFill>
                </a:ln>
                <a:noFill/>
              </a:rPr>
              <a:t>03</a:t>
            </a:r>
          </a:p>
        </p:txBody>
      </p:sp>
      <p:sp>
        <p:nvSpPr>
          <p:cNvPr id="10" name="Triángulo 9">
            <a:extLst>
              <a:ext uri="{FF2B5EF4-FFF2-40B4-BE49-F238E27FC236}">
                <a16:creationId xmlns:a16="http://schemas.microsoft.com/office/drawing/2014/main" id="{B975A4B3-281A-A94B-B0A0-9E17C7896FDD}"/>
              </a:ext>
            </a:extLst>
          </p:cNvPr>
          <p:cNvSpPr/>
          <p:nvPr/>
        </p:nvSpPr>
        <p:spPr>
          <a:xfrm rot="5400000">
            <a:off x="5687760" y="3668802"/>
            <a:ext cx="188403" cy="162416"/>
          </a:xfrm>
          <a:prstGeom prst="triangle">
            <a:avLst/>
          </a:prstGeom>
          <a:solidFill>
            <a:srgbClr val="80B9FF">
              <a:alpha val="49804"/>
            </a:srgbClr>
          </a:solidFill>
          <a:ln w="19050" cap="rnd">
            <a:solidFill>
              <a:srgbClr val="80B9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EB5FB14-D7F7-3D46-B908-F0E090AE0532}"/>
              </a:ext>
            </a:extLst>
          </p:cNvPr>
          <p:cNvSpPr txBox="1"/>
          <p:nvPr/>
        </p:nvSpPr>
        <p:spPr>
          <a:xfrm>
            <a:off x="6151333" y="3429000"/>
            <a:ext cx="50524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b="1" dirty="0">
                <a:ln w="12700">
                  <a:noFill/>
                </a:ln>
                <a:solidFill>
                  <a:srgbClr val="6E6E7C"/>
                </a:solidFill>
              </a:rPr>
              <a:t>Conclusiones</a:t>
            </a:r>
          </a:p>
          <a:p>
            <a:r>
              <a:rPr lang="es-EC" dirty="0">
                <a:ln w="12700">
                  <a:noFill/>
                </a:ln>
                <a:solidFill>
                  <a:srgbClr val="6E6E7C"/>
                </a:solidFill>
              </a:rPr>
              <a:t>Lámina 13 a la 14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BFE4E3F-FA1B-B943-BC41-F4A620CC44AF}"/>
              </a:ext>
            </a:extLst>
          </p:cNvPr>
          <p:cNvSpPr txBox="1"/>
          <p:nvPr/>
        </p:nvSpPr>
        <p:spPr>
          <a:xfrm>
            <a:off x="4730305" y="4532889"/>
            <a:ext cx="8073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4000" b="1" dirty="0">
                <a:ln w="19050">
                  <a:solidFill>
                    <a:srgbClr val="80B9FF"/>
                  </a:solidFill>
                </a:ln>
                <a:noFill/>
              </a:rPr>
              <a:t>04</a:t>
            </a:r>
          </a:p>
        </p:txBody>
      </p:sp>
      <p:sp>
        <p:nvSpPr>
          <p:cNvPr id="13" name="Triángulo 12">
            <a:extLst>
              <a:ext uri="{FF2B5EF4-FFF2-40B4-BE49-F238E27FC236}">
                <a16:creationId xmlns:a16="http://schemas.microsoft.com/office/drawing/2014/main" id="{B95A418F-80CE-F947-8D6A-3CCC2BE59978}"/>
              </a:ext>
            </a:extLst>
          </p:cNvPr>
          <p:cNvSpPr/>
          <p:nvPr/>
        </p:nvSpPr>
        <p:spPr>
          <a:xfrm rot="5400000">
            <a:off x="5687760" y="4805624"/>
            <a:ext cx="188403" cy="162416"/>
          </a:xfrm>
          <a:prstGeom prst="triangle">
            <a:avLst/>
          </a:prstGeom>
          <a:solidFill>
            <a:srgbClr val="80B9FF">
              <a:alpha val="49804"/>
            </a:srgbClr>
          </a:solidFill>
          <a:ln w="19050" cap="rnd">
            <a:solidFill>
              <a:srgbClr val="80B9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dirty="0"/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F7F90C0A-AE00-BC4B-8E63-67E343D76512}"/>
              </a:ext>
            </a:extLst>
          </p:cNvPr>
          <p:cNvSpPr txBox="1"/>
          <p:nvPr/>
        </p:nvSpPr>
        <p:spPr>
          <a:xfrm>
            <a:off x="6151333" y="4563666"/>
            <a:ext cx="50524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b="1" dirty="0">
                <a:ln w="12700">
                  <a:noFill/>
                </a:ln>
                <a:solidFill>
                  <a:srgbClr val="6E6E7C"/>
                </a:solidFill>
              </a:rPr>
              <a:t>Cronograma</a:t>
            </a:r>
          </a:p>
          <a:p>
            <a:r>
              <a:rPr lang="es-EC" dirty="0">
                <a:ln w="12700">
                  <a:noFill/>
                </a:ln>
                <a:solidFill>
                  <a:srgbClr val="6E6E7C"/>
                </a:solidFill>
              </a:rPr>
              <a:t>Lámina 15 a la 16</a:t>
            </a:r>
          </a:p>
        </p:txBody>
      </p:sp>
    </p:spTree>
    <p:extLst>
      <p:ext uri="{BB962C8B-B14F-4D97-AF65-F5344CB8AC3E}">
        <p14:creationId xmlns:p14="http://schemas.microsoft.com/office/powerpoint/2010/main" val="7833924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29A784-1453-7042-BB6B-358188B7F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C" dirty="0"/>
              <a:t>Introducción prueba piloto ENESEM 2020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B0F60C8-B6B3-E84C-A60D-5CBA8B7142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5839859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615E70B-5F54-0C42-818E-3D9D894824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1866" y="393352"/>
            <a:ext cx="7124629" cy="614244"/>
          </a:xfrm>
        </p:spPr>
        <p:txBody>
          <a:bodyPr/>
          <a:lstStyle/>
          <a:p>
            <a:r>
              <a:rPr lang="es-EC" sz="2400" dirty="0"/>
              <a:t>Ficha técnica</a:t>
            </a:r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id="{DA0DEE26-8678-446D-8F02-E8943BFAD370}"/>
              </a:ext>
            </a:extLst>
          </p:cNvPr>
          <p:cNvGrpSpPr/>
          <p:nvPr/>
        </p:nvGrpSpPr>
        <p:grpSpPr>
          <a:xfrm>
            <a:off x="1001968" y="1608068"/>
            <a:ext cx="5425273" cy="1751538"/>
            <a:chOff x="4896556" y="1671111"/>
            <a:chExt cx="4042132" cy="1483087"/>
          </a:xfrm>
        </p:grpSpPr>
        <p:sp>
          <p:nvSpPr>
            <p:cNvPr id="17" name="Rectángulo 16">
              <a:extLst>
                <a:ext uri="{FF2B5EF4-FFF2-40B4-BE49-F238E27FC236}">
                  <a16:creationId xmlns:a16="http://schemas.microsoft.com/office/drawing/2014/main" id="{CA26446D-7D3B-48AA-AF00-3D2737AFCA13}"/>
                </a:ext>
              </a:extLst>
            </p:cNvPr>
            <p:cNvSpPr/>
            <p:nvPr/>
          </p:nvSpPr>
          <p:spPr>
            <a:xfrm>
              <a:off x="4999051" y="1671111"/>
              <a:ext cx="3939637" cy="50817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s-EC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r>
                <a:rPr lang="es-EC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Determinar la factibilidad de incluir nuevas preguntas y variables en la herramienta de recolección de la Encuesta Estructural Empresarial (ENESEM) 2020.</a:t>
              </a:r>
            </a:p>
          </p:txBody>
        </p:sp>
        <p:sp>
          <p:nvSpPr>
            <p:cNvPr id="19" name="CuadroTexto 39">
              <a:extLst>
                <a:ext uri="{FF2B5EF4-FFF2-40B4-BE49-F238E27FC236}">
                  <a16:creationId xmlns:a16="http://schemas.microsoft.com/office/drawing/2014/main" id="{78E86181-5F58-4967-87B7-ECF56B1A872D}"/>
                </a:ext>
              </a:extLst>
            </p:cNvPr>
            <p:cNvSpPr txBox="1"/>
            <p:nvPr/>
          </p:nvSpPr>
          <p:spPr>
            <a:xfrm>
              <a:off x="4896556" y="2841472"/>
              <a:ext cx="4042130" cy="31272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s-EC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28594" indent="-228594">
                <a:buClr>
                  <a:schemeClr val="accent5">
                    <a:lumMod val="50000"/>
                  </a:schemeClr>
                </a:buClr>
                <a:buSzPct val="108000"/>
                <a:buFont typeface="Arial" panose="020B0604020202020204" pitchFamily="34" charset="0"/>
                <a:buChar char="•"/>
              </a:pPr>
              <a:endParaRPr lang="es-EC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0" name="Rectángulo 9">
            <a:extLst>
              <a:ext uri="{FF2B5EF4-FFF2-40B4-BE49-F238E27FC236}">
                <a16:creationId xmlns:a16="http://schemas.microsoft.com/office/drawing/2014/main" id="{4682EB8F-82AA-4D04-822E-5B4D887D4827}"/>
              </a:ext>
            </a:extLst>
          </p:cNvPr>
          <p:cNvSpPr/>
          <p:nvPr/>
        </p:nvSpPr>
        <p:spPr>
          <a:xfrm>
            <a:off x="887890" y="6311529"/>
            <a:ext cx="10610906" cy="43088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s-EC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*</a:t>
            </a:r>
            <a:r>
              <a:rPr lang="es-E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Estratificación de Empresas, fuente  CAN, Decisión 702.</a:t>
            </a:r>
            <a:endParaRPr lang="es-EC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/>
            <a:r>
              <a:rPr lang="es-EC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**Se excluyen: </a:t>
            </a:r>
            <a:r>
              <a:rPr lang="es-EC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K64</a:t>
            </a:r>
            <a:r>
              <a:rPr lang="es-EC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Actividades de Servicios Financieros; </a:t>
            </a:r>
            <a:r>
              <a:rPr lang="es-EC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K66</a:t>
            </a:r>
            <a:r>
              <a:rPr lang="es-EC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Actividades Auxiliares; </a:t>
            </a:r>
            <a:r>
              <a:rPr lang="es-EC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Q88</a:t>
            </a:r>
            <a:r>
              <a:rPr lang="es-EC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Actividades de Asistencia Social; </a:t>
            </a:r>
            <a:r>
              <a:rPr lang="es-EC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S94</a:t>
            </a:r>
            <a:r>
              <a:rPr lang="es-EC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Actividades de Asociaciones.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99A15D85-0C4E-4BE5-A271-6807AB1BC6C8}"/>
              </a:ext>
            </a:extLst>
          </p:cNvPr>
          <p:cNvSpPr/>
          <p:nvPr/>
        </p:nvSpPr>
        <p:spPr>
          <a:xfrm>
            <a:off x="1083492" y="1027049"/>
            <a:ext cx="5343749" cy="515791"/>
          </a:xfrm>
          <a:prstGeom prst="rect">
            <a:avLst/>
          </a:prstGeom>
          <a:noFill/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s-EC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Objetivo</a:t>
            </a:r>
          </a:p>
        </p:txBody>
      </p:sp>
      <p:sp>
        <p:nvSpPr>
          <p:cNvPr id="13" name="CuadroTexto 41">
            <a:extLst>
              <a:ext uri="{FF2B5EF4-FFF2-40B4-BE49-F238E27FC236}">
                <a16:creationId xmlns:a16="http://schemas.microsoft.com/office/drawing/2014/main" id="{CD925167-A0BE-4CFC-A54A-D2C9D9174403}"/>
              </a:ext>
            </a:extLst>
          </p:cNvPr>
          <p:cNvSpPr txBox="1"/>
          <p:nvPr/>
        </p:nvSpPr>
        <p:spPr>
          <a:xfrm>
            <a:off x="1083492" y="2599464"/>
            <a:ext cx="5343749" cy="451508"/>
          </a:xfrm>
          <a:prstGeom prst="rect">
            <a:avLst/>
          </a:prstGeom>
          <a:noFill/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s-EC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C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Selección de Casos</a:t>
            </a: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BE1F21B6-7810-402D-A1A5-7E77F6CAE673}"/>
              </a:ext>
            </a:extLst>
          </p:cNvPr>
          <p:cNvSpPr/>
          <p:nvPr/>
        </p:nvSpPr>
        <p:spPr>
          <a:xfrm>
            <a:off x="6794877" y="1027049"/>
            <a:ext cx="5327840" cy="512529"/>
          </a:xfrm>
          <a:prstGeom prst="rect">
            <a:avLst/>
          </a:prstGeom>
          <a:noFill/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s-EC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              Ficha técnica de la Encuesta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CD728EC0-3DF2-4CF1-9EEE-7BD1DBE78F91}"/>
              </a:ext>
            </a:extLst>
          </p:cNvPr>
          <p:cNvSpPr txBox="1"/>
          <p:nvPr/>
        </p:nvSpPr>
        <p:spPr>
          <a:xfrm>
            <a:off x="1147094" y="3166698"/>
            <a:ext cx="5280147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C" sz="1100" dirty="0"/>
              <a:t>Empresas de los sectores manufactura (sección C), comercio (sección G) y servicios (demás secciones de la CIIU investigadas en la ENESEM).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C" sz="1100" dirty="0"/>
              <a:t>Tamaño de la empresa (Mediana A, Mediana B y Grande empresa).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C" sz="1100" dirty="0"/>
              <a:t>Se seleccionó empresas ubicadas en las sedes de las coordinaciones zonales. </a:t>
            </a: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CF94B3C4-FE47-431B-8B02-6E3BC01CDC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0374918"/>
              </p:ext>
            </p:extLst>
          </p:nvPr>
        </p:nvGraphicFramePr>
        <p:xfrm>
          <a:off x="1058386" y="4471728"/>
          <a:ext cx="4195906" cy="1327436"/>
        </p:xfrm>
        <a:graphic>
          <a:graphicData uri="http://schemas.openxmlformats.org/drawingml/2006/table">
            <a:tbl>
              <a:tblPr firstRow="1" firstCol="1" lastRow="1" lastCol="1">
                <a:tableStyleId>{BDBED569-4797-4DF1-A0F4-6AAB3CD982D8}</a:tableStyleId>
              </a:tblPr>
              <a:tblGrid>
                <a:gridCol w="968816">
                  <a:extLst>
                    <a:ext uri="{9D8B030D-6E8A-4147-A177-3AD203B41FA5}">
                      <a16:colId xmlns:a16="http://schemas.microsoft.com/office/drawing/2014/main" val="2600829390"/>
                    </a:ext>
                  </a:extLst>
                </a:gridCol>
                <a:gridCol w="784410">
                  <a:extLst>
                    <a:ext uri="{9D8B030D-6E8A-4147-A177-3AD203B41FA5}">
                      <a16:colId xmlns:a16="http://schemas.microsoft.com/office/drawing/2014/main" val="4233010617"/>
                    </a:ext>
                  </a:extLst>
                </a:gridCol>
                <a:gridCol w="917986">
                  <a:extLst>
                    <a:ext uri="{9D8B030D-6E8A-4147-A177-3AD203B41FA5}">
                      <a16:colId xmlns:a16="http://schemas.microsoft.com/office/drawing/2014/main" val="279910098"/>
                    </a:ext>
                  </a:extLst>
                </a:gridCol>
                <a:gridCol w="787846">
                  <a:extLst>
                    <a:ext uri="{9D8B030D-6E8A-4147-A177-3AD203B41FA5}">
                      <a16:colId xmlns:a16="http://schemas.microsoft.com/office/drawing/2014/main" val="1553727028"/>
                    </a:ext>
                  </a:extLst>
                </a:gridCol>
                <a:gridCol w="736848">
                  <a:extLst>
                    <a:ext uri="{9D8B030D-6E8A-4147-A177-3AD203B41FA5}">
                      <a16:colId xmlns:a16="http://schemas.microsoft.com/office/drawing/2014/main" val="3110220248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ctr"/>
                      <a:r>
                        <a:rPr lang="es-EC" sz="1000">
                          <a:effectLst/>
                        </a:rPr>
                        <a:t>Coordinación Zonal</a:t>
                      </a:r>
                      <a:endParaRPr lang="es-MX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000">
                          <a:effectLst/>
                        </a:rPr>
                        <a:t>Comercio</a:t>
                      </a:r>
                      <a:endParaRPr lang="es-MX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000">
                          <a:effectLst/>
                        </a:rPr>
                        <a:t>Manufactura</a:t>
                      </a:r>
                      <a:endParaRPr lang="es-MX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000">
                          <a:effectLst/>
                        </a:rPr>
                        <a:t>Servicios</a:t>
                      </a:r>
                      <a:endParaRPr lang="es-MX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000">
                          <a:effectLst/>
                        </a:rPr>
                        <a:t>Total </a:t>
                      </a:r>
                      <a:endParaRPr lang="es-MX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92484821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r>
                        <a:rPr lang="es-EC" sz="1000">
                          <a:effectLst/>
                        </a:rPr>
                        <a:t>CENTRO</a:t>
                      </a:r>
                      <a:endParaRPr lang="es-MX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000">
                          <a:effectLst/>
                        </a:rPr>
                        <a:t>1</a:t>
                      </a:r>
                      <a:endParaRPr lang="es-MX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000">
                          <a:effectLst/>
                        </a:rPr>
                        <a:t>1</a:t>
                      </a:r>
                      <a:endParaRPr lang="es-MX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000">
                          <a:effectLst/>
                        </a:rPr>
                        <a:t>1</a:t>
                      </a:r>
                      <a:endParaRPr lang="es-MX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000" dirty="0">
                          <a:effectLst/>
                        </a:rPr>
                        <a:t>3</a:t>
                      </a:r>
                      <a:endParaRPr lang="es-MX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94251182"/>
                  </a:ext>
                </a:extLst>
              </a:tr>
              <a:tr h="222536">
                <a:tc>
                  <a:txBody>
                    <a:bodyPr/>
                    <a:lstStyle/>
                    <a:p>
                      <a:r>
                        <a:rPr lang="es-EC" sz="1000">
                          <a:effectLst/>
                        </a:rPr>
                        <a:t>DICA</a:t>
                      </a:r>
                      <a:endParaRPr lang="es-MX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000">
                          <a:effectLst/>
                        </a:rPr>
                        <a:t>3</a:t>
                      </a:r>
                      <a:endParaRPr lang="es-MX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000">
                          <a:effectLst/>
                        </a:rPr>
                        <a:t>5</a:t>
                      </a:r>
                      <a:endParaRPr lang="es-MX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000">
                          <a:effectLst/>
                        </a:rPr>
                        <a:t>4</a:t>
                      </a:r>
                      <a:endParaRPr lang="es-MX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000" dirty="0">
                          <a:effectLst/>
                        </a:rPr>
                        <a:t>12</a:t>
                      </a:r>
                      <a:endParaRPr lang="es-MX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56561731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r>
                        <a:rPr lang="es-EC" sz="1000">
                          <a:effectLst/>
                        </a:rPr>
                        <a:t>LITORAL</a:t>
                      </a:r>
                      <a:endParaRPr lang="es-MX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000">
                          <a:effectLst/>
                        </a:rPr>
                        <a:t>3</a:t>
                      </a:r>
                      <a:endParaRPr lang="es-MX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000">
                          <a:effectLst/>
                        </a:rPr>
                        <a:t>4</a:t>
                      </a:r>
                      <a:endParaRPr lang="es-MX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000">
                          <a:effectLst/>
                        </a:rPr>
                        <a:t>4</a:t>
                      </a:r>
                      <a:endParaRPr lang="es-MX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000">
                          <a:effectLst/>
                        </a:rPr>
                        <a:t>11</a:t>
                      </a:r>
                      <a:endParaRPr lang="es-MX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18141985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r>
                        <a:rPr lang="es-EC" sz="1000">
                          <a:effectLst/>
                        </a:rPr>
                        <a:t>SUR</a:t>
                      </a:r>
                      <a:endParaRPr lang="es-MX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000">
                          <a:effectLst/>
                        </a:rPr>
                        <a:t>1</a:t>
                      </a:r>
                      <a:endParaRPr lang="es-MX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000">
                          <a:effectLst/>
                        </a:rPr>
                        <a:t>2</a:t>
                      </a:r>
                      <a:endParaRPr lang="es-MX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000">
                          <a:effectLst/>
                        </a:rPr>
                        <a:t>1</a:t>
                      </a:r>
                      <a:endParaRPr lang="es-MX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000">
                          <a:effectLst/>
                        </a:rPr>
                        <a:t>4</a:t>
                      </a:r>
                      <a:endParaRPr lang="es-MX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85805802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r>
                        <a:rPr lang="es-EC" sz="1000">
                          <a:effectLst/>
                        </a:rPr>
                        <a:t>Total</a:t>
                      </a:r>
                      <a:endParaRPr lang="es-MX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000">
                          <a:effectLst/>
                        </a:rPr>
                        <a:t>8</a:t>
                      </a:r>
                      <a:endParaRPr lang="es-MX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000">
                          <a:effectLst/>
                        </a:rPr>
                        <a:t>12</a:t>
                      </a:r>
                      <a:endParaRPr lang="es-MX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000">
                          <a:effectLst/>
                        </a:rPr>
                        <a:t>10</a:t>
                      </a:r>
                      <a:endParaRPr lang="es-MX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000" dirty="0">
                          <a:effectLst/>
                        </a:rPr>
                        <a:t>30</a:t>
                      </a:r>
                      <a:endParaRPr lang="es-MX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532694185"/>
                  </a:ext>
                </a:extLst>
              </a:tr>
            </a:tbl>
          </a:graphicData>
        </a:graphic>
      </p:graphicFrame>
      <p:sp>
        <p:nvSpPr>
          <p:cNvPr id="21" name="Rectangle 1">
            <a:extLst>
              <a:ext uri="{FF2B5EF4-FFF2-40B4-BE49-F238E27FC236}">
                <a16:creationId xmlns:a16="http://schemas.microsoft.com/office/drawing/2014/main" id="{E633E0E0-6E2E-4483-AE9C-88FA4DE13D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3492" y="4117733"/>
            <a:ext cx="4363258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C" altLang="es-MX" sz="1100" b="1" i="0" u="none" strike="noStrike" cap="none" normalizeH="0" baseline="0" dirty="0">
                <a:ln>
                  <a:noFill/>
                </a:ln>
                <a:solidFill>
                  <a:srgbClr val="595959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Distribución de empresas levantadas en la prueba piloto</a:t>
            </a:r>
            <a:endParaRPr kumimoji="0" lang="es-MX" altLang="es-MX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C" altLang="es-MX" sz="900" b="1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C" altLang="es-MX" sz="900" b="1" i="0" u="none" strike="noStrike" cap="none" normalizeH="0" baseline="0" dirty="0">
              <a:ln>
                <a:noFill/>
              </a:ln>
              <a:solidFill>
                <a:srgbClr val="40404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C" altLang="es-MX" sz="900" b="1" i="0" u="none" strike="noStrike" cap="none" normalizeH="0" baseline="0" dirty="0">
              <a:ln>
                <a:noFill/>
              </a:ln>
              <a:solidFill>
                <a:srgbClr val="40404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EC" altLang="es-MX" sz="900" b="1" dirty="0">
              <a:solidFill>
                <a:srgbClr val="40404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C" altLang="es-MX" sz="900" b="1" i="0" u="none" strike="noStrike" cap="none" normalizeH="0" baseline="0" dirty="0">
              <a:ln>
                <a:noFill/>
              </a:ln>
              <a:solidFill>
                <a:srgbClr val="40404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EC" altLang="es-MX" sz="900" b="1" dirty="0">
              <a:solidFill>
                <a:srgbClr val="40404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C" altLang="es-MX" sz="900" b="1" i="0" u="none" strike="noStrike" cap="none" normalizeH="0" baseline="0" dirty="0">
              <a:ln>
                <a:noFill/>
              </a:ln>
              <a:solidFill>
                <a:srgbClr val="40404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EC" altLang="es-MX" sz="900" b="1" dirty="0">
              <a:solidFill>
                <a:srgbClr val="40404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C" altLang="es-MX" sz="900" b="1" i="0" u="none" strike="noStrike" cap="none" normalizeH="0" baseline="0" dirty="0">
              <a:ln>
                <a:noFill/>
              </a:ln>
              <a:solidFill>
                <a:srgbClr val="40404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EC" altLang="es-MX" sz="900" b="1" dirty="0">
              <a:solidFill>
                <a:srgbClr val="40404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EC" altLang="es-MX" sz="900" b="1" dirty="0">
              <a:solidFill>
                <a:srgbClr val="40404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C" altLang="es-MX" sz="900" b="1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Fuente:</a:t>
            </a:r>
            <a:r>
              <a:rPr kumimoji="0" lang="es-EC" altLang="es-MX" sz="9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Prueba piloto ENESEM 2020. </a:t>
            </a:r>
            <a:endParaRPr kumimoji="0" lang="es-MX" altLang="es-MX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C" altLang="es-MX" sz="8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s-EC" altLang="es-MX" sz="900" b="1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Elaboración: </a:t>
            </a:r>
            <a:r>
              <a:rPr kumimoji="0" lang="es-EC" altLang="es-MX" sz="9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Equipo técnico GESE.</a:t>
            </a:r>
            <a:endParaRPr kumimoji="0" lang="es-EC" altLang="es-MX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22" name="Tabla 21">
            <a:extLst>
              <a:ext uri="{FF2B5EF4-FFF2-40B4-BE49-F238E27FC236}">
                <a16:creationId xmlns:a16="http://schemas.microsoft.com/office/drawing/2014/main" id="{42BFEFB1-D53B-40FD-ACF9-37294075A2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278494"/>
              </p:ext>
            </p:extLst>
          </p:nvPr>
        </p:nvGraphicFramePr>
        <p:xfrm>
          <a:off x="6794877" y="1748041"/>
          <a:ext cx="5327840" cy="2590688"/>
        </p:xfrm>
        <a:graphic>
          <a:graphicData uri="http://schemas.openxmlformats.org/drawingml/2006/table">
            <a:tbl>
              <a:tblPr bandRow="1">
                <a:tableStyleId>{FABFCF23-3B69-468F-B69F-88F6DE6A72F2}</a:tableStyleId>
              </a:tblPr>
              <a:tblGrid>
                <a:gridCol w="2138146">
                  <a:extLst>
                    <a:ext uri="{9D8B030D-6E8A-4147-A177-3AD203B41FA5}">
                      <a16:colId xmlns:a16="http://schemas.microsoft.com/office/drawing/2014/main" val="1903312203"/>
                    </a:ext>
                  </a:extLst>
                </a:gridCol>
                <a:gridCol w="3189694">
                  <a:extLst>
                    <a:ext uri="{9D8B030D-6E8A-4147-A177-3AD203B41FA5}">
                      <a16:colId xmlns:a16="http://schemas.microsoft.com/office/drawing/2014/main" val="1837115293"/>
                    </a:ext>
                  </a:extLst>
                </a:gridCol>
              </a:tblGrid>
              <a:tr h="329334"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1" u="none" strike="noStrike" dirty="0">
                          <a:effectLst/>
                        </a:rPr>
                        <a:t>Tipo de Encuesta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u="none" strike="noStrike">
                          <a:effectLst/>
                        </a:rPr>
                        <a:t>Pilotaje Empresarial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25155610"/>
                  </a:ext>
                </a:extLst>
              </a:tr>
              <a:tr h="523875"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1" u="none" strike="noStrike" dirty="0">
                          <a:effectLst/>
                        </a:rPr>
                        <a:t>Alcance de la investigación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100" u="none" strike="noStrike" dirty="0">
                          <a:effectLst/>
                        </a:rPr>
                        <a:t>Grandes y medianas empresas*, nivel de sección del CIIU Rev. 4</a:t>
                      </a:r>
                      <a:endParaRPr lang="es-EC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50689531"/>
                  </a:ext>
                </a:extLst>
              </a:tr>
              <a:tr h="301406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>
                          <a:effectLst/>
                        </a:rPr>
                        <a:t>Muestra</a:t>
                      </a:r>
                      <a:endParaRPr lang="es-MX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>
                          <a:effectLst/>
                        </a:rPr>
                        <a:t>92 empresas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2228888"/>
                  </a:ext>
                </a:extLst>
              </a:tr>
              <a:tr h="30492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>
                          <a:effectLst/>
                        </a:rPr>
                        <a:t>Cobertura</a:t>
                      </a:r>
                      <a:endParaRPr lang="es-MX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>
                          <a:effectLst/>
                        </a:rPr>
                        <a:t>30 empresas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73492312"/>
                  </a:ext>
                </a:extLst>
              </a:tr>
              <a:tr h="290679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>
                          <a:effectLst/>
                        </a:rPr>
                        <a:t>Operativo de levantamiento</a:t>
                      </a:r>
                      <a:endParaRPr lang="es-MX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u="none" strike="noStrike" dirty="0">
                          <a:effectLst/>
                        </a:rPr>
                        <a:t>02 al 10 de marzo 2021</a:t>
                      </a:r>
                      <a:endParaRPr lang="es-EC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26832473"/>
                  </a:ext>
                </a:extLst>
              </a:tr>
              <a:tr h="285315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>
                          <a:effectLst/>
                        </a:rPr>
                        <a:t>Unidad de análisis</a:t>
                      </a:r>
                      <a:endParaRPr lang="es-MX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>
                          <a:effectLst/>
                        </a:rPr>
                        <a:t>Empresa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9737817"/>
                  </a:ext>
                </a:extLst>
              </a:tr>
              <a:tr h="555159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 dirty="0">
                          <a:effectLst/>
                        </a:rPr>
                        <a:t>Cobertura geográfica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u="none" strike="noStrike" dirty="0">
                          <a:effectLst/>
                        </a:rPr>
                        <a:t>Empresas ubicadas en las sedes de las coordinaciones zonales</a:t>
                      </a:r>
                      <a:endParaRPr lang="es-EC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491987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3723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29A784-1453-7042-BB6B-358188B7F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C" dirty="0"/>
              <a:t>Desarrollo de la prueba piloto ENESEM 2020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B0F60C8-B6B3-E84C-A60D-5CBA8B7142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EC" dirty="0"/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1934713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615E70B-5F54-0C42-818E-3D9D894824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1866" y="393352"/>
            <a:ext cx="7124629" cy="614244"/>
          </a:xfrm>
        </p:spPr>
        <p:txBody>
          <a:bodyPr/>
          <a:lstStyle/>
          <a:p>
            <a:r>
              <a:rPr lang="es-EC" sz="2400" dirty="0"/>
              <a:t>Levantamiento de la información</a:t>
            </a:r>
          </a:p>
        </p:txBody>
      </p:sp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9A5795CC-8ED8-49C1-AA74-CB7D4E6A001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71779271"/>
              </p:ext>
            </p:extLst>
          </p:nvPr>
        </p:nvGraphicFramePr>
        <p:xfrm>
          <a:off x="1143723" y="1323702"/>
          <a:ext cx="10760893" cy="49539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745633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615E70B-5F54-0C42-818E-3D9D894824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1866" y="318637"/>
            <a:ext cx="7124629" cy="795553"/>
          </a:xfrm>
        </p:spPr>
        <p:txBody>
          <a:bodyPr/>
          <a:lstStyle/>
          <a:p>
            <a:r>
              <a:rPr lang="es-EC" sz="2400" dirty="0"/>
              <a:t>Sección 1. Graduados de Educación Superior</a:t>
            </a:r>
          </a:p>
        </p:txBody>
      </p:sp>
      <p:graphicFrame>
        <p:nvGraphicFramePr>
          <p:cNvPr id="7" name="Marcador de contenido 6">
            <a:extLst>
              <a:ext uri="{FF2B5EF4-FFF2-40B4-BE49-F238E27FC236}">
                <a16:creationId xmlns:a16="http://schemas.microsoft.com/office/drawing/2014/main" id="{D7464B4D-2938-48BB-AA01-2008A9D7CBC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9431788"/>
              </p:ext>
            </p:extLst>
          </p:nvPr>
        </p:nvGraphicFramePr>
        <p:xfrm>
          <a:off x="1131866" y="1267068"/>
          <a:ext cx="10545784" cy="4874518"/>
        </p:xfrm>
        <a:graphic>
          <a:graphicData uri="http://schemas.openxmlformats.org/drawingml/2006/table">
            <a:tbl>
              <a:tblPr firstRow="1" firstCol="1" lastRow="1" lastCol="1">
                <a:tableStyleId>{BDBED569-4797-4DF1-A0F4-6AAB3CD982D8}</a:tableStyleId>
              </a:tblPr>
              <a:tblGrid>
                <a:gridCol w="397925">
                  <a:extLst>
                    <a:ext uri="{9D8B030D-6E8A-4147-A177-3AD203B41FA5}">
                      <a16:colId xmlns:a16="http://schemas.microsoft.com/office/drawing/2014/main" val="2371123577"/>
                    </a:ext>
                  </a:extLst>
                </a:gridCol>
                <a:gridCol w="1894386">
                  <a:extLst>
                    <a:ext uri="{9D8B030D-6E8A-4147-A177-3AD203B41FA5}">
                      <a16:colId xmlns:a16="http://schemas.microsoft.com/office/drawing/2014/main" val="3645078334"/>
                    </a:ext>
                  </a:extLst>
                </a:gridCol>
                <a:gridCol w="2205113">
                  <a:extLst>
                    <a:ext uri="{9D8B030D-6E8A-4147-A177-3AD203B41FA5}">
                      <a16:colId xmlns:a16="http://schemas.microsoft.com/office/drawing/2014/main" val="4003736277"/>
                    </a:ext>
                  </a:extLst>
                </a:gridCol>
                <a:gridCol w="1052845">
                  <a:extLst>
                    <a:ext uri="{9D8B030D-6E8A-4147-A177-3AD203B41FA5}">
                      <a16:colId xmlns:a16="http://schemas.microsoft.com/office/drawing/2014/main" val="3276063388"/>
                    </a:ext>
                  </a:extLst>
                </a:gridCol>
                <a:gridCol w="3462879">
                  <a:extLst>
                    <a:ext uri="{9D8B030D-6E8A-4147-A177-3AD203B41FA5}">
                      <a16:colId xmlns:a16="http://schemas.microsoft.com/office/drawing/2014/main" val="1041247882"/>
                    </a:ext>
                  </a:extLst>
                </a:gridCol>
                <a:gridCol w="1532636">
                  <a:extLst>
                    <a:ext uri="{9D8B030D-6E8A-4147-A177-3AD203B41FA5}">
                      <a16:colId xmlns:a16="http://schemas.microsoft.com/office/drawing/2014/main" val="1506295101"/>
                    </a:ext>
                  </a:extLst>
                </a:gridCol>
              </a:tblGrid>
              <a:tr h="582707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dirty="0">
                          <a:solidFill>
                            <a:srgbClr val="404040"/>
                          </a:solidFill>
                          <a:effectLst/>
                        </a:rPr>
                        <a:t>Nro.</a:t>
                      </a:r>
                      <a:endParaRPr lang="es-MX" sz="1050" b="1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" marR="585" marT="58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dirty="0">
                          <a:solidFill>
                            <a:srgbClr val="404040"/>
                          </a:solidFill>
                          <a:effectLst/>
                        </a:rPr>
                        <a:t> Detalle de la pregunta</a:t>
                      </a:r>
                      <a:endParaRPr lang="es-MX" sz="1050" b="1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" marR="585" marT="585" marB="0" anchor="ctr"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dirty="0">
                          <a:solidFill>
                            <a:srgbClr val="404040"/>
                          </a:solidFill>
                          <a:effectLst/>
                        </a:rPr>
                        <a:t>Tiempo promedio efectivo</a:t>
                      </a:r>
                      <a:endParaRPr lang="es-MX" sz="1050" b="1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" marR="585" marT="5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dirty="0">
                          <a:solidFill>
                            <a:srgbClr val="404040"/>
                          </a:solidFill>
                          <a:effectLst/>
                        </a:rPr>
                        <a:t>Observación</a:t>
                      </a:r>
                      <a:endParaRPr lang="es-MX" sz="1050" b="1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" marR="585" marT="5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dirty="0">
                          <a:solidFill>
                            <a:srgbClr val="404040"/>
                          </a:solidFill>
                          <a:effectLst/>
                        </a:rPr>
                        <a:t>Recomendación</a:t>
                      </a:r>
                      <a:endParaRPr lang="es-MX" sz="1050" b="1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" marR="585" marT="585" marB="0" anchor="ctr"/>
                </a:tc>
                <a:extLst>
                  <a:ext uri="{0D108BD9-81ED-4DB2-BD59-A6C34878D82A}">
                    <a16:rowId xmlns:a16="http://schemas.microsoft.com/office/drawing/2014/main" val="2551941876"/>
                  </a:ext>
                </a:extLst>
              </a:tr>
              <a:tr h="572261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dirty="0">
                          <a:solidFill>
                            <a:srgbClr val="31869B"/>
                          </a:solidFill>
                          <a:effectLst/>
                        </a:rPr>
                        <a:t>1</a:t>
                      </a:r>
                      <a:endParaRPr lang="es-MX" sz="1050" b="1" i="0" u="none" strike="noStrike" dirty="0">
                        <a:solidFill>
                          <a:srgbClr val="31869B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" marR="585" marT="585" marB="0" anchor="ctr"/>
                </a:tc>
                <a:tc rowSpan="2">
                  <a:txBody>
                    <a:bodyPr/>
                    <a:lstStyle/>
                    <a:p>
                      <a:pPr marL="88900" indent="0" algn="l" fontAlgn="ctr"/>
                      <a:r>
                        <a:rPr lang="es-EC" sz="1050" b="0" u="none" strike="noStrike" kern="1200" dirty="0">
                          <a:solidFill>
                            <a:srgbClr val="40404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¿Qué tan de acuerdo está con la siguiente afirmación? Los graduados con educación superior contratados en los últimos 5 años (…)</a:t>
                      </a:r>
                    </a:p>
                  </a:txBody>
                  <a:tcPr marL="585" marR="585" marT="585" marB="0" anchor="ctr"/>
                </a:tc>
                <a:tc>
                  <a:txBody>
                    <a:bodyPr/>
                    <a:lstStyle/>
                    <a:p>
                      <a:pPr marL="88900" indent="0" algn="l" fontAlgn="ctr"/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contaron con las habilidades técnicas requeridas para el puesto de trabajo al momento de la contratación. </a:t>
                      </a:r>
                      <a:endParaRPr lang="es-EC" sz="1050" b="0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" marR="585" marT="5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0" u="none" strike="noStrike">
                          <a:solidFill>
                            <a:srgbClr val="404040"/>
                          </a:solidFill>
                          <a:effectLst/>
                        </a:rPr>
                        <a:t>00:02:14</a:t>
                      </a:r>
                      <a:endParaRPr lang="es-MX" sz="105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" marR="585" marT="585" marB="0" anchor="ctr"/>
                </a:tc>
                <a:tc rowSpan="2">
                  <a:txBody>
                    <a:bodyPr/>
                    <a:lstStyle/>
                    <a:p>
                      <a:pPr marL="171450" indent="-82550" algn="just" fontAlgn="ctr">
                        <a:buFont typeface="Arial" panose="020B0604020202020204" pitchFamily="34" charset="0"/>
                        <a:buChar char="•"/>
                      </a:pPr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Manejar el mismo tiempo de referencia del resto de preguntas piloteadas (3 años).    </a:t>
                      </a:r>
                    </a:p>
                    <a:p>
                      <a:pPr marL="171450" indent="-82550" algn="just" fontAlgn="ctr">
                        <a:buFont typeface="Arial" panose="020B0604020202020204" pitchFamily="34" charset="0"/>
                        <a:buChar char="•"/>
                      </a:pPr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Establecer como una pregunta dicotómica (si/no)                      </a:t>
                      </a:r>
                    </a:p>
                    <a:p>
                      <a:pPr marL="171450" indent="-82550" algn="just" fontAlgn="ctr">
                        <a:buFont typeface="Arial" panose="020B0604020202020204" pitchFamily="34" charset="0"/>
                        <a:buChar char="•"/>
                      </a:pPr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Se mejora la explicación</a:t>
                      </a:r>
                      <a:r>
                        <a:rPr lang="es-EC" sz="1050" b="0" u="none" strike="noStrike" baseline="0" dirty="0">
                          <a:solidFill>
                            <a:srgbClr val="404040"/>
                          </a:solidFill>
                          <a:effectLst/>
                        </a:rPr>
                        <a:t> para </a:t>
                      </a:r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interpretar las habilidades técnicas y blandas en el contexto de la pregunta.</a:t>
                      </a:r>
                      <a:endParaRPr lang="es-EC" sz="1050" b="0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" marR="585" marT="58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C" sz="1050" b="1" i="0" u="none" strike="noStrike" dirty="0">
                          <a:solidFill>
                            <a:srgbClr val="404040"/>
                          </a:solidFill>
                          <a:effectLst/>
                          <a:latin typeface="+mn-lt"/>
                        </a:rPr>
                        <a:t>Se mantiene</a:t>
                      </a:r>
                    </a:p>
                  </a:txBody>
                  <a:tcPr marL="585" marR="585" marT="585" marB="0" anchor="ctr"/>
                </a:tc>
                <a:extLst>
                  <a:ext uri="{0D108BD9-81ED-4DB2-BD59-A6C34878D82A}">
                    <a16:rowId xmlns:a16="http://schemas.microsoft.com/office/drawing/2014/main" val="1127514127"/>
                  </a:ext>
                </a:extLst>
              </a:tr>
              <a:tr h="491911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dirty="0">
                          <a:solidFill>
                            <a:srgbClr val="B1A0C7"/>
                          </a:solidFill>
                          <a:effectLst/>
                        </a:rPr>
                        <a:t>2</a:t>
                      </a:r>
                      <a:endParaRPr lang="es-MX" sz="1050" b="1" i="0" u="none" strike="noStrike" dirty="0">
                        <a:solidFill>
                          <a:srgbClr val="B1A0C7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" marR="585" marT="585" marB="0" anchor="ctr"/>
                </a:tc>
                <a:tc vMerge="1">
                  <a:txBody>
                    <a:bodyPr/>
                    <a:lstStyle/>
                    <a:p>
                      <a:pPr algn="l" fontAlgn="ctr"/>
                      <a:endParaRPr lang="es-EC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" marR="585" marT="5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ctr"/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contaron con las habilidades blandas requeridas para el puesto de trabajo al momento de la contratación. </a:t>
                      </a:r>
                      <a:endParaRPr lang="es-EC" sz="1050" b="0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" marR="585" marT="5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00:02:06</a:t>
                      </a:r>
                      <a:endParaRPr lang="es-MX" sz="1050" b="0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" marR="585" marT="585" marB="0" anchor="ctr"/>
                </a:tc>
                <a:tc vMerge="1">
                  <a:txBody>
                    <a:bodyPr/>
                    <a:lstStyle/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endParaRPr lang="es-EC" sz="1100" b="0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" marR="585" marT="5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s-EC" sz="11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" marR="585" marT="5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544524"/>
                  </a:ext>
                </a:extLst>
              </a:tr>
              <a:tr h="802720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>
                          <a:solidFill>
                            <a:srgbClr val="B1A0C7"/>
                          </a:solidFill>
                          <a:effectLst/>
                        </a:rPr>
                        <a:t>3</a:t>
                      </a:r>
                      <a:endParaRPr lang="es-MX" sz="1050" b="1" i="0" u="none" strike="noStrike">
                        <a:solidFill>
                          <a:srgbClr val="B1A0C7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" marR="585" marT="585" marB="0" anchor="ctr"/>
                </a:tc>
                <a:tc gridSpan="2">
                  <a:txBody>
                    <a:bodyPr/>
                    <a:lstStyle/>
                    <a:p>
                      <a:pPr marL="88900" indent="0" algn="l" fontAlgn="ctr"/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Al momento de contratar a un graduado Técnico o Tecnólogo, ¿de qué tipo de instituto prefiere que provengan? </a:t>
                      </a:r>
                      <a:endParaRPr lang="es-EC" sz="1050" b="0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" marR="585" marT="585" marB="0" anchor="ctr"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0" u="none" strike="noStrike">
                          <a:solidFill>
                            <a:srgbClr val="404040"/>
                          </a:solidFill>
                          <a:effectLst/>
                        </a:rPr>
                        <a:t>00:01:06</a:t>
                      </a:r>
                      <a:endParaRPr lang="es-MX" sz="105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" marR="585" marT="585" marB="0" anchor="ctr"/>
                </a:tc>
                <a:tc>
                  <a:txBody>
                    <a:bodyPr/>
                    <a:lstStyle/>
                    <a:p>
                      <a:pPr marL="171450" indent="-82550" algn="just" fontAlgn="ctr">
                        <a:buFont typeface="Arial" panose="020B0604020202020204" pitchFamily="34" charset="0"/>
                        <a:buChar char="•"/>
                      </a:pPr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Existen empresas que no requieren contratar personal calificado con título de tercer nivel.                </a:t>
                      </a:r>
                    </a:p>
                    <a:p>
                      <a:pPr marL="171450" indent="-82550" algn="just" fontAlgn="ctr">
                        <a:buFont typeface="Arial" panose="020B0604020202020204" pitchFamily="34" charset="0"/>
                        <a:buChar char="•"/>
                      </a:pPr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Incluir opción para empresas que no requieran contratar graduados</a:t>
                      </a:r>
                      <a:r>
                        <a:rPr lang="es-EC" sz="1050" b="0" u="none" strike="noStrike" baseline="0" dirty="0">
                          <a:solidFill>
                            <a:srgbClr val="404040"/>
                          </a:solidFill>
                          <a:effectLst/>
                        </a:rPr>
                        <a:t> </a:t>
                      </a:r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Técnicos o Tecnólogos</a:t>
                      </a:r>
                      <a:endParaRPr lang="es-EC" sz="1050" b="0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" marR="585" marT="5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dirty="0">
                          <a:solidFill>
                            <a:srgbClr val="404040"/>
                          </a:solidFill>
                          <a:effectLst/>
                        </a:rPr>
                        <a:t>Se mantiene</a:t>
                      </a:r>
                      <a:endParaRPr lang="es-MX" sz="1050" b="1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" marR="585" marT="585" marB="0" anchor="ctr"/>
                </a:tc>
                <a:extLst>
                  <a:ext uri="{0D108BD9-81ED-4DB2-BD59-A6C34878D82A}">
                    <a16:rowId xmlns:a16="http://schemas.microsoft.com/office/drawing/2014/main" val="1685953347"/>
                  </a:ext>
                </a:extLst>
              </a:tr>
              <a:tr h="960113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>
                          <a:solidFill>
                            <a:srgbClr val="B1A0C7"/>
                          </a:solidFill>
                          <a:effectLst/>
                        </a:rPr>
                        <a:t>4</a:t>
                      </a:r>
                      <a:endParaRPr lang="es-MX" sz="1050" b="1" i="0" u="none" strike="noStrike">
                        <a:solidFill>
                          <a:srgbClr val="B1A0C7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" marR="585" marT="585" marB="0" anchor="ctr"/>
                </a:tc>
                <a:tc gridSpan="2">
                  <a:txBody>
                    <a:bodyPr/>
                    <a:lstStyle/>
                    <a:p>
                      <a:pPr marL="88900" indent="0" algn="l" fontAlgn="ctr"/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Señale el tipo de graduados en educación superior que prevé contratar en los siguientes 3 años. </a:t>
                      </a:r>
                      <a:endParaRPr lang="es-EC" sz="1050" b="0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" marR="585" marT="585" marB="0" anchor="ctr"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00:01:41</a:t>
                      </a:r>
                      <a:endParaRPr lang="es-MX" sz="1050" b="0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" marR="585" marT="585" marB="0" anchor="ctr"/>
                </a:tc>
                <a:tc>
                  <a:txBody>
                    <a:bodyPr/>
                    <a:lstStyle/>
                    <a:p>
                      <a:pPr marL="171450" indent="-82550" algn="just" fontAlgn="ctr">
                        <a:buFont typeface="Arial" panose="020B0604020202020204" pitchFamily="34" charset="0"/>
                        <a:buChar char="•"/>
                      </a:pPr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Por la emergencia sanitaria es difícil determinar si contratarán más trabajadores.                           </a:t>
                      </a:r>
                    </a:p>
                    <a:p>
                      <a:pPr marL="171450" indent="-82550" algn="just" fontAlgn="ctr">
                        <a:buFont typeface="Arial" panose="020B0604020202020204" pitchFamily="34" charset="0"/>
                        <a:buChar char="•"/>
                      </a:pPr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Reformular y adecuar el flujo de la pregunta, contiene dos secciones que dependen de la respuesta del informante.</a:t>
                      </a:r>
                      <a:endParaRPr lang="es-EC" sz="1050" b="0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" marR="585" marT="5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b="1" u="none" strike="noStrike" dirty="0">
                          <a:solidFill>
                            <a:srgbClr val="404040"/>
                          </a:solidFill>
                          <a:effectLst/>
                        </a:rPr>
                        <a:t>Analizar su incorporación</a:t>
                      </a:r>
                      <a:endParaRPr lang="es-EC" sz="1050" b="1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" marR="585" marT="585" marB="0" anchor="ctr"/>
                </a:tc>
                <a:extLst>
                  <a:ext uri="{0D108BD9-81ED-4DB2-BD59-A6C34878D82A}">
                    <a16:rowId xmlns:a16="http://schemas.microsoft.com/office/drawing/2014/main" val="1529815525"/>
                  </a:ext>
                </a:extLst>
              </a:tr>
              <a:tr h="784701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>
                          <a:solidFill>
                            <a:srgbClr val="B1A0C7"/>
                          </a:solidFill>
                          <a:effectLst/>
                        </a:rPr>
                        <a:t>5</a:t>
                      </a:r>
                      <a:endParaRPr lang="es-MX" sz="1050" b="1" i="0" u="none" strike="noStrike">
                        <a:solidFill>
                          <a:srgbClr val="B1A0C7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" marR="585" marT="585" marB="0" anchor="ctr"/>
                </a:tc>
                <a:tc gridSpan="2">
                  <a:txBody>
                    <a:bodyPr/>
                    <a:lstStyle/>
                    <a:p>
                      <a:pPr marL="88900" indent="0" algn="l" fontAlgn="ctr"/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Del total de personal que prevé contratar en los próximos 3 años, ¿qué porcentaje será personal que tenga un título técnico y tecnológico?</a:t>
                      </a:r>
                      <a:endParaRPr lang="es-EC" sz="1050" b="0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" marR="585" marT="585" marB="0" anchor="ctr"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0" u="none" strike="noStrike">
                          <a:solidFill>
                            <a:srgbClr val="404040"/>
                          </a:solidFill>
                          <a:effectLst/>
                        </a:rPr>
                        <a:t>00:01:02</a:t>
                      </a:r>
                      <a:endParaRPr lang="es-MX" sz="105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" marR="585" marT="585" marB="0" anchor="ctr"/>
                </a:tc>
                <a:tc>
                  <a:txBody>
                    <a:bodyPr/>
                    <a:lstStyle/>
                    <a:p>
                      <a:pPr marL="171450" indent="-825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No tiene peso técnico.               </a:t>
                      </a:r>
                    </a:p>
                    <a:p>
                      <a:pPr marL="171450" indent="-825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Las respuestas pueden ser subjetivas.                  </a:t>
                      </a:r>
                    </a:p>
                    <a:p>
                      <a:pPr marL="171450" indent="-82550" algn="just" fontAlgn="ctr">
                        <a:buFont typeface="Arial" panose="020B0604020202020204" pitchFamily="34" charset="0"/>
                        <a:buChar char="•"/>
                      </a:pPr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No hay un mecanismo para contrastar, corroborar y validar la información levantada. </a:t>
                      </a:r>
                      <a:endParaRPr lang="es-EC" sz="1050" b="0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" marR="585" marT="58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050" b="1" u="none" strike="noStrike" dirty="0">
                          <a:solidFill>
                            <a:srgbClr val="404040"/>
                          </a:solidFill>
                          <a:effectLst/>
                        </a:rPr>
                        <a:t>Se debe eliminar del levantamiento</a:t>
                      </a:r>
                      <a:endParaRPr lang="es-EC" sz="1050" b="1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ctr"/>
                      <a:endParaRPr lang="es-EC" sz="1050" b="1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" marR="585" marT="585" marB="0" anchor="ctr"/>
                </a:tc>
                <a:extLst>
                  <a:ext uri="{0D108BD9-81ED-4DB2-BD59-A6C34878D82A}">
                    <a16:rowId xmlns:a16="http://schemas.microsoft.com/office/drawing/2014/main" val="2655245465"/>
                  </a:ext>
                </a:extLst>
              </a:tr>
              <a:tr h="462947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TS1</a:t>
                      </a:r>
                      <a:endParaRPr lang="es-MX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" marR="585" marT="58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Total Sección 1</a:t>
                      </a:r>
                      <a:endParaRPr lang="es-MX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" marR="585" marT="585" marB="0" anchor="ctr"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s-MX" sz="10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   00:08:10</a:t>
                      </a:r>
                      <a:r>
                        <a:rPr lang="es-MX" sz="105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es-MX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" marR="585" marT="58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MX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" marR="585" marT="58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MX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" marR="585" marT="585" marB="0" anchor="ctr"/>
                </a:tc>
                <a:extLst>
                  <a:ext uri="{0D108BD9-81ED-4DB2-BD59-A6C34878D82A}">
                    <a16:rowId xmlns:a16="http://schemas.microsoft.com/office/drawing/2014/main" val="2852607568"/>
                  </a:ext>
                </a:extLst>
              </a:tr>
            </a:tbl>
          </a:graphicData>
        </a:graphic>
      </p:graphicFrame>
      <p:sp>
        <p:nvSpPr>
          <p:cNvPr id="8" name="CuadroTexto 7">
            <a:hlinkClick r:id="rId3" action="ppaction://hlinkfile"/>
            <a:extLst>
              <a:ext uri="{FF2B5EF4-FFF2-40B4-BE49-F238E27FC236}">
                <a16:creationId xmlns:a16="http://schemas.microsoft.com/office/drawing/2014/main" id="{6EE52AE3-0373-40D3-85B8-0287CE3C2A2C}"/>
              </a:ext>
            </a:extLst>
          </p:cNvPr>
          <p:cNvSpPr txBox="1"/>
          <p:nvPr/>
        </p:nvSpPr>
        <p:spPr>
          <a:xfrm>
            <a:off x="1069112" y="6363688"/>
            <a:ext cx="51229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>
                <a:hlinkClick r:id="rId4" action="ppaction://hlinkfile"/>
              </a:rPr>
              <a:t>Formulario Prueba piloto ENESEM 2020 Sección 1</a:t>
            </a:r>
            <a:endParaRPr lang="es-MX" sz="1600" dirty="0"/>
          </a:p>
        </p:txBody>
      </p:sp>
      <p:graphicFrame>
        <p:nvGraphicFramePr>
          <p:cNvPr id="3" name="Objeto 2">
            <a:extLst>
              <a:ext uri="{FF2B5EF4-FFF2-40B4-BE49-F238E27FC236}">
                <a16:creationId xmlns:a16="http://schemas.microsoft.com/office/drawing/2014/main" id="{BADBB645-A540-49E0-86BB-B47E1791EA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8795419"/>
              </p:ext>
            </p:extLst>
          </p:nvPr>
        </p:nvGraphicFramePr>
        <p:xfrm>
          <a:off x="6135189" y="6204043"/>
          <a:ext cx="840377" cy="7090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Worksheet" showAsIcon="1" r:id="rId5" imgW="914400" imgH="771525" progId="Excel.Sheet.12">
                  <p:embed/>
                </p:oleObj>
              </mc:Choice>
              <mc:Fallback>
                <p:oleObj name="Worksheet" showAsIcon="1" r:id="rId5" imgW="914400" imgH="77152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35189" y="6204043"/>
                        <a:ext cx="840377" cy="7090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981503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615E70B-5F54-0C42-818E-3D9D894824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5436" y="325035"/>
            <a:ext cx="8164534" cy="795553"/>
          </a:xfrm>
        </p:spPr>
        <p:txBody>
          <a:bodyPr/>
          <a:lstStyle/>
          <a:p>
            <a:r>
              <a:rPr lang="es-EC" sz="2400" dirty="0"/>
              <a:t>Sección 2. Habilidades de los trabajadores </a:t>
            </a:r>
          </a:p>
        </p:txBody>
      </p:sp>
      <p:graphicFrame>
        <p:nvGraphicFramePr>
          <p:cNvPr id="5" name="Marcador de contenido 4">
            <a:extLst>
              <a:ext uri="{FF2B5EF4-FFF2-40B4-BE49-F238E27FC236}">
                <a16:creationId xmlns:a16="http://schemas.microsoft.com/office/drawing/2014/main" id="{41E7B35B-D711-4DB4-8798-9A4C4C3D285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6956056"/>
              </p:ext>
            </p:extLst>
          </p:nvPr>
        </p:nvGraphicFramePr>
        <p:xfrm>
          <a:off x="1119742" y="1013011"/>
          <a:ext cx="10713669" cy="5153929"/>
        </p:xfrm>
        <a:graphic>
          <a:graphicData uri="http://schemas.openxmlformats.org/drawingml/2006/table">
            <a:tbl>
              <a:tblPr firstRow="1" firstCol="1" lastRow="1" lastCol="1">
                <a:tableStyleId>{BDBED569-4797-4DF1-A0F4-6AAB3CD982D8}</a:tableStyleId>
              </a:tblPr>
              <a:tblGrid>
                <a:gridCol w="368601">
                  <a:extLst>
                    <a:ext uri="{9D8B030D-6E8A-4147-A177-3AD203B41FA5}">
                      <a16:colId xmlns:a16="http://schemas.microsoft.com/office/drawing/2014/main" val="159565517"/>
                    </a:ext>
                  </a:extLst>
                </a:gridCol>
                <a:gridCol w="1194538">
                  <a:extLst>
                    <a:ext uri="{9D8B030D-6E8A-4147-A177-3AD203B41FA5}">
                      <a16:colId xmlns:a16="http://schemas.microsoft.com/office/drawing/2014/main" val="903665135"/>
                    </a:ext>
                  </a:extLst>
                </a:gridCol>
                <a:gridCol w="2035748">
                  <a:extLst>
                    <a:ext uri="{9D8B030D-6E8A-4147-A177-3AD203B41FA5}">
                      <a16:colId xmlns:a16="http://schemas.microsoft.com/office/drawing/2014/main" val="2290320050"/>
                    </a:ext>
                  </a:extLst>
                </a:gridCol>
                <a:gridCol w="745724">
                  <a:extLst>
                    <a:ext uri="{9D8B030D-6E8A-4147-A177-3AD203B41FA5}">
                      <a16:colId xmlns:a16="http://schemas.microsoft.com/office/drawing/2014/main" val="785449927"/>
                    </a:ext>
                  </a:extLst>
                </a:gridCol>
                <a:gridCol w="5155083">
                  <a:extLst>
                    <a:ext uri="{9D8B030D-6E8A-4147-A177-3AD203B41FA5}">
                      <a16:colId xmlns:a16="http://schemas.microsoft.com/office/drawing/2014/main" val="3674135931"/>
                    </a:ext>
                  </a:extLst>
                </a:gridCol>
                <a:gridCol w="1213975">
                  <a:extLst>
                    <a:ext uri="{9D8B030D-6E8A-4147-A177-3AD203B41FA5}">
                      <a16:colId xmlns:a16="http://schemas.microsoft.com/office/drawing/2014/main" val="323774046"/>
                    </a:ext>
                  </a:extLst>
                </a:gridCol>
              </a:tblGrid>
              <a:tr h="471024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dirty="0">
                          <a:solidFill>
                            <a:srgbClr val="404040"/>
                          </a:solidFill>
                          <a:effectLst/>
                        </a:rPr>
                        <a:t>Nro.</a:t>
                      </a:r>
                      <a:endParaRPr lang="es-MX" sz="1050" b="1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7" marR="507" marT="507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>
                          <a:solidFill>
                            <a:srgbClr val="404040"/>
                          </a:solidFill>
                          <a:effectLst/>
                        </a:rPr>
                        <a:t> Detalle de la Pregunta</a:t>
                      </a:r>
                      <a:endParaRPr lang="es-MX" sz="105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7" marR="507" marT="507" marB="0" anchor="ctr"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>
                          <a:solidFill>
                            <a:srgbClr val="404040"/>
                          </a:solidFill>
                          <a:effectLst/>
                        </a:rPr>
                        <a:t>Tiempo promedio efectivo</a:t>
                      </a:r>
                      <a:endParaRPr lang="es-MX" sz="105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7" marR="507" marT="5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>
                          <a:solidFill>
                            <a:srgbClr val="404040"/>
                          </a:solidFill>
                          <a:effectLst/>
                        </a:rPr>
                        <a:t>Observación</a:t>
                      </a:r>
                      <a:endParaRPr lang="es-MX" sz="105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7" marR="507" marT="507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50" b="1" u="none" strike="noStrike" dirty="0">
                          <a:solidFill>
                            <a:srgbClr val="404040"/>
                          </a:solidFill>
                          <a:effectLst/>
                        </a:rPr>
                        <a:t>Recomendación</a:t>
                      </a:r>
                      <a:endParaRPr lang="es-MX" sz="1050" b="1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7" marR="507" marT="507" marB="0" anchor="ctr"/>
                </a:tc>
                <a:extLst>
                  <a:ext uri="{0D108BD9-81ED-4DB2-BD59-A6C34878D82A}">
                    <a16:rowId xmlns:a16="http://schemas.microsoft.com/office/drawing/2014/main" val="3187903601"/>
                  </a:ext>
                </a:extLst>
              </a:tr>
              <a:tr h="1275190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>
                          <a:solidFill>
                            <a:srgbClr val="76933C"/>
                          </a:solidFill>
                          <a:effectLst/>
                        </a:rPr>
                        <a:t>6</a:t>
                      </a:r>
                      <a:endParaRPr lang="es-MX" sz="1050" b="1" i="0" u="none" strike="noStrike">
                        <a:solidFill>
                          <a:srgbClr val="76933C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7" marR="507" marT="507" marB="0" anchor="ctr"/>
                </a:tc>
                <a:tc gridSpan="2">
                  <a:txBody>
                    <a:bodyPr/>
                    <a:lstStyle/>
                    <a:p>
                      <a:pPr marL="88900" indent="0" algn="l" fontAlgn="ctr"/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En términos de las habilidades requeridas para acceder a un puesto de trabajo, ¿qué porcentaje de los trabajadores contratados en los últimos 3 años han tenido habilidades que han sido? (tomar como referencia el momento en el que se vincularon a la empresa).</a:t>
                      </a:r>
                      <a:endParaRPr lang="es-EC" sz="1050" b="0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7" marR="507" marT="507" marB="0" anchor="ctr"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0" u="none" strike="noStrike">
                          <a:solidFill>
                            <a:srgbClr val="404040"/>
                          </a:solidFill>
                          <a:effectLst/>
                        </a:rPr>
                        <a:t>00:02:20</a:t>
                      </a:r>
                      <a:endParaRPr lang="es-MX" sz="105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7" marR="507" marT="507" marB="0" anchor="ctr"/>
                </a:tc>
                <a:tc>
                  <a:txBody>
                    <a:bodyPr/>
                    <a:lstStyle/>
                    <a:p>
                      <a:pPr marL="171450" indent="-825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Los</a:t>
                      </a:r>
                      <a:r>
                        <a:rPr lang="es-EC" sz="1050" b="0" u="none" strike="noStrike" baseline="0" dirty="0">
                          <a:solidFill>
                            <a:srgbClr val="404040"/>
                          </a:solidFill>
                          <a:effectLst/>
                        </a:rPr>
                        <a:t> informantes </a:t>
                      </a:r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llenaron en un principio con una X, luego con porcentajes, lo cual en el 100% de encuestas levantadas no se dividió el porcentaje entre las opciones presentadas.                                                                                                                       </a:t>
                      </a:r>
                    </a:p>
                    <a:p>
                      <a:pPr marL="171450" indent="-825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Los empleados contratados muestran tener habilidades más avanzadas de las requeridas como proceso autónomo competitivo.                                              </a:t>
                      </a:r>
                    </a:p>
                    <a:p>
                      <a:pPr marL="171450" indent="-825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La limitación de la pregunta recae en que las respuestas se vuelven subjetivas ya que no existe un mecanismo para validar o comprobar la información declarada. </a:t>
                      </a:r>
                      <a:endParaRPr lang="es-EC" sz="1050" b="0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7" marR="507" marT="5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50" b="1" u="none" strike="noStrike" dirty="0">
                          <a:solidFill>
                            <a:srgbClr val="404040"/>
                          </a:solidFill>
                          <a:effectLst/>
                        </a:rPr>
                        <a:t>Se mantiene</a:t>
                      </a:r>
                      <a:endParaRPr lang="es-EC" sz="1050" b="1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7" marR="507" marT="507" marB="0" anchor="ctr"/>
                </a:tc>
                <a:extLst>
                  <a:ext uri="{0D108BD9-81ED-4DB2-BD59-A6C34878D82A}">
                    <a16:rowId xmlns:a16="http://schemas.microsoft.com/office/drawing/2014/main" val="4007564305"/>
                  </a:ext>
                </a:extLst>
              </a:tr>
              <a:tr h="1017431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>
                          <a:solidFill>
                            <a:srgbClr val="76933C"/>
                          </a:solidFill>
                          <a:effectLst/>
                        </a:rPr>
                        <a:t>7</a:t>
                      </a:r>
                      <a:endParaRPr lang="es-MX" sz="1050" b="1" i="0" u="none" strike="noStrike">
                        <a:solidFill>
                          <a:srgbClr val="76933C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7" marR="507" marT="507" marB="0" anchor="ctr"/>
                </a:tc>
                <a:tc gridSpan="2">
                  <a:txBody>
                    <a:bodyPr/>
                    <a:lstStyle/>
                    <a:p>
                      <a:pPr marL="88900" indent="0" algn="l" fontAlgn="ctr"/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En promedio, ¿cuánto tiempo les tomó a los trabajadores vinculados en los últimos 3 años desempeñarse adecuadamente en sus puestos de trabajo?</a:t>
                      </a:r>
                      <a:endParaRPr lang="es-EC" sz="1050" b="0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7" marR="507" marT="507" marB="0" anchor="ctr"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0" u="none" strike="noStrike">
                          <a:solidFill>
                            <a:srgbClr val="404040"/>
                          </a:solidFill>
                          <a:effectLst/>
                        </a:rPr>
                        <a:t>00:02:14</a:t>
                      </a:r>
                      <a:endParaRPr lang="es-MX" sz="105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7" marR="507" marT="507" marB="0" anchor="ctr"/>
                </a:tc>
                <a:tc>
                  <a:txBody>
                    <a:bodyPr/>
                    <a:lstStyle/>
                    <a:p>
                      <a:pPr marL="171450" indent="-825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El tiempo de referencia determinado para la pregunta es muy</a:t>
                      </a:r>
                      <a:r>
                        <a:rPr lang="es-EC" sz="1050" b="0" u="none" strike="noStrike" baseline="0" dirty="0">
                          <a:solidFill>
                            <a:srgbClr val="404040"/>
                          </a:solidFill>
                          <a:effectLst/>
                        </a:rPr>
                        <a:t> </a:t>
                      </a:r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amplio y difícil de recordar.       </a:t>
                      </a:r>
                    </a:p>
                    <a:p>
                      <a:pPr marL="171450" indent="-825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Existe diversidad en el personal contratado, incluso  en la misma ocupación.     </a:t>
                      </a:r>
                    </a:p>
                    <a:p>
                      <a:pPr marL="171450" indent="-825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Hay limitación en las respuestas dado que se vuelven subjetivas y es difícil poder realizar un proceso comprobatorio o de validación. </a:t>
                      </a:r>
                    </a:p>
                    <a:p>
                      <a:pPr marL="171450" indent="-825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s-EC" sz="1050" b="0" u="none" strike="noStrike" kern="1200" dirty="0">
                          <a:solidFill>
                            <a:srgbClr val="40404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 modifican las opciones planteadas</a:t>
                      </a:r>
                    </a:p>
                  </a:txBody>
                  <a:tcPr marL="507" marR="507" marT="507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050" b="1" u="none" strike="noStrike" dirty="0">
                          <a:solidFill>
                            <a:srgbClr val="404040"/>
                          </a:solidFill>
                          <a:effectLst/>
                        </a:rPr>
                        <a:t>Se mantiene</a:t>
                      </a:r>
                      <a:endParaRPr lang="es-EC" sz="1050" b="1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7" marR="507" marT="507" marB="0" anchor="ctr"/>
                </a:tc>
                <a:extLst>
                  <a:ext uri="{0D108BD9-81ED-4DB2-BD59-A6C34878D82A}">
                    <a16:rowId xmlns:a16="http://schemas.microsoft.com/office/drawing/2014/main" val="1324636429"/>
                  </a:ext>
                </a:extLst>
              </a:tr>
              <a:tr h="471024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>
                          <a:solidFill>
                            <a:srgbClr val="31869B"/>
                          </a:solidFill>
                          <a:effectLst/>
                        </a:rPr>
                        <a:t>8</a:t>
                      </a:r>
                      <a:endParaRPr lang="es-MX" sz="1050" b="1" i="0" u="none" strike="noStrike">
                        <a:solidFill>
                          <a:srgbClr val="31869B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7" marR="507" marT="507" marB="0" anchor="ctr"/>
                </a:tc>
                <a:tc rowSpan="2">
                  <a:txBody>
                    <a:bodyPr/>
                    <a:lstStyle/>
                    <a:p>
                      <a:pPr marL="88900" indent="0" algn="l" fontAlgn="ctr"/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¿Con qué frecuencia los trabajadores participaron en alguna (…)</a:t>
                      </a:r>
                      <a:endParaRPr lang="es-EC" sz="1050" b="0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7" marR="507" marT="507" marB="0" anchor="ctr"/>
                </a:tc>
                <a:tc>
                  <a:txBody>
                    <a:bodyPr/>
                    <a:lstStyle/>
                    <a:p>
                      <a:pPr marL="88900" indent="0" algn="l" fontAlgn="ctr"/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capacitación interna de tipo informal en su puesto de trabajo durante los últimos 3 años? </a:t>
                      </a:r>
                      <a:endParaRPr lang="es-EC" sz="1050" b="0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7" marR="507" marT="5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0" u="none" strike="noStrike">
                          <a:solidFill>
                            <a:srgbClr val="404040"/>
                          </a:solidFill>
                          <a:effectLst/>
                        </a:rPr>
                        <a:t>00:02:44</a:t>
                      </a:r>
                      <a:endParaRPr lang="es-MX" sz="105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7" marR="507" marT="507" marB="0" anchor="ctr"/>
                </a:tc>
                <a:tc rowSpan="2">
                  <a:txBody>
                    <a:bodyPr/>
                    <a:lstStyle/>
                    <a:p>
                      <a:pPr marL="171450" indent="-825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Se modifica las opciones planteadas en una escala temporal, por ejemplo, semanal, mensual, trimestral, anual.        </a:t>
                      </a:r>
                    </a:p>
                  </a:txBody>
                  <a:tcPr marL="507" marR="507" marT="507" marB="0" anchor="ctr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050" b="1" u="none" strike="noStrike" dirty="0">
                          <a:solidFill>
                            <a:srgbClr val="404040"/>
                          </a:solidFill>
                          <a:effectLst/>
                        </a:rPr>
                        <a:t>Se mantiene</a:t>
                      </a:r>
                      <a:endParaRPr lang="es-EC" sz="1050" b="1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7" marR="507" marT="507" marB="0" anchor="ctr"/>
                </a:tc>
                <a:extLst>
                  <a:ext uri="{0D108BD9-81ED-4DB2-BD59-A6C34878D82A}">
                    <a16:rowId xmlns:a16="http://schemas.microsoft.com/office/drawing/2014/main" val="4236633091"/>
                  </a:ext>
                </a:extLst>
              </a:tr>
              <a:tr h="93509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>
                          <a:solidFill>
                            <a:srgbClr val="76933C"/>
                          </a:solidFill>
                          <a:effectLst/>
                        </a:rPr>
                        <a:t>9</a:t>
                      </a:r>
                      <a:endParaRPr lang="es-MX" sz="1050" b="1" i="0" u="none" strike="noStrike">
                        <a:solidFill>
                          <a:srgbClr val="76933C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7" marR="507" marT="507" marB="0" anchor="ctr"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8900" indent="0" algn="l" fontAlgn="ctr"/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capacitación externa durante los últimos 3 años? </a:t>
                      </a:r>
                      <a:endParaRPr lang="es-EC" sz="1050" b="0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7" marR="507" marT="5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0" u="none" strike="noStrike">
                          <a:solidFill>
                            <a:srgbClr val="404040"/>
                          </a:solidFill>
                          <a:effectLst/>
                        </a:rPr>
                        <a:t>00:02:17</a:t>
                      </a:r>
                      <a:endParaRPr lang="es-MX" sz="105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7" marR="507" marT="507" marB="0" anchor="ctr"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4017080"/>
                  </a:ext>
                </a:extLst>
              </a:tr>
              <a:tr h="933563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>
                          <a:solidFill>
                            <a:srgbClr val="76933C"/>
                          </a:solidFill>
                          <a:effectLst/>
                        </a:rPr>
                        <a:t>10</a:t>
                      </a:r>
                      <a:endParaRPr lang="es-MX" sz="1050" b="1" i="0" u="none" strike="noStrike">
                        <a:solidFill>
                          <a:srgbClr val="76933C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7" marR="507" marT="507" marB="0" anchor="ctr"/>
                </a:tc>
                <a:tc gridSpan="2">
                  <a:txBody>
                    <a:bodyPr/>
                    <a:lstStyle/>
                    <a:p>
                      <a:pPr marL="88900" indent="0" algn="l" fontAlgn="ctr"/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¿Qué tipo de habilidades tuvieron como objetivo fortalecer las capacitaciones promovidas en los últimos 3 años? </a:t>
                      </a:r>
                      <a:endParaRPr lang="es-EC" sz="1050" b="0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7" marR="507" marT="507" marB="0" anchor="ctr"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0" u="none" strike="noStrike">
                          <a:solidFill>
                            <a:srgbClr val="404040"/>
                          </a:solidFill>
                          <a:effectLst/>
                        </a:rPr>
                        <a:t>00:01:57</a:t>
                      </a:r>
                      <a:endParaRPr lang="es-MX" sz="105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7" marR="507" marT="507" marB="0" anchor="ctr"/>
                </a:tc>
                <a:tc>
                  <a:txBody>
                    <a:bodyPr/>
                    <a:lstStyle/>
                    <a:p>
                      <a:pPr marL="171450" indent="-825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La limitante de la pregunta es que las opciones carecen de un peso técnico, teórico de temáticas necesarias para la empresa.  </a:t>
                      </a:r>
                    </a:p>
                    <a:p>
                      <a:pPr marL="171450" indent="-825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Se modifican las opciones y se plantean las habilidades para cada grupo ocupacional.                                                                     </a:t>
                      </a:r>
                    </a:p>
                  </a:txBody>
                  <a:tcPr marL="507" marR="507" marT="507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050" b="1" u="none" strike="noStrike" dirty="0">
                          <a:solidFill>
                            <a:srgbClr val="404040"/>
                          </a:solidFill>
                          <a:effectLst/>
                        </a:rPr>
                        <a:t>Se mantiene</a:t>
                      </a:r>
                      <a:endParaRPr lang="es-EC" sz="1050" b="1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7" marR="507" marT="507" marB="0" anchor="ctr"/>
                </a:tc>
                <a:extLst>
                  <a:ext uri="{0D108BD9-81ED-4DB2-BD59-A6C34878D82A}">
                    <a16:rowId xmlns:a16="http://schemas.microsoft.com/office/drawing/2014/main" val="1694198598"/>
                  </a:ext>
                </a:extLst>
              </a:tr>
              <a:tr h="287864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TS2</a:t>
                      </a:r>
                      <a:endParaRPr lang="es-MX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7" marR="507" marT="507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Total Sección 2</a:t>
                      </a:r>
                      <a:endParaRPr lang="es-MX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7" marR="507" marT="507" marB="0" anchor="ctr"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s-MX" sz="10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</a:p>
                    <a:p>
                      <a:pPr algn="l" fontAlgn="ctr"/>
                      <a:r>
                        <a:rPr lang="es-MX" sz="10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00:11:32</a:t>
                      </a:r>
                      <a:endParaRPr lang="es-MX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ctr"/>
                      <a:endParaRPr lang="es-MX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7" marR="507" marT="507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MX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7" marR="507" marT="507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MX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7" marR="507" marT="507" marB="0" anchor="ctr"/>
                </a:tc>
                <a:extLst>
                  <a:ext uri="{0D108BD9-81ED-4DB2-BD59-A6C34878D82A}">
                    <a16:rowId xmlns:a16="http://schemas.microsoft.com/office/drawing/2014/main" val="2607662939"/>
                  </a:ext>
                </a:extLst>
              </a:tr>
            </a:tbl>
          </a:graphicData>
        </a:graphic>
      </p:graphicFrame>
      <p:sp>
        <p:nvSpPr>
          <p:cNvPr id="8" name="CuadroTexto 7">
            <a:hlinkClick r:id="rId3" action="ppaction://hlinkfile"/>
            <a:extLst>
              <a:ext uri="{FF2B5EF4-FFF2-40B4-BE49-F238E27FC236}">
                <a16:creationId xmlns:a16="http://schemas.microsoft.com/office/drawing/2014/main" id="{EC5E7F80-C60C-4640-8F57-7CB0C452DD3B}"/>
              </a:ext>
            </a:extLst>
          </p:cNvPr>
          <p:cNvSpPr txBox="1"/>
          <p:nvPr/>
        </p:nvSpPr>
        <p:spPr>
          <a:xfrm>
            <a:off x="1069112" y="6363688"/>
            <a:ext cx="50268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Formulario Prueba piloto ENESEM 2020 Sección 2</a:t>
            </a:r>
          </a:p>
        </p:txBody>
      </p:sp>
      <p:graphicFrame>
        <p:nvGraphicFramePr>
          <p:cNvPr id="6" name="Objeto 5">
            <a:extLst>
              <a:ext uri="{FF2B5EF4-FFF2-40B4-BE49-F238E27FC236}">
                <a16:creationId xmlns:a16="http://schemas.microsoft.com/office/drawing/2014/main" id="{F3B277E1-0090-4D76-A2CA-331F9ECC7D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9110204"/>
              </p:ext>
            </p:extLst>
          </p:nvPr>
        </p:nvGraphicFramePr>
        <p:xfrm>
          <a:off x="6135189" y="6204043"/>
          <a:ext cx="840377" cy="7090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Worksheet" showAsIcon="1" r:id="rId4" imgW="914400" imgH="771525" progId="Excel.Sheet.12">
                  <p:embed/>
                </p:oleObj>
              </mc:Choice>
              <mc:Fallback>
                <p:oleObj name="Worksheet" showAsIcon="1" r:id="rId4" imgW="914400" imgH="771525" progId="Excel.Sheet.12">
                  <p:embed/>
                  <p:pic>
                    <p:nvPicPr>
                      <p:cNvPr id="3" name="Objeto 2">
                        <a:extLst>
                          <a:ext uri="{FF2B5EF4-FFF2-40B4-BE49-F238E27FC236}">
                            <a16:creationId xmlns:a16="http://schemas.microsoft.com/office/drawing/2014/main" id="{BADBB645-A540-49E0-86BB-B47E1791EA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35189" y="6204043"/>
                        <a:ext cx="840377" cy="7090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742110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615E70B-5F54-0C42-818E-3D9D894824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294" y="325035"/>
            <a:ext cx="7680440" cy="795553"/>
          </a:xfrm>
        </p:spPr>
        <p:txBody>
          <a:bodyPr/>
          <a:lstStyle/>
          <a:p>
            <a:r>
              <a:rPr lang="es-EC" sz="2800" dirty="0"/>
              <a:t>Sección 3. Capacitación a los trabajadores </a:t>
            </a:r>
          </a:p>
        </p:txBody>
      </p:sp>
      <p:graphicFrame>
        <p:nvGraphicFramePr>
          <p:cNvPr id="6" name="Marcador de contenido 5">
            <a:extLst>
              <a:ext uri="{FF2B5EF4-FFF2-40B4-BE49-F238E27FC236}">
                <a16:creationId xmlns:a16="http://schemas.microsoft.com/office/drawing/2014/main" id="{9CF3D66B-10FF-4B83-81BA-BC1F7376360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4548677"/>
              </p:ext>
            </p:extLst>
          </p:nvPr>
        </p:nvGraphicFramePr>
        <p:xfrm>
          <a:off x="1264023" y="1095737"/>
          <a:ext cx="10680327" cy="4997151"/>
        </p:xfrm>
        <a:graphic>
          <a:graphicData uri="http://schemas.openxmlformats.org/drawingml/2006/table">
            <a:tbl>
              <a:tblPr firstRow="1" firstCol="1" lastRow="1" lastCol="1">
                <a:tableStyleId>{BDBED569-4797-4DF1-A0F4-6AAB3CD982D8}</a:tableStyleId>
              </a:tblPr>
              <a:tblGrid>
                <a:gridCol w="367225">
                  <a:extLst>
                    <a:ext uri="{9D8B030D-6E8A-4147-A177-3AD203B41FA5}">
                      <a16:colId xmlns:a16="http://schemas.microsoft.com/office/drawing/2014/main" val="1429592426"/>
                    </a:ext>
                  </a:extLst>
                </a:gridCol>
                <a:gridCol w="2804221">
                  <a:extLst>
                    <a:ext uri="{9D8B030D-6E8A-4147-A177-3AD203B41FA5}">
                      <a16:colId xmlns:a16="http://schemas.microsoft.com/office/drawing/2014/main" val="4159481070"/>
                    </a:ext>
                  </a:extLst>
                </a:gridCol>
                <a:gridCol w="2092327">
                  <a:extLst>
                    <a:ext uri="{9D8B030D-6E8A-4147-A177-3AD203B41FA5}">
                      <a16:colId xmlns:a16="http://schemas.microsoft.com/office/drawing/2014/main" val="2273272327"/>
                    </a:ext>
                  </a:extLst>
                </a:gridCol>
                <a:gridCol w="1404063">
                  <a:extLst>
                    <a:ext uri="{9D8B030D-6E8A-4147-A177-3AD203B41FA5}">
                      <a16:colId xmlns:a16="http://schemas.microsoft.com/office/drawing/2014/main" val="1392250145"/>
                    </a:ext>
                  </a:extLst>
                </a:gridCol>
                <a:gridCol w="2715745">
                  <a:extLst>
                    <a:ext uri="{9D8B030D-6E8A-4147-A177-3AD203B41FA5}">
                      <a16:colId xmlns:a16="http://schemas.microsoft.com/office/drawing/2014/main" val="2208535871"/>
                    </a:ext>
                  </a:extLst>
                </a:gridCol>
                <a:gridCol w="1296746">
                  <a:extLst>
                    <a:ext uri="{9D8B030D-6E8A-4147-A177-3AD203B41FA5}">
                      <a16:colId xmlns:a16="http://schemas.microsoft.com/office/drawing/2014/main" val="1424539317"/>
                    </a:ext>
                  </a:extLst>
                </a:gridCol>
              </a:tblGrid>
              <a:tr h="393429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dirty="0">
                          <a:solidFill>
                            <a:srgbClr val="404040"/>
                          </a:solidFill>
                          <a:effectLst/>
                        </a:rPr>
                        <a:t>Nro.</a:t>
                      </a:r>
                      <a:endParaRPr lang="es-MX" sz="1050" b="1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6" marR="946" marT="946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dirty="0">
                          <a:solidFill>
                            <a:srgbClr val="404040"/>
                          </a:solidFill>
                          <a:effectLst/>
                        </a:rPr>
                        <a:t> Detalle de la Pregunta </a:t>
                      </a:r>
                      <a:endParaRPr lang="es-MX" sz="1050" b="1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6" marR="946" marT="946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dirty="0">
                          <a:solidFill>
                            <a:srgbClr val="404040"/>
                          </a:solidFill>
                          <a:effectLst/>
                        </a:rPr>
                        <a:t> </a:t>
                      </a:r>
                      <a:endParaRPr lang="es-MX" sz="1050" b="1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6" marR="946" marT="9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>
                          <a:solidFill>
                            <a:srgbClr val="404040"/>
                          </a:solidFill>
                          <a:effectLst/>
                        </a:rPr>
                        <a:t>Tiempo promedio efectivo</a:t>
                      </a:r>
                      <a:endParaRPr lang="es-MX" sz="105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6" marR="946" marT="9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>
                          <a:solidFill>
                            <a:srgbClr val="404040"/>
                          </a:solidFill>
                          <a:effectLst/>
                        </a:rPr>
                        <a:t>Observación</a:t>
                      </a:r>
                      <a:endParaRPr lang="es-MX" sz="105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6" marR="946" marT="9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dirty="0">
                          <a:solidFill>
                            <a:srgbClr val="404040"/>
                          </a:solidFill>
                          <a:effectLst/>
                        </a:rPr>
                        <a:t>Recomendación</a:t>
                      </a:r>
                    </a:p>
                  </a:txBody>
                  <a:tcPr marL="946" marR="946" marT="946" marB="0" anchor="ctr"/>
                </a:tc>
                <a:extLst>
                  <a:ext uri="{0D108BD9-81ED-4DB2-BD59-A6C34878D82A}">
                    <a16:rowId xmlns:a16="http://schemas.microsoft.com/office/drawing/2014/main" val="978598937"/>
                  </a:ext>
                </a:extLst>
              </a:tr>
              <a:tr h="581799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>
                          <a:solidFill>
                            <a:srgbClr val="60497A"/>
                          </a:solidFill>
                          <a:effectLst/>
                        </a:rPr>
                        <a:t>11</a:t>
                      </a:r>
                      <a:endParaRPr lang="es-MX" sz="1050" b="1" i="0" u="none" strike="noStrike">
                        <a:solidFill>
                          <a:srgbClr val="60497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6" marR="946" marT="946" marB="0" anchor="ctr"/>
                </a:tc>
                <a:tc rowSpan="3">
                  <a:txBody>
                    <a:bodyPr/>
                    <a:lstStyle/>
                    <a:p>
                      <a:pPr marL="88900" indent="0" algn="l" fontAlgn="ctr"/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¿Con qué frecuencia ha mantenido comunicaciones en los últimos 3 años con las siguientes instituciones </a:t>
                      </a:r>
                      <a:endParaRPr lang="es-EC" sz="1050" b="0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6" marR="946" marT="946" marB="0" anchor="ctr"/>
                </a:tc>
                <a:tc>
                  <a:txBody>
                    <a:bodyPr/>
                    <a:lstStyle/>
                    <a:p>
                      <a:pPr marL="88900" indent="0" algn="l" fontAlgn="ctr"/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para discutir sobre los diseños curriculares y programas de estudio?</a:t>
                      </a:r>
                      <a:endParaRPr lang="es-EC" sz="1050" b="0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6" marR="946" marT="9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0" u="none" strike="noStrike">
                          <a:solidFill>
                            <a:srgbClr val="404040"/>
                          </a:solidFill>
                          <a:effectLst/>
                        </a:rPr>
                        <a:t>00:01:35</a:t>
                      </a:r>
                      <a:endParaRPr lang="es-MX" sz="105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6" marR="946" marT="946" marB="0" anchor="ctr"/>
                </a:tc>
                <a:tc rowSpan="3">
                  <a:txBody>
                    <a:bodyPr/>
                    <a:lstStyle/>
                    <a:p>
                      <a:pPr marL="171450" marR="0" lvl="0" indent="-825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Se modifica las opciones planteadas en una escala temporal, por ejemplo, semanal, mensual, trimestral, anual.                                                                                              </a:t>
                      </a:r>
                    </a:p>
                  </a:txBody>
                  <a:tcPr marL="946" marR="946" marT="946" marB="0" anchor="ctr"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050" b="1" u="none" strike="noStrike" dirty="0">
                          <a:solidFill>
                            <a:srgbClr val="404040"/>
                          </a:solidFill>
                          <a:effectLst/>
                        </a:rPr>
                        <a:t>Se mantiene</a:t>
                      </a:r>
                      <a:endParaRPr lang="es-EC" sz="1050" b="1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6" marR="946" marT="946" marB="0" anchor="ctr"/>
                </a:tc>
                <a:extLst>
                  <a:ext uri="{0D108BD9-81ED-4DB2-BD59-A6C34878D82A}">
                    <a16:rowId xmlns:a16="http://schemas.microsoft.com/office/drawing/2014/main" val="2290364553"/>
                  </a:ext>
                </a:extLst>
              </a:tr>
              <a:tr h="581799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0" u="none" strike="noStrike">
                          <a:solidFill>
                            <a:srgbClr val="60497A"/>
                          </a:solidFill>
                          <a:effectLst/>
                        </a:rPr>
                        <a:t>12</a:t>
                      </a:r>
                      <a:endParaRPr lang="es-MX" sz="1050" b="0" i="0" u="none" strike="noStrike">
                        <a:solidFill>
                          <a:srgbClr val="60497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6" marR="946" marT="946" marB="0" anchor="ctr"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8900" indent="0" algn="l" fontAlgn="ctr"/>
                      <a:r>
                        <a:rPr lang="es-MX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para contratar personal? </a:t>
                      </a:r>
                      <a:endParaRPr lang="es-MX" sz="1050" b="0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6" marR="946" marT="9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0" u="none" strike="noStrike">
                          <a:solidFill>
                            <a:srgbClr val="404040"/>
                          </a:solidFill>
                          <a:effectLst/>
                        </a:rPr>
                        <a:t>00:01:27</a:t>
                      </a:r>
                      <a:endParaRPr lang="es-MX" sz="105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6" marR="946" marT="946" marB="0" anchor="ctr"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067942"/>
                  </a:ext>
                </a:extLst>
              </a:tr>
              <a:tr h="581799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0" u="none" strike="noStrike">
                          <a:solidFill>
                            <a:srgbClr val="60497A"/>
                          </a:solidFill>
                          <a:effectLst/>
                        </a:rPr>
                        <a:t>13</a:t>
                      </a:r>
                      <a:endParaRPr lang="es-MX" sz="1050" b="0" i="0" u="none" strike="noStrike">
                        <a:solidFill>
                          <a:srgbClr val="60497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6" marR="946" marT="946" marB="0" anchor="ctr"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8900" indent="0" algn="l" fontAlgn="ctr"/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para contratar pasantes o estudiantes que deben realizar prácticas pre profesionales? </a:t>
                      </a:r>
                      <a:endParaRPr lang="es-EC" sz="1050" b="0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6" marR="946" marT="9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0" u="none" strike="noStrike">
                          <a:solidFill>
                            <a:srgbClr val="404040"/>
                          </a:solidFill>
                          <a:effectLst/>
                        </a:rPr>
                        <a:t>00:01:26</a:t>
                      </a:r>
                      <a:endParaRPr lang="es-MX" sz="105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6" marR="946" marT="946" marB="0" anchor="ctr"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5645309"/>
                  </a:ext>
                </a:extLst>
              </a:tr>
              <a:tr h="1324522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0" u="none" strike="noStrike">
                          <a:solidFill>
                            <a:srgbClr val="76933C"/>
                          </a:solidFill>
                          <a:effectLst/>
                        </a:rPr>
                        <a:t>14</a:t>
                      </a:r>
                      <a:endParaRPr lang="es-MX" sz="1050" b="0" i="0" u="none" strike="noStrike">
                        <a:solidFill>
                          <a:srgbClr val="76933C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6" marR="946" marT="946" marB="0" anchor="ctr"/>
                </a:tc>
                <a:tc gridSpan="2">
                  <a:txBody>
                    <a:bodyPr/>
                    <a:lstStyle/>
                    <a:p>
                      <a:pPr marL="88900" indent="0" algn="l" fontAlgn="ctr"/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¿Qué tan importante es para la empresa generar un canal de diálogo o convenios con estos institutos? </a:t>
                      </a:r>
                      <a:endParaRPr lang="es-EC" sz="1050" b="0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6" marR="946" marT="946" marB="0" anchor="ctr"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00:01:10</a:t>
                      </a:r>
                      <a:endParaRPr lang="es-MX" sz="1050" b="0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6" marR="946" marT="946" marB="0" anchor="ctr"/>
                </a:tc>
                <a:tc>
                  <a:txBody>
                    <a:bodyPr/>
                    <a:lstStyle/>
                    <a:p>
                      <a:pPr marL="171450" indent="-825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Se vuelve obvia la respuesta dado que en la totalidad de las empresas mencionan que es muy importante generar diálogos con instituciones de educación superior.  </a:t>
                      </a:r>
                    </a:p>
                    <a:p>
                      <a:pPr marL="171450" indent="-825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Ante lo cual se levantan dos preguntas adicionales que permitan justificar  la intención por parte de la empresa de firmar un acuerdo, convenio o alianza con instituciones de educación superior. </a:t>
                      </a:r>
                    </a:p>
                  </a:txBody>
                  <a:tcPr marL="946" marR="946" marT="946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050" b="1" u="none" strike="noStrike" dirty="0">
                          <a:solidFill>
                            <a:srgbClr val="404040"/>
                          </a:solidFill>
                          <a:effectLst/>
                        </a:rPr>
                        <a:t>Analizar su incorporación</a:t>
                      </a:r>
                      <a:endParaRPr lang="es-EC" sz="1050" b="1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ctr"/>
                      <a:endParaRPr lang="es-EC" sz="1050" b="1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6" marR="946" marT="946" marB="0" anchor="ctr"/>
                </a:tc>
                <a:extLst>
                  <a:ext uri="{0D108BD9-81ED-4DB2-BD59-A6C34878D82A}">
                    <a16:rowId xmlns:a16="http://schemas.microsoft.com/office/drawing/2014/main" val="3416682867"/>
                  </a:ext>
                </a:extLst>
              </a:tr>
              <a:tr h="714947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0" u="none" strike="noStrike">
                          <a:solidFill>
                            <a:srgbClr val="76933C"/>
                          </a:solidFill>
                          <a:effectLst/>
                        </a:rPr>
                        <a:t>15</a:t>
                      </a:r>
                      <a:endParaRPr lang="es-MX" sz="1050" b="0" i="0" u="none" strike="noStrike">
                        <a:solidFill>
                          <a:srgbClr val="76933C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6" marR="946" marT="946" marB="0" anchor="ctr"/>
                </a:tc>
                <a:tc gridSpan="2">
                  <a:txBody>
                    <a:bodyPr/>
                    <a:lstStyle/>
                    <a:p>
                      <a:pPr marL="88900" indent="0" algn="l" fontAlgn="ctr"/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¿Cuál es la principal acción que deberían tomar las siguientes entidades de formación para mejorar la empleabilidad de los graduados? </a:t>
                      </a:r>
                      <a:endParaRPr lang="es-EC" sz="1050" b="0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6" marR="946" marT="946" marB="0" anchor="ctr"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00:01:54</a:t>
                      </a:r>
                      <a:endParaRPr lang="es-MX" sz="1050" b="0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6" marR="946" marT="946" marB="0" anchor="ctr"/>
                </a:tc>
                <a:tc>
                  <a:txBody>
                    <a:bodyPr/>
                    <a:lstStyle/>
                    <a:p>
                      <a:pPr marL="171450" indent="-825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No presenta ninguna observación.   </a:t>
                      </a:r>
                    </a:p>
                    <a:p>
                      <a:pPr marL="171450" indent="-825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s-EC" sz="1050" b="0" u="none" strike="noStrike" dirty="0">
                          <a:solidFill>
                            <a:srgbClr val="404040"/>
                          </a:solidFill>
                          <a:effectLst/>
                        </a:rPr>
                        <a:t>La pregunta es factible de incorporar al levantamiento.</a:t>
                      </a:r>
                      <a:endParaRPr lang="es-EC" sz="1050" b="0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6" marR="946" marT="9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dirty="0">
                          <a:solidFill>
                            <a:srgbClr val="404040"/>
                          </a:solidFill>
                          <a:effectLst/>
                        </a:rPr>
                        <a:t>Se mantiene</a:t>
                      </a:r>
                      <a:endParaRPr lang="es-MX" sz="1050" b="1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6" marR="946" marT="946" marB="0" anchor="ctr"/>
                </a:tc>
                <a:extLst>
                  <a:ext uri="{0D108BD9-81ED-4DB2-BD59-A6C34878D82A}">
                    <a16:rowId xmlns:a16="http://schemas.microsoft.com/office/drawing/2014/main" val="1166748077"/>
                  </a:ext>
                </a:extLst>
              </a:tr>
              <a:tr h="322985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TS3</a:t>
                      </a:r>
                      <a:endParaRPr lang="es-MX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6" marR="946" marT="946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Total Sección 3</a:t>
                      </a:r>
                      <a:endParaRPr lang="es-MX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6" marR="946" marT="946" marB="0" anchor="ctr"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s-MX" sz="10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         00:07:31</a:t>
                      </a:r>
                    </a:p>
                  </a:txBody>
                  <a:tcPr marL="946" marR="946" marT="946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MX" sz="105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es-MX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6" marR="946" marT="946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MX" sz="105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es-MX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6" marR="946" marT="946" marB="0" anchor="ctr"/>
                </a:tc>
                <a:extLst>
                  <a:ext uri="{0D108BD9-81ED-4DB2-BD59-A6C34878D82A}">
                    <a16:rowId xmlns:a16="http://schemas.microsoft.com/office/drawing/2014/main" val="283568356"/>
                  </a:ext>
                </a:extLst>
              </a:tr>
            </a:tbl>
          </a:graphicData>
        </a:graphic>
      </p:graphicFrame>
      <p:sp>
        <p:nvSpPr>
          <p:cNvPr id="7" name="CuadroTexto 6">
            <a:hlinkClick r:id="rId3" action="ppaction://hlinkfile"/>
            <a:extLst>
              <a:ext uri="{FF2B5EF4-FFF2-40B4-BE49-F238E27FC236}">
                <a16:creationId xmlns:a16="http://schemas.microsoft.com/office/drawing/2014/main" id="{656EC4E3-733A-48C7-8335-DED5740E6E47}"/>
              </a:ext>
            </a:extLst>
          </p:cNvPr>
          <p:cNvSpPr txBox="1"/>
          <p:nvPr/>
        </p:nvSpPr>
        <p:spPr>
          <a:xfrm>
            <a:off x="1069112" y="6363688"/>
            <a:ext cx="51130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Formulario Prueba piloto ENESEM 2020 Sección 3</a:t>
            </a:r>
          </a:p>
        </p:txBody>
      </p:sp>
      <p:graphicFrame>
        <p:nvGraphicFramePr>
          <p:cNvPr id="9" name="Objeto 8">
            <a:extLst>
              <a:ext uri="{FF2B5EF4-FFF2-40B4-BE49-F238E27FC236}">
                <a16:creationId xmlns:a16="http://schemas.microsoft.com/office/drawing/2014/main" id="{51831BCD-8128-42C1-8CBE-D9C4BF9A09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9110204"/>
              </p:ext>
            </p:extLst>
          </p:nvPr>
        </p:nvGraphicFramePr>
        <p:xfrm>
          <a:off x="6135189" y="6204043"/>
          <a:ext cx="840377" cy="7090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Worksheet" showAsIcon="1" r:id="rId4" imgW="914400" imgH="771525" progId="Excel.Sheet.12">
                  <p:embed/>
                </p:oleObj>
              </mc:Choice>
              <mc:Fallback>
                <p:oleObj name="Worksheet" showAsIcon="1" r:id="rId4" imgW="914400" imgH="771525" progId="Excel.Sheet.12">
                  <p:embed/>
                  <p:pic>
                    <p:nvPicPr>
                      <p:cNvPr id="3" name="Objeto 2">
                        <a:extLst>
                          <a:ext uri="{FF2B5EF4-FFF2-40B4-BE49-F238E27FC236}">
                            <a16:creationId xmlns:a16="http://schemas.microsoft.com/office/drawing/2014/main" id="{BADBB645-A540-49E0-86BB-B47E1791EA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35189" y="6204043"/>
                        <a:ext cx="840377" cy="7090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7702932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5515</TotalTime>
  <Words>2164</Words>
  <Application>Microsoft Office PowerPoint</Application>
  <PresentationFormat>Panorámica</PresentationFormat>
  <Paragraphs>329</Paragraphs>
  <Slides>17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4" baseType="lpstr">
      <vt:lpstr>Arial</vt:lpstr>
      <vt:lpstr>Calibri</vt:lpstr>
      <vt:lpstr>Century Gothic</vt:lpstr>
      <vt:lpstr>Symbol</vt:lpstr>
      <vt:lpstr>Times New Roman</vt:lpstr>
      <vt:lpstr>Tema de Office</vt:lpstr>
      <vt:lpstr>Worksheet</vt:lpstr>
      <vt:lpstr>Prueba piloto de la Encuesta Estructural Empresarial 2020</vt:lpstr>
      <vt:lpstr>Presentación de PowerPoint</vt:lpstr>
      <vt:lpstr>Introducción prueba piloto ENESEM 2020</vt:lpstr>
      <vt:lpstr>Ficha técnica</vt:lpstr>
      <vt:lpstr>Desarrollo de la prueba piloto ENESEM 2020</vt:lpstr>
      <vt:lpstr>Levantamiento de la información</vt:lpstr>
      <vt:lpstr>Sección 1. Graduados de Educación Superior</vt:lpstr>
      <vt:lpstr>Sección 2. Habilidades de los trabajadores </vt:lpstr>
      <vt:lpstr>Sección 3. Capacitación a los trabajadores </vt:lpstr>
      <vt:lpstr>Sección 4. Vacantes</vt:lpstr>
      <vt:lpstr>Sección 5. Desempeño en el Marco de la Pandemia</vt:lpstr>
      <vt:lpstr>Sección 6. Afiliación a Cámaras empresariales</vt:lpstr>
      <vt:lpstr>Conclusiones</vt:lpstr>
      <vt:lpstr>Conclusiones</vt:lpstr>
      <vt:lpstr>Cronograma</vt:lpstr>
      <vt:lpstr>Cronograma de incorporación de preguntas piloteadas para la ENESEM 2020 (que incluye el módulo de DL)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Encuesta Nacional de Empleo, Desempleo y Subempleo 2021</dc:title>
  <dc:creator>Microsoft Office User</dc:creator>
  <cp:lastModifiedBy>INEC Roberto Chaves</cp:lastModifiedBy>
  <cp:revision>74</cp:revision>
  <dcterms:created xsi:type="dcterms:W3CDTF">2021-01-19T20:01:03Z</dcterms:created>
  <dcterms:modified xsi:type="dcterms:W3CDTF">2021-04-09T13:11:00Z</dcterms:modified>
</cp:coreProperties>
</file>