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61" r:id="rId3"/>
    <p:sldId id="273" r:id="rId4"/>
    <p:sldId id="274" r:id="rId5"/>
    <p:sldId id="278" r:id="rId6"/>
    <p:sldId id="279" r:id="rId7"/>
    <p:sldId id="277" r:id="rId8"/>
    <p:sldId id="276" r:id="rId9"/>
    <p:sldId id="262" r:id="rId10"/>
    <p:sldId id="272" r:id="rId11"/>
    <p:sldId id="260" r:id="rId12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285D"/>
    <a:srgbClr val="20275D"/>
    <a:srgbClr val="5E71FF"/>
    <a:srgbClr val="6464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41" autoAdjust="0"/>
    <p:restoredTop sz="96405"/>
  </p:normalViewPr>
  <p:slideViewPr>
    <p:cSldViewPr snapToGrid="0" snapToObjects="1">
      <p:cViewPr>
        <p:scale>
          <a:sx n="100" d="100"/>
          <a:sy n="100" d="100"/>
        </p:scale>
        <p:origin x="624" y="6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B5339B-A2C8-46E3-92F2-4346DBC68372}" type="doc">
      <dgm:prSet loTypeId="urn:microsoft.com/office/officeart/2008/layout/Lin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7ECB724C-B7B4-46E9-93D6-0CEA49839F1E}">
      <dgm:prSet phldrT="[Texto]" custT="1"/>
      <dgm:spPr/>
      <dgm:t>
        <a:bodyPr/>
        <a:lstStyle/>
        <a:p>
          <a:r>
            <a:rPr lang="es-ES" sz="1400" b="1" dirty="0" smtClean="0"/>
            <a:t>Empresas  socializadas</a:t>
          </a:r>
          <a:r>
            <a:rPr lang="es-ES" sz="1400" dirty="0" smtClean="0"/>
            <a:t>,  Son aquellas empresas que  recibieron la notificación de inicio del operativo  de campo, a través del envió masivo de correos.</a:t>
          </a:r>
          <a:endParaRPr lang="es-ES" sz="1400" dirty="0"/>
        </a:p>
      </dgm:t>
    </dgm:pt>
    <dgm:pt modelId="{468F977F-052A-435F-8A8B-1AA5035EAC10}" type="parTrans" cxnId="{40C37EC3-C568-4B00-B3C5-444D79087294}">
      <dgm:prSet/>
      <dgm:spPr/>
      <dgm:t>
        <a:bodyPr/>
        <a:lstStyle/>
        <a:p>
          <a:endParaRPr lang="es-ES" sz="1400"/>
        </a:p>
      </dgm:t>
    </dgm:pt>
    <dgm:pt modelId="{9A04F01A-E834-49E8-B6FA-D0D691A3CE93}" type="sibTrans" cxnId="{40C37EC3-C568-4B00-B3C5-444D79087294}">
      <dgm:prSet/>
      <dgm:spPr/>
      <dgm:t>
        <a:bodyPr/>
        <a:lstStyle/>
        <a:p>
          <a:endParaRPr lang="es-ES" sz="1400"/>
        </a:p>
      </dgm:t>
    </dgm:pt>
    <dgm:pt modelId="{362BD109-D2CB-4BDB-B5B9-67106B72D6A1}">
      <dgm:prSet custT="1"/>
      <dgm:spPr/>
      <dgm:t>
        <a:bodyPr/>
        <a:lstStyle/>
        <a:p>
          <a:r>
            <a:rPr lang="es-ES" sz="1400" b="1" dirty="0" smtClean="0"/>
            <a:t>Diligenciamiento</a:t>
          </a:r>
          <a:r>
            <a:rPr lang="es-ES" sz="1400" dirty="0" smtClean="0"/>
            <a:t>,  Es el primer acercamiento con el informante calificado por parte del investigador a fin de sensibilizar y dar a conocer a los informantes los objetivos de la encuesta, el tiempo de entrega de información y el link del aplicativo INFOCAPT.</a:t>
          </a:r>
        </a:p>
      </dgm:t>
    </dgm:pt>
    <dgm:pt modelId="{236E4486-9B38-4FB7-B655-81AD14C3752B}" type="parTrans" cxnId="{8568F1E2-0584-4ED2-9CA5-80FAAC6B9A5D}">
      <dgm:prSet/>
      <dgm:spPr/>
      <dgm:t>
        <a:bodyPr/>
        <a:lstStyle/>
        <a:p>
          <a:endParaRPr lang="es-ES" sz="1400"/>
        </a:p>
      </dgm:t>
    </dgm:pt>
    <dgm:pt modelId="{8AEDE521-72BC-45A2-B6C8-B5264CDD590C}" type="sibTrans" cxnId="{8568F1E2-0584-4ED2-9CA5-80FAAC6B9A5D}">
      <dgm:prSet/>
      <dgm:spPr/>
      <dgm:t>
        <a:bodyPr/>
        <a:lstStyle/>
        <a:p>
          <a:endParaRPr lang="es-ES" sz="1400"/>
        </a:p>
      </dgm:t>
    </dgm:pt>
    <dgm:pt modelId="{8317BEA9-CEB9-4E48-8D52-B3BCDBA2B686}" type="pres">
      <dgm:prSet presAssocID="{DCB5339B-A2C8-46E3-92F2-4346DBC6837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3726F4E3-466F-4B80-A7DE-5CC006568123}" type="pres">
      <dgm:prSet presAssocID="{7ECB724C-B7B4-46E9-93D6-0CEA49839F1E}" presName="thickLine" presStyleLbl="alignNode1" presStyleIdx="0" presStyleCnt="2"/>
      <dgm:spPr/>
    </dgm:pt>
    <dgm:pt modelId="{6FC2C02B-F702-4CB0-A844-9DBB39CFE6DF}" type="pres">
      <dgm:prSet presAssocID="{7ECB724C-B7B4-46E9-93D6-0CEA49839F1E}" presName="horz1" presStyleCnt="0"/>
      <dgm:spPr/>
    </dgm:pt>
    <dgm:pt modelId="{DB6393B9-6CC5-42CB-9B22-79D1384BCB96}" type="pres">
      <dgm:prSet presAssocID="{7ECB724C-B7B4-46E9-93D6-0CEA49839F1E}" presName="tx1" presStyleLbl="revTx" presStyleIdx="0" presStyleCnt="2" custLinFactNeighborX="2453" custLinFactNeighborY="11241"/>
      <dgm:spPr/>
      <dgm:t>
        <a:bodyPr/>
        <a:lstStyle/>
        <a:p>
          <a:endParaRPr lang="es-ES"/>
        </a:p>
      </dgm:t>
    </dgm:pt>
    <dgm:pt modelId="{AF38929D-DCC8-48E8-B558-782CDF1DB7C0}" type="pres">
      <dgm:prSet presAssocID="{7ECB724C-B7B4-46E9-93D6-0CEA49839F1E}" presName="vert1" presStyleCnt="0"/>
      <dgm:spPr/>
    </dgm:pt>
    <dgm:pt modelId="{84CFF8A4-9457-4CCA-A8A3-57493BE8D809}" type="pres">
      <dgm:prSet presAssocID="{362BD109-D2CB-4BDB-B5B9-67106B72D6A1}" presName="thickLine" presStyleLbl="alignNode1" presStyleIdx="1" presStyleCnt="2"/>
      <dgm:spPr/>
    </dgm:pt>
    <dgm:pt modelId="{46DB288C-2A2D-477D-B447-7E188D30B971}" type="pres">
      <dgm:prSet presAssocID="{362BD109-D2CB-4BDB-B5B9-67106B72D6A1}" presName="horz1" presStyleCnt="0"/>
      <dgm:spPr/>
    </dgm:pt>
    <dgm:pt modelId="{81CCFBDD-DEF4-4356-ABAA-15373AB2247E}" type="pres">
      <dgm:prSet presAssocID="{362BD109-D2CB-4BDB-B5B9-67106B72D6A1}" presName="tx1" presStyleLbl="revTx" presStyleIdx="1" presStyleCnt="2" custScaleX="96464"/>
      <dgm:spPr/>
      <dgm:t>
        <a:bodyPr/>
        <a:lstStyle/>
        <a:p>
          <a:endParaRPr lang="es-ES"/>
        </a:p>
      </dgm:t>
    </dgm:pt>
    <dgm:pt modelId="{73B9D778-47C4-4146-98CD-248EDC608130}" type="pres">
      <dgm:prSet presAssocID="{362BD109-D2CB-4BDB-B5B9-67106B72D6A1}" presName="vert1" presStyleCnt="0"/>
      <dgm:spPr/>
    </dgm:pt>
  </dgm:ptLst>
  <dgm:cxnLst>
    <dgm:cxn modelId="{40C37EC3-C568-4B00-B3C5-444D79087294}" srcId="{DCB5339B-A2C8-46E3-92F2-4346DBC68372}" destId="{7ECB724C-B7B4-46E9-93D6-0CEA49839F1E}" srcOrd="0" destOrd="0" parTransId="{468F977F-052A-435F-8A8B-1AA5035EAC10}" sibTransId="{9A04F01A-E834-49E8-B6FA-D0D691A3CE93}"/>
    <dgm:cxn modelId="{EA58E23F-8BC9-41B0-B52D-D832B2C6A9B7}" type="presOf" srcId="{DCB5339B-A2C8-46E3-92F2-4346DBC68372}" destId="{8317BEA9-CEB9-4E48-8D52-B3BCDBA2B686}" srcOrd="0" destOrd="0" presId="urn:microsoft.com/office/officeart/2008/layout/LinedList"/>
    <dgm:cxn modelId="{4E8E4213-04CE-4033-9B5D-8465722191E2}" type="presOf" srcId="{362BD109-D2CB-4BDB-B5B9-67106B72D6A1}" destId="{81CCFBDD-DEF4-4356-ABAA-15373AB2247E}" srcOrd="0" destOrd="0" presId="urn:microsoft.com/office/officeart/2008/layout/LinedList"/>
    <dgm:cxn modelId="{8568F1E2-0584-4ED2-9CA5-80FAAC6B9A5D}" srcId="{DCB5339B-A2C8-46E3-92F2-4346DBC68372}" destId="{362BD109-D2CB-4BDB-B5B9-67106B72D6A1}" srcOrd="1" destOrd="0" parTransId="{236E4486-9B38-4FB7-B655-81AD14C3752B}" sibTransId="{8AEDE521-72BC-45A2-B6C8-B5264CDD590C}"/>
    <dgm:cxn modelId="{262B8BF4-DBF6-4BF6-9A23-4F4D4D0743DB}" type="presOf" srcId="{7ECB724C-B7B4-46E9-93D6-0CEA49839F1E}" destId="{DB6393B9-6CC5-42CB-9B22-79D1384BCB96}" srcOrd="0" destOrd="0" presId="urn:microsoft.com/office/officeart/2008/layout/LinedList"/>
    <dgm:cxn modelId="{17ECF656-6597-46B5-B209-1CF65872620F}" type="presParOf" srcId="{8317BEA9-CEB9-4E48-8D52-B3BCDBA2B686}" destId="{3726F4E3-466F-4B80-A7DE-5CC006568123}" srcOrd="0" destOrd="0" presId="urn:microsoft.com/office/officeart/2008/layout/LinedList"/>
    <dgm:cxn modelId="{BE3F0A15-C1EC-4902-83E7-6643985FDF5B}" type="presParOf" srcId="{8317BEA9-CEB9-4E48-8D52-B3BCDBA2B686}" destId="{6FC2C02B-F702-4CB0-A844-9DBB39CFE6DF}" srcOrd="1" destOrd="0" presId="urn:microsoft.com/office/officeart/2008/layout/LinedList"/>
    <dgm:cxn modelId="{D072D6F2-E32E-49A1-BFA5-B8B94EACF47B}" type="presParOf" srcId="{6FC2C02B-F702-4CB0-A844-9DBB39CFE6DF}" destId="{DB6393B9-6CC5-42CB-9B22-79D1384BCB96}" srcOrd="0" destOrd="0" presId="urn:microsoft.com/office/officeart/2008/layout/LinedList"/>
    <dgm:cxn modelId="{230E0482-EDC7-4785-9B45-C7A607085BA2}" type="presParOf" srcId="{6FC2C02B-F702-4CB0-A844-9DBB39CFE6DF}" destId="{AF38929D-DCC8-48E8-B558-782CDF1DB7C0}" srcOrd="1" destOrd="0" presId="urn:microsoft.com/office/officeart/2008/layout/LinedList"/>
    <dgm:cxn modelId="{E4897807-4964-436B-8FFD-42FE548FEB7D}" type="presParOf" srcId="{8317BEA9-CEB9-4E48-8D52-B3BCDBA2B686}" destId="{84CFF8A4-9457-4CCA-A8A3-57493BE8D809}" srcOrd="2" destOrd="0" presId="urn:microsoft.com/office/officeart/2008/layout/LinedList"/>
    <dgm:cxn modelId="{18887001-C101-4126-9F03-78252FF99260}" type="presParOf" srcId="{8317BEA9-CEB9-4E48-8D52-B3BCDBA2B686}" destId="{46DB288C-2A2D-477D-B447-7E188D30B971}" srcOrd="3" destOrd="0" presId="urn:microsoft.com/office/officeart/2008/layout/LinedList"/>
    <dgm:cxn modelId="{152B41D6-46BA-48C2-8493-A7A0549EEC55}" type="presParOf" srcId="{46DB288C-2A2D-477D-B447-7E188D30B971}" destId="{81CCFBDD-DEF4-4356-ABAA-15373AB2247E}" srcOrd="0" destOrd="0" presId="urn:microsoft.com/office/officeart/2008/layout/LinedList"/>
    <dgm:cxn modelId="{7709A6B1-BD9B-4371-A35D-9DCF2994A74E}" type="presParOf" srcId="{46DB288C-2A2D-477D-B447-7E188D30B971}" destId="{73B9D778-47C4-4146-98CD-248EDC60813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26F4E3-466F-4B80-A7DE-5CC006568123}">
      <dsp:nvSpPr>
        <dsp:cNvPr id="0" name=""/>
        <dsp:cNvSpPr/>
      </dsp:nvSpPr>
      <dsp:spPr>
        <a:xfrm>
          <a:off x="0" y="0"/>
          <a:ext cx="9676430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6393B9-6CC5-42CB-9B22-79D1384BCB96}">
      <dsp:nvSpPr>
        <dsp:cNvPr id="0" name=""/>
        <dsp:cNvSpPr/>
      </dsp:nvSpPr>
      <dsp:spPr>
        <a:xfrm>
          <a:off x="0" y="97634"/>
          <a:ext cx="9676430" cy="868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Empresas  socializadas</a:t>
          </a:r>
          <a:r>
            <a:rPr lang="es-ES" sz="1400" kern="1200" dirty="0" smtClean="0"/>
            <a:t>,  Son aquellas empresas que  recibieron la notificación de inicio del operativo  de campo, a través del envió masivo de correos.</a:t>
          </a:r>
          <a:endParaRPr lang="es-ES" sz="1400" kern="1200" dirty="0"/>
        </a:p>
      </dsp:txBody>
      <dsp:txXfrm>
        <a:off x="0" y="97634"/>
        <a:ext cx="9676430" cy="868557"/>
      </dsp:txXfrm>
    </dsp:sp>
    <dsp:sp modelId="{84CFF8A4-9457-4CCA-A8A3-57493BE8D809}">
      <dsp:nvSpPr>
        <dsp:cNvPr id="0" name=""/>
        <dsp:cNvSpPr/>
      </dsp:nvSpPr>
      <dsp:spPr>
        <a:xfrm>
          <a:off x="0" y="868557"/>
          <a:ext cx="9676430" cy="0"/>
        </a:xfrm>
        <a:prstGeom prst="line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CCFBDD-DEF4-4356-ABAA-15373AB2247E}">
      <dsp:nvSpPr>
        <dsp:cNvPr id="0" name=""/>
        <dsp:cNvSpPr/>
      </dsp:nvSpPr>
      <dsp:spPr>
        <a:xfrm>
          <a:off x="0" y="868557"/>
          <a:ext cx="9334271" cy="868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Diligenciamiento</a:t>
          </a:r>
          <a:r>
            <a:rPr lang="es-ES" sz="1400" kern="1200" dirty="0" smtClean="0"/>
            <a:t>,  Es el primer acercamiento con el informante calificado por parte del investigador a fin de sensibilizar y dar a conocer a los informantes los objetivos de la encuesta, el tiempo de entrega de información y el link del aplicativo INFOCAPT.</a:t>
          </a:r>
        </a:p>
      </dsp:txBody>
      <dsp:txXfrm>
        <a:off x="0" y="868557"/>
        <a:ext cx="9334271" cy="8685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F52A2F-D1FD-4D86-90E8-9C105DFA4E1B}" type="datetimeFigureOut">
              <a:rPr lang="es-ES" smtClean="0"/>
              <a:t>20/06/2022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FB7957-710C-4DB3-99F2-ED2A5A2985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12832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F96EC9-3DCD-8E40-909E-FE7B770A221F}" type="slidenum">
              <a:rPr lang="es-EC" smtClean="0"/>
              <a:t>7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500208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96F13414-8F03-A442-8ACD-2DC9B0A2CB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735410B-9B5C-1D48-ACA9-2246B305F5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 de la presentación</a:t>
            </a:r>
            <a:endParaRPr lang="x-none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E21AF1D1-197D-4A4F-9050-E4D32756336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63823"/>
            <a:ext cx="9144000" cy="655002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Agregar subtítulo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585728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EBEF04C5-841F-5A4D-8783-DCC1772280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BD8743C-6899-8944-AB92-EAB5AE3FB0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29696" y="2681415"/>
            <a:ext cx="8517753" cy="1112109"/>
          </a:xfrm>
        </p:spPr>
        <p:txBody>
          <a:bodyPr anchor="b"/>
          <a:lstStyle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título</a:t>
            </a:r>
            <a:endParaRPr lang="x-none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65BCDE19-0EEF-0943-B986-6235A0F9902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829696" y="4008696"/>
            <a:ext cx="8517753" cy="563305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Modificar subtítulo</a:t>
            </a:r>
            <a:endParaRPr lang="x-none" dirty="0"/>
          </a:p>
        </p:txBody>
      </p:sp>
      <p:sp>
        <p:nvSpPr>
          <p:cNvPr id="10" name="Marcador de texto 6">
            <a:extLst>
              <a:ext uri="{FF2B5EF4-FFF2-40B4-BE49-F238E27FC236}">
                <a16:creationId xmlns:a16="http://schemas.microsoft.com/office/drawing/2014/main" xmlns="" id="{238A4921-827D-E746-ACF8-162C8F4141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10306" y="987146"/>
            <a:ext cx="1665287" cy="1257694"/>
          </a:xfrm>
        </p:spPr>
        <p:txBody>
          <a:bodyPr>
            <a:noAutofit/>
          </a:bodyPr>
          <a:lstStyle>
            <a:lvl1pPr marL="0" indent="0" algn="ctr">
              <a:buNone/>
              <a:defRPr sz="8800" b="1">
                <a:solidFill>
                  <a:srgbClr val="5E71FF"/>
                </a:solidFill>
              </a:defRPr>
            </a:lvl1pPr>
          </a:lstStyle>
          <a:p>
            <a:pPr lvl="0"/>
            <a:r>
              <a:rPr lang="es-MX" dirty="0"/>
              <a:t>01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684397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AC82C9D5-7EBB-B246-ABB9-5DCE94B355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Marcador de texto 12">
            <a:extLst>
              <a:ext uri="{FF2B5EF4-FFF2-40B4-BE49-F238E27FC236}">
                <a16:creationId xmlns:a16="http://schemas.microsoft.com/office/drawing/2014/main" xmlns="" id="{5AA863C6-E4BB-7246-8E29-38C1A6D523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83969" y="6289632"/>
            <a:ext cx="728662" cy="457629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595903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A3A6E091-7C03-A443-A6D2-38D7BDCE83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50ADB42-67F8-B244-80CB-7A4A6F8B81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40411"/>
            <a:ext cx="7737389" cy="672843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1F285D"/>
                </a:solidFill>
              </a:defRPr>
            </a:lvl1pPr>
          </a:lstStyle>
          <a:p>
            <a:r>
              <a:rPr lang="es-ES" dirty="0"/>
              <a:t>Editar título</a:t>
            </a:r>
            <a:endParaRPr lang="x-none" dirty="0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xmlns="" id="{FE0C7826-BD6F-3F44-93EE-AB675BEF60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1012825"/>
            <a:ext cx="7737475" cy="45762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646481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x-none" dirty="0"/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xmlns="" id="{8DAAF717-D746-FE4F-A5F1-E3136E0F16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83969" y="6289632"/>
            <a:ext cx="728662" cy="457629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164595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872A9304-47E7-E44B-BC9B-3F5C92870A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0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4" t="29482" r="7138" b="21793"/>
          <a:stretch/>
        </p:blipFill>
        <p:spPr bwMode="auto">
          <a:xfrm>
            <a:off x="-148457" y="0"/>
            <a:ext cx="1234045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5666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EE343A33-82BB-C146-8CFD-AC31DECD9D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875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CD6AF7B-4823-A647-B98C-1B8371B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198" y="385376"/>
            <a:ext cx="7227771" cy="53002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373D69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1C2C26F9-496F-4C4E-8339-48DE417244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7198" y="951025"/>
            <a:ext cx="7227614" cy="499155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x-none" dirty="0"/>
          </a:p>
        </p:txBody>
      </p:sp>
      <p:sp>
        <p:nvSpPr>
          <p:cNvPr id="6" name="Marcador de texto 5">
            <a:extLst>
              <a:ext uri="{FF2B5EF4-FFF2-40B4-BE49-F238E27FC236}">
                <a16:creationId xmlns="" xmlns:a16="http://schemas.microsoft.com/office/drawing/2014/main" id="{C0D8D9E4-ED4C-EB45-8C46-72E5DBAB40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078108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01BABDA2-023C-7945-BF86-BEAA5004E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B7FA23C8-2E4E-5046-8259-E2E2139786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x-non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5C005DD2-86EC-2440-A7E7-B841DBFD7C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EA569-A74A-4F40-B8C4-0DF053AB9BE6}" type="datetimeFigureOut">
              <a:rPr lang="x-none" smtClean="0"/>
              <a:t>20/06/2022</a:t>
            </a:fld>
            <a:endParaRPr lang="x-non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FAAEDE95-BF79-354F-9D02-2C24B8EB6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75348DA7-A2C8-4B42-8734-0C9E18D34D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55D62-19B0-8644-950B-6F136B21E2CE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24135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4" r:id="rId4"/>
    <p:sldLayoutId id="2147483655" r:id="rId5"/>
    <p:sldLayoutId id="2147483657" r:id="rId6"/>
    <p:sldLayoutId id="2147483658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borja\Desktop\2022\Presentaci&#243;n%20Seguimiento%20ENESEM\Junio\Seguimiento%20de%20actividades%20%20ENESM%2023-05_2022.xlsx!Actividades!F1C1:F5C12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borja\Desktop\2022\Presentaci&#243;n%20Seguimiento%20ENESEM\Junio\Seguimiento%20de%20actividades%20%20ENESM%2023-05_2022.xlsx!Actividades!F13C1:F18C12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borja\Desktop\2022\Presentaci&#243;n%20Seguimiento%20ENESEM\Junio\Seguimiento%20de%20actividades%20%20ENESM%2023-05_2022.xlsx!Actividades!F31C1:F32C12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1.xlsx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Excel_Worksheet3.xlsx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borja\Desktop\2022\Presentaci&#243;n%20Seguimiento%20ENESEM\Junio\Seguimiento%20de%20actividades%20%20ENESM%2023-05_2022.xlsx!Seguimiento%20Administrativo!F1C1:F4C5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borja\Desktop\2022\Presentaci&#243;n%20Seguimiento%20ENESEM\23-05-2022\Seguimiento%20de%20actividades%20%20ENESM%2023-05_2022.xlsx!Temas%20Varios!F1C1:F2C12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CE74EF7-2C04-A342-AAD9-E694CF9B7F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976022" cy="2387600"/>
          </a:xfrm>
        </p:spPr>
        <p:txBody>
          <a:bodyPr>
            <a:normAutofit fontScale="90000"/>
          </a:bodyPr>
          <a:lstStyle/>
          <a:p>
            <a:pPr algn="ctr"/>
            <a:r>
              <a:rPr lang="es-EC" dirty="0"/>
              <a:t>Seguimiento de Actividades </a:t>
            </a:r>
            <a:r>
              <a:rPr lang="es-EC" dirty="0" smtClean="0"/>
              <a:t/>
            </a:r>
            <a:br>
              <a:rPr lang="es-EC" dirty="0" smtClean="0"/>
            </a:br>
            <a:r>
              <a:rPr lang="es-EC" dirty="0" smtClean="0"/>
              <a:t>ENESEM</a:t>
            </a:r>
            <a:endParaRPr lang="x-none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B5FE04B9-C334-374C-9980-1DEA7FC07A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C" dirty="0"/>
              <a:t>Avance</a:t>
            </a:r>
          </a:p>
          <a:p>
            <a:endParaRPr lang="x-none" dirty="0"/>
          </a:p>
        </p:txBody>
      </p:sp>
      <p:sp>
        <p:nvSpPr>
          <p:cNvPr id="4" name="Rectángulo redondeado 3">
            <a:extLst>
              <a:ext uri="{FF2B5EF4-FFF2-40B4-BE49-F238E27FC236}">
                <a16:creationId xmlns:a16="http://schemas.microsoft.com/office/drawing/2014/main" xmlns="" id="{7501EF41-F281-6D48-9E26-1B14A4817180}"/>
              </a:ext>
            </a:extLst>
          </p:cNvPr>
          <p:cNvSpPr/>
          <p:nvPr/>
        </p:nvSpPr>
        <p:spPr>
          <a:xfrm>
            <a:off x="1524000" y="4485080"/>
            <a:ext cx="3361038" cy="480291"/>
          </a:xfrm>
          <a:prstGeom prst="roundRect">
            <a:avLst/>
          </a:prstGeom>
          <a:solidFill>
            <a:srgbClr val="5E71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2400" dirty="0" smtClean="0">
                <a:solidFill>
                  <a:schemeClr val="bg1"/>
                </a:solidFill>
              </a:rPr>
              <a:t>20 </a:t>
            </a:r>
            <a:r>
              <a:rPr lang="x-none" sz="2400" smtClean="0">
                <a:solidFill>
                  <a:schemeClr val="bg1"/>
                </a:solidFill>
              </a:rPr>
              <a:t>de </a:t>
            </a:r>
            <a:r>
              <a:rPr lang="es-EC" sz="2400" dirty="0" smtClean="0">
                <a:solidFill>
                  <a:schemeClr val="bg1"/>
                </a:solidFill>
              </a:rPr>
              <a:t>junio </a:t>
            </a:r>
            <a:r>
              <a:rPr lang="x-none" sz="2400" smtClean="0"/>
              <a:t>2022</a:t>
            </a:r>
            <a:endParaRPr lang="x-none" sz="2400" dirty="0"/>
          </a:p>
        </p:txBody>
      </p:sp>
    </p:spTree>
    <p:extLst>
      <p:ext uri="{BB962C8B-B14F-4D97-AF65-F5344CB8AC3E}">
        <p14:creationId xmlns:p14="http://schemas.microsoft.com/office/powerpoint/2010/main" val="58841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FD696AD-97AE-0A4B-866A-8E7F94749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 smtClean="0"/>
              <a:t>Firmas de Responsabilidad</a:t>
            </a:r>
            <a:r>
              <a:rPr lang="es-EC" sz="3200" dirty="0"/>
              <a:t/>
            </a:r>
            <a:br>
              <a:rPr lang="es-EC" sz="3200" dirty="0"/>
            </a:br>
            <a:r>
              <a:rPr lang="es-EC" sz="1600" dirty="0"/>
              <a:t>Actualización </a:t>
            </a:r>
            <a:r>
              <a:rPr lang="es-EC" sz="1600" dirty="0" smtClean="0"/>
              <a:t>20</a:t>
            </a:r>
            <a:r>
              <a:rPr lang="es-EC" sz="1600" dirty="0" smtClean="0">
                <a:solidFill>
                  <a:srgbClr val="20275D"/>
                </a:solidFill>
              </a:rPr>
              <a:t>/06/</a:t>
            </a:r>
            <a:r>
              <a:rPr lang="es-EC" sz="1600" dirty="0" smtClean="0"/>
              <a:t>2022</a:t>
            </a:r>
            <a:endParaRPr lang="x-none" dirty="0"/>
          </a:p>
        </p:txBody>
      </p:sp>
      <p:sp>
        <p:nvSpPr>
          <p:cNvPr id="8" name="Título 1">
            <a:extLst>
              <a:ext uri="{FF2B5EF4-FFF2-40B4-BE49-F238E27FC236}">
                <a16:creationId xmlns="" xmlns:a16="http://schemas.microsoft.com/office/drawing/2014/main" id="{4615E70B-5F54-0C42-818E-3D9D89482440}"/>
              </a:ext>
            </a:extLst>
          </p:cNvPr>
          <p:cNvSpPr txBox="1">
            <a:spLocks/>
          </p:cNvSpPr>
          <p:nvPr/>
        </p:nvSpPr>
        <p:spPr>
          <a:xfrm>
            <a:off x="3687546" y="1051231"/>
            <a:ext cx="7196725" cy="6070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80B9F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sz="2400" dirty="0">
              <a:solidFill>
                <a:srgbClr val="1F285D"/>
              </a:solidFill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320203"/>
              </p:ext>
            </p:extLst>
          </p:nvPr>
        </p:nvGraphicFramePr>
        <p:xfrm>
          <a:off x="2852128" y="2419114"/>
          <a:ext cx="6441985" cy="2453137"/>
        </p:xfrm>
        <a:graphic>
          <a:graphicData uri="http://schemas.openxmlformats.org/drawingml/2006/table">
            <a:tbl>
              <a:tblPr firstRow="1" firstCol="1" bandRow="1"/>
              <a:tblGrid>
                <a:gridCol w="2183600"/>
                <a:gridCol w="2186848"/>
                <a:gridCol w="2071537"/>
              </a:tblGrid>
              <a:tr h="4467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Elaborado por:</a:t>
                      </a:r>
                      <a:endParaRPr lang="es-EC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85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Revisado por:</a:t>
                      </a:r>
                      <a:endParaRPr lang="es-EC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85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Aprobado por:</a:t>
                      </a:r>
                      <a:endParaRPr lang="es-EC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85D"/>
                    </a:solidFill>
                  </a:tcPr>
                </a:tc>
              </a:tr>
              <a:tr h="14531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EC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EC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EC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1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Jenny</a:t>
                      </a:r>
                      <a:r>
                        <a:rPr lang="es-EC" sz="1200" b="1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Borja</a:t>
                      </a:r>
                      <a:endParaRPr lang="es-EC" sz="1200" b="1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Miembro </a:t>
                      </a:r>
                      <a:r>
                        <a:rPr lang="es-EC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de Equipo</a:t>
                      </a:r>
                      <a:endParaRPr lang="es-EC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85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Rita Jácome</a:t>
                      </a:r>
                      <a:endParaRPr lang="es-EC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C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Responsable</a:t>
                      </a:r>
                      <a:r>
                        <a:rPr lang="es-EC" sz="1200" b="1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OE</a:t>
                      </a:r>
                      <a:endParaRPr lang="es-EC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85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Roberto Chaves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Jefe</a:t>
                      </a:r>
                      <a:r>
                        <a:rPr lang="es-EC" sz="1200" b="1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de Gestión</a:t>
                      </a:r>
                      <a:endParaRPr lang="es-EC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85D"/>
                    </a:solidFill>
                  </a:tcPr>
                </a:tc>
              </a:tr>
            </a:tbl>
          </a:graphicData>
        </a:graphic>
      </p:graphicFrame>
      <p:sp>
        <p:nvSpPr>
          <p:cNvPr id="6" name="Marcador de texto 3">
            <a:extLst>
              <a:ext uri="{FF2B5EF4-FFF2-40B4-BE49-F238E27FC236}">
                <a16:creationId xmlns:a16="http://schemas.microsoft.com/office/drawing/2014/main" xmlns="" id="{3C5C67A1-29D7-1048-826C-D7445004AD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83969" y="6289632"/>
            <a:ext cx="728662" cy="457629"/>
          </a:xfrm>
        </p:spPr>
        <p:txBody>
          <a:bodyPr>
            <a:normAutofit lnSpcReduction="10000"/>
          </a:bodyPr>
          <a:lstStyle/>
          <a:p>
            <a:r>
              <a:rPr lang="es-EC" dirty="0" smtClean="0"/>
              <a:t>07</a:t>
            </a: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3037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8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FD696AD-97AE-0A4B-866A-8E7F94749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/>
              <a:t>Actividades </a:t>
            </a:r>
            <a:r>
              <a:rPr lang="es-EC" dirty="0" smtClean="0"/>
              <a:t>ENESEM</a:t>
            </a:r>
            <a:r>
              <a:rPr lang="es-EC" dirty="0" smtClean="0">
                <a:solidFill>
                  <a:srgbClr val="FF0000"/>
                </a:solidFill>
              </a:rPr>
              <a:t> </a:t>
            </a:r>
            <a:r>
              <a:rPr lang="es-EC" dirty="0"/>
              <a:t>2022 </a:t>
            </a:r>
            <a:r>
              <a:rPr lang="es-EC" sz="2700" dirty="0"/>
              <a:t>(ronda 2020) </a:t>
            </a:r>
            <a:r>
              <a:rPr lang="es-EC" sz="3200" dirty="0"/>
              <a:t/>
            </a:r>
            <a:br>
              <a:rPr lang="es-EC" sz="3200" dirty="0"/>
            </a:br>
            <a:r>
              <a:rPr lang="es-EC" sz="1600" dirty="0"/>
              <a:t>Actualización </a:t>
            </a:r>
            <a:r>
              <a:rPr lang="es-EC" sz="1600" dirty="0" smtClean="0"/>
              <a:t>20/06/2022</a:t>
            </a:r>
            <a:endParaRPr lang="x-none" dirty="0"/>
          </a:p>
        </p:txBody>
      </p:sp>
      <p:sp>
        <p:nvSpPr>
          <p:cNvPr id="8" name="Marcador de texto 3">
            <a:extLst>
              <a:ext uri="{FF2B5EF4-FFF2-40B4-BE49-F238E27FC236}">
                <a16:creationId xmlns:a16="http://schemas.microsoft.com/office/drawing/2014/main" xmlns="" id="{3C5C67A1-29D7-1048-826C-D7445004AD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83969" y="6289632"/>
            <a:ext cx="728662" cy="457629"/>
          </a:xfrm>
        </p:spPr>
        <p:txBody>
          <a:bodyPr>
            <a:normAutofit lnSpcReduction="10000"/>
          </a:bodyPr>
          <a:lstStyle/>
          <a:p>
            <a:r>
              <a:rPr lang="es-EC" dirty="0" smtClean="0"/>
              <a:t>01</a:t>
            </a:r>
            <a:endParaRPr lang="x-none"/>
          </a:p>
        </p:txBody>
      </p:sp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565505"/>
              </p:ext>
            </p:extLst>
          </p:nvPr>
        </p:nvGraphicFramePr>
        <p:xfrm>
          <a:off x="657226" y="1438274"/>
          <a:ext cx="11292744" cy="503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8" name="Hoja de cálculo" r:id="rId3" imgW="11763535" imgH="5248351" progId="Excel.Sheet.12">
                  <p:link updateAutomatic="1"/>
                </p:oleObj>
              </mc:Choice>
              <mc:Fallback>
                <p:oleObj name="Hoja de cálculo" r:id="rId3" imgW="11763535" imgH="524835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7226" y="1438274"/>
                        <a:ext cx="11292744" cy="5038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795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FD696AD-97AE-0A4B-866A-8E7F94749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/>
              <a:t>Actividades </a:t>
            </a:r>
            <a:r>
              <a:rPr lang="es-EC" dirty="0" smtClean="0"/>
              <a:t>ENESEM</a:t>
            </a:r>
            <a:r>
              <a:rPr lang="es-EC" dirty="0" smtClean="0">
                <a:solidFill>
                  <a:srgbClr val="FF0000"/>
                </a:solidFill>
              </a:rPr>
              <a:t> </a:t>
            </a:r>
            <a:r>
              <a:rPr lang="es-EC" dirty="0"/>
              <a:t>2022 </a:t>
            </a:r>
            <a:r>
              <a:rPr lang="es-EC" sz="2700" dirty="0"/>
              <a:t>(ronda </a:t>
            </a:r>
            <a:r>
              <a:rPr lang="es-EC" sz="2700" dirty="0" smtClean="0"/>
              <a:t>2021) </a:t>
            </a:r>
            <a:r>
              <a:rPr lang="es-EC" sz="3200" dirty="0"/>
              <a:t/>
            </a:r>
            <a:br>
              <a:rPr lang="es-EC" sz="3200" dirty="0"/>
            </a:br>
            <a:r>
              <a:rPr lang="es-EC" sz="1600" dirty="0"/>
              <a:t>Actualización </a:t>
            </a:r>
            <a:r>
              <a:rPr lang="es-EC" sz="1600" dirty="0" smtClean="0"/>
              <a:t>20/06/2022</a:t>
            </a:r>
            <a:endParaRPr lang="x-none" dirty="0"/>
          </a:p>
        </p:txBody>
      </p:sp>
      <p:sp>
        <p:nvSpPr>
          <p:cNvPr id="8" name="Marcador de texto 3">
            <a:extLst>
              <a:ext uri="{FF2B5EF4-FFF2-40B4-BE49-F238E27FC236}">
                <a16:creationId xmlns:a16="http://schemas.microsoft.com/office/drawing/2014/main" xmlns="" id="{3C5C67A1-29D7-1048-826C-D7445004AD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83969" y="6289632"/>
            <a:ext cx="728662" cy="457629"/>
          </a:xfrm>
        </p:spPr>
        <p:txBody>
          <a:bodyPr>
            <a:normAutofit lnSpcReduction="10000"/>
          </a:bodyPr>
          <a:lstStyle/>
          <a:p>
            <a:r>
              <a:rPr lang="es-EC" dirty="0" smtClean="0"/>
              <a:t>02</a:t>
            </a:r>
            <a:endParaRPr lang="x-none"/>
          </a:p>
        </p:txBody>
      </p:sp>
      <p:graphicFrame>
        <p:nvGraphicFramePr>
          <p:cNvPr id="4" name="3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3000052"/>
              </p:ext>
            </p:extLst>
          </p:nvPr>
        </p:nvGraphicFramePr>
        <p:xfrm>
          <a:off x="784225" y="1409700"/>
          <a:ext cx="10575925" cy="408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2" name="Hoja de cálculo" r:id="rId3" imgW="11896704" imgH="4600651" progId="Excel.Sheet.12">
                  <p:link updateAutomatic="1"/>
                </p:oleObj>
              </mc:Choice>
              <mc:Fallback>
                <p:oleObj name="Hoja de cálculo" r:id="rId3" imgW="11896704" imgH="460065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4225" y="1409700"/>
                        <a:ext cx="10575925" cy="408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176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endParaRPr lang="es-ES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xmlns="" id="{3FD696AD-97AE-0A4B-866A-8E7F94749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0411"/>
            <a:ext cx="7737389" cy="672843"/>
          </a:xfrm>
        </p:spPr>
        <p:txBody>
          <a:bodyPr>
            <a:normAutofit fontScale="90000"/>
          </a:bodyPr>
          <a:lstStyle/>
          <a:p>
            <a:r>
              <a:rPr lang="es-EC" dirty="0"/>
              <a:t>Actividades </a:t>
            </a:r>
            <a:r>
              <a:rPr lang="es-EC" dirty="0" smtClean="0"/>
              <a:t>ENESEM</a:t>
            </a:r>
            <a:r>
              <a:rPr lang="es-EC" dirty="0" smtClean="0">
                <a:solidFill>
                  <a:srgbClr val="FF0000"/>
                </a:solidFill>
              </a:rPr>
              <a:t> </a:t>
            </a:r>
            <a:r>
              <a:rPr lang="es-EC" dirty="0"/>
              <a:t>2022 </a:t>
            </a:r>
            <a:r>
              <a:rPr lang="es-EC" sz="2700" dirty="0"/>
              <a:t>(ronda </a:t>
            </a:r>
            <a:r>
              <a:rPr lang="es-EC" sz="2700" dirty="0" smtClean="0"/>
              <a:t>2021) </a:t>
            </a:r>
            <a:r>
              <a:rPr lang="es-EC" sz="3200" dirty="0"/>
              <a:t/>
            </a:r>
            <a:br>
              <a:rPr lang="es-EC" sz="3200" dirty="0"/>
            </a:br>
            <a:r>
              <a:rPr lang="es-EC" sz="1600" dirty="0"/>
              <a:t>Actualización </a:t>
            </a:r>
            <a:r>
              <a:rPr lang="es-EC" sz="1600" dirty="0" smtClean="0"/>
              <a:t>20/06/2022</a:t>
            </a:r>
            <a:endParaRPr lang="x-none" dirty="0"/>
          </a:p>
        </p:txBody>
      </p:sp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7632003"/>
              </p:ext>
            </p:extLst>
          </p:nvPr>
        </p:nvGraphicFramePr>
        <p:xfrm>
          <a:off x="319088" y="2327275"/>
          <a:ext cx="11763375" cy="220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1" name="Hoja de cálculo" r:id="rId3" imgW="11763535" imgH="2200351" progId="Excel.Sheet.12">
                  <p:link updateAutomatic="1"/>
                </p:oleObj>
              </mc:Choice>
              <mc:Fallback>
                <p:oleObj name="Hoja de cálculo" r:id="rId3" imgW="11763535" imgH="220035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9088" y="2327275"/>
                        <a:ext cx="11763375" cy="2200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699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566EA004-EFF9-8840-889D-3B284D07C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839" y="979398"/>
            <a:ext cx="9482875" cy="530024"/>
          </a:xfrm>
        </p:spPr>
        <p:txBody>
          <a:bodyPr>
            <a:noAutofit/>
          </a:bodyPr>
          <a:lstStyle/>
          <a:p>
            <a:r>
              <a:rPr lang="x-none" sz="2400" dirty="0">
                <a:solidFill>
                  <a:schemeClr val="accent1">
                    <a:lumMod val="50000"/>
                  </a:schemeClr>
                </a:solidFill>
              </a:rPr>
              <a:t>Cobertura empresas diligenciadas por Coordinación </a:t>
            </a:r>
            <a:r>
              <a:rPr lang="x-none" sz="2400" dirty="0" smtClean="0">
                <a:solidFill>
                  <a:schemeClr val="accent1">
                    <a:lumMod val="50000"/>
                  </a:schemeClr>
                </a:solidFill>
              </a:rPr>
              <a:t>Zonal</a:t>
            </a:r>
            <a:r>
              <a:rPr lang="x-none" sz="24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x-none" sz="2400" dirty="0">
                <a:solidFill>
                  <a:schemeClr val="accent1">
                    <a:lumMod val="50000"/>
                  </a:schemeClr>
                </a:solidFill>
              </a:rPr>
            </a:br>
            <a:endParaRPr lang="x-none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76A4B50B-FCCF-0D43-9618-5D8F74E221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839" y="1443289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>
                <a:solidFill>
                  <a:srgbClr val="6E6E7C"/>
                </a:solidFill>
              </a:rPr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20 </a:t>
            </a:r>
            <a:r>
              <a:rPr lang="es-MX" sz="2000" dirty="0">
                <a:solidFill>
                  <a:srgbClr val="6E6E7C"/>
                </a:solidFill>
              </a:rPr>
              <a:t>de </a:t>
            </a:r>
            <a:r>
              <a:rPr lang="es-MX" sz="2000" dirty="0" smtClean="0">
                <a:solidFill>
                  <a:srgbClr val="6E6E7C"/>
                </a:solidFill>
              </a:rPr>
              <a:t>junio</a:t>
            </a:r>
            <a:endParaRPr lang="es-MX" sz="2000" dirty="0">
              <a:solidFill>
                <a:srgbClr val="6E6E7C"/>
              </a:solidFill>
            </a:endParaRPr>
          </a:p>
          <a:p>
            <a:endParaRPr lang="x-none" sz="2000" dirty="0">
              <a:solidFill>
                <a:srgbClr val="6E6E7C"/>
              </a:solidFill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7EA35140-7D26-6847-AE3E-A792B151E2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x-none"/>
          </a:p>
        </p:txBody>
      </p:sp>
      <p:graphicFrame>
        <p:nvGraphicFramePr>
          <p:cNvPr id="6" name="10 Diagrama"/>
          <p:cNvGraphicFramePr/>
          <p:nvPr>
            <p:extLst>
              <p:ext uri="{D42A27DB-BD31-4B8C-83A1-F6EECF244321}">
                <p14:modId xmlns:p14="http://schemas.microsoft.com/office/powerpoint/2010/main" val="3121192347"/>
              </p:ext>
            </p:extLst>
          </p:nvPr>
        </p:nvGraphicFramePr>
        <p:xfrm>
          <a:off x="1192197" y="4175206"/>
          <a:ext cx="9676430" cy="1737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6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3784775"/>
              </p:ext>
            </p:extLst>
          </p:nvPr>
        </p:nvGraphicFramePr>
        <p:xfrm>
          <a:off x="1304925" y="2019302"/>
          <a:ext cx="8565543" cy="168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Hoja de cálculo" r:id="rId8" imgW="7705533" imgH="1514551" progId="Excel.Sheet.12">
                  <p:embed/>
                </p:oleObj>
              </mc:Choice>
              <mc:Fallback>
                <p:oleObj name="Hoja de cálculo" r:id="rId8" imgW="7705533" imgH="151455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04925" y="2019302"/>
                        <a:ext cx="8565543" cy="1683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005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02195" y="316887"/>
            <a:ext cx="9191754" cy="530024"/>
          </a:xfrm>
        </p:spPr>
        <p:txBody>
          <a:bodyPr>
            <a:noAutofit/>
          </a:bodyPr>
          <a:lstStyle/>
          <a:p>
            <a:r>
              <a:rPr lang="es-MX" sz="2400" dirty="0" smtClean="0">
                <a:solidFill>
                  <a:schemeClr val="accent1">
                    <a:lumMod val="50000"/>
                  </a:schemeClr>
                </a:solidFill>
              </a:rPr>
              <a:t>Indicadores de cobertura campo por Coordinación Zonal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702195" y="789952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/>
              <a:t>Corte al </a:t>
            </a:r>
            <a:r>
              <a:rPr lang="es-MX" sz="2000" dirty="0" smtClean="0"/>
              <a:t>20 </a:t>
            </a:r>
            <a:r>
              <a:rPr lang="es-MX" sz="2000" dirty="0"/>
              <a:t>de </a:t>
            </a:r>
            <a:r>
              <a:rPr lang="es-MX" sz="2000" dirty="0" smtClean="0"/>
              <a:t>junio</a:t>
            </a:r>
            <a:endParaRPr lang="es-MX" sz="2000" dirty="0"/>
          </a:p>
        </p:txBody>
      </p:sp>
      <p:sp>
        <p:nvSpPr>
          <p:cNvPr id="7" name="Marcador de texto 2"/>
          <p:cNvSpPr txBox="1">
            <a:spLocks/>
          </p:cNvSpPr>
          <p:nvPr/>
        </p:nvSpPr>
        <p:spPr>
          <a:xfrm>
            <a:off x="702195" y="1107772"/>
            <a:ext cx="7227614" cy="4991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600" dirty="0" smtClean="0"/>
              <a:t>Directorio de empresas</a:t>
            </a:r>
            <a:endParaRPr lang="es-MX" sz="1600" dirty="0"/>
          </a:p>
        </p:txBody>
      </p:sp>
      <p:sp>
        <p:nvSpPr>
          <p:cNvPr id="8" name="Marcador de texto 2"/>
          <p:cNvSpPr txBox="1">
            <a:spLocks/>
          </p:cNvSpPr>
          <p:nvPr/>
        </p:nvSpPr>
        <p:spPr>
          <a:xfrm>
            <a:off x="797198" y="3972855"/>
            <a:ext cx="7227614" cy="4991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600" dirty="0" smtClean="0"/>
              <a:t>Sistema INFOCAPT </a:t>
            </a:r>
            <a:endParaRPr lang="es-MX" sz="1600" dirty="0"/>
          </a:p>
        </p:txBody>
      </p:sp>
      <p:graphicFrame>
        <p:nvGraphicFramePr>
          <p:cNvPr id="10" name="9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1681272"/>
              </p:ext>
            </p:extLst>
          </p:nvPr>
        </p:nvGraphicFramePr>
        <p:xfrm>
          <a:off x="779071" y="1606927"/>
          <a:ext cx="10715625" cy="232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0" name="Hoja de cálculo" r:id="rId3" imgW="10715743" imgH="2324113" progId="Excel.Sheet.12">
                  <p:embed/>
                </p:oleObj>
              </mc:Choice>
              <mc:Fallback>
                <p:oleObj name="Hoja de cálculo" r:id="rId3" imgW="10715743" imgH="232411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9071" y="1606927"/>
                        <a:ext cx="10715625" cy="232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4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4524312"/>
              </p:ext>
            </p:extLst>
          </p:nvPr>
        </p:nvGraphicFramePr>
        <p:xfrm>
          <a:off x="866097" y="4419521"/>
          <a:ext cx="10581719" cy="2230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1" name="Hoja de cálculo" r:id="rId5" imgW="10982241" imgH="2324113" progId="Excel.Sheet.12">
                  <p:embed/>
                </p:oleObj>
              </mc:Choice>
              <mc:Fallback>
                <p:oleObj name="Hoja de cálculo" r:id="rId5" imgW="10982241" imgH="232411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6097" y="4419521"/>
                        <a:ext cx="10581719" cy="22306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611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863851" y="470919"/>
            <a:ext cx="5392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C" b="1" dirty="0">
                <a:solidFill>
                  <a:schemeClr val="tx2"/>
                </a:solidFill>
                <a:latin typeface="Century Gothic" panose="020B0502020202020204" pitchFamily="34" charset="0"/>
              </a:rPr>
              <a:t>Funcionamiento del INFOCAPT</a:t>
            </a:r>
            <a:endParaRPr lang="es-ES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276" name="Google Shape;2121;p23">
            <a:extLst>
              <a:ext uri="{FF2B5EF4-FFF2-40B4-BE49-F238E27FC236}">
                <a16:creationId xmlns="" xmlns:a16="http://schemas.microsoft.com/office/drawing/2014/main" id="{49F1F400-1A9B-491A-8DB4-BE48F4CD6D58}"/>
              </a:ext>
            </a:extLst>
          </p:cNvPr>
          <p:cNvSpPr txBox="1"/>
          <p:nvPr/>
        </p:nvSpPr>
        <p:spPr>
          <a:xfrm>
            <a:off x="1649628" y="4792427"/>
            <a:ext cx="2191703" cy="275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0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Consultas realizadas</a:t>
            </a:r>
            <a:endParaRPr sz="2000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83" name="Google Shape;2121;p23">
            <a:extLst>
              <a:ext uri="{FF2B5EF4-FFF2-40B4-BE49-F238E27FC236}">
                <a16:creationId xmlns="" xmlns:a16="http://schemas.microsoft.com/office/drawing/2014/main" id="{D8C60E6D-BC18-4AAD-9DDB-2C38139CCD9F}"/>
              </a:ext>
            </a:extLst>
          </p:cNvPr>
          <p:cNvSpPr txBox="1"/>
          <p:nvPr/>
        </p:nvSpPr>
        <p:spPr>
          <a:xfrm>
            <a:off x="9138776" y="2462883"/>
            <a:ext cx="2478024" cy="3220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Tiempo de respuesta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(en promedio)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84" name="Google Shape;2122;p23">
            <a:extLst>
              <a:ext uri="{FF2B5EF4-FFF2-40B4-BE49-F238E27FC236}">
                <a16:creationId xmlns="" xmlns:a16="http://schemas.microsoft.com/office/drawing/2014/main" id="{987638FA-8EA6-46D6-805B-CE11135091D4}"/>
              </a:ext>
            </a:extLst>
          </p:cNvPr>
          <p:cNvSpPr txBox="1"/>
          <p:nvPr/>
        </p:nvSpPr>
        <p:spPr>
          <a:xfrm>
            <a:off x="8727952" y="3105409"/>
            <a:ext cx="3299671" cy="42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Errores del aplicativo: </a:t>
            </a:r>
            <a:r>
              <a:rPr lang="es-EC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(1.8 días)</a:t>
            </a:r>
            <a:endParaRPr lang="es-EC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3760314" y="2921604"/>
            <a:ext cx="4299682" cy="276537"/>
          </a:xfrm>
          <a:prstGeom prst="rect">
            <a:avLst/>
          </a:prstGeom>
          <a:ln>
            <a:solidFill>
              <a:srgbClr val="20275D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 refieren a problemas de programación</a:t>
            </a:r>
          </a:p>
        </p:txBody>
      </p:sp>
      <p:sp>
        <p:nvSpPr>
          <p:cNvPr id="27" name="Rectángulo 26"/>
          <p:cNvSpPr/>
          <p:nvPr/>
        </p:nvSpPr>
        <p:spPr>
          <a:xfrm>
            <a:off x="8529537" y="4297999"/>
            <a:ext cx="3498086" cy="6292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/>
              <a:t>No se han registrado caídas o intermitencias en el sistema.</a:t>
            </a:r>
          </a:p>
        </p:txBody>
      </p:sp>
      <p:grpSp>
        <p:nvGrpSpPr>
          <p:cNvPr id="14" name="Grupo 13">
            <a:extLst>
              <a:ext uri="{FF2B5EF4-FFF2-40B4-BE49-F238E27FC236}">
                <a16:creationId xmlns="" xmlns:a16="http://schemas.microsoft.com/office/drawing/2014/main" id="{07B992B0-885E-4019-A4EF-2B8A8D6381B8}"/>
              </a:ext>
            </a:extLst>
          </p:cNvPr>
          <p:cNvGrpSpPr/>
          <p:nvPr/>
        </p:nvGrpSpPr>
        <p:grpSpPr>
          <a:xfrm>
            <a:off x="10163494" y="1223927"/>
            <a:ext cx="914400" cy="838828"/>
            <a:chOff x="9560132" y="1778560"/>
            <a:chExt cx="914400" cy="838828"/>
          </a:xfrm>
        </p:grpSpPr>
        <p:sp>
          <p:nvSpPr>
            <p:cNvPr id="285" name="Elipse 284">
              <a:extLst>
                <a:ext uri="{FF2B5EF4-FFF2-40B4-BE49-F238E27FC236}">
                  <a16:creationId xmlns="" xmlns:a16="http://schemas.microsoft.com/office/drawing/2014/main" id="{5BB8DB8F-AB62-43A4-B61B-F92615EDF896}"/>
                </a:ext>
              </a:extLst>
            </p:cNvPr>
            <p:cNvSpPr/>
            <p:nvPr/>
          </p:nvSpPr>
          <p:spPr>
            <a:xfrm>
              <a:off x="9560132" y="1782332"/>
              <a:ext cx="914400" cy="835056"/>
            </a:xfrm>
            <a:prstGeom prst="ellipse">
              <a:avLst/>
            </a:prstGeom>
            <a:ln w="28575">
              <a:solidFill>
                <a:srgbClr val="1F285D"/>
              </a:solidFill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29" name="Gráfico 28" descr="megáfono1 con relleno sólido">
              <a:extLst>
                <a:ext uri="{FF2B5EF4-FFF2-40B4-BE49-F238E27FC236}">
                  <a16:creationId xmlns="" xmlns:a16="http://schemas.microsoft.com/office/drawing/2014/main" id="{6F1A8DC7-8889-4E14-81A9-9329B46441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599893" y="1778560"/>
              <a:ext cx="834878" cy="834878"/>
            </a:xfrm>
            <a:prstGeom prst="rect">
              <a:avLst/>
            </a:prstGeom>
            <a:ln>
              <a:solidFill>
                <a:srgbClr val="1F285D"/>
              </a:solidFill>
            </a:ln>
          </p:spPr>
        </p:pic>
      </p:grpSp>
      <p:grpSp>
        <p:nvGrpSpPr>
          <p:cNvPr id="12" name="Grupo 11">
            <a:extLst>
              <a:ext uri="{FF2B5EF4-FFF2-40B4-BE49-F238E27FC236}">
                <a16:creationId xmlns="" xmlns:a16="http://schemas.microsoft.com/office/drawing/2014/main" id="{66546E50-28E4-4C16-A449-5A4164B3B3C4}"/>
              </a:ext>
            </a:extLst>
          </p:cNvPr>
          <p:cNvGrpSpPr/>
          <p:nvPr/>
        </p:nvGrpSpPr>
        <p:grpSpPr>
          <a:xfrm>
            <a:off x="822923" y="1788836"/>
            <a:ext cx="914400" cy="835056"/>
            <a:chOff x="1266997" y="1824475"/>
            <a:chExt cx="914400" cy="835056"/>
          </a:xfrm>
        </p:grpSpPr>
        <p:sp>
          <p:nvSpPr>
            <p:cNvPr id="280" name="Elipse 279">
              <a:extLst>
                <a:ext uri="{FF2B5EF4-FFF2-40B4-BE49-F238E27FC236}">
                  <a16:creationId xmlns="" xmlns:a16="http://schemas.microsoft.com/office/drawing/2014/main" id="{38A974F0-9EAB-44C6-8A22-6E62C5EE01F4}"/>
                </a:ext>
              </a:extLst>
            </p:cNvPr>
            <p:cNvSpPr/>
            <p:nvPr/>
          </p:nvSpPr>
          <p:spPr>
            <a:xfrm>
              <a:off x="1266997" y="1824475"/>
              <a:ext cx="914400" cy="835056"/>
            </a:xfrm>
            <a:prstGeom prst="ellipse">
              <a:avLst/>
            </a:prstGeom>
            <a:ln w="28575">
              <a:solidFill>
                <a:srgbClr val="1F285D"/>
              </a:solidFill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8" name="Gráfico 7" descr="Diseño web con relleno sólido">
              <a:extLst>
                <a:ext uri="{FF2B5EF4-FFF2-40B4-BE49-F238E27FC236}">
                  <a16:creationId xmlns="" xmlns:a16="http://schemas.microsoft.com/office/drawing/2014/main" id="{E016F826-1393-4EC0-AF06-92CBAB5C19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379379" y="1896989"/>
              <a:ext cx="714323" cy="714323"/>
            </a:xfrm>
            <a:prstGeom prst="rect">
              <a:avLst/>
            </a:prstGeom>
            <a:ln>
              <a:solidFill>
                <a:srgbClr val="1F285D"/>
              </a:solidFill>
            </a:ln>
          </p:spPr>
        </p:pic>
      </p:grpSp>
      <p:grpSp>
        <p:nvGrpSpPr>
          <p:cNvPr id="11" name="Grupo 10">
            <a:extLst>
              <a:ext uri="{FF2B5EF4-FFF2-40B4-BE49-F238E27FC236}">
                <a16:creationId xmlns="" xmlns:a16="http://schemas.microsoft.com/office/drawing/2014/main" id="{3E9AAA1B-F167-410A-A9C5-C6E11C1B6904}"/>
              </a:ext>
            </a:extLst>
          </p:cNvPr>
          <p:cNvGrpSpPr/>
          <p:nvPr/>
        </p:nvGrpSpPr>
        <p:grpSpPr>
          <a:xfrm>
            <a:off x="1058140" y="4561194"/>
            <a:ext cx="898749" cy="769571"/>
            <a:chOff x="1289833" y="3439138"/>
            <a:chExt cx="898749" cy="769571"/>
          </a:xfrm>
        </p:grpSpPr>
        <p:sp>
          <p:nvSpPr>
            <p:cNvPr id="281" name="Elipse 280">
              <a:extLst>
                <a:ext uri="{FF2B5EF4-FFF2-40B4-BE49-F238E27FC236}">
                  <a16:creationId xmlns="" xmlns:a16="http://schemas.microsoft.com/office/drawing/2014/main" id="{B1A20F0E-832A-4B8D-BAB9-63A9F9D7FBF0}"/>
                </a:ext>
              </a:extLst>
            </p:cNvPr>
            <p:cNvSpPr/>
            <p:nvPr/>
          </p:nvSpPr>
          <p:spPr>
            <a:xfrm>
              <a:off x="1289833" y="3439138"/>
              <a:ext cx="898749" cy="769571"/>
            </a:xfrm>
            <a:prstGeom prst="ellipse">
              <a:avLst/>
            </a:prstGeom>
            <a:ln w="28575">
              <a:solidFill>
                <a:srgbClr val="1F285D"/>
              </a:solidFill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10" name="Gráfico 9" descr="Internet con relleno sólido">
              <a:extLst>
                <a:ext uri="{FF2B5EF4-FFF2-40B4-BE49-F238E27FC236}">
                  <a16:creationId xmlns="" xmlns:a16="http://schemas.microsoft.com/office/drawing/2014/main" id="{BB26AE40-BA94-4884-80CB-C0248EE83F4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422669" y="3474183"/>
              <a:ext cx="671033" cy="671033"/>
            </a:xfrm>
            <a:prstGeom prst="rect">
              <a:avLst/>
            </a:prstGeom>
            <a:ln>
              <a:solidFill>
                <a:srgbClr val="1F285D"/>
              </a:solidFill>
            </a:ln>
          </p:spPr>
        </p:pic>
      </p:grpSp>
      <p:cxnSp>
        <p:nvCxnSpPr>
          <p:cNvPr id="296" name="Conector recto de flecha 295"/>
          <p:cNvCxnSpPr/>
          <p:nvPr/>
        </p:nvCxnSpPr>
        <p:spPr>
          <a:xfrm>
            <a:off x="8304355" y="3301682"/>
            <a:ext cx="423597" cy="0"/>
          </a:xfrm>
          <a:prstGeom prst="straightConnector1">
            <a:avLst/>
          </a:prstGeom>
          <a:ln w="38100">
            <a:solidFill>
              <a:srgbClr val="1F285D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2" name="Conector recto 291"/>
          <p:cNvCxnSpPr/>
          <p:nvPr/>
        </p:nvCxnSpPr>
        <p:spPr>
          <a:xfrm>
            <a:off x="8298862" y="2116240"/>
            <a:ext cx="0" cy="2406214"/>
          </a:xfrm>
          <a:prstGeom prst="line">
            <a:avLst/>
          </a:prstGeom>
          <a:ln w="38100">
            <a:solidFill>
              <a:srgbClr val="1F285D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8" name="Google Shape;2123;p23">
            <a:extLst>
              <a:ext uri="{FF2B5EF4-FFF2-40B4-BE49-F238E27FC236}">
                <a16:creationId xmlns="" xmlns:a16="http://schemas.microsoft.com/office/drawing/2014/main" id="{50A58242-FE4B-4BB1-BE36-F1F25709BAF6}"/>
              </a:ext>
            </a:extLst>
          </p:cNvPr>
          <p:cNvSpPr txBox="1"/>
          <p:nvPr/>
        </p:nvSpPr>
        <p:spPr>
          <a:xfrm>
            <a:off x="1507515" y="2114668"/>
            <a:ext cx="1919690" cy="361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Errores Aplicativo </a:t>
            </a:r>
            <a:r>
              <a:rPr lang="e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(acumulado)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A6BF2DD4-2CE6-48AE-9044-7E2D476123A8}"/>
              </a:ext>
            </a:extLst>
          </p:cNvPr>
          <p:cNvSpPr txBox="1"/>
          <p:nvPr/>
        </p:nvSpPr>
        <p:spPr>
          <a:xfrm>
            <a:off x="864077" y="870627"/>
            <a:ext cx="2765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Corte al  </a:t>
            </a:r>
            <a:r>
              <a:rPr lang="es-MX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01 de octubre</a:t>
            </a:r>
            <a:endParaRPr lang="es-MX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Google Shape;2122;p23">
            <a:extLst>
              <a:ext uri="{FF2B5EF4-FFF2-40B4-BE49-F238E27FC236}">
                <a16:creationId xmlns="" xmlns:a16="http://schemas.microsoft.com/office/drawing/2014/main" id="{379941A2-6A3B-4466-BBE1-D3E22B8C59E1}"/>
              </a:ext>
            </a:extLst>
          </p:cNvPr>
          <p:cNvSpPr txBox="1"/>
          <p:nvPr/>
        </p:nvSpPr>
        <p:spPr>
          <a:xfrm>
            <a:off x="3760314" y="1544222"/>
            <a:ext cx="3986643" cy="106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encontraron 16 errores en las diferentes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zonales: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2: 12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3: 4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lvl="1" algn="just"/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sp>
        <p:nvSpPr>
          <p:cNvPr id="33" name="Google Shape;2122;p23">
            <a:extLst>
              <a:ext uri="{FF2B5EF4-FFF2-40B4-BE49-F238E27FC236}">
                <a16:creationId xmlns="" xmlns:a16="http://schemas.microsoft.com/office/drawing/2014/main" id="{379941A2-6A3B-4466-BBE1-D3E22B8C59E1}"/>
              </a:ext>
            </a:extLst>
          </p:cNvPr>
          <p:cNvSpPr txBox="1"/>
          <p:nvPr/>
        </p:nvSpPr>
        <p:spPr>
          <a:xfrm>
            <a:off x="3760313" y="4233812"/>
            <a:ext cx="3986643" cy="106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Solo de corrección de errores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lvl="1" algn="just"/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</p:spTree>
    <p:extLst>
      <p:ext uri="{BB962C8B-B14F-4D97-AF65-F5344CB8AC3E}">
        <p14:creationId xmlns:p14="http://schemas.microsoft.com/office/powerpoint/2010/main" val="205291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FD696AD-97AE-0A4B-866A-8E7F94749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2130"/>
            <a:ext cx="7737389" cy="672843"/>
          </a:xfrm>
        </p:spPr>
        <p:txBody>
          <a:bodyPr>
            <a:normAutofit fontScale="90000"/>
          </a:bodyPr>
          <a:lstStyle/>
          <a:p>
            <a:r>
              <a:rPr lang="es-EC" dirty="0" smtClean="0"/>
              <a:t>Cobertura </a:t>
            </a:r>
            <a:r>
              <a:rPr lang="es-EC" dirty="0" smtClean="0">
                <a:solidFill>
                  <a:srgbClr val="20275D"/>
                </a:solidFill>
              </a:rPr>
              <a:t>ENESEM -</a:t>
            </a:r>
            <a:r>
              <a:rPr lang="es-EC" dirty="0" smtClean="0">
                <a:solidFill>
                  <a:srgbClr val="FF0000"/>
                </a:solidFill>
              </a:rPr>
              <a:t> </a:t>
            </a:r>
            <a:r>
              <a:rPr lang="es-EC" dirty="0"/>
              <a:t>2022 </a:t>
            </a:r>
            <a:r>
              <a:rPr lang="es-EC" sz="3200" dirty="0"/>
              <a:t/>
            </a:r>
            <a:br>
              <a:rPr lang="es-EC" sz="3200" dirty="0"/>
            </a:br>
            <a:r>
              <a:rPr lang="es-EC" sz="1600" dirty="0"/>
              <a:t>Actualización </a:t>
            </a:r>
            <a:r>
              <a:rPr lang="es-EC" sz="1600" dirty="0" smtClean="0">
                <a:solidFill>
                  <a:srgbClr val="20275D"/>
                </a:solidFill>
              </a:rPr>
              <a:t>20/0</a:t>
            </a:r>
            <a:r>
              <a:rPr lang="es-EC" sz="1600" dirty="0" smtClean="0"/>
              <a:t>6/2022</a:t>
            </a:r>
            <a:endParaRPr lang="x-none" dirty="0"/>
          </a:p>
        </p:txBody>
      </p:sp>
      <p:sp>
        <p:nvSpPr>
          <p:cNvPr id="6" name="Marcador de texto 3">
            <a:extLst>
              <a:ext uri="{FF2B5EF4-FFF2-40B4-BE49-F238E27FC236}">
                <a16:creationId xmlns:a16="http://schemas.microsoft.com/office/drawing/2014/main" xmlns="" id="{3C5C67A1-29D7-1048-826C-D7445004AD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83969" y="6289632"/>
            <a:ext cx="728662" cy="457629"/>
          </a:xfrm>
        </p:spPr>
        <p:txBody>
          <a:bodyPr>
            <a:normAutofit lnSpcReduction="10000"/>
          </a:bodyPr>
          <a:lstStyle/>
          <a:p>
            <a:r>
              <a:rPr lang="es-EC" dirty="0" smtClean="0"/>
              <a:t>03</a:t>
            </a:r>
            <a:endParaRPr lang="x-none"/>
          </a:p>
        </p:txBody>
      </p:sp>
      <p:graphicFrame>
        <p:nvGraphicFramePr>
          <p:cNvPr id="4" name="3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6011041"/>
              </p:ext>
            </p:extLst>
          </p:nvPr>
        </p:nvGraphicFramePr>
        <p:xfrm>
          <a:off x="1019175" y="1420813"/>
          <a:ext cx="10064750" cy="4795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6" name="Hoja de cálculo" r:id="rId3" imgW="9353500" imgH="4457700" progId="Excel.Sheet.12">
                  <p:link updateAutomatic="1"/>
                </p:oleObj>
              </mc:Choice>
              <mc:Fallback>
                <p:oleObj name="Hoja de cálculo" r:id="rId3" imgW="9353500" imgH="4457700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9175" y="1420813"/>
                        <a:ext cx="10064750" cy="4795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520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FD696AD-97AE-0A4B-866A-8E7F94749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 smtClean="0"/>
              <a:t>Temas Varios </a:t>
            </a:r>
            <a:r>
              <a:rPr lang="es-EC" dirty="0" smtClean="0">
                <a:solidFill>
                  <a:srgbClr val="20275D"/>
                </a:solidFill>
              </a:rPr>
              <a:t>ENESEM - </a:t>
            </a:r>
            <a:r>
              <a:rPr lang="es-EC" dirty="0"/>
              <a:t>2022 </a:t>
            </a:r>
            <a:r>
              <a:rPr lang="es-EC" sz="3200" dirty="0"/>
              <a:t/>
            </a:r>
            <a:br>
              <a:rPr lang="es-EC" sz="3200" dirty="0"/>
            </a:br>
            <a:r>
              <a:rPr lang="es-EC" sz="1600" dirty="0"/>
              <a:t>Actualización </a:t>
            </a:r>
            <a:r>
              <a:rPr lang="es-EC" sz="1600" dirty="0" smtClean="0">
                <a:solidFill>
                  <a:srgbClr val="20275D"/>
                </a:solidFill>
              </a:rPr>
              <a:t>20/</a:t>
            </a:r>
            <a:r>
              <a:rPr lang="es-EC" sz="1600" dirty="0" smtClean="0"/>
              <a:t>06/2022</a:t>
            </a:r>
            <a:endParaRPr lang="x-none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3C5C67A1-29D7-1048-826C-D7445004AD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s-EC" dirty="0" smtClean="0"/>
              <a:t>04</a:t>
            </a:r>
            <a:endParaRPr lang="x-none"/>
          </a:p>
        </p:txBody>
      </p:sp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2120929"/>
              </p:ext>
            </p:extLst>
          </p:nvPr>
        </p:nvGraphicFramePr>
        <p:xfrm>
          <a:off x="733108" y="1876477"/>
          <a:ext cx="10881141" cy="158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" name="Hoja de cálculo" r:id="rId3" imgW="8934505" imgH="1304849" progId="Excel.Sheet.12">
                  <p:link updateAutomatic="1"/>
                </p:oleObj>
              </mc:Choice>
              <mc:Fallback>
                <p:oleObj name="Hoja de cálculo" r:id="rId3" imgW="8934505" imgH="130484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3108" y="1876477"/>
                        <a:ext cx="10881141" cy="158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916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7641</TotalTime>
  <Words>237</Words>
  <Application>Microsoft Office PowerPoint</Application>
  <PresentationFormat>Personalizado</PresentationFormat>
  <Paragraphs>48</Paragraphs>
  <Slides>11</Slides>
  <Notes>1</Notes>
  <HiddenSlides>0</HiddenSlides>
  <MMClips>0</MMClips>
  <ScaleCrop>false</ScaleCrop>
  <HeadingPairs>
    <vt:vector size="8" baseType="variant">
      <vt:variant>
        <vt:lpstr>Tema</vt:lpstr>
      </vt:variant>
      <vt:variant>
        <vt:i4>1</vt:i4>
      </vt:variant>
      <vt:variant>
        <vt:lpstr>Vínculos</vt:lpstr>
      </vt:variant>
      <vt:variant>
        <vt:i4>5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11</vt:i4>
      </vt:variant>
    </vt:vector>
  </HeadingPairs>
  <TitlesOfParts>
    <vt:vector size="19" baseType="lpstr">
      <vt:lpstr>Tema de Office</vt:lpstr>
      <vt:lpstr>C:\Users\jborja\Desktop\2022\Presentación Seguimiento ENESEM\Junio\Seguimiento de actividades  ENESM 23-05_2022.xlsx!Seguimiento Administrativo!F1C1:F4C5</vt:lpstr>
      <vt:lpstr>C:\Users\jborja\Desktop\2022\Presentación Seguimiento ENESEM\23-05-2022\Seguimiento de actividades  ENESM 23-05_2022.xlsx!Temas Varios!F1C1:F2C12</vt:lpstr>
      <vt:lpstr>C:\Users\jborja\Desktop\2022\Presentación Seguimiento ENESEM\Junio\Seguimiento de actividades  ENESM 23-05_2022.xlsx!Actividades!F1C1:F5C12</vt:lpstr>
      <vt:lpstr>C:\Users\jborja\Desktop\2022\Presentación Seguimiento ENESEM\Junio\Seguimiento de actividades  ENESM 23-05_2022.xlsx!Actividades!F13C1:F18C12</vt:lpstr>
      <vt:lpstr>C:\Users\jborja\Desktop\2022\Presentación Seguimiento ENESEM\Junio\Seguimiento de actividades  ENESM 23-05_2022.xlsx!Actividades!F31C1:F32C12</vt:lpstr>
      <vt:lpstr>Microsoft Excel Worksheet</vt:lpstr>
      <vt:lpstr>Hoja de cálculo</vt:lpstr>
      <vt:lpstr>Seguimiento de Actividades  ENESEM</vt:lpstr>
      <vt:lpstr>Actividades ENESEM 2022 (ronda 2020)  Actualización 20/06/2022</vt:lpstr>
      <vt:lpstr>Actividades ENESEM 2022 (ronda 2021)  Actualización 20/06/2022</vt:lpstr>
      <vt:lpstr>Actividades ENESEM 2022 (ronda 2021)  Actualización 20/06/2022</vt:lpstr>
      <vt:lpstr>Cobertura empresas diligenciadas por Coordinación Zonal </vt:lpstr>
      <vt:lpstr>Indicadores de cobertura campo por Coordinación Zonal</vt:lpstr>
      <vt:lpstr>Presentación de PowerPoint</vt:lpstr>
      <vt:lpstr>Cobertura ENESEM - 2022  Actualización 20/06/2022</vt:lpstr>
      <vt:lpstr>Temas Varios ENESEM - 2022  Actualización 20/06/2022</vt:lpstr>
      <vt:lpstr>Firmas de Responsabilidad Actualización 20/06/2022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INEC Jenny Borja</cp:lastModifiedBy>
  <cp:revision>165</cp:revision>
  <dcterms:created xsi:type="dcterms:W3CDTF">2021-10-01T15:30:25Z</dcterms:created>
  <dcterms:modified xsi:type="dcterms:W3CDTF">2022-06-20T21:53:11Z</dcterms:modified>
</cp:coreProperties>
</file>