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7" r:id="rId2"/>
    <p:sldId id="270" r:id="rId3"/>
    <p:sldId id="272" r:id="rId4"/>
    <p:sldId id="273" r:id="rId5"/>
    <p:sldId id="277" r:id="rId6"/>
    <p:sldId id="276" r:id="rId7"/>
    <p:sldId id="275" r:id="rId8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7C"/>
    <a:srgbClr val="29315B"/>
    <a:srgbClr val="373D69"/>
    <a:srgbClr val="7B809C"/>
    <a:srgbClr val="5F71FF"/>
    <a:srgbClr val="212D5A"/>
    <a:srgbClr val="8996FF"/>
    <a:srgbClr val="5E7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8"/>
    <p:restoredTop sz="94607"/>
  </p:normalViewPr>
  <p:slideViewPr>
    <p:cSldViewPr snapToGrid="0" snapToObjects="1">
      <p:cViewPr>
        <p:scale>
          <a:sx n="80" d="100"/>
          <a:sy n="80" d="100"/>
        </p:scale>
        <p:origin x="-180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JOSSELINE\ENESEM_2021\BIT&#193;CORA\SEPTIEMBRE\BITACORA_ENESEM_2021_2-9_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pivotSource>
    <c:name>[BITACORA_ENESEM_2021_2-9_2022.xlsx]RESUMEN!TablaDinámica4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0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2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RESUMEN!$AP$33</c:f>
              <c:strCache>
                <c:ptCount val="1"/>
                <c:pt idx="0">
                  <c:v>2019 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RESUMEN!$AO$34:$AO$42</c:f>
              <c:strCache>
                <c:ptCount val="8"/>
                <c:pt idx="0">
                  <c:v>9</c:v>
                </c:pt>
                <c:pt idx="1">
                  <c:v>10</c:v>
                </c:pt>
                <c:pt idx="2">
                  <c:v>11</c:v>
                </c:pt>
                <c:pt idx="3">
                  <c:v>12</c:v>
                </c:pt>
                <c:pt idx="4">
                  <c:v>13</c:v>
                </c:pt>
                <c:pt idx="5">
                  <c:v>14</c:v>
                </c:pt>
                <c:pt idx="6">
                  <c:v>15</c:v>
                </c:pt>
                <c:pt idx="7">
                  <c:v>16</c:v>
                </c:pt>
              </c:strCache>
            </c:strRef>
          </c:cat>
          <c:val>
            <c:numRef>
              <c:f>RESUMEN!$AP$34:$AP$42</c:f>
              <c:numCache>
                <c:formatCode>General</c:formatCode>
                <c:ptCount val="8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33</c:v>
                </c:pt>
                <c:pt idx="5">
                  <c:v>33</c:v>
                </c:pt>
                <c:pt idx="6">
                  <c:v>33</c:v>
                </c:pt>
                <c:pt idx="7">
                  <c:v>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CF5-49D8-B500-DADA11DC2D33}"/>
            </c:ext>
          </c:extLst>
        </c:ser>
        <c:ser>
          <c:idx val="1"/>
          <c:order val="1"/>
          <c:tx>
            <c:strRef>
              <c:f>RESUMEN!$AQ$33</c:f>
              <c:strCache>
                <c:ptCount val="1"/>
                <c:pt idx="0">
                  <c:v> 2020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RESUMEN!$AO$34:$AO$42</c:f>
              <c:strCache>
                <c:ptCount val="8"/>
                <c:pt idx="0">
                  <c:v>9</c:v>
                </c:pt>
                <c:pt idx="1">
                  <c:v>10</c:v>
                </c:pt>
                <c:pt idx="2">
                  <c:v>11</c:v>
                </c:pt>
                <c:pt idx="3">
                  <c:v>12</c:v>
                </c:pt>
                <c:pt idx="4">
                  <c:v>13</c:v>
                </c:pt>
                <c:pt idx="5">
                  <c:v>14</c:v>
                </c:pt>
                <c:pt idx="6">
                  <c:v>15</c:v>
                </c:pt>
                <c:pt idx="7">
                  <c:v>16</c:v>
                </c:pt>
              </c:strCache>
            </c:strRef>
          </c:cat>
          <c:val>
            <c:numRef>
              <c:f>RESUMEN!$AQ$34:$AQ$42</c:f>
              <c:numCache>
                <c:formatCode>General</c:formatCode>
                <c:ptCount val="8"/>
                <c:pt idx="0">
                  <c:v>27</c:v>
                </c:pt>
                <c:pt idx="1">
                  <c:v>30</c:v>
                </c:pt>
                <c:pt idx="2">
                  <c:v>32</c:v>
                </c:pt>
                <c:pt idx="3">
                  <c:v>33</c:v>
                </c:pt>
                <c:pt idx="4">
                  <c:v>36</c:v>
                </c:pt>
                <c:pt idx="5">
                  <c:v>38</c:v>
                </c:pt>
                <c:pt idx="6">
                  <c:v>41</c:v>
                </c:pt>
                <c:pt idx="7">
                  <c:v>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CF5-49D8-B500-DADA11DC2D33}"/>
            </c:ext>
          </c:extLst>
        </c:ser>
        <c:ser>
          <c:idx val="2"/>
          <c:order val="2"/>
          <c:tx>
            <c:strRef>
              <c:f>RESUMEN!$AR$33</c:f>
              <c:strCache>
                <c:ptCount val="1"/>
                <c:pt idx="0">
                  <c:v> 2021</c:v>
                </c:pt>
              </c:strCache>
            </c:strRef>
          </c:tx>
          <c:invertIfNegative val="0"/>
          <c:cat>
            <c:strRef>
              <c:f>RESUMEN!$AO$34:$AO$42</c:f>
              <c:strCache>
                <c:ptCount val="8"/>
                <c:pt idx="0">
                  <c:v>9</c:v>
                </c:pt>
                <c:pt idx="1">
                  <c:v>10</c:v>
                </c:pt>
                <c:pt idx="2">
                  <c:v>11</c:v>
                </c:pt>
                <c:pt idx="3">
                  <c:v>12</c:v>
                </c:pt>
                <c:pt idx="4">
                  <c:v>13</c:v>
                </c:pt>
                <c:pt idx="5">
                  <c:v>14</c:v>
                </c:pt>
                <c:pt idx="6">
                  <c:v>15</c:v>
                </c:pt>
                <c:pt idx="7">
                  <c:v>16</c:v>
                </c:pt>
              </c:strCache>
            </c:strRef>
          </c:cat>
          <c:val>
            <c:numRef>
              <c:f>RESUMEN!$AR$34:$AR$42</c:f>
              <c:numCache>
                <c:formatCode>General</c:formatCode>
                <c:ptCount val="8"/>
                <c:pt idx="0">
                  <c:v>46</c:v>
                </c:pt>
                <c:pt idx="1">
                  <c:v>51</c:v>
                </c:pt>
                <c:pt idx="2">
                  <c:v>52</c:v>
                </c:pt>
                <c:pt idx="3">
                  <c:v>55</c:v>
                </c:pt>
                <c:pt idx="4">
                  <c:v>58</c:v>
                </c:pt>
                <c:pt idx="5">
                  <c:v>61</c:v>
                </c:pt>
                <c:pt idx="6">
                  <c:v>61</c:v>
                </c:pt>
                <c:pt idx="7">
                  <c:v>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F5-49D8-B500-DADA11DC2D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6694272"/>
        <c:axId val="96695808"/>
      </c:barChart>
      <c:catAx>
        <c:axId val="96694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es-EC"/>
          </a:p>
        </c:txPr>
        <c:crossAx val="96695808"/>
        <c:crosses val="autoZero"/>
        <c:auto val="1"/>
        <c:lblAlgn val="ctr"/>
        <c:lblOffset val="100"/>
        <c:noMultiLvlLbl val="0"/>
      </c:catAx>
      <c:valAx>
        <c:axId val="966958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694272"/>
        <c:crosses val="autoZero"/>
        <c:crossBetween val="between"/>
      </c:valAx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es-EC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800"/>
      </a:pPr>
      <a:endParaRPr lang="es-EC"/>
    </a:p>
  </c:txPr>
  <c:externalData r:id="rId1">
    <c:autoUpdate val="0"/>
  </c:externalData>
  <c:extLst xmlns:c16r2="http://schemas.microsoft.com/office/drawing/2015/06/chart">
    <c:ext xmlns:c16="http://schemas.microsoft.com/office/drawing/2014/chart" uri="{E28EC0CA-F0BB-4C9C-879D-F8772B89E7AC}">
      <c16:pivotOptions16>
        <c16:showExpandCollapseFieldButtons val="1"/>
      </c16:pivotOptions16>
    </c:ex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B5339B-A2C8-46E3-92F2-4346DBC68372}" type="doc">
      <dgm:prSet loTypeId="urn:microsoft.com/office/officeart/2008/layout/Lin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ECB724C-B7B4-46E9-93D6-0CEA49839F1E}">
      <dgm:prSet phldrT="[Texto]" custT="1"/>
      <dgm:spPr/>
      <dgm:t>
        <a:bodyPr/>
        <a:lstStyle/>
        <a:p>
          <a:r>
            <a:rPr lang="es-ES" sz="1400" b="1" dirty="0" smtClean="0"/>
            <a:t>Empresas  socializadas</a:t>
          </a:r>
          <a:r>
            <a:rPr lang="es-ES" sz="1400" dirty="0" smtClean="0"/>
            <a:t>,  Son aquellas empresas que  recibieron la notificación de inicio del operativo  de campo, a través del envió masivo de correos.</a:t>
          </a:r>
          <a:endParaRPr lang="es-ES" sz="1400" dirty="0"/>
        </a:p>
      </dgm:t>
    </dgm:pt>
    <dgm:pt modelId="{468F977F-052A-435F-8A8B-1AA5035EAC10}" type="parTrans" cxnId="{40C37EC3-C568-4B00-B3C5-444D79087294}">
      <dgm:prSet/>
      <dgm:spPr/>
      <dgm:t>
        <a:bodyPr/>
        <a:lstStyle/>
        <a:p>
          <a:endParaRPr lang="es-ES" sz="1400"/>
        </a:p>
      </dgm:t>
    </dgm:pt>
    <dgm:pt modelId="{9A04F01A-E834-49E8-B6FA-D0D691A3CE93}" type="sibTrans" cxnId="{40C37EC3-C568-4B00-B3C5-444D79087294}">
      <dgm:prSet/>
      <dgm:spPr/>
      <dgm:t>
        <a:bodyPr/>
        <a:lstStyle/>
        <a:p>
          <a:endParaRPr lang="es-ES" sz="1400"/>
        </a:p>
      </dgm:t>
    </dgm:pt>
    <dgm:pt modelId="{362BD109-D2CB-4BDB-B5B9-67106B72D6A1}">
      <dgm:prSet custT="1"/>
      <dgm:spPr/>
      <dgm:t>
        <a:bodyPr/>
        <a:lstStyle/>
        <a:p>
          <a:r>
            <a:rPr lang="es-ES" sz="1400" b="1" dirty="0" smtClean="0"/>
            <a:t>Diligenciamiento</a:t>
          </a:r>
          <a:r>
            <a:rPr lang="es-ES" sz="14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gm:t>
    </dgm:pt>
    <dgm:pt modelId="{236E4486-9B38-4FB7-B655-81AD14C3752B}" type="parTrans" cxnId="{8568F1E2-0584-4ED2-9CA5-80FAAC6B9A5D}">
      <dgm:prSet/>
      <dgm:spPr/>
      <dgm:t>
        <a:bodyPr/>
        <a:lstStyle/>
        <a:p>
          <a:endParaRPr lang="es-ES" sz="1400"/>
        </a:p>
      </dgm:t>
    </dgm:pt>
    <dgm:pt modelId="{8AEDE521-72BC-45A2-B6C8-B5264CDD590C}" type="sibTrans" cxnId="{8568F1E2-0584-4ED2-9CA5-80FAAC6B9A5D}">
      <dgm:prSet/>
      <dgm:spPr/>
      <dgm:t>
        <a:bodyPr/>
        <a:lstStyle/>
        <a:p>
          <a:endParaRPr lang="es-ES" sz="1400"/>
        </a:p>
      </dgm:t>
    </dgm:pt>
    <dgm:pt modelId="{8317BEA9-CEB9-4E48-8D52-B3BCDBA2B686}" type="pres">
      <dgm:prSet presAssocID="{DCB5339B-A2C8-46E3-92F2-4346DBC6837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726F4E3-466F-4B80-A7DE-5CC006568123}" type="pres">
      <dgm:prSet presAssocID="{7ECB724C-B7B4-46E9-93D6-0CEA49839F1E}" presName="thickLine" presStyleLbl="alignNode1" presStyleIdx="0" presStyleCnt="2"/>
      <dgm:spPr/>
    </dgm:pt>
    <dgm:pt modelId="{6FC2C02B-F702-4CB0-A844-9DBB39CFE6DF}" type="pres">
      <dgm:prSet presAssocID="{7ECB724C-B7B4-46E9-93D6-0CEA49839F1E}" presName="horz1" presStyleCnt="0"/>
      <dgm:spPr/>
    </dgm:pt>
    <dgm:pt modelId="{DB6393B9-6CC5-42CB-9B22-79D1384BCB96}" type="pres">
      <dgm:prSet presAssocID="{7ECB724C-B7B4-46E9-93D6-0CEA49839F1E}" presName="tx1" presStyleLbl="revTx" presStyleIdx="0" presStyleCnt="2" custLinFactNeighborX="2453" custLinFactNeighborY="11241"/>
      <dgm:spPr/>
      <dgm:t>
        <a:bodyPr/>
        <a:lstStyle/>
        <a:p>
          <a:endParaRPr lang="es-ES"/>
        </a:p>
      </dgm:t>
    </dgm:pt>
    <dgm:pt modelId="{AF38929D-DCC8-48E8-B558-782CDF1DB7C0}" type="pres">
      <dgm:prSet presAssocID="{7ECB724C-B7B4-46E9-93D6-0CEA49839F1E}" presName="vert1" presStyleCnt="0"/>
      <dgm:spPr/>
    </dgm:pt>
    <dgm:pt modelId="{84CFF8A4-9457-4CCA-A8A3-57493BE8D809}" type="pres">
      <dgm:prSet presAssocID="{362BD109-D2CB-4BDB-B5B9-67106B72D6A1}" presName="thickLine" presStyleLbl="alignNode1" presStyleIdx="1" presStyleCnt="2"/>
      <dgm:spPr/>
    </dgm:pt>
    <dgm:pt modelId="{46DB288C-2A2D-477D-B447-7E188D30B971}" type="pres">
      <dgm:prSet presAssocID="{362BD109-D2CB-4BDB-B5B9-67106B72D6A1}" presName="horz1" presStyleCnt="0"/>
      <dgm:spPr/>
    </dgm:pt>
    <dgm:pt modelId="{81CCFBDD-DEF4-4356-ABAA-15373AB2247E}" type="pres">
      <dgm:prSet presAssocID="{362BD109-D2CB-4BDB-B5B9-67106B72D6A1}" presName="tx1" presStyleLbl="revTx" presStyleIdx="1" presStyleCnt="2" custScaleX="96464"/>
      <dgm:spPr/>
      <dgm:t>
        <a:bodyPr/>
        <a:lstStyle/>
        <a:p>
          <a:endParaRPr lang="es-ES"/>
        </a:p>
      </dgm:t>
    </dgm:pt>
    <dgm:pt modelId="{73B9D778-47C4-4146-98CD-248EDC608130}" type="pres">
      <dgm:prSet presAssocID="{362BD109-D2CB-4BDB-B5B9-67106B72D6A1}" presName="vert1" presStyleCnt="0"/>
      <dgm:spPr/>
    </dgm:pt>
  </dgm:ptLst>
  <dgm:cxnLst>
    <dgm:cxn modelId="{09A6D2AB-61F5-4F3A-B167-B218E2055DEE}" type="presOf" srcId="{DCB5339B-A2C8-46E3-92F2-4346DBC68372}" destId="{8317BEA9-CEB9-4E48-8D52-B3BCDBA2B686}" srcOrd="0" destOrd="0" presId="urn:microsoft.com/office/officeart/2008/layout/LinedList"/>
    <dgm:cxn modelId="{44AE822D-DEFB-4F35-A458-1E395F7C46B9}" type="presOf" srcId="{362BD109-D2CB-4BDB-B5B9-67106B72D6A1}" destId="{81CCFBDD-DEF4-4356-ABAA-15373AB2247E}" srcOrd="0" destOrd="0" presId="urn:microsoft.com/office/officeart/2008/layout/LinedList"/>
    <dgm:cxn modelId="{40C37EC3-C568-4B00-B3C5-444D79087294}" srcId="{DCB5339B-A2C8-46E3-92F2-4346DBC68372}" destId="{7ECB724C-B7B4-46E9-93D6-0CEA49839F1E}" srcOrd="0" destOrd="0" parTransId="{468F977F-052A-435F-8A8B-1AA5035EAC10}" sibTransId="{9A04F01A-E834-49E8-B6FA-D0D691A3CE93}"/>
    <dgm:cxn modelId="{8568F1E2-0584-4ED2-9CA5-80FAAC6B9A5D}" srcId="{DCB5339B-A2C8-46E3-92F2-4346DBC68372}" destId="{362BD109-D2CB-4BDB-B5B9-67106B72D6A1}" srcOrd="1" destOrd="0" parTransId="{236E4486-9B38-4FB7-B655-81AD14C3752B}" sibTransId="{8AEDE521-72BC-45A2-B6C8-B5264CDD590C}"/>
    <dgm:cxn modelId="{59A89F19-D7DA-49A4-BECA-CA526522B8D6}" type="presOf" srcId="{7ECB724C-B7B4-46E9-93D6-0CEA49839F1E}" destId="{DB6393B9-6CC5-42CB-9B22-79D1384BCB96}" srcOrd="0" destOrd="0" presId="urn:microsoft.com/office/officeart/2008/layout/LinedList"/>
    <dgm:cxn modelId="{22058FF9-F71D-4740-91C2-7A8F4749572D}" type="presParOf" srcId="{8317BEA9-CEB9-4E48-8D52-B3BCDBA2B686}" destId="{3726F4E3-466F-4B80-A7DE-5CC006568123}" srcOrd="0" destOrd="0" presId="urn:microsoft.com/office/officeart/2008/layout/LinedList"/>
    <dgm:cxn modelId="{868BEEA5-922E-40D9-90CF-2764039DDF17}" type="presParOf" srcId="{8317BEA9-CEB9-4E48-8D52-B3BCDBA2B686}" destId="{6FC2C02B-F702-4CB0-A844-9DBB39CFE6DF}" srcOrd="1" destOrd="0" presId="urn:microsoft.com/office/officeart/2008/layout/LinedList"/>
    <dgm:cxn modelId="{CBB6993A-8827-4CFC-8F2D-B7A491A8D868}" type="presParOf" srcId="{6FC2C02B-F702-4CB0-A844-9DBB39CFE6DF}" destId="{DB6393B9-6CC5-42CB-9B22-79D1384BCB96}" srcOrd="0" destOrd="0" presId="urn:microsoft.com/office/officeart/2008/layout/LinedList"/>
    <dgm:cxn modelId="{BBFF253F-11EF-4E06-9013-EAB20976A398}" type="presParOf" srcId="{6FC2C02B-F702-4CB0-A844-9DBB39CFE6DF}" destId="{AF38929D-DCC8-48E8-B558-782CDF1DB7C0}" srcOrd="1" destOrd="0" presId="urn:microsoft.com/office/officeart/2008/layout/LinedList"/>
    <dgm:cxn modelId="{6C6DF6AC-6A72-4995-B154-7990135914F9}" type="presParOf" srcId="{8317BEA9-CEB9-4E48-8D52-B3BCDBA2B686}" destId="{84CFF8A4-9457-4CCA-A8A3-57493BE8D809}" srcOrd="2" destOrd="0" presId="urn:microsoft.com/office/officeart/2008/layout/LinedList"/>
    <dgm:cxn modelId="{511F4E8A-3719-4CC6-95BB-37CF38ABF0C3}" type="presParOf" srcId="{8317BEA9-CEB9-4E48-8D52-B3BCDBA2B686}" destId="{46DB288C-2A2D-477D-B447-7E188D30B971}" srcOrd="3" destOrd="0" presId="urn:microsoft.com/office/officeart/2008/layout/LinedList"/>
    <dgm:cxn modelId="{06383D8C-2890-4503-B3B0-6DD1FEE8DDAB}" type="presParOf" srcId="{46DB288C-2A2D-477D-B447-7E188D30B971}" destId="{81CCFBDD-DEF4-4356-ABAA-15373AB2247E}" srcOrd="0" destOrd="0" presId="urn:microsoft.com/office/officeart/2008/layout/LinedList"/>
    <dgm:cxn modelId="{2D377AB3-C532-42E8-8610-6A7CD654BDB5}" type="presParOf" srcId="{46DB288C-2A2D-477D-B447-7E188D30B971}" destId="{73B9D778-47C4-4146-98CD-248EDC60813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6F4E3-466F-4B80-A7DE-5CC006568123}">
      <dsp:nvSpPr>
        <dsp:cNvPr id="0" name=""/>
        <dsp:cNvSpPr/>
      </dsp:nvSpPr>
      <dsp:spPr>
        <a:xfrm>
          <a:off x="0" y="0"/>
          <a:ext cx="967643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393B9-6CC5-42CB-9B22-79D1384BCB96}">
      <dsp:nvSpPr>
        <dsp:cNvPr id="0" name=""/>
        <dsp:cNvSpPr/>
      </dsp:nvSpPr>
      <dsp:spPr>
        <a:xfrm>
          <a:off x="0" y="97634"/>
          <a:ext cx="9676430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Empresas  socializadas</a:t>
          </a:r>
          <a:r>
            <a:rPr lang="es-ES" sz="1400" kern="1200" dirty="0" smtClean="0"/>
            <a:t>,  Son aquellas empresas que  recibieron la notificación de inicio del operativo  de campo, a través del envió masivo de correos.</a:t>
          </a:r>
          <a:endParaRPr lang="es-ES" sz="1400" kern="1200" dirty="0"/>
        </a:p>
      </dsp:txBody>
      <dsp:txXfrm>
        <a:off x="0" y="97634"/>
        <a:ext cx="9676430" cy="868557"/>
      </dsp:txXfrm>
    </dsp:sp>
    <dsp:sp modelId="{84CFF8A4-9457-4CCA-A8A3-57493BE8D809}">
      <dsp:nvSpPr>
        <dsp:cNvPr id="0" name=""/>
        <dsp:cNvSpPr/>
      </dsp:nvSpPr>
      <dsp:spPr>
        <a:xfrm>
          <a:off x="0" y="868557"/>
          <a:ext cx="9676430" cy="0"/>
        </a:xfrm>
        <a:prstGeom prst="lin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CFBDD-DEF4-4356-ABAA-15373AB2247E}">
      <dsp:nvSpPr>
        <dsp:cNvPr id="0" name=""/>
        <dsp:cNvSpPr/>
      </dsp:nvSpPr>
      <dsp:spPr>
        <a:xfrm>
          <a:off x="0" y="868557"/>
          <a:ext cx="9334271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Diligenciamiento</a:t>
          </a:r>
          <a:r>
            <a:rPr lang="es-ES" sz="1400" kern="12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sp:txBody>
      <dsp:txXfrm>
        <a:off x="0" y="868557"/>
        <a:ext cx="9334271" cy="868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19/09/2022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96EC9-3DCD-8E40-909E-FE7B770A221F}" type="slidenum">
              <a:rPr lang="es-EC" smtClean="0"/>
              <a:t>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00208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071CEF29-FA7A-A846-ADD9-B9D439A3F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2618" y="1653670"/>
            <a:ext cx="8197516" cy="1854417"/>
          </a:xfrm>
        </p:spPr>
        <p:txBody>
          <a:bodyPr anchor="ctr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</a:t>
            </a:r>
            <a:br>
              <a:rPr lang="es-ES" dirty="0"/>
            </a:br>
            <a:r>
              <a:rPr lang="es-ES" dirty="0"/>
              <a:t>presentación</a:t>
            </a:r>
            <a:endParaRPr lang="es-EC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02618" y="3621368"/>
            <a:ext cx="8197516" cy="700455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EC4F6E77-1907-734F-8C53-36C6ACA0BC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02618" y="4441508"/>
            <a:ext cx="2093725" cy="481281"/>
          </a:xfrm>
          <a:prstGeom prst="roundRect">
            <a:avLst/>
          </a:prstGeom>
          <a:solidFill>
            <a:srgbClr val="29315B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Mes, año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47431D58-8045-164A-96CD-1461DBBB58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38203" y="2710138"/>
            <a:ext cx="7077694" cy="957087"/>
          </a:xfrm>
        </p:spPr>
        <p:txBody>
          <a:bodyPr anchor="ctr">
            <a:normAutofit/>
          </a:bodyPr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8450" y="3824247"/>
            <a:ext cx="7077075" cy="628650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9" name="Marcador de texto 5">
            <a:extLst>
              <a:ext uri="{FF2B5EF4-FFF2-40B4-BE49-F238E27FC236}">
                <a16:creationId xmlns:a16="http://schemas.microsoft.com/office/drawing/2014/main" xmlns="" id="{C1A5B344-05A5-8640-8E2E-E3968895E5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8203" y="1174282"/>
            <a:ext cx="2012930" cy="1145056"/>
          </a:xfrm>
        </p:spPr>
        <p:txBody>
          <a:bodyPr>
            <a:no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01.</a:t>
            </a:r>
            <a:endParaRPr lang="x-none" dirty="0"/>
          </a:p>
        </p:txBody>
      </p:sp>
      <p:sp>
        <p:nvSpPr>
          <p:cNvPr id="10" name="Redondear rectángulo de esquina del mismo lado 9">
            <a:extLst>
              <a:ext uri="{FF2B5EF4-FFF2-40B4-BE49-F238E27FC236}">
                <a16:creationId xmlns:a16="http://schemas.microsoft.com/office/drawing/2014/main" xmlns="" id="{EA77332D-5BE6-2E41-9430-D977A7350C72}"/>
              </a:ext>
            </a:extLst>
          </p:cNvPr>
          <p:cNvSpPr/>
          <p:nvPr userDrawn="1"/>
        </p:nvSpPr>
        <p:spPr>
          <a:xfrm>
            <a:off x="11126804" y="6210544"/>
            <a:ext cx="635268" cy="647456"/>
          </a:xfrm>
          <a:prstGeom prst="round2SameRect">
            <a:avLst/>
          </a:prstGeom>
          <a:solidFill>
            <a:srgbClr val="29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Marcador de texto 5">
            <a:extLst>
              <a:ext uri="{FF2B5EF4-FFF2-40B4-BE49-F238E27FC236}">
                <a16:creationId xmlns:a16="http://schemas.microsoft.com/office/drawing/2014/main" xmlns="" id="{5231DEA9-1501-A14C-A340-D43A76109E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AB7149E8-4D7C-EC42-9985-90552D05E3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481445" y="2363941"/>
            <a:ext cx="4367151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x-none" dirty="0"/>
          </a:p>
        </p:txBody>
      </p:sp>
      <p:sp>
        <p:nvSpPr>
          <p:cNvPr id="4" name="Marcador de texto 5">
            <a:extLst>
              <a:ext uri="{FF2B5EF4-FFF2-40B4-BE49-F238E27FC236}">
                <a16:creationId xmlns:a16="http://schemas.microsoft.com/office/drawing/2014/main" xmlns="" id="{4970AD63-F706-8342-8F7E-663518769F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EE343A33-82BB-C146-8CFD-AC31DECD9D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198" y="385376"/>
            <a:ext cx="7227771" cy="53002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373D69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7198" y="951025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6E9420DB-CCDD-6F40-8379-CC06D8E863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29482" r="7138" b="26813"/>
          <a:stretch/>
        </p:blipFill>
        <p:spPr bwMode="auto">
          <a:xfrm>
            <a:off x="0" y="0"/>
            <a:ext cx="12192000" cy="615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Users\jgavilanez\AppData\Local\Microsoft\Windows\Temporary Internet Files\Content.Outlook\0SPXXOSV\Titulo copia@72x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" y="5881238"/>
            <a:ext cx="878848" cy="103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138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19/09/2022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chart" Target="../charts/chart1.xml"/><Relationship Id="rId3" Type="http://schemas.openxmlformats.org/officeDocument/2006/relationships/notesSlide" Target="../notesSlides/notesSlide1.xml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png"/><Relationship Id="rId11" Type="http://schemas.openxmlformats.org/officeDocument/2006/relationships/package" Target="../embeddings/Microsoft_Excel_Worksheet5.xlsx"/><Relationship Id="rId5" Type="http://schemas.openxmlformats.org/officeDocument/2006/relationships/image" Target="../media/image9.svg"/><Relationship Id="rId10" Type="http://schemas.openxmlformats.org/officeDocument/2006/relationships/image" Target="../media/image15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A8E9921-E1FF-EE4E-B18A-8E593EF01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945" y="1459706"/>
            <a:ext cx="8197516" cy="1854417"/>
          </a:xfrm>
        </p:spPr>
        <p:txBody>
          <a:bodyPr/>
          <a:lstStyle/>
          <a:p>
            <a:r>
              <a:rPr lang="x-none" dirty="0"/>
              <a:t>Cobertura </a:t>
            </a:r>
            <a:r>
              <a:rPr lang="x-none"/>
              <a:t>ENESEM </a:t>
            </a:r>
            <a:r>
              <a:rPr lang="x-none" smtClean="0"/>
              <a:t>202</a:t>
            </a:r>
            <a:r>
              <a:rPr lang="es-EC" dirty="0" smtClean="0"/>
              <a:t>1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41407185-C547-004B-A808-08C1D5673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x-none" smtClean="0"/>
              <a:t>Corte </a:t>
            </a:r>
            <a:r>
              <a:rPr lang="es-EC" dirty="0" smtClean="0"/>
              <a:t>16</a:t>
            </a:r>
            <a:r>
              <a:rPr lang="x-none" smtClean="0"/>
              <a:t> </a:t>
            </a:r>
            <a:r>
              <a:rPr lang="x-none" smtClean="0"/>
              <a:t>de </a:t>
            </a:r>
            <a:r>
              <a:rPr lang="es-EC" dirty="0" smtClean="0"/>
              <a:t>septiembre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372352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66EA004-EFF9-8840-889D-3B284D07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839" y="979398"/>
            <a:ext cx="9482875" cy="530024"/>
          </a:xfrm>
        </p:spPr>
        <p:txBody>
          <a:bodyPr>
            <a:noAutofit/>
          </a:bodyPr>
          <a:lstStyle/>
          <a:p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>Cobertura empresas diligenciadas por Coordinación </a:t>
            </a:r>
            <a:r>
              <a:rPr lang="x-none" sz="2400" dirty="0" smtClean="0">
                <a:solidFill>
                  <a:schemeClr val="accent1">
                    <a:lumMod val="50000"/>
                  </a:schemeClr>
                </a:solidFill>
              </a:rPr>
              <a:t>Zonal</a:t>
            </a:r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x-none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x-none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839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16</a:t>
            </a:r>
            <a:r>
              <a:rPr lang="es-MX" sz="2000" dirty="0" smtClean="0">
                <a:solidFill>
                  <a:srgbClr val="6E6E7C"/>
                </a:solidFill>
              </a:rPr>
              <a:t>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septiembre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7EA35140-7D26-6847-AE3E-A792B151E2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x-none"/>
          </a:p>
        </p:txBody>
      </p:sp>
      <p:graphicFrame>
        <p:nvGraphicFramePr>
          <p:cNvPr id="6" name="10 Diagrama"/>
          <p:cNvGraphicFramePr/>
          <p:nvPr>
            <p:extLst>
              <p:ext uri="{D42A27DB-BD31-4B8C-83A1-F6EECF244321}">
                <p14:modId xmlns:p14="http://schemas.microsoft.com/office/powerpoint/2010/main" val="213986456"/>
              </p:ext>
            </p:extLst>
          </p:nvPr>
        </p:nvGraphicFramePr>
        <p:xfrm>
          <a:off x="1192197" y="4446481"/>
          <a:ext cx="9676430" cy="1737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7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1079502"/>
              </p:ext>
            </p:extLst>
          </p:nvPr>
        </p:nvGraphicFramePr>
        <p:xfrm>
          <a:off x="1944647" y="1938195"/>
          <a:ext cx="7614630" cy="2059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Hoja de cálculo" r:id="rId8" imgW="7115057" imgH="1923972" progId="Excel.Sheet.12">
                  <p:embed/>
                </p:oleObj>
              </mc:Choice>
              <mc:Fallback>
                <p:oleObj name="Hoja de cálculo" r:id="rId8" imgW="7115057" imgH="19239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44647" y="1938195"/>
                        <a:ext cx="7614630" cy="2059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66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33154"/>
            <a:ext cx="9191754" cy="530024"/>
          </a:xfrm>
        </p:spPr>
        <p:txBody>
          <a:bodyPr>
            <a:noAutofit/>
          </a:bodyPr>
          <a:lstStyle/>
          <a:p>
            <a:r>
              <a:rPr lang="es-MX" sz="2400" dirty="0" smtClean="0">
                <a:solidFill>
                  <a:schemeClr val="accent1">
                    <a:lumMod val="50000"/>
                  </a:schemeClr>
                </a:solidFill>
              </a:rPr>
              <a:t>Indicadores de cobertura campo por Coordinación Zonal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908034" y="1637330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/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16</a:t>
            </a:r>
            <a:r>
              <a:rPr lang="es-MX" sz="2000" dirty="0" smtClean="0">
                <a:solidFill>
                  <a:srgbClr val="6E6E7C"/>
                </a:solidFill>
              </a:rPr>
              <a:t> </a:t>
            </a:r>
            <a:r>
              <a:rPr lang="es-MX" sz="2000" dirty="0">
                <a:solidFill>
                  <a:srgbClr val="6E6E7C"/>
                </a:solidFill>
              </a:rPr>
              <a:t>de septiembre</a:t>
            </a:r>
          </a:p>
          <a:p>
            <a:endParaRPr lang="en-U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6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79798"/>
              </p:ext>
            </p:extLst>
          </p:nvPr>
        </p:nvGraphicFramePr>
        <p:xfrm>
          <a:off x="797198" y="2148876"/>
          <a:ext cx="11163052" cy="2660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Hoja de cálculo" r:id="rId3" imgW="12715824" imgH="2476496" progId="Excel.Sheet.12">
                  <p:embed/>
                </p:oleObj>
              </mc:Choice>
              <mc:Fallback>
                <p:oleObj name="Hoja de cálculo" r:id="rId3" imgW="12715824" imgH="247649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7198" y="2148876"/>
                        <a:ext cx="11163052" cy="2660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520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/>
              <a:t>Cobertura de crítica por Coordinación Zonal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6" name="Marcador de texto 2"/>
          <p:cNvSpPr txBox="1">
            <a:spLocks/>
          </p:cNvSpPr>
          <p:nvPr/>
        </p:nvSpPr>
        <p:spPr>
          <a:xfrm>
            <a:off x="908034" y="1459205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/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16</a:t>
            </a:r>
            <a:r>
              <a:rPr lang="es-MX" sz="2000" dirty="0" smtClean="0">
                <a:solidFill>
                  <a:srgbClr val="6E6E7C"/>
                </a:solidFill>
              </a:rPr>
              <a:t> </a:t>
            </a:r>
            <a:r>
              <a:rPr lang="es-MX" sz="2000" dirty="0">
                <a:solidFill>
                  <a:srgbClr val="6E6E7C"/>
                </a:solidFill>
              </a:rPr>
              <a:t>de septiembre</a:t>
            </a:r>
          </a:p>
          <a:p>
            <a:endParaRPr lang="en-US" sz="1800" dirty="0"/>
          </a:p>
        </p:txBody>
      </p:sp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359814"/>
              </p:ext>
            </p:extLst>
          </p:nvPr>
        </p:nvGraphicFramePr>
        <p:xfrm>
          <a:off x="797198" y="2152300"/>
          <a:ext cx="11133436" cy="288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Hoja de cálculo" r:id="rId3" imgW="12715824" imgH="2505135" progId="Excel.Sheet.12">
                  <p:embed/>
                </p:oleObj>
              </mc:Choice>
              <mc:Fallback>
                <p:oleObj name="Hoja de cálculo" r:id="rId3" imgW="12715824" imgH="25051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7198" y="2152300"/>
                        <a:ext cx="11133436" cy="2882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314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 smtClean="0"/>
              <a:t>Censo en línea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texto 2"/>
          <p:cNvSpPr txBox="1">
            <a:spLocks/>
          </p:cNvSpPr>
          <p:nvPr/>
        </p:nvSpPr>
        <p:spPr>
          <a:xfrm>
            <a:off x="908034" y="1459205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/>
              <a:t>Corte al </a:t>
            </a:r>
            <a:r>
              <a:rPr lang="es-MX" sz="2000" dirty="0" smtClean="0"/>
              <a:t>16</a:t>
            </a:r>
            <a:r>
              <a:rPr lang="es-MX" sz="2000" dirty="0" smtClean="0"/>
              <a:t> </a:t>
            </a:r>
            <a:r>
              <a:rPr lang="es-MX" sz="2000" dirty="0" smtClean="0"/>
              <a:t>de septiembre</a:t>
            </a:r>
          </a:p>
          <a:p>
            <a:endParaRPr lang="en-US" sz="1800" dirty="0"/>
          </a:p>
        </p:txBody>
      </p:sp>
      <p:graphicFrame>
        <p:nvGraphicFramePr>
          <p:cNvPr id="7" name="6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144676"/>
              </p:ext>
            </p:extLst>
          </p:nvPr>
        </p:nvGraphicFramePr>
        <p:xfrm>
          <a:off x="1157973" y="2225925"/>
          <a:ext cx="9874760" cy="219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Hoja de cálculo" r:id="rId3" imgW="8048608" imgH="1790772" progId="Excel.Sheet.12">
                  <p:embed/>
                </p:oleObj>
              </mc:Choice>
              <mc:Fallback>
                <p:oleObj name="Hoja de cálculo" r:id="rId3" imgW="8048608" imgH="17907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7973" y="2225925"/>
                        <a:ext cx="9874760" cy="2196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806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63851" y="501295"/>
            <a:ext cx="5392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b="1" dirty="0">
                <a:solidFill>
                  <a:schemeClr val="tx2"/>
                </a:solidFill>
                <a:latin typeface="Century Gothic" panose="020B0502020202020204" pitchFamily="34" charset="0"/>
              </a:rPr>
              <a:t>Funcionamiento del INFOCAPT</a:t>
            </a:r>
            <a:endParaRPr lang="es-ES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283" name="Google Shape;2121;p23">
            <a:extLst>
              <a:ext uri="{FF2B5EF4-FFF2-40B4-BE49-F238E27FC236}">
                <a16:creationId xmlns:a16="http://schemas.microsoft.com/office/drawing/2014/main" xmlns="" id="{D8C60E6D-BC18-4AAD-9DDB-2C38139CCD9F}"/>
              </a:ext>
            </a:extLst>
          </p:cNvPr>
          <p:cNvSpPr txBox="1"/>
          <p:nvPr/>
        </p:nvSpPr>
        <p:spPr>
          <a:xfrm>
            <a:off x="9138776" y="2462883"/>
            <a:ext cx="2478024" cy="322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Tiempo de respuesta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(en promedio)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4" name="Google Shape;2122;p23">
            <a:extLst>
              <a:ext uri="{FF2B5EF4-FFF2-40B4-BE49-F238E27FC236}">
                <a16:creationId xmlns:a16="http://schemas.microsoft.com/office/drawing/2014/main" xmlns="" id="{987638FA-8EA6-46D6-805B-CE11135091D4}"/>
              </a:ext>
            </a:extLst>
          </p:cNvPr>
          <p:cNvSpPr txBox="1"/>
          <p:nvPr/>
        </p:nvSpPr>
        <p:spPr>
          <a:xfrm>
            <a:off x="9048578" y="3069784"/>
            <a:ext cx="2624858" cy="42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del aplicativo: 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(</a:t>
            </a: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días)</a:t>
            </a:r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9138776" y="3610487"/>
            <a:ext cx="2642043" cy="8013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 smtClean="0"/>
              <a:t>No se registra caídas en el sistema</a:t>
            </a:r>
            <a:endParaRPr lang="es-EC" sz="1600" dirty="0"/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xmlns="" id="{07B992B0-885E-4019-A4EF-2B8A8D6381B8}"/>
              </a:ext>
            </a:extLst>
          </p:cNvPr>
          <p:cNvGrpSpPr/>
          <p:nvPr/>
        </p:nvGrpSpPr>
        <p:grpSpPr>
          <a:xfrm>
            <a:off x="10163494" y="1223927"/>
            <a:ext cx="914400" cy="838828"/>
            <a:chOff x="9560132" y="1778560"/>
            <a:chExt cx="914400" cy="838828"/>
          </a:xfrm>
        </p:grpSpPr>
        <p:sp>
          <p:nvSpPr>
            <p:cNvPr id="285" name="Elipse 284">
              <a:extLst>
                <a:ext uri="{FF2B5EF4-FFF2-40B4-BE49-F238E27FC236}">
                  <a16:creationId xmlns:a16="http://schemas.microsoft.com/office/drawing/2014/main" xmlns="" id="{5BB8DB8F-AB62-43A4-B61B-F92615EDF896}"/>
                </a:ext>
              </a:extLst>
            </p:cNvPr>
            <p:cNvSpPr/>
            <p:nvPr/>
          </p:nvSpPr>
          <p:spPr>
            <a:xfrm>
              <a:off x="9560132" y="1782332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9" name="Gráfico 28" descr="megáfono1 con relleno sólido">
              <a:extLst>
                <a:ext uri="{FF2B5EF4-FFF2-40B4-BE49-F238E27FC236}">
                  <a16:creationId xmlns:a16="http://schemas.microsoft.com/office/drawing/2014/main" xmlns="" id="{6F1A8DC7-8889-4E14-81A9-9329B4644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599893" y="1778560"/>
              <a:ext cx="834878" cy="834878"/>
            </a:xfrm>
            <a:prstGeom prst="rect">
              <a:avLst/>
            </a:prstGeom>
          </p:spPr>
        </p:pic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xmlns="" id="{66546E50-28E4-4C16-A449-5A4164B3B3C4}"/>
              </a:ext>
            </a:extLst>
          </p:cNvPr>
          <p:cNvGrpSpPr/>
          <p:nvPr/>
        </p:nvGrpSpPr>
        <p:grpSpPr>
          <a:xfrm>
            <a:off x="822923" y="1610711"/>
            <a:ext cx="914400" cy="835056"/>
            <a:chOff x="1266997" y="2156975"/>
            <a:chExt cx="914400" cy="835056"/>
          </a:xfrm>
        </p:grpSpPr>
        <p:sp>
          <p:nvSpPr>
            <p:cNvPr id="280" name="Elipse 279">
              <a:extLst>
                <a:ext uri="{FF2B5EF4-FFF2-40B4-BE49-F238E27FC236}">
                  <a16:creationId xmlns:a16="http://schemas.microsoft.com/office/drawing/2014/main" xmlns="" id="{38A974F0-9EAB-44C6-8A22-6E62C5EE01F4}"/>
                </a:ext>
              </a:extLst>
            </p:cNvPr>
            <p:cNvSpPr/>
            <p:nvPr/>
          </p:nvSpPr>
          <p:spPr>
            <a:xfrm>
              <a:off x="1266997" y="2156975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8" name="Gráfico 7" descr="Diseño web con relleno sólido">
              <a:extLst>
                <a:ext uri="{FF2B5EF4-FFF2-40B4-BE49-F238E27FC236}">
                  <a16:creationId xmlns:a16="http://schemas.microsoft.com/office/drawing/2014/main" xmlns="" id="{E016F826-1393-4EC0-AF06-92CBAB5C1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1379379" y="2241364"/>
              <a:ext cx="714323" cy="714323"/>
            </a:xfrm>
            <a:prstGeom prst="rect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xmlns="" id="{3E9AAA1B-F167-410A-A9C5-C6E11C1B6904}"/>
              </a:ext>
            </a:extLst>
          </p:cNvPr>
          <p:cNvGrpSpPr/>
          <p:nvPr/>
        </p:nvGrpSpPr>
        <p:grpSpPr>
          <a:xfrm>
            <a:off x="844390" y="4034711"/>
            <a:ext cx="898749" cy="769571"/>
            <a:chOff x="1076083" y="2928513"/>
            <a:chExt cx="898749" cy="769571"/>
          </a:xfrm>
        </p:grpSpPr>
        <p:sp>
          <p:nvSpPr>
            <p:cNvPr id="281" name="Elipse 280">
              <a:extLst>
                <a:ext uri="{FF2B5EF4-FFF2-40B4-BE49-F238E27FC236}">
                  <a16:creationId xmlns:a16="http://schemas.microsoft.com/office/drawing/2014/main" xmlns="" id="{B1A20F0E-832A-4B8D-BAB9-63A9F9D7FBF0}"/>
                </a:ext>
              </a:extLst>
            </p:cNvPr>
            <p:cNvSpPr/>
            <p:nvPr/>
          </p:nvSpPr>
          <p:spPr>
            <a:xfrm>
              <a:off x="1076083" y="2928513"/>
              <a:ext cx="898749" cy="769571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Gráfico 9" descr="Internet con relleno sólido">
              <a:extLst>
                <a:ext uri="{FF2B5EF4-FFF2-40B4-BE49-F238E27FC236}">
                  <a16:creationId xmlns:a16="http://schemas.microsoft.com/office/drawing/2014/main" xmlns="" id="{BB26AE40-BA94-4884-80CB-C0248EE83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1208919" y="2987308"/>
              <a:ext cx="671033" cy="671033"/>
            </a:xfrm>
            <a:prstGeom prst="rect">
              <a:avLst/>
            </a:prstGeom>
          </p:spPr>
        </p:pic>
      </p:grpSp>
      <p:cxnSp>
        <p:nvCxnSpPr>
          <p:cNvPr id="296" name="Conector recto de flecha 295"/>
          <p:cNvCxnSpPr/>
          <p:nvPr/>
        </p:nvCxnSpPr>
        <p:spPr>
          <a:xfrm>
            <a:off x="8613105" y="3301682"/>
            <a:ext cx="423597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>
            <a:off x="8607612" y="2116240"/>
            <a:ext cx="0" cy="2406214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8" name="Google Shape;2123;p23">
            <a:extLst>
              <a:ext uri="{FF2B5EF4-FFF2-40B4-BE49-F238E27FC236}">
                <a16:creationId xmlns:a16="http://schemas.microsoft.com/office/drawing/2014/main" xmlns="" id="{50A58242-FE4B-4BB1-BE36-F1F25709BAF6}"/>
              </a:ext>
            </a:extLst>
          </p:cNvPr>
          <p:cNvSpPr txBox="1"/>
          <p:nvPr/>
        </p:nvSpPr>
        <p:spPr>
          <a:xfrm>
            <a:off x="1507515" y="1865293"/>
            <a:ext cx="1919690" cy="36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Errores Aplicativo </a:t>
            </a: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(acumulado)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A6BF2DD4-2CE6-48AE-9044-7E2D476123A8}"/>
              </a:ext>
            </a:extLst>
          </p:cNvPr>
          <p:cNvSpPr txBox="1"/>
          <p:nvPr/>
        </p:nvSpPr>
        <p:spPr>
          <a:xfrm>
            <a:off x="864077" y="870627"/>
            <a:ext cx="3153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Corte al 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16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 septiembre</a:t>
            </a:r>
            <a:endParaRPr lang="es-MX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Google Shape;2122;p23">
            <a:extLst>
              <a:ext uri="{FF2B5EF4-FFF2-40B4-BE49-F238E27FC236}">
                <a16:creationId xmlns:a16="http://schemas.microsoft.com/office/drawing/2014/main" xmlns="" id="{379941A2-6A3B-4466-BBE1-D3E22B8C59E1}"/>
              </a:ext>
            </a:extLst>
          </p:cNvPr>
          <p:cNvSpPr txBox="1"/>
          <p:nvPr/>
        </p:nvSpPr>
        <p:spPr>
          <a:xfrm>
            <a:off x="1470014" y="4342885"/>
            <a:ext cx="2401979" cy="2392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encontraron 61 errores en las diferentes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2: 12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3: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</a:t>
            </a: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5: 10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6: 9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8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10: 5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11: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12: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13: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16: 0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1" algn="just"/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626903"/>
              </p:ext>
            </p:extLst>
          </p:nvPr>
        </p:nvGraphicFramePr>
        <p:xfrm>
          <a:off x="3720440" y="4622262"/>
          <a:ext cx="586740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Hoja de cálculo" r:id="rId11" imgW="5867535" imgH="2143090" progId="Excel.Sheet.12">
                  <p:embed/>
                </p:oleObj>
              </mc:Choice>
              <mc:Fallback>
                <p:oleObj name="Hoja de cálculo" r:id="rId11" imgW="5867535" imgH="21430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20440" y="4622262"/>
                        <a:ext cx="5867400" cy="214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22 Gráfico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271840D7-68F9-4CC0-A73A-6569DEC122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9019230"/>
              </p:ext>
            </p:extLst>
          </p:nvPr>
        </p:nvGraphicFramePr>
        <p:xfrm>
          <a:off x="3560136" y="329057"/>
          <a:ext cx="5191471" cy="3139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</p:spTree>
    <p:extLst>
      <p:ext uri="{BB962C8B-B14F-4D97-AF65-F5344CB8AC3E}">
        <p14:creationId xmlns:p14="http://schemas.microsoft.com/office/powerpoint/2010/main" val="2507352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916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224</Words>
  <Application>Microsoft Office PowerPoint</Application>
  <PresentationFormat>Personalizado</PresentationFormat>
  <Paragraphs>37</Paragraphs>
  <Slides>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Tema de Office</vt:lpstr>
      <vt:lpstr>Hoja de cálculo</vt:lpstr>
      <vt:lpstr>Microsoft Excel Worksheet</vt:lpstr>
      <vt:lpstr>Cobertura ENESEM 2021</vt:lpstr>
      <vt:lpstr>Cobertura empresas diligenciadas por Coordinación Zonal </vt:lpstr>
      <vt:lpstr>Indicadores de cobertura campo por Coordinación Zonal</vt:lpstr>
      <vt:lpstr>Cobertura de crítica por Coordinación Zonal  </vt:lpstr>
      <vt:lpstr>Censo en línea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Josseline Gavilánez</cp:lastModifiedBy>
  <cp:revision>127</cp:revision>
  <dcterms:created xsi:type="dcterms:W3CDTF">2021-05-27T23:45:58Z</dcterms:created>
  <dcterms:modified xsi:type="dcterms:W3CDTF">2022-09-19T14:55:34Z</dcterms:modified>
</cp:coreProperties>
</file>