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1" r:id="rId3"/>
    <p:sldId id="273" r:id="rId4"/>
    <p:sldId id="274" r:id="rId5"/>
    <p:sldId id="259" r:id="rId6"/>
    <p:sldId id="275" r:id="rId7"/>
    <p:sldId id="276" r:id="rId8"/>
    <p:sldId id="262" r:id="rId9"/>
    <p:sldId id="272" r:id="rId10"/>
    <p:sldId id="260" r:id="rId11"/>
  </p:sldIdLst>
  <p:sldSz cx="12192000" cy="6858000"/>
  <p:notesSz cx="6858000" cy="9144000"/>
  <p:defaultTextStyle>
    <a:defPPr>
      <a:defRPr lang="x-non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275D"/>
    <a:srgbClr val="1F285D"/>
    <a:srgbClr val="5E71FF"/>
    <a:srgbClr val="6464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41" autoAdjust="0"/>
    <p:restoredTop sz="96405"/>
  </p:normalViewPr>
  <p:slideViewPr>
    <p:cSldViewPr snapToGrid="0" snapToObjects="1">
      <p:cViewPr>
        <p:scale>
          <a:sx n="70" d="100"/>
          <a:sy n="70" d="100"/>
        </p:scale>
        <p:origin x="-540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4">
  <dgm:title val=""/>
  <dgm:desc val=""/>
  <dgm:catLst>
    <dgm:cat type="accent5" pri="11400"/>
  </dgm:catLst>
  <dgm:styleLbl name="node0">
    <dgm:fillClrLst meth="cycle">
      <a:schemeClr val="accent5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5">
        <a:shade val="50000"/>
      </a:schemeClr>
      <a:schemeClr val="accent5">
        <a:tint val="55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5">
        <a:shade val="80000"/>
        <a:alpha val="50000"/>
      </a:schemeClr>
      <a:schemeClr val="accent5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55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934AAF9-D827-4A03-97BC-C136EF315091}" type="doc">
      <dgm:prSet loTypeId="urn:microsoft.com/office/officeart/2008/layout/SquareAccentList" loCatId="list" qsTypeId="urn:microsoft.com/office/officeart/2005/8/quickstyle/simple1" qsCatId="simple" csTypeId="urn:microsoft.com/office/officeart/2005/8/colors/accent5_4" csCatId="accent5" phldr="1"/>
      <dgm:spPr/>
      <dgm:t>
        <a:bodyPr/>
        <a:lstStyle/>
        <a:p>
          <a:endParaRPr lang="es-ES"/>
        </a:p>
      </dgm:t>
    </dgm:pt>
    <dgm:pt modelId="{2E5A850D-D153-42F4-A335-78C06218A088}">
      <dgm:prSet phldrT="[Texto]" custT="1"/>
      <dgm:spPr/>
      <dgm:t>
        <a:bodyPr/>
        <a:lstStyle/>
        <a:p>
          <a:r>
            <a:rPr lang="es-MX" sz="1600" dirty="0" smtClean="0"/>
            <a:t>Puesta en marcha aplicativo INFOCAPT el 8 de junio de 2022</a:t>
          </a:r>
          <a:r>
            <a:rPr lang="es-MX" sz="1800" dirty="0" smtClean="0"/>
            <a:t>.</a:t>
          </a:r>
          <a:endParaRPr lang="es-ES" sz="1800" dirty="0"/>
        </a:p>
      </dgm:t>
    </dgm:pt>
    <dgm:pt modelId="{0C4C8AC9-C86D-42FC-B6FC-D93EA149AD39}" type="parTrans" cxnId="{306B4B88-EE58-4E3E-B0F4-EF9DD9CA3C71}">
      <dgm:prSet/>
      <dgm:spPr/>
      <dgm:t>
        <a:bodyPr/>
        <a:lstStyle/>
        <a:p>
          <a:endParaRPr lang="es-ES"/>
        </a:p>
      </dgm:t>
    </dgm:pt>
    <dgm:pt modelId="{B8F88F4A-BD52-4910-9D70-C4D94DB14028}" type="sibTrans" cxnId="{306B4B88-EE58-4E3E-B0F4-EF9DD9CA3C71}">
      <dgm:prSet/>
      <dgm:spPr/>
      <dgm:t>
        <a:bodyPr/>
        <a:lstStyle/>
        <a:p>
          <a:endParaRPr lang="es-ES"/>
        </a:p>
      </dgm:t>
    </dgm:pt>
    <dgm:pt modelId="{304E12C3-7EEE-4FF7-A557-5D122117A3A7}">
      <dgm:prSet custT="1"/>
      <dgm:spPr/>
      <dgm:t>
        <a:bodyPr/>
        <a:lstStyle/>
        <a:p>
          <a:r>
            <a:rPr lang="es-MX" sz="1600" dirty="0" smtClean="0"/>
            <a:t>Todos cuentan con sus credenciales de acceso</a:t>
          </a:r>
          <a:endParaRPr lang="es-MX" sz="1600" dirty="0"/>
        </a:p>
      </dgm:t>
    </dgm:pt>
    <dgm:pt modelId="{55124C5C-D901-4D4C-8443-6EF0F9590BCF}" type="parTrans" cxnId="{59DBF9D7-E478-4F73-B665-BFA4707B6F80}">
      <dgm:prSet/>
      <dgm:spPr/>
      <dgm:t>
        <a:bodyPr/>
        <a:lstStyle/>
        <a:p>
          <a:endParaRPr lang="es-ES"/>
        </a:p>
      </dgm:t>
    </dgm:pt>
    <dgm:pt modelId="{FD3D73CF-56F4-4BDE-B9BE-07AA0680BB4B}" type="sibTrans" cxnId="{59DBF9D7-E478-4F73-B665-BFA4707B6F80}">
      <dgm:prSet/>
      <dgm:spPr/>
      <dgm:t>
        <a:bodyPr/>
        <a:lstStyle/>
        <a:p>
          <a:endParaRPr lang="es-ES"/>
        </a:p>
      </dgm:t>
    </dgm:pt>
    <dgm:pt modelId="{774049E4-A674-4A6F-B030-E1C5F7C36791}" type="pres">
      <dgm:prSet presAssocID="{4934AAF9-D827-4A03-97BC-C136EF315091}" presName="layout" presStyleCnt="0">
        <dgm:presLayoutVars>
          <dgm:chMax/>
          <dgm:chPref/>
          <dgm:dir/>
          <dgm:resizeHandles/>
        </dgm:presLayoutVars>
      </dgm:prSet>
      <dgm:spPr/>
      <dgm:t>
        <a:bodyPr/>
        <a:lstStyle/>
        <a:p>
          <a:endParaRPr lang="es-ES"/>
        </a:p>
      </dgm:t>
    </dgm:pt>
    <dgm:pt modelId="{A7710EB3-70FB-4070-A811-1850E13FAEF8}" type="pres">
      <dgm:prSet presAssocID="{2E5A850D-D153-42F4-A335-78C06218A088}" presName="root" presStyleCnt="0">
        <dgm:presLayoutVars>
          <dgm:chMax/>
          <dgm:chPref/>
        </dgm:presLayoutVars>
      </dgm:prSet>
      <dgm:spPr/>
    </dgm:pt>
    <dgm:pt modelId="{53E1D015-C965-4E1C-9691-4FAB38F70285}" type="pres">
      <dgm:prSet presAssocID="{2E5A850D-D153-42F4-A335-78C06218A088}" presName="rootComposite" presStyleCnt="0">
        <dgm:presLayoutVars/>
      </dgm:prSet>
      <dgm:spPr/>
    </dgm:pt>
    <dgm:pt modelId="{9184E4BA-A3A0-4C9F-998D-C1E823C4EAFA}" type="pres">
      <dgm:prSet presAssocID="{2E5A850D-D153-42F4-A335-78C06218A088}" presName="ParentAccent" presStyleLbl="alignNode1" presStyleIdx="0" presStyleCnt="2" custFlipVert="1" custScaleY="14567"/>
      <dgm:spPr/>
    </dgm:pt>
    <dgm:pt modelId="{50176896-3521-4BF3-A0D7-C10303EC7627}" type="pres">
      <dgm:prSet presAssocID="{2E5A850D-D153-42F4-A335-78C06218A088}" presName="ParentSmallAccent" presStyleLbl="fgAcc1" presStyleIdx="0" presStyleCnt="2" custScaleX="49644" custScaleY="41864"/>
      <dgm:spPr/>
    </dgm:pt>
    <dgm:pt modelId="{14A2003B-5036-46AD-B845-AE013613C62F}" type="pres">
      <dgm:prSet presAssocID="{2E5A850D-D153-42F4-A335-78C06218A088}" presName="Parent" presStyleLbl="revTx" presStyleIdx="0" presStyleCnt="2">
        <dgm:presLayoutVars>
          <dgm:chMax/>
          <dgm:chPref val="4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404BC9DB-A6F4-4C3A-A59B-CDD4E63ECF8B}" type="pres">
      <dgm:prSet presAssocID="{2E5A850D-D153-42F4-A335-78C06218A088}" presName="childShape" presStyleCnt="0">
        <dgm:presLayoutVars>
          <dgm:chMax val="0"/>
          <dgm:chPref val="0"/>
        </dgm:presLayoutVars>
      </dgm:prSet>
      <dgm:spPr/>
    </dgm:pt>
    <dgm:pt modelId="{AD476DC5-C2E1-4B42-A846-528CE2FC0223}" type="pres">
      <dgm:prSet presAssocID="{304E12C3-7EEE-4FF7-A557-5D122117A3A7}" presName="root" presStyleCnt="0">
        <dgm:presLayoutVars>
          <dgm:chMax/>
          <dgm:chPref/>
        </dgm:presLayoutVars>
      </dgm:prSet>
      <dgm:spPr/>
    </dgm:pt>
    <dgm:pt modelId="{91DA4454-141C-4D5F-A2B5-FD264504F5E0}" type="pres">
      <dgm:prSet presAssocID="{304E12C3-7EEE-4FF7-A557-5D122117A3A7}" presName="rootComposite" presStyleCnt="0">
        <dgm:presLayoutVars/>
      </dgm:prSet>
      <dgm:spPr/>
    </dgm:pt>
    <dgm:pt modelId="{F9C1F547-8406-4625-98B7-5D9B9C67B750}" type="pres">
      <dgm:prSet presAssocID="{304E12C3-7EEE-4FF7-A557-5D122117A3A7}" presName="ParentAccent" presStyleLbl="alignNode1" presStyleIdx="1" presStyleCnt="2" custFlipVert="1" custScaleY="13005"/>
      <dgm:spPr/>
    </dgm:pt>
    <dgm:pt modelId="{72200B0A-2BF2-480F-A701-AB1DCC017958}" type="pres">
      <dgm:prSet presAssocID="{304E12C3-7EEE-4FF7-A557-5D122117A3A7}" presName="ParentSmallAccent" presStyleLbl="fgAcc1" presStyleIdx="1" presStyleCnt="2" custScaleX="49644" custScaleY="41864"/>
      <dgm:spPr/>
    </dgm:pt>
    <dgm:pt modelId="{A0C4B4AF-F951-4D2C-8D66-65E48D7862BC}" type="pres">
      <dgm:prSet presAssocID="{304E12C3-7EEE-4FF7-A557-5D122117A3A7}" presName="Parent" presStyleLbl="revTx" presStyleIdx="1" presStyleCnt="2">
        <dgm:presLayoutVars>
          <dgm:chMax/>
          <dgm:chPref val="4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78D308FD-E26A-45B1-99DD-0AF1153DF272}" type="pres">
      <dgm:prSet presAssocID="{304E12C3-7EEE-4FF7-A557-5D122117A3A7}" presName="childShape" presStyleCnt="0">
        <dgm:presLayoutVars>
          <dgm:chMax val="0"/>
          <dgm:chPref val="0"/>
        </dgm:presLayoutVars>
      </dgm:prSet>
      <dgm:spPr/>
    </dgm:pt>
  </dgm:ptLst>
  <dgm:cxnLst>
    <dgm:cxn modelId="{CEE82AB4-21E2-4487-B14A-D4A27A723963}" type="presOf" srcId="{4934AAF9-D827-4A03-97BC-C136EF315091}" destId="{774049E4-A674-4A6F-B030-E1C5F7C36791}" srcOrd="0" destOrd="0" presId="urn:microsoft.com/office/officeart/2008/layout/SquareAccentList"/>
    <dgm:cxn modelId="{306B4B88-EE58-4E3E-B0F4-EF9DD9CA3C71}" srcId="{4934AAF9-D827-4A03-97BC-C136EF315091}" destId="{2E5A850D-D153-42F4-A335-78C06218A088}" srcOrd="0" destOrd="0" parTransId="{0C4C8AC9-C86D-42FC-B6FC-D93EA149AD39}" sibTransId="{B8F88F4A-BD52-4910-9D70-C4D94DB14028}"/>
    <dgm:cxn modelId="{676CA203-A6E6-42FF-8824-4C1B450C37F5}" type="presOf" srcId="{304E12C3-7EEE-4FF7-A557-5D122117A3A7}" destId="{A0C4B4AF-F951-4D2C-8D66-65E48D7862BC}" srcOrd="0" destOrd="0" presId="urn:microsoft.com/office/officeart/2008/layout/SquareAccentList"/>
    <dgm:cxn modelId="{59DBF9D7-E478-4F73-B665-BFA4707B6F80}" srcId="{4934AAF9-D827-4A03-97BC-C136EF315091}" destId="{304E12C3-7EEE-4FF7-A557-5D122117A3A7}" srcOrd="1" destOrd="0" parTransId="{55124C5C-D901-4D4C-8443-6EF0F9590BCF}" sibTransId="{FD3D73CF-56F4-4BDE-B9BE-07AA0680BB4B}"/>
    <dgm:cxn modelId="{2D14BED5-89B8-48FE-A353-0D90123C903C}" type="presOf" srcId="{2E5A850D-D153-42F4-A335-78C06218A088}" destId="{14A2003B-5036-46AD-B845-AE013613C62F}" srcOrd="0" destOrd="0" presId="urn:microsoft.com/office/officeart/2008/layout/SquareAccentList"/>
    <dgm:cxn modelId="{26445862-F964-481E-A4E4-E210EC942271}" type="presParOf" srcId="{774049E4-A674-4A6F-B030-E1C5F7C36791}" destId="{A7710EB3-70FB-4070-A811-1850E13FAEF8}" srcOrd="0" destOrd="0" presId="urn:microsoft.com/office/officeart/2008/layout/SquareAccentList"/>
    <dgm:cxn modelId="{4FF153CD-169F-417D-B146-9C0AB1C86E36}" type="presParOf" srcId="{A7710EB3-70FB-4070-A811-1850E13FAEF8}" destId="{53E1D015-C965-4E1C-9691-4FAB38F70285}" srcOrd="0" destOrd="0" presId="urn:microsoft.com/office/officeart/2008/layout/SquareAccentList"/>
    <dgm:cxn modelId="{CBBB3EB5-5885-4D8E-8AD2-D50B7205EE03}" type="presParOf" srcId="{53E1D015-C965-4E1C-9691-4FAB38F70285}" destId="{9184E4BA-A3A0-4C9F-998D-C1E823C4EAFA}" srcOrd="0" destOrd="0" presId="urn:microsoft.com/office/officeart/2008/layout/SquareAccentList"/>
    <dgm:cxn modelId="{DF61D213-2030-47AA-A8D7-92BA78CF8421}" type="presParOf" srcId="{53E1D015-C965-4E1C-9691-4FAB38F70285}" destId="{50176896-3521-4BF3-A0D7-C10303EC7627}" srcOrd="1" destOrd="0" presId="urn:microsoft.com/office/officeart/2008/layout/SquareAccentList"/>
    <dgm:cxn modelId="{C6FD35CF-090B-4038-996C-64135C3F39B4}" type="presParOf" srcId="{53E1D015-C965-4E1C-9691-4FAB38F70285}" destId="{14A2003B-5036-46AD-B845-AE013613C62F}" srcOrd="2" destOrd="0" presId="urn:microsoft.com/office/officeart/2008/layout/SquareAccentList"/>
    <dgm:cxn modelId="{4C8C1399-FDAC-44B8-8F06-04F9649087A1}" type="presParOf" srcId="{A7710EB3-70FB-4070-A811-1850E13FAEF8}" destId="{404BC9DB-A6F4-4C3A-A59B-CDD4E63ECF8B}" srcOrd="1" destOrd="0" presId="urn:microsoft.com/office/officeart/2008/layout/SquareAccentList"/>
    <dgm:cxn modelId="{867827BB-6825-447A-AEAD-882C6BA77279}" type="presParOf" srcId="{774049E4-A674-4A6F-B030-E1C5F7C36791}" destId="{AD476DC5-C2E1-4B42-A846-528CE2FC0223}" srcOrd="1" destOrd="0" presId="urn:microsoft.com/office/officeart/2008/layout/SquareAccentList"/>
    <dgm:cxn modelId="{67CD86AB-BDF1-44F0-B060-88C79D1C3132}" type="presParOf" srcId="{AD476DC5-C2E1-4B42-A846-528CE2FC0223}" destId="{91DA4454-141C-4D5F-A2B5-FD264504F5E0}" srcOrd="0" destOrd="0" presId="urn:microsoft.com/office/officeart/2008/layout/SquareAccentList"/>
    <dgm:cxn modelId="{4666E3D5-B963-4549-86B3-3BCA6D5E9064}" type="presParOf" srcId="{91DA4454-141C-4D5F-A2B5-FD264504F5E0}" destId="{F9C1F547-8406-4625-98B7-5D9B9C67B750}" srcOrd="0" destOrd="0" presId="urn:microsoft.com/office/officeart/2008/layout/SquareAccentList"/>
    <dgm:cxn modelId="{147911A5-BC92-4D27-9CD9-2CD921F58B33}" type="presParOf" srcId="{91DA4454-141C-4D5F-A2B5-FD264504F5E0}" destId="{72200B0A-2BF2-480F-A701-AB1DCC017958}" srcOrd="1" destOrd="0" presId="urn:microsoft.com/office/officeart/2008/layout/SquareAccentList"/>
    <dgm:cxn modelId="{28A88243-BF36-4AD6-B956-929FA78E932E}" type="presParOf" srcId="{91DA4454-141C-4D5F-A2B5-FD264504F5E0}" destId="{A0C4B4AF-F951-4D2C-8D66-65E48D7862BC}" srcOrd="2" destOrd="0" presId="urn:microsoft.com/office/officeart/2008/layout/SquareAccentList"/>
    <dgm:cxn modelId="{36D2712B-9B0D-4BC9-B168-218C19E2C831}" type="presParOf" srcId="{AD476DC5-C2E1-4B42-A846-528CE2FC0223}" destId="{78D308FD-E26A-45B1-99DD-0AF1153DF272}" srcOrd="1" destOrd="0" presId="urn:microsoft.com/office/officeart/2008/layout/SquareAccentList"/>
  </dgm:cxnLst>
  <dgm:bg/>
  <dgm:whole/>
  <dgm:extLst>
    <a:ext uri="http://schemas.microsoft.com/office/drawing/2008/diagram">
      <dsp:dataModelExt xmlns:dsp="http://schemas.microsoft.com/office/drawing/2008/diagram" relId="rId1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84E4BA-A3A0-4C9F-998D-C1E823C4EAFA}">
      <dsp:nvSpPr>
        <dsp:cNvPr id="0" name=""/>
        <dsp:cNvSpPr/>
      </dsp:nvSpPr>
      <dsp:spPr>
        <a:xfrm flipV="1">
          <a:off x="975" y="781697"/>
          <a:ext cx="2988160" cy="51210"/>
        </a:xfrm>
        <a:prstGeom prst="rect">
          <a:avLst/>
        </a:prstGeom>
        <a:solidFill>
          <a:schemeClr val="accent5">
            <a:shade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0176896-3521-4BF3-A0D7-C10303EC7627}">
      <dsp:nvSpPr>
        <dsp:cNvPr id="0" name=""/>
        <dsp:cNvSpPr/>
      </dsp:nvSpPr>
      <dsp:spPr>
        <a:xfrm>
          <a:off x="56246" y="827366"/>
          <a:ext cx="108979" cy="919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4A2003B-5036-46AD-B845-AE013613C62F}">
      <dsp:nvSpPr>
        <dsp:cNvPr id="0" name=""/>
        <dsp:cNvSpPr/>
      </dsp:nvSpPr>
      <dsp:spPr>
        <a:xfrm>
          <a:off x="975" y="0"/>
          <a:ext cx="2988160" cy="6315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kern="1200" dirty="0" smtClean="0"/>
            <a:t>Puesta en marcha aplicativo INFOCAPT el 8 de junio de 2022</a:t>
          </a:r>
          <a:r>
            <a:rPr lang="es-MX" sz="1800" kern="1200" dirty="0" smtClean="0"/>
            <a:t>.</a:t>
          </a:r>
          <a:endParaRPr lang="es-ES" sz="1800" kern="1200" dirty="0"/>
        </a:p>
      </dsp:txBody>
      <dsp:txXfrm>
        <a:off x="975" y="0"/>
        <a:ext cx="2988160" cy="631528"/>
      </dsp:txXfrm>
    </dsp:sp>
    <dsp:sp modelId="{F9C1F547-8406-4625-98B7-5D9B9C67B750}">
      <dsp:nvSpPr>
        <dsp:cNvPr id="0" name=""/>
        <dsp:cNvSpPr/>
      </dsp:nvSpPr>
      <dsp:spPr>
        <a:xfrm flipV="1">
          <a:off x="3138544" y="784443"/>
          <a:ext cx="2988160" cy="45718"/>
        </a:xfrm>
        <a:prstGeom prst="rect">
          <a:avLst/>
        </a:prstGeom>
        <a:solidFill>
          <a:schemeClr val="accent5">
            <a:shade val="50000"/>
            <a:hueOff val="334258"/>
            <a:satOff val="8955"/>
            <a:lumOff val="39453"/>
            <a:alphaOff val="0"/>
          </a:schemeClr>
        </a:solidFill>
        <a:ln w="12700" cap="flat" cmpd="sng" algn="ctr">
          <a:solidFill>
            <a:schemeClr val="accent5">
              <a:shade val="50000"/>
              <a:hueOff val="334258"/>
              <a:satOff val="8955"/>
              <a:lumOff val="3945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2200B0A-2BF2-480F-A701-AB1DCC017958}">
      <dsp:nvSpPr>
        <dsp:cNvPr id="0" name=""/>
        <dsp:cNvSpPr/>
      </dsp:nvSpPr>
      <dsp:spPr>
        <a:xfrm>
          <a:off x="3193815" y="827366"/>
          <a:ext cx="108979" cy="919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50000"/>
              <a:hueOff val="334258"/>
              <a:satOff val="8955"/>
              <a:lumOff val="3945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0C4B4AF-F951-4D2C-8D66-65E48D7862BC}">
      <dsp:nvSpPr>
        <dsp:cNvPr id="0" name=""/>
        <dsp:cNvSpPr/>
      </dsp:nvSpPr>
      <dsp:spPr>
        <a:xfrm>
          <a:off x="3138544" y="0"/>
          <a:ext cx="2988160" cy="6315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kern="1200" dirty="0" smtClean="0"/>
            <a:t>Todos cuentan con sus credenciales de acceso</a:t>
          </a:r>
          <a:endParaRPr lang="es-MX" sz="1600" kern="1200" dirty="0"/>
        </a:p>
      </dsp:txBody>
      <dsp:txXfrm>
        <a:off x="3138544" y="0"/>
        <a:ext cx="2988160" cy="63152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SquareAccentList">
  <dgm:title val=""/>
  <dgm:desc val=""/>
  <dgm:catLst>
    <dgm:cat type="list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clrData>
  <dgm:layoutNode name="layout">
    <dgm:varLst>
      <dgm:chMax/>
      <dgm:chPref/>
      <dgm:dir/>
      <dgm:resizeHandles/>
    </dgm:varLst>
    <dgm:choose name="Name0">
      <dgm:if name="Name1" func="var" arg="dir" op="equ" val="norm">
        <dgm:alg type="hierChild">
          <dgm:param type="linDir" val="fromL"/>
          <dgm:param type="vertAlign" val="t"/>
          <dgm:param type="nodeVertAlign" val="t"/>
          <dgm:param type="horzAlign" val="ctr"/>
          <dgm:param type="fallback" val="1D"/>
        </dgm:alg>
      </dgm:if>
      <dgm:else name="Name2">
        <dgm:alg type="hierChild">
          <dgm:param type="linDir" val="fromR"/>
          <dgm:param type="vertAlign" val="t"/>
          <dgm:param type="nodeVertAlign" val="t"/>
          <dgm:param type="horzAlign" val="ctr"/>
          <dgm:param type="fallback" val="1D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Parent" op="equ" val="65"/>
      <dgm:constr type="primFontSz" for="des" forName="Child" op="equ" val="65"/>
      <dgm:constr type="primFontSz" for="des" forName="Child" refType="primFontSz" refFor="des" refForName="Parent" op="lte"/>
      <dgm:constr type="w" for="des" forName="rootComposite" refType="h" refFor="des" refForName="rootComposite" fact="3.0396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 fact="0.5205"/>
      <dgm:constr type="sibSp" refType="w" refFor="des" refForName="rootComposite" fact="0.05"/>
      <dgm:constr type="sp" for="des" forName="root" refType="h" refFor="des" refForName="childComposite" fact="0.2855"/>
    </dgm:constrLst>
    <dgm:ruleLst/>
    <dgm:forEach name="Name3" axis="ch">
      <dgm:forEach name="Name4" axis="self" ptType="node" cnt="1">
        <dgm:layoutNode name="root">
          <dgm:varLst>
            <dgm:chMax/>
            <dgm:chPref/>
          </dgm:varLst>
          <dgm:alg type="hierRoot">
            <dgm:param type="hierAlign" val="tL"/>
          </dgm:alg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5">
              <dgm:if name="Name6" func="var" arg="dir" op="equ" val="norm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l" for="ch" forName="ParentSmallAccent" refType="w" fact="0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if>
              <dgm:else name="Name7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r" for="ch" forName="ParentSmallAccent" refType="w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else>
            </dgm:choose>
            <dgm:ruleLst/>
            <dgm:layoutNode name="ParentAccent" styleLbl="alignNode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SmallAccent" styleLbl="fgAcc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" styleLbl="revTx">
              <dgm:varLst>
                <dgm:chMax/>
                <dgm:chPref val="4"/>
                <dgm:bulletEnabled val="1"/>
              </dgm:varLst>
              <dgm:choose name="Name8">
                <dgm:if name="Name9" func="var" arg="dir" op="equ" val="norm">
                  <dgm:alg type="tx">
                    <dgm:param type="txAnchorVertCh" val="mid"/>
                    <dgm:param type="parTxLTRAlign" val="l"/>
                  </dgm:alg>
                </dgm:if>
                <dgm:else name="Name10">
                  <dgm:alg type="tx">
                    <dgm:param type="txAnchorVertCh" val="mid"/>
                    <dgm:param type="parTxLTR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13">
                    <dgm:if name="Name14" func="var" arg="dir" op="equ" val="norm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l" for="ch" forName="ChildAccent" refType="w" fact="0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l" for="ch" forName="Child" refType="w" fact="0.07"/>
                        <dgm:constr type="t" for="ch" forName="Child" refType="h" fact="0"/>
                      </dgm:constrLst>
                    </dgm:if>
                    <dgm:else name="Name15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r" for="ch" forName="ChildAccent" refType="w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r" for="ch" forName="Child" refType="w" fact="0.93"/>
                        <dgm:constr type="t" for="ch" forName="Child" refType="h" fact="0"/>
                      </dgm:constrLst>
                    </dgm:else>
                  </dgm:choose>
                  <dgm:ruleLst/>
                  <dgm:layoutNode name="ChildAccent" styleLbl="solidFgAcc1">
                    <dgm:alg type="sp"/>
                    <dgm:shape xmlns:r="http://schemas.openxmlformats.org/officeDocument/2006/relationships" type="rect" r:blip="">
                      <dgm:adjLst/>
                    </dgm:shape>
                    <dgm:presOf/>
                  </dgm:layoutNode>
                  <dgm:layoutNode name="Child" styleLbl="revTx">
                    <dgm:varLst>
                      <dgm:chMax val="0"/>
                      <dgm:chPref val="0"/>
                      <dgm:bulletEnabled val="1"/>
                    </dgm:varLst>
                    <dgm:choose name="Name16">
                      <dgm:if name="Name17" func="var" arg="dir" op="equ" val="norm">
                        <dgm:alg type="tx">
                          <dgm:param type="txAnchorVertCh" val="mid"/>
                          <dgm:param type="parTxLTRAlign" val="l"/>
                        </dgm:alg>
                      </dgm:if>
                      <dgm:else name="Name18">
                        <dgm:alg type="tx">
                          <dgm:param type="txAnchorVertCh" val="mid"/>
                          <dgm:param type="parTxLTRAlign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 node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xmlns="" id="{96F13414-8F03-A442-8ACD-2DC9B0A2CB5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7735410B-9B5C-1D48-ACA9-2246B305F58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l">
              <a:defRPr sz="6000"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Título de la presentación</a:t>
            </a:r>
            <a:endParaRPr lang="x-none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xmlns="" id="{E21AF1D1-197D-4A4F-9050-E4D32756336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663823"/>
            <a:ext cx="9144000" cy="655002"/>
          </a:xfrm>
        </p:spPr>
        <p:txBody>
          <a:bodyPr>
            <a:normAutofit/>
          </a:bodyPr>
          <a:lstStyle>
            <a:lvl1pPr marL="0" indent="0" algn="l">
              <a:buNone/>
              <a:defRPr sz="3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Agregar subtítulo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25857280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xmlns="" id="{EBEF04C5-841F-5A4D-8783-DCC17722801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6BD8743C-6899-8944-AB92-EAB5AE3FB0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29696" y="2681415"/>
            <a:ext cx="8517753" cy="1112109"/>
          </a:xfrm>
        </p:spPr>
        <p:txBody>
          <a:bodyPr anchor="b"/>
          <a:lstStyle>
            <a:lvl1pPr>
              <a:defRPr sz="6000"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Modificar título</a:t>
            </a:r>
            <a:endParaRPr lang="x-none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65BCDE19-0EEF-0943-B986-6235A0F9902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2829696" y="4008696"/>
            <a:ext cx="8517753" cy="563305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dirty="0"/>
              <a:t>Modificar subtítulo</a:t>
            </a:r>
            <a:endParaRPr lang="x-none" dirty="0"/>
          </a:p>
        </p:txBody>
      </p:sp>
      <p:sp>
        <p:nvSpPr>
          <p:cNvPr id="10" name="Marcador de texto 6">
            <a:extLst>
              <a:ext uri="{FF2B5EF4-FFF2-40B4-BE49-F238E27FC236}">
                <a16:creationId xmlns:a16="http://schemas.microsoft.com/office/drawing/2014/main" xmlns="" id="{238A4921-827D-E746-ACF8-162C8F41417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10306" y="987146"/>
            <a:ext cx="1665287" cy="1257694"/>
          </a:xfrm>
        </p:spPr>
        <p:txBody>
          <a:bodyPr>
            <a:noAutofit/>
          </a:bodyPr>
          <a:lstStyle>
            <a:lvl1pPr marL="0" indent="0" algn="ctr">
              <a:buNone/>
              <a:defRPr sz="8800" b="1">
                <a:solidFill>
                  <a:srgbClr val="5E71FF"/>
                </a:solidFill>
              </a:defRPr>
            </a:lvl1pPr>
          </a:lstStyle>
          <a:p>
            <a:pPr lvl="0"/>
            <a:r>
              <a:rPr lang="es-MX" dirty="0"/>
              <a:t>01</a:t>
            </a:r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26843976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xmlns="" id="{AC82C9D5-7EBB-B246-ABB9-5DCE94B3556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Marcador de texto 12">
            <a:extLst>
              <a:ext uri="{FF2B5EF4-FFF2-40B4-BE49-F238E27FC236}">
                <a16:creationId xmlns:a16="http://schemas.microsoft.com/office/drawing/2014/main" xmlns="" id="{5AA863C6-E4BB-7246-8E29-38C1A6D5232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083969" y="6289632"/>
            <a:ext cx="728662" cy="457629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01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35959039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xmlns="" id="{A3A6E091-7C03-A443-A6D2-38D7BDCE83D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850ADB42-67F8-B244-80CB-7A4A6F8B813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40411"/>
            <a:ext cx="7737389" cy="672843"/>
          </a:xfrm>
        </p:spPr>
        <p:txBody>
          <a:bodyPr>
            <a:normAutofit/>
          </a:bodyPr>
          <a:lstStyle>
            <a:lvl1pPr>
              <a:defRPr sz="3600" b="1">
                <a:solidFill>
                  <a:srgbClr val="1F285D"/>
                </a:solidFill>
              </a:defRPr>
            </a:lvl1pPr>
          </a:lstStyle>
          <a:p>
            <a:r>
              <a:rPr lang="es-ES" dirty="0"/>
              <a:t>Editar título</a:t>
            </a:r>
            <a:endParaRPr lang="x-none" dirty="0"/>
          </a:p>
        </p:txBody>
      </p:sp>
      <p:sp>
        <p:nvSpPr>
          <p:cNvPr id="11" name="Marcador de texto 10">
            <a:extLst>
              <a:ext uri="{FF2B5EF4-FFF2-40B4-BE49-F238E27FC236}">
                <a16:creationId xmlns:a16="http://schemas.microsoft.com/office/drawing/2014/main" xmlns="" id="{FE0C7826-BD6F-3F44-93EE-AB675BEF60D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1012825"/>
            <a:ext cx="7737475" cy="457629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646481"/>
                </a:solidFill>
              </a:defRPr>
            </a:lvl1pPr>
          </a:lstStyle>
          <a:p>
            <a:r>
              <a:rPr lang="es-ES" dirty="0"/>
              <a:t>Haga clic para modificar</a:t>
            </a:r>
            <a:endParaRPr lang="x-none" dirty="0"/>
          </a:p>
        </p:txBody>
      </p:sp>
      <p:sp>
        <p:nvSpPr>
          <p:cNvPr id="13" name="Marcador de texto 12">
            <a:extLst>
              <a:ext uri="{FF2B5EF4-FFF2-40B4-BE49-F238E27FC236}">
                <a16:creationId xmlns:a16="http://schemas.microsoft.com/office/drawing/2014/main" xmlns="" id="{8DAAF717-D746-FE4F-A5F1-E3136E0F16A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083969" y="6289632"/>
            <a:ext cx="728662" cy="457629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01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31645954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xmlns="" id="{872A9304-47E7-E44B-BC9B-3F5C92870A8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400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84" t="29479" r="7138" b="21793"/>
          <a:stretch/>
        </p:blipFill>
        <p:spPr bwMode="auto">
          <a:xfrm>
            <a:off x="-148457" y="0"/>
            <a:ext cx="1234045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266612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xmlns="" id="{01BABDA2-023C-7945-BF86-BEAA5004E0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x-none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B7FA23C8-2E4E-5046-8259-E2E2139786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s-ES"/>
              <a:t>Editar los estilos de texto del patrón
Segundo nivel
Tercer nivel
Cuarto nivel
Quinto nivel</a:t>
            </a:r>
            <a:endParaRPr lang="x-none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5C005DD2-86EC-2440-A7E7-B841DBFD7C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BEA569-A74A-4F40-B8C4-0DF053AB9BE6}" type="datetimeFigureOut">
              <a:rPr lang="x-none" smtClean="0"/>
              <a:t>14/06/2022</a:t>
            </a:fld>
            <a:endParaRPr lang="x-none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FAAEDE95-BF79-354F-9D02-2C24B8EB6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75348DA7-A2C8-4B42-8734-0C9E18D34DF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F55D62-19B0-8644-950B-6F136B21E2CE}" type="slidenum">
              <a:rPr lang="x-none" smtClean="0"/>
              <a:t>‹Nº›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0241350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4" r:id="rId4"/>
    <p:sldLayoutId id="2147483655" r:id="rId5"/>
    <p:sldLayoutId id="2147483656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jborja\Desktop\2022\Presentaci&#243;n%20Seguimiento%20ENESEM\23-05-2022\Seguimiento%20de%20actividades%20%20ENESM%2023-05_2022.xlsx!Actividades!F1C1:F6C12" TargetMode="Externa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7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jborja\Desktop\2022\Presentaci&#243;n%20Seguimiento%20ENESEM\23-05-2022\Seguimiento%20de%20actividades%20%20ENESM%2023-05_2022.xlsx!Actividades!F12C1:F21C12" TargetMode="Externa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8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jborja\Desktop\2022\Presentaci&#243;n%20Seguimiento%20ENESEM\Junio\Seguimiento%20de%20actividades%20%20ENESM%2023-05_2022.xlsx!Actividades!F26C1:F27C12" TargetMode="Externa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9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jborja\Desktop\2022\Presentaci&#243;n%20Seguimiento%20ENESEM\Junio\Seguimiento%20de%20actividades%20%20ENESM%2023-05_2022.xlsx!Cobertura!F3C1:F9C5" TargetMode="Externa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13" Type="http://schemas.openxmlformats.org/officeDocument/2006/relationships/diagramQuickStyle" Target="../diagrams/quickStyle1.xml"/><Relationship Id="rId12" Type="http://schemas.openxmlformats.org/officeDocument/2006/relationships/diagramLayout" Target="../diagrams/layout1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11" Type="http://schemas.openxmlformats.org/officeDocument/2006/relationships/diagramData" Target="../diagrams/data1.xml"/><Relationship Id="rId5" Type="http://schemas.openxmlformats.org/officeDocument/2006/relationships/image" Target="../media/image12.png"/><Relationship Id="rId15" Type="http://schemas.microsoft.com/office/2007/relationships/diagramDrawing" Target="../diagrams/drawing1.xml"/><Relationship Id="rId10" Type="http://schemas.openxmlformats.org/officeDocument/2006/relationships/image" Target="../media/image15.svg"/><Relationship Id="rId4" Type="http://schemas.openxmlformats.org/officeDocument/2006/relationships/image" Target="../media/image9.svg"/><Relationship Id="rId9" Type="http://schemas.openxmlformats.org/officeDocument/2006/relationships/image" Target="../media/image13.png"/><Relationship Id="rId14" Type="http://schemas.openxmlformats.org/officeDocument/2006/relationships/diagramColors" Target="../diagrams/colors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jborja\Desktop\2022\Presentaci&#243;n%20Seguimiento%20ENESEM\Junio\Seguimiento%20de%20actividades%20%20ENESM%2023-05_2022.xlsx!Seguimiento%20Administrativo!F1C1:F4C5" TargetMode="Externa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4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jborja\Desktop\2022\Presentaci&#243;n%20Seguimiento%20ENESEM\23-05-2022\Seguimiento%20de%20actividades%20%20ENESM%2023-05_2022.xlsx!Temas%20Varios!F1C1:F2C12" TargetMode="Externa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15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BCE74EF7-2C04-A342-AAD9-E694CF9B7F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976022" cy="2387600"/>
          </a:xfrm>
        </p:spPr>
        <p:txBody>
          <a:bodyPr>
            <a:normAutofit fontScale="90000"/>
          </a:bodyPr>
          <a:lstStyle/>
          <a:p>
            <a:pPr algn="ctr"/>
            <a:r>
              <a:rPr lang="es-EC" dirty="0"/>
              <a:t>Seguimiento de Actividades </a:t>
            </a:r>
            <a:r>
              <a:rPr lang="es-EC" dirty="0" smtClean="0"/>
              <a:t/>
            </a:r>
            <a:br>
              <a:rPr lang="es-EC" dirty="0" smtClean="0"/>
            </a:br>
            <a:r>
              <a:rPr lang="es-EC" dirty="0" smtClean="0"/>
              <a:t>ENESEM</a:t>
            </a:r>
            <a:endParaRPr lang="x-none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xmlns="" id="{B5FE04B9-C334-374C-9980-1DEA7FC07A6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EC" dirty="0"/>
              <a:t>Avance</a:t>
            </a:r>
          </a:p>
          <a:p>
            <a:endParaRPr lang="x-none" dirty="0"/>
          </a:p>
        </p:txBody>
      </p:sp>
      <p:sp>
        <p:nvSpPr>
          <p:cNvPr id="4" name="Rectángulo redondeado 3">
            <a:extLst>
              <a:ext uri="{FF2B5EF4-FFF2-40B4-BE49-F238E27FC236}">
                <a16:creationId xmlns:a16="http://schemas.microsoft.com/office/drawing/2014/main" xmlns="" id="{7501EF41-F281-6D48-9E26-1B14A4817180}"/>
              </a:ext>
            </a:extLst>
          </p:cNvPr>
          <p:cNvSpPr/>
          <p:nvPr/>
        </p:nvSpPr>
        <p:spPr>
          <a:xfrm>
            <a:off x="1524000" y="4485080"/>
            <a:ext cx="3361038" cy="480291"/>
          </a:xfrm>
          <a:prstGeom prst="roundRect">
            <a:avLst/>
          </a:prstGeom>
          <a:solidFill>
            <a:srgbClr val="5E71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sz="2400" dirty="0" smtClean="0">
                <a:solidFill>
                  <a:schemeClr val="bg1"/>
                </a:solidFill>
              </a:rPr>
              <a:t>13 </a:t>
            </a:r>
            <a:r>
              <a:rPr lang="x-none" sz="2400" smtClean="0">
                <a:solidFill>
                  <a:schemeClr val="bg1"/>
                </a:solidFill>
              </a:rPr>
              <a:t>de </a:t>
            </a:r>
            <a:r>
              <a:rPr lang="es-EC" sz="2400" dirty="0" smtClean="0">
                <a:solidFill>
                  <a:schemeClr val="bg1"/>
                </a:solidFill>
              </a:rPr>
              <a:t>junio </a:t>
            </a:r>
            <a:r>
              <a:rPr lang="x-none" sz="2400" smtClean="0"/>
              <a:t>2022</a:t>
            </a:r>
            <a:endParaRPr lang="x-none" sz="2400" dirty="0"/>
          </a:p>
        </p:txBody>
      </p:sp>
    </p:spTree>
    <p:extLst>
      <p:ext uri="{BB962C8B-B14F-4D97-AF65-F5344CB8AC3E}">
        <p14:creationId xmlns:p14="http://schemas.microsoft.com/office/powerpoint/2010/main" val="588417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86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3FD696AD-97AE-0A4B-866A-8E7F947492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C" dirty="0"/>
              <a:t>Actividades </a:t>
            </a:r>
            <a:r>
              <a:rPr lang="es-EC" dirty="0" smtClean="0"/>
              <a:t>ENESEM</a:t>
            </a:r>
            <a:r>
              <a:rPr lang="es-EC" dirty="0" smtClean="0">
                <a:solidFill>
                  <a:srgbClr val="FF0000"/>
                </a:solidFill>
              </a:rPr>
              <a:t> </a:t>
            </a:r>
            <a:r>
              <a:rPr lang="es-EC" dirty="0"/>
              <a:t>2022 </a:t>
            </a:r>
            <a:r>
              <a:rPr lang="es-EC" sz="2700" dirty="0"/>
              <a:t>(ronda 2020) </a:t>
            </a:r>
            <a:r>
              <a:rPr lang="es-EC" sz="3200" dirty="0"/>
              <a:t/>
            </a:r>
            <a:br>
              <a:rPr lang="es-EC" sz="3200" dirty="0"/>
            </a:br>
            <a:r>
              <a:rPr lang="es-EC" sz="1600" dirty="0"/>
              <a:t>Actualización </a:t>
            </a:r>
            <a:r>
              <a:rPr lang="es-EC" sz="1600" dirty="0" smtClean="0"/>
              <a:t>13/06/2022</a:t>
            </a:r>
            <a:endParaRPr lang="x-none" dirty="0"/>
          </a:p>
        </p:txBody>
      </p:sp>
      <p:sp>
        <p:nvSpPr>
          <p:cNvPr id="8" name="Marcador de texto 3">
            <a:extLst>
              <a:ext uri="{FF2B5EF4-FFF2-40B4-BE49-F238E27FC236}">
                <a16:creationId xmlns:a16="http://schemas.microsoft.com/office/drawing/2014/main" xmlns="" id="{3C5C67A1-29D7-1048-826C-D7445004ADF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083969" y="6289632"/>
            <a:ext cx="728662" cy="457629"/>
          </a:xfrm>
        </p:spPr>
        <p:txBody>
          <a:bodyPr>
            <a:normAutofit lnSpcReduction="10000"/>
          </a:bodyPr>
          <a:lstStyle/>
          <a:p>
            <a:r>
              <a:rPr lang="es-EC" dirty="0" smtClean="0"/>
              <a:t>01</a:t>
            </a:r>
            <a:endParaRPr lang="x-none"/>
          </a:p>
        </p:txBody>
      </p:sp>
      <p:graphicFrame>
        <p:nvGraphicFramePr>
          <p:cNvPr id="4" name="3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5845881"/>
              </p:ext>
            </p:extLst>
          </p:nvPr>
        </p:nvGraphicFramePr>
        <p:xfrm>
          <a:off x="1074272" y="1173163"/>
          <a:ext cx="10534650" cy="4913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49" name="Hoja de cálculo" r:id="rId3" imgW="10534712" imgH="4743543" progId="Excel.Sheet.12">
                  <p:link updateAutomatic="1"/>
                </p:oleObj>
              </mc:Choice>
              <mc:Fallback>
                <p:oleObj name="Hoja de cálculo" r:id="rId3" imgW="10534712" imgH="4743543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74272" y="1173163"/>
                        <a:ext cx="10534650" cy="4913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07951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3FD696AD-97AE-0A4B-866A-8E7F947492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C" dirty="0"/>
              <a:t>Actividades </a:t>
            </a:r>
            <a:r>
              <a:rPr lang="es-EC" dirty="0" smtClean="0"/>
              <a:t>ENESEM</a:t>
            </a:r>
            <a:r>
              <a:rPr lang="es-EC" dirty="0" smtClean="0">
                <a:solidFill>
                  <a:srgbClr val="FF0000"/>
                </a:solidFill>
              </a:rPr>
              <a:t> </a:t>
            </a:r>
            <a:r>
              <a:rPr lang="es-EC" dirty="0"/>
              <a:t>2022 </a:t>
            </a:r>
            <a:r>
              <a:rPr lang="es-EC" sz="2700" dirty="0"/>
              <a:t>(ronda </a:t>
            </a:r>
            <a:r>
              <a:rPr lang="es-EC" sz="2700" dirty="0" smtClean="0"/>
              <a:t>2021) </a:t>
            </a:r>
            <a:r>
              <a:rPr lang="es-EC" sz="3200" dirty="0"/>
              <a:t/>
            </a:r>
            <a:br>
              <a:rPr lang="es-EC" sz="3200" dirty="0"/>
            </a:br>
            <a:r>
              <a:rPr lang="es-EC" sz="1600" dirty="0"/>
              <a:t>Actualización </a:t>
            </a:r>
            <a:r>
              <a:rPr lang="es-EC" sz="1600" dirty="0" smtClean="0"/>
              <a:t>13/06/2022</a:t>
            </a:r>
            <a:endParaRPr lang="x-none" dirty="0"/>
          </a:p>
        </p:txBody>
      </p:sp>
      <p:sp>
        <p:nvSpPr>
          <p:cNvPr id="8" name="Marcador de texto 3">
            <a:extLst>
              <a:ext uri="{FF2B5EF4-FFF2-40B4-BE49-F238E27FC236}">
                <a16:creationId xmlns:a16="http://schemas.microsoft.com/office/drawing/2014/main" xmlns="" id="{3C5C67A1-29D7-1048-826C-D7445004ADF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083969" y="6289632"/>
            <a:ext cx="728662" cy="457629"/>
          </a:xfrm>
        </p:spPr>
        <p:txBody>
          <a:bodyPr>
            <a:normAutofit lnSpcReduction="10000"/>
          </a:bodyPr>
          <a:lstStyle/>
          <a:p>
            <a:r>
              <a:rPr lang="es-EC" dirty="0" smtClean="0"/>
              <a:t>02</a:t>
            </a:r>
            <a:endParaRPr lang="x-none"/>
          </a:p>
        </p:txBody>
      </p:sp>
      <p:graphicFrame>
        <p:nvGraphicFramePr>
          <p:cNvPr id="3" name="2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6197411"/>
              </p:ext>
            </p:extLst>
          </p:nvPr>
        </p:nvGraphicFramePr>
        <p:xfrm>
          <a:off x="939800" y="1255713"/>
          <a:ext cx="10698163" cy="4819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3" name="Hoja de cálculo" r:id="rId3" imgW="10534712" imgH="4695765" progId="Excel.Sheet.12">
                  <p:link updateAutomatic="1"/>
                </p:oleObj>
              </mc:Choice>
              <mc:Fallback>
                <p:oleObj name="Hoja de cálculo" r:id="rId3" imgW="10534712" imgH="4695765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39800" y="1255713"/>
                        <a:ext cx="10698163" cy="4819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91767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texto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endParaRPr lang="es-ES"/>
          </a:p>
        </p:txBody>
      </p:sp>
      <p:sp>
        <p:nvSpPr>
          <p:cNvPr id="5" name="Título 1">
            <a:extLst>
              <a:ext uri="{FF2B5EF4-FFF2-40B4-BE49-F238E27FC236}">
                <a16:creationId xmlns:a16="http://schemas.microsoft.com/office/drawing/2014/main" xmlns="" id="{3FD696AD-97AE-0A4B-866A-8E7F947492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40411"/>
            <a:ext cx="7737389" cy="672843"/>
          </a:xfrm>
        </p:spPr>
        <p:txBody>
          <a:bodyPr>
            <a:normAutofit fontScale="90000"/>
          </a:bodyPr>
          <a:lstStyle/>
          <a:p>
            <a:r>
              <a:rPr lang="es-EC" dirty="0"/>
              <a:t>Actividades </a:t>
            </a:r>
            <a:r>
              <a:rPr lang="es-EC" dirty="0" smtClean="0"/>
              <a:t>ENESEM</a:t>
            </a:r>
            <a:r>
              <a:rPr lang="es-EC" dirty="0" smtClean="0">
                <a:solidFill>
                  <a:srgbClr val="FF0000"/>
                </a:solidFill>
              </a:rPr>
              <a:t> </a:t>
            </a:r>
            <a:r>
              <a:rPr lang="es-EC" dirty="0"/>
              <a:t>2022 </a:t>
            </a:r>
            <a:r>
              <a:rPr lang="es-EC" sz="2700" dirty="0"/>
              <a:t>(ronda </a:t>
            </a:r>
            <a:r>
              <a:rPr lang="es-EC" sz="2700" dirty="0" smtClean="0"/>
              <a:t>2021) </a:t>
            </a:r>
            <a:r>
              <a:rPr lang="es-EC" sz="3200" dirty="0"/>
              <a:t/>
            </a:r>
            <a:br>
              <a:rPr lang="es-EC" sz="3200" dirty="0"/>
            </a:br>
            <a:r>
              <a:rPr lang="es-EC" sz="1600" dirty="0"/>
              <a:t>Actualización </a:t>
            </a:r>
            <a:r>
              <a:rPr lang="es-EC" sz="1600" dirty="0" smtClean="0"/>
              <a:t>13/06/2022</a:t>
            </a:r>
            <a:endParaRPr lang="x-none" dirty="0"/>
          </a:p>
        </p:txBody>
      </p:sp>
      <p:graphicFrame>
        <p:nvGraphicFramePr>
          <p:cNvPr id="6" name="5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6964290"/>
              </p:ext>
            </p:extLst>
          </p:nvPr>
        </p:nvGraphicFramePr>
        <p:xfrm>
          <a:off x="774082" y="2204535"/>
          <a:ext cx="11038549" cy="20135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3" name="Hoja de cálculo" r:id="rId3" imgW="10534712" imgH="1552658" progId="Excel.Sheet.12">
                  <p:link updateAutomatic="1"/>
                </p:oleObj>
              </mc:Choice>
              <mc:Fallback>
                <p:oleObj name="Hoja de cálculo" r:id="rId3" imgW="10534712" imgH="1552658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74082" y="2204535"/>
                        <a:ext cx="11038549" cy="201355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46994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3FD696AD-97AE-0A4B-866A-8E7F947492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2130"/>
            <a:ext cx="7737389" cy="672843"/>
          </a:xfrm>
        </p:spPr>
        <p:txBody>
          <a:bodyPr>
            <a:normAutofit fontScale="90000"/>
          </a:bodyPr>
          <a:lstStyle/>
          <a:p>
            <a:r>
              <a:rPr lang="es-EC" dirty="0" smtClean="0"/>
              <a:t>Cobertura </a:t>
            </a:r>
            <a:r>
              <a:rPr lang="es-EC" dirty="0" smtClean="0">
                <a:solidFill>
                  <a:srgbClr val="20275D"/>
                </a:solidFill>
              </a:rPr>
              <a:t>ENESEM -</a:t>
            </a:r>
            <a:r>
              <a:rPr lang="es-EC" dirty="0" smtClean="0">
                <a:solidFill>
                  <a:srgbClr val="FF0000"/>
                </a:solidFill>
              </a:rPr>
              <a:t> </a:t>
            </a:r>
            <a:r>
              <a:rPr lang="es-EC" dirty="0"/>
              <a:t>2022 </a:t>
            </a:r>
            <a:r>
              <a:rPr lang="es-EC" sz="3200" dirty="0"/>
              <a:t/>
            </a:r>
            <a:br>
              <a:rPr lang="es-EC" sz="3200" dirty="0"/>
            </a:br>
            <a:r>
              <a:rPr lang="es-EC" sz="1600" dirty="0"/>
              <a:t>Actualización </a:t>
            </a:r>
            <a:r>
              <a:rPr lang="es-EC" sz="1600" dirty="0" smtClean="0">
                <a:solidFill>
                  <a:srgbClr val="20275D"/>
                </a:solidFill>
              </a:rPr>
              <a:t>13/0</a:t>
            </a:r>
            <a:r>
              <a:rPr lang="es-EC" sz="1600" dirty="0" smtClean="0"/>
              <a:t>6/2022</a:t>
            </a:r>
            <a:endParaRPr lang="x-none" dirty="0"/>
          </a:p>
        </p:txBody>
      </p:sp>
      <p:sp>
        <p:nvSpPr>
          <p:cNvPr id="6" name="Marcador de texto 3">
            <a:extLst>
              <a:ext uri="{FF2B5EF4-FFF2-40B4-BE49-F238E27FC236}">
                <a16:creationId xmlns:a16="http://schemas.microsoft.com/office/drawing/2014/main" xmlns="" id="{3C5C67A1-29D7-1048-826C-D7445004ADF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083969" y="6289632"/>
            <a:ext cx="728662" cy="457629"/>
          </a:xfrm>
        </p:spPr>
        <p:txBody>
          <a:bodyPr>
            <a:normAutofit lnSpcReduction="10000"/>
          </a:bodyPr>
          <a:lstStyle/>
          <a:p>
            <a:r>
              <a:rPr lang="es-EC" dirty="0" smtClean="0"/>
              <a:t>03</a:t>
            </a:r>
            <a:endParaRPr lang="x-none"/>
          </a:p>
        </p:txBody>
      </p:sp>
      <p:graphicFrame>
        <p:nvGraphicFramePr>
          <p:cNvPr id="3" name="2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579888"/>
              </p:ext>
            </p:extLst>
          </p:nvPr>
        </p:nvGraphicFramePr>
        <p:xfrm>
          <a:off x="692128" y="1306837"/>
          <a:ext cx="11031300" cy="30338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0" name="Hoja de cálculo" r:id="rId3" imgW="6476961" imgH="1781292" progId="Excel.Sheet.12">
                  <p:link updateAutomatic="1"/>
                </p:oleObj>
              </mc:Choice>
              <mc:Fallback>
                <p:oleObj name="Hoja de cálculo" r:id="rId3" imgW="6476961" imgH="1781292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28" y="1306837"/>
                        <a:ext cx="11031300" cy="30338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Google Shape;2121;p23">
            <a:extLst>
              <a:ext uri="{FF2B5EF4-FFF2-40B4-BE49-F238E27FC236}">
                <a16:creationId xmlns:a16="http://schemas.microsoft.com/office/drawing/2014/main" xmlns="" id="{49F1F400-1A9B-491A-8DB4-BE48F4CD6D58}"/>
              </a:ext>
            </a:extLst>
          </p:cNvPr>
          <p:cNvSpPr txBox="1"/>
          <p:nvPr/>
        </p:nvSpPr>
        <p:spPr>
          <a:xfrm>
            <a:off x="2064037" y="4662796"/>
            <a:ext cx="7971214" cy="9936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20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 Medium"/>
                <a:cs typeface="Fira Sans Medium"/>
                <a:sym typeface="Fira Sans Medium"/>
              </a:rPr>
              <a:t>Con corte al 10 de junio de 2022 se ha diligenciado el 28,2% del total de la muestra según Directorio de Empresas  de la ENESEM 2021.</a:t>
            </a:r>
            <a:endParaRPr sz="2000" dirty="0">
              <a:solidFill>
                <a:schemeClr val="tx1">
                  <a:lumMod val="75000"/>
                  <a:lumOff val="25000"/>
                </a:schemeClr>
              </a:solidFill>
              <a:ea typeface="Fira Sans Medium"/>
              <a:cs typeface="Fira Sans Medium"/>
              <a:sym typeface="Fira Sans Medium"/>
            </a:endParaRPr>
          </a:p>
        </p:txBody>
      </p:sp>
    </p:spTree>
    <p:extLst>
      <p:ext uri="{BB962C8B-B14F-4D97-AF65-F5344CB8AC3E}">
        <p14:creationId xmlns:p14="http://schemas.microsoft.com/office/powerpoint/2010/main" val="2948419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863851" y="286253"/>
            <a:ext cx="53925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C" b="1" dirty="0">
                <a:solidFill>
                  <a:schemeClr val="tx2"/>
                </a:solidFill>
                <a:latin typeface="Century Gothic" panose="020B0502020202020204" pitchFamily="34" charset="0"/>
              </a:rPr>
              <a:t>Funcionamiento del INFOCAPT</a:t>
            </a:r>
            <a:endParaRPr lang="es-ES" b="1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xmlns="" id="{A6BF2DD4-2CE6-48AE-9044-7E2D476123A8}"/>
              </a:ext>
            </a:extLst>
          </p:cNvPr>
          <p:cNvSpPr txBox="1"/>
          <p:nvPr/>
        </p:nvSpPr>
        <p:spPr>
          <a:xfrm>
            <a:off x="864077" y="870627"/>
            <a:ext cx="14109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13 de junio</a:t>
            </a:r>
            <a:endParaRPr lang="es-MX" b="1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76" name="Google Shape;2121;p23">
            <a:extLst>
              <a:ext uri="{FF2B5EF4-FFF2-40B4-BE49-F238E27FC236}">
                <a16:creationId xmlns:a16="http://schemas.microsoft.com/office/drawing/2014/main" xmlns="" id="{49F1F400-1A9B-491A-8DB4-BE48F4CD6D58}"/>
              </a:ext>
            </a:extLst>
          </p:cNvPr>
          <p:cNvSpPr txBox="1"/>
          <p:nvPr/>
        </p:nvSpPr>
        <p:spPr>
          <a:xfrm>
            <a:off x="2393805" y="3491275"/>
            <a:ext cx="4750494" cy="4479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20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 Medium"/>
                <a:cs typeface="Fira Sans Medium"/>
                <a:sym typeface="Fira Sans Medium"/>
              </a:rPr>
              <a:t>Se solventaron todos los problemas por correo</a:t>
            </a:r>
            <a:endParaRPr sz="2000" dirty="0">
              <a:solidFill>
                <a:schemeClr val="tx1">
                  <a:lumMod val="75000"/>
                  <a:lumOff val="25000"/>
                </a:schemeClr>
              </a:solidFill>
              <a:ea typeface="Fira Sans Medium"/>
              <a:cs typeface="Fira Sans Medium"/>
              <a:sym typeface="Fira Sans Medium"/>
            </a:endParaRPr>
          </a:p>
        </p:txBody>
      </p:sp>
      <p:sp>
        <p:nvSpPr>
          <p:cNvPr id="278" name="Google Shape;2123;p23">
            <a:extLst>
              <a:ext uri="{FF2B5EF4-FFF2-40B4-BE49-F238E27FC236}">
                <a16:creationId xmlns:a16="http://schemas.microsoft.com/office/drawing/2014/main" xmlns="" id="{50A58242-FE4B-4BB1-BE36-F1F25709BAF6}"/>
              </a:ext>
            </a:extLst>
          </p:cNvPr>
          <p:cNvSpPr txBox="1"/>
          <p:nvPr/>
        </p:nvSpPr>
        <p:spPr>
          <a:xfrm>
            <a:off x="1914499" y="1965926"/>
            <a:ext cx="1919690" cy="351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 Medium"/>
                <a:cs typeface="Fira Sans Medium"/>
                <a:sym typeface="Fira Sans Medium"/>
              </a:rPr>
              <a:t>Errores Aplicativo </a:t>
            </a:r>
            <a:endParaRPr sz="1600" dirty="0">
              <a:solidFill>
                <a:schemeClr val="tx1">
                  <a:lumMod val="75000"/>
                  <a:lumOff val="25000"/>
                </a:schemeClr>
              </a:solidFill>
              <a:ea typeface="Fira Sans Medium"/>
              <a:cs typeface="Fira Sans Medium"/>
              <a:sym typeface="Fira Sans Medium"/>
            </a:endParaRPr>
          </a:p>
        </p:txBody>
      </p:sp>
      <p:sp>
        <p:nvSpPr>
          <p:cNvPr id="283" name="Google Shape;2121;p23">
            <a:extLst>
              <a:ext uri="{FF2B5EF4-FFF2-40B4-BE49-F238E27FC236}">
                <a16:creationId xmlns:a16="http://schemas.microsoft.com/office/drawing/2014/main" xmlns="" id="{D8C60E6D-BC18-4AAD-9DDB-2C38139CCD9F}"/>
              </a:ext>
            </a:extLst>
          </p:cNvPr>
          <p:cNvSpPr txBox="1"/>
          <p:nvPr/>
        </p:nvSpPr>
        <p:spPr>
          <a:xfrm>
            <a:off x="8778320" y="2597320"/>
            <a:ext cx="2663110" cy="3745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chemeClr val="tx1">
                    <a:lumMod val="75000"/>
                    <a:lumOff val="25000"/>
                  </a:schemeClr>
                </a:solidFill>
                <a:ea typeface="Fira Sans Medium"/>
                <a:cs typeface="Fira Sans Medium"/>
                <a:sym typeface="Fira Sans Medium"/>
              </a:rPr>
              <a:t>Tiempo de </a:t>
            </a:r>
            <a:r>
              <a:rPr lang="en" sz="16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 Medium"/>
                <a:cs typeface="Fira Sans Medium"/>
                <a:sym typeface="Fira Sans Medium"/>
              </a:rPr>
              <a:t>respuesta</a:t>
            </a:r>
            <a:endParaRPr lang="en" dirty="0">
              <a:solidFill>
                <a:schemeClr val="tx1">
                  <a:lumMod val="75000"/>
                  <a:lumOff val="25000"/>
                </a:schemeClr>
              </a:solidFill>
              <a:ea typeface="Fira Sans Medium"/>
              <a:cs typeface="Fira Sans Medium"/>
              <a:sym typeface="Fira Sans Medium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 Medium"/>
                <a:cs typeface="Fira Sans Medium"/>
                <a:sym typeface="Fira Sans Medium"/>
              </a:rPr>
              <a:t>(en promedio)</a:t>
            </a:r>
            <a:endParaRPr sz="1400" dirty="0">
              <a:solidFill>
                <a:schemeClr val="tx1">
                  <a:lumMod val="75000"/>
                  <a:lumOff val="25000"/>
                </a:schemeClr>
              </a:solidFill>
              <a:ea typeface="Fira Sans Medium"/>
              <a:cs typeface="Fira Sans Medium"/>
              <a:sym typeface="Fira Sans Medium"/>
            </a:endParaRPr>
          </a:p>
        </p:txBody>
      </p:sp>
      <p:sp>
        <p:nvSpPr>
          <p:cNvPr id="284" name="Google Shape;2122;p23">
            <a:extLst>
              <a:ext uri="{FF2B5EF4-FFF2-40B4-BE49-F238E27FC236}">
                <a16:creationId xmlns:a16="http://schemas.microsoft.com/office/drawing/2014/main" xmlns="" id="{987638FA-8EA6-46D6-805B-CE11135091D4}"/>
              </a:ext>
            </a:extLst>
          </p:cNvPr>
          <p:cNvSpPr txBox="1"/>
          <p:nvPr/>
        </p:nvSpPr>
        <p:spPr>
          <a:xfrm>
            <a:off x="8665418" y="3230117"/>
            <a:ext cx="2666197" cy="4333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EC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Errores del aplicativo: </a:t>
            </a:r>
            <a:r>
              <a:rPr lang="es-EC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1,83 días</a:t>
            </a:r>
            <a:endParaRPr lang="es-EC" sz="1200" dirty="0">
              <a:solidFill>
                <a:schemeClr val="tx1">
                  <a:lumMod val="75000"/>
                  <a:lumOff val="25000"/>
                </a:schemeClr>
              </a:solidFill>
              <a:ea typeface="Fira Sans"/>
              <a:cs typeface="Fira Sans"/>
              <a:sym typeface="Fira Sans"/>
            </a:endParaRPr>
          </a:p>
          <a:p>
            <a:pPr algn="just"/>
            <a:endParaRPr lang="es-EC" sz="1200" dirty="0">
              <a:solidFill>
                <a:schemeClr val="tx1">
                  <a:lumMod val="75000"/>
                  <a:lumOff val="25000"/>
                </a:schemeClr>
              </a:solidFill>
              <a:ea typeface="Fira Sans"/>
              <a:cs typeface="Fira Sans"/>
              <a:sym typeface="Fira Sans"/>
            </a:endParaRPr>
          </a:p>
        </p:txBody>
      </p:sp>
      <p:cxnSp>
        <p:nvCxnSpPr>
          <p:cNvPr id="292" name="Conector recto 291"/>
          <p:cNvCxnSpPr/>
          <p:nvPr/>
        </p:nvCxnSpPr>
        <p:spPr>
          <a:xfrm>
            <a:off x="8372708" y="2904245"/>
            <a:ext cx="0" cy="2406214"/>
          </a:xfrm>
          <a:prstGeom prst="line">
            <a:avLst/>
          </a:prstGeom>
          <a:ln w="3810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96" name="Conector recto de flecha 295"/>
          <p:cNvCxnSpPr/>
          <p:nvPr/>
        </p:nvCxnSpPr>
        <p:spPr>
          <a:xfrm>
            <a:off x="8403904" y="4107352"/>
            <a:ext cx="374416" cy="0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6" name="Rectángulo 5"/>
          <p:cNvSpPr/>
          <p:nvPr/>
        </p:nvSpPr>
        <p:spPr>
          <a:xfrm>
            <a:off x="3834189" y="1923570"/>
            <a:ext cx="4210196" cy="443613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Inconvenientes reportados por parte de las CZ, A</a:t>
            </a:r>
            <a:r>
              <a:rPr lang="es-EC" sz="1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c </a:t>
            </a:r>
            <a:r>
              <a:rPr lang="es-EC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campo y planta central: 12</a:t>
            </a:r>
          </a:p>
        </p:txBody>
      </p:sp>
      <p:sp>
        <p:nvSpPr>
          <p:cNvPr id="27" name="Rectángulo 26"/>
          <p:cNvSpPr/>
          <p:nvPr/>
        </p:nvSpPr>
        <p:spPr>
          <a:xfrm>
            <a:off x="8861518" y="3878380"/>
            <a:ext cx="2966484" cy="55570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sz="1300" dirty="0"/>
              <a:t>No se han registrado caídas o intermitencias en el sistema.</a:t>
            </a:r>
          </a:p>
        </p:txBody>
      </p:sp>
      <p:grpSp>
        <p:nvGrpSpPr>
          <p:cNvPr id="14" name="Grupo 13">
            <a:extLst>
              <a:ext uri="{FF2B5EF4-FFF2-40B4-BE49-F238E27FC236}">
                <a16:creationId xmlns:a16="http://schemas.microsoft.com/office/drawing/2014/main" xmlns="" id="{07B992B0-885E-4019-A4EF-2B8A8D6381B8}"/>
              </a:ext>
            </a:extLst>
          </p:cNvPr>
          <p:cNvGrpSpPr/>
          <p:nvPr/>
        </p:nvGrpSpPr>
        <p:grpSpPr>
          <a:xfrm>
            <a:off x="9804362" y="1353082"/>
            <a:ext cx="914400" cy="838828"/>
            <a:chOff x="9560132" y="1778560"/>
            <a:chExt cx="914400" cy="838828"/>
          </a:xfrm>
        </p:grpSpPr>
        <p:sp>
          <p:nvSpPr>
            <p:cNvPr id="285" name="Elipse 284">
              <a:extLst>
                <a:ext uri="{FF2B5EF4-FFF2-40B4-BE49-F238E27FC236}">
                  <a16:creationId xmlns:a16="http://schemas.microsoft.com/office/drawing/2014/main" xmlns="" id="{5BB8DB8F-AB62-43A4-B61B-F92615EDF896}"/>
                </a:ext>
              </a:extLst>
            </p:cNvPr>
            <p:cNvSpPr/>
            <p:nvPr/>
          </p:nvSpPr>
          <p:spPr>
            <a:xfrm>
              <a:off x="9560132" y="1782332"/>
              <a:ext cx="914400" cy="835056"/>
            </a:xfrm>
            <a:prstGeom prst="ellipse">
              <a:avLst/>
            </a:prstGeom>
            <a:ln w="28575">
              <a:headEnd type="none" w="med" len="med"/>
              <a:tailEnd type="none" w="med" len="med"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pic>
          <p:nvPicPr>
            <p:cNvPr id="29" name="Gráfico 28" descr="megáfono1 con relleno sólido">
              <a:extLst>
                <a:ext uri="{FF2B5EF4-FFF2-40B4-BE49-F238E27FC236}">
                  <a16:creationId xmlns:a16="http://schemas.microsoft.com/office/drawing/2014/main" xmlns="" id="{6F1A8DC7-8889-4E14-81A9-9329B46441B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9599893" y="1778560"/>
              <a:ext cx="834878" cy="834878"/>
            </a:xfrm>
            <a:prstGeom prst="rect">
              <a:avLst/>
            </a:prstGeom>
          </p:spPr>
        </p:pic>
      </p:grpSp>
      <p:grpSp>
        <p:nvGrpSpPr>
          <p:cNvPr id="12" name="Grupo 11">
            <a:extLst>
              <a:ext uri="{FF2B5EF4-FFF2-40B4-BE49-F238E27FC236}">
                <a16:creationId xmlns:a16="http://schemas.microsoft.com/office/drawing/2014/main" xmlns="" id="{66546E50-28E4-4C16-A449-5A4164B3B3C4}"/>
              </a:ext>
            </a:extLst>
          </p:cNvPr>
          <p:cNvGrpSpPr/>
          <p:nvPr/>
        </p:nvGrpSpPr>
        <p:grpSpPr>
          <a:xfrm>
            <a:off x="1163296" y="1770432"/>
            <a:ext cx="914400" cy="835056"/>
            <a:chOff x="1266997" y="1824475"/>
            <a:chExt cx="914400" cy="835056"/>
          </a:xfrm>
        </p:grpSpPr>
        <p:sp>
          <p:nvSpPr>
            <p:cNvPr id="280" name="Elipse 279">
              <a:extLst>
                <a:ext uri="{FF2B5EF4-FFF2-40B4-BE49-F238E27FC236}">
                  <a16:creationId xmlns:a16="http://schemas.microsoft.com/office/drawing/2014/main" xmlns="" id="{38A974F0-9EAB-44C6-8A22-6E62C5EE01F4}"/>
                </a:ext>
              </a:extLst>
            </p:cNvPr>
            <p:cNvSpPr/>
            <p:nvPr/>
          </p:nvSpPr>
          <p:spPr>
            <a:xfrm>
              <a:off x="1266997" y="1824475"/>
              <a:ext cx="914400" cy="835056"/>
            </a:xfrm>
            <a:prstGeom prst="ellipse">
              <a:avLst/>
            </a:prstGeom>
            <a:ln w="28575">
              <a:headEnd type="none" w="med" len="med"/>
              <a:tailEnd type="none" w="med" len="med"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pic>
          <p:nvPicPr>
            <p:cNvPr id="8" name="Gráfico 7" descr="Diseño web con relleno sólido">
              <a:extLst>
                <a:ext uri="{FF2B5EF4-FFF2-40B4-BE49-F238E27FC236}">
                  <a16:creationId xmlns:a16="http://schemas.microsoft.com/office/drawing/2014/main" xmlns="" id="{E016F826-1393-4EC0-AF06-92CBAB5C19E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=""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379379" y="1896989"/>
              <a:ext cx="714323" cy="714323"/>
            </a:xfrm>
            <a:prstGeom prst="rect">
              <a:avLst/>
            </a:prstGeom>
          </p:spPr>
        </p:pic>
      </p:grpSp>
      <p:grpSp>
        <p:nvGrpSpPr>
          <p:cNvPr id="11" name="Grupo 10">
            <a:extLst>
              <a:ext uri="{FF2B5EF4-FFF2-40B4-BE49-F238E27FC236}">
                <a16:creationId xmlns:a16="http://schemas.microsoft.com/office/drawing/2014/main" xmlns="" id="{3E9AAA1B-F167-410A-A9C5-C6E11C1B6904}"/>
              </a:ext>
            </a:extLst>
          </p:cNvPr>
          <p:cNvGrpSpPr/>
          <p:nvPr/>
        </p:nvGrpSpPr>
        <p:grpSpPr>
          <a:xfrm>
            <a:off x="1152144" y="3313360"/>
            <a:ext cx="898749" cy="769571"/>
            <a:chOff x="1289833" y="3439138"/>
            <a:chExt cx="898749" cy="769571"/>
          </a:xfrm>
        </p:grpSpPr>
        <p:sp>
          <p:nvSpPr>
            <p:cNvPr id="281" name="Elipse 280">
              <a:extLst>
                <a:ext uri="{FF2B5EF4-FFF2-40B4-BE49-F238E27FC236}">
                  <a16:creationId xmlns:a16="http://schemas.microsoft.com/office/drawing/2014/main" xmlns="" id="{B1A20F0E-832A-4B8D-BAB9-63A9F9D7FBF0}"/>
                </a:ext>
              </a:extLst>
            </p:cNvPr>
            <p:cNvSpPr/>
            <p:nvPr/>
          </p:nvSpPr>
          <p:spPr>
            <a:xfrm>
              <a:off x="1289833" y="3439138"/>
              <a:ext cx="898749" cy="769571"/>
            </a:xfrm>
            <a:prstGeom prst="ellipse">
              <a:avLst/>
            </a:prstGeom>
            <a:ln w="28575">
              <a:headEnd type="none" w="med" len="med"/>
              <a:tailEnd type="none" w="med" len="med"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pic>
          <p:nvPicPr>
            <p:cNvPr id="10" name="Gráfico 9" descr="Internet con relleno sólido">
              <a:extLst>
                <a:ext uri="{FF2B5EF4-FFF2-40B4-BE49-F238E27FC236}">
                  <a16:creationId xmlns:a16="http://schemas.microsoft.com/office/drawing/2014/main" xmlns="" id="{BB26AE40-BA94-4884-80CB-C0248EE83F4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=""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1422669" y="3474183"/>
              <a:ext cx="671033" cy="671033"/>
            </a:xfrm>
            <a:prstGeom prst="rect">
              <a:avLst/>
            </a:prstGeom>
          </p:spPr>
        </p:pic>
      </p:grpSp>
      <p:graphicFrame>
        <p:nvGraphicFramePr>
          <p:cNvPr id="2" name="1 Diagrama"/>
          <p:cNvGraphicFramePr/>
          <p:nvPr>
            <p:extLst>
              <p:ext uri="{D42A27DB-BD31-4B8C-83A1-F6EECF244321}">
                <p14:modId xmlns:p14="http://schemas.microsoft.com/office/powerpoint/2010/main" val="3292819702"/>
              </p:ext>
            </p:extLst>
          </p:nvPr>
        </p:nvGraphicFramePr>
        <p:xfrm>
          <a:off x="1778493" y="4879651"/>
          <a:ext cx="6127681" cy="12202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</p:spTree>
    <p:extLst>
      <p:ext uri="{BB962C8B-B14F-4D97-AF65-F5344CB8AC3E}">
        <p14:creationId xmlns:p14="http://schemas.microsoft.com/office/powerpoint/2010/main" val="533648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3FD696AD-97AE-0A4B-866A-8E7F947492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2130"/>
            <a:ext cx="7737389" cy="672843"/>
          </a:xfrm>
        </p:spPr>
        <p:txBody>
          <a:bodyPr>
            <a:normAutofit fontScale="90000"/>
          </a:bodyPr>
          <a:lstStyle/>
          <a:p>
            <a:r>
              <a:rPr lang="es-EC" dirty="0" smtClean="0"/>
              <a:t>Cobertura </a:t>
            </a:r>
            <a:r>
              <a:rPr lang="es-EC" dirty="0" smtClean="0">
                <a:solidFill>
                  <a:srgbClr val="20275D"/>
                </a:solidFill>
              </a:rPr>
              <a:t>ENESEM -</a:t>
            </a:r>
            <a:r>
              <a:rPr lang="es-EC" dirty="0" smtClean="0">
                <a:solidFill>
                  <a:srgbClr val="FF0000"/>
                </a:solidFill>
              </a:rPr>
              <a:t> </a:t>
            </a:r>
            <a:r>
              <a:rPr lang="es-EC" dirty="0"/>
              <a:t>2022 </a:t>
            </a:r>
            <a:r>
              <a:rPr lang="es-EC" sz="3200" dirty="0"/>
              <a:t/>
            </a:r>
            <a:br>
              <a:rPr lang="es-EC" sz="3200" dirty="0"/>
            </a:br>
            <a:r>
              <a:rPr lang="es-EC" sz="1600" dirty="0"/>
              <a:t>Actualización </a:t>
            </a:r>
            <a:r>
              <a:rPr lang="es-EC" sz="1600" dirty="0" smtClean="0">
                <a:solidFill>
                  <a:srgbClr val="20275D"/>
                </a:solidFill>
              </a:rPr>
              <a:t>13/0</a:t>
            </a:r>
            <a:r>
              <a:rPr lang="es-EC" sz="1600" dirty="0" smtClean="0"/>
              <a:t>6/2022</a:t>
            </a:r>
            <a:endParaRPr lang="x-none" dirty="0"/>
          </a:p>
        </p:txBody>
      </p:sp>
      <p:sp>
        <p:nvSpPr>
          <p:cNvPr id="6" name="Marcador de texto 3">
            <a:extLst>
              <a:ext uri="{FF2B5EF4-FFF2-40B4-BE49-F238E27FC236}">
                <a16:creationId xmlns:a16="http://schemas.microsoft.com/office/drawing/2014/main" xmlns="" id="{3C5C67A1-29D7-1048-826C-D7445004ADF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083969" y="6289632"/>
            <a:ext cx="728662" cy="457629"/>
          </a:xfrm>
        </p:spPr>
        <p:txBody>
          <a:bodyPr>
            <a:normAutofit lnSpcReduction="10000"/>
          </a:bodyPr>
          <a:lstStyle/>
          <a:p>
            <a:r>
              <a:rPr lang="es-EC" dirty="0" smtClean="0"/>
              <a:t>03</a:t>
            </a:r>
            <a:endParaRPr lang="x-none"/>
          </a:p>
        </p:txBody>
      </p:sp>
      <p:graphicFrame>
        <p:nvGraphicFramePr>
          <p:cNvPr id="4" name="3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7087179"/>
              </p:ext>
            </p:extLst>
          </p:nvPr>
        </p:nvGraphicFramePr>
        <p:xfrm>
          <a:off x="1031494" y="944709"/>
          <a:ext cx="10064134" cy="5747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0" name="Hoja de cálculo" r:id="rId3" imgW="9353451" imgH="5343605" progId="Excel.Sheet.12">
                  <p:link updateAutomatic="1"/>
                </p:oleObj>
              </mc:Choice>
              <mc:Fallback>
                <p:oleObj name="Hoja de cálculo" r:id="rId3" imgW="9353451" imgH="5343605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31494" y="944709"/>
                        <a:ext cx="10064134" cy="57479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8520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3FD696AD-97AE-0A4B-866A-8E7F947492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C" dirty="0" smtClean="0"/>
              <a:t>Temas Varios </a:t>
            </a:r>
            <a:r>
              <a:rPr lang="es-EC" dirty="0" smtClean="0">
                <a:solidFill>
                  <a:srgbClr val="20275D"/>
                </a:solidFill>
              </a:rPr>
              <a:t>ENESEM - </a:t>
            </a:r>
            <a:r>
              <a:rPr lang="es-EC" dirty="0"/>
              <a:t>2022 </a:t>
            </a:r>
            <a:r>
              <a:rPr lang="es-EC" sz="3200" dirty="0"/>
              <a:t/>
            </a:r>
            <a:br>
              <a:rPr lang="es-EC" sz="3200" dirty="0"/>
            </a:br>
            <a:r>
              <a:rPr lang="es-EC" sz="1600" dirty="0"/>
              <a:t>Actualización </a:t>
            </a:r>
            <a:r>
              <a:rPr lang="es-EC" sz="1600" dirty="0" smtClean="0">
                <a:solidFill>
                  <a:srgbClr val="20275D"/>
                </a:solidFill>
              </a:rPr>
              <a:t>13/</a:t>
            </a:r>
            <a:r>
              <a:rPr lang="es-EC" sz="1600" dirty="0" smtClean="0"/>
              <a:t>06/2022</a:t>
            </a:r>
            <a:endParaRPr lang="x-none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3C5C67A1-29D7-1048-826C-D7445004ADF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es-EC" dirty="0" smtClean="0"/>
              <a:t>04</a:t>
            </a:r>
            <a:endParaRPr lang="x-none"/>
          </a:p>
        </p:txBody>
      </p:sp>
      <p:graphicFrame>
        <p:nvGraphicFramePr>
          <p:cNvPr id="3" name="2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8837737"/>
              </p:ext>
            </p:extLst>
          </p:nvPr>
        </p:nvGraphicFramePr>
        <p:xfrm>
          <a:off x="733108" y="1876477"/>
          <a:ext cx="10881141" cy="158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65" name="Hoja de cálculo" r:id="rId3" imgW="8934503" imgH="1304859" progId="Excel.Sheet.12">
                  <p:link updateAutomatic="1"/>
                </p:oleObj>
              </mc:Choice>
              <mc:Fallback>
                <p:oleObj name="Hoja de cálculo" r:id="rId3" imgW="8934503" imgH="1304859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33108" y="1876477"/>
                        <a:ext cx="10881141" cy="1589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19165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3FD696AD-97AE-0A4B-866A-8E7F947492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C" dirty="0" smtClean="0"/>
              <a:t>Firmas de Responsabilidad</a:t>
            </a:r>
            <a:r>
              <a:rPr lang="es-EC" sz="3200" dirty="0"/>
              <a:t/>
            </a:r>
            <a:br>
              <a:rPr lang="es-EC" sz="3200" dirty="0"/>
            </a:br>
            <a:r>
              <a:rPr lang="es-EC" sz="1600" dirty="0"/>
              <a:t>Actualización </a:t>
            </a:r>
            <a:r>
              <a:rPr lang="es-EC" sz="1600" dirty="0" smtClean="0"/>
              <a:t>13</a:t>
            </a:r>
            <a:r>
              <a:rPr lang="es-EC" sz="1600" dirty="0" smtClean="0">
                <a:solidFill>
                  <a:srgbClr val="20275D"/>
                </a:solidFill>
              </a:rPr>
              <a:t>/06/</a:t>
            </a:r>
            <a:r>
              <a:rPr lang="es-EC" sz="1600" dirty="0" smtClean="0"/>
              <a:t>2022</a:t>
            </a:r>
            <a:endParaRPr lang="x-none" dirty="0"/>
          </a:p>
        </p:txBody>
      </p:sp>
      <p:sp>
        <p:nvSpPr>
          <p:cNvPr id="8" name="Título 1">
            <a:extLst>
              <a:ext uri="{FF2B5EF4-FFF2-40B4-BE49-F238E27FC236}">
                <a16:creationId xmlns="" xmlns:a16="http://schemas.microsoft.com/office/drawing/2014/main" id="{4615E70B-5F54-0C42-818E-3D9D89482440}"/>
              </a:ext>
            </a:extLst>
          </p:cNvPr>
          <p:cNvSpPr txBox="1">
            <a:spLocks/>
          </p:cNvSpPr>
          <p:nvPr/>
        </p:nvSpPr>
        <p:spPr>
          <a:xfrm>
            <a:off x="3687546" y="1051231"/>
            <a:ext cx="7196725" cy="60702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rgbClr val="80B9FF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s-EC" sz="2400" dirty="0">
              <a:solidFill>
                <a:srgbClr val="1F285D"/>
              </a:solidFill>
            </a:endParaRPr>
          </a:p>
        </p:txBody>
      </p:sp>
      <p:graphicFrame>
        <p:nvGraphicFramePr>
          <p:cNvPr id="5" name="Tab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8320203"/>
              </p:ext>
            </p:extLst>
          </p:nvPr>
        </p:nvGraphicFramePr>
        <p:xfrm>
          <a:off x="2852128" y="2419114"/>
          <a:ext cx="6441985" cy="2453137"/>
        </p:xfrm>
        <a:graphic>
          <a:graphicData uri="http://schemas.openxmlformats.org/drawingml/2006/table">
            <a:tbl>
              <a:tblPr firstRow="1" firstCol="1" bandRow="1"/>
              <a:tblGrid>
                <a:gridCol w="2183600"/>
                <a:gridCol w="2186848"/>
                <a:gridCol w="2071537"/>
              </a:tblGrid>
              <a:tr h="4467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C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Elaborado por:</a:t>
                      </a:r>
                      <a:endParaRPr lang="es-EC" sz="14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85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C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Revisado por:</a:t>
                      </a:r>
                      <a:endParaRPr lang="es-EC" sz="14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85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C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Aprobado por:</a:t>
                      </a:r>
                      <a:endParaRPr lang="es-EC" sz="14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85D"/>
                    </a:solidFill>
                  </a:tcPr>
                </a:tc>
              </a:tr>
              <a:tr h="145318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C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EC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C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EC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C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EC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31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C" sz="12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Jenny</a:t>
                      </a:r>
                      <a:r>
                        <a:rPr lang="es-EC" sz="1200" b="1" baseline="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Borja</a:t>
                      </a:r>
                      <a:endParaRPr lang="es-EC" sz="1200" b="1" dirty="0" smtClean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C" sz="12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Miembro </a:t>
                      </a:r>
                      <a:r>
                        <a:rPr lang="es-EC" sz="12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de Equipo</a:t>
                      </a:r>
                      <a:endParaRPr lang="es-EC" sz="12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85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C" sz="12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Rita Jácome</a:t>
                      </a:r>
                      <a:endParaRPr lang="es-EC" sz="12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C" sz="12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C" sz="12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Responsable</a:t>
                      </a:r>
                      <a:r>
                        <a:rPr lang="es-EC" sz="1200" b="1" baseline="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OE</a:t>
                      </a:r>
                      <a:endParaRPr lang="es-EC" sz="12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85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C" sz="12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Roberto Chaves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C" sz="12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Jefe</a:t>
                      </a:r>
                      <a:r>
                        <a:rPr lang="es-EC" sz="1200" b="1" baseline="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de Gestión</a:t>
                      </a:r>
                      <a:endParaRPr lang="es-EC" sz="12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85D"/>
                    </a:solidFill>
                  </a:tcPr>
                </a:tc>
              </a:tr>
            </a:tbl>
          </a:graphicData>
        </a:graphic>
      </p:graphicFrame>
      <p:sp>
        <p:nvSpPr>
          <p:cNvPr id="6" name="Marcador de texto 3">
            <a:extLst>
              <a:ext uri="{FF2B5EF4-FFF2-40B4-BE49-F238E27FC236}">
                <a16:creationId xmlns:a16="http://schemas.microsoft.com/office/drawing/2014/main" xmlns="" id="{3C5C67A1-29D7-1048-826C-D7445004ADF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083969" y="6289632"/>
            <a:ext cx="728662" cy="457629"/>
          </a:xfrm>
        </p:spPr>
        <p:txBody>
          <a:bodyPr>
            <a:normAutofit lnSpcReduction="10000"/>
          </a:bodyPr>
          <a:lstStyle/>
          <a:p>
            <a:r>
              <a:rPr lang="es-EC" dirty="0" smtClean="0"/>
              <a:t>07</a:t>
            </a:r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83037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7427</TotalTime>
  <Words>176</Words>
  <Application>Microsoft Office PowerPoint</Application>
  <PresentationFormat>Personalizado</PresentationFormat>
  <Paragraphs>40</Paragraphs>
  <Slides>10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Vínculos</vt:lpstr>
      </vt:variant>
      <vt:variant>
        <vt:i4>6</vt:i4>
      </vt:variant>
      <vt:variant>
        <vt:lpstr>Títulos de diapositiva</vt:lpstr>
      </vt:variant>
      <vt:variant>
        <vt:i4>10</vt:i4>
      </vt:variant>
    </vt:vector>
  </HeadingPairs>
  <TitlesOfParts>
    <vt:vector size="17" baseType="lpstr">
      <vt:lpstr>Tema de Office</vt:lpstr>
      <vt:lpstr>C:\Users\jborja\Desktop\2022\Presentación Seguimiento ENESEM\23-05-2022\Seguimiento de actividades  ENESM 23-05_2022.xlsx!Actividades!F1C1:F6C12</vt:lpstr>
      <vt:lpstr>C:\Users\jborja\Desktop\2022\Presentación Seguimiento ENESEM\23-05-2022\Seguimiento de actividades  ENESM 23-05_2022.xlsx!Actividades!F12C1:F21C12</vt:lpstr>
      <vt:lpstr>C:\Users\jborja\Desktop\2022\Presentación Seguimiento ENESEM\Junio\Seguimiento de actividades  ENESM 23-05_2022.xlsx!Actividades!F26C1:F27C12</vt:lpstr>
      <vt:lpstr>C:\Users\jborja\Desktop\2022\Presentación Seguimiento ENESEM\Junio\Seguimiento de actividades  ENESM 23-05_2022.xlsx!Cobertura!F3C1:F9C5</vt:lpstr>
      <vt:lpstr>C:\Users\jborja\Desktop\2022\Presentación Seguimiento ENESEM\Junio\Seguimiento de actividades  ENESM 23-05_2022.xlsx!Seguimiento Administrativo!F1C1:F4C5</vt:lpstr>
      <vt:lpstr>C:\Users\jborja\Desktop\2022\Presentación Seguimiento ENESEM\23-05-2022\Seguimiento de actividades  ENESM 23-05_2022.xlsx!Temas Varios!F1C1:F2C12</vt:lpstr>
      <vt:lpstr>Seguimiento de Actividades  ENESEM</vt:lpstr>
      <vt:lpstr>Actividades ENESEM 2022 (ronda 2020)  Actualización 13/06/2022</vt:lpstr>
      <vt:lpstr>Actividades ENESEM 2022 (ronda 2021)  Actualización 13/06/2022</vt:lpstr>
      <vt:lpstr>Actividades ENESEM 2022 (ronda 2021)  Actualización 13/06/2022</vt:lpstr>
      <vt:lpstr>Cobertura ENESEM - 2022  Actualización 13/06/2022</vt:lpstr>
      <vt:lpstr>Presentación de PowerPoint</vt:lpstr>
      <vt:lpstr>Cobertura ENESEM - 2022  Actualización 13/06/2022</vt:lpstr>
      <vt:lpstr>Temas Varios ENESEM - 2022  Actualización 13/06/2022</vt:lpstr>
      <vt:lpstr>Firmas de Responsabilidad Actualización 13/06/2022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Usuario de Microsoft Office</dc:creator>
  <cp:lastModifiedBy>INEC Jenny Borja</cp:lastModifiedBy>
  <cp:revision>152</cp:revision>
  <dcterms:created xsi:type="dcterms:W3CDTF">2021-10-01T15:30:25Z</dcterms:created>
  <dcterms:modified xsi:type="dcterms:W3CDTF">2022-06-14T19:04:36Z</dcterms:modified>
</cp:coreProperties>
</file>